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28" r:id="rId2"/>
  </p:sldMasterIdLst>
  <p:notesMasterIdLst>
    <p:notesMasterId r:id="rId138"/>
  </p:notesMasterIdLst>
  <p:sldIdLst>
    <p:sldId id="256" r:id="rId3"/>
    <p:sldId id="363" r:id="rId4"/>
    <p:sldId id="361" r:id="rId5"/>
    <p:sldId id="348" r:id="rId6"/>
    <p:sldId id="349" r:id="rId7"/>
    <p:sldId id="358" r:id="rId8"/>
    <p:sldId id="359" r:id="rId9"/>
    <p:sldId id="360" r:id="rId10"/>
    <p:sldId id="365" r:id="rId11"/>
    <p:sldId id="366" r:id="rId12"/>
    <p:sldId id="364" r:id="rId13"/>
    <p:sldId id="352" r:id="rId14"/>
    <p:sldId id="353" r:id="rId15"/>
    <p:sldId id="257" r:id="rId16"/>
    <p:sldId id="260" r:id="rId17"/>
    <p:sldId id="261" r:id="rId18"/>
    <p:sldId id="262" r:id="rId19"/>
    <p:sldId id="264" r:id="rId20"/>
    <p:sldId id="383" r:id="rId21"/>
    <p:sldId id="378" r:id="rId22"/>
    <p:sldId id="379" r:id="rId23"/>
    <p:sldId id="380" r:id="rId24"/>
    <p:sldId id="381" r:id="rId25"/>
    <p:sldId id="382" r:id="rId26"/>
    <p:sldId id="384" r:id="rId27"/>
    <p:sldId id="397" r:id="rId28"/>
    <p:sldId id="385" r:id="rId29"/>
    <p:sldId id="386" r:id="rId30"/>
    <p:sldId id="387" r:id="rId31"/>
    <p:sldId id="388" r:id="rId32"/>
    <p:sldId id="389" r:id="rId33"/>
    <p:sldId id="402" r:id="rId34"/>
    <p:sldId id="398" r:id="rId35"/>
    <p:sldId id="407" r:id="rId36"/>
    <p:sldId id="399" r:id="rId37"/>
    <p:sldId id="400" r:id="rId38"/>
    <p:sldId id="418" r:id="rId39"/>
    <p:sldId id="401" r:id="rId40"/>
    <p:sldId id="390" r:id="rId41"/>
    <p:sldId id="405" r:id="rId42"/>
    <p:sldId id="391" r:id="rId43"/>
    <p:sldId id="403" r:id="rId44"/>
    <p:sldId id="404" r:id="rId45"/>
    <p:sldId id="392" r:id="rId46"/>
    <p:sldId id="393" r:id="rId47"/>
    <p:sldId id="394" r:id="rId48"/>
    <p:sldId id="395" r:id="rId49"/>
    <p:sldId id="396" r:id="rId50"/>
    <p:sldId id="408" r:id="rId51"/>
    <p:sldId id="409" r:id="rId52"/>
    <p:sldId id="410" r:id="rId53"/>
    <p:sldId id="411" r:id="rId54"/>
    <p:sldId id="412" r:id="rId55"/>
    <p:sldId id="413" r:id="rId56"/>
    <p:sldId id="414" r:id="rId57"/>
    <p:sldId id="415" r:id="rId58"/>
    <p:sldId id="416" r:id="rId59"/>
    <p:sldId id="417" r:id="rId60"/>
    <p:sldId id="422" r:id="rId61"/>
    <p:sldId id="423" r:id="rId62"/>
    <p:sldId id="424" r:id="rId63"/>
    <p:sldId id="425" r:id="rId64"/>
    <p:sldId id="426" r:id="rId65"/>
    <p:sldId id="427" r:id="rId66"/>
    <p:sldId id="428" r:id="rId67"/>
    <p:sldId id="429" r:id="rId68"/>
    <p:sldId id="430" r:id="rId69"/>
    <p:sldId id="431" r:id="rId70"/>
    <p:sldId id="288" r:id="rId71"/>
    <p:sldId id="432" r:id="rId72"/>
    <p:sldId id="433" r:id="rId73"/>
    <p:sldId id="434" r:id="rId74"/>
    <p:sldId id="306" r:id="rId75"/>
    <p:sldId id="339" r:id="rId76"/>
    <p:sldId id="340" r:id="rId77"/>
    <p:sldId id="341" r:id="rId78"/>
    <p:sldId id="343" r:id="rId79"/>
    <p:sldId id="344" r:id="rId80"/>
    <p:sldId id="346" r:id="rId81"/>
    <p:sldId id="435" r:id="rId82"/>
    <p:sldId id="436" r:id="rId83"/>
    <p:sldId id="437" r:id="rId84"/>
    <p:sldId id="438" r:id="rId85"/>
    <p:sldId id="452" r:id="rId86"/>
    <p:sldId id="453" r:id="rId87"/>
    <p:sldId id="454" r:id="rId88"/>
    <p:sldId id="455" r:id="rId89"/>
    <p:sldId id="456" r:id="rId90"/>
    <p:sldId id="457" r:id="rId91"/>
    <p:sldId id="458" r:id="rId92"/>
    <p:sldId id="465" r:id="rId93"/>
    <p:sldId id="459" r:id="rId94"/>
    <p:sldId id="376" r:id="rId95"/>
    <p:sldId id="377" r:id="rId96"/>
    <p:sldId id="476" r:id="rId97"/>
    <p:sldId id="466" r:id="rId98"/>
    <p:sldId id="467" r:id="rId99"/>
    <p:sldId id="468" r:id="rId100"/>
    <p:sldId id="477" r:id="rId101"/>
    <p:sldId id="469" r:id="rId102"/>
    <p:sldId id="470" r:id="rId103"/>
    <p:sldId id="471" r:id="rId104"/>
    <p:sldId id="472" r:id="rId105"/>
    <p:sldId id="478" r:id="rId106"/>
    <p:sldId id="479" r:id="rId107"/>
    <p:sldId id="474" r:id="rId108"/>
    <p:sldId id="489" r:id="rId109"/>
    <p:sldId id="475" r:id="rId110"/>
    <p:sldId id="318" r:id="rId111"/>
    <p:sldId id="322" r:id="rId112"/>
    <p:sldId id="321" r:id="rId113"/>
    <p:sldId id="325" r:id="rId114"/>
    <p:sldId id="480" r:id="rId115"/>
    <p:sldId id="323" r:id="rId116"/>
    <p:sldId id="327" r:id="rId117"/>
    <p:sldId id="326" r:id="rId118"/>
    <p:sldId id="330" r:id="rId119"/>
    <p:sldId id="329" r:id="rId120"/>
    <p:sldId id="328" r:id="rId121"/>
    <p:sldId id="492" r:id="rId122"/>
    <p:sldId id="488" r:id="rId123"/>
    <p:sldId id="490" r:id="rId124"/>
    <p:sldId id="491" r:id="rId125"/>
    <p:sldId id="335" r:id="rId126"/>
    <p:sldId id="494" r:id="rId127"/>
    <p:sldId id="495" r:id="rId128"/>
    <p:sldId id="496" r:id="rId129"/>
    <p:sldId id="493" r:id="rId130"/>
    <p:sldId id="497" r:id="rId131"/>
    <p:sldId id="503" r:id="rId132"/>
    <p:sldId id="498" r:id="rId133"/>
    <p:sldId id="499" r:id="rId134"/>
    <p:sldId id="500" r:id="rId135"/>
    <p:sldId id="501" r:id="rId136"/>
    <p:sldId id="502" r:id="rId13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3399"/>
    <a:srgbClr val="FF6600"/>
    <a:srgbClr val="FF0066"/>
    <a:srgbClr val="FFFF66"/>
    <a:srgbClr val="EDBB57"/>
    <a:srgbClr val="FFFF00"/>
    <a:srgbClr val="FFFFCC"/>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31" autoAdjust="0"/>
  </p:normalViewPr>
  <p:slideViewPr>
    <p:cSldViewPr>
      <p:cViewPr varScale="1">
        <p:scale>
          <a:sx n="113" d="100"/>
          <a:sy n="113" d="100"/>
        </p:scale>
        <p:origin x="15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01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4-12T19:09:04.438"/>
    </inkml:context>
    <inkml:brush xml:id="br0">
      <inkml:brushProperty name="width" value="0.09333" units="cm"/>
      <inkml:brushProperty name="height" value="0.09333" units="cm"/>
      <inkml:brushProperty name="color" value="#3165BB"/>
      <inkml:brushProperty name="fitToCurve" value="1"/>
    </inkml:brush>
    <inkml:brush xml:id="br1">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59557829-07D4-4769-9770-B23832C3A28A}" emma:medium="tactile" emma:mode="ink">
          <msink:context xmlns:msink="http://schemas.microsoft.com/ink/2010/main" type="writingRegion" rotatedBoundingBox="5587,5369 9686,5283 9695,5670 5595,5755">
            <msink:destinationLink direction="with" ref="{2910800C-FC79-43C5-B1EE-696B57E4C866}"/>
          </msink:context>
        </emma:interpretation>
      </emma:emma>
    </inkml:annotationXML>
    <inkml:traceGroup>
      <inkml:annotationXML>
        <emma:emma xmlns:emma="http://www.w3.org/2003/04/emma" version="1.0">
          <emma:interpretation id="{D3C531B0-8F31-4ECB-9E34-D2D410AAFD32}" emma:medium="tactile" emma:mode="ink">
            <msink:context xmlns:msink="http://schemas.microsoft.com/ink/2010/main" type="paragraph" rotatedBoundingBox="5587,5369 9686,5283 9695,5670 5595,5755" alignmentLevel="1"/>
          </emma:interpretation>
        </emma:emma>
      </inkml:annotationXML>
      <inkml:traceGroup>
        <inkml:annotationXML>
          <emma:emma xmlns:emma="http://www.w3.org/2003/04/emma" version="1.0">
            <emma:interpretation id="{476292E2-91B5-4487-AC45-FCEB5421AA34}" emma:medium="tactile" emma:mode="ink">
              <msink:context xmlns:msink="http://schemas.microsoft.com/ink/2010/main" type="line" rotatedBoundingBox="5587,5369 9686,5283 9695,5670 5595,5755"/>
            </emma:interpretation>
          </emma:emma>
        </inkml:annotationXML>
        <inkml:traceGroup>
          <inkml:annotationXML>
            <emma:emma xmlns:emma="http://www.w3.org/2003/04/emma" version="1.0">
              <emma:interpretation id="{B7F0229E-02A4-4537-8764-3DE7B88D713C}" emma:medium="tactile" emma:mode="ink">
                <msink:context xmlns:msink="http://schemas.microsoft.com/ink/2010/main" type="inkWord" rotatedBoundingBox="5587,5369 8451,5309 8460,5696 5595,5755"/>
              </emma:interpretation>
              <emma:one-of disjunction-type="recognition" id="oneOf0">
                <emma:interpretation id="interp0" emma:lang="zh-CN" emma:confidence="0">
                  <emma:literal>_</emma:literal>
                </emma:interpretation>
                <emma:interpretation id="interp1" emma:lang="zh-CN" emma:confidence="0">
                  <emma:literal>灬</emma:literal>
                </emma:interpretation>
                <emma:interpretation id="interp2" emma:lang="zh-CN" emma:confidence="0">
                  <emma:literal>心</emma:literal>
                </emma:interpretation>
                <emma:interpretation id="interp3" emma:lang="zh-CN" emma:confidence="0">
                  <emma:literal>丶</emma:literal>
                </emma:interpretation>
                <emma:interpretation id="interp4" emma:lang="zh-CN" emma:confidence="0">
                  <emma:literal>二</emma:literal>
                </emma:interpretation>
              </emma:one-of>
            </emma:emma>
          </inkml:annotationXML>
          <inkml:trace contextRef="#ctx0" brushRef="#br0">0 0,'0'0,"37"37,-37-1,0 0,36 1,-36-37,36 36,1-36,-37 36,36 0,0-36,0 0,1 0,-37 0,36 0,0 0,1 0,-37 0,72 0,-72-36,36 36,1 0,-1 0,-36 0,36 0,1-36,-1 36,0 0,-36 0,36 0,1 0,35 0,-72 0,37 0,-1 0,0 0,-36 0,36 0,-36 72,0-72,0 37,37-1,-1-36,-36 36,0-36,36 0,-36 0,0 0,37 0,-1-36,-36 0,36 36,-36-37,0 37,0-72,36 36,1-1,-37 37,36 0,0 0,1 0,-1 37,0-37,0 0,-36 0,37 0,-1 0,0 0,-36 0,37 0,-1 0,0 0,-36 0,36 0,-36 36,37-36,-1 0,37 36,-73-36,36 0,-36 0,36 0,0 0,1 0,-37 0,36 0,0 0,1 0,-37 0,36 0,0 0,-36 0,36 0,-36 0,37 0,-1 0,0 0,-36 0,37 0,-1 0,0 0,-36 0,36 0,1 0,-1 0,-36 0,36 0,1 0,-1 0,-36-36,36 36,-36-36,36 36,1-37,-37 37,36-36,-36 0</inkml:trace>
        </inkml:traceGroup>
        <inkml:traceGroup>
          <inkml:annotationXML>
            <emma:emma xmlns:emma="http://www.w3.org/2003/04/emma" version="1.0">
              <emma:interpretation id="{2B1C8662-6326-448C-9279-3AE43B71FCCA}" emma:medium="tactile" emma:mode="ink">
                <msink:context xmlns:msink="http://schemas.microsoft.com/ink/2010/main" type="inkWord" rotatedBoundingBox="8598,5333 9687,5310 9694,5648 8605,5671">
                  <msink:destinationLink direction="with" ref="{CEFF2D07-ADB7-41D7-BA02-010BEECCB575}"/>
                  <msink:destinationLink direction="with" ref="{38CBF45A-B93A-4D50-97A7-52624B271DA4}"/>
                </msink:context>
              </emma:interpretation>
              <emma:one-of disjunction-type="recognition" id="oneOf1">
                <emma:interpretation id="interp5" emma:lang="zh-CN" emma:confidence="0">
                  <emma:literal>_</emma:literal>
                </emma:interpretation>
                <emma:interpretation id="interp6" emma:lang="zh-CN" emma:confidence="0">
                  <emma:literal>一</emma:literal>
                </emma:interpretation>
                <emma:interpretation id="interp7" emma:lang="zh-CN" emma:confidence="0">
                  <emma:literal>心</emma:literal>
                </emma:interpretation>
                <emma:interpretation id="interp8" emma:lang="zh-CN" emma:confidence="0">
                  <emma:literal>凵</emma:literal>
                </emma:interpretation>
                <emma:interpretation id="interp9" emma:lang="zh-CN" emma:confidence="0">
                  <emma:literal>~</emma:literal>
                </emma:interpretation>
              </emma:one-of>
            </emma:emma>
          </inkml:annotationXML>
          <inkml:trace contextRef="#ctx0" brushRef="#br1" timeOffset="21216">3012-36,'0'36,"36"1,-36-37,0 36,37-36,-37 36,0-36,0 37,36-37,-36 0,36 0,1 0,-1 0,-36 0,36 0,0 0,1 0,-37 0,36 0,37 36,-73-36,0 36,0-36,36 73,0-73,-36 0,36 0,-36-37,0 37,0-36,0 0,0 0,37 36,-1 0,0 0,-36 0,37 0,-1 0,0 0,-36 0,36 0,1 0,-1 0,-36 0,36 0,1 0,-1 0,-36 0,36 0,0-37,1 37,-37-36,0 0,0 36,0-37,0 1</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4-19T14:46:09.392"/>
    </inkml:context>
    <inkml:brush xml:id="br0">
      <inkml:brushProperty name="width" value="0.09333" units="cm"/>
      <inkml:brushProperty name="height" value="0.09333" units="cm"/>
      <inkml:brushProperty name="color" value="#3165BB"/>
      <inkml:brushProperty name="fitToCurve" value="1"/>
    </inkml:brush>
  </inkml:definitions>
  <inkml:traceGroup>
    <inkml:annotationXML>
      <emma:emma xmlns:emma="http://www.w3.org/2003/04/emma" version="1.0">
        <emma:interpretation id="{A706383A-8C1B-463C-826A-77CB87E2917C}" emma:medium="tactile" emma:mode="ink">
          <msink:context xmlns:msink="http://schemas.microsoft.com/ink/2010/main" type="writingRegion" rotatedBoundingBox="13026,4099 15820,4099 15820,4934 13026,4934"/>
        </emma:interpretation>
      </emma:emma>
    </inkml:annotationXML>
    <inkml:traceGroup>
      <inkml:annotationXML>
        <emma:emma xmlns:emma="http://www.w3.org/2003/04/emma" version="1.0">
          <emma:interpretation id="{59313F7E-78CF-481D-BDBD-C551F97163E9}" emma:medium="tactile" emma:mode="ink">
            <msink:context xmlns:msink="http://schemas.microsoft.com/ink/2010/main" type="paragraph" rotatedBoundingBox="13026,4099 15820,4099 15820,4934 13026,4934" alignmentLevel="1"/>
          </emma:interpretation>
        </emma:emma>
      </inkml:annotationXML>
      <inkml:traceGroup>
        <inkml:annotationXML>
          <emma:emma xmlns:emma="http://www.w3.org/2003/04/emma" version="1.0">
            <emma:interpretation id="{C548B19E-E984-4521-B111-A3F4D420569C}" emma:medium="tactile" emma:mode="ink">
              <msink:context xmlns:msink="http://schemas.microsoft.com/ink/2010/main" type="line" rotatedBoundingBox="13026,4099 15820,4099 15820,4934 13026,4934"/>
            </emma:interpretation>
          </emma:emma>
        </inkml:annotationXML>
        <inkml:traceGroup>
          <inkml:annotationXML>
            <emma:emma xmlns:emma="http://www.w3.org/2003/04/emma" version="1.0">
              <emma:interpretation id="{A369B0D4-F585-44E6-A558-96FF2BE8129C}" emma:medium="tactile" emma:mode="ink">
                <msink:context xmlns:msink="http://schemas.microsoft.com/ink/2010/main" type="inkWord" rotatedBoundingBox="13026,4099 15820,4099 15820,4934 13026,4934"/>
              </emma:interpretation>
              <emma:one-of disjunction-type="recognition" id="oneOf0">
                <emma:interpretation id="interp0" emma:lang="zh-CN" emma:confidence="0">
                  <emma:literal>「</emma:literal>
                </emma:interpretation>
                <emma:interpretation id="interp1" emma:lang="zh-CN" emma:confidence="0">
                  <emma:literal>九</emma:literal>
                </emma:interpretation>
                <emma:interpretation id="interp2" emma:lang="zh-CN" emma:confidence="0">
                  <emma:literal>+</emma:literal>
                </emma:interpretation>
                <emma:interpretation id="interp3" emma:lang="zh-CN" emma:confidence="0">
                  <emma:literal>十</emma:literal>
                </emma:interpretation>
                <emma:interpretation id="interp4" emma:lang="zh-CN" emma:confidence="0">
                  <emma:literal>.</emma:literal>
                </emma:interpretation>
              </emma:one-of>
            </emma:emma>
          </inkml:annotationXML>
          <inkml:trace contextRef="#ctx0" brushRef="#br0">185 765,'36'0,"37"0,-37 0,73 0,-73 0,73 0,-109 0,36 0,1 0,-1 36,-36 1,36-37,0 0,1 0,-37 0,36 0,0 0,1 0,-37 0,36 0,0 0,0 0,-36 36,73-36,-37 0,1 0,-1 0,36 0,-72 0,37 0,-1 0,0 0,37 0,-37 0,-36 0,73 0,-1 0,37 0,0 0,-73 0,109 0,1 0,-38 0,1 0,-109 0,37 0,-37 0,72-36,-72 36,73 0,-1-37,-72 1,73 0,-73 36,36-36,-36-1,0 37,36-72,-36 35,0 1,0 0,0 36,0-73,0 37,-36 36,36-36,-36-1,36 37,-73-36,73 36,-72 0,35 0,37-36,-72 36,72-36,-36 36,-37 0,37 0,-37-37,1 37,-1 0,37 0,-37-36,37 36,-73 0,73 0,-73 0,109 0,-36 0,-73-36,72-1,-35 37,36 0,-37 0,73 0,-36 0,-73 0,73 0,-1 0,-35 0,-1 0,37 0,0 0,-37 0,73 0,-36 0,-37 0,37 0,-37 0,37 0,36 0,-73 0,1 0,36 0,-1 0,1 0,0 0,-1 0,37 0,-36 0,0 0,0 0,36 37,0-37,-37 36,37 0,-72-36,72 109,0-109,0 36,0 1,0-37,-37 36,37 0,0 1,0-37,0 36,0 36</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4-12T19:09:33.064"/>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CEFF2D07-ADB7-41D7-BA02-010BEECCB575}" emma:medium="tactile" emma:mode="ink">
          <msink:context xmlns:msink="http://schemas.microsoft.com/ink/2010/main" type="inkDrawing" rotatedBoundingBox="9543,5841 13044,4970 13188,5548 9686,6419" semanticType="callout" shapeName="Other">
            <msink:sourceLink direction="with" ref="{2B1C8662-6326-448C-9279-3AE43B71FCCA}"/>
            <msink:sourceLink direction="with" ref="{2910800C-FC79-43C5-B1EE-696B57E4C866}"/>
          </msink:context>
        </emma:interpretation>
      </emma:emma>
    </inkml:annotationXML>
    <inkml:trace contextRef="#ctx0" brushRef="#br0">0 653,'0'0,"36"0,109 0,-72 36,-37 1,73-37,36 36,0 0,36 1,-72-37,-36 0,36 0,0 0,-1 0,-71 0,-37 0,72 0,-35 0,-37 0,72 0,1 0,36-37,-73 37,36 0,-35-72,35 72,-35 0,-37-37,72 1,-36 36,1-36,-1 0,37 36,-37-37,0 1,-36 36,73-36,-37-1,37 37,-37-72,0 72,-36 0,36 0,-36 0,73-36,0-1,-37 37,0-36,73 36,-109 0,36 0,37 0,-37-36,0 36,1 0,-1 0,-36 0,73 0,-37-37,-36 37,36 0,-36-36,36 36,1 0,-37-36,36 36,-36-36,36 36,1-37,-37 37,0-36,0 36,-37 0,-35 0,-37 0,109 36,-36-36,36 0</inkml:trace>
  </inkml:traceGroup>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4-12T19:09:34.764"/>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2910800C-FC79-43C5-B1EE-696B57E4C866}" emma:medium="tactile" emma:mode="ink">
          <msink:context xmlns:msink="http://schemas.microsoft.com/ink/2010/main" type="inkDrawing" rotatedBoundingBox="13135,5223 13135,5441 13120,5441 13120,5223" semanticType="verticalRange" shapeName="Other">
            <msink:sourceLink direction="with" ref="{59557829-07D4-4769-9770-B23832C3A28A}"/>
            <msink:destinationLink direction="with" ref="{CEFF2D07-ADB7-41D7-BA02-010BEECCB575}"/>
          </msink:context>
        </emma:interpretation>
      </emma:emma>
    </inkml:annotationXML>
    <inkml:trace contextRef="#ctx0" brushRef="#br0">0 0,'0'37,"0"-1,0 0,0 37,0-73,0 36</inkml:trace>
  </inkml:traceGroup>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4-12T19:09:38.789"/>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38CBF45A-B93A-4D50-97A7-52624B271DA4}" emma:medium="tactile" emma:mode="ink">
          <msink:context xmlns:msink="http://schemas.microsoft.com/ink/2010/main" type="inkDrawing" rotatedBoundingBox="11575,5985 16108,5215 16190,5696 11656,6467" semanticType="callout" shapeName="Other">
            <msink:sourceLink direction="with" ref="{2B1C8662-6326-448C-9279-3AE43B71FCCA}"/>
            <msink:sourceLink direction="with" ref="{CA5F28C2-F7A7-4DAC-A14E-B586FB574249}"/>
          </msink:context>
        </emma:interpretation>
      </emma:emma>
    </inkml:annotationXML>
    <inkml:trace contextRef="#ctx0" brushRef="#br0">0 762,'36'0,"73"0,0 0,-37 0,73 0,-36 0,0 0,0 37,0-1,36-36,-36 0,0 0,-1 0,-35 0,0 0,-37 0,0 0,109 0,-108 0,35 0,37 0,0 0,-73 0,73 0,0 0,-109 0,72 0,37-36,-36 36,-37-73,73 73,0 0,-37 0,1 0,-37 0,73-36,-73 36,37 0,0-37,35 37,38 0,-38-72,-35 72,0 0,-37 0,0-36,0-1,-36 37,37-36,-1 36,0 0,-36-36,37 36,-1 0,-36-37,36 1,-36 36,36-36,-36 36,37 0,-1-36,0-1,-36 37,37-36,-1 36,-36 0,36 0,-36-36,36-1,-36 37,37-36,-37 36,36 0,-36-36,0 36,36-36,-36-1,0 37,-36 0,36 0,-73 37,73-37,-36 0,0 0,-37 36,73-36,-36 0,36 36,-73-36</inkml:trace>
  </inkml:traceGroup>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4-12T19:09:40.006"/>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2CF62375-32F2-4879-B626-F20BBD53EEFD}" emma:medium="tactile" emma:mode="ink">
          <msink:context xmlns:msink="http://schemas.microsoft.com/ink/2010/main" type="writingRegion" rotatedBoundingBox="16095,5224 16110,5224 16110,5369 16095,5369"/>
        </emma:interpretation>
      </emma:emma>
    </inkml:annotationXML>
    <inkml:traceGroup>
      <inkml:annotationXML>
        <emma:emma xmlns:emma="http://www.w3.org/2003/04/emma" version="1.0">
          <emma:interpretation id="{294EA06D-49C1-4C1A-A195-F6A521932DAA}" emma:medium="tactile" emma:mode="ink">
            <msink:context xmlns:msink="http://schemas.microsoft.com/ink/2010/main" type="paragraph" rotatedBoundingBox="16095,5224 16110,5224 16110,5369 16095,5369" alignmentLevel="1"/>
          </emma:interpretation>
        </emma:emma>
      </inkml:annotationXML>
      <inkml:traceGroup>
        <inkml:annotationXML>
          <emma:emma xmlns:emma="http://www.w3.org/2003/04/emma" version="1.0">
            <emma:interpretation id="{83FFD21C-69FC-4123-A7D5-EFD3A2D8388A}" emma:medium="tactile" emma:mode="ink">
              <msink:context xmlns:msink="http://schemas.microsoft.com/ink/2010/main" type="line" rotatedBoundingBox="16095,5224 16110,5224 16110,5369 16095,5369"/>
            </emma:interpretation>
          </emma:emma>
        </inkml:annotationXML>
        <inkml:traceGroup>
          <inkml:annotationXML>
            <emma:emma xmlns:emma="http://www.w3.org/2003/04/emma" version="1.0">
              <emma:interpretation id="{CA5F28C2-F7A7-4DAC-A14E-B586FB574249}" emma:medium="tactile" emma:mode="ink">
                <msink:context xmlns:msink="http://schemas.microsoft.com/ink/2010/main" type="inkWord" rotatedBoundingBox="16095,5224 16110,5224 16110,5369 16095,5369">
                  <msink:destinationLink direction="with" ref="{38CBF45A-B93A-4D50-97A7-52624B271DA4}"/>
                </msink:context>
              </emma:interpretation>
              <emma:one-of disjunction-type="recognition" id="oneOf0">
                <emma:interpretation id="interp0" emma:lang="zh-CN" emma:confidence="0">
                  <emma:literal>|</emma:literal>
                </emma:interpretation>
                <emma:interpretation id="interp1" emma:lang="zh-CN" emma:confidence="0">
                  <emma:literal>丨</emma:literal>
                </emma:interpretation>
                <emma:interpretation id="interp2" emma:lang="zh-CN" emma:confidence="0">
                  <emma:literal>l</emma:literal>
                </emma:interpretation>
                <emma:interpretation id="interp3" emma:lang="zh-CN" emma:confidence="0">
                  <emma:literal>1</emma:literal>
                </emma:interpretation>
                <emma:interpretation id="interp4" emma:lang="zh-CN" emma:confidence="0">
                  <emma:literal>Ⅰ</emma:literal>
                </emma:interpretation>
              </emma:one-of>
            </emma:emma>
          </inkml:annotationXML>
          <inkml:trace contextRef="#ctx0" brushRef="#br0">0 0,'0'37,"0"-37,0 36,0 0,0 0,0-36</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4-12T19:10:13.172"/>
    </inkml:context>
    <inkml:brush xml:id="br0">
      <inkml:brushProperty name="width" value="0.09333" units="cm"/>
      <inkml:brushProperty name="height" value="0.09333" units="cm"/>
      <inkml:brushProperty name="color" value="#3165BB"/>
      <inkml:brushProperty name="fitToCurve" value="1"/>
    </inkml:brush>
    <inkml:brush xml:id="br1">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45AD6ED1-EA7E-4371-B552-A231E5D821F2}" emma:medium="tactile" emma:mode="ink">
          <msink:context xmlns:msink="http://schemas.microsoft.com/ink/2010/main" type="writingRegion" rotatedBoundingBox="5370,8706 11336,8708 11335,10341 5369,10339"/>
        </emma:interpretation>
      </emma:emma>
    </inkml:annotationXML>
    <inkml:traceGroup>
      <inkml:annotationXML>
        <emma:emma xmlns:emma="http://www.w3.org/2003/04/emma" version="1.0">
          <emma:interpretation id="{DC6A8B00-68EE-4C3F-91D8-0A29047A07E1}" emma:medium="tactile" emma:mode="ink">
            <msink:context xmlns:msink="http://schemas.microsoft.com/ink/2010/main" type="paragraph" rotatedBoundingBox="5950,8706 11336,8708 11335,9180 5949,9178" alignmentLevel="2"/>
          </emma:interpretation>
        </emma:emma>
      </inkml:annotationXML>
      <inkml:traceGroup>
        <inkml:annotationXML>
          <emma:emma xmlns:emma="http://www.w3.org/2003/04/emma" version="1.0">
            <emma:interpretation id="{681E14F3-2A7E-485A-99D5-76EC85130361}" emma:medium="tactile" emma:mode="ink">
              <msink:context xmlns:msink="http://schemas.microsoft.com/ink/2010/main" type="line" rotatedBoundingBox="5950,8706 11336,8708 11335,9180 5949,9178"/>
            </emma:interpretation>
          </emma:emma>
        </inkml:annotationXML>
        <inkml:traceGroup>
          <inkml:annotationXML>
            <emma:emma xmlns:emma="http://www.w3.org/2003/04/emma" version="1.0">
              <emma:interpretation id="{A71162EF-D0AE-43EB-9EB7-0AEFD0C64D20}" emma:medium="tactile" emma:mode="ink">
                <msink:context xmlns:msink="http://schemas.microsoft.com/ink/2010/main" type="inkWord" rotatedBoundingBox="5948,8788 8779,8772 8781,9172 5950,9187"/>
              </emma:interpretation>
              <emma:one-of disjunction-type="recognition" id="oneOf0">
                <emma:interpretation id="interp0" emma:lang="zh-CN" emma:confidence="0">
                  <emma:literal>心</emma:literal>
                </emma:interpretation>
                <emma:interpretation id="interp1" emma:lang="zh-CN" emma:confidence="0">
                  <emma:literal>_</emma:literal>
                </emma:interpretation>
                <emma:interpretation id="interp2" emma:lang="zh-CN" emma:confidence="0">
                  <emma:literal>水</emma:literal>
                </emma:interpretation>
                <emma:interpretation id="interp3" emma:lang="zh-CN" emma:confidence="0">
                  <emma:literal>天</emma:literal>
                </emma:interpretation>
                <emma:interpretation id="interp4" emma:lang="zh-CN" emma:confidence="0">
                  <emma:literal>∴</emma:literal>
                </emma:interpretation>
              </emma:one-of>
            </emma:emma>
          </inkml:annotationXML>
          <inkml:trace contextRef="#ctx0" brushRef="#br0">-218-544,'0'-37,"0"1,73 36,-37 0,0 0,1-36,35-1,-35 37,-1 0,-36 0,72-36,-35 36,-1-36,0 36,1 0,35 0,-72-36,73 36,-73 0,36 0,37 0,-73 0,36 0,-36 0,72 0,-72 0,37 0,35 0,-35 0,35 0,-72 0,36 36,37-36,-73 0,36 0,1 72,-1-72,-36 0,36 37,0-37,-36 36,37 0,-37-36</inkml:trace>
          <inkml:trace contextRef="#ctx0" brushRef="#br0" timeOffset="5912.4">943-798,'0'0,"0"0,0 0,73 0,-37 0,1 0,35 0,-72 0,73 0,-37 0,0-37,37 37,-37 0,0 0,37 0,-73 0,36 0,37 0,-73 0,36 0,37 0,-73 0,72 0,-35 0,-1 0,36 0,-35 0,-1 0,37 37,-37-37,36 36,-35-36,72 0,-109 0,72 36,-72 0,36-36,1 0,-1 37,-36-37,36 0,-36 36,0-36,0 36,37 1,-37-37,0 36</inkml:trace>
          <inkml:trace contextRef="#ctx0" brushRef="#br0" timeOffset="2589.6">1052-472,'0'0,"37"0,-37 0,36 0,0 0,0 36,37-36,-73 0,36 0,-36 0,37 0,-1 0,-36-36,36 36,-36-72,0 72,0-73,0 37</inkml:trace>
        </inkml:traceGroup>
        <inkml:traceGroup>
          <inkml:annotationXML>
            <emma:emma xmlns:emma="http://www.w3.org/2003/04/emma" version="1.0">
              <emma:interpretation id="{74FE99D5-587A-4A8B-9759-BB5F67BB0513}" emma:medium="tactile" emma:mode="ink">
                <msink:context xmlns:msink="http://schemas.microsoft.com/ink/2010/main" type="inkWord" rotatedBoundingBox="8588,9092 8926,8853 9021,8987 8684,9226"/>
              </emma:interpretation>
              <emma:one-of disjunction-type="recognition" id="oneOf1">
                <emma:interpretation id="interp5" emma:lang="zh-CN" emma:confidence="0">
                  <emma:literal>。</emma:literal>
                </emma:interpretation>
                <emma:interpretation id="interp6" emma:lang="zh-CN" emma:confidence="0">
                  <emma:literal>.</emma:literal>
                </emma:interpretation>
                <emma:interpretation id="interp7" emma:lang="zh-CN" emma:confidence="0">
                  <emma:literal>一</emma:literal>
                </emma:interpretation>
                <emma:interpretation id="interp8" emma:lang="zh-CN" emma:confidence="0">
                  <emma:literal>·</emma:literal>
                </emma:interpretation>
                <emma:interpretation id="interp9" emma:lang="zh-CN" emma:confidence="0">
                  <emma:literal>凵</emma:literal>
                </emma:interpretation>
              </emma:one-of>
            </emma:emma>
          </inkml:annotationXML>
          <inkml:trace contextRef="#ctx0" brushRef="#br0" timeOffset="8673.6">2431-508,'0'0,"0"0,36 0,-36 0,37 0,-1 0,0 0,-36 0,37 0,-1 0,0 0,-36 0,0-36,36 36,-36-37,0 1,0 0,0 36,37-73,-37 37</inkml:trace>
        </inkml:traceGroup>
        <inkml:traceGroup>
          <inkml:annotationXML>
            <emma:emma xmlns:emma="http://www.w3.org/2003/04/emma" version="1.0">
              <emma:interpretation id="{191EAE9B-9A11-4A20-BD53-CD6ECC8A94EC}" emma:medium="tactile" emma:mode="ink">
                <msink:context xmlns:msink="http://schemas.microsoft.com/ink/2010/main" type="inkWord" rotatedBoundingBox="8381,8701 10124,8708 10123,8998 8380,8990"/>
              </emma:interpretation>
              <emma:one-of disjunction-type="recognition" id="oneOf2">
                <emma:interpretation id="interp10" emma:lang="zh-CN" emma:confidence="0">
                  <emma:literal>一</emma:literal>
                </emma:interpretation>
                <emma:interpretation id="interp11" emma:lang="zh-CN" emma:confidence="0">
                  <emma:literal>_</emma:literal>
                </emma:interpretation>
                <emma:interpretation id="interp12" emma:lang="zh-CN" emma:confidence="0">
                  <emma:literal>「</emma:literal>
                </emma:interpretation>
                <emma:interpretation id="interp13" emma:lang="zh-CN" emma:confidence="0">
                  <emma:literal>冖</emma:literal>
                </emma:interpretation>
                <emma:interpretation id="interp14" emma:lang="zh-CN" emma:confidence="0">
                  <emma:literal>丶</emma:literal>
                </emma:interpretation>
              </emma:one-of>
            </emma:emma>
          </inkml:annotationXML>
          <inkml:trace contextRef="#ctx0" brushRef="#br0" timeOffset="10764">2213-798,'37'0,"-1"0,-36 0,36 0,1 0,-37 0,36 0,0 0,0-37,37 37,-37 0,37-36,-37 36,37 0,-73 0,36-36,-36 36,73 0,-37 0,73 0,-109 0,36 0,0 0,1 0,-37 0,36 0,0 0,0 0,1 0,-1 0,0 0,1 0,-1 0,0 0,0 0,-36 0,37 0,-1 0,0 0,1 0,-37 0,36 0,0 0,-36 0,36 0,37 0,-73 0,73 36,-73 0,0-36,36 37,-36-37,0 72,36-36,-36 1,0-37,0 36</inkml:trace>
        </inkml:traceGroup>
        <inkml:traceGroup>
          <inkml:annotationXML>
            <emma:emma xmlns:emma="http://www.w3.org/2003/04/emma" version="1.0">
              <emma:interpretation id="{A56C049B-C36A-4565-8985-0E8DFC07AB8E}" emma:medium="tactile" emma:mode="ink">
                <msink:context xmlns:msink="http://schemas.microsoft.com/ink/2010/main" type="inkWord" rotatedBoundingBox="9951,8974 10058,9014 10046,9046 9939,9005"/>
              </emma:interpretation>
              <emma:one-of disjunction-type="recognition" id="oneOf3">
                <emma:interpretation id="interp15" emma:lang="zh-CN" emma:confidence="0">
                  <emma:literal>、</emma:literal>
                </emma:interpretation>
                <emma:interpretation id="interp16" emma:lang="zh-CN" emma:confidence="0">
                  <emma:literal>.</emma:literal>
                </emma:interpretation>
                <emma:interpretation id="interp17" emma:lang="zh-CN" emma:confidence="0">
                  <emma:literal>·</emma:literal>
                </emma:interpretation>
                <emma:interpretation id="interp18" emma:lang="zh-CN" emma:confidence="0">
                  <emma:literal>丶</emma:literal>
                </emma:interpretation>
                <emma:interpretation id="interp19" emma:lang="zh-CN" emma:confidence="0">
                  <emma:literal>-</emma:literal>
                </emma:interpretation>
              </emma:one-of>
            </emma:emma>
          </inkml:annotationXML>
          <inkml:trace contextRef="#ctx0" brushRef="#br0" timeOffset="16130.4">3774-617,'0'0,"36"0,-36 0,36 0,-36 36,37-36</inkml:trace>
        </inkml:traceGroup>
        <inkml:traceGroup>
          <inkml:annotationXML>
            <emma:emma xmlns:emma="http://www.w3.org/2003/04/emma" version="1.0">
              <emma:interpretation id="{8631CA54-151E-48BE-A5BE-14B35CF91F97}" emma:medium="tactile" emma:mode="ink">
                <msink:context xmlns:msink="http://schemas.microsoft.com/ink/2010/main" type="inkWord" rotatedBoundingBox="10051,8888 10305,8889 10304,9179 10050,9178"/>
              </emma:interpretation>
              <emma:one-of disjunction-type="recognition" id="oneOf4">
                <emma:interpretation id="interp20" emma:lang="zh-CN" emma:confidence="0">
                  <emma:literal>_</emma:literal>
                </emma:interpretation>
                <emma:interpretation id="interp21" emma:lang="zh-CN" emma:confidence="0">
                  <emma:literal>…</emma:literal>
                </emma:interpretation>
                <emma:interpretation id="interp22" emma:lang="zh-CN" emma:confidence="0">
                  <emma:literal>冖</emma:literal>
                </emma:interpretation>
                <emma:interpretation id="interp23" emma:lang="zh-CN" emma:confidence="0">
                  <emma:literal>一</emma:literal>
                </emma:interpretation>
                <emma:interpretation id="interp24" emma:lang="zh-CN" emma:confidence="0">
                  <emma:literal>卟</emma:literal>
                </emma:interpretation>
              </emma:one-of>
            </emma:emma>
          </inkml:annotationXML>
          <inkml:trace contextRef="#ctx0" brushRef="#br0" timeOffset="14804.4">3883-617,'0'36,"36"-36,-36 37,0-1,36 0,0-36,-36 36,37-36,-37 0,0 0,0-36,36 0,-36 0,0 36,0-37,0 1,0 0,0 36,73-73,-73 73</inkml:trace>
          <inkml:trace contextRef="#ctx0" brushRef="#br0" timeOffset="18642">4427-617,'0'0,"36"0,0 0</inkml:trace>
        </inkml:traceGroup>
        <inkml:traceGroup>
          <inkml:annotationXML>
            <emma:emma xmlns:emma="http://www.w3.org/2003/04/emma" version="1.0">
              <emma:interpretation id="{3BF6C672-7AF8-41C0-AB73-297E20394848}" emma:medium="tactile" emma:mode="ink">
                <msink:context xmlns:msink="http://schemas.microsoft.com/ink/2010/main" type="inkWord" rotatedBoundingBox="11067,8997 11103,8998 11102,9013 11066,9012"/>
              </emma:interpretation>
              <emma:one-of disjunction-type="recognition" id="oneOf5">
                <emma:interpretation id="interp25" emma:lang="zh-CN" emma:confidence="0">
                  <emma:literal>_</emma:literal>
                </emma:interpretation>
                <emma:interpretation id="interp26" emma:lang="zh-CN" emma:confidence="0">
                  <emma:literal>一</emma:literal>
                </emma:interpretation>
                <emma:interpretation id="interp27" emma:lang="zh-CN" emma:confidence="0">
                  <emma:literal>…</emma:literal>
                </emma:interpretation>
                <emma:interpretation id="interp28" emma:lang="zh-CN" emma:confidence="0">
                  <emma:literal>‐</emma:literal>
                </emma:interpretation>
                <emma:interpretation id="interp29" emma:lang="zh-CN" emma:confidence="0">
                  <emma:literal>-</emma:literal>
                </emma:interpretation>
              </emma:one-of>
            </emma:emma>
          </inkml:annotationXML>
          <inkml:trace contextRef="#ctx0" brushRef="#br0" timeOffset="18969.6">4899-617,'0'0,"36"0</inkml:trace>
          <inkml:trace contextRef="#ctx0" brushRef="#br0" timeOffset="19406.4">5153-690,'0'0</inkml:trace>
        </inkml:traceGroup>
      </inkml:traceGroup>
    </inkml:traceGroup>
    <inkml:traceGroup>
      <inkml:annotationXML>
        <emma:emma xmlns:emma="http://www.w3.org/2003/04/emma" version="1.0">
          <emma:interpretation id="{B7DAD877-431A-42F5-84E1-1BC499118392}" emma:medium="tactile" emma:mode="ink">
            <msink:context xmlns:msink="http://schemas.microsoft.com/ink/2010/main" type="paragraph" rotatedBoundingBox="5368,9408 10497,9387 10501,10335 5372,10355" alignmentLevel="1"/>
          </emma:interpretation>
        </emma:emma>
      </inkml:annotationXML>
      <inkml:traceGroup>
        <inkml:annotationXML>
          <emma:emma xmlns:emma="http://www.w3.org/2003/04/emma" version="1.0">
            <emma:interpretation id="{17523E0A-53BA-4D52-8F9C-B16136E3784F}" emma:medium="tactile" emma:mode="ink">
              <msink:context xmlns:msink="http://schemas.microsoft.com/ink/2010/main" type="inkBullet" rotatedBoundingBox="5370,9724 6240,9720 6242,10012 5371,10015"/>
            </emma:interpretation>
            <emma:one-of disjunction-type="recognition" id="oneOf6">
              <emma:interpretation id="interp30" emma:lang="zh-CN" emma:confidence="0">
                <emma:literal>↳</emma:literal>
              </emma:interpretation>
            </emma:one-of>
          </emma:emma>
        </inkml:annotationXML>
        <inkml:trace contextRef="#ctx0" brushRef="#br0" timeOffset="-2511.6">-798 109,'0'0,"0"0,36 36,0-36,-36 36,0 1,37 35,-37-72,36 36,-36-36,36 0,-36 0,73 0,-73 0,36 0,-36 0,36 0,1 0,-1 0,-36 0,0 0,0 37,0-1,0-36,36 0,-36-36,0 36,0-37,0 37,0-36,36 36,1 0,-37 0,36 0,0 0,1 0,-37 0,36 0,-36 0,36 0,0 0,-36 0,37 0,-1 0,0 0,-36 0,37 0,-37-36,0 36,0-36,0 36,0-73,0 37</inkml:trace>
      </inkml:traceGroup>
      <inkml:traceGroup>
        <inkml:annotationXML>
          <emma:emma xmlns:emma="http://www.w3.org/2003/04/emma" version="1.0">
            <emma:interpretation id="{10438583-11FD-419E-AE69-65D7CF819A14}" emma:medium="tactile" emma:mode="ink">
              <msink:context xmlns:msink="http://schemas.microsoft.com/ink/2010/main" type="line" rotatedBoundingBox="6166,9405 10497,9387 10501,10335 6170,10352"/>
            </emma:interpretation>
          </emma:emma>
        </inkml:annotationXML>
        <inkml:traceGroup>
          <inkml:annotationXML>
            <emma:emma xmlns:emma="http://www.w3.org/2003/04/emma" version="1.0">
              <emma:interpretation id="{FCCB5F0B-D65F-48D8-B3EA-D3CC356E3E93}" emma:medium="tactile" emma:mode="ink">
                <msink:context xmlns:msink="http://schemas.microsoft.com/ink/2010/main" type="inkWord" rotatedBoundingBox="6165,9693 7184,9615 7208,9934 6190,10012"/>
              </emma:interpretation>
              <emma:one-of disjunction-type="recognition" id="oneOf7">
                <emma:interpretation id="interp31" emma:lang="zh-CN" emma:confidence="0">
                  <emma:literal>w</emma:literal>
                </emma:interpretation>
                <emma:interpretation id="interp32" emma:lang="zh-CN" emma:confidence="0">
                  <emma:literal>~</emma:literal>
                </emma:interpretation>
                <emma:interpretation id="interp33" emma:lang="zh-CN" emma:confidence="0">
                  <emma:literal>一</emma:literal>
                </emma:interpretation>
                <emma:interpretation id="interp34" emma:lang="zh-CN" emma:confidence="0">
                  <emma:literal>心</emma:literal>
                </emma:interpretation>
                <emma:interpretation id="interp35" emma:lang="zh-CN" emma:confidence="0">
                  <emma:literal>_</emma:literal>
                </emma:interpretation>
              </emma:one-of>
            </emma:emma>
          </inkml:annotationXML>
          <inkml:trace contextRef="#ctx0" brushRef="#br1" timeOffset="-26582.41">0 109,'0'0,"0"0,36 36,1 0,-1 1,-36-37,36 0,0 0,1 0,-37 0,36 0,37 0,-1 0,-36-37,-36 37,0 37,0-1,0-36,0 36,0-36,0 36,37 1,-37-37,0-37,36 37,0-36,-36 36,37-72,-1 72,0 0,-36 0,36 0,1 0,-1 0,-36 0,36 0,1 0,-1 0,-36 0,36 0,0 0,1 0,-37-37,36 37,-36-36,0 0,0 36,0-37,0 1,0 0</inkml:trace>
        </inkml:traceGroup>
        <inkml:traceGroup>
          <inkml:annotationXML>
            <emma:emma xmlns:emma="http://www.w3.org/2003/04/emma" version="1.0">
              <emma:interpretation id="{83A507A6-7AC1-41B4-842D-953B2574543A}" emma:medium="tactile" emma:mode="ink">
                <msink:context xmlns:msink="http://schemas.microsoft.com/ink/2010/main" type="inkWord" rotatedBoundingBox="6824,10143 8193,9271 8504,9760 7136,10632"/>
              </emma:interpretation>
              <emma:one-of disjunction-type="recognition" id="oneOf8">
                <emma:interpretation id="interp36" emma:lang="zh-CN" emma:confidence="0">
                  <emma:literal>w</emma:literal>
                </emma:interpretation>
                <emma:interpretation id="interp37" emma:lang="zh-CN" emma:confidence="0">
                  <emma:literal>凵</emma:literal>
                </emma:interpretation>
                <emma:interpretation id="interp38" emma:lang="zh-CN" emma:confidence="0">
                  <emma:literal>七</emma:literal>
                </emma:interpretation>
                <emma:interpretation id="interp39" emma:lang="zh-CN" emma:confidence="0">
                  <emma:literal>匕</emma:literal>
                </emma:interpretation>
                <emma:interpretation id="interp40" emma:lang="zh-CN" emma:confidence="0">
                  <emma:literal>-</emma:literal>
                </emma:interpretation>
              </emma:one-of>
            </emma:emma>
          </inkml:annotationXML>
          <inkml:trace contextRef="#ctx0" brushRef="#br1" timeOffset="-24258.01">689 508,'0'72,"0"-72,37 37,-37-37,36 36,0-36,73 0,-73 0,37 36,0-36,35 0,-108 0,37 0,-1 0,37 0,-37 0,0 0,73-36,-36 0,-37-1,-36 37,36-36,0 0,-36 0,0 36,73-73,-73 73,0-36,36 36,-36-73,37 73,-1-36,-36 0,36 36,-36-37,36 1,1 0,-1 36,-36-37,36 1,-36 0,37 36,-37-36,0 36,0-73,0 37,0-1,0 37,0-36,0 36,-73 0,37 36,-1 37,37-73,0 36</inkml:trace>
        </inkml:traceGroup>
        <inkml:traceGroup>
          <inkml:annotationXML>
            <emma:emma xmlns:emma="http://www.w3.org/2003/04/emma" version="1.0">
              <emma:interpretation id="{1A20A1FD-D57F-4B7F-A7E7-A608176793A7}" emma:medium="tactile" emma:mode="ink">
                <msink:context xmlns:msink="http://schemas.microsoft.com/ink/2010/main" type="inkWord" rotatedBoundingBox="9614,9542 9881,9541 9884,10209 9617,10211"/>
              </emma:interpretation>
              <emma:one-of disjunction-type="recognition" id="oneOf9">
                <emma:interpretation id="interp41" emma:lang="zh-CN" emma:confidence="0">
                  <emma:literal>心</emma:literal>
                </emma:interpretation>
                <emma:interpretation id="interp42" emma:lang="zh-CN" emma:confidence="0">
                  <emma:literal>凵</emma:literal>
                </emma:interpretation>
                <emma:interpretation id="interp43" emma:lang="zh-CN" emma:confidence="0">
                  <emma:literal>计</emma:literal>
                </emma:interpretation>
                <emma:interpretation id="interp44" emma:lang="zh-CN" emma:confidence="0">
                  <emma:literal>比</emma:literal>
                </emma:interpretation>
                <emma:interpretation id="interp45" emma:lang="zh-CN" emma:confidence="0">
                  <emma:literal>斗</emma:literal>
                </emma:interpretation>
              </emma:one-of>
            </emma:emma>
          </inkml:annotationXML>
          <inkml:trace contextRef="#ctx0" brushRef="#br1" timeOffset="-19500.01">3447-36,'36'-37,"-36"37,37 37,-1-1,-36-36,36 72,-36-72,37 0</inkml:trace>
          <inkml:trace contextRef="#ctx0" brushRef="#br1" timeOffset="-23010.01">2141-109,'0'-36,"36"36,37 72,-73-72,36 73</inkml:trace>
          <inkml:trace contextRef="#ctx0" brushRef="#br1" timeOffset="-20607.61">1778 580,'0'0,"36"37,1-1,108-36,-109 36,37-36,-1 0,1 37,-73-37,36 0,-36 0,109 0,-37 0,1 0,36 0,-37 0,-35 0,-1 0,37 0,-73 0,72-37,73-35,-108 35,-1 37,0-36,0 0,1 36,-1-36,-36-1,0 1,36 36,-36-73,0 73,37-36,-37 36,0-72,36 72,-36-37,0 37,0-72,0 72,0-37,0 37,36-36,-36 0,0 36,0-36,0 36,0-73,0 73,36-36,-36-1,0 37,0 0,-36 0,0 37,36-1,-36 0,-1 1,37-1,-36 0</inkml:trace>
        </inkml:traceGroup>
        <inkml:traceGroup>
          <inkml:annotationXML>
            <emma:emma xmlns:emma="http://www.w3.org/2003/04/emma" version="1.0">
              <emma:interpretation id="{06F6272C-6EEF-4DC2-8B9E-BBC2667D398D}" emma:medium="tactile" emma:mode="ink">
                <msink:context xmlns:msink="http://schemas.microsoft.com/ink/2010/main" type="inkWord" rotatedBoundingBox="9869,10195 9884,10195 9884,10210 9869,10210"/>
              </emma:interpretation>
              <emma:one-of disjunction-type="recognition" id="oneOf10">
                <emma:interpretation id="interp46" emma:lang="zh-CN" emma:confidence="0">
                  <emma:literal>.</emma:literal>
                </emma:interpretation>
                <emma:interpretation id="interp47" emma:lang="zh-CN" emma:confidence="0">
                  <emma:literal>·</emma:literal>
                </emma:interpretation>
                <emma:interpretation id="interp48" emma:lang="zh-CN" emma:confidence="0">
                  <emma:literal>:</emma:literal>
                </emma:interpretation>
                <emma:interpretation id="interp49" emma:lang="zh-CN" emma:confidence="0">
                  <emma:literal>。</emma:literal>
                </emma:interpretation>
                <emma:interpretation id="interp50" emma:lang="zh-CN" emma:confidence="0">
                  <emma:literal>,</emma:literal>
                </emma:interpretation>
              </emma:one-of>
            </emma:emma>
          </inkml:annotationXML>
          <inkml:trace contextRef="#ctx0" brushRef="#br1" timeOffset="-17955.61">3701 580,'0'0</inkml:trace>
        </inkml:traceGroup>
        <inkml:traceGroup>
          <inkml:annotationXML>
            <emma:emma xmlns:emma="http://www.w3.org/2003/04/emma" version="1.0">
              <emma:interpretation id="{9025AE87-3754-459A-9E8C-A7A7ACECC015}" emma:medium="tactile" emma:mode="ink">
                <msink:context xmlns:msink="http://schemas.microsoft.com/ink/2010/main" type="inkWord" rotatedBoundingBox="10087,10195 10102,10195 10102,10210 10087,10210"/>
              </emma:interpretation>
              <emma:one-of disjunction-type="recognition" id="oneOf11">
                <emma:interpretation id="interp51" emma:lang="zh-CN" emma:confidence="0">
                  <emma:literal>.</emma:literal>
                </emma:interpretation>
                <emma:interpretation id="interp52" emma:lang="zh-CN" emma:confidence="0">
                  <emma:literal>·</emma:literal>
                </emma:interpretation>
                <emma:interpretation id="interp53" emma:lang="zh-CN" emma:confidence="0">
                  <emma:literal>:</emma:literal>
                </emma:interpretation>
                <emma:interpretation id="interp54" emma:lang="zh-CN" emma:confidence="0">
                  <emma:literal>。</emma:literal>
                </emma:interpretation>
                <emma:interpretation id="interp55" emma:lang="zh-CN" emma:confidence="0">
                  <emma:literal>,</emma:literal>
                </emma:interpretation>
              </emma:one-of>
            </emma:emma>
          </inkml:annotationXML>
          <inkml:trace contextRef="#ctx0" brushRef="#br1" timeOffset="-17581.21">3919 580,'0'0</inkml:trace>
        </inkml:traceGroup>
        <inkml:traceGroup>
          <inkml:annotationXML>
            <emma:emma xmlns:emma="http://www.w3.org/2003/04/emma" version="1.0">
              <emma:interpretation id="{AE8C201C-5BAB-46B9-8C62-549BC1FC550F}" emma:medium="tactile" emma:mode="ink">
                <msink:context xmlns:msink="http://schemas.microsoft.com/ink/2010/main" type="inkWord" rotatedBoundingBox="10305,10159 10319,10158 10320,10173 10305,10174"/>
              </emma:interpretation>
              <emma:one-of disjunction-type="recognition" id="oneOf12">
                <emma:interpretation id="interp56" emma:lang="zh-CN" emma:confidence="0">
                  <emma:literal>.</emma:literal>
                </emma:interpretation>
                <emma:interpretation id="interp57" emma:lang="zh-CN" emma:confidence="0">
                  <emma:literal>·</emma:literal>
                </emma:interpretation>
                <emma:interpretation id="interp58" emma:lang="zh-CN" emma:confidence="0">
                  <emma:literal>。</emma:literal>
                </emma:interpretation>
                <emma:interpretation id="interp59" emma:lang="zh-CN" emma:confidence="0">
                  <emma:literal>:</emma:literal>
                </emma:interpretation>
                <emma:interpretation id="interp60" emma:lang="zh-CN" emma:confidence="0">
                  <emma:literal>,</emma:literal>
                </emma:interpretation>
              </emma:one-of>
            </emma:emma>
          </inkml:annotationXML>
          <inkml:trace contextRef="#ctx0" brushRef="#br1" timeOffset="-17269.21">4137 544</inkml:trace>
        </inkml:traceGroup>
        <inkml:traceGroup>
          <inkml:annotationXML>
            <emma:emma xmlns:emma="http://www.w3.org/2003/04/emma" version="1.0">
              <emma:interpretation id="{1D596DA3-4E40-465C-954E-0AF8AD7871D3}" emma:medium="tactile" emma:mode="ink">
                <msink:context xmlns:msink="http://schemas.microsoft.com/ink/2010/main" type="inkWord" rotatedBoundingBox="10486,10159 10501,10159 10501,10174 10486,10174"/>
              </emma:interpretation>
              <emma:one-of disjunction-type="recognition" id="oneOf13">
                <emma:interpretation id="interp61" emma:lang="zh-CN" emma:confidence="0">
                  <emma:literal>.</emma:literal>
                </emma:interpretation>
                <emma:interpretation id="interp62" emma:lang="zh-CN" emma:confidence="0">
                  <emma:literal>·</emma:literal>
                </emma:interpretation>
                <emma:interpretation id="interp63" emma:lang="zh-CN" emma:confidence="0">
                  <emma:literal>。</emma:literal>
                </emma:interpretation>
                <emma:interpretation id="interp64" emma:lang="zh-CN" emma:confidence="0">
                  <emma:literal>:</emma:literal>
                </emma:interpretation>
                <emma:interpretation id="interp65" emma:lang="zh-CN" emma:confidence="0">
                  <emma:literal>,</emma:literal>
                </emma:interpretation>
              </emma:one-of>
            </emma:emma>
          </inkml:annotationXML>
          <inkml:trace contextRef="#ctx0" brushRef="#br1" timeOffset="-16894.81">4318 544</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4-19T14:42:34.642"/>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07465D01-462F-4BD3-B127-3BA7BF513E3B}" emma:medium="tactile" emma:mode="ink">
          <msink:context xmlns:msink="http://schemas.microsoft.com/ink/2010/main" type="writingRegion" rotatedBoundingBox="13244,14913 14296,14913 14296,14949 13244,14949"/>
        </emma:interpretation>
      </emma:emma>
    </inkml:annotationXML>
    <inkml:traceGroup>
      <inkml:annotationXML>
        <emma:emma xmlns:emma="http://www.w3.org/2003/04/emma" version="1.0">
          <emma:interpretation id="{3834CC51-AB76-4C9F-A7A0-47B071E79E08}" emma:medium="tactile" emma:mode="ink">
            <msink:context xmlns:msink="http://schemas.microsoft.com/ink/2010/main" type="paragraph" rotatedBoundingBox="13244,14913 14296,14913 14296,14949 13244,14949" alignmentLevel="1"/>
          </emma:interpretation>
        </emma:emma>
      </inkml:annotationXML>
      <inkml:traceGroup>
        <inkml:annotationXML>
          <emma:emma xmlns:emma="http://www.w3.org/2003/04/emma" version="1.0">
            <emma:interpretation id="{B5D67437-8F1D-47D5-A0FB-7A45CB6104CB}" emma:medium="tactile" emma:mode="ink">
              <msink:context xmlns:msink="http://schemas.microsoft.com/ink/2010/main" type="line" rotatedBoundingBox="13244,14913 14296,14913 14296,14949 13244,14949"/>
            </emma:interpretation>
          </emma:emma>
        </inkml:annotationXML>
        <inkml:traceGroup>
          <inkml:annotationXML>
            <emma:emma xmlns:emma="http://www.w3.org/2003/04/emma" version="1.0">
              <emma:interpretation id="{9296D701-BBDC-452A-9F4D-5737AC1EEDE5}" emma:medium="tactile" emma:mode="ink">
                <msink:context xmlns:msink="http://schemas.microsoft.com/ink/2010/main" type="inkWord" rotatedBoundingBox="13244,14913 14296,14913 14296,14949 13244,14949"/>
              </emma:interpretation>
              <emma:one-of disjunction-type="recognition" id="oneOf0">
                <emma:interpretation id="interp0" emma:lang="zh-CN" emma:confidence="0">
                  <emma:literal>一</emma:literal>
                </emma:interpretation>
                <emma:interpretation id="interp1" emma:lang="zh-CN" emma:confidence="0">
                  <emma:literal>-</emma:literal>
                </emma:interpretation>
                <emma:interpretation id="interp2" emma:lang="zh-CN" emma:confidence="0">
                  <emma:literal>_</emma:literal>
                </emma:interpretation>
                <emma:interpretation id="interp3" emma:lang="zh-CN" emma:confidence="0">
                  <emma:literal>」</emma:literal>
                </emma:interpretation>
                <emma:interpretation id="interp4" emma:lang="zh-CN" emma:confidence="0">
                  <emma:literal>‐</emma:literal>
                </emma:interpretation>
              </emma:one-of>
            </emma:emma>
          </inkml:annotationXML>
          <inkml:trace contextRef="#ctx0" brushRef="#br0">0 0,'0'0,"36"0,37 36,-37-36,-36 0,37 0,-1 0,0 0,-36 0,36 0,1 0,-1 0,0 0,1 0,-1 0,-36 0,36 0,0 0,1 0,-37 0,36 0,0 0,1 0,-37 0,36 0,0 0,0 0,-36 0,37 0,-1 0,0 0,-36 0,37 0,-1 0,0 0,-36 0,36 0,-36 0</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4-19T14:42:27.217"/>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D7D4EA9B-2BF9-4981-A4FC-95FDCB139A0C}" emma:medium="tactile" emma:mode="ink">
          <msink:context xmlns:msink="http://schemas.microsoft.com/ink/2010/main" type="inkDrawing" rotatedBoundingBox="12481,9341 13570,9327 13571,9367 12482,9380" shapeName="Other"/>
        </emma:interpretation>
      </emma:emma>
    </inkml:annotationXML>
    <inkml:trace contextRef="#ctx0" brushRef="#br0">0 17,'36'0,"-36"0,37 0,-1 0,0 0,-36 36,37-36,71 0,-108 0,109-36,-72 36,-1 0,0 0,-36 0,36 0,37 0,-73 0,73 0,-37 0,-36 0,36 0,0 0,1 0,-37 0,72 0,-35 0,-1 0,0 0,0 0,1 0</inkml:trace>
  </inkml:traceGroup>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4-19T14:46:25.881"/>
    </inkml:context>
    <inkml:brush xml:id="br0">
      <inkml:brushProperty name="width" value="0.09333" units="cm"/>
      <inkml:brushProperty name="height" value="0.09333" units="cm"/>
      <inkml:brushProperty name="color" value="#3165BB"/>
      <inkml:brushProperty name="fitToCurve" value="1"/>
    </inkml:brush>
  </inkml:definitions>
  <inkml:traceGroup>
    <inkml:annotationXML>
      <emma:emma xmlns:emma="http://www.w3.org/2003/04/emma" version="1.0">
        <emma:interpretation id="{8D9E589D-F93B-4EDC-A3AF-566D8E6E8268}" emma:medium="tactile" emma:mode="ink">
          <msink:context xmlns:msink="http://schemas.microsoft.com/ink/2010/main" type="writingRegion" rotatedBoundingBox="22470,10904 19992,10758 20056,9674 22533,9820"/>
        </emma:interpretation>
      </emma:emma>
    </inkml:annotationXML>
    <inkml:traceGroup>
      <inkml:annotationXML>
        <emma:emma xmlns:emma="http://www.w3.org/2003/04/emma" version="1.0">
          <emma:interpretation id="{AB6C79E5-299E-42AF-B01B-5AF9E0769A0A}" emma:medium="tactile" emma:mode="ink">
            <msink:context xmlns:msink="http://schemas.microsoft.com/ink/2010/main" type="paragraph" rotatedBoundingBox="22470,10904 19992,10758 20056,9674 22533,9820" alignmentLevel="1"/>
          </emma:interpretation>
        </emma:emma>
      </inkml:annotationXML>
      <inkml:traceGroup>
        <inkml:annotationXML>
          <emma:emma xmlns:emma="http://www.w3.org/2003/04/emma" version="1.0">
            <emma:interpretation id="{0E58F680-2714-49F6-8C28-0BE4FC5A00D0}" emma:medium="tactile" emma:mode="ink">
              <msink:context xmlns:msink="http://schemas.microsoft.com/ink/2010/main" type="line" rotatedBoundingBox="22470,10904 19992,10758 20056,9674 22533,9820"/>
            </emma:interpretation>
          </emma:emma>
        </inkml:annotationXML>
        <inkml:traceGroup>
          <inkml:annotationXML>
            <emma:emma xmlns:emma="http://www.w3.org/2003/04/emma" version="1.0">
              <emma:interpretation id="{B25D8952-F9D9-418D-8AD8-BBDB9A69CB1C}" emma:medium="tactile" emma:mode="ink">
                <msink:context xmlns:msink="http://schemas.microsoft.com/ink/2010/main" type="inkWord" rotatedBoundingBox="22470,10904 19992,10758 20056,9674 22533,9820"/>
              </emma:interpretation>
              <emma:one-of disjunction-type="recognition" id="oneOf0">
                <emma:interpretation id="interp0" emma:lang="zh-CN" emma:confidence="0">
                  <emma:literal>¢</emma:literal>
                </emma:interpretation>
                <emma:interpretation id="interp1" emma:lang="zh-CN" emma:confidence="0">
                  <emma:literal>风</emma:literal>
                </emma:interpretation>
                <emma:interpretation id="interp2" emma:lang="zh-CN" emma:confidence="0">
                  <emma:literal>0</emma:literal>
                </emma:interpretation>
                <emma:interpretation id="interp3" emma:lang="zh-CN" emma:confidence="0">
                  <emma:literal>o</emma:literal>
                </emma:interpretation>
                <emma:interpretation id="interp4" emma:lang="zh-CN" emma:confidence="0">
                  <emma:literal>O</emma:literal>
                </emma:interpretation>
              </emma:one-of>
            </emma:emma>
          </inkml:annotationXML>
          <inkml:trace contextRef="#ctx0" brushRef="#br0">112 994,'146'0,"-110"0,0 0,73 37,-73-37,73 36,-109-36,36 0,1 0,-1 0,-36 0,36 0,1 0,-1 0,0 0,0 36,-36-36,37 0,-37 0,36 0,37 0,-73 0,36 0,0 0,0 0,-36 0,37 0,-1 0,0 0,1 0,-1 0,0 0,0 0,-36-36,37 36,-1 0,0-36,37 36,-73 0,36 0,-36 0,73 0,-73 0,36 0,-36 0,73 0,-73 0,36 0,-36 0,72 0,-72 0,37 0,-37 0,72 0,-72 0,37 0,35 0,-72 0,36 0,1 0,35 0,-72-37,37 1,-37 36,72-36,-72 36,36-73,-36 73,0-36,37 0,-1-1,-36 37,0-36,0 0,0 0,0 36,0-37,0 37,0-36,0 36,0-73,0 37,0 0,0 0,0-1,0 37,0-36,-36 36,-1-36,-35-1,36 1,36 36,-37 0,37-36,-36 36,-37 0,37 0,-73 0,0 0,37-36,36-1,36 37,-37 0,37 0,-36 0,0 0,-1 0,1 0,-36 0,-37 0,36 0,-36 0,0 0,37-36,-1 36,37 0,36 0,-36 0,-1-36,1 36,36 0,-72 0,-1 0,0 0,37 0,0 0,0 0,-1 0,37 0,-36 0,0 0,-1 36,1-36,36 36,-36-36,0 0,36 37,-37-37,37 36,-36 0,0-36,36 0,-37 36,37 1,-36-37,36 36,-36-36,36 36,0 1,-36-1,36-36,0 36,0 0,0 1,0-37,0 36,0 0,0 1,0-37,0 36,0-36,0 36,0 0,0 1,0-37,36 72,-36-72,36 37,-36-37,0 36</inkml:trace>
          <inkml:trace contextRef="#ctx0" brushRef="#br0" timeOffset="-14227.21">838 1067</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195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5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195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itchFamily="18" charset="0"/>
              </a:defRPr>
            </a:lvl1pPr>
          </a:lstStyle>
          <a:p>
            <a:pPr>
              <a:defRPr/>
            </a:pPr>
            <a:fld id="{95A7CAF9-00B8-4983-A1F2-E8ABB93B598A}" type="slidenum">
              <a:rPr lang="en-US" altLang="zh-CN"/>
              <a:pPr>
                <a:defRPr/>
              </a:pPr>
              <a:t>‹#›</a:t>
            </a:fld>
            <a:endParaRPr lang="en-US" altLang="zh-CN"/>
          </a:p>
        </p:txBody>
      </p:sp>
    </p:spTree>
    <p:extLst>
      <p:ext uri="{BB962C8B-B14F-4D97-AF65-F5344CB8AC3E}">
        <p14:creationId xmlns:p14="http://schemas.microsoft.com/office/powerpoint/2010/main" val="2809789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9AA8FF0-0791-417F-BED4-B5F095BC615F}" type="slidenum">
              <a:rPr lang="zh-CN" altLang="en-US" smtClean="0">
                <a:latin typeface="Times New Roman" pitchFamily="18" charset="0"/>
              </a:rPr>
              <a:pPr/>
              <a:t>12</a:t>
            </a:fld>
            <a:endParaRPr lang="en-US" altLang="zh-CN">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5A7CAF9-00B8-4983-A1F2-E8ABB93B598A}" type="slidenum">
              <a:rPr lang="en-US" altLang="zh-CN" smtClean="0"/>
              <a:pPr>
                <a:defRPr/>
              </a:pPr>
              <a:t>72</a:t>
            </a:fld>
            <a:endParaRPr lang="en-US" altLang="zh-CN"/>
          </a:p>
        </p:txBody>
      </p:sp>
    </p:spTree>
    <p:extLst>
      <p:ext uri="{BB962C8B-B14F-4D97-AF65-F5344CB8AC3E}">
        <p14:creationId xmlns:p14="http://schemas.microsoft.com/office/powerpoint/2010/main" val="3291631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3538"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193539"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C72794B6-9ADE-417C-8FA6-F765F38DA16E}" type="datetime8">
              <a:rPr lang="zh-CN" altLang="en-US"/>
              <a:pPr>
                <a:defRPr/>
              </a:pPr>
              <a:t>2022年6月30日8时58分</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02FE11F-29E4-40D0-A43F-9BDAF5BD70CC}" type="slidenum">
              <a:rPr lang="en-US" altLang="zh-CN"/>
              <a:pPr>
                <a:defRPr/>
              </a:pPr>
              <a:t>‹#›</a:t>
            </a:fld>
            <a:endParaRPr lang="en-US" altLang="zh-CN"/>
          </a:p>
        </p:txBody>
      </p:sp>
    </p:spTree>
    <p:extLst>
      <p:ext uri="{BB962C8B-B14F-4D97-AF65-F5344CB8AC3E}">
        <p14:creationId xmlns:p14="http://schemas.microsoft.com/office/powerpoint/2010/main" val="4167614285"/>
      </p:ext>
    </p:extLst>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DE5D658-5323-4CDF-B250-040968B0F00F}" type="datetime8">
              <a:rPr lang="zh-CN" altLang="en-US"/>
              <a:pPr>
                <a:defRPr/>
              </a:pPr>
              <a:t>2022年6月30日8时58分</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FFA5687-DB55-4FD2-8018-7CC8FDDED6D9}" type="slidenum">
              <a:rPr lang="en-US" altLang="zh-CN"/>
              <a:pPr>
                <a:defRPr/>
              </a:pPr>
              <a:t>‹#›</a:t>
            </a:fld>
            <a:endParaRPr lang="en-US" altLang="zh-CN"/>
          </a:p>
        </p:txBody>
      </p:sp>
    </p:spTree>
    <p:extLst>
      <p:ext uri="{BB962C8B-B14F-4D97-AF65-F5344CB8AC3E}">
        <p14:creationId xmlns:p14="http://schemas.microsoft.com/office/powerpoint/2010/main" val="2012474225"/>
      </p:ext>
    </p:extLst>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8F383363-A0E0-4F1C-9B4B-A91705C4AAB7}" type="datetime8">
              <a:rPr lang="zh-CN" altLang="en-US"/>
              <a:pPr>
                <a:defRPr/>
              </a:pPr>
              <a:t>2022年6月30日8时58分</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D57247-FA44-4EB6-8116-3C760FCB5314}" type="slidenum">
              <a:rPr lang="en-US" altLang="zh-CN"/>
              <a:pPr>
                <a:defRPr/>
              </a:pPr>
              <a:t>‹#›</a:t>
            </a:fld>
            <a:endParaRPr lang="en-US" altLang="zh-CN"/>
          </a:p>
        </p:txBody>
      </p:sp>
    </p:spTree>
    <p:extLst>
      <p:ext uri="{BB962C8B-B14F-4D97-AF65-F5344CB8AC3E}">
        <p14:creationId xmlns:p14="http://schemas.microsoft.com/office/powerpoint/2010/main" val="619953737"/>
      </p:ext>
    </p:extLst>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C37F92D-6892-4FFC-A754-137F5564B486}" type="datetime8">
              <a:rPr lang="zh-CN" altLang="en-US"/>
              <a:pPr>
                <a:defRPr/>
              </a:pPr>
              <a:t>2022年6月30日8时58分</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D18DC4-EA1E-4ECF-80AF-4C7D47C984BF}" type="slidenum">
              <a:rPr lang="en-US" altLang="zh-CN"/>
              <a:pPr>
                <a:defRPr/>
              </a:pPr>
              <a:t>‹#›</a:t>
            </a:fld>
            <a:endParaRPr lang="en-US" altLang="zh-CN"/>
          </a:p>
        </p:txBody>
      </p:sp>
    </p:spTree>
    <p:extLst>
      <p:ext uri="{BB962C8B-B14F-4D97-AF65-F5344CB8AC3E}">
        <p14:creationId xmlns:p14="http://schemas.microsoft.com/office/powerpoint/2010/main" val="3752724084"/>
      </p:ext>
    </p:extLst>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175368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379436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541997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5761038"/>
            <a:ext cx="4495800" cy="47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5761038"/>
            <a:ext cx="4495800" cy="47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4125023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607600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66291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79319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57166"/>
            <a:ext cx="8540750" cy="785818"/>
          </a:xfrm>
        </p:spPr>
        <p:txBody>
          <a:bodyPr/>
          <a:lstStyle>
            <a:lvl1pPr>
              <a:defRPr sz="3200" b="1"/>
            </a:lvl1pPr>
          </a:lstStyle>
          <a:p>
            <a:r>
              <a:rPr lang="zh-CN" altLang="en-US" dirty="0"/>
              <a:t>单击此处编辑母版标题样式</a:t>
            </a:r>
          </a:p>
        </p:txBody>
      </p:sp>
      <p:sp>
        <p:nvSpPr>
          <p:cNvPr id="3" name="内容占位符 2"/>
          <p:cNvSpPr>
            <a:spLocks noGrp="1"/>
          </p:cNvSpPr>
          <p:nvPr>
            <p:ph idx="1"/>
          </p:nvPr>
        </p:nvSpPr>
        <p:spPr>
          <a:xfrm>
            <a:off x="357157" y="1285860"/>
            <a:ext cx="8485217" cy="4929222"/>
          </a:xfrm>
        </p:spPr>
        <p:txBody>
          <a:bodyPr/>
          <a:lstStyle>
            <a:lvl1pPr marL="3175" indent="361950">
              <a:lnSpc>
                <a:spcPct val="114000"/>
              </a:lnSpc>
              <a:buNone/>
              <a:defRPr sz="2800"/>
            </a:lvl1pPr>
            <a:lvl2pPr>
              <a:buNone/>
              <a:defRPr sz="2600"/>
            </a:lvl2pPr>
            <a:lvl3pPr>
              <a:buNone/>
              <a:defRPr/>
            </a:lvl3pPr>
            <a:lvl4pPr>
              <a:buNone/>
              <a:defRPr/>
            </a:lvl4pPr>
            <a:lvl5pPr>
              <a:buNone/>
              <a:defRPr/>
            </a:lvl5pPr>
          </a:lstStyle>
          <a:p>
            <a:pPr lvl="0"/>
            <a:r>
              <a:rPr lang="zh-CN" altLang="en-US" dirty="0"/>
              <a:t>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4" name="日期占位符 3"/>
          <p:cNvSpPr>
            <a:spLocks noGrp="1"/>
          </p:cNvSpPr>
          <p:nvPr>
            <p:ph type="dt" sz="half" idx="10"/>
          </p:nvPr>
        </p:nvSpPr>
        <p:spPr>
          <a:xfrm>
            <a:off x="214313" y="6381750"/>
            <a:ext cx="2289175" cy="333375"/>
          </a:xfrm>
        </p:spPr>
        <p:txBody>
          <a:bodyPr/>
          <a:lstStyle>
            <a:lvl1pPr>
              <a:defRPr/>
            </a:lvl1pPr>
          </a:lstStyle>
          <a:p>
            <a:pPr>
              <a:defRPr/>
            </a:pPr>
            <a:fld id="{33AC02B4-570D-4A89-A2DB-5DD42A2B8F3D}" type="datetime8">
              <a:rPr lang="zh-CN" altLang="en-US"/>
              <a:pPr>
                <a:defRPr/>
              </a:pPr>
              <a:t>2022年6月30日8时58分</a:t>
            </a:fld>
            <a:endParaRPr lang="en-US" altLang="zh-CN"/>
          </a:p>
        </p:txBody>
      </p:sp>
      <p:sp>
        <p:nvSpPr>
          <p:cNvPr id="5" name="页脚占位符 4"/>
          <p:cNvSpPr>
            <a:spLocks noGrp="1"/>
          </p:cNvSpPr>
          <p:nvPr>
            <p:ph type="ftr" sz="quarter" idx="11"/>
          </p:nvPr>
        </p:nvSpPr>
        <p:spPr>
          <a:xfrm>
            <a:off x="3124200" y="6357938"/>
            <a:ext cx="2895600" cy="363537"/>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357938"/>
            <a:ext cx="2289175" cy="363537"/>
          </a:xfrm>
        </p:spPr>
        <p:txBody>
          <a:bodyPr/>
          <a:lstStyle>
            <a:lvl1pPr>
              <a:defRPr/>
            </a:lvl1pPr>
          </a:lstStyle>
          <a:p>
            <a:pPr>
              <a:defRPr/>
            </a:pPr>
            <a:fld id="{5DB93826-2AAE-412A-83D0-25F6E1B843BB}" type="slidenum">
              <a:rPr lang="en-US" altLang="zh-CN"/>
              <a:pPr>
                <a:defRPr/>
              </a:pPr>
              <a:t>‹#›</a:t>
            </a:fld>
            <a:endParaRPr lang="en-US" altLang="zh-CN"/>
          </a:p>
        </p:txBody>
      </p:sp>
    </p:spTree>
    <p:extLst>
      <p:ext uri="{BB962C8B-B14F-4D97-AF65-F5344CB8AC3E}">
        <p14:creationId xmlns:p14="http://schemas.microsoft.com/office/powerpoint/2010/main" val="2035219138"/>
      </p:ext>
    </p:extLst>
  </p:cSld>
  <p:clrMapOvr>
    <a:masterClrMapping/>
  </p:clrMapOvr>
  <p:transition>
    <p:pull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9029780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18596905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324701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92150"/>
            <a:ext cx="2286000" cy="55451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692150"/>
            <a:ext cx="6705600" cy="55451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31922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57157" y="642918"/>
            <a:ext cx="8485217" cy="5572164"/>
          </a:xfrm>
        </p:spPr>
        <p:txBody>
          <a:bodyPr/>
          <a:lstStyle>
            <a:lvl1pPr marL="3175" indent="361950">
              <a:lnSpc>
                <a:spcPct val="114000"/>
              </a:lnSpc>
              <a:buNone/>
              <a:defRPr sz="2800"/>
            </a:lvl1pPr>
            <a:lvl2pPr>
              <a:buNone/>
              <a:defRPr sz="2600"/>
            </a:lvl2pPr>
            <a:lvl3pPr>
              <a:buNone/>
              <a:defRPr/>
            </a:lvl3pPr>
            <a:lvl4pPr>
              <a:buNone/>
              <a:defRPr/>
            </a:lvl4pPr>
            <a:lvl5pPr>
              <a:buNone/>
              <a:defRPr/>
            </a:lvl5pPr>
          </a:lstStyle>
          <a:p>
            <a:pPr lvl="0"/>
            <a:r>
              <a:rPr lang="zh-CN" altLang="en-US" dirty="0"/>
              <a:t>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4" name="日期占位符 3"/>
          <p:cNvSpPr>
            <a:spLocks noGrp="1"/>
          </p:cNvSpPr>
          <p:nvPr>
            <p:ph type="dt" sz="half" idx="10"/>
          </p:nvPr>
        </p:nvSpPr>
        <p:spPr>
          <a:xfrm>
            <a:off x="214313" y="6381750"/>
            <a:ext cx="2289175" cy="333375"/>
          </a:xfrm>
        </p:spPr>
        <p:txBody>
          <a:bodyPr/>
          <a:lstStyle>
            <a:lvl1pPr>
              <a:defRPr/>
            </a:lvl1pPr>
          </a:lstStyle>
          <a:p>
            <a:pPr>
              <a:defRPr/>
            </a:pPr>
            <a:fld id="{CD2A1B6D-9FC8-434F-B691-037C2399DECF}" type="datetime8">
              <a:rPr lang="zh-CN" altLang="en-US"/>
              <a:pPr>
                <a:defRPr/>
              </a:pPr>
              <a:t>2022年6月30日8时58分</a:t>
            </a:fld>
            <a:endParaRPr lang="en-US" altLang="zh-CN"/>
          </a:p>
        </p:txBody>
      </p:sp>
      <p:sp>
        <p:nvSpPr>
          <p:cNvPr id="5" name="页脚占位符 4"/>
          <p:cNvSpPr>
            <a:spLocks noGrp="1"/>
          </p:cNvSpPr>
          <p:nvPr>
            <p:ph type="ftr" sz="quarter" idx="11"/>
          </p:nvPr>
        </p:nvSpPr>
        <p:spPr>
          <a:xfrm>
            <a:off x="3124200" y="6357938"/>
            <a:ext cx="2895600" cy="363537"/>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357938"/>
            <a:ext cx="2289175" cy="363537"/>
          </a:xfrm>
        </p:spPr>
        <p:txBody>
          <a:bodyPr/>
          <a:lstStyle>
            <a:lvl1pPr>
              <a:defRPr/>
            </a:lvl1pPr>
          </a:lstStyle>
          <a:p>
            <a:pPr>
              <a:defRPr/>
            </a:pPr>
            <a:fld id="{D34D8F1E-07B6-42A6-92DA-F2698FD8DFDD}" type="slidenum">
              <a:rPr lang="en-US" altLang="zh-CN"/>
              <a:pPr>
                <a:defRPr/>
              </a:pPr>
              <a:t>‹#›</a:t>
            </a:fld>
            <a:endParaRPr lang="en-US" altLang="zh-CN"/>
          </a:p>
        </p:txBody>
      </p:sp>
    </p:spTree>
    <p:extLst>
      <p:ext uri="{BB962C8B-B14F-4D97-AF65-F5344CB8AC3E}">
        <p14:creationId xmlns:p14="http://schemas.microsoft.com/office/powerpoint/2010/main" val="2036013878"/>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E63DACBF-B925-4135-912C-320DEC83FCC1}" type="datetime8">
              <a:rPr lang="zh-CN" altLang="en-US"/>
              <a:pPr>
                <a:defRPr/>
              </a:pPr>
              <a:t>2022年6月30日8时58分</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4288AB7-C334-4157-A160-2D7B7DD15818}" type="slidenum">
              <a:rPr lang="en-US" altLang="zh-CN"/>
              <a:pPr>
                <a:defRPr/>
              </a:pPr>
              <a:t>‹#›</a:t>
            </a:fld>
            <a:endParaRPr lang="en-US" altLang="zh-CN"/>
          </a:p>
        </p:txBody>
      </p:sp>
    </p:spTree>
    <p:extLst>
      <p:ext uri="{BB962C8B-B14F-4D97-AF65-F5344CB8AC3E}">
        <p14:creationId xmlns:p14="http://schemas.microsoft.com/office/powerpoint/2010/main" val="3695114596"/>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30412518-2639-4E87-90CE-F7953A657453}" type="datetime8">
              <a:rPr lang="zh-CN" altLang="en-US"/>
              <a:pPr>
                <a:defRPr/>
              </a:pPr>
              <a:t>2022年6月30日8时58分</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41183C-C3DE-4B49-9720-0D0B5ACF838E}" type="slidenum">
              <a:rPr lang="en-US" altLang="zh-CN"/>
              <a:pPr>
                <a:defRPr/>
              </a:pPr>
              <a:t>‹#›</a:t>
            </a:fld>
            <a:endParaRPr lang="en-US" altLang="zh-CN"/>
          </a:p>
        </p:txBody>
      </p:sp>
    </p:spTree>
    <p:extLst>
      <p:ext uri="{BB962C8B-B14F-4D97-AF65-F5344CB8AC3E}">
        <p14:creationId xmlns:p14="http://schemas.microsoft.com/office/powerpoint/2010/main" val="732526588"/>
      </p:ext>
    </p:extLst>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AF6AF09F-09A2-4C40-ABE7-BED1CFA18440}" type="datetime8">
              <a:rPr lang="zh-CN" altLang="en-US"/>
              <a:pPr>
                <a:defRPr/>
              </a:pPr>
              <a:t>2022年6月30日8时58分</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BA0FC0F-D4E4-44EE-B0C2-F3E90BE9C7A8}" type="slidenum">
              <a:rPr lang="en-US" altLang="zh-CN"/>
              <a:pPr>
                <a:defRPr/>
              </a:pPr>
              <a:t>‹#›</a:t>
            </a:fld>
            <a:endParaRPr lang="en-US" altLang="zh-CN"/>
          </a:p>
        </p:txBody>
      </p:sp>
    </p:spTree>
    <p:extLst>
      <p:ext uri="{BB962C8B-B14F-4D97-AF65-F5344CB8AC3E}">
        <p14:creationId xmlns:p14="http://schemas.microsoft.com/office/powerpoint/2010/main" val="3665865716"/>
      </p:ext>
    </p:extLst>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EDDA822F-A5EF-4733-BB47-84ED422E8954}" type="datetime8">
              <a:rPr lang="zh-CN" altLang="en-US"/>
              <a:pPr>
                <a:defRPr/>
              </a:pPr>
              <a:t>2022年6月30日8时58分</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4313298-F072-4EF5-B47E-6B785D727981}" type="slidenum">
              <a:rPr lang="en-US" altLang="zh-CN"/>
              <a:pPr>
                <a:defRPr/>
              </a:pPr>
              <a:t>‹#›</a:t>
            </a:fld>
            <a:endParaRPr lang="en-US" altLang="zh-CN"/>
          </a:p>
        </p:txBody>
      </p:sp>
    </p:spTree>
    <p:extLst>
      <p:ext uri="{BB962C8B-B14F-4D97-AF65-F5344CB8AC3E}">
        <p14:creationId xmlns:p14="http://schemas.microsoft.com/office/powerpoint/2010/main" val="796470759"/>
      </p:ext>
    </p:extLst>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AB462DB-3EF0-46A4-85DC-758A1E797FDE}" type="datetime8">
              <a:rPr lang="zh-CN" altLang="en-US"/>
              <a:pPr>
                <a:defRPr/>
              </a:pPr>
              <a:t>2022年6月30日8时58分</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20F8448-759E-4519-A74F-9F9FE259815B}" type="slidenum">
              <a:rPr lang="en-US" altLang="zh-CN"/>
              <a:pPr>
                <a:defRPr/>
              </a:pPr>
              <a:t>‹#›</a:t>
            </a:fld>
            <a:endParaRPr lang="en-US" altLang="zh-CN"/>
          </a:p>
        </p:txBody>
      </p:sp>
    </p:spTree>
    <p:extLst>
      <p:ext uri="{BB962C8B-B14F-4D97-AF65-F5344CB8AC3E}">
        <p14:creationId xmlns:p14="http://schemas.microsoft.com/office/powerpoint/2010/main" val="1817644696"/>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4F2B5B31-7BE3-49C1-B035-336B5AAF66F6}" type="datetime8">
              <a:rPr lang="zh-CN" altLang="en-US"/>
              <a:pPr>
                <a:defRPr/>
              </a:pPr>
              <a:t>2022年6月30日8时58分</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99BEFE1-9CD6-4F7B-B327-D467BA0916F5}" type="slidenum">
              <a:rPr lang="en-US" altLang="zh-CN"/>
              <a:pPr>
                <a:defRPr/>
              </a:pPr>
              <a:t>‹#›</a:t>
            </a:fld>
            <a:endParaRPr lang="en-US" altLang="zh-CN"/>
          </a:p>
        </p:txBody>
      </p:sp>
    </p:spTree>
    <p:extLst>
      <p:ext uri="{BB962C8B-B14F-4D97-AF65-F5344CB8AC3E}">
        <p14:creationId xmlns:p14="http://schemas.microsoft.com/office/powerpoint/2010/main" val="1665309723"/>
      </p:ext>
    </p:extLst>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bwMode="auto">
          <a:xfrm>
            <a:off x="301625" y="228600"/>
            <a:ext cx="854075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6627" name="Rectangle 3"/>
          <p:cNvSpPr>
            <a:spLocks noGrp="1" noRot="1" noChangeArrowheads="1"/>
          </p:cNvSpPr>
          <p:nvPr>
            <p:ph type="body" idx="1"/>
          </p:nvPr>
        </p:nvSpPr>
        <p:spPr bwMode="auto">
          <a:xfrm>
            <a:off x="428625" y="1357313"/>
            <a:ext cx="8413750" cy="474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2516"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8DA11E94-ED57-4504-AECD-CD87CBFA6EC5}" type="datetime8">
              <a:rPr lang="zh-CN" altLang="en-US"/>
              <a:pPr>
                <a:defRPr/>
              </a:pPr>
              <a:t>2022年6月30日8时58分</a:t>
            </a:fld>
            <a:endParaRPr lang="en-US" altLang="zh-CN"/>
          </a:p>
        </p:txBody>
      </p:sp>
      <p:sp>
        <p:nvSpPr>
          <p:cNvPr id="19251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92518"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57D04E32-6892-462E-87AA-7B5908AC79A8}"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716" r:id="rId1"/>
    <p:sldLayoutId id="2147483726" r:id="rId2"/>
    <p:sldLayoutId id="2147483727"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ransition>
    <p:pull dir="rd"/>
  </p:transition>
  <p:hf sldNum="0" hdr="0" ftr="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ea typeface="宋体" pitchFamily="2" charset="-122"/>
        </a:defRPr>
      </a:lvl2pPr>
      <a:lvl3pPr algn="ctr" rtl="0" eaLnBrk="0" fontAlgn="base" hangingPunct="0">
        <a:spcBef>
          <a:spcPct val="0"/>
        </a:spcBef>
        <a:spcAft>
          <a:spcPct val="0"/>
        </a:spcAft>
        <a:defRPr sz="3200">
          <a:solidFill>
            <a:schemeClr val="tx2"/>
          </a:solidFill>
          <a:latin typeface="Arial" charset="0"/>
          <a:ea typeface="宋体" pitchFamily="2" charset="-122"/>
        </a:defRPr>
      </a:lvl3pPr>
      <a:lvl4pPr algn="ctr" rtl="0" eaLnBrk="0" fontAlgn="base" hangingPunct="0">
        <a:spcBef>
          <a:spcPct val="0"/>
        </a:spcBef>
        <a:spcAft>
          <a:spcPct val="0"/>
        </a:spcAft>
        <a:defRPr sz="3200">
          <a:solidFill>
            <a:schemeClr val="tx2"/>
          </a:solidFill>
          <a:latin typeface="Arial" charset="0"/>
          <a:ea typeface="宋体" pitchFamily="2" charset="-122"/>
        </a:defRPr>
      </a:lvl4pPr>
      <a:lvl5pPr algn="ctr" rtl="0" eaLnBrk="0" fontAlgn="base" hangingPunct="0">
        <a:spcBef>
          <a:spcPct val="0"/>
        </a:spcBef>
        <a:spcAft>
          <a:spcPct val="0"/>
        </a:spcAft>
        <a:defRPr sz="32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5000"/>
        <a:buFont typeface="Wingdings" pitchFamily="2" charset="2"/>
        <a:defRPr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itchFamily="2" charset="2"/>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pitchFamily="2" charset="2"/>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66" name="Picture 842" descr="图片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50" y="-6350"/>
            <a:ext cx="9156700" cy="68707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0" y="5761038"/>
            <a:ext cx="914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latin typeface="Arial" charset="0"/>
              </a:defRPr>
            </a:lvl1pPr>
          </a:lstStyle>
          <a:p>
            <a:pPr eaLnBrk="1" hangingPunct="1"/>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defRPr>
            </a:lvl1pPr>
          </a:lstStyle>
          <a:p>
            <a:pPr algn="ctr" eaLnBrk="1" hangingPunct="1"/>
            <a:endParaRPr lang="en-US" altLang="zh-CN">
              <a:solidFill>
                <a:srgbClr val="000000"/>
              </a:solidFill>
            </a:endParaRPr>
          </a:p>
        </p:txBody>
      </p:sp>
      <p:sp>
        <p:nvSpPr>
          <p:cNvPr id="1648" name="Oval 624"/>
          <p:cNvSpPr>
            <a:spLocks noChangeArrowheads="1"/>
          </p:cNvSpPr>
          <p:nvPr userDrawn="1"/>
        </p:nvSpPr>
        <p:spPr bwMode="auto">
          <a:xfrm>
            <a:off x="4211638" y="6353175"/>
            <a:ext cx="579437" cy="388938"/>
          </a:xfrm>
          <a:prstGeom prst="ellipse">
            <a:avLst/>
          </a:prstGeom>
          <a:solidFill>
            <a:srgbClr val="FFEFD1"/>
          </a:solidFill>
          <a:ln>
            <a:noFill/>
          </a:ln>
          <a:effectLst>
            <a:prstShdw prst="shdw17" dist="17961" dir="2700000">
              <a:srgbClr val="FFEFD1">
                <a:gamma/>
                <a:shade val="60000"/>
                <a:invGamma/>
              </a:srgbClr>
            </a:prstShdw>
          </a:effectLst>
          <a:extLst>
            <a:ext uri="{91240B29-F687-4F45-9708-019B960494DF}">
              <a14:hiddenLine xmlns:a14="http://schemas.microsoft.com/office/drawing/2010/main" w="9525" algn="ctr">
                <a:solidFill>
                  <a:schemeClr val="tx1"/>
                </a:solidFill>
                <a:round/>
                <a:headEnd/>
                <a:tailEnd/>
              </a14:hiddenLine>
            </a:ext>
          </a:extLst>
        </p:spPr>
        <p:txBody>
          <a:bodyPr lIns="0" tIns="0" rIns="0" bIns="0" anchor="ctr">
            <a:spAutoFit/>
          </a:bodyPr>
          <a:lstStyle/>
          <a:p>
            <a:pPr algn="ctr" eaLnBrk="1" hangingPunct="1"/>
            <a:fld id="{35A6DFF0-EBB3-4752-A8EF-E6F4CD3F8750}" type="slidenum">
              <a:rPr lang="en-US" altLang="zh-CN" b="1">
                <a:solidFill>
                  <a:srgbClr val="C75399"/>
                </a:solidFill>
                <a:latin typeface="华文行楷" pitchFamily="2" charset="-122"/>
                <a:ea typeface="华文行楷" pitchFamily="2" charset="-122"/>
              </a:rPr>
              <a:pPr algn="ctr" eaLnBrk="1" hangingPunct="1"/>
              <a:t>‹#›</a:t>
            </a:fld>
            <a:endParaRPr lang="en-US" altLang="zh-CN" b="1">
              <a:solidFill>
                <a:srgbClr val="C75399"/>
              </a:solidFill>
              <a:latin typeface="华文行楷" pitchFamily="2" charset="-122"/>
              <a:ea typeface="华文行楷" pitchFamily="2" charset="-122"/>
            </a:endParaRPr>
          </a:p>
        </p:txBody>
      </p:sp>
      <p:sp>
        <p:nvSpPr>
          <p:cNvPr id="1370" name="Rectangle 346"/>
          <p:cNvSpPr>
            <a:spLocks noChangeArrowheads="1"/>
          </p:cNvSpPr>
          <p:nvPr userDrawn="1"/>
        </p:nvSpPr>
        <p:spPr bwMode="auto">
          <a:xfrm>
            <a:off x="-12700" y="0"/>
            <a:ext cx="9144000" cy="6858000"/>
          </a:xfrm>
          <a:prstGeom prst="rect">
            <a:avLst/>
          </a:prstGeom>
          <a:noFill/>
          <a:ln w="28575" algn="ctr">
            <a:solidFill>
              <a:srgbClr val="8ADBFF"/>
            </a:solidFill>
            <a:miter lim="800000"/>
            <a:headEnd/>
            <a:tailEnd/>
          </a:ln>
          <a:effectLst>
            <a:prstShdw prst="shdw17" dist="17961" dir="2700000">
              <a:srgbClr val="8ADBFF">
                <a:gamma/>
                <a:shade val="60000"/>
                <a:invGamma/>
              </a:srgbClr>
            </a:prstShdw>
          </a:effectLst>
          <a:extLst>
            <a:ext uri="{909E8E84-426E-40DD-AFC4-6F175D3DCCD1}">
              <a14:hiddenFill xmlns:a14="http://schemas.microsoft.com/office/drawing/2010/main">
                <a:solidFill>
                  <a:schemeClr val="accent1"/>
                </a:solidFill>
              </a14:hiddenFill>
            </a:ext>
          </a:extLst>
        </p:spPr>
        <p:txBody>
          <a:bodyPr wrap="none" anchor="ctr">
            <a:spAutoFit/>
          </a:bodyPr>
          <a:lstStyle/>
          <a:p>
            <a:pPr algn="ctr" eaLnBrk="1" hangingPunct="1"/>
            <a:endParaRPr lang="zh-CN" altLang="en-US" sz="3600">
              <a:solidFill>
                <a:srgbClr val="000000"/>
              </a:solidFill>
              <a:latin typeface="Times New Roman" pitchFamily="18" charset="0"/>
            </a:endParaRPr>
          </a:p>
        </p:txBody>
      </p:sp>
      <p:sp>
        <p:nvSpPr>
          <p:cNvPr id="1867" name="Text Box 843"/>
          <p:cNvSpPr txBox="1">
            <a:spLocks noChangeArrowheads="1"/>
          </p:cNvSpPr>
          <p:nvPr userDrawn="1"/>
        </p:nvSpPr>
        <p:spPr bwMode="auto">
          <a:xfrm>
            <a:off x="1900238" y="206375"/>
            <a:ext cx="511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a:solidFill>
                  <a:srgbClr val="990000"/>
                </a:solidFill>
                <a:latin typeface="方正姚体简体" pitchFamily="65" charset="-122"/>
                <a:ea typeface="方正姚体简体" pitchFamily="65" charset="-122"/>
              </a:rPr>
              <a:t>第三章    处理机调度与死锁</a:t>
            </a:r>
            <a:endParaRPr lang="zh-CN" altLang="en-US" sz="3600">
              <a:solidFill>
                <a:srgbClr val="000000"/>
              </a:solidFill>
              <a:latin typeface="Times New Roman" pitchFamily="18" charset="0"/>
            </a:endParaRPr>
          </a:p>
        </p:txBody>
      </p:sp>
    </p:spTree>
    <p:extLst>
      <p:ext uri="{BB962C8B-B14F-4D97-AF65-F5344CB8AC3E}">
        <p14:creationId xmlns:p14="http://schemas.microsoft.com/office/powerpoint/2010/main" val="277687602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p:titleStyle>
    <p:body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file:///D:\&#37085;&#25391;&#26126;\&#35762;&#20041;&#12289;&#25945;&#23398;&#22823;&#32434;&#12289;&#25945;&#23398;&#26085;&#21382;&#12289;&#35838;&#31243;&#31616;&#20171;&#12289;&#35838;&#31243;&#25945;&#26696;&#21450;&#23454;&#39564;\&#26368;&#36817;&#24037;&#20316;\OS%20&#27748;&#23376;&#28699;\&#23553;&#38754;&#21450;&#30446;&#24405;.ppt#-1,2,PowerPoint &#28436;&#31034;&#25991;&#31295;" TargetMode="External"/><Relationship Id="rId3" Type="http://schemas.openxmlformats.org/officeDocument/2006/relationships/slide" Target="slide48.xml"/><Relationship Id="rId7" Type="http://schemas.openxmlformats.org/officeDocument/2006/relationships/slide" Target="slide126.xml"/><Relationship Id="rId2" Type="http://schemas.openxmlformats.org/officeDocument/2006/relationships/slide" Target="slide14.xml"/><Relationship Id="rId1" Type="http://schemas.openxmlformats.org/officeDocument/2006/relationships/slideLayout" Target="../slideLayouts/slideLayout2.xml"/><Relationship Id="rId6" Type="http://schemas.openxmlformats.org/officeDocument/2006/relationships/slide" Target="slide95.xml"/><Relationship Id="rId5" Type="http://schemas.openxmlformats.org/officeDocument/2006/relationships/slide" Target="slide76.xml"/><Relationship Id="rId4" Type="http://schemas.openxmlformats.org/officeDocument/2006/relationships/slide" Target="slide67.xml"/><Relationship Id="rId9"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slide" Target="slide11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11.bin"/><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1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12.bin"/><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13.bin"/><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14.bin"/><Relationship Id="rId1" Type="http://schemas.openxmlformats.org/officeDocument/2006/relationships/slideLayout" Target="../slideLayouts/slideLayout8.xml"/><Relationship Id="rId4" Type="http://schemas.openxmlformats.org/officeDocument/2006/relationships/image" Target="../media/image3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46.jpeg"/><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15.bin"/><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7.jpeg"/><Relationship Id="rId7" Type="http://schemas.openxmlformats.org/officeDocument/2006/relationships/image" Target="../media/image16.emf"/><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18.emf"/><Relationship Id="rId5" Type="http://schemas.openxmlformats.org/officeDocument/2006/relationships/image" Target="../media/image15.emf"/><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17.emf"/></Relationships>
</file>

<file path=ppt/slides/_rels/slide4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package" Target="../embeddings/Microsoft_Excel_Worksheet.xlsx"/></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emf"/><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customXml" Target="../ink/ink4.xml"/><Relationship Id="rId14" Type="http://schemas.openxmlformats.org/officeDocument/2006/relationships/image" Target="../media/image9.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4.bin"/><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6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5.bin"/><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6.bin"/><Relationship Id="rId1" Type="http://schemas.openxmlformats.org/officeDocument/2006/relationships/slideLayout" Target="../slideLayouts/slideLayout8.xml"/><Relationship Id="rId4" Type="http://schemas.openxmlformats.org/officeDocument/2006/relationships/image" Target="../media/image2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7.bin"/><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8.bin"/><Relationship Id="rId1" Type="http://schemas.openxmlformats.org/officeDocument/2006/relationships/slideLayout" Target="../slideLayouts/slideLayout8.xml"/><Relationship Id="rId4" Type="http://schemas.openxmlformats.org/officeDocument/2006/relationships/image" Target="../media/image31.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9.bin"/><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10.bin"/><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8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slide" Target="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D25E094-834E-43BA-BC64-B2D9CBE00EE5}" type="datetime8">
              <a:rPr lang="zh-CN" altLang="en-US" smtClean="0"/>
              <a:pPr/>
              <a:t>2022年6月30日8时58分</a:t>
            </a:fld>
            <a:endParaRPr lang="en-US" altLang="zh-CN"/>
          </a:p>
        </p:txBody>
      </p:sp>
      <p:sp>
        <p:nvSpPr>
          <p:cNvPr id="29700" name="Text Box 5"/>
          <p:cNvSpPr txBox="1">
            <a:spLocks noChangeArrowheads="1"/>
          </p:cNvSpPr>
          <p:nvPr/>
        </p:nvSpPr>
        <p:spPr bwMode="auto">
          <a:xfrm>
            <a:off x="1763688" y="1484784"/>
            <a:ext cx="5192713"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kumimoji="1" lang="en-US" altLang="zh-CN" sz="2800" b="1" dirty="0">
                <a:latin typeface="华文新魏" pitchFamily="2" charset="-122"/>
                <a:ea typeface="华文新魏" pitchFamily="2" charset="-122"/>
                <a:hlinkClick r:id="rId2" action="ppaction://hlinksldjump"/>
              </a:rPr>
              <a:t>3.1  </a:t>
            </a:r>
            <a:r>
              <a:rPr kumimoji="1" lang="zh-CN" altLang="en-US" sz="2800" b="1" dirty="0">
                <a:latin typeface="华文新魏" pitchFamily="2" charset="-122"/>
                <a:ea typeface="华文新魏" pitchFamily="2" charset="-122"/>
                <a:hlinkClick r:id="rId2" action="ppaction://hlinksldjump"/>
              </a:rPr>
              <a:t>处理机调度的基本概念 </a:t>
            </a:r>
            <a:endParaRPr kumimoji="1" lang="zh-CN" altLang="en-US" sz="2800" b="1" dirty="0">
              <a:latin typeface="华文新魏" pitchFamily="2" charset="-122"/>
              <a:ea typeface="华文新魏" pitchFamily="2" charset="-122"/>
            </a:endParaRPr>
          </a:p>
          <a:p>
            <a:pPr eaLnBrk="1" hangingPunct="1">
              <a:lnSpc>
                <a:spcPct val="130000"/>
              </a:lnSpc>
            </a:pPr>
            <a:r>
              <a:rPr kumimoji="1" lang="en-US" altLang="zh-CN" sz="2800" b="1" dirty="0">
                <a:latin typeface="华文新魏" pitchFamily="2" charset="-122"/>
                <a:ea typeface="华文新魏" pitchFamily="2" charset="-122"/>
                <a:hlinkClick r:id="rId3" action="ppaction://hlinksldjump"/>
              </a:rPr>
              <a:t>3.2  </a:t>
            </a:r>
            <a:r>
              <a:rPr kumimoji="1" lang="zh-CN" altLang="en-US" sz="2800" b="1" dirty="0">
                <a:latin typeface="华文新魏" pitchFamily="2" charset="-122"/>
                <a:ea typeface="华文新魏" pitchFamily="2" charset="-122"/>
                <a:hlinkClick r:id="rId3" action="ppaction://hlinksldjump"/>
              </a:rPr>
              <a:t>调度算法 </a:t>
            </a:r>
            <a:endParaRPr kumimoji="1" lang="zh-CN" altLang="en-US" sz="2800" b="1" dirty="0">
              <a:latin typeface="华文新魏" pitchFamily="2" charset="-122"/>
              <a:ea typeface="华文新魏" pitchFamily="2" charset="-122"/>
            </a:endParaRPr>
          </a:p>
          <a:p>
            <a:pPr eaLnBrk="1" hangingPunct="1">
              <a:lnSpc>
                <a:spcPct val="130000"/>
              </a:lnSpc>
            </a:pPr>
            <a:r>
              <a:rPr kumimoji="1" lang="en-US" altLang="zh-CN" sz="2800" b="1" dirty="0">
                <a:latin typeface="华文新魏" pitchFamily="2" charset="-122"/>
                <a:ea typeface="华文新魏" pitchFamily="2" charset="-122"/>
                <a:hlinkClick r:id="rId4" action="ppaction://hlinksldjump"/>
              </a:rPr>
              <a:t>3.3  </a:t>
            </a:r>
            <a:r>
              <a:rPr kumimoji="1" lang="zh-CN" altLang="en-US" sz="2800" b="1" dirty="0">
                <a:latin typeface="华文新魏" pitchFamily="2" charset="-122"/>
                <a:ea typeface="华文新魏" pitchFamily="2" charset="-122"/>
                <a:hlinkClick r:id="rId4" action="ppaction://hlinksldjump"/>
              </a:rPr>
              <a:t>实时调度 </a:t>
            </a:r>
            <a:endParaRPr kumimoji="1" lang="zh-CN" altLang="en-US" sz="2800" b="1" dirty="0">
              <a:latin typeface="华文新魏" pitchFamily="2" charset="-122"/>
              <a:ea typeface="华文新魏" pitchFamily="2" charset="-122"/>
            </a:endParaRPr>
          </a:p>
          <a:p>
            <a:pPr eaLnBrk="1" hangingPunct="1">
              <a:lnSpc>
                <a:spcPct val="130000"/>
              </a:lnSpc>
            </a:pPr>
            <a:r>
              <a:rPr kumimoji="1" lang="en-US" altLang="zh-CN" sz="2800" b="1" dirty="0">
                <a:latin typeface="华文新魏" pitchFamily="2" charset="-122"/>
                <a:ea typeface="华文新魏" pitchFamily="2" charset="-122"/>
                <a:hlinkClick r:id="rId4" action="ppaction://hlinksldjump"/>
              </a:rPr>
              <a:t>3.4  </a:t>
            </a:r>
            <a:r>
              <a:rPr kumimoji="1" lang="zh-CN" altLang="en-US" sz="2800" b="1" dirty="0">
                <a:latin typeface="华文新魏" pitchFamily="2" charset="-122"/>
                <a:ea typeface="华文新魏" pitchFamily="2" charset="-122"/>
                <a:hlinkClick r:id="rId4" action="ppaction://hlinksldjump"/>
              </a:rPr>
              <a:t>多处理机系统中的调度 </a:t>
            </a:r>
            <a:endParaRPr kumimoji="1" lang="zh-CN" altLang="en-US" sz="2800" b="1" dirty="0">
              <a:latin typeface="华文新魏" pitchFamily="2" charset="-122"/>
              <a:ea typeface="华文新魏" pitchFamily="2" charset="-122"/>
            </a:endParaRPr>
          </a:p>
          <a:p>
            <a:pPr eaLnBrk="1" hangingPunct="1">
              <a:lnSpc>
                <a:spcPct val="130000"/>
              </a:lnSpc>
            </a:pPr>
            <a:r>
              <a:rPr kumimoji="1" lang="en-US" altLang="zh-CN" sz="2800" b="1" dirty="0">
                <a:latin typeface="华文新魏" pitchFamily="2" charset="-122"/>
                <a:ea typeface="华文新魏" pitchFamily="2" charset="-122"/>
                <a:hlinkClick r:id="rId5" action="ppaction://hlinksldjump"/>
              </a:rPr>
              <a:t>3.5  </a:t>
            </a:r>
            <a:r>
              <a:rPr kumimoji="1" lang="zh-CN" altLang="en-US" sz="2800" b="1" dirty="0">
                <a:latin typeface="华文新魏" pitchFamily="2" charset="-122"/>
                <a:ea typeface="华文新魏" pitchFamily="2" charset="-122"/>
                <a:hlinkClick r:id="rId5" action="ppaction://hlinksldjump"/>
              </a:rPr>
              <a:t>产生死锁的原因和必要条件 </a:t>
            </a:r>
            <a:endParaRPr kumimoji="1" lang="zh-CN" altLang="en-US" sz="2800" b="1" dirty="0">
              <a:latin typeface="华文新魏" pitchFamily="2" charset="-122"/>
              <a:ea typeface="华文新魏" pitchFamily="2" charset="-122"/>
            </a:endParaRPr>
          </a:p>
          <a:p>
            <a:pPr eaLnBrk="1" hangingPunct="1">
              <a:lnSpc>
                <a:spcPct val="130000"/>
              </a:lnSpc>
            </a:pPr>
            <a:r>
              <a:rPr kumimoji="1" lang="en-US" altLang="zh-CN" sz="2800" b="1" dirty="0">
                <a:latin typeface="华文新魏" pitchFamily="2" charset="-122"/>
                <a:ea typeface="华文新魏" pitchFamily="2" charset="-122"/>
                <a:hlinkClick r:id="rId6" action="ppaction://hlinksldjump"/>
              </a:rPr>
              <a:t>3.6  </a:t>
            </a:r>
            <a:r>
              <a:rPr kumimoji="1" lang="zh-CN" altLang="en-US" sz="2800" b="1" dirty="0">
                <a:latin typeface="华文新魏" pitchFamily="2" charset="-122"/>
                <a:ea typeface="华文新魏" pitchFamily="2" charset="-122"/>
                <a:hlinkClick r:id="rId6" action="ppaction://hlinksldjump"/>
              </a:rPr>
              <a:t>预防死锁的方法 </a:t>
            </a:r>
            <a:endParaRPr kumimoji="1" lang="zh-CN" altLang="en-US" sz="2800" b="1" dirty="0">
              <a:latin typeface="华文新魏" pitchFamily="2" charset="-122"/>
              <a:ea typeface="华文新魏" pitchFamily="2" charset="-122"/>
            </a:endParaRPr>
          </a:p>
          <a:p>
            <a:pPr eaLnBrk="1" hangingPunct="1">
              <a:lnSpc>
                <a:spcPct val="130000"/>
              </a:lnSpc>
            </a:pPr>
            <a:r>
              <a:rPr kumimoji="1" lang="en-US" altLang="zh-CN" sz="2800" b="1" dirty="0">
                <a:latin typeface="华文新魏" pitchFamily="2" charset="-122"/>
                <a:ea typeface="华文新魏" pitchFamily="2" charset="-122"/>
                <a:hlinkClick r:id="rId7" action="ppaction://hlinksldjump"/>
              </a:rPr>
              <a:t>3.7  </a:t>
            </a:r>
            <a:r>
              <a:rPr kumimoji="1" lang="zh-CN" altLang="en-US" sz="2800" b="1" dirty="0">
                <a:latin typeface="华文新魏" pitchFamily="2" charset="-122"/>
                <a:ea typeface="华文新魏" pitchFamily="2" charset="-122"/>
                <a:hlinkClick r:id="rId7" action="ppaction://hlinksldjump"/>
              </a:rPr>
              <a:t>死锁的检测与解除 </a:t>
            </a:r>
            <a:endParaRPr kumimoji="1" lang="zh-CN" altLang="en-US" sz="2800" b="1" dirty="0">
              <a:latin typeface="华文新魏" pitchFamily="2" charset="-122"/>
              <a:ea typeface="华文新魏" pitchFamily="2" charset="-122"/>
            </a:endParaRPr>
          </a:p>
        </p:txBody>
      </p:sp>
      <p:pic>
        <p:nvPicPr>
          <p:cNvPr id="29701" name="Picture 6" descr="GIF014">
            <a:hlinkClick r:id="rId8" action="ppaction://hlinkpres?slideindex=2&amp;slidetitle=PowerPoint 演示文稿"/>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8058150" y="6286500"/>
            <a:ext cx="10858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Grp="1" noChangeArrowheads="1"/>
          </p:cNvSpPr>
          <p:nvPr>
            <p:ph type="title"/>
          </p:nvPr>
        </p:nvSpPr>
        <p:spPr bwMode="auto">
          <a:xfrm>
            <a:off x="323528" y="404664"/>
            <a:ext cx="8540750"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dirty="0">
                <a:solidFill>
                  <a:schemeClr val="tx2"/>
                </a:solidFill>
                <a:latin typeface="华文新魏" pitchFamily="2" charset="-122"/>
                <a:ea typeface="华文新魏" pitchFamily="2" charset="-122"/>
              </a:rPr>
              <a:t>第三章 处理机调度与死锁 </a:t>
            </a:r>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a:xfrm>
            <a:off x="301625" y="357188"/>
            <a:ext cx="8540750" cy="785812"/>
          </a:xfrm>
        </p:spPr>
        <p:txBody>
          <a:bodyPr/>
          <a:lstStyle/>
          <a:p>
            <a:pPr eaLnBrk="1" hangingPunct="1"/>
            <a:r>
              <a:rPr lang="zh-CN" altLang="en-US" dirty="0"/>
              <a:t>三种类型（略，后面讲）</a:t>
            </a:r>
          </a:p>
        </p:txBody>
      </p:sp>
      <p:sp>
        <p:nvSpPr>
          <p:cNvPr id="10242" name="Rectangle 2"/>
          <p:cNvSpPr>
            <a:spLocks noGrp="1" noChangeArrowheads="1"/>
          </p:cNvSpPr>
          <p:nvPr>
            <p:ph idx="1"/>
          </p:nvPr>
        </p:nvSpPr>
        <p:spPr>
          <a:xfrm>
            <a:off x="457200" y="1143000"/>
            <a:ext cx="8043863" cy="5313363"/>
          </a:xfrm>
        </p:spPr>
        <p:txBody>
          <a:bodyPr>
            <a:normAutofit/>
          </a:bodyPr>
          <a:lstStyle/>
          <a:p>
            <a:pPr eaLnBrk="1" hangingPunct="1">
              <a:defRPr/>
            </a:pPr>
            <a:r>
              <a:rPr lang="zh-CN" altLang="en-US" b="1" dirty="0">
                <a:solidFill>
                  <a:schemeClr val="tx2"/>
                </a:solidFill>
              </a:rPr>
              <a:t>长程调度</a:t>
            </a:r>
            <a:r>
              <a:rPr lang="zh-CN" altLang="en-US" dirty="0"/>
              <a:t>（</a:t>
            </a:r>
            <a:r>
              <a:rPr lang="zh-CN" altLang="en-US" dirty="0">
                <a:solidFill>
                  <a:schemeClr val="tx2"/>
                </a:solidFill>
              </a:rPr>
              <a:t>作业调度</a:t>
            </a:r>
            <a:r>
              <a:rPr lang="zh-CN" altLang="en-US" dirty="0"/>
              <a:t>或宏观调度）</a:t>
            </a:r>
          </a:p>
          <a:p>
            <a:pPr marL="0" indent="0" eaLnBrk="1" hangingPunct="1">
              <a:defRPr/>
            </a:pPr>
            <a:r>
              <a:rPr lang="zh-CN" altLang="en-US" sz="2500" dirty="0"/>
              <a:t>    创建新进程时，决定是否进入当前活跃进程集合</a:t>
            </a:r>
            <a:endParaRPr lang="en-US" altLang="zh-CN" sz="2500" dirty="0"/>
          </a:p>
          <a:p>
            <a:pPr eaLnBrk="1" hangingPunct="1">
              <a:defRPr/>
            </a:pPr>
            <a:r>
              <a:rPr lang="zh-CN" altLang="en-US" b="1" dirty="0">
                <a:solidFill>
                  <a:schemeClr val="tx2"/>
                </a:solidFill>
              </a:rPr>
              <a:t>中程调度</a:t>
            </a:r>
            <a:r>
              <a:rPr lang="zh-CN" altLang="en-US" dirty="0"/>
              <a:t>    涉及</a:t>
            </a:r>
            <a:r>
              <a:rPr lang="zh-CN" altLang="en-US" dirty="0">
                <a:solidFill>
                  <a:schemeClr val="tx2"/>
                </a:solidFill>
              </a:rPr>
              <a:t>进程</a:t>
            </a:r>
            <a:r>
              <a:rPr lang="zh-CN" altLang="en-US" u="sng" dirty="0"/>
              <a:t>在内外存之间的</a:t>
            </a:r>
            <a:r>
              <a:rPr lang="zh-CN" altLang="en-US" b="1" u="sng" dirty="0"/>
              <a:t>交换</a:t>
            </a:r>
            <a:r>
              <a:rPr lang="zh-CN" altLang="en-US" dirty="0"/>
              <a:t>     </a:t>
            </a:r>
            <a:endParaRPr lang="en-US" altLang="zh-CN" dirty="0"/>
          </a:p>
          <a:p>
            <a:pPr eaLnBrk="1" hangingPunct="1">
              <a:defRPr/>
            </a:pPr>
            <a:r>
              <a:rPr lang="zh-CN" altLang="en-US" sz="2500" dirty="0"/>
              <a:t>从存储资源管理的角度：把进程的部分或全部换出到外存，可为当前运行进程的执行提供所需内存空间，将当前进程所需部分换入到内存（交换技术）</a:t>
            </a:r>
            <a:endParaRPr lang="en-US" altLang="zh-CN" sz="2500" dirty="0"/>
          </a:p>
          <a:p>
            <a:pPr eaLnBrk="1" hangingPunct="1">
              <a:defRPr/>
            </a:pPr>
            <a:r>
              <a:rPr lang="zh-CN" altLang="en-US" b="1" dirty="0">
                <a:solidFill>
                  <a:schemeClr val="tx2"/>
                </a:solidFill>
              </a:rPr>
              <a:t>短程调度</a:t>
            </a:r>
            <a:r>
              <a:rPr lang="zh-CN" altLang="en-US" dirty="0"/>
              <a:t>（微观调度）</a:t>
            </a:r>
            <a:r>
              <a:rPr lang="en-US" altLang="zh-CN" dirty="0"/>
              <a:t> </a:t>
            </a:r>
            <a:r>
              <a:rPr lang="zh-CN" altLang="en-US" dirty="0"/>
              <a:t> </a:t>
            </a:r>
            <a:r>
              <a:rPr lang="zh-CN" altLang="en-US" sz="2500" dirty="0"/>
              <a:t>从</a:t>
            </a:r>
            <a:r>
              <a:rPr lang="zh-CN" altLang="en-US" sz="2500" dirty="0">
                <a:solidFill>
                  <a:schemeClr val="tx2"/>
                </a:solidFill>
              </a:rPr>
              <a:t>处理机资源分配</a:t>
            </a:r>
            <a:r>
              <a:rPr lang="zh-CN" altLang="en-US" sz="2500" dirty="0"/>
              <a:t>的角度，需要选择</a:t>
            </a:r>
            <a:r>
              <a:rPr lang="zh-CN" altLang="en-US" sz="2500" dirty="0">
                <a:solidFill>
                  <a:schemeClr val="tx2"/>
                </a:solidFill>
              </a:rPr>
              <a:t>就绪进程或线程</a:t>
            </a:r>
            <a:r>
              <a:rPr lang="zh-CN" altLang="en-US" sz="2500" dirty="0"/>
              <a:t>进入运行状态</a:t>
            </a:r>
            <a:endParaRPr lang="en-US" altLang="zh-CN" sz="2500" dirty="0"/>
          </a:p>
          <a:p>
            <a:pPr marL="0" lvl="1" indent="0" eaLnBrk="1" hangingPunct="1">
              <a:lnSpc>
                <a:spcPct val="124000"/>
              </a:lnSpc>
              <a:buClr>
                <a:schemeClr val="folHlink"/>
              </a:buClr>
              <a:buSzPct val="90000"/>
              <a:defRPr/>
            </a:pPr>
            <a:r>
              <a:rPr lang="zh-CN" altLang="en-US" sz="2500" dirty="0">
                <a:cs typeface="+mn-cs"/>
              </a:rPr>
              <a:t>短程调度的时间尺度通常是毫秒级的</a:t>
            </a:r>
            <a:endParaRPr lang="en-US" altLang="zh-CN" sz="2500" dirty="0">
              <a:cs typeface="+mn-cs"/>
            </a:endParaRPr>
          </a:p>
          <a:p>
            <a:pPr marL="0" lvl="1" indent="0" eaLnBrk="1" hangingPunct="1">
              <a:lnSpc>
                <a:spcPct val="124000"/>
              </a:lnSpc>
              <a:buClr>
                <a:schemeClr val="folHlink"/>
              </a:buClr>
              <a:buSzPct val="90000"/>
              <a:defRPr/>
            </a:pPr>
            <a:r>
              <a:rPr lang="zh-CN" altLang="en-US" sz="2500" dirty="0">
                <a:cs typeface="+mn-cs"/>
              </a:rPr>
              <a:t>由于短程调度算法的频繁使用，要求实现时做到高效</a:t>
            </a:r>
          </a:p>
        </p:txBody>
      </p:sp>
    </p:spTree>
  </p:cSld>
  <p:clrMapOvr>
    <a:masterClrMapping/>
  </p:clrMapOvr>
  <p:transition>
    <p:pull dir="r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188640"/>
            <a:ext cx="8540750" cy="623562"/>
          </a:xfrm>
        </p:spPr>
        <p:txBody>
          <a:bodyPr/>
          <a:lstStyle/>
          <a:p>
            <a:pPr algn="l"/>
            <a:r>
              <a:rPr lang="en-US" altLang="zh-CN" sz="2800" dirty="0">
                <a:latin typeface="黑体" pitchFamily="2" charset="-122"/>
                <a:ea typeface="黑体" pitchFamily="2" charset="-122"/>
              </a:rPr>
              <a:t>   3.7  </a:t>
            </a:r>
            <a:r>
              <a:rPr lang="zh-CN" altLang="en-US" sz="2800" dirty="0">
                <a:latin typeface="黑体" pitchFamily="2" charset="-122"/>
                <a:ea typeface="黑体" pitchFamily="2" charset="-122"/>
              </a:rPr>
              <a:t>避 免 死 锁</a:t>
            </a:r>
            <a:endParaRPr lang="zh-CN" altLang="en-US" sz="2600" dirty="0"/>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Rectangle 2"/>
          <p:cNvSpPr>
            <a:spLocks noGrp="1" noChangeArrowheads="1"/>
          </p:cNvSpPr>
          <p:nvPr/>
        </p:nvSpPr>
        <p:spPr bwMode="auto">
          <a:xfrm>
            <a:off x="468313" y="854558"/>
            <a:ext cx="8064128"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spcBef>
                <a:spcPts val="600"/>
              </a:spcBef>
              <a:buSzPct val="70000"/>
            </a:pPr>
            <a:r>
              <a:rPr lang="zh-CN" altLang="en-US" b="1" dirty="0">
                <a:solidFill>
                  <a:srgbClr val="FFFF00"/>
                </a:solidFill>
              </a:rPr>
              <a:t>    避免死锁</a:t>
            </a:r>
            <a:r>
              <a:rPr lang="zh-CN" altLang="en-US" dirty="0">
                <a:solidFill>
                  <a:schemeClr val="tx1"/>
                </a:solidFill>
              </a:rPr>
              <a:t>同样是属于</a:t>
            </a:r>
            <a:r>
              <a:rPr lang="zh-CN" altLang="en-US" u="sng" dirty="0">
                <a:solidFill>
                  <a:srgbClr val="FFFF00"/>
                </a:solidFill>
              </a:rPr>
              <a:t>事先预防</a:t>
            </a:r>
            <a:r>
              <a:rPr lang="zh-CN" altLang="en-US" dirty="0">
                <a:solidFill>
                  <a:schemeClr val="tx1"/>
                </a:solidFill>
              </a:rPr>
              <a:t>的策略。</a:t>
            </a:r>
            <a:endParaRPr lang="en-US" altLang="zh-CN" dirty="0">
              <a:solidFill>
                <a:schemeClr val="tx1"/>
              </a:solidFill>
            </a:endParaRPr>
          </a:p>
          <a:p>
            <a:pPr>
              <a:spcBef>
                <a:spcPts val="600"/>
              </a:spcBef>
              <a:buSzPct val="70000"/>
            </a:pPr>
            <a:r>
              <a:rPr lang="en-US" altLang="zh-CN" dirty="0">
                <a:solidFill>
                  <a:schemeClr val="tx1"/>
                </a:solidFill>
              </a:rPr>
              <a:t>    </a:t>
            </a:r>
            <a:r>
              <a:rPr lang="zh-CN" altLang="en-US" dirty="0">
                <a:solidFill>
                  <a:schemeClr val="tx1"/>
                </a:solidFill>
              </a:rPr>
              <a:t>不同于前述的预防死锁措施，它并</a:t>
            </a:r>
            <a:r>
              <a:rPr lang="zh-CN" altLang="en-US" u="sng" dirty="0">
                <a:solidFill>
                  <a:srgbClr val="FFFF00"/>
                </a:solidFill>
              </a:rPr>
              <a:t>不破坏</a:t>
            </a:r>
            <a:r>
              <a:rPr lang="zh-CN" altLang="en-US" dirty="0">
                <a:solidFill>
                  <a:schemeClr val="tx1"/>
                </a:solidFill>
              </a:rPr>
              <a:t>产生死锁的</a:t>
            </a:r>
            <a:r>
              <a:rPr lang="zh-CN" altLang="en-US" u="sng" dirty="0">
                <a:solidFill>
                  <a:schemeClr val="tx1"/>
                </a:solidFill>
              </a:rPr>
              <a:t>必要条件</a:t>
            </a:r>
            <a:r>
              <a:rPr lang="zh-CN" altLang="en-US" dirty="0">
                <a:solidFill>
                  <a:schemeClr val="tx1"/>
                </a:solidFill>
              </a:rPr>
              <a:t>。</a:t>
            </a:r>
            <a:endParaRPr lang="en-US" altLang="zh-CN" dirty="0">
              <a:solidFill>
                <a:schemeClr val="tx1"/>
              </a:solidFill>
            </a:endParaRPr>
          </a:p>
          <a:p>
            <a:pPr>
              <a:spcBef>
                <a:spcPts val="600"/>
              </a:spcBef>
              <a:buSzPct val="70000"/>
            </a:pPr>
            <a:r>
              <a:rPr lang="en-US" altLang="zh-CN" dirty="0">
                <a:solidFill>
                  <a:schemeClr val="tx1"/>
                </a:solidFill>
              </a:rPr>
              <a:t>    </a:t>
            </a:r>
            <a:r>
              <a:rPr lang="zh-CN" altLang="en-US" dirty="0">
                <a:solidFill>
                  <a:schemeClr val="tx1"/>
                </a:solidFill>
              </a:rPr>
              <a:t>该策略采用了</a:t>
            </a:r>
            <a:r>
              <a:rPr lang="zh-CN" altLang="en-US" b="1" dirty="0">
                <a:solidFill>
                  <a:srgbClr val="FFFF00"/>
                </a:solidFill>
              </a:rPr>
              <a:t>资源</a:t>
            </a:r>
            <a:r>
              <a:rPr lang="zh-CN" altLang="en-US" b="1" u="sng" dirty="0">
                <a:solidFill>
                  <a:srgbClr val="FFFF00"/>
                </a:solidFill>
              </a:rPr>
              <a:t>动态分配</a:t>
            </a:r>
            <a:r>
              <a:rPr lang="zh-CN" altLang="en-US" dirty="0">
                <a:solidFill>
                  <a:schemeClr val="tx1"/>
                </a:solidFill>
              </a:rPr>
              <a:t>方式。</a:t>
            </a:r>
            <a:endParaRPr lang="en-US" altLang="zh-CN" dirty="0">
              <a:solidFill>
                <a:schemeClr val="tx1"/>
              </a:solidFill>
            </a:endParaRPr>
          </a:p>
          <a:p>
            <a:pPr>
              <a:spcBef>
                <a:spcPts val="600"/>
              </a:spcBef>
              <a:buSzPct val="70000"/>
            </a:pPr>
            <a:r>
              <a:rPr lang="en-US" altLang="zh-CN" dirty="0">
                <a:solidFill>
                  <a:schemeClr val="tx1"/>
                </a:solidFill>
              </a:rPr>
              <a:t>    </a:t>
            </a:r>
            <a:r>
              <a:rPr lang="zh-CN" altLang="en-US" dirty="0">
                <a:solidFill>
                  <a:schemeClr val="tx1"/>
                </a:solidFill>
              </a:rPr>
              <a:t>在资源分配过程中，通过采取</a:t>
            </a:r>
            <a:r>
              <a:rPr lang="zh-CN" altLang="en-US" u="sng" dirty="0">
                <a:solidFill>
                  <a:srgbClr val="FFFF00"/>
                </a:solidFill>
              </a:rPr>
              <a:t>防止</a:t>
            </a:r>
            <a:r>
              <a:rPr lang="zh-CN" altLang="en-US" u="sng" dirty="0">
                <a:solidFill>
                  <a:schemeClr val="tx1"/>
                </a:solidFill>
              </a:rPr>
              <a:t>系统进入不安全状态</a:t>
            </a:r>
            <a:r>
              <a:rPr lang="zh-CN" altLang="en-US" dirty="0">
                <a:solidFill>
                  <a:schemeClr val="tx1"/>
                </a:solidFill>
              </a:rPr>
              <a:t>的措施，来避免产生死锁。</a:t>
            </a:r>
            <a:endParaRPr lang="en-US" altLang="zh-CN" dirty="0">
              <a:solidFill>
                <a:schemeClr val="tx1"/>
              </a:solidFill>
            </a:endParaRPr>
          </a:p>
          <a:p>
            <a:pPr>
              <a:spcBef>
                <a:spcPts val="600"/>
              </a:spcBef>
              <a:buSzPct val="70000"/>
            </a:pPr>
            <a:r>
              <a:rPr lang="zh-CN" altLang="en-US" dirty="0">
                <a:solidFill>
                  <a:schemeClr val="tx1"/>
                </a:solidFill>
              </a:rPr>
              <a:t>    优点：这种策略所施加的限制条件较弱，可以获得</a:t>
            </a:r>
            <a:r>
              <a:rPr lang="zh-CN" altLang="en-US" u="sng" dirty="0">
                <a:solidFill>
                  <a:schemeClr val="tx1"/>
                </a:solidFill>
              </a:rPr>
              <a:t>较好的系统性能</a:t>
            </a:r>
            <a:r>
              <a:rPr lang="zh-CN" altLang="en-US" dirty="0">
                <a:solidFill>
                  <a:schemeClr val="tx1"/>
                </a:solidFill>
              </a:rPr>
              <a:t>。</a:t>
            </a:r>
            <a:endParaRPr lang="en-US" altLang="zh-CN" dirty="0">
              <a:solidFill>
                <a:schemeClr val="tx1"/>
              </a:solidFill>
            </a:endParaRPr>
          </a:p>
          <a:p>
            <a:pPr>
              <a:spcBef>
                <a:spcPts val="600"/>
              </a:spcBef>
              <a:buSzPct val="70000"/>
            </a:pPr>
            <a:r>
              <a:rPr lang="en-US" altLang="zh-CN" dirty="0">
                <a:solidFill>
                  <a:schemeClr val="tx1"/>
                </a:solidFill>
              </a:rPr>
              <a:t>    </a:t>
            </a:r>
            <a:r>
              <a:rPr lang="zh-CN" altLang="en-US" dirty="0">
                <a:solidFill>
                  <a:schemeClr val="tx1"/>
                </a:solidFill>
              </a:rPr>
              <a:t>目前</a:t>
            </a:r>
            <a:r>
              <a:rPr lang="zh-CN" altLang="en-US" u="sng" dirty="0">
                <a:solidFill>
                  <a:srgbClr val="FFFF00"/>
                </a:solidFill>
              </a:rPr>
              <a:t>常用此方法来避免发生死锁</a:t>
            </a:r>
            <a:r>
              <a:rPr lang="zh-CN" altLang="en-US" dirty="0">
                <a:solidFill>
                  <a:schemeClr val="tx1"/>
                </a:solidFill>
              </a:rPr>
              <a:t>。</a:t>
            </a:r>
          </a:p>
        </p:txBody>
      </p:sp>
      <p:sp>
        <p:nvSpPr>
          <p:cNvPr id="2" name="圆角矩形 1"/>
          <p:cNvSpPr/>
          <p:nvPr/>
        </p:nvSpPr>
        <p:spPr bwMode="auto">
          <a:xfrm>
            <a:off x="3347864" y="2492896"/>
            <a:ext cx="1296144" cy="432048"/>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6" name="直接箭头连接符 5"/>
          <p:cNvCxnSpPr/>
          <p:nvPr/>
        </p:nvCxnSpPr>
        <p:spPr bwMode="auto">
          <a:xfrm flipH="1">
            <a:off x="4644008" y="1844824"/>
            <a:ext cx="1368152" cy="648072"/>
          </a:xfrm>
          <a:prstGeom prst="straightConnector1">
            <a:avLst/>
          </a:prstGeom>
          <a:solidFill>
            <a:schemeClr val="accent1"/>
          </a:solidFill>
          <a:ln w="19050" cap="flat" cmpd="sng" algn="ctr">
            <a:solidFill>
              <a:srgbClr val="EDBB57"/>
            </a:solidFill>
            <a:prstDash val="dash"/>
            <a:miter lim="800000"/>
            <a:headEnd type="none" w="med" len="med"/>
            <a:tailEnd type="arrow"/>
          </a:ln>
          <a:effectLst/>
        </p:spPr>
      </p:cxnSp>
    </p:spTree>
    <p:extLst>
      <p:ext uri="{BB962C8B-B14F-4D97-AF65-F5344CB8AC3E}">
        <p14:creationId xmlns:p14="http://schemas.microsoft.com/office/powerpoint/2010/main" val="1737770353"/>
      </p:ext>
    </p:extLst>
  </p:cSld>
  <p:clrMapOvr>
    <a:masterClrMapping/>
  </p:clrMapOvr>
  <p:transition>
    <p:pull dir="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188640"/>
            <a:ext cx="8540750" cy="623562"/>
          </a:xfrm>
        </p:spPr>
        <p:txBody>
          <a:bodyPr/>
          <a:lstStyle/>
          <a:p>
            <a:pPr algn="l"/>
            <a:r>
              <a:rPr lang="en-US" altLang="zh-CN" sz="2600" dirty="0">
                <a:latin typeface="黑体" pitchFamily="2" charset="-122"/>
                <a:ea typeface="黑体" pitchFamily="2" charset="-122"/>
              </a:rPr>
              <a:t>    3.7.1</a:t>
            </a:r>
            <a:r>
              <a:rPr lang="zh-CN" altLang="en-US" sz="2600" dirty="0">
                <a:latin typeface="黑体" pitchFamily="2" charset="-122"/>
                <a:ea typeface="黑体" pitchFamily="2" charset="-122"/>
              </a:rPr>
              <a:t>　系统安全状态</a:t>
            </a:r>
            <a:r>
              <a:rPr lang="en-US" altLang="zh-CN" sz="2600" dirty="0">
                <a:latin typeface="黑体" pitchFamily="2" charset="-122"/>
                <a:ea typeface="黑体" pitchFamily="2" charset="-122"/>
              </a:rPr>
              <a:t> </a:t>
            </a:r>
            <a:endParaRPr lang="zh-CN" altLang="en-US" sz="2600" dirty="0"/>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Rectangle 2"/>
          <p:cNvSpPr>
            <a:spLocks noGrp="1" noChangeArrowheads="1"/>
          </p:cNvSpPr>
          <p:nvPr/>
        </p:nvSpPr>
        <p:spPr bwMode="auto">
          <a:xfrm>
            <a:off x="468312" y="836712"/>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t>　</a:t>
            </a:r>
            <a:r>
              <a:rPr lang="zh-CN" altLang="en-US" dirty="0">
                <a:solidFill>
                  <a:schemeClr val="tx1"/>
                </a:solidFill>
              </a:rPr>
              <a:t>在死锁避免方法中，把系统的状态分为</a:t>
            </a:r>
            <a:r>
              <a:rPr lang="zh-CN" altLang="en-US" u="sng" dirty="0">
                <a:solidFill>
                  <a:schemeClr val="tx1"/>
                </a:solidFill>
              </a:rPr>
              <a:t>安全状态</a:t>
            </a:r>
            <a:r>
              <a:rPr lang="zh-CN" altLang="en-US" dirty="0">
                <a:solidFill>
                  <a:schemeClr val="tx1"/>
                </a:solidFill>
              </a:rPr>
              <a:t>和</a:t>
            </a:r>
            <a:r>
              <a:rPr lang="zh-CN" altLang="en-US" u="sng" dirty="0">
                <a:solidFill>
                  <a:schemeClr val="tx1"/>
                </a:solidFill>
              </a:rPr>
              <a:t>不安全状态</a:t>
            </a:r>
            <a:r>
              <a:rPr lang="zh-CN" altLang="en-US" dirty="0">
                <a:solidFill>
                  <a:schemeClr val="tx1"/>
                </a:solidFill>
              </a:rPr>
              <a:t>。</a:t>
            </a:r>
            <a:endParaRPr lang="en-US" altLang="zh-CN" dirty="0">
              <a:solidFill>
                <a:schemeClr val="tx1"/>
              </a:solidFill>
            </a:endParaRPr>
          </a:p>
          <a:p>
            <a:pPr>
              <a:lnSpc>
                <a:spcPct val="140000"/>
              </a:lnSpc>
            </a:pPr>
            <a:r>
              <a:rPr lang="en-US" altLang="zh-CN" dirty="0">
                <a:solidFill>
                  <a:schemeClr val="tx1"/>
                </a:solidFill>
              </a:rPr>
              <a:t>    </a:t>
            </a:r>
            <a:r>
              <a:rPr lang="zh-CN" altLang="en-US" dirty="0">
                <a:solidFill>
                  <a:schemeClr val="tx1"/>
                </a:solidFill>
              </a:rPr>
              <a:t>当系统处于</a:t>
            </a:r>
            <a:r>
              <a:rPr lang="zh-CN" altLang="en-US" b="1" dirty="0"/>
              <a:t>安全状态</a:t>
            </a:r>
            <a:r>
              <a:rPr lang="zh-CN" altLang="en-US" dirty="0">
                <a:solidFill>
                  <a:schemeClr val="tx1"/>
                </a:solidFill>
              </a:rPr>
              <a:t>时，</a:t>
            </a:r>
            <a:r>
              <a:rPr lang="zh-CN" altLang="en-US" u="sng" dirty="0"/>
              <a:t>可避免发生死锁</a:t>
            </a:r>
            <a:r>
              <a:rPr lang="zh-CN" altLang="en-US" dirty="0">
                <a:solidFill>
                  <a:schemeClr val="tx1"/>
                </a:solidFill>
              </a:rPr>
              <a:t>。反之，</a:t>
            </a:r>
            <a:endParaRPr lang="en-US" altLang="zh-CN" dirty="0">
              <a:solidFill>
                <a:schemeClr val="tx1"/>
              </a:solidFill>
            </a:endParaRPr>
          </a:p>
          <a:p>
            <a:pPr>
              <a:lnSpc>
                <a:spcPct val="140000"/>
              </a:lnSpc>
            </a:pPr>
            <a:r>
              <a:rPr lang="en-US" altLang="zh-CN" dirty="0">
                <a:solidFill>
                  <a:schemeClr val="tx1"/>
                </a:solidFill>
              </a:rPr>
              <a:t>    </a:t>
            </a:r>
            <a:r>
              <a:rPr lang="zh-CN" altLang="en-US" dirty="0">
                <a:solidFill>
                  <a:schemeClr val="tx1"/>
                </a:solidFill>
              </a:rPr>
              <a:t>当系统处于</a:t>
            </a:r>
            <a:r>
              <a:rPr lang="zh-CN" altLang="en-US" b="1" dirty="0"/>
              <a:t>不安全状态</a:t>
            </a:r>
            <a:r>
              <a:rPr lang="zh-CN" altLang="en-US" dirty="0">
                <a:solidFill>
                  <a:schemeClr val="tx1"/>
                </a:solidFill>
              </a:rPr>
              <a:t>时，则</a:t>
            </a:r>
            <a:r>
              <a:rPr lang="zh-CN" altLang="en-US" b="1" i="1" u="sng" dirty="0"/>
              <a:t>可能</a:t>
            </a:r>
            <a:r>
              <a:rPr lang="zh-CN" altLang="en-US" sz="3200" b="1" i="1" u="sng" baseline="30000" dirty="0">
                <a:solidFill>
                  <a:srgbClr val="FF0000"/>
                </a:solidFill>
              </a:rPr>
              <a:t>？</a:t>
            </a:r>
            <a:r>
              <a:rPr lang="zh-CN" altLang="en-US" u="sng" dirty="0"/>
              <a:t>进入到死锁</a:t>
            </a:r>
            <a:r>
              <a:rPr lang="zh-CN" altLang="en-US" dirty="0">
                <a:solidFill>
                  <a:schemeClr val="tx1"/>
                </a:solidFill>
              </a:rPr>
              <a:t>状态。</a:t>
            </a:r>
            <a:br>
              <a:rPr lang="zh-CN" altLang="en-US" dirty="0">
                <a:solidFill>
                  <a:schemeClr val="tx1"/>
                </a:solidFill>
              </a:rPr>
            </a:br>
            <a:r>
              <a:rPr lang="zh-CN" altLang="en-US" dirty="0">
                <a:solidFill>
                  <a:schemeClr val="tx1"/>
                </a:solidFill>
              </a:rPr>
              <a:t>　</a:t>
            </a:r>
            <a:r>
              <a:rPr lang="en-US" altLang="zh-CN" dirty="0">
                <a:solidFill>
                  <a:schemeClr val="tx1"/>
                </a:solidFill>
                <a:latin typeface="黑体" pitchFamily="2" charset="-122"/>
                <a:ea typeface="黑体" pitchFamily="2" charset="-122"/>
              </a:rPr>
              <a:t>1. </a:t>
            </a:r>
            <a:r>
              <a:rPr lang="zh-CN" altLang="en-US" dirty="0">
                <a:solidFill>
                  <a:schemeClr val="tx1"/>
                </a:solidFill>
                <a:latin typeface="黑体" pitchFamily="2" charset="-122"/>
                <a:ea typeface="黑体" pitchFamily="2" charset="-122"/>
              </a:rPr>
              <a:t>安全状态</a:t>
            </a:r>
            <a:br>
              <a:rPr lang="zh-CN" altLang="en-US" dirty="0">
                <a:solidFill>
                  <a:schemeClr val="tx1"/>
                </a:solidFill>
              </a:rPr>
            </a:br>
            <a:r>
              <a:rPr lang="zh-CN" altLang="en-US" dirty="0">
                <a:solidFill>
                  <a:schemeClr val="tx1"/>
                </a:solidFill>
              </a:rPr>
              <a:t>　在该方法中，允许进程</a:t>
            </a:r>
            <a:r>
              <a:rPr lang="zh-CN" altLang="en-US" u="sng" dirty="0">
                <a:solidFill>
                  <a:schemeClr val="tx1"/>
                </a:solidFill>
              </a:rPr>
              <a:t>动态地</a:t>
            </a:r>
            <a:r>
              <a:rPr lang="zh-CN" altLang="en-US" b="1" u="sng" dirty="0"/>
              <a:t>申请</a:t>
            </a:r>
            <a:r>
              <a:rPr lang="en-US" altLang="zh-CN" b="1" u="sng" baseline="30000" dirty="0"/>
              <a:t>1</a:t>
            </a:r>
            <a:r>
              <a:rPr lang="zh-CN" altLang="en-US" u="sng" dirty="0">
                <a:solidFill>
                  <a:schemeClr val="tx1"/>
                </a:solidFill>
              </a:rPr>
              <a:t>资源</a:t>
            </a:r>
            <a:r>
              <a:rPr lang="zh-CN" altLang="en-US" dirty="0">
                <a:solidFill>
                  <a:schemeClr val="tx1"/>
                </a:solidFill>
              </a:rPr>
              <a:t>，但系统在进行</a:t>
            </a:r>
            <a:r>
              <a:rPr lang="zh-CN" altLang="en-US" b="1" u="sng" dirty="0"/>
              <a:t>资源分配之前，应</a:t>
            </a:r>
            <a:r>
              <a:rPr lang="zh-CN" altLang="en-US" b="1" u="sng" dirty="0">
                <a:solidFill>
                  <a:srgbClr val="FF0000"/>
                </a:solidFill>
              </a:rPr>
              <a:t>事先计算</a:t>
            </a:r>
            <a:r>
              <a:rPr lang="en-US" altLang="zh-CN" b="1" u="sng" baseline="30000" dirty="0"/>
              <a:t>2 </a:t>
            </a:r>
            <a:r>
              <a:rPr lang="zh-CN" altLang="en-US" b="1" u="sng" dirty="0"/>
              <a:t>此次资源分配的安全性</a:t>
            </a:r>
            <a:r>
              <a:rPr lang="zh-CN" altLang="en-US" dirty="0">
                <a:solidFill>
                  <a:schemeClr val="tx1"/>
                </a:solidFill>
              </a:rPr>
              <a:t>。</a:t>
            </a:r>
            <a:endParaRPr lang="en-US" altLang="zh-CN" dirty="0">
              <a:solidFill>
                <a:schemeClr val="tx1"/>
              </a:solidFill>
            </a:endParaRPr>
          </a:p>
          <a:p>
            <a:pPr marL="342900" indent="12700">
              <a:lnSpc>
                <a:spcPct val="140000"/>
              </a:lnSpc>
              <a:buFont typeface="Wingdings" panose="05000000000000000000" pitchFamily="2" charset="2"/>
              <a:buChar char="Ø"/>
            </a:pPr>
            <a:r>
              <a:rPr lang="zh-CN" altLang="en-US" dirty="0">
                <a:solidFill>
                  <a:schemeClr val="tx1"/>
                </a:solidFill>
              </a:rPr>
              <a:t>  若此次分配</a:t>
            </a:r>
            <a:r>
              <a:rPr lang="zh-CN" altLang="en-US" b="1" dirty="0">
                <a:solidFill>
                  <a:srgbClr val="FF0000"/>
                </a:solidFill>
              </a:rPr>
              <a:t>不会</a:t>
            </a:r>
            <a:r>
              <a:rPr lang="zh-CN" altLang="en-US" dirty="0">
                <a:solidFill>
                  <a:schemeClr val="tx1"/>
                </a:solidFill>
              </a:rPr>
              <a:t>导致系统进入不安全状态，则将资源</a:t>
            </a:r>
            <a:r>
              <a:rPr lang="zh-CN" altLang="en-US" b="1" dirty="0"/>
              <a:t>分配</a:t>
            </a:r>
            <a:r>
              <a:rPr lang="zh-CN" altLang="en-US" dirty="0">
                <a:solidFill>
                  <a:schemeClr val="tx1"/>
                </a:solidFill>
              </a:rPr>
              <a:t>给进程； </a:t>
            </a:r>
            <a:endParaRPr lang="en-US" altLang="zh-CN" dirty="0">
              <a:solidFill>
                <a:schemeClr val="tx1"/>
              </a:solidFill>
            </a:endParaRPr>
          </a:p>
          <a:p>
            <a:pPr marL="342900" indent="12700">
              <a:lnSpc>
                <a:spcPct val="140000"/>
              </a:lnSpc>
              <a:buFont typeface="Wingdings" panose="05000000000000000000" pitchFamily="2" charset="2"/>
              <a:buChar char="Ø"/>
            </a:pPr>
            <a:r>
              <a:rPr lang="zh-CN" altLang="en-US" dirty="0">
                <a:solidFill>
                  <a:schemeClr val="tx1"/>
                </a:solidFill>
              </a:rPr>
              <a:t>  </a:t>
            </a:r>
            <a:r>
              <a:rPr lang="zh-CN" altLang="en-US" b="1" dirty="0">
                <a:solidFill>
                  <a:srgbClr val="FF0000"/>
                </a:solidFill>
              </a:rPr>
              <a:t>否则</a:t>
            </a:r>
            <a:r>
              <a:rPr lang="en-US" altLang="zh-CN" b="1" dirty="0">
                <a:solidFill>
                  <a:srgbClr val="FF0000"/>
                </a:solidFill>
              </a:rPr>
              <a:t>(</a:t>
            </a:r>
            <a:r>
              <a:rPr lang="zh-CN" altLang="en-US" b="1" dirty="0">
                <a:solidFill>
                  <a:srgbClr val="FF0000"/>
                </a:solidFill>
              </a:rPr>
              <a:t>会</a:t>
            </a:r>
            <a:r>
              <a:rPr lang="en-US" altLang="zh-CN" b="1" dirty="0">
                <a:solidFill>
                  <a:srgbClr val="FF0000"/>
                </a:solidFill>
              </a:rPr>
              <a:t>)</a:t>
            </a:r>
            <a:r>
              <a:rPr lang="zh-CN" altLang="en-US" dirty="0">
                <a:solidFill>
                  <a:schemeClr val="tx1"/>
                </a:solidFill>
              </a:rPr>
              <a:t>，进程继续</a:t>
            </a:r>
            <a:r>
              <a:rPr lang="zh-CN" altLang="en-US" b="1" dirty="0"/>
              <a:t>等待</a:t>
            </a:r>
            <a:r>
              <a:rPr lang="zh-CN" altLang="en-US" dirty="0">
                <a:solidFill>
                  <a:schemeClr val="tx1"/>
                </a:solidFill>
              </a:rPr>
              <a:t>资源。</a:t>
            </a:r>
          </a:p>
        </p:txBody>
      </p:sp>
      <p:sp>
        <p:nvSpPr>
          <p:cNvPr id="5" name="圆角矩形 4"/>
          <p:cNvSpPr/>
          <p:nvPr/>
        </p:nvSpPr>
        <p:spPr bwMode="auto">
          <a:xfrm>
            <a:off x="489794" y="4005064"/>
            <a:ext cx="3938190" cy="432048"/>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737770353"/>
      </p:ext>
    </p:extLst>
  </p:cSld>
  <p:clrMapOvr>
    <a:masterClrMapping/>
  </p:clrMapOvr>
  <p:transition>
    <p:pull dir="rd"/>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188640"/>
            <a:ext cx="8540750" cy="623562"/>
          </a:xfrm>
        </p:spPr>
        <p:txBody>
          <a:bodyPr/>
          <a:lstStyle/>
          <a:p>
            <a:pPr algn="l"/>
            <a:r>
              <a:rPr lang="en-US" altLang="zh-CN" dirty="0">
                <a:latin typeface="黑体" pitchFamily="2" charset="-122"/>
                <a:ea typeface="黑体" pitchFamily="2" charset="-122"/>
              </a:rPr>
              <a:t>   </a:t>
            </a:r>
            <a:r>
              <a:rPr lang="zh-CN" altLang="en-US" sz="2600" b="0" dirty="0">
                <a:solidFill>
                  <a:schemeClr val="tx1"/>
                </a:solidFill>
                <a:latin typeface="黑体" pitchFamily="2" charset="-122"/>
                <a:ea typeface="黑体" pitchFamily="2" charset="-122"/>
              </a:rPr>
              <a:t>什么是安全状态？什么是不安全状态？</a:t>
            </a:r>
            <a:endParaRPr lang="zh-CN" altLang="en-US" sz="2600" b="0" dirty="0">
              <a:solidFill>
                <a:schemeClr val="tx1"/>
              </a:solidFill>
            </a:endParaRPr>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Text Box 5"/>
          <p:cNvSpPr txBox="1">
            <a:spLocks noChangeArrowheads="1"/>
          </p:cNvSpPr>
          <p:nvPr/>
        </p:nvSpPr>
        <p:spPr bwMode="auto">
          <a:xfrm>
            <a:off x="533400" y="980728"/>
            <a:ext cx="8143056" cy="531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dirty="0">
                <a:latin typeface="Times New Roman" pitchFamily="18" charset="0"/>
              </a:rPr>
              <a:t>    所谓</a:t>
            </a:r>
            <a:r>
              <a:rPr kumimoji="1" lang="zh-CN" altLang="en-US" sz="2400" b="1" dirty="0">
                <a:solidFill>
                  <a:schemeClr val="tx2"/>
                </a:solidFill>
                <a:latin typeface="Times New Roman" pitchFamily="18" charset="0"/>
              </a:rPr>
              <a:t>安全状态：</a:t>
            </a:r>
            <a:r>
              <a:rPr kumimoji="1" lang="zh-CN" altLang="en-US" sz="2400" dirty="0">
                <a:latin typeface="Times New Roman" pitchFamily="18" charset="0"/>
              </a:rPr>
              <a:t>是指系统能按某种</a:t>
            </a:r>
            <a:r>
              <a:rPr kumimoji="1" lang="zh-CN" altLang="en-US" sz="2400" u="sng" dirty="0">
                <a:solidFill>
                  <a:srgbClr val="FFFF00"/>
                </a:solidFill>
                <a:latin typeface="Times New Roman" pitchFamily="18" charset="0"/>
              </a:rPr>
              <a:t>进程行进顺序</a:t>
            </a:r>
            <a:r>
              <a:rPr kumimoji="1" lang="zh-CN" altLang="en-US" sz="2400" dirty="0">
                <a:latin typeface="Times New Roman" pitchFamily="18" charset="0"/>
              </a:rPr>
              <a:t> </a:t>
            </a:r>
            <a:r>
              <a:rPr kumimoji="1" lang="en-US" altLang="zh-CN" sz="2400" dirty="0">
                <a:latin typeface="Times New Roman" pitchFamily="18" charset="0"/>
              </a:rPr>
              <a:t>(P</a:t>
            </a:r>
            <a:r>
              <a:rPr kumimoji="1" lang="en-US" altLang="zh-CN" sz="2400" baseline="-25000" dirty="0">
                <a:latin typeface="Times New Roman" pitchFamily="18" charset="0"/>
              </a:rPr>
              <a:t>1</a:t>
            </a:r>
            <a:r>
              <a:rPr kumimoji="1" lang="en-US" altLang="zh-CN" sz="2400" dirty="0">
                <a:latin typeface="Times New Roman" pitchFamily="18" charset="0"/>
              </a:rPr>
              <a:t>, P</a:t>
            </a:r>
            <a:r>
              <a:rPr kumimoji="1" lang="en-US" altLang="zh-CN" sz="2400" baseline="-25000" dirty="0">
                <a:latin typeface="Times New Roman" pitchFamily="18" charset="0"/>
              </a:rPr>
              <a:t>2</a:t>
            </a:r>
            <a:r>
              <a:rPr kumimoji="1" lang="en-US" altLang="zh-CN" sz="2400" dirty="0">
                <a:latin typeface="Times New Roman" pitchFamily="18" charset="0"/>
              </a:rPr>
              <a:t>, </a:t>
            </a:r>
            <a:r>
              <a:rPr kumimoji="1" lang="en-US" altLang="zh-CN" sz="2400" dirty="0">
                <a:latin typeface="Courier New" pitchFamily="49" charset="0"/>
              </a:rPr>
              <a:t>…</a:t>
            </a:r>
            <a:r>
              <a:rPr kumimoji="1" lang="zh-CN" altLang="en-US" sz="2400" dirty="0">
                <a:latin typeface="Times New Roman" pitchFamily="18" charset="0"/>
              </a:rPr>
              <a:t>，</a:t>
            </a:r>
            <a:r>
              <a:rPr kumimoji="1" lang="en-US" altLang="zh-CN" sz="2400" dirty="0" err="1">
                <a:latin typeface="Times New Roman" pitchFamily="18" charset="0"/>
              </a:rPr>
              <a:t>P</a:t>
            </a:r>
            <a:r>
              <a:rPr kumimoji="1" lang="en-US" altLang="zh-CN" sz="2400" baseline="-25000" dirty="0" err="1">
                <a:latin typeface="Times New Roman" pitchFamily="18" charset="0"/>
              </a:rPr>
              <a:t>n</a:t>
            </a:r>
            <a:r>
              <a:rPr kumimoji="1" lang="en-US" altLang="zh-CN" sz="2400" dirty="0">
                <a:latin typeface="Times New Roman" pitchFamily="18" charset="0"/>
              </a:rPr>
              <a:t>)</a:t>
            </a:r>
            <a:r>
              <a:rPr kumimoji="1" lang="en-US" altLang="zh-CN" sz="2400" b="1" baseline="30000" dirty="0">
                <a:solidFill>
                  <a:schemeClr val="tx2"/>
                </a:solidFill>
                <a:latin typeface="Times New Roman" pitchFamily="18" charset="0"/>
              </a:rPr>
              <a:t>1</a:t>
            </a:r>
            <a:r>
              <a:rPr kumimoji="1" lang="zh-CN" altLang="en-US" sz="2400" dirty="0">
                <a:latin typeface="Times New Roman" pitchFamily="18" charset="0"/>
              </a:rPr>
              <a:t>，来为每个进程</a:t>
            </a:r>
            <a:r>
              <a:rPr kumimoji="1" lang="en-US" altLang="zh-CN" sz="2400" dirty="0">
                <a:latin typeface="Times New Roman" pitchFamily="18" charset="0"/>
              </a:rPr>
              <a:t>P</a:t>
            </a:r>
            <a:r>
              <a:rPr kumimoji="1" lang="en-US" altLang="zh-CN" sz="2400" baseline="-25000" dirty="0">
                <a:latin typeface="Times New Roman" pitchFamily="18" charset="0"/>
              </a:rPr>
              <a:t>i</a:t>
            </a:r>
            <a:r>
              <a:rPr kumimoji="1" lang="zh-CN" altLang="en-US" sz="2400" u="sng" dirty="0">
                <a:latin typeface="Times New Roman" pitchFamily="18" charset="0"/>
              </a:rPr>
              <a:t>分配资源</a:t>
            </a:r>
            <a:r>
              <a:rPr kumimoji="1" lang="en-US" altLang="zh-CN" sz="2400" b="1" baseline="30000" dirty="0">
                <a:solidFill>
                  <a:schemeClr val="tx2"/>
                </a:solidFill>
                <a:latin typeface="Times New Roman" pitchFamily="18" charset="0"/>
              </a:rPr>
              <a:t>2</a:t>
            </a:r>
            <a:r>
              <a:rPr kumimoji="1" lang="zh-CN" altLang="en-US" sz="2400" dirty="0">
                <a:latin typeface="Times New Roman" pitchFamily="18" charset="0"/>
              </a:rPr>
              <a:t>，直至满足每个进程对资源的</a:t>
            </a:r>
            <a:r>
              <a:rPr kumimoji="1" lang="zh-CN" altLang="en-US" sz="2400" u="sng" dirty="0">
                <a:latin typeface="Times New Roman" pitchFamily="18" charset="0"/>
              </a:rPr>
              <a:t>最大需求</a:t>
            </a:r>
            <a:r>
              <a:rPr kumimoji="1" lang="en-US" altLang="zh-CN" sz="2400" b="1" baseline="30000" dirty="0">
                <a:solidFill>
                  <a:schemeClr val="tx2"/>
                </a:solidFill>
                <a:latin typeface="Times New Roman" pitchFamily="18" charset="0"/>
              </a:rPr>
              <a:t>3 </a:t>
            </a:r>
            <a:r>
              <a:rPr kumimoji="1" lang="zh-CN" altLang="en-US" sz="2400" dirty="0">
                <a:latin typeface="Times New Roman" pitchFamily="18" charset="0"/>
              </a:rPr>
              <a:t>，使每个进程都可顺利地</a:t>
            </a:r>
            <a:r>
              <a:rPr kumimoji="1" lang="zh-CN" altLang="en-US" sz="2400" u="sng" dirty="0">
                <a:latin typeface="Times New Roman" pitchFamily="18" charset="0"/>
              </a:rPr>
              <a:t>完成</a:t>
            </a:r>
            <a:r>
              <a:rPr kumimoji="1" lang="en-US" altLang="zh-CN" sz="2400" b="1" baseline="30000" dirty="0">
                <a:solidFill>
                  <a:schemeClr val="tx2"/>
                </a:solidFill>
                <a:latin typeface="Times New Roman" pitchFamily="18" charset="0"/>
              </a:rPr>
              <a:t>4 </a:t>
            </a:r>
            <a:r>
              <a:rPr kumimoji="1" lang="zh-CN" altLang="en-US" sz="2400" dirty="0">
                <a:latin typeface="Times New Roman" pitchFamily="18" charset="0"/>
              </a:rPr>
              <a:t>。</a:t>
            </a:r>
            <a:r>
              <a:rPr kumimoji="1" lang="en-US" altLang="zh-CN" sz="2400" dirty="0">
                <a:latin typeface="Times New Roman" pitchFamily="18" charset="0"/>
              </a:rPr>
              <a:t> </a:t>
            </a:r>
          </a:p>
          <a:p>
            <a:pPr algn="just" eaLnBrk="1" hangingPunct="1">
              <a:lnSpc>
                <a:spcPct val="120000"/>
              </a:lnSpc>
              <a:spcBef>
                <a:spcPts val="640"/>
              </a:spcBef>
            </a:pPr>
            <a:r>
              <a:rPr kumimoji="1" lang="en-US" altLang="zh-CN" sz="2400" dirty="0">
                <a:latin typeface="Times New Roman" pitchFamily="18" charset="0"/>
              </a:rPr>
              <a:t>    </a:t>
            </a:r>
            <a:r>
              <a:rPr kumimoji="1" lang="zh-CN" altLang="en-US" sz="2400" dirty="0">
                <a:latin typeface="Times New Roman" pitchFamily="18" charset="0"/>
              </a:rPr>
              <a:t>称</a:t>
            </a:r>
            <a:r>
              <a:rPr kumimoji="1" lang="en-US" altLang="zh-CN" sz="2400" dirty="0">
                <a:latin typeface="Times New Roman" pitchFamily="18" charset="0"/>
              </a:rPr>
              <a:t>〈P</a:t>
            </a:r>
            <a:r>
              <a:rPr kumimoji="1" lang="en-US" altLang="zh-CN" sz="2400" baseline="-25000" dirty="0">
                <a:latin typeface="Times New Roman" pitchFamily="18" charset="0"/>
              </a:rPr>
              <a:t>1</a:t>
            </a:r>
            <a:r>
              <a:rPr kumimoji="1" lang="en-US" altLang="zh-CN" sz="2400" dirty="0">
                <a:latin typeface="Times New Roman" pitchFamily="18" charset="0"/>
              </a:rPr>
              <a:t>, P</a:t>
            </a:r>
            <a:r>
              <a:rPr kumimoji="1" lang="en-US" altLang="zh-CN" sz="2400" baseline="-25000" dirty="0">
                <a:latin typeface="Times New Roman" pitchFamily="18" charset="0"/>
              </a:rPr>
              <a:t>2</a:t>
            </a:r>
            <a:r>
              <a:rPr kumimoji="1" lang="en-US" altLang="zh-CN" sz="2400" dirty="0">
                <a:latin typeface="Times New Roman" pitchFamily="18" charset="0"/>
              </a:rPr>
              <a:t>, </a:t>
            </a:r>
            <a:r>
              <a:rPr kumimoji="1" lang="en-US" altLang="zh-CN" sz="2400" dirty="0">
                <a:latin typeface="Courier New" pitchFamily="49" charset="0"/>
              </a:rPr>
              <a:t>…</a:t>
            </a:r>
            <a:r>
              <a:rPr kumimoji="1" lang="en-US" altLang="zh-CN" sz="2400" dirty="0">
                <a:latin typeface="Times New Roman" pitchFamily="18" charset="0"/>
              </a:rPr>
              <a:t>, </a:t>
            </a:r>
            <a:r>
              <a:rPr kumimoji="1" lang="en-US" altLang="zh-CN" sz="2400" dirty="0" err="1">
                <a:latin typeface="Times New Roman" pitchFamily="18" charset="0"/>
              </a:rPr>
              <a:t>P</a:t>
            </a:r>
            <a:r>
              <a:rPr kumimoji="1" lang="en-US" altLang="zh-CN" sz="2400" baseline="-25000" dirty="0" err="1">
                <a:latin typeface="Times New Roman" pitchFamily="18" charset="0"/>
              </a:rPr>
              <a:t>n</a:t>
            </a:r>
            <a:r>
              <a:rPr kumimoji="1" lang="en-US" altLang="zh-CN" sz="2400" dirty="0">
                <a:latin typeface="Times New Roman" pitchFamily="18" charset="0"/>
              </a:rPr>
              <a:t>〉</a:t>
            </a:r>
            <a:r>
              <a:rPr kumimoji="1" lang="zh-CN" altLang="en-US" sz="2400" dirty="0">
                <a:latin typeface="Times New Roman" pitchFamily="18" charset="0"/>
              </a:rPr>
              <a:t>序列为</a:t>
            </a:r>
            <a:r>
              <a:rPr kumimoji="1" lang="zh-CN" altLang="en-US" sz="2400" b="1" dirty="0">
                <a:solidFill>
                  <a:srgbClr val="FFFF00"/>
                </a:solidFill>
                <a:latin typeface="Times New Roman" pitchFamily="18" charset="0"/>
              </a:rPr>
              <a:t>安全序列</a:t>
            </a:r>
            <a:r>
              <a:rPr kumimoji="1" lang="zh-CN" altLang="en-US" sz="2400" dirty="0">
                <a:latin typeface="Times New Roman" pitchFamily="18" charset="0"/>
              </a:rPr>
              <a:t>。</a:t>
            </a:r>
            <a:endParaRPr kumimoji="1" lang="en-US" altLang="zh-CN" sz="2400" dirty="0">
              <a:latin typeface="Times New Roman" pitchFamily="18" charset="0"/>
            </a:endParaRPr>
          </a:p>
          <a:p>
            <a:pPr algn="just" eaLnBrk="1" hangingPunct="1">
              <a:lnSpc>
                <a:spcPct val="120000"/>
              </a:lnSpc>
              <a:spcBef>
                <a:spcPts val="640"/>
              </a:spcBef>
            </a:pPr>
            <a:r>
              <a:rPr kumimoji="1" lang="zh-CN" altLang="en-US" sz="2400" b="1" dirty="0">
                <a:solidFill>
                  <a:schemeClr val="tx2"/>
                </a:solidFill>
                <a:latin typeface="Times New Roman" pitchFamily="18" charset="0"/>
              </a:rPr>
              <a:t>    不安全状态</a:t>
            </a:r>
            <a:r>
              <a:rPr kumimoji="1" lang="zh-CN" altLang="en-US" sz="2400" dirty="0">
                <a:latin typeface="Times New Roman" pitchFamily="18" charset="0"/>
              </a:rPr>
              <a:t>指的是</a:t>
            </a:r>
            <a:r>
              <a:rPr kumimoji="1" lang="zh-CN" altLang="en-US" sz="2400" b="1" dirty="0">
                <a:solidFill>
                  <a:schemeClr val="tx2"/>
                </a:solidFill>
                <a:latin typeface="Times New Roman" pitchFamily="18" charset="0"/>
              </a:rPr>
              <a:t>：</a:t>
            </a:r>
            <a:r>
              <a:rPr kumimoji="1" lang="zh-CN" altLang="en-US" sz="2400" dirty="0">
                <a:latin typeface="Times New Roman" pitchFamily="18" charset="0"/>
              </a:rPr>
              <a:t>系统无法找到这样一个安全序列。</a:t>
            </a:r>
            <a:endParaRPr kumimoji="1" lang="en-US" altLang="zh-CN" sz="2400" dirty="0">
              <a:latin typeface="Times New Roman" pitchFamily="18" charset="0"/>
            </a:endParaRPr>
          </a:p>
          <a:p>
            <a:pPr algn="just" eaLnBrk="1" hangingPunct="1">
              <a:lnSpc>
                <a:spcPct val="120000"/>
              </a:lnSpc>
              <a:spcBef>
                <a:spcPts val="640"/>
              </a:spcBef>
            </a:pPr>
            <a:r>
              <a:rPr kumimoji="1" lang="zh-CN" altLang="en-US" sz="2400" dirty="0">
                <a:latin typeface="Times New Roman" pitchFamily="18" charset="0"/>
              </a:rPr>
              <a:t>    避免死锁的要点如下：</a:t>
            </a:r>
            <a:endParaRPr kumimoji="1" lang="en-US" altLang="zh-CN" sz="2400" dirty="0">
              <a:latin typeface="Times New Roman" pitchFamily="18" charset="0"/>
            </a:endParaRPr>
          </a:p>
          <a:p>
            <a:pPr marL="342900" indent="-342900" algn="just" eaLnBrk="1" hangingPunct="1">
              <a:lnSpc>
                <a:spcPct val="120000"/>
              </a:lnSpc>
              <a:spcBef>
                <a:spcPts val="640"/>
              </a:spcBef>
              <a:buSzPct val="71000"/>
              <a:buFont typeface="Wingdings" panose="05000000000000000000" pitchFamily="2" charset="2"/>
              <a:buChar char="u"/>
            </a:pPr>
            <a:r>
              <a:rPr kumimoji="1" lang="zh-CN" altLang="en-US" sz="2400" dirty="0">
                <a:latin typeface="Times New Roman" pitchFamily="18" charset="0"/>
              </a:rPr>
              <a:t>只要系统处于</a:t>
            </a:r>
            <a:r>
              <a:rPr kumimoji="1" lang="zh-CN" altLang="en-US" sz="2400" b="1" dirty="0">
                <a:solidFill>
                  <a:srgbClr val="FFFF00"/>
                </a:solidFill>
                <a:latin typeface="Times New Roman" pitchFamily="18" charset="0"/>
              </a:rPr>
              <a:t>安全状态</a:t>
            </a:r>
            <a:r>
              <a:rPr kumimoji="1" lang="zh-CN" altLang="en-US" sz="2400" dirty="0">
                <a:latin typeface="Times New Roman" pitchFamily="18" charset="0"/>
              </a:rPr>
              <a:t>，就</a:t>
            </a:r>
            <a:r>
              <a:rPr kumimoji="1" lang="zh-CN" altLang="en-US" sz="2400" dirty="0">
                <a:solidFill>
                  <a:srgbClr val="FFFF00"/>
                </a:solidFill>
                <a:latin typeface="Times New Roman" pitchFamily="18" charset="0"/>
              </a:rPr>
              <a:t>不会有死锁</a:t>
            </a:r>
            <a:r>
              <a:rPr kumimoji="1" lang="zh-CN" altLang="en-US" sz="2400" dirty="0">
                <a:latin typeface="Times New Roman" pitchFamily="18" charset="0"/>
              </a:rPr>
              <a:t>发生；</a:t>
            </a:r>
            <a:endParaRPr kumimoji="1" lang="en-US" altLang="zh-CN" sz="2400" dirty="0">
              <a:latin typeface="Times New Roman" pitchFamily="18" charset="0"/>
            </a:endParaRPr>
          </a:p>
          <a:p>
            <a:pPr marL="342900" indent="-342900" algn="just" eaLnBrk="1" hangingPunct="1">
              <a:lnSpc>
                <a:spcPct val="120000"/>
              </a:lnSpc>
              <a:spcBef>
                <a:spcPts val="640"/>
              </a:spcBef>
              <a:buSzPct val="71000"/>
              <a:buFont typeface="Wingdings" panose="05000000000000000000" pitchFamily="2" charset="2"/>
              <a:buChar char="u"/>
            </a:pPr>
            <a:r>
              <a:rPr kumimoji="1" lang="zh-CN" altLang="en-US" sz="2400" dirty="0">
                <a:latin typeface="Times New Roman" pitchFamily="18" charset="0"/>
              </a:rPr>
              <a:t>只要系统处于</a:t>
            </a:r>
            <a:r>
              <a:rPr kumimoji="1" lang="zh-CN" altLang="en-US" sz="2400" i="1" dirty="0">
                <a:solidFill>
                  <a:srgbClr val="FFFF00"/>
                </a:solidFill>
                <a:latin typeface="Times New Roman" pitchFamily="18" charset="0"/>
              </a:rPr>
              <a:t>不安全状态</a:t>
            </a:r>
            <a:r>
              <a:rPr kumimoji="1" lang="zh-CN" altLang="en-US" sz="2400" dirty="0">
                <a:latin typeface="Times New Roman" pitchFamily="18" charset="0"/>
              </a:rPr>
              <a:t>，就</a:t>
            </a:r>
            <a:r>
              <a:rPr kumimoji="1" lang="zh-CN" altLang="en-US" sz="2400" dirty="0">
                <a:solidFill>
                  <a:srgbClr val="FFFF00"/>
                </a:solidFill>
                <a:latin typeface="Times New Roman" pitchFamily="18" charset="0"/>
              </a:rPr>
              <a:t>可能会有死锁</a:t>
            </a:r>
            <a:r>
              <a:rPr kumimoji="1" lang="zh-CN" altLang="en-US" sz="2400" dirty="0">
                <a:latin typeface="Times New Roman" pitchFamily="18" charset="0"/>
              </a:rPr>
              <a:t>发生；</a:t>
            </a:r>
            <a:endParaRPr kumimoji="1" lang="en-US" altLang="zh-CN" sz="2400" dirty="0">
              <a:latin typeface="Times New Roman" pitchFamily="18" charset="0"/>
            </a:endParaRPr>
          </a:p>
          <a:p>
            <a:pPr marL="342900" indent="-342900" algn="just" eaLnBrk="1" hangingPunct="1">
              <a:lnSpc>
                <a:spcPct val="120000"/>
              </a:lnSpc>
              <a:spcBef>
                <a:spcPts val="640"/>
              </a:spcBef>
              <a:buSzPct val="71000"/>
              <a:buFont typeface="Wingdings" panose="05000000000000000000" pitchFamily="2" charset="2"/>
              <a:buChar char="u"/>
            </a:pPr>
            <a:r>
              <a:rPr kumimoji="1" lang="zh-CN" altLang="en-US" sz="2400" dirty="0">
                <a:latin typeface="Times New Roman" pitchFamily="18" charset="0"/>
              </a:rPr>
              <a:t>避免死锁所要做的工作是：</a:t>
            </a:r>
            <a:r>
              <a:rPr kumimoji="1" lang="zh-CN" altLang="en-US" sz="2400" b="1" dirty="0">
                <a:solidFill>
                  <a:srgbClr val="FFFF00"/>
                </a:solidFill>
                <a:latin typeface="Times New Roman" pitchFamily="18" charset="0"/>
              </a:rPr>
              <a:t>保证系统处于安全状态中</a:t>
            </a:r>
            <a:r>
              <a:rPr kumimoji="1" lang="zh-CN" altLang="en-US" sz="2400" dirty="0">
                <a:latin typeface="Times New Roman" pitchFamily="18" charset="0"/>
              </a:rPr>
              <a:t>。</a:t>
            </a:r>
            <a:endParaRPr kumimoji="1" lang="en-US" altLang="zh-CN" sz="2400" dirty="0">
              <a:latin typeface="Times New Roman" pitchFamily="18" charset="0"/>
            </a:endParaRPr>
          </a:p>
          <a:p>
            <a:pPr algn="just" eaLnBrk="1" hangingPunct="1">
              <a:lnSpc>
                <a:spcPct val="130000"/>
              </a:lnSpc>
              <a:spcBef>
                <a:spcPct val="50000"/>
              </a:spcBef>
            </a:pPr>
            <a:endParaRPr kumimoji="1" lang="zh-CN" altLang="en-US" sz="2400" dirty="0">
              <a:latin typeface="Times New Roman" pitchFamily="18" charset="0"/>
            </a:endParaRPr>
          </a:p>
        </p:txBody>
      </p:sp>
      <p:sp>
        <p:nvSpPr>
          <p:cNvPr id="5" name="圆角矩形 4"/>
          <p:cNvSpPr/>
          <p:nvPr/>
        </p:nvSpPr>
        <p:spPr bwMode="auto">
          <a:xfrm>
            <a:off x="4644008" y="4077072"/>
            <a:ext cx="648072" cy="432048"/>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 name="圆角矩形 5"/>
          <p:cNvSpPr/>
          <p:nvPr/>
        </p:nvSpPr>
        <p:spPr bwMode="auto">
          <a:xfrm>
            <a:off x="4968044" y="4581128"/>
            <a:ext cx="900100" cy="432048"/>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7" name="圆角矩形 6"/>
          <p:cNvSpPr/>
          <p:nvPr/>
        </p:nvSpPr>
        <p:spPr bwMode="auto">
          <a:xfrm>
            <a:off x="4644230" y="5013176"/>
            <a:ext cx="3456162" cy="584258"/>
          </a:xfrm>
          <a:prstGeom prst="roundRect">
            <a:avLst/>
          </a:prstGeom>
          <a:noFill/>
          <a:ln w="28575"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737770353"/>
      </p:ext>
    </p:extLst>
  </p:cSld>
  <p:clrMapOvr>
    <a:masterClrMapping/>
  </p:clrMapOvr>
  <p:transition>
    <p:pull dir="r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188640"/>
            <a:ext cx="8540750" cy="623562"/>
          </a:xfrm>
        </p:spPr>
        <p:txBody>
          <a:bodyPr/>
          <a:lstStyle/>
          <a:p>
            <a:pPr algn="l"/>
            <a:r>
              <a:rPr lang="en-US" altLang="zh-CN" sz="2600" dirty="0">
                <a:latin typeface="黑体" pitchFamily="2" charset="-122"/>
                <a:ea typeface="黑体" pitchFamily="2" charset="-122"/>
              </a:rPr>
              <a:t>   2. </a:t>
            </a:r>
            <a:r>
              <a:rPr lang="zh-CN" altLang="en-US" sz="2600" dirty="0">
                <a:latin typeface="黑体" pitchFamily="2" charset="-122"/>
                <a:ea typeface="黑体" pitchFamily="2" charset="-122"/>
              </a:rPr>
              <a:t>安全状态之例</a:t>
            </a:r>
            <a:endParaRPr lang="zh-CN" altLang="en-US" sz="2600" dirty="0"/>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Rectangle 2"/>
          <p:cNvSpPr>
            <a:spLocks noGrp="1" noChangeArrowheads="1"/>
          </p:cNvSpPr>
          <p:nvPr/>
        </p:nvSpPr>
        <p:spPr bwMode="auto">
          <a:xfrm>
            <a:off x="467795" y="836712"/>
            <a:ext cx="8207375"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t>　</a:t>
            </a:r>
            <a:r>
              <a:rPr lang="zh-CN" altLang="en-US" dirty="0">
                <a:solidFill>
                  <a:schemeClr val="tx1"/>
                </a:solidFill>
              </a:rPr>
              <a:t>假定系统中有三个进程</a:t>
            </a:r>
            <a:r>
              <a:rPr lang="en-US" altLang="zh-CN" dirty="0">
                <a:solidFill>
                  <a:schemeClr val="tx1"/>
                </a:solidFill>
              </a:rPr>
              <a:t>P</a:t>
            </a:r>
            <a:r>
              <a:rPr lang="en-US" altLang="zh-CN" baseline="-25000" dirty="0">
                <a:solidFill>
                  <a:schemeClr val="tx1"/>
                </a:solidFill>
              </a:rPr>
              <a:t>1</a:t>
            </a:r>
            <a:r>
              <a:rPr lang="zh-CN" altLang="en-US" dirty="0">
                <a:solidFill>
                  <a:schemeClr val="tx1"/>
                </a:solidFill>
              </a:rPr>
              <a:t>、</a:t>
            </a:r>
            <a:r>
              <a:rPr lang="en-US" altLang="zh-CN" dirty="0">
                <a:solidFill>
                  <a:schemeClr val="tx1"/>
                </a:solidFill>
              </a:rPr>
              <a:t>P</a:t>
            </a:r>
            <a:r>
              <a:rPr lang="en-US" altLang="zh-CN" baseline="-25000" dirty="0">
                <a:solidFill>
                  <a:schemeClr val="tx1"/>
                </a:solidFill>
              </a:rPr>
              <a:t>2</a:t>
            </a:r>
            <a:r>
              <a:rPr lang="zh-CN" altLang="en-US" dirty="0">
                <a:solidFill>
                  <a:schemeClr val="tx1"/>
                </a:solidFill>
              </a:rPr>
              <a:t>和</a:t>
            </a:r>
            <a:r>
              <a:rPr lang="en-US" altLang="zh-CN" dirty="0">
                <a:solidFill>
                  <a:schemeClr val="tx1"/>
                </a:solidFill>
              </a:rPr>
              <a:t>P</a:t>
            </a:r>
            <a:r>
              <a:rPr lang="en-US" altLang="zh-CN" baseline="-25000" dirty="0">
                <a:solidFill>
                  <a:schemeClr val="tx1"/>
                </a:solidFill>
              </a:rPr>
              <a:t>3</a:t>
            </a:r>
            <a:r>
              <a:rPr lang="zh-CN" altLang="en-US" dirty="0">
                <a:solidFill>
                  <a:schemeClr val="tx1"/>
                </a:solidFill>
              </a:rPr>
              <a:t>，共有</a:t>
            </a:r>
            <a:r>
              <a:rPr lang="en-US" altLang="zh-CN" dirty="0">
                <a:solidFill>
                  <a:schemeClr val="tx1"/>
                </a:solidFill>
              </a:rPr>
              <a:t>12</a:t>
            </a:r>
            <a:r>
              <a:rPr lang="zh-CN" altLang="en-US" dirty="0">
                <a:solidFill>
                  <a:schemeClr val="tx1"/>
                </a:solidFill>
              </a:rPr>
              <a:t>台磁带机。</a:t>
            </a:r>
            <a:endParaRPr lang="en-US" altLang="zh-CN" dirty="0">
              <a:solidFill>
                <a:schemeClr val="tx1"/>
              </a:solidFill>
            </a:endParaRPr>
          </a:p>
          <a:p>
            <a:r>
              <a:rPr lang="zh-CN" altLang="en-US" dirty="0">
                <a:solidFill>
                  <a:schemeClr val="tx1"/>
                </a:solidFill>
              </a:rPr>
              <a:t>    </a:t>
            </a:r>
            <a:r>
              <a:rPr lang="en-US" altLang="zh-CN" dirty="0">
                <a:solidFill>
                  <a:schemeClr val="tx1"/>
                </a:solidFill>
              </a:rPr>
              <a:t>P</a:t>
            </a:r>
            <a:r>
              <a:rPr lang="en-US" altLang="zh-CN" baseline="-25000" dirty="0">
                <a:solidFill>
                  <a:schemeClr val="tx1"/>
                </a:solidFill>
              </a:rPr>
              <a:t>1</a:t>
            </a:r>
            <a:r>
              <a:rPr lang="zh-CN" altLang="en-US" dirty="0">
                <a:solidFill>
                  <a:schemeClr val="tx1"/>
                </a:solidFill>
              </a:rPr>
              <a:t>总共要求</a:t>
            </a:r>
            <a:r>
              <a:rPr lang="en-US" altLang="zh-CN" dirty="0">
                <a:solidFill>
                  <a:schemeClr val="tx1"/>
                </a:solidFill>
              </a:rPr>
              <a:t>10</a:t>
            </a:r>
            <a:r>
              <a:rPr lang="zh-CN" altLang="en-US" dirty="0">
                <a:solidFill>
                  <a:schemeClr val="tx1"/>
                </a:solidFill>
              </a:rPr>
              <a:t>台磁带机，</a:t>
            </a:r>
            <a:r>
              <a:rPr lang="en-US" altLang="zh-CN" dirty="0">
                <a:solidFill>
                  <a:schemeClr val="tx1"/>
                </a:solidFill>
              </a:rPr>
              <a:t>P</a:t>
            </a:r>
            <a:r>
              <a:rPr lang="en-US" altLang="zh-CN" baseline="-25000" dirty="0">
                <a:solidFill>
                  <a:schemeClr val="tx1"/>
                </a:solidFill>
              </a:rPr>
              <a:t>2</a:t>
            </a:r>
            <a:r>
              <a:rPr lang="zh-CN" altLang="en-US" dirty="0">
                <a:solidFill>
                  <a:schemeClr val="tx1"/>
                </a:solidFill>
              </a:rPr>
              <a:t>和</a:t>
            </a:r>
            <a:r>
              <a:rPr lang="en-US" altLang="zh-CN" dirty="0">
                <a:solidFill>
                  <a:schemeClr val="tx1"/>
                </a:solidFill>
              </a:rPr>
              <a:t>P</a:t>
            </a:r>
            <a:r>
              <a:rPr lang="en-US" altLang="zh-CN" baseline="-25000" dirty="0">
                <a:solidFill>
                  <a:schemeClr val="tx1"/>
                </a:solidFill>
              </a:rPr>
              <a:t>3</a:t>
            </a:r>
            <a:r>
              <a:rPr lang="zh-CN" altLang="en-US" dirty="0">
                <a:solidFill>
                  <a:schemeClr val="tx1"/>
                </a:solidFill>
              </a:rPr>
              <a:t>分别要求</a:t>
            </a:r>
            <a:r>
              <a:rPr lang="en-US" altLang="zh-CN" dirty="0">
                <a:solidFill>
                  <a:schemeClr val="tx1"/>
                </a:solidFill>
              </a:rPr>
              <a:t>4</a:t>
            </a:r>
            <a:r>
              <a:rPr lang="zh-CN" altLang="en-US" dirty="0">
                <a:solidFill>
                  <a:schemeClr val="tx1"/>
                </a:solidFill>
              </a:rPr>
              <a:t>台和</a:t>
            </a:r>
            <a:r>
              <a:rPr lang="en-US" altLang="zh-CN" dirty="0">
                <a:solidFill>
                  <a:schemeClr val="tx1"/>
                </a:solidFill>
              </a:rPr>
              <a:t>9</a:t>
            </a:r>
            <a:r>
              <a:rPr lang="zh-CN" altLang="en-US" dirty="0">
                <a:solidFill>
                  <a:schemeClr val="tx1"/>
                </a:solidFill>
              </a:rPr>
              <a:t>台。</a:t>
            </a:r>
            <a:endParaRPr lang="en-US" altLang="zh-CN" dirty="0">
              <a:solidFill>
                <a:schemeClr val="tx1"/>
              </a:solidFill>
            </a:endParaRPr>
          </a:p>
          <a:p>
            <a:r>
              <a:rPr lang="zh-CN" altLang="en-US" dirty="0">
                <a:solidFill>
                  <a:schemeClr val="tx1"/>
                </a:solidFill>
              </a:rPr>
              <a:t>    在</a:t>
            </a:r>
            <a:r>
              <a:rPr lang="en-US" altLang="zh-CN" dirty="0">
                <a:solidFill>
                  <a:schemeClr val="tx1"/>
                </a:solidFill>
              </a:rPr>
              <a:t>T</a:t>
            </a:r>
            <a:r>
              <a:rPr lang="en-US" altLang="zh-CN" baseline="-25000" dirty="0">
                <a:solidFill>
                  <a:schemeClr val="tx1"/>
                </a:solidFill>
              </a:rPr>
              <a:t>0</a:t>
            </a:r>
            <a:r>
              <a:rPr lang="zh-CN" altLang="en-US" dirty="0">
                <a:solidFill>
                  <a:schemeClr val="tx1"/>
                </a:solidFill>
              </a:rPr>
              <a:t>时刻，进程</a:t>
            </a:r>
            <a:r>
              <a:rPr lang="en-US" altLang="zh-CN" dirty="0">
                <a:solidFill>
                  <a:schemeClr val="tx1"/>
                </a:solidFill>
              </a:rPr>
              <a:t>P</a:t>
            </a:r>
            <a:r>
              <a:rPr lang="en-US" altLang="zh-CN" baseline="-25000" dirty="0">
                <a:solidFill>
                  <a:schemeClr val="tx1"/>
                </a:solidFill>
              </a:rPr>
              <a:t>1</a:t>
            </a:r>
            <a:r>
              <a:rPr lang="zh-CN" altLang="en-US" dirty="0">
                <a:solidFill>
                  <a:schemeClr val="tx1"/>
                </a:solidFill>
              </a:rPr>
              <a:t>、</a:t>
            </a:r>
            <a:r>
              <a:rPr lang="en-US" altLang="zh-CN" dirty="0">
                <a:solidFill>
                  <a:schemeClr val="tx1"/>
                </a:solidFill>
              </a:rPr>
              <a:t>P</a:t>
            </a:r>
            <a:r>
              <a:rPr lang="en-US" altLang="zh-CN" baseline="-25000" dirty="0">
                <a:solidFill>
                  <a:schemeClr val="tx1"/>
                </a:solidFill>
              </a:rPr>
              <a:t>2</a:t>
            </a:r>
            <a:r>
              <a:rPr lang="zh-CN" altLang="en-US" dirty="0">
                <a:solidFill>
                  <a:schemeClr val="tx1"/>
                </a:solidFill>
              </a:rPr>
              <a:t>和</a:t>
            </a:r>
            <a:r>
              <a:rPr lang="en-US" altLang="zh-CN" dirty="0">
                <a:solidFill>
                  <a:schemeClr val="tx1"/>
                </a:solidFill>
              </a:rPr>
              <a:t>P</a:t>
            </a:r>
            <a:r>
              <a:rPr lang="en-US" altLang="zh-CN" baseline="-25000" dirty="0">
                <a:solidFill>
                  <a:schemeClr val="tx1"/>
                </a:solidFill>
              </a:rPr>
              <a:t>3</a:t>
            </a:r>
            <a:r>
              <a:rPr lang="zh-CN" altLang="en-US" dirty="0">
                <a:solidFill>
                  <a:schemeClr val="tx1"/>
                </a:solidFill>
              </a:rPr>
              <a:t>已分别获得</a:t>
            </a:r>
            <a:r>
              <a:rPr lang="en-US" altLang="zh-CN" dirty="0">
                <a:solidFill>
                  <a:schemeClr val="tx1"/>
                </a:solidFill>
              </a:rPr>
              <a:t>5</a:t>
            </a:r>
            <a:r>
              <a:rPr lang="zh-CN" altLang="en-US" dirty="0">
                <a:solidFill>
                  <a:schemeClr val="tx1"/>
                </a:solidFill>
              </a:rPr>
              <a:t>台、</a:t>
            </a:r>
            <a:r>
              <a:rPr lang="en-US" altLang="zh-CN" dirty="0">
                <a:solidFill>
                  <a:schemeClr val="tx1"/>
                </a:solidFill>
              </a:rPr>
              <a:t>2</a:t>
            </a:r>
            <a:r>
              <a:rPr lang="zh-CN" altLang="en-US" dirty="0">
                <a:solidFill>
                  <a:schemeClr val="tx1"/>
                </a:solidFill>
              </a:rPr>
              <a:t>台和</a:t>
            </a:r>
            <a:r>
              <a:rPr lang="en-US" altLang="zh-CN" dirty="0">
                <a:solidFill>
                  <a:schemeClr val="tx1"/>
                </a:solidFill>
              </a:rPr>
              <a:t>2</a:t>
            </a:r>
            <a:r>
              <a:rPr lang="zh-CN" altLang="en-US" dirty="0">
                <a:solidFill>
                  <a:schemeClr val="tx1"/>
                </a:solidFill>
              </a:rPr>
              <a:t>台磁带机，尚有</a:t>
            </a:r>
            <a:r>
              <a:rPr lang="en-US" altLang="zh-CN" dirty="0">
                <a:solidFill>
                  <a:schemeClr val="tx1"/>
                </a:solidFill>
              </a:rPr>
              <a:t>3</a:t>
            </a:r>
            <a:r>
              <a:rPr lang="zh-CN" altLang="en-US" dirty="0">
                <a:solidFill>
                  <a:schemeClr val="tx1"/>
                </a:solidFill>
              </a:rPr>
              <a:t>台空闲未分配，如下表所示：</a:t>
            </a:r>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r>
              <a:rPr lang="en-US" altLang="zh-CN" dirty="0">
                <a:solidFill>
                  <a:schemeClr val="tx1"/>
                </a:solidFill>
              </a:rPr>
              <a:t>    T</a:t>
            </a:r>
            <a:r>
              <a:rPr lang="en-US" altLang="zh-CN" baseline="-25000" dirty="0">
                <a:solidFill>
                  <a:schemeClr val="tx1"/>
                </a:solidFill>
              </a:rPr>
              <a:t>0</a:t>
            </a:r>
            <a:r>
              <a:rPr lang="zh-CN" altLang="en-US" dirty="0">
                <a:solidFill>
                  <a:schemeClr val="tx1"/>
                </a:solidFill>
              </a:rPr>
              <a:t>时刻，系统处于安全状态吗？</a:t>
            </a:r>
          </a:p>
        </p:txBody>
      </p:sp>
      <p:graphicFrame>
        <p:nvGraphicFramePr>
          <p:cNvPr id="8" name="Group 28"/>
          <p:cNvGraphicFramePr>
            <a:graphicFrameLocks noGrp="1"/>
          </p:cNvGraphicFramePr>
          <p:nvPr>
            <p:extLst>
              <p:ext uri="{D42A27DB-BD31-4B8C-83A1-F6EECF244321}">
                <p14:modId xmlns:p14="http://schemas.microsoft.com/office/powerpoint/2010/main" val="1655138013"/>
              </p:ext>
            </p:extLst>
          </p:nvPr>
        </p:nvGraphicFramePr>
        <p:xfrm>
          <a:off x="899592" y="2996952"/>
          <a:ext cx="7010400" cy="179222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302580">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pitchFamily="2" charset="-122"/>
                        </a:rPr>
                        <a:t>进 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pitchFamily="2" charset="-122"/>
                        </a:rPr>
                        <a:t>最 大 需 求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pitchFamily="2" charset="-122"/>
                        </a:rPr>
                        <a:t>已 分 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0" i="0" u="none" strike="noStrike" cap="none" normalizeH="0" baseline="0">
                          <a:ln>
                            <a:noFill/>
                          </a:ln>
                          <a:solidFill>
                            <a:schemeClr val="tx1"/>
                          </a:solidFill>
                          <a:effectLst/>
                          <a:latin typeface="Arial" charset="0"/>
                          <a:ea typeface="宋体" pitchFamily="2" charset="-122"/>
                        </a:rPr>
                        <a:t>可 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P</a:t>
                      </a:r>
                      <a:r>
                        <a:rPr kumimoji="0" lang="en-US" altLang="zh-CN" sz="2400" b="0" i="0" u="none" strike="noStrike" cap="none" normalizeH="0" baseline="-25000" dirty="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P</a:t>
                      </a:r>
                      <a:r>
                        <a:rPr kumimoji="0" lang="en-US" altLang="zh-CN" sz="2400" b="0" i="0" u="none" strike="noStrike" cap="none" normalizeH="0" baseline="-25000" dirty="0">
                          <a:ln>
                            <a:noFill/>
                          </a:ln>
                          <a:solidFill>
                            <a:schemeClr val="tx1"/>
                          </a:solidFill>
                          <a:effectLst/>
                          <a:latin typeface="Arial"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P</a:t>
                      </a:r>
                      <a:r>
                        <a:rPr kumimoji="0" lang="en-US" altLang="zh-CN" sz="2400" b="0" i="0" u="none" strike="noStrike" cap="none" normalizeH="0" baseline="-25000" dirty="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10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4</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5</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37770353"/>
      </p:ext>
    </p:extLst>
  </p:cSld>
  <p:clrMapOvr>
    <a:masterClrMapping/>
  </p:clrMapOvr>
  <p:transition>
    <p:pull dir="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7629" y="107648"/>
            <a:ext cx="8540750" cy="623562"/>
          </a:xfrm>
        </p:spPr>
        <p:txBody>
          <a:bodyPr/>
          <a:lstStyle/>
          <a:p>
            <a:pPr algn="l"/>
            <a:r>
              <a:rPr lang="zh-CN" altLang="en-US" sz="2600" dirty="0">
                <a:solidFill>
                  <a:schemeClr val="tx1"/>
                </a:solidFill>
              </a:rPr>
              <a:t>    系统处于安全状态吗？</a:t>
            </a:r>
            <a:r>
              <a:rPr lang="en-US" altLang="zh-CN" sz="2600" dirty="0">
                <a:latin typeface="黑体" pitchFamily="2" charset="-122"/>
                <a:ea typeface="黑体" pitchFamily="2" charset="-122"/>
              </a:rPr>
              <a:t> </a:t>
            </a:r>
            <a:endParaRPr lang="zh-CN" altLang="en-US" sz="2600" dirty="0"/>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graphicFrame>
        <p:nvGraphicFramePr>
          <p:cNvPr id="4" name="Group 28"/>
          <p:cNvGraphicFramePr>
            <a:graphicFrameLocks noGrp="1"/>
          </p:cNvGraphicFramePr>
          <p:nvPr>
            <p:extLst>
              <p:ext uri="{D42A27DB-BD31-4B8C-83A1-F6EECF244321}">
                <p14:modId xmlns:p14="http://schemas.microsoft.com/office/powerpoint/2010/main" val="2267661659"/>
              </p:ext>
            </p:extLst>
          </p:nvPr>
        </p:nvGraphicFramePr>
        <p:xfrm>
          <a:off x="179512" y="1196752"/>
          <a:ext cx="4176464" cy="1993392"/>
        </p:xfrm>
        <a:graphic>
          <a:graphicData uri="http://schemas.openxmlformats.org/drawingml/2006/table">
            <a:tbl>
              <a:tblPr/>
              <a:tblGrid>
                <a:gridCol w="685461">
                  <a:extLst>
                    <a:ext uri="{9D8B030D-6E8A-4147-A177-3AD203B41FA5}">
                      <a16:colId xmlns:a16="http://schemas.microsoft.com/office/drawing/2014/main" val="20000"/>
                    </a:ext>
                  </a:extLst>
                </a:gridCol>
                <a:gridCol w="913948">
                  <a:extLst>
                    <a:ext uri="{9D8B030D-6E8A-4147-A177-3AD203B41FA5}">
                      <a16:colId xmlns:a16="http://schemas.microsoft.com/office/drawing/2014/main" val="20001"/>
                    </a:ext>
                  </a:extLst>
                </a:gridCol>
                <a:gridCol w="913948">
                  <a:extLst>
                    <a:ext uri="{9D8B030D-6E8A-4147-A177-3AD203B41FA5}">
                      <a16:colId xmlns:a16="http://schemas.microsoft.com/office/drawing/2014/main" val="20002"/>
                    </a:ext>
                  </a:extLst>
                </a:gridCol>
                <a:gridCol w="837785">
                  <a:extLst>
                    <a:ext uri="{9D8B030D-6E8A-4147-A177-3AD203B41FA5}">
                      <a16:colId xmlns:a16="http://schemas.microsoft.com/office/drawing/2014/main" val="20003"/>
                    </a:ext>
                  </a:extLst>
                </a:gridCol>
                <a:gridCol w="825322">
                  <a:extLst>
                    <a:ext uri="{9D8B030D-6E8A-4147-A177-3AD203B41FA5}">
                      <a16:colId xmlns:a16="http://schemas.microsoft.com/office/drawing/2014/main" val="20004"/>
                    </a:ext>
                  </a:extLst>
                </a:gridCol>
              </a:tblGrid>
              <a:tr h="706948">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进 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最 大 需 求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已 分 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还需要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系统可 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42428">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4</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5</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10-5</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4-2</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 name="Group 28"/>
          <p:cNvGraphicFramePr>
            <a:graphicFrameLocks noGrp="1"/>
          </p:cNvGraphicFramePr>
          <p:nvPr>
            <p:extLst>
              <p:ext uri="{D42A27DB-BD31-4B8C-83A1-F6EECF244321}">
                <p14:modId xmlns:p14="http://schemas.microsoft.com/office/powerpoint/2010/main" val="162147770"/>
              </p:ext>
            </p:extLst>
          </p:nvPr>
        </p:nvGraphicFramePr>
        <p:xfrm>
          <a:off x="4860032" y="1124744"/>
          <a:ext cx="4032448" cy="2095488"/>
        </p:xfrm>
        <a:graphic>
          <a:graphicData uri="http://schemas.openxmlformats.org/drawingml/2006/table">
            <a:tbl>
              <a:tblPr/>
              <a:tblGrid>
                <a:gridCol w="64807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864096">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进 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最 大 需 求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已 分 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还需要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系统可 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4</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5</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5</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2</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Group 28"/>
          <p:cNvGraphicFramePr>
            <a:graphicFrameLocks noGrp="1"/>
          </p:cNvGraphicFramePr>
          <p:nvPr>
            <p:extLst>
              <p:ext uri="{D42A27DB-BD31-4B8C-83A1-F6EECF244321}">
                <p14:modId xmlns:p14="http://schemas.microsoft.com/office/powerpoint/2010/main" val="55458434"/>
              </p:ext>
            </p:extLst>
          </p:nvPr>
        </p:nvGraphicFramePr>
        <p:xfrm>
          <a:off x="323527" y="4293096"/>
          <a:ext cx="4032449" cy="2095488"/>
        </p:xfrm>
        <a:graphic>
          <a:graphicData uri="http://schemas.openxmlformats.org/drawingml/2006/table">
            <a:tbl>
              <a:tblPr/>
              <a:tblGrid>
                <a:gridCol w="697924">
                  <a:extLst>
                    <a:ext uri="{9D8B030D-6E8A-4147-A177-3AD203B41FA5}">
                      <a16:colId xmlns:a16="http://schemas.microsoft.com/office/drawing/2014/main" val="20000"/>
                    </a:ext>
                  </a:extLst>
                </a:gridCol>
                <a:gridCol w="930565">
                  <a:extLst>
                    <a:ext uri="{9D8B030D-6E8A-4147-A177-3AD203B41FA5}">
                      <a16:colId xmlns:a16="http://schemas.microsoft.com/office/drawing/2014/main" val="20001"/>
                    </a:ext>
                  </a:extLst>
                </a:gridCol>
                <a:gridCol w="930565">
                  <a:extLst>
                    <a:ext uri="{9D8B030D-6E8A-4147-A177-3AD203B41FA5}">
                      <a16:colId xmlns:a16="http://schemas.microsoft.com/office/drawing/2014/main" val="20002"/>
                    </a:ext>
                  </a:extLst>
                </a:gridCol>
                <a:gridCol w="853018">
                  <a:extLst>
                    <a:ext uri="{9D8B030D-6E8A-4147-A177-3AD203B41FA5}">
                      <a16:colId xmlns:a16="http://schemas.microsoft.com/office/drawing/2014/main" val="20003"/>
                    </a:ext>
                  </a:extLst>
                </a:gridCol>
                <a:gridCol w="620377">
                  <a:extLst>
                    <a:ext uri="{9D8B030D-6E8A-4147-A177-3AD203B41FA5}">
                      <a16:colId xmlns:a16="http://schemas.microsoft.com/office/drawing/2014/main" val="20004"/>
                    </a:ext>
                  </a:extLst>
                </a:gridCol>
              </a:tblGrid>
              <a:tr h="864096">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进 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最 大 需 求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已 分 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还需要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可 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P</a:t>
                      </a:r>
                      <a:r>
                        <a:rPr kumimoji="0" lang="en-US" altLang="zh-CN" sz="2200" b="1" i="0" u="none" strike="noStrike" kern="1200" cap="none" normalizeH="0" baseline="-25000" dirty="0">
                          <a:ln>
                            <a:noFill/>
                          </a:ln>
                          <a:solidFill>
                            <a:schemeClr val="tx2"/>
                          </a:solidFill>
                          <a:effectLst/>
                          <a:latin typeface="Arial" charset="0"/>
                          <a:ea typeface="宋体" pitchFamily="2" charset="-122"/>
                          <a:cs typeface="+mn-cs"/>
                        </a:rPr>
                        <a:t>2</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4</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5</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2+2</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5</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2-2</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7</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2"/>
                          </a:solidFill>
                          <a:effectLst/>
                          <a:latin typeface="Arial" charset="0"/>
                          <a:ea typeface="宋体" pitchFamily="2" charset="-122"/>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1" name="Group 28"/>
          <p:cNvGraphicFramePr>
            <a:graphicFrameLocks noGrp="1"/>
          </p:cNvGraphicFramePr>
          <p:nvPr>
            <p:extLst>
              <p:ext uri="{D42A27DB-BD31-4B8C-83A1-F6EECF244321}">
                <p14:modId xmlns:p14="http://schemas.microsoft.com/office/powerpoint/2010/main" val="757945399"/>
              </p:ext>
            </p:extLst>
          </p:nvPr>
        </p:nvGraphicFramePr>
        <p:xfrm>
          <a:off x="4887845" y="4218766"/>
          <a:ext cx="4032449" cy="2095488"/>
        </p:xfrm>
        <a:graphic>
          <a:graphicData uri="http://schemas.openxmlformats.org/drawingml/2006/table">
            <a:tbl>
              <a:tblPr/>
              <a:tblGrid>
                <a:gridCol w="697924">
                  <a:extLst>
                    <a:ext uri="{9D8B030D-6E8A-4147-A177-3AD203B41FA5}">
                      <a16:colId xmlns:a16="http://schemas.microsoft.com/office/drawing/2014/main" val="20000"/>
                    </a:ext>
                  </a:extLst>
                </a:gridCol>
                <a:gridCol w="930565">
                  <a:extLst>
                    <a:ext uri="{9D8B030D-6E8A-4147-A177-3AD203B41FA5}">
                      <a16:colId xmlns:a16="http://schemas.microsoft.com/office/drawing/2014/main" val="20001"/>
                    </a:ext>
                  </a:extLst>
                </a:gridCol>
                <a:gridCol w="930565">
                  <a:extLst>
                    <a:ext uri="{9D8B030D-6E8A-4147-A177-3AD203B41FA5}">
                      <a16:colId xmlns:a16="http://schemas.microsoft.com/office/drawing/2014/main" val="20002"/>
                    </a:ext>
                  </a:extLst>
                </a:gridCol>
                <a:gridCol w="853018">
                  <a:extLst>
                    <a:ext uri="{9D8B030D-6E8A-4147-A177-3AD203B41FA5}">
                      <a16:colId xmlns:a16="http://schemas.microsoft.com/office/drawing/2014/main" val="20003"/>
                    </a:ext>
                  </a:extLst>
                </a:gridCol>
                <a:gridCol w="620377">
                  <a:extLst>
                    <a:ext uri="{9D8B030D-6E8A-4147-A177-3AD203B41FA5}">
                      <a16:colId xmlns:a16="http://schemas.microsoft.com/office/drawing/2014/main" val="20004"/>
                    </a:ext>
                  </a:extLst>
                </a:gridCol>
              </a:tblGrid>
              <a:tr h="864096">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进 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最 大 需 求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已 分 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还需要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可 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2"/>
                          </a:solidFill>
                          <a:effectLst/>
                          <a:latin typeface="Arial" charset="0"/>
                          <a:ea typeface="宋体" pitchFamily="2" charset="-122"/>
                        </a:rPr>
                        <a:t>P</a:t>
                      </a:r>
                      <a:r>
                        <a:rPr kumimoji="0" lang="en-US" altLang="zh-CN" sz="2200" b="1" i="0" u="none" strike="noStrike" cap="none" normalizeH="0" baseline="-25000" dirty="0">
                          <a:ln>
                            <a:noFill/>
                          </a:ln>
                          <a:solidFill>
                            <a:schemeClr val="tx2"/>
                          </a:solidFill>
                          <a:effectLst/>
                          <a:latin typeface="Arial"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4</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5</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4</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5</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7</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右箭头 1"/>
          <p:cNvSpPr/>
          <p:nvPr/>
        </p:nvSpPr>
        <p:spPr bwMode="auto">
          <a:xfrm>
            <a:off x="4355976" y="2060848"/>
            <a:ext cx="504056" cy="216024"/>
          </a:xfrm>
          <a:prstGeom prst="rightArrow">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3" name="右箭头 12"/>
          <p:cNvSpPr/>
          <p:nvPr/>
        </p:nvSpPr>
        <p:spPr bwMode="auto">
          <a:xfrm>
            <a:off x="4355976" y="4581128"/>
            <a:ext cx="504056" cy="216024"/>
          </a:xfrm>
          <a:prstGeom prst="rightArrow">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2" name="TextBox 11"/>
          <p:cNvSpPr txBox="1"/>
          <p:nvPr/>
        </p:nvSpPr>
        <p:spPr>
          <a:xfrm>
            <a:off x="1547664" y="764703"/>
            <a:ext cx="2232248" cy="430887"/>
          </a:xfrm>
          <a:prstGeom prst="rect">
            <a:avLst/>
          </a:prstGeom>
          <a:noFill/>
        </p:spPr>
        <p:txBody>
          <a:bodyPr wrap="square" rtlCol="0">
            <a:spAutoFit/>
          </a:bodyPr>
          <a:lstStyle/>
          <a:p>
            <a:r>
              <a:rPr lang="zh-CN" altLang="en-US" sz="2200" b="1" dirty="0"/>
              <a:t>系统初始状态</a:t>
            </a:r>
            <a:r>
              <a:rPr lang="en-US" altLang="zh-CN" sz="2200" b="1" dirty="0"/>
              <a:t>1</a:t>
            </a:r>
            <a:endParaRPr lang="zh-CN" altLang="en-US" sz="2200" b="1" dirty="0"/>
          </a:p>
        </p:txBody>
      </p:sp>
      <p:sp>
        <p:nvSpPr>
          <p:cNvPr id="15" name="TextBox 14"/>
          <p:cNvSpPr txBox="1"/>
          <p:nvPr/>
        </p:nvSpPr>
        <p:spPr>
          <a:xfrm>
            <a:off x="5724128" y="701659"/>
            <a:ext cx="2232248" cy="430887"/>
          </a:xfrm>
          <a:prstGeom prst="rect">
            <a:avLst/>
          </a:prstGeom>
          <a:noFill/>
        </p:spPr>
        <p:txBody>
          <a:bodyPr wrap="square" rtlCol="0">
            <a:spAutoFit/>
          </a:bodyPr>
          <a:lstStyle/>
          <a:p>
            <a:r>
              <a:rPr lang="zh-CN" altLang="en-US" sz="2200" b="1" dirty="0"/>
              <a:t>系统初始状态</a:t>
            </a:r>
            <a:r>
              <a:rPr lang="en-US" altLang="zh-CN" sz="2200" b="1" dirty="0"/>
              <a:t>2</a:t>
            </a:r>
            <a:endParaRPr lang="zh-CN" altLang="en-US" sz="2200" b="1" dirty="0"/>
          </a:p>
        </p:txBody>
      </p:sp>
      <p:sp>
        <p:nvSpPr>
          <p:cNvPr id="16" name="TextBox 15"/>
          <p:cNvSpPr txBox="1"/>
          <p:nvPr/>
        </p:nvSpPr>
        <p:spPr>
          <a:xfrm>
            <a:off x="1043608" y="3787879"/>
            <a:ext cx="2448272" cy="430887"/>
          </a:xfrm>
          <a:prstGeom prst="rect">
            <a:avLst/>
          </a:prstGeom>
          <a:noFill/>
        </p:spPr>
        <p:txBody>
          <a:bodyPr wrap="square" rtlCol="0">
            <a:spAutoFit/>
          </a:bodyPr>
          <a:lstStyle/>
          <a:p>
            <a:r>
              <a:rPr lang="zh-CN" altLang="en-US" sz="2200" b="1" dirty="0"/>
              <a:t>为</a:t>
            </a:r>
            <a:r>
              <a:rPr lang="en-US" altLang="zh-CN" sz="2200" b="1" dirty="0"/>
              <a:t>P</a:t>
            </a:r>
            <a:r>
              <a:rPr lang="en-US" altLang="zh-CN" sz="2200" b="1" baseline="-25000" dirty="0"/>
              <a:t>2</a:t>
            </a:r>
            <a:r>
              <a:rPr lang="zh-CN" altLang="en-US" sz="2200" b="1" dirty="0"/>
              <a:t>分配</a:t>
            </a:r>
            <a:r>
              <a:rPr lang="en-US" altLang="zh-CN" sz="2200" b="1" dirty="0"/>
              <a:t>2</a:t>
            </a:r>
            <a:r>
              <a:rPr lang="zh-CN" altLang="en-US" sz="2200" b="1" dirty="0"/>
              <a:t>个资源</a:t>
            </a:r>
          </a:p>
        </p:txBody>
      </p:sp>
      <p:cxnSp>
        <p:nvCxnSpPr>
          <p:cNvPr id="6" name="直接连接符 5"/>
          <p:cNvCxnSpPr/>
          <p:nvPr/>
        </p:nvCxnSpPr>
        <p:spPr bwMode="auto">
          <a:xfrm>
            <a:off x="1403648" y="5949280"/>
            <a:ext cx="2088232" cy="0"/>
          </a:xfrm>
          <a:prstGeom prst="line">
            <a:avLst/>
          </a:prstGeom>
          <a:solidFill>
            <a:schemeClr val="accent1"/>
          </a:solidFill>
          <a:ln w="28575" cap="flat" cmpd="sng" algn="ctr">
            <a:solidFill>
              <a:srgbClr val="FF3399"/>
            </a:solidFill>
            <a:prstDash val="solid"/>
            <a:miter lim="800000"/>
            <a:headEnd type="none" w="med" len="med"/>
            <a:tailEnd type="none" w="med" len="med"/>
          </a:ln>
          <a:effectLst/>
        </p:spPr>
      </p:cxnSp>
      <p:sp>
        <p:nvSpPr>
          <p:cNvPr id="17" name="右箭头 16"/>
          <p:cNvSpPr/>
          <p:nvPr/>
        </p:nvSpPr>
        <p:spPr bwMode="auto">
          <a:xfrm rot="5400000">
            <a:off x="4438494" y="6247822"/>
            <a:ext cx="504056" cy="339020"/>
          </a:xfrm>
          <a:prstGeom prst="rightArrow">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700972764"/>
      </p:ext>
    </p:extLst>
  </p:cSld>
  <p:clrMapOvr>
    <a:masterClrMapping/>
  </p:clrMapOvr>
  <p:transition>
    <p:pull dir="rd"/>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7629" y="107648"/>
            <a:ext cx="6682643" cy="441032"/>
          </a:xfrm>
        </p:spPr>
        <p:txBody>
          <a:bodyPr/>
          <a:lstStyle/>
          <a:p>
            <a:pPr algn="l"/>
            <a:r>
              <a:rPr lang="zh-CN" altLang="en-US" sz="2600" dirty="0">
                <a:solidFill>
                  <a:schemeClr val="tx1"/>
                </a:solidFill>
              </a:rPr>
              <a:t>    系统处于安全状态吗？</a:t>
            </a:r>
            <a:r>
              <a:rPr lang="en-US" altLang="zh-CN" sz="2600" dirty="0">
                <a:latin typeface="黑体" pitchFamily="2" charset="-122"/>
                <a:ea typeface="黑体" pitchFamily="2" charset="-122"/>
              </a:rPr>
              <a:t> </a:t>
            </a:r>
            <a:endParaRPr lang="zh-CN" altLang="en-US" sz="2600" dirty="0"/>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graphicFrame>
        <p:nvGraphicFramePr>
          <p:cNvPr id="4" name="Group 28"/>
          <p:cNvGraphicFramePr>
            <a:graphicFrameLocks noGrp="1"/>
          </p:cNvGraphicFramePr>
          <p:nvPr>
            <p:extLst>
              <p:ext uri="{D42A27DB-BD31-4B8C-83A1-F6EECF244321}">
                <p14:modId xmlns:p14="http://schemas.microsoft.com/office/powerpoint/2010/main" val="4116505739"/>
              </p:ext>
            </p:extLst>
          </p:nvPr>
        </p:nvGraphicFramePr>
        <p:xfrm>
          <a:off x="179512" y="1196752"/>
          <a:ext cx="4176464" cy="1993392"/>
        </p:xfrm>
        <a:graphic>
          <a:graphicData uri="http://schemas.openxmlformats.org/drawingml/2006/table">
            <a:tbl>
              <a:tblPr/>
              <a:tblGrid>
                <a:gridCol w="685461">
                  <a:extLst>
                    <a:ext uri="{9D8B030D-6E8A-4147-A177-3AD203B41FA5}">
                      <a16:colId xmlns:a16="http://schemas.microsoft.com/office/drawing/2014/main" val="20000"/>
                    </a:ext>
                  </a:extLst>
                </a:gridCol>
                <a:gridCol w="913948">
                  <a:extLst>
                    <a:ext uri="{9D8B030D-6E8A-4147-A177-3AD203B41FA5}">
                      <a16:colId xmlns:a16="http://schemas.microsoft.com/office/drawing/2014/main" val="20001"/>
                    </a:ext>
                  </a:extLst>
                </a:gridCol>
                <a:gridCol w="913948">
                  <a:extLst>
                    <a:ext uri="{9D8B030D-6E8A-4147-A177-3AD203B41FA5}">
                      <a16:colId xmlns:a16="http://schemas.microsoft.com/office/drawing/2014/main" val="20002"/>
                    </a:ext>
                  </a:extLst>
                </a:gridCol>
                <a:gridCol w="837785">
                  <a:extLst>
                    <a:ext uri="{9D8B030D-6E8A-4147-A177-3AD203B41FA5}">
                      <a16:colId xmlns:a16="http://schemas.microsoft.com/office/drawing/2014/main" val="20003"/>
                    </a:ext>
                  </a:extLst>
                </a:gridCol>
                <a:gridCol w="825322">
                  <a:extLst>
                    <a:ext uri="{9D8B030D-6E8A-4147-A177-3AD203B41FA5}">
                      <a16:colId xmlns:a16="http://schemas.microsoft.com/office/drawing/2014/main" val="20004"/>
                    </a:ext>
                  </a:extLst>
                </a:gridCol>
              </a:tblGrid>
              <a:tr h="706948">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进 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最 大 需 求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已 分 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还需要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可 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42428">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5</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1"/>
                          </a:solidFill>
                          <a:effectLst/>
                          <a:latin typeface="Arial" charset="0"/>
                          <a:ea typeface="宋体" pitchFamily="2" charset="-122"/>
                          <a:cs typeface="+mn-cs"/>
                        </a:rPr>
                        <a:t>5</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1"/>
                          </a:solidFill>
                          <a:effectLst/>
                          <a:latin typeface="Arial" charset="0"/>
                          <a:ea typeface="宋体" pitchFamily="2" charset="-122"/>
                          <a:cs typeface="+mn-cs"/>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1"/>
                          </a:solidFill>
                          <a:effectLst/>
                          <a:latin typeface="Arial" charset="0"/>
                          <a:ea typeface="宋体" pitchFamily="2"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2"/>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 name="Group 28"/>
          <p:cNvGraphicFramePr>
            <a:graphicFrameLocks noGrp="1"/>
          </p:cNvGraphicFramePr>
          <p:nvPr>
            <p:extLst>
              <p:ext uri="{D42A27DB-BD31-4B8C-83A1-F6EECF244321}">
                <p14:modId xmlns:p14="http://schemas.microsoft.com/office/powerpoint/2010/main" val="4274503616"/>
              </p:ext>
            </p:extLst>
          </p:nvPr>
        </p:nvGraphicFramePr>
        <p:xfrm>
          <a:off x="4860032" y="1124744"/>
          <a:ext cx="4032448" cy="2095488"/>
        </p:xfrm>
        <a:graphic>
          <a:graphicData uri="http://schemas.openxmlformats.org/drawingml/2006/table">
            <a:tbl>
              <a:tblPr/>
              <a:tblGrid>
                <a:gridCol w="64807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864096">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进 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最 大 需 求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已 分 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还需要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可 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10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1"/>
                          </a:solidFill>
                          <a:effectLst/>
                          <a:latin typeface="Arial" charset="0"/>
                          <a:ea typeface="宋体" pitchFamily="2" charset="-122"/>
                          <a:cs typeface="+mn-cs"/>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1"/>
                          </a:solidFill>
                          <a:effectLst/>
                          <a:latin typeface="Arial" charset="0"/>
                          <a:ea typeface="宋体" pitchFamily="2"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2"/>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Group 28"/>
          <p:cNvGraphicFramePr>
            <a:graphicFrameLocks noGrp="1"/>
          </p:cNvGraphicFramePr>
          <p:nvPr>
            <p:extLst>
              <p:ext uri="{D42A27DB-BD31-4B8C-83A1-F6EECF244321}">
                <p14:modId xmlns:p14="http://schemas.microsoft.com/office/powerpoint/2010/main" val="846281323"/>
              </p:ext>
            </p:extLst>
          </p:nvPr>
        </p:nvGraphicFramePr>
        <p:xfrm>
          <a:off x="323527" y="3971349"/>
          <a:ext cx="4032449" cy="2095488"/>
        </p:xfrm>
        <a:graphic>
          <a:graphicData uri="http://schemas.openxmlformats.org/drawingml/2006/table">
            <a:tbl>
              <a:tblPr/>
              <a:tblGrid>
                <a:gridCol w="697924">
                  <a:extLst>
                    <a:ext uri="{9D8B030D-6E8A-4147-A177-3AD203B41FA5}">
                      <a16:colId xmlns:a16="http://schemas.microsoft.com/office/drawing/2014/main" val="20000"/>
                    </a:ext>
                  </a:extLst>
                </a:gridCol>
                <a:gridCol w="930565">
                  <a:extLst>
                    <a:ext uri="{9D8B030D-6E8A-4147-A177-3AD203B41FA5}">
                      <a16:colId xmlns:a16="http://schemas.microsoft.com/office/drawing/2014/main" val="20001"/>
                    </a:ext>
                  </a:extLst>
                </a:gridCol>
                <a:gridCol w="930565">
                  <a:extLst>
                    <a:ext uri="{9D8B030D-6E8A-4147-A177-3AD203B41FA5}">
                      <a16:colId xmlns:a16="http://schemas.microsoft.com/office/drawing/2014/main" val="20002"/>
                    </a:ext>
                  </a:extLst>
                </a:gridCol>
                <a:gridCol w="853018">
                  <a:extLst>
                    <a:ext uri="{9D8B030D-6E8A-4147-A177-3AD203B41FA5}">
                      <a16:colId xmlns:a16="http://schemas.microsoft.com/office/drawing/2014/main" val="20003"/>
                    </a:ext>
                  </a:extLst>
                </a:gridCol>
                <a:gridCol w="620377">
                  <a:extLst>
                    <a:ext uri="{9D8B030D-6E8A-4147-A177-3AD203B41FA5}">
                      <a16:colId xmlns:a16="http://schemas.microsoft.com/office/drawing/2014/main" val="20004"/>
                    </a:ext>
                  </a:extLst>
                </a:gridCol>
              </a:tblGrid>
              <a:tr h="864096">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进 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最 大 需 求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已 分 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还需要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可 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1"/>
                          </a:solidFill>
                          <a:effectLst/>
                          <a:latin typeface="Arial" charset="0"/>
                          <a:ea typeface="宋体" pitchFamily="2" charset="-122"/>
                          <a:cs typeface="+mn-cs"/>
                        </a:rPr>
                        <a:t>P</a:t>
                      </a:r>
                      <a:r>
                        <a:rPr kumimoji="0" lang="en-US" altLang="zh-CN" sz="2200" b="1" i="0" u="none" strike="noStrike" kern="1200" cap="none" normalizeH="0" baseline="-25000" dirty="0">
                          <a:ln>
                            <a:noFill/>
                          </a:ln>
                          <a:solidFill>
                            <a:schemeClr val="tx1"/>
                          </a:solidFill>
                          <a:effectLst/>
                          <a:latin typeface="Arial" charset="0"/>
                          <a:ea typeface="宋体" pitchFamily="2" charset="-122"/>
                          <a:cs typeface="+mn-cs"/>
                        </a:rPr>
                        <a:t>2</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2"/>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2"/>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2"/>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7</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2"/>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1" name="Group 28"/>
          <p:cNvGraphicFramePr>
            <a:graphicFrameLocks noGrp="1"/>
          </p:cNvGraphicFramePr>
          <p:nvPr>
            <p:extLst>
              <p:ext uri="{D42A27DB-BD31-4B8C-83A1-F6EECF244321}">
                <p14:modId xmlns:p14="http://schemas.microsoft.com/office/powerpoint/2010/main" val="2782809126"/>
              </p:ext>
            </p:extLst>
          </p:nvPr>
        </p:nvGraphicFramePr>
        <p:xfrm>
          <a:off x="4873804" y="3936354"/>
          <a:ext cx="4032449" cy="2095488"/>
        </p:xfrm>
        <a:graphic>
          <a:graphicData uri="http://schemas.openxmlformats.org/drawingml/2006/table">
            <a:tbl>
              <a:tblPr/>
              <a:tblGrid>
                <a:gridCol w="697924">
                  <a:extLst>
                    <a:ext uri="{9D8B030D-6E8A-4147-A177-3AD203B41FA5}">
                      <a16:colId xmlns:a16="http://schemas.microsoft.com/office/drawing/2014/main" val="20000"/>
                    </a:ext>
                  </a:extLst>
                </a:gridCol>
                <a:gridCol w="930565">
                  <a:extLst>
                    <a:ext uri="{9D8B030D-6E8A-4147-A177-3AD203B41FA5}">
                      <a16:colId xmlns:a16="http://schemas.microsoft.com/office/drawing/2014/main" val="20001"/>
                    </a:ext>
                  </a:extLst>
                </a:gridCol>
                <a:gridCol w="930565">
                  <a:extLst>
                    <a:ext uri="{9D8B030D-6E8A-4147-A177-3AD203B41FA5}">
                      <a16:colId xmlns:a16="http://schemas.microsoft.com/office/drawing/2014/main" val="20002"/>
                    </a:ext>
                  </a:extLst>
                </a:gridCol>
                <a:gridCol w="853018">
                  <a:extLst>
                    <a:ext uri="{9D8B030D-6E8A-4147-A177-3AD203B41FA5}">
                      <a16:colId xmlns:a16="http://schemas.microsoft.com/office/drawing/2014/main" val="20003"/>
                    </a:ext>
                  </a:extLst>
                </a:gridCol>
                <a:gridCol w="620377">
                  <a:extLst>
                    <a:ext uri="{9D8B030D-6E8A-4147-A177-3AD203B41FA5}">
                      <a16:colId xmlns:a16="http://schemas.microsoft.com/office/drawing/2014/main" val="20004"/>
                    </a:ext>
                  </a:extLst>
                </a:gridCol>
              </a:tblGrid>
              <a:tr h="864096">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进 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最 大 需 求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已 分 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还需要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1" i="0" u="none" strike="noStrike" cap="none" normalizeH="0" baseline="0" dirty="0">
                          <a:ln>
                            <a:noFill/>
                          </a:ln>
                          <a:solidFill>
                            <a:schemeClr val="tx1"/>
                          </a:solidFill>
                          <a:effectLst/>
                          <a:latin typeface="Arial" charset="0"/>
                          <a:ea typeface="宋体" pitchFamily="2" charset="-122"/>
                        </a:rPr>
                        <a:t>可 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P</a:t>
                      </a:r>
                      <a:r>
                        <a:rPr kumimoji="0" lang="en-US" altLang="zh-CN" sz="2200" b="1" i="0" u="none" strike="noStrike" cap="none" normalizeH="0" baseline="-25000" dirty="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1"/>
                          </a:solidFill>
                          <a:effectLst/>
                          <a:latin typeface="Arial" charset="0"/>
                          <a:ea typeface="宋体" pitchFamily="2" charset="-122"/>
                          <a:cs typeface="+mn-cs"/>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1"/>
                          </a:solidFill>
                          <a:effectLst/>
                          <a:latin typeface="Arial" charset="0"/>
                          <a:ea typeface="宋体" pitchFamily="2" charset="-122"/>
                          <a:cs typeface="+mn-cs"/>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1"/>
                          </a:solidFill>
                          <a:effectLst/>
                          <a:latin typeface="Arial" charset="0"/>
                          <a:ea typeface="宋体" pitchFamily="2" charset="-122"/>
                          <a:cs typeface="+mn-cs"/>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1"/>
                          </a:solidFill>
                          <a:effectLst/>
                          <a:latin typeface="Arial" charset="0"/>
                          <a:ea typeface="宋体" pitchFamily="2" charset="-122"/>
                          <a:cs typeface="+mn-cs"/>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1"/>
                          </a:solidFill>
                          <a:effectLst/>
                          <a:latin typeface="Arial" charset="0"/>
                          <a:ea typeface="宋体" pitchFamily="2" charset="-122"/>
                          <a:cs typeface="+mn-cs"/>
                        </a:rPr>
                        <a:t>0</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itchFamily="2" charset="2"/>
                        <a:defRPr sz="2400">
                          <a:solidFill>
                            <a:schemeClr val="tx1"/>
                          </a:solidFill>
                          <a:latin typeface="Arial" charset="0"/>
                          <a:ea typeface="宋体" pitchFamily="2" charset="-122"/>
                        </a:defRPr>
                      </a:lvl1pPr>
                      <a:lvl2pPr marL="742950" indent="-285750">
                        <a:spcBef>
                          <a:spcPct val="20000"/>
                        </a:spcBef>
                        <a:buClr>
                          <a:schemeClr val="hlink"/>
                        </a:buClr>
                        <a:buSzPct val="95000"/>
                        <a:buFont typeface="Wingdings" pitchFamily="2" charset="2"/>
                        <a:defRPr sz="2000">
                          <a:solidFill>
                            <a:schemeClr val="tx1"/>
                          </a:solidFill>
                          <a:latin typeface="Arial" charset="0"/>
                          <a:ea typeface="宋体" pitchFamily="2" charset="-122"/>
                        </a:defRPr>
                      </a:lvl2pPr>
                      <a:lvl3pPr marL="1143000" indent="-228600">
                        <a:spcBef>
                          <a:spcPct val="20000"/>
                        </a:spcBef>
                        <a:buClr>
                          <a:schemeClr val="folHlink"/>
                        </a:buClr>
                        <a:buFont typeface="Wingdings" pitchFamily="2" charset="2"/>
                        <a:defRPr sz="2000">
                          <a:solidFill>
                            <a:schemeClr val="tx1"/>
                          </a:solidFill>
                          <a:latin typeface="Arial" charset="0"/>
                          <a:ea typeface="宋体" pitchFamily="2" charset="-122"/>
                        </a:defRPr>
                      </a:lvl3pPr>
                      <a:lvl4pPr marL="1600200" indent="-228600">
                        <a:spcBef>
                          <a:spcPct val="20000"/>
                        </a:spcBef>
                        <a:buClr>
                          <a:schemeClr val="hlink"/>
                        </a:buClr>
                        <a:buFont typeface="Wingdings" pitchFamily="2" charset="2"/>
                        <a:defRPr>
                          <a:solidFill>
                            <a:schemeClr val="tx1"/>
                          </a:solidFill>
                          <a:latin typeface="Arial" charset="0"/>
                          <a:ea typeface="宋体" pitchFamily="2" charset="-122"/>
                        </a:defRPr>
                      </a:lvl4pPr>
                      <a:lvl5pPr marL="2057400" indent="-228600">
                        <a:spcBef>
                          <a:spcPct val="20000"/>
                        </a:spcBef>
                        <a:buClr>
                          <a:schemeClr val="folHlink"/>
                        </a:buClr>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200" b="1" i="0" u="none" strike="noStrike" kern="1200" cap="none" normalizeH="0" baseline="0" dirty="0">
                          <a:ln>
                            <a:noFill/>
                          </a:ln>
                          <a:solidFill>
                            <a:schemeClr val="tx2"/>
                          </a:solidFill>
                          <a:effectLst/>
                          <a:latin typeface="Arial" charset="0"/>
                          <a:ea typeface="宋体" pitchFamily="2" charset="-122"/>
                          <a:cs typeface="+mn-cs"/>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右箭头 1"/>
          <p:cNvSpPr/>
          <p:nvPr/>
        </p:nvSpPr>
        <p:spPr bwMode="auto">
          <a:xfrm>
            <a:off x="4355976" y="2060848"/>
            <a:ext cx="504056" cy="216024"/>
          </a:xfrm>
          <a:prstGeom prst="rightArrow">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3" name="右箭头 12"/>
          <p:cNvSpPr/>
          <p:nvPr/>
        </p:nvSpPr>
        <p:spPr bwMode="auto">
          <a:xfrm>
            <a:off x="4355976" y="4581128"/>
            <a:ext cx="504056" cy="216024"/>
          </a:xfrm>
          <a:prstGeom prst="rightArrow">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2" name="TextBox 11"/>
          <p:cNvSpPr txBox="1"/>
          <p:nvPr/>
        </p:nvSpPr>
        <p:spPr>
          <a:xfrm>
            <a:off x="1529211" y="701658"/>
            <a:ext cx="2232248" cy="430887"/>
          </a:xfrm>
          <a:prstGeom prst="rect">
            <a:avLst/>
          </a:prstGeom>
          <a:noFill/>
        </p:spPr>
        <p:txBody>
          <a:bodyPr wrap="square" rtlCol="0">
            <a:spAutoFit/>
          </a:bodyPr>
          <a:lstStyle/>
          <a:p>
            <a:pPr lvl="0" algn="ctr" eaLnBrk="1" hangingPunct="1">
              <a:spcBef>
                <a:spcPct val="20000"/>
              </a:spcBef>
              <a:buClr>
                <a:schemeClr val="folHlink"/>
              </a:buClr>
              <a:buSzPct val="90000"/>
            </a:pPr>
            <a:r>
              <a:rPr lang="en-US" altLang="zh-CN" sz="2200" b="1" dirty="0"/>
              <a:t>P</a:t>
            </a:r>
            <a:r>
              <a:rPr lang="en-US" altLang="zh-CN" sz="2200" b="1" baseline="-25000" dirty="0"/>
              <a:t>2</a:t>
            </a:r>
            <a:r>
              <a:rPr lang="zh-CN" altLang="en-US" sz="2200" b="1" dirty="0"/>
              <a:t>归还资源</a:t>
            </a:r>
            <a:endParaRPr lang="en-US" altLang="zh-CN" sz="2200" b="1" dirty="0"/>
          </a:p>
        </p:txBody>
      </p:sp>
      <p:sp>
        <p:nvSpPr>
          <p:cNvPr id="15" name="TextBox 14"/>
          <p:cNvSpPr txBox="1"/>
          <p:nvPr/>
        </p:nvSpPr>
        <p:spPr>
          <a:xfrm>
            <a:off x="5724128" y="701659"/>
            <a:ext cx="2736304" cy="430887"/>
          </a:xfrm>
          <a:prstGeom prst="rect">
            <a:avLst/>
          </a:prstGeom>
          <a:noFill/>
        </p:spPr>
        <p:txBody>
          <a:bodyPr wrap="square" rtlCol="0">
            <a:spAutoFit/>
          </a:bodyPr>
          <a:lstStyle/>
          <a:p>
            <a:r>
              <a:rPr lang="zh-CN" altLang="en-US" sz="2200" b="1" dirty="0"/>
              <a:t>为</a:t>
            </a:r>
            <a:r>
              <a:rPr lang="en-US" altLang="zh-CN" sz="2200" b="1" dirty="0"/>
              <a:t>P</a:t>
            </a:r>
            <a:r>
              <a:rPr lang="en-US" altLang="zh-CN" sz="2200" b="1" baseline="-25000" dirty="0"/>
              <a:t>1</a:t>
            </a:r>
            <a:r>
              <a:rPr lang="zh-CN" altLang="en-US" sz="2200" b="1" dirty="0"/>
              <a:t>分配</a:t>
            </a:r>
            <a:r>
              <a:rPr lang="en-US" altLang="zh-CN" sz="2200" b="1" dirty="0"/>
              <a:t>5</a:t>
            </a:r>
            <a:r>
              <a:rPr lang="zh-CN" altLang="en-US" sz="2200" b="1" dirty="0"/>
              <a:t>个资源</a:t>
            </a:r>
          </a:p>
        </p:txBody>
      </p:sp>
      <p:sp>
        <p:nvSpPr>
          <p:cNvPr id="16" name="TextBox 15"/>
          <p:cNvSpPr txBox="1"/>
          <p:nvPr/>
        </p:nvSpPr>
        <p:spPr>
          <a:xfrm>
            <a:off x="899592" y="3505467"/>
            <a:ext cx="2448272" cy="430887"/>
          </a:xfrm>
          <a:prstGeom prst="rect">
            <a:avLst/>
          </a:prstGeom>
          <a:noFill/>
        </p:spPr>
        <p:txBody>
          <a:bodyPr wrap="square" rtlCol="0">
            <a:spAutoFit/>
          </a:bodyPr>
          <a:lstStyle/>
          <a:p>
            <a:r>
              <a:rPr lang="zh-CN" altLang="en-US" sz="2200" b="1" dirty="0"/>
              <a:t>为</a:t>
            </a:r>
            <a:r>
              <a:rPr lang="en-US" altLang="zh-CN" sz="2200" b="1" dirty="0"/>
              <a:t>P</a:t>
            </a:r>
            <a:r>
              <a:rPr lang="en-US" altLang="zh-CN" sz="2200" b="1" baseline="-25000" dirty="0"/>
              <a:t>1</a:t>
            </a:r>
            <a:r>
              <a:rPr lang="zh-CN" altLang="en-US" sz="2200" b="1" dirty="0"/>
              <a:t>归还资源</a:t>
            </a:r>
          </a:p>
        </p:txBody>
      </p:sp>
      <p:sp>
        <p:nvSpPr>
          <p:cNvPr id="14" name="TextBox 13"/>
          <p:cNvSpPr txBox="1"/>
          <p:nvPr/>
        </p:nvSpPr>
        <p:spPr>
          <a:xfrm>
            <a:off x="5364088" y="3500539"/>
            <a:ext cx="3312368" cy="430887"/>
          </a:xfrm>
          <a:prstGeom prst="rect">
            <a:avLst/>
          </a:prstGeom>
          <a:noFill/>
        </p:spPr>
        <p:txBody>
          <a:bodyPr wrap="square" rtlCol="0">
            <a:spAutoFit/>
          </a:bodyPr>
          <a:lstStyle/>
          <a:p>
            <a:r>
              <a:rPr lang="zh-CN" altLang="en-US" sz="2200" b="1" dirty="0"/>
              <a:t>为</a:t>
            </a:r>
            <a:r>
              <a:rPr lang="en-US" altLang="zh-CN" sz="2200" b="1" dirty="0"/>
              <a:t>P</a:t>
            </a:r>
            <a:r>
              <a:rPr lang="en-US" altLang="zh-CN" sz="2200" b="1" baseline="-25000" dirty="0"/>
              <a:t>3</a:t>
            </a:r>
            <a:r>
              <a:rPr lang="zh-CN" altLang="en-US" sz="2200" b="1" dirty="0"/>
              <a:t>分配</a:t>
            </a:r>
            <a:r>
              <a:rPr lang="en-US" altLang="zh-CN" sz="2200" b="1" dirty="0"/>
              <a:t>7</a:t>
            </a:r>
            <a:r>
              <a:rPr lang="zh-CN" altLang="en-US" sz="2200" b="1" dirty="0"/>
              <a:t>个资源</a:t>
            </a:r>
            <a:r>
              <a:rPr lang="en-US" altLang="zh-CN" sz="2200" b="1" dirty="0"/>
              <a:t>……</a:t>
            </a:r>
            <a:endParaRPr lang="zh-CN" altLang="en-US" sz="2200" b="1" dirty="0"/>
          </a:p>
        </p:txBody>
      </p:sp>
      <p:sp>
        <p:nvSpPr>
          <p:cNvPr id="17" name="TextBox 16"/>
          <p:cNvSpPr txBox="1"/>
          <p:nvPr/>
        </p:nvSpPr>
        <p:spPr>
          <a:xfrm>
            <a:off x="1331640" y="6165304"/>
            <a:ext cx="7632848" cy="461665"/>
          </a:xfrm>
          <a:prstGeom prst="rect">
            <a:avLst/>
          </a:prstGeom>
          <a:noFill/>
        </p:spPr>
        <p:txBody>
          <a:bodyPr wrap="square" rtlCol="0">
            <a:spAutoFit/>
          </a:bodyPr>
          <a:lstStyle/>
          <a:p>
            <a:r>
              <a:rPr lang="zh-CN" altLang="en-US" sz="2200" b="1" dirty="0">
                <a:solidFill>
                  <a:schemeClr val="tx2"/>
                </a:solidFill>
              </a:rPr>
              <a:t>结论：</a:t>
            </a:r>
            <a:r>
              <a:rPr lang="en-US" altLang="zh-CN" sz="2400" b="1" dirty="0">
                <a:solidFill>
                  <a:schemeClr val="tx2"/>
                </a:solidFill>
              </a:rPr>
              <a:t> </a:t>
            </a:r>
            <a:r>
              <a:rPr lang="en-US" altLang="zh-CN" sz="2300" b="1" dirty="0">
                <a:solidFill>
                  <a:schemeClr val="tx2"/>
                </a:solidFill>
              </a:rPr>
              <a:t>T</a:t>
            </a:r>
            <a:r>
              <a:rPr lang="en-US" altLang="zh-CN" sz="2300" b="1" baseline="-25000" dirty="0">
                <a:solidFill>
                  <a:schemeClr val="tx2"/>
                </a:solidFill>
              </a:rPr>
              <a:t>0</a:t>
            </a:r>
            <a:r>
              <a:rPr lang="zh-CN" altLang="en-US" sz="2300" b="1" dirty="0">
                <a:solidFill>
                  <a:schemeClr val="tx2"/>
                </a:solidFill>
              </a:rPr>
              <a:t>时刻，系统处于安全状态</a:t>
            </a:r>
            <a:r>
              <a:rPr lang="en-US" altLang="zh-CN" sz="2400" b="1" dirty="0">
                <a:solidFill>
                  <a:schemeClr val="tx2"/>
                </a:solidFill>
              </a:rPr>
              <a:t>(</a:t>
            </a:r>
            <a:r>
              <a:rPr lang="zh-CN" altLang="en-US" sz="2400" b="1" dirty="0">
                <a:solidFill>
                  <a:srgbClr val="FF0000"/>
                </a:solidFill>
              </a:rPr>
              <a:t>安全序列</a:t>
            </a:r>
            <a:r>
              <a:rPr lang="en-US" altLang="zh-CN" sz="2400" b="1" u="sng" dirty="0">
                <a:solidFill>
                  <a:schemeClr val="tx2"/>
                </a:solidFill>
              </a:rPr>
              <a:t>P</a:t>
            </a:r>
            <a:r>
              <a:rPr lang="en-US" altLang="zh-CN" sz="2400" b="1" u="sng" baseline="-25000" dirty="0">
                <a:solidFill>
                  <a:schemeClr val="tx2"/>
                </a:solidFill>
              </a:rPr>
              <a:t>2</a:t>
            </a:r>
            <a:r>
              <a:rPr lang="zh-CN" altLang="en-US" sz="2400" b="1" u="sng" dirty="0">
                <a:solidFill>
                  <a:schemeClr val="tx2"/>
                </a:solidFill>
              </a:rPr>
              <a:t>、</a:t>
            </a:r>
            <a:r>
              <a:rPr lang="en-US" altLang="zh-CN" sz="2400" b="1" u="sng" dirty="0">
                <a:solidFill>
                  <a:schemeClr val="tx2"/>
                </a:solidFill>
              </a:rPr>
              <a:t>P</a:t>
            </a:r>
            <a:r>
              <a:rPr lang="en-US" altLang="zh-CN" sz="2400" b="1" u="sng" baseline="-25000" dirty="0">
                <a:solidFill>
                  <a:schemeClr val="tx2"/>
                </a:solidFill>
              </a:rPr>
              <a:t>1</a:t>
            </a:r>
            <a:r>
              <a:rPr lang="zh-CN" altLang="en-US" sz="2400" b="1" u="sng" dirty="0">
                <a:solidFill>
                  <a:schemeClr val="tx2"/>
                </a:solidFill>
              </a:rPr>
              <a:t>、</a:t>
            </a:r>
            <a:r>
              <a:rPr lang="en-US" altLang="zh-CN" sz="2400" b="1" u="sng" dirty="0">
                <a:solidFill>
                  <a:schemeClr val="tx2"/>
                </a:solidFill>
              </a:rPr>
              <a:t>P</a:t>
            </a:r>
            <a:r>
              <a:rPr lang="en-US" altLang="zh-CN" sz="2400" b="1" u="sng" baseline="-25000" dirty="0">
                <a:solidFill>
                  <a:schemeClr val="tx2"/>
                </a:solidFill>
              </a:rPr>
              <a:t>3</a:t>
            </a:r>
            <a:r>
              <a:rPr lang="en-US" altLang="zh-CN" sz="2400" b="1" dirty="0">
                <a:solidFill>
                  <a:schemeClr val="tx2"/>
                </a:solidFill>
              </a:rPr>
              <a:t>)</a:t>
            </a:r>
            <a:endParaRPr lang="zh-CN" altLang="en-US" sz="2200" b="1" dirty="0">
              <a:solidFill>
                <a:schemeClr val="tx2"/>
              </a:solidFill>
            </a:endParaRPr>
          </a:p>
        </p:txBody>
      </p:sp>
    </p:spTree>
    <p:extLst>
      <p:ext uri="{BB962C8B-B14F-4D97-AF65-F5344CB8AC3E}">
        <p14:creationId xmlns:p14="http://schemas.microsoft.com/office/powerpoint/2010/main" val="1605157679"/>
      </p:ext>
    </p:extLst>
  </p:cSld>
  <p:clrMapOvr>
    <a:masterClrMapping/>
  </p:clrMapOvr>
  <p:transition>
    <p:pull dir="rd"/>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188640"/>
            <a:ext cx="8540750" cy="504056"/>
          </a:xfrm>
        </p:spPr>
        <p:txBody>
          <a:bodyPr/>
          <a:lstStyle/>
          <a:p>
            <a:pPr algn="l"/>
            <a:r>
              <a:rPr lang="en-US" altLang="zh-CN" dirty="0">
                <a:latin typeface="黑体" pitchFamily="2" charset="-122"/>
                <a:ea typeface="黑体" pitchFamily="2" charset="-122"/>
              </a:rPr>
              <a:t>   </a:t>
            </a:r>
            <a:r>
              <a:rPr lang="en-US" altLang="zh-CN" sz="2600" dirty="0">
                <a:latin typeface="黑体" pitchFamily="2" charset="-122"/>
                <a:ea typeface="黑体" pitchFamily="2" charset="-122"/>
              </a:rPr>
              <a:t>3. </a:t>
            </a:r>
            <a:r>
              <a:rPr lang="zh-CN" altLang="en-US" sz="2600" dirty="0">
                <a:latin typeface="黑体" pitchFamily="2" charset="-122"/>
                <a:ea typeface="黑体" pitchFamily="2" charset="-122"/>
              </a:rPr>
              <a:t>由安全状态向不安全状态的转换  （</a:t>
            </a:r>
            <a:r>
              <a:rPr lang="en-US" altLang="zh-CN" sz="2600" dirty="0">
                <a:latin typeface="黑体" pitchFamily="2" charset="-122"/>
                <a:ea typeface="黑体" pitchFamily="2" charset="-122"/>
              </a:rPr>
              <a:t>+</a:t>
            </a:r>
            <a:r>
              <a:rPr lang="zh-CN" altLang="en-US" sz="2600" dirty="0">
                <a:latin typeface="黑体" pitchFamily="2" charset="-122"/>
                <a:ea typeface="黑体" pitchFamily="2" charset="-122"/>
              </a:rPr>
              <a:t>快）</a:t>
            </a:r>
            <a:r>
              <a:rPr lang="en-US" altLang="zh-CN" sz="2600" dirty="0">
                <a:latin typeface="黑体" pitchFamily="2" charset="-122"/>
                <a:ea typeface="黑体" pitchFamily="2" charset="-122"/>
              </a:rPr>
              <a:t> </a:t>
            </a:r>
            <a:endParaRPr lang="zh-CN" altLang="en-US" sz="2600" dirty="0"/>
          </a:p>
        </p:txBody>
      </p:sp>
      <p:sp>
        <p:nvSpPr>
          <p:cNvPr id="88067" name="日期占位符 2"/>
          <p:cNvSpPr>
            <a:spLocks noGrp="1"/>
          </p:cNvSpPr>
          <p:nvPr>
            <p:ph type="dt" sz="half" idx="10"/>
          </p:nvPr>
        </p:nvSpPr>
        <p:spPr>
          <a:xfrm>
            <a:off x="179512" y="6524625"/>
            <a:ext cx="2289175" cy="333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dirty="0"/>
          </a:p>
        </p:txBody>
      </p:sp>
      <p:sp>
        <p:nvSpPr>
          <p:cNvPr id="4" name="Rectangle 2"/>
          <p:cNvSpPr>
            <a:spLocks noGrp="1" noChangeArrowheads="1"/>
          </p:cNvSpPr>
          <p:nvPr/>
        </p:nvSpPr>
        <p:spPr bwMode="auto">
          <a:xfrm>
            <a:off x="458041" y="764704"/>
            <a:ext cx="8207375"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12000"/>
              </a:lnSpc>
            </a:pPr>
            <a:r>
              <a:rPr lang="zh-CN" altLang="en-US" dirty="0"/>
              <a:t>　　</a:t>
            </a:r>
            <a:r>
              <a:rPr lang="en-US" altLang="zh-CN" dirty="0">
                <a:solidFill>
                  <a:schemeClr val="tx1"/>
                </a:solidFill>
              </a:rPr>
              <a:t>(1) </a:t>
            </a:r>
            <a:r>
              <a:rPr lang="zh-CN" altLang="en-US" dirty="0">
                <a:solidFill>
                  <a:schemeClr val="tx1"/>
                </a:solidFill>
              </a:rPr>
              <a:t>如果</a:t>
            </a:r>
            <a:r>
              <a:rPr lang="zh-CN" altLang="en-US" dirty="0"/>
              <a:t>不按照  </a:t>
            </a:r>
            <a:r>
              <a:rPr lang="zh-CN" altLang="en-US" b="1" u="sng" dirty="0"/>
              <a:t>安全序列</a:t>
            </a:r>
            <a:r>
              <a:rPr lang="zh-CN" altLang="en-US" dirty="0"/>
              <a:t>  去分配资源，则系统</a:t>
            </a:r>
            <a:r>
              <a:rPr lang="zh-CN" altLang="en-US" u="sng" dirty="0"/>
              <a:t>可能</a:t>
            </a:r>
            <a:r>
              <a:rPr lang="zh-CN" altLang="en-US" dirty="0"/>
              <a:t>会由安全状态进入</a:t>
            </a:r>
            <a:r>
              <a:rPr lang="zh-CN" altLang="en-US" b="1" u="sng" dirty="0"/>
              <a:t>不安全状态</a:t>
            </a:r>
            <a:r>
              <a:rPr lang="zh-CN" altLang="en-US" dirty="0">
                <a:solidFill>
                  <a:schemeClr val="tx1"/>
                </a:solidFill>
              </a:rPr>
              <a:t>。 </a:t>
            </a:r>
            <a:endParaRPr lang="en-US" altLang="zh-CN" dirty="0">
              <a:solidFill>
                <a:schemeClr val="tx1"/>
              </a:solidFill>
            </a:endParaRPr>
          </a:p>
          <a:p>
            <a:pPr>
              <a:lnSpc>
                <a:spcPct val="112000"/>
              </a:lnSpc>
            </a:pPr>
            <a:r>
              <a:rPr lang="en-US" altLang="zh-CN" dirty="0">
                <a:solidFill>
                  <a:schemeClr val="tx1"/>
                </a:solidFill>
              </a:rPr>
              <a:t>       </a:t>
            </a:r>
            <a:r>
              <a:rPr lang="zh-CN" altLang="en-US" sz="2300" dirty="0">
                <a:solidFill>
                  <a:schemeClr val="tx1"/>
                </a:solidFill>
              </a:rPr>
              <a:t>例如，如果</a:t>
            </a:r>
            <a:r>
              <a:rPr lang="en-US" altLang="zh-CN" sz="2300" dirty="0">
                <a:solidFill>
                  <a:schemeClr val="tx1"/>
                </a:solidFill>
              </a:rPr>
              <a:t>P</a:t>
            </a:r>
            <a:r>
              <a:rPr lang="en-US" altLang="zh-CN" sz="2300" baseline="-25000" dirty="0">
                <a:solidFill>
                  <a:schemeClr val="tx1"/>
                </a:solidFill>
              </a:rPr>
              <a:t>3</a:t>
            </a:r>
            <a:r>
              <a:rPr lang="zh-CN" altLang="en-US" sz="2300" dirty="0">
                <a:solidFill>
                  <a:schemeClr val="tx1"/>
                </a:solidFill>
              </a:rPr>
              <a:t>申请</a:t>
            </a:r>
            <a:r>
              <a:rPr lang="en-US" altLang="zh-CN" sz="2300" dirty="0">
                <a:solidFill>
                  <a:schemeClr val="tx1"/>
                </a:solidFill>
              </a:rPr>
              <a:t>1</a:t>
            </a:r>
            <a:r>
              <a:rPr lang="zh-CN" altLang="en-US" sz="2300" dirty="0">
                <a:solidFill>
                  <a:schemeClr val="tx1"/>
                </a:solidFill>
              </a:rPr>
              <a:t>个资源，并获得分配，那么系统就</a:t>
            </a:r>
            <a:r>
              <a:rPr lang="zh-CN" altLang="en-US" sz="2300" u="sng" dirty="0">
                <a:solidFill>
                  <a:schemeClr val="tx1"/>
                </a:solidFill>
              </a:rPr>
              <a:t>进入了不安全状态</a:t>
            </a:r>
            <a:r>
              <a:rPr lang="zh-CN" altLang="en-US" sz="2300" dirty="0">
                <a:solidFill>
                  <a:schemeClr val="tx1"/>
                </a:solidFill>
              </a:rPr>
              <a:t>。</a:t>
            </a:r>
            <a:r>
              <a:rPr lang="en-US" altLang="zh-CN" sz="2300" dirty="0">
                <a:solidFill>
                  <a:schemeClr val="tx1"/>
                </a:solidFill>
              </a:rPr>
              <a:t>(</a:t>
            </a:r>
            <a:r>
              <a:rPr lang="zh-CN" altLang="en-US" sz="2300" dirty="0">
                <a:solidFill>
                  <a:schemeClr val="tx1"/>
                </a:solidFill>
              </a:rPr>
              <a:t>自己画图</a:t>
            </a:r>
            <a:r>
              <a:rPr lang="en-US" altLang="zh-CN" sz="2300" dirty="0">
                <a:solidFill>
                  <a:schemeClr val="tx1"/>
                </a:solidFill>
              </a:rPr>
              <a:t>)</a:t>
            </a:r>
          </a:p>
          <a:p>
            <a:pPr>
              <a:lnSpc>
                <a:spcPct val="112000"/>
              </a:lnSpc>
            </a:pPr>
            <a:r>
              <a:rPr lang="zh-CN" altLang="en-US" dirty="0">
                <a:solidFill>
                  <a:schemeClr val="tx1"/>
                </a:solidFill>
              </a:rPr>
              <a:t>        </a:t>
            </a:r>
            <a:r>
              <a:rPr lang="en-US" altLang="zh-CN" dirty="0">
                <a:solidFill>
                  <a:schemeClr val="tx1"/>
                </a:solidFill>
              </a:rPr>
              <a:t>(2) </a:t>
            </a:r>
            <a:r>
              <a:rPr lang="zh-CN" altLang="en-US" dirty="0"/>
              <a:t>不安全状态</a:t>
            </a:r>
            <a:r>
              <a:rPr lang="zh-CN" altLang="en-US" u="sng" dirty="0"/>
              <a:t>可能</a:t>
            </a:r>
            <a:r>
              <a:rPr lang="zh-CN" altLang="en-US" dirty="0"/>
              <a:t>会引起</a:t>
            </a:r>
            <a:r>
              <a:rPr lang="zh-CN" altLang="en-US" b="1" dirty="0"/>
              <a:t>死锁</a:t>
            </a:r>
            <a:r>
              <a:rPr lang="zh-CN" altLang="en-US" dirty="0"/>
              <a:t>。</a:t>
            </a:r>
            <a:endParaRPr lang="en-US" altLang="zh-CN" dirty="0"/>
          </a:p>
          <a:p>
            <a:pPr>
              <a:lnSpc>
                <a:spcPct val="112000"/>
              </a:lnSpc>
            </a:pPr>
            <a:r>
              <a:rPr lang="en-US" altLang="zh-CN" dirty="0">
                <a:solidFill>
                  <a:schemeClr val="tx1"/>
                </a:solidFill>
              </a:rPr>
              <a:t>       </a:t>
            </a:r>
            <a:r>
              <a:rPr lang="zh-CN" altLang="en-US" dirty="0">
                <a:solidFill>
                  <a:schemeClr val="tx1"/>
                </a:solidFill>
              </a:rPr>
              <a:t>因为已分配资源，经使用</a:t>
            </a:r>
            <a:r>
              <a:rPr lang="zh-CN" altLang="en-US" u="sng" dirty="0">
                <a:solidFill>
                  <a:schemeClr val="tx1"/>
                </a:solidFill>
              </a:rPr>
              <a:t>一段时间后，可以</a:t>
            </a:r>
            <a:r>
              <a:rPr lang="zh-CN" altLang="en-US" u="sng" dirty="0"/>
              <a:t>逐步释放</a:t>
            </a:r>
            <a:r>
              <a:rPr lang="zh-CN" altLang="en-US" dirty="0">
                <a:solidFill>
                  <a:schemeClr val="tx1"/>
                </a:solidFill>
              </a:rPr>
              <a:t>，并不象</a:t>
            </a:r>
            <a:r>
              <a:rPr lang="zh-CN" altLang="en-US" dirty="0"/>
              <a:t>图中所示，一起释放</a:t>
            </a:r>
            <a:r>
              <a:rPr lang="zh-CN" altLang="en-US" dirty="0">
                <a:solidFill>
                  <a:schemeClr val="tx1"/>
                </a:solidFill>
              </a:rPr>
              <a:t>。</a:t>
            </a:r>
            <a:endParaRPr lang="en-US" altLang="zh-CN" dirty="0">
              <a:solidFill>
                <a:schemeClr val="tx1"/>
              </a:solidFill>
            </a:endParaRPr>
          </a:p>
          <a:p>
            <a:pPr>
              <a:lnSpc>
                <a:spcPct val="112000"/>
              </a:lnSpc>
            </a:pPr>
            <a:r>
              <a:rPr lang="en-US" altLang="zh-CN" dirty="0">
                <a:solidFill>
                  <a:schemeClr val="tx1"/>
                </a:solidFill>
              </a:rPr>
              <a:t>       </a:t>
            </a:r>
            <a:r>
              <a:rPr lang="zh-CN" altLang="en-US" sz="2300" dirty="0">
                <a:solidFill>
                  <a:schemeClr val="tx1"/>
                </a:solidFill>
              </a:rPr>
              <a:t>例如，上述</a:t>
            </a:r>
            <a:r>
              <a:rPr lang="en-US" altLang="zh-CN" sz="2300" u="sng" dirty="0">
                <a:solidFill>
                  <a:schemeClr val="tx1"/>
                </a:solidFill>
              </a:rPr>
              <a:t>P</a:t>
            </a:r>
            <a:r>
              <a:rPr lang="en-US" altLang="zh-CN" sz="2300" u="sng" baseline="-25000" dirty="0">
                <a:solidFill>
                  <a:schemeClr val="tx1"/>
                </a:solidFill>
              </a:rPr>
              <a:t>3</a:t>
            </a:r>
            <a:r>
              <a:rPr lang="zh-CN" altLang="en-US" sz="2300" u="sng" dirty="0">
                <a:solidFill>
                  <a:schemeClr val="tx1"/>
                </a:solidFill>
              </a:rPr>
              <a:t>申请</a:t>
            </a:r>
            <a:r>
              <a:rPr lang="en-US" altLang="zh-CN" sz="2300" u="sng" dirty="0">
                <a:solidFill>
                  <a:schemeClr val="tx1"/>
                </a:solidFill>
              </a:rPr>
              <a:t>1</a:t>
            </a:r>
            <a:r>
              <a:rPr lang="zh-CN" altLang="en-US" sz="2300" u="sng" dirty="0">
                <a:solidFill>
                  <a:schemeClr val="tx1"/>
                </a:solidFill>
              </a:rPr>
              <a:t>个资源，并获得分配</a:t>
            </a:r>
            <a:r>
              <a:rPr lang="zh-CN" altLang="en-US" sz="2300" dirty="0">
                <a:solidFill>
                  <a:schemeClr val="tx1"/>
                </a:solidFill>
              </a:rPr>
              <a:t>，但一段时间后，</a:t>
            </a:r>
            <a:r>
              <a:rPr lang="en-US" altLang="zh-CN" sz="2300" dirty="0">
                <a:solidFill>
                  <a:schemeClr val="tx1"/>
                </a:solidFill>
              </a:rPr>
              <a:t>P</a:t>
            </a:r>
            <a:r>
              <a:rPr lang="en-US" altLang="zh-CN" sz="2300" baseline="-25000" dirty="0">
                <a:solidFill>
                  <a:schemeClr val="tx1"/>
                </a:solidFill>
              </a:rPr>
              <a:t>3</a:t>
            </a:r>
            <a:r>
              <a:rPr lang="zh-CN" altLang="en-US" sz="2300" dirty="0">
                <a:solidFill>
                  <a:schemeClr val="tx1"/>
                </a:solidFill>
              </a:rPr>
              <a:t>又释放了两个资源，</a:t>
            </a:r>
            <a:r>
              <a:rPr lang="en-US" altLang="zh-CN" sz="2300" dirty="0">
                <a:solidFill>
                  <a:schemeClr val="tx1"/>
                </a:solidFill>
              </a:rPr>
              <a:t> P</a:t>
            </a:r>
            <a:r>
              <a:rPr lang="en-US" altLang="zh-CN" sz="2300" baseline="-25000" dirty="0">
                <a:solidFill>
                  <a:schemeClr val="tx1"/>
                </a:solidFill>
              </a:rPr>
              <a:t>3</a:t>
            </a:r>
            <a:r>
              <a:rPr lang="zh-CN" altLang="en-US" sz="2300" dirty="0">
                <a:solidFill>
                  <a:schemeClr val="tx1"/>
                </a:solidFill>
              </a:rPr>
              <a:t>一行变为：</a:t>
            </a:r>
            <a:r>
              <a:rPr lang="en-US" altLang="zh-CN" sz="2300" dirty="0">
                <a:solidFill>
                  <a:schemeClr val="tx1"/>
                </a:solidFill>
              </a:rPr>
              <a:t>P</a:t>
            </a:r>
            <a:r>
              <a:rPr lang="en-US" altLang="zh-CN" sz="2300" baseline="-25000" dirty="0">
                <a:solidFill>
                  <a:schemeClr val="tx1"/>
                </a:solidFill>
              </a:rPr>
              <a:t>3    </a:t>
            </a:r>
            <a:r>
              <a:rPr lang="en-US" altLang="zh-CN" sz="2300" dirty="0">
                <a:solidFill>
                  <a:schemeClr val="tx1"/>
                </a:solidFill>
              </a:rPr>
              <a:t>9   1</a:t>
            </a:r>
            <a:r>
              <a:rPr lang="zh-CN" altLang="en-US" sz="2300" b="1" baseline="30000" dirty="0">
                <a:solidFill>
                  <a:schemeClr val="tx1"/>
                </a:solidFill>
              </a:rPr>
              <a:t>当前剩下</a:t>
            </a:r>
            <a:r>
              <a:rPr lang="en-US" altLang="zh-CN" sz="2300" b="1" baseline="30000" dirty="0">
                <a:solidFill>
                  <a:schemeClr val="tx1"/>
                </a:solidFill>
              </a:rPr>
              <a:t>1</a:t>
            </a:r>
            <a:r>
              <a:rPr lang="zh-CN" altLang="en-US" sz="2300" b="1" baseline="30000" dirty="0">
                <a:solidFill>
                  <a:schemeClr val="tx1"/>
                </a:solidFill>
              </a:rPr>
              <a:t>个</a:t>
            </a:r>
            <a:r>
              <a:rPr lang="zh-CN" altLang="en-US" sz="2300" dirty="0">
                <a:solidFill>
                  <a:schemeClr val="tx1"/>
                </a:solidFill>
              </a:rPr>
              <a:t>，系统可用变为</a:t>
            </a:r>
            <a:r>
              <a:rPr lang="en-US" altLang="zh-CN" sz="2300" dirty="0">
                <a:solidFill>
                  <a:schemeClr val="tx1"/>
                </a:solidFill>
              </a:rPr>
              <a:t>4</a:t>
            </a:r>
            <a:r>
              <a:rPr lang="zh-CN" altLang="en-US" sz="2300" dirty="0">
                <a:solidFill>
                  <a:schemeClr val="tx1"/>
                </a:solidFill>
              </a:rPr>
              <a:t>，此时系统仍然是安全的。</a:t>
            </a:r>
            <a:endParaRPr lang="en-US" altLang="zh-CN" sz="2300" dirty="0">
              <a:solidFill>
                <a:schemeClr val="tx1"/>
              </a:solidFill>
            </a:endParaRPr>
          </a:p>
          <a:p>
            <a:pPr>
              <a:lnSpc>
                <a:spcPct val="112000"/>
              </a:lnSpc>
            </a:pPr>
            <a:r>
              <a:rPr lang="en-US" altLang="zh-CN" dirty="0">
                <a:solidFill>
                  <a:schemeClr val="tx1"/>
                </a:solidFill>
              </a:rPr>
              <a:t>       (2) </a:t>
            </a:r>
            <a:r>
              <a:rPr lang="zh-CN" altLang="en-US" dirty="0">
                <a:solidFill>
                  <a:schemeClr val="tx1"/>
                </a:solidFill>
              </a:rPr>
              <a:t>避免死锁的基本思想是：</a:t>
            </a:r>
            <a:endParaRPr lang="en-US" altLang="zh-CN" dirty="0">
              <a:solidFill>
                <a:schemeClr val="tx1"/>
              </a:solidFill>
            </a:endParaRPr>
          </a:p>
          <a:p>
            <a:pPr>
              <a:lnSpc>
                <a:spcPct val="112000"/>
              </a:lnSpc>
            </a:pPr>
            <a:r>
              <a:rPr lang="en-US" altLang="zh-CN" dirty="0">
                <a:solidFill>
                  <a:schemeClr val="tx1"/>
                </a:solidFill>
              </a:rPr>
              <a:t>       </a:t>
            </a:r>
            <a:r>
              <a:rPr lang="zh-CN" altLang="en-US" dirty="0">
                <a:solidFill>
                  <a:schemeClr val="tx1"/>
                </a:solidFill>
              </a:rPr>
              <a:t>确保系统</a:t>
            </a:r>
            <a:r>
              <a:rPr lang="zh-CN" altLang="en-US" b="1" dirty="0">
                <a:solidFill>
                  <a:srgbClr val="FFFF00"/>
                </a:solidFill>
              </a:rPr>
              <a:t>始终处于安全状态</a:t>
            </a:r>
            <a:r>
              <a:rPr lang="zh-CN" altLang="en-US" dirty="0">
                <a:solidFill>
                  <a:schemeClr val="tx1"/>
                </a:solidFill>
              </a:rPr>
              <a:t>。</a:t>
            </a:r>
            <a:endParaRPr lang="en-US" altLang="zh-CN" dirty="0">
              <a:solidFill>
                <a:schemeClr val="tx1"/>
              </a:solidFill>
            </a:endParaRPr>
          </a:p>
          <a:p>
            <a:pPr>
              <a:lnSpc>
                <a:spcPct val="112000"/>
              </a:lnSpc>
            </a:pPr>
            <a:r>
              <a:rPr lang="en-US" altLang="zh-CN" dirty="0">
                <a:solidFill>
                  <a:schemeClr val="tx1"/>
                </a:solidFill>
              </a:rPr>
              <a:t>       </a:t>
            </a:r>
            <a:r>
              <a:rPr lang="zh-CN" altLang="en-US" dirty="0">
                <a:solidFill>
                  <a:schemeClr val="tx1"/>
                </a:solidFill>
              </a:rPr>
              <a:t>当有资源请求时，假设满足该请求，计算出系统是否仍处于安全状态。是，则分配资源；不是，则不分配资源。</a:t>
            </a:r>
            <a:r>
              <a:rPr lang="en-US" altLang="zh-CN" dirty="0">
                <a:solidFill>
                  <a:schemeClr val="tx1"/>
                </a:solidFill>
              </a:rPr>
              <a:t>       </a:t>
            </a:r>
            <a:endParaRPr lang="zh-CN" altLang="en-US" dirty="0">
              <a:solidFill>
                <a:schemeClr val="tx1"/>
              </a:solidFill>
            </a:endParaRPr>
          </a:p>
        </p:txBody>
      </p:sp>
      <p:sp>
        <p:nvSpPr>
          <p:cNvPr id="5" name="圆角矩形 4"/>
          <p:cNvSpPr/>
          <p:nvPr/>
        </p:nvSpPr>
        <p:spPr bwMode="auto">
          <a:xfrm>
            <a:off x="2699792" y="1196752"/>
            <a:ext cx="1584176" cy="432048"/>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 name="圆角矩形 5"/>
          <p:cNvSpPr/>
          <p:nvPr/>
        </p:nvSpPr>
        <p:spPr bwMode="auto">
          <a:xfrm>
            <a:off x="4716016" y="2420888"/>
            <a:ext cx="648072" cy="432048"/>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7" name="圆角矩形 6"/>
          <p:cNvSpPr/>
          <p:nvPr/>
        </p:nvSpPr>
        <p:spPr bwMode="auto">
          <a:xfrm>
            <a:off x="2375756" y="5229200"/>
            <a:ext cx="2556284" cy="432048"/>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737770353"/>
      </p:ext>
    </p:extLst>
  </p:cSld>
  <p:clrMapOvr>
    <a:masterClrMapping/>
  </p:clrMapOvr>
  <p:transition>
    <p:pull dir="r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432048"/>
          </a:xfrm>
        </p:spPr>
        <p:txBody>
          <a:bodyPr/>
          <a:lstStyle/>
          <a:p>
            <a:pPr algn="l"/>
            <a:r>
              <a:rPr lang="en-US" altLang="zh-CN" sz="2800" dirty="0">
                <a:latin typeface="黑体" pitchFamily="2" charset="-122"/>
                <a:ea typeface="黑体" pitchFamily="2" charset="-122"/>
              </a:rPr>
              <a:t>   3.7.2  </a:t>
            </a:r>
            <a:r>
              <a:rPr lang="zh-CN" altLang="en-US" sz="2800" dirty="0">
                <a:latin typeface="黑体" pitchFamily="2" charset="-122"/>
                <a:ea typeface="黑体" pitchFamily="2" charset="-122"/>
              </a:rPr>
              <a:t>利用银行家算法避免死锁</a:t>
            </a:r>
            <a:endParaRPr lang="zh-CN" altLang="en-US" sz="2600" dirty="0">
              <a:solidFill>
                <a:schemeClr val="tx1"/>
              </a:solidFill>
            </a:endParaRPr>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Rectangle 2"/>
          <p:cNvSpPr>
            <a:spLocks noGrp="1" noChangeArrowheads="1"/>
          </p:cNvSpPr>
          <p:nvPr/>
        </p:nvSpPr>
        <p:spPr bwMode="auto">
          <a:xfrm>
            <a:off x="323528" y="836711"/>
            <a:ext cx="8496944" cy="554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22000"/>
              </a:lnSpc>
              <a:spcBef>
                <a:spcPts val="600"/>
              </a:spcBef>
            </a:pPr>
            <a:r>
              <a:rPr lang="zh-CN" altLang="en-US" dirty="0">
                <a:latin typeface="黑体" pitchFamily="2" charset="-122"/>
                <a:ea typeface="黑体" pitchFamily="2" charset="-122"/>
              </a:rPr>
              <a:t>　</a:t>
            </a:r>
            <a:r>
              <a:rPr lang="zh-CN" altLang="en-US" dirty="0">
                <a:solidFill>
                  <a:schemeClr val="tx1"/>
                </a:solidFill>
              </a:rPr>
              <a:t>最有代表性的避免死锁的算法是</a:t>
            </a:r>
            <a:r>
              <a:rPr lang="en-US" altLang="zh-CN" dirty="0">
                <a:solidFill>
                  <a:schemeClr val="tx1"/>
                </a:solidFill>
              </a:rPr>
              <a:t>Dijkstra</a:t>
            </a:r>
            <a:r>
              <a:rPr lang="zh-CN" altLang="en-US" dirty="0">
                <a:solidFill>
                  <a:schemeClr val="tx1"/>
                </a:solidFill>
              </a:rPr>
              <a:t>的银行家算法。  </a:t>
            </a:r>
            <a:endParaRPr lang="en-US" altLang="zh-CN" dirty="0">
              <a:solidFill>
                <a:schemeClr val="tx1"/>
              </a:solidFill>
            </a:endParaRPr>
          </a:p>
          <a:p>
            <a:pPr>
              <a:lnSpc>
                <a:spcPct val="122000"/>
              </a:lnSpc>
              <a:spcBef>
                <a:spcPts val="600"/>
              </a:spcBef>
            </a:pPr>
            <a:r>
              <a:rPr lang="zh-CN" altLang="en-US" dirty="0">
                <a:solidFill>
                  <a:schemeClr val="tx1"/>
                </a:solidFill>
              </a:rPr>
              <a:t>    该算法原本是为银行系统设计的，目的是确保银行在发放现金贷款时，满足所有客户需要的情况。</a:t>
            </a:r>
            <a:endParaRPr lang="en-US" altLang="zh-CN" dirty="0">
              <a:solidFill>
                <a:schemeClr val="tx1"/>
              </a:solidFill>
            </a:endParaRPr>
          </a:p>
          <a:p>
            <a:pPr>
              <a:lnSpc>
                <a:spcPct val="122000"/>
              </a:lnSpc>
              <a:spcBef>
                <a:spcPts val="600"/>
              </a:spcBef>
            </a:pPr>
            <a:r>
              <a:rPr lang="en-US" altLang="zh-CN" dirty="0">
                <a:solidFill>
                  <a:schemeClr val="tx1"/>
                </a:solidFill>
              </a:rPr>
              <a:t>    </a:t>
            </a:r>
            <a:r>
              <a:rPr lang="zh-CN" altLang="en-US" dirty="0">
                <a:solidFill>
                  <a:schemeClr val="tx1"/>
                </a:solidFill>
              </a:rPr>
              <a:t>在</a:t>
            </a:r>
            <a:r>
              <a:rPr lang="en-US" altLang="zh-CN" dirty="0">
                <a:solidFill>
                  <a:schemeClr val="tx1"/>
                </a:solidFill>
              </a:rPr>
              <a:t>OS</a:t>
            </a:r>
            <a:r>
              <a:rPr lang="zh-CN" altLang="en-US" dirty="0">
                <a:solidFill>
                  <a:schemeClr val="tx1"/>
                </a:solidFill>
              </a:rPr>
              <a:t>中也可用它来实现避免死锁。</a:t>
            </a:r>
            <a:endParaRPr lang="en-US" altLang="zh-CN" dirty="0">
              <a:solidFill>
                <a:schemeClr val="tx1"/>
              </a:solidFill>
            </a:endParaRPr>
          </a:p>
          <a:p>
            <a:pPr>
              <a:lnSpc>
                <a:spcPct val="122000"/>
              </a:lnSpc>
              <a:spcBef>
                <a:spcPts val="600"/>
              </a:spcBef>
            </a:pPr>
            <a:r>
              <a:rPr lang="en-US" altLang="zh-CN" dirty="0">
                <a:solidFill>
                  <a:schemeClr val="tx1"/>
                </a:solidFill>
              </a:rPr>
              <a:t>    </a:t>
            </a:r>
            <a:r>
              <a:rPr lang="zh-CN" altLang="en-US" dirty="0">
                <a:solidFill>
                  <a:schemeClr val="tx1"/>
                </a:solidFill>
              </a:rPr>
              <a:t>银行家算法要求：</a:t>
            </a:r>
            <a:endParaRPr lang="en-US" altLang="zh-CN" dirty="0">
              <a:solidFill>
                <a:schemeClr val="tx1"/>
              </a:solidFill>
            </a:endParaRPr>
          </a:p>
          <a:p>
            <a:pPr marL="342900" indent="-342900">
              <a:lnSpc>
                <a:spcPct val="122000"/>
              </a:lnSpc>
              <a:spcBef>
                <a:spcPts val="600"/>
              </a:spcBef>
              <a:buFont typeface="Wingdings" panose="05000000000000000000" pitchFamily="2" charset="2"/>
              <a:buChar char="Ø"/>
            </a:pPr>
            <a:r>
              <a:rPr lang="en-US" altLang="zh-CN" dirty="0">
                <a:solidFill>
                  <a:schemeClr val="tx1"/>
                </a:solidFill>
              </a:rPr>
              <a:t> </a:t>
            </a:r>
            <a:r>
              <a:rPr lang="zh-CN" altLang="en-US" dirty="0">
                <a:solidFill>
                  <a:schemeClr val="tx1"/>
                </a:solidFill>
              </a:rPr>
              <a:t>当有</a:t>
            </a:r>
            <a:r>
              <a:rPr lang="zh-CN" altLang="en-US" b="1" dirty="0"/>
              <a:t>新进程出现</a:t>
            </a:r>
            <a:r>
              <a:rPr lang="en-US" altLang="zh-CN" b="1" baseline="30000" dirty="0"/>
              <a:t>1</a:t>
            </a:r>
            <a:r>
              <a:rPr lang="zh-CN" altLang="en-US" dirty="0">
                <a:solidFill>
                  <a:schemeClr val="tx1"/>
                </a:solidFill>
              </a:rPr>
              <a:t>时，需说明运行过程中，所需</a:t>
            </a:r>
            <a:r>
              <a:rPr lang="zh-CN" altLang="en-US" u="sng" dirty="0">
                <a:solidFill>
                  <a:schemeClr val="tx1"/>
                </a:solidFill>
              </a:rPr>
              <a:t>各类资源的</a:t>
            </a:r>
            <a:r>
              <a:rPr lang="zh-CN" altLang="en-US" u="sng" dirty="0"/>
              <a:t>最大数目</a:t>
            </a:r>
            <a:r>
              <a:rPr lang="en-US" altLang="zh-CN" u="sng" dirty="0"/>
              <a:t>MAX</a:t>
            </a:r>
            <a:r>
              <a:rPr lang="zh-CN" altLang="en-US" dirty="0">
                <a:solidFill>
                  <a:schemeClr val="tx1"/>
                </a:solidFill>
              </a:rPr>
              <a:t>，且该数目</a:t>
            </a:r>
            <a:r>
              <a:rPr lang="zh-CN" altLang="en-US" u="sng" dirty="0">
                <a:solidFill>
                  <a:schemeClr val="tx1"/>
                </a:solidFill>
              </a:rPr>
              <a:t>不能大于</a:t>
            </a:r>
            <a:r>
              <a:rPr lang="zh-CN" altLang="en-US" dirty="0">
                <a:solidFill>
                  <a:schemeClr val="tx1"/>
                </a:solidFill>
              </a:rPr>
              <a:t>系统总资源数。</a:t>
            </a:r>
            <a:endParaRPr lang="en-US" altLang="zh-CN" dirty="0">
              <a:solidFill>
                <a:schemeClr val="tx1"/>
              </a:solidFill>
            </a:endParaRPr>
          </a:p>
          <a:p>
            <a:pPr marL="342900" indent="-342900">
              <a:lnSpc>
                <a:spcPct val="122000"/>
              </a:lnSpc>
              <a:spcBef>
                <a:spcPts val="600"/>
              </a:spcBef>
              <a:buFont typeface="Wingdings" panose="05000000000000000000" pitchFamily="2" charset="2"/>
              <a:buChar char="Ø"/>
            </a:pPr>
            <a:r>
              <a:rPr lang="en-US" altLang="zh-CN" dirty="0">
                <a:solidFill>
                  <a:schemeClr val="tx1"/>
                </a:solidFill>
              </a:rPr>
              <a:t> </a:t>
            </a:r>
            <a:r>
              <a:rPr lang="zh-CN" altLang="en-US" dirty="0">
                <a:solidFill>
                  <a:schemeClr val="tx1"/>
                </a:solidFill>
              </a:rPr>
              <a:t>进程</a:t>
            </a:r>
            <a:r>
              <a:rPr lang="zh-CN" altLang="en-US" b="1" dirty="0"/>
              <a:t>请求资源</a:t>
            </a:r>
            <a:r>
              <a:rPr lang="en-US" altLang="zh-CN" b="1" baseline="30000" dirty="0"/>
              <a:t>2</a:t>
            </a:r>
            <a:r>
              <a:rPr lang="zh-CN" altLang="en-US" dirty="0">
                <a:solidFill>
                  <a:schemeClr val="tx1"/>
                </a:solidFill>
              </a:rPr>
              <a:t>时，系统要确定</a:t>
            </a:r>
            <a:r>
              <a:rPr lang="zh-CN" altLang="en-US" u="sng" dirty="0"/>
              <a:t>是否有足够数目资源</a:t>
            </a:r>
            <a:r>
              <a:rPr lang="zh-CN" altLang="en-US" dirty="0">
                <a:solidFill>
                  <a:schemeClr val="tx1"/>
                </a:solidFill>
              </a:rPr>
              <a:t>可分配</a:t>
            </a:r>
            <a:r>
              <a:rPr lang="en-US" altLang="zh-CN" dirty="0">
                <a:solidFill>
                  <a:schemeClr val="tx1"/>
                </a:solidFill>
              </a:rPr>
              <a:t>.</a:t>
            </a:r>
          </a:p>
          <a:p>
            <a:pPr marL="342900" indent="12700">
              <a:lnSpc>
                <a:spcPct val="122000"/>
              </a:lnSpc>
              <a:spcBef>
                <a:spcPts val="600"/>
              </a:spcBef>
              <a:buSzPct val="60000"/>
              <a:buFont typeface="Wingdings" panose="05000000000000000000" pitchFamily="2" charset="2"/>
              <a:buChar char="u"/>
            </a:pPr>
            <a:r>
              <a:rPr lang="en-US" altLang="zh-CN" dirty="0">
                <a:solidFill>
                  <a:schemeClr val="tx1"/>
                </a:solidFill>
              </a:rPr>
              <a:t>  </a:t>
            </a:r>
            <a:r>
              <a:rPr lang="zh-CN" altLang="en-US" dirty="0"/>
              <a:t>有</a:t>
            </a:r>
            <a:r>
              <a:rPr lang="zh-CN" altLang="en-US" dirty="0">
                <a:solidFill>
                  <a:schemeClr val="tx1"/>
                </a:solidFill>
              </a:rPr>
              <a:t>，则计算分配后，</a:t>
            </a:r>
            <a:r>
              <a:rPr lang="zh-CN" altLang="en-US" u="sng" dirty="0">
                <a:solidFill>
                  <a:schemeClr val="tx1"/>
                </a:solidFill>
              </a:rPr>
              <a:t>系统是否安全</a:t>
            </a:r>
            <a:r>
              <a:rPr lang="zh-CN" altLang="en-US" dirty="0">
                <a:solidFill>
                  <a:schemeClr val="tx1"/>
                </a:solidFill>
              </a:rPr>
              <a:t>。安全则分配，否则不分配。</a:t>
            </a:r>
            <a:endParaRPr lang="en-US" altLang="zh-CN" dirty="0">
              <a:solidFill>
                <a:schemeClr val="tx1"/>
              </a:solidFill>
            </a:endParaRPr>
          </a:p>
          <a:p>
            <a:pPr marL="342900" indent="12700">
              <a:lnSpc>
                <a:spcPct val="122000"/>
              </a:lnSpc>
              <a:spcBef>
                <a:spcPts val="600"/>
              </a:spcBef>
              <a:buSzPct val="60000"/>
              <a:buFont typeface="Wingdings" panose="05000000000000000000" pitchFamily="2" charset="2"/>
              <a:buChar char="u"/>
            </a:pPr>
            <a:r>
              <a:rPr lang="zh-CN" altLang="en-US" dirty="0">
                <a:solidFill>
                  <a:schemeClr val="tx1"/>
                </a:solidFill>
              </a:rPr>
              <a:t>  </a:t>
            </a:r>
            <a:r>
              <a:rPr lang="zh-CN" altLang="en-US" dirty="0"/>
              <a:t>无</a:t>
            </a:r>
            <a:r>
              <a:rPr lang="zh-CN" altLang="en-US" dirty="0">
                <a:solidFill>
                  <a:schemeClr val="tx1"/>
                </a:solidFill>
              </a:rPr>
              <a:t>，则拒绝该请求。</a:t>
            </a:r>
          </a:p>
        </p:txBody>
      </p:sp>
    </p:spTree>
    <p:extLst>
      <p:ext uri="{BB962C8B-B14F-4D97-AF65-F5344CB8AC3E}">
        <p14:creationId xmlns:p14="http://schemas.microsoft.com/office/powerpoint/2010/main" val="4229435058"/>
      </p:ext>
    </p:extLst>
  </p:cSld>
  <p:clrMapOvr>
    <a:masterClrMapping/>
  </p:clrMapOvr>
  <p:transition>
    <p:pull dir="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432048"/>
          </a:xfrm>
        </p:spPr>
        <p:txBody>
          <a:bodyPr/>
          <a:lstStyle/>
          <a:p>
            <a:pPr algn="l"/>
            <a:r>
              <a:rPr lang="en-US" altLang="zh-CN" sz="2800" dirty="0">
                <a:latin typeface="黑体" pitchFamily="2" charset="-122"/>
                <a:ea typeface="黑体" pitchFamily="2" charset="-122"/>
              </a:rPr>
              <a:t>  </a:t>
            </a:r>
            <a:r>
              <a:rPr lang="en-US" altLang="zh-CN" sz="2600" dirty="0">
                <a:latin typeface="黑体" pitchFamily="2" charset="-122"/>
                <a:ea typeface="黑体" pitchFamily="2" charset="-122"/>
              </a:rPr>
              <a:t>1. </a:t>
            </a:r>
            <a:r>
              <a:rPr lang="zh-CN" altLang="en-US" sz="2600" dirty="0">
                <a:latin typeface="黑体" pitchFamily="2" charset="-122"/>
                <a:ea typeface="黑体" pitchFamily="2" charset="-122"/>
              </a:rPr>
              <a:t>银行家算法中的数据结构  （</a:t>
            </a:r>
            <a:r>
              <a:rPr lang="en-US" altLang="zh-CN" sz="2600" dirty="0">
                <a:latin typeface="黑体" pitchFamily="2" charset="-122"/>
                <a:ea typeface="黑体" pitchFamily="2" charset="-122"/>
              </a:rPr>
              <a:t>+</a:t>
            </a:r>
            <a:r>
              <a:rPr lang="zh-CN" altLang="en-US" sz="2600" dirty="0">
                <a:latin typeface="黑体" pitchFamily="2" charset="-122"/>
                <a:ea typeface="黑体" pitchFamily="2" charset="-122"/>
              </a:rPr>
              <a:t>快  </a:t>
            </a:r>
            <a:r>
              <a:rPr lang="en-US" altLang="zh-CN" sz="2600" dirty="0">
                <a:latin typeface="黑体" pitchFamily="2" charset="-122"/>
                <a:ea typeface="黑体" pitchFamily="2" charset="-122"/>
              </a:rPr>
              <a:t>PPT 114</a:t>
            </a:r>
            <a:r>
              <a:rPr lang="zh-CN" altLang="en-US" sz="2600" dirty="0">
                <a:latin typeface="黑体" pitchFamily="2" charset="-122"/>
                <a:ea typeface="黑体" pitchFamily="2" charset="-122"/>
              </a:rPr>
              <a:t>）</a:t>
            </a:r>
            <a:r>
              <a:rPr lang="en-US" altLang="zh-CN" sz="2600" dirty="0">
                <a:solidFill>
                  <a:schemeClr val="tx1"/>
                </a:solidFill>
                <a:latin typeface="黑体" pitchFamily="2" charset="-122"/>
                <a:ea typeface="黑体" pitchFamily="2" charset="-122"/>
              </a:rPr>
              <a:t> </a:t>
            </a:r>
            <a:endParaRPr lang="zh-CN" altLang="en-US" sz="2600" dirty="0">
              <a:solidFill>
                <a:schemeClr val="tx1"/>
              </a:solidFill>
            </a:endParaRPr>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Rectangle 2"/>
          <p:cNvSpPr>
            <a:spLocks noGrp="1" noChangeArrowheads="1"/>
          </p:cNvSpPr>
          <p:nvPr/>
        </p:nvSpPr>
        <p:spPr bwMode="auto">
          <a:xfrm>
            <a:off x="468313" y="764704"/>
            <a:ext cx="8207375"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latin typeface="黑体" pitchFamily="2" charset="-122"/>
                <a:ea typeface="黑体" pitchFamily="2" charset="-122"/>
              </a:rPr>
              <a:t>　　</a:t>
            </a:r>
            <a:r>
              <a:rPr lang="zh-CN" altLang="en-US" dirty="0">
                <a:solidFill>
                  <a:schemeClr val="tx1"/>
                </a:solidFill>
              </a:rPr>
              <a:t>在系统中设置了</a:t>
            </a:r>
            <a:r>
              <a:rPr lang="en-US" altLang="zh-CN" dirty="0">
                <a:solidFill>
                  <a:schemeClr val="tx1"/>
                </a:solidFill>
              </a:rPr>
              <a:t>4</a:t>
            </a:r>
            <a:r>
              <a:rPr lang="zh-CN" altLang="en-US" dirty="0">
                <a:solidFill>
                  <a:schemeClr val="tx1"/>
                </a:solidFill>
              </a:rPr>
              <a:t>个数据结构，分别用来描述系统中可利用的资源、所有进程对资源的最大需求、系统中的资源分配，以及所有进程还需要多少资源的情况。</a:t>
            </a:r>
            <a:br>
              <a:rPr lang="zh-CN" altLang="en-US" dirty="0">
                <a:solidFill>
                  <a:schemeClr val="tx1"/>
                </a:solidFill>
              </a:rPr>
            </a:br>
            <a:r>
              <a:rPr lang="zh-CN" altLang="en-US" dirty="0">
                <a:solidFill>
                  <a:schemeClr val="tx1"/>
                </a:solidFill>
              </a:rPr>
              <a:t>　　</a:t>
            </a:r>
            <a:r>
              <a:rPr lang="en-US" altLang="zh-CN" dirty="0">
                <a:solidFill>
                  <a:schemeClr val="tx1"/>
                </a:solidFill>
              </a:rPr>
              <a:t>(1) </a:t>
            </a:r>
            <a:r>
              <a:rPr lang="zh-CN" altLang="en-US" dirty="0">
                <a:solidFill>
                  <a:schemeClr val="tx1"/>
                </a:solidFill>
              </a:rPr>
              <a:t>可利用资源向量</a:t>
            </a:r>
            <a:r>
              <a:rPr lang="en-US" altLang="zh-CN" dirty="0">
                <a:solidFill>
                  <a:srgbClr val="FFFF00"/>
                </a:solidFill>
              </a:rPr>
              <a:t>Available</a:t>
            </a:r>
            <a:r>
              <a:rPr lang="zh-CN" altLang="en-US" dirty="0">
                <a:solidFill>
                  <a:schemeClr val="tx1"/>
                </a:solidFill>
              </a:rPr>
              <a:t>。</a:t>
            </a:r>
            <a:r>
              <a:rPr lang="en-US" altLang="zh-CN" dirty="0">
                <a:solidFill>
                  <a:schemeClr val="tx1"/>
                </a:solidFill>
              </a:rPr>
              <a:t>(</a:t>
            </a:r>
            <a:r>
              <a:rPr lang="zh-CN" altLang="en-US" dirty="0">
                <a:solidFill>
                  <a:schemeClr val="tx1"/>
                </a:solidFill>
              </a:rPr>
              <a:t>前例：可用</a:t>
            </a:r>
            <a:r>
              <a:rPr lang="en-US" altLang="zh-CN" dirty="0">
                <a:solidFill>
                  <a:schemeClr val="tx1"/>
                </a:solidFill>
              </a:rPr>
              <a:t>)</a:t>
            </a:r>
            <a:br>
              <a:rPr lang="zh-CN" altLang="en-US" dirty="0">
                <a:solidFill>
                  <a:schemeClr val="tx1"/>
                </a:solidFill>
              </a:rPr>
            </a:br>
            <a:r>
              <a:rPr lang="zh-CN" altLang="en-US" dirty="0">
                <a:solidFill>
                  <a:schemeClr val="tx1"/>
                </a:solidFill>
              </a:rPr>
              <a:t>　　</a:t>
            </a:r>
            <a:r>
              <a:rPr lang="en-US" altLang="zh-CN" dirty="0">
                <a:solidFill>
                  <a:schemeClr val="tx1"/>
                </a:solidFill>
              </a:rPr>
              <a:t>(2) </a:t>
            </a:r>
            <a:r>
              <a:rPr lang="zh-CN" altLang="en-US" dirty="0">
                <a:solidFill>
                  <a:schemeClr val="tx1"/>
                </a:solidFill>
              </a:rPr>
              <a:t>最大需求矩阵</a:t>
            </a:r>
            <a:r>
              <a:rPr lang="en-US" altLang="zh-CN" dirty="0">
                <a:solidFill>
                  <a:srgbClr val="FFFF00"/>
                </a:solidFill>
              </a:rPr>
              <a:t>Max</a:t>
            </a:r>
            <a:r>
              <a:rPr lang="zh-CN" altLang="en-US" dirty="0">
                <a:solidFill>
                  <a:schemeClr val="tx1"/>
                </a:solidFill>
              </a:rPr>
              <a:t>。</a:t>
            </a:r>
            <a:r>
              <a:rPr lang="en-US" altLang="zh-CN" dirty="0">
                <a:solidFill>
                  <a:schemeClr val="tx1"/>
                </a:solidFill>
              </a:rPr>
              <a:t> (</a:t>
            </a:r>
            <a:r>
              <a:rPr lang="zh-CN" altLang="en-US" dirty="0">
                <a:solidFill>
                  <a:schemeClr val="tx1"/>
                </a:solidFill>
              </a:rPr>
              <a:t>前例：最大需求</a:t>
            </a:r>
            <a:r>
              <a:rPr lang="en-US" altLang="zh-CN" dirty="0">
                <a:solidFill>
                  <a:schemeClr val="tx1"/>
                </a:solidFill>
              </a:rPr>
              <a:t>)</a:t>
            </a:r>
            <a:br>
              <a:rPr lang="zh-CN" altLang="en-US" dirty="0">
                <a:solidFill>
                  <a:schemeClr val="tx1"/>
                </a:solidFill>
              </a:rPr>
            </a:br>
            <a:r>
              <a:rPr lang="zh-CN" altLang="en-US" dirty="0">
                <a:solidFill>
                  <a:schemeClr val="tx1"/>
                </a:solidFill>
              </a:rPr>
              <a:t>　　</a:t>
            </a:r>
            <a:r>
              <a:rPr lang="en-US" altLang="zh-CN" dirty="0">
                <a:solidFill>
                  <a:schemeClr val="tx1"/>
                </a:solidFill>
              </a:rPr>
              <a:t>(3) </a:t>
            </a:r>
            <a:r>
              <a:rPr lang="zh-CN" altLang="en-US" dirty="0">
                <a:solidFill>
                  <a:schemeClr val="tx1"/>
                </a:solidFill>
              </a:rPr>
              <a:t>分配矩阵</a:t>
            </a:r>
            <a:r>
              <a:rPr lang="en-US" altLang="zh-CN" dirty="0">
                <a:solidFill>
                  <a:srgbClr val="FFFF00"/>
                </a:solidFill>
              </a:rPr>
              <a:t>Allocation</a:t>
            </a:r>
            <a:r>
              <a:rPr lang="zh-CN" altLang="en-US" dirty="0">
                <a:solidFill>
                  <a:schemeClr val="tx1"/>
                </a:solidFill>
              </a:rPr>
              <a:t>。 </a:t>
            </a:r>
            <a:r>
              <a:rPr lang="en-US" altLang="zh-CN" dirty="0">
                <a:solidFill>
                  <a:schemeClr val="tx1"/>
                </a:solidFill>
              </a:rPr>
              <a:t>(</a:t>
            </a:r>
            <a:r>
              <a:rPr lang="zh-CN" altLang="en-US" dirty="0">
                <a:solidFill>
                  <a:schemeClr val="tx1"/>
                </a:solidFill>
              </a:rPr>
              <a:t>前例：已分配</a:t>
            </a:r>
            <a:r>
              <a:rPr lang="en-US" altLang="zh-CN" dirty="0">
                <a:solidFill>
                  <a:schemeClr val="tx1"/>
                </a:solidFill>
              </a:rPr>
              <a:t>)</a:t>
            </a:r>
            <a:br>
              <a:rPr lang="zh-CN" altLang="en-US" dirty="0">
                <a:solidFill>
                  <a:schemeClr val="tx1"/>
                </a:solidFill>
              </a:rPr>
            </a:br>
            <a:r>
              <a:rPr lang="zh-CN" altLang="en-US" dirty="0">
                <a:solidFill>
                  <a:schemeClr val="tx1"/>
                </a:solidFill>
              </a:rPr>
              <a:t>　　</a:t>
            </a:r>
            <a:r>
              <a:rPr lang="en-US" altLang="zh-CN" dirty="0">
                <a:solidFill>
                  <a:schemeClr val="tx1"/>
                </a:solidFill>
              </a:rPr>
              <a:t>(4) </a:t>
            </a:r>
            <a:r>
              <a:rPr lang="zh-CN" altLang="en-US" dirty="0">
                <a:solidFill>
                  <a:schemeClr val="tx1"/>
                </a:solidFill>
              </a:rPr>
              <a:t>需求矩阵</a:t>
            </a:r>
            <a:r>
              <a:rPr lang="en-US" altLang="zh-CN" dirty="0">
                <a:solidFill>
                  <a:srgbClr val="FFFF00"/>
                </a:solidFill>
              </a:rPr>
              <a:t>Need</a:t>
            </a:r>
            <a:r>
              <a:rPr lang="zh-CN" altLang="en-US" dirty="0">
                <a:solidFill>
                  <a:schemeClr val="tx1"/>
                </a:solidFill>
              </a:rPr>
              <a:t>。</a:t>
            </a:r>
            <a:r>
              <a:rPr lang="en-US" altLang="zh-CN" dirty="0">
                <a:solidFill>
                  <a:schemeClr val="tx1"/>
                </a:solidFill>
              </a:rPr>
              <a:t> (</a:t>
            </a:r>
            <a:r>
              <a:rPr lang="zh-CN" altLang="en-US" dirty="0">
                <a:solidFill>
                  <a:schemeClr val="tx1"/>
                </a:solidFill>
              </a:rPr>
              <a:t>前例：还需要</a:t>
            </a:r>
            <a:r>
              <a:rPr lang="en-US" altLang="zh-CN" dirty="0">
                <a:solidFill>
                  <a:schemeClr val="tx1"/>
                </a:solidFill>
              </a:rPr>
              <a:t>)  </a:t>
            </a:r>
            <a:r>
              <a:rPr lang="zh-CN" altLang="en-US" dirty="0">
                <a:solidFill>
                  <a:schemeClr val="tx1"/>
                </a:solidFill>
              </a:rPr>
              <a:t>例：</a:t>
            </a:r>
            <a:r>
              <a:rPr lang="en-US" altLang="zh-CN" dirty="0">
                <a:solidFill>
                  <a:schemeClr val="tx1"/>
                </a:solidFill>
              </a:rPr>
              <a:t>   </a:t>
            </a:r>
          </a:p>
          <a:p>
            <a:pPr indent="273050">
              <a:buFont typeface="Wingdings" panose="05000000000000000000" pitchFamily="2" charset="2"/>
              <a:buChar char="Ø"/>
            </a:pPr>
            <a:r>
              <a:rPr kumimoji="1" lang="zh-CN" altLang="en-US" dirty="0">
                <a:solidFill>
                  <a:schemeClr val="tx1"/>
                </a:solidFill>
                <a:latin typeface="Times New Roman" pitchFamily="18" charset="0"/>
              </a:rPr>
              <a:t> 可利用资源向量</a:t>
            </a:r>
            <a:r>
              <a:rPr kumimoji="1" lang="en-US" altLang="zh-CN" b="1" dirty="0">
                <a:solidFill>
                  <a:schemeClr val="tx1"/>
                </a:solidFill>
                <a:latin typeface="Times New Roman" pitchFamily="18" charset="0"/>
              </a:rPr>
              <a:t>Available</a:t>
            </a:r>
            <a:r>
              <a:rPr kumimoji="1" lang="zh-CN" altLang="en-US" dirty="0">
                <a:solidFill>
                  <a:schemeClr val="tx1"/>
                </a:solidFill>
                <a:latin typeface="Times New Roman" pitchFamily="18" charset="0"/>
              </a:rPr>
              <a:t>。这是一个含有</a:t>
            </a:r>
            <a:r>
              <a:rPr kumimoji="1" lang="en-US" altLang="zh-CN" i="1" dirty="0">
                <a:solidFill>
                  <a:schemeClr val="tx1"/>
                </a:solidFill>
                <a:latin typeface="Times New Roman" pitchFamily="18" charset="0"/>
              </a:rPr>
              <a:t>m</a:t>
            </a:r>
            <a:r>
              <a:rPr kumimoji="1" lang="zh-CN" altLang="en-US" dirty="0">
                <a:solidFill>
                  <a:schemeClr val="tx1"/>
                </a:solidFill>
                <a:latin typeface="Times New Roman" pitchFamily="18" charset="0"/>
              </a:rPr>
              <a:t>个元素的数组，其中的每一个元素代表一类可利用的资源数目，其</a:t>
            </a:r>
            <a:r>
              <a:rPr kumimoji="1" lang="zh-CN" altLang="en-US" b="1" u="sng" dirty="0">
                <a:latin typeface="Times New Roman" pitchFamily="18" charset="0"/>
              </a:rPr>
              <a:t>初始值</a:t>
            </a:r>
            <a:r>
              <a:rPr kumimoji="1" lang="zh-CN" altLang="en-US" dirty="0">
                <a:solidFill>
                  <a:schemeClr val="tx1"/>
                </a:solidFill>
                <a:latin typeface="Times New Roman" pitchFamily="18" charset="0"/>
              </a:rPr>
              <a:t>是系统中所配置的</a:t>
            </a:r>
            <a:r>
              <a:rPr kumimoji="1" lang="zh-CN" altLang="en-US" u="sng" dirty="0">
                <a:solidFill>
                  <a:schemeClr val="tx1"/>
                </a:solidFill>
                <a:latin typeface="Times New Roman" pitchFamily="18" charset="0"/>
              </a:rPr>
              <a:t>该类</a:t>
            </a:r>
            <a:r>
              <a:rPr kumimoji="1" lang="zh-CN" altLang="en-US" u="sng" dirty="0">
                <a:latin typeface="Times New Roman" pitchFamily="18" charset="0"/>
              </a:rPr>
              <a:t>全部可用资源的数目</a:t>
            </a:r>
            <a:r>
              <a:rPr kumimoji="1" lang="zh-CN" altLang="en-US" dirty="0">
                <a:solidFill>
                  <a:schemeClr val="tx1"/>
                </a:solidFill>
                <a:latin typeface="Times New Roman" pitchFamily="18" charset="0"/>
              </a:rPr>
              <a:t>，其数值</a:t>
            </a:r>
            <a:r>
              <a:rPr kumimoji="1" lang="zh-CN" altLang="en-US" u="sng" dirty="0">
                <a:solidFill>
                  <a:schemeClr val="tx1"/>
                </a:solidFill>
                <a:latin typeface="Times New Roman" pitchFamily="18" charset="0"/>
              </a:rPr>
              <a:t>随该类资源的分配和回收而</a:t>
            </a:r>
            <a:r>
              <a:rPr kumimoji="1" lang="zh-CN" altLang="en-US" u="sng" dirty="0">
                <a:latin typeface="Times New Roman" pitchFamily="18" charset="0"/>
              </a:rPr>
              <a:t>动态地改变</a:t>
            </a:r>
            <a:r>
              <a:rPr kumimoji="1" lang="zh-CN" altLang="en-US" dirty="0">
                <a:solidFill>
                  <a:schemeClr val="tx1"/>
                </a:solidFill>
                <a:latin typeface="Times New Roman" pitchFamily="18" charset="0"/>
              </a:rPr>
              <a:t>。如果</a:t>
            </a:r>
            <a:r>
              <a:rPr kumimoji="1" lang="en-US" altLang="zh-CN" dirty="0">
                <a:solidFill>
                  <a:schemeClr val="tx1"/>
                </a:solidFill>
                <a:latin typeface="Times New Roman" pitchFamily="18" charset="0"/>
              </a:rPr>
              <a:t>Available</a:t>
            </a:r>
            <a:r>
              <a:rPr kumimoji="1" lang="zh-CN" altLang="en-US" dirty="0">
                <a:solidFill>
                  <a:schemeClr val="tx1"/>
                </a:solidFill>
                <a:latin typeface="Times New Roman" pitchFamily="18" charset="0"/>
              </a:rPr>
              <a:t>［</a:t>
            </a:r>
            <a:r>
              <a:rPr kumimoji="1" lang="en-US" altLang="zh-CN" dirty="0">
                <a:solidFill>
                  <a:schemeClr val="tx1"/>
                </a:solidFill>
                <a:latin typeface="Times New Roman" pitchFamily="18" charset="0"/>
              </a:rPr>
              <a:t>j</a:t>
            </a:r>
            <a:r>
              <a:rPr kumimoji="1" lang="zh-CN" altLang="en-US" dirty="0">
                <a:solidFill>
                  <a:schemeClr val="tx1"/>
                </a:solidFill>
                <a:latin typeface="Times New Roman" pitchFamily="18" charset="0"/>
              </a:rPr>
              <a:t>］</a:t>
            </a:r>
            <a:r>
              <a:rPr kumimoji="1" lang="en-US" altLang="zh-CN" dirty="0">
                <a:solidFill>
                  <a:schemeClr val="tx1"/>
                </a:solidFill>
                <a:latin typeface="Times New Roman" pitchFamily="18" charset="0"/>
              </a:rPr>
              <a:t>=K</a:t>
            </a:r>
            <a:r>
              <a:rPr kumimoji="1" lang="zh-CN" altLang="en-US" dirty="0">
                <a:solidFill>
                  <a:schemeClr val="tx1"/>
                </a:solidFill>
                <a:latin typeface="Times New Roman" pitchFamily="18" charset="0"/>
              </a:rPr>
              <a:t>，则表示系统中现有</a:t>
            </a:r>
            <a:r>
              <a:rPr kumimoji="1" lang="en-US" altLang="zh-CN" dirty="0" err="1">
                <a:solidFill>
                  <a:schemeClr val="tx1"/>
                </a:solidFill>
                <a:latin typeface="Times New Roman" pitchFamily="18" charset="0"/>
              </a:rPr>
              <a:t>R</a:t>
            </a:r>
            <a:r>
              <a:rPr kumimoji="1" lang="en-US" altLang="zh-CN" baseline="-25000" dirty="0" err="1">
                <a:solidFill>
                  <a:schemeClr val="tx1"/>
                </a:solidFill>
                <a:latin typeface="Times New Roman" pitchFamily="18" charset="0"/>
              </a:rPr>
              <a:t>j</a:t>
            </a:r>
            <a:r>
              <a:rPr kumimoji="1" lang="zh-CN" altLang="en-US" dirty="0">
                <a:solidFill>
                  <a:schemeClr val="tx1"/>
                </a:solidFill>
                <a:latin typeface="Times New Roman" pitchFamily="18" charset="0"/>
              </a:rPr>
              <a:t>类资源</a:t>
            </a:r>
            <a:r>
              <a:rPr kumimoji="1" lang="en-US" altLang="zh-CN" i="1" dirty="0">
                <a:solidFill>
                  <a:schemeClr val="tx1"/>
                </a:solidFill>
                <a:latin typeface="Times New Roman" pitchFamily="18" charset="0"/>
              </a:rPr>
              <a:t>K</a:t>
            </a:r>
            <a:r>
              <a:rPr kumimoji="1" lang="zh-CN" altLang="en-US" dirty="0">
                <a:solidFill>
                  <a:schemeClr val="tx1"/>
                </a:solidFill>
                <a:latin typeface="Times New Roman" pitchFamily="18" charset="0"/>
              </a:rPr>
              <a:t>个。</a:t>
            </a:r>
            <a:endParaRPr lang="zh-CN" altLang="en-US" dirty="0">
              <a:solidFill>
                <a:schemeClr val="tx1"/>
              </a:solidFill>
            </a:endParaRPr>
          </a:p>
        </p:txBody>
      </p:sp>
      <p:sp>
        <p:nvSpPr>
          <p:cNvPr id="2" name="动作按钮: 结束 1">
            <a:hlinkClick r:id="rId2" action="ppaction://hlinksldjump" highlightClick="1"/>
          </p:cNvPr>
          <p:cNvSpPr/>
          <p:nvPr/>
        </p:nvSpPr>
        <p:spPr bwMode="auto">
          <a:xfrm>
            <a:off x="6948264" y="3429000"/>
            <a:ext cx="1368152" cy="720080"/>
          </a:xfrm>
          <a:prstGeom prst="actionButtonEnd">
            <a:avLst/>
          </a:prstGeom>
          <a:blipFill>
            <a:blip r:embed="rId3"/>
            <a:tile tx="0" ty="0" sx="100000" sy="100000" flip="none" algn="tl"/>
          </a:bli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737770353"/>
      </p:ext>
    </p:extLst>
  </p:cSld>
  <p:clrMapOvr>
    <a:masterClrMapping/>
  </p:clrMapOvr>
  <p:transition>
    <p:pull dir="rd"/>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F36BA9D-279B-4E57-AA84-7706D8E7E2EB}" type="datetime8">
              <a:rPr lang="zh-CN" altLang="en-US" smtClean="0"/>
              <a:pPr/>
              <a:t>2022年6月30日8时58分</a:t>
            </a:fld>
            <a:endParaRPr lang="en-US" altLang="zh-CN"/>
          </a:p>
        </p:txBody>
      </p:sp>
      <p:sp>
        <p:nvSpPr>
          <p:cNvPr id="94211" name="Text Box 4"/>
          <p:cNvSpPr txBox="1">
            <a:spLocks noChangeArrowheads="1"/>
          </p:cNvSpPr>
          <p:nvPr/>
        </p:nvSpPr>
        <p:spPr bwMode="auto">
          <a:xfrm>
            <a:off x="381000" y="609600"/>
            <a:ext cx="8458200" cy="560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algn="just" eaLnBrk="1" hangingPunct="1">
              <a:lnSpc>
                <a:spcPct val="130000"/>
              </a:lnSpc>
              <a:spcBef>
                <a:spcPts val="640"/>
              </a:spcBef>
              <a:buFont typeface="Wingdings" panose="05000000000000000000" pitchFamily="2" charset="2"/>
              <a:buChar char="Ø"/>
            </a:pPr>
            <a:r>
              <a:rPr kumimoji="1" lang="en-US" altLang="zh-CN" sz="2400" dirty="0">
                <a:latin typeface="Times New Roman" pitchFamily="18" charset="0"/>
              </a:rPr>
              <a:t> </a:t>
            </a:r>
            <a:r>
              <a:rPr kumimoji="1" lang="zh-CN" altLang="en-US" sz="2400" dirty="0">
                <a:latin typeface="Times New Roman" pitchFamily="18" charset="0"/>
              </a:rPr>
              <a:t>最大需求矩阵</a:t>
            </a:r>
            <a:r>
              <a:rPr kumimoji="1" lang="en-US" altLang="zh-CN" sz="2400" dirty="0">
                <a:latin typeface="Times New Roman" pitchFamily="18" charset="0"/>
              </a:rPr>
              <a:t>Max</a:t>
            </a:r>
            <a:r>
              <a:rPr kumimoji="1" lang="zh-CN" altLang="en-US" sz="2400" dirty="0">
                <a:latin typeface="Times New Roman" pitchFamily="18" charset="0"/>
              </a:rPr>
              <a:t>。这是一个</a:t>
            </a:r>
            <a:r>
              <a:rPr kumimoji="1" lang="en-US" altLang="zh-CN" sz="2400" i="1" dirty="0" err="1">
                <a:latin typeface="Times New Roman" pitchFamily="18" charset="0"/>
              </a:rPr>
              <a:t>n</a:t>
            </a:r>
            <a:r>
              <a:rPr kumimoji="1" lang="en-US" altLang="zh-CN" sz="2400" dirty="0" err="1">
                <a:latin typeface="Times New Roman" pitchFamily="18" charset="0"/>
              </a:rPr>
              <a:t>×</a:t>
            </a:r>
            <a:r>
              <a:rPr kumimoji="1" lang="en-US" altLang="zh-CN" sz="2400" i="1" dirty="0" err="1">
                <a:latin typeface="Times New Roman" pitchFamily="18" charset="0"/>
              </a:rPr>
              <a:t>m</a:t>
            </a:r>
            <a:r>
              <a:rPr kumimoji="1" lang="zh-CN" altLang="en-US" sz="2400" dirty="0">
                <a:latin typeface="Times New Roman" pitchFamily="18" charset="0"/>
              </a:rPr>
              <a:t>的矩阵，它定义了系统中</a:t>
            </a:r>
            <a:r>
              <a:rPr kumimoji="1" lang="en-US" altLang="zh-CN" sz="2400" i="1" dirty="0">
                <a:latin typeface="Times New Roman" pitchFamily="18" charset="0"/>
              </a:rPr>
              <a:t>n</a:t>
            </a:r>
            <a:r>
              <a:rPr kumimoji="1" lang="zh-CN" altLang="en-US" sz="2400" dirty="0">
                <a:latin typeface="Times New Roman" pitchFamily="18" charset="0"/>
              </a:rPr>
              <a:t>个进程中的每一个进程对</a:t>
            </a:r>
            <a:r>
              <a:rPr kumimoji="1" lang="en-US" altLang="zh-CN" sz="2400" i="1" dirty="0">
                <a:latin typeface="Times New Roman" pitchFamily="18" charset="0"/>
              </a:rPr>
              <a:t>m</a:t>
            </a:r>
            <a:r>
              <a:rPr kumimoji="1" lang="zh-CN" altLang="en-US" sz="2400" dirty="0">
                <a:latin typeface="Times New Roman" pitchFamily="18" charset="0"/>
              </a:rPr>
              <a:t>类资源的最大需求。如果</a:t>
            </a:r>
            <a:r>
              <a:rPr kumimoji="1" lang="en-US" altLang="zh-CN" sz="2400" b="1" u="sng" dirty="0">
                <a:solidFill>
                  <a:srgbClr val="FF0066"/>
                </a:solidFill>
                <a:latin typeface="Times New Roman" pitchFamily="18" charset="0"/>
              </a:rPr>
              <a:t>Max</a:t>
            </a:r>
            <a:r>
              <a:rPr kumimoji="1" lang="zh-CN" altLang="en-US" sz="2400" b="1" u="sng" dirty="0">
                <a:solidFill>
                  <a:srgbClr val="FF0066"/>
                </a:solidFill>
                <a:latin typeface="Times New Roman" pitchFamily="18" charset="0"/>
              </a:rPr>
              <a:t>［</a:t>
            </a:r>
            <a:r>
              <a:rPr kumimoji="1" lang="en-US" altLang="zh-CN" sz="2400" b="1" u="sng" dirty="0" err="1">
                <a:solidFill>
                  <a:srgbClr val="FF0066"/>
                </a:solidFill>
                <a:latin typeface="Times New Roman" pitchFamily="18" charset="0"/>
              </a:rPr>
              <a:t>i,j</a:t>
            </a:r>
            <a:r>
              <a:rPr kumimoji="1" lang="zh-CN" altLang="en-US" sz="2400" b="1" u="sng" dirty="0">
                <a:solidFill>
                  <a:srgbClr val="FF0066"/>
                </a:solidFill>
                <a:latin typeface="Times New Roman" pitchFamily="18" charset="0"/>
              </a:rPr>
              <a:t>］</a:t>
            </a:r>
            <a:r>
              <a:rPr kumimoji="1" lang="en-US" altLang="zh-CN" sz="2400" b="1" u="sng" dirty="0">
                <a:solidFill>
                  <a:srgbClr val="FF0066"/>
                </a:solidFill>
                <a:latin typeface="Times New Roman" pitchFamily="18" charset="0"/>
              </a:rPr>
              <a:t>=K</a:t>
            </a:r>
            <a:r>
              <a:rPr kumimoji="1" lang="zh-CN" altLang="en-US" sz="2400" u="sng" dirty="0">
                <a:latin typeface="Times New Roman" pitchFamily="18" charset="0"/>
              </a:rPr>
              <a:t>，则表示进程</a:t>
            </a:r>
            <a:r>
              <a:rPr kumimoji="1" lang="en-US" altLang="zh-CN" sz="2400" u="sng" dirty="0" err="1">
                <a:latin typeface="Times New Roman" pitchFamily="18" charset="0"/>
              </a:rPr>
              <a:t>i</a:t>
            </a:r>
            <a:r>
              <a:rPr kumimoji="1" lang="zh-CN" altLang="en-US" sz="2400" u="sng" dirty="0">
                <a:latin typeface="Times New Roman" pitchFamily="18" charset="0"/>
              </a:rPr>
              <a:t>需要</a:t>
            </a:r>
            <a:r>
              <a:rPr kumimoji="1" lang="en-US" altLang="zh-CN" sz="2400" u="sng" dirty="0" err="1">
                <a:latin typeface="Times New Roman" pitchFamily="18" charset="0"/>
              </a:rPr>
              <a:t>R</a:t>
            </a:r>
            <a:r>
              <a:rPr kumimoji="1" lang="en-US" altLang="zh-CN" sz="2400" u="sng" baseline="-25000" dirty="0" err="1">
                <a:latin typeface="Times New Roman" pitchFamily="18" charset="0"/>
              </a:rPr>
              <a:t>j</a:t>
            </a:r>
            <a:r>
              <a:rPr kumimoji="1" lang="zh-CN" altLang="en-US" sz="2400" u="sng" dirty="0">
                <a:latin typeface="Times New Roman" pitchFamily="18" charset="0"/>
              </a:rPr>
              <a:t>类资源的最大数目为</a:t>
            </a:r>
            <a:r>
              <a:rPr kumimoji="1" lang="en-US" altLang="zh-CN" sz="2400" u="sng" dirty="0">
                <a:latin typeface="Times New Roman" pitchFamily="18" charset="0"/>
              </a:rPr>
              <a:t>K</a:t>
            </a:r>
            <a:r>
              <a:rPr kumimoji="1" lang="en-US" altLang="zh-CN" sz="2400" dirty="0">
                <a:latin typeface="Times New Roman" pitchFamily="18" charset="0"/>
              </a:rPr>
              <a:t></a:t>
            </a:r>
            <a:r>
              <a:rPr kumimoji="1" lang="zh-CN" altLang="en-US" sz="2400" dirty="0">
                <a:latin typeface="Times New Roman" pitchFamily="18" charset="0"/>
              </a:rPr>
              <a:t>。</a:t>
            </a:r>
          </a:p>
          <a:p>
            <a:pPr marL="342900" indent="-342900" algn="just" eaLnBrk="1" hangingPunct="1">
              <a:lnSpc>
                <a:spcPct val="130000"/>
              </a:lnSpc>
              <a:spcBef>
                <a:spcPts val="640"/>
              </a:spcBef>
              <a:buFont typeface="Wingdings" panose="05000000000000000000" pitchFamily="2" charset="2"/>
              <a:buChar char="Ø"/>
            </a:pPr>
            <a:r>
              <a:rPr kumimoji="1" lang="en-US" altLang="zh-CN" sz="2400" dirty="0">
                <a:latin typeface="Times New Roman" pitchFamily="18" charset="0"/>
              </a:rPr>
              <a:t> </a:t>
            </a:r>
            <a:r>
              <a:rPr kumimoji="1" lang="zh-CN" altLang="en-US" sz="2400" dirty="0">
                <a:latin typeface="Times New Roman" pitchFamily="18" charset="0"/>
              </a:rPr>
              <a:t>分配矩阵</a:t>
            </a:r>
            <a:r>
              <a:rPr kumimoji="1" lang="en-US" altLang="zh-CN" sz="2400" dirty="0">
                <a:latin typeface="Times New Roman" pitchFamily="18" charset="0"/>
              </a:rPr>
              <a:t>Allocation</a:t>
            </a:r>
            <a:r>
              <a:rPr kumimoji="1" lang="zh-CN" altLang="en-US" sz="2400" dirty="0">
                <a:latin typeface="Times New Roman" pitchFamily="18" charset="0"/>
              </a:rPr>
              <a:t>。这也是一个</a:t>
            </a:r>
            <a:r>
              <a:rPr kumimoji="1" lang="en-US" altLang="zh-CN" sz="2400" i="1" dirty="0" err="1">
                <a:latin typeface="Times New Roman" pitchFamily="18" charset="0"/>
              </a:rPr>
              <a:t>n</a:t>
            </a:r>
            <a:r>
              <a:rPr kumimoji="1" lang="en-US" altLang="zh-CN" sz="2400" dirty="0" err="1">
                <a:latin typeface="Times New Roman" pitchFamily="18" charset="0"/>
              </a:rPr>
              <a:t>×</a:t>
            </a:r>
            <a:r>
              <a:rPr kumimoji="1" lang="en-US" altLang="zh-CN" sz="2400" i="1" dirty="0" err="1">
                <a:latin typeface="Times New Roman" pitchFamily="18" charset="0"/>
              </a:rPr>
              <a:t>m</a:t>
            </a:r>
            <a:r>
              <a:rPr kumimoji="1" lang="zh-CN" altLang="en-US" sz="2400" dirty="0">
                <a:latin typeface="Times New Roman" pitchFamily="18" charset="0"/>
              </a:rPr>
              <a:t>的矩阵，它定义了系统中每一类资源当前已分配给每一进程的资源数。如果</a:t>
            </a:r>
            <a:r>
              <a:rPr kumimoji="1" lang="en-US" altLang="zh-CN" sz="2400" b="1" u="sng" dirty="0">
                <a:solidFill>
                  <a:srgbClr val="FF0066"/>
                </a:solidFill>
                <a:latin typeface="Times New Roman" pitchFamily="18" charset="0"/>
              </a:rPr>
              <a:t>Allocation</a:t>
            </a:r>
            <a:r>
              <a:rPr kumimoji="1" lang="zh-CN" altLang="en-US" sz="2400" b="1" u="sng" dirty="0">
                <a:solidFill>
                  <a:srgbClr val="FF0066"/>
                </a:solidFill>
                <a:latin typeface="Times New Roman" pitchFamily="18" charset="0"/>
              </a:rPr>
              <a:t>［</a:t>
            </a:r>
            <a:r>
              <a:rPr kumimoji="1" lang="en-US" altLang="zh-CN" sz="2400" b="1" u="sng" dirty="0" err="1">
                <a:solidFill>
                  <a:srgbClr val="FF0066"/>
                </a:solidFill>
                <a:latin typeface="Times New Roman" pitchFamily="18" charset="0"/>
              </a:rPr>
              <a:t>i,j</a:t>
            </a:r>
            <a:r>
              <a:rPr kumimoji="1" lang="zh-CN" altLang="en-US" sz="2400" b="1" u="sng" dirty="0">
                <a:solidFill>
                  <a:srgbClr val="FF0066"/>
                </a:solidFill>
                <a:latin typeface="Times New Roman" pitchFamily="18" charset="0"/>
              </a:rPr>
              <a:t>］</a:t>
            </a:r>
            <a:r>
              <a:rPr kumimoji="1" lang="en-US" altLang="zh-CN" sz="2400" b="1" u="sng" dirty="0">
                <a:solidFill>
                  <a:srgbClr val="FF0066"/>
                </a:solidFill>
                <a:latin typeface="Times New Roman" pitchFamily="18" charset="0"/>
              </a:rPr>
              <a:t>=K</a:t>
            </a:r>
            <a:r>
              <a:rPr kumimoji="1" lang="zh-CN" altLang="en-US" sz="2400" u="sng" dirty="0">
                <a:latin typeface="Times New Roman" pitchFamily="18" charset="0"/>
              </a:rPr>
              <a:t>，则表示进程</a:t>
            </a:r>
            <a:r>
              <a:rPr kumimoji="1" lang="en-US" altLang="zh-CN" sz="2400" u="sng" dirty="0" err="1">
                <a:latin typeface="Times New Roman" pitchFamily="18" charset="0"/>
              </a:rPr>
              <a:t>i</a:t>
            </a:r>
            <a:r>
              <a:rPr kumimoji="1" lang="zh-CN" altLang="en-US" sz="2400" u="sng" dirty="0">
                <a:latin typeface="Times New Roman" pitchFamily="18" charset="0"/>
              </a:rPr>
              <a:t>当前已分得</a:t>
            </a:r>
            <a:r>
              <a:rPr kumimoji="1" lang="en-US" altLang="zh-CN" sz="2400" i="1" u="sng" dirty="0" err="1">
                <a:latin typeface="Times New Roman" pitchFamily="18" charset="0"/>
              </a:rPr>
              <a:t>R</a:t>
            </a:r>
            <a:r>
              <a:rPr kumimoji="1" lang="en-US" altLang="zh-CN" sz="2400" u="sng" baseline="-25000" dirty="0" err="1">
                <a:latin typeface="Times New Roman" pitchFamily="18" charset="0"/>
              </a:rPr>
              <a:t>j</a:t>
            </a:r>
            <a:r>
              <a:rPr kumimoji="1" lang="zh-CN" altLang="en-US" sz="2400" u="sng" dirty="0">
                <a:latin typeface="Times New Roman" pitchFamily="18" charset="0"/>
              </a:rPr>
              <a:t>类资源的数目为</a:t>
            </a:r>
            <a:r>
              <a:rPr kumimoji="1" lang="en-US" altLang="zh-CN" sz="2400" i="1" u="sng" dirty="0">
                <a:latin typeface="Times New Roman" pitchFamily="18" charset="0"/>
              </a:rPr>
              <a:t>K</a:t>
            </a:r>
            <a:r>
              <a:rPr kumimoji="1" lang="zh-CN" altLang="en-US" sz="2400" dirty="0">
                <a:latin typeface="Times New Roman" pitchFamily="18" charset="0"/>
              </a:rPr>
              <a:t>。</a:t>
            </a:r>
          </a:p>
          <a:p>
            <a:pPr marL="342900" indent="-342900" algn="just" eaLnBrk="1" hangingPunct="1">
              <a:lnSpc>
                <a:spcPct val="130000"/>
              </a:lnSpc>
              <a:spcBef>
                <a:spcPts val="640"/>
              </a:spcBef>
              <a:buFont typeface="Wingdings" panose="05000000000000000000" pitchFamily="2" charset="2"/>
              <a:buChar char="Ø"/>
            </a:pPr>
            <a:r>
              <a:rPr kumimoji="1" lang="zh-CN" altLang="en-US" sz="2400" dirty="0">
                <a:latin typeface="Times New Roman" pitchFamily="18" charset="0"/>
              </a:rPr>
              <a:t> 需求矩阵</a:t>
            </a:r>
            <a:r>
              <a:rPr kumimoji="1" lang="en-US" altLang="zh-CN" sz="2400" dirty="0">
                <a:latin typeface="Times New Roman" pitchFamily="18" charset="0"/>
              </a:rPr>
              <a:t>Need</a:t>
            </a:r>
            <a:r>
              <a:rPr kumimoji="1" lang="zh-CN" altLang="en-US" sz="2400" dirty="0">
                <a:latin typeface="Times New Roman" pitchFamily="18" charset="0"/>
              </a:rPr>
              <a:t>。这也是一个</a:t>
            </a:r>
            <a:r>
              <a:rPr kumimoji="1" lang="en-US" altLang="zh-CN" sz="2400" i="1" dirty="0" err="1">
                <a:latin typeface="Times New Roman" pitchFamily="18" charset="0"/>
              </a:rPr>
              <a:t>n</a:t>
            </a:r>
            <a:r>
              <a:rPr kumimoji="1" lang="en-US" altLang="zh-CN" sz="2400" dirty="0" err="1">
                <a:latin typeface="Times New Roman" pitchFamily="18" charset="0"/>
              </a:rPr>
              <a:t>×</a:t>
            </a:r>
            <a:r>
              <a:rPr kumimoji="1" lang="en-US" altLang="zh-CN" sz="2400" i="1" dirty="0" err="1">
                <a:latin typeface="Times New Roman" pitchFamily="18" charset="0"/>
              </a:rPr>
              <a:t>m</a:t>
            </a:r>
            <a:r>
              <a:rPr kumimoji="1" lang="zh-CN" altLang="en-US" sz="2400" dirty="0">
                <a:latin typeface="Times New Roman" pitchFamily="18" charset="0"/>
              </a:rPr>
              <a:t>的矩阵，用以表示每一个进程尚需的各类资源数。如果</a:t>
            </a:r>
            <a:r>
              <a:rPr kumimoji="1" lang="en-US" altLang="zh-CN" sz="2400" b="1" u="sng" dirty="0">
                <a:solidFill>
                  <a:srgbClr val="FF0066"/>
                </a:solidFill>
                <a:latin typeface="Times New Roman" pitchFamily="18" charset="0"/>
              </a:rPr>
              <a:t>Need</a:t>
            </a:r>
            <a:r>
              <a:rPr kumimoji="1" lang="zh-CN" altLang="en-US" sz="2400" b="1" u="sng" dirty="0">
                <a:solidFill>
                  <a:srgbClr val="FF0066"/>
                </a:solidFill>
                <a:latin typeface="Times New Roman" pitchFamily="18" charset="0"/>
              </a:rPr>
              <a:t>［</a:t>
            </a:r>
            <a:r>
              <a:rPr kumimoji="1" lang="en-US" altLang="zh-CN" sz="2400" b="1" u="sng" dirty="0" err="1">
                <a:solidFill>
                  <a:srgbClr val="FF0066"/>
                </a:solidFill>
                <a:latin typeface="Times New Roman" pitchFamily="18" charset="0"/>
              </a:rPr>
              <a:t>i,j</a:t>
            </a:r>
            <a:r>
              <a:rPr kumimoji="1" lang="zh-CN" altLang="en-US" sz="2400" b="1" u="sng" dirty="0">
                <a:solidFill>
                  <a:srgbClr val="FF0066"/>
                </a:solidFill>
                <a:latin typeface="Times New Roman" pitchFamily="18" charset="0"/>
              </a:rPr>
              <a:t>］</a:t>
            </a:r>
            <a:r>
              <a:rPr kumimoji="1" lang="en-US" altLang="zh-CN" sz="2400" b="1" u="sng" dirty="0">
                <a:solidFill>
                  <a:srgbClr val="FF0066"/>
                </a:solidFill>
                <a:latin typeface="Times New Roman" pitchFamily="18" charset="0"/>
              </a:rPr>
              <a:t>=</a:t>
            </a:r>
            <a:r>
              <a:rPr kumimoji="1" lang="en-US" altLang="zh-CN" sz="2400" b="1" i="1" u="sng" dirty="0">
                <a:solidFill>
                  <a:srgbClr val="FF0066"/>
                </a:solidFill>
                <a:latin typeface="Times New Roman" pitchFamily="18" charset="0"/>
              </a:rPr>
              <a:t>K</a:t>
            </a:r>
            <a:r>
              <a:rPr kumimoji="1" lang="zh-CN" altLang="en-US" sz="2400" u="sng" dirty="0">
                <a:latin typeface="Times New Roman" pitchFamily="18" charset="0"/>
              </a:rPr>
              <a:t>，则表示进程</a:t>
            </a:r>
            <a:r>
              <a:rPr kumimoji="1" lang="en-US" altLang="zh-CN" sz="2400" u="sng" dirty="0" err="1">
                <a:latin typeface="Times New Roman" pitchFamily="18" charset="0"/>
              </a:rPr>
              <a:t>i</a:t>
            </a:r>
            <a:r>
              <a:rPr kumimoji="1" lang="zh-CN" altLang="en-US" sz="2400" u="sng" dirty="0">
                <a:latin typeface="Times New Roman" pitchFamily="18" charset="0"/>
              </a:rPr>
              <a:t>还需要</a:t>
            </a:r>
            <a:r>
              <a:rPr kumimoji="1" lang="en-US" altLang="zh-CN" sz="2400" u="sng" dirty="0" err="1">
                <a:latin typeface="Times New Roman" pitchFamily="18" charset="0"/>
              </a:rPr>
              <a:t>R</a:t>
            </a:r>
            <a:r>
              <a:rPr kumimoji="1" lang="en-US" altLang="zh-CN" sz="2400" u="sng" baseline="-25000" dirty="0" err="1">
                <a:latin typeface="Times New Roman" pitchFamily="18" charset="0"/>
              </a:rPr>
              <a:t>j</a:t>
            </a:r>
            <a:r>
              <a:rPr kumimoji="1" lang="zh-CN" altLang="en-US" sz="2400" u="sng" dirty="0">
                <a:latin typeface="Times New Roman" pitchFamily="18" charset="0"/>
              </a:rPr>
              <a:t>类资源</a:t>
            </a:r>
            <a:r>
              <a:rPr kumimoji="1" lang="en-US" altLang="zh-CN" sz="2400" i="1" u="sng" dirty="0">
                <a:latin typeface="Times New Roman" pitchFamily="18" charset="0"/>
              </a:rPr>
              <a:t>K</a:t>
            </a:r>
            <a:r>
              <a:rPr kumimoji="1" lang="zh-CN" altLang="en-US" sz="2400" u="sng" dirty="0">
                <a:latin typeface="Times New Roman" pitchFamily="18" charset="0"/>
              </a:rPr>
              <a:t>个，方能完成其任务</a:t>
            </a:r>
            <a:r>
              <a:rPr kumimoji="1" lang="zh-CN" altLang="en-US" sz="2400" dirty="0">
                <a:latin typeface="Times New Roman" pitchFamily="18" charset="0"/>
              </a:rPr>
              <a:t>。 </a:t>
            </a:r>
            <a:endParaRPr kumimoji="1" lang="en-US" altLang="zh-CN" sz="2400" dirty="0">
              <a:latin typeface="Times New Roman" pitchFamily="18" charset="0"/>
            </a:endParaRPr>
          </a:p>
          <a:p>
            <a:pPr algn="just" eaLnBrk="1" hangingPunct="1">
              <a:lnSpc>
                <a:spcPct val="130000"/>
              </a:lnSpc>
              <a:spcBef>
                <a:spcPts val="640"/>
              </a:spcBef>
            </a:pPr>
            <a:r>
              <a:rPr kumimoji="1" lang="zh-CN" altLang="en-US" sz="2400" dirty="0">
                <a:latin typeface="Times New Roman" pitchFamily="18" charset="0"/>
              </a:rPr>
              <a:t> </a:t>
            </a:r>
          </a:p>
        </p:txBody>
      </p:sp>
      <p:sp>
        <p:nvSpPr>
          <p:cNvPr id="94212" name="Text Box 5"/>
          <p:cNvSpPr txBox="1">
            <a:spLocks noChangeArrowheads="1"/>
          </p:cNvSpPr>
          <p:nvPr/>
        </p:nvSpPr>
        <p:spPr bwMode="auto">
          <a:xfrm>
            <a:off x="1259632" y="5562600"/>
            <a:ext cx="573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rPr>
              <a:t>Need</a:t>
            </a:r>
            <a:r>
              <a:rPr kumimoji="1" lang="zh-CN" altLang="en-US" sz="2400" b="1" dirty="0">
                <a:latin typeface="Times New Roman" pitchFamily="18" charset="0"/>
              </a:rPr>
              <a:t>［</a:t>
            </a:r>
            <a:r>
              <a:rPr kumimoji="1" lang="en-US" altLang="zh-CN" sz="2400" b="1" dirty="0" err="1">
                <a:latin typeface="Times New Roman" pitchFamily="18" charset="0"/>
              </a:rPr>
              <a:t>i,j</a:t>
            </a:r>
            <a:r>
              <a:rPr kumimoji="1" lang="zh-CN" altLang="en-US" sz="2400" b="1" dirty="0">
                <a:latin typeface="Times New Roman" pitchFamily="18" charset="0"/>
              </a:rPr>
              <a:t>］</a:t>
            </a:r>
            <a:r>
              <a:rPr kumimoji="1" lang="en-US" altLang="zh-CN" sz="2400" b="1" dirty="0">
                <a:latin typeface="Times New Roman" pitchFamily="18" charset="0"/>
              </a:rPr>
              <a:t>=Max</a:t>
            </a:r>
            <a:r>
              <a:rPr kumimoji="1" lang="zh-CN" altLang="en-US" sz="2400" b="1" dirty="0">
                <a:latin typeface="Times New Roman" pitchFamily="18" charset="0"/>
              </a:rPr>
              <a:t>［</a:t>
            </a:r>
            <a:r>
              <a:rPr kumimoji="1" lang="en-US" altLang="zh-CN" sz="2400" b="1" dirty="0" err="1">
                <a:latin typeface="Times New Roman" pitchFamily="18" charset="0"/>
              </a:rPr>
              <a:t>i,j</a:t>
            </a:r>
            <a:r>
              <a:rPr kumimoji="1" lang="zh-CN" altLang="en-US" sz="2400" b="1" dirty="0">
                <a:latin typeface="Times New Roman" pitchFamily="18" charset="0"/>
              </a:rPr>
              <a:t>］</a:t>
            </a:r>
            <a:r>
              <a:rPr kumimoji="1" lang="en-US" altLang="zh-CN" sz="2400" b="1" dirty="0">
                <a:latin typeface="Times New Roman" pitchFamily="18" charset="0"/>
              </a:rPr>
              <a:t>-Allocation</a:t>
            </a:r>
            <a:r>
              <a:rPr kumimoji="1" lang="zh-CN" altLang="en-US" sz="2400" b="1" dirty="0">
                <a:latin typeface="Times New Roman" pitchFamily="18" charset="0"/>
              </a:rPr>
              <a:t>［</a:t>
            </a:r>
            <a:r>
              <a:rPr kumimoji="1" lang="en-US" altLang="zh-CN" sz="2400" b="1" dirty="0" err="1">
                <a:latin typeface="Times New Roman" pitchFamily="18" charset="0"/>
              </a:rPr>
              <a:t>i,j</a:t>
            </a:r>
            <a:r>
              <a:rPr kumimoji="1" lang="zh-CN" altLang="en-US" sz="2400" b="1" dirty="0">
                <a:latin typeface="Times New Roman" pitchFamily="18" charset="0"/>
              </a:rPr>
              <a:t>］</a:t>
            </a:r>
            <a:r>
              <a:rPr kumimoji="1" lang="zh-CN" altLang="en-US" sz="2400" dirty="0">
                <a:latin typeface="Times New Roman" pitchFamily="18" charset="0"/>
              </a:rPr>
              <a:t> </a:t>
            </a:r>
          </a:p>
        </p:txBody>
      </p:sp>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a:spLocks noGrp="1"/>
          </p:cNvSpPr>
          <p:nvPr>
            <p:ph type="title"/>
          </p:nvPr>
        </p:nvSpPr>
        <p:spPr>
          <a:xfrm>
            <a:off x="301625" y="357188"/>
            <a:ext cx="8540750" cy="428625"/>
          </a:xfrm>
        </p:spPr>
        <p:txBody>
          <a:bodyPr/>
          <a:lstStyle/>
          <a:p>
            <a:pPr algn="l"/>
            <a:r>
              <a:rPr lang="zh-CN" altLang="en-US" sz="2800" dirty="0">
                <a:solidFill>
                  <a:schemeClr val="tx1"/>
                </a:solidFill>
              </a:rPr>
              <a:t>   三类处理机调度问题（现代</a:t>
            </a:r>
            <a:r>
              <a:rPr lang="en-US" altLang="zh-CN" sz="2800" dirty="0">
                <a:solidFill>
                  <a:schemeClr val="tx1"/>
                </a:solidFill>
              </a:rPr>
              <a:t>OS</a:t>
            </a:r>
            <a:r>
              <a:rPr lang="zh-CN" altLang="en-US" sz="2800" dirty="0">
                <a:solidFill>
                  <a:schemeClr val="tx1"/>
                </a:solidFill>
              </a:rPr>
              <a:t>）</a:t>
            </a:r>
          </a:p>
        </p:txBody>
      </p:sp>
      <p:sp>
        <p:nvSpPr>
          <p:cNvPr id="39939"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34ADCFD-BFFE-4AB6-A255-63FCD0FDA742}" type="datetime8">
              <a:rPr lang="zh-CN" altLang="en-US" smtClean="0"/>
              <a:pPr/>
              <a:t>2022年6月30日8时58分</a:t>
            </a:fld>
            <a:endParaRPr lang="en-US" altLang="zh-CN"/>
          </a:p>
        </p:txBody>
      </p:sp>
      <p:sp>
        <p:nvSpPr>
          <p:cNvPr id="39940" name="内容占位符 5"/>
          <p:cNvSpPr>
            <a:spLocks noGrp="1"/>
          </p:cNvSpPr>
          <p:nvPr>
            <p:ph idx="1"/>
          </p:nvPr>
        </p:nvSpPr>
        <p:spPr>
          <a:xfrm>
            <a:off x="301625" y="857250"/>
            <a:ext cx="8540750" cy="4996111"/>
          </a:xfrm>
        </p:spPr>
        <p:txBody>
          <a:bodyPr>
            <a:spAutoFit/>
          </a:bodyPr>
          <a:lstStyle/>
          <a:p>
            <a:pPr>
              <a:buFont typeface="Wingdings" pitchFamily="2" charset="2"/>
              <a:buAutoNum type="arabicParenR"/>
            </a:pPr>
            <a:r>
              <a:rPr lang="zh-CN" altLang="en-US" sz="2500" b="1" dirty="0"/>
              <a:t>批处理</a:t>
            </a:r>
            <a:r>
              <a:rPr lang="en-US" altLang="zh-CN" sz="2200" dirty="0"/>
              <a:t>  </a:t>
            </a:r>
          </a:p>
          <a:p>
            <a:r>
              <a:rPr lang="zh-CN" altLang="en-US" sz="2500" dirty="0"/>
              <a:t>多采用</a:t>
            </a:r>
            <a:r>
              <a:rPr lang="zh-CN" altLang="en-US" sz="2500" dirty="0">
                <a:solidFill>
                  <a:schemeClr val="tx2"/>
                </a:solidFill>
              </a:rPr>
              <a:t>非抢占式算法</a:t>
            </a:r>
            <a:r>
              <a:rPr lang="zh-CN" altLang="en-US" sz="2500" dirty="0"/>
              <a:t>。</a:t>
            </a:r>
            <a:endParaRPr lang="en-US" altLang="zh-CN" sz="2500" dirty="0"/>
          </a:p>
          <a:p>
            <a:r>
              <a:rPr lang="zh-CN" altLang="en-US" sz="2400" dirty="0"/>
              <a:t>主要包括：</a:t>
            </a:r>
            <a:r>
              <a:rPr lang="zh-CN" altLang="en-US" sz="2400" u="sng" dirty="0"/>
              <a:t>先来先服务</a:t>
            </a:r>
            <a:r>
              <a:rPr lang="zh-CN" altLang="en-US" sz="2400" dirty="0"/>
              <a:t>、</a:t>
            </a:r>
            <a:r>
              <a:rPr lang="zh-CN" altLang="en-US" sz="2400" u="sng" dirty="0"/>
              <a:t>最短作业优先</a:t>
            </a:r>
            <a:r>
              <a:rPr lang="zh-CN" altLang="en-US" sz="2400" dirty="0"/>
              <a:t>及</a:t>
            </a:r>
            <a:r>
              <a:rPr lang="zh-CN" altLang="en-US" sz="2400" u="sng" dirty="0"/>
              <a:t>最短剩余时间优先</a:t>
            </a:r>
            <a:endParaRPr lang="en-US" altLang="zh-CN" sz="2400" dirty="0"/>
          </a:p>
          <a:p>
            <a:pPr>
              <a:buFont typeface="Wingdings" pitchFamily="2" charset="2"/>
              <a:buAutoNum type="arabicParenR" startAt="2"/>
            </a:pPr>
            <a:r>
              <a:rPr lang="zh-CN" altLang="en-US" sz="2500" b="1" dirty="0"/>
              <a:t>交互式</a:t>
            </a:r>
            <a:endParaRPr lang="en-US" altLang="zh-CN" sz="2500" b="1" dirty="0"/>
          </a:p>
          <a:p>
            <a:r>
              <a:rPr lang="zh-CN" altLang="en-US" sz="2500" dirty="0"/>
              <a:t>多采用</a:t>
            </a:r>
            <a:r>
              <a:rPr lang="zh-CN" altLang="en-US" sz="2500" dirty="0">
                <a:solidFill>
                  <a:schemeClr val="tx2"/>
                </a:solidFill>
              </a:rPr>
              <a:t>抢占式算法</a:t>
            </a:r>
            <a:r>
              <a:rPr lang="zh-CN" altLang="en-US" sz="2500" dirty="0"/>
              <a:t>。</a:t>
            </a:r>
            <a:endParaRPr lang="en-US" altLang="zh-CN" sz="2500" dirty="0"/>
          </a:p>
          <a:p>
            <a:r>
              <a:rPr lang="zh-CN" altLang="en-US" sz="2500" dirty="0"/>
              <a:t>主要包括：</a:t>
            </a:r>
            <a:r>
              <a:rPr lang="zh-CN" altLang="en-US" sz="2500" u="sng" dirty="0"/>
              <a:t>轮转调度</a:t>
            </a:r>
            <a:r>
              <a:rPr lang="zh-CN" altLang="en-US" sz="2500" dirty="0"/>
              <a:t>、</a:t>
            </a:r>
            <a:r>
              <a:rPr lang="zh-CN" altLang="en-US" sz="2500" u="sng" dirty="0"/>
              <a:t>优先级调度</a:t>
            </a:r>
            <a:r>
              <a:rPr lang="zh-CN" altLang="en-US" sz="2500" dirty="0"/>
              <a:t>、</a:t>
            </a:r>
            <a:r>
              <a:rPr lang="zh-CN" altLang="en-US" sz="2500" u="sng" dirty="0"/>
              <a:t>多级队列</a:t>
            </a:r>
            <a:r>
              <a:rPr lang="zh-CN" altLang="en-US" sz="2500" dirty="0"/>
              <a:t>、</a:t>
            </a:r>
            <a:r>
              <a:rPr lang="zh-CN" altLang="en-US" sz="2500" u="sng" dirty="0"/>
              <a:t>最短进程优先</a:t>
            </a:r>
            <a:r>
              <a:rPr lang="zh-CN" altLang="en-US" sz="2500" dirty="0"/>
              <a:t>、</a:t>
            </a:r>
            <a:r>
              <a:rPr lang="zh-CN" altLang="en-US" sz="2500" u="sng" dirty="0"/>
              <a:t>保证调度</a:t>
            </a:r>
            <a:r>
              <a:rPr lang="zh-CN" altLang="en-US" sz="2500" dirty="0"/>
              <a:t>、</a:t>
            </a:r>
            <a:r>
              <a:rPr lang="zh-CN" altLang="en-US" sz="2500" u="sng" dirty="0"/>
              <a:t>彩票调度</a:t>
            </a:r>
            <a:r>
              <a:rPr lang="zh-CN" altLang="en-US" sz="2500" dirty="0"/>
              <a:t>、</a:t>
            </a:r>
            <a:r>
              <a:rPr lang="zh-CN" altLang="en-US" sz="2500" u="sng" dirty="0"/>
              <a:t>公平分享调度</a:t>
            </a:r>
            <a:r>
              <a:rPr lang="zh-CN" altLang="en-US" sz="2500" dirty="0"/>
              <a:t>等。</a:t>
            </a:r>
            <a:endParaRPr lang="en-US" altLang="zh-CN" sz="2500" dirty="0"/>
          </a:p>
          <a:p>
            <a:pPr>
              <a:buFont typeface="Wingdings" pitchFamily="2" charset="2"/>
              <a:buAutoNum type="arabicParenR" startAt="3"/>
            </a:pPr>
            <a:r>
              <a:rPr lang="zh-CN" altLang="en-US" sz="2500" b="1" dirty="0"/>
              <a:t>实时调度</a:t>
            </a:r>
            <a:endParaRPr lang="en-US" altLang="zh-CN" sz="2500" b="1" dirty="0"/>
          </a:p>
          <a:p>
            <a:r>
              <a:rPr lang="zh-CN" altLang="en-US" sz="2500" dirty="0"/>
              <a:t>分为</a:t>
            </a:r>
            <a:r>
              <a:rPr lang="zh-CN" altLang="en-US" sz="2500" u="sng" dirty="0"/>
              <a:t>硬实时</a:t>
            </a:r>
            <a:r>
              <a:rPr lang="zh-CN" altLang="en-US" sz="2500" dirty="0"/>
              <a:t>与</a:t>
            </a:r>
            <a:r>
              <a:rPr lang="zh-CN" altLang="en-US" sz="2500" u="sng" dirty="0"/>
              <a:t>软实时</a:t>
            </a:r>
            <a:r>
              <a:rPr lang="zh-CN" altLang="en-US" sz="2500" dirty="0"/>
              <a:t>，前者必须要满足</a:t>
            </a:r>
            <a:r>
              <a:rPr lang="zh-CN" altLang="en-US" sz="2500" dirty="0">
                <a:solidFill>
                  <a:schemeClr val="tx2"/>
                </a:solidFill>
              </a:rPr>
              <a:t>绝对的截止时间</a:t>
            </a:r>
            <a:r>
              <a:rPr lang="zh-CN" altLang="en-US" sz="2500" dirty="0"/>
              <a:t>，后者只是</a:t>
            </a:r>
            <a:r>
              <a:rPr lang="zh-CN" altLang="en-US" sz="2500" dirty="0">
                <a:solidFill>
                  <a:schemeClr val="tx2"/>
                </a:solidFill>
              </a:rPr>
              <a:t>不希望错过截止时间</a:t>
            </a:r>
            <a:r>
              <a:rPr lang="zh-CN" altLang="en-US" sz="2500" dirty="0"/>
              <a:t>，即使错过也可以容忍。</a:t>
            </a:r>
          </a:p>
        </p:txBody>
      </p:sp>
    </p:spTree>
  </p:cSld>
  <p:clrMapOvr>
    <a:masterClrMapping/>
  </p:clrMapOvr>
  <p:transition>
    <p:pull dir="rd"/>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85556" y="260648"/>
            <a:ext cx="8540750" cy="785818"/>
          </a:xfrm>
        </p:spPr>
        <p:txBody>
          <a:bodyPr/>
          <a:lstStyle/>
          <a:p>
            <a:pPr algn="l"/>
            <a:r>
              <a:rPr kumimoji="1" lang="en-US" altLang="zh-CN" dirty="0">
                <a:latin typeface="Times New Roman" pitchFamily="18" charset="0"/>
              </a:rPr>
              <a:t>    </a:t>
            </a:r>
            <a:r>
              <a:rPr kumimoji="1" lang="en-US" altLang="zh-CN" sz="2600" dirty="0">
                <a:latin typeface="Times New Roman" pitchFamily="18" charset="0"/>
              </a:rPr>
              <a:t>2. </a:t>
            </a:r>
            <a:r>
              <a:rPr kumimoji="1" lang="zh-CN" altLang="en-US" sz="2600" dirty="0">
                <a:latin typeface="Times New Roman" pitchFamily="18" charset="0"/>
              </a:rPr>
              <a:t>银行家算法</a:t>
            </a:r>
            <a:endParaRPr lang="zh-CN" altLang="en-US" sz="2600" dirty="0"/>
          </a:p>
        </p:txBody>
      </p:sp>
      <p:sp>
        <p:nvSpPr>
          <p:cNvPr id="95234" name="日期占位符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DA28694-7AD3-4094-A1C7-03089F6C52FF}" type="datetime8">
              <a:rPr lang="zh-CN" altLang="en-US" smtClean="0"/>
              <a:pPr/>
              <a:t>2022年6月30日8时58分</a:t>
            </a:fld>
            <a:endParaRPr lang="en-US" altLang="zh-CN"/>
          </a:p>
        </p:txBody>
      </p:sp>
      <p:sp>
        <p:nvSpPr>
          <p:cNvPr id="95235" name="Text Box 1028"/>
          <p:cNvSpPr txBox="1">
            <a:spLocks noChangeArrowheads="1"/>
          </p:cNvSpPr>
          <p:nvPr/>
        </p:nvSpPr>
        <p:spPr bwMode="auto">
          <a:xfrm>
            <a:off x="400633" y="1052736"/>
            <a:ext cx="8305800" cy="4789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spcBef>
                <a:spcPct val="50000"/>
              </a:spcBef>
            </a:pPr>
            <a:r>
              <a:rPr kumimoji="1" lang="zh-CN" altLang="en-US" sz="2400" dirty="0">
                <a:latin typeface="Times New Roman" pitchFamily="18" charset="0"/>
              </a:rPr>
              <a:t>    设</a:t>
            </a:r>
            <a:r>
              <a:rPr kumimoji="1" lang="en-US" altLang="zh-CN" sz="2400" dirty="0" err="1">
                <a:latin typeface="Times New Roman" pitchFamily="18" charset="0"/>
              </a:rPr>
              <a:t>Request</a:t>
            </a:r>
            <a:r>
              <a:rPr kumimoji="1" lang="en-US" altLang="zh-CN" sz="2400" baseline="-25000" dirty="0" err="1">
                <a:latin typeface="Times New Roman" pitchFamily="18" charset="0"/>
              </a:rPr>
              <a:t>i</a:t>
            </a:r>
            <a:r>
              <a:rPr kumimoji="1" lang="zh-CN" altLang="en-US" sz="2400" dirty="0">
                <a:latin typeface="Times New Roman" pitchFamily="18" charset="0"/>
              </a:rPr>
              <a:t>是进程</a:t>
            </a:r>
            <a:r>
              <a:rPr kumimoji="1" lang="en-US" altLang="zh-CN" sz="2400" dirty="0">
                <a:latin typeface="Times New Roman" pitchFamily="18" charset="0"/>
              </a:rPr>
              <a:t>P</a:t>
            </a:r>
            <a:r>
              <a:rPr kumimoji="1" lang="en-US" altLang="zh-CN" sz="2400" baseline="-25000" dirty="0">
                <a:latin typeface="Times New Roman" pitchFamily="18" charset="0"/>
              </a:rPr>
              <a:t>i</a:t>
            </a:r>
            <a:r>
              <a:rPr kumimoji="1" lang="zh-CN" altLang="en-US" sz="2400" dirty="0">
                <a:latin typeface="Times New Roman" pitchFamily="18" charset="0"/>
              </a:rPr>
              <a:t>的请求向量，如果</a:t>
            </a:r>
            <a:r>
              <a:rPr kumimoji="1" lang="en-US" altLang="zh-CN" sz="2400" dirty="0" err="1">
                <a:solidFill>
                  <a:schemeClr val="tx2"/>
                </a:solidFill>
                <a:latin typeface="Times New Roman" pitchFamily="18" charset="0"/>
              </a:rPr>
              <a:t>Request</a:t>
            </a:r>
            <a:r>
              <a:rPr kumimoji="1" lang="en-US" altLang="zh-CN" sz="2400" baseline="-25000" dirty="0" err="1">
                <a:solidFill>
                  <a:schemeClr val="tx2"/>
                </a:solidFill>
                <a:latin typeface="Times New Roman" pitchFamily="18" charset="0"/>
              </a:rPr>
              <a:t>i</a:t>
            </a:r>
            <a:r>
              <a:rPr kumimoji="1" lang="zh-CN" altLang="en-US" sz="2400" dirty="0">
                <a:solidFill>
                  <a:schemeClr val="tx2"/>
                </a:solidFill>
                <a:latin typeface="Times New Roman" pitchFamily="18" charset="0"/>
              </a:rPr>
              <a:t>［</a:t>
            </a:r>
            <a:r>
              <a:rPr kumimoji="1" lang="en-US" altLang="zh-CN" sz="2400" dirty="0">
                <a:solidFill>
                  <a:schemeClr val="tx2"/>
                </a:solidFill>
                <a:latin typeface="Times New Roman" pitchFamily="18" charset="0"/>
              </a:rPr>
              <a:t>j</a:t>
            </a:r>
            <a:r>
              <a:rPr kumimoji="1" lang="zh-CN" altLang="en-US" sz="2400" dirty="0">
                <a:solidFill>
                  <a:schemeClr val="tx2"/>
                </a:solidFill>
                <a:latin typeface="Times New Roman" pitchFamily="18" charset="0"/>
              </a:rPr>
              <a:t>］</a:t>
            </a:r>
            <a:r>
              <a:rPr kumimoji="1" lang="en-US" altLang="zh-CN" sz="2400" dirty="0">
                <a:solidFill>
                  <a:schemeClr val="tx2"/>
                </a:solidFill>
                <a:latin typeface="Times New Roman" pitchFamily="18" charset="0"/>
              </a:rPr>
              <a:t>=</a:t>
            </a:r>
            <a:r>
              <a:rPr kumimoji="1" lang="en-US" altLang="zh-CN" sz="2400" i="1" dirty="0">
                <a:solidFill>
                  <a:schemeClr val="tx2"/>
                </a:solidFill>
                <a:latin typeface="Times New Roman" pitchFamily="18" charset="0"/>
              </a:rPr>
              <a:t>K</a:t>
            </a:r>
            <a:r>
              <a:rPr kumimoji="1" lang="zh-CN" altLang="en-US" sz="2400" dirty="0">
                <a:latin typeface="Times New Roman" pitchFamily="18" charset="0"/>
              </a:rPr>
              <a:t>，表示</a:t>
            </a:r>
            <a:r>
              <a:rPr kumimoji="1" lang="zh-CN" altLang="en-US" sz="2400" u="sng" dirty="0">
                <a:solidFill>
                  <a:schemeClr val="tx2"/>
                </a:solidFill>
                <a:latin typeface="Times New Roman" pitchFamily="18" charset="0"/>
              </a:rPr>
              <a:t>进程</a:t>
            </a:r>
            <a:r>
              <a:rPr kumimoji="1" lang="en-US" altLang="zh-CN" sz="2400" u="sng" dirty="0">
                <a:solidFill>
                  <a:schemeClr val="tx2"/>
                </a:solidFill>
                <a:latin typeface="Times New Roman" pitchFamily="18" charset="0"/>
              </a:rPr>
              <a:t>P</a:t>
            </a:r>
            <a:r>
              <a:rPr kumimoji="1" lang="en-US" altLang="zh-CN" sz="2400" baseline="-25000" dirty="0">
                <a:latin typeface="Times New Roman" pitchFamily="18" charset="0"/>
              </a:rPr>
              <a:t>i</a:t>
            </a:r>
            <a:r>
              <a:rPr kumimoji="1" lang="zh-CN" altLang="en-US" sz="2400" dirty="0">
                <a:latin typeface="Times New Roman" pitchFamily="18" charset="0"/>
              </a:rPr>
              <a:t>需要</a:t>
            </a:r>
            <a:r>
              <a:rPr kumimoji="1" lang="en-US" altLang="zh-CN" sz="2400" i="1" dirty="0">
                <a:latin typeface="Times New Roman" pitchFamily="18" charset="0"/>
              </a:rPr>
              <a:t>K</a:t>
            </a:r>
            <a:r>
              <a:rPr kumimoji="1" lang="zh-CN" altLang="en-US" sz="2400" dirty="0">
                <a:latin typeface="Times New Roman" pitchFamily="18" charset="0"/>
              </a:rPr>
              <a:t>个</a:t>
            </a:r>
            <a:r>
              <a:rPr kumimoji="1" lang="en-US" altLang="zh-CN" sz="2400" u="sng" dirty="0" err="1">
                <a:solidFill>
                  <a:schemeClr val="tx2"/>
                </a:solidFill>
                <a:latin typeface="Times New Roman" pitchFamily="18" charset="0"/>
              </a:rPr>
              <a:t>R</a:t>
            </a:r>
            <a:r>
              <a:rPr kumimoji="1" lang="en-US" altLang="zh-CN" sz="2400" u="sng" baseline="-25000" dirty="0" err="1">
                <a:solidFill>
                  <a:schemeClr val="tx2"/>
                </a:solidFill>
                <a:latin typeface="Times New Roman" pitchFamily="18" charset="0"/>
              </a:rPr>
              <a:t>j</a:t>
            </a:r>
            <a:r>
              <a:rPr kumimoji="1" lang="zh-CN" altLang="en-US" sz="2400" u="sng" dirty="0">
                <a:solidFill>
                  <a:schemeClr val="tx2"/>
                </a:solidFill>
                <a:latin typeface="Times New Roman" pitchFamily="18" charset="0"/>
              </a:rPr>
              <a:t>类型的资源</a:t>
            </a:r>
            <a:r>
              <a:rPr kumimoji="1" lang="zh-CN" altLang="en-US" sz="2400" dirty="0">
                <a:latin typeface="Times New Roman" pitchFamily="18" charset="0"/>
              </a:rPr>
              <a:t>。当</a:t>
            </a:r>
            <a:r>
              <a:rPr kumimoji="1" lang="en-US" altLang="zh-CN" sz="2400" dirty="0">
                <a:latin typeface="Times New Roman" pitchFamily="18" charset="0"/>
              </a:rPr>
              <a:t>P</a:t>
            </a:r>
            <a:r>
              <a:rPr kumimoji="1" lang="en-US" altLang="zh-CN" sz="2400" baseline="-25000" dirty="0">
                <a:latin typeface="Times New Roman" pitchFamily="18" charset="0"/>
              </a:rPr>
              <a:t>i</a:t>
            </a:r>
            <a:r>
              <a:rPr kumimoji="1" lang="zh-CN" altLang="en-US" sz="2400" dirty="0">
                <a:latin typeface="Times New Roman" pitchFamily="18" charset="0"/>
              </a:rPr>
              <a:t>发出资源请求后，系统按下述步骤进行检查：</a:t>
            </a:r>
          </a:p>
          <a:p>
            <a:pPr algn="just" eaLnBrk="1" hangingPunct="1">
              <a:lnSpc>
                <a:spcPct val="130000"/>
              </a:lnSpc>
              <a:spcBef>
                <a:spcPts val="640"/>
              </a:spcBef>
            </a:pPr>
            <a:r>
              <a:rPr kumimoji="1" lang="zh-CN" altLang="en-US" sz="2400" dirty="0">
                <a:latin typeface="Times New Roman" pitchFamily="18" charset="0"/>
              </a:rPr>
              <a:t>       </a:t>
            </a:r>
            <a:r>
              <a:rPr kumimoji="1" lang="en-US" altLang="zh-CN" sz="2400" dirty="0">
                <a:solidFill>
                  <a:schemeClr val="tx2"/>
                </a:solidFill>
                <a:latin typeface="Times New Roman" pitchFamily="18" charset="0"/>
              </a:rPr>
              <a:t>(1) </a:t>
            </a:r>
            <a:r>
              <a:rPr kumimoji="1" lang="zh-CN" altLang="en-US" sz="2400" dirty="0">
                <a:solidFill>
                  <a:schemeClr val="tx2"/>
                </a:solidFill>
                <a:latin typeface="Times New Roman" pitchFamily="18" charset="0"/>
              </a:rPr>
              <a:t>如果</a:t>
            </a:r>
            <a:r>
              <a:rPr kumimoji="1" lang="en-US" altLang="zh-CN" sz="2400" b="1" dirty="0" err="1">
                <a:solidFill>
                  <a:schemeClr val="tx2"/>
                </a:solidFill>
                <a:latin typeface="Times New Roman" pitchFamily="18" charset="0"/>
              </a:rPr>
              <a:t>Request</a:t>
            </a:r>
            <a:r>
              <a:rPr kumimoji="1" lang="en-US" altLang="zh-CN" sz="2400" b="1" baseline="-25000" dirty="0" err="1">
                <a:solidFill>
                  <a:schemeClr val="tx2"/>
                </a:solidFill>
                <a:latin typeface="Times New Roman" pitchFamily="18" charset="0"/>
              </a:rPr>
              <a:t>i</a:t>
            </a:r>
            <a:r>
              <a:rPr kumimoji="1" lang="zh-CN" altLang="en-US" sz="2400" b="1" dirty="0">
                <a:solidFill>
                  <a:schemeClr val="tx2"/>
                </a:solidFill>
                <a:latin typeface="Times New Roman" pitchFamily="18" charset="0"/>
              </a:rPr>
              <a:t>［</a:t>
            </a:r>
            <a:r>
              <a:rPr kumimoji="1" lang="en-US" altLang="zh-CN" sz="2400" b="1" dirty="0">
                <a:solidFill>
                  <a:schemeClr val="tx2"/>
                </a:solidFill>
                <a:latin typeface="Times New Roman" pitchFamily="18" charset="0"/>
              </a:rPr>
              <a:t>j</a:t>
            </a:r>
            <a:r>
              <a:rPr kumimoji="1" lang="zh-CN" altLang="en-US" sz="2400" b="1" dirty="0">
                <a:solidFill>
                  <a:schemeClr val="tx2"/>
                </a:solidFill>
                <a:latin typeface="Times New Roman" pitchFamily="18" charset="0"/>
              </a:rPr>
              <a:t>］≤</a:t>
            </a:r>
            <a:r>
              <a:rPr kumimoji="1" lang="en-US" altLang="zh-CN" sz="2400" b="1" dirty="0">
                <a:solidFill>
                  <a:schemeClr val="tx2"/>
                </a:solidFill>
                <a:latin typeface="Times New Roman" pitchFamily="18" charset="0"/>
              </a:rPr>
              <a:t>Need</a:t>
            </a:r>
            <a:r>
              <a:rPr kumimoji="1" lang="zh-CN" altLang="en-US" sz="2400" b="1" dirty="0">
                <a:solidFill>
                  <a:schemeClr val="tx2"/>
                </a:solidFill>
                <a:latin typeface="Times New Roman" pitchFamily="18" charset="0"/>
              </a:rPr>
              <a:t>［</a:t>
            </a:r>
            <a:r>
              <a:rPr kumimoji="1" lang="en-US" altLang="zh-CN" sz="2400" b="1" dirty="0" err="1">
                <a:solidFill>
                  <a:schemeClr val="tx2"/>
                </a:solidFill>
                <a:latin typeface="Times New Roman" pitchFamily="18" charset="0"/>
              </a:rPr>
              <a:t>i,j</a:t>
            </a:r>
            <a:r>
              <a:rPr kumimoji="1" lang="zh-CN" altLang="en-US" sz="2400" b="1" dirty="0">
                <a:solidFill>
                  <a:schemeClr val="tx2"/>
                </a:solidFill>
                <a:latin typeface="Times New Roman" pitchFamily="18" charset="0"/>
              </a:rPr>
              <a:t>］</a:t>
            </a:r>
            <a:r>
              <a:rPr kumimoji="1" lang="zh-CN" altLang="en-US" sz="2000" b="1" baseline="30000" dirty="0">
                <a:latin typeface="Times New Roman" pitchFamily="18" charset="0"/>
              </a:rPr>
              <a:t>请求</a:t>
            </a:r>
            <a:r>
              <a:rPr kumimoji="1" lang="zh-CN" altLang="en-US" sz="2000" b="1" baseline="30000" dirty="0">
                <a:solidFill>
                  <a:schemeClr val="tx2"/>
                </a:solidFill>
                <a:latin typeface="Times New Roman" pitchFamily="18" charset="0"/>
              </a:rPr>
              <a:t>小于</a:t>
            </a:r>
            <a:r>
              <a:rPr kumimoji="1" lang="zh-CN" altLang="en-US" sz="2000" b="1" baseline="30000" dirty="0">
                <a:latin typeface="Times New Roman" pitchFamily="18" charset="0"/>
              </a:rPr>
              <a:t>需要，</a:t>
            </a:r>
            <a:r>
              <a:rPr kumimoji="1" lang="zh-CN" altLang="en-US" sz="2000" b="1" u="sng" baseline="30000" dirty="0">
                <a:solidFill>
                  <a:schemeClr val="tx2"/>
                </a:solidFill>
                <a:latin typeface="Times New Roman" pitchFamily="18" charset="0"/>
              </a:rPr>
              <a:t>正确</a:t>
            </a:r>
            <a:r>
              <a:rPr kumimoji="1" lang="zh-CN" altLang="en-US" sz="2400" b="1" dirty="0">
                <a:latin typeface="Times New Roman" pitchFamily="18" charset="0"/>
              </a:rPr>
              <a:t>，</a:t>
            </a:r>
            <a:r>
              <a:rPr kumimoji="1" lang="zh-CN" altLang="en-US" sz="2400" dirty="0">
                <a:latin typeface="Times New Roman" pitchFamily="18" charset="0"/>
              </a:rPr>
              <a:t>便转向步骤</a:t>
            </a:r>
            <a:r>
              <a:rPr kumimoji="1" lang="en-US" altLang="zh-CN" sz="2400" dirty="0">
                <a:latin typeface="Times New Roman" pitchFamily="18" charset="0"/>
              </a:rPr>
              <a:t>2</a:t>
            </a:r>
            <a:r>
              <a:rPr kumimoji="1" lang="zh-CN" altLang="en-US" sz="2400" dirty="0">
                <a:latin typeface="Times New Roman" pitchFamily="18" charset="0"/>
              </a:rPr>
              <a:t>；否则</a:t>
            </a:r>
            <a:r>
              <a:rPr kumimoji="1" lang="zh-CN" altLang="en-US" sz="2000" b="1" baseline="30000" dirty="0">
                <a:latin typeface="Times New Roman" pitchFamily="18" charset="0"/>
              </a:rPr>
              <a:t>请求</a:t>
            </a:r>
            <a:r>
              <a:rPr kumimoji="1" lang="zh-CN" altLang="en-US" sz="2000" b="1" baseline="30000" dirty="0">
                <a:solidFill>
                  <a:schemeClr val="tx2"/>
                </a:solidFill>
                <a:latin typeface="Times New Roman" pitchFamily="18" charset="0"/>
              </a:rPr>
              <a:t>大于</a:t>
            </a:r>
            <a:r>
              <a:rPr kumimoji="1" lang="zh-CN" altLang="en-US" sz="2000" b="1" baseline="30000" dirty="0">
                <a:latin typeface="Times New Roman" pitchFamily="18" charset="0"/>
              </a:rPr>
              <a:t>需要，</a:t>
            </a:r>
            <a:r>
              <a:rPr kumimoji="1" lang="zh-CN" altLang="en-US" sz="2000" b="1" u="sng" baseline="30000" dirty="0">
                <a:solidFill>
                  <a:schemeClr val="tx2"/>
                </a:solidFill>
                <a:latin typeface="Times New Roman" pitchFamily="18" charset="0"/>
              </a:rPr>
              <a:t>错误</a:t>
            </a:r>
            <a:r>
              <a:rPr kumimoji="1" lang="zh-CN" altLang="en-US" sz="2400" dirty="0">
                <a:latin typeface="Times New Roman" pitchFamily="18" charset="0"/>
              </a:rPr>
              <a:t>认为出错，因为它所需要的资源数已超过它所宣布的最大值。</a:t>
            </a:r>
          </a:p>
          <a:p>
            <a:pPr algn="just" eaLnBrk="1" hangingPunct="1">
              <a:lnSpc>
                <a:spcPct val="130000"/>
              </a:lnSpc>
              <a:spcBef>
                <a:spcPts val="640"/>
              </a:spcBef>
            </a:pPr>
            <a:r>
              <a:rPr kumimoji="1" lang="zh-CN" altLang="en-US" sz="2400" dirty="0">
                <a:latin typeface="Times New Roman" pitchFamily="18" charset="0"/>
              </a:rPr>
              <a:t>       </a:t>
            </a:r>
            <a:r>
              <a:rPr kumimoji="1" lang="en-US" altLang="zh-CN" sz="2400" dirty="0">
                <a:solidFill>
                  <a:schemeClr val="tx2"/>
                </a:solidFill>
                <a:latin typeface="Times New Roman" pitchFamily="18" charset="0"/>
              </a:rPr>
              <a:t>(2) </a:t>
            </a:r>
            <a:r>
              <a:rPr kumimoji="1" lang="zh-CN" altLang="en-US" sz="2400" dirty="0">
                <a:solidFill>
                  <a:schemeClr val="tx2"/>
                </a:solidFill>
                <a:latin typeface="Times New Roman" pitchFamily="18" charset="0"/>
              </a:rPr>
              <a:t>如果</a:t>
            </a:r>
            <a:r>
              <a:rPr kumimoji="1" lang="en-US" altLang="zh-CN" sz="2400" b="1" dirty="0" err="1">
                <a:solidFill>
                  <a:schemeClr val="tx2"/>
                </a:solidFill>
                <a:latin typeface="Times New Roman" pitchFamily="18" charset="0"/>
              </a:rPr>
              <a:t>Request</a:t>
            </a:r>
            <a:r>
              <a:rPr kumimoji="1" lang="en-US" altLang="zh-CN" sz="2400" b="1" baseline="-25000" dirty="0" err="1">
                <a:solidFill>
                  <a:schemeClr val="tx2"/>
                </a:solidFill>
                <a:latin typeface="Times New Roman" pitchFamily="18" charset="0"/>
              </a:rPr>
              <a:t>i</a:t>
            </a:r>
            <a:r>
              <a:rPr kumimoji="1" lang="zh-CN" altLang="en-US" sz="2400" b="1" dirty="0">
                <a:solidFill>
                  <a:schemeClr val="tx2"/>
                </a:solidFill>
                <a:latin typeface="Times New Roman" pitchFamily="18" charset="0"/>
              </a:rPr>
              <a:t>［</a:t>
            </a:r>
            <a:r>
              <a:rPr kumimoji="1" lang="en-US" altLang="zh-CN" sz="2400" b="1" dirty="0">
                <a:solidFill>
                  <a:schemeClr val="tx2"/>
                </a:solidFill>
                <a:latin typeface="Times New Roman" pitchFamily="18" charset="0"/>
              </a:rPr>
              <a:t>j</a:t>
            </a:r>
            <a:r>
              <a:rPr kumimoji="1" lang="zh-CN" altLang="en-US" sz="2400" b="1" dirty="0">
                <a:solidFill>
                  <a:schemeClr val="tx2"/>
                </a:solidFill>
                <a:latin typeface="Times New Roman" pitchFamily="18" charset="0"/>
              </a:rPr>
              <a:t>］≤</a:t>
            </a:r>
            <a:r>
              <a:rPr kumimoji="1" lang="en-US" altLang="zh-CN" sz="2400" b="1" dirty="0">
                <a:solidFill>
                  <a:schemeClr val="tx2"/>
                </a:solidFill>
                <a:latin typeface="Times New Roman" pitchFamily="18" charset="0"/>
              </a:rPr>
              <a:t>Available</a:t>
            </a:r>
            <a:r>
              <a:rPr kumimoji="1" lang="zh-CN" altLang="en-US" sz="2400" b="1" dirty="0">
                <a:solidFill>
                  <a:schemeClr val="tx2"/>
                </a:solidFill>
                <a:latin typeface="Times New Roman" pitchFamily="18" charset="0"/>
              </a:rPr>
              <a:t>［</a:t>
            </a:r>
            <a:r>
              <a:rPr kumimoji="1" lang="en-US" altLang="zh-CN" sz="2400" b="1" dirty="0">
                <a:solidFill>
                  <a:schemeClr val="tx2"/>
                </a:solidFill>
                <a:latin typeface="Times New Roman" pitchFamily="18" charset="0"/>
              </a:rPr>
              <a:t>j</a:t>
            </a:r>
            <a:r>
              <a:rPr kumimoji="1" lang="zh-CN" altLang="en-US" sz="2400" b="1" dirty="0">
                <a:solidFill>
                  <a:schemeClr val="tx2"/>
                </a:solidFill>
                <a:latin typeface="Times New Roman" pitchFamily="18" charset="0"/>
              </a:rPr>
              <a:t>］</a:t>
            </a:r>
            <a:r>
              <a:rPr kumimoji="1" lang="zh-CN" altLang="en-US" sz="2400" b="1" baseline="30000" dirty="0">
                <a:latin typeface="Times New Roman" pitchFamily="18" charset="0"/>
              </a:rPr>
              <a:t>请求</a:t>
            </a:r>
            <a:r>
              <a:rPr kumimoji="1" lang="zh-CN" altLang="en-US" sz="2400" b="1" baseline="30000" dirty="0">
                <a:solidFill>
                  <a:schemeClr val="tx2"/>
                </a:solidFill>
                <a:latin typeface="Times New Roman" pitchFamily="18" charset="0"/>
              </a:rPr>
              <a:t>小于</a:t>
            </a:r>
            <a:r>
              <a:rPr kumimoji="1" lang="zh-CN" altLang="en-US" sz="2400" b="1" baseline="30000" dirty="0">
                <a:latin typeface="Times New Roman" pitchFamily="18" charset="0"/>
              </a:rPr>
              <a:t>可用，</a:t>
            </a:r>
            <a:r>
              <a:rPr kumimoji="1" lang="zh-CN" altLang="en-US" sz="2400" b="1" u="sng" baseline="30000" dirty="0">
                <a:solidFill>
                  <a:schemeClr val="tx2"/>
                </a:solidFill>
                <a:latin typeface="Times New Roman" pitchFamily="18" charset="0"/>
              </a:rPr>
              <a:t>正确</a:t>
            </a:r>
            <a:r>
              <a:rPr kumimoji="1" lang="zh-CN" altLang="en-US" sz="2400" b="1" dirty="0">
                <a:latin typeface="Times New Roman" pitchFamily="18" charset="0"/>
              </a:rPr>
              <a:t>，</a:t>
            </a:r>
            <a:r>
              <a:rPr kumimoji="1" lang="zh-CN" altLang="en-US" sz="2400" dirty="0">
                <a:latin typeface="Times New Roman" pitchFamily="18" charset="0"/>
              </a:rPr>
              <a:t>便转向步骤</a:t>
            </a:r>
            <a:r>
              <a:rPr kumimoji="1" lang="en-US" altLang="zh-CN" sz="2400" dirty="0">
                <a:latin typeface="Times New Roman" pitchFamily="18" charset="0"/>
              </a:rPr>
              <a:t>(3)</a:t>
            </a:r>
            <a:r>
              <a:rPr kumimoji="1" lang="zh-CN" altLang="en-US" sz="2400" dirty="0">
                <a:latin typeface="Times New Roman" pitchFamily="18" charset="0"/>
              </a:rPr>
              <a:t>；否则</a:t>
            </a:r>
            <a:r>
              <a:rPr kumimoji="1" lang="zh-CN" altLang="en-US" sz="2400" b="1" baseline="30000" dirty="0">
                <a:latin typeface="Times New Roman" pitchFamily="18" charset="0"/>
              </a:rPr>
              <a:t>请求</a:t>
            </a:r>
            <a:r>
              <a:rPr kumimoji="1" lang="zh-CN" altLang="en-US" sz="2400" b="1" baseline="30000" dirty="0">
                <a:solidFill>
                  <a:schemeClr val="tx2"/>
                </a:solidFill>
                <a:latin typeface="Times New Roman" pitchFamily="18" charset="0"/>
              </a:rPr>
              <a:t>大于</a:t>
            </a:r>
            <a:r>
              <a:rPr kumimoji="1" lang="zh-CN" altLang="en-US" sz="2400" b="1" baseline="30000" dirty="0">
                <a:latin typeface="Times New Roman" pitchFamily="18" charset="0"/>
              </a:rPr>
              <a:t>可用，</a:t>
            </a:r>
            <a:r>
              <a:rPr kumimoji="1" lang="zh-CN" altLang="en-US" sz="2400" b="1" u="sng" baseline="30000" dirty="0">
                <a:solidFill>
                  <a:schemeClr val="tx2"/>
                </a:solidFill>
                <a:latin typeface="Times New Roman" pitchFamily="18" charset="0"/>
              </a:rPr>
              <a:t>错误</a:t>
            </a:r>
            <a:r>
              <a:rPr kumimoji="1" lang="zh-CN" altLang="en-US" sz="2400" dirty="0">
                <a:latin typeface="Times New Roman" pitchFamily="18" charset="0"/>
              </a:rPr>
              <a:t>， 表示尚无足够资源，</a:t>
            </a:r>
            <a:r>
              <a:rPr kumimoji="1" lang="en-US" altLang="zh-CN" sz="2400" dirty="0">
                <a:latin typeface="Times New Roman" pitchFamily="18" charset="0"/>
              </a:rPr>
              <a:t>P</a:t>
            </a:r>
            <a:r>
              <a:rPr kumimoji="1" lang="en-US" altLang="zh-CN" sz="2400" baseline="-25000" dirty="0">
                <a:latin typeface="Times New Roman" pitchFamily="18" charset="0"/>
              </a:rPr>
              <a:t>i</a:t>
            </a:r>
            <a:r>
              <a:rPr kumimoji="1" lang="zh-CN" altLang="en-US" sz="2400" dirty="0">
                <a:latin typeface="Times New Roman" pitchFamily="18" charset="0"/>
              </a:rPr>
              <a:t>须等待。 </a:t>
            </a:r>
          </a:p>
        </p:txBody>
      </p:sp>
    </p:spTree>
  </p:cSld>
  <p:clrMapOvr>
    <a:masterClrMapping/>
  </p:clrMapOvr>
  <p:transition>
    <p:pull dir="rd"/>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D8B7505-2E77-463F-8042-4436CCC33285}" type="datetime8">
              <a:rPr lang="zh-CN" altLang="en-US" smtClean="0"/>
              <a:pPr/>
              <a:t>2022年6月30日8时58分</a:t>
            </a:fld>
            <a:endParaRPr lang="en-US" altLang="zh-CN"/>
          </a:p>
        </p:txBody>
      </p:sp>
      <p:sp>
        <p:nvSpPr>
          <p:cNvPr id="96259" name="Text Box 4"/>
          <p:cNvSpPr txBox="1">
            <a:spLocks noChangeArrowheads="1"/>
          </p:cNvSpPr>
          <p:nvPr/>
        </p:nvSpPr>
        <p:spPr bwMode="auto">
          <a:xfrm>
            <a:off x="457200" y="762000"/>
            <a:ext cx="8305800" cy="499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spcBef>
                <a:spcPct val="50000"/>
              </a:spcBef>
            </a:pPr>
            <a:r>
              <a:rPr kumimoji="1" lang="en-US" altLang="zh-CN" sz="2400" dirty="0">
                <a:latin typeface="Times New Roman" pitchFamily="18" charset="0"/>
              </a:rPr>
              <a:t>       (3) </a:t>
            </a:r>
            <a:r>
              <a:rPr kumimoji="1" lang="zh-CN" altLang="en-US" sz="2400" dirty="0">
                <a:latin typeface="Times New Roman" pitchFamily="18" charset="0"/>
              </a:rPr>
              <a:t>系统</a:t>
            </a:r>
            <a:r>
              <a:rPr kumimoji="1" lang="zh-CN" altLang="en-US" sz="2400" u="sng" dirty="0">
                <a:solidFill>
                  <a:schemeClr val="tx2"/>
                </a:solidFill>
                <a:latin typeface="Times New Roman" pitchFamily="18" charset="0"/>
              </a:rPr>
              <a:t>试探</a:t>
            </a:r>
            <a:r>
              <a:rPr kumimoji="1" lang="zh-CN" altLang="en-US" sz="2400" u="sng" dirty="0">
                <a:latin typeface="Times New Roman" pitchFamily="18" charset="0"/>
              </a:rPr>
              <a:t>着把资源</a:t>
            </a:r>
            <a:r>
              <a:rPr kumimoji="1" lang="zh-CN" altLang="en-US" sz="2400" u="sng" dirty="0">
                <a:solidFill>
                  <a:schemeClr val="tx2"/>
                </a:solidFill>
                <a:latin typeface="Times New Roman" pitchFamily="18" charset="0"/>
              </a:rPr>
              <a:t>分配</a:t>
            </a:r>
            <a:r>
              <a:rPr kumimoji="1" lang="zh-CN" altLang="en-US" sz="2400" dirty="0">
                <a:latin typeface="Times New Roman" pitchFamily="18" charset="0"/>
              </a:rPr>
              <a:t>给进程</a:t>
            </a:r>
            <a:r>
              <a:rPr kumimoji="1" lang="en-US" altLang="zh-CN" sz="2400" dirty="0">
                <a:latin typeface="Times New Roman" pitchFamily="18" charset="0"/>
              </a:rPr>
              <a:t>P</a:t>
            </a:r>
            <a:r>
              <a:rPr kumimoji="1" lang="en-US" altLang="zh-CN" sz="2400" baseline="-25000" dirty="0">
                <a:latin typeface="Times New Roman" pitchFamily="18" charset="0"/>
              </a:rPr>
              <a:t>i</a:t>
            </a:r>
            <a:r>
              <a:rPr kumimoji="1" lang="zh-CN" altLang="en-US" sz="2400" dirty="0">
                <a:latin typeface="Times New Roman" pitchFamily="18" charset="0"/>
              </a:rPr>
              <a:t>，并修改下面数据结构中的数值：</a:t>
            </a:r>
          </a:p>
          <a:p>
            <a:pPr lvl="1" algn="just" eaLnBrk="1" hangingPunct="1">
              <a:lnSpc>
                <a:spcPct val="135000"/>
              </a:lnSpc>
              <a:spcBef>
                <a:spcPts val="640"/>
              </a:spcBef>
            </a:pPr>
            <a:r>
              <a:rPr kumimoji="1" lang="zh-CN" altLang="en-US" sz="2400" dirty="0">
                <a:latin typeface="Times New Roman" pitchFamily="18" charset="0"/>
              </a:rPr>
              <a:t>  </a:t>
            </a:r>
            <a:r>
              <a:rPr kumimoji="1" lang="en-US" altLang="zh-CN" sz="2400" b="1" dirty="0">
                <a:latin typeface="Times New Roman" pitchFamily="18" charset="0"/>
              </a:rPr>
              <a:t>Available</a:t>
            </a:r>
            <a:r>
              <a:rPr kumimoji="1" lang="zh-CN" altLang="en-US" sz="2400" b="1" dirty="0">
                <a:latin typeface="Times New Roman" pitchFamily="18" charset="0"/>
              </a:rPr>
              <a:t>［</a:t>
            </a:r>
            <a:r>
              <a:rPr kumimoji="1" lang="en-US" altLang="zh-CN" sz="2400" b="1" dirty="0">
                <a:latin typeface="Times New Roman" pitchFamily="18" charset="0"/>
              </a:rPr>
              <a:t>j</a:t>
            </a:r>
            <a:r>
              <a:rPr kumimoji="1" lang="zh-CN" altLang="en-US" sz="2400" b="1" dirty="0">
                <a:latin typeface="Times New Roman" pitchFamily="18" charset="0"/>
              </a:rPr>
              <a:t>］</a:t>
            </a:r>
            <a:r>
              <a:rPr kumimoji="1" lang="en-US" altLang="zh-CN" sz="2400" b="1" dirty="0">
                <a:latin typeface="Times New Roman" pitchFamily="18" charset="0"/>
              </a:rPr>
              <a:t>=Available</a:t>
            </a:r>
            <a:r>
              <a:rPr kumimoji="1" lang="zh-CN" altLang="en-US" sz="2400" b="1" dirty="0">
                <a:latin typeface="Times New Roman" pitchFamily="18" charset="0"/>
              </a:rPr>
              <a:t>［</a:t>
            </a:r>
            <a:r>
              <a:rPr kumimoji="1" lang="en-US" altLang="zh-CN" sz="2400" b="1" dirty="0">
                <a:latin typeface="Times New Roman" pitchFamily="18" charset="0"/>
              </a:rPr>
              <a:t>j</a:t>
            </a:r>
            <a:r>
              <a:rPr kumimoji="1" lang="zh-CN" altLang="en-US" sz="2400" b="1" dirty="0">
                <a:latin typeface="Times New Roman" pitchFamily="18" charset="0"/>
              </a:rPr>
              <a:t>］</a:t>
            </a:r>
            <a:r>
              <a:rPr kumimoji="1" lang="en-US" altLang="zh-CN" sz="2400" b="1" dirty="0">
                <a:latin typeface="Times New Roman" pitchFamily="18" charset="0"/>
              </a:rPr>
              <a:t>-</a:t>
            </a:r>
            <a:r>
              <a:rPr kumimoji="1" lang="en-US" altLang="zh-CN" sz="2400" b="1" dirty="0" err="1">
                <a:latin typeface="Times New Roman" pitchFamily="18" charset="0"/>
              </a:rPr>
              <a:t>Request</a:t>
            </a:r>
            <a:r>
              <a:rPr kumimoji="1" lang="en-US" altLang="zh-CN" sz="2400" b="1" baseline="-25000" dirty="0" err="1">
                <a:latin typeface="Times New Roman" pitchFamily="18" charset="0"/>
              </a:rPr>
              <a:t>i</a:t>
            </a:r>
            <a:r>
              <a:rPr kumimoji="1" lang="zh-CN" altLang="en-US" sz="2400" b="1" dirty="0">
                <a:latin typeface="Times New Roman" pitchFamily="18" charset="0"/>
              </a:rPr>
              <a:t>［</a:t>
            </a:r>
            <a:r>
              <a:rPr kumimoji="1" lang="en-US" altLang="zh-CN" sz="2400" b="1" dirty="0">
                <a:latin typeface="Times New Roman" pitchFamily="18" charset="0"/>
              </a:rPr>
              <a:t>j</a:t>
            </a:r>
            <a:r>
              <a:rPr kumimoji="1" lang="zh-CN" altLang="en-US" sz="2400" b="1" dirty="0">
                <a:latin typeface="Times New Roman" pitchFamily="18" charset="0"/>
              </a:rPr>
              <a:t>］</a:t>
            </a:r>
            <a:r>
              <a:rPr kumimoji="1" lang="en-US" altLang="zh-CN" sz="2400" b="1" dirty="0">
                <a:latin typeface="Times New Roman" pitchFamily="18" charset="0"/>
              </a:rPr>
              <a:t>;</a:t>
            </a:r>
          </a:p>
          <a:p>
            <a:pPr lvl="1" algn="just" eaLnBrk="1" hangingPunct="1">
              <a:lnSpc>
                <a:spcPct val="135000"/>
              </a:lnSpc>
              <a:spcBef>
                <a:spcPts val="640"/>
              </a:spcBef>
            </a:pPr>
            <a:r>
              <a:rPr kumimoji="1" lang="en-US" altLang="zh-CN" sz="2400" b="1" dirty="0">
                <a:latin typeface="Times New Roman" pitchFamily="18" charset="0"/>
              </a:rPr>
              <a:t>  Allocation</a:t>
            </a:r>
            <a:r>
              <a:rPr kumimoji="1" lang="zh-CN" altLang="en-US" sz="2400" b="1" dirty="0">
                <a:latin typeface="Times New Roman" pitchFamily="18" charset="0"/>
              </a:rPr>
              <a:t>［</a:t>
            </a:r>
            <a:r>
              <a:rPr kumimoji="1" lang="en-US" altLang="zh-CN" sz="2400" b="1" dirty="0" err="1">
                <a:latin typeface="Times New Roman" pitchFamily="18" charset="0"/>
              </a:rPr>
              <a:t>i,j</a:t>
            </a:r>
            <a:r>
              <a:rPr kumimoji="1" lang="zh-CN" altLang="en-US" sz="2400" b="1" dirty="0">
                <a:latin typeface="Times New Roman" pitchFamily="18" charset="0"/>
              </a:rPr>
              <a:t>］</a:t>
            </a:r>
            <a:r>
              <a:rPr kumimoji="1" lang="en-US" altLang="zh-CN" sz="2400" b="1" dirty="0">
                <a:latin typeface="Times New Roman" pitchFamily="18" charset="0"/>
              </a:rPr>
              <a:t>=Allocation</a:t>
            </a:r>
            <a:r>
              <a:rPr kumimoji="1" lang="zh-CN" altLang="en-US" sz="2400" b="1" dirty="0">
                <a:latin typeface="Times New Roman" pitchFamily="18" charset="0"/>
              </a:rPr>
              <a:t>［</a:t>
            </a:r>
            <a:r>
              <a:rPr kumimoji="1" lang="en-US" altLang="zh-CN" sz="2400" b="1" dirty="0" err="1">
                <a:latin typeface="Times New Roman" pitchFamily="18" charset="0"/>
              </a:rPr>
              <a:t>i,j</a:t>
            </a:r>
            <a:r>
              <a:rPr kumimoji="1" lang="zh-CN" altLang="en-US" sz="2400" b="1" dirty="0">
                <a:latin typeface="Times New Roman" pitchFamily="18" charset="0"/>
              </a:rPr>
              <a:t>］</a:t>
            </a:r>
            <a:r>
              <a:rPr kumimoji="1" lang="en-US" altLang="zh-CN" sz="2400" b="1" dirty="0">
                <a:latin typeface="Times New Roman" pitchFamily="18" charset="0"/>
              </a:rPr>
              <a:t>+</a:t>
            </a:r>
            <a:r>
              <a:rPr kumimoji="1" lang="en-US" altLang="zh-CN" sz="2400" b="1" dirty="0" err="1">
                <a:latin typeface="Times New Roman" pitchFamily="18" charset="0"/>
              </a:rPr>
              <a:t>Request</a:t>
            </a:r>
            <a:r>
              <a:rPr kumimoji="1" lang="en-US" altLang="zh-CN" sz="2400" b="1" baseline="-25000" dirty="0" err="1">
                <a:latin typeface="Times New Roman" pitchFamily="18" charset="0"/>
              </a:rPr>
              <a:t>i</a:t>
            </a:r>
            <a:r>
              <a:rPr kumimoji="1" lang="zh-CN" altLang="en-US" sz="2400" b="1" dirty="0">
                <a:latin typeface="Times New Roman" pitchFamily="18" charset="0"/>
              </a:rPr>
              <a:t>［</a:t>
            </a:r>
            <a:r>
              <a:rPr kumimoji="1" lang="en-US" altLang="zh-CN" sz="2400" b="1" dirty="0">
                <a:latin typeface="Times New Roman" pitchFamily="18" charset="0"/>
              </a:rPr>
              <a:t>j</a:t>
            </a:r>
            <a:r>
              <a:rPr kumimoji="1" lang="zh-CN" altLang="en-US" sz="2400" b="1" dirty="0">
                <a:latin typeface="Times New Roman" pitchFamily="18" charset="0"/>
              </a:rPr>
              <a:t>］</a:t>
            </a:r>
            <a:r>
              <a:rPr kumimoji="1" lang="en-US" altLang="zh-CN" sz="2400" b="1" dirty="0">
                <a:latin typeface="Times New Roman" pitchFamily="18" charset="0"/>
              </a:rPr>
              <a:t>;</a:t>
            </a:r>
          </a:p>
          <a:p>
            <a:pPr lvl="1" algn="just" eaLnBrk="1" hangingPunct="1">
              <a:lnSpc>
                <a:spcPct val="135000"/>
              </a:lnSpc>
              <a:spcBef>
                <a:spcPts val="640"/>
              </a:spcBef>
            </a:pPr>
            <a:r>
              <a:rPr kumimoji="1" lang="en-US" altLang="zh-CN" sz="2400" b="1" dirty="0">
                <a:latin typeface="Times New Roman" pitchFamily="18" charset="0"/>
              </a:rPr>
              <a:t>  Need</a:t>
            </a:r>
            <a:r>
              <a:rPr kumimoji="1" lang="zh-CN" altLang="en-US" sz="2400" b="1" dirty="0">
                <a:latin typeface="Times New Roman" pitchFamily="18" charset="0"/>
              </a:rPr>
              <a:t>［</a:t>
            </a:r>
            <a:r>
              <a:rPr kumimoji="1" lang="en-US" altLang="zh-CN" sz="2400" b="1" dirty="0" err="1">
                <a:latin typeface="Times New Roman" pitchFamily="18" charset="0"/>
              </a:rPr>
              <a:t>i,j</a:t>
            </a:r>
            <a:r>
              <a:rPr kumimoji="1" lang="zh-CN" altLang="en-US" sz="2400" b="1" dirty="0">
                <a:latin typeface="Times New Roman" pitchFamily="18" charset="0"/>
              </a:rPr>
              <a:t>］</a:t>
            </a:r>
            <a:r>
              <a:rPr kumimoji="1" lang="en-US" altLang="zh-CN" sz="2400" b="1" dirty="0">
                <a:latin typeface="Times New Roman" pitchFamily="18" charset="0"/>
              </a:rPr>
              <a:t>=Need</a:t>
            </a:r>
            <a:r>
              <a:rPr kumimoji="1" lang="zh-CN" altLang="en-US" sz="2400" b="1" dirty="0">
                <a:latin typeface="Times New Roman" pitchFamily="18" charset="0"/>
              </a:rPr>
              <a:t>［</a:t>
            </a:r>
            <a:r>
              <a:rPr kumimoji="1" lang="en-US" altLang="zh-CN" sz="2400" b="1" dirty="0" err="1">
                <a:latin typeface="Times New Roman" pitchFamily="18" charset="0"/>
              </a:rPr>
              <a:t>i,j</a:t>
            </a:r>
            <a:r>
              <a:rPr kumimoji="1" lang="zh-CN" altLang="en-US" sz="2400" b="1" dirty="0">
                <a:latin typeface="Times New Roman" pitchFamily="18" charset="0"/>
              </a:rPr>
              <a:t>］</a:t>
            </a:r>
            <a:r>
              <a:rPr kumimoji="1" lang="en-US" altLang="zh-CN" sz="2400" b="1" dirty="0">
                <a:latin typeface="Times New Roman" pitchFamily="18" charset="0"/>
              </a:rPr>
              <a:t>-</a:t>
            </a:r>
            <a:r>
              <a:rPr kumimoji="1" lang="en-US" altLang="zh-CN" sz="2400" b="1" dirty="0" err="1">
                <a:latin typeface="Times New Roman" pitchFamily="18" charset="0"/>
              </a:rPr>
              <a:t>Request</a:t>
            </a:r>
            <a:r>
              <a:rPr kumimoji="1" lang="en-US" altLang="zh-CN" sz="2400" b="1" baseline="-25000" dirty="0" err="1">
                <a:latin typeface="Times New Roman" pitchFamily="18" charset="0"/>
              </a:rPr>
              <a:t>i</a:t>
            </a:r>
            <a:r>
              <a:rPr kumimoji="1" lang="zh-CN" altLang="en-US" sz="2400" b="1" dirty="0">
                <a:latin typeface="Times New Roman" pitchFamily="18" charset="0"/>
              </a:rPr>
              <a:t>［</a:t>
            </a:r>
            <a:r>
              <a:rPr kumimoji="1" lang="en-US" altLang="zh-CN" sz="2400" b="1" dirty="0">
                <a:latin typeface="Times New Roman" pitchFamily="18" charset="0"/>
              </a:rPr>
              <a:t>j</a:t>
            </a:r>
            <a:r>
              <a:rPr kumimoji="1" lang="zh-CN" altLang="en-US" sz="2400" b="1" dirty="0">
                <a:latin typeface="Times New Roman" pitchFamily="18" charset="0"/>
              </a:rPr>
              <a:t>］</a:t>
            </a:r>
            <a:r>
              <a:rPr kumimoji="1" lang="en-US" altLang="zh-CN" sz="2400" b="1" dirty="0">
                <a:latin typeface="Times New Roman" pitchFamily="18" charset="0"/>
              </a:rPr>
              <a:t>;</a:t>
            </a:r>
          </a:p>
          <a:p>
            <a:pPr algn="just" eaLnBrk="1" hangingPunct="1">
              <a:lnSpc>
                <a:spcPct val="135000"/>
              </a:lnSpc>
              <a:spcBef>
                <a:spcPct val="50000"/>
              </a:spcBef>
            </a:pPr>
            <a:r>
              <a:rPr kumimoji="1" lang="en-US" altLang="zh-CN" sz="2400" dirty="0">
                <a:latin typeface="Times New Roman" pitchFamily="18" charset="0"/>
              </a:rPr>
              <a:t>       (4) </a:t>
            </a:r>
            <a:r>
              <a:rPr kumimoji="1" lang="zh-CN" altLang="en-US" sz="2400" dirty="0">
                <a:latin typeface="Times New Roman" pitchFamily="18" charset="0"/>
              </a:rPr>
              <a:t>系统</a:t>
            </a:r>
            <a:r>
              <a:rPr kumimoji="1" lang="zh-CN" altLang="en-US" sz="2400" dirty="0">
                <a:solidFill>
                  <a:schemeClr val="tx2"/>
                </a:solidFill>
                <a:latin typeface="Times New Roman" pitchFamily="18" charset="0"/>
              </a:rPr>
              <a:t>执行安全性算法</a:t>
            </a:r>
            <a:r>
              <a:rPr kumimoji="1" lang="zh-CN" altLang="en-US" sz="2400" dirty="0">
                <a:latin typeface="Times New Roman" pitchFamily="18" charset="0"/>
              </a:rPr>
              <a:t>，检查此次资源分配后，系统是否处于安全状态。若安全，才正式将资源分配给进程</a:t>
            </a:r>
            <a:r>
              <a:rPr kumimoji="1" lang="en-US" altLang="zh-CN" sz="2400" dirty="0">
                <a:latin typeface="Times New Roman" pitchFamily="18" charset="0"/>
              </a:rPr>
              <a:t>P</a:t>
            </a:r>
            <a:r>
              <a:rPr kumimoji="1" lang="en-US" altLang="zh-CN" sz="2400" baseline="-25000" dirty="0">
                <a:latin typeface="Times New Roman" pitchFamily="18" charset="0"/>
              </a:rPr>
              <a:t>i</a:t>
            </a:r>
            <a:r>
              <a:rPr kumimoji="1" lang="zh-CN" altLang="en-US" sz="2400" dirty="0">
                <a:latin typeface="Times New Roman" pitchFamily="18" charset="0"/>
              </a:rPr>
              <a:t>，以完成本次分配；否则， 将本次的试探分配作废，恢复原来的资源分配状态，让进程</a:t>
            </a:r>
            <a:r>
              <a:rPr kumimoji="1" lang="en-US" altLang="zh-CN" sz="2400" dirty="0">
                <a:latin typeface="Times New Roman" pitchFamily="18" charset="0"/>
              </a:rPr>
              <a:t>P</a:t>
            </a:r>
            <a:r>
              <a:rPr kumimoji="1" lang="en-US" altLang="zh-CN" sz="2400" baseline="-25000" dirty="0">
                <a:latin typeface="Times New Roman" pitchFamily="18" charset="0"/>
              </a:rPr>
              <a:t>i</a:t>
            </a:r>
            <a:r>
              <a:rPr kumimoji="1" lang="zh-CN" altLang="en-US" sz="2400" dirty="0">
                <a:latin typeface="Times New Roman" pitchFamily="18" charset="0"/>
              </a:rPr>
              <a:t>等待。 </a:t>
            </a:r>
          </a:p>
        </p:txBody>
      </p:sp>
    </p:spTree>
  </p:cSld>
  <p:clrMapOvr>
    <a:masterClrMapping/>
  </p:clrMapOvr>
  <p:transition>
    <p:pull dir="r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2600" dirty="0">
                <a:latin typeface="Times New Roman" pitchFamily="18" charset="0"/>
              </a:rPr>
              <a:t>   3. </a:t>
            </a:r>
            <a:r>
              <a:rPr kumimoji="1" lang="zh-CN" altLang="en-US" sz="2600" dirty="0">
                <a:latin typeface="Times New Roman" pitchFamily="18" charset="0"/>
              </a:rPr>
              <a:t>安全性算法 </a:t>
            </a:r>
            <a:endParaRPr lang="zh-CN" altLang="en-US" sz="2600" dirty="0"/>
          </a:p>
        </p:txBody>
      </p:sp>
      <p:sp>
        <p:nvSpPr>
          <p:cNvPr id="97282" name="日期占位符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A84D879-C3F4-4D75-A168-A783B6EA6047}" type="datetime8">
              <a:rPr lang="zh-CN" altLang="en-US" smtClean="0"/>
              <a:pPr/>
              <a:t>2022年6月30日8时58分</a:t>
            </a:fld>
            <a:endParaRPr lang="en-US" altLang="zh-CN"/>
          </a:p>
        </p:txBody>
      </p:sp>
      <p:sp>
        <p:nvSpPr>
          <p:cNvPr id="97284" name="Text Box 1029"/>
          <p:cNvSpPr txBox="1">
            <a:spLocks noChangeArrowheads="1"/>
          </p:cNvSpPr>
          <p:nvPr/>
        </p:nvSpPr>
        <p:spPr bwMode="auto">
          <a:xfrm>
            <a:off x="638200" y="1052736"/>
            <a:ext cx="8077200" cy="382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spcBef>
                <a:spcPct val="50000"/>
              </a:spcBef>
            </a:pPr>
            <a:r>
              <a:rPr kumimoji="1" lang="en-US" altLang="zh-CN" sz="2500" dirty="0">
                <a:latin typeface="Times New Roman" pitchFamily="18" charset="0"/>
              </a:rPr>
              <a:t>       (1) </a:t>
            </a:r>
            <a:r>
              <a:rPr kumimoji="1" lang="zh-CN" altLang="en-US" sz="2500" dirty="0">
                <a:latin typeface="Times New Roman" pitchFamily="18" charset="0"/>
              </a:rPr>
              <a:t>设置两个向量：</a:t>
            </a:r>
            <a:endParaRPr kumimoji="1" lang="en-US" altLang="zh-CN" sz="2500" dirty="0">
              <a:latin typeface="Times New Roman" pitchFamily="18" charset="0"/>
            </a:endParaRPr>
          </a:p>
          <a:p>
            <a:pPr algn="just" eaLnBrk="1" hangingPunct="1">
              <a:lnSpc>
                <a:spcPct val="135000"/>
              </a:lnSpc>
              <a:spcBef>
                <a:spcPts val="640"/>
              </a:spcBef>
            </a:pPr>
            <a:r>
              <a:rPr kumimoji="1" lang="zh-CN" altLang="en-US" sz="2500" dirty="0">
                <a:latin typeface="Times New Roman" pitchFamily="18" charset="0"/>
              </a:rPr>
              <a:t>       ① 工作向量</a:t>
            </a:r>
            <a:r>
              <a:rPr kumimoji="1" lang="en-US" altLang="zh-CN" sz="2500" b="1" u="sng" dirty="0">
                <a:solidFill>
                  <a:schemeClr val="tx2"/>
                </a:solidFill>
                <a:latin typeface="Times New Roman" pitchFamily="18" charset="0"/>
              </a:rPr>
              <a:t>Work</a:t>
            </a:r>
            <a:r>
              <a:rPr kumimoji="1" lang="en-US" altLang="zh-CN" sz="2500" b="1" u="sng" dirty="0">
                <a:solidFill>
                  <a:srgbClr val="FF0066"/>
                </a:solidFill>
                <a:latin typeface="Times New Roman" pitchFamily="18" charset="0"/>
              </a:rPr>
              <a:t>:</a:t>
            </a:r>
            <a:r>
              <a:rPr kumimoji="1" lang="en-US" altLang="zh-CN" sz="2500" dirty="0">
                <a:latin typeface="Times New Roman" pitchFamily="18" charset="0"/>
              </a:rPr>
              <a:t> </a:t>
            </a:r>
            <a:r>
              <a:rPr kumimoji="1" lang="zh-CN" altLang="en-US" sz="2500" u="sng" dirty="0">
                <a:latin typeface="Times New Roman" pitchFamily="18" charset="0"/>
              </a:rPr>
              <a:t>它表示系统提供给进程的</a:t>
            </a:r>
            <a:r>
              <a:rPr kumimoji="1" lang="zh-CN" altLang="en-US" sz="2500" u="sng" dirty="0">
                <a:solidFill>
                  <a:schemeClr val="tx2"/>
                </a:solidFill>
                <a:latin typeface="Times New Roman" pitchFamily="18" charset="0"/>
              </a:rPr>
              <a:t>各类资源数目</a:t>
            </a:r>
            <a:r>
              <a:rPr kumimoji="1" lang="zh-CN" altLang="en-US" sz="2500" dirty="0">
                <a:latin typeface="Times New Roman" pitchFamily="18" charset="0"/>
              </a:rPr>
              <a:t>，它含有</a:t>
            </a:r>
            <a:r>
              <a:rPr kumimoji="1" lang="en-US" altLang="zh-CN" sz="2500" i="1" dirty="0">
                <a:latin typeface="Times New Roman" pitchFamily="18" charset="0"/>
              </a:rPr>
              <a:t>m</a:t>
            </a:r>
            <a:r>
              <a:rPr kumimoji="1" lang="zh-CN" altLang="en-US" sz="2500" dirty="0">
                <a:latin typeface="Times New Roman" pitchFamily="18" charset="0"/>
              </a:rPr>
              <a:t>个元素，在执行安全算法开始时，</a:t>
            </a:r>
            <a:r>
              <a:rPr kumimoji="1" lang="en-US" altLang="zh-CN" sz="2500" dirty="0">
                <a:latin typeface="Times New Roman" pitchFamily="18" charset="0"/>
              </a:rPr>
              <a:t>Work = Available; </a:t>
            </a:r>
          </a:p>
          <a:p>
            <a:pPr algn="just" eaLnBrk="1" hangingPunct="1">
              <a:lnSpc>
                <a:spcPct val="135000"/>
              </a:lnSpc>
              <a:spcBef>
                <a:spcPts val="640"/>
              </a:spcBef>
            </a:pPr>
            <a:r>
              <a:rPr kumimoji="1" lang="en-US" altLang="zh-CN" sz="2500" dirty="0">
                <a:latin typeface="Times New Roman" pitchFamily="18" charset="0"/>
              </a:rPr>
              <a:t>       ② </a:t>
            </a:r>
            <a:r>
              <a:rPr kumimoji="1" lang="en-US" altLang="zh-CN" sz="2500" b="1" u="sng" dirty="0">
                <a:solidFill>
                  <a:schemeClr val="tx2"/>
                </a:solidFill>
                <a:latin typeface="Times New Roman" pitchFamily="18" charset="0"/>
              </a:rPr>
              <a:t>Finish:</a:t>
            </a:r>
            <a:r>
              <a:rPr kumimoji="1" lang="en-US" altLang="zh-CN" sz="2500" dirty="0">
                <a:latin typeface="Times New Roman" pitchFamily="18" charset="0"/>
              </a:rPr>
              <a:t> </a:t>
            </a:r>
            <a:r>
              <a:rPr kumimoji="1" lang="zh-CN" altLang="en-US" sz="2500" dirty="0">
                <a:latin typeface="Times New Roman" pitchFamily="18" charset="0"/>
              </a:rPr>
              <a:t>它表示</a:t>
            </a:r>
            <a:r>
              <a:rPr kumimoji="1" lang="zh-CN" altLang="en-US" sz="2500" u="sng" dirty="0">
                <a:latin typeface="Times New Roman" pitchFamily="18" charset="0"/>
              </a:rPr>
              <a:t>系统是否有</a:t>
            </a:r>
            <a:r>
              <a:rPr kumimoji="1" lang="zh-CN" altLang="en-US" sz="2500" u="sng" dirty="0">
                <a:solidFill>
                  <a:schemeClr val="tx2"/>
                </a:solidFill>
                <a:latin typeface="Times New Roman" pitchFamily="18" charset="0"/>
              </a:rPr>
              <a:t>足够的资源</a:t>
            </a:r>
            <a:r>
              <a:rPr kumimoji="1" lang="zh-CN" altLang="en-US" sz="2500" u="sng" dirty="0">
                <a:latin typeface="Times New Roman" pitchFamily="18" charset="0"/>
              </a:rPr>
              <a:t>分配给进程</a:t>
            </a:r>
            <a:r>
              <a:rPr kumimoji="1" lang="zh-CN" altLang="en-US" sz="2500" dirty="0">
                <a:latin typeface="Times New Roman" pitchFamily="18" charset="0"/>
              </a:rPr>
              <a:t>，使之运行完成。开始时先做</a:t>
            </a:r>
            <a:r>
              <a:rPr kumimoji="1" lang="en-US" altLang="zh-CN" sz="2500" dirty="0">
                <a:latin typeface="Times New Roman" pitchFamily="18" charset="0"/>
              </a:rPr>
              <a:t>Finish</a:t>
            </a:r>
            <a:r>
              <a:rPr kumimoji="1" lang="zh-CN" altLang="en-US" sz="2500" dirty="0">
                <a:latin typeface="Times New Roman" pitchFamily="18" charset="0"/>
              </a:rPr>
              <a:t>［</a:t>
            </a:r>
            <a:r>
              <a:rPr kumimoji="1" lang="en-US" altLang="zh-CN" sz="2500" dirty="0" err="1">
                <a:latin typeface="Times New Roman" pitchFamily="18" charset="0"/>
              </a:rPr>
              <a:t>i</a:t>
            </a:r>
            <a:r>
              <a:rPr kumimoji="1" lang="zh-CN" altLang="en-US" sz="2500" dirty="0">
                <a:latin typeface="Times New Roman" pitchFamily="18" charset="0"/>
              </a:rPr>
              <a:t>］∶</a:t>
            </a:r>
            <a:r>
              <a:rPr kumimoji="1" lang="en-US" altLang="zh-CN" sz="2500" dirty="0">
                <a:latin typeface="Times New Roman" pitchFamily="18" charset="0"/>
              </a:rPr>
              <a:t>=false; </a:t>
            </a:r>
            <a:r>
              <a:rPr kumimoji="1" lang="zh-CN" altLang="en-US" sz="2500" dirty="0">
                <a:latin typeface="Times New Roman" pitchFamily="18" charset="0"/>
              </a:rPr>
              <a:t>当有足够资源分配给进程时， 再令</a:t>
            </a:r>
            <a:r>
              <a:rPr kumimoji="1" lang="en-US" altLang="zh-CN" sz="2500" dirty="0">
                <a:latin typeface="Times New Roman" pitchFamily="18" charset="0"/>
              </a:rPr>
              <a:t>Finish</a:t>
            </a:r>
            <a:r>
              <a:rPr kumimoji="1" lang="zh-CN" altLang="en-US" sz="2500" dirty="0">
                <a:latin typeface="Times New Roman" pitchFamily="18" charset="0"/>
              </a:rPr>
              <a:t>［</a:t>
            </a:r>
            <a:r>
              <a:rPr kumimoji="1" lang="en-US" altLang="zh-CN" sz="2500" dirty="0" err="1">
                <a:latin typeface="Times New Roman" pitchFamily="18" charset="0"/>
              </a:rPr>
              <a:t>i</a:t>
            </a:r>
            <a:r>
              <a:rPr kumimoji="1" lang="zh-CN" altLang="en-US" sz="2500" dirty="0">
                <a:latin typeface="Times New Roman" pitchFamily="18" charset="0"/>
              </a:rPr>
              <a:t>］∶</a:t>
            </a:r>
            <a:r>
              <a:rPr kumimoji="1" lang="en-US" altLang="zh-CN" sz="2500" dirty="0">
                <a:latin typeface="Times New Roman" pitchFamily="18" charset="0"/>
              </a:rPr>
              <a:t>=true</a:t>
            </a:r>
            <a:r>
              <a:rPr kumimoji="1" lang="zh-CN" altLang="en-US" sz="2500" dirty="0">
                <a:latin typeface="Times New Roman" pitchFamily="18" charset="0"/>
              </a:rPr>
              <a:t>。 </a:t>
            </a:r>
          </a:p>
        </p:txBody>
      </p:sp>
    </p:spTree>
  </p:cSld>
  <p:clrMapOvr>
    <a:masterClrMapping/>
  </p:clrMapOvr>
  <p:transition>
    <p:pull dir="rd"/>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288032"/>
          </a:xfrm>
        </p:spPr>
        <p:txBody>
          <a:bodyPr/>
          <a:lstStyle/>
          <a:p>
            <a:pPr algn="l"/>
            <a:r>
              <a:rPr lang="en-US" altLang="zh-CN" dirty="0">
                <a:latin typeface="黑体" pitchFamily="2" charset="-122"/>
                <a:ea typeface="黑体" pitchFamily="2" charset="-122"/>
              </a:rPr>
              <a:t>   </a:t>
            </a:r>
            <a:r>
              <a:rPr lang="en-US" altLang="zh-CN" sz="2600" dirty="0">
                <a:solidFill>
                  <a:schemeClr val="tx1"/>
                </a:solidFill>
                <a:latin typeface="黑体" pitchFamily="2" charset="-122"/>
                <a:ea typeface="黑体" pitchFamily="2" charset="-122"/>
              </a:rPr>
              <a:t>   </a:t>
            </a:r>
            <a:endParaRPr lang="zh-CN" altLang="en-US" sz="2600" dirty="0">
              <a:solidFill>
                <a:schemeClr val="tx1"/>
              </a:solidFill>
            </a:endParaRPr>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t>　</a:t>
            </a:r>
            <a:r>
              <a:rPr lang="en-US" altLang="zh-CN" dirty="0">
                <a:solidFill>
                  <a:schemeClr val="tx1"/>
                </a:solidFill>
              </a:rPr>
              <a:t>(2) </a:t>
            </a:r>
            <a:r>
              <a:rPr lang="zh-CN" altLang="en-US" dirty="0">
                <a:solidFill>
                  <a:schemeClr val="tx1"/>
                </a:solidFill>
              </a:rPr>
              <a:t>从进程集合中</a:t>
            </a:r>
            <a:r>
              <a:rPr lang="zh-CN" altLang="en-US" u="sng" dirty="0"/>
              <a:t>找到一个</a:t>
            </a:r>
            <a:r>
              <a:rPr lang="zh-CN" altLang="en-US" u="sng" dirty="0">
                <a:solidFill>
                  <a:schemeClr val="tx1"/>
                </a:solidFill>
              </a:rPr>
              <a:t>能满足下述条件的</a:t>
            </a:r>
            <a:r>
              <a:rPr lang="zh-CN" altLang="en-US" u="sng" dirty="0"/>
              <a:t>进程</a:t>
            </a:r>
            <a:r>
              <a:rPr lang="zh-CN" altLang="en-US" dirty="0">
                <a:solidFill>
                  <a:schemeClr val="tx1"/>
                </a:solidFill>
              </a:rPr>
              <a:t>： </a:t>
            </a:r>
            <a:br>
              <a:rPr lang="zh-CN" altLang="en-US" dirty="0">
                <a:solidFill>
                  <a:schemeClr val="tx1"/>
                </a:solidFill>
              </a:rPr>
            </a:br>
            <a:r>
              <a:rPr lang="zh-CN" altLang="en-US" dirty="0">
                <a:solidFill>
                  <a:schemeClr val="tx1"/>
                </a:solidFill>
              </a:rPr>
              <a:t>　① </a:t>
            </a:r>
            <a:r>
              <a:rPr lang="en-US" altLang="zh-CN" dirty="0">
                <a:solidFill>
                  <a:schemeClr val="tx1"/>
                </a:solidFill>
              </a:rPr>
              <a:t>Finish[</a:t>
            </a:r>
            <a:r>
              <a:rPr lang="en-US" altLang="zh-CN" dirty="0" err="1">
                <a:solidFill>
                  <a:schemeClr val="tx1"/>
                </a:solidFill>
              </a:rPr>
              <a:t>i</a:t>
            </a:r>
            <a:r>
              <a:rPr lang="en-US" altLang="zh-CN" dirty="0">
                <a:solidFill>
                  <a:schemeClr val="tx1"/>
                </a:solidFill>
              </a:rPr>
              <a:t>]=false;   -----</a:t>
            </a:r>
            <a:r>
              <a:rPr lang="zh-CN" altLang="en-US" dirty="0"/>
              <a:t>进程</a:t>
            </a:r>
            <a:r>
              <a:rPr lang="zh-CN" altLang="en-US" dirty="0">
                <a:solidFill>
                  <a:schemeClr val="tx1"/>
                </a:solidFill>
              </a:rPr>
              <a:t>未运行</a:t>
            </a:r>
            <a:br>
              <a:rPr lang="en-US" altLang="zh-CN" dirty="0">
                <a:solidFill>
                  <a:schemeClr val="tx1"/>
                </a:solidFill>
              </a:rPr>
            </a:br>
            <a:r>
              <a:rPr lang="zh-CN" altLang="en-US" dirty="0">
                <a:solidFill>
                  <a:schemeClr val="tx1"/>
                </a:solidFill>
              </a:rPr>
              <a:t>　② </a:t>
            </a:r>
            <a:r>
              <a:rPr lang="en-US" altLang="zh-CN" dirty="0">
                <a:solidFill>
                  <a:schemeClr val="tx1"/>
                </a:solidFill>
              </a:rPr>
              <a:t>Need[</a:t>
            </a:r>
            <a:r>
              <a:rPr lang="en-US" altLang="zh-CN" dirty="0" err="1">
                <a:solidFill>
                  <a:schemeClr val="tx1"/>
                </a:solidFill>
              </a:rPr>
              <a:t>i</a:t>
            </a:r>
            <a:r>
              <a:rPr lang="en-US" altLang="zh-CN" dirty="0">
                <a:solidFill>
                  <a:schemeClr val="tx1"/>
                </a:solidFill>
              </a:rPr>
              <a:t>, j]≤Work[j];  -----</a:t>
            </a:r>
            <a:r>
              <a:rPr lang="zh-CN" altLang="en-US" dirty="0">
                <a:solidFill>
                  <a:schemeClr val="tx1"/>
                </a:solidFill>
              </a:rPr>
              <a:t>且 进程的需求</a:t>
            </a:r>
            <a:r>
              <a:rPr lang="en-US" altLang="zh-CN" dirty="0">
                <a:solidFill>
                  <a:schemeClr val="tx1"/>
                </a:solidFill>
              </a:rPr>
              <a:t>≤</a:t>
            </a:r>
            <a:r>
              <a:rPr lang="zh-CN" altLang="en-US" dirty="0">
                <a:solidFill>
                  <a:schemeClr val="tx1"/>
                </a:solidFill>
              </a:rPr>
              <a:t>系统中</a:t>
            </a:r>
            <a:r>
              <a:rPr lang="zh-CN" altLang="en-US" dirty="0"/>
              <a:t>资源</a:t>
            </a:r>
            <a:r>
              <a:rPr lang="zh-CN" altLang="en-US" dirty="0">
                <a:solidFill>
                  <a:schemeClr val="tx1"/>
                </a:solidFill>
              </a:rPr>
              <a:t>数目</a:t>
            </a:r>
            <a:br>
              <a:rPr lang="en-US" altLang="zh-CN" dirty="0">
                <a:solidFill>
                  <a:schemeClr val="tx1"/>
                </a:solidFill>
              </a:rPr>
            </a:br>
            <a:r>
              <a:rPr lang="zh-CN" altLang="en-US" dirty="0">
                <a:solidFill>
                  <a:schemeClr val="tx1"/>
                </a:solidFill>
              </a:rPr>
              <a:t>　　若找到，执行步骤</a:t>
            </a:r>
            <a:r>
              <a:rPr lang="en-US" altLang="zh-CN" dirty="0">
                <a:solidFill>
                  <a:schemeClr val="tx1"/>
                </a:solidFill>
              </a:rPr>
              <a:t>(3)</a:t>
            </a:r>
            <a:r>
              <a:rPr lang="zh-CN" altLang="en-US" dirty="0">
                <a:solidFill>
                  <a:schemeClr val="tx1"/>
                </a:solidFill>
              </a:rPr>
              <a:t>，否则，执行步骤</a:t>
            </a:r>
            <a:r>
              <a:rPr lang="en-US" altLang="zh-CN" dirty="0">
                <a:solidFill>
                  <a:schemeClr val="tx1"/>
                </a:solidFill>
              </a:rPr>
              <a:t>(4)</a:t>
            </a:r>
            <a:r>
              <a:rPr lang="zh-CN" altLang="en-US" dirty="0">
                <a:solidFill>
                  <a:schemeClr val="tx1"/>
                </a:solidFill>
              </a:rPr>
              <a:t>。</a:t>
            </a:r>
            <a:br>
              <a:rPr lang="zh-CN" altLang="en-US" dirty="0">
                <a:solidFill>
                  <a:schemeClr val="tx1"/>
                </a:solidFill>
              </a:rPr>
            </a:br>
            <a:r>
              <a:rPr lang="zh-CN" altLang="en-US" dirty="0">
                <a:solidFill>
                  <a:schemeClr val="tx1"/>
                </a:solidFill>
              </a:rPr>
              <a:t>　</a:t>
            </a:r>
            <a:r>
              <a:rPr lang="en-US" altLang="zh-CN" dirty="0">
                <a:solidFill>
                  <a:schemeClr val="tx1"/>
                </a:solidFill>
              </a:rPr>
              <a:t>(3) </a:t>
            </a:r>
            <a:r>
              <a:rPr lang="zh-CN" altLang="en-US" dirty="0">
                <a:solidFill>
                  <a:schemeClr val="tx1"/>
                </a:solidFill>
              </a:rPr>
              <a:t>当进程</a:t>
            </a:r>
            <a:r>
              <a:rPr lang="en-US" altLang="zh-CN" dirty="0">
                <a:solidFill>
                  <a:schemeClr val="tx1"/>
                </a:solidFill>
              </a:rPr>
              <a:t>Pi</a:t>
            </a:r>
            <a:r>
              <a:rPr lang="zh-CN" altLang="en-US" u="sng" dirty="0">
                <a:solidFill>
                  <a:schemeClr val="tx1"/>
                </a:solidFill>
              </a:rPr>
              <a:t>获得资源</a:t>
            </a:r>
            <a:r>
              <a:rPr lang="zh-CN" altLang="en-US" dirty="0">
                <a:solidFill>
                  <a:schemeClr val="tx1"/>
                </a:solidFill>
              </a:rPr>
              <a:t>后，可顺利执行，直至完成，并</a:t>
            </a:r>
            <a:r>
              <a:rPr lang="zh-CN" altLang="en-US" u="sng" dirty="0">
                <a:solidFill>
                  <a:schemeClr val="tx1"/>
                </a:solidFill>
              </a:rPr>
              <a:t>释放</a:t>
            </a:r>
            <a:r>
              <a:rPr lang="zh-CN" altLang="en-US" dirty="0">
                <a:solidFill>
                  <a:schemeClr val="tx1"/>
                </a:solidFill>
              </a:rPr>
              <a:t>出分配给它的资源，故应</a:t>
            </a:r>
            <a:r>
              <a:rPr lang="zh-CN" altLang="en-US" dirty="0"/>
              <a:t>修改数据结构</a:t>
            </a:r>
            <a:r>
              <a:rPr lang="zh-CN" altLang="en-US" dirty="0">
                <a:solidFill>
                  <a:schemeClr val="tx1"/>
                </a:solidFill>
              </a:rPr>
              <a:t>：</a:t>
            </a:r>
            <a:br>
              <a:rPr lang="zh-CN" altLang="en-US" dirty="0">
                <a:solidFill>
                  <a:schemeClr val="tx1"/>
                </a:solidFill>
              </a:rPr>
            </a:br>
            <a:r>
              <a:rPr lang="zh-CN" altLang="en-US" dirty="0">
                <a:solidFill>
                  <a:schemeClr val="tx1"/>
                </a:solidFill>
              </a:rPr>
              <a:t>　　　</a:t>
            </a:r>
            <a:r>
              <a:rPr lang="en-US" altLang="zh-CN" dirty="0">
                <a:solidFill>
                  <a:schemeClr val="tx1"/>
                </a:solidFill>
              </a:rPr>
              <a:t>Work[j] = Work[j]+Allocation[</a:t>
            </a:r>
            <a:r>
              <a:rPr lang="en-US" altLang="zh-CN" dirty="0" err="1">
                <a:solidFill>
                  <a:schemeClr val="tx1"/>
                </a:solidFill>
              </a:rPr>
              <a:t>i</a:t>
            </a:r>
            <a:r>
              <a:rPr lang="en-US" altLang="zh-CN" dirty="0">
                <a:solidFill>
                  <a:schemeClr val="tx1"/>
                </a:solidFill>
              </a:rPr>
              <a:t>, j];  -----</a:t>
            </a:r>
            <a:r>
              <a:rPr lang="zh-CN" altLang="en-US" dirty="0">
                <a:solidFill>
                  <a:schemeClr val="tx1"/>
                </a:solidFill>
              </a:rPr>
              <a:t>可用资源增加</a:t>
            </a:r>
            <a:br>
              <a:rPr lang="en-US" altLang="zh-CN" dirty="0">
                <a:solidFill>
                  <a:schemeClr val="tx1"/>
                </a:solidFill>
              </a:rPr>
            </a:br>
            <a:r>
              <a:rPr lang="zh-CN" altLang="en-US" dirty="0">
                <a:solidFill>
                  <a:schemeClr val="tx1"/>
                </a:solidFill>
              </a:rPr>
              <a:t>　　　</a:t>
            </a:r>
            <a:r>
              <a:rPr lang="en-US" altLang="zh-CN" dirty="0">
                <a:solidFill>
                  <a:schemeClr val="tx1"/>
                </a:solidFill>
              </a:rPr>
              <a:t>Finish[</a:t>
            </a:r>
            <a:r>
              <a:rPr lang="en-US" altLang="zh-CN" dirty="0" err="1">
                <a:solidFill>
                  <a:schemeClr val="tx1"/>
                </a:solidFill>
              </a:rPr>
              <a:t>i</a:t>
            </a:r>
            <a:r>
              <a:rPr lang="en-US" altLang="zh-CN" dirty="0">
                <a:solidFill>
                  <a:schemeClr val="tx1"/>
                </a:solidFill>
              </a:rPr>
              <a:t>] =true; -----</a:t>
            </a:r>
            <a:r>
              <a:rPr lang="zh-CN" altLang="en-US" dirty="0">
                <a:solidFill>
                  <a:schemeClr val="tx1"/>
                </a:solidFill>
              </a:rPr>
              <a:t>该进程完工</a:t>
            </a:r>
            <a:br>
              <a:rPr lang="en-US" altLang="zh-CN" dirty="0">
                <a:solidFill>
                  <a:schemeClr val="tx1"/>
                </a:solidFill>
              </a:rPr>
            </a:br>
            <a:r>
              <a:rPr lang="zh-CN" altLang="en-US" dirty="0">
                <a:solidFill>
                  <a:schemeClr val="tx1"/>
                </a:solidFill>
              </a:rPr>
              <a:t>　　　</a:t>
            </a:r>
            <a:r>
              <a:rPr lang="en-US" altLang="zh-CN" dirty="0">
                <a:solidFill>
                  <a:schemeClr val="tx1"/>
                </a:solidFill>
              </a:rPr>
              <a:t>go to step 2;  -----</a:t>
            </a:r>
            <a:r>
              <a:rPr lang="zh-CN" altLang="en-US" dirty="0"/>
              <a:t>找下一个进程运行</a:t>
            </a:r>
            <a:br>
              <a:rPr lang="en-US" altLang="zh-CN" dirty="0">
                <a:solidFill>
                  <a:schemeClr val="tx1"/>
                </a:solidFill>
              </a:rPr>
            </a:br>
            <a:r>
              <a:rPr lang="zh-CN" altLang="en-US" dirty="0">
                <a:solidFill>
                  <a:schemeClr val="tx1"/>
                </a:solidFill>
              </a:rPr>
              <a:t>   </a:t>
            </a:r>
            <a:r>
              <a:rPr lang="en-US" altLang="zh-CN" dirty="0">
                <a:solidFill>
                  <a:schemeClr val="tx1"/>
                </a:solidFill>
              </a:rPr>
              <a:t>(4) </a:t>
            </a:r>
            <a:r>
              <a:rPr lang="zh-CN" altLang="en-US" dirty="0">
                <a:solidFill>
                  <a:schemeClr val="tx1"/>
                </a:solidFill>
              </a:rPr>
              <a:t>如果</a:t>
            </a:r>
            <a:r>
              <a:rPr lang="zh-CN" altLang="en-US" dirty="0"/>
              <a:t>所有进程的</a:t>
            </a:r>
            <a:r>
              <a:rPr lang="en-US" altLang="zh-CN" dirty="0"/>
              <a:t>Finish[</a:t>
            </a:r>
            <a:r>
              <a:rPr lang="en-US" altLang="zh-CN" dirty="0" err="1"/>
              <a:t>i</a:t>
            </a:r>
            <a:r>
              <a:rPr lang="en-US" altLang="zh-CN" dirty="0"/>
              <a:t>]=true</a:t>
            </a:r>
            <a:r>
              <a:rPr lang="zh-CN" altLang="en-US" dirty="0"/>
              <a:t>都满足</a:t>
            </a:r>
            <a:r>
              <a:rPr lang="zh-CN" altLang="en-US" dirty="0">
                <a:solidFill>
                  <a:schemeClr val="tx1"/>
                </a:solidFill>
              </a:rPr>
              <a:t>，则表示系统处于安全状态；否则，系统处于不安全状态。</a:t>
            </a:r>
          </a:p>
        </p:txBody>
      </p:sp>
    </p:spTree>
    <p:extLst>
      <p:ext uri="{BB962C8B-B14F-4D97-AF65-F5344CB8AC3E}">
        <p14:creationId xmlns:p14="http://schemas.microsoft.com/office/powerpoint/2010/main" val="189723535"/>
      </p:ext>
    </p:extLst>
  </p:cSld>
  <p:clrMapOvr>
    <a:masterClrMapping/>
  </p:clrMapOvr>
  <p:transition>
    <p:pull dir="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260648"/>
            <a:ext cx="8540750" cy="623562"/>
          </a:xfrm>
        </p:spPr>
        <p:txBody>
          <a:bodyPr/>
          <a:lstStyle/>
          <a:p>
            <a:pPr algn="l"/>
            <a:r>
              <a:rPr kumimoji="1" lang="en-US" altLang="zh-CN" sz="2600" dirty="0">
                <a:latin typeface="Times New Roman" pitchFamily="18" charset="0"/>
              </a:rPr>
              <a:t>    4. </a:t>
            </a:r>
            <a:r>
              <a:rPr kumimoji="1" lang="zh-CN" altLang="en-US" sz="2600" dirty="0">
                <a:latin typeface="Times New Roman" pitchFamily="18" charset="0"/>
              </a:rPr>
              <a:t>银行家算法之例 </a:t>
            </a:r>
            <a:endParaRPr lang="zh-CN" altLang="en-US" sz="2600" dirty="0"/>
          </a:p>
        </p:txBody>
      </p:sp>
      <p:sp>
        <p:nvSpPr>
          <p:cNvPr id="17411" name="日期占位符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687E008-7AD5-4844-A84B-42D94CAE6B55}" type="datetime8">
              <a:rPr lang="zh-CN" altLang="en-US" smtClean="0"/>
              <a:pPr/>
              <a:t>2022年6月30日8时58分</a:t>
            </a:fld>
            <a:endParaRPr lang="en-US" altLang="zh-CN"/>
          </a:p>
        </p:txBody>
      </p:sp>
      <p:sp>
        <p:nvSpPr>
          <p:cNvPr id="17413" name="Text Box 5"/>
          <p:cNvSpPr txBox="1">
            <a:spLocks noChangeArrowheads="1"/>
          </p:cNvSpPr>
          <p:nvPr/>
        </p:nvSpPr>
        <p:spPr bwMode="auto">
          <a:xfrm>
            <a:off x="304800" y="908720"/>
            <a:ext cx="853440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假定系统中有五个进程｛</a:t>
            </a:r>
            <a:r>
              <a:rPr kumimoji="1" lang="en-US" altLang="zh-CN" sz="2400" dirty="0">
                <a:latin typeface="Times New Roman" pitchFamily="18" charset="0"/>
              </a:rPr>
              <a:t>P</a:t>
            </a:r>
            <a:r>
              <a:rPr kumimoji="1" lang="en-US" altLang="zh-CN" sz="2400" baseline="-25000" dirty="0">
                <a:latin typeface="Times New Roman" pitchFamily="18" charset="0"/>
              </a:rPr>
              <a:t>0</a:t>
            </a:r>
            <a:r>
              <a:rPr kumimoji="1" lang="en-US" altLang="zh-CN" sz="2400" dirty="0">
                <a:latin typeface="Times New Roman" pitchFamily="18" charset="0"/>
              </a:rPr>
              <a:t>, P</a:t>
            </a:r>
            <a:r>
              <a:rPr kumimoji="1" lang="en-US" altLang="zh-CN" sz="2400" baseline="-25000" dirty="0">
                <a:latin typeface="Times New Roman" pitchFamily="18" charset="0"/>
              </a:rPr>
              <a:t>1</a:t>
            </a:r>
            <a:r>
              <a:rPr kumimoji="1" lang="en-US" altLang="zh-CN" sz="2400" dirty="0">
                <a:latin typeface="Times New Roman" pitchFamily="18" charset="0"/>
              </a:rPr>
              <a:t>, P</a:t>
            </a:r>
            <a:r>
              <a:rPr kumimoji="1" lang="en-US" altLang="zh-CN" sz="2400" baseline="-25000" dirty="0">
                <a:latin typeface="Times New Roman" pitchFamily="18" charset="0"/>
              </a:rPr>
              <a:t>2</a:t>
            </a:r>
            <a:r>
              <a:rPr kumimoji="1" lang="en-US" altLang="zh-CN" sz="2400" dirty="0">
                <a:latin typeface="Times New Roman" pitchFamily="18" charset="0"/>
              </a:rPr>
              <a:t>, P</a:t>
            </a:r>
            <a:r>
              <a:rPr kumimoji="1" lang="en-US" altLang="zh-CN" sz="2400" baseline="-25000" dirty="0">
                <a:latin typeface="Times New Roman" pitchFamily="18" charset="0"/>
              </a:rPr>
              <a:t>3</a:t>
            </a:r>
            <a:r>
              <a:rPr kumimoji="1" lang="en-US" altLang="zh-CN" sz="2400" dirty="0">
                <a:latin typeface="Times New Roman" pitchFamily="18" charset="0"/>
              </a:rPr>
              <a:t>, P</a:t>
            </a:r>
            <a:r>
              <a:rPr kumimoji="1" lang="en-US" altLang="zh-CN" sz="2400" baseline="-25000" dirty="0">
                <a:latin typeface="Times New Roman" pitchFamily="18" charset="0"/>
              </a:rPr>
              <a:t>4</a:t>
            </a:r>
            <a:r>
              <a:rPr kumimoji="1" lang="zh-CN" altLang="en-US" sz="2400" dirty="0">
                <a:latin typeface="Times New Roman" pitchFamily="18" charset="0"/>
              </a:rPr>
              <a:t>｝和三类资源｛</a:t>
            </a:r>
            <a:r>
              <a:rPr kumimoji="1" lang="en-US" altLang="zh-CN" sz="2400" dirty="0">
                <a:latin typeface="Times New Roman" pitchFamily="18" charset="0"/>
              </a:rPr>
              <a:t>A, B, C</a:t>
            </a:r>
            <a:r>
              <a:rPr kumimoji="1" lang="zh-CN" altLang="en-US" sz="2400" dirty="0">
                <a:latin typeface="Times New Roman" pitchFamily="18" charset="0"/>
              </a:rPr>
              <a:t>｝，各种资源的数量分别为</a:t>
            </a:r>
            <a:r>
              <a:rPr kumimoji="1" lang="en-US" altLang="zh-CN" sz="2400" dirty="0">
                <a:latin typeface="Times New Roman" pitchFamily="18" charset="0"/>
              </a:rPr>
              <a:t>10</a:t>
            </a:r>
            <a:r>
              <a:rPr kumimoji="1" lang="zh-CN" altLang="en-US" sz="2400" dirty="0">
                <a:latin typeface="Times New Roman" pitchFamily="18" charset="0"/>
              </a:rPr>
              <a:t>、</a:t>
            </a:r>
            <a:r>
              <a:rPr kumimoji="1" lang="en-US" altLang="zh-CN" sz="2400" dirty="0">
                <a:latin typeface="Times New Roman" pitchFamily="18" charset="0"/>
              </a:rPr>
              <a:t>5</a:t>
            </a:r>
            <a:r>
              <a:rPr kumimoji="1" lang="zh-CN" altLang="en-US" sz="2400" dirty="0">
                <a:latin typeface="Times New Roman" pitchFamily="18" charset="0"/>
              </a:rPr>
              <a:t>、</a:t>
            </a:r>
            <a:r>
              <a:rPr kumimoji="1" lang="en-US" altLang="zh-CN" sz="2400" dirty="0">
                <a:latin typeface="Times New Roman" pitchFamily="18" charset="0"/>
              </a:rPr>
              <a:t>7</a:t>
            </a:r>
            <a:r>
              <a:rPr kumimoji="1" lang="zh-CN" altLang="en-US" sz="2400" dirty="0">
                <a:latin typeface="Times New Roman" pitchFamily="18" charset="0"/>
              </a:rPr>
              <a:t>，在</a:t>
            </a:r>
            <a:r>
              <a:rPr kumimoji="1" lang="en-US" altLang="zh-CN" sz="2400" i="1" dirty="0">
                <a:latin typeface="Times New Roman" pitchFamily="18" charset="0"/>
              </a:rPr>
              <a:t>T</a:t>
            </a:r>
            <a:r>
              <a:rPr kumimoji="1" lang="en-US" altLang="zh-CN" sz="2400" baseline="-25000" dirty="0">
                <a:latin typeface="Times New Roman" pitchFamily="18" charset="0"/>
              </a:rPr>
              <a:t>0</a:t>
            </a:r>
            <a:r>
              <a:rPr kumimoji="1" lang="zh-CN" altLang="en-US" sz="2400" dirty="0">
                <a:latin typeface="Times New Roman" pitchFamily="18" charset="0"/>
              </a:rPr>
              <a:t>时刻的资源分配情况如图 </a:t>
            </a:r>
            <a:r>
              <a:rPr kumimoji="1" lang="en-US" altLang="zh-CN" sz="2400" dirty="0">
                <a:latin typeface="Times New Roman" pitchFamily="18" charset="0"/>
              </a:rPr>
              <a:t>3-15 </a:t>
            </a:r>
            <a:r>
              <a:rPr kumimoji="1" lang="zh-CN" altLang="en-US" sz="2400" dirty="0">
                <a:latin typeface="Times New Roman" pitchFamily="18" charset="0"/>
              </a:rPr>
              <a:t>所示。  </a:t>
            </a:r>
          </a:p>
        </p:txBody>
      </p:sp>
      <p:sp>
        <p:nvSpPr>
          <p:cNvPr id="17414" name="Text Box 6"/>
          <p:cNvSpPr txBox="1">
            <a:spLocks noChangeArrowheads="1"/>
          </p:cNvSpPr>
          <p:nvPr/>
        </p:nvSpPr>
        <p:spPr bwMode="auto">
          <a:xfrm>
            <a:off x="2843808" y="6093296"/>
            <a:ext cx="4054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Times New Roman" pitchFamily="18" charset="0"/>
              </a:rPr>
              <a:t>图 </a:t>
            </a:r>
            <a:r>
              <a:rPr kumimoji="1" lang="en-US" altLang="zh-CN" sz="2400" b="1" dirty="0">
                <a:latin typeface="Times New Roman" pitchFamily="18" charset="0"/>
              </a:rPr>
              <a:t>3-15 </a:t>
            </a:r>
            <a:r>
              <a:rPr kumimoji="1" lang="en-US" altLang="zh-CN" sz="2400" b="1" i="1" dirty="0">
                <a:latin typeface="Times New Roman" pitchFamily="18" charset="0"/>
              </a:rPr>
              <a:t>T</a:t>
            </a:r>
            <a:r>
              <a:rPr kumimoji="1" lang="en-US" altLang="zh-CN" sz="2400" b="1" baseline="-25000" dirty="0">
                <a:latin typeface="Times New Roman" pitchFamily="18" charset="0"/>
              </a:rPr>
              <a:t>0</a:t>
            </a:r>
            <a:r>
              <a:rPr kumimoji="1" lang="zh-CN" altLang="en-US" sz="2400" b="1" dirty="0">
                <a:latin typeface="Times New Roman" pitchFamily="18" charset="0"/>
              </a:rPr>
              <a:t>时刻的资源分配表 </a:t>
            </a:r>
          </a:p>
        </p:txBody>
      </p:sp>
      <p:graphicFrame>
        <p:nvGraphicFramePr>
          <p:cNvPr id="17410" name="Object 0"/>
          <p:cNvGraphicFramePr>
            <a:graphicFrameLocks noChangeAspect="1"/>
          </p:cNvGraphicFramePr>
          <p:nvPr>
            <p:extLst>
              <p:ext uri="{D42A27DB-BD31-4B8C-83A1-F6EECF244321}">
                <p14:modId xmlns:p14="http://schemas.microsoft.com/office/powerpoint/2010/main" val="1504621269"/>
              </p:ext>
            </p:extLst>
          </p:nvPr>
        </p:nvGraphicFramePr>
        <p:xfrm>
          <a:off x="125412" y="2506622"/>
          <a:ext cx="8893175" cy="3568700"/>
        </p:xfrm>
        <a:graphic>
          <a:graphicData uri="http://schemas.openxmlformats.org/presentationml/2006/ole">
            <mc:AlternateContent xmlns:mc="http://schemas.openxmlformats.org/markup-compatibility/2006">
              <mc:Choice xmlns:v="urn:schemas-microsoft-com:vml" Requires="v">
                <p:oleObj name="文档" r:id="rId2" imgW="5422017" imgH="1551661" progId="Word.Document.8">
                  <p:embed/>
                </p:oleObj>
              </mc:Choice>
              <mc:Fallback>
                <p:oleObj name="文档" r:id="rId2" imgW="5422017" imgH="1551661" progId="Word.Document.8">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2" y="2506622"/>
                        <a:ext cx="8893175" cy="3568700"/>
                      </a:xfrm>
                      <a:prstGeom prst="rect">
                        <a:avLst/>
                      </a:prstGeom>
                      <a:blipFill>
                        <a:blip r:embed="rId4"/>
                        <a:tile tx="0" ty="0" sx="100000" sy="100000" flip="none" algn="tl"/>
                      </a:blipFill>
                      <a:ln>
                        <a:noFill/>
                      </a:ln>
                      <a:effectLst/>
                    </p:spPr>
                  </p:pic>
                </p:oleObj>
              </mc:Fallback>
            </mc:AlternateContent>
          </a:graphicData>
        </a:graphic>
      </p:graphicFrame>
      <p:sp>
        <p:nvSpPr>
          <p:cNvPr id="3" name="TextBox 2"/>
          <p:cNvSpPr txBox="1"/>
          <p:nvPr/>
        </p:nvSpPr>
        <p:spPr>
          <a:xfrm>
            <a:off x="7128952" y="4106306"/>
            <a:ext cx="1624136" cy="369332"/>
          </a:xfrm>
          <a:prstGeom prst="rect">
            <a:avLst/>
          </a:prstGeom>
          <a:noFill/>
        </p:spPr>
        <p:txBody>
          <a:bodyPr wrap="square" rtlCol="0">
            <a:spAutoFit/>
          </a:bodyPr>
          <a:lstStyle/>
          <a:p>
            <a:r>
              <a:rPr lang="en-US" altLang="zh-CN" dirty="0">
                <a:solidFill>
                  <a:schemeClr val="accent2">
                    <a:lumMod val="50000"/>
                  </a:schemeClr>
                </a:solidFill>
              </a:rPr>
              <a:t>- (1     0      2)</a:t>
            </a:r>
            <a:endParaRPr lang="zh-CN" altLang="en-US" dirty="0">
              <a:solidFill>
                <a:schemeClr val="accent2">
                  <a:lumMod val="50000"/>
                </a:schemeClr>
              </a:solidFill>
            </a:endParaRPr>
          </a:p>
        </p:txBody>
      </p:sp>
      <p:cxnSp>
        <p:nvCxnSpPr>
          <p:cNvPr id="5" name="直接连接符 4"/>
          <p:cNvCxnSpPr/>
          <p:nvPr/>
        </p:nvCxnSpPr>
        <p:spPr bwMode="auto">
          <a:xfrm>
            <a:off x="899592" y="4797152"/>
            <a:ext cx="7816824" cy="0"/>
          </a:xfrm>
          <a:prstGeom prst="line">
            <a:avLst/>
          </a:prstGeom>
          <a:solidFill>
            <a:schemeClr val="accent1"/>
          </a:solidFill>
          <a:ln w="28575" cap="flat" cmpd="sng" algn="ctr">
            <a:solidFill>
              <a:srgbClr val="FF0066"/>
            </a:solidFill>
            <a:prstDash val="solid"/>
            <a:miter lim="800000"/>
            <a:headEnd type="none" w="med" len="med"/>
            <a:tailEnd type="none" w="med" len="med"/>
          </a:ln>
          <a:effectLst/>
        </p:spPr>
      </p:cxnSp>
      <p:sp>
        <p:nvSpPr>
          <p:cNvPr id="11" name="TextBox 10"/>
          <p:cNvSpPr txBox="1"/>
          <p:nvPr/>
        </p:nvSpPr>
        <p:spPr>
          <a:xfrm>
            <a:off x="3732508" y="3921640"/>
            <a:ext cx="1624136" cy="369332"/>
          </a:xfrm>
          <a:prstGeom prst="rect">
            <a:avLst/>
          </a:prstGeom>
          <a:noFill/>
        </p:spPr>
        <p:txBody>
          <a:bodyPr wrap="square" rtlCol="0">
            <a:spAutoFit/>
          </a:bodyPr>
          <a:lstStyle/>
          <a:p>
            <a:r>
              <a:rPr lang="en-US" altLang="zh-CN" dirty="0">
                <a:solidFill>
                  <a:schemeClr val="accent2">
                    <a:lumMod val="50000"/>
                  </a:schemeClr>
                </a:solidFill>
              </a:rPr>
              <a:t>+ (1     0      2)</a:t>
            </a:r>
            <a:endParaRPr lang="zh-CN" altLang="en-US" dirty="0">
              <a:solidFill>
                <a:schemeClr val="accent2">
                  <a:lumMod val="50000"/>
                </a:schemeClr>
              </a:solidFill>
            </a:endParaRPr>
          </a:p>
        </p:txBody>
      </p:sp>
      <p:sp>
        <p:nvSpPr>
          <p:cNvPr id="13" name="左弧形箭头 12"/>
          <p:cNvSpPr/>
          <p:nvPr/>
        </p:nvSpPr>
        <p:spPr bwMode="auto">
          <a:xfrm>
            <a:off x="7079864" y="3708538"/>
            <a:ext cx="251360" cy="357046"/>
          </a:xfrm>
          <a:prstGeom prst="curvedRightArrow">
            <a:avLst/>
          </a:prstGeom>
          <a:solidFill>
            <a:schemeClr val="accent1"/>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8" name="TextBox 17"/>
          <p:cNvSpPr txBox="1"/>
          <p:nvPr/>
        </p:nvSpPr>
        <p:spPr>
          <a:xfrm>
            <a:off x="5455728" y="3902866"/>
            <a:ext cx="1624136" cy="369332"/>
          </a:xfrm>
          <a:prstGeom prst="rect">
            <a:avLst/>
          </a:prstGeom>
          <a:noFill/>
        </p:spPr>
        <p:txBody>
          <a:bodyPr wrap="square" rtlCol="0">
            <a:spAutoFit/>
          </a:bodyPr>
          <a:lstStyle/>
          <a:p>
            <a:r>
              <a:rPr lang="en-US" altLang="zh-CN" dirty="0">
                <a:solidFill>
                  <a:schemeClr val="accent2">
                    <a:lumMod val="50000"/>
                  </a:schemeClr>
                </a:solidFill>
              </a:rPr>
              <a:t>- (1     0      2)</a:t>
            </a:r>
            <a:endParaRPr lang="zh-CN" altLang="en-US" dirty="0">
              <a:solidFill>
                <a:schemeClr val="accent2">
                  <a:lumMod val="50000"/>
                </a:schemeClr>
              </a:solidFill>
            </a:endParaRPr>
          </a:p>
        </p:txBody>
      </p:sp>
      <p:sp>
        <p:nvSpPr>
          <p:cNvPr id="9" name="圆角矩形 8"/>
          <p:cNvSpPr/>
          <p:nvPr/>
        </p:nvSpPr>
        <p:spPr bwMode="auto">
          <a:xfrm>
            <a:off x="7331224" y="4162051"/>
            <a:ext cx="1273224" cy="257842"/>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0" name="圆角矩形 19"/>
          <p:cNvSpPr/>
          <p:nvPr/>
        </p:nvSpPr>
        <p:spPr bwMode="auto">
          <a:xfrm>
            <a:off x="5642393" y="3950954"/>
            <a:ext cx="1377877" cy="257842"/>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9" name="左弧形箭头 28"/>
          <p:cNvSpPr/>
          <p:nvPr/>
        </p:nvSpPr>
        <p:spPr bwMode="auto">
          <a:xfrm>
            <a:off x="5356644" y="4297115"/>
            <a:ext cx="251360" cy="357046"/>
          </a:xfrm>
          <a:prstGeom prst="curvedRightArrow">
            <a:avLst/>
          </a:prstGeom>
          <a:solidFill>
            <a:schemeClr val="accent1"/>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0" name="左弧形箭头 29"/>
          <p:cNvSpPr/>
          <p:nvPr/>
        </p:nvSpPr>
        <p:spPr bwMode="auto">
          <a:xfrm>
            <a:off x="3606828" y="4318090"/>
            <a:ext cx="251360" cy="357046"/>
          </a:xfrm>
          <a:prstGeom prst="curvedRightArrow">
            <a:avLst/>
          </a:prstGeom>
          <a:solidFill>
            <a:schemeClr val="accent1"/>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26" name="直接箭头连接符 25"/>
          <p:cNvCxnSpPr/>
          <p:nvPr/>
        </p:nvCxnSpPr>
        <p:spPr bwMode="auto">
          <a:xfrm flipH="1">
            <a:off x="7020270" y="4065584"/>
            <a:ext cx="310954" cy="588577"/>
          </a:xfrm>
          <a:prstGeom prst="straightConnector1">
            <a:avLst/>
          </a:prstGeom>
          <a:solidFill>
            <a:schemeClr val="accent1"/>
          </a:solidFill>
          <a:ln w="28575" cap="flat" cmpd="sng" algn="ctr">
            <a:solidFill>
              <a:srgbClr val="0066FF"/>
            </a:solidFill>
            <a:prstDash val="sysDash"/>
            <a:miter lim="800000"/>
            <a:headEnd type="none" w="med" len="med"/>
            <a:tailEnd type="arrow"/>
          </a:ln>
          <a:effectLst/>
        </p:spPr>
      </p:cxnSp>
      <p:cxnSp>
        <p:nvCxnSpPr>
          <p:cNvPr id="33" name="直接箭头连接符 32"/>
          <p:cNvCxnSpPr/>
          <p:nvPr/>
        </p:nvCxnSpPr>
        <p:spPr bwMode="auto">
          <a:xfrm flipH="1">
            <a:off x="6959197" y="4675136"/>
            <a:ext cx="61073" cy="626072"/>
          </a:xfrm>
          <a:prstGeom prst="straightConnector1">
            <a:avLst/>
          </a:prstGeom>
          <a:solidFill>
            <a:schemeClr val="accent1"/>
          </a:solidFill>
          <a:ln w="28575" cap="flat" cmpd="sng" algn="ctr">
            <a:solidFill>
              <a:srgbClr val="0066FF"/>
            </a:solidFill>
            <a:prstDash val="sysDash"/>
            <a:miter lim="800000"/>
            <a:headEnd type="none" w="med" len="med"/>
            <a:tailEnd type="arrow"/>
          </a:ln>
          <a:effectLst/>
        </p:spPr>
      </p:cxnSp>
      <p:cxnSp>
        <p:nvCxnSpPr>
          <p:cNvPr id="37" name="直接箭头连接符 36"/>
          <p:cNvCxnSpPr/>
          <p:nvPr/>
        </p:nvCxnSpPr>
        <p:spPr bwMode="auto">
          <a:xfrm flipH="1">
            <a:off x="6898125" y="5301208"/>
            <a:ext cx="122145" cy="288032"/>
          </a:xfrm>
          <a:prstGeom prst="straightConnector1">
            <a:avLst/>
          </a:prstGeom>
          <a:solidFill>
            <a:schemeClr val="accent1"/>
          </a:solidFill>
          <a:ln w="28575" cap="flat" cmpd="sng" algn="ctr">
            <a:solidFill>
              <a:srgbClr val="0066FF"/>
            </a:solidFill>
            <a:prstDash val="sysDash"/>
            <a:miter lim="800000"/>
            <a:headEnd type="none" w="med" len="med"/>
            <a:tailEnd type="arrow"/>
          </a:ln>
          <a:effectLst/>
        </p:spPr>
      </p:cxnSp>
      <p:cxnSp>
        <p:nvCxnSpPr>
          <p:cNvPr id="42" name="直接箭头连接符 41"/>
          <p:cNvCxnSpPr/>
          <p:nvPr/>
        </p:nvCxnSpPr>
        <p:spPr bwMode="auto">
          <a:xfrm flipV="1">
            <a:off x="6660232" y="4869160"/>
            <a:ext cx="0" cy="720080"/>
          </a:xfrm>
          <a:prstGeom prst="straightConnector1">
            <a:avLst/>
          </a:prstGeom>
          <a:solidFill>
            <a:schemeClr val="accent1"/>
          </a:solidFill>
          <a:ln w="28575" cap="flat" cmpd="sng" algn="ctr">
            <a:solidFill>
              <a:srgbClr val="0066FF"/>
            </a:solidFill>
            <a:prstDash val="sysDash"/>
            <a:miter lim="800000"/>
            <a:headEnd type="none" w="med" len="med"/>
            <a:tailEnd type="arrow"/>
          </a:ln>
          <a:effectLst/>
        </p:spPr>
      </p:cxnSp>
      <p:cxnSp>
        <p:nvCxnSpPr>
          <p:cNvPr id="45" name="直接箭头连接符 44"/>
          <p:cNvCxnSpPr/>
          <p:nvPr/>
        </p:nvCxnSpPr>
        <p:spPr bwMode="auto">
          <a:xfrm flipV="1">
            <a:off x="6444208" y="3708538"/>
            <a:ext cx="108012" cy="1279634"/>
          </a:xfrm>
          <a:prstGeom prst="straightConnector1">
            <a:avLst/>
          </a:prstGeom>
          <a:solidFill>
            <a:schemeClr val="accent1"/>
          </a:solidFill>
          <a:ln w="28575" cap="flat" cmpd="sng" algn="ctr">
            <a:solidFill>
              <a:srgbClr val="0066FF"/>
            </a:solidFill>
            <a:prstDash val="sysDash"/>
            <a:miter lim="800000"/>
            <a:headEnd type="none" w="med" len="med"/>
            <a:tailEnd type="arrow"/>
          </a:ln>
          <a:effectLst/>
        </p:spPr>
      </p:cxnSp>
    </p:spTree>
  </p:cSld>
  <p:clrMapOvr>
    <a:masterClrMapping/>
  </p:clrMapOvr>
  <p:transition>
    <p:pull dir="rd"/>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F6CD4E6-C9F2-416E-8B52-DE48A7EECB4F}" type="datetime8">
              <a:rPr lang="zh-CN" altLang="en-US" smtClean="0"/>
              <a:pPr/>
              <a:t>2022年6月30日8时58分</a:t>
            </a:fld>
            <a:endParaRPr lang="en-US" altLang="zh-CN"/>
          </a:p>
        </p:txBody>
      </p:sp>
      <p:sp>
        <p:nvSpPr>
          <p:cNvPr id="18437" name="Text Box 1029"/>
          <p:cNvSpPr txBox="1">
            <a:spLocks noChangeArrowheads="1"/>
          </p:cNvSpPr>
          <p:nvPr/>
        </p:nvSpPr>
        <p:spPr bwMode="auto">
          <a:xfrm>
            <a:off x="2971800" y="5867400"/>
            <a:ext cx="3681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latin typeface="Times New Roman" pitchFamily="18" charset="0"/>
              </a:rPr>
              <a:t>图 </a:t>
            </a:r>
            <a:r>
              <a:rPr kumimoji="1" lang="en-US" altLang="zh-CN" sz="2400" dirty="0">
                <a:latin typeface="Times New Roman" pitchFamily="18" charset="0"/>
              </a:rPr>
              <a:t>3-16 </a:t>
            </a:r>
            <a:r>
              <a:rPr kumimoji="1" lang="en-US" altLang="zh-CN" sz="2400" i="1" dirty="0">
                <a:latin typeface="Times New Roman" pitchFamily="18" charset="0"/>
              </a:rPr>
              <a:t>T</a:t>
            </a:r>
            <a:r>
              <a:rPr kumimoji="1" lang="en-US" altLang="zh-CN" sz="2400" baseline="-25000" dirty="0">
                <a:latin typeface="Times New Roman" pitchFamily="18" charset="0"/>
              </a:rPr>
              <a:t>0</a:t>
            </a:r>
            <a:r>
              <a:rPr kumimoji="1" lang="zh-CN" altLang="en-US" sz="2400" dirty="0">
                <a:latin typeface="Times New Roman" pitchFamily="18" charset="0"/>
              </a:rPr>
              <a:t>时刻的安全序列 </a:t>
            </a:r>
          </a:p>
        </p:txBody>
      </p:sp>
      <p:graphicFrame>
        <p:nvGraphicFramePr>
          <p:cNvPr id="18434" name="Object 1031"/>
          <p:cNvGraphicFramePr>
            <a:graphicFrameLocks noChangeAspect="1"/>
          </p:cNvGraphicFramePr>
          <p:nvPr>
            <p:extLst>
              <p:ext uri="{D42A27DB-BD31-4B8C-83A1-F6EECF244321}">
                <p14:modId xmlns:p14="http://schemas.microsoft.com/office/powerpoint/2010/main" val="3937518640"/>
              </p:ext>
            </p:extLst>
          </p:nvPr>
        </p:nvGraphicFramePr>
        <p:xfrm>
          <a:off x="107504" y="2183605"/>
          <a:ext cx="8928992" cy="3671888"/>
        </p:xfrm>
        <a:graphic>
          <a:graphicData uri="http://schemas.openxmlformats.org/presentationml/2006/ole">
            <mc:AlternateContent xmlns:mc="http://schemas.openxmlformats.org/markup-compatibility/2006">
              <mc:Choice xmlns:v="urn:schemas-microsoft-com:vml" Requires="v">
                <p:oleObj name="文档" r:id="rId2" imgW="5486063" imgH="1286326" progId="Word.Document.8">
                  <p:embed/>
                </p:oleObj>
              </mc:Choice>
              <mc:Fallback>
                <p:oleObj name="文档" r:id="rId2" imgW="5486063" imgH="1286326" progId="Word.Document.8">
                  <p:embed/>
                  <p:pic>
                    <p:nvPicPr>
                      <p:cNvPr id="0" name="Object 10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183605"/>
                        <a:ext cx="8928992" cy="3671888"/>
                      </a:xfrm>
                      <a:prstGeom prst="rect">
                        <a:avLst/>
                      </a:prstGeom>
                      <a:blipFill>
                        <a:blip r:embed="rId4"/>
                        <a:tile tx="0" ty="0" sx="100000" sy="100000" flip="none" algn="tl"/>
                      </a:blipFill>
                      <a:ln>
                        <a:noFill/>
                      </a:ln>
                      <a:effectLst/>
                    </p:spPr>
                  </p:pic>
                </p:oleObj>
              </mc:Fallback>
            </mc:AlternateContent>
          </a:graphicData>
        </a:graphic>
      </p:graphicFrame>
      <p:sp>
        <p:nvSpPr>
          <p:cNvPr id="6" name="Rectangle 2"/>
          <p:cNvSpPr>
            <a:spLocks noGrp="1" noChangeArrowheads="1"/>
          </p:cNvSpPr>
          <p:nvPr/>
        </p:nvSpPr>
        <p:spPr bwMode="auto">
          <a:xfrm>
            <a:off x="525939" y="550862"/>
            <a:ext cx="8207375" cy="577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t>　　</a:t>
            </a:r>
            <a:r>
              <a:rPr lang="en-US" altLang="zh-CN" dirty="0">
                <a:solidFill>
                  <a:schemeClr val="tx1"/>
                </a:solidFill>
              </a:rPr>
              <a:t>(1)  T</a:t>
            </a:r>
            <a:r>
              <a:rPr lang="en-US" altLang="zh-CN" baseline="-25000" dirty="0">
                <a:solidFill>
                  <a:schemeClr val="tx1"/>
                </a:solidFill>
              </a:rPr>
              <a:t>0</a:t>
            </a:r>
            <a:r>
              <a:rPr lang="zh-CN" altLang="en-US" dirty="0">
                <a:solidFill>
                  <a:schemeClr val="tx1"/>
                </a:solidFill>
              </a:rPr>
              <a:t>时刻的</a:t>
            </a:r>
            <a:r>
              <a:rPr lang="zh-CN" altLang="en-US" b="1" dirty="0">
                <a:solidFill>
                  <a:srgbClr val="FFFF00"/>
                </a:solidFill>
              </a:rPr>
              <a:t>安全性</a:t>
            </a:r>
            <a:r>
              <a:rPr lang="zh-CN" altLang="en-US" dirty="0">
                <a:solidFill>
                  <a:schemeClr val="tx1"/>
                </a:solidFill>
              </a:rPr>
              <a:t>：利用安全性算法对</a:t>
            </a:r>
            <a:r>
              <a:rPr lang="en-US" altLang="zh-CN" dirty="0">
                <a:solidFill>
                  <a:schemeClr val="tx1"/>
                </a:solidFill>
              </a:rPr>
              <a:t>T</a:t>
            </a:r>
            <a:r>
              <a:rPr lang="en-US" altLang="zh-CN" baseline="-25000" dirty="0">
                <a:solidFill>
                  <a:schemeClr val="tx1"/>
                </a:solidFill>
              </a:rPr>
              <a:t>0</a:t>
            </a:r>
            <a:r>
              <a:rPr lang="zh-CN" altLang="en-US" dirty="0">
                <a:solidFill>
                  <a:schemeClr val="tx1"/>
                </a:solidFill>
              </a:rPr>
              <a:t>时刻的资源分配情况进行分析</a:t>
            </a:r>
            <a:r>
              <a:rPr lang="en-US" altLang="zh-CN" dirty="0">
                <a:solidFill>
                  <a:schemeClr val="tx1"/>
                </a:solidFill>
              </a:rPr>
              <a:t>(</a:t>
            </a:r>
            <a:r>
              <a:rPr lang="zh-CN" altLang="en-US" dirty="0">
                <a:solidFill>
                  <a:schemeClr val="tx1"/>
                </a:solidFill>
              </a:rPr>
              <a:t>如图</a:t>
            </a:r>
            <a:r>
              <a:rPr lang="en-US" altLang="zh-CN" dirty="0">
                <a:solidFill>
                  <a:schemeClr val="tx1"/>
                </a:solidFill>
              </a:rPr>
              <a:t>3-16</a:t>
            </a:r>
            <a:r>
              <a:rPr lang="zh-CN" altLang="en-US" dirty="0">
                <a:solidFill>
                  <a:schemeClr val="tx1"/>
                </a:solidFill>
              </a:rPr>
              <a:t>所示</a:t>
            </a:r>
            <a:r>
              <a:rPr lang="en-US" altLang="zh-CN" dirty="0">
                <a:solidFill>
                  <a:schemeClr val="tx1"/>
                </a:solidFill>
              </a:rPr>
              <a:t>)</a:t>
            </a:r>
            <a:r>
              <a:rPr lang="zh-CN" altLang="en-US" dirty="0">
                <a:solidFill>
                  <a:schemeClr val="tx1"/>
                </a:solidFill>
              </a:rPr>
              <a:t>可知，</a:t>
            </a:r>
            <a:r>
              <a:rPr lang="zh-CN" altLang="en-US" u="sng" dirty="0">
                <a:solidFill>
                  <a:schemeClr val="tx1"/>
                </a:solidFill>
              </a:rPr>
              <a:t>在</a:t>
            </a:r>
            <a:r>
              <a:rPr lang="en-US" altLang="zh-CN" u="sng" dirty="0">
                <a:solidFill>
                  <a:schemeClr val="tx1"/>
                </a:solidFill>
              </a:rPr>
              <a:t>T</a:t>
            </a:r>
            <a:r>
              <a:rPr lang="en-US" altLang="zh-CN" u="sng" baseline="-25000" dirty="0">
                <a:solidFill>
                  <a:schemeClr val="tx1"/>
                </a:solidFill>
              </a:rPr>
              <a:t>0</a:t>
            </a:r>
            <a:r>
              <a:rPr lang="zh-CN" altLang="en-US" u="sng" dirty="0">
                <a:solidFill>
                  <a:schemeClr val="tx1"/>
                </a:solidFill>
              </a:rPr>
              <a:t>时刻存在着一个</a:t>
            </a:r>
            <a:r>
              <a:rPr lang="zh-CN" altLang="en-US" u="sng" dirty="0"/>
              <a:t>安全序列</a:t>
            </a:r>
            <a:r>
              <a:rPr lang="en-US" altLang="zh-CN" u="sng" dirty="0"/>
              <a:t>{</a:t>
            </a:r>
            <a:r>
              <a:rPr lang="en-US" altLang="zh-CN" dirty="0"/>
              <a:t>P</a:t>
            </a:r>
            <a:r>
              <a:rPr lang="en-US" altLang="zh-CN" baseline="-25000" dirty="0"/>
              <a:t>1</a:t>
            </a:r>
            <a:r>
              <a:rPr lang="en-US" altLang="zh-CN" dirty="0"/>
              <a:t>, P</a:t>
            </a:r>
            <a:r>
              <a:rPr lang="en-US" altLang="zh-CN" baseline="-25000" dirty="0"/>
              <a:t>3</a:t>
            </a:r>
            <a:r>
              <a:rPr lang="en-US" altLang="zh-CN" dirty="0"/>
              <a:t>, P</a:t>
            </a:r>
            <a:r>
              <a:rPr lang="en-US" altLang="zh-CN" baseline="-25000" dirty="0"/>
              <a:t>4</a:t>
            </a:r>
            <a:r>
              <a:rPr lang="en-US" altLang="zh-CN" dirty="0"/>
              <a:t>, P</a:t>
            </a:r>
            <a:r>
              <a:rPr lang="en-US" altLang="zh-CN" baseline="-25000" dirty="0"/>
              <a:t>2</a:t>
            </a:r>
            <a:r>
              <a:rPr lang="en-US" altLang="zh-CN" dirty="0"/>
              <a:t>, P</a:t>
            </a:r>
            <a:r>
              <a:rPr lang="en-US" altLang="zh-CN" baseline="-25000" dirty="0"/>
              <a:t>0</a:t>
            </a:r>
            <a:r>
              <a:rPr lang="en-US" altLang="zh-CN" u="sng" dirty="0"/>
              <a:t>}</a:t>
            </a:r>
            <a:r>
              <a:rPr lang="zh-CN" altLang="en-US" dirty="0"/>
              <a:t>，故</a:t>
            </a:r>
            <a:r>
              <a:rPr lang="zh-CN" altLang="en-US" b="1" dirty="0"/>
              <a:t>系统是安全的</a:t>
            </a:r>
            <a:r>
              <a:rPr lang="zh-CN" altLang="en-US" dirty="0">
                <a:solidFill>
                  <a:schemeClr val="tx1"/>
                </a:solidFill>
              </a:rPr>
              <a:t>。</a:t>
            </a:r>
          </a:p>
        </p:txBody>
      </p:sp>
      <p:cxnSp>
        <p:nvCxnSpPr>
          <p:cNvPr id="7" name="直接箭头连接符 6"/>
          <p:cNvCxnSpPr/>
          <p:nvPr/>
        </p:nvCxnSpPr>
        <p:spPr bwMode="auto">
          <a:xfrm flipH="1">
            <a:off x="2971800" y="3717032"/>
            <a:ext cx="3328392" cy="288032"/>
          </a:xfrm>
          <a:prstGeom prst="straightConnector1">
            <a:avLst/>
          </a:prstGeom>
          <a:solidFill>
            <a:schemeClr val="accent1"/>
          </a:solidFill>
          <a:ln w="28575" cap="flat" cmpd="sng" algn="ctr">
            <a:solidFill>
              <a:srgbClr val="FF0066"/>
            </a:solidFill>
            <a:prstDash val="sysDash"/>
            <a:miter lim="800000"/>
            <a:headEnd type="none" w="med" len="med"/>
            <a:tailEnd type="arrow"/>
          </a:ln>
          <a:effectLst/>
        </p:spPr>
      </p:cxnSp>
      <p:cxnSp>
        <p:nvCxnSpPr>
          <p:cNvPr id="11" name="直接箭头连接符 10"/>
          <p:cNvCxnSpPr/>
          <p:nvPr/>
        </p:nvCxnSpPr>
        <p:spPr bwMode="auto">
          <a:xfrm flipH="1">
            <a:off x="2971800" y="4077072"/>
            <a:ext cx="3328392" cy="360040"/>
          </a:xfrm>
          <a:prstGeom prst="straightConnector1">
            <a:avLst/>
          </a:prstGeom>
          <a:solidFill>
            <a:schemeClr val="accent1"/>
          </a:solidFill>
          <a:ln w="28575" cap="flat" cmpd="sng" algn="ctr">
            <a:solidFill>
              <a:srgbClr val="FF0066"/>
            </a:solidFill>
            <a:prstDash val="sysDash"/>
            <a:miter lim="800000"/>
            <a:headEnd type="none" w="med" len="med"/>
            <a:tailEnd type="arrow"/>
          </a:ln>
          <a:effectLst/>
        </p:spPr>
      </p:cxnSp>
      <p:cxnSp>
        <p:nvCxnSpPr>
          <p:cNvPr id="15" name="直接箭头连接符 14"/>
          <p:cNvCxnSpPr/>
          <p:nvPr/>
        </p:nvCxnSpPr>
        <p:spPr bwMode="auto">
          <a:xfrm flipH="1">
            <a:off x="2971800" y="4437112"/>
            <a:ext cx="3328392" cy="432048"/>
          </a:xfrm>
          <a:prstGeom prst="straightConnector1">
            <a:avLst/>
          </a:prstGeom>
          <a:solidFill>
            <a:schemeClr val="accent1"/>
          </a:solidFill>
          <a:ln w="28575" cap="flat" cmpd="sng" algn="ctr">
            <a:solidFill>
              <a:srgbClr val="FF0066"/>
            </a:solidFill>
            <a:prstDash val="sysDash"/>
            <a:miter lim="800000"/>
            <a:headEnd type="none" w="med" len="med"/>
            <a:tailEnd type="arrow"/>
          </a:ln>
          <a:effectLst/>
        </p:spPr>
      </p:cxnSp>
      <p:cxnSp>
        <p:nvCxnSpPr>
          <p:cNvPr id="18" name="直接箭头连接符 17"/>
          <p:cNvCxnSpPr/>
          <p:nvPr/>
        </p:nvCxnSpPr>
        <p:spPr bwMode="auto">
          <a:xfrm flipH="1">
            <a:off x="2971800" y="4869160"/>
            <a:ext cx="3328392" cy="360040"/>
          </a:xfrm>
          <a:prstGeom prst="straightConnector1">
            <a:avLst/>
          </a:prstGeom>
          <a:solidFill>
            <a:schemeClr val="accent1"/>
          </a:solidFill>
          <a:ln w="28575" cap="flat" cmpd="sng" algn="ctr">
            <a:solidFill>
              <a:srgbClr val="FF0066"/>
            </a:solidFill>
            <a:prstDash val="sysDash"/>
            <a:miter lim="800000"/>
            <a:headEnd type="none" w="med" len="med"/>
            <a:tailEnd type="arrow"/>
          </a:ln>
          <a:effectLst/>
        </p:spPr>
      </p:cxnSp>
      <p:sp>
        <p:nvSpPr>
          <p:cNvPr id="10" name="圆角矩形 9"/>
          <p:cNvSpPr/>
          <p:nvPr/>
        </p:nvSpPr>
        <p:spPr bwMode="auto">
          <a:xfrm>
            <a:off x="1647694" y="3588111"/>
            <a:ext cx="1377877" cy="257842"/>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2" name="圆角矩形 11"/>
          <p:cNvSpPr/>
          <p:nvPr/>
        </p:nvSpPr>
        <p:spPr bwMode="auto">
          <a:xfrm>
            <a:off x="3251749" y="3588111"/>
            <a:ext cx="1377877" cy="257842"/>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 name="矩形 1"/>
          <p:cNvSpPr/>
          <p:nvPr/>
        </p:nvSpPr>
        <p:spPr>
          <a:xfrm>
            <a:off x="2971800" y="3532366"/>
            <a:ext cx="357819" cy="369332"/>
          </a:xfrm>
          <a:prstGeom prst="rect">
            <a:avLst/>
          </a:prstGeom>
          <a:ln w="19050">
            <a:noFill/>
          </a:ln>
        </p:spPr>
        <p:txBody>
          <a:bodyPr wrap="square">
            <a:spAutoFit/>
          </a:bodyPr>
          <a:lstStyle/>
          <a:p>
            <a:r>
              <a:rPr lang="zh-CN" altLang="en-US" dirty="0">
                <a:ln w="19050">
                  <a:solidFill>
                    <a:schemeClr val="accent2">
                      <a:lumMod val="50000"/>
                    </a:schemeClr>
                  </a:solidFill>
                </a:ln>
                <a:solidFill>
                  <a:schemeClr val="accent2">
                    <a:lumMod val="50000"/>
                  </a:schemeClr>
                </a:solidFill>
              </a:rPr>
              <a:t>≥</a:t>
            </a:r>
          </a:p>
        </p:txBody>
      </p:sp>
      <p:sp>
        <p:nvSpPr>
          <p:cNvPr id="3" name="上弧形箭头 2"/>
          <p:cNvSpPr/>
          <p:nvPr/>
        </p:nvSpPr>
        <p:spPr bwMode="auto">
          <a:xfrm>
            <a:off x="2051720" y="2708920"/>
            <a:ext cx="4536504" cy="823446"/>
          </a:xfrm>
          <a:prstGeom prst="curved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4" name="上弧形箭头 13"/>
          <p:cNvSpPr/>
          <p:nvPr/>
        </p:nvSpPr>
        <p:spPr bwMode="auto">
          <a:xfrm>
            <a:off x="5364088" y="2852936"/>
            <a:ext cx="1800200" cy="679430"/>
          </a:xfrm>
          <a:prstGeom prst="curved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4" name="矩形 3"/>
          <p:cNvSpPr/>
          <p:nvPr/>
        </p:nvSpPr>
        <p:spPr>
          <a:xfrm>
            <a:off x="5580112" y="2668270"/>
            <a:ext cx="415498" cy="369332"/>
          </a:xfrm>
          <a:prstGeom prst="rect">
            <a:avLst/>
          </a:prstGeom>
        </p:spPr>
        <p:txBody>
          <a:bodyPr wrap="none">
            <a:spAutoFit/>
          </a:bodyPr>
          <a:lstStyle/>
          <a:p>
            <a:r>
              <a:rPr lang="zh-CN" altLang="en-US" dirty="0">
                <a:ln w="28575">
                  <a:solidFill>
                    <a:schemeClr val="accent2">
                      <a:lumMod val="50000"/>
                    </a:schemeClr>
                  </a:solidFill>
                </a:ln>
                <a:noFill/>
              </a:rPr>
              <a:t>＋</a:t>
            </a:r>
          </a:p>
        </p:txBody>
      </p:sp>
      <p:sp>
        <p:nvSpPr>
          <p:cNvPr id="16" name="圆角矩形 15"/>
          <p:cNvSpPr/>
          <p:nvPr/>
        </p:nvSpPr>
        <p:spPr bwMode="auto">
          <a:xfrm>
            <a:off x="6280913" y="3588111"/>
            <a:ext cx="1377877" cy="257842"/>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transition>
    <p:pull dir="rd"/>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7FFFE70-B225-485C-8DA3-1F5EBF5A2F64}" type="datetime8">
              <a:rPr lang="zh-CN" altLang="en-US" smtClean="0"/>
              <a:pPr/>
              <a:t>2022年6月30日8时58分</a:t>
            </a:fld>
            <a:endParaRPr lang="en-US" altLang="zh-CN"/>
          </a:p>
        </p:txBody>
      </p:sp>
      <p:sp>
        <p:nvSpPr>
          <p:cNvPr id="99331" name="Text Box 4"/>
          <p:cNvSpPr txBox="1">
            <a:spLocks noChangeArrowheads="1"/>
          </p:cNvSpPr>
          <p:nvPr/>
        </p:nvSpPr>
        <p:spPr bwMode="auto">
          <a:xfrm>
            <a:off x="685800" y="838200"/>
            <a:ext cx="7924800" cy="482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ts val="840"/>
              </a:spcBef>
            </a:pPr>
            <a:r>
              <a:rPr kumimoji="1" lang="en-US" altLang="zh-CN" sz="2400" dirty="0">
                <a:latin typeface="Times New Roman" pitchFamily="18" charset="0"/>
              </a:rPr>
              <a:t>       (2) P</a:t>
            </a:r>
            <a:r>
              <a:rPr kumimoji="1" lang="en-US" altLang="zh-CN" sz="2400" baseline="-25000" dirty="0">
                <a:latin typeface="Times New Roman" pitchFamily="18" charset="0"/>
              </a:rPr>
              <a:t>1</a:t>
            </a:r>
            <a:r>
              <a:rPr kumimoji="1" lang="zh-CN" altLang="en-US" sz="2400" dirty="0">
                <a:latin typeface="Times New Roman" pitchFamily="18" charset="0"/>
              </a:rPr>
              <a:t>请求资源：</a:t>
            </a:r>
            <a:r>
              <a:rPr kumimoji="1" lang="en-US" altLang="zh-CN" sz="2400" dirty="0">
                <a:latin typeface="Times New Roman" pitchFamily="18" charset="0"/>
              </a:rPr>
              <a:t>P</a:t>
            </a:r>
            <a:r>
              <a:rPr kumimoji="1" lang="en-US" altLang="zh-CN" sz="2400" baseline="-25000" dirty="0">
                <a:latin typeface="Times New Roman" pitchFamily="18" charset="0"/>
              </a:rPr>
              <a:t>1</a:t>
            </a:r>
            <a:r>
              <a:rPr kumimoji="1" lang="zh-CN" altLang="en-US" sz="2400" dirty="0">
                <a:latin typeface="Times New Roman" pitchFamily="18" charset="0"/>
              </a:rPr>
              <a:t>发出请求向量</a:t>
            </a:r>
            <a:r>
              <a:rPr kumimoji="1" lang="en-US" altLang="zh-CN" sz="2400" dirty="0">
                <a:latin typeface="Times New Roman" pitchFamily="18" charset="0"/>
              </a:rPr>
              <a:t>Request</a:t>
            </a:r>
            <a:r>
              <a:rPr kumimoji="1" lang="en-US" altLang="zh-CN" sz="2400" baseline="-25000" dirty="0">
                <a:latin typeface="Times New Roman" pitchFamily="18" charset="0"/>
              </a:rPr>
              <a:t>1</a:t>
            </a:r>
            <a:r>
              <a:rPr kumimoji="1" lang="en-US" altLang="zh-CN" sz="2400" dirty="0">
                <a:latin typeface="Times New Roman" pitchFamily="18" charset="0"/>
              </a:rPr>
              <a:t>(1</a:t>
            </a:r>
            <a:r>
              <a:rPr kumimoji="1" lang="zh-CN" altLang="en-US" sz="2400" dirty="0">
                <a:latin typeface="Times New Roman" pitchFamily="18" charset="0"/>
              </a:rPr>
              <a:t>，</a:t>
            </a:r>
            <a:r>
              <a:rPr kumimoji="1" lang="en-US" altLang="zh-CN" sz="2400" dirty="0">
                <a:latin typeface="Times New Roman" pitchFamily="18" charset="0"/>
              </a:rPr>
              <a:t>0</a:t>
            </a:r>
            <a:r>
              <a:rPr kumimoji="1" lang="zh-CN" altLang="en-US" sz="2400" dirty="0">
                <a:latin typeface="Times New Roman" pitchFamily="18" charset="0"/>
              </a:rPr>
              <a:t>，</a:t>
            </a:r>
            <a:r>
              <a:rPr kumimoji="1" lang="en-US" altLang="zh-CN" sz="2400" dirty="0">
                <a:latin typeface="Times New Roman" pitchFamily="18" charset="0"/>
              </a:rPr>
              <a:t>2)</a:t>
            </a:r>
            <a:r>
              <a:rPr kumimoji="1" lang="zh-CN" altLang="en-US" sz="2400" dirty="0">
                <a:latin typeface="Times New Roman" pitchFamily="18" charset="0"/>
              </a:rPr>
              <a:t>，系统按银行家算法进行检查：</a:t>
            </a:r>
          </a:p>
          <a:p>
            <a:pPr algn="just" eaLnBrk="1" hangingPunct="1">
              <a:lnSpc>
                <a:spcPct val="130000"/>
              </a:lnSpc>
              <a:spcBef>
                <a:spcPts val="840"/>
              </a:spcBef>
            </a:pPr>
            <a:r>
              <a:rPr kumimoji="1" lang="zh-CN" altLang="en-US" sz="2400" dirty="0">
                <a:latin typeface="Times New Roman" pitchFamily="18" charset="0"/>
              </a:rPr>
              <a:t>        ① </a:t>
            </a:r>
            <a:r>
              <a:rPr kumimoji="1" lang="en-US" altLang="zh-CN" sz="2400" dirty="0">
                <a:latin typeface="Times New Roman" pitchFamily="18" charset="0"/>
              </a:rPr>
              <a:t>Request</a:t>
            </a:r>
            <a:r>
              <a:rPr kumimoji="1" lang="en-US" altLang="zh-CN" sz="2400" baseline="-25000" dirty="0">
                <a:latin typeface="Times New Roman" pitchFamily="18" charset="0"/>
              </a:rPr>
              <a:t>1</a:t>
            </a:r>
            <a:r>
              <a:rPr kumimoji="1" lang="en-US" altLang="zh-CN" sz="2400" dirty="0">
                <a:latin typeface="Times New Roman" pitchFamily="18" charset="0"/>
              </a:rPr>
              <a:t>(1, 0, 2)≤Need</a:t>
            </a:r>
            <a:r>
              <a:rPr kumimoji="1" lang="en-US" altLang="zh-CN" sz="2400" baseline="-25000" dirty="0">
                <a:latin typeface="Times New Roman" pitchFamily="18" charset="0"/>
              </a:rPr>
              <a:t>1</a:t>
            </a:r>
            <a:r>
              <a:rPr kumimoji="1" lang="en-US" altLang="zh-CN" sz="2400" dirty="0">
                <a:latin typeface="Times New Roman" pitchFamily="18" charset="0"/>
              </a:rPr>
              <a:t>(1, 2, 2)  </a:t>
            </a:r>
            <a:r>
              <a:rPr kumimoji="1" lang="zh-CN" altLang="en-US" sz="2400" dirty="0">
                <a:latin typeface="Times New Roman" pitchFamily="18" charset="0"/>
              </a:rPr>
              <a:t>：</a:t>
            </a:r>
            <a:r>
              <a:rPr kumimoji="1" lang="zh-CN" altLang="en-US" sz="2400" dirty="0">
                <a:solidFill>
                  <a:schemeClr val="tx2"/>
                </a:solidFill>
                <a:latin typeface="Times New Roman" pitchFamily="18" charset="0"/>
              </a:rPr>
              <a:t>请求</a:t>
            </a:r>
            <a:r>
              <a:rPr kumimoji="1" lang="en-US" altLang="zh-CN" sz="2400" dirty="0">
                <a:solidFill>
                  <a:schemeClr val="tx2"/>
                </a:solidFill>
                <a:latin typeface="Times New Roman" pitchFamily="18" charset="0"/>
              </a:rPr>
              <a:t>≤</a:t>
            </a:r>
            <a:r>
              <a:rPr kumimoji="1" lang="zh-CN" altLang="en-US" sz="2400" b="1" dirty="0">
                <a:solidFill>
                  <a:schemeClr val="tx2"/>
                </a:solidFill>
                <a:latin typeface="Times New Roman" pitchFamily="18" charset="0"/>
              </a:rPr>
              <a:t>需求</a:t>
            </a:r>
            <a:endParaRPr kumimoji="1" lang="en-US" altLang="zh-CN" sz="2400" b="1" dirty="0">
              <a:solidFill>
                <a:schemeClr val="tx2"/>
              </a:solidFill>
              <a:latin typeface="Times New Roman" pitchFamily="18" charset="0"/>
            </a:endParaRPr>
          </a:p>
          <a:p>
            <a:pPr algn="just" eaLnBrk="1" hangingPunct="1">
              <a:lnSpc>
                <a:spcPct val="130000"/>
              </a:lnSpc>
              <a:spcBef>
                <a:spcPts val="840"/>
              </a:spcBef>
            </a:pPr>
            <a:r>
              <a:rPr kumimoji="1" lang="en-US" altLang="zh-CN" sz="2400" dirty="0">
                <a:latin typeface="Times New Roman" pitchFamily="18" charset="0"/>
              </a:rPr>
              <a:t>        ② Request</a:t>
            </a:r>
            <a:r>
              <a:rPr kumimoji="1" lang="en-US" altLang="zh-CN" sz="2400" baseline="-25000" dirty="0">
                <a:latin typeface="Times New Roman" pitchFamily="18" charset="0"/>
              </a:rPr>
              <a:t>1</a:t>
            </a:r>
            <a:r>
              <a:rPr kumimoji="1" lang="en-US" altLang="zh-CN" sz="2400" dirty="0">
                <a:latin typeface="Times New Roman" pitchFamily="18" charset="0"/>
              </a:rPr>
              <a:t>(1, 0, 2)≤Available</a:t>
            </a:r>
            <a:r>
              <a:rPr kumimoji="1" lang="en-US" altLang="zh-CN" sz="2400" baseline="-25000" dirty="0">
                <a:latin typeface="Times New Roman" pitchFamily="18" charset="0"/>
              </a:rPr>
              <a:t>1</a:t>
            </a:r>
            <a:r>
              <a:rPr kumimoji="1" lang="en-US" altLang="zh-CN" sz="2400" dirty="0">
                <a:latin typeface="Times New Roman" pitchFamily="18" charset="0"/>
              </a:rPr>
              <a:t>(3, 3, 2)</a:t>
            </a:r>
            <a:r>
              <a:rPr kumimoji="1" lang="zh-CN" altLang="en-US" sz="2400" dirty="0">
                <a:latin typeface="Times New Roman" pitchFamily="18" charset="0"/>
              </a:rPr>
              <a:t>：</a:t>
            </a:r>
            <a:r>
              <a:rPr kumimoji="1" lang="zh-CN" altLang="en-US" sz="2400" dirty="0">
                <a:solidFill>
                  <a:schemeClr val="tx2"/>
                </a:solidFill>
                <a:latin typeface="Times New Roman" pitchFamily="18" charset="0"/>
              </a:rPr>
              <a:t>请求</a:t>
            </a:r>
            <a:r>
              <a:rPr kumimoji="1" lang="en-US" altLang="zh-CN" sz="2400" dirty="0">
                <a:solidFill>
                  <a:schemeClr val="tx2"/>
                </a:solidFill>
                <a:latin typeface="Times New Roman" pitchFamily="18" charset="0"/>
              </a:rPr>
              <a:t>≤</a:t>
            </a:r>
            <a:r>
              <a:rPr kumimoji="1" lang="zh-CN" altLang="en-US" sz="2400" b="1" dirty="0">
                <a:solidFill>
                  <a:schemeClr val="tx2"/>
                </a:solidFill>
                <a:latin typeface="Times New Roman" pitchFamily="18" charset="0"/>
              </a:rPr>
              <a:t>可用</a:t>
            </a:r>
            <a:endParaRPr kumimoji="1" lang="en-US" altLang="zh-CN" sz="2400" b="1" dirty="0">
              <a:solidFill>
                <a:schemeClr val="tx2"/>
              </a:solidFill>
              <a:latin typeface="Times New Roman" pitchFamily="18" charset="0"/>
            </a:endParaRPr>
          </a:p>
          <a:p>
            <a:pPr algn="just" eaLnBrk="1" hangingPunct="1">
              <a:lnSpc>
                <a:spcPct val="130000"/>
              </a:lnSpc>
              <a:spcBef>
                <a:spcPts val="840"/>
              </a:spcBef>
            </a:pPr>
            <a:r>
              <a:rPr kumimoji="1" lang="en-US" altLang="zh-CN" sz="2400" dirty="0">
                <a:latin typeface="Times New Roman" pitchFamily="18" charset="0"/>
              </a:rPr>
              <a:t>        ③ </a:t>
            </a:r>
            <a:r>
              <a:rPr kumimoji="1" lang="zh-CN" altLang="en-US" sz="2400" dirty="0">
                <a:latin typeface="Times New Roman" pitchFamily="18" charset="0"/>
              </a:rPr>
              <a:t>系统先</a:t>
            </a:r>
            <a:r>
              <a:rPr kumimoji="1" lang="zh-CN" altLang="en-US" sz="2400" u="sng" dirty="0">
                <a:solidFill>
                  <a:schemeClr val="tx2"/>
                </a:solidFill>
                <a:latin typeface="Times New Roman" pitchFamily="18" charset="0"/>
              </a:rPr>
              <a:t>假定</a:t>
            </a:r>
            <a:r>
              <a:rPr kumimoji="1" lang="zh-CN" altLang="en-US" sz="2400" dirty="0">
                <a:solidFill>
                  <a:schemeClr val="tx2"/>
                </a:solidFill>
                <a:latin typeface="Times New Roman" pitchFamily="18" charset="0"/>
              </a:rPr>
              <a:t>可为</a:t>
            </a:r>
            <a:r>
              <a:rPr kumimoji="1" lang="en-US" altLang="zh-CN" sz="2400" dirty="0">
                <a:solidFill>
                  <a:schemeClr val="tx2"/>
                </a:solidFill>
                <a:latin typeface="Times New Roman" pitchFamily="18" charset="0"/>
              </a:rPr>
              <a:t>P</a:t>
            </a:r>
            <a:r>
              <a:rPr kumimoji="1" lang="en-US" altLang="zh-CN" sz="2400" baseline="-25000" dirty="0">
                <a:solidFill>
                  <a:schemeClr val="tx2"/>
                </a:solidFill>
                <a:latin typeface="Times New Roman" pitchFamily="18" charset="0"/>
              </a:rPr>
              <a:t>1</a:t>
            </a:r>
            <a:r>
              <a:rPr kumimoji="1" lang="zh-CN" altLang="en-US" sz="2400" dirty="0">
                <a:solidFill>
                  <a:schemeClr val="tx2"/>
                </a:solidFill>
                <a:latin typeface="Times New Roman" pitchFamily="18" charset="0"/>
              </a:rPr>
              <a:t>分配资源</a:t>
            </a:r>
            <a:r>
              <a:rPr kumimoji="1" lang="zh-CN" altLang="en-US" sz="2400" dirty="0">
                <a:latin typeface="Times New Roman" pitchFamily="18" charset="0"/>
              </a:rPr>
              <a:t>，并</a:t>
            </a:r>
            <a:r>
              <a:rPr kumimoji="1" lang="zh-CN" altLang="en-US" sz="2400" u="sng" dirty="0">
                <a:solidFill>
                  <a:schemeClr val="tx2"/>
                </a:solidFill>
                <a:latin typeface="Times New Roman" pitchFamily="18" charset="0"/>
              </a:rPr>
              <a:t>修改</a:t>
            </a:r>
            <a:r>
              <a:rPr kumimoji="1" lang="en-US" altLang="zh-CN" sz="2400" u="sng" dirty="0">
                <a:latin typeface="Times New Roman" pitchFamily="18" charset="0"/>
              </a:rPr>
              <a:t>Available, Allocation</a:t>
            </a:r>
            <a:r>
              <a:rPr kumimoji="1" lang="en-US" altLang="zh-CN" sz="2400" u="sng" baseline="-25000" dirty="0">
                <a:latin typeface="Times New Roman" pitchFamily="18" charset="0"/>
              </a:rPr>
              <a:t>1</a:t>
            </a:r>
            <a:r>
              <a:rPr kumimoji="1" lang="zh-CN" altLang="en-US" sz="2400" u="sng" dirty="0">
                <a:latin typeface="Times New Roman" pitchFamily="18" charset="0"/>
              </a:rPr>
              <a:t>和</a:t>
            </a:r>
            <a:r>
              <a:rPr kumimoji="1" lang="en-US" altLang="zh-CN" sz="2400" u="sng" dirty="0">
                <a:latin typeface="Times New Roman" pitchFamily="18" charset="0"/>
              </a:rPr>
              <a:t>Need</a:t>
            </a:r>
            <a:r>
              <a:rPr kumimoji="1" lang="en-US" altLang="zh-CN" sz="2400" u="sng" baseline="-25000" dirty="0">
                <a:latin typeface="Times New Roman" pitchFamily="18" charset="0"/>
              </a:rPr>
              <a:t>1</a:t>
            </a:r>
            <a:r>
              <a:rPr kumimoji="1" lang="zh-CN" altLang="en-US" sz="2400" u="sng" dirty="0">
                <a:latin typeface="Times New Roman" pitchFamily="18" charset="0"/>
              </a:rPr>
              <a:t>向量</a:t>
            </a:r>
            <a:r>
              <a:rPr kumimoji="1" lang="zh-CN" altLang="en-US" sz="2400" dirty="0">
                <a:latin typeface="Times New Roman" pitchFamily="18" charset="0"/>
              </a:rPr>
              <a:t>，由此形成的资源变化情况如图 </a:t>
            </a:r>
            <a:r>
              <a:rPr kumimoji="1" lang="en-US" altLang="zh-CN" sz="2400" dirty="0">
                <a:latin typeface="Times New Roman" pitchFamily="18" charset="0"/>
              </a:rPr>
              <a:t>3-15 </a:t>
            </a:r>
            <a:r>
              <a:rPr kumimoji="1" lang="zh-CN" altLang="en-US" sz="2400" dirty="0">
                <a:latin typeface="Times New Roman" pitchFamily="18" charset="0"/>
              </a:rPr>
              <a:t>中的圆括号所示。</a:t>
            </a:r>
          </a:p>
          <a:p>
            <a:pPr eaLnBrk="1" hangingPunct="1">
              <a:lnSpc>
                <a:spcPct val="130000"/>
              </a:lnSpc>
              <a:spcBef>
                <a:spcPts val="840"/>
              </a:spcBef>
            </a:pPr>
            <a:r>
              <a:rPr kumimoji="1" lang="zh-CN" altLang="en-US" sz="2400" dirty="0">
                <a:latin typeface="Times New Roman" pitchFamily="18" charset="0"/>
              </a:rPr>
              <a:t>        ④ 再利用安全性算法检查此时系统是否安全</a:t>
            </a:r>
            <a:r>
              <a:rPr lang="zh-CN" altLang="en-US" sz="2400" dirty="0"/>
              <a:t>，如图</a:t>
            </a:r>
            <a:r>
              <a:rPr lang="en-US" altLang="zh-CN" sz="2400" dirty="0"/>
              <a:t>3-17</a:t>
            </a:r>
            <a:r>
              <a:rPr lang="zh-CN" altLang="en-US" sz="2400" dirty="0"/>
              <a:t>所示。</a:t>
            </a:r>
            <a:endParaRPr kumimoji="1" lang="zh-CN" altLang="en-US" sz="2400" dirty="0">
              <a:latin typeface="Times New Roman" pitchFamily="18" charset="0"/>
            </a:endParaRPr>
          </a:p>
        </p:txBody>
      </p:sp>
    </p:spTree>
  </p:cSld>
  <p:clrMapOvr>
    <a:masterClrMapping/>
  </p:clrMapOvr>
  <p:transition>
    <p:pull dir="rd"/>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FAE396B-88E2-4093-88DD-9AD2ECD2BC4E}" type="datetime8">
              <a:rPr lang="zh-CN" altLang="en-US" smtClean="0"/>
              <a:pPr/>
              <a:t>2022年6月30日8时58分</a:t>
            </a:fld>
            <a:endParaRPr lang="en-US" altLang="zh-CN"/>
          </a:p>
        </p:txBody>
      </p:sp>
      <p:sp>
        <p:nvSpPr>
          <p:cNvPr id="19460" name="Text Box 1028"/>
          <p:cNvSpPr txBox="1">
            <a:spLocks noChangeArrowheads="1"/>
          </p:cNvSpPr>
          <p:nvPr/>
        </p:nvSpPr>
        <p:spPr bwMode="auto">
          <a:xfrm>
            <a:off x="2195736" y="5301208"/>
            <a:ext cx="50593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Times New Roman" pitchFamily="18" charset="0"/>
              </a:rPr>
              <a:t>图 </a:t>
            </a:r>
            <a:r>
              <a:rPr kumimoji="1" lang="en-US" altLang="zh-CN" sz="2400" b="1" dirty="0">
                <a:latin typeface="Times New Roman" pitchFamily="18" charset="0"/>
              </a:rPr>
              <a:t>3-17  P</a:t>
            </a:r>
            <a:r>
              <a:rPr kumimoji="1" lang="en-US" altLang="zh-CN" sz="2400" b="1" baseline="-25000" dirty="0">
                <a:latin typeface="Times New Roman" pitchFamily="18" charset="0"/>
              </a:rPr>
              <a:t>1</a:t>
            </a:r>
            <a:r>
              <a:rPr kumimoji="1" lang="zh-CN" altLang="en-US" sz="2400" b="1" dirty="0">
                <a:latin typeface="Times New Roman" pitchFamily="18" charset="0"/>
              </a:rPr>
              <a:t>申请资源时的安全性检查 </a:t>
            </a:r>
          </a:p>
        </p:txBody>
      </p:sp>
      <p:graphicFrame>
        <p:nvGraphicFramePr>
          <p:cNvPr id="19458" name="Object 1030"/>
          <p:cNvGraphicFramePr>
            <a:graphicFrameLocks noChangeAspect="1"/>
          </p:cNvGraphicFramePr>
          <p:nvPr>
            <p:extLst>
              <p:ext uri="{D42A27DB-BD31-4B8C-83A1-F6EECF244321}">
                <p14:modId xmlns:p14="http://schemas.microsoft.com/office/powerpoint/2010/main" val="3017544138"/>
              </p:ext>
            </p:extLst>
          </p:nvPr>
        </p:nvGraphicFramePr>
        <p:xfrm>
          <a:off x="323528" y="908050"/>
          <a:ext cx="8568952" cy="4176713"/>
        </p:xfrm>
        <a:graphic>
          <a:graphicData uri="http://schemas.openxmlformats.org/presentationml/2006/ole">
            <mc:AlternateContent xmlns:mc="http://schemas.openxmlformats.org/markup-compatibility/2006">
              <mc:Choice xmlns:v="urn:schemas-microsoft-com:vml" Requires="v">
                <p:oleObj name="文档" r:id="rId2" imgW="5399614" imgH="1288124" progId="Word.Document.8">
                  <p:embed/>
                </p:oleObj>
              </mc:Choice>
              <mc:Fallback>
                <p:oleObj name="文档" r:id="rId2" imgW="5399614" imgH="1288124" progId="Word.Document.8">
                  <p:embed/>
                  <p:pic>
                    <p:nvPicPr>
                      <p:cNvPr id="0" name="Object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08050"/>
                        <a:ext cx="8568952" cy="4176713"/>
                      </a:xfrm>
                      <a:prstGeom prst="rect">
                        <a:avLst/>
                      </a:prstGeom>
                      <a:blipFill>
                        <a:blip r:embed="rId4"/>
                        <a:tile tx="0" ty="0" sx="100000" sy="100000" flip="none" algn="tl"/>
                      </a:blipFill>
                      <a:ln>
                        <a:noFill/>
                      </a:ln>
                      <a:effectLst/>
                    </p:spPr>
                  </p:pic>
                </p:oleObj>
              </mc:Fallback>
            </mc:AlternateContent>
          </a:graphicData>
        </a:graphic>
      </p:graphicFrame>
      <p:sp>
        <p:nvSpPr>
          <p:cNvPr id="5" name="圆角矩形 4"/>
          <p:cNvSpPr/>
          <p:nvPr/>
        </p:nvSpPr>
        <p:spPr bwMode="auto">
          <a:xfrm>
            <a:off x="4716805" y="2492896"/>
            <a:ext cx="1377877" cy="257842"/>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 name="圆角矩形 5"/>
          <p:cNvSpPr/>
          <p:nvPr/>
        </p:nvSpPr>
        <p:spPr bwMode="auto">
          <a:xfrm>
            <a:off x="3203848" y="2492896"/>
            <a:ext cx="1377877" cy="257842"/>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7" name="圆角矩形 6"/>
          <p:cNvSpPr/>
          <p:nvPr/>
        </p:nvSpPr>
        <p:spPr bwMode="auto">
          <a:xfrm>
            <a:off x="1691680" y="2492896"/>
            <a:ext cx="1377877" cy="257842"/>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8" name="矩形 7"/>
          <p:cNvSpPr/>
          <p:nvPr/>
        </p:nvSpPr>
        <p:spPr>
          <a:xfrm>
            <a:off x="2966821" y="2437151"/>
            <a:ext cx="357819" cy="461665"/>
          </a:xfrm>
          <a:prstGeom prst="rect">
            <a:avLst/>
          </a:prstGeom>
          <a:ln w="19050">
            <a:noFill/>
          </a:ln>
        </p:spPr>
        <p:txBody>
          <a:bodyPr wrap="square">
            <a:spAutoFit/>
          </a:bodyPr>
          <a:lstStyle/>
          <a:p>
            <a:r>
              <a:rPr lang="zh-CN" altLang="en-US" sz="2400" dirty="0">
                <a:ln w="19050">
                  <a:solidFill>
                    <a:schemeClr val="accent2">
                      <a:lumMod val="50000"/>
                    </a:schemeClr>
                  </a:solidFill>
                </a:ln>
                <a:solidFill>
                  <a:schemeClr val="accent2">
                    <a:lumMod val="50000"/>
                  </a:schemeClr>
                </a:solidFill>
              </a:rPr>
              <a:t>≥</a:t>
            </a:r>
          </a:p>
        </p:txBody>
      </p:sp>
      <p:cxnSp>
        <p:nvCxnSpPr>
          <p:cNvPr id="9" name="直接箭头连接符 8"/>
          <p:cNvCxnSpPr/>
          <p:nvPr/>
        </p:nvCxnSpPr>
        <p:spPr bwMode="auto">
          <a:xfrm flipH="1">
            <a:off x="3069557" y="2750793"/>
            <a:ext cx="3176364" cy="288032"/>
          </a:xfrm>
          <a:prstGeom prst="straightConnector1">
            <a:avLst/>
          </a:prstGeom>
          <a:solidFill>
            <a:schemeClr val="accent1"/>
          </a:solidFill>
          <a:ln w="28575" cap="flat" cmpd="sng" algn="ctr">
            <a:solidFill>
              <a:srgbClr val="FF0066"/>
            </a:solidFill>
            <a:prstDash val="sysDash"/>
            <a:miter lim="800000"/>
            <a:headEnd type="none" w="med" len="med"/>
            <a:tailEnd type="arrow"/>
          </a:ln>
          <a:effectLst/>
        </p:spPr>
      </p:cxnSp>
    </p:spTree>
  </p:cSld>
  <p:clrMapOvr>
    <a:masterClrMapping/>
  </p:clrMapOvr>
  <p:transition>
    <p:pull dir="rd"/>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75A04BB-1006-4484-B9CC-B424E856B0CA}" type="datetime8">
              <a:rPr lang="zh-CN" altLang="en-US" smtClean="0"/>
              <a:pPr/>
              <a:t>2022年6月30日8时58分</a:t>
            </a:fld>
            <a:endParaRPr lang="en-US" altLang="zh-CN"/>
          </a:p>
        </p:txBody>
      </p:sp>
      <p:sp>
        <p:nvSpPr>
          <p:cNvPr id="20484" name="Text Box 4"/>
          <p:cNvSpPr txBox="1">
            <a:spLocks noChangeArrowheads="1"/>
          </p:cNvSpPr>
          <p:nvPr/>
        </p:nvSpPr>
        <p:spPr bwMode="auto">
          <a:xfrm>
            <a:off x="323528" y="762000"/>
            <a:ext cx="8363272"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5000"/>
              </a:lnSpc>
              <a:spcBef>
                <a:spcPts val="640"/>
              </a:spcBef>
            </a:pPr>
            <a:r>
              <a:rPr kumimoji="1" lang="en-US" altLang="zh-CN" sz="2400" dirty="0">
                <a:latin typeface="Times New Roman" pitchFamily="18" charset="0"/>
              </a:rPr>
              <a:t>       (3) </a:t>
            </a:r>
            <a:r>
              <a:rPr kumimoji="1" lang="en-US" altLang="zh-CN" sz="2400" dirty="0">
                <a:solidFill>
                  <a:schemeClr val="tx2"/>
                </a:solidFill>
                <a:latin typeface="Times New Roman" pitchFamily="18" charset="0"/>
              </a:rPr>
              <a:t>P</a:t>
            </a:r>
            <a:r>
              <a:rPr kumimoji="1" lang="en-US" altLang="zh-CN" sz="2400" baseline="-25000" dirty="0">
                <a:solidFill>
                  <a:schemeClr val="tx2"/>
                </a:solidFill>
                <a:latin typeface="Times New Roman" pitchFamily="18" charset="0"/>
              </a:rPr>
              <a:t>4</a:t>
            </a:r>
            <a:r>
              <a:rPr kumimoji="1" lang="zh-CN" altLang="en-US" sz="2400" dirty="0">
                <a:solidFill>
                  <a:schemeClr val="tx2"/>
                </a:solidFill>
                <a:latin typeface="Times New Roman" pitchFamily="18" charset="0"/>
              </a:rPr>
              <a:t>请求资源</a:t>
            </a:r>
            <a:r>
              <a:rPr kumimoji="1" lang="zh-CN" altLang="en-US" sz="2400" dirty="0">
                <a:latin typeface="Times New Roman" pitchFamily="18" charset="0"/>
              </a:rPr>
              <a:t>：</a:t>
            </a:r>
            <a:r>
              <a:rPr kumimoji="1" lang="en-US" altLang="zh-CN" sz="2400" dirty="0">
                <a:latin typeface="Times New Roman" pitchFamily="18" charset="0"/>
              </a:rPr>
              <a:t>P</a:t>
            </a:r>
            <a:r>
              <a:rPr kumimoji="1" lang="en-US" altLang="zh-CN" sz="2400" baseline="-25000" dirty="0">
                <a:latin typeface="Times New Roman" pitchFamily="18" charset="0"/>
              </a:rPr>
              <a:t>4</a:t>
            </a:r>
            <a:r>
              <a:rPr kumimoji="1" lang="zh-CN" altLang="en-US" sz="2400" dirty="0">
                <a:latin typeface="Times New Roman" pitchFamily="18" charset="0"/>
              </a:rPr>
              <a:t>发出请求向量</a:t>
            </a:r>
            <a:r>
              <a:rPr kumimoji="1" lang="en-US" altLang="zh-CN" sz="2400" dirty="0">
                <a:latin typeface="Times New Roman" pitchFamily="18" charset="0"/>
              </a:rPr>
              <a:t>Request</a:t>
            </a:r>
            <a:r>
              <a:rPr kumimoji="1" lang="en-US" altLang="zh-CN" sz="2400" baseline="-25000" dirty="0">
                <a:latin typeface="Times New Roman" pitchFamily="18" charset="0"/>
              </a:rPr>
              <a:t>4</a:t>
            </a:r>
            <a:r>
              <a:rPr kumimoji="1" lang="en-US" altLang="zh-CN" sz="2400" dirty="0">
                <a:latin typeface="Times New Roman" pitchFamily="18" charset="0"/>
              </a:rPr>
              <a:t>(3</a:t>
            </a:r>
            <a:r>
              <a:rPr kumimoji="1" lang="zh-CN" altLang="en-US" sz="2400" dirty="0">
                <a:latin typeface="Times New Roman" pitchFamily="18" charset="0"/>
              </a:rPr>
              <a:t>，</a:t>
            </a:r>
            <a:r>
              <a:rPr kumimoji="1" lang="en-US" altLang="zh-CN" sz="2400" dirty="0">
                <a:latin typeface="Times New Roman" pitchFamily="18" charset="0"/>
              </a:rPr>
              <a:t>3</a:t>
            </a:r>
            <a:r>
              <a:rPr kumimoji="1" lang="zh-CN" altLang="en-US" sz="2400" dirty="0">
                <a:latin typeface="Times New Roman" pitchFamily="18" charset="0"/>
              </a:rPr>
              <a:t>，</a:t>
            </a:r>
            <a:r>
              <a:rPr kumimoji="1" lang="en-US" altLang="zh-CN" sz="2400" dirty="0">
                <a:latin typeface="Times New Roman" pitchFamily="18" charset="0"/>
              </a:rPr>
              <a:t>0)</a:t>
            </a:r>
            <a:r>
              <a:rPr kumimoji="1" lang="zh-CN" altLang="en-US" sz="2400" dirty="0">
                <a:latin typeface="Times New Roman" pitchFamily="18" charset="0"/>
              </a:rPr>
              <a:t>，系统按银行家算法进行检查：</a:t>
            </a:r>
          </a:p>
          <a:p>
            <a:pPr algn="just" eaLnBrk="1" hangingPunct="1">
              <a:lnSpc>
                <a:spcPct val="125000"/>
              </a:lnSpc>
              <a:spcBef>
                <a:spcPts val="640"/>
              </a:spcBef>
            </a:pPr>
            <a:r>
              <a:rPr kumimoji="1" lang="zh-CN" altLang="en-US" sz="2400" dirty="0">
                <a:latin typeface="Times New Roman" pitchFamily="18" charset="0"/>
              </a:rPr>
              <a:t>       ① </a:t>
            </a:r>
            <a:r>
              <a:rPr kumimoji="1" lang="en-US" altLang="zh-CN" sz="2400" dirty="0">
                <a:latin typeface="Times New Roman" pitchFamily="18" charset="0"/>
              </a:rPr>
              <a:t>Request</a:t>
            </a:r>
            <a:r>
              <a:rPr kumimoji="1" lang="en-US" altLang="zh-CN" sz="2400" baseline="-25000" dirty="0">
                <a:latin typeface="Times New Roman" pitchFamily="18" charset="0"/>
              </a:rPr>
              <a:t>4</a:t>
            </a:r>
            <a:r>
              <a:rPr kumimoji="1" lang="en-US" altLang="zh-CN" sz="2400" dirty="0">
                <a:latin typeface="Times New Roman" pitchFamily="18" charset="0"/>
              </a:rPr>
              <a:t>(3, 3, 0)≤Need</a:t>
            </a:r>
            <a:r>
              <a:rPr kumimoji="1" lang="en-US" altLang="zh-CN" sz="2400" baseline="-25000" dirty="0">
                <a:latin typeface="Times New Roman" pitchFamily="18" charset="0"/>
              </a:rPr>
              <a:t>4</a:t>
            </a:r>
            <a:r>
              <a:rPr kumimoji="1" lang="en-US" altLang="zh-CN" sz="2400" dirty="0">
                <a:latin typeface="Times New Roman" pitchFamily="18" charset="0"/>
              </a:rPr>
              <a:t>(4, 3, 1);</a:t>
            </a:r>
          </a:p>
          <a:p>
            <a:pPr algn="just" eaLnBrk="1" hangingPunct="1">
              <a:lnSpc>
                <a:spcPct val="125000"/>
              </a:lnSpc>
              <a:spcBef>
                <a:spcPts val="640"/>
              </a:spcBef>
            </a:pPr>
            <a:r>
              <a:rPr kumimoji="1" lang="en-US" altLang="zh-CN" sz="2400" dirty="0">
                <a:latin typeface="Times New Roman" pitchFamily="18" charset="0"/>
              </a:rPr>
              <a:t>       ② Request</a:t>
            </a:r>
            <a:r>
              <a:rPr kumimoji="1" lang="en-US" altLang="zh-CN" sz="2400" baseline="-25000" dirty="0">
                <a:latin typeface="Times New Roman" pitchFamily="18" charset="0"/>
              </a:rPr>
              <a:t>4</a:t>
            </a:r>
            <a:r>
              <a:rPr kumimoji="1" lang="en-US" altLang="zh-CN" sz="2400" dirty="0">
                <a:latin typeface="Times New Roman" pitchFamily="18" charset="0"/>
              </a:rPr>
              <a:t>(3, 3, 0)   &gt;  </a:t>
            </a:r>
            <a:r>
              <a:rPr kumimoji="1" lang="en-US" altLang="zh-CN" sz="2400" dirty="0">
                <a:solidFill>
                  <a:srgbClr val="FFFF00"/>
                </a:solidFill>
                <a:latin typeface="Times New Roman" pitchFamily="18" charset="0"/>
              </a:rPr>
              <a:t>Available</a:t>
            </a:r>
            <a:r>
              <a:rPr kumimoji="1" lang="en-US" altLang="zh-CN" sz="2400" dirty="0">
                <a:latin typeface="Times New Roman" pitchFamily="18" charset="0"/>
              </a:rPr>
              <a:t>(2, 3, 0)</a:t>
            </a:r>
            <a:r>
              <a:rPr kumimoji="1" lang="zh-CN" altLang="en-US" sz="2400" dirty="0">
                <a:latin typeface="Times New Roman" pitchFamily="18" charset="0"/>
              </a:rPr>
              <a:t>，</a:t>
            </a:r>
            <a:r>
              <a:rPr kumimoji="1" lang="zh-CN" altLang="en-US" sz="2400" b="1" dirty="0">
                <a:solidFill>
                  <a:schemeClr val="tx2"/>
                </a:solidFill>
                <a:latin typeface="Times New Roman" pitchFamily="18" charset="0"/>
              </a:rPr>
              <a:t>请求＞可用，则</a:t>
            </a:r>
            <a:r>
              <a:rPr kumimoji="1" lang="en-US" altLang="zh-CN" sz="2400" dirty="0">
                <a:solidFill>
                  <a:schemeClr val="tx2"/>
                </a:solidFill>
                <a:latin typeface="Times New Roman" pitchFamily="18" charset="0"/>
              </a:rPr>
              <a:t>P</a:t>
            </a:r>
            <a:r>
              <a:rPr kumimoji="1" lang="en-US" altLang="zh-CN" sz="2400" baseline="-25000" dirty="0">
                <a:solidFill>
                  <a:schemeClr val="tx2"/>
                </a:solidFill>
                <a:latin typeface="Times New Roman" pitchFamily="18" charset="0"/>
              </a:rPr>
              <a:t>4</a:t>
            </a:r>
            <a:r>
              <a:rPr kumimoji="1" lang="zh-CN" altLang="en-US" sz="2400" dirty="0">
                <a:solidFill>
                  <a:schemeClr val="tx2"/>
                </a:solidFill>
                <a:latin typeface="Times New Roman" pitchFamily="18" charset="0"/>
              </a:rPr>
              <a:t>等待</a:t>
            </a:r>
            <a:r>
              <a:rPr kumimoji="1" lang="zh-CN" altLang="en-US" sz="2400" dirty="0">
                <a:latin typeface="Times New Roman" pitchFamily="18" charset="0"/>
              </a:rPr>
              <a:t>。</a:t>
            </a:r>
            <a:endParaRPr kumimoji="1" lang="en-US" altLang="zh-CN" sz="2400" dirty="0">
              <a:latin typeface="Times New Roman" pitchFamily="18" charset="0"/>
            </a:endParaRPr>
          </a:p>
          <a:p>
            <a:pPr algn="just" eaLnBrk="1" hangingPunct="1">
              <a:lnSpc>
                <a:spcPct val="125000"/>
              </a:lnSpc>
              <a:spcBef>
                <a:spcPts val="640"/>
              </a:spcBef>
            </a:pPr>
            <a:r>
              <a:rPr kumimoji="1" lang="zh-CN" altLang="en-US" sz="2400" dirty="0">
                <a:latin typeface="Times New Roman" pitchFamily="18" charset="0"/>
              </a:rPr>
              <a:t> </a:t>
            </a:r>
            <a:r>
              <a:rPr kumimoji="1" lang="en-US" altLang="zh-CN" sz="2400" dirty="0">
                <a:latin typeface="Times New Roman" pitchFamily="18" charset="0"/>
              </a:rPr>
              <a:t>(4) </a:t>
            </a:r>
            <a:r>
              <a:rPr kumimoji="1" lang="en-US" altLang="zh-CN" sz="2400" dirty="0">
                <a:solidFill>
                  <a:schemeClr val="tx2"/>
                </a:solidFill>
                <a:latin typeface="Times New Roman" pitchFamily="18" charset="0"/>
              </a:rPr>
              <a:t>P</a:t>
            </a:r>
            <a:r>
              <a:rPr kumimoji="1" lang="en-US" altLang="zh-CN" sz="2400" baseline="-25000" dirty="0">
                <a:solidFill>
                  <a:schemeClr val="tx2"/>
                </a:solidFill>
                <a:latin typeface="Times New Roman" pitchFamily="18" charset="0"/>
              </a:rPr>
              <a:t>0</a:t>
            </a:r>
            <a:r>
              <a:rPr kumimoji="1" lang="zh-CN" altLang="en-US" sz="2400" dirty="0">
                <a:solidFill>
                  <a:schemeClr val="tx2"/>
                </a:solidFill>
                <a:latin typeface="Times New Roman" pitchFamily="18" charset="0"/>
              </a:rPr>
              <a:t>请求资源</a:t>
            </a:r>
            <a:r>
              <a:rPr kumimoji="1" lang="zh-CN" altLang="en-US" sz="2400" dirty="0">
                <a:latin typeface="Times New Roman" pitchFamily="18" charset="0"/>
              </a:rPr>
              <a:t>：</a:t>
            </a:r>
            <a:r>
              <a:rPr kumimoji="1" lang="en-US" altLang="zh-CN" sz="2400" dirty="0">
                <a:latin typeface="Times New Roman" pitchFamily="18" charset="0"/>
              </a:rPr>
              <a:t>P</a:t>
            </a:r>
            <a:r>
              <a:rPr kumimoji="1" lang="en-US" altLang="zh-CN" sz="2400" baseline="-25000" dirty="0">
                <a:latin typeface="Times New Roman" pitchFamily="18" charset="0"/>
              </a:rPr>
              <a:t>0</a:t>
            </a:r>
            <a:r>
              <a:rPr kumimoji="1" lang="zh-CN" altLang="en-US" sz="2400" dirty="0">
                <a:latin typeface="Times New Roman" pitchFamily="18" charset="0"/>
              </a:rPr>
              <a:t>发出请求向量</a:t>
            </a:r>
            <a:r>
              <a:rPr kumimoji="1" lang="en-US" altLang="zh-CN" sz="2400" dirty="0">
                <a:latin typeface="Times New Roman" pitchFamily="18" charset="0"/>
              </a:rPr>
              <a:t>Requst</a:t>
            </a:r>
            <a:r>
              <a:rPr kumimoji="1" lang="en-US" altLang="zh-CN" sz="2400" baseline="-25000" dirty="0">
                <a:latin typeface="Times New Roman" pitchFamily="18" charset="0"/>
              </a:rPr>
              <a:t>0</a:t>
            </a:r>
            <a:r>
              <a:rPr kumimoji="1" lang="en-US" altLang="zh-CN" sz="2400" dirty="0">
                <a:latin typeface="Times New Roman" pitchFamily="18" charset="0"/>
              </a:rPr>
              <a:t>(0</a:t>
            </a:r>
            <a:r>
              <a:rPr kumimoji="1" lang="zh-CN" altLang="en-US" sz="2400" dirty="0">
                <a:latin typeface="Times New Roman" pitchFamily="18" charset="0"/>
              </a:rPr>
              <a:t>，</a:t>
            </a:r>
            <a:r>
              <a:rPr kumimoji="1" lang="en-US" altLang="zh-CN" sz="2400" dirty="0">
                <a:latin typeface="Times New Roman" pitchFamily="18" charset="0"/>
              </a:rPr>
              <a:t>2</a:t>
            </a:r>
            <a:r>
              <a:rPr kumimoji="1" lang="zh-CN" altLang="en-US" sz="2400" dirty="0">
                <a:latin typeface="Times New Roman" pitchFamily="18" charset="0"/>
              </a:rPr>
              <a:t>，</a:t>
            </a:r>
            <a:r>
              <a:rPr kumimoji="1" lang="en-US" altLang="zh-CN" sz="2400" dirty="0">
                <a:latin typeface="Times New Roman" pitchFamily="18" charset="0"/>
              </a:rPr>
              <a:t>0)</a:t>
            </a:r>
            <a:r>
              <a:rPr kumimoji="1" lang="zh-CN" altLang="en-US" sz="2400" dirty="0">
                <a:latin typeface="Times New Roman" pitchFamily="18" charset="0"/>
              </a:rPr>
              <a:t>，系统按银行家算法进行检查：</a:t>
            </a:r>
          </a:p>
          <a:p>
            <a:pPr algn="just" eaLnBrk="1" hangingPunct="1">
              <a:lnSpc>
                <a:spcPct val="125000"/>
              </a:lnSpc>
              <a:spcBef>
                <a:spcPts val="640"/>
              </a:spcBef>
            </a:pPr>
            <a:r>
              <a:rPr kumimoji="1" lang="zh-CN" altLang="en-US" sz="2400" dirty="0">
                <a:latin typeface="Times New Roman" pitchFamily="18" charset="0"/>
              </a:rPr>
              <a:t>        ① </a:t>
            </a:r>
            <a:r>
              <a:rPr kumimoji="1" lang="en-US" altLang="zh-CN" sz="2400" dirty="0">
                <a:latin typeface="Times New Roman" pitchFamily="18" charset="0"/>
              </a:rPr>
              <a:t>Request</a:t>
            </a:r>
            <a:r>
              <a:rPr kumimoji="1" lang="en-US" altLang="zh-CN" sz="2400" baseline="-25000" dirty="0">
                <a:latin typeface="Times New Roman" pitchFamily="18" charset="0"/>
              </a:rPr>
              <a:t>0</a:t>
            </a:r>
            <a:r>
              <a:rPr kumimoji="1" lang="en-US" altLang="zh-CN" sz="2400" dirty="0">
                <a:latin typeface="Times New Roman" pitchFamily="18" charset="0"/>
              </a:rPr>
              <a:t>(0, 2, 0)≤Need</a:t>
            </a:r>
            <a:r>
              <a:rPr kumimoji="1" lang="en-US" altLang="zh-CN" sz="2400" baseline="-25000" dirty="0">
                <a:latin typeface="Times New Roman" pitchFamily="18" charset="0"/>
              </a:rPr>
              <a:t>0</a:t>
            </a:r>
            <a:r>
              <a:rPr kumimoji="1" lang="en-US" altLang="zh-CN" sz="2400" dirty="0">
                <a:latin typeface="Times New Roman" pitchFamily="18" charset="0"/>
              </a:rPr>
              <a:t>(7, 4, 3);</a:t>
            </a:r>
          </a:p>
          <a:p>
            <a:pPr algn="just" eaLnBrk="1" hangingPunct="1">
              <a:lnSpc>
                <a:spcPct val="125000"/>
              </a:lnSpc>
              <a:spcBef>
                <a:spcPts val="640"/>
              </a:spcBef>
            </a:pPr>
            <a:r>
              <a:rPr kumimoji="1" lang="en-US" altLang="zh-CN" sz="2400" dirty="0">
                <a:latin typeface="Times New Roman" pitchFamily="18" charset="0"/>
              </a:rPr>
              <a:t>        ② Request</a:t>
            </a:r>
            <a:r>
              <a:rPr kumimoji="1" lang="en-US" altLang="zh-CN" sz="2400" baseline="-25000" dirty="0">
                <a:latin typeface="Times New Roman" pitchFamily="18" charset="0"/>
              </a:rPr>
              <a:t>0</a:t>
            </a:r>
            <a:r>
              <a:rPr kumimoji="1" lang="en-US" altLang="zh-CN" sz="2400" dirty="0">
                <a:latin typeface="Times New Roman" pitchFamily="18" charset="0"/>
              </a:rPr>
              <a:t>(0, 2, 0)≤Available(2, 3, 0);</a:t>
            </a:r>
          </a:p>
          <a:p>
            <a:pPr eaLnBrk="1" hangingPunct="1">
              <a:lnSpc>
                <a:spcPct val="125000"/>
              </a:lnSpc>
              <a:spcBef>
                <a:spcPts val="640"/>
              </a:spcBef>
            </a:pPr>
            <a:r>
              <a:rPr kumimoji="1" lang="en-US" altLang="zh-CN" sz="2400" dirty="0">
                <a:latin typeface="Times New Roman" pitchFamily="18" charset="0"/>
              </a:rPr>
              <a:t>        ③ </a:t>
            </a:r>
            <a:r>
              <a:rPr kumimoji="1" lang="zh-CN" altLang="en-US" sz="2400" dirty="0">
                <a:latin typeface="Times New Roman" pitchFamily="18" charset="0"/>
              </a:rPr>
              <a:t>系统暂时先假定可为</a:t>
            </a:r>
            <a:r>
              <a:rPr kumimoji="1" lang="en-US" altLang="zh-CN" sz="2400" dirty="0">
                <a:latin typeface="Times New Roman" pitchFamily="18" charset="0"/>
              </a:rPr>
              <a:t>P</a:t>
            </a:r>
            <a:r>
              <a:rPr kumimoji="1" lang="en-US" altLang="zh-CN" sz="2400" baseline="-25000" dirty="0">
                <a:latin typeface="Times New Roman" pitchFamily="18" charset="0"/>
              </a:rPr>
              <a:t>0</a:t>
            </a:r>
            <a:r>
              <a:rPr kumimoji="1" lang="zh-CN" altLang="en-US" sz="2400" dirty="0">
                <a:latin typeface="Times New Roman" pitchFamily="18" charset="0"/>
              </a:rPr>
              <a:t>分配资源，并修改有关数据，如图 </a:t>
            </a:r>
            <a:r>
              <a:rPr kumimoji="1" lang="en-US" altLang="zh-CN" sz="2400" dirty="0">
                <a:latin typeface="Times New Roman" pitchFamily="18" charset="0"/>
              </a:rPr>
              <a:t>3-18 </a:t>
            </a:r>
            <a:r>
              <a:rPr kumimoji="1" lang="zh-CN" altLang="en-US" sz="2400" dirty="0">
                <a:latin typeface="Times New Roman" pitchFamily="18" charset="0"/>
              </a:rPr>
              <a:t>所示。 </a:t>
            </a:r>
          </a:p>
        </p:txBody>
      </p:sp>
    </p:spTree>
  </p:cSld>
  <p:clrMapOvr>
    <a:masterClrMapping/>
  </p:clrMapOvr>
  <p:transition>
    <p:pull dir="rd"/>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ECE6F4B-9C9C-4816-AFF9-3DF1477D2985}" type="datetime8">
              <a:rPr lang="zh-CN" altLang="en-US" smtClean="0"/>
              <a:pPr/>
              <a:t>2022年6月30日8时58分</a:t>
            </a:fld>
            <a:endParaRPr lang="en-US" altLang="zh-CN"/>
          </a:p>
        </p:txBody>
      </p:sp>
      <p:sp>
        <p:nvSpPr>
          <p:cNvPr id="21508" name="Text Box 4"/>
          <p:cNvSpPr txBox="1">
            <a:spLocks noChangeArrowheads="1"/>
          </p:cNvSpPr>
          <p:nvPr/>
        </p:nvSpPr>
        <p:spPr bwMode="auto">
          <a:xfrm>
            <a:off x="1919444" y="4303712"/>
            <a:ext cx="551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latin typeface="Times New Roman" pitchFamily="18" charset="0"/>
              </a:rPr>
              <a:t>图 </a:t>
            </a:r>
            <a:r>
              <a:rPr kumimoji="1" lang="en-US" altLang="zh-CN" sz="2400" dirty="0">
                <a:latin typeface="Times New Roman" pitchFamily="18" charset="0"/>
              </a:rPr>
              <a:t>3-18 </a:t>
            </a:r>
            <a:r>
              <a:rPr kumimoji="1" lang="zh-CN" altLang="en-US" sz="2400" dirty="0">
                <a:latin typeface="Times New Roman" pitchFamily="18" charset="0"/>
              </a:rPr>
              <a:t>为</a:t>
            </a:r>
            <a:r>
              <a:rPr kumimoji="1" lang="en-US" altLang="zh-CN" sz="2400" dirty="0">
                <a:latin typeface="Times New Roman" pitchFamily="18" charset="0"/>
              </a:rPr>
              <a:t>P</a:t>
            </a:r>
            <a:r>
              <a:rPr kumimoji="1" lang="en-US" altLang="zh-CN" sz="2400" baseline="-25000" dirty="0">
                <a:latin typeface="Times New Roman" pitchFamily="18" charset="0"/>
              </a:rPr>
              <a:t>0</a:t>
            </a:r>
            <a:r>
              <a:rPr kumimoji="1" lang="zh-CN" altLang="en-US" sz="2400" dirty="0">
                <a:latin typeface="Times New Roman" pitchFamily="18" charset="0"/>
              </a:rPr>
              <a:t>分配资源后的有关资源数据 </a:t>
            </a:r>
          </a:p>
        </p:txBody>
      </p:sp>
      <p:sp>
        <p:nvSpPr>
          <p:cNvPr id="21509" name="AutoShape 5">
            <a:hlinkClick r:id="" action="ppaction://hlinkshowjump?jump=firstslide" highlightClick="1"/>
          </p:cNvPr>
          <p:cNvSpPr>
            <a:spLocks noChangeArrowheads="1"/>
          </p:cNvSpPr>
          <p:nvPr/>
        </p:nvSpPr>
        <p:spPr bwMode="auto">
          <a:xfrm>
            <a:off x="8382000" y="6394450"/>
            <a:ext cx="762000" cy="457200"/>
          </a:xfrm>
          <a:prstGeom prst="actionButtonBackPrevious">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graphicFrame>
        <p:nvGraphicFramePr>
          <p:cNvPr id="21506" name="Object 0"/>
          <p:cNvGraphicFramePr>
            <a:graphicFrameLocks noChangeAspect="1"/>
          </p:cNvGraphicFramePr>
          <p:nvPr>
            <p:extLst>
              <p:ext uri="{D42A27DB-BD31-4B8C-83A1-F6EECF244321}">
                <p14:modId xmlns:p14="http://schemas.microsoft.com/office/powerpoint/2010/main" val="603102716"/>
              </p:ext>
            </p:extLst>
          </p:nvPr>
        </p:nvGraphicFramePr>
        <p:xfrm>
          <a:off x="318066" y="645602"/>
          <a:ext cx="8460174" cy="3647494"/>
        </p:xfrm>
        <a:graphic>
          <a:graphicData uri="http://schemas.openxmlformats.org/presentationml/2006/ole">
            <mc:AlternateContent xmlns:mc="http://schemas.openxmlformats.org/markup-compatibility/2006">
              <mc:Choice xmlns:v="urn:schemas-microsoft-com:vml" Requires="v">
                <p:oleObj name="文档" r:id="rId2" imgW="5321415" imgH="1288124" progId="Word.Document.8">
                  <p:embed/>
                </p:oleObj>
              </mc:Choice>
              <mc:Fallback>
                <p:oleObj name="文档" r:id="rId2" imgW="5321415" imgH="1288124" progId="Word.Document.8">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66" y="645602"/>
                        <a:ext cx="8460174" cy="3647494"/>
                      </a:xfrm>
                      <a:prstGeom prst="rect">
                        <a:avLst/>
                      </a:prstGeom>
                      <a:blipFill>
                        <a:blip r:embed="rId4"/>
                        <a:tile tx="0" ty="0" sx="100000" sy="100000" flip="none" algn="tl"/>
                      </a:blipFill>
                      <a:ln>
                        <a:noFill/>
                      </a:ln>
                      <a:effectLst/>
                    </p:spPr>
                  </p:pic>
                </p:oleObj>
              </mc:Fallback>
            </mc:AlternateContent>
          </a:graphicData>
        </a:graphic>
      </p:graphicFrame>
      <p:sp>
        <p:nvSpPr>
          <p:cNvPr id="6" name="Rectangle 2"/>
          <p:cNvSpPr>
            <a:spLocks noGrp="1" noChangeArrowheads="1"/>
          </p:cNvSpPr>
          <p:nvPr/>
        </p:nvSpPr>
        <p:spPr bwMode="auto">
          <a:xfrm>
            <a:off x="323528" y="428834"/>
            <a:ext cx="8207375" cy="5977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50000"/>
              </a:lnSpc>
            </a:pPr>
            <a:r>
              <a:rPr lang="zh-CN" altLang="en-US" dirty="0"/>
              <a:t>　　</a:t>
            </a:r>
            <a:endParaRPr lang="en-US" altLang="zh-CN" dirty="0"/>
          </a:p>
          <a:p>
            <a:pPr>
              <a:lnSpc>
                <a:spcPct val="150000"/>
              </a:lnSpc>
            </a:pPr>
            <a:endParaRPr lang="en-US" altLang="zh-CN" dirty="0">
              <a:solidFill>
                <a:schemeClr val="tx1"/>
              </a:solidFill>
            </a:endParaRPr>
          </a:p>
          <a:p>
            <a:pPr>
              <a:lnSpc>
                <a:spcPct val="150000"/>
              </a:lnSpc>
            </a:pPr>
            <a:endParaRPr lang="en-US" altLang="zh-CN" dirty="0">
              <a:solidFill>
                <a:schemeClr val="tx1"/>
              </a:solidFill>
            </a:endParaRPr>
          </a:p>
          <a:p>
            <a:pPr>
              <a:lnSpc>
                <a:spcPct val="150000"/>
              </a:lnSpc>
            </a:pPr>
            <a:endParaRPr lang="en-US" altLang="zh-CN" dirty="0">
              <a:solidFill>
                <a:schemeClr val="tx1"/>
              </a:solidFill>
            </a:endParaRPr>
          </a:p>
          <a:p>
            <a:pPr>
              <a:lnSpc>
                <a:spcPct val="150000"/>
              </a:lnSpc>
            </a:pPr>
            <a:endParaRPr lang="en-US" altLang="zh-CN" dirty="0">
              <a:solidFill>
                <a:schemeClr val="tx1"/>
              </a:solidFill>
            </a:endParaRPr>
          </a:p>
          <a:p>
            <a:pPr>
              <a:lnSpc>
                <a:spcPct val="150000"/>
              </a:lnSpc>
            </a:pPr>
            <a:endParaRPr lang="en-US" altLang="zh-CN" dirty="0">
              <a:solidFill>
                <a:schemeClr val="tx1"/>
              </a:solidFill>
            </a:endParaRPr>
          </a:p>
          <a:p>
            <a:pPr>
              <a:lnSpc>
                <a:spcPct val="150000"/>
              </a:lnSpc>
            </a:pPr>
            <a:endParaRPr lang="en-US" altLang="zh-CN" dirty="0">
              <a:solidFill>
                <a:schemeClr val="tx1"/>
              </a:solidFill>
            </a:endParaRPr>
          </a:p>
          <a:p>
            <a:pPr>
              <a:lnSpc>
                <a:spcPct val="150000"/>
              </a:lnSpc>
            </a:pPr>
            <a:endParaRPr lang="en-US" altLang="zh-CN" dirty="0">
              <a:solidFill>
                <a:schemeClr val="tx1"/>
              </a:solidFill>
            </a:endParaRPr>
          </a:p>
          <a:p>
            <a:pPr>
              <a:lnSpc>
                <a:spcPct val="120000"/>
              </a:lnSpc>
            </a:pPr>
            <a:r>
              <a:rPr lang="en-US" altLang="zh-CN" dirty="0">
                <a:solidFill>
                  <a:schemeClr val="tx1"/>
                </a:solidFill>
              </a:rPr>
              <a:t>    (5) </a:t>
            </a:r>
            <a:r>
              <a:rPr lang="zh-CN" altLang="en-US" dirty="0">
                <a:solidFill>
                  <a:schemeClr val="tx1"/>
                </a:solidFill>
              </a:rPr>
              <a:t>进行安全性检查：可用资源</a:t>
            </a:r>
            <a:r>
              <a:rPr lang="en-US" altLang="zh-CN" dirty="0">
                <a:solidFill>
                  <a:schemeClr val="tx1"/>
                </a:solidFill>
              </a:rPr>
              <a:t>Available(2</a:t>
            </a:r>
            <a:r>
              <a:rPr lang="zh-CN" altLang="en-US" dirty="0">
                <a:solidFill>
                  <a:schemeClr val="tx1"/>
                </a:solidFill>
              </a:rPr>
              <a:t>，</a:t>
            </a:r>
            <a:r>
              <a:rPr lang="en-US" altLang="zh-CN" dirty="0">
                <a:solidFill>
                  <a:schemeClr val="tx1"/>
                </a:solidFill>
              </a:rPr>
              <a:t>1</a:t>
            </a:r>
            <a:r>
              <a:rPr lang="zh-CN" altLang="en-US" dirty="0">
                <a:solidFill>
                  <a:schemeClr val="tx1"/>
                </a:solidFill>
              </a:rPr>
              <a:t>，</a:t>
            </a:r>
            <a:r>
              <a:rPr lang="en-US" altLang="zh-CN" dirty="0">
                <a:solidFill>
                  <a:schemeClr val="tx1"/>
                </a:solidFill>
              </a:rPr>
              <a:t>0)</a:t>
            </a:r>
            <a:r>
              <a:rPr lang="zh-CN" altLang="en-US" dirty="0">
                <a:solidFill>
                  <a:schemeClr val="tx1"/>
                </a:solidFill>
              </a:rPr>
              <a:t>已不能满足任何进程的需要，故系统进入不安全状态，此时系统不分配资源。         </a:t>
            </a:r>
            <a:r>
              <a:rPr lang="en-US" altLang="zh-CN" sz="2800" b="1" dirty="0">
                <a:solidFill>
                  <a:srgbClr val="FF0000"/>
                </a:solidFill>
              </a:rPr>
              <a:t>Finish</a:t>
            </a:r>
            <a:endParaRPr lang="zh-CN" altLang="en-US" sz="2800" b="1" dirty="0">
              <a:solidFill>
                <a:srgbClr val="FF0000"/>
              </a:solidFill>
            </a:endParaRPr>
          </a:p>
        </p:txBody>
      </p:sp>
      <p:sp>
        <p:nvSpPr>
          <p:cNvPr id="7" name="圆角矩形 6"/>
          <p:cNvSpPr/>
          <p:nvPr/>
        </p:nvSpPr>
        <p:spPr bwMode="auto">
          <a:xfrm>
            <a:off x="4572000" y="1988840"/>
            <a:ext cx="1728191" cy="1944216"/>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 name="矩形 8"/>
          <p:cNvSpPr/>
          <p:nvPr/>
        </p:nvSpPr>
        <p:spPr>
          <a:xfrm>
            <a:off x="6300190" y="1985335"/>
            <a:ext cx="360041" cy="461665"/>
          </a:xfrm>
          <a:prstGeom prst="rect">
            <a:avLst/>
          </a:prstGeom>
          <a:ln w="19050">
            <a:noFill/>
          </a:ln>
        </p:spPr>
        <p:txBody>
          <a:bodyPr wrap="square">
            <a:spAutoFit/>
          </a:bodyPr>
          <a:lstStyle/>
          <a:p>
            <a:r>
              <a:rPr lang="zh-CN" altLang="en-US" sz="2400" dirty="0">
                <a:ln w="19050">
                  <a:solidFill>
                    <a:schemeClr val="accent2">
                      <a:lumMod val="50000"/>
                    </a:schemeClr>
                  </a:solidFill>
                </a:ln>
                <a:solidFill>
                  <a:schemeClr val="accent2">
                    <a:lumMod val="50000"/>
                  </a:schemeClr>
                </a:solidFill>
              </a:rPr>
              <a:t>≥</a:t>
            </a:r>
          </a:p>
        </p:txBody>
      </p:sp>
      <p:sp>
        <p:nvSpPr>
          <p:cNvPr id="10" name="圆角矩形 9"/>
          <p:cNvSpPr/>
          <p:nvPr/>
        </p:nvSpPr>
        <p:spPr bwMode="auto">
          <a:xfrm>
            <a:off x="6740718" y="1999792"/>
            <a:ext cx="1641282" cy="349087"/>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1625" y="357188"/>
            <a:ext cx="8540750" cy="551532"/>
          </a:xfrm>
        </p:spPr>
        <p:txBody>
          <a:bodyPr/>
          <a:lstStyle/>
          <a:p>
            <a:pPr algn="l" eaLnBrk="1" hangingPunct="1"/>
            <a:r>
              <a:rPr lang="en-US" altLang="zh-CN" sz="2800" dirty="0"/>
              <a:t>      6</a:t>
            </a:r>
            <a:r>
              <a:rPr lang="zh-CN" altLang="en-US" sz="2800" dirty="0"/>
              <a:t> 进程切换</a:t>
            </a:r>
          </a:p>
        </p:txBody>
      </p:sp>
      <p:sp>
        <p:nvSpPr>
          <p:cNvPr id="40963" name="Rectangle 3"/>
          <p:cNvSpPr>
            <a:spLocks noGrp="1" noChangeArrowheads="1"/>
          </p:cNvSpPr>
          <p:nvPr>
            <p:ph idx="1"/>
          </p:nvPr>
        </p:nvSpPr>
        <p:spPr>
          <a:xfrm>
            <a:off x="323528" y="1052736"/>
            <a:ext cx="8540750" cy="4929188"/>
          </a:xfrm>
        </p:spPr>
        <p:txBody>
          <a:bodyPr/>
          <a:lstStyle/>
          <a:p>
            <a:pPr eaLnBrk="1" hangingPunct="1">
              <a:lnSpc>
                <a:spcPct val="130000"/>
              </a:lnSpc>
              <a:buSzPct val="60000"/>
            </a:pPr>
            <a:r>
              <a:rPr lang="zh-CN" altLang="en-US" sz="2500" b="1" dirty="0">
                <a:cs typeface="Times New Roman" pitchFamily="18" charset="0"/>
              </a:rPr>
              <a:t>切换</a:t>
            </a:r>
            <a:r>
              <a:rPr lang="zh-CN" altLang="en-US" sz="2500" dirty="0">
                <a:cs typeface="Times New Roman" pitchFamily="18" charset="0"/>
              </a:rPr>
              <a:t>：换另一个进程使用</a:t>
            </a:r>
            <a:r>
              <a:rPr lang="en-US" altLang="zh-CN" sz="2500" dirty="0">
                <a:cs typeface="Times New Roman" pitchFamily="18" charset="0"/>
              </a:rPr>
              <a:t>CPU</a:t>
            </a:r>
            <a:r>
              <a:rPr lang="zh-CN" altLang="en-US" sz="2500" dirty="0">
                <a:cs typeface="Times New Roman" pitchFamily="18" charset="0"/>
              </a:rPr>
              <a:t>。</a:t>
            </a:r>
            <a:endParaRPr lang="en-US" altLang="zh-CN" sz="2500" dirty="0">
              <a:cs typeface="Times New Roman" pitchFamily="18" charset="0"/>
            </a:endParaRPr>
          </a:p>
          <a:p>
            <a:pPr eaLnBrk="1" hangingPunct="1">
              <a:lnSpc>
                <a:spcPct val="130000"/>
              </a:lnSpc>
              <a:buSzPct val="60000"/>
            </a:pPr>
            <a:r>
              <a:rPr lang="zh-CN" altLang="en-US" sz="2500" dirty="0">
                <a:cs typeface="Times New Roman" pitchFamily="18" charset="0"/>
              </a:rPr>
              <a:t>目的：使系统中的各进程</a:t>
            </a:r>
            <a:r>
              <a:rPr lang="zh-CN" altLang="en-US" sz="2500" u="sng" dirty="0">
                <a:cs typeface="Times New Roman" pitchFamily="18" charset="0"/>
              </a:rPr>
              <a:t>均有机会</a:t>
            </a:r>
            <a:r>
              <a:rPr lang="zh-CN" altLang="en-US" sz="2500" dirty="0">
                <a:cs typeface="Times New Roman" pitchFamily="18" charset="0"/>
              </a:rPr>
              <a:t>占用</a:t>
            </a:r>
            <a:r>
              <a:rPr lang="en-US" altLang="zh-CN" sz="2500" dirty="0">
                <a:cs typeface="Times New Roman" pitchFamily="18" charset="0"/>
              </a:rPr>
              <a:t>CPU(</a:t>
            </a:r>
            <a:r>
              <a:rPr lang="zh-CN" altLang="en-US" sz="2500" dirty="0">
                <a:cs typeface="Times New Roman" pitchFamily="18" charset="0"/>
              </a:rPr>
              <a:t>公平性</a:t>
            </a:r>
            <a:r>
              <a:rPr lang="en-US" altLang="zh-CN" sz="2500" dirty="0">
                <a:cs typeface="Times New Roman" pitchFamily="18" charset="0"/>
              </a:rPr>
              <a:t>)</a:t>
            </a:r>
            <a:r>
              <a:rPr lang="zh-CN" altLang="en-US" sz="2500" dirty="0">
                <a:cs typeface="Times New Roman" pitchFamily="18" charset="0"/>
              </a:rPr>
              <a:t>。</a:t>
            </a:r>
            <a:endParaRPr lang="en-US" altLang="zh-CN" sz="2500" dirty="0">
              <a:cs typeface="Times New Roman" pitchFamily="18" charset="0"/>
            </a:endParaRPr>
          </a:p>
          <a:p>
            <a:pPr eaLnBrk="1" hangingPunct="1">
              <a:lnSpc>
                <a:spcPct val="130000"/>
              </a:lnSpc>
              <a:buSzPct val="60000"/>
            </a:pPr>
            <a:r>
              <a:rPr lang="zh-CN" altLang="en-US" sz="2500" dirty="0">
                <a:cs typeface="Times New Roman" pitchFamily="18" charset="0"/>
              </a:rPr>
              <a:t>引起切换的事件：进程的切换</a:t>
            </a:r>
            <a:r>
              <a:rPr lang="zh-CN" altLang="en-US" sz="2500" u="sng" dirty="0">
                <a:cs typeface="Times New Roman" pitchFamily="18" charset="0"/>
              </a:rPr>
              <a:t>由</a:t>
            </a:r>
            <a:r>
              <a:rPr lang="zh-CN" altLang="en-US" sz="2500" u="sng" dirty="0">
                <a:solidFill>
                  <a:schemeClr val="tx2"/>
                </a:solidFill>
                <a:cs typeface="Times New Roman" pitchFamily="18" charset="0"/>
              </a:rPr>
              <a:t>进程状态的变化</a:t>
            </a:r>
            <a:r>
              <a:rPr lang="zh-CN" altLang="en-US" sz="2500" u="sng" dirty="0">
                <a:cs typeface="Times New Roman" pitchFamily="18" charset="0"/>
              </a:rPr>
              <a:t>引起</a:t>
            </a:r>
            <a:r>
              <a:rPr lang="zh-CN" altLang="en-US" sz="2500" dirty="0">
                <a:cs typeface="Times New Roman" pitchFamily="18" charset="0"/>
              </a:rPr>
              <a:t>，而进程状态的变化又</a:t>
            </a:r>
            <a:r>
              <a:rPr lang="zh-CN" altLang="en-US" sz="2500" u="sng" dirty="0">
                <a:cs typeface="Times New Roman" pitchFamily="18" charset="0"/>
              </a:rPr>
              <a:t>与出现的事件有关</a:t>
            </a:r>
            <a:r>
              <a:rPr lang="zh-CN" altLang="en-US" sz="2500" dirty="0">
                <a:cs typeface="Times New Roman" pitchFamily="18" charset="0"/>
              </a:rPr>
              <a:t>。</a:t>
            </a:r>
            <a:endParaRPr lang="en-US" altLang="zh-CN" sz="2500" dirty="0">
              <a:cs typeface="Times New Roman" pitchFamily="18" charset="0"/>
            </a:endParaRPr>
          </a:p>
          <a:p>
            <a:pPr eaLnBrk="1" hangingPunct="1">
              <a:lnSpc>
                <a:spcPct val="130000"/>
              </a:lnSpc>
              <a:buSzPct val="60000"/>
            </a:pPr>
            <a:r>
              <a:rPr lang="zh-CN" altLang="en-US" sz="2500" dirty="0">
                <a:cs typeface="Times New Roman" pitchFamily="18" charset="0"/>
              </a:rPr>
              <a:t>切换过程：当</a:t>
            </a:r>
            <a:r>
              <a:rPr lang="zh-CN" altLang="en-US" sz="2500" u="sng" dirty="0">
                <a:cs typeface="Times New Roman" pitchFamily="18" charset="0"/>
              </a:rPr>
              <a:t>某事件发生</a:t>
            </a:r>
            <a:r>
              <a:rPr lang="zh-CN" altLang="en-US" sz="2500" dirty="0">
                <a:cs typeface="Times New Roman" pitchFamily="18" charset="0"/>
              </a:rPr>
              <a:t>时</a:t>
            </a:r>
            <a:r>
              <a:rPr lang="en-US" altLang="zh-CN" sz="2500" dirty="0">
                <a:cs typeface="Times New Roman" pitchFamily="18" charset="0"/>
              </a:rPr>
              <a:t>(</a:t>
            </a:r>
            <a:r>
              <a:rPr lang="zh-CN" altLang="en-US" sz="2500" dirty="0">
                <a:cs typeface="Times New Roman" pitchFamily="18" charset="0"/>
              </a:rPr>
              <a:t>例</a:t>
            </a:r>
            <a:r>
              <a:rPr lang="en-US" altLang="zh-CN" sz="2500" dirty="0">
                <a:cs typeface="Times New Roman" pitchFamily="18" charset="0"/>
              </a:rPr>
              <a:t>IO</a:t>
            </a:r>
            <a:r>
              <a:rPr lang="zh-CN" altLang="en-US" sz="2500" dirty="0">
                <a:cs typeface="Times New Roman" pitchFamily="18" charset="0"/>
              </a:rPr>
              <a:t>请求</a:t>
            </a:r>
            <a:r>
              <a:rPr lang="en-US" altLang="zh-CN" sz="2500" dirty="0">
                <a:cs typeface="Times New Roman" pitchFamily="18" charset="0"/>
              </a:rPr>
              <a:t>)</a:t>
            </a:r>
            <a:r>
              <a:rPr lang="zh-CN" altLang="en-US" sz="2500" dirty="0">
                <a:cs typeface="Times New Roman" pitchFamily="18" charset="0"/>
              </a:rPr>
              <a:t>，当前运行的进程</a:t>
            </a:r>
            <a:r>
              <a:rPr lang="zh-CN" altLang="en-US" sz="2500" u="sng" dirty="0">
                <a:cs typeface="Times New Roman" pitchFamily="18" charset="0"/>
              </a:rPr>
              <a:t>改变状态</a:t>
            </a:r>
            <a:r>
              <a:rPr lang="en-US" altLang="zh-CN" sz="2500" u="sng" dirty="0">
                <a:cs typeface="Times New Roman" pitchFamily="18" charset="0"/>
              </a:rPr>
              <a:t>(-&gt;</a:t>
            </a:r>
            <a:r>
              <a:rPr lang="zh-CN" altLang="en-US" sz="2500" u="sng" dirty="0">
                <a:cs typeface="Times New Roman" pitchFamily="18" charset="0"/>
              </a:rPr>
              <a:t>阻塞</a:t>
            </a:r>
            <a:r>
              <a:rPr lang="en-US" altLang="zh-CN" sz="2500" u="sng" dirty="0">
                <a:cs typeface="Times New Roman" pitchFamily="18" charset="0"/>
              </a:rPr>
              <a:t>)</a:t>
            </a:r>
            <a:r>
              <a:rPr lang="zh-CN" altLang="en-US" sz="2500" dirty="0">
                <a:cs typeface="Times New Roman" pitchFamily="18" charset="0"/>
              </a:rPr>
              <a:t>，由调度程序</a:t>
            </a:r>
            <a:r>
              <a:rPr lang="zh-CN" altLang="en-US" sz="2500" dirty="0">
                <a:solidFill>
                  <a:schemeClr val="tx2"/>
                </a:solidFill>
                <a:cs typeface="Times New Roman" pitchFamily="18" charset="0"/>
              </a:rPr>
              <a:t>调度一个新的进程</a:t>
            </a:r>
            <a:r>
              <a:rPr lang="zh-CN" altLang="en-US" sz="2500" dirty="0">
                <a:cs typeface="Times New Roman" pitchFamily="18" charset="0"/>
              </a:rPr>
              <a:t>。也可能因</a:t>
            </a:r>
            <a:r>
              <a:rPr lang="zh-CN" altLang="en-US" sz="2500" u="sng" dirty="0">
                <a:cs typeface="Times New Roman" pitchFamily="18" charset="0"/>
              </a:rPr>
              <a:t>创建了一些新的进程</a:t>
            </a:r>
            <a:r>
              <a:rPr lang="zh-CN" altLang="en-US" sz="2500" dirty="0">
                <a:cs typeface="Times New Roman" pitchFamily="18" charset="0"/>
              </a:rPr>
              <a:t>，进程调度程序根据调度算法从这些</a:t>
            </a:r>
            <a:r>
              <a:rPr lang="zh-CN" altLang="en-US" sz="2500" dirty="0">
                <a:solidFill>
                  <a:schemeClr val="tx2"/>
                </a:solidFill>
                <a:cs typeface="Times New Roman" pitchFamily="18" charset="0"/>
              </a:rPr>
              <a:t>新的就绪进程中选一个</a:t>
            </a:r>
            <a:r>
              <a:rPr lang="zh-CN" altLang="en-US" sz="2500" dirty="0">
                <a:cs typeface="Times New Roman" pitchFamily="18" charset="0"/>
              </a:rPr>
              <a:t>进程运行，或</a:t>
            </a:r>
            <a:r>
              <a:rPr lang="zh-CN" altLang="en-US" sz="2500" dirty="0">
                <a:solidFill>
                  <a:schemeClr val="tx2"/>
                </a:solidFill>
                <a:cs typeface="Times New Roman" pitchFamily="18" charset="0"/>
              </a:rPr>
              <a:t>继续运行被中断的进程</a:t>
            </a:r>
            <a:r>
              <a:rPr lang="zh-CN" altLang="en-US" sz="2500" dirty="0">
                <a:cs typeface="Times New Roman" pitchFamily="18" charset="0"/>
              </a:rPr>
              <a:t>。</a:t>
            </a:r>
            <a:endParaRPr lang="zh-CN" altLang="en-US" sz="2500" dirty="0"/>
          </a:p>
        </p:txBody>
      </p:sp>
    </p:spTree>
  </p:cSld>
  <p:clrMapOvr>
    <a:masterClrMapping/>
  </p:clrMapOvr>
  <p:transition>
    <p:pull dir="rd"/>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1625" y="404664"/>
            <a:ext cx="8540750" cy="432048"/>
          </a:xfrm>
        </p:spPr>
        <p:txBody>
          <a:bodyPr/>
          <a:lstStyle/>
          <a:p>
            <a:pPr algn="l"/>
            <a:r>
              <a:rPr lang="en-US" altLang="zh-CN" dirty="0">
                <a:latin typeface="黑体" pitchFamily="2" charset="-122"/>
                <a:ea typeface="黑体" pitchFamily="2" charset="-122"/>
              </a:rPr>
              <a:t>   </a:t>
            </a:r>
            <a:r>
              <a:rPr lang="en-US" altLang="zh-CN" sz="2600" dirty="0">
                <a:solidFill>
                  <a:schemeClr val="tx1"/>
                </a:solidFill>
                <a:latin typeface="黑体" pitchFamily="2" charset="-122"/>
                <a:ea typeface="黑体" pitchFamily="2" charset="-122"/>
              </a:rPr>
              <a:t> </a:t>
            </a:r>
            <a:r>
              <a:rPr lang="en-US" altLang="zh-CN" sz="2800" dirty="0">
                <a:latin typeface="黑体" pitchFamily="2" charset="-122"/>
                <a:ea typeface="黑体" pitchFamily="2" charset="-122"/>
              </a:rPr>
              <a:t>3.8  </a:t>
            </a:r>
            <a:r>
              <a:rPr lang="zh-CN" altLang="en-US" sz="2800" dirty="0">
                <a:latin typeface="黑体" pitchFamily="2" charset="-122"/>
                <a:ea typeface="黑体" pitchFamily="2" charset="-122"/>
              </a:rPr>
              <a:t>死锁的检测与解除</a:t>
            </a:r>
            <a:endParaRPr lang="zh-CN" altLang="en-US" sz="2600" dirty="0">
              <a:solidFill>
                <a:schemeClr val="tx1"/>
              </a:solidFill>
            </a:endParaRPr>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Rectangle 2"/>
          <p:cNvSpPr>
            <a:spLocks noGrp="1" noChangeArrowheads="1"/>
          </p:cNvSpPr>
          <p:nvPr/>
        </p:nvSpPr>
        <p:spPr bwMode="auto">
          <a:xfrm>
            <a:off x="468313" y="1052736"/>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t>　　</a:t>
            </a:r>
            <a:r>
              <a:rPr lang="zh-CN" altLang="en-US" sz="2600" dirty="0">
                <a:solidFill>
                  <a:schemeClr val="tx1"/>
                </a:solidFill>
              </a:rPr>
              <a:t>如果在系统中，既</a:t>
            </a:r>
            <a:r>
              <a:rPr lang="zh-CN" altLang="en-US" sz="2600" u="sng" dirty="0">
                <a:solidFill>
                  <a:schemeClr val="tx1"/>
                </a:solidFill>
              </a:rPr>
              <a:t>不采取</a:t>
            </a:r>
            <a:r>
              <a:rPr lang="zh-CN" altLang="en-US" sz="2600" u="sng" dirty="0"/>
              <a:t>死锁预防</a:t>
            </a:r>
            <a:r>
              <a:rPr lang="zh-CN" altLang="en-US" sz="2600" u="sng" dirty="0">
                <a:solidFill>
                  <a:schemeClr val="tx1"/>
                </a:solidFill>
              </a:rPr>
              <a:t>措施</a:t>
            </a:r>
            <a:r>
              <a:rPr lang="zh-CN" altLang="en-US" sz="2600" dirty="0">
                <a:solidFill>
                  <a:schemeClr val="tx1"/>
                </a:solidFill>
              </a:rPr>
              <a:t>，</a:t>
            </a:r>
            <a:r>
              <a:rPr lang="zh-CN" altLang="en-US" sz="2600" u="sng" dirty="0">
                <a:solidFill>
                  <a:schemeClr val="tx1"/>
                </a:solidFill>
              </a:rPr>
              <a:t>也未配有</a:t>
            </a:r>
            <a:r>
              <a:rPr lang="zh-CN" altLang="en-US" sz="2600" u="sng" dirty="0"/>
              <a:t>死锁避免</a:t>
            </a:r>
            <a:r>
              <a:rPr lang="zh-CN" altLang="en-US" sz="2600" u="sng" dirty="0">
                <a:solidFill>
                  <a:schemeClr val="tx1"/>
                </a:solidFill>
              </a:rPr>
              <a:t>算法</a:t>
            </a:r>
            <a:r>
              <a:rPr lang="zh-CN" altLang="en-US" sz="2600" dirty="0">
                <a:solidFill>
                  <a:schemeClr val="tx1"/>
                </a:solidFill>
              </a:rPr>
              <a:t>，系统很可能会发生死锁。怎么办？</a:t>
            </a:r>
            <a:endParaRPr lang="en-US" altLang="zh-CN" sz="2600" dirty="0">
              <a:solidFill>
                <a:schemeClr val="tx1"/>
              </a:solidFill>
            </a:endParaRPr>
          </a:p>
          <a:p>
            <a:pPr>
              <a:lnSpc>
                <a:spcPct val="140000"/>
              </a:lnSpc>
            </a:pPr>
            <a:r>
              <a:rPr lang="zh-CN" altLang="en-US" sz="2600" dirty="0">
                <a:solidFill>
                  <a:schemeClr val="tx1"/>
                </a:solidFill>
              </a:rPr>
              <a:t>       系统提供了如下两个办法：</a:t>
            </a:r>
            <a:br>
              <a:rPr lang="zh-CN" altLang="en-US" sz="2600" dirty="0">
                <a:solidFill>
                  <a:schemeClr val="tx1"/>
                </a:solidFill>
              </a:rPr>
            </a:br>
            <a:r>
              <a:rPr lang="zh-CN" altLang="en-US" sz="2600" dirty="0">
                <a:solidFill>
                  <a:schemeClr val="tx1"/>
                </a:solidFill>
              </a:rPr>
              <a:t>　　① </a:t>
            </a:r>
            <a:r>
              <a:rPr lang="zh-CN" altLang="en-US" sz="2600" dirty="0"/>
              <a:t>死锁检测</a:t>
            </a:r>
            <a:r>
              <a:rPr lang="en-US" altLang="zh-CN" sz="2600" dirty="0">
                <a:solidFill>
                  <a:schemeClr val="tx1"/>
                </a:solidFill>
              </a:rPr>
              <a:t>/</a:t>
            </a:r>
            <a:r>
              <a:rPr lang="zh-CN" altLang="en-US" sz="2600" dirty="0">
                <a:solidFill>
                  <a:schemeClr val="tx1"/>
                </a:solidFill>
              </a:rPr>
              <a:t>算法。该方法用于检测系统状态，以确定系统中</a:t>
            </a:r>
            <a:r>
              <a:rPr lang="zh-CN" altLang="en-US" sz="2600" u="sng" dirty="0">
                <a:solidFill>
                  <a:schemeClr val="tx1"/>
                </a:solidFill>
              </a:rPr>
              <a:t>是否发生了死锁</a:t>
            </a:r>
            <a:r>
              <a:rPr lang="zh-CN" altLang="en-US" sz="2600" dirty="0">
                <a:solidFill>
                  <a:schemeClr val="tx1"/>
                </a:solidFill>
              </a:rPr>
              <a:t>。</a:t>
            </a:r>
            <a:br>
              <a:rPr lang="zh-CN" altLang="en-US" sz="2600" dirty="0">
                <a:solidFill>
                  <a:schemeClr val="tx1"/>
                </a:solidFill>
              </a:rPr>
            </a:br>
            <a:r>
              <a:rPr lang="zh-CN" altLang="en-US" sz="2600" dirty="0">
                <a:solidFill>
                  <a:schemeClr val="tx1"/>
                </a:solidFill>
              </a:rPr>
              <a:t>　　② </a:t>
            </a:r>
            <a:r>
              <a:rPr lang="zh-CN" altLang="en-US" sz="2600" dirty="0"/>
              <a:t>死锁解除</a:t>
            </a:r>
            <a:r>
              <a:rPr lang="en-US" altLang="zh-CN" sz="2600" dirty="0">
                <a:solidFill>
                  <a:schemeClr val="tx1"/>
                </a:solidFill>
              </a:rPr>
              <a:t>/</a:t>
            </a:r>
            <a:r>
              <a:rPr lang="zh-CN" altLang="en-US" sz="2600" dirty="0">
                <a:solidFill>
                  <a:schemeClr val="tx1"/>
                </a:solidFill>
              </a:rPr>
              <a:t>算法。当认定系统中已发生了死锁，利用该算法可将系统</a:t>
            </a:r>
            <a:r>
              <a:rPr lang="zh-CN" altLang="en-US" sz="2600" u="sng" dirty="0">
                <a:solidFill>
                  <a:schemeClr val="tx1"/>
                </a:solidFill>
              </a:rPr>
              <a:t>从死锁状态中解脱出来</a:t>
            </a:r>
            <a:r>
              <a:rPr lang="zh-CN" altLang="en-US" sz="2600" dirty="0">
                <a:solidFill>
                  <a:schemeClr val="tx1"/>
                </a:solidFill>
              </a:rPr>
              <a:t>。</a:t>
            </a:r>
          </a:p>
        </p:txBody>
      </p:sp>
    </p:spTree>
    <p:extLst>
      <p:ext uri="{BB962C8B-B14F-4D97-AF65-F5344CB8AC3E}">
        <p14:creationId xmlns:p14="http://schemas.microsoft.com/office/powerpoint/2010/main" val="819113023"/>
      </p:ext>
    </p:extLst>
  </p:cSld>
  <p:clrMapOvr>
    <a:masterClrMapping/>
  </p:clrMapOvr>
  <p:transition>
    <p:pull dir="rd"/>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1625" y="260648"/>
            <a:ext cx="8540750" cy="432048"/>
          </a:xfrm>
        </p:spPr>
        <p:txBody>
          <a:bodyPr/>
          <a:lstStyle/>
          <a:p>
            <a:pPr algn="l"/>
            <a:r>
              <a:rPr lang="en-US" altLang="zh-CN" dirty="0">
                <a:latin typeface="黑体" pitchFamily="2" charset="-122"/>
                <a:ea typeface="黑体" pitchFamily="2" charset="-122"/>
              </a:rPr>
              <a:t>   </a:t>
            </a:r>
            <a:r>
              <a:rPr lang="en-US" altLang="zh-CN" sz="2800" dirty="0">
                <a:latin typeface="黑体" pitchFamily="2" charset="-122"/>
                <a:ea typeface="黑体" pitchFamily="2" charset="-122"/>
              </a:rPr>
              <a:t>3.8.1  </a:t>
            </a:r>
            <a:r>
              <a:rPr lang="zh-CN" altLang="en-US" sz="2800" dirty="0">
                <a:latin typeface="黑体" pitchFamily="2" charset="-122"/>
                <a:ea typeface="黑体" pitchFamily="2" charset="-122"/>
              </a:rPr>
              <a:t>死锁的检测</a:t>
            </a:r>
            <a:endParaRPr lang="zh-CN" altLang="en-US" sz="2600" dirty="0">
              <a:solidFill>
                <a:schemeClr val="tx1"/>
              </a:solidFill>
            </a:endParaRPr>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Rectangle 2"/>
          <p:cNvSpPr>
            <a:spLocks noGrp="1" noChangeArrowheads="1"/>
          </p:cNvSpPr>
          <p:nvPr/>
        </p:nvSpPr>
        <p:spPr bwMode="auto">
          <a:xfrm>
            <a:off x="468313" y="836712"/>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20000"/>
              </a:lnSpc>
            </a:pPr>
            <a:r>
              <a:rPr lang="zh-CN" altLang="en-US" dirty="0"/>
              <a:t>　　</a:t>
            </a:r>
            <a:r>
              <a:rPr lang="zh-CN" altLang="en-US" dirty="0">
                <a:solidFill>
                  <a:schemeClr val="tx1"/>
                </a:solidFill>
              </a:rPr>
              <a:t>为了检测死锁，在系统中必须：</a:t>
            </a:r>
            <a:endParaRPr lang="en-US" altLang="zh-CN" dirty="0">
              <a:solidFill>
                <a:schemeClr val="tx1"/>
              </a:solidFill>
            </a:endParaRPr>
          </a:p>
          <a:p>
            <a:pPr>
              <a:lnSpc>
                <a:spcPct val="120000"/>
              </a:lnSpc>
            </a:pPr>
            <a:r>
              <a:rPr lang="en-US" altLang="zh-CN" dirty="0">
                <a:solidFill>
                  <a:schemeClr val="tx1"/>
                </a:solidFill>
              </a:rPr>
              <a:t>        </a:t>
            </a:r>
            <a:r>
              <a:rPr lang="zh-CN" altLang="en-US" dirty="0">
                <a:solidFill>
                  <a:schemeClr val="tx1"/>
                </a:solidFill>
              </a:rPr>
              <a:t>① 保存有关资源的请求和分配信息；</a:t>
            </a:r>
            <a:endParaRPr lang="en-US" altLang="zh-CN" dirty="0">
              <a:solidFill>
                <a:schemeClr val="tx1"/>
              </a:solidFill>
            </a:endParaRPr>
          </a:p>
          <a:p>
            <a:pPr>
              <a:lnSpc>
                <a:spcPct val="120000"/>
              </a:lnSpc>
            </a:pPr>
            <a:r>
              <a:rPr lang="en-US" altLang="zh-CN" dirty="0">
                <a:solidFill>
                  <a:schemeClr val="tx1"/>
                </a:solidFill>
              </a:rPr>
              <a:t>        </a:t>
            </a:r>
            <a:r>
              <a:rPr lang="zh-CN" altLang="en-US" dirty="0">
                <a:solidFill>
                  <a:schemeClr val="tx1"/>
                </a:solidFill>
              </a:rPr>
              <a:t>② 提供一种算法，利用这些信息可以</a:t>
            </a:r>
            <a:r>
              <a:rPr lang="zh-CN" altLang="en-US" dirty="0"/>
              <a:t>检测系统</a:t>
            </a:r>
            <a:r>
              <a:rPr lang="zh-CN" altLang="en-US" u="sng" dirty="0">
                <a:solidFill>
                  <a:schemeClr val="tx1"/>
                </a:solidFill>
              </a:rPr>
              <a:t>是否已进入死锁状态</a:t>
            </a:r>
            <a:r>
              <a:rPr lang="zh-CN" altLang="en-US" dirty="0">
                <a:solidFill>
                  <a:schemeClr val="tx1"/>
                </a:solidFill>
              </a:rPr>
              <a:t>。</a:t>
            </a:r>
            <a:br>
              <a:rPr lang="zh-CN" altLang="en-US" dirty="0">
                <a:solidFill>
                  <a:schemeClr val="tx1"/>
                </a:solidFill>
              </a:rPr>
            </a:br>
            <a:r>
              <a:rPr lang="zh-CN" altLang="en-US" dirty="0">
                <a:solidFill>
                  <a:schemeClr val="tx1"/>
                </a:solidFill>
              </a:rPr>
              <a:t>　　</a:t>
            </a:r>
            <a:r>
              <a:rPr lang="en-US" altLang="zh-CN" dirty="0">
                <a:solidFill>
                  <a:schemeClr val="tx1"/>
                </a:solidFill>
                <a:latin typeface="黑体" pitchFamily="2" charset="-122"/>
                <a:ea typeface="黑体" pitchFamily="2" charset="-122"/>
              </a:rPr>
              <a:t>1. </a:t>
            </a:r>
            <a:r>
              <a:rPr lang="zh-CN" altLang="en-US" dirty="0">
                <a:solidFill>
                  <a:schemeClr val="tx1"/>
                </a:solidFill>
                <a:latin typeface="黑体" pitchFamily="2" charset="-122"/>
                <a:ea typeface="黑体" pitchFamily="2" charset="-122"/>
              </a:rPr>
              <a:t>资源分配图</a:t>
            </a:r>
            <a:r>
              <a:rPr lang="en-US" altLang="zh-CN" dirty="0">
                <a:solidFill>
                  <a:schemeClr val="tx1"/>
                </a:solidFill>
                <a:latin typeface="黑体" pitchFamily="2" charset="-122"/>
                <a:ea typeface="黑体" pitchFamily="2" charset="-122"/>
              </a:rPr>
              <a:t>(Resource Allocation Graph)</a:t>
            </a:r>
            <a:br>
              <a:rPr lang="en-US" altLang="zh-CN" dirty="0">
                <a:solidFill>
                  <a:schemeClr val="tx1"/>
                </a:solidFill>
                <a:latin typeface="黑体" pitchFamily="2" charset="-122"/>
                <a:ea typeface="黑体" pitchFamily="2" charset="-122"/>
              </a:rPr>
            </a:br>
            <a:r>
              <a:rPr lang="zh-CN" altLang="en-US" dirty="0">
                <a:solidFill>
                  <a:schemeClr val="tx1"/>
                </a:solidFill>
              </a:rPr>
              <a:t>　　系统死锁，可利用资源分配图来描述，如下图所示。</a:t>
            </a:r>
          </a:p>
        </p:txBody>
      </p:sp>
      <p:pic>
        <p:nvPicPr>
          <p:cNvPr id="5" name="Picture 4" descr="3-19"/>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5816" y="3609281"/>
            <a:ext cx="3744416" cy="2445950"/>
          </a:xfrm>
          <a:prstGeom prst="rect">
            <a:avLst/>
          </a:prstGeom>
          <a:blipFill>
            <a:blip r:embed="rId3"/>
            <a:tile tx="0" ty="0" sx="100000" sy="100000" flip="none" algn="tl"/>
          </a:blipFill>
        </p:spPr>
      </p:pic>
      <p:sp>
        <p:nvSpPr>
          <p:cNvPr id="7" name="Rectangle 3"/>
          <p:cNvSpPr>
            <a:spLocks noGrp="1" noChangeArrowheads="1"/>
          </p:cNvSpPr>
          <p:nvPr/>
        </p:nvSpPr>
        <p:spPr bwMode="auto">
          <a:xfrm>
            <a:off x="1115616" y="6055231"/>
            <a:ext cx="684076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r>
              <a:rPr lang="zh-CN" altLang="en-US" b="1" dirty="0"/>
              <a:t>图</a:t>
            </a:r>
            <a:r>
              <a:rPr lang="en-US" altLang="zh-CN" b="1" dirty="0"/>
              <a:t>3-19  </a:t>
            </a:r>
            <a:r>
              <a:rPr lang="zh-CN" altLang="en-US" b="1" dirty="0"/>
              <a:t>每类资源有多个时的情况</a:t>
            </a:r>
          </a:p>
        </p:txBody>
      </p:sp>
    </p:spTree>
    <p:extLst>
      <p:ext uri="{BB962C8B-B14F-4D97-AF65-F5344CB8AC3E}">
        <p14:creationId xmlns:p14="http://schemas.microsoft.com/office/powerpoint/2010/main" val="4229435058"/>
      </p:ext>
    </p:extLst>
  </p:cSld>
  <p:clrMapOvr>
    <a:masterClrMapping/>
  </p:clrMapOvr>
  <p:transition>
    <p:pull dir="rd"/>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395783"/>
          </a:xfrm>
        </p:spPr>
        <p:txBody>
          <a:bodyPr/>
          <a:lstStyle/>
          <a:p>
            <a:pPr algn="l"/>
            <a:r>
              <a:rPr lang="en-US" altLang="zh-CN" dirty="0">
                <a:latin typeface="黑体" pitchFamily="2" charset="-122"/>
                <a:ea typeface="黑体" pitchFamily="2" charset="-122"/>
              </a:rPr>
              <a:t>   </a:t>
            </a:r>
            <a:r>
              <a:rPr lang="en-US" altLang="zh-CN" sz="2600" dirty="0">
                <a:solidFill>
                  <a:schemeClr val="tx1"/>
                </a:solidFill>
                <a:latin typeface="黑体" pitchFamily="2" charset="-122"/>
                <a:ea typeface="黑体" pitchFamily="2" charset="-122"/>
              </a:rPr>
              <a:t> </a:t>
            </a:r>
            <a:endParaRPr lang="zh-CN" altLang="en-US" sz="2600" dirty="0">
              <a:solidFill>
                <a:schemeClr val="tx1"/>
              </a:solidFill>
            </a:endParaRPr>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Rectangle 2"/>
          <p:cNvSpPr>
            <a:spLocks noGrp="1" noChangeArrowheads="1"/>
          </p:cNvSpPr>
          <p:nvPr/>
        </p:nvSpPr>
        <p:spPr bwMode="auto">
          <a:xfrm>
            <a:off x="475169" y="404664"/>
            <a:ext cx="8207375"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20000"/>
              </a:lnSpc>
            </a:pPr>
            <a:r>
              <a:rPr lang="zh-CN" altLang="en-US" dirty="0"/>
              <a:t>　　</a:t>
            </a:r>
            <a:r>
              <a:rPr lang="zh-CN" altLang="en-US" dirty="0">
                <a:solidFill>
                  <a:schemeClr val="tx1"/>
                </a:solidFill>
              </a:rPr>
              <a:t>该图是由</a:t>
            </a:r>
            <a:r>
              <a:rPr lang="zh-CN" altLang="en-US" b="1" dirty="0"/>
              <a:t>一组结点</a:t>
            </a:r>
            <a:r>
              <a:rPr lang="en-US" altLang="zh-CN" b="1" dirty="0"/>
              <a:t>N</a:t>
            </a:r>
            <a:r>
              <a:rPr lang="zh-CN" altLang="en-US" dirty="0">
                <a:solidFill>
                  <a:schemeClr val="tx1"/>
                </a:solidFill>
              </a:rPr>
              <a:t>和</a:t>
            </a:r>
            <a:r>
              <a:rPr lang="zh-CN" altLang="en-US" b="1" dirty="0"/>
              <a:t>一组边</a:t>
            </a:r>
            <a:r>
              <a:rPr lang="en-US" altLang="zh-CN" b="1" dirty="0"/>
              <a:t>E</a:t>
            </a:r>
            <a:r>
              <a:rPr lang="zh-CN" altLang="en-US" dirty="0">
                <a:solidFill>
                  <a:schemeClr val="tx1"/>
                </a:solidFill>
              </a:rPr>
              <a:t>所组成的一个对偶</a:t>
            </a:r>
            <a:r>
              <a:rPr lang="en-US" altLang="zh-CN" dirty="0">
                <a:solidFill>
                  <a:schemeClr val="tx1"/>
                </a:solidFill>
              </a:rPr>
              <a:t>G = (N, E)</a:t>
            </a:r>
            <a:r>
              <a:rPr lang="zh-CN" altLang="en-US" dirty="0">
                <a:solidFill>
                  <a:schemeClr val="tx1"/>
                </a:solidFill>
              </a:rPr>
              <a:t>，它具有下述形式的定义和限制： </a:t>
            </a:r>
            <a:br>
              <a:rPr lang="zh-CN" altLang="en-US" dirty="0">
                <a:solidFill>
                  <a:schemeClr val="tx1"/>
                </a:solidFill>
              </a:rPr>
            </a:br>
            <a:r>
              <a:rPr lang="zh-CN" altLang="en-US" dirty="0">
                <a:solidFill>
                  <a:schemeClr val="tx1"/>
                </a:solidFill>
              </a:rPr>
              <a:t>　　</a:t>
            </a:r>
            <a:r>
              <a:rPr lang="en-US" altLang="zh-CN" dirty="0">
                <a:solidFill>
                  <a:schemeClr val="tx1"/>
                </a:solidFill>
              </a:rPr>
              <a:t>(1) </a:t>
            </a:r>
            <a:r>
              <a:rPr lang="zh-CN" altLang="en-US" dirty="0">
                <a:solidFill>
                  <a:schemeClr val="tx1"/>
                </a:solidFill>
              </a:rPr>
              <a:t>把</a:t>
            </a:r>
            <a:r>
              <a:rPr lang="en-US" altLang="zh-CN" b="1" dirty="0"/>
              <a:t>N</a:t>
            </a:r>
            <a:r>
              <a:rPr lang="zh-CN" altLang="en-US" b="1" dirty="0"/>
              <a:t>分为</a:t>
            </a:r>
            <a:r>
              <a:rPr lang="zh-CN" altLang="en-US" dirty="0">
                <a:solidFill>
                  <a:schemeClr val="tx1"/>
                </a:solidFill>
              </a:rPr>
              <a:t>两个互斥的子集，即</a:t>
            </a:r>
            <a:r>
              <a:rPr lang="zh-CN" altLang="en-US" dirty="0"/>
              <a:t>一组进程结点</a:t>
            </a:r>
            <a:r>
              <a:rPr lang="en-US" altLang="zh-CN" baseline="30000" dirty="0"/>
              <a:t>1</a:t>
            </a:r>
            <a:r>
              <a:rPr lang="en-US" altLang="zh-CN" dirty="0">
                <a:solidFill>
                  <a:schemeClr val="tx1"/>
                </a:solidFill>
              </a:rPr>
              <a:t>P={P</a:t>
            </a:r>
            <a:r>
              <a:rPr lang="en-US" altLang="zh-CN" baseline="-25000" dirty="0">
                <a:solidFill>
                  <a:schemeClr val="tx1"/>
                </a:solidFill>
              </a:rPr>
              <a:t>1</a:t>
            </a:r>
            <a:r>
              <a:rPr lang="en-US" altLang="zh-CN" dirty="0">
                <a:solidFill>
                  <a:schemeClr val="tx1"/>
                </a:solidFill>
              </a:rPr>
              <a:t>, P</a:t>
            </a:r>
            <a:r>
              <a:rPr lang="en-US" altLang="zh-CN" baseline="-25000" dirty="0">
                <a:solidFill>
                  <a:schemeClr val="tx1"/>
                </a:solidFill>
              </a:rPr>
              <a:t>2</a:t>
            </a:r>
            <a:r>
              <a:rPr lang="en-US" altLang="zh-CN" dirty="0">
                <a:solidFill>
                  <a:schemeClr val="tx1"/>
                </a:solidFill>
              </a:rPr>
              <a:t>, …, </a:t>
            </a:r>
            <a:r>
              <a:rPr lang="en-US" altLang="zh-CN" dirty="0" err="1">
                <a:solidFill>
                  <a:schemeClr val="tx1"/>
                </a:solidFill>
              </a:rPr>
              <a:t>P</a:t>
            </a:r>
            <a:r>
              <a:rPr lang="en-US" altLang="zh-CN" baseline="-25000" dirty="0" err="1">
                <a:solidFill>
                  <a:schemeClr val="tx1"/>
                </a:solidFill>
              </a:rPr>
              <a:t>n</a:t>
            </a:r>
            <a:r>
              <a:rPr lang="en-US" altLang="zh-CN" dirty="0">
                <a:solidFill>
                  <a:schemeClr val="tx1"/>
                </a:solidFill>
              </a:rPr>
              <a:t>}</a:t>
            </a:r>
            <a:r>
              <a:rPr lang="zh-CN" altLang="en-US" dirty="0">
                <a:solidFill>
                  <a:schemeClr val="tx1"/>
                </a:solidFill>
              </a:rPr>
              <a:t>和</a:t>
            </a:r>
            <a:r>
              <a:rPr lang="zh-CN" altLang="en-US" dirty="0"/>
              <a:t>一组资源结点</a:t>
            </a:r>
            <a:r>
              <a:rPr lang="en-US" altLang="zh-CN" baseline="30000" dirty="0"/>
              <a:t>2</a:t>
            </a:r>
            <a:r>
              <a:rPr lang="en-US" altLang="zh-CN" dirty="0">
                <a:solidFill>
                  <a:schemeClr val="tx1"/>
                </a:solidFill>
              </a:rPr>
              <a:t>R={R</a:t>
            </a:r>
            <a:r>
              <a:rPr lang="en-US" altLang="zh-CN" baseline="-25000" dirty="0">
                <a:solidFill>
                  <a:schemeClr val="tx1"/>
                </a:solidFill>
              </a:rPr>
              <a:t>1</a:t>
            </a:r>
            <a:r>
              <a:rPr lang="en-US" altLang="zh-CN" dirty="0">
                <a:solidFill>
                  <a:schemeClr val="tx1"/>
                </a:solidFill>
              </a:rPr>
              <a:t>, R</a:t>
            </a:r>
            <a:r>
              <a:rPr lang="en-US" altLang="zh-CN" baseline="-25000" dirty="0">
                <a:solidFill>
                  <a:schemeClr val="tx1"/>
                </a:solidFill>
              </a:rPr>
              <a:t>2</a:t>
            </a:r>
            <a:r>
              <a:rPr lang="en-US" altLang="zh-CN" dirty="0">
                <a:solidFill>
                  <a:schemeClr val="tx1"/>
                </a:solidFill>
              </a:rPr>
              <a:t>, …, R</a:t>
            </a:r>
            <a:r>
              <a:rPr lang="en-US" altLang="zh-CN" baseline="-25000" dirty="0">
                <a:solidFill>
                  <a:schemeClr val="tx1"/>
                </a:solidFill>
              </a:rPr>
              <a:t>n</a:t>
            </a:r>
            <a:r>
              <a:rPr lang="en-US" altLang="zh-CN" dirty="0">
                <a:solidFill>
                  <a:schemeClr val="tx1"/>
                </a:solidFill>
              </a:rPr>
              <a:t>}</a:t>
            </a:r>
            <a:r>
              <a:rPr lang="zh-CN" altLang="en-US" dirty="0">
                <a:solidFill>
                  <a:schemeClr val="tx1"/>
                </a:solidFill>
              </a:rPr>
              <a:t>，</a:t>
            </a:r>
            <a:r>
              <a:rPr lang="en-US" altLang="zh-CN" dirty="0">
                <a:solidFill>
                  <a:schemeClr val="tx1"/>
                </a:solidFill>
              </a:rPr>
              <a:t>N = P∪R</a:t>
            </a:r>
            <a:r>
              <a:rPr lang="zh-CN" altLang="en-US" dirty="0">
                <a:solidFill>
                  <a:schemeClr val="tx1"/>
                </a:solidFill>
              </a:rPr>
              <a:t>。在图</a:t>
            </a:r>
            <a:r>
              <a:rPr lang="en-US" altLang="zh-CN" dirty="0">
                <a:solidFill>
                  <a:schemeClr val="tx1"/>
                </a:solidFill>
              </a:rPr>
              <a:t>3-19</a:t>
            </a:r>
            <a:r>
              <a:rPr lang="zh-CN" altLang="en-US" dirty="0">
                <a:solidFill>
                  <a:schemeClr val="tx1"/>
                </a:solidFill>
              </a:rPr>
              <a:t>所示的例子中，</a:t>
            </a:r>
            <a:r>
              <a:rPr lang="en-US" altLang="zh-CN" dirty="0">
                <a:solidFill>
                  <a:schemeClr val="tx1"/>
                </a:solidFill>
              </a:rPr>
              <a:t>P = {P</a:t>
            </a:r>
            <a:r>
              <a:rPr lang="en-US" altLang="zh-CN" baseline="-25000" dirty="0">
                <a:solidFill>
                  <a:schemeClr val="tx1"/>
                </a:solidFill>
              </a:rPr>
              <a:t>1</a:t>
            </a:r>
            <a:r>
              <a:rPr lang="en-US" altLang="zh-CN" dirty="0">
                <a:solidFill>
                  <a:schemeClr val="tx1"/>
                </a:solidFill>
              </a:rPr>
              <a:t>, P</a:t>
            </a:r>
            <a:r>
              <a:rPr lang="en-US" altLang="zh-CN" baseline="-25000" dirty="0">
                <a:solidFill>
                  <a:schemeClr val="tx1"/>
                </a:solidFill>
              </a:rPr>
              <a:t>2</a:t>
            </a:r>
            <a:r>
              <a:rPr lang="en-US" altLang="zh-CN" dirty="0">
                <a:solidFill>
                  <a:schemeClr val="tx1"/>
                </a:solidFill>
              </a:rPr>
              <a:t>}</a:t>
            </a:r>
            <a:r>
              <a:rPr lang="zh-CN" altLang="en-US" dirty="0">
                <a:solidFill>
                  <a:schemeClr val="tx1"/>
                </a:solidFill>
              </a:rPr>
              <a:t>，</a:t>
            </a:r>
            <a:r>
              <a:rPr lang="en-US" altLang="zh-CN" dirty="0">
                <a:solidFill>
                  <a:schemeClr val="tx1"/>
                </a:solidFill>
              </a:rPr>
              <a:t>R = {R</a:t>
            </a:r>
            <a:r>
              <a:rPr lang="en-US" altLang="zh-CN" baseline="-25000" dirty="0">
                <a:solidFill>
                  <a:schemeClr val="tx1"/>
                </a:solidFill>
              </a:rPr>
              <a:t>1</a:t>
            </a:r>
            <a:r>
              <a:rPr lang="en-US" altLang="zh-CN" dirty="0">
                <a:solidFill>
                  <a:schemeClr val="tx1"/>
                </a:solidFill>
              </a:rPr>
              <a:t>, R</a:t>
            </a:r>
            <a:r>
              <a:rPr lang="en-US" altLang="zh-CN" baseline="-25000" dirty="0">
                <a:solidFill>
                  <a:schemeClr val="tx1"/>
                </a:solidFill>
              </a:rPr>
              <a:t>2</a:t>
            </a:r>
            <a:r>
              <a:rPr lang="en-US" altLang="zh-CN" dirty="0">
                <a:solidFill>
                  <a:schemeClr val="tx1"/>
                </a:solidFill>
              </a:rPr>
              <a:t>}</a:t>
            </a:r>
            <a:r>
              <a:rPr lang="zh-CN" altLang="en-US" dirty="0">
                <a:solidFill>
                  <a:schemeClr val="tx1"/>
                </a:solidFill>
              </a:rPr>
              <a:t>，</a:t>
            </a:r>
            <a:r>
              <a:rPr lang="en-US" altLang="zh-CN" dirty="0">
                <a:solidFill>
                  <a:schemeClr val="tx1"/>
                </a:solidFill>
              </a:rPr>
              <a:t>N = {R</a:t>
            </a:r>
            <a:r>
              <a:rPr lang="en-US" altLang="zh-CN" baseline="-25000" dirty="0">
                <a:solidFill>
                  <a:schemeClr val="tx1"/>
                </a:solidFill>
              </a:rPr>
              <a:t>1</a:t>
            </a:r>
            <a:r>
              <a:rPr lang="en-US" altLang="zh-CN" dirty="0">
                <a:solidFill>
                  <a:schemeClr val="tx1"/>
                </a:solidFill>
              </a:rPr>
              <a:t>, R</a:t>
            </a:r>
            <a:r>
              <a:rPr lang="en-US" altLang="zh-CN" baseline="-25000" dirty="0">
                <a:solidFill>
                  <a:schemeClr val="tx1"/>
                </a:solidFill>
              </a:rPr>
              <a:t>2</a:t>
            </a:r>
            <a:r>
              <a:rPr lang="en-US" altLang="zh-CN" dirty="0">
                <a:solidFill>
                  <a:schemeClr val="tx1"/>
                </a:solidFill>
              </a:rPr>
              <a:t>}∪{P</a:t>
            </a:r>
            <a:r>
              <a:rPr lang="en-US" altLang="zh-CN" baseline="-25000" dirty="0">
                <a:solidFill>
                  <a:schemeClr val="tx1"/>
                </a:solidFill>
              </a:rPr>
              <a:t>1</a:t>
            </a:r>
            <a:r>
              <a:rPr lang="en-US" altLang="zh-CN" dirty="0">
                <a:solidFill>
                  <a:schemeClr val="tx1"/>
                </a:solidFill>
              </a:rPr>
              <a:t>, P</a:t>
            </a:r>
            <a:r>
              <a:rPr lang="en-US" altLang="zh-CN" baseline="-25000" dirty="0">
                <a:solidFill>
                  <a:schemeClr val="tx1"/>
                </a:solidFill>
              </a:rPr>
              <a:t>2</a:t>
            </a:r>
            <a:r>
              <a:rPr lang="en-US" altLang="zh-CN" dirty="0">
                <a:solidFill>
                  <a:schemeClr val="tx1"/>
                </a:solidFill>
              </a:rPr>
              <a:t>}</a:t>
            </a:r>
            <a:r>
              <a:rPr lang="zh-CN" altLang="en-US" dirty="0">
                <a:solidFill>
                  <a:schemeClr val="tx1"/>
                </a:solidFill>
              </a:rPr>
              <a:t>。</a:t>
            </a:r>
            <a:br>
              <a:rPr lang="zh-CN" altLang="en-US" dirty="0">
                <a:solidFill>
                  <a:schemeClr val="tx1"/>
                </a:solidFill>
              </a:rPr>
            </a:br>
            <a:r>
              <a:rPr lang="zh-CN" altLang="en-US" dirty="0">
                <a:solidFill>
                  <a:schemeClr val="tx1"/>
                </a:solidFill>
              </a:rPr>
              <a:t>　　</a:t>
            </a:r>
            <a:r>
              <a:rPr lang="en-US" altLang="zh-CN" dirty="0">
                <a:solidFill>
                  <a:schemeClr val="tx1"/>
                </a:solidFill>
              </a:rPr>
              <a:t>(2) </a:t>
            </a:r>
            <a:r>
              <a:rPr lang="zh-CN" altLang="en-US" dirty="0">
                <a:solidFill>
                  <a:schemeClr val="tx1"/>
                </a:solidFill>
              </a:rPr>
              <a:t>凡属于</a:t>
            </a:r>
            <a:r>
              <a:rPr lang="en-US" altLang="zh-CN" b="1" dirty="0"/>
              <a:t>E</a:t>
            </a:r>
            <a:r>
              <a:rPr lang="zh-CN" altLang="en-US" b="1" dirty="0"/>
              <a:t>中</a:t>
            </a:r>
            <a:r>
              <a:rPr lang="zh-CN" altLang="en-US" dirty="0">
                <a:solidFill>
                  <a:schemeClr val="tx1"/>
                </a:solidFill>
              </a:rPr>
              <a:t>的一个边</a:t>
            </a:r>
            <a:r>
              <a:rPr lang="en-US" altLang="zh-CN" dirty="0" err="1">
                <a:solidFill>
                  <a:schemeClr val="tx1"/>
                </a:solidFill>
              </a:rPr>
              <a:t>e∈E</a:t>
            </a:r>
            <a:r>
              <a:rPr lang="zh-CN" altLang="en-US" dirty="0">
                <a:solidFill>
                  <a:schemeClr val="tx1"/>
                </a:solidFill>
              </a:rPr>
              <a:t>，都连接着</a:t>
            </a:r>
            <a:r>
              <a:rPr lang="en-US" altLang="zh-CN" dirty="0">
                <a:solidFill>
                  <a:schemeClr val="tx1"/>
                </a:solidFill>
              </a:rPr>
              <a:t>P</a:t>
            </a:r>
            <a:r>
              <a:rPr lang="zh-CN" altLang="en-US" dirty="0">
                <a:solidFill>
                  <a:schemeClr val="tx1"/>
                </a:solidFill>
              </a:rPr>
              <a:t>中的一个结点和</a:t>
            </a:r>
            <a:r>
              <a:rPr lang="en-US" altLang="zh-CN" dirty="0">
                <a:solidFill>
                  <a:schemeClr val="tx1"/>
                </a:solidFill>
              </a:rPr>
              <a:t>R</a:t>
            </a:r>
            <a:r>
              <a:rPr lang="zh-CN" altLang="en-US" dirty="0">
                <a:solidFill>
                  <a:schemeClr val="tx1"/>
                </a:solidFill>
              </a:rPr>
              <a:t>中的一个结点，</a:t>
            </a:r>
            <a:r>
              <a:rPr lang="en-US" altLang="zh-CN" dirty="0">
                <a:solidFill>
                  <a:schemeClr val="tx1"/>
                </a:solidFill>
              </a:rPr>
              <a:t>e = {P</a:t>
            </a:r>
            <a:r>
              <a:rPr lang="en-US" altLang="zh-CN" baseline="-25000" dirty="0">
                <a:solidFill>
                  <a:schemeClr val="tx1"/>
                </a:solidFill>
              </a:rPr>
              <a:t>i</a:t>
            </a:r>
            <a:r>
              <a:rPr lang="en-US" altLang="zh-CN" dirty="0">
                <a:solidFill>
                  <a:schemeClr val="tx1"/>
                </a:solidFill>
              </a:rPr>
              <a:t>, </a:t>
            </a:r>
            <a:r>
              <a:rPr lang="en-US" altLang="zh-CN" dirty="0" err="1">
                <a:solidFill>
                  <a:schemeClr val="tx1"/>
                </a:solidFill>
              </a:rPr>
              <a:t>R</a:t>
            </a:r>
            <a:r>
              <a:rPr lang="en-US" altLang="zh-CN" baseline="-25000" dirty="0" err="1">
                <a:solidFill>
                  <a:schemeClr val="tx1"/>
                </a:solidFill>
              </a:rPr>
              <a:t>j</a:t>
            </a:r>
            <a:r>
              <a:rPr lang="en-US" altLang="zh-CN" dirty="0">
                <a:solidFill>
                  <a:schemeClr val="tx1"/>
                </a:solidFill>
              </a:rPr>
              <a:t>}</a:t>
            </a:r>
            <a:r>
              <a:rPr lang="zh-CN" altLang="en-US" dirty="0">
                <a:solidFill>
                  <a:schemeClr val="tx1"/>
                </a:solidFill>
              </a:rPr>
              <a:t>是</a:t>
            </a:r>
            <a:r>
              <a:rPr lang="zh-CN" altLang="en-US" u="sng" dirty="0"/>
              <a:t>资源请求边</a:t>
            </a:r>
            <a:r>
              <a:rPr lang="en-US" altLang="zh-CN" u="sng" baseline="30000" dirty="0"/>
              <a:t>1</a:t>
            </a:r>
            <a:r>
              <a:rPr lang="zh-CN" altLang="en-US" u="sng" dirty="0">
                <a:solidFill>
                  <a:schemeClr val="tx1"/>
                </a:solidFill>
              </a:rPr>
              <a:t>，由进程</a:t>
            </a:r>
            <a:r>
              <a:rPr lang="en-US" altLang="zh-CN" u="sng" dirty="0">
                <a:solidFill>
                  <a:schemeClr val="tx1"/>
                </a:solidFill>
              </a:rPr>
              <a:t>P</a:t>
            </a:r>
            <a:r>
              <a:rPr lang="en-US" altLang="zh-CN" u="sng" baseline="-25000" dirty="0">
                <a:solidFill>
                  <a:schemeClr val="tx1"/>
                </a:solidFill>
              </a:rPr>
              <a:t>i</a:t>
            </a:r>
            <a:r>
              <a:rPr lang="zh-CN" altLang="en-US" b="1" u="sng" dirty="0">
                <a:solidFill>
                  <a:schemeClr val="tx1"/>
                </a:solidFill>
              </a:rPr>
              <a:t>指向</a:t>
            </a:r>
            <a:r>
              <a:rPr lang="zh-CN" altLang="en-US" u="sng" dirty="0">
                <a:solidFill>
                  <a:schemeClr val="tx1"/>
                </a:solidFill>
              </a:rPr>
              <a:t>资源</a:t>
            </a:r>
            <a:r>
              <a:rPr lang="en-US" altLang="zh-CN" u="sng" dirty="0" err="1">
                <a:solidFill>
                  <a:schemeClr val="tx1"/>
                </a:solidFill>
              </a:rPr>
              <a:t>R</a:t>
            </a:r>
            <a:r>
              <a:rPr lang="en-US" altLang="zh-CN" u="sng" baseline="-25000" dirty="0" err="1">
                <a:solidFill>
                  <a:schemeClr val="tx1"/>
                </a:solidFill>
              </a:rPr>
              <a:t>j</a:t>
            </a:r>
            <a:r>
              <a:rPr lang="zh-CN" altLang="en-US" dirty="0">
                <a:solidFill>
                  <a:schemeClr val="tx1"/>
                </a:solidFill>
              </a:rPr>
              <a:t>，它表示进程</a:t>
            </a:r>
            <a:r>
              <a:rPr lang="en-US" altLang="zh-CN" dirty="0">
                <a:solidFill>
                  <a:schemeClr val="tx1"/>
                </a:solidFill>
              </a:rPr>
              <a:t>P</a:t>
            </a:r>
            <a:r>
              <a:rPr lang="en-US" altLang="zh-CN" baseline="-25000" dirty="0">
                <a:solidFill>
                  <a:schemeClr val="tx1"/>
                </a:solidFill>
              </a:rPr>
              <a:t>i</a:t>
            </a:r>
            <a:r>
              <a:rPr lang="zh-CN" altLang="en-US" dirty="0">
                <a:solidFill>
                  <a:schemeClr val="tx1"/>
                </a:solidFill>
              </a:rPr>
              <a:t>请求一个单位的</a:t>
            </a:r>
            <a:r>
              <a:rPr lang="en-US" altLang="zh-CN" dirty="0" err="1">
                <a:solidFill>
                  <a:schemeClr val="tx1"/>
                </a:solidFill>
              </a:rPr>
              <a:t>R</a:t>
            </a:r>
            <a:r>
              <a:rPr lang="en-US" altLang="zh-CN" baseline="-25000" dirty="0" err="1">
                <a:solidFill>
                  <a:schemeClr val="tx1"/>
                </a:solidFill>
              </a:rPr>
              <a:t>j</a:t>
            </a:r>
            <a:r>
              <a:rPr lang="zh-CN" altLang="en-US" dirty="0">
                <a:solidFill>
                  <a:schemeClr val="tx1"/>
                </a:solidFill>
              </a:rPr>
              <a:t>资源。</a:t>
            </a:r>
            <a:r>
              <a:rPr lang="en-US" altLang="zh-CN" dirty="0">
                <a:solidFill>
                  <a:schemeClr val="tx1"/>
                </a:solidFill>
              </a:rPr>
              <a:t>E = {</a:t>
            </a:r>
            <a:r>
              <a:rPr lang="en-US" altLang="zh-CN" dirty="0" err="1">
                <a:solidFill>
                  <a:schemeClr val="tx1"/>
                </a:solidFill>
              </a:rPr>
              <a:t>R</a:t>
            </a:r>
            <a:r>
              <a:rPr lang="en-US" altLang="zh-CN" baseline="-25000" dirty="0" err="1">
                <a:solidFill>
                  <a:schemeClr val="tx1"/>
                </a:solidFill>
              </a:rPr>
              <a:t>j</a:t>
            </a:r>
            <a:r>
              <a:rPr lang="en-US" altLang="zh-CN" dirty="0">
                <a:solidFill>
                  <a:schemeClr val="tx1"/>
                </a:solidFill>
              </a:rPr>
              <a:t>, P</a:t>
            </a:r>
            <a:r>
              <a:rPr lang="en-US" altLang="zh-CN" baseline="-25000" dirty="0">
                <a:solidFill>
                  <a:schemeClr val="tx1"/>
                </a:solidFill>
              </a:rPr>
              <a:t>i</a:t>
            </a:r>
            <a:r>
              <a:rPr lang="en-US" altLang="zh-CN" dirty="0">
                <a:solidFill>
                  <a:schemeClr val="tx1"/>
                </a:solidFill>
              </a:rPr>
              <a:t>}</a:t>
            </a:r>
            <a:r>
              <a:rPr lang="zh-CN" altLang="en-US" dirty="0">
                <a:solidFill>
                  <a:schemeClr val="tx1"/>
                </a:solidFill>
              </a:rPr>
              <a:t>是</a:t>
            </a:r>
            <a:r>
              <a:rPr lang="zh-CN" altLang="en-US" u="sng" dirty="0"/>
              <a:t>资源分配边</a:t>
            </a:r>
            <a:r>
              <a:rPr lang="en-US" altLang="zh-CN" u="sng" baseline="30000" dirty="0"/>
              <a:t>2</a:t>
            </a:r>
            <a:r>
              <a:rPr lang="zh-CN" altLang="en-US" u="sng" dirty="0">
                <a:solidFill>
                  <a:schemeClr val="tx1"/>
                </a:solidFill>
              </a:rPr>
              <a:t>，由资源</a:t>
            </a:r>
            <a:r>
              <a:rPr lang="en-US" altLang="zh-CN" u="sng" dirty="0" err="1">
                <a:solidFill>
                  <a:schemeClr val="tx1"/>
                </a:solidFill>
              </a:rPr>
              <a:t>R</a:t>
            </a:r>
            <a:r>
              <a:rPr lang="en-US" altLang="zh-CN" u="sng" baseline="-25000" dirty="0" err="1">
                <a:solidFill>
                  <a:schemeClr val="tx1"/>
                </a:solidFill>
              </a:rPr>
              <a:t>j</a:t>
            </a:r>
            <a:r>
              <a:rPr lang="zh-CN" altLang="en-US" u="sng" dirty="0">
                <a:solidFill>
                  <a:schemeClr val="tx1"/>
                </a:solidFill>
              </a:rPr>
              <a:t>指向进程</a:t>
            </a:r>
            <a:r>
              <a:rPr lang="en-US" altLang="zh-CN" u="sng" dirty="0">
                <a:solidFill>
                  <a:schemeClr val="tx1"/>
                </a:solidFill>
              </a:rPr>
              <a:t>P</a:t>
            </a:r>
            <a:r>
              <a:rPr lang="en-US" altLang="zh-CN" u="sng" baseline="-25000" dirty="0">
                <a:solidFill>
                  <a:schemeClr val="tx1"/>
                </a:solidFill>
              </a:rPr>
              <a:t>i</a:t>
            </a:r>
            <a:r>
              <a:rPr lang="zh-CN" altLang="en-US" dirty="0">
                <a:solidFill>
                  <a:schemeClr val="tx1"/>
                </a:solidFill>
              </a:rPr>
              <a:t>，它表示把一个单位的资源</a:t>
            </a:r>
            <a:r>
              <a:rPr lang="en-US" altLang="zh-CN" dirty="0" err="1">
                <a:solidFill>
                  <a:schemeClr val="tx1"/>
                </a:solidFill>
              </a:rPr>
              <a:t>R</a:t>
            </a:r>
            <a:r>
              <a:rPr lang="en-US" altLang="zh-CN" baseline="-25000" dirty="0" err="1">
                <a:solidFill>
                  <a:schemeClr val="tx1"/>
                </a:solidFill>
              </a:rPr>
              <a:t>j</a:t>
            </a:r>
            <a:r>
              <a:rPr lang="zh-CN" altLang="en-US" dirty="0">
                <a:solidFill>
                  <a:schemeClr val="tx1"/>
                </a:solidFill>
              </a:rPr>
              <a:t>分配给进程</a:t>
            </a:r>
            <a:r>
              <a:rPr lang="en-US" altLang="zh-CN" dirty="0">
                <a:solidFill>
                  <a:schemeClr val="tx1"/>
                </a:solidFill>
              </a:rPr>
              <a:t>P</a:t>
            </a:r>
            <a:r>
              <a:rPr lang="en-US" altLang="zh-CN" baseline="-25000" dirty="0">
                <a:solidFill>
                  <a:schemeClr val="tx1"/>
                </a:solidFill>
              </a:rPr>
              <a:t>i</a:t>
            </a:r>
            <a:r>
              <a:rPr lang="zh-CN" altLang="en-US" dirty="0">
                <a:solidFill>
                  <a:schemeClr val="tx1"/>
                </a:solidFill>
              </a:rPr>
              <a:t>。图</a:t>
            </a:r>
            <a:r>
              <a:rPr lang="en-US" altLang="zh-CN" dirty="0">
                <a:solidFill>
                  <a:schemeClr val="tx1"/>
                </a:solidFill>
              </a:rPr>
              <a:t>3-19</a:t>
            </a:r>
            <a:r>
              <a:rPr lang="zh-CN" altLang="en-US" dirty="0">
                <a:solidFill>
                  <a:schemeClr val="tx1"/>
                </a:solidFill>
              </a:rPr>
              <a:t>中示出了两个请求边和两个分配边，即</a:t>
            </a:r>
            <a:r>
              <a:rPr lang="en-US" altLang="zh-CN" dirty="0">
                <a:solidFill>
                  <a:schemeClr val="tx1"/>
                </a:solidFill>
              </a:rPr>
              <a:t>E = {(P</a:t>
            </a:r>
            <a:r>
              <a:rPr lang="en-US" altLang="zh-CN" baseline="-25000" dirty="0">
                <a:solidFill>
                  <a:schemeClr val="tx1"/>
                </a:solidFill>
              </a:rPr>
              <a:t>1</a:t>
            </a:r>
            <a:r>
              <a:rPr lang="en-US" altLang="zh-CN" dirty="0">
                <a:solidFill>
                  <a:schemeClr val="tx1"/>
                </a:solidFill>
              </a:rPr>
              <a:t>, R</a:t>
            </a:r>
            <a:r>
              <a:rPr lang="en-US" altLang="zh-CN" baseline="-25000" dirty="0">
                <a:solidFill>
                  <a:schemeClr val="tx1"/>
                </a:solidFill>
              </a:rPr>
              <a:t>2</a:t>
            </a:r>
            <a:r>
              <a:rPr lang="en-US" altLang="zh-CN" dirty="0">
                <a:solidFill>
                  <a:schemeClr val="tx1"/>
                </a:solidFill>
              </a:rPr>
              <a:t>), (R</a:t>
            </a:r>
            <a:r>
              <a:rPr lang="en-US" altLang="zh-CN" baseline="-25000" dirty="0">
                <a:solidFill>
                  <a:schemeClr val="tx1"/>
                </a:solidFill>
              </a:rPr>
              <a:t>2</a:t>
            </a:r>
            <a:r>
              <a:rPr lang="en-US" altLang="zh-CN" dirty="0">
                <a:solidFill>
                  <a:schemeClr val="tx1"/>
                </a:solidFill>
              </a:rPr>
              <a:t>, P</a:t>
            </a:r>
            <a:r>
              <a:rPr lang="en-US" altLang="zh-CN" baseline="-25000" dirty="0">
                <a:solidFill>
                  <a:schemeClr val="tx1"/>
                </a:solidFill>
              </a:rPr>
              <a:t>2</a:t>
            </a:r>
            <a:r>
              <a:rPr lang="en-US" altLang="zh-CN" dirty="0">
                <a:solidFill>
                  <a:schemeClr val="tx1"/>
                </a:solidFill>
              </a:rPr>
              <a:t>), (P</a:t>
            </a:r>
            <a:r>
              <a:rPr lang="en-US" altLang="zh-CN" baseline="-25000" dirty="0">
                <a:solidFill>
                  <a:schemeClr val="tx1"/>
                </a:solidFill>
              </a:rPr>
              <a:t>2</a:t>
            </a:r>
            <a:r>
              <a:rPr lang="en-US" altLang="zh-CN" dirty="0">
                <a:solidFill>
                  <a:schemeClr val="tx1"/>
                </a:solidFill>
              </a:rPr>
              <a:t>, R</a:t>
            </a:r>
            <a:r>
              <a:rPr lang="en-US" altLang="zh-CN" baseline="-25000" dirty="0">
                <a:solidFill>
                  <a:schemeClr val="tx1"/>
                </a:solidFill>
              </a:rPr>
              <a:t>1</a:t>
            </a:r>
            <a:r>
              <a:rPr lang="en-US" altLang="zh-CN" dirty="0">
                <a:solidFill>
                  <a:schemeClr val="tx1"/>
                </a:solidFill>
              </a:rPr>
              <a:t>), (R</a:t>
            </a:r>
            <a:r>
              <a:rPr lang="en-US" altLang="zh-CN" baseline="-25000" dirty="0">
                <a:solidFill>
                  <a:schemeClr val="tx1"/>
                </a:solidFill>
              </a:rPr>
              <a:t>1</a:t>
            </a:r>
            <a:r>
              <a:rPr lang="en-US" altLang="zh-CN" dirty="0">
                <a:solidFill>
                  <a:schemeClr val="tx1"/>
                </a:solidFill>
              </a:rPr>
              <a:t>, P</a:t>
            </a:r>
            <a:r>
              <a:rPr lang="en-US" altLang="zh-CN" baseline="-25000" dirty="0">
                <a:solidFill>
                  <a:schemeClr val="tx1"/>
                </a:solidFill>
              </a:rPr>
              <a:t>1</a:t>
            </a:r>
            <a:r>
              <a:rPr lang="en-US" altLang="zh-CN" dirty="0">
                <a:solidFill>
                  <a:schemeClr val="tx1"/>
                </a:solidFill>
              </a:rPr>
              <a:t>)}</a:t>
            </a:r>
            <a:r>
              <a:rPr lang="zh-CN" altLang="en-US" dirty="0">
                <a:solidFill>
                  <a:schemeClr val="tx1"/>
                </a:solidFill>
              </a:rPr>
              <a:t>。</a:t>
            </a:r>
            <a:endParaRPr lang="en-US" altLang="zh-CN" dirty="0">
              <a:solidFill>
                <a:schemeClr val="tx1"/>
              </a:solidFill>
            </a:endParaRPr>
          </a:p>
          <a:p>
            <a:pPr>
              <a:lnSpc>
                <a:spcPct val="120000"/>
              </a:lnSpc>
            </a:pPr>
            <a:r>
              <a:rPr lang="en-US" altLang="zh-CN" dirty="0">
                <a:solidFill>
                  <a:schemeClr val="tx1"/>
                </a:solidFill>
              </a:rPr>
              <a:t>      </a:t>
            </a:r>
            <a:r>
              <a:rPr lang="zh-CN" altLang="en-US" dirty="0">
                <a:solidFill>
                  <a:schemeClr val="tx1"/>
                </a:solidFill>
              </a:rPr>
              <a:t>用</a:t>
            </a:r>
            <a:r>
              <a:rPr lang="zh-CN" altLang="en-US" dirty="0"/>
              <a:t>圆圈</a:t>
            </a:r>
            <a:r>
              <a:rPr lang="zh-CN" altLang="en-US" dirty="0">
                <a:solidFill>
                  <a:schemeClr val="tx1"/>
                </a:solidFill>
              </a:rPr>
              <a:t>代表</a:t>
            </a:r>
            <a:r>
              <a:rPr lang="zh-CN" altLang="en-US" u="sng" dirty="0">
                <a:solidFill>
                  <a:schemeClr val="tx1"/>
                </a:solidFill>
              </a:rPr>
              <a:t>进程</a:t>
            </a:r>
            <a:r>
              <a:rPr lang="zh-CN" altLang="en-US" dirty="0">
                <a:solidFill>
                  <a:schemeClr val="tx1"/>
                </a:solidFill>
              </a:rPr>
              <a:t>，</a:t>
            </a:r>
            <a:r>
              <a:rPr lang="zh-CN" altLang="en-US" dirty="0"/>
              <a:t>方框</a:t>
            </a:r>
            <a:r>
              <a:rPr lang="zh-CN" altLang="en-US" dirty="0">
                <a:solidFill>
                  <a:schemeClr val="tx1"/>
                </a:solidFill>
              </a:rPr>
              <a:t>代表一类</a:t>
            </a:r>
            <a:r>
              <a:rPr lang="zh-CN" altLang="en-US" u="sng" dirty="0">
                <a:solidFill>
                  <a:schemeClr val="tx1"/>
                </a:solidFill>
              </a:rPr>
              <a:t>资源</a:t>
            </a:r>
            <a:r>
              <a:rPr lang="zh-CN" altLang="en-US" dirty="0">
                <a:solidFill>
                  <a:schemeClr val="tx1"/>
                </a:solidFill>
              </a:rPr>
              <a:t>。</a:t>
            </a:r>
          </a:p>
        </p:txBody>
      </p:sp>
    </p:spTree>
    <p:extLst>
      <p:ext uri="{BB962C8B-B14F-4D97-AF65-F5344CB8AC3E}">
        <p14:creationId xmlns:p14="http://schemas.microsoft.com/office/powerpoint/2010/main" val="819113023"/>
      </p:ext>
    </p:extLst>
  </p:cSld>
  <p:clrMapOvr>
    <a:masterClrMapping/>
  </p:clrMapOvr>
  <p:transition>
    <p:pull dir="rd"/>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432048"/>
          </a:xfrm>
        </p:spPr>
        <p:txBody>
          <a:bodyPr/>
          <a:lstStyle/>
          <a:p>
            <a:pPr algn="l"/>
            <a:r>
              <a:rPr lang="en-US" altLang="zh-CN" sz="2400" b="0" dirty="0">
                <a:solidFill>
                  <a:srgbClr val="000000"/>
                </a:solidFill>
                <a:latin typeface="黑体" pitchFamily="2" charset="-122"/>
                <a:ea typeface="黑体" pitchFamily="2" charset="-122"/>
              </a:rPr>
              <a:t>   </a:t>
            </a:r>
            <a:r>
              <a:rPr lang="en-US" altLang="zh-CN" sz="2400" b="0" dirty="0">
                <a:latin typeface="黑体" pitchFamily="2" charset="-122"/>
                <a:ea typeface="黑体" pitchFamily="2" charset="-122"/>
              </a:rPr>
              <a:t>2</a:t>
            </a:r>
            <a:r>
              <a:rPr lang="zh-CN" altLang="en-US" sz="2400" b="0" dirty="0">
                <a:latin typeface="黑体" pitchFamily="2" charset="-122"/>
                <a:ea typeface="黑体" pitchFamily="2" charset="-122"/>
              </a:rPr>
              <a:t>．死锁定理</a:t>
            </a:r>
            <a:endParaRPr lang="zh-CN" altLang="en-US" sz="2600" dirty="0"/>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t>　　</a:t>
            </a:r>
            <a:r>
              <a:rPr lang="zh-CN" altLang="en-US" dirty="0">
                <a:solidFill>
                  <a:schemeClr val="tx1"/>
                </a:solidFill>
              </a:rPr>
              <a:t>我们可以利用</a:t>
            </a:r>
            <a:r>
              <a:rPr lang="zh-CN" altLang="en-US" dirty="0"/>
              <a:t>化简资源分配图</a:t>
            </a:r>
            <a:r>
              <a:rPr lang="zh-CN" altLang="en-US" dirty="0">
                <a:solidFill>
                  <a:schemeClr val="tx1"/>
                </a:solidFill>
              </a:rPr>
              <a:t>的方法，</a:t>
            </a:r>
            <a:r>
              <a:rPr lang="zh-CN" altLang="en-US" u="sng" dirty="0">
                <a:solidFill>
                  <a:schemeClr val="tx1"/>
                </a:solidFill>
              </a:rPr>
              <a:t>来检测系统是否为死锁状态</a:t>
            </a:r>
            <a:r>
              <a:rPr lang="zh-CN" altLang="en-US" dirty="0">
                <a:solidFill>
                  <a:schemeClr val="tx1"/>
                </a:solidFill>
              </a:rPr>
              <a:t>。化简方法如下：</a:t>
            </a:r>
            <a:br>
              <a:rPr lang="zh-CN" altLang="en-US" dirty="0">
                <a:solidFill>
                  <a:schemeClr val="tx1"/>
                </a:solidFill>
              </a:rPr>
            </a:br>
            <a:r>
              <a:rPr lang="zh-CN" altLang="en-US" dirty="0">
                <a:solidFill>
                  <a:schemeClr val="tx1"/>
                </a:solidFill>
              </a:rPr>
              <a:t>　　</a:t>
            </a:r>
            <a:r>
              <a:rPr lang="en-US" altLang="zh-CN" dirty="0">
                <a:solidFill>
                  <a:schemeClr val="tx1"/>
                </a:solidFill>
              </a:rPr>
              <a:t>(1) </a:t>
            </a:r>
            <a:r>
              <a:rPr lang="zh-CN" altLang="en-US" dirty="0">
                <a:solidFill>
                  <a:schemeClr val="tx1"/>
                </a:solidFill>
              </a:rPr>
              <a:t>在资源分配图中，找出一个</a:t>
            </a:r>
            <a:r>
              <a:rPr lang="zh-CN" altLang="en-US" u="sng" dirty="0">
                <a:solidFill>
                  <a:schemeClr val="tx1"/>
                </a:solidFill>
              </a:rPr>
              <a:t>既</a:t>
            </a:r>
            <a:r>
              <a:rPr lang="zh-CN" altLang="en-US" b="1" u="sng" dirty="0"/>
              <a:t>不阻塞</a:t>
            </a:r>
            <a:r>
              <a:rPr lang="en-US" altLang="zh-CN" b="1" u="sng" baseline="30000" dirty="0"/>
              <a:t>1</a:t>
            </a:r>
            <a:r>
              <a:rPr lang="zh-CN" altLang="en-US" u="sng" dirty="0">
                <a:solidFill>
                  <a:schemeClr val="tx1"/>
                </a:solidFill>
              </a:rPr>
              <a:t>又</a:t>
            </a:r>
            <a:r>
              <a:rPr lang="zh-CN" altLang="en-US" b="1" u="sng" dirty="0"/>
              <a:t>非独立</a:t>
            </a:r>
            <a:r>
              <a:rPr lang="en-US" altLang="zh-CN" b="1" u="sng" baseline="30000" dirty="0"/>
              <a:t>2</a:t>
            </a:r>
            <a:r>
              <a:rPr lang="zh-CN" altLang="en-US" u="sng" dirty="0">
                <a:solidFill>
                  <a:schemeClr val="tx1"/>
                </a:solidFill>
              </a:rPr>
              <a:t>的进程结点</a:t>
            </a:r>
            <a:r>
              <a:rPr lang="en-US" altLang="zh-CN" u="sng" dirty="0">
                <a:solidFill>
                  <a:schemeClr val="tx1"/>
                </a:solidFill>
              </a:rPr>
              <a:t>P</a:t>
            </a:r>
            <a:r>
              <a:rPr lang="en-US" altLang="zh-CN" u="sng" baseline="-25000" dirty="0">
                <a:solidFill>
                  <a:schemeClr val="tx1"/>
                </a:solidFill>
              </a:rPr>
              <a:t>i</a:t>
            </a:r>
            <a:r>
              <a:rPr lang="zh-CN" altLang="en-US" dirty="0">
                <a:solidFill>
                  <a:schemeClr val="tx1"/>
                </a:solidFill>
              </a:rPr>
              <a:t>。</a:t>
            </a:r>
            <a:endParaRPr lang="en-US" altLang="zh-CN" dirty="0">
              <a:solidFill>
                <a:schemeClr val="tx1"/>
              </a:solidFill>
            </a:endParaRPr>
          </a:p>
          <a:p>
            <a:r>
              <a:rPr lang="en-US" altLang="zh-CN" dirty="0">
                <a:solidFill>
                  <a:schemeClr val="tx1"/>
                </a:solidFill>
              </a:rPr>
              <a:t>       </a:t>
            </a:r>
            <a:r>
              <a:rPr lang="zh-CN" altLang="en-US" dirty="0">
                <a:solidFill>
                  <a:schemeClr val="tx1"/>
                </a:solidFill>
              </a:rPr>
              <a:t>在顺利的情况下，</a:t>
            </a:r>
            <a:r>
              <a:rPr lang="en-US" altLang="zh-CN" u="sng" dirty="0">
                <a:solidFill>
                  <a:schemeClr val="tx1"/>
                </a:solidFill>
              </a:rPr>
              <a:t>P</a:t>
            </a:r>
            <a:r>
              <a:rPr lang="en-US" altLang="zh-CN" u="sng" baseline="-25000" dirty="0">
                <a:solidFill>
                  <a:schemeClr val="tx1"/>
                </a:solidFill>
              </a:rPr>
              <a:t>i</a:t>
            </a:r>
            <a:r>
              <a:rPr lang="zh-CN" altLang="en-US" u="sng" dirty="0">
                <a:solidFill>
                  <a:schemeClr val="tx1"/>
                </a:solidFill>
              </a:rPr>
              <a:t>可</a:t>
            </a:r>
            <a:r>
              <a:rPr lang="zh-CN" altLang="en-US" u="sng" dirty="0"/>
              <a:t>获得</a:t>
            </a:r>
            <a:r>
              <a:rPr lang="zh-CN" altLang="en-US" u="sng" dirty="0">
                <a:solidFill>
                  <a:schemeClr val="tx1"/>
                </a:solidFill>
              </a:rPr>
              <a:t>所需资源</a:t>
            </a:r>
            <a:r>
              <a:rPr lang="zh-CN" altLang="en-US" dirty="0">
                <a:solidFill>
                  <a:schemeClr val="tx1"/>
                </a:solidFill>
              </a:rPr>
              <a:t>而</a:t>
            </a:r>
            <a:r>
              <a:rPr lang="zh-CN" altLang="en-US" dirty="0"/>
              <a:t>继续运行</a:t>
            </a:r>
            <a:r>
              <a:rPr lang="zh-CN" altLang="en-US" dirty="0">
                <a:solidFill>
                  <a:schemeClr val="tx1"/>
                </a:solidFill>
              </a:rPr>
              <a:t>，直至</a:t>
            </a:r>
            <a:r>
              <a:rPr lang="zh-CN" altLang="en-US" u="sng" dirty="0">
                <a:solidFill>
                  <a:schemeClr val="tx1"/>
                </a:solidFill>
              </a:rPr>
              <a:t>运行完毕</a:t>
            </a:r>
            <a:r>
              <a:rPr lang="zh-CN" altLang="en-US" dirty="0">
                <a:solidFill>
                  <a:schemeClr val="tx1"/>
                </a:solidFill>
              </a:rPr>
              <a:t>，再</a:t>
            </a:r>
            <a:r>
              <a:rPr lang="zh-CN" altLang="en-US" b="1" u="sng" dirty="0">
                <a:solidFill>
                  <a:srgbClr val="FFFF00"/>
                </a:solidFill>
              </a:rPr>
              <a:t>释放</a:t>
            </a:r>
            <a:r>
              <a:rPr lang="zh-CN" altLang="en-US" u="sng" dirty="0">
                <a:solidFill>
                  <a:schemeClr val="tx1"/>
                </a:solidFill>
              </a:rPr>
              <a:t>其所占有的全部资源</a:t>
            </a:r>
            <a:r>
              <a:rPr lang="zh-CN" altLang="en-US" dirty="0">
                <a:solidFill>
                  <a:schemeClr val="tx1"/>
                </a:solidFill>
              </a:rPr>
              <a:t>。</a:t>
            </a:r>
            <a:endParaRPr lang="en-US" altLang="zh-CN" dirty="0">
              <a:solidFill>
                <a:schemeClr val="tx1"/>
              </a:solidFill>
            </a:endParaRPr>
          </a:p>
          <a:p>
            <a:r>
              <a:rPr lang="en-US" altLang="zh-CN" dirty="0">
                <a:solidFill>
                  <a:schemeClr val="tx1"/>
                </a:solidFill>
              </a:rPr>
              <a:t>       </a:t>
            </a:r>
            <a:r>
              <a:rPr lang="zh-CN" altLang="en-US" dirty="0">
                <a:solidFill>
                  <a:schemeClr val="tx1"/>
                </a:solidFill>
              </a:rPr>
              <a:t>这相当于</a:t>
            </a:r>
            <a:r>
              <a:rPr lang="zh-CN" altLang="en-US" b="1" u="sng" dirty="0"/>
              <a:t>消去 </a:t>
            </a:r>
            <a:r>
              <a:rPr lang="en-US" altLang="zh-CN" dirty="0">
                <a:solidFill>
                  <a:schemeClr val="tx1"/>
                </a:solidFill>
              </a:rPr>
              <a:t>P</a:t>
            </a:r>
            <a:r>
              <a:rPr lang="en-US" altLang="zh-CN" baseline="-25000" dirty="0">
                <a:solidFill>
                  <a:schemeClr val="tx1"/>
                </a:solidFill>
              </a:rPr>
              <a:t>i</a:t>
            </a:r>
            <a:r>
              <a:rPr lang="zh-CN" altLang="en-US" dirty="0">
                <a:solidFill>
                  <a:schemeClr val="tx1"/>
                </a:solidFill>
              </a:rPr>
              <a:t>的</a:t>
            </a:r>
            <a:r>
              <a:rPr lang="zh-CN" altLang="en-US" u="sng" dirty="0">
                <a:solidFill>
                  <a:schemeClr val="tx1"/>
                </a:solidFill>
              </a:rPr>
              <a:t>请求边</a:t>
            </a:r>
            <a:r>
              <a:rPr lang="zh-CN" altLang="en-US" dirty="0">
                <a:solidFill>
                  <a:schemeClr val="tx1"/>
                </a:solidFill>
              </a:rPr>
              <a:t>和</a:t>
            </a:r>
            <a:r>
              <a:rPr lang="zh-CN" altLang="en-US" u="sng" dirty="0">
                <a:solidFill>
                  <a:schemeClr val="tx1"/>
                </a:solidFill>
              </a:rPr>
              <a:t>分配边</a:t>
            </a:r>
            <a:r>
              <a:rPr lang="zh-CN" altLang="en-US" dirty="0">
                <a:solidFill>
                  <a:schemeClr val="tx1"/>
                </a:solidFill>
              </a:rPr>
              <a:t>，使之</a:t>
            </a:r>
            <a:r>
              <a:rPr lang="zh-CN" altLang="en-US" u="sng" dirty="0">
                <a:solidFill>
                  <a:schemeClr val="tx1"/>
                </a:solidFill>
              </a:rPr>
              <a:t>成为孤立的结点</a:t>
            </a:r>
            <a:r>
              <a:rPr lang="zh-CN" altLang="en-US" dirty="0">
                <a:solidFill>
                  <a:schemeClr val="tx1"/>
                </a:solidFill>
              </a:rPr>
              <a:t>。</a:t>
            </a:r>
            <a:endParaRPr lang="en-US" altLang="zh-CN" dirty="0">
              <a:solidFill>
                <a:schemeClr val="tx1"/>
              </a:solidFill>
            </a:endParaRPr>
          </a:p>
          <a:p>
            <a:r>
              <a:rPr lang="en-US" altLang="zh-CN" dirty="0">
                <a:solidFill>
                  <a:schemeClr val="tx1"/>
                </a:solidFill>
              </a:rPr>
              <a:t>       </a:t>
            </a:r>
            <a:r>
              <a:rPr lang="zh-CN" altLang="en-US" dirty="0">
                <a:solidFill>
                  <a:schemeClr val="tx1"/>
                </a:solidFill>
              </a:rPr>
              <a:t>在图</a:t>
            </a:r>
            <a:r>
              <a:rPr lang="en-US" altLang="zh-CN" dirty="0">
                <a:solidFill>
                  <a:schemeClr val="tx1"/>
                </a:solidFill>
              </a:rPr>
              <a:t>3-20(a)</a:t>
            </a:r>
            <a:r>
              <a:rPr lang="zh-CN" altLang="en-US" dirty="0">
                <a:solidFill>
                  <a:schemeClr val="tx1"/>
                </a:solidFill>
              </a:rPr>
              <a:t>中，将</a:t>
            </a:r>
            <a:r>
              <a:rPr lang="en-US" altLang="zh-CN" dirty="0">
                <a:solidFill>
                  <a:schemeClr val="tx1"/>
                </a:solidFill>
              </a:rPr>
              <a:t>P</a:t>
            </a:r>
            <a:r>
              <a:rPr lang="en-US" altLang="zh-CN" baseline="-25000" dirty="0">
                <a:solidFill>
                  <a:schemeClr val="tx1"/>
                </a:solidFill>
              </a:rPr>
              <a:t>1</a:t>
            </a:r>
            <a:r>
              <a:rPr lang="zh-CN" altLang="en-US" dirty="0">
                <a:solidFill>
                  <a:schemeClr val="tx1"/>
                </a:solidFill>
              </a:rPr>
              <a:t>的两个分配边和一个请求边消去，便形成图</a:t>
            </a:r>
            <a:r>
              <a:rPr lang="en-US" altLang="zh-CN" dirty="0">
                <a:solidFill>
                  <a:schemeClr val="tx1"/>
                </a:solidFill>
              </a:rPr>
              <a:t>(b)</a:t>
            </a:r>
            <a:r>
              <a:rPr lang="zh-CN" altLang="en-US" dirty="0">
                <a:solidFill>
                  <a:schemeClr val="tx1"/>
                </a:solidFill>
              </a:rPr>
              <a:t>所示的情况。</a:t>
            </a:r>
          </a:p>
        </p:txBody>
      </p:sp>
      <p:sp>
        <p:nvSpPr>
          <p:cNvPr id="5" name="圆角矩形 4"/>
          <p:cNvSpPr/>
          <p:nvPr/>
        </p:nvSpPr>
        <p:spPr bwMode="auto">
          <a:xfrm>
            <a:off x="2411760" y="3089353"/>
            <a:ext cx="648072" cy="1059727"/>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819113023"/>
      </p:ext>
    </p:extLst>
  </p:cSld>
  <p:clrMapOvr>
    <a:masterClrMapping/>
  </p:clrMapOvr>
  <p:transition>
    <p:pull dir="rd"/>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458EC88-1C73-4481-879E-C96A771153CC}" type="datetime8">
              <a:rPr lang="zh-CN" altLang="en-US" smtClean="0"/>
              <a:pPr/>
              <a:t>2022年6月30日8时58分</a:t>
            </a:fld>
            <a:endParaRPr lang="en-US" altLang="zh-CN"/>
          </a:p>
        </p:txBody>
      </p:sp>
      <p:sp>
        <p:nvSpPr>
          <p:cNvPr id="23557" name="Text Box 5"/>
          <p:cNvSpPr txBox="1">
            <a:spLocks noChangeArrowheads="1"/>
          </p:cNvSpPr>
          <p:nvPr/>
        </p:nvSpPr>
        <p:spPr bwMode="auto">
          <a:xfrm>
            <a:off x="2483768" y="5301208"/>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latin typeface="Times New Roman" pitchFamily="18" charset="0"/>
              </a:rPr>
              <a:t>图 </a:t>
            </a:r>
            <a:r>
              <a:rPr kumimoji="1" lang="en-US" altLang="zh-CN" sz="2400" dirty="0">
                <a:latin typeface="Times New Roman" pitchFamily="18" charset="0"/>
              </a:rPr>
              <a:t>3-20 </a:t>
            </a:r>
            <a:r>
              <a:rPr kumimoji="1" lang="zh-CN" altLang="en-US" sz="2400" dirty="0">
                <a:latin typeface="Times New Roman" pitchFamily="18" charset="0"/>
              </a:rPr>
              <a:t>资源分配图的简化 </a:t>
            </a:r>
          </a:p>
        </p:txBody>
      </p:sp>
      <p:pic>
        <p:nvPicPr>
          <p:cNvPr id="6" name="Picture 4" descr="3-20"/>
          <p:cNvPicPr>
            <a:picLocks noChangeAspect="1" noChangeArrowheads="1"/>
          </p:cNvPicPr>
          <p:nvPr/>
        </p:nvPicPr>
        <p:blipFill>
          <a:blip r:embed="rId2">
            <a:clrChange>
              <a:clrFrom>
                <a:srgbClr val="FAFAFA"/>
              </a:clrFrom>
              <a:clrTo>
                <a:srgbClr val="FAFAFA">
                  <a:alpha val="0"/>
                </a:srgbClr>
              </a:clrTo>
            </a:clrChange>
            <a:extLst>
              <a:ext uri="{28A0092B-C50C-407E-A947-70E740481C1C}">
                <a14:useLocalDpi xmlns:a14="http://schemas.microsoft.com/office/drawing/2010/main" val="0"/>
              </a:ext>
            </a:extLst>
          </a:blip>
          <a:srcRect/>
          <a:stretch>
            <a:fillRect/>
          </a:stretch>
        </p:blipFill>
        <p:spPr bwMode="auto">
          <a:xfrm>
            <a:off x="913685" y="1916832"/>
            <a:ext cx="7273925" cy="2592288"/>
          </a:xfrm>
          <a:prstGeom prst="rect">
            <a:avLst/>
          </a:prstGeom>
          <a:blipFill>
            <a:blip r:embed="rId3"/>
            <a:tile tx="0" ty="0" sx="100000" sy="100000" flip="none" algn="tl"/>
          </a:blipFill>
        </p:spPr>
      </p:pic>
    </p:spTree>
  </p:cSld>
  <p:clrMapOvr>
    <a:masterClrMapping/>
  </p:clrMapOvr>
  <p:transition>
    <p:pull dir="rd"/>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1625" y="404664"/>
            <a:ext cx="8540750" cy="432048"/>
          </a:xfrm>
        </p:spPr>
        <p:txBody>
          <a:bodyPr/>
          <a:lstStyle/>
          <a:p>
            <a:pPr algn="l"/>
            <a:r>
              <a:rPr lang="en-US" altLang="zh-CN" dirty="0">
                <a:latin typeface="黑体" pitchFamily="2" charset="-122"/>
                <a:ea typeface="黑体" pitchFamily="2" charset="-122"/>
              </a:rPr>
              <a:t>   </a:t>
            </a:r>
            <a:r>
              <a:rPr lang="en-US" altLang="zh-CN" sz="2600" dirty="0">
                <a:solidFill>
                  <a:schemeClr val="tx1"/>
                </a:solidFill>
                <a:latin typeface="黑体" pitchFamily="2" charset="-122"/>
                <a:ea typeface="黑体" pitchFamily="2" charset="-122"/>
              </a:rPr>
              <a:t> </a:t>
            </a:r>
            <a:r>
              <a:rPr lang="en-US" altLang="zh-CN" sz="2800" dirty="0">
                <a:latin typeface="黑体" pitchFamily="2" charset="-122"/>
                <a:ea typeface="黑体" pitchFamily="2" charset="-122"/>
              </a:rPr>
              <a:t> </a:t>
            </a:r>
            <a:r>
              <a:rPr lang="zh-CN" altLang="en-US" sz="2800" dirty="0">
                <a:latin typeface="黑体" pitchFamily="2" charset="-122"/>
                <a:ea typeface="黑体" pitchFamily="2" charset="-122"/>
              </a:rPr>
              <a:t> </a:t>
            </a:r>
            <a:endParaRPr lang="zh-CN" altLang="en-US" sz="2600" dirty="0">
              <a:solidFill>
                <a:schemeClr val="tx1"/>
              </a:solidFill>
            </a:endParaRPr>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50000"/>
              </a:lnSpc>
              <a:spcBef>
                <a:spcPts val="800"/>
              </a:spcBef>
            </a:pPr>
            <a:r>
              <a:rPr lang="zh-CN" altLang="en-US" dirty="0"/>
              <a:t>　　</a:t>
            </a:r>
            <a:r>
              <a:rPr lang="en-US" altLang="zh-CN" dirty="0">
                <a:solidFill>
                  <a:schemeClr val="tx1"/>
                </a:solidFill>
              </a:rPr>
              <a:t>(2)  </a:t>
            </a:r>
            <a:r>
              <a:rPr lang="en-US" altLang="zh-CN" u="sng" dirty="0"/>
              <a:t>P</a:t>
            </a:r>
            <a:r>
              <a:rPr lang="en-US" altLang="zh-CN" u="sng" baseline="-25000" dirty="0"/>
              <a:t>1</a:t>
            </a:r>
            <a:r>
              <a:rPr lang="zh-CN" altLang="en-US" u="sng" dirty="0"/>
              <a:t>释放</a:t>
            </a:r>
            <a:r>
              <a:rPr lang="zh-CN" altLang="en-US" u="sng" dirty="0">
                <a:solidFill>
                  <a:schemeClr val="tx1"/>
                </a:solidFill>
              </a:rPr>
              <a:t>资源后，便可使</a:t>
            </a:r>
            <a:r>
              <a:rPr lang="en-US" altLang="zh-CN" u="sng" dirty="0"/>
              <a:t>P</a:t>
            </a:r>
            <a:r>
              <a:rPr lang="en-US" altLang="zh-CN" u="sng" baseline="-25000" dirty="0"/>
              <a:t>2</a:t>
            </a:r>
            <a:r>
              <a:rPr lang="zh-CN" altLang="en-US" u="sng" dirty="0"/>
              <a:t>获得</a:t>
            </a:r>
            <a:r>
              <a:rPr lang="zh-CN" altLang="en-US" u="sng" dirty="0">
                <a:solidFill>
                  <a:schemeClr val="tx1"/>
                </a:solidFill>
              </a:rPr>
              <a:t>资源而继续运行</a:t>
            </a:r>
            <a:r>
              <a:rPr lang="zh-CN" altLang="en-US" dirty="0">
                <a:solidFill>
                  <a:schemeClr val="tx1"/>
                </a:solidFill>
              </a:rPr>
              <a:t>，直至</a:t>
            </a:r>
            <a:r>
              <a:rPr lang="en-US" altLang="zh-CN" dirty="0">
                <a:solidFill>
                  <a:schemeClr val="tx1"/>
                </a:solidFill>
              </a:rPr>
              <a:t>P</a:t>
            </a:r>
            <a:r>
              <a:rPr lang="en-US" altLang="zh-CN" baseline="-25000" dirty="0">
                <a:solidFill>
                  <a:schemeClr val="tx1"/>
                </a:solidFill>
              </a:rPr>
              <a:t>2</a:t>
            </a:r>
            <a:r>
              <a:rPr lang="zh-CN" altLang="en-US" dirty="0">
                <a:solidFill>
                  <a:schemeClr val="tx1"/>
                </a:solidFill>
              </a:rPr>
              <a:t>完成后又释放出它所占有的全部资源，形成图</a:t>
            </a:r>
            <a:r>
              <a:rPr lang="en-US" altLang="zh-CN" dirty="0">
                <a:solidFill>
                  <a:schemeClr val="tx1"/>
                </a:solidFill>
              </a:rPr>
              <a:t>(c)</a:t>
            </a:r>
            <a:r>
              <a:rPr lang="zh-CN" altLang="en-US" dirty="0">
                <a:solidFill>
                  <a:schemeClr val="tx1"/>
                </a:solidFill>
              </a:rPr>
              <a:t>所示的情况，即将</a:t>
            </a:r>
            <a:r>
              <a:rPr lang="en-US" altLang="zh-CN" dirty="0">
                <a:solidFill>
                  <a:schemeClr val="tx1"/>
                </a:solidFill>
              </a:rPr>
              <a:t>P</a:t>
            </a:r>
            <a:r>
              <a:rPr lang="en-US" altLang="zh-CN" baseline="-25000" dirty="0">
                <a:solidFill>
                  <a:schemeClr val="tx1"/>
                </a:solidFill>
              </a:rPr>
              <a:t>2</a:t>
            </a:r>
            <a:r>
              <a:rPr lang="zh-CN" altLang="en-US" dirty="0">
                <a:solidFill>
                  <a:schemeClr val="tx1"/>
                </a:solidFill>
              </a:rPr>
              <a:t>的两条请求边和一条分配边消去。</a:t>
            </a:r>
            <a:br>
              <a:rPr lang="zh-CN" altLang="en-US" dirty="0">
                <a:solidFill>
                  <a:schemeClr val="tx1"/>
                </a:solidFill>
              </a:rPr>
            </a:br>
            <a:r>
              <a:rPr lang="zh-CN" altLang="en-US" dirty="0">
                <a:solidFill>
                  <a:schemeClr val="tx1"/>
                </a:solidFill>
              </a:rPr>
              <a:t>　　</a:t>
            </a:r>
            <a:r>
              <a:rPr lang="en-US" altLang="zh-CN" dirty="0">
                <a:solidFill>
                  <a:schemeClr val="tx1"/>
                </a:solidFill>
              </a:rPr>
              <a:t>(3) </a:t>
            </a:r>
            <a:r>
              <a:rPr lang="zh-CN" altLang="en-US" dirty="0">
                <a:solidFill>
                  <a:schemeClr val="tx1"/>
                </a:solidFill>
              </a:rPr>
              <a:t>在进行一系列的简化后，若能</a:t>
            </a:r>
            <a:r>
              <a:rPr lang="zh-CN" altLang="en-US" u="sng" dirty="0">
                <a:solidFill>
                  <a:schemeClr val="tx1"/>
                </a:solidFill>
              </a:rPr>
              <a:t>消去图中所有的边，使所有的进程结点都成为孤立结点，则称该图是</a:t>
            </a:r>
            <a:r>
              <a:rPr lang="zh-CN" altLang="en-US" u="sng" dirty="0"/>
              <a:t>可完全简化的</a:t>
            </a:r>
            <a:r>
              <a:rPr lang="zh-CN" altLang="en-US" u="sng" dirty="0">
                <a:solidFill>
                  <a:schemeClr val="tx1"/>
                </a:solidFill>
              </a:rPr>
              <a:t>；若不能通过任何过程使该图完全简化，则称该图是</a:t>
            </a:r>
            <a:r>
              <a:rPr lang="zh-CN" altLang="en-US" u="sng" dirty="0"/>
              <a:t>不可完全简化的</a:t>
            </a:r>
            <a:r>
              <a:rPr lang="zh-CN" altLang="en-US" dirty="0">
                <a:solidFill>
                  <a:schemeClr val="tx1"/>
                </a:solidFill>
              </a:rPr>
              <a:t>。</a:t>
            </a:r>
          </a:p>
        </p:txBody>
      </p:sp>
    </p:spTree>
    <p:extLst>
      <p:ext uri="{BB962C8B-B14F-4D97-AF65-F5344CB8AC3E}">
        <p14:creationId xmlns:p14="http://schemas.microsoft.com/office/powerpoint/2010/main" val="3620128944"/>
      </p:ext>
    </p:extLst>
  </p:cSld>
  <p:clrMapOvr>
    <a:masterClrMapping/>
  </p:clrMapOvr>
  <p:transition>
    <p:pull dir="rd"/>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1625" y="404664"/>
            <a:ext cx="8540750" cy="432048"/>
          </a:xfrm>
        </p:spPr>
        <p:txBody>
          <a:bodyPr/>
          <a:lstStyle/>
          <a:p>
            <a:pPr algn="l"/>
            <a:r>
              <a:rPr lang="en-US" altLang="zh-CN" dirty="0">
                <a:latin typeface="黑体" pitchFamily="2" charset="-122"/>
                <a:ea typeface="黑体" pitchFamily="2" charset="-122"/>
              </a:rPr>
              <a:t>   </a:t>
            </a:r>
            <a:r>
              <a:rPr lang="en-US" altLang="zh-CN" sz="2800" dirty="0">
                <a:latin typeface="黑体" pitchFamily="2" charset="-122"/>
                <a:ea typeface="黑体" pitchFamily="2" charset="-122"/>
              </a:rPr>
              <a:t>3</a:t>
            </a:r>
            <a:r>
              <a:rPr lang="zh-CN" altLang="en-US" sz="2800" dirty="0">
                <a:latin typeface="黑体" pitchFamily="2" charset="-122"/>
                <a:ea typeface="黑体" pitchFamily="2" charset="-122"/>
              </a:rPr>
              <a:t>．死锁检测中的数据结构  （自学）</a:t>
            </a:r>
            <a:endParaRPr lang="zh-CN" altLang="en-US" sz="2600" dirty="0">
              <a:solidFill>
                <a:schemeClr val="tx1"/>
              </a:solidFill>
            </a:endParaRPr>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Rectangle 2"/>
          <p:cNvSpPr>
            <a:spLocks noGrp="1" noChangeArrowheads="1"/>
          </p:cNvSpPr>
          <p:nvPr/>
        </p:nvSpPr>
        <p:spPr bwMode="auto">
          <a:xfrm>
            <a:off x="468313" y="1052736"/>
            <a:ext cx="8207375"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26000"/>
              </a:lnSpc>
            </a:pPr>
            <a:r>
              <a:rPr lang="zh-CN" altLang="en-US" dirty="0">
                <a:latin typeface="黑体" pitchFamily="2" charset="-122"/>
                <a:ea typeface="黑体" pitchFamily="2" charset="-122"/>
              </a:rPr>
              <a:t>　</a:t>
            </a:r>
            <a:r>
              <a:rPr lang="zh-CN" altLang="en-US" dirty="0">
                <a:solidFill>
                  <a:schemeClr val="tx1"/>
                </a:solidFill>
              </a:rPr>
              <a:t>死锁检测中的数据结构类似于银行家算法中的数据结构：</a:t>
            </a:r>
            <a:br>
              <a:rPr lang="zh-CN" altLang="en-US" dirty="0">
                <a:solidFill>
                  <a:schemeClr val="tx1"/>
                </a:solidFill>
              </a:rPr>
            </a:br>
            <a:r>
              <a:rPr lang="zh-CN" altLang="en-US" dirty="0">
                <a:solidFill>
                  <a:schemeClr val="tx1"/>
                </a:solidFill>
              </a:rPr>
              <a:t>　　</a:t>
            </a:r>
            <a:r>
              <a:rPr lang="en-US" altLang="zh-CN" dirty="0">
                <a:solidFill>
                  <a:schemeClr val="tx1"/>
                </a:solidFill>
              </a:rPr>
              <a:t>(1) </a:t>
            </a:r>
            <a:r>
              <a:rPr lang="zh-CN" altLang="en-US" dirty="0">
                <a:solidFill>
                  <a:schemeClr val="tx1"/>
                </a:solidFill>
              </a:rPr>
              <a:t>可利用资源向量</a:t>
            </a:r>
            <a:r>
              <a:rPr lang="en-US" altLang="zh-CN" dirty="0">
                <a:solidFill>
                  <a:schemeClr val="tx1"/>
                </a:solidFill>
              </a:rPr>
              <a:t>Available</a:t>
            </a:r>
            <a:r>
              <a:rPr lang="zh-CN" altLang="en-US" dirty="0">
                <a:solidFill>
                  <a:schemeClr val="tx1"/>
                </a:solidFill>
              </a:rPr>
              <a:t>，它表示了</a:t>
            </a:r>
            <a:r>
              <a:rPr lang="en-US" altLang="zh-CN" dirty="0">
                <a:solidFill>
                  <a:schemeClr val="tx1"/>
                </a:solidFill>
              </a:rPr>
              <a:t>m</a:t>
            </a:r>
            <a:r>
              <a:rPr lang="zh-CN" altLang="en-US" dirty="0">
                <a:solidFill>
                  <a:schemeClr val="tx1"/>
                </a:solidFill>
              </a:rPr>
              <a:t>类资源中每一类资源的可用数目。</a:t>
            </a:r>
            <a:br>
              <a:rPr lang="zh-CN" altLang="en-US" dirty="0">
                <a:solidFill>
                  <a:schemeClr val="tx1"/>
                </a:solidFill>
              </a:rPr>
            </a:br>
            <a:r>
              <a:rPr lang="zh-CN" altLang="en-US" dirty="0">
                <a:solidFill>
                  <a:schemeClr val="tx1"/>
                </a:solidFill>
              </a:rPr>
              <a:t>　　</a:t>
            </a:r>
            <a:r>
              <a:rPr lang="en-US" altLang="zh-CN" dirty="0">
                <a:solidFill>
                  <a:schemeClr val="tx1"/>
                </a:solidFill>
              </a:rPr>
              <a:t>(2) </a:t>
            </a:r>
            <a:r>
              <a:rPr lang="zh-CN" altLang="en-US" dirty="0">
                <a:solidFill>
                  <a:schemeClr val="tx1"/>
                </a:solidFill>
              </a:rPr>
              <a:t>把不占用资源的进程</a:t>
            </a:r>
            <a:r>
              <a:rPr lang="en-US" altLang="zh-CN" dirty="0">
                <a:solidFill>
                  <a:schemeClr val="tx1"/>
                </a:solidFill>
              </a:rPr>
              <a:t>(</a:t>
            </a:r>
            <a:r>
              <a:rPr lang="zh-CN" altLang="en-US" dirty="0">
                <a:solidFill>
                  <a:schemeClr val="tx1"/>
                </a:solidFill>
              </a:rPr>
              <a:t>向量</a:t>
            </a:r>
            <a:r>
              <a:rPr lang="en-US" altLang="zh-CN" dirty="0">
                <a:solidFill>
                  <a:schemeClr val="tx1"/>
                </a:solidFill>
              </a:rPr>
              <a:t>Allocation=0)</a:t>
            </a:r>
            <a:r>
              <a:rPr lang="zh-CN" altLang="en-US" dirty="0">
                <a:solidFill>
                  <a:schemeClr val="tx1"/>
                </a:solidFill>
              </a:rPr>
              <a:t>记入</a:t>
            </a:r>
            <a:r>
              <a:rPr lang="en-US" altLang="zh-CN" dirty="0">
                <a:solidFill>
                  <a:schemeClr val="tx1"/>
                </a:solidFill>
              </a:rPr>
              <a:t>L</a:t>
            </a:r>
            <a:r>
              <a:rPr lang="zh-CN" altLang="en-US" dirty="0">
                <a:solidFill>
                  <a:schemeClr val="tx1"/>
                </a:solidFill>
              </a:rPr>
              <a:t>表中，即</a:t>
            </a:r>
            <a:r>
              <a:rPr lang="en-US" altLang="zh-CN" dirty="0" err="1">
                <a:solidFill>
                  <a:schemeClr val="tx1"/>
                </a:solidFill>
              </a:rPr>
              <a:t>L</a:t>
            </a:r>
            <a:r>
              <a:rPr lang="en-US" altLang="zh-CN" baseline="-25000" dirty="0" err="1">
                <a:solidFill>
                  <a:schemeClr val="tx1"/>
                </a:solidFill>
              </a:rPr>
              <a:t>i</a:t>
            </a:r>
            <a:r>
              <a:rPr lang="en-US" altLang="zh-CN" dirty="0" err="1">
                <a:solidFill>
                  <a:schemeClr val="tx1"/>
                </a:solidFill>
              </a:rPr>
              <a:t>∪L</a:t>
            </a:r>
            <a:r>
              <a:rPr lang="zh-CN" altLang="en-US" dirty="0">
                <a:solidFill>
                  <a:schemeClr val="tx1"/>
                </a:solidFill>
              </a:rPr>
              <a:t>。</a:t>
            </a:r>
            <a:br>
              <a:rPr lang="zh-CN" altLang="en-US" dirty="0">
                <a:solidFill>
                  <a:schemeClr val="tx1"/>
                </a:solidFill>
              </a:rPr>
            </a:br>
            <a:r>
              <a:rPr lang="zh-CN" altLang="en-US" dirty="0">
                <a:solidFill>
                  <a:schemeClr val="tx1"/>
                </a:solidFill>
              </a:rPr>
              <a:t>　　</a:t>
            </a:r>
            <a:r>
              <a:rPr lang="en-US" altLang="zh-CN" dirty="0">
                <a:solidFill>
                  <a:schemeClr val="tx1"/>
                </a:solidFill>
              </a:rPr>
              <a:t>(3) </a:t>
            </a:r>
            <a:r>
              <a:rPr lang="zh-CN" altLang="en-US" dirty="0">
                <a:solidFill>
                  <a:schemeClr val="tx1"/>
                </a:solidFill>
              </a:rPr>
              <a:t>从进程集合中找到一个</a:t>
            </a:r>
            <a:r>
              <a:rPr lang="en-US" altLang="zh-CN" dirty="0" err="1">
                <a:solidFill>
                  <a:schemeClr val="tx1"/>
                </a:solidFill>
              </a:rPr>
              <a:t>Requesti≤Work</a:t>
            </a:r>
            <a:r>
              <a:rPr lang="zh-CN" altLang="en-US" dirty="0">
                <a:solidFill>
                  <a:schemeClr val="tx1"/>
                </a:solidFill>
              </a:rPr>
              <a:t>的进程，做如下处理：① 将其资源分配图简化，释放出资源，增加工作向量</a:t>
            </a:r>
            <a:r>
              <a:rPr lang="en-US" altLang="zh-CN" dirty="0">
                <a:solidFill>
                  <a:schemeClr val="tx1"/>
                </a:solidFill>
              </a:rPr>
              <a:t>Work =Work + Allocation </a:t>
            </a:r>
            <a:r>
              <a:rPr lang="en-US" altLang="zh-CN" dirty="0" err="1">
                <a:solidFill>
                  <a:schemeClr val="tx1"/>
                </a:solidFill>
              </a:rPr>
              <a:t>i</a:t>
            </a:r>
            <a:r>
              <a:rPr lang="zh-CN" altLang="en-US" dirty="0">
                <a:solidFill>
                  <a:schemeClr val="tx1"/>
                </a:solidFill>
              </a:rPr>
              <a:t>。② 将它记入</a:t>
            </a:r>
            <a:r>
              <a:rPr lang="en-US" altLang="zh-CN" dirty="0">
                <a:solidFill>
                  <a:schemeClr val="tx1"/>
                </a:solidFill>
              </a:rPr>
              <a:t>L</a:t>
            </a:r>
            <a:r>
              <a:rPr lang="zh-CN" altLang="en-US" dirty="0">
                <a:solidFill>
                  <a:schemeClr val="tx1"/>
                </a:solidFill>
              </a:rPr>
              <a:t>表中。</a:t>
            </a:r>
            <a:br>
              <a:rPr lang="zh-CN" altLang="en-US" dirty="0">
                <a:solidFill>
                  <a:schemeClr val="tx1"/>
                </a:solidFill>
              </a:rPr>
            </a:br>
            <a:r>
              <a:rPr lang="zh-CN" altLang="en-US" dirty="0">
                <a:solidFill>
                  <a:schemeClr val="tx1"/>
                </a:solidFill>
              </a:rPr>
              <a:t>　　</a:t>
            </a:r>
            <a:r>
              <a:rPr lang="en-US" altLang="zh-CN" dirty="0">
                <a:solidFill>
                  <a:schemeClr val="tx1"/>
                </a:solidFill>
              </a:rPr>
              <a:t>(4) </a:t>
            </a:r>
            <a:r>
              <a:rPr lang="zh-CN" altLang="en-US" dirty="0">
                <a:solidFill>
                  <a:schemeClr val="tx1"/>
                </a:solidFill>
              </a:rPr>
              <a:t>若不能把所有进程都记入</a:t>
            </a:r>
            <a:r>
              <a:rPr lang="en-US" altLang="zh-CN" dirty="0">
                <a:solidFill>
                  <a:schemeClr val="tx1"/>
                </a:solidFill>
              </a:rPr>
              <a:t>L</a:t>
            </a:r>
            <a:r>
              <a:rPr lang="zh-CN" altLang="en-US" dirty="0">
                <a:solidFill>
                  <a:schemeClr val="tx1"/>
                </a:solidFill>
              </a:rPr>
              <a:t>表中，便表明系统状态</a:t>
            </a:r>
            <a:r>
              <a:rPr lang="en-US" altLang="zh-CN" dirty="0">
                <a:solidFill>
                  <a:schemeClr val="tx1"/>
                </a:solidFill>
              </a:rPr>
              <a:t>S</a:t>
            </a:r>
            <a:r>
              <a:rPr lang="zh-CN" altLang="en-US" dirty="0">
                <a:solidFill>
                  <a:schemeClr val="tx1"/>
                </a:solidFill>
              </a:rPr>
              <a:t>的资源分配图是不可完全简化的。因此，该系统状态将发生死锁。</a:t>
            </a:r>
          </a:p>
        </p:txBody>
      </p:sp>
    </p:spTree>
    <p:extLst>
      <p:ext uri="{BB962C8B-B14F-4D97-AF65-F5344CB8AC3E}">
        <p14:creationId xmlns:p14="http://schemas.microsoft.com/office/powerpoint/2010/main" val="3620128944"/>
      </p:ext>
    </p:extLst>
  </p:cSld>
  <p:clrMapOvr>
    <a:masterClrMapping/>
  </p:clrMapOvr>
  <p:transition>
    <p:pull dir="rd"/>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6953" y="260648"/>
            <a:ext cx="8540750" cy="432048"/>
          </a:xfrm>
        </p:spPr>
        <p:txBody>
          <a:bodyPr/>
          <a:lstStyle/>
          <a:p>
            <a:pPr algn="l"/>
            <a:r>
              <a:rPr lang="en-US" altLang="zh-CN" dirty="0">
                <a:latin typeface="黑体" pitchFamily="2" charset="-122"/>
                <a:ea typeface="黑体" pitchFamily="2" charset="-122"/>
              </a:rPr>
              <a:t>   </a:t>
            </a:r>
            <a:r>
              <a:rPr lang="en-US" altLang="zh-CN" sz="2600" dirty="0">
                <a:solidFill>
                  <a:schemeClr val="tx1"/>
                </a:solidFill>
                <a:latin typeface="黑体" pitchFamily="2" charset="-122"/>
                <a:ea typeface="黑体" pitchFamily="2" charset="-122"/>
              </a:rPr>
              <a:t> </a:t>
            </a:r>
            <a:r>
              <a:rPr lang="en-US" altLang="zh-CN" sz="2800" dirty="0">
                <a:latin typeface="黑体" pitchFamily="2" charset="-122"/>
                <a:ea typeface="黑体" pitchFamily="2" charset="-122"/>
              </a:rPr>
              <a:t>3.8.2  </a:t>
            </a:r>
            <a:r>
              <a:rPr lang="zh-CN" altLang="en-US" sz="2800" dirty="0">
                <a:latin typeface="黑体" pitchFamily="2" charset="-122"/>
                <a:ea typeface="黑体" pitchFamily="2" charset="-122"/>
              </a:rPr>
              <a:t>死锁的解除</a:t>
            </a:r>
            <a:endParaRPr lang="zh-CN" altLang="en-US" sz="2600" dirty="0">
              <a:solidFill>
                <a:schemeClr val="tx1"/>
              </a:solidFill>
            </a:endParaRPr>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Rectangle 2"/>
          <p:cNvSpPr>
            <a:spLocks noGrp="1" noChangeArrowheads="1"/>
          </p:cNvSpPr>
          <p:nvPr/>
        </p:nvSpPr>
        <p:spPr bwMode="auto">
          <a:xfrm>
            <a:off x="473641" y="836712"/>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spcBef>
                <a:spcPts val="600"/>
              </a:spcBef>
            </a:pPr>
            <a:r>
              <a:rPr lang="zh-CN" altLang="en-US" dirty="0">
                <a:latin typeface="黑体" pitchFamily="2" charset="-122"/>
                <a:ea typeface="黑体" pitchFamily="2" charset="-122"/>
              </a:rPr>
              <a:t>　</a:t>
            </a:r>
            <a:r>
              <a:rPr lang="zh-CN" altLang="en-US" dirty="0">
                <a:solidFill>
                  <a:schemeClr val="tx1"/>
                </a:solidFill>
                <a:latin typeface="黑体" pitchFamily="2" charset="-122"/>
                <a:ea typeface="黑体" pitchFamily="2" charset="-122"/>
              </a:rPr>
              <a:t>　常用的方法：</a:t>
            </a:r>
            <a:endParaRPr lang="en-US" altLang="zh-CN" dirty="0">
              <a:solidFill>
                <a:schemeClr val="tx1"/>
              </a:solidFill>
              <a:latin typeface="黑体" pitchFamily="2" charset="-122"/>
              <a:ea typeface="黑体" pitchFamily="2" charset="-122"/>
            </a:endParaRPr>
          </a:p>
          <a:p>
            <a:pPr>
              <a:spcBef>
                <a:spcPts val="600"/>
              </a:spcBef>
            </a:pPr>
            <a:r>
              <a:rPr lang="en-US" altLang="zh-CN" dirty="0">
                <a:solidFill>
                  <a:schemeClr val="tx1"/>
                </a:solidFill>
                <a:latin typeface="黑体" pitchFamily="2" charset="-122"/>
                <a:ea typeface="黑体" pitchFamily="2" charset="-122"/>
              </a:rPr>
              <a:t>    </a:t>
            </a:r>
            <a:r>
              <a:rPr lang="zh-CN" altLang="en-US" dirty="0">
                <a:solidFill>
                  <a:schemeClr val="tx1"/>
                </a:solidFill>
                <a:latin typeface="黑体" pitchFamily="2" charset="-122"/>
                <a:ea typeface="黑体" pitchFamily="2" charset="-122"/>
              </a:rPr>
              <a:t>（</a:t>
            </a:r>
            <a:r>
              <a:rPr lang="en-US" altLang="zh-CN" dirty="0">
                <a:solidFill>
                  <a:schemeClr val="tx1"/>
                </a:solidFill>
                <a:latin typeface="黑体" pitchFamily="2" charset="-122"/>
                <a:ea typeface="黑体" pitchFamily="2" charset="-122"/>
              </a:rPr>
              <a:t>1</a:t>
            </a:r>
            <a:r>
              <a:rPr lang="zh-CN" altLang="en-US" dirty="0">
                <a:solidFill>
                  <a:schemeClr val="tx1"/>
                </a:solidFill>
                <a:latin typeface="黑体" pitchFamily="2" charset="-122"/>
                <a:ea typeface="黑体" pitchFamily="2" charset="-122"/>
              </a:rPr>
              <a:t>）从一个或多个进程中，</a:t>
            </a:r>
            <a:r>
              <a:rPr lang="zh-CN" altLang="en-US" u="sng" dirty="0">
                <a:latin typeface="黑体" pitchFamily="2" charset="-122"/>
                <a:ea typeface="黑体" pitchFamily="2" charset="-122"/>
              </a:rPr>
              <a:t>抢占</a:t>
            </a:r>
            <a:r>
              <a:rPr lang="zh-CN" altLang="en-US" u="sng" dirty="0">
                <a:solidFill>
                  <a:schemeClr val="tx1"/>
                </a:solidFill>
                <a:latin typeface="黑体" pitchFamily="2" charset="-122"/>
                <a:ea typeface="黑体" pitchFamily="2" charset="-122"/>
              </a:rPr>
              <a:t>足够多的</a:t>
            </a:r>
            <a:r>
              <a:rPr lang="zh-CN" altLang="en-US" b="1" u="sng" dirty="0">
                <a:solidFill>
                  <a:srgbClr val="FF0000"/>
                </a:solidFill>
                <a:latin typeface="黑体" pitchFamily="2" charset="-122"/>
                <a:ea typeface="黑体" pitchFamily="2" charset="-122"/>
              </a:rPr>
              <a:t>资源</a:t>
            </a:r>
            <a:r>
              <a:rPr lang="zh-CN" altLang="en-US" dirty="0">
                <a:solidFill>
                  <a:schemeClr val="tx1"/>
                </a:solidFill>
                <a:latin typeface="黑体" pitchFamily="2" charset="-122"/>
                <a:ea typeface="黑体" pitchFamily="2" charset="-122"/>
              </a:rPr>
              <a:t>，</a:t>
            </a:r>
            <a:r>
              <a:rPr lang="zh-CN" altLang="en-US" dirty="0">
                <a:latin typeface="黑体" pitchFamily="2" charset="-122"/>
                <a:ea typeface="黑体" pitchFamily="2" charset="-122"/>
              </a:rPr>
              <a:t>分配</a:t>
            </a:r>
            <a:r>
              <a:rPr lang="zh-CN" altLang="en-US" dirty="0">
                <a:solidFill>
                  <a:schemeClr val="tx1"/>
                </a:solidFill>
                <a:latin typeface="黑体" pitchFamily="2" charset="-122"/>
                <a:ea typeface="黑体" pitchFamily="2" charset="-122"/>
              </a:rPr>
              <a:t>给死锁进程。</a:t>
            </a:r>
            <a:r>
              <a:rPr lang="en-US" altLang="zh-CN" dirty="0">
                <a:solidFill>
                  <a:schemeClr val="tx1"/>
                </a:solidFill>
                <a:latin typeface="黑体" pitchFamily="2" charset="-122"/>
                <a:ea typeface="黑体" pitchFamily="2" charset="-122"/>
              </a:rPr>
              <a:t>(</a:t>
            </a:r>
            <a:r>
              <a:rPr lang="zh-CN" altLang="en-US" b="1" dirty="0">
                <a:solidFill>
                  <a:srgbClr val="FF0000"/>
                </a:solidFill>
                <a:latin typeface="黑体" pitchFamily="2" charset="-122"/>
                <a:ea typeface="黑体" pitchFamily="2" charset="-122"/>
              </a:rPr>
              <a:t>破坏</a:t>
            </a:r>
            <a:r>
              <a:rPr lang="zh-CN" altLang="en-US" dirty="0">
                <a:solidFill>
                  <a:schemeClr val="tx1"/>
                </a:solidFill>
                <a:latin typeface="黑体" pitchFamily="2" charset="-122"/>
                <a:ea typeface="黑体" pitchFamily="2" charset="-122"/>
              </a:rPr>
              <a:t>死锁产生必要</a:t>
            </a:r>
            <a:r>
              <a:rPr lang="zh-CN" altLang="en-US" u="sng" dirty="0">
                <a:solidFill>
                  <a:schemeClr val="tx1"/>
                </a:solidFill>
                <a:latin typeface="黑体" pitchFamily="2" charset="-122"/>
                <a:ea typeface="黑体" pitchFamily="2" charset="-122"/>
              </a:rPr>
              <a:t>条件</a:t>
            </a:r>
            <a:r>
              <a:rPr lang="en-US" altLang="zh-CN" u="sng" dirty="0">
                <a:solidFill>
                  <a:schemeClr val="tx1"/>
                </a:solidFill>
                <a:latin typeface="黑体" pitchFamily="2" charset="-122"/>
                <a:ea typeface="黑体" pitchFamily="2" charset="-122"/>
              </a:rPr>
              <a:t>3</a:t>
            </a:r>
            <a:r>
              <a:rPr lang="zh-CN" altLang="en-US" u="sng" dirty="0">
                <a:solidFill>
                  <a:schemeClr val="tx1"/>
                </a:solidFill>
                <a:latin typeface="黑体" pitchFamily="2" charset="-122"/>
                <a:ea typeface="黑体" pitchFamily="2" charset="-122"/>
              </a:rPr>
              <a:t>：</a:t>
            </a:r>
            <a:r>
              <a:rPr lang="zh-CN" altLang="en-US" u="sng" dirty="0">
                <a:solidFill>
                  <a:srgbClr val="FFFF00"/>
                </a:solidFill>
                <a:latin typeface="黑体" pitchFamily="2" charset="-122"/>
                <a:ea typeface="黑体" pitchFamily="2" charset="-122"/>
              </a:rPr>
              <a:t>不可抢占</a:t>
            </a:r>
            <a:r>
              <a:rPr lang="en-US" altLang="zh-CN" dirty="0">
                <a:solidFill>
                  <a:schemeClr val="tx1"/>
                </a:solidFill>
                <a:latin typeface="黑体" pitchFamily="2" charset="-122"/>
                <a:ea typeface="黑体" pitchFamily="2" charset="-122"/>
              </a:rPr>
              <a:t>)</a:t>
            </a:r>
          </a:p>
          <a:p>
            <a:pPr>
              <a:spcBef>
                <a:spcPts val="600"/>
              </a:spcBef>
            </a:pPr>
            <a:r>
              <a:rPr lang="en-US" altLang="zh-CN" dirty="0">
                <a:solidFill>
                  <a:schemeClr val="tx1"/>
                </a:solidFill>
                <a:latin typeface="黑体" pitchFamily="2" charset="-122"/>
                <a:ea typeface="黑体" pitchFamily="2" charset="-122"/>
              </a:rPr>
              <a:t>     </a:t>
            </a:r>
            <a:r>
              <a:rPr lang="zh-CN" altLang="en-US" dirty="0">
                <a:solidFill>
                  <a:schemeClr val="tx1"/>
                </a:solidFill>
                <a:latin typeface="黑体" pitchFamily="2" charset="-122"/>
                <a:ea typeface="黑体" pitchFamily="2" charset="-122"/>
              </a:rPr>
              <a:t>（</a:t>
            </a:r>
            <a:r>
              <a:rPr lang="en-US" altLang="zh-CN" dirty="0">
                <a:solidFill>
                  <a:schemeClr val="tx1"/>
                </a:solidFill>
                <a:latin typeface="黑体" pitchFamily="2" charset="-122"/>
                <a:ea typeface="黑体" pitchFamily="2" charset="-122"/>
              </a:rPr>
              <a:t>2</a:t>
            </a:r>
            <a:r>
              <a:rPr lang="zh-CN" altLang="en-US" dirty="0">
                <a:solidFill>
                  <a:schemeClr val="tx1"/>
                </a:solidFill>
                <a:latin typeface="黑体" pitchFamily="2" charset="-122"/>
                <a:ea typeface="黑体" pitchFamily="2" charset="-122"/>
              </a:rPr>
              <a:t>）终止（或撤消进程）。</a:t>
            </a:r>
            <a:r>
              <a:rPr lang="zh-CN" altLang="en-US" u="sng" dirty="0">
                <a:latin typeface="黑体" pitchFamily="2" charset="-122"/>
                <a:ea typeface="黑体" pitchFamily="2" charset="-122"/>
              </a:rPr>
              <a:t>终止或撤消</a:t>
            </a:r>
            <a:r>
              <a:rPr lang="zh-CN" altLang="en-US" u="sng" dirty="0">
                <a:solidFill>
                  <a:schemeClr val="tx1"/>
                </a:solidFill>
                <a:latin typeface="黑体" pitchFamily="2" charset="-122"/>
                <a:ea typeface="黑体" pitchFamily="2" charset="-122"/>
              </a:rPr>
              <a:t>一个或多个</a:t>
            </a:r>
            <a:r>
              <a:rPr lang="zh-CN" altLang="en-US" b="1" u="sng" dirty="0">
                <a:solidFill>
                  <a:srgbClr val="FF0000"/>
                </a:solidFill>
                <a:latin typeface="黑体" pitchFamily="2" charset="-122"/>
                <a:ea typeface="黑体" pitchFamily="2" charset="-122"/>
              </a:rPr>
              <a:t>死锁进程</a:t>
            </a:r>
            <a:r>
              <a:rPr lang="zh-CN" altLang="en-US" dirty="0">
                <a:solidFill>
                  <a:schemeClr val="tx1"/>
                </a:solidFill>
                <a:latin typeface="黑体" pitchFamily="2" charset="-122"/>
                <a:ea typeface="黑体" pitchFamily="2" charset="-122"/>
              </a:rPr>
              <a:t>，直到</a:t>
            </a:r>
            <a:r>
              <a:rPr lang="zh-CN" altLang="en-US" u="sng" dirty="0">
                <a:solidFill>
                  <a:schemeClr val="tx1"/>
                </a:solidFill>
                <a:latin typeface="黑体" pitchFamily="2" charset="-122"/>
                <a:ea typeface="黑体" pitchFamily="2" charset="-122"/>
              </a:rPr>
              <a:t>打破循环</a:t>
            </a:r>
            <a:r>
              <a:rPr lang="zh-CN" altLang="en-US" b="1" baseline="30000" dirty="0">
                <a:solidFill>
                  <a:srgbClr val="FF0000"/>
                </a:solidFill>
                <a:latin typeface="黑体" pitchFamily="2" charset="-122"/>
                <a:ea typeface="黑体" pitchFamily="2" charset="-122"/>
              </a:rPr>
              <a:t>破坏</a:t>
            </a:r>
            <a:r>
              <a:rPr lang="zh-CN" altLang="en-US" baseline="30000" dirty="0">
                <a:solidFill>
                  <a:schemeClr val="tx1"/>
                </a:solidFill>
                <a:latin typeface="黑体" pitchFamily="2" charset="-122"/>
                <a:ea typeface="黑体" pitchFamily="2" charset="-122"/>
              </a:rPr>
              <a:t>死锁产生必要</a:t>
            </a:r>
            <a:r>
              <a:rPr lang="zh-CN" altLang="en-US" u="sng" baseline="30000" dirty="0">
                <a:solidFill>
                  <a:schemeClr val="tx1"/>
                </a:solidFill>
                <a:latin typeface="黑体" pitchFamily="2" charset="-122"/>
                <a:ea typeface="黑体" pitchFamily="2" charset="-122"/>
              </a:rPr>
              <a:t>条件</a:t>
            </a:r>
            <a:r>
              <a:rPr lang="en-US" altLang="zh-CN" u="sng" baseline="30000" dirty="0">
                <a:solidFill>
                  <a:schemeClr val="tx1"/>
                </a:solidFill>
                <a:latin typeface="黑体" pitchFamily="2" charset="-122"/>
                <a:ea typeface="黑体" pitchFamily="2" charset="-122"/>
              </a:rPr>
              <a:t>4</a:t>
            </a:r>
            <a:r>
              <a:rPr lang="zh-CN" altLang="en-US" dirty="0">
                <a:solidFill>
                  <a:schemeClr val="tx1"/>
                </a:solidFill>
                <a:latin typeface="黑体" pitchFamily="2" charset="-122"/>
                <a:ea typeface="黑体" pitchFamily="2" charset="-122"/>
              </a:rPr>
              <a:t>，解除死锁。</a:t>
            </a:r>
            <a:endParaRPr lang="en-US" altLang="zh-CN" dirty="0">
              <a:solidFill>
                <a:schemeClr val="tx1"/>
              </a:solidFill>
              <a:latin typeface="黑体" pitchFamily="2" charset="-122"/>
              <a:ea typeface="黑体" pitchFamily="2" charset="-122"/>
            </a:endParaRPr>
          </a:p>
          <a:p>
            <a:pPr>
              <a:spcBef>
                <a:spcPts val="600"/>
              </a:spcBef>
            </a:pPr>
            <a:r>
              <a:rPr lang="en-US" altLang="zh-CN" dirty="0">
                <a:solidFill>
                  <a:schemeClr val="tx1"/>
                </a:solidFill>
                <a:latin typeface="黑体" pitchFamily="2" charset="-122"/>
                <a:ea typeface="黑体" pitchFamily="2" charset="-122"/>
              </a:rPr>
              <a:t>    1. </a:t>
            </a:r>
            <a:r>
              <a:rPr lang="zh-CN" altLang="en-US" dirty="0">
                <a:solidFill>
                  <a:schemeClr val="tx1"/>
                </a:solidFill>
                <a:latin typeface="黑体" pitchFamily="2" charset="-122"/>
                <a:ea typeface="黑体" pitchFamily="2" charset="-122"/>
              </a:rPr>
              <a:t>终止进程的方法  （</a:t>
            </a: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快）</a:t>
            </a:r>
            <a:br>
              <a:rPr lang="zh-CN" altLang="en-US" dirty="0">
                <a:solidFill>
                  <a:schemeClr val="tx1"/>
                </a:solidFill>
                <a:latin typeface="黑体" pitchFamily="2" charset="-122"/>
                <a:ea typeface="黑体" pitchFamily="2" charset="-122"/>
              </a:rPr>
            </a:br>
            <a:r>
              <a:rPr lang="zh-CN" altLang="en-US" dirty="0">
                <a:solidFill>
                  <a:schemeClr val="tx1"/>
                </a:solidFill>
              </a:rPr>
              <a:t>　　</a:t>
            </a:r>
            <a:r>
              <a:rPr lang="en-US" altLang="zh-CN" dirty="0">
                <a:solidFill>
                  <a:schemeClr val="tx1"/>
                </a:solidFill>
              </a:rPr>
              <a:t>1) </a:t>
            </a:r>
            <a:r>
              <a:rPr lang="zh-CN" altLang="en-US" dirty="0">
                <a:solidFill>
                  <a:schemeClr val="tx1"/>
                </a:solidFill>
              </a:rPr>
              <a:t>终止所有死锁进程</a:t>
            </a:r>
            <a:br>
              <a:rPr lang="zh-CN" altLang="en-US" dirty="0">
                <a:solidFill>
                  <a:schemeClr val="tx1"/>
                </a:solidFill>
              </a:rPr>
            </a:br>
            <a:r>
              <a:rPr lang="zh-CN" altLang="en-US" dirty="0">
                <a:solidFill>
                  <a:schemeClr val="tx1"/>
                </a:solidFill>
              </a:rPr>
              <a:t>　　这是一种最</a:t>
            </a:r>
            <a:r>
              <a:rPr lang="zh-CN" altLang="en-US" dirty="0"/>
              <a:t>简单</a:t>
            </a:r>
            <a:r>
              <a:rPr lang="zh-CN" altLang="en-US" dirty="0">
                <a:solidFill>
                  <a:schemeClr val="tx1"/>
                </a:solidFill>
              </a:rPr>
              <a:t>的方法，但所</a:t>
            </a:r>
            <a:r>
              <a:rPr lang="zh-CN" altLang="en-US" dirty="0"/>
              <a:t>付出的</a:t>
            </a:r>
            <a:r>
              <a:rPr lang="zh-CN" altLang="en-US" b="1" u="sng" dirty="0"/>
              <a:t>代价</a:t>
            </a:r>
            <a:r>
              <a:rPr lang="zh-CN" altLang="en-US" dirty="0"/>
              <a:t>可能会很大</a:t>
            </a:r>
            <a:r>
              <a:rPr lang="zh-CN" altLang="en-US" dirty="0">
                <a:solidFill>
                  <a:schemeClr val="tx1"/>
                </a:solidFill>
              </a:rPr>
              <a:t>。因为其中有些进程可能已经运行了很长时间，已接近结束，一旦被终止真可谓“功亏一篑”，以后还得从头再来。还可能会有其它方面的代价，在此不再一一列举。</a:t>
            </a:r>
          </a:p>
        </p:txBody>
      </p:sp>
      <p:sp>
        <p:nvSpPr>
          <p:cNvPr id="5" name="圆角矩形 4"/>
          <p:cNvSpPr/>
          <p:nvPr/>
        </p:nvSpPr>
        <p:spPr bwMode="auto">
          <a:xfrm>
            <a:off x="2411760" y="2924944"/>
            <a:ext cx="3528392" cy="432048"/>
          </a:xfrm>
          <a:prstGeom prst="roundRect">
            <a:avLst/>
          </a:prstGeom>
          <a:noFill/>
          <a:ln w="28575" cap="flat" cmpd="sng" algn="ctr">
            <a:solidFill>
              <a:srgbClr val="FF339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charset="0"/>
              <a:ea typeface="宋体" pitchFamily="2" charset="-122"/>
            </a:endParaRPr>
          </a:p>
        </p:txBody>
      </p:sp>
      <p:sp>
        <p:nvSpPr>
          <p:cNvPr id="6" name="圆角矩形 5"/>
          <p:cNvSpPr/>
          <p:nvPr/>
        </p:nvSpPr>
        <p:spPr bwMode="auto">
          <a:xfrm>
            <a:off x="2564160" y="1916832"/>
            <a:ext cx="4744144" cy="432048"/>
          </a:xfrm>
          <a:prstGeom prst="roundRect">
            <a:avLst/>
          </a:prstGeom>
          <a:noFill/>
          <a:ln w="28575" cap="flat" cmpd="sng" algn="ctr">
            <a:solidFill>
              <a:srgbClr val="FF339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620128944"/>
      </p:ext>
    </p:extLst>
  </p:cSld>
  <p:clrMapOvr>
    <a:masterClrMapping/>
  </p:clrMapOvr>
  <p:transition>
    <p:pull dir="rd"/>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1625" y="404664"/>
            <a:ext cx="8540750" cy="288032"/>
          </a:xfrm>
        </p:spPr>
        <p:txBody>
          <a:bodyPr/>
          <a:lstStyle/>
          <a:p>
            <a:pPr algn="l"/>
            <a:r>
              <a:rPr lang="en-US" altLang="zh-CN" dirty="0">
                <a:latin typeface="黑体" pitchFamily="2" charset="-122"/>
                <a:ea typeface="黑体" pitchFamily="2" charset="-122"/>
              </a:rPr>
              <a:t>   </a:t>
            </a:r>
            <a:r>
              <a:rPr lang="en-US" altLang="zh-CN" sz="2600" dirty="0">
                <a:solidFill>
                  <a:schemeClr val="tx1"/>
                </a:solidFill>
                <a:latin typeface="黑体" pitchFamily="2" charset="-122"/>
                <a:ea typeface="黑体" pitchFamily="2" charset="-122"/>
              </a:rPr>
              <a:t> </a:t>
            </a:r>
            <a:r>
              <a:rPr lang="en-US" altLang="zh-CN" sz="2800" dirty="0">
                <a:latin typeface="黑体" pitchFamily="2" charset="-122"/>
                <a:ea typeface="黑体" pitchFamily="2" charset="-122"/>
              </a:rPr>
              <a:t>  </a:t>
            </a:r>
            <a:endParaRPr lang="zh-CN" altLang="en-US" sz="2600" dirty="0">
              <a:solidFill>
                <a:schemeClr val="tx1"/>
              </a:solidFill>
            </a:endParaRPr>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t>　　</a:t>
            </a:r>
            <a:r>
              <a:rPr lang="en-US" altLang="zh-CN" dirty="0">
                <a:solidFill>
                  <a:schemeClr val="tx1"/>
                </a:solidFill>
                <a:latin typeface="黑体" pitchFamily="2" charset="-122"/>
                <a:ea typeface="黑体" pitchFamily="2" charset="-122"/>
              </a:rPr>
              <a:t>2) </a:t>
            </a:r>
            <a:r>
              <a:rPr lang="zh-CN" altLang="en-US" dirty="0">
                <a:solidFill>
                  <a:schemeClr val="tx1"/>
                </a:solidFill>
                <a:latin typeface="黑体" pitchFamily="2" charset="-122"/>
                <a:ea typeface="黑体" pitchFamily="2" charset="-122"/>
              </a:rPr>
              <a:t>逐个终止进程 （</a:t>
            </a: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快）</a:t>
            </a:r>
            <a:br>
              <a:rPr lang="zh-CN" altLang="en-US" dirty="0">
                <a:solidFill>
                  <a:schemeClr val="tx1"/>
                </a:solidFill>
                <a:latin typeface="黑体" pitchFamily="2" charset="-122"/>
                <a:ea typeface="黑体" pitchFamily="2" charset="-122"/>
              </a:rPr>
            </a:br>
            <a:r>
              <a:rPr lang="zh-CN" altLang="en-US" dirty="0">
                <a:solidFill>
                  <a:schemeClr val="tx1"/>
                </a:solidFill>
              </a:rPr>
              <a:t>　　稍微温和的方法是，</a:t>
            </a:r>
            <a:r>
              <a:rPr lang="zh-CN" altLang="en-US" u="sng" dirty="0">
                <a:solidFill>
                  <a:schemeClr val="tx1"/>
                </a:solidFill>
              </a:rPr>
              <a:t>按照</a:t>
            </a:r>
            <a:r>
              <a:rPr lang="zh-CN" altLang="en-US" u="sng" dirty="0"/>
              <a:t>某种顺序</a:t>
            </a:r>
            <a:r>
              <a:rPr lang="zh-CN" altLang="en-US" u="sng" dirty="0">
                <a:solidFill>
                  <a:schemeClr val="tx1"/>
                </a:solidFill>
              </a:rPr>
              <a:t>，</a:t>
            </a:r>
            <a:r>
              <a:rPr lang="zh-CN" altLang="en-US" u="sng" dirty="0"/>
              <a:t>逐个地终止</a:t>
            </a:r>
            <a:r>
              <a:rPr lang="zh-CN" altLang="en-US" u="sng" dirty="0">
                <a:solidFill>
                  <a:schemeClr val="tx1"/>
                </a:solidFill>
              </a:rPr>
              <a:t>进程，直至</a:t>
            </a:r>
            <a:r>
              <a:rPr lang="zh-CN" altLang="en-US" u="sng" dirty="0"/>
              <a:t>有足够的资源</a:t>
            </a:r>
            <a:r>
              <a:rPr lang="zh-CN" altLang="en-US" u="sng" dirty="0">
                <a:solidFill>
                  <a:schemeClr val="tx1"/>
                </a:solidFill>
              </a:rPr>
              <a:t>，把系统从死锁状态解脱出来为止</a:t>
            </a:r>
            <a:r>
              <a:rPr lang="zh-CN" altLang="en-US" dirty="0">
                <a:solidFill>
                  <a:schemeClr val="tx1"/>
                </a:solidFill>
              </a:rPr>
              <a:t>。</a:t>
            </a:r>
            <a:endParaRPr lang="en-US" altLang="zh-CN" dirty="0">
              <a:solidFill>
                <a:schemeClr val="tx1"/>
              </a:solidFill>
            </a:endParaRPr>
          </a:p>
          <a:p>
            <a:r>
              <a:rPr lang="en-US" altLang="zh-CN" dirty="0">
                <a:solidFill>
                  <a:schemeClr val="tx1"/>
                </a:solidFill>
              </a:rPr>
              <a:t>       </a:t>
            </a:r>
            <a:r>
              <a:rPr lang="zh-CN" altLang="en-US" dirty="0">
                <a:solidFill>
                  <a:schemeClr val="tx1"/>
                </a:solidFill>
              </a:rPr>
              <a:t>但该方法所付出的</a:t>
            </a:r>
            <a:r>
              <a:rPr lang="zh-CN" altLang="en-US" u="sng" dirty="0"/>
              <a:t>代价也可能很大</a:t>
            </a:r>
            <a:r>
              <a:rPr lang="zh-CN" altLang="en-US" dirty="0">
                <a:solidFill>
                  <a:schemeClr val="tx1"/>
                </a:solidFill>
              </a:rPr>
              <a:t>。</a:t>
            </a:r>
            <a:endParaRPr lang="en-US" altLang="zh-CN" dirty="0">
              <a:solidFill>
                <a:schemeClr val="tx1"/>
              </a:solidFill>
            </a:endParaRPr>
          </a:p>
          <a:p>
            <a:r>
              <a:rPr lang="en-US" altLang="zh-CN" dirty="0">
                <a:solidFill>
                  <a:schemeClr val="tx1"/>
                </a:solidFill>
              </a:rPr>
              <a:t>       </a:t>
            </a:r>
            <a:r>
              <a:rPr lang="zh-CN" altLang="en-US" dirty="0">
                <a:solidFill>
                  <a:schemeClr val="tx1"/>
                </a:solidFill>
              </a:rPr>
              <a:t>因为每终止一个进程，都需要用死锁检测算法确定系统死锁是否已经被解除，若未解除还需再终止另一个进程。另外，在采取逐个终止进程策略时，还涉及到应采用什么策略选择一个要终止的进程。选择策略最主要的依据是，为死锁解除所付出的“代价最小”。但怎么样才算是“代价最小”，很难有一个精确的度量。 </a:t>
            </a:r>
          </a:p>
        </p:txBody>
      </p:sp>
    </p:spTree>
    <p:extLst>
      <p:ext uri="{BB962C8B-B14F-4D97-AF65-F5344CB8AC3E}">
        <p14:creationId xmlns:p14="http://schemas.microsoft.com/office/powerpoint/2010/main" val="3076961505"/>
      </p:ext>
    </p:extLst>
  </p:cSld>
  <p:clrMapOvr>
    <a:masterClrMapping/>
  </p:clrMapOvr>
  <p:transition>
    <p:pull dir="rd"/>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478A42D-FF2E-4A06-923E-5289AF986323}" type="datetime8">
              <a:rPr lang="zh-CN" altLang="en-US" smtClean="0"/>
              <a:pPr/>
              <a:t>2022年6月30日8时58分</a:t>
            </a:fld>
            <a:endParaRPr lang="en-US" altLang="zh-CN"/>
          </a:p>
        </p:txBody>
      </p:sp>
      <p:sp>
        <p:nvSpPr>
          <p:cNvPr id="25604" name="Text Box 4"/>
          <p:cNvSpPr txBox="1">
            <a:spLocks noChangeArrowheads="1"/>
          </p:cNvSpPr>
          <p:nvPr/>
        </p:nvSpPr>
        <p:spPr bwMode="auto">
          <a:xfrm>
            <a:off x="2133600" y="6096000"/>
            <a:ext cx="5226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图 </a:t>
            </a:r>
            <a:r>
              <a:rPr kumimoji="1" lang="en-US" altLang="zh-CN" sz="2400">
                <a:latin typeface="Times New Roman" pitchFamily="18" charset="0"/>
              </a:rPr>
              <a:t>3-21 </a:t>
            </a:r>
            <a:r>
              <a:rPr kumimoji="1" lang="zh-CN" altLang="en-US" sz="2400">
                <a:latin typeface="Times New Roman" pitchFamily="18" charset="0"/>
              </a:rPr>
              <a:t>付出代价最小的死锁解除方法 </a:t>
            </a:r>
          </a:p>
        </p:txBody>
      </p:sp>
      <p:sp>
        <p:nvSpPr>
          <p:cNvPr id="25605" name="AutoShape 5">
            <a:hlinkClick r:id="" action="ppaction://hlinkshowjump?jump=firstslide" highlightClick="1"/>
          </p:cNvPr>
          <p:cNvSpPr>
            <a:spLocks noChangeArrowheads="1"/>
          </p:cNvSpPr>
          <p:nvPr/>
        </p:nvSpPr>
        <p:spPr bwMode="auto">
          <a:xfrm>
            <a:off x="8382000" y="6394450"/>
            <a:ext cx="762000" cy="457200"/>
          </a:xfrm>
          <a:prstGeom prst="actionButtonBackPrevious">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sp>
        <p:nvSpPr>
          <p:cNvPr id="6" name="Rectangle 2"/>
          <p:cNvSpPr>
            <a:spLocks noGrp="1" noChangeArrowheads="1"/>
          </p:cNvSpPr>
          <p:nvPr/>
        </p:nvSpPr>
        <p:spPr bwMode="auto">
          <a:xfrm>
            <a:off x="468311" y="476672"/>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50000"/>
              </a:lnSpc>
            </a:pPr>
            <a:r>
              <a:rPr lang="zh-CN" altLang="en-US" dirty="0"/>
              <a:t>　　</a:t>
            </a:r>
            <a:r>
              <a:rPr lang="en-US" altLang="zh-CN" dirty="0">
                <a:latin typeface="黑体" pitchFamily="2" charset="-122"/>
                <a:ea typeface="黑体" pitchFamily="2" charset="-122"/>
              </a:rPr>
              <a:t>2</a:t>
            </a:r>
            <a:r>
              <a:rPr lang="en-US" altLang="zh-CN" dirty="0">
                <a:solidFill>
                  <a:schemeClr val="tx1"/>
                </a:solidFill>
                <a:latin typeface="黑体" pitchFamily="2" charset="-122"/>
                <a:ea typeface="黑体" pitchFamily="2" charset="-122"/>
              </a:rPr>
              <a:t>. </a:t>
            </a:r>
            <a:r>
              <a:rPr lang="zh-CN" altLang="en-US" dirty="0">
                <a:solidFill>
                  <a:schemeClr val="tx1"/>
                </a:solidFill>
                <a:latin typeface="黑体" pitchFamily="2" charset="-122"/>
                <a:ea typeface="黑体" pitchFamily="2" charset="-122"/>
              </a:rPr>
              <a:t>付出代价最小的死锁解除算法 （了解）</a:t>
            </a:r>
            <a:br>
              <a:rPr lang="zh-CN" altLang="en-US" dirty="0">
                <a:solidFill>
                  <a:schemeClr val="tx1"/>
                </a:solidFill>
                <a:latin typeface="黑体" pitchFamily="2" charset="-122"/>
                <a:ea typeface="黑体" pitchFamily="2" charset="-122"/>
              </a:rPr>
            </a:br>
            <a:r>
              <a:rPr lang="zh-CN" altLang="en-US" dirty="0">
                <a:solidFill>
                  <a:schemeClr val="tx1"/>
                </a:solidFill>
                <a:latin typeface="黑体" pitchFamily="2" charset="-122"/>
                <a:ea typeface="黑体" pitchFamily="2" charset="-122"/>
              </a:rPr>
              <a:t>　　</a:t>
            </a:r>
            <a:r>
              <a:rPr lang="zh-CN" altLang="en-US" dirty="0">
                <a:solidFill>
                  <a:schemeClr val="tx1"/>
                </a:solidFill>
              </a:rPr>
              <a:t>一种付出代价最小的死锁解除算法如图</a:t>
            </a:r>
            <a:r>
              <a:rPr lang="en-US" altLang="zh-CN" dirty="0">
                <a:solidFill>
                  <a:schemeClr val="tx1"/>
                </a:solidFill>
              </a:rPr>
              <a:t>3-21</a:t>
            </a:r>
            <a:r>
              <a:rPr lang="zh-CN" altLang="en-US" dirty="0">
                <a:solidFill>
                  <a:schemeClr val="tx1"/>
                </a:solidFill>
              </a:rPr>
              <a:t>所示。 </a:t>
            </a:r>
          </a:p>
        </p:txBody>
      </p:sp>
      <p:graphicFrame>
        <p:nvGraphicFramePr>
          <p:cNvPr id="2" name="对象 1"/>
          <p:cNvGraphicFramePr>
            <a:graphicFrameLocks noChangeAspect="1"/>
          </p:cNvGraphicFramePr>
          <p:nvPr>
            <p:extLst>
              <p:ext uri="{D42A27DB-BD31-4B8C-83A1-F6EECF244321}">
                <p14:modId xmlns:p14="http://schemas.microsoft.com/office/powerpoint/2010/main" val="2432018912"/>
              </p:ext>
            </p:extLst>
          </p:nvPr>
        </p:nvGraphicFramePr>
        <p:xfrm>
          <a:off x="251520" y="1692275"/>
          <a:ext cx="8511480" cy="4184997"/>
        </p:xfrm>
        <a:graphic>
          <a:graphicData uri="http://schemas.openxmlformats.org/presentationml/2006/ole">
            <mc:AlternateContent xmlns:mc="http://schemas.openxmlformats.org/markup-compatibility/2006">
              <mc:Choice xmlns:v="urn:schemas-microsoft-com:vml" Requires="v">
                <p:oleObj name="VISIO" r:id="rId2" imgW="4099560" imgH="1973580" progId="Visio.Drawing.11">
                  <p:embed/>
                </p:oleObj>
              </mc:Choice>
              <mc:Fallback>
                <p:oleObj name="VISIO" r:id="rId2" imgW="4099560" imgH="1973580" progId="Visio.Drawing.11">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692275"/>
                        <a:ext cx="8511480" cy="4184997"/>
                      </a:xfrm>
                      <a:prstGeom prst="rect">
                        <a:avLst/>
                      </a:prstGeom>
                      <a:blipFill>
                        <a:blip r:embed="rId4"/>
                        <a:tile tx="0" ty="0" sx="100000" sy="100000" flip="none" algn="tl"/>
                      </a:blipFill>
                      <a:ln>
                        <a:noFill/>
                      </a:ln>
                      <a:effectLst/>
                    </p:spPr>
                  </p:pic>
                </p:oleObj>
              </mc:Fallback>
            </mc:AlternateContent>
          </a:graphicData>
        </a:graphic>
      </p:graphicFrame>
    </p:spTree>
    <p:extLst>
      <p:ext uri="{BB962C8B-B14F-4D97-AF65-F5344CB8AC3E}">
        <p14:creationId xmlns:p14="http://schemas.microsoft.com/office/powerpoint/2010/main" val="1128638443"/>
      </p:ext>
    </p:extLst>
  </p:cSld>
  <p:clrMapOvr>
    <a:masterClrMapping/>
  </p:clrMapOvr>
  <p:transition>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01625" y="357188"/>
            <a:ext cx="8540750" cy="785812"/>
          </a:xfrm>
        </p:spPr>
        <p:txBody>
          <a:bodyPr/>
          <a:lstStyle/>
          <a:p>
            <a:pPr eaLnBrk="1" hangingPunct="1"/>
            <a:r>
              <a:rPr lang="zh-CN" altLang="en-US" dirty="0"/>
              <a:t>进程上下文切换的步骤（</a:t>
            </a:r>
            <a:r>
              <a:rPr lang="en-US" altLang="zh-CN" dirty="0"/>
              <a:t>+</a:t>
            </a:r>
            <a:r>
              <a:rPr lang="zh-CN" altLang="en-US" dirty="0"/>
              <a:t>快）</a:t>
            </a:r>
          </a:p>
        </p:txBody>
      </p:sp>
      <p:sp>
        <p:nvSpPr>
          <p:cNvPr id="41987" name="Rectangle 3"/>
          <p:cNvSpPr>
            <a:spLocks noGrp="1" noChangeArrowheads="1"/>
          </p:cNvSpPr>
          <p:nvPr>
            <p:ph idx="1"/>
          </p:nvPr>
        </p:nvSpPr>
        <p:spPr>
          <a:xfrm>
            <a:off x="301625" y="1285875"/>
            <a:ext cx="8540750" cy="4929188"/>
          </a:xfrm>
        </p:spPr>
        <p:txBody>
          <a:bodyPr/>
          <a:lstStyle/>
          <a:p>
            <a:pPr marL="460375" indent="-457200" eaLnBrk="1" hangingPunct="1">
              <a:lnSpc>
                <a:spcPct val="125000"/>
              </a:lnSpc>
              <a:buSzPct val="78000"/>
              <a:buFont typeface="Wingdings" panose="05000000000000000000" pitchFamily="2" charset="2"/>
              <a:buChar char="u"/>
            </a:pPr>
            <a:r>
              <a:rPr lang="zh-CN" altLang="en-US" dirty="0"/>
              <a:t> </a:t>
            </a:r>
            <a:r>
              <a:rPr lang="zh-CN" altLang="en-US" sz="2400" b="1" dirty="0">
                <a:solidFill>
                  <a:schemeClr val="tx2"/>
                </a:solidFill>
              </a:rPr>
              <a:t>保存</a:t>
            </a:r>
            <a:r>
              <a:rPr lang="zh-CN" altLang="en-US" sz="2400" u="sng" dirty="0"/>
              <a:t>处理器的上下文</a:t>
            </a:r>
            <a:r>
              <a:rPr lang="zh-CN" altLang="en-US" sz="2400" dirty="0"/>
              <a:t>，包括程序计数器和其它寄存器。</a:t>
            </a:r>
          </a:p>
          <a:p>
            <a:pPr marL="346075" indent="-342900" eaLnBrk="1" hangingPunct="1">
              <a:lnSpc>
                <a:spcPct val="125000"/>
              </a:lnSpc>
              <a:buSzPct val="78000"/>
              <a:buFont typeface="Wingdings" panose="05000000000000000000" pitchFamily="2" charset="2"/>
              <a:buChar char="u"/>
            </a:pPr>
            <a:r>
              <a:rPr lang="zh-CN" altLang="en-US" sz="2400" dirty="0"/>
              <a:t> 用新状态和其它相关信息</a:t>
            </a:r>
            <a:r>
              <a:rPr lang="zh-CN" altLang="en-US" sz="2400" b="1" dirty="0">
                <a:solidFill>
                  <a:schemeClr val="tx2"/>
                </a:solidFill>
              </a:rPr>
              <a:t>更新</a:t>
            </a:r>
            <a:r>
              <a:rPr lang="zh-CN" altLang="en-US" sz="2400" i="1" dirty="0"/>
              <a:t>正在运行进程的</a:t>
            </a:r>
            <a:r>
              <a:rPr lang="en-US" altLang="zh-CN" sz="2400" u="sng" dirty="0"/>
              <a:t>PCB</a:t>
            </a:r>
            <a:r>
              <a:rPr lang="zh-CN" altLang="en-US" sz="2400" dirty="0"/>
              <a:t>。</a:t>
            </a:r>
            <a:endParaRPr lang="en-US" altLang="zh-CN" sz="2400" dirty="0"/>
          </a:p>
          <a:p>
            <a:pPr marL="346075" indent="-342900" eaLnBrk="1" hangingPunct="1">
              <a:lnSpc>
                <a:spcPct val="125000"/>
              </a:lnSpc>
              <a:buSzPct val="78000"/>
              <a:buFont typeface="Wingdings" panose="05000000000000000000" pitchFamily="2" charset="2"/>
              <a:buChar char="u"/>
            </a:pPr>
            <a:r>
              <a:rPr lang="zh-CN" altLang="en-US" sz="2400" dirty="0"/>
              <a:t> 把原来的进程</a:t>
            </a:r>
            <a:r>
              <a:rPr lang="zh-CN" altLang="en-US" sz="2400" b="1" dirty="0">
                <a:solidFill>
                  <a:schemeClr val="tx2"/>
                </a:solidFill>
              </a:rPr>
              <a:t>移到</a:t>
            </a:r>
            <a:r>
              <a:rPr lang="zh-CN" altLang="en-US" sz="2400" dirty="0"/>
              <a:t>合适的</a:t>
            </a:r>
            <a:r>
              <a:rPr lang="zh-CN" altLang="en-US" sz="2400" u="sng" dirty="0"/>
              <a:t>队列</a:t>
            </a:r>
            <a:r>
              <a:rPr lang="en-US" altLang="zh-CN" sz="2400" dirty="0"/>
              <a:t>——</a:t>
            </a:r>
            <a:r>
              <a:rPr lang="zh-CN" altLang="en-US" sz="2400" dirty="0"/>
              <a:t>就绪、阻塞</a:t>
            </a:r>
          </a:p>
          <a:p>
            <a:pPr marL="346075" indent="-342900" eaLnBrk="1" hangingPunct="1">
              <a:lnSpc>
                <a:spcPct val="125000"/>
              </a:lnSpc>
              <a:buSzPct val="78000"/>
              <a:buFont typeface="Wingdings" panose="05000000000000000000" pitchFamily="2" charset="2"/>
              <a:buChar char="u"/>
            </a:pPr>
            <a:r>
              <a:rPr lang="zh-CN" altLang="en-US" sz="2400" dirty="0"/>
              <a:t> </a:t>
            </a:r>
            <a:r>
              <a:rPr lang="zh-CN" altLang="en-US" sz="2400" b="1" dirty="0">
                <a:solidFill>
                  <a:schemeClr val="tx2"/>
                </a:solidFill>
              </a:rPr>
              <a:t>选择</a:t>
            </a:r>
            <a:r>
              <a:rPr lang="zh-CN" altLang="en-US" sz="2400" dirty="0"/>
              <a:t>另一个要执行的进程（如果没有就绪进程</a:t>
            </a:r>
            <a:r>
              <a:rPr lang="en-US" altLang="zh-CN" sz="2400" dirty="0"/>
              <a:t>,</a:t>
            </a:r>
            <a:r>
              <a:rPr lang="zh-CN" altLang="en-US" sz="2400" dirty="0"/>
              <a:t>系统会安排一个闲逛进程</a:t>
            </a:r>
            <a:r>
              <a:rPr lang="en-US" altLang="zh-CN" sz="2400" dirty="0"/>
              <a:t>idle</a:t>
            </a:r>
            <a:r>
              <a:rPr lang="zh-CN" altLang="en-US" sz="2400" dirty="0"/>
              <a:t>）</a:t>
            </a:r>
          </a:p>
          <a:p>
            <a:pPr marL="346075" indent="-342900" eaLnBrk="1" hangingPunct="1">
              <a:lnSpc>
                <a:spcPct val="125000"/>
              </a:lnSpc>
              <a:buSzPct val="78000"/>
              <a:buFont typeface="Wingdings" panose="05000000000000000000" pitchFamily="2" charset="2"/>
              <a:buChar char="u"/>
            </a:pPr>
            <a:r>
              <a:rPr lang="zh-CN" altLang="en-US" sz="2400" dirty="0"/>
              <a:t> 更新</a:t>
            </a:r>
            <a:r>
              <a:rPr lang="zh-CN" altLang="en-US" sz="2400" i="1" dirty="0"/>
              <a:t>被选中进程的</a:t>
            </a:r>
            <a:r>
              <a:rPr lang="en-US" altLang="zh-CN" sz="2400" u="sng" dirty="0"/>
              <a:t>PCB</a:t>
            </a:r>
          </a:p>
          <a:p>
            <a:pPr marL="346075" indent="-342900" eaLnBrk="1" hangingPunct="1">
              <a:lnSpc>
                <a:spcPct val="125000"/>
              </a:lnSpc>
              <a:buSzPct val="78000"/>
              <a:buFont typeface="Wingdings" panose="05000000000000000000" pitchFamily="2" charset="2"/>
              <a:buChar char="u"/>
            </a:pPr>
            <a:r>
              <a:rPr lang="zh-CN" altLang="en-US" sz="2400" dirty="0"/>
              <a:t> 从被选中进程中重装入 </a:t>
            </a:r>
            <a:r>
              <a:rPr lang="en-US" altLang="zh-CN" sz="2400" dirty="0"/>
              <a:t>CPU </a:t>
            </a:r>
            <a:r>
              <a:rPr lang="zh-CN" altLang="en-US" sz="2400" dirty="0"/>
              <a:t>上下文。</a:t>
            </a:r>
          </a:p>
        </p:txBody>
      </p:sp>
    </p:spTree>
  </p:cSld>
  <p:clrMapOvr>
    <a:masterClrMapping/>
  </p:clrMapOvr>
  <p:transition>
    <p:pull dir="rd"/>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548680"/>
            <a:ext cx="4104456" cy="551554"/>
          </a:xfrm>
        </p:spPr>
        <p:txBody>
          <a:bodyPr/>
          <a:lstStyle/>
          <a:p>
            <a:r>
              <a:rPr lang="zh-CN" altLang="en-US" dirty="0"/>
              <a:t>女主播的故事</a:t>
            </a:r>
          </a:p>
        </p:txBody>
      </p:sp>
      <p:sp>
        <p:nvSpPr>
          <p:cNvPr id="4" name="日期占位符 3"/>
          <p:cNvSpPr>
            <a:spLocks noGrp="1"/>
          </p:cNvSpPr>
          <p:nvPr>
            <p:ph type="dt" sz="half" idx="10"/>
          </p:nvPr>
        </p:nvSpPr>
        <p:spPr/>
        <p:txBody>
          <a:bodyPr/>
          <a:lstStyle/>
          <a:p>
            <a:pPr>
              <a:defRPr/>
            </a:pPr>
            <a:fld id="{33AC02B4-570D-4A89-A2DB-5DD42A2B8F3D}" type="datetime8">
              <a:rPr lang="zh-CN" altLang="en-US" smtClean="0"/>
              <a:pPr>
                <a:defRPr/>
              </a:pPr>
              <a:t>2022年6月30日8时58分</a:t>
            </a:fld>
            <a:endParaRPr lang="en-US" altLang="zh-CN" dirty="0"/>
          </a:p>
        </p:txBody>
      </p:sp>
      <p:sp>
        <p:nvSpPr>
          <p:cNvPr id="6" name="内容占位符 5"/>
          <p:cNvSpPr>
            <a:spLocks noGrp="1"/>
          </p:cNvSpPr>
          <p:nvPr>
            <p:ph idx="1"/>
          </p:nvPr>
        </p:nvSpPr>
        <p:spPr/>
        <p:txBody>
          <a:bodyPr/>
          <a:lstStyle/>
          <a:p>
            <a:r>
              <a:rPr lang="en-US" altLang="zh-CN" dirty="0"/>
              <a:t>  </a:t>
            </a:r>
            <a:endParaRPr lang="zh-CN" alt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85888"/>
            <a:ext cx="7632847" cy="4707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1944290"/>
      </p:ext>
    </p:extLst>
  </p:cSld>
  <p:clrMapOvr>
    <a:masterClrMapping/>
  </p:clrMapOvr>
  <p:transition>
    <p:pull dir="rd"/>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p:txBody>
          <a:bodyPr/>
          <a:lstStyle/>
          <a:p>
            <a:r>
              <a:rPr lang="zh-CN" altLang="en-US" sz="3200">
                <a:latin typeface="黑体" pitchFamily="2" charset="-122"/>
                <a:ea typeface="黑体" pitchFamily="2" charset="-122"/>
              </a:rPr>
              <a:t>　　　　　　　习    题 </a:t>
            </a:r>
            <a:r>
              <a:rPr lang="zh-CN" altLang="en-US" sz="3200">
                <a:latin typeface="黑体" pitchFamily="2" charset="-122"/>
                <a:ea typeface="黑体" pitchFamily="2" charset="-122"/>
                <a:sym typeface="Webdings" pitchFamily="18" charset="2"/>
              </a:rPr>
              <a:t></a:t>
            </a:r>
            <a:br>
              <a:rPr lang="zh-CN" altLang="en-US" sz="3200">
                <a:latin typeface="黑体" pitchFamily="2" charset="-122"/>
                <a:ea typeface="黑体" pitchFamily="2" charset="-122"/>
              </a:rPr>
            </a:br>
            <a:br>
              <a:rPr lang="zh-CN" altLang="en-US"/>
            </a:br>
            <a:r>
              <a:rPr lang="zh-CN" altLang="en-US"/>
              <a:t>　　</a:t>
            </a:r>
            <a:r>
              <a:rPr lang="en-US" altLang="zh-CN"/>
              <a:t>1. </a:t>
            </a:r>
            <a:r>
              <a:rPr lang="zh-CN" altLang="en-US"/>
              <a:t>高级调度与低级调度的主要任务是什么</a:t>
            </a:r>
            <a:r>
              <a:rPr lang="en-US" altLang="zh-CN"/>
              <a:t>? </a:t>
            </a:r>
            <a:r>
              <a:rPr lang="zh-CN" altLang="en-US"/>
              <a:t>为什么要引入中级调度</a:t>
            </a:r>
            <a:r>
              <a:rPr lang="en-US" altLang="zh-CN"/>
              <a:t>? </a:t>
            </a:r>
            <a:br>
              <a:rPr lang="en-US" altLang="zh-CN"/>
            </a:br>
            <a:r>
              <a:rPr lang="zh-CN" altLang="en-US"/>
              <a:t>　　</a:t>
            </a:r>
            <a:r>
              <a:rPr lang="en-US" altLang="zh-CN"/>
              <a:t>2. </a:t>
            </a:r>
            <a:r>
              <a:rPr lang="zh-CN" altLang="en-US"/>
              <a:t>处理机调度算法的共同目标是什么</a:t>
            </a:r>
            <a:r>
              <a:rPr lang="en-US" altLang="zh-CN"/>
              <a:t>? </a:t>
            </a:r>
            <a:r>
              <a:rPr lang="zh-CN" altLang="en-US"/>
              <a:t>批处理系统的调度目标又是什么</a:t>
            </a:r>
            <a:r>
              <a:rPr lang="en-US" altLang="zh-CN"/>
              <a:t>? </a:t>
            </a:r>
            <a:br>
              <a:rPr lang="en-US" altLang="zh-CN"/>
            </a:br>
            <a:r>
              <a:rPr lang="zh-CN" altLang="en-US"/>
              <a:t>　　</a:t>
            </a:r>
            <a:r>
              <a:rPr lang="en-US" altLang="zh-CN"/>
              <a:t>3. </a:t>
            </a:r>
            <a:r>
              <a:rPr lang="zh-CN" altLang="en-US"/>
              <a:t>何谓作业、作业步和作业流</a:t>
            </a:r>
            <a:r>
              <a:rPr lang="en-US" altLang="zh-CN"/>
              <a:t>? </a:t>
            </a:r>
            <a:br>
              <a:rPr lang="en-US" altLang="zh-CN"/>
            </a:br>
            <a:r>
              <a:rPr lang="zh-CN" altLang="en-US"/>
              <a:t>　　</a:t>
            </a:r>
            <a:r>
              <a:rPr lang="en-US" altLang="zh-CN"/>
              <a:t>4. </a:t>
            </a:r>
            <a:r>
              <a:rPr lang="zh-CN" altLang="en-US"/>
              <a:t>在什么情况下需要使用作业控制块</a:t>
            </a:r>
            <a:r>
              <a:rPr lang="en-US" altLang="zh-CN"/>
              <a:t>JCB</a:t>
            </a:r>
            <a:r>
              <a:rPr lang="zh-CN" altLang="en-US"/>
              <a:t>，其中包含了哪些内容</a:t>
            </a:r>
            <a:r>
              <a:rPr lang="en-US" altLang="zh-CN"/>
              <a:t>? </a:t>
            </a:r>
            <a:br>
              <a:rPr lang="en-US" altLang="zh-CN"/>
            </a:br>
            <a:r>
              <a:rPr lang="zh-CN" altLang="en-US"/>
              <a:t>　　</a:t>
            </a:r>
            <a:r>
              <a:rPr lang="en-US" altLang="zh-CN"/>
              <a:t>5. </a:t>
            </a:r>
            <a:r>
              <a:rPr lang="zh-CN" altLang="en-US"/>
              <a:t>在作业调度中应如何确定接纳多少个作业和接纳哪些作业</a:t>
            </a:r>
            <a:r>
              <a:rPr lang="en-US" altLang="zh-CN"/>
              <a:t>?</a:t>
            </a:r>
          </a:p>
        </p:txBody>
      </p:sp>
      <p:sp>
        <p:nvSpPr>
          <p:cNvPr id="833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158699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zh-CN" altLang="en-US"/>
              <a:t>　　</a:t>
            </a:r>
            <a:r>
              <a:rPr lang="en-US" altLang="zh-CN"/>
              <a:t>6. </a:t>
            </a:r>
            <a:r>
              <a:rPr lang="zh-CN" altLang="en-US"/>
              <a:t>为什么要引入高响应比优先调度算法</a:t>
            </a:r>
            <a:r>
              <a:rPr lang="en-US" altLang="zh-CN"/>
              <a:t>? </a:t>
            </a:r>
            <a:r>
              <a:rPr lang="zh-CN" altLang="en-US"/>
              <a:t>它有何优点</a:t>
            </a:r>
            <a:r>
              <a:rPr lang="en-US" altLang="zh-CN"/>
              <a:t>? </a:t>
            </a:r>
            <a:br>
              <a:rPr lang="en-US" altLang="zh-CN"/>
            </a:br>
            <a:r>
              <a:rPr lang="zh-CN" altLang="en-US"/>
              <a:t>　　</a:t>
            </a:r>
            <a:r>
              <a:rPr lang="en-US" altLang="zh-CN"/>
              <a:t>7. </a:t>
            </a:r>
            <a:r>
              <a:rPr lang="zh-CN" altLang="en-US"/>
              <a:t>试说明低级调度的主要功能。</a:t>
            </a:r>
            <a:br>
              <a:rPr lang="zh-CN" altLang="en-US"/>
            </a:br>
            <a:r>
              <a:rPr lang="zh-CN" altLang="en-US"/>
              <a:t>　　</a:t>
            </a:r>
            <a:r>
              <a:rPr lang="en-US" altLang="zh-CN"/>
              <a:t>8. </a:t>
            </a:r>
            <a:r>
              <a:rPr lang="zh-CN" altLang="en-US"/>
              <a:t>在抢占调度方式中，抢占的原则是什么</a:t>
            </a:r>
            <a:r>
              <a:rPr lang="en-US" altLang="zh-CN"/>
              <a:t>? </a:t>
            </a:r>
            <a:br>
              <a:rPr lang="en-US" altLang="zh-CN"/>
            </a:br>
            <a:r>
              <a:rPr lang="zh-CN" altLang="en-US"/>
              <a:t>　　</a:t>
            </a:r>
            <a:r>
              <a:rPr lang="en-US" altLang="zh-CN"/>
              <a:t>9. </a:t>
            </a:r>
            <a:r>
              <a:rPr lang="zh-CN" altLang="en-US"/>
              <a:t>在选择调度方式和调度算法时，应遵循的准则是什么</a:t>
            </a:r>
            <a:r>
              <a:rPr lang="en-US" altLang="zh-CN"/>
              <a:t>? </a:t>
            </a:r>
            <a:br>
              <a:rPr lang="en-US" altLang="zh-CN"/>
            </a:br>
            <a:r>
              <a:rPr lang="zh-CN" altLang="en-US"/>
              <a:t>　　</a:t>
            </a:r>
            <a:r>
              <a:rPr lang="en-US" altLang="zh-CN"/>
              <a:t>10. </a:t>
            </a:r>
            <a:r>
              <a:rPr lang="zh-CN" altLang="en-US"/>
              <a:t>在批处理系统、分时系统和实时系统中，各采用哪几种进程</a:t>
            </a:r>
            <a:r>
              <a:rPr lang="en-US" altLang="zh-CN"/>
              <a:t>(</a:t>
            </a:r>
            <a:r>
              <a:rPr lang="zh-CN" altLang="en-US"/>
              <a:t>作业</a:t>
            </a:r>
            <a:r>
              <a:rPr lang="en-US" altLang="zh-CN"/>
              <a:t>)</a:t>
            </a:r>
            <a:r>
              <a:rPr lang="zh-CN" altLang="en-US"/>
              <a:t>调度算法</a:t>
            </a:r>
            <a:r>
              <a:rPr lang="en-US" altLang="zh-CN"/>
              <a:t>? </a:t>
            </a:r>
            <a:br>
              <a:rPr lang="en-US" altLang="zh-CN"/>
            </a:br>
            <a:r>
              <a:rPr lang="zh-CN" altLang="en-US"/>
              <a:t>　　</a:t>
            </a:r>
            <a:r>
              <a:rPr lang="en-US" altLang="zh-CN"/>
              <a:t>11. </a:t>
            </a:r>
            <a:r>
              <a:rPr lang="zh-CN" altLang="en-US"/>
              <a:t>何谓静态和动态优先级</a:t>
            </a:r>
            <a:r>
              <a:rPr lang="en-US" altLang="zh-CN"/>
              <a:t>? </a:t>
            </a:r>
            <a:r>
              <a:rPr lang="zh-CN" altLang="en-US"/>
              <a:t>确定静态优先级的依据是什么</a:t>
            </a:r>
            <a:r>
              <a:rPr lang="en-US" altLang="zh-CN"/>
              <a:t>? </a:t>
            </a:r>
            <a:br>
              <a:rPr lang="en-US" altLang="zh-CN"/>
            </a:br>
            <a:r>
              <a:rPr lang="zh-CN" altLang="en-US"/>
              <a:t>　　</a:t>
            </a:r>
            <a:r>
              <a:rPr lang="en-US" altLang="zh-CN"/>
              <a:t>12. </a:t>
            </a:r>
            <a:r>
              <a:rPr lang="zh-CN" altLang="en-US"/>
              <a:t>试比较</a:t>
            </a:r>
            <a:r>
              <a:rPr lang="en-US" altLang="zh-CN"/>
              <a:t>FCFS</a:t>
            </a:r>
            <a:r>
              <a:rPr lang="zh-CN" altLang="en-US"/>
              <a:t>和</a:t>
            </a:r>
            <a:r>
              <a:rPr lang="en-US" altLang="zh-CN"/>
              <a:t>SJF</a:t>
            </a:r>
            <a:r>
              <a:rPr lang="zh-CN" altLang="en-US"/>
              <a:t>两种进程调度算法。</a:t>
            </a:r>
            <a:br>
              <a:rPr lang="zh-CN" altLang="en-US"/>
            </a:br>
            <a:r>
              <a:rPr lang="zh-CN" altLang="en-US"/>
              <a:t>　　</a:t>
            </a:r>
            <a:r>
              <a:rPr lang="en-US" altLang="zh-CN"/>
              <a:t>13. </a:t>
            </a:r>
            <a:r>
              <a:rPr lang="zh-CN" altLang="en-US"/>
              <a:t>在时间片轮转法中，应如何确定时间片的大小</a:t>
            </a:r>
            <a:r>
              <a:rPr lang="en-US" altLang="zh-CN"/>
              <a:t>?</a:t>
            </a:r>
            <a:br>
              <a:rPr lang="en-US" altLang="zh-CN"/>
            </a:br>
            <a:endParaRPr lang="en-US" altLang="zh-CN"/>
          </a:p>
        </p:txBody>
      </p:sp>
      <p:sp>
        <p:nvSpPr>
          <p:cNvPr id="834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953781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lstStyle/>
          <a:p>
            <a:r>
              <a:rPr lang="zh-CN" altLang="en-US"/>
              <a:t>　　</a:t>
            </a:r>
            <a:r>
              <a:rPr lang="en-US" altLang="zh-CN"/>
              <a:t>14. </a:t>
            </a:r>
            <a:r>
              <a:rPr lang="zh-CN" altLang="en-US"/>
              <a:t>通过一个例子来说明通常的优先级调度算法为什么不能适用于实时系统</a:t>
            </a:r>
            <a:r>
              <a:rPr lang="en-US" altLang="zh-CN"/>
              <a:t>? </a:t>
            </a:r>
            <a:br>
              <a:rPr lang="en-US" altLang="zh-CN"/>
            </a:br>
            <a:r>
              <a:rPr lang="zh-CN" altLang="en-US"/>
              <a:t>　　</a:t>
            </a:r>
            <a:r>
              <a:rPr lang="en-US" altLang="zh-CN"/>
              <a:t>15. </a:t>
            </a:r>
            <a:r>
              <a:rPr lang="zh-CN" altLang="en-US"/>
              <a:t>为什么说多级反馈队列调度算法能较好地满足各方面用户的需要</a:t>
            </a:r>
            <a:r>
              <a:rPr lang="en-US" altLang="zh-CN"/>
              <a:t>? </a:t>
            </a:r>
            <a:br>
              <a:rPr lang="en-US" altLang="zh-CN"/>
            </a:br>
            <a:r>
              <a:rPr lang="zh-CN" altLang="en-US"/>
              <a:t>　　</a:t>
            </a:r>
            <a:r>
              <a:rPr lang="en-US" altLang="zh-CN"/>
              <a:t>16. </a:t>
            </a:r>
            <a:r>
              <a:rPr lang="zh-CN" altLang="en-US"/>
              <a:t>为什么说传统的几种调度算法都不能算是公平调度算法</a:t>
            </a:r>
            <a:r>
              <a:rPr lang="en-US" altLang="zh-CN"/>
              <a:t>? </a:t>
            </a:r>
            <a:br>
              <a:rPr lang="en-US" altLang="zh-CN"/>
            </a:br>
            <a:r>
              <a:rPr lang="zh-CN" altLang="en-US"/>
              <a:t>　　</a:t>
            </a:r>
            <a:r>
              <a:rPr lang="en-US" altLang="zh-CN"/>
              <a:t>17. </a:t>
            </a:r>
            <a:r>
              <a:rPr lang="zh-CN" altLang="en-US"/>
              <a:t>保证调度算法是如何做到调度的公平性的</a:t>
            </a:r>
            <a:r>
              <a:rPr lang="en-US" altLang="zh-CN"/>
              <a:t>? </a:t>
            </a:r>
            <a:br>
              <a:rPr lang="en-US" altLang="zh-CN"/>
            </a:br>
            <a:r>
              <a:rPr lang="zh-CN" altLang="en-US"/>
              <a:t>　　</a:t>
            </a:r>
            <a:r>
              <a:rPr lang="en-US" altLang="zh-CN"/>
              <a:t>18. </a:t>
            </a:r>
            <a:r>
              <a:rPr lang="zh-CN" altLang="en-US"/>
              <a:t>公平分享调度算法又是如何做到调度的公平性的</a:t>
            </a:r>
            <a:r>
              <a:rPr lang="en-US" altLang="zh-CN"/>
              <a:t>? </a:t>
            </a:r>
            <a:br>
              <a:rPr lang="en-US" altLang="zh-CN"/>
            </a:br>
            <a:r>
              <a:rPr lang="zh-CN" altLang="en-US"/>
              <a:t>　　</a:t>
            </a:r>
            <a:r>
              <a:rPr lang="en-US" altLang="zh-CN"/>
              <a:t>19. </a:t>
            </a:r>
            <a:r>
              <a:rPr lang="zh-CN" altLang="en-US"/>
              <a:t>为什么在实时系统中，要求系统</a:t>
            </a:r>
            <a:r>
              <a:rPr lang="en-US" altLang="zh-CN"/>
              <a:t>(</a:t>
            </a:r>
            <a:r>
              <a:rPr lang="zh-CN" altLang="en-US"/>
              <a:t>尤其是</a:t>
            </a:r>
            <a:r>
              <a:rPr lang="en-US" altLang="zh-CN"/>
              <a:t>CPU)</a:t>
            </a:r>
            <a:r>
              <a:rPr lang="zh-CN" altLang="en-US"/>
              <a:t>具有较强的处理能力</a:t>
            </a:r>
            <a:r>
              <a:rPr lang="en-US" altLang="zh-CN"/>
              <a:t>? </a:t>
            </a:r>
            <a:br>
              <a:rPr lang="en-US" altLang="zh-CN"/>
            </a:br>
            <a:r>
              <a:rPr lang="zh-CN" altLang="en-US"/>
              <a:t>　　</a:t>
            </a:r>
            <a:r>
              <a:rPr lang="en-US" altLang="zh-CN"/>
              <a:t>20. </a:t>
            </a:r>
            <a:r>
              <a:rPr lang="zh-CN" altLang="en-US"/>
              <a:t>按调度方式可将实时调度算法分为哪几种</a:t>
            </a:r>
            <a:r>
              <a:rPr lang="en-US" altLang="zh-CN"/>
              <a:t>?</a:t>
            </a:r>
          </a:p>
        </p:txBody>
      </p:sp>
      <p:sp>
        <p:nvSpPr>
          <p:cNvPr id="835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2918023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r>
              <a:rPr lang="zh-CN" altLang="en-US"/>
              <a:t>　　</a:t>
            </a:r>
            <a:r>
              <a:rPr lang="en-US" altLang="zh-CN"/>
              <a:t>21. </a:t>
            </a:r>
            <a:r>
              <a:rPr lang="zh-CN" altLang="en-US"/>
              <a:t>什么是最早截止时间优先调度算法</a:t>
            </a:r>
            <a:r>
              <a:rPr lang="en-US" altLang="zh-CN"/>
              <a:t>? </a:t>
            </a:r>
            <a:r>
              <a:rPr lang="zh-CN" altLang="en-US"/>
              <a:t>举例说明之。</a:t>
            </a:r>
            <a:br>
              <a:rPr lang="zh-CN" altLang="en-US"/>
            </a:br>
            <a:r>
              <a:rPr lang="zh-CN" altLang="en-US"/>
              <a:t>　　</a:t>
            </a:r>
            <a:r>
              <a:rPr lang="en-US" altLang="zh-CN"/>
              <a:t>22. </a:t>
            </a:r>
            <a:r>
              <a:rPr lang="zh-CN" altLang="en-US"/>
              <a:t>什么是最低松弛度优先调度算法</a:t>
            </a:r>
            <a:r>
              <a:rPr lang="en-US" altLang="zh-CN"/>
              <a:t>? </a:t>
            </a:r>
            <a:r>
              <a:rPr lang="zh-CN" altLang="en-US"/>
              <a:t>举例说明之。</a:t>
            </a:r>
            <a:br>
              <a:rPr lang="zh-CN" altLang="en-US"/>
            </a:br>
            <a:r>
              <a:rPr lang="zh-CN" altLang="en-US"/>
              <a:t>　　</a:t>
            </a:r>
            <a:r>
              <a:rPr lang="en-US" altLang="zh-CN"/>
              <a:t>23. </a:t>
            </a:r>
            <a:r>
              <a:rPr lang="zh-CN" altLang="en-US"/>
              <a:t>何谓“优先级倒置”现象，可采取什么方法来解决</a:t>
            </a:r>
            <a:r>
              <a:rPr lang="en-US" altLang="zh-CN"/>
              <a:t>? </a:t>
            </a:r>
            <a:br>
              <a:rPr lang="en-US" altLang="zh-CN"/>
            </a:br>
            <a:r>
              <a:rPr lang="zh-CN" altLang="en-US"/>
              <a:t>　　</a:t>
            </a:r>
            <a:r>
              <a:rPr lang="en-US" altLang="zh-CN"/>
              <a:t>24. </a:t>
            </a:r>
            <a:r>
              <a:rPr lang="zh-CN" altLang="en-US"/>
              <a:t>试分别说明可重用资源和可消耗资源的性质。</a:t>
            </a:r>
            <a:br>
              <a:rPr lang="zh-CN" altLang="en-US"/>
            </a:br>
            <a:r>
              <a:rPr lang="zh-CN" altLang="en-US"/>
              <a:t>　　</a:t>
            </a:r>
            <a:r>
              <a:rPr lang="en-US" altLang="zh-CN"/>
              <a:t>25. </a:t>
            </a:r>
            <a:r>
              <a:rPr lang="zh-CN" altLang="en-US"/>
              <a:t>试举例说明竞争不可抢占资源所引起的死锁。</a:t>
            </a:r>
            <a:br>
              <a:rPr lang="zh-CN" altLang="en-US"/>
            </a:br>
            <a:r>
              <a:rPr lang="zh-CN" altLang="en-US"/>
              <a:t>　　</a:t>
            </a:r>
            <a:r>
              <a:rPr lang="en-US" altLang="zh-CN"/>
              <a:t>26. </a:t>
            </a:r>
            <a:r>
              <a:rPr lang="zh-CN" altLang="en-US"/>
              <a:t>为了破坏“请求和保持”条件而提出了两种协议，试比较这两种协议。</a:t>
            </a:r>
            <a:br>
              <a:rPr lang="zh-CN" altLang="en-US"/>
            </a:br>
            <a:r>
              <a:rPr lang="zh-CN" altLang="en-US"/>
              <a:t>　　</a:t>
            </a:r>
            <a:r>
              <a:rPr lang="en-US" altLang="zh-CN"/>
              <a:t>27. </a:t>
            </a:r>
            <a:r>
              <a:rPr lang="zh-CN" altLang="en-US"/>
              <a:t>何谓死锁</a:t>
            </a:r>
            <a:r>
              <a:rPr lang="en-US" altLang="zh-CN"/>
              <a:t>? </a:t>
            </a:r>
            <a:r>
              <a:rPr lang="zh-CN" altLang="en-US"/>
              <a:t>产生死锁的原因和必要条件是什么</a:t>
            </a:r>
            <a:r>
              <a:rPr lang="en-US" altLang="zh-CN"/>
              <a:t>? </a:t>
            </a:r>
            <a:br>
              <a:rPr lang="en-US" altLang="zh-CN"/>
            </a:br>
            <a:r>
              <a:rPr lang="zh-CN" altLang="en-US"/>
              <a:t>　　</a:t>
            </a:r>
            <a:r>
              <a:rPr lang="en-US" altLang="zh-CN"/>
              <a:t>28. </a:t>
            </a:r>
            <a:r>
              <a:rPr lang="zh-CN" altLang="en-US"/>
              <a:t>在解决死锁问题的几个方法中，哪种方法最易于实现</a:t>
            </a:r>
            <a:r>
              <a:rPr lang="en-US" altLang="zh-CN"/>
              <a:t>? </a:t>
            </a:r>
            <a:r>
              <a:rPr lang="zh-CN" altLang="en-US"/>
              <a:t>哪种方法使资源利用率最高</a:t>
            </a:r>
            <a:r>
              <a:rPr lang="en-US" altLang="zh-CN"/>
              <a:t>? </a:t>
            </a:r>
            <a:br>
              <a:rPr lang="en-US" altLang="zh-CN"/>
            </a:br>
            <a:r>
              <a:rPr lang="zh-CN" altLang="en-US"/>
              <a:t>　　</a:t>
            </a:r>
            <a:r>
              <a:rPr lang="en-US" altLang="zh-CN"/>
              <a:t>29. </a:t>
            </a:r>
            <a:r>
              <a:rPr lang="zh-CN" altLang="en-US"/>
              <a:t>请详细说明可通过哪些途径预防死锁。</a:t>
            </a:r>
          </a:p>
        </p:txBody>
      </p:sp>
      <p:sp>
        <p:nvSpPr>
          <p:cNvPr id="836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072446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323850" y="692150"/>
            <a:ext cx="8496300" cy="5545138"/>
          </a:xfrm>
        </p:spPr>
        <p:txBody>
          <a:bodyPr/>
          <a:lstStyle/>
          <a:p>
            <a:pPr>
              <a:lnSpc>
                <a:spcPct val="120000"/>
              </a:lnSpc>
            </a:pPr>
            <a:r>
              <a:rPr lang="zh-CN" altLang="en-US"/>
              <a:t>　　</a:t>
            </a:r>
            <a:r>
              <a:rPr lang="en-US" altLang="zh-CN"/>
              <a:t>30. </a:t>
            </a:r>
            <a:r>
              <a:rPr lang="zh-CN" altLang="en-US"/>
              <a:t>在银行家算法的例子中，如果</a:t>
            </a:r>
            <a:r>
              <a:rPr lang="en-US" altLang="zh-CN"/>
              <a:t>P0</a:t>
            </a:r>
            <a:r>
              <a:rPr lang="zh-CN" altLang="en-US"/>
              <a:t>发出的请求向量由</a:t>
            </a:r>
            <a:r>
              <a:rPr lang="en-US" altLang="zh-CN"/>
              <a:t>Request(0, 2, 0)</a:t>
            </a:r>
            <a:r>
              <a:rPr lang="zh-CN" altLang="en-US"/>
              <a:t>改为</a:t>
            </a:r>
            <a:r>
              <a:rPr lang="en-US" altLang="zh-CN"/>
              <a:t>Request(0, 1, 0)</a:t>
            </a:r>
            <a:r>
              <a:rPr lang="zh-CN" altLang="en-US"/>
              <a:t>，问系统可否将资源分配给它</a:t>
            </a:r>
            <a:r>
              <a:rPr lang="en-US" altLang="zh-CN"/>
              <a:t>? </a:t>
            </a:r>
            <a:br>
              <a:rPr lang="en-US" altLang="zh-CN"/>
            </a:br>
            <a:r>
              <a:rPr lang="zh-CN" altLang="en-US"/>
              <a:t>　　</a:t>
            </a:r>
            <a:r>
              <a:rPr lang="en-US" altLang="zh-CN"/>
              <a:t>31. </a:t>
            </a:r>
            <a:r>
              <a:rPr lang="zh-CN" altLang="en-US"/>
              <a:t>在银行家算法中，若出现下述资源分配情况，试问：</a:t>
            </a:r>
            <a:br>
              <a:rPr lang="zh-CN" altLang="en-US"/>
            </a:br>
            <a:br>
              <a:rPr lang="zh-CN" altLang="en-US"/>
            </a:br>
            <a:br>
              <a:rPr lang="zh-CN" altLang="en-US"/>
            </a:br>
            <a:br>
              <a:rPr lang="zh-CN" altLang="en-US"/>
            </a:br>
            <a:br>
              <a:rPr lang="zh-CN" altLang="en-US"/>
            </a:br>
            <a:br>
              <a:rPr lang="zh-CN" altLang="en-US"/>
            </a:br>
            <a:r>
              <a:rPr lang="zh-CN" altLang="en-US"/>
              <a:t>　　</a:t>
            </a:r>
            <a:r>
              <a:rPr lang="en-US" altLang="zh-CN"/>
              <a:t>(1) </a:t>
            </a:r>
            <a:r>
              <a:rPr lang="zh-CN" altLang="en-US"/>
              <a:t>该状态是否安全</a:t>
            </a:r>
            <a:r>
              <a:rPr lang="en-US" altLang="zh-CN"/>
              <a:t>? </a:t>
            </a:r>
            <a:br>
              <a:rPr lang="en-US" altLang="zh-CN"/>
            </a:br>
            <a:r>
              <a:rPr lang="zh-CN" altLang="en-US"/>
              <a:t>　　</a:t>
            </a:r>
            <a:r>
              <a:rPr lang="en-US" altLang="zh-CN"/>
              <a:t>(2) </a:t>
            </a:r>
            <a:r>
              <a:rPr lang="zh-CN" altLang="en-US"/>
              <a:t>若进程</a:t>
            </a:r>
            <a:r>
              <a:rPr lang="en-US" altLang="zh-CN"/>
              <a:t>P2</a:t>
            </a:r>
            <a:r>
              <a:rPr lang="zh-CN" altLang="en-US"/>
              <a:t>提出请求</a:t>
            </a:r>
            <a:r>
              <a:rPr lang="en-US" altLang="zh-CN"/>
              <a:t>Request(1, 2, 2, 2)</a:t>
            </a:r>
            <a:r>
              <a:rPr lang="zh-CN" altLang="en-US"/>
              <a:t>后，系统能否将资源分配给它</a:t>
            </a:r>
            <a:r>
              <a:rPr lang="en-US" altLang="zh-CN"/>
              <a:t>? </a:t>
            </a:r>
          </a:p>
        </p:txBody>
      </p:sp>
      <p:sp>
        <p:nvSpPr>
          <p:cNvPr id="837635" name="Rectangle 3"/>
          <p:cNvSpPr>
            <a:spLocks noGrp="1" noChangeArrowheads="1"/>
          </p:cNvSpPr>
          <p:nvPr>
            <p:ph type="body" idx="1"/>
          </p:nvPr>
        </p:nvSpPr>
        <p:spPr/>
        <p:txBody>
          <a:bodyPr/>
          <a:lstStyle/>
          <a:p>
            <a:endParaRPr lang="zh-CN" altLang="zh-CN"/>
          </a:p>
        </p:txBody>
      </p:sp>
      <p:pic>
        <p:nvPicPr>
          <p:cNvPr id="8376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2636838"/>
            <a:ext cx="7272337"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7637" name="AutoShape 5">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3600">
              <a:solidFill>
                <a:srgbClr val="000000"/>
              </a:solidFill>
              <a:latin typeface="Times New Roman" pitchFamily="18" charset="0"/>
            </a:endParaRPr>
          </a:p>
        </p:txBody>
      </p:sp>
    </p:spTree>
    <p:extLst>
      <p:ext uri="{BB962C8B-B14F-4D97-AF65-F5344CB8AC3E}">
        <p14:creationId xmlns:p14="http://schemas.microsoft.com/office/powerpoint/2010/main" val="133632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2395" y="116632"/>
            <a:ext cx="8540750" cy="785818"/>
          </a:xfrm>
        </p:spPr>
        <p:txBody>
          <a:bodyPr/>
          <a:lstStyle/>
          <a:p>
            <a:pPr algn="l"/>
            <a:r>
              <a:rPr kumimoji="1" lang="en-US" altLang="zh-CN" dirty="0">
                <a:solidFill>
                  <a:srgbClr val="FF6600"/>
                </a:solidFill>
                <a:latin typeface="Times New Roman" pitchFamily="18" charset="0"/>
              </a:rPr>
              <a:t>   </a:t>
            </a:r>
            <a:r>
              <a:rPr kumimoji="1" lang="en-US" altLang="zh-CN" dirty="0">
                <a:latin typeface="Times New Roman" pitchFamily="18" charset="0"/>
              </a:rPr>
              <a:t>3.1.1  </a:t>
            </a:r>
            <a:r>
              <a:rPr kumimoji="1" lang="zh-CN" altLang="en-US" dirty="0">
                <a:latin typeface="Times New Roman" pitchFamily="18" charset="0"/>
              </a:rPr>
              <a:t>处理机调度的层次</a:t>
            </a:r>
            <a:endParaRPr lang="zh-CN" altLang="en-US" dirty="0"/>
          </a:p>
        </p:txBody>
      </p:sp>
      <p:sp>
        <p:nvSpPr>
          <p:cNvPr id="43010" name="日期占位符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82D4F8E-6F15-4E36-A313-D7358BC4CF68}" type="datetime8">
              <a:rPr lang="zh-CN" altLang="en-US" smtClean="0"/>
              <a:pPr/>
              <a:t>2022年6月30日8时58分</a:t>
            </a:fld>
            <a:endParaRPr lang="en-US" altLang="zh-CN"/>
          </a:p>
        </p:txBody>
      </p:sp>
      <p:sp>
        <p:nvSpPr>
          <p:cNvPr id="43013" name="Text Box 8"/>
          <p:cNvSpPr txBox="1">
            <a:spLocks noChangeArrowheads="1"/>
          </p:cNvSpPr>
          <p:nvPr/>
        </p:nvSpPr>
        <p:spPr bwMode="auto">
          <a:xfrm>
            <a:off x="611560" y="908720"/>
            <a:ext cx="7848872" cy="550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ts val="600"/>
              </a:spcBef>
            </a:pPr>
            <a:r>
              <a:rPr kumimoji="1" lang="en-US" altLang="zh-CN" sz="2400" b="1" dirty="0">
                <a:solidFill>
                  <a:schemeClr val="tx2"/>
                </a:solidFill>
                <a:latin typeface="Times New Roman" pitchFamily="18" charset="0"/>
              </a:rPr>
              <a:t>1. </a:t>
            </a:r>
            <a:r>
              <a:rPr kumimoji="1" lang="zh-CN" altLang="en-US" sz="2400" b="1" dirty="0">
                <a:solidFill>
                  <a:schemeClr val="tx2"/>
                </a:solidFill>
                <a:latin typeface="Times New Roman" pitchFamily="18" charset="0"/>
              </a:rPr>
              <a:t>高级调度</a:t>
            </a:r>
            <a:r>
              <a:rPr kumimoji="1" lang="en-US" altLang="zh-CN" sz="2400" b="1" dirty="0">
                <a:solidFill>
                  <a:schemeClr val="tx2"/>
                </a:solidFill>
                <a:latin typeface="Times New Roman" pitchFamily="18" charset="0"/>
              </a:rPr>
              <a:t>(High Scheduling) </a:t>
            </a:r>
          </a:p>
          <a:p>
            <a:pPr algn="just" eaLnBrk="1" hangingPunct="1">
              <a:lnSpc>
                <a:spcPct val="130000"/>
              </a:lnSpc>
              <a:spcBef>
                <a:spcPts val="600"/>
              </a:spcBef>
            </a:pPr>
            <a:r>
              <a:rPr kumimoji="1" lang="zh-CN" altLang="en-US" sz="2400" b="1" dirty="0">
                <a:latin typeface="Times New Roman" pitchFamily="18" charset="0"/>
              </a:rPr>
              <a:t>也叫</a:t>
            </a:r>
            <a:r>
              <a:rPr kumimoji="1" lang="zh-CN" altLang="en-US" sz="2400" dirty="0">
                <a:latin typeface="Times New Roman" pitchFamily="18" charset="0"/>
              </a:rPr>
              <a:t>：</a:t>
            </a:r>
            <a:r>
              <a:rPr kumimoji="1" lang="zh-CN" altLang="en-US" sz="2400" b="1" dirty="0">
                <a:solidFill>
                  <a:srgbClr val="FF0000"/>
                </a:solidFill>
                <a:latin typeface="Times New Roman" pitchFamily="18" charset="0"/>
              </a:rPr>
              <a:t>作业调度</a:t>
            </a:r>
            <a:r>
              <a:rPr kumimoji="1" lang="zh-CN" altLang="en-US" sz="2400" dirty="0">
                <a:latin typeface="Times New Roman" pitchFamily="18" charset="0"/>
              </a:rPr>
              <a:t>、</a:t>
            </a:r>
            <a:r>
              <a:rPr kumimoji="1" lang="zh-CN" altLang="en-US" sz="2400" b="1" dirty="0">
                <a:solidFill>
                  <a:srgbClr val="FF0000"/>
                </a:solidFill>
                <a:latin typeface="Times New Roman" pitchFamily="18" charset="0"/>
              </a:rPr>
              <a:t>长程调度</a:t>
            </a:r>
            <a:r>
              <a:rPr kumimoji="1" lang="zh-CN" altLang="en-US" sz="2400" dirty="0">
                <a:latin typeface="Times New Roman" pitchFamily="18" charset="0"/>
              </a:rPr>
              <a:t>。</a:t>
            </a:r>
            <a:endParaRPr kumimoji="1" lang="en-US" altLang="zh-CN" sz="2400" dirty="0">
              <a:latin typeface="Times New Roman" pitchFamily="18" charset="0"/>
            </a:endParaRPr>
          </a:p>
          <a:p>
            <a:pPr algn="just" eaLnBrk="1" hangingPunct="1">
              <a:lnSpc>
                <a:spcPct val="130000"/>
              </a:lnSpc>
              <a:spcBef>
                <a:spcPts val="600"/>
              </a:spcBef>
            </a:pPr>
            <a:r>
              <a:rPr kumimoji="1" lang="zh-CN" altLang="en-US" sz="2400" b="1" dirty="0">
                <a:latin typeface="Times New Roman" pitchFamily="18" charset="0"/>
              </a:rPr>
              <a:t>功能</a:t>
            </a:r>
            <a:r>
              <a:rPr kumimoji="1" lang="zh-CN" altLang="en-US" sz="2400" dirty="0">
                <a:latin typeface="Times New Roman" pitchFamily="18" charset="0"/>
              </a:rPr>
              <a:t>：根据调度算法，从</a:t>
            </a:r>
            <a:r>
              <a:rPr kumimoji="1" lang="zh-CN" altLang="en-US" sz="2400" u="sng" dirty="0">
                <a:latin typeface="Times New Roman" pitchFamily="18" charset="0"/>
              </a:rPr>
              <a:t>外存上</a:t>
            </a:r>
            <a:r>
              <a:rPr kumimoji="1" lang="zh-CN" altLang="en-US" sz="2400" dirty="0">
                <a:latin typeface="Times New Roman" pitchFamily="18" charset="0"/>
              </a:rPr>
              <a:t>将</a:t>
            </a:r>
            <a:r>
              <a:rPr kumimoji="1" lang="zh-CN" altLang="en-US" sz="2400" u="sng" dirty="0">
                <a:latin typeface="Times New Roman" pitchFamily="18" charset="0"/>
              </a:rPr>
              <a:t>后备队列中</a:t>
            </a:r>
            <a:r>
              <a:rPr kumimoji="1" lang="zh-CN" altLang="en-US" sz="2400" dirty="0">
                <a:latin typeface="Times New Roman" pitchFamily="18" charset="0"/>
              </a:rPr>
              <a:t>的</a:t>
            </a:r>
            <a:r>
              <a:rPr kumimoji="1" lang="zh-CN" altLang="en-US" sz="2400" b="1" u="sng" dirty="0">
                <a:solidFill>
                  <a:schemeClr val="tx2"/>
                </a:solidFill>
                <a:latin typeface="Times New Roman" pitchFamily="18" charset="0"/>
              </a:rPr>
              <a:t>作业</a:t>
            </a:r>
            <a:r>
              <a:rPr kumimoji="1" lang="zh-CN" altLang="en-US" sz="2400" u="sng" dirty="0">
                <a:solidFill>
                  <a:schemeClr val="tx2"/>
                </a:solidFill>
                <a:latin typeface="Times New Roman" pitchFamily="18" charset="0"/>
              </a:rPr>
              <a:t>调入内存</a:t>
            </a:r>
            <a:r>
              <a:rPr kumimoji="1" lang="zh-CN" altLang="en-US" sz="2400" dirty="0">
                <a:latin typeface="Times New Roman" pitchFamily="18" charset="0"/>
              </a:rPr>
              <a:t>，并为这些作业</a:t>
            </a:r>
            <a:r>
              <a:rPr kumimoji="1" lang="zh-CN" altLang="en-US" sz="2400" u="sng" dirty="0">
                <a:solidFill>
                  <a:schemeClr val="tx2"/>
                </a:solidFill>
                <a:latin typeface="Times New Roman" pitchFamily="18" charset="0"/>
              </a:rPr>
              <a:t>创建</a:t>
            </a:r>
            <a:r>
              <a:rPr kumimoji="1" lang="zh-CN" altLang="en-US" sz="2400" b="1" u="sng" dirty="0">
                <a:solidFill>
                  <a:schemeClr val="tx2"/>
                </a:solidFill>
                <a:latin typeface="Times New Roman" pitchFamily="18" charset="0"/>
              </a:rPr>
              <a:t>进程</a:t>
            </a:r>
            <a:r>
              <a:rPr kumimoji="1" lang="zh-CN" altLang="en-US" sz="2400" dirty="0">
                <a:latin typeface="Times New Roman" pitchFamily="18" charset="0"/>
              </a:rPr>
              <a:t>、</a:t>
            </a:r>
            <a:r>
              <a:rPr kumimoji="1" lang="zh-CN" altLang="en-US" sz="2400" dirty="0">
                <a:solidFill>
                  <a:schemeClr val="tx2"/>
                </a:solidFill>
                <a:latin typeface="Times New Roman" pitchFamily="18" charset="0"/>
              </a:rPr>
              <a:t>分配资源</a:t>
            </a:r>
            <a:r>
              <a:rPr kumimoji="1" lang="zh-CN" altLang="en-US" sz="2400" dirty="0">
                <a:latin typeface="Times New Roman" pitchFamily="18" charset="0"/>
              </a:rPr>
              <a:t>并将它们</a:t>
            </a:r>
            <a:r>
              <a:rPr kumimoji="1" lang="zh-CN" altLang="en-US" sz="2400" dirty="0">
                <a:solidFill>
                  <a:schemeClr val="tx2"/>
                </a:solidFill>
                <a:latin typeface="Times New Roman" pitchFamily="18" charset="0"/>
              </a:rPr>
              <a:t>放入就绪队列</a:t>
            </a:r>
            <a:r>
              <a:rPr kumimoji="1" lang="zh-CN" altLang="en-US" sz="2400" dirty="0">
                <a:latin typeface="Times New Roman" pitchFamily="18" charset="0"/>
              </a:rPr>
              <a:t>。</a:t>
            </a:r>
            <a:endParaRPr kumimoji="1" lang="en-US" altLang="zh-CN" sz="2400" dirty="0">
              <a:latin typeface="Times New Roman" pitchFamily="18" charset="0"/>
            </a:endParaRPr>
          </a:p>
          <a:p>
            <a:pPr algn="just" eaLnBrk="1" hangingPunct="1">
              <a:lnSpc>
                <a:spcPct val="130000"/>
              </a:lnSpc>
              <a:spcBef>
                <a:spcPts val="600"/>
              </a:spcBef>
            </a:pPr>
            <a:r>
              <a:rPr kumimoji="1" lang="zh-CN" altLang="en-US" sz="2400" b="1" dirty="0">
                <a:latin typeface="Times New Roman" pitchFamily="18" charset="0"/>
              </a:rPr>
              <a:t>使用场合</a:t>
            </a:r>
            <a:r>
              <a:rPr kumimoji="1" lang="zh-CN" altLang="en-US" sz="2400" dirty="0">
                <a:latin typeface="Times New Roman" pitchFamily="18" charset="0"/>
              </a:rPr>
              <a:t>：多道批处理系统。</a:t>
            </a:r>
            <a:endParaRPr kumimoji="1" lang="en-US" altLang="zh-CN" sz="2400" dirty="0">
              <a:latin typeface="Times New Roman" pitchFamily="18" charset="0"/>
            </a:endParaRPr>
          </a:p>
          <a:p>
            <a:pPr algn="just" eaLnBrk="1" hangingPunct="1">
              <a:lnSpc>
                <a:spcPct val="130000"/>
              </a:lnSpc>
              <a:spcBef>
                <a:spcPts val="600"/>
              </a:spcBef>
            </a:pPr>
            <a:r>
              <a:rPr kumimoji="1" lang="en-US" altLang="zh-CN" sz="2400" b="1" dirty="0">
                <a:solidFill>
                  <a:schemeClr val="tx2"/>
                </a:solidFill>
                <a:latin typeface="Times New Roman" pitchFamily="18" charset="0"/>
              </a:rPr>
              <a:t> 2. </a:t>
            </a:r>
            <a:r>
              <a:rPr kumimoji="1" lang="zh-CN" altLang="en-US" sz="2400" b="1" dirty="0">
                <a:solidFill>
                  <a:schemeClr val="tx2"/>
                </a:solidFill>
                <a:latin typeface="Times New Roman" pitchFamily="18" charset="0"/>
              </a:rPr>
              <a:t>低级调度</a:t>
            </a:r>
            <a:r>
              <a:rPr kumimoji="1" lang="en-US" altLang="zh-CN" sz="2400" b="1" dirty="0">
                <a:solidFill>
                  <a:schemeClr val="tx2"/>
                </a:solidFill>
                <a:latin typeface="Times New Roman" pitchFamily="18" charset="0"/>
              </a:rPr>
              <a:t>(Low Level Scheduling)     </a:t>
            </a:r>
          </a:p>
          <a:p>
            <a:pPr algn="just" eaLnBrk="1" hangingPunct="1">
              <a:lnSpc>
                <a:spcPct val="110000"/>
              </a:lnSpc>
              <a:spcBef>
                <a:spcPts val="300"/>
              </a:spcBef>
            </a:pPr>
            <a:r>
              <a:rPr kumimoji="1" lang="zh-CN" altLang="en-US" sz="2400" b="1" dirty="0">
                <a:latin typeface="Times New Roman" pitchFamily="18" charset="0"/>
              </a:rPr>
              <a:t>也叫</a:t>
            </a:r>
            <a:r>
              <a:rPr kumimoji="1" lang="zh-CN" altLang="en-US" sz="2400" dirty="0">
                <a:latin typeface="Times New Roman" pitchFamily="18" charset="0"/>
              </a:rPr>
              <a:t>：</a:t>
            </a:r>
            <a:r>
              <a:rPr kumimoji="1" lang="zh-CN" altLang="en-US" sz="2400" b="1" dirty="0">
                <a:solidFill>
                  <a:srgbClr val="FF0000"/>
                </a:solidFill>
                <a:latin typeface="Times New Roman" pitchFamily="18" charset="0"/>
              </a:rPr>
              <a:t>进程调度</a:t>
            </a:r>
            <a:r>
              <a:rPr kumimoji="1" lang="zh-CN" altLang="en-US" sz="2400" dirty="0">
                <a:latin typeface="Times New Roman" pitchFamily="18" charset="0"/>
              </a:rPr>
              <a:t>、</a:t>
            </a:r>
            <a:r>
              <a:rPr kumimoji="1" lang="zh-CN" altLang="en-US" sz="2400" b="1" dirty="0">
                <a:solidFill>
                  <a:srgbClr val="FF0000"/>
                </a:solidFill>
                <a:latin typeface="Times New Roman" pitchFamily="18" charset="0"/>
              </a:rPr>
              <a:t>短程调度</a:t>
            </a:r>
            <a:r>
              <a:rPr kumimoji="1" lang="zh-CN" altLang="en-US" sz="2400" dirty="0">
                <a:latin typeface="Times New Roman" pitchFamily="18" charset="0"/>
              </a:rPr>
              <a:t>。</a:t>
            </a:r>
            <a:endParaRPr kumimoji="1" lang="en-US" altLang="zh-CN" sz="2400" dirty="0">
              <a:latin typeface="Times New Roman" pitchFamily="18" charset="0"/>
            </a:endParaRPr>
          </a:p>
          <a:p>
            <a:pPr algn="just" eaLnBrk="1" hangingPunct="1">
              <a:lnSpc>
                <a:spcPct val="110000"/>
              </a:lnSpc>
              <a:spcBef>
                <a:spcPts val="300"/>
              </a:spcBef>
            </a:pPr>
            <a:r>
              <a:rPr kumimoji="1" lang="zh-CN" altLang="en-US" sz="2400" b="1" dirty="0">
                <a:latin typeface="Times New Roman" pitchFamily="18" charset="0"/>
              </a:rPr>
              <a:t>功能</a:t>
            </a:r>
            <a:r>
              <a:rPr kumimoji="1" lang="zh-CN" altLang="en-US" sz="2400" dirty="0">
                <a:latin typeface="Times New Roman" pitchFamily="18" charset="0"/>
              </a:rPr>
              <a:t>：根据调度算法，从</a:t>
            </a:r>
            <a:r>
              <a:rPr kumimoji="1" lang="zh-CN" altLang="en-US" sz="2400" u="sng" dirty="0">
                <a:latin typeface="Times New Roman" pitchFamily="18" charset="0"/>
              </a:rPr>
              <a:t>就绪队列中</a:t>
            </a:r>
            <a:r>
              <a:rPr kumimoji="1" lang="zh-CN" altLang="en-US" sz="2400" dirty="0">
                <a:latin typeface="Times New Roman" pitchFamily="18" charset="0"/>
              </a:rPr>
              <a:t>选择一个</a:t>
            </a:r>
            <a:r>
              <a:rPr kumimoji="1" lang="zh-CN" altLang="en-US" sz="2400" b="1" dirty="0">
                <a:solidFill>
                  <a:schemeClr val="tx2"/>
                </a:solidFill>
                <a:latin typeface="Times New Roman" pitchFamily="18" charset="0"/>
              </a:rPr>
              <a:t>进程</a:t>
            </a:r>
            <a:r>
              <a:rPr kumimoji="1" lang="zh-CN" altLang="en-US" sz="2400" dirty="0">
                <a:latin typeface="Times New Roman" pitchFamily="18" charset="0"/>
              </a:rPr>
              <a:t>，并由</a:t>
            </a:r>
            <a:r>
              <a:rPr kumimoji="1" lang="zh-CN" altLang="en-US" sz="2400" u="sng" dirty="0">
                <a:latin typeface="Times New Roman" pitchFamily="18" charset="0"/>
              </a:rPr>
              <a:t>分派程序</a:t>
            </a:r>
            <a:r>
              <a:rPr kumimoji="1" lang="zh-CN" altLang="en-US" sz="2400" dirty="0">
                <a:latin typeface="Times New Roman" pitchFamily="18" charset="0"/>
              </a:rPr>
              <a:t>将处理机分配给该进程。</a:t>
            </a:r>
            <a:endParaRPr kumimoji="1" lang="en-US" altLang="zh-CN" sz="2400" dirty="0">
              <a:latin typeface="Times New Roman" pitchFamily="18" charset="0"/>
            </a:endParaRPr>
          </a:p>
          <a:p>
            <a:pPr algn="just" eaLnBrk="1" hangingPunct="1">
              <a:lnSpc>
                <a:spcPct val="110000"/>
              </a:lnSpc>
              <a:spcBef>
                <a:spcPts val="300"/>
              </a:spcBef>
            </a:pPr>
            <a:r>
              <a:rPr kumimoji="1" lang="zh-CN" altLang="en-US" sz="2400" b="1" dirty="0">
                <a:latin typeface="Times New Roman" pitchFamily="18" charset="0"/>
              </a:rPr>
              <a:t>使用场合</a:t>
            </a:r>
            <a:r>
              <a:rPr kumimoji="1" lang="zh-CN" altLang="en-US" sz="2400" dirty="0">
                <a:latin typeface="Times New Roman" pitchFamily="18" charset="0"/>
              </a:rPr>
              <a:t>：多道批处理系统、分时系统、实时系统。</a:t>
            </a:r>
            <a:endParaRPr kumimoji="1" lang="en-US" altLang="zh-CN" sz="2400" dirty="0">
              <a:latin typeface="Times New Roman" pitchFamily="18" charset="0"/>
            </a:endParaRPr>
          </a:p>
        </p:txBody>
      </p:sp>
      <p:sp>
        <p:nvSpPr>
          <p:cNvPr id="8" name="Rectangle 2"/>
          <p:cNvSpPr txBox="1">
            <a:spLocks noChangeArrowheads="1"/>
          </p:cNvSpPr>
          <p:nvPr/>
        </p:nvSpPr>
        <p:spPr>
          <a:xfrm>
            <a:off x="301625" y="357188"/>
            <a:ext cx="8540750" cy="785812"/>
          </a:xfrm>
          <a:prstGeom prst="rect">
            <a:avLst/>
          </a:prstGeom>
        </p:spPr>
        <p:txBody>
          <a:bodyPr/>
          <a:lstStyle/>
          <a:p>
            <a:pPr algn="ctr" eaLnBrk="1" hangingPunct="1">
              <a:defRPr/>
            </a:pPr>
            <a:endParaRPr lang="zh-CN" altLang="en-US" sz="3200" b="1" dirty="0">
              <a:solidFill>
                <a:schemeClr val="tx2"/>
              </a:solidFill>
              <a:latin typeface="+mj-lt"/>
              <a:ea typeface="+mj-ea"/>
              <a:cs typeface="+mj-cs"/>
            </a:endParaRPr>
          </a:p>
        </p:txBody>
      </p:sp>
      <p:cxnSp>
        <p:nvCxnSpPr>
          <p:cNvPr id="4" name="直接箭头连接符 3"/>
          <p:cNvCxnSpPr/>
          <p:nvPr/>
        </p:nvCxnSpPr>
        <p:spPr bwMode="auto">
          <a:xfrm flipH="1">
            <a:off x="7236296" y="2492896"/>
            <a:ext cx="576064" cy="2520280"/>
          </a:xfrm>
          <a:prstGeom prst="straightConnector1">
            <a:avLst/>
          </a:prstGeom>
          <a:solidFill>
            <a:schemeClr val="accent1"/>
          </a:solidFill>
          <a:ln w="19050" cap="flat" cmpd="sng" algn="ctr">
            <a:solidFill>
              <a:srgbClr val="FFFF00"/>
            </a:solidFill>
            <a:prstDash val="sysDot"/>
            <a:miter lim="800000"/>
            <a:headEnd type="arrow"/>
            <a:tailEnd type="arrow"/>
          </a:ln>
          <a:effectLst/>
        </p:spPr>
      </p:cxnSp>
    </p:spTree>
  </p:cSld>
  <p:clrMapOvr>
    <a:masterClrMapping/>
  </p:clrMapOvr>
  <p:transition>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7779" y="381361"/>
            <a:ext cx="8540750" cy="623562"/>
          </a:xfrm>
        </p:spPr>
        <p:txBody>
          <a:bodyPr/>
          <a:lstStyle/>
          <a:p>
            <a:pPr algn="l"/>
            <a:r>
              <a:rPr kumimoji="1" lang="en-US" altLang="zh-CN" sz="2800" dirty="0">
                <a:latin typeface="Times New Roman" pitchFamily="18" charset="0"/>
              </a:rPr>
              <a:t>    3. </a:t>
            </a:r>
            <a:r>
              <a:rPr kumimoji="1" lang="zh-CN" altLang="en-US" sz="2800" dirty="0">
                <a:latin typeface="Times New Roman" pitchFamily="18" charset="0"/>
              </a:rPr>
              <a:t>中级调度</a:t>
            </a:r>
            <a:r>
              <a:rPr kumimoji="1" lang="en-US" altLang="zh-CN" sz="2800" dirty="0">
                <a:latin typeface="Times New Roman" pitchFamily="18" charset="0"/>
              </a:rPr>
              <a:t>(Intermediate-Level Scheduling)</a:t>
            </a:r>
            <a:endParaRPr lang="zh-CN" altLang="en-US" sz="2800" dirty="0"/>
          </a:p>
        </p:txBody>
      </p:sp>
      <p:sp>
        <p:nvSpPr>
          <p:cNvPr id="46082" name="日期占位符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06266A6-700C-42A5-8735-518A46DF2DB9}" type="datetime8">
              <a:rPr lang="zh-CN" altLang="en-US" smtClean="0"/>
              <a:pPr/>
              <a:t>2022年6月30日8时58分</a:t>
            </a:fld>
            <a:endParaRPr lang="en-US" altLang="zh-CN"/>
          </a:p>
        </p:txBody>
      </p:sp>
      <p:sp>
        <p:nvSpPr>
          <p:cNvPr id="46084" name="Text Box 5"/>
          <p:cNvSpPr txBox="1">
            <a:spLocks noChangeArrowheads="1"/>
          </p:cNvSpPr>
          <p:nvPr/>
        </p:nvSpPr>
        <p:spPr bwMode="auto">
          <a:xfrm>
            <a:off x="467544" y="1004923"/>
            <a:ext cx="8136904" cy="508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ts val="500"/>
              </a:spcBef>
            </a:pPr>
            <a:r>
              <a:rPr kumimoji="1" lang="en-US" altLang="zh-CN" sz="2400" dirty="0">
                <a:latin typeface="Times New Roman" pitchFamily="18" charset="0"/>
              </a:rPr>
              <a:t>    </a:t>
            </a:r>
            <a:r>
              <a:rPr kumimoji="1" lang="zh-CN" altLang="en-US" sz="2400" b="1" dirty="0">
                <a:latin typeface="Times New Roman" pitchFamily="18" charset="0"/>
              </a:rPr>
              <a:t>也叫</a:t>
            </a:r>
            <a:r>
              <a:rPr kumimoji="1" lang="zh-CN" altLang="en-US" sz="2400" dirty="0">
                <a:latin typeface="Times New Roman" pitchFamily="18" charset="0"/>
              </a:rPr>
              <a:t>：</a:t>
            </a:r>
            <a:r>
              <a:rPr kumimoji="1" lang="zh-CN" altLang="en-US" sz="2400" b="1" dirty="0">
                <a:solidFill>
                  <a:srgbClr val="FF0000"/>
                </a:solidFill>
                <a:latin typeface="Times New Roman" pitchFamily="18" charset="0"/>
              </a:rPr>
              <a:t>内存调度</a:t>
            </a:r>
            <a:r>
              <a:rPr kumimoji="1" lang="zh-CN" altLang="en-US" sz="2400" b="1" dirty="0">
                <a:solidFill>
                  <a:schemeClr val="tx2"/>
                </a:solidFill>
                <a:latin typeface="Times New Roman" pitchFamily="18" charset="0"/>
              </a:rPr>
              <a:t>、</a:t>
            </a:r>
            <a:r>
              <a:rPr kumimoji="1" lang="zh-CN" altLang="en-US" sz="2400" b="1" dirty="0">
                <a:solidFill>
                  <a:srgbClr val="FF0000"/>
                </a:solidFill>
                <a:latin typeface="Times New Roman" pitchFamily="18" charset="0"/>
              </a:rPr>
              <a:t>中程调度</a:t>
            </a:r>
            <a:endParaRPr kumimoji="1" lang="en-US" altLang="zh-CN" sz="2400" b="1" dirty="0">
              <a:solidFill>
                <a:srgbClr val="FF0000"/>
              </a:solidFill>
              <a:latin typeface="Times New Roman" pitchFamily="18" charset="0"/>
            </a:endParaRPr>
          </a:p>
          <a:p>
            <a:pPr algn="just" eaLnBrk="1" hangingPunct="1">
              <a:lnSpc>
                <a:spcPct val="130000"/>
              </a:lnSpc>
              <a:spcBef>
                <a:spcPts val="500"/>
              </a:spcBef>
            </a:pPr>
            <a:r>
              <a:rPr kumimoji="1" lang="zh-CN" altLang="en-US" sz="2400" dirty="0">
                <a:latin typeface="Times New Roman" pitchFamily="18" charset="0"/>
              </a:rPr>
              <a:t>    引入中级调度的主要</a:t>
            </a:r>
            <a:r>
              <a:rPr kumimoji="1" lang="zh-CN" altLang="en-US" sz="2400" b="1" dirty="0">
                <a:solidFill>
                  <a:schemeClr val="tx2"/>
                </a:solidFill>
                <a:latin typeface="Times New Roman" pitchFamily="18" charset="0"/>
              </a:rPr>
              <a:t>目的</a:t>
            </a:r>
            <a:r>
              <a:rPr kumimoji="1" lang="zh-CN" altLang="en-US" sz="2400" dirty="0">
                <a:latin typeface="Times New Roman" pitchFamily="18" charset="0"/>
              </a:rPr>
              <a:t>，是为了提高</a:t>
            </a:r>
            <a:r>
              <a:rPr kumimoji="1" lang="zh-CN" altLang="en-US" sz="2400" u="sng" dirty="0">
                <a:solidFill>
                  <a:schemeClr val="tx2"/>
                </a:solidFill>
                <a:latin typeface="Times New Roman" pitchFamily="18" charset="0"/>
              </a:rPr>
              <a:t>内存利用率</a:t>
            </a:r>
            <a:r>
              <a:rPr kumimoji="1" lang="zh-CN" altLang="en-US" sz="2400" dirty="0">
                <a:latin typeface="Times New Roman" pitchFamily="18" charset="0"/>
              </a:rPr>
              <a:t>和</a:t>
            </a:r>
            <a:r>
              <a:rPr kumimoji="1" lang="zh-CN" altLang="en-US" sz="2400" u="sng" dirty="0">
                <a:solidFill>
                  <a:schemeClr val="tx2"/>
                </a:solidFill>
                <a:latin typeface="Times New Roman" pitchFamily="18" charset="0"/>
              </a:rPr>
              <a:t>系统吞吐量</a:t>
            </a:r>
            <a:r>
              <a:rPr kumimoji="1" lang="zh-CN" altLang="en-US" sz="2400" dirty="0">
                <a:latin typeface="Times New Roman" pitchFamily="18" charset="0"/>
              </a:rPr>
              <a:t>。 第</a:t>
            </a:r>
            <a:r>
              <a:rPr kumimoji="1" lang="en-US" altLang="zh-CN" sz="2400" dirty="0">
                <a:latin typeface="Times New Roman" pitchFamily="18" charset="0"/>
              </a:rPr>
              <a:t>2</a:t>
            </a:r>
            <a:r>
              <a:rPr kumimoji="1" lang="zh-CN" altLang="en-US" sz="2400" dirty="0">
                <a:latin typeface="Times New Roman" pitchFamily="18" charset="0"/>
              </a:rPr>
              <a:t>章：进程挂起操作。</a:t>
            </a:r>
            <a:endParaRPr kumimoji="1" lang="en-US" altLang="zh-CN" sz="2400" dirty="0">
              <a:latin typeface="Times New Roman" pitchFamily="18" charset="0"/>
            </a:endParaRPr>
          </a:p>
          <a:p>
            <a:pPr algn="just" eaLnBrk="1" hangingPunct="1">
              <a:lnSpc>
                <a:spcPct val="130000"/>
              </a:lnSpc>
              <a:spcBef>
                <a:spcPts val="500"/>
              </a:spcBef>
            </a:pPr>
            <a:r>
              <a:rPr kumimoji="1" lang="zh-CN" altLang="en-US" sz="2400" dirty="0">
                <a:latin typeface="Times New Roman" pitchFamily="18" charset="0"/>
              </a:rPr>
              <a:t>    调度方式：将那些</a:t>
            </a:r>
            <a:r>
              <a:rPr kumimoji="1" lang="zh-CN" altLang="en-US" sz="2400" u="sng" dirty="0">
                <a:latin typeface="Times New Roman" pitchFamily="18" charset="0"/>
              </a:rPr>
              <a:t>暂时</a:t>
            </a:r>
            <a:r>
              <a:rPr kumimoji="1" lang="zh-CN" altLang="en-US" sz="2400" u="sng" dirty="0">
                <a:solidFill>
                  <a:schemeClr val="tx2"/>
                </a:solidFill>
                <a:latin typeface="Times New Roman" pitchFamily="18" charset="0"/>
              </a:rPr>
              <a:t>不需要</a:t>
            </a:r>
            <a:r>
              <a:rPr kumimoji="1" lang="en-US" altLang="zh-CN" sz="2400" u="sng" dirty="0">
                <a:latin typeface="Times New Roman" pitchFamily="18" charset="0"/>
              </a:rPr>
              <a:t>/</a:t>
            </a:r>
            <a:r>
              <a:rPr kumimoji="1" lang="zh-CN" altLang="en-US" sz="2400" u="sng" dirty="0">
                <a:solidFill>
                  <a:schemeClr val="tx2"/>
                </a:solidFill>
                <a:latin typeface="Times New Roman" pitchFamily="18" charset="0"/>
              </a:rPr>
              <a:t>不能</a:t>
            </a:r>
            <a:r>
              <a:rPr kumimoji="1" lang="zh-CN" altLang="en-US" sz="2400" u="sng" dirty="0">
                <a:latin typeface="Times New Roman" pitchFamily="18" charset="0"/>
              </a:rPr>
              <a:t>运行</a:t>
            </a:r>
            <a:r>
              <a:rPr kumimoji="1" lang="zh-CN" altLang="en-US" sz="2400" dirty="0">
                <a:latin typeface="Times New Roman" pitchFamily="18" charset="0"/>
              </a:rPr>
              <a:t>的进程（就绪状态、阻塞状态）调至外存等待</a:t>
            </a:r>
            <a:r>
              <a:rPr kumimoji="1" lang="en-US" altLang="zh-CN" sz="2400" dirty="0">
                <a:latin typeface="Times New Roman" pitchFamily="18" charset="0"/>
              </a:rPr>
              <a:t>(-&gt;</a:t>
            </a:r>
            <a:r>
              <a:rPr kumimoji="1" lang="zh-CN" altLang="en-US" sz="2400" u="sng" dirty="0">
                <a:latin typeface="Times New Roman" pitchFamily="18" charset="0"/>
              </a:rPr>
              <a:t>静止就绪</a:t>
            </a:r>
            <a:r>
              <a:rPr kumimoji="1" lang="zh-CN" altLang="en-US" sz="2400" dirty="0">
                <a:latin typeface="Times New Roman" pitchFamily="18" charset="0"/>
              </a:rPr>
              <a:t>状态、</a:t>
            </a:r>
            <a:r>
              <a:rPr kumimoji="1" lang="zh-CN" altLang="en-US" sz="2400" u="sng" dirty="0">
                <a:latin typeface="Times New Roman" pitchFamily="18" charset="0"/>
              </a:rPr>
              <a:t>静止阻塞</a:t>
            </a:r>
            <a:r>
              <a:rPr kumimoji="1" lang="zh-CN" altLang="en-US" sz="2400" dirty="0">
                <a:latin typeface="Times New Roman" pitchFamily="18" charset="0"/>
              </a:rPr>
              <a:t>状态</a:t>
            </a:r>
            <a:r>
              <a:rPr kumimoji="1" lang="en-US" altLang="zh-CN" sz="2400" dirty="0">
                <a:latin typeface="Times New Roman" pitchFamily="18" charset="0"/>
              </a:rPr>
              <a:t>)</a:t>
            </a:r>
            <a:r>
              <a:rPr lang="zh-CN" altLang="en-US" sz="2400" b="1" baseline="30000" dirty="0">
                <a:solidFill>
                  <a:schemeClr val="tx2"/>
                </a:solidFill>
                <a:latin typeface="Times New Roman" pitchFamily="18" charset="0"/>
              </a:rPr>
              <a:t>图</a:t>
            </a:r>
            <a:r>
              <a:rPr lang="en-US" altLang="zh-CN" sz="2400" b="1" baseline="30000" dirty="0">
                <a:solidFill>
                  <a:schemeClr val="tx2"/>
                </a:solidFill>
                <a:latin typeface="Times New Roman" pitchFamily="18" charset="0"/>
              </a:rPr>
              <a:t>2-7</a:t>
            </a:r>
            <a:r>
              <a:rPr kumimoji="1" lang="zh-CN" altLang="en-US" sz="2400" b="1" baseline="30000" dirty="0">
                <a:solidFill>
                  <a:schemeClr val="tx2"/>
                </a:solidFill>
                <a:latin typeface="Times New Roman" pitchFamily="18" charset="0"/>
              </a:rPr>
              <a:t> </a:t>
            </a:r>
            <a:r>
              <a:rPr kumimoji="1" lang="zh-CN" altLang="en-US" sz="2400" dirty="0">
                <a:latin typeface="Times New Roman" pitchFamily="18" charset="0"/>
              </a:rPr>
              <a:t>，此时的进程状态称为</a:t>
            </a:r>
            <a:r>
              <a:rPr kumimoji="1" lang="zh-CN" altLang="en-US" sz="2400" u="sng" dirty="0">
                <a:latin typeface="Times New Roman" pitchFamily="18" charset="0"/>
              </a:rPr>
              <a:t>就绪驻外存状态</a:t>
            </a:r>
            <a:r>
              <a:rPr kumimoji="1" lang="zh-CN" altLang="en-US" sz="2400" dirty="0">
                <a:latin typeface="Times New Roman" pitchFamily="18" charset="0"/>
              </a:rPr>
              <a:t>或</a:t>
            </a:r>
            <a:r>
              <a:rPr kumimoji="1" lang="zh-CN" altLang="en-US" sz="2400" b="1" u="sng" dirty="0">
                <a:solidFill>
                  <a:schemeClr val="tx2"/>
                </a:solidFill>
                <a:latin typeface="Times New Roman" pitchFamily="18" charset="0"/>
              </a:rPr>
              <a:t>挂起状态</a:t>
            </a:r>
            <a:r>
              <a:rPr kumimoji="1" lang="zh-CN" altLang="en-US" sz="2400" dirty="0">
                <a:latin typeface="Times New Roman" pitchFamily="18" charset="0"/>
              </a:rPr>
              <a:t>。</a:t>
            </a:r>
            <a:endParaRPr kumimoji="1" lang="en-US" altLang="zh-CN" sz="2400" dirty="0">
              <a:latin typeface="Times New Roman" pitchFamily="18" charset="0"/>
            </a:endParaRPr>
          </a:p>
          <a:p>
            <a:pPr algn="just" eaLnBrk="1" hangingPunct="1">
              <a:lnSpc>
                <a:spcPct val="130000"/>
              </a:lnSpc>
              <a:spcBef>
                <a:spcPts val="500"/>
              </a:spcBef>
            </a:pPr>
            <a:r>
              <a:rPr kumimoji="1" lang="en-US" altLang="zh-CN" sz="2400" dirty="0">
                <a:latin typeface="Times New Roman" pitchFamily="18" charset="0"/>
              </a:rPr>
              <a:t>    </a:t>
            </a:r>
            <a:r>
              <a:rPr kumimoji="1" lang="zh-CN" altLang="en-US" sz="2400" dirty="0">
                <a:latin typeface="Times New Roman" pitchFamily="18" charset="0"/>
              </a:rPr>
              <a:t>当这些进程</a:t>
            </a:r>
            <a:r>
              <a:rPr kumimoji="1" lang="zh-CN" altLang="en-US" sz="2400" u="sng" dirty="0">
                <a:latin typeface="Times New Roman" pitchFamily="18" charset="0"/>
              </a:rPr>
              <a:t>重新具备运行条件</a:t>
            </a:r>
            <a:r>
              <a:rPr kumimoji="1" lang="zh-CN" altLang="en-US" sz="2400" dirty="0">
                <a:latin typeface="Times New Roman" pitchFamily="18" charset="0"/>
              </a:rPr>
              <a:t>、且</a:t>
            </a:r>
            <a:r>
              <a:rPr kumimoji="1" lang="zh-CN" altLang="en-US" sz="2400" u="sng" dirty="0">
                <a:latin typeface="Times New Roman" pitchFamily="18" charset="0"/>
              </a:rPr>
              <a:t>内存又稍有空闲</a:t>
            </a:r>
            <a:r>
              <a:rPr kumimoji="1" lang="zh-CN" altLang="en-US" sz="2400" dirty="0">
                <a:latin typeface="Times New Roman" pitchFamily="18" charset="0"/>
              </a:rPr>
              <a:t>时，由中级调度来决定把哪些进程</a:t>
            </a:r>
            <a:r>
              <a:rPr kumimoji="1" lang="zh-CN" altLang="en-US" sz="2400" u="sng" dirty="0">
                <a:latin typeface="Times New Roman" pitchFamily="18" charset="0"/>
              </a:rPr>
              <a:t>重新调入内存</a:t>
            </a:r>
            <a:r>
              <a:rPr kumimoji="1" lang="zh-CN" altLang="en-US" sz="2400" dirty="0">
                <a:latin typeface="Times New Roman" pitchFamily="18" charset="0"/>
              </a:rPr>
              <a:t>，并</a:t>
            </a:r>
            <a:r>
              <a:rPr kumimoji="1" lang="zh-CN" altLang="en-US" sz="2400" u="sng" dirty="0">
                <a:latin typeface="Times New Roman" pitchFamily="18" charset="0"/>
              </a:rPr>
              <a:t>修改其状态</a:t>
            </a:r>
            <a:r>
              <a:rPr kumimoji="1" lang="zh-CN" altLang="en-US" sz="2400" dirty="0">
                <a:latin typeface="Times New Roman" pitchFamily="18" charset="0"/>
              </a:rPr>
              <a:t>为活动就绪、活动阻塞状态，挂在就绪</a:t>
            </a:r>
            <a:r>
              <a:rPr kumimoji="1" lang="en-US" altLang="zh-CN" sz="2400" dirty="0">
                <a:latin typeface="Times New Roman" pitchFamily="18" charset="0"/>
              </a:rPr>
              <a:t>/</a:t>
            </a:r>
            <a:r>
              <a:rPr kumimoji="1" lang="zh-CN" altLang="en-US" sz="2400" dirty="0">
                <a:latin typeface="Times New Roman" pitchFamily="18" charset="0"/>
              </a:rPr>
              <a:t>阻塞队列上继续等待进程调度。 </a:t>
            </a:r>
          </a:p>
        </p:txBody>
      </p:sp>
      <p:sp>
        <p:nvSpPr>
          <p:cNvPr id="9" name="上弧形箭头 8"/>
          <p:cNvSpPr/>
          <p:nvPr/>
        </p:nvSpPr>
        <p:spPr bwMode="auto">
          <a:xfrm>
            <a:off x="4535996" y="2320624"/>
            <a:ext cx="3130252" cy="288032"/>
          </a:xfrm>
          <a:prstGeom prst="curvedDownArrow">
            <a:avLst/>
          </a:prstGeom>
          <a:solidFill>
            <a:schemeClr val="accent1"/>
          </a:solidFill>
          <a:ln w="9525" cap="flat" cmpd="sng" algn="ctr">
            <a:solidFill>
              <a:srgbClr val="FFC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3" name="上弧形箭头 12"/>
          <p:cNvSpPr/>
          <p:nvPr/>
        </p:nvSpPr>
        <p:spPr bwMode="auto">
          <a:xfrm rot="10268083">
            <a:off x="2295713" y="3236436"/>
            <a:ext cx="3130252" cy="288032"/>
          </a:xfrm>
          <a:prstGeom prst="curvedDownArrow">
            <a:avLst/>
          </a:prstGeom>
          <a:solidFill>
            <a:schemeClr val="accent1"/>
          </a:solidFill>
          <a:ln w="9525" cap="flat" cmpd="sng" algn="ctr">
            <a:solidFill>
              <a:srgbClr val="FFC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zh-CN" altLang="en-US"/>
          </a:p>
        </p:txBody>
      </p:sp>
    </p:spTree>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509582"/>
            <a:ext cx="8540750" cy="785818"/>
          </a:xfrm>
        </p:spPr>
        <p:txBody>
          <a:bodyPr/>
          <a:lstStyle/>
          <a:p>
            <a:pPr algn="l"/>
            <a:r>
              <a:rPr kumimoji="1" lang="zh-CN" altLang="en-US" dirty="0">
                <a:latin typeface="Times New Roman" pitchFamily="18" charset="0"/>
              </a:rPr>
              <a:t>   </a:t>
            </a:r>
            <a:r>
              <a:rPr kumimoji="1" lang="zh-CN" altLang="en-US" sz="2800" dirty="0">
                <a:latin typeface="Times New Roman" pitchFamily="18" charset="0"/>
              </a:rPr>
              <a:t>调度队列模型 </a:t>
            </a:r>
            <a:endParaRPr lang="zh-CN" altLang="en-US" dirty="0"/>
          </a:p>
        </p:txBody>
      </p:sp>
      <p:sp>
        <p:nvSpPr>
          <p:cNvPr id="1027" name="日期占位符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EF6AA37-EE06-416D-9904-BDACE3B612D1}" type="datetime8">
              <a:rPr lang="zh-CN" altLang="en-US" smtClean="0"/>
              <a:pPr/>
              <a:t>2022年6月30日8时58分</a:t>
            </a:fld>
            <a:endParaRPr lang="en-US" altLang="zh-CN"/>
          </a:p>
        </p:txBody>
      </p:sp>
      <p:sp>
        <p:nvSpPr>
          <p:cNvPr id="1029" name="Text Box 5"/>
          <p:cNvSpPr txBox="1">
            <a:spLocks noChangeArrowheads="1"/>
          </p:cNvSpPr>
          <p:nvPr/>
        </p:nvSpPr>
        <p:spPr bwMode="auto">
          <a:xfrm>
            <a:off x="683568" y="1524000"/>
            <a:ext cx="495680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600" b="1" dirty="0">
                <a:latin typeface="Times New Roman" pitchFamily="18" charset="0"/>
              </a:rPr>
              <a:t>1. </a:t>
            </a:r>
            <a:r>
              <a:rPr kumimoji="1" lang="zh-CN" altLang="en-US" sz="2600" b="1" dirty="0">
                <a:latin typeface="Times New Roman" pitchFamily="18" charset="0"/>
              </a:rPr>
              <a:t>仅有</a:t>
            </a:r>
            <a:r>
              <a:rPr kumimoji="1" lang="zh-CN" altLang="en-US" sz="2600" b="1" dirty="0">
                <a:solidFill>
                  <a:schemeClr val="tx2"/>
                </a:solidFill>
                <a:latin typeface="Times New Roman" pitchFamily="18" charset="0"/>
              </a:rPr>
              <a:t>进程调度</a:t>
            </a:r>
            <a:r>
              <a:rPr kumimoji="1" lang="zh-CN" altLang="en-US" sz="2600" b="1" dirty="0">
                <a:latin typeface="Times New Roman" pitchFamily="18" charset="0"/>
              </a:rPr>
              <a:t>的调度队列模型 </a:t>
            </a:r>
          </a:p>
        </p:txBody>
      </p:sp>
      <p:sp>
        <p:nvSpPr>
          <p:cNvPr id="1030" name="Text Box 6"/>
          <p:cNvSpPr txBox="1">
            <a:spLocks noChangeArrowheads="1"/>
          </p:cNvSpPr>
          <p:nvPr/>
        </p:nvSpPr>
        <p:spPr bwMode="auto">
          <a:xfrm>
            <a:off x="2184194" y="5636567"/>
            <a:ext cx="57502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latin typeface="Times New Roman" pitchFamily="18" charset="0"/>
              </a:rPr>
              <a:t>图 </a:t>
            </a:r>
            <a:r>
              <a:rPr kumimoji="1" lang="en-US" altLang="zh-CN" sz="2400" dirty="0">
                <a:latin typeface="Times New Roman" pitchFamily="18" charset="0"/>
              </a:rPr>
              <a:t>3 - 01 </a:t>
            </a:r>
            <a:r>
              <a:rPr kumimoji="1" lang="zh-CN" altLang="en-US" sz="2400" dirty="0">
                <a:latin typeface="Times New Roman" pitchFamily="18" charset="0"/>
              </a:rPr>
              <a:t>仅具有进程调度的调度队列模型 </a:t>
            </a:r>
          </a:p>
        </p:txBody>
      </p:sp>
      <p:graphicFrame>
        <p:nvGraphicFramePr>
          <p:cNvPr id="1026" name="Object 1024"/>
          <p:cNvGraphicFramePr>
            <a:graphicFrameLocks noChangeAspect="1"/>
          </p:cNvGraphicFramePr>
          <p:nvPr>
            <p:extLst>
              <p:ext uri="{D42A27DB-BD31-4B8C-83A1-F6EECF244321}">
                <p14:modId xmlns:p14="http://schemas.microsoft.com/office/powerpoint/2010/main" val="3869738826"/>
              </p:ext>
            </p:extLst>
          </p:nvPr>
        </p:nvGraphicFramePr>
        <p:xfrm>
          <a:off x="467544" y="2438400"/>
          <a:ext cx="8208912" cy="3086100"/>
        </p:xfrm>
        <a:graphic>
          <a:graphicData uri="http://schemas.openxmlformats.org/presentationml/2006/ole">
            <mc:AlternateContent xmlns:mc="http://schemas.openxmlformats.org/markup-compatibility/2006">
              <mc:Choice xmlns:v="urn:schemas-microsoft-com:vml" Requires="v">
                <p:oleObj name="Visio" r:id="rId2" imgW="3776040" imgH="1274760" progId="Visio.Drawing.11">
                  <p:embed/>
                </p:oleObj>
              </mc:Choice>
              <mc:Fallback>
                <p:oleObj name="Visio" r:id="rId2" imgW="3776040" imgH="1274760" progId="Visio.Drawing.11">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38400"/>
                        <a:ext cx="8208912" cy="3086100"/>
                      </a:xfrm>
                      <a:prstGeom prst="rect">
                        <a:avLst/>
                      </a:prstGeom>
                      <a:blipFill>
                        <a:blip r:embed="rId4"/>
                        <a:tile tx="0" ty="0" sx="100000" sy="100000" flip="none" algn="tl"/>
                      </a:blipFill>
                      <a:ln>
                        <a:solidFill>
                          <a:srgbClr val="FFFF00"/>
                        </a:solidFill>
                      </a:ln>
                      <a:effectLst/>
                    </p:spPr>
                  </p:pic>
                </p:oleObj>
              </mc:Fallback>
            </mc:AlternateContent>
          </a:graphicData>
        </a:graphic>
      </p:graphicFrame>
    </p:spTree>
  </p:cSld>
  <p:clrMapOvr>
    <a:masterClrMapping/>
  </p:clrMapOvr>
  <p:transition>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latin typeface="Times New Roman" pitchFamily="18" charset="0"/>
              </a:rPr>
              <a:t>   </a:t>
            </a:r>
            <a:r>
              <a:rPr kumimoji="1" lang="en-US" altLang="zh-CN" sz="2800" dirty="0">
                <a:solidFill>
                  <a:schemeClr val="tx1"/>
                </a:solidFill>
                <a:latin typeface="Times New Roman" pitchFamily="18" charset="0"/>
              </a:rPr>
              <a:t>2. </a:t>
            </a:r>
            <a:r>
              <a:rPr kumimoji="1" lang="zh-CN" altLang="en-US" sz="2800" dirty="0">
                <a:solidFill>
                  <a:schemeClr val="tx1"/>
                </a:solidFill>
                <a:latin typeface="Times New Roman" pitchFamily="18" charset="0"/>
              </a:rPr>
              <a:t>具有</a:t>
            </a:r>
            <a:r>
              <a:rPr kumimoji="1" lang="zh-CN" altLang="en-US" sz="2800" dirty="0">
                <a:latin typeface="Times New Roman" pitchFamily="18" charset="0"/>
              </a:rPr>
              <a:t>高级</a:t>
            </a:r>
            <a:r>
              <a:rPr kumimoji="1" lang="zh-CN" altLang="en-US" sz="2800" dirty="0">
                <a:solidFill>
                  <a:schemeClr val="tx1"/>
                </a:solidFill>
                <a:latin typeface="Times New Roman" pitchFamily="18" charset="0"/>
              </a:rPr>
              <a:t>和</a:t>
            </a:r>
            <a:r>
              <a:rPr kumimoji="1" lang="zh-CN" altLang="en-US" sz="2800" dirty="0">
                <a:latin typeface="Times New Roman" pitchFamily="18" charset="0"/>
              </a:rPr>
              <a:t>低级</a:t>
            </a:r>
            <a:r>
              <a:rPr kumimoji="1" lang="zh-CN" altLang="en-US" sz="2800" dirty="0">
                <a:solidFill>
                  <a:schemeClr val="tx1"/>
                </a:solidFill>
                <a:latin typeface="Times New Roman" pitchFamily="18" charset="0"/>
              </a:rPr>
              <a:t>调度的调度队列模型 </a:t>
            </a:r>
            <a:endParaRPr lang="zh-CN" altLang="en-US" sz="2800" dirty="0">
              <a:solidFill>
                <a:schemeClr val="tx1"/>
              </a:solidFill>
            </a:endParaRPr>
          </a:p>
        </p:txBody>
      </p:sp>
      <p:sp>
        <p:nvSpPr>
          <p:cNvPr id="2051" name="日期占位符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090CF25-0F61-4B39-A9C6-253F73A7418E}" type="datetime8">
              <a:rPr lang="zh-CN" altLang="en-US" smtClean="0"/>
              <a:pPr/>
              <a:t>2022年6月30日8时58分</a:t>
            </a:fld>
            <a:endParaRPr lang="en-US" altLang="zh-CN"/>
          </a:p>
        </p:txBody>
      </p:sp>
      <p:sp>
        <p:nvSpPr>
          <p:cNvPr id="2053" name="Text Box 5"/>
          <p:cNvSpPr txBox="1">
            <a:spLocks noChangeArrowheads="1"/>
          </p:cNvSpPr>
          <p:nvPr/>
        </p:nvSpPr>
        <p:spPr bwMode="auto">
          <a:xfrm>
            <a:off x="1547664" y="5877272"/>
            <a:ext cx="646362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500" dirty="0">
                <a:latin typeface="Times New Roman" pitchFamily="18" charset="0"/>
              </a:rPr>
              <a:t>图 </a:t>
            </a:r>
            <a:r>
              <a:rPr kumimoji="1" lang="en-US" altLang="zh-CN" sz="2500" dirty="0">
                <a:latin typeface="Times New Roman" pitchFamily="18" charset="0"/>
              </a:rPr>
              <a:t>3-02 </a:t>
            </a:r>
            <a:r>
              <a:rPr kumimoji="1" lang="zh-CN" altLang="en-US" sz="2500" dirty="0">
                <a:latin typeface="Times New Roman" pitchFamily="18" charset="0"/>
              </a:rPr>
              <a:t>具有高、低两级调度的调度队列模型 </a:t>
            </a:r>
          </a:p>
        </p:txBody>
      </p:sp>
      <p:graphicFrame>
        <p:nvGraphicFramePr>
          <p:cNvPr id="2050" name="Object 1024"/>
          <p:cNvGraphicFramePr>
            <a:graphicFrameLocks noChangeAspect="1"/>
          </p:cNvGraphicFramePr>
          <p:nvPr>
            <p:extLst>
              <p:ext uri="{D42A27DB-BD31-4B8C-83A1-F6EECF244321}">
                <p14:modId xmlns:p14="http://schemas.microsoft.com/office/powerpoint/2010/main" val="917282517"/>
              </p:ext>
            </p:extLst>
          </p:nvPr>
        </p:nvGraphicFramePr>
        <p:xfrm>
          <a:off x="467544" y="1340768"/>
          <a:ext cx="8424936" cy="4376738"/>
        </p:xfrm>
        <a:graphic>
          <a:graphicData uri="http://schemas.openxmlformats.org/presentationml/2006/ole">
            <mc:AlternateContent xmlns:mc="http://schemas.openxmlformats.org/markup-compatibility/2006">
              <mc:Choice xmlns:v="urn:schemas-microsoft-com:vml" Requires="v">
                <p:oleObj name="VISIO" r:id="rId2" imgW="4768560" imgH="2282760" progId="Visio.Drawing.11">
                  <p:embed/>
                </p:oleObj>
              </mc:Choice>
              <mc:Fallback>
                <p:oleObj name="VISIO" r:id="rId2" imgW="4768560" imgH="2282760" progId="Visio.Drawing.11">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8424936" cy="4376738"/>
                      </a:xfrm>
                      <a:prstGeom prst="rect">
                        <a:avLst/>
                      </a:prstGeom>
                      <a:blipFill>
                        <a:blip r:embed="rId4"/>
                        <a:tile tx="0" ty="0" sx="100000" sy="100000" flip="none" algn="tl"/>
                      </a:blipFill>
                      <a:ln>
                        <a:noFill/>
                      </a:ln>
                      <a:effectLst/>
                    </p:spPr>
                  </p:pic>
                </p:oleObj>
              </mc:Fallback>
            </mc:AlternateContent>
          </a:graphicData>
        </a:graphic>
      </p:graphicFrame>
      <p:sp>
        <p:nvSpPr>
          <p:cNvPr id="4" name="左大括号 3"/>
          <p:cNvSpPr/>
          <p:nvPr/>
        </p:nvSpPr>
        <p:spPr bwMode="auto">
          <a:xfrm rot="16200000">
            <a:off x="1520661" y="2117105"/>
            <a:ext cx="198023" cy="1440161"/>
          </a:xfrm>
          <a:prstGeom prst="leftBrace">
            <a:avLst/>
          </a:prstGeom>
          <a:noFill/>
          <a:ln w="28575"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 name="左大括号 8"/>
          <p:cNvSpPr/>
          <p:nvPr/>
        </p:nvSpPr>
        <p:spPr bwMode="auto">
          <a:xfrm rot="16200000">
            <a:off x="4884460" y="2753468"/>
            <a:ext cx="360039" cy="5887565"/>
          </a:xfrm>
          <a:prstGeom prst="leftBrace">
            <a:avLst/>
          </a:prstGeom>
          <a:noFill/>
          <a:ln w="28575"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 name="TextBox 4"/>
          <p:cNvSpPr txBox="1"/>
          <p:nvPr/>
        </p:nvSpPr>
        <p:spPr>
          <a:xfrm>
            <a:off x="899591" y="2652519"/>
            <a:ext cx="1440161" cy="369332"/>
          </a:xfrm>
          <a:prstGeom prst="rect">
            <a:avLst/>
          </a:prstGeom>
          <a:noFill/>
        </p:spPr>
        <p:txBody>
          <a:bodyPr wrap="square" rtlCol="0">
            <a:spAutoFit/>
          </a:bodyPr>
          <a:lstStyle/>
          <a:p>
            <a:r>
              <a:rPr lang="zh-CN" altLang="en-US" b="1" dirty="0">
                <a:solidFill>
                  <a:schemeClr val="accent2">
                    <a:lumMod val="75000"/>
                  </a:schemeClr>
                </a:solidFill>
              </a:rPr>
              <a:t>高级调度</a:t>
            </a:r>
          </a:p>
        </p:txBody>
      </p:sp>
      <p:sp>
        <p:nvSpPr>
          <p:cNvPr id="11" name="TextBox 10"/>
          <p:cNvSpPr txBox="1"/>
          <p:nvPr/>
        </p:nvSpPr>
        <p:spPr>
          <a:xfrm>
            <a:off x="2043428" y="5327918"/>
            <a:ext cx="1155160" cy="369332"/>
          </a:xfrm>
          <a:prstGeom prst="rect">
            <a:avLst/>
          </a:prstGeom>
          <a:noFill/>
        </p:spPr>
        <p:txBody>
          <a:bodyPr wrap="square" rtlCol="0">
            <a:spAutoFit/>
          </a:bodyPr>
          <a:lstStyle/>
          <a:p>
            <a:r>
              <a:rPr lang="zh-CN" altLang="en-US" b="1" dirty="0">
                <a:solidFill>
                  <a:schemeClr val="accent2">
                    <a:lumMod val="75000"/>
                  </a:schemeClr>
                </a:solidFill>
              </a:rPr>
              <a:t>低级调度</a:t>
            </a:r>
          </a:p>
        </p:txBody>
      </p:sp>
      <p:sp>
        <p:nvSpPr>
          <p:cNvPr id="3" name="圆角矩形 2"/>
          <p:cNvSpPr/>
          <p:nvPr/>
        </p:nvSpPr>
        <p:spPr bwMode="auto">
          <a:xfrm>
            <a:off x="827584" y="1412776"/>
            <a:ext cx="1872208" cy="1609075"/>
          </a:xfrm>
          <a:prstGeom prst="roundRect">
            <a:avLst/>
          </a:prstGeom>
          <a:noFill/>
          <a:ln w="9525" cap="flat" cmpd="sng" algn="ctr">
            <a:solidFill>
              <a:schemeClr val="accent2">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2" name="圆角矩形 11"/>
          <p:cNvSpPr/>
          <p:nvPr/>
        </p:nvSpPr>
        <p:spPr bwMode="auto">
          <a:xfrm>
            <a:off x="2762234" y="1433493"/>
            <a:ext cx="5469281" cy="4105319"/>
          </a:xfrm>
          <a:prstGeom prst="roundRect">
            <a:avLst/>
          </a:prstGeom>
          <a:noFill/>
          <a:ln w="19050" cap="flat" cmpd="sng" algn="ctr">
            <a:solidFill>
              <a:schemeClr val="accent2">
                <a:lumMod val="50000"/>
              </a:schemeClr>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7" name="左大括号 6"/>
          <p:cNvSpPr/>
          <p:nvPr/>
        </p:nvSpPr>
        <p:spPr bwMode="auto">
          <a:xfrm rot="10800000">
            <a:off x="6221187" y="2837184"/>
            <a:ext cx="436357" cy="2701627"/>
          </a:xfrm>
          <a:prstGeom prst="leftBrace">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771800" y="2492896"/>
            <a:ext cx="4905350" cy="3456384"/>
          </a:xfrm>
          <a:prstGeom prst="rect">
            <a:avLst/>
          </a:prstGeom>
          <a:solidFill>
            <a:schemeClr val="accent1"/>
          </a:solidFill>
          <a:ln w="28575" cap="flat" cmpd="sng" algn="ctr">
            <a:solidFill>
              <a:srgbClr val="0066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2"/>
              </a:solidFill>
              <a:effectLst/>
              <a:latin typeface="Arial" charset="0"/>
              <a:ea typeface="宋体" pitchFamily="2" charset="-122"/>
            </a:endParaRPr>
          </a:p>
        </p:txBody>
      </p:sp>
      <p:sp>
        <p:nvSpPr>
          <p:cNvPr id="3075"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D601F92-FCEB-492C-AA16-E87B1CCCE3DA}" type="datetime8">
              <a:rPr lang="zh-CN" altLang="en-US" smtClean="0"/>
              <a:pPr/>
              <a:t>2022年6月30日8时58分</a:t>
            </a:fld>
            <a:endParaRPr lang="en-US" altLang="zh-CN"/>
          </a:p>
        </p:txBody>
      </p:sp>
      <p:sp>
        <p:nvSpPr>
          <p:cNvPr id="3076" name="Text Box 4"/>
          <p:cNvSpPr txBox="1">
            <a:spLocks noChangeArrowheads="1"/>
          </p:cNvSpPr>
          <p:nvPr/>
        </p:nvSpPr>
        <p:spPr bwMode="auto">
          <a:xfrm>
            <a:off x="1110505" y="332656"/>
            <a:ext cx="562686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600" b="1" dirty="0">
                <a:latin typeface="Times New Roman" pitchFamily="18" charset="0"/>
              </a:rPr>
              <a:t>3. </a:t>
            </a:r>
            <a:r>
              <a:rPr kumimoji="1" lang="zh-CN" altLang="en-US" sz="2600" b="1" dirty="0">
                <a:latin typeface="Times New Roman" pitchFamily="18" charset="0"/>
              </a:rPr>
              <a:t>同时具有</a:t>
            </a:r>
            <a:r>
              <a:rPr kumimoji="1" lang="zh-CN" altLang="en-US" sz="2600" b="1" dirty="0">
                <a:solidFill>
                  <a:schemeClr val="tx2"/>
                </a:solidFill>
                <a:latin typeface="Times New Roman" pitchFamily="18" charset="0"/>
              </a:rPr>
              <a:t>三级调度</a:t>
            </a:r>
            <a:r>
              <a:rPr kumimoji="1" lang="zh-CN" altLang="en-US" sz="2600" b="1" dirty="0">
                <a:latin typeface="Times New Roman" pitchFamily="18" charset="0"/>
              </a:rPr>
              <a:t>的调度队列模型 </a:t>
            </a:r>
          </a:p>
        </p:txBody>
      </p:sp>
      <p:sp>
        <p:nvSpPr>
          <p:cNvPr id="3077" name="Text Box 5"/>
          <p:cNvSpPr txBox="1">
            <a:spLocks noChangeArrowheads="1"/>
          </p:cNvSpPr>
          <p:nvPr/>
        </p:nvSpPr>
        <p:spPr bwMode="auto">
          <a:xfrm>
            <a:off x="2426273" y="5949280"/>
            <a:ext cx="55964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latin typeface="Times New Roman" pitchFamily="18" charset="0"/>
              </a:rPr>
              <a:t>图 </a:t>
            </a:r>
            <a:r>
              <a:rPr kumimoji="1" lang="en-US" altLang="zh-CN" sz="2400" dirty="0">
                <a:latin typeface="Times New Roman" pitchFamily="18" charset="0"/>
              </a:rPr>
              <a:t>3-03 </a:t>
            </a:r>
            <a:r>
              <a:rPr kumimoji="1" lang="zh-CN" altLang="en-US" sz="2400" dirty="0">
                <a:latin typeface="Times New Roman" pitchFamily="18" charset="0"/>
              </a:rPr>
              <a:t>具有三级调度时的调度队列模型 </a:t>
            </a:r>
          </a:p>
        </p:txBody>
      </p:sp>
      <p:graphicFrame>
        <p:nvGraphicFramePr>
          <p:cNvPr id="3074" name="Object 1024"/>
          <p:cNvGraphicFramePr>
            <a:graphicFrameLocks noChangeAspect="1"/>
          </p:cNvGraphicFramePr>
          <p:nvPr>
            <p:extLst>
              <p:ext uri="{D42A27DB-BD31-4B8C-83A1-F6EECF244321}">
                <p14:modId xmlns:p14="http://schemas.microsoft.com/office/powerpoint/2010/main" val="2934239730"/>
              </p:ext>
            </p:extLst>
          </p:nvPr>
        </p:nvGraphicFramePr>
        <p:xfrm>
          <a:off x="539552" y="962399"/>
          <a:ext cx="8208912" cy="4842865"/>
        </p:xfrm>
        <a:graphic>
          <a:graphicData uri="http://schemas.openxmlformats.org/presentationml/2006/ole">
            <mc:AlternateContent xmlns:mc="http://schemas.openxmlformats.org/markup-compatibility/2006">
              <mc:Choice xmlns:v="urn:schemas-microsoft-com:vml" Requires="v">
                <p:oleObj name="Visio" r:id="rId2" imgW="4304160" imgH="2462760" progId="Visio.Drawing.11">
                  <p:embed/>
                </p:oleObj>
              </mc:Choice>
              <mc:Fallback>
                <p:oleObj name="Visio" r:id="rId2" imgW="4304160" imgH="2462760" progId="Visio.Drawing.11">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962399"/>
                        <a:ext cx="8208912" cy="4842865"/>
                      </a:xfrm>
                      <a:prstGeom prst="rect">
                        <a:avLst/>
                      </a:prstGeom>
                      <a:blipFill dpi="0" rotWithShape="1">
                        <a:blip r:embed="rId4"/>
                        <a:srcRect/>
                        <a:tile tx="0" ty="0" sx="100000" sy="100000" flip="none" algn="tl"/>
                      </a:blipFill>
                      <a:ln w="9525">
                        <a:solidFill>
                          <a:schemeClr val="tx1"/>
                        </a:solidFill>
                        <a:miter lim="800000"/>
                        <a:headEnd/>
                        <a:tailEnd/>
                      </a:ln>
                      <a:effectLst/>
                    </p:spPr>
                  </p:pic>
                </p:oleObj>
              </mc:Fallback>
            </mc:AlternateContent>
          </a:graphicData>
        </a:graphic>
      </p:graphicFrame>
      <p:sp>
        <p:nvSpPr>
          <p:cNvPr id="4" name="矩形 3"/>
          <p:cNvSpPr/>
          <p:nvPr/>
        </p:nvSpPr>
        <p:spPr bwMode="auto">
          <a:xfrm>
            <a:off x="3203848" y="2420888"/>
            <a:ext cx="3960440" cy="2160240"/>
          </a:xfrm>
          <a:prstGeom prst="rect">
            <a:avLst/>
          </a:prstGeom>
          <a:noFill/>
          <a:ln w="19050" cap="flat" cmpd="sng" algn="ctr">
            <a:solidFill>
              <a:srgbClr val="FF0066"/>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transition>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551554"/>
          </a:xfrm>
        </p:spPr>
        <p:txBody>
          <a:bodyPr/>
          <a:lstStyle/>
          <a:p>
            <a:pPr algn="l"/>
            <a:r>
              <a:rPr lang="en-US" altLang="zh-CN" sz="3000" dirty="0"/>
              <a:t>    </a:t>
            </a:r>
            <a:r>
              <a:rPr lang="en-US" altLang="zh-CN" sz="3000" dirty="0">
                <a:latin typeface="黑体" pitchFamily="2" charset="-122"/>
                <a:ea typeface="黑体" pitchFamily="2" charset="-122"/>
              </a:rPr>
              <a:t>3.1.2  </a:t>
            </a:r>
            <a:r>
              <a:rPr lang="zh-CN" altLang="en-US" sz="3000" dirty="0">
                <a:latin typeface="黑体" pitchFamily="2" charset="-122"/>
                <a:ea typeface="黑体" pitchFamily="2" charset="-122"/>
              </a:rPr>
              <a:t>处理机调度算法的目标</a:t>
            </a:r>
            <a:endParaRPr lang="zh-CN" altLang="en-US" sz="30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5" name="Rectangle 2"/>
          <p:cNvSpPr>
            <a:spLocks noGrp="1" noChangeArrowheads="1"/>
          </p:cNvSpPr>
          <p:nvPr/>
        </p:nvSpPr>
        <p:spPr bwMode="auto">
          <a:xfrm>
            <a:off x="468313" y="908719"/>
            <a:ext cx="8207375" cy="529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solidFill>
                  <a:schemeClr val="tx1"/>
                </a:solidFill>
                <a:latin typeface="黑体" pitchFamily="2" charset="-122"/>
                <a:ea typeface="黑体" pitchFamily="2" charset="-122"/>
              </a:rPr>
              <a:t>    算法目标</a:t>
            </a:r>
            <a:r>
              <a:rPr lang="zh-CN" altLang="en-US" dirty="0">
                <a:latin typeface="黑体" pitchFamily="2" charset="-122"/>
                <a:ea typeface="黑体" pitchFamily="2" charset="-122"/>
              </a:rPr>
              <a:t>与</a:t>
            </a:r>
            <a:r>
              <a:rPr lang="en-US" altLang="zh-CN" dirty="0">
                <a:latin typeface="黑体" pitchFamily="2" charset="-122"/>
                <a:ea typeface="黑体" pitchFamily="2" charset="-122"/>
              </a:rPr>
              <a:t>OS</a:t>
            </a:r>
            <a:r>
              <a:rPr lang="zh-CN" altLang="en-US" dirty="0">
                <a:latin typeface="黑体" pitchFamily="2" charset="-122"/>
                <a:ea typeface="黑体" pitchFamily="2" charset="-122"/>
              </a:rPr>
              <a:t>类型有关</a:t>
            </a:r>
            <a:r>
              <a:rPr lang="zh-CN" altLang="en-US" dirty="0">
                <a:solidFill>
                  <a:schemeClr val="tx1"/>
                </a:solidFill>
                <a:latin typeface="黑体" pitchFamily="2" charset="-122"/>
                <a:ea typeface="黑体" pitchFamily="2" charset="-122"/>
              </a:rPr>
              <a:t>。但有些目标很重要，或者说是各种</a:t>
            </a:r>
            <a:r>
              <a:rPr lang="en-US" altLang="zh-CN" dirty="0">
                <a:solidFill>
                  <a:schemeClr val="tx1"/>
                </a:solidFill>
                <a:latin typeface="黑体" pitchFamily="2" charset="-122"/>
                <a:ea typeface="黑体" pitchFamily="2" charset="-122"/>
              </a:rPr>
              <a:t>OS</a:t>
            </a:r>
            <a:r>
              <a:rPr lang="zh-CN" altLang="en-US" dirty="0">
                <a:solidFill>
                  <a:schemeClr val="tx1"/>
                </a:solidFill>
                <a:latin typeface="黑体" pitchFamily="2" charset="-122"/>
                <a:ea typeface="黑体" pitchFamily="2" charset="-122"/>
              </a:rPr>
              <a:t>的共同目标。　</a:t>
            </a:r>
            <a:endParaRPr lang="en-US" altLang="zh-CN" dirty="0">
              <a:solidFill>
                <a:schemeClr val="tx1"/>
              </a:solidFill>
              <a:latin typeface="黑体" pitchFamily="2" charset="-122"/>
              <a:ea typeface="黑体" pitchFamily="2" charset="-122"/>
            </a:endParaRPr>
          </a:p>
          <a:p>
            <a:pPr>
              <a:lnSpc>
                <a:spcPct val="140000"/>
              </a:lnSpc>
            </a:pPr>
            <a:r>
              <a:rPr lang="en-US" altLang="zh-CN" dirty="0">
                <a:solidFill>
                  <a:schemeClr val="tx1"/>
                </a:solidFill>
                <a:latin typeface="黑体" pitchFamily="2" charset="-122"/>
                <a:ea typeface="黑体" pitchFamily="2" charset="-122"/>
              </a:rPr>
              <a:t>   1. </a:t>
            </a:r>
            <a:r>
              <a:rPr lang="zh-CN" altLang="en-US" dirty="0">
                <a:solidFill>
                  <a:schemeClr val="tx1"/>
                </a:solidFill>
                <a:latin typeface="黑体" pitchFamily="2" charset="-122"/>
                <a:ea typeface="黑体" pitchFamily="2" charset="-122"/>
              </a:rPr>
              <a:t>处理机调度算法的</a:t>
            </a:r>
            <a:r>
              <a:rPr lang="zh-CN" altLang="en-US" dirty="0">
                <a:latin typeface="黑体" pitchFamily="2" charset="-122"/>
                <a:ea typeface="黑体" pitchFamily="2" charset="-122"/>
              </a:rPr>
              <a:t>共同目标</a:t>
            </a:r>
            <a:br>
              <a:rPr lang="zh-CN" altLang="en-US" dirty="0">
                <a:solidFill>
                  <a:schemeClr val="tx1"/>
                </a:solidFill>
                <a:latin typeface="黑体" pitchFamily="2" charset="-122"/>
                <a:ea typeface="黑体" pitchFamily="2" charset="-122"/>
              </a:rPr>
            </a:br>
            <a:r>
              <a:rPr lang="zh-CN" altLang="en-US" dirty="0">
                <a:solidFill>
                  <a:schemeClr val="tx1"/>
                </a:solidFill>
              </a:rPr>
              <a:t>　　</a:t>
            </a:r>
            <a:r>
              <a:rPr lang="en-US" altLang="zh-CN" dirty="0">
                <a:solidFill>
                  <a:schemeClr val="tx1"/>
                </a:solidFill>
              </a:rPr>
              <a:t>(1) </a:t>
            </a:r>
            <a:r>
              <a:rPr lang="zh-CN" altLang="en-US" b="1" dirty="0"/>
              <a:t>资源利用率</a:t>
            </a:r>
            <a:r>
              <a:rPr lang="zh-CN" altLang="en-US" dirty="0">
                <a:solidFill>
                  <a:schemeClr val="tx1"/>
                </a:solidFill>
              </a:rPr>
              <a:t>。</a:t>
            </a:r>
            <a:endParaRPr lang="en-US" altLang="zh-CN" dirty="0">
              <a:solidFill>
                <a:schemeClr val="tx1"/>
              </a:solidFill>
            </a:endParaRPr>
          </a:p>
          <a:p>
            <a:pPr>
              <a:lnSpc>
                <a:spcPct val="140000"/>
              </a:lnSpc>
            </a:pPr>
            <a:r>
              <a:rPr lang="en-US" altLang="zh-CN" dirty="0">
                <a:solidFill>
                  <a:schemeClr val="tx1"/>
                </a:solidFill>
              </a:rPr>
              <a:t>    </a:t>
            </a:r>
            <a:r>
              <a:rPr lang="zh-CN" altLang="en-US" dirty="0">
                <a:solidFill>
                  <a:schemeClr val="tx1"/>
                </a:solidFill>
              </a:rPr>
              <a:t>为提高系统的资源利用率，应使系统中的</a:t>
            </a:r>
            <a:r>
              <a:rPr lang="zh-CN" altLang="en-US" dirty="0"/>
              <a:t>处理机</a:t>
            </a:r>
            <a:r>
              <a:rPr lang="zh-CN" altLang="en-US" dirty="0">
                <a:solidFill>
                  <a:schemeClr val="tx1"/>
                </a:solidFill>
              </a:rPr>
              <a:t>和</a:t>
            </a:r>
            <a:r>
              <a:rPr lang="zh-CN" altLang="en-US" dirty="0"/>
              <a:t>其它所有资源</a:t>
            </a:r>
            <a:r>
              <a:rPr lang="zh-CN" altLang="en-US" u="sng" dirty="0">
                <a:solidFill>
                  <a:schemeClr val="tx1"/>
                </a:solidFill>
              </a:rPr>
              <a:t>都尽可能地保持忙碌状态</a:t>
            </a:r>
            <a:r>
              <a:rPr lang="zh-CN" altLang="en-US" dirty="0">
                <a:solidFill>
                  <a:schemeClr val="tx1"/>
                </a:solidFill>
              </a:rPr>
              <a:t>，其中</a:t>
            </a:r>
            <a:r>
              <a:rPr lang="zh-CN" altLang="en-US" b="1" dirty="0"/>
              <a:t>处理机利用率</a:t>
            </a:r>
            <a:r>
              <a:rPr lang="zh-CN" altLang="en-US" dirty="0">
                <a:solidFill>
                  <a:schemeClr val="tx1"/>
                </a:solidFill>
              </a:rPr>
              <a:t>最为重要。</a:t>
            </a:r>
            <a:endParaRPr lang="en-US" altLang="zh-CN" dirty="0">
              <a:solidFill>
                <a:schemeClr val="tx1"/>
              </a:solidFill>
            </a:endParaRPr>
          </a:p>
          <a:p>
            <a:pPr>
              <a:lnSpc>
                <a:spcPct val="140000"/>
              </a:lnSpc>
            </a:pPr>
            <a:endParaRPr lang="en-US" altLang="zh-CN" dirty="0">
              <a:solidFill>
                <a:schemeClr val="tx1"/>
              </a:solidFill>
            </a:endParaRPr>
          </a:p>
          <a:p>
            <a:pPr>
              <a:lnSpc>
                <a:spcPct val="140000"/>
              </a:lnSpc>
            </a:pPr>
            <a:endParaRPr lang="en-US" altLang="zh-CN" dirty="0">
              <a:solidFill>
                <a:schemeClr val="tx1"/>
              </a:solidFill>
            </a:endParaRPr>
          </a:p>
          <a:p>
            <a:pPr>
              <a:lnSpc>
                <a:spcPct val="140000"/>
              </a:lnSpc>
            </a:pPr>
            <a:r>
              <a:rPr lang="en-US" altLang="zh-CN" dirty="0">
                <a:solidFill>
                  <a:schemeClr val="tx1"/>
                </a:solidFill>
              </a:rPr>
              <a:t>   </a:t>
            </a:r>
            <a:r>
              <a:rPr lang="zh-CN" altLang="en-US" dirty="0">
                <a:solidFill>
                  <a:schemeClr val="tx1"/>
                </a:solidFill>
              </a:rPr>
              <a:t>例：习题集 </a:t>
            </a:r>
            <a:r>
              <a:rPr lang="en-US" altLang="zh-CN" dirty="0">
                <a:solidFill>
                  <a:schemeClr val="tx1"/>
                </a:solidFill>
              </a:rPr>
              <a:t>P10</a:t>
            </a:r>
            <a:r>
              <a:rPr lang="zh-CN" altLang="en-US" dirty="0">
                <a:solidFill>
                  <a:schemeClr val="tx1"/>
                </a:solidFill>
              </a:rPr>
              <a:t>，例</a:t>
            </a:r>
            <a:r>
              <a:rPr lang="en-US" altLang="zh-CN" dirty="0">
                <a:solidFill>
                  <a:schemeClr val="tx1"/>
                </a:solidFill>
              </a:rPr>
              <a:t>4</a:t>
            </a:r>
            <a:r>
              <a:rPr lang="zh-CN" altLang="en-US" dirty="0">
                <a:solidFill>
                  <a:schemeClr val="tx1"/>
                </a:solidFill>
              </a:rPr>
              <a:t>（计算了</a:t>
            </a:r>
            <a:r>
              <a:rPr lang="en-US" altLang="zh-CN" b="1" u="sng" dirty="0">
                <a:solidFill>
                  <a:schemeClr val="tx1"/>
                </a:solidFill>
              </a:rPr>
              <a:t>CPU</a:t>
            </a:r>
            <a:r>
              <a:rPr lang="zh-CN" altLang="en-US" b="1" u="sng" dirty="0">
                <a:solidFill>
                  <a:schemeClr val="tx1"/>
                </a:solidFill>
              </a:rPr>
              <a:t>、</a:t>
            </a:r>
            <a:r>
              <a:rPr lang="en-US" altLang="zh-CN" b="1" u="sng" dirty="0">
                <a:solidFill>
                  <a:schemeClr val="tx1"/>
                </a:solidFill>
              </a:rPr>
              <a:t>IO</a:t>
            </a:r>
            <a:r>
              <a:rPr lang="zh-CN" altLang="en-US" b="1" u="sng" dirty="0">
                <a:solidFill>
                  <a:schemeClr val="tx1"/>
                </a:solidFill>
              </a:rPr>
              <a:t>设备</a:t>
            </a:r>
            <a:r>
              <a:rPr lang="zh-CN" altLang="en-US" b="1" dirty="0"/>
              <a:t>利用率</a:t>
            </a:r>
            <a:r>
              <a:rPr lang="zh-CN" altLang="en-US" dirty="0">
                <a:solidFill>
                  <a:schemeClr val="tx1"/>
                </a:solidFill>
              </a:rPr>
              <a:t>）。</a:t>
            </a:r>
            <a:endParaRPr lang="en-US" altLang="zh-CN" dirty="0">
              <a:solidFill>
                <a:schemeClr val="tx1"/>
              </a:solidFill>
            </a:endParaRPr>
          </a:p>
          <a:p>
            <a:pPr>
              <a:lnSpc>
                <a:spcPct val="140000"/>
              </a:lnSpc>
            </a:pP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7" name="TextBox 6"/>
              <p:cNvSpPr txBox="1"/>
              <p:nvPr/>
            </p:nvSpPr>
            <p:spPr>
              <a:xfrm>
                <a:off x="827584" y="4365104"/>
                <a:ext cx="7264361" cy="857351"/>
              </a:xfrm>
              <a:prstGeom prst="rect">
                <a:avLst/>
              </a:prstGeom>
              <a:noFill/>
            </p:spPr>
            <p:txBody>
              <a:bodyPr wrap="none" rtlCol="0">
                <a:spAutoFit/>
              </a:bodyPr>
              <a:lstStyle/>
              <a:p>
                <a:r>
                  <a:rPr lang="en-US" altLang="zh-CN" sz="2600" b="1" dirty="0">
                    <a:solidFill>
                      <a:schemeClr val="tx2"/>
                    </a:solidFill>
                    <a:latin typeface="+mn-ea"/>
                    <a:ea typeface="+mn-ea"/>
                  </a:rPr>
                  <a:t>CPU</a:t>
                </a:r>
                <a:r>
                  <a:rPr lang="zh-CN" altLang="en-US" sz="2600" b="1" dirty="0">
                    <a:solidFill>
                      <a:schemeClr val="tx2"/>
                    </a:solidFill>
                    <a:latin typeface="+mn-ea"/>
                    <a:ea typeface="+mn-ea"/>
                  </a:rPr>
                  <a:t>利用</a:t>
                </a:r>
                <a14:m>
                  <m:oMath xmlns:m="http://schemas.openxmlformats.org/officeDocument/2006/math">
                    <m:r>
                      <a:rPr lang="zh-CN" altLang="en-US" sz="2600" b="1">
                        <a:solidFill>
                          <a:schemeClr val="tx2"/>
                        </a:solidFill>
                        <a:latin typeface="Cambria Math"/>
                        <a:ea typeface="+mn-ea"/>
                      </a:rPr>
                      <m:t>率</m:t>
                    </m:r>
                    <m:r>
                      <a:rPr lang="en-US" altLang="zh-CN" sz="2600">
                        <a:latin typeface="Cambria Math"/>
                      </a:rPr>
                      <m:t>=</m:t>
                    </m:r>
                    <m:f>
                      <m:fPr>
                        <m:ctrlPr>
                          <a:rPr lang="en-US" altLang="zh-CN" sz="2600" i="1">
                            <a:latin typeface="Cambria Math" panose="02040503050406030204" pitchFamily="18" charset="0"/>
                          </a:rPr>
                        </m:ctrlPr>
                      </m:fPr>
                      <m:num>
                        <m:r>
                          <m:rPr>
                            <m:sty m:val="p"/>
                          </m:rPr>
                          <a:rPr lang="en-US" altLang="zh-CN" sz="2600">
                            <a:latin typeface="Cambria Math"/>
                          </a:rPr>
                          <m:t>CPU</m:t>
                        </m:r>
                        <m:r>
                          <a:rPr lang="zh-CN" altLang="en-US" sz="2600">
                            <a:latin typeface="Cambria Math"/>
                          </a:rPr>
                          <m:t>有效工作时间</m:t>
                        </m:r>
                      </m:num>
                      <m:den>
                        <m:r>
                          <m:rPr>
                            <m:sty m:val="p"/>
                          </m:rPr>
                          <a:rPr lang="en-US" altLang="zh-CN" sz="2600">
                            <a:latin typeface="Cambria Math"/>
                          </a:rPr>
                          <m:t>CPU</m:t>
                        </m:r>
                        <m:r>
                          <a:rPr lang="zh-CN" altLang="en-US" sz="2600">
                            <a:latin typeface="Cambria Math"/>
                          </a:rPr>
                          <m:t>有效工作时间</m:t>
                        </m:r>
                        <m:r>
                          <a:rPr lang="en-US" altLang="zh-CN" sz="2600">
                            <a:latin typeface="Cambria Math"/>
                          </a:rPr>
                          <m:t>+</m:t>
                        </m:r>
                        <m:r>
                          <m:rPr>
                            <m:sty m:val="p"/>
                          </m:rPr>
                          <a:rPr lang="en-US" altLang="zh-CN" sz="2600">
                            <a:latin typeface="Cambria Math"/>
                          </a:rPr>
                          <m:t>CPU</m:t>
                        </m:r>
                        <m:r>
                          <a:rPr lang="zh-CN" altLang="en-US" sz="2600">
                            <a:latin typeface="Cambria Math"/>
                          </a:rPr>
                          <m:t>空闲等待时间</m:t>
                        </m:r>
                      </m:den>
                    </m:f>
                  </m:oMath>
                </a14:m>
                <a:endParaRPr lang="zh-CN" altLang="en-US" sz="2600" dirty="0">
                  <a:latin typeface="Cambria Math"/>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827584" y="4365104"/>
                <a:ext cx="7264361" cy="857351"/>
              </a:xfrm>
              <a:prstGeom prst="rect">
                <a:avLst/>
              </a:prstGeom>
              <a:blipFill rotWithShape="1">
                <a:blip r:embed="rId2"/>
                <a:stretch>
                  <a:fillRect l="-15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8407022"/>
      </p:ext>
    </p:extLst>
  </p:cSld>
  <p:clrMapOvr>
    <a:masterClrMapping/>
  </p:clrMapOvr>
  <p:transition>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p:cNvSpPr>
            <a:spLocks noGrp="1"/>
          </p:cNvSpPr>
          <p:nvPr>
            <p:ph type="title"/>
          </p:nvPr>
        </p:nvSpPr>
        <p:spPr>
          <a:xfrm>
            <a:off x="301625" y="357188"/>
            <a:ext cx="8540750" cy="785812"/>
          </a:xfrm>
        </p:spPr>
        <p:txBody>
          <a:bodyPr/>
          <a:lstStyle/>
          <a:p>
            <a:r>
              <a:rPr kumimoji="1" lang="en-US" altLang="zh-CN" dirty="0">
                <a:latin typeface="Times New Roman" pitchFamily="18" charset="0"/>
              </a:rPr>
              <a:t>3.1 </a:t>
            </a:r>
            <a:r>
              <a:rPr kumimoji="1" lang="zh-CN" altLang="en-US" dirty="0">
                <a:latin typeface="Times New Roman" pitchFamily="18" charset="0"/>
              </a:rPr>
              <a:t>处理机</a:t>
            </a:r>
            <a:r>
              <a:rPr kumimoji="1" lang="zh-CN" altLang="en-US" u="sng" dirty="0">
                <a:latin typeface="Times New Roman" pitchFamily="18" charset="0"/>
              </a:rPr>
              <a:t>调度层次</a:t>
            </a:r>
            <a:r>
              <a:rPr kumimoji="1" lang="zh-CN" altLang="en-US" dirty="0">
                <a:latin typeface="Times New Roman" pitchFamily="18" charset="0"/>
              </a:rPr>
              <a:t>和</a:t>
            </a:r>
            <a:r>
              <a:rPr kumimoji="1" lang="zh-CN" altLang="en-US" u="sng" dirty="0">
                <a:latin typeface="Times New Roman" pitchFamily="18" charset="0"/>
              </a:rPr>
              <a:t>调度算法目标</a:t>
            </a:r>
            <a:endParaRPr lang="zh-CN" altLang="en-US" u="sng" dirty="0"/>
          </a:p>
        </p:txBody>
      </p:sp>
      <p:sp>
        <p:nvSpPr>
          <p:cNvPr id="30723" name="内容占位符 3"/>
          <p:cNvSpPr>
            <a:spLocks noGrp="1"/>
          </p:cNvSpPr>
          <p:nvPr>
            <p:ph idx="1"/>
          </p:nvPr>
        </p:nvSpPr>
        <p:spPr>
          <a:xfrm>
            <a:off x="323528" y="1268760"/>
            <a:ext cx="8540750" cy="4929188"/>
          </a:xfrm>
        </p:spPr>
        <p:txBody>
          <a:bodyPr/>
          <a:lstStyle/>
          <a:p>
            <a:r>
              <a:rPr lang="zh-CN" altLang="en-US" b="1" dirty="0">
                <a:solidFill>
                  <a:schemeClr val="tx2"/>
                </a:solidFill>
              </a:rPr>
              <a:t>调度：</a:t>
            </a:r>
            <a:r>
              <a:rPr lang="zh-CN" altLang="en-US" dirty="0"/>
              <a:t>就是为那些就绪的进程</a:t>
            </a:r>
            <a:r>
              <a:rPr lang="zh-CN" altLang="en-US" u="sng" dirty="0">
                <a:solidFill>
                  <a:schemeClr val="tx2"/>
                </a:solidFill>
              </a:rPr>
              <a:t>分配</a:t>
            </a:r>
            <a:r>
              <a:rPr lang="en-US" altLang="zh-CN" u="sng" dirty="0">
                <a:solidFill>
                  <a:schemeClr val="tx2"/>
                </a:solidFill>
              </a:rPr>
              <a:t>CPU</a:t>
            </a:r>
            <a:r>
              <a:rPr lang="zh-CN" altLang="en-US" dirty="0"/>
              <a:t>。</a:t>
            </a:r>
            <a:endParaRPr lang="en-US" altLang="zh-CN" dirty="0"/>
          </a:p>
          <a:p>
            <a:r>
              <a:rPr lang="zh-CN" altLang="en-US" b="1" dirty="0">
                <a:solidFill>
                  <a:schemeClr val="tx2"/>
                </a:solidFill>
              </a:rPr>
              <a:t>调度算法</a:t>
            </a:r>
            <a:r>
              <a:rPr lang="zh-CN" altLang="en-US" dirty="0"/>
              <a:t>：怎样调度，与</a:t>
            </a:r>
            <a:r>
              <a:rPr lang="zh-CN" altLang="en-US" u="sng" dirty="0">
                <a:solidFill>
                  <a:schemeClr val="tx2"/>
                </a:solidFill>
              </a:rPr>
              <a:t>系统目标有关</a:t>
            </a:r>
            <a:r>
              <a:rPr lang="zh-CN" altLang="en-US" dirty="0"/>
              <a:t>系。</a:t>
            </a:r>
            <a:endParaRPr lang="en-US" altLang="zh-CN" dirty="0"/>
          </a:p>
          <a:p>
            <a:r>
              <a:rPr lang="zh-CN" altLang="en-US" dirty="0"/>
              <a:t>调度涉及到如下</a:t>
            </a:r>
            <a:r>
              <a:rPr lang="en-US" altLang="zh-CN" dirty="0"/>
              <a:t>6</a:t>
            </a:r>
            <a:r>
              <a:rPr lang="zh-CN" altLang="en-US" dirty="0"/>
              <a:t>点内容：</a:t>
            </a:r>
            <a:endParaRPr lang="en-US" altLang="zh-CN" dirty="0"/>
          </a:p>
          <a:p>
            <a:pPr marL="517525" indent="-514350">
              <a:buFont typeface="+mj-ea"/>
              <a:buAutoNum type="circleNumDbPlain"/>
            </a:pPr>
            <a:r>
              <a:rPr lang="zh-CN" altLang="en-US" dirty="0"/>
              <a:t>处理机调度的原因</a:t>
            </a:r>
            <a:endParaRPr lang="en-US" altLang="zh-CN" dirty="0"/>
          </a:p>
          <a:p>
            <a:pPr marL="517525" indent="-514350">
              <a:buFont typeface="+mj-ea"/>
              <a:buAutoNum type="circleNumDbPlain"/>
            </a:pPr>
            <a:r>
              <a:rPr lang="zh-CN" altLang="en-US" dirty="0"/>
              <a:t>不同系统中的调度问题</a:t>
            </a:r>
            <a:endParaRPr lang="en-US" altLang="zh-CN" dirty="0"/>
          </a:p>
          <a:p>
            <a:pPr marL="517525" indent="-514350">
              <a:buFont typeface="+mj-ea"/>
              <a:buAutoNum type="circleNumDbPlain"/>
            </a:pPr>
            <a:r>
              <a:rPr lang="zh-CN" altLang="en-US" dirty="0"/>
              <a:t>进程行为</a:t>
            </a:r>
            <a:endParaRPr lang="en-US" altLang="zh-CN" dirty="0"/>
          </a:p>
          <a:p>
            <a:pPr marL="517525" indent="-514350">
              <a:buFont typeface="+mj-ea"/>
              <a:buAutoNum type="circleNumDbPlain"/>
            </a:pPr>
            <a:r>
              <a:rPr lang="zh-CN" altLang="en-US" dirty="0"/>
              <a:t>何时调度</a:t>
            </a:r>
            <a:endParaRPr lang="en-US" altLang="zh-CN" dirty="0"/>
          </a:p>
          <a:p>
            <a:pPr marL="517525" indent="-514350">
              <a:buFont typeface="+mj-ea"/>
              <a:buAutoNum type="circleNumDbPlain"/>
            </a:pPr>
            <a:r>
              <a:rPr lang="zh-CN" altLang="en-US" dirty="0"/>
              <a:t>处理机调度分类</a:t>
            </a:r>
            <a:r>
              <a:rPr lang="en-US" altLang="zh-CN" dirty="0"/>
              <a:t>/</a:t>
            </a:r>
            <a:r>
              <a:rPr lang="zh-CN" altLang="en-US" dirty="0"/>
              <a:t>层次</a:t>
            </a:r>
            <a:endParaRPr lang="en-US" altLang="zh-CN" dirty="0"/>
          </a:p>
          <a:p>
            <a:pPr marL="517525" indent="-514350">
              <a:buFont typeface="+mj-ea"/>
              <a:buAutoNum type="circleNumDbPlain"/>
            </a:pPr>
            <a:r>
              <a:rPr lang="zh-CN" altLang="en-US" dirty="0"/>
              <a:t>进程切换</a:t>
            </a:r>
            <a:endParaRPr lang="en-US" altLang="zh-CN" dirty="0"/>
          </a:p>
          <a:p>
            <a:pPr>
              <a:buFont typeface="Wingdings" pitchFamily="2" charset="2"/>
              <a:buChar char="Ø"/>
            </a:pPr>
            <a:endParaRPr lang="en-US" altLang="zh-CN" dirty="0"/>
          </a:p>
        </p:txBody>
      </p:sp>
      <p:sp>
        <p:nvSpPr>
          <p:cNvPr id="3072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3E6A345-C444-423F-8712-6B25875E6570}" type="datetime8">
              <a:rPr lang="zh-CN" altLang="en-US" smtClean="0"/>
              <a:pPr/>
              <a:t>2022年6月30日8时58分</a:t>
            </a:fld>
            <a:endParaRPr lang="en-US" altLang="zh-CN"/>
          </a:p>
        </p:txBody>
      </p:sp>
    </p:spTree>
  </p:cSld>
  <p:clrMapOvr>
    <a:masterClrMapping/>
  </p:clrMapOvr>
  <p:transition>
    <p:pull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2800" dirty="0"/>
              <a:t>   </a:t>
            </a:r>
            <a:endParaRPr lang="zh-CN" altLang="en-US" sz="28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5" name="Rectangle 2"/>
          <p:cNvSpPr>
            <a:spLocks noGrp="1" noChangeArrowheads="1"/>
          </p:cNvSpPr>
          <p:nvPr/>
        </p:nvSpPr>
        <p:spPr bwMode="auto">
          <a:xfrm>
            <a:off x="529135" y="476672"/>
            <a:ext cx="8207375"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t>　　</a:t>
            </a:r>
            <a:r>
              <a:rPr lang="en-US" altLang="zh-CN" dirty="0">
                <a:solidFill>
                  <a:schemeClr val="tx1"/>
                </a:solidFill>
              </a:rPr>
              <a:t>(2) </a:t>
            </a:r>
            <a:r>
              <a:rPr lang="zh-CN" altLang="en-US" b="1" dirty="0"/>
              <a:t>公平性</a:t>
            </a:r>
            <a:r>
              <a:rPr lang="zh-CN" altLang="en-US" dirty="0">
                <a:solidFill>
                  <a:schemeClr val="tx1"/>
                </a:solidFill>
              </a:rPr>
              <a:t>。指各进程都能获得</a:t>
            </a:r>
            <a:r>
              <a:rPr lang="zh-CN" altLang="en-US" u="sng" dirty="0"/>
              <a:t>合理</a:t>
            </a:r>
            <a:r>
              <a:rPr lang="zh-CN" altLang="en-US" u="sng" dirty="0">
                <a:solidFill>
                  <a:schemeClr val="tx1"/>
                </a:solidFill>
              </a:rPr>
              <a:t>的</a:t>
            </a:r>
            <a:r>
              <a:rPr lang="en-US" altLang="zh-CN" u="sng" dirty="0">
                <a:solidFill>
                  <a:schemeClr val="tx1"/>
                </a:solidFill>
              </a:rPr>
              <a:t>CPU </a:t>
            </a:r>
            <a:r>
              <a:rPr lang="zh-CN" altLang="en-US" u="sng" dirty="0">
                <a:solidFill>
                  <a:schemeClr val="tx1"/>
                </a:solidFill>
              </a:rPr>
              <a:t>时间</a:t>
            </a:r>
            <a:r>
              <a:rPr lang="zh-CN" altLang="en-US" dirty="0">
                <a:solidFill>
                  <a:schemeClr val="tx1"/>
                </a:solidFill>
              </a:rPr>
              <a:t>，</a:t>
            </a:r>
            <a:r>
              <a:rPr lang="en-US" altLang="zh-CN" dirty="0">
                <a:solidFill>
                  <a:schemeClr val="tx1"/>
                </a:solidFill>
              </a:rPr>
              <a:t>-&gt;</a:t>
            </a:r>
            <a:r>
              <a:rPr lang="zh-CN" altLang="en-US" u="sng" dirty="0">
                <a:solidFill>
                  <a:schemeClr val="tx1"/>
                </a:solidFill>
              </a:rPr>
              <a:t>不会发生进程的</a:t>
            </a:r>
            <a:r>
              <a:rPr lang="zh-CN" altLang="en-US" u="sng" dirty="0"/>
              <a:t>饥饿</a:t>
            </a:r>
            <a:r>
              <a:rPr lang="en-US" altLang="zh-CN" b="1" u="sng" baseline="30000" dirty="0"/>
              <a:t>?</a:t>
            </a:r>
            <a:r>
              <a:rPr lang="zh-CN" altLang="en-US" u="sng" dirty="0">
                <a:solidFill>
                  <a:schemeClr val="tx1"/>
                </a:solidFill>
              </a:rPr>
              <a:t>现象</a:t>
            </a:r>
            <a:r>
              <a:rPr lang="zh-CN" altLang="en-US" b="1" baseline="30000" dirty="0">
                <a:solidFill>
                  <a:schemeClr val="tx1"/>
                </a:solidFill>
              </a:rPr>
              <a:t>同步规则中：有限等待；磁盘调度的基本最短</a:t>
            </a:r>
            <a:r>
              <a:rPr lang="en-US" altLang="zh-CN" b="1" baseline="30000" dirty="0">
                <a:solidFill>
                  <a:schemeClr val="tx1"/>
                </a:solidFill>
              </a:rPr>
              <a:t>…</a:t>
            </a:r>
            <a:r>
              <a:rPr lang="zh-CN" altLang="en-US" dirty="0">
                <a:solidFill>
                  <a:schemeClr val="tx1"/>
                </a:solidFill>
              </a:rPr>
              <a:t>。</a:t>
            </a:r>
            <a:endParaRPr lang="en-US" altLang="zh-CN" dirty="0">
              <a:solidFill>
                <a:schemeClr val="tx1"/>
              </a:solidFill>
            </a:endParaRPr>
          </a:p>
          <a:p>
            <a:r>
              <a:rPr lang="en-US" altLang="zh-CN" dirty="0">
                <a:solidFill>
                  <a:schemeClr val="tx1"/>
                </a:solidFill>
              </a:rPr>
              <a:t>    </a:t>
            </a:r>
            <a:r>
              <a:rPr lang="zh-CN" altLang="en-US" b="1" dirty="0"/>
              <a:t>合理</a:t>
            </a:r>
            <a:r>
              <a:rPr lang="zh-CN" altLang="en-US" dirty="0">
                <a:solidFill>
                  <a:schemeClr val="tx1"/>
                </a:solidFill>
              </a:rPr>
              <a:t>：对</a:t>
            </a:r>
            <a:r>
              <a:rPr lang="zh-CN" altLang="en-US" u="sng" dirty="0">
                <a:solidFill>
                  <a:schemeClr val="tx1"/>
                </a:solidFill>
              </a:rPr>
              <a:t>相同类型的进程</a:t>
            </a:r>
            <a:r>
              <a:rPr lang="zh-CN" altLang="en-US" dirty="0">
                <a:solidFill>
                  <a:schemeClr val="tx1"/>
                </a:solidFill>
              </a:rPr>
              <a:t>应获得</a:t>
            </a:r>
            <a:r>
              <a:rPr lang="zh-CN" altLang="en-US" dirty="0"/>
              <a:t>相同的服务</a:t>
            </a:r>
            <a:r>
              <a:rPr lang="zh-CN" altLang="en-US" dirty="0">
                <a:solidFill>
                  <a:schemeClr val="tx1"/>
                </a:solidFill>
              </a:rPr>
              <a:t>；但对于</a:t>
            </a:r>
            <a:r>
              <a:rPr lang="zh-CN" altLang="en-US" u="sng" dirty="0">
                <a:solidFill>
                  <a:schemeClr val="tx1"/>
                </a:solidFill>
              </a:rPr>
              <a:t>不同类型的进程</a:t>
            </a:r>
            <a:r>
              <a:rPr lang="zh-CN" altLang="en-US" dirty="0">
                <a:solidFill>
                  <a:schemeClr val="tx1"/>
                </a:solidFill>
              </a:rPr>
              <a:t>，由于其紧急程度或重要性的不同，则应提供</a:t>
            </a:r>
            <a:r>
              <a:rPr lang="zh-CN" altLang="en-US" dirty="0"/>
              <a:t>不同的服务</a:t>
            </a:r>
            <a:r>
              <a:rPr lang="zh-CN" altLang="en-US" dirty="0">
                <a:solidFill>
                  <a:schemeClr val="tx1"/>
                </a:solidFill>
              </a:rPr>
              <a:t>。</a:t>
            </a:r>
            <a:br>
              <a:rPr lang="zh-CN" altLang="en-US" dirty="0">
                <a:solidFill>
                  <a:schemeClr val="tx1"/>
                </a:solidFill>
              </a:rPr>
            </a:br>
            <a:r>
              <a:rPr lang="zh-CN" altLang="en-US" dirty="0">
                <a:solidFill>
                  <a:schemeClr val="tx1"/>
                </a:solidFill>
              </a:rPr>
              <a:t>　　</a:t>
            </a:r>
            <a:r>
              <a:rPr lang="en-US" altLang="zh-CN" dirty="0">
                <a:solidFill>
                  <a:schemeClr val="tx1"/>
                </a:solidFill>
              </a:rPr>
              <a:t>(3) </a:t>
            </a:r>
            <a:r>
              <a:rPr lang="zh-CN" altLang="en-US" b="1" dirty="0"/>
              <a:t>平衡性</a:t>
            </a:r>
            <a:r>
              <a:rPr lang="zh-CN" altLang="en-US" dirty="0">
                <a:solidFill>
                  <a:schemeClr val="tx1"/>
                </a:solidFill>
              </a:rPr>
              <a:t>。由于在系统中可能具有多种类型的进程，有的属于</a:t>
            </a:r>
            <a:r>
              <a:rPr lang="zh-CN" altLang="en-US" u="sng" dirty="0">
                <a:solidFill>
                  <a:schemeClr val="tx1"/>
                </a:solidFill>
              </a:rPr>
              <a:t>计算型</a:t>
            </a:r>
            <a:r>
              <a:rPr lang="zh-CN" altLang="en-US" dirty="0">
                <a:solidFill>
                  <a:schemeClr val="tx1"/>
                </a:solidFill>
              </a:rPr>
              <a:t>作业，有的</a:t>
            </a:r>
            <a:r>
              <a:rPr lang="zh-CN" altLang="en-US" u="sng" dirty="0">
                <a:solidFill>
                  <a:schemeClr val="tx1"/>
                </a:solidFill>
              </a:rPr>
              <a:t>属于</a:t>
            </a:r>
            <a:r>
              <a:rPr lang="en-US" altLang="zh-CN" u="sng" dirty="0">
                <a:solidFill>
                  <a:schemeClr val="tx1"/>
                </a:solidFill>
              </a:rPr>
              <a:t>I/O</a:t>
            </a:r>
            <a:r>
              <a:rPr lang="zh-CN" altLang="en-US" u="sng" dirty="0">
                <a:solidFill>
                  <a:schemeClr val="tx1"/>
                </a:solidFill>
              </a:rPr>
              <a:t>型</a:t>
            </a:r>
            <a:r>
              <a:rPr lang="zh-CN" altLang="en-US" dirty="0">
                <a:solidFill>
                  <a:schemeClr val="tx1"/>
                </a:solidFill>
              </a:rPr>
              <a:t>。为使系统中的</a:t>
            </a:r>
            <a:r>
              <a:rPr lang="en-US" altLang="zh-CN" dirty="0">
                <a:solidFill>
                  <a:schemeClr val="tx1"/>
                </a:solidFill>
              </a:rPr>
              <a:t>CPU</a:t>
            </a:r>
            <a:r>
              <a:rPr lang="zh-CN" altLang="en-US" dirty="0">
                <a:solidFill>
                  <a:schemeClr val="tx1"/>
                </a:solidFill>
              </a:rPr>
              <a:t>和各种外部设备都能经常处于忙碌状态，调度算法应</a:t>
            </a:r>
            <a:r>
              <a:rPr lang="zh-CN" altLang="en-US" u="sng" dirty="0">
                <a:solidFill>
                  <a:schemeClr val="tx1"/>
                </a:solidFill>
              </a:rPr>
              <a:t>尽可能保持系统资源使用的平衡性</a:t>
            </a:r>
            <a:r>
              <a:rPr lang="en-US" altLang="zh-CN" dirty="0">
                <a:solidFill>
                  <a:schemeClr val="tx1"/>
                </a:solidFill>
              </a:rPr>
              <a:t>-&gt;</a:t>
            </a:r>
            <a:r>
              <a:rPr lang="zh-CN" altLang="en-US" dirty="0"/>
              <a:t>搭配运行</a:t>
            </a:r>
            <a:r>
              <a:rPr lang="en-US" altLang="zh-CN" baseline="30000" dirty="0"/>
              <a:t>XX</a:t>
            </a:r>
            <a:r>
              <a:rPr lang="zh-CN" altLang="en-US" baseline="30000" dirty="0"/>
              <a:t>搭配，干活不累</a:t>
            </a:r>
            <a:r>
              <a:rPr lang="zh-CN" altLang="en-US" dirty="0">
                <a:solidFill>
                  <a:schemeClr val="tx1"/>
                </a:solidFill>
              </a:rPr>
              <a:t>。</a:t>
            </a:r>
            <a:br>
              <a:rPr lang="zh-CN" altLang="en-US" dirty="0">
                <a:solidFill>
                  <a:schemeClr val="tx1"/>
                </a:solidFill>
              </a:rPr>
            </a:br>
            <a:r>
              <a:rPr lang="zh-CN" altLang="en-US" dirty="0">
                <a:solidFill>
                  <a:schemeClr val="tx1"/>
                </a:solidFill>
              </a:rPr>
              <a:t>　　</a:t>
            </a:r>
            <a:r>
              <a:rPr lang="en-US" altLang="zh-CN" dirty="0">
                <a:solidFill>
                  <a:schemeClr val="tx1"/>
                </a:solidFill>
              </a:rPr>
              <a:t>(4) </a:t>
            </a:r>
            <a:r>
              <a:rPr lang="zh-CN" altLang="en-US" b="1" dirty="0"/>
              <a:t>策略强制执行</a:t>
            </a:r>
            <a:r>
              <a:rPr lang="zh-CN" altLang="en-US" dirty="0">
                <a:solidFill>
                  <a:schemeClr val="tx1"/>
                </a:solidFill>
              </a:rPr>
              <a:t>。对所制订的策略，其中包括安全策略，</a:t>
            </a:r>
            <a:r>
              <a:rPr lang="zh-CN" altLang="en-US" u="sng" dirty="0">
                <a:solidFill>
                  <a:schemeClr val="tx1"/>
                </a:solidFill>
              </a:rPr>
              <a:t>只要需要，就</a:t>
            </a:r>
            <a:r>
              <a:rPr lang="zh-CN" altLang="en-US" b="1" u="sng" dirty="0"/>
              <a:t>必须</a:t>
            </a:r>
            <a:r>
              <a:rPr lang="zh-CN" altLang="en-US" u="sng" dirty="0"/>
              <a:t>准确地执行</a:t>
            </a:r>
            <a:r>
              <a:rPr lang="zh-CN" altLang="en-US" dirty="0">
                <a:solidFill>
                  <a:schemeClr val="tx1"/>
                </a:solidFill>
              </a:rPr>
              <a:t>，即使会造成某些工作的延迟也要执行。</a:t>
            </a:r>
          </a:p>
        </p:txBody>
      </p:sp>
    </p:spTree>
    <p:extLst>
      <p:ext uri="{BB962C8B-B14F-4D97-AF65-F5344CB8AC3E}">
        <p14:creationId xmlns:p14="http://schemas.microsoft.com/office/powerpoint/2010/main" val="1362228557"/>
      </p:ext>
    </p:extLst>
  </p:cSld>
  <p:clrMapOvr>
    <a:masterClrMapping/>
  </p:clrMapOvr>
  <p:transition>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1625" y="116632"/>
            <a:ext cx="8540750" cy="551554"/>
          </a:xfrm>
        </p:spPr>
        <p:txBody>
          <a:bodyPr/>
          <a:lstStyle/>
          <a:p>
            <a:pPr algn="l"/>
            <a:r>
              <a:rPr lang="en-US" altLang="zh-CN" sz="2600" dirty="0">
                <a:solidFill>
                  <a:schemeClr val="tx1"/>
                </a:solidFill>
                <a:latin typeface="黑体" pitchFamily="2" charset="-122"/>
                <a:ea typeface="黑体" pitchFamily="2" charset="-122"/>
              </a:rPr>
              <a:t>   2. </a:t>
            </a:r>
            <a:r>
              <a:rPr lang="zh-CN" altLang="en-US" sz="2600" dirty="0">
                <a:solidFill>
                  <a:schemeClr val="tx1"/>
                </a:solidFill>
                <a:latin typeface="黑体" pitchFamily="2" charset="-122"/>
                <a:ea typeface="黑体" pitchFamily="2" charset="-122"/>
              </a:rPr>
              <a:t>批处理系统的目标</a:t>
            </a:r>
            <a:endParaRPr lang="zh-CN" altLang="en-US" sz="2600" dirty="0"/>
          </a:p>
        </p:txBody>
      </p:sp>
      <p:sp>
        <p:nvSpPr>
          <p:cNvPr id="2" name="日期占位符 1"/>
          <p:cNvSpPr>
            <a:spLocks noGrp="1"/>
          </p:cNvSpPr>
          <p:nvPr>
            <p:ph type="dt" sz="half" idx="10"/>
          </p:nvPr>
        </p:nvSpPr>
        <p:spPr>
          <a:xfrm>
            <a:off x="251520" y="6286648"/>
            <a:ext cx="2289175" cy="333375"/>
          </a:xfrm>
        </p:spPr>
        <p:txBody>
          <a:bodyPr/>
          <a:lstStyle/>
          <a:p>
            <a:pPr>
              <a:defRPr/>
            </a:pPr>
            <a:fld id="{8AB462DB-3EF0-46A4-85DC-758A1E797FDE}" type="datetime8">
              <a:rPr lang="zh-CN" altLang="en-US" smtClean="0"/>
              <a:pPr>
                <a:defRPr/>
              </a:pPr>
              <a:t>2022年6月30日8时58分</a:t>
            </a:fld>
            <a:endParaRPr lang="en-US" altLang="zh-CN" dirty="0"/>
          </a:p>
        </p:txBody>
      </p:sp>
      <p:sp>
        <p:nvSpPr>
          <p:cNvPr id="5" name="Rectangle 2"/>
          <p:cNvSpPr>
            <a:spLocks noGrp="1" noChangeArrowheads="1"/>
          </p:cNvSpPr>
          <p:nvPr/>
        </p:nvSpPr>
        <p:spPr bwMode="auto">
          <a:xfrm>
            <a:off x="468313" y="692696"/>
            <a:ext cx="8207375"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t>　</a:t>
            </a:r>
            <a:r>
              <a:rPr lang="en-US" altLang="zh-CN" dirty="0">
                <a:solidFill>
                  <a:schemeClr val="tx1"/>
                </a:solidFill>
              </a:rPr>
              <a:t>(1) </a:t>
            </a:r>
            <a:r>
              <a:rPr lang="zh-CN" altLang="en-US" b="1" dirty="0"/>
              <a:t>平均周转时间短</a:t>
            </a:r>
            <a:r>
              <a:rPr lang="en-US" altLang="zh-CN" b="1" dirty="0"/>
              <a:t>(</a:t>
            </a:r>
            <a:r>
              <a:rPr lang="zh-CN" altLang="en-US" b="1" dirty="0">
                <a:solidFill>
                  <a:schemeClr val="tx1"/>
                </a:solidFill>
              </a:rPr>
              <a:t>人的因素</a:t>
            </a:r>
            <a:r>
              <a:rPr lang="en-US" altLang="zh-CN" b="1" dirty="0"/>
              <a:t>)</a:t>
            </a:r>
            <a:r>
              <a:rPr lang="zh-CN" altLang="en-US" dirty="0">
                <a:solidFill>
                  <a:schemeClr val="tx1"/>
                </a:solidFill>
              </a:rPr>
              <a:t>。 </a:t>
            </a:r>
            <a:br>
              <a:rPr lang="zh-CN" altLang="en-US" dirty="0">
                <a:solidFill>
                  <a:schemeClr val="tx1"/>
                </a:solidFill>
              </a:rPr>
            </a:br>
            <a:r>
              <a:rPr lang="zh-CN" altLang="en-US" dirty="0">
                <a:solidFill>
                  <a:schemeClr val="tx1"/>
                </a:solidFill>
              </a:rPr>
              <a:t>　</a:t>
            </a:r>
            <a:r>
              <a:rPr lang="zh-CN" altLang="en-US" dirty="0"/>
              <a:t>周转时间</a:t>
            </a:r>
            <a:r>
              <a:rPr lang="zh-CN" altLang="en-US" dirty="0">
                <a:solidFill>
                  <a:schemeClr val="tx1"/>
                </a:solidFill>
              </a:rPr>
              <a:t>：从作业</a:t>
            </a:r>
            <a:r>
              <a:rPr lang="zh-CN" altLang="en-US" u="sng" dirty="0">
                <a:solidFill>
                  <a:schemeClr val="tx1"/>
                </a:solidFill>
              </a:rPr>
              <a:t>提交给系统起，直到完成</a:t>
            </a:r>
            <a:r>
              <a:rPr lang="zh-CN" altLang="en-US" dirty="0">
                <a:solidFill>
                  <a:schemeClr val="tx1"/>
                </a:solidFill>
              </a:rPr>
              <a:t>的这段时间。</a:t>
            </a:r>
            <a:endParaRPr lang="en-US" altLang="zh-CN" dirty="0">
              <a:solidFill>
                <a:schemeClr val="tx1"/>
              </a:solidFill>
            </a:endParaRPr>
          </a:p>
          <a:p>
            <a:r>
              <a:rPr lang="en-US" altLang="zh-CN" dirty="0">
                <a:solidFill>
                  <a:schemeClr val="tx1"/>
                </a:solidFill>
              </a:rPr>
              <a:t>    </a:t>
            </a:r>
            <a:r>
              <a:rPr lang="zh-CN" altLang="en-US" dirty="0">
                <a:solidFill>
                  <a:schemeClr val="tx1"/>
                </a:solidFill>
              </a:rPr>
              <a:t>包括：后备队列中的等待时间</a:t>
            </a:r>
            <a:r>
              <a:rPr lang="en-US" altLang="zh-CN" dirty="0">
                <a:solidFill>
                  <a:schemeClr val="tx1"/>
                </a:solidFill>
              </a:rPr>
              <a:t>+</a:t>
            </a:r>
            <a:r>
              <a:rPr lang="zh-CN" altLang="en-US" dirty="0">
                <a:solidFill>
                  <a:schemeClr val="tx1"/>
                </a:solidFill>
              </a:rPr>
              <a:t>就绪队列中的等待时间</a:t>
            </a:r>
            <a:r>
              <a:rPr lang="en-US" altLang="zh-CN" dirty="0">
                <a:solidFill>
                  <a:schemeClr val="tx1"/>
                </a:solidFill>
              </a:rPr>
              <a:t>+CPU</a:t>
            </a:r>
            <a:r>
              <a:rPr lang="zh-CN" altLang="en-US" dirty="0">
                <a:solidFill>
                  <a:schemeClr val="tx1"/>
                </a:solidFill>
              </a:rPr>
              <a:t>上运行时间</a:t>
            </a:r>
            <a:r>
              <a:rPr lang="en-US" altLang="zh-CN" dirty="0">
                <a:solidFill>
                  <a:schemeClr val="tx1"/>
                </a:solidFill>
              </a:rPr>
              <a:t>+</a:t>
            </a:r>
            <a:r>
              <a:rPr lang="zh-CN" altLang="en-US" dirty="0">
                <a:solidFill>
                  <a:schemeClr val="tx1"/>
                </a:solidFill>
              </a:rPr>
              <a:t>等待</a:t>
            </a:r>
            <a:r>
              <a:rPr lang="en-US" altLang="zh-CN" dirty="0">
                <a:solidFill>
                  <a:schemeClr val="tx1"/>
                </a:solidFill>
              </a:rPr>
              <a:t>I/O</a:t>
            </a:r>
            <a:r>
              <a:rPr lang="zh-CN" altLang="en-US" dirty="0">
                <a:solidFill>
                  <a:schemeClr val="tx1"/>
                </a:solidFill>
              </a:rPr>
              <a:t>可用的时间。</a:t>
            </a:r>
            <a:endParaRPr lang="en-US" altLang="zh-CN" dirty="0">
              <a:solidFill>
                <a:schemeClr val="tx1"/>
              </a:solidFill>
            </a:endParaRPr>
          </a:p>
          <a:p>
            <a:r>
              <a:rPr lang="zh-CN" altLang="en-US" dirty="0">
                <a:solidFill>
                  <a:schemeClr val="tx1"/>
                </a:solidFill>
              </a:rPr>
              <a:t>    对</a:t>
            </a:r>
            <a:r>
              <a:rPr lang="zh-CN" altLang="en-US" b="1" u="sng" dirty="0">
                <a:solidFill>
                  <a:schemeClr val="tx1"/>
                </a:solidFill>
              </a:rPr>
              <a:t>每个用户</a:t>
            </a:r>
            <a:r>
              <a:rPr lang="zh-CN" altLang="en-US" dirty="0">
                <a:solidFill>
                  <a:schemeClr val="tx1"/>
                </a:solidFill>
              </a:rPr>
              <a:t>而言，都希望</a:t>
            </a:r>
            <a:r>
              <a:rPr lang="zh-CN" altLang="en-US" u="sng" dirty="0">
                <a:solidFill>
                  <a:schemeClr val="tx1"/>
                </a:solidFill>
              </a:rPr>
              <a:t>自己</a:t>
            </a:r>
            <a:r>
              <a:rPr lang="zh-CN" altLang="en-US" dirty="0">
                <a:solidFill>
                  <a:schemeClr val="tx1"/>
                </a:solidFill>
              </a:rPr>
              <a:t>作业的周转时间最短。</a:t>
            </a:r>
            <a:endParaRPr lang="en-US" altLang="zh-CN" dirty="0">
              <a:solidFill>
                <a:schemeClr val="tx1"/>
              </a:solidFill>
            </a:endParaRPr>
          </a:p>
          <a:p>
            <a:r>
              <a:rPr lang="en-US" altLang="zh-CN" dirty="0">
                <a:solidFill>
                  <a:schemeClr val="tx1"/>
                </a:solidFill>
              </a:rPr>
              <a:t>    </a:t>
            </a:r>
            <a:r>
              <a:rPr lang="zh-CN" altLang="en-US" dirty="0">
                <a:solidFill>
                  <a:schemeClr val="tx1"/>
                </a:solidFill>
              </a:rPr>
              <a:t>但对系统的</a:t>
            </a:r>
            <a:r>
              <a:rPr lang="zh-CN" altLang="en-US" b="1" u="sng" dirty="0">
                <a:solidFill>
                  <a:schemeClr val="tx1"/>
                </a:solidFill>
              </a:rPr>
              <a:t>管理者</a:t>
            </a:r>
            <a:r>
              <a:rPr lang="zh-CN" altLang="en-US" dirty="0">
                <a:solidFill>
                  <a:schemeClr val="tx1"/>
                </a:solidFill>
              </a:rPr>
              <a:t>而言，则希望</a:t>
            </a:r>
            <a:r>
              <a:rPr lang="zh-CN" altLang="en-US" u="sng" dirty="0">
                <a:solidFill>
                  <a:schemeClr val="tx1"/>
                </a:solidFill>
              </a:rPr>
              <a:t>大家的</a:t>
            </a:r>
            <a:r>
              <a:rPr lang="zh-CN" altLang="en-US" dirty="0">
                <a:solidFill>
                  <a:schemeClr val="tx1"/>
                </a:solidFill>
              </a:rPr>
              <a:t>平均周转时间最短，不仅要考虑到</a:t>
            </a:r>
            <a:r>
              <a:rPr lang="zh-CN" altLang="en-US" b="1" u="sng" dirty="0">
                <a:solidFill>
                  <a:schemeClr val="tx1"/>
                </a:solidFill>
              </a:rPr>
              <a:t>系统</a:t>
            </a:r>
            <a:r>
              <a:rPr lang="zh-CN" altLang="en-US" u="sng" dirty="0">
                <a:solidFill>
                  <a:srgbClr val="FF0000"/>
                </a:solidFill>
              </a:rPr>
              <a:t>资源</a:t>
            </a:r>
            <a:r>
              <a:rPr lang="zh-CN" altLang="en-US" u="sng" dirty="0">
                <a:solidFill>
                  <a:schemeClr val="tx1"/>
                </a:solidFill>
              </a:rPr>
              <a:t>的</a:t>
            </a:r>
            <a:r>
              <a:rPr lang="zh-CN" altLang="en-US" u="sng" dirty="0"/>
              <a:t>利用率</a:t>
            </a:r>
            <a:r>
              <a:rPr lang="zh-CN" altLang="en-US" baseline="30000" dirty="0">
                <a:solidFill>
                  <a:schemeClr val="tx1"/>
                </a:solidFill>
              </a:rPr>
              <a:t>利用率要高</a:t>
            </a:r>
            <a:r>
              <a:rPr lang="zh-CN" altLang="en-US" dirty="0">
                <a:solidFill>
                  <a:schemeClr val="tx1"/>
                </a:solidFill>
              </a:rPr>
              <a:t>，而且还要考虑到</a:t>
            </a:r>
            <a:r>
              <a:rPr lang="zh-CN" altLang="en-US" u="sng" dirty="0">
                <a:solidFill>
                  <a:schemeClr val="tx1"/>
                </a:solidFill>
              </a:rPr>
              <a:t>大多数</a:t>
            </a:r>
            <a:r>
              <a:rPr lang="zh-CN" altLang="en-US" b="1" u="sng" dirty="0">
                <a:solidFill>
                  <a:srgbClr val="FF0000"/>
                </a:solidFill>
              </a:rPr>
              <a:t>用户</a:t>
            </a:r>
            <a:r>
              <a:rPr lang="zh-CN" altLang="en-US" u="sng" dirty="0">
                <a:solidFill>
                  <a:schemeClr val="tx1"/>
                </a:solidFill>
              </a:rPr>
              <a:t>的</a:t>
            </a:r>
            <a:r>
              <a:rPr lang="zh-CN" altLang="en-US" u="sng" dirty="0"/>
              <a:t>满意程度</a:t>
            </a:r>
            <a:r>
              <a:rPr lang="zh-CN" altLang="en-US" dirty="0">
                <a:solidFill>
                  <a:schemeClr val="tx1"/>
                </a:solidFill>
              </a:rPr>
              <a:t>。所以，应该使得</a:t>
            </a:r>
            <a:r>
              <a:rPr lang="zh-CN" altLang="en-US" dirty="0"/>
              <a:t>作业的</a:t>
            </a:r>
            <a:r>
              <a:rPr lang="zh-CN" altLang="en-US" u="sng" dirty="0"/>
              <a:t>平均周转时间</a:t>
            </a:r>
            <a:r>
              <a:rPr lang="zh-CN" altLang="en-US" dirty="0"/>
              <a:t>尽可能短</a:t>
            </a:r>
            <a:r>
              <a:rPr lang="zh-CN" altLang="en-US" dirty="0">
                <a:solidFill>
                  <a:schemeClr val="tx1"/>
                </a:solidFill>
              </a:rPr>
              <a:t>。否则，会使许多用户的等待时间过长，特别是短作业用户。可把平均周转时间描述为：</a:t>
            </a:r>
          </a:p>
        </p:txBody>
      </p:sp>
      <mc:AlternateContent xmlns:mc="http://schemas.openxmlformats.org/markup-compatibility/2006" xmlns:a14="http://schemas.microsoft.com/office/drawing/2010/main">
        <mc:Choice Requires="a14">
          <p:sp>
            <p:nvSpPr>
              <p:cNvPr id="6" name="TextBox 5"/>
              <p:cNvSpPr txBox="1"/>
              <p:nvPr/>
            </p:nvSpPr>
            <p:spPr>
              <a:xfrm>
                <a:off x="2915816" y="5445224"/>
                <a:ext cx="2350836" cy="657296"/>
              </a:xfrm>
              <a:prstGeom prst="rect">
                <a:avLst/>
              </a:prstGeom>
              <a:solidFill>
                <a:srgbClr val="0070C0"/>
              </a:solidFill>
              <a:ln>
                <a:solidFill>
                  <a:srgbClr val="FFFF00"/>
                </a:solidFill>
              </a:ln>
            </p:spPr>
            <p:txBody>
              <a:bodyPr wrap="none" rtlCol="0">
                <a:spAutoFit/>
              </a:bodyPr>
              <a:lstStyle/>
              <a:p>
                <a14:m>
                  <m:oMath xmlns:m="http://schemas.openxmlformats.org/officeDocument/2006/math">
                    <m:r>
                      <m:rPr>
                        <m:sty m:val="p"/>
                      </m:rPr>
                      <a:rPr lang="en-US" altLang="zh-CN" sz="2600" b="0" i="0" smtClean="0">
                        <a:latin typeface="Cambria Math"/>
                      </a:rPr>
                      <m:t>T</m:t>
                    </m:r>
                    <m:r>
                      <a:rPr lang="en-US" altLang="zh-CN" sz="2600">
                        <a:latin typeface="Cambria Math"/>
                      </a:rPr>
                      <m:t>=</m:t>
                    </m:r>
                    <m:f>
                      <m:fPr>
                        <m:ctrlPr>
                          <a:rPr lang="en-US" altLang="zh-CN" sz="2600" i="1">
                            <a:latin typeface="Cambria Math" panose="02040503050406030204" pitchFamily="18" charset="0"/>
                          </a:rPr>
                        </m:ctrlPr>
                      </m:fPr>
                      <m:num>
                        <m:r>
                          <a:rPr lang="en-US" altLang="zh-CN" sz="2600" b="0" i="0" smtClean="0">
                            <a:latin typeface="Cambria Math"/>
                          </a:rPr>
                          <m:t>1</m:t>
                        </m:r>
                      </m:num>
                      <m:den>
                        <m:r>
                          <m:rPr>
                            <m:sty m:val="p"/>
                          </m:rPr>
                          <a:rPr lang="en-US" altLang="zh-CN" sz="2600" b="0" i="0" smtClean="0">
                            <a:latin typeface="Cambria Math"/>
                          </a:rPr>
                          <m:t>n</m:t>
                        </m:r>
                      </m:den>
                    </m:f>
                  </m:oMath>
                </a14:m>
                <a:r>
                  <a:rPr lang="en-US" altLang="zh-CN" sz="2600" dirty="0">
                    <a:latin typeface="Cambria Math"/>
                  </a:rPr>
                  <a:t>[ </a:t>
                </a:r>
                <a14:m>
                  <m:oMath xmlns:m="http://schemas.openxmlformats.org/officeDocument/2006/math">
                    <m:nary>
                      <m:naryPr>
                        <m:chr m:val="∑"/>
                        <m:ctrlPr>
                          <a:rPr lang="en-US" altLang="zh-CN" sz="2600" i="1" dirty="0" smtClean="0">
                            <a:latin typeface="Cambria Math" panose="02040503050406030204" pitchFamily="18" charset="0"/>
                          </a:rPr>
                        </m:ctrlPr>
                      </m:naryPr>
                      <m:sub>
                        <m:r>
                          <m:rPr>
                            <m:brk m:alnAt="23"/>
                          </m:rPr>
                          <a:rPr lang="en-US" altLang="zh-CN" sz="2600" b="0" i="1" dirty="0" smtClean="0">
                            <a:latin typeface="Cambria Math"/>
                          </a:rPr>
                          <m:t>𝑖</m:t>
                        </m:r>
                        <m:r>
                          <a:rPr lang="en-US" altLang="zh-CN" sz="2600" b="0" i="1" dirty="0" smtClean="0">
                            <a:latin typeface="Cambria Math"/>
                          </a:rPr>
                          <m:t>=1</m:t>
                        </m:r>
                      </m:sub>
                      <m:sup>
                        <m:r>
                          <a:rPr lang="en-US" altLang="zh-CN" sz="2600" b="0" i="1" dirty="0" smtClean="0">
                            <a:latin typeface="Cambria Math"/>
                          </a:rPr>
                          <m:t>𝑛</m:t>
                        </m:r>
                      </m:sup>
                      <m:e>
                        <m:r>
                          <a:rPr lang="en-US" altLang="zh-CN" sz="2600" b="0" i="1" dirty="0" smtClean="0">
                            <a:latin typeface="Cambria Math"/>
                          </a:rPr>
                          <m:t>𝑇</m:t>
                        </m:r>
                      </m:e>
                    </m:nary>
                  </m:oMath>
                </a14:m>
                <a:r>
                  <a:rPr lang="en-US" altLang="zh-CN" sz="2600" baseline="-25000" dirty="0">
                    <a:latin typeface="Cambria Math"/>
                  </a:rPr>
                  <a:t>i</a:t>
                </a:r>
                <a:r>
                  <a:rPr lang="en-US" altLang="zh-CN" sz="2600" dirty="0">
                    <a:latin typeface="Cambria Math"/>
                  </a:rPr>
                  <a:t> ]</a:t>
                </a:r>
                <a:endParaRPr lang="zh-CN" altLang="en-US" sz="2600" dirty="0">
                  <a:latin typeface="Cambria Math"/>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915816" y="5445224"/>
                <a:ext cx="2350836" cy="657296"/>
              </a:xfrm>
              <a:prstGeom prst="rect">
                <a:avLst/>
              </a:prstGeom>
              <a:blipFill rotWithShape="1">
                <a:blip r:embed="rId2"/>
                <a:stretch>
                  <a:fillRect r="-2320" b="-7273"/>
                </a:stretch>
              </a:blipFill>
              <a:ln>
                <a:solidFill>
                  <a:srgbClr val="FFFF00"/>
                </a:solidFill>
              </a:ln>
            </p:spPr>
            <p:txBody>
              <a:bodyPr/>
              <a:lstStyle/>
              <a:p>
                <a:r>
                  <a:rPr lang="zh-CN" altLang="en-US">
                    <a:noFill/>
                  </a:rPr>
                  <a:t> </a:t>
                </a:r>
              </a:p>
            </p:txBody>
          </p:sp>
        </mc:Fallback>
      </mc:AlternateContent>
    </p:spTree>
    <p:extLst>
      <p:ext uri="{BB962C8B-B14F-4D97-AF65-F5344CB8AC3E}">
        <p14:creationId xmlns:p14="http://schemas.microsoft.com/office/powerpoint/2010/main" val="2228407022"/>
      </p:ext>
    </p:extLst>
  </p:cSld>
  <p:clrMapOvr>
    <a:masterClrMapping/>
  </p:clrMapOvr>
  <p:transition>
    <p:pull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5" name="标题 4"/>
          <p:cNvSpPr>
            <a:spLocks noGrp="1"/>
          </p:cNvSpPr>
          <p:nvPr>
            <p:ph type="title"/>
          </p:nvPr>
        </p:nvSpPr>
        <p:spPr>
          <a:xfrm>
            <a:off x="323528" y="188640"/>
            <a:ext cx="8540750" cy="594304"/>
          </a:xfrm>
        </p:spPr>
        <p:txBody>
          <a:bodyPr/>
          <a:lstStyle/>
          <a:p>
            <a:r>
              <a:rPr lang="en-US" altLang="zh-CN" dirty="0"/>
              <a:t> </a:t>
            </a:r>
            <a:endParaRPr lang="zh-CN" altLang="en-US" dirty="0"/>
          </a:p>
        </p:txBody>
      </p:sp>
      <p:sp>
        <p:nvSpPr>
          <p:cNvPr id="6" name="Rectangle 2"/>
          <p:cNvSpPr>
            <a:spLocks noGrp="1" noChangeArrowheads="1"/>
          </p:cNvSpPr>
          <p:nvPr>
            <p:ph idx="1"/>
          </p:nvPr>
        </p:nvSpPr>
        <p:spPr bwMode="auto">
          <a:xfrm>
            <a:off x="323528" y="620688"/>
            <a:ext cx="8485187" cy="530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t>　　</a:t>
            </a:r>
            <a:r>
              <a:rPr lang="zh-CN" altLang="en-US" dirty="0">
                <a:solidFill>
                  <a:schemeClr val="tx1"/>
                </a:solidFill>
              </a:rPr>
              <a:t>为了进一步反映调度的</a:t>
            </a:r>
            <a:r>
              <a:rPr lang="zh-CN" altLang="en-US" u="sng" dirty="0">
                <a:solidFill>
                  <a:schemeClr val="tx1"/>
                </a:solidFill>
              </a:rPr>
              <a:t>性能</a:t>
            </a:r>
            <a:r>
              <a:rPr lang="en-US" altLang="zh-CN" dirty="0">
                <a:solidFill>
                  <a:schemeClr val="tx1"/>
                </a:solidFill>
              </a:rPr>
              <a:t>/</a:t>
            </a:r>
            <a:r>
              <a:rPr lang="zh-CN" altLang="en-US" dirty="0">
                <a:solidFill>
                  <a:schemeClr val="tx1"/>
                </a:solidFill>
              </a:rPr>
              <a:t>用户的</a:t>
            </a:r>
            <a:r>
              <a:rPr lang="zh-CN" altLang="en-US" b="1" u="sng" dirty="0">
                <a:solidFill>
                  <a:srgbClr val="FFC000"/>
                </a:solidFill>
              </a:rPr>
              <a:t>满意程度</a:t>
            </a:r>
            <a:r>
              <a:rPr lang="zh-CN" altLang="en-US" dirty="0">
                <a:solidFill>
                  <a:schemeClr val="tx1"/>
                </a:solidFill>
              </a:rPr>
              <a:t>，还应该考虑：在作业的周转时间中，</a:t>
            </a:r>
            <a:r>
              <a:rPr lang="zh-CN" altLang="en-US" u="sng" dirty="0">
                <a:solidFill>
                  <a:schemeClr val="tx1"/>
                </a:solidFill>
              </a:rPr>
              <a:t>等待时间</a:t>
            </a:r>
            <a:r>
              <a:rPr lang="zh-CN" altLang="en-US" dirty="0">
                <a:solidFill>
                  <a:schemeClr val="tx1"/>
                </a:solidFill>
              </a:rPr>
              <a:t>及</a:t>
            </a:r>
            <a:r>
              <a:rPr lang="zh-CN" altLang="en-US" u="sng" dirty="0">
                <a:solidFill>
                  <a:schemeClr val="tx1"/>
                </a:solidFill>
              </a:rPr>
              <a:t>执行时间</a:t>
            </a:r>
            <a:r>
              <a:rPr lang="zh-CN" altLang="en-US" dirty="0">
                <a:solidFill>
                  <a:schemeClr val="tx1"/>
                </a:solidFill>
              </a:rPr>
              <a:t>的占比。</a:t>
            </a:r>
            <a:endParaRPr lang="en-US" altLang="zh-CN" dirty="0">
              <a:solidFill>
                <a:schemeClr val="tx1"/>
              </a:solidFill>
            </a:endParaRPr>
          </a:p>
          <a:p>
            <a:pPr>
              <a:lnSpc>
                <a:spcPct val="140000"/>
              </a:lnSpc>
            </a:pPr>
            <a:r>
              <a:rPr lang="zh-CN" altLang="en-US" dirty="0"/>
              <a:t>等待时间</a:t>
            </a:r>
            <a:r>
              <a:rPr lang="zh-CN" altLang="en-US" dirty="0">
                <a:solidFill>
                  <a:schemeClr val="tx1"/>
                </a:solidFill>
              </a:rPr>
              <a:t>占比</a:t>
            </a:r>
            <a:r>
              <a:rPr lang="zh-CN" altLang="en-US" u="sng" dirty="0">
                <a:solidFill>
                  <a:schemeClr val="tx1"/>
                </a:solidFill>
              </a:rPr>
              <a:t>越高</a:t>
            </a:r>
            <a:r>
              <a:rPr lang="zh-CN" altLang="en-US" dirty="0">
                <a:solidFill>
                  <a:schemeClr val="tx1"/>
                </a:solidFill>
              </a:rPr>
              <a:t>，</a:t>
            </a:r>
            <a:r>
              <a:rPr lang="zh-CN" altLang="en-US" u="sng" dirty="0">
                <a:solidFill>
                  <a:schemeClr val="tx1"/>
                </a:solidFill>
              </a:rPr>
              <a:t>用户越不满意</a:t>
            </a:r>
            <a:r>
              <a:rPr lang="zh-CN" altLang="en-US" dirty="0">
                <a:solidFill>
                  <a:schemeClr val="tx1"/>
                </a:solidFill>
              </a:rPr>
              <a:t>；</a:t>
            </a:r>
            <a:endParaRPr lang="en-US" altLang="zh-CN" dirty="0">
              <a:solidFill>
                <a:schemeClr val="tx1"/>
              </a:solidFill>
            </a:endParaRPr>
          </a:p>
          <a:p>
            <a:pPr>
              <a:lnSpc>
                <a:spcPct val="140000"/>
              </a:lnSpc>
            </a:pPr>
            <a:r>
              <a:rPr lang="zh-CN" altLang="en-US" dirty="0"/>
              <a:t>执行时间</a:t>
            </a:r>
            <a:r>
              <a:rPr lang="zh-CN" altLang="en-US" dirty="0">
                <a:solidFill>
                  <a:schemeClr val="tx1"/>
                </a:solidFill>
              </a:rPr>
              <a:t>占比</a:t>
            </a:r>
            <a:r>
              <a:rPr lang="zh-CN" altLang="en-US" u="sng" dirty="0">
                <a:solidFill>
                  <a:schemeClr val="tx1"/>
                </a:solidFill>
              </a:rPr>
              <a:t>越高</a:t>
            </a:r>
            <a:r>
              <a:rPr lang="zh-CN" altLang="en-US" dirty="0">
                <a:solidFill>
                  <a:schemeClr val="tx1"/>
                </a:solidFill>
              </a:rPr>
              <a:t>，</a:t>
            </a:r>
            <a:r>
              <a:rPr lang="zh-CN" altLang="en-US" u="sng" dirty="0">
                <a:solidFill>
                  <a:schemeClr val="tx1"/>
                </a:solidFill>
              </a:rPr>
              <a:t>用户越满意</a:t>
            </a:r>
            <a:r>
              <a:rPr lang="zh-CN" altLang="en-US" dirty="0">
                <a:solidFill>
                  <a:schemeClr val="tx1"/>
                </a:solidFill>
              </a:rPr>
              <a:t>。</a:t>
            </a:r>
            <a:endParaRPr lang="en-US" altLang="zh-CN" dirty="0">
              <a:solidFill>
                <a:schemeClr val="tx1"/>
              </a:solidFill>
            </a:endParaRPr>
          </a:p>
          <a:p>
            <a:pPr>
              <a:lnSpc>
                <a:spcPct val="140000"/>
              </a:lnSpc>
            </a:pPr>
            <a:r>
              <a:rPr lang="zh-CN" altLang="en-US" dirty="0">
                <a:solidFill>
                  <a:schemeClr val="tx1"/>
                </a:solidFill>
              </a:rPr>
              <a:t>定义：</a:t>
            </a:r>
            <a:endParaRPr lang="en-US" altLang="zh-CN" dirty="0">
              <a:solidFill>
                <a:schemeClr val="tx1"/>
              </a:solidFill>
            </a:endParaRPr>
          </a:p>
          <a:p>
            <a:pPr>
              <a:lnSpc>
                <a:spcPct val="140000"/>
              </a:lnSpc>
            </a:pPr>
            <a:r>
              <a:rPr lang="zh-CN" altLang="en-US" b="1" dirty="0"/>
              <a:t>带权周转时间</a:t>
            </a:r>
            <a:r>
              <a:rPr lang="zh-CN" altLang="en-US" dirty="0">
                <a:solidFill>
                  <a:schemeClr val="tx1"/>
                </a:solidFill>
              </a:rPr>
              <a:t>，是作业的</a:t>
            </a:r>
            <a:r>
              <a:rPr lang="zh-CN" altLang="en-US" u="sng" dirty="0">
                <a:solidFill>
                  <a:schemeClr val="tx1"/>
                </a:solidFill>
              </a:rPr>
              <a:t>周转时间</a:t>
            </a:r>
            <a:r>
              <a:rPr lang="en-US" altLang="zh-CN" u="sng" dirty="0">
                <a:solidFill>
                  <a:schemeClr val="tx1"/>
                </a:solidFill>
              </a:rPr>
              <a:t>T</a:t>
            </a:r>
            <a:r>
              <a:rPr lang="zh-CN" altLang="en-US" dirty="0">
                <a:solidFill>
                  <a:schemeClr val="tx1"/>
                </a:solidFill>
              </a:rPr>
              <a:t>与系统为它提供的</a:t>
            </a:r>
            <a:r>
              <a:rPr lang="zh-CN" altLang="en-US" u="sng" dirty="0">
                <a:solidFill>
                  <a:schemeClr val="tx1"/>
                </a:solidFill>
              </a:rPr>
              <a:t>服务时间</a:t>
            </a:r>
            <a:r>
              <a:rPr lang="en-US" altLang="zh-CN" u="sng" dirty="0" err="1">
                <a:solidFill>
                  <a:schemeClr val="tx1"/>
                </a:solidFill>
              </a:rPr>
              <a:t>T</a:t>
            </a:r>
            <a:r>
              <a:rPr lang="en-US" altLang="zh-CN" u="sng" baseline="-25000" dirty="0" err="1">
                <a:solidFill>
                  <a:schemeClr val="tx1"/>
                </a:solidFill>
              </a:rPr>
              <a:t>s</a:t>
            </a:r>
            <a:r>
              <a:rPr lang="zh-CN" altLang="en-US" dirty="0">
                <a:solidFill>
                  <a:schemeClr val="tx1"/>
                </a:solidFill>
              </a:rPr>
              <a:t>之比，即</a:t>
            </a:r>
            <a:r>
              <a:rPr lang="en-US" altLang="zh-CN" b="1" dirty="0"/>
              <a:t>W = T/</a:t>
            </a:r>
            <a:r>
              <a:rPr lang="en-US" altLang="zh-CN" b="1" dirty="0" err="1"/>
              <a:t>T</a:t>
            </a:r>
            <a:r>
              <a:rPr lang="en-US" altLang="zh-CN" b="1" baseline="-25000" dirty="0" err="1"/>
              <a:t>s</a:t>
            </a:r>
            <a:r>
              <a:rPr lang="zh-CN" altLang="en-US" dirty="0">
                <a:solidFill>
                  <a:schemeClr val="tx1"/>
                </a:solidFill>
              </a:rPr>
              <a:t>。</a:t>
            </a:r>
            <a:endParaRPr lang="en-US" altLang="zh-CN" dirty="0">
              <a:solidFill>
                <a:schemeClr val="tx1"/>
              </a:solidFill>
            </a:endParaRPr>
          </a:p>
          <a:p>
            <a:pPr>
              <a:lnSpc>
                <a:spcPct val="140000"/>
              </a:lnSpc>
            </a:pPr>
            <a:r>
              <a:rPr lang="zh-CN" altLang="en-US" dirty="0"/>
              <a:t>平均带权周转时间</a:t>
            </a:r>
            <a:r>
              <a:rPr lang="zh-CN" altLang="en-US" dirty="0">
                <a:solidFill>
                  <a:schemeClr val="tx1"/>
                </a:solidFill>
              </a:rPr>
              <a:t>是：</a:t>
            </a:r>
            <a:endParaRPr lang="en-US" altLang="zh-CN" dirty="0">
              <a:solidFill>
                <a:schemeClr val="tx1"/>
              </a:solidFill>
            </a:endParaRPr>
          </a:p>
          <a:p>
            <a:pPr>
              <a:lnSpc>
                <a:spcPct val="140000"/>
              </a:lnSpc>
            </a:pP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7" name="TextBox 6"/>
              <p:cNvSpPr txBox="1"/>
              <p:nvPr/>
            </p:nvSpPr>
            <p:spPr>
              <a:xfrm>
                <a:off x="2915816" y="4859936"/>
                <a:ext cx="2340256" cy="674928"/>
              </a:xfrm>
              <a:prstGeom prst="rect">
                <a:avLst/>
              </a:prstGeom>
              <a:solidFill>
                <a:srgbClr val="0070C0"/>
              </a:solidFill>
              <a:ln>
                <a:solidFill>
                  <a:srgbClr val="FFFF00"/>
                </a:solidFill>
              </a:ln>
            </p:spPr>
            <p:txBody>
              <a:bodyPr wrap="none" rtlCol="0">
                <a:spAutoFit/>
              </a:bodyPr>
              <a:lstStyle>
                <a:defPPr>
                  <a:defRPr lang="zh-CN"/>
                </a:defPPr>
                <a:lvl1pPr>
                  <a:defRPr sz="2600" b="0" i="0">
                    <a:latin typeface="Cambria Math"/>
                  </a:defRPr>
                </a:lvl1pPr>
              </a:lstStyle>
              <a:p>
                <a14:m>
                  <m:oMath xmlns:m="http://schemas.openxmlformats.org/officeDocument/2006/math">
                    <m:r>
                      <m:rPr>
                        <m:sty m:val="p"/>
                      </m:rPr>
                      <a:rPr lang="en-US" altLang="zh-CN">
                        <a:latin typeface="Cambria Math"/>
                      </a:rPr>
                      <m:t>T</m:t>
                    </m:r>
                    <m:r>
                      <a:rPr lang="en-US" altLang="zh-CN">
                        <a:latin typeface="Cambria Math"/>
                      </a:rPr>
                      <m:t>=</m:t>
                    </m:r>
                    <m:f>
                      <m:fPr>
                        <m:ctrlPr>
                          <a:rPr lang="en-US" altLang="zh-CN" i="1">
                            <a:latin typeface="Cambria Math" panose="02040503050406030204" pitchFamily="18" charset="0"/>
                          </a:rPr>
                        </m:ctrlPr>
                      </m:fPr>
                      <m:num>
                        <m:r>
                          <a:rPr lang="en-US" altLang="zh-CN">
                            <a:latin typeface="Cambria Math"/>
                          </a:rPr>
                          <m:t>1</m:t>
                        </m:r>
                      </m:num>
                      <m:den>
                        <m:r>
                          <m:rPr>
                            <m:sty m:val="p"/>
                          </m:rPr>
                          <a:rPr lang="en-US" altLang="zh-CN">
                            <a:latin typeface="Cambria Math"/>
                          </a:rPr>
                          <m:t>n</m:t>
                        </m:r>
                      </m:den>
                    </m:f>
                  </m:oMath>
                </a14:m>
                <a:r>
                  <a:rPr lang="en-US" altLang="zh-CN" dirty="0"/>
                  <a:t>[ </a:t>
                </a:r>
                <a14:m>
                  <m:oMath xmlns:m="http://schemas.openxmlformats.org/officeDocument/2006/math">
                    <m:nary>
                      <m:naryPr>
                        <m:chr m:val="∑"/>
                        <m:ctrlPr>
                          <a:rPr lang="en-US" altLang="zh-CN" i="1" dirty="0">
                            <a:latin typeface="Cambria Math" panose="02040503050406030204" pitchFamily="18" charset="0"/>
                          </a:rPr>
                        </m:ctrlPr>
                      </m:naryPr>
                      <m:sub>
                        <m:r>
                          <m:rPr>
                            <m:brk m:alnAt="23"/>
                          </m:rPr>
                          <a:rPr lang="en-US" altLang="zh-CN" dirty="0">
                            <a:latin typeface="Cambria Math"/>
                          </a:rPr>
                          <m:t>𝑖</m:t>
                        </m:r>
                        <m:r>
                          <a:rPr lang="en-US" altLang="zh-CN" dirty="0">
                            <a:latin typeface="Cambria Math"/>
                          </a:rPr>
                          <m:t>=1</m:t>
                        </m:r>
                      </m:sub>
                      <m:sup>
                        <m:r>
                          <a:rPr lang="en-US" altLang="zh-CN" dirty="0">
                            <a:latin typeface="Cambria Math"/>
                          </a:rPr>
                          <m:t>𝑛</m:t>
                        </m:r>
                      </m:sup>
                      <m:e>
                        <m:f>
                          <m:fPr>
                            <m:ctrlPr>
                              <a:rPr lang="en-US" altLang="zh-CN" i="1" dirty="0">
                                <a:latin typeface="Cambria Math" panose="02040503050406030204" pitchFamily="18" charset="0"/>
                              </a:rPr>
                            </m:ctrlPr>
                          </m:fPr>
                          <m:num>
                            <m:r>
                              <a:rPr lang="en-US" altLang="zh-CN" dirty="0">
                                <a:latin typeface="Cambria Math"/>
                              </a:rPr>
                              <m:t>𝑇𝑖</m:t>
                            </m:r>
                          </m:num>
                          <m:den>
                            <m:r>
                              <a:rPr lang="en-US" altLang="zh-CN" dirty="0">
                                <a:latin typeface="Cambria Math"/>
                              </a:rPr>
                              <m:t>𝑇𝑆</m:t>
                            </m:r>
                          </m:den>
                        </m:f>
                      </m:e>
                    </m:nary>
                  </m:oMath>
                </a14:m>
                <a:r>
                  <a:rPr lang="en-US" altLang="zh-CN" dirty="0"/>
                  <a:t> ]</a:t>
                </a:r>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915816" y="4859936"/>
                <a:ext cx="2340256" cy="674928"/>
              </a:xfrm>
              <a:prstGeom prst="rect">
                <a:avLst/>
              </a:prstGeom>
              <a:blipFill rotWithShape="1">
                <a:blip r:embed="rId2"/>
                <a:stretch>
                  <a:fillRect r="-3627" b="-6195"/>
                </a:stretch>
              </a:blipFill>
              <a:ln>
                <a:solidFill>
                  <a:srgbClr val="FFFF00"/>
                </a:solidFill>
              </a:ln>
            </p:spPr>
            <p:txBody>
              <a:bodyPr/>
              <a:lstStyle/>
              <a:p>
                <a:r>
                  <a:rPr lang="zh-CN" altLang="en-US">
                    <a:noFill/>
                  </a:rPr>
                  <a:t> </a:t>
                </a:r>
              </a:p>
            </p:txBody>
          </p:sp>
        </mc:Fallback>
      </mc:AlternateContent>
    </p:spTree>
    <p:extLst>
      <p:ext uri="{BB962C8B-B14F-4D97-AF65-F5344CB8AC3E}">
        <p14:creationId xmlns:p14="http://schemas.microsoft.com/office/powerpoint/2010/main" val="2228407022"/>
      </p:ext>
    </p:extLst>
  </p:cSld>
  <p:clrMapOvr>
    <a:masterClrMapping/>
  </p:clrMapOvr>
  <p:transition>
    <p:pull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5" name="标题 4"/>
          <p:cNvSpPr>
            <a:spLocks noGrp="1"/>
          </p:cNvSpPr>
          <p:nvPr>
            <p:ph type="title"/>
          </p:nvPr>
        </p:nvSpPr>
        <p:spPr/>
        <p:txBody>
          <a:bodyPr/>
          <a:lstStyle/>
          <a:p>
            <a:r>
              <a:rPr lang="en-US" altLang="zh-CN" dirty="0"/>
              <a:t>  </a:t>
            </a:r>
            <a:endParaRPr lang="zh-CN" altLang="en-US" dirty="0"/>
          </a:p>
        </p:txBody>
      </p:sp>
      <p:sp>
        <p:nvSpPr>
          <p:cNvPr id="6" name="Rectangle 2"/>
          <p:cNvSpPr>
            <a:spLocks noGrp="1" noChangeArrowheads="1"/>
          </p:cNvSpPr>
          <p:nvPr/>
        </p:nvSpPr>
        <p:spPr bwMode="auto">
          <a:xfrm>
            <a:off x="323529" y="332656"/>
            <a:ext cx="8352160" cy="5796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t>　</a:t>
            </a:r>
            <a:r>
              <a:rPr lang="en-US" altLang="zh-CN" dirty="0">
                <a:solidFill>
                  <a:schemeClr val="tx1"/>
                </a:solidFill>
              </a:rPr>
              <a:t>(2) </a:t>
            </a:r>
            <a:r>
              <a:rPr lang="zh-CN" altLang="en-US" b="1" dirty="0"/>
              <a:t>系统吞吐量高</a:t>
            </a:r>
            <a:r>
              <a:rPr lang="en-US" altLang="zh-CN" b="1" dirty="0"/>
              <a:t>(</a:t>
            </a:r>
            <a:r>
              <a:rPr lang="zh-CN" altLang="en-US" b="1" dirty="0">
                <a:solidFill>
                  <a:schemeClr val="tx1"/>
                </a:solidFill>
              </a:rPr>
              <a:t>人的因素</a:t>
            </a:r>
            <a:r>
              <a:rPr lang="en-US" altLang="zh-CN" b="1" dirty="0"/>
              <a:t>) </a:t>
            </a:r>
            <a:r>
              <a:rPr lang="zh-CN" altLang="en-US" dirty="0">
                <a:solidFill>
                  <a:schemeClr val="tx1"/>
                </a:solidFill>
              </a:rPr>
              <a:t>。</a:t>
            </a:r>
            <a:endParaRPr lang="en-US" altLang="zh-CN" dirty="0">
              <a:solidFill>
                <a:schemeClr val="tx1"/>
              </a:solidFill>
            </a:endParaRPr>
          </a:p>
          <a:p>
            <a:r>
              <a:rPr lang="en-US" altLang="zh-CN" dirty="0">
                <a:solidFill>
                  <a:schemeClr val="tx1"/>
                </a:solidFill>
              </a:rPr>
              <a:t>    </a:t>
            </a:r>
            <a:r>
              <a:rPr lang="zh-CN" altLang="en-US" dirty="0">
                <a:solidFill>
                  <a:schemeClr val="tx1"/>
                </a:solidFill>
              </a:rPr>
              <a:t>吞吐量：是指在单位时间内系统所完成的作业数。</a:t>
            </a:r>
            <a:endParaRPr lang="en-US" altLang="zh-CN" dirty="0">
              <a:solidFill>
                <a:schemeClr val="tx1"/>
              </a:solidFill>
            </a:endParaRPr>
          </a:p>
          <a:p>
            <a:r>
              <a:rPr lang="zh-CN" altLang="en-US" dirty="0">
                <a:solidFill>
                  <a:schemeClr val="tx1"/>
                </a:solidFill>
              </a:rPr>
              <a:t>    吞吐量与批处理</a:t>
            </a:r>
            <a:r>
              <a:rPr lang="zh-CN" altLang="en-US" u="sng" dirty="0">
                <a:solidFill>
                  <a:schemeClr val="tx1"/>
                </a:solidFill>
              </a:rPr>
              <a:t>作业的平均长度</a:t>
            </a:r>
            <a:r>
              <a:rPr lang="zh-CN" altLang="en-US" dirty="0">
                <a:solidFill>
                  <a:schemeClr val="tx1"/>
                </a:solidFill>
              </a:rPr>
              <a:t>有关。</a:t>
            </a:r>
            <a:endParaRPr lang="en-US" altLang="zh-CN" dirty="0">
              <a:solidFill>
                <a:schemeClr val="tx1"/>
              </a:solidFill>
            </a:endParaRPr>
          </a:p>
          <a:p>
            <a:r>
              <a:rPr lang="en-US" altLang="zh-CN" dirty="0">
                <a:solidFill>
                  <a:schemeClr val="tx1"/>
                </a:solidFill>
              </a:rPr>
              <a:t>    </a:t>
            </a:r>
            <a:r>
              <a:rPr lang="zh-CN" altLang="en-US" dirty="0">
                <a:solidFill>
                  <a:schemeClr val="tx1"/>
                </a:solidFill>
              </a:rPr>
              <a:t>为了追求系统的吞吐量，应尽量多地</a:t>
            </a:r>
            <a:r>
              <a:rPr lang="zh-CN" altLang="en-US" u="sng" dirty="0"/>
              <a:t>选择</a:t>
            </a:r>
            <a:r>
              <a:rPr lang="zh-CN" altLang="en-US" b="1" u="sng" dirty="0"/>
              <a:t>短作业</a:t>
            </a:r>
            <a:r>
              <a:rPr lang="zh-CN" altLang="en-US" dirty="0">
                <a:solidFill>
                  <a:schemeClr val="tx1"/>
                </a:solidFill>
              </a:rPr>
              <a:t>运行。</a:t>
            </a:r>
            <a:br>
              <a:rPr lang="zh-CN" altLang="en-US" dirty="0">
                <a:solidFill>
                  <a:schemeClr val="tx1"/>
                </a:solidFill>
              </a:rPr>
            </a:br>
            <a:r>
              <a:rPr lang="zh-CN" altLang="en-US" dirty="0">
                <a:solidFill>
                  <a:schemeClr val="tx1"/>
                </a:solidFill>
              </a:rPr>
              <a:t>　</a:t>
            </a:r>
            <a:r>
              <a:rPr lang="en-US" altLang="zh-CN" dirty="0">
                <a:solidFill>
                  <a:schemeClr val="tx1"/>
                </a:solidFill>
              </a:rPr>
              <a:t>(3) </a:t>
            </a:r>
            <a:r>
              <a:rPr lang="zh-CN" altLang="en-US" b="1" dirty="0"/>
              <a:t>处理机利用率高</a:t>
            </a:r>
            <a:r>
              <a:rPr lang="en-US" altLang="zh-CN" b="1" dirty="0"/>
              <a:t>(</a:t>
            </a:r>
            <a:r>
              <a:rPr lang="zh-CN" altLang="en-US" b="1" dirty="0">
                <a:solidFill>
                  <a:schemeClr val="tx1"/>
                </a:solidFill>
              </a:rPr>
              <a:t>机器的因素</a:t>
            </a:r>
            <a:r>
              <a:rPr lang="en-US" altLang="zh-CN" b="1" dirty="0"/>
              <a:t>) </a:t>
            </a:r>
            <a:r>
              <a:rPr lang="zh-CN" altLang="en-US" dirty="0">
                <a:solidFill>
                  <a:schemeClr val="tx1"/>
                </a:solidFill>
              </a:rPr>
              <a:t>。</a:t>
            </a:r>
            <a:endParaRPr lang="en-US" altLang="zh-CN" dirty="0">
              <a:solidFill>
                <a:schemeClr val="tx1"/>
              </a:solidFill>
            </a:endParaRPr>
          </a:p>
          <a:p>
            <a:r>
              <a:rPr lang="en-US" altLang="zh-CN" dirty="0">
                <a:solidFill>
                  <a:schemeClr val="tx1"/>
                </a:solidFill>
              </a:rPr>
              <a:t>    </a:t>
            </a:r>
            <a:r>
              <a:rPr lang="zh-CN" altLang="en-US" dirty="0">
                <a:solidFill>
                  <a:schemeClr val="tx1"/>
                </a:solidFill>
              </a:rPr>
              <a:t>对于大、中型计算机，</a:t>
            </a:r>
            <a:r>
              <a:rPr lang="en-US" altLang="zh-CN" dirty="0">
                <a:solidFill>
                  <a:schemeClr val="tx1"/>
                </a:solidFill>
              </a:rPr>
              <a:t>CPU</a:t>
            </a:r>
            <a:r>
              <a:rPr lang="zh-CN" altLang="en-US" dirty="0">
                <a:solidFill>
                  <a:schemeClr val="tx1"/>
                </a:solidFill>
              </a:rPr>
              <a:t>价格十分昂贵，所以，</a:t>
            </a:r>
            <a:r>
              <a:rPr lang="zh-CN" altLang="en-US" u="sng" dirty="0">
                <a:solidFill>
                  <a:schemeClr val="tx1"/>
                </a:solidFill>
              </a:rPr>
              <a:t>处理机的利用率</a:t>
            </a:r>
            <a:r>
              <a:rPr lang="zh-CN" altLang="en-US" dirty="0">
                <a:solidFill>
                  <a:schemeClr val="tx1"/>
                </a:solidFill>
              </a:rPr>
              <a:t>十分重要。而利用率又</a:t>
            </a:r>
            <a:r>
              <a:rPr lang="zh-CN" altLang="en-US" u="sng" dirty="0">
                <a:solidFill>
                  <a:schemeClr val="tx1"/>
                </a:solidFill>
              </a:rPr>
              <a:t>与调度算法有关</a:t>
            </a:r>
            <a:r>
              <a:rPr lang="zh-CN" altLang="en-US" dirty="0">
                <a:solidFill>
                  <a:schemeClr val="tx1"/>
                </a:solidFill>
              </a:rPr>
              <a:t>。</a:t>
            </a:r>
            <a:endParaRPr lang="en-US" altLang="zh-CN" dirty="0">
              <a:solidFill>
                <a:schemeClr val="tx1"/>
              </a:solidFill>
            </a:endParaRPr>
          </a:p>
          <a:p>
            <a:r>
              <a:rPr lang="zh-CN" altLang="en-US" dirty="0">
                <a:solidFill>
                  <a:schemeClr val="tx1"/>
                </a:solidFill>
              </a:rPr>
              <a:t>    为提高处理机利用率，应尽量</a:t>
            </a:r>
            <a:r>
              <a:rPr lang="zh-CN" altLang="en-US" u="sng" dirty="0"/>
              <a:t>选择计算量大的</a:t>
            </a:r>
            <a:r>
              <a:rPr lang="zh-CN" altLang="en-US" b="1" u="sng" dirty="0"/>
              <a:t>长作业</a:t>
            </a:r>
            <a:r>
              <a:rPr lang="zh-CN" altLang="en-US" dirty="0">
                <a:solidFill>
                  <a:schemeClr val="tx1"/>
                </a:solidFill>
              </a:rPr>
              <a:t>运行</a:t>
            </a:r>
            <a:r>
              <a:rPr lang="en-US" altLang="zh-CN" dirty="0">
                <a:solidFill>
                  <a:schemeClr val="tx1"/>
                </a:solidFill>
              </a:rPr>
              <a:t>.</a:t>
            </a:r>
          </a:p>
          <a:p>
            <a:r>
              <a:rPr lang="en-US" altLang="zh-CN" dirty="0">
                <a:solidFill>
                  <a:schemeClr val="tx1"/>
                </a:solidFill>
              </a:rPr>
              <a:t>    </a:t>
            </a:r>
            <a:r>
              <a:rPr lang="zh-CN" altLang="en-US" dirty="0">
                <a:solidFill>
                  <a:schemeClr val="tx1"/>
                </a:solidFill>
              </a:rPr>
              <a:t>由上所述</a:t>
            </a:r>
            <a:r>
              <a:rPr lang="en-US" altLang="zh-CN" dirty="0">
                <a:solidFill>
                  <a:schemeClr val="tx1"/>
                </a:solidFill>
              </a:rPr>
              <a:t>2</a:t>
            </a:r>
            <a:r>
              <a:rPr lang="zh-CN" altLang="en-US" dirty="0">
                <a:solidFill>
                  <a:schemeClr val="tx1"/>
                </a:solidFill>
              </a:rPr>
              <a:t>、</a:t>
            </a:r>
            <a:r>
              <a:rPr lang="en-US" altLang="zh-CN" dirty="0">
                <a:solidFill>
                  <a:schemeClr val="tx1"/>
                </a:solidFill>
              </a:rPr>
              <a:t>3</a:t>
            </a:r>
            <a:r>
              <a:rPr lang="zh-CN" altLang="en-US" dirty="0">
                <a:solidFill>
                  <a:schemeClr val="tx1"/>
                </a:solidFill>
              </a:rPr>
              <a:t>可以看出，这些要求之间是存在着一定矛盾的。因此，</a:t>
            </a:r>
            <a:r>
              <a:rPr lang="zh-CN" altLang="en-US" b="1" dirty="0">
                <a:solidFill>
                  <a:srgbClr val="FFC000"/>
                </a:solidFill>
              </a:rPr>
              <a:t>到底用什么样的调度算法，与系统目标很有关系</a:t>
            </a:r>
            <a:r>
              <a:rPr lang="zh-CN" altLang="en-US" dirty="0">
                <a:solidFill>
                  <a:schemeClr val="tx1"/>
                </a:solidFill>
              </a:rPr>
              <a:t>。例如，为了</a:t>
            </a:r>
            <a:r>
              <a:rPr lang="zh-CN" altLang="en-US" u="sng" dirty="0">
                <a:solidFill>
                  <a:schemeClr val="tx1"/>
                </a:solidFill>
              </a:rPr>
              <a:t>用户的满意程度</a:t>
            </a:r>
            <a:r>
              <a:rPr lang="zh-CN" altLang="en-US" dirty="0">
                <a:solidFill>
                  <a:schemeClr val="tx1"/>
                </a:solidFill>
              </a:rPr>
              <a:t>，应该用</a:t>
            </a:r>
            <a:r>
              <a:rPr lang="zh-CN" altLang="en-US" u="sng" dirty="0"/>
              <a:t>短作业优先</a:t>
            </a:r>
            <a:r>
              <a:rPr lang="zh-CN" altLang="en-US" dirty="0">
                <a:solidFill>
                  <a:schemeClr val="tx1"/>
                </a:solidFill>
              </a:rPr>
              <a:t>调度算法；为了</a:t>
            </a:r>
            <a:r>
              <a:rPr lang="zh-CN" altLang="en-US" u="sng" dirty="0">
                <a:solidFill>
                  <a:schemeClr val="tx1"/>
                </a:solidFill>
              </a:rPr>
              <a:t>提高系统性能</a:t>
            </a:r>
            <a:r>
              <a:rPr lang="zh-CN" altLang="en-US" dirty="0">
                <a:solidFill>
                  <a:schemeClr val="tx1"/>
                </a:solidFill>
              </a:rPr>
              <a:t>，应该用</a:t>
            </a:r>
            <a:r>
              <a:rPr lang="zh-CN" altLang="en-US" u="sng" dirty="0"/>
              <a:t>长作业优先</a:t>
            </a:r>
            <a:r>
              <a:rPr lang="zh-CN" altLang="en-US" dirty="0">
                <a:solidFill>
                  <a:schemeClr val="tx1"/>
                </a:solidFill>
              </a:rPr>
              <a:t>调度算法。</a:t>
            </a:r>
          </a:p>
        </p:txBody>
      </p:sp>
      <p:cxnSp>
        <p:nvCxnSpPr>
          <p:cNvPr id="8" name="直接箭头连接符 7"/>
          <p:cNvCxnSpPr/>
          <p:nvPr/>
        </p:nvCxnSpPr>
        <p:spPr bwMode="auto">
          <a:xfrm>
            <a:off x="6593033" y="2276872"/>
            <a:ext cx="864096" cy="1512168"/>
          </a:xfrm>
          <a:prstGeom prst="straightConnector1">
            <a:avLst/>
          </a:prstGeom>
          <a:solidFill>
            <a:schemeClr val="accent1"/>
          </a:solidFill>
          <a:ln w="9525" cap="flat" cmpd="sng" algn="ctr">
            <a:solidFill>
              <a:srgbClr val="FF6600"/>
            </a:solidFill>
            <a:prstDash val="solid"/>
            <a:miter lim="800000"/>
            <a:headEnd type="arrow"/>
            <a:tailEnd type="arrow"/>
          </a:ln>
          <a:effectLst/>
        </p:spPr>
      </p:cxnSp>
    </p:spTree>
    <p:extLst>
      <p:ext uri="{BB962C8B-B14F-4D97-AF65-F5344CB8AC3E}">
        <p14:creationId xmlns:p14="http://schemas.microsoft.com/office/powerpoint/2010/main" val="2228407022"/>
      </p:ext>
    </p:extLst>
  </p:cSld>
  <p:clrMapOvr>
    <a:masterClrMapping/>
  </p:clrMapOvr>
  <p:transition>
    <p:pull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551554"/>
          </a:xfrm>
        </p:spPr>
        <p:txBody>
          <a:bodyPr/>
          <a:lstStyle/>
          <a:p>
            <a:pPr algn="l"/>
            <a:r>
              <a:rPr lang="en-US" altLang="zh-CN" sz="2800" dirty="0"/>
              <a:t>    </a:t>
            </a:r>
            <a:r>
              <a:rPr lang="en-US" altLang="zh-CN" sz="2800" dirty="0">
                <a:latin typeface="黑体" pitchFamily="2" charset="-122"/>
                <a:ea typeface="黑体" pitchFamily="2" charset="-122"/>
              </a:rPr>
              <a:t>3. </a:t>
            </a:r>
            <a:r>
              <a:rPr lang="zh-CN" altLang="en-US" sz="2800" dirty="0">
                <a:latin typeface="黑体" pitchFamily="2" charset="-122"/>
                <a:ea typeface="黑体" pitchFamily="2" charset="-122"/>
              </a:rPr>
              <a:t>分时系统的目标</a:t>
            </a:r>
            <a:endParaRPr lang="zh-CN" altLang="en-US" sz="2800" dirty="0"/>
          </a:p>
        </p:txBody>
      </p:sp>
      <p:sp>
        <p:nvSpPr>
          <p:cNvPr id="4" name="内容占位符 3"/>
          <p:cNvSpPr>
            <a:spLocks noGrp="1"/>
          </p:cNvSpPr>
          <p:nvPr>
            <p:ph idx="1"/>
          </p:nvPr>
        </p:nvSpPr>
        <p:spPr>
          <a:xfrm>
            <a:off x="357157" y="908720"/>
            <a:ext cx="8485217" cy="5306362"/>
          </a:xfrm>
        </p:spPr>
        <p:txBody>
          <a:bodyPr/>
          <a:lstStyle/>
          <a:p>
            <a:pPr marL="517525" indent="-514350">
              <a:buAutoNum type="arabicParenBoth"/>
            </a:pPr>
            <a:r>
              <a:rPr lang="zh-CN" altLang="en-US" u="sng" dirty="0"/>
              <a:t>响应时间要</a:t>
            </a:r>
            <a:r>
              <a:rPr lang="zh-CN" altLang="en-US" dirty="0"/>
              <a:t>：</a:t>
            </a:r>
            <a:r>
              <a:rPr lang="zh-CN" altLang="en-US" b="1" dirty="0">
                <a:solidFill>
                  <a:schemeClr val="tx2"/>
                </a:solidFill>
              </a:rPr>
              <a:t>快</a:t>
            </a:r>
            <a:r>
              <a:rPr lang="zh-CN" altLang="en-US" dirty="0"/>
              <a:t>。</a:t>
            </a:r>
            <a:endParaRPr lang="en-US" altLang="zh-CN" dirty="0"/>
          </a:p>
          <a:p>
            <a:pPr indent="0"/>
            <a:r>
              <a:rPr lang="en-US" altLang="zh-CN" dirty="0"/>
              <a:t>    </a:t>
            </a:r>
            <a:r>
              <a:rPr lang="zh-CN" altLang="en-US" dirty="0"/>
              <a:t>响应时间：用户通过键盘提交请求后，从该请求</a:t>
            </a:r>
            <a:r>
              <a:rPr lang="zh-CN" altLang="en-US" u="sng" dirty="0"/>
              <a:t>发出</a:t>
            </a:r>
            <a:r>
              <a:rPr lang="zh-CN" altLang="en-US" dirty="0"/>
              <a:t>开始，到屏幕</a:t>
            </a:r>
            <a:r>
              <a:rPr lang="zh-CN" altLang="en-US" u="sng" dirty="0"/>
              <a:t>显示结果</a:t>
            </a:r>
            <a:r>
              <a:rPr lang="zh-CN" altLang="en-US" dirty="0"/>
              <a:t>为止。</a:t>
            </a:r>
            <a:endParaRPr lang="en-US" altLang="zh-CN" dirty="0"/>
          </a:p>
          <a:p>
            <a:pPr indent="0"/>
            <a:r>
              <a:rPr lang="en-US" altLang="zh-CN" dirty="0"/>
              <a:t>    </a:t>
            </a:r>
            <a:r>
              <a:rPr lang="zh-CN" altLang="en-US" dirty="0"/>
              <a:t>包括：发送时间、处理时间、回送时间。</a:t>
            </a:r>
            <a:endParaRPr lang="en-US" altLang="zh-CN" dirty="0"/>
          </a:p>
          <a:p>
            <a:pPr marL="517525" indent="-514350">
              <a:buFont typeface="Wingdings" panose="05000000000000000000" pitchFamily="2" charset="2"/>
              <a:buAutoNum type="arabicParenBoth" startAt="2"/>
            </a:pPr>
            <a:r>
              <a:rPr lang="zh-CN" altLang="en-US" u="sng" dirty="0"/>
              <a:t>对任务的响应要</a:t>
            </a:r>
            <a:r>
              <a:rPr lang="zh-CN" altLang="en-US" dirty="0"/>
              <a:t>：</a:t>
            </a:r>
            <a:r>
              <a:rPr lang="zh-CN" altLang="en-US" b="1" dirty="0">
                <a:solidFill>
                  <a:schemeClr val="tx2"/>
                </a:solidFill>
              </a:rPr>
              <a:t>均衡</a:t>
            </a:r>
            <a:r>
              <a:rPr lang="zh-CN" altLang="en-US" dirty="0"/>
              <a:t>。</a:t>
            </a:r>
            <a:endParaRPr lang="en-US" altLang="zh-CN" dirty="0"/>
          </a:p>
          <a:p>
            <a:pPr indent="0"/>
            <a:r>
              <a:rPr lang="en-US" altLang="zh-CN" dirty="0"/>
              <a:t>    </a:t>
            </a:r>
            <a:r>
              <a:rPr lang="zh-CN" altLang="en-US" dirty="0"/>
              <a:t>指的是：系统的</a:t>
            </a:r>
            <a:r>
              <a:rPr lang="zh-CN" altLang="en-US" u="sng" dirty="0"/>
              <a:t>响应时间</a:t>
            </a:r>
            <a:r>
              <a:rPr lang="zh-CN" altLang="en-US" dirty="0"/>
              <a:t>与任务的</a:t>
            </a:r>
            <a:r>
              <a:rPr lang="zh-CN" altLang="en-US" u="sng" dirty="0"/>
              <a:t>复杂性</a:t>
            </a:r>
            <a:r>
              <a:rPr lang="zh-CN" altLang="en-US" dirty="0"/>
              <a:t>相对应。</a:t>
            </a:r>
            <a:endParaRPr lang="en-US" altLang="zh-CN" dirty="0"/>
          </a:p>
          <a:p>
            <a:pPr indent="0"/>
            <a:r>
              <a:rPr lang="en-US" altLang="zh-CN" dirty="0"/>
              <a:t>    </a:t>
            </a:r>
            <a:r>
              <a:rPr lang="zh-CN" altLang="en-US" dirty="0"/>
              <a:t>用户任务</a:t>
            </a:r>
            <a:r>
              <a:rPr lang="zh-CN" altLang="en-US" u="sng" dirty="0"/>
              <a:t>越复杂</a:t>
            </a:r>
            <a:r>
              <a:rPr lang="zh-CN" altLang="en-US" dirty="0"/>
              <a:t>，响应时间</a:t>
            </a:r>
            <a:r>
              <a:rPr lang="zh-CN" altLang="en-US" u="sng" dirty="0"/>
              <a:t>越长</a:t>
            </a:r>
            <a:r>
              <a:rPr lang="zh-CN" altLang="en-US" dirty="0"/>
              <a:t>；反之，响应时间越短。</a:t>
            </a:r>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Tree>
    <p:extLst>
      <p:ext uri="{BB962C8B-B14F-4D97-AF65-F5344CB8AC3E}">
        <p14:creationId xmlns:p14="http://schemas.microsoft.com/office/powerpoint/2010/main" val="2228407022"/>
      </p:ext>
    </p:extLst>
  </p:cSld>
  <p:clrMapOvr>
    <a:masterClrMapping/>
  </p:clrMapOvr>
  <p:transition>
    <p:pull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551554"/>
          </a:xfrm>
        </p:spPr>
        <p:txBody>
          <a:bodyPr/>
          <a:lstStyle/>
          <a:p>
            <a:pPr algn="l"/>
            <a:r>
              <a:rPr lang="en-US" altLang="zh-CN" sz="2800" dirty="0"/>
              <a:t>    </a:t>
            </a:r>
            <a:r>
              <a:rPr lang="en-US" altLang="zh-CN" sz="2800" dirty="0">
                <a:latin typeface="黑体" pitchFamily="2" charset="-122"/>
                <a:ea typeface="黑体" pitchFamily="2" charset="-122"/>
              </a:rPr>
              <a:t>4. </a:t>
            </a:r>
            <a:r>
              <a:rPr lang="zh-CN" altLang="en-US" sz="2800" dirty="0">
                <a:latin typeface="黑体" pitchFamily="2" charset="-122"/>
                <a:ea typeface="黑体" pitchFamily="2" charset="-122"/>
              </a:rPr>
              <a:t>实时系统的目标</a:t>
            </a:r>
            <a:endParaRPr lang="zh-CN" altLang="en-US" sz="2800" dirty="0"/>
          </a:p>
        </p:txBody>
      </p:sp>
      <p:sp>
        <p:nvSpPr>
          <p:cNvPr id="4" name="内容占位符 3"/>
          <p:cNvSpPr>
            <a:spLocks noGrp="1"/>
          </p:cNvSpPr>
          <p:nvPr>
            <p:ph idx="1"/>
          </p:nvPr>
        </p:nvSpPr>
        <p:spPr>
          <a:xfrm>
            <a:off x="357157" y="908720"/>
            <a:ext cx="8485217" cy="5306362"/>
          </a:xfrm>
        </p:spPr>
        <p:txBody>
          <a:bodyPr/>
          <a:lstStyle/>
          <a:p>
            <a:pPr marL="444500" indent="0">
              <a:buAutoNum type="arabicParenBoth"/>
            </a:pPr>
            <a:r>
              <a:rPr lang="zh-CN" altLang="en-US" sz="2700" dirty="0"/>
              <a:t> 保证：</a:t>
            </a:r>
            <a:r>
              <a:rPr lang="zh-CN" altLang="en-US" sz="2700" b="1" dirty="0"/>
              <a:t>截止时间</a:t>
            </a:r>
            <a:r>
              <a:rPr lang="zh-CN" altLang="en-US" sz="2700" dirty="0"/>
              <a:t>。</a:t>
            </a:r>
            <a:endParaRPr lang="en-US" altLang="zh-CN" sz="2700" dirty="0"/>
          </a:p>
          <a:p>
            <a:pPr marL="0" indent="444500"/>
            <a:r>
              <a:rPr lang="zh-CN" altLang="en-US" sz="2700" b="1" dirty="0">
                <a:solidFill>
                  <a:schemeClr val="tx2"/>
                </a:solidFill>
              </a:rPr>
              <a:t>截止时间</a:t>
            </a:r>
            <a:r>
              <a:rPr lang="zh-CN" altLang="en-US" sz="2700" dirty="0"/>
              <a:t>：任务必须</a:t>
            </a:r>
            <a:r>
              <a:rPr lang="zh-CN" altLang="en-US" sz="2700" u="sng" dirty="0"/>
              <a:t>开始</a:t>
            </a:r>
            <a:r>
              <a:rPr lang="zh-CN" altLang="en-US" sz="2700" dirty="0"/>
              <a:t>或</a:t>
            </a:r>
            <a:r>
              <a:rPr lang="zh-CN" altLang="en-US" sz="2700" u="sng" dirty="0"/>
              <a:t>完成</a:t>
            </a:r>
            <a:r>
              <a:rPr lang="zh-CN" altLang="en-US" sz="2700" dirty="0"/>
              <a:t>的</a:t>
            </a:r>
            <a:r>
              <a:rPr lang="zh-CN" altLang="en-US" sz="2700" b="1" dirty="0">
                <a:solidFill>
                  <a:schemeClr val="tx2"/>
                </a:solidFill>
              </a:rPr>
              <a:t>时刻</a:t>
            </a:r>
            <a:r>
              <a:rPr lang="zh-CN" altLang="en-US" sz="2700" dirty="0"/>
              <a:t>。</a:t>
            </a:r>
            <a:endParaRPr lang="en-US" altLang="zh-CN" sz="2700" dirty="0"/>
          </a:p>
          <a:p>
            <a:pPr marL="0" indent="444500"/>
            <a:r>
              <a:rPr lang="zh-CN" altLang="en-US" sz="2700" dirty="0"/>
              <a:t>对于</a:t>
            </a:r>
            <a:r>
              <a:rPr lang="zh-CN" altLang="en-US" sz="2700" b="1" u="sng" dirty="0"/>
              <a:t>硬实时系统</a:t>
            </a:r>
            <a:r>
              <a:rPr lang="zh-CN" altLang="en-US" sz="2700" dirty="0"/>
              <a:t>，调度算法的主要目标，是要</a:t>
            </a:r>
            <a:r>
              <a:rPr lang="zh-CN" altLang="en-US" sz="2700" u="sng" dirty="0">
                <a:solidFill>
                  <a:srgbClr val="FF0000"/>
                </a:solidFill>
              </a:rPr>
              <a:t>确保</a:t>
            </a:r>
            <a:r>
              <a:rPr lang="zh-CN" altLang="en-US" sz="2700" u="sng" dirty="0">
                <a:solidFill>
                  <a:schemeClr val="tx2"/>
                </a:solidFill>
              </a:rPr>
              <a:t>该时刻前</a:t>
            </a:r>
            <a:r>
              <a:rPr lang="zh-CN" altLang="en-US" sz="2700" u="sng" dirty="0"/>
              <a:t>完成任务</a:t>
            </a:r>
            <a:r>
              <a:rPr lang="zh-CN" altLang="en-US" sz="2700" dirty="0"/>
              <a:t>。</a:t>
            </a:r>
            <a:endParaRPr lang="en-US" altLang="zh-CN" sz="2700" dirty="0"/>
          </a:p>
          <a:p>
            <a:pPr marL="0" indent="444500"/>
            <a:r>
              <a:rPr lang="zh-CN" altLang="en-US" sz="2700" dirty="0"/>
              <a:t>对于</a:t>
            </a:r>
            <a:r>
              <a:rPr lang="zh-CN" altLang="en-US" sz="2700" b="1" u="sng" dirty="0"/>
              <a:t>软实时系统</a:t>
            </a:r>
            <a:r>
              <a:rPr lang="zh-CN" altLang="en-US" sz="2700" dirty="0"/>
              <a:t>，调度算法也要</a:t>
            </a:r>
            <a:r>
              <a:rPr lang="zh-CN" altLang="en-US" sz="2700" u="sng" dirty="0">
                <a:solidFill>
                  <a:srgbClr val="FF0000"/>
                </a:solidFill>
              </a:rPr>
              <a:t>基本保证</a:t>
            </a:r>
            <a:r>
              <a:rPr lang="zh-CN" altLang="en-US" sz="2700" u="sng" dirty="0">
                <a:solidFill>
                  <a:schemeClr val="tx2"/>
                </a:solidFill>
              </a:rPr>
              <a:t>该时刻前</a:t>
            </a:r>
            <a:r>
              <a:rPr lang="zh-CN" altLang="en-US" sz="2700" u="sng" dirty="0"/>
              <a:t>完成任务</a:t>
            </a:r>
            <a:r>
              <a:rPr lang="zh-CN" altLang="en-US" sz="2700" dirty="0"/>
              <a:t>。</a:t>
            </a:r>
            <a:endParaRPr lang="en-US" altLang="zh-CN" sz="2700" dirty="0"/>
          </a:p>
          <a:p>
            <a:pPr marL="958850" indent="-514350">
              <a:buFont typeface="Wingdings" panose="05000000000000000000" pitchFamily="2" charset="2"/>
              <a:buAutoNum type="arabicParenBoth" startAt="2"/>
            </a:pPr>
            <a:r>
              <a:rPr lang="zh-CN" altLang="en-US" sz="2700" dirty="0"/>
              <a:t>对实时任务的执行：</a:t>
            </a:r>
            <a:r>
              <a:rPr lang="zh-CN" altLang="en-US" sz="2700" b="1" dirty="0"/>
              <a:t>可以预测</a:t>
            </a:r>
            <a:r>
              <a:rPr lang="zh-CN" altLang="en-US" sz="2700" dirty="0"/>
              <a:t>。</a:t>
            </a:r>
            <a:endParaRPr lang="en-US" altLang="zh-CN" sz="2700" dirty="0"/>
          </a:p>
          <a:p>
            <a:pPr marL="444500" indent="0"/>
            <a:r>
              <a:rPr lang="zh-CN" altLang="en-US" sz="2700" dirty="0"/>
              <a:t>可预测性：是指系统能够对实时任务的</a:t>
            </a:r>
            <a:r>
              <a:rPr lang="zh-CN" altLang="en-US" sz="2700" u="sng" dirty="0"/>
              <a:t>执行时间</a:t>
            </a:r>
            <a:r>
              <a:rPr lang="en-US" altLang="zh-CN" sz="2700" u="sng" dirty="0"/>
              <a:t>/</a:t>
            </a:r>
            <a:r>
              <a:rPr lang="zh-CN" altLang="en-US" sz="2700" u="sng" dirty="0"/>
              <a:t>截止时间</a:t>
            </a:r>
            <a:r>
              <a:rPr lang="zh-CN" altLang="en-US" sz="2700" dirty="0"/>
              <a:t>进行判断，从而确定是</a:t>
            </a:r>
            <a:r>
              <a:rPr lang="zh-CN" altLang="en-US" sz="2700" u="sng" dirty="0"/>
              <a:t>否能够满足任务的时限要求</a:t>
            </a:r>
            <a:r>
              <a:rPr lang="zh-CN" altLang="en-US" sz="2700" dirty="0"/>
              <a:t>。</a:t>
            </a:r>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Tree>
    <p:extLst>
      <p:ext uri="{BB962C8B-B14F-4D97-AF65-F5344CB8AC3E}">
        <p14:creationId xmlns:p14="http://schemas.microsoft.com/office/powerpoint/2010/main" val="81432547"/>
      </p:ext>
    </p:extLst>
  </p:cSld>
  <p:clrMapOvr>
    <a:masterClrMapping/>
  </p:clrMapOvr>
  <p:transition>
    <p:pull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551554"/>
          </a:xfrm>
        </p:spPr>
        <p:txBody>
          <a:bodyPr/>
          <a:lstStyle/>
          <a:p>
            <a:pPr algn="l"/>
            <a:r>
              <a:rPr lang="en-US" altLang="zh-CN" sz="2800" dirty="0"/>
              <a:t>    </a:t>
            </a:r>
            <a:r>
              <a:rPr lang="zh-CN" altLang="en-US" sz="2800" dirty="0">
                <a:latin typeface="黑体" pitchFamily="2" charset="-122"/>
                <a:ea typeface="黑体" pitchFamily="2" charset="-122"/>
              </a:rPr>
              <a:t>　</a:t>
            </a:r>
            <a:r>
              <a:rPr lang="en-US" altLang="zh-CN" sz="2800" dirty="0">
                <a:latin typeface="黑体" pitchFamily="2" charset="-122"/>
                <a:ea typeface="黑体" pitchFamily="2" charset="-122"/>
              </a:rPr>
              <a:t>3.2  </a:t>
            </a:r>
            <a:r>
              <a:rPr lang="zh-CN" altLang="en-US" sz="2800" u="sng" dirty="0">
                <a:latin typeface="黑体" pitchFamily="2" charset="-122"/>
                <a:ea typeface="黑体" pitchFamily="2" charset="-122"/>
              </a:rPr>
              <a:t>作业</a:t>
            </a:r>
            <a:r>
              <a:rPr lang="zh-CN" altLang="en-US" sz="2800" dirty="0">
                <a:latin typeface="黑体" pitchFamily="2" charset="-122"/>
                <a:ea typeface="黑体" pitchFamily="2" charset="-122"/>
              </a:rPr>
              <a:t>与</a:t>
            </a:r>
            <a:r>
              <a:rPr lang="zh-CN" altLang="en-US" sz="2800" u="sng" dirty="0">
                <a:latin typeface="黑体" pitchFamily="2" charset="-122"/>
                <a:ea typeface="黑体" pitchFamily="2" charset="-122"/>
              </a:rPr>
              <a:t>作业调度</a:t>
            </a:r>
            <a:endParaRPr lang="zh-CN" altLang="en-US" sz="2800" u="sng"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2" y="980728"/>
            <a:ext cx="8207375"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sz="3200" dirty="0">
                <a:latin typeface="黑体" pitchFamily="2" charset="-122"/>
                <a:ea typeface="黑体" pitchFamily="2" charset="-122"/>
              </a:rPr>
              <a:t>  </a:t>
            </a:r>
            <a:r>
              <a:rPr lang="zh-CN" altLang="en-US" dirty="0">
                <a:solidFill>
                  <a:schemeClr val="tx1"/>
                </a:solidFill>
              </a:rPr>
              <a:t>在</a:t>
            </a:r>
            <a:r>
              <a:rPr lang="zh-CN" altLang="en-US" b="1" u="sng" dirty="0">
                <a:solidFill>
                  <a:schemeClr val="tx1"/>
                </a:solidFill>
              </a:rPr>
              <a:t>多道批处理系统</a:t>
            </a:r>
            <a:r>
              <a:rPr lang="zh-CN" altLang="en-US" dirty="0">
                <a:solidFill>
                  <a:schemeClr val="tx1"/>
                </a:solidFill>
              </a:rPr>
              <a:t>中，用户需要将</a:t>
            </a:r>
            <a:r>
              <a:rPr lang="zh-CN" altLang="en-US" u="sng" dirty="0">
                <a:solidFill>
                  <a:schemeClr val="tx1"/>
                </a:solidFill>
              </a:rPr>
              <a:t>作业提交给系统</a:t>
            </a:r>
            <a:r>
              <a:rPr lang="zh-CN" altLang="en-US" dirty="0">
                <a:solidFill>
                  <a:schemeClr val="tx1"/>
                </a:solidFill>
              </a:rPr>
              <a:t>。</a:t>
            </a:r>
            <a:endParaRPr lang="en-US" altLang="zh-CN" dirty="0">
              <a:solidFill>
                <a:schemeClr val="tx1"/>
              </a:solidFill>
            </a:endParaRPr>
          </a:p>
          <a:p>
            <a:pPr>
              <a:lnSpc>
                <a:spcPct val="140000"/>
              </a:lnSpc>
            </a:pPr>
            <a:r>
              <a:rPr lang="zh-CN" altLang="en-US" dirty="0">
                <a:solidFill>
                  <a:schemeClr val="tx1"/>
                </a:solidFill>
              </a:rPr>
              <a:t>    批处理系统</a:t>
            </a:r>
            <a:r>
              <a:rPr lang="zh-CN" altLang="en-US" u="sng" dirty="0">
                <a:solidFill>
                  <a:schemeClr val="tx1"/>
                </a:solidFill>
              </a:rPr>
              <a:t>以作业为单位</a:t>
            </a:r>
            <a:r>
              <a:rPr lang="zh-CN" altLang="en-US" dirty="0">
                <a:solidFill>
                  <a:schemeClr val="tx1"/>
                </a:solidFill>
              </a:rPr>
              <a:t>，从外存调入内存。</a:t>
            </a:r>
            <a:endParaRPr lang="en-US" altLang="zh-CN" dirty="0">
              <a:solidFill>
                <a:schemeClr val="tx1"/>
              </a:solidFill>
            </a:endParaRPr>
          </a:p>
          <a:p>
            <a:pPr>
              <a:lnSpc>
                <a:spcPct val="140000"/>
              </a:lnSpc>
            </a:pPr>
            <a:r>
              <a:rPr lang="en-US" altLang="zh-CN" dirty="0">
                <a:solidFill>
                  <a:schemeClr val="tx1"/>
                </a:solidFill>
              </a:rPr>
              <a:t>    </a:t>
            </a:r>
            <a:r>
              <a:rPr lang="zh-CN" altLang="en-US" b="1" dirty="0">
                <a:solidFill>
                  <a:schemeClr val="tx1"/>
                </a:solidFill>
              </a:rPr>
              <a:t>调入过程</a:t>
            </a:r>
            <a:r>
              <a:rPr lang="zh-CN" altLang="en-US" dirty="0">
                <a:solidFill>
                  <a:schemeClr val="tx1"/>
                </a:solidFill>
              </a:rPr>
              <a:t>：作业由</a:t>
            </a:r>
            <a:r>
              <a:rPr lang="zh-CN" altLang="en-US" u="sng" dirty="0">
                <a:solidFill>
                  <a:schemeClr val="tx1"/>
                </a:solidFill>
              </a:rPr>
              <a:t>操作人员</a:t>
            </a:r>
            <a:r>
              <a:rPr lang="zh-CN" altLang="en-US" dirty="0">
                <a:solidFill>
                  <a:schemeClr val="tx1"/>
                </a:solidFill>
              </a:rPr>
              <a:t>通过</a:t>
            </a:r>
            <a:r>
              <a:rPr lang="zh-CN" altLang="en-US" u="sng" dirty="0">
                <a:solidFill>
                  <a:schemeClr val="tx1"/>
                </a:solidFill>
              </a:rPr>
              <a:t>输入设备</a:t>
            </a:r>
            <a:r>
              <a:rPr lang="zh-CN" altLang="en-US" dirty="0">
                <a:solidFill>
                  <a:schemeClr val="tx1"/>
                </a:solidFill>
              </a:rPr>
              <a:t>输入到</a:t>
            </a:r>
            <a:r>
              <a:rPr lang="zh-CN" altLang="en-US" dirty="0"/>
              <a:t>磁盘存储器</a:t>
            </a:r>
            <a:r>
              <a:rPr lang="en-US" altLang="zh-CN" baseline="30000" dirty="0">
                <a:solidFill>
                  <a:schemeClr val="tx1"/>
                </a:solidFill>
              </a:rPr>
              <a:t>1</a:t>
            </a:r>
            <a:r>
              <a:rPr lang="zh-CN" altLang="en-US" dirty="0">
                <a:solidFill>
                  <a:schemeClr val="tx1"/>
                </a:solidFill>
              </a:rPr>
              <a:t>，并保存在一个</a:t>
            </a:r>
            <a:r>
              <a:rPr lang="zh-CN" altLang="en-US" dirty="0"/>
              <a:t>后备作业队列</a:t>
            </a:r>
            <a:r>
              <a:rPr lang="zh-CN" altLang="en-US" dirty="0">
                <a:solidFill>
                  <a:schemeClr val="tx1"/>
                </a:solidFill>
              </a:rPr>
              <a:t>中</a:t>
            </a:r>
            <a:r>
              <a:rPr lang="en-US" altLang="zh-CN" baseline="30000" dirty="0">
                <a:solidFill>
                  <a:schemeClr val="tx1"/>
                </a:solidFill>
              </a:rPr>
              <a:t>2</a:t>
            </a:r>
            <a:r>
              <a:rPr lang="zh-CN" altLang="en-US" dirty="0">
                <a:solidFill>
                  <a:schemeClr val="tx1"/>
                </a:solidFill>
              </a:rPr>
              <a:t>，再由</a:t>
            </a:r>
            <a:r>
              <a:rPr lang="zh-CN" altLang="en-US" u="sng" dirty="0">
                <a:solidFill>
                  <a:schemeClr val="tx1"/>
                </a:solidFill>
              </a:rPr>
              <a:t>作业调度程序</a:t>
            </a:r>
            <a:r>
              <a:rPr lang="zh-CN" altLang="en-US" dirty="0">
                <a:solidFill>
                  <a:schemeClr val="tx1"/>
                </a:solidFill>
              </a:rPr>
              <a:t>将这些作业</a:t>
            </a:r>
            <a:r>
              <a:rPr lang="zh-CN" altLang="en-US" dirty="0"/>
              <a:t>从外存调入内存</a:t>
            </a:r>
            <a:r>
              <a:rPr lang="en-US" altLang="zh-CN" baseline="30000" dirty="0"/>
              <a:t>3</a:t>
            </a:r>
            <a:r>
              <a:rPr lang="zh-CN" altLang="en-US" dirty="0">
                <a:solidFill>
                  <a:schemeClr val="tx1"/>
                </a:solidFill>
              </a:rPr>
              <a:t>。</a:t>
            </a:r>
          </a:p>
        </p:txBody>
      </p:sp>
    </p:spTree>
    <p:extLst>
      <p:ext uri="{BB962C8B-B14F-4D97-AF65-F5344CB8AC3E}">
        <p14:creationId xmlns:p14="http://schemas.microsoft.com/office/powerpoint/2010/main" val="3584390607"/>
      </p:ext>
    </p:extLst>
  </p:cSld>
  <p:clrMapOvr>
    <a:masterClrMapping/>
  </p:clrMapOvr>
  <p:transition>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551554"/>
          </a:xfrm>
        </p:spPr>
        <p:txBody>
          <a:bodyPr/>
          <a:lstStyle/>
          <a:p>
            <a:pPr algn="l"/>
            <a:r>
              <a:rPr lang="en-US" altLang="zh-CN" sz="2800" dirty="0">
                <a:latin typeface="黑体" pitchFamily="2" charset="-122"/>
                <a:ea typeface="黑体" pitchFamily="2" charset="-122"/>
              </a:rPr>
              <a:t>   3.2.1  </a:t>
            </a:r>
            <a:r>
              <a:rPr lang="zh-CN" altLang="en-US" sz="2800" dirty="0">
                <a:latin typeface="黑体" pitchFamily="2" charset="-122"/>
                <a:ea typeface="黑体" pitchFamily="2" charset="-122"/>
              </a:rPr>
              <a:t>批处理系统中的作业</a:t>
            </a:r>
            <a:endParaRPr lang="zh-CN" altLang="en-US" sz="28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6" name="Rectangle 2"/>
          <p:cNvSpPr>
            <a:spLocks noGrp="1" noChangeArrowheads="1"/>
          </p:cNvSpPr>
          <p:nvPr/>
        </p:nvSpPr>
        <p:spPr bwMode="auto">
          <a:xfrm>
            <a:off x="468313" y="908719"/>
            <a:ext cx="8207375" cy="529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50000"/>
              </a:lnSpc>
            </a:pPr>
            <a:r>
              <a:rPr lang="zh-CN" altLang="en-US" dirty="0">
                <a:latin typeface="黑体" pitchFamily="2" charset="-122"/>
                <a:ea typeface="黑体" pitchFamily="2" charset="-122"/>
              </a:rPr>
              <a:t>  </a:t>
            </a:r>
            <a:r>
              <a:rPr lang="en-US" altLang="zh-CN" dirty="0">
                <a:latin typeface="黑体" pitchFamily="2" charset="-122"/>
                <a:ea typeface="黑体" pitchFamily="2" charset="-122"/>
              </a:rPr>
              <a:t>1. </a:t>
            </a:r>
            <a:r>
              <a:rPr lang="zh-CN" altLang="en-US" dirty="0">
                <a:latin typeface="黑体" pitchFamily="2" charset="-122"/>
                <a:ea typeface="黑体" pitchFamily="2" charset="-122"/>
              </a:rPr>
              <a:t>作业和作业步</a:t>
            </a:r>
            <a:br>
              <a:rPr lang="zh-CN" altLang="en-US" dirty="0">
                <a:latin typeface="黑体" pitchFamily="2" charset="-122"/>
                <a:ea typeface="黑体" pitchFamily="2" charset="-122"/>
              </a:rPr>
            </a:br>
            <a:r>
              <a:rPr lang="zh-CN" altLang="en-US" dirty="0"/>
              <a:t>　</a:t>
            </a:r>
            <a:r>
              <a:rPr lang="en-US" altLang="zh-CN" dirty="0"/>
              <a:t>(1) </a:t>
            </a:r>
            <a:r>
              <a:rPr lang="zh-CN" altLang="en-US" dirty="0"/>
              <a:t>作业</a:t>
            </a:r>
            <a:r>
              <a:rPr lang="en-US" altLang="zh-CN" dirty="0"/>
              <a:t>(Job)</a:t>
            </a:r>
            <a:r>
              <a:rPr lang="zh-CN" altLang="en-US" dirty="0"/>
              <a:t>。</a:t>
            </a:r>
            <a:endParaRPr lang="en-US" altLang="zh-CN" dirty="0"/>
          </a:p>
          <a:p>
            <a:pPr>
              <a:lnSpc>
                <a:spcPct val="150000"/>
              </a:lnSpc>
            </a:pPr>
            <a:r>
              <a:rPr lang="en-US" altLang="zh-CN" dirty="0"/>
              <a:t>    </a:t>
            </a:r>
            <a:r>
              <a:rPr lang="zh-CN" altLang="en-US" dirty="0">
                <a:solidFill>
                  <a:schemeClr val="tx1"/>
                </a:solidFill>
              </a:rPr>
              <a:t>程序</a:t>
            </a:r>
            <a:r>
              <a:rPr lang="en-US" altLang="zh-CN" dirty="0">
                <a:solidFill>
                  <a:schemeClr val="tx1"/>
                </a:solidFill>
              </a:rPr>
              <a:t>+</a:t>
            </a:r>
            <a:r>
              <a:rPr lang="zh-CN" altLang="en-US" dirty="0">
                <a:solidFill>
                  <a:schemeClr val="tx1"/>
                </a:solidFill>
              </a:rPr>
              <a:t>数据</a:t>
            </a:r>
            <a:r>
              <a:rPr lang="en-US" altLang="zh-CN" dirty="0">
                <a:solidFill>
                  <a:schemeClr val="tx1"/>
                </a:solidFill>
              </a:rPr>
              <a:t>+</a:t>
            </a:r>
            <a:r>
              <a:rPr lang="zh-CN" altLang="en-US" dirty="0"/>
              <a:t>作业说明书</a:t>
            </a:r>
            <a:r>
              <a:rPr lang="zh-CN" altLang="en-US" baseline="30000" dirty="0"/>
              <a:t>控制程序运行</a:t>
            </a:r>
            <a:endParaRPr lang="en-US" altLang="zh-CN" baseline="30000" dirty="0"/>
          </a:p>
          <a:p>
            <a:pPr>
              <a:lnSpc>
                <a:spcPct val="150000"/>
              </a:lnSpc>
            </a:pPr>
            <a:r>
              <a:rPr lang="en-US" altLang="zh-CN" dirty="0"/>
              <a:t>    (2) </a:t>
            </a:r>
            <a:r>
              <a:rPr lang="zh-CN" altLang="en-US" dirty="0"/>
              <a:t>作业步</a:t>
            </a:r>
            <a:r>
              <a:rPr lang="en-US" altLang="zh-CN" dirty="0"/>
              <a:t>(Job Step)</a:t>
            </a:r>
            <a:r>
              <a:rPr lang="zh-CN" altLang="en-US" dirty="0"/>
              <a:t>。</a:t>
            </a:r>
            <a:endParaRPr lang="en-US" altLang="zh-CN" dirty="0"/>
          </a:p>
          <a:p>
            <a:pPr>
              <a:lnSpc>
                <a:spcPct val="150000"/>
              </a:lnSpc>
            </a:pPr>
            <a:r>
              <a:rPr lang="en-US" altLang="zh-CN" dirty="0"/>
              <a:t>     </a:t>
            </a:r>
            <a:r>
              <a:rPr lang="zh-CN" altLang="en-US" dirty="0">
                <a:solidFill>
                  <a:schemeClr val="tx1"/>
                </a:solidFill>
              </a:rPr>
              <a:t>作业运行需要经过若干步骤，</a:t>
            </a:r>
            <a:r>
              <a:rPr lang="zh-CN" altLang="en-US" u="sng" dirty="0">
                <a:solidFill>
                  <a:schemeClr val="tx1"/>
                </a:solidFill>
              </a:rPr>
              <a:t>每一步骤称作一个</a:t>
            </a:r>
            <a:r>
              <a:rPr lang="zh-CN" altLang="en-US" b="1" u="sng" dirty="0">
                <a:solidFill>
                  <a:schemeClr val="tx1"/>
                </a:solidFill>
              </a:rPr>
              <a:t>作业步</a:t>
            </a:r>
            <a:r>
              <a:rPr lang="en-US" altLang="zh-CN" dirty="0">
                <a:solidFill>
                  <a:schemeClr val="tx1"/>
                </a:solidFill>
              </a:rPr>
              <a:t>.</a:t>
            </a:r>
          </a:p>
          <a:p>
            <a:pPr>
              <a:lnSpc>
                <a:spcPct val="150000"/>
              </a:lnSpc>
            </a:pPr>
            <a:r>
              <a:rPr lang="en-US" altLang="zh-CN" dirty="0">
                <a:solidFill>
                  <a:schemeClr val="tx1"/>
                </a:solidFill>
              </a:rPr>
              <a:t>     </a:t>
            </a:r>
            <a:r>
              <a:rPr lang="zh-CN" altLang="en-US" dirty="0">
                <a:solidFill>
                  <a:schemeClr val="tx1"/>
                </a:solidFill>
              </a:rPr>
              <a:t>例如，编辑 </a:t>
            </a:r>
            <a:r>
              <a:rPr lang="en-US" altLang="zh-CN" dirty="0">
                <a:solidFill>
                  <a:schemeClr val="tx1"/>
                </a:solidFill>
              </a:rPr>
              <a:t>-&gt; </a:t>
            </a:r>
            <a:r>
              <a:rPr lang="zh-CN" altLang="en-US" dirty="0">
                <a:solidFill>
                  <a:schemeClr val="tx1"/>
                </a:solidFill>
              </a:rPr>
              <a:t>编译 </a:t>
            </a:r>
            <a:r>
              <a:rPr lang="en-US" altLang="zh-CN" dirty="0">
                <a:solidFill>
                  <a:schemeClr val="tx1"/>
                </a:solidFill>
              </a:rPr>
              <a:t>-&gt; </a:t>
            </a:r>
            <a:r>
              <a:rPr lang="zh-CN" altLang="en-US" dirty="0">
                <a:solidFill>
                  <a:schemeClr val="tx1"/>
                </a:solidFill>
              </a:rPr>
              <a:t>链接装配 </a:t>
            </a:r>
            <a:r>
              <a:rPr lang="en-US" altLang="zh-CN" dirty="0">
                <a:solidFill>
                  <a:schemeClr val="tx1"/>
                </a:solidFill>
              </a:rPr>
              <a:t>-&gt; </a:t>
            </a:r>
            <a:r>
              <a:rPr lang="zh-CN" altLang="en-US" dirty="0">
                <a:solidFill>
                  <a:schemeClr val="tx1"/>
                </a:solidFill>
              </a:rPr>
              <a:t>运行</a:t>
            </a:r>
            <a:endParaRPr lang="en-US" altLang="zh-CN" dirty="0">
              <a:solidFill>
                <a:schemeClr val="tx1"/>
              </a:solidFill>
            </a:endParaRPr>
          </a:p>
        </p:txBody>
      </p:sp>
    </p:spTree>
    <p:extLst>
      <p:ext uri="{BB962C8B-B14F-4D97-AF65-F5344CB8AC3E}">
        <p14:creationId xmlns:p14="http://schemas.microsoft.com/office/powerpoint/2010/main" val="188738910"/>
      </p:ext>
    </p:extLst>
  </p:cSld>
  <p:clrMapOvr>
    <a:masterClrMapping/>
  </p:clrMapOvr>
  <p:transition>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116632"/>
            <a:ext cx="8540750" cy="551554"/>
          </a:xfrm>
        </p:spPr>
        <p:txBody>
          <a:bodyPr/>
          <a:lstStyle/>
          <a:p>
            <a:pPr algn="l"/>
            <a:r>
              <a:rPr lang="en-US" altLang="zh-CN" sz="2800" dirty="0"/>
              <a:t>    </a:t>
            </a:r>
            <a:r>
              <a:rPr lang="en-US" altLang="zh-CN" sz="2800" dirty="0">
                <a:solidFill>
                  <a:srgbClr val="FFFFFF"/>
                </a:solidFill>
                <a:latin typeface="黑体" pitchFamily="2" charset="-122"/>
                <a:ea typeface="黑体" pitchFamily="2" charset="-122"/>
              </a:rPr>
              <a:t>2. </a:t>
            </a:r>
            <a:r>
              <a:rPr lang="zh-CN" altLang="en-US" sz="2800" dirty="0">
                <a:solidFill>
                  <a:srgbClr val="FFFFFF"/>
                </a:solidFill>
                <a:latin typeface="黑体" pitchFamily="2" charset="-122"/>
                <a:ea typeface="黑体" pitchFamily="2" charset="-122"/>
              </a:rPr>
              <a:t>作业控制块</a:t>
            </a:r>
            <a:r>
              <a:rPr lang="en-US" altLang="zh-CN" sz="2800" dirty="0">
                <a:solidFill>
                  <a:srgbClr val="FFFFFF"/>
                </a:solidFill>
                <a:latin typeface="黑体" pitchFamily="2" charset="-122"/>
                <a:ea typeface="黑体" pitchFamily="2" charset="-122"/>
              </a:rPr>
              <a:t>(Job Control Block</a:t>
            </a:r>
            <a:r>
              <a:rPr lang="zh-CN" altLang="en-US" sz="2800" dirty="0">
                <a:solidFill>
                  <a:srgbClr val="FFFFFF"/>
                </a:solidFill>
                <a:latin typeface="黑体" pitchFamily="2" charset="-122"/>
                <a:ea typeface="黑体" pitchFamily="2" charset="-122"/>
              </a:rPr>
              <a:t>，</a:t>
            </a:r>
            <a:r>
              <a:rPr lang="en-US" altLang="zh-CN" sz="2800" dirty="0">
                <a:solidFill>
                  <a:srgbClr val="FFFFFF"/>
                </a:solidFill>
                <a:latin typeface="黑体" pitchFamily="2" charset="-122"/>
                <a:ea typeface="黑体" pitchFamily="2" charset="-122"/>
              </a:rPr>
              <a:t>JCB)</a:t>
            </a:r>
            <a:endParaRPr lang="zh-CN" altLang="en-US" sz="28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5" name="矩形 4"/>
          <p:cNvSpPr/>
          <p:nvPr/>
        </p:nvSpPr>
        <p:spPr>
          <a:xfrm>
            <a:off x="467544" y="692696"/>
            <a:ext cx="8064896" cy="5853910"/>
          </a:xfrm>
          <a:prstGeom prst="rect">
            <a:avLst/>
          </a:prstGeom>
        </p:spPr>
        <p:txBody>
          <a:bodyPr wrap="square">
            <a:spAutoFit/>
          </a:bodyPr>
          <a:lstStyle/>
          <a:p>
            <a:pPr lvl="0">
              <a:lnSpc>
                <a:spcPct val="130000"/>
              </a:lnSpc>
            </a:pPr>
            <a:r>
              <a:rPr lang="zh-CN" altLang="en-US" sz="2400" dirty="0">
                <a:latin typeface="+mj-lt"/>
                <a:ea typeface="+mj-ea"/>
                <a:cs typeface="+mj-cs"/>
              </a:rPr>
              <a:t>    类似于</a:t>
            </a:r>
            <a:r>
              <a:rPr lang="en-US" altLang="zh-CN" sz="2400" dirty="0">
                <a:latin typeface="+mj-lt"/>
                <a:ea typeface="+mj-ea"/>
                <a:cs typeface="+mj-cs"/>
              </a:rPr>
              <a:t>PCB</a:t>
            </a:r>
            <a:r>
              <a:rPr lang="zh-CN" altLang="en-US" sz="2400" dirty="0">
                <a:latin typeface="+mj-lt"/>
                <a:ea typeface="+mj-ea"/>
                <a:cs typeface="+mj-cs"/>
              </a:rPr>
              <a:t>，也为每个作业设置了一个</a:t>
            </a:r>
            <a:r>
              <a:rPr lang="zh-CN" altLang="en-US" sz="2400" b="1" dirty="0">
                <a:solidFill>
                  <a:schemeClr val="tx2"/>
                </a:solidFill>
                <a:latin typeface="+mj-lt"/>
                <a:ea typeface="+mj-ea"/>
                <a:cs typeface="+mj-cs"/>
              </a:rPr>
              <a:t>作业控制块</a:t>
            </a:r>
            <a:r>
              <a:rPr lang="en-US" altLang="zh-CN" sz="2400" b="1" dirty="0">
                <a:solidFill>
                  <a:schemeClr val="tx2"/>
                </a:solidFill>
                <a:latin typeface="+mj-lt"/>
                <a:ea typeface="+mj-ea"/>
                <a:cs typeface="+mj-cs"/>
              </a:rPr>
              <a:t>JCB</a:t>
            </a:r>
            <a:r>
              <a:rPr lang="zh-CN" altLang="en-US" sz="2400" dirty="0">
                <a:latin typeface="+mj-lt"/>
                <a:ea typeface="+mj-ea"/>
                <a:cs typeface="+mj-cs"/>
              </a:rPr>
              <a:t>，它是作业在系统中存在的</a:t>
            </a:r>
            <a:r>
              <a:rPr lang="zh-CN" altLang="en-US" sz="2400" u="sng" dirty="0">
                <a:latin typeface="+mj-lt"/>
                <a:ea typeface="+mj-ea"/>
                <a:cs typeface="+mj-cs"/>
              </a:rPr>
              <a:t>标志</a:t>
            </a:r>
            <a:r>
              <a:rPr lang="zh-CN" altLang="en-US" sz="2400" dirty="0">
                <a:latin typeface="+mj-lt"/>
                <a:ea typeface="+mj-ea"/>
                <a:cs typeface="+mj-cs"/>
              </a:rPr>
              <a:t>。</a:t>
            </a:r>
            <a:endParaRPr lang="en-US" altLang="zh-CN" sz="2400" dirty="0">
              <a:latin typeface="+mj-lt"/>
              <a:ea typeface="+mj-ea"/>
              <a:cs typeface="+mj-cs"/>
            </a:endParaRPr>
          </a:p>
          <a:p>
            <a:pPr lvl="0">
              <a:lnSpc>
                <a:spcPct val="130000"/>
              </a:lnSpc>
            </a:pPr>
            <a:r>
              <a:rPr lang="en-US" altLang="zh-CN" sz="2400" dirty="0">
                <a:latin typeface="+mj-lt"/>
                <a:ea typeface="+mj-ea"/>
                <a:cs typeface="+mj-cs"/>
              </a:rPr>
              <a:t>    JCB</a:t>
            </a:r>
            <a:r>
              <a:rPr lang="zh-CN" altLang="en-US" sz="2400" dirty="0">
                <a:latin typeface="+mj-lt"/>
                <a:ea typeface="+mj-ea"/>
                <a:cs typeface="+mj-cs"/>
              </a:rPr>
              <a:t>保存了对作业进行</a:t>
            </a:r>
            <a:r>
              <a:rPr lang="zh-CN" altLang="en-US" sz="2400" u="sng" dirty="0">
                <a:latin typeface="+mj-lt"/>
                <a:ea typeface="+mj-ea"/>
                <a:cs typeface="+mj-cs"/>
              </a:rPr>
              <a:t>管理和调度</a:t>
            </a:r>
            <a:r>
              <a:rPr lang="zh-CN" altLang="en-US" sz="2400" dirty="0">
                <a:latin typeface="+mj-lt"/>
                <a:ea typeface="+mj-ea"/>
                <a:cs typeface="+mj-cs"/>
              </a:rPr>
              <a:t>所需的全部信息。</a:t>
            </a:r>
            <a:endParaRPr lang="en-US" altLang="zh-CN" sz="2400" dirty="0">
              <a:latin typeface="+mj-lt"/>
              <a:ea typeface="+mj-ea"/>
              <a:cs typeface="+mj-cs"/>
            </a:endParaRPr>
          </a:p>
          <a:p>
            <a:pPr lvl="0">
              <a:lnSpc>
                <a:spcPct val="130000"/>
              </a:lnSpc>
            </a:pPr>
            <a:r>
              <a:rPr lang="en-US" altLang="zh-CN" sz="2400" dirty="0">
                <a:latin typeface="+mj-lt"/>
                <a:ea typeface="+mj-ea"/>
                <a:cs typeface="+mj-cs"/>
              </a:rPr>
              <a:t>    JCB</a:t>
            </a:r>
            <a:r>
              <a:rPr lang="zh-CN" altLang="en-US" sz="2400" dirty="0">
                <a:latin typeface="+mj-lt"/>
                <a:ea typeface="+mj-ea"/>
                <a:cs typeface="+mj-cs"/>
              </a:rPr>
              <a:t>中通常包含了：</a:t>
            </a:r>
            <a:r>
              <a:rPr lang="zh-CN" altLang="en-US" sz="2400" dirty="0">
                <a:solidFill>
                  <a:schemeClr val="tx2"/>
                </a:solidFill>
                <a:latin typeface="+mj-lt"/>
                <a:ea typeface="+mj-ea"/>
                <a:cs typeface="+mj-cs"/>
              </a:rPr>
              <a:t>作业标识</a:t>
            </a:r>
            <a:r>
              <a:rPr lang="zh-CN" altLang="en-US" sz="2400" dirty="0">
                <a:latin typeface="+mj-lt"/>
                <a:ea typeface="+mj-ea"/>
                <a:cs typeface="+mj-cs"/>
              </a:rPr>
              <a:t>、</a:t>
            </a:r>
            <a:r>
              <a:rPr lang="zh-CN" altLang="en-US" sz="2400" dirty="0">
                <a:solidFill>
                  <a:schemeClr val="tx2"/>
                </a:solidFill>
                <a:latin typeface="+mj-lt"/>
                <a:ea typeface="+mj-ea"/>
                <a:cs typeface="+mj-cs"/>
              </a:rPr>
              <a:t>用户名称</a:t>
            </a:r>
            <a:r>
              <a:rPr lang="zh-CN" altLang="en-US" sz="2400" dirty="0">
                <a:latin typeface="+mj-lt"/>
                <a:ea typeface="+mj-ea"/>
                <a:cs typeface="+mj-cs"/>
              </a:rPr>
              <a:t>、</a:t>
            </a:r>
            <a:r>
              <a:rPr lang="zh-CN" altLang="en-US" sz="2400" dirty="0">
                <a:solidFill>
                  <a:schemeClr val="tx2"/>
                </a:solidFill>
                <a:latin typeface="+mj-lt"/>
                <a:ea typeface="+mj-ea"/>
                <a:cs typeface="+mj-cs"/>
              </a:rPr>
              <a:t>用户账号</a:t>
            </a:r>
            <a:r>
              <a:rPr lang="zh-CN" altLang="en-US" sz="2400" dirty="0">
                <a:latin typeface="+mj-lt"/>
                <a:ea typeface="+mj-ea"/>
                <a:cs typeface="+mj-cs"/>
              </a:rPr>
              <a:t>、</a:t>
            </a:r>
            <a:r>
              <a:rPr lang="zh-CN" altLang="en-US" sz="2400" dirty="0">
                <a:solidFill>
                  <a:schemeClr val="tx2"/>
                </a:solidFill>
                <a:latin typeface="+mj-lt"/>
                <a:ea typeface="+mj-ea"/>
                <a:cs typeface="+mj-cs"/>
              </a:rPr>
              <a:t>作业类型</a:t>
            </a:r>
            <a:r>
              <a:rPr lang="en-US" altLang="zh-CN" sz="2400" dirty="0">
                <a:latin typeface="+mj-lt"/>
                <a:ea typeface="+mj-ea"/>
                <a:cs typeface="+mj-cs"/>
              </a:rPr>
              <a:t>(CPU </a:t>
            </a:r>
            <a:r>
              <a:rPr lang="zh-CN" altLang="en-US" sz="2400" dirty="0">
                <a:latin typeface="+mj-lt"/>
                <a:ea typeface="+mj-ea"/>
                <a:cs typeface="+mj-cs"/>
              </a:rPr>
              <a:t>繁忙型、</a:t>
            </a:r>
            <a:r>
              <a:rPr lang="en-US" altLang="zh-CN" sz="2400" dirty="0">
                <a:latin typeface="+mj-lt"/>
                <a:ea typeface="+mj-ea"/>
                <a:cs typeface="+mj-cs"/>
              </a:rPr>
              <a:t>I/O </a:t>
            </a:r>
            <a:r>
              <a:rPr lang="zh-CN" altLang="en-US" sz="2400" dirty="0">
                <a:latin typeface="+mj-lt"/>
                <a:ea typeface="+mj-ea"/>
                <a:cs typeface="+mj-cs"/>
              </a:rPr>
              <a:t>繁忙型、批量型、终端型</a:t>
            </a:r>
            <a:r>
              <a:rPr lang="en-US" altLang="zh-CN" sz="2400" dirty="0">
                <a:latin typeface="+mj-lt"/>
                <a:ea typeface="+mj-ea"/>
                <a:cs typeface="+mj-cs"/>
              </a:rPr>
              <a:t>)</a:t>
            </a:r>
            <a:r>
              <a:rPr lang="zh-CN" altLang="en-US" sz="2400" dirty="0">
                <a:latin typeface="+mj-lt"/>
                <a:ea typeface="+mj-ea"/>
                <a:cs typeface="+mj-cs"/>
              </a:rPr>
              <a:t>、</a:t>
            </a:r>
            <a:r>
              <a:rPr lang="zh-CN" altLang="en-US" sz="2400" dirty="0">
                <a:solidFill>
                  <a:schemeClr val="tx2"/>
                </a:solidFill>
                <a:latin typeface="+mj-lt"/>
                <a:ea typeface="+mj-ea"/>
                <a:cs typeface="+mj-cs"/>
              </a:rPr>
              <a:t>作业状态</a:t>
            </a:r>
            <a:r>
              <a:rPr lang="zh-CN" altLang="en-US" sz="2400" dirty="0">
                <a:latin typeface="+mj-lt"/>
                <a:ea typeface="+mj-ea"/>
                <a:cs typeface="+mj-cs"/>
              </a:rPr>
              <a:t>、</a:t>
            </a:r>
            <a:r>
              <a:rPr lang="zh-CN" altLang="en-US" sz="2400" dirty="0">
                <a:solidFill>
                  <a:schemeClr val="tx2"/>
                </a:solidFill>
                <a:latin typeface="+mj-lt"/>
                <a:ea typeface="+mj-ea"/>
                <a:cs typeface="+mj-cs"/>
              </a:rPr>
              <a:t>调度信息</a:t>
            </a:r>
            <a:r>
              <a:rPr lang="en-US" altLang="zh-CN" sz="2400" dirty="0">
                <a:latin typeface="+mj-lt"/>
                <a:ea typeface="+mj-ea"/>
                <a:cs typeface="+mj-cs"/>
              </a:rPr>
              <a:t>(</a:t>
            </a:r>
            <a:r>
              <a:rPr lang="zh-CN" altLang="en-US" sz="2400" dirty="0">
                <a:latin typeface="+mj-lt"/>
                <a:ea typeface="+mj-ea"/>
                <a:cs typeface="+mj-cs"/>
              </a:rPr>
              <a:t>优先级、作业运行时间</a:t>
            </a:r>
            <a:r>
              <a:rPr lang="en-US" altLang="zh-CN" sz="2400" dirty="0">
                <a:latin typeface="+mj-lt"/>
                <a:ea typeface="+mj-ea"/>
                <a:cs typeface="+mj-cs"/>
              </a:rPr>
              <a:t>)</a:t>
            </a:r>
            <a:r>
              <a:rPr lang="zh-CN" altLang="en-US" sz="2400" dirty="0">
                <a:latin typeface="+mj-lt"/>
                <a:ea typeface="+mj-ea"/>
                <a:cs typeface="+mj-cs"/>
              </a:rPr>
              <a:t>、</a:t>
            </a:r>
            <a:r>
              <a:rPr lang="zh-CN" altLang="en-US" sz="2400" dirty="0">
                <a:solidFill>
                  <a:schemeClr val="tx2"/>
                </a:solidFill>
                <a:latin typeface="+mj-lt"/>
                <a:ea typeface="+mj-ea"/>
                <a:cs typeface="+mj-cs"/>
              </a:rPr>
              <a:t>资源需求</a:t>
            </a:r>
            <a:r>
              <a:rPr lang="en-US" altLang="zh-CN" sz="2400" dirty="0">
                <a:latin typeface="+mj-lt"/>
                <a:ea typeface="+mj-ea"/>
                <a:cs typeface="+mj-cs"/>
              </a:rPr>
              <a:t>(</a:t>
            </a:r>
            <a:r>
              <a:rPr lang="zh-CN" altLang="en-US" sz="2400" dirty="0">
                <a:latin typeface="+mj-lt"/>
                <a:ea typeface="+mj-ea"/>
                <a:cs typeface="+mj-cs"/>
              </a:rPr>
              <a:t>预计运行时间、要求内存大小等</a:t>
            </a:r>
            <a:r>
              <a:rPr lang="en-US" altLang="zh-CN" sz="2400" dirty="0">
                <a:latin typeface="+mj-lt"/>
                <a:ea typeface="+mj-ea"/>
                <a:cs typeface="+mj-cs"/>
              </a:rPr>
              <a:t>)</a:t>
            </a:r>
            <a:r>
              <a:rPr lang="zh-CN" altLang="en-US" sz="2400" dirty="0">
                <a:latin typeface="+mj-lt"/>
                <a:ea typeface="+mj-ea"/>
                <a:cs typeface="+mj-cs"/>
              </a:rPr>
              <a:t>、</a:t>
            </a:r>
            <a:r>
              <a:rPr lang="zh-CN" altLang="en-US" sz="2400" dirty="0">
                <a:solidFill>
                  <a:schemeClr val="tx2"/>
                </a:solidFill>
                <a:latin typeface="+mj-lt"/>
                <a:ea typeface="+mj-ea"/>
                <a:cs typeface="+mj-cs"/>
              </a:rPr>
              <a:t>资源使用情况</a:t>
            </a:r>
            <a:r>
              <a:rPr lang="zh-CN" altLang="en-US" sz="2400" dirty="0">
                <a:latin typeface="+mj-lt"/>
                <a:ea typeface="+mj-ea"/>
                <a:cs typeface="+mj-cs"/>
              </a:rPr>
              <a:t>等。 </a:t>
            </a:r>
            <a:endParaRPr lang="en-US" altLang="zh-CN" sz="2400" dirty="0">
              <a:latin typeface="+mj-lt"/>
              <a:ea typeface="+mj-ea"/>
              <a:cs typeface="+mj-cs"/>
            </a:endParaRPr>
          </a:p>
          <a:p>
            <a:pPr lvl="0">
              <a:lnSpc>
                <a:spcPct val="130000"/>
              </a:lnSpc>
            </a:pPr>
            <a:r>
              <a:rPr lang="en-US" altLang="zh-CN" sz="2400" dirty="0">
                <a:latin typeface="+mj-lt"/>
                <a:ea typeface="+mj-ea"/>
                <a:cs typeface="+mj-cs"/>
              </a:rPr>
              <a:t>    </a:t>
            </a:r>
            <a:r>
              <a:rPr lang="zh-CN" altLang="en-US" sz="2400" dirty="0">
                <a:latin typeface="+mj-lt"/>
                <a:ea typeface="+mj-ea"/>
                <a:cs typeface="+mj-cs"/>
              </a:rPr>
              <a:t>当有作业需要</a:t>
            </a:r>
            <a:r>
              <a:rPr lang="zh-CN" altLang="en-US" sz="2400" b="1" u="sng" dirty="0">
                <a:latin typeface="+mj-lt"/>
                <a:ea typeface="+mj-ea"/>
                <a:cs typeface="+mj-cs"/>
              </a:rPr>
              <a:t>进入系统</a:t>
            </a:r>
            <a:r>
              <a:rPr lang="zh-CN" altLang="en-US" sz="2400" dirty="0">
                <a:latin typeface="+mj-lt"/>
                <a:ea typeface="+mj-ea"/>
                <a:cs typeface="+mj-cs"/>
              </a:rPr>
              <a:t>时，由</a:t>
            </a:r>
            <a:r>
              <a:rPr lang="zh-CN" altLang="en-US" sz="2400" b="1" dirty="0">
                <a:solidFill>
                  <a:srgbClr val="FF0066"/>
                </a:solidFill>
                <a:latin typeface="+mj-lt"/>
                <a:ea typeface="+mj-ea"/>
                <a:cs typeface="+mj-cs"/>
              </a:rPr>
              <a:t>“作业注册”程序</a:t>
            </a:r>
            <a:r>
              <a:rPr lang="zh-CN" altLang="en-US" sz="2400" dirty="0">
                <a:latin typeface="+mj-lt"/>
                <a:ea typeface="+mj-ea"/>
                <a:cs typeface="+mj-cs"/>
              </a:rPr>
              <a:t>先</a:t>
            </a:r>
            <a:r>
              <a:rPr lang="zh-CN" altLang="en-US" sz="2400" u="sng" dirty="0">
                <a:latin typeface="+mj-lt"/>
                <a:ea typeface="+mj-ea"/>
                <a:cs typeface="+mj-cs"/>
              </a:rPr>
              <a:t>建立</a:t>
            </a:r>
            <a:r>
              <a:rPr lang="en-US" altLang="zh-CN" sz="2400" u="sng" dirty="0">
                <a:latin typeface="+mj-lt"/>
                <a:ea typeface="+mj-ea"/>
                <a:cs typeface="+mj-cs"/>
              </a:rPr>
              <a:t>JCB</a:t>
            </a:r>
            <a:r>
              <a:rPr lang="en-US" altLang="zh-CN" sz="2400" b="1" u="sng" baseline="30000" dirty="0">
                <a:solidFill>
                  <a:schemeClr val="tx2"/>
                </a:solidFill>
                <a:latin typeface="+mj-lt"/>
                <a:ea typeface="+mj-ea"/>
                <a:cs typeface="+mj-cs"/>
              </a:rPr>
              <a:t>1</a:t>
            </a:r>
            <a:r>
              <a:rPr lang="zh-CN" altLang="en-US" sz="2400" dirty="0">
                <a:latin typeface="+mj-lt"/>
                <a:ea typeface="+mj-ea"/>
                <a:cs typeface="+mj-cs"/>
              </a:rPr>
              <a:t>，再根据作业类型放入</a:t>
            </a:r>
            <a:r>
              <a:rPr lang="zh-CN" altLang="en-US" sz="2400" u="sng" dirty="0">
                <a:latin typeface="+mj-lt"/>
                <a:ea typeface="+mj-ea"/>
                <a:cs typeface="+mj-cs"/>
              </a:rPr>
              <a:t>后备队列</a:t>
            </a:r>
            <a:r>
              <a:rPr lang="en-US" altLang="zh-CN" sz="2400" b="1" u="sng" baseline="30000" dirty="0">
                <a:solidFill>
                  <a:schemeClr val="tx2"/>
                </a:solidFill>
              </a:rPr>
              <a:t>2</a:t>
            </a:r>
            <a:r>
              <a:rPr lang="zh-CN" altLang="en-US" sz="2400" dirty="0">
                <a:latin typeface="+mj-lt"/>
                <a:ea typeface="+mj-ea"/>
                <a:cs typeface="+mj-cs"/>
              </a:rPr>
              <a:t>，</a:t>
            </a:r>
            <a:r>
              <a:rPr lang="zh-CN" altLang="en-US" sz="2400" b="1" dirty="0">
                <a:solidFill>
                  <a:srgbClr val="FF0066"/>
                </a:solidFill>
                <a:latin typeface="+mj-lt"/>
                <a:ea typeface="+mj-ea"/>
                <a:cs typeface="+mj-cs"/>
              </a:rPr>
              <a:t>“作业调度”程序</a:t>
            </a:r>
            <a:r>
              <a:rPr lang="zh-CN" altLang="en-US" sz="2400" dirty="0">
                <a:latin typeface="+mj-lt"/>
                <a:ea typeface="+mj-ea"/>
                <a:cs typeface="+mj-cs"/>
              </a:rPr>
              <a:t>从该队列中</a:t>
            </a:r>
            <a:r>
              <a:rPr lang="zh-CN" altLang="en-US" sz="2400" u="sng" dirty="0">
                <a:latin typeface="+mj-lt"/>
                <a:ea typeface="+mj-ea"/>
                <a:cs typeface="+mj-cs"/>
              </a:rPr>
              <a:t>调度作业</a:t>
            </a:r>
            <a:r>
              <a:rPr lang="en-US" altLang="zh-CN" sz="2400" b="1" u="sng" baseline="30000" dirty="0">
                <a:solidFill>
                  <a:schemeClr val="tx2"/>
                </a:solidFill>
              </a:rPr>
              <a:t>3</a:t>
            </a:r>
            <a:r>
              <a:rPr lang="zh-CN" altLang="en-US" sz="2400" dirty="0">
                <a:latin typeface="+mj-lt"/>
                <a:ea typeface="+mj-ea"/>
                <a:cs typeface="+mj-cs"/>
              </a:rPr>
              <a:t>并装入内存。之后，根据</a:t>
            </a:r>
            <a:r>
              <a:rPr lang="en-US" altLang="zh-CN" sz="2400" dirty="0">
                <a:solidFill>
                  <a:schemeClr val="tx2"/>
                </a:solidFill>
                <a:latin typeface="+mj-lt"/>
                <a:ea typeface="+mj-ea"/>
                <a:cs typeface="+mj-cs"/>
              </a:rPr>
              <a:t>JCB</a:t>
            </a:r>
            <a:r>
              <a:rPr lang="en-US" altLang="zh-CN" sz="2400" dirty="0">
                <a:latin typeface="+mj-lt"/>
                <a:ea typeface="+mj-ea"/>
                <a:cs typeface="+mj-cs"/>
              </a:rPr>
              <a:t>+</a:t>
            </a:r>
            <a:r>
              <a:rPr lang="zh-CN" altLang="en-US" sz="2400" dirty="0">
                <a:solidFill>
                  <a:schemeClr val="tx2"/>
                </a:solidFill>
                <a:latin typeface="+mj-lt"/>
                <a:ea typeface="+mj-ea"/>
                <a:cs typeface="+mj-cs"/>
              </a:rPr>
              <a:t>作业说明书</a:t>
            </a:r>
            <a:r>
              <a:rPr lang="zh-CN" altLang="en-US" sz="2400" dirty="0">
                <a:latin typeface="+mj-lt"/>
                <a:ea typeface="+mj-ea"/>
                <a:cs typeface="+mj-cs"/>
              </a:rPr>
              <a:t>控制作业</a:t>
            </a:r>
            <a:r>
              <a:rPr lang="zh-CN" altLang="en-US" sz="2400" u="sng" dirty="0">
                <a:latin typeface="+mj-lt"/>
                <a:ea typeface="+mj-ea"/>
                <a:cs typeface="+mj-cs"/>
              </a:rPr>
              <a:t>运行</a:t>
            </a:r>
            <a:r>
              <a:rPr lang="en-US" altLang="zh-CN" sz="2400" b="1" u="sng" baseline="30000" dirty="0">
                <a:solidFill>
                  <a:schemeClr val="tx2"/>
                </a:solidFill>
              </a:rPr>
              <a:t>4</a:t>
            </a:r>
            <a:r>
              <a:rPr lang="zh-CN" altLang="en-US" sz="2400" dirty="0">
                <a:latin typeface="+mj-lt"/>
                <a:ea typeface="+mj-ea"/>
                <a:cs typeface="+mj-cs"/>
              </a:rPr>
              <a:t>，作业完成后，系统</a:t>
            </a:r>
            <a:r>
              <a:rPr lang="zh-CN" altLang="en-US" sz="2400" u="sng" dirty="0">
                <a:latin typeface="+mj-lt"/>
                <a:ea typeface="+mj-ea"/>
                <a:cs typeface="+mj-cs"/>
              </a:rPr>
              <a:t>收回其资源、并撤销</a:t>
            </a:r>
            <a:r>
              <a:rPr lang="en-US" altLang="zh-CN" sz="2400" u="sng" dirty="0">
                <a:latin typeface="+mj-lt"/>
                <a:ea typeface="+mj-ea"/>
                <a:cs typeface="+mj-cs"/>
              </a:rPr>
              <a:t>JCB</a:t>
            </a:r>
            <a:r>
              <a:rPr lang="en-US" altLang="zh-CN" sz="2400" b="1" u="sng" baseline="30000" dirty="0">
                <a:solidFill>
                  <a:schemeClr val="tx2"/>
                </a:solidFill>
              </a:rPr>
              <a:t> 5</a:t>
            </a:r>
            <a:r>
              <a:rPr lang="zh-CN" altLang="en-US" sz="2400" dirty="0">
                <a:latin typeface="+mj-lt"/>
                <a:ea typeface="+mj-ea"/>
                <a:cs typeface="+mj-cs"/>
              </a:rPr>
              <a:t>。</a:t>
            </a:r>
          </a:p>
        </p:txBody>
      </p:sp>
    </p:spTree>
    <p:extLst>
      <p:ext uri="{BB962C8B-B14F-4D97-AF65-F5344CB8AC3E}">
        <p14:creationId xmlns:p14="http://schemas.microsoft.com/office/powerpoint/2010/main" val="3584390607"/>
      </p:ext>
    </p:extLst>
  </p:cSld>
  <p:clrMapOvr>
    <a:masterClrMapping/>
  </p:clrMapOvr>
  <p:transition>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560840" cy="551554"/>
          </a:xfrm>
        </p:spPr>
        <p:txBody>
          <a:bodyPr/>
          <a:lstStyle/>
          <a:p>
            <a:pPr algn="l"/>
            <a:r>
              <a:rPr lang="en-US" altLang="zh-CN" sz="2800" dirty="0"/>
              <a:t>    </a:t>
            </a:r>
            <a:r>
              <a:rPr lang="en-US" altLang="zh-CN" sz="2800" dirty="0">
                <a:solidFill>
                  <a:schemeClr val="tx1"/>
                </a:solidFill>
                <a:latin typeface="黑体" pitchFamily="2" charset="-122"/>
                <a:ea typeface="黑体" pitchFamily="2" charset="-122"/>
              </a:rPr>
              <a:t>3. </a:t>
            </a:r>
            <a:r>
              <a:rPr lang="zh-CN" altLang="en-US" sz="2800" dirty="0">
                <a:solidFill>
                  <a:schemeClr val="tx1"/>
                </a:solidFill>
                <a:latin typeface="黑体" pitchFamily="2" charset="-122"/>
                <a:ea typeface="黑体" pitchFamily="2" charset="-122"/>
              </a:rPr>
              <a:t>作业运行的三个阶段和三种状态（</a:t>
            </a:r>
            <a:r>
              <a:rPr lang="en-US" altLang="zh-CN" sz="2800" dirty="0">
                <a:solidFill>
                  <a:schemeClr val="tx1"/>
                </a:solidFill>
                <a:latin typeface="黑体" pitchFamily="2" charset="-122"/>
                <a:ea typeface="黑体" pitchFamily="2" charset="-122"/>
              </a:rPr>
              <a:t>+</a:t>
            </a:r>
            <a:r>
              <a:rPr lang="zh-CN" altLang="en-US" sz="2800" dirty="0">
                <a:solidFill>
                  <a:schemeClr val="tx1"/>
                </a:solidFill>
                <a:latin typeface="黑体" pitchFamily="2" charset="-122"/>
                <a:ea typeface="黑体" pitchFamily="2" charset="-122"/>
              </a:rPr>
              <a:t>快）</a:t>
            </a:r>
            <a:endParaRPr lang="zh-CN" altLang="en-US" sz="28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49185" y="836712"/>
            <a:ext cx="8207375"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20000"/>
              </a:lnSpc>
            </a:pPr>
            <a:r>
              <a:rPr lang="zh-CN" altLang="en-US" dirty="0"/>
              <a:t>　</a:t>
            </a:r>
            <a:r>
              <a:rPr lang="zh-CN" altLang="en-US" sz="2300" dirty="0">
                <a:solidFill>
                  <a:schemeClr val="tx1"/>
                </a:solidFill>
              </a:rPr>
              <a:t>作业从进入系统到运行结束，通常需要经历</a:t>
            </a:r>
            <a:r>
              <a:rPr lang="zh-CN" altLang="en-US" sz="2300" b="1" u="sng" dirty="0">
                <a:solidFill>
                  <a:schemeClr val="tx1"/>
                </a:solidFill>
              </a:rPr>
              <a:t>收容</a:t>
            </a:r>
            <a:r>
              <a:rPr lang="zh-CN" altLang="en-US" sz="2300" dirty="0">
                <a:solidFill>
                  <a:schemeClr val="tx1"/>
                </a:solidFill>
              </a:rPr>
              <a:t>、</a:t>
            </a:r>
            <a:r>
              <a:rPr lang="zh-CN" altLang="en-US" sz="2300" b="1" u="sng" dirty="0">
                <a:solidFill>
                  <a:schemeClr val="tx1"/>
                </a:solidFill>
              </a:rPr>
              <a:t>运行</a:t>
            </a:r>
            <a:r>
              <a:rPr lang="zh-CN" altLang="en-US" sz="2300" dirty="0">
                <a:solidFill>
                  <a:schemeClr val="tx1"/>
                </a:solidFill>
              </a:rPr>
              <a:t>和</a:t>
            </a:r>
            <a:r>
              <a:rPr lang="zh-CN" altLang="en-US" sz="2300" u="sng" dirty="0">
                <a:solidFill>
                  <a:schemeClr val="tx1"/>
                </a:solidFill>
              </a:rPr>
              <a:t>完</a:t>
            </a:r>
            <a:r>
              <a:rPr lang="zh-CN" altLang="en-US" sz="2300" b="1" u="sng" dirty="0">
                <a:solidFill>
                  <a:schemeClr val="tx1"/>
                </a:solidFill>
              </a:rPr>
              <a:t>成</a:t>
            </a:r>
            <a:r>
              <a:rPr lang="zh-CN" altLang="en-US" sz="2300" b="1" dirty="0"/>
              <a:t>三个阶段</a:t>
            </a:r>
            <a:r>
              <a:rPr lang="zh-CN" altLang="en-US" sz="2300" dirty="0">
                <a:solidFill>
                  <a:schemeClr val="tx1"/>
                </a:solidFill>
              </a:rPr>
              <a:t>。</a:t>
            </a:r>
            <a:endParaRPr lang="en-US" altLang="zh-CN" sz="2300" dirty="0">
              <a:solidFill>
                <a:schemeClr val="tx1"/>
              </a:solidFill>
            </a:endParaRPr>
          </a:p>
          <a:p>
            <a:pPr>
              <a:lnSpc>
                <a:spcPct val="120000"/>
              </a:lnSpc>
            </a:pPr>
            <a:r>
              <a:rPr lang="zh-CN" altLang="en-US" sz="2300" dirty="0">
                <a:solidFill>
                  <a:schemeClr val="tx1"/>
                </a:solidFill>
              </a:rPr>
              <a:t>    相应的，</a:t>
            </a:r>
            <a:r>
              <a:rPr lang="zh-CN" altLang="en-US" sz="2300" b="1" dirty="0"/>
              <a:t>作业状态</a:t>
            </a:r>
            <a:r>
              <a:rPr lang="zh-CN" altLang="en-US" sz="2300" dirty="0">
                <a:solidFill>
                  <a:schemeClr val="tx1"/>
                </a:solidFill>
              </a:rPr>
              <a:t>有“</a:t>
            </a:r>
            <a:r>
              <a:rPr lang="zh-CN" altLang="en-US" sz="2300" b="1" u="sng" dirty="0">
                <a:solidFill>
                  <a:schemeClr val="tx1"/>
                </a:solidFill>
              </a:rPr>
              <a:t>后备状态</a:t>
            </a:r>
            <a:r>
              <a:rPr lang="zh-CN" altLang="en-US" sz="2300" dirty="0">
                <a:solidFill>
                  <a:schemeClr val="tx1"/>
                </a:solidFill>
              </a:rPr>
              <a:t>”、“</a:t>
            </a:r>
            <a:r>
              <a:rPr lang="zh-CN" altLang="en-US" sz="2300" b="1" u="sng" dirty="0">
                <a:solidFill>
                  <a:schemeClr val="tx1"/>
                </a:solidFill>
              </a:rPr>
              <a:t>运行状态</a:t>
            </a:r>
            <a:r>
              <a:rPr lang="zh-CN" altLang="en-US" sz="2300" dirty="0">
                <a:solidFill>
                  <a:schemeClr val="tx1"/>
                </a:solidFill>
              </a:rPr>
              <a:t>”和“</a:t>
            </a:r>
            <a:r>
              <a:rPr lang="zh-CN" altLang="en-US" sz="2300" b="1" u="sng" dirty="0">
                <a:solidFill>
                  <a:schemeClr val="tx1"/>
                </a:solidFill>
              </a:rPr>
              <a:t>完成状态</a:t>
            </a:r>
            <a:r>
              <a:rPr lang="zh-CN" altLang="en-US" sz="2300" dirty="0">
                <a:solidFill>
                  <a:schemeClr val="tx1"/>
                </a:solidFill>
              </a:rPr>
              <a:t>”。</a:t>
            </a:r>
            <a:br>
              <a:rPr lang="zh-CN" altLang="en-US" sz="2300" dirty="0">
                <a:solidFill>
                  <a:schemeClr val="tx1"/>
                </a:solidFill>
              </a:rPr>
            </a:br>
            <a:r>
              <a:rPr lang="zh-CN" altLang="en-US" sz="2300" dirty="0">
                <a:solidFill>
                  <a:schemeClr val="tx1"/>
                </a:solidFill>
              </a:rPr>
              <a:t>　</a:t>
            </a:r>
            <a:r>
              <a:rPr lang="en-US" altLang="zh-CN" sz="2300" dirty="0">
                <a:solidFill>
                  <a:schemeClr val="tx1"/>
                </a:solidFill>
              </a:rPr>
              <a:t>(1) </a:t>
            </a:r>
            <a:r>
              <a:rPr lang="zh-CN" altLang="en-US" sz="2300" b="1" dirty="0">
                <a:solidFill>
                  <a:schemeClr val="tx1"/>
                </a:solidFill>
              </a:rPr>
              <a:t>收容阶段</a:t>
            </a:r>
            <a:r>
              <a:rPr lang="zh-CN" altLang="en-US" sz="2300" dirty="0">
                <a:solidFill>
                  <a:schemeClr val="tx1"/>
                </a:solidFill>
              </a:rPr>
              <a:t>。</a:t>
            </a:r>
            <a:endParaRPr lang="en-US" altLang="zh-CN" sz="2300" dirty="0">
              <a:solidFill>
                <a:schemeClr val="tx1"/>
              </a:solidFill>
            </a:endParaRPr>
          </a:p>
          <a:p>
            <a:pPr>
              <a:lnSpc>
                <a:spcPct val="120000"/>
              </a:lnSpc>
            </a:pPr>
            <a:r>
              <a:rPr lang="en-US" altLang="zh-CN" sz="2300" dirty="0">
                <a:solidFill>
                  <a:schemeClr val="tx1"/>
                </a:solidFill>
              </a:rPr>
              <a:t>   </a:t>
            </a:r>
            <a:r>
              <a:rPr lang="zh-CN" altLang="en-US" sz="2300" dirty="0">
                <a:solidFill>
                  <a:schemeClr val="tx1"/>
                </a:solidFill>
              </a:rPr>
              <a:t>作业输入</a:t>
            </a:r>
            <a:r>
              <a:rPr lang="zh-CN" altLang="en-US" sz="2300" dirty="0"/>
              <a:t>磁盘</a:t>
            </a:r>
            <a:r>
              <a:rPr lang="en-US" altLang="zh-CN" sz="2300" dirty="0">
                <a:solidFill>
                  <a:schemeClr val="tx1"/>
                </a:solidFill>
              </a:rPr>
              <a:t>+</a:t>
            </a:r>
            <a:r>
              <a:rPr lang="zh-CN" altLang="en-US" sz="2300" dirty="0">
                <a:solidFill>
                  <a:schemeClr val="tx1"/>
                </a:solidFill>
              </a:rPr>
              <a:t>建立</a:t>
            </a:r>
            <a:r>
              <a:rPr lang="en-US" altLang="zh-CN" sz="2300" dirty="0">
                <a:solidFill>
                  <a:schemeClr val="tx1"/>
                </a:solidFill>
              </a:rPr>
              <a:t>JCB+</a:t>
            </a:r>
            <a:r>
              <a:rPr lang="zh-CN" altLang="en-US" sz="2300" dirty="0">
                <a:solidFill>
                  <a:schemeClr val="tx1"/>
                </a:solidFill>
              </a:rPr>
              <a:t>加入后备队列。此时，</a:t>
            </a:r>
            <a:endParaRPr lang="en-US" altLang="zh-CN" sz="2300" dirty="0">
              <a:solidFill>
                <a:schemeClr val="tx1"/>
              </a:solidFill>
            </a:endParaRPr>
          </a:p>
          <a:p>
            <a:pPr>
              <a:lnSpc>
                <a:spcPct val="120000"/>
              </a:lnSpc>
            </a:pPr>
            <a:r>
              <a:rPr lang="en-US" altLang="zh-CN" sz="2300" dirty="0">
                <a:solidFill>
                  <a:schemeClr val="tx1"/>
                </a:solidFill>
              </a:rPr>
              <a:t>   </a:t>
            </a:r>
            <a:r>
              <a:rPr lang="zh-CN" altLang="en-US" sz="2300" dirty="0">
                <a:solidFill>
                  <a:schemeClr val="tx1"/>
                </a:solidFill>
              </a:rPr>
              <a:t>作业状态为：</a:t>
            </a:r>
            <a:r>
              <a:rPr lang="zh-CN" altLang="en-US" sz="2300" u="sng" dirty="0"/>
              <a:t>后备状态</a:t>
            </a:r>
            <a:r>
              <a:rPr lang="zh-CN" altLang="en-US" sz="2300" dirty="0">
                <a:solidFill>
                  <a:schemeClr val="tx1"/>
                </a:solidFill>
              </a:rPr>
              <a:t>。</a:t>
            </a:r>
            <a:endParaRPr lang="en-US" altLang="zh-CN" sz="2300" dirty="0">
              <a:solidFill>
                <a:schemeClr val="tx1"/>
              </a:solidFill>
            </a:endParaRPr>
          </a:p>
          <a:p>
            <a:pPr>
              <a:lnSpc>
                <a:spcPct val="120000"/>
              </a:lnSpc>
            </a:pPr>
            <a:r>
              <a:rPr lang="zh-CN" altLang="en-US" sz="2300" dirty="0">
                <a:solidFill>
                  <a:schemeClr val="tx1"/>
                </a:solidFill>
              </a:rPr>
              <a:t>　</a:t>
            </a:r>
            <a:r>
              <a:rPr lang="en-US" altLang="zh-CN" sz="2300" dirty="0">
                <a:solidFill>
                  <a:schemeClr val="tx1"/>
                </a:solidFill>
              </a:rPr>
              <a:t>(2) </a:t>
            </a:r>
            <a:r>
              <a:rPr lang="zh-CN" altLang="en-US" sz="2300" b="1" dirty="0">
                <a:solidFill>
                  <a:schemeClr val="tx1"/>
                </a:solidFill>
              </a:rPr>
              <a:t>运行阶段</a:t>
            </a:r>
            <a:r>
              <a:rPr lang="zh-CN" altLang="en-US" sz="2300" dirty="0">
                <a:solidFill>
                  <a:schemeClr val="tx1"/>
                </a:solidFill>
              </a:rPr>
              <a:t>。</a:t>
            </a:r>
            <a:endParaRPr lang="en-US" altLang="zh-CN" sz="2300" dirty="0">
              <a:solidFill>
                <a:schemeClr val="tx1"/>
              </a:solidFill>
            </a:endParaRPr>
          </a:p>
          <a:p>
            <a:pPr>
              <a:lnSpc>
                <a:spcPct val="120000"/>
              </a:lnSpc>
            </a:pPr>
            <a:r>
              <a:rPr lang="en-US" altLang="zh-CN" sz="2300" dirty="0">
                <a:solidFill>
                  <a:schemeClr val="tx1"/>
                </a:solidFill>
              </a:rPr>
              <a:t>    </a:t>
            </a:r>
            <a:r>
              <a:rPr lang="zh-CN" altLang="en-US" sz="2300" dirty="0">
                <a:solidFill>
                  <a:schemeClr val="tx1"/>
                </a:solidFill>
              </a:rPr>
              <a:t>作业被调入</a:t>
            </a:r>
            <a:r>
              <a:rPr lang="zh-CN" altLang="en-US" sz="2300" dirty="0"/>
              <a:t>内存</a:t>
            </a:r>
            <a:r>
              <a:rPr lang="en-US" altLang="zh-CN" sz="2300" dirty="0">
                <a:solidFill>
                  <a:schemeClr val="tx1"/>
                </a:solidFill>
              </a:rPr>
              <a:t>+</a:t>
            </a:r>
            <a:r>
              <a:rPr lang="zh-CN" altLang="en-US" sz="2300" dirty="0">
                <a:solidFill>
                  <a:schemeClr val="tx1"/>
                </a:solidFill>
              </a:rPr>
              <a:t>分配资源</a:t>
            </a:r>
            <a:r>
              <a:rPr lang="en-US" altLang="zh-CN" sz="2300" dirty="0">
                <a:solidFill>
                  <a:schemeClr val="tx1"/>
                </a:solidFill>
              </a:rPr>
              <a:t>+</a:t>
            </a:r>
            <a:r>
              <a:rPr lang="zh-CN" altLang="en-US" sz="2300" dirty="0">
                <a:solidFill>
                  <a:schemeClr val="tx1"/>
                </a:solidFill>
              </a:rPr>
              <a:t>创建进程</a:t>
            </a:r>
            <a:r>
              <a:rPr lang="en-US" altLang="zh-CN" sz="2300" dirty="0">
                <a:solidFill>
                  <a:schemeClr val="tx1"/>
                </a:solidFill>
              </a:rPr>
              <a:t>+</a:t>
            </a:r>
            <a:r>
              <a:rPr lang="zh-CN" altLang="en-US" sz="2300" dirty="0">
                <a:solidFill>
                  <a:schemeClr val="tx1"/>
                </a:solidFill>
              </a:rPr>
              <a:t>运行进程</a:t>
            </a:r>
            <a:endParaRPr lang="en-US" altLang="zh-CN" sz="2300" dirty="0">
              <a:solidFill>
                <a:schemeClr val="tx1"/>
              </a:solidFill>
            </a:endParaRPr>
          </a:p>
          <a:p>
            <a:pPr>
              <a:lnSpc>
                <a:spcPct val="120000"/>
              </a:lnSpc>
            </a:pPr>
            <a:r>
              <a:rPr lang="zh-CN" altLang="en-US" sz="2300" dirty="0">
                <a:solidFill>
                  <a:schemeClr val="tx1"/>
                </a:solidFill>
              </a:rPr>
              <a:t>    作业状态为：</a:t>
            </a:r>
            <a:r>
              <a:rPr lang="zh-CN" altLang="en-US" sz="2300" u="sng" dirty="0"/>
              <a:t>运行状态</a:t>
            </a:r>
            <a:r>
              <a:rPr lang="zh-CN" altLang="en-US" sz="2300" dirty="0">
                <a:solidFill>
                  <a:schemeClr val="tx1"/>
                </a:solidFill>
              </a:rPr>
              <a:t>。</a:t>
            </a:r>
            <a:br>
              <a:rPr lang="zh-CN" altLang="en-US" sz="2300" dirty="0">
                <a:solidFill>
                  <a:schemeClr val="tx1"/>
                </a:solidFill>
              </a:rPr>
            </a:br>
            <a:r>
              <a:rPr lang="zh-CN" altLang="en-US" sz="2300" dirty="0">
                <a:solidFill>
                  <a:schemeClr val="tx1"/>
                </a:solidFill>
              </a:rPr>
              <a:t>　</a:t>
            </a:r>
            <a:r>
              <a:rPr lang="en-US" altLang="zh-CN" sz="2300" dirty="0">
                <a:solidFill>
                  <a:schemeClr val="tx1"/>
                </a:solidFill>
              </a:rPr>
              <a:t>(3) </a:t>
            </a:r>
            <a:r>
              <a:rPr lang="zh-CN" altLang="en-US" sz="2300" b="1" dirty="0">
                <a:solidFill>
                  <a:schemeClr val="tx1"/>
                </a:solidFill>
              </a:rPr>
              <a:t>完成阶段</a:t>
            </a:r>
            <a:r>
              <a:rPr lang="zh-CN" altLang="en-US" sz="2300" dirty="0">
                <a:solidFill>
                  <a:schemeClr val="tx1"/>
                </a:solidFill>
              </a:rPr>
              <a:t>。</a:t>
            </a:r>
            <a:endParaRPr lang="en-US" altLang="zh-CN" sz="2300" dirty="0">
              <a:solidFill>
                <a:schemeClr val="tx1"/>
              </a:solidFill>
            </a:endParaRPr>
          </a:p>
          <a:p>
            <a:pPr>
              <a:lnSpc>
                <a:spcPct val="120000"/>
              </a:lnSpc>
            </a:pPr>
            <a:r>
              <a:rPr lang="en-US" altLang="zh-CN" sz="2300" dirty="0">
                <a:solidFill>
                  <a:schemeClr val="tx1"/>
                </a:solidFill>
              </a:rPr>
              <a:t>     </a:t>
            </a:r>
            <a:r>
              <a:rPr lang="zh-CN" altLang="en-US" sz="2300" dirty="0">
                <a:solidFill>
                  <a:schemeClr val="tx1"/>
                </a:solidFill>
              </a:rPr>
              <a:t>作业完工后、或异常结束后，系统的</a:t>
            </a:r>
            <a:r>
              <a:rPr lang="zh-CN" altLang="en-US" sz="2300" b="1" dirty="0">
                <a:solidFill>
                  <a:srgbClr val="FF0066"/>
                </a:solidFill>
              </a:rPr>
              <a:t>“终止作业”程序</a:t>
            </a:r>
            <a:r>
              <a:rPr lang="zh-CN" altLang="en-US" sz="2300" dirty="0">
                <a:solidFill>
                  <a:schemeClr val="tx1"/>
                </a:solidFill>
              </a:rPr>
              <a:t>会</a:t>
            </a:r>
            <a:r>
              <a:rPr lang="zh-CN" altLang="en-US" sz="2300" b="1" dirty="0"/>
              <a:t>回收</a:t>
            </a:r>
            <a:r>
              <a:rPr lang="en-US" altLang="zh-CN" sz="2300" u="sng" dirty="0">
                <a:solidFill>
                  <a:schemeClr val="tx1"/>
                </a:solidFill>
              </a:rPr>
              <a:t>JCB</a:t>
            </a:r>
            <a:r>
              <a:rPr lang="zh-CN" altLang="en-US" sz="2300" dirty="0">
                <a:solidFill>
                  <a:schemeClr val="tx1"/>
                </a:solidFill>
              </a:rPr>
              <a:t>及作业所用</a:t>
            </a:r>
            <a:r>
              <a:rPr lang="zh-CN" altLang="en-US" sz="2300" u="sng" dirty="0">
                <a:solidFill>
                  <a:schemeClr val="tx1"/>
                </a:solidFill>
              </a:rPr>
              <a:t>资源</a:t>
            </a:r>
            <a:r>
              <a:rPr lang="zh-CN" altLang="en-US" sz="2300" dirty="0">
                <a:solidFill>
                  <a:schemeClr val="tx1"/>
                </a:solidFill>
              </a:rPr>
              <a:t>，并以文件方式</a:t>
            </a:r>
            <a:r>
              <a:rPr lang="zh-CN" altLang="en-US" sz="2300" b="1" dirty="0"/>
              <a:t>输出</a:t>
            </a:r>
            <a:r>
              <a:rPr lang="zh-CN" altLang="en-US" sz="2300" u="sng" dirty="0">
                <a:solidFill>
                  <a:schemeClr val="tx1"/>
                </a:solidFill>
              </a:rPr>
              <a:t>运行结果</a:t>
            </a:r>
            <a:r>
              <a:rPr lang="zh-CN" altLang="en-US" sz="2300" dirty="0">
                <a:solidFill>
                  <a:schemeClr val="tx1"/>
                </a:solidFill>
              </a:rPr>
              <a:t>。</a:t>
            </a:r>
            <a:r>
              <a:rPr lang="en-US" altLang="zh-CN" sz="2300" dirty="0">
                <a:solidFill>
                  <a:schemeClr val="tx1"/>
                </a:solidFill>
              </a:rPr>
              <a:t> </a:t>
            </a:r>
            <a:endParaRPr lang="zh-CN" altLang="en-US" sz="2300" dirty="0">
              <a:solidFill>
                <a:schemeClr val="tx1"/>
              </a:solidFill>
            </a:endParaRPr>
          </a:p>
        </p:txBody>
      </p:sp>
    </p:spTree>
    <p:extLst>
      <p:ext uri="{BB962C8B-B14F-4D97-AF65-F5344CB8AC3E}">
        <p14:creationId xmlns:p14="http://schemas.microsoft.com/office/powerpoint/2010/main" val="3584390607"/>
      </p:ext>
    </p:extLst>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1"/>
          </p:cNvSpPr>
          <p:nvPr>
            <p:ph type="title"/>
          </p:nvPr>
        </p:nvSpPr>
        <p:spPr>
          <a:xfrm>
            <a:off x="301625" y="357188"/>
            <a:ext cx="8540750" cy="785812"/>
          </a:xfrm>
        </p:spPr>
        <p:txBody>
          <a:bodyPr/>
          <a:lstStyle/>
          <a:p>
            <a:pPr algn="l" eaLnBrk="1" hangingPunct="1"/>
            <a:r>
              <a:rPr lang="en-US" altLang="zh-CN" dirty="0"/>
              <a:t>    1. </a:t>
            </a:r>
            <a:r>
              <a:rPr lang="zh-CN" altLang="en-US" dirty="0"/>
              <a:t>处理机调度的原因</a:t>
            </a:r>
          </a:p>
        </p:txBody>
      </p:sp>
      <p:sp>
        <p:nvSpPr>
          <p:cNvPr id="31747" name="内容占位符 3"/>
          <p:cNvSpPr>
            <a:spLocks noGrp="1"/>
          </p:cNvSpPr>
          <p:nvPr>
            <p:ph idx="1"/>
          </p:nvPr>
        </p:nvSpPr>
        <p:spPr>
          <a:xfrm>
            <a:off x="301625" y="1285875"/>
            <a:ext cx="8540750" cy="4929188"/>
          </a:xfrm>
        </p:spPr>
        <p:txBody>
          <a:bodyPr/>
          <a:lstStyle/>
          <a:p>
            <a:pPr eaLnBrk="1" hangingPunct="1"/>
            <a:r>
              <a:rPr lang="zh-CN" altLang="en-US" dirty="0"/>
              <a:t>当计算机系统支持多道程序设计时，通常会有多个进程或线程</a:t>
            </a:r>
            <a:r>
              <a:rPr lang="zh-CN" altLang="en-US" dirty="0">
                <a:solidFill>
                  <a:srgbClr val="FF0000"/>
                </a:solidFill>
              </a:rPr>
              <a:t>同时竞争</a:t>
            </a:r>
            <a:r>
              <a:rPr lang="en-US" altLang="zh-CN" dirty="0">
                <a:solidFill>
                  <a:srgbClr val="FF0000"/>
                </a:solidFill>
              </a:rPr>
              <a:t>CPU</a:t>
            </a:r>
            <a:r>
              <a:rPr lang="zh-CN" altLang="en-US" dirty="0"/>
              <a:t>。只要</a:t>
            </a:r>
            <a:r>
              <a:rPr lang="zh-CN" altLang="en-US" u="sng" dirty="0">
                <a:solidFill>
                  <a:schemeClr val="tx2"/>
                </a:solidFill>
              </a:rPr>
              <a:t>若干进程处于就绪状态</a:t>
            </a:r>
            <a:r>
              <a:rPr lang="zh-CN" altLang="en-US" u="sng" dirty="0"/>
              <a:t>，就会发生竞争</a:t>
            </a:r>
            <a:r>
              <a:rPr lang="en-US" altLang="zh-CN" u="sng" dirty="0"/>
              <a:t>CUP</a:t>
            </a:r>
            <a:r>
              <a:rPr lang="zh-CN" altLang="en-US" u="sng" dirty="0"/>
              <a:t>的情形</a:t>
            </a:r>
            <a:r>
              <a:rPr lang="zh-CN" altLang="en-US" dirty="0"/>
              <a:t>，</a:t>
            </a:r>
            <a:r>
              <a:rPr lang="en-US" altLang="zh-CN" dirty="0"/>
              <a:t>OS</a:t>
            </a:r>
            <a:r>
              <a:rPr lang="zh-CN" altLang="en-US" dirty="0"/>
              <a:t>就要选择哪些</a:t>
            </a:r>
            <a:r>
              <a:rPr lang="en-US" altLang="zh-CN" dirty="0"/>
              <a:t>(</a:t>
            </a:r>
            <a:r>
              <a:rPr lang="zh-CN" altLang="en-US" dirty="0"/>
              <a:t>个</a:t>
            </a:r>
            <a:r>
              <a:rPr lang="en-US" altLang="zh-CN" dirty="0"/>
              <a:t>)</a:t>
            </a:r>
            <a:r>
              <a:rPr lang="zh-CN" altLang="en-US" dirty="0"/>
              <a:t>进程去运行。</a:t>
            </a:r>
            <a:endParaRPr lang="en-US" altLang="zh-CN" dirty="0"/>
          </a:p>
          <a:p>
            <a:pPr eaLnBrk="1" hangingPunct="1"/>
            <a:r>
              <a:rPr lang="zh-CN" altLang="en-US" dirty="0"/>
              <a:t>选择工作由</a:t>
            </a:r>
            <a:r>
              <a:rPr lang="zh-CN" altLang="en-US" b="1" dirty="0">
                <a:solidFill>
                  <a:schemeClr val="tx2"/>
                </a:solidFill>
              </a:rPr>
              <a:t>调度程序</a:t>
            </a:r>
            <a:r>
              <a:rPr lang="en-US" altLang="zh-CN" b="1" dirty="0"/>
              <a:t>(scheduler)</a:t>
            </a:r>
            <a:r>
              <a:rPr lang="zh-CN" altLang="en-US" dirty="0"/>
              <a:t>完成，该程序使用的算法称为</a:t>
            </a:r>
            <a:r>
              <a:rPr lang="zh-CN" altLang="en-US" b="1" dirty="0">
                <a:solidFill>
                  <a:schemeClr val="tx2"/>
                </a:solidFill>
              </a:rPr>
              <a:t>调度算法</a:t>
            </a:r>
            <a:r>
              <a:rPr lang="en-US" altLang="zh-CN" b="1" dirty="0"/>
              <a:t>(scheduling algorithm)</a:t>
            </a:r>
            <a:r>
              <a:rPr lang="zh-CN" altLang="en-US" dirty="0"/>
              <a:t>。</a:t>
            </a:r>
            <a:endParaRPr lang="en-US" altLang="zh-CN" dirty="0"/>
          </a:p>
          <a:p>
            <a:pPr eaLnBrk="1" hangingPunct="1"/>
            <a:r>
              <a:rPr lang="zh-CN" altLang="en-US" dirty="0"/>
              <a:t>许多</a:t>
            </a:r>
            <a:r>
              <a:rPr lang="zh-CN" altLang="en-US" dirty="0">
                <a:solidFill>
                  <a:schemeClr val="tx2"/>
                </a:solidFill>
              </a:rPr>
              <a:t>进程调度算法</a:t>
            </a:r>
            <a:r>
              <a:rPr lang="zh-CN" altLang="en-US" dirty="0"/>
              <a:t>也适用于</a:t>
            </a:r>
            <a:r>
              <a:rPr lang="zh-CN" altLang="en-US" dirty="0">
                <a:solidFill>
                  <a:schemeClr val="tx2"/>
                </a:solidFill>
              </a:rPr>
              <a:t>线程调度</a:t>
            </a:r>
            <a:r>
              <a:rPr lang="zh-CN" altLang="en-US" dirty="0"/>
              <a:t>。</a:t>
            </a:r>
            <a:endParaRPr lang="en-US" altLang="zh-CN" dirty="0"/>
          </a:p>
          <a:p>
            <a:pPr eaLnBrk="1" hangingPunct="1"/>
            <a:r>
              <a:rPr lang="zh-CN" altLang="en-US" dirty="0"/>
              <a:t> 处理机是计算机系统中的重要资源，</a:t>
            </a:r>
            <a:r>
              <a:rPr lang="zh-CN" altLang="en-US" u="sng" dirty="0"/>
              <a:t>调度算法对整个计算机系统的</a:t>
            </a:r>
            <a:r>
              <a:rPr lang="zh-CN" altLang="en-US" u="sng" dirty="0">
                <a:solidFill>
                  <a:schemeClr val="tx2"/>
                </a:solidFill>
              </a:rPr>
              <a:t>综合性能指标有重要影响</a:t>
            </a:r>
            <a:r>
              <a:rPr lang="zh-CN" altLang="en-US" dirty="0"/>
              <a:t>。</a:t>
            </a:r>
          </a:p>
          <a:p>
            <a:pPr eaLnBrk="1" hangingPunct="1"/>
            <a:endParaRPr lang="zh-CN" altLang="en-US" dirty="0"/>
          </a:p>
        </p:txBody>
      </p:sp>
      <p:sp>
        <p:nvSpPr>
          <p:cNvPr id="3174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CF0E6EA-CD46-4AC4-8BFA-86A94549D8F0}" type="datetime8">
              <a:rPr lang="zh-CN" altLang="en-US" smtClean="0"/>
              <a:pPr/>
              <a:t>2022年6月30日8时58分</a:t>
            </a:fld>
            <a:endParaRPr lang="en-US" altLang="zh-CN"/>
          </a:p>
        </p:txBody>
      </p:sp>
      <p:cxnSp>
        <p:nvCxnSpPr>
          <p:cNvPr id="3" name="直接箭头连接符 2"/>
          <p:cNvCxnSpPr/>
          <p:nvPr/>
        </p:nvCxnSpPr>
        <p:spPr bwMode="auto">
          <a:xfrm flipH="1">
            <a:off x="3635896" y="980728"/>
            <a:ext cx="576064" cy="86409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Tree>
  </p:cSld>
  <p:clrMapOvr>
    <a:masterClrMapping/>
  </p:clrMapOvr>
  <p:transition>
    <p:pull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551554"/>
          </a:xfrm>
        </p:spPr>
        <p:txBody>
          <a:bodyPr/>
          <a:lstStyle/>
          <a:p>
            <a:pPr algn="l"/>
            <a:r>
              <a:rPr lang="en-US" altLang="zh-CN" sz="2800" dirty="0"/>
              <a:t>    </a:t>
            </a:r>
            <a:r>
              <a:rPr lang="en-US" altLang="zh-CN" sz="2800" dirty="0">
                <a:latin typeface="黑体" pitchFamily="2" charset="-122"/>
                <a:ea typeface="黑体" pitchFamily="2" charset="-122"/>
              </a:rPr>
              <a:t>3.2.2  </a:t>
            </a:r>
            <a:r>
              <a:rPr lang="zh-CN" altLang="en-US" sz="2800" dirty="0">
                <a:latin typeface="黑体" pitchFamily="2" charset="-122"/>
                <a:ea typeface="黑体" pitchFamily="2" charset="-122"/>
              </a:rPr>
              <a:t>作业调度的主要任务</a:t>
            </a:r>
            <a:r>
              <a:rPr lang="zh-CN" altLang="en-US" sz="2800" dirty="0">
                <a:solidFill>
                  <a:schemeClr val="tx1"/>
                </a:solidFill>
                <a:latin typeface="黑体" pitchFamily="2" charset="-122"/>
                <a:ea typeface="黑体" pitchFamily="2" charset="-122"/>
              </a:rPr>
              <a:t>（</a:t>
            </a:r>
            <a:r>
              <a:rPr lang="en-US" altLang="zh-CN" sz="2800" dirty="0">
                <a:solidFill>
                  <a:schemeClr val="tx1"/>
                </a:solidFill>
                <a:latin typeface="黑体" pitchFamily="2" charset="-122"/>
                <a:ea typeface="黑体" pitchFamily="2" charset="-122"/>
              </a:rPr>
              <a:t>+</a:t>
            </a:r>
            <a:r>
              <a:rPr lang="zh-CN" altLang="en-US" sz="2800" dirty="0">
                <a:solidFill>
                  <a:schemeClr val="tx1"/>
                </a:solidFill>
                <a:latin typeface="黑体" pitchFamily="2" charset="-122"/>
                <a:ea typeface="黑体" pitchFamily="2" charset="-122"/>
              </a:rPr>
              <a:t>快）</a:t>
            </a:r>
            <a:endParaRPr lang="zh-CN" altLang="en-US" sz="28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54448" y="90872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t>　</a:t>
            </a:r>
            <a:r>
              <a:rPr lang="zh-CN" altLang="en-US" dirty="0">
                <a:solidFill>
                  <a:schemeClr val="tx1"/>
                </a:solidFill>
              </a:rPr>
              <a:t>作业调度的主要任务是，根据</a:t>
            </a:r>
            <a:r>
              <a:rPr lang="en-US" altLang="zh-CN" dirty="0"/>
              <a:t>JCB</a:t>
            </a:r>
            <a:r>
              <a:rPr lang="en-US" altLang="zh-CN" b="1" baseline="30000" dirty="0"/>
              <a:t>1</a:t>
            </a:r>
            <a:r>
              <a:rPr lang="zh-CN" altLang="en-US" dirty="0">
                <a:solidFill>
                  <a:schemeClr val="tx1"/>
                </a:solidFill>
              </a:rPr>
              <a:t>中的信息，检查系统中的</a:t>
            </a:r>
            <a:r>
              <a:rPr lang="zh-CN" altLang="en-US" dirty="0"/>
              <a:t>资源</a:t>
            </a:r>
            <a:r>
              <a:rPr lang="en-US" altLang="zh-CN" b="1" baseline="30000" dirty="0"/>
              <a:t>2</a:t>
            </a:r>
            <a:r>
              <a:rPr lang="zh-CN" altLang="en-US" dirty="0"/>
              <a:t>能否满足</a:t>
            </a:r>
            <a:r>
              <a:rPr lang="zh-CN" altLang="en-US" dirty="0">
                <a:solidFill>
                  <a:schemeClr val="tx1"/>
                </a:solidFill>
              </a:rPr>
              <a:t>作业对资源的需求，以及按照一定的</a:t>
            </a:r>
            <a:r>
              <a:rPr lang="zh-CN" altLang="en-US" dirty="0"/>
              <a:t>调度算法</a:t>
            </a:r>
            <a:r>
              <a:rPr lang="en-US" altLang="zh-CN" b="1" baseline="30000" dirty="0"/>
              <a:t>3</a:t>
            </a:r>
            <a:r>
              <a:rPr lang="zh-CN" altLang="en-US" dirty="0">
                <a:solidFill>
                  <a:schemeClr val="tx1"/>
                </a:solidFill>
              </a:rPr>
              <a:t>，从外存的后备队列中选取某些作业</a:t>
            </a:r>
            <a:r>
              <a:rPr lang="zh-CN" altLang="en-US" dirty="0"/>
              <a:t>调入内存</a:t>
            </a:r>
            <a:r>
              <a:rPr lang="en-US" altLang="zh-CN" b="1" baseline="30000" dirty="0"/>
              <a:t>4…</a:t>
            </a:r>
            <a:r>
              <a:rPr lang="zh-CN" altLang="en-US" dirty="0">
                <a:solidFill>
                  <a:schemeClr val="tx1"/>
                </a:solidFill>
              </a:rPr>
              <a:t>，并为它们</a:t>
            </a:r>
            <a:r>
              <a:rPr lang="zh-CN" altLang="en-US" dirty="0"/>
              <a:t>创建进程</a:t>
            </a:r>
            <a:r>
              <a:rPr lang="zh-CN" altLang="en-US" dirty="0">
                <a:solidFill>
                  <a:schemeClr val="tx1"/>
                </a:solidFill>
              </a:rPr>
              <a:t>、分配必要的</a:t>
            </a:r>
            <a:r>
              <a:rPr lang="zh-CN" altLang="en-US" dirty="0"/>
              <a:t>资源</a:t>
            </a:r>
            <a:r>
              <a:rPr lang="zh-CN" altLang="en-US" dirty="0">
                <a:solidFill>
                  <a:schemeClr val="tx1"/>
                </a:solidFill>
              </a:rPr>
              <a:t>。然后再将新创建的进程排在</a:t>
            </a:r>
            <a:r>
              <a:rPr lang="zh-CN" altLang="en-US" dirty="0"/>
              <a:t>就绪队列上等待</a:t>
            </a:r>
            <a:r>
              <a:rPr lang="zh-CN" altLang="en-US" dirty="0">
                <a:solidFill>
                  <a:schemeClr val="tx1"/>
                </a:solidFill>
              </a:rPr>
              <a:t>调度。因此，也把作业调度称为接纳调度</a:t>
            </a:r>
            <a:r>
              <a:rPr lang="en-US" altLang="zh-CN" dirty="0">
                <a:solidFill>
                  <a:schemeClr val="tx1"/>
                </a:solidFill>
              </a:rPr>
              <a:t>(Admission Scheduling)</a:t>
            </a:r>
            <a:r>
              <a:rPr lang="zh-CN" altLang="en-US" dirty="0">
                <a:solidFill>
                  <a:schemeClr val="tx1"/>
                </a:solidFill>
              </a:rPr>
              <a:t>。在每次执行作业调度时，都需做出以下两个决定。 </a:t>
            </a:r>
            <a:br>
              <a:rPr lang="zh-CN" altLang="en-US" dirty="0">
                <a:solidFill>
                  <a:schemeClr val="tx1"/>
                </a:solidFill>
              </a:rPr>
            </a:br>
            <a:r>
              <a:rPr lang="zh-CN" altLang="en-US" dirty="0">
                <a:solidFill>
                  <a:schemeClr val="tx1"/>
                </a:solidFill>
              </a:rPr>
              <a:t>　　</a:t>
            </a:r>
            <a:r>
              <a:rPr lang="en-US" altLang="zh-CN" dirty="0">
                <a:solidFill>
                  <a:schemeClr val="tx1"/>
                </a:solidFill>
                <a:latin typeface="黑体" pitchFamily="2" charset="-122"/>
                <a:ea typeface="黑体" pitchFamily="2" charset="-122"/>
              </a:rPr>
              <a:t>1. </a:t>
            </a:r>
            <a:r>
              <a:rPr lang="zh-CN" altLang="en-US" dirty="0">
                <a:solidFill>
                  <a:schemeClr val="tx1"/>
                </a:solidFill>
                <a:latin typeface="黑体" pitchFamily="2" charset="-122"/>
                <a:ea typeface="黑体" pitchFamily="2" charset="-122"/>
              </a:rPr>
              <a:t>接纳多少个作业</a:t>
            </a:r>
            <a:br>
              <a:rPr lang="zh-CN" altLang="en-US" dirty="0">
                <a:solidFill>
                  <a:schemeClr val="tx1"/>
                </a:solidFill>
                <a:latin typeface="黑体" pitchFamily="2" charset="-122"/>
                <a:ea typeface="黑体" pitchFamily="2" charset="-122"/>
              </a:rPr>
            </a:br>
            <a:r>
              <a:rPr lang="zh-CN" altLang="en-US" dirty="0">
                <a:solidFill>
                  <a:schemeClr val="tx1"/>
                </a:solidFill>
                <a:latin typeface="黑体" pitchFamily="2" charset="-122"/>
                <a:ea typeface="黑体" pitchFamily="2" charset="-122"/>
              </a:rPr>
              <a:t>　　</a:t>
            </a:r>
            <a:r>
              <a:rPr lang="en-US" altLang="zh-CN" dirty="0">
                <a:solidFill>
                  <a:schemeClr val="tx1"/>
                </a:solidFill>
                <a:latin typeface="黑体" pitchFamily="2" charset="-122"/>
                <a:ea typeface="黑体" pitchFamily="2" charset="-122"/>
              </a:rPr>
              <a:t>2. </a:t>
            </a:r>
            <a:r>
              <a:rPr lang="zh-CN" altLang="en-US" dirty="0">
                <a:solidFill>
                  <a:schemeClr val="tx1"/>
                </a:solidFill>
                <a:latin typeface="黑体" pitchFamily="2" charset="-122"/>
                <a:ea typeface="黑体" pitchFamily="2" charset="-122"/>
              </a:rPr>
              <a:t>接纳哪些作业</a:t>
            </a:r>
          </a:p>
        </p:txBody>
      </p:sp>
    </p:spTree>
    <p:extLst>
      <p:ext uri="{BB962C8B-B14F-4D97-AF65-F5344CB8AC3E}">
        <p14:creationId xmlns:p14="http://schemas.microsoft.com/office/powerpoint/2010/main" val="3584390607"/>
      </p:ext>
    </p:extLst>
  </p:cSld>
  <p:clrMapOvr>
    <a:masterClrMapping/>
  </p:clrMapOvr>
  <p:transition>
    <p:pull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551554"/>
          </a:xfrm>
        </p:spPr>
        <p:txBody>
          <a:bodyPr/>
          <a:lstStyle/>
          <a:p>
            <a:pPr algn="l"/>
            <a:r>
              <a:rPr lang="en-US" altLang="zh-CN" sz="2800" dirty="0"/>
              <a:t> </a:t>
            </a:r>
            <a:r>
              <a:rPr lang="en-US" altLang="zh-CN" sz="2600" dirty="0">
                <a:latin typeface="黑体" pitchFamily="2" charset="-122"/>
                <a:ea typeface="黑体" pitchFamily="2" charset="-122"/>
              </a:rPr>
              <a:t>3.2.3  </a:t>
            </a:r>
            <a:r>
              <a:rPr lang="zh-CN" altLang="en-US" sz="2600" dirty="0">
                <a:latin typeface="黑体" pitchFamily="2" charset="-122"/>
                <a:ea typeface="黑体" pitchFamily="2" charset="-122"/>
              </a:rPr>
              <a:t>先来先服务</a:t>
            </a:r>
            <a:r>
              <a:rPr lang="en-US" altLang="zh-CN" sz="2600" dirty="0">
                <a:latin typeface="黑体" pitchFamily="2" charset="-122"/>
                <a:ea typeface="黑体" pitchFamily="2" charset="-122"/>
              </a:rPr>
              <a:t>(FCFS)</a:t>
            </a:r>
            <a:r>
              <a:rPr lang="zh-CN" altLang="en-US" sz="2600" dirty="0">
                <a:latin typeface="黑体" pitchFamily="2" charset="-122"/>
                <a:ea typeface="黑体" pitchFamily="2" charset="-122"/>
              </a:rPr>
              <a:t>和短作业优先</a:t>
            </a:r>
            <a:r>
              <a:rPr lang="en-US" altLang="zh-CN" sz="2600" dirty="0">
                <a:latin typeface="黑体" pitchFamily="2" charset="-122"/>
                <a:ea typeface="黑体" pitchFamily="2" charset="-122"/>
              </a:rPr>
              <a:t>(SJF)</a:t>
            </a:r>
            <a:r>
              <a:rPr lang="zh-CN" altLang="en-US" sz="2600" dirty="0">
                <a:latin typeface="黑体" pitchFamily="2" charset="-122"/>
                <a:ea typeface="黑体" pitchFamily="2" charset="-122"/>
              </a:rPr>
              <a:t>调度算法</a:t>
            </a:r>
            <a:endParaRPr lang="zh-CN" altLang="en-US" sz="26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979819"/>
            <a:ext cx="8352159" cy="522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latin typeface="黑体" pitchFamily="2" charset="-122"/>
                <a:ea typeface="黑体" pitchFamily="2" charset="-122"/>
              </a:rPr>
              <a:t>　</a:t>
            </a:r>
            <a:r>
              <a:rPr lang="en-US" altLang="zh-CN" dirty="0">
                <a:solidFill>
                  <a:schemeClr val="tx1"/>
                </a:solidFill>
                <a:latin typeface="黑体" pitchFamily="2" charset="-122"/>
                <a:ea typeface="黑体" pitchFamily="2" charset="-122"/>
              </a:rPr>
              <a:t>1.</a:t>
            </a:r>
            <a:r>
              <a:rPr lang="zh-CN" altLang="en-US" dirty="0">
                <a:solidFill>
                  <a:schemeClr val="tx1"/>
                </a:solidFill>
                <a:latin typeface="黑体" pitchFamily="2" charset="-122"/>
                <a:ea typeface="黑体" pitchFamily="2" charset="-122"/>
              </a:rPr>
              <a:t>先来先服务</a:t>
            </a:r>
            <a:r>
              <a:rPr lang="en-US" altLang="zh-CN" dirty="0">
                <a:solidFill>
                  <a:schemeClr val="tx1"/>
                </a:solidFill>
                <a:latin typeface="黑体" pitchFamily="2" charset="-122"/>
                <a:ea typeface="黑体" pitchFamily="2" charset="-122"/>
              </a:rPr>
              <a:t>(first-come first-served</a:t>
            </a:r>
            <a:r>
              <a:rPr lang="zh-CN" altLang="en-US" dirty="0">
                <a:solidFill>
                  <a:schemeClr val="tx1"/>
                </a:solidFill>
                <a:latin typeface="黑体" pitchFamily="2" charset="-122"/>
                <a:ea typeface="黑体" pitchFamily="2" charset="-122"/>
              </a:rPr>
              <a:t>，</a:t>
            </a:r>
            <a:r>
              <a:rPr lang="en-US" altLang="zh-CN" dirty="0">
                <a:solidFill>
                  <a:schemeClr val="tx1"/>
                </a:solidFill>
                <a:latin typeface="黑体" pitchFamily="2" charset="-122"/>
                <a:ea typeface="黑体" pitchFamily="2" charset="-122"/>
              </a:rPr>
              <a:t>FCFS)</a:t>
            </a:r>
            <a:r>
              <a:rPr lang="zh-CN" altLang="en-US" dirty="0">
                <a:solidFill>
                  <a:schemeClr val="tx1"/>
                </a:solidFill>
                <a:latin typeface="黑体" pitchFamily="2" charset="-122"/>
                <a:ea typeface="黑体" pitchFamily="2" charset="-122"/>
              </a:rPr>
              <a:t>调度算法</a:t>
            </a:r>
            <a:br>
              <a:rPr lang="zh-CN" altLang="en-US" dirty="0">
                <a:solidFill>
                  <a:schemeClr val="tx1"/>
                </a:solidFill>
                <a:latin typeface="黑体" pitchFamily="2" charset="-122"/>
                <a:ea typeface="黑体" pitchFamily="2" charset="-122"/>
              </a:rPr>
            </a:br>
            <a:r>
              <a:rPr lang="zh-CN" altLang="en-US" dirty="0">
                <a:solidFill>
                  <a:schemeClr val="tx1"/>
                </a:solidFill>
              </a:rPr>
              <a:t>　</a:t>
            </a:r>
            <a:r>
              <a:rPr lang="en-US" altLang="zh-CN" dirty="0">
                <a:solidFill>
                  <a:schemeClr val="tx1"/>
                </a:solidFill>
              </a:rPr>
              <a:t>FCFS</a:t>
            </a:r>
            <a:r>
              <a:rPr lang="zh-CN" altLang="en-US" dirty="0">
                <a:solidFill>
                  <a:schemeClr val="tx1"/>
                </a:solidFill>
              </a:rPr>
              <a:t>是</a:t>
            </a:r>
            <a:r>
              <a:rPr lang="zh-CN" altLang="en-US" b="1" dirty="0"/>
              <a:t>最简单</a:t>
            </a:r>
            <a:r>
              <a:rPr lang="zh-CN" altLang="en-US" dirty="0">
                <a:solidFill>
                  <a:schemeClr val="tx1"/>
                </a:solidFill>
              </a:rPr>
              <a:t>的调度算法。</a:t>
            </a:r>
            <a:endParaRPr lang="en-US" altLang="zh-CN" dirty="0">
              <a:solidFill>
                <a:schemeClr val="tx1"/>
              </a:solidFill>
            </a:endParaRPr>
          </a:p>
          <a:p>
            <a:pPr>
              <a:lnSpc>
                <a:spcPct val="140000"/>
              </a:lnSpc>
            </a:pPr>
            <a:r>
              <a:rPr lang="en-US" altLang="zh-CN" dirty="0">
                <a:solidFill>
                  <a:schemeClr val="tx1"/>
                </a:solidFill>
              </a:rPr>
              <a:t>    </a:t>
            </a:r>
            <a:r>
              <a:rPr lang="zh-CN" altLang="en-US" dirty="0">
                <a:solidFill>
                  <a:schemeClr val="tx1"/>
                </a:solidFill>
              </a:rPr>
              <a:t>该算法既可用于</a:t>
            </a:r>
            <a:r>
              <a:rPr lang="zh-CN" altLang="en-US" dirty="0"/>
              <a:t>作业调度</a:t>
            </a:r>
            <a:r>
              <a:rPr lang="zh-CN" altLang="en-US" dirty="0">
                <a:solidFill>
                  <a:schemeClr val="tx1"/>
                </a:solidFill>
              </a:rPr>
              <a:t>，也可用于</a:t>
            </a:r>
            <a:r>
              <a:rPr lang="zh-CN" altLang="en-US" dirty="0"/>
              <a:t>进程调度</a:t>
            </a:r>
            <a:r>
              <a:rPr lang="zh-CN" altLang="en-US" dirty="0">
                <a:solidFill>
                  <a:schemeClr val="tx1"/>
                </a:solidFill>
              </a:rPr>
              <a:t>。</a:t>
            </a:r>
            <a:endParaRPr lang="en-US" altLang="zh-CN" dirty="0">
              <a:solidFill>
                <a:schemeClr val="tx1"/>
              </a:solidFill>
            </a:endParaRPr>
          </a:p>
          <a:p>
            <a:pPr>
              <a:lnSpc>
                <a:spcPct val="140000"/>
              </a:lnSpc>
            </a:pPr>
            <a:r>
              <a:rPr lang="zh-CN" altLang="en-US" dirty="0">
                <a:solidFill>
                  <a:schemeClr val="tx1"/>
                </a:solidFill>
              </a:rPr>
              <a:t>    在</a:t>
            </a:r>
            <a:r>
              <a:rPr lang="zh-CN" altLang="en-US" b="1" dirty="0">
                <a:solidFill>
                  <a:srgbClr val="FF3399"/>
                </a:solidFill>
              </a:rPr>
              <a:t>作业调度</a:t>
            </a:r>
            <a:r>
              <a:rPr lang="zh-CN" altLang="en-US" dirty="0">
                <a:solidFill>
                  <a:schemeClr val="tx1"/>
                </a:solidFill>
              </a:rPr>
              <a:t>中，系统将按照</a:t>
            </a:r>
            <a:r>
              <a:rPr lang="zh-CN" altLang="en-US" b="1" dirty="0"/>
              <a:t>作业</a:t>
            </a:r>
            <a:r>
              <a:rPr lang="zh-CN" altLang="en-US" dirty="0"/>
              <a:t>到达的先后次序</a:t>
            </a:r>
            <a:r>
              <a:rPr lang="zh-CN" altLang="en-US" dirty="0">
                <a:solidFill>
                  <a:schemeClr val="tx1"/>
                </a:solidFill>
              </a:rPr>
              <a:t>（等待时间的长短），从</a:t>
            </a:r>
            <a:r>
              <a:rPr lang="zh-CN" altLang="en-US" dirty="0"/>
              <a:t>后备队列</a:t>
            </a:r>
            <a:r>
              <a:rPr lang="zh-CN" altLang="en-US" dirty="0">
                <a:solidFill>
                  <a:schemeClr val="tx1"/>
                </a:solidFill>
              </a:rPr>
              <a:t>中进行调度。</a:t>
            </a:r>
            <a:endParaRPr lang="en-US" altLang="zh-CN" dirty="0">
              <a:solidFill>
                <a:schemeClr val="tx1"/>
              </a:solidFill>
            </a:endParaRPr>
          </a:p>
          <a:p>
            <a:pPr>
              <a:lnSpc>
                <a:spcPct val="140000"/>
              </a:lnSpc>
            </a:pPr>
            <a:r>
              <a:rPr lang="zh-CN" altLang="en-US" dirty="0">
                <a:solidFill>
                  <a:schemeClr val="tx1"/>
                </a:solidFill>
              </a:rPr>
              <a:t>    在</a:t>
            </a:r>
            <a:r>
              <a:rPr lang="zh-CN" altLang="en-US" b="1" dirty="0">
                <a:solidFill>
                  <a:srgbClr val="FF3399"/>
                </a:solidFill>
              </a:rPr>
              <a:t>进程调度</a:t>
            </a:r>
            <a:r>
              <a:rPr lang="zh-CN" altLang="en-US" dirty="0">
                <a:solidFill>
                  <a:schemeClr val="tx1"/>
                </a:solidFill>
              </a:rPr>
              <a:t>中，系统将按照</a:t>
            </a:r>
            <a:r>
              <a:rPr lang="zh-CN" altLang="en-US" b="1" dirty="0"/>
              <a:t>进程</a:t>
            </a:r>
            <a:r>
              <a:rPr lang="zh-CN" altLang="en-US" dirty="0"/>
              <a:t>到达的先后次序</a:t>
            </a:r>
            <a:r>
              <a:rPr lang="zh-CN" altLang="en-US" dirty="0">
                <a:solidFill>
                  <a:schemeClr val="tx1"/>
                </a:solidFill>
              </a:rPr>
              <a:t>，从</a:t>
            </a:r>
            <a:r>
              <a:rPr lang="zh-CN" altLang="en-US" dirty="0"/>
              <a:t>就绪队列</a:t>
            </a:r>
            <a:r>
              <a:rPr lang="zh-CN" altLang="en-US" dirty="0">
                <a:solidFill>
                  <a:schemeClr val="tx1"/>
                </a:solidFill>
              </a:rPr>
              <a:t>中进行调度。</a:t>
            </a:r>
            <a:endParaRPr lang="en-US" altLang="zh-CN" dirty="0">
              <a:solidFill>
                <a:schemeClr val="tx1"/>
              </a:solidFill>
            </a:endParaRPr>
          </a:p>
          <a:p>
            <a:pPr>
              <a:lnSpc>
                <a:spcPct val="140000"/>
              </a:lnSpc>
            </a:pPr>
            <a:r>
              <a:rPr lang="en-US" altLang="zh-CN" dirty="0">
                <a:solidFill>
                  <a:schemeClr val="tx1"/>
                </a:solidFill>
              </a:rPr>
              <a:t>    </a:t>
            </a:r>
            <a:r>
              <a:rPr lang="zh-CN" altLang="en-US" dirty="0">
                <a:solidFill>
                  <a:schemeClr val="tx1"/>
                </a:solidFill>
              </a:rPr>
              <a:t>该算法目前</a:t>
            </a:r>
            <a:r>
              <a:rPr lang="zh-CN" altLang="en-US" b="1" u="sng" dirty="0">
                <a:solidFill>
                  <a:schemeClr val="tx1"/>
                </a:solidFill>
              </a:rPr>
              <a:t>很少使用</a:t>
            </a:r>
            <a:r>
              <a:rPr lang="zh-CN" altLang="en-US" dirty="0">
                <a:solidFill>
                  <a:schemeClr val="tx1"/>
                </a:solidFill>
              </a:rPr>
              <a:t>，但常</a:t>
            </a:r>
            <a:r>
              <a:rPr lang="zh-CN" altLang="en-US" u="sng" dirty="0">
                <a:solidFill>
                  <a:schemeClr val="tx1"/>
                </a:solidFill>
              </a:rPr>
              <a:t>与其它算法</a:t>
            </a:r>
            <a:r>
              <a:rPr lang="zh-CN" altLang="en-US" u="sng" dirty="0"/>
              <a:t>结合使用</a:t>
            </a:r>
            <a:r>
              <a:rPr lang="zh-CN" altLang="en-US" dirty="0">
                <a:solidFill>
                  <a:schemeClr val="tx1"/>
                </a:solidFill>
              </a:rPr>
              <a:t>。</a:t>
            </a:r>
          </a:p>
        </p:txBody>
      </p:sp>
    </p:spTree>
    <p:extLst>
      <p:ext uri="{BB962C8B-B14F-4D97-AF65-F5344CB8AC3E}">
        <p14:creationId xmlns:p14="http://schemas.microsoft.com/office/powerpoint/2010/main" val="3584390607"/>
      </p:ext>
    </p:extLst>
  </p:cSld>
  <p:clrMapOvr>
    <a:masterClrMapping/>
  </p:clrMapOvr>
  <p:transition>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551554"/>
          </a:xfrm>
        </p:spPr>
        <p:txBody>
          <a:bodyPr/>
          <a:lstStyle/>
          <a:p>
            <a:pPr algn="l"/>
            <a:r>
              <a:rPr lang="en-US" altLang="zh-CN" sz="2700" dirty="0"/>
              <a:t>   </a:t>
            </a:r>
            <a:r>
              <a:rPr lang="en-US" altLang="zh-CN" sz="2700" dirty="0">
                <a:latin typeface="黑体" pitchFamily="2" charset="-122"/>
                <a:ea typeface="黑体" pitchFamily="2" charset="-122"/>
              </a:rPr>
              <a:t>2. </a:t>
            </a:r>
            <a:r>
              <a:rPr lang="zh-CN" altLang="en-US" sz="2700" dirty="0">
                <a:latin typeface="黑体" pitchFamily="2" charset="-122"/>
                <a:ea typeface="黑体" pitchFamily="2" charset="-122"/>
              </a:rPr>
              <a:t>短作业优先</a:t>
            </a:r>
            <a:r>
              <a:rPr lang="en-US" altLang="zh-CN" sz="2700" dirty="0">
                <a:latin typeface="黑体" pitchFamily="2" charset="-122"/>
                <a:ea typeface="黑体" pitchFamily="2" charset="-122"/>
              </a:rPr>
              <a:t>(short job first</a:t>
            </a:r>
            <a:r>
              <a:rPr lang="zh-CN" altLang="en-US" sz="2700" dirty="0">
                <a:latin typeface="黑体" pitchFamily="2" charset="-122"/>
                <a:ea typeface="黑体" pitchFamily="2" charset="-122"/>
              </a:rPr>
              <a:t>，</a:t>
            </a:r>
            <a:r>
              <a:rPr lang="en-US" altLang="zh-CN" sz="2700" dirty="0">
                <a:latin typeface="黑体" pitchFamily="2" charset="-122"/>
                <a:ea typeface="黑体" pitchFamily="2" charset="-122"/>
              </a:rPr>
              <a:t>SJF)</a:t>
            </a:r>
            <a:r>
              <a:rPr lang="zh-CN" altLang="en-US" sz="2700" dirty="0">
                <a:latin typeface="黑体" pitchFamily="2" charset="-122"/>
                <a:ea typeface="黑体" pitchFamily="2" charset="-122"/>
              </a:rPr>
              <a:t>的调度算法</a:t>
            </a:r>
            <a:endParaRPr lang="zh-CN" altLang="en-US" sz="27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50928" y="90872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t>　客观上：</a:t>
            </a:r>
            <a:r>
              <a:rPr lang="zh-CN" altLang="en-US" dirty="0">
                <a:solidFill>
                  <a:schemeClr val="tx1"/>
                </a:solidFill>
              </a:rPr>
              <a:t>由于在实际情况中，</a:t>
            </a:r>
            <a:r>
              <a:rPr lang="zh-CN" altLang="en-US" u="sng" dirty="0">
                <a:solidFill>
                  <a:schemeClr val="tx1"/>
                </a:solidFill>
              </a:rPr>
              <a:t>短作业</a:t>
            </a:r>
            <a:r>
              <a:rPr lang="en-US" altLang="zh-CN" u="sng" dirty="0">
                <a:solidFill>
                  <a:schemeClr val="tx1"/>
                </a:solidFill>
              </a:rPr>
              <a:t>(</a:t>
            </a:r>
            <a:r>
              <a:rPr lang="zh-CN" altLang="en-US" u="sng" dirty="0">
                <a:solidFill>
                  <a:schemeClr val="tx1"/>
                </a:solidFill>
              </a:rPr>
              <a:t>进程</a:t>
            </a:r>
            <a:r>
              <a:rPr lang="en-US" altLang="zh-CN" u="sng" dirty="0">
                <a:solidFill>
                  <a:schemeClr val="tx1"/>
                </a:solidFill>
              </a:rPr>
              <a:t>)</a:t>
            </a:r>
            <a:r>
              <a:rPr lang="zh-CN" altLang="en-US" u="sng" dirty="0">
                <a:solidFill>
                  <a:schemeClr val="tx1"/>
                </a:solidFill>
              </a:rPr>
              <a:t>占有很大比例</a:t>
            </a:r>
            <a:r>
              <a:rPr lang="en-US" altLang="zh-CN" dirty="0">
                <a:solidFill>
                  <a:schemeClr val="tx1"/>
                </a:solidFill>
              </a:rPr>
              <a:t>.</a:t>
            </a:r>
          </a:p>
          <a:p>
            <a:r>
              <a:rPr lang="zh-CN" altLang="en-US" dirty="0">
                <a:solidFill>
                  <a:schemeClr val="tx1"/>
                </a:solidFill>
              </a:rPr>
              <a:t>    主观上：希望短作业优先调度</a:t>
            </a:r>
            <a:r>
              <a:rPr lang="en-US" altLang="zh-CN" dirty="0">
                <a:solidFill>
                  <a:schemeClr val="tx1"/>
                </a:solidFill>
              </a:rPr>
              <a:t>-&gt;</a:t>
            </a:r>
            <a:r>
              <a:rPr lang="zh-CN" altLang="en-US" b="1" dirty="0"/>
              <a:t>降低平均等待时间</a:t>
            </a:r>
            <a:r>
              <a:rPr lang="en-US" altLang="zh-CN" b="1" dirty="0"/>
              <a:t>-&gt;</a:t>
            </a:r>
            <a:r>
              <a:rPr lang="en-US" altLang="zh-CN" dirty="0">
                <a:solidFill>
                  <a:schemeClr val="tx1"/>
                </a:solidFill>
              </a:rPr>
              <a:t>?</a:t>
            </a:r>
            <a:br>
              <a:rPr lang="zh-CN" altLang="en-US" dirty="0">
                <a:solidFill>
                  <a:schemeClr val="tx1"/>
                </a:solidFill>
              </a:rPr>
            </a:br>
            <a:r>
              <a:rPr lang="zh-CN" altLang="en-US" dirty="0">
                <a:solidFill>
                  <a:schemeClr val="tx1"/>
                </a:solidFill>
              </a:rPr>
              <a:t>　</a:t>
            </a:r>
            <a:r>
              <a:rPr lang="en-US" altLang="zh-CN" dirty="0">
                <a:solidFill>
                  <a:schemeClr val="tx1"/>
                </a:solidFill>
              </a:rPr>
              <a:t>1) </a:t>
            </a:r>
            <a:r>
              <a:rPr lang="zh-CN" altLang="en-US" dirty="0">
                <a:solidFill>
                  <a:schemeClr val="tx1"/>
                </a:solidFill>
              </a:rPr>
              <a:t>短作业优先</a:t>
            </a:r>
            <a:r>
              <a:rPr lang="en-US" altLang="zh-CN" b="1" dirty="0"/>
              <a:t>(SJF)</a:t>
            </a:r>
            <a:r>
              <a:rPr lang="zh-CN" altLang="en-US" b="1" dirty="0"/>
              <a:t>算法</a:t>
            </a:r>
            <a:br>
              <a:rPr lang="zh-CN" altLang="en-US" dirty="0">
                <a:solidFill>
                  <a:schemeClr val="tx1"/>
                </a:solidFill>
              </a:rPr>
            </a:br>
            <a:r>
              <a:rPr lang="zh-CN" altLang="en-US" dirty="0">
                <a:solidFill>
                  <a:schemeClr val="tx1"/>
                </a:solidFill>
              </a:rPr>
              <a:t>　</a:t>
            </a:r>
            <a:r>
              <a:rPr lang="zh-CN" altLang="en-US" b="1" dirty="0">
                <a:solidFill>
                  <a:schemeClr val="tx1"/>
                </a:solidFill>
              </a:rPr>
              <a:t>算法</a:t>
            </a:r>
            <a:r>
              <a:rPr lang="zh-CN" altLang="en-US" dirty="0">
                <a:solidFill>
                  <a:schemeClr val="tx1"/>
                </a:solidFill>
              </a:rPr>
              <a:t>：以</a:t>
            </a:r>
            <a:r>
              <a:rPr lang="zh-CN" altLang="en-US" u="sng" dirty="0"/>
              <a:t>作业的长短</a:t>
            </a:r>
            <a:r>
              <a:rPr lang="zh-CN" altLang="en-US" dirty="0">
                <a:solidFill>
                  <a:schemeClr val="tx1"/>
                </a:solidFill>
              </a:rPr>
              <a:t>来计算。作业越短，其优先级越高。</a:t>
            </a:r>
            <a:endParaRPr lang="en-US" altLang="zh-CN" dirty="0">
              <a:solidFill>
                <a:schemeClr val="tx1"/>
              </a:solidFill>
            </a:endParaRPr>
          </a:p>
          <a:p>
            <a:r>
              <a:rPr lang="en-US" altLang="zh-CN" dirty="0">
                <a:solidFill>
                  <a:schemeClr val="tx1"/>
                </a:solidFill>
              </a:rPr>
              <a:t>    </a:t>
            </a:r>
            <a:r>
              <a:rPr lang="zh-CN" altLang="en-US" b="1" dirty="0">
                <a:solidFill>
                  <a:schemeClr val="tx1"/>
                </a:solidFill>
              </a:rPr>
              <a:t>作业的长短</a:t>
            </a:r>
            <a:r>
              <a:rPr lang="zh-CN" altLang="en-US" dirty="0">
                <a:solidFill>
                  <a:schemeClr val="tx1"/>
                </a:solidFill>
              </a:rPr>
              <a:t>：是以作业所要求的</a:t>
            </a:r>
            <a:r>
              <a:rPr lang="zh-CN" altLang="en-US" u="sng" dirty="0"/>
              <a:t>运行时间</a:t>
            </a:r>
            <a:r>
              <a:rPr lang="zh-CN" altLang="en-US" dirty="0">
                <a:solidFill>
                  <a:schemeClr val="tx1"/>
                </a:solidFill>
              </a:rPr>
              <a:t>来衡量的。</a:t>
            </a:r>
            <a:endParaRPr lang="en-US" altLang="zh-CN" dirty="0">
              <a:solidFill>
                <a:schemeClr val="tx1"/>
              </a:solidFill>
            </a:endParaRPr>
          </a:p>
          <a:p>
            <a:r>
              <a:rPr lang="en-US" altLang="zh-CN" dirty="0">
                <a:solidFill>
                  <a:schemeClr val="tx1"/>
                </a:solidFill>
              </a:rPr>
              <a:t>    </a:t>
            </a:r>
            <a:r>
              <a:rPr lang="zh-CN" altLang="en-US" dirty="0">
                <a:solidFill>
                  <a:schemeClr val="tx1"/>
                </a:solidFill>
              </a:rPr>
              <a:t>适用于：</a:t>
            </a:r>
            <a:r>
              <a:rPr lang="zh-CN" altLang="en-US" u="sng" dirty="0"/>
              <a:t>作业调度</a:t>
            </a:r>
            <a:r>
              <a:rPr lang="zh-CN" altLang="en-US" dirty="0">
                <a:solidFill>
                  <a:schemeClr val="tx1"/>
                </a:solidFill>
              </a:rPr>
              <a:t>和</a:t>
            </a:r>
            <a:r>
              <a:rPr lang="zh-CN" altLang="en-US" u="sng" dirty="0"/>
              <a:t>进程调度</a:t>
            </a:r>
            <a:r>
              <a:rPr lang="zh-CN" altLang="en-US" dirty="0">
                <a:solidFill>
                  <a:schemeClr val="tx1"/>
                </a:solidFill>
              </a:rPr>
              <a:t>。</a:t>
            </a:r>
            <a:endParaRPr lang="en-US" altLang="zh-CN" dirty="0">
              <a:solidFill>
                <a:schemeClr val="tx1"/>
              </a:solidFill>
            </a:endParaRPr>
          </a:p>
          <a:p>
            <a:r>
              <a:rPr lang="en-US" altLang="zh-CN" dirty="0">
                <a:solidFill>
                  <a:schemeClr val="tx1"/>
                </a:solidFill>
              </a:rPr>
              <a:t>    2) </a:t>
            </a:r>
            <a:r>
              <a:rPr lang="zh-CN" altLang="en-US" dirty="0">
                <a:solidFill>
                  <a:schemeClr val="tx1"/>
                </a:solidFill>
              </a:rPr>
              <a:t>短作业优先算法的</a:t>
            </a:r>
            <a:r>
              <a:rPr lang="zh-CN" altLang="en-US" b="1" dirty="0"/>
              <a:t>缺点</a:t>
            </a:r>
            <a:br>
              <a:rPr lang="zh-CN" altLang="en-US" dirty="0">
                <a:solidFill>
                  <a:schemeClr val="tx1"/>
                </a:solidFill>
              </a:rPr>
            </a:br>
            <a:r>
              <a:rPr lang="zh-CN" altLang="en-US" dirty="0">
                <a:solidFill>
                  <a:schemeClr val="tx1"/>
                </a:solidFill>
              </a:rPr>
              <a:t>　</a:t>
            </a:r>
            <a:r>
              <a:rPr lang="en-US" altLang="zh-CN" dirty="0">
                <a:solidFill>
                  <a:schemeClr val="tx1"/>
                </a:solidFill>
              </a:rPr>
              <a:t>(1) </a:t>
            </a:r>
            <a:r>
              <a:rPr lang="zh-CN" altLang="en-US" dirty="0">
                <a:solidFill>
                  <a:schemeClr val="tx1"/>
                </a:solidFill>
              </a:rPr>
              <a:t>必须</a:t>
            </a:r>
            <a:r>
              <a:rPr lang="zh-CN" altLang="en-US" u="sng" dirty="0"/>
              <a:t>预知作业的运行</a:t>
            </a:r>
            <a:r>
              <a:rPr lang="zh-CN" altLang="en-US" b="1" u="sng" dirty="0"/>
              <a:t>时间</a:t>
            </a:r>
            <a:r>
              <a:rPr lang="zh-CN" altLang="en-US" dirty="0">
                <a:solidFill>
                  <a:schemeClr val="tx1"/>
                </a:solidFill>
              </a:rPr>
              <a:t>。问题是：程序员</a:t>
            </a:r>
            <a:r>
              <a:rPr lang="zh-CN" altLang="en-US" u="sng" dirty="0">
                <a:solidFill>
                  <a:schemeClr val="tx1"/>
                </a:solidFill>
              </a:rPr>
              <a:t>很难准确估计</a:t>
            </a:r>
            <a:r>
              <a:rPr lang="zh-CN" altLang="en-US" dirty="0">
                <a:solidFill>
                  <a:schemeClr val="tx1"/>
                </a:solidFill>
              </a:rPr>
              <a:t>作业的运行时间。如果</a:t>
            </a:r>
            <a:r>
              <a:rPr lang="zh-CN" altLang="en-US" u="sng" dirty="0">
                <a:solidFill>
                  <a:schemeClr val="tx1"/>
                </a:solidFill>
              </a:rPr>
              <a:t>估计过低</a:t>
            </a:r>
            <a:r>
              <a:rPr lang="zh-CN" altLang="en-US" dirty="0">
                <a:solidFill>
                  <a:schemeClr val="tx1"/>
                </a:solidFill>
              </a:rPr>
              <a:t>，系统</a:t>
            </a:r>
            <a:r>
              <a:rPr lang="zh-CN" altLang="en-US" u="sng" dirty="0">
                <a:solidFill>
                  <a:schemeClr val="tx1"/>
                </a:solidFill>
              </a:rPr>
              <a:t>按估计的时间运行</a:t>
            </a:r>
            <a:r>
              <a:rPr lang="zh-CN" altLang="en-US" dirty="0">
                <a:solidFill>
                  <a:schemeClr val="tx1"/>
                </a:solidFill>
              </a:rPr>
              <a:t>该作业，导致作业</a:t>
            </a:r>
            <a:r>
              <a:rPr lang="zh-CN" altLang="en-US" u="sng" dirty="0">
                <a:solidFill>
                  <a:schemeClr val="tx1"/>
                </a:solidFill>
              </a:rPr>
              <a:t>无法完成</a:t>
            </a:r>
            <a:r>
              <a:rPr lang="zh-CN" altLang="en-US" dirty="0">
                <a:solidFill>
                  <a:schemeClr val="tx1"/>
                </a:solidFill>
              </a:rPr>
              <a:t>，所以一般都会</a:t>
            </a:r>
            <a:r>
              <a:rPr lang="zh-CN" altLang="en-US" u="sng" dirty="0">
                <a:solidFill>
                  <a:schemeClr val="tx1"/>
                </a:solidFill>
              </a:rPr>
              <a:t>偏长估计</a:t>
            </a:r>
            <a:r>
              <a:rPr lang="zh-CN" altLang="en-US" dirty="0">
                <a:solidFill>
                  <a:schemeClr val="tx1"/>
                </a:solidFill>
              </a:rPr>
              <a:t>。</a:t>
            </a:r>
            <a:br>
              <a:rPr lang="zh-CN" altLang="en-US" dirty="0">
                <a:solidFill>
                  <a:schemeClr val="tx1"/>
                </a:solidFill>
              </a:rPr>
            </a:br>
            <a:endParaRPr lang="en-US" altLang="zh-CN" dirty="0">
              <a:solidFill>
                <a:schemeClr val="tx1"/>
              </a:solidFill>
            </a:endParaRPr>
          </a:p>
        </p:txBody>
      </p:sp>
    </p:spTree>
    <p:extLst>
      <p:ext uri="{BB962C8B-B14F-4D97-AF65-F5344CB8AC3E}">
        <p14:creationId xmlns:p14="http://schemas.microsoft.com/office/powerpoint/2010/main" val="1774700454"/>
      </p:ext>
    </p:extLst>
  </p:cSld>
  <p:clrMapOvr>
    <a:masterClrMapping/>
  </p:clrMapOvr>
  <p:transition>
    <p:pull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551554"/>
          </a:xfrm>
        </p:spPr>
        <p:txBody>
          <a:bodyPr/>
          <a:lstStyle/>
          <a:p>
            <a:pPr algn="l"/>
            <a:r>
              <a:rPr lang="en-US" altLang="zh-CN" sz="2800" dirty="0"/>
              <a:t>   </a:t>
            </a:r>
            <a:endParaRPr lang="zh-CN" altLang="en-US" sz="28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t>　</a:t>
            </a:r>
            <a:r>
              <a:rPr lang="en-US" altLang="zh-CN" dirty="0">
                <a:solidFill>
                  <a:schemeClr val="tx1"/>
                </a:solidFill>
              </a:rPr>
              <a:t>(2) </a:t>
            </a:r>
            <a:r>
              <a:rPr lang="zh-CN" altLang="en-US" dirty="0">
                <a:solidFill>
                  <a:schemeClr val="tx1"/>
                </a:solidFill>
              </a:rPr>
              <a:t>对</a:t>
            </a:r>
            <a:r>
              <a:rPr lang="zh-CN" altLang="en-US" dirty="0"/>
              <a:t>长</a:t>
            </a:r>
            <a:r>
              <a:rPr lang="zh-CN" altLang="en-US" b="1" dirty="0"/>
              <a:t>作业</a:t>
            </a:r>
            <a:r>
              <a:rPr lang="zh-CN" altLang="en-US" dirty="0"/>
              <a:t>非常不利</a:t>
            </a:r>
            <a:r>
              <a:rPr lang="zh-CN" altLang="en-US" dirty="0">
                <a:solidFill>
                  <a:schemeClr val="tx1"/>
                </a:solidFill>
              </a:rPr>
              <a:t>。</a:t>
            </a:r>
            <a:endParaRPr lang="en-US" altLang="zh-CN" dirty="0">
              <a:solidFill>
                <a:schemeClr val="tx1"/>
              </a:solidFill>
            </a:endParaRPr>
          </a:p>
          <a:p>
            <a:r>
              <a:rPr lang="en-US" altLang="zh-CN" dirty="0">
                <a:solidFill>
                  <a:schemeClr val="tx1"/>
                </a:solidFill>
              </a:rPr>
              <a:t>    </a:t>
            </a:r>
            <a:r>
              <a:rPr lang="zh-CN" altLang="en-US" dirty="0">
                <a:solidFill>
                  <a:schemeClr val="tx1"/>
                </a:solidFill>
              </a:rPr>
              <a:t>算法会导致：</a:t>
            </a:r>
            <a:endParaRPr lang="en-US" altLang="zh-CN" dirty="0">
              <a:solidFill>
                <a:schemeClr val="tx1"/>
              </a:solidFill>
            </a:endParaRPr>
          </a:p>
          <a:p>
            <a:r>
              <a:rPr lang="en-US" altLang="zh-CN" dirty="0">
                <a:solidFill>
                  <a:schemeClr val="tx1"/>
                </a:solidFill>
              </a:rPr>
              <a:t>    </a:t>
            </a:r>
            <a:r>
              <a:rPr lang="zh-CN" altLang="en-US" u="sng" dirty="0">
                <a:solidFill>
                  <a:schemeClr val="tx1"/>
                </a:solidFill>
              </a:rPr>
              <a:t>长作业的</a:t>
            </a:r>
            <a:r>
              <a:rPr lang="zh-CN" altLang="en-US" u="sng" dirty="0"/>
              <a:t>周转时间</a:t>
            </a:r>
            <a:r>
              <a:rPr lang="zh-CN" altLang="en-US" u="sng" dirty="0">
                <a:solidFill>
                  <a:schemeClr val="tx1"/>
                </a:solidFill>
              </a:rPr>
              <a:t>会明显地增长</a:t>
            </a:r>
            <a:r>
              <a:rPr lang="zh-CN" altLang="en-US" dirty="0">
                <a:solidFill>
                  <a:schemeClr val="tx1"/>
                </a:solidFill>
              </a:rPr>
              <a:t>。</a:t>
            </a:r>
            <a:endParaRPr lang="en-US" altLang="zh-CN" dirty="0">
              <a:solidFill>
                <a:schemeClr val="tx1"/>
              </a:solidFill>
            </a:endParaRPr>
          </a:p>
          <a:p>
            <a:r>
              <a:rPr lang="en-US" altLang="zh-CN" dirty="0">
                <a:solidFill>
                  <a:schemeClr val="tx1"/>
                </a:solidFill>
              </a:rPr>
              <a:t>    </a:t>
            </a:r>
            <a:r>
              <a:rPr lang="zh-CN" altLang="en-US" dirty="0">
                <a:solidFill>
                  <a:schemeClr val="tx1"/>
                </a:solidFill>
              </a:rPr>
              <a:t>该算法完全忽视作业的等待时间，可能使作业等待时间过长，出现</a:t>
            </a:r>
            <a:r>
              <a:rPr lang="zh-CN" altLang="en-US" u="sng" dirty="0"/>
              <a:t>饥饿现象</a:t>
            </a:r>
            <a:r>
              <a:rPr lang="zh-CN" altLang="en-US" dirty="0">
                <a:solidFill>
                  <a:schemeClr val="tx1"/>
                </a:solidFill>
              </a:rPr>
              <a:t>。违背</a:t>
            </a:r>
            <a:r>
              <a:rPr lang="zh-CN" altLang="en-US" u="sng" dirty="0">
                <a:solidFill>
                  <a:schemeClr val="tx1"/>
                </a:solidFill>
              </a:rPr>
              <a:t>“公平性”目标</a:t>
            </a:r>
            <a:r>
              <a:rPr lang="en-US" altLang="zh-CN" b="1" baseline="30000" dirty="0">
                <a:solidFill>
                  <a:schemeClr val="tx1"/>
                </a:solidFill>
              </a:rPr>
              <a:t>§3.1.2</a:t>
            </a:r>
            <a:r>
              <a:rPr lang="zh-CN" altLang="en-US" dirty="0">
                <a:solidFill>
                  <a:schemeClr val="tx1"/>
                </a:solidFill>
              </a:rPr>
              <a:t>。</a:t>
            </a:r>
            <a:endParaRPr lang="en-US" altLang="zh-CN" dirty="0">
              <a:solidFill>
                <a:schemeClr val="tx1"/>
              </a:solidFill>
            </a:endParaRPr>
          </a:p>
          <a:p>
            <a:r>
              <a:rPr lang="en-US" altLang="zh-CN" dirty="0">
                <a:solidFill>
                  <a:schemeClr val="tx1"/>
                </a:solidFill>
              </a:rPr>
              <a:t>    (3) </a:t>
            </a:r>
            <a:r>
              <a:rPr lang="zh-CN" altLang="en-US" dirty="0">
                <a:solidFill>
                  <a:schemeClr val="tx1"/>
                </a:solidFill>
              </a:rPr>
              <a:t>该算法不适用于：人</a:t>
            </a:r>
            <a:r>
              <a:rPr lang="en-US" altLang="zh-CN" dirty="0">
                <a:solidFill>
                  <a:schemeClr val="tx1"/>
                </a:solidFill>
              </a:rPr>
              <a:t>—</a:t>
            </a:r>
            <a:r>
              <a:rPr lang="zh-CN" altLang="en-US" dirty="0">
                <a:solidFill>
                  <a:schemeClr val="tx1"/>
                </a:solidFill>
              </a:rPr>
              <a:t>机</a:t>
            </a:r>
            <a:r>
              <a:rPr lang="zh-CN" altLang="en-US" b="1" dirty="0"/>
              <a:t>交互</a:t>
            </a:r>
            <a:r>
              <a:rPr lang="zh-CN" altLang="en-US" dirty="0">
                <a:solidFill>
                  <a:schemeClr val="tx1"/>
                </a:solidFill>
              </a:rPr>
              <a:t>。</a:t>
            </a:r>
            <a:br>
              <a:rPr lang="zh-CN" altLang="en-US" dirty="0">
                <a:solidFill>
                  <a:schemeClr val="tx1"/>
                </a:solidFill>
              </a:rPr>
            </a:br>
            <a:r>
              <a:rPr lang="zh-CN" altLang="en-US" dirty="0">
                <a:solidFill>
                  <a:schemeClr val="tx1"/>
                </a:solidFill>
              </a:rPr>
              <a:t>　</a:t>
            </a:r>
            <a:r>
              <a:rPr lang="en-US" altLang="zh-CN" dirty="0">
                <a:solidFill>
                  <a:schemeClr val="tx1"/>
                </a:solidFill>
              </a:rPr>
              <a:t>(4) </a:t>
            </a:r>
            <a:r>
              <a:rPr lang="zh-CN" altLang="en-US" dirty="0">
                <a:solidFill>
                  <a:schemeClr val="tx1"/>
                </a:solidFill>
              </a:rPr>
              <a:t>该调度算法完全未考虑</a:t>
            </a:r>
            <a:r>
              <a:rPr lang="zh-CN" altLang="en-US" b="1" dirty="0"/>
              <a:t>作业的紧迫程度</a:t>
            </a:r>
            <a:r>
              <a:rPr lang="en-US" altLang="zh-CN" b="1" baseline="30000" dirty="0"/>
              <a:t>3.2.4  </a:t>
            </a:r>
            <a:r>
              <a:rPr lang="zh-CN" altLang="en-US" b="1" baseline="30000" dirty="0"/>
              <a:t>优先级</a:t>
            </a:r>
            <a:r>
              <a:rPr lang="zh-CN" altLang="en-US" dirty="0">
                <a:solidFill>
                  <a:schemeClr val="tx1"/>
                </a:solidFill>
              </a:rPr>
              <a:t>，故不能保证紧迫性作业能得到及时处理。</a:t>
            </a:r>
          </a:p>
        </p:txBody>
      </p:sp>
    </p:spTree>
    <p:extLst>
      <p:ext uri="{BB962C8B-B14F-4D97-AF65-F5344CB8AC3E}">
        <p14:creationId xmlns:p14="http://schemas.microsoft.com/office/powerpoint/2010/main" val="1774700454"/>
      </p:ext>
    </p:extLst>
  </p:cSld>
  <p:clrMapOvr>
    <a:masterClrMapping/>
  </p:clrMapOvr>
  <p:transition>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332656"/>
            <a:ext cx="8540750" cy="785818"/>
          </a:xfrm>
        </p:spPr>
        <p:txBody>
          <a:bodyPr/>
          <a:lstStyle/>
          <a:p>
            <a:r>
              <a:rPr kumimoji="1" lang="zh-CN" altLang="en-US" sz="2800" dirty="0">
                <a:latin typeface="Times New Roman" pitchFamily="18" charset="0"/>
              </a:rPr>
              <a:t>先来先服务</a:t>
            </a:r>
            <a:r>
              <a:rPr kumimoji="1" lang="zh-CN" altLang="en-US" sz="2800" dirty="0">
                <a:solidFill>
                  <a:schemeClr val="tx1"/>
                </a:solidFill>
                <a:latin typeface="Times New Roman" pitchFamily="18" charset="0"/>
              </a:rPr>
              <a:t>和</a:t>
            </a:r>
            <a:r>
              <a:rPr kumimoji="1" lang="zh-CN" altLang="en-US" sz="2800" dirty="0">
                <a:latin typeface="Times New Roman" pitchFamily="18" charset="0"/>
              </a:rPr>
              <a:t>短作业</a:t>
            </a:r>
            <a:r>
              <a:rPr kumimoji="1" lang="en-US" altLang="zh-CN" sz="2800" dirty="0">
                <a:latin typeface="Times New Roman" pitchFamily="18" charset="0"/>
              </a:rPr>
              <a:t>(</a:t>
            </a:r>
            <a:r>
              <a:rPr kumimoji="1" lang="zh-CN" altLang="en-US" sz="2800" dirty="0">
                <a:latin typeface="Times New Roman" pitchFamily="18" charset="0"/>
              </a:rPr>
              <a:t>进程</a:t>
            </a:r>
            <a:r>
              <a:rPr kumimoji="1" lang="en-US" altLang="zh-CN" sz="2800" dirty="0">
                <a:latin typeface="Times New Roman" pitchFamily="18" charset="0"/>
              </a:rPr>
              <a:t>)</a:t>
            </a:r>
            <a:r>
              <a:rPr kumimoji="1" lang="zh-CN" altLang="en-US" sz="2800" dirty="0">
                <a:latin typeface="Times New Roman" pitchFamily="18" charset="0"/>
              </a:rPr>
              <a:t>优先</a:t>
            </a:r>
            <a:r>
              <a:rPr kumimoji="1" lang="zh-CN" altLang="en-US" sz="2800" dirty="0">
                <a:solidFill>
                  <a:schemeClr val="tx1"/>
                </a:solidFill>
                <a:latin typeface="Times New Roman" pitchFamily="18" charset="0"/>
              </a:rPr>
              <a:t>调度算法举例</a:t>
            </a:r>
          </a:p>
        </p:txBody>
      </p:sp>
      <p:sp>
        <p:nvSpPr>
          <p:cNvPr id="52226" name="日期占位符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29F32FB-C2C6-48C9-A506-9F6E540834FF}" type="datetime8">
              <a:rPr lang="zh-CN" altLang="en-US" smtClean="0">
                <a:solidFill>
                  <a:srgbClr val="FFFFFF"/>
                </a:solidFill>
              </a:rPr>
              <a:pPr/>
              <a:t>2022年6月30日8时58分</a:t>
            </a:fld>
            <a:endParaRPr lang="en-US" altLang="zh-CN">
              <a:solidFill>
                <a:srgbClr val="FFFFFF"/>
              </a:solidFill>
            </a:endParaRPr>
          </a:p>
        </p:txBody>
      </p:sp>
      <p:sp>
        <p:nvSpPr>
          <p:cNvPr id="52227" name="Text Box 4"/>
          <p:cNvSpPr txBox="1">
            <a:spLocks noChangeArrowheads="1"/>
          </p:cNvSpPr>
          <p:nvPr/>
        </p:nvSpPr>
        <p:spPr bwMode="auto">
          <a:xfrm>
            <a:off x="2280283" y="6093296"/>
            <a:ext cx="40094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solidFill>
                  <a:srgbClr val="FFFFFF"/>
                </a:solidFill>
                <a:latin typeface="Times New Roman" pitchFamily="18" charset="0"/>
              </a:rPr>
              <a:t>图 </a:t>
            </a:r>
            <a:r>
              <a:rPr kumimoji="1" lang="en-US" altLang="zh-CN" sz="2400" dirty="0">
                <a:solidFill>
                  <a:srgbClr val="FFFFFF"/>
                </a:solidFill>
                <a:latin typeface="Times New Roman" pitchFamily="18" charset="0"/>
              </a:rPr>
              <a:t>3-0    FCFS</a:t>
            </a:r>
            <a:r>
              <a:rPr kumimoji="1" lang="zh-CN" altLang="en-US" sz="2400" dirty="0">
                <a:solidFill>
                  <a:srgbClr val="FFFFFF"/>
                </a:solidFill>
                <a:latin typeface="Times New Roman" pitchFamily="18" charset="0"/>
              </a:rPr>
              <a:t>和</a:t>
            </a:r>
            <a:r>
              <a:rPr kumimoji="1" lang="en-US" altLang="zh-CN" sz="2400" dirty="0">
                <a:solidFill>
                  <a:srgbClr val="FFFFFF"/>
                </a:solidFill>
                <a:latin typeface="Times New Roman" pitchFamily="18" charset="0"/>
              </a:rPr>
              <a:t>SJF</a:t>
            </a:r>
            <a:r>
              <a:rPr kumimoji="1" lang="zh-CN" altLang="en-US" sz="2400" dirty="0">
                <a:solidFill>
                  <a:srgbClr val="FFFFFF"/>
                </a:solidFill>
                <a:latin typeface="Times New Roman" pitchFamily="18" charset="0"/>
              </a:rPr>
              <a:t>调度算法</a:t>
            </a:r>
          </a:p>
        </p:txBody>
      </p:sp>
      <p:sp>
        <p:nvSpPr>
          <p:cNvPr id="3" name="圆角矩形 2"/>
          <p:cNvSpPr/>
          <p:nvPr/>
        </p:nvSpPr>
        <p:spPr bwMode="auto">
          <a:xfrm>
            <a:off x="7524328" y="5085183"/>
            <a:ext cx="792088" cy="288033"/>
          </a:xfrm>
          <a:prstGeom prst="roundRect">
            <a:avLst/>
          </a:prstGeom>
          <a:noFill/>
          <a:ln w="12700" cap="flat" cmpd="sng" algn="ctr">
            <a:solidFill>
              <a:srgbClr val="0066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pic>
        <p:nvPicPr>
          <p:cNvPr id="51204" name="Picture 5" descr="未标题-1 拷贝"/>
          <p:cNvPicPr>
            <a:picLocks noChangeAspect="1" noChangeArrowheads="1"/>
          </p:cNvPicPr>
          <p:nvPr/>
        </p:nvPicPr>
        <p:blipFill>
          <a:blip r:embed="rId2">
            <a:clrChange>
              <a:clrFrom>
                <a:srgbClr val="FFFFFF"/>
              </a:clrFrom>
              <a:clrTo>
                <a:srgbClr val="FFFFFF">
                  <a:alpha val="0"/>
                </a:srgbClr>
              </a:clrTo>
            </a:clrChange>
            <a:duotone>
              <a:prstClr val="black"/>
              <a:schemeClr val="tx2">
                <a:lumMod val="20000"/>
                <a:lumOff val="80000"/>
                <a:tint val="45000"/>
                <a:satMod val="400000"/>
              </a:schemeClr>
            </a:duotone>
          </a:blip>
          <a:srcRect/>
          <a:stretch>
            <a:fillRect/>
          </a:stretch>
        </p:blipFill>
        <p:spPr bwMode="auto">
          <a:xfrm>
            <a:off x="530082" y="1124745"/>
            <a:ext cx="8143930" cy="4827738"/>
          </a:xfrm>
          <a:prstGeom prst="rect">
            <a:avLst/>
          </a:prstGeom>
          <a:blipFill>
            <a:blip r:embed="rId3"/>
            <a:tile tx="0" ty="0" sx="100000" sy="100000" flip="none" algn="tl"/>
          </a:blipFill>
          <a:ln w="9525">
            <a:noFill/>
            <a:miter lim="800000"/>
            <a:headEnd/>
            <a:tailEnd/>
          </a:ln>
        </p:spPr>
      </p:pic>
      <p:sp>
        <p:nvSpPr>
          <p:cNvPr id="5" name="椭圆形标注 4"/>
          <p:cNvSpPr/>
          <p:nvPr/>
        </p:nvSpPr>
        <p:spPr bwMode="auto">
          <a:xfrm rot="5652391">
            <a:off x="8081239" y="4022537"/>
            <a:ext cx="720080" cy="652190"/>
          </a:xfrm>
          <a:prstGeom prst="wedgeEllipseCallout">
            <a:avLst/>
          </a:prstGeom>
          <a:solidFill>
            <a:schemeClr val="tx1"/>
          </a:solidFill>
          <a:ln w="19050" cap="flat" cmpd="sng" algn="ctr">
            <a:solidFill>
              <a:schemeClr val="accent2">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 name="椭圆形标注 8"/>
          <p:cNvSpPr/>
          <p:nvPr/>
        </p:nvSpPr>
        <p:spPr bwMode="auto">
          <a:xfrm rot="6669515">
            <a:off x="8037716" y="5626387"/>
            <a:ext cx="720080" cy="652190"/>
          </a:xfrm>
          <a:prstGeom prst="wedgeEllipseCallout">
            <a:avLst/>
          </a:prstGeom>
          <a:solidFill>
            <a:schemeClr val="tx1"/>
          </a:solidFill>
          <a:ln w="19050" cap="flat" cmpd="sng" algn="ctr">
            <a:solidFill>
              <a:schemeClr val="accent2">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 name="TextBox 9"/>
          <p:cNvSpPr txBox="1"/>
          <p:nvPr/>
        </p:nvSpPr>
        <p:spPr>
          <a:xfrm>
            <a:off x="8070926" y="5688286"/>
            <a:ext cx="864096" cy="400110"/>
          </a:xfrm>
          <a:prstGeom prst="rect">
            <a:avLst/>
          </a:prstGeom>
          <a:noFill/>
        </p:spPr>
        <p:txBody>
          <a:bodyPr wrap="square" rtlCol="0">
            <a:spAutoFit/>
          </a:bodyPr>
          <a:lstStyle/>
          <a:p>
            <a:r>
              <a:rPr lang="zh-CN" altLang="en-US" sz="2000" b="1" dirty="0">
                <a:solidFill>
                  <a:schemeClr val="accent2">
                    <a:lumMod val="50000"/>
                  </a:schemeClr>
                </a:solidFill>
              </a:rPr>
              <a:t>较小</a:t>
            </a:r>
          </a:p>
        </p:txBody>
      </p:sp>
      <p:sp>
        <p:nvSpPr>
          <p:cNvPr id="4" name="TextBox 3"/>
          <p:cNvSpPr txBox="1"/>
          <p:nvPr/>
        </p:nvSpPr>
        <p:spPr>
          <a:xfrm>
            <a:off x="8070926" y="4148577"/>
            <a:ext cx="721980" cy="400110"/>
          </a:xfrm>
          <a:prstGeom prst="rect">
            <a:avLst/>
          </a:prstGeom>
          <a:noFill/>
        </p:spPr>
        <p:txBody>
          <a:bodyPr wrap="square" rtlCol="0">
            <a:spAutoFit/>
          </a:bodyPr>
          <a:lstStyle/>
          <a:p>
            <a:r>
              <a:rPr lang="zh-CN" altLang="en-US" sz="2000" b="1" dirty="0">
                <a:solidFill>
                  <a:schemeClr val="accent2">
                    <a:lumMod val="50000"/>
                  </a:schemeClr>
                </a:solidFill>
              </a:rPr>
              <a:t>较大</a:t>
            </a:r>
          </a:p>
        </p:txBody>
      </p:sp>
    </p:spTree>
    <p:extLst>
      <p:ext uri="{BB962C8B-B14F-4D97-AF65-F5344CB8AC3E}">
        <p14:creationId xmlns:p14="http://schemas.microsoft.com/office/powerpoint/2010/main" val="2962759249"/>
      </p:ext>
    </p:extLst>
  </p:cSld>
  <p:clrMapOvr>
    <a:masterClrMapping/>
  </p:clrMapOvr>
  <p:transition>
    <p:pull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1624" y="188640"/>
            <a:ext cx="8540750" cy="551554"/>
          </a:xfrm>
        </p:spPr>
        <p:txBody>
          <a:bodyPr/>
          <a:lstStyle/>
          <a:p>
            <a:pPr algn="l"/>
            <a:r>
              <a:rPr lang="en-US" altLang="zh-CN" sz="2600" dirty="0"/>
              <a:t>   </a:t>
            </a:r>
            <a:r>
              <a:rPr lang="en-US" altLang="zh-CN" sz="2600" dirty="0">
                <a:latin typeface="黑体" pitchFamily="2" charset="-122"/>
                <a:ea typeface="黑体" pitchFamily="2" charset="-122"/>
              </a:rPr>
              <a:t>3.2.4  </a:t>
            </a:r>
            <a:r>
              <a:rPr lang="zh-CN" altLang="en-US" sz="2600" dirty="0">
                <a:latin typeface="黑体" pitchFamily="2" charset="-122"/>
                <a:ea typeface="黑体" pitchFamily="2" charset="-122"/>
              </a:rPr>
              <a:t>优先级调度算法和高响应比优先调度算法</a:t>
            </a:r>
            <a:endParaRPr lang="zh-CN" altLang="en-US" sz="26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5" name="Rectangle 2"/>
          <p:cNvSpPr>
            <a:spLocks noGrp="1" noChangeArrowheads="1"/>
          </p:cNvSpPr>
          <p:nvPr/>
        </p:nvSpPr>
        <p:spPr bwMode="auto">
          <a:xfrm>
            <a:off x="468312" y="692696"/>
            <a:ext cx="8207375"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lvl="0" eaLnBrk="1" hangingPunct="1">
              <a:lnSpc>
                <a:spcPct val="140000"/>
              </a:lnSpc>
            </a:pP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1.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优先级调度算法</a:t>
            </a: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黑体" pitchFamily="2" charset="-122"/>
                <a:cs typeface="Times New Roman" panose="02020603050405020304" pitchFamily="18" charset="0"/>
              </a:rPr>
              <a:t>priority-scheduling algorithm</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黑体" pitchFamily="2"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黑体" pitchFamily="2" charset="-122"/>
                <a:cs typeface="Times New Roman" panose="02020603050405020304" pitchFamily="18" charset="0"/>
              </a:rPr>
              <a:t>PSA)</a:t>
            </a:r>
            <a:b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lang="en-US" altLang="zh-CN" kern="0" dirty="0">
                <a:solidFill>
                  <a:schemeClr val="tx1"/>
                </a:solidFill>
                <a:latin typeface="Times New Roman"/>
                <a:ea typeface="宋体"/>
              </a:rPr>
              <a:t>    </a:t>
            </a:r>
            <a:r>
              <a:rPr lang="zh-CN" altLang="en-US" b="1" kern="0" dirty="0">
                <a:solidFill>
                  <a:schemeClr val="tx1"/>
                </a:solidFill>
                <a:latin typeface="Times New Roman"/>
                <a:ea typeface="宋体"/>
              </a:rPr>
              <a:t>优先级</a:t>
            </a:r>
            <a:r>
              <a:rPr lang="zh-CN" altLang="en-US" kern="0" dirty="0">
                <a:solidFill>
                  <a:schemeClr val="tx1"/>
                </a:solidFill>
                <a:latin typeface="Times New Roman"/>
                <a:ea typeface="宋体"/>
              </a:rPr>
              <a:t>：作业或进程被优先调度的依据。</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endParaRPr kumimoji="0" lang="en-US" altLang="zh-CN" sz="2400" b="0" i="0" u="none" strike="noStrike" kern="0" cap="none" spc="0" normalizeH="0" baseline="0" noProof="0" dirty="0">
              <a:ln>
                <a:noFill/>
              </a:ln>
              <a:solidFill>
                <a:schemeClr val="tx1"/>
              </a:solidFill>
              <a:effectLst/>
              <a:uLnTx/>
              <a:uFillTx/>
              <a:latin typeface="Times New Roman"/>
              <a:ea typeface="宋体"/>
              <a:cs typeface="+mj-cs"/>
            </a:endParaRPr>
          </a:p>
          <a:p>
            <a:pPr marL="342900" marR="0" lvl="0" indent="-342900" algn="l" defTabSz="914400" rtl="0" eaLnBrk="1" fontAlgn="base" latinLnBrk="0" hangingPunct="1">
              <a:lnSpc>
                <a:spcPct val="140000"/>
              </a:lnSpc>
              <a:spcBef>
                <a:spcPct val="0"/>
              </a:spcBef>
              <a:spcAft>
                <a:spcPct val="0"/>
              </a:spcAft>
              <a:buClrTx/>
              <a:buSzTx/>
              <a:buFont typeface="Wingdings" panose="05000000000000000000" pitchFamily="2" charset="2"/>
              <a:buChar char="Ø"/>
              <a:tabLst/>
              <a:defRPr/>
            </a:pP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对于</a:t>
            </a:r>
            <a:r>
              <a:rPr lang="zh-CN" altLang="en-US" b="1" kern="0" dirty="0">
                <a:latin typeface="Times New Roman"/>
              </a:rPr>
              <a:t>先来先服务</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调度算法，作业的</a:t>
            </a:r>
            <a:r>
              <a:rPr kumimoji="0" lang="zh-CN" altLang="en-US" sz="2400" i="0" strike="noStrike" kern="0" cap="none" spc="0" normalizeH="0" baseline="0" noProof="0" dirty="0">
                <a:ln>
                  <a:noFill/>
                </a:ln>
                <a:effectLst/>
                <a:uLnTx/>
                <a:uFillTx/>
                <a:latin typeface="Times New Roman"/>
                <a:ea typeface="宋体"/>
                <a:cs typeface="+mj-cs"/>
              </a:rPr>
              <a:t>等待时间</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就是作业的</a:t>
            </a:r>
            <a:r>
              <a:rPr lang="zh-CN" altLang="en-US" kern="0" dirty="0">
                <a:solidFill>
                  <a:srgbClr val="FF0000"/>
                </a:solidFill>
                <a:latin typeface="Times New Roman"/>
                <a:ea typeface="宋体"/>
              </a:rPr>
              <a:t>优先级</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等待时间越长，其优先级越高</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a:ln>
                <a:noFill/>
              </a:ln>
              <a:solidFill>
                <a:schemeClr val="tx1"/>
              </a:solidFill>
              <a:effectLst/>
              <a:uLnTx/>
              <a:uFillTx/>
              <a:latin typeface="Times New Roman"/>
              <a:ea typeface="宋体"/>
              <a:cs typeface="+mj-cs"/>
            </a:endParaRPr>
          </a:p>
          <a:p>
            <a:pPr marL="342900" marR="0" lvl="0" indent="-342900" algn="l" defTabSz="914400" rtl="0" eaLnBrk="1" fontAlgn="base" latinLnBrk="0" hangingPunct="1">
              <a:lnSpc>
                <a:spcPct val="140000"/>
              </a:lnSpc>
              <a:spcBef>
                <a:spcPct val="0"/>
              </a:spcBef>
              <a:spcAft>
                <a:spcPct val="0"/>
              </a:spcAft>
              <a:buClrTx/>
              <a:buSzTx/>
              <a:buFont typeface="Wingdings" panose="05000000000000000000" pitchFamily="2" charset="2"/>
              <a:buChar char="Ø"/>
              <a:tabLst/>
              <a:defRPr/>
            </a:pP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对于</a:t>
            </a:r>
            <a:r>
              <a:rPr lang="zh-CN" altLang="en-US" b="1" kern="0" dirty="0">
                <a:latin typeface="Times New Roman"/>
              </a:rPr>
              <a:t>短作业优先</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调度算法，</a:t>
            </a:r>
            <a:r>
              <a:rPr lang="zh-CN" altLang="en-US" kern="0" dirty="0">
                <a:latin typeface="Times New Roman"/>
                <a:ea typeface="宋体"/>
              </a:rPr>
              <a:t>作业的长短</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就是作业的</a:t>
            </a:r>
            <a:r>
              <a:rPr kumimoji="0" lang="zh-CN" altLang="en-US" sz="2400" i="0" u="none" strike="noStrike" kern="0" cap="none" spc="0" normalizeH="0" baseline="0" noProof="0" dirty="0">
                <a:ln>
                  <a:noFill/>
                </a:ln>
                <a:solidFill>
                  <a:srgbClr val="FF0000"/>
                </a:solidFill>
                <a:effectLst/>
                <a:uLnTx/>
                <a:uFillTx/>
                <a:latin typeface="Times New Roman"/>
                <a:ea typeface="宋体"/>
                <a:cs typeface="+mj-cs"/>
              </a:rPr>
              <a:t>优先级</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作业越短，其优先级越高</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40000"/>
              </a:lnSpc>
              <a:spcBef>
                <a:spcPct val="0"/>
              </a:spcBef>
              <a:spcAft>
                <a:spcPct val="0"/>
              </a:spcAft>
              <a:buClrTx/>
              <a:buSzTx/>
              <a:buFontTx/>
              <a:buNone/>
              <a:tabLst/>
              <a:defRPr/>
            </a:pPr>
            <a:r>
              <a:rPr lang="en-US" altLang="zh-CN" kern="0" dirty="0">
                <a:solidFill>
                  <a:schemeClr val="tx1"/>
                </a:solidFill>
                <a:latin typeface="Times New Roman"/>
                <a:ea typeface="宋体"/>
              </a:rPr>
              <a:t>    </a:t>
            </a:r>
            <a:r>
              <a:rPr lang="zh-CN" altLang="en-US" kern="0" dirty="0">
                <a:solidFill>
                  <a:schemeClr val="tx1"/>
                </a:solidFill>
                <a:latin typeface="Times New Roman"/>
                <a:ea typeface="宋体"/>
              </a:rPr>
              <a:t>问题：</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上述两种优先级都不能反映出</a:t>
            </a:r>
            <a:r>
              <a:rPr kumimoji="0" lang="zh-CN" altLang="en-US" sz="2400" b="1" i="0" u="sng" strike="noStrike" kern="0" cap="none" spc="0" normalizeH="0" baseline="0" noProof="0" dirty="0">
                <a:ln>
                  <a:noFill/>
                </a:ln>
                <a:effectLst/>
                <a:uLnTx/>
                <a:uFillTx/>
                <a:latin typeface="Times New Roman"/>
                <a:ea typeface="宋体"/>
                <a:cs typeface="+mj-cs"/>
              </a:rPr>
              <a:t>作业</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的紧迫程度</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a:ln>
                <a:noFill/>
              </a:ln>
              <a:solidFill>
                <a:schemeClr val="tx1"/>
              </a:solidFill>
              <a:effectLst/>
              <a:uLnTx/>
              <a:uFillTx/>
              <a:latin typeface="Times New Roman"/>
              <a:ea typeface="宋体"/>
              <a:cs typeface="+mj-cs"/>
            </a:endParaRPr>
          </a:p>
          <a:p>
            <a:pPr marL="342900" lvl="0" indent="-342900" eaLnBrk="1" hangingPunct="1">
              <a:lnSpc>
                <a:spcPct val="140000"/>
              </a:lnSpc>
              <a:buFont typeface="Wingdings" panose="05000000000000000000" pitchFamily="2" charset="2"/>
              <a:buChar char="Ø"/>
              <a:defRPr/>
            </a:pPr>
            <a:r>
              <a:rPr lang="zh-CN" altLang="en-US" kern="0" dirty="0">
                <a:solidFill>
                  <a:schemeClr val="tx1"/>
                </a:solidFill>
                <a:latin typeface="Times New Roman"/>
                <a:ea typeface="宋体"/>
              </a:rPr>
              <a:t>对于</a:t>
            </a:r>
            <a:r>
              <a:rPr lang="zh-CN" altLang="en-US" b="1" kern="0" dirty="0">
                <a:latin typeface="Times New Roman"/>
              </a:rPr>
              <a:t>优先级</a:t>
            </a:r>
            <a:r>
              <a:rPr lang="zh-CN" altLang="en-US" kern="0" dirty="0">
                <a:solidFill>
                  <a:schemeClr val="tx1"/>
                </a:solidFill>
                <a:latin typeface="Times New Roman"/>
                <a:ea typeface="宋体"/>
              </a:rPr>
              <a:t>调度算法，考虑的是作业</a:t>
            </a:r>
            <a:r>
              <a:rPr lang="en-US" altLang="zh-CN" kern="0" dirty="0">
                <a:solidFill>
                  <a:schemeClr val="tx1"/>
                </a:solidFill>
                <a:latin typeface="Times New Roman"/>
                <a:ea typeface="宋体"/>
              </a:rPr>
              <a:t>/</a:t>
            </a:r>
            <a:r>
              <a:rPr lang="zh-CN" altLang="en-US" kern="0" dirty="0">
                <a:solidFill>
                  <a:schemeClr val="tx1"/>
                </a:solidFill>
                <a:latin typeface="Times New Roman"/>
                <a:ea typeface="宋体"/>
              </a:rPr>
              <a:t>进程的</a:t>
            </a:r>
            <a:r>
              <a:rPr lang="zh-CN" altLang="en-US" b="1" kern="0" dirty="0">
                <a:solidFill>
                  <a:srgbClr val="FF0000"/>
                </a:solidFill>
                <a:latin typeface="Times New Roman"/>
                <a:ea typeface="宋体"/>
              </a:rPr>
              <a:t>紧迫程度</a:t>
            </a:r>
            <a:r>
              <a:rPr lang="zh-CN" altLang="en-US" kern="0" dirty="0">
                <a:solidFill>
                  <a:schemeClr val="tx1"/>
                </a:solidFill>
                <a:latin typeface="Times New Roman"/>
                <a:ea typeface="宋体"/>
              </a:rPr>
              <a:t>。</a:t>
            </a:r>
            <a:endParaRPr lang="en-US" altLang="zh-CN" kern="0" dirty="0">
              <a:solidFill>
                <a:schemeClr val="tx1"/>
              </a:solidFill>
              <a:latin typeface="Times New Roman"/>
              <a:ea typeface="宋体"/>
            </a:endParaRPr>
          </a:p>
          <a:p>
            <a:pPr marL="342900" lvl="0" indent="-69850" eaLnBrk="1" hangingPunct="1">
              <a:lnSpc>
                <a:spcPct val="126000"/>
              </a:lnSpc>
              <a:buSzPct val="58000"/>
              <a:buFont typeface="Wingdings" panose="05000000000000000000" pitchFamily="2" charset="2"/>
              <a:buChar char="n"/>
              <a:defRPr/>
            </a:pPr>
            <a:r>
              <a:rPr lang="zh-CN" altLang="en-US" kern="0" dirty="0">
                <a:solidFill>
                  <a:schemeClr val="tx1"/>
                </a:solidFill>
                <a:latin typeface="Times New Roman"/>
                <a:ea typeface="宋体"/>
              </a:rPr>
              <a:t> 不同的</a:t>
            </a:r>
            <a:r>
              <a:rPr lang="zh-CN" altLang="en-US" kern="0" dirty="0">
                <a:latin typeface="Times New Roman"/>
                <a:ea typeface="宋体"/>
              </a:rPr>
              <a:t>紧迫程度</a:t>
            </a:r>
            <a:r>
              <a:rPr lang="zh-CN" altLang="en-US" kern="0" dirty="0">
                <a:solidFill>
                  <a:schemeClr val="tx1"/>
                </a:solidFill>
                <a:latin typeface="Times New Roman"/>
                <a:ea typeface="宋体"/>
              </a:rPr>
              <a:t>就给予</a:t>
            </a:r>
            <a:r>
              <a:rPr lang="zh-CN" altLang="en-US" u="sng" kern="0" dirty="0">
                <a:solidFill>
                  <a:schemeClr val="tx1"/>
                </a:solidFill>
                <a:latin typeface="Times New Roman"/>
                <a:ea typeface="宋体"/>
              </a:rPr>
              <a:t>不同的优先级</a:t>
            </a:r>
            <a:r>
              <a:rPr lang="zh-CN" altLang="en-US" kern="0" dirty="0">
                <a:solidFill>
                  <a:schemeClr val="tx1"/>
                </a:solidFill>
                <a:latin typeface="Times New Roman"/>
                <a:ea typeface="宋体"/>
              </a:rPr>
              <a:t>。</a:t>
            </a:r>
            <a:endParaRPr lang="en-US" altLang="zh-CN" kern="0" dirty="0">
              <a:solidFill>
                <a:schemeClr val="tx1"/>
              </a:solidFill>
              <a:latin typeface="Times New Roman"/>
              <a:ea typeface="宋体"/>
            </a:endParaRPr>
          </a:p>
          <a:p>
            <a:pPr marL="342900" lvl="0" indent="-69850" eaLnBrk="1" hangingPunct="1">
              <a:lnSpc>
                <a:spcPct val="126000"/>
              </a:lnSpc>
              <a:buSzPct val="58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lang="zh-CN" altLang="en-US" kern="0" dirty="0">
                <a:latin typeface="Times New Roman"/>
                <a:ea typeface="宋体"/>
              </a:rPr>
              <a:t>调度算法完全</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依赖于优先级</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a:ln>
                <a:noFill/>
              </a:ln>
              <a:solidFill>
                <a:schemeClr val="tx1"/>
              </a:solidFill>
              <a:effectLst/>
              <a:uLnTx/>
              <a:uFillTx/>
              <a:latin typeface="Times New Roman"/>
              <a:ea typeface="宋体"/>
              <a:cs typeface="+mj-cs"/>
            </a:endParaRPr>
          </a:p>
          <a:p>
            <a:pPr marL="342900" lvl="0" indent="-69850" eaLnBrk="1" hangingPunct="1">
              <a:lnSpc>
                <a:spcPct val="126000"/>
              </a:lnSpc>
              <a:buSzPct val="58000"/>
              <a:buFont typeface="Wingdings" panose="05000000000000000000" pitchFamily="2" charset="2"/>
              <a:buChar char="n"/>
              <a:defRPr/>
            </a:pPr>
            <a:r>
              <a:rPr lang="en-US" altLang="zh-CN" kern="0" dirty="0">
                <a:solidFill>
                  <a:schemeClr val="tx1"/>
                </a:solidFill>
                <a:latin typeface="Times New Roman"/>
                <a:ea typeface="宋体"/>
              </a:rPr>
              <a:t> </a:t>
            </a:r>
            <a:r>
              <a:rPr lang="zh-CN" altLang="en-US" kern="0" dirty="0">
                <a:solidFill>
                  <a:schemeClr val="tx1"/>
                </a:solidFill>
                <a:latin typeface="Times New Roman"/>
                <a:ea typeface="宋体"/>
              </a:rPr>
              <a:t>算法适用于</a:t>
            </a:r>
            <a:r>
              <a:rPr lang="zh-CN" altLang="en-US" kern="0" dirty="0">
                <a:latin typeface="Times New Roman"/>
                <a:ea typeface="宋体"/>
              </a:rPr>
              <a:t>作业调度</a:t>
            </a:r>
            <a:r>
              <a:rPr lang="zh-CN" altLang="en-US" kern="0" dirty="0">
                <a:solidFill>
                  <a:schemeClr val="tx1"/>
                </a:solidFill>
                <a:latin typeface="Times New Roman"/>
                <a:ea typeface="宋体"/>
              </a:rPr>
              <a:t>及</a:t>
            </a:r>
            <a:r>
              <a:rPr lang="zh-CN" altLang="en-US" kern="0" dirty="0">
                <a:latin typeface="Times New Roman"/>
                <a:ea typeface="宋体"/>
              </a:rPr>
              <a:t>进程调度</a:t>
            </a:r>
            <a:r>
              <a:rPr lang="zh-CN" altLang="en-US" kern="0" dirty="0">
                <a:solidFill>
                  <a:schemeClr val="tx1"/>
                </a:solidFill>
                <a:latin typeface="Times New Roman"/>
                <a:ea typeface="宋体"/>
              </a:rPr>
              <a:t>。</a:t>
            </a: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sp>
        <p:nvSpPr>
          <p:cNvPr id="4" name="圆角矩形 3"/>
          <p:cNvSpPr/>
          <p:nvPr/>
        </p:nvSpPr>
        <p:spPr bwMode="auto">
          <a:xfrm>
            <a:off x="5508104" y="1844824"/>
            <a:ext cx="1224136" cy="360040"/>
          </a:xfrm>
          <a:prstGeom prst="roundRect">
            <a:avLst/>
          </a:prstGeom>
          <a:noFill/>
          <a:ln w="19050"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 name="圆角矩形 5"/>
          <p:cNvSpPr/>
          <p:nvPr/>
        </p:nvSpPr>
        <p:spPr bwMode="auto">
          <a:xfrm>
            <a:off x="4571998" y="2889100"/>
            <a:ext cx="1548173" cy="323876"/>
          </a:xfrm>
          <a:prstGeom prst="roundRect">
            <a:avLst/>
          </a:prstGeom>
          <a:noFill/>
          <a:ln w="19050"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7" name="圆角矩形 6"/>
          <p:cNvSpPr/>
          <p:nvPr/>
        </p:nvSpPr>
        <p:spPr bwMode="auto">
          <a:xfrm>
            <a:off x="6804247" y="4437112"/>
            <a:ext cx="1296145" cy="323876"/>
          </a:xfrm>
          <a:prstGeom prst="roundRect">
            <a:avLst/>
          </a:prstGeom>
          <a:noFill/>
          <a:ln w="19050"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774700454"/>
      </p:ext>
    </p:extLst>
  </p:cSld>
  <p:clrMapOvr>
    <a:masterClrMapping/>
  </p:clrMapOvr>
  <p:transition>
    <p:pull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551554"/>
          </a:xfrm>
        </p:spPr>
        <p:txBody>
          <a:bodyPr/>
          <a:lstStyle/>
          <a:p>
            <a:pPr algn="l"/>
            <a:r>
              <a:rPr lang="en-US" altLang="zh-CN" sz="2600" dirty="0"/>
              <a:t>    </a:t>
            </a:r>
            <a:r>
              <a:rPr lang="en-US" altLang="zh-CN" sz="2600" dirty="0">
                <a:latin typeface="黑体" pitchFamily="2" charset="-122"/>
                <a:ea typeface="黑体" pitchFamily="2" charset="-122"/>
              </a:rPr>
              <a:t>2. </a:t>
            </a:r>
            <a:r>
              <a:rPr lang="zh-CN" altLang="en-US" sz="2600" dirty="0">
                <a:latin typeface="黑体" pitchFamily="2" charset="-122"/>
                <a:ea typeface="黑体" pitchFamily="2" charset="-122"/>
              </a:rPr>
              <a:t>高响应比优先调度算法</a:t>
            </a:r>
            <a:endParaRPr lang="zh-CN" altLang="en-US" sz="26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mc:AlternateContent xmlns:mc="http://schemas.openxmlformats.org/markup-compatibility/2006" xmlns:a14="http://schemas.microsoft.com/office/drawing/2010/main">
        <mc:Choice Requires="a14">
          <p:sp>
            <p:nvSpPr>
              <p:cNvPr id="5" name="Rectangle 2"/>
              <p:cNvSpPr>
                <a:spLocks noGrp="1" noChangeArrowheads="1"/>
              </p:cNvSpPr>
              <p:nvPr/>
            </p:nvSpPr>
            <p:spPr bwMode="auto">
              <a:xfrm>
                <a:off x="456608" y="836712"/>
                <a:ext cx="8363864" cy="554513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10000"/>
                  </a:lnSpc>
                </a:pPr>
                <a:r>
                  <a:rPr lang="zh-CN" altLang="en-US" dirty="0"/>
                  <a:t>    </a:t>
                </a:r>
                <a:r>
                  <a:rPr lang="zh-CN" altLang="en-US" b="1" dirty="0"/>
                  <a:t>问题</a:t>
                </a:r>
                <a:r>
                  <a:rPr lang="zh-CN" altLang="en-US" dirty="0"/>
                  <a:t>：</a:t>
                </a:r>
                <a:r>
                  <a:rPr lang="zh-CN" altLang="en-US" dirty="0">
                    <a:solidFill>
                      <a:schemeClr val="tx1"/>
                    </a:solidFill>
                  </a:rPr>
                  <a:t>在批处理系统中，</a:t>
                </a:r>
                <a:endParaRPr lang="en-US" altLang="zh-CN" dirty="0">
                  <a:solidFill>
                    <a:schemeClr val="tx1"/>
                  </a:solidFill>
                </a:endParaRPr>
              </a:p>
              <a:p>
                <a:pPr>
                  <a:lnSpc>
                    <a:spcPct val="110000"/>
                  </a:lnSpc>
                </a:pPr>
                <a:r>
                  <a:rPr lang="en-US" altLang="zh-CN" dirty="0">
                    <a:solidFill>
                      <a:schemeClr val="tx1"/>
                    </a:solidFill>
                  </a:rPr>
                  <a:t>    FCFS</a:t>
                </a:r>
                <a:r>
                  <a:rPr lang="zh-CN" altLang="en-US" dirty="0">
                    <a:solidFill>
                      <a:schemeClr val="tx1"/>
                    </a:solidFill>
                  </a:rPr>
                  <a:t>算法所考虑的只是</a:t>
                </a:r>
                <a:r>
                  <a:rPr lang="zh-CN" altLang="en-US" u="sng" dirty="0">
                    <a:solidFill>
                      <a:schemeClr val="tx1"/>
                    </a:solidFill>
                  </a:rPr>
                  <a:t>作业的</a:t>
                </a:r>
                <a:r>
                  <a:rPr lang="zh-CN" altLang="en-US" u="sng" dirty="0"/>
                  <a:t>等待时间</a:t>
                </a:r>
                <a:r>
                  <a:rPr lang="zh-CN" altLang="en-US" dirty="0">
                    <a:solidFill>
                      <a:schemeClr val="tx1"/>
                    </a:solidFill>
                  </a:rPr>
                  <a:t>，而忽视了作业的运行时间。</a:t>
                </a:r>
                <a:endParaRPr lang="en-US" altLang="zh-CN" dirty="0">
                  <a:solidFill>
                    <a:schemeClr val="tx1"/>
                  </a:solidFill>
                </a:endParaRPr>
              </a:p>
              <a:p>
                <a:pPr>
                  <a:lnSpc>
                    <a:spcPct val="110000"/>
                  </a:lnSpc>
                </a:pPr>
                <a:r>
                  <a:rPr lang="en-US" altLang="zh-CN" dirty="0">
                    <a:solidFill>
                      <a:schemeClr val="tx1"/>
                    </a:solidFill>
                  </a:rPr>
                  <a:t>    SJF</a:t>
                </a:r>
                <a:r>
                  <a:rPr lang="zh-CN" altLang="en-US" dirty="0">
                    <a:solidFill>
                      <a:schemeClr val="tx1"/>
                    </a:solidFill>
                  </a:rPr>
                  <a:t>算法正好与之相反，只考虑</a:t>
                </a:r>
                <a:r>
                  <a:rPr lang="zh-CN" altLang="en-US" u="sng" dirty="0">
                    <a:solidFill>
                      <a:schemeClr val="tx1"/>
                    </a:solidFill>
                  </a:rPr>
                  <a:t>作业的</a:t>
                </a:r>
                <a:r>
                  <a:rPr lang="zh-CN" altLang="en-US" u="sng" dirty="0"/>
                  <a:t>运行时间</a:t>
                </a:r>
                <a:r>
                  <a:rPr lang="zh-CN" altLang="en-US" dirty="0">
                    <a:solidFill>
                      <a:schemeClr val="tx1"/>
                    </a:solidFill>
                  </a:rPr>
                  <a:t>，而忽视了作业的等待时间。</a:t>
                </a:r>
                <a:endParaRPr lang="en-US" altLang="zh-CN" dirty="0">
                  <a:solidFill>
                    <a:schemeClr val="tx1"/>
                  </a:solidFill>
                </a:endParaRPr>
              </a:p>
              <a:p>
                <a:pPr>
                  <a:lnSpc>
                    <a:spcPct val="110000"/>
                  </a:lnSpc>
                </a:pPr>
                <a:r>
                  <a:rPr lang="en-US" altLang="zh-CN" dirty="0">
                    <a:solidFill>
                      <a:schemeClr val="tx1"/>
                    </a:solidFill>
                  </a:rPr>
                  <a:t>    </a:t>
                </a:r>
                <a:r>
                  <a:rPr lang="zh-CN" altLang="en-US" b="1" dirty="0"/>
                  <a:t>解决</a:t>
                </a:r>
                <a:r>
                  <a:rPr lang="zh-CN" altLang="en-US" dirty="0">
                    <a:solidFill>
                      <a:schemeClr val="tx1"/>
                    </a:solidFill>
                  </a:rPr>
                  <a:t>：</a:t>
                </a:r>
                <a:r>
                  <a:rPr lang="zh-CN" altLang="en-US" dirty="0"/>
                  <a:t>高响应比优先调度算法</a:t>
                </a:r>
                <a:endParaRPr lang="en-US" altLang="zh-CN" dirty="0"/>
              </a:p>
              <a:p>
                <a:pPr>
                  <a:lnSpc>
                    <a:spcPct val="110000"/>
                  </a:lnSpc>
                </a:pPr>
                <a:r>
                  <a:rPr lang="zh-CN" altLang="en-US" dirty="0">
                    <a:solidFill>
                      <a:schemeClr val="tx1"/>
                    </a:solidFill>
                  </a:rPr>
                  <a:t>    既考虑了作业的</a:t>
                </a:r>
                <a:r>
                  <a:rPr lang="zh-CN" altLang="en-US" u="sng" dirty="0">
                    <a:solidFill>
                      <a:schemeClr val="tx1"/>
                    </a:solidFill>
                  </a:rPr>
                  <a:t>运行时间</a:t>
                </a:r>
                <a:r>
                  <a:rPr lang="zh-CN" altLang="en-US" dirty="0">
                    <a:solidFill>
                      <a:schemeClr val="tx1"/>
                    </a:solidFill>
                  </a:rPr>
                  <a:t>，又考虑作业的</a:t>
                </a:r>
                <a:r>
                  <a:rPr lang="zh-CN" altLang="en-US" u="sng" dirty="0">
                    <a:solidFill>
                      <a:schemeClr val="tx1"/>
                    </a:solidFill>
                  </a:rPr>
                  <a:t>等待时间</a:t>
                </a:r>
                <a:r>
                  <a:rPr lang="zh-CN" altLang="en-US" dirty="0">
                    <a:solidFill>
                      <a:schemeClr val="tx1"/>
                    </a:solidFill>
                  </a:rPr>
                  <a:t>。因此</a:t>
                </a:r>
                <a:endParaRPr lang="en-US" altLang="zh-CN" dirty="0">
                  <a:solidFill>
                    <a:schemeClr val="tx1"/>
                  </a:solidFill>
                </a:endParaRPr>
              </a:p>
              <a:p>
                <a:pPr>
                  <a:lnSpc>
                    <a:spcPct val="110000"/>
                  </a:lnSpc>
                </a:pPr>
                <a:r>
                  <a:rPr lang="zh-CN" altLang="en-US" dirty="0">
                    <a:solidFill>
                      <a:schemeClr val="tx1"/>
                    </a:solidFill>
                  </a:rPr>
                  <a:t>既照顾了</a:t>
                </a:r>
                <a:r>
                  <a:rPr lang="zh-CN" altLang="en-US" dirty="0"/>
                  <a:t>短作业</a:t>
                </a:r>
                <a:r>
                  <a:rPr lang="zh-CN" altLang="en-US" dirty="0">
                    <a:solidFill>
                      <a:schemeClr val="tx1"/>
                    </a:solidFill>
                  </a:rPr>
                  <a:t>，又防止了</a:t>
                </a:r>
                <a:r>
                  <a:rPr lang="zh-CN" altLang="en-US" dirty="0"/>
                  <a:t>长作业</a:t>
                </a:r>
                <a:r>
                  <a:rPr lang="zh-CN" altLang="en-US" dirty="0">
                    <a:solidFill>
                      <a:schemeClr val="tx1"/>
                    </a:solidFill>
                  </a:rPr>
                  <a:t>长期等待（甚至出现饥饿），从而改善了处理机调度的性能。</a:t>
                </a:r>
                <a:endParaRPr lang="en-US" altLang="zh-CN" dirty="0">
                  <a:solidFill>
                    <a:schemeClr val="tx1"/>
                  </a:solidFill>
                </a:endParaRPr>
              </a:p>
              <a:p>
                <a:pPr>
                  <a:lnSpc>
                    <a:spcPct val="110000"/>
                  </a:lnSpc>
                </a:pPr>
                <a14:m>
                  <m:oMath xmlns:m="http://schemas.openxmlformats.org/officeDocument/2006/math">
                    <m:r>
                      <a:rPr lang="zh-CN" altLang="en-US" sz="2300" dirty="0">
                        <a:solidFill>
                          <a:schemeClr val="tx1"/>
                        </a:solidFill>
                        <a:latin typeface="Cambria Math"/>
                      </a:rPr>
                      <m:t>优先</m:t>
                    </m:r>
                    <m:r>
                      <a:rPr lang="zh-CN" altLang="en-US" sz="2300" b="0" i="0" dirty="0" smtClean="0">
                        <a:solidFill>
                          <a:schemeClr val="tx1"/>
                        </a:solidFill>
                        <a:latin typeface="Cambria Math"/>
                      </a:rPr>
                      <m:t>权</m:t>
                    </m:r>
                    <m:r>
                      <a:rPr lang="en-US" altLang="zh-CN" sz="2300" i="1" smtClean="0">
                        <a:solidFill>
                          <a:schemeClr val="tx1"/>
                        </a:solidFill>
                        <a:latin typeface="Cambria Math"/>
                      </a:rPr>
                      <m:t>=</m:t>
                    </m:r>
                    <m:f>
                      <m:fPr>
                        <m:ctrlPr>
                          <a:rPr lang="en-US" altLang="zh-CN" sz="2300" i="1" smtClean="0">
                            <a:solidFill>
                              <a:schemeClr val="tx1"/>
                            </a:solidFill>
                            <a:latin typeface="Cambria Math" panose="02040503050406030204" pitchFamily="18" charset="0"/>
                          </a:rPr>
                        </m:ctrlPr>
                      </m:fPr>
                      <m:num>
                        <m:r>
                          <a:rPr lang="zh-CN" altLang="en-US" sz="2300" i="1">
                            <a:solidFill>
                              <a:schemeClr val="tx1"/>
                            </a:solidFill>
                            <a:latin typeface="Cambria Math"/>
                          </a:rPr>
                          <m:t>等待时间</m:t>
                        </m:r>
                        <m:r>
                          <a:rPr lang="en-US" altLang="zh-CN" sz="2300" b="0" i="1" smtClean="0">
                            <a:solidFill>
                              <a:schemeClr val="tx1"/>
                            </a:solidFill>
                            <a:latin typeface="Cambria Math"/>
                          </a:rPr>
                          <m:t>+</m:t>
                        </m:r>
                        <m:r>
                          <a:rPr lang="zh-CN" altLang="en-US" sz="2300" i="1">
                            <a:solidFill>
                              <a:schemeClr val="tx1"/>
                            </a:solidFill>
                            <a:latin typeface="Cambria Math"/>
                          </a:rPr>
                          <m:t>要求服务时间</m:t>
                        </m:r>
                      </m:num>
                      <m:den>
                        <m:r>
                          <a:rPr lang="zh-CN" altLang="en-US" sz="2300" i="1">
                            <a:solidFill>
                              <a:schemeClr val="tx1"/>
                            </a:solidFill>
                            <a:latin typeface="Cambria Math"/>
                          </a:rPr>
                          <m:t>要求服务时间</m:t>
                        </m:r>
                        <m:r>
                          <a:rPr lang="zh-CN" altLang="en-US" sz="2300" b="1" i="1" baseline="30000">
                            <a:latin typeface="Cambria Math"/>
                          </a:rPr>
                          <m:t>等待时间</m:t>
                        </m:r>
                        <m:r>
                          <a:rPr lang="zh-CN" altLang="en-US" sz="2300" b="1" i="1" baseline="30000" smtClean="0">
                            <a:solidFill>
                              <a:schemeClr val="tx2"/>
                            </a:solidFill>
                            <a:latin typeface="Cambria Math"/>
                          </a:rPr>
                          <m:t>相对性的</m:t>
                        </m:r>
                      </m:den>
                    </m:f>
                  </m:oMath>
                </a14:m>
                <a:r>
                  <a:rPr lang="en-US" altLang="zh-CN" sz="2300" dirty="0">
                    <a:solidFill>
                      <a:schemeClr val="tx1"/>
                    </a:solidFill>
                  </a:rPr>
                  <a:t> </a:t>
                </a:r>
                <a:r>
                  <a:rPr lang="zh-CN" altLang="en-US" sz="2300" dirty="0">
                    <a:solidFill>
                      <a:schemeClr val="tx1"/>
                    </a:solidFill>
                  </a:rPr>
                  <a:t>＝</a:t>
                </a:r>
                <a:r>
                  <a:rPr lang="en-US" altLang="zh-CN" sz="2300" dirty="0">
                    <a:solidFill>
                      <a:schemeClr val="tx1"/>
                    </a:solidFill>
                  </a:rPr>
                  <a:t> </a:t>
                </a:r>
                <a14:m>
                  <m:oMath xmlns:m="http://schemas.openxmlformats.org/officeDocument/2006/math">
                    <m:f>
                      <m:fPr>
                        <m:ctrlPr>
                          <a:rPr lang="en-US" altLang="zh-CN" sz="2300" i="1">
                            <a:solidFill>
                              <a:schemeClr val="tx1"/>
                            </a:solidFill>
                            <a:latin typeface="Cambria Math" panose="02040503050406030204" pitchFamily="18" charset="0"/>
                          </a:rPr>
                        </m:ctrlPr>
                      </m:fPr>
                      <m:num>
                        <m:r>
                          <a:rPr lang="zh-CN" altLang="en-US" sz="2300" i="1" smtClean="0">
                            <a:solidFill>
                              <a:schemeClr val="tx2"/>
                            </a:solidFill>
                            <a:latin typeface="Cambria Math"/>
                          </a:rPr>
                          <m:t>响应</m:t>
                        </m:r>
                        <m:r>
                          <a:rPr lang="zh-CN" altLang="en-US" sz="2300" i="1">
                            <a:solidFill>
                              <a:schemeClr val="tx2"/>
                            </a:solidFill>
                            <a:latin typeface="Cambria Math"/>
                          </a:rPr>
                          <m:t>时间</m:t>
                        </m:r>
                      </m:num>
                      <m:den>
                        <m:r>
                          <a:rPr lang="zh-CN" altLang="en-US" sz="2300" i="1">
                            <a:solidFill>
                              <a:schemeClr val="tx1"/>
                            </a:solidFill>
                            <a:latin typeface="Cambria Math"/>
                          </a:rPr>
                          <m:t>要求服务时间</m:t>
                        </m:r>
                      </m:den>
                    </m:f>
                  </m:oMath>
                </a14:m>
                <a:r>
                  <a:rPr lang="en-US" altLang="zh-CN" sz="2300" dirty="0">
                    <a:solidFill>
                      <a:schemeClr val="tx1"/>
                    </a:solidFill>
                  </a:rPr>
                  <a:t> </a:t>
                </a:r>
              </a:p>
              <a:p>
                <a:pPr>
                  <a:lnSpc>
                    <a:spcPct val="110000"/>
                  </a:lnSpc>
                </a:pPr>
                <a:r>
                  <a:rPr lang="en-US" altLang="zh-CN" sz="2300" dirty="0">
                    <a:solidFill>
                      <a:schemeClr val="tx1"/>
                    </a:solidFill>
                  </a:rPr>
                  <a:t>                                                      </a:t>
                </a:r>
                <a:r>
                  <a:rPr lang="zh-CN" altLang="en-US" sz="2300" dirty="0">
                    <a:solidFill>
                      <a:schemeClr val="tx1"/>
                    </a:solidFill>
                  </a:rPr>
                  <a:t>＝</a:t>
                </a:r>
                <a:r>
                  <a:rPr lang="en-US" altLang="zh-CN" sz="2300" dirty="0">
                    <a:solidFill>
                      <a:schemeClr val="tx1"/>
                    </a:solidFill>
                  </a:rPr>
                  <a:t>1+ </a:t>
                </a:r>
                <a14:m>
                  <m:oMath xmlns:m="http://schemas.openxmlformats.org/officeDocument/2006/math">
                    <m:f>
                      <m:fPr>
                        <m:ctrlPr>
                          <a:rPr lang="en-US" altLang="zh-CN" sz="2300" i="1">
                            <a:solidFill>
                              <a:schemeClr val="tx1"/>
                            </a:solidFill>
                            <a:latin typeface="Cambria Math" panose="02040503050406030204" pitchFamily="18" charset="0"/>
                          </a:rPr>
                        </m:ctrlPr>
                      </m:fPr>
                      <m:num>
                        <m:r>
                          <a:rPr lang="zh-CN" altLang="en-US" sz="2300" i="1">
                            <a:solidFill>
                              <a:schemeClr val="tx1"/>
                            </a:solidFill>
                            <a:latin typeface="Cambria Math"/>
                          </a:rPr>
                          <m:t>等待时间</m:t>
                        </m:r>
                      </m:num>
                      <m:den>
                        <m:r>
                          <a:rPr lang="zh-CN" altLang="en-US" sz="2300" i="1">
                            <a:solidFill>
                              <a:schemeClr val="tx1"/>
                            </a:solidFill>
                            <a:latin typeface="Cambria Math"/>
                          </a:rPr>
                          <m:t>要求服务时间</m:t>
                        </m:r>
                      </m:den>
                    </m:f>
                  </m:oMath>
                </a14:m>
                <a:endParaRPr lang="en-US" altLang="zh-CN" sz="2300" dirty="0">
                  <a:solidFill>
                    <a:schemeClr val="tx1"/>
                  </a:solidFill>
                </a:endParaRPr>
              </a:p>
              <a:p>
                <a:r>
                  <a:rPr lang="en-US" altLang="zh-CN" sz="2300" dirty="0">
                    <a:solidFill>
                      <a:schemeClr val="tx1"/>
                    </a:solidFill>
                  </a:rPr>
                  <a:t>    </a:t>
                </a:r>
                <a:r>
                  <a:rPr lang="zh-CN" altLang="en-US" sz="2300" dirty="0">
                    <a:solidFill>
                      <a:schemeClr val="tx1"/>
                    </a:solidFill>
                  </a:rPr>
                  <a:t>分析</a:t>
                </a:r>
                <a:r>
                  <a:rPr lang="zh-CN" altLang="en-US" sz="2300" dirty="0">
                    <a:solidFill>
                      <a:schemeClr val="tx1"/>
                    </a:solidFill>
                    <a:sym typeface="Wingdings" panose="05000000000000000000" pitchFamily="2" charset="2"/>
                  </a:rPr>
                  <a:t>： （下）</a:t>
                </a:r>
                <a:endParaRPr lang="zh-CN" altLang="en-US" sz="2300" dirty="0">
                  <a:solidFill>
                    <a:schemeClr val="tx1"/>
                  </a:solidFill>
                </a:endParaRPr>
              </a:p>
            </p:txBody>
          </p:sp>
        </mc:Choice>
        <mc:Fallback xmlns="">
          <p:sp>
            <p:nvSpPr>
              <p:cNvPr id="5" name="Rectangle 2"/>
              <p:cNvSpPr>
                <a:spLocks noGrp="1" noRot="1" noChangeAspect="1" noMove="1" noResize="1" noEditPoints="1" noAdjustHandles="1" noChangeArrowheads="1" noChangeShapeType="1" noTextEdit="1"/>
              </p:cNvSpPr>
              <p:nvPr/>
            </p:nvSpPr>
            <p:spPr bwMode="auto">
              <a:xfrm>
                <a:off x="456608" y="836712"/>
                <a:ext cx="8363864" cy="5545138"/>
              </a:xfrm>
              <a:prstGeom prst="rect">
                <a:avLst/>
              </a:prstGeom>
              <a:blipFill rotWithShape="1">
                <a:blip r:embed="rId2"/>
                <a:stretch>
                  <a:fillRect l="-1166" t="-1099" r="-656" b="-29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cxnSp>
        <p:nvCxnSpPr>
          <p:cNvPr id="6" name="直接箭头连接符 5"/>
          <p:cNvCxnSpPr/>
          <p:nvPr/>
        </p:nvCxnSpPr>
        <p:spPr bwMode="auto">
          <a:xfrm>
            <a:off x="5148064" y="4699612"/>
            <a:ext cx="432048" cy="0"/>
          </a:xfrm>
          <a:prstGeom prst="straightConnector1">
            <a:avLst/>
          </a:prstGeom>
          <a:solidFill>
            <a:schemeClr val="accent1"/>
          </a:solidFill>
          <a:ln w="19050" cap="flat" cmpd="sng" algn="ctr">
            <a:solidFill>
              <a:schemeClr val="tx1"/>
            </a:solidFill>
            <a:prstDash val="sysDash"/>
            <a:miter lim="800000"/>
            <a:headEnd type="none" w="med" len="med"/>
            <a:tailEnd type="arrow"/>
          </a:ln>
          <a:effectLst/>
        </p:spPr>
      </p:cxnSp>
    </p:spTree>
    <p:extLst>
      <p:ext uri="{BB962C8B-B14F-4D97-AF65-F5344CB8AC3E}">
        <p14:creationId xmlns:p14="http://schemas.microsoft.com/office/powerpoint/2010/main" val="1774700454"/>
      </p:ext>
    </p:extLst>
  </p:cSld>
  <p:clrMapOvr>
    <a:masterClrMapping/>
  </p:clrMapOvr>
  <p:transition>
    <p:pull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C449283-1F0A-4F53-9A9A-25F574D4CFB7}" type="datetime8">
              <a:rPr lang="zh-CN" altLang="en-US" smtClean="0">
                <a:solidFill>
                  <a:srgbClr val="FFFFFF"/>
                </a:solidFill>
              </a:rPr>
              <a:pPr/>
              <a:t>2022年6月30日8时58分</a:t>
            </a:fld>
            <a:endParaRPr lang="en-US" altLang="zh-CN">
              <a:solidFill>
                <a:srgbClr val="FFFFFF"/>
              </a:solidFill>
            </a:endParaRPr>
          </a:p>
        </p:txBody>
      </p:sp>
      <p:sp>
        <p:nvSpPr>
          <p:cNvPr id="59395" name="Text Box 4"/>
          <p:cNvSpPr txBox="1">
            <a:spLocks noChangeArrowheads="1"/>
          </p:cNvSpPr>
          <p:nvPr/>
        </p:nvSpPr>
        <p:spPr bwMode="auto">
          <a:xfrm>
            <a:off x="683568" y="714375"/>
            <a:ext cx="8064896" cy="419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zh-CN" altLang="en-US" sz="2400" dirty="0">
                <a:solidFill>
                  <a:srgbClr val="FFFFFF"/>
                </a:solidFill>
                <a:latin typeface="Times New Roman" pitchFamily="18" charset="0"/>
              </a:rPr>
              <a:t>        </a:t>
            </a:r>
            <a:r>
              <a:rPr kumimoji="1" lang="en-US" altLang="zh-CN" sz="2400" dirty="0">
                <a:solidFill>
                  <a:srgbClr val="FFFFFF"/>
                </a:solidFill>
                <a:latin typeface="Times New Roman" pitchFamily="18" charset="0"/>
              </a:rPr>
              <a:t>(1) </a:t>
            </a:r>
            <a:r>
              <a:rPr kumimoji="1" lang="zh-CN" altLang="en-US" sz="2400" dirty="0">
                <a:solidFill>
                  <a:srgbClr val="FFFFFF"/>
                </a:solidFill>
                <a:latin typeface="Times New Roman" pitchFamily="18" charset="0"/>
              </a:rPr>
              <a:t>当要求</a:t>
            </a:r>
            <a:r>
              <a:rPr kumimoji="1" lang="zh-CN" altLang="en-US" sz="2400" u="sng" dirty="0">
                <a:solidFill>
                  <a:schemeClr val="tx2"/>
                </a:solidFill>
                <a:latin typeface="Times New Roman" pitchFamily="18" charset="0"/>
              </a:rPr>
              <a:t>服务时间</a:t>
            </a:r>
            <a:r>
              <a:rPr kumimoji="1" lang="zh-CN" altLang="en-US" sz="2400" u="sng" dirty="0">
                <a:solidFill>
                  <a:srgbClr val="FFFFFF"/>
                </a:solidFill>
                <a:latin typeface="Times New Roman" pitchFamily="18" charset="0"/>
              </a:rPr>
              <a:t>相同</a:t>
            </a:r>
            <a:r>
              <a:rPr kumimoji="1" lang="en-US" altLang="zh-CN" sz="2400" b="1" baseline="30000" dirty="0">
                <a:solidFill>
                  <a:srgbClr val="FFFFFF"/>
                </a:solidFill>
                <a:latin typeface="Times New Roman" pitchFamily="18" charset="0"/>
              </a:rPr>
              <a:t>1</a:t>
            </a:r>
            <a:r>
              <a:rPr kumimoji="1" lang="zh-CN" altLang="en-US" sz="2400" dirty="0">
                <a:solidFill>
                  <a:srgbClr val="FFFFFF"/>
                </a:solidFill>
                <a:latin typeface="Times New Roman" pitchFamily="18" charset="0"/>
              </a:rPr>
              <a:t>时，</a:t>
            </a:r>
            <a:r>
              <a:rPr kumimoji="1" lang="zh-CN" altLang="en-US" sz="2400" u="sng" dirty="0">
                <a:solidFill>
                  <a:srgbClr val="FFFFFF"/>
                </a:solidFill>
                <a:latin typeface="Times New Roman" pitchFamily="18" charset="0"/>
              </a:rPr>
              <a:t>等待时间愈长</a:t>
            </a:r>
            <a:r>
              <a:rPr kumimoji="1" lang="en-US" altLang="zh-CN" sz="2400" b="1" baseline="30000" dirty="0">
                <a:solidFill>
                  <a:srgbClr val="FFFFFF"/>
                </a:solidFill>
                <a:latin typeface="Times New Roman" pitchFamily="18" charset="0"/>
              </a:rPr>
              <a:t>2</a:t>
            </a:r>
            <a:r>
              <a:rPr kumimoji="1" lang="zh-CN" altLang="en-US" sz="2400" dirty="0">
                <a:solidFill>
                  <a:srgbClr val="FFFFFF"/>
                </a:solidFill>
                <a:latin typeface="Times New Roman" pitchFamily="18" charset="0"/>
              </a:rPr>
              <a:t>，其优先权愈高，因而它实现的是</a:t>
            </a:r>
            <a:r>
              <a:rPr kumimoji="1" lang="zh-CN" altLang="en-US" sz="2400" b="1" u="sng" dirty="0">
                <a:solidFill>
                  <a:srgbClr val="FFFFFF"/>
                </a:solidFill>
                <a:latin typeface="Times New Roman" pitchFamily="18" charset="0"/>
              </a:rPr>
              <a:t>先来先服务</a:t>
            </a:r>
            <a:r>
              <a:rPr kumimoji="1" lang="zh-CN" altLang="en-US" sz="2400" dirty="0">
                <a:solidFill>
                  <a:srgbClr val="FFFFFF"/>
                </a:solidFill>
                <a:latin typeface="Times New Roman" pitchFamily="18" charset="0"/>
              </a:rPr>
              <a:t>。</a:t>
            </a:r>
            <a:r>
              <a:rPr kumimoji="1" lang="en-US" altLang="zh-CN" sz="2400" dirty="0">
                <a:solidFill>
                  <a:srgbClr val="FFFFFF"/>
                </a:solidFill>
                <a:latin typeface="Times New Roman" pitchFamily="18" charset="0"/>
              </a:rPr>
              <a:t>       </a:t>
            </a:r>
          </a:p>
          <a:p>
            <a:pPr algn="just" eaLnBrk="1" hangingPunct="1">
              <a:lnSpc>
                <a:spcPct val="120000"/>
              </a:lnSpc>
              <a:spcBef>
                <a:spcPct val="50000"/>
              </a:spcBef>
            </a:pPr>
            <a:r>
              <a:rPr kumimoji="1" lang="en-US" altLang="zh-CN" sz="2400" dirty="0">
                <a:solidFill>
                  <a:srgbClr val="FFFFFF"/>
                </a:solidFill>
                <a:latin typeface="Times New Roman" pitchFamily="18" charset="0"/>
              </a:rPr>
              <a:t>       (2) </a:t>
            </a:r>
            <a:r>
              <a:rPr kumimoji="1" lang="zh-CN" altLang="en-US" sz="2400" dirty="0">
                <a:solidFill>
                  <a:srgbClr val="FFFFFF"/>
                </a:solidFill>
                <a:latin typeface="Times New Roman" pitchFamily="18" charset="0"/>
              </a:rPr>
              <a:t>如果作业的</a:t>
            </a:r>
            <a:r>
              <a:rPr kumimoji="1" lang="zh-CN" altLang="en-US" sz="2400" u="sng" dirty="0">
                <a:solidFill>
                  <a:schemeClr val="tx2"/>
                </a:solidFill>
                <a:latin typeface="Times New Roman" pitchFamily="18" charset="0"/>
              </a:rPr>
              <a:t>等待时间</a:t>
            </a:r>
            <a:r>
              <a:rPr kumimoji="1" lang="zh-CN" altLang="en-US" sz="2400" u="sng" dirty="0">
                <a:solidFill>
                  <a:srgbClr val="FFFFFF"/>
                </a:solidFill>
                <a:latin typeface="Times New Roman" pitchFamily="18" charset="0"/>
              </a:rPr>
              <a:t>相同</a:t>
            </a:r>
            <a:r>
              <a:rPr kumimoji="1" lang="en-US" altLang="zh-CN" sz="2400" b="1" baseline="30000" dirty="0">
                <a:solidFill>
                  <a:srgbClr val="FFFFFF"/>
                </a:solidFill>
                <a:latin typeface="Times New Roman" pitchFamily="18" charset="0"/>
              </a:rPr>
              <a:t>1</a:t>
            </a:r>
            <a:r>
              <a:rPr kumimoji="1" lang="zh-CN" altLang="en-US" sz="2400" dirty="0">
                <a:solidFill>
                  <a:srgbClr val="FFFFFF"/>
                </a:solidFill>
                <a:latin typeface="Times New Roman" pitchFamily="18" charset="0"/>
              </a:rPr>
              <a:t>，则要求</a:t>
            </a:r>
            <a:r>
              <a:rPr kumimoji="1" lang="zh-CN" altLang="en-US" sz="2400" u="sng" dirty="0">
                <a:solidFill>
                  <a:srgbClr val="FFFFFF"/>
                </a:solidFill>
                <a:latin typeface="Times New Roman" pitchFamily="18" charset="0"/>
              </a:rPr>
              <a:t>服务的时间愈短</a:t>
            </a:r>
            <a:r>
              <a:rPr kumimoji="1" lang="en-US" altLang="zh-CN" sz="2400" b="1" baseline="30000" dirty="0">
                <a:solidFill>
                  <a:srgbClr val="FFFFFF"/>
                </a:solidFill>
                <a:latin typeface="Times New Roman" pitchFamily="18" charset="0"/>
              </a:rPr>
              <a:t>2</a:t>
            </a:r>
            <a:r>
              <a:rPr kumimoji="1" lang="zh-CN" altLang="en-US" sz="2400" dirty="0">
                <a:solidFill>
                  <a:srgbClr val="FFFFFF"/>
                </a:solidFill>
                <a:latin typeface="Times New Roman" pitchFamily="18" charset="0"/>
              </a:rPr>
              <a:t>，其优先权愈高，因而它实现的是</a:t>
            </a:r>
            <a:r>
              <a:rPr kumimoji="1" lang="zh-CN" altLang="en-US" sz="2400" b="1" u="sng" dirty="0">
                <a:solidFill>
                  <a:srgbClr val="FFFFFF"/>
                </a:solidFill>
                <a:latin typeface="Times New Roman" pitchFamily="18" charset="0"/>
              </a:rPr>
              <a:t>短作业优先</a:t>
            </a:r>
            <a:r>
              <a:rPr kumimoji="1" lang="zh-CN" altLang="en-US" sz="2400" dirty="0">
                <a:solidFill>
                  <a:srgbClr val="FFFFFF"/>
                </a:solidFill>
                <a:latin typeface="Times New Roman" pitchFamily="18" charset="0"/>
              </a:rPr>
              <a:t>。</a:t>
            </a:r>
          </a:p>
          <a:p>
            <a:pPr algn="just" eaLnBrk="1" hangingPunct="1">
              <a:lnSpc>
                <a:spcPct val="120000"/>
              </a:lnSpc>
              <a:spcBef>
                <a:spcPct val="50000"/>
              </a:spcBef>
            </a:pPr>
            <a:r>
              <a:rPr kumimoji="1" lang="zh-CN" altLang="en-US" sz="2400" dirty="0">
                <a:solidFill>
                  <a:srgbClr val="FFFFFF"/>
                </a:solidFill>
                <a:latin typeface="Times New Roman" pitchFamily="18" charset="0"/>
              </a:rPr>
              <a:t> </a:t>
            </a:r>
            <a:r>
              <a:rPr kumimoji="1" lang="en-US" altLang="zh-CN" sz="2400" dirty="0">
                <a:solidFill>
                  <a:srgbClr val="FFFFFF"/>
                </a:solidFill>
                <a:latin typeface="Times New Roman" pitchFamily="18" charset="0"/>
              </a:rPr>
              <a:t>(3) </a:t>
            </a:r>
            <a:r>
              <a:rPr kumimoji="1" lang="zh-CN" altLang="en-US" sz="2400" dirty="0">
                <a:solidFill>
                  <a:srgbClr val="FFFFFF"/>
                </a:solidFill>
                <a:latin typeface="Times New Roman" pitchFamily="18" charset="0"/>
              </a:rPr>
              <a:t>对于长作业，作业的优先级可以随等待时间的增加而提高，当其等待时间足够长时，其优先级便可升到很高， 从而也可获得处理机，避免了</a:t>
            </a:r>
            <a:r>
              <a:rPr kumimoji="1" lang="zh-CN" altLang="en-US" sz="2400" dirty="0">
                <a:solidFill>
                  <a:schemeClr val="tx2"/>
                </a:solidFill>
                <a:latin typeface="Times New Roman" pitchFamily="18" charset="0"/>
              </a:rPr>
              <a:t>“饥饿”问题</a:t>
            </a:r>
            <a:r>
              <a:rPr kumimoji="1" lang="zh-CN" altLang="en-US" sz="2400" dirty="0">
                <a:solidFill>
                  <a:srgbClr val="FFFFFF"/>
                </a:solidFill>
                <a:latin typeface="Times New Roman" pitchFamily="18" charset="0"/>
              </a:rPr>
              <a:t>。</a:t>
            </a:r>
            <a:r>
              <a:rPr kumimoji="1" lang="en-US" altLang="zh-CN" sz="2400" b="1" dirty="0">
                <a:solidFill>
                  <a:srgbClr val="FFFFFF"/>
                </a:solidFill>
                <a:latin typeface="Times New Roman" pitchFamily="18" charset="0"/>
              </a:rPr>
              <a:t> </a:t>
            </a:r>
          </a:p>
          <a:p>
            <a:pPr algn="just" eaLnBrk="1" hangingPunct="1">
              <a:lnSpc>
                <a:spcPct val="120000"/>
              </a:lnSpc>
              <a:spcBef>
                <a:spcPct val="50000"/>
              </a:spcBef>
            </a:pPr>
            <a:r>
              <a:rPr kumimoji="1" lang="en-US" altLang="zh-CN" sz="2400" b="1" dirty="0">
                <a:solidFill>
                  <a:srgbClr val="FFFFFF"/>
                </a:solidFill>
                <a:latin typeface="Times New Roman" pitchFamily="18" charset="0"/>
              </a:rPr>
              <a:t>        </a:t>
            </a:r>
            <a:endParaRPr kumimoji="1" lang="zh-CN" altLang="en-US" sz="2400" dirty="0">
              <a:solidFill>
                <a:srgbClr val="FFFFFF"/>
              </a:solidFill>
              <a:latin typeface="Times New Roman" pitchFamily="18" charset="0"/>
            </a:endParaRPr>
          </a:p>
        </p:txBody>
      </p:sp>
    </p:spTree>
    <p:extLst>
      <p:ext uri="{BB962C8B-B14F-4D97-AF65-F5344CB8AC3E}">
        <p14:creationId xmlns:p14="http://schemas.microsoft.com/office/powerpoint/2010/main" val="2919836698"/>
      </p:ext>
    </p:extLst>
  </p:cSld>
  <p:clrMapOvr>
    <a:masterClrMapping/>
  </p:clrMapOvr>
  <p:transition>
    <p:pull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73280" y="134910"/>
            <a:ext cx="8540750" cy="551554"/>
          </a:xfrm>
        </p:spPr>
        <p:txBody>
          <a:bodyPr/>
          <a:lstStyle/>
          <a:p>
            <a:pPr algn="l"/>
            <a:r>
              <a:rPr lang="en-US" altLang="zh-CN" sz="2800" dirty="0"/>
              <a:t>    </a:t>
            </a:r>
            <a:r>
              <a:rPr lang="en-US" altLang="zh-CN" sz="2800" dirty="0">
                <a:latin typeface="黑体" pitchFamily="2" charset="-122"/>
                <a:ea typeface="黑体" pitchFamily="2" charset="-122"/>
              </a:rPr>
              <a:t>3.3  </a:t>
            </a:r>
            <a:r>
              <a:rPr lang="zh-CN" altLang="en-US" sz="2800" u="sng" dirty="0">
                <a:latin typeface="黑体" pitchFamily="2" charset="-122"/>
                <a:ea typeface="黑体" pitchFamily="2" charset="-122"/>
              </a:rPr>
              <a:t>进 程</a:t>
            </a:r>
            <a:r>
              <a:rPr lang="zh-CN" altLang="en-US" sz="2800" dirty="0">
                <a:latin typeface="黑体" pitchFamily="2" charset="-122"/>
                <a:ea typeface="黑体" pitchFamily="2" charset="-122"/>
              </a:rPr>
              <a:t> 调 度</a:t>
            </a:r>
            <a:endParaRPr lang="zh-CN" altLang="en-US" sz="2800" dirty="0"/>
          </a:p>
        </p:txBody>
      </p:sp>
      <p:sp>
        <p:nvSpPr>
          <p:cNvPr id="2" name="日期占位符 1"/>
          <p:cNvSpPr>
            <a:spLocks noGrp="1"/>
          </p:cNvSpPr>
          <p:nvPr>
            <p:ph type="dt" sz="half" idx="10"/>
          </p:nvPr>
        </p:nvSpPr>
        <p:spPr>
          <a:xfrm>
            <a:off x="179512" y="6505153"/>
            <a:ext cx="2289175" cy="333375"/>
          </a:xfrm>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395535" y="548680"/>
            <a:ext cx="8280151"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08000"/>
              </a:lnSpc>
              <a:spcBef>
                <a:spcPts val="300"/>
              </a:spcBef>
            </a:pPr>
            <a:r>
              <a:rPr lang="en-US" altLang="zh-CN" sz="3200" dirty="0">
                <a:latin typeface="黑体" pitchFamily="2" charset="-122"/>
                <a:ea typeface="黑体" pitchFamily="2" charset="-122"/>
              </a:rPr>
              <a:t> </a:t>
            </a:r>
            <a:r>
              <a:rPr lang="zh-CN" altLang="en-US" sz="3200" dirty="0">
                <a:latin typeface="黑体" pitchFamily="2" charset="-122"/>
                <a:ea typeface="黑体" pitchFamily="2" charset="-122"/>
              </a:rPr>
              <a:t>　</a:t>
            </a:r>
            <a:r>
              <a:rPr lang="zh-CN" altLang="en-US" dirty="0">
                <a:solidFill>
                  <a:schemeClr val="tx1"/>
                </a:solidFill>
              </a:rPr>
              <a:t>进程调度是</a:t>
            </a:r>
            <a:r>
              <a:rPr lang="en-US" altLang="zh-CN" dirty="0">
                <a:solidFill>
                  <a:schemeClr val="tx1"/>
                </a:solidFill>
              </a:rPr>
              <a:t>OS</a:t>
            </a:r>
            <a:r>
              <a:rPr lang="zh-CN" altLang="en-US" dirty="0">
                <a:solidFill>
                  <a:schemeClr val="tx1"/>
                </a:solidFill>
              </a:rPr>
              <a:t>中</a:t>
            </a:r>
            <a:r>
              <a:rPr lang="zh-CN" altLang="en-US" dirty="0"/>
              <a:t>必不可少</a:t>
            </a:r>
            <a:r>
              <a:rPr lang="zh-CN" altLang="en-US" dirty="0">
                <a:solidFill>
                  <a:schemeClr val="tx1"/>
                </a:solidFill>
              </a:rPr>
              <a:t>的一种调度，它对</a:t>
            </a:r>
            <a:r>
              <a:rPr lang="zh-CN" altLang="en-US" dirty="0"/>
              <a:t>系统性能</a:t>
            </a:r>
            <a:r>
              <a:rPr lang="zh-CN" altLang="en-US" dirty="0">
                <a:solidFill>
                  <a:schemeClr val="tx1"/>
                </a:solidFill>
              </a:rPr>
              <a:t>影响最大，所以进程调度的</a:t>
            </a:r>
            <a:r>
              <a:rPr lang="zh-CN" altLang="en-US" dirty="0"/>
              <a:t>算法也较多</a:t>
            </a:r>
            <a:r>
              <a:rPr lang="zh-CN" altLang="en-US" dirty="0">
                <a:solidFill>
                  <a:schemeClr val="tx1"/>
                </a:solidFill>
              </a:rPr>
              <a:t>。</a:t>
            </a:r>
            <a:endParaRPr lang="en-US" altLang="zh-CN" dirty="0">
              <a:solidFill>
                <a:schemeClr val="tx1"/>
              </a:solidFill>
            </a:endParaRPr>
          </a:p>
          <a:p>
            <a:pPr>
              <a:lnSpc>
                <a:spcPct val="108000"/>
              </a:lnSpc>
              <a:spcBef>
                <a:spcPts val="300"/>
              </a:spcBef>
            </a:pPr>
            <a:r>
              <a:rPr lang="en-US" altLang="zh-CN" kern="0" dirty="0">
                <a:solidFill>
                  <a:schemeClr val="tx1"/>
                </a:solidFill>
                <a:latin typeface="黑体" pitchFamily="2" charset="-122"/>
                <a:ea typeface="黑体" pitchFamily="2" charset="-122"/>
              </a:rPr>
              <a:t>3.3.1  </a:t>
            </a:r>
            <a:r>
              <a:rPr lang="zh-CN" altLang="en-US" kern="0" dirty="0">
                <a:solidFill>
                  <a:schemeClr val="tx1"/>
                </a:solidFill>
                <a:latin typeface="黑体" pitchFamily="2" charset="-122"/>
                <a:ea typeface="黑体" pitchFamily="2" charset="-122"/>
              </a:rPr>
              <a:t>进程调度的任务、机制和方式  （</a:t>
            </a:r>
            <a:r>
              <a:rPr lang="en-US" altLang="zh-CN" kern="0" dirty="0">
                <a:solidFill>
                  <a:schemeClr val="tx1"/>
                </a:solidFill>
                <a:latin typeface="黑体" pitchFamily="2" charset="-122"/>
                <a:ea typeface="黑体" pitchFamily="2" charset="-122"/>
              </a:rPr>
              <a:t>+</a:t>
            </a:r>
            <a:r>
              <a:rPr lang="zh-CN" altLang="en-US" kern="0" dirty="0">
                <a:solidFill>
                  <a:schemeClr val="tx1"/>
                </a:solidFill>
                <a:latin typeface="黑体" pitchFamily="2" charset="-122"/>
                <a:ea typeface="黑体" pitchFamily="2" charset="-122"/>
              </a:rPr>
              <a:t>快） </a:t>
            </a:r>
            <a:br>
              <a:rPr lang="zh-CN" altLang="en-US" kern="0" dirty="0">
                <a:solidFill>
                  <a:schemeClr val="tx1"/>
                </a:solidFill>
                <a:latin typeface="黑体" pitchFamily="2" charset="-122"/>
                <a:ea typeface="黑体" pitchFamily="2" charset="-122"/>
              </a:rPr>
            </a:br>
            <a:r>
              <a:rPr lang="zh-CN" altLang="en-US" kern="0" dirty="0">
                <a:solidFill>
                  <a:schemeClr val="tx1"/>
                </a:solidFill>
                <a:latin typeface="黑体" pitchFamily="2" charset="-122"/>
                <a:ea typeface="黑体" pitchFamily="2" charset="-122"/>
              </a:rPr>
              <a:t>　　</a:t>
            </a:r>
            <a:r>
              <a:rPr lang="en-US" altLang="zh-CN" kern="0" dirty="0">
                <a:solidFill>
                  <a:schemeClr val="tx1"/>
                </a:solidFill>
                <a:latin typeface="黑体" pitchFamily="2" charset="-122"/>
                <a:ea typeface="黑体" pitchFamily="2" charset="-122"/>
              </a:rPr>
              <a:t>1. </a:t>
            </a:r>
            <a:r>
              <a:rPr lang="zh-CN" altLang="en-US" kern="0" dirty="0">
                <a:solidFill>
                  <a:schemeClr val="tx1"/>
                </a:solidFill>
                <a:latin typeface="黑体" pitchFamily="2" charset="-122"/>
                <a:ea typeface="黑体" pitchFamily="2" charset="-122"/>
              </a:rPr>
              <a:t>进程调度的任务</a:t>
            </a:r>
            <a:br>
              <a:rPr lang="zh-CN" altLang="en-US" kern="0" dirty="0">
                <a:solidFill>
                  <a:schemeClr val="tx1"/>
                </a:solidFill>
                <a:latin typeface="黑体" pitchFamily="2" charset="-122"/>
                <a:ea typeface="黑体" pitchFamily="2" charset="-122"/>
              </a:rPr>
            </a:br>
            <a:r>
              <a:rPr lang="zh-CN" altLang="en-US" kern="0" dirty="0">
                <a:solidFill>
                  <a:schemeClr val="tx1"/>
                </a:solidFill>
                <a:latin typeface="Times New Roman"/>
              </a:rPr>
              <a:t>　　进程调度的任务主要有三：</a:t>
            </a:r>
            <a:br>
              <a:rPr lang="zh-CN" altLang="en-US" kern="0" dirty="0">
                <a:solidFill>
                  <a:schemeClr val="tx1"/>
                </a:solidFill>
                <a:latin typeface="Times New Roman"/>
              </a:rPr>
            </a:br>
            <a:r>
              <a:rPr lang="zh-CN" altLang="en-US" kern="0" dirty="0">
                <a:solidFill>
                  <a:schemeClr val="tx1"/>
                </a:solidFill>
                <a:latin typeface="Times New Roman"/>
              </a:rPr>
              <a:t>　　</a:t>
            </a:r>
            <a:r>
              <a:rPr lang="en-US" altLang="zh-CN" kern="0" dirty="0">
                <a:solidFill>
                  <a:schemeClr val="tx1"/>
                </a:solidFill>
                <a:latin typeface="Times New Roman"/>
              </a:rPr>
              <a:t>(1) </a:t>
            </a:r>
            <a:r>
              <a:rPr lang="zh-CN" altLang="en-US" kern="0" dirty="0">
                <a:solidFill>
                  <a:schemeClr val="tx1"/>
                </a:solidFill>
                <a:latin typeface="Times New Roman"/>
              </a:rPr>
              <a:t>保存处理机的</a:t>
            </a:r>
            <a:r>
              <a:rPr lang="zh-CN" altLang="en-US" u="sng" kern="0" dirty="0">
                <a:latin typeface="Times New Roman"/>
              </a:rPr>
              <a:t>现场信息</a:t>
            </a:r>
            <a:r>
              <a:rPr lang="en-US" altLang="zh-CN" u="sng" kern="0" dirty="0">
                <a:solidFill>
                  <a:schemeClr val="tx1"/>
                </a:solidFill>
                <a:latin typeface="Times New Roman"/>
              </a:rPr>
              <a:t>(</a:t>
            </a:r>
            <a:r>
              <a:rPr lang="zh-CN" altLang="en-US" kern="0" dirty="0">
                <a:solidFill>
                  <a:schemeClr val="tx1"/>
                </a:solidFill>
                <a:latin typeface="Times New Roman"/>
              </a:rPr>
              <a:t>到</a:t>
            </a:r>
            <a:r>
              <a:rPr lang="en-US" altLang="zh-CN" kern="0" dirty="0">
                <a:solidFill>
                  <a:schemeClr val="tx1"/>
                </a:solidFill>
                <a:latin typeface="Times New Roman"/>
              </a:rPr>
              <a:t>PCB</a:t>
            </a:r>
            <a:r>
              <a:rPr lang="zh-CN" altLang="en-US" kern="0" dirty="0">
                <a:solidFill>
                  <a:schemeClr val="tx1"/>
                </a:solidFill>
                <a:latin typeface="Times New Roman"/>
              </a:rPr>
              <a:t>中</a:t>
            </a:r>
            <a:r>
              <a:rPr lang="en-US" altLang="zh-CN" kern="0" dirty="0">
                <a:solidFill>
                  <a:schemeClr val="tx1"/>
                </a:solidFill>
                <a:latin typeface="Times New Roman"/>
              </a:rPr>
              <a:t>)</a:t>
            </a:r>
            <a:r>
              <a:rPr lang="zh-CN" altLang="en-US" kern="0" dirty="0">
                <a:solidFill>
                  <a:schemeClr val="tx1"/>
                </a:solidFill>
                <a:latin typeface="Times New Roman"/>
              </a:rPr>
              <a:t>。</a:t>
            </a:r>
            <a:endParaRPr lang="en-US" altLang="zh-CN" kern="0" dirty="0">
              <a:solidFill>
                <a:schemeClr val="tx1"/>
              </a:solidFill>
              <a:latin typeface="Times New Roman"/>
            </a:endParaRPr>
          </a:p>
          <a:p>
            <a:pPr>
              <a:lnSpc>
                <a:spcPct val="108000"/>
              </a:lnSpc>
              <a:spcBef>
                <a:spcPts val="300"/>
              </a:spcBef>
            </a:pPr>
            <a:r>
              <a:rPr lang="en-US" altLang="zh-CN" kern="0" dirty="0">
                <a:solidFill>
                  <a:schemeClr val="tx1"/>
                </a:solidFill>
                <a:latin typeface="Times New Roman"/>
              </a:rPr>
              <a:t>              </a:t>
            </a:r>
            <a:r>
              <a:rPr lang="zh-CN" altLang="en-US" kern="0" dirty="0">
                <a:solidFill>
                  <a:schemeClr val="tx1"/>
                </a:solidFill>
                <a:latin typeface="Times New Roman"/>
              </a:rPr>
              <a:t>包括：程序计数器</a:t>
            </a:r>
            <a:r>
              <a:rPr lang="en-US" altLang="zh-CN" u="sng" kern="0" dirty="0">
                <a:solidFill>
                  <a:schemeClr val="tx1"/>
                </a:solidFill>
                <a:latin typeface="Times New Roman"/>
              </a:rPr>
              <a:t>PC</a:t>
            </a:r>
            <a:r>
              <a:rPr lang="zh-CN" altLang="en-US" kern="0" dirty="0">
                <a:solidFill>
                  <a:schemeClr val="tx1"/>
                </a:solidFill>
                <a:latin typeface="Times New Roman"/>
              </a:rPr>
              <a:t>、</a:t>
            </a:r>
            <a:r>
              <a:rPr lang="zh-CN" altLang="en-US" u="sng" kern="0" dirty="0">
                <a:solidFill>
                  <a:schemeClr val="tx1"/>
                </a:solidFill>
                <a:latin typeface="Times New Roman"/>
              </a:rPr>
              <a:t>各通用寄存器</a:t>
            </a:r>
            <a:r>
              <a:rPr lang="zh-CN" altLang="en-US" kern="0" dirty="0">
                <a:solidFill>
                  <a:schemeClr val="tx1"/>
                </a:solidFill>
                <a:latin typeface="Times New Roman"/>
              </a:rPr>
              <a:t>的内容。</a:t>
            </a:r>
            <a:br>
              <a:rPr lang="zh-CN" altLang="en-US" kern="0" dirty="0">
                <a:solidFill>
                  <a:schemeClr val="tx1"/>
                </a:solidFill>
                <a:latin typeface="Times New Roman"/>
              </a:rPr>
            </a:br>
            <a:r>
              <a:rPr lang="zh-CN" altLang="en-US" kern="0" dirty="0">
                <a:solidFill>
                  <a:schemeClr val="tx1"/>
                </a:solidFill>
                <a:latin typeface="Times New Roman"/>
              </a:rPr>
              <a:t>　　</a:t>
            </a:r>
            <a:r>
              <a:rPr lang="en-US" altLang="zh-CN" kern="0" dirty="0">
                <a:solidFill>
                  <a:schemeClr val="tx1"/>
                </a:solidFill>
                <a:latin typeface="Times New Roman"/>
              </a:rPr>
              <a:t>(2) </a:t>
            </a:r>
            <a:r>
              <a:rPr lang="zh-CN" altLang="en-US" kern="0" dirty="0">
                <a:solidFill>
                  <a:schemeClr val="tx1"/>
                </a:solidFill>
                <a:latin typeface="Times New Roman"/>
              </a:rPr>
              <a:t>按某种算法选取进程。</a:t>
            </a:r>
            <a:endParaRPr lang="en-US" altLang="zh-CN" kern="0" dirty="0">
              <a:solidFill>
                <a:schemeClr val="tx1"/>
              </a:solidFill>
              <a:latin typeface="Times New Roman"/>
            </a:endParaRPr>
          </a:p>
          <a:p>
            <a:pPr>
              <a:lnSpc>
                <a:spcPct val="108000"/>
              </a:lnSpc>
              <a:spcBef>
                <a:spcPts val="300"/>
              </a:spcBef>
            </a:pPr>
            <a:r>
              <a:rPr lang="en-US" altLang="zh-CN" kern="0" dirty="0">
                <a:solidFill>
                  <a:schemeClr val="tx1"/>
                </a:solidFill>
                <a:latin typeface="Times New Roman"/>
              </a:rPr>
              <a:t>              </a:t>
            </a:r>
            <a:r>
              <a:rPr lang="zh-CN" altLang="en-US" u="sng" kern="0" dirty="0">
                <a:latin typeface="Times New Roman"/>
              </a:rPr>
              <a:t>调度程序</a:t>
            </a:r>
            <a:r>
              <a:rPr lang="zh-CN" altLang="en-US" kern="0" dirty="0">
                <a:solidFill>
                  <a:schemeClr val="tx1"/>
                </a:solidFill>
                <a:latin typeface="Times New Roman"/>
              </a:rPr>
              <a:t>按照</a:t>
            </a:r>
            <a:r>
              <a:rPr lang="zh-CN" altLang="en-US" b="1" u="sng" kern="0" dirty="0">
                <a:latin typeface="Times New Roman"/>
              </a:rPr>
              <a:t>调度算法</a:t>
            </a:r>
            <a:r>
              <a:rPr lang="zh-CN" altLang="en-US" b="1" kern="0" dirty="0">
                <a:latin typeface="Times New Roman"/>
              </a:rPr>
              <a:t>（</a:t>
            </a:r>
            <a:r>
              <a:rPr lang="en-US" altLang="zh-CN" b="1" kern="0" dirty="0">
                <a:latin typeface="Times New Roman"/>
              </a:rPr>
              <a:t>3</a:t>
            </a:r>
            <a:r>
              <a:rPr lang="en-US" altLang="zh-CN" b="1" kern="0" baseline="30000" dirty="0">
                <a:latin typeface="Times New Roman"/>
              </a:rPr>
              <a:t>#</a:t>
            </a:r>
            <a:r>
              <a:rPr lang="zh-CN" altLang="en-US" b="1" kern="0" dirty="0">
                <a:latin typeface="Times New Roman"/>
              </a:rPr>
              <a:t>）</a:t>
            </a:r>
            <a:r>
              <a:rPr lang="zh-CN" altLang="en-US" kern="0" dirty="0">
                <a:solidFill>
                  <a:schemeClr val="tx1"/>
                </a:solidFill>
                <a:latin typeface="Times New Roman"/>
              </a:rPr>
              <a:t>从就绪队列中</a:t>
            </a:r>
            <a:r>
              <a:rPr lang="zh-CN" altLang="en-US" b="1" u="sng" kern="0" dirty="0">
                <a:solidFill>
                  <a:schemeClr val="tx1"/>
                </a:solidFill>
                <a:latin typeface="Times New Roman"/>
              </a:rPr>
              <a:t>选一个进程</a:t>
            </a:r>
            <a:r>
              <a:rPr lang="zh-CN" altLang="en-US" kern="0" dirty="0">
                <a:solidFill>
                  <a:schemeClr val="tx1"/>
                </a:solidFill>
                <a:latin typeface="Times New Roman"/>
              </a:rPr>
              <a:t>，将该进程状态改为</a:t>
            </a:r>
            <a:r>
              <a:rPr lang="zh-CN" altLang="en-US" u="sng" kern="0" dirty="0">
                <a:latin typeface="Times New Roman"/>
              </a:rPr>
              <a:t>运行态</a:t>
            </a:r>
            <a:r>
              <a:rPr lang="zh-CN" altLang="en-US" kern="0" dirty="0">
                <a:solidFill>
                  <a:schemeClr val="tx1"/>
                </a:solidFill>
                <a:latin typeface="Times New Roman"/>
              </a:rPr>
              <a:t>，并准备将</a:t>
            </a:r>
            <a:r>
              <a:rPr lang="en-US" altLang="zh-CN" kern="0" dirty="0">
                <a:solidFill>
                  <a:schemeClr val="tx1"/>
                </a:solidFill>
                <a:latin typeface="Times New Roman"/>
              </a:rPr>
              <a:t>CPU</a:t>
            </a:r>
            <a:r>
              <a:rPr lang="zh-CN" altLang="en-US" kern="0" dirty="0">
                <a:solidFill>
                  <a:schemeClr val="tx1"/>
                </a:solidFill>
                <a:latin typeface="Times New Roman"/>
              </a:rPr>
              <a:t>分配给它。</a:t>
            </a:r>
            <a:br>
              <a:rPr lang="zh-CN" altLang="en-US" kern="0" dirty="0">
                <a:solidFill>
                  <a:schemeClr val="tx1"/>
                </a:solidFill>
                <a:latin typeface="Times New Roman"/>
              </a:rPr>
            </a:br>
            <a:r>
              <a:rPr lang="zh-CN" altLang="en-US" kern="0" dirty="0">
                <a:solidFill>
                  <a:schemeClr val="tx1"/>
                </a:solidFill>
                <a:latin typeface="Times New Roman"/>
              </a:rPr>
              <a:t>　　</a:t>
            </a:r>
            <a:r>
              <a:rPr lang="en-US" altLang="zh-CN" kern="0" dirty="0">
                <a:solidFill>
                  <a:schemeClr val="tx1"/>
                </a:solidFill>
                <a:latin typeface="Times New Roman"/>
              </a:rPr>
              <a:t>(3) </a:t>
            </a:r>
            <a:r>
              <a:rPr lang="zh-CN" altLang="en-US" kern="0" dirty="0">
                <a:solidFill>
                  <a:schemeClr val="tx1"/>
                </a:solidFill>
                <a:latin typeface="Times New Roman"/>
              </a:rPr>
              <a:t>把处理器分配给进程。</a:t>
            </a:r>
            <a:endParaRPr lang="en-US" altLang="zh-CN" kern="0" dirty="0">
              <a:solidFill>
                <a:schemeClr val="tx1"/>
              </a:solidFill>
              <a:latin typeface="Times New Roman"/>
            </a:endParaRPr>
          </a:p>
          <a:p>
            <a:pPr>
              <a:lnSpc>
                <a:spcPct val="108000"/>
              </a:lnSpc>
              <a:spcBef>
                <a:spcPts val="300"/>
              </a:spcBef>
            </a:pPr>
            <a:r>
              <a:rPr lang="en-US" altLang="zh-CN" kern="0" dirty="0">
                <a:solidFill>
                  <a:schemeClr val="tx1"/>
                </a:solidFill>
                <a:latin typeface="Times New Roman"/>
              </a:rPr>
              <a:t>              </a:t>
            </a:r>
            <a:r>
              <a:rPr lang="zh-CN" altLang="en-US" u="sng" kern="0" dirty="0">
                <a:latin typeface="Times New Roman"/>
              </a:rPr>
              <a:t>分配程序</a:t>
            </a:r>
            <a:r>
              <a:rPr lang="zh-CN" altLang="en-US" kern="0" dirty="0">
                <a:solidFill>
                  <a:schemeClr val="tx1"/>
                </a:solidFill>
                <a:latin typeface="Times New Roman"/>
              </a:rPr>
              <a:t>把</a:t>
            </a:r>
            <a:r>
              <a:rPr lang="en-US" altLang="zh-CN" kern="0" dirty="0">
                <a:solidFill>
                  <a:schemeClr val="tx1"/>
                </a:solidFill>
                <a:latin typeface="Times New Roman"/>
              </a:rPr>
              <a:t>CPU</a:t>
            </a:r>
            <a:r>
              <a:rPr lang="zh-CN" altLang="en-US" b="1" u="sng" kern="0" dirty="0">
                <a:solidFill>
                  <a:schemeClr val="tx1"/>
                </a:solidFill>
                <a:latin typeface="Times New Roman"/>
              </a:rPr>
              <a:t>分配</a:t>
            </a:r>
            <a:r>
              <a:rPr lang="en-US" altLang="zh-CN" b="1" kern="0" baseline="30000" dirty="0">
                <a:solidFill>
                  <a:schemeClr val="tx1"/>
                </a:solidFill>
                <a:latin typeface="Times New Roman"/>
              </a:rPr>
              <a:t>1</a:t>
            </a:r>
            <a:r>
              <a:rPr lang="zh-CN" altLang="en-US" kern="0" dirty="0">
                <a:solidFill>
                  <a:schemeClr val="tx1"/>
                </a:solidFill>
                <a:latin typeface="Times New Roman"/>
              </a:rPr>
              <a:t>给该进程，并将该进程</a:t>
            </a:r>
            <a:r>
              <a:rPr lang="en-US" altLang="zh-CN" kern="0" dirty="0">
                <a:solidFill>
                  <a:schemeClr val="tx1"/>
                </a:solidFill>
                <a:latin typeface="Times New Roman"/>
              </a:rPr>
              <a:t>PCB</a:t>
            </a:r>
            <a:r>
              <a:rPr lang="zh-CN" altLang="en-US" kern="0" dirty="0">
                <a:solidFill>
                  <a:schemeClr val="tx1"/>
                </a:solidFill>
                <a:latin typeface="Times New Roman"/>
              </a:rPr>
              <a:t>内容中</a:t>
            </a:r>
            <a:r>
              <a:rPr lang="zh-CN" altLang="en-US" u="sng" kern="0" dirty="0">
                <a:solidFill>
                  <a:schemeClr val="tx1"/>
                </a:solidFill>
                <a:latin typeface="Times New Roman"/>
              </a:rPr>
              <a:t>与现场有关的</a:t>
            </a:r>
            <a:r>
              <a:rPr lang="zh-CN" altLang="en-US" b="1" u="sng" kern="0" dirty="0">
                <a:solidFill>
                  <a:schemeClr val="tx1"/>
                </a:solidFill>
                <a:latin typeface="Times New Roman"/>
              </a:rPr>
              <a:t>信息装入</a:t>
            </a:r>
            <a:r>
              <a:rPr lang="en-US" altLang="zh-CN" b="1" kern="0" baseline="30000" dirty="0">
                <a:solidFill>
                  <a:schemeClr val="tx1"/>
                </a:solidFill>
                <a:latin typeface="Times New Roman"/>
              </a:rPr>
              <a:t>2</a:t>
            </a:r>
            <a:r>
              <a:rPr lang="en-US" altLang="zh-CN" kern="0" dirty="0">
                <a:solidFill>
                  <a:schemeClr val="tx1"/>
                </a:solidFill>
                <a:latin typeface="Times New Roman"/>
              </a:rPr>
              <a:t>CPU</a:t>
            </a:r>
            <a:r>
              <a:rPr lang="zh-CN" altLang="en-US" kern="0" dirty="0">
                <a:solidFill>
                  <a:schemeClr val="tx1"/>
                </a:solidFill>
                <a:latin typeface="Times New Roman"/>
              </a:rPr>
              <a:t>各寄存器中，把处理的</a:t>
            </a:r>
            <a:r>
              <a:rPr lang="zh-CN" altLang="en-US" b="1" u="sng" kern="0" dirty="0">
                <a:solidFill>
                  <a:schemeClr val="tx1"/>
                </a:solidFill>
                <a:latin typeface="Times New Roman"/>
              </a:rPr>
              <a:t>控制权交给</a:t>
            </a:r>
            <a:r>
              <a:rPr lang="en-US" altLang="zh-CN" b="1" kern="0" baseline="30000" dirty="0">
                <a:solidFill>
                  <a:schemeClr val="tx1"/>
                </a:solidFill>
                <a:latin typeface="Times New Roman"/>
              </a:rPr>
              <a:t>3</a:t>
            </a:r>
            <a:r>
              <a:rPr lang="zh-CN" altLang="en-US" kern="0" dirty="0">
                <a:solidFill>
                  <a:schemeClr val="tx1"/>
                </a:solidFill>
                <a:latin typeface="Times New Roman"/>
              </a:rPr>
              <a:t>该进程，并从</a:t>
            </a:r>
            <a:r>
              <a:rPr lang="zh-CN" altLang="en-US" b="1" u="sng" kern="0" dirty="0">
                <a:solidFill>
                  <a:schemeClr val="tx1"/>
                </a:solidFill>
                <a:latin typeface="Times New Roman"/>
              </a:rPr>
              <a:t>断点处运行</a:t>
            </a:r>
            <a:r>
              <a:rPr lang="en-US" altLang="zh-CN" b="1" kern="0" baseline="30000" dirty="0">
                <a:solidFill>
                  <a:schemeClr val="tx1"/>
                </a:solidFill>
                <a:latin typeface="Times New Roman"/>
              </a:rPr>
              <a:t>4</a:t>
            </a:r>
            <a:r>
              <a:rPr lang="zh-CN" altLang="en-US" kern="0" dirty="0">
                <a:solidFill>
                  <a:schemeClr val="tx1"/>
                </a:solidFill>
                <a:latin typeface="Times New Roman"/>
              </a:rPr>
              <a:t>。</a:t>
            </a:r>
            <a:endParaRPr lang="zh-CN" altLang="en-US" dirty="0">
              <a:solidFill>
                <a:schemeClr val="tx1"/>
              </a:solidFill>
            </a:endParaRPr>
          </a:p>
        </p:txBody>
      </p:sp>
      <p:cxnSp>
        <p:nvCxnSpPr>
          <p:cNvPr id="6" name="直接箭头连接符 5"/>
          <p:cNvCxnSpPr/>
          <p:nvPr/>
        </p:nvCxnSpPr>
        <p:spPr bwMode="auto">
          <a:xfrm flipV="1">
            <a:off x="3275856" y="3140968"/>
            <a:ext cx="684076" cy="2592288"/>
          </a:xfrm>
          <a:prstGeom prst="straightConnector1">
            <a:avLst/>
          </a:prstGeom>
          <a:solidFill>
            <a:schemeClr val="accent1"/>
          </a:solidFill>
          <a:ln w="9525" cap="flat" cmpd="sng" algn="ctr">
            <a:solidFill>
              <a:srgbClr val="FFFF00"/>
            </a:solidFill>
            <a:prstDash val="solid"/>
            <a:miter lim="800000"/>
            <a:headEnd type="none" w="med" len="med"/>
            <a:tailEnd type="arrow"/>
          </a:ln>
          <a:effectLst/>
        </p:spPr>
      </p:cxnSp>
    </p:spTree>
    <p:extLst>
      <p:ext uri="{BB962C8B-B14F-4D97-AF65-F5344CB8AC3E}">
        <p14:creationId xmlns:p14="http://schemas.microsoft.com/office/powerpoint/2010/main" val="1774700454"/>
      </p:ext>
    </p:extLst>
  </p:cSld>
  <p:clrMapOvr>
    <a:masterClrMapping/>
  </p:clrMapOvr>
  <p:transition>
    <p:pull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551554"/>
          </a:xfrm>
        </p:spPr>
        <p:txBody>
          <a:bodyPr/>
          <a:lstStyle/>
          <a:p>
            <a:pPr algn="l"/>
            <a:r>
              <a:rPr lang="en-US" altLang="zh-CN" sz="2700" dirty="0">
                <a:latin typeface="黑体" pitchFamily="2" charset="-122"/>
                <a:ea typeface="黑体" pitchFamily="2" charset="-122"/>
              </a:rPr>
              <a:t>   2. </a:t>
            </a:r>
            <a:r>
              <a:rPr lang="zh-CN" altLang="en-US" sz="2700" dirty="0">
                <a:latin typeface="黑体" pitchFamily="2" charset="-122"/>
                <a:ea typeface="黑体" pitchFamily="2" charset="-122"/>
              </a:rPr>
              <a:t>进程调度机制 </a:t>
            </a:r>
            <a:r>
              <a:rPr lang="zh-CN" altLang="en-US" sz="2800" dirty="0">
                <a:solidFill>
                  <a:schemeClr val="tx1"/>
                </a:solidFill>
                <a:latin typeface="黑体" pitchFamily="2" charset="-122"/>
                <a:ea typeface="黑体" pitchFamily="2" charset="-122"/>
              </a:rPr>
              <a:t>（</a:t>
            </a:r>
            <a:r>
              <a:rPr lang="en-US" altLang="zh-CN" sz="2800" dirty="0">
                <a:solidFill>
                  <a:schemeClr val="tx1"/>
                </a:solidFill>
                <a:latin typeface="黑体" pitchFamily="2" charset="-122"/>
                <a:ea typeface="黑体" pitchFamily="2" charset="-122"/>
              </a:rPr>
              <a:t>+</a:t>
            </a:r>
            <a:r>
              <a:rPr lang="zh-CN" altLang="en-US" sz="2800" dirty="0">
                <a:solidFill>
                  <a:schemeClr val="tx1"/>
                </a:solidFill>
                <a:latin typeface="黑体" pitchFamily="2" charset="-122"/>
                <a:ea typeface="黑体" pitchFamily="2" charset="-122"/>
              </a:rPr>
              <a:t>快）</a:t>
            </a:r>
            <a:endParaRPr lang="zh-CN" altLang="en-US" sz="27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902716"/>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a:ln>
                  <a:noFill/>
                </a:ln>
                <a:solidFill>
                  <a:srgbClr val="000000"/>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为了实现进程调度，在进程调度机制中，应具有如下</a:t>
            </a:r>
            <a:r>
              <a:rPr kumimoji="0" lang="zh-CN" altLang="en-US" sz="2400" b="0" i="0" u="none" strike="noStrike" kern="0" cap="none" spc="0" normalizeH="0" baseline="0" noProof="0" dirty="0">
                <a:ln>
                  <a:noFill/>
                </a:ln>
                <a:effectLst/>
                <a:uLnTx/>
                <a:uFillTx/>
                <a:latin typeface="Times New Roman"/>
                <a:ea typeface="宋体"/>
                <a:cs typeface="+mj-cs"/>
              </a:rPr>
              <a:t>三个基本部分</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，如图</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3-1</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所示。</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(1) </a:t>
            </a:r>
            <a:r>
              <a:rPr kumimoji="0" lang="zh-CN" altLang="en-US" sz="2400" b="1" i="0" u="none" strike="noStrike" kern="0" cap="none" spc="0" normalizeH="0" baseline="0" noProof="0" dirty="0">
                <a:ln>
                  <a:noFill/>
                </a:ln>
                <a:effectLst/>
                <a:uLnTx/>
                <a:uFillTx/>
                <a:latin typeface="Times New Roman"/>
                <a:ea typeface="宋体"/>
                <a:cs typeface="+mj-cs"/>
              </a:rPr>
              <a:t>排队器</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(2) </a:t>
            </a:r>
            <a:r>
              <a:rPr lang="zh-CN" altLang="en-US" b="1" kern="0" dirty="0">
                <a:latin typeface="Times New Roman"/>
                <a:ea typeface="宋体"/>
              </a:rPr>
              <a:t>分派器</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(3) </a:t>
            </a:r>
            <a:r>
              <a:rPr lang="zh-CN" altLang="en-US" b="1" kern="0" dirty="0">
                <a:latin typeface="Times New Roman"/>
                <a:ea typeface="宋体"/>
              </a:rPr>
              <a:t>上下文切换器</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p>
        </p:txBody>
      </p:sp>
      <p:pic>
        <p:nvPicPr>
          <p:cNvPr id="5" name="Picture 4" descr="3-1"/>
          <p:cNvPicPr>
            <a:picLocks noChangeAspect="1" noChangeArrowheads="1"/>
          </p:cNvPicPr>
          <p:nvPr/>
        </p:nvPicPr>
        <p:blipFill>
          <a:blip r:embed="rId2">
            <a:clrChange>
              <a:clrFrom>
                <a:srgbClr val="FEFEFE"/>
              </a:clrFrom>
              <a:clrTo>
                <a:srgbClr val="FEFEFE">
                  <a:alpha val="0"/>
                </a:srgbClr>
              </a:clrTo>
            </a:clrChange>
            <a:duotone>
              <a:prstClr val="black"/>
              <a:schemeClr val="tx2">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1331640" y="3140968"/>
            <a:ext cx="6624637" cy="3090862"/>
          </a:xfrm>
          <a:prstGeom prst="rect">
            <a:avLst/>
          </a:prstGeom>
          <a:blipFill>
            <a:blip r:embed="rId3"/>
            <a:tile tx="0" ty="0" sx="100000" sy="100000" flip="none" algn="tl"/>
          </a:blipFill>
        </p:spPr>
      </p:pic>
    </p:spTree>
    <p:extLst>
      <p:ext uri="{BB962C8B-B14F-4D97-AF65-F5344CB8AC3E}">
        <p14:creationId xmlns:p14="http://schemas.microsoft.com/office/powerpoint/2010/main" val="3584390607"/>
      </p:ext>
    </p:extLst>
  </p:cSld>
  <p:clrMapOvr>
    <a:masterClrMapping/>
  </p:clrMapOvr>
  <p:transition>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301625" y="357188"/>
            <a:ext cx="8540750" cy="785812"/>
          </a:xfrm>
        </p:spPr>
        <p:txBody>
          <a:bodyPr/>
          <a:lstStyle/>
          <a:p>
            <a:pPr algn="l" eaLnBrk="1" hangingPunct="1"/>
            <a:r>
              <a:rPr lang="en-US" altLang="zh-CN" dirty="0"/>
              <a:t>    2</a:t>
            </a:r>
            <a:r>
              <a:rPr lang="zh-CN" altLang="en-US" dirty="0"/>
              <a:t> 不同系统中的调度问题</a:t>
            </a:r>
          </a:p>
        </p:txBody>
      </p:sp>
      <p:sp>
        <p:nvSpPr>
          <p:cNvPr id="32771" name="内容占位符 2"/>
          <p:cNvSpPr>
            <a:spLocks noGrp="1"/>
          </p:cNvSpPr>
          <p:nvPr>
            <p:ph idx="1"/>
          </p:nvPr>
        </p:nvSpPr>
        <p:spPr>
          <a:xfrm>
            <a:off x="301625" y="1285875"/>
            <a:ext cx="8540750" cy="4929188"/>
          </a:xfrm>
        </p:spPr>
        <p:txBody>
          <a:bodyPr/>
          <a:lstStyle/>
          <a:p>
            <a:pPr eaLnBrk="1" hangingPunct="1">
              <a:buFont typeface="Wingdings" pitchFamily="2" charset="2"/>
              <a:buAutoNum type="arabicPeriod"/>
            </a:pPr>
            <a:r>
              <a:rPr lang="zh-CN" altLang="en-US" dirty="0"/>
              <a:t>早期以磁带作为输入的</a:t>
            </a:r>
            <a:r>
              <a:rPr lang="zh-CN" altLang="en-US" u="sng" dirty="0"/>
              <a:t>批处理系统</a:t>
            </a:r>
            <a:r>
              <a:rPr lang="zh-CN" altLang="en-US" dirty="0"/>
              <a:t>，只要依次运行磁带上的作业即可，</a:t>
            </a:r>
            <a:r>
              <a:rPr lang="zh-CN" altLang="en-US" dirty="0">
                <a:solidFill>
                  <a:schemeClr val="tx2"/>
                </a:solidFill>
              </a:rPr>
              <a:t>没多少调度问题</a:t>
            </a:r>
            <a:r>
              <a:rPr lang="zh-CN" altLang="en-US" dirty="0"/>
              <a:t>。</a:t>
            </a:r>
            <a:endParaRPr lang="en-US" altLang="zh-CN" dirty="0"/>
          </a:p>
          <a:p>
            <a:pPr eaLnBrk="1" hangingPunct="1">
              <a:buFont typeface="Wingdings" pitchFamily="2" charset="2"/>
              <a:buAutoNum type="arabicPeriod"/>
            </a:pPr>
            <a:r>
              <a:rPr lang="zh-CN" altLang="en-US" u="sng" dirty="0"/>
              <a:t>支持多道程序的系统</a:t>
            </a:r>
            <a:r>
              <a:rPr lang="zh-CN" altLang="en-US" dirty="0"/>
              <a:t>，</a:t>
            </a:r>
            <a:r>
              <a:rPr lang="zh-CN" altLang="en-US" dirty="0">
                <a:solidFill>
                  <a:schemeClr val="tx2"/>
                </a:solidFill>
              </a:rPr>
              <a:t>调度算法要复杂一些</a:t>
            </a:r>
            <a:r>
              <a:rPr lang="en-US" altLang="zh-CN" dirty="0"/>
              <a:t>(</a:t>
            </a:r>
            <a:r>
              <a:rPr lang="zh-CN" altLang="en-US" dirty="0"/>
              <a:t>批处理系统</a:t>
            </a:r>
            <a:r>
              <a:rPr lang="en-US" altLang="zh-CN" dirty="0"/>
              <a:t>+</a:t>
            </a:r>
            <a:r>
              <a:rPr lang="zh-CN" altLang="en-US" dirty="0"/>
              <a:t>分时系统，调度批处理作业还是终端用户服务业？</a:t>
            </a:r>
            <a:r>
              <a:rPr lang="en-US" altLang="zh-CN" dirty="0"/>
              <a:t>)</a:t>
            </a:r>
            <a:r>
              <a:rPr lang="zh-CN" altLang="en-US" dirty="0"/>
              <a:t>。</a:t>
            </a:r>
            <a:endParaRPr lang="en-US" altLang="zh-CN" dirty="0"/>
          </a:p>
          <a:p>
            <a:pPr eaLnBrk="1" hangingPunct="1">
              <a:buFont typeface="Wingdings" pitchFamily="2" charset="2"/>
              <a:buAutoNum type="arabicPeriod"/>
            </a:pPr>
            <a:r>
              <a:rPr lang="en-US" altLang="zh-CN" u="sng" dirty="0"/>
              <a:t>PC</a:t>
            </a:r>
            <a:r>
              <a:rPr lang="zh-CN" altLang="en-US" u="sng" dirty="0"/>
              <a:t>机系统</a:t>
            </a:r>
            <a:r>
              <a:rPr lang="zh-CN" altLang="en-US" dirty="0"/>
              <a:t>，用户</a:t>
            </a:r>
            <a:r>
              <a:rPr lang="zh-CN" altLang="en-US" dirty="0">
                <a:solidFill>
                  <a:schemeClr val="tx2"/>
                </a:solidFill>
              </a:rPr>
              <a:t>多数时间在运行</a:t>
            </a:r>
            <a:r>
              <a:rPr lang="zh-CN" altLang="en-US" b="1" u="sng" dirty="0">
                <a:solidFill>
                  <a:schemeClr val="tx2"/>
                </a:solidFill>
              </a:rPr>
              <a:t>一个</a:t>
            </a:r>
            <a:r>
              <a:rPr lang="zh-CN" altLang="en-US" dirty="0">
                <a:solidFill>
                  <a:schemeClr val="tx2"/>
                </a:solidFill>
              </a:rPr>
              <a:t>应用程序</a:t>
            </a:r>
            <a:r>
              <a:rPr lang="zh-CN" altLang="en-US" dirty="0"/>
              <a:t>；即使想同时两个应用程序，系统也很难明白用户想先运行哪个程序；</a:t>
            </a:r>
            <a:r>
              <a:rPr lang="zh-CN" altLang="en-US" dirty="0">
                <a:solidFill>
                  <a:schemeClr val="tx2"/>
                </a:solidFill>
              </a:rPr>
              <a:t>用户甚至可以决定</a:t>
            </a:r>
            <a:r>
              <a:rPr lang="zh-CN" altLang="en-US" dirty="0"/>
              <a:t>：当前运行哪个程序。</a:t>
            </a:r>
          </a:p>
        </p:txBody>
      </p:sp>
      <p:sp>
        <p:nvSpPr>
          <p:cNvPr id="3277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B011560-F4B8-4612-BA36-94904C275BBA}" type="datetime8">
              <a:rPr lang="zh-CN" altLang="en-US" smtClean="0"/>
              <a:pPr/>
              <a:t>2022年6月30日8时58分</a:t>
            </a:fld>
            <a:endParaRPr lang="en-US" altLang="zh-CN"/>
          </a:p>
        </p:txBody>
      </p:sp>
    </p:spTree>
  </p:cSld>
  <p:clrMapOvr>
    <a:masterClrMapping/>
  </p:clrMapOvr>
  <p:transition>
    <p:pull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39619" y="188640"/>
            <a:ext cx="7056784" cy="551554"/>
          </a:xfrm>
        </p:spPr>
        <p:txBody>
          <a:bodyPr/>
          <a:lstStyle/>
          <a:p>
            <a:pPr algn="l"/>
            <a:r>
              <a:rPr lang="en-US" altLang="zh-CN" sz="2800" dirty="0"/>
              <a:t>    </a:t>
            </a:r>
            <a:r>
              <a:rPr lang="en-US" altLang="zh-CN" sz="2800" dirty="0">
                <a:latin typeface="黑体" pitchFamily="2" charset="-122"/>
                <a:ea typeface="黑体" pitchFamily="2" charset="-122"/>
              </a:rPr>
              <a:t>3. </a:t>
            </a:r>
            <a:r>
              <a:rPr lang="zh-CN" altLang="en-US" sz="2800" dirty="0">
                <a:latin typeface="黑体" pitchFamily="2" charset="-122"/>
                <a:ea typeface="黑体" pitchFamily="2" charset="-122"/>
              </a:rPr>
              <a:t>进程调度方式</a:t>
            </a:r>
            <a:endParaRPr lang="zh-CN" altLang="en-US" sz="26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836712"/>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lvl="0" eaLnBrk="1" hangingPunct="1">
              <a:lnSpc>
                <a:spcPct val="115000"/>
              </a:lnSpc>
            </a:pPr>
            <a:r>
              <a:rPr lang="zh-CN" altLang="en-US" kern="0" dirty="0">
                <a:solidFill>
                  <a:schemeClr val="tx1"/>
                </a:solidFill>
                <a:latin typeface="Times New Roman"/>
                <a:ea typeface="宋体"/>
              </a:rPr>
              <a:t>    可以</a:t>
            </a:r>
            <a:r>
              <a:rPr lang="zh-CN" altLang="en-US" kern="0" dirty="0">
                <a:solidFill>
                  <a:schemeClr val="tx1"/>
                </a:solidFill>
                <a:latin typeface="Times New Roman"/>
              </a:rPr>
              <a:t>分为</a:t>
            </a:r>
            <a:r>
              <a:rPr lang="zh-CN" altLang="en-US" b="1" u="sng" kern="0" dirty="0">
                <a:latin typeface="Times New Roman"/>
              </a:rPr>
              <a:t>非抢占方式</a:t>
            </a:r>
            <a:r>
              <a:rPr lang="en-US" altLang="zh-CN" b="1" kern="0" baseline="30000" dirty="0">
                <a:solidFill>
                  <a:schemeClr val="tx1"/>
                </a:solidFill>
                <a:latin typeface="Times New Roman"/>
              </a:rPr>
              <a:t>1</a:t>
            </a:r>
            <a:r>
              <a:rPr lang="zh-CN" altLang="en-US" kern="0" dirty="0">
                <a:solidFill>
                  <a:schemeClr val="tx1"/>
                </a:solidFill>
                <a:latin typeface="Times New Roman"/>
              </a:rPr>
              <a:t>及</a:t>
            </a:r>
            <a:r>
              <a:rPr lang="zh-CN" altLang="en-US" b="1" u="sng" kern="0" dirty="0">
                <a:latin typeface="Times New Roman"/>
              </a:rPr>
              <a:t>抢占方式</a:t>
            </a:r>
            <a:r>
              <a:rPr lang="en-US" altLang="zh-CN" b="1" kern="0" baseline="30000" dirty="0">
                <a:solidFill>
                  <a:schemeClr val="tx1"/>
                </a:solidFill>
                <a:latin typeface="Times New Roman"/>
              </a:rPr>
              <a:t>2</a:t>
            </a:r>
            <a:r>
              <a:rPr lang="zh-CN" altLang="en-US" kern="0" dirty="0">
                <a:solidFill>
                  <a:schemeClr val="tx1"/>
                </a:solidFill>
                <a:latin typeface="Times New Roman"/>
              </a:rPr>
              <a:t>两种，但</a:t>
            </a:r>
            <a:r>
              <a:rPr lang="zh-CN" altLang="en-US" u="sng" kern="0" dirty="0">
                <a:solidFill>
                  <a:schemeClr val="tx1"/>
                </a:solidFill>
                <a:latin typeface="Times New Roman"/>
              </a:rPr>
              <a:t>前者不适用于交互式任务及实时任务的要求</a:t>
            </a:r>
            <a:r>
              <a:rPr lang="zh-CN" altLang="en-US" kern="0" dirty="0">
                <a:solidFill>
                  <a:schemeClr val="tx1"/>
                </a:solidFill>
                <a:latin typeface="Times New Roman"/>
              </a:rPr>
              <a:t>。以下重点讨论：抢占方式。</a:t>
            </a: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endParaRPr kumimoji="0" lang="en-US" altLang="zh-CN" sz="2400" b="0" i="0" u="none" strike="noStrike" kern="0" cap="none" spc="0" normalizeH="0" baseline="0" noProof="0" dirty="0">
              <a:ln>
                <a:noFill/>
              </a:ln>
              <a:solidFill>
                <a:srgbClr val="000000"/>
              </a:solidFill>
              <a:effectLst/>
              <a:uLnTx/>
              <a:uFillTx/>
              <a:latin typeface="Times New Roman"/>
              <a:ea typeface="宋体"/>
              <a:cs typeface="+mj-cs"/>
            </a:endParaRPr>
          </a:p>
          <a:p>
            <a:pPr lvl="0" eaLnBrk="1" hangingPunct="1">
              <a:lnSpc>
                <a:spcPct val="115000"/>
              </a:lnSpc>
            </a:pP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1) </a:t>
            </a:r>
            <a:r>
              <a:rPr kumimoji="0" lang="zh-CN" altLang="en-US" sz="2400" b="1" i="0" u="none" strike="noStrike" kern="0" cap="none" spc="0" normalizeH="0" baseline="0" noProof="0" dirty="0">
                <a:ln>
                  <a:noFill/>
                </a:ln>
                <a:effectLst/>
                <a:uLnTx/>
                <a:uFillTx/>
                <a:latin typeface="Times New Roman"/>
                <a:ea typeface="宋体"/>
                <a:cs typeface="+mj-cs"/>
              </a:rPr>
              <a:t>非抢占方式</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a:t>
            </a:r>
            <a:r>
              <a:rPr kumimoji="0" lang="en-US" altLang="zh-CN" sz="2400" b="0" i="0" u="none" strike="noStrike" kern="0" cap="none" spc="0" normalizeH="0" baseline="0" noProof="0" dirty="0" err="1">
                <a:ln>
                  <a:noFill/>
                </a:ln>
                <a:solidFill>
                  <a:schemeClr val="tx1"/>
                </a:solidFill>
                <a:effectLst/>
                <a:uLnTx/>
                <a:uFillTx/>
                <a:latin typeface="Times New Roman"/>
                <a:ea typeface="宋体"/>
                <a:cs typeface="+mj-cs"/>
              </a:rPr>
              <a:t>Nonpreemptive</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 Mode)  </a:t>
            </a:r>
            <a:r>
              <a:rPr kumimoji="0" lang="zh-CN" altLang="en-US" sz="2400" b="1" i="0" u="none" strike="noStrike" kern="0" cap="none" spc="0" normalizeH="0" baseline="30000" noProof="0" dirty="0">
                <a:ln>
                  <a:noFill/>
                </a:ln>
                <a:solidFill>
                  <a:schemeClr val="tx1"/>
                </a:solidFill>
                <a:effectLst/>
                <a:uLnTx/>
                <a:uFillTx/>
                <a:latin typeface="Times New Roman"/>
                <a:ea typeface="宋体"/>
                <a:cs typeface="+mj-cs"/>
              </a:rPr>
              <a:t>习题集  作业  </a:t>
            </a:r>
            <a:r>
              <a:rPr kumimoji="0" lang="en-US" altLang="zh-CN" sz="2400" b="1" i="0" u="none" strike="noStrike" kern="0" cap="none" spc="0" normalizeH="0" baseline="30000" noProof="0" dirty="0">
                <a:ln>
                  <a:noFill/>
                </a:ln>
                <a:solidFill>
                  <a:schemeClr val="tx1"/>
                </a:solidFill>
                <a:effectLst/>
                <a:uLnTx/>
                <a:uFillTx/>
                <a:latin typeface="Times New Roman"/>
                <a:ea typeface="宋体"/>
                <a:cs typeface="+mj-cs"/>
              </a:rPr>
              <a:t>P10 </a:t>
            </a:r>
            <a:r>
              <a:rPr kumimoji="0" lang="zh-CN" altLang="en-US" sz="2400" b="1" i="0" u="none" strike="noStrike" kern="0" cap="none" spc="0" normalizeH="0" baseline="30000" noProof="0" dirty="0">
                <a:ln>
                  <a:noFill/>
                </a:ln>
                <a:solidFill>
                  <a:schemeClr val="tx1"/>
                </a:solidFill>
                <a:effectLst/>
                <a:uLnTx/>
                <a:uFillTx/>
                <a:latin typeface="Times New Roman"/>
                <a:ea typeface="宋体"/>
                <a:cs typeface="+mj-cs"/>
              </a:rPr>
              <a:t>图</a:t>
            </a:r>
            <a:r>
              <a:rPr kumimoji="0" lang="en-US" altLang="zh-CN" sz="2400" b="1" i="0" u="none" strike="noStrike" kern="0" cap="none" spc="0" normalizeH="0" baseline="30000" noProof="0" dirty="0">
                <a:ln>
                  <a:noFill/>
                </a:ln>
                <a:solidFill>
                  <a:schemeClr val="tx1"/>
                </a:solidFill>
                <a:effectLst/>
                <a:uLnTx/>
                <a:uFillTx/>
                <a:latin typeface="Times New Roman"/>
                <a:ea typeface="宋体"/>
                <a:cs typeface="+mj-cs"/>
              </a:rPr>
              <a:t>1.4</a:t>
            </a:r>
            <a:r>
              <a:rPr kumimoji="0" lang="zh-CN" altLang="en-US" sz="2400" b="1" i="0" u="none" strike="noStrike" kern="0" cap="none" spc="0" normalizeH="0" baseline="30000" noProof="0" dirty="0">
                <a:ln>
                  <a:noFill/>
                </a:ln>
                <a:solidFill>
                  <a:schemeClr val="tx1"/>
                </a:solidFill>
                <a:effectLst/>
                <a:uLnTx/>
                <a:uFillTx/>
                <a:latin typeface="Times New Roman"/>
                <a:ea typeface="宋体"/>
                <a:cs typeface="+mj-cs"/>
              </a:rPr>
              <a:t>（</a:t>
            </a:r>
            <a:r>
              <a:rPr kumimoji="0" lang="en-US" altLang="zh-CN" sz="2400" b="1" i="0" u="none" strike="noStrike" kern="0" cap="none" spc="0" normalizeH="0" baseline="30000" noProof="0" dirty="0">
                <a:ln>
                  <a:noFill/>
                </a:ln>
                <a:solidFill>
                  <a:schemeClr val="tx1"/>
                </a:solidFill>
                <a:effectLst/>
                <a:uLnTx/>
                <a:uFillTx/>
                <a:latin typeface="Times New Roman"/>
                <a:ea typeface="宋体"/>
                <a:cs typeface="+mj-cs"/>
              </a:rPr>
              <a:t>a</a:t>
            </a:r>
            <a:r>
              <a:rPr kumimoji="0" lang="zh-CN" altLang="en-US" sz="2400" b="1" i="0" u="none" strike="noStrike" kern="0" cap="none" spc="0" normalizeH="0" baseline="30000" noProof="0" dirty="0">
                <a:ln>
                  <a:noFill/>
                </a:ln>
                <a:solidFill>
                  <a:schemeClr val="tx1"/>
                </a:solidFill>
                <a:effectLst/>
                <a:uLnTx/>
                <a:uFillTx/>
                <a:latin typeface="Times New Roman"/>
                <a:ea typeface="宋体"/>
                <a:cs typeface="+mj-cs"/>
              </a:rPr>
              <a:t>）</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  </a:t>
            </a:r>
            <a:b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lang="zh-CN" altLang="en-US" kern="0" dirty="0">
                <a:solidFill>
                  <a:schemeClr val="tx1"/>
                </a:solidFill>
                <a:latin typeface="Times New Roman"/>
              </a:rPr>
              <a:t>进程一</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旦被调度，就</a:t>
            </a:r>
            <a:r>
              <a:rPr kumimoji="0" lang="zh-CN" altLang="en-US" sz="2400" b="0" i="0" u="none" strike="noStrike" kern="0" cap="none" spc="0" normalizeH="0" baseline="0" noProof="0" dirty="0">
                <a:ln>
                  <a:noFill/>
                </a:ln>
                <a:effectLst/>
                <a:uLnTx/>
                <a:uFillTx/>
                <a:latin typeface="Times New Roman"/>
                <a:ea typeface="宋体"/>
                <a:cs typeface="+mj-cs"/>
              </a:rPr>
              <a:t>一直运行</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下去</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(CPU</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不能被抢占</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。直至该进程</a:t>
            </a:r>
            <a:r>
              <a:rPr kumimoji="0" lang="zh-CN" altLang="en-US" sz="2400" b="1" i="0" u="none" strike="noStrike" kern="0" cap="none" spc="0" normalizeH="0" baseline="0" noProof="0" dirty="0">
                <a:ln>
                  <a:noFill/>
                </a:ln>
                <a:effectLst/>
                <a:uLnTx/>
                <a:uFillTx/>
                <a:latin typeface="Times New Roman"/>
                <a:ea typeface="宋体"/>
                <a:cs typeface="+mj-cs"/>
              </a:rPr>
              <a:t>完成</a:t>
            </a:r>
            <a:r>
              <a:rPr kumimoji="0" lang="en-US" altLang="zh-CN" sz="2400" b="1" i="0" u="none" strike="noStrike" kern="0" cap="none" spc="0" normalizeH="0" baseline="30000" noProof="0" dirty="0">
                <a:ln>
                  <a:noFill/>
                </a:ln>
                <a:effectLst/>
                <a:uLnTx/>
                <a:uFillTx/>
                <a:latin typeface="Times New Roman"/>
                <a:ea typeface="宋体"/>
                <a:cs typeface="+mj-cs"/>
              </a:rPr>
              <a:t>1</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或</a:t>
            </a:r>
            <a:r>
              <a:rPr lang="zh-CN" altLang="en-US" b="1" kern="0" dirty="0">
                <a:latin typeface="Times New Roman"/>
                <a:ea typeface="宋体"/>
              </a:rPr>
              <a:t>被阻塞</a:t>
            </a:r>
            <a:r>
              <a:rPr lang="en-US" altLang="zh-CN" b="1" kern="0" baseline="30000" dirty="0">
                <a:latin typeface="Times New Roman"/>
              </a:rPr>
              <a:t>2</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，才把处理机分配给其它进程。</a:t>
            </a:r>
            <a:endParaRPr kumimoji="0" lang="en-US" altLang="zh-CN" sz="2400" b="0" i="0" u="none" strike="noStrike" kern="0" cap="none" spc="0" normalizeH="0" baseline="0" noProof="0" dirty="0">
              <a:ln>
                <a:noFill/>
              </a:ln>
              <a:solidFill>
                <a:schemeClr val="tx1"/>
              </a:solidFill>
              <a:effectLst/>
              <a:uLnTx/>
              <a:uFillTx/>
              <a:latin typeface="Times New Roman"/>
              <a:ea typeface="宋体"/>
              <a:cs typeface="+mj-cs"/>
            </a:endParaRPr>
          </a:p>
          <a:p>
            <a:pPr lvl="0" eaLnBrk="1" hangingPunct="1">
              <a:lnSpc>
                <a:spcPct val="115000"/>
              </a:lnSpc>
            </a:pPr>
            <a:r>
              <a:rPr lang="en-US" altLang="zh-CN" b="1" kern="0" dirty="0">
                <a:solidFill>
                  <a:schemeClr val="tx1"/>
                </a:solidFill>
                <a:latin typeface="Times New Roman"/>
                <a:ea typeface="宋体"/>
              </a:rPr>
              <a:t>    </a:t>
            </a:r>
            <a:r>
              <a:rPr lang="zh-CN" altLang="en-US" b="1" kern="0" dirty="0">
                <a:solidFill>
                  <a:schemeClr val="tx2">
                    <a:lumMod val="60000"/>
                    <a:lumOff val="40000"/>
                  </a:schemeClr>
                </a:solidFill>
                <a:latin typeface="Times New Roman"/>
                <a:ea typeface="宋体"/>
              </a:rPr>
              <a:t>引起进程调度的原因</a:t>
            </a:r>
            <a:r>
              <a:rPr lang="zh-CN" altLang="en-US" kern="0" dirty="0">
                <a:solidFill>
                  <a:schemeClr val="tx1"/>
                </a:solidFill>
                <a:latin typeface="Times New Roman"/>
                <a:ea typeface="宋体"/>
              </a:rPr>
              <a:t>有：</a:t>
            </a:r>
            <a:r>
              <a:rPr lang="en-US" altLang="zh-CN" kern="0" dirty="0">
                <a:solidFill>
                  <a:schemeClr val="tx1"/>
                </a:solidFill>
                <a:latin typeface="Times New Roman"/>
                <a:ea typeface="宋体"/>
              </a:rPr>
              <a:t>(</a:t>
            </a:r>
            <a:r>
              <a:rPr lang="zh-CN" altLang="en-US" kern="0" dirty="0">
                <a:solidFill>
                  <a:schemeClr val="tx1"/>
                </a:solidFill>
                <a:latin typeface="Times New Roman"/>
                <a:ea typeface="宋体"/>
              </a:rPr>
              <a:t>前面已讲</a:t>
            </a:r>
            <a:r>
              <a:rPr lang="en-US" altLang="zh-CN" kern="0" dirty="0">
                <a:solidFill>
                  <a:schemeClr val="tx1"/>
                </a:solidFill>
                <a:latin typeface="Times New Roman"/>
                <a:ea typeface="宋体"/>
              </a:rPr>
              <a:t>)</a:t>
            </a:r>
          </a:p>
          <a:p>
            <a:pPr marL="457200" lvl="0" indent="-93663" eaLnBrk="1" hangingPunct="1">
              <a:lnSpc>
                <a:spcPct val="115000"/>
              </a:lnSpc>
              <a:buFont typeface="+mj-ea"/>
              <a:buAutoNum type="circleNumDbPlain"/>
            </a:pP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运行</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完毕</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a:ln>
                <a:noFill/>
              </a:ln>
              <a:solidFill>
                <a:schemeClr val="tx1"/>
              </a:solidFill>
              <a:effectLst/>
              <a:uLnTx/>
              <a:uFillTx/>
              <a:latin typeface="Times New Roman"/>
              <a:ea typeface="宋体"/>
              <a:cs typeface="+mj-cs"/>
            </a:endParaRPr>
          </a:p>
          <a:p>
            <a:pPr marL="457200" lvl="0" indent="-93663" eaLnBrk="1" hangingPunct="1">
              <a:lnSpc>
                <a:spcPct val="115000"/>
              </a:lnSpc>
              <a:buFont typeface="+mj-ea"/>
              <a:buAutoNum type="circleNumDbPlain"/>
            </a:pP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因</a:t>
            </a:r>
            <a:r>
              <a:rPr lang="en-US" altLang="zh-CN" kern="0" dirty="0">
                <a:solidFill>
                  <a:schemeClr val="tx1"/>
                </a:solidFill>
                <a:latin typeface="Times New Roman"/>
                <a:ea typeface="宋体"/>
              </a:rPr>
              <a:t>I/O</a:t>
            </a:r>
            <a:r>
              <a:rPr lang="zh-CN" altLang="en-US" kern="0" dirty="0">
                <a:solidFill>
                  <a:schemeClr val="tx1"/>
                </a:solidFill>
                <a:latin typeface="Times New Roman"/>
                <a:ea typeface="宋体"/>
              </a:rPr>
              <a:t>请求、原语操作</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被阻塞</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a:ln>
                <a:noFill/>
              </a:ln>
              <a:solidFill>
                <a:schemeClr val="tx1"/>
              </a:solidFill>
              <a:effectLst/>
              <a:uLnTx/>
              <a:uFillTx/>
              <a:latin typeface="Times New Roman"/>
              <a:ea typeface="宋体"/>
              <a:cs typeface="+mj-cs"/>
            </a:endParaRPr>
          </a:p>
          <a:p>
            <a:pPr marL="363537" lvl="0" eaLnBrk="1" hangingPunct="1">
              <a:lnSpc>
                <a:spcPct val="115000"/>
              </a:lnSpc>
            </a:pPr>
            <a:r>
              <a:rPr lang="zh-CN" altLang="en-US" b="1" kern="0" dirty="0">
                <a:solidFill>
                  <a:schemeClr val="tx2">
                    <a:lumMod val="60000"/>
                    <a:lumOff val="40000"/>
                  </a:schemeClr>
                </a:solidFill>
                <a:latin typeface="Times New Roman"/>
                <a:ea typeface="宋体"/>
              </a:rPr>
              <a:t>算法优点</a:t>
            </a:r>
            <a:r>
              <a:rPr lang="zh-CN" altLang="en-US" kern="0" noProof="0" dirty="0">
                <a:solidFill>
                  <a:schemeClr val="tx1"/>
                </a:solidFill>
                <a:latin typeface="Times New Roman"/>
                <a:ea typeface="宋体"/>
              </a:rPr>
              <a:t>：</a:t>
            </a:r>
            <a:endParaRPr lang="en-US" altLang="zh-CN" kern="0" noProof="0" dirty="0">
              <a:solidFill>
                <a:schemeClr val="tx1"/>
              </a:solidFill>
              <a:latin typeface="Times New Roman"/>
              <a:ea typeface="宋体"/>
            </a:endParaRPr>
          </a:p>
          <a:p>
            <a:pPr marL="363537" lvl="0" eaLnBrk="1" hangingPunct="1">
              <a:lnSpc>
                <a:spcPct val="115000"/>
              </a:lnSpc>
            </a:pPr>
            <a:r>
              <a:rPr lang="zh-CN" altLang="en-US" kern="0" dirty="0">
                <a:solidFill>
                  <a:schemeClr val="tx1"/>
                </a:solidFill>
                <a:latin typeface="Times New Roman"/>
                <a:ea typeface="宋体"/>
              </a:rPr>
              <a:t>实现</a:t>
            </a:r>
            <a:r>
              <a:rPr kumimoji="0" lang="zh-CN" altLang="en-US" sz="2400" b="0" i="0" u="none" strike="noStrike" kern="0" cap="none" spc="0" normalizeH="0" baseline="0" dirty="0">
                <a:ln>
                  <a:noFill/>
                </a:ln>
                <a:solidFill>
                  <a:schemeClr val="tx1"/>
                </a:solidFill>
                <a:effectLst/>
                <a:uLnTx/>
                <a:uFillTx/>
                <a:latin typeface="Times New Roman"/>
                <a:ea typeface="宋体"/>
                <a:cs typeface="+mj-cs"/>
              </a:rPr>
              <a:t>简单、系统开销小。</a:t>
            </a:r>
            <a:endParaRPr kumimoji="0" lang="en-US" altLang="zh-CN" sz="2400" b="0" i="0" u="none" strike="noStrike" kern="0" cap="none" spc="0" normalizeH="0" baseline="0" dirty="0">
              <a:ln>
                <a:noFill/>
              </a:ln>
              <a:solidFill>
                <a:schemeClr val="tx1"/>
              </a:solidFill>
              <a:effectLst/>
              <a:uLnTx/>
              <a:uFillTx/>
              <a:latin typeface="Times New Roman"/>
              <a:ea typeface="宋体"/>
              <a:cs typeface="+mj-cs"/>
            </a:endParaRPr>
          </a:p>
          <a:p>
            <a:pPr marL="363537" lvl="0" eaLnBrk="1" hangingPunct="1">
              <a:lnSpc>
                <a:spcPct val="115000"/>
              </a:lnSpc>
            </a:pPr>
            <a:r>
              <a:rPr lang="zh-CN" altLang="en-US" b="1" kern="0" dirty="0">
                <a:solidFill>
                  <a:schemeClr val="tx2">
                    <a:lumMod val="60000"/>
                    <a:lumOff val="40000"/>
                  </a:schemeClr>
                </a:solidFill>
                <a:latin typeface="Times New Roman"/>
                <a:ea typeface="宋体"/>
              </a:rPr>
              <a:t>适用性</a:t>
            </a:r>
            <a:r>
              <a:rPr lang="zh-CN" altLang="en-US" kern="0" noProof="0" dirty="0">
                <a:solidFill>
                  <a:schemeClr val="tx1"/>
                </a:solidFill>
                <a:latin typeface="Times New Roman"/>
                <a:ea typeface="宋体"/>
              </a:rPr>
              <a:t>：</a:t>
            </a:r>
            <a:endParaRPr lang="en-US" altLang="zh-CN" kern="0" noProof="0" dirty="0">
              <a:solidFill>
                <a:schemeClr val="tx1"/>
              </a:solidFill>
              <a:latin typeface="Times New Roman"/>
              <a:ea typeface="宋体"/>
            </a:endParaRPr>
          </a:p>
          <a:p>
            <a:pPr marL="363537" lvl="0" eaLnBrk="1" hangingPunct="1">
              <a:lnSpc>
                <a:spcPct val="115000"/>
              </a:lnSpc>
            </a:pPr>
            <a:r>
              <a:rPr kumimoji="0" lang="zh-CN" altLang="en-US" sz="2400" b="0" i="0" u="none" strike="noStrike" kern="0" cap="none" spc="0" normalizeH="0" baseline="0" dirty="0">
                <a:ln>
                  <a:noFill/>
                </a:ln>
                <a:solidFill>
                  <a:schemeClr val="tx1"/>
                </a:solidFill>
                <a:effectLst/>
                <a:uLnTx/>
                <a:uFillTx/>
                <a:latin typeface="Times New Roman"/>
                <a:ea typeface="宋体"/>
                <a:cs typeface="+mj-cs"/>
              </a:rPr>
              <a:t>适用于大多数</a:t>
            </a:r>
            <a:r>
              <a:rPr kumimoji="0" lang="zh-CN" altLang="en-US" sz="2400" b="0" i="0" u="none" strike="noStrike" kern="0" cap="none" spc="0" normalizeH="0" baseline="0" dirty="0">
                <a:ln>
                  <a:noFill/>
                </a:ln>
                <a:effectLst/>
                <a:uLnTx/>
                <a:uFillTx/>
                <a:latin typeface="Times New Roman"/>
                <a:ea typeface="宋体"/>
                <a:cs typeface="+mj-cs"/>
              </a:rPr>
              <a:t>批处理系统</a:t>
            </a:r>
            <a:r>
              <a:rPr kumimoji="0" lang="zh-CN" altLang="en-US" sz="2400" b="0" i="0" u="none" strike="noStrike" kern="0" cap="none" spc="0" normalizeH="0" baseline="0" dirty="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dirty="0">
              <a:ln>
                <a:noFill/>
              </a:ln>
              <a:solidFill>
                <a:schemeClr val="tx1"/>
              </a:solidFill>
              <a:effectLst/>
              <a:uLnTx/>
              <a:uFillTx/>
              <a:latin typeface="Times New Roman"/>
              <a:ea typeface="宋体"/>
              <a:cs typeface="+mj-cs"/>
            </a:endParaRPr>
          </a:p>
          <a:p>
            <a:pPr marL="363537" lvl="0" eaLnBrk="1" hangingPunct="1">
              <a:lnSpc>
                <a:spcPct val="115000"/>
              </a:lnSpc>
            </a:pPr>
            <a:r>
              <a:rPr lang="zh-CN" altLang="en-US" b="1" kern="0" dirty="0">
                <a:solidFill>
                  <a:schemeClr val="tx2">
                    <a:lumMod val="60000"/>
                    <a:lumOff val="40000"/>
                  </a:schemeClr>
                </a:solidFill>
                <a:latin typeface="Times New Roman"/>
                <a:ea typeface="宋体"/>
              </a:rPr>
              <a:t>（不适用于：</a:t>
            </a:r>
            <a:r>
              <a:rPr lang="zh-CN" altLang="en-US" kern="0" noProof="0" dirty="0">
                <a:latin typeface="Times New Roman"/>
                <a:ea typeface="宋体"/>
              </a:rPr>
              <a:t>分时系统</a:t>
            </a:r>
            <a:r>
              <a:rPr lang="zh-CN" altLang="en-US" kern="0" noProof="0" dirty="0">
                <a:solidFill>
                  <a:schemeClr val="tx1"/>
                </a:solidFill>
                <a:latin typeface="Times New Roman"/>
                <a:ea typeface="宋体"/>
              </a:rPr>
              <a:t>、</a:t>
            </a:r>
            <a:r>
              <a:rPr lang="zh-CN" altLang="en-US" kern="0" noProof="0" dirty="0">
                <a:latin typeface="Times New Roman"/>
                <a:ea typeface="宋体"/>
              </a:rPr>
              <a:t>大多数实时系统</a:t>
            </a:r>
            <a:r>
              <a:rPr lang="en-US" altLang="zh-CN" kern="0" dirty="0">
                <a:solidFill>
                  <a:schemeClr val="tx1"/>
                </a:solidFill>
                <a:latin typeface="Times New Roman"/>
                <a:ea typeface="宋体"/>
              </a:rPr>
              <a:t>-----</a:t>
            </a:r>
            <a:r>
              <a:rPr lang="zh-CN" altLang="en-US" b="1" kern="0" dirty="0">
                <a:solidFill>
                  <a:srgbClr val="FF0066"/>
                </a:solidFill>
                <a:latin typeface="Times New Roman"/>
                <a:ea typeface="宋体"/>
              </a:rPr>
              <a:t>问题所在</a:t>
            </a:r>
            <a:r>
              <a:rPr lang="zh-CN" altLang="en-US" kern="0" noProof="0" dirty="0">
                <a:solidFill>
                  <a:schemeClr val="tx1"/>
                </a:solidFill>
                <a:latin typeface="Times New Roman"/>
                <a:ea typeface="宋体"/>
              </a:rPr>
              <a:t>）</a:t>
            </a: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spTree>
    <p:extLst>
      <p:ext uri="{BB962C8B-B14F-4D97-AF65-F5344CB8AC3E}">
        <p14:creationId xmlns:p14="http://schemas.microsoft.com/office/powerpoint/2010/main" val="4126606603"/>
      </p:ext>
    </p:extLst>
  </p:cSld>
  <p:clrMapOvr>
    <a:masterClrMapping/>
  </p:clrMapOvr>
  <p:transition>
    <p:pull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551554"/>
          </a:xfrm>
        </p:spPr>
        <p:txBody>
          <a:bodyPr/>
          <a:lstStyle/>
          <a:p>
            <a:pPr algn="l"/>
            <a:r>
              <a:rPr lang="en-US" altLang="zh-CN" sz="2700" dirty="0"/>
              <a:t>    2) </a:t>
            </a:r>
            <a:r>
              <a:rPr lang="zh-CN" altLang="en-US" sz="2700" dirty="0"/>
              <a:t>抢占方式</a:t>
            </a:r>
            <a:r>
              <a:rPr lang="en-US" altLang="zh-CN" sz="2700" dirty="0"/>
              <a:t>(Preemptive Mode)</a:t>
            </a:r>
            <a:r>
              <a:rPr lang="zh-CN" altLang="en-US" sz="2800" baseline="30000" dirty="0">
                <a:solidFill>
                  <a:schemeClr val="tx1"/>
                </a:solidFill>
                <a:latin typeface="Times New Roman"/>
              </a:rPr>
              <a:t>习题集 作业  </a:t>
            </a:r>
            <a:r>
              <a:rPr lang="en-US" altLang="zh-CN" sz="2800" baseline="30000" dirty="0">
                <a:solidFill>
                  <a:schemeClr val="tx1"/>
                </a:solidFill>
                <a:latin typeface="Times New Roman"/>
              </a:rPr>
              <a:t>P10 </a:t>
            </a:r>
            <a:r>
              <a:rPr lang="zh-CN" altLang="en-US" sz="2800" baseline="30000" dirty="0">
                <a:solidFill>
                  <a:schemeClr val="tx1"/>
                </a:solidFill>
                <a:latin typeface="Times New Roman"/>
              </a:rPr>
              <a:t>图</a:t>
            </a:r>
            <a:r>
              <a:rPr lang="en-US" altLang="zh-CN" sz="2800" baseline="30000" dirty="0">
                <a:solidFill>
                  <a:schemeClr val="tx1"/>
                </a:solidFill>
                <a:latin typeface="Times New Roman"/>
              </a:rPr>
              <a:t>1.4</a:t>
            </a:r>
            <a:r>
              <a:rPr lang="zh-CN" altLang="en-US" sz="2800" baseline="30000" dirty="0">
                <a:solidFill>
                  <a:schemeClr val="tx1"/>
                </a:solidFill>
                <a:latin typeface="Times New Roman"/>
              </a:rPr>
              <a:t>（</a:t>
            </a:r>
            <a:r>
              <a:rPr lang="en-US" altLang="zh-CN" sz="2800" baseline="30000" dirty="0">
                <a:solidFill>
                  <a:schemeClr val="tx1"/>
                </a:solidFill>
                <a:latin typeface="Times New Roman"/>
              </a:rPr>
              <a:t>b</a:t>
            </a:r>
            <a:r>
              <a:rPr lang="zh-CN" altLang="en-US" sz="2800" baseline="30000" dirty="0">
                <a:solidFill>
                  <a:schemeClr val="tx1"/>
                </a:solidFill>
                <a:latin typeface="Times New Roman"/>
              </a:rPr>
              <a:t>）</a:t>
            </a:r>
            <a:r>
              <a:rPr lang="en-US" altLang="zh-CN" sz="2800" b="0" dirty="0">
                <a:solidFill>
                  <a:schemeClr val="tx1"/>
                </a:solidFill>
                <a:latin typeface="Times New Roman"/>
              </a:rPr>
              <a:t>  </a:t>
            </a:r>
            <a:endParaRPr lang="zh-CN" altLang="en-US" sz="27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836711"/>
            <a:ext cx="8207375" cy="536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t>　</a:t>
            </a:r>
            <a:r>
              <a:rPr lang="zh-CN" altLang="en-US" dirty="0">
                <a:solidFill>
                  <a:schemeClr val="tx1"/>
                </a:solidFill>
              </a:rPr>
              <a:t> 该方式：允许</a:t>
            </a:r>
            <a:r>
              <a:rPr lang="zh-CN" altLang="en-US" b="1" dirty="0"/>
              <a:t>调度程序</a:t>
            </a:r>
            <a:r>
              <a:rPr lang="zh-CN" altLang="en-US" dirty="0">
                <a:solidFill>
                  <a:schemeClr val="tx1"/>
                </a:solidFill>
              </a:rPr>
              <a:t>根据</a:t>
            </a:r>
            <a:r>
              <a:rPr lang="zh-CN" altLang="en-US" u="sng" dirty="0">
                <a:solidFill>
                  <a:schemeClr val="tx1"/>
                </a:solidFill>
              </a:rPr>
              <a:t>某种原则</a:t>
            </a:r>
            <a:r>
              <a:rPr lang="zh-CN" altLang="en-US" baseline="30000" dirty="0"/>
              <a:t>抢占算法</a:t>
            </a:r>
            <a:r>
              <a:rPr lang="zh-CN" altLang="en-US" dirty="0">
                <a:solidFill>
                  <a:schemeClr val="tx1"/>
                </a:solidFill>
              </a:rPr>
              <a:t>，去</a:t>
            </a:r>
            <a:r>
              <a:rPr lang="zh-CN" altLang="en-US" u="sng" dirty="0">
                <a:solidFill>
                  <a:schemeClr val="tx1"/>
                </a:solidFill>
              </a:rPr>
              <a:t>暂停</a:t>
            </a:r>
            <a:r>
              <a:rPr lang="zh-CN" altLang="en-US" dirty="0">
                <a:solidFill>
                  <a:schemeClr val="tx1"/>
                </a:solidFill>
              </a:rPr>
              <a:t>某个正在执行的进程，并将处理机</a:t>
            </a:r>
            <a:r>
              <a:rPr lang="zh-CN" altLang="en-US" u="sng" dirty="0">
                <a:solidFill>
                  <a:schemeClr val="tx1"/>
                </a:solidFill>
              </a:rPr>
              <a:t>重新分配</a:t>
            </a:r>
            <a:r>
              <a:rPr lang="zh-CN" altLang="en-US" dirty="0">
                <a:solidFill>
                  <a:schemeClr val="tx1"/>
                </a:solidFill>
              </a:rPr>
              <a:t>给另一进程。</a:t>
            </a:r>
            <a:endParaRPr lang="en-US" altLang="zh-CN" dirty="0">
              <a:solidFill>
                <a:schemeClr val="tx1"/>
              </a:solidFill>
            </a:endParaRPr>
          </a:p>
          <a:p>
            <a:pPr>
              <a:lnSpc>
                <a:spcPct val="140000"/>
              </a:lnSpc>
            </a:pPr>
            <a:r>
              <a:rPr lang="en-US" altLang="zh-CN" dirty="0">
                <a:solidFill>
                  <a:schemeClr val="tx1"/>
                </a:solidFill>
              </a:rPr>
              <a:t>    </a:t>
            </a:r>
            <a:r>
              <a:rPr lang="zh-CN" altLang="en-US" dirty="0">
                <a:solidFill>
                  <a:srgbClr val="FF0066"/>
                </a:solidFill>
              </a:rPr>
              <a:t>在现代</a:t>
            </a:r>
            <a:r>
              <a:rPr lang="en-US" altLang="zh-CN" dirty="0">
                <a:solidFill>
                  <a:srgbClr val="FF0066"/>
                </a:solidFill>
              </a:rPr>
              <a:t>OS</a:t>
            </a:r>
            <a:r>
              <a:rPr lang="zh-CN" altLang="en-US" dirty="0">
                <a:solidFill>
                  <a:srgbClr val="FF0066"/>
                </a:solidFill>
              </a:rPr>
              <a:t>中</a:t>
            </a:r>
            <a:r>
              <a:rPr lang="zh-CN" altLang="en-US" b="1" u="sng" dirty="0">
                <a:solidFill>
                  <a:srgbClr val="FF0066"/>
                </a:solidFill>
              </a:rPr>
              <a:t>广泛采用</a:t>
            </a:r>
            <a:r>
              <a:rPr lang="zh-CN" altLang="en-US" dirty="0">
                <a:solidFill>
                  <a:srgbClr val="FF0066"/>
                </a:solidFill>
              </a:rPr>
              <a:t>抢占方式</a:t>
            </a:r>
            <a:r>
              <a:rPr lang="zh-CN" altLang="en-US" dirty="0">
                <a:solidFill>
                  <a:schemeClr val="tx1"/>
                </a:solidFill>
              </a:rPr>
              <a:t>。</a:t>
            </a:r>
            <a:endParaRPr lang="en-US" altLang="zh-CN" dirty="0">
              <a:solidFill>
                <a:schemeClr val="tx1"/>
              </a:solidFill>
            </a:endParaRPr>
          </a:p>
          <a:p>
            <a:pPr>
              <a:lnSpc>
                <a:spcPct val="140000"/>
              </a:lnSpc>
            </a:pPr>
            <a:r>
              <a:rPr lang="en-US" altLang="zh-CN" dirty="0">
                <a:solidFill>
                  <a:schemeClr val="tx1"/>
                </a:solidFill>
              </a:rPr>
              <a:t>    </a:t>
            </a:r>
            <a:r>
              <a:rPr lang="zh-CN" altLang="en-US" b="1" dirty="0">
                <a:solidFill>
                  <a:schemeClr val="tx1"/>
                </a:solidFill>
              </a:rPr>
              <a:t>优点</a:t>
            </a:r>
            <a:r>
              <a:rPr lang="en-US" altLang="zh-CN" dirty="0">
                <a:solidFill>
                  <a:schemeClr val="tx1"/>
                </a:solidFill>
              </a:rPr>
              <a:t>(</a:t>
            </a:r>
            <a:r>
              <a:rPr lang="zh-CN" altLang="en-US" dirty="0">
                <a:solidFill>
                  <a:schemeClr val="tx1"/>
                </a:solidFill>
              </a:rPr>
              <a:t>为什么被广泛使用？</a:t>
            </a:r>
            <a:r>
              <a:rPr lang="en-US" altLang="zh-CN" dirty="0">
                <a:solidFill>
                  <a:schemeClr val="tx1"/>
                </a:solidFill>
              </a:rPr>
              <a:t>)</a:t>
            </a:r>
            <a:r>
              <a:rPr lang="zh-CN" altLang="en-US" dirty="0">
                <a:solidFill>
                  <a:schemeClr val="tx1"/>
                </a:solidFill>
              </a:rPr>
              <a:t>：</a:t>
            </a:r>
            <a:endParaRPr lang="en-US" altLang="zh-CN" dirty="0">
              <a:solidFill>
                <a:schemeClr val="tx1"/>
              </a:solidFill>
            </a:endParaRPr>
          </a:p>
          <a:p>
            <a:pPr>
              <a:lnSpc>
                <a:spcPct val="140000"/>
              </a:lnSpc>
            </a:pPr>
            <a:r>
              <a:rPr lang="en-US" altLang="zh-CN" dirty="0">
                <a:solidFill>
                  <a:schemeClr val="tx1"/>
                </a:solidFill>
              </a:rPr>
              <a:t>    </a:t>
            </a:r>
            <a:r>
              <a:rPr lang="zh-CN" altLang="en-US" dirty="0">
                <a:solidFill>
                  <a:schemeClr val="tx1"/>
                </a:solidFill>
              </a:rPr>
              <a:t>对于</a:t>
            </a:r>
            <a:r>
              <a:rPr lang="zh-CN" altLang="en-US" b="1" u="sng" dirty="0">
                <a:solidFill>
                  <a:schemeClr val="tx1"/>
                </a:solidFill>
              </a:rPr>
              <a:t>批处理机系统</a:t>
            </a:r>
            <a:r>
              <a:rPr lang="zh-CN" altLang="en-US" dirty="0">
                <a:solidFill>
                  <a:schemeClr val="tx1"/>
                </a:solidFill>
              </a:rPr>
              <a:t>，可以防止一个</a:t>
            </a:r>
            <a:r>
              <a:rPr lang="zh-CN" altLang="en-US" u="sng" dirty="0">
                <a:solidFill>
                  <a:schemeClr val="tx1"/>
                </a:solidFill>
              </a:rPr>
              <a:t>长进程长时间地占用</a:t>
            </a:r>
            <a:r>
              <a:rPr lang="zh-CN" altLang="en-US" dirty="0">
                <a:solidFill>
                  <a:schemeClr val="tx1"/>
                </a:solidFill>
              </a:rPr>
              <a:t>处理机，以确保处理机能为</a:t>
            </a:r>
            <a:r>
              <a:rPr lang="zh-CN" altLang="en-US" i="1" dirty="0">
                <a:solidFill>
                  <a:schemeClr val="tx1"/>
                </a:solidFill>
              </a:rPr>
              <a:t>所有进程</a:t>
            </a:r>
            <a:r>
              <a:rPr lang="zh-CN" altLang="en-US" dirty="0">
                <a:solidFill>
                  <a:schemeClr val="tx1"/>
                </a:solidFill>
              </a:rPr>
              <a:t>提供更为</a:t>
            </a:r>
            <a:r>
              <a:rPr lang="zh-CN" altLang="en-US" dirty="0"/>
              <a:t>公平的服务</a:t>
            </a:r>
            <a:r>
              <a:rPr lang="en-US" altLang="zh-CN" baseline="30000" dirty="0"/>
              <a:t>§31.2</a:t>
            </a:r>
            <a:r>
              <a:rPr lang="en-US" altLang="zh-CN" dirty="0">
                <a:solidFill>
                  <a:schemeClr val="tx1"/>
                </a:solidFill>
              </a:rPr>
              <a:t>.</a:t>
            </a:r>
          </a:p>
          <a:p>
            <a:pPr>
              <a:lnSpc>
                <a:spcPct val="140000"/>
              </a:lnSpc>
            </a:pPr>
            <a:r>
              <a:rPr lang="en-US" altLang="zh-CN" dirty="0">
                <a:solidFill>
                  <a:schemeClr val="tx1"/>
                </a:solidFill>
              </a:rPr>
              <a:t>    </a:t>
            </a:r>
            <a:r>
              <a:rPr lang="zh-CN" altLang="en-US" dirty="0">
                <a:solidFill>
                  <a:schemeClr val="tx1"/>
                </a:solidFill>
              </a:rPr>
              <a:t>对于</a:t>
            </a:r>
            <a:r>
              <a:rPr lang="zh-CN" altLang="en-US" b="1" u="sng" dirty="0">
                <a:solidFill>
                  <a:schemeClr val="tx1"/>
                </a:solidFill>
              </a:rPr>
              <a:t>分时系统</a:t>
            </a:r>
            <a:r>
              <a:rPr lang="zh-CN" altLang="en-US" dirty="0">
                <a:solidFill>
                  <a:schemeClr val="tx1"/>
                </a:solidFill>
              </a:rPr>
              <a:t>，</a:t>
            </a:r>
            <a:r>
              <a:rPr lang="zh-CN" altLang="en-US" b="1" u="sng" dirty="0">
                <a:solidFill>
                  <a:srgbClr val="FFC000"/>
                </a:solidFill>
              </a:rPr>
              <a:t>只有</a:t>
            </a:r>
            <a:r>
              <a:rPr lang="zh-CN" altLang="en-US" u="sng" dirty="0">
                <a:solidFill>
                  <a:schemeClr val="tx1"/>
                </a:solidFill>
              </a:rPr>
              <a:t>采用抢占方式</a:t>
            </a:r>
            <a:r>
              <a:rPr lang="en-US" altLang="zh-CN" dirty="0">
                <a:solidFill>
                  <a:schemeClr val="tx1"/>
                </a:solidFill>
                <a:latin typeface="+mj-ea"/>
              </a:rPr>
              <a:t>,</a:t>
            </a:r>
            <a:r>
              <a:rPr lang="zh-CN" altLang="en-US" dirty="0">
                <a:solidFill>
                  <a:schemeClr val="tx1"/>
                </a:solidFill>
                <a:latin typeface="+mj-ea"/>
              </a:rPr>
              <a:t>才</a:t>
            </a:r>
            <a:r>
              <a:rPr lang="zh-CN" altLang="en-US" dirty="0">
                <a:solidFill>
                  <a:schemeClr val="tx1"/>
                </a:solidFill>
              </a:rPr>
              <a:t>能实现</a:t>
            </a:r>
            <a:r>
              <a:rPr lang="zh-CN" altLang="en-US" u="sng" dirty="0"/>
              <a:t>人机交互</a:t>
            </a:r>
            <a:r>
              <a:rPr lang="zh-CN" altLang="en-US" dirty="0">
                <a:solidFill>
                  <a:schemeClr val="tx1"/>
                </a:solidFill>
              </a:rPr>
              <a:t>。</a:t>
            </a:r>
            <a:endParaRPr lang="en-US" altLang="zh-CN" dirty="0">
              <a:solidFill>
                <a:schemeClr val="tx1"/>
              </a:solidFill>
            </a:endParaRPr>
          </a:p>
          <a:p>
            <a:pPr>
              <a:lnSpc>
                <a:spcPct val="140000"/>
              </a:lnSpc>
            </a:pPr>
            <a:r>
              <a:rPr lang="en-US" altLang="zh-CN" dirty="0">
                <a:solidFill>
                  <a:schemeClr val="tx1"/>
                </a:solidFill>
              </a:rPr>
              <a:t>    </a:t>
            </a:r>
            <a:r>
              <a:rPr lang="zh-CN" altLang="en-US" dirty="0">
                <a:solidFill>
                  <a:schemeClr val="tx1"/>
                </a:solidFill>
              </a:rPr>
              <a:t>对于</a:t>
            </a:r>
            <a:r>
              <a:rPr lang="zh-CN" altLang="en-US" b="1" u="sng" dirty="0">
                <a:solidFill>
                  <a:schemeClr val="tx1"/>
                </a:solidFill>
              </a:rPr>
              <a:t>实时系统</a:t>
            </a:r>
            <a:r>
              <a:rPr lang="zh-CN" altLang="en-US" dirty="0">
                <a:solidFill>
                  <a:schemeClr val="tx1"/>
                </a:solidFill>
              </a:rPr>
              <a:t>，</a:t>
            </a:r>
            <a:r>
              <a:rPr lang="zh-CN" altLang="en-US" b="1" u="sng" dirty="0">
                <a:solidFill>
                  <a:srgbClr val="FFC000"/>
                </a:solidFill>
              </a:rPr>
              <a:t>只有</a:t>
            </a:r>
            <a:r>
              <a:rPr lang="zh-CN" altLang="en-US" u="sng" dirty="0">
                <a:solidFill>
                  <a:schemeClr val="tx1"/>
                </a:solidFill>
              </a:rPr>
              <a:t>采用抢占方式</a:t>
            </a:r>
            <a:r>
              <a:rPr lang="en-US" altLang="zh-CN" dirty="0">
                <a:solidFill>
                  <a:schemeClr val="tx1"/>
                </a:solidFill>
                <a:latin typeface="+mj-ea"/>
              </a:rPr>
              <a:t>,</a:t>
            </a:r>
            <a:r>
              <a:rPr lang="zh-CN" altLang="en-US" dirty="0">
                <a:solidFill>
                  <a:schemeClr val="tx1"/>
                </a:solidFill>
              </a:rPr>
              <a:t>才能</a:t>
            </a:r>
            <a:r>
              <a:rPr lang="zh-CN" altLang="en-US" u="sng" dirty="0">
                <a:solidFill>
                  <a:schemeClr val="tx1"/>
                </a:solidFill>
              </a:rPr>
              <a:t>满足</a:t>
            </a:r>
            <a:r>
              <a:rPr lang="zh-CN" altLang="en-US" u="sng" dirty="0"/>
              <a:t>实时任务</a:t>
            </a:r>
            <a:r>
              <a:rPr lang="zh-CN" altLang="en-US" u="sng" dirty="0">
                <a:solidFill>
                  <a:schemeClr val="tx1"/>
                </a:solidFill>
              </a:rPr>
              <a:t>的需求</a:t>
            </a:r>
            <a:r>
              <a:rPr lang="zh-CN" altLang="en-US" dirty="0">
                <a:solidFill>
                  <a:schemeClr val="tx1"/>
                </a:solidFill>
              </a:rPr>
              <a:t>。</a:t>
            </a:r>
            <a:endParaRPr lang="en-US" altLang="zh-CN" dirty="0">
              <a:solidFill>
                <a:schemeClr val="tx1"/>
              </a:solidFill>
            </a:endParaRPr>
          </a:p>
          <a:p>
            <a:pPr>
              <a:lnSpc>
                <a:spcPct val="140000"/>
              </a:lnSpc>
            </a:pPr>
            <a:r>
              <a:rPr lang="en-US" altLang="zh-CN" b="1" dirty="0">
                <a:solidFill>
                  <a:schemeClr val="tx1"/>
                </a:solidFill>
              </a:rPr>
              <a:t>    </a:t>
            </a:r>
            <a:r>
              <a:rPr lang="zh-CN" altLang="en-US" b="1" dirty="0">
                <a:solidFill>
                  <a:schemeClr val="tx1"/>
                </a:solidFill>
              </a:rPr>
              <a:t>问题</a:t>
            </a:r>
            <a:r>
              <a:rPr lang="zh-CN" altLang="en-US" dirty="0">
                <a:solidFill>
                  <a:schemeClr val="tx1"/>
                </a:solidFill>
              </a:rPr>
              <a:t>：抢占方式</a:t>
            </a:r>
            <a:r>
              <a:rPr lang="zh-CN" altLang="en-US" b="1" dirty="0"/>
              <a:t>实现复杂</a:t>
            </a:r>
            <a:r>
              <a:rPr lang="zh-CN" altLang="en-US" dirty="0">
                <a:solidFill>
                  <a:schemeClr val="tx1"/>
                </a:solidFill>
              </a:rPr>
              <a:t>，系统</a:t>
            </a:r>
            <a:r>
              <a:rPr lang="zh-CN" altLang="en-US" b="1" dirty="0"/>
              <a:t>开销较大</a:t>
            </a:r>
            <a:r>
              <a:rPr lang="zh-CN" altLang="en-US" dirty="0">
                <a:solidFill>
                  <a:schemeClr val="tx1"/>
                </a:solidFill>
              </a:rPr>
              <a:t>。</a:t>
            </a:r>
          </a:p>
        </p:txBody>
      </p:sp>
    </p:spTree>
    <p:extLst>
      <p:ext uri="{BB962C8B-B14F-4D97-AF65-F5344CB8AC3E}">
        <p14:creationId xmlns:p14="http://schemas.microsoft.com/office/powerpoint/2010/main" val="3584390607"/>
      </p:ext>
    </p:extLst>
  </p:cSld>
  <p:clrMapOvr>
    <a:masterClrMapping/>
  </p:clrMapOvr>
  <p:transition>
    <p:pull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1625" y="116632"/>
            <a:ext cx="8540750" cy="551554"/>
          </a:xfrm>
        </p:spPr>
        <p:txBody>
          <a:bodyPr/>
          <a:lstStyle/>
          <a:p>
            <a:pPr algn="l"/>
            <a:r>
              <a:rPr lang="en-US" altLang="zh-CN" sz="2600" dirty="0"/>
              <a:t>    </a:t>
            </a:r>
            <a:r>
              <a:rPr lang="zh-CN" altLang="en-US" sz="2600" dirty="0">
                <a:latin typeface="黑体" pitchFamily="2" charset="-122"/>
                <a:ea typeface="黑体" pitchFamily="2" charset="-122"/>
              </a:rPr>
              <a:t>抢占原则：</a:t>
            </a:r>
            <a:endParaRPr lang="zh-CN" altLang="en-US" sz="26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638" y="737320"/>
            <a:ext cx="8207375" cy="5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457200" indent="-457200">
              <a:lnSpc>
                <a:spcPct val="120000"/>
              </a:lnSpc>
              <a:buFont typeface="+mj-ea"/>
              <a:buAutoNum type="circleNumDbPlain"/>
            </a:pPr>
            <a:r>
              <a:rPr lang="zh-CN" altLang="en-US" sz="2300" b="1" dirty="0"/>
              <a:t>优先权</a:t>
            </a:r>
            <a:r>
              <a:rPr lang="zh-CN" altLang="en-US" sz="2300" dirty="0"/>
              <a:t>原则</a:t>
            </a:r>
            <a:r>
              <a:rPr lang="en-US" altLang="zh-CN" sz="2300" b="1" baseline="30000" dirty="0"/>
              <a:t>§3.3.3</a:t>
            </a:r>
            <a:r>
              <a:rPr lang="zh-CN" altLang="en-US" sz="2300" dirty="0">
                <a:solidFill>
                  <a:schemeClr val="tx1"/>
                </a:solidFill>
              </a:rPr>
              <a:t>。</a:t>
            </a:r>
            <a:endParaRPr lang="en-US" altLang="zh-CN" sz="2300" dirty="0">
              <a:solidFill>
                <a:schemeClr val="tx1"/>
              </a:solidFill>
            </a:endParaRPr>
          </a:p>
          <a:p>
            <a:pPr>
              <a:lnSpc>
                <a:spcPct val="120000"/>
              </a:lnSpc>
            </a:pPr>
            <a:r>
              <a:rPr lang="en-US" altLang="zh-CN" sz="2300" dirty="0">
                <a:solidFill>
                  <a:schemeClr val="tx1"/>
                </a:solidFill>
              </a:rPr>
              <a:t>     P</a:t>
            </a:r>
            <a:r>
              <a:rPr lang="zh-CN" altLang="en-US" sz="2300" dirty="0">
                <a:solidFill>
                  <a:schemeClr val="tx1"/>
                </a:solidFill>
              </a:rPr>
              <a:t>：</a:t>
            </a:r>
            <a:r>
              <a:rPr lang="zh-CN" altLang="en-US" sz="2300" dirty="0">
                <a:solidFill>
                  <a:srgbClr val="FFFF00"/>
                </a:solidFill>
              </a:rPr>
              <a:t>当前</a:t>
            </a:r>
            <a:r>
              <a:rPr lang="zh-CN" altLang="en-US" sz="2300" dirty="0">
                <a:solidFill>
                  <a:schemeClr val="tx1"/>
                </a:solidFill>
              </a:rPr>
              <a:t>运行进程，</a:t>
            </a:r>
            <a:r>
              <a:rPr lang="en-US" altLang="zh-CN" sz="2300" dirty="0">
                <a:solidFill>
                  <a:schemeClr val="tx1"/>
                </a:solidFill>
              </a:rPr>
              <a:t>Q</a:t>
            </a:r>
            <a:r>
              <a:rPr lang="zh-CN" altLang="en-US" sz="2300" dirty="0">
                <a:solidFill>
                  <a:schemeClr val="tx1"/>
                </a:solidFill>
              </a:rPr>
              <a:t>：</a:t>
            </a:r>
            <a:r>
              <a:rPr lang="zh-CN" altLang="en-US" sz="2300" dirty="0">
                <a:solidFill>
                  <a:srgbClr val="FFFF00"/>
                </a:solidFill>
              </a:rPr>
              <a:t>新到达</a:t>
            </a:r>
            <a:r>
              <a:rPr lang="zh-CN" altLang="en-US" sz="2300" dirty="0">
                <a:solidFill>
                  <a:schemeClr val="tx1"/>
                </a:solidFill>
              </a:rPr>
              <a:t>的进程。</a:t>
            </a:r>
            <a:endParaRPr lang="en-US" altLang="zh-CN" sz="2300" dirty="0">
              <a:solidFill>
                <a:schemeClr val="tx1"/>
              </a:solidFill>
            </a:endParaRPr>
          </a:p>
          <a:p>
            <a:pPr>
              <a:lnSpc>
                <a:spcPct val="120000"/>
              </a:lnSpc>
            </a:pPr>
            <a:r>
              <a:rPr lang="en-US" altLang="zh-CN" sz="2300" dirty="0">
                <a:solidFill>
                  <a:schemeClr val="tx1"/>
                </a:solidFill>
              </a:rPr>
              <a:t>    </a:t>
            </a:r>
            <a:r>
              <a:rPr lang="zh-CN" altLang="en-US" sz="2300" dirty="0">
                <a:solidFill>
                  <a:schemeClr val="tx1"/>
                </a:solidFill>
              </a:rPr>
              <a:t>如果 </a:t>
            </a:r>
            <a:r>
              <a:rPr lang="en-US" altLang="zh-CN" sz="2300" dirty="0">
                <a:solidFill>
                  <a:schemeClr val="tx1"/>
                </a:solidFill>
              </a:rPr>
              <a:t>Q</a:t>
            </a:r>
            <a:r>
              <a:rPr lang="en-US" altLang="zh-CN" sz="2300" b="1" dirty="0">
                <a:solidFill>
                  <a:schemeClr val="tx1"/>
                </a:solidFill>
              </a:rPr>
              <a:t>_</a:t>
            </a:r>
            <a:r>
              <a:rPr lang="zh-CN" altLang="en-US" sz="2300" b="1" dirty="0">
                <a:solidFill>
                  <a:schemeClr val="tx1"/>
                </a:solidFill>
              </a:rPr>
              <a:t>优先级</a:t>
            </a:r>
            <a:r>
              <a:rPr lang="en-US" altLang="zh-CN" sz="2300" b="1" dirty="0"/>
              <a:t> &gt; </a:t>
            </a:r>
            <a:r>
              <a:rPr lang="en-US" altLang="zh-CN" sz="2300" dirty="0">
                <a:solidFill>
                  <a:schemeClr val="tx1"/>
                </a:solidFill>
              </a:rPr>
              <a:t>P</a:t>
            </a:r>
            <a:r>
              <a:rPr lang="en-US" altLang="zh-CN" sz="2300" b="1" dirty="0">
                <a:solidFill>
                  <a:schemeClr val="tx1"/>
                </a:solidFill>
              </a:rPr>
              <a:t>_</a:t>
            </a:r>
            <a:r>
              <a:rPr lang="zh-CN" altLang="en-US" sz="2300" b="1" dirty="0">
                <a:solidFill>
                  <a:schemeClr val="tx1"/>
                </a:solidFill>
              </a:rPr>
              <a:t>优先级</a:t>
            </a:r>
            <a:r>
              <a:rPr lang="zh-CN" altLang="en-US" sz="2300" dirty="0">
                <a:solidFill>
                  <a:schemeClr val="tx1"/>
                </a:solidFill>
              </a:rPr>
              <a:t>：</a:t>
            </a:r>
            <a:endParaRPr lang="en-US" altLang="zh-CN" sz="2300" dirty="0">
              <a:solidFill>
                <a:schemeClr val="tx1"/>
              </a:solidFill>
            </a:endParaRPr>
          </a:p>
          <a:p>
            <a:pPr>
              <a:lnSpc>
                <a:spcPct val="120000"/>
              </a:lnSpc>
            </a:pPr>
            <a:r>
              <a:rPr lang="en-US" altLang="zh-CN" sz="2300" dirty="0">
                <a:solidFill>
                  <a:schemeClr val="tx1"/>
                </a:solidFill>
              </a:rPr>
              <a:t>    </a:t>
            </a:r>
            <a:r>
              <a:rPr lang="zh-CN" altLang="en-US" sz="2300" u="sng" dirty="0">
                <a:solidFill>
                  <a:schemeClr val="tx1"/>
                </a:solidFill>
              </a:rPr>
              <a:t>调度程序</a:t>
            </a:r>
            <a:r>
              <a:rPr lang="zh-CN" altLang="en-US" sz="2300" dirty="0">
                <a:solidFill>
                  <a:schemeClr val="tx1"/>
                </a:solidFill>
              </a:rPr>
              <a:t>会重新调度：</a:t>
            </a:r>
            <a:r>
              <a:rPr lang="zh-CN" altLang="en-US" sz="2300" u="sng" dirty="0">
                <a:solidFill>
                  <a:schemeClr val="tx1"/>
                </a:solidFill>
              </a:rPr>
              <a:t>调度</a:t>
            </a:r>
            <a:r>
              <a:rPr lang="en-US" altLang="zh-CN" sz="2300" u="sng" dirty="0">
                <a:solidFill>
                  <a:schemeClr val="tx1"/>
                </a:solidFill>
              </a:rPr>
              <a:t>Q</a:t>
            </a:r>
            <a:r>
              <a:rPr lang="zh-CN" altLang="en-US" sz="2300" dirty="0">
                <a:solidFill>
                  <a:schemeClr val="tx1"/>
                </a:solidFill>
              </a:rPr>
              <a:t>进程并</a:t>
            </a:r>
            <a:r>
              <a:rPr lang="zh-CN" altLang="en-US" sz="2300" u="sng" dirty="0">
                <a:solidFill>
                  <a:schemeClr val="tx1"/>
                </a:solidFill>
              </a:rPr>
              <a:t>将</a:t>
            </a:r>
            <a:r>
              <a:rPr lang="en-US" altLang="zh-CN" sz="2300" u="sng" dirty="0">
                <a:solidFill>
                  <a:schemeClr val="tx1"/>
                </a:solidFill>
              </a:rPr>
              <a:t>CPU</a:t>
            </a:r>
            <a:r>
              <a:rPr lang="zh-CN" altLang="en-US" sz="2300" u="sng" dirty="0">
                <a:solidFill>
                  <a:schemeClr val="tx1"/>
                </a:solidFill>
              </a:rPr>
              <a:t>分配给</a:t>
            </a:r>
            <a:r>
              <a:rPr lang="en-US" altLang="zh-CN" sz="2300" u="sng" dirty="0">
                <a:solidFill>
                  <a:schemeClr val="tx1"/>
                </a:solidFill>
              </a:rPr>
              <a:t>Q</a:t>
            </a:r>
            <a:r>
              <a:rPr lang="zh-CN" altLang="en-US" sz="2300" dirty="0">
                <a:solidFill>
                  <a:schemeClr val="tx1"/>
                </a:solidFill>
              </a:rPr>
              <a:t>进程（同时暂停</a:t>
            </a:r>
            <a:r>
              <a:rPr lang="en-US" altLang="zh-CN" sz="2300" dirty="0">
                <a:solidFill>
                  <a:schemeClr val="tx1"/>
                </a:solidFill>
              </a:rPr>
              <a:t>P</a:t>
            </a:r>
            <a:r>
              <a:rPr lang="zh-CN" altLang="en-US" sz="2300" dirty="0">
                <a:solidFill>
                  <a:schemeClr val="tx1"/>
                </a:solidFill>
              </a:rPr>
              <a:t>进程的运行，</a:t>
            </a:r>
            <a:r>
              <a:rPr lang="en-US" altLang="zh-CN" sz="2300" dirty="0">
                <a:solidFill>
                  <a:schemeClr val="tx1"/>
                </a:solidFill>
              </a:rPr>
              <a:t>Q</a:t>
            </a:r>
            <a:r>
              <a:rPr lang="zh-CN" altLang="en-US" sz="2300" dirty="0">
                <a:solidFill>
                  <a:schemeClr val="tx1"/>
                </a:solidFill>
              </a:rPr>
              <a:t>进程</a:t>
            </a:r>
            <a:r>
              <a:rPr lang="zh-CN" altLang="en-US" sz="2300" dirty="0"/>
              <a:t>抢占</a:t>
            </a:r>
            <a:r>
              <a:rPr lang="zh-CN" altLang="en-US" sz="2300" dirty="0">
                <a:solidFill>
                  <a:schemeClr val="tx1"/>
                </a:solidFill>
              </a:rPr>
              <a:t>了</a:t>
            </a:r>
            <a:r>
              <a:rPr lang="en-US" altLang="zh-CN" sz="2300" dirty="0">
                <a:solidFill>
                  <a:schemeClr val="tx1"/>
                </a:solidFill>
              </a:rPr>
              <a:t>P</a:t>
            </a:r>
            <a:r>
              <a:rPr lang="zh-CN" altLang="en-US" sz="2300" dirty="0">
                <a:solidFill>
                  <a:schemeClr val="tx1"/>
                </a:solidFill>
              </a:rPr>
              <a:t>进程的</a:t>
            </a:r>
            <a:r>
              <a:rPr lang="en-US" altLang="zh-CN" sz="2300" dirty="0">
                <a:solidFill>
                  <a:schemeClr val="tx1"/>
                </a:solidFill>
              </a:rPr>
              <a:t>CPU</a:t>
            </a:r>
            <a:r>
              <a:rPr lang="zh-CN" altLang="en-US" sz="2300" dirty="0">
                <a:solidFill>
                  <a:schemeClr val="tx1"/>
                </a:solidFill>
              </a:rPr>
              <a:t>）。</a:t>
            </a:r>
            <a:endParaRPr lang="en-US" altLang="zh-CN" sz="2300" dirty="0">
              <a:solidFill>
                <a:schemeClr val="tx1"/>
              </a:solidFill>
            </a:endParaRPr>
          </a:p>
          <a:p>
            <a:pPr marL="457200" indent="-457200">
              <a:lnSpc>
                <a:spcPct val="120000"/>
              </a:lnSpc>
              <a:buFont typeface="+mj-ea"/>
              <a:buAutoNum type="circleNumDbPlain" startAt="2"/>
            </a:pPr>
            <a:r>
              <a:rPr lang="zh-CN" altLang="en-US" sz="2300" b="1" dirty="0"/>
              <a:t>短进程优先</a:t>
            </a:r>
            <a:r>
              <a:rPr lang="zh-CN" altLang="en-US" sz="2300" dirty="0"/>
              <a:t>原则</a:t>
            </a:r>
            <a:r>
              <a:rPr lang="zh-CN" altLang="en-US" sz="2300" dirty="0">
                <a:solidFill>
                  <a:schemeClr val="tx1"/>
                </a:solidFill>
              </a:rPr>
              <a:t>。</a:t>
            </a:r>
            <a:r>
              <a:rPr lang="en-US" altLang="zh-CN" sz="2300" dirty="0">
                <a:solidFill>
                  <a:schemeClr val="tx1"/>
                </a:solidFill>
              </a:rPr>
              <a:t>(</a:t>
            </a:r>
            <a:r>
              <a:rPr lang="zh-CN" altLang="en-US" sz="2300" dirty="0">
                <a:solidFill>
                  <a:schemeClr val="tx1"/>
                </a:solidFill>
              </a:rPr>
              <a:t>可以认为：</a:t>
            </a:r>
            <a:r>
              <a:rPr lang="zh-CN" altLang="en-US" sz="2300" dirty="0"/>
              <a:t>短进程</a:t>
            </a:r>
            <a:r>
              <a:rPr lang="zh-CN" altLang="en-US" sz="2300" b="1" u="sng" dirty="0"/>
              <a:t>优先权</a:t>
            </a:r>
            <a:r>
              <a:rPr lang="zh-CN" altLang="en-US" sz="2300" dirty="0"/>
              <a:t>更高</a:t>
            </a:r>
            <a:r>
              <a:rPr lang="en-US" altLang="zh-CN" sz="2300" dirty="0">
                <a:solidFill>
                  <a:schemeClr val="tx1"/>
                </a:solidFill>
              </a:rPr>
              <a:t>)</a:t>
            </a:r>
          </a:p>
          <a:p>
            <a:pPr>
              <a:lnSpc>
                <a:spcPct val="120000"/>
              </a:lnSpc>
            </a:pPr>
            <a:r>
              <a:rPr lang="en-US" altLang="zh-CN" sz="2300" dirty="0">
                <a:solidFill>
                  <a:schemeClr val="tx1"/>
                </a:solidFill>
              </a:rPr>
              <a:t>     P</a:t>
            </a:r>
            <a:r>
              <a:rPr lang="zh-CN" altLang="en-US" sz="2300" dirty="0">
                <a:solidFill>
                  <a:schemeClr val="tx1"/>
                </a:solidFill>
              </a:rPr>
              <a:t>：</a:t>
            </a:r>
            <a:r>
              <a:rPr lang="zh-CN" altLang="en-US" sz="2300" i="1" dirty="0">
                <a:solidFill>
                  <a:schemeClr val="tx1"/>
                </a:solidFill>
              </a:rPr>
              <a:t>当前</a:t>
            </a:r>
            <a:r>
              <a:rPr lang="zh-CN" altLang="en-US" sz="2300" dirty="0">
                <a:solidFill>
                  <a:schemeClr val="tx1"/>
                </a:solidFill>
              </a:rPr>
              <a:t>运行进程，</a:t>
            </a:r>
            <a:r>
              <a:rPr lang="en-US" altLang="zh-CN" sz="2300" dirty="0">
                <a:solidFill>
                  <a:schemeClr val="tx1"/>
                </a:solidFill>
              </a:rPr>
              <a:t>Q</a:t>
            </a:r>
            <a:r>
              <a:rPr lang="zh-CN" altLang="en-US" sz="2300" dirty="0">
                <a:solidFill>
                  <a:schemeClr val="tx1"/>
                </a:solidFill>
              </a:rPr>
              <a:t>：</a:t>
            </a:r>
            <a:r>
              <a:rPr lang="zh-CN" altLang="en-US" sz="2300" i="1" dirty="0">
                <a:solidFill>
                  <a:schemeClr val="tx1"/>
                </a:solidFill>
              </a:rPr>
              <a:t>新到达</a:t>
            </a:r>
            <a:r>
              <a:rPr lang="zh-CN" altLang="en-US" sz="2300" dirty="0">
                <a:solidFill>
                  <a:schemeClr val="tx1"/>
                </a:solidFill>
              </a:rPr>
              <a:t>的进程。</a:t>
            </a:r>
            <a:endParaRPr lang="en-US" altLang="zh-CN" sz="2300" dirty="0">
              <a:solidFill>
                <a:schemeClr val="tx1"/>
              </a:solidFill>
            </a:endParaRPr>
          </a:p>
          <a:p>
            <a:pPr>
              <a:lnSpc>
                <a:spcPct val="120000"/>
              </a:lnSpc>
            </a:pPr>
            <a:r>
              <a:rPr lang="en-US" altLang="zh-CN" sz="2300" dirty="0">
                <a:solidFill>
                  <a:schemeClr val="tx1"/>
                </a:solidFill>
              </a:rPr>
              <a:t>    </a:t>
            </a:r>
            <a:r>
              <a:rPr lang="zh-CN" altLang="en-US" sz="2300" dirty="0">
                <a:solidFill>
                  <a:schemeClr val="tx1"/>
                </a:solidFill>
              </a:rPr>
              <a:t>如果 </a:t>
            </a:r>
            <a:r>
              <a:rPr lang="en-US" altLang="zh-CN" sz="2300" dirty="0">
                <a:solidFill>
                  <a:schemeClr val="tx1"/>
                </a:solidFill>
              </a:rPr>
              <a:t>Q</a:t>
            </a:r>
            <a:r>
              <a:rPr lang="en-US" altLang="zh-CN" sz="2300" b="1" dirty="0">
                <a:solidFill>
                  <a:schemeClr val="tx1"/>
                </a:solidFill>
              </a:rPr>
              <a:t>_</a:t>
            </a:r>
            <a:r>
              <a:rPr lang="zh-CN" altLang="en-US" sz="2300" b="1" dirty="0">
                <a:solidFill>
                  <a:schemeClr val="tx1"/>
                </a:solidFill>
              </a:rPr>
              <a:t>短</a:t>
            </a:r>
            <a:r>
              <a:rPr lang="en-US" altLang="zh-CN" sz="2300" b="1" dirty="0"/>
              <a:t> &gt; </a:t>
            </a:r>
            <a:r>
              <a:rPr lang="en-US" altLang="zh-CN" sz="2300" dirty="0">
                <a:solidFill>
                  <a:schemeClr val="tx1"/>
                </a:solidFill>
              </a:rPr>
              <a:t>P</a:t>
            </a:r>
            <a:r>
              <a:rPr lang="en-US" altLang="zh-CN" sz="2300" b="1" dirty="0">
                <a:solidFill>
                  <a:schemeClr val="tx1"/>
                </a:solidFill>
              </a:rPr>
              <a:t>_</a:t>
            </a:r>
            <a:r>
              <a:rPr lang="zh-CN" altLang="en-US" sz="2300" b="1" dirty="0">
                <a:solidFill>
                  <a:schemeClr val="tx1"/>
                </a:solidFill>
              </a:rPr>
              <a:t>长</a:t>
            </a:r>
            <a:r>
              <a:rPr lang="zh-CN" altLang="en-US" sz="2300" dirty="0">
                <a:solidFill>
                  <a:schemeClr val="tx1"/>
                </a:solidFill>
              </a:rPr>
              <a:t>：</a:t>
            </a:r>
            <a:endParaRPr lang="en-US" altLang="zh-CN" sz="2300" dirty="0">
              <a:solidFill>
                <a:schemeClr val="tx1"/>
              </a:solidFill>
            </a:endParaRPr>
          </a:p>
          <a:p>
            <a:pPr>
              <a:lnSpc>
                <a:spcPct val="120000"/>
              </a:lnSpc>
            </a:pPr>
            <a:r>
              <a:rPr lang="en-US" altLang="zh-CN" sz="2300" dirty="0">
                <a:solidFill>
                  <a:schemeClr val="tx1"/>
                </a:solidFill>
              </a:rPr>
              <a:t>    </a:t>
            </a:r>
            <a:r>
              <a:rPr lang="zh-CN" altLang="en-US" sz="2300" u="sng" dirty="0">
                <a:solidFill>
                  <a:schemeClr val="tx1"/>
                </a:solidFill>
              </a:rPr>
              <a:t>调度程序</a:t>
            </a:r>
            <a:r>
              <a:rPr lang="zh-CN" altLang="en-US" sz="2300" dirty="0">
                <a:solidFill>
                  <a:schemeClr val="tx1"/>
                </a:solidFill>
              </a:rPr>
              <a:t>会重新调度：</a:t>
            </a:r>
            <a:r>
              <a:rPr lang="zh-CN" altLang="en-US" sz="2300" u="sng" dirty="0">
                <a:solidFill>
                  <a:schemeClr val="tx1"/>
                </a:solidFill>
              </a:rPr>
              <a:t>调度</a:t>
            </a:r>
            <a:r>
              <a:rPr lang="en-US" altLang="zh-CN" sz="2300" u="sng" dirty="0">
                <a:solidFill>
                  <a:schemeClr val="tx1"/>
                </a:solidFill>
              </a:rPr>
              <a:t>Q</a:t>
            </a:r>
            <a:r>
              <a:rPr lang="zh-CN" altLang="en-US" sz="2300" dirty="0">
                <a:solidFill>
                  <a:schemeClr val="tx1"/>
                </a:solidFill>
              </a:rPr>
              <a:t>进程并</a:t>
            </a:r>
            <a:r>
              <a:rPr lang="zh-CN" altLang="en-US" sz="2300" u="sng" dirty="0">
                <a:solidFill>
                  <a:schemeClr val="tx1"/>
                </a:solidFill>
              </a:rPr>
              <a:t>将</a:t>
            </a:r>
            <a:r>
              <a:rPr lang="en-US" altLang="zh-CN" sz="2300" u="sng" dirty="0">
                <a:solidFill>
                  <a:schemeClr val="tx1"/>
                </a:solidFill>
              </a:rPr>
              <a:t>CPU</a:t>
            </a:r>
            <a:r>
              <a:rPr lang="zh-CN" altLang="en-US" sz="2300" u="sng" dirty="0">
                <a:solidFill>
                  <a:schemeClr val="tx1"/>
                </a:solidFill>
              </a:rPr>
              <a:t>分配给</a:t>
            </a:r>
            <a:r>
              <a:rPr lang="en-US" altLang="zh-CN" sz="2300" u="sng" dirty="0">
                <a:solidFill>
                  <a:schemeClr val="tx1"/>
                </a:solidFill>
              </a:rPr>
              <a:t>Q</a:t>
            </a:r>
            <a:r>
              <a:rPr lang="zh-CN" altLang="en-US" sz="2300" dirty="0">
                <a:solidFill>
                  <a:schemeClr val="tx1"/>
                </a:solidFill>
              </a:rPr>
              <a:t>进程（同时暂停</a:t>
            </a:r>
            <a:r>
              <a:rPr lang="en-US" altLang="zh-CN" sz="2300" dirty="0">
                <a:solidFill>
                  <a:schemeClr val="tx1"/>
                </a:solidFill>
              </a:rPr>
              <a:t>P</a:t>
            </a:r>
            <a:r>
              <a:rPr lang="zh-CN" altLang="en-US" sz="2300" dirty="0">
                <a:solidFill>
                  <a:schemeClr val="tx1"/>
                </a:solidFill>
              </a:rPr>
              <a:t>进程的运行，</a:t>
            </a:r>
            <a:r>
              <a:rPr lang="en-US" altLang="zh-CN" sz="2300" dirty="0">
                <a:solidFill>
                  <a:schemeClr val="tx1"/>
                </a:solidFill>
              </a:rPr>
              <a:t>Q</a:t>
            </a:r>
            <a:r>
              <a:rPr lang="zh-CN" altLang="en-US" sz="2300" dirty="0">
                <a:solidFill>
                  <a:schemeClr val="tx1"/>
                </a:solidFill>
              </a:rPr>
              <a:t>进程抢占了</a:t>
            </a:r>
            <a:r>
              <a:rPr lang="en-US" altLang="zh-CN" sz="2300" dirty="0">
                <a:solidFill>
                  <a:schemeClr val="tx1"/>
                </a:solidFill>
              </a:rPr>
              <a:t>P</a:t>
            </a:r>
            <a:r>
              <a:rPr lang="zh-CN" altLang="en-US" sz="2300" dirty="0">
                <a:solidFill>
                  <a:schemeClr val="tx1"/>
                </a:solidFill>
              </a:rPr>
              <a:t>进程的</a:t>
            </a:r>
            <a:r>
              <a:rPr lang="en-US" altLang="zh-CN" sz="2300" dirty="0">
                <a:solidFill>
                  <a:schemeClr val="tx1"/>
                </a:solidFill>
              </a:rPr>
              <a:t>CPU</a:t>
            </a:r>
            <a:r>
              <a:rPr lang="zh-CN" altLang="en-US" sz="2300" dirty="0">
                <a:solidFill>
                  <a:schemeClr val="tx1"/>
                </a:solidFill>
              </a:rPr>
              <a:t>）。</a:t>
            </a:r>
            <a:endParaRPr lang="en-US" altLang="zh-CN" sz="2300" dirty="0">
              <a:solidFill>
                <a:schemeClr val="tx1"/>
              </a:solidFill>
            </a:endParaRPr>
          </a:p>
          <a:p>
            <a:pPr marL="457200" indent="-457200">
              <a:lnSpc>
                <a:spcPct val="120000"/>
              </a:lnSpc>
              <a:buFont typeface="+mj-ea"/>
              <a:buAutoNum type="circleNumDbPlain" startAt="3"/>
            </a:pPr>
            <a:r>
              <a:rPr lang="zh-CN" altLang="en-US" sz="2300" b="1" dirty="0"/>
              <a:t>时间片</a:t>
            </a:r>
            <a:r>
              <a:rPr lang="zh-CN" altLang="en-US" sz="2300" dirty="0"/>
              <a:t>原则</a:t>
            </a:r>
            <a:r>
              <a:rPr lang="en-US" altLang="zh-CN" sz="2300" b="1" baseline="30000" dirty="0"/>
              <a:t>§3.3.2 </a:t>
            </a:r>
            <a:r>
              <a:rPr lang="zh-CN" altLang="en-US" sz="2300" dirty="0">
                <a:solidFill>
                  <a:schemeClr val="tx1"/>
                </a:solidFill>
              </a:rPr>
              <a:t>。</a:t>
            </a:r>
            <a:endParaRPr lang="en-US" altLang="zh-CN" sz="2300" dirty="0">
              <a:solidFill>
                <a:schemeClr val="tx1"/>
              </a:solidFill>
            </a:endParaRPr>
          </a:p>
          <a:p>
            <a:pPr>
              <a:lnSpc>
                <a:spcPct val="120000"/>
              </a:lnSpc>
            </a:pPr>
            <a:r>
              <a:rPr lang="en-US" altLang="zh-CN" sz="2300" dirty="0">
                <a:solidFill>
                  <a:schemeClr val="tx1"/>
                </a:solidFill>
              </a:rPr>
              <a:t>     </a:t>
            </a:r>
            <a:r>
              <a:rPr lang="zh-CN" altLang="en-US" sz="2300" dirty="0">
                <a:solidFill>
                  <a:schemeClr val="tx1"/>
                </a:solidFill>
              </a:rPr>
              <a:t>分时系统中，各进程按时间片轮转，当</a:t>
            </a:r>
            <a:r>
              <a:rPr lang="zh-CN" altLang="en-US" sz="2300" u="sng" dirty="0"/>
              <a:t>时间片用完</a:t>
            </a:r>
            <a:r>
              <a:rPr lang="zh-CN" altLang="en-US" sz="2300" dirty="0">
                <a:solidFill>
                  <a:schemeClr val="tx1"/>
                </a:solidFill>
              </a:rPr>
              <a:t>后，停止当前进程的运行，并重新调度一个新的进程。</a:t>
            </a:r>
          </a:p>
        </p:txBody>
      </p:sp>
    </p:spTree>
    <p:extLst>
      <p:ext uri="{BB962C8B-B14F-4D97-AF65-F5344CB8AC3E}">
        <p14:creationId xmlns:p14="http://schemas.microsoft.com/office/powerpoint/2010/main" val="4126606603"/>
      </p:ext>
    </p:extLst>
  </p:cSld>
  <p:clrMapOvr>
    <a:masterClrMapping/>
  </p:clrMapOvr>
  <p:transition>
    <p:pull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551554"/>
          </a:xfrm>
        </p:spPr>
        <p:txBody>
          <a:bodyPr/>
          <a:lstStyle/>
          <a:p>
            <a:pPr algn="l"/>
            <a:r>
              <a:rPr lang="en-US" altLang="zh-CN" sz="2800" dirty="0"/>
              <a:t>    </a:t>
            </a:r>
            <a:r>
              <a:rPr lang="en-US" altLang="zh-CN" sz="2800" dirty="0">
                <a:latin typeface="黑体" pitchFamily="2" charset="-122"/>
                <a:ea typeface="黑体" pitchFamily="2" charset="-122"/>
              </a:rPr>
              <a:t>3.3.2  </a:t>
            </a:r>
            <a:r>
              <a:rPr lang="zh-CN" altLang="en-US" sz="2800" dirty="0">
                <a:latin typeface="黑体" pitchFamily="2" charset="-122"/>
                <a:ea typeface="黑体" pitchFamily="2" charset="-122"/>
              </a:rPr>
              <a:t>轮转</a:t>
            </a:r>
            <a:r>
              <a:rPr lang="en-US" altLang="zh-CN" sz="2800" dirty="0">
                <a:latin typeface="黑体" pitchFamily="2" charset="-122"/>
                <a:ea typeface="黑体" pitchFamily="2" charset="-122"/>
              </a:rPr>
              <a:t>(RR)</a:t>
            </a:r>
            <a:r>
              <a:rPr lang="zh-CN" altLang="en-US" sz="2800" dirty="0">
                <a:latin typeface="黑体" pitchFamily="2" charset="-122"/>
                <a:ea typeface="黑体" pitchFamily="2" charset="-122"/>
              </a:rPr>
              <a:t>调度算法</a:t>
            </a:r>
            <a:endParaRPr lang="zh-CN" altLang="en-US" sz="28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836712"/>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latin typeface="黑体" pitchFamily="2" charset="-122"/>
                <a:ea typeface="黑体" pitchFamily="2" charset="-122"/>
              </a:rPr>
              <a:t>　</a:t>
            </a:r>
            <a:r>
              <a:rPr lang="zh-CN" altLang="en-US" dirty="0"/>
              <a:t>分时系统</a:t>
            </a:r>
            <a:r>
              <a:rPr lang="zh-CN" altLang="en-US" dirty="0">
                <a:solidFill>
                  <a:schemeClr val="tx1"/>
                </a:solidFill>
              </a:rPr>
              <a:t>中，常用基于时间片的轮转调度算法。</a:t>
            </a:r>
            <a:endParaRPr lang="en-US" altLang="zh-CN" dirty="0">
              <a:solidFill>
                <a:schemeClr val="tx1"/>
              </a:solidFill>
            </a:endParaRPr>
          </a:p>
          <a:p>
            <a:r>
              <a:rPr lang="en-US" altLang="zh-CN" dirty="0">
                <a:solidFill>
                  <a:schemeClr val="tx1"/>
                </a:solidFill>
              </a:rPr>
              <a:t>    </a:t>
            </a:r>
            <a:r>
              <a:rPr lang="zh-CN" altLang="en-US" dirty="0">
                <a:solidFill>
                  <a:schemeClr val="tx1"/>
                </a:solidFill>
              </a:rPr>
              <a:t>每个就绪进程</a:t>
            </a:r>
            <a:r>
              <a:rPr lang="zh-CN" altLang="en-US" u="sng" dirty="0"/>
              <a:t>轮流运行</a:t>
            </a:r>
            <a:r>
              <a:rPr lang="zh-CN" altLang="en-US" dirty="0">
                <a:solidFill>
                  <a:schemeClr val="tx1"/>
                </a:solidFill>
              </a:rPr>
              <a:t>一个</a:t>
            </a:r>
            <a:r>
              <a:rPr lang="zh-CN" altLang="en-US" u="sng" dirty="0">
                <a:solidFill>
                  <a:schemeClr val="tx1"/>
                </a:solidFill>
              </a:rPr>
              <a:t>时间片</a:t>
            </a:r>
            <a:r>
              <a:rPr lang="zh-CN" altLang="en-US" dirty="0">
                <a:solidFill>
                  <a:schemeClr val="tx1"/>
                </a:solidFill>
              </a:rPr>
              <a:t>。</a:t>
            </a:r>
            <a:endParaRPr lang="en-US" altLang="zh-CN" dirty="0">
              <a:solidFill>
                <a:schemeClr val="tx1"/>
              </a:solidFill>
            </a:endParaRPr>
          </a:p>
          <a:p>
            <a:r>
              <a:rPr lang="en-US" altLang="zh-CN" sz="2800" b="1" dirty="0">
                <a:latin typeface="黑体" pitchFamily="2" charset="-122"/>
                <a:ea typeface="黑体" pitchFamily="2" charset="-122"/>
              </a:rPr>
              <a:t>  1. </a:t>
            </a:r>
            <a:r>
              <a:rPr lang="zh-CN" altLang="en-US" sz="2800" b="1" dirty="0">
                <a:latin typeface="黑体" pitchFamily="2" charset="-122"/>
                <a:ea typeface="黑体" pitchFamily="2" charset="-122"/>
              </a:rPr>
              <a:t>轮转算法的基本原理  </a:t>
            </a:r>
            <a:endParaRPr lang="en-US" altLang="zh-CN" sz="2800" b="1" dirty="0">
              <a:latin typeface="黑体" pitchFamily="2" charset="-122"/>
              <a:ea typeface="黑体" pitchFamily="2" charset="-122"/>
            </a:endParaRPr>
          </a:p>
          <a:p>
            <a:pPr marL="182563" indent="169863">
              <a:buFont typeface="+mj-ea"/>
              <a:buAutoNum type="circleNumDbPlain"/>
            </a:pPr>
            <a:r>
              <a:rPr lang="zh-CN" altLang="en-US" dirty="0">
                <a:solidFill>
                  <a:schemeClr val="tx1"/>
                </a:solidFill>
              </a:rPr>
              <a:t>  系统中各进程预先设置一个</a:t>
            </a:r>
            <a:r>
              <a:rPr lang="zh-CN" altLang="en-US" u="sng" dirty="0"/>
              <a:t>时间片</a:t>
            </a:r>
            <a:r>
              <a:rPr lang="zh-CN" altLang="en-US" dirty="0">
                <a:solidFill>
                  <a:schemeClr val="tx1"/>
                </a:solidFill>
              </a:rPr>
              <a:t>。</a:t>
            </a:r>
            <a:endParaRPr lang="en-US" altLang="zh-CN" dirty="0">
              <a:solidFill>
                <a:schemeClr val="tx1"/>
              </a:solidFill>
            </a:endParaRPr>
          </a:p>
          <a:p>
            <a:pPr marL="182563" indent="169863">
              <a:buFont typeface="+mj-ea"/>
              <a:buAutoNum type="circleNumDbPlain"/>
            </a:pPr>
            <a:r>
              <a:rPr lang="zh-CN" altLang="en-US" dirty="0">
                <a:solidFill>
                  <a:schemeClr val="tx1"/>
                </a:solidFill>
              </a:rPr>
              <a:t>  将所有就绪进程，</a:t>
            </a:r>
            <a:r>
              <a:rPr lang="zh-CN" altLang="en-US" i="1" dirty="0">
                <a:solidFill>
                  <a:schemeClr val="tx1"/>
                </a:solidFill>
              </a:rPr>
              <a:t>按</a:t>
            </a:r>
            <a:r>
              <a:rPr lang="en-US" altLang="zh-CN" i="1" u="sng" dirty="0">
                <a:solidFill>
                  <a:schemeClr val="tx1"/>
                </a:solidFill>
              </a:rPr>
              <a:t>FCFS</a:t>
            </a:r>
            <a:r>
              <a:rPr lang="zh-CN" altLang="en-US" i="1" dirty="0">
                <a:solidFill>
                  <a:schemeClr val="tx1"/>
                </a:solidFill>
              </a:rPr>
              <a:t>策略</a:t>
            </a:r>
            <a:r>
              <a:rPr lang="zh-CN" altLang="en-US" dirty="0">
                <a:solidFill>
                  <a:schemeClr val="tx1"/>
                </a:solidFill>
              </a:rPr>
              <a:t>排成一个</a:t>
            </a:r>
            <a:r>
              <a:rPr lang="zh-CN" altLang="en-US" u="sng" dirty="0"/>
              <a:t>就绪队列</a:t>
            </a:r>
            <a:r>
              <a:rPr lang="zh-CN" altLang="en-US" dirty="0">
                <a:solidFill>
                  <a:schemeClr val="tx1"/>
                </a:solidFill>
              </a:rPr>
              <a:t>。</a:t>
            </a:r>
            <a:endParaRPr lang="en-US" altLang="zh-CN" dirty="0">
              <a:solidFill>
                <a:schemeClr val="tx1"/>
              </a:solidFill>
            </a:endParaRPr>
          </a:p>
          <a:p>
            <a:pPr marL="182563" indent="169863">
              <a:buFont typeface="+mj-ea"/>
              <a:buAutoNum type="circleNumDbPlain"/>
            </a:pPr>
            <a:r>
              <a:rPr lang="zh-CN" altLang="en-US" dirty="0"/>
              <a:t>  </a:t>
            </a:r>
            <a:r>
              <a:rPr lang="zh-CN" altLang="en-US" u="sng" dirty="0"/>
              <a:t>调度</a:t>
            </a:r>
            <a:r>
              <a:rPr lang="zh-CN" altLang="en-US" dirty="0">
                <a:solidFill>
                  <a:schemeClr val="tx1"/>
                </a:solidFill>
              </a:rPr>
              <a:t>队首进程，让它</a:t>
            </a:r>
            <a:r>
              <a:rPr lang="zh-CN" altLang="en-US" u="sng" dirty="0"/>
              <a:t>执行</a:t>
            </a:r>
            <a:r>
              <a:rPr lang="zh-CN" altLang="en-US" dirty="0">
                <a:solidFill>
                  <a:schemeClr val="tx1"/>
                </a:solidFill>
              </a:rPr>
              <a:t>一个时间片。</a:t>
            </a:r>
            <a:endParaRPr lang="en-US" altLang="zh-CN" dirty="0">
              <a:solidFill>
                <a:schemeClr val="tx1"/>
              </a:solidFill>
            </a:endParaRPr>
          </a:p>
          <a:p>
            <a:pPr marL="182563" indent="169863">
              <a:buFont typeface="+mj-ea"/>
              <a:buAutoNum type="circleNumDbPlain"/>
            </a:pPr>
            <a:r>
              <a:rPr lang="zh-CN" altLang="en-US" dirty="0">
                <a:solidFill>
                  <a:schemeClr val="tx1"/>
                </a:solidFill>
              </a:rPr>
              <a:t>  重复</a:t>
            </a:r>
            <a:r>
              <a:rPr lang="zh-CN" altLang="en-US" dirty="0">
                <a:solidFill>
                  <a:schemeClr val="tx1"/>
                </a:solidFill>
                <a:latin typeface="华文宋体"/>
                <a:ea typeface="华文宋体"/>
              </a:rPr>
              <a:t>③</a:t>
            </a:r>
            <a:r>
              <a:rPr lang="zh-CN" altLang="en-US" dirty="0">
                <a:solidFill>
                  <a:schemeClr val="tx1"/>
                </a:solidFill>
              </a:rPr>
              <a:t>，</a:t>
            </a:r>
            <a:r>
              <a:rPr lang="zh-CN" altLang="en-US" u="sng" dirty="0"/>
              <a:t>调度</a:t>
            </a:r>
            <a:r>
              <a:rPr lang="zh-CN" altLang="en-US" u="sng" dirty="0">
                <a:solidFill>
                  <a:schemeClr val="tx1"/>
                </a:solidFill>
              </a:rPr>
              <a:t>新的</a:t>
            </a:r>
            <a:r>
              <a:rPr lang="zh-CN" altLang="en-US" dirty="0">
                <a:solidFill>
                  <a:schemeClr val="tx1"/>
                </a:solidFill>
              </a:rPr>
              <a:t>队首进程。</a:t>
            </a:r>
            <a:endParaRPr lang="en-US" altLang="zh-CN" dirty="0">
              <a:solidFill>
                <a:schemeClr val="tx1"/>
              </a:solidFill>
            </a:endParaRPr>
          </a:p>
          <a:p>
            <a:pPr marL="182563" indent="169863"/>
            <a:r>
              <a:rPr lang="zh-CN" altLang="en-US" dirty="0">
                <a:solidFill>
                  <a:schemeClr val="tx1"/>
                </a:solidFill>
              </a:rPr>
              <a:t>    优点：在一段时间内，</a:t>
            </a:r>
            <a:r>
              <a:rPr lang="zh-CN" altLang="en-US" u="sng" dirty="0">
                <a:solidFill>
                  <a:schemeClr val="tx1"/>
                </a:solidFill>
              </a:rPr>
              <a:t>就绪</a:t>
            </a:r>
            <a:r>
              <a:rPr lang="zh-CN" altLang="en-US" dirty="0">
                <a:solidFill>
                  <a:schemeClr val="tx1"/>
                </a:solidFill>
              </a:rPr>
              <a:t>队列中的</a:t>
            </a:r>
            <a:r>
              <a:rPr lang="zh-CN" altLang="en-US" u="sng" dirty="0"/>
              <a:t>每一个</a:t>
            </a:r>
            <a:r>
              <a:rPr lang="zh-CN" altLang="en-US" dirty="0">
                <a:solidFill>
                  <a:schemeClr val="tx1"/>
                </a:solidFill>
              </a:rPr>
              <a:t>进程，都能获得一个时间片的运行时间。</a:t>
            </a:r>
            <a:endParaRPr lang="en-US" altLang="zh-CN" dirty="0">
              <a:solidFill>
                <a:schemeClr val="tx1"/>
              </a:solidFill>
            </a:endParaRPr>
          </a:p>
          <a:p>
            <a:pPr marL="182563" indent="169863"/>
            <a:r>
              <a:rPr lang="zh-CN" altLang="en-US" b="1" dirty="0">
                <a:solidFill>
                  <a:srgbClr val="FFFF00"/>
                </a:solidFill>
              </a:rPr>
              <a:t>算法</a:t>
            </a:r>
            <a:r>
              <a:rPr lang="zh-CN" altLang="en-US" dirty="0">
                <a:solidFill>
                  <a:schemeClr val="tx1"/>
                </a:solidFill>
              </a:rPr>
              <a:t>：轮转</a:t>
            </a:r>
            <a:r>
              <a:rPr lang="en-US" altLang="zh-CN" dirty="0">
                <a:solidFill>
                  <a:schemeClr val="tx1"/>
                </a:solidFill>
              </a:rPr>
              <a:t>(RR)+FCFS</a:t>
            </a:r>
            <a:endParaRPr lang="zh-CN" altLang="en-US" dirty="0">
              <a:solidFill>
                <a:schemeClr val="tx1"/>
              </a:solidFill>
            </a:endParaRPr>
          </a:p>
        </p:txBody>
      </p:sp>
    </p:spTree>
    <p:extLst>
      <p:ext uri="{BB962C8B-B14F-4D97-AF65-F5344CB8AC3E}">
        <p14:creationId xmlns:p14="http://schemas.microsoft.com/office/powerpoint/2010/main" val="4126606603"/>
      </p:ext>
    </p:extLst>
  </p:cSld>
  <p:clrMapOvr>
    <a:masterClrMapping/>
  </p:clrMapOvr>
  <p:transition>
    <p:pull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551554"/>
          </a:xfrm>
        </p:spPr>
        <p:txBody>
          <a:bodyPr/>
          <a:lstStyle/>
          <a:p>
            <a:pPr algn="l"/>
            <a:r>
              <a:rPr lang="en-US" altLang="zh-CN" sz="2800" dirty="0"/>
              <a:t> </a:t>
            </a:r>
            <a:r>
              <a:rPr lang="zh-CN" altLang="en-US" sz="2800" dirty="0"/>
              <a:t>　</a:t>
            </a:r>
            <a:r>
              <a:rPr lang="en-US" altLang="zh-CN" sz="2800" dirty="0">
                <a:latin typeface="黑体" pitchFamily="2" charset="-122"/>
                <a:ea typeface="黑体" pitchFamily="2" charset="-122"/>
              </a:rPr>
              <a:t>2. </a:t>
            </a:r>
            <a:r>
              <a:rPr lang="zh-CN" altLang="en-US" sz="2800" dirty="0">
                <a:latin typeface="黑体" pitchFamily="2" charset="-122"/>
                <a:ea typeface="黑体" pitchFamily="2" charset="-122"/>
              </a:rPr>
              <a:t>进程切换的时机</a:t>
            </a:r>
            <a:r>
              <a:rPr lang="en-US" altLang="zh-CN" sz="2800" dirty="0">
                <a:latin typeface="黑体" pitchFamily="2" charset="-122"/>
                <a:ea typeface="黑体" pitchFamily="2" charset="-122"/>
              </a:rPr>
              <a:t>(</a:t>
            </a:r>
            <a:r>
              <a:rPr lang="zh-CN" altLang="en-US" sz="2800" dirty="0">
                <a:solidFill>
                  <a:schemeClr val="tx1"/>
                </a:solidFill>
                <a:latin typeface="黑体" pitchFamily="2" charset="-122"/>
                <a:ea typeface="黑体" pitchFamily="2" charset="-122"/>
              </a:rPr>
              <a:t>什么时候需要重新调度</a:t>
            </a:r>
            <a:r>
              <a:rPr lang="en-US" altLang="zh-CN" sz="2800" dirty="0">
                <a:solidFill>
                  <a:schemeClr val="tx1"/>
                </a:solidFill>
                <a:latin typeface="黑体" pitchFamily="2" charset="-122"/>
                <a:ea typeface="黑体" pitchFamily="2" charset="-122"/>
              </a:rPr>
              <a:t>?</a:t>
            </a:r>
            <a:r>
              <a:rPr lang="en-US" altLang="zh-CN" sz="2800" dirty="0">
                <a:latin typeface="黑体" pitchFamily="2" charset="-122"/>
                <a:ea typeface="黑体" pitchFamily="2" charset="-122"/>
              </a:rPr>
              <a:t>)</a:t>
            </a:r>
            <a:endParaRPr lang="zh-CN" altLang="en-US" sz="28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45321" y="876146"/>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t>　</a:t>
            </a:r>
            <a:r>
              <a:rPr lang="zh-CN" altLang="en-US" dirty="0">
                <a:solidFill>
                  <a:schemeClr val="tx1"/>
                </a:solidFill>
              </a:rPr>
              <a:t>可分为两种情况：</a:t>
            </a:r>
            <a:endParaRPr lang="en-US" altLang="zh-CN" dirty="0">
              <a:solidFill>
                <a:schemeClr val="tx1"/>
              </a:solidFill>
            </a:endParaRPr>
          </a:p>
          <a:p>
            <a:pPr>
              <a:lnSpc>
                <a:spcPct val="140000"/>
              </a:lnSpc>
            </a:pPr>
            <a:r>
              <a:rPr lang="en-US" altLang="zh-CN" dirty="0">
                <a:solidFill>
                  <a:schemeClr val="tx1"/>
                </a:solidFill>
              </a:rPr>
              <a:t>    </a:t>
            </a:r>
            <a:r>
              <a:rPr lang="zh-CN" altLang="en-US" dirty="0">
                <a:solidFill>
                  <a:schemeClr val="tx1"/>
                </a:solidFill>
              </a:rPr>
              <a:t>① 若一个</a:t>
            </a:r>
            <a:r>
              <a:rPr lang="zh-CN" altLang="en-US" b="1" u="sng" dirty="0">
                <a:solidFill>
                  <a:srgbClr val="FFFF00"/>
                </a:solidFill>
              </a:rPr>
              <a:t>时间片尚未用完</a:t>
            </a:r>
            <a:r>
              <a:rPr lang="zh-CN" altLang="en-US" dirty="0">
                <a:solidFill>
                  <a:schemeClr val="tx1"/>
                </a:solidFill>
              </a:rPr>
              <a:t>，正在运行的</a:t>
            </a:r>
            <a:r>
              <a:rPr lang="zh-CN" altLang="en-US" b="1" u="sng" dirty="0">
                <a:solidFill>
                  <a:srgbClr val="FFFF00"/>
                </a:solidFill>
              </a:rPr>
              <a:t>进程便已经完成</a:t>
            </a:r>
            <a:r>
              <a:rPr lang="zh-CN" altLang="en-US" dirty="0">
                <a:solidFill>
                  <a:schemeClr val="tx1"/>
                </a:solidFill>
              </a:rPr>
              <a:t>，此时立即</a:t>
            </a:r>
            <a:r>
              <a:rPr lang="zh-CN" altLang="en-US" u="sng" dirty="0">
                <a:solidFill>
                  <a:schemeClr val="tx1"/>
                </a:solidFill>
              </a:rPr>
              <a:t>激活调度程序</a:t>
            </a:r>
            <a:r>
              <a:rPr lang="en-US" altLang="zh-CN" b="1" baseline="30000" dirty="0">
                <a:solidFill>
                  <a:schemeClr val="tx1"/>
                </a:solidFill>
              </a:rPr>
              <a:t>1</a:t>
            </a:r>
            <a:r>
              <a:rPr lang="zh-CN" altLang="en-US" dirty="0">
                <a:solidFill>
                  <a:schemeClr val="tx1"/>
                </a:solidFill>
              </a:rPr>
              <a:t>，</a:t>
            </a:r>
            <a:r>
              <a:rPr lang="zh-CN" altLang="en-US" u="sng" dirty="0">
                <a:solidFill>
                  <a:schemeClr val="tx1"/>
                </a:solidFill>
              </a:rPr>
              <a:t>删除当前进程</a:t>
            </a:r>
            <a:r>
              <a:rPr lang="en-US" altLang="zh-CN" b="1" baseline="30000" dirty="0">
                <a:solidFill>
                  <a:schemeClr val="tx1"/>
                </a:solidFill>
              </a:rPr>
              <a:t>2</a:t>
            </a:r>
            <a:r>
              <a:rPr lang="zh-CN" altLang="en-US" dirty="0">
                <a:solidFill>
                  <a:schemeClr val="tx1"/>
                </a:solidFill>
              </a:rPr>
              <a:t>，并</a:t>
            </a:r>
            <a:r>
              <a:rPr lang="zh-CN" altLang="en-US" u="sng" dirty="0"/>
              <a:t>重新调度</a:t>
            </a:r>
            <a:r>
              <a:rPr lang="en-US" altLang="zh-CN" b="1" baseline="30000" dirty="0">
                <a:solidFill>
                  <a:schemeClr val="tx1"/>
                </a:solidFill>
              </a:rPr>
              <a:t>3</a:t>
            </a:r>
            <a:r>
              <a:rPr lang="zh-CN" altLang="en-US" dirty="0">
                <a:solidFill>
                  <a:schemeClr val="tx1"/>
                </a:solidFill>
              </a:rPr>
              <a:t>就绪队列中队首进程运行，并启动一个</a:t>
            </a:r>
            <a:r>
              <a:rPr lang="zh-CN" altLang="en-US" u="sng" dirty="0">
                <a:solidFill>
                  <a:schemeClr val="tx1"/>
                </a:solidFill>
              </a:rPr>
              <a:t>新的时间片</a:t>
            </a:r>
            <a:r>
              <a:rPr lang="en-US" altLang="zh-CN" b="1" baseline="30000" dirty="0">
                <a:solidFill>
                  <a:schemeClr val="tx1"/>
                </a:solidFill>
              </a:rPr>
              <a:t>4</a:t>
            </a:r>
            <a:r>
              <a:rPr lang="zh-CN" altLang="en-US" dirty="0">
                <a:solidFill>
                  <a:schemeClr val="tx1"/>
                </a:solidFill>
              </a:rPr>
              <a:t>。</a:t>
            </a:r>
            <a:endParaRPr lang="en-US" altLang="zh-CN" dirty="0">
              <a:solidFill>
                <a:schemeClr val="tx1"/>
              </a:solidFill>
            </a:endParaRPr>
          </a:p>
          <a:p>
            <a:pPr>
              <a:lnSpc>
                <a:spcPct val="140000"/>
              </a:lnSpc>
            </a:pPr>
            <a:r>
              <a:rPr lang="en-US" altLang="zh-CN" dirty="0">
                <a:solidFill>
                  <a:schemeClr val="tx1"/>
                </a:solidFill>
              </a:rPr>
              <a:t>    </a:t>
            </a:r>
            <a:r>
              <a:rPr lang="zh-CN" altLang="en-US" dirty="0">
                <a:solidFill>
                  <a:schemeClr val="tx1"/>
                </a:solidFill>
              </a:rPr>
              <a:t>② 在一个</a:t>
            </a:r>
            <a:r>
              <a:rPr lang="zh-CN" altLang="en-US" b="1" u="sng" dirty="0">
                <a:solidFill>
                  <a:srgbClr val="FFFF00"/>
                </a:solidFill>
              </a:rPr>
              <a:t>时间片用完</a:t>
            </a:r>
            <a:r>
              <a:rPr lang="zh-CN" altLang="en-US" b="1" dirty="0">
                <a:solidFill>
                  <a:srgbClr val="FFFF00"/>
                </a:solidFill>
              </a:rPr>
              <a:t>时</a:t>
            </a:r>
            <a:r>
              <a:rPr lang="en-US" altLang="zh-CN" dirty="0">
                <a:solidFill>
                  <a:schemeClr val="tx1"/>
                </a:solidFill>
              </a:rPr>
              <a:t>(</a:t>
            </a:r>
            <a:r>
              <a:rPr lang="zh-CN" altLang="en-US" dirty="0">
                <a:solidFill>
                  <a:schemeClr val="tx1"/>
                </a:solidFill>
              </a:rPr>
              <a:t>计时器中断处理程序被激活</a:t>
            </a:r>
            <a:r>
              <a:rPr lang="en-US" altLang="zh-CN" dirty="0">
                <a:solidFill>
                  <a:schemeClr val="tx1"/>
                </a:solidFill>
              </a:rPr>
              <a:t>)</a:t>
            </a:r>
            <a:r>
              <a:rPr lang="zh-CN" altLang="en-US" dirty="0">
                <a:solidFill>
                  <a:schemeClr val="tx1"/>
                </a:solidFill>
              </a:rPr>
              <a:t>，</a:t>
            </a:r>
            <a:endParaRPr lang="en-US" altLang="zh-CN" dirty="0">
              <a:solidFill>
                <a:schemeClr val="tx1"/>
              </a:solidFill>
            </a:endParaRPr>
          </a:p>
          <a:p>
            <a:pPr>
              <a:lnSpc>
                <a:spcPct val="140000"/>
              </a:lnSpc>
            </a:pPr>
            <a:r>
              <a:rPr lang="en-US" altLang="zh-CN" dirty="0">
                <a:solidFill>
                  <a:schemeClr val="tx1"/>
                </a:solidFill>
              </a:rPr>
              <a:t>      (a) </a:t>
            </a:r>
            <a:r>
              <a:rPr lang="zh-CN" altLang="en-US" dirty="0">
                <a:solidFill>
                  <a:schemeClr val="tx1"/>
                </a:solidFill>
              </a:rPr>
              <a:t>如果</a:t>
            </a:r>
            <a:r>
              <a:rPr lang="zh-CN" altLang="en-US" dirty="0">
                <a:solidFill>
                  <a:srgbClr val="FFFF00"/>
                </a:solidFill>
              </a:rPr>
              <a:t>进程</a:t>
            </a:r>
            <a:r>
              <a:rPr lang="zh-CN" altLang="en-US" u="sng" dirty="0">
                <a:solidFill>
                  <a:srgbClr val="FFFF00"/>
                </a:solidFill>
              </a:rPr>
              <a:t>尚未完成</a:t>
            </a:r>
            <a:r>
              <a:rPr lang="zh-CN" altLang="en-US" dirty="0">
                <a:solidFill>
                  <a:schemeClr val="tx1"/>
                </a:solidFill>
              </a:rPr>
              <a:t>，</a:t>
            </a:r>
            <a:r>
              <a:rPr lang="zh-CN" altLang="en-US" u="sng" dirty="0">
                <a:solidFill>
                  <a:schemeClr val="tx1"/>
                </a:solidFill>
              </a:rPr>
              <a:t>调度程序</a:t>
            </a:r>
            <a:r>
              <a:rPr lang="zh-CN" altLang="en-US" dirty="0">
                <a:solidFill>
                  <a:schemeClr val="tx1"/>
                </a:solidFill>
              </a:rPr>
              <a:t>将把该进程送往</a:t>
            </a:r>
            <a:r>
              <a:rPr lang="zh-CN" altLang="en-US" dirty="0">
                <a:solidFill>
                  <a:srgbClr val="FFFF00"/>
                </a:solidFill>
              </a:rPr>
              <a:t>就绪队列的末尾，</a:t>
            </a:r>
            <a:r>
              <a:rPr lang="zh-CN" altLang="en-US" u="sng" dirty="0"/>
              <a:t>重新调度</a:t>
            </a:r>
            <a:r>
              <a:rPr lang="zh-CN" altLang="en-US" dirty="0">
                <a:solidFill>
                  <a:schemeClr val="tx1"/>
                </a:solidFill>
              </a:rPr>
              <a:t>就绪队列中队首的进程运行，并启动一个</a:t>
            </a:r>
            <a:r>
              <a:rPr lang="zh-CN" altLang="en-US" u="sng" dirty="0">
                <a:solidFill>
                  <a:schemeClr val="tx1"/>
                </a:solidFill>
              </a:rPr>
              <a:t>新的时间片</a:t>
            </a:r>
            <a:r>
              <a:rPr lang="zh-CN" altLang="en-US" dirty="0">
                <a:solidFill>
                  <a:schemeClr val="tx1"/>
                </a:solidFill>
              </a:rPr>
              <a:t>。 </a:t>
            </a:r>
            <a:endParaRPr lang="en-US" altLang="zh-CN" dirty="0">
              <a:solidFill>
                <a:schemeClr val="tx1"/>
              </a:solidFill>
            </a:endParaRPr>
          </a:p>
          <a:p>
            <a:pPr>
              <a:lnSpc>
                <a:spcPct val="140000"/>
              </a:lnSpc>
            </a:pPr>
            <a:r>
              <a:rPr lang="en-US" altLang="zh-CN" dirty="0">
                <a:solidFill>
                  <a:schemeClr val="tx1"/>
                </a:solidFill>
              </a:rPr>
              <a:t>      (b) </a:t>
            </a:r>
            <a:r>
              <a:rPr lang="zh-CN" altLang="en-US" dirty="0">
                <a:solidFill>
                  <a:schemeClr val="tx1"/>
                </a:solidFill>
              </a:rPr>
              <a:t>如果</a:t>
            </a:r>
            <a:r>
              <a:rPr lang="zh-CN" altLang="en-US" dirty="0">
                <a:solidFill>
                  <a:srgbClr val="FFFF00"/>
                </a:solidFill>
              </a:rPr>
              <a:t>进程</a:t>
            </a:r>
            <a:r>
              <a:rPr lang="zh-CN" altLang="en-US" u="sng" dirty="0">
                <a:solidFill>
                  <a:srgbClr val="FFFF00"/>
                </a:solidFill>
              </a:rPr>
              <a:t>正好完成</a:t>
            </a:r>
            <a:r>
              <a:rPr lang="zh-CN" altLang="en-US" dirty="0">
                <a:solidFill>
                  <a:schemeClr val="tx1"/>
                </a:solidFill>
              </a:rPr>
              <a:t>，按照①重新调度。 </a:t>
            </a:r>
          </a:p>
        </p:txBody>
      </p:sp>
    </p:spTree>
    <p:extLst>
      <p:ext uri="{BB962C8B-B14F-4D97-AF65-F5344CB8AC3E}">
        <p14:creationId xmlns:p14="http://schemas.microsoft.com/office/powerpoint/2010/main" val="3584390607"/>
      </p:ext>
    </p:extLst>
  </p:cSld>
  <p:clrMapOvr>
    <a:masterClrMapping/>
  </p:clrMapOvr>
  <p:transition>
    <p:pull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1625" y="104876"/>
            <a:ext cx="8540750" cy="551554"/>
          </a:xfrm>
        </p:spPr>
        <p:txBody>
          <a:bodyPr/>
          <a:lstStyle/>
          <a:p>
            <a:pPr algn="l"/>
            <a:r>
              <a:rPr lang="en-US" altLang="zh-CN" sz="2800" dirty="0"/>
              <a:t>    </a:t>
            </a:r>
            <a:r>
              <a:rPr lang="en-US" altLang="zh-CN" sz="2800" dirty="0">
                <a:latin typeface="黑体" pitchFamily="2" charset="-122"/>
                <a:ea typeface="黑体" pitchFamily="2" charset="-122"/>
              </a:rPr>
              <a:t>3. </a:t>
            </a:r>
            <a:r>
              <a:rPr lang="zh-CN" altLang="en-US" sz="2800" dirty="0">
                <a:latin typeface="黑体" pitchFamily="2" charset="-122"/>
                <a:ea typeface="黑体" pitchFamily="2" charset="-122"/>
              </a:rPr>
              <a:t>时间片大小的确定</a:t>
            </a:r>
            <a:r>
              <a:rPr lang="en-US" altLang="zh-CN" sz="2800" dirty="0">
                <a:latin typeface="黑体" pitchFamily="2" charset="-122"/>
                <a:ea typeface="黑体" pitchFamily="2" charset="-122"/>
              </a:rPr>
              <a:t>(</a:t>
            </a:r>
            <a:r>
              <a:rPr lang="zh-CN" altLang="en-US" sz="2800" dirty="0">
                <a:solidFill>
                  <a:schemeClr val="tx1"/>
                </a:solidFill>
                <a:latin typeface="黑体" pitchFamily="2" charset="-122"/>
                <a:ea typeface="黑体" pitchFamily="2" charset="-122"/>
              </a:rPr>
              <a:t>多大才合适</a:t>
            </a:r>
            <a:r>
              <a:rPr lang="en-US" altLang="zh-CN" sz="2800" dirty="0">
                <a:latin typeface="黑体" pitchFamily="2" charset="-122"/>
                <a:ea typeface="黑体" pitchFamily="2" charset="-122"/>
              </a:rPr>
              <a:t>)</a:t>
            </a:r>
            <a:endParaRPr lang="zh-CN" altLang="en-US" sz="28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656430"/>
            <a:ext cx="8207375" cy="5724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t>　</a:t>
            </a:r>
            <a:r>
              <a:rPr lang="zh-CN" altLang="en-US" dirty="0">
                <a:solidFill>
                  <a:schemeClr val="tx1"/>
                </a:solidFill>
              </a:rPr>
              <a:t>在轮转算法中，时间片的大小对系统性能有很大的影响。</a:t>
            </a:r>
            <a:endParaRPr lang="en-US" altLang="zh-CN" dirty="0">
              <a:solidFill>
                <a:schemeClr val="tx1"/>
              </a:solidFill>
            </a:endParaRPr>
          </a:p>
          <a:p>
            <a:r>
              <a:rPr lang="en-US" altLang="zh-CN" dirty="0">
                <a:solidFill>
                  <a:schemeClr val="tx1"/>
                </a:solidFill>
              </a:rPr>
              <a:t>    </a:t>
            </a:r>
            <a:r>
              <a:rPr lang="zh-CN" altLang="en-US" dirty="0">
                <a:solidFill>
                  <a:schemeClr val="tx1"/>
                </a:solidFill>
              </a:rPr>
              <a:t>时间片</a:t>
            </a:r>
            <a:r>
              <a:rPr lang="zh-CN" altLang="en-US" b="1" dirty="0"/>
              <a:t>太小</a:t>
            </a:r>
            <a:r>
              <a:rPr lang="zh-CN" altLang="en-US" dirty="0">
                <a:solidFill>
                  <a:schemeClr val="tx1"/>
                </a:solidFill>
              </a:rPr>
              <a:t>，会引起进程间的</a:t>
            </a:r>
            <a:r>
              <a:rPr lang="zh-CN" altLang="en-US" b="1" u="sng" dirty="0">
                <a:solidFill>
                  <a:schemeClr val="tx1"/>
                </a:solidFill>
              </a:rPr>
              <a:t>频繁切换</a:t>
            </a:r>
            <a:r>
              <a:rPr lang="zh-CN" altLang="en-US" dirty="0">
                <a:solidFill>
                  <a:schemeClr val="tx1"/>
                </a:solidFill>
              </a:rPr>
              <a:t>，</a:t>
            </a:r>
            <a:r>
              <a:rPr lang="zh-CN" altLang="en-US" dirty="0"/>
              <a:t>增加系统开销</a:t>
            </a:r>
            <a:r>
              <a:rPr lang="en-US" altLang="zh-CN" b="1" baseline="30000" dirty="0"/>
              <a:t>?</a:t>
            </a:r>
            <a:r>
              <a:rPr lang="en-US" altLang="zh-CN" dirty="0">
                <a:solidFill>
                  <a:schemeClr val="tx1"/>
                </a:solidFill>
              </a:rPr>
              <a:t>.</a:t>
            </a:r>
          </a:p>
          <a:p>
            <a:r>
              <a:rPr lang="zh-CN" altLang="en-US" dirty="0">
                <a:solidFill>
                  <a:schemeClr val="tx1"/>
                </a:solidFill>
              </a:rPr>
              <a:t>    时间片</a:t>
            </a:r>
            <a:r>
              <a:rPr lang="zh-CN" altLang="en-US" b="1" dirty="0"/>
              <a:t>太大</a:t>
            </a:r>
            <a:r>
              <a:rPr lang="zh-CN" altLang="en-US" dirty="0">
                <a:solidFill>
                  <a:schemeClr val="tx1"/>
                </a:solidFill>
              </a:rPr>
              <a:t>，会使得每个进程会在</a:t>
            </a:r>
            <a:r>
              <a:rPr lang="zh-CN" altLang="en-US" u="sng" dirty="0">
                <a:solidFill>
                  <a:schemeClr val="tx1"/>
                </a:solidFill>
              </a:rPr>
              <a:t>一个时间片内</a:t>
            </a:r>
            <a:r>
              <a:rPr lang="zh-CN" altLang="en-US" dirty="0"/>
              <a:t>完成</a:t>
            </a:r>
            <a:r>
              <a:rPr lang="zh-CN" altLang="en-US" dirty="0">
                <a:solidFill>
                  <a:schemeClr val="tx1"/>
                </a:solidFill>
              </a:rPr>
              <a:t>，该算法</a:t>
            </a:r>
            <a:r>
              <a:rPr lang="zh-CN" altLang="en-US" u="sng" dirty="0"/>
              <a:t>退化为</a:t>
            </a:r>
            <a:r>
              <a:rPr lang="en-US" altLang="zh-CN" u="sng" dirty="0"/>
              <a:t>FCFS</a:t>
            </a:r>
            <a:r>
              <a:rPr lang="en-US" altLang="zh-CN" dirty="0">
                <a:solidFill>
                  <a:schemeClr val="tx1"/>
                </a:solidFill>
              </a:rPr>
              <a:t>(</a:t>
            </a:r>
            <a:r>
              <a:rPr lang="zh-CN" altLang="en-US" dirty="0">
                <a:solidFill>
                  <a:schemeClr val="tx1"/>
                </a:solidFill>
              </a:rPr>
              <a:t>缺点：</a:t>
            </a:r>
            <a:r>
              <a:rPr lang="en-US" altLang="zh-CN" dirty="0">
                <a:solidFill>
                  <a:schemeClr val="tx1"/>
                </a:solidFill>
              </a:rPr>
              <a:t>FCFS</a:t>
            </a:r>
            <a:r>
              <a:rPr lang="zh-CN" altLang="en-US" dirty="0">
                <a:solidFill>
                  <a:schemeClr val="tx1"/>
                </a:solidFill>
              </a:rPr>
              <a:t>无法满足</a:t>
            </a:r>
            <a:r>
              <a:rPr lang="zh-CN" altLang="en-US" u="sng" dirty="0">
                <a:solidFill>
                  <a:schemeClr val="tx1"/>
                </a:solidFill>
              </a:rPr>
              <a:t>短作业用户</a:t>
            </a:r>
            <a:r>
              <a:rPr lang="zh-CN" altLang="en-US" dirty="0">
                <a:solidFill>
                  <a:schemeClr val="tx1"/>
                </a:solidFill>
              </a:rPr>
              <a:t>及</a:t>
            </a:r>
            <a:r>
              <a:rPr lang="zh-CN" altLang="en-US" u="sng" dirty="0">
                <a:solidFill>
                  <a:schemeClr val="tx1"/>
                </a:solidFill>
              </a:rPr>
              <a:t>交互式用户</a:t>
            </a:r>
            <a:r>
              <a:rPr lang="zh-CN" altLang="en-US" dirty="0">
                <a:solidFill>
                  <a:schemeClr val="tx1"/>
                </a:solidFill>
              </a:rPr>
              <a:t>的需求</a:t>
            </a:r>
            <a:r>
              <a:rPr lang="en-US" altLang="zh-CN" dirty="0">
                <a:solidFill>
                  <a:schemeClr val="tx1"/>
                </a:solidFill>
              </a:rPr>
              <a:t>)</a:t>
            </a:r>
            <a:r>
              <a:rPr lang="zh-CN" altLang="en-US" dirty="0">
                <a:solidFill>
                  <a:schemeClr val="tx1"/>
                </a:solidFill>
              </a:rPr>
              <a:t>。</a:t>
            </a:r>
            <a:endParaRPr lang="en-US" altLang="zh-CN" dirty="0">
              <a:solidFill>
                <a:schemeClr val="tx1"/>
              </a:solidFill>
            </a:endParaRPr>
          </a:p>
          <a:p>
            <a:r>
              <a:rPr lang="en-US" altLang="zh-CN" dirty="0">
                <a:solidFill>
                  <a:schemeClr val="tx1"/>
                </a:solidFill>
              </a:rPr>
              <a:t>    </a:t>
            </a:r>
            <a:r>
              <a:rPr lang="zh-CN" altLang="en-US" dirty="0">
                <a:solidFill>
                  <a:schemeClr val="tx1"/>
                </a:solidFill>
              </a:rPr>
              <a:t>时间片的</a:t>
            </a:r>
            <a:r>
              <a:rPr lang="zh-CN" altLang="en-US" b="1" dirty="0"/>
              <a:t>大小</a:t>
            </a:r>
            <a:r>
              <a:rPr lang="zh-CN" altLang="en-US" dirty="0">
                <a:solidFill>
                  <a:schemeClr val="tx1"/>
                </a:solidFill>
              </a:rPr>
              <a:t>：</a:t>
            </a:r>
            <a:r>
              <a:rPr lang="zh-CN" altLang="en-US" b="1" u="sng" dirty="0">
                <a:solidFill>
                  <a:schemeClr val="tx1"/>
                </a:solidFill>
              </a:rPr>
              <a:t>略大于一次典型交互所需要的时间</a:t>
            </a:r>
            <a:r>
              <a:rPr lang="zh-CN" altLang="en-US" b="1" dirty="0">
                <a:solidFill>
                  <a:schemeClr val="tx1"/>
                </a:solidFill>
              </a:rPr>
              <a:t>。</a:t>
            </a:r>
            <a:r>
              <a:rPr lang="zh-CN" altLang="en-US" dirty="0">
                <a:solidFill>
                  <a:schemeClr val="tx1"/>
                </a:solidFill>
              </a:rPr>
              <a:t>使</a:t>
            </a:r>
            <a:r>
              <a:rPr lang="zh-CN" altLang="en-US" u="sng" dirty="0"/>
              <a:t>大多数</a:t>
            </a:r>
            <a:r>
              <a:rPr lang="en-US" altLang="zh-CN" baseline="30000" dirty="0"/>
              <a:t>1</a:t>
            </a:r>
            <a:r>
              <a:rPr lang="zh-CN" altLang="en-US" dirty="0">
                <a:solidFill>
                  <a:schemeClr val="tx1"/>
                </a:solidFill>
              </a:rPr>
              <a:t>交互式进程能</a:t>
            </a:r>
            <a:r>
              <a:rPr lang="zh-CN" altLang="en-US" u="sng" dirty="0">
                <a:solidFill>
                  <a:schemeClr val="tx1"/>
                </a:solidFill>
              </a:rPr>
              <a:t>在</a:t>
            </a:r>
            <a:r>
              <a:rPr lang="zh-CN" altLang="en-US" u="sng" dirty="0"/>
              <a:t>一个时间片内</a:t>
            </a:r>
            <a:r>
              <a:rPr lang="zh-CN" altLang="en-US" u="sng" dirty="0">
                <a:solidFill>
                  <a:schemeClr val="tx1"/>
                </a:solidFill>
              </a:rPr>
              <a:t>完成</a:t>
            </a:r>
            <a:r>
              <a:rPr lang="en-US" altLang="zh-CN" baseline="30000" dirty="0"/>
              <a:t>2 </a:t>
            </a:r>
            <a:r>
              <a:rPr lang="zh-CN" altLang="en-US" dirty="0">
                <a:solidFill>
                  <a:schemeClr val="tx1"/>
                </a:solidFill>
              </a:rPr>
              <a:t>，从而获得很小的响应时间。</a:t>
            </a:r>
            <a:br>
              <a:rPr lang="zh-CN" altLang="en-US" dirty="0">
                <a:solidFill>
                  <a:schemeClr val="tx1"/>
                </a:solidFill>
              </a:rPr>
            </a:br>
            <a:r>
              <a:rPr lang="zh-CN" altLang="en-US" dirty="0">
                <a:solidFill>
                  <a:schemeClr val="tx1"/>
                </a:solidFill>
              </a:rPr>
              <a:t>　　图</a:t>
            </a:r>
            <a:r>
              <a:rPr lang="en-US" altLang="zh-CN" dirty="0">
                <a:solidFill>
                  <a:schemeClr val="tx1"/>
                </a:solidFill>
              </a:rPr>
              <a:t>3-2 </a:t>
            </a:r>
            <a:r>
              <a:rPr lang="zh-CN" altLang="en-US" dirty="0">
                <a:solidFill>
                  <a:schemeClr val="tx1"/>
                </a:solidFill>
              </a:rPr>
              <a:t>给出了时间片大小对响应时间的影响，其中图</a:t>
            </a:r>
            <a:r>
              <a:rPr lang="en-US" altLang="zh-CN" dirty="0">
                <a:solidFill>
                  <a:schemeClr val="tx1"/>
                </a:solidFill>
              </a:rPr>
              <a:t>(a)</a:t>
            </a:r>
            <a:r>
              <a:rPr lang="zh-CN" altLang="en-US" dirty="0">
                <a:solidFill>
                  <a:schemeClr val="tx1"/>
                </a:solidFill>
              </a:rPr>
              <a:t>是时间片略大于一次典型交互的时间，而图</a:t>
            </a:r>
            <a:r>
              <a:rPr lang="en-US" altLang="zh-CN" dirty="0">
                <a:solidFill>
                  <a:schemeClr val="tx1"/>
                </a:solidFill>
              </a:rPr>
              <a:t>(b)</a:t>
            </a:r>
            <a:r>
              <a:rPr lang="zh-CN" altLang="en-US" dirty="0">
                <a:solidFill>
                  <a:schemeClr val="tx1"/>
                </a:solidFill>
              </a:rPr>
              <a:t>是时间片小于典型交互的时间。图</a:t>
            </a:r>
            <a:r>
              <a:rPr lang="en-US" altLang="zh-CN" dirty="0">
                <a:solidFill>
                  <a:schemeClr val="tx1"/>
                </a:solidFill>
              </a:rPr>
              <a:t>3-3</a:t>
            </a:r>
            <a:r>
              <a:rPr lang="zh-CN" altLang="en-US" dirty="0">
                <a:solidFill>
                  <a:schemeClr val="tx1"/>
                </a:solidFill>
              </a:rPr>
              <a:t>给出了时间片分别为</a:t>
            </a:r>
            <a:r>
              <a:rPr lang="en-US" altLang="zh-CN" dirty="0">
                <a:solidFill>
                  <a:schemeClr val="tx1"/>
                </a:solidFill>
              </a:rPr>
              <a:t>q = 1</a:t>
            </a:r>
            <a:r>
              <a:rPr lang="zh-CN" altLang="en-US" dirty="0">
                <a:solidFill>
                  <a:schemeClr val="tx1"/>
                </a:solidFill>
              </a:rPr>
              <a:t>和</a:t>
            </a:r>
            <a:r>
              <a:rPr lang="en-US" altLang="zh-CN" dirty="0">
                <a:solidFill>
                  <a:schemeClr val="tx1"/>
                </a:solidFill>
              </a:rPr>
              <a:t>q = 4</a:t>
            </a:r>
            <a:r>
              <a:rPr lang="zh-CN" altLang="en-US" dirty="0">
                <a:solidFill>
                  <a:schemeClr val="tx1"/>
                </a:solidFill>
              </a:rPr>
              <a:t>时对平均周转时间的影响。 </a:t>
            </a:r>
          </a:p>
        </p:txBody>
      </p:sp>
    </p:spTree>
    <p:extLst>
      <p:ext uri="{BB962C8B-B14F-4D97-AF65-F5344CB8AC3E}">
        <p14:creationId xmlns:p14="http://schemas.microsoft.com/office/powerpoint/2010/main" val="3584390607"/>
      </p:ext>
    </p:extLst>
  </p:cSld>
  <p:clrMapOvr>
    <a:masterClrMapping/>
  </p:clrMapOvr>
  <p:transition>
    <p:pull dir="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8540750" cy="551554"/>
          </a:xfrm>
        </p:spPr>
        <p:txBody>
          <a:bodyPr/>
          <a:lstStyle/>
          <a:p>
            <a:pPr algn="l"/>
            <a:r>
              <a:rPr lang="en-US" altLang="zh-CN" sz="2800" dirty="0"/>
              <a:t>  </a:t>
            </a:r>
            <a:endParaRPr lang="zh-CN" altLang="en-US" sz="28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pic>
        <p:nvPicPr>
          <p:cNvPr id="6" name="Picture 4" descr="3-2"/>
          <p:cNvPicPr>
            <a:picLocks noChangeAspect="1" noChangeArrowheads="1"/>
          </p:cNvPicPr>
          <p:nvPr/>
        </p:nvPicPr>
        <p:blipFill>
          <a:blip r:embed="rId2">
            <a:clrChange>
              <a:clrFrom>
                <a:srgbClr val="FFFFFF"/>
              </a:clrFrom>
              <a:clrTo>
                <a:srgbClr val="FFFFFF">
                  <a:alpha val="0"/>
                </a:srgbClr>
              </a:clrTo>
            </a:clrChange>
            <a:duotone>
              <a:prstClr val="black"/>
              <a:schemeClr val="tx2">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1187625" y="1124744"/>
            <a:ext cx="6840760" cy="4287837"/>
          </a:xfrm>
          <a:prstGeom prst="rect">
            <a:avLst/>
          </a:prstGeom>
          <a:blipFill>
            <a:blip r:embed="rId3"/>
            <a:tile tx="0" ty="0" sx="100000" sy="100000" flip="none" algn="tl"/>
          </a:blipFill>
        </p:spPr>
      </p:pic>
      <p:cxnSp>
        <p:nvCxnSpPr>
          <p:cNvPr id="15" name="直接连接符 14"/>
          <p:cNvCxnSpPr/>
          <p:nvPr/>
        </p:nvCxnSpPr>
        <p:spPr bwMode="auto">
          <a:xfrm>
            <a:off x="3478045" y="2063551"/>
            <a:ext cx="0" cy="648072"/>
          </a:xfrm>
          <a:prstGeom prst="line">
            <a:avLst/>
          </a:prstGeom>
          <a:solidFill>
            <a:schemeClr val="accent1"/>
          </a:solidFill>
          <a:ln w="28575" cap="flat" cmpd="sng" algn="ctr">
            <a:solidFill>
              <a:srgbClr val="0070C0"/>
            </a:solidFill>
            <a:prstDash val="solid"/>
            <a:miter lim="800000"/>
            <a:headEnd type="none" w="med" len="med"/>
            <a:tailEnd type="none" w="med" len="med"/>
          </a:ln>
          <a:effectLst/>
        </p:spPr>
      </p:cxnSp>
      <p:cxnSp>
        <p:nvCxnSpPr>
          <p:cNvPr id="17" name="直接连接符 16"/>
          <p:cNvCxnSpPr/>
          <p:nvPr/>
        </p:nvCxnSpPr>
        <p:spPr bwMode="auto">
          <a:xfrm>
            <a:off x="5940152" y="2063551"/>
            <a:ext cx="0" cy="648072"/>
          </a:xfrm>
          <a:prstGeom prst="line">
            <a:avLst/>
          </a:prstGeom>
          <a:solidFill>
            <a:schemeClr val="accent1"/>
          </a:solidFill>
          <a:ln w="28575" cap="flat" cmpd="sng" algn="ctr">
            <a:solidFill>
              <a:srgbClr val="0070C0"/>
            </a:solidFill>
            <a:prstDash val="solid"/>
            <a:miter lim="800000"/>
            <a:headEnd type="none" w="med" len="med"/>
            <a:tailEnd type="none" w="med" len="med"/>
          </a:ln>
          <a:effectLst/>
        </p:spPr>
      </p:cxnSp>
      <p:cxnSp>
        <p:nvCxnSpPr>
          <p:cNvPr id="18" name="直接连接符 17"/>
          <p:cNvCxnSpPr/>
          <p:nvPr/>
        </p:nvCxnSpPr>
        <p:spPr bwMode="auto">
          <a:xfrm>
            <a:off x="5146971" y="2128866"/>
            <a:ext cx="0" cy="582757"/>
          </a:xfrm>
          <a:prstGeom prst="line">
            <a:avLst/>
          </a:prstGeom>
          <a:solidFill>
            <a:schemeClr val="accent1"/>
          </a:solidFill>
          <a:ln w="28575" cap="flat" cmpd="sng" algn="ctr">
            <a:solidFill>
              <a:srgbClr val="FF6600"/>
            </a:solidFill>
            <a:prstDash val="solid"/>
            <a:miter lim="800000"/>
            <a:headEnd type="none" w="med" len="med"/>
            <a:tailEnd type="none" w="med" len="med"/>
          </a:ln>
          <a:effectLst/>
        </p:spPr>
      </p:cxnSp>
      <mc:AlternateContent xmlns:mc="http://schemas.openxmlformats.org/markup-compatibility/2006" xmlns:p14="http://schemas.microsoft.com/office/powerpoint/2010/main">
        <mc:Choice Requires="p14">
          <p:contentPart p14:bwMode="auto" r:id="rId4">
            <p14:nvContentPartPr>
              <p14:cNvPr id="24" name="墨迹 23"/>
              <p14:cNvContentPartPr/>
              <p14:nvPr/>
            </p14:nvContentPartPr>
            <p14:xfrm>
              <a:off x="4767891" y="5368989"/>
              <a:ext cx="379080" cy="13320"/>
            </p14:xfrm>
          </p:contentPart>
        </mc:Choice>
        <mc:Fallback xmlns="">
          <p:pic>
            <p:nvPicPr>
              <p:cNvPr id="24" name="墨迹 23"/>
              <p:cNvPicPr/>
              <p:nvPr/>
            </p:nvPicPr>
            <p:blipFill>
              <a:blip r:embed="rId5"/>
              <a:stretch>
                <a:fillRect/>
              </a:stretch>
            </p:blipFill>
            <p:spPr>
              <a:xfrm>
                <a:off x="4750971" y="5352069"/>
                <a:ext cx="41292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墨迹 28"/>
              <p14:cNvContentPartPr/>
              <p14:nvPr/>
            </p14:nvContentPartPr>
            <p14:xfrm>
              <a:off x="4493571" y="3356992"/>
              <a:ext cx="392400" cy="22320"/>
            </p14:xfrm>
          </p:contentPart>
        </mc:Choice>
        <mc:Fallback xmlns="">
          <p:pic>
            <p:nvPicPr>
              <p:cNvPr id="29" name="墨迹 28"/>
              <p:cNvPicPr/>
              <p:nvPr/>
            </p:nvPicPr>
            <p:blipFill>
              <a:blip r:embed="rId7"/>
              <a:stretch>
                <a:fillRect/>
              </a:stretch>
            </p:blipFill>
            <p:spPr>
              <a:xfrm>
                <a:off x="4476651" y="3340072"/>
                <a:ext cx="42624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4" name="墨迹 33"/>
              <p14:cNvContentPartPr/>
              <p14:nvPr/>
            </p14:nvContentPartPr>
            <p14:xfrm>
              <a:off x="7209411" y="3495549"/>
              <a:ext cx="893160" cy="400680"/>
            </p14:xfrm>
          </p:contentPart>
        </mc:Choice>
        <mc:Fallback xmlns="">
          <p:pic>
            <p:nvPicPr>
              <p:cNvPr id="34" name="墨迹 33"/>
              <p:cNvPicPr/>
              <p:nvPr/>
            </p:nvPicPr>
            <p:blipFill>
              <a:blip r:embed="rId9"/>
              <a:stretch>
                <a:fillRect/>
              </a:stretch>
            </p:blipFill>
            <p:spPr>
              <a:xfrm>
                <a:off x="7192491" y="3478629"/>
                <a:ext cx="92700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墨迹 34"/>
              <p14:cNvContentPartPr/>
              <p14:nvPr/>
            </p14:nvContentPartPr>
            <p14:xfrm>
              <a:off x="4688331" y="1461909"/>
              <a:ext cx="1008720" cy="330480"/>
            </p14:xfrm>
          </p:contentPart>
        </mc:Choice>
        <mc:Fallback xmlns="">
          <p:pic>
            <p:nvPicPr>
              <p:cNvPr id="35" name="墨迹 34"/>
              <p:cNvPicPr/>
              <p:nvPr/>
            </p:nvPicPr>
            <p:blipFill>
              <a:blip r:embed="rId11"/>
              <a:stretch>
                <a:fillRect/>
              </a:stretch>
            </p:blipFill>
            <p:spPr>
              <a:xfrm>
                <a:off x="4671411" y="1444989"/>
                <a:ext cx="1042560" cy="364320"/>
              </a:xfrm>
              <a:prstGeom prst="rect">
                <a:avLst/>
              </a:prstGeom>
            </p:spPr>
          </p:pic>
        </mc:Fallback>
      </mc:AlternateContent>
    </p:spTree>
    <p:extLst>
      <p:ext uri="{BB962C8B-B14F-4D97-AF65-F5344CB8AC3E}">
        <p14:creationId xmlns:p14="http://schemas.microsoft.com/office/powerpoint/2010/main" val="3584390607"/>
      </p:ext>
    </p:extLst>
  </p:cSld>
  <p:clrMapOvr>
    <a:masterClrMapping/>
  </p:clrMapOvr>
  <p:transition>
    <p:pull dir="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7870" y="6524625"/>
            <a:ext cx="2289175" cy="333375"/>
          </a:xfrm>
        </p:spPr>
        <p:txBody>
          <a:bodyPr/>
          <a:lstStyle/>
          <a:p>
            <a:pPr>
              <a:defRPr/>
            </a:pPr>
            <a:fld id="{8AB462DB-3EF0-46A4-85DC-758A1E797FDE}" type="datetime8">
              <a:rPr lang="zh-CN" altLang="en-US" smtClean="0"/>
              <a:pPr>
                <a:defRPr/>
              </a:pPr>
              <a:t>2022年6月30日8时58分</a:t>
            </a:fld>
            <a:endParaRPr lang="en-US" altLang="zh-CN" dirty="0"/>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656" y="188640"/>
            <a:ext cx="8856984" cy="3456384"/>
          </a:xfrm>
          <a:prstGeom prst="rect">
            <a:avLst/>
          </a:prstGeom>
          <a:blipFill>
            <a:blip r:embed="rId3"/>
            <a:tile tx="0" ty="0" sx="100000" sy="100000" flip="none" algn="tl"/>
          </a:blipFill>
          <a:ln>
            <a:noFill/>
          </a:ln>
          <a:effectLst/>
        </p:spPr>
      </p:pic>
      <p:cxnSp>
        <p:nvCxnSpPr>
          <p:cNvPr id="9" name="直接连接符 8"/>
          <p:cNvCxnSpPr/>
          <p:nvPr/>
        </p:nvCxnSpPr>
        <p:spPr bwMode="auto">
          <a:xfrm>
            <a:off x="4860681" y="404664"/>
            <a:ext cx="0" cy="3312368"/>
          </a:xfrm>
          <a:prstGeom prst="line">
            <a:avLst/>
          </a:prstGeom>
          <a:solidFill>
            <a:schemeClr val="accent1"/>
          </a:solidFill>
          <a:ln w="9525" cap="flat" cmpd="sng" algn="ctr">
            <a:solidFill>
              <a:schemeClr val="accent6">
                <a:lumMod val="10000"/>
              </a:schemeClr>
            </a:solidFill>
            <a:prstDash val="solid"/>
            <a:miter lim="800000"/>
            <a:headEnd type="none" w="med" len="med"/>
            <a:tailEnd type="none" w="med" len="med"/>
          </a:ln>
          <a:effectLst/>
        </p:spPr>
      </p:cxnSp>
      <p:sp>
        <p:nvSpPr>
          <p:cNvPr id="19" name="椭圆 18"/>
          <p:cNvSpPr/>
          <p:nvPr/>
        </p:nvSpPr>
        <p:spPr bwMode="auto">
          <a:xfrm>
            <a:off x="683568" y="5301208"/>
            <a:ext cx="182880" cy="216024"/>
          </a:xfrm>
          <a:prstGeom prst="ellipse">
            <a:avLst/>
          </a:prstGeom>
          <a:solidFill>
            <a:srgbClr val="FF006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0" name="椭圆 19"/>
          <p:cNvSpPr/>
          <p:nvPr/>
        </p:nvSpPr>
        <p:spPr bwMode="auto">
          <a:xfrm>
            <a:off x="1187624" y="4797152"/>
            <a:ext cx="182880" cy="216024"/>
          </a:xfrm>
          <a:prstGeom prst="ellipse">
            <a:avLst/>
          </a:prstGeom>
          <a:solidFill>
            <a:srgbClr val="FF006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1" name="椭圆 20"/>
          <p:cNvSpPr/>
          <p:nvPr/>
        </p:nvSpPr>
        <p:spPr bwMode="auto">
          <a:xfrm>
            <a:off x="1691680" y="4365104"/>
            <a:ext cx="182880" cy="216024"/>
          </a:xfrm>
          <a:prstGeom prst="ellipse">
            <a:avLst/>
          </a:prstGeom>
          <a:solidFill>
            <a:srgbClr val="FF006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2" name="椭圆 21"/>
          <p:cNvSpPr/>
          <p:nvPr/>
        </p:nvSpPr>
        <p:spPr bwMode="auto">
          <a:xfrm>
            <a:off x="2195736" y="4149080"/>
            <a:ext cx="182880" cy="216024"/>
          </a:xfrm>
          <a:prstGeom prst="ellipse">
            <a:avLst/>
          </a:prstGeom>
          <a:solidFill>
            <a:srgbClr val="FF006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8" name="椭圆 17"/>
          <p:cNvSpPr/>
          <p:nvPr/>
        </p:nvSpPr>
        <p:spPr bwMode="auto">
          <a:xfrm>
            <a:off x="304096" y="6018027"/>
            <a:ext cx="182880" cy="216024"/>
          </a:xfrm>
          <a:prstGeom prst="ellipse">
            <a:avLst/>
          </a:prstGeom>
          <a:solidFill>
            <a:srgbClr val="FF006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5" name="椭圆 24"/>
          <p:cNvSpPr/>
          <p:nvPr/>
        </p:nvSpPr>
        <p:spPr bwMode="auto">
          <a:xfrm>
            <a:off x="683568" y="5517232"/>
            <a:ext cx="182880" cy="216024"/>
          </a:xfrm>
          <a:prstGeom prst="ellipse">
            <a:avLst/>
          </a:prstGeom>
          <a:solidFill>
            <a:srgbClr val="FF006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6" name="椭圆 25"/>
          <p:cNvSpPr/>
          <p:nvPr/>
        </p:nvSpPr>
        <p:spPr bwMode="auto">
          <a:xfrm>
            <a:off x="1165149" y="5085184"/>
            <a:ext cx="182880" cy="216024"/>
          </a:xfrm>
          <a:prstGeom prst="ellipse">
            <a:avLst/>
          </a:prstGeom>
          <a:solidFill>
            <a:srgbClr val="FF006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7" name="椭圆 26"/>
          <p:cNvSpPr/>
          <p:nvPr/>
        </p:nvSpPr>
        <p:spPr bwMode="auto">
          <a:xfrm>
            <a:off x="1677913" y="4689140"/>
            <a:ext cx="182880" cy="216024"/>
          </a:xfrm>
          <a:prstGeom prst="ellipse">
            <a:avLst/>
          </a:prstGeom>
          <a:solidFill>
            <a:srgbClr val="FF006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8" name="椭圆 27"/>
          <p:cNvSpPr/>
          <p:nvPr/>
        </p:nvSpPr>
        <p:spPr bwMode="auto">
          <a:xfrm>
            <a:off x="2181969" y="4257092"/>
            <a:ext cx="182880" cy="216024"/>
          </a:xfrm>
          <a:prstGeom prst="ellipse">
            <a:avLst/>
          </a:prstGeom>
          <a:solidFill>
            <a:srgbClr val="FF006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aphicFrame>
        <p:nvGraphicFramePr>
          <p:cNvPr id="30" name="对象 29"/>
          <p:cNvGraphicFramePr>
            <a:graphicFrameLocks noChangeAspect="1"/>
          </p:cNvGraphicFramePr>
          <p:nvPr>
            <p:extLst>
              <p:ext uri="{D42A27DB-BD31-4B8C-83A1-F6EECF244321}">
                <p14:modId xmlns:p14="http://schemas.microsoft.com/office/powerpoint/2010/main" val="3314891324"/>
              </p:ext>
            </p:extLst>
          </p:nvPr>
        </p:nvGraphicFramePr>
        <p:xfrm>
          <a:off x="334768" y="3793551"/>
          <a:ext cx="8444368" cy="2412268"/>
        </p:xfrm>
        <a:graphic>
          <a:graphicData uri="http://schemas.openxmlformats.org/presentationml/2006/ole">
            <mc:AlternateContent xmlns:mc="http://schemas.openxmlformats.org/markup-compatibility/2006">
              <mc:Choice xmlns:v="urn:schemas-microsoft-com:vml" Requires="v">
                <p:oleObj name="工作表" r:id="rId4" imgW="5515034" imgH="1133460" progId="Excel.Sheet.12">
                  <p:embed/>
                </p:oleObj>
              </mc:Choice>
              <mc:Fallback>
                <p:oleObj name="工作表" r:id="rId4" imgW="5515034" imgH="1133460" progId="Excel.Sheet.12">
                  <p:embed/>
                  <p:pic>
                    <p:nvPicPr>
                      <p:cNvPr id="0" name=""/>
                      <p:cNvPicPr/>
                      <p:nvPr/>
                    </p:nvPicPr>
                    <p:blipFill>
                      <a:blip r:embed="rId5"/>
                      <a:stretch>
                        <a:fillRect/>
                      </a:stretch>
                    </p:blipFill>
                    <p:spPr>
                      <a:xfrm>
                        <a:off x="334768" y="3793551"/>
                        <a:ext cx="8444368" cy="2412268"/>
                      </a:xfrm>
                      <a:prstGeom prst="rect">
                        <a:avLst/>
                      </a:prstGeom>
                      <a:solidFill>
                        <a:schemeClr val="tx2">
                          <a:lumMod val="20000"/>
                          <a:lumOff val="80000"/>
                        </a:schemeClr>
                      </a:solidFill>
                    </p:spPr>
                  </p:pic>
                </p:oleObj>
              </mc:Fallback>
            </mc:AlternateContent>
          </a:graphicData>
        </a:graphic>
      </p:graphicFrame>
      <p:sp>
        <p:nvSpPr>
          <p:cNvPr id="31" name="椭圆 30"/>
          <p:cNvSpPr/>
          <p:nvPr/>
        </p:nvSpPr>
        <p:spPr bwMode="auto">
          <a:xfrm>
            <a:off x="304096" y="5781398"/>
            <a:ext cx="182880" cy="216024"/>
          </a:xfrm>
          <a:prstGeom prst="ellipse">
            <a:avLst/>
          </a:prstGeom>
          <a:solidFill>
            <a:srgbClr val="FF006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2" name="椭圆 31"/>
          <p:cNvSpPr/>
          <p:nvPr/>
        </p:nvSpPr>
        <p:spPr bwMode="auto">
          <a:xfrm>
            <a:off x="683568" y="5301208"/>
            <a:ext cx="182880" cy="216024"/>
          </a:xfrm>
          <a:prstGeom prst="ellipse">
            <a:avLst/>
          </a:prstGeom>
          <a:solidFill>
            <a:srgbClr val="FF006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3" name="椭圆 32"/>
          <p:cNvSpPr/>
          <p:nvPr/>
        </p:nvSpPr>
        <p:spPr bwMode="auto">
          <a:xfrm>
            <a:off x="1098804" y="4869160"/>
            <a:ext cx="182880" cy="216024"/>
          </a:xfrm>
          <a:prstGeom prst="ellipse">
            <a:avLst/>
          </a:prstGeom>
          <a:solidFill>
            <a:srgbClr val="FF006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4" name="椭圆 33"/>
          <p:cNvSpPr/>
          <p:nvPr/>
        </p:nvSpPr>
        <p:spPr bwMode="auto">
          <a:xfrm>
            <a:off x="1583824" y="4473116"/>
            <a:ext cx="182880" cy="216024"/>
          </a:xfrm>
          <a:prstGeom prst="ellipse">
            <a:avLst/>
          </a:prstGeom>
          <a:solidFill>
            <a:srgbClr val="FF006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5" name="椭圆 34"/>
          <p:cNvSpPr/>
          <p:nvPr/>
        </p:nvSpPr>
        <p:spPr bwMode="auto">
          <a:xfrm>
            <a:off x="2090529" y="4041068"/>
            <a:ext cx="182880" cy="216024"/>
          </a:xfrm>
          <a:prstGeom prst="ellipse">
            <a:avLst/>
          </a:prstGeom>
          <a:solidFill>
            <a:srgbClr val="FF006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37" name="直接箭头连接符 36"/>
          <p:cNvCxnSpPr/>
          <p:nvPr/>
        </p:nvCxnSpPr>
        <p:spPr bwMode="auto">
          <a:xfrm>
            <a:off x="5220072" y="1696035"/>
            <a:ext cx="1008112" cy="3600400"/>
          </a:xfrm>
          <a:prstGeom prst="straightConnector1">
            <a:avLst/>
          </a:prstGeom>
          <a:solidFill>
            <a:schemeClr val="accent1"/>
          </a:solidFill>
          <a:ln w="19050" cap="flat" cmpd="sng" algn="ctr">
            <a:solidFill>
              <a:schemeClr val="accent2">
                <a:lumMod val="50000"/>
              </a:schemeClr>
            </a:solidFill>
            <a:prstDash val="sysDot"/>
            <a:miter lim="800000"/>
            <a:headEnd type="none" w="med" len="med"/>
            <a:tailEnd type="arrow"/>
          </a:ln>
          <a:effectLst/>
        </p:spPr>
      </p:cxnSp>
      <p:cxnSp>
        <p:nvCxnSpPr>
          <p:cNvPr id="38" name="直接箭头连接符 37"/>
          <p:cNvCxnSpPr/>
          <p:nvPr/>
        </p:nvCxnSpPr>
        <p:spPr bwMode="auto">
          <a:xfrm>
            <a:off x="6006815" y="1696035"/>
            <a:ext cx="2194484" cy="3216466"/>
          </a:xfrm>
          <a:prstGeom prst="straightConnector1">
            <a:avLst/>
          </a:prstGeom>
          <a:solidFill>
            <a:schemeClr val="accent1"/>
          </a:solidFill>
          <a:ln w="19050" cap="flat" cmpd="sng" algn="ctr">
            <a:solidFill>
              <a:schemeClr val="accent2">
                <a:lumMod val="50000"/>
              </a:schemeClr>
            </a:solidFill>
            <a:prstDash val="sysDot"/>
            <a:miter lim="800000"/>
            <a:headEnd type="none" w="med" len="med"/>
            <a:tailEnd type="arrow"/>
          </a:ln>
          <a:effectLst/>
        </p:spPr>
      </p:cxnSp>
      <p:sp>
        <p:nvSpPr>
          <p:cNvPr id="41" name="TextBox 40"/>
          <p:cNvSpPr txBox="1"/>
          <p:nvPr/>
        </p:nvSpPr>
        <p:spPr>
          <a:xfrm>
            <a:off x="2195736" y="6237892"/>
            <a:ext cx="6796231" cy="430887"/>
          </a:xfrm>
          <a:prstGeom prst="rect">
            <a:avLst/>
          </a:prstGeom>
          <a:noFill/>
        </p:spPr>
        <p:txBody>
          <a:bodyPr wrap="square" rtlCol="0">
            <a:spAutoFit/>
          </a:bodyPr>
          <a:lstStyle/>
          <a:p>
            <a:r>
              <a:rPr lang="en-US" altLang="zh-CN" sz="2200" b="1" dirty="0">
                <a:solidFill>
                  <a:schemeClr val="tx2"/>
                </a:solidFill>
              </a:rPr>
              <a:t>E</a:t>
            </a:r>
            <a:r>
              <a:rPr lang="zh-CN" altLang="en-US" sz="2200" b="1" dirty="0">
                <a:solidFill>
                  <a:schemeClr val="tx2"/>
                </a:solidFill>
              </a:rPr>
              <a:t>的周转时间：</a:t>
            </a:r>
            <a:r>
              <a:rPr lang="en-US" altLang="zh-CN" sz="2200" b="1" dirty="0">
                <a:solidFill>
                  <a:schemeClr val="tx2"/>
                </a:solidFill>
              </a:rPr>
              <a:t>17-4=13</a:t>
            </a:r>
            <a:r>
              <a:rPr lang="zh-CN" altLang="en-US" sz="2200" b="1" dirty="0">
                <a:solidFill>
                  <a:schemeClr val="tx2"/>
                </a:solidFill>
              </a:rPr>
              <a:t>，</a:t>
            </a:r>
            <a:r>
              <a:rPr lang="en-US" altLang="zh-CN" sz="2200" b="1" dirty="0">
                <a:solidFill>
                  <a:schemeClr val="tx2"/>
                </a:solidFill>
              </a:rPr>
              <a:t>  </a:t>
            </a:r>
            <a:r>
              <a:rPr lang="zh-CN" altLang="en-US" sz="2200" b="1" dirty="0">
                <a:solidFill>
                  <a:schemeClr val="tx2"/>
                </a:solidFill>
              </a:rPr>
              <a:t>带权周转时间</a:t>
            </a:r>
            <a:r>
              <a:rPr lang="en-US" altLang="zh-CN" sz="2200" b="1" dirty="0">
                <a:solidFill>
                  <a:schemeClr val="tx2"/>
                </a:solidFill>
              </a:rPr>
              <a:t>=13/4=3.25</a:t>
            </a:r>
            <a:endParaRPr lang="zh-CN" altLang="en-US" sz="2200" b="1" dirty="0">
              <a:solidFill>
                <a:schemeClr val="tx2"/>
              </a:solidFill>
            </a:endParaRPr>
          </a:p>
        </p:txBody>
      </p:sp>
      <p:cxnSp>
        <p:nvCxnSpPr>
          <p:cNvPr id="44" name="直接箭头连接符 43"/>
          <p:cNvCxnSpPr/>
          <p:nvPr/>
        </p:nvCxnSpPr>
        <p:spPr bwMode="auto">
          <a:xfrm>
            <a:off x="7452320" y="2420888"/>
            <a:ext cx="901379" cy="3817004"/>
          </a:xfrm>
          <a:prstGeom prst="straightConnector1">
            <a:avLst/>
          </a:prstGeom>
          <a:solidFill>
            <a:schemeClr val="accent1"/>
          </a:solidFill>
          <a:ln w="19050" cap="flat" cmpd="sng" algn="ctr">
            <a:solidFill>
              <a:schemeClr val="accent2">
                <a:lumMod val="50000"/>
              </a:schemeClr>
            </a:solidFill>
            <a:prstDash val="sysDot"/>
            <a:miter lim="800000"/>
            <a:headEnd type="none" w="med" len="med"/>
            <a:tailEnd type="arrow"/>
          </a:ln>
          <a:effectLst/>
        </p:spPr>
      </p:cxnSp>
      <p:cxnSp>
        <p:nvCxnSpPr>
          <p:cNvPr id="47" name="直接箭头连接符 46"/>
          <p:cNvCxnSpPr/>
          <p:nvPr/>
        </p:nvCxnSpPr>
        <p:spPr bwMode="auto">
          <a:xfrm flipH="1">
            <a:off x="5220072" y="2060848"/>
            <a:ext cx="2232248" cy="4177044"/>
          </a:xfrm>
          <a:prstGeom prst="straightConnector1">
            <a:avLst/>
          </a:prstGeom>
          <a:solidFill>
            <a:schemeClr val="accent1"/>
          </a:solidFill>
          <a:ln w="19050" cap="flat" cmpd="sng" algn="ctr">
            <a:solidFill>
              <a:schemeClr val="accent2">
                <a:lumMod val="50000"/>
              </a:schemeClr>
            </a:solidFill>
            <a:prstDash val="sysDot"/>
            <a:miter lim="800000"/>
            <a:headEnd type="none" w="med" len="med"/>
            <a:tailEnd type="arrow"/>
          </a:ln>
          <a:effectLst/>
        </p:spPr>
      </p:cxnSp>
      <p:sp>
        <p:nvSpPr>
          <p:cNvPr id="3" name="右弧形箭头 2"/>
          <p:cNvSpPr/>
          <p:nvPr/>
        </p:nvSpPr>
        <p:spPr bwMode="auto">
          <a:xfrm>
            <a:off x="8518700" y="2276872"/>
            <a:ext cx="315511" cy="1147355"/>
          </a:xfrm>
          <a:prstGeom prst="curvedLeftArrow">
            <a:avLst/>
          </a:prstGeom>
          <a:solidFill>
            <a:schemeClr val="accent1"/>
          </a:solidFill>
          <a:ln w="9525"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9" name="椭圆形标注 28"/>
          <p:cNvSpPr/>
          <p:nvPr/>
        </p:nvSpPr>
        <p:spPr bwMode="auto">
          <a:xfrm rot="6306931">
            <a:off x="8566518" y="3369513"/>
            <a:ext cx="720080" cy="652190"/>
          </a:xfrm>
          <a:prstGeom prst="wedgeEllipseCallout">
            <a:avLst/>
          </a:prstGeom>
          <a:solidFill>
            <a:schemeClr val="tx1"/>
          </a:solidFill>
          <a:ln w="19050" cap="flat" cmpd="sng" algn="ctr">
            <a:solidFill>
              <a:schemeClr val="accent2">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 name="TextBox 4"/>
          <p:cNvSpPr txBox="1"/>
          <p:nvPr/>
        </p:nvSpPr>
        <p:spPr>
          <a:xfrm>
            <a:off x="8676455" y="3496235"/>
            <a:ext cx="393185" cy="430887"/>
          </a:xfrm>
          <a:prstGeom prst="rect">
            <a:avLst/>
          </a:prstGeom>
          <a:noFill/>
        </p:spPr>
        <p:txBody>
          <a:bodyPr wrap="square" rtlCol="0">
            <a:spAutoFit/>
          </a:bodyPr>
          <a:lstStyle/>
          <a:p>
            <a:r>
              <a:rPr lang="zh-CN" altLang="en-US" sz="2200" b="1" dirty="0">
                <a:solidFill>
                  <a:srgbClr val="FF0066"/>
                </a:solidFill>
              </a:rPr>
              <a:t>好</a:t>
            </a:r>
          </a:p>
        </p:txBody>
      </p:sp>
    </p:spTree>
    <p:extLst>
      <p:ext uri="{BB962C8B-B14F-4D97-AF65-F5344CB8AC3E}">
        <p14:creationId xmlns:p14="http://schemas.microsoft.com/office/powerpoint/2010/main" val="3584390607"/>
      </p:ext>
    </p:extLst>
  </p:cSld>
  <p:clrMapOvr>
    <a:masterClrMapping/>
  </p:clrMapOvr>
  <p:transition>
    <p:pull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704856" cy="551554"/>
          </a:xfrm>
        </p:spPr>
        <p:txBody>
          <a:bodyPr/>
          <a:lstStyle/>
          <a:p>
            <a:pPr algn="l"/>
            <a:r>
              <a:rPr lang="en-US" altLang="zh-CN" sz="2600" dirty="0"/>
              <a:t>    </a:t>
            </a:r>
            <a:r>
              <a:rPr lang="en-US" altLang="zh-CN" sz="2800" dirty="0">
                <a:latin typeface="黑体" pitchFamily="2" charset="-122"/>
                <a:ea typeface="黑体" pitchFamily="2" charset="-122"/>
              </a:rPr>
              <a:t>3.3.3  </a:t>
            </a:r>
            <a:r>
              <a:rPr lang="zh-CN" altLang="en-US" sz="2800" dirty="0">
                <a:latin typeface="黑体" pitchFamily="2" charset="-122"/>
                <a:ea typeface="黑体" pitchFamily="2" charset="-122"/>
              </a:rPr>
              <a:t>优先级调度算法</a:t>
            </a:r>
            <a:endParaRPr lang="zh-CN" altLang="en-US" sz="26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90872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t>    </a:t>
            </a:r>
            <a:r>
              <a:rPr lang="zh-CN" altLang="en-US" dirty="0">
                <a:solidFill>
                  <a:schemeClr val="tx1"/>
                </a:solidFill>
              </a:rPr>
              <a:t>优先级进程调度算法，是把处理机分配给</a:t>
            </a:r>
            <a:r>
              <a:rPr lang="zh-CN" altLang="en-US" u="sng" dirty="0">
                <a:solidFill>
                  <a:schemeClr val="tx1"/>
                </a:solidFill>
              </a:rPr>
              <a:t>就绪队列中</a:t>
            </a:r>
            <a:r>
              <a:rPr lang="zh-CN" altLang="en-US" b="1" dirty="0"/>
              <a:t>优先级最高</a:t>
            </a:r>
            <a:r>
              <a:rPr lang="zh-CN" altLang="en-US" b="1" dirty="0">
                <a:solidFill>
                  <a:schemeClr val="tx1"/>
                </a:solidFill>
              </a:rPr>
              <a:t>的进程</a:t>
            </a:r>
            <a:r>
              <a:rPr lang="zh-CN" altLang="en-US" dirty="0">
                <a:solidFill>
                  <a:schemeClr val="tx1"/>
                </a:solidFill>
              </a:rPr>
              <a:t>。该算法可以分成如下两种。</a:t>
            </a:r>
            <a:br>
              <a:rPr lang="zh-CN" altLang="en-US" dirty="0">
                <a:solidFill>
                  <a:schemeClr val="tx1"/>
                </a:solidFill>
              </a:rPr>
            </a:br>
            <a:r>
              <a:rPr lang="zh-CN" altLang="en-US" dirty="0">
                <a:solidFill>
                  <a:schemeClr val="tx1"/>
                </a:solidFill>
              </a:rPr>
              <a:t>    </a:t>
            </a:r>
            <a:r>
              <a:rPr lang="en-US" altLang="zh-CN" dirty="0">
                <a:solidFill>
                  <a:schemeClr val="tx1"/>
                </a:solidFill>
              </a:rPr>
              <a:t>(1) </a:t>
            </a:r>
            <a:r>
              <a:rPr lang="zh-CN" altLang="en-US" dirty="0"/>
              <a:t>非抢占式</a:t>
            </a:r>
            <a:r>
              <a:rPr lang="zh-CN" altLang="en-US" dirty="0">
                <a:solidFill>
                  <a:schemeClr val="tx1"/>
                </a:solidFill>
              </a:rPr>
              <a:t>优先级调度算法。</a:t>
            </a:r>
            <a:r>
              <a:rPr lang="en-US" altLang="zh-CN" b="1" dirty="0"/>
              <a:t>---</a:t>
            </a:r>
            <a:r>
              <a:rPr lang="zh-CN" altLang="en-US" b="1" dirty="0"/>
              <a:t>已讲（</a:t>
            </a:r>
            <a:r>
              <a:rPr lang="zh-CN" altLang="en-US" sz="2200" b="1" dirty="0"/>
              <a:t>进程调度的</a:t>
            </a:r>
            <a:r>
              <a:rPr lang="en-US" altLang="zh-CN" sz="2200" b="1" dirty="0"/>
              <a:t>……</a:t>
            </a:r>
            <a:r>
              <a:rPr lang="zh-CN" altLang="en-US" b="1" dirty="0"/>
              <a:t>）</a:t>
            </a:r>
            <a:endParaRPr lang="en-US" altLang="zh-CN" b="1" dirty="0"/>
          </a:p>
          <a:p>
            <a:pPr>
              <a:lnSpc>
                <a:spcPct val="140000"/>
              </a:lnSpc>
            </a:pPr>
            <a:r>
              <a:rPr kumimoji="1" lang="zh-CN" altLang="en-US" dirty="0">
                <a:solidFill>
                  <a:schemeClr val="tx1"/>
                </a:solidFill>
                <a:latin typeface="Times New Roman" pitchFamily="18" charset="0"/>
              </a:rPr>
              <a:t>     一旦把处理机分配给</a:t>
            </a:r>
            <a:r>
              <a:rPr kumimoji="1" lang="zh-CN" altLang="en-US" u="sng" dirty="0">
                <a:solidFill>
                  <a:schemeClr val="tx1"/>
                </a:solidFill>
                <a:latin typeface="Times New Roman" pitchFamily="18" charset="0"/>
              </a:rPr>
              <a:t>就绪队列中</a:t>
            </a:r>
            <a:r>
              <a:rPr kumimoji="1" lang="zh-CN" altLang="en-US" b="1" dirty="0">
                <a:latin typeface="Times New Roman" pitchFamily="18" charset="0"/>
              </a:rPr>
              <a:t>优先权最高</a:t>
            </a:r>
            <a:r>
              <a:rPr kumimoji="1" lang="zh-CN" altLang="en-US" dirty="0">
                <a:solidFill>
                  <a:schemeClr val="tx1"/>
                </a:solidFill>
                <a:latin typeface="Times New Roman" pitchFamily="18" charset="0"/>
              </a:rPr>
              <a:t>的进程后，该进程便</a:t>
            </a:r>
            <a:r>
              <a:rPr kumimoji="1" lang="zh-CN" altLang="en-US" dirty="0">
                <a:latin typeface="Times New Roman" pitchFamily="18" charset="0"/>
              </a:rPr>
              <a:t>一直执行下去，直至完成</a:t>
            </a:r>
            <a:r>
              <a:rPr kumimoji="1" lang="zh-CN" altLang="en-US" dirty="0">
                <a:solidFill>
                  <a:schemeClr val="tx1"/>
                </a:solidFill>
                <a:latin typeface="Times New Roman" pitchFamily="18" charset="0"/>
              </a:rPr>
              <a:t>； </a:t>
            </a:r>
            <a:endParaRPr kumimoji="1" lang="en-US" altLang="zh-CN" dirty="0">
              <a:solidFill>
                <a:schemeClr val="tx1"/>
              </a:solidFill>
              <a:latin typeface="Times New Roman" pitchFamily="18" charset="0"/>
            </a:endParaRPr>
          </a:p>
          <a:p>
            <a:pPr>
              <a:lnSpc>
                <a:spcPct val="140000"/>
              </a:lnSpc>
            </a:pPr>
            <a:r>
              <a:rPr kumimoji="1" lang="en-US" altLang="zh-CN" dirty="0">
                <a:solidFill>
                  <a:schemeClr val="tx1"/>
                </a:solidFill>
                <a:latin typeface="Times New Roman" pitchFamily="18" charset="0"/>
              </a:rPr>
              <a:t>    </a:t>
            </a:r>
            <a:r>
              <a:rPr kumimoji="1" lang="zh-CN" altLang="en-US" dirty="0">
                <a:solidFill>
                  <a:schemeClr val="tx1"/>
                </a:solidFill>
                <a:latin typeface="Times New Roman" pitchFamily="18" charset="0"/>
              </a:rPr>
              <a:t>或因</a:t>
            </a:r>
            <a:r>
              <a:rPr kumimoji="1" lang="zh-CN" altLang="en-US" u="sng" dirty="0">
                <a:solidFill>
                  <a:schemeClr val="tx1"/>
                </a:solidFill>
                <a:latin typeface="Times New Roman" pitchFamily="18" charset="0"/>
              </a:rPr>
              <a:t>发生某事件</a:t>
            </a:r>
            <a:r>
              <a:rPr kumimoji="1" lang="zh-CN" altLang="en-US" dirty="0">
                <a:solidFill>
                  <a:schemeClr val="tx1"/>
                </a:solidFill>
                <a:latin typeface="Times New Roman" pitchFamily="18" charset="0"/>
              </a:rPr>
              <a:t>使该进程</a:t>
            </a:r>
            <a:r>
              <a:rPr kumimoji="1" lang="zh-CN" altLang="en-US" u="sng" dirty="0">
                <a:solidFill>
                  <a:schemeClr val="tx1"/>
                </a:solidFill>
                <a:latin typeface="Times New Roman" pitchFamily="18" charset="0"/>
              </a:rPr>
              <a:t>放弃处理机</a:t>
            </a:r>
            <a:r>
              <a:rPr kumimoji="1" lang="zh-CN" altLang="en-US" dirty="0">
                <a:solidFill>
                  <a:schemeClr val="tx1"/>
                </a:solidFill>
                <a:latin typeface="Times New Roman" pitchFamily="18" charset="0"/>
              </a:rPr>
              <a:t>时，</a:t>
            </a:r>
            <a:r>
              <a:rPr kumimoji="1" lang="zh-CN" altLang="en-US" dirty="0">
                <a:latin typeface="Times New Roman" pitchFamily="18" charset="0"/>
              </a:rPr>
              <a:t>重新调度</a:t>
            </a:r>
            <a:r>
              <a:rPr kumimoji="1" lang="zh-CN" altLang="en-US" dirty="0">
                <a:solidFill>
                  <a:schemeClr val="tx1"/>
                </a:solidFill>
                <a:latin typeface="Times New Roman" pitchFamily="18" charset="0"/>
              </a:rPr>
              <a:t>另一优先权最高的进程。</a:t>
            </a:r>
            <a:endParaRPr kumimoji="1" lang="en-US" altLang="zh-CN" dirty="0">
              <a:solidFill>
                <a:schemeClr val="tx1"/>
              </a:solidFill>
              <a:latin typeface="Times New Roman" pitchFamily="18" charset="0"/>
            </a:endParaRPr>
          </a:p>
          <a:p>
            <a:pPr>
              <a:lnSpc>
                <a:spcPct val="140000"/>
              </a:lnSpc>
            </a:pPr>
            <a:r>
              <a:rPr kumimoji="1" lang="en-US" altLang="zh-CN" dirty="0">
                <a:solidFill>
                  <a:schemeClr val="tx1"/>
                </a:solidFill>
                <a:latin typeface="Times New Roman" pitchFamily="18" charset="0"/>
              </a:rPr>
              <a:t>    </a:t>
            </a:r>
            <a:r>
              <a:rPr kumimoji="1" lang="zh-CN" altLang="en-US" dirty="0">
                <a:solidFill>
                  <a:schemeClr val="tx1"/>
                </a:solidFill>
                <a:latin typeface="Times New Roman" pitchFamily="18" charset="0"/>
              </a:rPr>
              <a:t>这种调度算法主要用于</a:t>
            </a:r>
            <a:r>
              <a:rPr kumimoji="1" lang="zh-CN" altLang="en-US" b="1" u="sng" dirty="0">
                <a:solidFill>
                  <a:schemeClr val="tx1"/>
                </a:solidFill>
                <a:latin typeface="Times New Roman" pitchFamily="18" charset="0"/>
              </a:rPr>
              <a:t>批处理系统</a:t>
            </a:r>
            <a:r>
              <a:rPr kumimoji="1" lang="zh-CN" altLang="en-US" dirty="0">
                <a:solidFill>
                  <a:schemeClr val="tx1"/>
                </a:solidFill>
                <a:latin typeface="Times New Roman" pitchFamily="18" charset="0"/>
              </a:rPr>
              <a:t>中；也可用于某些对实时性要求</a:t>
            </a:r>
            <a:r>
              <a:rPr kumimoji="1" lang="zh-CN" altLang="en-US" b="1" u="sng" dirty="0">
                <a:solidFill>
                  <a:schemeClr val="tx1"/>
                </a:solidFill>
                <a:latin typeface="Times New Roman" pitchFamily="18" charset="0"/>
              </a:rPr>
              <a:t>不严格的实时系统</a:t>
            </a:r>
            <a:r>
              <a:rPr kumimoji="1" lang="zh-CN" altLang="en-US" dirty="0">
                <a:solidFill>
                  <a:schemeClr val="tx1"/>
                </a:solidFill>
                <a:latin typeface="Times New Roman" pitchFamily="18" charset="0"/>
              </a:rPr>
              <a:t>中。 </a:t>
            </a:r>
          </a:p>
          <a:p>
            <a:pPr>
              <a:lnSpc>
                <a:spcPct val="140000"/>
              </a:lnSpc>
            </a:pPr>
            <a:br>
              <a:rPr lang="zh-CN" altLang="en-US" dirty="0">
                <a:solidFill>
                  <a:schemeClr val="tx1"/>
                </a:solidFill>
              </a:rPr>
            </a:br>
            <a:r>
              <a:rPr lang="zh-CN" altLang="en-US" dirty="0">
                <a:solidFill>
                  <a:schemeClr val="tx1"/>
                </a:solidFill>
              </a:rPr>
              <a:t>　　</a:t>
            </a:r>
          </a:p>
        </p:txBody>
      </p:sp>
      <p:cxnSp>
        <p:nvCxnSpPr>
          <p:cNvPr id="5" name="直接箭头连接符 4"/>
          <p:cNvCxnSpPr/>
          <p:nvPr/>
        </p:nvCxnSpPr>
        <p:spPr bwMode="auto">
          <a:xfrm flipH="1">
            <a:off x="5148064" y="2348880"/>
            <a:ext cx="648072" cy="2304256"/>
          </a:xfrm>
          <a:prstGeom prst="straightConnector1">
            <a:avLst/>
          </a:prstGeom>
          <a:solidFill>
            <a:schemeClr val="accent1"/>
          </a:solidFill>
          <a:ln w="19050" cap="flat" cmpd="sng" algn="ctr">
            <a:solidFill>
              <a:srgbClr val="FF6600"/>
            </a:solidFill>
            <a:prstDash val="solid"/>
            <a:miter lim="800000"/>
            <a:headEnd type="none" w="med" len="med"/>
            <a:tailEnd type="arrow"/>
          </a:ln>
          <a:effectLst/>
        </p:spPr>
      </p:cxnSp>
    </p:spTree>
    <p:extLst>
      <p:ext uri="{BB962C8B-B14F-4D97-AF65-F5344CB8AC3E}">
        <p14:creationId xmlns:p14="http://schemas.microsoft.com/office/powerpoint/2010/main" val="3584390607"/>
      </p:ext>
    </p:extLst>
  </p:cSld>
  <p:clrMapOvr>
    <a:masterClrMapping/>
  </p:clrMapOvr>
  <p:transition>
    <p:pull dir="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704856" cy="551554"/>
          </a:xfrm>
        </p:spPr>
        <p:txBody>
          <a:bodyPr/>
          <a:lstStyle/>
          <a:p>
            <a:pPr algn="l"/>
            <a:r>
              <a:rPr lang="en-US" altLang="zh-CN" sz="2600" dirty="0"/>
              <a:t>    </a:t>
            </a:r>
            <a:r>
              <a:rPr kumimoji="1" lang="en-US" altLang="zh-CN" sz="2800" dirty="0">
                <a:latin typeface="Times New Roman" pitchFamily="18" charset="0"/>
              </a:rPr>
              <a:t> 2) </a:t>
            </a:r>
            <a:r>
              <a:rPr kumimoji="1" lang="zh-CN" altLang="en-US" sz="2800" u="sng" dirty="0">
                <a:latin typeface="Times New Roman" pitchFamily="18" charset="0"/>
              </a:rPr>
              <a:t>抢占式</a:t>
            </a:r>
            <a:r>
              <a:rPr kumimoji="1" lang="zh-CN" altLang="en-US" sz="2800" dirty="0">
                <a:latin typeface="Times New Roman" pitchFamily="18" charset="0"/>
              </a:rPr>
              <a:t>优先级调度算法</a:t>
            </a:r>
            <a:endParaRPr lang="zh-CN" altLang="en-US" sz="26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Text Box 4"/>
          <p:cNvSpPr txBox="1">
            <a:spLocks noChangeArrowheads="1"/>
          </p:cNvSpPr>
          <p:nvPr/>
        </p:nvSpPr>
        <p:spPr bwMode="auto">
          <a:xfrm>
            <a:off x="443813" y="908720"/>
            <a:ext cx="8229600" cy="531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ts val="600"/>
              </a:spcBef>
            </a:pPr>
            <a:r>
              <a:rPr kumimoji="1" lang="zh-CN" altLang="en-US" sz="2400" dirty="0">
                <a:latin typeface="Times New Roman" pitchFamily="18" charset="0"/>
              </a:rPr>
              <a:t>    系统同样是把处理机</a:t>
            </a:r>
            <a:r>
              <a:rPr kumimoji="1" lang="zh-CN" altLang="en-US" sz="2400" u="sng" dirty="0">
                <a:latin typeface="Times New Roman" pitchFamily="18" charset="0"/>
              </a:rPr>
              <a:t>分配给</a:t>
            </a:r>
            <a:r>
              <a:rPr kumimoji="1" lang="zh-CN" altLang="en-US" sz="2400" b="1" u="sng" dirty="0">
                <a:solidFill>
                  <a:schemeClr val="tx2"/>
                </a:solidFill>
                <a:latin typeface="Times New Roman" pitchFamily="18" charset="0"/>
                <a:ea typeface="+mj-ea"/>
                <a:cs typeface="+mj-cs"/>
              </a:rPr>
              <a:t>优先级最高</a:t>
            </a:r>
            <a:r>
              <a:rPr kumimoji="1" lang="zh-CN" altLang="en-US" sz="2400" u="sng" dirty="0">
                <a:latin typeface="Times New Roman" pitchFamily="18" charset="0"/>
              </a:rPr>
              <a:t>的进程</a:t>
            </a:r>
            <a:r>
              <a:rPr kumimoji="1" lang="zh-CN" altLang="en-US" sz="2400" dirty="0">
                <a:latin typeface="Times New Roman" pitchFamily="18" charset="0"/>
              </a:rPr>
              <a:t>，使之执行。</a:t>
            </a:r>
            <a:endParaRPr kumimoji="1" lang="en-US" altLang="zh-CN" sz="2400" dirty="0">
              <a:latin typeface="Times New Roman" pitchFamily="18" charset="0"/>
            </a:endParaRPr>
          </a:p>
          <a:p>
            <a:pPr algn="just" eaLnBrk="1" hangingPunct="1">
              <a:lnSpc>
                <a:spcPct val="130000"/>
              </a:lnSpc>
              <a:spcBef>
                <a:spcPts val="600"/>
              </a:spcBef>
            </a:pPr>
            <a:r>
              <a:rPr kumimoji="1" lang="en-US" altLang="zh-CN" sz="2400" dirty="0">
                <a:latin typeface="Times New Roman" pitchFamily="18" charset="0"/>
              </a:rPr>
              <a:t>    </a:t>
            </a:r>
            <a:r>
              <a:rPr kumimoji="1" lang="zh-CN" altLang="en-US" sz="2400" dirty="0">
                <a:latin typeface="Times New Roman" pitchFamily="18" charset="0"/>
              </a:rPr>
              <a:t>在其</a:t>
            </a:r>
            <a:r>
              <a:rPr kumimoji="1" lang="zh-CN" altLang="en-US" sz="2400" u="sng" dirty="0">
                <a:latin typeface="Times New Roman" pitchFamily="18" charset="0"/>
              </a:rPr>
              <a:t>执行期间</a:t>
            </a:r>
            <a:r>
              <a:rPr kumimoji="1" lang="zh-CN" altLang="en-US" sz="2400" dirty="0">
                <a:latin typeface="Times New Roman" pitchFamily="18" charset="0"/>
              </a:rPr>
              <a:t>，只要</a:t>
            </a:r>
            <a:r>
              <a:rPr kumimoji="1" lang="zh-CN" altLang="en-US" sz="2400" u="sng" dirty="0">
                <a:solidFill>
                  <a:schemeClr val="tx2"/>
                </a:solidFill>
                <a:latin typeface="Times New Roman" pitchFamily="18" charset="0"/>
              </a:rPr>
              <a:t>出现了</a:t>
            </a:r>
            <a:r>
              <a:rPr kumimoji="1" lang="zh-CN" altLang="en-US" sz="2400" u="sng" dirty="0">
                <a:latin typeface="Times New Roman" pitchFamily="18" charset="0"/>
              </a:rPr>
              <a:t>另一个</a:t>
            </a:r>
            <a:r>
              <a:rPr kumimoji="1" lang="zh-CN" altLang="en-US" sz="2400" b="1" u="sng" dirty="0">
                <a:solidFill>
                  <a:schemeClr val="tx2"/>
                </a:solidFill>
                <a:latin typeface="Times New Roman" pitchFamily="18" charset="0"/>
                <a:ea typeface="+mj-ea"/>
                <a:cs typeface="+mj-cs"/>
              </a:rPr>
              <a:t>优先级</a:t>
            </a:r>
            <a:r>
              <a:rPr kumimoji="1" lang="zh-CN" altLang="en-US" sz="2600" b="1" u="sng" dirty="0">
                <a:solidFill>
                  <a:srgbClr val="FF0000"/>
                </a:solidFill>
                <a:latin typeface="Times New Roman" pitchFamily="18" charset="0"/>
                <a:ea typeface="+mj-ea"/>
                <a:cs typeface="+mj-cs"/>
              </a:rPr>
              <a:t>更</a:t>
            </a:r>
            <a:r>
              <a:rPr kumimoji="1" lang="zh-CN" altLang="en-US" sz="2400" b="1" u="sng" dirty="0">
                <a:solidFill>
                  <a:srgbClr val="FF0000"/>
                </a:solidFill>
                <a:latin typeface="Times New Roman" pitchFamily="18" charset="0"/>
                <a:ea typeface="+mj-ea"/>
                <a:cs typeface="+mj-cs"/>
              </a:rPr>
              <a:t>高</a:t>
            </a:r>
            <a:r>
              <a:rPr kumimoji="1" lang="zh-CN" altLang="en-US" sz="2400" u="sng" dirty="0">
                <a:latin typeface="Times New Roman" pitchFamily="18" charset="0"/>
              </a:rPr>
              <a:t>的进程</a:t>
            </a:r>
            <a:r>
              <a:rPr kumimoji="1" lang="zh-CN" altLang="en-US" sz="2400" dirty="0">
                <a:latin typeface="Times New Roman" pitchFamily="18" charset="0"/>
              </a:rPr>
              <a:t>，</a:t>
            </a:r>
            <a:r>
              <a:rPr kumimoji="1" lang="zh-CN" altLang="en-US" sz="2400" b="1" dirty="0">
                <a:latin typeface="Times New Roman" pitchFamily="18" charset="0"/>
              </a:rPr>
              <a:t>进程调度程序</a:t>
            </a:r>
            <a:r>
              <a:rPr kumimoji="1" lang="zh-CN" altLang="en-US" sz="2400" dirty="0">
                <a:latin typeface="Times New Roman" pitchFamily="18" charset="0"/>
              </a:rPr>
              <a:t>就</a:t>
            </a:r>
            <a:r>
              <a:rPr kumimoji="1" lang="zh-CN" altLang="en-US" sz="2400" dirty="0">
                <a:solidFill>
                  <a:schemeClr val="tx2"/>
                </a:solidFill>
                <a:latin typeface="Times New Roman" pitchFamily="18" charset="0"/>
              </a:rPr>
              <a:t>立即停止</a:t>
            </a:r>
            <a:r>
              <a:rPr kumimoji="1" lang="zh-CN" altLang="en-US" sz="2400" u="sng" dirty="0">
                <a:latin typeface="Times New Roman" pitchFamily="18" charset="0"/>
              </a:rPr>
              <a:t>当前进程</a:t>
            </a:r>
            <a:r>
              <a:rPr kumimoji="1" lang="zh-CN" altLang="en-US" sz="2400" dirty="0">
                <a:latin typeface="Times New Roman" pitchFamily="18" charset="0"/>
              </a:rPr>
              <a:t>的执行，</a:t>
            </a:r>
            <a:r>
              <a:rPr kumimoji="1" lang="zh-CN" altLang="en-US" sz="2400" dirty="0">
                <a:solidFill>
                  <a:schemeClr val="tx2"/>
                </a:solidFill>
                <a:latin typeface="Times New Roman" pitchFamily="18" charset="0"/>
              </a:rPr>
              <a:t>重新调度</a:t>
            </a:r>
            <a:r>
              <a:rPr kumimoji="1" lang="zh-CN" altLang="en-US" sz="2400" dirty="0">
                <a:latin typeface="Times New Roman" pitchFamily="18" charset="0"/>
              </a:rPr>
              <a:t>该优先权更高的进程。</a:t>
            </a:r>
            <a:endParaRPr kumimoji="1" lang="en-US" altLang="zh-CN" sz="2400" dirty="0">
              <a:latin typeface="Times New Roman" pitchFamily="18" charset="0"/>
            </a:endParaRPr>
          </a:p>
          <a:p>
            <a:pPr algn="just" eaLnBrk="1" hangingPunct="1">
              <a:lnSpc>
                <a:spcPct val="130000"/>
              </a:lnSpc>
              <a:spcBef>
                <a:spcPts val="600"/>
              </a:spcBef>
            </a:pPr>
            <a:r>
              <a:rPr kumimoji="1" lang="en-US" altLang="zh-CN" sz="2400" dirty="0">
                <a:latin typeface="Times New Roman" pitchFamily="18" charset="0"/>
              </a:rPr>
              <a:t>    </a:t>
            </a:r>
            <a:r>
              <a:rPr kumimoji="1" lang="zh-CN" altLang="en-US" sz="2400" dirty="0">
                <a:latin typeface="Times New Roman" pitchFamily="18" charset="0"/>
              </a:rPr>
              <a:t>方法</a:t>
            </a:r>
            <a:r>
              <a:rPr kumimoji="1" lang="en-US" altLang="zh-CN" sz="2400" b="1" baseline="30000" dirty="0">
                <a:latin typeface="Times New Roman" pitchFamily="18" charset="0"/>
              </a:rPr>
              <a:t>how</a:t>
            </a:r>
            <a:r>
              <a:rPr kumimoji="1" lang="zh-CN" altLang="en-US" sz="2400" dirty="0">
                <a:latin typeface="Times New Roman" pitchFamily="18" charset="0"/>
              </a:rPr>
              <a:t>：每当系统中出现一个</a:t>
            </a:r>
            <a:r>
              <a:rPr kumimoji="1" lang="zh-CN" altLang="en-US" sz="2400" u="sng" dirty="0">
                <a:solidFill>
                  <a:schemeClr val="tx2">
                    <a:lumMod val="40000"/>
                    <a:lumOff val="60000"/>
                  </a:schemeClr>
                </a:solidFill>
                <a:latin typeface="Times New Roman" pitchFamily="18" charset="0"/>
              </a:rPr>
              <a:t>新的就绪进程</a:t>
            </a:r>
            <a:r>
              <a:rPr kumimoji="1" lang="en-US" altLang="zh-CN" sz="2400" dirty="0" err="1">
                <a:latin typeface="Times New Roman" pitchFamily="18" charset="0"/>
              </a:rPr>
              <a:t>P</a:t>
            </a:r>
            <a:r>
              <a:rPr kumimoji="1" lang="en-US" altLang="zh-CN" sz="2400" baseline="-25000" dirty="0" err="1">
                <a:latin typeface="Times New Roman" pitchFamily="18" charset="0"/>
              </a:rPr>
              <a:t>j</a:t>
            </a:r>
            <a:r>
              <a:rPr kumimoji="1" lang="zh-CN" altLang="en-US" sz="2400" dirty="0">
                <a:latin typeface="Times New Roman" pitchFamily="18" charset="0"/>
              </a:rPr>
              <a:t>时，就将其</a:t>
            </a:r>
            <a:r>
              <a:rPr kumimoji="1" lang="en-US" altLang="zh-CN" sz="2400" dirty="0" err="1">
                <a:solidFill>
                  <a:schemeClr val="tx2"/>
                </a:solidFill>
                <a:latin typeface="Times New Roman" pitchFamily="18" charset="0"/>
              </a:rPr>
              <a:t>P</a:t>
            </a:r>
            <a:r>
              <a:rPr kumimoji="1" lang="en-US" altLang="zh-CN" sz="2400" baseline="-25000" dirty="0" err="1">
                <a:solidFill>
                  <a:schemeClr val="tx2"/>
                </a:solidFill>
                <a:latin typeface="Times New Roman" pitchFamily="18" charset="0"/>
              </a:rPr>
              <a:t>j</a:t>
            </a:r>
            <a:r>
              <a:rPr kumimoji="1" lang="zh-CN" altLang="en-US" sz="2400" b="1" baseline="30000" dirty="0">
                <a:solidFill>
                  <a:schemeClr val="tx2"/>
                </a:solidFill>
                <a:latin typeface="Times New Roman" pitchFamily="18" charset="0"/>
              </a:rPr>
              <a:t>优先级</a:t>
            </a:r>
            <a:r>
              <a:rPr kumimoji="1" lang="zh-CN" altLang="en-US" sz="2400" dirty="0">
                <a:latin typeface="Times New Roman" pitchFamily="18" charset="0"/>
              </a:rPr>
              <a:t>与当前运行进程</a:t>
            </a:r>
            <a:r>
              <a:rPr kumimoji="1" lang="en-US" altLang="zh-CN" sz="2400" dirty="0">
                <a:latin typeface="Times New Roman" pitchFamily="18" charset="0"/>
              </a:rPr>
              <a:t>P</a:t>
            </a:r>
            <a:r>
              <a:rPr kumimoji="1" lang="en-US" altLang="zh-CN" sz="2400" baseline="-25000" dirty="0">
                <a:latin typeface="Times New Roman" pitchFamily="18" charset="0"/>
              </a:rPr>
              <a:t>i</a:t>
            </a:r>
            <a:r>
              <a:rPr kumimoji="1" lang="zh-CN" altLang="en-US" sz="2400" dirty="0">
                <a:latin typeface="Times New Roman" pitchFamily="18" charset="0"/>
              </a:rPr>
              <a:t>的优先权</a:t>
            </a:r>
            <a:r>
              <a:rPr kumimoji="1" lang="en-US" altLang="zh-CN" sz="2400" dirty="0">
                <a:solidFill>
                  <a:schemeClr val="tx2"/>
                </a:solidFill>
                <a:latin typeface="Times New Roman" pitchFamily="18" charset="0"/>
              </a:rPr>
              <a:t>P</a:t>
            </a:r>
            <a:r>
              <a:rPr kumimoji="1" lang="en-US" altLang="zh-CN" sz="2400" baseline="-25000" dirty="0">
                <a:solidFill>
                  <a:schemeClr val="tx2"/>
                </a:solidFill>
                <a:latin typeface="Times New Roman" pitchFamily="18" charset="0"/>
              </a:rPr>
              <a:t>i</a:t>
            </a:r>
            <a:r>
              <a:rPr kumimoji="1" lang="zh-CN" altLang="en-US" sz="2400" b="1" baseline="30000" dirty="0">
                <a:solidFill>
                  <a:schemeClr val="tx2"/>
                </a:solidFill>
                <a:latin typeface="Times New Roman" pitchFamily="18" charset="0"/>
              </a:rPr>
              <a:t>优先级</a:t>
            </a:r>
            <a:r>
              <a:rPr kumimoji="1" lang="zh-CN" altLang="en-US" sz="2400" dirty="0">
                <a:latin typeface="Times New Roman" pitchFamily="18" charset="0"/>
              </a:rPr>
              <a:t>进行比较。</a:t>
            </a:r>
            <a:endParaRPr kumimoji="1" lang="en-US" altLang="zh-CN" sz="2400" dirty="0">
              <a:latin typeface="Times New Roman" pitchFamily="18" charset="0"/>
            </a:endParaRPr>
          </a:p>
          <a:p>
            <a:pPr marL="273050" algn="just" eaLnBrk="1" hangingPunct="1">
              <a:lnSpc>
                <a:spcPct val="130000"/>
              </a:lnSpc>
              <a:spcBef>
                <a:spcPts val="600"/>
              </a:spcBef>
              <a:buSzPct val="68000"/>
            </a:pPr>
            <a:r>
              <a:rPr kumimoji="1" lang="en-US" altLang="zh-CN" sz="2400" dirty="0">
                <a:latin typeface="Times New Roman" pitchFamily="18" charset="0"/>
              </a:rPr>
              <a:t>  </a:t>
            </a:r>
            <a:r>
              <a:rPr kumimoji="1" lang="zh-CN" altLang="en-US" sz="2400" dirty="0">
                <a:latin typeface="Times New Roman" pitchFamily="18" charset="0"/>
              </a:rPr>
              <a:t>如果</a:t>
            </a:r>
            <a:r>
              <a:rPr kumimoji="1" lang="en-US" altLang="zh-CN" sz="2400" dirty="0" err="1">
                <a:solidFill>
                  <a:schemeClr val="tx2"/>
                </a:solidFill>
                <a:latin typeface="Times New Roman" pitchFamily="18" charset="0"/>
              </a:rPr>
              <a:t>P</a:t>
            </a:r>
            <a:r>
              <a:rPr kumimoji="1" lang="en-US" altLang="zh-CN" sz="2400" baseline="-25000" dirty="0" err="1">
                <a:solidFill>
                  <a:schemeClr val="tx2"/>
                </a:solidFill>
                <a:latin typeface="Times New Roman" pitchFamily="18" charset="0"/>
              </a:rPr>
              <a:t>j</a:t>
            </a:r>
            <a:r>
              <a:rPr kumimoji="1" lang="zh-CN" altLang="en-US" sz="2400" b="1" baseline="30000" dirty="0">
                <a:solidFill>
                  <a:schemeClr val="tx2"/>
                </a:solidFill>
                <a:latin typeface="Times New Roman" pitchFamily="18" charset="0"/>
              </a:rPr>
              <a:t>优先级 </a:t>
            </a:r>
            <a:r>
              <a:rPr kumimoji="1" lang="en-US" altLang="zh-CN" sz="2400" dirty="0">
                <a:latin typeface="Times New Roman" pitchFamily="18" charset="0"/>
              </a:rPr>
              <a:t>≤</a:t>
            </a:r>
            <a:r>
              <a:rPr kumimoji="1" lang="en-US" altLang="zh-CN" sz="2400" dirty="0">
                <a:solidFill>
                  <a:schemeClr val="tx2"/>
                </a:solidFill>
                <a:latin typeface="Times New Roman" pitchFamily="18" charset="0"/>
              </a:rPr>
              <a:t>  P</a:t>
            </a:r>
            <a:r>
              <a:rPr kumimoji="1" lang="en-US" altLang="zh-CN" sz="2400" baseline="-25000" dirty="0">
                <a:solidFill>
                  <a:schemeClr val="tx2"/>
                </a:solidFill>
                <a:latin typeface="Times New Roman" pitchFamily="18" charset="0"/>
              </a:rPr>
              <a:t>i</a:t>
            </a:r>
            <a:r>
              <a:rPr kumimoji="1" lang="zh-CN" altLang="en-US" sz="2400" b="1" baseline="30000" dirty="0">
                <a:solidFill>
                  <a:schemeClr val="tx2"/>
                </a:solidFill>
                <a:latin typeface="Times New Roman" pitchFamily="18" charset="0"/>
              </a:rPr>
              <a:t>优先级</a:t>
            </a:r>
            <a:r>
              <a:rPr kumimoji="1" lang="zh-CN" altLang="en-US" sz="2400" dirty="0">
                <a:latin typeface="Times New Roman" pitchFamily="18" charset="0"/>
              </a:rPr>
              <a:t>，原进程</a:t>
            </a:r>
            <a:r>
              <a:rPr kumimoji="1" lang="en-US" altLang="zh-CN" sz="2400" dirty="0">
                <a:latin typeface="Times New Roman" pitchFamily="18" charset="0"/>
              </a:rPr>
              <a:t>P</a:t>
            </a:r>
            <a:r>
              <a:rPr kumimoji="1" lang="en-US" altLang="zh-CN" sz="2400" baseline="-25000" dirty="0">
                <a:latin typeface="Times New Roman" pitchFamily="18" charset="0"/>
              </a:rPr>
              <a:t>i</a:t>
            </a:r>
            <a:r>
              <a:rPr kumimoji="1" lang="zh-CN" altLang="en-US" sz="2400" dirty="0">
                <a:latin typeface="Times New Roman" pitchFamily="18" charset="0"/>
              </a:rPr>
              <a:t>便继续执行；</a:t>
            </a:r>
            <a:endParaRPr kumimoji="1" lang="en-US" altLang="zh-CN" sz="2400" dirty="0">
              <a:latin typeface="Times New Roman" pitchFamily="18" charset="0"/>
            </a:endParaRPr>
          </a:p>
          <a:p>
            <a:pPr marL="273050" algn="just" eaLnBrk="1" hangingPunct="1">
              <a:lnSpc>
                <a:spcPct val="130000"/>
              </a:lnSpc>
              <a:spcBef>
                <a:spcPts val="600"/>
              </a:spcBef>
              <a:buSzPct val="68000"/>
            </a:pPr>
            <a:r>
              <a:rPr kumimoji="1" lang="en-US" altLang="zh-CN" sz="2400" dirty="0">
                <a:latin typeface="Times New Roman" pitchFamily="18" charset="0"/>
              </a:rPr>
              <a:t>  </a:t>
            </a:r>
            <a:r>
              <a:rPr kumimoji="1" lang="zh-CN" altLang="en-US" sz="2400" dirty="0">
                <a:latin typeface="Times New Roman" pitchFamily="18" charset="0"/>
              </a:rPr>
              <a:t>如果</a:t>
            </a:r>
            <a:r>
              <a:rPr kumimoji="1" lang="en-US" altLang="zh-CN" sz="2400" dirty="0" err="1">
                <a:solidFill>
                  <a:schemeClr val="tx2"/>
                </a:solidFill>
                <a:latin typeface="Times New Roman" pitchFamily="18" charset="0"/>
              </a:rPr>
              <a:t>P</a:t>
            </a:r>
            <a:r>
              <a:rPr kumimoji="1" lang="en-US" altLang="zh-CN" sz="2400" baseline="-25000" dirty="0" err="1">
                <a:solidFill>
                  <a:schemeClr val="tx2"/>
                </a:solidFill>
                <a:latin typeface="Times New Roman" pitchFamily="18" charset="0"/>
              </a:rPr>
              <a:t>j</a:t>
            </a:r>
            <a:r>
              <a:rPr kumimoji="1" lang="zh-CN" altLang="en-US" sz="2400" b="1" baseline="30000" dirty="0">
                <a:solidFill>
                  <a:schemeClr val="tx2"/>
                </a:solidFill>
                <a:latin typeface="Times New Roman" pitchFamily="18" charset="0"/>
              </a:rPr>
              <a:t>优先级</a:t>
            </a:r>
            <a:r>
              <a:rPr kumimoji="1" lang="en-US" altLang="zh-CN" sz="2400" dirty="0">
                <a:latin typeface="Times New Roman" pitchFamily="18" charset="0"/>
              </a:rPr>
              <a:t>&gt; </a:t>
            </a:r>
            <a:r>
              <a:rPr kumimoji="1" lang="en-US" altLang="zh-CN" sz="2400" dirty="0">
                <a:solidFill>
                  <a:schemeClr val="tx2"/>
                </a:solidFill>
                <a:latin typeface="Times New Roman" pitchFamily="18" charset="0"/>
              </a:rPr>
              <a:t>P</a:t>
            </a:r>
            <a:r>
              <a:rPr kumimoji="1" lang="en-US" altLang="zh-CN" sz="2400" baseline="-25000" dirty="0">
                <a:solidFill>
                  <a:schemeClr val="tx2"/>
                </a:solidFill>
                <a:latin typeface="Times New Roman" pitchFamily="18" charset="0"/>
              </a:rPr>
              <a:t>i</a:t>
            </a:r>
            <a:r>
              <a:rPr kumimoji="1" lang="zh-CN" altLang="en-US" sz="2400" b="1" baseline="30000" dirty="0">
                <a:solidFill>
                  <a:schemeClr val="tx2"/>
                </a:solidFill>
                <a:latin typeface="Times New Roman" pitchFamily="18" charset="0"/>
              </a:rPr>
              <a:t>优先级</a:t>
            </a:r>
            <a:r>
              <a:rPr kumimoji="1" lang="zh-CN" altLang="en-US" sz="2400" dirty="0">
                <a:latin typeface="Times New Roman" pitchFamily="18" charset="0"/>
              </a:rPr>
              <a:t>，则立即</a:t>
            </a:r>
            <a:r>
              <a:rPr kumimoji="1" lang="zh-CN" altLang="en-US" sz="2400" dirty="0">
                <a:solidFill>
                  <a:schemeClr val="tx2"/>
                </a:solidFill>
                <a:latin typeface="Times New Roman" pitchFamily="18" charset="0"/>
              </a:rPr>
              <a:t>停止</a:t>
            </a:r>
            <a:r>
              <a:rPr kumimoji="1" lang="en-US" altLang="zh-CN" sz="2400" dirty="0">
                <a:solidFill>
                  <a:schemeClr val="tx2"/>
                </a:solidFill>
                <a:latin typeface="Times New Roman" pitchFamily="18" charset="0"/>
              </a:rPr>
              <a:t>P</a:t>
            </a:r>
            <a:r>
              <a:rPr kumimoji="1" lang="en-US" altLang="zh-CN" sz="2400" baseline="-25000" dirty="0">
                <a:solidFill>
                  <a:schemeClr val="tx2"/>
                </a:solidFill>
                <a:latin typeface="Times New Roman" pitchFamily="18" charset="0"/>
              </a:rPr>
              <a:t>i</a:t>
            </a:r>
            <a:r>
              <a:rPr kumimoji="1" lang="zh-CN" altLang="en-US" sz="2400" dirty="0">
                <a:latin typeface="Times New Roman" pitchFamily="18" charset="0"/>
              </a:rPr>
              <a:t>的执行，并调度</a:t>
            </a:r>
            <a:r>
              <a:rPr kumimoji="1" lang="en-US" altLang="zh-CN" sz="2400" dirty="0" err="1">
                <a:solidFill>
                  <a:schemeClr val="tx2"/>
                </a:solidFill>
                <a:latin typeface="Times New Roman" pitchFamily="18" charset="0"/>
              </a:rPr>
              <a:t>P</a:t>
            </a:r>
            <a:r>
              <a:rPr kumimoji="1" lang="en-US" altLang="zh-CN" sz="2400" baseline="-25000" dirty="0" err="1">
                <a:solidFill>
                  <a:schemeClr val="tx2"/>
                </a:solidFill>
                <a:latin typeface="Times New Roman" pitchFamily="18" charset="0"/>
              </a:rPr>
              <a:t>j</a:t>
            </a:r>
            <a:r>
              <a:rPr kumimoji="1" lang="zh-CN" altLang="en-US" sz="2400" dirty="0">
                <a:latin typeface="Times New Roman" pitchFamily="18" charset="0"/>
              </a:rPr>
              <a:t>进程。</a:t>
            </a:r>
            <a:endParaRPr kumimoji="1" lang="en-US" altLang="zh-CN" sz="2400" dirty="0">
              <a:latin typeface="Times New Roman" pitchFamily="18" charset="0"/>
            </a:endParaRPr>
          </a:p>
          <a:p>
            <a:pPr algn="just" eaLnBrk="1" hangingPunct="1">
              <a:lnSpc>
                <a:spcPct val="130000"/>
              </a:lnSpc>
              <a:spcBef>
                <a:spcPts val="600"/>
              </a:spcBef>
            </a:pPr>
            <a:r>
              <a:rPr kumimoji="1" lang="zh-CN" altLang="en-US" sz="2400" dirty="0">
                <a:latin typeface="Times New Roman" pitchFamily="18" charset="0"/>
              </a:rPr>
              <a:t>    算法</a:t>
            </a:r>
            <a:r>
              <a:rPr kumimoji="1" lang="zh-CN" altLang="en-US" sz="2400" b="1" dirty="0">
                <a:solidFill>
                  <a:schemeClr val="tx2"/>
                </a:solidFill>
                <a:latin typeface="Times New Roman" pitchFamily="18" charset="0"/>
              </a:rPr>
              <a:t>优点</a:t>
            </a:r>
            <a:r>
              <a:rPr kumimoji="1" lang="zh-CN" altLang="en-US" sz="2400" dirty="0">
                <a:latin typeface="Times New Roman" pitchFamily="18" charset="0"/>
              </a:rPr>
              <a:t>：能更好地满足</a:t>
            </a:r>
            <a:r>
              <a:rPr kumimoji="1" lang="zh-CN" altLang="en-US" sz="2400" dirty="0">
                <a:solidFill>
                  <a:schemeClr val="tx2"/>
                </a:solidFill>
                <a:latin typeface="Times New Roman" pitchFamily="18" charset="0"/>
              </a:rPr>
              <a:t>紧迫作业的要求</a:t>
            </a:r>
            <a:r>
              <a:rPr kumimoji="1" lang="zh-CN" altLang="en-US" sz="2400" dirty="0">
                <a:latin typeface="Times New Roman" pitchFamily="18" charset="0"/>
              </a:rPr>
              <a:t>，常用于要求比较严格的</a:t>
            </a:r>
            <a:r>
              <a:rPr kumimoji="1" lang="zh-CN" altLang="en-US" sz="2400" b="1" u="sng" dirty="0">
                <a:solidFill>
                  <a:schemeClr val="tx2"/>
                </a:solidFill>
                <a:latin typeface="Times New Roman" pitchFamily="18" charset="0"/>
              </a:rPr>
              <a:t>实时系统</a:t>
            </a:r>
            <a:r>
              <a:rPr kumimoji="1" lang="zh-CN" altLang="en-US" sz="2400" u="sng" dirty="0">
                <a:latin typeface="Times New Roman" pitchFamily="18" charset="0"/>
              </a:rPr>
              <a:t>中</a:t>
            </a:r>
            <a:r>
              <a:rPr kumimoji="1" lang="zh-CN" altLang="en-US" sz="2400" dirty="0">
                <a:latin typeface="Times New Roman" pitchFamily="18" charset="0"/>
              </a:rPr>
              <a:t>。 </a:t>
            </a:r>
          </a:p>
        </p:txBody>
      </p:sp>
      <p:cxnSp>
        <p:nvCxnSpPr>
          <p:cNvPr id="5" name="直接箭头连接符 4"/>
          <p:cNvCxnSpPr/>
          <p:nvPr/>
        </p:nvCxnSpPr>
        <p:spPr bwMode="auto">
          <a:xfrm flipH="1">
            <a:off x="2555776" y="692696"/>
            <a:ext cx="1800200" cy="5040560"/>
          </a:xfrm>
          <a:prstGeom prst="straightConnector1">
            <a:avLst/>
          </a:prstGeom>
          <a:solidFill>
            <a:schemeClr val="accent1"/>
          </a:solidFill>
          <a:ln w="19050" cap="flat" cmpd="sng" algn="ctr">
            <a:solidFill>
              <a:srgbClr val="FF6600"/>
            </a:solidFill>
            <a:prstDash val="solid"/>
            <a:miter lim="800000"/>
            <a:headEnd type="none" w="med" len="med"/>
            <a:tailEnd type="arrow"/>
          </a:ln>
          <a:effectLst/>
        </p:spPr>
      </p:cxnSp>
    </p:spTree>
    <p:extLst>
      <p:ext uri="{BB962C8B-B14F-4D97-AF65-F5344CB8AC3E}">
        <p14:creationId xmlns:p14="http://schemas.microsoft.com/office/powerpoint/2010/main" val="2233414967"/>
      </p:ext>
    </p:extLst>
  </p:cSld>
  <p:clrMapOvr>
    <a:masterClrMapping/>
  </p:clrMapOvr>
  <p:transition>
    <p:pull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a:xfrm>
            <a:off x="301625" y="714375"/>
            <a:ext cx="8540750" cy="5500688"/>
          </a:xfrm>
        </p:spPr>
        <p:txBody>
          <a:bodyPr/>
          <a:lstStyle/>
          <a:p>
            <a:pPr eaLnBrk="1" hangingPunct="1"/>
            <a:r>
              <a:rPr lang="en-US" altLang="zh-CN" dirty="0"/>
              <a:t>4. </a:t>
            </a:r>
            <a:r>
              <a:rPr lang="zh-CN" altLang="en-US" u="sng" dirty="0"/>
              <a:t>网络服务系统</a:t>
            </a:r>
            <a:r>
              <a:rPr lang="zh-CN" altLang="en-US" dirty="0"/>
              <a:t>，调度复杂些。例如，服务器调度程序需要决定是</a:t>
            </a:r>
            <a:r>
              <a:rPr lang="zh-CN" altLang="en-US" u="sng" dirty="0"/>
              <a:t>先响应</a:t>
            </a:r>
            <a:r>
              <a:rPr lang="zh-CN" altLang="en-US" dirty="0">
                <a:solidFill>
                  <a:schemeClr val="tx2"/>
                </a:solidFill>
              </a:rPr>
              <a:t>新的客户请求</a:t>
            </a:r>
            <a:r>
              <a:rPr lang="zh-CN" altLang="en-US" dirty="0"/>
              <a:t>还是</a:t>
            </a:r>
            <a:r>
              <a:rPr lang="zh-CN" altLang="en-US" u="sng" dirty="0"/>
              <a:t>继续进行</a:t>
            </a:r>
            <a:r>
              <a:rPr lang="zh-CN" altLang="en-US" dirty="0">
                <a:solidFill>
                  <a:schemeClr val="tx2"/>
                </a:solidFill>
              </a:rPr>
              <a:t>当前用户服务</a:t>
            </a:r>
            <a:r>
              <a:rPr lang="zh-CN" altLang="en-US" dirty="0"/>
              <a:t>，这些客户都希望自己的要求先得到满足。</a:t>
            </a:r>
            <a:endParaRPr lang="en-US" altLang="zh-CN" dirty="0"/>
          </a:p>
          <a:p>
            <a:pPr eaLnBrk="1" hangingPunct="1"/>
            <a:r>
              <a:rPr lang="zh-CN" altLang="en-US" dirty="0"/>
              <a:t>调度算法既要考虑</a:t>
            </a:r>
            <a:r>
              <a:rPr lang="zh-CN" altLang="en-US" b="1" dirty="0">
                <a:solidFill>
                  <a:srgbClr val="FF0000"/>
                </a:solidFill>
              </a:rPr>
              <a:t>用户</a:t>
            </a:r>
            <a:r>
              <a:rPr lang="en-US" altLang="zh-CN" b="1" baseline="30000" dirty="0">
                <a:solidFill>
                  <a:schemeClr val="tx2"/>
                </a:solidFill>
              </a:rPr>
              <a:t>1</a:t>
            </a:r>
            <a:r>
              <a:rPr lang="zh-CN" altLang="en-US" dirty="0"/>
              <a:t>的因素，也要考虑</a:t>
            </a:r>
            <a:r>
              <a:rPr lang="en-US" altLang="zh-CN" b="1" dirty="0">
                <a:solidFill>
                  <a:srgbClr val="FF0000"/>
                </a:solidFill>
              </a:rPr>
              <a:t>CPU</a:t>
            </a:r>
            <a:r>
              <a:rPr lang="en-US" altLang="zh-CN" b="1" baseline="30000" dirty="0">
                <a:solidFill>
                  <a:schemeClr val="tx2"/>
                </a:solidFill>
              </a:rPr>
              <a:t>2</a:t>
            </a:r>
            <a:r>
              <a:rPr lang="zh-CN" altLang="en-US" dirty="0"/>
              <a:t>的效率，因为进程切换的代价比较高。</a:t>
            </a:r>
            <a:endParaRPr lang="en-US" altLang="zh-CN" dirty="0"/>
          </a:p>
          <a:p>
            <a:pPr eaLnBrk="1" hangingPunct="1"/>
            <a:r>
              <a:rPr lang="zh-CN" altLang="en-US" dirty="0"/>
              <a:t>进程切换的代价：调度会引起处理机状态的转换，例如，用户态</a:t>
            </a:r>
            <a:r>
              <a:rPr lang="en-US" altLang="zh-CN" dirty="0"/>
              <a:t>-&gt;</a:t>
            </a:r>
            <a:r>
              <a:rPr lang="zh-CN" altLang="en-US" dirty="0"/>
              <a:t>核心态，</a:t>
            </a:r>
            <a:r>
              <a:rPr lang="zh-CN" altLang="en-US" dirty="0">
                <a:solidFill>
                  <a:schemeClr val="tx2"/>
                </a:solidFill>
              </a:rPr>
              <a:t>保存</a:t>
            </a:r>
            <a:r>
              <a:rPr lang="zh-CN" altLang="en-US" u="sng" dirty="0"/>
              <a:t>当前进程状态</a:t>
            </a:r>
            <a:r>
              <a:rPr lang="en-US" altLang="zh-CN" dirty="0"/>
              <a:t>(</a:t>
            </a:r>
            <a:r>
              <a:rPr lang="zh-CN" altLang="en-US" dirty="0"/>
              <a:t>寄存器值，内在映像等</a:t>
            </a:r>
            <a:r>
              <a:rPr lang="en-US" altLang="zh-CN" dirty="0"/>
              <a:t>)</a:t>
            </a:r>
            <a:r>
              <a:rPr lang="zh-CN" altLang="en-US" dirty="0"/>
              <a:t>，将</a:t>
            </a:r>
            <a:r>
              <a:rPr lang="zh-CN" altLang="en-US" u="sng" dirty="0"/>
              <a:t>新进程的内存映像</a:t>
            </a:r>
            <a:r>
              <a:rPr lang="zh-CN" altLang="en-US" dirty="0">
                <a:solidFill>
                  <a:schemeClr val="tx2"/>
                </a:solidFill>
              </a:rPr>
              <a:t>重新装入</a:t>
            </a:r>
            <a:r>
              <a:rPr lang="zh-CN" altLang="en-US" dirty="0"/>
              <a:t>内存管理单元</a:t>
            </a:r>
            <a:r>
              <a:rPr lang="en-US" altLang="zh-CN" dirty="0"/>
              <a:t>(MMU: Memory Management Unit)</a:t>
            </a:r>
            <a:r>
              <a:rPr lang="zh-CN" altLang="en-US" dirty="0"/>
              <a:t>。总之，</a:t>
            </a:r>
            <a:r>
              <a:rPr lang="zh-CN" altLang="en-US" b="1" dirty="0">
                <a:solidFill>
                  <a:srgbClr val="FF6600"/>
                </a:solidFill>
              </a:rPr>
              <a:t>进程切换次数太多会导致</a:t>
            </a:r>
            <a:r>
              <a:rPr lang="en-US" altLang="zh-CN" b="1" dirty="0">
                <a:solidFill>
                  <a:srgbClr val="FF6600"/>
                </a:solidFill>
              </a:rPr>
              <a:t>CPU</a:t>
            </a:r>
            <a:r>
              <a:rPr lang="zh-CN" altLang="en-US" b="1" dirty="0">
                <a:solidFill>
                  <a:srgbClr val="FF6600"/>
                </a:solidFill>
              </a:rPr>
              <a:t>效率下降</a:t>
            </a:r>
            <a:r>
              <a:rPr lang="zh-CN" altLang="en-US" dirty="0"/>
              <a:t>。</a:t>
            </a:r>
          </a:p>
        </p:txBody>
      </p:sp>
      <p:sp>
        <p:nvSpPr>
          <p:cNvPr id="3379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B0A99DE-493E-49D3-BE1F-3A6C6EB51A85}" type="datetime8">
              <a:rPr lang="zh-CN" altLang="en-US" smtClean="0"/>
              <a:pPr/>
              <a:t>2022年6月30日8时58分</a:t>
            </a:fld>
            <a:endParaRPr lang="en-US" altLang="zh-CN"/>
          </a:p>
        </p:txBody>
      </p:sp>
    </p:spTree>
  </p:cSld>
  <p:clrMapOvr>
    <a:masterClrMapping/>
  </p:clrMapOvr>
  <p:transition>
    <p:pull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104876"/>
            <a:ext cx="7704856" cy="551554"/>
          </a:xfrm>
        </p:spPr>
        <p:txBody>
          <a:bodyPr/>
          <a:lstStyle/>
          <a:p>
            <a:pPr algn="l"/>
            <a:r>
              <a:rPr lang="en-US" altLang="zh-CN" sz="2600" dirty="0"/>
              <a:t> </a:t>
            </a:r>
            <a:r>
              <a:rPr lang="en-US" altLang="zh-CN" sz="2600" dirty="0">
                <a:latin typeface="黑体" pitchFamily="2" charset="-122"/>
                <a:ea typeface="黑体" pitchFamily="2" charset="-122"/>
              </a:rPr>
              <a:t>2. </a:t>
            </a:r>
            <a:r>
              <a:rPr lang="zh-CN" altLang="en-US" sz="2600" dirty="0">
                <a:latin typeface="黑体" pitchFamily="2" charset="-122"/>
                <a:ea typeface="黑体" pitchFamily="2" charset="-122"/>
              </a:rPr>
              <a:t>优先级的类型</a:t>
            </a:r>
            <a:endParaRPr lang="zh-CN" altLang="en-US" sz="26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656430"/>
            <a:ext cx="8207375" cy="586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10000"/>
              </a:lnSpc>
            </a:pPr>
            <a:r>
              <a:rPr lang="zh-CN" altLang="en-US" dirty="0">
                <a:solidFill>
                  <a:schemeClr val="tx1"/>
                </a:solidFill>
              </a:rPr>
              <a:t>　优先级调度算法关键在于：如何</a:t>
            </a:r>
            <a:r>
              <a:rPr lang="zh-CN" altLang="en-US" u="sng" dirty="0">
                <a:solidFill>
                  <a:schemeClr val="tx1"/>
                </a:solidFill>
              </a:rPr>
              <a:t>确定优先级</a:t>
            </a:r>
            <a:r>
              <a:rPr lang="zh-CN" altLang="en-US" dirty="0">
                <a:solidFill>
                  <a:schemeClr val="tx1"/>
                </a:solidFill>
              </a:rPr>
              <a:t>，以及是选择</a:t>
            </a:r>
            <a:r>
              <a:rPr lang="zh-CN" altLang="en-US" u="sng" dirty="0">
                <a:solidFill>
                  <a:schemeClr val="tx1"/>
                </a:solidFill>
              </a:rPr>
              <a:t>静态优先级</a:t>
            </a:r>
            <a:r>
              <a:rPr lang="zh-CN" altLang="en-US" dirty="0">
                <a:solidFill>
                  <a:schemeClr val="tx1"/>
                </a:solidFill>
              </a:rPr>
              <a:t>还是选择</a:t>
            </a:r>
            <a:r>
              <a:rPr lang="zh-CN" altLang="en-US" u="sng" dirty="0">
                <a:solidFill>
                  <a:schemeClr val="tx1"/>
                </a:solidFill>
              </a:rPr>
              <a:t>动态优先级</a:t>
            </a:r>
            <a:r>
              <a:rPr lang="zh-CN" altLang="en-US" dirty="0">
                <a:solidFill>
                  <a:schemeClr val="tx1"/>
                </a:solidFill>
              </a:rPr>
              <a:t>。</a:t>
            </a:r>
            <a:r>
              <a:rPr lang="zh-CN" altLang="en-US" dirty="0"/>
              <a:t>　</a:t>
            </a:r>
            <a:endParaRPr lang="en-US" altLang="zh-CN" dirty="0"/>
          </a:p>
          <a:p>
            <a:pPr>
              <a:lnSpc>
                <a:spcPct val="110000"/>
              </a:lnSpc>
            </a:pPr>
            <a:r>
              <a:rPr lang="en-US" altLang="zh-CN" dirty="0">
                <a:solidFill>
                  <a:schemeClr val="tx1"/>
                </a:solidFill>
              </a:rPr>
              <a:t>    1) </a:t>
            </a:r>
            <a:r>
              <a:rPr lang="zh-CN" altLang="en-US" b="1" dirty="0"/>
              <a:t>静态优先级</a:t>
            </a:r>
            <a:br>
              <a:rPr lang="zh-CN" altLang="en-US" dirty="0">
                <a:solidFill>
                  <a:schemeClr val="tx1"/>
                </a:solidFill>
              </a:rPr>
            </a:br>
            <a:r>
              <a:rPr lang="zh-CN" altLang="en-US" dirty="0">
                <a:solidFill>
                  <a:schemeClr val="tx1"/>
                </a:solidFill>
              </a:rPr>
              <a:t>　</a:t>
            </a:r>
            <a:r>
              <a:rPr lang="zh-CN" altLang="en-US" dirty="0"/>
              <a:t>静态优先级</a:t>
            </a:r>
            <a:r>
              <a:rPr lang="zh-CN" altLang="en-US" dirty="0">
                <a:solidFill>
                  <a:schemeClr val="tx1"/>
                </a:solidFill>
              </a:rPr>
              <a:t>：是在</a:t>
            </a:r>
            <a:r>
              <a:rPr lang="zh-CN" altLang="en-US" u="sng" dirty="0">
                <a:solidFill>
                  <a:schemeClr val="tx1"/>
                </a:solidFill>
              </a:rPr>
              <a:t>创建进程时</a:t>
            </a:r>
            <a:r>
              <a:rPr lang="zh-CN" altLang="en-US" dirty="0">
                <a:solidFill>
                  <a:schemeClr val="tx1"/>
                </a:solidFill>
              </a:rPr>
              <a:t>确定的，在进程的整个运行期间</a:t>
            </a:r>
            <a:r>
              <a:rPr lang="zh-CN" altLang="en-US" u="sng" dirty="0">
                <a:solidFill>
                  <a:srgbClr val="FF0000"/>
                </a:solidFill>
              </a:rPr>
              <a:t>保持不变</a:t>
            </a:r>
            <a:r>
              <a:rPr lang="zh-CN" altLang="en-US" dirty="0">
                <a:solidFill>
                  <a:schemeClr val="tx1"/>
                </a:solidFill>
              </a:rPr>
              <a:t>。</a:t>
            </a:r>
            <a:endParaRPr lang="en-US" altLang="zh-CN" dirty="0">
              <a:solidFill>
                <a:schemeClr val="tx1"/>
              </a:solidFill>
            </a:endParaRPr>
          </a:p>
          <a:p>
            <a:pPr>
              <a:lnSpc>
                <a:spcPct val="110000"/>
              </a:lnSpc>
            </a:pPr>
            <a:r>
              <a:rPr lang="en-US" altLang="zh-CN" dirty="0">
                <a:solidFill>
                  <a:schemeClr val="tx1"/>
                </a:solidFill>
              </a:rPr>
              <a:t>    </a:t>
            </a:r>
            <a:r>
              <a:rPr lang="zh-CN" altLang="en-US" dirty="0">
                <a:solidFill>
                  <a:schemeClr val="tx1"/>
                </a:solidFill>
              </a:rPr>
              <a:t>优先级是一个</a:t>
            </a:r>
            <a:r>
              <a:rPr lang="zh-CN" altLang="en-US" dirty="0"/>
              <a:t>整数</a:t>
            </a:r>
            <a:r>
              <a:rPr lang="zh-CN" altLang="en-US" dirty="0">
                <a:solidFill>
                  <a:schemeClr val="tx1"/>
                </a:solidFill>
              </a:rPr>
              <a:t>，它有一个</a:t>
            </a:r>
            <a:r>
              <a:rPr lang="zh-CN" altLang="en-US" dirty="0"/>
              <a:t>范围</a:t>
            </a:r>
            <a:r>
              <a:rPr lang="zh-CN" altLang="en-US" dirty="0">
                <a:solidFill>
                  <a:schemeClr val="tx1"/>
                </a:solidFill>
              </a:rPr>
              <a:t>。</a:t>
            </a:r>
            <a:endParaRPr lang="en-US" altLang="zh-CN" dirty="0">
              <a:solidFill>
                <a:schemeClr val="tx1"/>
              </a:solidFill>
            </a:endParaRPr>
          </a:p>
          <a:p>
            <a:pPr>
              <a:lnSpc>
                <a:spcPct val="110000"/>
              </a:lnSpc>
            </a:pPr>
            <a:r>
              <a:rPr lang="en-US" altLang="zh-CN" dirty="0">
                <a:solidFill>
                  <a:schemeClr val="tx1"/>
                </a:solidFill>
              </a:rPr>
              <a:t>    </a:t>
            </a:r>
            <a:r>
              <a:rPr lang="zh-CN" altLang="en-US" dirty="0">
                <a:solidFill>
                  <a:schemeClr val="tx1"/>
                </a:solidFill>
              </a:rPr>
              <a:t>例如，</a:t>
            </a:r>
            <a:r>
              <a:rPr lang="en-US" altLang="zh-CN" dirty="0">
                <a:solidFill>
                  <a:schemeClr val="tx1"/>
                </a:solidFill>
              </a:rPr>
              <a:t>0</a:t>
            </a:r>
            <a:r>
              <a:rPr lang="zh-CN" altLang="en-US" dirty="0">
                <a:solidFill>
                  <a:schemeClr val="tx1"/>
                </a:solidFill>
              </a:rPr>
              <a:t>～</a:t>
            </a:r>
            <a:r>
              <a:rPr lang="en-US" altLang="zh-CN" dirty="0">
                <a:solidFill>
                  <a:schemeClr val="tx1"/>
                </a:solidFill>
              </a:rPr>
              <a:t>255</a:t>
            </a:r>
            <a:r>
              <a:rPr lang="zh-CN" altLang="en-US" dirty="0">
                <a:solidFill>
                  <a:schemeClr val="tx1"/>
                </a:solidFill>
              </a:rPr>
              <a:t>中的某一整数。</a:t>
            </a:r>
            <a:endParaRPr lang="en-US" altLang="zh-CN" dirty="0">
              <a:solidFill>
                <a:schemeClr val="tx1"/>
              </a:solidFill>
            </a:endParaRPr>
          </a:p>
          <a:p>
            <a:pPr>
              <a:lnSpc>
                <a:spcPct val="110000"/>
              </a:lnSpc>
            </a:pPr>
            <a:r>
              <a:rPr lang="en-US" altLang="zh-CN" dirty="0">
                <a:solidFill>
                  <a:schemeClr val="tx1"/>
                </a:solidFill>
              </a:rPr>
              <a:t>    </a:t>
            </a:r>
            <a:r>
              <a:rPr lang="zh-CN" altLang="en-US" dirty="0">
                <a:solidFill>
                  <a:schemeClr val="tx1"/>
                </a:solidFill>
              </a:rPr>
              <a:t>该整数通常称为</a:t>
            </a:r>
            <a:r>
              <a:rPr lang="zh-CN" altLang="en-US" b="1" u="sng" dirty="0"/>
              <a:t>优先数</a:t>
            </a:r>
            <a:r>
              <a:rPr lang="zh-CN" altLang="en-US" dirty="0">
                <a:solidFill>
                  <a:schemeClr val="tx1"/>
                </a:solidFill>
              </a:rPr>
              <a:t>。</a:t>
            </a:r>
            <a:endParaRPr lang="en-US" altLang="zh-CN" dirty="0">
              <a:solidFill>
                <a:schemeClr val="tx1"/>
              </a:solidFill>
            </a:endParaRPr>
          </a:p>
          <a:p>
            <a:pPr>
              <a:lnSpc>
                <a:spcPct val="110000"/>
              </a:lnSpc>
            </a:pPr>
            <a:r>
              <a:rPr lang="zh-CN" altLang="en-US" dirty="0">
                <a:solidFill>
                  <a:schemeClr val="tx1"/>
                </a:solidFill>
              </a:rPr>
              <a:t>    优先级</a:t>
            </a:r>
            <a:r>
              <a:rPr lang="en-US" altLang="zh-CN" dirty="0">
                <a:solidFill>
                  <a:schemeClr val="tx1"/>
                </a:solidFill>
              </a:rPr>
              <a:t>/</a:t>
            </a:r>
            <a:r>
              <a:rPr lang="zh-CN" altLang="en-US" dirty="0">
                <a:solidFill>
                  <a:schemeClr val="tx1"/>
                </a:solidFill>
              </a:rPr>
              <a:t>优先数</a:t>
            </a:r>
            <a:r>
              <a:rPr lang="zh-CN" altLang="en-US" b="1" baseline="30000" dirty="0">
                <a:solidFill>
                  <a:srgbClr val="FFFF00"/>
                </a:solidFill>
              </a:rPr>
              <a:t>注</a:t>
            </a:r>
            <a:r>
              <a:rPr lang="zh-CN" altLang="en-US" dirty="0">
                <a:solidFill>
                  <a:schemeClr val="tx1"/>
                </a:solidFill>
              </a:rPr>
              <a:t>与如下三个因素有关：</a:t>
            </a:r>
            <a:br>
              <a:rPr lang="zh-CN" altLang="en-US" dirty="0">
                <a:solidFill>
                  <a:schemeClr val="tx1"/>
                </a:solidFill>
              </a:rPr>
            </a:br>
            <a:r>
              <a:rPr lang="zh-CN" altLang="en-US" dirty="0">
                <a:solidFill>
                  <a:schemeClr val="tx1"/>
                </a:solidFill>
              </a:rPr>
              <a:t>　</a:t>
            </a:r>
            <a:r>
              <a:rPr lang="en-US" altLang="zh-CN" dirty="0">
                <a:solidFill>
                  <a:schemeClr val="tx1"/>
                </a:solidFill>
              </a:rPr>
              <a:t>(1) </a:t>
            </a:r>
            <a:r>
              <a:rPr lang="zh-CN" altLang="en-US" b="1" dirty="0"/>
              <a:t>进程</a:t>
            </a:r>
            <a:r>
              <a:rPr lang="zh-CN" altLang="en-US" dirty="0"/>
              <a:t>类型</a:t>
            </a:r>
            <a:r>
              <a:rPr lang="zh-CN" altLang="en-US" dirty="0">
                <a:solidFill>
                  <a:schemeClr val="tx1"/>
                </a:solidFill>
              </a:rPr>
              <a:t>。优先级</a:t>
            </a:r>
            <a:r>
              <a:rPr lang="zh-CN" altLang="en-US" b="1" u="sng" baseline="30000" dirty="0"/>
              <a:t>系统</a:t>
            </a:r>
            <a:r>
              <a:rPr lang="zh-CN" altLang="en-US" b="1" baseline="30000" dirty="0"/>
              <a:t>进程 </a:t>
            </a:r>
            <a:r>
              <a:rPr lang="en-US" altLang="zh-CN" dirty="0">
                <a:solidFill>
                  <a:schemeClr val="tx1"/>
                </a:solidFill>
              </a:rPr>
              <a:t>&gt; </a:t>
            </a:r>
            <a:r>
              <a:rPr lang="zh-CN" altLang="en-US" dirty="0">
                <a:solidFill>
                  <a:schemeClr val="tx1"/>
                </a:solidFill>
              </a:rPr>
              <a:t>优先级</a:t>
            </a:r>
            <a:r>
              <a:rPr lang="zh-CN" altLang="en-US" b="1" baseline="30000" dirty="0"/>
              <a:t>一般</a:t>
            </a:r>
            <a:r>
              <a:rPr lang="zh-CN" altLang="en-US" b="1" u="sng" baseline="30000" dirty="0"/>
              <a:t>用户</a:t>
            </a:r>
            <a:r>
              <a:rPr lang="zh-CN" altLang="en-US" b="1" baseline="30000" dirty="0"/>
              <a:t>进程</a:t>
            </a:r>
            <a:br>
              <a:rPr lang="zh-CN" altLang="en-US" dirty="0">
                <a:solidFill>
                  <a:schemeClr val="tx1"/>
                </a:solidFill>
              </a:rPr>
            </a:br>
            <a:r>
              <a:rPr lang="zh-CN" altLang="en-US" dirty="0">
                <a:solidFill>
                  <a:schemeClr val="tx1"/>
                </a:solidFill>
              </a:rPr>
              <a:t>　</a:t>
            </a:r>
            <a:r>
              <a:rPr lang="en-US" altLang="zh-CN" dirty="0">
                <a:solidFill>
                  <a:schemeClr val="tx1"/>
                </a:solidFill>
              </a:rPr>
              <a:t>(2) </a:t>
            </a:r>
            <a:r>
              <a:rPr lang="zh-CN" altLang="en-US" dirty="0">
                <a:solidFill>
                  <a:schemeClr val="tx1"/>
                </a:solidFill>
              </a:rPr>
              <a:t>进程</a:t>
            </a:r>
            <a:r>
              <a:rPr lang="zh-CN" altLang="en-US" dirty="0"/>
              <a:t>对</a:t>
            </a:r>
            <a:r>
              <a:rPr lang="zh-CN" altLang="en-US" b="1" dirty="0"/>
              <a:t>资源</a:t>
            </a:r>
            <a:r>
              <a:rPr lang="zh-CN" altLang="en-US" dirty="0"/>
              <a:t>的需求</a:t>
            </a:r>
            <a:r>
              <a:rPr lang="zh-CN" altLang="en-US" dirty="0">
                <a:solidFill>
                  <a:schemeClr val="tx1"/>
                </a:solidFill>
              </a:rPr>
              <a:t>。优先级</a:t>
            </a:r>
            <a:r>
              <a:rPr lang="zh-CN" altLang="en-US" b="1" baseline="30000" dirty="0"/>
              <a:t>资源需求</a:t>
            </a:r>
            <a:r>
              <a:rPr lang="zh-CN" altLang="en-US" b="1" u="sng" baseline="30000" dirty="0"/>
              <a:t>少</a:t>
            </a:r>
            <a:r>
              <a:rPr lang="zh-CN" altLang="en-US" b="1" baseline="30000" dirty="0"/>
              <a:t>  </a:t>
            </a:r>
            <a:r>
              <a:rPr lang="en-US" altLang="zh-CN" dirty="0">
                <a:solidFill>
                  <a:schemeClr val="tx1"/>
                </a:solidFill>
              </a:rPr>
              <a:t>&gt; </a:t>
            </a:r>
            <a:r>
              <a:rPr lang="zh-CN" altLang="en-US" dirty="0">
                <a:solidFill>
                  <a:schemeClr val="tx1"/>
                </a:solidFill>
              </a:rPr>
              <a:t>优先级</a:t>
            </a:r>
            <a:r>
              <a:rPr lang="zh-CN" altLang="en-US" b="1" baseline="30000" dirty="0"/>
              <a:t>资源需求</a:t>
            </a:r>
            <a:r>
              <a:rPr lang="zh-CN" altLang="en-US" b="1" u="sng" baseline="30000" dirty="0"/>
              <a:t>多</a:t>
            </a:r>
            <a:br>
              <a:rPr lang="zh-CN" altLang="en-US" dirty="0">
                <a:solidFill>
                  <a:schemeClr val="tx1"/>
                </a:solidFill>
              </a:rPr>
            </a:br>
            <a:r>
              <a:rPr lang="zh-CN" altLang="en-US" dirty="0">
                <a:solidFill>
                  <a:schemeClr val="tx1"/>
                </a:solidFill>
              </a:rPr>
              <a:t>    </a:t>
            </a:r>
            <a:r>
              <a:rPr lang="en-US" altLang="zh-CN" dirty="0">
                <a:solidFill>
                  <a:schemeClr val="tx1"/>
                </a:solidFill>
              </a:rPr>
              <a:t>(3) </a:t>
            </a:r>
            <a:r>
              <a:rPr lang="zh-CN" altLang="en-US" b="1" dirty="0"/>
              <a:t>用户</a:t>
            </a:r>
            <a:r>
              <a:rPr lang="zh-CN" altLang="en-US" dirty="0"/>
              <a:t>要求</a:t>
            </a:r>
            <a:r>
              <a:rPr lang="zh-CN" altLang="en-US" dirty="0">
                <a:solidFill>
                  <a:schemeClr val="tx1"/>
                </a:solidFill>
              </a:rPr>
              <a:t>。优先级</a:t>
            </a:r>
            <a:r>
              <a:rPr lang="zh-CN" altLang="en-US" b="1" baseline="30000" dirty="0"/>
              <a:t>紧迫性</a:t>
            </a:r>
            <a:r>
              <a:rPr lang="zh-CN" altLang="en-US" b="1" u="sng" baseline="30000" dirty="0"/>
              <a:t>高</a:t>
            </a:r>
            <a:r>
              <a:rPr lang="zh-CN" altLang="en-US" b="1" baseline="30000" dirty="0"/>
              <a:t>  </a:t>
            </a:r>
            <a:r>
              <a:rPr lang="en-US" altLang="zh-CN" dirty="0">
                <a:solidFill>
                  <a:schemeClr val="tx1"/>
                </a:solidFill>
              </a:rPr>
              <a:t>&gt;</a:t>
            </a:r>
            <a:r>
              <a:rPr lang="zh-CN" altLang="en-US" dirty="0">
                <a:solidFill>
                  <a:schemeClr val="tx1"/>
                </a:solidFill>
              </a:rPr>
              <a:t>优先级</a:t>
            </a:r>
            <a:r>
              <a:rPr lang="zh-CN" altLang="en-US" b="1" baseline="30000" dirty="0"/>
              <a:t>紧迫性</a:t>
            </a:r>
            <a:r>
              <a:rPr lang="zh-CN" altLang="en-US" b="1" u="sng" baseline="30000" dirty="0"/>
              <a:t>低</a:t>
            </a:r>
            <a:endParaRPr lang="en-US" altLang="zh-CN" b="1" u="sng" baseline="30000" dirty="0"/>
          </a:p>
          <a:p>
            <a:pPr>
              <a:lnSpc>
                <a:spcPct val="110000"/>
              </a:lnSpc>
            </a:pPr>
            <a:r>
              <a:rPr lang="en-US" altLang="zh-CN" dirty="0">
                <a:solidFill>
                  <a:schemeClr val="tx1"/>
                </a:solidFill>
              </a:rPr>
              <a:t>    </a:t>
            </a:r>
            <a:r>
              <a:rPr lang="zh-CN" altLang="en-US" dirty="0">
                <a:solidFill>
                  <a:schemeClr val="tx1"/>
                </a:solidFill>
              </a:rPr>
              <a:t>算法优点：简单，系统开销小。</a:t>
            </a:r>
            <a:endParaRPr lang="en-US" altLang="zh-CN" dirty="0">
              <a:solidFill>
                <a:schemeClr val="tx1"/>
              </a:solidFill>
            </a:endParaRPr>
          </a:p>
          <a:p>
            <a:pPr>
              <a:lnSpc>
                <a:spcPct val="110000"/>
              </a:lnSpc>
            </a:pPr>
            <a:r>
              <a:rPr lang="zh-CN" altLang="en-US" dirty="0">
                <a:solidFill>
                  <a:schemeClr val="tx1"/>
                </a:solidFill>
              </a:rPr>
              <a:t>    算法缺点：可能出现</a:t>
            </a:r>
            <a:r>
              <a:rPr lang="zh-CN" altLang="en-US" u="sng" dirty="0">
                <a:solidFill>
                  <a:schemeClr val="tx1"/>
                </a:solidFill>
              </a:rPr>
              <a:t>低优先级进程</a:t>
            </a:r>
            <a:r>
              <a:rPr lang="zh-CN" altLang="en-US" dirty="0"/>
              <a:t>长期不被执行</a:t>
            </a:r>
            <a:r>
              <a:rPr lang="zh-CN" altLang="en-US" dirty="0">
                <a:solidFill>
                  <a:schemeClr val="tx1"/>
                </a:solidFill>
              </a:rPr>
              <a:t>。</a:t>
            </a:r>
          </a:p>
        </p:txBody>
      </p:sp>
      <p:sp>
        <p:nvSpPr>
          <p:cNvPr id="5" name="TextBox 4"/>
          <p:cNvSpPr txBox="1"/>
          <p:nvPr/>
        </p:nvSpPr>
        <p:spPr>
          <a:xfrm>
            <a:off x="6228184" y="2990721"/>
            <a:ext cx="2808312" cy="1200329"/>
          </a:xfrm>
          <a:prstGeom prst="rect">
            <a:avLst/>
          </a:prstGeom>
          <a:noFill/>
          <a:ln w="19050">
            <a:solidFill>
              <a:srgbClr val="FF6600"/>
            </a:solidFill>
          </a:ln>
        </p:spPr>
        <p:txBody>
          <a:bodyPr wrap="square" rtlCol="0">
            <a:spAutoFit/>
          </a:bodyPr>
          <a:lstStyle/>
          <a:p>
            <a:r>
              <a:rPr kumimoji="1" lang="zh-CN" altLang="en-US" dirty="0">
                <a:solidFill>
                  <a:srgbClr val="FFFF00"/>
                </a:solidFill>
                <a:latin typeface="Times New Roman" pitchFamily="18" charset="0"/>
              </a:rPr>
              <a:t>有的系统用</a:t>
            </a:r>
            <a:r>
              <a:rPr kumimoji="1" lang="zh-CN" altLang="en-US" dirty="0">
                <a:solidFill>
                  <a:srgbClr val="FFFF00"/>
                </a:solidFill>
                <a:latin typeface="Courier New" pitchFamily="49" charset="0"/>
              </a:rPr>
              <a:t>“</a:t>
            </a:r>
            <a:r>
              <a:rPr kumimoji="1" lang="en-US" altLang="zh-CN" dirty="0">
                <a:solidFill>
                  <a:srgbClr val="FFFF00"/>
                </a:solidFill>
                <a:latin typeface="Times New Roman" pitchFamily="18" charset="0"/>
              </a:rPr>
              <a:t>0</a:t>
            </a:r>
            <a:r>
              <a:rPr kumimoji="1" lang="en-US" altLang="zh-CN" dirty="0">
                <a:solidFill>
                  <a:srgbClr val="FFFF00"/>
                </a:solidFill>
                <a:latin typeface="Courier New" pitchFamily="49" charset="0"/>
              </a:rPr>
              <a:t>”</a:t>
            </a:r>
            <a:r>
              <a:rPr kumimoji="1" lang="zh-CN" altLang="en-US" dirty="0">
                <a:solidFill>
                  <a:srgbClr val="FFFF00"/>
                </a:solidFill>
                <a:latin typeface="Times New Roman" pitchFamily="18" charset="0"/>
              </a:rPr>
              <a:t>表示优先级最高，当数值愈大时，其优先级愈低；而有的系统恰恰相反。</a:t>
            </a:r>
            <a:endParaRPr lang="zh-CN" altLang="en-US" dirty="0">
              <a:solidFill>
                <a:srgbClr val="FFFF00"/>
              </a:solidFill>
            </a:endParaRPr>
          </a:p>
        </p:txBody>
      </p:sp>
      <p:cxnSp>
        <p:nvCxnSpPr>
          <p:cNvPr id="7" name="直接箭头连接符 6"/>
          <p:cNvCxnSpPr/>
          <p:nvPr/>
        </p:nvCxnSpPr>
        <p:spPr bwMode="auto">
          <a:xfrm flipV="1">
            <a:off x="2987824" y="3590886"/>
            <a:ext cx="3240360" cy="414178"/>
          </a:xfrm>
          <a:prstGeom prst="straightConnector1">
            <a:avLst/>
          </a:prstGeom>
          <a:solidFill>
            <a:schemeClr val="accent1"/>
          </a:solidFill>
          <a:ln w="9525" cap="flat" cmpd="sng" algn="ctr">
            <a:solidFill>
              <a:srgbClr val="FFFF00"/>
            </a:solidFill>
            <a:prstDash val="solid"/>
            <a:miter lim="800000"/>
            <a:headEnd type="none" w="med" len="med"/>
            <a:tailEnd type="arrow"/>
          </a:ln>
          <a:effectLst/>
        </p:spPr>
      </p:cxnSp>
      <p:cxnSp>
        <p:nvCxnSpPr>
          <p:cNvPr id="8" name="直接箭头连接符 7"/>
          <p:cNvCxnSpPr/>
          <p:nvPr/>
        </p:nvCxnSpPr>
        <p:spPr bwMode="auto">
          <a:xfrm>
            <a:off x="2339752" y="1844824"/>
            <a:ext cx="1080120" cy="1656184"/>
          </a:xfrm>
          <a:prstGeom prst="straightConnector1">
            <a:avLst/>
          </a:prstGeom>
          <a:solidFill>
            <a:schemeClr val="accent1"/>
          </a:solidFill>
          <a:ln w="9525" cap="flat" cmpd="sng" algn="ctr">
            <a:solidFill>
              <a:srgbClr val="EDBB57"/>
            </a:solidFill>
            <a:prstDash val="solid"/>
            <a:miter lim="800000"/>
            <a:headEnd type="arrow"/>
            <a:tailEnd type="arrow"/>
          </a:ln>
          <a:effectLst/>
        </p:spPr>
      </p:cxnSp>
    </p:spTree>
    <p:extLst>
      <p:ext uri="{BB962C8B-B14F-4D97-AF65-F5344CB8AC3E}">
        <p14:creationId xmlns:p14="http://schemas.microsoft.com/office/powerpoint/2010/main" val="2233414967"/>
      </p:ext>
    </p:extLst>
  </p:cSld>
  <p:clrMapOvr>
    <a:masterClrMapping/>
  </p:clrMapOvr>
  <p:transition>
    <p:pull dir="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704856" cy="551554"/>
          </a:xfrm>
        </p:spPr>
        <p:txBody>
          <a:bodyPr/>
          <a:lstStyle/>
          <a:p>
            <a:pPr algn="l"/>
            <a:r>
              <a:rPr lang="en-US" altLang="zh-CN" sz="2600" dirty="0"/>
              <a:t> 2) </a:t>
            </a:r>
            <a:r>
              <a:rPr lang="zh-CN" altLang="en-US" sz="2600" dirty="0"/>
              <a:t>动态优先级</a:t>
            </a:r>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Text Box 1028"/>
          <p:cNvSpPr txBox="1">
            <a:spLocks noChangeArrowheads="1"/>
          </p:cNvSpPr>
          <p:nvPr/>
        </p:nvSpPr>
        <p:spPr bwMode="auto">
          <a:xfrm>
            <a:off x="457200" y="908720"/>
            <a:ext cx="8291264" cy="566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ts val="1038"/>
              </a:spcBef>
            </a:pPr>
            <a:r>
              <a:rPr kumimoji="1" lang="zh-CN" altLang="en-US" sz="2400" dirty="0">
                <a:latin typeface="Times New Roman" pitchFamily="18" charset="0"/>
              </a:rPr>
              <a:t>    动态优先级是指：</a:t>
            </a:r>
            <a:endParaRPr kumimoji="1" lang="en-US" altLang="zh-CN" sz="2400" dirty="0">
              <a:latin typeface="Times New Roman" pitchFamily="18" charset="0"/>
            </a:endParaRPr>
          </a:p>
          <a:p>
            <a:pPr algn="just" eaLnBrk="1" hangingPunct="1">
              <a:spcBef>
                <a:spcPts val="1038"/>
              </a:spcBef>
            </a:pPr>
            <a:r>
              <a:rPr kumimoji="1" lang="en-US" altLang="zh-CN" sz="2400" dirty="0">
                <a:latin typeface="Times New Roman" pitchFamily="18" charset="0"/>
              </a:rPr>
              <a:t>    </a:t>
            </a:r>
            <a:r>
              <a:rPr kumimoji="1" lang="zh-CN" altLang="en-US" sz="2400" dirty="0">
                <a:latin typeface="Times New Roman" pitchFamily="18" charset="0"/>
              </a:rPr>
              <a:t>在创建进程时，先赋予一个</a:t>
            </a:r>
            <a:r>
              <a:rPr kumimoji="1" lang="zh-CN" altLang="en-US" sz="2400" u="sng" dirty="0">
                <a:solidFill>
                  <a:schemeClr val="tx2"/>
                </a:solidFill>
                <a:latin typeface="Times New Roman" pitchFamily="18" charset="0"/>
              </a:rPr>
              <a:t>初始的</a:t>
            </a:r>
            <a:r>
              <a:rPr kumimoji="1" lang="zh-CN" altLang="en-US" sz="2400" dirty="0">
                <a:latin typeface="Times New Roman" pitchFamily="18" charset="0"/>
              </a:rPr>
              <a:t>优先级，以后随着进程的运行而</a:t>
            </a:r>
            <a:r>
              <a:rPr kumimoji="1" lang="zh-CN" altLang="en-US" sz="2400" u="sng" dirty="0">
                <a:solidFill>
                  <a:schemeClr val="tx2"/>
                </a:solidFill>
                <a:latin typeface="Times New Roman" pitchFamily="18" charset="0"/>
              </a:rPr>
              <a:t>不断地改变</a:t>
            </a:r>
            <a:r>
              <a:rPr kumimoji="1" lang="zh-CN" altLang="en-US" sz="2400" dirty="0">
                <a:latin typeface="Times New Roman" pitchFamily="18" charset="0"/>
              </a:rPr>
              <a:t>。</a:t>
            </a:r>
            <a:endParaRPr kumimoji="1" lang="en-US" altLang="zh-CN" sz="2400" dirty="0">
              <a:latin typeface="Times New Roman" pitchFamily="18" charset="0"/>
            </a:endParaRPr>
          </a:p>
          <a:p>
            <a:pPr algn="just" eaLnBrk="1" hangingPunct="1">
              <a:spcBef>
                <a:spcPts val="1038"/>
              </a:spcBef>
            </a:pPr>
            <a:r>
              <a:rPr kumimoji="1" lang="en-US" altLang="zh-CN" sz="2400" dirty="0">
                <a:latin typeface="Times New Roman" pitchFamily="18" charset="0"/>
              </a:rPr>
              <a:t>    </a:t>
            </a:r>
            <a:r>
              <a:rPr kumimoji="1" lang="zh-CN" altLang="en-US" sz="2400" dirty="0">
                <a:latin typeface="Times New Roman" pitchFamily="18" charset="0"/>
              </a:rPr>
              <a:t>目的在于：获得更好的调度性能。</a:t>
            </a:r>
            <a:endParaRPr kumimoji="1" lang="en-US" altLang="zh-CN" sz="2400" dirty="0">
              <a:latin typeface="Times New Roman" pitchFamily="18" charset="0"/>
            </a:endParaRPr>
          </a:p>
          <a:p>
            <a:pPr algn="just" eaLnBrk="1" hangingPunct="1">
              <a:spcBef>
                <a:spcPts val="1038"/>
              </a:spcBef>
            </a:pPr>
            <a:r>
              <a:rPr kumimoji="1" lang="zh-CN" altLang="en-US" sz="2400" dirty="0">
                <a:latin typeface="Times New Roman" pitchFamily="18" charset="0"/>
              </a:rPr>
              <a:t>    例如：当前</a:t>
            </a:r>
            <a:r>
              <a:rPr kumimoji="1" lang="zh-CN" altLang="en-US" sz="2400" u="sng" dirty="0">
                <a:latin typeface="Times New Roman" pitchFamily="18" charset="0"/>
              </a:rPr>
              <a:t>就绪</a:t>
            </a:r>
            <a:r>
              <a:rPr kumimoji="1" lang="zh-CN" altLang="en-US" sz="2400" dirty="0">
                <a:latin typeface="Times New Roman" pitchFamily="18" charset="0"/>
              </a:rPr>
              <a:t>队列中的进程，随其</a:t>
            </a:r>
            <a:r>
              <a:rPr kumimoji="1" lang="zh-CN" altLang="en-US" sz="2400" u="sng" dirty="0">
                <a:solidFill>
                  <a:srgbClr val="FFFF00"/>
                </a:solidFill>
                <a:latin typeface="Times New Roman" pitchFamily="18" charset="0"/>
              </a:rPr>
              <a:t>等待时间</a:t>
            </a:r>
            <a:r>
              <a:rPr kumimoji="1" lang="zh-CN" altLang="en-US" sz="2400" u="sng" dirty="0">
                <a:latin typeface="Times New Roman" pitchFamily="18" charset="0"/>
              </a:rPr>
              <a:t>的增长，其</a:t>
            </a:r>
            <a:r>
              <a:rPr kumimoji="1" lang="zh-CN" altLang="en-US" sz="2400" u="sng" dirty="0">
                <a:solidFill>
                  <a:srgbClr val="FFFF00"/>
                </a:solidFill>
                <a:latin typeface="Times New Roman" pitchFamily="18" charset="0"/>
              </a:rPr>
              <a:t>优先级不断提高</a:t>
            </a:r>
            <a:r>
              <a:rPr kumimoji="1" lang="en-US" altLang="zh-CN" sz="2400" baseline="30000" dirty="0">
                <a:latin typeface="Times New Roman" pitchFamily="18" charset="0"/>
              </a:rPr>
              <a:t>1</a:t>
            </a:r>
            <a:r>
              <a:rPr kumimoji="1" lang="zh-CN" altLang="en-US" sz="2400" dirty="0">
                <a:latin typeface="Times New Roman" pitchFamily="18" charset="0"/>
              </a:rPr>
              <a:t>。</a:t>
            </a:r>
            <a:endParaRPr kumimoji="1" lang="en-US" altLang="zh-CN" sz="2400" dirty="0">
              <a:latin typeface="Times New Roman" pitchFamily="18" charset="0"/>
            </a:endParaRPr>
          </a:p>
          <a:p>
            <a:pPr marL="342900" indent="-342900" algn="just" eaLnBrk="1" hangingPunct="1">
              <a:spcBef>
                <a:spcPts val="1038"/>
              </a:spcBef>
              <a:buFont typeface="Wingdings" panose="05000000000000000000" pitchFamily="2" charset="2"/>
              <a:buChar char="Ø"/>
            </a:pPr>
            <a:r>
              <a:rPr kumimoji="1" lang="en-US" altLang="zh-CN" sz="2400" dirty="0">
                <a:latin typeface="Times New Roman" pitchFamily="18" charset="0"/>
              </a:rPr>
              <a:t> </a:t>
            </a:r>
            <a:r>
              <a:rPr kumimoji="1" lang="zh-CN" altLang="en-US" sz="2400" dirty="0">
                <a:latin typeface="Times New Roman" pitchFamily="18" charset="0"/>
              </a:rPr>
              <a:t>若这些进程的</a:t>
            </a:r>
            <a:r>
              <a:rPr kumimoji="1" lang="zh-CN" altLang="en-US" sz="2400" u="sng" dirty="0">
                <a:latin typeface="Times New Roman" pitchFamily="18" charset="0"/>
              </a:rPr>
              <a:t>初始优先级</a:t>
            </a:r>
            <a:r>
              <a:rPr kumimoji="1" lang="zh-CN" altLang="en-US" sz="2400" u="sng" dirty="0">
                <a:solidFill>
                  <a:srgbClr val="FFFF00"/>
                </a:solidFill>
                <a:latin typeface="Times New Roman" pitchFamily="18" charset="0"/>
              </a:rPr>
              <a:t>相同</a:t>
            </a:r>
            <a:r>
              <a:rPr kumimoji="1" lang="zh-CN" altLang="en-US" sz="2400" dirty="0">
                <a:latin typeface="Times New Roman" pitchFamily="18" charset="0"/>
              </a:rPr>
              <a:t>，该算法相当于</a:t>
            </a:r>
            <a:r>
              <a:rPr kumimoji="1" lang="en-US" altLang="zh-CN" sz="2400" u="sng" dirty="0">
                <a:latin typeface="Times New Roman" pitchFamily="18" charset="0"/>
              </a:rPr>
              <a:t>FCFS</a:t>
            </a:r>
            <a:r>
              <a:rPr kumimoji="1" lang="zh-CN" altLang="en-US" sz="2400" u="sng" dirty="0">
                <a:latin typeface="Times New Roman" pitchFamily="18" charset="0"/>
              </a:rPr>
              <a:t>算法</a:t>
            </a:r>
            <a:r>
              <a:rPr kumimoji="1" lang="en-US" altLang="zh-CN" sz="2400" baseline="30000" dirty="0">
                <a:latin typeface="Times New Roman" pitchFamily="18" charset="0"/>
              </a:rPr>
              <a:t>2 </a:t>
            </a:r>
            <a:r>
              <a:rPr kumimoji="1" lang="zh-CN" altLang="en-US" sz="2400" dirty="0">
                <a:latin typeface="Times New Roman" pitchFamily="18" charset="0"/>
              </a:rPr>
              <a:t>。</a:t>
            </a:r>
            <a:endParaRPr kumimoji="1" lang="en-US" altLang="zh-CN" sz="2400" dirty="0">
              <a:latin typeface="Times New Roman" pitchFamily="18" charset="0"/>
            </a:endParaRPr>
          </a:p>
          <a:p>
            <a:pPr marL="342900" indent="-342900" algn="just" eaLnBrk="1" hangingPunct="1">
              <a:spcBef>
                <a:spcPts val="1038"/>
              </a:spcBef>
              <a:buFont typeface="Wingdings" panose="05000000000000000000" pitchFamily="2" charset="2"/>
              <a:buChar char="Ø"/>
            </a:pPr>
            <a:r>
              <a:rPr kumimoji="1" lang="zh-CN" altLang="en-US" sz="2400" dirty="0">
                <a:latin typeface="Times New Roman" pitchFamily="18" charset="0"/>
              </a:rPr>
              <a:t> 若这些进程的</a:t>
            </a:r>
            <a:r>
              <a:rPr kumimoji="1" lang="zh-CN" altLang="en-US" sz="2400" u="sng" dirty="0">
                <a:latin typeface="Times New Roman" pitchFamily="18" charset="0"/>
              </a:rPr>
              <a:t>初始优先级</a:t>
            </a:r>
            <a:r>
              <a:rPr kumimoji="1" lang="zh-CN" altLang="en-US" sz="2400" u="sng" dirty="0">
                <a:solidFill>
                  <a:srgbClr val="FFFF00"/>
                </a:solidFill>
                <a:latin typeface="Times New Roman" pitchFamily="18" charset="0"/>
              </a:rPr>
              <a:t>不同</a:t>
            </a:r>
            <a:r>
              <a:rPr kumimoji="1" lang="zh-CN" altLang="en-US" sz="2400" dirty="0">
                <a:latin typeface="Times New Roman" pitchFamily="18" charset="0"/>
              </a:rPr>
              <a:t>，</a:t>
            </a:r>
            <a:r>
              <a:rPr kumimoji="1" lang="zh-CN" altLang="en-US" sz="2400" dirty="0">
                <a:solidFill>
                  <a:srgbClr val="FF3399"/>
                </a:solidFill>
                <a:latin typeface="Times New Roman" pitchFamily="18" charset="0"/>
              </a:rPr>
              <a:t>低优先级的进程</a:t>
            </a:r>
            <a:r>
              <a:rPr kumimoji="1" lang="zh-CN" altLang="en-US" sz="2400" dirty="0">
                <a:latin typeface="Times New Roman" pitchFamily="18" charset="0"/>
              </a:rPr>
              <a:t>也有机会运行，因为它的</a:t>
            </a:r>
            <a:r>
              <a:rPr kumimoji="1" lang="zh-CN" altLang="en-US" sz="2400" u="sng" dirty="0">
                <a:latin typeface="Times New Roman" pitchFamily="18" charset="0"/>
              </a:rPr>
              <a:t>优先级会随着</a:t>
            </a:r>
            <a:r>
              <a:rPr kumimoji="1" lang="zh-CN" altLang="en-US" sz="2400" b="1" i="1" u="sng" dirty="0">
                <a:latin typeface="Times New Roman" pitchFamily="18" charset="0"/>
              </a:rPr>
              <a:t>等待时间</a:t>
            </a:r>
            <a:r>
              <a:rPr kumimoji="1" lang="zh-CN" altLang="en-US" sz="2400" u="sng" dirty="0">
                <a:latin typeface="Times New Roman" pitchFamily="18" charset="0"/>
              </a:rPr>
              <a:t>的增长而增长</a:t>
            </a:r>
            <a:r>
              <a:rPr kumimoji="1" lang="en-US" altLang="zh-CN" sz="2400" dirty="0">
                <a:latin typeface="Times New Roman" pitchFamily="18" charset="0"/>
              </a:rPr>
              <a:t>(</a:t>
            </a:r>
            <a:r>
              <a:rPr kumimoji="1" lang="zh-CN" altLang="en-US" sz="2400" dirty="0">
                <a:latin typeface="Times New Roman" pitchFamily="18" charset="0"/>
              </a:rPr>
              <a:t>这一点比静态优先级要好</a:t>
            </a:r>
            <a:r>
              <a:rPr kumimoji="1" lang="en-US" altLang="zh-CN" sz="2400" dirty="0">
                <a:latin typeface="Times New Roman" pitchFamily="18" charset="0"/>
              </a:rPr>
              <a:t>)</a:t>
            </a:r>
            <a:r>
              <a:rPr kumimoji="1" lang="zh-CN" altLang="en-US" sz="2400" dirty="0">
                <a:latin typeface="Times New Roman" pitchFamily="18" charset="0"/>
              </a:rPr>
              <a:t>。</a:t>
            </a:r>
            <a:endParaRPr kumimoji="1" lang="en-US" altLang="zh-CN" sz="2400" dirty="0">
              <a:latin typeface="Times New Roman" pitchFamily="18" charset="0"/>
            </a:endParaRPr>
          </a:p>
          <a:p>
            <a:pPr marL="342900" indent="-342900" algn="just" eaLnBrk="1" hangingPunct="1">
              <a:spcBef>
                <a:spcPts val="1038"/>
              </a:spcBef>
              <a:buFont typeface="Wingdings" panose="05000000000000000000" pitchFamily="2" charset="2"/>
              <a:buChar char="Ø"/>
            </a:pPr>
            <a:r>
              <a:rPr kumimoji="1" lang="zh-CN" altLang="en-US" sz="2400" dirty="0">
                <a:latin typeface="Times New Roman" pitchFamily="18" charset="0"/>
              </a:rPr>
              <a:t> 若</a:t>
            </a:r>
            <a:r>
              <a:rPr kumimoji="1" lang="zh-CN" altLang="en-US" sz="2400" u="sng" dirty="0">
                <a:solidFill>
                  <a:srgbClr val="FF3399"/>
                </a:solidFill>
                <a:latin typeface="Times New Roman" pitchFamily="18" charset="0"/>
              </a:rPr>
              <a:t>当前运行进程</a:t>
            </a:r>
            <a:r>
              <a:rPr kumimoji="1" lang="zh-CN" altLang="en-US" sz="2400" dirty="0">
                <a:latin typeface="Times New Roman" pitchFamily="18" charset="0"/>
              </a:rPr>
              <a:t>的优先级</a:t>
            </a:r>
            <a:r>
              <a:rPr kumimoji="1" lang="zh-CN" altLang="en-US" sz="2400" u="sng" dirty="0">
                <a:latin typeface="Times New Roman" pitchFamily="18" charset="0"/>
              </a:rPr>
              <a:t>随着运行时间的增加而下降</a:t>
            </a:r>
            <a:r>
              <a:rPr kumimoji="1" lang="zh-CN" altLang="en-US" sz="2400" dirty="0">
                <a:latin typeface="Times New Roman" pitchFamily="18" charset="0"/>
              </a:rPr>
              <a:t>，就可以防止一个长作业长期地垄断处理机</a:t>
            </a:r>
            <a:r>
              <a:rPr kumimoji="1" lang="en-US" altLang="zh-CN" sz="2400" dirty="0">
                <a:latin typeface="Times New Roman" pitchFamily="18" charset="0"/>
              </a:rPr>
              <a:t>(</a:t>
            </a:r>
            <a:r>
              <a:rPr kumimoji="1" lang="zh-CN" altLang="en-US" sz="2000" b="1" dirty="0">
                <a:latin typeface="Times New Roman" pitchFamily="18" charset="0"/>
              </a:rPr>
              <a:t>对各进程更加公平</a:t>
            </a:r>
            <a:r>
              <a:rPr kumimoji="1" lang="en-US" altLang="zh-CN" sz="2400" dirty="0">
                <a:latin typeface="Times New Roman" pitchFamily="18" charset="0"/>
              </a:rPr>
              <a:t>)</a:t>
            </a:r>
            <a:r>
              <a:rPr kumimoji="1" lang="zh-CN" altLang="en-US" sz="2400" dirty="0">
                <a:latin typeface="Times New Roman" pitchFamily="18" charset="0"/>
              </a:rPr>
              <a:t>。 </a:t>
            </a:r>
          </a:p>
        </p:txBody>
      </p:sp>
      <p:sp>
        <p:nvSpPr>
          <p:cNvPr id="5" name="右弧形箭头 4"/>
          <p:cNvSpPr/>
          <p:nvPr/>
        </p:nvSpPr>
        <p:spPr bwMode="auto">
          <a:xfrm rot="16200000">
            <a:off x="5630575" y="1615763"/>
            <a:ext cx="289053" cy="3722172"/>
          </a:xfrm>
          <a:prstGeom prst="curvedLeftArrow">
            <a:avLst/>
          </a:prstGeom>
          <a:solidFill>
            <a:schemeClr val="accent1"/>
          </a:solidFill>
          <a:ln w="9525"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233414967"/>
      </p:ext>
    </p:extLst>
  </p:cSld>
  <p:clrMapOvr>
    <a:masterClrMapping/>
  </p:clrMapOvr>
  <p:transition>
    <p:pull dir="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704856" cy="551554"/>
          </a:xfrm>
        </p:spPr>
        <p:txBody>
          <a:bodyPr/>
          <a:lstStyle/>
          <a:p>
            <a:pPr algn="l"/>
            <a:r>
              <a:rPr lang="en-US" altLang="zh-CN" sz="2800" dirty="0">
                <a:latin typeface="黑体" pitchFamily="2" charset="-122"/>
                <a:ea typeface="黑体" pitchFamily="2" charset="-122"/>
              </a:rPr>
              <a:t>   3.3.4  </a:t>
            </a:r>
            <a:r>
              <a:rPr lang="zh-CN" altLang="en-US" sz="2800" dirty="0">
                <a:latin typeface="黑体" pitchFamily="2" charset="-122"/>
                <a:ea typeface="黑体" pitchFamily="2" charset="-122"/>
              </a:rPr>
              <a:t>多队列调度算法</a:t>
            </a:r>
            <a:r>
              <a:rPr lang="zh-CN" altLang="en-US" sz="2800" b="0" dirty="0">
                <a:solidFill>
                  <a:schemeClr val="tx1"/>
                </a:solidFill>
                <a:latin typeface="黑体" pitchFamily="2" charset="-122"/>
                <a:ea typeface="黑体" pitchFamily="2" charset="-122"/>
              </a:rPr>
              <a:t>（</a:t>
            </a:r>
            <a:r>
              <a:rPr lang="en-US" altLang="zh-CN" sz="2800" b="0" dirty="0">
                <a:solidFill>
                  <a:schemeClr val="tx1"/>
                </a:solidFill>
                <a:latin typeface="黑体" pitchFamily="2" charset="-122"/>
                <a:ea typeface="黑体" pitchFamily="2" charset="-122"/>
              </a:rPr>
              <a:t>+</a:t>
            </a:r>
            <a:r>
              <a:rPr lang="zh-CN" altLang="en-US" sz="2800" b="0" dirty="0">
                <a:solidFill>
                  <a:schemeClr val="tx1"/>
                </a:solidFill>
                <a:latin typeface="黑体" pitchFamily="2" charset="-122"/>
                <a:ea typeface="黑体" pitchFamily="2" charset="-122"/>
              </a:rPr>
              <a:t>快）</a:t>
            </a:r>
            <a:endParaRPr lang="zh-CN" altLang="en-US" sz="2600" b="0" dirty="0">
              <a:solidFill>
                <a:schemeClr val="tx1"/>
              </a:solidFill>
            </a:endParaRPr>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74701" y="980728"/>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latin typeface="黑体" pitchFamily="2" charset="-122"/>
                <a:ea typeface="黑体" pitchFamily="2" charset="-122"/>
              </a:rPr>
              <a:t>　</a:t>
            </a:r>
            <a:r>
              <a:rPr lang="zh-CN" altLang="en-US" sz="2600" dirty="0">
                <a:solidFill>
                  <a:schemeClr val="tx1"/>
                </a:solidFill>
              </a:rPr>
              <a:t>如前所述的各种调度算法，尤其在应用于进程调度时，由于系统中仅设置</a:t>
            </a:r>
            <a:r>
              <a:rPr lang="zh-CN" altLang="en-US" sz="2600" b="1" u="sng" dirty="0"/>
              <a:t>一个</a:t>
            </a:r>
            <a:r>
              <a:rPr lang="zh-CN" altLang="en-US" sz="2600" dirty="0"/>
              <a:t>进程的就绪队列</a:t>
            </a:r>
            <a:r>
              <a:rPr lang="zh-CN" altLang="en-US" sz="2600" dirty="0">
                <a:solidFill>
                  <a:schemeClr val="tx1"/>
                </a:solidFill>
              </a:rPr>
              <a:t>，即低级调度算法是固定的、单一的，</a:t>
            </a:r>
            <a:r>
              <a:rPr lang="zh-CN" altLang="en-US" sz="2600" u="sng" dirty="0">
                <a:solidFill>
                  <a:schemeClr val="tx1"/>
                </a:solidFill>
              </a:rPr>
              <a:t>无法满足系统中不同用户对进程调度策略的</a:t>
            </a:r>
            <a:r>
              <a:rPr lang="zh-CN" altLang="en-US" sz="2600" u="sng" dirty="0"/>
              <a:t>不同要求</a:t>
            </a:r>
            <a:r>
              <a:rPr lang="zh-CN" altLang="en-US" sz="2600" dirty="0">
                <a:solidFill>
                  <a:schemeClr val="tx1"/>
                </a:solidFill>
              </a:rPr>
              <a:t>。</a:t>
            </a:r>
            <a:endParaRPr lang="en-US" altLang="zh-CN" sz="2600" dirty="0">
              <a:solidFill>
                <a:schemeClr val="tx1"/>
              </a:solidFill>
            </a:endParaRPr>
          </a:p>
          <a:p>
            <a:pPr>
              <a:lnSpc>
                <a:spcPct val="140000"/>
              </a:lnSpc>
            </a:pPr>
            <a:r>
              <a:rPr lang="zh-CN" altLang="en-US" sz="2600" dirty="0">
                <a:solidFill>
                  <a:schemeClr val="tx1"/>
                </a:solidFill>
              </a:rPr>
              <a:t>    在</a:t>
            </a:r>
            <a:r>
              <a:rPr lang="zh-CN" altLang="en-US" sz="2600" dirty="0"/>
              <a:t>多处理机系统</a:t>
            </a:r>
            <a:r>
              <a:rPr lang="zh-CN" altLang="en-US" sz="2600" dirty="0">
                <a:solidFill>
                  <a:schemeClr val="tx1"/>
                </a:solidFill>
              </a:rPr>
              <a:t>中，这种调度策略的缺点更加突出，由此，产生了</a:t>
            </a:r>
            <a:r>
              <a:rPr lang="zh-CN" altLang="en-US" sz="2600" u="sng" dirty="0">
                <a:solidFill>
                  <a:schemeClr val="tx1"/>
                </a:solidFill>
              </a:rPr>
              <a:t>多级队列调度算法</a:t>
            </a:r>
            <a:r>
              <a:rPr lang="zh-CN" altLang="en-US" sz="2600" dirty="0">
                <a:solidFill>
                  <a:schemeClr val="tx1"/>
                </a:solidFill>
              </a:rPr>
              <a:t>。</a:t>
            </a:r>
            <a:endParaRPr lang="en-US" altLang="zh-CN" sz="2600" dirty="0">
              <a:solidFill>
                <a:schemeClr val="tx1"/>
              </a:solidFill>
            </a:endParaRPr>
          </a:p>
          <a:p>
            <a:pPr>
              <a:lnSpc>
                <a:spcPct val="140000"/>
              </a:lnSpc>
            </a:pPr>
            <a:r>
              <a:rPr lang="en-US" altLang="zh-CN" sz="2600" dirty="0">
                <a:solidFill>
                  <a:schemeClr val="tx1"/>
                </a:solidFill>
              </a:rPr>
              <a:t>    </a:t>
            </a:r>
            <a:r>
              <a:rPr lang="zh-CN" altLang="en-US" sz="2600" dirty="0">
                <a:solidFill>
                  <a:schemeClr val="tx1"/>
                </a:solidFill>
              </a:rPr>
              <a:t>方法：设置</a:t>
            </a:r>
            <a:r>
              <a:rPr lang="zh-CN" altLang="en-US" sz="2600" u="sng" dirty="0">
                <a:solidFill>
                  <a:schemeClr val="tx1"/>
                </a:solidFill>
              </a:rPr>
              <a:t>多个就绪队列</a:t>
            </a:r>
            <a:r>
              <a:rPr lang="zh-CN" altLang="en-US" sz="2600" dirty="0">
                <a:solidFill>
                  <a:schemeClr val="tx1"/>
                </a:solidFill>
              </a:rPr>
              <a:t>，每个队列可以对应</a:t>
            </a:r>
            <a:r>
              <a:rPr lang="zh-CN" altLang="en-US" sz="2600" u="sng" dirty="0">
                <a:solidFill>
                  <a:schemeClr val="tx1"/>
                </a:solidFill>
              </a:rPr>
              <a:t>一类</a:t>
            </a:r>
            <a:r>
              <a:rPr lang="zh-CN" altLang="en-US" sz="2600" u="sng" dirty="0"/>
              <a:t>进程</a:t>
            </a:r>
            <a:r>
              <a:rPr lang="zh-CN" altLang="en-US" sz="2600" dirty="0">
                <a:solidFill>
                  <a:schemeClr val="tx1"/>
                </a:solidFill>
              </a:rPr>
              <a:t>，每个队列可以有</a:t>
            </a:r>
            <a:r>
              <a:rPr lang="zh-CN" altLang="en-US" sz="2600" u="sng" dirty="0">
                <a:solidFill>
                  <a:schemeClr val="tx1"/>
                </a:solidFill>
              </a:rPr>
              <a:t>不同的</a:t>
            </a:r>
            <a:r>
              <a:rPr lang="zh-CN" altLang="en-US" sz="2600" u="sng" dirty="0"/>
              <a:t>优先级</a:t>
            </a:r>
            <a:r>
              <a:rPr lang="zh-CN" altLang="en-US" sz="2600" dirty="0">
                <a:solidFill>
                  <a:schemeClr val="tx1"/>
                </a:solidFill>
              </a:rPr>
              <a:t>，每个队列可以有</a:t>
            </a:r>
            <a:r>
              <a:rPr lang="zh-CN" altLang="en-US" sz="2600" u="sng" dirty="0">
                <a:solidFill>
                  <a:schemeClr val="tx1"/>
                </a:solidFill>
              </a:rPr>
              <a:t>一种</a:t>
            </a:r>
            <a:r>
              <a:rPr lang="en-US" altLang="zh-CN" sz="2600" u="sng" dirty="0">
                <a:solidFill>
                  <a:schemeClr val="tx1"/>
                </a:solidFill>
              </a:rPr>
              <a:t>/</a:t>
            </a:r>
            <a:r>
              <a:rPr lang="zh-CN" altLang="en-US" sz="2600" u="sng" dirty="0">
                <a:solidFill>
                  <a:schemeClr val="tx1"/>
                </a:solidFill>
              </a:rPr>
              <a:t>多种调度</a:t>
            </a:r>
            <a:r>
              <a:rPr lang="zh-CN" altLang="en-US" sz="2600" u="sng" dirty="0"/>
              <a:t>算法</a:t>
            </a:r>
            <a:r>
              <a:rPr lang="zh-CN" altLang="en-US" sz="2600" dirty="0">
                <a:solidFill>
                  <a:schemeClr val="tx1"/>
                </a:solidFill>
              </a:rPr>
              <a:t>，可以为</a:t>
            </a:r>
            <a:r>
              <a:rPr lang="zh-CN" altLang="en-US" sz="2600" u="sng" dirty="0">
                <a:solidFill>
                  <a:schemeClr val="tx1"/>
                </a:solidFill>
              </a:rPr>
              <a:t>多机系统设置不同的就绪队列</a:t>
            </a:r>
            <a:r>
              <a:rPr lang="en-US" altLang="zh-CN" sz="2600" dirty="0">
                <a:solidFill>
                  <a:schemeClr val="tx1"/>
                </a:solidFill>
              </a:rPr>
              <a:t>.</a:t>
            </a:r>
            <a:endParaRPr lang="zh-CN" altLang="en-US" sz="2600" dirty="0">
              <a:solidFill>
                <a:schemeClr val="tx1"/>
              </a:solidFill>
            </a:endParaRPr>
          </a:p>
        </p:txBody>
      </p:sp>
    </p:spTree>
    <p:extLst>
      <p:ext uri="{BB962C8B-B14F-4D97-AF65-F5344CB8AC3E}">
        <p14:creationId xmlns:p14="http://schemas.microsoft.com/office/powerpoint/2010/main" val="2233414967"/>
      </p:ext>
    </p:extLst>
  </p:cSld>
  <p:clrMapOvr>
    <a:masterClrMapping/>
  </p:clrMapOvr>
  <p:transition>
    <p:pull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704856" cy="551554"/>
          </a:xfrm>
        </p:spPr>
        <p:txBody>
          <a:bodyPr/>
          <a:lstStyle/>
          <a:p>
            <a:pPr algn="l"/>
            <a:r>
              <a:rPr lang="en-US" altLang="zh-CN" sz="2600" dirty="0"/>
              <a:t>    </a:t>
            </a:r>
            <a:r>
              <a:rPr lang="en-US" altLang="zh-CN" sz="2600" dirty="0">
                <a:latin typeface="黑体" pitchFamily="2" charset="-122"/>
                <a:ea typeface="黑体" pitchFamily="2" charset="-122"/>
              </a:rPr>
              <a:t> 3.3.5  </a:t>
            </a:r>
            <a:r>
              <a:rPr lang="zh-CN" altLang="en-US" sz="2600" dirty="0">
                <a:latin typeface="黑体" pitchFamily="2" charset="-122"/>
                <a:ea typeface="黑体" pitchFamily="2" charset="-122"/>
              </a:rPr>
              <a:t>多级</a:t>
            </a:r>
            <a:r>
              <a:rPr lang="en-US" altLang="zh-CN" sz="2600" baseline="30000" dirty="0">
                <a:latin typeface="黑体" pitchFamily="2" charset="-122"/>
                <a:ea typeface="黑体" pitchFamily="2" charset="-122"/>
              </a:rPr>
              <a:t>1</a:t>
            </a:r>
            <a:r>
              <a:rPr lang="zh-CN" altLang="en-US" sz="2600" dirty="0">
                <a:latin typeface="黑体" pitchFamily="2" charset="-122"/>
                <a:ea typeface="黑体" pitchFamily="2" charset="-122"/>
              </a:rPr>
              <a:t>反馈队列调度算</a:t>
            </a:r>
            <a:r>
              <a:rPr lang="zh-CN" altLang="en-US" sz="2600" b="0" dirty="0">
                <a:latin typeface="黑体" pitchFamily="2" charset="-122"/>
                <a:ea typeface="黑体" pitchFamily="2" charset="-122"/>
              </a:rPr>
              <a:t>法</a:t>
            </a:r>
            <a:r>
              <a:rPr lang="zh-CN" altLang="en-US" sz="2400" b="0" dirty="0">
                <a:solidFill>
                  <a:schemeClr val="tx1"/>
                </a:solidFill>
                <a:latin typeface="黑体" pitchFamily="2" charset="-122"/>
                <a:ea typeface="黑体" pitchFamily="2" charset="-122"/>
              </a:rPr>
              <a:t>（</a:t>
            </a:r>
            <a:r>
              <a:rPr lang="en-US" altLang="zh-CN" sz="2400" b="0" dirty="0">
                <a:solidFill>
                  <a:schemeClr val="tx1"/>
                </a:solidFill>
                <a:latin typeface="黑体" pitchFamily="2" charset="-122"/>
                <a:ea typeface="黑体" pitchFamily="2" charset="-122"/>
              </a:rPr>
              <a:t>+</a:t>
            </a:r>
            <a:r>
              <a:rPr lang="zh-CN" altLang="en-US" sz="2400" b="0" dirty="0">
                <a:solidFill>
                  <a:schemeClr val="tx1"/>
                </a:solidFill>
                <a:latin typeface="黑体" pitchFamily="2" charset="-122"/>
                <a:ea typeface="黑体" pitchFamily="2" charset="-122"/>
              </a:rPr>
              <a:t>快</a:t>
            </a:r>
            <a:r>
              <a:rPr lang="en-US" altLang="zh-CN" sz="2400" b="0" dirty="0">
                <a:solidFill>
                  <a:schemeClr val="tx1"/>
                </a:solidFill>
                <a:latin typeface="黑体" pitchFamily="2" charset="-122"/>
                <a:ea typeface="黑体" pitchFamily="2" charset="-122"/>
              </a:rPr>
              <a:t>-&gt;</a:t>
            </a:r>
            <a:r>
              <a:rPr lang="zh-CN" altLang="en-US" sz="2400" b="0" dirty="0">
                <a:solidFill>
                  <a:schemeClr val="tx1"/>
                </a:solidFill>
                <a:latin typeface="黑体" pitchFamily="2" charset="-122"/>
                <a:ea typeface="黑体" pitchFamily="2" charset="-122"/>
              </a:rPr>
              <a:t>图）</a:t>
            </a:r>
            <a:endParaRPr lang="zh-CN" altLang="en-US" sz="2600" b="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Text Box 5"/>
          <p:cNvSpPr txBox="1">
            <a:spLocks noChangeArrowheads="1"/>
          </p:cNvSpPr>
          <p:nvPr/>
        </p:nvSpPr>
        <p:spPr bwMode="auto">
          <a:xfrm>
            <a:off x="675117" y="830130"/>
            <a:ext cx="8001000" cy="552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en-US" altLang="zh-CN" sz="2400" dirty="0">
                <a:latin typeface="Times New Roman" pitchFamily="18" charset="0"/>
              </a:rPr>
              <a:t>     1. </a:t>
            </a:r>
            <a:r>
              <a:rPr kumimoji="1" lang="zh-CN" altLang="en-US" sz="2400" dirty="0">
                <a:latin typeface="Times New Roman" pitchFamily="18" charset="0"/>
              </a:rPr>
              <a:t>调度机制</a:t>
            </a:r>
            <a:br>
              <a:rPr kumimoji="1" lang="zh-CN" altLang="en-US" sz="2400" dirty="0">
                <a:latin typeface="Times New Roman" pitchFamily="18" charset="0"/>
              </a:rPr>
            </a:br>
            <a:r>
              <a:rPr lang="zh-CN" altLang="en-US" sz="2400" dirty="0"/>
              <a:t>　多级反馈队列调度算法的调度机制可描述如下：</a:t>
            </a:r>
            <a:r>
              <a:rPr kumimoji="1" lang="en-US" altLang="zh-CN" sz="2400" dirty="0">
                <a:latin typeface="Times New Roman" pitchFamily="18" charset="0"/>
              </a:rPr>
              <a:t>  </a:t>
            </a:r>
          </a:p>
          <a:p>
            <a:pPr algn="just" eaLnBrk="1" hangingPunct="1">
              <a:lnSpc>
                <a:spcPct val="120000"/>
              </a:lnSpc>
              <a:spcBef>
                <a:spcPct val="50000"/>
              </a:spcBef>
            </a:pPr>
            <a:r>
              <a:rPr kumimoji="1" lang="en-US" altLang="zh-CN" sz="2400" dirty="0">
                <a:latin typeface="Times New Roman" pitchFamily="18" charset="0"/>
              </a:rPr>
              <a:t>    (1) </a:t>
            </a:r>
            <a:r>
              <a:rPr kumimoji="1" lang="zh-CN" altLang="en-US" sz="2400" dirty="0">
                <a:latin typeface="Times New Roman" pitchFamily="18" charset="0"/>
              </a:rPr>
              <a:t>应设置</a:t>
            </a:r>
            <a:r>
              <a:rPr kumimoji="1" lang="zh-CN" altLang="en-US" sz="2400" u="sng" dirty="0">
                <a:solidFill>
                  <a:schemeClr val="tx2"/>
                </a:solidFill>
                <a:latin typeface="Times New Roman" pitchFamily="18" charset="0"/>
              </a:rPr>
              <a:t>多个就绪队列</a:t>
            </a:r>
            <a:r>
              <a:rPr kumimoji="1" lang="zh-CN" altLang="en-US" sz="2400" dirty="0">
                <a:latin typeface="Times New Roman" pitchFamily="18" charset="0"/>
              </a:rPr>
              <a:t>，并为各个队列赋予</a:t>
            </a:r>
            <a:r>
              <a:rPr kumimoji="1" lang="zh-CN" altLang="en-US" sz="2400" u="sng" dirty="0">
                <a:solidFill>
                  <a:schemeClr val="tx2"/>
                </a:solidFill>
                <a:latin typeface="Times New Roman" pitchFamily="18" charset="0"/>
              </a:rPr>
              <a:t>不同的</a:t>
            </a:r>
            <a:r>
              <a:rPr kumimoji="1" lang="zh-CN" altLang="en-US" sz="2400" b="1" u="sng" dirty="0">
                <a:solidFill>
                  <a:schemeClr val="tx2"/>
                </a:solidFill>
                <a:latin typeface="Times New Roman" pitchFamily="18" charset="0"/>
              </a:rPr>
              <a:t>优先级</a:t>
            </a:r>
            <a:r>
              <a:rPr kumimoji="1" lang="zh-CN" altLang="en-US" sz="2400" dirty="0">
                <a:latin typeface="Times New Roman" pitchFamily="18" charset="0"/>
              </a:rPr>
              <a:t>（例：</a:t>
            </a:r>
            <a:r>
              <a:rPr kumimoji="1" lang="en-US" altLang="zh-CN" sz="2400" dirty="0">
                <a:latin typeface="Times New Roman" pitchFamily="18" charset="0"/>
              </a:rPr>
              <a:t>I/O</a:t>
            </a:r>
            <a:r>
              <a:rPr kumimoji="1" lang="zh-CN" altLang="en-US" sz="2400" dirty="0">
                <a:latin typeface="Times New Roman" pitchFamily="18" charset="0"/>
              </a:rPr>
              <a:t>密集型进程优先级高于计算密集型进程）。 </a:t>
            </a:r>
            <a:endParaRPr kumimoji="1" lang="en-US" altLang="zh-CN" sz="2400" dirty="0">
              <a:latin typeface="Times New Roman" pitchFamily="18" charset="0"/>
            </a:endParaRPr>
          </a:p>
          <a:p>
            <a:pPr algn="just" eaLnBrk="1" hangingPunct="1">
              <a:lnSpc>
                <a:spcPct val="12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第一个队列的优先级最高，第二个队列次之，其余各队列的优先权</a:t>
            </a:r>
            <a:r>
              <a:rPr kumimoji="1" lang="zh-CN" altLang="en-US" sz="2400" u="sng" dirty="0">
                <a:solidFill>
                  <a:schemeClr val="tx2"/>
                </a:solidFill>
                <a:latin typeface="Times New Roman" pitchFamily="18" charset="0"/>
              </a:rPr>
              <a:t>逐个降低</a:t>
            </a:r>
            <a:r>
              <a:rPr kumimoji="1" lang="zh-CN" altLang="en-US" sz="2400" dirty="0">
                <a:latin typeface="Times New Roman" pitchFamily="18" charset="0"/>
              </a:rPr>
              <a:t>。</a:t>
            </a:r>
            <a:endParaRPr kumimoji="1" lang="en-US" altLang="zh-CN" sz="2400" dirty="0">
              <a:latin typeface="Times New Roman" pitchFamily="18" charset="0"/>
            </a:endParaRPr>
          </a:p>
          <a:p>
            <a:pPr algn="just" eaLnBrk="1" hangingPunct="1">
              <a:lnSpc>
                <a:spcPct val="12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该算法赋予各个队列中进程执行</a:t>
            </a:r>
            <a:r>
              <a:rPr kumimoji="1" lang="zh-CN" altLang="en-US" sz="2400" b="1" u="sng" dirty="0">
                <a:solidFill>
                  <a:schemeClr val="tx2"/>
                </a:solidFill>
                <a:latin typeface="Times New Roman" pitchFamily="18" charset="0"/>
              </a:rPr>
              <a:t>时间片</a:t>
            </a:r>
            <a:r>
              <a:rPr kumimoji="1" lang="zh-CN" altLang="en-US" sz="2400" u="sng" dirty="0">
                <a:solidFill>
                  <a:schemeClr val="tx2"/>
                </a:solidFill>
                <a:latin typeface="Times New Roman" pitchFamily="18" charset="0"/>
              </a:rPr>
              <a:t>的大小也各不相同</a:t>
            </a:r>
            <a:r>
              <a:rPr kumimoji="1" lang="zh-CN" altLang="en-US" sz="2400" dirty="0">
                <a:latin typeface="Times New Roman" pitchFamily="18" charset="0"/>
              </a:rPr>
              <a:t>。在</a:t>
            </a:r>
            <a:r>
              <a:rPr kumimoji="1" lang="zh-CN" altLang="en-US" sz="2400" u="sng" dirty="0">
                <a:latin typeface="Times New Roman" pitchFamily="18" charset="0"/>
              </a:rPr>
              <a:t>优先权愈高</a:t>
            </a:r>
            <a:r>
              <a:rPr kumimoji="1" lang="zh-CN" altLang="en-US" sz="2400" dirty="0">
                <a:latin typeface="Times New Roman" pitchFamily="18" charset="0"/>
              </a:rPr>
              <a:t>的队列中，为每个进程所规定的执行时间片就</a:t>
            </a:r>
            <a:r>
              <a:rPr kumimoji="1" lang="zh-CN" altLang="en-US" sz="2400" u="sng" dirty="0">
                <a:latin typeface="Times New Roman" pitchFamily="18" charset="0"/>
              </a:rPr>
              <a:t>愈小</a:t>
            </a:r>
            <a:r>
              <a:rPr kumimoji="1" lang="zh-CN" altLang="en-US" sz="2400" b="1" baseline="30000" dirty="0">
                <a:solidFill>
                  <a:srgbClr val="FF3399"/>
                </a:solidFill>
                <a:latin typeface="Times New Roman" pitchFamily="18" charset="0"/>
              </a:rPr>
              <a:t>公平</a:t>
            </a:r>
            <a:r>
              <a:rPr kumimoji="1" lang="zh-CN" altLang="en-US" sz="2400" dirty="0">
                <a:latin typeface="Times New Roman" pitchFamily="18" charset="0"/>
              </a:rPr>
              <a:t>。例如，第二个队列的时间片要比第一个队列的时间片长一倍，</a:t>
            </a:r>
            <a:r>
              <a:rPr kumimoji="1" lang="en-US" altLang="zh-CN" sz="2400" dirty="0">
                <a:latin typeface="Courier New" pitchFamily="49" charset="0"/>
              </a:rPr>
              <a:t>……</a:t>
            </a:r>
            <a:r>
              <a:rPr kumimoji="1" lang="zh-CN" altLang="en-US" sz="2400" dirty="0">
                <a:latin typeface="Times New Roman" pitchFamily="18" charset="0"/>
              </a:rPr>
              <a:t>，第</a:t>
            </a:r>
            <a:r>
              <a:rPr kumimoji="1" lang="en-US" altLang="zh-CN" sz="2400" i="1" dirty="0">
                <a:latin typeface="Times New Roman" pitchFamily="18" charset="0"/>
              </a:rPr>
              <a:t>i</a:t>
            </a:r>
            <a:r>
              <a:rPr kumimoji="1" lang="en-US" altLang="zh-CN" sz="2400" dirty="0">
                <a:latin typeface="Times New Roman" pitchFamily="18" charset="0"/>
              </a:rPr>
              <a:t>+1</a:t>
            </a:r>
            <a:r>
              <a:rPr kumimoji="1" lang="zh-CN" altLang="en-US" sz="2400" dirty="0">
                <a:latin typeface="Times New Roman" pitchFamily="18" charset="0"/>
              </a:rPr>
              <a:t>个队列的时间片要比第</a:t>
            </a:r>
            <a:r>
              <a:rPr kumimoji="1" lang="en-US" altLang="zh-CN" sz="2400" dirty="0" err="1">
                <a:latin typeface="Times New Roman" pitchFamily="18" charset="0"/>
              </a:rPr>
              <a:t>i</a:t>
            </a:r>
            <a:r>
              <a:rPr kumimoji="1" lang="zh-CN" altLang="en-US" sz="2400" dirty="0">
                <a:latin typeface="Times New Roman" pitchFamily="18" charset="0"/>
              </a:rPr>
              <a:t>个队列的时间片长一倍。 图 </a:t>
            </a:r>
            <a:r>
              <a:rPr kumimoji="1" lang="en-US" altLang="zh-CN" sz="2400" dirty="0">
                <a:latin typeface="Times New Roman" pitchFamily="18" charset="0"/>
              </a:rPr>
              <a:t>3-5 </a:t>
            </a:r>
            <a:r>
              <a:rPr kumimoji="1" lang="zh-CN" altLang="en-US" sz="2400" dirty="0">
                <a:latin typeface="Times New Roman" pitchFamily="18" charset="0"/>
              </a:rPr>
              <a:t>是多级反馈队列算法的示意。 </a:t>
            </a:r>
          </a:p>
        </p:txBody>
      </p:sp>
      <p:cxnSp>
        <p:nvCxnSpPr>
          <p:cNvPr id="5" name="直接箭头连接符 4"/>
          <p:cNvCxnSpPr/>
          <p:nvPr/>
        </p:nvCxnSpPr>
        <p:spPr bwMode="auto">
          <a:xfrm>
            <a:off x="2555776" y="764704"/>
            <a:ext cx="4464496" cy="1224136"/>
          </a:xfrm>
          <a:prstGeom prst="straightConnector1">
            <a:avLst/>
          </a:prstGeom>
          <a:solidFill>
            <a:schemeClr val="accent1"/>
          </a:solidFill>
          <a:ln w="9525" cap="flat" cmpd="sng" algn="ctr">
            <a:solidFill>
              <a:srgbClr val="FFFF00"/>
            </a:solidFill>
            <a:prstDash val="solid"/>
            <a:miter lim="800000"/>
            <a:headEnd type="none" w="med" len="med"/>
            <a:tailEnd type="arrow"/>
          </a:ln>
          <a:effectLst/>
        </p:spPr>
      </p:cxnSp>
      <p:cxnSp>
        <p:nvCxnSpPr>
          <p:cNvPr id="9" name="直接箭头连接符 8"/>
          <p:cNvCxnSpPr/>
          <p:nvPr/>
        </p:nvCxnSpPr>
        <p:spPr bwMode="auto">
          <a:xfrm>
            <a:off x="2411760" y="764704"/>
            <a:ext cx="3528392" cy="3240360"/>
          </a:xfrm>
          <a:prstGeom prst="straightConnector1">
            <a:avLst/>
          </a:prstGeom>
          <a:solidFill>
            <a:schemeClr val="accent1"/>
          </a:solidFill>
          <a:ln w="9525" cap="flat" cmpd="sng" algn="ctr">
            <a:solidFill>
              <a:srgbClr val="FFFF00"/>
            </a:solidFill>
            <a:prstDash val="solid"/>
            <a:miter lim="800000"/>
            <a:headEnd type="none" w="med" len="med"/>
            <a:tailEnd type="arrow"/>
          </a:ln>
          <a:effectLst/>
        </p:spPr>
      </p:cxnSp>
    </p:spTree>
    <p:extLst>
      <p:ext uri="{BB962C8B-B14F-4D97-AF65-F5344CB8AC3E}">
        <p14:creationId xmlns:p14="http://schemas.microsoft.com/office/powerpoint/2010/main" val="2233414967"/>
      </p:ext>
    </p:extLst>
  </p:cSld>
  <p:clrMapOvr>
    <a:masterClrMapping/>
  </p:clrMapOvr>
  <p:transition>
    <p:pull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t>　</a:t>
            </a:r>
            <a:r>
              <a:rPr lang="zh-CN" altLang="en-US" dirty="0">
                <a:solidFill>
                  <a:schemeClr val="tx1"/>
                </a:solidFill>
              </a:rPr>
              <a:t>　</a:t>
            </a:r>
            <a:r>
              <a:rPr lang="en-US" altLang="zh-CN" dirty="0">
                <a:solidFill>
                  <a:schemeClr val="tx1"/>
                </a:solidFill>
              </a:rPr>
              <a:t>(2) </a:t>
            </a:r>
            <a:r>
              <a:rPr lang="zh-CN" altLang="en-US" dirty="0">
                <a:solidFill>
                  <a:schemeClr val="tx1"/>
                </a:solidFill>
              </a:rPr>
              <a:t>每个队列都采用</a:t>
            </a:r>
            <a:r>
              <a:rPr lang="en-US" altLang="zh-CN" dirty="0">
                <a:solidFill>
                  <a:schemeClr val="tx1"/>
                </a:solidFill>
              </a:rPr>
              <a:t>FCFS</a:t>
            </a:r>
            <a:r>
              <a:rPr lang="zh-CN" altLang="en-US" dirty="0">
                <a:solidFill>
                  <a:schemeClr val="tx1"/>
                </a:solidFill>
              </a:rPr>
              <a:t>算法。当新进程进入内存后，首先将它放入第一队列的末尾，按</a:t>
            </a:r>
            <a:r>
              <a:rPr lang="en-US" altLang="zh-CN" dirty="0">
                <a:solidFill>
                  <a:schemeClr val="tx1"/>
                </a:solidFill>
              </a:rPr>
              <a:t>FCFS</a:t>
            </a:r>
            <a:r>
              <a:rPr lang="zh-CN" altLang="en-US" dirty="0">
                <a:solidFill>
                  <a:schemeClr val="tx1"/>
                </a:solidFill>
              </a:rPr>
              <a:t>原则等待调度。当轮到该进程执行时，如它能在该时间片内完成，便可撤离系统。否则，即它在一个时间片结束时尚未完成，调度程序将其转入第二队列的末尾等待调度；如果它在第二队列中运行一个时间片后仍未完成，再依次将它放入第三队列，</a:t>
            </a:r>
            <a:r>
              <a:rPr lang="en-US" altLang="zh-CN" dirty="0">
                <a:solidFill>
                  <a:schemeClr val="tx1"/>
                </a:solidFill>
              </a:rPr>
              <a:t>……</a:t>
            </a:r>
            <a:r>
              <a:rPr lang="zh-CN" altLang="en-US" dirty="0">
                <a:solidFill>
                  <a:schemeClr val="tx1"/>
                </a:solidFill>
              </a:rPr>
              <a:t>，依此类推。当进程最后被降到第</a:t>
            </a:r>
            <a:r>
              <a:rPr lang="en-US" altLang="zh-CN" dirty="0">
                <a:solidFill>
                  <a:schemeClr val="tx1"/>
                </a:solidFill>
              </a:rPr>
              <a:t>n</a:t>
            </a:r>
            <a:r>
              <a:rPr lang="zh-CN" altLang="en-US" dirty="0">
                <a:solidFill>
                  <a:schemeClr val="tx1"/>
                </a:solidFill>
              </a:rPr>
              <a:t>队列后，在第</a:t>
            </a:r>
            <a:r>
              <a:rPr lang="en-US" altLang="zh-CN" dirty="0">
                <a:solidFill>
                  <a:schemeClr val="tx1"/>
                </a:solidFill>
              </a:rPr>
              <a:t>n</a:t>
            </a:r>
            <a:r>
              <a:rPr lang="zh-CN" altLang="en-US" dirty="0">
                <a:solidFill>
                  <a:schemeClr val="tx1"/>
                </a:solidFill>
              </a:rPr>
              <a:t>队列中便采取按</a:t>
            </a:r>
            <a:r>
              <a:rPr lang="en-US" altLang="zh-CN" dirty="0">
                <a:solidFill>
                  <a:schemeClr val="tx1"/>
                </a:solidFill>
              </a:rPr>
              <a:t>RR</a:t>
            </a:r>
            <a:r>
              <a:rPr lang="zh-CN" altLang="en-US" dirty="0">
                <a:solidFill>
                  <a:schemeClr val="tx1"/>
                </a:solidFill>
              </a:rPr>
              <a:t>方式运行。</a:t>
            </a:r>
          </a:p>
        </p:txBody>
      </p:sp>
    </p:spTree>
    <p:extLst>
      <p:ext uri="{BB962C8B-B14F-4D97-AF65-F5344CB8AC3E}">
        <p14:creationId xmlns:p14="http://schemas.microsoft.com/office/powerpoint/2010/main" val="2233414967"/>
      </p:ext>
    </p:extLst>
  </p:cSld>
  <p:clrMapOvr>
    <a:masterClrMapping/>
  </p:clrMapOvr>
  <p:transition>
    <p:pull dir="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t>　　</a:t>
            </a:r>
            <a:r>
              <a:rPr lang="en-US" altLang="zh-CN" dirty="0">
                <a:solidFill>
                  <a:schemeClr val="tx1"/>
                </a:solidFill>
              </a:rPr>
              <a:t>(3) </a:t>
            </a:r>
            <a:r>
              <a:rPr lang="zh-CN" altLang="en-US" dirty="0">
                <a:solidFill>
                  <a:schemeClr val="tx1"/>
                </a:solidFill>
              </a:rPr>
              <a:t>按队列优先级调度。调度程序首先调度最高优先级队列中的诸进程运行，仅当第一队列空闲时才调度第二队列中的进程运行；换言之，仅当第</a:t>
            </a:r>
            <a:r>
              <a:rPr lang="en-US" altLang="zh-CN" dirty="0">
                <a:solidFill>
                  <a:schemeClr val="tx1"/>
                </a:solidFill>
              </a:rPr>
              <a:t>1</a:t>
            </a:r>
            <a:r>
              <a:rPr lang="zh-CN" altLang="en-US" dirty="0">
                <a:solidFill>
                  <a:schemeClr val="tx1"/>
                </a:solidFill>
              </a:rPr>
              <a:t>～</a:t>
            </a:r>
            <a:r>
              <a:rPr lang="en-US" altLang="zh-CN" dirty="0">
                <a:solidFill>
                  <a:schemeClr val="tx1"/>
                </a:solidFill>
              </a:rPr>
              <a:t>(i-1)</a:t>
            </a:r>
            <a:r>
              <a:rPr lang="zh-CN" altLang="en-US" dirty="0">
                <a:solidFill>
                  <a:schemeClr val="tx1"/>
                </a:solidFill>
              </a:rPr>
              <a:t>所有队列均空时，才会调度第</a:t>
            </a:r>
            <a:r>
              <a:rPr lang="en-US" altLang="zh-CN" dirty="0" err="1">
                <a:solidFill>
                  <a:schemeClr val="tx1"/>
                </a:solidFill>
              </a:rPr>
              <a:t>i</a:t>
            </a:r>
            <a:r>
              <a:rPr lang="zh-CN" altLang="en-US" dirty="0">
                <a:solidFill>
                  <a:schemeClr val="tx1"/>
                </a:solidFill>
              </a:rPr>
              <a:t>队列中的进程运行。如果处理机正在第</a:t>
            </a:r>
            <a:r>
              <a:rPr lang="en-US" altLang="zh-CN" dirty="0" err="1">
                <a:solidFill>
                  <a:schemeClr val="tx1"/>
                </a:solidFill>
              </a:rPr>
              <a:t>i</a:t>
            </a:r>
            <a:r>
              <a:rPr lang="zh-CN" altLang="en-US" dirty="0">
                <a:solidFill>
                  <a:schemeClr val="tx1"/>
                </a:solidFill>
              </a:rPr>
              <a:t>队列中为某进程服务时又有新进程进入任一优先级较高的队列，此时须立即把正在运行的进程放回到第</a:t>
            </a:r>
            <a:r>
              <a:rPr lang="en-US" altLang="zh-CN" dirty="0" err="1">
                <a:solidFill>
                  <a:schemeClr val="tx1"/>
                </a:solidFill>
              </a:rPr>
              <a:t>i</a:t>
            </a:r>
            <a:r>
              <a:rPr lang="zh-CN" altLang="en-US" dirty="0">
                <a:solidFill>
                  <a:schemeClr val="tx1"/>
                </a:solidFill>
              </a:rPr>
              <a:t>队列的末尾，而把处理机分配给新到的高优先级进程。</a:t>
            </a:r>
          </a:p>
        </p:txBody>
      </p:sp>
    </p:spTree>
    <p:extLst>
      <p:ext uri="{BB962C8B-B14F-4D97-AF65-F5344CB8AC3E}">
        <p14:creationId xmlns:p14="http://schemas.microsoft.com/office/powerpoint/2010/main" val="2233414967"/>
      </p:ext>
    </p:extLst>
  </p:cSld>
  <p:clrMapOvr>
    <a:masterClrMapping/>
  </p:clrMapOvr>
  <p:transition>
    <p:pull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328015"/>
            <a:ext cx="7704856" cy="551554"/>
          </a:xfrm>
        </p:spPr>
        <p:txBody>
          <a:bodyPr/>
          <a:lstStyle/>
          <a:p>
            <a:pPr algn="l"/>
            <a:r>
              <a:rPr lang="zh-CN" altLang="en-US" sz="2800" dirty="0"/>
              <a:t>   </a:t>
            </a:r>
            <a:r>
              <a:rPr lang="en-US" altLang="zh-CN" sz="2800" dirty="0"/>
              <a:t>   </a:t>
            </a:r>
            <a:r>
              <a:rPr lang="zh-CN" altLang="en-US" sz="2300" dirty="0"/>
              <a:t>多级反馈队列调度算法 </a:t>
            </a:r>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endParaRPr lang="zh-CN" altLang="zh-CN"/>
          </a:p>
        </p:txBody>
      </p:sp>
      <p:pic>
        <p:nvPicPr>
          <p:cNvPr id="5" name="Picture 4" descr="3-4"/>
          <p:cNvPicPr>
            <a:picLocks noChangeAspect="1" noChangeArrowheads="1"/>
          </p:cNvPicPr>
          <p:nvPr/>
        </p:nvPicPr>
        <p:blipFill>
          <a:blip r:embed="rId2">
            <a:clrChange>
              <a:clrFrom>
                <a:srgbClr val="FCFCFC"/>
              </a:clrFrom>
              <a:clrTo>
                <a:srgbClr val="FCFCFC">
                  <a:alpha val="0"/>
                </a:srgbClr>
              </a:clrTo>
            </a:clrChange>
            <a:duotone>
              <a:prstClr val="black"/>
              <a:schemeClr val="tx2">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1811936" y="1120389"/>
            <a:ext cx="6840760" cy="4395502"/>
          </a:xfrm>
          <a:prstGeom prst="rect">
            <a:avLst/>
          </a:prstGeom>
          <a:blipFill>
            <a:blip r:embed="rId3"/>
            <a:tile tx="0" ty="0" sx="100000" sy="100000" flip="none" algn="tl"/>
          </a:blipFill>
        </p:spPr>
      </p:pic>
      <p:sp>
        <p:nvSpPr>
          <p:cNvPr id="6" name="Rectangle 3"/>
          <p:cNvSpPr>
            <a:spLocks noGrp="1" noChangeArrowheads="1"/>
          </p:cNvSpPr>
          <p:nvPr/>
        </p:nvSpPr>
        <p:spPr bwMode="auto">
          <a:xfrm>
            <a:off x="1403648" y="5725319"/>
            <a:ext cx="6336704"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r>
              <a:rPr lang="zh-CN" altLang="en-US" sz="2500" b="1" dirty="0"/>
              <a:t>图</a:t>
            </a:r>
            <a:r>
              <a:rPr lang="en-US" altLang="zh-CN" sz="2500" b="1" dirty="0"/>
              <a:t>3-4  </a:t>
            </a:r>
            <a:r>
              <a:rPr lang="zh-CN" altLang="en-US" sz="2500" b="1" dirty="0"/>
              <a:t>多级反馈队列调度算法</a:t>
            </a:r>
          </a:p>
        </p:txBody>
      </p:sp>
      <p:cxnSp>
        <p:nvCxnSpPr>
          <p:cNvPr id="8" name="直接箭头连接符 7"/>
          <p:cNvCxnSpPr/>
          <p:nvPr/>
        </p:nvCxnSpPr>
        <p:spPr bwMode="auto">
          <a:xfrm flipV="1">
            <a:off x="1547664" y="1124744"/>
            <a:ext cx="0" cy="4032448"/>
          </a:xfrm>
          <a:prstGeom prst="straightConnector1">
            <a:avLst/>
          </a:prstGeom>
          <a:solidFill>
            <a:schemeClr val="accent1"/>
          </a:solidFill>
          <a:ln w="38100" cap="flat" cmpd="sng" algn="ctr">
            <a:solidFill>
              <a:schemeClr val="tx1"/>
            </a:solidFill>
            <a:prstDash val="solid"/>
            <a:miter lim="800000"/>
            <a:headEnd type="none" w="med" len="med"/>
            <a:tailEnd type="arrow"/>
          </a:ln>
          <a:effectLst/>
        </p:spPr>
      </p:cxnSp>
      <p:sp>
        <p:nvSpPr>
          <p:cNvPr id="10" name="TextBox 9"/>
          <p:cNvSpPr txBox="1"/>
          <p:nvPr/>
        </p:nvSpPr>
        <p:spPr>
          <a:xfrm>
            <a:off x="179512" y="1124744"/>
            <a:ext cx="1512168" cy="1231106"/>
          </a:xfrm>
          <a:prstGeom prst="rect">
            <a:avLst/>
          </a:prstGeom>
          <a:noFill/>
        </p:spPr>
        <p:txBody>
          <a:bodyPr wrap="square" rtlCol="0">
            <a:spAutoFit/>
          </a:bodyPr>
          <a:lstStyle/>
          <a:p>
            <a:r>
              <a:rPr lang="zh-CN" altLang="en-US" sz="2400" dirty="0">
                <a:latin typeface="宋体"/>
                <a:ea typeface="宋体"/>
              </a:rPr>
              <a:t>  </a:t>
            </a:r>
            <a:r>
              <a:rPr lang="zh-CN" altLang="en-US" sz="2400" b="1" dirty="0">
                <a:latin typeface="宋体"/>
                <a:ea typeface="宋体"/>
              </a:rPr>
              <a:t>①</a:t>
            </a:r>
            <a:endParaRPr lang="en-US" altLang="zh-CN" sz="2400" b="1" dirty="0">
              <a:latin typeface="宋体"/>
              <a:ea typeface="宋体"/>
            </a:endParaRPr>
          </a:p>
          <a:p>
            <a:r>
              <a:rPr lang="zh-CN" altLang="en-US" sz="2300" b="1" dirty="0"/>
              <a:t>优先级</a:t>
            </a:r>
            <a:r>
              <a:rPr lang="zh-CN" altLang="en-US" sz="2500" b="1" dirty="0">
                <a:solidFill>
                  <a:schemeClr val="tx2"/>
                </a:solidFill>
              </a:rPr>
              <a:t>↑</a:t>
            </a:r>
            <a:endParaRPr lang="en-US" altLang="zh-CN" sz="2500" b="1" dirty="0">
              <a:solidFill>
                <a:schemeClr val="tx2"/>
              </a:solidFill>
            </a:endParaRPr>
          </a:p>
          <a:p>
            <a:r>
              <a:rPr lang="zh-CN" altLang="en-US" sz="2500" b="1" dirty="0"/>
              <a:t>时间片↓</a:t>
            </a:r>
          </a:p>
        </p:txBody>
      </p:sp>
      <p:cxnSp>
        <p:nvCxnSpPr>
          <p:cNvPr id="11" name="直接箭头连接符 10"/>
          <p:cNvCxnSpPr/>
          <p:nvPr/>
        </p:nvCxnSpPr>
        <p:spPr bwMode="auto">
          <a:xfrm>
            <a:off x="1811936" y="908720"/>
            <a:ext cx="6648496"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p:spPr>
      </p:cxnSp>
      <p:sp>
        <p:nvSpPr>
          <p:cNvPr id="14" name="TextBox 13"/>
          <p:cNvSpPr txBox="1"/>
          <p:nvPr/>
        </p:nvSpPr>
        <p:spPr>
          <a:xfrm>
            <a:off x="5508104" y="436280"/>
            <a:ext cx="1512168" cy="461665"/>
          </a:xfrm>
          <a:prstGeom prst="rect">
            <a:avLst/>
          </a:prstGeom>
          <a:noFill/>
        </p:spPr>
        <p:txBody>
          <a:bodyPr wrap="square" rtlCol="0">
            <a:spAutoFit/>
          </a:bodyPr>
          <a:lstStyle/>
          <a:p>
            <a:r>
              <a:rPr lang="zh-CN" altLang="en-US" sz="2400" b="1" dirty="0">
                <a:latin typeface="宋体"/>
                <a:ea typeface="宋体"/>
              </a:rPr>
              <a:t>②</a:t>
            </a:r>
            <a:r>
              <a:rPr lang="zh-CN" altLang="en-US" sz="2400" dirty="0">
                <a:latin typeface="宋体"/>
                <a:ea typeface="宋体"/>
              </a:rPr>
              <a:t> </a:t>
            </a:r>
            <a:r>
              <a:rPr lang="en-US" altLang="zh-CN" sz="2300" b="1" dirty="0"/>
              <a:t>FCFS</a:t>
            </a:r>
            <a:endParaRPr lang="zh-CN" altLang="en-US" sz="2500" b="1" dirty="0"/>
          </a:p>
        </p:txBody>
      </p:sp>
      <p:sp>
        <p:nvSpPr>
          <p:cNvPr id="16" name="矩形 15"/>
          <p:cNvSpPr/>
          <p:nvPr/>
        </p:nvSpPr>
        <p:spPr>
          <a:xfrm>
            <a:off x="1994140" y="1394414"/>
            <a:ext cx="481222" cy="446276"/>
          </a:xfrm>
          <a:prstGeom prst="rect">
            <a:avLst/>
          </a:prstGeom>
        </p:spPr>
        <p:txBody>
          <a:bodyPr wrap="none">
            <a:spAutoFit/>
          </a:bodyPr>
          <a:lstStyle/>
          <a:p>
            <a:r>
              <a:rPr lang="zh-CN" altLang="en-US" sz="2300" b="1" dirty="0">
                <a:solidFill>
                  <a:schemeClr val="accent2">
                    <a:lumMod val="50000"/>
                  </a:schemeClr>
                </a:solidFill>
                <a:latin typeface="宋体"/>
                <a:ea typeface="宋体"/>
              </a:rPr>
              <a:t>③</a:t>
            </a:r>
            <a:endParaRPr lang="zh-CN" altLang="en-US" sz="2300" b="1" dirty="0">
              <a:solidFill>
                <a:schemeClr val="accent2">
                  <a:lumMod val="50000"/>
                </a:schemeClr>
              </a:solidFill>
            </a:endParaRPr>
          </a:p>
        </p:txBody>
      </p:sp>
      <p:sp>
        <p:nvSpPr>
          <p:cNvPr id="17" name="矩形 16"/>
          <p:cNvSpPr/>
          <p:nvPr/>
        </p:nvSpPr>
        <p:spPr>
          <a:xfrm>
            <a:off x="6518428" y="1164070"/>
            <a:ext cx="481222" cy="446276"/>
          </a:xfrm>
          <a:prstGeom prst="rect">
            <a:avLst/>
          </a:prstGeom>
        </p:spPr>
        <p:txBody>
          <a:bodyPr wrap="none">
            <a:spAutoFit/>
          </a:bodyPr>
          <a:lstStyle/>
          <a:p>
            <a:r>
              <a:rPr lang="zh-CN" altLang="en-US" sz="2300" b="1" dirty="0">
                <a:solidFill>
                  <a:schemeClr val="accent2">
                    <a:lumMod val="50000"/>
                  </a:schemeClr>
                </a:solidFill>
                <a:latin typeface="宋体"/>
                <a:ea typeface="宋体"/>
              </a:rPr>
              <a:t>④</a:t>
            </a:r>
          </a:p>
        </p:txBody>
      </p:sp>
      <p:sp>
        <p:nvSpPr>
          <p:cNvPr id="18" name="矩形 17"/>
          <p:cNvSpPr/>
          <p:nvPr/>
        </p:nvSpPr>
        <p:spPr>
          <a:xfrm>
            <a:off x="5870356" y="1637457"/>
            <a:ext cx="1296144" cy="446276"/>
          </a:xfrm>
          <a:prstGeom prst="rect">
            <a:avLst/>
          </a:prstGeom>
        </p:spPr>
        <p:txBody>
          <a:bodyPr wrap="square">
            <a:spAutoFit/>
          </a:bodyPr>
          <a:lstStyle/>
          <a:p>
            <a:r>
              <a:rPr lang="zh-CN" altLang="en-US" sz="2300" b="1" dirty="0">
                <a:solidFill>
                  <a:schemeClr val="accent2">
                    <a:lumMod val="50000"/>
                  </a:schemeClr>
                </a:solidFill>
                <a:latin typeface="宋体"/>
                <a:ea typeface="宋体"/>
              </a:rPr>
              <a:t>⑤ 反馈  </a:t>
            </a:r>
          </a:p>
        </p:txBody>
      </p:sp>
      <p:sp>
        <p:nvSpPr>
          <p:cNvPr id="19" name="矩形 18"/>
          <p:cNvSpPr/>
          <p:nvPr/>
        </p:nvSpPr>
        <p:spPr>
          <a:xfrm>
            <a:off x="2234751" y="3005469"/>
            <a:ext cx="481222" cy="446276"/>
          </a:xfrm>
          <a:prstGeom prst="rect">
            <a:avLst/>
          </a:prstGeom>
        </p:spPr>
        <p:txBody>
          <a:bodyPr wrap="none">
            <a:spAutoFit/>
          </a:bodyPr>
          <a:lstStyle/>
          <a:p>
            <a:r>
              <a:rPr lang="zh-CN" altLang="en-US" sz="2300" b="1" dirty="0">
                <a:solidFill>
                  <a:schemeClr val="accent2">
                    <a:lumMod val="50000"/>
                  </a:schemeClr>
                </a:solidFill>
                <a:latin typeface="宋体"/>
                <a:ea typeface="宋体"/>
              </a:rPr>
              <a:t>⑥</a:t>
            </a:r>
          </a:p>
        </p:txBody>
      </p:sp>
      <p:sp>
        <p:nvSpPr>
          <p:cNvPr id="20" name="TextBox 19"/>
          <p:cNvSpPr txBox="1"/>
          <p:nvPr/>
        </p:nvSpPr>
        <p:spPr>
          <a:xfrm>
            <a:off x="4675328" y="4215272"/>
            <a:ext cx="1588860" cy="461665"/>
          </a:xfrm>
          <a:prstGeom prst="rect">
            <a:avLst/>
          </a:prstGeom>
          <a:noFill/>
        </p:spPr>
        <p:txBody>
          <a:bodyPr wrap="square" rtlCol="0">
            <a:spAutoFit/>
          </a:bodyPr>
          <a:lstStyle/>
          <a:p>
            <a:r>
              <a:rPr lang="zh-CN" altLang="en-US" sz="2400" b="1" dirty="0">
                <a:solidFill>
                  <a:schemeClr val="accent2">
                    <a:lumMod val="50000"/>
                  </a:schemeClr>
                </a:solidFill>
                <a:latin typeface="宋体"/>
                <a:ea typeface="宋体"/>
              </a:rPr>
              <a:t>⑦</a:t>
            </a:r>
            <a:r>
              <a:rPr lang="en-US" altLang="zh-CN" sz="2100" b="1" dirty="0">
                <a:solidFill>
                  <a:schemeClr val="accent2">
                    <a:lumMod val="50000"/>
                  </a:schemeClr>
                </a:solidFill>
              </a:rPr>
              <a:t>RR</a:t>
            </a:r>
            <a:r>
              <a:rPr lang="zh-CN" altLang="en-US" sz="2100" b="1" dirty="0">
                <a:solidFill>
                  <a:schemeClr val="accent2">
                    <a:lumMod val="50000"/>
                  </a:schemeClr>
                </a:solidFill>
              </a:rPr>
              <a:t>轮转</a:t>
            </a:r>
          </a:p>
        </p:txBody>
      </p:sp>
      <p:sp>
        <p:nvSpPr>
          <p:cNvPr id="21" name="下弧形箭头 20"/>
          <p:cNvSpPr/>
          <p:nvPr/>
        </p:nvSpPr>
        <p:spPr bwMode="auto">
          <a:xfrm rot="10800000">
            <a:off x="2479959" y="908719"/>
            <a:ext cx="2943831" cy="485694"/>
          </a:xfrm>
          <a:prstGeom prst="curvedUpArrow">
            <a:avLst/>
          </a:prstGeom>
          <a:solidFill>
            <a:srgbClr val="FF0000"/>
          </a:solidFill>
          <a:ln w="9525" cap="flat" cmpd="sng" algn="ctr">
            <a:solidFill>
              <a:srgbClr val="FFFF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2" name="矩形 21"/>
          <p:cNvSpPr/>
          <p:nvPr/>
        </p:nvSpPr>
        <p:spPr>
          <a:xfrm>
            <a:off x="4822105" y="735177"/>
            <a:ext cx="468398" cy="508985"/>
          </a:xfrm>
          <a:prstGeom prst="rect">
            <a:avLst/>
          </a:prstGeom>
        </p:spPr>
        <p:txBody>
          <a:bodyPr wrap="none">
            <a:spAutoFit/>
          </a:bodyPr>
          <a:lstStyle/>
          <a:p>
            <a:pPr>
              <a:lnSpc>
                <a:spcPct val="140000"/>
              </a:lnSpc>
            </a:pPr>
            <a:r>
              <a:rPr lang="zh-CN" altLang="en-US" sz="2200" b="1" dirty="0">
                <a:solidFill>
                  <a:schemeClr val="tx2"/>
                </a:solidFill>
                <a:latin typeface="宋体"/>
                <a:ea typeface="宋体"/>
              </a:rPr>
              <a:t>⑧</a:t>
            </a:r>
            <a:endParaRPr lang="zh-CN" altLang="en-US" sz="2200" b="1" dirty="0">
              <a:solidFill>
                <a:schemeClr val="tx2"/>
              </a:solidFill>
            </a:endParaRPr>
          </a:p>
        </p:txBody>
      </p:sp>
      <p:sp>
        <p:nvSpPr>
          <p:cNvPr id="7" name="左大括号 6"/>
          <p:cNvSpPr/>
          <p:nvPr/>
        </p:nvSpPr>
        <p:spPr bwMode="auto">
          <a:xfrm>
            <a:off x="2136001" y="1712106"/>
            <a:ext cx="432048" cy="1287487"/>
          </a:xfrm>
          <a:prstGeom prst="leftBrace">
            <a:avLst/>
          </a:prstGeom>
          <a:noFill/>
          <a:ln w="9525"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233414967"/>
      </p:ext>
    </p:extLst>
  </p:cSld>
  <p:clrMapOvr>
    <a:masterClrMapping/>
  </p:clrMapOvr>
  <p:transition>
    <p:pull dir="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704856" cy="551554"/>
          </a:xfrm>
        </p:spPr>
        <p:txBody>
          <a:bodyPr/>
          <a:lstStyle/>
          <a:p>
            <a:pPr algn="l"/>
            <a:r>
              <a:rPr lang="en-US" altLang="zh-CN" sz="2600" dirty="0">
                <a:latin typeface="黑体" pitchFamily="2" charset="-122"/>
                <a:ea typeface="黑体" pitchFamily="2" charset="-122"/>
              </a:rPr>
              <a:t>   2. </a:t>
            </a:r>
            <a:r>
              <a:rPr lang="zh-CN" altLang="en-US" sz="2600" dirty="0">
                <a:latin typeface="黑体" pitchFamily="2" charset="-122"/>
                <a:ea typeface="黑体" pitchFamily="2" charset="-122"/>
              </a:rPr>
              <a:t>调度算法的性能（自学）</a:t>
            </a:r>
            <a:endParaRPr lang="zh-CN" altLang="en-US" sz="26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1124744"/>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latin typeface="黑体" pitchFamily="2" charset="-122"/>
                <a:ea typeface="黑体" pitchFamily="2" charset="-122"/>
              </a:rPr>
              <a:t>　　</a:t>
            </a:r>
            <a:r>
              <a:rPr lang="zh-CN" altLang="en-US" dirty="0">
                <a:solidFill>
                  <a:schemeClr val="tx1"/>
                </a:solidFill>
              </a:rPr>
              <a:t>在多级反馈队列调度算法中，如果规定第一个队列的时间片略大于多数人机交互所需之处理时间时，便能较好地满足各种类型用户的需要。</a:t>
            </a:r>
            <a:br>
              <a:rPr lang="zh-CN" altLang="en-US" dirty="0">
                <a:solidFill>
                  <a:schemeClr val="tx1"/>
                </a:solidFill>
              </a:rPr>
            </a:br>
            <a:r>
              <a:rPr lang="zh-CN" altLang="en-US" dirty="0">
                <a:solidFill>
                  <a:schemeClr val="tx1"/>
                </a:solidFill>
              </a:rPr>
              <a:t>　　</a:t>
            </a:r>
            <a:r>
              <a:rPr lang="en-US" altLang="zh-CN" dirty="0">
                <a:solidFill>
                  <a:schemeClr val="tx1"/>
                </a:solidFill>
              </a:rPr>
              <a:t>(1) </a:t>
            </a:r>
            <a:r>
              <a:rPr lang="zh-CN" altLang="en-US" dirty="0">
                <a:solidFill>
                  <a:schemeClr val="tx1"/>
                </a:solidFill>
              </a:rPr>
              <a:t>终端型用户。</a:t>
            </a:r>
            <a:br>
              <a:rPr lang="zh-CN" altLang="en-US" dirty="0">
                <a:solidFill>
                  <a:schemeClr val="tx1"/>
                </a:solidFill>
              </a:rPr>
            </a:br>
            <a:r>
              <a:rPr lang="zh-CN" altLang="en-US" dirty="0">
                <a:solidFill>
                  <a:schemeClr val="tx1"/>
                </a:solidFill>
              </a:rPr>
              <a:t>　　</a:t>
            </a:r>
            <a:r>
              <a:rPr lang="en-US" altLang="zh-CN" dirty="0">
                <a:solidFill>
                  <a:schemeClr val="tx1"/>
                </a:solidFill>
              </a:rPr>
              <a:t>(2) </a:t>
            </a:r>
            <a:r>
              <a:rPr lang="zh-CN" altLang="en-US" dirty="0">
                <a:solidFill>
                  <a:schemeClr val="tx1"/>
                </a:solidFill>
              </a:rPr>
              <a:t>短批处理作业用户。</a:t>
            </a:r>
            <a:br>
              <a:rPr lang="zh-CN" altLang="en-US" dirty="0">
                <a:solidFill>
                  <a:schemeClr val="tx1"/>
                </a:solidFill>
              </a:rPr>
            </a:br>
            <a:r>
              <a:rPr lang="zh-CN" altLang="en-US" dirty="0">
                <a:solidFill>
                  <a:schemeClr val="tx1"/>
                </a:solidFill>
              </a:rPr>
              <a:t>　　</a:t>
            </a:r>
            <a:r>
              <a:rPr lang="en-US" altLang="zh-CN" dirty="0">
                <a:solidFill>
                  <a:schemeClr val="tx1"/>
                </a:solidFill>
              </a:rPr>
              <a:t>(3) </a:t>
            </a:r>
            <a:r>
              <a:rPr lang="zh-CN" altLang="en-US" dirty="0">
                <a:solidFill>
                  <a:schemeClr val="tx1"/>
                </a:solidFill>
              </a:rPr>
              <a:t>长批处理作业用户。</a:t>
            </a:r>
          </a:p>
        </p:txBody>
      </p:sp>
    </p:spTree>
    <p:extLst>
      <p:ext uri="{BB962C8B-B14F-4D97-AF65-F5344CB8AC3E}">
        <p14:creationId xmlns:p14="http://schemas.microsoft.com/office/powerpoint/2010/main" val="2233414967"/>
      </p:ext>
    </p:extLst>
  </p:cSld>
  <p:clrMapOvr>
    <a:masterClrMapping/>
  </p:clrMapOvr>
  <p:transition>
    <p:pull dir="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704856" cy="551554"/>
          </a:xfrm>
        </p:spPr>
        <p:txBody>
          <a:bodyPr/>
          <a:lstStyle/>
          <a:p>
            <a:pPr algn="l"/>
            <a:r>
              <a:rPr lang="en-US" altLang="zh-CN" sz="2800" b="0" dirty="0">
                <a:solidFill>
                  <a:schemeClr val="tx1"/>
                </a:solidFill>
                <a:latin typeface="黑体" pitchFamily="2" charset="-122"/>
                <a:ea typeface="黑体" pitchFamily="2" charset="-122"/>
              </a:rPr>
              <a:t>3.3.6  </a:t>
            </a:r>
            <a:r>
              <a:rPr lang="zh-CN" altLang="en-US" sz="2800" b="0" dirty="0">
                <a:solidFill>
                  <a:schemeClr val="tx1"/>
                </a:solidFill>
                <a:latin typeface="黑体" pitchFamily="2" charset="-122"/>
                <a:ea typeface="黑体" pitchFamily="2" charset="-122"/>
              </a:rPr>
              <a:t>基于</a:t>
            </a:r>
            <a:r>
              <a:rPr lang="zh-CN" altLang="en-US" sz="2800" b="0" dirty="0">
                <a:latin typeface="黑体" pitchFamily="2" charset="-122"/>
                <a:ea typeface="黑体" pitchFamily="2" charset="-122"/>
              </a:rPr>
              <a:t>公平原则</a:t>
            </a:r>
            <a:r>
              <a:rPr lang="zh-CN" altLang="en-US" sz="2800" b="0" dirty="0">
                <a:solidFill>
                  <a:schemeClr val="tx1"/>
                </a:solidFill>
                <a:latin typeface="黑体" pitchFamily="2" charset="-122"/>
                <a:ea typeface="黑体" pitchFamily="2" charset="-122"/>
              </a:rPr>
              <a:t>的调度算法（</a:t>
            </a:r>
            <a:r>
              <a:rPr lang="en-US" altLang="zh-CN" sz="2800" b="0" dirty="0">
                <a:solidFill>
                  <a:schemeClr val="tx1"/>
                </a:solidFill>
                <a:latin typeface="黑体" pitchFamily="2" charset="-122"/>
                <a:ea typeface="黑体" pitchFamily="2" charset="-122"/>
              </a:rPr>
              <a:t>+</a:t>
            </a:r>
            <a:r>
              <a:rPr lang="zh-CN" altLang="en-US" sz="2800" b="0" dirty="0">
                <a:solidFill>
                  <a:schemeClr val="tx1"/>
                </a:solidFill>
                <a:latin typeface="黑体" pitchFamily="2" charset="-122"/>
                <a:ea typeface="黑体" pitchFamily="2" charset="-122"/>
              </a:rPr>
              <a:t>快）</a:t>
            </a:r>
            <a:endParaRPr lang="zh-CN" altLang="en-US" sz="2600" dirty="0">
              <a:solidFill>
                <a:schemeClr val="tx1"/>
              </a:solidFill>
            </a:endParaRPr>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5" name="Rectangle 2"/>
          <p:cNvSpPr txBox="1">
            <a:spLocks noChangeArrowheads="1"/>
          </p:cNvSpPr>
          <p:nvPr/>
        </p:nvSpPr>
        <p:spPr bwMode="auto">
          <a:xfrm>
            <a:off x="468312" y="836712"/>
            <a:ext cx="8207375"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3.3.6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基于公平原则的调度算法   </a:t>
            </a:r>
            <a:b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1.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保证调度算法</a:t>
            </a:r>
            <a:b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保证调度算法是另外一种类型的调度算法，它向用户所做出的保证并</a:t>
            </a:r>
            <a:r>
              <a:rPr kumimoji="0" lang="zh-CN" altLang="en-US" sz="2400" b="0" i="0" u="sng" strike="noStrike" kern="0" cap="none" spc="0" normalizeH="0" baseline="0" noProof="0" dirty="0">
                <a:ln>
                  <a:noFill/>
                </a:ln>
                <a:effectLst/>
                <a:uLnTx/>
                <a:uFillTx/>
                <a:latin typeface="Times New Roman"/>
                <a:ea typeface="宋体"/>
                <a:cs typeface="+mj-cs"/>
              </a:rPr>
              <a:t>不是</a:t>
            </a:r>
            <a:r>
              <a:rPr kumimoji="0" lang="zh-CN" altLang="en-US" sz="2400" b="0" i="0" u="none" strike="noStrike" kern="0" cap="none" spc="0" normalizeH="0" baseline="0" noProof="0" dirty="0">
                <a:ln>
                  <a:noFill/>
                </a:ln>
                <a:effectLst/>
                <a:uLnTx/>
                <a:uFillTx/>
                <a:latin typeface="Times New Roman"/>
                <a:ea typeface="宋体"/>
                <a:cs typeface="+mj-cs"/>
              </a:rPr>
              <a:t>优先级高者先运行</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，而是</a:t>
            </a:r>
            <a:r>
              <a:rPr lang="zh-CN" altLang="en-US" kern="0" dirty="0">
                <a:latin typeface="Times New Roman"/>
                <a:ea typeface="宋体"/>
              </a:rPr>
              <a:t>明确的</a:t>
            </a:r>
            <a:r>
              <a:rPr lang="zh-CN" altLang="en-US" b="1" kern="0" dirty="0">
                <a:latin typeface="Times New Roman"/>
                <a:ea typeface="宋体"/>
              </a:rPr>
              <a:t>性能保证</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，该算法可以做到</a:t>
            </a:r>
            <a:r>
              <a:rPr lang="zh-CN" altLang="en-US" kern="0" dirty="0">
                <a:latin typeface="Times New Roman"/>
                <a:ea typeface="宋体"/>
              </a:rPr>
              <a:t>调度的公平性</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。一种比较容易实现的性能保证是处理机分配的公平性。如果在系统中有</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n</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个相同类型的进程同时运行，为公平起见，须保证每个进程都获得相同的处理机时间</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1/n</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p>
        </p:txBody>
      </p:sp>
    </p:spTree>
    <p:extLst>
      <p:ext uri="{BB962C8B-B14F-4D97-AF65-F5344CB8AC3E}">
        <p14:creationId xmlns:p14="http://schemas.microsoft.com/office/powerpoint/2010/main" val="2233414967"/>
      </p:ext>
    </p:extLst>
  </p:cSld>
  <p:clrMapOvr>
    <a:masterClrMapping/>
  </p:clrMapOvr>
  <p:transition>
    <p:pull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704856" cy="216024"/>
          </a:xfrm>
        </p:spPr>
        <p:txBody>
          <a:bodyPr/>
          <a:lstStyle/>
          <a:p>
            <a:pPr algn="l"/>
            <a:r>
              <a:rPr lang="en-US" altLang="zh-CN" sz="2600" dirty="0">
                <a:solidFill>
                  <a:schemeClr val="tx1"/>
                </a:solidFill>
              </a:rPr>
              <a:t>  </a:t>
            </a:r>
            <a:endParaRPr lang="zh-CN" altLang="en-US" sz="2600" dirty="0">
              <a:solidFill>
                <a:schemeClr val="tx1"/>
              </a:solidFill>
            </a:endParaRPr>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7" name="Rectangle 2"/>
          <p:cNvSpPr>
            <a:spLocks noGrp="1" noChangeArrowheads="1"/>
          </p:cNvSpPr>
          <p:nvPr/>
        </p:nvSpPr>
        <p:spPr bwMode="auto">
          <a:xfrm>
            <a:off x="468313" y="656431"/>
            <a:ext cx="8424167"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20000"/>
              </a:lnSpc>
            </a:pPr>
            <a:r>
              <a:rPr lang="zh-CN" altLang="en-US" dirty="0"/>
              <a:t>　　</a:t>
            </a:r>
            <a:r>
              <a:rPr lang="zh-CN" altLang="en-US" dirty="0">
                <a:solidFill>
                  <a:schemeClr val="tx1"/>
                </a:solidFill>
              </a:rPr>
              <a:t>在实施公平调度算法时系统中必须具有这样一些功能：</a:t>
            </a:r>
            <a:br>
              <a:rPr lang="zh-CN" altLang="en-US" dirty="0">
                <a:solidFill>
                  <a:schemeClr val="tx1"/>
                </a:solidFill>
              </a:rPr>
            </a:br>
            <a:r>
              <a:rPr lang="zh-CN" altLang="en-US" dirty="0">
                <a:solidFill>
                  <a:schemeClr val="tx1"/>
                </a:solidFill>
              </a:rPr>
              <a:t>　　</a:t>
            </a:r>
            <a:r>
              <a:rPr lang="en-US" altLang="zh-CN" dirty="0">
                <a:solidFill>
                  <a:schemeClr val="tx1"/>
                </a:solidFill>
              </a:rPr>
              <a:t>(1) </a:t>
            </a:r>
            <a:r>
              <a:rPr lang="zh-CN" altLang="en-US" dirty="0">
                <a:solidFill>
                  <a:schemeClr val="tx1"/>
                </a:solidFill>
              </a:rPr>
              <a:t>跟踪计算每个进程自创建以来已经执行的处理时间。</a:t>
            </a:r>
            <a:br>
              <a:rPr lang="zh-CN" altLang="en-US" dirty="0">
                <a:solidFill>
                  <a:schemeClr val="tx1"/>
                </a:solidFill>
              </a:rPr>
            </a:br>
            <a:r>
              <a:rPr lang="zh-CN" altLang="en-US" dirty="0">
                <a:solidFill>
                  <a:schemeClr val="tx1"/>
                </a:solidFill>
              </a:rPr>
              <a:t>　　</a:t>
            </a:r>
            <a:r>
              <a:rPr lang="en-US" altLang="zh-CN" dirty="0">
                <a:solidFill>
                  <a:schemeClr val="tx1"/>
                </a:solidFill>
              </a:rPr>
              <a:t>(2) </a:t>
            </a:r>
            <a:r>
              <a:rPr lang="zh-CN" altLang="en-US" dirty="0">
                <a:solidFill>
                  <a:schemeClr val="tx1"/>
                </a:solidFill>
              </a:rPr>
              <a:t>计算每个进程应获得的处理机时间，即自创建以来的时间除以</a:t>
            </a:r>
            <a:r>
              <a:rPr lang="en-US" altLang="zh-CN" dirty="0">
                <a:solidFill>
                  <a:schemeClr val="tx1"/>
                </a:solidFill>
              </a:rPr>
              <a:t>n</a:t>
            </a:r>
            <a:r>
              <a:rPr lang="zh-CN" altLang="en-US" dirty="0">
                <a:solidFill>
                  <a:schemeClr val="tx1"/>
                </a:solidFill>
              </a:rPr>
              <a:t>。</a:t>
            </a:r>
            <a:br>
              <a:rPr lang="zh-CN" altLang="en-US" dirty="0">
                <a:solidFill>
                  <a:schemeClr val="tx1"/>
                </a:solidFill>
              </a:rPr>
            </a:br>
            <a:r>
              <a:rPr lang="zh-CN" altLang="en-US" dirty="0">
                <a:solidFill>
                  <a:schemeClr val="tx1"/>
                </a:solidFill>
              </a:rPr>
              <a:t>　　</a:t>
            </a:r>
            <a:r>
              <a:rPr lang="en-US" altLang="zh-CN" dirty="0">
                <a:solidFill>
                  <a:schemeClr val="tx1"/>
                </a:solidFill>
              </a:rPr>
              <a:t>(3) </a:t>
            </a:r>
            <a:r>
              <a:rPr lang="zh-CN" altLang="en-US" dirty="0">
                <a:solidFill>
                  <a:schemeClr val="tx1"/>
                </a:solidFill>
              </a:rPr>
              <a:t>计算进程获得处理机时间的比率，即进程实际执行的处理时间和应获得的处理机时间之比。</a:t>
            </a:r>
            <a:br>
              <a:rPr lang="zh-CN" altLang="en-US" dirty="0">
                <a:solidFill>
                  <a:schemeClr val="tx1"/>
                </a:solidFill>
              </a:rPr>
            </a:br>
            <a:r>
              <a:rPr lang="zh-CN" altLang="en-US" dirty="0">
                <a:solidFill>
                  <a:schemeClr val="tx1"/>
                </a:solidFill>
              </a:rPr>
              <a:t>　　</a:t>
            </a:r>
            <a:r>
              <a:rPr lang="en-US" altLang="zh-CN" dirty="0">
                <a:solidFill>
                  <a:schemeClr val="tx1"/>
                </a:solidFill>
              </a:rPr>
              <a:t>(4) </a:t>
            </a:r>
            <a:r>
              <a:rPr lang="zh-CN" altLang="en-US" dirty="0">
                <a:solidFill>
                  <a:schemeClr val="tx1"/>
                </a:solidFill>
              </a:rPr>
              <a:t>比较各进程获得处理机时间的比率。如进程</a:t>
            </a:r>
            <a:r>
              <a:rPr lang="en-US" altLang="zh-CN" dirty="0">
                <a:solidFill>
                  <a:schemeClr val="tx1"/>
                </a:solidFill>
              </a:rPr>
              <a:t>A</a:t>
            </a:r>
            <a:r>
              <a:rPr lang="zh-CN" altLang="en-US" dirty="0">
                <a:solidFill>
                  <a:schemeClr val="tx1"/>
                </a:solidFill>
              </a:rPr>
              <a:t>的比率最低，为</a:t>
            </a:r>
            <a:r>
              <a:rPr lang="en-US" altLang="zh-CN" dirty="0">
                <a:solidFill>
                  <a:schemeClr val="tx1"/>
                </a:solidFill>
              </a:rPr>
              <a:t>0.5</a:t>
            </a:r>
            <a:r>
              <a:rPr lang="zh-CN" altLang="en-US" dirty="0">
                <a:solidFill>
                  <a:schemeClr val="tx1"/>
                </a:solidFill>
              </a:rPr>
              <a:t>，而进程</a:t>
            </a:r>
            <a:r>
              <a:rPr lang="en-US" altLang="zh-CN" dirty="0">
                <a:solidFill>
                  <a:schemeClr val="tx1"/>
                </a:solidFill>
              </a:rPr>
              <a:t>B</a:t>
            </a:r>
            <a:r>
              <a:rPr lang="zh-CN" altLang="en-US" dirty="0">
                <a:solidFill>
                  <a:schemeClr val="tx1"/>
                </a:solidFill>
              </a:rPr>
              <a:t>的比率为</a:t>
            </a:r>
            <a:r>
              <a:rPr lang="en-US" altLang="zh-CN" dirty="0">
                <a:solidFill>
                  <a:schemeClr val="tx1"/>
                </a:solidFill>
              </a:rPr>
              <a:t>0.8</a:t>
            </a:r>
            <a:r>
              <a:rPr lang="zh-CN" altLang="en-US" dirty="0">
                <a:solidFill>
                  <a:schemeClr val="tx1"/>
                </a:solidFill>
              </a:rPr>
              <a:t>，进程</a:t>
            </a:r>
            <a:r>
              <a:rPr lang="en-US" altLang="zh-CN" dirty="0">
                <a:solidFill>
                  <a:schemeClr val="tx1"/>
                </a:solidFill>
              </a:rPr>
              <a:t>C</a:t>
            </a:r>
            <a:r>
              <a:rPr lang="zh-CN" altLang="en-US" dirty="0">
                <a:solidFill>
                  <a:schemeClr val="tx1"/>
                </a:solidFill>
              </a:rPr>
              <a:t>的比率为</a:t>
            </a:r>
            <a:r>
              <a:rPr lang="en-US" altLang="zh-CN" dirty="0">
                <a:solidFill>
                  <a:schemeClr val="tx1"/>
                </a:solidFill>
              </a:rPr>
              <a:t>1.2</a:t>
            </a:r>
            <a:r>
              <a:rPr lang="zh-CN" altLang="en-US" dirty="0">
                <a:solidFill>
                  <a:schemeClr val="tx1"/>
                </a:solidFill>
              </a:rPr>
              <a:t>等。</a:t>
            </a:r>
            <a:br>
              <a:rPr lang="zh-CN" altLang="en-US" dirty="0">
                <a:solidFill>
                  <a:schemeClr val="tx1"/>
                </a:solidFill>
              </a:rPr>
            </a:br>
            <a:r>
              <a:rPr lang="zh-CN" altLang="en-US" dirty="0">
                <a:solidFill>
                  <a:schemeClr val="tx1"/>
                </a:solidFill>
              </a:rPr>
              <a:t>　　</a:t>
            </a:r>
            <a:r>
              <a:rPr lang="en-US" altLang="zh-CN" dirty="0">
                <a:solidFill>
                  <a:schemeClr val="tx1"/>
                </a:solidFill>
              </a:rPr>
              <a:t>(5) </a:t>
            </a:r>
            <a:r>
              <a:rPr lang="zh-CN" altLang="en-US" dirty="0">
                <a:solidFill>
                  <a:schemeClr val="tx1"/>
                </a:solidFill>
              </a:rPr>
              <a:t>调度程序应选择比率最小的进程将处理机分配给它，并让该进程一直运行，直到超过最接近它的进程比率为止。</a:t>
            </a:r>
          </a:p>
        </p:txBody>
      </p:sp>
    </p:spTree>
    <p:extLst>
      <p:ext uri="{BB962C8B-B14F-4D97-AF65-F5344CB8AC3E}">
        <p14:creationId xmlns:p14="http://schemas.microsoft.com/office/powerpoint/2010/main" val="981451864"/>
      </p:ext>
    </p:extLst>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285750" y="214313"/>
            <a:ext cx="8540750" cy="785812"/>
          </a:xfrm>
        </p:spPr>
        <p:txBody>
          <a:bodyPr/>
          <a:lstStyle/>
          <a:p>
            <a:pPr algn="l" eaLnBrk="1" hangingPunct="1"/>
            <a:r>
              <a:rPr lang="en-US" altLang="zh-CN" dirty="0"/>
              <a:t>    3</a:t>
            </a:r>
            <a:r>
              <a:rPr lang="zh-CN" altLang="en-US" dirty="0"/>
              <a:t> 进程行为</a:t>
            </a:r>
          </a:p>
        </p:txBody>
      </p:sp>
      <p:sp>
        <p:nvSpPr>
          <p:cNvPr id="34819" name="内容占位符 2"/>
          <p:cNvSpPr>
            <a:spLocks noGrp="1"/>
          </p:cNvSpPr>
          <p:nvPr>
            <p:ph idx="1"/>
          </p:nvPr>
        </p:nvSpPr>
        <p:spPr>
          <a:xfrm>
            <a:off x="301625" y="928688"/>
            <a:ext cx="8540750" cy="5286375"/>
          </a:xfrm>
        </p:spPr>
        <p:txBody>
          <a:bodyPr/>
          <a:lstStyle/>
          <a:p>
            <a:pPr eaLnBrk="1" hangingPunct="1">
              <a:buFont typeface="Wingdings" pitchFamily="2" charset="2"/>
              <a:buAutoNum type="arabicPeriod"/>
            </a:pPr>
            <a:r>
              <a:rPr lang="zh-CN" altLang="en-US" sz="2600" dirty="0"/>
              <a:t>几乎所有进程的</a:t>
            </a:r>
            <a:r>
              <a:rPr lang="en-US" altLang="zh-CN" sz="2600" dirty="0"/>
              <a:t>(</a:t>
            </a:r>
            <a:r>
              <a:rPr lang="zh-CN" altLang="en-US" sz="2600" dirty="0"/>
              <a:t>磁盘</a:t>
            </a:r>
            <a:r>
              <a:rPr lang="en-US" altLang="zh-CN" sz="2600" dirty="0"/>
              <a:t>)</a:t>
            </a:r>
            <a:r>
              <a:rPr lang="en-US" altLang="zh-CN" sz="2600" b="1" dirty="0">
                <a:solidFill>
                  <a:schemeClr val="tx2"/>
                </a:solidFill>
              </a:rPr>
              <a:t>I/O</a:t>
            </a:r>
            <a:r>
              <a:rPr lang="zh-CN" altLang="en-US" sz="2600" b="1" dirty="0">
                <a:solidFill>
                  <a:schemeClr val="tx2"/>
                </a:solidFill>
              </a:rPr>
              <a:t>请求</a:t>
            </a:r>
            <a:r>
              <a:rPr lang="zh-CN" altLang="en-US" sz="2600" dirty="0"/>
              <a:t>或</a:t>
            </a:r>
            <a:r>
              <a:rPr lang="zh-CN" altLang="en-US" sz="2600" b="1" dirty="0">
                <a:solidFill>
                  <a:schemeClr val="tx2"/>
                </a:solidFill>
              </a:rPr>
              <a:t>计算</a:t>
            </a:r>
            <a:r>
              <a:rPr lang="zh-CN" altLang="en-US" sz="2600" dirty="0"/>
              <a:t>都是</a:t>
            </a:r>
            <a:r>
              <a:rPr lang="zh-CN" altLang="en-US" sz="2600" b="1" u="sng" dirty="0"/>
              <a:t>交替突发</a:t>
            </a:r>
            <a:r>
              <a:rPr lang="zh-CN" altLang="en-US" sz="2600" dirty="0"/>
              <a:t>的。</a:t>
            </a:r>
            <a:endParaRPr lang="en-US" altLang="zh-CN" sz="2600" dirty="0"/>
          </a:p>
          <a:p>
            <a:pPr eaLnBrk="1" hangingPunct="1">
              <a:buFont typeface="Wingdings" pitchFamily="2" charset="2"/>
              <a:buAutoNum type="arabicPeriod"/>
            </a:pPr>
            <a:endParaRPr lang="en-US" altLang="zh-CN" sz="2600" dirty="0"/>
          </a:p>
          <a:p>
            <a:pPr eaLnBrk="1" hangingPunct="1">
              <a:buFont typeface="Wingdings" pitchFamily="2" charset="2"/>
              <a:buAutoNum type="arabicPeriod"/>
            </a:pPr>
            <a:endParaRPr lang="en-US" altLang="zh-CN" sz="2600" dirty="0"/>
          </a:p>
          <a:p>
            <a:pPr eaLnBrk="1" hangingPunct="1">
              <a:buFont typeface="Wingdings" pitchFamily="2" charset="2"/>
              <a:buAutoNum type="arabicPeriod"/>
            </a:pPr>
            <a:endParaRPr lang="en-US" altLang="zh-CN" sz="2600" dirty="0"/>
          </a:p>
          <a:p>
            <a:pPr eaLnBrk="1" hangingPunct="1">
              <a:buFont typeface="Wingdings" pitchFamily="2" charset="2"/>
              <a:buAutoNum type="arabicPeriod"/>
            </a:pPr>
            <a:endParaRPr lang="en-US" altLang="zh-CN" sz="2600" dirty="0"/>
          </a:p>
          <a:p>
            <a:pPr eaLnBrk="1" hangingPunct="1">
              <a:buFont typeface="Wingdings" pitchFamily="2" charset="2"/>
              <a:buAutoNum type="arabicPeriod"/>
            </a:pPr>
            <a:endParaRPr lang="en-US" altLang="zh-CN" sz="2600" dirty="0"/>
          </a:p>
          <a:p>
            <a:pPr eaLnBrk="1" hangingPunct="1">
              <a:buFont typeface="Wingdings" pitchFamily="2" charset="2"/>
              <a:buAutoNum type="arabicPeriod"/>
            </a:pPr>
            <a:endParaRPr lang="en-US" altLang="zh-CN" sz="2600" dirty="0"/>
          </a:p>
          <a:p>
            <a:pPr eaLnBrk="1" hangingPunct="1"/>
            <a:r>
              <a:rPr lang="zh-CN" altLang="en-US" sz="2600" dirty="0"/>
              <a:t>上图</a:t>
            </a:r>
            <a:r>
              <a:rPr lang="en-US" altLang="zh-CN" sz="2600" dirty="0"/>
              <a:t>(a)</a:t>
            </a:r>
            <a:r>
              <a:rPr lang="zh-CN" altLang="en-US" sz="2600" dirty="0"/>
              <a:t>中，</a:t>
            </a:r>
            <a:r>
              <a:rPr lang="en-US" altLang="zh-CN" sz="2600" dirty="0">
                <a:solidFill>
                  <a:schemeClr val="tx2"/>
                </a:solidFill>
              </a:rPr>
              <a:t>CPU</a:t>
            </a:r>
            <a:r>
              <a:rPr lang="zh-CN" altLang="en-US" sz="2600" dirty="0">
                <a:solidFill>
                  <a:schemeClr val="tx2"/>
                </a:solidFill>
              </a:rPr>
              <a:t>计算</a:t>
            </a:r>
            <a:r>
              <a:rPr lang="zh-CN" altLang="en-US" sz="2600" dirty="0"/>
              <a:t>占了绝大多数时间</a:t>
            </a:r>
            <a:r>
              <a:rPr lang="en-US" altLang="zh-CN" sz="2600" dirty="0"/>
              <a:t>---</a:t>
            </a:r>
            <a:r>
              <a:rPr lang="zh-CN" altLang="en-US" sz="2600" b="1" dirty="0">
                <a:solidFill>
                  <a:schemeClr val="tx2"/>
                </a:solidFill>
              </a:rPr>
              <a:t>计算密集型</a:t>
            </a:r>
            <a:r>
              <a:rPr lang="zh-CN" altLang="en-US" sz="2600" dirty="0"/>
              <a:t>；  </a:t>
            </a:r>
            <a:endParaRPr lang="en-US" altLang="zh-CN" sz="2600" dirty="0"/>
          </a:p>
          <a:p>
            <a:pPr eaLnBrk="1" hangingPunct="1"/>
            <a:r>
              <a:rPr lang="en-US" altLang="zh-CN" sz="2500" dirty="0"/>
              <a:t>(b)</a:t>
            </a:r>
            <a:r>
              <a:rPr lang="zh-CN" altLang="en-US" sz="2500" dirty="0"/>
              <a:t>中，</a:t>
            </a:r>
            <a:r>
              <a:rPr lang="en-US" altLang="zh-CN" sz="2500" dirty="0">
                <a:solidFill>
                  <a:schemeClr val="tx2"/>
                </a:solidFill>
              </a:rPr>
              <a:t>I/O</a:t>
            </a:r>
            <a:r>
              <a:rPr lang="zh-CN" altLang="en-US" sz="2500" dirty="0">
                <a:solidFill>
                  <a:schemeClr val="tx2"/>
                </a:solidFill>
              </a:rPr>
              <a:t>请求</a:t>
            </a:r>
            <a:r>
              <a:rPr lang="zh-CN" altLang="en-US" sz="2500" dirty="0"/>
              <a:t>占了绝大多数时间</a:t>
            </a:r>
            <a:r>
              <a:rPr lang="en-US" altLang="zh-CN" sz="2500" dirty="0"/>
              <a:t>---</a:t>
            </a:r>
            <a:r>
              <a:rPr lang="en-US" altLang="zh-CN" sz="2600" b="1" dirty="0">
                <a:solidFill>
                  <a:schemeClr val="tx2"/>
                </a:solidFill>
              </a:rPr>
              <a:t>I/O</a:t>
            </a:r>
            <a:r>
              <a:rPr lang="zh-CN" altLang="en-US" sz="2600" b="1" dirty="0">
                <a:solidFill>
                  <a:schemeClr val="tx2"/>
                </a:solidFill>
              </a:rPr>
              <a:t>密集型</a:t>
            </a:r>
            <a:r>
              <a:rPr lang="zh-CN" altLang="en-US" sz="2500" dirty="0"/>
              <a:t>，无论</a:t>
            </a:r>
            <a:r>
              <a:rPr lang="en-US" altLang="zh-CN" sz="2500" dirty="0"/>
              <a:t>I/O</a:t>
            </a:r>
            <a:r>
              <a:rPr lang="zh-CN" altLang="en-US" sz="2500" dirty="0"/>
              <a:t>操作时间的长短，它们都要用同样的时间请求读取磁盘。</a:t>
            </a:r>
          </a:p>
        </p:txBody>
      </p:sp>
      <p:sp>
        <p:nvSpPr>
          <p:cNvPr id="3482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4B48BFB-176C-42DE-AD4D-2040E6884997}" type="datetime8">
              <a:rPr lang="zh-CN" altLang="en-US" smtClean="0"/>
              <a:pPr/>
              <a:t>2022年6月30日8时58分</a:t>
            </a:fld>
            <a:endParaRPr lang="en-US" altLang="zh-CN"/>
          </a:p>
        </p:txBody>
      </p:sp>
      <p:pic>
        <p:nvPicPr>
          <p:cNvPr id="5" name="Picture 2"/>
          <p:cNvPicPr>
            <a:picLocks noChangeAspect="1" noChangeArrowheads="1"/>
          </p:cNvPicPr>
          <p:nvPr/>
        </p:nvPicPr>
        <p:blipFill>
          <a:blip r:embed="rId2">
            <a:duotone>
              <a:prstClr val="black"/>
              <a:schemeClr val="tx2">
                <a:lumMod val="40000"/>
                <a:lumOff val="60000"/>
                <a:tint val="45000"/>
                <a:satMod val="400000"/>
              </a:schemeClr>
            </a:duotone>
          </a:blip>
          <a:srcRect/>
          <a:stretch>
            <a:fillRect/>
          </a:stretch>
        </p:blipFill>
        <p:spPr bwMode="auto">
          <a:xfrm>
            <a:off x="1357290" y="1643050"/>
            <a:ext cx="6362700" cy="2800350"/>
          </a:xfrm>
          <a:prstGeom prst="rect">
            <a:avLst/>
          </a:prstGeom>
          <a:noFill/>
          <a:ln w="9525" cap="flat" cmpd="sng">
            <a:noFill/>
            <a:prstDash val="solid"/>
            <a:miter lim="800000"/>
            <a:headEnd type="none" w="med" len="med"/>
            <a:tailEnd type="none" w="med" len="med"/>
          </a:ln>
          <a:effectLst/>
        </p:spPr>
      </p:pic>
      <mc:AlternateContent xmlns:mc="http://schemas.openxmlformats.org/markup-compatibility/2006" xmlns:p14="http://schemas.microsoft.com/office/powerpoint/2010/main">
        <mc:Choice Requires="p14">
          <p:contentPart p14:bwMode="auto" r:id="rId3">
            <p14:nvContentPartPr>
              <p14:cNvPr id="6" name="墨迹 5"/>
              <p14:cNvContentPartPr/>
              <p14:nvPr/>
            </p14:nvContentPartPr>
            <p14:xfrm>
              <a:off x="2011526" y="1920189"/>
              <a:ext cx="1476720" cy="145800"/>
            </p14:xfrm>
          </p:contentPart>
        </mc:Choice>
        <mc:Fallback xmlns="">
          <p:pic>
            <p:nvPicPr>
              <p:cNvPr id="6" name="墨迹 5"/>
              <p:cNvPicPr/>
              <p:nvPr/>
            </p:nvPicPr>
            <p:blipFill>
              <a:blip r:embed="rId4"/>
              <a:stretch>
                <a:fillRect/>
              </a:stretch>
            </p:blipFill>
            <p:spPr>
              <a:xfrm>
                <a:off x="1994606" y="1903269"/>
                <a:ext cx="151056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墨迹 8"/>
              <p14:cNvContentPartPr/>
              <p14:nvPr/>
            </p14:nvContentPartPr>
            <p14:xfrm>
              <a:off x="3435686" y="1867989"/>
              <a:ext cx="1281600" cy="306000"/>
            </p14:xfrm>
          </p:contentPart>
        </mc:Choice>
        <mc:Fallback xmlns="">
          <p:pic>
            <p:nvPicPr>
              <p:cNvPr id="9" name="墨迹 8"/>
              <p:cNvPicPr/>
              <p:nvPr/>
            </p:nvPicPr>
            <p:blipFill>
              <a:blip r:embed="rId6"/>
              <a:stretch>
                <a:fillRect/>
              </a:stretch>
            </p:blipFill>
            <p:spPr>
              <a:xfrm>
                <a:off x="3418766" y="1851069"/>
                <a:ext cx="131544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墨迹 10"/>
              <p14:cNvContentPartPr/>
              <p14:nvPr/>
            </p14:nvContentPartPr>
            <p14:xfrm>
              <a:off x="4728806" y="1880949"/>
              <a:ext cx="360" cy="78840"/>
            </p14:xfrm>
          </p:contentPart>
        </mc:Choice>
        <mc:Fallback xmlns="">
          <p:pic>
            <p:nvPicPr>
              <p:cNvPr id="11" name="墨迹 10"/>
              <p:cNvPicPr/>
              <p:nvPr/>
            </p:nvPicPr>
            <p:blipFill>
              <a:blip r:embed="rId8"/>
              <a:stretch>
                <a:fillRect/>
              </a:stretch>
            </p:blipFill>
            <p:spPr>
              <a:xfrm>
                <a:off x="4711886" y="1864029"/>
                <a:ext cx="342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墨迹 13"/>
              <p14:cNvContentPartPr/>
              <p14:nvPr/>
            </p14:nvContentPartPr>
            <p14:xfrm>
              <a:off x="4167206" y="1880949"/>
              <a:ext cx="1632960" cy="315000"/>
            </p14:xfrm>
          </p:contentPart>
        </mc:Choice>
        <mc:Fallback xmlns="">
          <p:pic>
            <p:nvPicPr>
              <p:cNvPr id="14" name="墨迹 13"/>
              <p:cNvPicPr/>
              <p:nvPr/>
            </p:nvPicPr>
            <p:blipFill>
              <a:blip r:embed="rId10"/>
              <a:stretch>
                <a:fillRect/>
              </a:stretch>
            </p:blipFill>
            <p:spPr>
              <a:xfrm>
                <a:off x="4150286" y="1864029"/>
                <a:ext cx="166680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4822" name="墨迹 34821"/>
              <p14:cNvContentPartPr/>
              <p14:nvPr/>
            </p14:nvContentPartPr>
            <p14:xfrm>
              <a:off x="5799806" y="1880949"/>
              <a:ext cx="360" cy="52560"/>
            </p14:xfrm>
          </p:contentPart>
        </mc:Choice>
        <mc:Fallback xmlns="">
          <p:pic>
            <p:nvPicPr>
              <p:cNvPr id="34822" name="墨迹 34821"/>
              <p:cNvPicPr/>
              <p:nvPr/>
            </p:nvPicPr>
            <p:blipFill>
              <a:blip r:embed="rId12"/>
              <a:stretch>
                <a:fillRect/>
              </a:stretch>
            </p:blipFill>
            <p:spPr>
              <a:xfrm>
                <a:off x="5782886" y="1864029"/>
                <a:ext cx="3420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823" name="墨迹 34822"/>
              <p14:cNvContentPartPr/>
              <p14:nvPr/>
            </p14:nvContentPartPr>
            <p14:xfrm>
              <a:off x="1933406" y="3122589"/>
              <a:ext cx="2142720" cy="607680"/>
            </p14:xfrm>
          </p:contentPart>
        </mc:Choice>
        <mc:Fallback xmlns="">
          <p:pic>
            <p:nvPicPr>
              <p:cNvPr id="34823" name="墨迹 34822"/>
              <p:cNvPicPr/>
              <p:nvPr/>
            </p:nvPicPr>
            <p:blipFill>
              <a:blip r:embed="rId14"/>
              <a:stretch>
                <a:fillRect/>
              </a:stretch>
            </p:blipFill>
            <p:spPr>
              <a:xfrm>
                <a:off x="1916486" y="3105669"/>
                <a:ext cx="2176560" cy="641520"/>
              </a:xfrm>
              <a:prstGeom prst="rect">
                <a:avLst/>
              </a:prstGeom>
            </p:spPr>
          </p:pic>
        </mc:Fallback>
      </mc:AlternateContent>
    </p:spTree>
  </p:cSld>
  <p:clrMapOvr>
    <a:masterClrMapping/>
  </p:clrMapOvr>
  <p:transition>
    <p:pull dir="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标题 3"/>
          <p:cNvSpPr>
            <a:spLocks noGrp="1"/>
          </p:cNvSpPr>
          <p:nvPr>
            <p:ph type="title"/>
          </p:nvPr>
        </p:nvSpPr>
        <p:spPr>
          <a:xfrm>
            <a:off x="301625" y="357166"/>
            <a:ext cx="8540750" cy="335530"/>
          </a:xfrm>
        </p:spPr>
        <p:txBody>
          <a:bodyPr/>
          <a:lstStyle/>
          <a:p>
            <a:r>
              <a:rPr lang="en-US" altLang="zh-CN" dirty="0"/>
              <a:t>   </a:t>
            </a:r>
            <a:endParaRPr lang="zh-CN" altLang="en-US" dirty="0"/>
          </a:p>
        </p:txBody>
      </p:sp>
      <p:sp>
        <p:nvSpPr>
          <p:cNvPr id="6"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2.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公平分享调度算法（</a:t>
            </a: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P7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例）</a:t>
            </a:r>
            <a:b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分配给每个进程相同的处理机时间，显然，这对诸进程而言，是体现了一定程度的公平，但如果各个用户所拥有的进程数不同，就会发生对用户的不公平问题。 </a:t>
            </a:r>
          </a:p>
        </p:txBody>
      </p:sp>
    </p:spTree>
    <p:extLst>
      <p:ext uri="{BB962C8B-B14F-4D97-AF65-F5344CB8AC3E}">
        <p14:creationId xmlns:p14="http://schemas.microsoft.com/office/powerpoint/2010/main" val="981451864"/>
      </p:ext>
    </p:extLst>
  </p:cSld>
  <p:clrMapOvr>
    <a:masterClrMapping/>
  </p:clrMapOvr>
  <p:transition>
    <p:pull dir="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704856" cy="551554"/>
          </a:xfrm>
        </p:spPr>
        <p:txBody>
          <a:bodyPr/>
          <a:lstStyle/>
          <a:p>
            <a:pPr algn="l"/>
            <a:r>
              <a:rPr lang="en-US" altLang="zh-CN" sz="2600" b="0" dirty="0">
                <a:solidFill>
                  <a:schemeClr val="tx1"/>
                </a:solidFill>
                <a:latin typeface="黑体" pitchFamily="2" charset="-122"/>
                <a:ea typeface="黑体" pitchFamily="2" charset="-122"/>
              </a:rPr>
              <a:t>   </a:t>
            </a:r>
            <a:r>
              <a:rPr lang="en-US" altLang="zh-CN" sz="2800" dirty="0">
                <a:latin typeface="黑体" pitchFamily="2" charset="-122"/>
                <a:ea typeface="黑体" pitchFamily="2" charset="-122"/>
              </a:rPr>
              <a:t>3.4  </a:t>
            </a:r>
            <a:r>
              <a:rPr lang="zh-CN" altLang="en-US" sz="2800" dirty="0">
                <a:latin typeface="黑体" pitchFamily="2" charset="-122"/>
                <a:ea typeface="黑体" pitchFamily="2" charset="-122"/>
              </a:rPr>
              <a:t>实 时 调 度 （</a:t>
            </a:r>
            <a:r>
              <a:rPr lang="en-US" altLang="zh-CN" sz="2800" dirty="0">
                <a:latin typeface="黑体" pitchFamily="2" charset="-122"/>
                <a:ea typeface="黑体" pitchFamily="2" charset="-122"/>
              </a:rPr>
              <a:t>+</a:t>
            </a:r>
            <a:r>
              <a:rPr lang="zh-CN" altLang="en-US" sz="2800" dirty="0">
                <a:latin typeface="黑体" pitchFamily="2" charset="-122"/>
                <a:ea typeface="黑体" pitchFamily="2" charset="-122"/>
              </a:rPr>
              <a:t>快）</a:t>
            </a:r>
            <a:endParaRPr lang="zh-CN" altLang="en-US" sz="2600" dirty="0">
              <a:solidFill>
                <a:schemeClr val="tx1"/>
              </a:solidFill>
            </a:endParaRPr>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6" name="Rectangle 2"/>
          <p:cNvSpPr>
            <a:spLocks noGrp="1" noChangeArrowheads="1"/>
          </p:cNvSpPr>
          <p:nvPr/>
        </p:nvSpPr>
        <p:spPr bwMode="auto">
          <a:xfrm>
            <a:off x="470544" y="836712"/>
            <a:ext cx="8207375"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在实时系统中，可能存在着两类不同性质的实时任务，即</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HRT</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任务和</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SRT</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任务，它们都联系着一个截止时间。为保证系统能正常工作，实时调度必须能满足实时任务对截止时间的要求。为此，实现实时调度应具备一定的条件。</a:t>
            </a:r>
            <a:endParaRPr kumimoji="0" lang="en-US" altLang="zh-CN" sz="2400" b="0" i="0" u="none" strike="noStrike" kern="0" cap="none" spc="0" normalizeH="0" baseline="0" noProof="0" dirty="0">
              <a:ln>
                <a:noFill/>
              </a:ln>
              <a:solidFill>
                <a:schemeClr val="tx1"/>
              </a:solidFill>
              <a:effectLst/>
              <a:uLnTx/>
              <a:uFillTx/>
              <a:latin typeface="Times New Roman"/>
              <a:ea typeface="宋体"/>
              <a:cs typeface="+mj-cs"/>
            </a:endParaRPr>
          </a:p>
          <a:p>
            <a:pPr lvl="0" eaLnBrk="1" hangingPunct="1">
              <a:lnSpc>
                <a:spcPct val="120000"/>
              </a:lnSpc>
              <a:spcBef>
                <a:spcPts val="1200"/>
              </a:spcBef>
            </a:pPr>
            <a:r>
              <a:rPr lang="en-US" altLang="zh-CN" kern="0" dirty="0">
                <a:solidFill>
                  <a:schemeClr val="tx1"/>
                </a:solidFill>
                <a:latin typeface="黑体" pitchFamily="2" charset="-122"/>
                <a:ea typeface="黑体" pitchFamily="2" charset="-122"/>
              </a:rPr>
              <a:t>3.4.1  </a:t>
            </a:r>
            <a:r>
              <a:rPr lang="zh-CN" altLang="en-US" kern="0" dirty="0">
                <a:solidFill>
                  <a:schemeClr val="tx1"/>
                </a:solidFill>
                <a:latin typeface="黑体" pitchFamily="2" charset="-122"/>
                <a:ea typeface="黑体" pitchFamily="2" charset="-122"/>
              </a:rPr>
              <a:t>实现实时调度的基本条件</a:t>
            </a:r>
            <a:br>
              <a:rPr lang="zh-CN" altLang="en-US" kern="0" dirty="0">
                <a:solidFill>
                  <a:schemeClr val="tx1"/>
                </a:solidFill>
                <a:latin typeface="黑体" pitchFamily="2" charset="-122"/>
                <a:ea typeface="黑体" pitchFamily="2" charset="-122"/>
              </a:rPr>
            </a:br>
            <a:r>
              <a:rPr lang="zh-CN" altLang="en-US" kern="0" dirty="0">
                <a:solidFill>
                  <a:schemeClr val="tx1"/>
                </a:solidFill>
                <a:latin typeface="黑体" pitchFamily="2" charset="-122"/>
                <a:ea typeface="黑体" pitchFamily="2" charset="-122"/>
              </a:rPr>
              <a:t>　　</a:t>
            </a:r>
            <a:r>
              <a:rPr lang="en-US" altLang="zh-CN" kern="0" dirty="0">
                <a:solidFill>
                  <a:schemeClr val="tx1"/>
                </a:solidFill>
                <a:latin typeface="黑体" pitchFamily="2" charset="-122"/>
                <a:ea typeface="黑体" pitchFamily="2" charset="-122"/>
              </a:rPr>
              <a:t>1. </a:t>
            </a:r>
            <a:r>
              <a:rPr lang="zh-CN" altLang="en-US" kern="0" dirty="0">
                <a:latin typeface="黑体" pitchFamily="2" charset="-122"/>
                <a:ea typeface="黑体" pitchFamily="2" charset="-122"/>
              </a:rPr>
              <a:t>提供必要的信息</a:t>
            </a:r>
            <a:br>
              <a:rPr lang="zh-CN" altLang="en-US" kern="0" dirty="0">
                <a:solidFill>
                  <a:schemeClr val="tx1"/>
                </a:solidFill>
                <a:latin typeface="黑体" pitchFamily="2" charset="-122"/>
                <a:ea typeface="黑体" pitchFamily="2" charset="-122"/>
              </a:rPr>
            </a:br>
            <a:r>
              <a:rPr lang="zh-CN" altLang="en-US" kern="0" dirty="0">
                <a:solidFill>
                  <a:schemeClr val="tx1"/>
                </a:solidFill>
                <a:latin typeface="Times New Roman"/>
              </a:rPr>
              <a:t>　　为了实现实时调度，系统应向调度程序</a:t>
            </a:r>
            <a:r>
              <a:rPr lang="zh-CN" altLang="en-US" u="sng" kern="0" dirty="0">
                <a:solidFill>
                  <a:schemeClr val="tx1"/>
                </a:solidFill>
                <a:latin typeface="Times New Roman"/>
              </a:rPr>
              <a:t>提供有关任务的</a:t>
            </a:r>
            <a:r>
              <a:rPr lang="zh-CN" altLang="en-US" b="1" u="sng" kern="0" dirty="0">
                <a:latin typeface="Times New Roman"/>
              </a:rPr>
              <a:t>信息</a:t>
            </a:r>
            <a:r>
              <a:rPr lang="zh-CN" altLang="en-US" kern="0" dirty="0">
                <a:solidFill>
                  <a:schemeClr val="tx1"/>
                </a:solidFill>
                <a:latin typeface="Times New Roman"/>
              </a:rPr>
              <a:t>：</a:t>
            </a:r>
            <a:br>
              <a:rPr lang="zh-CN" altLang="en-US" kern="0" dirty="0">
                <a:solidFill>
                  <a:schemeClr val="tx1"/>
                </a:solidFill>
                <a:latin typeface="Times New Roman"/>
              </a:rPr>
            </a:br>
            <a:r>
              <a:rPr lang="zh-CN" altLang="en-US" kern="0" dirty="0">
                <a:solidFill>
                  <a:schemeClr val="tx1"/>
                </a:solidFill>
                <a:latin typeface="Times New Roman"/>
              </a:rPr>
              <a:t>　　</a:t>
            </a:r>
            <a:r>
              <a:rPr lang="en-US" altLang="zh-CN" kern="0" dirty="0">
                <a:solidFill>
                  <a:schemeClr val="tx1"/>
                </a:solidFill>
                <a:latin typeface="Times New Roman"/>
              </a:rPr>
              <a:t>(1) </a:t>
            </a:r>
            <a:r>
              <a:rPr lang="zh-CN" altLang="en-US" u="sng" kern="0" dirty="0">
                <a:latin typeface="Times New Roman"/>
              </a:rPr>
              <a:t>就绪</a:t>
            </a:r>
            <a:r>
              <a:rPr lang="zh-CN" altLang="en-US" kern="0" dirty="0">
                <a:latin typeface="Times New Roman"/>
              </a:rPr>
              <a:t>时间</a:t>
            </a:r>
            <a:r>
              <a:rPr lang="zh-CN" altLang="en-US" kern="0" dirty="0">
                <a:solidFill>
                  <a:schemeClr val="tx1"/>
                </a:solidFill>
                <a:latin typeface="Times New Roman"/>
              </a:rPr>
              <a:t>，是指某任务</a:t>
            </a:r>
            <a:r>
              <a:rPr lang="zh-CN" altLang="en-US" u="sng" kern="0" dirty="0">
                <a:solidFill>
                  <a:schemeClr val="tx1"/>
                </a:solidFill>
                <a:latin typeface="Times New Roman"/>
              </a:rPr>
              <a:t>成为就绪状态的起始时间</a:t>
            </a:r>
            <a:r>
              <a:rPr lang="zh-CN" altLang="en-US" kern="0" dirty="0">
                <a:solidFill>
                  <a:schemeClr val="tx1"/>
                </a:solidFill>
                <a:latin typeface="Times New Roman"/>
              </a:rPr>
              <a:t>，在周期任务的情况下，它是事先预知的一串时间序列。</a:t>
            </a:r>
            <a:br>
              <a:rPr lang="zh-CN" altLang="en-US" kern="0" dirty="0">
                <a:solidFill>
                  <a:schemeClr val="tx1"/>
                </a:solidFill>
                <a:latin typeface="Times New Roman"/>
              </a:rPr>
            </a:br>
            <a:r>
              <a:rPr lang="zh-CN" altLang="en-US" kern="0" dirty="0">
                <a:solidFill>
                  <a:schemeClr val="tx1"/>
                </a:solidFill>
                <a:latin typeface="Times New Roman"/>
              </a:rPr>
              <a:t>　　</a:t>
            </a:r>
            <a:r>
              <a:rPr lang="en-US" altLang="zh-CN" kern="0" dirty="0">
                <a:solidFill>
                  <a:schemeClr val="tx1"/>
                </a:solidFill>
                <a:latin typeface="Times New Roman"/>
              </a:rPr>
              <a:t>(2) </a:t>
            </a:r>
            <a:r>
              <a:rPr lang="zh-CN" altLang="en-US" u="sng" kern="0" dirty="0">
                <a:latin typeface="Times New Roman"/>
              </a:rPr>
              <a:t>开始</a:t>
            </a:r>
            <a:r>
              <a:rPr lang="zh-CN" altLang="en-US" kern="0" dirty="0">
                <a:latin typeface="Times New Roman"/>
              </a:rPr>
              <a:t>截止时间</a:t>
            </a:r>
            <a:r>
              <a:rPr lang="zh-CN" altLang="en-US" kern="0" dirty="0">
                <a:solidFill>
                  <a:schemeClr val="tx1"/>
                </a:solidFill>
                <a:latin typeface="Times New Roman"/>
              </a:rPr>
              <a:t>和</a:t>
            </a:r>
            <a:r>
              <a:rPr lang="zh-CN" altLang="en-US" u="sng" kern="0" dirty="0">
                <a:latin typeface="Times New Roman"/>
              </a:rPr>
              <a:t>完成</a:t>
            </a:r>
            <a:r>
              <a:rPr lang="zh-CN" altLang="en-US" kern="0" dirty="0">
                <a:latin typeface="Times New Roman"/>
              </a:rPr>
              <a:t>截止时间</a:t>
            </a:r>
            <a:r>
              <a:rPr lang="zh-CN" altLang="en-US" kern="0" dirty="0">
                <a:solidFill>
                  <a:schemeClr val="tx1"/>
                </a:solidFill>
                <a:latin typeface="Times New Roman"/>
              </a:rPr>
              <a:t>，对于典型的实时应用，只须知道开始截止时间，或者完成截止时间。</a:t>
            </a:r>
            <a:endParaRPr kumimoji="0" lang="zh-CN" altLang="en-US" sz="2400" b="0" i="0" u="none" strike="noStrike" kern="0" cap="none" spc="0" normalizeH="0" baseline="0" noProof="0" dirty="0">
              <a:ln>
                <a:noFill/>
              </a:ln>
              <a:solidFill>
                <a:schemeClr val="tx1"/>
              </a:solidFill>
              <a:effectLst/>
              <a:uLnTx/>
              <a:uFillTx/>
              <a:latin typeface="Times New Roman"/>
              <a:ea typeface="宋体"/>
            </a:endParaRPr>
          </a:p>
        </p:txBody>
      </p:sp>
    </p:spTree>
    <p:extLst>
      <p:ext uri="{BB962C8B-B14F-4D97-AF65-F5344CB8AC3E}">
        <p14:creationId xmlns:p14="http://schemas.microsoft.com/office/powerpoint/2010/main" val="981451864"/>
      </p:ext>
    </p:extLst>
  </p:cSld>
  <p:clrMapOvr>
    <a:masterClrMapping/>
  </p:clrMapOvr>
  <p:transition>
    <p:pull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704856" cy="395783"/>
          </a:xfrm>
        </p:spPr>
        <p:txBody>
          <a:bodyPr/>
          <a:lstStyle/>
          <a:p>
            <a:pPr algn="l"/>
            <a:r>
              <a:rPr lang="en-US" altLang="zh-CN" sz="2600" b="0" dirty="0">
                <a:solidFill>
                  <a:schemeClr val="tx1"/>
                </a:solidFill>
                <a:latin typeface="黑体" pitchFamily="2" charset="-122"/>
                <a:ea typeface="黑体" pitchFamily="2" charset="-122"/>
              </a:rPr>
              <a:t>     </a:t>
            </a:r>
            <a:endParaRPr lang="zh-CN" altLang="en-US" sz="2600" dirty="0">
              <a:solidFill>
                <a:schemeClr val="tx1"/>
              </a:solidFill>
            </a:endParaRPr>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(3</a:t>
            </a:r>
            <a:r>
              <a:rPr kumimoji="0" lang="en-US" altLang="zh-CN" sz="2400" b="0" i="0" u="none" strike="noStrike" kern="0" cap="none" spc="0" normalizeH="0" baseline="0" noProof="0" dirty="0">
                <a:ln>
                  <a:noFill/>
                </a:ln>
                <a:effectLst/>
                <a:uLnTx/>
                <a:uFillTx/>
                <a:latin typeface="Times New Roman"/>
                <a:ea typeface="宋体"/>
                <a:cs typeface="+mj-cs"/>
              </a:rPr>
              <a:t>) </a:t>
            </a:r>
            <a:r>
              <a:rPr kumimoji="0" lang="zh-CN" altLang="en-US" sz="2400" b="0" i="0" u="none" strike="noStrike" kern="0" cap="none" spc="0" normalizeH="0" baseline="0" noProof="0" dirty="0">
                <a:ln>
                  <a:noFill/>
                </a:ln>
                <a:effectLst/>
                <a:uLnTx/>
                <a:uFillTx/>
                <a:latin typeface="Times New Roman"/>
                <a:ea typeface="宋体"/>
                <a:cs typeface="+mj-cs"/>
              </a:rPr>
              <a:t>处理时间</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，一个任务从开始执行，直至完成时所需的时间。</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(4) </a:t>
            </a:r>
            <a:r>
              <a:rPr kumimoji="0" lang="zh-CN" altLang="en-US" sz="2400" b="0" i="0" u="none" strike="noStrike" kern="0" cap="none" spc="0" normalizeH="0" baseline="0" noProof="0" dirty="0">
                <a:ln>
                  <a:noFill/>
                </a:ln>
                <a:effectLst/>
                <a:uLnTx/>
                <a:uFillTx/>
                <a:latin typeface="Times New Roman"/>
                <a:ea typeface="宋体"/>
                <a:cs typeface="+mj-cs"/>
              </a:rPr>
              <a:t>资源要求</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，任务执行时所需的一组资源。</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(5) </a:t>
            </a:r>
            <a:r>
              <a:rPr kumimoji="0" lang="zh-CN" altLang="en-US" sz="2400" b="0" i="0" u="none" strike="noStrike" kern="0" cap="none" spc="0" normalizeH="0" baseline="0" noProof="0" dirty="0">
                <a:ln>
                  <a:noFill/>
                </a:ln>
                <a:effectLst/>
                <a:uLnTx/>
                <a:uFillTx/>
                <a:latin typeface="Times New Roman"/>
                <a:ea typeface="宋体"/>
                <a:cs typeface="+mj-cs"/>
              </a:rPr>
              <a:t>优先级</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，如果某任务的</a:t>
            </a:r>
            <a:r>
              <a:rPr kumimoji="0" lang="zh-CN" altLang="en-US" sz="2400" b="1" i="0" u="sng" strike="noStrike" kern="0" cap="none" spc="0" normalizeH="0" baseline="0" noProof="0" dirty="0">
                <a:ln>
                  <a:noFill/>
                </a:ln>
                <a:solidFill>
                  <a:schemeClr val="tx1"/>
                </a:solidFill>
                <a:effectLst/>
                <a:uLnTx/>
                <a:uFillTx/>
                <a:latin typeface="Times New Roman"/>
                <a:ea typeface="宋体"/>
                <a:cs typeface="+mj-cs"/>
              </a:rPr>
              <a:t>开始截止时间错过</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，势必引起故障，则应为该任务赋予</a:t>
            </a:r>
            <a:r>
              <a:rPr kumimoji="0" lang="zh-CN" altLang="en-US" sz="2400" b="0" i="0" u="none" strike="noStrike" kern="0" cap="none" spc="0" normalizeH="0" baseline="0" noProof="0" dirty="0">
                <a:ln>
                  <a:noFill/>
                </a:ln>
                <a:effectLst/>
                <a:uLnTx/>
                <a:uFillTx/>
                <a:latin typeface="Times New Roman"/>
                <a:ea typeface="宋体"/>
                <a:cs typeface="+mj-cs"/>
              </a:rPr>
              <a:t>“绝对”优先级</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；如果其开始截止时间的错过，对任务的继续运行无重大影响，则可为其赋予</a:t>
            </a:r>
            <a:r>
              <a:rPr kumimoji="0" lang="zh-CN" altLang="en-US" sz="2400" b="0" i="0" u="none" strike="noStrike" kern="0" cap="none" spc="0" normalizeH="0" baseline="0" noProof="0" dirty="0">
                <a:ln>
                  <a:noFill/>
                </a:ln>
                <a:effectLst/>
                <a:uLnTx/>
                <a:uFillTx/>
                <a:latin typeface="Times New Roman"/>
                <a:ea typeface="宋体"/>
                <a:cs typeface="+mj-cs"/>
              </a:rPr>
              <a:t>“相对”优先级</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，供调度程序参考。</a:t>
            </a:r>
          </a:p>
        </p:txBody>
      </p:sp>
    </p:spTree>
    <p:extLst>
      <p:ext uri="{BB962C8B-B14F-4D97-AF65-F5344CB8AC3E}">
        <p14:creationId xmlns:p14="http://schemas.microsoft.com/office/powerpoint/2010/main" val="2736278748"/>
      </p:ext>
    </p:extLst>
  </p:cSld>
  <p:clrMapOvr>
    <a:masterClrMapping/>
  </p:clrMapOvr>
  <p:transition>
    <p:pull dir="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704856" cy="288032"/>
          </a:xfrm>
        </p:spPr>
        <p:txBody>
          <a:bodyPr/>
          <a:lstStyle/>
          <a:p>
            <a:pPr algn="l"/>
            <a:r>
              <a:rPr lang="en-US" altLang="zh-CN" sz="2600" b="0" dirty="0">
                <a:solidFill>
                  <a:schemeClr val="tx1"/>
                </a:solidFill>
                <a:latin typeface="黑体" pitchFamily="2" charset="-122"/>
                <a:ea typeface="黑体" pitchFamily="2" charset="-122"/>
              </a:rPr>
              <a:t>      </a:t>
            </a:r>
            <a:endParaRPr lang="zh-CN" altLang="en-US" sz="2600" dirty="0">
              <a:solidFill>
                <a:schemeClr val="tx1"/>
              </a:solidFill>
            </a:endParaRPr>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98805" y="260648"/>
            <a:ext cx="8207375"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t>　　</a:t>
            </a:r>
            <a:r>
              <a:rPr lang="en-US" altLang="zh-CN" dirty="0">
                <a:solidFill>
                  <a:schemeClr val="tx1"/>
                </a:solidFill>
                <a:latin typeface="黑体" pitchFamily="2" charset="-122"/>
                <a:ea typeface="黑体" pitchFamily="2" charset="-122"/>
              </a:rPr>
              <a:t>2. </a:t>
            </a:r>
            <a:r>
              <a:rPr lang="zh-CN" altLang="en-US" kern="0" dirty="0">
                <a:latin typeface="黑体" pitchFamily="2" charset="-122"/>
                <a:ea typeface="黑体" pitchFamily="2" charset="-122"/>
              </a:rPr>
              <a:t>系统处理能力强</a:t>
            </a:r>
            <a:br>
              <a:rPr lang="zh-CN" altLang="en-US" dirty="0">
                <a:solidFill>
                  <a:schemeClr val="tx1"/>
                </a:solidFill>
                <a:latin typeface="黑体" pitchFamily="2" charset="-122"/>
                <a:ea typeface="黑体" pitchFamily="2" charset="-122"/>
              </a:rPr>
            </a:br>
            <a:r>
              <a:rPr lang="zh-CN" altLang="en-US" dirty="0">
                <a:solidFill>
                  <a:schemeClr val="tx1"/>
                </a:solidFill>
                <a:latin typeface="黑体" pitchFamily="2" charset="-122"/>
                <a:ea typeface="黑体" pitchFamily="2" charset="-122"/>
              </a:rPr>
              <a:t>　</a:t>
            </a:r>
            <a:r>
              <a:rPr lang="zh-CN" altLang="en-US" dirty="0">
                <a:solidFill>
                  <a:schemeClr val="tx1"/>
                </a:solidFill>
              </a:rPr>
              <a:t>在实时系统中，若处理机的处理能力不够强，则有可能因处理机忙不过，而致使某些实时任务不能得到及时处理，从而导致发生难以预料的后果。</a:t>
            </a:r>
            <a:endParaRPr lang="en-US" altLang="zh-CN" dirty="0">
              <a:solidFill>
                <a:schemeClr val="tx1"/>
              </a:solidFill>
            </a:endParaRPr>
          </a:p>
          <a:p>
            <a:pPr>
              <a:lnSpc>
                <a:spcPct val="140000"/>
              </a:lnSpc>
            </a:pPr>
            <a:r>
              <a:rPr lang="en-US" altLang="zh-CN" dirty="0">
                <a:solidFill>
                  <a:schemeClr val="tx1"/>
                </a:solidFill>
              </a:rPr>
              <a:t>    </a:t>
            </a:r>
            <a:r>
              <a:rPr lang="zh-CN" altLang="en-US" dirty="0">
                <a:solidFill>
                  <a:schemeClr val="tx1"/>
                </a:solidFill>
              </a:rPr>
              <a:t>假定系统中有</a:t>
            </a:r>
            <a:r>
              <a:rPr lang="en-US" altLang="zh-CN" u="sng" dirty="0">
                <a:solidFill>
                  <a:schemeClr val="tx1"/>
                </a:solidFill>
              </a:rPr>
              <a:t>m</a:t>
            </a:r>
            <a:r>
              <a:rPr lang="zh-CN" altLang="en-US" u="sng" dirty="0">
                <a:solidFill>
                  <a:schemeClr val="tx1"/>
                </a:solidFill>
              </a:rPr>
              <a:t>个周期性的硬实时任务</a:t>
            </a:r>
            <a:r>
              <a:rPr lang="en-US" altLang="zh-CN" dirty="0">
                <a:solidFill>
                  <a:schemeClr val="tx1"/>
                </a:solidFill>
              </a:rPr>
              <a:t>HRT</a:t>
            </a:r>
            <a:r>
              <a:rPr lang="zh-CN" altLang="en-US" dirty="0">
                <a:solidFill>
                  <a:schemeClr val="tx1"/>
                </a:solidFill>
              </a:rPr>
              <a:t>，它们的</a:t>
            </a:r>
            <a:r>
              <a:rPr lang="zh-CN" altLang="en-US" u="sng" dirty="0"/>
              <a:t>处理时间</a:t>
            </a:r>
            <a:r>
              <a:rPr lang="zh-CN" altLang="en-US" u="sng" dirty="0">
                <a:solidFill>
                  <a:schemeClr val="tx1"/>
                </a:solidFill>
              </a:rPr>
              <a:t>可表示为</a:t>
            </a:r>
            <a:r>
              <a:rPr lang="en-US" altLang="zh-CN" u="sng" dirty="0"/>
              <a:t>C</a:t>
            </a:r>
            <a:r>
              <a:rPr lang="en-US" altLang="zh-CN" u="sng" baseline="-25000" dirty="0"/>
              <a:t>i</a:t>
            </a:r>
            <a:r>
              <a:rPr lang="zh-CN" altLang="en-US" dirty="0">
                <a:solidFill>
                  <a:schemeClr val="tx1"/>
                </a:solidFill>
              </a:rPr>
              <a:t>，</a:t>
            </a:r>
            <a:r>
              <a:rPr lang="zh-CN" altLang="en-US" u="sng" dirty="0"/>
              <a:t>周期时间</a:t>
            </a:r>
            <a:r>
              <a:rPr lang="zh-CN" altLang="en-US" u="sng" dirty="0">
                <a:solidFill>
                  <a:schemeClr val="tx1"/>
                </a:solidFill>
              </a:rPr>
              <a:t>表示为</a:t>
            </a:r>
            <a:r>
              <a:rPr lang="en-US" altLang="zh-CN" u="sng" dirty="0"/>
              <a:t>P</a:t>
            </a:r>
            <a:r>
              <a:rPr lang="en-US" altLang="zh-CN" u="sng" baseline="-25000" dirty="0"/>
              <a:t>i</a:t>
            </a:r>
            <a:r>
              <a:rPr lang="zh-CN" altLang="en-US" dirty="0">
                <a:solidFill>
                  <a:schemeClr val="tx1"/>
                </a:solidFill>
              </a:rPr>
              <a:t>，则在</a:t>
            </a:r>
            <a:r>
              <a:rPr lang="zh-CN" altLang="en-US" b="1" u="sng" dirty="0"/>
              <a:t>单处理机</a:t>
            </a:r>
            <a:r>
              <a:rPr lang="zh-CN" altLang="en-US" u="sng" dirty="0">
                <a:solidFill>
                  <a:schemeClr val="tx1"/>
                </a:solidFill>
              </a:rPr>
              <a:t>情况下</a:t>
            </a:r>
            <a:r>
              <a:rPr lang="zh-CN" altLang="en-US" dirty="0">
                <a:solidFill>
                  <a:schemeClr val="tx1"/>
                </a:solidFill>
              </a:rPr>
              <a:t>，</a:t>
            </a:r>
            <a:r>
              <a:rPr lang="zh-CN" altLang="en-US" u="sng" dirty="0">
                <a:solidFill>
                  <a:schemeClr val="tx1"/>
                </a:solidFill>
              </a:rPr>
              <a:t>必须满足下面的限制条件</a:t>
            </a:r>
            <a:r>
              <a:rPr lang="zh-CN" altLang="en-US" b="1" dirty="0"/>
              <a:t>系统才是可调度的</a:t>
            </a:r>
            <a:r>
              <a:rPr lang="zh-CN" altLang="en-US" dirty="0">
                <a:solidFill>
                  <a:schemeClr val="tx1"/>
                </a:solidFill>
              </a:rPr>
              <a:t>：</a:t>
            </a:r>
            <a:endParaRPr lang="en-US" altLang="zh-CN" dirty="0">
              <a:solidFill>
                <a:schemeClr val="tx1"/>
              </a:solidFill>
            </a:endParaRPr>
          </a:p>
          <a:p>
            <a:pPr>
              <a:lnSpc>
                <a:spcPct val="140000"/>
              </a:lnSpc>
            </a:pPr>
            <a:endParaRPr lang="en-US" altLang="zh-CN" dirty="0">
              <a:solidFill>
                <a:schemeClr val="tx1"/>
              </a:solidFill>
            </a:endParaRPr>
          </a:p>
          <a:p>
            <a:pPr>
              <a:lnSpc>
                <a:spcPct val="140000"/>
              </a:lnSpc>
            </a:pPr>
            <a:endParaRPr lang="en-US" altLang="zh-CN" dirty="0">
              <a:solidFill>
                <a:schemeClr val="tx1"/>
              </a:solidFill>
            </a:endParaRPr>
          </a:p>
          <a:p>
            <a:pPr>
              <a:lnSpc>
                <a:spcPct val="140000"/>
              </a:lnSpc>
            </a:pPr>
            <a:endParaRPr lang="en-US" altLang="zh-CN" dirty="0">
              <a:solidFill>
                <a:schemeClr val="tx1"/>
              </a:solidFill>
            </a:endParaRPr>
          </a:p>
          <a:p>
            <a:r>
              <a:rPr lang="en-US" altLang="zh-CN" dirty="0">
                <a:solidFill>
                  <a:schemeClr val="tx1"/>
                </a:solidFill>
              </a:rPr>
              <a:t>    </a:t>
            </a:r>
            <a:r>
              <a:rPr lang="zh-CN" altLang="en-US" dirty="0">
                <a:solidFill>
                  <a:schemeClr val="tx1"/>
                </a:solidFill>
              </a:rPr>
              <a:t>例如：</a:t>
            </a:r>
            <a:r>
              <a:rPr lang="en-US" altLang="zh-CN" dirty="0">
                <a:solidFill>
                  <a:schemeClr val="tx1"/>
                </a:solidFill>
              </a:rPr>
              <a:t>c</a:t>
            </a:r>
            <a:r>
              <a:rPr lang="en-US" altLang="zh-CN" baseline="-25000" dirty="0">
                <a:solidFill>
                  <a:schemeClr val="tx1"/>
                </a:solidFill>
              </a:rPr>
              <a:t>1</a:t>
            </a:r>
            <a:r>
              <a:rPr lang="en-US" altLang="zh-CN" dirty="0">
                <a:solidFill>
                  <a:schemeClr val="tx1"/>
                </a:solidFill>
              </a:rPr>
              <a:t>=3</a:t>
            </a:r>
            <a:r>
              <a:rPr lang="en-US" altLang="zh-CN" dirty="0">
                <a:solidFill>
                  <a:schemeClr val="tx1"/>
                </a:solidFill>
                <a:latin typeface="+mj-ea"/>
              </a:rPr>
              <a:t>, </a:t>
            </a:r>
            <a:r>
              <a:rPr lang="en-US" altLang="zh-CN" dirty="0">
                <a:solidFill>
                  <a:schemeClr val="tx1"/>
                </a:solidFill>
              </a:rPr>
              <a:t>c</a:t>
            </a:r>
            <a:r>
              <a:rPr lang="en-US" altLang="zh-CN" baseline="-25000" dirty="0">
                <a:solidFill>
                  <a:schemeClr val="tx1"/>
                </a:solidFill>
              </a:rPr>
              <a:t>2</a:t>
            </a:r>
            <a:r>
              <a:rPr lang="en-US" altLang="zh-CN" dirty="0">
                <a:solidFill>
                  <a:schemeClr val="tx1"/>
                </a:solidFill>
              </a:rPr>
              <a:t>=2</a:t>
            </a:r>
            <a:r>
              <a:rPr lang="en-US" altLang="zh-CN" dirty="0">
                <a:solidFill>
                  <a:schemeClr val="tx1"/>
                </a:solidFill>
                <a:latin typeface="+mj-ea"/>
              </a:rPr>
              <a:t>,</a:t>
            </a:r>
            <a:r>
              <a:rPr lang="en-US" altLang="zh-CN" dirty="0">
                <a:solidFill>
                  <a:schemeClr val="tx1"/>
                </a:solidFill>
              </a:rPr>
              <a:t> c</a:t>
            </a:r>
            <a:r>
              <a:rPr lang="en-US" altLang="zh-CN" baseline="-25000" dirty="0">
                <a:solidFill>
                  <a:schemeClr val="tx1"/>
                </a:solidFill>
              </a:rPr>
              <a:t>3</a:t>
            </a:r>
            <a:r>
              <a:rPr lang="en-US" altLang="zh-CN" dirty="0">
                <a:solidFill>
                  <a:schemeClr val="tx1"/>
                </a:solidFill>
              </a:rPr>
              <a:t>=5</a:t>
            </a:r>
            <a:r>
              <a:rPr lang="en-US" altLang="zh-CN" b="1" dirty="0">
                <a:solidFill>
                  <a:schemeClr val="tx1"/>
                </a:solidFill>
                <a:latin typeface="+mn-ea"/>
                <a:ea typeface="+mn-ea"/>
              </a:rPr>
              <a:t>;</a:t>
            </a:r>
            <a:r>
              <a:rPr lang="zh-CN" altLang="en-US" b="1" dirty="0">
                <a:solidFill>
                  <a:schemeClr val="tx1"/>
                </a:solidFill>
                <a:latin typeface="+mn-ea"/>
                <a:ea typeface="+mn-ea"/>
              </a:rPr>
              <a:t>　</a:t>
            </a:r>
            <a:r>
              <a:rPr lang="en-US" altLang="zh-CN" dirty="0">
                <a:solidFill>
                  <a:schemeClr val="tx1"/>
                </a:solidFill>
              </a:rPr>
              <a:t>P</a:t>
            </a:r>
            <a:r>
              <a:rPr lang="en-US" altLang="zh-CN" baseline="-25000" dirty="0">
                <a:solidFill>
                  <a:schemeClr val="tx1"/>
                </a:solidFill>
              </a:rPr>
              <a:t>1</a:t>
            </a:r>
            <a:r>
              <a:rPr lang="en-US" altLang="zh-CN" dirty="0">
                <a:solidFill>
                  <a:schemeClr val="tx1"/>
                </a:solidFill>
              </a:rPr>
              <a:t>=9</a:t>
            </a:r>
            <a:r>
              <a:rPr lang="en-US" altLang="zh-CN" dirty="0">
                <a:solidFill>
                  <a:schemeClr val="tx1"/>
                </a:solidFill>
                <a:latin typeface="+mj-ea"/>
              </a:rPr>
              <a:t>, </a:t>
            </a:r>
            <a:r>
              <a:rPr lang="en-US" altLang="zh-CN" dirty="0">
                <a:solidFill>
                  <a:schemeClr val="tx1"/>
                </a:solidFill>
              </a:rPr>
              <a:t>P</a:t>
            </a:r>
            <a:r>
              <a:rPr lang="en-US" altLang="zh-CN" baseline="-25000" dirty="0">
                <a:solidFill>
                  <a:schemeClr val="tx1"/>
                </a:solidFill>
              </a:rPr>
              <a:t>1</a:t>
            </a:r>
            <a:r>
              <a:rPr lang="en-US" altLang="zh-CN" dirty="0">
                <a:solidFill>
                  <a:schemeClr val="tx1"/>
                </a:solidFill>
              </a:rPr>
              <a:t>=6</a:t>
            </a:r>
            <a:r>
              <a:rPr lang="en-US" altLang="zh-CN" dirty="0">
                <a:solidFill>
                  <a:schemeClr val="tx1"/>
                </a:solidFill>
                <a:latin typeface="+mj-ea"/>
              </a:rPr>
              <a:t>,</a:t>
            </a:r>
            <a:r>
              <a:rPr lang="en-US" altLang="zh-CN" dirty="0">
                <a:solidFill>
                  <a:schemeClr val="tx1"/>
                </a:solidFill>
              </a:rPr>
              <a:t> P</a:t>
            </a:r>
            <a:r>
              <a:rPr lang="en-US" altLang="zh-CN" baseline="-25000" dirty="0">
                <a:solidFill>
                  <a:schemeClr val="tx1"/>
                </a:solidFill>
              </a:rPr>
              <a:t>1</a:t>
            </a:r>
            <a:r>
              <a:rPr lang="en-US" altLang="zh-CN" dirty="0">
                <a:solidFill>
                  <a:schemeClr val="tx1"/>
                </a:solidFill>
              </a:rPr>
              <a:t>=16</a:t>
            </a:r>
            <a:r>
              <a:rPr lang="zh-CN" altLang="en-US" dirty="0">
                <a:solidFill>
                  <a:schemeClr val="tx1"/>
                </a:solidFill>
              </a:rPr>
              <a:t> 。</a:t>
            </a:r>
            <a:endParaRPr lang="en-US" altLang="zh-CN" dirty="0">
              <a:solidFill>
                <a:schemeClr val="tx1"/>
              </a:solidFill>
            </a:endParaRPr>
          </a:p>
          <a:p>
            <a:r>
              <a:rPr lang="en-US" altLang="zh-CN" dirty="0">
                <a:solidFill>
                  <a:schemeClr val="tx1"/>
                </a:solidFill>
                <a:latin typeface="+mj-ea"/>
              </a:rPr>
              <a:t>       </a:t>
            </a:r>
            <a:r>
              <a:rPr lang="zh-CN" altLang="en-US" dirty="0">
                <a:solidFill>
                  <a:schemeClr val="tx1"/>
                </a:solidFill>
                <a:latin typeface="+mj-ea"/>
              </a:rPr>
              <a:t>计算出系统是</a:t>
            </a:r>
            <a:r>
              <a:rPr lang="zh-CN" altLang="en-US" u="sng" dirty="0">
                <a:solidFill>
                  <a:schemeClr val="tx1"/>
                </a:solidFill>
                <a:latin typeface="+mj-ea"/>
              </a:rPr>
              <a:t>可调度</a:t>
            </a:r>
            <a:r>
              <a:rPr lang="zh-CN" altLang="en-US" dirty="0">
                <a:solidFill>
                  <a:schemeClr val="tx1"/>
                </a:solidFill>
                <a:latin typeface="+mj-ea"/>
              </a:rPr>
              <a:t>的。</a:t>
            </a:r>
          </a:p>
        </p:txBody>
      </p:sp>
      <p:graphicFrame>
        <p:nvGraphicFramePr>
          <p:cNvPr id="5" name="对象 4"/>
          <p:cNvGraphicFramePr>
            <a:graphicFrameLocks noChangeAspect="1"/>
          </p:cNvGraphicFramePr>
          <p:nvPr>
            <p:extLst>
              <p:ext uri="{D42A27DB-BD31-4B8C-83A1-F6EECF244321}">
                <p14:modId xmlns:p14="http://schemas.microsoft.com/office/powerpoint/2010/main" val="2521328402"/>
              </p:ext>
            </p:extLst>
          </p:nvPr>
        </p:nvGraphicFramePr>
        <p:xfrm>
          <a:off x="3491880" y="4149080"/>
          <a:ext cx="1374775" cy="1030288"/>
        </p:xfrm>
        <a:graphic>
          <a:graphicData uri="http://schemas.openxmlformats.org/presentationml/2006/ole">
            <mc:AlternateContent xmlns:mc="http://schemas.openxmlformats.org/markup-compatibility/2006">
              <mc:Choice xmlns:v="urn:schemas-microsoft-com:vml" Requires="v">
                <p:oleObj name="公式" r:id="rId2" imgW="571252" imgH="431613" progId="Equation.3">
                  <p:embed/>
                </p:oleObj>
              </mc:Choice>
              <mc:Fallback>
                <p:oleObj name="公式" r:id="rId2" imgW="571252" imgH="431613"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4149080"/>
                        <a:ext cx="1374775" cy="1030288"/>
                      </a:xfrm>
                      <a:prstGeom prst="rect">
                        <a:avLst/>
                      </a:prstGeom>
                      <a:blipFill>
                        <a:blip r:embed="rId4"/>
                        <a:tile tx="0" ty="0" sx="100000" sy="100000" flip="none" algn="tl"/>
                      </a:blipFill>
                      <a:ln>
                        <a:noFill/>
                      </a:ln>
                    </p:spPr>
                  </p:pic>
                </p:oleObj>
              </mc:Fallback>
            </mc:AlternateContent>
          </a:graphicData>
        </a:graphic>
      </p:graphicFrame>
      <p:cxnSp>
        <p:nvCxnSpPr>
          <p:cNvPr id="6" name="直接箭头连接符 5"/>
          <p:cNvCxnSpPr/>
          <p:nvPr/>
        </p:nvCxnSpPr>
        <p:spPr bwMode="auto">
          <a:xfrm>
            <a:off x="3635896" y="764704"/>
            <a:ext cx="432048" cy="3384376"/>
          </a:xfrm>
          <a:prstGeom prst="straightConnector1">
            <a:avLst/>
          </a:prstGeom>
          <a:solidFill>
            <a:schemeClr val="accent1"/>
          </a:solidFill>
          <a:ln w="9525" cap="flat" cmpd="sng" algn="ctr">
            <a:solidFill>
              <a:srgbClr val="FFFF00"/>
            </a:solidFill>
            <a:prstDash val="solid"/>
            <a:miter lim="800000"/>
            <a:headEnd type="none" w="med" len="med"/>
            <a:tailEnd type="arrow"/>
          </a:ln>
          <a:effectLst/>
        </p:spPr>
      </p:cxnSp>
      <p:sp>
        <p:nvSpPr>
          <p:cNvPr id="7" name="TextBox 6"/>
          <p:cNvSpPr txBox="1"/>
          <p:nvPr/>
        </p:nvSpPr>
        <p:spPr>
          <a:xfrm>
            <a:off x="5220072" y="4453086"/>
            <a:ext cx="3096344" cy="707886"/>
          </a:xfrm>
          <a:prstGeom prst="rect">
            <a:avLst/>
          </a:prstGeom>
          <a:solidFill>
            <a:srgbClr val="EDBB57"/>
          </a:solidFill>
        </p:spPr>
        <p:txBody>
          <a:bodyPr wrap="square" rtlCol="0">
            <a:spAutoFit/>
          </a:bodyPr>
          <a:lstStyle/>
          <a:p>
            <a:r>
              <a:rPr lang="zh-CN" altLang="en-US" sz="2000" b="1" dirty="0">
                <a:solidFill>
                  <a:srgbClr val="0066FF"/>
                </a:solidFill>
              </a:rPr>
              <a:t>每个任务各使用了  </a:t>
            </a:r>
            <a:r>
              <a:rPr lang="en-US" altLang="zh-CN" sz="2000" b="1" dirty="0">
                <a:solidFill>
                  <a:srgbClr val="0066FF"/>
                </a:solidFill>
              </a:rPr>
              <a:t>x% </a:t>
            </a:r>
            <a:r>
              <a:rPr lang="zh-CN" altLang="en-US" sz="2000" b="1" dirty="0">
                <a:solidFill>
                  <a:srgbClr val="0066FF"/>
                </a:solidFill>
              </a:rPr>
              <a:t>的</a:t>
            </a:r>
            <a:r>
              <a:rPr lang="en-US" altLang="zh-CN" sz="2000" b="1" dirty="0">
                <a:solidFill>
                  <a:srgbClr val="0066FF"/>
                </a:solidFill>
              </a:rPr>
              <a:t>CPU</a:t>
            </a:r>
            <a:r>
              <a:rPr lang="zh-CN" altLang="en-US" sz="2000" b="1" dirty="0">
                <a:solidFill>
                  <a:srgbClr val="0066FF"/>
                </a:solidFill>
              </a:rPr>
              <a:t>时间。显然∑</a:t>
            </a:r>
            <a:r>
              <a:rPr lang="en-US" altLang="zh-CN" sz="2000" b="1" dirty="0">
                <a:solidFill>
                  <a:srgbClr val="0066FF"/>
                </a:solidFill>
              </a:rPr>
              <a:t>x%</a:t>
            </a:r>
            <a:r>
              <a:rPr lang="zh-CN" altLang="en-US" sz="2000" b="1" dirty="0">
                <a:solidFill>
                  <a:srgbClr val="0066FF"/>
                </a:solidFill>
              </a:rPr>
              <a:t>≤ </a:t>
            </a:r>
            <a:r>
              <a:rPr lang="en-US" altLang="zh-CN" sz="2000" b="1" dirty="0">
                <a:solidFill>
                  <a:srgbClr val="0066FF"/>
                </a:solidFill>
              </a:rPr>
              <a:t>1</a:t>
            </a:r>
            <a:endParaRPr lang="zh-CN" altLang="en-US" sz="2000" b="1" dirty="0">
              <a:solidFill>
                <a:srgbClr val="0066FF"/>
              </a:solidFill>
            </a:endParaRPr>
          </a:p>
        </p:txBody>
      </p:sp>
    </p:spTree>
    <p:extLst>
      <p:ext uri="{BB962C8B-B14F-4D97-AF65-F5344CB8AC3E}">
        <p14:creationId xmlns:p14="http://schemas.microsoft.com/office/powerpoint/2010/main" val="2736278748"/>
      </p:ext>
    </p:extLst>
  </p:cSld>
  <p:clrMapOvr>
    <a:masterClrMapping/>
  </p:clrMapOvr>
  <p:transition>
    <p:pull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704856" cy="395783"/>
          </a:xfrm>
        </p:spPr>
        <p:txBody>
          <a:bodyPr/>
          <a:lstStyle/>
          <a:p>
            <a:pPr algn="l"/>
            <a:r>
              <a:rPr lang="zh-CN" altLang="en-US" sz="2600">
                <a:solidFill>
                  <a:schemeClr val="tx1"/>
                </a:solidFill>
              </a:rPr>
              <a:t>　</a:t>
            </a:r>
            <a:endParaRPr lang="zh-CN" altLang="en-US" sz="2600" dirty="0">
              <a:solidFill>
                <a:schemeClr val="tx1"/>
              </a:solidFill>
            </a:endParaRPr>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50000"/>
              </a:lnSpc>
            </a:pPr>
            <a:r>
              <a:rPr lang="zh-CN" altLang="en-US" dirty="0"/>
              <a:t>　　</a:t>
            </a:r>
            <a:r>
              <a:rPr lang="zh-CN" altLang="en-US" dirty="0">
                <a:solidFill>
                  <a:schemeClr val="tx1"/>
                </a:solidFill>
              </a:rPr>
              <a:t>提高系统处理能力的途径有二：一是采用单处理机系统，但须增强其处理能力，以显著地减少对每一个任务的处理时间；二是采用多处理机系统。假定系统中的</a:t>
            </a:r>
            <a:r>
              <a:rPr lang="zh-CN" altLang="en-US" dirty="0"/>
              <a:t>处理机数为</a:t>
            </a:r>
            <a:r>
              <a:rPr lang="en-US" altLang="zh-CN" dirty="0"/>
              <a:t>N</a:t>
            </a:r>
            <a:r>
              <a:rPr lang="zh-CN" altLang="en-US" dirty="0">
                <a:solidFill>
                  <a:schemeClr val="tx1"/>
                </a:solidFill>
              </a:rPr>
              <a:t>，则应将上述的限制条件改为：</a:t>
            </a:r>
          </a:p>
        </p:txBody>
      </p:sp>
      <p:graphicFrame>
        <p:nvGraphicFramePr>
          <p:cNvPr id="5" name="对象 4"/>
          <p:cNvGraphicFramePr>
            <a:graphicFrameLocks noChangeAspect="1"/>
          </p:cNvGraphicFramePr>
          <p:nvPr>
            <p:extLst>
              <p:ext uri="{D42A27DB-BD31-4B8C-83A1-F6EECF244321}">
                <p14:modId xmlns:p14="http://schemas.microsoft.com/office/powerpoint/2010/main" val="204234058"/>
              </p:ext>
            </p:extLst>
          </p:nvPr>
        </p:nvGraphicFramePr>
        <p:xfrm>
          <a:off x="3419872" y="3140968"/>
          <a:ext cx="2160240" cy="1296144"/>
        </p:xfrm>
        <a:graphic>
          <a:graphicData uri="http://schemas.openxmlformats.org/presentationml/2006/ole">
            <mc:AlternateContent xmlns:mc="http://schemas.openxmlformats.org/markup-compatibility/2006">
              <mc:Choice xmlns:v="urn:schemas-microsoft-com:vml" Requires="v">
                <p:oleObj name="公式" r:id="rId2" imgW="634725" imgH="431613" progId="Equation.3">
                  <p:embed/>
                </p:oleObj>
              </mc:Choice>
              <mc:Fallback>
                <p:oleObj name="公式" r:id="rId2" imgW="634725" imgH="431613"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3140968"/>
                        <a:ext cx="2160240" cy="1296144"/>
                      </a:xfrm>
                      <a:prstGeom prst="rect">
                        <a:avLst/>
                      </a:prstGeom>
                      <a:blipFill>
                        <a:blip r:embed="rId4"/>
                        <a:tile tx="0" ty="0" sx="100000" sy="100000" flip="none" algn="tl"/>
                      </a:blipFill>
                      <a:ln>
                        <a:noFill/>
                      </a:ln>
                    </p:spPr>
                  </p:pic>
                </p:oleObj>
              </mc:Fallback>
            </mc:AlternateContent>
          </a:graphicData>
        </a:graphic>
      </p:graphicFrame>
    </p:spTree>
    <p:extLst>
      <p:ext uri="{BB962C8B-B14F-4D97-AF65-F5344CB8AC3E}">
        <p14:creationId xmlns:p14="http://schemas.microsoft.com/office/powerpoint/2010/main" val="2736278748"/>
      </p:ext>
    </p:extLst>
  </p:cSld>
  <p:clrMapOvr>
    <a:masterClrMapping/>
  </p:clrMapOvr>
  <p:transition>
    <p:pull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7"/>
            <a:ext cx="7704856" cy="395783"/>
          </a:xfrm>
        </p:spPr>
        <p:txBody>
          <a:bodyPr/>
          <a:lstStyle/>
          <a:p>
            <a:pPr algn="l"/>
            <a:r>
              <a:rPr lang="en-US" altLang="zh-CN" sz="2600" b="0" dirty="0">
                <a:solidFill>
                  <a:schemeClr val="tx1"/>
                </a:solidFill>
                <a:latin typeface="黑体" pitchFamily="2" charset="-122"/>
                <a:ea typeface="黑体" pitchFamily="2" charset="-122"/>
              </a:rPr>
              <a:t>   </a:t>
            </a:r>
            <a:r>
              <a:rPr lang="zh-CN" altLang="en-US" sz="2600" b="0" dirty="0">
                <a:solidFill>
                  <a:schemeClr val="tx1"/>
                </a:solidFill>
                <a:latin typeface="黑体" pitchFamily="2" charset="-122"/>
                <a:ea typeface="黑体" pitchFamily="2" charset="-122"/>
              </a:rPr>
              <a:t>　</a:t>
            </a:r>
            <a:r>
              <a:rPr lang="en-US" altLang="zh-CN" sz="2600" b="0" dirty="0">
                <a:latin typeface="黑体" pitchFamily="2" charset="-122"/>
                <a:ea typeface="黑体" pitchFamily="2" charset="-122"/>
              </a:rPr>
              <a:t>3. </a:t>
            </a:r>
            <a:r>
              <a:rPr lang="zh-CN" altLang="en-US" sz="2600" b="0" dirty="0">
                <a:latin typeface="黑体" pitchFamily="2" charset="-122"/>
                <a:ea typeface="黑体" pitchFamily="2" charset="-122"/>
              </a:rPr>
              <a:t>采用抢占式调度机制（</a:t>
            </a:r>
            <a:r>
              <a:rPr lang="en-US" altLang="zh-CN" sz="2600" b="0" dirty="0">
                <a:latin typeface="黑体" pitchFamily="2" charset="-122"/>
                <a:ea typeface="黑体" pitchFamily="2" charset="-122"/>
              </a:rPr>
              <a:t>+</a:t>
            </a:r>
            <a:r>
              <a:rPr lang="zh-CN" altLang="en-US" sz="2600" b="0" dirty="0">
                <a:latin typeface="黑体" pitchFamily="2" charset="-122"/>
                <a:ea typeface="黑体" pitchFamily="2" charset="-122"/>
              </a:rPr>
              <a:t>快）</a:t>
            </a:r>
            <a:endParaRPr lang="zh-CN" altLang="en-US" sz="2600" dirty="0"/>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656431"/>
            <a:ext cx="8207375" cy="55451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lvl="0" eaLnBrk="1" hangingPunct="1">
              <a:lnSpc>
                <a:spcPct val="150000"/>
              </a:lnSpc>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lang="en-US" altLang="zh-CN" kern="0" dirty="0">
                <a:solidFill>
                  <a:schemeClr val="tx1"/>
                </a:solidFill>
                <a:latin typeface="Times New Roman"/>
              </a:rPr>
              <a:t>(1)</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在含有</a:t>
            </a:r>
            <a:r>
              <a:rPr kumimoji="0" lang="en-US" altLang="zh-CN" sz="2400" b="1" i="0" u="none" strike="noStrike" kern="0" cap="none" spc="0" normalizeH="0" baseline="0" noProof="0" dirty="0">
                <a:ln>
                  <a:noFill/>
                </a:ln>
                <a:effectLst/>
                <a:uLnTx/>
                <a:uFillTx/>
                <a:latin typeface="Times New Roman"/>
                <a:ea typeface="宋体"/>
                <a:cs typeface="+mj-cs"/>
              </a:rPr>
              <a:t>HRT</a:t>
            </a:r>
            <a:r>
              <a:rPr kumimoji="0" lang="zh-CN" altLang="en-US" sz="2400" b="1" i="0" u="none" strike="noStrike" kern="0" cap="none" spc="0" normalizeH="0" baseline="0" noProof="0" dirty="0">
                <a:ln>
                  <a:noFill/>
                </a:ln>
                <a:effectLst/>
                <a:uLnTx/>
                <a:uFillTx/>
                <a:latin typeface="Times New Roman"/>
                <a:ea typeface="宋体"/>
                <a:cs typeface="+mj-cs"/>
              </a:rPr>
              <a:t>任务</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的实时系统中，</a:t>
            </a:r>
            <a:r>
              <a:rPr kumimoji="0" lang="zh-CN" altLang="en-US" sz="2400" b="0" i="0" u="sng" strike="noStrike" kern="0" cap="none" spc="0" normalizeH="0" baseline="0" noProof="0" dirty="0">
                <a:ln>
                  <a:noFill/>
                </a:ln>
                <a:effectLst/>
                <a:uLnTx/>
                <a:uFillTx/>
                <a:latin typeface="Times New Roman"/>
                <a:ea typeface="宋体"/>
                <a:cs typeface="+mj-cs"/>
              </a:rPr>
              <a:t>广泛采用</a:t>
            </a:r>
            <a:r>
              <a:rPr kumimoji="0" lang="zh-CN" altLang="en-US" sz="2400" b="1" i="0" u="sng" strike="noStrike" kern="0" cap="none" spc="0" normalizeH="0" baseline="0" noProof="0" dirty="0">
                <a:ln>
                  <a:noFill/>
                </a:ln>
                <a:effectLst/>
                <a:uLnTx/>
                <a:uFillTx/>
                <a:latin typeface="Times New Roman"/>
                <a:ea typeface="宋体"/>
                <a:cs typeface="+mj-cs"/>
              </a:rPr>
              <a:t>抢占机制</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kern="0" dirty="0">
                <a:solidFill>
                  <a:schemeClr val="tx1"/>
                </a:solidFill>
                <a:latin typeface="Times New Roman"/>
                <a:ea typeface="宋体"/>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这样便可满足</a:t>
            </a:r>
            <a:r>
              <a:rPr kumimoji="0" lang="en-US" altLang="zh-CN" sz="2400" b="0" i="0" u="sng" strike="noStrike" kern="0" cap="none" spc="0" normalizeH="0" baseline="0" noProof="0" dirty="0">
                <a:ln>
                  <a:noFill/>
                </a:ln>
                <a:solidFill>
                  <a:schemeClr val="tx1"/>
                </a:solidFill>
                <a:effectLst/>
                <a:uLnTx/>
                <a:uFillTx/>
                <a:latin typeface="Times New Roman"/>
                <a:ea typeface="宋体"/>
                <a:cs typeface="+mj-cs"/>
              </a:rPr>
              <a:t>HRT</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任务对截止时间的要求</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。但这种调度机制比较</a:t>
            </a:r>
            <a:r>
              <a:rPr kumimoji="0" lang="zh-CN" altLang="en-US" sz="2400" b="1" i="0" u="sng" strike="noStrike" kern="0" cap="none" spc="0" normalizeH="0" baseline="0" noProof="0" dirty="0">
                <a:ln>
                  <a:noFill/>
                </a:ln>
                <a:effectLst/>
                <a:uLnTx/>
                <a:uFillTx/>
                <a:latin typeface="Times New Roman"/>
                <a:ea typeface="宋体"/>
                <a:cs typeface="+mj-cs"/>
              </a:rPr>
              <a:t>复杂</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r>
              <a:rPr lang="en-US" altLang="zh-CN" kern="0" dirty="0">
                <a:solidFill>
                  <a:schemeClr val="tx1"/>
                </a:solidFill>
                <a:latin typeface="Times New Roman"/>
                <a:ea typeface="宋体"/>
              </a:rPr>
              <a:t>  </a:t>
            </a:r>
            <a:r>
              <a:rPr lang="zh-CN" altLang="en-US" kern="0" dirty="0">
                <a:solidFill>
                  <a:schemeClr val="tx1"/>
                </a:solidFill>
                <a:latin typeface="Times New Roman"/>
                <a:ea typeface="宋体"/>
              </a:rPr>
              <a:t>反之，</a:t>
            </a:r>
            <a:endParaRPr kumimoji="0" lang="en-US" altLang="zh-CN" sz="2400" b="0" i="0" u="none" strike="noStrike" kern="0" cap="none" spc="0" normalizeH="0" baseline="0" noProof="0" dirty="0">
              <a:ln>
                <a:noFill/>
              </a:ln>
              <a:solidFill>
                <a:schemeClr val="tx1"/>
              </a:solidFill>
              <a:effectLst/>
              <a:uLnTx/>
              <a:uFillTx/>
              <a:latin typeface="Times New Roman"/>
              <a:ea typeface="宋体"/>
              <a:cs typeface="+mj-cs"/>
            </a:endParaRPr>
          </a:p>
          <a:p>
            <a:pPr eaLnBrk="1" hangingPunct="1">
              <a:lnSpc>
                <a:spcPct val="150000"/>
              </a:lnSpc>
            </a:pPr>
            <a:r>
              <a:rPr kumimoji="1" lang="zh-CN" altLang="en-US" dirty="0">
                <a:latin typeface="Times New Roman" pitchFamily="18" charset="0"/>
              </a:rPr>
              <a:t>　</a:t>
            </a:r>
            <a:r>
              <a:rPr kumimoji="1" lang="en-US" altLang="zh-CN" dirty="0">
                <a:solidFill>
                  <a:schemeClr val="tx1"/>
                </a:solidFill>
                <a:latin typeface="Times New Roman" pitchFamily="18" charset="0"/>
              </a:rPr>
              <a:t>(2)</a:t>
            </a:r>
            <a:r>
              <a:rPr kumimoji="1" lang="zh-CN" altLang="en-US" dirty="0">
                <a:solidFill>
                  <a:schemeClr val="tx1"/>
                </a:solidFill>
                <a:latin typeface="Times New Roman" pitchFamily="18" charset="0"/>
              </a:rPr>
              <a:t>对于一些</a:t>
            </a:r>
            <a:r>
              <a:rPr lang="zh-CN" altLang="en-US" b="1" kern="0" dirty="0">
                <a:latin typeface="Times New Roman"/>
                <a:ea typeface="宋体"/>
              </a:rPr>
              <a:t>小的实时系统</a:t>
            </a:r>
            <a:r>
              <a:rPr kumimoji="1" lang="zh-CN" altLang="en-US" dirty="0">
                <a:solidFill>
                  <a:schemeClr val="tx1"/>
                </a:solidFill>
                <a:latin typeface="Times New Roman" pitchFamily="18" charset="0"/>
              </a:rPr>
              <a:t>，如果能预知任务的</a:t>
            </a:r>
            <a:r>
              <a:rPr kumimoji="1" lang="zh-CN" altLang="en-US" u="sng" dirty="0">
                <a:solidFill>
                  <a:schemeClr val="tx1"/>
                </a:solidFill>
                <a:latin typeface="Times New Roman" pitchFamily="18" charset="0"/>
              </a:rPr>
              <a:t>开始截止时间</a:t>
            </a:r>
            <a:r>
              <a:rPr kumimoji="1" lang="zh-CN" altLang="en-US" dirty="0">
                <a:solidFill>
                  <a:schemeClr val="tx1"/>
                </a:solidFill>
                <a:latin typeface="Times New Roman" pitchFamily="18" charset="0"/>
              </a:rPr>
              <a:t>，则对实时任务的调度可采用</a:t>
            </a:r>
            <a:r>
              <a:rPr lang="zh-CN" altLang="en-US" b="1" u="sng" kern="0" dirty="0">
                <a:latin typeface="Times New Roman"/>
                <a:ea typeface="宋体"/>
              </a:rPr>
              <a:t>非抢占</a:t>
            </a:r>
            <a:r>
              <a:rPr lang="zh-CN" altLang="en-US" u="sng" kern="0" dirty="0">
                <a:latin typeface="Times New Roman"/>
                <a:ea typeface="宋体"/>
              </a:rPr>
              <a:t>调度机制</a:t>
            </a:r>
            <a:r>
              <a:rPr kumimoji="1" lang="en-US" altLang="zh-CN" b="1" baseline="30000" dirty="0">
                <a:latin typeface="Times New Roman" pitchFamily="18" charset="0"/>
              </a:rPr>
              <a:t>fig3-6</a:t>
            </a:r>
            <a:r>
              <a:rPr kumimoji="1" lang="zh-CN" altLang="en-US" dirty="0">
                <a:solidFill>
                  <a:schemeClr val="tx1"/>
                </a:solidFill>
                <a:latin typeface="Times New Roman" pitchFamily="18" charset="0"/>
              </a:rPr>
              <a:t>，以</a:t>
            </a:r>
            <a:r>
              <a:rPr kumimoji="1" lang="zh-CN" altLang="en-US" u="sng" dirty="0">
                <a:solidFill>
                  <a:schemeClr val="tx1"/>
                </a:solidFill>
                <a:latin typeface="Times New Roman" pitchFamily="18" charset="0"/>
              </a:rPr>
              <a:t>简化</a:t>
            </a:r>
            <a:r>
              <a:rPr kumimoji="1" lang="zh-CN" altLang="en-US" b="1" u="sng" dirty="0">
                <a:solidFill>
                  <a:srgbClr val="FF0000"/>
                </a:solidFill>
                <a:latin typeface="Times New Roman" pitchFamily="18" charset="0"/>
              </a:rPr>
              <a:t>调度程序</a:t>
            </a:r>
            <a:r>
              <a:rPr kumimoji="1" lang="zh-CN" altLang="en-US" b="1" dirty="0">
                <a:solidFill>
                  <a:schemeClr val="tx1"/>
                </a:solidFill>
                <a:latin typeface="Times New Roman" pitchFamily="18" charset="0"/>
              </a:rPr>
              <a:t>的</a:t>
            </a:r>
            <a:r>
              <a:rPr kumimoji="1" lang="zh-CN" altLang="en-US" b="1" u="sng" dirty="0">
                <a:solidFill>
                  <a:srgbClr val="FF0000"/>
                </a:solidFill>
                <a:latin typeface="Times New Roman" pitchFamily="18" charset="0"/>
              </a:rPr>
              <a:t>调度</a:t>
            </a:r>
            <a:r>
              <a:rPr kumimoji="1" lang="en-US" altLang="zh-CN" baseline="30000" dirty="0">
                <a:solidFill>
                  <a:schemeClr val="tx1"/>
                </a:solidFill>
                <a:latin typeface="Times New Roman" pitchFamily="18" charset="0"/>
              </a:rPr>
              <a:t>1</a:t>
            </a:r>
            <a:r>
              <a:rPr kumimoji="1" lang="zh-CN" altLang="en-US" dirty="0">
                <a:solidFill>
                  <a:schemeClr val="tx1"/>
                </a:solidFill>
                <a:latin typeface="Times New Roman" pitchFamily="18" charset="0"/>
              </a:rPr>
              <a:t>且</a:t>
            </a:r>
            <a:r>
              <a:rPr kumimoji="1" lang="zh-CN" altLang="en-US" u="sng" dirty="0">
                <a:solidFill>
                  <a:schemeClr val="tx1"/>
                </a:solidFill>
                <a:latin typeface="Times New Roman" pitchFamily="18" charset="0"/>
              </a:rPr>
              <a:t>减少调度时所花费的</a:t>
            </a:r>
            <a:r>
              <a:rPr kumimoji="1" lang="zh-CN" altLang="en-US" b="1" u="sng" dirty="0">
                <a:solidFill>
                  <a:srgbClr val="FF0000"/>
                </a:solidFill>
                <a:latin typeface="Times New Roman" pitchFamily="18" charset="0"/>
              </a:rPr>
              <a:t>系统开销</a:t>
            </a:r>
            <a:r>
              <a:rPr kumimoji="1" lang="en-US" altLang="zh-CN" baseline="30000" dirty="0">
                <a:solidFill>
                  <a:schemeClr val="tx1"/>
                </a:solidFill>
                <a:latin typeface="Times New Roman" pitchFamily="18" charset="0"/>
              </a:rPr>
              <a:t>2</a:t>
            </a:r>
            <a:r>
              <a:rPr kumimoji="1" lang="zh-CN" altLang="en-US" dirty="0">
                <a:solidFill>
                  <a:schemeClr val="tx1"/>
                </a:solidFill>
                <a:latin typeface="Times New Roman" pitchFamily="18" charset="0"/>
              </a:rPr>
              <a:t>。但在设计这种调度机制时，应使</a:t>
            </a:r>
            <a:r>
              <a:rPr kumimoji="1" lang="zh-CN" altLang="en-US" u="sng" dirty="0">
                <a:solidFill>
                  <a:schemeClr val="tx1"/>
                </a:solidFill>
                <a:latin typeface="Times New Roman" pitchFamily="18" charset="0"/>
              </a:rPr>
              <a:t>所有</a:t>
            </a:r>
            <a:r>
              <a:rPr kumimoji="1" lang="zh-CN" altLang="en-US" b="1" u="sng" baseline="30000" dirty="0">
                <a:solidFill>
                  <a:schemeClr val="tx1"/>
                </a:solidFill>
                <a:latin typeface="Times New Roman" pitchFamily="18" charset="0"/>
              </a:rPr>
              <a:t>数量不多</a:t>
            </a:r>
            <a:r>
              <a:rPr kumimoji="1" lang="zh-CN" altLang="en-US" dirty="0">
                <a:solidFill>
                  <a:schemeClr val="tx1"/>
                </a:solidFill>
                <a:latin typeface="Times New Roman" pitchFamily="18" charset="0"/>
              </a:rPr>
              <a:t>的</a:t>
            </a:r>
            <a:r>
              <a:rPr kumimoji="1" lang="zh-CN" altLang="en-US" u="sng" dirty="0">
                <a:solidFill>
                  <a:schemeClr val="tx1"/>
                </a:solidFill>
                <a:latin typeface="Times New Roman" pitchFamily="18" charset="0"/>
              </a:rPr>
              <a:t>实时任务都比较</a:t>
            </a:r>
            <a:r>
              <a:rPr kumimoji="1" lang="zh-CN" altLang="en-US" b="1" u="sng" dirty="0">
                <a:latin typeface="Times New Roman" pitchFamily="18" charset="0"/>
              </a:rPr>
              <a:t>小</a:t>
            </a:r>
            <a:r>
              <a:rPr kumimoji="1" lang="en-US" altLang="zh-CN" baseline="30000" dirty="0">
                <a:solidFill>
                  <a:schemeClr val="tx1"/>
                </a:solidFill>
                <a:latin typeface="Times New Roman" pitchFamily="18" charset="0"/>
              </a:rPr>
              <a:t>1</a:t>
            </a:r>
            <a:r>
              <a:rPr kumimoji="1" lang="zh-CN" altLang="en-US" dirty="0">
                <a:solidFill>
                  <a:schemeClr val="tx1"/>
                </a:solidFill>
                <a:latin typeface="Times New Roman" pitchFamily="18" charset="0"/>
              </a:rPr>
              <a:t>，并在执行完关键性程序和</a:t>
            </a:r>
            <a:r>
              <a:rPr kumimoji="1" lang="zh-CN" altLang="en-US" u="sng" dirty="0">
                <a:solidFill>
                  <a:schemeClr val="tx1"/>
                </a:solidFill>
                <a:latin typeface="Times New Roman" pitchFamily="18" charset="0"/>
              </a:rPr>
              <a:t>临界区后，能及时地将自己</a:t>
            </a:r>
            <a:r>
              <a:rPr kumimoji="1" lang="zh-CN" altLang="en-US" b="1" u="sng" dirty="0">
                <a:latin typeface="Times New Roman" pitchFamily="18" charset="0"/>
              </a:rPr>
              <a:t>阻塞</a:t>
            </a:r>
            <a:r>
              <a:rPr kumimoji="1" lang="en-US" altLang="zh-CN" baseline="30000" dirty="0">
                <a:solidFill>
                  <a:schemeClr val="tx1"/>
                </a:solidFill>
                <a:latin typeface="Times New Roman" pitchFamily="18" charset="0"/>
              </a:rPr>
              <a:t>2</a:t>
            </a:r>
            <a:r>
              <a:rPr kumimoji="1" lang="zh-CN" altLang="en-US" dirty="0">
                <a:solidFill>
                  <a:schemeClr val="tx1"/>
                </a:solidFill>
                <a:latin typeface="Times New Roman" pitchFamily="18" charset="0"/>
              </a:rPr>
              <a:t>起来，以便释放出处理机， 供调度程序去调度那种开始截止时间即将到达的任务。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p>
        </p:txBody>
      </p:sp>
      <p:cxnSp>
        <p:nvCxnSpPr>
          <p:cNvPr id="5" name="直接箭头连接符 4"/>
          <p:cNvCxnSpPr/>
          <p:nvPr/>
        </p:nvCxnSpPr>
        <p:spPr bwMode="auto">
          <a:xfrm>
            <a:off x="5076056" y="3284984"/>
            <a:ext cx="2232248" cy="864096"/>
          </a:xfrm>
          <a:prstGeom prst="straightConnector1">
            <a:avLst/>
          </a:prstGeom>
          <a:solidFill>
            <a:schemeClr val="accent1"/>
          </a:solidFill>
          <a:ln w="9525" cap="flat" cmpd="sng" algn="ctr">
            <a:solidFill>
              <a:srgbClr val="FFFF00"/>
            </a:solidFill>
            <a:prstDash val="dash"/>
            <a:miter lim="800000"/>
            <a:headEnd type="none" w="med" len="med"/>
            <a:tailEnd type="arrow"/>
          </a:ln>
          <a:effectLst/>
        </p:spPr>
      </p:cxnSp>
      <p:cxnSp>
        <p:nvCxnSpPr>
          <p:cNvPr id="8" name="直接箭头连接符 7"/>
          <p:cNvCxnSpPr/>
          <p:nvPr/>
        </p:nvCxnSpPr>
        <p:spPr bwMode="auto">
          <a:xfrm>
            <a:off x="5076056" y="3304541"/>
            <a:ext cx="2232248" cy="1348595"/>
          </a:xfrm>
          <a:prstGeom prst="straightConnector1">
            <a:avLst/>
          </a:prstGeom>
          <a:solidFill>
            <a:schemeClr val="accent1"/>
          </a:solidFill>
          <a:ln w="9525" cap="flat" cmpd="sng" algn="ctr">
            <a:solidFill>
              <a:srgbClr val="FFFF00"/>
            </a:solidFill>
            <a:prstDash val="dash"/>
            <a:miter lim="800000"/>
            <a:headEnd type="none" w="med" len="med"/>
            <a:tailEnd type="arrow"/>
          </a:ln>
          <a:effectLst/>
        </p:spPr>
      </p:cxnSp>
      <p:sp>
        <p:nvSpPr>
          <p:cNvPr id="11" name="圆角矩形 10"/>
          <p:cNvSpPr/>
          <p:nvPr/>
        </p:nvSpPr>
        <p:spPr bwMode="auto">
          <a:xfrm>
            <a:off x="6731472" y="764704"/>
            <a:ext cx="1368920" cy="339264"/>
          </a:xfrm>
          <a:prstGeom prst="roundRect">
            <a:avLst/>
          </a:prstGeom>
          <a:noFill/>
          <a:ln w="19050" cap="flat" cmpd="sng" algn="ctr">
            <a:solidFill>
              <a:srgbClr val="FF3399"/>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2" name="圆角矩形 11"/>
          <p:cNvSpPr/>
          <p:nvPr/>
        </p:nvSpPr>
        <p:spPr bwMode="auto">
          <a:xfrm>
            <a:off x="4860032" y="2965277"/>
            <a:ext cx="2700684" cy="339264"/>
          </a:xfrm>
          <a:prstGeom prst="roundRect">
            <a:avLst/>
          </a:prstGeom>
          <a:noFill/>
          <a:ln w="19050" cap="flat" cmpd="sng" algn="ctr">
            <a:solidFill>
              <a:srgbClr val="FF3399"/>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13" name="直接箭头连接符 12"/>
          <p:cNvCxnSpPr/>
          <p:nvPr/>
        </p:nvCxnSpPr>
        <p:spPr bwMode="auto">
          <a:xfrm flipH="1">
            <a:off x="2195736" y="1103968"/>
            <a:ext cx="4968552" cy="956880"/>
          </a:xfrm>
          <a:prstGeom prst="straightConnector1">
            <a:avLst/>
          </a:prstGeom>
          <a:solidFill>
            <a:schemeClr val="accent1"/>
          </a:solidFill>
          <a:ln w="9525" cap="flat" cmpd="sng" algn="ctr">
            <a:solidFill>
              <a:srgbClr val="FFFF00"/>
            </a:solidFill>
            <a:prstDash val="dash"/>
            <a:miter lim="800000"/>
            <a:headEnd type="none" w="med" len="med"/>
            <a:tailEnd type="arrow"/>
          </a:ln>
          <a:effectLst/>
        </p:spPr>
      </p:cxnSp>
      <p:cxnSp>
        <p:nvCxnSpPr>
          <p:cNvPr id="20" name="直接箭头连接符 19"/>
          <p:cNvCxnSpPr/>
          <p:nvPr/>
        </p:nvCxnSpPr>
        <p:spPr bwMode="auto">
          <a:xfrm>
            <a:off x="3131840" y="2276872"/>
            <a:ext cx="432048" cy="216024"/>
          </a:xfrm>
          <a:prstGeom prst="straightConnector1">
            <a:avLst/>
          </a:prstGeom>
          <a:solidFill>
            <a:schemeClr val="accent1"/>
          </a:solidFill>
          <a:ln w="9525" cap="flat" cmpd="sng" algn="ctr">
            <a:solidFill>
              <a:srgbClr val="FFFF00"/>
            </a:solidFill>
            <a:prstDash val="dash"/>
            <a:miter lim="800000"/>
            <a:headEnd type="none" w="med" len="med"/>
            <a:tailEnd type="arrow"/>
          </a:ln>
          <a:effectLst/>
        </p:spPr>
      </p:cxnSp>
    </p:spTree>
    <p:extLst>
      <p:ext uri="{BB962C8B-B14F-4D97-AF65-F5344CB8AC3E}">
        <p14:creationId xmlns:p14="http://schemas.microsoft.com/office/powerpoint/2010/main" val="2736278748"/>
      </p:ext>
    </p:extLst>
  </p:cSld>
  <p:clrMapOvr>
    <a:masterClrMapping/>
  </p:clrMapOvr>
  <p:transition>
    <p:pull dir="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704856" cy="551554"/>
          </a:xfrm>
        </p:spPr>
        <p:txBody>
          <a:bodyPr/>
          <a:lstStyle/>
          <a:p>
            <a:pPr algn="l"/>
            <a:r>
              <a:rPr lang="en-US" altLang="zh-CN" sz="2600" b="0" dirty="0">
                <a:solidFill>
                  <a:schemeClr val="tx1"/>
                </a:solidFill>
                <a:latin typeface="黑体" pitchFamily="2" charset="-122"/>
                <a:ea typeface="黑体" pitchFamily="2" charset="-122"/>
              </a:rPr>
              <a:t>   </a:t>
            </a:r>
            <a:r>
              <a:rPr lang="en-US" altLang="zh-CN" sz="2600" dirty="0">
                <a:latin typeface="黑体" pitchFamily="2" charset="-122"/>
                <a:ea typeface="黑体" pitchFamily="2" charset="-122"/>
              </a:rPr>
              <a:t>4. </a:t>
            </a:r>
            <a:r>
              <a:rPr lang="zh-CN" altLang="en-US" sz="2600" dirty="0">
                <a:solidFill>
                  <a:schemeClr val="tx1"/>
                </a:solidFill>
                <a:latin typeface="黑体" pitchFamily="2" charset="-122"/>
                <a:ea typeface="黑体" pitchFamily="2" charset="-122"/>
              </a:rPr>
              <a:t>具有</a:t>
            </a:r>
            <a:r>
              <a:rPr lang="zh-CN" altLang="en-US" sz="2600" dirty="0">
                <a:latin typeface="黑体" pitchFamily="2" charset="-122"/>
                <a:ea typeface="黑体" pitchFamily="2" charset="-122"/>
              </a:rPr>
              <a:t>快速切换机制</a:t>
            </a:r>
            <a:r>
              <a:rPr lang="en-US" altLang="zh-CN" sz="2600" dirty="0">
                <a:latin typeface="黑体" pitchFamily="2" charset="-122"/>
                <a:ea typeface="黑体" pitchFamily="2" charset="-122"/>
              </a:rPr>
              <a:t>(+</a:t>
            </a:r>
            <a:r>
              <a:rPr lang="zh-CN" altLang="en-US" sz="2600" dirty="0">
                <a:latin typeface="黑体" pitchFamily="2" charset="-122"/>
                <a:ea typeface="黑体" pitchFamily="2" charset="-122"/>
              </a:rPr>
              <a:t>快</a:t>
            </a:r>
            <a:r>
              <a:rPr lang="en-US" altLang="zh-CN" sz="2600" dirty="0">
                <a:latin typeface="黑体" pitchFamily="2" charset="-122"/>
                <a:ea typeface="黑体" pitchFamily="2" charset="-122"/>
              </a:rPr>
              <a:t>)</a:t>
            </a:r>
            <a:endParaRPr lang="zh-CN" altLang="en-US" sz="2600" dirty="0">
              <a:solidFill>
                <a:schemeClr val="tx1"/>
              </a:solidFill>
            </a:endParaRPr>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908720"/>
            <a:ext cx="8352159"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latin typeface="黑体" pitchFamily="2" charset="-122"/>
                <a:ea typeface="黑体" pitchFamily="2" charset="-122"/>
              </a:rPr>
              <a:t>　　</a:t>
            </a:r>
            <a:r>
              <a:rPr lang="zh-CN" altLang="en-US" dirty="0">
                <a:solidFill>
                  <a:schemeClr val="tx1"/>
                </a:solidFill>
              </a:rPr>
              <a:t>为保证硬实时任务能</a:t>
            </a:r>
            <a:r>
              <a:rPr lang="zh-CN" altLang="en-US" b="1" dirty="0">
                <a:solidFill>
                  <a:srgbClr val="FF0000"/>
                </a:solidFill>
              </a:rPr>
              <a:t>及时</a:t>
            </a:r>
            <a:r>
              <a:rPr lang="zh-CN" altLang="en-US" dirty="0">
                <a:solidFill>
                  <a:schemeClr val="tx1"/>
                </a:solidFill>
              </a:rPr>
              <a:t>运行，在系统中还应具有</a:t>
            </a:r>
            <a:r>
              <a:rPr lang="zh-CN" altLang="en-US" b="1" dirty="0"/>
              <a:t>快速切换机制</a:t>
            </a:r>
            <a:r>
              <a:rPr lang="zh-CN" altLang="en-US" dirty="0">
                <a:solidFill>
                  <a:schemeClr val="tx1"/>
                </a:solidFill>
              </a:rPr>
              <a:t>，使之能进行任务的快速切换。该机制应具有如下两方面的能力：　</a:t>
            </a:r>
            <a:br>
              <a:rPr lang="zh-CN" altLang="en-US" dirty="0">
                <a:solidFill>
                  <a:schemeClr val="tx1"/>
                </a:solidFill>
              </a:rPr>
            </a:br>
            <a:r>
              <a:rPr lang="zh-CN" altLang="en-US" dirty="0">
                <a:solidFill>
                  <a:schemeClr val="tx1"/>
                </a:solidFill>
              </a:rPr>
              <a:t>　</a:t>
            </a:r>
            <a:r>
              <a:rPr lang="en-US" altLang="zh-CN" dirty="0">
                <a:solidFill>
                  <a:schemeClr val="tx1"/>
                </a:solidFill>
              </a:rPr>
              <a:t>(1) </a:t>
            </a:r>
            <a:r>
              <a:rPr lang="zh-CN" altLang="en-US" u="sng" dirty="0">
                <a:solidFill>
                  <a:schemeClr val="tx1"/>
                </a:solidFill>
              </a:rPr>
              <a:t>对中断的</a:t>
            </a:r>
            <a:r>
              <a:rPr lang="zh-CN" altLang="en-US" b="1" u="sng" dirty="0"/>
              <a:t>快速响应</a:t>
            </a:r>
            <a:r>
              <a:rPr lang="zh-CN" altLang="en-US" u="sng" dirty="0">
                <a:solidFill>
                  <a:schemeClr val="tx1"/>
                </a:solidFill>
              </a:rPr>
              <a:t>能力</a:t>
            </a:r>
            <a:r>
              <a:rPr lang="zh-CN" altLang="en-US" dirty="0">
                <a:solidFill>
                  <a:schemeClr val="tx1"/>
                </a:solidFill>
              </a:rPr>
              <a:t>。对紧迫的</a:t>
            </a:r>
            <a:r>
              <a:rPr lang="zh-CN" altLang="en-US" dirty="0"/>
              <a:t>外部事件</a:t>
            </a:r>
            <a:r>
              <a:rPr lang="zh-CN" altLang="en-US" u="sng" dirty="0"/>
              <a:t>中断请求</a:t>
            </a:r>
            <a:r>
              <a:rPr lang="zh-CN" altLang="en-US" dirty="0"/>
              <a:t>能及时响应</a:t>
            </a:r>
            <a:r>
              <a:rPr lang="zh-CN" altLang="en-US" dirty="0">
                <a:solidFill>
                  <a:schemeClr val="tx1"/>
                </a:solidFill>
              </a:rPr>
              <a:t>，要求系统具有</a:t>
            </a:r>
            <a:r>
              <a:rPr lang="zh-CN" altLang="en-US" dirty="0"/>
              <a:t>快速</a:t>
            </a:r>
            <a:r>
              <a:rPr lang="zh-CN" altLang="en-US" u="sng" dirty="0"/>
              <a:t>硬件中断机构</a:t>
            </a:r>
            <a:r>
              <a:rPr lang="zh-CN" altLang="en-US" dirty="0">
                <a:solidFill>
                  <a:schemeClr val="tx1"/>
                </a:solidFill>
              </a:rPr>
              <a:t>，还应使禁止中断的时间间隔尽量短，以免耽误时机</a:t>
            </a:r>
            <a:r>
              <a:rPr lang="en-US" altLang="zh-CN" dirty="0">
                <a:solidFill>
                  <a:schemeClr val="tx1"/>
                </a:solidFill>
              </a:rPr>
              <a:t>(</a:t>
            </a:r>
            <a:r>
              <a:rPr lang="zh-CN" altLang="en-US" dirty="0">
                <a:solidFill>
                  <a:schemeClr val="tx1"/>
                </a:solidFill>
              </a:rPr>
              <a:t>其它紧迫任务</a:t>
            </a:r>
            <a:r>
              <a:rPr lang="en-US" altLang="zh-CN" dirty="0">
                <a:solidFill>
                  <a:schemeClr val="tx1"/>
                </a:solidFill>
              </a:rPr>
              <a:t>)</a:t>
            </a:r>
            <a:r>
              <a:rPr lang="zh-CN" altLang="en-US" dirty="0">
                <a:solidFill>
                  <a:schemeClr val="tx1"/>
                </a:solidFill>
              </a:rPr>
              <a:t>。</a:t>
            </a:r>
            <a:r>
              <a:rPr lang="en-US" altLang="zh-CN" dirty="0">
                <a:solidFill>
                  <a:schemeClr val="tx1"/>
                </a:solidFill>
              </a:rPr>
              <a:t>S+S</a:t>
            </a:r>
            <a:br>
              <a:rPr lang="zh-CN" altLang="en-US" dirty="0">
                <a:solidFill>
                  <a:schemeClr val="tx1"/>
                </a:solidFill>
              </a:rPr>
            </a:br>
            <a:r>
              <a:rPr lang="zh-CN" altLang="en-US" dirty="0">
                <a:solidFill>
                  <a:schemeClr val="tx1"/>
                </a:solidFill>
              </a:rPr>
              <a:t>　</a:t>
            </a:r>
            <a:r>
              <a:rPr lang="en-US" altLang="zh-CN" dirty="0">
                <a:solidFill>
                  <a:schemeClr val="tx1"/>
                </a:solidFill>
              </a:rPr>
              <a:t>(2) </a:t>
            </a:r>
            <a:r>
              <a:rPr lang="zh-CN" altLang="en-US" b="1" u="sng" dirty="0"/>
              <a:t>快速的任务分派</a:t>
            </a:r>
            <a:r>
              <a:rPr lang="zh-CN" altLang="en-US" u="sng" dirty="0">
                <a:solidFill>
                  <a:schemeClr val="tx1"/>
                </a:solidFill>
              </a:rPr>
              <a:t>能力</a:t>
            </a:r>
            <a:r>
              <a:rPr lang="zh-CN" altLang="en-US" dirty="0">
                <a:solidFill>
                  <a:schemeClr val="tx1"/>
                </a:solidFill>
              </a:rPr>
              <a:t>。为了提高</a:t>
            </a:r>
            <a:r>
              <a:rPr lang="zh-CN" altLang="en-US" b="1" dirty="0">
                <a:solidFill>
                  <a:srgbClr val="FF0000"/>
                </a:solidFill>
              </a:rPr>
              <a:t>分派程序</a:t>
            </a:r>
            <a:r>
              <a:rPr lang="zh-CN" altLang="en-US" dirty="0">
                <a:solidFill>
                  <a:schemeClr val="tx1"/>
                </a:solidFill>
              </a:rPr>
              <a:t>进行任务切换的速度，系统中每一个</a:t>
            </a:r>
            <a:r>
              <a:rPr lang="zh-CN" altLang="en-US" b="1" u="sng" dirty="0">
                <a:solidFill>
                  <a:schemeClr val="tx1"/>
                </a:solidFill>
              </a:rPr>
              <a:t>运行单位</a:t>
            </a:r>
            <a:r>
              <a:rPr lang="en-US" altLang="zh-CN" b="1" u="sng" dirty="0">
                <a:solidFill>
                  <a:schemeClr val="tx1"/>
                </a:solidFill>
              </a:rPr>
              <a:t>/</a:t>
            </a:r>
            <a:r>
              <a:rPr lang="zh-CN" altLang="en-US" b="1" u="sng" dirty="0"/>
              <a:t>实时任务</a:t>
            </a:r>
            <a:r>
              <a:rPr lang="zh-CN" altLang="en-US" dirty="0">
                <a:solidFill>
                  <a:schemeClr val="tx1"/>
                </a:solidFill>
              </a:rPr>
              <a:t>都应当</a:t>
            </a:r>
            <a:r>
              <a:rPr lang="zh-CN" altLang="en-US" b="1" u="sng" dirty="0"/>
              <a:t>适当的小</a:t>
            </a:r>
            <a:r>
              <a:rPr lang="zh-CN" altLang="en-US" dirty="0">
                <a:solidFill>
                  <a:schemeClr val="tx1"/>
                </a:solidFill>
              </a:rPr>
              <a:t>，从而减少任务</a:t>
            </a:r>
            <a:r>
              <a:rPr lang="zh-CN" altLang="en-US" u="sng" dirty="0">
                <a:solidFill>
                  <a:schemeClr val="tx1"/>
                </a:solidFill>
              </a:rPr>
              <a:t>切换的时间开销</a:t>
            </a:r>
            <a:r>
              <a:rPr lang="zh-CN" altLang="en-US" dirty="0">
                <a:solidFill>
                  <a:schemeClr val="tx1"/>
                </a:solidFill>
              </a:rPr>
              <a:t>。</a:t>
            </a:r>
          </a:p>
        </p:txBody>
      </p:sp>
      <p:sp>
        <p:nvSpPr>
          <p:cNvPr id="5" name="圆角矩形 4"/>
          <p:cNvSpPr/>
          <p:nvPr/>
        </p:nvSpPr>
        <p:spPr bwMode="auto">
          <a:xfrm>
            <a:off x="4499992" y="2843919"/>
            <a:ext cx="1944216" cy="432048"/>
          </a:xfrm>
          <a:prstGeom prst="roundRect">
            <a:avLst/>
          </a:prstGeom>
          <a:noFill/>
          <a:ln w="19050" cap="flat" cmpd="sng" algn="ctr">
            <a:solidFill>
              <a:srgbClr val="FF339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 name="圆角矩形 5"/>
          <p:cNvSpPr/>
          <p:nvPr/>
        </p:nvSpPr>
        <p:spPr bwMode="auto">
          <a:xfrm>
            <a:off x="4932040" y="4293096"/>
            <a:ext cx="3528392" cy="432048"/>
          </a:xfrm>
          <a:prstGeom prst="roundRect">
            <a:avLst/>
          </a:prstGeom>
          <a:noFill/>
          <a:ln w="19050" cap="flat" cmpd="sng" algn="ctr">
            <a:solidFill>
              <a:srgbClr val="FF339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736278748"/>
      </p:ext>
    </p:extLst>
  </p:cSld>
  <p:clrMapOvr>
    <a:masterClrMapping/>
  </p:clrMapOvr>
  <p:transition>
    <p:pull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704856" cy="551554"/>
          </a:xfrm>
        </p:spPr>
        <p:txBody>
          <a:bodyPr/>
          <a:lstStyle/>
          <a:p>
            <a:pPr algn="l"/>
            <a:r>
              <a:rPr lang="en-US" altLang="zh-CN" sz="2600" b="0" dirty="0">
                <a:solidFill>
                  <a:schemeClr val="tx1"/>
                </a:solidFill>
                <a:latin typeface="黑体" pitchFamily="2" charset="-122"/>
                <a:ea typeface="黑体" pitchFamily="2" charset="-122"/>
              </a:rPr>
              <a:t>   </a:t>
            </a:r>
            <a:r>
              <a:rPr lang="en-US" altLang="zh-CN" sz="2600" dirty="0">
                <a:latin typeface="黑体" pitchFamily="2" charset="-122"/>
                <a:ea typeface="黑体" pitchFamily="2" charset="-122"/>
              </a:rPr>
              <a:t>3.4.2  </a:t>
            </a:r>
            <a:r>
              <a:rPr lang="zh-CN" altLang="en-US" sz="2600" dirty="0">
                <a:latin typeface="黑体" pitchFamily="2" charset="-122"/>
                <a:ea typeface="黑体" pitchFamily="2" charset="-122"/>
              </a:rPr>
              <a:t>实时调度算法的分类</a:t>
            </a:r>
            <a:r>
              <a:rPr lang="zh-CN" altLang="en-US" sz="2600" dirty="0"/>
              <a:t> </a:t>
            </a:r>
            <a:endParaRPr lang="zh-CN" altLang="en-US" sz="2600" dirty="0">
              <a:solidFill>
                <a:schemeClr val="tx1"/>
              </a:solidFill>
            </a:endParaRPr>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764704"/>
            <a:ext cx="8424167"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可以按不同方式对实时调度算法加以</a:t>
            </a:r>
            <a:r>
              <a:rPr kumimoji="0" lang="zh-CN" altLang="en-US" sz="2400" b="1" i="0" u="none" strike="noStrike" kern="0" cap="none" spc="0" normalizeH="0" baseline="0" noProof="0" dirty="0">
                <a:ln>
                  <a:noFill/>
                </a:ln>
                <a:solidFill>
                  <a:srgbClr val="FF0000"/>
                </a:solidFill>
                <a:effectLst/>
                <a:uLnTx/>
                <a:uFillTx/>
                <a:latin typeface="Times New Roman"/>
                <a:ea typeface="宋体"/>
                <a:cs typeface="+mj-cs"/>
              </a:rPr>
              <a:t>分类</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a:ln>
                <a:noFill/>
              </a:ln>
              <a:solidFill>
                <a:schemeClr val="tx1"/>
              </a:solidFill>
              <a:effectLst/>
              <a:uLnTx/>
              <a:uFillTx/>
              <a:latin typeface="Times New Roman"/>
              <a:ea typeface="宋体"/>
              <a:cs typeface="+mj-cs"/>
            </a:endParaRPr>
          </a:p>
          <a:p>
            <a:pPr lvl="0" eaLnBrk="1" hangingPunct="1">
              <a:lnSpc>
                <a:spcPct val="150000"/>
              </a:lnSpc>
              <a:defRPr/>
            </a:pPr>
            <a:r>
              <a:rPr lang="zh-CN" altLang="en-US" kern="0" dirty="0">
                <a:solidFill>
                  <a:schemeClr val="tx1"/>
                </a:solidFill>
                <a:latin typeface="Times New Roman"/>
                <a:ea typeface="宋体"/>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① 根据实时任务</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性质</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，可将实时调度的算法分为</a:t>
            </a:r>
            <a:r>
              <a:rPr kumimoji="0" lang="zh-CN" altLang="en-US" sz="2400" b="0" i="0" u="sng" strike="noStrike" kern="0" cap="none" spc="0" normalizeH="0" baseline="0" noProof="0" dirty="0">
                <a:ln>
                  <a:noFill/>
                </a:ln>
                <a:effectLst/>
                <a:uLnTx/>
                <a:uFillTx/>
                <a:latin typeface="Times New Roman"/>
                <a:ea typeface="宋体"/>
                <a:cs typeface="+mj-cs"/>
              </a:rPr>
              <a:t>硬实时</a:t>
            </a:r>
            <a:r>
              <a:rPr kumimoji="0" lang="zh-CN" altLang="en-US" sz="2400" b="0" i="0" u="none" strike="noStrike" kern="0" cap="none" spc="0" normalizeH="0" baseline="0" noProof="0" dirty="0">
                <a:ln>
                  <a:noFill/>
                </a:ln>
                <a:effectLst/>
                <a:uLnTx/>
                <a:uFillTx/>
                <a:latin typeface="Times New Roman"/>
                <a:ea typeface="宋体"/>
                <a:cs typeface="+mj-cs"/>
              </a:rPr>
              <a:t>调度算法</a:t>
            </a:r>
            <a:r>
              <a:rPr kumimoji="0" lang="en-US" altLang="zh-CN" sz="2400" b="1" i="0" u="none" strike="noStrike" kern="0" cap="none" spc="0" normalizeH="0" baseline="30000" noProof="0" dirty="0">
                <a:ln>
                  <a:noFill/>
                </a:ln>
                <a:effectLst/>
                <a:uLnTx/>
                <a:uFillTx/>
                <a:latin typeface="Times New Roman"/>
                <a:ea typeface="宋体"/>
                <a:cs typeface="+mj-cs"/>
              </a:rPr>
              <a:t>1</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和</a:t>
            </a:r>
            <a:r>
              <a:rPr kumimoji="0" lang="zh-CN" altLang="en-US" sz="2400" b="0" i="0" u="sng" strike="noStrike" kern="0" cap="none" spc="0" normalizeH="0" baseline="0" noProof="0" dirty="0">
                <a:ln>
                  <a:noFill/>
                </a:ln>
                <a:effectLst/>
                <a:uLnTx/>
                <a:uFillTx/>
                <a:latin typeface="Times New Roman"/>
                <a:ea typeface="宋体"/>
                <a:cs typeface="+mj-cs"/>
              </a:rPr>
              <a:t>软实时</a:t>
            </a:r>
            <a:r>
              <a:rPr kumimoji="0" lang="zh-CN" altLang="en-US" sz="2400" b="0" i="0" u="none" strike="noStrike" kern="0" cap="none" spc="0" normalizeH="0" baseline="0" noProof="0" dirty="0">
                <a:ln>
                  <a:noFill/>
                </a:ln>
                <a:effectLst/>
                <a:uLnTx/>
                <a:uFillTx/>
                <a:latin typeface="Times New Roman"/>
                <a:ea typeface="宋体"/>
                <a:cs typeface="+mj-cs"/>
              </a:rPr>
              <a:t>调度算法</a:t>
            </a:r>
            <a:r>
              <a:rPr lang="en-US" altLang="zh-CN" b="1" kern="0" baseline="30000" dirty="0">
                <a:latin typeface="Times New Roman"/>
              </a:rPr>
              <a:t>2</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a:ln>
                <a:noFill/>
              </a:ln>
              <a:solidFill>
                <a:schemeClr val="tx1"/>
              </a:solidFill>
              <a:effectLst/>
              <a:uLnTx/>
              <a:uFillTx/>
              <a:latin typeface="Times New Roman"/>
              <a:ea typeface="宋体"/>
              <a:cs typeface="+mj-cs"/>
            </a:endParaRPr>
          </a:p>
          <a:p>
            <a:pPr lvl="0" eaLnBrk="1" hangingPunct="1">
              <a:lnSpc>
                <a:spcPct val="150000"/>
              </a:lnSpc>
              <a:defRPr/>
            </a:pPr>
            <a:r>
              <a:rPr lang="zh-CN" altLang="en-US" kern="0" dirty="0">
                <a:solidFill>
                  <a:schemeClr val="tx1"/>
                </a:solidFill>
                <a:latin typeface="Times New Roman"/>
                <a:ea typeface="宋体"/>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② 按</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调度方式</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，可分为</a:t>
            </a:r>
            <a:r>
              <a:rPr kumimoji="0" lang="zh-CN" altLang="en-US" sz="2400" b="0" i="0" u="sng" strike="noStrike" kern="0" cap="none" spc="0" normalizeH="0" baseline="0" noProof="0" dirty="0">
                <a:ln>
                  <a:noFill/>
                </a:ln>
                <a:effectLst/>
                <a:uLnTx/>
                <a:uFillTx/>
                <a:latin typeface="Times New Roman"/>
                <a:ea typeface="宋体"/>
                <a:cs typeface="+mj-cs"/>
              </a:rPr>
              <a:t>非抢占</a:t>
            </a:r>
            <a:r>
              <a:rPr lang="en-US" altLang="zh-CN" b="1" kern="0" baseline="30000" dirty="0">
                <a:latin typeface="Times New Roman"/>
              </a:rPr>
              <a:t>1</a:t>
            </a:r>
            <a:r>
              <a:rPr kumimoji="0" lang="zh-CN" altLang="en-US" sz="2400" b="0" i="0" u="none" strike="noStrike" kern="0" cap="none" spc="0" normalizeH="0" baseline="0" noProof="0" dirty="0">
                <a:ln>
                  <a:noFill/>
                </a:ln>
                <a:effectLst/>
                <a:uLnTx/>
                <a:uFillTx/>
                <a:latin typeface="Times New Roman"/>
                <a:ea typeface="宋体"/>
                <a:cs typeface="+mj-cs"/>
              </a:rPr>
              <a:t>调度算法</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和</a:t>
            </a:r>
            <a:r>
              <a:rPr kumimoji="0" lang="zh-CN" altLang="en-US" sz="2400" b="0" i="0" u="sng" strike="noStrike" kern="0" cap="none" spc="0" normalizeH="0" baseline="0" noProof="0" dirty="0">
                <a:ln>
                  <a:noFill/>
                </a:ln>
                <a:effectLst/>
                <a:uLnTx/>
                <a:uFillTx/>
                <a:latin typeface="Times New Roman"/>
                <a:ea typeface="宋体"/>
                <a:cs typeface="+mj-cs"/>
              </a:rPr>
              <a:t>抢占</a:t>
            </a:r>
            <a:r>
              <a:rPr lang="en-US" altLang="zh-CN" b="1" kern="0" baseline="30000" dirty="0">
                <a:latin typeface="Times New Roman"/>
              </a:rPr>
              <a:t>2</a:t>
            </a:r>
            <a:r>
              <a:rPr kumimoji="0" lang="zh-CN" altLang="en-US" sz="2400" b="0" i="0" u="none" strike="noStrike" kern="0" cap="none" spc="0" normalizeH="0" baseline="0" noProof="0" dirty="0">
                <a:ln>
                  <a:noFill/>
                </a:ln>
                <a:effectLst/>
                <a:uLnTx/>
                <a:uFillTx/>
                <a:latin typeface="Times New Roman"/>
                <a:ea typeface="宋体"/>
                <a:cs typeface="+mj-cs"/>
              </a:rPr>
              <a:t>调度算法</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a:t>
            </a:r>
          </a:p>
          <a:p>
            <a:pPr lvl="0" eaLnBrk="1" hangingPunct="1">
              <a:lnSpc>
                <a:spcPct val="150000"/>
              </a:lnSpc>
            </a:pPr>
            <a:r>
              <a:rPr lang="zh-CN" altLang="en-US" kern="0" dirty="0">
                <a:solidFill>
                  <a:schemeClr val="tx1"/>
                </a:solidFill>
                <a:latin typeface="Times New Roman"/>
                <a:ea typeface="宋体"/>
              </a:rPr>
              <a:t>　</a:t>
            </a:r>
            <a:r>
              <a:rPr lang="en-US" altLang="zh-CN" kern="0" dirty="0">
                <a:solidFill>
                  <a:schemeClr val="tx1"/>
                </a:solidFill>
                <a:latin typeface="Times New Roman"/>
                <a:ea typeface="宋体"/>
              </a:rPr>
              <a:t>1. </a:t>
            </a:r>
            <a:r>
              <a:rPr lang="zh-CN" altLang="en-US" kern="0" dirty="0">
                <a:solidFill>
                  <a:schemeClr val="tx1"/>
                </a:solidFill>
                <a:latin typeface="Times New Roman"/>
                <a:ea typeface="宋体"/>
              </a:rPr>
              <a:t>非抢占式调度算法</a:t>
            </a:r>
            <a:br>
              <a:rPr lang="zh-CN" altLang="en-US" kern="0" dirty="0">
                <a:solidFill>
                  <a:schemeClr val="tx1"/>
                </a:solidFill>
                <a:latin typeface="Times New Roman"/>
                <a:ea typeface="宋体"/>
              </a:rPr>
            </a:br>
            <a:r>
              <a:rPr lang="zh-CN" altLang="en-US" kern="0" dirty="0">
                <a:solidFill>
                  <a:schemeClr val="tx1"/>
                </a:solidFill>
                <a:latin typeface="Times New Roman"/>
                <a:ea typeface="宋体"/>
              </a:rPr>
              <a:t>　　</a:t>
            </a:r>
            <a:r>
              <a:rPr lang="en-US" altLang="zh-CN" kern="0" dirty="0">
                <a:solidFill>
                  <a:schemeClr val="tx1"/>
                </a:solidFill>
                <a:latin typeface="Times New Roman"/>
                <a:ea typeface="宋体"/>
              </a:rPr>
              <a:t>(1) </a:t>
            </a:r>
            <a:r>
              <a:rPr lang="zh-CN" altLang="en-US" u="sng" kern="0" dirty="0">
                <a:solidFill>
                  <a:schemeClr val="tx1"/>
                </a:solidFill>
                <a:latin typeface="Times New Roman"/>
                <a:ea typeface="宋体"/>
              </a:rPr>
              <a:t>非抢占</a:t>
            </a:r>
            <a:r>
              <a:rPr lang="zh-CN" altLang="en-US" b="1" kern="0" baseline="30000" dirty="0">
                <a:solidFill>
                  <a:schemeClr val="tx1"/>
                </a:solidFill>
                <a:latin typeface="Times New Roman"/>
              </a:rPr>
              <a:t>１</a:t>
            </a:r>
            <a:r>
              <a:rPr lang="zh-CN" altLang="en-US" kern="0" dirty="0">
                <a:solidFill>
                  <a:schemeClr val="tx1"/>
                </a:solidFill>
                <a:latin typeface="Times New Roman"/>
                <a:ea typeface="宋体"/>
              </a:rPr>
              <a:t>式</a:t>
            </a:r>
            <a:r>
              <a:rPr lang="zh-CN" altLang="en-US" u="sng" kern="0" dirty="0">
                <a:latin typeface="Times New Roman"/>
                <a:ea typeface="宋体"/>
              </a:rPr>
              <a:t>轮转</a:t>
            </a:r>
            <a:r>
              <a:rPr lang="zh-CN" altLang="en-US" b="1" kern="0" baseline="30000" dirty="0">
                <a:solidFill>
                  <a:schemeClr val="tx1"/>
                </a:solidFill>
                <a:latin typeface="Times New Roman"/>
              </a:rPr>
              <a:t>２</a:t>
            </a:r>
            <a:r>
              <a:rPr lang="zh-CN" altLang="en-US" kern="0" dirty="0">
                <a:solidFill>
                  <a:schemeClr val="tx1"/>
                </a:solidFill>
                <a:latin typeface="Times New Roman"/>
                <a:ea typeface="宋体"/>
              </a:rPr>
              <a:t>调度算法</a:t>
            </a:r>
            <a:r>
              <a:rPr lang="zh-CN" altLang="en-US" b="1" kern="0" baseline="30000" dirty="0">
                <a:solidFill>
                  <a:srgbClr val="FF0000"/>
                </a:solidFill>
                <a:latin typeface="Times New Roman"/>
                <a:ea typeface="宋体"/>
              </a:rPr>
              <a:t>队列</a:t>
            </a:r>
            <a:r>
              <a:rPr lang="en-US" altLang="zh-CN" b="1" kern="0" baseline="30000" dirty="0">
                <a:solidFill>
                  <a:srgbClr val="FF0000"/>
                </a:solidFill>
                <a:latin typeface="Times New Roman"/>
                <a:ea typeface="宋体"/>
              </a:rPr>
              <a:t>+</a:t>
            </a:r>
            <a:r>
              <a:rPr lang="zh-CN" altLang="en-US" b="1" kern="0" baseline="30000" dirty="0">
                <a:solidFill>
                  <a:srgbClr val="FF0000"/>
                </a:solidFill>
                <a:latin typeface="Times New Roman"/>
                <a:ea typeface="宋体"/>
              </a:rPr>
              <a:t>轮转</a:t>
            </a:r>
            <a:r>
              <a:rPr lang="zh-CN" altLang="en-US" kern="0" dirty="0">
                <a:solidFill>
                  <a:schemeClr val="tx1"/>
                </a:solidFill>
                <a:latin typeface="Times New Roman"/>
                <a:ea typeface="宋体"/>
              </a:rPr>
              <a:t>。</a:t>
            </a:r>
            <a:endParaRPr lang="en-US" altLang="zh-CN" kern="0" dirty="0">
              <a:solidFill>
                <a:schemeClr val="tx1"/>
              </a:solidFill>
              <a:latin typeface="Times New Roman"/>
              <a:ea typeface="宋体"/>
            </a:endParaRPr>
          </a:p>
          <a:p>
            <a:pPr lvl="0" eaLnBrk="1" hangingPunct="1">
              <a:lnSpc>
                <a:spcPct val="150000"/>
              </a:lnSpc>
            </a:pPr>
            <a:r>
              <a:rPr lang="zh-CN" altLang="en-US" kern="0" dirty="0">
                <a:solidFill>
                  <a:schemeClr val="tx1"/>
                </a:solidFill>
                <a:latin typeface="Times New Roman"/>
                <a:ea typeface="宋体"/>
              </a:rPr>
              <a:t>　          类似于分时系统的轮转算法，</a:t>
            </a:r>
            <a:r>
              <a:rPr lang="en-US" altLang="zh-CN" kern="0" dirty="0">
                <a:solidFill>
                  <a:schemeClr val="tx1"/>
                </a:solidFill>
                <a:latin typeface="Times New Roman"/>
                <a:ea typeface="宋体"/>
              </a:rPr>
              <a:t>fig 3-5a</a:t>
            </a:r>
            <a:r>
              <a:rPr lang="zh-CN" altLang="en-US" kern="0" dirty="0">
                <a:solidFill>
                  <a:schemeClr val="tx1"/>
                </a:solidFill>
                <a:latin typeface="Times New Roman"/>
                <a:ea typeface="宋体"/>
              </a:rPr>
              <a:t>。</a:t>
            </a:r>
            <a:br>
              <a:rPr lang="zh-CN" altLang="en-US" kern="0" dirty="0">
                <a:solidFill>
                  <a:schemeClr val="tx1"/>
                </a:solidFill>
                <a:latin typeface="Times New Roman"/>
                <a:ea typeface="宋体"/>
              </a:rPr>
            </a:br>
            <a:r>
              <a:rPr lang="zh-CN" altLang="en-US" kern="0" dirty="0">
                <a:solidFill>
                  <a:schemeClr val="tx1"/>
                </a:solidFill>
                <a:latin typeface="Times New Roman"/>
                <a:ea typeface="宋体"/>
              </a:rPr>
              <a:t>　　</a:t>
            </a:r>
            <a:r>
              <a:rPr lang="en-US" altLang="zh-CN" kern="0" dirty="0">
                <a:solidFill>
                  <a:schemeClr val="tx1"/>
                </a:solidFill>
                <a:latin typeface="Times New Roman"/>
                <a:ea typeface="宋体"/>
              </a:rPr>
              <a:t>(2) </a:t>
            </a:r>
            <a:r>
              <a:rPr lang="zh-CN" altLang="en-US" u="sng" kern="0" dirty="0">
                <a:solidFill>
                  <a:schemeClr val="tx1"/>
                </a:solidFill>
                <a:latin typeface="Times New Roman"/>
                <a:ea typeface="宋体"/>
              </a:rPr>
              <a:t>非抢占</a:t>
            </a:r>
            <a:r>
              <a:rPr lang="zh-CN" altLang="en-US" b="1" kern="0" baseline="30000" dirty="0">
                <a:solidFill>
                  <a:schemeClr val="tx1"/>
                </a:solidFill>
                <a:latin typeface="Times New Roman"/>
                <a:ea typeface="宋体"/>
              </a:rPr>
              <a:t>１</a:t>
            </a:r>
            <a:r>
              <a:rPr lang="zh-CN" altLang="en-US" kern="0" dirty="0">
                <a:solidFill>
                  <a:schemeClr val="tx1"/>
                </a:solidFill>
                <a:latin typeface="Times New Roman"/>
                <a:ea typeface="宋体"/>
              </a:rPr>
              <a:t>式</a:t>
            </a:r>
            <a:r>
              <a:rPr lang="zh-CN" altLang="en-US" u="sng" kern="0" dirty="0">
                <a:latin typeface="Times New Roman"/>
                <a:ea typeface="宋体"/>
              </a:rPr>
              <a:t>优先权</a:t>
            </a:r>
            <a:r>
              <a:rPr lang="zh-CN" altLang="en-US" b="1" kern="0" baseline="30000" dirty="0">
                <a:solidFill>
                  <a:schemeClr val="tx1"/>
                </a:solidFill>
                <a:latin typeface="Times New Roman"/>
                <a:ea typeface="宋体"/>
              </a:rPr>
              <a:t>２</a:t>
            </a:r>
            <a:r>
              <a:rPr lang="zh-CN" altLang="en-US" kern="0" dirty="0">
                <a:solidFill>
                  <a:schemeClr val="tx1"/>
                </a:solidFill>
                <a:latin typeface="Times New Roman"/>
                <a:ea typeface="宋体"/>
              </a:rPr>
              <a:t>调度算法</a:t>
            </a:r>
            <a:r>
              <a:rPr lang="zh-CN" altLang="en-US" b="1" kern="0" baseline="30000" dirty="0">
                <a:solidFill>
                  <a:srgbClr val="FFFF00"/>
                </a:solidFill>
                <a:latin typeface="Times New Roman"/>
              </a:rPr>
              <a:t>当前进程队列</a:t>
            </a:r>
            <a:r>
              <a:rPr lang="en-US" altLang="zh-CN" b="1" kern="0" baseline="30000" dirty="0">
                <a:solidFill>
                  <a:srgbClr val="FF0000"/>
                </a:solidFill>
                <a:latin typeface="Times New Roman"/>
              </a:rPr>
              <a:t>+</a:t>
            </a:r>
            <a:r>
              <a:rPr lang="zh-CN" altLang="en-US" b="1" kern="0" baseline="30000" dirty="0">
                <a:solidFill>
                  <a:srgbClr val="FF0000"/>
                </a:solidFill>
                <a:latin typeface="Times New Roman"/>
              </a:rPr>
              <a:t>插队</a:t>
            </a:r>
            <a:r>
              <a:rPr lang="en-US" altLang="zh-CN" b="1" kern="0" baseline="30000" dirty="0">
                <a:solidFill>
                  <a:srgbClr val="FF0000"/>
                </a:solidFill>
                <a:latin typeface="Times New Roman"/>
              </a:rPr>
              <a:t>+</a:t>
            </a:r>
            <a:r>
              <a:rPr lang="zh-CN" altLang="en-US" b="1" kern="0" baseline="30000" dirty="0">
                <a:solidFill>
                  <a:srgbClr val="FF0000"/>
                </a:solidFill>
                <a:latin typeface="Times New Roman"/>
              </a:rPr>
              <a:t>当前进程完成</a:t>
            </a:r>
            <a:r>
              <a:rPr lang="zh-CN" altLang="en-US" kern="0" dirty="0">
                <a:solidFill>
                  <a:schemeClr val="tx1"/>
                </a:solidFill>
                <a:latin typeface="Times New Roman"/>
                <a:ea typeface="宋体"/>
              </a:rPr>
              <a:t>。</a:t>
            </a:r>
            <a:endParaRPr lang="en-US" altLang="zh-CN" kern="0" dirty="0">
              <a:solidFill>
                <a:schemeClr val="tx1"/>
              </a:solidFill>
              <a:latin typeface="Times New Roman"/>
              <a:ea typeface="宋体"/>
            </a:endParaRPr>
          </a:p>
          <a:p>
            <a:pPr lvl="0" eaLnBrk="1" hangingPunct="1">
              <a:lnSpc>
                <a:spcPct val="150000"/>
              </a:lnSpc>
            </a:pPr>
            <a:r>
              <a:rPr lang="zh-CN" altLang="en-US" kern="0" dirty="0">
                <a:solidFill>
                  <a:schemeClr val="tx1"/>
                </a:solidFill>
                <a:latin typeface="Times New Roman"/>
                <a:ea typeface="宋体"/>
              </a:rPr>
              <a:t>　  　　新就绪进程</a:t>
            </a:r>
            <a:r>
              <a:rPr lang="zh-CN" altLang="en-US" b="1" kern="0" dirty="0">
                <a:latin typeface="Times New Roman"/>
                <a:ea typeface="宋体"/>
              </a:rPr>
              <a:t>优先级更高</a:t>
            </a:r>
            <a:r>
              <a:rPr lang="zh-CN" altLang="en-US" kern="0" dirty="0">
                <a:solidFill>
                  <a:schemeClr val="tx1"/>
                </a:solidFill>
                <a:latin typeface="Times New Roman"/>
                <a:ea typeface="宋体"/>
              </a:rPr>
              <a:t>时，</a:t>
            </a:r>
            <a:r>
              <a:rPr lang="zh-CN" altLang="en-US" u="sng" kern="0" dirty="0">
                <a:solidFill>
                  <a:schemeClr val="tx1"/>
                </a:solidFill>
                <a:latin typeface="Times New Roman"/>
                <a:ea typeface="宋体"/>
              </a:rPr>
              <a:t>将它</a:t>
            </a:r>
            <a:r>
              <a:rPr lang="zh-CN" altLang="en-US" u="sng" kern="0" dirty="0">
                <a:latin typeface="Times New Roman"/>
                <a:ea typeface="宋体"/>
              </a:rPr>
              <a:t>加入到</a:t>
            </a:r>
            <a:r>
              <a:rPr lang="zh-CN" altLang="en-US" u="sng" kern="0" dirty="0">
                <a:solidFill>
                  <a:schemeClr val="tx1"/>
                </a:solidFill>
                <a:latin typeface="Times New Roman"/>
                <a:ea typeface="宋体"/>
              </a:rPr>
              <a:t>就绪队列的</a:t>
            </a:r>
            <a:r>
              <a:rPr lang="zh-CN" altLang="en-US" u="sng" kern="0" dirty="0">
                <a:latin typeface="Times New Roman"/>
                <a:ea typeface="宋体"/>
              </a:rPr>
              <a:t>队首</a:t>
            </a:r>
            <a:r>
              <a:rPr lang="zh-CN" altLang="en-US" kern="0" dirty="0">
                <a:solidFill>
                  <a:schemeClr val="tx1"/>
                </a:solidFill>
                <a:latin typeface="Times New Roman"/>
                <a:ea typeface="宋体"/>
              </a:rPr>
              <a:t>，</a:t>
            </a:r>
            <a:r>
              <a:rPr lang="zh-CN" altLang="en-US" u="sng" kern="0" dirty="0">
                <a:latin typeface="Times New Roman"/>
                <a:ea typeface="宋体"/>
              </a:rPr>
              <a:t>等待</a:t>
            </a:r>
            <a:r>
              <a:rPr lang="zh-CN" altLang="en-US" u="sng" kern="0" dirty="0">
                <a:solidFill>
                  <a:schemeClr val="tx1"/>
                </a:solidFill>
                <a:latin typeface="Times New Roman"/>
                <a:ea typeface="宋体"/>
              </a:rPr>
              <a:t>当前进程运行</a:t>
            </a:r>
            <a:r>
              <a:rPr lang="zh-CN" altLang="en-US" u="sng" kern="0" dirty="0">
                <a:latin typeface="Times New Roman"/>
                <a:ea typeface="宋体"/>
              </a:rPr>
              <a:t>完成</a:t>
            </a:r>
            <a:r>
              <a:rPr lang="zh-CN" altLang="en-US" kern="0" dirty="0">
                <a:solidFill>
                  <a:schemeClr val="tx1"/>
                </a:solidFill>
                <a:latin typeface="Times New Roman"/>
                <a:ea typeface="宋体"/>
              </a:rPr>
              <a:t>，之后</a:t>
            </a:r>
            <a:r>
              <a:rPr lang="zh-CN" altLang="en-US" kern="0" dirty="0">
                <a:latin typeface="Times New Roman"/>
                <a:ea typeface="宋体"/>
              </a:rPr>
              <a:t>调度</a:t>
            </a:r>
            <a:r>
              <a:rPr lang="zh-CN" altLang="en-US" kern="0" dirty="0">
                <a:solidFill>
                  <a:schemeClr val="tx1"/>
                </a:solidFill>
                <a:latin typeface="Times New Roman"/>
                <a:ea typeface="宋体"/>
              </a:rPr>
              <a:t>新就绪进程，</a:t>
            </a:r>
            <a:r>
              <a:rPr lang="en-US" altLang="zh-CN" kern="0" dirty="0">
                <a:solidFill>
                  <a:schemeClr val="tx1"/>
                </a:solidFill>
                <a:latin typeface="Times New Roman"/>
              </a:rPr>
              <a:t>fig 3-5b</a:t>
            </a:r>
            <a:r>
              <a:rPr lang="zh-CN" altLang="en-US" kern="0" dirty="0">
                <a:solidFill>
                  <a:schemeClr val="tx1"/>
                </a:solidFill>
                <a:latin typeface="Times New Roman"/>
              </a:rPr>
              <a:t>。</a:t>
            </a:r>
            <a:br>
              <a:rPr lang="zh-CN" altLang="en-US" kern="0" dirty="0">
                <a:solidFill>
                  <a:schemeClr val="tx1"/>
                </a:solidFill>
                <a:latin typeface="Times New Roman"/>
              </a:rPr>
            </a:br>
            <a:r>
              <a:rPr lang="zh-CN" altLang="en-US" kern="0" dirty="0">
                <a:solidFill>
                  <a:schemeClr val="tx1"/>
                </a:solidFill>
                <a:latin typeface="Times New Roman"/>
              </a:rPr>
              <a:t>。</a:t>
            </a:r>
            <a:endParaRPr lang="zh-CN" altLang="en-US" kern="0" dirty="0">
              <a:solidFill>
                <a:schemeClr val="tx1"/>
              </a:solidFill>
              <a:latin typeface="Times New Roman"/>
              <a:ea typeface="宋体"/>
            </a:endParaRPr>
          </a:p>
        </p:txBody>
      </p:sp>
      <p:cxnSp>
        <p:nvCxnSpPr>
          <p:cNvPr id="5" name="直接箭头连接符 4"/>
          <p:cNvCxnSpPr/>
          <p:nvPr/>
        </p:nvCxnSpPr>
        <p:spPr bwMode="auto">
          <a:xfrm>
            <a:off x="3131840" y="4077072"/>
            <a:ext cx="0" cy="720080"/>
          </a:xfrm>
          <a:prstGeom prst="straightConnector1">
            <a:avLst/>
          </a:prstGeom>
          <a:solidFill>
            <a:schemeClr val="accent1"/>
          </a:solidFill>
          <a:ln w="19050" cap="flat" cmpd="sng" algn="ctr">
            <a:solidFill>
              <a:srgbClr val="EDBB57"/>
            </a:solidFill>
            <a:prstDash val="sysDash"/>
            <a:miter lim="800000"/>
            <a:headEnd type="arrow"/>
            <a:tailEnd type="arrow"/>
          </a:ln>
          <a:effectLst/>
        </p:spPr>
      </p:cxnSp>
    </p:spTree>
    <p:extLst>
      <p:ext uri="{BB962C8B-B14F-4D97-AF65-F5344CB8AC3E}">
        <p14:creationId xmlns:p14="http://schemas.microsoft.com/office/powerpoint/2010/main" val="2736278748"/>
      </p:ext>
    </p:extLst>
  </p:cSld>
  <p:clrMapOvr>
    <a:masterClrMapping/>
  </p:clrMapOvr>
  <p:transition>
    <p:pull dir="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704856" cy="551554"/>
          </a:xfrm>
        </p:spPr>
        <p:txBody>
          <a:bodyPr/>
          <a:lstStyle/>
          <a:p>
            <a:pPr algn="l"/>
            <a:r>
              <a:rPr lang="zh-CN" altLang="en-US" sz="2800" dirty="0">
                <a:latin typeface="黑体" pitchFamily="2" charset="-122"/>
                <a:ea typeface="黑体" pitchFamily="2" charset="-122"/>
              </a:rPr>
              <a:t>　</a:t>
            </a:r>
            <a:r>
              <a:rPr lang="en-US" altLang="zh-CN" sz="2600" dirty="0">
                <a:latin typeface="黑体" pitchFamily="2" charset="-122"/>
                <a:ea typeface="黑体" pitchFamily="2" charset="-122"/>
              </a:rPr>
              <a:t>2. </a:t>
            </a:r>
            <a:r>
              <a:rPr lang="zh-CN" altLang="en-US" sz="2600" dirty="0">
                <a:latin typeface="黑体" pitchFamily="2" charset="-122"/>
                <a:ea typeface="黑体" pitchFamily="2" charset="-122"/>
              </a:rPr>
              <a:t>抢占式调度算法（</a:t>
            </a:r>
            <a:r>
              <a:rPr lang="en-US" altLang="zh-CN" sz="2600" dirty="0">
                <a:latin typeface="黑体" pitchFamily="2" charset="-122"/>
                <a:ea typeface="黑体" pitchFamily="2" charset="-122"/>
              </a:rPr>
              <a:t>+</a:t>
            </a:r>
            <a:r>
              <a:rPr lang="zh-CN" altLang="en-US" sz="2600" dirty="0">
                <a:latin typeface="黑体" pitchFamily="2" charset="-122"/>
                <a:ea typeface="黑体" pitchFamily="2" charset="-122"/>
              </a:rPr>
              <a:t>快）</a:t>
            </a:r>
            <a:endParaRPr lang="zh-CN" altLang="en-US" sz="2600" dirty="0">
              <a:solidFill>
                <a:schemeClr val="tx1"/>
              </a:solidFill>
            </a:endParaRPr>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836712"/>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t>　　</a:t>
            </a:r>
            <a:r>
              <a:rPr lang="zh-CN" altLang="en-US" dirty="0">
                <a:solidFill>
                  <a:schemeClr val="tx1"/>
                </a:solidFill>
              </a:rPr>
              <a:t>根据抢占发生时间的不同，分成以下两种调度算法：</a:t>
            </a:r>
            <a:br>
              <a:rPr lang="zh-CN" altLang="en-US" dirty="0">
                <a:solidFill>
                  <a:schemeClr val="tx1"/>
                </a:solidFill>
              </a:rPr>
            </a:br>
            <a:r>
              <a:rPr lang="zh-CN" altLang="en-US" dirty="0">
                <a:solidFill>
                  <a:schemeClr val="tx1"/>
                </a:solidFill>
              </a:rPr>
              <a:t>　　</a:t>
            </a:r>
            <a:r>
              <a:rPr lang="en-US" altLang="zh-CN" dirty="0">
                <a:solidFill>
                  <a:schemeClr val="tx1"/>
                </a:solidFill>
              </a:rPr>
              <a:t>(1) </a:t>
            </a:r>
            <a:r>
              <a:rPr lang="zh-CN" altLang="en-US" dirty="0"/>
              <a:t>基于时钟中断</a:t>
            </a:r>
            <a:r>
              <a:rPr lang="zh-CN" altLang="en-US" dirty="0">
                <a:solidFill>
                  <a:schemeClr val="tx1"/>
                </a:solidFill>
              </a:rPr>
              <a:t>的抢占式优先级调度算法。</a:t>
            </a:r>
            <a:endParaRPr lang="en-US" altLang="zh-CN" dirty="0">
              <a:solidFill>
                <a:schemeClr val="tx1"/>
              </a:solidFill>
            </a:endParaRPr>
          </a:p>
          <a:p>
            <a:pPr>
              <a:lnSpc>
                <a:spcPct val="140000"/>
              </a:lnSpc>
            </a:pPr>
            <a:r>
              <a:rPr lang="zh-CN" altLang="en-US" dirty="0">
                <a:solidFill>
                  <a:schemeClr val="tx1"/>
                </a:solidFill>
              </a:rPr>
              <a:t>　　新实时任务</a:t>
            </a:r>
            <a:r>
              <a:rPr lang="zh-CN" altLang="en-US" u="sng" dirty="0">
                <a:solidFill>
                  <a:schemeClr val="tx1"/>
                </a:solidFill>
              </a:rPr>
              <a:t>到达</a:t>
            </a:r>
            <a:r>
              <a:rPr lang="zh-CN" altLang="en-US" b="1" baseline="30000" dirty="0">
                <a:solidFill>
                  <a:schemeClr val="tx1"/>
                </a:solidFill>
              </a:rPr>
              <a:t>１</a:t>
            </a:r>
            <a:r>
              <a:rPr lang="zh-CN" altLang="en-US" dirty="0">
                <a:solidFill>
                  <a:schemeClr val="tx1"/>
                </a:solidFill>
              </a:rPr>
              <a:t>，且其</a:t>
            </a:r>
            <a:r>
              <a:rPr lang="zh-CN" altLang="en-US" u="sng" dirty="0">
                <a:solidFill>
                  <a:schemeClr val="tx1"/>
                </a:solidFill>
              </a:rPr>
              <a:t>优先级更高</a:t>
            </a:r>
            <a:r>
              <a:rPr lang="zh-CN" altLang="en-US" b="1" baseline="30000" dirty="0">
                <a:solidFill>
                  <a:schemeClr val="tx1"/>
                </a:solidFill>
              </a:rPr>
              <a:t>２ </a:t>
            </a:r>
            <a:r>
              <a:rPr lang="zh-CN" altLang="en-US" dirty="0">
                <a:solidFill>
                  <a:schemeClr val="tx1"/>
                </a:solidFill>
              </a:rPr>
              <a:t>，此时并</a:t>
            </a:r>
            <a:r>
              <a:rPr lang="zh-CN" altLang="en-US" dirty="0"/>
              <a:t>不立即抢占</a:t>
            </a:r>
            <a:r>
              <a:rPr lang="en-US" altLang="zh-CN" dirty="0">
                <a:solidFill>
                  <a:schemeClr val="tx1"/>
                </a:solidFill>
              </a:rPr>
              <a:t>CPU</a:t>
            </a:r>
            <a:r>
              <a:rPr lang="zh-CN" altLang="en-US" dirty="0">
                <a:solidFill>
                  <a:schemeClr val="tx1"/>
                </a:solidFill>
              </a:rPr>
              <a:t>。</a:t>
            </a:r>
            <a:r>
              <a:rPr lang="zh-CN" altLang="en-US" u="sng" dirty="0">
                <a:solidFill>
                  <a:srgbClr val="FF0000"/>
                </a:solidFill>
              </a:rPr>
              <a:t>等到</a:t>
            </a:r>
            <a:r>
              <a:rPr lang="zh-CN" altLang="en-US" b="1" u="sng" dirty="0"/>
              <a:t>时钟中断</a:t>
            </a:r>
            <a:r>
              <a:rPr lang="zh-CN" altLang="en-US" u="sng" dirty="0">
                <a:solidFill>
                  <a:schemeClr val="tx1"/>
                </a:solidFill>
              </a:rPr>
              <a:t>发生时，才去抢占</a:t>
            </a:r>
            <a:r>
              <a:rPr lang="en-US" altLang="zh-CN" u="sng" dirty="0">
                <a:solidFill>
                  <a:schemeClr val="tx1"/>
                </a:solidFill>
              </a:rPr>
              <a:t>CPU</a:t>
            </a:r>
            <a:r>
              <a:rPr lang="zh-CN" altLang="en-US" dirty="0">
                <a:solidFill>
                  <a:schemeClr val="tx1"/>
                </a:solidFill>
              </a:rPr>
              <a:t>，</a:t>
            </a:r>
            <a:r>
              <a:rPr lang="en-US" altLang="zh-CN" kern="0" dirty="0">
                <a:solidFill>
                  <a:schemeClr val="tx1"/>
                </a:solidFill>
                <a:latin typeface="Times New Roman"/>
              </a:rPr>
              <a:t>fig3-5c</a:t>
            </a:r>
            <a:r>
              <a:rPr lang="zh-CN" altLang="en-US" dirty="0">
                <a:solidFill>
                  <a:schemeClr val="tx1"/>
                </a:solidFill>
              </a:rPr>
              <a:t>。</a:t>
            </a:r>
            <a:br>
              <a:rPr lang="zh-CN" altLang="en-US" dirty="0">
                <a:solidFill>
                  <a:schemeClr val="tx1"/>
                </a:solidFill>
              </a:rPr>
            </a:br>
            <a:r>
              <a:rPr lang="zh-CN" altLang="en-US" dirty="0">
                <a:solidFill>
                  <a:schemeClr val="tx1"/>
                </a:solidFill>
              </a:rPr>
              <a:t>　　</a:t>
            </a:r>
            <a:r>
              <a:rPr lang="en-US" altLang="zh-CN" dirty="0">
                <a:solidFill>
                  <a:schemeClr val="tx1"/>
                </a:solidFill>
              </a:rPr>
              <a:t>(2) </a:t>
            </a:r>
            <a:r>
              <a:rPr lang="zh-CN" altLang="en-US" dirty="0"/>
              <a:t>立即抢占</a:t>
            </a:r>
            <a:r>
              <a:rPr lang="zh-CN" altLang="en-US" dirty="0">
                <a:solidFill>
                  <a:schemeClr val="tx1"/>
                </a:solidFill>
              </a:rPr>
              <a:t>的优先级调度算法。</a:t>
            </a:r>
            <a:endParaRPr lang="en-US" altLang="zh-CN" dirty="0">
              <a:solidFill>
                <a:schemeClr val="tx1"/>
              </a:solidFill>
            </a:endParaRPr>
          </a:p>
          <a:p>
            <a:pPr>
              <a:lnSpc>
                <a:spcPct val="140000"/>
              </a:lnSpc>
            </a:pPr>
            <a:r>
              <a:rPr lang="zh-CN" altLang="en-US" dirty="0">
                <a:solidFill>
                  <a:schemeClr val="tx1"/>
                </a:solidFill>
              </a:rPr>
              <a:t>　　外部中断请求</a:t>
            </a:r>
            <a:r>
              <a:rPr lang="zh-CN" altLang="en-US" u="sng" dirty="0">
                <a:solidFill>
                  <a:schemeClr val="tx1"/>
                </a:solidFill>
              </a:rPr>
              <a:t>到达</a:t>
            </a:r>
            <a:r>
              <a:rPr lang="zh-CN" altLang="en-US" b="1" baseline="30000" dirty="0">
                <a:solidFill>
                  <a:schemeClr val="tx1"/>
                </a:solidFill>
              </a:rPr>
              <a:t>１</a:t>
            </a:r>
            <a:r>
              <a:rPr lang="zh-CN" altLang="en-US" dirty="0">
                <a:solidFill>
                  <a:schemeClr val="tx1"/>
                </a:solidFill>
              </a:rPr>
              <a:t>后，且新任务</a:t>
            </a:r>
            <a:r>
              <a:rPr lang="zh-CN" altLang="en-US" u="sng" dirty="0">
                <a:solidFill>
                  <a:schemeClr val="tx1"/>
                </a:solidFill>
              </a:rPr>
              <a:t>优先级更高</a:t>
            </a:r>
            <a:r>
              <a:rPr lang="zh-CN" altLang="en-US" b="1" baseline="30000" dirty="0">
                <a:solidFill>
                  <a:schemeClr val="tx1"/>
                </a:solidFill>
              </a:rPr>
              <a:t>２ </a:t>
            </a:r>
            <a:r>
              <a:rPr lang="zh-CN" altLang="en-US" dirty="0">
                <a:solidFill>
                  <a:schemeClr val="tx1"/>
                </a:solidFill>
              </a:rPr>
              <a:t>，只要不是处于临界区，新任务就</a:t>
            </a:r>
            <a:r>
              <a:rPr lang="zh-CN" altLang="en-US" b="1" u="sng" dirty="0"/>
              <a:t>立即抢占</a:t>
            </a:r>
            <a:r>
              <a:rPr lang="en-US" altLang="zh-CN" dirty="0">
                <a:solidFill>
                  <a:schemeClr val="tx1"/>
                </a:solidFill>
              </a:rPr>
              <a:t>CPU</a:t>
            </a:r>
            <a:r>
              <a:rPr lang="zh-CN" altLang="en-US" dirty="0">
                <a:solidFill>
                  <a:schemeClr val="tx1"/>
                </a:solidFill>
              </a:rPr>
              <a:t>，</a:t>
            </a:r>
            <a:r>
              <a:rPr lang="en-US" altLang="zh-CN" kern="0" dirty="0">
                <a:solidFill>
                  <a:schemeClr val="tx1"/>
                </a:solidFill>
                <a:latin typeface="Times New Roman"/>
              </a:rPr>
              <a:t>fig 3-5d</a:t>
            </a:r>
            <a:r>
              <a:rPr lang="zh-CN" altLang="en-US" dirty="0">
                <a:solidFill>
                  <a:schemeClr val="tx1"/>
                </a:solidFill>
              </a:rPr>
              <a:t>。 　　</a:t>
            </a:r>
            <a:br>
              <a:rPr lang="zh-CN" altLang="en-US" dirty="0">
                <a:solidFill>
                  <a:schemeClr val="tx1"/>
                </a:solidFill>
              </a:rPr>
            </a:br>
            <a:r>
              <a:rPr lang="zh-CN" altLang="en-US" dirty="0">
                <a:solidFill>
                  <a:schemeClr val="tx1"/>
                </a:solidFill>
              </a:rPr>
              <a:t>　　图</a:t>
            </a:r>
            <a:r>
              <a:rPr lang="en-US" altLang="zh-CN" dirty="0">
                <a:solidFill>
                  <a:schemeClr val="tx1"/>
                </a:solidFill>
              </a:rPr>
              <a:t>3-5</a:t>
            </a:r>
            <a:r>
              <a:rPr lang="zh-CN" altLang="en-US" dirty="0">
                <a:solidFill>
                  <a:schemeClr val="tx1"/>
                </a:solidFill>
              </a:rPr>
              <a:t>中的</a:t>
            </a:r>
            <a:r>
              <a:rPr lang="en-US" altLang="zh-CN" dirty="0">
                <a:solidFill>
                  <a:schemeClr val="tx1"/>
                </a:solidFill>
              </a:rPr>
              <a:t>(a)</a:t>
            </a:r>
            <a:r>
              <a:rPr lang="zh-CN" altLang="en-US" dirty="0">
                <a:solidFill>
                  <a:schemeClr val="tx1"/>
                </a:solidFill>
              </a:rPr>
              <a:t>、</a:t>
            </a:r>
            <a:r>
              <a:rPr lang="en-US" altLang="zh-CN" dirty="0">
                <a:solidFill>
                  <a:schemeClr val="tx1"/>
                </a:solidFill>
              </a:rPr>
              <a:t>(b)</a:t>
            </a:r>
            <a:r>
              <a:rPr lang="zh-CN" altLang="en-US" dirty="0">
                <a:solidFill>
                  <a:schemeClr val="tx1"/>
                </a:solidFill>
              </a:rPr>
              <a:t>、</a:t>
            </a:r>
            <a:r>
              <a:rPr lang="en-US" altLang="zh-CN" dirty="0">
                <a:solidFill>
                  <a:schemeClr val="tx1"/>
                </a:solidFill>
              </a:rPr>
              <a:t>(c)</a:t>
            </a:r>
            <a:r>
              <a:rPr lang="zh-CN" altLang="en-US" dirty="0">
                <a:solidFill>
                  <a:schemeClr val="tx1"/>
                </a:solidFill>
              </a:rPr>
              <a:t>、</a:t>
            </a:r>
            <a:r>
              <a:rPr lang="en-US" altLang="zh-CN" dirty="0">
                <a:solidFill>
                  <a:schemeClr val="tx1"/>
                </a:solidFill>
              </a:rPr>
              <a:t>(d)</a:t>
            </a:r>
            <a:r>
              <a:rPr lang="zh-CN" altLang="en-US" dirty="0">
                <a:solidFill>
                  <a:schemeClr val="tx1"/>
                </a:solidFill>
              </a:rPr>
              <a:t>分别示出了四种情况的调度时间。 </a:t>
            </a:r>
          </a:p>
        </p:txBody>
      </p:sp>
      <p:cxnSp>
        <p:nvCxnSpPr>
          <p:cNvPr id="5" name="直接箭头连接符 4"/>
          <p:cNvCxnSpPr/>
          <p:nvPr/>
        </p:nvCxnSpPr>
        <p:spPr bwMode="auto">
          <a:xfrm>
            <a:off x="2483768" y="2924944"/>
            <a:ext cx="1800200" cy="1152128"/>
          </a:xfrm>
          <a:prstGeom prst="straightConnector1">
            <a:avLst/>
          </a:prstGeom>
          <a:solidFill>
            <a:schemeClr val="accent1"/>
          </a:solidFill>
          <a:ln w="19050" cap="flat" cmpd="sng" algn="ctr">
            <a:solidFill>
              <a:srgbClr val="EDBB57"/>
            </a:solidFill>
            <a:prstDash val="dash"/>
            <a:miter lim="800000"/>
            <a:headEnd type="arrow"/>
            <a:tailEnd type="arrow"/>
          </a:ln>
          <a:effectLst/>
        </p:spPr>
      </p:cxnSp>
    </p:spTree>
    <p:extLst>
      <p:ext uri="{BB962C8B-B14F-4D97-AF65-F5344CB8AC3E}">
        <p14:creationId xmlns:p14="http://schemas.microsoft.com/office/powerpoint/2010/main" val="2736278748"/>
      </p:ext>
    </p:extLst>
  </p:cSld>
  <p:clrMapOvr>
    <a:masterClrMapping/>
  </p:clrMapOvr>
  <p:transition>
    <p:pull dir="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652D714-7DFA-40BE-9EBF-19CC78811F69}" type="datetime8">
              <a:rPr lang="zh-CN" altLang="en-US" smtClean="0"/>
              <a:pPr/>
              <a:t>2022年6月30日8时58分</a:t>
            </a:fld>
            <a:endParaRPr lang="en-US" altLang="zh-CN"/>
          </a:p>
        </p:txBody>
      </p:sp>
      <p:sp>
        <p:nvSpPr>
          <p:cNvPr id="9221" name="Text Box 5"/>
          <p:cNvSpPr txBox="1">
            <a:spLocks noChangeArrowheads="1"/>
          </p:cNvSpPr>
          <p:nvPr/>
        </p:nvSpPr>
        <p:spPr bwMode="auto">
          <a:xfrm>
            <a:off x="714375" y="476672"/>
            <a:ext cx="77882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buFontTx/>
              <a:buAutoNum type="arabicParenBoth"/>
            </a:pPr>
            <a:r>
              <a:rPr kumimoji="1" lang="zh-CN" altLang="en-US" sz="2400" dirty="0">
                <a:latin typeface="Times New Roman" pitchFamily="18" charset="0"/>
              </a:rPr>
              <a:t>基于时钟中断的抢占式优先权调度算法。</a:t>
            </a:r>
          </a:p>
          <a:p>
            <a:pPr eaLnBrk="1" hangingPunct="1">
              <a:lnSpc>
                <a:spcPct val="120000"/>
              </a:lnSpc>
            </a:pPr>
            <a:r>
              <a:rPr kumimoji="1" lang="en-US" altLang="zh-CN" sz="2400" dirty="0">
                <a:latin typeface="Times New Roman" pitchFamily="18" charset="0"/>
              </a:rPr>
              <a:t>(2) </a:t>
            </a:r>
            <a:r>
              <a:rPr kumimoji="1" lang="zh-CN" altLang="en-US" sz="2400" dirty="0">
                <a:latin typeface="Times New Roman" pitchFamily="18" charset="0"/>
              </a:rPr>
              <a:t>立即抢占</a:t>
            </a:r>
            <a:r>
              <a:rPr kumimoji="1" lang="en-US" altLang="zh-CN" sz="2400" dirty="0">
                <a:latin typeface="Times New Roman" pitchFamily="18" charset="0"/>
              </a:rPr>
              <a:t>(Immediate Preemption)</a:t>
            </a:r>
            <a:r>
              <a:rPr kumimoji="1" lang="zh-CN" altLang="en-US" sz="2400" dirty="0">
                <a:latin typeface="Times New Roman" pitchFamily="18" charset="0"/>
              </a:rPr>
              <a:t>的优先权调度算法。  </a:t>
            </a:r>
          </a:p>
        </p:txBody>
      </p:sp>
      <p:graphicFrame>
        <p:nvGraphicFramePr>
          <p:cNvPr id="9218" name="Object 1024"/>
          <p:cNvGraphicFramePr>
            <a:graphicFrameLocks noChangeAspect="1"/>
          </p:cNvGraphicFramePr>
          <p:nvPr>
            <p:extLst>
              <p:ext uri="{D42A27DB-BD31-4B8C-83A1-F6EECF244321}">
                <p14:modId xmlns:p14="http://schemas.microsoft.com/office/powerpoint/2010/main" val="421113775"/>
              </p:ext>
            </p:extLst>
          </p:nvPr>
        </p:nvGraphicFramePr>
        <p:xfrm>
          <a:off x="-22575" y="1556792"/>
          <a:ext cx="9058275" cy="4381500"/>
        </p:xfrm>
        <a:graphic>
          <a:graphicData uri="http://schemas.openxmlformats.org/presentationml/2006/ole">
            <mc:AlternateContent xmlns:mc="http://schemas.openxmlformats.org/markup-compatibility/2006">
              <mc:Choice xmlns:v="urn:schemas-microsoft-com:vml" Requires="v">
                <p:oleObj name="VISIO" r:id="rId2" imgW="5612040" imgH="2369160" progId="Visio.Drawing.4">
                  <p:embed/>
                </p:oleObj>
              </mc:Choice>
              <mc:Fallback>
                <p:oleObj name="VISIO" r:id="rId2" imgW="5612040" imgH="2369160" progId="Visio.Drawing.4">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5" y="1556792"/>
                        <a:ext cx="9058275" cy="4381500"/>
                      </a:xfrm>
                      <a:prstGeom prst="rect">
                        <a:avLst/>
                      </a:prstGeom>
                      <a:blipFill>
                        <a:blip r:embed="rId4"/>
                        <a:tile tx="0" ty="0" sx="100000" sy="100000" flip="none" algn="tl"/>
                      </a:blipFill>
                      <a:ln>
                        <a:solidFill>
                          <a:schemeClr val="accent2">
                            <a:lumMod val="50000"/>
                          </a:schemeClr>
                        </a:solidFill>
                      </a:ln>
                      <a:effectLst/>
                    </p:spPr>
                  </p:pic>
                </p:oleObj>
              </mc:Fallback>
            </mc:AlternateContent>
          </a:graphicData>
        </a:graphic>
      </p:graphicFrame>
      <p:sp>
        <p:nvSpPr>
          <p:cNvPr id="9222" name="Text Box 9"/>
          <p:cNvSpPr txBox="1">
            <a:spLocks noChangeArrowheads="1"/>
          </p:cNvSpPr>
          <p:nvPr/>
        </p:nvSpPr>
        <p:spPr bwMode="auto">
          <a:xfrm>
            <a:off x="3308246" y="5984230"/>
            <a:ext cx="3134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latin typeface="Times New Roman" pitchFamily="18" charset="0"/>
              </a:rPr>
              <a:t>图 </a:t>
            </a:r>
            <a:r>
              <a:rPr kumimoji="1" lang="en-US" altLang="zh-CN" sz="2400" dirty="0">
                <a:latin typeface="Times New Roman" pitchFamily="18" charset="0"/>
              </a:rPr>
              <a:t>3-</a:t>
            </a:r>
            <a:r>
              <a:rPr kumimoji="1" lang="zh-CN" altLang="en-US" sz="2400" dirty="0">
                <a:latin typeface="Times New Roman" pitchFamily="18" charset="0"/>
              </a:rPr>
              <a:t>５实时进程调度 </a:t>
            </a:r>
          </a:p>
        </p:txBody>
      </p:sp>
      <p:sp>
        <p:nvSpPr>
          <p:cNvPr id="4" name="椭圆 3"/>
          <p:cNvSpPr/>
          <p:nvPr/>
        </p:nvSpPr>
        <p:spPr bwMode="auto">
          <a:xfrm>
            <a:off x="2607975" y="3933056"/>
            <a:ext cx="1459969" cy="360040"/>
          </a:xfrm>
          <a:prstGeom prst="ellipse">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9" name="椭圆 8"/>
          <p:cNvSpPr/>
          <p:nvPr/>
        </p:nvSpPr>
        <p:spPr bwMode="auto">
          <a:xfrm>
            <a:off x="7236296" y="1556792"/>
            <a:ext cx="1266354" cy="360040"/>
          </a:xfrm>
          <a:prstGeom prst="ellipse">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zh-CN" altLang="en-US"/>
          </a:p>
        </p:txBody>
      </p:sp>
      <p:sp>
        <p:nvSpPr>
          <p:cNvPr id="10" name="椭圆 9"/>
          <p:cNvSpPr/>
          <p:nvPr/>
        </p:nvSpPr>
        <p:spPr bwMode="auto">
          <a:xfrm>
            <a:off x="8316416" y="4293096"/>
            <a:ext cx="720080" cy="288032"/>
          </a:xfrm>
          <a:prstGeom prst="ellipse">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zh-CN" altLang="en-US"/>
          </a:p>
        </p:txBody>
      </p:sp>
      <p:sp>
        <p:nvSpPr>
          <p:cNvPr id="2" name="圆角矩形 1"/>
          <p:cNvSpPr/>
          <p:nvPr/>
        </p:nvSpPr>
        <p:spPr bwMode="auto">
          <a:xfrm>
            <a:off x="395536" y="1556792"/>
            <a:ext cx="4824536" cy="4320480"/>
          </a:xfrm>
          <a:prstGeom prst="roundRect">
            <a:avLst/>
          </a:prstGeom>
          <a:no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1" name="圆角矩形 10"/>
          <p:cNvSpPr/>
          <p:nvPr/>
        </p:nvSpPr>
        <p:spPr bwMode="auto">
          <a:xfrm>
            <a:off x="5457205" y="1556792"/>
            <a:ext cx="3659817" cy="4320480"/>
          </a:xfrm>
          <a:prstGeom prst="roundRect">
            <a:avLst/>
          </a:prstGeom>
          <a:noFill/>
          <a:ln w="19050" cap="flat" cmpd="sng" algn="ctr">
            <a:solidFill>
              <a:srgbClr val="0066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5" name="直接连接符 4"/>
          <p:cNvCxnSpPr/>
          <p:nvPr/>
        </p:nvCxnSpPr>
        <p:spPr bwMode="auto">
          <a:xfrm>
            <a:off x="2987824" y="3573016"/>
            <a:ext cx="700271" cy="0"/>
          </a:xfrm>
          <a:prstGeom prst="line">
            <a:avLst/>
          </a:prstGeom>
          <a:solidFill>
            <a:schemeClr val="accent1"/>
          </a:solidFill>
          <a:ln w="28575" cap="flat" cmpd="sng" algn="ctr">
            <a:solidFill>
              <a:srgbClr val="FF3399"/>
            </a:solidFill>
            <a:prstDash val="solid"/>
            <a:miter lim="800000"/>
            <a:headEnd type="none" w="med" len="med"/>
            <a:tailEnd type="none" w="med" len="med"/>
          </a:ln>
          <a:effectLst/>
        </p:spPr>
      </p:cxnSp>
      <p:cxnSp>
        <p:nvCxnSpPr>
          <p:cNvPr id="13" name="直接连接符 12"/>
          <p:cNvCxnSpPr/>
          <p:nvPr/>
        </p:nvCxnSpPr>
        <p:spPr bwMode="auto">
          <a:xfrm>
            <a:off x="2607975" y="5805264"/>
            <a:ext cx="883905" cy="0"/>
          </a:xfrm>
          <a:prstGeom prst="line">
            <a:avLst/>
          </a:prstGeom>
          <a:solidFill>
            <a:schemeClr val="accent1"/>
          </a:solidFill>
          <a:ln w="28575" cap="flat" cmpd="sng" algn="ctr">
            <a:solidFill>
              <a:srgbClr val="FF3399"/>
            </a:solidFill>
            <a:prstDash val="solid"/>
            <a:miter lim="800000"/>
            <a:headEnd type="none" w="med" len="med"/>
            <a:tailEnd type="none" w="med" len="med"/>
          </a:ln>
          <a:effectLst/>
        </p:spPr>
      </p:cxnSp>
      <p:cxnSp>
        <p:nvCxnSpPr>
          <p:cNvPr id="15" name="直接连接符 14"/>
          <p:cNvCxnSpPr/>
          <p:nvPr/>
        </p:nvCxnSpPr>
        <p:spPr bwMode="auto">
          <a:xfrm>
            <a:off x="5868144" y="3431628"/>
            <a:ext cx="1418969" cy="0"/>
          </a:xfrm>
          <a:prstGeom prst="line">
            <a:avLst/>
          </a:prstGeom>
          <a:solidFill>
            <a:schemeClr val="accent1"/>
          </a:solidFill>
          <a:ln w="28575" cap="flat" cmpd="sng" algn="ctr">
            <a:solidFill>
              <a:srgbClr val="FF3399"/>
            </a:solidFill>
            <a:prstDash val="solid"/>
            <a:miter lim="800000"/>
            <a:headEnd type="none" w="med" len="med"/>
            <a:tailEnd type="none" w="med" len="med"/>
          </a:ln>
          <a:effectLst/>
        </p:spPr>
      </p:cxnSp>
      <p:cxnSp>
        <p:nvCxnSpPr>
          <p:cNvPr id="19" name="直接连接符 18"/>
          <p:cNvCxnSpPr/>
          <p:nvPr/>
        </p:nvCxnSpPr>
        <p:spPr bwMode="auto">
          <a:xfrm>
            <a:off x="6227492" y="5849295"/>
            <a:ext cx="864788" cy="0"/>
          </a:xfrm>
          <a:prstGeom prst="line">
            <a:avLst/>
          </a:prstGeom>
          <a:solidFill>
            <a:schemeClr val="accent1"/>
          </a:solidFill>
          <a:ln w="28575" cap="flat" cmpd="sng" algn="ctr">
            <a:solidFill>
              <a:srgbClr val="FF3399"/>
            </a:solidFill>
            <a:prstDash val="solid"/>
            <a:miter lim="800000"/>
            <a:headEnd type="none" w="med" len="med"/>
            <a:tailEnd type="none" w="med" len="med"/>
          </a:ln>
          <a:effectLst/>
        </p:spPr>
      </p:cxnSp>
      <p:sp>
        <p:nvSpPr>
          <p:cNvPr id="3" name="下弧形箭头 2"/>
          <p:cNvSpPr/>
          <p:nvPr/>
        </p:nvSpPr>
        <p:spPr bwMode="auto">
          <a:xfrm>
            <a:off x="1547664" y="2636912"/>
            <a:ext cx="3060848" cy="432048"/>
          </a:xfrm>
          <a:prstGeom prst="curvedUp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6" name="圆角矩形 15"/>
          <p:cNvSpPr/>
          <p:nvPr/>
        </p:nvSpPr>
        <p:spPr bwMode="auto">
          <a:xfrm>
            <a:off x="5364088" y="2204864"/>
            <a:ext cx="2448271" cy="432048"/>
          </a:xfrm>
          <a:prstGeom prst="roundRect">
            <a:avLst/>
          </a:prstGeom>
          <a:noFill/>
          <a:ln w="19050" cap="flat" cmpd="sng" algn="ctr">
            <a:solidFill>
              <a:srgbClr val="FF339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transition>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301625" y="357189"/>
            <a:ext cx="8540750" cy="191492"/>
          </a:xfrm>
        </p:spPr>
        <p:txBody>
          <a:bodyPr/>
          <a:lstStyle/>
          <a:p>
            <a:r>
              <a:rPr lang="en-US" altLang="zh-CN" dirty="0"/>
              <a:t> </a:t>
            </a:r>
            <a:endParaRPr lang="zh-CN" altLang="en-US" dirty="0"/>
          </a:p>
        </p:txBody>
      </p:sp>
      <p:sp>
        <p:nvSpPr>
          <p:cNvPr id="35843" name="内容占位符 2"/>
          <p:cNvSpPr>
            <a:spLocks noGrp="1"/>
          </p:cNvSpPr>
          <p:nvPr>
            <p:ph idx="1"/>
          </p:nvPr>
        </p:nvSpPr>
        <p:spPr>
          <a:xfrm>
            <a:off x="301625" y="857250"/>
            <a:ext cx="8540750" cy="5357813"/>
          </a:xfrm>
        </p:spPr>
        <p:txBody>
          <a:bodyPr/>
          <a:lstStyle/>
          <a:p>
            <a:pPr>
              <a:lnSpc>
                <a:spcPct val="125000"/>
              </a:lnSpc>
            </a:pPr>
            <a:r>
              <a:rPr lang="en-US" altLang="zh-CN" dirty="0"/>
              <a:t>2. </a:t>
            </a:r>
            <a:r>
              <a:rPr lang="zh-CN" altLang="en-US" sz="2600" dirty="0">
                <a:solidFill>
                  <a:schemeClr val="tx2"/>
                </a:solidFill>
              </a:rPr>
              <a:t>某些</a:t>
            </a:r>
            <a:r>
              <a:rPr lang="en-US" altLang="zh-CN" sz="2600" dirty="0">
                <a:solidFill>
                  <a:schemeClr val="tx2"/>
                </a:solidFill>
              </a:rPr>
              <a:t>I/O</a:t>
            </a:r>
            <a:r>
              <a:rPr lang="zh-CN" altLang="en-US" sz="2600" dirty="0">
                <a:solidFill>
                  <a:schemeClr val="tx2"/>
                </a:solidFill>
              </a:rPr>
              <a:t>活动可以看作是计算型的</a:t>
            </a:r>
            <a:r>
              <a:rPr lang="zh-CN" altLang="en-US" sz="2600" dirty="0"/>
              <a:t>，</a:t>
            </a:r>
            <a:r>
              <a:rPr lang="zh-CN" altLang="en-US" sz="2300" dirty="0"/>
              <a:t>例如，</a:t>
            </a:r>
            <a:r>
              <a:rPr lang="en-US" altLang="zh-CN" sz="2600" u="sng" dirty="0"/>
              <a:t>CPU</a:t>
            </a:r>
            <a:r>
              <a:rPr lang="zh-CN" altLang="en-US" sz="2600" dirty="0"/>
              <a:t>向</a:t>
            </a:r>
            <a:r>
              <a:rPr lang="zh-CN" altLang="en-US" sz="2600" u="sng" dirty="0"/>
              <a:t>视频</a:t>
            </a:r>
            <a:r>
              <a:rPr lang="en-US" altLang="zh-CN" sz="2600" u="sng" dirty="0"/>
              <a:t>RAM</a:t>
            </a:r>
            <a:r>
              <a:rPr lang="zh-CN" altLang="en-US" sz="2600" dirty="0"/>
              <a:t>复制数据时，因为用到</a:t>
            </a:r>
            <a:r>
              <a:rPr lang="en-US" altLang="zh-CN" sz="2600" dirty="0"/>
              <a:t>CPU</a:t>
            </a:r>
            <a:r>
              <a:rPr lang="zh-CN" altLang="en-US" sz="2600" dirty="0"/>
              <a:t>，所以看作计算型的</a:t>
            </a:r>
            <a:r>
              <a:rPr lang="en-US" altLang="zh-CN" sz="2600" dirty="0"/>
              <a:t>.</a:t>
            </a:r>
          </a:p>
          <a:p>
            <a:pPr>
              <a:lnSpc>
                <a:spcPct val="125000"/>
              </a:lnSpc>
            </a:pPr>
            <a:r>
              <a:rPr lang="en-US" altLang="zh-CN" sz="2600" dirty="0"/>
              <a:t>3. </a:t>
            </a:r>
            <a:r>
              <a:rPr lang="en-US" altLang="zh-CN" sz="2600" u="sng" dirty="0"/>
              <a:t>CPU</a:t>
            </a:r>
            <a:r>
              <a:rPr lang="zh-CN" altLang="en-US" sz="2600" u="sng" dirty="0"/>
              <a:t>速度</a:t>
            </a:r>
            <a:r>
              <a:rPr lang="zh-CN" altLang="en-US" sz="2600" dirty="0"/>
              <a:t>远比</a:t>
            </a:r>
            <a:r>
              <a:rPr lang="zh-CN" altLang="en-US" sz="2600" u="sng" dirty="0"/>
              <a:t>磁盘速度</a:t>
            </a:r>
            <a:r>
              <a:rPr lang="zh-CN" altLang="en-US" sz="2600" dirty="0"/>
              <a:t>要快，因此</a:t>
            </a:r>
            <a:r>
              <a:rPr lang="en-US" altLang="zh-CN" sz="2600" u="sng" dirty="0"/>
              <a:t>I/O</a:t>
            </a:r>
            <a:r>
              <a:rPr lang="zh-CN" altLang="en-US" sz="2600" u="sng" dirty="0"/>
              <a:t>密集型</a:t>
            </a:r>
            <a:r>
              <a:rPr lang="zh-CN" altLang="en-US" sz="2600" dirty="0"/>
              <a:t>进程应该比</a:t>
            </a:r>
            <a:r>
              <a:rPr lang="zh-CN" altLang="en-US" sz="2600" u="sng" dirty="0"/>
              <a:t>计算密集型</a:t>
            </a:r>
            <a:r>
              <a:rPr lang="zh-CN" altLang="en-US" sz="2600" dirty="0"/>
              <a:t>进程更先运行，以保证</a:t>
            </a:r>
            <a:r>
              <a:rPr lang="zh-CN" altLang="en-US" sz="2600" b="1" dirty="0">
                <a:solidFill>
                  <a:schemeClr val="tx2"/>
                </a:solidFill>
              </a:rPr>
              <a:t>磁盘充分忙碌</a:t>
            </a:r>
            <a:r>
              <a:rPr lang="zh-CN" altLang="en-US" sz="2600" dirty="0"/>
              <a:t>。也就是说，要</a:t>
            </a:r>
            <a:r>
              <a:rPr lang="zh-CN" altLang="en-US" sz="2600" dirty="0">
                <a:solidFill>
                  <a:schemeClr val="tx2"/>
                </a:solidFill>
              </a:rPr>
              <a:t>优先考虑</a:t>
            </a:r>
            <a:r>
              <a:rPr lang="en-US" altLang="zh-CN" sz="2600" dirty="0">
                <a:solidFill>
                  <a:schemeClr val="tx2"/>
                </a:solidFill>
              </a:rPr>
              <a:t>I/O</a:t>
            </a:r>
            <a:r>
              <a:rPr lang="zh-CN" altLang="en-US" sz="2600" dirty="0">
                <a:solidFill>
                  <a:schemeClr val="tx2"/>
                </a:solidFill>
              </a:rPr>
              <a:t>密集型进程的调度</a:t>
            </a:r>
            <a:r>
              <a:rPr lang="zh-CN" altLang="en-US" sz="2600" dirty="0"/>
              <a:t>，从而使得</a:t>
            </a:r>
            <a:r>
              <a:rPr lang="en-US" altLang="zh-CN" sz="2600" dirty="0"/>
              <a:t>CPU</a:t>
            </a:r>
            <a:r>
              <a:rPr lang="zh-CN" altLang="en-US" sz="2600" dirty="0"/>
              <a:t>与</a:t>
            </a:r>
            <a:r>
              <a:rPr lang="en-US" altLang="zh-CN" sz="2600" dirty="0"/>
              <a:t>I/O</a:t>
            </a:r>
            <a:r>
              <a:rPr lang="zh-CN" altLang="en-US" sz="2600" dirty="0"/>
              <a:t>能更好的</a:t>
            </a:r>
            <a:r>
              <a:rPr lang="zh-CN" altLang="en-US" sz="2600" b="1" dirty="0">
                <a:solidFill>
                  <a:schemeClr val="tx2"/>
                </a:solidFill>
              </a:rPr>
              <a:t>并行处理</a:t>
            </a:r>
            <a:r>
              <a:rPr lang="zh-CN" altLang="en-US" sz="2600" dirty="0"/>
              <a:t>，从而提高系统的</a:t>
            </a:r>
            <a:r>
              <a:rPr lang="zh-CN" altLang="en-US" sz="2600" u="sng" dirty="0"/>
              <a:t>效率及吞吐量</a:t>
            </a:r>
            <a:r>
              <a:rPr lang="zh-CN" altLang="en-US" sz="2600" dirty="0"/>
              <a:t>。</a:t>
            </a:r>
          </a:p>
        </p:txBody>
      </p:sp>
      <p:sp>
        <p:nvSpPr>
          <p:cNvPr id="3584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33C2A28-6B8D-43CC-86D8-138310F5BC4E}" type="datetime8">
              <a:rPr lang="zh-CN" altLang="en-US" smtClean="0"/>
              <a:pPr/>
              <a:t>2022年6月30日8时58分</a:t>
            </a:fld>
            <a:endParaRPr lang="en-US" altLang="zh-CN"/>
          </a:p>
        </p:txBody>
      </p:sp>
    </p:spTree>
  </p:cSld>
  <p:clrMapOvr>
    <a:masterClrMapping/>
  </p:clrMapOvr>
  <p:transition>
    <p:pull dir="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203006"/>
            <a:ext cx="8064128" cy="551554"/>
          </a:xfrm>
        </p:spPr>
        <p:txBody>
          <a:bodyPr/>
          <a:lstStyle/>
          <a:p>
            <a:pPr algn="l"/>
            <a:r>
              <a:rPr lang="en-US" altLang="zh-CN" sz="2600" b="0" dirty="0">
                <a:solidFill>
                  <a:schemeClr val="tx1"/>
                </a:solidFill>
                <a:latin typeface="黑体" pitchFamily="2" charset="-122"/>
                <a:ea typeface="黑体" pitchFamily="2" charset="-122"/>
              </a:rPr>
              <a:t> </a:t>
            </a:r>
            <a:r>
              <a:rPr lang="en-US" altLang="zh-CN" sz="2600" dirty="0">
                <a:latin typeface="黑体" pitchFamily="2" charset="-122"/>
                <a:ea typeface="黑体" pitchFamily="2" charset="-122"/>
              </a:rPr>
              <a:t>3.4.3  </a:t>
            </a:r>
            <a:r>
              <a:rPr lang="zh-CN" altLang="en-US" sz="2600" dirty="0">
                <a:latin typeface="黑体" pitchFamily="2" charset="-122"/>
                <a:ea typeface="黑体" pitchFamily="2" charset="-122"/>
              </a:rPr>
              <a:t>最早</a:t>
            </a:r>
            <a:r>
              <a:rPr lang="zh-CN" altLang="en-US" sz="2600" u="sng" dirty="0">
                <a:latin typeface="黑体" pitchFamily="2" charset="-122"/>
                <a:ea typeface="黑体" pitchFamily="2" charset="-122"/>
              </a:rPr>
              <a:t>截止时间</a:t>
            </a:r>
            <a:r>
              <a:rPr lang="zh-CN" altLang="en-US" sz="2600" i="1" baseline="30000" dirty="0">
                <a:latin typeface="黑体" pitchFamily="2" charset="-122"/>
                <a:ea typeface="黑体" pitchFamily="2" charset="-122"/>
              </a:rPr>
              <a:t>开始</a:t>
            </a:r>
            <a:r>
              <a:rPr lang="zh-CN" altLang="en-US" sz="2600" baseline="30000" dirty="0">
                <a:latin typeface="黑体" pitchFamily="2" charset="-122"/>
                <a:ea typeface="黑体" pitchFamily="2" charset="-122"/>
              </a:rPr>
              <a:t>截止时间</a:t>
            </a:r>
            <a:r>
              <a:rPr lang="en-US" altLang="zh-CN" sz="2600" baseline="30000" dirty="0">
                <a:latin typeface="黑体" pitchFamily="2" charset="-122"/>
                <a:ea typeface="黑体" pitchFamily="2" charset="-122"/>
              </a:rPr>
              <a:t>/</a:t>
            </a:r>
            <a:r>
              <a:rPr lang="zh-CN" altLang="en-US" sz="2600" i="1" baseline="30000" dirty="0">
                <a:latin typeface="黑体" pitchFamily="2" charset="-122"/>
                <a:ea typeface="黑体" pitchFamily="2" charset="-122"/>
              </a:rPr>
              <a:t>完成</a:t>
            </a:r>
            <a:r>
              <a:rPr lang="zh-CN" altLang="en-US" sz="2600" baseline="30000" dirty="0">
                <a:latin typeface="黑体" pitchFamily="2" charset="-122"/>
                <a:ea typeface="黑体" pitchFamily="2" charset="-122"/>
              </a:rPr>
              <a:t>截止时间</a:t>
            </a:r>
            <a:r>
              <a:rPr lang="zh-CN" altLang="en-US" sz="2600" dirty="0">
                <a:latin typeface="黑体" pitchFamily="2" charset="-122"/>
                <a:ea typeface="黑体" pitchFamily="2" charset="-122"/>
              </a:rPr>
              <a:t>优先算法 </a:t>
            </a:r>
            <a:endParaRPr lang="zh-CN" altLang="en-US" sz="2600" dirty="0">
              <a:solidFill>
                <a:schemeClr val="tx1"/>
              </a:solidFill>
            </a:endParaRPr>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sp>
        <p:nvSpPr>
          <p:cNvPr id="4" name="Rectangle 2"/>
          <p:cNvSpPr>
            <a:spLocks noGrp="1" noChangeArrowheads="1"/>
          </p:cNvSpPr>
          <p:nvPr/>
        </p:nvSpPr>
        <p:spPr bwMode="auto">
          <a:xfrm>
            <a:off x="468313" y="764703"/>
            <a:ext cx="8207375" cy="543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10000"/>
              </a:lnSpc>
            </a:pPr>
            <a:r>
              <a:rPr lang="zh-CN" altLang="en-US" dirty="0">
                <a:latin typeface="黑体" pitchFamily="2" charset="-122"/>
                <a:ea typeface="黑体" pitchFamily="2" charset="-122"/>
              </a:rPr>
              <a:t>　</a:t>
            </a:r>
            <a:r>
              <a:rPr kumimoji="1" lang="zh-CN" altLang="en-US" dirty="0">
                <a:solidFill>
                  <a:schemeClr val="tx1"/>
                </a:solidFill>
                <a:latin typeface="宋体" pitchFamily="2" charset="-122"/>
              </a:rPr>
              <a:t>根据任务的</a:t>
            </a:r>
            <a:r>
              <a:rPr kumimoji="1" lang="zh-CN" altLang="en-US" b="1" u="sng" dirty="0">
                <a:latin typeface="宋体" pitchFamily="2" charset="-122"/>
              </a:rPr>
              <a:t>截止时间</a:t>
            </a:r>
            <a:r>
              <a:rPr kumimoji="1" lang="zh-CN" altLang="en-US" u="sng" dirty="0">
                <a:solidFill>
                  <a:schemeClr val="tx1"/>
                </a:solidFill>
                <a:latin typeface="宋体" pitchFamily="2" charset="-122"/>
              </a:rPr>
              <a:t>来确定任务的优先级</a:t>
            </a:r>
            <a:r>
              <a:rPr kumimoji="1" lang="zh-CN" altLang="en-US" dirty="0">
                <a:solidFill>
                  <a:schemeClr val="tx1"/>
                </a:solidFill>
                <a:latin typeface="宋体" pitchFamily="2" charset="-122"/>
              </a:rPr>
              <a:t>。截止时间愈早，其优先级愈高。</a:t>
            </a:r>
            <a:endParaRPr kumimoji="1" lang="en-US" altLang="zh-CN" dirty="0">
              <a:solidFill>
                <a:schemeClr val="tx1"/>
              </a:solidFill>
              <a:latin typeface="宋体" pitchFamily="2" charset="-122"/>
            </a:endParaRPr>
          </a:p>
          <a:p>
            <a:pPr>
              <a:lnSpc>
                <a:spcPct val="110000"/>
              </a:lnSpc>
            </a:pPr>
            <a:r>
              <a:rPr lang="zh-CN" altLang="en-US" dirty="0">
                <a:solidFill>
                  <a:schemeClr val="tx1"/>
                </a:solidFill>
                <a:latin typeface="黑体" pitchFamily="2" charset="-122"/>
                <a:ea typeface="黑体" pitchFamily="2" charset="-122"/>
              </a:rPr>
              <a:t>　</a:t>
            </a:r>
            <a:r>
              <a:rPr kumimoji="1" lang="zh-CN" altLang="zh-CN" dirty="0">
                <a:solidFill>
                  <a:schemeClr val="tx1"/>
                </a:solidFill>
              </a:rPr>
              <a:t>具有</a:t>
            </a:r>
            <a:r>
              <a:rPr kumimoji="1" lang="zh-CN" altLang="zh-CN" u="sng" dirty="0"/>
              <a:t>最早截止时间</a:t>
            </a:r>
            <a:r>
              <a:rPr kumimoji="1" lang="zh-CN" altLang="zh-CN" dirty="0">
                <a:solidFill>
                  <a:schemeClr val="tx1"/>
                </a:solidFill>
              </a:rPr>
              <a:t>的任务排在</a:t>
            </a:r>
            <a:r>
              <a:rPr kumimoji="1" lang="zh-CN" altLang="zh-CN" u="sng" dirty="0"/>
              <a:t>队</a:t>
            </a:r>
            <a:r>
              <a:rPr kumimoji="1" lang="zh-CN" altLang="en-US" u="sng" dirty="0"/>
              <a:t>首</a:t>
            </a:r>
            <a:r>
              <a:rPr kumimoji="1" lang="zh-CN" altLang="zh-CN" dirty="0">
                <a:solidFill>
                  <a:schemeClr val="tx1"/>
                </a:solidFill>
              </a:rPr>
              <a:t>。</a:t>
            </a:r>
            <a:endParaRPr kumimoji="1" lang="en-US" altLang="zh-CN" dirty="0">
              <a:solidFill>
                <a:schemeClr val="tx1"/>
              </a:solidFill>
            </a:endParaRPr>
          </a:p>
          <a:p>
            <a:pPr>
              <a:lnSpc>
                <a:spcPct val="110000"/>
              </a:lnSpc>
            </a:pPr>
            <a:r>
              <a:rPr kumimoji="1" lang="zh-CN" altLang="en-US" dirty="0">
                <a:solidFill>
                  <a:schemeClr val="tx1"/>
                </a:solidFill>
              </a:rPr>
              <a:t>　</a:t>
            </a:r>
            <a:r>
              <a:rPr kumimoji="1" lang="zh-CN" altLang="zh-CN" dirty="0">
                <a:solidFill>
                  <a:schemeClr val="tx1"/>
                </a:solidFill>
              </a:rPr>
              <a:t>调度程序总是选择就绪队列中的</a:t>
            </a:r>
            <a:r>
              <a:rPr kumimoji="1" lang="zh-CN" altLang="zh-CN" u="sng" dirty="0"/>
              <a:t>队</a:t>
            </a:r>
            <a:r>
              <a:rPr kumimoji="1" lang="zh-CN" altLang="en-US" u="sng" dirty="0"/>
              <a:t>首</a:t>
            </a:r>
            <a:r>
              <a:rPr kumimoji="1" lang="zh-CN" altLang="zh-CN" u="sng" dirty="0"/>
              <a:t>任务</a:t>
            </a:r>
            <a:r>
              <a:rPr kumimoji="1" lang="zh-CN" altLang="zh-CN" dirty="0">
                <a:solidFill>
                  <a:schemeClr val="tx1"/>
                </a:solidFill>
              </a:rPr>
              <a:t>，为之分配处理机，使之投入运行。</a:t>
            </a:r>
            <a:endParaRPr kumimoji="1" lang="en-US" altLang="zh-CN" dirty="0">
              <a:solidFill>
                <a:schemeClr val="tx1"/>
              </a:solidFill>
            </a:endParaRPr>
          </a:p>
          <a:p>
            <a:pPr>
              <a:lnSpc>
                <a:spcPct val="110000"/>
              </a:lnSpc>
            </a:pPr>
            <a:r>
              <a:rPr kumimoji="1" lang="zh-CN" altLang="en-US" dirty="0">
                <a:solidFill>
                  <a:schemeClr val="tx1"/>
                </a:solidFill>
              </a:rPr>
              <a:t>　</a:t>
            </a:r>
            <a:r>
              <a:rPr kumimoji="1" lang="zh-CN" altLang="zh-CN" dirty="0">
                <a:solidFill>
                  <a:schemeClr val="tx1"/>
                </a:solidFill>
              </a:rPr>
              <a:t>算法既可用于</a:t>
            </a:r>
            <a:r>
              <a:rPr kumimoji="1" lang="zh-CN" altLang="zh-CN" u="sng" dirty="0">
                <a:solidFill>
                  <a:schemeClr val="tx1"/>
                </a:solidFill>
              </a:rPr>
              <a:t>抢占式调度</a:t>
            </a:r>
            <a:r>
              <a:rPr kumimoji="1" lang="zh-CN" altLang="zh-CN" dirty="0">
                <a:solidFill>
                  <a:schemeClr val="tx1"/>
                </a:solidFill>
              </a:rPr>
              <a:t>，也可用于</a:t>
            </a:r>
            <a:r>
              <a:rPr kumimoji="1" lang="zh-CN" altLang="zh-CN" u="sng" dirty="0">
                <a:solidFill>
                  <a:schemeClr val="tx1"/>
                </a:solidFill>
              </a:rPr>
              <a:t>非抢占式调度</a:t>
            </a:r>
            <a:r>
              <a:rPr kumimoji="1" lang="zh-CN" altLang="zh-CN" dirty="0">
                <a:solidFill>
                  <a:schemeClr val="tx1"/>
                </a:solidFill>
              </a:rPr>
              <a:t>。</a:t>
            </a:r>
            <a:endParaRPr kumimoji="1" lang="en-US" altLang="zh-CN" dirty="0">
              <a:solidFill>
                <a:schemeClr val="tx1"/>
              </a:solidFill>
            </a:endParaRPr>
          </a:p>
          <a:p>
            <a:pPr algn="just" eaLnBrk="1" hangingPunct="1">
              <a:lnSpc>
                <a:spcPct val="110000"/>
              </a:lnSpc>
              <a:spcBef>
                <a:spcPts val="500"/>
              </a:spcBef>
            </a:pPr>
            <a:r>
              <a:rPr kumimoji="1" lang="zh-CN" altLang="en-US" dirty="0">
                <a:latin typeface="宋体" pitchFamily="2" charset="-122"/>
              </a:rPr>
              <a:t>　</a:t>
            </a:r>
            <a:r>
              <a:rPr kumimoji="1" lang="zh-CN" altLang="en-US" b="1" dirty="0">
                <a:solidFill>
                  <a:schemeClr val="tx1"/>
                </a:solidFill>
                <a:latin typeface="宋体" pitchFamily="2" charset="-122"/>
              </a:rPr>
              <a:t>１</a:t>
            </a:r>
            <a:r>
              <a:rPr kumimoji="1" lang="zh-CN" altLang="en-US" b="1" u="sng" dirty="0">
                <a:latin typeface="宋体" pitchFamily="2" charset="-122"/>
              </a:rPr>
              <a:t>非抢占式</a:t>
            </a:r>
            <a:r>
              <a:rPr kumimoji="1" lang="zh-CN" altLang="en-US" dirty="0">
                <a:solidFill>
                  <a:schemeClr val="tx1"/>
                </a:solidFill>
                <a:latin typeface="宋体" pitchFamily="2" charset="-122"/>
              </a:rPr>
              <a:t>调度方式用于</a:t>
            </a:r>
            <a:r>
              <a:rPr kumimoji="1" lang="zh-CN" altLang="en-US" u="sng" dirty="0">
                <a:solidFill>
                  <a:schemeClr val="tx1"/>
                </a:solidFill>
                <a:latin typeface="宋体" pitchFamily="2" charset="-122"/>
              </a:rPr>
              <a:t>非周期性的</a:t>
            </a:r>
            <a:r>
              <a:rPr kumimoji="1" lang="zh-CN" altLang="en-US" dirty="0">
                <a:solidFill>
                  <a:schemeClr val="tx1"/>
                </a:solidFill>
                <a:latin typeface="宋体" pitchFamily="2" charset="-122"/>
              </a:rPr>
              <a:t>实时任务</a:t>
            </a:r>
          </a:p>
          <a:p>
            <a:pPr eaLnBrk="1" hangingPunct="1">
              <a:lnSpc>
                <a:spcPct val="110000"/>
              </a:lnSpc>
              <a:spcBef>
                <a:spcPct val="50000"/>
              </a:spcBef>
            </a:pPr>
            <a:r>
              <a:rPr kumimoji="1" lang="zh-CN" altLang="en-US" dirty="0">
                <a:solidFill>
                  <a:schemeClr val="tx1"/>
                </a:solidFill>
                <a:latin typeface="宋体" pitchFamily="2" charset="-122"/>
              </a:rPr>
              <a:t>　在图</a:t>
            </a:r>
            <a:r>
              <a:rPr kumimoji="1" lang="en-US" altLang="zh-CN" dirty="0">
                <a:solidFill>
                  <a:schemeClr val="tx1"/>
                </a:solidFill>
                <a:latin typeface="Times New Roman" pitchFamily="18" charset="0"/>
              </a:rPr>
              <a:t>3-</a:t>
            </a:r>
            <a:r>
              <a:rPr kumimoji="1" lang="zh-CN" altLang="en-US" dirty="0">
                <a:solidFill>
                  <a:schemeClr val="tx1"/>
                </a:solidFill>
                <a:latin typeface="Times New Roman" pitchFamily="18" charset="0"/>
              </a:rPr>
              <a:t>６中，</a:t>
            </a:r>
            <a:r>
              <a:rPr kumimoji="1" lang="zh-CN" altLang="en-US" dirty="0">
                <a:solidFill>
                  <a:schemeClr val="tx1"/>
                </a:solidFill>
                <a:latin typeface="宋体" pitchFamily="2" charset="-122"/>
              </a:rPr>
              <a:t>有４个非周期任务，它们先后到达。系统首先调度任务</a:t>
            </a:r>
            <a:r>
              <a:rPr kumimoji="1" lang="en-US" altLang="zh-CN" dirty="0">
                <a:solidFill>
                  <a:schemeClr val="tx1"/>
                </a:solidFill>
                <a:latin typeface="Times New Roman" pitchFamily="18" charset="0"/>
              </a:rPr>
              <a:t>1</a:t>
            </a:r>
            <a:r>
              <a:rPr kumimoji="1" lang="zh-CN" altLang="en-US" dirty="0">
                <a:solidFill>
                  <a:schemeClr val="tx1"/>
                </a:solidFill>
                <a:latin typeface="宋体" pitchFamily="2" charset="-122"/>
              </a:rPr>
              <a:t>执行，在任务</a:t>
            </a:r>
            <a:r>
              <a:rPr kumimoji="1" lang="en-US" altLang="zh-CN" dirty="0">
                <a:solidFill>
                  <a:schemeClr val="tx1"/>
                </a:solidFill>
                <a:latin typeface="Times New Roman" pitchFamily="18" charset="0"/>
              </a:rPr>
              <a:t>1</a:t>
            </a:r>
            <a:r>
              <a:rPr kumimoji="1" lang="zh-CN" altLang="en-US" dirty="0">
                <a:solidFill>
                  <a:schemeClr val="tx1"/>
                </a:solidFill>
                <a:latin typeface="宋体" pitchFamily="2" charset="-122"/>
              </a:rPr>
              <a:t>执行期间，任务</a:t>
            </a:r>
            <a:r>
              <a:rPr kumimoji="1" lang="en-US" altLang="zh-CN" dirty="0">
                <a:solidFill>
                  <a:schemeClr val="tx1"/>
                </a:solidFill>
                <a:latin typeface="Times New Roman" pitchFamily="18" charset="0"/>
              </a:rPr>
              <a:t>2</a:t>
            </a:r>
            <a:r>
              <a:rPr kumimoji="1" lang="zh-CN" altLang="en-US" dirty="0">
                <a:solidFill>
                  <a:schemeClr val="tx1"/>
                </a:solidFill>
                <a:latin typeface="宋体" pitchFamily="2" charset="-122"/>
              </a:rPr>
              <a:t>、</a:t>
            </a:r>
            <a:r>
              <a:rPr kumimoji="1" lang="en-US" altLang="zh-CN" dirty="0">
                <a:solidFill>
                  <a:schemeClr val="tx1"/>
                </a:solidFill>
                <a:latin typeface="Times New Roman" pitchFamily="18" charset="0"/>
              </a:rPr>
              <a:t>3</a:t>
            </a:r>
            <a:r>
              <a:rPr kumimoji="1" lang="zh-CN" altLang="en-US" dirty="0">
                <a:solidFill>
                  <a:schemeClr val="tx1"/>
                </a:solidFill>
                <a:latin typeface="宋体" pitchFamily="2" charset="-122"/>
              </a:rPr>
              <a:t>又先后到达。由于任务</a:t>
            </a:r>
            <a:r>
              <a:rPr kumimoji="1" lang="en-US" altLang="zh-CN" dirty="0">
                <a:solidFill>
                  <a:schemeClr val="tx1"/>
                </a:solidFill>
                <a:latin typeface="Times New Roman" pitchFamily="18" charset="0"/>
              </a:rPr>
              <a:t>3</a:t>
            </a:r>
            <a:r>
              <a:rPr kumimoji="1" lang="zh-CN" altLang="en-US" dirty="0">
                <a:solidFill>
                  <a:schemeClr val="tx1"/>
                </a:solidFill>
                <a:latin typeface="宋体" pitchFamily="2" charset="-122"/>
              </a:rPr>
              <a:t>的</a:t>
            </a:r>
            <a:r>
              <a:rPr kumimoji="1" lang="zh-CN" altLang="en-US" u="sng" dirty="0">
                <a:solidFill>
                  <a:schemeClr val="tx1"/>
                </a:solidFill>
                <a:latin typeface="宋体" pitchFamily="2" charset="-122"/>
              </a:rPr>
              <a:t>开始截止时间早于</a:t>
            </a:r>
            <a:r>
              <a:rPr kumimoji="1" lang="zh-CN" altLang="en-US" dirty="0">
                <a:solidFill>
                  <a:schemeClr val="tx1"/>
                </a:solidFill>
                <a:latin typeface="宋体" pitchFamily="2" charset="-122"/>
              </a:rPr>
              <a:t>任务</a:t>
            </a:r>
            <a:r>
              <a:rPr kumimoji="1" lang="en-US" altLang="zh-CN" dirty="0">
                <a:solidFill>
                  <a:schemeClr val="tx1"/>
                </a:solidFill>
                <a:latin typeface="Times New Roman" pitchFamily="18" charset="0"/>
              </a:rPr>
              <a:t>2</a:t>
            </a:r>
            <a:r>
              <a:rPr kumimoji="1" lang="zh-CN" altLang="en-US" dirty="0">
                <a:solidFill>
                  <a:schemeClr val="tx1"/>
                </a:solidFill>
                <a:latin typeface="宋体" pitchFamily="2" charset="-122"/>
              </a:rPr>
              <a:t>，故系统在任务</a:t>
            </a:r>
            <a:r>
              <a:rPr kumimoji="1" lang="en-US" altLang="zh-CN" dirty="0">
                <a:solidFill>
                  <a:schemeClr val="tx1"/>
                </a:solidFill>
                <a:latin typeface="Times New Roman" pitchFamily="18" charset="0"/>
              </a:rPr>
              <a:t>1</a:t>
            </a:r>
            <a:r>
              <a:rPr kumimoji="1" lang="zh-CN" altLang="en-US" dirty="0">
                <a:solidFill>
                  <a:schemeClr val="tx1"/>
                </a:solidFill>
                <a:latin typeface="宋体" pitchFamily="2" charset="-122"/>
              </a:rPr>
              <a:t>后将调度任务</a:t>
            </a:r>
            <a:r>
              <a:rPr kumimoji="1" lang="en-US" altLang="zh-CN" dirty="0">
                <a:solidFill>
                  <a:schemeClr val="tx1"/>
                </a:solidFill>
                <a:latin typeface="Times New Roman" pitchFamily="18" charset="0"/>
              </a:rPr>
              <a:t>3</a:t>
            </a:r>
            <a:r>
              <a:rPr kumimoji="1" lang="zh-CN" altLang="en-US" dirty="0">
                <a:solidFill>
                  <a:schemeClr val="tx1"/>
                </a:solidFill>
                <a:latin typeface="宋体" pitchFamily="2" charset="-122"/>
              </a:rPr>
              <a:t>执行。在此期间又到达作业</a:t>
            </a:r>
            <a:r>
              <a:rPr kumimoji="1" lang="en-US" altLang="zh-CN" dirty="0">
                <a:solidFill>
                  <a:schemeClr val="tx1"/>
                </a:solidFill>
                <a:latin typeface="Times New Roman" pitchFamily="18" charset="0"/>
              </a:rPr>
              <a:t>4</a:t>
            </a:r>
            <a:r>
              <a:rPr kumimoji="1" lang="zh-CN" altLang="en-US" dirty="0">
                <a:solidFill>
                  <a:schemeClr val="tx1"/>
                </a:solidFill>
                <a:latin typeface="宋体" pitchFamily="2" charset="-122"/>
              </a:rPr>
              <a:t>，其开始截止时间仍是早于任务</a:t>
            </a:r>
            <a:r>
              <a:rPr kumimoji="1" lang="en-US" altLang="zh-CN" dirty="0">
                <a:solidFill>
                  <a:schemeClr val="tx1"/>
                </a:solidFill>
                <a:latin typeface="Times New Roman" pitchFamily="18" charset="0"/>
              </a:rPr>
              <a:t>2</a:t>
            </a:r>
            <a:r>
              <a:rPr kumimoji="1" lang="zh-CN" altLang="en-US" dirty="0">
                <a:solidFill>
                  <a:schemeClr val="tx1"/>
                </a:solidFill>
                <a:latin typeface="宋体" pitchFamily="2" charset="-122"/>
              </a:rPr>
              <a:t>的，故在任务</a:t>
            </a:r>
            <a:r>
              <a:rPr kumimoji="1" lang="en-US" altLang="zh-CN" dirty="0">
                <a:solidFill>
                  <a:schemeClr val="tx1"/>
                </a:solidFill>
                <a:latin typeface="Times New Roman" pitchFamily="18" charset="0"/>
              </a:rPr>
              <a:t>3</a:t>
            </a:r>
            <a:r>
              <a:rPr kumimoji="1" lang="zh-CN" altLang="en-US" dirty="0">
                <a:solidFill>
                  <a:schemeClr val="tx1"/>
                </a:solidFill>
                <a:latin typeface="宋体" pitchFamily="2" charset="-122"/>
              </a:rPr>
              <a:t>执行完后，系统又调度任务</a:t>
            </a:r>
            <a:r>
              <a:rPr kumimoji="1" lang="en-US" altLang="zh-CN" dirty="0">
                <a:solidFill>
                  <a:schemeClr val="tx1"/>
                </a:solidFill>
                <a:latin typeface="Times New Roman" pitchFamily="18" charset="0"/>
              </a:rPr>
              <a:t>4</a:t>
            </a:r>
            <a:r>
              <a:rPr kumimoji="1" lang="zh-CN" altLang="en-US" dirty="0">
                <a:solidFill>
                  <a:schemeClr val="tx1"/>
                </a:solidFill>
                <a:latin typeface="宋体" pitchFamily="2" charset="-122"/>
              </a:rPr>
              <a:t>执行，最后才调度任务</a:t>
            </a:r>
            <a:r>
              <a:rPr kumimoji="1" lang="en-US" altLang="zh-CN" dirty="0">
                <a:solidFill>
                  <a:schemeClr val="tx1"/>
                </a:solidFill>
                <a:latin typeface="Times New Roman" pitchFamily="18" charset="0"/>
              </a:rPr>
              <a:t>2</a:t>
            </a:r>
            <a:r>
              <a:rPr kumimoji="1" lang="zh-CN" altLang="en-US" dirty="0">
                <a:solidFill>
                  <a:schemeClr val="tx1"/>
                </a:solidFill>
                <a:latin typeface="宋体" pitchFamily="2" charset="-122"/>
              </a:rPr>
              <a:t>执行。</a:t>
            </a:r>
            <a:r>
              <a:rPr kumimoji="1" lang="zh-CN" altLang="en-US" dirty="0">
                <a:solidFill>
                  <a:schemeClr val="tx1"/>
                </a:solidFill>
                <a:latin typeface="Times New Roman" pitchFamily="18" charset="0"/>
              </a:rPr>
              <a:t> </a:t>
            </a:r>
          </a:p>
          <a:p>
            <a:pPr>
              <a:lnSpc>
                <a:spcPct val="110000"/>
              </a:lnSpc>
            </a:pPr>
            <a:r>
              <a:rPr kumimoji="1" lang="zh-CN" altLang="zh-CN" dirty="0">
                <a:solidFill>
                  <a:schemeClr val="tx1"/>
                </a:solidFill>
              </a:rPr>
              <a:t> </a:t>
            </a:r>
            <a:endParaRPr lang="zh-CN" altLang="zh-CN" dirty="0">
              <a:solidFill>
                <a:schemeClr val="tx1"/>
              </a:solidFill>
            </a:endParaRPr>
          </a:p>
        </p:txBody>
      </p:sp>
      <p:cxnSp>
        <p:nvCxnSpPr>
          <p:cNvPr id="5" name="直接箭头连接符 4"/>
          <p:cNvCxnSpPr/>
          <p:nvPr/>
        </p:nvCxnSpPr>
        <p:spPr bwMode="auto">
          <a:xfrm>
            <a:off x="2123728" y="1916832"/>
            <a:ext cx="1224136" cy="936104"/>
          </a:xfrm>
          <a:prstGeom prst="straightConnector1">
            <a:avLst/>
          </a:prstGeom>
          <a:solidFill>
            <a:schemeClr val="accent1"/>
          </a:solidFill>
          <a:ln w="9525" cap="flat" cmpd="sng" algn="ctr">
            <a:solidFill>
              <a:srgbClr val="FFFF00"/>
            </a:solidFill>
            <a:prstDash val="solid"/>
            <a:miter lim="800000"/>
            <a:headEnd type="none" w="med" len="med"/>
            <a:tailEnd type="arrow"/>
          </a:ln>
          <a:effectLst/>
        </p:spPr>
      </p:cxnSp>
      <p:cxnSp>
        <p:nvCxnSpPr>
          <p:cNvPr id="8" name="直接箭头连接符 7"/>
          <p:cNvCxnSpPr/>
          <p:nvPr/>
        </p:nvCxnSpPr>
        <p:spPr bwMode="auto">
          <a:xfrm>
            <a:off x="2627784" y="1916832"/>
            <a:ext cx="3168352" cy="1008112"/>
          </a:xfrm>
          <a:prstGeom prst="straightConnector1">
            <a:avLst/>
          </a:prstGeom>
          <a:solidFill>
            <a:schemeClr val="accent1"/>
          </a:solidFill>
          <a:ln w="9525" cap="flat" cmpd="sng" algn="ctr">
            <a:solidFill>
              <a:srgbClr val="FFFF00"/>
            </a:solidFill>
            <a:prstDash val="solid"/>
            <a:miter lim="800000"/>
            <a:headEnd type="none" w="med" len="med"/>
            <a:tailEnd type="arrow"/>
          </a:ln>
          <a:effectLst/>
        </p:spPr>
      </p:cxnSp>
    </p:spTree>
    <p:extLst>
      <p:ext uri="{BB962C8B-B14F-4D97-AF65-F5344CB8AC3E}">
        <p14:creationId xmlns:p14="http://schemas.microsoft.com/office/powerpoint/2010/main" val="2736278748"/>
      </p:ext>
    </p:extLst>
  </p:cSld>
  <p:clrMapOvr>
    <a:masterClrMapping/>
  </p:clrMapOvr>
  <p:transition>
    <p:pull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260648"/>
            <a:ext cx="7704856" cy="551554"/>
          </a:xfrm>
        </p:spPr>
        <p:txBody>
          <a:bodyPr/>
          <a:lstStyle/>
          <a:p>
            <a:pPr algn="l"/>
            <a:r>
              <a:rPr lang="zh-CN" altLang="en-US" sz="2600" dirty="0">
                <a:solidFill>
                  <a:schemeClr val="tx1"/>
                </a:solidFill>
              </a:rPr>
              <a:t>　</a:t>
            </a:r>
          </a:p>
        </p:txBody>
      </p:sp>
      <p:sp>
        <p:nvSpPr>
          <p:cNvPr id="2" name="日期占位符 1"/>
          <p:cNvSpPr>
            <a:spLocks noGrp="1"/>
          </p:cNvSpPr>
          <p:nvPr>
            <p:ph type="dt" sz="half" idx="10"/>
          </p:nvPr>
        </p:nvSpPr>
        <p:spPr/>
        <p:txBody>
          <a:bodyPr/>
          <a:lstStyle/>
          <a:p>
            <a:pPr>
              <a:defRPr/>
            </a:pPr>
            <a:fld id="{8AB462DB-3EF0-46A4-85DC-758A1E797FDE}" type="datetime8">
              <a:rPr lang="zh-CN" altLang="en-US" smtClean="0"/>
              <a:pPr>
                <a:defRPr/>
              </a:pPr>
              <a:t>2022年6月30日8时58分</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821016715"/>
              </p:ext>
            </p:extLst>
          </p:nvPr>
        </p:nvGraphicFramePr>
        <p:xfrm>
          <a:off x="395536" y="2184251"/>
          <a:ext cx="8280920" cy="2828925"/>
        </p:xfrm>
        <a:graphic>
          <a:graphicData uri="http://schemas.openxmlformats.org/presentationml/2006/ole">
            <mc:AlternateContent xmlns:mc="http://schemas.openxmlformats.org/markup-compatibility/2006">
              <mc:Choice xmlns:v="urn:schemas-microsoft-com:vml" Requires="v">
                <p:oleObj r:id="rId2" imgW="3575086" imgH="1145063" progId="Visio.Drawing.11">
                  <p:embed/>
                </p:oleObj>
              </mc:Choice>
              <mc:Fallback>
                <p:oleObj r:id="rId2" imgW="3575086" imgH="1145063" progId="Visio.Drawing.11">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184251"/>
                        <a:ext cx="8280920" cy="2828925"/>
                      </a:xfrm>
                      <a:prstGeom prst="rect">
                        <a:avLst/>
                      </a:prstGeom>
                      <a:blipFill dpi="0" rotWithShape="1">
                        <a:blip r:embed="rId4"/>
                        <a:srcRect/>
                        <a:tile tx="0" ty="0" sx="100000" sy="100000" flip="none" algn="tl"/>
                      </a:blipFill>
                      <a:ln>
                        <a:noFill/>
                      </a:ln>
                    </p:spPr>
                  </p:pic>
                </p:oleObj>
              </mc:Fallback>
            </mc:AlternateContent>
          </a:graphicData>
        </a:graphic>
      </p:graphicFrame>
      <p:sp>
        <p:nvSpPr>
          <p:cNvPr id="6" name="Rectangle 3"/>
          <p:cNvSpPr>
            <a:spLocks noGrp="1" noChangeArrowheads="1"/>
          </p:cNvSpPr>
          <p:nvPr/>
        </p:nvSpPr>
        <p:spPr bwMode="auto">
          <a:xfrm>
            <a:off x="683568" y="5251301"/>
            <a:ext cx="7344816"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r>
              <a:rPr lang="zh-CN" altLang="en-US" dirty="0"/>
              <a:t>图</a:t>
            </a:r>
            <a:r>
              <a:rPr lang="en-US" altLang="zh-CN" dirty="0"/>
              <a:t>3-6</a:t>
            </a:r>
            <a:r>
              <a:rPr lang="zh-CN" altLang="en-US" dirty="0"/>
              <a:t>　</a:t>
            </a:r>
            <a:r>
              <a:rPr lang="en-US" altLang="zh-CN" dirty="0"/>
              <a:t>EDF</a:t>
            </a:r>
            <a:r>
              <a:rPr lang="zh-CN" altLang="en-US" dirty="0"/>
              <a:t>算法用于非抢占调度方式</a:t>
            </a:r>
            <a:endParaRPr lang="en-US" altLang="zh-CN" dirty="0"/>
          </a:p>
          <a:p>
            <a:endParaRPr lang="zh-CN" altLang="en-US" dirty="0"/>
          </a:p>
        </p:txBody>
      </p:sp>
      <p:sp>
        <p:nvSpPr>
          <p:cNvPr id="4" name="TextBox 3"/>
          <p:cNvSpPr txBox="1"/>
          <p:nvPr/>
        </p:nvSpPr>
        <p:spPr>
          <a:xfrm>
            <a:off x="1631976" y="476266"/>
            <a:ext cx="6036367" cy="1631216"/>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500" b="1" dirty="0">
                <a:solidFill>
                  <a:schemeClr val="tx2">
                    <a:lumMod val="20000"/>
                    <a:lumOff val="80000"/>
                  </a:schemeClr>
                </a:solidFill>
              </a:rPr>
              <a:t>4</a:t>
            </a:r>
            <a:r>
              <a:rPr lang="zh-CN" altLang="en-US" sz="2500" b="1" dirty="0">
                <a:solidFill>
                  <a:schemeClr val="tx2">
                    <a:lumMod val="20000"/>
                    <a:lumOff val="80000"/>
                  </a:schemeClr>
                </a:solidFill>
              </a:rPr>
              <a:t>个任务：</a:t>
            </a:r>
            <a:r>
              <a:rPr lang="en-US" altLang="zh-CN" sz="2500" b="1" dirty="0">
                <a:solidFill>
                  <a:schemeClr val="tx2">
                    <a:lumMod val="20000"/>
                    <a:lumOff val="80000"/>
                  </a:schemeClr>
                </a:solidFill>
              </a:rPr>
              <a:t>1</a:t>
            </a:r>
            <a:r>
              <a:rPr lang="zh-CN" altLang="en-US" sz="2500" b="1" dirty="0">
                <a:solidFill>
                  <a:schemeClr val="tx2">
                    <a:lumMod val="20000"/>
                    <a:lumOff val="80000"/>
                  </a:schemeClr>
                </a:solidFill>
              </a:rPr>
              <a:t>、</a:t>
            </a:r>
            <a:r>
              <a:rPr lang="en-US" altLang="zh-CN" sz="2500" b="1" dirty="0">
                <a:solidFill>
                  <a:schemeClr val="tx2">
                    <a:lumMod val="20000"/>
                    <a:lumOff val="80000"/>
                  </a:schemeClr>
                </a:solidFill>
              </a:rPr>
              <a:t>2</a:t>
            </a:r>
            <a:r>
              <a:rPr lang="zh-CN" altLang="en-US" sz="2500" b="1" dirty="0">
                <a:solidFill>
                  <a:schemeClr val="tx2">
                    <a:lumMod val="20000"/>
                    <a:lumOff val="80000"/>
                  </a:schemeClr>
                </a:solidFill>
              </a:rPr>
              <a:t>、</a:t>
            </a:r>
            <a:r>
              <a:rPr lang="en-US" altLang="zh-CN" sz="2500" b="1" dirty="0">
                <a:solidFill>
                  <a:schemeClr val="tx2">
                    <a:lumMod val="20000"/>
                    <a:lumOff val="80000"/>
                  </a:schemeClr>
                </a:solidFill>
              </a:rPr>
              <a:t>3</a:t>
            </a:r>
            <a:r>
              <a:rPr lang="zh-CN" altLang="en-US" sz="2500" b="1" dirty="0">
                <a:solidFill>
                  <a:schemeClr val="tx2">
                    <a:lumMod val="20000"/>
                    <a:lumOff val="80000"/>
                  </a:schemeClr>
                </a:solidFill>
              </a:rPr>
              <a:t>、</a:t>
            </a:r>
            <a:r>
              <a:rPr lang="en-US" altLang="zh-CN" sz="2500" b="1" dirty="0">
                <a:solidFill>
                  <a:schemeClr val="tx2">
                    <a:lumMod val="20000"/>
                    <a:lumOff val="80000"/>
                  </a:schemeClr>
                </a:solidFill>
              </a:rPr>
              <a:t>4</a:t>
            </a:r>
          </a:p>
          <a:p>
            <a:pPr marL="342900" indent="-342900">
              <a:buFont typeface="Wingdings" panose="05000000000000000000" pitchFamily="2" charset="2"/>
              <a:buChar char="Ø"/>
            </a:pPr>
            <a:r>
              <a:rPr lang="zh-CN" altLang="en-US" sz="2500" b="1" dirty="0">
                <a:solidFill>
                  <a:schemeClr val="tx2">
                    <a:lumMod val="20000"/>
                    <a:lumOff val="80000"/>
                  </a:schemeClr>
                </a:solidFill>
              </a:rPr>
              <a:t>到达顺序：</a:t>
            </a:r>
            <a:r>
              <a:rPr lang="en-US" altLang="zh-CN" sz="2500" b="1" dirty="0">
                <a:solidFill>
                  <a:schemeClr val="tx2">
                    <a:lumMod val="20000"/>
                    <a:lumOff val="80000"/>
                  </a:schemeClr>
                </a:solidFill>
              </a:rPr>
              <a:t>1 -&gt; 2 -&gt; 3 -&gt; 4</a:t>
            </a:r>
          </a:p>
          <a:p>
            <a:pPr marL="342900" indent="-342900">
              <a:buFont typeface="Wingdings" panose="05000000000000000000" pitchFamily="2" charset="2"/>
              <a:buChar char="Ø"/>
            </a:pPr>
            <a:r>
              <a:rPr lang="zh-CN" altLang="en-US" sz="2500" b="1" u="sng" dirty="0">
                <a:solidFill>
                  <a:schemeClr val="tx2"/>
                </a:solidFill>
              </a:rPr>
              <a:t>开始</a:t>
            </a:r>
            <a:r>
              <a:rPr lang="zh-CN" altLang="en-US" sz="2500" b="1" u="sng" dirty="0">
                <a:solidFill>
                  <a:schemeClr val="tx2">
                    <a:lumMod val="20000"/>
                    <a:lumOff val="80000"/>
                  </a:schemeClr>
                </a:solidFill>
              </a:rPr>
              <a:t>截止时间</a:t>
            </a:r>
            <a:r>
              <a:rPr lang="zh-CN" altLang="en-US" sz="2500" b="1" dirty="0">
                <a:solidFill>
                  <a:schemeClr val="tx2">
                    <a:lumMod val="20000"/>
                    <a:lumOff val="80000"/>
                  </a:schemeClr>
                </a:solidFill>
              </a:rPr>
              <a:t>顺序：</a:t>
            </a:r>
            <a:r>
              <a:rPr lang="en-US" altLang="zh-CN" sz="2500" b="1" u="sng" dirty="0">
                <a:solidFill>
                  <a:schemeClr val="tx2"/>
                </a:solidFill>
              </a:rPr>
              <a:t>1 -&gt; 3 -&gt; 4 -&gt; 2</a:t>
            </a:r>
          </a:p>
          <a:p>
            <a:pPr marL="342900" indent="-342900">
              <a:buFont typeface="Wingdings" panose="05000000000000000000" pitchFamily="2" charset="2"/>
              <a:buChar char="Ø"/>
            </a:pPr>
            <a:r>
              <a:rPr lang="zh-CN" altLang="en-US" sz="2500" b="1" dirty="0">
                <a:solidFill>
                  <a:schemeClr val="tx2">
                    <a:lumMod val="20000"/>
                    <a:lumOff val="80000"/>
                  </a:schemeClr>
                </a:solidFill>
              </a:rPr>
              <a:t>调度顺序：</a:t>
            </a:r>
            <a:r>
              <a:rPr lang="en-US" altLang="zh-CN" sz="2500" b="1" dirty="0">
                <a:solidFill>
                  <a:schemeClr val="tx2">
                    <a:lumMod val="20000"/>
                    <a:lumOff val="80000"/>
                  </a:schemeClr>
                </a:solidFill>
              </a:rPr>
              <a:t>1 -&gt; 3 -&gt; 4 -&gt; 2</a:t>
            </a:r>
            <a:endParaRPr lang="zh-CN" altLang="en-US" sz="2500" b="1" dirty="0">
              <a:solidFill>
                <a:schemeClr val="tx2">
                  <a:lumMod val="20000"/>
                  <a:lumOff val="80000"/>
                </a:schemeClr>
              </a:solidFill>
            </a:endParaRPr>
          </a:p>
        </p:txBody>
      </p:sp>
      <p:sp>
        <p:nvSpPr>
          <p:cNvPr id="8" name="椭圆形标注 7"/>
          <p:cNvSpPr/>
          <p:nvPr/>
        </p:nvSpPr>
        <p:spPr bwMode="auto">
          <a:xfrm rot="10800000">
            <a:off x="2554009" y="3899950"/>
            <a:ext cx="802014" cy="1187547"/>
          </a:xfrm>
          <a:prstGeom prst="wedgeEllipseCallout">
            <a:avLst>
              <a:gd name="adj1" fmla="val -61668"/>
              <a:gd name="adj2" fmla="val 48782"/>
            </a:avLst>
          </a:prstGeom>
          <a:solidFill>
            <a:schemeClr val="tx1"/>
          </a:solidFill>
          <a:ln w="19050" cap="flat" cmpd="sng" algn="ctr">
            <a:solidFill>
              <a:schemeClr val="accent2">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 name="TextBox 9"/>
          <p:cNvSpPr txBox="1"/>
          <p:nvPr/>
        </p:nvSpPr>
        <p:spPr>
          <a:xfrm>
            <a:off x="2340360" y="4060192"/>
            <a:ext cx="1015663" cy="1027308"/>
          </a:xfrm>
          <a:prstGeom prst="rect">
            <a:avLst/>
          </a:prstGeom>
          <a:noFill/>
        </p:spPr>
        <p:txBody>
          <a:bodyPr vert="eaVert" wrap="square" rtlCol="0">
            <a:spAutoFit/>
          </a:bodyPr>
          <a:lstStyle/>
          <a:p>
            <a:r>
              <a:rPr lang="zh-CN" altLang="en-US" b="1" dirty="0">
                <a:solidFill>
                  <a:schemeClr val="accent2">
                    <a:lumMod val="50000"/>
                  </a:schemeClr>
                </a:solidFill>
              </a:rPr>
              <a:t>非抢占，继续</a:t>
            </a:r>
            <a:r>
              <a:rPr lang="en-US" altLang="zh-CN" b="1" dirty="0">
                <a:solidFill>
                  <a:schemeClr val="accent2">
                    <a:lumMod val="50000"/>
                  </a:schemeClr>
                </a:solidFill>
              </a:rPr>
              <a:t>1</a:t>
            </a:r>
            <a:r>
              <a:rPr lang="zh-CN" altLang="en-US" b="1" dirty="0">
                <a:solidFill>
                  <a:schemeClr val="accent2">
                    <a:lumMod val="50000"/>
                  </a:schemeClr>
                </a:solidFill>
              </a:rPr>
              <a:t>。</a:t>
            </a:r>
          </a:p>
        </p:txBody>
      </p:sp>
      <p:cxnSp>
        <p:nvCxnSpPr>
          <p:cNvPr id="13" name="直接连接符 12"/>
          <p:cNvCxnSpPr/>
          <p:nvPr/>
        </p:nvCxnSpPr>
        <p:spPr bwMode="auto">
          <a:xfrm>
            <a:off x="513983" y="2778315"/>
            <a:ext cx="576064" cy="0"/>
          </a:xfrm>
          <a:prstGeom prst="line">
            <a:avLst/>
          </a:prstGeom>
          <a:solidFill>
            <a:schemeClr val="accent1"/>
          </a:solidFill>
          <a:ln w="38100" cap="flat" cmpd="sng" algn="ctr">
            <a:solidFill>
              <a:srgbClr val="FF0000"/>
            </a:solidFill>
            <a:prstDash val="solid"/>
            <a:miter lim="800000"/>
            <a:headEnd type="none" w="med" len="med"/>
            <a:tailEnd type="none" w="med" len="med"/>
          </a:ln>
          <a:effectLst/>
        </p:spPr>
      </p:cxnSp>
    </p:spTree>
    <p:extLst>
      <p:ext uri="{BB962C8B-B14F-4D97-AF65-F5344CB8AC3E}">
        <p14:creationId xmlns:p14="http://schemas.microsoft.com/office/powerpoint/2010/main" val="2736278748"/>
      </p:ext>
    </p:extLst>
  </p:cSld>
  <p:clrMapOvr>
    <a:masterClrMapping/>
  </p:clrMapOvr>
  <p:transition>
    <p:pull dir="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116632"/>
            <a:ext cx="7704856" cy="551554"/>
          </a:xfrm>
        </p:spPr>
        <p:txBody>
          <a:bodyPr/>
          <a:lstStyle/>
          <a:p>
            <a:pPr algn="l" eaLnBrk="1" hangingPunct="1">
              <a:lnSpc>
                <a:spcPct val="130000"/>
              </a:lnSpc>
              <a:spcBef>
                <a:spcPct val="50000"/>
              </a:spcBef>
            </a:pPr>
            <a:r>
              <a:rPr kumimoji="1" lang="zh-CN" altLang="en-US" sz="2800" dirty="0">
                <a:latin typeface="宋体" pitchFamily="2" charset="-122"/>
              </a:rPr>
              <a:t>　　</a:t>
            </a:r>
            <a:r>
              <a:rPr kumimoji="1" lang="en-US" altLang="zh-CN" sz="2600" dirty="0">
                <a:latin typeface="宋体" pitchFamily="2" charset="-122"/>
              </a:rPr>
              <a:t>2</a:t>
            </a:r>
            <a:r>
              <a:rPr kumimoji="1" lang="zh-CN" altLang="en-US" sz="2600" dirty="0">
                <a:latin typeface="宋体" pitchFamily="2" charset="-122"/>
              </a:rPr>
              <a:t>　</a:t>
            </a:r>
            <a:r>
              <a:rPr kumimoji="1" lang="zh-CN" altLang="en-US" sz="2600" u="sng" dirty="0">
                <a:latin typeface="宋体" pitchFamily="2" charset="-122"/>
              </a:rPr>
              <a:t>抢占式</a:t>
            </a:r>
            <a:r>
              <a:rPr kumimoji="1" lang="zh-CN" altLang="en-US" sz="2600" dirty="0">
                <a:latin typeface="宋体" pitchFamily="2" charset="-122"/>
              </a:rPr>
              <a:t>调度方式用于</a:t>
            </a:r>
            <a:r>
              <a:rPr kumimoji="1" lang="zh-CN" altLang="en-US" sz="2600" u="sng" dirty="0">
                <a:latin typeface="宋体" pitchFamily="2" charset="-122"/>
              </a:rPr>
              <a:t>周期性的</a:t>
            </a:r>
            <a:r>
              <a:rPr kumimoji="1" lang="zh-CN" altLang="en-US" sz="2600" dirty="0">
                <a:latin typeface="宋体" pitchFamily="2" charset="-122"/>
              </a:rPr>
              <a:t>实时任务</a:t>
            </a:r>
          </a:p>
        </p:txBody>
      </p:sp>
      <p:sp>
        <p:nvSpPr>
          <p:cNvPr id="2" name="日期占位符 1"/>
          <p:cNvSpPr>
            <a:spLocks noGrp="1"/>
          </p:cNvSpPr>
          <p:nvPr>
            <p:ph type="dt" sz="half" idx="10"/>
          </p:nvPr>
        </p:nvSpPr>
        <p:spPr>
          <a:xfrm>
            <a:off x="179512" y="6353067"/>
            <a:ext cx="2289175" cy="333375"/>
          </a:xfrm>
        </p:spPr>
        <p:txBody>
          <a:bodyPr/>
          <a:lstStyle/>
          <a:p>
            <a:pPr>
              <a:defRPr/>
            </a:pPr>
            <a:fld id="{8AB462DB-3EF0-46A4-85DC-758A1E797FDE}" type="datetime8">
              <a:rPr lang="zh-CN" altLang="en-US" smtClean="0"/>
              <a:pPr>
                <a:defRPr/>
              </a:pPr>
              <a:t>2022年6月30日8时58分</a:t>
            </a:fld>
            <a:endParaRPr lang="en-US" altLang="zh-CN" dirty="0"/>
          </a:p>
        </p:txBody>
      </p:sp>
      <p:sp>
        <p:nvSpPr>
          <p:cNvPr id="4" name="Text Box 9"/>
          <p:cNvSpPr txBox="1">
            <a:spLocks noChangeArrowheads="1"/>
          </p:cNvSpPr>
          <p:nvPr/>
        </p:nvSpPr>
        <p:spPr bwMode="auto">
          <a:xfrm>
            <a:off x="323528" y="692696"/>
            <a:ext cx="8568952" cy="5628592"/>
          </a:xfrm>
          <a:prstGeom prst="rect">
            <a:avLst/>
          </a:prstGeom>
          <a:noFill/>
          <a:ln>
            <a:noFill/>
          </a:ln>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indent="-457200" algn="just" eaLnBrk="1" hangingPunct="1">
              <a:lnSpc>
                <a:spcPct val="120000"/>
              </a:lnSpc>
              <a:spcBef>
                <a:spcPts val="600"/>
              </a:spcBef>
            </a:pPr>
            <a:r>
              <a:rPr kumimoji="1" lang="zh-CN" altLang="en-US" sz="2400" dirty="0">
                <a:latin typeface="宋体" pitchFamily="2" charset="-122"/>
              </a:rPr>
              <a:t>　　</a:t>
            </a:r>
            <a:r>
              <a:rPr kumimoji="1" lang="zh-CN" altLang="en-US" sz="2300" dirty="0">
                <a:latin typeface="宋体" pitchFamily="2" charset="-122"/>
              </a:rPr>
              <a:t>图３</a:t>
            </a:r>
            <a:r>
              <a:rPr kumimoji="1" lang="en-US" altLang="zh-CN" sz="2300" dirty="0">
                <a:latin typeface="宋体" pitchFamily="2" charset="-122"/>
              </a:rPr>
              <a:t>-</a:t>
            </a:r>
            <a:r>
              <a:rPr kumimoji="1" lang="zh-CN" altLang="en-US" sz="2300" dirty="0">
                <a:latin typeface="宋体" pitchFamily="2" charset="-122"/>
              </a:rPr>
              <a:t>７示出了将</a:t>
            </a:r>
            <a:r>
              <a:rPr kumimoji="1" lang="zh-CN" altLang="en-US" sz="2300" b="1" u="sng" dirty="0">
                <a:solidFill>
                  <a:schemeClr val="tx2"/>
                </a:solidFill>
                <a:latin typeface="宋体" pitchFamily="2" charset="-122"/>
              </a:rPr>
              <a:t>最早</a:t>
            </a:r>
            <a:r>
              <a:rPr kumimoji="1" lang="en-US" altLang="zh-CN" sz="2300" b="1" u="sng" baseline="30000" dirty="0">
                <a:solidFill>
                  <a:schemeClr val="tx2"/>
                </a:solidFill>
                <a:latin typeface="宋体" pitchFamily="2" charset="-122"/>
              </a:rPr>
              <a:t>(</a:t>
            </a:r>
            <a:r>
              <a:rPr kumimoji="1" lang="zh-CN" altLang="en-US" sz="2300" b="1" u="sng" baseline="30000" dirty="0">
                <a:solidFill>
                  <a:schemeClr val="tx2"/>
                </a:solidFill>
                <a:latin typeface="宋体" pitchFamily="2" charset="-122"/>
              </a:rPr>
              <a:t>完成</a:t>
            </a:r>
            <a:r>
              <a:rPr kumimoji="1" lang="en-US" altLang="zh-CN" sz="2300" b="1" u="sng" baseline="30000" dirty="0">
                <a:solidFill>
                  <a:schemeClr val="tx2"/>
                </a:solidFill>
                <a:latin typeface="宋体" pitchFamily="2" charset="-122"/>
              </a:rPr>
              <a:t>)</a:t>
            </a:r>
            <a:r>
              <a:rPr kumimoji="1" lang="zh-CN" altLang="en-US" sz="2300" b="1" u="sng" dirty="0">
                <a:solidFill>
                  <a:srgbClr val="FF0066"/>
                </a:solidFill>
                <a:latin typeface="宋体" pitchFamily="2" charset="-122"/>
              </a:rPr>
              <a:t>截止时间</a:t>
            </a:r>
            <a:r>
              <a:rPr kumimoji="1" lang="zh-CN" altLang="en-US" sz="2300" b="1" u="sng" dirty="0">
                <a:solidFill>
                  <a:schemeClr val="tx2"/>
                </a:solidFill>
                <a:latin typeface="宋体" pitchFamily="2" charset="-122"/>
              </a:rPr>
              <a:t>优先</a:t>
            </a:r>
            <a:r>
              <a:rPr kumimoji="1" lang="zh-CN" altLang="en-US" sz="2300" dirty="0">
                <a:latin typeface="宋体" pitchFamily="2" charset="-122"/>
              </a:rPr>
              <a:t>算法用于抢占调度方式之例。在该例中，</a:t>
            </a:r>
            <a:endParaRPr kumimoji="1" lang="en-US" altLang="zh-CN" sz="2300" dirty="0">
              <a:latin typeface="宋体" pitchFamily="2" charset="-122"/>
            </a:endParaRPr>
          </a:p>
          <a:p>
            <a:pPr marL="342900" indent="-342900" algn="just" eaLnBrk="1" hangingPunct="1">
              <a:lnSpc>
                <a:spcPct val="120000"/>
              </a:lnSpc>
              <a:spcBef>
                <a:spcPts val="600"/>
              </a:spcBef>
              <a:buFont typeface="Wingdings" panose="05000000000000000000" pitchFamily="2" charset="2"/>
              <a:buChar char="Ø"/>
            </a:pPr>
            <a:r>
              <a:rPr kumimoji="1" lang="zh-CN" altLang="en-US" sz="2300" dirty="0">
                <a:latin typeface="宋体" pitchFamily="2" charset="-122"/>
              </a:rPr>
              <a:t>有</a:t>
            </a:r>
            <a:r>
              <a:rPr kumimoji="1" lang="zh-CN" altLang="en-US" sz="2300" u="sng" dirty="0">
                <a:solidFill>
                  <a:schemeClr val="tx2"/>
                </a:solidFill>
                <a:latin typeface="宋体" pitchFamily="2" charset="-122"/>
              </a:rPr>
              <a:t>两个</a:t>
            </a:r>
            <a:r>
              <a:rPr kumimoji="1" lang="zh-CN" altLang="en-US" sz="2300" u="sng" dirty="0">
                <a:latin typeface="宋体" pitchFamily="2" charset="-122"/>
              </a:rPr>
              <a:t>周期性任务</a:t>
            </a:r>
            <a:r>
              <a:rPr kumimoji="1" lang="zh-CN" altLang="en-US" sz="2300" dirty="0">
                <a:latin typeface="宋体" pitchFamily="2" charset="-122"/>
              </a:rPr>
              <a:t>，</a:t>
            </a:r>
            <a:r>
              <a:rPr kumimoji="1" lang="en-US" altLang="zh-CN" sz="2300" dirty="0">
                <a:latin typeface="宋体" pitchFamily="2" charset="-122"/>
              </a:rPr>
              <a:t>(</a:t>
            </a:r>
            <a:r>
              <a:rPr kumimoji="1" lang="zh-CN" altLang="en-US" sz="2300" dirty="0">
                <a:latin typeface="宋体" pitchFamily="2" charset="-122"/>
              </a:rPr>
              <a:t>下图</a:t>
            </a:r>
            <a:r>
              <a:rPr kumimoji="1" lang="en-US" altLang="zh-CN" sz="2300" dirty="0">
                <a:latin typeface="宋体" pitchFamily="2" charset="-122"/>
              </a:rPr>
              <a:t>)</a:t>
            </a:r>
          </a:p>
          <a:p>
            <a:pPr marL="342900" indent="-342900" algn="just" eaLnBrk="1" hangingPunct="1">
              <a:lnSpc>
                <a:spcPct val="120000"/>
              </a:lnSpc>
              <a:spcBef>
                <a:spcPts val="600"/>
              </a:spcBef>
              <a:buFont typeface="Wingdings" panose="05000000000000000000" pitchFamily="2" charset="2"/>
              <a:buChar char="Ø"/>
            </a:pPr>
            <a:r>
              <a:rPr kumimoji="1" lang="zh-CN" altLang="en-US" sz="2300" dirty="0">
                <a:latin typeface="宋体" pitchFamily="2" charset="-122"/>
              </a:rPr>
              <a:t>任务</a:t>
            </a:r>
            <a:r>
              <a:rPr kumimoji="1" lang="en-US" altLang="zh-CN" sz="2300" dirty="0">
                <a:solidFill>
                  <a:schemeClr val="tx2"/>
                </a:solidFill>
                <a:latin typeface="Times New Roman" pitchFamily="18" charset="0"/>
              </a:rPr>
              <a:t>A</a:t>
            </a:r>
            <a:r>
              <a:rPr kumimoji="1" lang="zh-CN" altLang="en-US" sz="2300" dirty="0">
                <a:solidFill>
                  <a:schemeClr val="tx2"/>
                </a:solidFill>
                <a:latin typeface="宋体" pitchFamily="2" charset="-122"/>
              </a:rPr>
              <a:t>的周期时间为</a:t>
            </a:r>
            <a:r>
              <a:rPr kumimoji="1" lang="en-US" altLang="zh-CN" sz="2300" dirty="0">
                <a:solidFill>
                  <a:schemeClr val="tx2"/>
                </a:solidFill>
                <a:latin typeface="Times New Roman" pitchFamily="18" charset="0"/>
              </a:rPr>
              <a:t>20 </a:t>
            </a:r>
            <a:r>
              <a:rPr kumimoji="1" lang="en-US" altLang="zh-CN" sz="2300" dirty="0" err="1">
                <a:solidFill>
                  <a:schemeClr val="tx2"/>
                </a:solidFill>
                <a:latin typeface="Times New Roman" pitchFamily="18" charset="0"/>
              </a:rPr>
              <a:t>ms</a:t>
            </a:r>
            <a:r>
              <a:rPr kumimoji="1" lang="zh-CN" altLang="en-US" sz="2300" dirty="0">
                <a:latin typeface="宋体" pitchFamily="2" charset="-122"/>
              </a:rPr>
              <a:t>，每个周期的</a:t>
            </a:r>
            <a:r>
              <a:rPr kumimoji="1" lang="zh-CN" altLang="en-US" sz="2300" dirty="0">
                <a:solidFill>
                  <a:schemeClr val="tx2"/>
                </a:solidFill>
                <a:latin typeface="宋体" pitchFamily="2" charset="-122"/>
              </a:rPr>
              <a:t>处理时间为</a:t>
            </a:r>
            <a:r>
              <a:rPr kumimoji="1" lang="en-US" altLang="zh-CN" sz="2300" dirty="0">
                <a:solidFill>
                  <a:schemeClr val="tx2"/>
                </a:solidFill>
                <a:latin typeface="Times New Roman" pitchFamily="18" charset="0"/>
              </a:rPr>
              <a:t>10 </a:t>
            </a:r>
            <a:r>
              <a:rPr kumimoji="1" lang="en-US" altLang="zh-CN" sz="2300" dirty="0" err="1">
                <a:solidFill>
                  <a:schemeClr val="tx2"/>
                </a:solidFill>
                <a:latin typeface="Times New Roman" pitchFamily="18" charset="0"/>
              </a:rPr>
              <a:t>ms</a:t>
            </a:r>
            <a:r>
              <a:rPr kumimoji="1" lang="zh-CN" altLang="en-US" sz="2300" dirty="0">
                <a:latin typeface="宋体" pitchFamily="2" charset="-122"/>
              </a:rPr>
              <a:t>；</a:t>
            </a:r>
            <a:r>
              <a:rPr kumimoji="1" lang="en-US" altLang="zh-CN" sz="2300" dirty="0">
                <a:latin typeface="宋体" pitchFamily="2" charset="-122"/>
              </a:rPr>
              <a:t>50%</a:t>
            </a:r>
          </a:p>
          <a:p>
            <a:pPr marL="342900" indent="-342900" algn="just" eaLnBrk="1" hangingPunct="1">
              <a:lnSpc>
                <a:spcPct val="120000"/>
              </a:lnSpc>
              <a:spcBef>
                <a:spcPts val="600"/>
              </a:spcBef>
              <a:buFont typeface="Wingdings" panose="05000000000000000000" pitchFamily="2" charset="2"/>
              <a:buChar char="Ø"/>
            </a:pPr>
            <a:r>
              <a:rPr kumimoji="1" lang="zh-CN" altLang="en-US" sz="2300" dirty="0">
                <a:latin typeface="宋体" pitchFamily="2" charset="-122"/>
              </a:rPr>
              <a:t>任务</a:t>
            </a:r>
            <a:r>
              <a:rPr kumimoji="1" lang="en-US" altLang="zh-CN" sz="2300" dirty="0">
                <a:solidFill>
                  <a:schemeClr val="tx2"/>
                </a:solidFill>
                <a:latin typeface="宋体" pitchFamily="2" charset="-122"/>
              </a:rPr>
              <a:t>B</a:t>
            </a:r>
            <a:r>
              <a:rPr kumimoji="1" lang="zh-CN" altLang="en-US" sz="2300" dirty="0">
                <a:solidFill>
                  <a:schemeClr val="tx2"/>
                </a:solidFill>
                <a:latin typeface="宋体" pitchFamily="2" charset="-122"/>
              </a:rPr>
              <a:t>的周期时间为</a:t>
            </a:r>
            <a:r>
              <a:rPr kumimoji="1" lang="en-US" altLang="zh-CN" sz="2300" dirty="0">
                <a:solidFill>
                  <a:schemeClr val="tx2"/>
                </a:solidFill>
                <a:latin typeface="宋体" pitchFamily="2" charset="-122"/>
              </a:rPr>
              <a:t>50 </a:t>
            </a:r>
            <a:r>
              <a:rPr kumimoji="1" lang="en-US" altLang="zh-CN" sz="2300" dirty="0" err="1">
                <a:solidFill>
                  <a:schemeClr val="tx2"/>
                </a:solidFill>
                <a:latin typeface="宋体" pitchFamily="2" charset="-122"/>
              </a:rPr>
              <a:t>ms</a:t>
            </a:r>
            <a:r>
              <a:rPr kumimoji="1" lang="zh-CN" altLang="en-US" sz="2300" dirty="0">
                <a:latin typeface="宋体" pitchFamily="2" charset="-122"/>
              </a:rPr>
              <a:t>，每个周期的</a:t>
            </a:r>
            <a:r>
              <a:rPr kumimoji="1" lang="zh-CN" altLang="en-US" sz="2300" dirty="0">
                <a:solidFill>
                  <a:schemeClr val="tx2"/>
                </a:solidFill>
                <a:latin typeface="宋体" pitchFamily="2" charset="-122"/>
              </a:rPr>
              <a:t>处理时间为</a:t>
            </a:r>
            <a:r>
              <a:rPr kumimoji="1" lang="en-US" altLang="zh-CN" sz="2300" dirty="0">
                <a:solidFill>
                  <a:schemeClr val="tx2"/>
                </a:solidFill>
                <a:latin typeface="宋体" pitchFamily="2" charset="-122"/>
              </a:rPr>
              <a:t>25 </a:t>
            </a:r>
            <a:r>
              <a:rPr kumimoji="1" lang="en-US" altLang="zh-CN" sz="2300" dirty="0" err="1">
                <a:solidFill>
                  <a:schemeClr val="tx2"/>
                </a:solidFill>
                <a:latin typeface="宋体" pitchFamily="2" charset="-122"/>
              </a:rPr>
              <a:t>ms</a:t>
            </a:r>
            <a:r>
              <a:rPr kumimoji="1" lang="zh-CN" altLang="en-US" sz="2300" dirty="0">
                <a:latin typeface="宋体" pitchFamily="2" charset="-122"/>
              </a:rPr>
              <a:t>。</a:t>
            </a:r>
            <a:r>
              <a:rPr kumimoji="1" lang="en-US" altLang="zh-CN" sz="2300" dirty="0">
                <a:latin typeface="宋体" pitchFamily="2" charset="-122"/>
              </a:rPr>
              <a:t>50%</a:t>
            </a:r>
          </a:p>
          <a:p>
            <a:pPr algn="just" eaLnBrk="1" hangingPunct="1">
              <a:lnSpc>
                <a:spcPct val="120000"/>
              </a:lnSpc>
              <a:spcBef>
                <a:spcPts val="600"/>
              </a:spcBef>
            </a:pPr>
            <a:r>
              <a:rPr kumimoji="1" lang="zh-CN" altLang="en-US" sz="2300" dirty="0">
                <a:latin typeface="宋体" pitchFamily="2" charset="-122"/>
              </a:rPr>
              <a:t>　</a:t>
            </a:r>
            <a:r>
              <a:rPr kumimoji="1" lang="en-US" altLang="zh-CN" sz="2300" dirty="0">
                <a:solidFill>
                  <a:schemeClr val="tx2"/>
                </a:solidFill>
                <a:latin typeface="宋体" pitchFamily="2" charset="-122"/>
              </a:rPr>
              <a:t>10/20+25/50=1</a:t>
            </a:r>
            <a:r>
              <a:rPr kumimoji="1" lang="zh-CN" altLang="en-US" sz="2300" dirty="0">
                <a:solidFill>
                  <a:schemeClr val="tx2"/>
                </a:solidFill>
                <a:latin typeface="宋体" pitchFamily="2" charset="-122"/>
              </a:rPr>
              <a:t>，可调度。１：</a:t>
            </a:r>
            <a:r>
              <a:rPr kumimoji="1" lang="en-US" altLang="zh-CN" sz="2300" dirty="0">
                <a:solidFill>
                  <a:schemeClr val="tx2"/>
                </a:solidFill>
                <a:latin typeface="宋体" pitchFamily="2" charset="-122"/>
              </a:rPr>
              <a:t>CPU</a:t>
            </a:r>
            <a:r>
              <a:rPr kumimoji="1" lang="zh-CN" altLang="en-US" sz="2300" dirty="0">
                <a:solidFill>
                  <a:schemeClr val="tx2"/>
                </a:solidFill>
                <a:latin typeface="宋体" pitchFamily="2" charset="-122"/>
              </a:rPr>
              <a:t>没空闲时间。</a:t>
            </a:r>
            <a:endParaRPr kumimoji="1" lang="en-US" altLang="zh-CN" sz="2300" dirty="0">
              <a:solidFill>
                <a:schemeClr val="tx2"/>
              </a:solidFill>
              <a:latin typeface="宋体" pitchFamily="2" charset="-122"/>
            </a:endParaRPr>
          </a:p>
          <a:p>
            <a:pPr algn="just" eaLnBrk="1" hangingPunct="1">
              <a:lnSpc>
                <a:spcPct val="120000"/>
              </a:lnSpc>
              <a:spcBef>
                <a:spcPts val="600"/>
              </a:spcBef>
            </a:pPr>
            <a:r>
              <a:rPr kumimoji="1" lang="zh-CN" altLang="en-US" sz="2300" dirty="0">
                <a:latin typeface="宋体" pitchFamily="2" charset="-122"/>
              </a:rPr>
              <a:t>　图中的第一行给出了两个任务的：</a:t>
            </a:r>
            <a:r>
              <a:rPr kumimoji="1" lang="zh-CN" altLang="en-US" sz="2300" u="sng" dirty="0">
                <a:latin typeface="宋体" pitchFamily="2" charset="-122"/>
              </a:rPr>
              <a:t>到达时间</a:t>
            </a:r>
            <a:r>
              <a:rPr kumimoji="1" lang="zh-CN" altLang="en-US" sz="2300" dirty="0">
                <a:latin typeface="宋体" pitchFamily="2" charset="-122"/>
              </a:rPr>
              <a:t>、</a:t>
            </a:r>
            <a:r>
              <a:rPr kumimoji="1" lang="zh-CN" altLang="en-US" sz="2300" u="sng" dirty="0">
                <a:latin typeface="宋体" pitchFamily="2" charset="-122"/>
              </a:rPr>
              <a:t>最后期限</a:t>
            </a:r>
            <a:r>
              <a:rPr kumimoji="1" lang="en-US" altLang="zh-CN" sz="2300" dirty="0">
                <a:latin typeface="宋体" pitchFamily="2" charset="-122"/>
              </a:rPr>
              <a:t>(</a:t>
            </a:r>
            <a:r>
              <a:rPr kumimoji="1" lang="zh-CN" altLang="en-US" sz="2300" b="1" u="sng" dirty="0">
                <a:solidFill>
                  <a:schemeClr val="tx2"/>
                </a:solidFill>
                <a:latin typeface="宋体" pitchFamily="2" charset="-122"/>
              </a:rPr>
              <a:t>完成截止时间</a:t>
            </a:r>
            <a:r>
              <a:rPr kumimoji="1" lang="en-US" altLang="zh-CN" sz="2300" b="1" dirty="0">
                <a:solidFill>
                  <a:schemeClr val="tx2"/>
                </a:solidFill>
                <a:latin typeface="宋体" pitchFamily="2" charset="-122"/>
              </a:rPr>
              <a:t>)</a:t>
            </a:r>
            <a:r>
              <a:rPr kumimoji="1" lang="zh-CN" altLang="en-US" sz="2300" dirty="0">
                <a:latin typeface="宋体" pitchFamily="2" charset="-122"/>
              </a:rPr>
              <a:t>和</a:t>
            </a:r>
            <a:r>
              <a:rPr kumimoji="1" lang="zh-CN" altLang="en-US" sz="2300" u="sng" dirty="0">
                <a:latin typeface="宋体" pitchFamily="2" charset="-122"/>
              </a:rPr>
              <a:t>执行时间</a:t>
            </a:r>
            <a:r>
              <a:rPr kumimoji="1" lang="zh-CN" altLang="en-US" sz="2300" dirty="0">
                <a:latin typeface="宋体" pitchFamily="2" charset="-122"/>
              </a:rPr>
              <a:t>。其中任务</a:t>
            </a:r>
            <a:r>
              <a:rPr kumimoji="1" lang="en-US" altLang="zh-CN" sz="2300" dirty="0">
                <a:latin typeface="Times New Roman" pitchFamily="18" charset="0"/>
              </a:rPr>
              <a:t>A</a:t>
            </a:r>
            <a:r>
              <a:rPr kumimoji="1" lang="zh-CN" altLang="en-US" sz="2300" dirty="0">
                <a:latin typeface="宋体" pitchFamily="2" charset="-122"/>
              </a:rPr>
              <a:t>的到达时间为</a:t>
            </a:r>
            <a:r>
              <a:rPr kumimoji="1" lang="en-US" altLang="zh-CN" sz="2300" dirty="0">
                <a:latin typeface="Times New Roman" pitchFamily="18" charset="0"/>
              </a:rPr>
              <a:t>0</a:t>
            </a:r>
            <a:r>
              <a:rPr kumimoji="1" lang="zh-CN" altLang="en-US" sz="2300" dirty="0">
                <a:latin typeface="宋体" pitchFamily="2" charset="-122"/>
              </a:rPr>
              <a:t>、</a:t>
            </a:r>
            <a:r>
              <a:rPr kumimoji="1" lang="en-US" altLang="zh-CN" sz="2300" dirty="0">
                <a:latin typeface="Times New Roman" pitchFamily="18" charset="0"/>
              </a:rPr>
              <a:t>20</a:t>
            </a:r>
            <a:r>
              <a:rPr kumimoji="1" lang="zh-CN" altLang="en-US" sz="2300" dirty="0">
                <a:latin typeface="宋体" pitchFamily="2" charset="-122"/>
              </a:rPr>
              <a:t>、</a:t>
            </a:r>
            <a:r>
              <a:rPr kumimoji="1" lang="en-US" altLang="zh-CN" sz="2300" dirty="0">
                <a:latin typeface="Times New Roman" pitchFamily="18" charset="0"/>
              </a:rPr>
              <a:t>40</a:t>
            </a:r>
            <a:r>
              <a:rPr kumimoji="1" lang="zh-CN" altLang="en-US" sz="2300" dirty="0">
                <a:latin typeface="宋体" pitchFamily="2" charset="-122"/>
              </a:rPr>
              <a:t>、</a:t>
            </a:r>
            <a:r>
              <a:rPr kumimoji="1" lang="en-US" altLang="zh-CN" sz="2300" dirty="0">
                <a:latin typeface="Times New Roman" pitchFamily="18" charset="0"/>
              </a:rPr>
              <a:t>…</a:t>
            </a:r>
            <a:r>
              <a:rPr kumimoji="1" lang="zh-CN" altLang="en-US" sz="2300" dirty="0">
                <a:latin typeface="宋体" pitchFamily="2" charset="-122"/>
              </a:rPr>
              <a:t>；任务</a:t>
            </a:r>
            <a:r>
              <a:rPr kumimoji="1" lang="en-US" altLang="zh-CN" sz="2300" dirty="0">
                <a:latin typeface="Times New Roman" pitchFamily="18" charset="0"/>
              </a:rPr>
              <a:t>A</a:t>
            </a:r>
            <a:r>
              <a:rPr kumimoji="1" lang="zh-CN" altLang="en-US" sz="2300" dirty="0">
                <a:latin typeface="宋体" pitchFamily="2" charset="-122"/>
              </a:rPr>
              <a:t>的最后期限为</a:t>
            </a:r>
            <a:r>
              <a:rPr kumimoji="1" lang="en-US" altLang="zh-CN" sz="2300" dirty="0">
                <a:latin typeface="Times New Roman" pitchFamily="18" charset="0"/>
              </a:rPr>
              <a:t>20</a:t>
            </a:r>
            <a:r>
              <a:rPr kumimoji="1" lang="zh-CN" altLang="en-US" sz="2300" dirty="0">
                <a:latin typeface="宋体" pitchFamily="2" charset="-122"/>
              </a:rPr>
              <a:t>、</a:t>
            </a:r>
            <a:r>
              <a:rPr kumimoji="1" lang="en-US" altLang="zh-CN" sz="2300" dirty="0">
                <a:latin typeface="Times New Roman" pitchFamily="18" charset="0"/>
              </a:rPr>
              <a:t>40</a:t>
            </a:r>
            <a:r>
              <a:rPr kumimoji="1" lang="zh-CN" altLang="en-US" sz="2300" dirty="0">
                <a:latin typeface="宋体" pitchFamily="2" charset="-122"/>
              </a:rPr>
              <a:t>、</a:t>
            </a:r>
            <a:r>
              <a:rPr kumimoji="1" lang="en-US" altLang="zh-CN" sz="2300" dirty="0">
                <a:latin typeface="Times New Roman" pitchFamily="18" charset="0"/>
              </a:rPr>
              <a:t>60</a:t>
            </a:r>
            <a:r>
              <a:rPr kumimoji="1" lang="zh-CN" altLang="en-US" sz="2300" dirty="0">
                <a:latin typeface="宋体" pitchFamily="2" charset="-122"/>
              </a:rPr>
              <a:t>、</a:t>
            </a:r>
            <a:r>
              <a:rPr kumimoji="1" lang="en-US" altLang="zh-CN" sz="2300" dirty="0">
                <a:latin typeface="Times New Roman" pitchFamily="18" charset="0"/>
              </a:rPr>
              <a:t>…</a:t>
            </a:r>
            <a:r>
              <a:rPr kumimoji="1" lang="zh-CN" altLang="en-US" sz="2300" dirty="0">
                <a:latin typeface="宋体" pitchFamily="2" charset="-122"/>
              </a:rPr>
              <a:t>；任务</a:t>
            </a:r>
            <a:r>
              <a:rPr kumimoji="1" lang="en-US" altLang="zh-CN" sz="2300" dirty="0">
                <a:latin typeface="Times New Roman" pitchFamily="18" charset="0"/>
              </a:rPr>
              <a:t>B</a:t>
            </a:r>
            <a:r>
              <a:rPr kumimoji="1" lang="zh-CN" altLang="en-US" sz="2300" dirty="0">
                <a:latin typeface="宋体" pitchFamily="2" charset="-122"/>
              </a:rPr>
              <a:t>的到达时间为</a:t>
            </a:r>
            <a:r>
              <a:rPr kumimoji="1" lang="en-US" altLang="zh-CN" sz="2300" dirty="0">
                <a:latin typeface="Times New Roman" pitchFamily="18" charset="0"/>
              </a:rPr>
              <a:t>0</a:t>
            </a:r>
            <a:r>
              <a:rPr kumimoji="1" lang="zh-CN" altLang="en-US" sz="2300" dirty="0">
                <a:latin typeface="宋体" pitchFamily="2" charset="-122"/>
              </a:rPr>
              <a:t>、</a:t>
            </a:r>
            <a:r>
              <a:rPr kumimoji="1" lang="en-US" altLang="zh-CN" sz="2300" dirty="0">
                <a:latin typeface="Times New Roman" pitchFamily="18" charset="0"/>
              </a:rPr>
              <a:t>50</a:t>
            </a:r>
            <a:r>
              <a:rPr kumimoji="1" lang="zh-CN" altLang="en-US" sz="2300" dirty="0">
                <a:latin typeface="宋体" pitchFamily="2" charset="-122"/>
              </a:rPr>
              <a:t>、</a:t>
            </a:r>
            <a:r>
              <a:rPr kumimoji="1" lang="en-US" altLang="zh-CN" sz="2300" dirty="0">
                <a:latin typeface="Times New Roman" pitchFamily="18" charset="0"/>
              </a:rPr>
              <a:t>100</a:t>
            </a:r>
            <a:r>
              <a:rPr kumimoji="1" lang="zh-CN" altLang="en-US" sz="2300" dirty="0">
                <a:latin typeface="宋体" pitchFamily="2" charset="-122"/>
              </a:rPr>
              <a:t>、</a:t>
            </a:r>
            <a:r>
              <a:rPr kumimoji="1" lang="en-US" altLang="zh-CN" sz="2300" dirty="0">
                <a:latin typeface="Times New Roman" pitchFamily="18" charset="0"/>
              </a:rPr>
              <a:t>…</a:t>
            </a:r>
            <a:r>
              <a:rPr kumimoji="1" lang="zh-CN" altLang="en-US" sz="2300" dirty="0">
                <a:latin typeface="宋体" pitchFamily="2" charset="-122"/>
              </a:rPr>
              <a:t>；任务</a:t>
            </a:r>
            <a:r>
              <a:rPr kumimoji="1" lang="en-US" altLang="zh-CN" sz="2300" dirty="0">
                <a:latin typeface="Times New Roman" pitchFamily="18" charset="0"/>
              </a:rPr>
              <a:t>B</a:t>
            </a:r>
            <a:r>
              <a:rPr kumimoji="1" lang="zh-CN" altLang="en-US" sz="2300" dirty="0">
                <a:latin typeface="宋体" pitchFamily="2" charset="-122"/>
              </a:rPr>
              <a:t>的最后期限为</a:t>
            </a:r>
            <a:r>
              <a:rPr kumimoji="1" lang="en-US" altLang="zh-CN" sz="2300" dirty="0">
                <a:latin typeface="Times New Roman" pitchFamily="18" charset="0"/>
              </a:rPr>
              <a:t>50</a:t>
            </a:r>
            <a:r>
              <a:rPr kumimoji="1" lang="zh-CN" altLang="en-US" sz="2300" dirty="0">
                <a:latin typeface="宋体" pitchFamily="2" charset="-122"/>
              </a:rPr>
              <a:t>、</a:t>
            </a:r>
            <a:r>
              <a:rPr kumimoji="1" lang="en-US" altLang="zh-CN" sz="2300" dirty="0">
                <a:latin typeface="Times New Roman" pitchFamily="18" charset="0"/>
              </a:rPr>
              <a:t>100</a:t>
            </a:r>
            <a:r>
              <a:rPr kumimoji="1" lang="zh-CN" altLang="en-US" sz="2300" dirty="0">
                <a:latin typeface="宋体" pitchFamily="2" charset="-122"/>
              </a:rPr>
              <a:t>、</a:t>
            </a:r>
            <a:r>
              <a:rPr kumimoji="1" lang="en-US" altLang="zh-CN" sz="2300" dirty="0">
                <a:latin typeface="Times New Roman" pitchFamily="18" charset="0"/>
              </a:rPr>
              <a:t>150</a:t>
            </a:r>
            <a:r>
              <a:rPr kumimoji="1" lang="zh-CN" altLang="en-US" sz="2300" dirty="0">
                <a:latin typeface="宋体" pitchFamily="2" charset="-122"/>
              </a:rPr>
              <a:t>、</a:t>
            </a:r>
            <a:r>
              <a:rPr kumimoji="1" lang="en-US" altLang="zh-CN" sz="2300" dirty="0">
                <a:latin typeface="Times New Roman" pitchFamily="18" charset="0"/>
              </a:rPr>
              <a:t>…(</a:t>
            </a:r>
            <a:r>
              <a:rPr kumimoji="1" lang="zh-CN" altLang="en-US" sz="2300" dirty="0">
                <a:latin typeface="宋体" pitchFamily="2" charset="-122"/>
              </a:rPr>
              <a:t>单位皆为</a:t>
            </a:r>
            <a:r>
              <a:rPr kumimoji="1" lang="en-US" altLang="zh-CN" sz="2300" dirty="0" err="1">
                <a:latin typeface="Times New Roman" pitchFamily="18" charset="0"/>
              </a:rPr>
              <a:t>ms</a:t>
            </a:r>
            <a:r>
              <a:rPr kumimoji="1" lang="en-US" altLang="zh-CN" sz="2300" dirty="0">
                <a:latin typeface="Times New Roman" pitchFamily="18" charset="0"/>
              </a:rPr>
              <a:t>)</a:t>
            </a:r>
            <a:r>
              <a:rPr kumimoji="1" lang="zh-CN" altLang="en-US" sz="2300" dirty="0">
                <a:latin typeface="宋体" pitchFamily="2" charset="-122"/>
              </a:rPr>
              <a:t>。</a:t>
            </a:r>
            <a:endParaRPr kumimoji="1" lang="en-US" altLang="zh-CN" sz="2300" dirty="0">
              <a:latin typeface="宋体" pitchFamily="2" charset="-122"/>
            </a:endParaRPr>
          </a:p>
          <a:p>
            <a:pPr algn="just" eaLnBrk="1" hangingPunct="1">
              <a:lnSpc>
                <a:spcPct val="120000"/>
              </a:lnSpc>
              <a:spcBef>
                <a:spcPts val="600"/>
              </a:spcBef>
            </a:pPr>
            <a:r>
              <a:rPr kumimoji="1" lang="zh-CN" altLang="en-US" sz="2300" dirty="0"/>
              <a:t>       算法</a:t>
            </a:r>
            <a:r>
              <a:rPr kumimoji="1" lang="en-US" altLang="zh-CN" sz="2300" dirty="0"/>
              <a:t>:   1. </a:t>
            </a:r>
            <a:r>
              <a:rPr kumimoji="1" lang="zh-CN" altLang="en-US" sz="2300" b="1" dirty="0"/>
              <a:t>实时任务</a:t>
            </a:r>
            <a:r>
              <a:rPr kumimoji="1" lang="zh-CN" altLang="en-US" sz="2300" b="1" u="sng" dirty="0"/>
              <a:t>按“最早截止时间”</a:t>
            </a:r>
            <a:r>
              <a:rPr kumimoji="1" lang="zh-CN" altLang="en-US" sz="2300" b="1" dirty="0"/>
              <a:t>产生</a:t>
            </a:r>
            <a:r>
              <a:rPr kumimoji="1" lang="zh-CN" altLang="en-US" sz="2300" b="1" dirty="0">
                <a:solidFill>
                  <a:schemeClr val="tx2"/>
                </a:solidFill>
              </a:rPr>
              <a:t>就绪队列</a:t>
            </a:r>
            <a:r>
              <a:rPr kumimoji="1" lang="zh-CN" altLang="en-US" sz="2300" dirty="0">
                <a:latin typeface="Times New Roman" pitchFamily="18" charset="0"/>
              </a:rPr>
              <a:t>；   </a:t>
            </a:r>
            <a:r>
              <a:rPr kumimoji="1" lang="en-US" altLang="zh-CN" sz="2300" dirty="0">
                <a:latin typeface="Times New Roman" pitchFamily="18" charset="0"/>
              </a:rPr>
              <a:t>2. </a:t>
            </a:r>
            <a:r>
              <a:rPr kumimoji="1" lang="zh-CN" altLang="en-US" sz="2300" dirty="0">
                <a:latin typeface="Times New Roman" pitchFamily="18" charset="0"/>
              </a:rPr>
              <a:t>“</a:t>
            </a:r>
            <a:r>
              <a:rPr kumimoji="1" lang="zh-CN" altLang="en-US" sz="2300" b="1" u="sng" dirty="0"/>
              <a:t>最早截止时间”</a:t>
            </a:r>
            <a:r>
              <a:rPr kumimoji="1" lang="zh-CN" altLang="en-US" sz="2300" b="1" dirty="0"/>
              <a:t>最越早，就越靠</a:t>
            </a:r>
            <a:r>
              <a:rPr kumimoji="1" lang="zh-CN" altLang="en-US" sz="2300" b="1" u="sng" dirty="0"/>
              <a:t>队列首</a:t>
            </a:r>
            <a:r>
              <a:rPr kumimoji="1" lang="zh-CN" altLang="en-US" sz="2300" b="1" dirty="0"/>
              <a:t>；</a:t>
            </a:r>
            <a:r>
              <a:rPr kumimoji="1" lang="en-US" altLang="zh-CN" sz="2300" b="1" dirty="0"/>
              <a:t>3. </a:t>
            </a:r>
            <a:r>
              <a:rPr kumimoji="1" lang="zh-CN" altLang="en-US" sz="2300" b="1" dirty="0"/>
              <a:t>调度按照</a:t>
            </a:r>
            <a:r>
              <a:rPr kumimoji="1" lang="en-US" altLang="zh-CN" sz="2300" b="1" dirty="0"/>
              <a:t>FIFO</a:t>
            </a:r>
            <a:r>
              <a:rPr kumimoji="1" lang="zh-CN" altLang="en-US" sz="2300" b="1" dirty="0"/>
              <a:t>方式。</a:t>
            </a:r>
            <a:endParaRPr kumimoji="1" lang="zh-CN" altLang="en-US" sz="2300" dirty="0">
              <a:latin typeface="Times New Roman" pitchFamily="18" charset="0"/>
            </a:endParaRPr>
          </a:p>
        </p:txBody>
      </p:sp>
      <p:sp>
        <p:nvSpPr>
          <p:cNvPr id="5" name="圆角矩形 4"/>
          <p:cNvSpPr/>
          <p:nvPr/>
        </p:nvSpPr>
        <p:spPr bwMode="auto">
          <a:xfrm>
            <a:off x="683568" y="3146952"/>
            <a:ext cx="6192688" cy="360040"/>
          </a:xfrm>
          <a:prstGeom prst="roundRect">
            <a:avLst/>
          </a:prstGeom>
          <a:noFill/>
          <a:ln w="19050" cap="flat" cmpd="sng" algn="ctr">
            <a:solidFill>
              <a:srgbClr val="FF339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736278748"/>
      </p:ext>
    </p:extLst>
  </p:cSld>
  <p:clrMapOvr>
    <a:masterClrMapping/>
  </p:clrMapOvr>
  <p:transition>
    <p:pull dir="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日期占位符 1"/>
          <p:cNvSpPr>
            <a:spLocks noGrp="1"/>
          </p:cNvSpPr>
          <p:nvPr>
            <p:ph type="dt" sz="quarter" idx="10"/>
          </p:nvPr>
        </p:nvSpPr>
        <p:spPr>
          <a:xfrm>
            <a:off x="294956" y="6365407"/>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28EAB55-F4FF-4BA2-8AA3-BA95540610BD}" type="datetime8">
              <a:rPr lang="zh-CN" altLang="en-US" smtClean="0"/>
              <a:pPr/>
              <a:t>2022年6月30日8时58分</a:t>
            </a:fld>
            <a:endParaRPr lang="en-US" altLang="zh-CN" dirty="0"/>
          </a:p>
        </p:txBody>
      </p:sp>
      <p:sp>
        <p:nvSpPr>
          <p:cNvPr id="11268" name="AutoShape 6">
            <a:hlinkClick r:id="" action="ppaction://hlinkshowjump?jump=firstslide" highlightClick="1"/>
          </p:cNvPr>
          <p:cNvSpPr>
            <a:spLocks noChangeArrowheads="1"/>
          </p:cNvSpPr>
          <p:nvPr/>
        </p:nvSpPr>
        <p:spPr bwMode="auto">
          <a:xfrm>
            <a:off x="8382000" y="6400800"/>
            <a:ext cx="762000" cy="457200"/>
          </a:xfrm>
          <a:prstGeom prst="actionButtonBackPrevious">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a:p>
        </p:txBody>
      </p:sp>
      <p:graphicFrame>
        <p:nvGraphicFramePr>
          <p:cNvPr id="11266" name="Object 8"/>
          <p:cNvGraphicFramePr>
            <a:graphicFrameLocks noChangeAspect="1"/>
          </p:cNvGraphicFramePr>
          <p:nvPr>
            <p:extLst>
              <p:ext uri="{D42A27DB-BD31-4B8C-83A1-F6EECF244321}">
                <p14:modId xmlns:p14="http://schemas.microsoft.com/office/powerpoint/2010/main" val="3769143899"/>
              </p:ext>
            </p:extLst>
          </p:nvPr>
        </p:nvGraphicFramePr>
        <p:xfrm>
          <a:off x="214313" y="332656"/>
          <a:ext cx="8572500" cy="5831607"/>
        </p:xfrm>
        <a:graphic>
          <a:graphicData uri="http://schemas.openxmlformats.org/presentationml/2006/ole">
            <mc:AlternateContent xmlns:mc="http://schemas.openxmlformats.org/markup-compatibility/2006">
              <mc:Choice xmlns:v="urn:schemas-microsoft-com:vml" Requires="v">
                <p:oleObj name="Visio" r:id="rId2" imgW="4349213" imgH="3485072" progId="Visio.Drawing.11">
                  <p:embed/>
                </p:oleObj>
              </mc:Choice>
              <mc:Fallback>
                <p:oleObj name="Visio" r:id="rId2" imgW="4349213" imgH="3485072" progId="Visio.Drawing.11">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332656"/>
                        <a:ext cx="8572500" cy="5831607"/>
                      </a:xfrm>
                      <a:prstGeom prst="rect">
                        <a:avLst/>
                      </a:prstGeom>
                      <a:solidFill>
                        <a:schemeClr val="tx2">
                          <a:lumMod val="20000"/>
                          <a:lumOff val="80000"/>
                          <a:alpha val="86000"/>
                        </a:schemeClr>
                      </a:solidFill>
                      <a:ln>
                        <a:solidFill>
                          <a:schemeClr val="accent2">
                            <a:lumMod val="50000"/>
                          </a:schemeClr>
                        </a:solidFill>
                      </a:ln>
                    </p:spPr>
                  </p:pic>
                </p:oleObj>
              </mc:Fallback>
            </mc:AlternateContent>
          </a:graphicData>
        </a:graphic>
      </p:graphicFrame>
      <p:sp>
        <p:nvSpPr>
          <p:cNvPr id="11269" name="Text Box 9"/>
          <p:cNvSpPr txBox="1">
            <a:spLocks noChangeArrowheads="1"/>
          </p:cNvSpPr>
          <p:nvPr/>
        </p:nvSpPr>
        <p:spPr bwMode="auto">
          <a:xfrm>
            <a:off x="2336762" y="6162273"/>
            <a:ext cx="6072496"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dirty="0">
                <a:latin typeface="宋体" pitchFamily="2" charset="-122"/>
              </a:rPr>
              <a:t>图</a:t>
            </a:r>
            <a:r>
              <a:rPr kumimoji="1" lang="en-US" altLang="zh-CN" sz="2000" b="1" dirty="0">
                <a:latin typeface="Times New Roman" pitchFamily="18" charset="0"/>
              </a:rPr>
              <a:t>3-</a:t>
            </a:r>
            <a:r>
              <a:rPr kumimoji="1" lang="zh-CN" altLang="en-US" sz="2000" b="1" dirty="0">
                <a:latin typeface="Times New Roman" pitchFamily="18" charset="0"/>
              </a:rPr>
              <a:t>７</a:t>
            </a:r>
            <a:r>
              <a:rPr kumimoji="1" lang="en-US" altLang="zh-CN" sz="2000" b="1" dirty="0">
                <a:latin typeface="Times New Roman" pitchFamily="18" charset="0"/>
              </a:rPr>
              <a:t>  </a:t>
            </a:r>
            <a:r>
              <a:rPr kumimoji="1" lang="zh-CN" altLang="en-US" sz="2500" b="1" dirty="0">
                <a:solidFill>
                  <a:srgbClr val="FFFF00"/>
                </a:solidFill>
                <a:latin typeface="宋体" pitchFamily="2" charset="-122"/>
              </a:rPr>
              <a:t>最早截止时间</a:t>
            </a:r>
            <a:r>
              <a:rPr kumimoji="1" lang="zh-CN" altLang="en-US" sz="2000" b="1" dirty="0">
                <a:latin typeface="宋体" pitchFamily="2" charset="-122"/>
              </a:rPr>
              <a:t>优先算法用于抢占调度方式</a:t>
            </a:r>
            <a:endParaRPr kumimoji="1" lang="zh-CN" altLang="en-US" sz="2000" b="1" dirty="0">
              <a:latin typeface="Times New Roman" pitchFamily="18" charset="0"/>
            </a:endParaRPr>
          </a:p>
        </p:txBody>
      </p:sp>
      <p:sp>
        <p:nvSpPr>
          <p:cNvPr id="2" name="TextBox 1"/>
          <p:cNvSpPr txBox="1"/>
          <p:nvPr/>
        </p:nvSpPr>
        <p:spPr>
          <a:xfrm>
            <a:off x="1763686" y="3501684"/>
            <a:ext cx="1584176" cy="369332"/>
          </a:xfrm>
          <a:prstGeom prst="rect">
            <a:avLst/>
          </a:prstGeom>
          <a:noFill/>
        </p:spPr>
        <p:txBody>
          <a:bodyPr wrap="square" rtlCol="0">
            <a:spAutoFit/>
          </a:bodyPr>
          <a:lstStyle/>
          <a:p>
            <a:r>
              <a:rPr lang="zh-CN" altLang="en-US" b="1" dirty="0">
                <a:solidFill>
                  <a:schemeClr val="accent2">
                    <a:lumMod val="50000"/>
                  </a:schemeClr>
                </a:solidFill>
              </a:rPr>
              <a:t>完成截止时间</a:t>
            </a:r>
          </a:p>
        </p:txBody>
      </p:sp>
      <p:cxnSp>
        <p:nvCxnSpPr>
          <p:cNvPr id="4" name="直接连接符 3"/>
          <p:cNvCxnSpPr/>
          <p:nvPr/>
        </p:nvCxnSpPr>
        <p:spPr bwMode="auto">
          <a:xfrm>
            <a:off x="1763686" y="3778683"/>
            <a:ext cx="6263842" cy="1"/>
          </a:xfrm>
          <a:prstGeom prst="line">
            <a:avLst/>
          </a:prstGeom>
          <a:solidFill>
            <a:schemeClr val="accent1"/>
          </a:solidFill>
          <a:ln w="28575" cap="flat" cmpd="sng" algn="ctr">
            <a:solidFill>
              <a:srgbClr val="FF0066"/>
            </a:solidFill>
            <a:prstDash val="solid"/>
            <a:miter lim="800000"/>
            <a:headEnd type="none" w="med" len="med"/>
            <a:tailEnd type="none" w="med" len="med"/>
          </a:ln>
          <a:effectLst/>
        </p:spPr>
      </p:cxnSp>
      <p:cxnSp>
        <p:nvCxnSpPr>
          <p:cNvPr id="17" name="直接连接符 16"/>
          <p:cNvCxnSpPr/>
          <p:nvPr/>
        </p:nvCxnSpPr>
        <p:spPr bwMode="auto">
          <a:xfrm>
            <a:off x="4834476" y="4005740"/>
            <a:ext cx="601620" cy="0"/>
          </a:xfrm>
          <a:prstGeom prst="line">
            <a:avLst/>
          </a:prstGeom>
          <a:solidFill>
            <a:schemeClr val="accent1"/>
          </a:solidFill>
          <a:ln w="28575" cap="flat" cmpd="sng" algn="ctr">
            <a:solidFill>
              <a:srgbClr val="FF0066"/>
            </a:solidFill>
            <a:prstDash val="solid"/>
            <a:miter lim="800000"/>
            <a:headEnd type="none" w="med" len="med"/>
            <a:tailEnd type="none" w="med" len="med"/>
          </a:ln>
          <a:effectLst/>
        </p:spPr>
      </p:cxnSp>
      <p:cxnSp>
        <p:nvCxnSpPr>
          <p:cNvPr id="22" name="直接连接符 21"/>
          <p:cNvCxnSpPr/>
          <p:nvPr/>
        </p:nvCxnSpPr>
        <p:spPr bwMode="auto">
          <a:xfrm>
            <a:off x="3081257" y="5085184"/>
            <a:ext cx="770663" cy="0"/>
          </a:xfrm>
          <a:prstGeom prst="line">
            <a:avLst/>
          </a:prstGeom>
          <a:solidFill>
            <a:schemeClr val="accent1"/>
          </a:solidFill>
          <a:ln w="28575" cap="flat" cmpd="sng" algn="ctr">
            <a:solidFill>
              <a:srgbClr val="FF0066"/>
            </a:solidFill>
            <a:prstDash val="solid"/>
            <a:miter lim="800000"/>
            <a:headEnd type="none" w="med" len="med"/>
            <a:tailEnd type="none" w="med" len="med"/>
          </a:ln>
          <a:effectLst/>
        </p:spPr>
      </p:cxnSp>
      <p:sp>
        <p:nvSpPr>
          <p:cNvPr id="18" name="左大括号 17"/>
          <p:cNvSpPr/>
          <p:nvPr/>
        </p:nvSpPr>
        <p:spPr bwMode="auto">
          <a:xfrm>
            <a:off x="4618452" y="3501684"/>
            <a:ext cx="144016" cy="504056"/>
          </a:xfrm>
          <a:prstGeom prst="leftBrace">
            <a:avLst/>
          </a:prstGeom>
          <a:blipFill>
            <a:blip r:embed="rId4"/>
            <a:tile tx="0" ty="0" sx="100000" sy="100000" flip="none" algn="tl"/>
          </a:blipFill>
          <a:ln w="28575"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4" name="左大括号 23"/>
          <p:cNvSpPr/>
          <p:nvPr/>
        </p:nvSpPr>
        <p:spPr bwMode="auto">
          <a:xfrm>
            <a:off x="2937241" y="4733528"/>
            <a:ext cx="288032" cy="504056"/>
          </a:xfrm>
          <a:prstGeom prst="leftBrace">
            <a:avLst/>
          </a:prstGeom>
          <a:blipFill>
            <a:blip r:embed="rId4"/>
            <a:tile tx="0" ty="0" sx="100000" sy="100000" flip="none" algn="tl"/>
          </a:blipFill>
          <a:ln w="28575"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45" name="直接连接符 44"/>
          <p:cNvCxnSpPr/>
          <p:nvPr/>
        </p:nvCxnSpPr>
        <p:spPr bwMode="auto">
          <a:xfrm>
            <a:off x="3225273" y="6021288"/>
            <a:ext cx="4802255" cy="1"/>
          </a:xfrm>
          <a:prstGeom prst="line">
            <a:avLst/>
          </a:prstGeom>
          <a:solidFill>
            <a:schemeClr val="accent1"/>
          </a:solidFill>
          <a:ln w="28575" cap="flat" cmpd="sng" algn="ctr">
            <a:solidFill>
              <a:srgbClr val="FF0066"/>
            </a:solidFill>
            <a:prstDash val="solid"/>
            <a:miter lim="800000"/>
            <a:headEnd type="none" w="med" len="med"/>
            <a:tailEnd type="none" w="med" len="med"/>
          </a:ln>
          <a:effectLst/>
        </p:spPr>
      </p:cxnSp>
      <p:sp>
        <p:nvSpPr>
          <p:cNvPr id="48" name="TextBox 47"/>
          <p:cNvSpPr txBox="1"/>
          <p:nvPr/>
        </p:nvSpPr>
        <p:spPr>
          <a:xfrm>
            <a:off x="154220" y="5697379"/>
            <a:ext cx="3312368" cy="369332"/>
          </a:xfrm>
          <a:prstGeom prst="rect">
            <a:avLst/>
          </a:prstGeom>
          <a:noFill/>
        </p:spPr>
        <p:txBody>
          <a:bodyPr wrap="square" rtlCol="0">
            <a:spAutoFit/>
          </a:bodyPr>
          <a:lstStyle/>
          <a:p>
            <a:r>
              <a:rPr lang="zh-CN" altLang="en-US" b="1" dirty="0">
                <a:solidFill>
                  <a:schemeClr val="accent2">
                    <a:lumMod val="50000"/>
                  </a:schemeClr>
                </a:solidFill>
              </a:rPr>
              <a:t>调度：新任务</a:t>
            </a:r>
            <a:r>
              <a:rPr lang="en-US" altLang="zh-CN" b="1" dirty="0">
                <a:solidFill>
                  <a:schemeClr val="accent2">
                    <a:lumMod val="50000"/>
                  </a:schemeClr>
                </a:solidFill>
              </a:rPr>
              <a:t>+</a:t>
            </a:r>
            <a:r>
              <a:rPr lang="zh-CN" altLang="en-US" b="1" dirty="0">
                <a:solidFill>
                  <a:schemeClr val="accent2">
                    <a:lumMod val="50000"/>
                  </a:schemeClr>
                </a:solidFill>
              </a:rPr>
              <a:t>完成截止时间</a:t>
            </a:r>
          </a:p>
        </p:txBody>
      </p:sp>
      <p:cxnSp>
        <p:nvCxnSpPr>
          <p:cNvPr id="5" name="直接连接符 4"/>
          <p:cNvCxnSpPr/>
          <p:nvPr/>
        </p:nvCxnSpPr>
        <p:spPr bwMode="auto">
          <a:xfrm>
            <a:off x="3528000" y="2073333"/>
            <a:ext cx="0" cy="3624046"/>
          </a:xfrm>
          <a:prstGeom prst="line">
            <a:avLst/>
          </a:prstGeom>
          <a:solidFill>
            <a:schemeClr val="accent1"/>
          </a:solidFill>
          <a:ln w="19050" cap="flat" cmpd="sng" algn="ctr">
            <a:solidFill>
              <a:srgbClr val="0066FF"/>
            </a:solidFill>
            <a:prstDash val="sysDash"/>
            <a:miter lim="800000"/>
            <a:headEnd type="none" w="med" len="med"/>
            <a:tailEnd type="none" w="med" len="med"/>
          </a:ln>
          <a:effectLst/>
        </p:spPr>
      </p:cxnSp>
      <p:sp>
        <p:nvSpPr>
          <p:cNvPr id="9" name="椭圆 8"/>
          <p:cNvSpPr/>
          <p:nvPr/>
        </p:nvSpPr>
        <p:spPr bwMode="auto">
          <a:xfrm>
            <a:off x="3347862" y="1772816"/>
            <a:ext cx="360042" cy="225084"/>
          </a:xfrm>
          <a:prstGeom prst="ellipse">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1" name="椭圆 20"/>
          <p:cNvSpPr/>
          <p:nvPr/>
        </p:nvSpPr>
        <p:spPr bwMode="auto">
          <a:xfrm>
            <a:off x="4809643" y="1772816"/>
            <a:ext cx="360042" cy="225084"/>
          </a:xfrm>
          <a:prstGeom prst="ellipse">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 name="矩形 2"/>
          <p:cNvSpPr/>
          <p:nvPr/>
        </p:nvSpPr>
        <p:spPr bwMode="auto">
          <a:xfrm>
            <a:off x="2555774" y="1997900"/>
            <a:ext cx="972109" cy="278972"/>
          </a:xfrm>
          <a:prstGeom prst="rect">
            <a:avLst/>
          </a:prstGeom>
          <a:noFill/>
          <a:ln w="19050" cap="flat" cmpd="sng" algn="ctr">
            <a:solidFill>
              <a:srgbClr val="FF339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0" name="矩形 19"/>
          <p:cNvSpPr/>
          <p:nvPr/>
        </p:nvSpPr>
        <p:spPr bwMode="auto">
          <a:xfrm>
            <a:off x="2510562" y="2291168"/>
            <a:ext cx="2493486" cy="216000"/>
          </a:xfrm>
          <a:prstGeom prst="rect">
            <a:avLst/>
          </a:prstGeom>
          <a:noFill/>
          <a:ln w="19050" cap="flat" cmpd="sng" algn="ctr">
            <a:solidFill>
              <a:srgbClr val="0066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 name="右箭头 9"/>
          <p:cNvSpPr/>
          <p:nvPr/>
        </p:nvSpPr>
        <p:spPr bwMode="auto">
          <a:xfrm rot="16200000">
            <a:off x="4588036" y="5988031"/>
            <a:ext cx="180019" cy="312866"/>
          </a:xfrm>
          <a:prstGeom prst="rightArrow">
            <a:avLst/>
          </a:prstGeom>
          <a:solidFill>
            <a:srgbClr val="0066FF"/>
          </a:solidFill>
          <a:ln w="28575"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27" name="直接连接符 26"/>
          <p:cNvCxnSpPr/>
          <p:nvPr/>
        </p:nvCxnSpPr>
        <p:spPr bwMode="auto">
          <a:xfrm>
            <a:off x="4521612" y="1997900"/>
            <a:ext cx="0" cy="3624046"/>
          </a:xfrm>
          <a:prstGeom prst="line">
            <a:avLst/>
          </a:prstGeom>
          <a:solidFill>
            <a:schemeClr val="accent1"/>
          </a:solidFill>
          <a:ln w="19050" cap="flat" cmpd="sng" algn="ctr">
            <a:solidFill>
              <a:srgbClr val="0066FF"/>
            </a:solidFill>
            <a:prstDash val="sysDash"/>
            <a:miter lim="800000"/>
            <a:headEnd type="none" w="med" len="med"/>
            <a:tailEnd type="none" w="med" len="med"/>
          </a:ln>
          <a:effectLst/>
        </p:spPr>
      </p:cxnSp>
      <p:cxnSp>
        <p:nvCxnSpPr>
          <p:cNvPr id="28" name="直接连接符 27"/>
          <p:cNvCxnSpPr/>
          <p:nvPr/>
        </p:nvCxnSpPr>
        <p:spPr bwMode="auto">
          <a:xfrm>
            <a:off x="5500800" y="1997900"/>
            <a:ext cx="0" cy="3624046"/>
          </a:xfrm>
          <a:prstGeom prst="line">
            <a:avLst/>
          </a:prstGeom>
          <a:solidFill>
            <a:schemeClr val="accent1"/>
          </a:solidFill>
          <a:ln w="19050" cap="flat" cmpd="sng" algn="ctr">
            <a:solidFill>
              <a:srgbClr val="0066FF"/>
            </a:solidFill>
            <a:prstDash val="sysDash"/>
            <a:miter lim="800000"/>
            <a:headEnd type="none" w="med" len="med"/>
            <a:tailEnd type="none" w="med" len="med"/>
          </a:ln>
          <a:effectLst/>
        </p:spPr>
      </p:cxnSp>
      <p:cxnSp>
        <p:nvCxnSpPr>
          <p:cNvPr id="29" name="直接连接符 28"/>
          <p:cNvCxnSpPr/>
          <p:nvPr/>
        </p:nvCxnSpPr>
        <p:spPr bwMode="auto">
          <a:xfrm>
            <a:off x="6480000" y="1997900"/>
            <a:ext cx="0" cy="3624046"/>
          </a:xfrm>
          <a:prstGeom prst="line">
            <a:avLst/>
          </a:prstGeom>
          <a:solidFill>
            <a:schemeClr val="accent1"/>
          </a:solidFill>
          <a:ln w="19050" cap="flat" cmpd="sng" algn="ctr">
            <a:solidFill>
              <a:srgbClr val="0066FF"/>
            </a:solidFill>
            <a:prstDash val="sysDash"/>
            <a:miter lim="800000"/>
            <a:headEnd type="none" w="med" len="med"/>
            <a:tailEnd type="none" w="med" len="med"/>
          </a:ln>
          <a:effectLst/>
        </p:spPr>
      </p:cxnSp>
      <p:cxnSp>
        <p:nvCxnSpPr>
          <p:cNvPr id="30" name="直接连接符 29"/>
          <p:cNvCxnSpPr/>
          <p:nvPr/>
        </p:nvCxnSpPr>
        <p:spPr bwMode="auto">
          <a:xfrm>
            <a:off x="5011082" y="2023591"/>
            <a:ext cx="0" cy="3624046"/>
          </a:xfrm>
          <a:prstGeom prst="line">
            <a:avLst/>
          </a:prstGeom>
          <a:solidFill>
            <a:schemeClr val="accent1"/>
          </a:solidFill>
          <a:ln w="19050" cap="flat" cmpd="sng" algn="ctr">
            <a:solidFill>
              <a:srgbClr val="FF0066"/>
            </a:solidFill>
            <a:prstDash val="sysDash"/>
            <a:miter lim="800000"/>
            <a:headEnd type="none" w="med" len="med"/>
            <a:tailEnd type="none" w="med" len="med"/>
          </a:ln>
          <a:effectLst/>
        </p:spPr>
      </p:cxnSp>
      <p:cxnSp>
        <p:nvCxnSpPr>
          <p:cNvPr id="32" name="直接连接符 31"/>
          <p:cNvCxnSpPr/>
          <p:nvPr/>
        </p:nvCxnSpPr>
        <p:spPr bwMode="auto">
          <a:xfrm>
            <a:off x="7416000" y="1997900"/>
            <a:ext cx="0" cy="3624046"/>
          </a:xfrm>
          <a:prstGeom prst="line">
            <a:avLst/>
          </a:prstGeom>
          <a:solidFill>
            <a:schemeClr val="accent1"/>
          </a:solidFill>
          <a:ln w="19050" cap="flat" cmpd="sng" algn="ctr">
            <a:solidFill>
              <a:srgbClr val="FF0066"/>
            </a:solidFill>
            <a:prstDash val="sysDash"/>
            <a:miter lim="800000"/>
            <a:headEnd type="none" w="med" len="med"/>
            <a:tailEnd type="none" w="med" len="med"/>
          </a:ln>
          <a:effectLst/>
        </p:spPr>
      </p:cxnSp>
      <p:sp>
        <p:nvSpPr>
          <p:cNvPr id="12" name="TextBox 11"/>
          <p:cNvSpPr txBox="1"/>
          <p:nvPr/>
        </p:nvSpPr>
        <p:spPr>
          <a:xfrm>
            <a:off x="899592" y="620688"/>
            <a:ext cx="1152128" cy="369332"/>
          </a:xfrm>
          <a:prstGeom prst="rect">
            <a:avLst/>
          </a:prstGeom>
          <a:solidFill>
            <a:srgbClr val="FFC000"/>
          </a:solidFill>
          <a:ln w="12700">
            <a:solidFill>
              <a:srgbClr val="FF3399"/>
            </a:solidFill>
          </a:ln>
        </p:spPr>
        <p:txBody>
          <a:bodyPr wrap="square" rtlCol="0">
            <a:spAutoFit/>
          </a:bodyPr>
          <a:lstStyle/>
          <a:p>
            <a:r>
              <a:rPr lang="zh-CN" altLang="en-US" b="1" dirty="0">
                <a:solidFill>
                  <a:srgbClr val="0066FF"/>
                </a:solidFill>
              </a:rPr>
              <a:t>调度队列</a:t>
            </a:r>
          </a:p>
        </p:txBody>
      </p:sp>
      <p:cxnSp>
        <p:nvCxnSpPr>
          <p:cNvPr id="14" name="直接箭头连接符 13"/>
          <p:cNvCxnSpPr/>
          <p:nvPr/>
        </p:nvCxnSpPr>
        <p:spPr bwMode="auto">
          <a:xfrm>
            <a:off x="1259632" y="990020"/>
            <a:ext cx="2088230" cy="4892025"/>
          </a:xfrm>
          <a:prstGeom prst="straightConnector1">
            <a:avLst/>
          </a:prstGeom>
          <a:solidFill>
            <a:schemeClr val="accent1"/>
          </a:solidFill>
          <a:ln w="9525" cap="flat" cmpd="sng" algn="ctr">
            <a:solidFill>
              <a:srgbClr val="FF3399"/>
            </a:solidFill>
            <a:prstDash val="dash"/>
            <a:miter lim="800000"/>
            <a:headEnd type="none" w="med" len="med"/>
            <a:tailEnd type="arrow"/>
          </a:ln>
          <a:effectLst/>
        </p:spPr>
      </p:cxnSp>
      <p:sp>
        <p:nvSpPr>
          <p:cNvPr id="6" name="弧形 5"/>
          <p:cNvSpPr/>
          <p:nvPr/>
        </p:nvSpPr>
        <p:spPr bwMode="auto">
          <a:xfrm>
            <a:off x="3528000" y="5621946"/>
            <a:ext cx="1367607" cy="540327"/>
          </a:xfrm>
          <a:prstGeom prst="arc">
            <a:avLst>
              <a:gd name="adj1" fmla="val 10891923"/>
              <a:gd name="adj2" fmla="val 0"/>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1" name="弧形 30"/>
          <p:cNvSpPr/>
          <p:nvPr/>
        </p:nvSpPr>
        <p:spPr bwMode="auto">
          <a:xfrm>
            <a:off x="4521613" y="5621945"/>
            <a:ext cx="468052" cy="522519"/>
          </a:xfrm>
          <a:prstGeom prst="arc">
            <a:avLst>
              <a:gd name="adj1" fmla="val 10891923"/>
              <a:gd name="adj2" fmla="val 0"/>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33" name="弧形 32"/>
          <p:cNvSpPr/>
          <p:nvPr/>
        </p:nvSpPr>
        <p:spPr bwMode="auto">
          <a:xfrm>
            <a:off x="5032748" y="5360686"/>
            <a:ext cx="468052" cy="522519"/>
          </a:xfrm>
          <a:prstGeom prst="arc">
            <a:avLst>
              <a:gd name="adj1" fmla="val 10891923"/>
              <a:gd name="adj2" fmla="val 0"/>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transition>
    <p:pull dir="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76B0D77-4893-42A4-A857-CA3774D82EFD}" type="datetime8">
              <a:rPr lang="zh-CN" altLang="en-US" smtClean="0"/>
              <a:pPr/>
              <a:t>2022年6月30日8时58分</a:t>
            </a:fld>
            <a:endParaRPr lang="en-US" altLang="zh-CN"/>
          </a:p>
        </p:txBody>
      </p:sp>
      <p:sp>
        <p:nvSpPr>
          <p:cNvPr id="72707" name="Rectangle 2"/>
          <p:cNvSpPr>
            <a:spLocks noGrp="1" noRot="1" noChangeArrowheads="1"/>
          </p:cNvSpPr>
          <p:nvPr>
            <p:ph type="title"/>
          </p:nvPr>
        </p:nvSpPr>
        <p:spPr>
          <a:xfrm>
            <a:off x="301625" y="228600"/>
            <a:ext cx="8540750" cy="247650"/>
          </a:xfrm>
        </p:spPr>
        <p:txBody>
          <a:bodyPr/>
          <a:lstStyle/>
          <a:p>
            <a:pPr eaLnBrk="1" hangingPunct="1"/>
            <a:r>
              <a:rPr lang="en-US" altLang="zh-CN" sz="4000" dirty="0"/>
              <a:t>  </a:t>
            </a:r>
            <a:endParaRPr lang="zh-CN" altLang="zh-CN" sz="4000" dirty="0"/>
          </a:p>
        </p:txBody>
      </p:sp>
      <p:sp>
        <p:nvSpPr>
          <p:cNvPr id="72708" name="Text Box 4"/>
          <p:cNvSpPr>
            <a:spLocks noGrp="1" noChangeArrowheads="1"/>
          </p:cNvSpPr>
          <p:nvPr>
            <p:ph type="body" idx="1"/>
          </p:nvPr>
        </p:nvSpPr>
        <p:spPr>
          <a:xfrm>
            <a:off x="301625" y="908050"/>
            <a:ext cx="8540750" cy="4826000"/>
          </a:xfrm>
          <a:noFill/>
        </p:spPr>
        <p:txBody>
          <a:bodyPr/>
          <a:lstStyle/>
          <a:p>
            <a:pPr algn="just" eaLnBrk="1" hangingPunct="1">
              <a:lnSpc>
                <a:spcPct val="155000"/>
              </a:lnSpc>
              <a:spcBef>
                <a:spcPct val="50000"/>
              </a:spcBef>
              <a:buClrTx/>
              <a:buSzTx/>
              <a:buFontTx/>
              <a:buNone/>
            </a:pPr>
            <a:r>
              <a:rPr kumimoji="1" lang="zh-CN" altLang="en-US" sz="2400" dirty="0"/>
              <a:t>　　为了说明通常的优先级调度不能适用于实时系统，该图特增加了第二和第三行。在第二行中假定任务</a:t>
            </a:r>
            <a:r>
              <a:rPr kumimoji="1" lang="en-US" altLang="zh-CN" sz="2400" dirty="0"/>
              <a:t>A</a:t>
            </a:r>
            <a:r>
              <a:rPr kumimoji="1" lang="zh-CN" altLang="en-US" sz="2400" dirty="0"/>
              <a:t>具有较高的优先级，所以在</a:t>
            </a:r>
            <a:r>
              <a:rPr kumimoji="1" lang="en-US" altLang="zh-CN" sz="2400" i="1" dirty="0"/>
              <a:t>t</a:t>
            </a:r>
            <a:r>
              <a:rPr kumimoji="1" lang="en-US" altLang="zh-CN" sz="2400" dirty="0"/>
              <a:t>=0 </a:t>
            </a:r>
            <a:r>
              <a:rPr kumimoji="1" lang="en-US" altLang="zh-CN" sz="2400" dirty="0" err="1"/>
              <a:t>ms</a:t>
            </a:r>
            <a:r>
              <a:rPr kumimoji="1" lang="zh-CN" altLang="en-US" sz="2400" dirty="0"/>
              <a:t>时，先调度</a:t>
            </a:r>
            <a:r>
              <a:rPr kumimoji="1" lang="en-US" altLang="zh-CN" sz="2400" dirty="0"/>
              <a:t>A1</a:t>
            </a:r>
            <a:r>
              <a:rPr kumimoji="1" lang="zh-CN" altLang="en-US" sz="2400" dirty="0"/>
              <a:t>执行，在</a:t>
            </a:r>
            <a:r>
              <a:rPr kumimoji="1" lang="en-US" altLang="zh-CN" sz="2400" dirty="0"/>
              <a:t>A1</a:t>
            </a:r>
            <a:r>
              <a:rPr kumimoji="1" lang="zh-CN" altLang="en-US" sz="2400" dirty="0"/>
              <a:t>完成后</a:t>
            </a:r>
            <a:r>
              <a:rPr kumimoji="1" lang="en-US" altLang="zh-CN" sz="2400" dirty="0"/>
              <a:t>(</a:t>
            </a:r>
            <a:r>
              <a:rPr kumimoji="1" lang="en-US" altLang="zh-CN" sz="2400" i="1" dirty="0"/>
              <a:t>t</a:t>
            </a:r>
            <a:r>
              <a:rPr kumimoji="1" lang="en-US" altLang="zh-CN" sz="2400" dirty="0"/>
              <a:t> = 10 </a:t>
            </a:r>
            <a:r>
              <a:rPr kumimoji="1" lang="en-US" altLang="zh-CN" sz="2400" dirty="0" err="1"/>
              <a:t>ms</a:t>
            </a:r>
            <a:r>
              <a:rPr kumimoji="1" lang="en-US" altLang="zh-CN" sz="2400" dirty="0"/>
              <a:t>)</a:t>
            </a:r>
            <a:r>
              <a:rPr kumimoji="1" lang="zh-CN" altLang="en-US" sz="2400" dirty="0"/>
              <a:t>才调度</a:t>
            </a:r>
            <a:r>
              <a:rPr kumimoji="1" lang="en-US" altLang="zh-CN" sz="2400" dirty="0"/>
              <a:t>B1</a:t>
            </a:r>
            <a:r>
              <a:rPr kumimoji="1" lang="zh-CN" altLang="en-US" sz="2400" dirty="0"/>
              <a:t>执行；在</a:t>
            </a:r>
            <a:r>
              <a:rPr kumimoji="1" lang="en-US" altLang="zh-CN" sz="2400" i="1" dirty="0"/>
              <a:t>t</a:t>
            </a:r>
            <a:r>
              <a:rPr kumimoji="1" lang="en-US" altLang="zh-CN" sz="2400" dirty="0"/>
              <a:t> = 20 </a:t>
            </a:r>
            <a:r>
              <a:rPr kumimoji="1" lang="en-US" altLang="zh-CN" sz="2400" dirty="0" err="1"/>
              <a:t>ms</a:t>
            </a:r>
            <a:r>
              <a:rPr kumimoji="1" lang="zh-CN" altLang="en-US" sz="2400" dirty="0"/>
              <a:t>时，调度</a:t>
            </a:r>
            <a:r>
              <a:rPr kumimoji="1" lang="en-US" altLang="zh-CN" sz="2400" dirty="0"/>
              <a:t>A2</a:t>
            </a:r>
            <a:r>
              <a:rPr kumimoji="1" lang="zh-CN" altLang="en-US" sz="2400" dirty="0"/>
              <a:t>执行；在</a:t>
            </a:r>
            <a:r>
              <a:rPr kumimoji="1" lang="en-US" altLang="zh-CN" sz="2400" i="1" dirty="0"/>
              <a:t>t</a:t>
            </a:r>
            <a:r>
              <a:rPr kumimoji="1" lang="en-US" altLang="zh-CN" sz="2400" dirty="0"/>
              <a:t> = 30 </a:t>
            </a:r>
            <a:r>
              <a:rPr kumimoji="1" lang="en-US" altLang="zh-CN" sz="2400" dirty="0" err="1"/>
              <a:t>ms</a:t>
            </a:r>
            <a:r>
              <a:rPr kumimoji="1" lang="zh-CN" altLang="en-US" sz="2400" dirty="0"/>
              <a:t>时，</a:t>
            </a:r>
            <a:r>
              <a:rPr kumimoji="1" lang="en-US" altLang="zh-CN" sz="2400" dirty="0"/>
              <a:t>A2</a:t>
            </a:r>
            <a:r>
              <a:rPr kumimoji="1" lang="zh-CN" altLang="en-US" sz="2400" dirty="0"/>
              <a:t>完成，又调度</a:t>
            </a:r>
            <a:r>
              <a:rPr kumimoji="1" lang="en-US" altLang="zh-CN" sz="2400" dirty="0"/>
              <a:t>B1</a:t>
            </a:r>
            <a:r>
              <a:rPr kumimoji="1" lang="zh-CN" altLang="en-US" sz="2400" dirty="0"/>
              <a:t>执行；在</a:t>
            </a:r>
            <a:r>
              <a:rPr kumimoji="1" lang="en-US" altLang="zh-CN" sz="2400" dirty="0"/>
              <a:t>t = 40 </a:t>
            </a:r>
            <a:r>
              <a:rPr kumimoji="1" lang="en-US" altLang="zh-CN" sz="2400" dirty="0" err="1"/>
              <a:t>ms</a:t>
            </a:r>
            <a:r>
              <a:rPr kumimoji="1" lang="zh-CN" altLang="en-US" sz="2400" dirty="0"/>
              <a:t>时，调度</a:t>
            </a:r>
            <a:r>
              <a:rPr kumimoji="1" lang="en-US" altLang="zh-CN" sz="2400" dirty="0"/>
              <a:t>A3</a:t>
            </a:r>
            <a:r>
              <a:rPr kumimoji="1" lang="zh-CN" altLang="en-US" sz="2400" dirty="0"/>
              <a:t>执行；在</a:t>
            </a:r>
            <a:r>
              <a:rPr kumimoji="1" lang="en-US" altLang="zh-CN" sz="2400" dirty="0"/>
              <a:t>t = 50 </a:t>
            </a:r>
            <a:r>
              <a:rPr kumimoji="1" lang="en-US" altLang="zh-CN" sz="2400" dirty="0" err="1"/>
              <a:t>ms</a:t>
            </a:r>
            <a:r>
              <a:rPr kumimoji="1" lang="zh-CN" altLang="en-US" sz="2400" dirty="0"/>
              <a:t>时，虽然</a:t>
            </a:r>
            <a:r>
              <a:rPr kumimoji="1" lang="en-US" altLang="zh-CN" sz="2400" dirty="0"/>
              <a:t>A3</a:t>
            </a:r>
            <a:r>
              <a:rPr kumimoji="1" lang="zh-CN" altLang="en-US" sz="2400" dirty="0"/>
              <a:t>已完成，但</a:t>
            </a:r>
            <a:r>
              <a:rPr kumimoji="1" lang="en-US" altLang="zh-CN" sz="2400" dirty="0"/>
              <a:t>B1</a:t>
            </a:r>
            <a:r>
              <a:rPr kumimoji="1" lang="zh-CN" altLang="en-US" sz="2400" dirty="0"/>
              <a:t>已错过了它的最后期限，这说明了利用通常的优先级调度已经失败。第三行与第二行类似，只是假定任务</a:t>
            </a:r>
            <a:r>
              <a:rPr kumimoji="1" lang="en-US" altLang="zh-CN" sz="2400" dirty="0"/>
              <a:t>B</a:t>
            </a:r>
            <a:r>
              <a:rPr kumimoji="1" lang="zh-CN" altLang="en-US" sz="2400" dirty="0"/>
              <a:t>具有较高的优先级。</a:t>
            </a:r>
          </a:p>
        </p:txBody>
      </p:sp>
    </p:spTree>
  </p:cSld>
  <p:clrMapOvr>
    <a:masterClrMapping/>
  </p:clrMapOvr>
  <p:transition>
    <p:pull dir="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1389F34-B81B-4788-B3F3-371799F0DD5F}" type="datetime8">
              <a:rPr lang="zh-CN" altLang="en-US" smtClean="0"/>
              <a:pPr/>
              <a:t>2022年6月30日8时58分</a:t>
            </a:fld>
            <a:endParaRPr lang="en-US" altLang="zh-CN"/>
          </a:p>
        </p:txBody>
      </p:sp>
      <p:sp>
        <p:nvSpPr>
          <p:cNvPr id="73732" name="Text Box 4"/>
          <p:cNvSpPr>
            <a:spLocks noGrp="1" noChangeArrowheads="1"/>
          </p:cNvSpPr>
          <p:nvPr>
            <p:ph type="body" idx="1"/>
          </p:nvPr>
        </p:nvSpPr>
        <p:spPr>
          <a:xfrm>
            <a:off x="301625" y="908050"/>
            <a:ext cx="8540750" cy="5191125"/>
          </a:xfrm>
          <a:noFill/>
        </p:spPr>
        <p:txBody>
          <a:bodyPr/>
          <a:lstStyle/>
          <a:p>
            <a:pPr eaLnBrk="1" hangingPunct="1">
              <a:lnSpc>
                <a:spcPct val="150000"/>
              </a:lnSpc>
              <a:spcBef>
                <a:spcPct val="50000"/>
              </a:spcBef>
              <a:buClrTx/>
              <a:buSzTx/>
              <a:buFontTx/>
              <a:buNone/>
            </a:pPr>
            <a:r>
              <a:rPr kumimoji="1" lang="zh-CN" altLang="en-US" sz="2400" dirty="0"/>
              <a:t>　　第四行是采用最早截止时间优先算法的时间图。在</a:t>
            </a:r>
            <a:r>
              <a:rPr kumimoji="1" lang="en-US" altLang="zh-CN" sz="2400" dirty="0"/>
              <a:t>t = 0</a:t>
            </a:r>
            <a:r>
              <a:rPr kumimoji="1" lang="zh-CN" altLang="en-US" sz="2400" dirty="0"/>
              <a:t>时，</a:t>
            </a:r>
            <a:r>
              <a:rPr kumimoji="1" lang="en-US" altLang="zh-CN" sz="2400" dirty="0"/>
              <a:t>A1</a:t>
            </a:r>
            <a:r>
              <a:rPr kumimoji="1" lang="zh-CN" altLang="en-US" sz="2400" dirty="0"/>
              <a:t>和</a:t>
            </a:r>
            <a:r>
              <a:rPr kumimoji="1" lang="en-US" altLang="zh-CN" sz="2400" dirty="0"/>
              <a:t>B1</a:t>
            </a:r>
            <a:r>
              <a:rPr kumimoji="1" lang="zh-CN" altLang="en-US" sz="2400" dirty="0"/>
              <a:t>同时到达，由于</a:t>
            </a:r>
            <a:r>
              <a:rPr kumimoji="1" lang="en-US" altLang="zh-CN" sz="2400" dirty="0"/>
              <a:t>A1</a:t>
            </a:r>
            <a:r>
              <a:rPr kumimoji="1" lang="zh-CN" altLang="en-US" sz="2400" dirty="0"/>
              <a:t>的截止时间比</a:t>
            </a:r>
            <a:r>
              <a:rPr kumimoji="1" lang="en-US" altLang="zh-CN" sz="2400" dirty="0"/>
              <a:t>B1</a:t>
            </a:r>
            <a:r>
              <a:rPr kumimoji="1" lang="zh-CN" altLang="en-US" sz="2400" dirty="0"/>
              <a:t>早，故调度</a:t>
            </a:r>
            <a:r>
              <a:rPr kumimoji="1" lang="en-US" altLang="zh-CN" sz="2400" dirty="0"/>
              <a:t>A1</a:t>
            </a:r>
            <a:r>
              <a:rPr kumimoji="1" lang="zh-CN" altLang="en-US" sz="2400" dirty="0"/>
              <a:t>执行；在</a:t>
            </a:r>
            <a:r>
              <a:rPr kumimoji="1" lang="en-US" altLang="zh-CN" sz="2400" dirty="0"/>
              <a:t>t = 10</a:t>
            </a:r>
            <a:r>
              <a:rPr kumimoji="1" lang="zh-CN" altLang="en-US" sz="2400" dirty="0"/>
              <a:t>时，</a:t>
            </a:r>
            <a:r>
              <a:rPr kumimoji="1" lang="en-US" altLang="zh-CN" sz="2400" dirty="0"/>
              <a:t>A1</a:t>
            </a:r>
            <a:r>
              <a:rPr kumimoji="1" lang="zh-CN" altLang="en-US" sz="2400" dirty="0"/>
              <a:t>完成，又调度</a:t>
            </a:r>
            <a:r>
              <a:rPr kumimoji="1" lang="en-US" altLang="zh-CN" sz="2400" dirty="0"/>
              <a:t>B1</a:t>
            </a:r>
            <a:r>
              <a:rPr kumimoji="1" lang="zh-CN" altLang="en-US" sz="2400" dirty="0"/>
              <a:t>执行；在</a:t>
            </a:r>
            <a:r>
              <a:rPr kumimoji="1" lang="en-US" altLang="zh-CN" sz="2400" dirty="0"/>
              <a:t>t = 20</a:t>
            </a:r>
            <a:r>
              <a:rPr kumimoji="1" lang="zh-CN" altLang="en-US" sz="2400" dirty="0"/>
              <a:t>时，</a:t>
            </a:r>
            <a:r>
              <a:rPr kumimoji="1" lang="en-US" altLang="zh-CN" sz="2400" dirty="0"/>
              <a:t>A2</a:t>
            </a:r>
            <a:r>
              <a:rPr kumimoji="1" lang="zh-CN" altLang="en-US" sz="2400" dirty="0"/>
              <a:t>到达，由于</a:t>
            </a:r>
            <a:r>
              <a:rPr kumimoji="1" lang="en-US" altLang="zh-CN" sz="2400" dirty="0"/>
              <a:t>A2</a:t>
            </a:r>
            <a:r>
              <a:rPr kumimoji="1" lang="zh-CN" altLang="en-US" sz="2400" dirty="0"/>
              <a:t>的截止时间比</a:t>
            </a:r>
            <a:r>
              <a:rPr kumimoji="1" lang="en-US" altLang="zh-CN" sz="2400" dirty="0"/>
              <a:t>B2</a:t>
            </a:r>
            <a:r>
              <a:rPr kumimoji="1" lang="zh-CN" altLang="en-US" sz="2400" dirty="0"/>
              <a:t>早，</a:t>
            </a:r>
            <a:r>
              <a:rPr kumimoji="1" lang="en-US" altLang="zh-CN" sz="2400" dirty="0"/>
              <a:t>B1</a:t>
            </a:r>
            <a:r>
              <a:rPr kumimoji="1" lang="zh-CN" altLang="en-US" sz="2400" dirty="0"/>
              <a:t>被中断而调度</a:t>
            </a:r>
            <a:r>
              <a:rPr kumimoji="1" lang="en-US" altLang="zh-CN" sz="2400" dirty="0"/>
              <a:t>A2</a:t>
            </a:r>
            <a:r>
              <a:rPr kumimoji="1" lang="zh-CN" altLang="en-US" sz="2400" dirty="0"/>
              <a:t>执行；在</a:t>
            </a:r>
            <a:r>
              <a:rPr kumimoji="1" lang="en-US" altLang="zh-CN" sz="2400" dirty="0"/>
              <a:t>t = 30</a:t>
            </a:r>
            <a:r>
              <a:rPr kumimoji="1" lang="zh-CN" altLang="en-US" sz="2400" dirty="0"/>
              <a:t>时，</a:t>
            </a:r>
            <a:r>
              <a:rPr kumimoji="1" lang="en-US" altLang="zh-CN" sz="2400" dirty="0"/>
              <a:t>A2</a:t>
            </a:r>
            <a:r>
              <a:rPr kumimoji="1" lang="zh-CN" altLang="en-US" sz="2400" dirty="0"/>
              <a:t>完成，又重新调度</a:t>
            </a:r>
            <a:r>
              <a:rPr kumimoji="1" lang="en-US" altLang="zh-CN" sz="2400" dirty="0"/>
              <a:t>B1</a:t>
            </a:r>
            <a:r>
              <a:rPr kumimoji="1" lang="zh-CN" altLang="en-US" sz="2400" dirty="0"/>
              <a:t>执行；在</a:t>
            </a:r>
            <a:r>
              <a:rPr kumimoji="1" lang="en-US" altLang="zh-CN" sz="2400" dirty="0"/>
              <a:t>t = 40</a:t>
            </a:r>
            <a:r>
              <a:rPr kumimoji="1" lang="zh-CN" altLang="en-US" sz="2400" dirty="0"/>
              <a:t>时，</a:t>
            </a:r>
            <a:r>
              <a:rPr kumimoji="1" lang="en-US" altLang="zh-CN" sz="2400" dirty="0"/>
              <a:t>A3</a:t>
            </a:r>
            <a:r>
              <a:rPr kumimoji="1" lang="zh-CN" altLang="en-US" sz="2400" dirty="0"/>
              <a:t>又到达，但</a:t>
            </a:r>
            <a:r>
              <a:rPr kumimoji="1" lang="en-US" altLang="zh-CN" sz="2400" dirty="0"/>
              <a:t>B1</a:t>
            </a:r>
            <a:r>
              <a:rPr kumimoji="1" lang="zh-CN" altLang="en-US" sz="2400" dirty="0"/>
              <a:t>的截止时间要比</a:t>
            </a:r>
            <a:r>
              <a:rPr kumimoji="1" lang="en-US" altLang="zh-CN" sz="2400" dirty="0"/>
              <a:t>A3</a:t>
            </a:r>
            <a:r>
              <a:rPr kumimoji="1" lang="zh-CN" altLang="en-US" sz="2400" dirty="0"/>
              <a:t>早，仍应让</a:t>
            </a:r>
            <a:r>
              <a:rPr kumimoji="1" lang="en-US" altLang="zh-CN" sz="2400" dirty="0"/>
              <a:t>B1</a:t>
            </a:r>
            <a:r>
              <a:rPr kumimoji="1" lang="zh-CN" altLang="en-US" sz="2400" dirty="0"/>
              <a:t>继续执行直到完成</a:t>
            </a:r>
            <a:r>
              <a:rPr kumimoji="1" lang="en-US" altLang="zh-CN" sz="2400" dirty="0"/>
              <a:t>(t = 45)</a:t>
            </a:r>
            <a:r>
              <a:rPr kumimoji="1" lang="zh-CN" altLang="en-US" sz="2400" dirty="0"/>
              <a:t>，然后再调度</a:t>
            </a:r>
            <a:r>
              <a:rPr kumimoji="1" lang="en-US" altLang="zh-CN" sz="2400" dirty="0"/>
              <a:t>A3</a:t>
            </a:r>
            <a:r>
              <a:rPr kumimoji="1" lang="zh-CN" altLang="en-US" sz="2400" dirty="0"/>
              <a:t>执行；在</a:t>
            </a:r>
            <a:r>
              <a:rPr kumimoji="1" lang="en-US" altLang="zh-CN" sz="2400" dirty="0"/>
              <a:t>t = 55</a:t>
            </a:r>
            <a:r>
              <a:rPr kumimoji="1" lang="zh-CN" altLang="en-US" sz="2400" dirty="0"/>
              <a:t>时，</a:t>
            </a:r>
            <a:r>
              <a:rPr kumimoji="1" lang="en-US" altLang="zh-CN" sz="2400" dirty="0"/>
              <a:t>A3</a:t>
            </a:r>
            <a:r>
              <a:rPr kumimoji="1" lang="zh-CN" altLang="en-US" sz="2400" dirty="0"/>
              <a:t>完成，又调度</a:t>
            </a:r>
            <a:r>
              <a:rPr kumimoji="1" lang="en-US" altLang="zh-CN" sz="2400" dirty="0"/>
              <a:t>B2</a:t>
            </a:r>
            <a:r>
              <a:rPr kumimoji="1" lang="zh-CN" altLang="en-US" sz="2400" dirty="0"/>
              <a:t>执行。在该例中利用最早截止时间优先算法可以满足系统的要求。 </a:t>
            </a:r>
          </a:p>
        </p:txBody>
      </p:sp>
    </p:spTree>
  </p:cSld>
  <p:clrMapOvr>
    <a:masterClrMapping/>
  </p:clrMapOvr>
  <p:transition>
    <p:pull dir="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261C854-A503-455C-B370-947A35444C6D}" type="datetime8">
              <a:rPr lang="zh-CN" altLang="en-US" smtClean="0"/>
              <a:pPr/>
              <a:t>2022年6月30日8时58分</a:t>
            </a:fld>
            <a:endParaRPr lang="en-US" altLang="zh-CN"/>
          </a:p>
        </p:txBody>
      </p:sp>
      <p:sp>
        <p:nvSpPr>
          <p:cNvPr id="74755" name="Rectangle 2"/>
          <p:cNvSpPr>
            <a:spLocks noGrp="1" noRot="1" noChangeArrowheads="1"/>
          </p:cNvSpPr>
          <p:nvPr>
            <p:ph type="title"/>
          </p:nvPr>
        </p:nvSpPr>
        <p:spPr>
          <a:xfrm>
            <a:off x="301625" y="228600"/>
            <a:ext cx="8540750" cy="536104"/>
          </a:xfrm>
        </p:spPr>
        <p:txBody>
          <a:bodyPr/>
          <a:lstStyle/>
          <a:p>
            <a:pPr eaLnBrk="1" hangingPunct="1"/>
            <a:r>
              <a:rPr kumimoji="1" lang="zh-CN" altLang="en-US" sz="2800" dirty="0">
                <a:solidFill>
                  <a:schemeClr val="tx1"/>
                </a:solidFill>
              </a:rPr>
              <a:t>　</a:t>
            </a:r>
            <a:r>
              <a:rPr lang="en-US" altLang="zh-CN" sz="2800" dirty="0">
                <a:latin typeface="黑体" pitchFamily="2" charset="-122"/>
                <a:ea typeface="黑体" pitchFamily="2" charset="-122"/>
              </a:rPr>
              <a:t>3.4.4 </a:t>
            </a:r>
            <a:r>
              <a:rPr kumimoji="1" lang="zh-CN" altLang="en-US" sz="2600" dirty="0"/>
              <a:t>最低松弛度优先</a:t>
            </a:r>
            <a:r>
              <a:rPr kumimoji="1" lang="en-US" altLang="zh-CN" sz="2600" dirty="0"/>
              <a:t>LLF(Least Laxity First)</a:t>
            </a:r>
            <a:r>
              <a:rPr kumimoji="1" lang="zh-CN" altLang="en-US" sz="2600" dirty="0"/>
              <a:t>算法</a:t>
            </a:r>
          </a:p>
        </p:txBody>
      </p:sp>
      <p:sp>
        <p:nvSpPr>
          <p:cNvPr id="74756" name="Rectangle 3"/>
          <p:cNvSpPr>
            <a:spLocks noGrp="1" noRot="1" noChangeArrowheads="1"/>
          </p:cNvSpPr>
          <p:nvPr>
            <p:ph type="body" idx="1"/>
          </p:nvPr>
        </p:nvSpPr>
        <p:spPr>
          <a:xfrm>
            <a:off x="323528" y="836712"/>
            <a:ext cx="8540750" cy="5544616"/>
          </a:xfrm>
        </p:spPr>
        <p:txBody>
          <a:bodyPr/>
          <a:lstStyle/>
          <a:p>
            <a:pPr eaLnBrk="1" hangingPunct="1">
              <a:lnSpc>
                <a:spcPct val="115000"/>
              </a:lnSpc>
              <a:spcBef>
                <a:spcPts val="600"/>
              </a:spcBef>
              <a:buClrTx/>
              <a:buSzTx/>
            </a:pPr>
            <a:r>
              <a:rPr kumimoji="1" lang="zh-CN" altLang="en-US" sz="2300" dirty="0"/>
              <a:t>根据任务</a:t>
            </a:r>
            <a:r>
              <a:rPr kumimoji="1" lang="zh-CN" altLang="en-US" sz="2300" dirty="0">
                <a:solidFill>
                  <a:schemeClr val="tx2"/>
                </a:solidFill>
              </a:rPr>
              <a:t>紧急的程度</a:t>
            </a:r>
            <a:r>
              <a:rPr kumimoji="1" lang="en-US" altLang="zh-CN" sz="2300" dirty="0">
                <a:solidFill>
                  <a:schemeClr val="tx2"/>
                </a:solidFill>
              </a:rPr>
              <a:t>(</a:t>
            </a:r>
            <a:r>
              <a:rPr kumimoji="1" lang="zh-CN" altLang="en-US" sz="2300" dirty="0">
                <a:solidFill>
                  <a:schemeClr val="tx2"/>
                </a:solidFill>
              </a:rPr>
              <a:t>或</a:t>
            </a:r>
            <a:r>
              <a:rPr kumimoji="1" lang="zh-CN" altLang="en-US" sz="2300" b="1" dirty="0">
                <a:solidFill>
                  <a:schemeClr val="tx2"/>
                </a:solidFill>
              </a:rPr>
              <a:t>松弛度</a:t>
            </a:r>
            <a:r>
              <a:rPr kumimoji="1" lang="en-US" altLang="zh-CN" sz="2300" dirty="0">
                <a:solidFill>
                  <a:schemeClr val="tx2"/>
                </a:solidFill>
              </a:rPr>
              <a:t>)</a:t>
            </a:r>
            <a:r>
              <a:rPr kumimoji="1" lang="zh-CN" altLang="en-US" sz="2300" dirty="0"/>
              <a:t>，</a:t>
            </a:r>
            <a:r>
              <a:rPr kumimoji="1" lang="zh-CN" altLang="en-US" sz="2300" u="sng" dirty="0"/>
              <a:t>来确定任务的</a:t>
            </a:r>
            <a:r>
              <a:rPr kumimoji="1" lang="zh-CN" altLang="en-US" sz="2300" b="1" u="sng" dirty="0">
                <a:solidFill>
                  <a:schemeClr val="tx2"/>
                </a:solidFill>
              </a:rPr>
              <a:t>优先级</a:t>
            </a:r>
            <a:r>
              <a:rPr kumimoji="1" lang="zh-CN" altLang="en-US" sz="2300" dirty="0"/>
              <a:t>。任务的紧急程度愈高，为该任务所赋予的优先级就愈高。</a:t>
            </a:r>
          </a:p>
          <a:p>
            <a:pPr eaLnBrk="1" hangingPunct="1">
              <a:lnSpc>
                <a:spcPct val="115000"/>
              </a:lnSpc>
              <a:spcBef>
                <a:spcPts val="600"/>
              </a:spcBef>
              <a:buClrTx/>
              <a:buSzTx/>
              <a:buFontTx/>
              <a:buNone/>
            </a:pPr>
            <a:r>
              <a:rPr kumimoji="1" lang="zh-CN" altLang="en-US" sz="2300" dirty="0"/>
              <a:t>例如，</a:t>
            </a:r>
            <a:r>
              <a:rPr kumimoji="1" lang="zh-CN" altLang="en-US" sz="2300" u="sng" dirty="0"/>
              <a:t>当前</a:t>
            </a:r>
            <a:r>
              <a:rPr kumimoji="1" lang="en-US" altLang="zh-CN" sz="2300" u="sng" dirty="0"/>
              <a:t>A</a:t>
            </a:r>
            <a:r>
              <a:rPr kumimoji="1" lang="zh-CN" altLang="en-US" sz="2300" u="sng" dirty="0"/>
              <a:t>任务在</a:t>
            </a:r>
            <a:r>
              <a:rPr kumimoji="1" lang="en-US" altLang="zh-CN" sz="2300" u="sng" dirty="0">
                <a:solidFill>
                  <a:srgbClr val="FF3399"/>
                </a:solidFill>
              </a:rPr>
              <a:t>100 </a:t>
            </a:r>
            <a:r>
              <a:rPr kumimoji="1" lang="en-US" altLang="zh-CN" sz="2300" u="sng" dirty="0" err="1">
                <a:solidFill>
                  <a:srgbClr val="FF3399"/>
                </a:solidFill>
              </a:rPr>
              <a:t>ms</a:t>
            </a:r>
            <a:r>
              <a:rPr kumimoji="1" lang="zh-CN" altLang="en-US" sz="2300" dirty="0"/>
              <a:t>时必须完成，而它本身所需的</a:t>
            </a:r>
            <a:r>
              <a:rPr kumimoji="1" lang="zh-CN" altLang="en-US" sz="2300" u="sng" dirty="0"/>
              <a:t>运行时间就有</a:t>
            </a:r>
            <a:r>
              <a:rPr kumimoji="1" lang="en-US" altLang="zh-CN" sz="2300" u="sng" dirty="0">
                <a:solidFill>
                  <a:srgbClr val="FF3399"/>
                </a:solidFill>
              </a:rPr>
              <a:t>70 </a:t>
            </a:r>
            <a:r>
              <a:rPr kumimoji="1" lang="en-US" altLang="zh-CN" sz="2300" u="sng" dirty="0" err="1">
                <a:solidFill>
                  <a:srgbClr val="FF3399"/>
                </a:solidFill>
              </a:rPr>
              <a:t>ms</a:t>
            </a:r>
            <a:r>
              <a:rPr kumimoji="1" lang="zh-CN" altLang="en-US" sz="2300" dirty="0"/>
              <a:t>，因此，调度程序必须在</a:t>
            </a:r>
            <a:r>
              <a:rPr kumimoji="1" lang="en-US" altLang="zh-CN" sz="2300" u="sng" dirty="0">
                <a:solidFill>
                  <a:schemeClr val="tx2"/>
                </a:solidFill>
              </a:rPr>
              <a:t>30 </a:t>
            </a:r>
            <a:r>
              <a:rPr kumimoji="1" lang="en-US" altLang="zh-CN" sz="2300" u="sng" dirty="0" err="1">
                <a:solidFill>
                  <a:schemeClr val="tx2"/>
                </a:solidFill>
              </a:rPr>
              <a:t>ms</a:t>
            </a:r>
            <a:r>
              <a:rPr kumimoji="1" lang="zh-CN" altLang="en-US" sz="2300" b="1" u="sng" dirty="0">
                <a:solidFill>
                  <a:schemeClr val="tx2"/>
                </a:solidFill>
              </a:rPr>
              <a:t>之前</a:t>
            </a:r>
            <a:r>
              <a:rPr kumimoji="1" lang="en-US" altLang="zh-CN" sz="2300" b="1" baseline="30000" dirty="0">
                <a:solidFill>
                  <a:schemeClr val="tx2"/>
                </a:solidFill>
              </a:rPr>
              <a:t>0--30</a:t>
            </a:r>
            <a:r>
              <a:rPr kumimoji="1" lang="zh-CN" altLang="en-US" sz="2300" dirty="0"/>
              <a:t>调度执行。</a:t>
            </a:r>
            <a:endParaRPr kumimoji="1" lang="en-US" altLang="zh-CN" sz="2300" dirty="0"/>
          </a:p>
          <a:p>
            <a:pPr eaLnBrk="1" hangingPunct="1">
              <a:lnSpc>
                <a:spcPct val="115000"/>
              </a:lnSpc>
              <a:spcBef>
                <a:spcPts val="600"/>
              </a:spcBef>
              <a:buClrTx/>
              <a:buSzTx/>
              <a:buFontTx/>
              <a:buNone/>
            </a:pPr>
            <a:r>
              <a:rPr kumimoji="1" lang="en-US" altLang="zh-CN" sz="2300" dirty="0">
                <a:solidFill>
                  <a:schemeClr val="tx2"/>
                </a:solidFill>
              </a:rPr>
              <a:t>A</a:t>
            </a:r>
            <a:r>
              <a:rPr kumimoji="1" lang="zh-CN" altLang="en-US" sz="2300" dirty="0">
                <a:solidFill>
                  <a:schemeClr val="tx2"/>
                </a:solidFill>
              </a:rPr>
              <a:t>任务的松弛度为</a:t>
            </a:r>
            <a:r>
              <a:rPr kumimoji="1" lang="zh-CN" altLang="en-US" sz="2300" dirty="0"/>
              <a:t>：</a:t>
            </a:r>
            <a:r>
              <a:rPr kumimoji="1" lang="en-US" altLang="zh-CN" sz="2300" dirty="0"/>
              <a:t>   100-70=30</a:t>
            </a:r>
            <a:r>
              <a:rPr kumimoji="1" lang="zh-CN" altLang="en-US" sz="2300" dirty="0"/>
              <a:t>。</a:t>
            </a:r>
            <a:endParaRPr kumimoji="1" lang="en-US" altLang="zh-CN" sz="2300" dirty="0"/>
          </a:p>
          <a:p>
            <a:pPr>
              <a:lnSpc>
                <a:spcPct val="115000"/>
              </a:lnSpc>
              <a:spcBef>
                <a:spcPts val="600"/>
              </a:spcBef>
            </a:pPr>
            <a:r>
              <a:rPr kumimoji="1" lang="zh-CN" altLang="en-US" sz="2300" dirty="0"/>
              <a:t>同理，</a:t>
            </a:r>
            <a:r>
              <a:rPr kumimoji="1" lang="zh-CN" altLang="en-US" sz="2300" u="sng" dirty="0"/>
              <a:t>当前</a:t>
            </a:r>
            <a:r>
              <a:rPr kumimoji="1" lang="en-US" altLang="zh-CN" sz="2300" u="sng" dirty="0"/>
              <a:t>B</a:t>
            </a:r>
            <a:r>
              <a:rPr kumimoji="1" lang="zh-CN" altLang="en-US" sz="2300" u="sng" dirty="0"/>
              <a:t>任务</a:t>
            </a:r>
            <a:r>
              <a:rPr kumimoji="1" lang="zh-CN" altLang="en-US" sz="2300" dirty="0"/>
              <a:t>在</a:t>
            </a:r>
            <a:r>
              <a:rPr kumimoji="1" lang="en-US" altLang="zh-CN" sz="2300" dirty="0"/>
              <a:t>200 </a:t>
            </a:r>
            <a:r>
              <a:rPr kumimoji="1" lang="en-US" altLang="zh-CN" sz="2300" dirty="0" err="1"/>
              <a:t>ms</a:t>
            </a:r>
            <a:r>
              <a:rPr kumimoji="1" lang="zh-CN" altLang="en-US" sz="2300" dirty="0"/>
              <a:t>时必须完成，而它本身所需的运行时间就有</a:t>
            </a:r>
            <a:r>
              <a:rPr kumimoji="1" lang="en-US" altLang="zh-CN" sz="2300" dirty="0"/>
              <a:t>150 </a:t>
            </a:r>
            <a:r>
              <a:rPr kumimoji="1" lang="en-US" altLang="zh-CN" sz="2300" dirty="0" err="1"/>
              <a:t>ms</a:t>
            </a:r>
            <a:r>
              <a:rPr kumimoji="1" lang="zh-CN" altLang="en-US" sz="2300" dirty="0"/>
              <a:t>，因此，</a:t>
            </a:r>
          </a:p>
          <a:p>
            <a:pPr eaLnBrk="1" hangingPunct="1">
              <a:lnSpc>
                <a:spcPct val="115000"/>
              </a:lnSpc>
              <a:spcBef>
                <a:spcPts val="600"/>
              </a:spcBef>
              <a:buClrTx/>
              <a:buSzTx/>
            </a:pPr>
            <a:r>
              <a:rPr kumimoji="1" lang="en-US" altLang="zh-CN" sz="2300" dirty="0"/>
              <a:t>B</a:t>
            </a:r>
            <a:r>
              <a:rPr kumimoji="1" lang="zh-CN" altLang="en-US" sz="2300" dirty="0"/>
              <a:t>任务的松弛度为：</a:t>
            </a:r>
            <a:r>
              <a:rPr kumimoji="1" lang="en-US" altLang="zh-CN" sz="2300" dirty="0"/>
              <a:t>   200-150=50</a:t>
            </a:r>
            <a:r>
              <a:rPr kumimoji="1" lang="zh-CN" altLang="en-US" sz="2300" dirty="0"/>
              <a:t>。</a:t>
            </a:r>
            <a:endParaRPr kumimoji="1" lang="en-US" altLang="zh-CN" sz="2300" dirty="0"/>
          </a:p>
          <a:p>
            <a:pPr eaLnBrk="1" hangingPunct="1">
              <a:lnSpc>
                <a:spcPct val="115000"/>
              </a:lnSpc>
              <a:spcBef>
                <a:spcPts val="600"/>
              </a:spcBef>
              <a:buClrTx/>
              <a:buSzTx/>
            </a:pPr>
            <a:r>
              <a:rPr kumimoji="1" lang="zh-CN" altLang="en-US" sz="2300" dirty="0"/>
              <a:t>算法要求</a:t>
            </a:r>
            <a:r>
              <a:rPr kumimoji="1" lang="en-US" altLang="zh-CN" sz="2300" dirty="0"/>
              <a:t>:</a:t>
            </a:r>
            <a:r>
              <a:rPr lang="zh-CN" altLang="en-US" sz="2300" b="1" dirty="0"/>
              <a:t>  </a:t>
            </a:r>
            <a:r>
              <a:rPr lang="zh-CN" altLang="en-US" sz="2300" b="1" dirty="0">
                <a:solidFill>
                  <a:schemeClr val="tx2"/>
                </a:solidFill>
              </a:rPr>
              <a:t>松弛度</a:t>
            </a:r>
            <a:r>
              <a:rPr lang="zh-CN" altLang="en-US" sz="2300" b="1" baseline="30000" dirty="0">
                <a:solidFill>
                  <a:srgbClr val="FF0000"/>
                </a:solidFill>
              </a:rPr>
              <a:t>机动时间</a:t>
            </a:r>
            <a:r>
              <a:rPr lang="en-US" altLang="zh-CN" sz="2300" b="1" dirty="0">
                <a:solidFill>
                  <a:schemeClr val="tx2"/>
                </a:solidFill>
              </a:rPr>
              <a:t>=</a:t>
            </a:r>
            <a:r>
              <a:rPr lang="zh-CN" altLang="en-US" sz="2300" b="1" dirty="0">
                <a:solidFill>
                  <a:schemeClr val="tx2"/>
                </a:solidFill>
              </a:rPr>
              <a:t> 完成 时间</a:t>
            </a:r>
            <a:r>
              <a:rPr lang="en-US" altLang="zh-CN" sz="2300" b="1" dirty="0">
                <a:solidFill>
                  <a:schemeClr val="tx2"/>
                </a:solidFill>
              </a:rPr>
              <a:t>/</a:t>
            </a:r>
            <a:r>
              <a:rPr lang="zh-CN" altLang="en-US" sz="2300" b="1" dirty="0">
                <a:solidFill>
                  <a:schemeClr val="tx2"/>
                </a:solidFill>
              </a:rPr>
              <a:t>刻</a:t>
            </a:r>
            <a:r>
              <a:rPr lang="en-US" altLang="zh-CN" sz="2300" b="1" dirty="0">
                <a:solidFill>
                  <a:schemeClr val="tx2"/>
                </a:solidFill>
              </a:rPr>
              <a:t>-</a:t>
            </a:r>
            <a:r>
              <a:rPr lang="zh-CN" altLang="en-US" sz="2300" b="1" dirty="0">
                <a:solidFill>
                  <a:schemeClr val="tx2"/>
                </a:solidFill>
              </a:rPr>
              <a:t> 运行时间</a:t>
            </a:r>
            <a:r>
              <a:rPr lang="en-US" altLang="zh-CN" sz="2300" b="1" dirty="0">
                <a:solidFill>
                  <a:schemeClr val="tx2"/>
                </a:solidFill>
              </a:rPr>
              <a:t>-</a:t>
            </a:r>
            <a:r>
              <a:rPr lang="zh-CN" altLang="en-US" sz="2300" b="1" dirty="0">
                <a:solidFill>
                  <a:schemeClr val="tx2"/>
                </a:solidFill>
              </a:rPr>
              <a:t>当前时间</a:t>
            </a:r>
            <a:r>
              <a:rPr lang="en-US" altLang="zh-CN" sz="2300" b="1" dirty="0">
                <a:solidFill>
                  <a:schemeClr val="tx2"/>
                </a:solidFill>
              </a:rPr>
              <a:t>/</a:t>
            </a:r>
            <a:r>
              <a:rPr lang="zh-CN" altLang="en-US" sz="2300" b="1" dirty="0">
                <a:solidFill>
                  <a:schemeClr val="tx2"/>
                </a:solidFill>
              </a:rPr>
              <a:t>刻</a:t>
            </a:r>
            <a:endParaRPr kumimoji="1" lang="en-US" altLang="zh-CN" sz="2300" dirty="0">
              <a:solidFill>
                <a:schemeClr val="tx2"/>
              </a:solidFill>
            </a:endParaRPr>
          </a:p>
          <a:p>
            <a:pPr eaLnBrk="1" hangingPunct="1">
              <a:lnSpc>
                <a:spcPct val="115000"/>
              </a:lnSpc>
              <a:spcBef>
                <a:spcPts val="600"/>
              </a:spcBef>
              <a:buClrTx/>
              <a:buSzTx/>
              <a:buFontTx/>
              <a:buNone/>
            </a:pPr>
            <a:r>
              <a:rPr kumimoji="1" lang="zh-CN" altLang="en-US" sz="2300" dirty="0"/>
              <a:t>（</a:t>
            </a:r>
            <a:r>
              <a:rPr kumimoji="1" lang="en-US" altLang="zh-CN" sz="2300" dirty="0"/>
              <a:t>1</a:t>
            </a:r>
            <a:r>
              <a:rPr kumimoji="1" lang="zh-CN" altLang="en-US" sz="2300" dirty="0"/>
              <a:t>）</a:t>
            </a:r>
            <a:r>
              <a:rPr kumimoji="1" lang="zh-CN" altLang="en-US" sz="2300" b="1" dirty="0"/>
              <a:t>系统中有一个</a:t>
            </a:r>
            <a:r>
              <a:rPr kumimoji="1" lang="zh-CN" altLang="en-US" sz="2300" b="1" u="sng" dirty="0"/>
              <a:t>按松弛度排序</a:t>
            </a:r>
            <a:r>
              <a:rPr kumimoji="1" lang="zh-CN" altLang="en-US" sz="2300" b="1" dirty="0"/>
              <a:t>的实时任务</a:t>
            </a:r>
            <a:r>
              <a:rPr kumimoji="1" lang="zh-CN" altLang="en-US" sz="2300" b="1" dirty="0">
                <a:solidFill>
                  <a:schemeClr val="tx2"/>
                </a:solidFill>
              </a:rPr>
              <a:t>就绪队列</a:t>
            </a:r>
            <a:r>
              <a:rPr kumimoji="1" lang="en-US" altLang="zh-CN" sz="2300" dirty="0"/>
              <a:t>;</a:t>
            </a:r>
          </a:p>
          <a:p>
            <a:pPr eaLnBrk="1" hangingPunct="1">
              <a:lnSpc>
                <a:spcPct val="115000"/>
              </a:lnSpc>
              <a:spcBef>
                <a:spcPts val="600"/>
              </a:spcBef>
              <a:buClrTx/>
              <a:buSzTx/>
              <a:buFontTx/>
              <a:buNone/>
            </a:pPr>
            <a:r>
              <a:rPr kumimoji="1" lang="zh-CN" altLang="en-US" sz="2300" dirty="0"/>
              <a:t>（</a:t>
            </a:r>
            <a:r>
              <a:rPr kumimoji="1" lang="en-US" altLang="zh-CN" sz="2300" dirty="0"/>
              <a:t>2</a:t>
            </a:r>
            <a:r>
              <a:rPr kumimoji="1" lang="zh-CN" altLang="en-US" sz="2300" dirty="0"/>
              <a:t>）</a:t>
            </a:r>
            <a:r>
              <a:rPr kumimoji="1" lang="zh-CN" altLang="en-US" sz="2300" b="1" u="sng" dirty="0"/>
              <a:t>松弛度最低的</a:t>
            </a:r>
            <a:r>
              <a:rPr kumimoji="1" lang="zh-CN" altLang="en-US" sz="2300" b="1" dirty="0"/>
              <a:t>任务排在</a:t>
            </a:r>
            <a:r>
              <a:rPr kumimoji="1" lang="zh-CN" altLang="en-US" sz="2300" b="1" dirty="0">
                <a:solidFill>
                  <a:schemeClr val="tx2"/>
                </a:solidFill>
              </a:rPr>
              <a:t>队首</a:t>
            </a:r>
            <a:r>
              <a:rPr kumimoji="1" lang="en-US" altLang="zh-CN" sz="2300" b="1" u="sng" dirty="0"/>
              <a:t>;</a:t>
            </a:r>
          </a:p>
          <a:p>
            <a:pPr eaLnBrk="1" hangingPunct="1">
              <a:lnSpc>
                <a:spcPct val="115000"/>
              </a:lnSpc>
              <a:spcBef>
                <a:spcPts val="600"/>
              </a:spcBef>
              <a:buClrTx/>
              <a:buSzTx/>
              <a:buFontTx/>
              <a:buNone/>
            </a:pPr>
            <a:r>
              <a:rPr kumimoji="1" lang="zh-CN" altLang="en-US" sz="2300" dirty="0"/>
              <a:t>（</a:t>
            </a:r>
            <a:r>
              <a:rPr kumimoji="1" lang="en-US" altLang="zh-CN" sz="2300" dirty="0"/>
              <a:t>3</a:t>
            </a:r>
            <a:r>
              <a:rPr kumimoji="1" lang="zh-CN" altLang="en-US" sz="2300" dirty="0"/>
              <a:t>）</a:t>
            </a:r>
            <a:r>
              <a:rPr kumimoji="1" lang="zh-CN" altLang="en-US" sz="2300" b="1" dirty="0"/>
              <a:t>调度程序总是</a:t>
            </a:r>
            <a:r>
              <a:rPr kumimoji="1" lang="zh-CN" altLang="en-US" sz="2300" b="1" u="sng" dirty="0"/>
              <a:t>选择</a:t>
            </a:r>
            <a:r>
              <a:rPr kumimoji="1" lang="en-US" altLang="zh-CN" sz="2300" b="1" u="sng" dirty="0"/>
              <a:t>/</a:t>
            </a:r>
            <a:r>
              <a:rPr kumimoji="1" lang="zh-CN" altLang="en-US" sz="2300" b="1" u="sng" dirty="0"/>
              <a:t>调度</a:t>
            </a:r>
            <a:r>
              <a:rPr kumimoji="1" lang="zh-CN" altLang="en-US" sz="2300" b="1" dirty="0"/>
              <a:t>就绪队列中的</a:t>
            </a:r>
            <a:r>
              <a:rPr kumimoji="1" lang="zh-CN" altLang="en-US" sz="2300" b="1" dirty="0">
                <a:solidFill>
                  <a:schemeClr val="tx2"/>
                </a:solidFill>
              </a:rPr>
              <a:t>队首任务</a:t>
            </a:r>
            <a:r>
              <a:rPr kumimoji="1" lang="zh-CN" altLang="en-US" sz="2300" b="1" dirty="0"/>
              <a:t>执行</a:t>
            </a:r>
            <a:r>
              <a:rPr kumimoji="1" lang="zh-CN" altLang="en-US" sz="2300" dirty="0"/>
              <a:t>。 </a:t>
            </a:r>
          </a:p>
          <a:p>
            <a:pPr eaLnBrk="1" hangingPunct="1">
              <a:lnSpc>
                <a:spcPct val="125000"/>
              </a:lnSpc>
              <a:spcBef>
                <a:spcPts val="600"/>
              </a:spcBef>
            </a:pPr>
            <a:endParaRPr lang="en-US" altLang="zh-CN" sz="2400" dirty="0"/>
          </a:p>
        </p:txBody>
      </p:sp>
      <p:cxnSp>
        <p:nvCxnSpPr>
          <p:cNvPr id="5" name="直接箭头连接符 4"/>
          <p:cNvCxnSpPr/>
          <p:nvPr/>
        </p:nvCxnSpPr>
        <p:spPr bwMode="auto">
          <a:xfrm flipH="1">
            <a:off x="3131840" y="1268760"/>
            <a:ext cx="1296144" cy="3168352"/>
          </a:xfrm>
          <a:prstGeom prst="straightConnector1">
            <a:avLst/>
          </a:prstGeom>
          <a:solidFill>
            <a:schemeClr val="accent1"/>
          </a:solidFill>
          <a:ln w="19050" cap="flat" cmpd="sng" algn="ctr">
            <a:solidFill>
              <a:srgbClr val="FFFF00"/>
            </a:solidFill>
            <a:prstDash val="dash"/>
            <a:miter lim="800000"/>
            <a:headEnd type="none" w="med" len="med"/>
            <a:tailEnd type="arrow"/>
          </a:ln>
          <a:effectLst/>
        </p:spPr>
      </p:cxnSp>
      <p:sp>
        <p:nvSpPr>
          <p:cNvPr id="2" name="圆角矩形 1"/>
          <p:cNvSpPr/>
          <p:nvPr/>
        </p:nvSpPr>
        <p:spPr bwMode="auto">
          <a:xfrm>
            <a:off x="5580112" y="2132855"/>
            <a:ext cx="1872208" cy="367801"/>
          </a:xfrm>
          <a:prstGeom prst="roundRect">
            <a:avLst/>
          </a:prstGeom>
          <a:noFill/>
          <a:ln w="28575"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transition>
    <p:pull dir="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89E8B67-9283-4425-9063-6EE7CD387BCA}" type="datetime8">
              <a:rPr lang="zh-CN" altLang="en-US" smtClean="0"/>
              <a:pPr/>
              <a:t>2022年6月30日8时58分</a:t>
            </a:fld>
            <a:endParaRPr lang="en-US" altLang="zh-CN"/>
          </a:p>
        </p:txBody>
      </p:sp>
      <p:sp>
        <p:nvSpPr>
          <p:cNvPr id="75779" name="Rectangle 2"/>
          <p:cNvSpPr>
            <a:spLocks noGrp="1" noRot="1" noChangeArrowheads="1"/>
          </p:cNvSpPr>
          <p:nvPr>
            <p:ph type="title"/>
          </p:nvPr>
        </p:nvSpPr>
        <p:spPr>
          <a:xfrm>
            <a:off x="301625" y="228600"/>
            <a:ext cx="8540750" cy="248072"/>
          </a:xfrm>
        </p:spPr>
        <p:txBody>
          <a:bodyPr/>
          <a:lstStyle/>
          <a:p>
            <a:pPr eaLnBrk="1" hangingPunct="1"/>
            <a:r>
              <a:rPr lang="en-US" altLang="zh-CN" sz="4000" dirty="0"/>
              <a:t>  </a:t>
            </a:r>
            <a:endParaRPr lang="zh-CN" altLang="zh-CN" sz="4000" dirty="0"/>
          </a:p>
        </p:txBody>
      </p:sp>
      <p:sp>
        <p:nvSpPr>
          <p:cNvPr id="75780" name="Text Box 4"/>
          <p:cNvSpPr>
            <a:spLocks noGrp="1" noChangeArrowheads="1"/>
          </p:cNvSpPr>
          <p:nvPr>
            <p:ph type="body" idx="1"/>
          </p:nvPr>
        </p:nvSpPr>
        <p:spPr>
          <a:xfrm>
            <a:off x="323528" y="260648"/>
            <a:ext cx="8540750" cy="6289848"/>
          </a:xfrm>
          <a:noFill/>
        </p:spPr>
        <p:txBody>
          <a:bodyPr/>
          <a:lstStyle/>
          <a:p>
            <a:pPr eaLnBrk="1" hangingPunct="1">
              <a:lnSpc>
                <a:spcPct val="126000"/>
              </a:lnSpc>
              <a:spcBef>
                <a:spcPct val="50000"/>
              </a:spcBef>
              <a:buClrTx/>
              <a:buSzTx/>
              <a:buFontTx/>
              <a:buNone/>
            </a:pPr>
            <a:r>
              <a:rPr kumimoji="1" lang="zh-CN" altLang="en-US" sz="2600" dirty="0"/>
              <a:t>该算法主要用于</a:t>
            </a:r>
            <a:r>
              <a:rPr kumimoji="1" lang="en-US" altLang="zh-CN" sz="2600" dirty="0"/>
              <a:t>: </a:t>
            </a:r>
            <a:r>
              <a:rPr kumimoji="1" lang="zh-CN" altLang="en-US" sz="2600" b="1" dirty="0">
                <a:solidFill>
                  <a:schemeClr val="tx2"/>
                </a:solidFill>
              </a:rPr>
              <a:t>可抢占调度</a:t>
            </a:r>
            <a:r>
              <a:rPr kumimoji="1" lang="zh-CN" altLang="en-US" sz="2600" dirty="0"/>
              <a:t>方式中。</a:t>
            </a:r>
            <a:endParaRPr kumimoji="1" lang="en-US" altLang="zh-CN" sz="2600" dirty="0"/>
          </a:p>
          <a:p>
            <a:pPr eaLnBrk="1" hangingPunct="1">
              <a:lnSpc>
                <a:spcPct val="121000"/>
              </a:lnSpc>
              <a:spcBef>
                <a:spcPts val="560"/>
              </a:spcBef>
              <a:buClrTx/>
              <a:buSzTx/>
              <a:buFontTx/>
              <a:buNone/>
            </a:pPr>
            <a:r>
              <a:rPr kumimoji="1" lang="zh-CN" altLang="en-US" sz="2600" dirty="0"/>
              <a:t>假如</a:t>
            </a:r>
            <a:r>
              <a:rPr kumimoji="1" lang="zh-CN" altLang="en-US" sz="2600" b="1" baseline="30000" dirty="0"/>
              <a:t>在</a:t>
            </a:r>
            <a:r>
              <a:rPr kumimoji="1" lang="en-US" altLang="zh-CN" sz="2600" b="1" baseline="30000" dirty="0">
                <a:solidFill>
                  <a:srgbClr val="FFFF00"/>
                </a:solidFill>
              </a:rPr>
              <a:t>§3.4.3</a:t>
            </a:r>
            <a:r>
              <a:rPr kumimoji="1" lang="zh-CN" altLang="en-US" sz="2600" b="1" baseline="30000" dirty="0"/>
              <a:t>中</a:t>
            </a:r>
            <a:r>
              <a:rPr kumimoji="1" lang="zh-CN" altLang="en-US" sz="2600" dirty="0"/>
              <a:t>，有一个实时系统中，有两个周期性性实时任务</a:t>
            </a:r>
            <a:r>
              <a:rPr kumimoji="1" lang="en-US" altLang="zh-CN" sz="2600" dirty="0"/>
              <a:t>A</a:t>
            </a:r>
            <a:r>
              <a:rPr kumimoji="1" lang="zh-CN" altLang="en-US" sz="2600" dirty="0"/>
              <a:t>和</a:t>
            </a:r>
            <a:r>
              <a:rPr kumimoji="1" lang="en-US" altLang="zh-CN" sz="2600" dirty="0"/>
              <a:t>B</a:t>
            </a:r>
            <a:r>
              <a:rPr kumimoji="1" lang="zh-CN" altLang="en-US" sz="2600" dirty="0"/>
              <a:t>，</a:t>
            </a:r>
            <a:r>
              <a:rPr kumimoji="1" lang="en-US" altLang="zh-CN" sz="2600" dirty="0"/>
              <a:t>A</a:t>
            </a:r>
            <a:r>
              <a:rPr kumimoji="1" lang="zh-CN" altLang="en-US" sz="2600" dirty="0"/>
              <a:t>每 </a:t>
            </a:r>
            <a:r>
              <a:rPr kumimoji="1" lang="en-US" altLang="zh-CN" sz="2600" dirty="0"/>
              <a:t>20 </a:t>
            </a:r>
            <a:r>
              <a:rPr kumimoji="1" lang="en-US" altLang="zh-CN" sz="2600" dirty="0" err="1"/>
              <a:t>ms</a:t>
            </a:r>
            <a:r>
              <a:rPr kumimoji="1" lang="zh-CN" altLang="en-US" sz="2600" dirty="0"/>
              <a:t>执行一次，执行时间为 </a:t>
            </a:r>
            <a:r>
              <a:rPr kumimoji="1" lang="en-US" altLang="zh-CN" sz="2600" dirty="0"/>
              <a:t>10 </a:t>
            </a:r>
            <a:r>
              <a:rPr kumimoji="1" lang="en-US" altLang="zh-CN" sz="2600" dirty="0" err="1"/>
              <a:t>ms</a:t>
            </a:r>
            <a:r>
              <a:rPr kumimoji="1" lang="zh-CN" altLang="en-US" sz="2600" dirty="0"/>
              <a:t>；</a:t>
            </a:r>
            <a:r>
              <a:rPr kumimoji="1" lang="en-US" altLang="zh-CN" sz="2600" dirty="0"/>
              <a:t>B</a:t>
            </a:r>
            <a:r>
              <a:rPr kumimoji="1" lang="zh-CN" altLang="en-US" sz="2600" dirty="0"/>
              <a:t>每</a:t>
            </a:r>
            <a:r>
              <a:rPr kumimoji="1" lang="en-US" altLang="zh-CN" sz="2600" dirty="0"/>
              <a:t>50 </a:t>
            </a:r>
            <a:r>
              <a:rPr kumimoji="1" lang="en-US" altLang="zh-CN" sz="2600" dirty="0" err="1"/>
              <a:t>ms</a:t>
            </a:r>
            <a:r>
              <a:rPr kumimoji="1" lang="zh-CN" altLang="en-US" sz="2600" dirty="0"/>
              <a:t>执行一次，执行时间为 </a:t>
            </a:r>
            <a:r>
              <a:rPr kumimoji="1" lang="en-US" altLang="zh-CN" sz="2600" dirty="0"/>
              <a:t>25 </a:t>
            </a:r>
            <a:r>
              <a:rPr kumimoji="1" lang="en-US" altLang="zh-CN" sz="2600" dirty="0" err="1"/>
              <a:t>ms</a:t>
            </a:r>
            <a:r>
              <a:rPr kumimoji="1" lang="zh-CN" altLang="en-US" sz="2600" dirty="0"/>
              <a:t>。</a:t>
            </a:r>
            <a:endParaRPr kumimoji="1" lang="en-US" altLang="zh-CN" sz="2600" dirty="0"/>
          </a:p>
          <a:p>
            <a:pPr eaLnBrk="1" hangingPunct="1">
              <a:lnSpc>
                <a:spcPct val="121000"/>
              </a:lnSpc>
              <a:spcBef>
                <a:spcPts val="560"/>
              </a:spcBef>
              <a:buClrTx/>
              <a:buSzTx/>
            </a:pPr>
            <a:r>
              <a:rPr kumimoji="1" lang="zh-CN" altLang="en-US" sz="2600" dirty="0"/>
              <a:t>由此可得知任务</a:t>
            </a:r>
            <a:r>
              <a:rPr kumimoji="1" lang="en-US" altLang="zh-CN" sz="2600" dirty="0"/>
              <a:t>A</a:t>
            </a:r>
            <a:r>
              <a:rPr kumimoji="1" lang="zh-CN" altLang="en-US" sz="2600" dirty="0"/>
              <a:t>和</a:t>
            </a:r>
            <a:r>
              <a:rPr kumimoji="1" lang="en-US" altLang="zh-CN" sz="2600" dirty="0"/>
              <a:t>B</a:t>
            </a:r>
            <a:r>
              <a:rPr kumimoji="1" lang="zh-CN" altLang="en-US" sz="2600" dirty="0"/>
              <a:t>每次</a:t>
            </a:r>
            <a:r>
              <a:rPr kumimoji="1" lang="zh-CN" altLang="en-US" sz="2600" u="sng" dirty="0"/>
              <a:t>完成的时间</a:t>
            </a:r>
            <a:r>
              <a:rPr kumimoji="1" lang="zh-CN" altLang="en-US" sz="2600" dirty="0"/>
              <a:t>，如图</a:t>
            </a:r>
            <a:r>
              <a:rPr kumimoji="1" lang="en-US" altLang="zh-CN" sz="2600" dirty="0"/>
              <a:t>3-11</a:t>
            </a:r>
            <a:r>
              <a:rPr kumimoji="1" lang="zh-CN" altLang="en-US" sz="2600" dirty="0"/>
              <a:t>所示。为保证满足所有任务的截止时间，采用</a:t>
            </a:r>
            <a:r>
              <a:rPr kumimoji="1" lang="zh-CN" altLang="en-US" sz="2600" b="1" dirty="0">
                <a:solidFill>
                  <a:schemeClr val="tx2"/>
                </a:solidFill>
              </a:rPr>
              <a:t>最低松弛度优先</a:t>
            </a:r>
            <a:r>
              <a:rPr kumimoji="1" lang="zh-CN" altLang="en-US" sz="2600" dirty="0"/>
              <a:t>的抢占调度策略。 </a:t>
            </a:r>
          </a:p>
        </p:txBody>
      </p:sp>
      <p:graphicFrame>
        <p:nvGraphicFramePr>
          <p:cNvPr id="2" name="对象 1"/>
          <p:cNvGraphicFramePr>
            <a:graphicFrameLocks noGrp="1" noChangeAspect="1"/>
          </p:cNvGraphicFramePr>
          <p:nvPr>
            <p:extLst>
              <p:ext uri="{D42A27DB-BD31-4B8C-83A1-F6EECF244321}">
                <p14:modId xmlns:p14="http://schemas.microsoft.com/office/powerpoint/2010/main" val="3565707830"/>
              </p:ext>
            </p:extLst>
          </p:nvPr>
        </p:nvGraphicFramePr>
        <p:xfrm>
          <a:off x="467544" y="3861048"/>
          <a:ext cx="8280400" cy="2043633"/>
        </p:xfrm>
        <a:graphic>
          <a:graphicData uri="http://schemas.openxmlformats.org/presentationml/2006/ole">
            <mc:AlternateContent xmlns:mc="http://schemas.openxmlformats.org/markup-compatibility/2006">
              <mc:Choice xmlns:v="urn:schemas-microsoft-com:vml" Requires="v">
                <p:oleObj name="Visio" r:id="rId2" imgW="3449066" imgH="933528" progId="Visio.Drawing.11">
                  <p:embed/>
                </p:oleObj>
              </mc:Choice>
              <mc:Fallback>
                <p:oleObj name="Visio" r:id="rId2" imgW="3449066" imgH="933528" progId="Visio.Drawing.11">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861048"/>
                        <a:ext cx="8280400" cy="2043633"/>
                      </a:xfrm>
                      <a:prstGeom prst="rect">
                        <a:avLst/>
                      </a:prstGeom>
                      <a:blipFill>
                        <a:blip r:embed="rId4"/>
                        <a:tile tx="0" ty="0" sx="100000" sy="100000" flip="none" algn="tl"/>
                      </a:blipFill>
                      <a:ln>
                        <a:noFill/>
                      </a:ln>
                    </p:spPr>
                  </p:pic>
                </p:oleObj>
              </mc:Fallback>
            </mc:AlternateContent>
          </a:graphicData>
        </a:graphic>
      </p:graphicFrame>
      <p:sp>
        <p:nvSpPr>
          <p:cNvPr id="6" name="Text Box 7"/>
          <p:cNvSpPr txBox="1">
            <a:spLocks noChangeArrowheads="1"/>
          </p:cNvSpPr>
          <p:nvPr/>
        </p:nvSpPr>
        <p:spPr bwMode="auto">
          <a:xfrm>
            <a:off x="2278765" y="5949280"/>
            <a:ext cx="558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latin typeface="宋体" pitchFamily="2" charset="-122"/>
              </a:rPr>
              <a:t>图</a:t>
            </a:r>
            <a:r>
              <a:rPr kumimoji="1" lang="zh-CN" altLang="en-US" sz="2400" dirty="0">
                <a:latin typeface="Times New Roman" pitchFamily="18" charset="0"/>
              </a:rPr>
              <a:t> </a:t>
            </a:r>
            <a:r>
              <a:rPr kumimoji="1" lang="en-US" altLang="zh-CN" sz="2400" dirty="0">
                <a:latin typeface="Times New Roman" pitchFamily="18" charset="0"/>
              </a:rPr>
              <a:t>3-11</a:t>
            </a:r>
            <a:r>
              <a:rPr kumimoji="1" lang="zh-CN" altLang="en-US" sz="2400" dirty="0">
                <a:latin typeface="宋体" pitchFamily="2" charset="-122"/>
              </a:rPr>
              <a:t>　</a:t>
            </a:r>
            <a:r>
              <a:rPr kumimoji="1" lang="en-US" altLang="zh-CN" sz="2400" dirty="0">
                <a:latin typeface="Times New Roman" pitchFamily="18" charset="0"/>
              </a:rPr>
              <a:t>A</a:t>
            </a:r>
            <a:r>
              <a:rPr kumimoji="1" lang="zh-CN" altLang="en-US" sz="2400" dirty="0">
                <a:latin typeface="宋体" pitchFamily="2" charset="-122"/>
              </a:rPr>
              <a:t>和</a:t>
            </a:r>
            <a:r>
              <a:rPr kumimoji="1" lang="en-US" altLang="zh-CN" sz="2400" dirty="0">
                <a:latin typeface="Times New Roman" pitchFamily="18" charset="0"/>
              </a:rPr>
              <a:t>B</a:t>
            </a:r>
            <a:r>
              <a:rPr kumimoji="1" lang="zh-CN" altLang="en-US" sz="2400" dirty="0">
                <a:latin typeface="宋体" pitchFamily="2" charset="-122"/>
              </a:rPr>
              <a:t>任务每次必须完成的时间</a:t>
            </a:r>
            <a:r>
              <a:rPr kumimoji="1" lang="zh-CN" altLang="en-US" sz="2400" dirty="0">
                <a:latin typeface="Times New Roman" pitchFamily="18" charset="0"/>
              </a:rPr>
              <a:t> </a:t>
            </a:r>
          </a:p>
        </p:txBody>
      </p:sp>
      <p:cxnSp>
        <p:nvCxnSpPr>
          <p:cNvPr id="7" name="直接箭头连接符 6"/>
          <p:cNvCxnSpPr/>
          <p:nvPr/>
        </p:nvCxnSpPr>
        <p:spPr bwMode="auto">
          <a:xfrm flipH="1">
            <a:off x="3563888" y="2852936"/>
            <a:ext cx="1872208" cy="936104"/>
          </a:xfrm>
          <a:prstGeom prst="straightConnector1">
            <a:avLst/>
          </a:prstGeom>
          <a:solidFill>
            <a:schemeClr val="accent1"/>
          </a:solidFill>
          <a:ln w="19050" cap="flat" cmpd="sng" algn="ctr">
            <a:solidFill>
              <a:srgbClr val="FFFF00"/>
            </a:solidFill>
            <a:prstDash val="dash"/>
            <a:miter lim="800000"/>
            <a:headEnd type="none" w="med" len="med"/>
            <a:tailEnd type="arrow"/>
          </a:ln>
          <a:effectLst/>
        </p:spPr>
      </p:cxnSp>
    </p:spTree>
  </p:cSld>
  <p:clrMapOvr>
    <a:masterClrMapping/>
  </p:clrMapOvr>
  <p:transition>
    <p:pull dir="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E564594-1FBA-4A0D-B0FA-FD00C609AF25}" type="datetime8">
              <a:rPr lang="zh-CN" altLang="en-US" smtClean="0"/>
              <a:pPr/>
              <a:t>2022年6月30日8时58分</a:t>
            </a:fld>
            <a:endParaRPr lang="en-US" altLang="zh-CN" dirty="0"/>
          </a:p>
        </p:txBody>
      </p:sp>
      <p:sp>
        <p:nvSpPr>
          <p:cNvPr id="76803" name="Rectangle 2"/>
          <p:cNvSpPr>
            <a:spLocks noGrp="1" noRot="1" noChangeArrowheads="1"/>
          </p:cNvSpPr>
          <p:nvPr>
            <p:ph type="title"/>
          </p:nvPr>
        </p:nvSpPr>
        <p:spPr>
          <a:xfrm>
            <a:off x="-756592" y="221637"/>
            <a:ext cx="8540750" cy="104056"/>
          </a:xfrm>
        </p:spPr>
        <p:txBody>
          <a:bodyPr/>
          <a:lstStyle/>
          <a:p>
            <a:pPr eaLnBrk="1" hangingPunct="1"/>
            <a:r>
              <a:rPr lang="en-US" altLang="zh-CN" sz="4000" dirty="0"/>
              <a:t>  </a:t>
            </a:r>
            <a:endParaRPr lang="zh-CN" altLang="zh-CN" sz="4000" dirty="0"/>
          </a:p>
        </p:txBody>
      </p:sp>
      <p:sp>
        <p:nvSpPr>
          <p:cNvPr id="76804" name="Text Box 4"/>
          <p:cNvSpPr>
            <a:spLocks noGrp="1" noChangeArrowheads="1"/>
          </p:cNvSpPr>
          <p:nvPr>
            <p:ph type="body" idx="1"/>
          </p:nvPr>
        </p:nvSpPr>
        <p:spPr>
          <a:xfrm>
            <a:off x="323528" y="116632"/>
            <a:ext cx="8640960" cy="6264696"/>
          </a:xfrm>
          <a:noFill/>
        </p:spPr>
        <p:txBody>
          <a:bodyPr/>
          <a:lstStyle/>
          <a:p>
            <a:pPr eaLnBrk="1" hangingPunct="1">
              <a:lnSpc>
                <a:spcPct val="100000"/>
              </a:lnSpc>
              <a:spcBef>
                <a:spcPts val="600"/>
              </a:spcBef>
              <a:spcAft>
                <a:spcPts val="500"/>
              </a:spcAft>
            </a:pPr>
            <a:r>
              <a:rPr kumimoji="1" lang="zh-CN" altLang="en-US" sz="2400" dirty="0"/>
              <a:t> 如图</a:t>
            </a:r>
            <a:r>
              <a:rPr kumimoji="1" lang="zh-CN" altLang="en-US" sz="2400" dirty="0">
                <a:latin typeface="宋体" pitchFamily="2" charset="-122"/>
              </a:rPr>
              <a:t> </a:t>
            </a:r>
            <a:r>
              <a:rPr kumimoji="1" lang="zh-CN" altLang="en-US" sz="2400" dirty="0">
                <a:latin typeface="Times New Roman" pitchFamily="18" charset="0"/>
              </a:rPr>
              <a:t> </a:t>
            </a:r>
            <a:r>
              <a:rPr kumimoji="1" lang="en-US" altLang="zh-CN" sz="2400" dirty="0">
                <a:latin typeface="Times New Roman" pitchFamily="18" charset="0"/>
              </a:rPr>
              <a:t>3-9</a:t>
            </a:r>
            <a:r>
              <a:rPr kumimoji="1" lang="zh-CN" altLang="en-US" sz="2400" dirty="0">
                <a:latin typeface="Times New Roman" pitchFamily="18" charset="0"/>
              </a:rPr>
              <a:t>所示</a:t>
            </a:r>
            <a:endParaRPr kumimoji="1" lang="en-US" altLang="zh-CN" sz="2400" dirty="0"/>
          </a:p>
          <a:p>
            <a:pPr eaLnBrk="1" hangingPunct="1">
              <a:lnSpc>
                <a:spcPct val="90000"/>
              </a:lnSpc>
              <a:spcBef>
                <a:spcPts val="1200"/>
              </a:spcBef>
            </a:pPr>
            <a:r>
              <a:rPr kumimoji="1" lang="en-US" altLang="zh-CN" sz="2300" dirty="0"/>
              <a:t>   </a:t>
            </a:r>
            <a:r>
              <a:rPr kumimoji="1" lang="zh-CN" altLang="en-US" sz="2300" dirty="0"/>
              <a:t> </a:t>
            </a:r>
            <a:r>
              <a:rPr kumimoji="1" lang="en-US" altLang="zh-CN" sz="2300" i="1" dirty="0"/>
              <a:t>t</a:t>
            </a:r>
            <a:r>
              <a:rPr kumimoji="1" lang="en-US" altLang="zh-CN" sz="2300" baseline="-25000" dirty="0"/>
              <a:t>1</a:t>
            </a:r>
            <a:r>
              <a:rPr kumimoji="1" lang="en-US" altLang="zh-CN" sz="2300" dirty="0"/>
              <a:t> = 0</a:t>
            </a:r>
            <a:r>
              <a:rPr kumimoji="1" lang="zh-CN" altLang="en-US" sz="2300" dirty="0"/>
              <a:t>，</a:t>
            </a:r>
            <a:endParaRPr kumimoji="1" lang="en-US" altLang="zh-CN" sz="2300" dirty="0"/>
          </a:p>
          <a:p>
            <a:pPr eaLnBrk="1" hangingPunct="1">
              <a:lnSpc>
                <a:spcPct val="90000"/>
              </a:lnSpc>
              <a:spcBef>
                <a:spcPts val="376"/>
              </a:spcBef>
            </a:pPr>
            <a:r>
              <a:rPr kumimoji="1" lang="en-US" altLang="zh-CN" sz="2300" dirty="0"/>
              <a:t>A</a:t>
            </a:r>
            <a:r>
              <a:rPr kumimoji="1" lang="en-US" altLang="zh-CN" sz="2300" baseline="-25000" dirty="0"/>
              <a:t>1</a:t>
            </a:r>
            <a:r>
              <a:rPr kumimoji="1" lang="zh-CN" altLang="en-US" sz="2300" dirty="0"/>
              <a:t>松弛度为：</a:t>
            </a:r>
            <a:r>
              <a:rPr kumimoji="1" lang="en-US" altLang="zh-CN" sz="2300" dirty="0"/>
              <a:t>20-10-0=10</a:t>
            </a:r>
            <a:r>
              <a:rPr kumimoji="1" lang="zh-CN" altLang="en-US" sz="2300" dirty="0"/>
              <a:t>。  </a:t>
            </a:r>
            <a:r>
              <a:rPr kumimoji="1" lang="en-US" altLang="zh-CN" sz="2300" dirty="0"/>
              <a:t>(0: </a:t>
            </a:r>
            <a:r>
              <a:rPr kumimoji="1" lang="en-US" altLang="zh-CN" sz="2300" i="1" dirty="0"/>
              <a:t>t</a:t>
            </a:r>
            <a:r>
              <a:rPr kumimoji="1" lang="en-US" altLang="zh-CN" sz="2300" baseline="-25000" dirty="0"/>
              <a:t>1</a:t>
            </a:r>
            <a:r>
              <a:rPr kumimoji="1" lang="en-US" altLang="zh-CN" sz="2300" dirty="0"/>
              <a:t>) </a:t>
            </a:r>
            <a:r>
              <a:rPr kumimoji="1" lang="zh-CN" altLang="en-US" sz="2300" dirty="0">
                <a:latin typeface="Times New Roman" pitchFamily="18" charset="0"/>
              </a:rPr>
              <a:t>   </a:t>
            </a:r>
            <a:endParaRPr kumimoji="1" lang="en-US" altLang="zh-CN" sz="2300" dirty="0"/>
          </a:p>
          <a:p>
            <a:pPr eaLnBrk="1" hangingPunct="1">
              <a:lnSpc>
                <a:spcPct val="90000"/>
              </a:lnSpc>
              <a:spcBef>
                <a:spcPts val="376"/>
              </a:spcBef>
            </a:pPr>
            <a:r>
              <a:rPr kumimoji="1" lang="en-US" altLang="zh-CN" sz="2300" dirty="0"/>
              <a:t>B</a:t>
            </a:r>
            <a:r>
              <a:rPr kumimoji="1" lang="en-US" altLang="zh-CN" sz="2300" baseline="-25000" dirty="0"/>
              <a:t>1</a:t>
            </a:r>
            <a:r>
              <a:rPr kumimoji="1" lang="zh-CN" altLang="en-US" sz="2300" dirty="0"/>
              <a:t>松弛度为：</a:t>
            </a:r>
            <a:r>
              <a:rPr kumimoji="1" lang="en-US" altLang="zh-CN" sz="2300" dirty="0"/>
              <a:t>50-25-0=25</a:t>
            </a:r>
            <a:r>
              <a:rPr kumimoji="1" lang="zh-CN" altLang="en-US" sz="2300" dirty="0"/>
              <a:t>。</a:t>
            </a:r>
            <a:r>
              <a:rPr kumimoji="1" lang="zh-CN" altLang="en-US" sz="2300" b="1" dirty="0">
                <a:solidFill>
                  <a:srgbClr val="FF6600"/>
                </a:solidFill>
              </a:rPr>
              <a:t>调度</a:t>
            </a:r>
            <a:r>
              <a:rPr kumimoji="1" lang="en-US" altLang="zh-CN" sz="2300" b="1" dirty="0">
                <a:solidFill>
                  <a:srgbClr val="FF6600"/>
                </a:solidFill>
              </a:rPr>
              <a:t>A</a:t>
            </a:r>
            <a:r>
              <a:rPr kumimoji="1" lang="en-US" altLang="zh-CN" sz="2300" b="1" baseline="-25000" dirty="0">
                <a:solidFill>
                  <a:srgbClr val="FF6600"/>
                </a:solidFill>
              </a:rPr>
              <a:t>1</a:t>
            </a:r>
            <a:r>
              <a:rPr kumimoji="1" lang="zh-CN" altLang="en-US" sz="2300" dirty="0"/>
              <a:t>。</a:t>
            </a:r>
            <a:endParaRPr kumimoji="1" lang="en-US" altLang="zh-CN" sz="2300" dirty="0"/>
          </a:p>
          <a:p>
            <a:pPr eaLnBrk="1" hangingPunct="1">
              <a:lnSpc>
                <a:spcPct val="90000"/>
              </a:lnSpc>
              <a:spcBef>
                <a:spcPts val="1200"/>
              </a:spcBef>
            </a:pPr>
            <a:r>
              <a:rPr kumimoji="1" lang="en-US" altLang="zh-CN" sz="2300" i="1" dirty="0"/>
              <a:t>t</a:t>
            </a:r>
            <a:r>
              <a:rPr kumimoji="1" lang="en-US" altLang="zh-CN" sz="2300" baseline="-25000" dirty="0"/>
              <a:t>2</a:t>
            </a:r>
            <a:r>
              <a:rPr kumimoji="1" lang="en-US" altLang="zh-CN" sz="2300" dirty="0"/>
              <a:t> = 10</a:t>
            </a:r>
            <a:r>
              <a:rPr kumimoji="1" lang="zh-CN" altLang="en-US" sz="2300" dirty="0"/>
              <a:t>，</a:t>
            </a:r>
            <a:r>
              <a:rPr kumimoji="1" lang="en-US" altLang="zh-CN" sz="2300" dirty="0"/>
              <a:t>A</a:t>
            </a:r>
            <a:r>
              <a:rPr kumimoji="1" lang="en-US" altLang="zh-CN" sz="2300" baseline="-25000" dirty="0"/>
              <a:t>1</a:t>
            </a:r>
            <a:r>
              <a:rPr kumimoji="1" lang="zh-CN" altLang="en-US" sz="2300" dirty="0"/>
              <a:t>完成，需要</a:t>
            </a:r>
            <a:r>
              <a:rPr kumimoji="1" lang="zh-CN" altLang="en-US" sz="2300" dirty="0">
                <a:solidFill>
                  <a:schemeClr val="tx2"/>
                </a:solidFill>
              </a:rPr>
              <a:t>重新调度</a:t>
            </a:r>
            <a:r>
              <a:rPr kumimoji="1" lang="zh-CN" altLang="en-US" sz="2300" dirty="0"/>
              <a:t>。</a:t>
            </a:r>
            <a:endParaRPr kumimoji="1" lang="en-US" altLang="zh-CN" sz="2300" dirty="0"/>
          </a:p>
          <a:p>
            <a:pPr eaLnBrk="1" hangingPunct="1">
              <a:lnSpc>
                <a:spcPct val="100000"/>
              </a:lnSpc>
              <a:spcBef>
                <a:spcPts val="600"/>
              </a:spcBef>
            </a:pPr>
            <a:r>
              <a:rPr kumimoji="1" lang="en-US" altLang="zh-CN" sz="2300" i="1" dirty="0"/>
              <a:t>A</a:t>
            </a:r>
            <a:r>
              <a:rPr kumimoji="1" lang="en-US" altLang="zh-CN" sz="2300" i="1" baseline="-25000" dirty="0"/>
              <a:t>2</a:t>
            </a:r>
            <a:r>
              <a:rPr kumimoji="1" lang="zh-CN" altLang="en-US" sz="2300" i="1" dirty="0"/>
              <a:t>松弛度为</a:t>
            </a:r>
            <a:r>
              <a:rPr kumimoji="1" lang="en-US" altLang="zh-CN" sz="2300" b="1" i="1" baseline="30000" dirty="0">
                <a:solidFill>
                  <a:srgbClr val="FFFF00"/>
                </a:solidFill>
              </a:rPr>
              <a:t>?</a:t>
            </a:r>
            <a:r>
              <a:rPr kumimoji="1" lang="zh-CN" altLang="en-US" sz="2300" dirty="0"/>
              <a:t>：</a:t>
            </a:r>
            <a:r>
              <a:rPr kumimoji="1" lang="en-US" altLang="zh-CN" sz="2300" dirty="0"/>
              <a:t>40-10-10=20</a:t>
            </a:r>
            <a:r>
              <a:rPr kumimoji="1" lang="zh-CN" altLang="en-US" sz="2300" dirty="0"/>
              <a:t>。</a:t>
            </a:r>
            <a:r>
              <a:rPr kumimoji="1" lang="en-US" altLang="zh-CN" sz="2300" dirty="0"/>
              <a:t>(</a:t>
            </a:r>
            <a:r>
              <a:rPr kumimoji="1" lang="zh-CN" altLang="en-US" sz="2300" b="1" dirty="0">
                <a:solidFill>
                  <a:srgbClr val="FFFF00"/>
                </a:solidFill>
              </a:rPr>
              <a:t>此时</a:t>
            </a:r>
            <a:r>
              <a:rPr kumimoji="1" lang="en-US" altLang="zh-CN" sz="2300" b="1" dirty="0">
                <a:solidFill>
                  <a:srgbClr val="FFFF00"/>
                </a:solidFill>
              </a:rPr>
              <a:t>A</a:t>
            </a:r>
            <a:r>
              <a:rPr kumimoji="1" lang="en-US" altLang="zh-CN" sz="2300" b="1" baseline="-25000" dirty="0">
                <a:solidFill>
                  <a:srgbClr val="FFFF00"/>
                </a:solidFill>
              </a:rPr>
              <a:t>2</a:t>
            </a:r>
            <a:r>
              <a:rPr kumimoji="1" lang="zh-CN" altLang="en-US" sz="2300" b="1" dirty="0">
                <a:solidFill>
                  <a:srgbClr val="FFFF00"/>
                </a:solidFill>
              </a:rPr>
              <a:t>还没到达</a:t>
            </a:r>
            <a:r>
              <a:rPr kumimoji="1" lang="zh-CN" altLang="en-US" sz="2300" b="1" baseline="30000" dirty="0">
                <a:solidFill>
                  <a:srgbClr val="FFFF00"/>
                </a:solidFill>
              </a:rPr>
              <a:t>时刻</a:t>
            </a:r>
            <a:r>
              <a:rPr kumimoji="1" lang="en-US" altLang="zh-CN" sz="2300" b="1" baseline="30000" dirty="0">
                <a:solidFill>
                  <a:srgbClr val="FFFF00"/>
                </a:solidFill>
              </a:rPr>
              <a:t>20</a:t>
            </a:r>
            <a:r>
              <a:rPr kumimoji="1" lang="zh-CN" altLang="en-US" sz="2300" b="1" baseline="30000" dirty="0">
                <a:solidFill>
                  <a:srgbClr val="FFFF00"/>
                </a:solidFill>
              </a:rPr>
              <a:t>之后才会到</a:t>
            </a:r>
            <a:r>
              <a:rPr kumimoji="1" lang="en-US" altLang="zh-CN" sz="2300" dirty="0"/>
              <a:t>)</a:t>
            </a:r>
            <a:r>
              <a:rPr kumimoji="1" lang="zh-CN" altLang="en-US" sz="2300" dirty="0"/>
              <a:t>  </a:t>
            </a:r>
            <a:endParaRPr kumimoji="1" lang="en-US" altLang="zh-CN" sz="2300" dirty="0"/>
          </a:p>
          <a:p>
            <a:pPr eaLnBrk="1" hangingPunct="1">
              <a:lnSpc>
                <a:spcPct val="100000"/>
              </a:lnSpc>
              <a:spcBef>
                <a:spcPts val="600"/>
              </a:spcBef>
            </a:pPr>
            <a:r>
              <a:rPr kumimoji="1" lang="en-US" altLang="zh-CN" sz="2300" dirty="0"/>
              <a:t>B</a:t>
            </a:r>
            <a:r>
              <a:rPr kumimoji="1" lang="en-US" altLang="zh-CN" sz="2300" baseline="-25000" dirty="0"/>
              <a:t>1</a:t>
            </a:r>
            <a:r>
              <a:rPr kumimoji="1" lang="zh-CN" altLang="en-US" sz="2300" dirty="0"/>
              <a:t>松弛度为：</a:t>
            </a:r>
            <a:r>
              <a:rPr kumimoji="1" lang="en-US" altLang="zh-CN" sz="2300" dirty="0"/>
              <a:t>50-25-10=15</a:t>
            </a:r>
            <a:r>
              <a:rPr kumimoji="1" lang="zh-CN" altLang="en-US" sz="2300" dirty="0"/>
              <a:t>。</a:t>
            </a:r>
            <a:r>
              <a:rPr kumimoji="1" lang="zh-CN" altLang="en-US" sz="2300" b="1" dirty="0">
                <a:solidFill>
                  <a:srgbClr val="FF6600"/>
                </a:solidFill>
              </a:rPr>
              <a:t>调度</a:t>
            </a:r>
            <a:r>
              <a:rPr kumimoji="1" lang="en-US" altLang="zh-CN" sz="2300" b="1" dirty="0">
                <a:solidFill>
                  <a:srgbClr val="FF6600"/>
                </a:solidFill>
              </a:rPr>
              <a:t>B1</a:t>
            </a:r>
            <a:r>
              <a:rPr kumimoji="1" lang="zh-CN" altLang="en-US" sz="2300" dirty="0"/>
              <a:t>。</a:t>
            </a:r>
            <a:endParaRPr kumimoji="1" lang="en-US" altLang="zh-CN" sz="2300" dirty="0"/>
          </a:p>
          <a:p>
            <a:pPr eaLnBrk="1" hangingPunct="1">
              <a:lnSpc>
                <a:spcPct val="100000"/>
              </a:lnSpc>
              <a:spcBef>
                <a:spcPts val="600"/>
              </a:spcBef>
            </a:pPr>
            <a:r>
              <a:rPr kumimoji="1" lang="en-US" altLang="zh-CN" sz="2300" dirty="0"/>
              <a:t>B</a:t>
            </a:r>
            <a:r>
              <a:rPr kumimoji="1" lang="en-US" altLang="zh-CN" sz="2300" baseline="-25000" dirty="0"/>
              <a:t>1</a:t>
            </a:r>
            <a:r>
              <a:rPr kumimoji="1" lang="zh-CN" altLang="en-US" sz="2300" dirty="0"/>
              <a:t>执行多久？假设：</a:t>
            </a:r>
            <a:r>
              <a:rPr kumimoji="1" lang="zh-CN" altLang="en-US" sz="2300" dirty="0">
                <a:solidFill>
                  <a:schemeClr val="tx2"/>
                </a:solidFill>
              </a:rPr>
              <a:t>一直到</a:t>
            </a:r>
            <a:r>
              <a:rPr kumimoji="1" lang="zh-CN" altLang="en-US" sz="2300" b="1" u="sng" dirty="0">
                <a:solidFill>
                  <a:schemeClr val="tx2"/>
                </a:solidFill>
              </a:rPr>
              <a:t>必须调度</a:t>
            </a:r>
            <a:r>
              <a:rPr kumimoji="1" lang="en-US" altLang="zh-CN" sz="2300" dirty="0"/>
              <a:t>A</a:t>
            </a:r>
            <a:r>
              <a:rPr kumimoji="1" lang="en-US" altLang="zh-CN" sz="2300" baseline="-25000" dirty="0"/>
              <a:t>2</a:t>
            </a:r>
            <a:r>
              <a:rPr kumimoji="1" lang="en-US" altLang="zh-CN" sz="2300" dirty="0"/>
              <a:t> (</a:t>
            </a:r>
            <a:r>
              <a:rPr kumimoji="1" lang="en-US" altLang="zh-CN" sz="2300" b="1" u="sng" dirty="0">
                <a:solidFill>
                  <a:schemeClr val="tx2"/>
                </a:solidFill>
              </a:rPr>
              <a:t>A2</a:t>
            </a:r>
            <a:r>
              <a:rPr kumimoji="1" lang="zh-CN" altLang="en-US" sz="2300" b="1" u="sng" dirty="0">
                <a:solidFill>
                  <a:schemeClr val="tx2"/>
                </a:solidFill>
              </a:rPr>
              <a:t>松弛</a:t>
            </a:r>
            <a:r>
              <a:rPr kumimoji="1" lang="en-US" altLang="zh-CN" sz="2300" b="1" u="sng" dirty="0">
                <a:solidFill>
                  <a:schemeClr val="tx2"/>
                </a:solidFill>
              </a:rPr>
              <a:t>=0</a:t>
            </a:r>
            <a:r>
              <a:rPr kumimoji="1" lang="zh-CN" altLang="en-US" sz="2300" dirty="0"/>
              <a:t>，即</a:t>
            </a:r>
            <a:r>
              <a:rPr kumimoji="1" lang="en-US" altLang="zh-CN" sz="2300" dirty="0"/>
              <a:t>t=30)</a:t>
            </a:r>
            <a:r>
              <a:rPr kumimoji="1" lang="zh-CN" altLang="en-US" sz="2300" dirty="0"/>
              <a:t> 。</a:t>
            </a:r>
            <a:endParaRPr kumimoji="1" lang="en-US" altLang="zh-CN" sz="2300" dirty="0"/>
          </a:p>
          <a:p>
            <a:pPr eaLnBrk="1" hangingPunct="1">
              <a:lnSpc>
                <a:spcPct val="100000"/>
              </a:lnSpc>
              <a:spcBef>
                <a:spcPts val="600"/>
              </a:spcBef>
            </a:pPr>
            <a:r>
              <a:rPr kumimoji="1" lang="zh-CN" altLang="en-US" sz="2300" dirty="0"/>
              <a:t> </a:t>
            </a:r>
            <a:r>
              <a:rPr kumimoji="1" lang="en-US" altLang="zh-CN" sz="2300" i="1" dirty="0">
                <a:solidFill>
                  <a:srgbClr val="FF0000"/>
                </a:solidFill>
              </a:rPr>
              <a:t>t</a:t>
            </a:r>
            <a:r>
              <a:rPr kumimoji="1" lang="en-US" altLang="zh-CN" sz="2300" baseline="-25000" dirty="0">
                <a:solidFill>
                  <a:srgbClr val="FF0000"/>
                </a:solidFill>
              </a:rPr>
              <a:t>2</a:t>
            </a:r>
            <a:r>
              <a:rPr kumimoji="1" lang="zh-CN" altLang="en-US" sz="2300" baseline="-25000" dirty="0">
                <a:solidFill>
                  <a:srgbClr val="FF0000"/>
                </a:solidFill>
              </a:rPr>
              <a:t>～</a:t>
            </a:r>
            <a:r>
              <a:rPr kumimoji="1" lang="en-US" altLang="zh-CN" sz="2300" baseline="-25000" dirty="0">
                <a:solidFill>
                  <a:srgbClr val="FF0000"/>
                </a:solidFill>
              </a:rPr>
              <a:t>3</a:t>
            </a:r>
            <a:r>
              <a:rPr kumimoji="1" lang="en-US" altLang="zh-CN" sz="2300" dirty="0">
                <a:solidFill>
                  <a:srgbClr val="FF0000"/>
                </a:solidFill>
              </a:rPr>
              <a:t> = 20</a:t>
            </a:r>
            <a:r>
              <a:rPr kumimoji="1" lang="zh-CN" altLang="en-US" sz="2300" dirty="0"/>
              <a:t>，</a:t>
            </a:r>
            <a:r>
              <a:rPr kumimoji="1" lang="en-US" altLang="zh-CN" sz="2300" i="1" dirty="0"/>
              <a:t>A</a:t>
            </a:r>
            <a:r>
              <a:rPr kumimoji="1" lang="en-US" altLang="zh-CN" sz="2300" i="1" baseline="-25000" dirty="0"/>
              <a:t>2</a:t>
            </a:r>
            <a:r>
              <a:rPr kumimoji="1" lang="zh-CN" altLang="en-US" sz="2300" i="1" dirty="0"/>
              <a:t>松弛度</a:t>
            </a:r>
            <a:r>
              <a:rPr kumimoji="1" lang="en-US" altLang="zh-CN" sz="2300" i="1" dirty="0"/>
              <a:t>=40-10-20=10</a:t>
            </a:r>
            <a:r>
              <a:rPr kumimoji="1" lang="zh-CN" altLang="en-US" sz="2300" i="1" dirty="0"/>
              <a:t>， </a:t>
            </a:r>
            <a:r>
              <a:rPr kumimoji="1" lang="zh-CN" altLang="en-US" sz="2300" dirty="0"/>
              <a:t>（目标：</a:t>
            </a:r>
            <a:r>
              <a:rPr kumimoji="1" lang="zh-CN" altLang="en-US" sz="2300" b="1" u="sng" dirty="0">
                <a:solidFill>
                  <a:schemeClr val="tx2"/>
                </a:solidFill>
              </a:rPr>
              <a:t>减少切换代价</a:t>
            </a:r>
            <a:r>
              <a:rPr kumimoji="1" lang="zh-CN" altLang="en-US" sz="2300" dirty="0"/>
              <a:t>）</a:t>
            </a:r>
            <a:endParaRPr kumimoji="1" lang="en-US" altLang="zh-CN" sz="2300" i="1" dirty="0"/>
          </a:p>
          <a:p>
            <a:pPr eaLnBrk="1" hangingPunct="1">
              <a:lnSpc>
                <a:spcPct val="100000"/>
              </a:lnSpc>
              <a:spcBef>
                <a:spcPts val="600"/>
              </a:spcBef>
            </a:pPr>
            <a:r>
              <a:rPr kumimoji="1" lang="en-US" altLang="zh-CN" sz="2300" i="1" dirty="0"/>
              <a:t>         B</a:t>
            </a:r>
            <a:r>
              <a:rPr kumimoji="1" lang="en-US" altLang="zh-CN" sz="2300" i="1" baseline="-25000" dirty="0"/>
              <a:t>2</a:t>
            </a:r>
            <a:r>
              <a:rPr kumimoji="1" lang="zh-CN" altLang="en-US" sz="2300" i="1" dirty="0"/>
              <a:t>松弛度</a:t>
            </a:r>
            <a:r>
              <a:rPr kumimoji="1" lang="en-US" altLang="zh-CN" sz="2300" i="1" dirty="0"/>
              <a:t>=50-(25-10)-20=15</a:t>
            </a:r>
            <a:r>
              <a:rPr kumimoji="1" lang="zh-CN" altLang="en-US" sz="2300" i="1" dirty="0"/>
              <a:t>  </a:t>
            </a:r>
            <a:r>
              <a:rPr kumimoji="1" lang="en-US" altLang="zh-CN" sz="2300" dirty="0"/>
              <a:t>(</a:t>
            </a:r>
            <a:r>
              <a:rPr kumimoji="1" lang="zh-CN" altLang="en-US" sz="2300" dirty="0"/>
              <a:t>如果</a:t>
            </a:r>
            <a:r>
              <a:rPr kumimoji="1" lang="en-US" altLang="zh-CN" sz="2300" i="1" dirty="0"/>
              <a:t>B</a:t>
            </a:r>
            <a:r>
              <a:rPr kumimoji="1" lang="en-US" altLang="zh-CN" sz="2300" i="1" baseline="-25000" dirty="0"/>
              <a:t>2</a:t>
            </a:r>
            <a:r>
              <a:rPr kumimoji="1" lang="zh-CN" altLang="en-US" sz="2300" dirty="0"/>
              <a:t>做完就</a:t>
            </a:r>
            <a:r>
              <a:rPr kumimoji="1" lang="zh-CN" altLang="en-US" sz="2300" u="sng" dirty="0"/>
              <a:t>不用切换</a:t>
            </a:r>
            <a:r>
              <a:rPr kumimoji="1" lang="en-US" altLang="zh-CN" sz="2300" dirty="0"/>
              <a:t>)</a:t>
            </a:r>
          </a:p>
          <a:p>
            <a:pPr eaLnBrk="1" hangingPunct="1">
              <a:lnSpc>
                <a:spcPct val="100000"/>
              </a:lnSpc>
              <a:spcBef>
                <a:spcPts val="1200"/>
              </a:spcBef>
            </a:pPr>
            <a:r>
              <a:rPr kumimoji="1" lang="en-US" altLang="zh-CN" sz="2300" dirty="0"/>
              <a:t>t</a:t>
            </a:r>
            <a:r>
              <a:rPr kumimoji="1" lang="en-US" altLang="zh-CN" sz="2300" baseline="-25000" dirty="0"/>
              <a:t>3</a:t>
            </a:r>
            <a:r>
              <a:rPr kumimoji="1" lang="en-US" altLang="zh-CN" sz="2300" dirty="0"/>
              <a:t> = 30</a:t>
            </a:r>
            <a:r>
              <a:rPr kumimoji="1" lang="zh-CN" altLang="en-US" sz="2300" dirty="0"/>
              <a:t>，必须需要重新调度。</a:t>
            </a:r>
            <a:endParaRPr kumimoji="1" lang="en-US" altLang="zh-CN" sz="2300" dirty="0"/>
          </a:p>
          <a:p>
            <a:pPr eaLnBrk="1" hangingPunct="1">
              <a:lnSpc>
                <a:spcPct val="100000"/>
              </a:lnSpc>
            </a:pPr>
            <a:r>
              <a:rPr kumimoji="1" lang="en-US" altLang="zh-CN" sz="2300" dirty="0"/>
              <a:t>A</a:t>
            </a:r>
            <a:r>
              <a:rPr kumimoji="1" lang="en-US" altLang="zh-CN" sz="2300" baseline="-25000" dirty="0"/>
              <a:t>2</a:t>
            </a:r>
            <a:r>
              <a:rPr kumimoji="1" lang="zh-CN" altLang="en-US" sz="2300" dirty="0"/>
              <a:t>松弛度为：</a:t>
            </a:r>
            <a:r>
              <a:rPr kumimoji="1" lang="en-US" altLang="zh-CN" sz="2300" dirty="0"/>
              <a:t>40(</a:t>
            </a:r>
            <a:r>
              <a:rPr kumimoji="1" lang="zh-CN" altLang="en-US" sz="2300" dirty="0"/>
              <a:t>完成时刻</a:t>
            </a:r>
            <a:r>
              <a:rPr kumimoji="1" lang="en-US" altLang="zh-CN" sz="2300" dirty="0"/>
              <a:t>)-10(</a:t>
            </a:r>
            <a:r>
              <a:rPr kumimoji="1" lang="zh-CN" altLang="en-US" sz="2300" dirty="0"/>
              <a:t>运行时间</a:t>
            </a:r>
            <a:r>
              <a:rPr kumimoji="1" lang="en-US" altLang="zh-CN" sz="2300" dirty="0"/>
              <a:t>)-30(</a:t>
            </a:r>
            <a:r>
              <a:rPr kumimoji="1" lang="zh-CN" altLang="en-US" sz="2300" dirty="0"/>
              <a:t>当前时刻</a:t>
            </a:r>
            <a:r>
              <a:rPr kumimoji="1" lang="en-US" altLang="zh-CN" sz="2300" dirty="0"/>
              <a:t>)=0</a:t>
            </a:r>
            <a:r>
              <a:rPr kumimoji="1" lang="zh-CN" altLang="en-US" sz="2300" dirty="0"/>
              <a:t>。</a:t>
            </a:r>
            <a:endParaRPr kumimoji="1" lang="en-US" altLang="zh-CN" sz="2300" dirty="0"/>
          </a:p>
          <a:p>
            <a:pPr eaLnBrk="1" hangingPunct="1">
              <a:lnSpc>
                <a:spcPct val="100000"/>
              </a:lnSpc>
            </a:pPr>
            <a:r>
              <a:rPr kumimoji="1" lang="en-US" altLang="zh-CN" sz="2300" dirty="0"/>
              <a:t>B</a:t>
            </a:r>
            <a:r>
              <a:rPr kumimoji="1" lang="en-US" altLang="zh-CN" sz="2300" baseline="-25000" dirty="0"/>
              <a:t>1</a:t>
            </a:r>
            <a:r>
              <a:rPr kumimoji="1" lang="zh-CN" altLang="en-US" sz="2300" dirty="0"/>
              <a:t>松弛度为：</a:t>
            </a:r>
            <a:r>
              <a:rPr kumimoji="1" lang="en-US" altLang="zh-CN" sz="2300" dirty="0"/>
              <a:t>50-</a:t>
            </a:r>
            <a:r>
              <a:rPr kumimoji="1" lang="zh-CN" altLang="en-US" sz="2300" dirty="0"/>
              <a:t>（</a:t>
            </a:r>
            <a:r>
              <a:rPr kumimoji="1" lang="en-US" altLang="zh-CN" sz="2300" dirty="0"/>
              <a:t>25-20</a:t>
            </a:r>
            <a:r>
              <a:rPr kumimoji="1" lang="zh-CN" altLang="en-US" sz="2300" dirty="0"/>
              <a:t>）</a:t>
            </a:r>
            <a:r>
              <a:rPr kumimoji="1" lang="en-US" altLang="zh-CN" sz="2300" dirty="0"/>
              <a:t>-30=15</a:t>
            </a:r>
            <a:r>
              <a:rPr kumimoji="1" lang="zh-CN" altLang="en-US" sz="2300" dirty="0"/>
              <a:t>。</a:t>
            </a:r>
            <a:r>
              <a:rPr kumimoji="1" lang="zh-CN" altLang="en-US" sz="2300" dirty="0">
                <a:solidFill>
                  <a:schemeClr val="tx2"/>
                </a:solidFill>
              </a:rPr>
              <a:t>调度</a:t>
            </a:r>
            <a:r>
              <a:rPr kumimoji="1" lang="en-US" altLang="zh-CN" sz="2300" dirty="0">
                <a:solidFill>
                  <a:schemeClr val="tx2"/>
                </a:solidFill>
              </a:rPr>
              <a:t>A</a:t>
            </a:r>
            <a:r>
              <a:rPr kumimoji="1" lang="en-US" altLang="zh-CN" sz="2300" baseline="-25000" dirty="0">
                <a:solidFill>
                  <a:schemeClr val="tx2"/>
                </a:solidFill>
              </a:rPr>
              <a:t>2 </a:t>
            </a:r>
            <a:r>
              <a:rPr kumimoji="1" lang="zh-CN" altLang="en-US" sz="2300" dirty="0"/>
              <a:t>。</a:t>
            </a:r>
            <a:endParaRPr kumimoji="1" lang="en-US" altLang="zh-CN" sz="2300" dirty="0"/>
          </a:p>
          <a:p>
            <a:pPr eaLnBrk="1" hangingPunct="1">
              <a:lnSpc>
                <a:spcPct val="100000"/>
              </a:lnSpc>
            </a:pPr>
            <a:r>
              <a:rPr kumimoji="1" lang="en-US" altLang="zh-CN" sz="2300" dirty="0"/>
              <a:t>A</a:t>
            </a:r>
            <a:r>
              <a:rPr kumimoji="1" lang="en-US" altLang="zh-CN" sz="2300" baseline="-25000" dirty="0"/>
              <a:t>2</a:t>
            </a:r>
            <a:r>
              <a:rPr kumimoji="1" lang="zh-CN" altLang="en-US" sz="2300" dirty="0"/>
              <a:t>直到完成，期间</a:t>
            </a:r>
            <a:r>
              <a:rPr kumimoji="1" lang="zh-CN" altLang="en-US" sz="2300" dirty="0">
                <a:solidFill>
                  <a:schemeClr val="tx2"/>
                </a:solidFill>
              </a:rPr>
              <a:t>勿需调度</a:t>
            </a:r>
            <a:r>
              <a:rPr kumimoji="1" lang="en-US" altLang="zh-CN" sz="2300" dirty="0"/>
              <a:t>B</a:t>
            </a:r>
            <a:r>
              <a:rPr kumimoji="1" lang="en-US" altLang="zh-CN" sz="2300" baseline="-25000" dirty="0"/>
              <a:t>1 </a:t>
            </a:r>
            <a:r>
              <a:rPr kumimoji="1" lang="en-US" altLang="zh-CN" sz="2300" dirty="0"/>
              <a:t>(t=40</a:t>
            </a:r>
            <a:r>
              <a:rPr kumimoji="1" lang="zh-CN" altLang="en-US" sz="2300" dirty="0"/>
              <a:t>时，</a:t>
            </a:r>
            <a:r>
              <a:rPr kumimoji="1" lang="en-US" altLang="zh-CN" sz="2300" dirty="0"/>
              <a:t>B</a:t>
            </a:r>
            <a:r>
              <a:rPr kumimoji="1" lang="en-US" altLang="zh-CN" sz="2300" baseline="-25000" dirty="0"/>
              <a:t>1</a:t>
            </a:r>
            <a:r>
              <a:rPr kumimoji="1" lang="zh-CN" altLang="en-US" sz="2300" dirty="0"/>
              <a:t>松弛度仍</a:t>
            </a:r>
            <a:r>
              <a:rPr kumimoji="1" lang="en-US" altLang="zh-CN" sz="2300" dirty="0"/>
              <a:t>&gt;0)</a:t>
            </a:r>
            <a:r>
              <a:rPr kumimoji="1" lang="zh-CN" altLang="en-US" sz="2300" dirty="0"/>
              <a:t> </a:t>
            </a:r>
            <a:endParaRPr kumimoji="1" lang="en-US" altLang="zh-CN" sz="2300" dirty="0"/>
          </a:p>
          <a:p>
            <a:pPr eaLnBrk="1" hangingPunct="1">
              <a:lnSpc>
                <a:spcPct val="100000"/>
              </a:lnSpc>
              <a:spcBef>
                <a:spcPts val="0"/>
              </a:spcBef>
            </a:pPr>
            <a:r>
              <a:rPr kumimoji="1" lang="en-US" altLang="zh-CN" sz="2000" b="1" dirty="0"/>
              <a:t>……</a:t>
            </a:r>
            <a:r>
              <a:rPr kumimoji="1" lang="zh-CN" altLang="en-US" sz="2000" b="1" dirty="0"/>
              <a:t>（自学）</a:t>
            </a:r>
            <a:endParaRPr kumimoji="1" lang="en-US" altLang="zh-CN" sz="2000" b="1" dirty="0"/>
          </a:p>
        </p:txBody>
      </p:sp>
      <p:sp>
        <p:nvSpPr>
          <p:cNvPr id="2" name="圆角矩形 1"/>
          <p:cNvSpPr/>
          <p:nvPr/>
        </p:nvSpPr>
        <p:spPr bwMode="auto">
          <a:xfrm>
            <a:off x="693670" y="764704"/>
            <a:ext cx="4896544" cy="1008112"/>
          </a:xfrm>
          <a:prstGeom prst="roundRect">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7" name="圆角矩形 6"/>
          <p:cNvSpPr/>
          <p:nvPr/>
        </p:nvSpPr>
        <p:spPr bwMode="auto">
          <a:xfrm>
            <a:off x="539552" y="1916832"/>
            <a:ext cx="8352928" cy="2592288"/>
          </a:xfrm>
          <a:prstGeom prst="roundRect">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8" name="圆角矩形 7"/>
          <p:cNvSpPr/>
          <p:nvPr/>
        </p:nvSpPr>
        <p:spPr bwMode="auto">
          <a:xfrm>
            <a:off x="539552" y="4581128"/>
            <a:ext cx="7992888" cy="1928598"/>
          </a:xfrm>
          <a:prstGeom prst="roundRect">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 name="圆角矩形 9"/>
          <p:cNvSpPr/>
          <p:nvPr/>
        </p:nvSpPr>
        <p:spPr bwMode="auto">
          <a:xfrm>
            <a:off x="693670" y="116632"/>
            <a:ext cx="2592288" cy="504056"/>
          </a:xfrm>
          <a:prstGeom prst="roundRect">
            <a:avLst/>
          </a:prstGeom>
          <a:no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11" name="直接箭头连接符 10"/>
          <p:cNvCxnSpPr/>
          <p:nvPr/>
        </p:nvCxnSpPr>
        <p:spPr bwMode="auto">
          <a:xfrm>
            <a:off x="2483768" y="2636912"/>
            <a:ext cx="2232248" cy="0"/>
          </a:xfrm>
          <a:prstGeom prst="straightConnector1">
            <a:avLst/>
          </a:prstGeom>
          <a:solidFill>
            <a:schemeClr val="accent1"/>
          </a:solidFill>
          <a:ln w="19050" cap="flat" cmpd="sng" algn="ctr">
            <a:solidFill>
              <a:srgbClr val="FFFF00"/>
            </a:solidFill>
            <a:prstDash val="dash"/>
            <a:miter lim="800000"/>
            <a:headEnd type="none" w="med" len="med"/>
            <a:tailEnd type="arrow"/>
          </a:ln>
          <a:effectLst/>
        </p:spPr>
      </p:cxnSp>
    </p:spTree>
  </p:cSld>
  <p:clrMapOvr>
    <a:masterClrMapping/>
  </p:clrMapOvr>
  <p:transition>
    <p:pull dir="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E4D138C-DA43-4BB9-BB98-CD6A61561BB5}" type="datetime8">
              <a:rPr lang="zh-CN" altLang="en-US" smtClean="0"/>
              <a:pPr/>
              <a:t>2022年6月30日8时58分</a:t>
            </a:fld>
            <a:endParaRPr lang="en-US" altLang="zh-CN"/>
          </a:p>
        </p:txBody>
      </p:sp>
      <p:graphicFrame>
        <p:nvGraphicFramePr>
          <p:cNvPr id="13314" name="Object 4"/>
          <p:cNvGraphicFramePr>
            <a:graphicFrameLocks noGrp="1" noChangeAspect="1"/>
          </p:cNvGraphicFramePr>
          <p:nvPr>
            <p:ph idx="1"/>
            <p:extLst>
              <p:ext uri="{D42A27DB-BD31-4B8C-83A1-F6EECF244321}">
                <p14:modId xmlns:p14="http://schemas.microsoft.com/office/powerpoint/2010/main" val="467974464"/>
              </p:ext>
            </p:extLst>
          </p:nvPr>
        </p:nvGraphicFramePr>
        <p:xfrm>
          <a:off x="323528" y="1631950"/>
          <a:ext cx="8640960" cy="3086100"/>
        </p:xfrm>
        <a:graphic>
          <a:graphicData uri="http://schemas.openxmlformats.org/presentationml/2006/ole">
            <mc:AlternateContent xmlns:mc="http://schemas.openxmlformats.org/markup-compatibility/2006">
              <mc:Choice xmlns:v="urn:schemas-microsoft-com:vml" Requires="v">
                <p:oleObj r:id="rId2" imgW="3796748" imgH="857016" progId="Visio.Drawing.4">
                  <p:embed/>
                </p:oleObj>
              </mc:Choice>
              <mc:Fallback>
                <p:oleObj r:id="rId2" imgW="3796748" imgH="857016" progId="Visio.Drawing.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t="5042" b="5461"/>
                      <a:stretch>
                        <a:fillRect/>
                      </a:stretch>
                    </p:blipFill>
                    <p:spPr bwMode="auto">
                      <a:xfrm>
                        <a:off x="323528" y="1631950"/>
                        <a:ext cx="8640960" cy="3086100"/>
                      </a:xfrm>
                      <a:prstGeom prst="rect">
                        <a:avLst/>
                      </a:prstGeom>
                      <a:blipFill>
                        <a:blip r:embed="rId4"/>
                        <a:tile tx="0" ty="0" sx="100000" sy="100000" flip="none" algn="tl"/>
                      </a:blipFill>
                      <a:ln>
                        <a:noFill/>
                      </a:ln>
                      <a:effectLst/>
                    </p:spPr>
                  </p:pic>
                </p:oleObj>
              </mc:Fallback>
            </mc:AlternateContent>
          </a:graphicData>
        </a:graphic>
      </p:graphicFrame>
      <p:sp>
        <p:nvSpPr>
          <p:cNvPr id="13317" name="Text Box 7"/>
          <p:cNvSpPr txBox="1">
            <a:spLocks noChangeArrowheads="1"/>
          </p:cNvSpPr>
          <p:nvPr/>
        </p:nvSpPr>
        <p:spPr bwMode="auto">
          <a:xfrm>
            <a:off x="1835149" y="4854967"/>
            <a:ext cx="5296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latin typeface="宋体" pitchFamily="2" charset="-122"/>
              </a:rPr>
              <a:t>图</a:t>
            </a:r>
            <a:r>
              <a:rPr kumimoji="1" lang="zh-CN" altLang="en-US" sz="2400" dirty="0">
                <a:latin typeface="Times New Roman" pitchFamily="18" charset="0"/>
              </a:rPr>
              <a:t> </a:t>
            </a:r>
            <a:r>
              <a:rPr kumimoji="1" lang="en-US" altLang="zh-CN" sz="2400" dirty="0">
                <a:latin typeface="Times New Roman" pitchFamily="18" charset="0"/>
              </a:rPr>
              <a:t>3-9</a:t>
            </a:r>
            <a:r>
              <a:rPr kumimoji="1" lang="zh-CN" altLang="en-US" sz="2400" dirty="0">
                <a:latin typeface="宋体" pitchFamily="2" charset="-122"/>
              </a:rPr>
              <a:t>　利用</a:t>
            </a:r>
            <a:r>
              <a:rPr kumimoji="1" lang="en-US" altLang="zh-CN" sz="2400" dirty="0">
                <a:latin typeface="Times New Roman" pitchFamily="18" charset="0"/>
              </a:rPr>
              <a:t>LLF</a:t>
            </a:r>
            <a:r>
              <a:rPr kumimoji="1" lang="zh-CN" altLang="en-US" sz="2400" dirty="0">
                <a:latin typeface="宋体" pitchFamily="2" charset="-122"/>
              </a:rPr>
              <a:t>算法进行调度的情况</a:t>
            </a:r>
            <a:r>
              <a:rPr kumimoji="1" lang="zh-CN" altLang="en-US" sz="2400" dirty="0">
                <a:latin typeface="Times New Roman" pitchFamily="18" charset="0"/>
              </a:rPr>
              <a:t> </a:t>
            </a:r>
          </a:p>
        </p:txBody>
      </p:sp>
      <p:cxnSp>
        <p:nvCxnSpPr>
          <p:cNvPr id="3" name="直接箭头连接符 2"/>
          <p:cNvCxnSpPr/>
          <p:nvPr/>
        </p:nvCxnSpPr>
        <p:spPr bwMode="auto">
          <a:xfrm flipH="1">
            <a:off x="1259632" y="2132856"/>
            <a:ext cx="288032" cy="936104"/>
          </a:xfrm>
          <a:prstGeom prst="straightConnector1">
            <a:avLst/>
          </a:prstGeom>
          <a:solidFill>
            <a:schemeClr val="accent1"/>
          </a:solidFill>
          <a:ln w="19050" cap="flat" cmpd="sng" algn="ctr">
            <a:solidFill>
              <a:srgbClr val="FF6600"/>
            </a:solidFill>
            <a:prstDash val="solid"/>
            <a:miter lim="800000"/>
            <a:headEnd type="none" w="med" len="med"/>
            <a:tailEnd type="arrow"/>
          </a:ln>
          <a:effectLst/>
        </p:spPr>
      </p:cxnSp>
      <p:cxnSp>
        <p:nvCxnSpPr>
          <p:cNvPr id="7" name="直接箭头连接符 6"/>
          <p:cNvCxnSpPr/>
          <p:nvPr/>
        </p:nvCxnSpPr>
        <p:spPr bwMode="auto">
          <a:xfrm flipH="1" flipV="1">
            <a:off x="1259632" y="3221360"/>
            <a:ext cx="1296144" cy="1215752"/>
          </a:xfrm>
          <a:prstGeom prst="straightConnector1">
            <a:avLst/>
          </a:prstGeom>
          <a:solidFill>
            <a:schemeClr val="accent1"/>
          </a:solidFill>
          <a:ln w="19050" cap="flat" cmpd="sng" algn="ctr">
            <a:solidFill>
              <a:srgbClr val="FF6600"/>
            </a:solidFill>
            <a:prstDash val="solid"/>
            <a:miter lim="800000"/>
            <a:headEnd type="none" w="med" len="med"/>
            <a:tailEnd type="arrow"/>
          </a:ln>
          <a:effectLst/>
        </p:spPr>
      </p:cxnSp>
      <p:cxnSp>
        <p:nvCxnSpPr>
          <p:cNvPr id="10" name="直接箭头连接符 9"/>
          <p:cNvCxnSpPr/>
          <p:nvPr/>
        </p:nvCxnSpPr>
        <p:spPr bwMode="auto">
          <a:xfrm flipH="1">
            <a:off x="2915816" y="2132856"/>
            <a:ext cx="1008112" cy="936104"/>
          </a:xfrm>
          <a:prstGeom prst="straightConnector1">
            <a:avLst/>
          </a:prstGeom>
          <a:solidFill>
            <a:schemeClr val="accent1"/>
          </a:solidFill>
          <a:ln w="19050" cap="flat" cmpd="sng" algn="ctr">
            <a:solidFill>
              <a:srgbClr val="FF6600"/>
            </a:solidFill>
            <a:prstDash val="solid"/>
            <a:miter lim="800000"/>
            <a:headEnd type="none" w="med" len="med"/>
            <a:tailEnd type="arrow"/>
          </a:ln>
          <a:effectLst/>
        </p:spPr>
      </p:cxnSp>
      <p:sp>
        <p:nvSpPr>
          <p:cNvPr id="9" name="椭圆 8"/>
          <p:cNvSpPr/>
          <p:nvPr/>
        </p:nvSpPr>
        <p:spPr bwMode="auto">
          <a:xfrm rot="1533918">
            <a:off x="2598707" y="1650274"/>
            <a:ext cx="1547236" cy="3168352"/>
          </a:xfrm>
          <a:prstGeom prst="ellipse">
            <a:avLst/>
          </a:prstGeom>
          <a:noFill/>
          <a:ln w="19050" cap="flat" cmpd="sng" algn="ctr">
            <a:solidFill>
              <a:srgbClr val="0066FF"/>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1" name="右弧形箭头 10"/>
          <p:cNvSpPr/>
          <p:nvPr/>
        </p:nvSpPr>
        <p:spPr bwMode="auto">
          <a:xfrm rot="10800000">
            <a:off x="3275854" y="2274201"/>
            <a:ext cx="360041" cy="947157"/>
          </a:xfrm>
          <a:prstGeom prst="curvedLeftArrow">
            <a:avLst/>
          </a:prstGeom>
          <a:solidFill>
            <a:srgbClr val="EDBB57"/>
          </a:solidFill>
          <a:ln w="19050"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301625" y="357188"/>
            <a:ext cx="8540750" cy="785812"/>
          </a:xfrm>
        </p:spPr>
        <p:txBody>
          <a:bodyPr/>
          <a:lstStyle/>
          <a:p>
            <a:pPr algn="l"/>
            <a:r>
              <a:rPr lang="en-US" altLang="zh-CN" dirty="0"/>
              <a:t>   4 </a:t>
            </a:r>
            <a:r>
              <a:rPr lang="zh-CN" altLang="en-US" dirty="0"/>
              <a:t>何时调度</a:t>
            </a:r>
          </a:p>
        </p:txBody>
      </p:sp>
      <p:sp>
        <p:nvSpPr>
          <p:cNvPr id="36867" name="内容占位符 2"/>
          <p:cNvSpPr>
            <a:spLocks noGrp="1"/>
          </p:cNvSpPr>
          <p:nvPr>
            <p:ph idx="1"/>
          </p:nvPr>
        </p:nvSpPr>
        <p:spPr>
          <a:xfrm>
            <a:off x="301624" y="1285875"/>
            <a:ext cx="8662863" cy="4929188"/>
          </a:xfrm>
        </p:spPr>
        <p:txBody>
          <a:bodyPr/>
          <a:lstStyle/>
          <a:p>
            <a:pPr indent="0"/>
            <a:r>
              <a:rPr lang="zh-CN" altLang="en-US" dirty="0"/>
              <a:t>几种情况</a:t>
            </a:r>
            <a:r>
              <a:rPr lang="zh-CN" altLang="en-US" dirty="0">
                <a:sym typeface="Wingdings" panose="05000000000000000000" pitchFamily="2" charset="2"/>
              </a:rPr>
              <a:t>：</a:t>
            </a:r>
            <a:r>
              <a:rPr lang="en-US" altLang="zh-CN" dirty="0">
                <a:sym typeface="Wingdings" panose="05000000000000000000" pitchFamily="2" charset="2"/>
              </a:rPr>
              <a:t>(</a:t>
            </a:r>
            <a:r>
              <a:rPr lang="zh-CN" altLang="en-US" dirty="0">
                <a:sym typeface="Wingdings" panose="05000000000000000000" pitchFamily="2" charset="2"/>
              </a:rPr>
              <a:t>参考：  进程状态转换</a:t>
            </a:r>
            <a:r>
              <a:rPr lang="en-US" altLang="zh-CN" dirty="0">
                <a:sym typeface="Wingdings" panose="05000000000000000000" pitchFamily="2" charset="2"/>
              </a:rPr>
              <a:t>)</a:t>
            </a:r>
            <a:endParaRPr lang="en-US" altLang="zh-CN" dirty="0"/>
          </a:p>
          <a:p>
            <a:pPr marL="517525" indent="-514350">
              <a:buFont typeface="+mj-ea"/>
              <a:buAutoNum type="circleNumDbPlain"/>
            </a:pPr>
            <a:r>
              <a:rPr lang="zh-CN" altLang="en-US" sz="2600" b="1" u="sng" dirty="0">
                <a:solidFill>
                  <a:schemeClr val="tx2"/>
                </a:solidFill>
              </a:rPr>
              <a:t>创建</a:t>
            </a:r>
            <a:r>
              <a:rPr lang="zh-CN" altLang="en-US" sz="2600" dirty="0">
                <a:solidFill>
                  <a:schemeClr val="tx2"/>
                </a:solidFill>
              </a:rPr>
              <a:t>新进程时</a:t>
            </a:r>
            <a:r>
              <a:rPr lang="zh-CN" altLang="en-US" sz="2600" dirty="0"/>
              <a:t>要决定父进程继续运行还是运行子进程；</a:t>
            </a:r>
            <a:endParaRPr lang="en-US" altLang="zh-CN" sz="2600" dirty="0"/>
          </a:p>
          <a:p>
            <a:pPr>
              <a:buFont typeface="Wingdings" pitchFamily="2" charset="2"/>
              <a:buAutoNum type="circleNumDbPlain"/>
            </a:pPr>
            <a:r>
              <a:rPr lang="zh-CN" altLang="en-US" sz="2600" dirty="0">
                <a:solidFill>
                  <a:schemeClr val="tx2"/>
                </a:solidFill>
              </a:rPr>
              <a:t>进程因</a:t>
            </a:r>
            <a:r>
              <a:rPr lang="zh-CN" altLang="en-US" sz="2600" b="1" u="sng" dirty="0">
                <a:solidFill>
                  <a:schemeClr val="tx2"/>
                </a:solidFill>
              </a:rPr>
              <a:t>完工</a:t>
            </a:r>
            <a:r>
              <a:rPr lang="zh-CN" altLang="en-US" sz="2600" dirty="0">
                <a:solidFill>
                  <a:schemeClr val="tx2"/>
                </a:solidFill>
              </a:rPr>
              <a:t>退出时</a:t>
            </a:r>
            <a:r>
              <a:rPr lang="zh-CN" altLang="en-US" sz="2600" dirty="0"/>
              <a:t>就要从就绪队列中选择一个进程运行，若无就绪进程可选，就运行系统提供的空闲进程。</a:t>
            </a:r>
            <a:endParaRPr lang="en-US" altLang="zh-CN" sz="2600" dirty="0"/>
          </a:p>
          <a:p>
            <a:pPr>
              <a:buFont typeface="Wingdings" pitchFamily="2" charset="2"/>
              <a:buAutoNum type="circleNumDbPlain"/>
            </a:pPr>
            <a:r>
              <a:rPr lang="zh-CN" altLang="en-US" sz="2600" dirty="0"/>
              <a:t>进程因</a:t>
            </a:r>
            <a:r>
              <a:rPr lang="en-US" altLang="zh-CN" sz="2600" dirty="0">
                <a:solidFill>
                  <a:schemeClr val="tx2"/>
                </a:solidFill>
              </a:rPr>
              <a:t>I/O</a:t>
            </a:r>
            <a:r>
              <a:rPr lang="zh-CN" altLang="en-US" sz="2600" b="1" dirty="0">
                <a:solidFill>
                  <a:schemeClr val="tx2"/>
                </a:solidFill>
              </a:rPr>
              <a:t>请求</a:t>
            </a:r>
            <a:r>
              <a:rPr lang="zh-CN" altLang="en-US" sz="2600" dirty="0"/>
              <a:t>、</a:t>
            </a:r>
            <a:r>
              <a:rPr lang="zh-CN" altLang="en-US" sz="2600" dirty="0">
                <a:solidFill>
                  <a:schemeClr val="tx2"/>
                </a:solidFill>
              </a:rPr>
              <a:t>信号量</a:t>
            </a:r>
            <a:r>
              <a:rPr lang="zh-CN" altLang="en-US" sz="2600" dirty="0"/>
              <a:t>或</a:t>
            </a:r>
            <a:r>
              <a:rPr lang="zh-CN" altLang="en-US" sz="2600" dirty="0">
                <a:solidFill>
                  <a:schemeClr val="tx2"/>
                </a:solidFill>
              </a:rPr>
              <a:t>其它原因</a:t>
            </a:r>
            <a:r>
              <a:rPr lang="zh-CN" altLang="en-US" sz="2600" b="1" u="sng" dirty="0">
                <a:solidFill>
                  <a:schemeClr val="tx2"/>
                </a:solidFill>
              </a:rPr>
              <a:t>阻塞</a:t>
            </a:r>
            <a:r>
              <a:rPr lang="zh-CN" altLang="en-US" sz="2600" dirty="0"/>
              <a:t>时，也要从就</a:t>
            </a:r>
            <a:r>
              <a:rPr lang="zh-CN" altLang="en-US" sz="2500" dirty="0"/>
              <a:t>绪队列中选择一个进程运行，阻塞原因可能作为调度的依据</a:t>
            </a:r>
            <a:r>
              <a:rPr lang="en-US" altLang="zh-CN" sz="2500" dirty="0"/>
              <a:t>.</a:t>
            </a:r>
          </a:p>
          <a:p>
            <a:pPr>
              <a:buFont typeface="Wingdings" pitchFamily="2" charset="2"/>
              <a:buAutoNum type="circleNumDbPlain"/>
            </a:pPr>
            <a:r>
              <a:rPr lang="en-US" altLang="zh-CN" sz="2600" b="1" u="sng" dirty="0">
                <a:solidFill>
                  <a:schemeClr val="tx2"/>
                </a:solidFill>
              </a:rPr>
              <a:t>I/O</a:t>
            </a:r>
            <a:r>
              <a:rPr lang="zh-CN" altLang="en-US" sz="2600" b="1" u="sng" dirty="0">
                <a:solidFill>
                  <a:schemeClr val="tx2"/>
                </a:solidFill>
              </a:rPr>
              <a:t>中断发生时</a:t>
            </a:r>
            <a:r>
              <a:rPr lang="zh-CN" altLang="en-US" sz="2600" dirty="0"/>
              <a:t>，也要调度。若中断来自</a:t>
            </a:r>
            <a:r>
              <a:rPr lang="en-US" altLang="zh-CN" sz="2600" dirty="0"/>
              <a:t>I/O</a:t>
            </a:r>
            <a:r>
              <a:rPr lang="zh-CN" altLang="en-US" sz="2600" dirty="0"/>
              <a:t>设备</a:t>
            </a:r>
            <a:r>
              <a:rPr lang="en-US" altLang="zh-CN" sz="2600" dirty="0"/>
              <a:t>(</a:t>
            </a:r>
            <a:r>
              <a:rPr lang="zh-CN" altLang="en-US" sz="2600" dirty="0"/>
              <a:t>完工</a:t>
            </a:r>
            <a:r>
              <a:rPr lang="en-US" altLang="zh-CN" sz="2600" dirty="0"/>
              <a:t>)</a:t>
            </a:r>
            <a:r>
              <a:rPr lang="zh-CN" altLang="en-US" sz="2600" dirty="0"/>
              <a:t>，其它等待该设备的进程变就绪，就要考虑是让该</a:t>
            </a:r>
            <a:r>
              <a:rPr lang="zh-CN" altLang="en-US" sz="2600" u="sng" dirty="0"/>
              <a:t>新就绪进程</a:t>
            </a:r>
            <a:r>
              <a:rPr lang="zh-CN" altLang="en-US" sz="2600" dirty="0"/>
              <a:t>运行还是让</a:t>
            </a:r>
            <a:r>
              <a:rPr lang="zh-CN" altLang="en-US" sz="2600" u="sng" dirty="0"/>
              <a:t>其它就绪进程</a:t>
            </a:r>
            <a:r>
              <a:rPr lang="zh-CN" altLang="en-US" sz="2600" dirty="0"/>
              <a:t>运行。</a:t>
            </a:r>
            <a:endParaRPr lang="en-US" altLang="zh-CN" sz="2600" dirty="0"/>
          </a:p>
          <a:p>
            <a:endParaRPr lang="en-US" altLang="zh-CN" dirty="0"/>
          </a:p>
          <a:p>
            <a:pPr>
              <a:buFont typeface="Wingdings" pitchFamily="2" charset="2"/>
              <a:buAutoNum type="arabicPeriod"/>
            </a:pPr>
            <a:endParaRPr lang="zh-CN" altLang="en-US" dirty="0"/>
          </a:p>
        </p:txBody>
      </p:sp>
      <p:sp>
        <p:nvSpPr>
          <p:cNvPr id="3686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9E4B477-64F2-4B09-8C43-ABA2BDCED395}" type="datetime8">
              <a:rPr lang="zh-CN" altLang="en-US" smtClean="0"/>
              <a:pPr/>
              <a:t>2022年6月30日8时58分</a:t>
            </a:fld>
            <a:endParaRPr lang="en-US" altLang="zh-CN"/>
          </a:p>
        </p:txBody>
      </p:sp>
      <p:cxnSp>
        <p:nvCxnSpPr>
          <p:cNvPr id="5" name="直接箭头连接符 4"/>
          <p:cNvCxnSpPr/>
          <p:nvPr/>
        </p:nvCxnSpPr>
        <p:spPr bwMode="auto">
          <a:xfrm>
            <a:off x="2771800" y="980728"/>
            <a:ext cx="720080" cy="50405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Tree>
  </p:cSld>
  <p:clrMapOvr>
    <a:masterClrMapping/>
  </p:clrMapOvr>
  <p:transition>
    <p:pull dir="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88640"/>
            <a:ext cx="7654751" cy="479546"/>
          </a:xfrm>
        </p:spPr>
        <p:txBody>
          <a:bodyPr/>
          <a:lstStyle/>
          <a:p>
            <a:pPr algn="l"/>
            <a:r>
              <a:rPr lang="en-US" altLang="zh-CN" sz="2800" dirty="0"/>
              <a:t>   </a:t>
            </a:r>
            <a:r>
              <a:rPr lang="en-US" altLang="zh-CN" sz="2600" dirty="0">
                <a:latin typeface="黑体" pitchFamily="2" charset="-122"/>
                <a:ea typeface="黑体" pitchFamily="2" charset="-122"/>
              </a:rPr>
              <a:t>3.4.5  </a:t>
            </a:r>
            <a:r>
              <a:rPr lang="zh-CN" altLang="en-US" sz="2600" dirty="0">
                <a:latin typeface="黑体" pitchFamily="2" charset="-122"/>
                <a:ea typeface="黑体" pitchFamily="2" charset="-122"/>
              </a:rPr>
              <a:t>优先级倒置</a:t>
            </a:r>
            <a:r>
              <a:rPr lang="en-US" altLang="zh-CN" sz="2600" dirty="0">
                <a:latin typeface="黑体" pitchFamily="2" charset="-122"/>
                <a:ea typeface="黑体" pitchFamily="2" charset="-122"/>
              </a:rPr>
              <a:t>(</a:t>
            </a:r>
            <a:r>
              <a:rPr lang="en-US" altLang="zh-CN" sz="2600" dirty="0">
                <a:latin typeface="Arial Unicode MS" panose="020B0604020202020204" pitchFamily="34" charset="-122"/>
                <a:ea typeface="Arial Unicode MS" panose="020B0604020202020204" pitchFamily="34" charset="-122"/>
                <a:cs typeface="Arial Unicode MS" panose="020B0604020202020204" pitchFamily="34" charset="-122"/>
              </a:rPr>
              <a:t>priority inversion problem</a:t>
            </a:r>
            <a:r>
              <a:rPr lang="en-US" altLang="zh-CN" sz="2600" dirty="0">
                <a:latin typeface="黑体" pitchFamily="2" charset="-122"/>
                <a:ea typeface="黑体" pitchFamily="2" charset="-122"/>
              </a:rPr>
              <a:t>)</a:t>
            </a:r>
            <a:endParaRPr lang="zh-CN" altLang="en-US" sz="2600" dirty="0"/>
          </a:p>
        </p:txBody>
      </p:sp>
      <p:sp>
        <p:nvSpPr>
          <p:cNvPr id="4" name="日期占位符 3"/>
          <p:cNvSpPr>
            <a:spLocks noGrp="1"/>
          </p:cNvSpPr>
          <p:nvPr>
            <p:ph type="dt" sz="half" idx="10"/>
          </p:nvPr>
        </p:nvSpPr>
        <p:spPr/>
        <p:txBody>
          <a:bodyPr/>
          <a:lstStyle/>
          <a:p>
            <a:pPr>
              <a:defRPr/>
            </a:pPr>
            <a:fld id="{33AC02B4-570D-4A89-A2DB-5DD42A2B8F3D}" type="datetime8">
              <a:rPr lang="zh-CN" altLang="en-US" smtClean="0"/>
              <a:pPr>
                <a:defRPr/>
              </a:pPr>
              <a:t>2022年6月30日8时58分</a:t>
            </a:fld>
            <a:endParaRPr lang="en-US" altLang="zh-CN"/>
          </a:p>
        </p:txBody>
      </p:sp>
      <p:sp>
        <p:nvSpPr>
          <p:cNvPr id="5" name="Rectangle 2"/>
          <p:cNvSpPr>
            <a:spLocks noGrp="1" noChangeArrowheads="1"/>
          </p:cNvSpPr>
          <p:nvPr/>
        </p:nvSpPr>
        <p:spPr bwMode="auto">
          <a:xfrm>
            <a:off x="483660" y="692696"/>
            <a:ext cx="8207375"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latin typeface="黑体" pitchFamily="2" charset="-122"/>
                <a:ea typeface="黑体" pitchFamily="2" charset="-122"/>
              </a:rPr>
              <a:t>　　</a:t>
            </a:r>
            <a:r>
              <a:rPr lang="en-US" altLang="zh-CN" dirty="0">
                <a:solidFill>
                  <a:schemeClr val="tx1"/>
                </a:solidFill>
                <a:latin typeface="黑体" pitchFamily="2" charset="-122"/>
                <a:ea typeface="黑体" pitchFamily="2" charset="-122"/>
              </a:rPr>
              <a:t>1. </a:t>
            </a:r>
            <a:r>
              <a:rPr lang="zh-CN" altLang="en-US" dirty="0">
                <a:solidFill>
                  <a:schemeClr val="tx1"/>
                </a:solidFill>
                <a:latin typeface="黑体" pitchFamily="2" charset="-122"/>
                <a:ea typeface="黑体" pitchFamily="2" charset="-122"/>
              </a:rPr>
              <a:t>优先级倒置的形成</a:t>
            </a:r>
            <a:br>
              <a:rPr lang="zh-CN" altLang="en-US" dirty="0">
                <a:solidFill>
                  <a:schemeClr val="tx1"/>
                </a:solidFill>
                <a:latin typeface="黑体" pitchFamily="2" charset="-122"/>
                <a:ea typeface="黑体" pitchFamily="2" charset="-122"/>
              </a:rPr>
            </a:br>
            <a:r>
              <a:rPr lang="zh-CN" altLang="en-US" dirty="0">
                <a:solidFill>
                  <a:schemeClr val="tx1"/>
                </a:solidFill>
              </a:rPr>
              <a:t>　</a:t>
            </a:r>
            <a:r>
              <a:rPr lang="en-US" altLang="zh-CN" dirty="0">
                <a:solidFill>
                  <a:schemeClr val="tx1"/>
                </a:solidFill>
              </a:rPr>
              <a:t>OS</a:t>
            </a:r>
            <a:r>
              <a:rPr lang="zh-CN" altLang="en-US" dirty="0">
                <a:solidFill>
                  <a:schemeClr val="tx1"/>
                </a:solidFill>
              </a:rPr>
              <a:t>广泛采用</a:t>
            </a:r>
            <a:r>
              <a:rPr lang="zh-CN" altLang="en-US" b="1" dirty="0"/>
              <a:t>优先级调度算法</a:t>
            </a:r>
            <a:r>
              <a:rPr lang="zh-CN" altLang="en-US" dirty="0">
                <a:solidFill>
                  <a:schemeClr val="tx1"/>
                </a:solidFill>
              </a:rPr>
              <a:t>和</a:t>
            </a:r>
            <a:r>
              <a:rPr lang="zh-CN" altLang="en-US" b="1" dirty="0"/>
              <a:t>抢占方式</a:t>
            </a:r>
            <a:r>
              <a:rPr lang="zh-CN" altLang="en-US" dirty="0">
                <a:solidFill>
                  <a:schemeClr val="tx1"/>
                </a:solidFill>
              </a:rPr>
              <a:t>。</a:t>
            </a:r>
            <a:endParaRPr lang="en-US" altLang="zh-CN" dirty="0">
              <a:solidFill>
                <a:schemeClr val="tx1"/>
              </a:solidFill>
            </a:endParaRPr>
          </a:p>
          <a:p>
            <a:pPr>
              <a:lnSpc>
                <a:spcPct val="140000"/>
              </a:lnSpc>
            </a:pPr>
            <a:r>
              <a:rPr lang="en-US" altLang="zh-CN" dirty="0">
                <a:solidFill>
                  <a:schemeClr val="tx1"/>
                </a:solidFill>
              </a:rPr>
              <a:t>    </a:t>
            </a:r>
            <a:r>
              <a:rPr lang="zh-CN" altLang="en-US" dirty="0">
                <a:solidFill>
                  <a:schemeClr val="tx1"/>
                </a:solidFill>
              </a:rPr>
              <a:t>问题：系统中的资源可能使进程产生“</a:t>
            </a:r>
            <a:r>
              <a:rPr lang="zh-CN" altLang="en-US" dirty="0"/>
              <a:t>优先级倒置</a:t>
            </a:r>
            <a:r>
              <a:rPr lang="zh-CN" altLang="en-US" dirty="0">
                <a:solidFill>
                  <a:schemeClr val="tx1"/>
                </a:solidFill>
              </a:rPr>
              <a:t>”的现象，即高优先级进程</a:t>
            </a:r>
            <a:r>
              <a:rPr lang="en-US" altLang="zh-CN" dirty="0">
                <a:solidFill>
                  <a:schemeClr val="tx1"/>
                </a:solidFill>
              </a:rPr>
              <a:t>(</a:t>
            </a:r>
            <a:r>
              <a:rPr lang="zh-CN" altLang="en-US" dirty="0">
                <a:solidFill>
                  <a:schemeClr val="tx1"/>
                </a:solidFill>
              </a:rPr>
              <a:t>或线程</a:t>
            </a:r>
            <a:r>
              <a:rPr lang="en-US" altLang="zh-CN" dirty="0">
                <a:solidFill>
                  <a:schemeClr val="tx1"/>
                </a:solidFill>
              </a:rPr>
              <a:t>)</a:t>
            </a:r>
            <a:r>
              <a:rPr lang="zh-CN" altLang="en-US" dirty="0">
                <a:solidFill>
                  <a:schemeClr val="tx1"/>
                </a:solidFill>
              </a:rPr>
              <a:t>被低优先级进程</a:t>
            </a:r>
            <a:r>
              <a:rPr lang="en-US" altLang="zh-CN" dirty="0">
                <a:solidFill>
                  <a:schemeClr val="tx1"/>
                </a:solidFill>
              </a:rPr>
              <a:t>(</a:t>
            </a:r>
            <a:r>
              <a:rPr lang="zh-CN" altLang="en-US" dirty="0">
                <a:solidFill>
                  <a:schemeClr val="tx1"/>
                </a:solidFill>
              </a:rPr>
              <a:t>或线程</a:t>
            </a:r>
            <a:r>
              <a:rPr lang="en-US" altLang="zh-CN" dirty="0">
                <a:solidFill>
                  <a:schemeClr val="tx1"/>
                </a:solidFill>
              </a:rPr>
              <a:t>)</a:t>
            </a:r>
            <a:r>
              <a:rPr lang="zh-CN" altLang="en-US" dirty="0">
                <a:solidFill>
                  <a:schemeClr val="tx1"/>
                </a:solidFill>
              </a:rPr>
              <a:t>延迟或阻塞。</a:t>
            </a:r>
            <a:endParaRPr lang="en-US" altLang="zh-CN" dirty="0">
              <a:solidFill>
                <a:schemeClr val="tx1"/>
              </a:solidFill>
            </a:endParaRPr>
          </a:p>
          <a:p>
            <a:pPr>
              <a:lnSpc>
                <a:spcPct val="120000"/>
              </a:lnSpc>
            </a:pPr>
            <a:r>
              <a:rPr lang="en-US" altLang="zh-CN" dirty="0">
                <a:solidFill>
                  <a:schemeClr val="tx1"/>
                </a:solidFill>
              </a:rPr>
              <a:t>    </a:t>
            </a:r>
            <a:r>
              <a:rPr lang="zh-CN" altLang="en-US" dirty="0">
                <a:solidFill>
                  <a:schemeClr val="tx1"/>
                </a:solidFill>
              </a:rPr>
              <a:t>例：</a:t>
            </a:r>
            <a:r>
              <a:rPr lang="en-US" altLang="zh-CN" dirty="0">
                <a:solidFill>
                  <a:schemeClr val="tx1"/>
                </a:solidFill>
              </a:rPr>
              <a:t>3</a:t>
            </a:r>
            <a:r>
              <a:rPr lang="zh-CN" altLang="en-US" dirty="0">
                <a:solidFill>
                  <a:schemeClr val="tx1"/>
                </a:solidFill>
              </a:rPr>
              <a:t>个进程</a:t>
            </a:r>
            <a:r>
              <a:rPr lang="en-US" altLang="zh-CN" dirty="0">
                <a:solidFill>
                  <a:schemeClr val="tx1"/>
                </a:solidFill>
              </a:rPr>
              <a:t>P</a:t>
            </a:r>
            <a:r>
              <a:rPr lang="en-US" altLang="zh-CN" baseline="-25000" dirty="0">
                <a:solidFill>
                  <a:schemeClr val="tx1"/>
                </a:solidFill>
              </a:rPr>
              <a:t>1</a:t>
            </a:r>
            <a:r>
              <a:rPr lang="zh-CN" altLang="en-US" dirty="0">
                <a:solidFill>
                  <a:schemeClr val="tx1"/>
                </a:solidFill>
              </a:rPr>
              <a:t>、</a:t>
            </a:r>
            <a:r>
              <a:rPr lang="en-US" altLang="zh-CN" dirty="0">
                <a:solidFill>
                  <a:schemeClr val="tx1"/>
                </a:solidFill>
              </a:rPr>
              <a:t>P</a:t>
            </a:r>
            <a:r>
              <a:rPr lang="en-US" altLang="zh-CN" baseline="-25000" dirty="0">
                <a:solidFill>
                  <a:schemeClr val="tx1"/>
                </a:solidFill>
              </a:rPr>
              <a:t>2</a:t>
            </a:r>
            <a:r>
              <a:rPr lang="zh-CN" altLang="en-US" dirty="0">
                <a:solidFill>
                  <a:schemeClr val="tx1"/>
                </a:solidFill>
              </a:rPr>
              <a:t>、</a:t>
            </a:r>
            <a:r>
              <a:rPr lang="en-US" altLang="zh-CN" dirty="0">
                <a:solidFill>
                  <a:schemeClr val="tx1"/>
                </a:solidFill>
              </a:rPr>
              <a:t>P</a:t>
            </a:r>
            <a:r>
              <a:rPr lang="en-US" altLang="zh-CN" baseline="-25000" dirty="0">
                <a:solidFill>
                  <a:schemeClr val="tx1"/>
                </a:solidFill>
              </a:rPr>
              <a:t>3</a:t>
            </a:r>
            <a:r>
              <a:rPr lang="zh-CN" altLang="en-US" dirty="0">
                <a:solidFill>
                  <a:schemeClr val="tx1"/>
                </a:solidFill>
              </a:rPr>
              <a:t>；</a:t>
            </a:r>
            <a:endParaRPr lang="en-US" altLang="zh-CN" dirty="0">
              <a:solidFill>
                <a:schemeClr val="tx1"/>
              </a:solidFill>
            </a:endParaRPr>
          </a:p>
          <a:p>
            <a:pPr>
              <a:lnSpc>
                <a:spcPct val="120000"/>
              </a:lnSpc>
            </a:pPr>
            <a:r>
              <a:rPr lang="en-US" altLang="zh-CN" dirty="0">
                <a:solidFill>
                  <a:schemeClr val="tx1"/>
                </a:solidFill>
              </a:rPr>
              <a:t>           </a:t>
            </a:r>
            <a:r>
              <a:rPr lang="en-US" altLang="zh-CN" dirty="0"/>
              <a:t>P</a:t>
            </a:r>
            <a:r>
              <a:rPr lang="en-US" altLang="zh-CN" baseline="-25000" dirty="0"/>
              <a:t>1</a:t>
            </a:r>
            <a:r>
              <a:rPr lang="zh-CN" altLang="en-US" b="1" baseline="30000" dirty="0"/>
              <a:t>优</a:t>
            </a:r>
            <a:r>
              <a:rPr lang="en-US" altLang="zh-CN" dirty="0"/>
              <a:t>&gt; P</a:t>
            </a:r>
            <a:r>
              <a:rPr lang="en-US" altLang="zh-CN" baseline="-25000" dirty="0"/>
              <a:t>2</a:t>
            </a:r>
            <a:r>
              <a:rPr lang="zh-CN" altLang="en-US" b="1" baseline="30000" dirty="0"/>
              <a:t>优</a:t>
            </a:r>
            <a:r>
              <a:rPr lang="zh-CN" altLang="en-US" dirty="0"/>
              <a:t>，</a:t>
            </a:r>
            <a:r>
              <a:rPr lang="en-US" altLang="zh-CN" dirty="0"/>
              <a:t>P</a:t>
            </a:r>
            <a:r>
              <a:rPr lang="en-US" altLang="zh-CN" baseline="-25000" dirty="0"/>
              <a:t>2</a:t>
            </a:r>
            <a:r>
              <a:rPr lang="zh-CN" altLang="en-US" b="1" baseline="30000" dirty="0"/>
              <a:t>优</a:t>
            </a:r>
            <a:r>
              <a:rPr lang="en-US" altLang="zh-CN" dirty="0"/>
              <a:t>&gt; P</a:t>
            </a:r>
            <a:r>
              <a:rPr lang="en-US" altLang="zh-CN" baseline="-25000" dirty="0"/>
              <a:t>3</a:t>
            </a:r>
            <a:r>
              <a:rPr lang="zh-CN" altLang="en-US" b="1" baseline="30000" dirty="0"/>
              <a:t>优</a:t>
            </a:r>
            <a:r>
              <a:rPr lang="zh-CN" altLang="en-US" dirty="0">
                <a:solidFill>
                  <a:schemeClr val="tx1"/>
                </a:solidFill>
              </a:rPr>
              <a:t>；</a:t>
            </a:r>
            <a:endParaRPr lang="en-US" altLang="zh-CN" dirty="0">
              <a:solidFill>
                <a:schemeClr val="tx1"/>
              </a:solidFill>
            </a:endParaRPr>
          </a:p>
          <a:p>
            <a:pPr>
              <a:lnSpc>
                <a:spcPct val="120000"/>
              </a:lnSpc>
            </a:pPr>
            <a:r>
              <a:rPr lang="en-US" altLang="zh-CN" dirty="0">
                <a:solidFill>
                  <a:schemeClr val="tx1"/>
                </a:solidFill>
              </a:rPr>
              <a:t>           P</a:t>
            </a:r>
            <a:r>
              <a:rPr lang="en-US" altLang="zh-CN" baseline="-25000" dirty="0">
                <a:solidFill>
                  <a:schemeClr val="tx1"/>
                </a:solidFill>
              </a:rPr>
              <a:t>1</a:t>
            </a:r>
            <a:r>
              <a:rPr lang="zh-CN" altLang="en-US" dirty="0">
                <a:solidFill>
                  <a:schemeClr val="tx1"/>
                </a:solidFill>
              </a:rPr>
              <a:t>、</a:t>
            </a:r>
            <a:r>
              <a:rPr lang="en-US" altLang="zh-CN" dirty="0">
                <a:solidFill>
                  <a:schemeClr val="tx1"/>
                </a:solidFill>
              </a:rPr>
              <a:t> P</a:t>
            </a:r>
            <a:r>
              <a:rPr lang="en-US" altLang="zh-CN" baseline="-25000" dirty="0">
                <a:solidFill>
                  <a:schemeClr val="tx1"/>
                </a:solidFill>
              </a:rPr>
              <a:t>3</a:t>
            </a:r>
            <a:r>
              <a:rPr lang="zh-CN" altLang="en-US" b="1" u="sng" dirty="0">
                <a:solidFill>
                  <a:srgbClr val="FF0000"/>
                </a:solidFill>
              </a:rPr>
              <a:t>共享</a:t>
            </a:r>
            <a:r>
              <a:rPr lang="zh-CN" altLang="en-US" b="1" u="sng" dirty="0"/>
              <a:t>临界区</a:t>
            </a:r>
            <a:r>
              <a:rPr lang="zh-CN" altLang="en-US" dirty="0"/>
              <a:t>资源</a:t>
            </a:r>
            <a:r>
              <a:rPr lang="zh-CN" altLang="en-US" dirty="0">
                <a:solidFill>
                  <a:schemeClr val="tx1"/>
                </a:solidFill>
              </a:rPr>
              <a:t>；</a:t>
            </a:r>
          </a:p>
          <a:p>
            <a:pPr>
              <a:lnSpc>
                <a:spcPct val="120000"/>
              </a:lnSpc>
            </a:pPr>
            <a:r>
              <a:rPr lang="en-US" altLang="zh-CN" dirty="0">
                <a:solidFill>
                  <a:schemeClr val="tx1"/>
                </a:solidFill>
              </a:rPr>
              <a:t>           P</a:t>
            </a:r>
            <a:r>
              <a:rPr lang="en-US" altLang="zh-CN" baseline="-25000" dirty="0">
                <a:solidFill>
                  <a:schemeClr val="tx1"/>
                </a:solidFill>
              </a:rPr>
              <a:t>1</a:t>
            </a:r>
            <a:r>
              <a:rPr lang="zh-CN" altLang="en-US" dirty="0">
                <a:solidFill>
                  <a:schemeClr val="tx1"/>
                </a:solidFill>
              </a:rPr>
              <a:t>：  </a:t>
            </a:r>
            <a:r>
              <a:rPr lang="en-US" altLang="zh-CN" dirty="0">
                <a:solidFill>
                  <a:schemeClr val="tx1"/>
                </a:solidFill>
              </a:rPr>
              <a:t>…… ;  </a:t>
            </a:r>
            <a:r>
              <a:rPr lang="en-US" altLang="zh-CN" dirty="0">
                <a:solidFill>
                  <a:srgbClr val="FF6600"/>
                </a:solidFill>
              </a:rPr>
              <a:t>P(</a:t>
            </a:r>
            <a:r>
              <a:rPr lang="en-US" altLang="zh-CN" dirty="0" err="1">
                <a:solidFill>
                  <a:srgbClr val="FF6600"/>
                </a:solidFill>
              </a:rPr>
              <a:t>mutex</a:t>
            </a:r>
            <a:r>
              <a:rPr lang="en-US" altLang="zh-CN" dirty="0">
                <a:solidFill>
                  <a:srgbClr val="FF6600"/>
                </a:solidFill>
              </a:rPr>
              <a:t>);  </a:t>
            </a:r>
            <a:r>
              <a:rPr lang="en-US" altLang="zh-CN" b="1" dirty="0">
                <a:solidFill>
                  <a:srgbClr val="FF6600"/>
                </a:solidFill>
              </a:rPr>
              <a:t>CS-1</a:t>
            </a:r>
            <a:r>
              <a:rPr lang="en-US" altLang="zh-CN" dirty="0">
                <a:solidFill>
                  <a:srgbClr val="FF6600"/>
                </a:solidFill>
              </a:rPr>
              <a:t>;  V(</a:t>
            </a:r>
            <a:r>
              <a:rPr lang="en-US" altLang="zh-CN" dirty="0" err="1">
                <a:solidFill>
                  <a:srgbClr val="FF6600"/>
                </a:solidFill>
              </a:rPr>
              <a:t>mutex</a:t>
            </a:r>
            <a:r>
              <a:rPr lang="en-US" altLang="zh-CN" dirty="0">
                <a:solidFill>
                  <a:srgbClr val="FF6600"/>
                </a:solidFill>
              </a:rPr>
              <a:t>)</a:t>
            </a:r>
            <a:r>
              <a:rPr lang="en-US" altLang="zh-CN" dirty="0">
                <a:solidFill>
                  <a:schemeClr val="tx1"/>
                </a:solidFill>
              </a:rPr>
              <a:t> ;……</a:t>
            </a:r>
          </a:p>
          <a:p>
            <a:pPr>
              <a:lnSpc>
                <a:spcPct val="120000"/>
              </a:lnSpc>
            </a:pPr>
            <a:r>
              <a:rPr lang="en-US" altLang="zh-CN" dirty="0">
                <a:solidFill>
                  <a:schemeClr val="tx1"/>
                </a:solidFill>
              </a:rPr>
              <a:t>           P</a:t>
            </a:r>
            <a:r>
              <a:rPr lang="en-US" altLang="zh-CN" baseline="-25000" dirty="0">
                <a:solidFill>
                  <a:schemeClr val="tx1"/>
                </a:solidFill>
              </a:rPr>
              <a:t>2</a:t>
            </a:r>
            <a:r>
              <a:rPr lang="zh-CN" altLang="en-US" dirty="0">
                <a:solidFill>
                  <a:schemeClr val="tx1"/>
                </a:solidFill>
              </a:rPr>
              <a:t>：  </a:t>
            </a:r>
            <a:r>
              <a:rPr lang="en-US" altLang="zh-CN" dirty="0">
                <a:solidFill>
                  <a:schemeClr val="tx1"/>
                </a:solidFill>
              </a:rPr>
              <a:t>……</a:t>
            </a:r>
          </a:p>
          <a:p>
            <a:pPr>
              <a:lnSpc>
                <a:spcPct val="120000"/>
              </a:lnSpc>
            </a:pPr>
            <a:r>
              <a:rPr lang="en-US" altLang="zh-CN" dirty="0">
                <a:solidFill>
                  <a:schemeClr val="tx1"/>
                </a:solidFill>
              </a:rPr>
              <a:t>           P</a:t>
            </a:r>
            <a:r>
              <a:rPr lang="en-US" altLang="zh-CN" baseline="-25000" dirty="0">
                <a:solidFill>
                  <a:schemeClr val="tx1"/>
                </a:solidFill>
              </a:rPr>
              <a:t>3</a:t>
            </a:r>
            <a:r>
              <a:rPr lang="zh-CN" altLang="en-US" dirty="0">
                <a:solidFill>
                  <a:schemeClr val="tx1"/>
                </a:solidFill>
              </a:rPr>
              <a:t>：  </a:t>
            </a:r>
            <a:r>
              <a:rPr lang="en-US" altLang="zh-CN" dirty="0">
                <a:solidFill>
                  <a:schemeClr val="tx1"/>
                </a:solidFill>
              </a:rPr>
              <a:t>…… ;  </a:t>
            </a:r>
            <a:r>
              <a:rPr lang="en-US" altLang="zh-CN" dirty="0">
                <a:solidFill>
                  <a:srgbClr val="FF6600"/>
                </a:solidFill>
              </a:rPr>
              <a:t>P(</a:t>
            </a:r>
            <a:r>
              <a:rPr lang="en-US" altLang="zh-CN" dirty="0" err="1">
                <a:solidFill>
                  <a:srgbClr val="FF6600"/>
                </a:solidFill>
              </a:rPr>
              <a:t>mutex</a:t>
            </a:r>
            <a:r>
              <a:rPr lang="en-US" altLang="zh-CN" dirty="0">
                <a:solidFill>
                  <a:srgbClr val="FF6600"/>
                </a:solidFill>
              </a:rPr>
              <a:t>);  </a:t>
            </a:r>
            <a:r>
              <a:rPr lang="en-US" altLang="zh-CN" b="1" dirty="0">
                <a:solidFill>
                  <a:srgbClr val="FF6600"/>
                </a:solidFill>
              </a:rPr>
              <a:t>CS-3</a:t>
            </a:r>
            <a:r>
              <a:rPr lang="en-US" altLang="zh-CN" dirty="0">
                <a:solidFill>
                  <a:srgbClr val="FF6600"/>
                </a:solidFill>
              </a:rPr>
              <a:t>;  V(</a:t>
            </a:r>
            <a:r>
              <a:rPr lang="en-US" altLang="zh-CN" dirty="0" err="1">
                <a:solidFill>
                  <a:srgbClr val="FF6600"/>
                </a:solidFill>
              </a:rPr>
              <a:t>mutex</a:t>
            </a:r>
            <a:r>
              <a:rPr lang="en-US" altLang="zh-CN" dirty="0">
                <a:solidFill>
                  <a:srgbClr val="FF6600"/>
                </a:solidFill>
              </a:rPr>
              <a:t>) </a:t>
            </a:r>
            <a:r>
              <a:rPr lang="en-US" altLang="zh-CN" dirty="0">
                <a:solidFill>
                  <a:schemeClr val="tx1"/>
                </a:solidFill>
              </a:rPr>
              <a:t>;……</a:t>
            </a:r>
          </a:p>
          <a:p>
            <a:pPr>
              <a:lnSpc>
                <a:spcPct val="120000"/>
              </a:lnSpc>
            </a:pPr>
            <a:r>
              <a:rPr lang="en-US" altLang="zh-CN" dirty="0">
                <a:solidFill>
                  <a:schemeClr val="tx1"/>
                </a:solidFill>
              </a:rPr>
              <a:t>           </a:t>
            </a:r>
            <a:r>
              <a:rPr lang="zh-CN" altLang="en-US" dirty="0">
                <a:solidFill>
                  <a:schemeClr val="tx1"/>
                </a:solidFill>
              </a:rPr>
              <a:t>假设：</a:t>
            </a:r>
            <a:r>
              <a:rPr lang="en-US" altLang="zh-CN" dirty="0">
                <a:solidFill>
                  <a:schemeClr val="tx1"/>
                </a:solidFill>
              </a:rPr>
              <a:t>P</a:t>
            </a:r>
            <a:r>
              <a:rPr lang="en-US" altLang="zh-CN" baseline="-25000" dirty="0">
                <a:solidFill>
                  <a:schemeClr val="tx1"/>
                </a:solidFill>
              </a:rPr>
              <a:t>3</a:t>
            </a:r>
            <a:r>
              <a:rPr lang="zh-CN" altLang="en-US" dirty="0">
                <a:solidFill>
                  <a:schemeClr val="tx1"/>
                </a:solidFill>
              </a:rPr>
              <a:t>先执行。</a:t>
            </a:r>
            <a:r>
              <a:rPr lang="zh-CN" altLang="en-US" dirty="0"/>
              <a:t>如图</a:t>
            </a:r>
            <a:r>
              <a:rPr lang="en-US" altLang="zh-CN" dirty="0"/>
              <a:t>3-10</a:t>
            </a:r>
            <a:r>
              <a:rPr lang="zh-CN" altLang="en-US" dirty="0"/>
              <a:t>所示。 </a:t>
            </a:r>
            <a:endParaRPr lang="en-US" altLang="zh-CN" dirty="0">
              <a:solidFill>
                <a:schemeClr val="tx1"/>
              </a:solidFill>
            </a:endParaRPr>
          </a:p>
        </p:txBody>
      </p:sp>
      <p:cxnSp>
        <p:nvCxnSpPr>
          <p:cNvPr id="6" name="直接箭头连接符 5"/>
          <p:cNvCxnSpPr/>
          <p:nvPr/>
        </p:nvCxnSpPr>
        <p:spPr bwMode="auto">
          <a:xfrm>
            <a:off x="3707904" y="4437112"/>
            <a:ext cx="1008112" cy="216024"/>
          </a:xfrm>
          <a:prstGeom prst="straightConnector1">
            <a:avLst/>
          </a:prstGeom>
          <a:solidFill>
            <a:schemeClr val="accent1"/>
          </a:solidFill>
          <a:ln w="19050" cap="flat" cmpd="sng" algn="ctr">
            <a:solidFill>
              <a:srgbClr val="FFFF00"/>
            </a:solidFill>
            <a:prstDash val="dash"/>
            <a:miter lim="800000"/>
            <a:headEnd type="none" w="med" len="med"/>
            <a:tailEnd type="arrow"/>
          </a:ln>
          <a:effectLst/>
        </p:spPr>
      </p:cxnSp>
      <p:cxnSp>
        <p:nvCxnSpPr>
          <p:cNvPr id="10" name="直接箭头连接符 9"/>
          <p:cNvCxnSpPr/>
          <p:nvPr/>
        </p:nvCxnSpPr>
        <p:spPr bwMode="auto">
          <a:xfrm>
            <a:off x="3419872" y="4437112"/>
            <a:ext cx="1296144" cy="1080120"/>
          </a:xfrm>
          <a:prstGeom prst="straightConnector1">
            <a:avLst/>
          </a:prstGeom>
          <a:solidFill>
            <a:schemeClr val="accent1"/>
          </a:solidFill>
          <a:ln w="19050" cap="flat" cmpd="sng" algn="ctr">
            <a:solidFill>
              <a:srgbClr val="FFFF00"/>
            </a:solidFill>
            <a:prstDash val="dash"/>
            <a:miter lim="800000"/>
            <a:headEnd type="none" w="med" len="med"/>
            <a:tailEnd type="arrow"/>
          </a:ln>
          <a:effectLst/>
        </p:spPr>
      </p:cxnSp>
    </p:spTree>
    <p:extLst>
      <p:ext uri="{BB962C8B-B14F-4D97-AF65-F5344CB8AC3E}">
        <p14:creationId xmlns:p14="http://schemas.microsoft.com/office/powerpoint/2010/main" val="3807875641"/>
      </p:ext>
    </p:extLst>
  </p:cSld>
  <p:clrMapOvr>
    <a:masterClrMapping/>
  </p:clrMapOvr>
  <p:transition>
    <p:pull dir="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357166"/>
            <a:ext cx="8540750" cy="479546"/>
          </a:xfrm>
        </p:spPr>
        <p:txBody>
          <a:bodyPr/>
          <a:lstStyle/>
          <a:p>
            <a:pPr algn="l"/>
            <a:r>
              <a:rPr lang="en-US" altLang="zh-CN" sz="2800" dirty="0"/>
              <a:t>   </a:t>
            </a:r>
            <a:r>
              <a:rPr lang="zh-CN" altLang="en-US" sz="2800" dirty="0"/>
              <a:t>   </a:t>
            </a:r>
          </a:p>
        </p:txBody>
      </p:sp>
      <p:sp>
        <p:nvSpPr>
          <p:cNvPr id="4" name="日期占位符 3"/>
          <p:cNvSpPr>
            <a:spLocks noGrp="1"/>
          </p:cNvSpPr>
          <p:nvPr>
            <p:ph type="dt" sz="half" idx="10"/>
          </p:nvPr>
        </p:nvSpPr>
        <p:spPr/>
        <p:txBody>
          <a:bodyPr/>
          <a:lstStyle/>
          <a:p>
            <a:pPr>
              <a:defRPr/>
            </a:pPr>
            <a:fld id="{33AC02B4-570D-4A89-A2DB-5DD42A2B8F3D}" type="datetime8">
              <a:rPr lang="zh-CN" altLang="en-US" smtClean="0"/>
              <a:pPr>
                <a:defRPr/>
              </a:pPr>
              <a:t>2022年6月30日8时58分</a:t>
            </a:fld>
            <a:endParaRPr lang="en-US" altLang="zh-CN"/>
          </a:p>
        </p:txBody>
      </p:sp>
      <p:sp>
        <p:nvSpPr>
          <p:cNvPr id="6" name="Rectangle 3"/>
          <p:cNvSpPr>
            <a:spLocks noGrp="1" noChangeArrowheads="1"/>
          </p:cNvSpPr>
          <p:nvPr/>
        </p:nvSpPr>
        <p:spPr bwMode="auto">
          <a:xfrm>
            <a:off x="455930" y="5395316"/>
            <a:ext cx="8508558" cy="1058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r>
              <a:rPr lang="zh-CN" altLang="en-US" dirty="0"/>
              <a:t>图</a:t>
            </a:r>
            <a:r>
              <a:rPr lang="en-US" altLang="zh-CN" dirty="0"/>
              <a:t>3-10  </a:t>
            </a:r>
            <a:r>
              <a:rPr lang="zh-CN" altLang="en-US" dirty="0"/>
              <a:t>优先级倒置示意图</a:t>
            </a:r>
            <a:endParaRPr lang="en-US" altLang="zh-CN" dirty="0"/>
          </a:p>
          <a:p>
            <a:r>
              <a:rPr lang="zh-CN" altLang="en-US" dirty="0"/>
              <a:t>可以认为：临界区 优于 优先级，但</a:t>
            </a:r>
            <a:r>
              <a:rPr lang="en-US" altLang="zh-CN" b="1" dirty="0">
                <a:solidFill>
                  <a:srgbClr val="FFFF66"/>
                </a:solidFill>
              </a:rPr>
              <a:t>P</a:t>
            </a:r>
            <a:r>
              <a:rPr lang="en-US" altLang="zh-CN" b="1" baseline="-25000" dirty="0">
                <a:solidFill>
                  <a:srgbClr val="FFFF66"/>
                </a:solidFill>
              </a:rPr>
              <a:t>2</a:t>
            </a:r>
            <a:r>
              <a:rPr lang="zh-CN" altLang="en-US" b="1" dirty="0">
                <a:solidFill>
                  <a:srgbClr val="FFFF66"/>
                </a:solidFill>
              </a:rPr>
              <a:t>早于</a:t>
            </a:r>
            <a:r>
              <a:rPr lang="en-US" altLang="zh-CN" b="1" dirty="0">
                <a:solidFill>
                  <a:srgbClr val="FFFF66"/>
                </a:solidFill>
              </a:rPr>
              <a:t>P</a:t>
            </a:r>
            <a:r>
              <a:rPr lang="en-US" altLang="zh-CN" b="1" baseline="-25000" dirty="0">
                <a:solidFill>
                  <a:srgbClr val="FFFF66"/>
                </a:solidFill>
              </a:rPr>
              <a:t>1</a:t>
            </a:r>
            <a:r>
              <a:rPr lang="zh-CN" altLang="en-US" b="1" dirty="0">
                <a:solidFill>
                  <a:srgbClr val="FFFF66"/>
                </a:solidFill>
              </a:rPr>
              <a:t>完工，不合理</a:t>
            </a:r>
            <a:r>
              <a:rPr lang="en-US" altLang="zh-CN" b="1" dirty="0">
                <a:solidFill>
                  <a:srgbClr val="FFFF66"/>
                </a:solidFill>
              </a:rPr>
              <a:t>(P</a:t>
            </a:r>
            <a:r>
              <a:rPr lang="en-US" altLang="zh-CN" b="1" baseline="-25000" dirty="0">
                <a:solidFill>
                  <a:srgbClr val="FFFF66"/>
                </a:solidFill>
              </a:rPr>
              <a:t>2</a:t>
            </a:r>
            <a:r>
              <a:rPr lang="en-US" altLang="zh-CN" b="1" dirty="0">
                <a:solidFill>
                  <a:srgbClr val="FFFF66"/>
                </a:solidFill>
              </a:rPr>
              <a:t>&lt;P</a:t>
            </a:r>
            <a:r>
              <a:rPr lang="en-US" altLang="zh-CN" b="1" baseline="-25000" dirty="0">
                <a:solidFill>
                  <a:srgbClr val="FFFF66"/>
                </a:solidFill>
              </a:rPr>
              <a:t>1</a:t>
            </a:r>
            <a:r>
              <a:rPr lang="en-US" altLang="zh-CN" b="1" dirty="0">
                <a:solidFill>
                  <a:srgbClr val="FFFF66"/>
                </a:solidFill>
              </a:rPr>
              <a:t>)</a:t>
            </a:r>
            <a:r>
              <a:rPr lang="zh-CN" altLang="en-US" dirty="0"/>
              <a:t>。</a:t>
            </a:r>
          </a:p>
        </p:txBody>
      </p:sp>
      <p:grpSp>
        <p:nvGrpSpPr>
          <p:cNvPr id="10" name="组合 9"/>
          <p:cNvGrpSpPr/>
          <p:nvPr/>
        </p:nvGrpSpPr>
        <p:grpSpPr>
          <a:xfrm>
            <a:off x="395536" y="1204973"/>
            <a:ext cx="8352928" cy="4104456"/>
            <a:chOff x="395536" y="1204973"/>
            <a:chExt cx="8352928" cy="4104456"/>
          </a:xfrm>
        </p:grpSpPr>
        <p:pic>
          <p:nvPicPr>
            <p:cNvPr id="5" name="Picture 4" descr="3-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04973"/>
              <a:ext cx="8352928"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475656" y="2219646"/>
              <a:ext cx="1008112" cy="369332"/>
            </a:xfrm>
            <a:prstGeom prst="rect">
              <a:avLst/>
            </a:prstGeom>
            <a:noFill/>
          </p:spPr>
          <p:txBody>
            <a:bodyPr wrap="square" rtlCol="0">
              <a:spAutoFit/>
            </a:bodyPr>
            <a:lstStyle/>
            <a:p>
              <a:r>
                <a:rPr lang="en-US" altLang="zh-CN" b="1" dirty="0">
                  <a:solidFill>
                    <a:schemeClr val="accent2">
                      <a:lumMod val="75000"/>
                    </a:schemeClr>
                  </a:solidFill>
                </a:rPr>
                <a:t>P2</a:t>
              </a:r>
              <a:r>
                <a:rPr lang="zh-CN" altLang="en-US" b="1" dirty="0">
                  <a:solidFill>
                    <a:schemeClr val="accent2">
                      <a:lumMod val="75000"/>
                    </a:schemeClr>
                  </a:solidFill>
                </a:rPr>
                <a:t>到达</a:t>
              </a:r>
            </a:p>
          </p:txBody>
        </p:sp>
        <p:sp>
          <p:nvSpPr>
            <p:cNvPr id="9" name="椭圆形标注 8"/>
            <p:cNvSpPr/>
            <p:nvPr/>
          </p:nvSpPr>
          <p:spPr bwMode="auto">
            <a:xfrm>
              <a:off x="1475656" y="2132856"/>
              <a:ext cx="936104" cy="542913"/>
            </a:xfrm>
            <a:prstGeom prst="wedgeEllipseCallout">
              <a:avLst>
                <a:gd name="adj1" fmla="val 25134"/>
                <a:gd name="adj2" fmla="val 84790"/>
              </a:avLst>
            </a:prstGeom>
            <a:noFill/>
            <a:ln w="28575" cap="flat" cmpd="sng" algn="ctr">
              <a:solidFill>
                <a:schemeClr val="accent2">
                  <a:lumMod val="7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pSp>
      <p:sp>
        <p:nvSpPr>
          <p:cNvPr id="11" name="椭圆形标注 10"/>
          <p:cNvSpPr/>
          <p:nvPr/>
        </p:nvSpPr>
        <p:spPr bwMode="auto">
          <a:xfrm>
            <a:off x="2231740" y="1204973"/>
            <a:ext cx="936104" cy="542913"/>
          </a:xfrm>
          <a:prstGeom prst="wedgeEllipseCallout">
            <a:avLst>
              <a:gd name="adj1" fmla="val 35189"/>
              <a:gd name="adj2" fmla="val 60022"/>
            </a:avLst>
          </a:prstGeom>
          <a:noFill/>
          <a:ln w="28575" cap="flat" cmpd="sng" algn="ctr">
            <a:solidFill>
              <a:schemeClr val="accent2">
                <a:lumMod val="7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2" name="TextBox 11"/>
          <p:cNvSpPr txBox="1"/>
          <p:nvPr/>
        </p:nvSpPr>
        <p:spPr>
          <a:xfrm>
            <a:off x="2214355" y="1291763"/>
            <a:ext cx="1008112" cy="369332"/>
          </a:xfrm>
          <a:prstGeom prst="rect">
            <a:avLst/>
          </a:prstGeom>
          <a:noFill/>
        </p:spPr>
        <p:txBody>
          <a:bodyPr wrap="square" rtlCol="0">
            <a:spAutoFit/>
          </a:bodyPr>
          <a:lstStyle/>
          <a:p>
            <a:r>
              <a:rPr lang="en-US" altLang="zh-CN" b="1" dirty="0">
                <a:solidFill>
                  <a:schemeClr val="accent2">
                    <a:lumMod val="75000"/>
                  </a:schemeClr>
                </a:solidFill>
              </a:rPr>
              <a:t>P3</a:t>
            </a:r>
            <a:r>
              <a:rPr lang="zh-CN" altLang="en-US" b="1" dirty="0">
                <a:solidFill>
                  <a:schemeClr val="accent2">
                    <a:lumMod val="75000"/>
                  </a:schemeClr>
                </a:solidFill>
              </a:rPr>
              <a:t>到达</a:t>
            </a:r>
          </a:p>
        </p:txBody>
      </p:sp>
      <p:cxnSp>
        <p:nvCxnSpPr>
          <p:cNvPr id="14" name="直接连接符 13"/>
          <p:cNvCxnSpPr/>
          <p:nvPr/>
        </p:nvCxnSpPr>
        <p:spPr bwMode="auto">
          <a:xfrm>
            <a:off x="1458271" y="5307270"/>
            <a:ext cx="756084" cy="0"/>
          </a:xfrm>
          <a:prstGeom prst="line">
            <a:avLst/>
          </a:prstGeom>
          <a:solidFill>
            <a:schemeClr val="accent1"/>
          </a:solidFill>
          <a:ln w="28575" cap="flat" cmpd="sng" algn="ctr">
            <a:solidFill>
              <a:srgbClr val="FF0000"/>
            </a:solidFill>
            <a:prstDash val="solid"/>
            <a:miter lim="800000"/>
            <a:headEnd type="none" w="med" len="med"/>
            <a:tailEnd type="none" w="med" len="med"/>
          </a:ln>
          <a:effectLst/>
        </p:spPr>
      </p:cxnSp>
      <p:cxnSp>
        <p:nvCxnSpPr>
          <p:cNvPr id="15" name="直接连接符 14"/>
          <p:cNvCxnSpPr/>
          <p:nvPr/>
        </p:nvCxnSpPr>
        <p:spPr bwMode="auto">
          <a:xfrm>
            <a:off x="3491880" y="1674706"/>
            <a:ext cx="756084" cy="0"/>
          </a:xfrm>
          <a:prstGeom prst="line">
            <a:avLst/>
          </a:prstGeom>
          <a:solidFill>
            <a:schemeClr val="accent1"/>
          </a:solidFill>
          <a:ln w="28575" cap="flat" cmpd="sng" algn="ctr">
            <a:solidFill>
              <a:srgbClr val="FF0000"/>
            </a:solidFill>
            <a:prstDash val="solid"/>
            <a:miter lim="800000"/>
            <a:headEnd type="none" w="med" len="med"/>
            <a:tailEnd type="none" w="med" len="med"/>
          </a:ln>
          <a:effectLst/>
        </p:spPr>
      </p:cxnSp>
      <p:cxnSp>
        <p:nvCxnSpPr>
          <p:cNvPr id="17" name="直接箭头连接符 16"/>
          <p:cNvCxnSpPr/>
          <p:nvPr/>
        </p:nvCxnSpPr>
        <p:spPr bwMode="auto">
          <a:xfrm flipV="1">
            <a:off x="2051720" y="2060848"/>
            <a:ext cx="1728192" cy="3024336"/>
          </a:xfrm>
          <a:prstGeom prst="straightConnector1">
            <a:avLst/>
          </a:prstGeom>
          <a:solidFill>
            <a:schemeClr val="accent1"/>
          </a:solidFill>
          <a:ln w="9525" cap="flat" cmpd="sng" algn="ctr">
            <a:solidFill>
              <a:schemeClr val="accent2">
                <a:lumMod val="50000"/>
              </a:schemeClr>
            </a:solidFill>
            <a:prstDash val="solid"/>
            <a:miter lim="800000"/>
            <a:headEnd type="none" w="med" len="med"/>
            <a:tailEnd type="arrow"/>
          </a:ln>
          <a:effectLst/>
        </p:spPr>
      </p:cxnSp>
      <p:sp>
        <p:nvSpPr>
          <p:cNvPr id="18" name="椭圆形标注 17"/>
          <p:cNvSpPr/>
          <p:nvPr/>
        </p:nvSpPr>
        <p:spPr bwMode="auto">
          <a:xfrm>
            <a:off x="3906034" y="2132855"/>
            <a:ext cx="1530062" cy="542913"/>
          </a:xfrm>
          <a:prstGeom prst="wedgeEllipseCallout">
            <a:avLst>
              <a:gd name="adj1" fmla="val -56746"/>
              <a:gd name="adj2" fmla="val 79836"/>
            </a:avLst>
          </a:prstGeom>
          <a:noFill/>
          <a:ln w="28575" cap="flat" cmpd="sng" algn="ctr">
            <a:solidFill>
              <a:schemeClr val="accent2">
                <a:lumMod val="7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9" name="TextBox 18"/>
          <p:cNvSpPr txBox="1"/>
          <p:nvPr/>
        </p:nvSpPr>
        <p:spPr>
          <a:xfrm>
            <a:off x="3915544" y="2225010"/>
            <a:ext cx="1520552" cy="369332"/>
          </a:xfrm>
          <a:prstGeom prst="rect">
            <a:avLst/>
          </a:prstGeom>
          <a:noFill/>
        </p:spPr>
        <p:txBody>
          <a:bodyPr wrap="square" rtlCol="0">
            <a:spAutoFit/>
          </a:bodyPr>
          <a:lstStyle/>
          <a:p>
            <a:r>
              <a:rPr lang="en-US" altLang="zh-CN" b="1" dirty="0">
                <a:solidFill>
                  <a:schemeClr val="accent2">
                    <a:lumMod val="75000"/>
                  </a:schemeClr>
                </a:solidFill>
              </a:rPr>
              <a:t>P2</a:t>
            </a:r>
            <a:r>
              <a:rPr lang="zh-CN" altLang="en-US" b="1" dirty="0">
                <a:solidFill>
                  <a:schemeClr val="accent2">
                    <a:lumMod val="75000"/>
                  </a:schemeClr>
                </a:solidFill>
              </a:rPr>
              <a:t>优先于</a:t>
            </a:r>
            <a:r>
              <a:rPr lang="en-US" altLang="zh-CN" b="1" dirty="0">
                <a:solidFill>
                  <a:schemeClr val="accent2">
                    <a:lumMod val="75000"/>
                  </a:schemeClr>
                </a:solidFill>
              </a:rPr>
              <a:t>P3</a:t>
            </a:r>
            <a:endParaRPr lang="zh-CN" altLang="en-US" b="1" dirty="0">
              <a:solidFill>
                <a:schemeClr val="accent2">
                  <a:lumMod val="75000"/>
                </a:schemeClr>
              </a:solidFill>
            </a:endParaRPr>
          </a:p>
        </p:txBody>
      </p:sp>
      <p:sp>
        <p:nvSpPr>
          <p:cNvPr id="20" name="椭圆形标注 19"/>
          <p:cNvSpPr/>
          <p:nvPr/>
        </p:nvSpPr>
        <p:spPr bwMode="auto">
          <a:xfrm>
            <a:off x="5652120" y="3257201"/>
            <a:ext cx="792088" cy="426680"/>
          </a:xfrm>
          <a:prstGeom prst="wedgeEllipseCallout">
            <a:avLst>
              <a:gd name="adj1" fmla="val -52437"/>
              <a:gd name="adj2" fmla="val -60890"/>
            </a:avLst>
          </a:prstGeom>
          <a:noFill/>
          <a:ln w="28575" cap="flat" cmpd="sng" algn="ctr">
            <a:solidFill>
              <a:schemeClr val="accent2">
                <a:lumMod val="7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1" name="椭圆形标注 20"/>
          <p:cNvSpPr/>
          <p:nvPr/>
        </p:nvSpPr>
        <p:spPr bwMode="auto">
          <a:xfrm>
            <a:off x="1223628" y="4542271"/>
            <a:ext cx="1008112" cy="767158"/>
          </a:xfrm>
          <a:prstGeom prst="wedgeEllipseCallout">
            <a:avLst>
              <a:gd name="adj1" fmla="val 21593"/>
              <a:gd name="adj2" fmla="val -86019"/>
            </a:avLst>
          </a:prstGeom>
          <a:noFill/>
          <a:ln w="28575" cap="flat" cmpd="sng" algn="ctr">
            <a:solidFill>
              <a:schemeClr val="accent2">
                <a:lumMod val="7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3" name="椭圆形标注 22"/>
          <p:cNvSpPr/>
          <p:nvPr/>
        </p:nvSpPr>
        <p:spPr bwMode="auto">
          <a:xfrm>
            <a:off x="6732240" y="4540112"/>
            <a:ext cx="936104" cy="767158"/>
          </a:xfrm>
          <a:prstGeom prst="wedgeEllipseCallout">
            <a:avLst>
              <a:gd name="adj1" fmla="val -7906"/>
              <a:gd name="adj2" fmla="val -83483"/>
            </a:avLst>
          </a:prstGeom>
          <a:noFill/>
          <a:ln w="28575" cap="flat" cmpd="sng" algn="ctr">
            <a:solidFill>
              <a:schemeClr val="accent2">
                <a:lumMod val="7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4" name="椭圆形标注 23"/>
          <p:cNvSpPr/>
          <p:nvPr/>
        </p:nvSpPr>
        <p:spPr bwMode="auto">
          <a:xfrm>
            <a:off x="455930" y="3423078"/>
            <a:ext cx="1166741" cy="445469"/>
          </a:xfrm>
          <a:prstGeom prst="wedgeEllipseCallout">
            <a:avLst>
              <a:gd name="adj1" fmla="val 9171"/>
              <a:gd name="adj2" fmla="val 99067"/>
            </a:avLst>
          </a:prstGeom>
          <a:noFill/>
          <a:ln w="28575" cap="flat" cmpd="sng" algn="ctr">
            <a:solidFill>
              <a:schemeClr val="accent2">
                <a:lumMod val="7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5" name="TextBox 24"/>
          <p:cNvSpPr txBox="1"/>
          <p:nvPr/>
        </p:nvSpPr>
        <p:spPr>
          <a:xfrm>
            <a:off x="407845" y="3499215"/>
            <a:ext cx="1214826" cy="369332"/>
          </a:xfrm>
          <a:prstGeom prst="rect">
            <a:avLst/>
          </a:prstGeom>
          <a:noFill/>
        </p:spPr>
        <p:txBody>
          <a:bodyPr wrap="square" rtlCol="0">
            <a:spAutoFit/>
          </a:bodyPr>
          <a:lstStyle/>
          <a:p>
            <a:r>
              <a:rPr lang="en-US" altLang="zh-CN" b="1" dirty="0">
                <a:solidFill>
                  <a:schemeClr val="accent2">
                    <a:lumMod val="75000"/>
                  </a:schemeClr>
                </a:solidFill>
              </a:rPr>
              <a:t>P3</a:t>
            </a:r>
            <a:r>
              <a:rPr lang="zh-CN" altLang="en-US" b="1" dirty="0">
                <a:solidFill>
                  <a:schemeClr val="accent2">
                    <a:lumMod val="75000"/>
                  </a:schemeClr>
                </a:solidFill>
              </a:rPr>
              <a:t>先运行</a:t>
            </a:r>
          </a:p>
        </p:txBody>
      </p:sp>
      <p:sp>
        <p:nvSpPr>
          <p:cNvPr id="13" name="TextBox 12"/>
          <p:cNvSpPr txBox="1"/>
          <p:nvPr/>
        </p:nvSpPr>
        <p:spPr>
          <a:xfrm>
            <a:off x="2978877" y="3499215"/>
            <a:ext cx="2097179" cy="584775"/>
          </a:xfrm>
          <a:prstGeom prst="rect">
            <a:avLst/>
          </a:prstGeom>
          <a:noFill/>
          <a:ln w="12700">
            <a:solidFill>
              <a:srgbClr val="FF6600"/>
            </a:solidFill>
          </a:ln>
        </p:spPr>
        <p:txBody>
          <a:bodyPr wrap="square" rtlCol="0">
            <a:spAutoFit/>
          </a:bodyPr>
          <a:lstStyle/>
          <a:p>
            <a:r>
              <a:rPr lang="zh-CN" altLang="en-US" sz="1600" b="1" dirty="0">
                <a:solidFill>
                  <a:srgbClr val="FF6600"/>
                </a:solidFill>
              </a:rPr>
              <a:t>因</a:t>
            </a:r>
            <a:r>
              <a:rPr lang="en-US" altLang="zh-CN" sz="1600" b="1" dirty="0">
                <a:solidFill>
                  <a:srgbClr val="FF6600"/>
                </a:solidFill>
              </a:rPr>
              <a:t>P3</a:t>
            </a:r>
            <a:r>
              <a:rPr lang="zh-CN" altLang="en-US" sz="1600" b="1" dirty="0">
                <a:solidFill>
                  <a:srgbClr val="FF6600"/>
                </a:solidFill>
              </a:rPr>
              <a:t>先进入</a:t>
            </a:r>
            <a:r>
              <a:rPr lang="en-US" altLang="zh-CN" sz="1600" b="1" dirty="0">
                <a:solidFill>
                  <a:srgbClr val="FF6600"/>
                </a:solidFill>
              </a:rPr>
              <a:t>CS</a:t>
            </a:r>
            <a:r>
              <a:rPr lang="zh-CN" altLang="en-US" sz="1600" b="1" dirty="0">
                <a:solidFill>
                  <a:srgbClr val="FF6600"/>
                </a:solidFill>
              </a:rPr>
              <a:t>，就阻止了</a:t>
            </a:r>
            <a:r>
              <a:rPr lang="en-US" altLang="zh-CN" sz="1600" b="1" dirty="0">
                <a:solidFill>
                  <a:srgbClr val="FF6600"/>
                </a:solidFill>
              </a:rPr>
              <a:t>P1</a:t>
            </a:r>
            <a:r>
              <a:rPr lang="zh-CN" altLang="en-US" sz="1600" b="1" dirty="0">
                <a:solidFill>
                  <a:srgbClr val="FF6600"/>
                </a:solidFill>
              </a:rPr>
              <a:t>再进入</a:t>
            </a:r>
            <a:r>
              <a:rPr lang="en-US" altLang="zh-CN" sz="1600" b="1" dirty="0">
                <a:solidFill>
                  <a:srgbClr val="FF6600"/>
                </a:solidFill>
              </a:rPr>
              <a:t>CS</a:t>
            </a:r>
            <a:endParaRPr lang="zh-CN" altLang="en-US" sz="1600" b="1" dirty="0">
              <a:solidFill>
                <a:srgbClr val="FF6600"/>
              </a:solidFill>
            </a:endParaRPr>
          </a:p>
        </p:txBody>
      </p:sp>
      <p:sp>
        <p:nvSpPr>
          <p:cNvPr id="3" name="圆角矩形 2"/>
          <p:cNvSpPr/>
          <p:nvPr/>
        </p:nvSpPr>
        <p:spPr bwMode="auto">
          <a:xfrm>
            <a:off x="1979712" y="4005064"/>
            <a:ext cx="792088" cy="288032"/>
          </a:xfrm>
          <a:prstGeom prst="roundRect">
            <a:avLst/>
          </a:prstGeom>
          <a:solidFill>
            <a:srgbClr val="FF33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7" name="TextBox 6"/>
          <p:cNvSpPr txBox="1"/>
          <p:nvPr/>
        </p:nvSpPr>
        <p:spPr>
          <a:xfrm>
            <a:off x="2119512" y="4005064"/>
            <a:ext cx="724295" cy="369332"/>
          </a:xfrm>
          <a:prstGeom prst="rect">
            <a:avLst/>
          </a:prstGeom>
          <a:noFill/>
        </p:spPr>
        <p:txBody>
          <a:bodyPr wrap="square" rtlCol="0">
            <a:spAutoFit/>
          </a:bodyPr>
          <a:lstStyle/>
          <a:p>
            <a:r>
              <a:rPr lang="en-US" altLang="zh-CN" b="1" dirty="0">
                <a:solidFill>
                  <a:schemeClr val="accent2">
                    <a:lumMod val="75000"/>
                  </a:schemeClr>
                </a:solidFill>
              </a:rPr>
              <a:t>CS</a:t>
            </a:r>
            <a:r>
              <a:rPr lang="en-US" altLang="zh-CN" b="1" baseline="-25000" dirty="0">
                <a:solidFill>
                  <a:schemeClr val="accent2">
                    <a:lumMod val="75000"/>
                  </a:schemeClr>
                </a:solidFill>
              </a:rPr>
              <a:t>13</a:t>
            </a:r>
            <a:endParaRPr lang="zh-CN" altLang="en-US" b="1" baseline="-25000" dirty="0">
              <a:solidFill>
                <a:schemeClr val="accent2">
                  <a:lumMod val="75000"/>
                </a:schemeClr>
              </a:solidFill>
            </a:endParaRPr>
          </a:p>
        </p:txBody>
      </p:sp>
      <p:sp>
        <p:nvSpPr>
          <p:cNvPr id="26" name="圆角矩形 25"/>
          <p:cNvSpPr/>
          <p:nvPr/>
        </p:nvSpPr>
        <p:spPr bwMode="auto">
          <a:xfrm>
            <a:off x="3779912" y="1689928"/>
            <a:ext cx="792088" cy="288032"/>
          </a:xfrm>
          <a:prstGeom prst="roundRect">
            <a:avLst/>
          </a:prstGeom>
          <a:solidFill>
            <a:srgbClr val="FF33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7" name="TextBox 26"/>
          <p:cNvSpPr txBox="1"/>
          <p:nvPr/>
        </p:nvSpPr>
        <p:spPr>
          <a:xfrm>
            <a:off x="3864588" y="1659118"/>
            <a:ext cx="779420" cy="369332"/>
          </a:xfrm>
          <a:prstGeom prst="rect">
            <a:avLst/>
          </a:prstGeom>
          <a:noFill/>
        </p:spPr>
        <p:txBody>
          <a:bodyPr wrap="square" rtlCol="0">
            <a:spAutoFit/>
          </a:bodyPr>
          <a:lstStyle/>
          <a:p>
            <a:r>
              <a:rPr lang="en-US" altLang="zh-CN" b="1" dirty="0">
                <a:solidFill>
                  <a:schemeClr val="accent2">
                    <a:lumMod val="75000"/>
                  </a:schemeClr>
                </a:solidFill>
              </a:rPr>
              <a:t>CS</a:t>
            </a:r>
            <a:r>
              <a:rPr lang="en-US" altLang="zh-CN" b="1" baseline="-25000" dirty="0">
                <a:solidFill>
                  <a:schemeClr val="accent2">
                    <a:lumMod val="75000"/>
                  </a:schemeClr>
                </a:solidFill>
              </a:rPr>
              <a:t>13</a:t>
            </a:r>
            <a:endParaRPr lang="zh-CN" altLang="en-US" b="1" baseline="-25000" dirty="0">
              <a:solidFill>
                <a:schemeClr val="accent2">
                  <a:lumMod val="75000"/>
                </a:schemeClr>
              </a:solidFill>
            </a:endParaRPr>
          </a:p>
        </p:txBody>
      </p:sp>
      <p:sp>
        <p:nvSpPr>
          <p:cNvPr id="28" name="TextBox 27"/>
          <p:cNvSpPr txBox="1"/>
          <p:nvPr/>
        </p:nvSpPr>
        <p:spPr>
          <a:xfrm>
            <a:off x="2142298" y="3668179"/>
            <a:ext cx="724295" cy="369332"/>
          </a:xfrm>
          <a:prstGeom prst="rect">
            <a:avLst/>
          </a:prstGeom>
          <a:noFill/>
        </p:spPr>
        <p:txBody>
          <a:bodyPr wrap="square" rtlCol="0">
            <a:spAutoFit/>
          </a:bodyPr>
          <a:lstStyle/>
          <a:p>
            <a:r>
              <a:rPr lang="zh-CN" altLang="en-US" b="1" dirty="0">
                <a:solidFill>
                  <a:schemeClr val="accent2">
                    <a:lumMod val="75000"/>
                  </a:schemeClr>
                </a:solidFill>
              </a:rPr>
              <a:t>就绪</a:t>
            </a:r>
            <a:endParaRPr lang="zh-CN" altLang="en-US" b="1" baseline="-25000" dirty="0">
              <a:solidFill>
                <a:schemeClr val="accent2">
                  <a:lumMod val="75000"/>
                </a:schemeClr>
              </a:solidFill>
            </a:endParaRPr>
          </a:p>
        </p:txBody>
      </p:sp>
      <p:cxnSp>
        <p:nvCxnSpPr>
          <p:cNvPr id="30" name="直接箭头连接符 29"/>
          <p:cNvCxnSpPr/>
          <p:nvPr/>
        </p:nvCxnSpPr>
        <p:spPr bwMode="auto">
          <a:xfrm flipH="1">
            <a:off x="2699792" y="3140968"/>
            <a:ext cx="2880320" cy="711877"/>
          </a:xfrm>
          <a:prstGeom prst="straightConnector1">
            <a:avLst/>
          </a:prstGeom>
          <a:solidFill>
            <a:schemeClr val="accent1"/>
          </a:solidFill>
          <a:ln w="9525" cap="flat" cmpd="sng" algn="ctr">
            <a:solidFill>
              <a:schemeClr val="accent2">
                <a:lumMod val="50000"/>
              </a:schemeClr>
            </a:solidFill>
            <a:prstDash val="solid"/>
            <a:miter lim="800000"/>
            <a:headEnd type="none" w="med" len="med"/>
            <a:tailEnd type="arrow"/>
          </a:ln>
          <a:effectLst/>
        </p:spPr>
      </p:cxnSp>
    </p:spTree>
    <p:extLst>
      <p:ext uri="{BB962C8B-B14F-4D97-AF65-F5344CB8AC3E}">
        <p14:creationId xmlns:p14="http://schemas.microsoft.com/office/powerpoint/2010/main" val="2915800375"/>
      </p:ext>
    </p:extLst>
  </p:cSld>
  <p:clrMapOvr>
    <a:masterClrMapping/>
  </p:clrMapOvr>
  <p:transition>
    <p:pull dir="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357166"/>
            <a:ext cx="8540750" cy="479546"/>
          </a:xfrm>
        </p:spPr>
        <p:txBody>
          <a:bodyPr/>
          <a:lstStyle/>
          <a:p>
            <a:pPr algn="l"/>
            <a:r>
              <a:rPr lang="en-US" altLang="zh-CN" sz="2600" dirty="0">
                <a:solidFill>
                  <a:schemeClr val="tx1"/>
                </a:solidFill>
              </a:rPr>
              <a:t>     </a:t>
            </a:r>
            <a:r>
              <a:rPr lang="en-US" altLang="zh-CN" sz="2600" dirty="0">
                <a:solidFill>
                  <a:schemeClr val="tx1"/>
                </a:solidFill>
                <a:latin typeface="黑体" pitchFamily="2" charset="-122"/>
                <a:ea typeface="黑体" pitchFamily="2" charset="-122"/>
              </a:rPr>
              <a:t>2. </a:t>
            </a:r>
            <a:r>
              <a:rPr lang="zh-CN" altLang="en-US" sz="2600" dirty="0">
                <a:solidFill>
                  <a:schemeClr val="tx1"/>
                </a:solidFill>
                <a:latin typeface="黑体" pitchFamily="2" charset="-122"/>
                <a:ea typeface="黑体" pitchFamily="2" charset="-122"/>
              </a:rPr>
              <a:t>优先级倒置的解决方法</a:t>
            </a:r>
            <a:endParaRPr lang="zh-CN" altLang="en-US" sz="2600" dirty="0">
              <a:solidFill>
                <a:schemeClr val="tx1"/>
              </a:solidFill>
            </a:endParaRPr>
          </a:p>
        </p:txBody>
      </p:sp>
      <p:sp>
        <p:nvSpPr>
          <p:cNvPr id="4" name="日期占位符 3"/>
          <p:cNvSpPr>
            <a:spLocks noGrp="1"/>
          </p:cNvSpPr>
          <p:nvPr>
            <p:ph type="dt" sz="half" idx="10"/>
          </p:nvPr>
        </p:nvSpPr>
        <p:spPr/>
        <p:txBody>
          <a:bodyPr/>
          <a:lstStyle/>
          <a:p>
            <a:pPr>
              <a:defRPr/>
            </a:pPr>
            <a:fld id="{33AC02B4-570D-4A89-A2DB-5DD42A2B8F3D}" type="datetime8">
              <a:rPr lang="zh-CN" altLang="en-US" smtClean="0"/>
              <a:pPr>
                <a:defRPr/>
              </a:pPr>
              <a:t>2022年6月30日8时58分</a:t>
            </a:fld>
            <a:endParaRPr lang="en-US" altLang="zh-CN"/>
          </a:p>
        </p:txBody>
      </p:sp>
      <p:sp>
        <p:nvSpPr>
          <p:cNvPr id="5" name="Rectangle 2"/>
          <p:cNvSpPr>
            <a:spLocks noGrp="1" noChangeArrowheads="1"/>
          </p:cNvSpPr>
          <p:nvPr/>
        </p:nvSpPr>
        <p:spPr bwMode="auto">
          <a:xfrm>
            <a:off x="442282" y="908720"/>
            <a:ext cx="8378190"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50000"/>
              </a:lnSpc>
            </a:pPr>
            <a:r>
              <a:rPr lang="zh-CN" altLang="en-US" dirty="0"/>
              <a:t>　    </a:t>
            </a:r>
            <a:r>
              <a:rPr lang="zh-CN" altLang="en-US" dirty="0">
                <a:solidFill>
                  <a:schemeClr val="tx1"/>
                </a:solidFill>
              </a:rPr>
              <a:t>一种解决方法是：假如</a:t>
            </a:r>
            <a:r>
              <a:rPr lang="en-US" altLang="zh-CN" dirty="0">
                <a:solidFill>
                  <a:schemeClr val="tx1"/>
                </a:solidFill>
              </a:rPr>
              <a:t>P3</a:t>
            </a:r>
            <a:r>
              <a:rPr lang="zh-CN" altLang="en-US" dirty="0">
                <a:solidFill>
                  <a:schemeClr val="tx1"/>
                </a:solidFill>
              </a:rPr>
              <a:t>在进入临界区后，</a:t>
            </a:r>
            <a:r>
              <a:rPr lang="en-US" altLang="zh-CN" dirty="0">
                <a:solidFill>
                  <a:schemeClr val="tx1"/>
                </a:solidFill>
              </a:rPr>
              <a:t>P3</a:t>
            </a:r>
            <a:r>
              <a:rPr lang="zh-CN" altLang="en-US" dirty="0">
                <a:solidFill>
                  <a:schemeClr val="tx1"/>
                </a:solidFill>
              </a:rPr>
              <a:t>所占用的处理机就</a:t>
            </a:r>
            <a:r>
              <a:rPr lang="zh-CN" altLang="en-US" b="1" dirty="0"/>
              <a:t>不允许被抢占</a:t>
            </a:r>
            <a:r>
              <a:rPr lang="zh-CN" altLang="en-US" dirty="0">
                <a:solidFill>
                  <a:schemeClr val="tx1"/>
                </a:solidFill>
              </a:rPr>
              <a:t>，直到</a:t>
            </a:r>
            <a:r>
              <a:rPr lang="en-US" altLang="zh-CN" dirty="0">
                <a:solidFill>
                  <a:schemeClr val="tx1"/>
                </a:solidFill>
              </a:rPr>
              <a:t>P3</a:t>
            </a:r>
            <a:r>
              <a:rPr lang="zh-CN" altLang="en-US" dirty="0">
                <a:solidFill>
                  <a:schemeClr val="tx1"/>
                </a:solidFill>
              </a:rPr>
              <a:t>退出。之后在</a:t>
            </a:r>
            <a:r>
              <a:rPr lang="en-US" altLang="zh-CN" dirty="0">
                <a:solidFill>
                  <a:schemeClr val="tx1"/>
                </a:solidFill>
              </a:rPr>
              <a:t>P2</a:t>
            </a:r>
            <a:r>
              <a:rPr lang="zh-CN" altLang="en-US" dirty="0">
                <a:solidFill>
                  <a:schemeClr val="tx1"/>
                </a:solidFill>
              </a:rPr>
              <a:t>、</a:t>
            </a:r>
            <a:r>
              <a:rPr lang="en-US" altLang="zh-CN" dirty="0">
                <a:solidFill>
                  <a:schemeClr val="tx1"/>
                </a:solidFill>
              </a:rPr>
              <a:t>P1</a:t>
            </a:r>
            <a:r>
              <a:rPr lang="zh-CN" altLang="en-US" dirty="0">
                <a:solidFill>
                  <a:schemeClr val="tx1"/>
                </a:solidFill>
              </a:rPr>
              <a:t>中选择</a:t>
            </a:r>
            <a:r>
              <a:rPr lang="en-US" altLang="zh-CN" dirty="0">
                <a:solidFill>
                  <a:schemeClr val="tx1"/>
                </a:solidFill>
              </a:rPr>
              <a:t>P1</a:t>
            </a:r>
            <a:r>
              <a:rPr lang="zh-CN" altLang="en-US" dirty="0">
                <a:solidFill>
                  <a:schemeClr val="tx1"/>
                </a:solidFill>
              </a:rPr>
              <a:t>运行，</a:t>
            </a:r>
            <a:r>
              <a:rPr lang="en-US" altLang="zh-CN" dirty="0">
                <a:solidFill>
                  <a:schemeClr val="tx1"/>
                </a:solidFill>
              </a:rPr>
              <a:t>P</a:t>
            </a:r>
            <a:r>
              <a:rPr lang="en-US" altLang="zh-CN" baseline="-25000" dirty="0">
                <a:solidFill>
                  <a:schemeClr val="tx1"/>
                </a:solidFill>
              </a:rPr>
              <a:t>1</a:t>
            </a:r>
            <a:r>
              <a:rPr lang="zh-CN" altLang="en-US" dirty="0">
                <a:solidFill>
                  <a:schemeClr val="tx1"/>
                </a:solidFill>
              </a:rPr>
              <a:t>就早于</a:t>
            </a:r>
            <a:r>
              <a:rPr lang="en-US" altLang="zh-CN" dirty="0">
                <a:solidFill>
                  <a:schemeClr val="tx1"/>
                </a:solidFill>
              </a:rPr>
              <a:t>P</a:t>
            </a:r>
            <a:r>
              <a:rPr lang="en-US" altLang="zh-CN" baseline="-25000" dirty="0">
                <a:solidFill>
                  <a:schemeClr val="tx1"/>
                </a:solidFill>
              </a:rPr>
              <a:t>2</a:t>
            </a:r>
            <a:r>
              <a:rPr lang="zh-CN" altLang="en-US" dirty="0">
                <a:solidFill>
                  <a:schemeClr val="tx1"/>
                </a:solidFill>
              </a:rPr>
              <a:t>完工，看似合理</a:t>
            </a:r>
            <a:r>
              <a:rPr lang="en-US" altLang="zh-CN" dirty="0">
                <a:solidFill>
                  <a:schemeClr val="tx1"/>
                </a:solidFill>
              </a:rPr>
              <a:t>(P</a:t>
            </a:r>
            <a:r>
              <a:rPr lang="en-US" altLang="zh-CN" baseline="-25000" dirty="0">
                <a:solidFill>
                  <a:schemeClr val="tx1"/>
                </a:solidFill>
              </a:rPr>
              <a:t>1</a:t>
            </a:r>
            <a:r>
              <a:rPr lang="en-US" altLang="zh-CN" dirty="0">
                <a:solidFill>
                  <a:schemeClr val="tx1"/>
                </a:solidFill>
              </a:rPr>
              <a:t>&gt;P</a:t>
            </a:r>
            <a:r>
              <a:rPr lang="en-US" altLang="zh-CN" baseline="-25000" dirty="0">
                <a:solidFill>
                  <a:schemeClr val="tx1"/>
                </a:solidFill>
              </a:rPr>
              <a:t>2</a:t>
            </a:r>
            <a:r>
              <a:rPr lang="en-US" altLang="zh-CN" dirty="0">
                <a:solidFill>
                  <a:schemeClr val="tx1"/>
                </a:solidFill>
              </a:rPr>
              <a:t>)</a:t>
            </a:r>
            <a:r>
              <a:rPr lang="zh-CN" altLang="en-US" dirty="0">
                <a:solidFill>
                  <a:schemeClr val="tx1"/>
                </a:solidFill>
              </a:rPr>
              <a:t>。</a:t>
            </a:r>
            <a:endParaRPr lang="en-US" altLang="zh-CN" dirty="0">
              <a:solidFill>
                <a:schemeClr val="tx1"/>
              </a:solidFill>
            </a:endParaRPr>
          </a:p>
          <a:p>
            <a:pPr>
              <a:lnSpc>
                <a:spcPct val="150000"/>
              </a:lnSpc>
            </a:pPr>
            <a:r>
              <a:rPr lang="en-US" altLang="zh-CN" dirty="0">
                <a:solidFill>
                  <a:schemeClr val="tx1"/>
                </a:solidFill>
              </a:rPr>
              <a:t>       </a:t>
            </a:r>
            <a:r>
              <a:rPr lang="zh-CN" altLang="en-US" dirty="0">
                <a:solidFill>
                  <a:schemeClr val="tx1"/>
                </a:solidFill>
              </a:rPr>
              <a:t>问题：如果</a:t>
            </a:r>
            <a:r>
              <a:rPr lang="en-US" altLang="zh-CN" dirty="0">
                <a:solidFill>
                  <a:schemeClr val="tx1"/>
                </a:solidFill>
              </a:rPr>
              <a:t>P3</a:t>
            </a:r>
            <a:r>
              <a:rPr lang="zh-CN" altLang="en-US" dirty="0">
                <a:solidFill>
                  <a:schemeClr val="tx1"/>
                </a:solidFill>
              </a:rPr>
              <a:t>临界区</a:t>
            </a:r>
            <a:r>
              <a:rPr lang="en-US" altLang="zh-CN" dirty="0">
                <a:solidFill>
                  <a:schemeClr val="tx1"/>
                </a:solidFill>
              </a:rPr>
              <a:t>CS-3</a:t>
            </a:r>
            <a:r>
              <a:rPr lang="zh-CN" altLang="en-US" dirty="0">
                <a:solidFill>
                  <a:schemeClr val="tx1"/>
                </a:solidFill>
              </a:rPr>
              <a:t>较长时，</a:t>
            </a:r>
            <a:r>
              <a:rPr lang="en-US" altLang="zh-CN" dirty="0">
                <a:solidFill>
                  <a:schemeClr val="tx1"/>
                </a:solidFill>
              </a:rPr>
              <a:t>P1</a:t>
            </a:r>
            <a:r>
              <a:rPr lang="zh-CN" altLang="en-US" dirty="0">
                <a:solidFill>
                  <a:schemeClr val="tx1"/>
                </a:solidFill>
              </a:rPr>
              <a:t>会</a:t>
            </a:r>
            <a:r>
              <a:rPr lang="zh-CN" altLang="en-US" u="sng" dirty="0">
                <a:solidFill>
                  <a:srgbClr val="FFFF66"/>
                </a:solidFill>
              </a:rPr>
              <a:t>长时间等待</a:t>
            </a:r>
            <a:r>
              <a:rPr lang="en-US" altLang="zh-CN" u="sng" dirty="0">
                <a:solidFill>
                  <a:srgbClr val="FFFF66"/>
                </a:solidFill>
              </a:rPr>
              <a:t>(</a:t>
            </a:r>
            <a:r>
              <a:rPr lang="zh-CN" altLang="en-US" u="sng" dirty="0">
                <a:solidFill>
                  <a:srgbClr val="FFFF66"/>
                </a:solidFill>
              </a:rPr>
              <a:t>不合理</a:t>
            </a:r>
            <a:r>
              <a:rPr lang="zh-CN" altLang="en-US" dirty="0">
                <a:solidFill>
                  <a:schemeClr val="tx1"/>
                </a:solidFill>
              </a:rPr>
              <a:t>：</a:t>
            </a:r>
            <a:r>
              <a:rPr lang="en-US" altLang="zh-CN" dirty="0"/>
              <a:t> P</a:t>
            </a:r>
            <a:r>
              <a:rPr lang="en-US" altLang="zh-CN" baseline="-25000" dirty="0"/>
              <a:t>1</a:t>
            </a:r>
            <a:r>
              <a:rPr lang="zh-CN" altLang="en-US" b="1" baseline="30000" dirty="0"/>
              <a:t>优</a:t>
            </a:r>
            <a:r>
              <a:rPr lang="en-US" altLang="zh-CN" dirty="0"/>
              <a:t>&gt; P</a:t>
            </a:r>
            <a:r>
              <a:rPr lang="en-US" altLang="zh-CN" baseline="-25000" dirty="0"/>
              <a:t>3</a:t>
            </a:r>
            <a:r>
              <a:rPr lang="zh-CN" altLang="en-US" b="1" baseline="30000" dirty="0"/>
              <a:t>优</a:t>
            </a:r>
            <a:r>
              <a:rPr lang="en-US" altLang="zh-CN" dirty="0">
                <a:solidFill>
                  <a:schemeClr val="tx1"/>
                </a:solidFill>
              </a:rPr>
              <a:t>)</a:t>
            </a:r>
            <a:r>
              <a:rPr lang="zh-CN" altLang="en-US" dirty="0">
                <a:solidFill>
                  <a:schemeClr val="tx1"/>
                </a:solidFill>
              </a:rPr>
              <a:t>。</a:t>
            </a:r>
            <a:br>
              <a:rPr lang="zh-CN" altLang="en-US" dirty="0">
                <a:solidFill>
                  <a:schemeClr val="tx1"/>
                </a:solidFill>
              </a:rPr>
            </a:br>
            <a:r>
              <a:rPr lang="zh-CN" altLang="en-US" dirty="0">
                <a:solidFill>
                  <a:schemeClr val="tx1"/>
                </a:solidFill>
              </a:rPr>
              <a:t>　　另一种解决方法是：当</a:t>
            </a:r>
            <a:r>
              <a:rPr lang="en-US" altLang="zh-CN" dirty="0">
                <a:solidFill>
                  <a:schemeClr val="tx1"/>
                </a:solidFill>
              </a:rPr>
              <a:t>P1</a:t>
            </a:r>
            <a:r>
              <a:rPr lang="zh-CN" altLang="en-US" dirty="0">
                <a:solidFill>
                  <a:schemeClr val="tx1"/>
                </a:solidFill>
              </a:rPr>
              <a:t>、</a:t>
            </a:r>
            <a:r>
              <a:rPr lang="en-US" altLang="zh-CN" dirty="0">
                <a:solidFill>
                  <a:schemeClr val="tx1"/>
                </a:solidFill>
              </a:rPr>
              <a:t>P3</a:t>
            </a:r>
            <a:r>
              <a:rPr lang="zh-CN" altLang="en-US" dirty="0">
                <a:solidFill>
                  <a:schemeClr val="tx1"/>
                </a:solidFill>
              </a:rPr>
              <a:t>争抢临界区时，</a:t>
            </a:r>
            <a:r>
              <a:rPr lang="zh-CN" altLang="en-US" dirty="0"/>
              <a:t>让</a:t>
            </a:r>
            <a:r>
              <a:rPr lang="en-US" altLang="zh-CN" dirty="0"/>
              <a:t>P3</a:t>
            </a:r>
            <a:r>
              <a:rPr lang="zh-CN" altLang="en-US" b="1" u="sng" dirty="0">
                <a:solidFill>
                  <a:srgbClr val="FF0000"/>
                </a:solidFill>
              </a:rPr>
              <a:t>继承</a:t>
            </a:r>
            <a:r>
              <a:rPr lang="en-US" altLang="zh-CN" dirty="0"/>
              <a:t>P1</a:t>
            </a:r>
            <a:r>
              <a:rPr lang="zh-CN" altLang="en-US" dirty="0"/>
              <a:t>的优先级</a:t>
            </a:r>
            <a:r>
              <a:rPr lang="en-US" altLang="zh-CN" dirty="0"/>
              <a:t>P3</a:t>
            </a:r>
            <a:r>
              <a:rPr lang="zh-CN" altLang="en-US" b="1" baseline="30000" dirty="0">
                <a:solidFill>
                  <a:srgbClr val="FF6600"/>
                </a:solidFill>
              </a:rPr>
              <a:t>优先级提高了</a:t>
            </a:r>
            <a:r>
              <a:rPr lang="zh-CN" altLang="en-US" dirty="0"/>
              <a:t>，直到</a:t>
            </a:r>
            <a:r>
              <a:rPr lang="en-US" altLang="zh-CN" dirty="0"/>
              <a:t>P3</a:t>
            </a:r>
            <a:r>
              <a:rPr lang="zh-CN" altLang="en-US" dirty="0"/>
              <a:t>退出临界区（</a:t>
            </a:r>
            <a:r>
              <a:rPr lang="zh-CN" altLang="en-US" dirty="0">
                <a:solidFill>
                  <a:schemeClr val="tx1"/>
                </a:solidFill>
              </a:rPr>
              <a:t>退出临界区后</a:t>
            </a:r>
            <a:r>
              <a:rPr lang="zh-CN" altLang="en-US" b="1" dirty="0">
                <a:solidFill>
                  <a:srgbClr val="FF0000"/>
                </a:solidFill>
              </a:rPr>
              <a:t>恢复</a:t>
            </a:r>
            <a:r>
              <a:rPr lang="zh-CN" altLang="en-US" dirty="0">
                <a:solidFill>
                  <a:schemeClr val="tx1"/>
                </a:solidFill>
              </a:rPr>
              <a:t>原先优先级</a:t>
            </a:r>
            <a:r>
              <a:rPr lang="zh-CN" altLang="en-US" dirty="0"/>
              <a:t>）</a:t>
            </a:r>
            <a:r>
              <a:rPr lang="zh-CN" altLang="en-US" dirty="0">
                <a:solidFill>
                  <a:schemeClr val="tx1"/>
                </a:solidFill>
              </a:rPr>
              <a:t>。</a:t>
            </a:r>
            <a:endParaRPr lang="en-US" altLang="zh-CN" dirty="0">
              <a:solidFill>
                <a:schemeClr val="tx1"/>
              </a:solidFill>
            </a:endParaRPr>
          </a:p>
          <a:p>
            <a:pPr>
              <a:lnSpc>
                <a:spcPct val="150000"/>
              </a:lnSpc>
            </a:pPr>
            <a:r>
              <a:rPr lang="en-US" altLang="zh-CN" dirty="0">
                <a:solidFill>
                  <a:schemeClr val="tx1"/>
                </a:solidFill>
              </a:rPr>
              <a:t>    </a:t>
            </a:r>
            <a:r>
              <a:rPr lang="zh-CN" altLang="en-US" dirty="0">
                <a:solidFill>
                  <a:schemeClr val="tx1"/>
                </a:solidFill>
              </a:rPr>
              <a:t>图</a:t>
            </a:r>
            <a:r>
              <a:rPr lang="en-US" altLang="zh-CN" dirty="0">
                <a:solidFill>
                  <a:schemeClr val="tx1"/>
                </a:solidFill>
              </a:rPr>
              <a:t>3-11</a:t>
            </a:r>
            <a:r>
              <a:rPr lang="zh-CN" altLang="en-US" dirty="0">
                <a:solidFill>
                  <a:schemeClr val="tx1"/>
                </a:solidFill>
              </a:rPr>
              <a:t>示出了采用</a:t>
            </a:r>
            <a:r>
              <a:rPr lang="zh-CN" altLang="en-US" dirty="0"/>
              <a:t>动态优先级继承方法</a:t>
            </a:r>
            <a:r>
              <a:rPr lang="zh-CN" altLang="en-US" dirty="0">
                <a:solidFill>
                  <a:schemeClr val="tx1"/>
                </a:solidFill>
              </a:rPr>
              <a:t>后，</a:t>
            </a:r>
            <a:r>
              <a:rPr lang="en-US" altLang="zh-CN" dirty="0">
                <a:solidFill>
                  <a:schemeClr val="tx1"/>
                </a:solidFill>
              </a:rPr>
              <a:t>P</a:t>
            </a:r>
            <a:r>
              <a:rPr lang="en-US" altLang="zh-CN" baseline="-25000" dirty="0">
                <a:solidFill>
                  <a:schemeClr val="tx1"/>
                </a:solidFill>
              </a:rPr>
              <a:t>1</a:t>
            </a:r>
            <a:r>
              <a:rPr lang="zh-CN" altLang="en-US" dirty="0">
                <a:solidFill>
                  <a:schemeClr val="tx1"/>
                </a:solidFill>
              </a:rPr>
              <a:t>、</a:t>
            </a:r>
            <a:r>
              <a:rPr lang="en-US" altLang="zh-CN" dirty="0">
                <a:solidFill>
                  <a:schemeClr val="tx1"/>
                </a:solidFill>
              </a:rPr>
              <a:t>P</a:t>
            </a:r>
            <a:r>
              <a:rPr lang="en-US" altLang="zh-CN" baseline="-25000" dirty="0">
                <a:solidFill>
                  <a:schemeClr val="tx1"/>
                </a:solidFill>
              </a:rPr>
              <a:t>2</a:t>
            </a:r>
            <a:r>
              <a:rPr lang="zh-CN" altLang="en-US" dirty="0">
                <a:solidFill>
                  <a:schemeClr val="tx1"/>
                </a:solidFill>
              </a:rPr>
              <a:t>、</a:t>
            </a:r>
            <a:r>
              <a:rPr lang="en-US" altLang="zh-CN" dirty="0">
                <a:solidFill>
                  <a:schemeClr val="tx1"/>
                </a:solidFill>
              </a:rPr>
              <a:t>P</a:t>
            </a:r>
            <a:r>
              <a:rPr lang="en-US" altLang="zh-CN" baseline="-25000" dirty="0">
                <a:solidFill>
                  <a:schemeClr val="tx1"/>
                </a:solidFill>
              </a:rPr>
              <a:t>3</a:t>
            </a:r>
            <a:r>
              <a:rPr lang="zh-CN" altLang="en-US" dirty="0">
                <a:solidFill>
                  <a:schemeClr val="tx1"/>
                </a:solidFill>
              </a:rPr>
              <a:t>三个进程的运行情况。 </a:t>
            </a:r>
          </a:p>
        </p:txBody>
      </p:sp>
      <p:sp>
        <p:nvSpPr>
          <p:cNvPr id="3" name="圆角矩形 2"/>
          <p:cNvSpPr/>
          <p:nvPr/>
        </p:nvSpPr>
        <p:spPr bwMode="auto">
          <a:xfrm>
            <a:off x="8028384" y="3789040"/>
            <a:ext cx="720080" cy="432048"/>
          </a:xfrm>
          <a:prstGeom prst="roundRect">
            <a:avLst/>
          </a:prstGeom>
          <a:noFill/>
          <a:ln w="19050" cap="flat" cmpd="sng" algn="ctr">
            <a:solidFill>
              <a:srgbClr val="FFFF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915800375"/>
      </p:ext>
    </p:extLst>
  </p:cSld>
  <p:clrMapOvr>
    <a:masterClrMapping/>
  </p:clrMapOvr>
  <p:transition>
    <p:pull dir="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3AC02B4-570D-4A89-A2DB-5DD42A2B8F3D}" type="datetime8">
              <a:rPr lang="zh-CN" altLang="en-US" smtClean="0"/>
              <a:pPr>
                <a:defRPr/>
              </a:pPr>
              <a:t>2022年6月30日8时58分</a:t>
            </a:fld>
            <a:endParaRPr lang="en-US" altLang="zh-CN"/>
          </a:p>
        </p:txBody>
      </p:sp>
      <p:sp>
        <p:nvSpPr>
          <p:cNvPr id="3" name="标题 2"/>
          <p:cNvSpPr>
            <a:spLocks noGrp="1"/>
          </p:cNvSpPr>
          <p:nvPr>
            <p:ph type="title"/>
          </p:nvPr>
        </p:nvSpPr>
        <p:spPr>
          <a:xfrm>
            <a:off x="301625" y="357166"/>
            <a:ext cx="8540750" cy="191514"/>
          </a:xfrm>
        </p:spPr>
        <p:txBody>
          <a:bodyPr/>
          <a:lstStyle/>
          <a:p>
            <a:r>
              <a:rPr lang="en-US" altLang="zh-CN" dirty="0"/>
              <a:t>  </a:t>
            </a:r>
            <a:endParaRPr lang="zh-CN" altLang="en-US" dirty="0"/>
          </a:p>
        </p:txBody>
      </p:sp>
      <p:pic>
        <p:nvPicPr>
          <p:cNvPr id="5" name="Picture 4" descr="3-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48" y="692696"/>
            <a:ext cx="7776864" cy="379631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Grp="1" noChangeArrowheads="1"/>
          </p:cNvSpPr>
          <p:nvPr/>
        </p:nvSpPr>
        <p:spPr bwMode="auto">
          <a:xfrm>
            <a:off x="719774" y="4556044"/>
            <a:ext cx="7776864"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r>
              <a:rPr lang="zh-CN" altLang="en-US" dirty="0"/>
              <a:t>图</a:t>
            </a:r>
            <a:r>
              <a:rPr lang="en-US" altLang="zh-CN" dirty="0"/>
              <a:t>3-11   </a:t>
            </a:r>
            <a:r>
              <a:rPr lang="zh-CN" altLang="en-US" dirty="0"/>
              <a:t>采用了动态优先级继承方法的运行情况</a:t>
            </a:r>
          </a:p>
        </p:txBody>
      </p:sp>
      <p:sp>
        <p:nvSpPr>
          <p:cNvPr id="9" name="椭圆形标注 8"/>
          <p:cNvSpPr/>
          <p:nvPr/>
        </p:nvSpPr>
        <p:spPr bwMode="auto">
          <a:xfrm rot="21112871">
            <a:off x="3691608" y="3912106"/>
            <a:ext cx="694808" cy="381752"/>
          </a:xfrm>
          <a:prstGeom prst="wedgeEllipseCallout">
            <a:avLst>
              <a:gd name="adj1" fmla="val 3319"/>
              <a:gd name="adj2" fmla="val -154728"/>
            </a:avLst>
          </a:prstGeom>
          <a:noFill/>
          <a:ln w="28575" cap="flat" cmpd="sng" algn="ctr">
            <a:solidFill>
              <a:schemeClr val="accent2">
                <a:lumMod val="7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0" name="椭圆形标注 9"/>
          <p:cNvSpPr/>
          <p:nvPr/>
        </p:nvSpPr>
        <p:spPr bwMode="auto">
          <a:xfrm>
            <a:off x="4699646" y="3864956"/>
            <a:ext cx="1096489" cy="581040"/>
          </a:xfrm>
          <a:prstGeom prst="wedgeEllipseCallout">
            <a:avLst>
              <a:gd name="adj1" fmla="val -14193"/>
              <a:gd name="adj2" fmla="val -92782"/>
            </a:avLst>
          </a:prstGeom>
          <a:noFill/>
          <a:ln w="28575" cap="flat" cmpd="sng" algn="ctr">
            <a:solidFill>
              <a:schemeClr val="accent2">
                <a:lumMod val="7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1" name="椭圆形标注 10"/>
          <p:cNvSpPr/>
          <p:nvPr/>
        </p:nvSpPr>
        <p:spPr bwMode="auto">
          <a:xfrm rot="19243234">
            <a:off x="4297300" y="2467317"/>
            <a:ext cx="647359" cy="987323"/>
          </a:xfrm>
          <a:prstGeom prst="wedgeEllipseCallout">
            <a:avLst>
              <a:gd name="adj1" fmla="val -32447"/>
              <a:gd name="adj2" fmla="val -70441"/>
            </a:avLst>
          </a:prstGeom>
          <a:noFill/>
          <a:ln w="28575" cap="flat" cmpd="sng" algn="ctr">
            <a:solidFill>
              <a:schemeClr val="accent2">
                <a:lumMod val="7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2" name="TextBox 11"/>
          <p:cNvSpPr txBox="1"/>
          <p:nvPr/>
        </p:nvSpPr>
        <p:spPr>
          <a:xfrm>
            <a:off x="4247964" y="2776312"/>
            <a:ext cx="1836204" cy="369332"/>
          </a:xfrm>
          <a:prstGeom prst="rect">
            <a:avLst/>
          </a:prstGeom>
          <a:noFill/>
        </p:spPr>
        <p:txBody>
          <a:bodyPr wrap="square" rtlCol="0">
            <a:spAutoFit/>
          </a:bodyPr>
          <a:lstStyle/>
          <a:p>
            <a:r>
              <a:rPr lang="en-US" altLang="zh-CN" dirty="0">
                <a:solidFill>
                  <a:schemeClr val="accent2">
                    <a:lumMod val="50000"/>
                  </a:schemeClr>
                </a:solidFill>
              </a:rPr>
              <a:t>P</a:t>
            </a:r>
            <a:r>
              <a:rPr lang="en-US" altLang="zh-CN" baseline="-25000" dirty="0">
                <a:solidFill>
                  <a:schemeClr val="accent2">
                    <a:lumMod val="50000"/>
                  </a:schemeClr>
                </a:solidFill>
              </a:rPr>
              <a:t>2</a:t>
            </a:r>
            <a:r>
              <a:rPr lang="en-US" altLang="zh-CN" dirty="0">
                <a:solidFill>
                  <a:schemeClr val="accent2">
                    <a:lumMod val="50000"/>
                  </a:schemeClr>
                </a:solidFill>
              </a:rPr>
              <a:t>&lt;P</a:t>
            </a:r>
            <a:r>
              <a:rPr lang="en-US" altLang="zh-CN" baseline="-25000" dirty="0">
                <a:solidFill>
                  <a:schemeClr val="accent2">
                    <a:lumMod val="50000"/>
                  </a:schemeClr>
                </a:solidFill>
              </a:rPr>
              <a:t>3</a:t>
            </a:r>
            <a:r>
              <a:rPr lang="zh-CN" altLang="en-US" dirty="0">
                <a:solidFill>
                  <a:schemeClr val="accent2">
                    <a:lumMod val="50000"/>
                  </a:schemeClr>
                </a:solidFill>
              </a:rPr>
              <a:t>不被调度</a:t>
            </a:r>
          </a:p>
        </p:txBody>
      </p:sp>
      <p:sp>
        <p:nvSpPr>
          <p:cNvPr id="13" name="椭圆形标注 12"/>
          <p:cNvSpPr/>
          <p:nvPr/>
        </p:nvSpPr>
        <p:spPr bwMode="auto">
          <a:xfrm>
            <a:off x="4620979" y="1771643"/>
            <a:ext cx="1319173" cy="752185"/>
          </a:xfrm>
          <a:prstGeom prst="wedgeEllipseCallout">
            <a:avLst>
              <a:gd name="adj1" fmla="val -18814"/>
              <a:gd name="adj2" fmla="val -84678"/>
            </a:avLst>
          </a:prstGeom>
          <a:noFill/>
          <a:ln w="28575" cap="flat" cmpd="sng" algn="ctr">
            <a:solidFill>
              <a:schemeClr val="accent2">
                <a:lumMod val="7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4" name="TextBox 13"/>
          <p:cNvSpPr txBox="1"/>
          <p:nvPr/>
        </p:nvSpPr>
        <p:spPr>
          <a:xfrm>
            <a:off x="4608206" y="1877498"/>
            <a:ext cx="1475962" cy="646331"/>
          </a:xfrm>
          <a:prstGeom prst="rect">
            <a:avLst/>
          </a:prstGeom>
          <a:noFill/>
        </p:spPr>
        <p:txBody>
          <a:bodyPr wrap="square" rtlCol="0">
            <a:spAutoFit/>
          </a:bodyPr>
          <a:lstStyle/>
          <a:p>
            <a:r>
              <a:rPr lang="en-US" altLang="zh-CN" dirty="0">
                <a:solidFill>
                  <a:schemeClr val="accent2">
                    <a:lumMod val="50000"/>
                  </a:schemeClr>
                </a:solidFill>
              </a:rPr>
              <a:t>P</a:t>
            </a:r>
            <a:r>
              <a:rPr lang="en-US" altLang="zh-CN" baseline="-25000" dirty="0">
                <a:solidFill>
                  <a:schemeClr val="accent2">
                    <a:lumMod val="50000"/>
                  </a:schemeClr>
                </a:solidFill>
              </a:rPr>
              <a:t>1</a:t>
            </a:r>
            <a:r>
              <a:rPr lang="zh-CN" altLang="en-US" dirty="0">
                <a:solidFill>
                  <a:schemeClr val="accent2">
                    <a:lumMod val="50000"/>
                  </a:schemeClr>
                </a:solidFill>
              </a:rPr>
              <a:t>优先级</a:t>
            </a:r>
            <a:r>
              <a:rPr lang="en-US" altLang="zh-CN" dirty="0">
                <a:solidFill>
                  <a:schemeClr val="accent2">
                    <a:lumMod val="50000"/>
                  </a:schemeClr>
                </a:solidFill>
              </a:rPr>
              <a:t>&gt; P</a:t>
            </a:r>
            <a:r>
              <a:rPr lang="en-US" altLang="zh-CN" baseline="-25000" dirty="0">
                <a:solidFill>
                  <a:schemeClr val="accent2">
                    <a:lumMod val="50000"/>
                  </a:schemeClr>
                </a:solidFill>
              </a:rPr>
              <a:t>2</a:t>
            </a:r>
            <a:r>
              <a:rPr lang="zh-CN" altLang="en-US" dirty="0">
                <a:solidFill>
                  <a:schemeClr val="accent2">
                    <a:lumMod val="50000"/>
                  </a:schemeClr>
                </a:solidFill>
              </a:rPr>
              <a:t>优先级</a:t>
            </a:r>
            <a:endParaRPr lang="zh-CN" altLang="en-US" baseline="-25000" dirty="0">
              <a:solidFill>
                <a:schemeClr val="accent2">
                  <a:lumMod val="50000"/>
                </a:schemeClr>
              </a:solidFill>
            </a:endParaRPr>
          </a:p>
        </p:txBody>
      </p:sp>
      <p:sp>
        <p:nvSpPr>
          <p:cNvPr id="2" name="TextBox 1"/>
          <p:cNvSpPr txBox="1"/>
          <p:nvPr/>
        </p:nvSpPr>
        <p:spPr>
          <a:xfrm>
            <a:off x="590248" y="5157192"/>
            <a:ext cx="8158216" cy="1384995"/>
          </a:xfrm>
          <a:prstGeom prst="rect">
            <a:avLst/>
          </a:prstGeom>
          <a:noFill/>
        </p:spPr>
        <p:txBody>
          <a:bodyPr wrap="square" rtlCol="0">
            <a:spAutoFit/>
          </a:bodyPr>
          <a:lstStyle/>
          <a:p>
            <a:r>
              <a:rPr lang="zh-CN" altLang="en-US" sz="2100" dirty="0"/>
              <a:t>问题本质：</a:t>
            </a:r>
            <a:r>
              <a:rPr lang="en-US" altLang="zh-CN" sz="2100" dirty="0"/>
              <a:t>1. </a:t>
            </a:r>
            <a:r>
              <a:rPr lang="zh-CN" altLang="en-US" sz="2100" b="1" dirty="0">
                <a:solidFill>
                  <a:schemeClr val="tx2"/>
                </a:solidFill>
              </a:rPr>
              <a:t>临界区比优先级更重要</a:t>
            </a:r>
            <a:r>
              <a:rPr lang="zh-CN" altLang="en-US" sz="2100" dirty="0"/>
              <a:t>。所以，先保证</a:t>
            </a:r>
            <a:r>
              <a:rPr lang="en-US" altLang="zh-CN" sz="2100" dirty="0"/>
              <a:t>P3</a:t>
            </a:r>
            <a:r>
              <a:rPr lang="zh-CN" altLang="en-US" sz="2100" dirty="0"/>
              <a:t>退出其</a:t>
            </a:r>
            <a:r>
              <a:rPr lang="en-US" altLang="zh-CN" sz="2100" dirty="0"/>
              <a:t>CS</a:t>
            </a:r>
            <a:r>
              <a:rPr lang="zh-CN" altLang="en-US" sz="2100" dirty="0"/>
              <a:t>。</a:t>
            </a:r>
            <a:endParaRPr lang="en-US" altLang="zh-CN" sz="2100" dirty="0"/>
          </a:p>
          <a:p>
            <a:r>
              <a:rPr lang="en-US" altLang="zh-CN" sz="2100" dirty="0"/>
              <a:t>                  2. P3</a:t>
            </a:r>
            <a:r>
              <a:rPr lang="zh-CN" altLang="en-US" sz="2100" dirty="0"/>
              <a:t>继承</a:t>
            </a:r>
            <a:r>
              <a:rPr lang="en-US" altLang="zh-CN" sz="2100" dirty="0"/>
              <a:t>P1</a:t>
            </a:r>
            <a:r>
              <a:rPr lang="zh-CN" altLang="en-US" sz="2100" dirty="0"/>
              <a:t>优先级，可保证</a:t>
            </a:r>
            <a:r>
              <a:rPr lang="zh-CN" altLang="en-US" sz="2100" b="1" dirty="0">
                <a:solidFill>
                  <a:schemeClr val="tx2"/>
                </a:solidFill>
              </a:rPr>
              <a:t>优先级调度原则</a:t>
            </a:r>
            <a:r>
              <a:rPr lang="zh-CN" altLang="en-US" sz="2100" dirty="0"/>
              <a:t>。</a:t>
            </a:r>
            <a:endParaRPr lang="en-US" altLang="zh-CN" sz="2100" dirty="0"/>
          </a:p>
          <a:p>
            <a:r>
              <a:rPr lang="en-US" altLang="zh-CN" sz="2100" dirty="0"/>
              <a:t>                  3. P3</a:t>
            </a:r>
            <a:r>
              <a:rPr lang="zh-CN" altLang="en-US" sz="2100" b="1" dirty="0">
                <a:solidFill>
                  <a:schemeClr val="tx2"/>
                </a:solidFill>
              </a:rPr>
              <a:t>只在临界区继承</a:t>
            </a:r>
            <a:r>
              <a:rPr lang="zh-CN" altLang="en-US" sz="2100" dirty="0"/>
              <a:t>了</a:t>
            </a:r>
            <a:r>
              <a:rPr lang="en-US" altLang="zh-CN" sz="2100" dirty="0"/>
              <a:t>P1</a:t>
            </a:r>
            <a:r>
              <a:rPr lang="zh-CN" altLang="en-US" sz="2100" dirty="0"/>
              <a:t>优先级，可基本保证</a:t>
            </a:r>
            <a:r>
              <a:rPr lang="zh-CN" altLang="en-US" sz="2100" dirty="0">
                <a:solidFill>
                  <a:schemeClr val="tx2"/>
                </a:solidFill>
              </a:rPr>
              <a:t>原始优先</a:t>
            </a:r>
            <a:endParaRPr lang="en-US" altLang="zh-CN" sz="2100" dirty="0">
              <a:solidFill>
                <a:schemeClr val="tx2"/>
              </a:solidFill>
            </a:endParaRPr>
          </a:p>
          <a:p>
            <a:r>
              <a:rPr lang="en-US" altLang="zh-CN" sz="2100" dirty="0">
                <a:solidFill>
                  <a:schemeClr val="tx2"/>
                </a:solidFill>
              </a:rPr>
              <a:t>        </a:t>
            </a:r>
            <a:r>
              <a:rPr lang="zh-CN" altLang="en-US" sz="2100" dirty="0">
                <a:solidFill>
                  <a:schemeClr val="tx2"/>
                </a:solidFill>
              </a:rPr>
              <a:t>             顺序</a:t>
            </a:r>
            <a:r>
              <a:rPr lang="zh-CN" altLang="en-US" sz="2100" dirty="0"/>
              <a:t>。</a:t>
            </a:r>
          </a:p>
        </p:txBody>
      </p:sp>
      <p:sp>
        <p:nvSpPr>
          <p:cNvPr id="15" name="TextBox 14"/>
          <p:cNvSpPr txBox="1"/>
          <p:nvPr/>
        </p:nvSpPr>
        <p:spPr>
          <a:xfrm>
            <a:off x="5514957" y="4102982"/>
            <a:ext cx="2729451" cy="338554"/>
          </a:xfrm>
          <a:prstGeom prst="rect">
            <a:avLst/>
          </a:prstGeom>
          <a:noFill/>
        </p:spPr>
        <p:txBody>
          <a:bodyPr wrap="square" rtlCol="0">
            <a:spAutoFit/>
          </a:bodyPr>
          <a:lstStyle/>
          <a:p>
            <a:r>
              <a:rPr lang="zh-CN" altLang="en-US" sz="1600" b="1" dirty="0">
                <a:solidFill>
                  <a:schemeClr val="accent2">
                    <a:lumMod val="50000"/>
                  </a:schemeClr>
                </a:solidFill>
              </a:rPr>
              <a:t>此时，恢复</a:t>
            </a:r>
            <a:r>
              <a:rPr lang="en-US" altLang="zh-CN" sz="1600" b="1" dirty="0">
                <a:solidFill>
                  <a:schemeClr val="accent2">
                    <a:lumMod val="50000"/>
                  </a:schemeClr>
                </a:solidFill>
              </a:rPr>
              <a:t>P</a:t>
            </a:r>
            <a:r>
              <a:rPr lang="en-US" altLang="zh-CN" sz="1600" b="1" baseline="-25000" dirty="0">
                <a:solidFill>
                  <a:schemeClr val="accent2">
                    <a:lumMod val="50000"/>
                  </a:schemeClr>
                </a:solidFill>
              </a:rPr>
              <a:t>3</a:t>
            </a:r>
            <a:r>
              <a:rPr lang="zh-CN" altLang="en-US" sz="1600" b="1" dirty="0">
                <a:solidFill>
                  <a:schemeClr val="accent2">
                    <a:lumMod val="50000"/>
                  </a:schemeClr>
                </a:solidFill>
              </a:rPr>
              <a:t>原先优先级</a:t>
            </a:r>
            <a:endParaRPr lang="zh-CN" altLang="en-US" sz="1600" b="1" baseline="-25000" dirty="0">
              <a:solidFill>
                <a:schemeClr val="accent2">
                  <a:lumMod val="50000"/>
                </a:schemeClr>
              </a:solidFill>
            </a:endParaRPr>
          </a:p>
        </p:txBody>
      </p:sp>
    </p:spTree>
    <p:extLst>
      <p:ext uri="{BB962C8B-B14F-4D97-AF65-F5344CB8AC3E}">
        <p14:creationId xmlns:p14="http://schemas.microsoft.com/office/powerpoint/2010/main" val="2915800375"/>
      </p:ext>
    </p:extLst>
  </p:cSld>
  <p:clrMapOvr>
    <a:masterClrMapping/>
  </p:clrMapOvr>
  <p:transition>
    <p:pull dir="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357166"/>
            <a:ext cx="8540750" cy="623562"/>
          </a:xfrm>
        </p:spPr>
        <p:txBody>
          <a:bodyPr/>
          <a:lstStyle/>
          <a:p>
            <a:pPr algn="l"/>
            <a:r>
              <a:rPr lang="en-US" altLang="zh-CN" sz="2800" dirty="0">
                <a:latin typeface="黑体" pitchFamily="2" charset="-122"/>
                <a:ea typeface="黑体" pitchFamily="2" charset="-122"/>
              </a:rPr>
              <a:t>   3.5  </a:t>
            </a:r>
            <a:r>
              <a:rPr lang="zh-CN" altLang="en-US" sz="2800" dirty="0">
                <a:latin typeface="黑体" pitchFamily="2" charset="-122"/>
                <a:ea typeface="黑体" pitchFamily="2" charset="-122"/>
              </a:rPr>
              <a:t>死 锁 概 述</a:t>
            </a:r>
            <a:endParaRPr lang="zh-CN" altLang="en-US" sz="2800" dirty="0"/>
          </a:p>
        </p:txBody>
      </p:sp>
      <p:sp>
        <p:nvSpPr>
          <p:cNvPr id="3" name="内容占位符 2"/>
          <p:cNvSpPr>
            <a:spLocks noGrp="1"/>
          </p:cNvSpPr>
          <p:nvPr>
            <p:ph idx="1"/>
          </p:nvPr>
        </p:nvSpPr>
        <p:spPr>
          <a:xfrm>
            <a:off x="467543" y="1052736"/>
            <a:ext cx="7992889" cy="4929222"/>
          </a:xfrm>
        </p:spPr>
        <p:txBody>
          <a:bodyPr/>
          <a:lstStyle/>
          <a:p>
            <a:pPr>
              <a:lnSpc>
                <a:spcPct val="130000"/>
              </a:lnSpc>
            </a:pPr>
            <a:r>
              <a:rPr lang="en-US" altLang="zh-CN" sz="2400" dirty="0">
                <a:latin typeface="黑体" pitchFamily="2" charset="-122"/>
                <a:ea typeface="黑体" pitchFamily="2" charset="-122"/>
                <a:cs typeface="+mj-cs"/>
              </a:rPr>
              <a:t>3.5.1  </a:t>
            </a:r>
            <a:r>
              <a:rPr lang="zh-CN" altLang="en-US" sz="2400" dirty="0">
                <a:latin typeface="黑体" pitchFamily="2" charset="-122"/>
                <a:ea typeface="黑体" pitchFamily="2" charset="-122"/>
                <a:cs typeface="+mj-cs"/>
              </a:rPr>
              <a:t>资源问题</a:t>
            </a:r>
            <a:br>
              <a:rPr lang="zh-CN" altLang="en-US" sz="2400" dirty="0">
                <a:latin typeface="黑体" pitchFamily="2" charset="-122"/>
                <a:ea typeface="黑体" pitchFamily="2" charset="-122"/>
                <a:cs typeface="+mj-cs"/>
              </a:rPr>
            </a:br>
            <a:r>
              <a:rPr lang="zh-CN" altLang="en-US" sz="2400" dirty="0">
                <a:latin typeface="Times New Roman"/>
                <a:cs typeface="+mj-cs"/>
              </a:rPr>
              <a:t>　　</a:t>
            </a:r>
            <a:r>
              <a:rPr lang="zh-CN" altLang="en-US" sz="2600" dirty="0">
                <a:latin typeface="Times New Roman"/>
                <a:cs typeface="+mj-cs"/>
              </a:rPr>
              <a:t>在系统中有许多不同类型的资源，其中可以</a:t>
            </a:r>
            <a:r>
              <a:rPr lang="zh-CN" altLang="en-US" sz="2600" dirty="0">
                <a:solidFill>
                  <a:schemeClr val="tx2"/>
                </a:solidFill>
                <a:latin typeface="Times New Roman"/>
                <a:cs typeface="+mj-cs"/>
              </a:rPr>
              <a:t>引起死锁的</a:t>
            </a:r>
            <a:r>
              <a:rPr lang="zh-CN" altLang="en-US" sz="2600" dirty="0">
                <a:latin typeface="Times New Roman"/>
                <a:cs typeface="+mj-cs"/>
              </a:rPr>
              <a:t>主要是，需要采用</a:t>
            </a:r>
            <a:r>
              <a:rPr lang="zh-CN" altLang="en-US" sz="2600" u="sng" dirty="0">
                <a:latin typeface="Times New Roman"/>
                <a:cs typeface="+mj-cs"/>
              </a:rPr>
              <a:t>互斥访问</a:t>
            </a:r>
            <a:r>
              <a:rPr lang="zh-CN" altLang="en-US" sz="2600" dirty="0">
                <a:latin typeface="Times New Roman"/>
                <a:cs typeface="+mj-cs"/>
              </a:rPr>
              <a:t>方法的、</a:t>
            </a:r>
            <a:r>
              <a:rPr lang="zh-CN" altLang="en-US" sz="2600" u="sng" dirty="0">
                <a:latin typeface="Times New Roman"/>
                <a:cs typeface="+mj-cs"/>
              </a:rPr>
              <a:t>不可以被抢占</a:t>
            </a:r>
            <a:r>
              <a:rPr lang="zh-CN" altLang="en-US" sz="2600" dirty="0">
                <a:latin typeface="Times New Roman"/>
                <a:cs typeface="+mj-cs"/>
              </a:rPr>
              <a:t>的资源，即在前面介绍的</a:t>
            </a:r>
            <a:r>
              <a:rPr lang="zh-CN" altLang="en-US" sz="2600" b="1" dirty="0">
                <a:solidFill>
                  <a:schemeClr val="tx2"/>
                </a:solidFill>
                <a:latin typeface="Times New Roman"/>
                <a:cs typeface="+mj-cs"/>
              </a:rPr>
              <a:t>临界资源</a:t>
            </a:r>
            <a:r>
              <a:rPr lang="zh-CN" altLang="en-US" sz="2600" dirty="0">
                <a:latin typeface="Times New Roman"/>
                <a:cs typeface="+mj-cs"/>
              </a:rPr>
              <a:t>。系统中这类资源有很多，如打印机、数据文件、队列、</a:t>
            </a:r>
            <a:r>
              <a:rPr lang="zh-CN" altLang="en-US" sz="2600" dirty="0">
                <a:solidFill>
                  <a:schemeClr val="tx2"/>
                </a:solidFill>
                <a:latin typeface="Times New Roman"/>
                <a:cs typeface="+mj-cs"/>
              </a:rPr>
              <a:t>信号量</a:t>
            </a:r>
            <a:r>
              <a:rPr lang="zh-CN" altLang="en-US" sz="2600" dirty="0">
                <a:latin typeface="Times New Roman"/>
                <a:cs typeface="+mj-cs"/>
              </a:rPr>
              <a:t>等。下面介绍资源的两种分类方法。</a:t>
            </a:r>
            <a:endParaRPr lang="zh-CN" altLang="en-US" sz="2600" dirty="0"/>
          </a:p>
        </p:txBody>
      </p:sp>
      <p:sp>
        <p:nvSpPr>
          <p:cNvPr id="4" name="日期占位符 3"/>
          <p:cNvSpPr>
            <a:spLocks noGrp="1"/>
          </p:cNvSpPr>
          <p:nvPr>
            <p:ph type="dt" sz="half" idx="10"/>
          </p:nvPr>
        </p:nvSpPr>
        <p:spPr/>
        <p:txBody>
          <a:bodyPr/>
          <a:lstStyle/>
          <a:p>
            <a:pPr>
              <a:defRPr/>
            </a:pPr>
            <a:fld id="{33AC02B4-570D-4A89-A2DB-5DD42A2B8F3D}" type="datetime8">
              <a:rPr lang="zh-CN" altLang="en-US" smtClean="0"/>
              <a:pPr>
                <a:defRPr/>
              </a:pPr>
              <a:t>2022年6月30日8时58分</a:t>
            </a:fld>
            <a:endParaRPr lang="en-US" altLang="zh-CN"/>
          </a:p>
        </p:txBody>
      </p:sp>
    </p:spTree>
    <p:extLst>
      <p:ext uri="{BB962C8B-B14F-4D97-AF65-F5344CB8AC3E}">
        <p14:creationId xmlns:p14="http://schemas.microsoft.com/office/powerpoint/2010/main" val="410863139"/>
      </p:ext>
    </p:extLst>
  </p:cSld>
  <p:clrMapOvr>
    <a:masterClrMapping/>
  </p:clrMapOvr>
  <p:transition>
    <p:pull dir="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116632"/>
            <a:ext cx="8540750" cy="623562"/>
          </a:xfrm>
        </p:spPr>
        <p:txBody>
          <a:bodyPr/>
          <a:lstStyle/>
          <a:p>
            <a:pPr algn="l"/>
            <a:r>
              <a:rPr lang="zh-CN" altLang="en-US" sz="2800" dirty="0">
                <a:latin typeface="黑体" pitchFamily="2" charset="-122"/>
                <a:ea typeface="黑体" pitchFamily="2" charset="-122"/>
              </a:rPr>
              <a:t>   </a:t>
            </a:r>
            <a:r>
              <a:rPr lang="en-US" altLang="zh-CN" sz="2600" dirty="0">
                <a:latin typeface="黑体" pitchFamily="2" charset="-122"/>
                <a:ea typeface="黑体" pitchFamily="2" charset="-122"/>
              </a:rPr>
              <a:t>1. </a:t>
            </a:r>
            <a:r>
              <a:rPr lang="zh-CN" altLang="en-US" sz="2600" dirty="0">
                <a:latin typeface="黑体" pitchFamily="2" charset="-122"/>
                <a:ea typeface="黑体" pitchFamily="2" charset="-122"/>
              </a:rPr>
              <a:t>可重用性资源和消耗性资源  （</a:t>
            </a:r>
            <a:r>
              <a:rPr lang="en-US" altLang="zh-CN" sz="2600" dirty="0">
                <a:latin typeface="黑体" pitchFamily="2" charset="-122"/>
                <a:ea typeface="黑体" pitchFamily="2" charset="-122"/>
              </a:rPr>
              <a:t>+</a:t>
            </a:r>
            <a:r>
              <a:rPr lang="zh-CN" altLang="en-US" sz="2600" dirty="0">
                <a:latin typeface="黑体" pitchFamily="2" charset="-122"/>
                <a:ea typeface="黑体" pitchFamily="2" charset="-122"/>
              </a:rPr>
              <a:t>快）</a:t>
            </a:r>
            <a:endParaRPr lang="zh-CN" altLang="en-US" sz="2600" dirty="0"/>
          </a:p>
        </p:txBody>
      </p:sp>
      <p:sp>
        <p:nvSpPr>
          <p:cNvPr id="4" name="日期占位符 3"/>
          <p:cNvSpPr>
            <a:spLocks noGrp="1"/>
          </p:cNvSpPr>
          <p:nvPr>
            <p:ph type="dt" sz="half" idx="10"/>
          </p:nvPr>
        </p:nvSpPr>
        <p:spPr/>
        <p:txBody>
          <a:bodyPr/>
          <a:lstStyle/>
          <a:p>
            <a:pPr>
              <a:defRPr/>
            </a:pPr>
            <a:fld id="{33AC02B4-570D-4A89-A2DB-5DD42A2B8F3D}" type="datetime8">
              <a:rPr lang="zh-CN" altLang="en-US" smtClean="0"/>
              <a:pPr>
                <a:defRPr/>
              </a:pPr>
              <a:t>2022年6月30日8时58分</a:t>
            </a:fld>
            <a:endParaRPr lang="en-US" altLang="zh-CN"/>
          </a:p>
        </p:txBody>
      </p:sp>
      <p:sp>
        <p:nvSpPr>
          <p:cNvPr id="7" name="Rectangle 2"/>
          <p:cNvSpPr txBox="1">
            <a:spLocks noChangeArrowheads="1"/>
          </p:cNvSpPr>
          <p:nvPr/>
        </p:nvSpPr>
        <p:spPr bwMode="auto">
          <a:xfrm>
            <a:off x="468313" y="751642"/>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lvl="0" eaLnBrk="1" hangingPunct="1">
              <a:lnSpc>
                <a:spcPct val="120000"/>
              </a:lnSpc>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noProof="0" dirty="0">
                <a:ln>
                  <a:noFill/>
                </a:ln>
                <a:solidFill>
                  <a:srgbClr val="000000"/>
                </a:solidFill>
                <a:effectLst/>
                <a:uLnTx/>
                <a:uFillTx/>
                <a:latin typeface="Times New Roman"/>
                <a:ea typeface="宋体"/>
                <a:cs typeface="+mj-cs"/>
              </a:rPr>
              <a:t> </a:t>
            </a:r>
            <a:r>
              <a:rPr lang="en-US" altLang="zh-CN" b="1" dirty="0"/>
              <a:t>1) </a:t>
            </a:r>
            <a:r>
              <a:rPr lang="zh-CN" altLang="en-US" b="1" dirty="0"/>
              <a:t>可重用性资源 </a:t>
            </a:r>
            <a:r>
              <a:rPr lang="zh-CN" altLang="en-US" b="1" baseline="30000" dirty="0"/>
              <a:t>设备、文件、临界资源</a:t>
            </a:r>
            <a:r>
              <a:rPr lang="zh-CN" altLang="en-US" b="1" baseline="30000" dirty="0">
                <a:solidFill>
                  <a:srgbClr val="FF6600"/>
                </a:solidFill>
              </a:rPr>
              <a:t>等</a:t>
            </a:r>
            <a:endParaRPr kumimoji="0" lang="en-US" altLang="zh-CN" sz="2400" b="1" i="0" u="none" strike="noStrike" kern="0" cap="none" spc="0" normalizeH="0" baseline="30000" noProof="0" dirty="0">
              <a:ln>
                <a:noFill/>
              </a:ln>
              <a:solidFill>
                <a:srgbClr val="FF6600"/>
              </a:solidFill>
              <a:effectLst/>
              <a:uLnTx/>
              <a:uFillTx/>
              <a:latin typeface="Times New Roman"/>
              <a:ea typeface="宋体"/>
            </a:endParaRPr>
          </a:p>
          <a:p>
            <a:pPr marL="0" marR="0" lvl="0" indent="0" algn="l" defTabSz="914400" rtl="0" eaLnBrk="1" fontAlgn="base" latinLnBrk="0" hangingPunct="1">
              <a:lnSpc>
                <a:spcPct val="120000"/>
              </a:lnSpc>
              <a:spcBef>
                <a:spcPct val="0"/>
              </a:spcBef>
              <a:spcAft>
                <a:spcPct val="0"/>
              </a:spcAft>
              <a:buClrTx/>
              <a:buSzTx/>
              <a:buFontTx/>
              <a:buNone/>
              <a:tabLst/>
              <a:defRPr/>
            </a:pPr>
            <a:r>
              <a:rPr lang="en-US" altLang="zh-CN" kern="0" dirty="0">
                <a:solidFill>
                  <a:srgbClr val="000000"/>
                </a:solidFill>
                <a:latin typeface="Times New Roman"/>
                <a:ea typeface="宋体"/>
              </a:rPr>
              <a:t>     </a:t>
            </a:r>
            <a:r>
              <a:rPr kumimoji="0" lang="zh-CN" altLang="en-US" sz="2400" b="1" i="0" u="none" strike="noStrike" kern="0" cap="none" spc="0" normalizeH="0" baseline="0" noProof="0" dirty="0">
                <a:ln>
                  <a:noFill/>
                </a:ln>
                <a:effectLst/>
                <a:uLnTx/>
                <a:uFillTx/>
                <a:latin typeface="Times New Roman"/>
                <a:ea typeface="宋体"/>
                <a:cs typeface="+mj-cs"/>
              </a:rPr>
              <a:t>可重用性资源</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是一种可供用户</a:t>
            </a:r>
            <a:r>
              <a:rPr kumimoji="0" lang="zh-CN" altLang="en-US" sz="2400" b="1" i="0" strike="noStrike" kern="0" cap="none" spc="0" normalizeH="0" baseline="0" noProof="0" dirty="0">
                <a:ln>
                  <a:noFill/>
                </a:ln>
                <a:effectLst/>
                <a:uLnTx/>
                <a:uFillTx/>
                <a:latin typeface="Times New Roman"/>
                <a:ea typeface="宋体"/>
                <a:cs typeface="+mj-cs"/>
              </a:rPr>
              <a:t>重复使用</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多次的资源，它具有如下性质：</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300" b="0" i="0" u="none" strike="noStrike" kern="0" cap="none" spc="0" normalizeH="0" baseline="0" noProof="0" dirty="0">
                <a:ln>
                  <a:noFill/>
                </a:ln>
                <a:solidFill>
                  <a:schemeClr val="tx1"/>
                </a:solidFill>
                <a:effectLst/>
                <a:uLnTx/>
                <a:uFillTx/>
                <a:latin typeface="Times New Roman"/>
                <a:ea typeface="宋体"/>
              </a:rPr>
              <a:t>(1) </a:t>
            </a:r>
            <a:r>
              <a:rPr kumimoji="0" lang="zh-CN" altLang="en-US" sz="2300" b="0" i="0" u="none" strike="noStrike" kern="0" cap="none" spc="0" normalizeH="0" baseline="0" noProof="0" dirty="0">
                <a:ln>
                  <a:noFill/>
                </a:ln>
                <a:solidFill>
                  <a:schemeClr val="tx1"/>
                </a:solidFill>
                <a:effectLst/>
                <a:uLnTx/>
                <a:uFillTx/>
                <a:latin typeface="Times New Roman"/>
                <a:ea typeface="宋体"/>
              </a:rPr>
              <a:t>每一个可重用性资源中的单元只能分配给一个进程使用，</a:t>
            </a:r>
            <a:r>
              <a:rPr kumimoji="0" lang="zh-CN" altLang="en-US" sz="2300" b="1" i="0" u="sng" strike="noStrike" kern="0" cap="none" spc="0" normalizeH="0" baseline="0" noProof="0" dirty="0">
                <a:ln>
                  <a:noFill/>
                </a:ln>
                <a:solidFill>
                  <a:srgbClr val="FF0000"/>
                </a:solidFill>
                <a:effectLst/>
                <a:uLnTx/>
                <a:uFillTx/>
                <a:latin typeface="Times New Roman"/>
                <a:ea typeface="宋体"/>
              </a:rPr>
              <a:t>不允许</a:t>
            </a:r>
            <a:r>
              <a:rPr kumimoji="0" lang="zh-CN" altLang="en-US" sz="2300" b="0" i="0" u="sng" strike="noStrike" kern="0" cap="none" spc="0" normalizeH="0" baseline="0" noProof="0" dirty="0">
                <a:ln>
                  <a:noFill/>
                </a:ln>
                <a:effectLst/>
                <a:uLnTx/>
                <a:uFillTx/>
                <a:latin typeface="Times New Roman"/>
                <a:ea typeface="宋体"/>
              </a:rPr>
              <a:t>多个进程共享</a:t>
            </a:r>
            <a:r>
              <a:rPr kumimoji="0" lang="zh-CN" altLang="en-US" sz="2300" b="0" i="0" u="none" strike="noStrike" kern="0" cap="none" spc="0" normalizeH="0" baseline="0" noProof="0" dirty="0">
                <a:ln>
                  <a:noFill/>
                </a:ln>
                <a:solidFill>
                  <a:schemeClr val="tx1"/>
                </a:solidFill>
                <a:effectLst/>
                <a:uLnTx/>
                <a:uFillTx/>
                <a:latin typeface="Times New Roman"/>
                <a:ea typeface="宋体"/>
              </a:rPr>
              <a:t>。</a:t>
            </a:r>
            <a:br>
              <a:rPr kumimoji="0" lang="zh-CN" altLang="en-US" sz="2300" b="0" i="0" u="none" strike="noStrike" kern="0" cap="none" spc="0" normalizeH="0" baseline="0" noProof="0" dirty="0">
                <a:ln>
                  <a:noFill/>
                </a:ln>
                <a:solidFill>
                  <a:schemeClr val="tx1"/>
                </a:solidFill>
                <a:effectLst/>
                <a:uLnTx/>
                <a:uFillTx/>
                <a:latin typeface="Times New Roman"/>
                <a:ea typeface="宋体"/>
              </a:rPr>
            </a:br>
            <a:r>
              <a:rPr kumimoji="0" lang="zh-CN" altLang="en-US" sz="2300" b="0" i="0" u="none" strike="noStrike" kern="0" cap="none" spc="0" normalizeH="0" baseline="0" noProof="0" dirty="0">
                <a:ln>
                  <a:noFill/>
                </a:ln>
                <a:solidFill>
                  <a:schemeClr val="tx1"/>
                </a:solidFill>
                <a:effectLst/>
                <a:uLnTx/>
                <a:uFillTx/>
                <a:latin typeface="Times New Roman"/>
                <a:ea typeface="宋体"/>
              </a:rPr>
              <a:t>　　</a:t>
            </a:r>
            <a:r>
              <a:rPr kumimoji="0" lang="en-US" altLang="zh-CN" sz="2300" b="0" i="0" u="none" strike="noStrike" kern="0" cap="none" spc="0" normalizeH="0" baseline="0" noProof="0" dirty="0">
                <a:ln>
                  <a:noFill/>
                </a:ln>
                <a:solidFill>
                  <a:schemeClr val="tx1"/>
                </a:solidFill>
                <a:effectLst/>
                <a:uLnTx/>
                <a:uFillTx/>
                <a:latin typeface="Times New Roman"/>
                <a:ea typeface="宋体"/>
              </a:rPr>
              <a:t>(2) </a:t>
            </a:r>
            <a:r>
              <a:rPr kumimoji="0" lang="zh-CN" altLang="en-US" sz="2300" b="0" i="0" u="none" strike="noStrike" kern="0" cap="none" spc="0" normalizeH="0" baseline="0" noProof="0" dirty="0">
                <a:ln>
                  <a:noFill/>
                </a:ln>
                <a:solidFill>
                  <a:schemeClr val="tx1"/>
                </a:solidFill>
                <a:effectLst/>
                <a:uLnTx/>
                <a:uFillTx/>
                <a:latin typeface="Times New Roman"/>
                <a:ea typeface="宋体"/>
              </a:rPr>
              <a:t>进程在使用可重用性资源时，须按照这样的顺序：① </a:t>
            </a:r>
            <a:r>
              <a:rPr kumimoji="0" lang="zh-CN" altLang="en-US" sz="2300" b="0" i="0" u="none" strike="noStrike" kern="0" cap="none" spc="0" normalizeH="0" baseline="0" noProof="0" dirty="0">
                <a:ln>
                  <a:noFill/>
                </a:ln>
                <a:effectLst/>
                <a:uLnTx/>
                <a:uFillTx/>
                <a:latin typeface="Times New Roman"/>
                <a:ea typeface="宋体"/>
              </a:rPr>
              <a:t>请求资源</a:t>
            </a:r>
            <a:r>
              <a:rPr kumimoji="0" lang="zh-CN" altLang="en-US" sz="2300" b="0" i="0" u="none" strike="noStrike" kern="0" cap="none" spc="0" normalizeH="0" baseline="0" noProof="0" dirty="0">
                <a:ln>
                  <a:noFill/>
                </a:ln>
                <a:solidFill>
                  <a:schemeClr val="tx1"/>
                </a:solidFill>
                <a:effectLst/>
                <a:uLnTx/>
                <a:uFillTx/>
                <a:latin typeface="Times New Roman"/>
                <a:ea typeface="宋体"/>
              </a:rPr>
              <a:t>。如果请求资源失败，请求进程将会被阻塞或循环等待。② </a:t>
            </a:r>
            <a:r>
              <a:rPr lang="zh-CN" altLang="en-US" sz="2300" kern="0" dirty="0">
                <a:latin typeface="Times New Roman"/>
                <a:ea typeface="宋体"/>
              </a:rPr>
              <a:t>使用资源</a:t>
            </a:r>
            <a:r>
              <a:rPr kumimoji="0" lang="zh-CN" altLang="en-US" sz="2300" b="0" i="0" u="none" strike="noStrike" kern="0" cap="none" spc="0" normalizeH="0" baseline="0" noProof="0" dirty="0">
                <a:ln>
                  <a:noFill/>
                </a:ln>
                <a:solidFill>
                  <a:schemeClr val="tx1"/>
                </a:solidFill>
                <a:effectLst/>
                <a:uLnTx/>
                <a:uFillTx/>
                <a:latin typeface="Times New Roman"/>
                <a:ea typeface="宋体"/>
              </a:rPr>
              <a:t>。进程对资源进行操作，如用打印机进行打印；③ </a:t>
            </a:r>
            <a:r>
              <a:rPr lang="zh-CN" altLang="en-US" sz="2300" kern="0" dirty="0">
                <a:latin typeface="Times New Roman"/>
                <a:ea typeface="宋体"/>
              </a:rPr>
              <a:t>释放资源</a:t>
            </a:r>
            <a:r>
              <a:rPr kumimoji="0" lang="zh-CN" altLang="en-US" sz="2300" b="0" i="0" u="none" strike="noStrike" kern="0" cap="none" spc="0" normalizeH="0" baseline="0" noProof="0" dirty="0">
                <a:ln>
                  <a:noFill/>
                </a:ln>
                <a:solidFill>
                  <a:schemeClr val="tx1"/>
                </a:solidFill>
                <a:effectLst/>
                <a:uLnTx/>
                <a:uFillTx/>
                <a:latin typeface="Times New Roman"/>
                <a:ea typeface="宋体"/>
              </a:rPr>
              <a:t>。当进程使用完后自己释放资源。</a:t>
            </a:r>
            <a:endParaRPr kumimoji="0" lang="en-US" altLang="zh-CN" sz="2300" b="0" i="0" u="none" strike="noStrike" kern="0" cap="none" spc="0" normalizeH="0" baseline="0" noProof="0" dirty="0">
              <a:ln>
                <a:noFill/>
              </a:ln>
              <a:solidFill>
                <a:schemeClr val="tx1"/>
              </a:solidFill>
              <a:effectLst/>
              <a:uLnTx/>
              <a:uFillTx/>
              <a:latin typeface="Times New Roman"/>
              <a:ea typeface="宋体"/>
            </a:endParaRPr>
          </a:p>
          <a:p>
            <a:pPr lvl="0" eaLnBrk="1" hangingPunct="1">
              <a:lnSpc>
                <a:spcPct val="120000"/>
              </a:lnSpc>
              <a:defRPr/>
            </a:pPr>
            <a:r>
              <a:rPr lang="en-US" altLang="zh-CN" sz="2300" kern="0" dirty="0">
                <a:solidFill>
                  <a:schemeClr val="tx1"/>
                </a:solidFill>
                <a:latin typeface="Times New Roman"/>
                <a:ea typeface="宋体"/>
              </a:rPr>
              <a:t>      </a:t>
            </a:r>
            <a:r>
              <a:rPr lang="zh-CN" altLang="en-US" sz="2300" b="1" u="sng" kern="0" dirty="0">
                <a:solidFill>
                  <a:schemeClr val="tx1"/>
                </a:solidFill>
                <a:latin typeface="Times New Roman"/>
              </a:rPr>
              <a:t>使用这些资源</a:t>
            </a:r>
            <a:r>
              <a:rPr lang="zh-CN" altLang="en-US" sz="2300" b="1" u="sng" kern="0" dirty="0">
                <a:solidFill>
                  <a:schemeClr val="tx1"/>
                </a:solidFill>
                <a:latin typeface="Times New Roman"/>
                <a:ea typeface="宋体"/>
              </a:rPr>
              <a:t>，需要通过</a:t>
            </a:r>
            <a:r>
              <a:rPr lang="zh-CN" altLang="en-US" sz="2300" b="1" u="sng" kern="0" dirty="0">
                <a:solidFill>
                  <a:srgbClr val="FF0000"/>
                </a:solidFill>
                <a:latin typeface="Times New Roman"/>
                <a:ea typeface="宋体"/>
              </a:rPr>
              <a:t>系统调用</a:t>
            </a:r>
            <a:r>
              <a:rPr lang="en-US" altLang="zh-CN" sz="2300" kern="0" dirty="0">
                <a:solidFill>
                  <a:schemeClr val="tx1"/>
                </a:solidFill>
                <a:latin typeface="Times New Roman"/>
                <a:ea typeface="宋体"/>
              </a:rPr>
              <a:t>(</a:t>
            </a:r>
            <a:r>
              <a:rPr lang="zh-CN" altLang="en-US" sz="2300" kern="0" dirty="0">
                <a:solidFill>
                  <a:schemeClr val="tx1"/>
                </a:solidFill>
                <a:latin typeface="Times New Roman"/>
                <a:ea typeface="宋体"/>
              </a:rPr>
              <a:t>设备：</a:t>
            </a:r>
            <a:r>
              <a:rPr lang="en-US" altLang="zh-CN" sz="2300" kern="0" dirty="0">
                <a:solidFill>
                  <a:schemeClr val="tx1"/>
                </a:solidFill>
                <a:latin typeface="Times New Roman"/>
                <a:ea typeface="宋体"/>
              </a:rPr>
              <a:t>request/release</a:t>
            </a:r>
            <a:r>
              <a:rPr lang="zh-CN" altLang="en-US" sz="2300" kern="0" dirty="0">
                <a:solidFill>
                  <a:schemeClr val="tx1"/>
                </a:solidFill>
                <a:latin typeface="Times New Roman"/>
                <a:ea typeface="宋体"/>
              </a:rPr>
              <a:t>，文件：</a:t>
            </a:r>
            <a:r>
              <a:rPr lang="en-US" altLang="zh-CN" sz="2300" kern="0" dirty="0">
                <a:solidFill>
                  <a:schemeClr val="tx1"/>
                </a:solidFill>
                <a:latin typeface="Times New Roman"/>
                <a:ea typeface="宋体"/>
              </a:rPr>
              <a:t>open/close</a:t>
            </a:r>
            <a:r>
              <a:rPr lang="zh-CN" altLang="en-US" sz="2300" kern="0" dirty="0">
                <a:solidFill>
                  <a:schemeClr val="tx1"/>
                </a:solidFill>
                <a:latin typeface="Times New Roman"/>
                <a:ea typeface="宋体"/>
              </a:rPr>
              <a:t>，共享变量：</a:t>
            </a:r>
            <a:r>
              <a:rPr lang="en-US" altLang="zh-CN" sz="2300" kern="0" dirty="0">
                <a:solidFill>
                  <a:schemeClr val="tx1"/>
                </a:solidFill>
                <a:latin typeface="Times New Roman"/>
                <a:ea typeface="宋体"/>
              </a:rPr>
              <a:t>wait/signal)</a:t>
            </a:r>
            <a:r>
              <a:rPr lang="zh-CN" altLang="en-US" sz="2300" kern="0" dirty="0">
                <a:solidFill>
                  <a:schemeClr val="tx1"/>
                </a:solidFill>
                <a:latin typeface="Times New Roman"/>
                <a:ea typeface="宋体"/>
              </a:rPr>
              <a:t>，</a:t>
            </a:r>
            <a:r>
              <a:rPr lang="zh-CN" altLang="en-US" sz="2300" kern="0" dirty="0">
                <a:solidFill>
                  <a:schemeClr val="tx1"/>
                </a:solidFill>
                <a:latin typeface="Times New Roman"/>
              </a:rPr>
              <a:t>使用</a:t>
            </a:r>
            <a:r>
              <a:rPr lang="zh-CN" altLang="en-US" sz="2300" kern="0" dirty="0">
                <a:solidFill>
                  <a:schemeClr val="tx1"/>
                </a:solidFill>
                <a:latin typeface="Times New Roman"/>
                <a:ea typeface="宋体"/>
              </a:rPr>
              <a:t>这些资源。</a:t>
            </a:r>
            <a:br>
              <a:rPr kumimoji="0" lang="zh-CN" altLang="en-US" sz="2300" b="0" i="0" u="none" strike="noStrike" kern="0" cap="none" spc="0" normalizeH="0" baseline="0" noProof="0" dirty="0">
                <a:ln>
                  <a:noFill/>
                </a:ln>
                <a:solidFill>
                  <a:schemeClr val="tx1"/>
                </a:solidFill>
                <a:effectLst/>
                <a:uLnTx/>
                <a:uFillTx/>
                <a:latin typeface="Times New Roman"/>
                <a:ea typeface="宋体"/>
              </a:rPr>
            </a:br>
            <a:r>
              <a:rPr kumimoji="0" lang="zh-CN" altLang="en-US" sz="2300" b="0" i="0" u="none" strike="noStrike" kern="0" cap="none" spc="0" normalizeH="0" baseline="0" noProof="0" dirty="0">
                <a:ln>
                  <a:noFill/>
                </a:ln>
                <a:solidFill>
                  <a:schemeClr val="tx1"/>
                </a:solidFill>
                <a:effectLst/>
                <a:uLnTx/>
                <a:uFillTx/>
                <a:latin typeface="Times New Roman"/>
                <a:ea typeface="宋体"/>
              </a:rPr>
              <a:t>　　</a:t>
            </a:r>
            <a:r>
              <a:rPr kumimoji="0" lang="en-US" altLang="zh-CN" sz="2300" b="0" i="0" u="none" strike="noStrike" kern="0" cap="none" spc="0" normalizeH="0" baseline="0" noProof="0" dirty="0">
                <a:ln>
                  <a:noFill/>
                </a:ln>
                <a:solidFill>
                  <a:schemeClr val="tx1"/>
                </a:solidFill>
                <a:effectLst/>
                <a:uLnTx/>
                <a:uFillTx/>
                <a:latin typeface="Times New Roman"/>
                <a:ea typeface="宋体"/>
              </a:rPr>
              <a:t>(3) </a:t>
            </a:r>
            <a:r>
              <a:rPr kumimoji="0" lang="zh-CN" altLang="en-US" sz="2300" b="0" i="0" u="none" strike="noStrike" kern="0" cap="none" spc="0" normalizeH="0" baseline="0" noProof="0" dirty="0">
                <a:ln>
                  <a:noFill/>
                </a:ln>
                <a:solidFill>
                  <a:schemeClr val="tx1"/>
                </a:solidFill>
                <a:effectLst/>
                <a:uLnTx/>
                <a:uFillTx/>
                <a:latin typeface="Times New Roman"/>
                <a:ea typeface="宋体"/>
              </a:rPr>
              <a:t>系统中每一类可重用性资源中的</a:t>
            </a:r>
            <a:r>
              <a:rPr lang="zh-CN" altLang="en-US" sz="2300" u="sng" kern="0" dirty="0">
                <a:latin typeface="Times New Roman"/>
                <a:ea typeface="宋体"/>
              </a:rPr>
              <a:t>单元数目</a:t>
            </a:r>
            <a:r>
              <a:rPr kumimoji="0" lang="zh-CN" altLang="en-US" sz="2300" b="0" i="0" u="sng" strike="noStrike" kern="0" cap="none" spc="0" normalizeH="0" baseline="0" noProof="0" dirty="0">
                <a:ln>
                  <a:noFill/>
                </a:ln>
                <a:solidFill>
                  <a:schemeClr val="tx1"/>
                </a:solidFill>
                <a:effectLst/>
                <a:uLnTx/>
                <a:uFillTx/>
                <a:latin typeface="Times New Roman"/>
                <a:ea typeface="宋体"/>
              </a:rPr>
              <a:t>是相对固定的</a:t>
            </a:r>
            <a:r>
              <a:rPr kumimoji="0" lang="zh-CN" altLang="en-US" sz="2300" b="0" i="0" u="none" strike="noStrike" kern="0" cap="none" spc="0" normalizeH="0" baseline="0" noProof="0" dirty="0">
                <a:ln>
                  <a:noFill/>
                </a:ln>
                <a:solidFill>
                  <a:schemeClr val="tx1"/>
                </a:solidFill>
                <a:effectLst/>
                <a:uLnTx/>
                <a:uFillTx/>
                <a:latin typeface="Times New Roman"/>
                <a:ea typeface="宋体"/>
              </a:rPr>
              <a:t>，进程在运行期间既不能创建也不能删除它。</a:t>
            </a:r>
          </a:p>
        </p:txBody>
      </p:sp>
    </p:spTree>
    <p:extLst>
      <p:ext uri="{BB962C8B-B14F-4D97-AF65-F5344CB8AC3E}">
        <p14:creationId xmlns:p14="http://schemas.microsoft.com/office/powerpoint/2010/main" val="2491149914"/>
      </p:ext>
    </p:extLst>
  </p:cSld>
  <p:clrMapOvr>
    <a:masterClrMapping/>
  </p:clrMapOvr>
  <p:transition>
    <p:pull dir="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357166"/>
            <a:ext cx="8540750" cy="623562"/>
          </a:xfrm>
        </p:spPr>
        <p:txBody>
          <a:bodyPr/>
          <a:lstStyle/>
          <a:p>
            <a:pPr algn="l"/>
            <a:r>
              <a:rPr lang="en-US" altLang="zh-CN" sz="2800" dirty="0">
                <a:latin typeface="黑体" pitchFamily="2" charset="-122"/>
                <a:ea typeface="黑体" pitchFamily="2" charset="-122"/>
              </a:rPr>
              <a:t>   </a:t>
            </a:r>
            <a:r>
              <a:rPr lang="en-US" altLang="zh-CN" sz="2400" dirty="0"/>
              <a:t>2) </a:t>
            </a:r>
            <a:r>
              <a:rPr lang="zh-CN" altLang="en-US" sz="2400" dirty="0"/>
              <a:t>可消耗性资源（</a:t>
            </a:r>
            <a:r>
              <a:rPr lang="zh-CN" altLang="en-US" sz="2400" dirty="0">
                <a:solidFill>
                  <a:schemeClr val="tx1"/>
                </a:solidFill>
              </a:rPr>
              <a:t>即：不可重用   </a:t>
            </a:r>
            <a:r>
              <a:rPr lang="en-US" altLang="zh-CN" sz="2400" dirty="0"/>
              <a:t>+</a:t>
            </a:r>
            <a:r>
              <a:rPr lang="zh-CN" altLang="en-US" sz="2400" dirty="0"/>
              <a:t>快）</a:t>
            </a:r>
          </a:p>
        </p:txBody>
      </p:sp>
      <p:sp>
        <p:nvSpPr>
          <p:cNvPr id="4" name="日期占位符 3"/>
          <p:cNvSpPr>
            <a:spLocks noGrp="1"/>
          </p:cNvSpPr>
          <p:nvPr>
            <p:ph type="dt" sz="half" idx="10"/>
          </p:nvPr>
        </p:nvSpPr>
        <p:spPr/>
        <p:txBody>
          <a:bodyPr/>
          <a:lstStyle/>
          <a:p>
            <a:pPr>
              <a:defRPr/>
            </a:pPr>
            <a:fld id="{33AC02B4-570D-4A89-A2DB-5DD42A2B8F3D}" type="datetime8">
              <a:rPr lang="zh-CN" altLang="en-US" smtClean="0"/>
              <a:pPr>
                <a:defRPr/>
              </a:pPr>
              <a:t>2022年6月30日8时58分</a:t>
            </a:fld>
            <a:endParaRPr lang="en-US" altLang="zh-CN"/>
          </a:p>
        </p:txBody>
      </p:sp>
      <p:sp>
        <p:nvSpPr>
          <p:cNvPr id="5" name="Rectangle 2"/>
          <p:cNvSpPr>
            <a:spLocks noGrp="1" noChangeArrowheads="1"/>
          </p:cNvSpPr>
          <p:nvPr/>
        </p:nvSpPr>
        <p:spPr bwMode="auto">
          <a:xfrm>
            <a:off x="464797" y="1052736"/>
            <a:ext cx="820737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t>　　</a:t>
            </a:r>
            <a:r>
              <a:rPr lang="zh-CN" altLang="en-US" sz="2300" dirty="0">
                <a:solidFill>
                  <a:schemeClr val="tx1"/>
                </a:solidFill>
              </a:rPr>
              <a:t>可消耗性资源又称为</a:t>
            </a:r>
            <a:r>
              <a:rPr lang="zh-CN" altLang="en-US" sz="2300" b="1" dirty="0"/>
              <a:t>临时性资源</a:t>
            </a:r>
            <a:r>
              <a:rPr lang="zh-CN" altLang="en-US" sz="2300" dirty="0">
                <a:solidFill>
                  <a:schemeClr val="tx1"/>
                </a:solidFill>
              </a:rPr>
              <a:t>，它是在进程运行期间，</a:t>
            </a:r>
            <a:r>
              <a:rPr lang="zh-CN" altLang="en-US" sz="2300" u="sng" dirty="0">
                <a:solidFill>
                  <a:schemeClr val="tx1"/>
                </a:solidFill>
              </a:rPr>
              <a:t>由进程</a:t>
            </a:r>
            <a:r>
              <a:rPr lang="zh-CN" altLang="en-US" sz="2300" b="1" u="sng" dirty="0">
                <a:solidFill>
                  <a:srgbClr val="FF0000"/>
                </a:solidFill>
              </a:rPr>
              <a:t>动态地</a:t>
            </a:r>
            <a:r>
              <a:rPr lang="zh-CN" altLang="en-US" sz="2300" u="sng" dirty="0"/>
              <a:t>创建</a:t>
            </a:r>
            <a:r>
              <a:rPr lang="zh-CN" altLang="en-US" sz="2300" u="sng" dirty="0">
                <a:solidFill>
                  <a:schemeClr val="tx1"/>
                </a:solidFill>
              </a:rPr>
              <a:t>和</a:t>
            </a:r>
            <a:r>
              <a:rPr lang="zh-CN" altLang="en-US" sz="2300" u="sng" dirty="0"/>
              <a:t>消耗的</a:t>
            </a:r>
            <a:r>
              <a:rPr lang="zh-CN" altLang="en-US" sz="2300" dirty="0">
                <a:solidFill>
                  <a:schemeClr val="tx1"/>
                </a:solidFill>
              </a:rPr>
              <a:t>，如生产者</a:t>
            </a:r>
            <a:r>
              <a:rPr lang="en-US" altLang="zh-CN" sz="2300" dirty="0">
                <a:solidFill>
                  <a:schemeClr val="tx1"/>
                </a:solidFill>
              </a:rPr>
              <a:t>-</a:t>
            </a:r>
            <a:r>
              <a:rPr lang="zh-CN" altLang="en-US" sz="2300" dirty="0">
                <a:solidFill>
                  <a:schemeClr val="tx1"/>
                </a:solidFill>
              </a:rPr>
              <a:t>消费者问题中的</a:t>
            </a:r>
            <a:r>
              <a:rPr lang="zh-CN" altLang="en-US" sz="2300" dirty="0">
                <a:solidFill>
                  <a:srgbClr val="FFFF66"/>
                </a:solidFill>
              </a:rPr>
              <a:t>消息</a:t>
            </a:r>
            <a:r>
              <a:rPr lang="zh-CN" altLang="en-US" sz="2300" dirty="0">
                <a:solidFill>
                  <a:schemeClr val="tx1"/>
                </a:solidFill>
              </a:rPr>
              <a:t>。  </a:t>
            </a:r>
            <a:endParaRPr lang="en-US" altLang="zh-CN" sz="2300" dirty="0">
              <a:solidFill>
                <a:schemeClr val="tx1"/>
              </a:solidFill>
            </a:endParaRPr>
          </a:p>
          <a:p>
            <a:pPr>
              <a:lnSpc>
                <a:spcPct val="140000"/>
              </a:lnSpc>
            </a:pPr>
            <a:r>
              <a:rPr lang="en-US" altLang="zh-CN" sz="2300" dirty="0">
                <a:solidFill>
                  <a:schemeClr val="tx1"/>
                </a:solidFill>
              </a:rPr>
              <a:t>      </a:t>
            </a:r>
            <a:r>
              <a:rPr lang="zh-CN" altLang="en-US" sz="2300" dirty="0">
                <a:solidFill>
                  <a:schemeClr val="tx1"/>
                </a:solidFill>
              </a:rPr>
              <a:t>它具有如下性质</a:t>
            </a:r>
            <a:r>
              <a:rPr lang="zh-CN" altLang="en-US" sz="2300" dirty="0">
                <a:solidFill>
                  <a:schemeClr val="tx1"/>
                </a:solidFill>
                <a:sym typeface="Wingdings" panose="05000000000000000000" pitchFamily="2" charset="2"/>
              </a:rPr>
              <a:t>： （自学）</a:t>
            </a:r>
            <a:endParaRPr lang="en-US" altLang="zh-CN" sz="2300" dirty="0">
              <a:solidFill>
                <a:schemeClr val="tx1"/>
              </a:solidFill>
            </a:endParaRPr>
          </a:p>
          <a:p>
            <a:pPr>
              <a:lnSpc>
                <a:spcPct val="140000"/>
              </a:lnSpc>
            </a:pPr>
            <a:r>
              <a:rPr lang="en-US" altLang="zh-CN" sz="2300" dirty="0">
                <a:solidFill>
                  <a:schemeClr val="tx1"/>
                </a:solidFill>
              </a:rPr>
              <a:t>      </a:t>
            </a:r>
            <a:r>
              <a:rPr lang="zh-CN" altLang="en-US" sz="2300" dirty="0">
                <a:solidFill>
                  <a:schemeClr val="tx1"/>
                </a:solidFill>
              </a:rPr>
              <a:t>① 每一类可消耗性资源的单元数目  在进程运行期间</a:t>
            </a:r>
            <a:r>
              <a:rPr lang="zh-CN" altLang="en-US" sz="2300" u="sng" dirty="0">
                <a:solidFill>
                  <a:schemeClr val="tx1"/>
                </a:solidFill>
              </a:rPr>
              <a:t>可以不断变化</a:t>
            </a:r>
            <a:r>
              <a:rPr lang="zh-CN" altLang="en-US" sz="2300" dirty="0">
                <a:solidFill>
                  <a:schemeClr val="tx1"/>
                </a:solidFill>
              </a:rPr>
              <a:t>，有时它可以有许多，有时可能为</a:t>
            </a:r>
            <a:r>
              <a:rPr lang="en-US" altLang="zh-CN" sz="2300" dirty="0">
                <a:solidFill>
                  <a:schemeClr val="tx1"/>
                </a:solidFill>
              </a:rPr>
              <a:t>0</a:t>
            </a:r>
            <a:r>
              <a:rPr lang="zh-CN" altLang="en-US" sz="2300" dirty="0">
                <a:solidFill>
                  <a:schemeClr val="tx1"/>
                </a:solidFill>
              </a:rPr>
              <a:t>；</a:t>
            </a:r>
            <a:endParaRPr lang="en-US" altLang="zh-CN" sz="2300" dirty="0">
              <a:solidFill>
                <a:schemeClr val="tx1"/>
              </a:solidFill>
            </a:endParaRPr>
          </a:p>
          <a:p>
            <a:pPr>
              <a:lnSpc>
                <a:spcPct val="140000"/>
              </a:lnSpc>
            </a:pPr>
            <a:r>
              <a:rPr lang="en-US" altLang="zh-CN" sz="2300" dirty="0">
                <a:solidFill>
                  <a:schemeClr val="tx1"/>
                </a:solidFill>
              </a:rPr>
              <a:t>      </a:t>
            </a:r>
            <a:r>
              <a:rPr lang="zh-CN" altLang="en-US" sz="2300" dirty="0">
                <a:solidFill>
                  <a:schemeClr val="tx1"/>
                </a:solidFill>
              </a:rPr>
              <a:t>② 进程在运行过程中，可以</a:t>
            </a:r>
            <a:r>
              <a:rPr lang="zh-CN" altLang="en-US" sz="2300" u="sng" dirty="0">
                <a:solidFill>
                  <a:schemeClr val="tx1"/>
                </a:solidFill>
              </a:rPr>
              <a:t>不断地</a:t>
            </a:r>
            <a:r>
              <a:rPr lang="zh-CN" altLang="en-US" sz="2300" u="sng" dirty="0"/>
              <a:t>创造</a:t>
            </a:r>
            <a:r>
              <a:rPr lang="zh-CN" altLang="en-US" sz="2300" dirty="0">
                <a:solidFill>
                  <a:schemeClr val="tx1"/>
                </a:solidFill>
              </a:rPr>
              <a:t>可消耗性资源的单元，</a:t>
            </a:r>
            <a:r>
              <a:rPr lang="zh-CN" altLang="en-US" sz="2300" u="sng" dirty="0">
                <a:solidFill>
                  <a:schemeClr val="tx1"/>
                </a:solidFill>
              </a:rPr>
              <a:t>将它们放入该资源类的</a:t>
            </a:r>
            <a:r>
              <a:rPr lang="zh-CN" altLang="en-US" sz="2300" u="sng" dirty="0"/>
              <a:t>缓冲区中</a:t>
            </a:r>
            <a:r>
              <a:rPr lang="zh-CN" altLang="en-US" sz="2300" dirty="0">
                <a:solidFill>
                  <a:schemeClr val="tx1"/>
                </a:solidFill>
              </a:rPr>
              <a:t>，以增加该资源类的单元数目。</a:t>
            </a:r>
            <a:endParaRPr lang="en-US" altLang="zh-CN" sz="2300" dirty="0">
              <a:solidFill>
                <a:schemeClr val="tx1"/>
              </a:solidFill>
            </a:endParaRPr>
          </a:p>
          <a:p>
            <a:pPr>
              <a:lnSpc>
                <a:spcPct val="140000"/>
              </a:lnSpc>
            </a:pPr>
            <a:r>
              <a:rPr lang="en-US" altLang="zh-CN" sz="2300" dirty="0">
                <a:solidFill>
                  <a:schemeClr val="tx1"/>
                </a:solidFill>
              </a:rPr>
              <a:t>      </a:t>
            </a:r>
            <a:r>
              <a:rPr lang="zh-CN" altLang="en-US" sz="2300" dirty="0">
                <a:solidFill>
                  <a:schemeClr val="tx1"/>
                </a:solidFill>
              </a:rPr>
              <a:t>③ 进程在运行过程中，可以</a:t>
            </a:r>
            <a:r>
              <a:rPr lang="zh-CN" altLang="en-US" sz="2300" u="sng" dirty="0"/>
              <a:t>请求</a:t>
            </a:r>
            <a:r>
              <a:rPr lang="zh-CN" altLang="en-US" sz="2300" u="sng" dirty="0">
                <a:solidFill>
                  <a:schemeClr val="tx1"/>
                </a:solidFill>
              </a:rPr>
              <a:t>若干个</a:t>
            </a:r>
            <a:r>
              <a:rPr lang="zh-CN" altLang="en-US" sz="2300" dirty="0">
                <a:solidFill>
                  <a:schemeClr val="tx1"/>
                </a:solidFill>
              </a:rPr>
              <a:t>可消耗性资源单元，用于进程自己的</a:t>
            </a:r>
            <a:r>
              <a:rPr lang="zh-CN" altLang="en-US" sz="2300" u="sng" dirty="0"/>
              <a:t>消耗</a:t>
            </a:r>
            <a:r>
              <a:rPr lang="zh-CN" altLang="en-US" sz="2300" dirty="0">
                <a:solidFill>
                  <a:schemeClr val="tx1"/>
                </a:solidFill>
              </a:rPr>
              <a:t>，</a:t>
            </a:r>
            <a:r>
              <a:rPr lang="zh-CN" altLang="en-US" sz="2300" b="1" u="sng" dirty="0">
                <a:solidFill>
                  <a:srgbClr val="FF0066"/>
                </a:solidFill>
              </a:rPr>
              <a:t>不再将它们返回</a:t>
            </a:r>
            <a:r>
              <a:rPr lang="zh-CN" altLang="en-US" sz="2300" dirty="0">
                <a:solidFill>
                  <a:schemeClr val="tx1"/>
                </a:solidFill>
              </a:rPr>
              <a:t>给该资源类中。</a:t>
            </a:r>
          </a:p>
        </p:txBody>
      </p:sp>
      <p:sp>
        <p:nvSpPr>
          <p:cNvPr id="6" name="圆角矩形 5"/>
          <p:cNvSpPr/>
          <p:nvPr/>
        </p:nvSpPr>
        <p:spPr bwMode="auto">
          <a:xfrm>
            <a:off x="2926160" y="5589240"/>
            <a:ext cx="4670176" cy="504056"/>
          </a:xfrm>
          <a:prstGeom prst="roundRect">
            <a:avLst/>
          </a:prstGeom>
          <a:noFill/>
          <a:ln w="19050" cap="flat" cmpd="sng" algn="ctr">
            <a:solidFill>
              <a:srgbClr val="FF339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788626020"/>
      </p:ext>
    </p:extLst>
  </p:cSld>
  <p:clrMapOvr>
    <a:masterClrMapping/>
  </p:clrMapOvr>
  <p:transition>
    <p:pull dir="r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357166"/>
            <a:ext cx="8540750" cy="623562"/>
          </a:xfrm>
        </p:spPr>
        <p:txBody>
          <a:bodyPr/>
          <a:lstStyle/>
          <a:p>
            <a:pPr algn="l"/>
            <a:r>
              <a:rPr lang="en-US" altLang="zh-CN" sz="2600" dirty="0">
                <a:latin typeface="黑体" pitchFamily="2" charset="-122"/>
                <a:ea typeface="黑体" pitchFamily="2" charset="-122"/>
              </a:rPr>
              <a:t>   2. </a:t>
            </a:r>
            <a:r>
              <a:rPr lang="zh-CN" altLang="en-US" sz="2600" dirty="0">
                <a:latin typeface="黑体" pitchFamily="2" charset="-122"/>
                <a:ea typeface="黑体" pitchFamily="2" charset="-122"/>
              </a:rPr>
              <a:t>可抢占性资源和不可抢占性资源  （</a:t>
            </a:r>
            <a:r>
              <a:rPr lang="en-US" altLang="zh-CN" sz="2600" dirty="0">
                <a:latin typeface="黑体" pitchFamily="2" charset="-122"/>
                <a:ea typeface="黑体" pitchFamily="2" charset="-122"/>
              </a:rPr>
              <a:t>+</a:t>
            </a:r>
            <a:r>
              <a:rPr lang="zh-CN" altLang="en-US" sz="2600" dirty="0">
                <a:latin typeface="黑体" pitchFamily="2" charset="-122"/>
                <a:ea typeface="黑体" pitchFamily="2" charset="-122"/>
              </a:rPr>
              <a:t>快）</a:t>
            </a:r>
            <a:endParaRPr lang="zh-CN" altLang="en-US" sz="2600" dirty="0"/>
          </a:p>
        </p:txBody>
      </p:sp>
      <p:sp>
        <p:nvSpPr>
          <p:cNvPr id="4" name="日期占位符 3"/>
          <p:cNvSpPr>
            <a:spLocks noGrp="1"/>
          </p:cNvSpPr>
          <p:nvPr>
            <p:ph type="dt" sz="half" idx="10"/>
          </p:nvPr>
        </p:nvSpPr>
        <p:spPr/>
        <p:txBody>
          <a:bodyPr/>
          <a:lstStyle/>
          <a:p>
            <a:pPr>
              <a:defRPr/>
            </a:pPr>
            <a:fld id="{33AC02B4-570D-4A89-A2DB-5DD42A2B8F3D}" type="datetime8">
              <a:rPr lang="zh-CN" altLang="en-US" smtClean="0"/>
              <a:pPr>
                <a:defRPr/>
              </a:pPr>
              <a:t>2022年6月30日8时58分</a:t>
            </a:fld>
            <a:endParaRPr lang="en-US" altLang="zh-CN"/>
          </a:p>
        </p:txBody>
      </p:sp>
      <p:sp>
        <p:nvSpPr>
          <p:cNvPr id="5" name="Rectangle 2"/>
          <p:cNvSpPr>
            <a:spLocks noGrp="1" noChangeArrowheads="1"/>
          </p:cNvSpPr>
          <p:nvPr/>
        </p:nvSpPr>
        <p:spPr bwMode="auto">
          <a:xfrm>
            <a:off x="468312" y="90872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40000"/>
              </a:lnSpc>
            </a:pPr>
            <a:r>
              <a:rPr lang="zh-CN" altLang="en-US" dirty="0"/>
              <a:t>　　</a:t>
            </a:r>
            <a:r>
              <a:rPr lang="en-US" altLang="zh-CN" dirty="0">
                <a:solidFill>
                  <a:schemeClr val="tx1"/>
                </a:solidFill>
              </a:rPr>
              <a:t>1) </a:t>
            </a:r>
            <a:r>
              <a:rPr lang="zh-CN" altLang="en-US" b="1" dirty="0"/>
              <a:t>可抢占</a:t>
            </a:r>
            <a:r>
              <a:rPr lang="zh-CN" altLang="en-US" dirty="0">
                <a:solidFill>
                  <a:schemeClr val="tx1"/>
                </a:solidFill>
              </a:rPr>
              <a:t>性资源</a:t>
            </a:r>
            <a:br>
              <a:rPr lang="zh-CN" altLang="en-US" dirty="0">
                <a:solidFill>
                  <a:schemeClr val="tx1"/>
                </a:solidFill>
              </a:rPr>
            </a:br>
            <a:r>
              <a:rPr lang="zh-CN" altLang="en-US" dirty="0">
                <a:solidFill>
                  <a:schemeClr val="tx1"/>
                </a:solidFill>
              </a:rPr>
              <a:t>　　可把系统中的资源分成两类，一类是可抢占性资源，是指某进程在</a:t>
            </a:r>
            <a:r>
              <a:rPr lang="zh-CN" altLang="en-US" u="sng" dirty="0">
                <a:solidFill>
                  <a:schemeClr val="tx1"/>
                </a:solidFill>
              </a:rPr>
              <a:t>获得这类资源后</a:t>
            </a:r>
            <a:r>
              <a:rPr lang="zh-CN" altLang="en-US" dirty="0">
                <a:solidFill>
                  <a:schemeClr val="tx1"/>
                </a:solidFill>
              </a:rPr>
              <a:t>，</a:t>
            </a:r>
            <a:r>
              <a:rPr lang="zh-CN" altLang="en-US" u="sng" dirty="0">
                <a:solidFill>
                  <a:schemeClr val="tx1"/>
                </a:solidFill>
              </a:rPr>
              <a:t>该资源</a:t>
            </a:r>
            <a:r>
              <a:rPr lang="zh-CN" altLang="en-US" u="sng" dirty="0"/>
              <a:t>可以再被其它进程或系统</a:t>
            </a:r>
            <a:r>
              <a:rPr lang="zh-CN" altLang="en-US" b="1" u="sng" dirty="0">
                <a:solidFill>
                  <a:srgbClr val="FF0000"/>
                </a:solidFill>
              </a:rPr>
              <a:t>抢占</a:t>
            </a:r>
            <a:r>
              <a:rPr lang="zh-CN" altLang="en-US" dirty="0">
                <a:solidFill>
                  <a:schemeClr val="tx1"/>
                </a:solidFill>
              </a:rPr>
              <a:t>。例：</a:t>
            </a:r>
            <a:r>
              <a:rPr lang="en-US" altLang="zh-CN" dirty="0"/>
              <a:t>CPU</a:t>
            </a:r>
            <a:r>
              <a:rPr lang="zh-CN" altLang="en-US" baseline="30000" dirty="0"/>
              <a:t>进程调度</a:t>
            </a:r>
            <a:r>
              <a:rPr lang="zh-CN" altLang="en-US" dirty="0"/>
              <a:t>、主存</a:t>
            </a:r>
            <a:r>
              <a:rPr lang="zh-CN" altLang="en-US" baseline="30000" dirty="0"/>
              <a:t>挂起</a:t>
            </a:r>
            <a:r>
              <a:rPr lang="zh-CN" altLang="en-US" dirty="0">
                <a:solidFill>
                  <a:schemeClr val="tx1"/>
                </a:solidFill>
              </a:rPr>
              <a:t>。</a:t>
            </a:r>
            <a:br>
              <a:rPr lang="zh-CN" altLang="en-US" dirty="0">
                <a:solidFill>
                  <a:schemeClr val="tx1"/>
                </a:solidFill>
              </a:rPr>
            </a:br>
            <a:r>
              <a:rPr lang="zh-CN" altLang="en-US" dirty="0">
                <a:solidFill>
                  <a:schemeClr val="tx1"/>
                </a:solidFill>
              </a:rPr>
              <a:t>　　</a:t>
            </a:r>
            <a:r>
              <a:rPr lang="en-US" altLang="zh-CN" dirty="0">
                <a:solidFill>
                  <a:schemeClr val="tx1"/>
                </a:solidFill>
              </a:rPr>
              <a:t>2) </a:t>
            </a:r>
            <a:r>
              <a:rPr lang="zh-CN" altLang="en-US" b="1" dirty="0"/>
              <a:t>不可抢占</a:t>
            </a:r>
            <a:r>
              <a:rPr lang="zh-CN" altLang="en-US" dirty="0">
                <a:solidFill>
                  <a:schemeClr val="tx1"/>
                </a:solidFill>
              </a:rPr>
              <a:t>性资源</a:t>
            </a:r>
            <a:br>
              <a:rPr lang="zh-CN" altLang="en-US" dirty="0">
                <a:solidFill>
                  <a:schemeClr val="tx1"/>
                </a:solidFill>
              </a:rPr>
            </a:br>
            <a:r>
              <a:rPr lang="zh-CN" altLang="en-US" dirty="0">
                <a:solidFill>
                  <a:schemeClr val="tx1"/>
                </a:solidFill>
              </a:rPr>
              <a:t>　　另一类资源是不可抢占性资源，即一旦系统把某资源分配给该进程后，就不能将它强行收回，</a:t>
            </a:r>
            <a:r>
              <a:rPr lang="zh-CN" altLang="en-US" u="sng" dirty="0">
                <a:solidFill>
                  <a:schemeClr val="tx1"/>
                </a:solidFill>
              </a:rPr>
              <a:t>只能在进程</a:t>
            </a:r>
            <a:r>
              <a:rPr lang="zh-CN" altLang="en-US" b="1" u="sng" dirty="0">
                <a:solidFill>
                  <a:srgbClr val="FF0000"/>
                </a:solidFill>
              </a:rPr>
              <a:t>用完后</a:t>
            </a:r>
            <a:r>
              <a:rPr lang="zh-CN" altLang="en-US" u="sng" dirty="0"/>
              <a:t>自行释放</a:t>
            </a:r>
            <a:r>
              <a:rPr lang="zh-CN" altLang="en-US" dirty="0">
                <a:solidFill>
                  <a:schemeClr val="tx1"/>
                </a:solidFill>
              </a:rPr>
              <a:t>。例：打印机</a:t>
            </a:r>
            <a:r>
              <a:rPr lang="en-US" altLang="zh-CN" dirty="0">
                <a:solidFill>
                  <a:schemeClr val="tx1"/>
                </a:solidFill>
              </a:rPr>
              <a:t>—</a:t>
            </a:r>
            <a:r>
              <a:rPr lang="zh-CN" altLang="en-US" dirty="0"/>
              <a:t>临界资源</a:t>
            </a:r>
            <a:r>
              <a:rPr lang="zh-CN" altLang="en-US" dirty="0">
                <a:solidFill>
                  <a:schemeClr val="tx1"/>
                </a:solidFill>
              </a:rPr>
              <a:t>。</a:t>
            </a:r>
          </a:p>
        </p:txBody>
      </p:sp>
    </p:spTree>
    <p:extLst>
      <p:ext uri="{BB962C8B-B14F-4D97-AF65-F5344CB8AC3E}">
        <p14:creationId xmlns:p14="http://schemas.microsoft.com/office/powerpoint/2010/main" val="2788626020"/>
      </p:ext>
    </p:extLst>
  </p:cSld>
  <p:clrMapOvr>
    <a:masterClrMapping/>
  </p:clrMapOvr>
  <p:transition>
    <p:pull dir="r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271908"/>
            <a:ext cx="8540750" cy="623562"/>
          </a:xfrm>
        </p:spPr>
        <p:txBody>
          <a:bodyPr/>
          <a:lstStyle/>
          <a:p>
            <a:pPr algn="l"/>
            <a:r>
              <a:rPr lang="en-US" altLang="zh-CN" sz="2800" dirty="0">
                <a:latin typeface="黑体" pitchFamily="2" charset="-122"/>
                <a:ea typeface="黑体" pitchFamily="2" charset="-122"/>
              </a:rPr>
              <a:t>   </a:t>
            </a:r>
            <a:r>
              <a:rPr lang="en-US" altLang="zh-CN" sz="2600" dirty="0">
                <a:latin typeface="黑体" pitchFamily="2" charset="-122"/>
                <a:ea typeface="黑体" pitchFamily="2" charset="-122"/>
              </a:rPr>
              <a:t>3.5.2  </a:t>
            </a:r>
            <a:r>
              <a:rPr lang="zh-CN" altLang="en-US" sz="2600" dirty="0">
                <a:latin typeface="黑体" pitchFamily="2" charset="-122"/>
                <a:ea typeface="黑体" pitchFamily="2" charset="-122"/>
              </a:rPr>
              <a:t>计算机系统中的</a:t>
            </a:r>
            <a:r>
              <a:rPr lang="zh-CN" altLang="en-US" sz="2600" u="sng" dirty="0">
                <a:solidFill>
                  <a:srgbClr val="FF0000"/>
                </a:solidFill>
                <a:latin typeface="黑体" pitchFamily="2" charset="-122"/>
                <a:ea typeface="黑体" pitchFamily="2" charset="-122"/>
              </a:rPr>
              <a:t>死锁</a:t>
            </a:r>
            <a:r>
              <a:rPr lang="en-US" altLang="zh-CN" sz="2600" u="sng" dirty="0">
                <a:solidFill>
                  <a:schemeClr val="tx1"/>
                </a:solidFill>
                <a:latin typeface="黑体" pitchFamily="2" charset="-122"/>
                <a:ea typeface="黑体" pitchFamily="2" charset="-122"/>
              </a:rPr>
              <a:t>(</a:t>
            </a:r>
            <a:r>
              <a:rPr lang="zh-CN" altLang="en-US" sz="2600" u="sng" dirty="0">
                <a:solidFill>
                  <a:schemeClr val="tx1"/>
                </a:solidFill>
                <a:latin typeface="黑体" pitchFamily="2" charset="-122"/>
                <a:ea typeface="黑体" pitchFamily="2" charset="-122"/>
              </a:rPr>
              <a:t>大家谁也无法运行</a:t>
            </a:r>
            <a:r>
              <a:rPr lang="en-US" altLang="zh-CN" sz="2600" u="sng" dirty="0">
                <a:solidFill>
                  <a:schemeClr val="tx1"/>
                </a:solidFill>
                <a:latin typeface="黑体" pitchFamily="2" charset="-122"/>
                <a:ea typeface="黑体" pitchFamily="2" charset="-122"/>
              </a:rPr>
              <a:t>)</a:t>
            </a:r>
            <a:endParaRPr lang="zh-CN" altLang="en-US" sz="2600" u="sng" dirty="0">
              <a:solidFill>
                <a:schemeClr val="tx1"/>
              </a:solidFill>
            </a:endParaRPr>
          </a:p>
        </p:txBody>
      </p:sp>
      <p:sp>
        <p:nvSpPr>
          <p:cNvPr id="4" name="日期占位符 3"/>
          <p:cNvSpPr>
            <a:spLocks noGrp="1"/>
          </p:cNvSpPr>
          <p:nvPr>
            <p:ph type="dt" sz="half" idx="10"/>
          </p:nvPr>
        </p:nvSpPr>
        <p:spPr/>
        <p:txBody>
          <a:bodyPr/>
          <a:lstStyle/>
          <a:p>
            <a:pPr>
              <a:defRPr/>
            </a:pPr>
            <a:fld id="{33AC02B4-570D-4A89-A2DB-5DD42A2B8F3D}" type="datetime8">
              <a:rPr lang="zh-CN" altLang="en-US" smtClean="0"/>
              <a:pPr>
                <a:defRPr/>
              </a:pPr>
              <a:t>2022年6月30日8时58分</a:t>
            </a:fld>
            <a:endParaRPr lang="en-US" altLang="zh-CN"/>
          </a:p>
        </p:txBody>
      </p:sp>
      <p:sp>
        <p:nvSpPr>
          <p:cNvPr id="7" name="Rectangle 2"/>
          <p:cNvSpPr>
            <a:spLocks noGrp="1" noChangeArrowheads="1"/>
          </p:cNvSpPr>
          <p:nvPr/>
        </p:nvSpPr>
        <p:spPr bwMode="auto">
          <a:xfrm>
            <a:off x="468313" y="764704"/>
            <a:ext cx="8219243"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50000"/>
              </a:lnSpc>
            </a:pPr>
            <a:r>
              <a:rPr lang="zh-CN" altLang="en-US" dirty="0">
                <a:latin typeface="黑体" pitchFamily="2" charset="-122"/>
                <a:ea typeface="黑体" pitchFamily="2" charset="-122"/>
              </a:rPr>
              <a:t>　</a:t>
            </a:r>
            <a:r>
              <a:rPr lang="en-US" altLang="zh-CN" dirty="0">
                <a:solidFill>
                  <a:schemeClr val="tx1"/>
                </a:solidFill>
                <a:latin typeface="黑体" pitchFamily="2" charset="-122"/>
                <a:ea typeface="黑体" pitchFamily="2" charset="-122"/>
              </a:rPr>
              <a:t>1. </a:t>
            </a:r>
            <a:r>
              <a:rPr lang="zh-CN" altLang="en-US" dirty="0">
                <a:solidFill>
                  <a:schemeClr val="tx1"/>
                </a:solidFill>
                <a:latin typeface="黑体" pitchFamily="2" charset="-122"/>
                <a:ea typeface="黑体" pitchFamily="2" charset="-122"/>
              </a:rPr>
              <a:t>竞争</a:t>
            </a:r>
            <a:r>
              <a:rPr lang="zh-CN" altLang="en-US" dirty="0">
                <a:latin typeface="黑体" pitchFamily="2" charset="-122"/>
                <a:ea typeface="黑体" pitchFamily="2" charset="-122"/>
              </a:rPr>
              <a:t>不可抢占性资源</a:t>
            </a:r>
            <a:r>
              <a:rPr lang="zh-CN" altLang="en-US" dirty="0">
                <a:solidFill>
                  <a:schemeClr val="tx1"/>
                </a:solidFill>
                <a:latin typeface="黑体" pitchFamily="2" charset="-122"/>
                <a:ea typeface="黑体" pitchFamily="2" charset="-122"/>
              </a:rPr>
              <a:t>引起死锁</a:t>
            </a:r>
            <a:br>
              <a:rPr lang="zh-CN" altLang="en-US" dirty="0">
                <a:solidFill>
                  <a:schemeClr val="tx1"/>
                </a:solidFill>
                <a:latin typeface="黑体" pitchFamily="2" charset="-122"/>
                <a:ea typeface="黑体" pitchFamily="2" charset="-122"/>
              </a:rPr>
            </a:br>
            <a:r>
              <a:rPr lang="zh-CN" altLang="en-US" dirty="0">
                <a:solidFill>
                  <a:schemeClr val="tx1"/>
                </a:solidFill>
              </a:rPr>
              <a:t>　    死锁：当系统所拥有的</a:t>
            </a:r>
            <a:r>
              <a:rPr lang="zh-CN" altLang="en-US" u="sng" dirty="0">
                <a:solidFill>
                  <a:schemeClr val="tx1"/>
                </a:solidFill>
              </a:rPr>
              <a:t>不可抢占性资源的</a:t>
            </a:r>
            <a:r>
              <a:rPr lang="zh-CN" altLang="en-US" b="1" u="sng" dirty="0">
                <a:solidFill>
                  <a:srgbClr val="FF0000"/>
                </a:solidFill>
              </a:rPr>
              <a:t>数量不足</a:t>
            </a:r>
            <a:r>
              <a:rPr lang="zh-CN" altLang="en-US" u="sng" dirty="0">
                <a:solidFill>
                  <a:schemeClr val="tx1"/>
                </a:solidFill>
              </a:rPr>
              <a:t>以满足多个进程</a:t>
            </a:r>
            <a:r>
              <a:rPr lang="zh-CN" altLang="en-US" dirty="0">
                <a:solidFill>
                  <a:schemeClr val="tx1"/>
                </a:solidFill>
              </a:rPr>
              <a:t>运行的需要时，就会使得进程因</a:t>
            </a:r>
            <a:r>
              <a:rPr lang="zh-CN" altLang="en-US" u="sng" dirty="0">
                <a:solidFill>
                  <a:schemeClr val="tx1"/>
                </a:solidFill>
              </a:rPr>
              <a:t>争夺资源而陷入</a:t>
            </a:r>
            <a:r>
              <a:rPr lang="zh-CN" altLang="en-US" b="1" u="sng" dirty="0"/>
              <a:t>僵局</a:t>
            </a:r>
            <a:r>
              <a:rPr lang="zh-CN" altLang="en-US" dirty="0">
                <a:solidFill>
                  <a:schemeClr val="tx1"/>
                </a:solidFill>
              </a:rPr>
              <a:t>。例：</a:t>
            </a:r>
            <a:endParaRPr lang="en-US" altLang="zh-CN" dirty="0">
              <a:solidFill>
                <a:schemeClr val="tx1"/>
              </a:solidFill>
            </a:endParaRPr>
          </a:p>
        </p:txBody>
      </p:sp>
      <p:pic>
        <p:nvPicPr>
          <p:cNvPr id="8" name="Picture 4" descr="3-12"/>
          <p:cNvPicPr>
            <a:picLocks noChangeAspect="1" noChangeArrowheads="1"/>
          </p:cNvPicPr>
          <p:nvPr/>
        </p:nvPicPr>
        <p:blipFill>
          <a:blip r:embed="rId2">
            <a:duotone>
              <a:prstClr val="black"/>
              <a:schemeClr val="tx2">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3131840" y="2708921"/>
            <a:ext cx="4032448" cy="28803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a:spLocks noGrp="1" noChangeArrowheads="1"/>
          </p:cNvSpPr>
          <p:nvPr/>
        </p:nvSpPr>
        <p:spPr bwMode="auto">
          <a:xfrm>
            <a:off x="2483768" y="5790533"/>
            <a:ext cx="561691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r>
              <a:rPr lang="zh-CN" altLang="en-US" dirty="0"/>
              <a:t>图</a:t>
            </a:r>
            <a:r>
              <a:rPr lang="en-US" altLang="zh-CN" dirty="0"/>
              <a:t>3-12</a:t>
            </a:r>
            <a:r>
              <a:rPr lang="zh-CN" altLang="en-US" dirty="0"/>
              <a:t>　共享文件时的死锁情况 </a:t>
            </a:r>
          </a:p>
        </p:txBody>
      </p:sp>
      <p:sp>
        <p:nvSpPr>
          <p:cNvPr id="10" name="椭圆形标注 9"/>
          <p:cNvSpPr/>
          <p:nvPr/>
        </p:nvSpPr>
        <p:spPr bwMode="auto">
          <a:xfrm>
            <a:off x="1331640" y="5309514"/>
            <a:ext cx="936104" cy="957269"/>
          </a:xfrm>
          <a:prstGeom prst="wedgeEllipseCallout">
            <a:avLst>
              <a:gd name="adj1" fmla="val 130206"/>
              <a:gd name="adj2" fmla="val -95047"/>
            </a:avLst>
          </a:prstGeom>
          <a:noFill/>
          <a:ln w="28575" cap="flat" cmpd="sng" algn="ctr">
            <a:solidFill>
              <a:srgbClr val="FFFF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effectLst/>
              <a:latin typeface="Arial" charset="0"/>
              <a:ea typeface="宋体" pitchFamily="2" charset="-122"/>
            </a:endParaRPr>
          </a:p>
        </p:txBody>
      </p:sp>
      <p:sp>
        <p:nvSpPr>
          <p:cNvPr id="3" name="TextBox 2"/>
          <p:cNvSpPr txBox="1"/>
          <p:nvPr/>
        </p:nvSpPr>
        <p:spPr>
          <a:xfrm>
            <a:off x="1401923" y="5326484"/>
            <a:ext cx="720080" cy="923330"/>
          </a:xfrm>
          <a:prstGeom prst="rect">
            <a:avLst/>
          </a:prstGeom>
          <a:noFill/>
        </p:spPr>
        <p:txBody>
          <a:bodyPr wrap="square" rtlCol="0">
            <a:spAutoFit/>
          </a:bodyPr>
          <a:lstStyle/>
          <a:p>
            <a:r>
              <a:rPr lang="zh-CN" altLang="en-US" b="1" dirty="0"/>
              <a:t>资源分配图</a:t>
            </a:r>
          </a:p>
        </p:txBody>
      </p:sp>
      <p:sp>
        <p:nvSpPr>
          <p:cNvPr id="11" name="椭圆形标注 10"/>
          <p:cNvSpPr/>
          <p:nvPr/>
        </p:nvSpPr>
        <p:spPr bwMode="auto">
          <a:xfrm>
            <a:off x="1015988" y="3068960"/>
            <a:ext cx="936104" cy="957269"/>
          </a:xfrm>
          <a:prstGeom prst="wedgeEllipseCallout">
            <a:avLst>
              <a:gd name="adj1" fmla="val 254785"/>
              <a:gd name="adj2" fmla="val -13369"/>
            </a:avLst>
          </a:prstGeom>
          <a:noFill/>
          <a:ln w="28575"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FF0000"/>
              </a:solidFill>
              <a:effectLst/>
              <a:latin typeface="Arial" charset="0"/>
              <a:ea typeface="宋体" pitchFamily="2" charset="-122"/>
            </a:endParaRPr>
          </a:p>
        </p:txBody>
      </p:sp>
      <p:sp>
        <p:nvSpPr>
          <p:cNvPr id="12" name="TextBox 11"/>
          <p:cNvSpPr txBox="1"/>
          <p:nvPr/>
        </p:nvSpPr>
        <p:spPr>
          <a:xfrm>
            <a:off x="1124000" y="3114917"/>
            <a:ext cx="720080" cy="646331"/>
          </a:xfrm>
          <a:prstGeom prst="rect">
            <a:avLst/>
          </a:prstGeom>
          <a:noFill/>
        </p:spPr>
        <p:txBody>
          <a:bodyPr wrap="square" rtlCol="0">
            <a:spAutoFit/>
          </a:bodyPr>
          <a:lstStyle/>
          <a:p>
            <a:r>
              <a:rPr lang="zh-CN" altLang="en-US" b="1" dirty="0">
                <a:solidFill>
                  <a:schemeClr val="tx2"/>
                </a:solidFill>
              </a:rPr>
              <a:t>拥有</a:t>
            </a:r>
            <a:r>
              <a:rPr lang="zh-CN" altLang="en-US" b="1" dirty="0"/>
              <a:t>资源</a:t>
            </a:r>
          </a:p>
        </p:txBody>
      </p:sp>
      <p:sp>
        <p:nvSpPr>
          <p:cNvPr id="13" name="椭圆形标注 12"/>
          <p:cNvSpPr/>
          <p:nvPr/>
        </p:nvSpPr>
        <p:spPr bwMode="auto">
          <a:xfrm rot="6336034">
            <a:off x="7632629" y="2703087"/>
            <a:ext cx="936104" cy="957269"/>
          </a:xfrm>
          <a:prstGeom prst="wedgeEllipseCallout">
            <a:avLst>
              <a:gd name="adj1" fmla="val 55307"/>
              <a:gd name="adj2" fmla="val 171001"/>
            </a:avLst>
          </a:prstGeom>
          <a:noFill/>
          <a:ln w="28575" cap="flat" cmpd="sng" algn="ctr">
            <a:solidFill>
              <a:srgbClr val="FF66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FF0000"/>
              </a:solidFill>
              <a:effectLst/>
              <a:latin typeface="Arial" charset="0"/>
              <a:ea typeface="宋体" pitchFamily="2" charset="-122"/>
            </a:endParaRPr>
          </a:p>
        </p:txBody>
      </p:sp>
      <p:sp>
        <p:nvSpPr>
          <p:cNvPr id="14" name="TextBox 13"/>
          <p:cNvSpPr txBox="1"/>
          <p:nvPr/>
        </p:nvSpPr>
        <p:spPr>
          <a:xfrm>
            <a:off x="7740641" y="2858555"/>
            <a:ext cx="720080" cy="646331"/>
          </a:xfrm>
          <a:prstGeom prst="rect">
            <a:avLst/>
          </a:prstGeom>
          <a:noFill/>
        </p:spPr>
        <p:txBody>
          <a:bodyPr wrap="square" rtlCol="0">
            <a:spAutoFit/>
          </a:bodyPr>
          <a:lstStyle/>
          <a:p>
            <a:r>
              <a:rPr lang="zh-CN" altLang="en-US" b="1" dirty="0">
                <a:solidFill>
                  <a:schemeClr val="tx2"/>
                </a:solidFill>
              </a:rPr>
              <a:t>请求</a:t>
            </a:r>
            <a:r>
              <a:rPr lang="zh-CN" altLang="en-US" b="1" dirty="0"/>
              <a:t>资源</a:t>
            </a:r>
          </a:p>
        </p:txBody>
      </p:sp>
      <p:cxnSp>
        <p:nvCxnSpPr>
          <p:cNvPr id="16" name="直接箭头连接符 15"/>
          <p:cNvCxnSpPr/>
          <p:nvPr/>
        </p:nvCxnSpPr>
        <p:spPr bwMode="auto">
          <a:xfrm flipH="1">
            <a:off x="1124000" y="764704"/>
            <a:ext cx="3808040" cy="1837489"/>
          </a:xfrm>
          <a:prstGeom prst="straightConnector1">
            <a:avLst/>
          </a:prstGeom>
          <a:solidFill>
            <a:schemeClr val="accent1"/>
          </a:solidFill>
          <a:ln w="19050" cap="flat" cmpd="sng" algn="ctr">
            <a:solidFill>
              <a:srgbClr val="FFFF00"/>
            </a:solidFill>
            <a:prstDash val="dash"/>
            <a:miter lim="800000"/>
            <a:headEnd type="none" w="med" len="med"/>
            <a:tailEnd type="arrow"/>
          </a:ln>
          <a:effectLst/>
        </p:spPr>
      </p:cxnSp>
      <p:sp>
        <p:nvSpPr>
          <p:cNvPr id="5" name="动作按钮: 结束 4">
            <a:hlinkClick r:id="rId3" action="ppaction://hlinksldjump" highlightClick="1"/>
          </p:cNvPr>
          <p:cNvSpPr/>
          <p:nvPr/>
        </p:nvSpPr>
        <p:spPr bwMode="auto">
          <a:xfrm>
            <a:off x="7428878" y="5027763"/>
            <a:ext cx="1331640" cy="702174"/>
          </a:xfrm>
          <a:prstGeom prst="actionButtonEnd">
            <a:avLst/>
          </a:prstGeom>
          <a:blipFill>
            <a:blip r:embed="rId4"/>
            <a:tile tx="0" ty="0" sx="100000" sy="100000" flip="none" algn="tl"/>
          </a:bli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788626020"/>
      </p:ext>
    </p:extLst>
  </p:cSld>
  <p:clrMapOvr>
    <a:masterClrMapping/>
  </p:clrMapOvr>
  <p:transition>
    <p:pull dir="rd"/>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213150"/>
            <a:ext cx="8540750" cy="623562"/>
          </a:xfrm>
        </p:spPr>
        <p:txBody>
          <a:bodyPr/>
          <a:lstStyle/>
          <a:p>
            <a:pPr algn="l"/>
            <a:r>
              <a:rPr lang="en-US" altLang="zh-CN" sz="2600" dirty="0">
                <a:latin typeface="黑体" pitchFamily="2" charset="-122"/>
                <a:ea typeface="黑体" pitchFamily="2" charset="-122"/>
              </a:rPr>
              <a:t>   </a:t>
            </a:r>
            <a:r>
              <a:rPr lang="en-US" altLang="zh-CN" sz="2600" dirty="0">
                <a:solidFill>
                  <a:schemeClr val="tx1"/>
                </a:solidFill>
                <a:latin typeface="黑体" pitchFamily="2" charset="-122"/>
                <a:ea typeface="黑体" pitchFamily="2" charset="-122"/>
              </a:rPr>
              <a:t>2. </a:t>
            </a:r>
            <a:r>
              <a:rPr lang="zh-CN" altLang="en-US" sz="2600" dirty="0">
                <a:solidFill>
                  <a:schemeClr val="tx1"/>
                </a:solidFill>
                <a:latin typeface="黑体" pitchFamily="2" charset="-122"/>
                <a:ea typeface="黑体" pitchFamily="2" charset="-122"/>
              </a:rPr>
              <a:t>竞争</a:t>
            </a:r>
            <a:r>
              <a:rPr lang="zh-CN" altLang="en-US" sz="2600" dirty="0">
                <a:latin typeface="黑体" pitchFamily="2" charset="-122"/>
                <a:ea typeface="黑体" pitchFamily="2" charset="-122"/>
              </a:rPr>
              <a:t>可消耗资源</a:t>
            </a:r>
            <a:r>
              <a:rPr lang="zh-CN" altLang="en-US" sz="2600" dirty="0">
                <a:solidFill>
                  <a:schemeClr val="tx1"/>
                </a:solidFill>
                <a:latin typeface="黑体" pitchFamily="2" charset="-122"/>
                <a:ea typeface="黑体" pitchFamily="2" charset="-122"/>
              </a:rPr>
              <a:t>引起死锁 （</a:t>
            </a:r>
            <a:r>
              <a:rPr lang="en-US" altLang="zh-CN" sz="2600" dirty="0">
                <a:solidFill>
                  <a:schemeClr val="tx1"/>
                </a:solidFill>
                <a:latin typeface="黑体" pitchFamily="2" charset="-122"/>
                <a:ea typeface="黑体" pitchFamily="2" charset="-122"/>
              </a:rPr>
              <a:t>+</a:t>
            </a:r>
            <a:r>
              <a:rPr lang="zh-CN" altLang="en-US" sz="2600" dirty="0">
                <a:solidFill>
                  <a:schemeClr val="tx1"/>
                </a:solidFill>
                <a:latin typeface="黑体" pitchFamily="2" charset="-122"/>
                <a:ea typeface="黑体" pitchFamily="2" charset="-122"/>
              </a:rPr>
              <a:t>快）</a:t>
            </a:r>
            <a:r>
              <a:rPr lang="zh-CN" altLang="en-US" sz="2200" u="sng" dirty="0">
                <a:latin typeface="黑体" pitchFamily="2" charset="-122"/>
                <a:ea typeface="黑体" pitchFamily="2" charset="-122"/>
              </a:rPr>
              <a:t>都是竞争资源</a:t>
            </a:r>
            <a:endParaRPr lang="zh-CN" altLang="en-US" sz="2200" u="sng" dirty="0"/>
          </a:p>
        </p:txBody>
      </p:sp>
      <p:sp>
        <p:nvSpPr>
          <p:cNvPr id="4" name="日期占位符 3"/>
          <p:cNvSpPr>
            <a:spLocks noGrp="1"/>
          </p:cNvSpPr>
          <p:nvPr>
            <p:ph type="dt" sz="half" idx="10"/>
          </p:nvPr>
        </p:nvSpPr>
        <p:spPr/>
        <p:txBody>
          <a:bodyPr/>
          <a:lstStyle/>
          <a:p>
            <a:pPr>
              <a:defRPr/>
            </a:pPr>
            <a:fld id="{33AC02B4-570D-4A89-A2DB-5DD42A2B8F3D}" type="datetime8">
              <a:rPr lang="zh-CN" altLang="en-US" smtClean="0"/>
              <a:pPr>
                <a:defRPr/>
              </a:pPr>
              <a:t>2022年6月30日8时58分</a:t>
            </a:fld>
            <a:endParaRPr lang="en-US" altLang="zh-CN"/>
          </a:p>
        </p:txBody>
      </p:sp>
      <p:sp>
        <p:nvSpPr>
          <p:cNvPr id="5" name="Rectangle 2"/>
          <p:cNvSpPr>
            <a:spLocks noGrp="1" noChangeArrowheads="1"/>
          </p:cNvSpPr>
          <p:nvPr/>
        </p:nvSpPr>
        <p:spPr bwMode="auto">
          <a:xfrm>
            <a:off x="468313" y="836712"/>
            <a:ext cx="8207375"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20000"/>
              </a:lnSpc>
            </a:pPr>
            <a:r>
              <a:rPr lang="zh-CN" altLang="en-US" dirty="0"/>
              <a:t>　</a:t>
            </a:r>
            <a:r>
              <a:rPr lang="zh-CN" altLang="en-US" dirty="0">
                <a:latin typeface="黑体" pitchFamily="2" charset="-122"/>
                <a:ea typeface="黑体" pitchFamily="2" charset="-122"/>
              </a:rPr>
              <a:t>　</a:t>
            </a:r>
            <a:r>
              <a:rPr lang="zh-CN" altLang="en-US" dirty="0">
                <a:solidFill>
                  <a:schemeClr val="tx1"/>
                </a:solidFill>
              </a:rPr>
              <a:t>图</a:t>
            </a:r>
            <a:r>
              <a:rPr lang="en-US" altLang="zh-CN" dirty="0">
                <a:solidFill>
                  <a:schemeClr val="tx1"/>
                </a:solidFill>
              </a:rPr>
              <a:t>3-13</a:t>
            </a:r>
            <a:r>
              <a:rPr lang="zh-CN" altLang="en-US" dirty="0">
                <a:solidFill>
                  <a:schemeClr val="tx1"/>
                </a:solidFill>
              </a:rPr>
              <a:t>示出了在三个进程之间，在利用消息通信机制进行通信时所形成的死锁情况。 </a:t>
            </a:r>
            <a:endParaRPr lang="en-US" altLang="zh-CN" dirty="0">
              <a:solidFill>
                <a:schemeClr val="tx1"/>
              </a:solidFill>
            </a:endParaRPr>
          </a:p>
          <a:p>
            <a:pPr>
              <a:lnSpc>
                <a:spcPct val="120000"/>
              </a:lnSpc>
            </a:pPr>
            <a:r>
              <a:rPr lang="en-US" altLang="zh-CN" dirty="0">
                <a:solidFill>
                  <a:schemeClr val="tx1"/>
                </a:solidFill>
              </a:rPr>
              <a:t>    </a:t>
            </a:r>
            <a:r>
              <a:rPr lang="zh-CN" altLang="en-US" dirty="0">
                <a:solidFill>
                  <a:schemeClr val="tx1"/>
                </a:solidFill>
              </a:rPr>
              <a:t>先</a:t>
            </a:r>
            <a:r>
              <a:rPr lang="en-US" altLang="zh-CN" dirty="0">
                <a:solidFill>
                  <a:schemeClr val="tx1"/>
                </a:solidFill>
              </a:rPr>
              <a:t>send()</a:t>
            </a:r>
            <a:r>
              <a:rPr lang="zh-CN" altLang="en-US" dirty="0">
                <a:solidFill>
                  <a:schemeClr val="tx1"/>
                </a:solidFill>
              </a:rPr>
              <a:t>，再</a:t>
            </a:r>
            <a:r>
              <a:rPr lang="en-US" altLang="zh-CN" dirty="0">
                <a:solidFill>
                  <a:schemeClr val="tx1"/>
                </a:solidFill>
              </a:rPr>
              <a:t>receive()</a:t>
            </a:r>
            <a:r>
              <a:rPr lang="zh-CN" altLang="en-US" dirty="0">
                <a:solidFill>
                  <a:schemeClr val="tx1"/>
                </a:solidFill>
              </a:rPr>
              <a:t>，没问题（</a:t>
            </a:r>
            <a:r>
              <a:rPr lang="en-US" altLang="zh-CN" dirty="0">
                <a:solidFill>
                  <a:schemeClr val="tx1"/>
                </a:solidFill>
              </a:rPr>
              <a:t>P106  </a:t>
            </a:r>
            <a:r>
              <a:rPr lang="zh-CN" altLang="en-US" dirty="0">
                <a:solidFill>
                  <a:schemeClr val="tx1"/>
                </a:solidFill>
              </a:rPr>
              <a:t>上一段）。</a:t>
            </a:r>
            <a:r>
              <a:rPr lang="en-US" altLang="zh-CN" dirty="0">
                <a:solidFill>
                  <a:schemeClr val="tx1"/>
                </a:solidFill>
              </a:rPr>
              <a:t> </a:t>
            </a:r>
          </a:p>
          <a:p>
            <a:pPr>
              <a:lnSpc>
                <a:spcPct val="120000"/>
              </a:lnSpc>
            </a:pPr>
            <a:r>
              <a:rPr lang="zh-CN" altLang="en-US" dirty="0">
                <a:solidFill>
                  <a:schemeClr val="tx1"/>
                </a:solidFill>
              </a:rPr>
              <a:t>    先</a:t>
            </a:r>
            <a:r>
              <a:rPr lang="en-US" altLang="zh-CN" dirty="0">
                <a:solidFill>
                  <a:schemeClr val="tx1"/>
                </a:solidFill>
              </a:rPr>
              <a:t>receive() </a:t>
            </a:r>
            <a:r>
              <a:rPr lang="zh-CN" altLang="en-US" dirty="0">
                <a:solidFill>
                  <a:schemeClr val="tx1"/>
                </a:solidFill>
              </a:rPr>
              <a:t>，再</a:t>
            </a:r>
            <a:r>
              <a:rPr lang="en-US" altLang="zh-CN" dirty="0">
                <a:solidFill>
                  <a:schemeClr val="tx1"/>
                </a:solidFill>
              </a:rPr>
              <a:t>send()</a:t>
            </a:r>
            <a:r>
              <a:rPr lang="zh-CN" altLang="en-US" dirty="0">
                <a:solidFill>
                  <a:schemeClr val="tx1"/>
                </a:solidFill>
              </a:rPr>
              <a:t>，有问题（</a:t>
            </a:r>
            <a:r>
              <a:rPr lang="en-US" altLang="zh-CN" dirty="0">
                <a:solidFill>
                  <a:schemeClr val="tx1"/>
                </a:solidFill>
              </a:rPr>
              <a:t>P106 </a:t>
            </a:r>
            <a:r>
              <a:rPr lang="zh-CN" altLang="en-US" dirty="0">
                <a:solidFill>
                  <a:schemeClr val="tx1"/>
                </a:solidFill>
              </a:rPr>
              <a:t>下一段）。</a:t>
            </a:r>
            <a:r>
              <a:rPr lang="en-US" altLang="zh-CN" dirty="0">
                <a:solidFill>
                  <a:schemeClr val="tx1"/>
                </a:solidFill>
              </a:rPr>
              <a:t> </a:t>
            </a:r>
            <a:endParaRPr lang="zh-CN" altLang="en-US" dirty="0">
              <a:solidFill>
                <a:schemeClr val="tx1"/>
              </a:solidFill>
            </a:endParaRPr>
          </a:p>
          <a:p>
            <a:pPr>
              <a:lnSpc>
                <a:spcPct val="150000"/>
              </a:lnSpc>
            </a:pPr>
            <a:endParaRPr lang="zh-CN" altLang="en-US" dirty="0">
              <a:solidFill>
                <a:schemeClr val="tx1"/>
              </a:solidFill>
            </a:endParaRPr>
          </a:p>
        </p:txBody>
      </p:sp>
      <p:pic>
        <p:nvPicPr>
          <p:cNvPr id="6" name="Picture 4" descr="3-13"/>
          <p:cNvPicPr>
            <a:picLocks noChangeAspect="1" noChangeArrowheads="1"/>
          </p:cNvPicPr>
          <p:nvPr/>
        </p:nvPicPr>
        <p:blipFill>
          <a:blip r:embed="rId2">
            <a:duotone>
              <a:prstClr val="black"/>
              <a:schemeClr val="tx2">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2555775" y="2852936"/>
            <a:ext cx="4104457" cy="316835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Grp="1" noChangeArrowheads="1"/>
          </p:cNvSpPr>
          <p:nvPr/>
        </p:nvSpPr>
        <p:spPr bwMode="auto">
          <a:xfrm>
            <a:off x="1936440" y="6021288"/>
            <a:ext cx="580391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r>
              <a:rPr lang="en-US" altLang="zh-CN" dirty="0"/>
              <a:t> </a:t>
            </a:r>
            <a:r>
              <a:rPr lang="zh-CN" altLang="en-US" dirty="0"/>
              <a:t>图</a:t>
            </a:r>
            <a:r>
              <a:rPr lang="en-US" altLang="zh-CN" dirty="0"/>
              <a:t>3-13  </a:t>
            </a:r>
            <a:r>
              <a:rPr lang="zh-CN" altLang="en-US" dirty="0"/>
              <a:t>进程之间通信时的死锁 </a:t>
            </a:r>
          </a:p>
        </p:txBody>
      </p:sp>
    </p:spTree>
    <p:extLst>
      <p:ext uri="{BB962C8B-B14F-4D97-AF65-F5344CB8AC3E}">
        <p14:creationId xmlns:p14="http://schemas.microsoft.com/office/powerpoint/2010/main" val="1641713185"/>
      </p:ext>
    </p:extLst>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组合 4"/>
          <p:cNvGrpSpPr>
            <a:grpSpLocks/>
          </p:cNvGrpSpPr>
          <p:nvPr/>
        </p:nvGrpSpPr>
        <p:grpSpPr bwMode="auto">
          <a:xfrm>
            <a:off x="642938" y="1435100"/>
            <a:ext cx="6953250" cy="4873625"/>
            <a:chOff x="642910" y="642918"/>
            <a:chExt cx="7936433" cy="5715040"/>
          </a:xfrm>
        </p:grpSpPr>
        <p:pic>
          <p:nvPicPr>
            <p:cNvPr id="37900" name="Content Placeholder 3" descr="Fig09_0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2910" y="642918"/>
              <a:ext cx="7936433" cy="571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157510" y="5821824"/>
              <a:ext cx="6658993" cy="465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C00000"/>
                  </a:solidFill>
                  <a:latin typeface="华文楷体" pitchFamily="2" charset="-122"/>
                  <a:ea typeface="华文楷体" pitchFamily="2" charset="-122"/>
                </a:rPr>
                <a:t>调度和进程状态转换</a:t>
              </a:r>
            </a:p>
          </p:txBody>
        </p:sp>
      </p:grpSp>
      <p:cxnSp>
        <p:nvCxnSpPr>
          <p:cNvPr id="9" name="直接箭头连接符 8"/>
          <p:cNvCxnSpPr/>
          <p:nvPr/>
        </p:nvCxnSpPr>
        <p:spPr>
          <a:xfrm flipV="1">
            <a:off x="3203575" y="3716338"/>
            <a:ext cx="0" cy="1152525"/>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651500" y="3465513"/>
            <a:ext cx="936625"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3563938" y="3716338"/>
            <a:ext cx="1368425" cy="122555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3563938" y="3284538"/>
            <a:ext cx="1223962"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619250" y="4941888"/>
            <a:ext cx="1223963"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1258888" y="3716338"/>
            <a:ext cx="0" cy="1152525"/>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1547813" y="3284538"/>
            <a:ext cx="1295400"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7898" name="标题 1"/>
          <p:cNvSpPr>
            <a:spLocks noGrp="1"/>
          </p:cNvSpPr>
          <p:nvPr>
            <p:ph type="title"/>
          </p:nvPr>
        </p:nvSpPr>
        <p:spPr>
          <a:xfrm>
            <a:off x="291577" y="85725"/>
            <a:ext cx="8540750" cy="842963"/>
          </a:xfrm>
        </p:spPr>
        <p:txBody>
          <a:bodyPr/>
          <a:lstStyle/>
          <a:p>
            <a:pPr algn="l" eaLnBrk="1" hangingPunct="1"/>
            <a:r>
              <a:rPr lang="en-US" altLang="zh-CN" sz="3000" b="1" dirty="0"/>
              <a:t>   5</a:t>
            </a:r>
            <a:r>
              <a:rPr lang="zh-CN" altLang="en-US" sz="3000" b="1" dirty="0"/>
              <a:t>  处理机调度分类</a:t>
            </a:r>
            <a:r>
              <a:rPr lang="en-US" altLang="zh-CN" sz="3000" b="1" dirty="0"/>
              <a:t>/</a:t>
            </a:r>
            <a:r>
              <a:rPr lang="zh-CN" altLang="en-US" sz="3000" b="1" dirty="0"/>
              <a:t>层次</a:t>
            </a:r>
          </a:p>
        </p:txBody>
      </p:sp>
      <p:sp>
        <p:nvSpPr>
          <p:cNvPr id="37899" name="TextBox 17"/>
          <p:cNvSpPr txBox="1">
            <a:spLocks noChangeArrowheads="1"/>
          </p:cNvSpPr>
          <p:nvPr/>
        </p:nvSpPr>
        <p:spPr bwMode="auto">
          <a:xfrm>
            <a:off x="571500" y="928688"/>
            <a:ext cx="8286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600" b="1" dirty="0"/>
              <a:t>1.   </a:t>
            </a:r>
            <a:r>
              <a:rPr lang="zh-CN" altLang="en-US" sz="2600" b="1" dirty="0"/>
              <a:t>三类处理机调度（长、中、短或高、中、低</a:t>
            </a:r>
            <a:r>
              <a:rPr lang="zh-CN" altLang="en-US" sz="2600" b="1" i="1" dirty="0"/>
              <a:t>教材</a:t>
            </a:r>
            <a:r>
              <a:rPr lang="zh-CN" altLang="en-US" sz="2600" b="1" dirty="0"/>
              <a:t>）</a:t>
            </a:r>
            <a:endParaRPr lang="zh-CN" altLang="en-US" sz="2600" dirty="0"/>
          </a:p>
        </p:txBody>
      </p:sp>
    </p:spTree>
  </p:cSld>
  <p:clrMapOvr>
    <a:masterClrMapping/>
  </p:clrMapOvr>
  <p:transition>
    <p:pull dir="rd"/>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8540750" cy="623562"/>
          </a:xfrm>
        </p:spPr>
        <p:txBody>
          <a:bodyPr/>
          <a:lstStyle/>
          <a:p>
            <a:pPr algn="l"/>
            <a:r>
              <a:rPr lang="en-US" altLang="zh-CN" sz="2800" dirty="0">
                <a:latin typeface="黑体" pitchFamily="2" charset="-122"/>
                <a:ea typeface="黑体" pitchFamily="2" charset="-122"/>
              </a:rPr>
              <a:t>   </a:t>
            </a:r>
            <a:r>
              <a:rPr lang="en-US" altLang="zh-CN" sz="2600" dirty="0">
                <a:solidFill>
                  <a:schemeClr val="tx1"/>
                </a:solidFill>
                <a:latin typeface="黑体" pitchFamily="2" charset="-122"/>
                <a:ea typeface="黑体" pitchFamily="2" charset="-122"/>
              </a:rPr>
              <a:t>3. </a:t>
            </a:r>
            <a:r>
              <a:rPr lang="zh-CN" altLang="en-US" sz="2600" dirty="0">
                <a:solidFill>
                  <a:schemeClr val="tx1"/>
                </a:solidFill>
                <a:latin typeface="黑体" pitchFamily="2" charset="-122"/>
                <a:ea typeface="黑体" pitchFamily="2" charset="-122"/>
              </a:rPr>
              <a:t>进程</a:t>
            </a:r>
            <a:r>
              <a:rPr lang="zh-CN" altLang="en-US" sz="2600" dirty="0">
                <a:latin typeface="黑体" pitchFamily="2" charset="-122"/>
                <a:ea typeface="黑体" pitchFamily="2" charset="-122"/>
              </a:rPr>
              <a:t>推进顺序不当</a:t>
            </a:r>
            <a:r>
              <a:rPr lang="zh-CN" altLang="en-US" sz="2600" dirty="0">
                <a:solidFill>
                  <a:schemeClr val="tx1"/>
                </a:solidFill>
                <a:latin typeface="黑体" pitchFamily="2" charset="-122"/>
                <a:ea typeface="黑体" pitchFamily="2" charset="-122"/>
              </a:rPr>
              <a:t>引起死锁</a:t>
            </a:r>
            <a:endParaRPr lang="zh-CN" altLang="en-US" sz="2600" dirty="0">
              <a:solidFill>
                <a:schemeClr val="tx1"/>
              </a:solidFill>
            </a:endParaRPr>
          </a:p>
        </p:txBody>
      </p:sp>
      <p:sp>
        <p:nvSpPr>
          <p:cNvPr id="4" name="日期占位符 3"/>
          <p:cNvSpPr>
            <a:spLocks noGrp="1"/>
          </p:cNvSpPr>
          <p:nvPr>
            <p:ph type="dt" sz="half" idx="10"/>
          </p:nvPr>
        </p:nvSpPr>
        <p:spPr/>
        <p:txBody>
          <a:bodyPr/>
          <a:lstStyle/>
          <a:p>
            <a:pPr>
              <a:defRPr/>
            </a:pPr>
            <a:fld id="{33AC02B4-570D-4A89-A2DB-5DD42A2B8F3D}" type="datetime8">
              <a:rPr lang="zh-CN" altLang="en-US" smtClean="0"/>
              <a:pPr>
                <a:defRPr/>
              </a:pPr>
              <a:t>2022年6月30日8时58分</a:t>
            </a:fld>
            <a:endParaRPr lang="en-US" altLang="zh-CN"/>
          </a:p>
        </p:txBody>
      </p:sp>
      <p:sp>
        <p:nvSpPr>
          <p:cNvPr id="5" name="Rectangle 2"/>
          <p:cNvSpPr>
            <a:spLocks noGrp="1" noChangeArrowheads="1"/>
          </p:cNvSpPr>
          <p:nvPr/>
        </p:nvSpPr>
        <p:spPr bwMode="auto">
          <a:xfrm>
            <a:off x="468313" y="764704"/>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除了系统中多个进程对资源的竞争会引发死锁外，进程在运行过程中，对资源进行申请和释放的顺序是否合法，也是在系统中是否会产生死锁的一个重要因素。 </a:t>
            </a:r>
          </a:p>
        </p:txBody>
      </p:sp>
      <p:pic>
        <p:nvPicPr>
          <p:cNvPr id="6" name="Picture 4" descr="3-14"/>
          <p:cNvPicPr>
            <a:picLocks noChangeAspect="1" noChangeArrowheads="1"/>
          </p:cNvPicPr>
          <p:nvPr/>
        </p:nvPicPr>
        <p:blipFill>
          <a:blip r:embed="rId2">
            <a:clrChange>
              <a:clrFrom>
                <a:srgbClr val="FFFFFF"/>
              </a:clrFrom>
              <a:clrTo>
                <a:srgbClr val="FFFFFF">
                  <a:alpha val="0"/>
                </a:srgbClr>
              </a:clrTo>
            </a:clrChange>
            <a:duotone>
              <a:prstClr val="black"/>
              <a:schemeClr val="tx2">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1115616" y="2204864"/>
            <a:ext cx="7056784" cy="3866853"/>
          </a:xfrm>
          <a:prstGeom prst="rect">
            <a:avLst/>
          </a:prstGeom>
          <a:blipFill>
            <a:blip r:embed="rId3"/>
            <a:tile tx="0" ty="0" sx="100000" sy="100000" flip="none" algn="tl"/>
          </a:blipFill>
        </p:spPr>
      </p:pic>
      <p:sp>
        <p:nvSpPr>
          <p:cNvPr id="7" name="Rectangle 3"/>
          <p:cNvSpPr>
            <a:spLocks noGrp="1" noChangeArrowheads="1"/>
          </p:cNvSpPr>
          <p:nvPr/>
        </p:nvSpPr>
        <p:spPr bwMode="auto">
          <a:xfrm>
            <a:off x="1763688" y="6071717"/>
            <a:ext cx="5904656"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r>
              <a:rPr lang="zh-CN" altLang="en-US" sz="2000" b="1" dirty="0"/>
              <a:t>图</a:t>
            </a:r>
            <a:r>
              <a:rPr lang="en-US" altLang="zh-CN" sz="2000" b="1" dirty="0"/>
              <a:t>3-14</a:t>
            </a:r>
            <a:r>
              <a:rPr lang="zh-CN" altLang="en-US" sz="2000" b="1" dirty="0"/>
              <a:t>　进程推进顺序对死锁的影响</a:t>
            </a:r>
          </a:p>
        </p:txBody>
      </p:sp>
      <p:cxnSp>
        <p:nvCxnSpPr>
          <p:cNvPr id="8" name="直接箭头连接符 7"/>
          <p:cNvCxnSpPr/>
          <p:nvPr/>
        </p:nvCxnSpPr>
        <p:spPr bwMode="auto">
          <a:xfrm flipH="1">
            <a:off x="5220072" y="4293096"/>
            <a:ext cx="216024" cy="1584176"/>
          </a:xfrm>
          <a:prstGeom prst="straightConnector1">
            <a:avLst/>
          </a:prstGeom>
          <a:solidFill>
            <a:schemeClr val="accent1"/>
          </a:solidFill>
          <a:ln w="19050" cap="flat" cmpd="sng" algn="ctr">
            <a:solidFill>
              <a:srgbClr val="FF3399"/>
            </a:solidFill>
            <a:prstDash val="dash"/>
            <a:miter lim="800000"/>
            <a:headEnd type="none" w="med" len="med"/>
            <a:tailEnd type="arrow"/>
          </a:ln>
          <a:effectLst/>
        </p:spPr>
      </p:cxnSp>
      <p:cxnSp>
        <p:nvCxnSpPr>
          <p:cNvPr id="13" name="直接箭头连接符 12"/>
          <p:cNvCxnSpPr/>
          <p:nvPr/>
        </p:nvCxnSpPr>
        <p:spPr bwMode="auto">
          <a:xfrm>
            <a:off x="7092280" y="4293096"/>
            <a:ext cx="0" cy="1224136"/>
          </a:xfrm>
          <a:prstGeom prst="straightConnector1">
            <a:avLst/>
          </a:prstGeom>
          <a:solidFill>
            <a:schemeClr val="accent1"/>
          </a:solidFill>
          <a:ln w="19050" cap="flat" cmpd="sng" algn="ctr">
            <a:solidFill>
              <a:srgbClr val="FF3399"/>
            </a:solidFill>
            <a:prstDash val="dash"/>
            <a:miter lim="800000"/>
            <a:headEnd type="none" w="med" len="med"/>
            <a:tailEnd type="arrow"/>
          </a:ln>
          <a:effectLst/>
        </p:spPr>
      </p:cxnSp>
      <p:cxnSp>
        <p:nvCxnSpPr>
          <p:cNvPr id="16" name="直接箭头连接符 15"/>
          <p:cNvCxnSpPr/>
          <p:nvPr/>
        </p:nvCxnSpPr>
        <p:spPr bwMode="auto">
          <a:xfrm flipH="1">
            <a:off x="1907704" y="4329100"/>
            <a:ext cx="3420380" cy="0"/>
          </a:xfrm>
          <a:prstGeom prst="straightConnector1">
            <a:avLst/>
          </a:prstGeom>
          <a:solidFill>
            <a:schemeClr val="accent1"/>
          </a:solidFill>
          <a:ln w="19050" cap="flat" cmpd="sng" algn="ctr">
            <a:solidFill>
              <a:srgbClr val="FF3399"/>
            </a:solidFill>
            <a:prstDash val="dash"/>
            <a:miter lim="800000"/>
            <a:headEnd type="none" w="med" len="med"/>
            <a:tailEnd type="arrow"/>
          </a:ln>
          <a:effectLst/>
        </p:spPr>
      </p:cxnSp>
      <p:cxnSp>
        <p:nvCxnSpPr>
          <p:cNvPr id="22" name="直接箭头连接符 21"/>
          <p:cNvCxnSpPr/>
          <p:nvPr/>
        </p:nvCxnSpPr>
        <p:spPr bwMode="auto">
          <a:xfrm flipH="1" flipV="1">
            <a:off x="1907704" y="4481500"/>
            <a:ext cx="5040560" cy="1179748"/>
          </a:xfrm>
          <a:prstGeom prst="straightConnector1">
            <a:avLst/>
          </a:prstGeom>
          <a:solidFill>
            <a:schemeClr val="accent1"/>
          </a:solidFill>
          <a:ln w="19050" cap="flat" cmpd="sng" algn="ctr">
            <a:solidFill>
              <a:srgbClr val="FF3399"/>
            </a:solidFill>
            <a:prstDash val="dash"/>
            <a:miter lim="800000"/>
            <a:headEnd type="none" w="med" len="med"/>
            <a:tailEnd type="arrow"/>
          </a:ln>
          <a:effectLst/>
        </p:spPr>
      </p:cxnSp>
      <p:cxnSp>
        <p:nvCxnSpPr>
          <p:cNvPr id="25" name="直接箭头连接符 24"/>
          <p:cNvCxnSpPr/>
          <p:nvPr/>
        </p:nvCxnSpPr>
        <p:spPr bwMode="auto">
          <a:xfrm flipH="1">
            <a:off x="6250378" y="3645024"/>
            <a:ext cx="841902" cy="2232248"/>
          </a:xfrm>
          <a:prstGeom prst="straightConnector1">
            <a:avLst/>
          </a:prstGeom>
          <a:solidFill>
            <a:schemeClr val="accent1"/>
          </a:solidFill>
          <a:ln w="19050" cap="flat" cmpd="sng" algn="ctr">
            <a:solidFill>
              <a:srgbClr val="0066FF"/>
            </a:solidFill>
            <a:prstDash val="dash"/>
            <a:miter lim="800000"/>
            <a:headEnd type="none" w="med" len="med"/>
            <a:tailEnd type="arrow"/>
          </a:ln>
          <a:effectLst/>
        </p:spPr>
      </p:cxnSp>
      <p:cxnSp>
        <p:nvCxnSpPr>
          <p:cNvPr id="12" name="直接箭头连接符 11"/>
          <p:cNvCxnSpPr/>
          <p:nvPr/>
        </p:nvCxnSpPr>
        <p:spPr bwMode="auto">
          <a:xfrm>
            <a:off x="6084168" y="4293096"/>
            <a:ext cx="72008" cy="1440160"/>
          </a:xfrm>
          <a:prstGeom prst="straightConnector1">
            <a:avLst/>
          </a:prstGeom>
          <a:solidFill>
            <a:schemeClr val="accent1"/>
          </a:solidFill>
          <a:ln w="19050" cap="flat" cmpd="sng" algn="ctr">
            <a:solidFill>
              <a:srgbClr val="FF3399"/>
            </a:solidFill>
            <a:prstDash val="dash"/>
            <a:miter lim="800000"/>
            <a:headEnd type="none" w="med" len="med"/>
            <a:tailEnd type="arrow"/>
          </a:ln>
          <a:effectLst/>
        </p:spPr>
      </p:cxnSp>
    </p:spTree>
    <p:extLst>
      <p:ext uri="{BB962C8B-B14F-4D97-AF65-F5344CB8AC3E}">
        <p14:creationId xmlns:p14="http://schemas.microsoft.com/office/powerpoint/2010/main" val="1641713185"/>
      </p:ext>
    </p:extLst>
  </p:cSld>
  <p:clrMapOvr>
    <a:masterClrMapping/>
  </p:clrMapOvr>
  <p:transition>
    <p:pull dir="r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kern="1200" dirty="0">
                <a:latin typeface="Times New Roman" pitchFamily="18" charset="0"/>
              </a:rPr>
              <a:t>    死锁产生的原因是：</a:t>
            </a:r>
            <a:endParaRPr lang="zh-CN" altLang="en-US" dirty="0"/>
          </a:p>
        </p:txBody>
      </p:sp>
      <p:sp>
        <p:nvSpPr>
          <p:cNvPr id="5" name="内容占位符 4"/>
          <p:cNvSpPr>
            <a:spLocks noGrp="1"/>
          </p:cNvSpPr>
          <p:nvPr>
            <p:ph idx="1"/>
          </p:nvPr>
        </p:nvSpPr>
        <p:spPr>
          <a:xfrm>
            <a:off x="467544" y="1268760"/>
            <a:ext cx="8485217" cy="4929222"/>
          </a:xfrm>
        </p:spPr>
        <p:txBody>
          <a:bodyPr/>
          <a:lstStyle/>
          <a:p>
            <a:pPr marL="457200" indent="-457200" eaLnBrk="1" hangingPunct="1">
              <a:buClr>
                <a:schemeClr val="tx1"/>
              </a:buClr>
              <a:buFontTx/>
              <a:buAutoNum type="arabicParenBoth"/>
              <a:defRPr/>
            </a:pPr>
            <a:r>
              <a:rPr kumimoji="1" lang="zh-CN" altLang="en-US" sz="2600" kern="1200" dirty="0">
                <a:latin typeface="Times New Roman" pitchFamily="18" charset="0"/>
              </a:rPr>
              <a:t>由于竞争独占性</a:t>
            </a:r>
            <a:r>
              <a:rPr kumimoji="1" lang="zh-CN" altLang="en-US" sz="2600" b="1" u="sng" kern="1200" dirty="0">
                <a:solidFill>
                  <a:schemeClr val="tx2"/>
                </a:solidFill>
                <a:latin typeface="Times New Roman" pitchFamily="18" charset="0"/>
              </a:rPr>
              <a:t>资源</a:t>
            </a:r>
            <a:r>
              <a:rPr kumimoji="1" lang="zh-CN" altLang="en-US" sz="2600" kern="1200" dirty="0">
                <a:latin typeface="Times New Roman" pitchFamily="18" charset="0"/>
              </a:rPr>
              <a:t>，并且 </a:t>
            </a:r>
          </a:p>
          <a:p>
            <a:pPr marL="457200" indent="-457200" eaLnBrk="1" hangingPunct="1">
              <a:defRPr/>
            </a:pPr>
            <a:r>
              <a:rPr kumimoji="1" lang="en-US" altLang="zh-CN" sz="2600" kern="1200" dirty="0">
                <a:latin typeface="Times New Roman" pitchFamily="18" charset="0"/>
              </a:rPr>
              <a:t>(2) </a:t>
            </a:r>
            <a:r>
              <a:rPr kumimoji="1" lang="zh-CN" altLang="en-US" sz="2600" kern="1200" dirty="0">
                <a:latin typeface="Times New Roman" pitchFamily="18" charset="0"/>
              </a:rPr>
              <a:t>进程间推进</a:t>
            </a:r>
            <a:r>
              <a:rPr kumimoji="1" lang="zh-CN" altLang="en-US" sz="2600" b="1" u="sng" kern="1200" dirty="0">
                <a:solidFill>
                  <a:schemeClr val="tx2"/>
                </a:solidFill>
                <a:latin typeface="Times New Roman" pitchFamily="18" charset="0"/>
              </a:rPr>
              <a:t>顺序</a:t>
            </a:r>
            <a:r>
              <a:rPr kumimoji="1" lang="zh-CN" altLang="en-US" sz="2600" kern="1200" dirty="0">
                <a:latin typeface="Times New Roman" pitchFamily="18" charset="0"/>
              </a:rPr>
              <a:t>非法。</a:t>
            </a:r>
            <a:endParaRPr kumimoji="1" lang="en-US" altLang="zh-CN" sz="2600" kern="1200" dirty="0">
              <a:latin typeface="Times New Roman" pitchFamily="18" charset="0"/>
            </a:endParaRPr>
          </a:p>
          <a:p>
            <a:pPr marL="457200" indent="-457200" eaLnBrk="1" hangingPunct="1">
              <a:defRPr/>
            </a:pPr>
            <a:r>
              <a:rPr kumimoji="1" lang="zh-CN" altLang="en-US" sz="2600" kern="1200" dirty="0">
                <a:latin typeface="Times New Roman" pitchFamily="18" charset="0"/>
              </a:rPr>
              <a:t>或：</a:t>
            </a:r>
            <a:endParaRPr kumimoji="1" lang="en-US" altLang="zh-CN" sz="2600" kern="1200" dirty="0">
              <a:latin typeface="Times New Roman" pitchFamily="18" charset="0"/>
            </a:endParaRPr>
          </a:p>
          <a:p>
            <a:pPr marL="457200" indent="-457200" eaLnBrk="1" hangingPunct="1">
              <a:defRPr/>
            </a:pPr>
            <a:r>
              <a:rPr kumimoji="1" lang="zh-CN" altLang="en-US" sz="2600" b="1" u="sng" kern="1200" dirty="0">
                <a:solidFill>
                  <a:schemeClr val="tx2"/>
                </a:solidFill>
                <a:latin typeface="Times New Roman" pitchFamily="18" charset="0"/>
              </a:rPr>
              <a:t>资源</a:t>
            </a:r>
            <a:r>
              <a:rPr kumimoji="1" lang="zh-CN" altLang="en-US" sz="2600" b="1" kern="1200" dirty="0">
                <a:solidFill>
                  <a:schemeClr val="tx2"/>
                </a:solidFill>
                <a:latin typeface="Times New Roman" pitchFamily="18" charset="0"/>
              </a:rPr>
              <a:t>不足，</a:t>
            </a:r>
            <a:r>
              <a:rPr kumimoji="1" lang="zh-CN" altLang="en-US" sz="2600" b="1" kern="1200" dirty="0">
                <a:solidFill>
                  <a:srgbClr val="FF0000"/>
                </a:solidFill>
                <a:latin typeface="Times New Roman" pitchFamily="18" charset="0"/>
              </a:rPr>
              <a:t>并且</a:t>
            </a:r>
            <a:r>
              <a:rPr kumimoji="1" lang="zh-CN" altLang="en-US" sz="2600" b="1" kern="1200" dirty="0">
                <a:solidFill>
                  <a:schemeClr val="tx2"/>
                </a:solidFill>
                <a:latin typeface="Times New Roman" pitchFamily="18" charset="0"/>
              </a:rPr>
              <a:t>进程行进</a:t>
            </a:r>
            <a:r>
              <a:rPr kumimoji="1" lang="zh-CN" altLang="en-US" sz="2600" b="1" u="sng" kern="1200" dirty="0">
                <a:solidFill>
                  <a:schemeClr val="tx2"/>
                </a:solidFill>
                <a:latin typeface="Times New Roman" pitchFamily="18" charset="0"/>
              </a:rPr>
              <a:t>顺序</a:t>
            </a:r>
            <a:r>
              <a:rPr kumimoji="1" lang="zh-CN" altLang="en-US" sz="2600" b="1" kern="1200" dirty="0">
                <a:solidFill>
                  <a:schemeClr val="tx2"/>
                </a:solidFill>
                <a:latin typeface="Times New Roman" pitchFamily="18" charset="0"/>
              </a:rPr>
              <a:t>不合理。</a:t>
            </a:r>
            <a:endParaRPr kumimoji="1" lang="en-US" altLang="zh-CN" sz="2600" b="1" kern="1200" dirty="0">
              <a:solidFill>
                <a:schemeClr val="tx2"/>
              </a:solidFill>
              <a:latin typeface="Times New Roman" pitchFamily="18" charset="0"/>
            </a:endParaRPr>
          </a:p>
          <a:p>
            <a:pPr>
              <a:defRPr/>
            </a:pPr>
            <a:endParaRPr lang="zh-CN" altLang="en-US" dirty="0"/>
          </a:p>
        </p:txBody>
      </p:sp>
      <p:sp>
        <p:nvSpPr>
          <p:cNvPr id="84995" name="日期占位符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F480617-E2C8-4346-884A-74CD0E1BDA49}" type="datetime8">
              <a:rPr lang="zh-CN" altLang="en-US" smtClean="0"/>
              <a:pPr/>
              <a:t>2022年6月30日8时58分</a:t>
            </a:fld>
            <a:endParaRPr lang="en-US" altLang="zh-CN"/>
          </a:p>
        </p:txBody>
      </p:sp>
    </p:spTree>
    <p:extLst>
      <p:ext uri="{BB962C8B-B14F-4D97-AF65-F5344CB8AC3E}">
        <p14:creationId xmlns:p14="http://schemas.microsoft.com/office/powerpoint/2010/main" val="4105316234"/>
      </p:ext>
    </p:extLst>
  </p:cSld>
  <p:clrMapOvr>
    <a:masterClrMapping/>
  </p:clrMapOvr>
  <p:transition>
    <p:pull dir="r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4" y="201249"/>
            <a:ext cx="8540750" cy="623562"/>
          </a:xfrm>
        </p:spPr>
        <p:txBody>
          <a:bodyPr/>
          <a:lstStyle/>
          <a:p>
            <a:pPr algn="l"/>
            <a:r>
              <a:rPr lang="en-US" altLang="zh-CN" sz="2800" dirty="0">
                <a:latin typeface="黑体" pitchFamily="2" charset="-122"/>
                <a:ea typeface="黑体" pitchFamily="2" charset="-122"/>
              </a:rPr>
              <a:t>   </a:t>
            </a:r>
            <a:r>
              <a:rPr lang="en-US" altLang="zh-CN" sz="2600" dirty="0">
                <a:latin typeface="黑体" pitchFamily="2" charset="-122"/>
                <a:ea typeface="黑体" pitchFamily="2" charset="-122"/>
              </a:rPr>
              <a:t>3.5.3  </a:t>
            </a:r>
            <a:r>
              <a:rPr lang="zh-CN" altLang="en-US" sz="2600" dirty="0">
                <a:latin typeface="黑体" pitchFamily="2" charset="-122"/>
                <a:ea typeface="黑体" pitchFamily="2" charset="-122"/>
              </a:rPr>
              <a:t>死锁的定义、必要条件和处理方法 </a:t>
            </a:r>
            <a:endParaRPr lang="zh-CN" altLang="en-US" sz="2600" dirty="0"/>
          </a:p>
        </p:txBody>
      </p:sp>
      <p:sp>
        <p:nvSpPr>
          <p:cNvPr id="4" name="日期占位符 3"/>
          <p:cNvSpPr>
            <a:spLocks noGrp="1"/>
          </p:cNvSpPr>
          <p:nvPr>
            <p:ph type="dt" sz="half" idx="10"/>
          </p:nvPr>
        </p:nvSpPr>
        <p:spPr/>
        <p:txBody>
          <a:bodyPr/>
          <a:lstStyle/>
          <a:p>
            <a:pPr>
              <a:defRPr/>
            </a:pPr>
            <a:fld id="{33AC02B4-570D-4A89-A2DB-5DD42A2B8F3D}" type="datetime8">
              <a:rPr lang="zh-CN" altLang="en-US" smtClean="0"/>
              <a:pPr>
                <a:defRPr/>
              </a:pPr>
              <a:t>2022年6月30日8时58分</a:t>
            </a:fld>
            <a:endParaRPr lang="en-US" altLang="zh-CN"/>
          </a:p>
        </p:txBody>
      </p:sp>
      <p:sp>
        <p:nvSpPr>
          <p:cNvPr id="5" name="Rectangle 2"/>
          <p:cNvSpPr>
            <a:spLocks noGrp="1" noChangeArrowheads="1"/>
          </p:cNvSpPr>
          <p:nvPr/>
        </p:nvSpPr>
        <p:spPr bwMode="auto">
          <a:xfrm>
            <a:off x="468312" y="836712"/>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32000"/>
              </a:lnSpc>
            </a:pPr>
            <a:r>
              <a:rPr lang="zh-CN" altLang="en-US" dirty="0">
                <a:latin typeface="黑体" pitchFamily="2" charset="-122"/>
                <a:ea typeface="黑体" pitchFamily="2" charset="-122"/>
              </a:rPr>
              <a:t>　</a:t>
            </a:r>
            <a:r>
              <a:rPr lang="en-US" altLang="zh-CN" dirty="0">
                <a:solidFill>
                  <a:schemeClr val="tx1"/>
                </a:solidFill>
                <a:latin typeface="黑体" pitchFamily="2" charset="-122"/>
                <a:ea typeface="黑体" pitchFamily="2" charset="-122"/>
              </a:rPr>
              <a:t>1. </a:t>
            </a:r>
            <a:r>
              <a:rPr lang="zh-CN" altLang="en-US" dirty="0">
                <a:solidFill>
                  <a:schemeClr val="tx1"/>
                </a:solidFill>
                <a:latin typeface="黑体" pitchFamily="2" charset="-122"/>
                <a:ea typeface="黑体" pitchFamily="2" charset="-122"/>
              </a:rPr>
              <a:t>死锁的定义</a:t>
            </a:r>
            <a:br>
              <a:rPr lang="zh-CN" altLang="en-US" dirty="0">
                <a:solidFill>
                  <a:schemeClr val="tx1"/>
                </a:solidFill>
                <a:latin typeface="黑体" pitchFamily="2" charset="-122"/>
                <a:ea typeface="黑体" pitchFamily="2" charset="-122"/>
              </a:rPr>
            </a:br>
            <a:r>
              <a:rPr lang="zh-CN" altLang="en-US" dirty="0">
                <a:solidFill>
                  <a:schemeClr val="tx1"/>
                </a:solidFill>
              </a:rPr>
              <a:t>　</a:t>
            </a:r>
            <a:r>
              <a:rPr kumimoji="1" lang="zh-CN" altLang="en-US" dirty="0">
                <a:solidFill>
                  <a:schemeClr val="tx1"/>
                </a:solidFill>
                <a:latin typeface="Times New Roman" pitchFamily="18" charset="0"/>
              </a:rPr>
              <a:t>当系统中因为若干进程</a:t>
            </a:r>
            <a:r>
              <a:rPr kumimoji="1" lang="zh-CN" altLang="en-US" dirty="0">
                <a:latin typeface="Times New Roman" pitchFamily="18" charset="0"/>
              </a:rPr>
              <a:t>因竞争独占性资源</a:t>
            </a:r>
            <a:r>
              <a:rPr kumimoji="1" lang="zh-CN" altLang="en-US" dirty="0">
                <a:solidFill>
                  <a:schemeClr val="tx1"/>
                </a:solidFill>
                <a:latin typeface="Times New Roman" pitchFamily="18" charset="0"/>
              </a:rPr>
              <a:t>而使</a:t>
            </a:r>
            <a:r>
              <a:rPr kumimoji="1" lang="zh-CN" altLang="en-US" dirty="0">
                <a:latin typeface="Times New Roman" pitchFamily="18" charset="0"/>
              </a:rPr>
              <a:t>它们都阻塞</a:t>
            </a:r>
            <a:r>
              <a:rPr kumimoji="1" lang="zh-CN" altLang="en-US" dirty="0">
                <a:solidFill>
                  <a:schemeClr val="tx1"/>
                </a:solidFill>
                <a:latin typeface="Times New Roman" pitchFamily="18" charset="0"/>
              </a:rPr>
              <a:t>时，系统此时的状态就叫</a:t>
            </a:r>
            <a:r>
              <a:rPr kumimoji="1" lang="zh-CN" altLang="en-US" b="1" dirty="0">
                <a:latin typeface="Times New Roman" pitchFamily="18" charset="0"/>
              </a:rPr>
              <a:t>死锁（</a:t>
            </a:r>
            <a:r>
              <a:rPr kumimoji="1" lang="en-US" altLang="zh-CN" b="1" dirty="0">
                <a:latin typeface="Times New Roman" pitchFamily="18" charset="0"/>
              </a:rPr>
              <a:t>deadlock</a:t>
            </a:r>
            <a:r>
              <a:rPr kumimoji="1" lang="zh-CN" altLang="en-US" b="1" dirty="0">
                <a:latin typeface="Times New Roman" pitchFamily="18" charset="0"/>
              </a:rPr>
              <a:t>）</a:t>
            </a:r>
            <a:r>
              <a:rPr kumimoji="1" lang="zh-CN" altLang="en-US" dirty="0">
                <a:solidFill>
                  <a:schemeClr val="tx1"/>
                </a:solidFill>
                <a:latin typeface="Times New Roman" pitchFamily="18" charset="0"/>
              </a:rPr>
              <a:t>状态。</a:t>
            </a:r>
            <a:endParaRPr kumimoji="1" lang="en-US" altLang="zh-CN" dirty="0">
              <a:solidFill>
                <a:schemeClr val="tx1"/>
              </a:solidFill>
              <a:latin typeface="Times New Roman" pitchFamily="18" charset="0"/>
            </a:endParaRPr>
          </a:p>
          <a:p>
            <a:pPr>
              <a:lnSpc>
                <a:spcPct val="132000"/>
              </a:lnSpc>
            </a:pPr>
            <a:r>
              <a:rPr lang="zh-CN" altLang="en-US" dirty="0">
                <a:solidFill>
                  <a:schemeClr val="tx1"/>
                </a:solidFill>
              </a:rPr>
              <a:t>    死锁</a:t>
            </a:r>
            <a:r>
              <a:rPr lang="zh-CN" altLang="en-US" b="1" u="sng" dirty="0">
                <a:solidFill>
                  <a:schemeClr val="tx1"/>
                </a:solidFill>
              </a:rPr>
              <a:t>表现</a:t>
            </a:r>
            <a:r>
              <a:rPr lang="zh-CN" altLang="en-US" dirty="0">
                <a:solidFill>
                  <a:schemeClr val="tx1"/>
                </a:solidFill>
              </a:rPr>
              <a:t>：一组进程中的</a:t>
            </a:r>
            <a:r>
              <a:rPr lang="zh-CN" altLang="en-US" u="sng" dirty="0">
                <a:solidFill>
                  <a:schemeClr val="tx1"/>
                </a:solidFill>
              </a:rPr>
              <a:t>每一个进程，</a:t>
            </a:r>
            <a:r>
              <a:rPr lang="zh-CN" altLang="en-US" u="sng" dirty="0"/>
              <a:t>都在等待</a:t>
            </a:r>
            <a:r>
              <a:rPr lang="zh-CN" altLang="en-US" dirty="0">
                <a:solidFill>
                  <a:schemeClr val="tx1"/>
                </a:solidFill>
              </a:rPr>
              <a:t>另一个进程所占有的资源。 </a:t>
            </a:r>
            <a:endParaRPr lang="en-US" altLang="zh-CN" dirty="0">
              <a:solidFill>
                <a:schemeClr val="tx1"/>
              </a:solidFill>
            </a:endParaRPr>
          </a:p>
          <a:p>
            <a:pPr>
              <a:lnSpc>
                <a:spcPct val="132000"/>
              </a:lnSpc>
            </a:pPr>
            <a:r>
              <a:rPr kumimoji="1" lang="zh-CN" altLang="en-US" dirty="0">
                <a:solidFill>
                  <a:schemeClr val="tx1"/>
                </a:solidFill>
                <a:latin typeface="Times New Roman" pitchFamily="18" charset="0"/>
              </a:rPr>
              <a:t>    死锁出现的</a:t>
            </a:r>
            <a:r>
              <a:rPr lang="zh-CN" altLang="en-US" b="1" u="sng" dirty="0">
                <a:solidFill>
                  <a:schemeClr val="tx1"/>
                </a:solidFill>
              </a:rPr>
              <a:t>场合</a:t>
            </a:r>
            <a:r>
              <a:rPr kumimoji="1" lang="zh-CN" altLang="en-US" dirty="0">
                <a:solidFill>
                  <a:schemeClr val="tx1"/>
                </a:solidFill>
                <a:latin typeface="Times New Roman" pitchFamily="18" charset="0"/>
              </a:rPr>
              <a:t>：</a:t>
            </a:r>
            <a:r>
              <a:rPr kumimoji="1" lang="zh-CN" altLang="en-US" u="sng" dirty="0">
                <a:solidFill>
                  <a:schemeClr val="tx1"/>
                </a:solidFill>
                <a:latin typeface="Times New Roman" pitchFamily="18" charset="0"/>
              </a:rPr>
              <a:t>可能发生在</a:t>
            </a:r>
            <a:r>
              <a:rPr kumimoji="1" lang="zh-CN" altLang="en-US" dirty="0">
                <a:latin typeface="Times New Roman" pitchFamily="18" charset="0"/>
              </a:rPr>
              <a:t>进程间、机器间</a:t>
            </a:r>
            <a:r>
              <a:rPr kumimoji="1" lang="zh-CN" altLang="en-US" dirty="0">
                <a:solidFill>
                  <a:schemeClr val="tx1"/>
                </a:solidFill>
                <a:latin typeface="Times New Roman" pitchFamily="18" charset="0"/>
              </a:rPr>
              <a:t>；可能发生在</a:t>
            </a:r>
            <a:r>
              <a:rPr kumimoji="1" lang="zh-CN" altLang="en-US" u="sng" dirty="0">
                <a:latin typeface="Times New Roman" pitchFamily="18" charset="0"/>
              </a:rPr>
              <a:t>请求</a:t>
            </a:r>
            <a:r>
              <a:rPr kumimoji="1" lang="zh-CN" altLang="en-US" dirty="0">
                <a:latin typeface="Times New Roman" pitchFamily="18" charset="0"/>
              </a:rPr>
              <a:t>独占性</a:t>
            </a:r>
            <a:r>
              <a:rPr kumimoji="1" lang="en-US" altLang="zh-CN" dirty="0">
                <a:latin typeface="Times New Roman" pitchFamily="18" charset="0"/>
              </a:rPr>
              <a:t>I/O</a:t>
            </a:r>
            <a:r>
              <a:rPr kumimoji="1" lang="zh-CN" altLang="en-US" dirty="0">
                <a:latin typeface="Times New Roman" pitchFamily="18" charset="0"/>
              </a:rPr>
              <a:t>设备时</a:t>
            </a:r>
            <a:r>
              <a:rPr kumimoji="1" lang="zh-CN" altLang="en-US" dirty="0">
                <a:solidFill>
                  <a:schemeClr val="tx1"/>
                </a:solidFill>
                <a:latin typeface="Times New Roman" pitchFamily="18" charset="0"/>
              </a:rPr>
              <a:t>，也可能发生在</a:t>
            </a:r>
            <a:r>
              <a:rPr kumimoji="1" lang="zh-CN" altLang="en-US" u="sng" dirty="0">
                <a:latin typeface="Times New Roman" pitchFamily="18" charset="0"/>
              </a:rPr>
              <a:t>使用</a:t>
            </a:r>
            <a:r>
              <a:rPr kumimoji="1" lang="zh-CN" altLang="en-US" dirty="0">
                <a:latin typeface="Times New Roman" pitchFamily="18" charset="0"/>
              </a:rPr>
              <a:t>共享数据结构时</a:t>
            </a:r>
            <a:r>
              <a:rPr kumimoji="1" lang="zh-CN" altLang="en-US" dirty="0">
                <a:solidFill>
                  <a:schemeClr val="tx1"/>
                </a:solidFill>
                <a:latin typeface="Times New Roman" pitchFamily="18" charset="0"/>
              </a:rPr>
              <a:t>。总之，</a:t>
            </a:r>
            <a:r>
              <a:rPr kumimoji="1" lang="zh-CN" altLang="en-US" b="1" u="sng" dirty="0">
                <a:solidFill>
                  <a:schemeClr val="tx1"/>
                </a:solidFill>
                <a:latin typeface="Times New Roman" pitchFamily="18" charset="0"/>
              </a:rPr>
              <a:t>软硬件资源都有可能</a:t>
            </a:r>
            <a:r>
              <a:rPr kumimoji="1" lang="zh-CN" altLang="en-US" b="1" dirty="0">
                <a:solidFill>
                  <a:schemeClr val="tx1"/>
                </a:solidFill>
                <a:latin typeface="Times New Roman" pitchFamily="18" charset="0"/>
              </a:rPr>
              <a:t>引起死锁的发生</a:t>
            </a:r>
            <a:r>
              <a:rPr kumimoji="1" lang="zh-CN" altLang="en-US" dirty="0">
                <a:solidFill>
                  <a:schemeClr val="tx1"/>
                </a:solidFill>
                <a:latin typeface="Times New Roman" pitchFamily="18" charset="0"/>
              </a:rPr>
              <a:t>。</a:t>
            </a:r>
            <a:endParaRPr kumimoji="1" lang="en-US" altLang="zh-CN" dirty="0">
              <a:solidFill>
                <a:schemeClr val="tx1"/>
              </a:solidFill>
              <a:latin typeface="Times New Roman" pitchFamily="18" charset="0"/>
            </a:endParaRPr>
          </a:p>
          <a:p>
            <a:pPr>
              <a:lnSpc>
                <a:spcPct val="125000"/>
              </a:lnSpc>
            </a:pPr>
            <a:endParaRPr lang="zh-CN" altLang="en-US" dirty="0">
              <a:solidFill>
                <a:schemeClr val="tx1"/>
              </a:solidFill>
            </a:endParaRPr>
          </a:p>
        </p:txBody>
      </p:sp>
    </p:spTree>
    <p:extLst>
      <p:ext uri="{BB962C8B-B14F-4D97-AF65-F5344CB8AC3E}">
        <p14:creationId xmlns:p14="http://schemas.microsoft.com/office/powerpoint/2010/main" val="1641713185"/>
      </p:ext>
    </p:extLst>
  </p:cSld>
  <p:clrMapOvr>
    <a:masterClrMapping/>
  </p:clrMapOvr>
  <p:transition>
    <p:pull dir="r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0648"/>
            <a:ext cx="8540750" cy="785818"/>
          </a:xfrm>
        </p:spPr>
        <p:txBody>
          <a:bodyPr/>
          <a:lstStyle/>
          <a:p>
            <a:pPr algn="l"/>
            <a:r>
              <a:rPr lang="zh-CN" altLang="en-US" dirty="0"/>
              <a:t>　   </a:t>
            </a:r>
            <a:r>
              <a:rPr lang="en-US" altLang="zh-CN" sz="2600" dirty="0">
                <a:latin typeface="黑体" pitchFamily="2" charset="-122"/>
                <a:ea typeface="黑体" pitchFamily="2" charset="-122"/>
              </a:rPr>
              <a:t>2. </a:t>
            </a:r>
            <a:r>
              <a:rPr lang="zh-CN" altLang="en-US" sz="2600" dirty="0">
                <a:latin typeface="黑体" pitchFamily="2" charset="-122"/>
                <a:ea typeface="黑体" pitchFamily="2" charset="-122"/>
              </a:rPr>
              <a:t>产生死锁的</a:t>
            </a:r>
            <a:r>
              <a:rPr lang="zh-CN" altLang="en-US" sz="2600" u="sng" dirty="0">
                <a:latin typeface="黑体" pitchFamily="2" charset="-122"/>
                <a:ea typeface="黑体" pitchFamily="2" charset="-122"/>
              </a:rPr>
              <a:t>必要条件</a:t>
            </a:r>
            <a:endParaRPr lang="zh-CN" altLang="en-US" sz="2600" u="sng" dirty="0"/>
          </a:p>
        </p:txBody>
      </p:sp>
      <p:sp>
        <p:nvSpPr>
          <p:cNvPr id="3" name="内容占位符 2"/>
          <p:cNvSpPr>
            <a:spLocks noGrp="1"/>
          </p:cNvSpPr>
          <p:nvPr>
            <p:ph idx="1"/>
          </p:nvPr>
        </p:nvSpPr>
        <p:spPr>
          <a:xfrm>
            <a:off x="467544" y="980728"/>
            <a:ext cx="8391307" cy="4929222"/>
          </a:xfrm>
        </p:spPr>
        <p:txBody>
          <a:bodyPr/>
          <a:lstStyle/>
          <a:p>
            <a:pPr marL="0" indent="0" eaLnBrk="1" hangingPunct="1">
              <a:lnSpc>
                <a:spcPct val="118000"/>
              </a:lnSpc>
              <a:spcBef>
                <a:spcPts val="572"/>
              </a:spcBef>
              <a:defRPr/>
            </a:pPr>
            <a:r>
              <a:rPr kumimoji="1" lang="en-US" altLang="zh-CN" sz="2400" dirty="0">
                <a:latin typeface="Times New Roman" pitchFamily="18" charset="0"/>
              </a:rPr>
              <a:t>  </a:t>
            </a:r>
            <a:r>
              <a:rPr kumimoji="1" lang="zh-CN" altLang="en-US" sz="2400" dirty="0">
                <a:latin typeface="Times New Roman" pitchFamily="18" charset="0"/>
              </a:rPr>
              <a:t>必要条件：一个条件不成立，结论</a:t>
            </a:r>
            <a:r>
              <a:rPr kumimoji="1" lang="en-US" altLang="zh-CN" sz="2400" dirty="0">
                <a:latin typeface="Times New Roman" pitchFamily="18" charset="0"/>
              </a:rPr>
              <a:t>/</a:t>
            </a:r>
            <a:r>
              <a:rPr kumimoji="1" lang="zh-CN" altLang="en-US" sz="2400" dirty="0">
                <a:latin typeface="Times New Roman" pitchFamily="18" charset="0"/>
              </a:rPr>
              <a:t>死锁就不会发生。</a:t>
            </a:r>
            <a:endParaRPr kumimoji="1" lang="en-US" altLang="zh-CN" sz="2400" dirty="0">
              <a:latin typeface="Times New Roman" pitchFamily="18" charset="0"/>
            </a:endParaRPr>
          </a:p>
          <a:p>
            <a:pPr marL="457200" indent="-457200" eaLnBrk="1" hangingPunct="1">
              <a:lnSpc>
                <a:spcPct val="118000"/>
              </a:lnSpc>
              <a:spcBef>
                <a:spcPts val="572"/>
              </a:spcBef>
              <a:buFontTx/>
              <a:buAutoNum type="arabicParenBoth"/>
              <a:defRPr/>
            </a:pPr>
            <a:r>
              <a:rPr kumimoji="1" lang="zh-CN" altLang="en-US" sz="2400" b="1" dirty="0">
                <a:solidFill>
                  <a:schemeClr val="tx2"/>
                </a:solidFill>
                <a:latin typeface="Times New Roman" pitchFamily="18" charset="0"/>
                <a:hlinkClick r:id="rId2" action="ppaction://hlinksldjump"/>
              </a:rPr>
              <a:t>互斥条件</a:t>
            </a:r>
            <a:r>
              <a:rPr kumimoji="1" lang="zh-CN" altLang="en-US" sz="2400" b="1" dirty="0">
                <a:solidFill>
                  <a:schemeClr val="tx2"/>
                </a:solidFill>
                <a:latin typeface="Times New Roman" pitchFamily="18" charset="0"/>
              </a:rPr>
              <a:t> </a:t>
            </a:r>
            <a:r>
              <a:rPr kumimoji="1" lang="en-US" altLang="zh-CN" sz="2400" b="1" baseline="30000" dirty="0">
                <a:latin typeface="Times New Roman" pitchFamily="18" charset="0"/>
              </a:rPr>
              <a:t>fig3-12</a:t>
            </a:r>
            <a:r>
              <a:rPr kumimoji="1" lang="en-US" altLang="zh-CN" sz="2400" dirty="0">
                <a:latin typeface="Times New Roman" pitchFamily="18" charset="0"/>
              </a:rPr>
              <a:t>(</a:t>
            </a:r>
            <a:r>
              <a:rPr kumimoji="1" lang="zh-CN" altLang="en-US" sz="2400" b="1" dirty="0">
                <a:solidFill>
                  <a:schemeClr val="tx2"/>
                </a:solidFill>
                <a:latin typeface="Times New Roman" pitchFamily="18" charset="0"/>
              </a:rPr>
              <a:t>资源</a:t>
            </a:r>
            <a:r>
              <a:rPr kumimoji="1" lang="zh-CN" altLang="en-US" sz="2400" dirty="0">
                <a:latin typeface="Times New Roman" pitchFamily="18" charset="0"/>
              </a:rPr>
              <a:t>只能被</a:t>
            </a:r>
            <a:r>
              <a:rPr kumimoji="1" lang="zh-CN" altLang="en-US" sz="2400" b="1" u="sng" dirty="0">
                <a:latin typeface="Times New Roman" pitchFamily="18" charset="0"/>
              </a:rPr>
              <a:t>互斥</a:t>
            </a:r>
            <a:r>
              <a:rPr kumimoji="1" lang="zh-CN" altLang="en-US" sz="2400" dirty="0">
                <a:latin typeface="Times New Roman" pitchFamily="18" charset="0"/>
              </a:rPr>
              <a:t>性使用</a:t>
            </a:r>
            <a:r>
              <a:rPr kumimoji="1" lang="en-US" altLang="zh-CN" sz="2400" dirty="0">
                <a:latin typeface="Times New Roman" pitchFamily="18" charset="0"/>
              </a:rPr>
              <a:t>)</a:t>
            </a:r>
          </a:p>
          <a:p>
            <a:pPr marL="0" indent="269875" eaLnBrk="1" hangingPunct="1">
              <a:lnSpc>
                <a:spcPct val="118000"/>
              </a:lnSpc>
              <a:spcBef>
                <a:spcPts val="572"/>
              </a:spcBef>
              <a:defRPr/>
            </a:pPr>
            <a:r>
              <a:rPr kumimoji="1" lang="en-US" altLang="zh-CN" sz="2400" dirty="0">
                <a:latin typeface="Times New Roman" pitchFamily="18" charset="0"/>
              </a:rPr>
              <a:t>  </a:t>
            </a:r>
            <a:r>
              <a:rPr kumimoji="1" lang="zh-CN" altLang="en-US" sz="2400" dirty="0">
                <a:latin typeface="Times New Roman" pitchFamily="18" charset="0"/>
              </a:rPr>
              <a:t>一个</a:t>
            </a:r>
            <a:r>
              <a:rPr kumimoji="1" lang="zh-CN" altLang="en-US" sz="2400" u="sng" dirty="0">
                <a:solidFill>
                  <a:schemeClr val="tx2"/>
                </a:solidFill>
                <a:latin typeface="Times New Roman" pitchFamily="18" charset="0"/>
              </a:rPr>
              <a:t>资源</a:t>
            </a:r>
            <a:r>
              <a:rPr kumimoji="1" lang="zh-CN" altLang="en-US" sz="2400" dirty="0">
                <a:latin typeface="Times New Roman" pitchFamily="18" charset="0"/>
              </a:rPr>
              <a:t>在一段时间内，</a:t>
            </a:r>
            <a:r>
              <a:rPr kumimoji="1" lang="zh-CN" altLang="en-US" sz="2400" u="sng" dirty="0">
                <a:latin typeface="Times New Roman" pitchFamily="18" charset="0"/>
              </a:rPr>
              <a:t>只能为</a:t>
            </a:r>
            <a:r>
              <a:rPr kumimoji="1" lang="zh-CN" altLang="en-US" sz="2400" b="1" i="1" u="sng" dirty="0">
                <a:latin typeface="Times New Roman" pitchFamily="18" charset="0"/>
              </a:rPr>
              <a:t>一个进程</a:t>
            </a:r>
            <a:r>
              <a:rPr kumimoji="1" lang="zh-CN" altLang="en-US" sz="2400" u="sng" dirty="0">
                <a:latin typeface="Times New Roman" pitchFamily="18" charset="0"/>
              </a:rPr>
              <a:t>所使用</a:t>
            </a:r>
            <a:r>
              <a:rPr kumimoji="1" lang="zh-CN" altLang="en-US" sz="2400" dirty="0">
                <a:latin typeface="Times New Roman" pitchFamily="18" charset="0"/>
              </a:rPr>
              <a:t>。 </a:t>
            </a:r>
          </a:p>
          <a:p>
            <a:pPr marL="457200" indent="-457200" eaLnBrk="1" hangingPunct="1">
              <a:lnSpc>
                <a:spcPct val="118000"/>
              </a:lnSpc>
              <a:spcBef>
                <a:spcPts val="572"/>
              </a:spcBef>
              <a:defRPr/>
            </a:pPr>
            <a:r>
              <a:rPr kumimoji="1" lang="en-US" altLang="zh-CN" sz="2400" dirty="0">
                <a:latin typeface="Times New Roman" pitchFamily="18" charset="0"/>
              </a:rPr>
              <a:t>(2) </a:t>
            </a:r>
            <a:r>
              <a:rPr kumimoji="1" lang="zh-CN" altLang="en-US" sz="2400" b="1" dirty="0">
                <a:solidFill>
                  <a:schemeClr val="tx2"/>
                </a:solidFill>
                <a:latin typeface="Times New Roman" pitchFamily="18" charset="0"/>
                <a:hlinkClick r:id="rId2" action="ppaction://hlinksldjump"/>
              </a:rPr>
              <a:t>请求</a:t>
            </a:r>
            <a:r>
              <a:rPr kumimoji="1" lang="zh-CN" altLang="en-US" sz="2400" b="1" dirty="0">
                <a:latin typeface="Times New Roman" pitchFamily="18" charset="0"/>
                <a:hlinkClick r:id="rId2" action="ppaction://hlinksldjump"/>
              </a:rPr>
              <a:t>和</a:t>
            </a:r>
            <a:r>
              <a:rPr kumimoji="1" lang="zh-CN" altLang="en-US" sz="2400" b="1" dirty="0">
                <a:solidFill>
                  <a:schemeClr val="tx2"/>
                </a:solidFill>
                <a:latin typeface="Times New Roman" pitchFamily="18" charset="0"/>
                <a:hlinkClick r:id="rId2" action="ppaction://hlinksldjump"/>
              </a:rPr>
              <a:t>保持</a:t>
            </a:r>
            <a:r>
              <a:rPr kumimoji="1" lang="zh-CN" altLang="en-US" sz="2400" b="1" dirty="0">
                <a:solidFill>
                  <a:schemeClr val="tx2"/>
                </a:solidFill>
                <a:latin typeface="Times New Roman" pitchFamily="18" charset="0"/>
              </a:rPr>
              <a:t> </a:t>
            </a:r>
            <a:r>
              <a:rPr kumimoji="1" lang="en-US" altLang="zh-CN" sz="2400" b="1" baseline="30000" dirty="0">
                <a:latin typeface="Times New Roman" pitchFamily="18" charset="0"/>
              </a:rPr>
              <a:t>fig3-12</a:t>
            </a:r>
            <a:r>
              <a:rPr kumimoji="1" lang="en-US" altLang="zh-CN" sz="2400" b="1" dirty="0">
                <a:latin typeface="Times New Roman" pitchFamily="18" charset="0"/>
              </a:rPr>
              <a:t>(</a:t>
            </a:r>
            <a:r>
              <a:rPr kumimoji="1" lang="zh-CN" altLang="en-US" sz="2400" b="1" u="sng" dirty="0">
                <a:latin typeface="Times New Roman" pitchFamily="18" charset="0"/>
              </a:rPr>
              <a:t>占有</a:t>
            </a:r>
            <a:r>
              <a:rPr kumimoji="1" lang="zh-CN" altLang="en-US" sz="2400" dirty="0">
                <a:latin typeface="Times New Roman" pitchFamily="18" charset="0"/>
              </a:rPr>
              <a:t>和</a:t>
            </a:r>
            <a:r>
              <a:rPr kumimoji="1" lang="en-US" altLang="zh-CN" sz="2400" dirty="0">
                <a:latin typeface="Times New Roman" pitchFamily="18" charset="0"/>
              </a:rPr>
              <a:t>/</a:t>
            </a:r>
            <a:r>
              <a:rPr kumimoji="1" lang="zh-CN" altLang="en-US" sz="2400" dirty="0">
                <a:latin typeface="Times New Roman" pitchFamily="18" charset="0"/>
              </a:rPr>
              <a:t>并</a:t>
            </a:r>
            <a:r>
              <a:rPr kumimoji="1" lang="zh-CN" altLang="en-US" sz="2400" b="1" u="sng" dirty="0">
                <a:latin typeface="Times New Roman" pitchFamily="18" charset="0"/>
              </a:rPr>
              <a:t>等待</a:t>
            </a:r>
            <a:r>
              <a:rPr kumimoji="1" lang="zh-CN" altLang="en-US" sz="2400" dirty="0">
                <a:latin typeface="Times New Roman" pitchFamily="18" charset="0"/>
              </a:rPr>
              <a:t>、</a:t>
            </a:r>
            <a:r>
              <a:rPr kumimoji="1" lang="zh-CN" altLang="en-US" sz="2400" b="1" dirty="0">
                <a:solidFill>
                  <a:schemeClr val="tx2"/>
                </a:solidFill>
                <a:latin typeface="Times New Roman" pitchFamily="18" charset="0"/>
              </a:rPr>
              <a:t>部分占有</a:t>
            </a:r>
            <a:r>
              <a:rPr kumimoji="1" lang="zh-CN" altLang="en-US" sz="2400" b="1" baseline="30000" dirty="0">
                <a:solidFill>
                  <a:schemeClr val="tx2"/>
                </a:solidFill>
                <a:latin typeface="Times New Roman" pitchFamily="18" charset="0"/>
              </a:rPr>
              <a:t>各进程都是</a:t>
            </a:r>
            <a:r>
              <a:rPr kumimoji="1" lang="en-US" altLang="zh-CN" sz="2400" dirty="0">
                <a:latin typeface="Times New Roman" pitchFamily="18" charset="0"/>
              </a:rPr>
              <a:t>)</a:t>
            </a:r>
            <a:r>
              <a:rPr kumimoji="1" lang="zh-CN" altLang="en-US" sz="2400" dirty="0">
                <a:latin typeface="Times New Roman" pitchFamily="18" charset="0"/>
              </a:rPr>
              <a:t>条件</a:t>
            </a:r>
            <a:endParaRPr kumimoji="1" lang="en-US" altLang="zh-CN" sz="2400" dirty="0">
              <a:latin typeface="Times New Roman" pitchFamily="18" charset="0"/>
            </a:endParaRPr>
          </a:p>
          <a:p>
            <a:pPr marL="0" indent="360363" eaLnBrk="1" hangingPunct="1">
              <a:lnSpc>
                <a:spcPct val="118000"/>
              </a:lnSpc>
              <a:spcBef>
                <a:spcPts val="572"/>
              </a:spcBef>
              <a:defRPr/>
            </a:pPr>
            <a:r>
              <a:rPr kumimoji="1" lang="zh-CN" altLang="en-US" sz="2400" dirty="0">
                <a:latin typeface="Times New Roman" pitchFamily="18" charset="0"/>
              </a:rPr>
              <a:t> </a:t>
            </a:r>
            <a:r>
              <a:rPr kumimoji="1" lang="zh-CN" altLang="en-US" sz="2400" u="sng" dirty="0">
                <a:solidFill>
                  <a:schemeClr val="tx2"/>
                </a:solidFill>
                <a:latin typeface="Times New Roman" pitchFamily="18" charset="0"/>
              </a:rPr>
              <a:t>进程</a:t>
            </a:r>
            <a:r>
              <a:rPr kumimoji="1" lang="zh-CN" altLang="en-US" sz="2400" dirty="0">
                <a:latin typeface="Times New Roman" pitchFamily="18" charset="0"/>
              </a:rPr>
              <a:t>得到了</a:t>
            </a:r>
            <a:r>
              <a:rPr kumimoji="1" lang="zh-CN" altLang="en-US" sz="2400" u="sng" dirty="0">
                <a:latin typeface="Times New Roman" pitchFamily="18" charset="0"/>
              </a:rPr>
              <a:t>部分资源</a:t>
            </a:r>
            <a:r>
              <a:rPr kumimoji="1" lang="en-US" altLang="zh-CN" sz="2400" u="sng" dirty="0">
                <a:latin typeface="Times New Roman" pitchFamily="18" charset="0"/>
              </a:rPr>
              <a:t>(</a:t>
            </a:r>
            <a:r>
              <a:rPr kumimoji="1" lang="zh-CN" altLang="en-US" sz="2400" u="sng" dirty="0">
                <a:latin typeface="Times New Roman" pitchFamily="18" charset="0"/>
              </a:rPr>
              <a:t>资源不足</a:t>
            </a:r>
            <a:r>
              <a:rPr kumimoji="1" lang="en-US" altLang="zh-CN" sz="2400" u="sng" dirty="0">
                <a:latin typeface="Times New Roman" pitchFamily="18" charset="0"/>
              </a:rPr>
              <a:t>)</a:t>
            </a:r>
            <a:r>
              <a:rPr kumimoji="1" lang="zh-CN" altLang="en-US" sz="2400" dirty="0">
                <a:latin typeface="Times New Roman" pitchFamily="18" charset="0"/>
              </a:rPr>
              <a:t>，还要再请求</a:t>
            </a:r>
            <a:r>
              <a:rPr kumimoji="1" lang="zh-CN" altLang="en-US" sz="2400" u="sng" dirty="0">
                <a:latin typeface="Times New Roman" pitchFamily="18" charset="0"/>
              </a:rPr>
              <a:t>其它的资源</a:t>
            </a:r>
            <a:r>
              <a:rPr kumimoji="1" lang="zh-CN" altLang="en-US" sz="2400" dirty="0">
                <a:latin typeface="Times New Roman" pitchFamily="18" charset="0"/>
              </a:rPr>
              <a:t>。</a:t>
            </a:r>
          </a:p>
          <a:p>
            <a:pPr marL="457200" indent="-457200" eaLnBrk="1" hangingPunct="1">
              <a:lnSpc>
                <a:spcPct val="118000"/>
              </a:lnSpc>
              <a:spcBef>
                <a:spcPts val="572"/>
              </a:spcBef>
              <a:defRPr/>
            </a:pPr>
            <a:r>
              <a:rPr kumimoji="1" lang="en-US" altLang="zh-CN" sz="2400" dirty="0">
                <a:latin typeface="Times New Roman" pitchFamily="18" charset="0"/>
              </a:rPr>
              <a:t>(3) </a:t>
            </a:r>
            <a:r>
              <a:rPr kumimoji="1" lang="zh-CN" altLang="en-US" sz="2400" b="1" dirty="0">
                <a:blipFill>
                  <a:blip r:embed="rId3"/>
                  <a:tile tx="0" ty="0" sx="100000" sy="100000" flip="none" algn="tl"/>
                </a:blipFill>
                <a:latin typeface="Times New Roman" pitchFamily="18" charset="0"/>
                <a:hlinkClick r:id="rId2" action="ppaction://hlinksldjump"/>
              </a:rPr>
              <a:t>不可剥夺</a:t>
            </a:r>
            <a:r>
              <a:rPr kumimoji="1" lang="zh-CN" altLang="en-US" sz="2400" b="1" dirty="0">
                <a:solidFill>
                  <a:schemeClr val="tx2"/>
                </a:solidFill>
                <a:latin typeface="Times New Roman" pitchFamily="18" charset="0"/>
              </a:rPr>
              <a:t> </a:t>
            </a:r>
            <a:r>
              <a:rPr kumimoji="1" lang="en-US" altLang="zh-CN" sz="2400" b="1" baseline="30000" dirty="0">
                <a:latin typeface="Times New Roman" pitchFamily="18" charset="0"/>
              </a:rPr>
              <a:t>fig3-12</a:t>
            </a:r>
            <a:r>
              <a:rPr kumimoji="1" lang="zh-CN" altLang="en-US" sz="2400" dirty="0">
                <a:latin typeface="Times New Roman" pitchFamily="18" charset="0"/>
              </a:rPr>
              <a:t>（</a:t>
            </a:r>
            <a:r>
              <a:rPr kumimoji="1" lang="zh-CN" altLang="en-US" sz="2400" b="1" dirty="0">
                <a:solidFill>
                  <a:schemeClr val="tx2"/>
                </a:solidFill>
                <a:latin typeface="Times New Roman" pitchFamily="18" charset="0"/>
              </a:rPr>
              <a:t>不可抢占</a:t>
            </a:r>
            <a:r>
              <a:rPr kumimoji="1" lang="zh-CN" altLang="en-US" sz="2400" dirty="0">
                <a:latin typeface="Times New Roman" pitchFamily="18" charset="0"/>
              </a:rPr>
              <a:t>）条件 </a:t>
            </a:r>
            <a:endParaRPr kumimoji="1" lang="en-US" altLang="zh-CN" sz="2400" dirty="0">
              <a:latin typeface="Times New Roman" pitchFamily="18" charset="0"/>
            </a:endParaRPr>
          </a:p>
          <a:p>
            <a:pPr marL="0" indent="449263" eaLnBrk="1" hangingPunct="1">
              <a:lnSpc>
                <a:spcPct val="118000"/>
              </a:lnSpc>
              <a:spcBef>
                <a:spcPts val="572"/>
              </a:spcBef>
              <a:defRPr/>
            </a:pPr>
            <a:r>
              <a:rPr kumimoji="1" lang="zh-CN" altLang="en-US" sz="2400" u="sng" dirty="0">
                <a:solidFill>
                  <a:schemeClr val="tx2"/>
                </a:solidFill>
                <a:latin typeface="Times New Roman" pitchFamily="18" charset="0"/>
              </a:rPr>
              <a:t>资源</a:t>
            </a:r>
            <a:r>
              <a:rPr kumimoji="1" lang="zh-CN" altLang="en-US" sz="2400" dirty="0">
                <a:latin typeface="Times New Roman" pitchFamily="18" charset="0"/>
              </a:rPr>
              <a:t>一旦被分配给进程，它只能由该进程</a:t>
            </a:r>
            <a:r>
              <a:rPr kumimoji="1" lang="zh-CN" altLang="en-US" sz="2400" b="1" u="sng" dirty="0">
                <a:solidFill>
                  <a:srgbClr val="FF3399"/>
                </a:solidFill>
                <a:latin typeface="Times New Roman" pitchFamily="18" charset="0"/>
              </a:rPr>
              <a:t>主动释放</a:t>
            </a:r>
            <a:r>
              <a:rPr kumimoji="1" lang="zh-CN" altLang="en-US" sz="2400" dirty="0">
                <a:latin typeface="Times New Roman" pitchFamily="18" charset="0"/>
              </a:rPr>
              <a:t>。</a:t>
            </a:r>
          </a:p>
          <a:p>
            <a:pPr marL="457200" indent="-457200" eaLnBrk="1" hangingPunct="1">
              <a:lnSpc>
                <a:spcPct val="118000"/>
              </a:lnSpc>
              <a:spcBef>
                <a:spcPts val="572"/>
              </a:spcBef>
              <a:defRPr/>
            </a:pPr>
            <a:r>
              <a:rPr kumimoji="1" lang="en-US" altLang="zh-CN" sz="2400" dirty="0">
                <a:latin typeface="Times New Roman" pitchFamily="18" charset="0"/>
              </a:rPr>
              <a:t>(4) </a:t>
            </a:r>
            <a:r>
              <a:rPr kumimoji="1" lang="zh-CN" altLang="en-US" sz="2400" b="1" dirty="0">
                <a:solidFill>
                  <a:schemeClr val="tx2"/>
                </a:solidFill>
                <a:latin typeface="Times New Roman" pitchFamily="18" charset="0"/>
                <a:hlinkClick r:id="rId2" action="ppaction://hlinksldjump"/>
              </a:rPr>
              <a:t>环路等待</a:t>
            </a:r>
            <a:r>
              <a:rPr kumimoji="1" lang="en-US" altLang="zh-CN" sz="2400" b="1" dirty="0">
                <a:solidFill>
                  <a:schemeClr val="tx2"/>
                </a:solidFill>
                <a:latin typeface="Times New Roman" pitchFamily="18" charset="0"/>
                <a:hlinkClick r:id="rId2" action="ppaction://hlinksldjump"/>
              </a:rPr>
              <a:t>/</a:t>
            </a:r>
            <a:r>
              <a:rPr kumimoji="1" lang="zh-CN" altLang="en-US" sz="2400" b="1" dirty="0">
                <a:solidFill>
                  <a:schemeClr val="tx2"/>
                </a:solidFill>
                <a:latin typeface="Times New Roman" pitchFamily="18" charset="0"/>
                <a:hlinkClick r:id="rId2" action="ppaction://hlinksldjump"/>
              </a:rPr>
              <a:t>循环等待</a:t>
            </a:r>
            <a:r>
              <a:rPr kumimoji="1" lang="zh-CN" altLang="en-US" sz="2400" b="1" dirty="0">
                <a:solidFill>
                  <a:schemeClr val="tx2"/>
                </a:solidFill>
                <a:latin typeface="Times New Roman" pitchFamily="18" charset="0"/>
              </a:rPr>
              <a:t> </a:t>
            </a:r>
            <a:r>
              <a:rPr kumimoji="1" lang="en-US" altLang="zh-CN" sz="2400" b="1" baseline="30000" dirty="0">
                <a:latin typeface="Times New Roman" pitchFamily="18" charset="0"/>
              </a:rPr>
              <a:t>fig3-12</a:t>
            </a:r>
            <a:r>
              <a:rPr kumimoji="1" lang="zh-CN" altLang="en-US" sz="2400" dirty="0">
                <a:latin typeface="Times New Roman" pitchFamily="18" charset="0"/>
              </a:rPr>
              <a:t>条件 </a:t>
            </a:r>
            <a:endParaRPr kumimoji="1" lang="en-US" altLang="zh-CN" sz="2400" dirty="0">
              <a:latin typeface="Times New Roman" pitchFamily="18" charset="0"/>
            </a:endParaRPr>
          </a:p>
          <a:p>
            <a:pPr marL="0" indent="449263" eaLnBrk="1" hangingPunct="1">
              <a:lnSpc>
                <a:spcPct val="118000"/>
              </a:lnSpc>
              <a:spcBef>
                <a:spcPts val="572"/>
              </a:spcBef>
              <a:defRPr/>
            </a:pPr>
            <a:r>
              <a:rPr kumimoji="1" lang="zh-CN" altLang="en-US" sz="2400" dirty="0">
                <a:latin typeface="Times New Roman" pitchFamily="18" charset="0"/>
              </a:rPr>
              <a:t>若干进程形成一个</a:t>
            </a:r>
            <a:r>
              <a:rPr kumimoji="1" lang="zh-CN" altLang="en-US" sz="2400" u="sng" dirty="0">
                <a:solidFill>
                  <a:schemeClr val="tx2"/>
                </a:solidFill>
                <a:latin typeface="Times New Roman" pitchFamily="18" charset="0"/>
              </a:rPr>
              <a:t>环</a:t>
            </a:r>
            <a:r>
              <a:rPr kumimoji="1" lang="zh-CN" altLang="en-US" sz="2400" dirty="0">
                <a:latin typeface="Times New Roman" pitchFamily="18" charset="0"/>
              </a:rPr>
              <a:t>，环中每个进程都在等待下一个进程所占有的资源。</a:t>
            </a:r>
            <a:endParaRPr lang="zh-CN" altLang="en-US" dirty="0"/>
          </a:p>
        </p:txBody>
      </p:sp>
      <p:sp>
        <p:nvSpPr>
          <p:cNvPr id="87043" name="日期占位符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97D467F-ADEF-4D10-9044-7A3557893038}" type="datetime8">
              <a:rPr lang="zh-CN" altLang="en-US" smtClean="0"/>
              <a:pPr/>
              <a:t>2022年6月30日8时58分</a:t>
            </a:fld>
            <a:endParaRPr lang="en-US" altLang="zh-CN"/>
          </a:p>
        </p:txBody>
      </p:sp>
    </p:spTree>
  </p:cSld>
  <p:clrMapOvr>
    <a:masterClrMapping/>
  </p:clrMapOvr>
  <p:transition>
    <p:pull dir="r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9952"/>
            <a:ext cx="8540750" cy="623562"/>
          </a:xfrm>
        </p:spPr>
        <p:txBody>
          <a:bodyPr/>
          <a:lstStyle/>
          <a:p>
            <a:pPr algn="l"/>
            <a:r>
              <a:rPr lang="en-US" altLang="zh-CN" dirty="0">
                <a:latin typeface="黑体" pitchFamily="2" charset="-122"/>
                <a:ea typeface="黑体" pitchFamily="2" charset="-122"/>
              </a:rPr>
              <a:t>   </a:t>
            </a:r>
            <a:r>
              <a:rPr lang="en-US" altLang="zh-CN" sz="2600" dirty="0">
                <a:latin typeface="黑体" pitchFamily="2" charset="-122"/>
                <a:ea typeface="黑体" pitchFamily="2" charset="-122"/>
              </a:rPr>
              <a:t>3. </a:t>
            </a:r>
            <a:r>
              <a:rPr lang="zh-CN" altLang="en-US" sz="2600" dirty="0">
                <a:latin typeface="黑体" pitchFamily="2" charset="-122"/>
                <a:ea typeface="黑体" pitchFamily="2" charset="-122"/>
              </a:rPr>
              <a:t>处理死锁的方法</a:t>
            </a:r>
            <a:endParaRPr lang="zh-CN" altLang="en-US" sz="2600" dirty="0"/>
          </a:p>
        </p:txBody>
      </p:sp>
      <p:sp>
        <p:nvSpPr>
          <p:cNvPr id="2" name="内容占位符 1"/>
          <p:cNvSpPr>
            <a:spLocks noGrp="1"/>
          </p:cNvSpPr>
          <p:nvPr>
            <p:ph idx="1"/>
          </p:nvPr>
        </p:nvSpPr>
        <p:spPr>
          <a:xfrm>
            <a:off x="395536" y="620688"/>
            <a:ext cx="8485217" cy="5760640"/>
          </a:xfrm>
        </p:spPr>
        <p:txBody>
          <a:bodyPr/>
          <a:lstStyle/>
          <a:p>
            <a:pPr marL="0" indent="360363" eaLnBrk="1" hangingPunct="1">
              <a:lnSpc>
                <a:spcPct val="110000"/>
              </a:lnSpc>
              <a:spcBef>
                <a:spcPts val="376"/>
              </a:spcBef>
              <a:buFontTx/>
              <a:buAutoNum type="arabicParenBoth"/>
              <a:defRPr/>
            </a:pPr>
            <a:r>
              <a:rPr kumimoji="1" lang="zh-CN" altLang="en-US" sz="2300" b="1" dirty="0">
                <a:solidFill>
                  <a:srgbClr val="FFFF00"/>
                </a:solidFill>
                <a:latin typeface="Times New Roman" pitchFamily="18" charset="0"/>
              </a:rPr>
              <a:t>预防死锁</a:t>
            </a:r>
            <a:endParaRPr kumimoji="1" lang="en-US" altLang="zh-CN" sz="2300" b="1" dirty="0">
              <a:solidFill>
                <a:srgbClr val="FFFF00"/>
              </a:solidFill>
              <a:latin typeface="Times New Roman" pitchFamily="18" charset="0"/>
            </a:endParaRPr>
          </a:p>
          <a:p>
            <a:pPr marL="0" indent="360363" eaLnBrk="1" hangingPunct="1">
              <a:lnSpc>
                <a:spcPct val="110000"/>
              </a:lnSpc>
              <a:spcBef>
                <a:spcPts val="376"/>
              </a:spcBef>
              <a:defRPr/>
            </a:pPr>
            <a:r>
              <a:rPr kumimoji="1" lang="zh-CN" altLang="en-US" sz="2300" dirty="0">
                <a:latin typeface="Times New Roman" pitchFamily="18" charset="0"/>
              </a:rPr>
              <a:t>方法：破坏</a:t>
            </a:r>
            <a:r>
              <a:rPr kumimoji="1" lang="en-US" altLang="zh-CN" sz="2300" dirty="0">
                <a:latin typeface="Times New Roman" pitchFamily="18" charset="0"/>
              </a:rPr>
              <a:t>4</a:t>
            </a:r>
            <a:r>
              <a:rPr kumimoji="1" lang="zh-CN" altLang="en-US" sz="2300" dirty="0">
                <a:latin typeface="Times New Roman" pitchFamily="18" charset="0"/>
              </a:rPr>
              <a:t>个</a:t>
            </a:r>
            <a:r>
              <a:rPr kumimoji="1" lang="zh-CN" altLang="en-US" sz="2300" dirty="0">
                <a:solidFill>
                  <a:schemeClr val="tx2"/>
                </a:solidFill>
                <a:latin typeface="Times New Roman" pitchFamily="18" charset="0"/>
              </a:rPr>
              <a:t>必要条件</a:t>
            </a:r>
            <a:r>
              <a:rPr kumimoji="1" lang="zh-CN" altLang="en-US" sz="2300" dirty="0">
                <a:latin typeface="Times New Roman" pitchFamily="18" charset="0"/>
              </a:rPr>
              <a:t>中的其中一个</a:t>
            </a:r>
            <a:r>
              <a:rPr kumimoji="1" lang="en-US" altLang="zh-CN" sz="2300" dirty="0">
                <a:latin typeface="Times New Roman" pitchFamily="18" charset="0"/>
              </a:rPr>
              <a:t>-&gt;</a:t>
            </a:r>
            <a:r>
              <a:rPr kumimoji="1" lang="zh-CN" altLang="en-US" sz="2300" dirty="0">
                <a:latin typeface="Times New Roman" pitchFamily="18" charset="0"/>
              </a:rPr>
              <a:t>使得</a:t>
            </a:r>
            <a:r>
              <a:rPr kumimoji="1" lang="zh-CN" altLang="en-US" sz="2300" u="sng" dirty="0">
                <a:latin typeface="Times New Roman" pitchFamily="18" charset="0"/>
              </a:rPr>
              <a:t>死锁不会发生</a:t>
            </a:r>
            <a:r>
              <a:rPr kumimoji="1" lang="zh-CN" altLang="en-US" sz="2300" dirty="0">
                <a:latin typeface="Times New Roman" pitchFamily="18" charset="0"/>
              </a:rPr>
              <a:t>。</a:t>
            </a:r>
            <a:endParaRPr kumimoji="1" lang="en-US" altLang="zh-CN" sz="2300" dirty="0">
              <a:latin typeface="Times New Roman" pitchFamily="18" charset="0"/>
            </a:endParaRPr>
          </a:p>
          <a:p>
            <a:pPr marL="0" indent="360363" eaLnBrk="1" hangingPunct="1">
              <a:lnSpc>
                <a:spcPct val="110000"/>
              </a:lnSpc>
              <a:spcBef>
                <a:spcPts val="376"/>
              </a:spcBef>
              <a:defRPr/>
            </a:pPr>
            <a:r>
              <a:rPr kumimoji="1" lang="zh-CN" altLang="en-US" sz="2300" dirty="0">
                <a:latin typeface="Times New Roman" pitchFamily="18" charset="0"/>
              </a:rPr>
              <a:t>优点：易实现，已被广泛使用；</a:t>
            </a:r>
            <a:endParaRPr kumimoji="1" lang="en-US" altLang="zh-CN" sz="2300" dirty="0">
              <a:latin typeface="Times New Roman" pitchFamily="18" charset="0"/>
            </a:endParaRPr>
          </a:p>
          <a:p>
            <a:pPr marL="0" indent="360363" eaLnBrk="1" hangingPunct="1">
              <a:lnSpc>
                <a:spcPct val="110000"/>
              </a:lnSpc>
              <a:spcBef>
                <a:spcPts val="376"/>
              </a:spcBef>
              <a:defRPr/>
            </a:pPr>
            <a:r>
              <a:rPr kumimoji="1" lang="zh-CN" altLang="en-US" sz="2300" dirty="0">
                <a:latin typeface="Times New Roman" pitchFamily="18" charset="0"/>
              </a:rPr>
              <a:t>缺点：资源利用率低、呑吐量低。</a:t>
            </a:r>
          </a:p>
          <a:p>
            <a:pPr marL="457200" indent="-457200" eaLnBrk="1" hangingPunct="1">
              <a:lnSpc>
                <a:spcPct val="110000"/>
              </a:lnSpc>
              <a:spcBef>
                <a:spcPts val="376"/>
              </a:spcBef>
              <a:defRPr/>
            </a:pPr>
            <a:r>
              <a:rPr kumimoji="1" lang="en-US" altLang="zh-CN" sz="2300" dirty="0">
                <a:latin typeface="Times New Roman" pitchFamily="18" charset="0"/>
              </a:rPr>
              <a:t>(2) </a:t>
            </a:r>
            <a:r>
              <a:rPr kumimoji="1" lang="zh-CN" altLang="en-US" sz="2300" b="1" dirty="0">
                <a:solidFill>
                  <a:srgbClr val="FFFF00"/>
                </a:solidFill>
                <a:latin typeface="Times New Roman" pitchFamily="18" charset="0"/>
              </a:rPr>
              <a:t>避免死锁</a:t>
            </a:r>
            <a:endParaRPr kumimoji="1" lang="en-US" altLang="zh-CN" sz="2300" b="1" dirty="0">
              <a:solidFill>
                <a:srgbClr val="FFFF00"/>
              </a:solidFill>
              <a:latin typeface="Times New Roman" pitchFamily="18" charset="0"/>
            </a:endParaRPr>
          </a:p>
          <a:p>
            <a:pPr marL="0" indent="360363" eaLnBrk="1" hangingPunct="1">
              <a:lnSpc>
                <a:spcPct val="110000"/>
              </a:lnSpc>
              <a:spcBef>
                <a:spcPts val="376"/>
              </a:spcBef>
              <a:defRPr/>
            </a:pPr>
            <a:r>
              <a:rPr kumimoji="1" lang="zh-CN" altLang="en-US" sz="2300" dirty="0">
                <a:latin typeface="Times New Roman" pitchFamily="18" charset="0"/>
              </a:rPr>
              <a:t>找出一种</a:t>
            </a:r>
            <a:r>
              <a:rPr kumimoji="1" lang="zh-CN" altLang="en-US" sz="2300" b="1" dirty="0">
                <a:solidFill>
                  <a:schemeClr val="tx2"/>
                </a:solidFill>
                <a:latin typeface="Times New Roman" pitchFamily="18" charset="0"/>
              </a:rPr>
              <a:t>资源动态分配算法</a:t>
            </a:r>
            <a:r>
              <a:rPr kumimoji="1" lang="zh-CN" altLang="en-US" sz="2300" dirty="0">
                <a:latin typeface="Times New Roman" pitchFamily="18" charset="0"/>
              </a:rPr>
              <a:t>。根据当前的</a:t>
            </a:r>
            <a:r>
              <a:rPr kumimoji="1" lang="zh-CN" altLang="en-US" sz="2300" u="sng" dirty="0">
                <a:latin typeface="Times New Roman" pitchFamily="18" charset="0"/>
              </a:rPr>
              <a:t>资源请求</a:t>
            </a:r>
            <a:r>
              <a:rPr kumimoji="1" lang="zh-CN" altLang="en-US" sz="2300" dirty="0">
                <a:latin typeface="Times New Roman" pitchFamily="18" charset="0"/>
              </a:rPr>
              <a:t>，</a:t>
            </a:r>
            <a:r>
              <a:rPr kumimoji="1" lang="zh-CN" altLang="en-US" sz="2300" u="sng" dirty="0">
                <a:latin typeface="Times New Roman" pitchFamily="18" charset="0"/>
              </a:rPr>
              <a:t>判定：假如满足该请求，死锁</a:t>
            </a:r>
            <a:r>
              <a:rPr kumimoji="1" lang="zh-CN" altLang="en-US" sz="2300" u="sng" dirty="0">
                <a:solidFill>
                  <a:srgbClr val="FFFF00"/>
                </a:solidFill>
                <a:latin typeface="Times New Roman" pitchFamily="18" charset="0"/>
              </a:rPr>
              <a:t>会不会发生？</a:t>
            </a:r>
            <a:r>
              <a:rPr kumimoji="1" lang="zh-CN" altLang="en-US" sz="2300" dirty="0">
                <a:latin typeface="Times New Roman" pitchFamily="18" charset="0"/>
              </a:rPr>
              <a:t>。从而决定是否分配资源。</a:t>
            </a:r>
            <a:endParaRPr kumimoji="1" lang="en-US" altLang="zh-CN" sz="2300" dirty="0">
              <a:latin typeface="Times New Roman" pitchFamily="18" charset="0"/>
            </a:endParaRPr>
          </a:p>
          <a:p>
            <a:pPr marL="0" indent="360363" eaLnBrk="1" hangingPunct="1">
              <a:lnSpc>
                <a:spcPct val="110000"/>
              </a:lnSpc>
              <a:spcBef>
                <a:spcPts val="376"/>
              </a:spcBef>
              <a:defRPr/>
            </a:pPr>
            <a:r>
              <a:rPr kumimoji="1" lang="zh-CN" altLang="en-US" sz="2300" dirty="0">
                <a:latin typeface="Times New Roman" pitchFamily="18" charset="0"/>
              </a:rPr>
              <a:t>优点：资源利用率高；缺点：实现困难，系统开销大。</a:t>
            </a:r>
          </a:p>
          <a:p>
            <a:pPr marL="457200" indent="-457200" eaLnBrk="1" hangingPunct="1">
              <a:lnSpc>
                <a:spcPct val="110000"/>
              </a:lnSpc>
              <a:spcBef>
                <a:spcPts val="376"/>
              </a:spcBef>
              <a:defRPr/>
            </a:pPr>
            <a:r>
              <a:rPr kumimoji="1" lang="en-US" altLang="zh-CN" sz="2300" dirty="0">
                <a:latin typeface="Times New Roman" pitchFamily="18" charset="0"/>
              </a:rPr>
              <a:t>(3) </a:t>
            </a:r>
            <a:r>
              <a:rPr kumimoji="1" lang="zh-CN" altLang="en-US" sz="2300" b="1" dirty="0">
                <a:solidFill>
                  <a:srgbClr val="FFFF00"/>
                </a:solidFill>
                <a:latin typeface="Times New Roman" pitchFamily="18" charset="0"/>
              </a:rPr>
              <a:t>检测死锁</a:t>
            </a:r>
            <a:endParaRPr kumimoji="1" lang="en-US" altLang="zh-CN" sz="2300" b="1" dirty="0">
              <a:solidFill>
                <a:srgbClr val="FFFF00"/>
              </a:solidFill>
              <a:latin typeface="Times New Roman" pitchFamily="18" charset="0"/>
            </a:endParaRPr>
          </a:p>
          <a:p>
            <a:pPr marL="0" indent="360363" eaLnBrk="1" hangingPunct="1">
              <a:lnSpc>
                <a:spcPct val="110000"/>
              </a:lnSpc>
              <a:spcBef>
                <a:spcPts val="376"/>
              </a:spcBef>
              <a:defRPr/>
            </a:pPr>
            <a:r>
              <a:rPr kumimoji="1" lang="zh-CN" altLang="en-US" sz="2300" dirty="0">
                <a:latin typeface="Times New Roman" pitchFamily="18" charset="0"/>
              </a:rPr>
              <a:t>系统</a:t>
            </a:r>
            <a:r>
              <a:rPr kumimoji="1" lang="zh-CN" altLang="en-US" sz="2300" u="sng" dirty="0">
                <a:solidFill>
                  <a:schemeClr val="tx2"/>
                </a:solidFill>
                <a:latin typeface="Times New Roman" pitchFamily="18" charset="0"/>
              </a:rPr>
              <a:t>允许（不阻止）死锁发生</a:t>
            </a:r>
            <a:r>
              <a:rPr kumimoji="1" lang="zh-CN" altLang="en-US" sz="2300" dirty="0">
                <a:latin typeface="Times New Roman" pitchFamily="18" charset="0"/>
              </a:rPr>
              <a:t>，但可</a:t>
            </a:r>
            <a:r>
              <a:rPr kumimoji="1" lang="zh-CN" altLang="en-US" sz="2300" u="sng" dirty="0">
                <a:solidFill>
                  <a:schemeClr val="tx2"/>
                </a:solidFill>
                <a:latin typeface="Times New Roman" pitchFamily="18" charset="0"/>
              </a:rPr>
              <a:t>通过</a:t>
            </a:r>
            <a:r>
              <a:rPr kumimoji="1" lang="zh-CN" altLang="en-US" sz="2300" b="1" u="sng" dirty="0">
                <a:solidFill>
                  <a:schemeClr val="tx2"/>
                </a:solidFill>
                <a:latin typeface="Times New Roman" pitchFamily="18" charset="0"/>
              </a:rPr>
              <a:t>检测</a:t>
            </a:r>
            <a:r>
              <a:rPr kumimoji="1" lang="zh-CN" altLang="en-US" sz="2300" u="sng" dirty="0">
                <a:solidFill>
                  <a:schemeClr val="tx2"/>
                </a:solidFill>
                <a:latin typeface="Times New Roman" pitchFamily="18" charset="0"/>
              </a:rPr>
              <a:t>来发现死锁</a:t>
            </a:r>
            <a:r>
              <a:rPr kumimoji="1" lang="zh-CN" altLang="en-US" sz="2300" dirty="0">
                <a:latin typeface="Times New Roman" pitchFamily="18" charset="0"/>
              </a:rPr>
              <a:t>。</a:t>
            </a:r>
          </a:p>
          <a:p>
            <a:pPr marL="457200" indent="-457200" eaLnBrk="1" hangingPunct="1">
              <a:lnSpc>
                <a:spcPct val="110000"/>
              </a:lnSpc>
              <a:spcBef>
                <a:spcPts val="376"/>
              </a:spcBef>
              <a:defRPr/>
            </a:pPr>
            <a:r>
              <a:rPr kumimoji="1" lang="en-US" altLang="zh-CN" sz="2300" dirty="0">
                <a:latin typeface="Times New Roman" pitchFamily="18" charset="0"/>
              </a:rPr>
              <a:t>(4) </a:t>
            </a:r>
            <a:r>
              <a:rPr kumimoji="1" lang="zh-CN" altLang="en-US" sz="2300" b="1" dirty="0">
                <a:solidFill>
                  <a:srgbClr val="FFFF00"/>
                </a:solidFill>
                <a:latin typeface="Times New Roman" pitchFamily="18" charset="0"/>
              </a:rPr>
              <a:t>解除死锁</a:t>
            </a:r>
            <a:endParaRPr kumimoji="1" lang="en-US" altLang="zh-CN" sz="2300" b="1" dirty="0">
              <a:solidFill>
                <a:srgbClr val="FFFF00"/>
              </a:solidFill>
              <a:latin typeface="Times New Roman" pitchFamily="18" charset="0"/>
            </a:endParaRPr>
          </a:p>
          <a:p>
            <a:pPr marL="0" indent="360363" eaLnBrk="1" hangingPunct="1">
              <a:lnSpc>
                <a:spcPct val="110000"/>
              </a:lnSpc>
              <a:spcBef>
                <a:spcPts val="376"/>
              </a:spcBef>
              <a:defRPr/>
            </a:pPr>
            <a:r>
              <a:rPr kumimoji="1" lang="zh-CN" altLang="en-US" sz="2300" dirty="0">
                <a:latin typeface="Times New Roman" pitchFamily="18" charset="0"/>
              </a:rPr>
              <a:t>当</a:t>
            </a:r>
            <a:r>
              <a:rPr kumimoji="1" lang="zh-CN" altLang="en-US" sz="2300" u="sng" dirty="0">
                <a:latin typeface="Times New Roman" pitchFamily="18" charset="0"/>
              </a:rPr>
              <a:t>检测到死锁发生</a:t>
            </a:r>
            <a:r>
              <a:rPr kumimoji="1" lang="zh-CN" altLang="en-US" sz="2300" dirty="0">
                <a:latin typeface="Times New Roman" pitchFamily="18" charset="0"/>
              </a:rPr>
              <a:t>后，</a:t>
            </a:r>
            <a:r>
              <a:rPr kumimoji="1" lang="zh-CN" altLang="en-US" sz="2300" b="1" dirty="0">
                <a:solidFill>
                  <a:schemeClr val="tx2"/>
                </a:solidFill>
                <a:latin typeface="Times New Roman" pitchFamily="18" charset="0"/>
              </a:rPr>
              <a:t>采取措施</a:t>
            </a:r>
            <a:r>
              <a:rPr kumimoji="1" lang="zh-CN" altLang="en-US" sz="2300" dirty="0">
                <a:latin typeface="Times New Roman" pitchFamily="18" charset="0"/>
              </a:rPr>
              <a:t>让进程从死锁中恢复过来。</a:t>
            </a:r>
          </a:p>
          <a:p>
            <a:pPr>
              <a:defRPr/>
            </a:pPr>
            <a:endParaRPr kumimoji="1" lang="zh-CN" altLang="en-US" b="1" dirty="0">
              <a:solidFill>
                <a:srgbClr val="FF6600"/>
              </a:solidFill>
              <a:latin typeface="Times New Roman" pitchFamily="18" charset="0"/>
            </a:endParaRPr>
          </a:p>
          <a:p>
            <a:pPr>
              <a:defRPr/>
            </a:pPr>
            <a:endParaRPr lang="zh-CN" altLang="en-US" dirty="0"/>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Tree>
  </p:cSld>
  <p:clrMapOvr>
    <a:masterClrMapping/>
  </p:clrMapOvr>
  <p:transition>
    <p:pull dir="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188640"/>
            <a:ext cx="8540750" cy="623562"/>
          </a:xfrm>
        </p:spPr>
        <p:txBody>
          <a:bodyPr/>
          <a:lstStyle/>
          <a:p>
            <a:pPr algn="l"/>
            <a:r>
              <a:rPr lang="en-US" altLang="zh-CN" sz="2800" dirty="0">
                <a:latin typeface="黑体" pitchFamily="2" charset="-122"/>
                <a:ea typeface="黑体" pitchFamily="2" charset="-122"/>
              </a:rPr>
              <a:t>   3.6  </a:t>
            </a:r>
            <a:r>
              <a:rPr lang="zh-CN" altLang="en-US" sz="2800" dirty="0">
                <a:latin typeface="黑体" pitchFamily="2" charset="-122"/>
                <a:ea typeface="黑体" pitchFamily="2" charset="-122"/>
              </a:rPr>
              <a:t>预 防 死 锁</a:t>
            </a:r>
            <a:endParaRPr lang="zh-CN" altLang="en-US" sz="2600" dirty="0"/>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Rectangle 2"/>
          <p:cNvSpPr>
            <a:spLocks noGrp="1" noChangeArrowheads="1"/>
          </p:cNvSpPr>
          <p:nvPr/>
        </p:nvSpPr>
        <p:spPr bwMode="auto">
          <a:xfrm>
            <a:off x="468313" y="836712"/>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50000"/>
              </a:lnSpc>
            </a:pPr>
            <a:r>
              <a:rPr lang="en-US" altLang="zh-CN" sz="3200" dirty="0">
                <a:latin typeface="黑体" pitchFamily="2" charset="-122"/>
                <a:ea typeface="黑体" pitchFamily="2" charset="-122"/>
              </a:rPr>
              <a:t> </a:t>
            </a:r>
            <a:r>
              <a:rPr lang="zh-CN" altLang="en-US" sz="3200" dirty="0">
                <a:latin typeface="黑体" pitchFamily="2" charset="-122"/>
                <a:ea typeface="黑体" pitchFamily="2" charset="-122"/>
              </a:rPr>
              <a:t>  </a:t>
            </a:r>
            <a:r>
              <a:rPr lang="zh-CN" altLang="en-US" sz="2600" b="1" dirty="0">
                <a:solidFill>
                  <a:srgbClr val="FFFF66"/>
                </a:solidFill>
              </a:rPr>
              <a:t>预防死锁的方法</a:t>
            </a:r>
            <a:r>
              <a:rPr lang="zh-CN" altLang="en-US" sz="2600" dirty="0">
                <a:solidFill>
                  <a:schemeClr val="tx1"/>
                </a:solidFill>
              </a:rPr>
              <a:t>：是通过破坏产生死锁的</a:t>
            </a:r>
            <a:r>
              <a:rPr lang="zh-CN" altLang="en-US" sz="2600" u="sng" dirty="0">
                <a:solidFill>
                  <a:schemeClr val="tx1"/>
                </a:solidFill>
              </a:rPr>
              <a:t>四个必要条件</a:t>
            </a:r>
            <a:r>
              <a:rPr lang="zh-CN" altLang="en-US" sz="2600" dirty="0">
                <a:solidFill>
                  <a:schemeClr val="tx1"/>
                </a:solidFill>
              </a:rPr>
              <a:t>中的一个或几个，以避免发生死锁。</a:t>
            </a:r>
            <a:endParaRPr lang="en-US" altLang="zh-CN" sz="2600" dirty="0">
              <a:solidFill>
                <a:schemeClr val="tx1"/>
              </a:solidFill>
            </a:endParaRPr>
          </a:p>
          <a:p>
            <a:pPr>
              <a:lnSpc>
                <a:spcPct val="150000"/>
              </a:lnSpc>
            </a:pPr>
            <a:r>
              <a:rPr lang="en-US" altLang="zh-CN" sz="2600" dirty="0">
                <a:solidFill>
                  <a:schemeClr val="tx1"/>
                </a:solidFill>
              </a:rPr>
              <a:t>        </a:t>
            </a:r>
            <a:r>
              <a:rPr lang="zh-CN" altLang="en-US" sz="2600" dirty="0">
                <a:solidFill>
                  <a:schemeClr val="tx1"/>
                </a:solidFill>
              </a:rPr>
              <a:t>问题：</a:t>
            </a:r>
            <a:r>
              <a:rPr lang="zh-CN" altLang="en-US" sz="2600" u="sng" dirty="0">
                <a:solidFill>
                  <a:schemeClr val="tx1"/>
                </a:solidFill>
              </a:rPr>
              <a:t>互斥条件</a:t>
            </a:r>
            <a:r>
              <a:rPr lang="zh-CN" altLang="en-US" sz="2600" dirty="0">
                <a:solidFill>
                  <a:schemeClr val="tx1"/>
                </a:solidFill>
              </a:rPr>
              <a:t>指的是</a:t>
            </a:r>
            <a:r>
              <a:rPr lang="zh-CN" altLang="en-US" sz="2600" dirty="0">
                <a:solidFill>
                  <a:srgbClr val="FFFF66"/>
                </a:solidFill>
              </a:rPr>
              <a:t>某些资源只能被进程独占使用</a:t>
            </a:r>
            <a:r>
              <a:rPr lang="zh-CN" altLang="en-US" sz="2600" dirty="0">
                <a:solidFill>
                  <a:schemeClr val="tx1"/>
                </a:solidFill>
              </a:rPr>
              <a:t>，不能共享使</a:t>
            </a:r>
            <a:r>
              <a:rPr lang="en-US" altLang="zh-CN" sz="2600" dirty="0">
                <a:solidFill>
                  <a:schemeClr val="tx1"/>
                </a:solidFill>
              </a:rPr>
              <a:t>(</a:t>
            </a:r>
            <a:r>
              <a:rPr lang="zh-CN" altLang="en-US" sz="2600" dirty="0">
                <a:solidFill>
                  <a:schemeClr val="tx1"/>
                </a:solidFill>
              </a:rPr>
              <a:t>打印机</a:t>
            </a:r>
            <a:r>
              <a:rPr lang="en-US" altLang="zh-CN" sz="2600" dirty="0">
                <a:solidFill>
                  <a:schemeClr val="tx1"/>
                </a:solidFill>
              </a:rPr>
              <a:t>)</a:t>
            </a:r>
            <a:r>
              <a:rPr lang="zh-CN" altLang="en-US" sz="2600" dirty="0">
                <a:solidFill>
                  <a:schemeClr val="tx1"/>
                </a:solidFill>
              </a:rPr>
              <a:t>。因此只能破坏产生死锁的后三个条件</a:t>
            </a:r>
            <a:r>
              <a:rPr lang="zh-CN" altLang="en-US" dirty="0">
                <a:solidFill>
                  <a:schemeClr val="tx1"/>
                </a:solidFill>
              </a:rPr>
              <a:t>。</a:t>
            </a:r>
          </a:p>
        </p:txBody>
      </p:sp>
    </p:spTree>
    <p:extLst>
      <p:ext uri="{BB962C8B-B14F-4D97-AF65-F5344CB8AC3E}">
        <p14:creationId xmlns:p14="http://schemas.microsoft.com/office/powerpoint/2010/main" val="1737770353"/>
      </p:ext>
    </p:extLst>
  </p:cSld>
  <p:clrMapOvr>
    <a:masterClrMapping/>
  </p:clrMapOvr>
  <p:transition>
    <p:pull dir="rd"/>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188640"/>
            <a:ext cx="8540750" cy="623562"/>
          </a:xfrm>
        </p:spPr>
        <p:txBody>
          <a:bodyPr/>
          <a:lstStyle/>
          <a:p>
            <a:pPr algn="l"/>
            <a:r>
              <a:rPr lang="en-US" altLang="zh-CN" dirty="0">
                <a:latin typeface="黑体" pitchFamily="2" charset="-122"/>
                <a:ea typeface="黑体" pitchFamily="2" charset="-122"/>
              </a:rPr>
              <a:t>   </a:t>
            </a:r>
            <a:r>
              <a:rPr lang="en-US" altLang="zh-CN" sz="2600" dirty="0">
                <a:latin typeface="黑体" pitchFamily="2" charset="-122"/>
                <a:ea typeface="黑体" pitchFamily="2" charset="-122"/>
              </a:rPr>
              <a:t> </a:t>
            </a:r>
            <a:r>
              <a:rPr lang="en-US" altLang="zh-CN" sz="2800" dirty="0">
                <a:latin typeface="黑体" pitchFamily="2" charset="-122"/>
                <a:ea typeface="黑体" pitchFamily="2" charset="-122"/>
              </a:rPr>
              <a:t>3.6.1  </a:t>
            </a:r>
            <a:r>
              <a:rPr lang="zh-CN" altLang="en-US" sz="2800" dirty="0">
                <a:latin typeface="黑体" pitchFamily="2" charset="-122"/>
                <a:ea typeface="黑体" pitchFamily="2" charset="-122"/>
              </a:rPr>
              <a:t>破坏</a:t>
            </a:r>
            <a:r>
              <a:rPr lang="zh-CN" altLang="en-US" sz="2800" dirty="0">
                <a:latin typeface="Times New Roman"/>
                <a:ea typeface="黑体" pitchFamily="2" charset="-122"/>
              </a:rPr>
              <a:t>“</a:t>
            </a:r>
            <a:r>
              <a:rPr lang="zh-CN" altLang="en-US" sz="2800" dirty="0">
                <a:latin typeface="黑体" pitchFamily="2" charset="-122"/>
                <a:ea typeface="黑体" pitchFamily="2" charset="-122"/>
              </a:rPr>
              <a:t>请求</a:t>
            </a:r>
            <a:r>
              <a:rPr lang="zh-CN" altLang="en-US" sz="2800" dirty="0">
                <a:solidFill>
                  <a:schemeClr val="tx1"/>
                </a:solidFill>
                <a:latin typeface="黑体" pitchFamily="2" charset="-122"/>
                <a:ea typeface="黑体" pitchFamily="2" charset="-122"/>
              </a:rPr>
              <a:t>和</a:t>
            </a:r>
            <a:r>
              <a:rPr lang="zh-CN" altLang="en-US" sz="2800" dirty="0">
                <a:latin typeface="黑体" pitchFamily="2" charset="-122"/>
                <a:ea typeface="黑体" pitchFamily="2" charset="-122"/>
              </a:rPr>
              <a:t>保持</a:t>
            </a:r>
            <a:r>
              <a:rPr lang="en-US" altLang="zh-CN" sz="2800" dirty="0">
                <a:latin typeface="黑体" pitchFamily="2" charset="-122"/>
                <a:ea typeface="黑体" pitchFamily="2" charset="-122"/>
              </a:rPr>
              <a:t>/</a:t>
            </a:r>
            <a:r>
              <a:rPr lang="zh-CN" altLang="en-US" sz="2800" u="sng" dirty="0">
                <a:latin typeface="黑体" pitchFamily="2" charset="-122"/>
                <a:ea typeface="黑体" pitchFamily="2" charset="-122"/>
              </a:rPr>
              <a:t>部分分配</a:t>
            </a:r>
            <a:r>
              <a:rPr lang="zh-CN" altLang="en-US" sz="2800" dirty="0">
                <a:latin typeface="Times New Roman"/>
                <a:ea typeface="黑体" pitchFamily="2" charset="-122"/>
              </a:rPr>
              <a:t>”</a:t>
            </a:r>
            <a:r>
              <a:rPr lang="zh-CN" altLang="en-US" sz="2800" dirty="0">
                <a:latin typeface="黑体" pitchFamily="2" charset="-122"/>
                <a:ea typeface="黑体" pitchFamily="2" charset="-122"/>
              </a:rPr>
              <a:t>条件</a:t>
            </a:r>
            <a:endParaRPr lang="zh-CN" altLang="en-US" sz="2600" dirty="0"/>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6" name="Rectangle 2"/>
          <p:cNvSpPr>
            <a:spLocks noGrp="1" noChangeArrowheads="1"/>
          </p:cNvSpPr>
          <p:nvPr/>
        </p:nvSpPr>
        <p:spPr bwMode="auto">
          <a:xfrm>
            <a:off x="481241" y="908720"/>
            <a:ext cx="8207375"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latin typeface="黑体" pitchFamily="2" charset="-122"/>
                <a:ea typeface="黑体" pitchFamily="2" charset="-122"/>
              </a:rPr>
              <a:t>　　</a:t>
            </a:r>
            <a:r>
              <a:rPr lang="zh-CN" altLang="en-US" dirty="0">
                <a:solidFill>
                  <a:schemeClr val="tx1"/>
                </a:solidFill>
              </a:rPr>
              <a:t>为了能破坏“请求和保持”条件，系统必须保证做到：当一个进程在请求资源时，它不能持有不可抢占资源。该保证可通过如下两个不同的协议实现：</a:t>
            </a:r>
            <a:br>
              <a:rPr lang="zh-CN" altLang="en-US" dirty="0">
                <a:solidFill>
                  <a:schemeClr val="tx1"/>
                </a:solidFill>
              </a:rPr>
            </a:br>
            <a:r>
              <a:rPr lang="zh-CN" altLang="en-US" dirty="0">
                <a:solidFill>
                  <a:schemeClr val="tx1"/>
                </a:solidFill>
              </a:rPr>
              <a:t>　　</a:t>
            </a:r>
            <a:r>
              <a:rPr lang="en-US" altLang="zh-CN" dirty="0">
                <a:solidFill>
                  <a:schemeClr val="tx1"/>
                </a:solidFill>
                <a:latin typeface="黑体" pitchFamily="2" charset="-122"/>
                <a:ea typeface="黑体" pitchFamily="2" charset="-122"/>
              </a:rPr>
              <a:t>1. </a:t>
            </a:r>
            <a:r>
              <a:rPr lang="zh-CN" altLang="en-US" dirty="0">
                <a:solidFill>
                  <a:schemeClr val="tx1"/>
                </a:solidFill>
                <a:latin typeface="黑体" pitchFamily="2" charset="-122"/>
                <a:ea typeface="黑体" pitchFamily="2" charset="-122"/>
              </a:rPr>
              <a:t>第一种协议</a:t>
            </a:r>
            <a:br>
              <a:rPr lang="zh-CN" altLang="en-US" dirty="0">
                <a:solidFill>
                  <a:schemeClr val="tx1"/>
                </a:solidFill>
                <a:latin typeface="黑体" pitchFamily="2" charset="-122"/>
                <a:ea typeface="黑体" pitchFamily="2" charset="-122"/>
              </a:rPr>
            </a:br>
            <a:r>
              <a:rPr lang="zh-CN" altLang="en-US" dirty="0">
                <a:solidFill>
                  <a:schemeClr val="tx1"/>
                </a:solidFill>
                <a:latin typeface="黑体" pitchFamily="2" charset="-122"/>
                <a:ea typeface="黑体" pitchFamily="2" charset="-122"/>
              </a:rPr>
              <a:t>　　</a:t>
            </a:r>
            <a:r>
              <a:rPr lang="zh-CN" altLang="en-US" dirty="0">
                <a:solidFill>
                  <a:schemeClr val="tx1"/>
                </a:solidFill>
              </a:rPr>
              <a:t>该协议规定，所有进程在</a:t>
            </a:r>
            <a:r>
              <a:rPr lang="zh-CN" altLang="en-US" b="1" i="1" dirty="0">
                <a:solidFill>
                  <a:schemeClr val="tx1"/>
                </a:solidFill>
              </a:rPr>
              <a:t>开始运行之前</a:t>
            </a:r>
            <a:r>
              <a:rPr lang="zh-CN" altLang="en-US" dirty="0">
                <a:solidFill>
                  <a:schemeClr val="tx1"/>
                </a:solidFill>
              </a:rPr>
              <a:t>，必须</a:t>
            </a:r>
            <a:r>
              <a:rPr lang="zh-CN" altLang="en-US" u="sng" dirty="0">
                <a:solidFill>
                  <a:schemeClr val="tx1"/>
                </a:solidFill>
              </a:rPr>
              <a:t>一次性地申请</a:t>
            </a:r>
            <a:r>
              <a:rPr lang="en-US" altLang="zh-CN" baseline="30000" dirty="0">
                <a:solidFill>
                  <a:schemeClr val="tx1"/>
                </a:solidFill>
              </a:rPr>
              <a:t>1</a:t>
            </a:r>
            <a:r>
              <a:rPr lang="zh-CN" altLang="en-US" dirty="0">
                <a:solidFill>
                  <a:schemeClr val="tx1"/>
                </a:solidFill>
              </a:rPr>
              <a:t>其在</a:t>
            </a:r>
            <a:r>
              <a:rPr lang="zh-CN" altLang="en-US" b="1" u="sng" dirty="0">
                <a:solidFill>
                  <a:schemeClr val="tx1"/>
                </a:solidFill>
              </a:rPr>
              <a:t>整个运行过程中</a:t>
            </a:r>
            <a:r>
              <a:rPr lang="en-US" altLang="zh-CN" baseline="30000" dirty="0">
                <a:solidFill>
                  <a:schemeClr val="tx1"/>
                </a:solidFill>
              </a:rPr>
              <a:t>2</a:t>
            </a:r>
            <a:r>
              <a:rPr lang="zh-CN" altLang="en-US" dirty="0">
                <a:solidFill>
                  <a:schemeClr val="tx1"/>
                </a:solidFill>
              </a:rPr>
              <a:t>所需的</a:t>
            </a:r>
            <a:r>
              <a:rPr lang="zh-CN" altLang="en-US" b="1" u="sng" dirty="0">
                <a:solidFill>
                  <a:srgbClr val="FFFF00"/>
                </a:solidFill>
              </a:rPr>
              <a:t>全部资源</a:t>
            </a:r>
            <a:r>
              <a:rPr lang="zh-CN" altLang="en-US" dirty="0">
                <a:solidFill>
                  <a:schemeClr val="tx1"/>
                </a:solidFill>
              </a:rPr>
              <a:t>。</a:t>
            </a:r>
            <a:endParaRPr lang="en-US" altLang="zh-CN" dirty="0">
              <a:solidFill>
                <a:schemeClr val="tx1"/>
              </a:solidFill>
            </a:endParaRPr>
          </a:p>
          <a:p>
            <a:pPr>
              <a:lnSpc>
                <a:spcPct val="140000"/>
              </a:lnSpc>
            </a:pPr>
            <a:r>
              <a:rPr lang="zh-CN" altLang="en-US" dirty="0">
                <a:solidFill>
                  <a:schemeClr val="tx1"/>
                </a:solidFill>
              </a:rPr>
              <a:t>例：如下问题会发生死锁</a:t>
            </a:r>
            <a:r>
              <a:rPr lang="en-US" altLang="zh-CN" b="1" baseline="30000" dirty="0">
                <a:solidFill>
                  <a:schemeClr val="tx1"/>
                </a:solidFill>
              </a:rPr>
              <a:t>§2.4.3</a:t>
            </a:r>
            <a:r>
              <a:rPr lang="zh-CN" altLang="en-US" dirty="0">
                <a:solidFill>
                  <a:schemeClr val="tx1"/>
                </a:solidFill>
              </a:rPr>
              <a:t>。</a:t>
            </a:r>
            <a:endParaRPr lang="en-US" altLang="zh-CN" dirty="0">
              <a:solidFill>
                <a:schemeClr val="tx1"/>
              </a:solidFill>
            </a:endParaRPr>
          </a:p>
          <a:p>
            <a:pPr algn="just" eaLnBrk="1" hangingPunct="1">
              <a:lnSpc>
                <a:spcPct val="110000"/>
              </a:lnSpc>
              <a:spcBef>
                <a:spcPts val="340"/>
              </a:spcBef>
              <a:buClrTx/>
              <a:buSzTx/>
              <a:buFontTx/>
              <a:buNone/>
            </a:pPr>
            <a:r>
              <a:rPr lang="en-US" altLang="zh-CN" dirty="0">
                <a:latin typeface="Times New Roman" pitchFamily="18" charset="0"/>
              </a:rPr>
              <a:t>    process A:        	                 process B:</a:t>
            </a:r>
          </a:p>
          <a:p>
            <a:pPr algn="just" eaLnBrk="1" hangingPunct="1">
              <a:lnSpc>
                <a:spcPct val="110000"/>
              </a:lnSpc>
              <a:spcBef>
                <a:spcPts val="240"/>
              </a:spcBef>
              <a:buClrTx/>
              <a:buSzTx/>
              <a:buFontTx/>
              <a:buNone/>
            </a:pPr>
            <a:r>
              <a:rPr lang="en-US" altLang="zh-CN" dirty="0">
                <a:latin typeface="Times New Roman" pitchFamily="18" charset="0"/>
              </a:rPr>
              <a:t>       </a:t>
            </a:r>
            <a:r>
              <a:rPr lang="en-US" altLang="zh-CN" dirty="0">
                <a:solidFill>
                  <a:schemeClr val="tx1"/>
                </a:solidFill>
                <a:latin typeface="宋体"/>
              </a:rPr>
              <a:t>① </a:t>
            </a:r>
            <a:r>
              <a:rPr lang="en-US" altLang="zh-CN" dirty="0">
                <a:latin typeface="Times New Roman" pitchFamily="18" charset="0"/>
              </a:rPr>
              <a:t>wait(</a:t>
            </a:r>
            <a:r>
              <a:rPr lang="en-US" altLang="zh-CN" dirty="0" err="1">
                <a:latin typeface="Times New Roman" pitchFamily="18" charset="0"/>
              </a:rPr>
              <a:t>Dmutex</a:t>
            </a:r>
            <a:r>
              <a:rPr lang="en-US" altLang="zh-CN" dirty="0">
                <a:latin typeface="Times New Roman" pitchFamily="18" charset="0"/>
              </a:rPr>
              <a:t>); 	          </a:t>
            </a:r>
            <a:r>
              <a:rPr lang="en-US" altLang="zh-CN" dirty="0">
                <a:solidFill>
                  <a:schemeClr val="tx1"/>
                </a:solidFill>
                <a:latin typeface="宋体"/>
              </a:rPr>
              <a:t>② </a:t>
            </a:r>
            <a:r>
              <a:rPr lang="en-US" altLang="zh-CN" dirty="0">
                <a:latin typeface="Times New Roman" pitchFamily="18" charset="0"/>
              </a:rPr>
              <a:t>wait(</a:t>
            </a:r>
            <a:r>
              <a:rPr lang="en-US" altLang="zh-CN" dirty="0" err="1">
                <a:latin typeface="Times New Roman" pitchFamily="18" charset="0"/>
              </a:rPr>
              <a:t>Emutex</a:t>
            </a:r>
            <a:r>
              <a:rPr lang="en-US" altLang="zh-CN" dirty="0">
                <a:latin typeface="Times New Roman" pitchFamily="18" charset="0"/>
              </a:rPr>
              <a:t>);</a:t>
            </a:r>
          </a:p>
          <a:p>
            <a:pPr algn="just" eaLnBrk="1" hangingPunct="1">
              <a:lnSpc>
                <a:spcPct val="110000"/>
              </a:lnSpc>
              <a:spcBef>
                <a:spcPts val="240"/>
              </a:spcBef>
            </a:pPr>
            <a:r>
              <a:rPr lang="en-US" altLang="zh-CN" dirty="0">
                <a:latin typeface="Times New Roman" pitchFamily="18" charset="0"/>
              </a:rPr>
              <a:t>       </a:t>
            </a:r>
            <a:r>
              <a:rPr lang="en-US" altLang="zh-CN" dirty="0">
                <a:solidFill>
                  <a:schemeClr val="tx1"/>
                </a:solidFill>
                <a:latin typeface="宋体"/>
              </a:rPr>
              <a:t>③ </a:t>
            </a:r>
            <a:r>
              <a:rPr lang="en-US" altLang="zh-CN" dirty="0">
                <a:latin typeface="Times New Roman" pitchFamily="18" charset="0"/>
              </a:rPr>
              <a:t>wait(</a:t>
            </a:r>
            <a:r>
              <a:rPr lang="en-US" altLang="zh-CN" dirty="0" err="1">
                <a:latin typeface="Times New Roman" pitchFamily="18" charset="0"/>
              </a:rPr>
              <a:t>Emutex</a:t>
            </a:r>
            <a:r>
              <a:rPr lang="en-US" altLang="zh-CN" dirty="0">
                <a:latin typeface="Times New Roman" pitchFamily="18" charset="0"/>
              </a:rPr>
              <a:t>); </a:t>
            </a:r>
            <a:r>
              <a:rPr lang="en-US" altLang="zh-CN" b="1" dirty="0">
                <a:latin typeface="Times New Roman" pitchFamily="18" charset="0"/>
              </a:rPr>
              <a:t> </a:t>
            </a:r>
            <a:r>
              <a:rPr lang="en-US" altLang="zh-CN" dirty="0">
                <a:solidFill>
                  <a:schemeClr val="tx1"/>
                </a:solidFill>
                <a:latin typeface="宋体"/>
              </a:rPr>
              <a:t>④</a:t>
            </a:r>
            <a:r>
              <a:rPr lang="en-US" altLang="zh-CN" b="1" dirty="0">
                <a:latin typeface="Times New Roman" pitchFamily="18" charset="0"/>
              </a:rPr>
              <a:t>…            </a:t>
            </a:r>
            <a:r>
              <a:rPr lang="en-US" altLang="zh-CN" dirty="0">
                <a:solidFill>
                  <a:schemeClr val="tx1"/>
                </a:solidFill>
                <a:latin typeface="宋体"/>
              </a:rPr>
              <a:t>④ </a:t>
            </a:r>
            <a:r>
              <a:rPr lang="en-US" altLang="zh-CN" dirty="0">
                <a:latin typeface="Times New Roman" pitchFamily="18" charset="0"/>
              </a:rPr>
              <a:t>wait(</a:t>
            </a:r>
            <a:r>
              <a:rPr lang="en-US" altLang="zh-CN" dirty="0" err="1">
                <a:latin typeface="Times New Roman" pitchFamily="18" charset="0"/>
              </a:rPr>
              <a:t>Dmutex</a:t>
            </a:r>
            <a:r>
              <a:rPr lang="en-US" altLang="zh-CN" dirty="0">
                <a:latin typeface="Times New Roman" pitchFamily="18" charset="0"/>
              </a:rPr>
              <a:t>); </a:t>
            </a:r>
            <a:r>
              <a:rPr lang="en-US" altLang="zh-CN" dirty="0">
                <a:solidFill>
                  <a:schemeClr val="tx1"/>
                </a:solidFill>
                <a:latin typeface="宋体"/>
              </a:rPr>
              <a:t>③</a:t>
            </a:r>
            <a:r>
              <a:rPr lang="en-US" altLang="zh-CN" b="1" dirty="0">
                <a:latin typeface="Times New Roman" pitchFamily="18" charset="0"/>
              </a:rPr>
              <a:t>…</a:t>
            </a:r>
            <a:endParaRPr lang="en-US" altLang="zh-CN" dirty="0">
              <a:latin typeface="Times New Roman" pitchFamily="18" charset="0"/>
            </a:endParaRPr>
          </a:p>
          <a:p>
            <a:pPr algn="just" eaLnBrk="1" hangingPunct="1">
              <a:lnSpc>
                <a:spcPct val="110000"/>
              </a:lnSpc>
              <a:spcBef>
                <a:spcPts val="2240"/>
              </a:spcBef>
              <a:buClrTx/>
              <a:buSzTx/>
              <a:buFontTx/>
              <a:buNone/>
            </a:pPr>
            <a:r>
              <a:rPr lang="en-US" altLang="zh-CN" dirty="0">
                <a:solidFill>
                  <a:schemeClr val="tx1"/>
                </a:solidFill>
              </a:rPr>
              <a:t>  </a:t>
            </a:r>
            <a:r>
              <a:rPr lang="zh-CN" altLang="en-US" dirty="0">
                <a:solidFill>
                  <a:schemeClr val="tx1"/>
                </a:solidFill>
              </a:rPr>
              <a:t>可能</a:t>
            </a:r>
            <a:r>
              <a:rPr lang="en-US" altLang="zh-CN" dirty="0" err="1">
                <a:solidFill>
                  <a:schemeClr val="tx1"/>
                </a:solidFill>
              </a:rPr>
              <a:t>Swait</a:t>
            </a:r>
            <a:r>
              <a:rPr lang="en-US" altLang="zh-CN" dirty="0">
                <a:solidFill>
                  <a:schemeClr val="tx1"/>
                </a:solidFill>
              </a:rPr>
              <a:t>(</a:t>
            </a:r>
            <a:r>
              <a:rPr lang="en-US" altLang="zh-CN" dirty="0" err="1">
                <a:latin typeface="Times New Roman" pitchFamily="18" charset="0"/>
              </a:rPr>
              <a:t>Dmutex</a:t>
            </a:r>
            <a:r>
              <a:rPr lang="zh-CN" altLang="en-US" dirty="0">
                <a:latin typeface="Times New Roman" pitchFamily="18" charset="0"/>
              </a:rPr>
              <a:t>，</a:t>
            </a:r>
            <a:r>
              <a:rPr lang="en-US" altLang="zh-CN" dirty="0" err="1">
                <a:latin typeface="Times New Roman" pitchFamily="18" charset="0"/>
              </a:rPr>
              <a:t>Emutex</a:t>
            </a:r>
            <a:r>
              <a:rPr lang="en-US" altLang="zh-CN" dirty="0">
                <a:solidFill>
                  <a:schemeClr val="tx1"/>
                </a:solidFill>
              </a:rPr>
              <a:t>)</a:t>
            </a:r>
            <a:r>
              <a:rPr lang="zh-CN" altLang="en-US" dirty="0">
                <a:solidFill>
                  <a:schemeClr val="tx1"/>
                </a:solidFill>
              </a:rPr>
              <a:t>解决。两个信号量：</a:t>
            </a:r>
            <a:r>
              <a:rPr lang="zh-CN" altLang="en-US" b="1" u="sng" dirty="0">
                <a:solidFill>
                  <a:srgbClr val="FF0000"/>
                </a:solidFill>
              </a:rPr>
              <a:t>全部资源</a:t>
            </a:r>
            <a:endParaRPr lang="en-US" altLang="zh-CN" b="1" dirty="0">
              <a:solidFill>
                <a:srgbClr val="FF0000"/>
              </a:solidFill>
            </a:endParaRPr>
          </a:p>
        </p:txBody>
      </p:sp>
      <p:sp>
        <p:nvSpPr>
          <p:cNvPr id="7" name="矩形 6"/>
          <p:cNvSpPr/>
          <p:nvPr/>
        </p:nvSpPr>
        <p:spPr bwMode="auto">
          <a:xfrm>
            <a:off x="755576" y="4365104"/>
            <a:ext cx="3312368" cy="1400160"/>
          </a:xfrm>
          <a:prstGeom prst="rect">
            <a:avLst/>
          </a:prstGeom>
          <a:noFill/>
          <a:ln w="19050"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p:txBody>
      </p:sp>
      <p:sp>
        <p:nvSpPr>
          <p:cNvPr id="8" name="矩形 7"/>
          <p:cNvSpPr/>
          <p:nvPr/>
        </p:nvSpPr>
        <p:spPr bwMode="auto">
          <a:xfrm>
            <a:off x="4427984" y="4365104"/>
            <a:ext cx="3384376" cy="1400160"/>
          </a:xfrm>
          <a:prstGeom prst="rect">
            <a:avLst/>
          </a:prstGeom>
          <a:noFill/>
          <a:ln w="19050"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p:txBody>
      </p:sp>
      <p:sp>
        <p:nvSpPr>
          <p:cNvPr id="2" name="圆角矩形 1"/>
          <p:cNvSpPr/>
          <p:nvPr/>
        </p:nvSpPr>
        <p:spPr bwMode="auto">
          <a:xfrm>
            <a:off x="5076056" y="3284984"/>
            <a:ext cx="1440160" cy="504056"/>
          </a:xfrm>
          <a:prstGeom prst="roundRect">
            <a:avLst/>
          </a:prstGeom>
          <a:noFill/>
          <a:ln w="19050" cap="flat" cmpd="sng" algn="ctr">
            <a:solidFill>
              <a:srgbClr val="FF339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5" name="直接箭头连接符 4"/>
          <p:cNvCxnSpPr/>
          <p:nvPr/>
        </p:nvCxnSpPr>
        <p:spPr bwMode="auto">
          <a:xfrm flipH="1">
            <a:off x="3419872" y="3789040"/>
            <a:ext cx="2088232" cy="216024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0" name="圆角矩形 9"/>
          <p:cNvSpPr/>
          <p:nvPr/>
        </p:nvSpPr>
        <p:spPr bwMode="auto">
          <a:xfrm>
            <a:off x="2195736" y="5949279"/>
            <a:ext cx="2232248" cy="342623"/>
          </a:xfrm>
          <a:prstGeom prst="roundRect">
            <a:avLst/>
          </a:prstGeom>
          <a:noFill/>
          <a:ln w="19050" cap="flat" cmpd="sng" algn="ctr">
            <a:solidFill>
              <a:srgbClr val="FF339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535121936"/>
      </p:ext>
    </p:extLst>
  </p:cSld>
  <p:clrMapOvr>
    <a:masterClrMapping/>
  </p:clrMapOvr>
  <p:transition>
    <p:pull dir="rd"/>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188640"/>
            <a:ext cx="8540750" cy="432048"/>
          </a:xfrm>
        </p:spPr>
        <p:txBody>
          <a:bodyPr/>
          <a:lstStyle/>
          <a:p>
            <a:pPr algn="l"/>
            <a:r>
              <a:rPr lang="en-US" altLang="zh-CN" dirty="0">
                <a:latin typeface="黑体" pitchFamily="2" charset="-122"/>
                <a:ea typeface="黑体" pitchFamily="2" charset="-122"/>
              </a:rPr>
              <a:t>   </a:t>
            </a:r>
            <a:r>
              <a:rPr lang="en-US" altLang="zh-CN" sz="2600" dirty="0">
                <a:latin typeface="黑体" pitchFamily="2" charset="-122"/>
                <a:ea typeface="黑体" pitchFamily="2" charset="-122"/>
              </a:rPr>
              <a:t>   </a:t>
            </a:r>
            <a:endParaRPr lang="zh-CN" altLang="en-US" sz="2600" dirty="0"/>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Rectangle 2"/>
          <p:cNvSpPr>
            <a:spLocks noGrp="1" noChangeArrowheads="1"/>
          </p:cNvSpPr>
          <p:nvPr/>
        </p:nvSpPr>
        <p:spPr bwMode="auto">
          <a:xfrm>
            <a:off x="323529" y="188640"/>
            <a:ext cx="8496944"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38000"/>
              </a:lnSpc>
            </a:pPr>
            <a:r>
              <a:rPr lang="zh-CN" altLang="en-US" dirty="0"/>
              <a:t>　</a:t>
            </a:r>
            <a:r>
              <a:rPr lang="zh-CN" altLang="en-US" dirty="0">
                <a:solidFill>
                  <a:schemeClr val="tx1"/>
                </a:solidFill>
              </a:rPr>
              <a:t>优点：实现</a:t>
            </a:r>
            <a:r>
              <a:rPr lang="zh-CN" altLang="en-US" u="sng" dirty="0">
                <a:solidFill>
                  <a:schemeClr val="tx1"/>
                </a:solidFill>
              </a:rPr>
              <a:t>简单</a:t>
            </a:r>
            <a:r>
              <a:rPr lang="zh-CN" altLang="en-US" baseline="30000" dirty="0">
                <a:solidFill>
                  <a:schemeClr val="tx1"/>
                </a:solidFill>
              </a:rPr>
              <a:t>算法简单</a:t>
            </a:r>
            <a:r>
              <a:rPr lang="zh-CN" altLang="en-US" dirty="0">
                <a:solidFill>
                  <a:schemeClr val="tx1"/>
                </a:solidFill>
              </a:rPr>
              <a:t>且</a:t>
            </a:r>
            <a:r>
              <a:rPr lang="zh-CN" altLang="en-US" u="sng" dirty="0">
                <a:solidFill>
                  <a:schemeClr val="tx1"/>
                </a:solidFill>
              </a:rPr>
              <a:t>安全</a:t>
            </a:r>
            <a:r>
              <a:rPr lang="zh-CN" altLang="en-US" baseline="30000" dirty="0">
                <a:solidFill>
                  <a:schemeClr val="tx1"/>
                </a:solidFill>
              </a:rPr>
              <a:t>肯定不会发生死锁</a:t>
            </a:r>
            <a:r>
              <a:rPr lang="zh-CN" altLang="en-US" dirty="0">
                <a:solidFill>
                  <a:schemeClr val="tx1"/>
                </a:solidFill>
              </a:rPr>
              <a:t>。</a:t>
            </a:r>
            <a:endParaRPr lang="en-US" altLang="zh-CN" dirty="0">
              <a:solidFill>
                <a:schemeClr val="tx1"/>
              </a:solidFill>
            </a:endParaRPr>
          </a:p>
          <a:p>
            <a:pPr>
              <a:lnSpc>
                <a:spcPct val="138000"/>
              </a:lnSpc>
            </a:pPr>
            <a:r>
              <a:rPr lang="en-US" altLang="zh-CN" dirty="0">
                <a:solidFill>
                  <a:schemeClr val="tx1"/>
                </a:solidFill>
              </a:rPr>
              <a:t>    </a:t>
            </a:r>
            <a:r>
              <a:rPr lang="zh-CN" altLang="en-US" dirty="0">
                <a:solidFill>
                  <a:schemeClr val="tx1"/>
                </a:solidFill>
              </a:rPr>
              <a:t>缺点：</a:t>
            </a:r>
            <a:r>
              <a:rPr lang="en-US" altLang="zh-CN" dirty="0">
                <a:solidFill>
                  <a:schemeClr val="tx1"/>
                </a:solidFill>
              </a:rPr>
              <a:t>1. </a:t>
            </a:r>
            <a:r>
              <a:rPr lang="zh-CN" altLang="en-US" b="1" u="sng" dirty="0"/>
              <a:t>资源</a:t>
            </a:r>
            <a:r>
              <a:rPr lang="zh-CN" altLang="en-US" dirty="0"/>
              <a:t>浪费严重</a:t>
            </a:r>
            <a:r>
              <a:rPr lang="zh-CN" altLang="en-US" dirty="0">
                <a:solidFill>
                  <a:schemeClr val="tx1"/>
                </a:solidFill>
              </a:rPr>
              <a:t>。进程获得的资源中，某些资源</a:t>
            </a:r>
            <a:r>
              <a:rPr lang="zh-CN" altLang="en-US" u="sng" dirty="0">
                <a:solidFill>
                  <a:schemeClr val="tx1"/>
                </a:solidFill>
              </a:rPr>
              <a:t>使用时间很</a:t>
            </a:r>
            <a:r>
              <a:rPr lang="zh-CN" altLang="en-US" b="1" u="sng" dirty="0"/>
              <a:t>短</a:t>
            </a:r>
            <a:r>
              <a:rPr lang="en-US" altLang="zh-CN" b="1" baseline="30000" dirty="0"/>
              <a:t>1</a:t>
            </a:r>
            <a:r>
              <a:rPr lang="zh-CN" altLang="en-US" dirty="0">
                <a:solidFill>
                  <a:schemeClr val="tx1"/>
                </a:solidFill>
              </a:rPr>
              <a:t>，但在进程</a:t>
            </a:r>
            <a:r>
              <a:rPr lang="zh-CN" altLang="en-US" b="1" u="sng" dirty="0"/>
              <a:t>整个运行期间</a:t>
            </a:r>
            <a:r>
              <a:rPr lang="en-US" altLang="zh-CN" b="1" baseline="30000" dirty="0"/>
              <a:t>2</a:t>
            </a:r>
            <a:r>
              <a:rPr lang="zh-CN" altLang="en-US" u="sng" dirty="0">
                <a:solidFill>
                  <a:schemeClr val="tx1"/>
                </a:solidFill>
              </a:rPr>
              <a:t>却不允许其它进程使用</a:t>
            </a:r>
            <a:r>
              <a:rPr lang="en-US" altLang="zh-CN" dirty="0">
                <a:solidFill>
                  <a:schemeClr val="tx1"/>
                </a:solidFill>
              </a:rPr>
              <a:t>.</a:t>
            </a:r>
          </a:p>
          <a:p>
            <a:pPr>
              <a:lnSpc>
                <a:spcPct val="138000"/>
              </a:lnSpc>
            </a:pPr>
            <a:r>
              <a:rPr lang="zh-CN" altLang="en-US" dirty="0">
                <a:solidFill>
                  <a:schemeClr val="tx1"/>
                </a:solidFill>
              </a:rPr>
              <a:t>　</a:t>
            </a:r>
            <a:r>
              <a:rPr lang="en-US" altLang="zh-CN" dirty="0">
                <a:solidFill>
                  <a:schemeClr val="tx1"/>
                </a:solidFill>
              </a:rPr>
              <a:t>2. </a:t>
            </a:r>
            <a:r>
              <a:rPr lang="zh-CN" altLang="en-US" dirty="0"/>
              <a:t>进程会出现</a:t>
            </a:r>
            <a:r>
              <a:rPr lang="zh-CN" altLang="en-US" b="1" u="sng" dirty="0"/>
              <a:t>饥饿</a:t>
            </a:r>
            <a:r>
              <a:rPr lang="zh-CN" altLang="en-US" dirty="0"/>
              <a:t>现象。</a:t>
            </a:r>
            <a:r>
              <a:rPr lang="zh-CN" altLang="en-US" dirty="0">
                <a:solidFill>
                  <a:schemeClr val="tx1"/>
                </a:solidFill>
              </a:rPr>
              <a:t>某些进程在</a:t>
            </a:r>
            <a:r>
              <a:rPr lang="zh-CN" altLang="en-US" u="sng" dirty="0">
                <a:solidFill>
                  <a:schemeClr val="tx1"/>
                </a:solidFill>
              </a:rPr>
              <a:t>全部运行时间</a:t>
            </a:r>
            <a:r>
              <a:rPr lang="zh-CN" altLang="en-US" dirty="0">
                <a:solidFill>
                  <a:schemeClr val="tx1"/>
                </a:solidFill>
              </a:rPr>
              <a:t>内，使用了它需要的</a:t>
            </a:r>
            <a:r>
              <a:rPr lang="zh-CN" altLang="en-US" u="sng" dirty="0">
                <a:solidFill>
                  <a:schemeClr val="tx1"/>
                </a:solidFill>
              </a:rPr>
              <a:t>全部资源</a:t>
            </a:r>
            <a:r>
              <a:rPr lang="zh-CN" altLang="en-US" dirty="0">
                <a:solidFill>
                  <a:schemeClr val="tx1"/>
                </a:solidFill>
              </a:rPr>
              <a:t>，会使</a:t>
            </a:r>
            <a:r>
              <a:rPr lang="zh-CN" altLang="en-US" b="1" dirty="0"/>
              <a:t>其它进程长期</a:t>
            </a:r>
            <a:r>
              <a:rPr lang="zh-CN" altLang="en-US" dirty="0">
                <a:solidFill>
                  <a:schemeClr val="tx1"/>
                </a:solidFill>
              </a:rPr>
              <a:t>得不到资源，而处于饥饿状态。</a:t>
            </a:r>
            <a:endParaRPr lang="en-US" altLang="zh-CN" dirty="0">
              <a:solidFill>
                <a:schemeClr val="tx1"/>
              </a:solidFill>
            </a:endParaRPr>
          </a:p>
          <a:p>
            <a:pPr>
              <a:lnSpc>
                <a:spcPct val="150000"/>
              </a:lnSpc>
            </a:pPr>
            <a:r>
              <a:rPr lang="en-US" altLang="zh-CN" dirty="0">
                <a:solidFill>
                  <a:schemeClr val="tx1"/>
                </a:solidFill>
                <a:latin typeface="黑体" pitchFamily="2" charset="-122"/>
                <a:ea typeface="黑体" pitchFamily="2" charset="-122"/>
              </a:rPr>
              <a:t>2. </a:t>
            </a:r>
            <a:r>
              <a:rPr lang="zh-CN" altLang="en-US" dirty="0">
                <a:solidFill>
                  <a:schemeClr val="tx1"/>
                </a:solidFill>
                <a:latin typeface="黑体" pitchFamily="2" charset="-122"/>
                <a:ea typeface="黑体" pitchFamily="2" charset="-122"/>
              </a:rPr>
              <a:t>第二种协议</a:t>
            </a:r>
            <a:br>
              <a:rPr lang="zh-CN" altLang="en-US" dirty="0">
                <a:solidFill>
                  <a:schemeClr val="tx1"/>
                </a:solidFill>
                <a:latin typeface="黑体" pitchFamily="2" charset="-122"/>
                <a:ea typeface="黑体" pitchFamily="2" charset="-122"/>
              </a:rPr>
            </a:br>
            <a:r>
              <a:rPr lang="zh-CN" altLang="en-US" dirty="0">
                <a:solidFill>
                  <a:schemeClr val="tx1"/>
                </a:solidFill>
                <a:latin typeface="黑体" pitchFamily="2" charset="-122"/>
                <a:ea typeface="黑体" pitchFamily="2" charset="-122"/>
              </a:rPr>
              <a:t>　　</a:t>
            </a:r>
            <a:r>
              <a:rPr lang="zh-CN" altLang="en-US" dirty="0">
                <a:solidFill>
                  <a:schemeClr val="tx1"/>
                </a:solidFill>
              </a:rPr>
              <a:t>该协议是对第一种协议的改进，它允许一个进程：</a:t>
            </a:r>
            <a:endParaRPr lang="en-US" altLang="zh-CN" dirty="0">
              <a:solidFill>
                <a:schemeClr val="tx1"/>
              </a:solidFill>
            </a:endParaRPr>
          </a:p>
          <a:p>
            <a:pPr marL="177800" indent="357188">
              <a:buSzPct val="76000"/>
              <a:buFont typeface="Wingdings" panose="05000000000000000000" pitchFamily="2" charset="2"/>
              <a:buChar char="u"/>
              <a:tabLst>
                <a:tab pos="0" algn="l"/>
              </a:tabLst>
            </a:pPr>
            <a:r>
              <a:rPr lang="zh-CN" altLang="en-US" dirty="0">
                <a:solidFill>
                  <a:schemeClr val="tx1"/>
                </a:solidFill>
              </a:rPr>
              <a:t>获得</a:t>
            </a:r>
            <a:r>
              <a:rPr lang="zh-CN" altLang="en-US" b="1" u="sng" dirty="0"/>
              <a:t>初期 </a:t>
            </a:r>
            <a:r>
              <a:rPr lang="zh-CN" altLang="en-US" u="sng" dirty="0">
                <a:solidFill>
                  <a:schemeClr val="tx1"/>
                </a:solidFill>
              </a:rPr>
              <a:t>运行所需“全部”资源</a:t>
            </a:r>
            <a:r>
              <a:rPr lang="zh-CN" altLang="en-US" dirty="0">
                <a:solidFill>
                  <a:schemeClr val="tx1"/>
                </a:solidFill>
              </a:rPr>
              <a:t>后，便开始运行</a:t>
            </a:r>
            <a:endParaRPr lang="en-US" altLang="zh-CN" dirty="0">
              <a:solidFill>
                <a:schemeClr val="tx1"/>
              </a:solidFill>
            </a:endParaRPr>
          </a:p>
          <a:p>
            <a:pPr marL="177800" indent="357188">
              <a:buSzPct val="76000"/>
              <a:buFont typeface="Wingdings" panose="05000000000000000000" pitchFamily="2" charset="2"/>
              <a:buChar char="u"/>
              <a:tabLst>
                <a:tab pos="0" algn="l"/>
              </a:tabLst>
            </a:pPr>
            <a:r>
              <a:rPr lang="zh-CN" altLang="en-US" dirty="0">
                <a:solidFill>
                  <a:schemeClr val="tx1"/>
                </a:solidFill>
              </a:rPr>
              <a:t>使用完毕再逐步</a:t>
            </a:r>
            <a:r>
              <a:rPr lang="zh-CN" altLang="en-US" u="sng" dirty="0"/>
              <a:t>释放</a:t>
            </a:r>
            <a:r>
              <a:rPr lang="zh-CN" altLang="en-US" u="sng" dirty="0">
                <a:solidFill>
                  <a:schemeClr val="tx1"/>
                </a:solidFill>
              </a:rPr>
              <a:t>资源</a:t>
            </a:r>
            <a:r>
              <a:rPr lang="zh-CN" altLang="en-US" dirty="0">
                <a:solidFill>
                  <a:schemeClr val="tx1"/>
                </a:solidFill>
              </a:rPr>
              <a:t>。</a:t>
            </a:r>
            <a:endParaRPr lang="en-US" altLang="zh-CN" dirty="0">
              <a:solidFill>
                <a:schemeClr val="tx1"/>
              </a:solidFill>
            </a:endParaRPr>
          </a:p>
          <a:p>
            <a:pPr marL="177800" indent="357188">
              <a:buSzPct val="76000"/>
              <a:buFont typeface="Wingdings" panose="05000000000000000000" pitchFamily="2" charset="2"/>
              <a:buChar char="u"/>
              <a:tabLst>
                <a:tab pos="0" algn="l"/>
              </a:tabLst>
            </a:pPr>
            <a:r>
              <a:rPr lang="zh-CN" altLang="en-US" dirty="0">
                <a:solidFill>
                  <a:schemeClr val="tx1"/>
                </a:solidFill>
              </a:rPr>
              <a:t> 有需要时</a:t>
            </a:r>
            <a:r>
              <a:rPr lang="zh-CN" altLang="en-US" u="sng" dirty="0"/>
              <a:t>再请求</a:t>
            </a:r>
            <a:r>
              <a:rPr lang="zh-CN" altLang="en-US" u="sng" dirty="0">
                <a:solidFill>
                  <a:schemeClr val="tx1"/>
                </a:solidFill>
              </a:rPr>
              <a:t>资源</a:t>
            </a:r>
            <a:r>
              <a:rPr lang="zh-CN" altLang="en-US" dirty="0">
                <a:solidFill>
                  <a:schemeClr val="tx1"/>
                </a:solidFill>
              </a:rPr>
              <a:t>。</a:t>
            </a:r>
            <a:endParaRPr lang="en-US" altLang="zh-CN" dirty="0">
              <a:solidFill>
                <a:schemeClr val="tx1"/>
              </a:solidFill>
            </a:endParaRPr>
          </a:p>
          <a:p>
            <a:pPr marL="177800" indent="357188">
              <a:buSzPct val="76000"/>
              <a:buFont typeface="Wingdings" panose="05000000000000000000" pitchFamily="2" charset="2"/>
              <a:buChar char="u"/>
              <a:tabLst>
                <a:tab pos="0" algn="l"/>
              </a:tabLst>
            </a:pPr>
            <a:r>
              <a:rPr lang="en-US" altLang="zh-CN" dirty="0">
                <a:solidFill>
                  <a:schemeClr val="tx1"/>
                </a:solidFill>
              </a:rPr>
              <a:t>P109 :   </a:t>
            </a:r>
            <a:r>
              <a:rPr lang="zh-CN" altLang="en-US" dirty="0">
                <a:solidFill>
                  <a:schemeClr val="tx1"/>
                </a:solidFill>
              </a:rPr>
              <a:t>磁带</a:t>
            </a:r>
            <a:r>
              <a:rPr lang="en-US" altLang="zh-CN" b="1" baseline="30000" dirty="0">
                <a:solidFill>
                  <a:schemeClr val="tx1"/>
                </a:solidFill>
              </a:rPr>
              <a:t>1</a:t>
            </a:r>
            <a:r>
              <a:rPr lang="en-US" altLang="zh-CN" dirty="0">
                <a:solidFill>
                  <a:schemeClr val="tx1"/>
                </a:solidFill>
              </a:rPr>
              <a:t>-&gt;</a:t>
            </a:r>
            <a:r>
              <a:rPr lang="zh-CN" altLang="en-US" dirty="0">
                <a:solidFill>
                  <a:schemeClr val="tx1"/>
                </a:solidFill>
              </a:rPr>
              <a:t>磁盘</a:t>
            </a:r>
            <a:r>
              <a:rPr lang="en-US" altLang="zh-CN" b="1" baseline="30000" dirty="0">
                <a:solidFill>
                  <a:schemeClr val="tx1"/>
                </a:solidFill>
              </a:rPr>
              <a:t>2</a:t>
            </a:r>
            <a:r>
              <a:rPr lang="en-US" altLang="zh-CN" dirty="0">
                <a:solidFill>
                  <a:schemeClr val="tx1"/>
                </a:solidFill>
              </a:rPr>
              <a:t>-&gt;</a:t>
            </a:r>
            <a:r>
              <a:rPr lang="zh-CN" altLang="en-US" dirty="0">
                <a:solidFill>
                  <a:schemeClr val="tx1"/>
                </a:solidFill>
              </a:rPr>
              <a:t>排序</a:t>
            </a:r>
            <a:r>
              <a:rPr lang="en-US" altLang="zh-CN" dirty="0">
                <a:solidFill>
                  <a:schemeClr val="tx1"/>
                </a:solidFill>
              </a:rPr>
              <a:t>-&gt;</a:t>
            </a:r>
            <a:r>
              <a:rPr lang="zh-CN" altLang="en-US" dirty="0">
                <a:solidFill>
                  <a:schemeClr val="tx1"/>
                </a:solidFill>
              </a:rPr>
              <a:t>打印机</a:t>
            </a:r>
            <a:r>
              <a:rPr lang="en-US" altLang="zh-CN" b="1" baseline="30000" dirty="0">
                <a:solidFill>
                  <a:schemeClr val="tx1"/>
                </a:solidFill>
              </a:rPr>
              <a:t>3</a:t>
            </a:r>
            <a:r>
              <a:rPr lang="en-US" altLang="zh-CN" dirty="0">
                <a:solidFill>
                  <a:schemeClr val="tx1"/>
                </a:solidFill>
              </a:rPr>
              <a:t> </a:t>
            </a:r>
            <a:endParaRPr lang="zh-CN" altLang="en-US" dirty="0">
              <a:solidFill>
                <a:schemeClr val="tx1"/>
              </a:solidFill>
            </a:endParaRPr>
          </a:p>
        </p:txBody>
      </p:sp>
      <p:sp>
        <p:nvSpPr>
          <p:cNvPr id="5" name="圆角矩形 4"/>
          <p:cNvSpPr/>
          <p:nvPr/>
        </p:nvSpPr>
        <p:spPr bwMode="auto">
          <a:xfrm>
            <a:off x="4139952" y="2276872"/>
            <a:ext cx="3312368" cy="504056"/>
          </a:xfrm>
          <a:prstGeom prst="roundRect">
            <a:avLst/>
          </a:prstGeom>
          <a:noFill/>
          <a:ln w="19050" cap="flat" cmpd="sng" algn="ctr">
            <a:solidFill>
              <a:srgbClr val="FF339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6" name="圆角矩形 5"/>
          <p:cNvSpPr/>
          <p:nvPr/>
        </p:nvSpPr>
        <p:spPr bwMode="auto">
          <a:xfrm>
            <a:off x="1331640" y="1196752"/>
            <a:ext cx="3960440" cy="504056"/>
          </a:xfrm>
          <a:prstGeom prst="roundRect">
            <a:avLst/>
          </a:prstGeom>
          <a:noFill/>
          <a:ln w="19050" cap="flat" cmpd="sng" algn="ctr">
            <a:solidFill>
              <a:srgbClr val="FF339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7" name="直接箭头连接符 6"/>
          <p:cNvCxnSpPr/>
          <p:nvPr/>
        </p:nvCxnSpPr>
        <p:spPr bwMode="auto">
          <a:xfrm flipH="1">
            <a:off x="1907704" y="1700808"/>
            <a:ext cx="2232248" cy="273630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0" name="圆角矩形 9"/>
          <p:cNvSpPr/>
          <p:nvPr/>
        </p:nvSpPr>
        <p:spPr bwMode="auto">
          <a:xfrm>
            <a:off x="1547664" y="4365104"/>
            <a:ext cx="720080" cy="504056"/>
          </a:xfrm>
          <a:prstGeom prst="roundRect">
            <a:avLst/>
          </a:prstGeom>
          <a:noFill/>
          <a:ln w="19050" cap="flat" cmpd="sng" algn="ctr">
            <a:solidFill>
              <a:srgbClr val="FF339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cxnSp>
        <p:nvCxnSpPr>
          <p:cNvPr id="11" name="直接箭头连接符 10"/>
          <p:cNvCxnSpPr/>
          <p:nvPr/>
        </p:nvCxnSpPr>
        <p:spPr bwMode="auto">
          <a:xfrm flipH="1" flipV="1">
            <a:off x="2267744" y="4437112"/>
            <a:ext cx="1440160" cy="18002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1737770353"/>
      </p:ext>
    </p:extLst>
  </p:cSld>
  <p:clrMapOvr>
    <a:masterClrMapping/>
  </p:clrMapOvr>
  <p:transition>
    <p:pull dir="r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188640"/>
            <a:ext cx="8540750" cy="623562"/>
          </a:xfrm>
        </p:spPr>
        <p:txBody>
          <a:bodyPr/>
          <a:lstStyle/>
          <a:p>
            <a:pPr algn="l"/>
            <a:r>
              <a:rPr lang="en-US" altLang="zh-CN" dirty="0">
                <a:latin typeface="黑体" pitchFamily="2" charset="-122"/>
                <a:ea typeface="黑体" pitchFamily="2" charset="-122"/>
              </a:rPr>
              <a:t>   </a:t>
            </a:r>
            <a:r>
              <a:rPr lang="en-US" altLang="zh-CN" sz="2800" dirty="0">
                <a:latin typeface="黑体" pitchFamily="2" charset="-122"/>
                <a:ea typeface="黑体" pitchFamily="2" charset="-122"/>
              </a:rPr>
              <a:t>3.6.2  </a:t>
            </a:r>
            <a:r>
              <a:rPr lang="zh-CN" altLang="en-US" sz="2800" dirty="0">
                <a:latin typeface="黑体" pitchFamily="2" charset="-122"/>
                <a:ea typeface="黑体" pitchFamily="2" charset="-122"/>
              </a:rPr>
              <a:t>破坏</a:t>
            </a:r>
            <a:r>
              <a:rPr lang="zh-CN" altLang="en-US" sz="2800" dirty="0">
                <a:latin typeface="Times New Roman"/>
                <a:ea typeface="黑体" pitchFamily="2" charset="-122"/>
              </a:rPr>
              <a:t>“</a:t>
            </a:r>
            <a:r>
              <a:rPr lang="zh-CN" altLang="en-US" sz="2800" dirty="0">
                <a:latin typeface="黑体" pitchFamily="2" charset="-122"/>
                <a:ea typeface="黑体" pitchFamily="2" charset="-122"/>
              </a:rPr>
              <a:t>不可抢占</a:t>
            </a:r>
            <a:r>
              <a:rPr lang="zh-CN" altLang="en-US" sz="2800" dirty="0">
                <a:latin typeface="Times New Roman"/>
                <a:ea typeface="黑体" pitchFamily="2" charset="-122"/>
              </a:rPr>
              <a:t>”</a:t>
            </a:r>
            <a:r>
              <a:rPr lang="zh-CN" altLang="en-US" sz="2800" dirty="0">
                <a:latin typeface="黑体" pitchFamily="2" charset="-122"/>
                <a:ea typeface="黑体" pitchFamily="2" charset="-122"/>
              </a:rPr>
              <a:t>条件</a:t>
            </a:r>
            <a:r>
              <a:rPr lang="en-US" altLang="zh-CN" sz="2800" dirty="0">
                <a:latin typeface="黑体" pitchFamily="2" charset="-122"/>
                <a:ea typeface="黑体" pitchFamily="2" charset="-122"/>
              </a:rPr>
              <a:t>(</a:t>
            </a:r>
            <a:r>
              <a:rPr lang="zh-CN" altLang="en-US" sz="2800" dirty="0">
                <a:latin typeface="黑体" pitchFamily="2" charset="-122"/>
                <a:ea typeface="黑体" pitchFamily="2" charset="-122"/>
              </a:rPr>
              <a:t>“软抢”</a:t>
            </a:r>
            <a:r>
              <a:rPr lang="en-US" altLang="zh-CN" sz="2800" dirty="0">
                <a:latin typeface="黑体" pitchFamily="2" charset="-122"/>
                <a:ea typeface="黑体" pitchFamily="2" charset="-122"/>
              </a:rPr>
              <a:t>)</a:t>
            </a:r>
            <a:r>
              <a:rPr lang="zh-CN" altLang="en-US" sz="2600" dirty="0">
                <a:latin typeface="黑体" pitchFamily="2" charset="-122"/>
                <a:ea typeface="黑体" pitchFamily="2" charset="-122"/>
              </a:rPr>
              <a:t> </a:t>
            </a:r>
            <a:endParaRPr lang="zh-CN" altLang="en-US" sz="2600" dirty="0"/>
          </a:p>
        </p:txBody>
      </p:sp>
      <p:sp>
        <p:nvSpPr>
          <p:cNvPr id="88067" name="日期占位符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a:p>
        </p:txBody>
      </p:sp>
      <p:sp>
        <p:nvSpPr>
          <p:cNvPr id="4" name="Rectangle 2"/>
          <p:cNvSpPr>
            <a:spLocks noGrp="1" noChangeArrowheads="1"/>
          </p:cNvSpPr>
          <p:nvPr/>
        </p:nvSpPr>
        <p:spPr bwMode="auto">
          <a:xfrm>
            <a:off x="251520" y="908720"/>
            <a:ext cx="8568952"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zh-CN" altLang="en-US" dirty="0">
                <a:latin typeface="黑体" pitchFamily="2" charset="-122"/>
                <a:ea typeface="黑体" pitchFamily="2" charset="-122"/>
              </a:rPr>
              <a:t>　</a:t>
            </a:r>
            <a:r>
              <a:rPr lang="zh-CN" altLang="en-US" dirty="0">
                <a:solidFill>
                  <a:schemeClr val="tx1"/>
                </a:solidFill>
              </a:rPr>
              <a:t>为了能破坏“不可抢占”条件，协议中规定：</a:t>
            </a:r>
            <a:endParaRPr lang="en-US" altLang="zh-CN" dirty="0">
              <a:solidFill>
                <a:schemeClr val="tx1"/>
              </a:solidFill>
            </a:endParaRPr>
          </a:p>
          <a:p>
            <a:pPr marL="342900" indent="-68263">
              <a:buSzPct val="76000"/>
              <a:buFont typeface="Wingdings" panose="05000000000000000000" pitchFamily="2" charset="2"/>
              <a:buChar char="u"/>
            </a:pPr>
            <a:r>
              <a:rPr lang="zh-CN" altLang="en-US" dirty="0">
                <a:solidFill>
                  <a:schemeClr val="tx1"/>
                </a:solidFill>
              </a:rPr>
              <a:t>  若一个进程</a:t>
            </a:r>
            <a:r>
              <a:rPr lang="en-US" altLang="zh-CN" dirty="0">
                <a:solidFill>
                  <a:schemeClr val="tx1"/>
                </a:solidFill>
              </a:rPr>
              <a:t>P</a:t>
            </a:r>
            <a:r>
              <a:rPr lang="zh-CN" altLang="en-US" dirty="0">
                <a:solidFill>
                  <a:schemeClr val="tx1"/>
                </a:solidFill>
              </a:rPr>
              <a:t>提出了资源请求，</a:t>
            </a:r>
            <a:r>
              <a:rPr lang="zh-CN" altLang="en-US" u="sng" dirty="0">
                <a:solidFill>
                  <a:schemeClr val="tx1"/>
                </a:solidFill>
              </a:rPr>
              <a:t>但</a:t>
            </a:r>
            <a:r>
              <a:rPr lang="zh-CN" altLang="en-US" u="sng" dirty="0"/>
              <a:t>未被满足，结果→阻塞</a:t>
            </a:r>
            <a:r>
              <a:rPr lang="en-US" altLang="zh-CN" dirty="0">
                <a:solidFill>
                  <a:schemeClr val="tx1"/>
                </a:solidFill>
              </a:rPr>
              <a:t>;</a:t>
            </a:r>
          </a:p>
          <a:p>
            <a:pPr marL="342900" indent="-68263">
              <a:buSzPct val="76000"/>
              <a:buFont typeface="Wingdings" panose="05000000000000000000" pitchFamily="2" charset="2"/>
              <a:buChar char="u"/>
            </a:pPr>
            <a:r>
              <a:rPr lang="en-US" altLang="zh-CN" dirty="0">
                <a:solidFill>
                  <a:schemeClr val="tx1"/>
                </a:solidFill>
              </a:rPr>
              <a:t>  </a:t>
            </a:r>
            <a:r>
              <a:rPr lang="zh-CN" altLang="en-US" dirty="0">
                <a:solidFill>
                  <a:schemeClr val="tx1"/>
                </a:solidFill>
              </a:rPr>
              <a:t>此时，进程</a:t>
            </a:r>
            <a:r>
              <a:rPr lang="en-US" altLang="zh-CN" dirty="0">
                <a:solidFill>
                  <a:schemeClr val="tx1"/>
                </a:solidFill>
              </a:rPr>
              <a:t>P</a:t>
            </a:r>
            <a:r>
              <a:rPr lang="zh-CN" altLang="en-US" u="sng" dirty="0"/>
              <a:t>应该释放</a:t>
            </a:r>
            <a:r>
              <a:rPr lang="en-US" altLang="zh-CN" u="sng" dirty="0"/>
              <a:t>(</a:t>
            </a:r>
            <a:r>
              <a:rPr lang="zh-CN" altLang="en-US" sz="2200" b="1" u="sng" dirty="0"/>
              <a:t>因为已阻塞</a:t>
            </a:r>
            <a:r>
              <a:rPr lang="en-US" altLang="zh-CN" u="sng" dirty="0"/>
              <a:t>)</a:t>
            </a:r>
            <a:r>
              <a:rPr lang="zh-CN" altLang="en-US" u="sng" dirty="0">
                <a:solidFill>
                  <a:schemeClr val="tx1"/>
                </a:solidFill>
              </a:rPr>
              <a:t>已保持的</a:t>
            </a:r>
            <a:r>
              <a:rPr lang="zh-CN" altLang="en-US" dirty="0">
                <a:solidFill>
                  <a:schemeClr val="tx1"/>
                </a:solidFill>
              </a:rPr>
              <a:t>所有资源；</a:t>
            </a:r>
            <a:endParaRPr lang="en-US" altLang="zh-CN" dirty="0">
              <a:solidFill>
                <a:schemeClr val="tx1"/>
              </a:solidFill>
            </a:endParaRPr>
          </a:p>
          <a:p>
            <a:pPr marL="342900" indent="-68263">
              <a:buSzPct val="76000"/>
              <a:buFont typeface="Wingdings" panose="05000000000000000000" pitchFamily="2" charset="2"/>
              <a:buChar char="u"/>
            </a:pPr>
            <a:r>
              <a:rPr lang="en-US" altLang="zh-CN" dirty="0">
                <a:solidFill>
                  <a:schemeClr val="tx1"/>
                </a:solidFill>
              </a:rPr>
              <a:t> </a:t>
            </a:r>
            <a:r>
              <a:rPr lang="zh-CN" altLang="en-US" dirty="0">
                <a:solidFill>
                  <a:schemeClr val="tx1"/>
                </a:solidFill>
              </a:rPr>
              <a:t>之后，</a:t>
            </a:r>
            <a:r>
              <a:rPr lang="zh-CN" altLang="en-US" u="sng" dirty="0"/>
              <a:t>重新申请</a:t>
            </a:r>
            <a:r>
              <a:rPr lang="zh-CN" altLang="en-US" dirty="0">
                <a:solidFill>
                  <a:schemeClr val="tx1"/>
                </a:solidFill>
              </a:rPr>
              <a:t>所有需要的资源。</a:t>
            </a:r>
            <a:endParaRPr lang="en-US" altLang="zh-CN" dirty="0">
              <a:solidFill>
                <a:schemeClr val="tx1"/>
              </a:solidFill>
            </a:endParaRPr>
          </a:p>
          <a:p>
            <a:r>
              <a:rPr lang="en-US" altLang="zh-CN" dirty="0">
                <a:solidFill>
                  <a:schemeClr val="tx1"/>
                </a:solidFill>
              </a:rPr>
              <a:t>    </a:t>
            </a:r>
            <a:r>
              <a:rPr lang="zh-CN" altLang="en-US" dirty="0">
                <a:solidFill>
                  <a:schemeClr val="tx1"/>
                </a:solidFill>
              </a:rPr>
              <a:t>这意味着：进程已占有的资源被</a:t>
            </a:r>
            <a:r>
              <a:rPr lang="zh-CN" altLang="en-US" dirty="0">
                <a:solidFill>
                  <a:srgbClr val="FF0066"/>
                </a:solidFill>
              </a:rPr>
              <a:t>暂时释放</a:t>
            </a:r>
            <a:r>
              <a:rPr lang="zh-CN" altLang="en-US" dirty="0">
                <a:solidFill>
                  <a:schemeClr val="tx1"/>
                </a:solidFill>
              </a:rPr>
              <a:t>：效果上等同于“</a:t>
            </a:r>
            <a:r>
              <a:rPr lang="zh-CN" altLang="en-US" dirty="0">
                <a:solidFill>
                  <a:srgbClr val="FF0066"/>
                </a:solidFill>
              </a:rPr>
              <a:t>被抢占</a:t>
            </a:r>
            <a:r>
              <a:rPr lang="zh-CN" altLang="en-US" dirty="0">
                <a:solidFill>
                  <a:schemeClr val="tx1"/>
                </a:solidFill>
              </a:rPr>
              <a:t>”</a:t>
            </a:r>
            <a:r>
              <a:rPr lang="en-US" altLang="zh-CN" dirty="0">
                <a:solidFill>
                  <a:schemeClr val="tx1"/>
                </a:solidFill>
              </a:rPr>
              <a:t>(</a:t>
            </a:r>
            <a:r>
              <a:rPr lang="zh-CN" altLang="en-US" dirty="0">
                <a:solidFill>
                  <a:srgbClr val="FF0066"/>
                </a:solidFill>
              </a:rPr>
              <a:t>释放</a:t>
            </a:r>
            <a:r>
              <a:rPr lang="zh-CN" altLang="en-US" dirty="0">
                <a:solidFill>
                  <a:schemeClr val="tx1"/>
                </a:solidFill>
              </a:rPr>
              <a:t>：自己</a:t>
            </a:r>
            <a:r>
              <a:rPr lang="zh-CN" altLang="en-US" u="sng" dirty="0">
                <a:solidFill>
                  <a:schemeClr val="tx1"/>
                </a:solidFill>
              </a:rPr>
              <a:t>主动释放</a:t>
            </a:r>
            <a:r>
              <a:rPr lang="zh-CN" altLang="en-US" dirty="0">
                <a:solidFill>
                  <a:schemeClr val="tx1"/>
                </a:solidFill>
              </a:rPr>
              <a:t>，</a:t>
            </a:r>
            <a:r>
              <a:rPr lang="zh-CN" altLang="en-US" dirty="0">
                <a:solidFill>
                  <a:srgbClr val="FF0066"/>
                </a:solidFill>
              </a:rPr>
              <a:t>抢占</a:t>
            </a:r>
            <a:r>
              <a:rPr lang="zh-CN" altLang="en-US" dirty="0">
                <a:solidFill>
                  <a:schemeClr val="tx1"/>
                </a:solidFill>
              </a:rPr>
              <a:t>：自己</a:t>
            </a:r>
            <a:r>
              <a:rPr lang="zh-CN" altLang="en-US" u="sng" dirty="0">
                <a:solidFill>
                  <a:schemeClr val="tx1"/>
                </a:solidFill>
              </a:rPr>
              <a:t>被动释放</a:t>
            </a:r>
            <a:r>
              <a:rPr lang="en-US" altLang="zh-CN" dirty="0">
                <a:solidFill>
                  <a:schemeClr val="tx1"/>
                </a:solidFill>
              </a:rPr>
              <a:t>)</a:t>
            </a:r>
            <a:r>
              <a:rPr lang="zh-CN" altLang="en-US" dirty="0">
                <a:solidFill>
                  <a:schemeClr val="tx1"/>
                </a:solidFill>
              </a:rPr>
              <a:t>。</a:t>
            </a:r>
            <a:endParaRPr lang="en-US" altLang="zh-CN" dirty="0">
              <a:solidFill>
                <a:schemeClr val="tx1"/>
              </a:solidFill>
            </a:endParaRPr>
          </a:p>
          <a:p>
            <a:r>
              <a:rPr lang="en-US" altLang="zh-CN" dirty="0">
                <a:solidFill>
                  <a:schemeClr val="tx1"/>
                </a:solidFill>
              </a:rPr>
              <a:t>   </a:t>
            </a:r>
            <a:r>
              <a:rPr lang="zh-CN" altLang="en-US" dirty="0">
                <a:solidFill>
                  <a:schemeClr val="tx1"/>
                </a:solidFill>
              </a:rPr>
              <a:t>问题：</a:t>
            </a:r>
            <a:endParaRPr lang="en-US" altLang="zh-CN" dirty="0">
              <a:solidFill>
                <a:schemeClr val="tx1"/>
              </a:solidFill>
            </a:endParaRPr>
          </a:p>
          <a:p>
            <a:pPr marL="342900" indent="-68263">
              <a:buSzPct val="76000"/>
              <a:buFont typeface="Wingdings" panose="05000000000000000000" pitchFamily="2" charset="2"/>
              <a:buChar char="u"/>
            </a:pPr>
            <a:r>
              <a:rPr lang="en-US" altLang="zh-CN" dirty="0">
                <a:solidFill>
                  <a:schemeClr val="tx1"/>
                </a:solidFill>
              </a:rPr>
              <a:t>  </a:t>
            </a:r>
            <a:r>
              <a:rPr lang="zh-CN" altLang="en-US" dirty="0"/>
              <a:t>算法复杂</a:t>
            </a:r>
            <a:r>
              <a:rPr lang="zh-CN" altLang="en-US" dirty="0">
                <a:solidFill>
                  <a:schemeClr val="tx1"/>
                </a:solidFill>
              </a:rPr>
              <a:t>；</a:t>
            </a:r>
            <a:endParaRPr lang="en-US" altLang="zh-CN" dirty="0">
              <a:solidFill>
                <a:schemeClr val="tx1"/>
              </a:solidFill>
            </a:endParaRPr>
          </a:p>
          <a:p>
            <a:pPr marL="342900" indent="-68263">
              <a:buSzPct val="76000"/>
              <a:buFont typeface="Wingdings" panose="05000000000000000000" pitchFamily="2" charset="2"/>
              <a:buChar char="u"/>
            </a:pPr>
            <a:r>
              <a:rPr lang="zh-CN" altLang="en-US" dirty="0">
                <a:solidFill>
                  <a:schemeClr val="tx1"/>
                </a:solidFill>
              </a:rPr>
              <a:t>  付出</a:t>
            </a:r>
            <a:r>
              <a:rPr lang="zh-CN" altLang="en-US" b="1" u="sng" dirty="0"/>
              <a:t>代价大</a:t>
            </a:r>
            <a:r>
              <a:rPr lang="zh-CN" altLang="en-US" dirty="0">
                <a:solidFill>
                  <a:schemeClr val="tx1"/>
                </a:solidFill>
              </a:rPr>
              <a:t>；例打印机使用一半。</a:t>
            </a:r>
            <a:endParaRPr lang="en-US" altLang="zh-CN" dirty="0">
              <a:solidFill>
                <a:schemeClr val="tx1"/>
              </a:solidFill>
            </a:endParaRPr>
          </a:p>
          <a:p>
            <a:pPr marL="342900" indent="-68263">
              <a:buSzPct val="76000"/>
              <a:buFont typeface="Wingdings" panose="05000000000000000000" pitchFamily="2" charset="2"/>
              <a:buChar char="u"/>
            </a:pPr>
            <a:r>
              <a:rPr lang="zh-CN" altLang="en-US" dirty="0">
                <a:solidFill>
                  <a:schemeClr val="tx1"/>
                </a:solidFill>
              </a:rPr>
              <a:t>  </a:t>
            </a:r>
            <a:r>
              <a:rPr lang="zh-CN" altLang="en-US" dirty="0"/>
              <a:t>进程运行可能被无限推迟</a:t>
            </a:r>
            <a:r>
              <a:rPr lang="zh-CN" altLang="en-US" dirty="0">
                <a:solidFill>
                  <a:schemeClr val="tx1"/>
                </a:solidFill>
              </a:rPr>
              <a:t>，导致进程周转时间长，系统开销大，吞吐量下降。</a:t>
            </a:r>
          </a:p>
        </p:txBody>
      </p:sp>
      <p:cxnSp>
        <p:nvCxnSpPr>
          <p:cNvPr id="5" name="直接箭头连接符 4"/>
          <p:cNvCxnSpPr/>
          <p:nvPr/>
        </p:nvCxnSpPr>
        <p:spPr bwMode="auto">
          <a:xfrm flipH="1">
            <a:off x="4716016" y="764704"/>
            <a:ext cx="2016224" cy="2592288"/>
          </a:xfrm>
          <a:prstGeom prst="straightConnector1">
            <a:avLst/>
          </a:prstGeom>
          <a:solidFill>
            <a:schemeClr val="accent1"/>
          </a:solidFill>
          <a:ln w="19050" cap="flat" cmpd="sng" algn="ctr">
            <a:solidFill>
              <a:srgbClr val="EDBB57"/>
            </a:solidFill>
            <a:prstDash val="dash"/>
            <a:miter lim="800000"/>
            <a:headEnd type="none" w="med" len="med"/>
            <a:tailEnd type="arrow"/>
          </a:ln>
          <a:effectLst/>
        </p:spPr>
      </p:cxnSp>
    </p:spTree>
    <p:extLst>
      <p:ext uri="{BB962C8B-B14F-4D97-AF65-F5344CB8AC3E}">
        <p14:creationId xmlns:p14="http://schemas.microsoft.com/office/powerpoint/2010/main" val="1737770353"/>
      </p:ext>
    </p:extLst>
  </p:cSld>
  <p:clrMapOvr>
    <a:masterClrMapping/>
  </p:clrMapOvr>
  <p:transition>
    <p:pull dir="rd"/>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9" y="116631"/>
            <a:ext cx="8540750" cy="518149"/>
          </a:xfrm>
        </p:spPr>
        <p:txBody>
          <a:bodyPr/>
          <a:lstStyle/>
          <a:p>
            <a:pPr algn="l"/>
            <a:r>
              <a:rPr lang="en-US" altLang="zh-CN" dirty="0">
                <a:latin typeface="黑体" pitchFamily="2" charset="-122"/>
                <a:ea typeface="黑体" pitchFamily="2" charset="-122"/>
              </a:rPr>
              <a:t>   </a:t>
            </a:r>
            <a:r>
              <a:rPr lang="en-US" altLang="zh-CN" sz="2600" dirty="0">
                <a:latin typeface="黑体" pitchFamily="2" charset="-122"/>
                <a:ea typeface="黑体" pitchFamily="2" charset="-122"/>
              </a:rPr>
              <a:t>3.6.3  </a:t>
            </a:r>
            <a:r>
              <a:rPr lang="zh-CN" altLang="en-US" sz="2600" dirty="0">
                <a:latin typeface="黑体" pitchFamily="2" charset="-122"/>
                <a:ea typeface="黑体" pitchFamily="2" charset="-122"/>
              </a:rPr>
              <a:t>破坏</a:t>
            </a:r>
            <a:r>
              <a:rPr lang="zh-CN" altLang="en-US" sz="2600" dirty="0">
                <a:latin typeface="Times New Roman"/>
                <a:ea typeface="黑体" pitchFamily="2" charset="-122"/>
              </a:rPr>
              <a:t>“</a:t>
            </a:r>
            <a:r>
              <a:rPr lang="zh-CN" altLang="en-US" sz="2600" dirty="0">
                <a:latin typeface="黑体" pitchFamily="2" charset="-122"/>
                <a:ea typeface="黑体" pitchFamily="2" charset="-122"/>
              </a:rPr>
              <a:t>循环等待</a:t>
            </a:r>
            <a:r>
              <a:rPr lang="zh-CN" altLang="en-US" sz="2600" dirty="0">
                <a:latin typeface="Times New Roman"/>
                <a:ea typeface="黑体" pitchFamily="2" charset="-122"/>
              </a:rPr>
              <a:t>”</a:t>
            </a:r>
            <a:r>
              <a:rPr lang="zh-CN" altLang="en-US" sz="2600" dirty="0">
                <a:latin typeface="黑体" pitchFamily="2" charset="-122"/>
                <a:ea typeface="黑体" pitchFamily="2" charset="-122"/>
              </a:rPr>
              <a:t>条件</a:t>
            </a:r>
            <a:endParaRPr lang="zh-CN" altLang="en-US" sz="2600" dirty="0"/>
          </a:p>
        </p:txBody>
      </p:sp>
      <p:sp>
        <p:nvSpPr>
          <p:cNvPr id="88067" name="日期占位符 2"/>
          <p:cNvSpPr>
            <a:spLocks noGrp="1"/>
          </p:cNvSpPr>
          <p:nvPr>
            <p:ph type="dt" sz="half" idx="10"/>
          </p:nvPr>
        </p:nvSpPr>
        <p:spPr>
          <a:xfrm>
            <a:off x="30362" y="6524625"/>
            <a:ext cx="2289175" cy="333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67FC17-BF20-4313-9192-7007AD8CFB49}" type="datetime8">
              <a:rPr lang="zh-CN" altLang="en-US" smtClean="0"/>
              <a:pPr/>
              <a:t>2022年6月30日8时58分</a:t>
            </a:fld>
            <a:endParaRPr lang="en-US" altLang="zh-CN" dirty="0"/>
          </a:p>
        </p:txBody>
      </p:sp>
      <p:sp>
        <p:nvSpPr>
          <p:cNvPr id="4" name="Rectangle 2"/>
          <p:cNvSpPr>
            <a:spLocks noGrp="1" noChangeArrowheads="1"/>
          </p:cNvSpPr>
          <p:nvPr/>
        </p:nvSpPr>
        <p:spPr bwMode="auto">
          <a:xfrm>
            <a:off x="323529" y="620688"/>
            <a:ext cx="8568952"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nSpc>
                <a:spcPct val="112000"/>
              </a:lnSpc>
              <a:spcBef>
                <a:spcPts val="600"/>
              </a:spcBef>
            </a:pPr>
            <a:r>
              <a:rPr lang="en-US" altLang="zh-CN" b="1" dirty="0">
                <a:solidFill>
                  <a:schemeClr val="tx1"/>
                </a:solidFill>
                <a:latin typeface="黑体" pitchFamily="2" charset="-122"/>
                <a:ea typeface="黑体" pitchFamily="2" charset="-122"/>
              </a:rPr>
              <a:t> 1.</a:t>
            </a:r>
            <a:r>
              <a:rPr lang="en-US" altLang="zh-CN" dirty="0">
                <a:solidFill>
                  <a:schemeClr val="tx1"/>
                </a:solidFill>
                <a:latin typeface="黑体" pitchFamily="2" charset="-122"/>
                <a:ea typeface="黑体" pitchFamily="2" charset="-122"/>
              </a:rPr>
              <a:t> </a:t>
            </a:r>
            <a:r>
              <a:rPr lang="zh-CN" altLang="en-US" sz="2300" dirty="0">
                <a:solidFill>
                  <a:schemeClr val="tx1"/>
                </a:solidFill>
              </a:rPr>
              <a:t>一个能保证“循环等待”条件不成立的方法是：</a:t>
            </a:r>
            <a:endParaRPr lang="en-US" altLang="zh-CN" sz="2300" dirty="0">
              <a:solidFill>
                <a:schemeClr val="tx1"/>
              </a:solidFill>
            </a:endParaRPr>
          </a:p>
          <a:p>
            <a:pPr marL="182563">
              <a:lnSpc>
                <a:spcPct val="112000"/>
              </a:lnSpc>
              <a:spcBef>
                <a:spcPts val="600"/>
              </a:spcBef>
              <a:buSzPct val="76000"/>
              <a:buFont typeface="Wingdings" panose="05000000000000000000" pitchFamily="2" charset="2"/>
              <a:buChar char="u"/>
            </a:pPr>
            <a:r>
              <a:rPr lang="zh-CN" altLang="en-US" sz="2300" dirty="0">
                <a:solidFill>
                  <a:schemeClr val="tx1"/>
                </a:solidFill>
              </a:rPr>
              <a:t> 为每一个资源类型分配一个</a:t>
            </a:r>
            <a:r>
              <a:rPr lang="zh-CN" altLang="en-US" sz="2300" u="sng" dirty="0"/>
              <a:t>序号</a:t>
            </a:r>
            <a:r>
              <a:rPr lang="zh-CN" altLang="en-US" sz="2300" dirty="0">
                <a:solidFill>
                  <a:schemeClr val="tx1"/>
                </a:solidFill>
              </a:rPr>
              <a:t>，</a:t>
            </a:r>
            <a:r>
              <a:rPr lang="zh-CN" altLang="en-US" sz="2300" u="sng" dirty="0">
                <a:solidFill>
                  <a:schemeClr val="tx1"/>
                </a:solidFill>
              </a:rPr>
              <a:t>序号各不相同</a:t>
            </a:r>
            <a:r>
              <a:rPr lang="zh-CN" altLang="en-US" sz="2300" dirty="0">
                <a:solidFill>
                  <a:schemeClr val="tx1"/>
                </a:solidFill>
              </a:rPr>
              <a:t>。</a:t>
            </a:r>
            <a:r>
              <a:rPr lang="en-US" altLang="zh-CN" sz="2300" dirty="0">
                <a:solidFill>
                  <a:schemeClr val="tx1"/>
                </a:solidFill>
              </a:rPr>
              <a:t> </a:t>
            </a:r>
          </a:p>
          <a:p>
            <a:pPr marL="182563">
              <a:lnSpc>
                <a:spcPct val="112000"/>
              </a:lnSpc>
              <a:spcBef>
                <a:spcPts val="600"/>
              </a:spcBef>
              <a:buSzPct val="76000"/>
              <a:buFont typeface="Wingdings" panose="05000000000000000000" pitchFamily="2" charset="2"/>
              <a:buChar char="u"/>
            </a:pPr>
            <a:r>
              <a:rPr lang="zh-CN" altLang="en-US" sz="2300" dirty="0">
                <a:solidFill>
                  <a:schemeClr val="tx1"/>
                </a:solidFill>
              </a:rPr>
              <a:t> 对系统所有的资源类型，</a:t>
            </a:r>
            <a:r>
              <a:rPr lang="zh-CN" altLang="en-US" sz="2300" u="sng" dirty="0">
                <a:solidFill>
                  <a:schemeClr val="tx1"/>
                </a:solidFill>
              </a:rPr>
              <a:t>根据其</a:t>
            </a:r>
            <a:r>
              <a:rPr lang="zh-CN" altLang="en-US" sz="2300" u="sng" dirty="0"/>
              <a:t>序号</a:t>
            </a:r>
            <a:r>
              <a:rPr lang="zh-CN" altLang="en-US" sz="2300" u="sng" dirty="0">
                <a:solidFill>
                  <a:schemeClr val="tx1"/>
                </a:solidFill>
              </a:rPr>
              <a:t>进行</a:t>
            </a:r>
            <a:r>
              <a:rPr lang="zh-CN" altLang="en-US" sz="2300" u="sng" dirty="0"/>
              <a:t>线性排序</a:t>
            </a:r>
            <a:r>
              <a:rPr lang="zh-CN" altLang="en-US" sz="2300" dirty="0"/>
              <a:t>。</a:t>
            </a:r>
            <a:endParaRPr lang="en-US" altLang="zh-CN" sz="2300" dirty="0"/>
          </a:p>
          <a:p>
            <a:pPr marL="182563">
              <a:lnSpc>
                <a:spcPct val="112000"/>
              </a:lnSpc>
              <a:spcBef>
                <a:spcPts val="600"/>
              </a:spcBef>
              <a:buSzPct val="76000"/>
              <a:buFont typeface="Wingdings" panose="05000000000000000000" pitchFamily="2" charset="2"/>
              <a:buChar char="u"/>
            </a:pPr>
            <a:r>
              <a:rPr lang="zh-CN" altLang="en-US" sz="2300" dirty="0">
                <a:solidFill>
                  <a:schemeClr val="tx1"/>
                </a:solidFill>
              </a:rPr>
              <a:t> 进程必须按照</a:t>
            </a:r>
            <a:r>
              <a:rPr lang="zh-CN" altLang="en-US" sz="2300" u="sng" dirty="0"/>
              <a:t>序号</a:t>
            </a:r>
            <a:r>
              <a:rPr lang="zh-CN" altLang="en-US" sz="2300" b="1" u="sng" dirty="0"/>
              <a:t>递增</a:t>
            </a:r>
            <a:r>
              <a:rPr lang="zh-CN" altLang="en-US" sz="2300" dirty="0">
                <a:solidFill>
                  <a:schemeClr val="tx1"/>
                </a:solidFill>
              </a:rPr>
              <a:t>的顺序对资源</a:t>
            </a:r>
            <a:r>
              <a:rPr lang="zh-CN" altLang="en-US" sz="2300" b="1" dirty="0">
                <a:solidFill>
                  <a:schemeClr val="tx1"/>
                </a:solidFill>
              </a:rPr>
              <a:t>提出请求</a:t>
            </a:r>
            <a:r>
              <a:rPr lang="zh-CN" altLang="en-US" sz="2300" dirty="0">
                <a:solidFill>
                  <a:schemeClr val="tx1"/>
                </a:solidFill>
              </a:rPr>
              <a:t>；反之</a:t>
            </a:r>
            <a:r>
              <a:rPr lang="en-US" altLang="zh-CN" sz="2300" dirty="0">
                <a:solidFill>
                  <a:schemeClr val="tx1"/>
                </a:solidFill>
              </a:rPr>
              <a:t>,</a:t>
            </a:r>
          </a:p>
          <a:p>
            <a:pPr marL="182563">
              <a:lnSpc>
                <a:spcPct val="112000"/>
              </a:lnSpc>
              <a:spcBef>
                <a:spcPts val="600"/>
              </a:spcBef>
              <a:buSzPct val="76000"/>
              <a:buFont typeface="Wingdings" panose="05000000000000000000" pitchFamily="2" charset="2"/>
              <a:buChar char="u"/>
            </a:pPr>
            <a:r>
              <a:rPr lang="en-US" altLang="zh-CN" sz="2300" dirty="0">
                <a:solidFill>
                  <a:schemeClr val="tx1"/>
                </a:solidFill>
              </a:rPr>
              <a:t>  </a:t>
            </a:r>
            <a:r>
              <a:rPr lang="zh-CN" altLang="en-US" sz="2300" dirty="0">
                <a:solidFill>
                  <a:schemeClr val="tx1"/>
                </a:solidFill>
              </a:rPr>
              <a:t>如果进程</a:t>
            </a:r>
            <a:r>
              <a:rPr lang="zh-CN" altLang="en-US" sz="2300" u="sng" dirty="0">
                <a:solidFill>
                  <a:schemeClr val="tx1"/>
                </a:solidFill>
              </a:rPr>
              <a:t>已拥有</a:t>
            </a:r>
            <a:r>
              <a:rPr lang="zh-CN" altLang="en-US" sz="2300" u="sng" dirty="0">
                <a:solidFill>
                  <a:srgbClr val="FF3399"/>
                </a:solidFill>
              </a:rPr>
              <a:t>高序号</a:t>
            </a:r>
            <a:r>
              <a:rPr lang="zh-CN" altLang="en-US" sz="2300" u="sng" dirty="0">
                <a:solidFill>
                  <a:schemeClr val="tx1"/>
                </a:solidFill>
              </a:rPr>
              <a:t>的资源</a:t>
            </a:r>
            <a:r>
              <a:rPr lang="zh-CN" altLang="en-US" sz="2300" dirty="0">
                <a:solidFill>
                  <a:schemeClr val="tx1"/>
                </a:solidFill>
              </a:rPr>
              <a:t>，</a:t>
            </a:r>
            <a:r>
              <a:rPr lang="zh-CN" altLang="en-US" sz="2300" u="sng" dirty="0">
                <a:solidFill>
                  <a:schemeClr val="tx1"/>
                </a:solidFill>
              </a:rPr>
              <a:t>还要</a:t>
            </a:r>
            <a:r>
              <a:rPr lang="zh-CN" altLang="en-US" sz="2300" u="sng" dirty="0">
                <a:solidFill>
                  <a:srgbClr val="FF3399"/>
                </a:solidFill>
              </a:rPr>
              <a:t>请求低序号</a:t>
            </a:r>
            <a:r>
              <a:rPr lang="zh-CN" altLang="en-US" sz="2300" u="sng" dirty="0">
                <a:solidFill>
                  <a:schemeClr val="tx1"/>
                </a:solidFill>
              </a:rPr>
              <a:t>的资源</a:t>
            </a:r>
            <a:r>
              <a:rPr lang="zh-CN" altLang="en-US" sz="2300" dirty="0">
                <a:solidFill>
                  <a:schemeClr val="tx1"/>
                </a:solidFill>
              </a:rPr>
              <a:t>，必须</a:t>
            </a:r>
            <a:r>
              <a:rPr lang="zh-CN" altLang="en-US" sz="2300" u="sng" dirty="0"/>
              <a:t>先释放所有</a:t>
            </a:r>
            <a:r>
              <a:rPr lang="zh-CN" altLang="en-US" sz="2300" u="sng" dirty="0">
                <a:solidFill>
                  <a:schemeClr val="tx1"/>
                </a:solidFill>
              </a:rPr>
              <a:t>≥该低序号的资源</a:t>
            </a:r>
            <a:r>
              <a:rPr lang="en-US" altLang="zh-CN" sz="2300" baseline="30000" dirty="0">
                <a:solidFill>
                  <a:schemeClr val="tx1"/>
                </a:solidFill>
              </a:rPr>
              <a:t>1</a:t>
            </a:r>
            <a:r>
              <a:rPr lang="zh-CN" altLang="en-US" sz="2300" dirty="0">
                <a:solidFill>
                  <a:schemeClr val="tx1"/>
                </a:solidFill>
              </a:rPr>
              <a:t>，然后</a:t>
            </a:r>
            <a:r>
              <a:rPr lang="zh-CN" altLang="en-US" sz="2300" u="sng" dirty="0"/>
              <a:t>再申请</a:t>
            </a:r>
            <a:r>
              <a:rPr lang="zh-CN" altLang="en-US" sz="2300" dirty="0">
                <a:solidFill>
                  <a:schemeClr val="tx1"/>
                </a:solidFill>
              </a:rPr>
              <a:t>低序号资源</a:t>
            </a:r>
            <a:r>
              <a:rPr lang="en-US" altLang="zh-CN" sz="2300" baseline="30000" dirty="0">
                <a:solidFill>
                  <a:schemeClr val="tx1"/>
                </a:solidFill>
              </a:rPr>
              <a:t>2</a:t>
            </a:r>
            <a:r>
              <a:rPr lang="en-US" altLang="zh-CN" sz="2300" dirty="0">
                <a:solidFill>
                  <a:schemeClr val="tx1"/>
                </a:solidFill>
              </a:rPr>
              <a:t>.</a:t>
            </a:r>
          </a:p>
          <a:p>
            <a:pPr marL="182563">
              <a:lnSpc>
                <a:spcPct val="112000"/>
              </a:lnSpc>
              <a:spcBef>
                <a:spcPts val="600"/>
              </a:spcBef>
              <a:buSzPct val="76000"/>
              <a:buFont typeface="Wingdings" panose="05000000000000000000" pitchFamily="2" charset="2"/>
              <a:buChar char="u"/>
            </a:pPr>
            <a:r>
              <a:rPr lang="en-US" altLang="zh-CN" sz="2300" dirty="0">
                <a:solidFill>
                  <a:schemeClr val="tx1"/>
                </a:solidFill>
              </a:rPr>
              <a:t> </a:t>
            </a:r>
            <a:r>
              <a:rPr lang="zh-CN" altLang="en-US" sz="2300" dirty="0">
                <a:solidFill>
                  <a:schemeClr val="tx1"/>
                </a:solidFill>
              </a:rPr>
              <a:t>一次性可以</a:t>
            </a:r>
            <a:r>
              <a:rPr lang="zh-CN" altLang="en-US" sz="2300" dirty="0"/>
              <a:t>申请多个</a:t>
            </a:r>
            <a:r>
              <a:rPr lang="zh-CN" altLang="en-US" sz="2300" b="1" u="sng" dirty="0"/>
              <a:t>同类型</a:t>
            </a:r>
            <a:r>
              <a:rPr lang="zh-CN" altLang="en-US" sz="2300" u="sng" dirty="0"/>
              <a:t>资源</a:t>
            </a:r>
            <a:r>
              <a:rPr lang="zh-CN" altLang="en-US" sz="2300" dirty="0">
                <a:solidFill>
                  <a:schemeClr val="tx1"/>
                </a:solidFill>
              </a:rPr>
              <a:t>，但必须</a:t>
            </a:r>
            <a:r>
              <a:rPr lang="zh-CN" altLang="en-US" sz="2300" u="sng" dirty="0"/>
              <a:t>一齐申请</a:t>
            </a:r>
            <a:r>
              <a:rPr lang="zh-CN" altLang="en-US" sz="2300" dirty="0">
                <a:solidFill>
                  <a:schemeClr val="tx1"/>
                </a:solidFill>
              </a:rPr>
              <a:t>；</a:t>
            </a:r>
            <a:endParaRPr lang="en-US" altLang="zh-CN" sz="2300" dirty="0">
              <a:solidFill>
                <a:schemeClr val="tx1"/>
              </a:solidFill>
            </a:endParaRPr>
          </a:p>
          <a:p>
            <a:pPr marL="182563">
              <a:lnSpc>
                <a:spcPct val="112000"/>
              </a:lnSpc>
              <a:spcBef>
                <a:spcPts val="600"/>
              </a:spcBef>
              <a:buSzPct val="76000"/>
              <a:buFont typeface="Wingdings" panose="05000000000000000000" pitchFamily="2" charset="2"/>
              <a:buChar char="u"/>
            </a:pPr>
            <a:r>
              <a:rPr lang="en-US" altLang="zh-CN" sz="2300" dirty="0">
                <a:solidFill>
                  <a:schemeClr val="tx1"/>
                </a:solidFill>
              </a:rPr>
              <a:t>  </a:t>
            </a:r>
            <a:r>
              <a:rPr lang="zh-CN" altLang="en-US" sz="2300" dirty="0">
                <a:solidFill>
                  <a:schemeClr val="tx1"/>
                </a:solidFill>
              </a:rPr>
              <a:t>一次性可以</a:t>
            </a:r>
            <a:r>
              <a:rPr lang="zh-CN" altLang="en-US" sz="2300" dirty="0"/>
              <a:t>申请多个</a:t>
            </a:r>
            <a:r>
              <a:rPr lang="zh-CN" altLang="en-US" sz="2300" b="1" u="sng" dirty="0"/>
              <a:t>不同类型</a:t>
            </a:r>
            <a:r>
              <a:rPr lang="zh-CN" altLang="en-US" sz="2300" u="sng" dirty="0"/>
              <a:t>资源</a:t>
            </a:r>
            <a:r>
              <a:rPr lang="zh-CN" altLang="en-US" sz="2300" dirty="0">
                <a:solidFill>
                  <a:schemeClr val="tx1"/>
                </a:solidFill>
              </a:rPr>
              <a:t>，但必须先申请低序号资源，后申请高序号资源。</a:t>
            </a:r>
            <a:endParaRPr lang="en-US" altLang="zh-CN" sz="2300" dirty="0">
              <a:solidFill>
                <a:schemeClr val="tx1"/>
              </a:solidFill>
            </a:endParaRPr>
          </a:p>
          <a:p>
            <a:pPr marL="182563">
              <a:lnSpc>
                <a:spcPct val="112000"/>
              </a:lnSpc>
              <a:spcBef>
                <a:spcPts val="600"/>
              </a:spcBef>
              <a:buSzPct val="76000"/>
            </a:pPr>
            <a:r>
              <a:rPr lang="en-US" altLang="zh-CN" sz="2300" dirty="0">
                <a:solidFill>
                  <a:schemeClr val="tx1"/>
                </a:solidFill>
              </a:rPr>
              <a:t>2. </a:t>
            </a:r>
            <a:r>
              <a:rPr lang="zh-CN" altLang="en-US" sz="2300" dirty="0">
                <a:solidFill>
                  <a:schemeClr val="tx1"/>
                </a:solidFill>
              </a:rPr>
              <a:t>怎样规定序号：</a:t>
            </a:r>
            <a:endParaRPr lang="en-US" altLang="zh-CN" sz="2300" dirty="0">
              <a:solidFill>
                <a:schemeClr val="tx1"/>
              </a:solidFill>
            </a:endParaRPr>
          </a:p>
          <a:p>
            <a:pPr marL="182563">
              <a:lnSpc>
                <a:spcPct val="112000"/>
              </a:lnSpc>
              <a:spcBef>
                <a:spcPts val="600"/>
              </a:spcBef>
              <a:buSzPct val="76000"/>
            </a:pPr>
            <a:r>
              <a:rPr lang="en-US" altLang="zh-CN" sz="2300" dirty="0">
                <a:solidFill>
                  <a:schemeClr val="tx1"/>
                </a:solidFill>
              </a:rPr>
              <a:t>    </a:t>
            </a:r>
            <a:r>
              <a:rPr lang="zh-CN" altLang="en-US" sz="2300" dirty="0">
                <a:solidFill>
                  <a:schemeClr val="tx1"/>
                </a:solidFill>
              </a:rPr>
              <a:t>通常按照大多数进程使用资源的先后顺序，给出从小到大的序号。</a:t>
            </a:r>
            <a:r>
              <a:rPr lang="en-US" altLang="zh-CN" sz="2300" dirty="0">
                <a:solidFill>
                  <a:schemeClr val="tx1"/>
                </a:solidFill>
              </a:rPr>
              <a:t> </a:t>
            </a:r>
            <a:r>
              <a:rPr lang="zh-CN" altLang="en-US" sz="2300" dirty="0">
                <a:solidFill>
                  <a:schemeClr val="tx1"/>
                </a:solidFill>
              </a:rPr>
              <a:t>例：磁带机为</a:t>
            </a:r>
            <a:r>
              <a:rPr lang="en-US" altLang="zh-CN" sz="2300" dirty="0">
                <a:solidFill>
                  <a:schemeClr val="tx1"/>
                </a:solidFill>
              </a:rPr>
              <a:t>5</a:t>
            </a:r>
            <a:r>
              <a:rPr lang="zh-CN" altLang="en-US" sz="2300" dirty="0">
                <a:solidFill>
                  <a:schemeClr val="tx1"/>
                </a:solidFill>
              </a:rPr>
              <a:t>，磁盘驱动器为</a:t>
            </a:r>
            <a:r>
              <a:rPr lang="en-US" altLang="zh-CN" sz="2300" dirty="0">
                <a:solidFill>
                  <a:schemeClr val="tx1"/>
                </a:solidFill>
              </a:rPr>
              <a:t>6</a:t>
            </a:r>
            <a:r>
              <a:rPr lang="zh-CN" altLang="en-US" sz="2300" dirty="0">
                <a:solidFill>
                  <a:schemeClr val="tx1"/>
                </a:solidFill>
              </a:rPr>
              <a:t>，打印机为</a:t>
            </a:r>
            <a:r>
              <a:rPr lang="en-US" altLang="zh-CN" sz="2300" dirty="0">
                <a:solidFill>
                  <a:schemeClr val="tx1"/>
                </a:solidFill>
              </a:rPr>
              <a:t>10</a:t>
            </a:r>
            <a:r>
              <a:rPr lang="zh-CN" altLang="en-US" sz="2300" dirty="0">
                <a:solidFill>
                  <a:schemeClr val="tx1"/>
                </a:solidFill>
              </a:rPr>
              <a:t>。</a:t>
            </a:r>
            <a:endParaRPr lang="en-US" altLang="zh-CN" sz="2300" dirty="0">
              <a:solidFill>
                <a:schemeClr val="tx1"/>
              </a:solidFill>
            </a:endParaRPr>
          </a:p>
          <a:p>
            <a:pPr marL="182563">
              <a:lnSpc>
                <a:spcPct val="112000"/>
              </a:lnSpc>
              <a:spcBef>
                <a:spcPts val="600"/>
              </a:spcBef>
              <a:buSzPct val="76000"/>
            </a:pPr>
            <a:r>
              <a:rPr lang="en-US" altLang="zh-CN" sz="2300" dirty="0">
                <a:solidFill>
                  <a:schemeClr val="tx1"/>
                </a:solidFill>
              </a:rPr>
              <a:t>3. </a:t>
            </a:r>
            <a:r>
              <a:rPr lang="zh-CN" altLang="en-US" sz="2300" dirty="0">
                <a:solidFill>
                  <a:schemeClr val="tx1"/>
                </a:solidFill>
              </a:rPr>
              <a:t>该策略优点：资源利用率高，系统吞吐量大。缺点：</a:t>
            </a:r>
            <a:r>
              <a:rPr lang="zh-CN" altLang="en-US" sz="1500" b="1" dirty="0">
                <a:solidFill>
                  <a:schemeClr val="tx1"/>
                </a:solidFill>
              </a:rPr>
              <a:t>序号、顺序</a:t>
            </a:r>
            <a:r>
              <a:rPr lang="en-US" altLang="zh-CN" sz="1500" b="1" dirty="0">
                <a:solidFill>
                  <a:schemeClr val="tx1"/>
                </a:solidFill>
              </a:rPr>
              <a:t>…</a:t>
            </a:r>
          </a:p>
        </p:txBody>
      </p:sp>
    </p:spTree>
    <p:extLst>
      <p:ext uri="{BB962C8B-B14F-4D97-AF65-F5344CB8AC3E}">
        <p14:creationId xmlns:p14="http://schemas.microsoft.com/office/powerpoint/2010/main" val="2647371411"/>
      </p:ext>
    </p:extLst>
  </p:cSld>
  <p:clrMapOvr>
    <a:masterClrMapping/>
  </p:clrMapOvr>
  <p:transition>
    <p:pull dir="rd"/>
  </p:transition>
</p:sld>
</file>

<file path=ppt/theme/theme1.xml><?xml version="1.0" encoding="utf-8"?>
<a:theme xmlns:a="http://schemas.openxmlformats.org/drawingml/2006/main" name="数据结构（录像模板）">
  <a:themeElements>
    <a:clrScheme name="自定义 6">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FFFF00"/>
      </a:hlink>
      <a:folHlink>
        <a:srgbClr val="FFCCFF"/>
      </a:folHlink>
    </a:clrScheme>
    <a:fontScheme name="数据结构（录像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数据结构（录像模板）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clrMap bg1="dk2" tx1="lt1" bg2="dk1" tx2="lt2" accent1="accent1" accent2="accent2" accent3="accent3" accent4="accent4" accent5="accent5" accent6="accent6" hlink="hlink" folHlink="folHlink"/>
    </a:extraClrScheme>
    <a:extraClrScheme>
      <a:clrScheme name="数据结构（录像模板） 2">
        <a:dk1>
          <a:srgbClr val="C0C0C0"/>
        </a:dk1>
        <a:lt1>
          <a:srgbClr val="FFFFFF"/>
        </a:lt1>
        <a:dk2>
          <a:srgbClr val="586AA4"/>
        </a:dk2>
        <a:lt2>
          <a:srgbClr val="FFFFFF"/>
        </a:lt2>
        <a:accent1>
          <a:srgbClr val="829FB4"/>
        </a:accent1>
        <a:accent2>
          <a:srgbClr val="CCCCFF"/>
        </a:accent2>
        <a:accent3>
          <a:srgbClr val="B4B9CF"/>
        </a:accent3>
        <a:accent4>
          <a:srgbClr val="DADADA"/>
        </a:accent4>
        <a:accent5>
          <a:srgbClr val="C1CDD6"/>
        </a:accent5>
        <a:accent6>
          <a:srgbClr val="B9B9E7"/>
        </a:accent6>
        <a:hlink>
          <a:srgbClr val="FFCC66"/>
        </a:hlink>
        <a:folHlink>
          <a:srgbClr val="66FFFF"/>
        </a:folHlink>
      </a:clrScheme>
      <a:clrMap bg1="dk2" tx1="lt1" bg2="dk1" tx2="lt2" accent1="accent1" accent2="accent2" accent3="accent3" accent4="accent4" accent5="accent5" accent6="accent6" hlink="hlink" folHlink="folHlink"/>
    </a:extraClrScheme>
    <a:extraClrScheme>
      <a:clrScheme name="数据结构（录像模板） 3">
        <a:dk1>
          <a:srgbClr val="C0C0C0"/>
        </a:dk1>
        <a:lt1>
          <a:srgbClr val="FFFF66"/>
        </a:lt1>
        <a:dk2>
          <a:srgbClr val="000000"/>
        </a:dk2>
        <a:lt2>
          <a:srgbClr val="FFFFFF"/>
        </a:lt2>
        <a:accent1>
          <a:srgbClr val="79869D"/>
        </a:accent1>
        <a:accent2>
          <a:srgbClr val="66FFCC"/>
        </a:accent2>
        <a:accent3>
          <a:srgbClr val="AAAAAA"/>
        </a:accent3>
        <a:accent4>
          <a:srgbClr val="DADA56"/>
        </a:accent4>
        <a:accent5>
          <a:srgbClr val="BEC3CC"/>
        </a:accent5>
        <a:accent6>
          <a:srgbClr val="5CE7B9"/>
        </a:accent6>
        <a:hlink>
          <a:srgbClr val="99CCFF"/>
        </a:hlink>
        <a:folHlink>
          <a:srgbClr val="FFCC00"/>
        </a:folHlink>
      </a:clrScheme>
      <a:clrMap bg1="dk2" tx1="lt1" bg2="dk1" tx2="lt2" accent1="accent1" accent2="accent2" accent3="accent3" accent4="accent4" accent5="accent5" accent6="accent6" hlink="hlink" folHlink="folHlink"/>
    </a:extraClrScheme>
    <a:extraClrScheme>
      <a:clrScheme name="数据结构（录像模板） 4">
        <a:dk1>
          <a:srgbClr val="C0C0C0"/>
        </a:dk1>
        <a:lt1>
          <a:srgbClr val="FFFF66"/>
        </a:lt1>
        <a:dk2>
          <a:srgbClr val="FFCC99"/>
        </a:dk2>
        <a:lt2>
          <a:srgbClr val="FFFFFF"/>
        </a:lt2>
        <a:accent1>
          <a:srgbClr val="829FB4"/>
        </a:accent1>
        <a:accent2>
          <a:srgbClr val="CCCCFF"/>
        </a:accent2>
        <a:accent3>
          <a:srgbClr val="FFE2CA"/>
        </a:accent3>
        <a:accent4>
          <a:srgbClr val="DADA56"/>
        </a:accent4>
        <a:accent5>
          <a:srgbClr val="C1CDD6"/>
        </a:accent5>
        <a:accent6>
          <a:srgbClr val="B9B9E7"/>
        </a:accent6>
        <a:hlink>
          <a:srgbClr val="99FF99"/>
        </a:hlink>
        <a:folHlink>
          <a:srgbClr val="66FFFF"/>
        </a:folHlink>
      </a:clrScheme>
      <a:clrMap bg1="dk2" tx1="lt1" bg2="dk1" tx2="lt2" accent1="accent1" accent2="accent2" accent3="accent3" accent4="accent4" accent5="accent5" accent6="accent6" hlink="hlink" folHlink="folHlink"/>
    </a:extraClrScheme>
    <a:extraClrScheme>
      <a:clrScheme name="数据结构（录像模板） 5">
        <a:dk1>
          <a:srgbClr val="C0C0C0"/>
        </a:dk1>
        <a:lt1>
          <a:srgbClr val="FFFFFF"/>
        </a:lt1>
        <a:dk2>
          <a:srgbClr val="6699FF"/>
        </a:dk2>
        <a:lt2>
          <a:srgbClr val="FFFF66"/>
        </a:lt2>
        <a:accent1>
          <a:srgbClr val="529280"/>
        </a:accent1>
        <a:accent2>
          <a:srgbClr val="FF99FF"/>
        </a:accent2>
        <a:accent3>
          <a:srgbClr val="B8CAFF"/>
        </a:accent3>
        <a:accent4>
          <a:srgbClr val="DADADA"/>
        </a:accent4>
        <a:accent5>
          <a:srgbClr val="B3C7C0"/>
        </a:accent5>
        <a:accent6>
          <a:srgbClr val="E78AE7"/>
        </a:accent6>
        <a:hlink>
          <a:srgbClr val="FFCC00"/>
        </a:hlink>
        <a:folHlink>
          <a:srgbClr val="99FF99"/>
        </a:folHlink>
      </a:clrScheme>
      <a:clrMap bg1="dk2" tx1="lt1" bg2="dk1" tx2="lt2" accent1="accent1" accent2="accent2" accent3="accent3" accent4="accent4" accent5="accent5" accent6="accent6" hlink="hlink" folHlink="folHlink"/>
    </a:extraClrScheme>
    <a:extraClrScheme>
      <a:clrScheme name="数据结构（录像模板） 6">
        <a:dk1>
          <a:srgbClr val="C0C0C0"/>
        </a:dk1>
        <a:lt1>
          <a:srgbClr val="FFFFFF"/>
        </a:lt1>
        <a:dk2>
          <a:srgbClr val="3366CC"/>
        </a:dk2>
        <a:lt2>
          <a:srgbClr val="66FFFF"/>
        </a:lt2>
        <a:accent1>
          <a:srgbClr val="58A9CA"/>
        </a:accent1>
        <a:accent2>
          <a:srgbClr val="FFCCFF"/>
        </a:accent2>
        <a:accent3>
          <a:srgbClr val="ADB8E2"/>
        </a:accent3>
        <a:accent4>
          <a:srgbClr val="DADADA"/>
        </a:accent4>
        <a:accent5>
          <a:srgbClr val="B4D1E1"/>
        </a:accent5>
        <a:accent6>
          <a:srgbClr val="E7B9E7"/>
        </a:accent6>
        <a:hlink>
          <a:srgbClr val="FFFF00"/>
        </a:hlink>
        <a:folHlink>
          <a:srgbClr val="99FF99"/>
        </a:folHlink>
      </a:clrScheme>
      <a:clrMap bg1="dk2" tx1="lt1" bg2="dk1" tx2="lt2" accent1="accent1" accent2="accent2" accent3="accent3" accent4="accent4" accent5="accent5" accent6="accent6" hlink="hlink" folHlink="folHlink"/>
    </a:extraClrScheme>
    <a:extraClrScheme>
      <a:clrScheme name="数据结构（录像模板） 7">
        <a:dk1>
          <a:srgbClr val="C0C0C0"/>
        </a:dk1>
        <a:lt1>
          <a:srgbClr val="FFFF00"/>
        </a:lt1>
        <a:dk2>
          <a:srgbClr val="3F528D"/>
        </a:dk2>
        <a:lt2>
          <a:srgbClr val="00FF00"/>
        </a:lt2>
        <a:accent1>
          <a:srgbClr val="899DAB"/>
        </a:accent1>
        <a:accent2>
          <a:srgbClr val="FF9999"/>
        </a:accent2>
        <a:accent3>
          <a:srgbClr val="AFB3C5"/>
        </a:accent3>
        <a:accent4>
          <a:srgbClr val="DADA00"/>
        </a:accent4>
        <a:accent5>
          <a:srgbClr val="C4CCD2"/>
        </a:accent5>
        <a:accent6>
          <a:srgbClr val="E78A8A"/>
        </a:accent6>
        <a:hlink>
          <a:srgbClr val="FFFFFF"/>
        </a:hlink>
        <a:folHlink>
          <a:srgbClr val="CCCCFF"/>
        </a:folHlink>
      </a:clrScheme>
      <a:clrMap bg1="dk2" tx1="lt1" bg2="dk1" tx2="lt2" accent1="accent1" accent2="accent2" accent3="accent3" accent4="accent4" accent5="accent5" accent6="accent6" hlink="hlink" folHlink="folHlink"/>
    </a:extraClrScheme>
    <a:extraClrScheme>
      <a:clrScheme name="数据结构（录像模板） 8">
        <a:dk1>
          <a:srgbClr val="C0C0C0"/>
        </a:dk1>
        <a:lt1>
          <a:srgbClr val="99FFCC"/>
        </a:lt1>
        <a:dk2>
          <a:srgbClr val="558167"/>
        </a:dk2>
        <a:lt2>
          <a:srgbClr val="FFCC00"/>
        </a:lt2>
        <a:accent1>
          <a:srgbClr val="6D9D8B"/>
        </a:accent1>
        <a:accent2>
          <a:srgbClr val="CCCCFF"/>
        </a:accent2>
        <a:accent3>
          <a:srgbClr val="B4C1B8"/>
        </a:accent3>
        <a:accent4>
          <a:srgbClr val="82DAAE"/>
        </a:accent4>
        <a:accent5>
          <a:srgbClr val="BACCC4"/>
        </a:accent5>
        <a:accent6>
          <a:srgbClr val="B9B9E7"/>
        </a:accent6>
        <a:hlink>
          <a:srgbClr val="FFFF66"/>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6600"/>
        </a:hlink>
        <a:folHlink>
          <a:srgbClr val="0066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os-1（郝振明）2(template)1</Template>
  <TotalTime>5076</TotalTime>
  <Words>15992</Words>
  <Application>Microsoft Office PowerPoint</Application>
  <PresentationFormat>全屏显示(4:3)</PresentationFormat>
  <Paragraphs>1020</Paragraphs>
  <Slides>135</Slides>
  <Notes>2</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7</vt:i4>
      </vt:variant>
      <vt:variant>
        <vt:lpstr>幻灯片标题</vt:lpstr>
      </vt:variant>
      <vt:variant>
        <vt:i4>135</vt:i4>
      </vt:variant>
    </vt:vector>
  </HeadingPairs>
  <TitlesOfParts>
    <vt:vector size="157" baseType="lpstr">
      <vt:lpstr>Arial Unicode MS</vt:lpstr>
      <vt:lpstr>方正姚体简体</vt:lpstr>
      <vt:lpstr>黑体</vt:lpstr>
      <vt:lpstr>华文楷体</vt:lpstr>
      <vt:lpstr>华文宋体</vt:lpstr>
      <vt:lpstr>华文新魏</vt:lpstr>
      <vt:lpstr>华文行楷</vt:lpstr>
      <vt:lpstr>宋体</vt:lpstr>
      <vt:lpstr>Arial</vt:lpstr>
      <vt:lpstr>Cambria Math</vt:lpstr>
      <vt:lpstr>Courier New</vt:lpstr>
      <vt:lpstr>Times New Roman</vt:lpstr>
      <vt:lpstr>Wingdings</vt:lpstr>
      <vt:lpstr>数据结构（录像模板）</vt:lpstr>
      <vt:lpstr>默认设计模板</vt:lpstr>
      <vt:lpstr>Visio</vt:lpstr>
      <vt:lpstr>VISIO</vt:lpstr>
      <vt:lpstr>工作表</vt:lpstr>
      <vt:lpstr>公式</vt:lpstr>
      <vt:lpstr>Visio.Drawing.11</vt:lpstr>
      <vt:lpstr>Visio.Drawing.4</vt:lpstr>
      <vt:lpstr>文档</vt:lpstr>
      <vt:lpstr>第三章 处理机调度与死锁 </vt:lpstr>
      <vt:lpstr>3.1 处理机调度层次和调度算法目标</vt:lpstr>
      <vt:lpstr>    1. 处理机调度的原因</vt:lpstr>
      <vt:lpstr>    2 不同系统中的调度问题</vt:lpstr>
      <vt:lpstr>PowerPoint 演示文稿</vt:lpstr>
      <vt:lpstr>    3 进程行为</vt:lpstr>
      <vt:lpstr> </vt:lpstr>
      <vt:lpstr>   4 何时调度</vt:lpstr>
      <vt:lpstr>   5  处理机调度分类/层次</vt:lpstr>
      <vt:lpstr>三种类型（略，后面讲）</vt:lpstr>
      <vt:lpstr>   三类处理机调度问题（现代OS）</vt:lpstr>
      <vt:lpstr>      6 进程切换</vt:lpstr>
      <vt:lpstr>进程上下文切换的步骤（+快）</vt:lpstr>
      <vt:lpstr>   3.1.1  处理机调度的层次</vt:lpstr>
      <vt:lpstr>    3. 中级调度(Intermediate-Level Scheduling)</vt:lpstr>
      <vt:lpstr>   调度队列模型 </vt:lpstr>
      <vt:lpstr>   2. 具有高级和低级调度的调度队列模型 </vt:lpstr>
      <vt:lpstr>PowerPoint 演示文稿</vt:lpstr>
      <vt:lpstr>    3.1.2  处理机调度算法的目标</vt:lpstr>
      <vt:lpstr>   </vt:lpstr>
      <vt:lpstr>   2. 批处理系统的目标</vt:lpstr>
      <vt:lpstr> </vt:lpstr>
      <vt:lpstr>  </vt:lpstr>
      <vt:lpstr>    3. 分时系统的目标</vt:lpstr>
      <vt:lpstr>    4. 实时系统的目标</vt:lpstr>
      <vt:lpstr>    　3.2  作业与作业调度</vt:lpstr>
      <vt:lpstr>   3.2.1  批处理系统中的作业</vt:lpstr>
      <vt:lpstr>    2. 作业控制块(Job Control Block，JCB)</vt:lpstr>
      <vt:lpstr>    3. 作业运行的三个阶段和三种状态（+快）</vt:lpstr>
      <vt:lpstr>    3.2.2  作业调度的主要任务（+快）</vt:lpstr>
      <vt:lpstr> 3.2.3  先来先服务(FCFS)和短作业优先(SJF)调度算法</vt:lpstr>
      <vt:lpstr>   2. 短作业优先(short job first，SJF)的调度算法</vt:lpstr>
      <vt:lpstr>   </vt:lpstr>
      <vt:lpstr>先来先服务和短作业(进程)优先调度算法举例</vt:lpstr>
      <vt:lpstr>   3.2.4  优先级调度算法和高响应比优先调度算法</vt:lpstr>
      <vt:lpstr>    2. 高响应比优先调度算法</vt:lpstr>
      <vt:lpstr>PowerPoint 演示文稿</vt:lpstr>
      <vt:lpstr>    3.3  进 程 调 度</vt:lpstr>
      <vt:lpstr>   2. 进程调度机制 （+快）</vt:lpstr>
      <vt:lpstr>    3. 进程调度方式</vt:lpstr>
      <vt:lpstr>    2) 抢占方式(Preemptive Mode)习题集 作业  P10 图1.4（b）  </vt:lpstr>
      <vt:lpstr>    抢占原则：</vt:lpstr>
      <vt:lpstr>    3.3.2  轮转(RR)调度算法</vt:lpstr>
      <vt:lpstr> 　2. 进程切换的时机(什么时候需要重新调度?)</vt:lpstr>
      <vt:lpstr>    3. 时间片大小的确定(多大才合适)</vt:lpstr>
      <vt:lpstr>  </vt:lpstr>
      <vt:lpstr>PowerPoint 演示文稿</vt:lpstr>
      <vt:lpstr>    3.3.3  优先级调度算法</vt:lpstr>
      <vt:lpstr>     2) 抢占式优先级调度算法</vt:lpstr>
      <vt:lpstr> 2. 优先级的类型</vt:lpstr>
      <vt:lpstr> 2) 动态优先级</vt:lpstr>
      <vt:lpstr>   3.3.4  多队列调度算法（+快）</vt:lpstr>
      <vt:lpstr>     3.3.5  多级1反馈队列调度算法（+快-&gt;图）</vt:lpstr>
      <vt:lpstr>PowerPoint 演示文稿</vt:lpstr>
      <vt:lpstr>PowerPoint 演示文稿</vt:lpstr>
      <vt:lpstr>      多级反馈队列调度算法 </vt:lpstr>
      <vt:lpstr>   2. 调度算法的性能（自学）</vt:lpstr>
      <vt:lpstr>3.3.6  基于公平原则的调度算法（+快）</vt:lpstr>
      <vt:lpstr>  </vt:lpstr>
      <vt:lpstr>   </vt:lpstr>
      <vt:lpstr>   3.4  实 时 调 度 （+快）</vt:lpstr>
      <vt:lpstr>     </vt:lpstr>
      <vt:lpstr>      </vt:lpstr>
      <vt:lpstr>　</vt:lpstr>
      <vt:lpstr>   　3. 采用抢占式调度机制（+快）</vt:lpstr>
      <vt:lpstr>   4. 具有快速切换机制(+快)</vt:lpstr>
      <vt:lpstr>   3.4.2  实时调度算法的分类 </vt:lpstr>
      <vt:lpstr>　2. 抢占式调度算法（+快）</vt:lpstr>
      <vt:lpstr>PowerPoint 演示文稿</vt:lpstr>
      <vt:lpstr> 3.4.3  最早截止时间开始截止时间/完成截止时间优先算法 </vt:lpstr>
      <vt:lpstr>　</vt:lpstr>
      <vt:lpstr>　　2　抢占式调度方式用于周期性的实时任务</vt:lpstr>
      <vt:lpstr>PowerPoint 演示文稿</vt:lpstr>
      <vt:lpstr>  </vt:lpstr>
      <vt:lpstr>PowerPoint 演示文稿</vt:lpstr>
      <vt:lpstr>　3.4.4 最低松弛度优先LLF(Least Laxity First)算法</vt:lpstr>
      <vt:lpstr>  </vt:lpstr>
      <vt:lpstr>  </vt:lpstr>
      <vt:lpstr>PowerPoint 演示文稿</vt:lpstr>
      <vt:lpstr>   3.4.5  优先级倒置(priority inversion problem)</vt:lpstr>
      <vt:lpstr>      </vt:lpstr>
      <vt:lpstr>     2. 优先级倒置的解决方法</vt:lpstr>
      <vt:lpstr>  </vt:lpstr>
      <vt:lpstr>   3.5  死 锁 概 述</vt:lpstr>
      <vt:lpstr>   1. 可重用性资源和消耗性资源  （+快）</vt:lpstr>
      <vt:lpstr>   2) 可消耗性资源（即：不可重用   +快）</vt:lpstr>
      <vt:lpstr>   2. 可抢占性资源和不可抢占性资源  （+快）</vt:lpstr>
      <vt:lpstr>   3.5.2  计算机系统中的死锁(大家谁也无法运行)</vt:lpstr>
      <vt:lpstr>   2. 竞争可消耗资源引起死锁 （+快）都是竞争资源</vt:lpstr>
      <vt:lpstr>   3. 进程推进顺序不当引起死锁</vt:lpstr>
      <vt:lpstr>    死锁产生的原因是：</vt:lpstr>
      <vt:lpstr>   3.5.3  死锁的定义、必要条件和处理方法 </vt:lpstr>
      <vt:lpstr>　   2. 产生死锁的必要条件</vt:lpstr>
      <vt:lpstr>   3. 处理死锁的方法</vt:lpstr>
      <vt:lpstr>   3.6  预 防 死 锁</vt:lpstr>
      <vt:lpstr>    3.6.1  破坏“请求和保持/部分分配”条件</vt:lpstr>
      <vt:lpstr>      </vt:lpstr>
      <vt:lpstr>   3.6.2  破坏“不可抢占”条件(“软抢”) </vt:lpstr>
      <vt:lpstr>   3.6.3  破坏“循环等待”条件</vt:lpstr>
      <vt:lpstr>   3.7  避 免 死 锁</vt:lpstr>
      <vt:lpstr>    3.7.1　系统安全状态 </vt:lpstr>
      <vt:lpstr>   什么是安全状态？什么是不安全状态？</vt:lpstr>
      <vt:lpstr>   2. 安全状态之例</vt:lpstr>
      <vt:lpstr>    系统处于安全状态吗？ </vt:lpstr>
      <vt:lpstr>    系统处于安全状态吗？ </vt:lpstr>
      <vt:lpstr>   3. 由安全状态向不安全状态的转换  （+快） </vt:lpstr>
      <vt:lpstr>   3.7.2  利用银行家算法避免死锁</vt:lpstr>
      <vt:lpstr>  1. 银行家算法中的数据结构  （+快  PPT 114） </vt:lpstr>
      <vt:lpstr>PowerPoint 演示文稿</vt:lpstr>
      <vt:lpstr>    2. 银行家算法</vt:lpstr>
      <vt:lpstr>PowerPoint 演示文稿</vt:lpstr>
      <vt:lpstr>   3. 安全性算法 </vt:lpstr>
      <vt:lpstr>      </vt:lpstr>
      <vt:lpstr>    4. 银行家算法之例 </vt:lpstr>
      <vt:lpstr>PowerPoint 演示文稿</vt:lpstr>
      <vt:lpstr>PowerPoint 演示文稿</vt:lpstr>
      <vt:lpstr>PowerPoint 演示文稿</vt:lpstr>
      <vt:lpstr>PowerPoint 演示文稿</vt:lpstr>
      <vt:lpstr>PowerPoint 演示文稿</vt:lpstr>
      <vt:lpstr>    3.8  死锁的检测与解除</vt:lpstr>
      <vt:lpstr>   3.8.1  死锁的检测</vt:lpstr>
      <vt:lpstr>    </vt:lpstr>
      <vt:lpstr>   2．死锁定理</vt:lpstr>
      <vt:lpstr>PowerPoint 演示文稿</vt:lpstr>
      <vt:lpstr>      </vt:lpstr>
      <vt:lpstr>   3．死锁检测中的数据结构  （自学）</vt:lpstr>
      <vt:lpstr>    3.8.2  死锁的解除</vt:lpstr>
      <vt:lpstr>      </vt:lpstr>
      <vt:lpstr>PowerPoint 演示文稿</vt:lpstr>
      <vt:lpstr>女主播的故事</vt:lpstr>
      <vt:lpstr>　　　　　　　习    题   　　1. 高级调度与低级调度的主要任务是什么? 为什么要引入中级调度?  　　2. 处理机调度算法的共同目标是什么? 批处理系统的调度目标又是什么?  　　3. 何谓作业、作业步和作业流?  　　4. 在什么情况下需要使用作业控制块JCB，其中包含了哪些内容?  　　5. 在作业调度中应如何确定接纳多少个作业和接纳哪些作业?</vt:lpstr>
      <vt:lpstr>　　6. 为什么要引入高响应比优先调度算法? 它有何优点?  　　7. 试说明低级调度的主要功能。 　　8. 在抢占调度方式中，抢占的原则是什么?  　　9. 在选择调度方式和调度算法时，应遵循的准则是什么?  　　10. 在批处理系统、分时系统和实时系统中，各采用哪几种进程(作业)调度算法?  　　11. 何谓静态和动态优先级? 确定静态优先级的依据是什么?  　　12. 试比较FCFS和SJF两种进程调度算法。 　　13. 在时间片轮转法中，应如何确定时间片的大小? </vt:lpstr>
      <vt:lpstr>　　14. 通过一个例子来说明通常的优先级调度算法为什么不能适用于实时系统?  　　15. 为什么说多级反馈队列调度算法能较好地满足各方面用户的需要?  　　16. 为什么说传统的几种调度算法都不能算是公平调度算法?  　　17. 保证调度算法是如何做到调度的公平性的?  　　18. 公平分享调度算法又是如何做到调度的公平性的?  　　19. 为什么在实时系统中，要求系统(尤其是CPU)具有较强的处理能力?  　　20. 按调度方式可将实时调度算法分为哪几种?</vt:lpstr>
      <vt:lpstr>　　21. 什么是最早截止时间优先调度算法? 举例说明之。 　　22. 什么是最低松弛度优先调度算法? 举例说明之。 　　23. 何谓“优先级倒置”现象，可采取什么方法来解决?  　　24. 试分别说明可重用资源和可消耗资源的性质。 　　25. 试举例说明竞争不可抢占资源所引起的死锁。 　　26. 为了破坏“请求和保持”条件而提出了两种协议，试比较这两种协议。 　　27. 何谓死锁? 产生死锁的原因和必要条件是什么?  　　28. 在解决死锁问题的几个方法中，哪种方法最易于实现? 哪种方法使资源利用率最高?  　　29. 请详细说明可通过哪些途径预防死锁。</vt:lpstr>
      <vt:lpstr>　　30. 在银行家算法的例子中，如果P0发出的请求向量由Request(0, 2, 0)改为Request(0, 1, 0)，问系统可否将资源分配给它?  　　31. 在银行家算法中，若出现下述资源分配情况，试问：      　　(1) 该状态是否安全?  　　(2) 若进程P2提出请求Request(1, 2, 2, 2)后，系统能否将资源分配给它? </vt:lpstr>
    </vt:vector>
  </TitlesOfParts>
  <Company>西安火炬电脑公司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mwz2</dc:creator>
  <cp:lastModifiedBy>阮 炜霖</cp:lastModifiedBy>
  <cp:revision>544</cp:revision>
  <dcterms:created xsi:type="dcterms:W3CDTF">2002-11-18T08:57:52Z</dcterms:created>
  <dcterms:modified xsi:type="dcterms:W3CDTF">2022-06-30T12:58:38Z</dcterms:modified>
</cp:coreProperties>
</file>