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7"/>
  </p:notesMasterIdLst>
  <p:sldIdLst>
    <p:sldId id="356" r:id="rId2"/>
    <p:sldId id="342" r:id="rId3"/>
    <p:sldId id="373" r:id="rId4"/>
    <p:sldId id="374" r:id="rId5"/>
    <p:sldId id="378" r:id="rId6"/>
    <p:sldId id="382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407" r:id="rId20"/>
    <p:sldId id="397" r:id="rId21"/>
    <p:sldId id="398" r:id="rId22"/>
    <p:sldId id="399" r:id="rId23"/>
    <p:sldId id="400" r:id="rId24"/>
    <p:sldId id="401" r:id="rId25"/>
    <p:sldId id="408" r:id="rId26"/>
    <p:sldId id="409" r:id="rId27"/>
    <p:sldId id="410" r:id="rId28"/>
    <p:sldId id="402" r:id="rId29"/>
    <p:sldId id="412" r:id="rId30"/>
    <p:sldId id="413" r:id="rId31"/>
    <p:sldId id="414" r:id="rId32"/>
    <p:sldId id="415" r:id="rId33"/>
    <p:sldId id="416" r:id="rId34"/>
    <p:sldId id="270" r:id="rId35"/>
    <p:sldId id="405" r:id="rId36"/>
    <p:sldId id="417" r:id="rId37"/>
    <p:sldId id="418" r:id="rId38"/>
    <p:sldId id="419" r:id="rId39"/>
    <p:sldId id="420" r:id="rId40"/>
    <p:sldId id="421" r:id="rId41"/>
    <p:sldId id="422" r:id="rId42"/>
    <p:sldId id="426" r:id="rId43"/>
    <p:sldId id="423" r:id="rId44"/>
    <p:sldId id="424" r:id="rId45"/>
    <p:sldId id="425" r:id="rId46"/>
    <p:sldId id="427" r:id="rId47"/>
    <p:sldId id="428" r:id="rId48"/>
    <p:sldId id="429" r:id="rId49"/>
    <p:sldId id="435" r:id="rId50"/>
    <p:sldId id="275" r:id="rId51"/>
    <p:sldId id="276" r:id="rId52"/>
    <p:sldId id="277" r:id="rId53"/>
    <p:sldId id="278" r:id="rId54"/>
    <p:sldId id="279" r:id="rId55"/>
    <p:sldId id="460" r:id="rId56"/>
    <p:sldId id="281" r:id="rId57"/>
    <p:sldId id="283" r:id="rId58"/>
    <p:sldId id="436" r:id="rId59"/>
    <p:sldId id="437" r:id="rId60"/>
    <p:sldId id="438" r:id="rId61"/>
    <p:sldId id="439" r:id="rId62"/>
    <p:sldId id="441" r:id="rId63"/>
    <p:sldId id="442" r:id="rId64"/>
    <p:sldId id="443" r:id="rId65"/>
    <p:sldId id="444" r:id="rId66"/>
    <p:sldId id="445" r:id="rId67"/>
    <p:sldId id="446" r:id="rId68"/>
    <p:sldId id="440" r:id="rId69"/>
    <p:sldId id="466" r:id="rId70"/>
    <p:sldId id="448" r:id="rId71"/>
    <p:sldId id="467" r:id="rId72"/>
    <p:sldId id="450" r:id="rId73"/>
    <p:sldId id="451" r:id="rId74"/>
    <p:sldId id="452" r:id="rId75"/>
    <p:sldId id="453" r:id="rId76"/>
    <p:sldId id="454" r:id="rId77"/>
    <p:sldId id="455" r:id="rId78"/>
    <p:sldId id="461" r:id="rId79"/>
    <p:sldId id="462" r:id="rId80"/>
    <p:sldId id="463" r:id="rId81"/>
    <p:sldId id="464" r:id="rId82"/>
    <p:sldId id="465" r:id="rId83"/>
    <p:sldId id="457" r:id="rId84"/>
    <p:sldId id="468" r:id="rId85"/>
    <p:sldId id="469" r:id="rId86"/>
    <p:sldId id="470" r:id="rId87"/>
    <p:sldId id="471" r:id="rId88"/>
    <p:sldId id="472" r:id="rId89"/>
    <p:sldId id="476" r:id="rId90"/>
    <p:sldId id="473" r:id="rId91"/>
    <p:sldId id="474" r:id="rId92"/>
    <p:sldId id="477" r:id="rId93"/>
    <p:sldId id="478" r:id="rId94"/>
    <p:sldId id="475" r:id="rId95"/>
    <p:sldId id="483" r:id="rId96"/>
    <p:sldId id="479" r:id="rId97"/>
    <p:sldId id="480" r:id="rId98"/>
    <p:sldId id="484" r:id="rId99"/>
    <p:sldId id="485" r:id="rId100"/>
    <p:sldId id="481" r:id="rId101"/>
    <p:sldId id="486" r:id="rId102"/>
    <p:sldId id="487" r:id="rId103"/>
    <p:sldId id="488" r:id="rId104"/>
    <p:sldId id="489" r:id="rId105"/>
    <p:sldId id="490" r:id="rId106"/>
    <p:sldId id="320" r:id="rId107"/>
    <p:sldId id="322" r:id="rId108"/>
    <p:sldId id="482" r:id="rId109"/>
    <p:sldId id="491" r:id="rId110"/>
    <p:sldId id="492" r:id="rId111"/>
    <p:sldId id="493" r:id="rId112"/>
    <p:sldId id="495" r:id="rId113"/>
    <p:sldId id="496" r:id="rId114"/>
    <p:sldId id="498" r:id="rId115"/>
    <p:sldId id="497" r:id="rId1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7C80"/>
    <a:srgbClr val="FF6600"/>
    <a:srgbClr val="FFFF99"/>
    <a:srgbClr val="FFCC00"/>
    <a:srgbClr val="FFFF00"/>
    <a:srgbClr val="FFFF66"/>
    <a:srgbClr val="33CCFF"/>
    <a:srgbClr val="00FFFF"/>
    <a:srgbClr val="AEB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37" autoAdjust="0"/>
  </p:normalViewPr>
  <p:slideViewPr>
    <p:cSldViewPr>
      <p:cViewPr varScale="1">
        <p:scale>
          <a:sx n="91" d="100"/>
          <a:sy n="91" d="100"/>
        </p:scale>
        <p:origin x="-10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3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9.jpe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3.jpe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9.jpe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F202E3-F5C9-4C8A-A7C4-CBDC84F00E0E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6F6AC0-52DF-4C89-9F98-CAD7290AB4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52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 marL="0" indent="358775">
              <a:lnSpc>
                <a:spcPct val="110000"/>
              </a:lnSpc>
              <a:spcBef>
                <a:spcPts val="600"/>
              </a:spcBef>
              <a:defRPr/>
            </a:lvl2pPr>
            <a:lvl3pPr marL="80963" indent="0"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94D87-BAA4-4A2B-827D-7D8D36B774E8}" type="datetime8">
              <a:rPr lang="zh-CN" altLang="en-US"/>
              <a:pPr>
                <a:defRPr/>
              </a:pPr>
              <a:t>2022年5月8日10时13分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6BD7D-B885-48A8-8343-29D12AE213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570178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B761-37E9-4A38-BFD6-62F52A58A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5431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A36C5-1DA6-4725-95CA-A93496E63B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13042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52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36940-898D-43CB-A119-2AD0827E58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443884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86F47-1BE1-4F0E-875D-4BBA2EEE7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97188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EEE7-40BF-4495-A34F-827FC5FCA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388463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53D58-764C-4C0D-93E5-D5E55B94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176395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A33D6-52CC-4534-BA0C-9C3824A5F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30167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3E344-ED2E-47B2-B23B-8F73DA8A9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33667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DF50-30E4-4727-BA81-C1D7859C5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555594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C7D09-1F94-464B-872D-7DE54021E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502085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071563"/>
            <a:ext cx="8540750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357938"/>
            <a:ext cx="2289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71978106-73B1-4BAC-A86D-C8FB649693AA}" type="datetime8">
              <a:rPr lang="zh-CN" altLang="en-US"/>
              <a:pPr>
                <a:defRPr/>
              </a:pPr>
              <a:t>2022年5月8日10时13分</a:t>
            </a:fld>
            <a:endParaRPr lang="en-US" altLang="zh-CN" dirty="0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7938"/>
            <a:ext cx="28956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7938"/>
            <a:ext cx="2289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25A946E-E067-4476-8AB0-B6B5BCED2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841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jpeg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jpeg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eg"/><Relationship Id="rId4" Type="http://schemas.openxmlformats.org/officeDocument/2006/relationships/image" Target="../media/image22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jpeg"/><Relationship Id="rId4" Type="http://schemas.openxmlformats.org/officeDocument/2006/relationships/image" Target="../media/image23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1032892" y="1268760"/>
            <a:ext cx="6840760" cy="484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>
                <a:latin typeface="+mj-ea"/>
                <a:ea typeface="+mj-ea"/>
              </a:rPr>
              <a:t>6.1  I/O</a:t>
            </a:r>
            <a:r>
              <a:rPr kumimoji="1" lang="zh-CN" altLang="en-US" sz="2800" b="1" dirty="0">
                <a:latin typeface="+mj-ea"/>
                <a:ea typeface="+mj-ea"/>
              </a:rPr>
              <a:t>系统的功能、模型和接</a:t>
            </a:r>
            <a:r>
              <a:rPr kumimoji="1" lang="zh-CN" altLang="en-US" sz="2800" b="1" dirty="0" smtClean="0">
                <a:latin typeface="+mj-ea"/>
                <a:ea typeface="+mj-ea"/>
              </a:rPr>
              <a:t>口（快）</a:t>
            </a:r>
            <a:endParaRPr kumimoji="1" lang="zh-CN" altLang="en-US" sz="2800" b="1" dirty="0">
              <a:latin typeface="+mj-ea"/>
              <a:ea typeface="+mj-ea"/>
            </a:endParaRPr>
          </a:p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>
                <a:latin typeface="+mj-ea"/>
                <a:ea typeface="+mj-ea"/>
              </a:rPr>
              <a:t>6.2  I/O</a:t>
            </a:r>
            <a:r>
              <a:rPr kumimoji="1" lang="zh-CN" altLang="en-US" sz="2800" b="1" dirty="0">
                <a:latin typeface="+mj-ea"/>
                <a:ea typeface="+mj-ea"/>
              </a:rPr>
              <a:t>设备和设备控制</a:t>
            </a:r>
            <a:r>
              <a:rPr kumimoji="1" lang="zh-CN" altLang="en-US" sz="2800" b="1" dirty="0" smtClean="0">
                <a:latin typeface="+mj-ea"/>
                <a:ea typeface="+mj-ea"/>
              </a:rPr>
              <a:t>器</a:t>
            </a:r>
            <a:r>
              <a:rPr kumimoji="1" lang="zh-CN" altLang="en-US" sz="2800" b="1" dirty="0">
                <a:latin typeface="+mj-ea"/>
              </a:rPr>
              <a:t>（快）</a:t>
            </a:r>
            <a:endParaRPr kumimoji="1" lang="zh-CN" altLang="en-US" sz="2800" b="1" dirty="0">
              <a:latin typeface="+mj-ea"/>
              <a:ea typeface="+mj-ea"/>
            </a:endParaRPr>
          </a:p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6.3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中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断机构和中断处理程序</a:t>
            </a:r>
          </a:p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6.4  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设备驱动程序</a:t>
            </a:r>
          </a:p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6.5  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与设备无关的</a:t>
            </a: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I/O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软件</a:t>
            </a:r>
          </a:p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6.6  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用户层的</a:t>
            </a: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I/O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软件</a:t>
            </a:r>
          </a:p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6.7  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缓冲区管理</a:t>
            </a:r>
          </a:p>
          <a:p>
            <a:pPr eaLnBrk="1" hangingPunct="1">
              <a:lnSpc>
                <a:spcPct val="138000"/>
              </a:lnSpc>
            </a:pP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6.8  </a:t>
            </a:r>
            <a:r>
              <a:rPr kumimoji="1"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磁盘存储器的性能和调</a:t>
            </a:r>
            <a:r>
              <a:rPr kumimoji="1" lang="zh-CN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度</a:t>
            </a:r>
            <a:endParaRPr kumimoji="1" lang="en-US" altLang="zh-CN" sz="2800" b="1" dirty="0" smtClean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40750" cy="700088"/>
          </a:xfrm>
        </p:spPr>
        <p:txBody>
          <a:bodyPr/>
          <a:lstStyle/>
          <a:p>
            <a:pPr algn="l"/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1" lang="zh-CN" altLang="en-US" dirty="0" smtClean="0">
                <a:latin typeface="+mj-ea"/>
              </a:rPr>
              <a:t>第</a:t>
            </a:r>
            <a:r>
              <a:rPr kumimoji="1" lang="zh-CN" altLang="en-US" dirty="0">
                <a:latin typeface="+mj-ea"/>
              </a:rPr>
              <a:t>六章    输入输出系</a:t>
            </a:r>
            <a:r>
              <a:rPr kumimoji="1" lang="zh-CN" altLang="en-US" dirty="0" smtClean="0">
                <a:latin typeface="+mj-ea"/>
              </a:rPr>
              <a:t>统（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</a:rPr>
              <a:t>讲：重点</a:t>
            </a:r>
            <a:r>
              <a:rPr kumimoji="1" lang="zh-CN" altLang="en-US" dirty="0" smtClean="0">
                <a:latin typeface="+mj-ea"/>
              </a:rPr>
              <a:t>）  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984029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4" y="908720"/>
            <a:ext cx="8734871" cy="61206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500" dirty="0">
                <a:latin typeface="黑体" pitchFamily="2" charset="-122"/>
                <a:ea typeface="黑体" pitchFamily="2" charset="-122"/>
              </a:rPr>
              <a:t>1. </a:t>
            </a:r>
            <a:r>
              <a:rPr lang="en-US" altLang="zh-CN" sz="2500" dirty="0" smtClean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软件的层次结构</a:t>
            </a:r>
            <a:br>
              <a:rPr lang="zh-CN" altLang="en-US" sz="25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500" dirty="0"/>
              <a:t>　　通常把</a:t>
            </a:r>
            <a:r>
              <a:rPr lang="en-US" altLang="zh-CN" sz="2500" dirty="0"/>
              <a:t>I/O </a:t>
            </a:r>
            <a:r>
              <a:rPr lang="zh-CN" altLang="en-US" sz="2500" dirty="0"/>
              <a:t>软件组织成四个层次，如图</a:t>
            </a:r>
            <a:r>
              <a:rPr lang="en-US" altLang="zh-CN" sz="2500" dirty="0"/>
              <a:t>6-1</a:t>
            </a:r>
            <a:r>
              <a:rPr lang="zh-CN" altLang="en-US" sz="2500" dirty="0"/>
              <a:t>所示。</a:t>
            </a:r>
            <a:endParaRPr lang="en-US" altLang="zh-CN" sz="2500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0" indent="0" eaLnBrk="1" hangingPunct="1">
              <a:lnSpc>
                <a:spcPct val="138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/>
              <a:t> 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200" dirty="0" smtClean="0"/>
              <a:t>§</a:t>
            </a:r>
            <a:r>
              <a:rPr lang="en-US" altLang="zh-CN" sz="2200" dirty="0"/>
              <a:t>6.3 </a:t>
            </a:r>
            <a:r>
              <a:rPr lang="zh-CN" altLang="en-US" sz="2200" dirty="0"/>
              <a:t>中断处理、</a:t>
            </a:r>
            <a:r>
              <a:rPr lang="en-US" altLang="zh-CN" sz="2200" dirty="0"/>
              <a:t>§6.4 </a:t>
            </a:r>
            <a:r>
              <a:rPr lang="zh-CN" altLang="en-US" sz="2200" dirty="0"/>
              <a:t>设备驱动、</a:t>
            </a:r>
            <a:r>
              <a:rPr lang="en-US" altLang="zh-CN" sz="2200" dirty="0"/>
              <a:t>§6.5 </a:t>
            </a:r>
            <a:r>
              <a:rPr lang="zh-CN" altLang="en-US" sz="2200" dirty="0"/>
              <a:t>设备独立</a:t>
            </a:r>
            <a:r>
              <a:rPr lang="zh-CN" altLang="en-US" sz="2200" dirty="0" smtClean="0"/>
              <a:t>性、</a:t>
            </a:r>
            <a:r>
              <a:rPr lang="en-US" altLang="zh-CN" sz="2200" dirty="0"/>
              <a:t> </a:t>
            </a:r>
            <a:endParaRPr lang="en-US" altLang="zh-CN" sz="2200" dirty="0" smtClean="0"/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§6.6 </a:t>
            </a:r>
            <a:r>
              <a:rPr lang="zh-CN" altLang="en-US" sz="2200" dirty="0" smtClean="0"/>
              <a:t>用户层软件</a:t>
            </a:r>
            <a:r>
              <a:rPr lang="en-US" altLang="zh-CN" sz="2200" dirty="0" smtClean="0"/>
              <a:t>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/>
              <a:t> 初</a:t>
            </a:r>
            <a:r>
              <a:rPr lang="zh-CN" altLang="en-US" sz="2200" b="1" dirty="0"/>
              <a:t>步</a:t>
            </a:r>
            <a:r>
              <a:rPr lang="zh-CN" altLang="en-US" sz="2200" b="1" dirty="0" smtClean="0"/>
              <a:t>认识</a:t>
            </a:r>
            <a:r>
              <a:rPr lang="zh-CN" altLang="en-US" sz="2200" dirty="0" smtClean="0"/>
              <a:t>图</a:t>
            </a:r>
            <a:r>
              <a:rPr lang="en-US" altLang="zh-CN" sz="2200" dirty="0" smtClean="0"/>
              <a:t>6-2</a:t>
            </a:r>
            <a:r>
              <a:rPr lang="zh-CN" altLang="en-US" sz="2200" dirty="0" smtClean="0"/>
              <a:t>，对图</a:t>
            </a:r>
            <a:r>
              <a:rPr lang="en-US" altLang="zh-CN" sz="2200" dirty="0" smtClean="0"/>
              <a:t>6-1</a:t>
            </a:r>
            <a:r>
              <a:rPr lang="zh-CN" altLang="en-US" sz="2200" dirty="0" smtClean="0"/>
              <a:t>的细化。</a:t>
            </a:r>
            <a:endParaRPr lang="en-US" altLang="zh-CN" sz="2200" dirty="0"/>
          </a:p>
          <a:p>
            <a:pPr marL="0" indent="0" eaLnBrk="1" hangingPunct="1">
              <a:lnSpc>
                <a:spcPct val="138000"/>
              </a:lnSpc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lnSpc>
                <a:spcPct val="138000"/>
              </a:lnSpc>
              <a:spcBef>
                <a:spcPct val="50000"/>
              </a:spcBef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 altLang="zh-CN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67744" y="4592380"/>
            <a:ext cx="382194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200" kern="0" dirty="0" smtClean="0"/>
              <a:t>图</a:t>
            </a:r>
            <a:r>
              <a:rPr lang="en-US" altLang="zh-CN" sz="2200" kern="0" dirty="0" smtClean="0"/>
              <a:t>6-1  I/O</a:t>
            </a:r>
            <a:r>
              <a:rPr lang="zh-CN" altLang="en-US" sz="2200" kern="0" dirty="0" smtClean="0"/>
              <a:t>系统的层次结构</a:t>
            </a:r>
            <a:endParaRPr lang="zh-CN" altLang="en-US" sz="2200" kern="0" dirty="0"/>
          </a:p>
        </p:txBody>
      </p:sp>
      <p:pic>
        <p:nvPicPr>
          <p:cNvPr id="3" name="Picture 4" descr="6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5" y="2060848"/>
            <a:ext cx="6529387" cy="2514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   6.1.2  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系统的层次结构和模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型（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快）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855740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800" dirty="0"/>
              <a:t>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 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　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6.8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磁盘存储器的性能和调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度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 marL="0" indent="630238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500" b="1" u="sng" dirty="0" smtClean="0"/>
              <a:t>磁</a:t>
            </a:r>
            <a:r>
              <a:rPr lang="zh-CN" altLang="en-US" sz="2500" b="1" u="sng" dirty="0"/>
              <a:t>盘</a:t>
            </a:r>
            <a:r>
              <a:rPr lang="zh-CN" altLang="en-US" sz="2500" dirty="0">
                <a:solidFill>
                  <a:srgbClr val="FFFF00"/>
                </a:solidFill>
              </a:rPr>
              <a:t>作用</a:t>
            </a:r>
            <a:r>
              <a:rPr lang="zh-CN" altLang="en-US" sz="2500" dirty="0" smtClean="0"/>
              <a:t>：存放文件、对换区；</a:t>
            </a:r>
            <a:endParaRPr lang="en-US" altLang="zh-CN" sz="2500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500" dirty="0" smtClean="0">
                <a:solidFill>
                  <a:srgbClr val="FFFF00"/>
                </a:solidFill>
              </a:rPr>
              <a:t>特</a:t>
            </a:r>
            <a:r>
              <a:rPr lang="zh-CN" altLang="en-US" sz="2500" dirty="0">
                <a:solidFill>
                  <a:srgbClr val="FFFF00"/>
                </a:solidFill>
              </a:rPr>
              <a:t>点</a:t>
            </a:r>
            <a:r>
              <a:rPr lang="zh-CN" altLang="en-US" sz="2500" dirty="0" smtClean="0"/>
              <a:t>：大、速度慢、便宜</a:t>
            </a:r>
            <a:r>
              <a:rPr lang="en-US" altLang="zh-CN" sz="2500" dirty="0" smtClean="0"/>
              <a:t>…</a:t>
            </a:r>
            <a:endParaRPr lang="en-US" altLang="zh-CN" sz="2500" dirty="0"/>
          </a:p>
          <a:p>
            <a:pPr marL="0" indent="0" eaLnBrk="1" hangingPunct="1">
              <a:lnSpc>
                <a:spcPct val="150000"/>
              </a:lnSpc>
              <a:spcBef>
                <a:spcPts val="5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6.8.1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磁盘性能简述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　磁盘设备是一种相当复杂的机电设备，在此仅对磁盘的</a:t>
            </a:r>
            <a:r>
              <a:rPr lang="zh-CN" altLang="en-US" b="1" dirty="0">
                <a:solidFill>
                  <a:srgbClr val="FFFF99"/>
                </a:solidFill>
              </a:rPr>
              <a:t>某些性能</a:t>
            </a:r>
            <a:r>
              <a:rPr lang="zh-CN" altLang="en-US" dirty="0"/>
              <a:t>，如数据的组织、磁盘的类型和访问时间等方面做扼要的阐述。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0827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332656"/>
            <a:ext cx="8540750" cy="62646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AutoNum type="arabicPeriod"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据的组织和格式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sz="2400" dirty="0">
                <a:latin typeface="黑体"/>
                <a:ea typeface="黑体"/>
              </a:rPr>
              <a:t>①</a:t>
            </a:r>
            <a:r>
              <a:rPr lang="zh-CN" altLang="en-US" sz="2400" dirty="0" smtClean="0"/>
              <a:t>磁</a:t>
            </a:r>
            <a:r>
              <a:rPr lang="zh-CN" altLang="en-US" sz="2400" dirty="0"/>
              <a:t>盘设备可包括一个或多个物</a:t>
            </a:r>
            <a:r>
              <a:rPr lang="zh-CN" altLang="en-US" sz="2400" dirty="0" smtClean="0"/>
              <a:t>理</a:t>
            </a:r>
            <a:r>
              <a:rPr lang="zh-CN" altLang="en-US" sz="2400" b="1" u="sng" dirty="0" smtClean="0"/>
              <a:t>盘</a:t>
            </a:r>
            <a:r>
              <a:rPr lang="zh-CN" altLang="en-US" sz="2400" b="1" u="sng" dirty="0"/>
              <a:t>片</a:t>
            </a:r>
            <a:r>
              <a:rPr lang="zh-CN" altLang="en-US" sz="2400" dirty="0" smtClean="0"/>
              <a:t>，每</a:t>
            </a:r>
            <a:r>
              <a:rPr lang="zh-CN" altLang="en-US" sz="2400" dirty="0"/>
              <a:t>个磁盘片分一个或两个</a:t>
            </a:r>
            <a:r>
              <a:rPr lang="zh-CN" altLang="en-US" sz="2400" b="1" u="sng" dirty="0">
                <a:solidFill>
                  <a:srgbClr val="FFFF99"/>
                </a:solidFill>
              </a:rPr>
              <a:t>存储</a:t>
            </a:r>
            <a:r>
              <a:rPr lang="zh-CN" altLang="en-US" sz="2400" b="1" u="sng" dirty="0" smtClean="0">
                <a:solidFill>
                  <a:srgbClr val="FFFF99"/>
                </a:solidFill>
              </a:rPr>
              <a:t>面</a:t>
            </a:r>
            <a:r>
              <a:rPr lang="en-US" altLang="zh-CN" sz="2400" b="1" u="sng" dirty="0" smtClean="0">
                <a:solidFill>
                  <a:srgbClr val="FFFF99"/>
                </a:solidFill>
              </a:rPr>
              <a:t>/</a:t>
            </a:r>
            <a:r>
              <a:rPr lang="zh-CN" altLang="en-US" sz="2400" b="1" u="sng" dirty="0" smtClean="0">
                <a:solidFill>
                  <a:srgbClr val="FFFF99"/>
                </a:solidFill>
              </a:rPr>
              <a:t>盘面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Surface)(</a:t>
            </a:r>
            <a:r>
              <a:rPr lang="zh-CN" altLang="en-US" sz="2400" dirty="0"/>
              <a:t>见图</a:t>
            </a:r>
            <a:r>
              <a:rPr lang="en-US" altLang="zh-CN" sz="2400" dirty="0" smtClean="0"/>
              <a:t>6-28)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latin typeface="黑体"/>
                <a:ea typeface="黑体"/>
              </a:rPr>
              <a:t>②</a:t>
            </a:r>
            <a:r>
              <a:rPr lang="zh-CN" altLang="en-US" sz="2400" dirty="0" smtClean="0"/>
              <a:t>每</a:t>
            </a:r>
            <a:r>
              <a:rPr lang="zh-CN" altLang="en-US" sz="2400" dirty="0"/>
              <a:t>个</a:t>
            </a:r>
            <a:r>
              <a:rPr lang="zh-CN" altLang="en-US" sz="2400" u="sng" dirty="0"/>
              <a:t>盘面</a:t>
            </a:r>
            <a:r>
              <a:rPr lang="zh-CN" altLang="en-US" sz="2400" dirty="0"/>
              <a:t>上有若干</a:t>
            </a:r>
            <a:r>
              <a:rPr lang="zh-CN" altLang="en-US" sz="2400" dirty="0" smtClean="0"/>
              <a:t>个</a:t>
            </a:r>
            <a:r>
              <a:rPr lang="zh-CN" altLang="en-US" sz="2400" dirty="0" smtClean="0">
                <a:latin typeface="黑体"/>
                <a:ea typeface="黑体"/>
              </a:rPr>
              <a:t>③</a:t>
            </a:r>
            <a:r>
              <a:rPr lang="zh-CN" altLang="en-US" sz="2400" b="1" u="sng" dirty="0" smtClean="0">
                <a:solidFill>
                  <a:srgbClr val="FFFF99"/>
                </a:solidFill>
              </a:rPr>
              <a:t>磁</a:t>
            </a:r>
            <a:r>
              <a:rPr lang="zh-CN" altLang="en-US" sz="2400" b="1" u="sng" dirty="0">
                <a:solidFill>
                  <a:srgbClr val="FFFF99"/>
                </a:solidFill>
              </a:rPr>
              <a:t>道</a:t>
            </a:r>
            <a:r>
              <a:rPr lang="en-US" altLang="zh-CN" sz="2400" dirty="0"/>
              <a:t>(Track)</a:t>
            </a:r>
            <a:r>
              <a:rPr lang="zh-CN" altLang="en-US" sz="2400" dirty="0"/>
              <a:t>，磁道之间留有必要的</a:t>
            </a:r>
            <a:r>
              <a:rPr lang="zh-CN" altLang="en-US" sz="2400" b="1" dirty="0"/>
              <a:t>间隙</a:t>
            </a:r>
            <a:r>
              <a:rPr lang="en-US" altLang="zh-CN" sz="2400" dirty="0"/>
              <a:t>(Gap)</a:t>
            </a:r>
            <a:r>
              <a:rPr lang="zh-CN" altLang="en-US" sz="2400" dirty="0"/>
              <a:t>。为使处理简单起见，在</a:t>
            </a:r>
            <a:r>
              <a:rPr lang="zh-CN" altLang="en-US" sz="2400" u="sng" dirty="0"/>
              <a:t>每条磁道上可存储</a:t>
            </a:r>
            <a:r>
              <a:rPr lang="zh-CN" altLang="en-US" sz="2400" b="1" u="sng" dirty="0">
                <a:solidFill>
                  <a:srgbClr val="FF0000"/>
                </a:solidFill>
              </a:rPr>
              <a:t>相同数目</a:t>
            </a:r>
            <a:r>
              <a:rPr lang="zh-CN" altLang="en-US" sz="2400" u="sng" dirty="0"/>
              <a:t>的二进制位</a:t>
            </a:r>
            <a:r>
              <a:rPr lang="zh-CN" altLang="en-US" sz="2400" dirty="0" smtClean="0"/>
              <a:t>。④每个</a:t>
            </a:r>
            <a:r>
              <a:rPr lang="zh-CN" altLang="en-US" sz="2400" dirty="0"/>
              <a:t>磁</a:t>
            </a:r>
            <a:r>
              <a:rPr lang="zh-CN" altLang="en-US" sz="2400" dirty="0" smtClean="0"/>
              <a:t>道又划分为若干</a:t>
            </a:r>
            <a:r>
              <a:rPr lang="zh-CN" altLang="en-US" sz="2400" b="1" u="sng" dirty="0" smtClean="0">
                <a:solidFill>
                  <a:srgbClr val="FFFF99"/>
                </a:solidFill>
              </a:rPr>
              <a:t>扇</a:t>
            </a:r>
            <a:r>
              <a:rPr lang="zh-CN" altLang="en-US" sz="2400" b="1" u="sng" dirty="0">
                <a:solidFill>
                  <a:srgbClr val="FFFF99"/>
                </a:solidFill>
              </a:rPr>
              <a:t>区</a:t>
            </a:r>
            <a:r>
              <a:rPr lang="en-US" altLang="zh-CN" sz="2400" b="1" u="sng" dirty="0">
                <a:solidFill>
                  <a:srgbClr val="FFFF99"/>
                </a:solidFill>
              </a:rPr>
              <a:t>/</a:t>
            </a:r>
            <a:r>
              <a:rPr lang="zh-CN" altLang="en-US" sz="2400" b="1" u="sng" dirty="0">
                <a:solidFill>
                  <a:srgbClr val="FF0000"/>
                </a:solidFill>
              </a:rPr>
              <a:t>盘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块 </a:t>
            </a:r>
            <a:r>
              <a:rPr lang="zh-CN" altLang="en-US" sz="2400" b="1" baseline="30000" dirty="0" smtClean="0">
                <a:solidFill>
                  <a:srgbClr val="FFFF00"/>
                </a:solidFill>
              </a:rPr>
              <a:t>内存管理叫</a:t>
            </a:r>
            <a:r>
              <a:rPr lang="zh-CN" altLang="en-US" sz="2400" b="1" u="sng" baseline="30000" dirty="0" smtClean="0">
                <a:solidFill>
                  <a:srgbClr val="FF0000"/>
                </a:solidFill>
              </a:rPr>
              <a:t>物理块</a:t>
            </a:r>
            <a:r>
              <a:rPr lang="zh-CN" altLang="en-US" sz="2400" b="1" dirty="0" smtClean="0"/>
              <a:t>，</a:t>
            </a:r>
            <a:r>
              <a:rPr lang="zh-CN" altLang="en-US" sz="2400" dirty="0"/>
              <a:t>扇区</a:t>
            </a:r>
            <a:r>
              <a:rPr lang="zh-CN" altLang="en-US" sz="2400" dirty="0" smtClean="0"/>
              <a:t>之间也留</a:t>
            </a:r>
            <a:r>
              <a:rPr lang="zh-CN" altLang="en-US" sz="2400" dirty="0"/>
              <a:t>有必要的</a:t>
            </a:r>
            <a:r>
              <a:rPr lang="zh-CN" altLang="en-US" sz="2400" b="1" dirty="0"/>
              <a:t>间隙</a:t>
            </a:r>
            <a:r>
              <a:rPr lang="en-US" altLang="zh-CN" sz="2400" dirty="0"/>
              <a:t>(Gap)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630238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sz="2400" b="1" u="sng" dirty="0" smtClean="0"/>
              <a:t>存储</a:t>
            </a:r>
            <a:r>
              <a:rPr lang="en-US" altLang="zh-CN" sz="2400" b="1" u="sng" dirty="0" smtClean="0"/>
              <a:t>(</a:t>
            </a:r>
            <a:r>
              <a:rPr lang="zh-CN" altLang="en-US" sz="2400" b="1" u="sng" dirty="0" smtClean="0"/>
              <a:t>读</a:t>
            </a:r>
            <a:r>
              <a:rPr lang="en-US" altLang="zh-CN" sz="2400" b="1" u="sng" dirty="0" smtClean="0"/>
              <a:t>/</a:t>
            </a:r>
            <a:r>
              <a:rPr lang="zh-CN" altLang="en-US" sz="2400" b="1" u="sng" dirty="0" smtClean="0"/>
              <a:t>写</a:t>
            </a:r>
            <a:r>
              <a:rPr lang="en-US" altLang="zh-CN" sz="2400" b="1" u="sng" dirty="0" smtClean="0"/>
              <a:t>)</a:t>
            </a:r>
            <a:r>
              <a:rPr lang="zh-CN" altLang="en-US" sz="2400" b="1" u="sng" dirty="0" smtClean="0"/>
              <a:t>以</a:t>
            </a:r>
            <a:r>
              <a:rPr lang="zh-CN" altLang="en-US" sz="2400" b="1" u="sng" dirty="0">
                <a:solidFill>
                  <a:schemeClr val="tx2"/>
                </a:solidFill>
              </a:rPr>
              <a:t>扇</a:t>
            </a:r>
            <a:r>
              <a:rPr lang="zh-CN" altLang="en-US" sz="2400" b="1" u="sng" dirty="0" smtClean="0">
                <a:solidFill>
                  <a:schemeClr val="tx2"/>
                </a:solidFill>
              </a:rPr>
              <a:t>区</a:t>
            </a:r>
            <a:r>
              <a:rPr lang="en-US" altLang="zh-CN" sz="2400" b="1" u="sng" dirty="0">
                <a:solidFill>
                  <a:srgbClr val="FFFF99"/>
                </a:solidFill>
              </a:rPr>
              <a:t>/</a:t>
            </a:r>
            <a:r>
              <a:rPr lang="zh-CN" altLang="en-US" sz="2400" b="1" u="sng" dirty="0">
                <a:solidFill>
                  <a:srgbClr val="FF0000"/>
                </a:solidFill>
              </a:rPr>
              <a:t>盘块</a:t>
            </a:r>
            <a:r>
              <a:rPr lang="zh-CN" altLang="en-US" sz="2400" b="1" u="sng" dirty="0" smtClean="0"/>
              <a:t>为单位</a:t>
            </a:r>
            <a:r>
              <a:rPr lang="zh-CN" altLang="en-US" sz="2400" dirty="0" smtClean="0"/>
              <a:t>；磁</a:t>
            </a:r>
            <a:r>
              <a:rPr lang="zh-CN" altLang="en-US" sz="2400" dirty="0"/>
              <a:t>盘上能存储</a:t>
            </a:r>
            <a:r>
              <a:rPr lang="zh-CN" altLang="en-US" sz="2400" dirty="0" smtClean="0"/>
              <a:t>的物理记录块的数</a:t>
            </a:r>
            <a:r>
              <a:rPr lang="zh-CN" altLang="en-US" sz="2400" dirty="0"/>
              <a:t>目由上</a:t>
            </a:r>
            <a:r>
              <a:rPr lang="zh-CN" altLang="en-US" sz="2400" dirty="0" smtClean="0"/>
              <a:t>述三个</a:t>
            </a:r>
            <a:r>
              <a:rPr lang="zh-CN" altLang="en-US" sz="2400" dirty="0"/>
              <a:t>因</a:t>
            </a:r>
            <a:r>
              <a:rPr lang="zh-CN" altLang="en-US" sz="2400" dirty="0" smtClean="0"/>
              <a:t>素</a:t>
            </a:r>
            <a:r>
              <a:rPr lang="zh-CN" altLang="en-US" sz="2400" b="1" u="sng" dirty="0">
                <a:solidFill>
                  <a:srgbClr val="FFFF99"/>
                </a:solidFill>
              </a:rPr>
              <a:t>盘</a:t>
            </a:r>
            <a:r>
              <a:rPr lang="zh-CN" altLang="en-US" sz="2400" b="1" u="sng" dirty="0" smtClean="0">
                <a:solidFill>
                  <a:srgbClr val="FFFF99"/>
                </a:solidFill>
              </a:rPr>
              <a:t>面数、</a:t>
            </a:r>
            <a:r>
              <a:rPr lang="zh-CN" altLang="en-US" sz="2400" b="1" u="sng" dirty="0">
                <a:solidFill>
                  <a:srgbClr val="FFFF99"/>
                </a:solidFill>
              </a:rPr>
              <a:t>磁</a:t>
            </a:r>
            <a:r>
              <a:rPr lang="zh-CN" altLang="en-US" sz="2400" b="1" u="sng" dirty="0" smtClean="0">
                <a:solidFill>
                  <a:srgbClr val="FFFF99"/>
                </a:solidFill>
              </a:rPr>
              <a:t>道数、</a:t>
            </a:r>
            <a:r>
              <a:rPr lang="zh-CN" altLang="en-US" sz="2400" b="1" u="sng" dirty="0">
                <a:solidFill>
                  <a:srgbClr val="FFFF99"/>
                </a:solidFill>
              </a:rPr>
              <a:t>盘</a:t>
            </a:r>
            <a:r>
              <a:rPr lang="zh-CN" altLang="en-US" sz="2400" b="1" u="sng" dirty="0" smtClean="0">
                <a:solidFill>
                  <a:srgbClr val="FFFF99"/>
                </a:solidFill>
              </a:rPr>
              <a:t>块数</a:t>
            </a:r>
            <a:r>
              <a:rPr lang="zh-CN" altLang="en-US" sz="2400" dirty="0" smtClean="0"/>
              <a:t>决</a:t>
            </a:r>
            <a:r>
              <a:rPr lang="zh-CN" altLang="en-US" sz="2400" dirty="0"/>
              <a:t>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630238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 smtClean="0"/>
              <a:t>磁盘先</a:t>
            </a:r>
            <a:r>
              <a:rPr lang="zh-CN" altLang="en-US" sz="2400" b="1" u="sng" dirty="0" smtClean="0"/>
              <a:t>低级格式化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6-29)</a:t>
            </a:r>
            <a:r>
              <a:rPr lang="zh-CN" altLang="en-US" sz="2400" dirty="0" smtClean="0"/>
              <a:t>，后使用。</a:t>
            </a:r>
            <a:endParaRPr lang="en-US" altLang="zh-CN" sz="2400" dirty="0" smtClean="0"/>
          </a:p>
          <a:p>
            <a:pPr marL="0" indent="630238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/>
              <a:t>格</a:t>
            </a:r>
            <a:r>
              <a:rPr lang="zh-CN" altLang="en-US" sz="2400" dirty="0" smtClean="0"/>
              <a:t>式化后，每个扇区分为两个字段：</a:t>
            </a:r>
            <a:endParaRPr lang="en-US" altLang="zh-CN" sz="2400" dirty="0" smtClean="0"/>
          </a:p>
          <a:p>
            <a:pPr marL="0" indent="630238" algn="ctr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sz="2400" b="1" dirty="0" smtClean="0"/>
              <a:t>标识符字段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数据字段</a:t>
            </a:r>
            <a:r>
              <a:rPr lang="zh-CN" altLang="en-US" sz="2500" dirty="0"/>
              <a:t>　　</a:t>
            </a:r>
            <a:endParaRPr lang="en-US" altLang="zh-CN" sz="2500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22458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Picture 4" descr="6-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76" y="683508"/>
            <a:ext cx="7200800" cy="475252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58008" y="5788113"/>
            <a:ext cx="4427984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图</a:t>
            </a:r>
            <a:r>
              <a:rPr lang="en-US" altLang="zh-CN" dirty="0"/>
              <a:t>6-28  </a:t>
            </a:r>
            <a:r>
              <a:rPr lang="zh-CN" altLang="en-US" dirty="0"/>
              <a:t>磁盘的结构和布局</a:t>
            </a:r>
          </a:p>
        </p:txBody>
      </p:sp>
    </p:spTree>
    <p:extLst>
      <p:ext uri="{BB962C8B-B14F-4D97-AF65-F5344CB8AC3E}">
        <p14:creationId xmlns:p14="http://schemas.microsoft.com/office/powerpoint/2010/main" val="8622458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Picture 4" descr="6-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1" y="476673"/>
            <a:ext cx="8136904" cy="35283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99792" y="4080867"/>
            <a:ext cx="4535488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200" b="1" kern="0" dirty="0" smtClean="0"/>
              <a:t>图</a:t>
            </a:r>
            <a:r>
              <a:rPr lang="en-US" altLang="zh-CN" sz="2200" b="1" kern="0" dirty="0" smtClean="0"/>
              <a:t>6-29  </a:t>
            </a:r>
            <a:r>
              <a:rPr lang="zh-CN" altLang="en-US" sz="2200" b="1" kern="0" dirty="0" smtClean="0"/>
              <a:t>磁盘的格式化</a:t>
            </a:r>
            <a:endParaRPr lang="zh-CN" altLang="en-US" sz="22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913231" y="4568147"/>
            <a:ext cx="74168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Synch</a:t>
            </a:r>
            <a:r>
              <a:rPr lang="zh-CN" altLang="en-US" sz="2200" dirty="0" smtClean="0"/>
              <a:t>：字段定界符；</a:t>
            </a:r>
            <a:endParaRPr lang="en-US" altLang="zh-CN" sz="2200" dirty="0" smtClean="0"/>
          </a:p>
          <a:p>
            <a:r>
              <a:rPr lang="en-US" altLang="zh-CN" sz="2200" b="1" u="sng" dirty="0" smtClean="0"/>
              <a:t>Track</a:t>
            </a:r>
            <a:r>
              <a:rPr lang="zh-CN" altLang="en-US" sz="2200" b="1" u="sng" dirty="0" smtClean="0"/>
              <a:t>、</a:t>
            </a:r>
            <a:r>
              <a:rPr lang="en-US" altLang="zh-CN" sz="2200" b="1" u="sng" dirty="0" smtClean="0"/>
              <a:t>Head</a:t>
            </a:r>
            <a:r>
              <a:rPr lang="zh-CN" altLang="en-US" sz="2200" b="1" u="sng" dirty="0" smtClean="0"/>
              <a:t>、</a:t>
            </a:r>
            <a:r>
              <a:rPr lang="en-US" altLang="zh-CN" sz="2200" b="1" u="sng" dirty="0" smtClean="0"/>
              <a:t>Sector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者共同标识一个扇区；</a:t>
            </a:r>
            <a:endParaRPr lang="en-US" altLang="zh-CN" sz="2200" dirty="0" smtClean="0"/>
          </a:p>
          <a:p>
            <a:r>
              <a:rPr lang="en-US" altLang="zh-CN" sz="2200" dirty="0" smtClean="0"/>
              <a:t>CRC</a:t>
            </a:r>
            <a:r>
              <a:rPr lang="zh-CN" altLang="en-US" sz="2200" dirty="0" smtClean="0"/>
              <a:t>：字段检验；</a:t>
            </a:r>
            <a:endParaRPr lang="en-US" altLang="zh-CN" sz="2200" dirty="0" smtClean="0"/>
          </a:p>
          <a:p>
            <a:pPr indent="-720000"/>
            <a:r>
              <a:rPr lang="en-US" altLang="zh-CN" sz="2200" dirty="0" smtClean="0"/>
              <a:t>Gap</a:t>
            </a:r>
            <a:r>
              <a:rPr lang="zh-CN" altLang="en-US" sz="2200" dirty="0" smtClean="0"/>
              <a:t>：间距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间隙：在不同磁道间、扇区间、字段间设置，用于简化和方便磁头的辨识。</a:t>
            </a:r>
            <a:endParaRPr lang="zh-CN" altLang="en-US" sz="2200" dirty="0"/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1115616" y="3717032"/>
            <a:ext cx="288032" cy="936104"/>
          </a:xfrm>
          <a:prstGeom prst="straightConnector1">
            <a:avLst/>
          </a:prstGeom>
          <a:ln w="28575">
            <a:solidFill>
              <a:srgbClr val="FF3399"/>
            </a:solidFill>
            <a:prstDash val="sys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 flipV="1">
            <a:off x="1691680" y="3717032"/>
            <a:ext cx="2664296" cy="936104"/>
          </a:xfrm>
          <a:prstGeom prst="straightConnector1">
            <a:avLst/>
          </a:prstGeom>
          <a:ln w="28575">
            <a:solidFill>
              <a:srgbClr val="FF3399"/>
            </a:solidFill>
            <a:prstDash val="sys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 flipV="1">
            <a:off x="1907704" y="3789040"/>
            <a:ext cx="36004" cy="1440160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1619672" y="3717032"/>
            <a:ext cx="1404156" cy="166456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V="1">
            <a:off x="1619672" y="2240869"/>
            <a:ext cx="778278" cy="3564395"/>
          </a:xfrm>
          <a:prstGeom prst="straightConnector1">
            <a:avLst/>
          </a:prstGeom>
          <a:ln w="28575">
            <a:solidFill>
              <a:srgbClr val="FF3399"/>
            </a:solidFill>
            <a:prstDash val="sys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458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900"/>
              </a:spcBef>
              <a:buNone/>
              <a:defRPr/>
            </a:pPr>
            <a:r>
              <a:rPr lang="zh-CN" altLang="en-US" dirty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磁盘的类型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对于磁盘，可以从不同的角度进行分类。最常见的有：将磁盘分成硬盘和软盘、单片盘和多片盘、固定头磁盘和活动头</a:t>
            </a:r>
            <a:r>
              <a:rPr lang="en-US" altLang="zh-CN" dirty="0"/>
              <a:t>(</a:t>
            </a:r>
            <a:r>
              <a:rPr lang="zh-CN" altLang="en-US" dirty="0"/>
              <a:t>移动头</a:t>
            </a:r>
            <a:r>
              <a:rPr lang="en-US" altLang="zh-CN" dirty="0"/>
              <a:t>)</a:t>
            </a:r>
            <a:r>
              <a:rPr lang="zh-CN" altLang="en-US" dirty="0"/>
              <a:t>磁盘等。下面仅对固定头磁盘和移动头磁盘做些介绍。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b="1" dirty="0">
                <a:solidFill>
                  <a:srgbClr val="FFFF00"/>
                </a:solidFill>
              </a:rPr>
              <a:t>固定头磁盘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磁头</a:t>
            </a:r>
            <a:r>
              <a:rPr lang="en-US" altLang="zh-CN" dirty="0" smtClean="0"/>
              <a:t>/</a:t>
            </a:r>
            <a:r>
              <a:rPr lang="zh-CN" altLang="en-US" dirty="0" smtClean="0"/>
              <a:t>道，高速、大容量。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b="1" dirty="0">
                <a:solidFill>
                  <a:srgbClr val="FFFF00"/>
                </a:solidFill>
              </a:rPr>
              <a:t>移动头磁盘</a:t>
            </a:r>
            <a:r>
              <a:rPr lang="zh-CN" altLang="en-US" dirty="0" smtClean="0"/>
              <a:t>。</a:t>
            </a:r>
            <a:r>
              <a:rPr lang="en-US" altLang="zh-CN" dirty="0"/>
              <a:t> 1</a:t>
            </a:r>
            <a:r>
              <a:rPr lang="zh-CN" altLang="en-US" dirty="0"/>
              <a:t>磁头</a:t>
            </a:r>
            <a:r>
              <a:rPr lang="en-US" altLang="zh-CN" dirty="0" smtClean="0"/>
              <a:t>/</a:t>
            </a:r>
            <a:r>
              <a:rPr lang="zh-CN" altLang="en-US" dirty="0" smtClean="0"/>
              <a:t>盘面，低速、小容</a:t>
            </a:r>
            <a:r>
              <a:rPr lang="zh-CN" altLang="en-US" dirty="0"/>
              <a:t>量。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9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磁盘访问时间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磁盘设备在工作时以恒定速率旋转。为了读或写，</a:t>
            </a:r>
            <a:r>
              <a:rPr lang="zh-CN" altLang="en-US" b="1" u="sng" dirty="0">
                <a:solidFill>
                  <a:srgbClr val="FFFF00"/>
                </a:solidFill>
              </a:rPr>
              <a:t>磁头</a:t>
            </a:r>
            <a:r>
              <a:rPr lang="zh-CN" altLang="en-US" b="1" u="sng" dirty="0"/>
              <a:t>必须能移动</a:t>
            </a:r>
            <a:r>
              <a:rPr lang="zh-CN" altLang="en-US" dirty="0"/>
              <a:t>到所指定的</a:t>
            </a:r>
            <a:r>
              <a:rPr lang="zh-CN" altLang="en-US" u="sng" dirty="0">
                <a:solidFill>
                  <a:srgbClr val="FFFF00"/>
                </a:solidFill>
              </a:rPr>
              <a:t>磁道上</a:t>
            </a:r>
            <a:r>
              <a:rPr lang="zh-CN" altLang="en-US" dirty="0"/>
              <a:t>，并等待所指定的</a:t>
            </a:r>
            <a:r>
              <a:rPr lang="zh-CN" altLang="en-US" b="1" u="sng" dirty="0">
                <a:solidFill>
                  <a:srgbClr val="FFFF00"/>
                </a:solidFill>
              </a:rPr>
              <a:t>扇区</a:t>
            </a:r>
            <a:r>
              <a:rPr lang="zh-CN" altLang="en-US" b="1" u="sng" dirty="0"/>
              <a:t>的开始位置旋转到磁头下</a:t>
            </a:r>
            <a:r>
              <a:rPr lang="zh-CN" altLang="en-US" dirty="0"/>
              <a:t>，然后再开始读或写数据。 </a:t>
            </a:r>
            <a:r>
              <a:rPr lang="zh-CN" altLang="en-US" dirty="0" smtClean="0"/>
              <a:t> </a:t>
            </a:r>
            <a:r>
              <a:rPr lang="zh-CN" altLang="en-US" dirty="0"/>
              <a:t>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22458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4"/>
          <p:cNvSpPr txBox="1">
            <a:spLocks noChangeArrowheads="1"/>
          </p:cNvSpPr>
          <p:nvPr/>
        </p:nvSpPr>
        <p:spPr bwMode="auto">
          <a:xfrm>
            <a:off x="1143000" y="762000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3. </a:t>
            </a:r>
            <a:r>
              <a:rPr kumimoji="1" lang="zh-CN" altLang="en-US" sz="2400" b="1">
                <a:latin typeface="Times New Roman" pitchFamily="18" charset="0"/>
              </a:rPr>
              <a:t>磁盘访问时间 </a:t>
            </a:r>
          </a:p>
        </p:txBody>
      </p:sp>
      <p:sp>
        <p:nvSpPr>
          <p:cNvPr id="8909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8229600" cy="506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1) 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itchFamily="18" charset="0"/>
              </a:rPr>
              <a:t>寻道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时间</a:t>
            </a:r>
            <a:r>
              <a:rPr kumimoji="1" lang="en-US" altLang="zh-CN" sz="2400" b="1" i="1" dirty="0" err="1" smtClean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 dirty="0" err="1" smtClean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（主要</a:t>
            </a:r>
            <a:r>
              <a:rPr kumimoji="1" lang="zh-CN" altLang="en-US" sz="2400" b="1" dirty="0" smtClean="0">
                <a:latin typeface="Times New Roman" pitchFamily="18" charset="0"/>
              </a:rPr>
              <a:t>的访问时间，后面调度算法讲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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latin typeface="Times New Roman" pitchFamily="18" charset="0"/>
              </a:rPr>
              <a:t>这是指</a:t>
            </a:r>
            <a:r>
              <a:rPr kumimoji="1" lang="zh-CN" altLang="en-US" sz="2400" u="sng" dirty="0">
                <a:latin typeface="Times New Roman" pitchFamily="18" charset="0"/>
              </a:rPr>
              <a:t>把磁臂</a:t>
            </a:r>
            <a:r>
              <a:rPr kumimoji="1" lang="en-US" altLang="zh-CN" sz="2400" u="sng" dirty="0">
                <a:latin typeface="Times New Roman" pitchFamily="18" charset="0"/>
              </a:rPr>
              <a:t>(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itchFamily="18" charset="0"/>
              </a:rPr>
              <a:t>磁头</a:t>
            </a:r>
            <a:r>
              <a:rPr kumimoji="1" lang="en-US" altLang="zh-CN" sz="2400" u="sng" dirty="0">
                <a:latin typeface="Times New Roman" pitchFamily="18" charset="0"/>
              </a:rPr>
              <a:t>)</a:t>
            </a:r>
            <a:r>
              <a:rPr kumimoji="1" lang="zh-CN" altLang="en-US" sz="2400" u="sng" dirty="0">
                <a:latin typeface="Times New Roman" pitchFamily="18" charset="0"/>
              </a:rPr>
              <a:t>移动到指定磁道上所经历的时间</a:t>
            </a:r>
            <a:r>
              <a:rPr kumimoji="1" lang="zh-CN" altLang="en-US" sz="2400" dirty="0">
                <a:latin typeface="Times New Roman" pitchFamily="18" charset="0"/>
              </a:rPr>
              <a:t>。该时间是</a:t>
            </a:r>
            <a:r>
              <a:rPr kumimoji="1" lang="zh-CN" altLang="en-US" sz="2400" b="1" u="sng" dirty="0">
                <a:solidFill>
                  <a:srgbClr val="FFFF99"/>
                </a:solidFill>
                <a:latin typeface="Times New Roman" pitchFamily="18" charset="0"/>
              </a:rPr>
              <a:t>启动</a:t>
            </a:r>
            <a:r>
              <a:rPr kumimoji="1" lang="zh-CN" altLang="en-US" sz="2400" b="1" dirty="0">
                <a:solidFill>
                  <a:srgbClr val="FFFF99"/>
                </a:solidFill>
                <a:latin typeface="Times New Roman" pitchFamily="18" charset="0"/>
              </a:rPr>
              <a:t>磁臂的时间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</a:rPr>
              <a:t>s</a:t>
            </a:r>
            <a:r>
              <a:rPr kumimoji="1" lang="zh-CN" altLang="en-US" sz="2400" dirty="0">
                <a:latin typeface="Times New Roman" pitchFamily="18" charset="0"/>
              </a:rPr>
              <a:t>与</a:t>
            </a:r>
            <a:r>
              <a:rPr kumimoji="1" lang="zh-CN" altLang="en-US" sz="2400" b="1" dirty="0">
                <a:solidFill>
                  <a:srgbClr val="FFFF99"/>
                </a:solidFill>
                <a:latin typeface="Times New Roman" pitchFamily="18" charset="0"/>
              </a:rPr>
              <a:t>磁头</a:t>
            </a:r>
            <a:r>
              <a:rPr kumimoji="1" lang="zh-CN" altLang="en-US" sz="2400" b="1" u="sng" dirty="0">
                <a:solidFill>
                  <a:srgbClr val="FFFF99"/>
                </a:solidFill>
                <a:latin typeface="Times New Roman" pitchFamily="18" charset="0"/>
              </a:rPr>
              <a:t>移动</a:t>
            </a:r>
            <a:r>
              <a:rPr kumimoji="1" lang="en-US" altLang="zh-CN" sz="2400" b="1" i="1" u="sng" dirty="0">
                <a:solidFill>
                  <a:srgbClr val="FFFF99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u="sng" dirty="0">
                <a:solidFill>
                  <a:srgbClr val="FFFF99"/>
                </a:solidFill>
                <a:latin typeface="Times New Roman" pitchFamily="18" charset="0"/>
              </a:rPr>
              <a:t>条磁道</a:t>
            </a:r>
            <a:r>
              <a:rPr kumimoji="1" lang="zh-CN" altLang="en-US" sz="2400" b="1" dirty="0">
                <a:solidFill>
                  <a:srgbClr val="FFFF99"/>
                </a:solidFill>
                <a:latin typeface="Times New Roman" pitchFamily="18" charset="0"/>
              </a:rPr>
              <a:t>所花费的时间</a:t>
            </a:r>
            <a:r>
              <a:rPr kumimoji="1" lang="zh-CN" altLang="en-US" sz="2400" dirty="0">
                <a:latin typeface="Times New Roman" pitchFamily="18" charset="0"/>
              </a:rPr>
              <a:t>之和， 即</a:t>
            </a:r>
          </a:p>
          <a:p>
            <a:pPr algn="ctr" eaLnBrk="1" hangingPunct="1">
              <a:lnSpc>
                <a:spcPct val="135000"/>
              </a:lnSpc>
              <a:spcBef>
                <a:spcPts val="600"/>
              </a:spcBef>
            </a:pPr>
            <a:r>
              <a:rPr kumimoji="1" lang="en-US" altLang="zh-CN" sz="2600" b="1" i="1" dirty="0" err="1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kumimoji="1" lang="en-US" altLang="zh-CN" sz="2600" b="1" baseline="-25000" dirty="0" err="1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itchFamily="18" charset="0"/>
              </a:rPr>
              <a:t>=</a:t>
            </a:r>
            <a:r>
              <a:rPr kumimoji="1" lang="en-US" altLang="zh-CN" sz="2600" b="1" i="1" dirty="0" err="1">
                <a:solidFill>
                  <a:srgbClr val="FFFF00"/>
                </a:solidFill>
                <a:latin typeface="Times New Roman" pitchFamily="18" charset="0"/>
              </a:rPr>
              <a:t>m</a:t>
            </a:r>
            <a:r>
              <a:rPr kumimoji="1" lang="en-US" altLang="zh-CN" sz="2600" b="1" dirty="0" err="1">
                <a:solidFill>
                  <a:srgbClr val="FFFF00"/>
                </a:solidFill>
                <a:latin typeface="Times New Roman" pitchFamily="18" charset="0"/>
              </a:rPr>
              <a:t>×</a:t>
            </a:r>
            <a:r>
              <a:rPr kumimoji="1" lang="en-US" altLang="zh-CN" sz="2600" b="1" i="1" u="sng" dirty="0" err="1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kumimoji="1" lang="en-US" altLang="zh-CN" sz="2600" b="1" dirty="0" err="1">
                <a:solidFill>
                  <a:srgbClr val="FFFF00"/>
                </a:solidFill>
                <a:latin typeface="Times New Roman" pitchFamily="18" charset="0"/>
              </a:rPr>
              <a:t>+</a:t>
            </a:r>
            <a:r>
              <a:rPr kumimoji="1" lang="en-US" altLang="zh-CN" sz="2600" b="1" i="1" u="sng" dirty="0" err="1">
                <a:solidFill>
                  <a:srgbClr val="FFFF00"/>
                </a:solidFill>
                <a:latin typeface="Times New Roman" pitchFamily="18" charset="0"/>
              </a:rPr>
              <a:t>s</a:t>
            </a:r>
            <a:endParaRPr kumimoji="1" lang="en-US" altLang="zh-CN" sz="2600" b="1" i="1" u="sng" dirty="0">
              <a:solidFill>
                <a:srgbClr val="FFFF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其中，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是一常数，与磁盘驱动器的速度有关，对一般磁盘， 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=0.2</a:t>
            </a:r>
            <a:r>
              <a:rPr kumimoji="1" lang="zh-CN" altLang="en-US" sz="2400" dirty="0">
                <a:latin typeface="Times New Roman" pitchFamily="18" charset="0"/>
              </a:rPr>
              <a:t>；对高速磁盘，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≤0.1,</a:t>
            </a:r>
            <a:r>
              <a:rPr kumimoji="1" lang="zh-CN" altLang="en-US" sz="2400" dirty="0">
                <a:latin typeface="Times New Roman" pitchFamily="18" charset="0"/>
              </a:rPr>
              <a:t>磁臂的启动时间约为</a:t>
            </a:r>
            <a:r>
              <a:rPr kumimoji="1" lang="en-US" altLang="zh-CN" sz="2400" dirty="0">
                <a:latin typeface="Times New Roman" pitchFamily="18" charset="0"/>
              </a:rPr>
              <a:t>2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。 这样，对一般的温盘， 其寻道时间将随寻道距离的增加而增大， 大体上是</a:t>
            </a:r>
            <a:r>
              <a:rPr kumimoji="1" lang="en-US" altLang="zh-CN" sz="2400" dirty="0">
                <a:latin typeface="Times New Roman" pitchFamily="18" charset="0"/>
              </a:rPr>
              <a:t>5~30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598175494"/>
      </p:ext>
    </p:extLst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2) 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itchFamily="18" charset="0"/>
              </a:rPr>
              <a:t>旋转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延迟时间</a:t>
            </a:r>
            <a:r>
              <a:rPr kumimoji="1" lang="en-US" altLang="zh-CN" sz="2400" b="1" dirty="0" err="1">
                <a:solidFill>
                  <a:srgbClr val="FFFF00"/>
                </a:solidFill>
                <a:latin typeface="Times New Roman" pitchFamily="18" charset="0"/>
              </a:rPr>
              <a:t>Tτ</a:t>
            </a:r>
            <a:r>
              <a:rPr kumimoji="1" lang="en-US" altLang="zh-CN" sz="2400" dirty="0">
                <a:latin typeface="Times New Roman" pitchFamily="18" charset="0"/>
              </a:rPr>
              <a:t></a:t>
            </a:r>
          </a:p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latin typeface="Times New Roman" pitchFamily="18" charset="0"/>
              </a:rPr>
              <a:t>这是指定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itchFamily="18" charset="0"/>
              </a:rPr>
              <a:t>扇区</a:t>
            </a:r>
            <a:r>
              <a:rPr kumimoji="1" lang="zh-CN" altLang="en-US" sz="2400" u="sng" dirty="0">
                <a:latin typeface="Times New Roman" pitchFamily="18" charset="0"/>
              </a:rPr>
              <a:t>移动到磁头下面所经历的时间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indent="542925"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硬</a:t>
            </a:r>
            <a:r>
              <a:rPr kumimoji="1" lang="zh-CN" altLang="en-US" sz="2400" dirty="0">
                <a:latin typeface="Times New Roman" pitchFamily="18" charset="0"/>
              </a:rPr>
              <a:t>盘，典型的旋转速度大多</a:t>
            </a:r>
            <a:r>
              <a:rPr kumimoji="1" lang="zh-CN" altLang="en-US" sz="2400" dirty="0" smtClean="0">
                <a:latin typeface="Times New Roman" pitchFamily="18" charset="0"/>
              </a:rPr>
              <a:t>为</a:t>
            </a:r>
            <a:r>
              <a:rPr kumimoji="1" lang="en-US" altLang="zh-CN" sz="2400" dirty="0" smtClean="0">
                <a:latin typeface="Times New Roman" pitchFamily="18" charset="0"/>
              </a:rPr>
              <a:t>7200~15000 </a:t>
            </a:r>
            <a:r>
              <a:rPr kumimoji="1" lang="en-US" altLang="zh-CN" sz="2400" dirty="0">
                <a:latin typeface="Times New Roman" pitchFamily="18" charset="0"/>
              </a:rPr>
              <a:t>r/min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zh-CN" altLang="en-US" sz="2400" u="sng" dirty="0">
                <a:latin typeface="Times New Roman" pitchFamily="18" charset="0"/>
              </a:rPr>
              <a:t>每转</a:t>
            </a:r>
            <a:r>
              <a:rPr kumimoji="1" lang="zh-CN" altLang="en-US" sz="2400" dirty="0">
                <a:latin typeface="Times New Roman" pitchFamily="18" charset="0"/>
              </a:rPr>
              <a:t>需</a:t>
            </a:r>
            <a:r>
              <a:rPr kumimoji="1" lang="zh-CN" altLang="en-US" sz="2400" dirty="0" smtClean="0">
                <a:latin typeface="Times New Roman" pitchFamily="18" charset="0"/>
              </a:rPr>
              <a:t>时≈</a:t>
            </a:r>
            <a:r>
              <a:rPr kumimoji="1" lang="en-US" altLang="zh-CN" sz="2400" dirty="0" smtClean="0">
                <a:latin typeface="Times New Roman" pitchFamily="18" charset="0"/>
              </a:rPr>
              <a:t>4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zh-CN" altLang="en-US" sz="2400" u="sng" dirty="0">
                <a:latin typeface="Times New Roman" pitchFamily="18" charset="0"/>
              </a:rPr>
              <a:t>平均</a:t>
            </a:r>
            <a:r>
              <a:rPr kumimoji="1" lang="zh-CN" altLang="en-US" sz="2400" dirty="0">
                <a:latin typeface="Times New Roman" pitchFamily="18" charset="0"/>
              </a:rPr>
              <a:t>旋转延迟时间</a:t>
            </a:r>
            <a:r>
              <a:rPr kumimoji="1" lang="en-US" altLang="zh-CN" sz="2400" i="1" dirty="0" err="1">
                <a:latin typeface="Times New Roman" pitchFamily="18" charset="0"/>
              </a:rPr>
              <a:t>T</a:t>
            </a:r>
            <a:r>
              <a:rPr kumimoji="1" lang="en-US" altLang="zh-CN" sz="2400" baseline="-25000" dirty="0" err="1">
                <a:latin typeface="Times New Roman" pitchFamily="18" charset="0"/>
              </a:rPr>
              <a:t>τ</a:t>
            </a:r>
            <a:r>
              <a:rPr kumimoji="1" lang="zh-CN" altLang="en-US" sz="2400" dirty="0" smtClean="0">
                <a:latin typeface="Times New Roman" pitchFamily="18" charset="0"/>
              </a:rPr>
              <a:t>为</a:t>
            </a:r>
            <a:r>
              <a:rPr kumimoji="1" lang="en-US" altLang="zh-CN" sz="2400" dirty="0" smtClean="0">
                <a:latin typeface="Times New Roman" pitchFamily="18" charset="0"/>
              </a:rPr>
              <a:t>2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 smtClean="0">
                <a:latin typeface="Times New Roman" pitchFamily="18" charset="0"/>
              </a:rPr>
              <a:t>；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indent="542925"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软</a:t>
            </a:r>
            <a:r>
              <a:rPr kumimoji="1" lang="zh-CN" altLang="en-US" sz="2400" dirty="0">
                <a:latin typeface="Times New Roman" pitchFamily="18" charset="0"/>
              </a:rPr>
              <a:t>盘，其旋转速度为</a:t>
            </a:r>
            <a:r>
              <a:rPr kumimoji="1" lang="en-US" altLang="zh-CN" sz="2400" dirty="0">
                <a:latin typeface="Times New Roman" pitchFamily="18" charset="0"/>
              </a:rPr>
              <a:t>300 r/min</a:t>
            </a:r>
            <a:r>
              <a:rPr kumimoji="1" lang="zh-CN" altLang="en-US" sz="2400" dirty="0">
                <a:latin typeface="Times New Roman" pitchFamily="18" charset="0"/>
              </a:rPr>
              <a:t>或</a:t>
            </a:r>
            <a:r>
              <a:rPr kumimoji="1" lang="en-US" altLang="zh-CN" sz="2400" b="1" u="sng" dirty="0">
                <a:latin typeface="Times New Roman" pitchFamily="18" charset="0"/>
              </a:rPr>
              <a:t>600 r/min</a:t>
            </a:r>
            <a:r>
              <a:rPr kumimoji="1" lang="zh-CN" altLang="en-US" sz="2400" dirty="0">
                <a:latin typeface="Times New Roman" pitchFamily="18" charset="0"/>
              </a:rPr>
              <a:t>，这样，</a:t>
            </a:r>
            <a:r>
              <a:rPr kumimoji="1" lang="zh-CN" altLang="en-US" sz="2400" b="1" dirty="0">
                <a:solidFill>
                  <a:srgbClr val="FFCC00"/>
                </a:solidFill>
                <a:latin typeface="Times New Roman" pitchFamily="18" charset="0"/>
              </a:rPr>
              <a:t>平均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 dirty="0" err="1">
                <a:solidFill>
                  <a:srgbClr val="FFCC00"/>
                </a:solidFill>
                <a:latin typeface="Times New Roman" pitchFamily="18" charset="0"/>
              </a:rPr>
              <a:t>τ</a:t>
            </a:r>
            <a:r>
              <a:rPr kumimoji="1" lang="zh-CN" altLang="en-US" sz="2400" b="1" dirty="0">
                <a:solidFill>
                  <a:srgbClr val="FFCC00"/>
                </a:solidFill>
                <a:latin typeface="Times New Roman" pitchFamily="18" charset="0"/>
              </a:rPr>
              <a:t>为</a:t>
            </a:r>
            <a:r>
              <a:rPr kumimoji="1" lang="en-US" altLang="zh-CN" sz="2400" b="1" dirty="0">
                <a:solidFill>
                  <a:srgbClr val="FFCC00"/>
                </a:solidFill>
                <a:latin typeface="Times New Roman" pitchFamily="18" charset="0"/>
              </a:rPr>
              <a:t>50~100 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</a:rPr>
              <a:t>ms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indent="542925"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60S/600r </a:t>
            </a:r>
            <a:r>
              <a:rPr kumimoji="1" lang="en-US" altLang="zh-CN" sz="2400" dirty="0" smtClean="0">
                <a:latin typeface="Times New Roman" pitchFamily="18" charset="0"/>
                <a:sym typeface="Wingdings" panose="05000000000000000000" pitchFamily="2" charset="2"/>
              </a:rPr>
              <a:t> 0.1s/r </a:t>
            </a:r>
            <a:r>
              <a:rPr kumimoji="1" lang="en-US" altLang="zh-CN" sz="2400" dirty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kumimoji="1" lang="en-US" altLang="zh-CN" sz="2400" dirty="0" smtClean="0">
                <a:latin typeface="Times New Roman" pitchFamily="18" charset="0"/>
                <a:sym typeface="Wingdings" panose="05000000000000000000" pitchFamily="2" charset="2"/>
              </a:rPr>
              <a:t>100ms/r                 50ms/</a:t>
            </a:r>
            <a:r>
              <a:rPr kumimoji="1" lang="en-US" altLang="zh-CN" sz="2400" b="1" u="sng" dirty="0" smtClean="0">
                <a:solidFill>
                  <a:srgbClr val="FFFF00"/>
                </a:solidFill>
                <a:latin typeface="Times New Roman" pitchFamily="18" charset="0"/>
                <a:sym typeface="Wingdings" panose="05000000000000000000" pitchFamily="2" charset="2"/>
              </a:rPr>
              <a:t>0.5r</a:t>
            </a:r>
            <a:endParaRPr kumimoji="1" lang="zh-CN" altLang="en-US" sz="2400" b="1" u="sng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5076056" y="5589240"/>
            <a:ext cx="108012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012160" y="4581128"/>
            <a:ext cx="792088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548680"/>
            <a:ext cx="80010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3) </a:t>
            </a:r>
            <a:r>
              <a:rPr kumimoji="1" lang="zh-CN" altLang="en-US" sz="2400" b="1" u="sng" dirty="0">
                <a:solidFill>
                  <a:srgbClr val="FFCC00"/>
                </a:solidFill>
                <a:latin typeface="Times New Roman" pitchFamily="18" charset="0"/>
              </a:rPr>
              <a:t>传输</a:t>
            </a:r>
            <a:r>
              <a:rPr kumimoji="1" lang="zh-CN" altLang="en-US" sz="2400" b="1" dirty="0">
                <a:solidFill>
                  <a:srgbClr val="FFCC00"/>
                </a:solidFill>
                <a:latin typeface="Times New Roman" pitchFamily="18" charset="0"/>
              </a:rPr>
              <a:t>时间</a:t>
            </a:r>
            <a:r>
              <a:rPr kumimoji="1" lang="en-US" altLang="zh-CN" sz="2400" b="1" i="1" dirty="0">
                <a:solidFill>
                  <a:srgbClr val="FFCC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i="1" baseline="-25000" dirty="0">
                <a:solidFill>
                  <a:srgbClr val="FFCC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dirty="0" smtClean="0">
                <a:latin typeface="Times New Roman" pitchFamily="18" charset="0"/>
              </a:rPr>
              <a:t></a:t>
            </a:r>
            <a:r>
              <a:rPr kumimoji="1" lang="zh-CN" altLang="en-US" sz="2400" dirty="0" smtClean="0">
                <a:latin typeface="Times New Roman" pitchFamily="18" charset="0"/>
              </a:rPr>
              <a:t>（略）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latin typeface="Times New Roman" pitchFamily="18" charset="0"/>
              </a:rPr>
              <a:t>这是指把数据</a:t>
            </a:r>
            <a:r>
              <a:rPr kumimoji="1" lang="zh-CN" altLang="en-US" sz="2400" u="sng" dirty="0">
                <a:latin typeface="Times New Roman" pitchFamily="18" charset="0"/>
              </a:rPr>
              <a:t>从磁盘</a:t>
            </a:r>
            <a:r>
              <a:rPr kumimoji="1" lang="zh-CN" altLang="en-US" sz="2400" u="sng" dirty="0">
                <a:solidFill>
                  <a:srgbClr val="FFFF00"/>
                </a:solidFill>
                <a:latin typeface="Times New Roman" pitchFamily="18" charset="0"/>
              </a:rPr>
              <a:t>读出</a:t>
            </a:r>
            <a:r>
              <a:rPr kumimoji="1" lang="zh-CN" altLang="en-US" sz="2400" u="sng" dirty="0">
                <a:latin typeface="Times New Roman" pitchFamily="18" charset="0"/>
              </a:rPr>
              <a:t>或向磁盘</a:t>
            </a:r>
            <a:r>
              <a:rPr kumimoji="1" lang="zh-CN" altLang="en-US" sz="2400" u="sng" dirty="0">
                <a:solidFill>
                  <a:srgbClr val="FFFF00"/>
                </a:solidFill>
                <a:latin typeface="Times New Roman" pitchFamily="18" charset="0"/>
              </a:rPr>
              <a:t>写入</a:t>
            </a:r>
            <a:r>
              <a:rPr kumimoji="1" lang="zh-CN" altLang="en-US" sz="2400" u="sng" dirty="0">
                <a:latin typeface="Times New Roman" pitchFamily="18" charset="0"/>
              </a:rPr>
              <a:t>数据所经历的时间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  <a:r>
              <a:rPr kumimoji="1" lang="en-US" altLang="zh-CN" sz="2400" i="1" dirty="0">
                <a:latin typeface="Times New Roman" pitchFamily="18" charset="0"/>
              </a:rPr>
              <a:t>T</a:t>
            </a:r>
            <a:r>
              <a:rPr kumimoji="1" lang="en-US" altLang="zh-CN" sz="2400" i="1" baseline="-25000" dirty="0">
                <a:latin typeface="Times New Roman" pitchFamily="18" charset="0"/>
              </a:rPr>
              <a:t>t</a:t>
            </a:r>
            <a:r>
              <a:rPr kumimoji="1" lang="zh-CN" altLang="en-US" sz="2400" dirty="0">
                <a:latin typeface="Times New Roman" pitchFamily="18" charset="0"/>
              </a:rPr>
              <a:t>的大小与每次所读</a:t>
            </a:r>
            <a:r>
              <a:rPr kumimoji="1" lang="en-US" altLang="zh-CN" sz="2400" dirty="0">
                <a:latin typeface="Times New Roman" pitchFamily="18" charset="0"/>
              </a:rPr>
              <a:t>/</a:t>
            </a:r>
            <a:r>
              <a:rPr kumimoji="1" lang="zh-CN" altLang="en-US" sz="2400" dirty="0">
                <a:latin typeface="Times New Roman" pitchFamily="18" charset="0"/>
              </a:rPr>
              <a:t>写的字节数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zh-CN" altLang="en-US" sz="2400" dirty="0">
                <a:latin typeface="Times New Roman" pitchFamily="18" charset="0"/>
              </a:rPr>
              <a:t>和旋转速度有关： 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56232"/>
              </p:ext>
            </p:extLst>
          </p:nvPr>
        </p:nvGraphicFramePr>
        <p:xfrm>
          <a:off x="4076700" y="2420888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2420888"/>
                        <a:ext cx="1143000" cy="863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651103" y="3645024"/>
            <a:ext cx="79248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其中，</a:t>
            </a:r>
            <a:r>
              <a:rPr kumimoji="1" lang="en-US" altLang="zh-CN" sz="2400" i="1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为磁盘每秒钟的转数；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为一条磁道上的字节数， 当一次读</a:t>
            </a:r>
            <a:r>
              <a:rPr kumimoji="1" lang="en-US" altLang="zh-CN" sz="2400" dirty="0">
                <a:latin typeface="Times New Roman" pitchFamily="18" charset="0"/>
              </a:rPr>
              <a:t>/</a:t>
            </a:r>
            <a:r>
              <a:rPr kumimoji="1" lang="zh-CN" altLang="en-US" sz="2400" dirty="0">
                <a:latin typeface="Times New Roman" pitchFamily="18" charset="0"/>
              </a:rPr>
              <a:t>写的字节数相当于半条磁道上的字节数时，</a:t>
            </a:r>
            <a:r>
              <a:rPr kumimoji="1" lang="en-US" altLang="zh-CN" sz="2400" i="1" dirty="0">
                <a:latin typeface="Times New Roman" pitchFamily="18" charset="0"/>
              </a:rPr>
              <a:t>T</a:t>
            </a:r>
            <a:r>
              <a:rPr kumimoji="1" lang="en-US" altLang="zh-CN" sz="2400" i="1" baseline="-25000" dirty="0">
                <a:latin typeface="Times New Roman" pitchFamily="18" charset="0"/>
              </a:rPr>
              <a:t>t</a:t>
            </a:r>
            <a:r>
              <a:rPr kumimoji="1" lang="zh-CN" altLang="en-US" sz="2400" dirty="0">
                <a:latin typeface="Times New Roman" pitchFamily="18" charset="0"/>
              </a:rPr>
              <a:t>与</a:t>
            </a:r>
            <a:r>
              <a:rPr kumimoji="1" lang="en-US" altLang="zh-CN" sz="2400" i="1" dirty="0" err="1">
                <a:latin typeface="Times New Roman" pitchFamily="18" charset="0"/>
              </a:rPr>
              <a:t>T</a:t>
            </a:r>
            <a:r>
              <a:rPr kumimoji="1" lang="en-US" altLang="zh-CN" sz="2400" i="1" baseline="-25000" dirty="0" err="1">
                <a:latin typeface="Times New Roman" pitchFamily="18" charset="0"/>
              </a:rPr>
              <a:t>τ</a:t>
            </a:r>
            <a:r>
              <a:rPr kumimoji="1" lang="zh-CN" altLang="en-US" sz="2400" dirty="0">
                <a:latin typeface="Times New Roman" pitchFamily="18" charset="0"/>
              </a:rPr>
              <a:t>相同， 因此， 可将访问时间</a:t>
            </a:r>
            <a:r>
              <a:rPr kumimoji="1" lang="en-US" altLang="zh-CN" sz="2400" i="1" dirty="0">
                <a:latin typeface="Times New Roman" pitchFamily="18" charset="0"/>
              </a:rPr>
              <a:t>T</a:t>
            </a:r>
            <a:r>
              <a:rPr kumimoji="1" lang="en-US" altLang="zh-CN" sz="2400" i="1" baseline="-25000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表示为： </a:t>
            </a:r>
          </a:p>
        </p:txBody>
      </p:sp>
      <p:graphicFrame>
        <p:nvGraphicFramePr>
          <p:cNvPr id="235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58627"/>
              </p:ext>
            </p:extLst>
          </p:nvPr>
        </p:nvGraphicFramePr>
        <p:xfrm>
          <a:off x="3635896" y="5301208"/>
          <a:ext cx="2590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1" name="Equation" r:id="rId5" imgW="1117440" imgH="393480" progId="Equation.3">
                  <p:embed/>
                </p:oleObj>
              </mc:Choice>
              <mc:Fallback>
                <p:oleObj name="Equation" r:id="rId5" imgW="11174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301208"/>
                        <a:ext cx="2590800" cy="9128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6.8.2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早期的磁盘调度算法  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先来先服务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(FCFS)</a:t>
            </a:r>
            <a:br>
              <a:rPr lang="en-US" altLang="zh-CN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　这是最简单的磁盘调度算法。它根据进程请求</a:t>
            </a:r>
            <a:r>
              <a:rPr lang="zh-CN" altLang="en-US" b="1" dirty="0">
                <a:solidFill>
                  <a:srgbClr val="FFCC00"/>
                </a:solidFill>
              </a:rPr>
              <a:t>访问磁盘的</a:t>
            </a:r>
            <a:r>
              <a:rPr lang="zh-CN" altLang="en-US" b="1" u="sng" dirty="0">
                <a:solidFill>
                  <a:srgbClr val="FFCC00"/>
                </a:solidFill>
              </a:rPr>
              <a:t>先后次序</a:t>
            </a:r>
            <a:r>
              <a:rPr lang="zh-CN" altLang="en-US" dirty="0"/>
              <a:t>进行调度。 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最短寻道时间优先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(SSTF)</a:t>
            </a:r>
            <a:br>
              <a:rPr lang="en-US" altLang="zh-CN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该算法选择这样的进程，其要求</a:t>
            </a:r>
            <a:r>
              <a:rPr lang="zh-CN" altLang="en-US" b="1" dirty="0">
                <a:solidFill>
                  <a:srgbClr val="FFCC00"/>
                </a:solidFill>
              </a:rPr>
              <a:t>访问的磁道与当前磁头所在的磁道距离</a:t>
            </a:r>
            <a:r>
              <a:rPr lang="zh-CN" altLang="en-US" b="1" u="sng" dirty="0">
                <a:solidFill>
                  <a:srgbClr val="FFCC00"/>
                </a:solidFill>
              </a:rPr>
              <a:t>最近</a:t>
            </a:r>
            <a:r>
              <a:rPr lang="zh-CN" altLang="en-US" dirty="0"/>
              <a:t>，以使每次的寻道时间最短，但这种算法不能保证平均寻道时间最短。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60827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/>
          </a:p>
        </p:txBody>
      </p:sp>
      <p:pic>
        <p:nvPicPr>
          <p:cNvPr id="3" name="Picture 4" descr="6-3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3" y="476674"/>
            <a:ext cx="3515597" cy="49022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1625" y="5522913"/>
            <a:ext cx="3995936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6-30  FCFS</a:t>
            </a:r>
            <a:r>
              <a:rPr lang="zh-CN" altLang="en-US" kern="0" dirty="0" smtClean="0"/>
              <a:t>调度算法 </a:t>
            </a:r>
            <a:endParaRPr lang="zh-CN" altLang="en-US" kern="0" dirty="0"/>
          </a:p>
        </p:txBody>
      </p:sp>
      <p:pic>
        <p:nvPicPr>
          <p:cNvPr id="5" name="Picture 4" descr="6-3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6674"/>
            <a:ext cx="3387849" cy="49022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04047" y="5524766"/>
            <a:ext cx="3838327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6-31  SSTF</a:t>
            </a:r>
            <a:r>
              <a:rPr lang="zh-CN" altLang="en-US" kern="0" dirty="0" smtClean="0"/>
              <a:t>调度算法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5303003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188640"/>
            <a:ext cx="8540750" cy="60978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324"/>
              </a:spcBef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 I/O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系统中各种模块之间的层次视图</a:t>
            </a:r>
            <a:endParaRPr lang="zh-CN" altLang="en-US" dirty="0" smtClean="0"/>
          </a:p>
          <a:p>
            <a:pPr marL="0" indent="444500">
              <a:spcBef>
                <a:spcPts val="324"/>
              </a:spcBef>
              <a:buNone/>
            </a:pPr>
            <a:r>
              <a:rPr lang="en-US" altLang="zh-CN" dirty="0" smtClean="0"/>
              <a:t>I/O</a:t>
            </a:r>
            <a:r>
              <a:rPr lang="zh-CN" altLang="en-US" dirty="0" smtClean="0"/>
              <a:t>系统中各种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模块之间的层次视图。</a:t>
            </a:r>
            <a:r>
              <a:rPr lang="zh-CN" altLang="en-US" sz="2200" dirty="0" smtClean="0"/>
              <a:t>见图</a:t>
            </a:r>
            <a:r>
              <a:rPr lang="en-US" altLang="zh-CN" sz="2200" dirty="0" smtClean="0"/>
              <a:t>6-2</a:t>
            </a:r>
            <a:r>
              <a:rPr lang="zh-CN" altLang="en-US" sz="2200" dirty="0" smtClean="0"/>
              <a:t>所示。</a:t>
            </a:r>
            <a:br>
              <a:rPr lang="zh-CN" altLang="en-US" sz="2200" dirty="0" smtClean="0"/>
            </a:br>
            <a:endParaRPr lang="en-US" altLang="zh-CN" sz="2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91681" y="6286501"/>
            <a:ext cx="5616624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200" kern="0" dirty="0" smtClean="0"/>
              <a:t>图</a:t>
            </a:r>
            <a:r>
              <a:rPr lang="en-US" altLang="zh-CN" sz="2200" kern="0" dirty="0" smtClean="0"/>
              <a:t>6-2  I/O</a:t>
            </a:r>
            <a:r>
              <a:rPr lang="zh-CN" altLang="en-US" sz="2200" kern="0" dirty="0" smtClean="0"/>
              <a:t>系统中各种模块之间的层次视图</a:t>
            </a:r>
            <a:endParaRPr lang="zh-CN" altLang="en-US" sz="2200" kern="0" dirty="0"/>
          </a:p>
        </p:txBody>
      </p:sp>
      <p:pic>
        <p:nvPicPr>
          <p:cNvPr id="6" name="Picture 4" descr="6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488832" cy="501774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  <p:sp>
        <p:nvSpPr>
          <p:cNvPr id="7" name="矩形 6"/>
          <p:cNvSpPr/>
          <p:nvPr/>
        </p:nvSpPr>
        <p:spPr bwMode="auto">
          <a:xfrm>
            <a:off x="755576" y="1268760"/>
            <a:ext cx="7488832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01" y="1888922"/>
            <a:ext cx="53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上层系统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3658" y="2230508"/>
            <a:ext cx="67926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75000"/>
                  </a:schemeClr>
                </a:solidFill>
              </a:rPr>
              <a:t>I/O</a:t>
            </a:r>
            <a:r>
              <a:rPr lang="zh-CN" altLang="en-US" sz="1700" b="1" dirty="0" smtClean="0">
                <a:solidFill>
                  <a:schemeClr val="accent2">
                    <a:lumMod val="75000"/>
                  </a:schemeClr>
                </a:solidFill>
              </a:rPr>
              <a:t>系统接口：</a:t>
            </a:r>
            <a:r>
              <a:rPr lang="zh-CN" altLang="en-US" sz="1700" b="1" dirty="0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zh-CN" altLang="en-US" sz="1700" b="1" dirty="0" smtClean="0">
                <a:solidFill>
                  <a:schemeClr val="accent2">
                    <a:lumMod val="75000"/>
                  </a:schemeClr>
                </a:solidFill>
              </a:rPr>
              <a:t>过  </a:t>
            </a:r>
            <a:r>
              <a:rPr lang="zh-CN" altLang="en-US" sz="1700" b="1" u="sng" dirty="0" smtClean="0">
                <a:solidFill>
                  <a:schemeClr val="accent2">
                    <a:lumMod val="50000"/>
                  </a:schemeClr>
                </a:solidFill>
              </a:rPr>
              <a:t>库</a:t>
            </a:r>
            <a:r>
              <a:rPr lang="zh-CN" altLang="en-US" sz="1700" b="1" u="sng" dirty="0">
                <a:solidFill>
                  <a:schemeClr val="accent2">
                    <a:lumMod val="50000"/>
                  </a:schemeClr>
                </a:solidFill>
              </a:rPr>
              <a:t>函数、系统调</a:t>
            </a:r>
            <a:r>
              <a:rPr lang="zh-CN" altLang="en-US" sz="1700" b="1" u="sng" dirty="0" smtClean="0">
                <a:solidFill>
                  <a:schemeClr val="accent2">
                    <a:lumMod val="50000"/>
                  </a:schemeClr>
                </a:solidFill>
              </a:rPr>
              <a:t>用</a:t>
            </a:r>
            <a:r>
              <a:rPr lang="en-US" altLang="zh-CN" sz="1700" b="1" u="sng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zh-CN" altLang="en-US" sz="1700" b="1" dirty="0" smtClean="0">
                <a:solidFill>
                  <a:schemeClr val="accent2">
                    <a:lumMod val="75000"/>
                  </a:schemeClr>
                </a:solidFill>
              </a:rPr>
              <a:t>为上层系统提供抽象的</a:t>
            </a:r>
            <a:r>
              <a:rPr lang="en-US" altLang="zh-CN" sz="1700" b="1" dirty="0" smtClean="0">
                <a:solidFill>
                  <a:schemeClr val="accent2">
                    <a:lumMod val="75000"/>
                  </a:schemeClr>
                </a:solidFill>
              </a:rPr>
              <a:t>IO</a:t>
            </a:r>
            <a:r>
              <a:rPr lang="zh-CN" altLang="en-US" sz="1700" b="1" dirty="0" smtClean="0">
                <a:solidFill>
                  <a:schemeClr val="accent2">
                    <a:lumMod val="75000"/>
                  </a:schemeClr>
                </a:solidFill>
              </a:rPr>
              <a:t>命令：</a:t>
            </a:r>
            <a:endParaRPr lang="zh-CN" altLang="en-US" sz="1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884368" y="4797152"/>
            <a:ext cx="360040" cy="28803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308305" y="5085184"/>
            <a:ext cx="936103" cy="3600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296219" y="2877530"/>
            <a:ext cx="936103" cy="191962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308305" y="2538284"/>
            <a:ext cx="924017" cy="28803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55740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6.8.3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基于扫描的磁盘调度算法  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扫描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(SCAN)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电梯算法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　</a:t>
            </a:r>
            <a:r>
              <a:rPr lang="zh-CN" altLang="en-US" dirty="0" smtClean="0"/>
              <a:t>问题：</a:t>
            </a:r>
            <a:r>
              <a:rPr lang="en-US" altLang="zh-CN" dirty="0" smtClean="0"/>
              <a:t>SSTF(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最短寻道时间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算</a:t>
            </a:r>
            <a:r>
              <a:rPr lang="zh-CN" altLang="en-US" dirty="0"/>
              <a:t>法的实质是基于优先级的调度算法，因此就可能导致优先级低的进程发生“</a:t>
            </a:r>
            <a:r>
              <a:rPr lang="zh-CN" altLang="en-US" b="1" dirty="0">
                <a:solidFill>
                  <a:srgbClr val="FFCC00"/>
                </a:solidFill>
              </a:rPr>
              <a:t>饥饿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现</a:t>
            </a:r>
            <a:r>
              <a:rPr lang="zh-CN" altLang="en-US" dirty="0"/>
              <a:t>象。因为只要不断有新进程的请求到达，且其所要访问的磁道与磁头当前所在磁道的距离较近，这种新进程的</a:t>
            </a:r>
            <a:r>
              <a:rPr lang="en-US" altLang="zh-CN" dirty="0"/>
              <a:t>I/O</a:t>
            </a:r>
            <a:r>
              <a:rPr lang="zh-CN" altLang="en-US" dirty="0"/>
              <a:t>请求必然优先满足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b="1" dirty="0"/>
              <a:t>解</a:t>
            </a:r>
            <a:r>
              <a:rPr lang="zh-CN" altLang="en-US" b="1" dirty="0" smtClean="0"/>
              <a:t>决</a:t>
            </a:r>
            <a:r>
              <a:rPr lang="zh-CN" altLang="en-US" dirty="0" smtClean="0"/>
              <a:t>：</a:t>
            </a:r>
            <a:r>
              <a:rPr lang="zh-CN" altLang="en-US" b="1" u="sng" dirty="0">
                <a:solidFill>
                  <a:srgbClr val="FFCC00"/>
                </a:solidFill>
              </a:rPr>
              <a:t>距离</a:t>
            </a:r>
            <a:r>
              <a:rPr lang="zh-CN" altLang="en-US" b="1" dirty="0"/>
              <a:t>最</a:t>
            </a:r>
            <a:r>
              <a:rPr lang="zh-CN" altLang="en-US" b="1" dirty="0" smtClean="0"/>
              <a:t>近</a:t>
            </a:r>
            <a:r>
              <a:rPr lang="en-US" altLang="zh-CN" b="1" dirty="0" smtClean="0">
                <a:solidFill>
                  <a:srgbClr val="FFCC00"/>
                </a:solidFill>
              </a:rPr>
              <a:t>+</a:t>
            </a:r>
            <a:r>
              <a:rPr lang="zh-CN" altLang="en-US" b="1" u="sng" dirty="0" smtClean="0">
                <a:solidFill>
                  <a:srgbClr val="FFCC00"/>
                </a:solidFill>
              </a:rPr>
              <a:t>方向相同</a:t>
            </a:r>
            <a:r>
              <a:rPr lang="en-US" altLang="zh-CN" b="1" u="sng" dirty="0" smtClean="0">
                <a:solidFill>
                  <a:srgbClr val="FFCC00"/>
                </a:solidFill>
              </a:rPr>
              <a:t>(</a:t>
            </a:r>
            <a:r>
              <a:rPr lang="zh-CN" altLang="en-US" b="1" u="sng" dirty="0" smtClean="0">
                <a:solidFill>
                  <a:srgbClr val="FFCC00"/>
                </a:solidFill>
              </a:rPr>
              <a:t>优先</a:t>
            </a:r>
            <a:r>
              <a:rPr lang="en-US" altLang="zh-CN" b="1" u="sng" dirty="0" smtClean="0">
                <a:solidFill>
                  <a:srgbClr val="FFCC00"/>
                </a:solidFill>
              </a:rPr>
              <a:t>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15303003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/>
          </a:p>
        </p:txBody>
      </p:sp>
      <p:pic>
        <p:nvPicPr>
          <p:cNvPr id="3" name="Picture 4" descr="6-3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54486"/>
            <a:ext cx="4248472" cy="50065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97968" y="5761038"/>
            <a:ext cx="5148064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6-32</a:t>
            </a:r>
            <a:r>
              <a:rPr lang="zh-CN" altLang="en-US" kern="0" dirty="0" smtClean="0"/>
              <a:t>　</a:t>
            </a:r>
            <a:r>
              <a:rPr lang="en-US" altLang="zh-CN" kern="0" dirty="0" smtClean="0"/>
              <a:t>SCAN</a:t>
            </a:r>
            <a:r>
              <a:rPr lang="zh-CN" altLang="en-US" kern="0" dirty="0" smtClean="0"/>
              <a:t>调度算法示例 </a:t>
            </a:r>
            <a:endParaRPr lang="zh-CN" altLang="en-US" kern="0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419872" y="1052736"/>
            <a:ext cx="576064" cy="28803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491880" y="1340768"/>
            <a:ext cx="432048" cy="792088"/>
          </a:xfrm>
          <a:prstGeom prst="straightConnector1">
            <a:avLst/>
          </a:prstGeom>
          <a:ln w="28575">
            <a:solidFill>
              <a:srgbClr val="FF66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H="1">
            <a:off x="3347864" y="1340768"/>
            <a:ext cx="648072" cy="1916994"/>
          </a:xfrm>
          <a:prstGeom prst="straightConnector1">
            <a:avLst/>
          </a:prstGeom>
          <a:ln w="28575">
            <a:solidFill>
              <a:srgbClr val="FF66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0027" y="31502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X</a:t>
            </a:r>
            <a:endParaRPr lang="zh-CN" altLang="en-US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3003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循环扫描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(CSCAN)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/>
              <a:t>SCAN</a:t>
            </a:r>
            <a:r>
              <a:rPr lang="zh-CN" altLang="en-US" dirty="0"/>
              <a:t>算法既能获得较好的寻道性能，又能防止“饥饿”现象，故被广泛用于大、中、小型机器和网络中的磁盘调度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dirty="0" smtClean="0"/>
              <a:t>问</a:t>
            </a:r>
            <a:r>
              <a:rPr lang="zh-CN" altLang="en-US" dirty="0"/>
              <a:t>题：当磁头刚从里向外移</a:t>
            </a:r>
            <a:r>
              <a:rPr lang="zh-CN" altLang="en-US" dirty="0" smtClean="0"/>
              <a:t>动而</a:t>
            </a:r>
            <a:r>
              <a:rPr lang="zh-CN" altLang="en-US" b="1" dirty="0">
                <a:solidFill>
                  <a:srgbClr val="FFFF99"/>
                </a:solidFill>
              </a:rPr>
              <a:t>刚好</a:t>
            </a:r>
            <a:r>
              <a:rPr lang="zh-CN" altLang="en-US" b="1" dirty="0" smtClean="0">
                <a:solidFill>
                  <a:srgbClr val="FFFF99"/>
                </a:solidFill>
              </a:rPr>
              <a:t>越过</a:t>
            </a:r>
            <a:r>
              <a:rPr lang="en-US" altLang="zh-CN" b="1" dirty="0" smtClean="0">
                <a:solidFill>
                  <a:srgbClr val="FFFF99"/>
                </a:solidFill>
              </a:rPr>
              <a:t>(</a:t>
            </a:r>
            <a:r>
              <a:rPr lang="zh-CN" altLang="en-US" b="1" dirty="0" smtClean="0">
                <a:solidFill>
                  <a:srgbClr val="FF6600"/>
                </a:solidFill>
              </a:rPr>
              <a:t>运气差</a:t>
            </a:r>
            <a:r>
              <a:rPr lang="en-US" altLang="zh-CN" b="1" dirty="0" smtClean="0">
                <a:solidFill>
                  <a:srgbClr val="FFFF99"/>
                </a:solidFill>
              </a:rPr>
              <a:t>)</a:t>
            </a:r>
            <a:r>
              <a:rPr lang="zh-CN" altLang="en-US" dirty="0" smtClean="0"/>
              <a:t>了</a:t>
            </a:r>
            <a:r>
              <a:rPr lang="zh-CN" altLang="en-US" dirty="0"/>
              <a:t>某一磁道时，恰好又有一进程请求访问此磁道，这时，该进程必须等待，待磁头继续从里向外，然后再从外向里扫描完处于外面的所有要访问的磁道后，才处理该进程的请求，致使该进程的请求被大大地推迟</a:t>
            </a:r>
            <a:r>
              <a:rPr lang="zh-CN" altLang="en-US" dirty="0" smtClean="0"/>
              <a:t>。</a:t>
            </a:r>
            <a:r>
              <a:rPr lang="zh-CN" altLang="en-US" b="1" u="sng" dirty="0" smtClean="0">
                <a:solidFill>
                  <a:srgbClr val="FFFF00"/>
                </a:solidFill>
              </a:rPr>
              <a:t>等一圈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b="1" u="sng" dirty="0">
                <a:solidFill>
                  <a:srgbClr val="FFFF00"/>
                </a:solidFill>
              </a:rPr>
              <a:t>解决：单向扫描。</a:t>
            </a:r>
            <a:endParaRPr lang="en-US" altLang="zh-CN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7332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/>
          </a:p>
        </p:txBody>
      </p:sp>
      <p:pic>
        <p:nvPicPr>
          <p:cNvPr id="3" name="Picture 4" descr="6-3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4824535" cy="49685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67744" y="5810251"/>
            <a:ext cx="5004048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smtClean="0"/>
              <a:t> </a:t>
            </a:r>
            <a:r>
              <a:rPr lang="zh-CN" altLang="en-US" kern="0" smtClean="0"/>
              <a:t>图</a:t>
            </a:r>
            <a:r>
              <a:rPr lang="en-US" altLang="zh-CN" kern="0" smtClean="0"/>
              <a:t>6-33  CSCAN</a:t>
            </a:r>
            <a:r>
              <a:rPr lang="zh-CN" altLang="en-US" kern="0" smtClean="0"/>
              <a:t>调度算法示例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9387332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　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3.  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NStepSCAN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FSCAN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调度算法</a:t>
            </a:r>
            <a:r>
              <a:rPr lang="zh-CN" altLang="en-US" dirty="0"/>
              <a:t>   </a:t>
            </a:r>
            <a:r>
              <a:rPr lang="zh-CN" altLang="en-US" dirty="0" smtClean="0"/>
              <a:t>（略）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1)  </a:t>
            </a:r>
            <a:r>
              <a:rPr lang="en-US" altLang="zh-CN" dirty="0" err="1"/>
              <a:t>NStepSCAN</a:t>
            </a:r>
            <a:r>
              <a:rPr lang="zh-CN" altLang="en-US" dirty="0"/>
              <a:t>算法</a:t>
            </a:r>
            <a:br>
              <a:rPr lang="zh-CN" altLang="en-US" dirty="0"/>
            </a:br>
            <a:r>
              <a:rPr lang="zh-CN" altLang="en-US" dirty="0"/>
              <a:t>　　在</a:t>
            </a:r>
            <a:r>
              <a:rPr lang="en-US" altLang="zh-CN" dirty="0"/>
              <a:t>SSTF</a:t>
            </a:r>
            <a:r>
              <a:rPr lang="zh-CN" altLang="en-US" dirty="0"/>
              <a:t>、</a:t>
            </a:r>
            <a:r>
              <a:rPr lang="en-US" altLang="zh-CN" dirty="0"/>
              <a:t>SCAN</a:t>
            </a:r>
            <a:r>
              <a:rPr lang="zh-CN" altLang="en-US" dirty="0"/>
              <a:t>及</a:t>
            </a:r>
            <a:r>
              <a:rPr lang="en-US" altLang="zh-CN" dirty="0"/>
              <a:t>CSCAN</a:t>
            </a:r>
            <a:r>
              <a:rPr lang="zh-CN" altLang="en-US" dirty="0"/>
              <a:t>几种调度算法中，都可能出现磁臂停留在某处不动的情况，例如，有一个或几个进程对某一磁道有较高的访问频率，即这个</a:t>
            </a:r>
            <a:r>
              <a:rPr lang="en-US" altLang="zh-CN" dirty="0"/>
              <a:t>(</a:t>
            </a:r>
            <a:r>
              <a:rPr lang="zh-CN" altLang="en-US" dirty="0"/>
              <a:t>些</a:t>
            </a:r>
            <a:r>
              <a:rPr lang="en-US" altLang="zh-CN" dirty="0"/>
              <a:t>)</a:t>
            </a:r>
            <a:r>
              <a:rPr lang="zh-CN" altLang="en-US" dirty="0"/>
              <a:t>进程反复请求对某一磁道的</a:t>
            </a:r>
            <a:r>
              <a:rPr lang="en-US" altLang="zh-CN" dirty="0"/>
              <a:t>I/O</a:t>
            </a:r>
            <a:r>
              <a:rPr lang="zh-CN" altLang="en-US" dirty="0"/>
              <a:t>操作，从而垄断了整个磁盘设备。我们把这一现象称为“磁臂粘着”</a:t>
            </a:r>
            <a:r>
              <a:rPr lang="en-US" altLang="zh-CN" dirty="0"/>
              <a:t>(</a:t>
            </a:r>
            <a:r>
              <a:rPr lang="en-US" altLang="zh-CN" dirty="0" err="1"/>
              <a:t>Armstickiness</a:t>
            </a:r>
            <a:r>
              <a:rPr lang="en-US" altLang="zh-CN" dirty="0"/>
              <a:t>)</a:t>
            </a:r>
            <a:r>
              <a:rPr lang="zh-CN" altLang="en-US" dirty="0"/>
              <a:t>。在高密度磁盘上容易出现此情况。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29202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/>
              <a:t>2)  FSCAN</a:t>
            </a:r>
            <a:r>
              <a:rPr lang="zh-CN" altLang="en-US" dirty="0"/>
              <a:t>算法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FSCAN</a:t>
            </a:r>
            <a:r>
              <a:rPr lang="zh-CN" altLang="en-US" dirty="0"/>
              <a:t>算法实质上是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SCAN</a:t>
            </a:r>
            <a:r>
              <a:rPr lang="zh-CN" altLang="en-US" dirty="0"/>
              <a:t>算法的简化，即</a:t>
            </a:r>
            <a:r>
              <a:rPr lang="en-US" altLang="zh-CN" dirty="0"/>
              <a:t>FSCAN</a:t>
            </a:r>
            <a:r>
              <a:rPr lang="zh-CN" altLang="en-US" dirty="0"/>
              <a:t>只将磁盘请求队列分成两个子队列。一个是由当前所有请求磁盘</a:t>
            </a:r>
            <a:r>
              <a:rPr lang="en-US" altLang="zh-CN" dirty="0"/>
              <a:t>I/O</a:t>
            </a:r>
            <a:r>
              <a:rPr lang="zh-CN" altLang="en-US" dirty="0"/>
              <a:t>的进程形成的队列，由磁盘调度按</a:t>
            </a:r>
            <a:r>
              <a:rPr lang="en-US" altLang="zh-CN" dirty="0"/>
              <a:t>SCAN</a:t>
            </a:r>
            <a:r>
              <a:rPr lang="zh-CN" altLang="en-US" dirty="0"/>
              <a:t>算法进行处理。另一个是在扫描期间，将新出现的所有请求磁盘</a:t>
            </a:r>
            <a:r>
              <a:rPr lang="en-US" altLang="zh-CN" dirty="0"/>
              <a:t>I/O</a:t>
            </a:r>
            <a:r>
              <a:rPr lang="zh-CN" altLang="en-US" dirty="0"/>
              <a:t>的进程放入等待处理的请求队列。这样，所有的新请求都将被推迟到下一次扫描时处理。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780633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</a:t>
            </a:r>
            <a:r>
              <a:rPr lang="zh-CN" altLang="en-US" dirty="0" smtClean="0"/>
              <a:t>（略）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1</a:t>
            </a:r>
            <a:r>
              <a:rPr lang="en-US" altLang="zh-CN" dirty="0"/>
              <a:t>)  I/O</a:t>
            </a:r>
            <a:r>
              <a:rPr lang="zh-CN" altLang="en-US" dirty="0"/>
              <a:t>系统的上、下接口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 I/O</a:t>
            </a:r>
            <a:r>
              <a:rPr lang="zh-CN" altLang="en-US" dirty="0"/>
              <a:t>系统接</a:t>
            </a:r>
            <a:r>
              <a:rPr lang="zh-CN" altLang="en-US" dirty="0" smtClean="0"/>
              <a:t>口（上，</a:t>
            </a:r>
            <a:r>
              <a:rPr lang="en-US" altLang="zh-CN" dirty="0"/>
              <a:t> § </a:t>
            </a:r>
            <a:r>
              <a:rPr lang="en-US" altLang="zh-CN" dirty="0" smtClean="0"/>
              <a:t>6.1.3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457200" indent="531813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/>
              <a:t>向</a:t>
            </a:r>
            <a:r>
              <a:rPr lang="zh-CN" altLang="en-US" dirty="0"/>
              <a:t>上层提供</a:t>
            </a:r>
            <a:r>
              <a:rPr lang="en-US" altLang="zh-CN" b="1" u="sng" dirty="0"/>
              <a:t>I/O</a:t>
            </a:r>
            <a:r>
              <a:rPr lang="zh-CN" altLang="en-US" b="1" u="sng" dirty="0"/>
              <a:t>命令</a:t>
            </a:r>
            <a:r>
              <a:rPr lang="zh-CN" altLang="en-US" dirty="0"/>
              <a:t>，方便用户。</a:t>
            </a:r>
            <a:endParaRPr lang="en-US" altLang="zh-CN" dirty="0"/>
          </a:p>
          <a:p>
            <a:pPr marL="457200" indent="531813" eaLnBrk="1" hangingPunct="1">
              <a:lnSpc>
                <a:spcPct val="20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/>
              <a:t>用</a:t>
            </a:r>
            <a:r>
              <a:rPr lang="zh-CN" altLang="en-US" dirty="0"/>
              <a:t>户可以通过</a:t>
            </a:r>
            <a:r>
              <a:rPr lang="zh-CN" altLang="en-US" b="1" u="sng" dirty="0"/>
              <a:t>库函数、系统调用</a:t>
            </a:r>
            <a:r>
              <a:rPr lang="zh-CN" altLang="en-US" dirty="0"/>
              <a:t>使用。</a:t>
            </a:r>
            <a:br>
              <a:rPr lang="zh-CN" altLang="en-US" dirty="0"/>
            </a:br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dirty="0"/>
              <a:t>软件</a:t>
            </a:r>
            <a:r>
              <a:rPr lang="en-US" altLang="zh-CN" dirty="0"/>
              <a:t>/</a:t>
            </a:r>
            <a:r>
              <a:rPr lang="zh-CN" altLang="en-US" dirty="0"/>
              <a:t>硬件</a:t>
            </a:r>
            <a:r>
              <a:rPr lang="en-US" altLang="zh-CN" dirty="0"/>
              <a:t>(RW/HW)</a:t>
            </a:r>
            <a:r>
              <a:rPr lang="zh-CN" altLang="en-US" dirty="0"/>
              <a:t>接口（下）。　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其上：</a:t>
            </a:r>
            <a:r>
              <a:rPr lang="en-US" altLang="zh-CN" b="1" u="sng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b="1" u="sng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系统（重点）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；其下：设备控制器。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1511101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2" y="332656"/>
            <a:ext cx="8734871" cy="6525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2)  </a:t>
            </a:r>
            <a:r>
              <a:rPr lang="en-US" altLang="zh-CN" b="1" dirty="0">
                <a:solidFill>
                  <a:srgbClr val="FFFF00"/>
                </a:solidFill>
              </a:rPr>
              <a:t>I/O</a:t>
            </a:r>
            <a:r>
              <a:rPr lang="zh-CN" altLang="en-US" b="1" dirty="0">
                <a:solidFill>
                  <a:srgbClr val="FFFF00"/>
                </a:solidFill>
              </a:rPr>
              <a:t>系统的分层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dirty="0" smtClean="0"/>
              <a:t>三</a:t>
            </a:r>
            <a:r>
              <a:rPr lang="zh-CN" altLang="en-US" dirty="0"/>
              <a:t>个层次：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chemeClr val="tx2"/>
                </a:solidFill>
              </a:rPr>
              <a:t>中断处理程序</a:t>
            </a:r>
            <a:r>
              <a:rPr lang="zh-CN" altLang="en-US" dirty="0" smtClean="0"/>
              <a:t>。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/>
              <a:t>§6.3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15963"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zh-CN" altLang="en-US" b="1" u="sng" dirty="0"/>
              <a:t>硬件</a:t>
            </a:r>
            <a:r>
              <a:rPr lang="zh-CN" altLang="en-US" dirty="0"/>
              <a:t>交互</a:t>
            </a:r>
            <a:endParaRPr lang="en-US" altLang="zh-CN" dirty="0"/>
          </a:p>
          <a:p>
            <a:pPr marL="715963"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  </a:t>
            </a:r>
            <a:r>
              <a:rPr lang="zh-CN" altLang="en-US" dirty="0" smtClean="0"/>
              <a:t>中</a:t>
            </a:r>
            <a:r>
              <a:rPr lang="zh-CN" altLang="en-US" dirty="0"/>
              <a:t>断请求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中断处理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返回断</a:t>
            </a:r>
            <a:r>
              <a:rPr lang="zh-CN" altLang="en-US" dirty="0" smtClean="0">
                <a:sym typeface="Wingdings" panose="05000000000000000000" pitchFamily="2" charset="2"/>
              </a:rPr>
              <a:t>点</a:t>
            </a:r>
            <a:endParaRPr lang="en-US" altLang="zh-CN" dirty="0" smtClean="0"/>
          </a:p>
          <a:p>
            <a:pPr marL="0" indent="0" eaLnBrk="1" hangingPunct="1">
              <a:lnSpc>
                <a:spcPct val="120000"/>
              </a:lnSpc>
              <a:spcBef>
                <a:spcPts val="880"/>
              </a:spcBef>
              <a:buNone/>
              <a:defRPr/>
            </a:pPr>
            <a:r>
              <a:rPr lang="en-US" altLang="zh-CN" dirty="0" smtClean="0"/>
              <a:t>       (2) </a:t>
            </a:r>
            <a:r>
              <a:rPr lang="zh-CN" altLang="en-US" dirty="0">
                <a:solidFill>
                  <a:schemeClr val="tx2"/>
                </a:solidFill>
              </a:rPr>
              <a:t>设备驱动程序</a:t>
            </a:r>
            <a:r>
              <a:rPr lang="zh-CN" altLang="en-US" dirty="0" smtClean="0"/>
              <a:t>。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/>
              <a:t>§</a:t>
            </a:r>
            <a:r>
              <a:rPr lang="en-US" altLang="zh-CN" dirty="0" smtClean="0"/>
              <a:t>6.4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15963"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/>
              <a:t>进</a:t>
            </a:r>
            <a:r>
              <a:rPr lang="zh-CN" altLang="en-US" dirty="0"/>
              <a:t>程与设备控制器之间的通信程序。</a:t>
            </a:r>
            <a:endParaRPr lang="en-US" altLang="zh-CN" dirty="0"/>
          </a:p>
          <a:p>
            <a:pPr marL="715963"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功能</a:t>
            </a:r>
            <a:r>
              <a:rPr lang="zh-CN" altLang="en-US" dirty="0" smtClean="0"/>
              <a:t>：将</a:t>
            </a:r>
            <a:r>
              <a:rPr lang="zh-CN" altLang="en-US" b="1" u="sng" dirty="0" smtClean="0">
                <a:solidFill>
                  <a:srgbClr val="FFFF00"/>
                </a:solidFill>
              </a:rPr>
              <a:t>上层的</a:t>
            </a:r>
            <a:r>
              <a:rPr lang="en-US" altLang="zh-CN" b="1" u="sng" dirty="0" smtClean="0">
                <a:solidFill>
                  <a:srgbClr val="FFFF00"/>
                </a:solidFill>
              </a:rPr>
              <a:t>I/O</a:t>
            </a:r>
            <a:r>
              <a:rPr lang="zh-CN" altLang="en-US" b="1" u="sng" dirty="0" smtClean="0">
                <a:solidFill>
                  <a:srgbClr val="FFFF00"/>
                </a:solidFill>
              </a:rPr>
              <a:t>命令</a:t>
            </a:r>
            <a:r>
              <a:rPr lang="zh-CN" altLang="en-US" dirty="0" smtClean="0"/>
              <a:t>置换为</a:t>
            </a:r>
            <a:r>
              <a:rPr lang="zh-CN" altLang="en-US" b="1" u="sng" dirty="0">
                <a:solidFill>
                  <a:srgbClr val="FFFF00"/>
                </a:solidFill>
              </a:rPr>
              <a:t>设备</a:t>
            </a:r>
            <a:r>
              <a:rPr lang="en-US" altLang="zh-CN" b="1" u="sng" dirty="0">
                <a:solidFill>
                  <a:srgbClr val="FFFF00"/>
                </a:solidFill>
              </a:rPr>
              <a:t>I/O</a:t>
            </a:r>
            <a:r>
              <a:rPr lang="zh-CN" altLang="en-US" b="1" u="sng" dirty="0">
                <a:solidFill>
                  <a:srgbClr val="FFFF00"/>
                </a:solidFill>
              </a:rPr>
              <a:t>命令与参数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15963"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来</a:t>
            </a:r>
            <a:r>
              <a:rPr lang="zh-CN" altLang="en-US" dirty="0" smtClean="0"/>
              <a:t>源：由厂家提供。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zh-CN" altLang="en-US" dirty="0">
                <a:solidFill>
                  <a:schemeClr val="tx2"/>
                </a:solidFill>
              </a:rPr>
              <a:t>设备独立性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zh-CN" altLang="en-US" dirty="0">
                <a:solidFill>
                  <a:schemeClr val="tx2"/>
                </a:solidFill>
              </a:rPr>
              <a:t>无关性软件</a:t>
            </a:r>
            <a:r>
              <a:rPr lang="zh-CN" altLang="en-US" dirty="0"/>
              <a:t>。 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/>
              <a:t>§</a:t>
            </a:r>
            <a:r>
              <a:rPr lang="en-US" altLang="zh-CN" dirty="0" smtClean="0"/>
              <a:t>6.5 </a:t>
            </a:r>
            <a:r>
              <a:rPr lang="zh-CN" altLang="en-US" dirty="0"/>
              <a:t>）</a:t>
            </a:r>
            <a:r>
              <a:rPr lang="zh-CN" altLang="en-US" kern="0" dirty="0" smtClean="0"/>
              <a:t>　</a:t>
            </a:r>
            <a:r>
              <a:rPr lang="zh-CN" altLang="en-US" dirty="0"/>
              <a:t>　</a:t>
            </a:r>
            <a:endParaRPr lang="en-US" altLang="zh-CN" kern="0" dirty="0"/>
          </a:p>
          <a:p>
            <a:pPr marL="715963"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/>
              <a:t>I/O</a:t>
            </a:r>
            <a:r>
              <a:rPr lang="zh-CN" altLang="en-US" dirty="0" smtClean="0"/>
              <a:t>软件独立于具体的物理设备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可扩展、可更新</a:t>
            </a:r>
            <a:endParaRPr lang="en-US" altLang="zh-CN" dirty="0" smtClean="0"/>
          </a:p>
          <a:p>
            <a:pPr marL="715963"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内</a:t>
            </a:r>
            <a:r>
              <a:rPr lang="zh-CN" altLang="en-US" dirty="0" smtClean="0"/>
              <a:t>容：设备命名、设备分配等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11101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980728"/>
            <a:ext cx="8540750" cy="55217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　　在</a:t>
            </a:r>
            <a:r>
              <a:rPr lang="en-US" altLang="zh-CN" dirty="0"/>
              <a:t>I/O</a:t>
            </a:r>
            <a:r>
              <a:rPr lang="zh-CN" altLang="en-US" dirty="0"/>
              <a:t>系统与高层之间的接口中，根据设备类型的不同，又进一步分为若干个接口</a:t>
            </a:r>
            <a:r>
              <a:rPr lang="zh-CN" altLang="en-US" dirty="0" smtClean="0"/>
              <a:t>。包括：</a:t>
            </a:r>
            <a:r>
              <a:rPr lang="zh-CN" altLang="en-US" b="1" u="sng" dirty="0" smtClean="0">
                <a:solidFill>
                  <a:schemeClr val="tx2"/>
                </a:solidFill>
              </a:rPr>
              <a:t>块</a:t>
            </a:r>
            <a:r>
              <a:rPr lang="zh-CN" altLang="en-US" b="1" u="sng" dirty="0"/>
              <a:t>设备接口、</a:t>
            </a:r>
            <a:r>
              <a:rPr lang="zh-CN" altLang="en-US" b="1" u="sng" dirty="0">
                <a:solidFill>
                  <a:schemeClr val="tx2"/>
                </a:solidFill>
              </a:rPr>
              <a:t>流</a:t>
            </a:r>
            <a:r>
              <a:rPr lang="zh-CN" altLang="en-US" b="1" u="sng" dirty="0"/>
              <a:t>设备接口和</a:t>
            </a:r>
            <a:r>
              <a:rPr lang="zh-CN" altLang="en-US" b="1" u="sng" dirty="0">
                <a:solidFill>
                  <a:schemeClr val="tx2"/>
                </a:solidFill>
              </a:rPr>
              <a:t>网络</a:t>
            </a:r>
            <a:r>
              <a:rPr lang="zh-CN" altLang="en-US" b="1" u="sng" dirty="0"/>
              <a:t>接口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块设备接口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</a:t>
            </a:r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en-US" dirty="0"/>
              <a:t>块设</a:t>
            </a:r>
            <a:r>
              <a:rPr lang="zh-CN" altLang="en-US" dirty="0" smtClean="0"/>
              <a:t>备</a:t>
            </a:r>
            <a:r>
              <a:rPr lang="en-US" altLang="zh-CN" dirty="0" smtClean="0"/>
              <a:t>----</a:t>
            </a:r>
            <a:r>
              <a:rPr lang="zh-CN" altLang="en-US" u="sng" dirty="0" smtClean="0"/>
              <a:t>存取</a:t>
            </a:r>
            <a:r>
              <a:rPr lang="zh-CN" altLang="en-US" b="1" dirty="0">
                <a:solidFill>
                  <a:srgbClr val="FFFF00"/>
                </a:solidFill>
              </a:rPr>
              <a:t>以块为单</a:t>
            </a:r>
            <a:r>
              <a:rPr lang="zh-CN" altLang="en-US" b="1" dirty="0" smtClean="0">
                <a:solidFill>
                  <a:srgbClr val="FFFF00"/>
                </a:solidFill>
              </a:rPr>
              <a:t>位，</a:t>
            </a:r>
            <a:r>
              <a:rPr lang="zh-CN" altLang="en-US" sz="2800" u="sng" dirty="0"/>
              <a:t>块</a:t>
            </a:r>
            <a:r>
              <a:rPr lang="zh-CN" altLang="en-US" b="1" dirty="0">
                <a:solidFill>
                  <a:srgbClr val="FFFF00"/>
                </a:solidFill>
              </a:rPr>
              <a:t>有地址</a:t>
            </a:r>
            <a:r>
              <a:rPr lang="en-US" altLang="zh-CN" sz="2800" dirty="0"/>
              <a:t>/</a:t>
            </a:r>
            <a:r>
              <a:rPr lang="zh-CN" altLang="en-US" sz="2800" b="1" dirty="0">
                <a:solidFill>
                  <a:srgbClr val="FFFF00"/>
                </a:solidFill>
              </a:rPr>
              <a:t>可寻址</a:t>
            </a:r>
            <a:r>
              <a:rPr lang="zh-CN" altLang="en-US" sz="2800" dirty="0"/>
              <a:t>、</a:t>
            </a:r>
            <a:r>
              <a:rPr lang="zh-CN" altLang="en-US" b="1" dirty="0">
                <a:solidFill>
                  <a:srgbClr val="FFFF00"/>
                </a:solidFill>
              </a:rPr>
              <a:t>大小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传输</a:t>
            </a:r>
            <a:r>
              <a:rPr lang="zh-CN" altLang="en-US" sz="2800" b="1" dirty="0">
                <a:solidFill>
                  <a:srgbClr val="FFFF00"/>
                </a:solidFill>
              </a:rPr>
              <a:t>速率较高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dirty="0"/>
              <a:t>隐藏了磁盘的</a:t>
            </a:r>
            <a:r>
              <a:rPr lang="zh-CN" altLang="en-US" b="1" dirty="0">
                <a:solidFill>
                  <a:srgbClr val="FFFF00"/>
                </a:solidFill>
              </a:rPr>
              <a:t>二</a:t>
            </a:r>
            <a:r>
              <a:rPr lang="en-US" altLang="zh-CN" b="1" dirty="0">
                <a:solidFill>
                  <a:srgbClr val="FFFF00"/>
                </a:solidFill>
              </a:rPr>
              <a:t>/3</a:t>
            </a:r>
            <a:r>
              <a:rPr lang="zh-CN" altLang="en-US" b="1" dirty="0">
                <a:solidFill>
                  <a:srgbClr val="FFFF00"/>
                </a:solidFill>
              </a:rPr>
              <a:t>维结构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磁道号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扇区号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盘块号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zh-CN" altLang="en-US" dirty="0"/>
              <a:t>将抽象</a:t>
            </a:r>
            <a:r>
              <a:rPr lang="zh-CN" altLang="en-US" b="1" dirty="0">
                <a:solidFill>
                  <a:srgbClr val="FFFF00"/>
                </a:solidFill>
              </a:rPr>
              <a:t>命令</a:t>
            </a:r>
            <a:r>
              <a:rPr lang="zh-CN" altLang="en-US" dirty="0"/>
              <a:t>映射为低层操</a:t>
            </a:r>
            <a:r>
              <a:rPr lang="zh-CN" altLang="en-US" dirty="0" smtClean="0"/>
              <a:t>作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将上层读写磁盘命令（逻辑块号）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盘面</a:t>
            </a:r>
            <a:r>
              <a:rPr lang="zh-CN" altLang="en-US" dirty="0"/>
              <a:t>号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磁道</a:t>
            </a:r>
            <a:r>
              <a:rPr lang="zh-CN" altLang="en-US" dirty="0"/>
              <a:t>号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/>
              <a:t>扇区号</a:t>
            </a:r>
            <a:r>
              <a:rPr lang="zh-CN" altLang="en-US" dirty="0" smtClean="0"/>
              <a:t>。</a:t>
            </a:r>
            <a:r>
              <a:rPr lang="zh-CN" altLang="en-US" sz="2200" dirty="0" smtClean="0"/>
              <a:t>对比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内存地址映射</a:t>
            </a:r>
            <a:r>
              <a:rPr lang="zh-CN" altLang="en-US" sz="2200" dirty="0" smtClean="0"/>
              <a:t>。 </a:t>
            </a:r>
            <a:r>
              <a:rPr lang="zh-CN" altLang="en-US" sz="2200" kern="0" dirty="0" smtClean="0"/>
              <a:t>　</a:t>
            </a:r>
            <a:r>
              <a:rPr lang="zh-CN" altLang="en-US" sz="2200" dirty="0"/>
              <a:t>　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6.1.3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系统接口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1101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zh-CN" altLang="en-US" dirty="0"/>
              <a:t>　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b="1" dirty="0">
                <a:solidFill>
                  <a:srgbClr val="FFFF00"/>
                </a:solidFill>
              </a:rPr>
              <a:t>流设</a:t>
            </a:r>
            <a:r>
              <a:rPr lang="zh-CN" altLang="en-US" b="1" dirty="0" smtClean="0">
                <a:solidFill>
                  <a:srgbClr val="FFFF00"/>
                </a:solidFill>
              </a:rPr>
              <a:t>备</a:t>
            </a:r>
            <a:r>
              <a:rPr lang="en-US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字</a:t>
            </a:r>
            <a:r>
              <a:rPr lang="zh-CN" altLang="en-US" b="1" dirty="0">
                <a:solidFill>
                  <a:srgbClr val="FFFF00"/>
                </a:solidFill>
              </a:rPr>
              <a:t>符设备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  （自学）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流设备接口是流设备管理程序与高层之间的接口。该接口又称为</a:t>
            </a:r>
            <a:r>
              <a:rPr lang="zh-CN" altLang="en-US" b="1" dirty="0">
                <a:solidFill>
                  <a:srgbClr val="FFFF00"/>
                </a:solidFill>
              </a:rPr>
              <a:t>字符设备</a:t>
            </a:r>
            <a:r>
              <a:rPr lang="zh-CN" altLang="en-US" dirty="0"/>
              <a:t>接口，它反映了大部分字符设备的本质特征，用于控制</a:t>
            </a:r>
            <a:r>
              <a:rPr lang="zh-CN" altLang="en-US" b="1" u="sng" dirty="0"/>
              <a:t>字符设备的输入或输出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字符设备。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get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操作。</a:t>
            </a:r>
            <a:r>
              <a:rPr lang="zh-CN" altLang="it-IT" dirty="0"/>
              <a:t/>
            </a:r>
            <a:br>
              <a:rPr lang="zh-CN" altLang="it-IT" dirty="0"/>
            </a:br>
            <a:r>
              <a:rPr lang="zh-CN" altLang="it-IT" dirty="0"/>
              <a:t>　　</a:t>
            </a:r>
            <a:r>
              <a:rPr lang="it-IT" altLang="zh-CN" dirty="0"/>
              <a:t>(3) </a:t>
            </a:r>
            <a:r>
              <a:rPr lang="en-US" altLang="zh-CN" dirty="0"/>
              <a:t> </a:t>
            </a:r>
            <a:r>
              <a:rPr lang="it-IT" altLang="zh-CN" dirty="0"/>
              <a:t>in-control</a:t>
            </a:r>
            <a:r>
              <a:rPr lang="zh-CN" altLang="en-US" dirty="0"/>
              <a:t>指令。 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特征：速率低，不可寻址。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95816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网络通信接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口  （自学，下学期课）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在现代</a:t>
            </a:r>
            <a:r>
              <a:rPr lang="en-US" altLang="zh-CN" dirty="0"/>
              <a:t>OS</a:t>
            </a:r>
            <a:r>
              <a:rPr lang="zh-CN" altLang="en-US" dirty="0"/>
              <a:t>中，都提供了面向网络的功能。但首先还需要通过某种方式把计算机连接到网络上。同时操作系统也必须提供相应的网络软件和网络通信接口，使计算机能通过网络与网络上的其它计算机进行通信或上网浏览。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816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908720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r>
              <a:rPr lang="zh-CN" altLang="en-US" dirty="0"/>
              <a:t>设</a:t>
            </a:r>
            <a:r>
              <a:rPr lang="zh-CN" altLang="en-US" dirty="0" smtClean="0"/>
              <a:t>备：一</a:t>
            </a:r>
            <a:r>
              <a:rPr lang="zh-CN" altLang="en-US" dirty="0"/>
              <a:t>般是由执行</a:t>
            </a:r>
            <a:r>
              <a:rPr lang="en-US" altLang="zh-CN" dirty="0"/>
              <a:t>I/O</a:t>
            </a:r>
            <a:r>
              <a:rPr lang="zh-CN" altLang="en-US" dirty="0"/>
              <a:t>操作的</a:t>
            </a:r>
            <a:r>
              <a:rPr lang="zh-CN" altLang="en-US" b="1" u="sng" dirty="0"/>
              <a:t>机械部</a:t>
            </a:r>
            <a:r>
              <a:rPr lang="zh-CN" altLang="en-US" b="1" u="sng" dirty="0" smtClean="0"/>
              <a:t>分</a:t>
            </a:r>
            <a:r>
              <a:rPr lang="en-US" altLang="zh-CN" b="1" baseline="30000" dirty="0" smtClean="0"/>
              <a:t>1</a:t>
            </a:r>
            <a:r>
              <a:rPr lang="zh-CN" altLang="en-US" dirty="0" smtClean="0"/>
              <a:t>和</a:t>
            </a:r>
            <a:r>
              <a:rPr lang="zh-CN" altLang="en-US" dirty="0"/>
              <a:t>执行控制</a:t>
            </a:r>
            <a:r>
              <a:rPr lang="en-US" altLang="zh-CN" dirty="0"/>
              <a:t>I/O</a:t>
            </a:r>
            <a:r>
              <a:rPr lang="zh-CN" altLang="en-US" dirty="0"/>
              <a:t>的</a:t>
            </a:r>
            <a:r>
              <a:rPr lang="zh-CN" altLang="en-US" b="1" u="sng" dirty="0"/>
              <a:t>电子部</a:t>
            </a:r>
            <a:r>
              <a:rPr lang="zh-CN" altLang="en-US" b="1" u="sng" dirty="0" smtClean="0"/>
              <a:t>件</a:t>
            </a:r>
            <a:r>
              <a:rPr lang="en-US" altLang="zh-CN" b="1" baseline="30000" dirty="0" smtClean="0"/>
              <a:t>2</a:t>
            </a:r>
            <a:r>
              <a:rPr lang="zh-CN" altLang="en-US" dirty="0" smtClean="0"/>
              <a:t>组成。通常将这两部分分开：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500" dirty="0" smtClean="0"/>
              <a:t>执行</a:t>
            </a:r>
            <a:r>
              <a:rPr lang="en-US" altLang="zh-CN" sz="2500" dirty="0" smtClean="0"/>
              <a:t>I/O</a:t>
            </a:r>
            <a:r>
              <a:rPr lang="zh-CN" altLang="en-US" sz="2500" dirty="0" smtClean="0"/>
              <a:t>操作的</a:t>
            </a:r>
            <a:r>
              <a:rPr lang="zh-CN" altLang="en-US" sz="2500" b="1" u="sng" dirty="0" smtClean="0"/>
              <a:t>机械部分</a:t>
            </a:r>
            <a:r>
              <a:rPr lang="zh-CN" altLang="en-US" sz="2500" b="1" dirty="0" smtClean="0"/>
              <a:t>，叫</a:t>
            </a:r>
            <a:r>
              <a:rPr lang="en-US" altLang="zh-CN" sz="2500" b="1" dirty="0" smtClean="0">
                <a:solidFill>
                  <a:srgbClr val="FFFF00"/>
                </a:solidFill>
              </a:rPr>
              <a:t>I/O</a:t>
            </a:r>
            <a:r>
              <a:rPr lang="zh-CN" altLang="en-US" sz="2500" b="1" dirty="0" smtClean="0">
                <a:solidFill>
                  <a:srgbClr val="FFFF00"/>
                </a:solidFill>
              </a:rPr>
              <a:t>设备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500" dirty="0" smtClean="0"/>
              <a:t>而执行控制</a:t>
            </a:r>
            <a:r>
              <a:rPr lang="en-US" altLang="zh-CN" sz="2500" dirty="0" smtClean="0"/>
              <a:t>I/O</a:t>
            </a:r>
            <a:r>
              <a:rPr lang="zh-CN" altLang="en-US" sz="2500" dirty="0"/>
              <a:t>操作的</a:t>
            </a:r>
            <a:r>
              <a:rPr lang="zh-CN" altLang="en-US" sz="2500" b="1" u="sng" dirty="0"/>
              <a:t>电子部</a:t>
            </a:r>
            <a:r>
              <a:rPr lang="zh-CN" altLang="en-US" sz="2500" b="1" u="sng" dirty="0" smtClean="0"/>
              <a:t>件</a:t>
            </a:r>
            <a:r>
              <a:rPr lang="zh-CN" altLang="en-US" sz="2500" b="1" dirty="0" smtClean="0"/>
              <a:t>，</a:t>
            </a:r>
            <a:r>
              <a:rPr lang="zh-CN" altLang="en-US" sz="2500" b="1" dirty="0"/>
              <a:t>叫</a:t>
            </a:r>
            <a:r>
              <a:rPr lang="zh-CN" altLang="en-US" sz="2500" b="1" dirty="0">
                <a:solidFill>
                  <a:srgbClr val="FFFF00"/>
                </a:solidFill>
              </a:rPr>
              <a:t>设备控制器</a:t>
            </a:r>
            <a:r>
              <a:rPr lang="zh-CN" altLang="en-US" sz="2500" dirty="0" smtClean="0"/>
              <a:t>或</a:t>
            </a:r>
            <a:r>
              <a:rPr lang="zh-CN" altLang="en-US" sz="2500" b="1" dirty="0">
                <a:solidFill>
                  <a:srgbClr val="FFFF00"/>
                </a:solidFill>
              </a:rPr>
              <a:t>适配</a:t>
            </a:r>
            <a:r>
              <a:rPr lang="zh-CN" altLang="en-US" sz="2500" b="1" dirty="0" smtClean="0">
                <a:solidFill>
                  <a:srgbClr val="FFFF00"/>
                </a:solidFill>
              </a:rPr>
              <a:t>器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在微型机和小型机中，</a:t>
            </a:r>
            <a:r>
              <a:rPr lang="zh-CN" altLang="en-US" u="sng" dirty="0" smtClean="0"/>
              <a:t>控制器常称为</a:t>
            </a:r>
            <a:r>
              <a:rPr lang="zh-CN" altLang="en-US" b="1" dirty="0">
                <a:solidFill>
                  <a:srgbClr val="FFFF00"/>
                </a:solidFill>
              </a:rPr>
              <a:t>控制卡</a:t>
            </a:r>
            <a:r>
              <a:rPr lang="zh-CN" altLang="en-US" u="sng" dirty="0" smtClean="0"/>
              <a:t>、</a:t>
            </a:r>
            <a:r>
              <a:rPr lang="zh-CN" altLang="en-US" b="1" dirty="0">
                <a:solidFill>
                  <a:srgbClr val="FFFF00"/>
                </a:solidFill>
              </a:rPr>
              <a:t>接口卡</a:t>
            </a:r>
            <a:r>
              <a:rPr lang="zh-CN" altLang="en-US" u="sng" dirty="0" smtClean="0"/>
              <a:t>或</a:t>
            </a:r>
            <a:r>
              <a:rPr lang="zh-CN" altLang="en-US" b="1" u="sng" dirty="0" smtClean="0">
                <a:solidFill>
                  <a:srgbClr val="FFFF00"/>
                </a:solidFill>
              </a:rPr>
              <a:t>网卡</a:t>
            </a:r>
            <a:r>
              <a:rPr lang="zh-CN" altLang="en-US" dirty="0" smtClean="0"/>
              <a:t>。在有的大、中型计算机系统中，还配置了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通道或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处理机。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6.2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设备和设备控制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6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47982" y="810407"/>
            <a:ext cx="8842375" cy="60258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设备的类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969963" eaLnBrk="1" hangingPunct="1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ct val="62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块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设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备、字符设备；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969963" eaLnBrk="1" hangingPunct="1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ct val="62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独占、共享；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627063" indent="0" eaLnBrk="1" hangingPunct="1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ct val="62000"/>
              <a:buNone/>
              <a:defRPr/>
            </a:pPr>
            <a:r>
              <a:rPr lang="zh-CN" altLang="en-US" dirty="0" smtClean="0"/>
              <a:t>还可以：</a:t>
            </a:r>
            <a:endParaRPr lang="en-US" altLang="zh-CN" dirty="0" smtClean="0"/>
          </a:p>
          <a:p>
            <a:pPr marL="627063" indent="0" eaLnBrk="1" hangingPunct="1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ct val="62000"/>
              <a:buNone/>
              <a:defRPr/>
            </a:pPr>
            <a:r>
              <a:rPr lang="en-US" altLang="zh-CN" dirty="0" smtClean="0"/>
              <a:t>1</a:t>
            </a:r>
            <a:r>
              <a:rPr lang="en-US" altLang="zh-CN" dirty="0"/>
              <a:t>) </a:t>
            </a:r>
            <a:r>
              <a:rPr lang="zh-CN" altLang="en-US" dirty="0"/>
              <a:t>按</a:t>
            </a:r>
            <a:r>
              <a:rPr lang="zh-CN" altLang="en-US" u="sng" dirty="0"/>
              <a:t>使用特性</a:t>
            </a:r>
            <a:r>
              <a:rPr lang="zh-CN" altLang="en-US" dirty="0"/>
              <a:t>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627063" indent="287338" eaLnBrk="1" hangingPunct="1">
              <a:lnSpc>
                <a:spcPct val="130000"/>
              </a:lnSpc>
              <a:spcBef>
                <a:spcPts val="3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存储设</a:t>
            </a:r>
            <a:r>
              <a:rPr lang="zh-CN" altLang="en-US" sz="24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特点：容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量大、速度慢、价格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低。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627063" indent="287338" eaLnBrk="1" hangingPunct="1">
              <a:lnSpc>
                <a:spcPct val="130000"/>
              </a:lnSpc>
              <a:spcBef>
                <a:spcPts val="3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zh-CN" altLang="en-US" sz="24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。包括：输入、输出设备。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</a:t>
            </a:r>
            <a:r>
              <a:rPr lang="en-US" altLang="zh-CN" dirty="0"/>
              <a:t>) </a:t>
            </a:r>
            <a:r>
              <a:rPr lang="zh-CN" altLang="en-US" dirty="0"/>
              <a:t>按</a:t>
            </a:r>
            <a:r>
              <a:rPr lang="zh-CN" altLang="en-US" u="sng" dirty="0"/>
              <a:t>传输速率</a:t>
            </a:r>
            <a:r>
              <a:rPr lang="zh-CN" altLang="en-US" dirty="0"/>
              <a:t>分</a:t>
            </a:r>
            <a:r>
              <a:rPr lang="zh-CN" altLang="en-US" dirty="0" smtClean="0"/>
              <a:t>类    </a:t>
            </a:r>
            <a:endParaRPr lang="zh-CN" altLang="en-US" dirty="0"/>
          </a:p>
          <a:p>
            <a:pPr marL="627063" indent="287338" eaLnBrk="1" hangingPunct="1">
              <a:spcBef>
                <a:spcPts val="3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：磁带、磁盘、光盘（</a:t>
            </a:r>
            <a:r>
              <a:rPr kumimoji="1" lang="zh-CN" altLang="en-US" sz="2400" dirty="0" smtClean="0">
                <a:latin typeface="宋体" charset="-122"/>
              </a:rPr>
              <a:t>数</a:t>
            </a:r>
            <a:r>
              <a:rPr kumimoji="1" lang="zh-CN" altLang="en-US" sz="2400" b="1" dirty="0">
                <a:solidFill>
                  <a:srgbClr val="FFC000"/>
                </a:solidFill>
                <a:latin typeface="宋体" charset="-122"/>
              </a:rPr>
              <a:t>十万至数千兆字节</a:t>
            </a:r>
            <a:r>
              <a:rPr kumimoji="1" lang="en-US" altLang="zh-CN" sz="2400" b="1" dirty="0">
                <a:solidFill>
                  <a:srgbClr val="FFC000"/>
                </a:solidFill>
                <a:latin typeface="宋体" charset="-122"/>
              </a:rPr>
              <a:t>/</a:t>
            </a:r>
            <a:r>
              <a:rPr kumimoji="1" lang="zh-CN" altLang="en-US" sz="2400" b="1" dirty="0">
                <a:solidFill>
                  <a:srgbClr val="FFC000"/>
                </a:solidFill>
                <a:latin typeface="宋体" charset="-122"/>
              </a:rPr>
              <a:t>秒</a:t>
            </a:r>
            <a:r>
              <a:rPr kumimoji="1" lang="zh-CN" altLang="en-US" sz="2400" dirty="0" smtClean="0">
                <a:latin typeface="宋体" charset="-122"/>
              </a:rPr>
              <a:t>）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627063" indent="287338" eaLnBrk="1" hangingPunct="1">
              <a:spcBef>
                <a:spcPts val="3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中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行式打印机、激光打印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机（</a:t>
            </a:r>
            <a:r>
              <a:rPr kumimoji="1" lang="zh-CN" altLang="en-US" sz="2400" b="1" dirty="0" smtClean="0">
                <a:solidFill>
                  <a:srgbClr val="FFC000"/>
                </a:solidFill>
                <a:latin typeface="宋体" charset="-122"/>
              </a:rPr>
              <a:t>数千至</a:t>
            </a:r>
            <a:r>
              <a:rPr kumimoji="1" lang="zh-CN" altLang="en-US" sz="2400" b="1" dirty="0">
                <a:solidFill>
                  <a:srgbClr val="FFC000"/>
                </a:solidFill>
                <a:latin typeface="宋体" charset="-122"/>
              </a:rPr>
              <a:t>数万</a:t>
            </a:r>
            <a:r>
              <a:rPr kumimoji="1" lang="zh-CN" altLang="en-US" sz="2400" b="1" dirty="0" smtClean="0">
                <a:solidFill>
                  <a:srgbClr val="FFC000"/>
                </a:solidFill>
                <a:latin typeface="宋体" charset="-122"/>
              </a:rPr>
              <a:t>个</a:t>
            </a:r>
            <a:r>
              <a:rPr kumimoji="1" lang="zh-CN" altLang="en-US" sz="2400" b="1" dirty="0">
                <a:solidFill>
                  <a:srgbClr val="FFC000"/>
                </a:solidFill>
                <a:latin typeface="宋体" charset="-122"/>
              </a:rPr>
              <a:t>字节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宋体" charset="-122"/>
              </a:rPr>
              <a:t>/</a:t>
            </a:r>
            <a:r>
              <a:rPr kumimoji="1" lang="zh-CN" altLang="en-US" sz="2400" b="1" dirty="0">
                <a:solidFill>
                  <a:srgbClr val="FFC000"/>
                </a:solidFill>
                <a:latin typeface="宋体" charset="-122"/>
              </a:rPr>
              <a:t>秒</a:t>
            </a:r>
            <a:r>
              <a:rPr kumimoji="1" lang="zh-CN" altLang="en-US" sz="2400" dirty="0" smtClean="0">
                <a:latin typeface="宋体" charset="-122"/>
              </a:rPr>
              <a:t>）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627063" indent="287338" eaLnBrk="1" hangingPunct="1">
              <a:spcBef>
                <a:spcPts val="3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：键盘、鼠标等（</a:t>
            </a:r>
            <a:r>
              <a:rPr kumimoji="1" lang="zh-CN" altLang="en-US" sz="2400" b="1" dirty="0" smtClean="0">
                <a:solidFill>
                  <a:srgbClr val="FFC000"/>
                </a:solidFill>
                <a:latin typeface="宋体" charset="-122"/>
              </a:rPr>
              <a:t>几个至</a:t>
            </a:r>
            <a:r>
              <a:rPr kumimoji="1" lang="zh-CN" altLang="en-US" sz="2400" b="1" dirty="0">
                <a:solidFill>
                  <a:srgbClr val="FFC000"/>
                </a:solidFill>
                <a:latin typeface="宋体" charset="-122"/>
              </a:rPr>
              <a:t>数百个字</a:t>
            </a:r>
            <a:r>
              <a:rPr kumimoji="1" lang="zh-CN" altLang="en-US" sz="2400" b="1" dirty="0" smtClean="0">
                <a:solidFill>
                  <a:srgbClr val="FFC000"/>
                </a:solidFill>
                <a:latin typeface="宋体" charset="-122"/>
              </a:rPr>
              <a:t>节</a:t>
            </a:r>
            <a:r>
              <a:rPr kumimoji="1" lang="en-US" altLang="zh-CN" sz="2400" b="1" dirty="0">
                <a:solidFill>
                  <a:srgbClr val="FFC000"/>
                </a:solidFill>
                <a:latin typeface="宋体" charset="-122"/>
              </a:rPr>
              <a:t>/</a:t>
            </a:r>
            <a:r>
              <a:rPr kumimoji="1" lang="zh-CN" altLang="en-US" sz="2400" b="1" dirty="0">
                <a:solidFill>
                  <a:srgbClr val="FFC000"/>
                </a:solidFill>
                <a:latin typeface="宋体" charset="-122"/>
              </a:rPr>
              <a:t>秒</a:t>
            </a:r>
            <a:r>
              <a:rPr kumimoji="1" lang="zh-CN" altLang="en-US" sz="2400" dirty="0" smtClean="0">
                <a:latin typeface="宋体" charset="-122"/>
              </a:rPr>
              <a:t>）</a:t>
            </a:r>
            <a:endParaRPr kumimoji="1" lang="en-US" altLang="zh-CN" sz="2400" dirty="0" smtClean="0">
              <a:latin typeface="宋体" charset="-122"/>
            </a:endParaRPr>
          </a:p>
          <a:p>
            <a:pPr marL="627063" indent="0" eaLnBrk="1" hangingPunct="1">
              <a:spcBef>
                <a:spcPts val="300"/>
              </a:spcBef>
              <a:buClr>
                <a:schemeClr val="tx2"/>
              </a:buClr>
              <a:buSzPct val="50000"/>
              <a:buNone/>
              <a:defRPr/>
            </a:pPr>
            <a:r>
              <a:rPr kumimoji="1" lang="en-US" altLang="zh-CN" sz="2400" dirty="0">
                <a:latin typeface="宋体" charset="-122"/>
                <a:ea typeface="黑体" pitchFamily="2" charset="-122"/>
              </a:rPr>
              <a:t> </a:t>
            </a:r>
            <a:r>
              <a:rPr kumimoji="1" lang="en-US" altLang="zh-CN" sz="2400" dirty="0" smtClean="0">
                <a:latin typeface="宋体" charset="-122"/>
                <a:ea typeface="黑体" pitchFamily="2" charset="-122"/>
              </a:rPr>
              <a:t>  </a:t>
            </a:r>
            <a:r>
              <a:rPr kumimoji="1" lang="zh-CN" altLang="en-US" sz="2400" dirty="0" smtClean="0">
                <a:latin typeface="宋体" charset="-122"/>
                <a:ea typeface="黑体" pitchFamily="2" charset="-122"/>
              </a:rPr>
              <a:t>下图是一个早期的  设备</a:t>
            </a:r>
            <a:r>
              <a:rPr kumimoji="1" lang="en-US" altLang="zh-CN" sz="2400" dirty="0" smtClean="0">
                <a:latin typeface="宋体" charset="-122"/>
                <a:ea typeface="黑体" pitchFamily="2" charset="-122"/>
              </a:rPr>
              <a:t>—</a:t>
            </a:r>
            <a:r>
              <a:rPr kumimoji="1" lang="zh-CN" altLang="en-US" sz="2400" dirty="0" smtClean="0">
                <a:latin typeface="宋体" charset="-122"/>
                <a:ea typeface="黑体" pitchFamily="2" charset="-122"/>
              </a:rPr>
              <a:t>数据率  的参考数据。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6.2.1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u="sng" dirty="0">
                <a:latin typeface="黑体" pitchFamily="2" charset="-122"/>
                <a:ea typeface="黑体" pitchFamily="2" charset="-122"/>
              </a:rPr>
              <a:t>设备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6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FFF"/>
              </a:clrFrom>
              <a:clrTo>
                <a:srgbClr val="F9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  <a14:imgEffect>
                      <a14:saturation sat="2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8" y="642918"/>
            <a:ext cx="6740252" cy="562450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05912278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操作系统对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设备的控制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8775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</a:rPr>
              <a:t>OS</a:t>
            </a:r>
            <a:r>
              <a:rPr lang="zh-CN" altLang="en-US" b="1" dirty="0">
                <a:solidFill>
                  <a:schemeClr val="tx2"/>
                </a:solidFill>
              </a:rPr>
              <a:t>工作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进程管理</a:t>
            </a:r>
            <a:r>
              <a:rPr lang="en-US" altLang="zh-CN" dirty="0" smtClean="0"/>
              <a:t>)</a:t>
            </a:r>
            <a:r>
              <a:rPr lang="en-US" altLang="zh-CN" b="1" baseline="30000" dirty="0" smtClean="0"/>
              <a:t>chp2</a:t>
            </a:r>
            <a:r>
              <a:rPr lang="zh-CN" altLang="en-US" b="1" baseline="30000" dirty="0" smtClean="0"/>
              <a:t>、</a:t>
            </a:r>
            <a:r>
              <a:rPr lang="en-US" altLang="zh-CN" b="1" baseline="30000" dirty="0" smtClean="0"/>
              <a:t>chp3</a:t>
            </a:r>
            <a:r>
              <a:rPr lang="zh-CN" altLang="en-US" dirty="0" smtClean="0"/>
              <a:t>、存储器管理</a:t>
            </a:r>
            <a:r>
              <a:rPr lang="en-US" altLang="zh-CN" b="1" baseline="30000" dirty="0" smtClean="0"/>
              <a:t>chp4</a:t>
            </a:r>
            <a:r>
              <a:rPr lang="zh-CN" altLang="en-US" b="1" baseline="30000" dirty="0" smtClean="0"/>
              <a:t>、</a:t>
            </a:r>
            <a:r>
              <a:rPr lang="en-US" altLang="zh-CN" b="1" baseline="30000" dirty="0" smtClean="0"/>
              <a:t>chp5 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I/O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设备管理</a:t>
            </a:r>
            <a:r>
              <a:rPr lang="en-US" altLang="zh-CN" b="1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chp6</a:t>
            </a:r>
            <a:r>
              <a:rPr lang="zh-CN" altLang="en-US" dirty="0" smtClean="0"/>
              <a:t>及文</a:t>
            </a:r>
            <a:r>
              <a:rPr lang="zh-CN" altLang="en-US" dirty="0"/>
              <a:t>件管</a:t>
            </a:r>
            <a:r>
              <a:rPr lang="zh-CN" altLang="en-US" dirty="0" smtClean="0"/>
              <a:t>理</a:t>
            </a:r>
            <a:r>
              <a:rPr lang="en-US" altLang="zh-CN" b="1" baseline="30000" dirty="0" smtClean="0"/>
              <a:t>chp7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358775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</a:rPr>
              <a:t>I/O</a:t>
            </a:r>
            <a:r>
              <a:rPr lang="zh-CN" altLang="en-US" b="1" dirty="0">
                <a:solidFill>
                  <a:schemeClr val="tx2"/>
                </a:solidFill>
              </a:rPr>
              <a:t>系统工作</a:t>
            </a:r>
            <a:r>
              <a:rPr lang="zh-CN" altLang="en-US" dirty="0" smtClean="0"/>
              <a:t>：</a:t>
            </a:r>
            <a:r>
              <a:rPr lang="zh-CN" altLang="en-US" u="sng" dirty="0" smtClean="0"/>
              <a:t>管理输入、输出设备</a:t>
            </a:r>
            <a:r>
              <a:rPr lang="zh-CN" altLang="en-US" dirty="0" smtClean="0"/>
              <a:t>（打印机、扫描仪等），</a:t>
            </a:r>
            <a:r>
              <a:rPr lang="zh-CN" altLang="en-US" u="sng" dirty="0" smtClean="0"/>
              <a:t>管理存储设备</a:t>
            </a:r>
            <a:r>
              <a:rPr lang="zh-CN" altLang="en-US" dirty="0" smtClean="0"/>
              <a:t>（磁盘驱动器、磁带机等）。</a:t>
            </a:r>
            <a:endParaRPr lang="en-US" altLang="zh-CN" dirty="0" smtClean="0"/>
          </a:p>
          <a:p>
            <a:pPr marL="0" indent="358775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如何工作</a:t>
            </a:r>
            <a:r>
              <a:rPr lang="zh-CN" altLang="en-US" dirty="0" smtClean="0"/>
              <a:t>：向设备</a:t>
            </a:r>
            <a:r>
              <a:rPr lang="zh-CN" altLang="en-US" u="sng" dirty="0" smtClean="0"/>
              <a:t>发命令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捕捉中断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处理设备错误</a:t>
            </a:r>
            <a:r>
              <a:rPr lang="zh-CN" altLang="en-US" dirty="0" smtClean="0"/>
              <a:t>，为设备与系统提供简单易用的</a:t>
            </a:r>
            <a:r>
              <a:rPr lang="zh-CN" altLang="en-US" u="sng" dirty="0" smtClean="0"/>
              <a:t>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见设备无关性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358775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程序员所关心的设备问题</a:t>
            </a:r>
            <a:r>
              <a:rPr lang="zh-CN" altLang="en-US" dirty="0" smtClean="0"/>
              <a:t>：设备有</a:t>
            </a:r>
            <a:r>
              <a:rPr lang="zh-CN" altLang="en-US" u="sng" dirty="0" smtClean="0"/>
              <a:t>哪些</a:t>
            </a:r>
            <a:r>
              <a:rPr lang="zh-CN" altLang="en-US" u="sng" dirty="0" smtClean="0">
                <a:solidFill>
                  <a:srgbClr val="FFFF00"/>
                </a:solidFill>
              </a:rPr>
              <a:t>功能</a:t>
            </a:r>
            <a:r>
              <a:rPr lang="zh-CN" altLang="en-US" dirty="0" smtClean="0"/>
              <a:t>、设备接收</a:t>
            </a:r>
            <a:r>
              <a:rPr lang="zh-CN" altLang="en-US" u="sng" dirty="0" smtClean="0"/>
              <a:t>哪些</a:t>
            </a:r>
            <a:r>
              <a:rPr lang="zh-CN" altLang="en-US" u="sng" dirty="0" smtClean="0">
                <a:solidFill>
                  <a:srgbClr val="FFFF00"/>
                </a:solidFill>
              </a:rPr>
              <a:t>命令</a:t>
            </a:r>
            <a:r>
              <a:rPr lang="zh-CN" altLang="en-US" dirty="0"/>
              <a:t>以及有</a:t>
            </a:r>
            <a:r>
              <a:rPr lang="zh-CN" altLang="en-US" u="sng" dirty="0" smtClean="0"/>
              <a:t>哪些</a:t>
            </a:r>
            <a:r>
              <a:rPr lang="zh-CN" altLang="en-US" u="sng" dirty="0">
                <a:solidFill>
                  <a:srgbClr val="FFFF00"/>
                </a:solidFill>
              </a:rPr>
              <a:t>错误报告</a:t>
            </a:r>
            <a:r>
              <a:rPr lang="zh-CN" altLang="en-US" dirty="0" smtClean="0"/>
              <a:t>，如何</a:t>
            </a:r>
            <a:r>
              <a:rPr lang="zh-CN" altLang="en-US" u="sng" dirty="0"/>
              <a:t>对设备</a:t>
            </a:r>
            <a:r>
              <a:rPr lang="zh-CN" altLang="en-US" u="sng" dirty="0">
                <a:solidFill>
                  <a:srgbClr val="FFFF00"/>
                </a:solidFill>
              </a:rPr>
              <a:t>编</a:t>
            </a:r>
            <a:r>
              <a:rPr lang="zh-CN" altLang="en-US" u="sng" dirty="0" smtClean="0">
                <a:solidFill>
                  <a:srgbClr val="FFFF00"/>
                </a:solidFill>
              </a:rPr>
              <a:t>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358775" eaLnBrk="1" hangingPunct="1">
              <a:buFont typeface="Wingdings" pitchFamily="2" charset="2"/>
              <a:buChar char="Ø"/>
            </a:pPr>
            <a:endParaRPr lang="zh-CN" alt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836713"/>
            <a:ext cx="8540750" cy="54497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 smtClean="0"/>
              <a:t>(1)</a:t>
            </a:r>
            <a:r>
              <a:rPr lang="zh-CN" altLang="en-US" u="sng" dirty="0" smtClean="0">
                <a:solidFill>
                  <a:schemeClr val="tx2"/>
                </a:solidFill>
              </a:rPr>
              <a:t>设</a:t>
            </a:r>
            <a:r>
              <a:rPr lang="zh-CN" altLang="en-US" u="sng" dirty="0">
                <a:solidFill>
                  <a:schemeClr val="tx2"/>
                </a:solidFill>
              </a:rPr>
              <a:t>备</a:t>
            </a:r>
            <a:r>
              <a:rPr lang="zh-CN" altLang="en-US" dirty="0"/>
              <a:t>并不是直接与</a:t>
            </a:r>
            <a:r>
              <a:rPr lang="en-US" altLang="zh-CN" u="sng" dirty="0">
                <a:solidFill>
                  <a:schemeClr val="tx2"/>
                </a:solidFill>
              </a:rPr>
              <a:t>CPU</a:t>
            </a:r>
            <a:r>
              <a:rPr lang="zh-CN" altLang="en-US" dirty="0"/>
              <a:t>进行通信</a:t>
            </a:r>
            <a:r>
              <a:rPr lang="zh-CN" altLang="en-US" dirty="0" smtClean="0"/>
              <a:t>，而</a:t>
            </a:r>
            <a:r>
              <a:rPr lang="zh-CN" altLang="en-US" dirty="0"/>
              <a:t>是</a:t>
            </a:r>
            <a:r>
              <a:rPr lang="zh-CN" altLang="en-US" dirty="0" smtClean="0"/>
              <a:t>与           </a:t>
            </a:r>
            <a:r>
              <a:rPr lang="zh-CN" altLang="en-US" b="1" dirty="0" smtClean="0">
                <a:solidFill>
                  <a:srgbClr val="FFFF66"/>
                </a:solidFill>
              </a:rPr>
              <a:t>设</a:t>
            </a:r>
            <a:r>
              <a:rPr lang="zh-CN" altLang="en-US" b="1" dirty="0">
                <a:solidFill>
                  <a:srgbClr val="FFFF66"/>
                </a:solidFill>
              </a:rPr>
              <a:t>备控制器通信</a:t>
            </a:r>
            <a:r>
              <a:rPr lang="zh-CN" altLang="en-US" dirty="0" smtClean="0"/>
              <a:t>，因此，</a:t>
            </a:r>
            <a:r>
              <a:rPr lang="en-US" altLang="zh-CN" u="sng" dirty="0" smtClean="0"/>
              <a:t>I/O</a:t>
            </a:r>
            <a:r>
              <a:rPr lang="zh-CN" altLang="en-US" u="sng" dirty="0"/>
              <a:t>设</a:t>
            </a:r>
            <a:r>
              <a:rPr lang="zh-CN" altLang="en-US" u="sng" dirty="0" smtClean="0"/>
              <a:t>备</a:t>
            </a:r>
            <a:r>
              <a:rPr lang="zh-CN" altLang="en-US" dirty="0" smtClean="0"/>
              <a:t>应该有</a:t>
            </a:r>
            <a:r>
              <a:rPr lang="zh-CN" altLang="en-US" dirty="0"/>
              <a:t>与</a:t>
            </a:r>
            <a:r>
              <a:rPr lang="zh-CN" altLang="en-US" u="sng" dirty="0"/>
              <a:t>设备控制器</a:t>
            </a:r>
            <a:r>
              <a:rPr lang="zh-CN" altLang="en-US" dirty="0"/>
              <a:t>间的接</a:t>
            </a:r>
            <a:r>
              <a:rPr lang="zh-CN" altLang="en-US" dirty="0" smtClean="0"/>
              <a:t>口。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 smtClean="0"/>
              <a:t>     (2)</a:t>
            </a:r>
            <a:r>
              <a:rPr lang="zh-CN" altLang="en-US" b="1" dirty="0" smtClean="0">
                <a:solidFill>
                  <a:schemeClr val="tx2"/>
                </a:solidFill>
              </a:rPr>
              <a:t>接口</a:t>
            </a:r>
            <a:r>
              <a:rPr lang="zh-CN" altLang="en-US" dirty="0" smtClean="0"/>
              <a:t>有</a:t>
            </a:r>
            <a:r>
              <a:rPr lang="zh-CN" altLang="en-US" b="1" u="sng" dirty="0">
                <a:solidFill>
                  <a:srgbClr val="FFFF66"/>
                </a:solidFill>
              </a:rPr>
              <a:t>三种类型的信</a:t>
            </a:r>
            <a:r>
              <a:rPr lang="zh-CN" altLang="en-US" b="1" u="sng" dirty="0" smtClean="0">
                <a:solidFill>
                  <a:srgbClr val="FFFF66"/>
                </a:solidFill>
              </a:rPr>
              <a:t>号线</a:t>
            </a:r>
            <a:r>
              <a:rPr lang="en-US" altLang="zh-CN" dirty="0" smtClean="0"/>
              <a:t>(</a:t>
            </a:r>
            <a:r>
              <a:rPr lang="zh-CN" altLang="en-US" dirty="0"/>
              <a:t>见图</a:t>
            </a:r>
            <a:r>
              <a:rPr lang="en-US" altLang="zh-CN" dirty="0"/>
              <a:t>6-3</a:t>
            </a:r>
            <a:r>
              <a:rPr lang="zh-CN" altLang="en-US" dirty="0"/>
              <a:t>所示</a:t>
            </a:r>
            <a:r>
              <a:rPr lang="en-US" altLang="zh-CN" dirty="0"/>
              <a:t>)</a:t>
            </a:r>
            <a:r>
              <a:rPr lang="zh-CN" altLang="en-US" dirty="0"/>
              <a:t>，各对应一条信号线。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b="1" dirty="0">
                <a:solidFill>
                  <a:srgbClr val="FFFF66"/>
                </a:solidFill>
              </a:rPr>
              <a:t>数据</a:t>
            </a:r>
            <a:r>
              <a:rPr lang="zh-CN" altLang="en-US" dirty="0"/>
              <a:t>信号线。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b="1" dirty="0">
                <a:solidFill>
                  <a:srgbClr val="FFFF66"/>
                </a:solidFill>
              </a:rPr>
              <a:t>控制</a:t>
            </a:r>
            <a:r>
              <a:rPr lang="zh-CN" altLang="en-US" dirty="0"/>
              <a:t>信号线。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b="1" dirty="0">
                <a:solidFill>
                  <a:srgbClr val="FFFF66"/>
                </a:solidFill>
              </a:rPr>
              <a:t>状态</a:t>
            </a:r>
            <a:r>
              <a:rPr lang="zh-CN" altLang="en-US" dirty="0"/>
              <a:t>信号线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" name="Picture 4" descr="6-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81587"/>
            <a:ext cx="5400600" cy="26320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/>
          <a:ex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　</a:t>
            </a:r>
            <a:r>
              <a:rPr lang="zh-CN" altLang="en-US" dirty="0" smtClean="0"/>
              <a:t> 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设备与控制器之间的</a:t>
            </a:r>
            <a:r>
              <a:rPr lang="zh-CN" altLang="en-US" u="sng" dirty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u="sng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54152" y="6048375"/>
            <a:ext cx="5220072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  图</a:t>
            </a:r>
            <a:r>
              <a:rPr lang="en-US" altLang="zh-CN" kern="0" dirty="0" smtClean="0"/>
              <a:t>6-3</a:t>
            </a:r>
            <a:r>
              <a:rPr lang="zh-CN" altLang="en-US" kern="0" dirty="0" smtClean="0"/>
              <a:t>　设备与控制器间的接口</a:t>
            </a:r>
            <a:endParaRPr lang="zh-CN" altLang="en-US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516026" y="5449372"/>
            <a:ext cx="2664752" cy="1128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400" dirty="0"/>
              <a:t>各信号线的</a:t>
            </a:r>
            <a:r>
              <a:rPr lang="zh-CN" altLang="en-US" sz="2400" b="1" u="sng" dirty="0"/>
              <a:t>作用</a:t>
            </a:r>
            <a:r>
              <a:rPr lang="zh-CN" altLang="en-US" sz="2400" dirty="0"/>
              <a:t>、</a:t>
            </a:r>
            <a:r>
              <a:rPr lang="zh-CN" altLang="en-US" sz="2400" b="1" u="sng" dirty="0"/>
              <a:t>工作方式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课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学</a:t>
            </a:r>
            <a:r>
              <a:rPr lang="zh-CN" altLang="en-US" sz="2400" dirty="0" smtClean="0"/>
              <a:t>。</a:t>
            </a:r>
            <a:r>
              <a:rPr lang="en-US" altLang="zh-CN" sz="2400" kern="0" dirty="0" smtClean="0"/>
              <a:t>    </a:t>
            </a:r>
            <a:r>
              <a:rPr lang="zh-CN" altLang="en-US" sz="2400" kern="0" dirty="0"/>
              <a:t>　</a:t>
            </a:r>
            <a:endParaRPr lang="en-US" altLang="zh-CN" sz="2400" kern="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311650" y="1527866"/>
            <a:ext cx="2542183" cy="504056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16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69505" y="908720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5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设备控制器的基本功能</a:t>
            </a:r>
            <a:br>
              <a:rPr lang="zh-CN" altLang="en-US" sz="25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500" dirty="0"/>
              <a:t>　　</a:t>
            </a:r>
            <a:r>
              <a:rPr lang="en-US" altLang="zh-CN" sz="2500" dirty="0"/>
              <a:t>(1) </a:t>
            </a:r>
            <a:r>
              <a:rPr lang="zh-CN" altLang="en-US" sz="2500" dirty="0">
                <a:solidFill>
                  <a:schemeClr val="tx2"/>
                </a:solidFill>
              </a:rPr>
              <a:t>接收和识别</a:t>
            </a:r>
            <a:r>
              <a:rPr lang="zh-CN" altLang="en-US" sz="2500" dirty="0" smtClean="0"/>
              <a:t>  </a:t>
            </a:r>
            <a:r>
              <a:rPr lang="zh-CN" altLang="en-US" sz="2500" u="sng" dirty="0" smtClean="0"/>
              <a:t>来自</a:t>
            </a:r>
            <a:r>
              <a:rPr lang="en-US" altLang="zh-CN" sz="2500" u="sng" dirty="0" smtClean="0"/>
              <a:t>CPU</a:t>
            </a:r>
            <a:r>
              <a:rPr lang="zh-CN" altLang="en-US" sz="2500" u="sng" dirty="0" smtClean="0"/>
              <a:t>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命令</a:t>
            </a:r>
            <a:r>
              <a:rPr lang="en-US" altLang="zh-CN" sz="2500" b="1" baseline="30000" dirty="0" smtClean="0"/>
              <a:t>read</a:t>
            </a:r>
            <a:r>
              <a:rPr lang="zh-CN" altLang="en-US" sz="2500" b="1" baseline="30000" dirty="0" smtClean="0"/>
              <a:t>、</a:t>
            </a:r>
            <a:r>
              <a:rPr lang="en-US" altLang="zh-CN" sz="2500" b="1" baseline="30000" dirty="0" err="1" smtClean="0"/>
              <a:t>fopen</a:t>
            </a:r>
            <a:r>
              <a:rPr lang="zh-CN" altLang="en-US" sz="2500" dirty="0" smtClean="0"/>
              <a:t>。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(2) </a:t>
            </a:r>
            <a:r>
              <a:rPr lang="zh-CN" altLang="en-US" sz="2500" dirty="0"/>
              <a:t>实</a:t>
            </a:r>
            <a:r>
              <a:rPr lang="zh-CN" altLang="en-US" sz="2500" dirty="0" smtClean="0"/>
              <a:t>现</a:t>
            </a:r>
            <a:r>
              <a:rPr lang="en-US" altLang="zh-CN" sz="2500" u="sng" dirty="0" smtClean="0"/>
              <a:t>CPU</a:t>
            </a:r>
            <a:r>
              <a:rPr lang="zh-CN" altLang="en-US" sz="2500" u="sng" dirty="0" smtClean="0"/>
              <a:t>与设备</a:t>
            </a:r>
            <a:r>
              <a:rPr lang="zh-CN" altLang="en-US" sz="2500" dirty="0" smtClean="0"/>
              <a:t>之间的</a:t>
            </a:r>
            <a:r>
              <a:rPr lang="zh-CN" altLang="en-US" sz="2500" b="1" dirty="0">
                <a:solidFill>
                  <a:srgbClr val="FF0000"/>
                </a:solidFill>
              </a:rPr>
              <a:t>数</a:t>
            </a:r>
            <a:r>
              <a:rPr lang="zh-CN" altLang="en-US" sz="2500" b="1" dirty="0">
                <a:solidFill>
                  <a:srgbClr val="FF0000"/>
                </a:solidFill>
              </a:rPr>
              <a:t>据交换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(3) </a:t>
            </a:r>
            <a:r>
              <a:rPr lang="zh-CN" altLang="en-US" sz="2500" u="sng" dirty="0"/>
              <a:t>标识</a:t>
            </a:r>
            <a:r>
              <a:rPr lang="zh-CN" altLang="en-US" sz="2500" dirty="0">
                <a:solidFill>
                  <a:schemeClr val="tx2"/>
                </a:solidFill>
              </a:rPr>
              <a:t>设</a:t>
            </a:r>
            <a:r>
              <a:rPr lang="zh-CN" altLang="en-US" sz="2500" dirty="0" smtClean="0">
                <a:solidFill>
                  <a:schemeClr val="tx2"/>
                </a:solidFill>
              </a:rPr>
              <a:t>备状</a:t>
            </a:r>
            <a:r>
              <a:rPr lang="zh-CN" altLang="en-US" sz="2500" dirty="0" smtClean="0">
                <a:solidFill>
                  <a:schemeClr val="tx2"/>
                </a:solidFill>
              </a:rPr>
              <a:t>态</a:t>
            </a:r>
            <a:r>
              <a:rPr lang="zh-CN" altLang="en-US" sz="2500" dirty="0"/>
              <a:t>、</a:t>
            </a:r>
            <a:r>
              <a:rPr lang="zh-CN" altLang="en-US" sz="2500" u="sng" dirty="0" smtClean="0"/>
              <a:t>向</a:t>
            </a:r>
            <a:r>
              <a:rPr lang="en-US" altLang="zh-CN" sz="2500" u="sng" dirty="0"/>
              <a:t>CPU</a:t>
            </a:r>
            <a:r>
              <a:rPr lang="zh-CN" altLang="en-US" sz="2500" u="sng" dirty="0" smtClean="0"/>
              <a:t>报</a:t>
            </a:r>
            <a:r>
              <a:rPr lang="zh-CN" altLang="en-US" sz="2500" u="sng" dirty="0"/>
              <a:t>告</a:t>
            </a:r>
            <a:r>
              <a:rPr lang="zh-CN" altLang="en-US" sz="2500" dirty="0"/>
              <a:t>设</a:t>
            </a:r>
            <a:r>
              <a:rPr lang="zh-CN" altLang="en-US" sz="2500" dirty="0" smtClean="0"/>
              <a:t>备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状</a:t>
            </a:r>
            <a:r>
              <a:rPr lang="zh-CN" altLang="en-US" sz="2500" b="1" dirty="0">
                <a:solidFill>
                  <a:srgbClr val="FF0000"/>
                </a:solidFill>
              </a:rPr>
              <a:t>态</a:t>
            </a:r>
            <a:r>
              <a:rPr lang="en-US" altLang="zh-CN" sz="2500" b="1" baseline="30000" dirty="0" smtClean="0">
                <a:solidFill>
                  <a:schemeClr val="tx2"/>
                </a:solidFill>
              </a:rPr>
              <a:t>Ready?</a:t>
            </a:r>
            <a:r>
              <a:rPr lang="zh-CN" altLang="en-US" sz="2500" dirty="0" smtClean="0"/>
              <a:t>。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(4) </a:t>
            </a:r>
            <a:r>
              <a:rPr lang="zh-CN" altLang="en-US" sz="2500" b="1" dirty="0">
                <a:solidFill>
                  <a:srgbClr val="FF0000"/>
                </a:solidFill>
              </a:rPr>
              <a:t>地址识别</a:t>
            </a:r>
            <a:r>
              <a:rPr lang="zh-CN" altLang="en-US" sz="2500" dirty="0" smtClean="0"/>
              <a:t>。每一</a:t>
            </a:r>
            <a:r>
              <a:rPr lang="zh-CN" altLang="en-US" sz="2500" dirty="0"/>
              <a:t>设</a:t>
            </a:r>
            <a:r>
              <a:rPr lang="zh-CN" altLang="en-US" sz="2500" dirty="0" smtClean="0"/>
              <a:t>备  都有一个</a:t>
            </a:r>
            <a:r>
              <a:rPr lang="zh-CN" altLang="en-US" sz="2500" u="sng" dirty="0"/>
              <a:t>地</a:t>
            </a:r>
            <a:r>
              <a:rPr lang="zh-CN" altLang="en-US" sz="2500" u="sng" dirty="0" smtClean="0"/>
              <a:t>址</a:t>
            </a:r>
            <a:r>
              <a:rPr lang="zh-CN" altLang="en-US" sz="2500" dirty="0" smtClean="0"/>
              <a:t>，</a:t>
            </a:r>
            <a:r>
              <a:rPr lang="en-US" altLang="zh-CN" sz="2500" dirty="0" smtClean="0">
                <a:solidFill>
                  <a:schemeClr val="tx2"/>
                </a:solidFill>
              </a:rPr>
              <a:t>CPU</a:t>
            </a:r>
            <a:r>
              <a:rPr lang="zh-CN" altLang="en-US" sz="2500" dirty="0" smtClean="0">
                <a:solidFill>
                  <a:schemeClr val="tx2"/>
                </a:solidFill>
              </a:rPr>
              <a:t>通过该地址读写设备</a:t>
            </a:r>
            <a:r>
              <a:rPr lang="zh-CN" altLang="en-US" sz="2500" dirty="0" smtClean="0"/>
              <a:t>。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(5) </a:t>
            </a:r>
            <a:r>
              <a:rPr lang="zh-CN" altLang="en-US" sz="2500" dirty="0" smtClean="0"/>
              <a:t>提供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数</a:t>
            </a:r>
            <a:r>
              <a:rPr lang="zh-CN" altLang="en-US" sz="2500" b="1" dirty="0">
                <a:solidFill>
                  <a:srgbClr val="FF0000"/>
                </a:solidFill>
              </a:rPr>
              <a:t>据缓冲</a:t>
            </a:r>
            <a:r>
              <a:rPr lang="zh-CN" altLang="en-US" sz="2500" b="1" dirty="0">
                <a:solidFill>
                  <a:srgbClr val="FF0000"/>
                </a:solidFill>
              </a:rPr>
              <a:t>区</a:t>
            </a:r>
            <a:r>
              <a:rPr lang="en-US" altLang="zh-CN" sz="2500" b="1" baseline="30000" dirty="0" smtClean="0"/>
              <a:t>chp4</a:t>
            </a:r>
            <a:r>
              <a:rPr lang="zh-CN" altLang="en-US" sz="2500" b="1" baseline="30000" dirty="0" smtClean="0"/>
              <a:t>磁盘缓存</a:t>
            </a:r>
            <a:r>
              <a:rPr lang="zh-CN" altLang="en-US" sz="2500" dirty="0" smtClean="0"/>
              <a:t>。解决</a:t>
            </a:r>
            <a:r>
              <a:rPr lang="en-US" altLang="zh-CN" sz="2500" dirty="0" smtClean="0"/>
              <a:t>I/O</a:t>
            </a:r>
            <a:r>
              <a:rPr lang="zh-CN" altLang="en-US" sz="2500" dirty="0" smtClean="0"/>
              <a:t>与</a:t>
            </a:r>
            <a:r>
              <a:rPr lang="en-US" altLang="zh-CN" sz="2500" dirty="0" smtClean="0"/>
              <a:t>CPU</a:t>
            </a:r>
            <a:r>
              <a:rPr lang="zh-CN" altLang="en-US" sz="2500" dirty="0" smtClean="0"/>
              <a:t>速度不匹配的问题。输出时，</a:t>
            </a:r>
            <a:r>
              <a:rPr lang="en-US" altLang="zh-CN" sz="2500" dirty="0" smtClean="0"/>
              <a:t>CPU</a:t>
            </a:r>
            <a:r>
              <a:rPr lang="zh-CN" altLang="en-US" sz="2500" dirty="0" smtClean="0"/>
              <a:t>将数据放入其中，由设备慢慢读；输入时</a:t>
            </a:r>
            <a:r>
              <a:rPr lang="en-US" altLang="zh-CN" sz="2500" dirty="0" smtClean="0"/>
              <a:t>…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(6) </a:t>
            </a:r>
            <a:r>
              <a:rPr lang="zh-CN" altLang="en-US" sz="2500" b="1" dirty="0">
                <a:solidFill>
                  <a:srgbClr val="FF0000"/>
                </a:solidFill>
              </a:rPr>
              <a:t>差错控制</a:t>
            </a:r>
            <a:r>
              <a:rPr lang="zh-CN" altLang="en-US" sz="2500" dirty="0" smtClean="0"/>
              <a:t>。对来自设备的数据进行差错检测。如果</a:t>
            </a:r>
            <a:r>
              <a:rPr lang="zh-CN" altLang="en-US" sz="2500" u="sng" dirty="0" smtClean="0"/>
              <a:t>正确</a:t>
            </a:r>
            <a:r>
              <a:rPr lang="zh-CN" altLang="en-US" sz="2500" dirty="0" smtClean="0"/>
              <a:t>，则</a:t>
            </a:r>
            <a:r>
              <a:rPr lang="zh-CN" altLang="en-US" sz="2500" dirty="0" smtClean="0">
                <a:solidFill>
                  <a:schemeClr val="tx2"/>
                </a:solidFill>
              </a:rPr>
              <a:t>送</a:t>
            </a:r>
            <a:r>
              <a:rPr lang="en-US" altLang="zh-CN" sz="2500" dirty="0" smtClean="0">
                <a:solidFill>
                  <a:schemeClr val="tx2"/>
                </a:solidFill>
              </a:rPr>
              <a:t>CPU</a:t>
            </a:r>
            <a:r>
              <a:rPr lang="zh-CN" altLang="en-US" sz="2500" dirty="0" smtClean="0"/>
              <a:t>；如果</a:t>
            </a:r>
            <a:r>
              <a:rPr lang="zh-CN" altLang="en-US" sz="2500" u="sng" dirty="0" smtClean="0"/>
              <a:t>错误</a:t>
            </a:r>
            <a:r>
              <a:rPr lang="zh-CN" altLang="en-US" sz="2500" dirty="0" smtClean="0"/>
              <a:t>，则要求设备</a:t>
            </a:r>
            <a:r>
              <a:rPr lang="zh-CN" altLang="en-US" sz="2500" dirty="0" smtClean="0">
                <a:solidFill>
                  <a:schemeClr val="tx2"/>
                </a:solidFill>
              </a:rPr>
              <a:t>重传</a:t>
            </a:r>
            <a:r>
              <a:rPr lang="zh-CN" altLang="en-US" sz="2500" b="1" baseline="30000" dirty="0" smtClean="0">
                <a:solidFill>
                  <a:schemeClr val="tx2"/>
                </a:solidFill>
              </a:rPr>
              <a:t>计算机网络</a:t>
            </a:r>
            <a:r>
              <a:rPr lang="zh-CN" altLang="en-US" dirty="0" smtClean="0"/>
              <a:t>。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　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6.2.2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设备</a:t>
            </a:r>
            <a:r>
              <a:rPr lang="zh-CN" altLang="en-US" sz="2800" u="sng" dirty="0">
                <a:latin typeface="黑体" pitchFamily="2" charset="-122"/>
                <a:ea typeface="黑体" pitchFamily="2" charset="-122"/>
              </a:rPr>
              <a:t>控制器</a:t>
            </a:r>
            <a:endParaRPr lang="zh-CN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95816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29354" y="836713"/>
            <a:ext cx="8540750" cy="58326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　</a:t>
            </a:r>
            <a:r>
              <a:rPr lang="zh-CN" altLang="en-US" dirty="0" smtClean="0"/>
              <a:t>设</a:t>
            </a:r>
            <a:r>
              <a:rPr lang="zh-CN" altLang="en-US" dirty="0"/>
              <a:t>备控制器位于</a:t>
            </a:r>
            <a:r>
              <a:rPr lang="en-US" altLang="zh-CN" dirty="0"/>
              <a:t>CPU</a:t>
            </a:r>
            <a:r>
              <a:rPr lang="zh-CN" altLang="en-US" dirty="0"/>
              <a:t>与设备之</a:t>
            </a:r>
            <a:r>
              <a:rPr lang="zh-CN" altLang="en-US" dirty="0" smtClean="0"/>
              <a:t>间，</a:t>
            </a:r>
            <a:r>
              <a:rPr lang="zh-CN" altLang="en-US" b="1" dirty="0" smtClean="0">
                <a:solidFill>
                  <a:srgbClr val="FF0000"/>
                </a:solidFill>
              </a:rPr>
              <a:t>功能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715963" indent="358775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500" dirty="0"/>
              <a:t>与</a:t>
            </a:r>
            <a:r>
              <a:rPr lang="en-US" altLang="zh-CN" sz="2500" dirty="0">
                <a:solidFill>
                  <a:schemeClr val="tx2"/>
                </a:solidFill>
              </a:rPr>
              <a:t>CPU</a:t>
            </a:r>
            <a:r>
              <a:rPr lang="zh-CN" altLang="en-US" sz="2500" dirty="0"/>
              <a:t>通信</a:t>
            </a:r>
            <a:endParaRPr lang="en-US" altLang="zh-CN" sz="2500" dirty="0"/>
          </a:p>
          <a:p>
            <a:pPr marL="715963" indent="358775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500" dirty="0"/>
              <a:t>与</a:t>
            </a:r>
            <a:r>
              <a:rPr lang="zh-CN" altLang="en-US" sz="2500" dirty="0">
                <a:solidFill>
                  <a:schemeClr val="tx2"/>
                </a:solidFill>
              </a:rPr>
              <a:t>设备</a:t>
            </a:r>
            <a:r>
              <a:rPr lang="zh-CN" altLang="en-US" sz="2500" dirty="0"/>
              <a:t>通信</a:t>
            </a:r>
            <a:endParaRPr lang="en-US" altLang="zh-CN" sz="2500" dirty="0"/>
          </a:p>
          <a:p>
            <a:pPr marL="715963" indent="358775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500" dirty="0"/>
              <a:t>按照</a:t>
            </a:r>
            <a:r>
              <a:rPr lang="en-US" altLang="zh-CN" sz="2500" dirty="0"/>
              <a:t>CPU</a:t>
            </a:r>
            <a:r>
              <a:rPr lang="zh-CN" altLang="en-US" sz="2500" dirty="0"/>
              <a:t>所发来的命令去</a:t>
            </a:r>
            <a:r>
              <a:rPr lang="zh-CN" altLang="en-US" sz="2500" dirty="0">
                <a:solidFill>
                  <a:schemeClr val="tx2"/>
                </a:solidFill>
              </a:rPr>
              <a:t>控制</a:t>
            </a:r>
            <a:r>
              <a:rPr lang="zh-CN" altLang="en-US" sz="2500" dirty="0"/>
              <a:t>设备</a:t>
            </a:r>
            <a:endParaRPr lang="en-US" altLang="zh-CN" sz="2500" dirty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相应地：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多数控制器都是由以下三部分</a:t>
            </a:r>
            <a:r>
              <a:rPr lang="zh-CN" altLang="en-US" b="1" dirty="0">
                <a:solidFill>
                  <a:srgbClr val="FF0000"/>
                </a:solidFill>
              </a:rPr>
              <a:t>组成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设备控制器与</a:t>
            </a:r>
            <a:r>
              <a:rPr lang="zh-CN" altLang="en-US" sz="2500" dirty="0">
                <a:solidFill>
                  <a:schemeClr val="tx2"/>
                </a:solidFill>
              </a:rPr>
              <a:t>处理机</a:t>
            </a:r>
            <a:r>
              <a:rPr lang="zh-CN" altLang="en-US" dirty="0"/>
              <a:t>的接口。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设备控制器与</a:t>
            </a:r>
            <a:r>
              <a:rPr lang="zh-CN" altLang="en-US" sz="2500" dirty="0">
                <a:solidFill>
                  <a:schemeClr val="tx2"/>
                </a:solidFill>
              </a:rPr>
              <a:t>设备</a:t>
            </a:r>
            <a:r>
              <a:rPr lang="zh-CN" altLang="en-US" dirty="0"/>
              <a:t>的接口。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 </a:t>
            </a:r>
            <a:r>
              <a:rPr lang="en-US" altLang="zh-CN" sz="2500" dirty="0">
                <a:solidFill>
                  <a:schemeClr val="tx2"/>
                </a:solidFill>
              </a:rPr>
              <a:t>I/O</a:t>
            </a:r>
            <a:r>
              <a:rPr lang="zh-CN" altLang="en-US" sz="2500" dirty="0">
                <a:solidFill>
                  <a:schemeClr val="tx2"/>
                </a:solidFill>
              </a:rPr>
              <a:t>逻辑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                 如图片 </a:t>
            </a:r>
            <a:r>
              <a:rPr lang="en-US" altLang="zh-CN" dirty="0" smtClean="0"/>
              <a:t>6-4</a:t>
            </a:r>
            <a:r>
              <a:rPr lang="zh-CN" altLang="en-US" dirty="0" smtClean="0"/>
              <a:t> （下）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设备控制器的组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成 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课后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6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6-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1052736"/>
            <a:ext cx="7128395" cy="3888432"/>
          </a:xfrm>
          <a:prstGeom prst="rect">
            <a:avLst/>
          </a:prstGeom>
          <a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tile tx="0" ty="0" sx="100000" sy="100000" flip="none" algn="tl"/>
          </a:blipFill>
          <a:extLst/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32422" y="5373216"/>
            <a:ext cx="4464844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6-4  </a:t>
            </a:r>
            <a:r>
              <a:rPr lang="zh-CN" altLang="en-US" kern="0" dirty="0" smtClean="0"/>
              <a:t>设备控制器的组成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8831863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zh-CN" altLang="en-US" dirty="0"/>
              <a:t>　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6.2.3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内存映像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I/O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（课后）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 </a:t>
            </a:r>
            <a:endParaRPr kumimoji="1" lang="en-US" altLang="zh-CN" sz="2800" dirty="0" smtClean="0">
              <a:latin typeface="宋体" charset="-122"/>
            </a:endParaRPr>
          </a:p>
          <a:p>
            <a:pPr marL="0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b="1" u="sng" dirty="0" smtClean="0"/>
              <a:t>驱动程序</a:t>
            </a:r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FF66"/>
                </a:solidFill>
              </a:rPr>
              <a:t>用户</a:t>
            </a:r>
            <a:r>
              <a:rPr lang="en-US" altLang="zh-CN" dirty="0" smtClean="0">
                <a:solidFill>
                  <a:srgbClr val="FFFF66"/>
                </a:solidFill>
              </a:rPr>
              <a:t>(</a:t>
            </a:r>
            <a:r>
              <a:rPr lang="zh-CN" altLang="en-US" dirty="0" smtClean="0">
                <a:solidFill>
                  <a:srgbClr val="FFFF66"/>
                </a:solidFill>
              </a:rPr>
              <a:t>抽象</a:t>
            </a:r>
            <a:r>
              <a:rPr lang="en-US" altLang="zh-CN" dirty="0" smtClean="0">
                <a:solidFill>
                  <a:srgbClr val="FFFF66"/>
                </a:solidFill>
              </a:rPr>
              <a:t>)</a:t>
            </a:r>
            <a:r>
              <a:rPr lang="zh-CN" altLang="en-US" dirty="0" smtClean="0">
                <a:solidFill>
                  <a:srgbClr val="FFFF66"/>
                </a:solidFill>
              </a:rPr>
              <a:t>的</a:t>
            </a:r>
            <a:r>
              <a:rPr lang="en-US" altLang="zh-CN" dirty="0" smtClean="0">
                <a:solidFill>
                  <a:srgbClr val="FFFF66"/>
                </a:solidFill>
              </a:rPr>
              <a:t>I/O</a:t>
            </a:r>
            <a:r>
              <a:rPr lang="zh-CN" altLang="en-US" dirty="0" smtClean="0">
                <a:solidFill>
                  <a:srgbClr val="FFFF66"/>
                </a:solidFill>
              </a:rPr>
              <a:t>命令</a:t>
            </a:r>
            <a:r>
              <a:rPr lang="zh-CN" altLang="en-US" b="1" u="sng" dirty="0" smtClean="0">
                <a:solidFill>
                  <a:srgbClr val="FF6600"/>
                </a:solidFill>
              </a:rPr>
              <a:t>转换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FFFF66"/>
                </a:solidFill>
              </a:rPr>
              <a:t>具体的命令</a:t>
            </a:r>
            <a:r>
              <a:rPr lang="zh-CN" altLang="en-US" dirty="0" smtClean="0"/>
              <a:t>、参数，并</a:t>
            </a:r>
            <a:r>
              <a:rPr lang="zh-CN" altLang="en-US" b="1" u="sng" dirty="0">
                <a:solidFill>
                  <a:srgbClr val="FF6600"/>
                </a:solidFill>
              </a:rPr>
              <a:t>装入</a:t>
            </a:r>
            <a:r>
              <a:rPr lang="zh-CN" altLang="en-US" dirty="0" smtClean="0"/>
              <a:t>设备控制器的</a:t>
            </a:r>
            <a:r>
              <a:rPr lang="zh-CN" altLang="en-US" u="sng" dirty="0" smtClean="0"/>
              <a:t>相应寄存器</a:t>
            </a:r>
            <a:r>
              <a:rPr lang="zh-CN" altLang="en-US" dirty="0" smtClean="0"/>
              <a:t>，由控制器</a:t>
            </a:r>
            <a:r>
              <a:rPr lang="zh-CN" altLang="en-US" b="1" u="sng" dirty="0">
                <a:solidFill>
                  <a:srgbClr val="FF6600"/>
                </a:solidFill>
              </a:rPr>
              <a:t>执行</a:t>
            </a:r>
            <a:r>
              <a:rPr lang="zh-CN" altLang="en-US" dirty="0" smtClean="0"/>
              <a:t>这些命令并控制设备运转。</a:t>
            </a:r>
            <a:endParaRPr lang="en-US" altLang="zh-CN" dirty="0" smtClean="0"/>
          </a:p>
          <a:p>
            <a:pPr marL="184150" indent="446088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None/>
              <a:defRPr/>
            </a:pPr>
            <a:r>
              <a:rPr lang="zh-CN" altLang="en-US" dirty="0" smtClean="0"/>
              <a:t>有两种转换方式：</a:t>
            </a:r>
            <a:r>
              <a:rPr lang="en-US" altLang="zh-CN" dirty="0" smtClean="0"/>
              <a:t> </a:t>
            </a:r>
          </a:p>
          <a:p>
            <a:pPr marL="184150" indent="446088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None/>
              <a:defRPr/>
            </a:pPr>
            <a:r>
              <a:rPr lang="zh-CN" altLang="en-US" sz="2800" dirty="0" smtClean="0">
                <a:latin typeface="Calibri" pitchFamily="34" charset="0"/>
              </a:rPr>
              <a:t>（即：</a:t>
            </a:r>
            <a:r>
              <a:rPr lang="en-US" altLang="zh-CN" sz="2800" dirty="0" smtClean="0">
                <a:latin typeface="Calibri" pitchFamily="34" charset="0"/>
              </a:rPr>
              <a:t>CPU</a:t>
            </a:r>
            <a:r>
              <a:rPr lang="zh-CN" altLang="en-US" sz="2800" dirty="0">
                <a:latin typeface="Calibri" pitchFamily="34" charset="0"/>
              </a:rPr>
              <a:t>与设备控制器通信的二种方</a:t>
            </a:r>
            <a:r>
              <a:rPr lang="zh-CN" altLang="en-US" sz="2800" dirty="0" smtClean="0">
                <a:latin typeface="Calibri" pitchFamily="34" charset="0"/>
              </a:rPr>
              <a:t>法）</a:t>
            </a:r>
            <a:endParaRPr lang="en-US" altLang="zh-CN" dirty="0" smtClean="0"/>
          </a:p>
          <a:p>
            <a:pPr marL="1000125" indent="-45720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利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用特定的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令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1000125" indent="-45720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内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存映像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I/O</a:t>
            </a:r>
            <a:br>
              <a:rPr lang="en-US" altLang="zh-CN" dirty="0">
                <a:latin typeface="黑体" pitchFamily="2" charset="-122"/>
                <a:ea typeface="黑体" pitchFamily="2" charset="-122"/>
              </a:rPr>
            </a:br>
            <a:r>
              <a:rPr lang="en-US" altLang="zh-CN" dirty="0" smtClean="0"/>
              <a:t>   </a:t>
            </a:r>
            <a:endParaRPr lang="zh-CN" altLang="en-US" dirty="0"/>
          </a:p>
          <a:p>
            <a:pPr marL="0" indent="0" eaLnBrk="1" hangingPunct="1">
              <a:buNone/>
              <a:defRPr/>
            </a:pP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2037050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11188" y="642938"/>
            <a:ext cx="7923212" cy="58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Calibri" pitchFamily="34" charset="0"/>
                <a:ea typeface="+mn-ea"/>
              </a:rPr>
              <a:t>CPU</a:t>
            </a:r>
            <a:r>
              <a:rPr lang="zh-CN" altLang="en-US" sz="2400" dirty="0">
                <a:latin typeface="Calibri" pitchFamily="34" charset="0"/>
                <a:ea typeface="+mn-ea"/>
              </a:rPr>
              <a:t>与设备控制器通信的二种方法：</a:t>
            </a:r>
            <a:endParaRPr lang="en-US" altLang="zh-CN" sz="2400" dirty="0">
              <a:latin typeface="Calibri" pitchFamily="34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90000"/>
              <a:buFont typeface="Wingdings" pitchFamily="2" charset="2"/>
              <a:buAutoNum type="arabicParenBoth"/>
              <a:defRPr/>
            </a:pPr>
            <a:r>
              <a:rPr lang="zh-CN" altLang="en-US" sz="2400" b="1" u="sng" dirty="0">
                <a:latin typeface="Calibri" pitchFamily="34" charset="0"/>
                <a:ea typeface="+mn-ea"/>
              </a:rPr>
              <a:t>每个控制寄存器被分配一个</a:t>
            </a:r>
            <a:r>
              <a:rPr lang="en-US" altLang="zh-CN" sz="2400" b="1" u="sng" dirty="0">
                <a:latin typeface="Calibri" pitchFamily="34" charset="0"/>
                <a:ea typeface="+mn-ea"/>
              </a:rPr>
              <a:t>I/O</a:t>
            </a:r>
            <a:r>
              <a:rPr lang="zh-CN" altLang="en-US" sz="2400" b="1" u="sng" dirty="0">
                <a:latin typeface="Calibri" pitchFamily="34" charset="0"/>
                <a:ea typeface="+mn-ea"/>
              </a:rPr>
              <a:t>端口</a:t>
            </a:r>
            <a:r>
              <a:rPr lang="en-US" altLang="zh-CN" sz="2400" b="1" u="sng" dirty="0">
                <a:latin typeface="Calibri" pitchFamily="34" charset="0"/>
                <a:ea typeface="+mn-ea"/>
              </a:rPr>
              <a:t>(I/O port)</a:t>
            </a:r>
            <a:r>
              <a:rPr lang="zh-CN" altLang="en-US" sz="2400" b="1" u="sng" dirty="0">
                <a:latin typeface="Calibri" pitchFamily="34" charset="0"/>
                <a:ea typeface="+mn-ea"/>
              </a:rPr>
              <a:t>号</a:t>
            </a:r>
            <a:r>
              <a:rPr lang="zh-CN" altLang="en-US" sz="2400" dirty="0">
                <a:latin typeface="Calibri" pitchFamily="34" charset="0"/>
                <a:ea typeface="+mn-ea"/>
              </a:rPr>
              <a:t>，它是一个</a:t>
            </a:r>
            <a:r>
              <a:rPr lang="en-US" altLang="zh-CN" sz="2400" dirty="0">
                <a:latin typeface="Calibri" pitchFamily="34" charset="0"/>
                <a:ea typeface="+mn-ea"/>
              </a:rPr>
              <a:t>8</a:t>
            </a:r>
            <a:r>
              <a:rPr lang="zh-CN" altLang="en-US" sz="2400" dirty="0">
                <a:latin typeface="Calibri" pitchFamily="34" charset="0"/>
                <a:ea typeface="+mn-ea"/>
              </a:rPr>
              <a:t>位或</a:t>
            </a:r>
            <a:r>
              <a:rPr lang="en-US" altLang="zh-CN" sz="2400" dirty="0">
                <a:latin typeface="Calibri" pitchFamily="34" charset="0"/>
                <a:ea typeface="+mn-ea"/>
              </a:rPr>
              <a:t>16</a:t>
            </a:r>
            <a:r>
              <a:rPr lang="zh-CN" altLang="en-US" sz="2400" dirty="0">
                <a:latin typeface="Calibri" pitchFamily="34" charset="0"/>
                <a:ea typeface="+mn-ea"/>
              </a:rPr>
              <a:t>位的整数，所有的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I/O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端口形成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I/O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端口空间，且受到保护使得普通用户程序不能对其进行访问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只有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OS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可以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，使用一条特殊的指令，如： 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90000"/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FFC000"/>
                </a:solidFill>
                <a:latin typeface="Calibri" pitchFamily="34" charset="0"/>
                <a:ea typeface="宋体" pitchFamily="2" charset="-122"/>
              </a:rPr>
              <a:t>IN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  REG PORT(CPU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读取控制寄存器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PORT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内容并将结果存入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CPU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寄存器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REG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中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；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90000"/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FFC000"/>
                </a:solidFill>
                <a:latin typeface="Calibri" pitchFamily="34" charset="0"/>
                <a:ea typeface="宋体" pitchFamily="2" charset="-122"/>
              </a:rPr>
              <a:t>OUT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  PORT REG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CPU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REG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内容写入到控制寄存器中。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90000"/>
              <a:defRPr/>
            </a:pPr>
            <a:r>
              <a:rPr lang="en-US" altLang="zh-CN" sz="2400" dirty="0">
                <a:latin typeface="Calibri" pitchFamily="34" charset="0"/>
                <a:ea typeface="+mn-ea"/>
              </a:rPr>
              <a:t>      </a:t>
            </a:r>
            <a:r>
              <a:rPr lang="zh-CN" altLang="en-US" sz="2400" dirty="0">
                <a:latin typeface="Calibri" pitchFamily="34" charset="0"/>
                <a:ea typeface="+mn-ea"/>
              </a:rPr>
              <a:t>而</a:t>
            </a:r>
            <a:r>
              <a:rPr lang="en-US" altLang="zh-CN" sz="2400" dirty="0">
                <a:solidFill>
                  <a:srgbClr val="AEB21E"/>
                </a:solidFill>
                <a:latin typeface="Calibri" pitchFamily="34" charset="0"/>
                <a:ea typeface="+mn-ea"/>
              </a:rPr>
              <a:t>MOV</a:t>
            </a:r>
            <a:r>
              <a:rPr lang="en-US" altLang="zh-CN" sz="2400" dirty="0">
                <a:latin typeface="Calibri" pitchFamily="34" charset="0"/>
                <a:ea typeface="+mn-ea"/>
              </a:rPr>
              <a:t> </a:t>
            </a:r>
            <a:r>
              <a:rPr lang="en-US" altLang="zh-CN" sz="2400" dirty="0" smtClean="0">
                <a:latin typeface="Calibri" pitchFamily="34" charset="0"/>
                <a:ea typeface="+mn-ea"/>
              </a:rPr>
              <a:t>R0, </a:t>
            </a:r>
            <a:r>
              <a:rPr lang="en-US" altLang="zh-CN" sz="2400" dirty="0">
                <a:latin typeface="Calibri" pitchFamily="34" charset="0"/>
                <a:ea typeface="+mn-ea"/>
              </a:rPr>
              <a:t>4</a:t>
            </a:r>
            <a:r>
              <a:rPr lang="zh-CN" altLang="en-US" sz="2400" dirty="0">
                <a:latin typeface="Calibri" pitchFamily="34" charset="0"/>
                <a:ea typeface="+mn-ea"/>
              </a:rPr>
              <a:t>则表示将内存字</a:t>
            </a:r>
            <a:r>
              <a:rPr lang="en-US" altLang="zh-CN" sz="2400" dirty="0">
                <a:latin typeface="Calibri" pitchFamily="34" charset="0"/>
                <a:ea typeface="+mn-ea"/>
              </a:rPr>
              <a:t>4</a:t>
            </a:r>
            <a:r>
              <a:rPr lang="zh-CN" altLang="en-US" sz="2400" dirty="0">
                <a:latin typeface="Calibri" pitchFamily="34" charset="0"/>
                <a:ea typeface="+mn-ea"/>
              </a:rPr>
              <a:t>的内容写入到</a:t>
            </a:r>
            <a:r>
              <a:rPr lang="en-US" altLang="zh-CN" sz="2400" dirty="0">
                <a:latin typeface="Calibri" pitchFamily="34" charset="0"/>
                <a:ea typeface="+mn-ea"/>
              </a:rPr>
              <a:t>R0</a:t>
            </a:r>
            <a:r>
              <a:rPr lang="zh-CN" altLang="en-US" sz="2400" dirty="0">
                <a:latin typeface="Calibri" pitchFamily="34" charset="0"/>
                <a:ea typeface="+mn-ea"/>
              </a:rPr>
              <a:t>。</a:t>
            </a:r>
            <a:endParaRPr lang="en-US" altLang="zh-CN" sz="2400" dirty="0">
              <a:latin typeface="Calibri" pitchFamily="34" charset="0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Calibri" pitchFamily="34" charset="0"/>
                <a:ea typeface="+mn-ea"/>
              </a:rPr>
              <a:t>(2) </a:t>
            </a:r>
            <a:r>
              <a:rPr lang="zh-CN" altLang="en-US" sz="2400" b="1" u="sng" dirty="0">
                <a:latin typeface="Calibri" pitchFamily="34" charset="0"/>
                <a:ea typeface="+mn-ea"/>
              </a:rPr>
              <a:t>将所有控制寄存器映射到内存空间中</a:t>
            </a:r>
            <a:r>
              <a:rPr lang="zh-CN" altLang="en-US" sz="2400" dirty="0">
                <a:latin typeface="Calibri" pitchFamily="34" charset="0"/>
                <a:ea typeface="+mn-ea"/>
              </a:rPr>
              <a:t>，每个寄存器被分配唯一的一个内存地址，通常位于地址空间的顶端，且不会有内存被分配这一地址。这样的系统称为内存映射</a:t>
            </a:r>
            <a:r>
              <a:rPr lang="en-US" altLang="zh-CN" sz="2400" dirty="0">
                <a:latin typeface="Calibri" pitchFamily="34" charset="0"/>
                <a:ea typeface="+mn-ea"/>
              </a:rPr>
              <a:t>I/O</a:t>
            </a:r>
            <a:r>
              <a:rPr lang="zh-CN" altLang="en-US" sz="2400" dirty="0">
                <a:latin typeface="Calibri" pitchFamily="34" charset="0"/>
                <a:ea typeface="+mn-ea"/>
              </a:rPr>
              <a:t>。</a:t>
            </a:r>
            <a:endParaRPr lang="en-US" altLang="zh-CN" sz="2400" dirty="0">
              <a:latin typeface="Calibri" pitchFamily="34" charset="0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endParaRPr lang="zh-CN" altLang="en-US" sz="2400" dirty="0">
              <a:latin typeface="Calibri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24885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28625"/>
            <a:ext cx="8540750" cy="7000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内存映像编址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186738" cy="5167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Calibri" pitchFamily="34" charset="0"/>
              </a:rPr>
              <a:t>分配给系统中所有端口的地址空间与内存的地址空间</a:t>
            </a:r>
            <a:r>
              <a:rPr lang="zh-CN" altLang="en-US" sz="2400" b="1" dirty="0" smtClean="0">
                <a:solidFill>
                  <a:srgbClr val="FFFF00"/>
                </a:solidFill>
                <a:latin typeface="Calibri" pitchFamily="34" charset="0"/>
              </a:rPr>
              <a:t>统一编址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Calibri" pitchFamily="34" charset="0"/>
              </a:rPr>
              <a:t>把</a:t>
            </a:r>
            <a:r>
              <a:rPr lang="en-US" altLang="zh-CN" sz="2400" dirty="0" smtClean="0">
                <a:latin typeface="Calibri" pitchFamily="34" charset="0"/>
              </a:rPr>
              <a:t>I/O</a:t>
            </a:r>
            <a:r>
              <a:rPr lang="zh-CN" altLang="en-US" sz="2400" dirty="0" smtClean="0">
                <a:latin typeface="Calibri" pitchFamily="34" charset="0"/>
              </a:rPr>
              <a:t>端口看作一个存储单元，</a:t>
            </a:r>
            <a:r>
              <a:rPr lang="zh-CN" altLang="en-US" sz="2400" b="1" dirty="0">
                <a:solidFill>
                  <a:srgbClr val="FFFF00"/>
                </a:solidFill>
                <a:latin typeface="Calibri" pitchFamily="34" charset="0"/>
              </a:rPr>
              <a:t>对</a:t>
            </a:r>
            <a:r>
              <a:rPr lang="en-US" altLang="zh-CN" sz="2400" b="1" dirty="0">
                <a:solidFill>
                  <a:srgbClr val="FFFF00"/>
                </a:solidFill>
                <a:latin typeface="Calibri" pitchFamily="34" charset="0"/>
              </a:rPr>
              <a:t>I/O</a:t>
            </a:r>
            <a:r>
              <a:rPr lang="zh-CN" altLang="en-US" sz="2400" b="1" dirty="0">
                <a:solidFill>
                  <a:srgbClr val="FFFF00"/>
                </a:solidFill>
                <a:latin typeface="Calibri" pitchFamily="34" charset="0"/>
              </a:rPr>
              <a:t>的读写操作等同于对内存的操</a:t>
            </a:r>
            <a:r>
              <a:rPr lang="zh-CN" altLang="en-US" sz="2400" b="1" dirty="0" smtClean="0">
                <a:solidFill>
                  <a:srgbClr val="FFFF00"/>
                </a:solidFill>
                <a:latin typeface="Calibri" pitchFamily="34" charset="0"/>
              </a:rPr>
              <a:t>作 （</a:t>
            </a:r>
            <a:r>
              <a:rPr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内存地址：</a:t>
            </a:r>
            <a:r>
              <a:rPr lang="en-US" altLang="zh-CN" sz="2400" b="1" u="sng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0—n-1</a:t>
            </a:r>
            <a:r>
              <a:rPr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，设备</a:t>
            </a:r>
            <a:r>
              <a:rPr lang="zh-CN" alt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控</a:t>
            </a:r>
            <a:r>
              <a:rPr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制</a:t>
            </a:r>
            <a:r>
              <a:rPr lang="zh-CN" alt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器</a:t>
            </a:r>
            <a:r>
              <a:rPr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地址</a:t>
            </a:r>
            <a:r>
              <a:rPr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: </a:t>
            </a:r>
            <a:r>
              <a:rPr lang="en-US" altLang="zh-CN" sz="2400" b="1" u="sng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itchFamily="34" charset="0"/>
              </a:rPr>
              <a:t>&gt;=n</a:t>
            </a:r>
            <a:r>
              <a:rPr lang="zh-CN" altLang="en-US" sz="2400" b="1" dirty="0" smtClean="0">
                <a:solidFill>
                  <a:srgbClr val="FFFF00"/>
                </a:solidFill>
                <a:latin typeface="Calibri" pitchFamily="34" charset="0"/>
              </a:rPr>
              <a:t>）</a:t>
            </a:r>
            <a:endParaRPr lang="en-US" altLang="zh-CN" sz="2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Calibri" pitchFamily="34" charset="0"/>
              </a:rPr>
              <a:t>    Store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Calibri" pitchFamily="34" charset="0"/>
              </a:rPr>
              <a:t>cpu-reg</a:t>
            </a:r>
            <a:r>
              <a:rPr lang="en-US" altLang="zh-CN" sz="24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Calibri" pitchFamily="34" charset="0"/>
              </a:rPr>
              <a:t>, n  </a:t>
            </a:r>
            <a:r>
              <a:rPr lang="zh-CN" altLang="en-US" sz="2400" b="1" dirty="0" smtClean="0">
                <a:solidFill>
                  <a:srgbClr val="FFFF00"/>
                </a:solidFill>
                <a:latin typeface="Calibri" pitchFamily="34" charset="0"/>
              </a:rPr>
              <a:t>：</a:t>
            </a:r>
            <a:r>
              <a:rPr lang="en-US" altLang="zh-CN" sz="2400" b="1" dirty="0" smtClean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altLang="zh-CN" sz="2400" dirty="0">
                <a:latin typeface="Calibri" pitchFamily="34" charset="0"/>
              </a:rPr>
              <a:t>CPU </a:t>
            </a:r>
            <a:r>
              <a:rPr lang="en-US" altLang="zh-CN" sz="2400" dirty="0">
                <a:latin typeface="Calibri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Calibri" pitchFamily="34" charset="0"/>
                <a:sym typeface="Wingdings" panose="05000000000000000000" pitchFamily="2" charset="2"/>
              </a:rPr>
              <a:t>设备控制器</a:t>
            </a:r>
            <a:r>
              <a:rPr lang="en-US" altLang="zh-CN" sz="2400" dirty="0">
                <a:latin typeface="Calibri" pitchFamily="34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latin typeface="Calibri" pitchFamily="34" charset="0"/>
                <a:sym typeface="Wingdings" panose="05000000000000000000" pitchFamily="2" charset="2"/>
              </a:rPr>
              <a:t>的第一个寄存器</a:t>
            </a:r>
            <a:endParaRPr lang="zh-CN" altLang="en-US" sz="2400" dirty="0">
              <a:latin typeface="Calibri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alibri" pitchFamily="34" charset="0"/>
              </a:rPr>
              <a:t>优点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alibri" pitchFamily="34" charset="0"/>
              </a:rPr>
              <a:t> 凡是可对内存操作的指令都可对</a:t>
            </a:r>
            <a:r>
              <a:rPr lang="en-US" altLang="zh-CN" sz="2400" dirty="0" smtClean="0">
                <a:latin typeface="Calibri" pitchFamily="34" charset="0"/>
              </a:rPr>
              <a:t>I/O</a:t>
            </a:r>
            <a:r>
              <a:rPr lang="zh-CN" altLang="en-US" sz="2400" dirty="0" smtClean="0">
                <a:latin typeface="Calibri" pitchFamily="34" charset="0"/>
              </a:rPr>
              <a:t>端口操作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alibri" pitchFamily="34" charset="0"/>
              </a:rPr>
              <a:t> 不需要专门的</a:t>
            </a:r>
            <a:r>
              <a:rPr lang="en-US" altLang="zh-CN" sz="2400" dirty="0" smtClean="0">
                <a:latin typeface="Calibri" pitchFamily="34" charset="0"/>
              </a:rPr>
              <a:t>I/O</a:t>
            </a:r>
            <a:r>
              <a:rPr lang="zh-CN" altLang="en-US" sz="2400" dirty="0" smtClean="0">
                <a:latin typeface="Calibri" pitchFamily="34" charset="0"/>
              </a:rPr>
              <a:t>指令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Calibri" pitchFamily="34" charset="0"/>
              </a:rPr>
              <a:t> I/O</a:t>
            </a:r>
            <a:r>
              <a:rPr lang="zh-CN" altLang="en-US" sz="2400" dirty="0" smtClean="0">
                <a:latin typeface="Calibri" pitchFamily="34" charset="0"/>
              </a:rPr>
              <a:t>端口可占有较大的地址空间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alibri" pitchFamily="34" charset="0"/>
              </a:rPr>
              <a:t>缺点</a:t>
            </a:r>
            <a:endParaRPr lang="en-US" altLang="zh-CN" sz="2400" dirty="0" smtClean="0">
              <a:latin typeface="Calibri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dirty="0" smtClean="0"/>
              <a:t>占用内存空间</a:t>
            </a:r>
          </a:p>
        </p:txBody>
      </p:sp>
    </p:spTree>
    <p:extLst>
      <p:ext uri="{BB962C8B-B14F-4D97-AF65-F5344CB8AC3E}">
        <p14:creationId xmlns:p14="http://schemas.microsoft.com/office/powerpoint/2010/main" val="38168539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zh-CN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35236" name="Picture 4" descr="6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466747" cy="53285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矩形 1"/>
          <p:cNvSpPr/>
          <p:nvPr/>
        </p:nvSpPr>
        <p:spPr>
          <a:xfrm>
            <a:off x="3563888" y="6021289"/>
            <a:ext cx="27366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/>
              <a:t>图</a:t>
            </a:r>
            <a:r>
              <a:rPr lang="en-US" altLang="zh-CN" sz="2200" b="1" dirty="0"/>
              <a:t>6-5  </a:t>
            </a:r>
            <a:r>
              <a:rPr lang="zh-CN" altLang="en-US" sz="2200" b="1" dirty="0"/>
              <a:t>设备寻址形式</a:t>
            </a:r>
          </a:p>
        </p:txBody>
      </p:sp>
    </p:spTree>
    <p:extLst>
      <p:ext uri="{BB962C8B-B14F-4D97-AF65-F5344CB8AC3E}">
        <p14:creationId xmlns:p14="http://schemas.microsoft.com/office/powerpoint/2010/main" val="343157883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23528" y="908720"/>
            <a:ext cx="8396734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 I/O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通道设备的引入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　</a:t>
            </a:r>
            <a:r>
              <a:rPr lang="zh-CN" altLang="en-US" dirty="0" smtClean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I/O</a:t>
            </a:r>
            <a:r>
              <a:rPr lang="zh-CN" altLang="en-US" dirty="0"/>
              <a:t>设备之间增加了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设备控制器</a:t>
            </a:r>
            <a:r>
              <a:rPr lang="zh-CN" altLang="en-US" dirty="0"/>
              <a:t>后，已能</a:t>
            </a:r>
            <a:r>
              <a:rPr lang="zh-CN" altLang="en-US" dirty="0">
                <a:solidFill>
                  <a:schemeClr val="tx2"/>
                </a:solidFill>
              </a:rPr>
              <a:t>大大减少</a:t>
            </a:r>
            <a:r>
              <a:rPr lang="en-US" altLang="zh-CN" dirty="0">
                <a:solidFill>
                  <a:schemeClr val="tx2"/>
                </a:solidFill>
              </a:rPr>
              <a:t>CPU</a:t>
            </a:r>
            <a:r>
              <a:rPr lang="zh-CN" altLang="en-US" dirty="0">
                <a:solidFill>
                  <a:schemeClr val="tx2"/>
                </a:solidFill>
              </a:rPr>
              <a:t>对</a:t>
            </a:r>
            <a:r>
              <a:rPr lang="en-US" altLang="zh-CN" dirty="0">
                <a:solidFill>
                  <a:schemeClr val="tx2"/>
                </a:solidFill>
              </a:rPr>
              <a:t>I/O</a:t>
            </a:r>
            <a:r>
              <a:rPr lang="zh-CN" altLang="en-US" dirty="0">
                <a:solidFill>
                  <a:schemeClr val="tx2"/>
                </a:solidFill>
              </a:rPr>
              <a:t>的干</a:t>
            </a:r>
            <a:r>
              <a:rPr lang="zh-CN" altLang="en-US" dirty="0" smtClean="0">
                <a:solidFill>
                  <a:schemeClr val="tx2"/>
                </a:solidFill>
              </a:rPr>
              <a:t>预。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 </a:t>
            </a:r>
            <a:r>
              <a:rPr lang="zh-CN" altLang="en-US" b="1" dirty="0" smtClean="0">
                <a:solidFill>
                  <a:schemeClr val="tx2"/>
                </a:solidFill>
              </a:rPr>
              <a:t>问题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r>
              <a:rPr lang="zh-CN" altLang="en-US" dirty="0" smtClean="0"/>
              <a:t>当外</a:t>
            </a:r>
            <a:r>
              <a:rPr lang="zh-CN" altLang="en-US" dirty="0"/>
              <a:t>设很多时，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的负担仍然很重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b="1" dirty="0">
                <a:solidFill>
                  <a:schemeClr val="tx2"/>
                </a:solidFill>
              </a:rPr>
              <a:t>解决</a:t>
            </a:r>
            <a:r>
              <a:rPr lang="zh-CN" altLang="en-US" dirty="0" smtClean="0"/>
              <a:t>：在</a:t>
            </a:r>
            <a:r>
              <a:rPr lang="en-US" altLang="zh-CN" dirty="0"/>
              <a:t>CPU</a:t>
            </a:r>
            <a:r>
              <a:rPr lang="zh-CN" altLang="en-US" dirty="0"/>
              <a:t>和设备控制器之间又</a:t>
            </a:r>
            <a:r>
              <a:rPr lang="zh-CN" altLang="en-US" b="1" dirty="0">
                <a:solidFill>
                  <a:srgbClr val="FF6600"/>
                </a:solidFill>
              </a:rPr>
              <a:t>增设了</a:t>
            </a:r>
            <a:r>
              <a:rPr lang="en-US" altLang="zh-CN" b="1" dirty="0">
                <a:solidFill>
                  <a:srgbClr val="FF6600"/>
                </a:solidFill>
              </a:rPr>
              <a:t>I/O</a:t>
            </a:r>
            <a:r>
              <a:rPr lang="zh-CN" altLang="en-US" b="1" dirty="0">
                <a:solidFill>
                  <a:srgbClr val="FF6600"/>
                </a:solidFill>
              </a:rPr>
              <a:t>通道</a:t>
            </a:r>
            <a:r>
              <a:rPr lang="en-US" altLang="zh-CN" dirty="0"/>
              <a:t>(I/O Channel)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目的：由</a:t>
            </a:r>
            <a:r>
              <a:rPr lang="zh-CN" altLang="en-US" b="1" dirty="0" smtClean="0">
                <a:solidFill>
                  <a:schemeClr val="tx2"/>
                </a:solidFill>
              </a:rPr>
              <a:t>通道</a:t>
            </a:r>
            <a:r>
              <a:rPr lang="en-US" altLang="zh-CN" dirty="0" smtClean="0"/>
              <a:t>(</a:t>
            </a:r>
            <a:r>
              <a:rPr lang="zh-CN" altLang="en-US" dirty="0" smtClean="0"/>
              <a:t>而</a:t>
            </a:r>
            <a:r>
              <a:rPr lang="zh-CN" altLang="en-US" dirty="0" smtClean="0">
                <a:solidFill>
                  <a:srgbClr val="FF0000"/>
                </a:solidFill>
              </a:rPr>
              <a:t>不是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来承担更多的</a:t>
            </a:r>
            <a:r>
              <a:rPr lang="en-US" altLang="zh-CN" u="sng" dirty="0" smtClean="0"/>
              <a:t>I/O</a:t>
            </a:r>
            <a:r>
              <a:rPr lang="zh-CN" altLang="en-US" u="sng" dirty="0" smtClean="0"/>
              <a:t>任务</a:t>
            </a:r>
            <a:r>
              <a:rPr lang="en-US" altLang="zh-CN" u="sng" dirty="0" smtClean="0"/>
              <a:t>(</a:t>
            </a:r>
            <a:r>
              <a:rPr lang="zh-CN" altLang="en-US" u="sng" dirty="0" smtClean="0"/>
              <a:t>数据传送、</a:t>
            </a:r>
            <a:r>
              <a:rPr lang="en-US" altLang="zh-CN" u="sng" dirty="0" smtClean="0"/>
              <a:t>I/O</a:t>
            </a:r>
            <a:r>
              <a:rPr lang="zh-CN" altLang="en-US" u="sng" dirty="0" smtClean="0"/>
              <a:t>操作的组织、管理、结束处理</a:t>
            </a:r>
            <a:r>
              <a:rPr lang="en-US" altLang="zh-CN" u="sng" dirty="0" smtClean="0"/>
              <a:t>…</a:t>
            </a:r>
            <a:r>
              <a:rPr lang="en-US" altLang="zh-CN" dirty="0" smtClean="0"/>
              <a:t>)-&gt;CPU</a:t>
            </a:r>
            <a:r>
              <a:rPr lang="zh-CN" altLang="en-US" dirty="0" smtClean="0"/>
              <a:t>专心于数据处理。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 </a:t>
            </a:r>
            <a:r>
              <a:rPr lang="zh-CN" altLang="en-US" kern="0" dirty="0" smtClean="0"/>
              <a:t>　关于通道，</a:t>
            </a:r>
            <a:endParaRPr lang="en-US" altLang="zh-CN" kern="0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dirty="0">
                <a:latin typeface="Times New Roman" pitchFamily="18" charset="0"/>
              </a:rPr>
              <a:t> </a:t>
            </a:r>
            <a:endParaRPr lang="zh-CN" altLang="en-US" kern="0" dirty="0" smtClean="0"/>
          </a:p>
        </p:txBody>
      </p:sp>
      <p:sp>
        <p:nvSpPr>
          <p:cNvPr id="3" name="下箭头 2"/>
          <p:cNvSpPr/>
          <p:nvPr/>
        </p:nvSpPr>
        <p:spPr bwMode="auto">
          <a:xfrm>
            <a:off x="2438796" y="5949280"/>
            <a:ext cx="288032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   6.2.4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通道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7050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latin typeface="Times New Roman" pitchFamily="18" charset="0"/>
              </a:rPr>
              <a:t>通道：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indent="371475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8000"/>
              <a:buFont typeface="Wingdings" panose="05000000000000000000" pitchFamily="2" charset="2"/>
              <a:buChar char="l"/>
            </a:pP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</a:rPr>
              <a:t>I/O</a:t>
            </a:r>
            <a:r>
              <a:rPr kumimoji="1" lang="zh-CN" altLang="en-US" sz="2800" dirty="0">
                <a:latin typeface="Times New Roman" pitchFamily="18" charset="0"/>
              </a:rPr>
              <a:t>通道是一种特殊的</a:t>
            </a:r>
            <a:r>
              <a:rPr kumimoji="1" lang="zh-CN" altLang="en-US" sz="2800" b="1" u="sng" dirty="0">
                <a:latin typeface="Times New Roman" pitchFamily="18" charset="0"/>
              </a:rPr>
              <a:t>处理机</a:t>
            </a:r>
            <a:r>
              <a:rPr kumimoji="1" lang="zh-CN" altLang="en-US" sz="2800" dirty="0" smtClean="0">
                <a:latin typeface="Times New Roman" pitchFamily="18" charset="0"/>
              </a:rPr>
              <a:t>。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indent="371475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8000"/>
              <a:buFont typeface="Wingdings" panose="05000000000000000000" pitchFamily="2" charset="2"/>
              <a:buChar char="l"/>
            </a:pPr>
            <a:r>
              <a:rPr kumimoji="1" lang="zh-CN" altLang="en-US" sz="2800" u="sng" dirty="0" smtClean="0">
                <a:latin typeface="Times New Roman" pitchFamily="18" charset="0"/>
              </a:rPr>
              <a:t>目</a:t>
            </a:r>
            <a:r>
              <a:rPr kumimoji="1" lang="zh-CN" altLang="en-US" sz="2800" u="sng" dirty="0">
                <a:latin typeface="Times New Roman" pitchFamily="18" charset="0"/>
              </a:rPr>
              <a:t>的</a:t>
            </a:r>
            <a:r>
              <a:rPr kumimoji="1" lang="zh-CN" altLang="en-US" sz="2800" dirty="0">
                <a:latin typeface="Times New Roman" pitchFamily="18" charset="0"/>
              </a:rPr>
              <a:t>在于承担</a:t>
            </a:r>
            <a:r>
              <a:rPr kumimoji="1" lang="zh-CN" altLang="en-US" sz="2800" b="1" u="sng" dirty="0">
                <a:latin typeface="Times New Roman" pitchFamily="18" charset="0"/>
              </a:rPr>
              <a:t>原先</a:t>
            </a:r>
            <a:r>
              <a:rPr kumimoji="1" lang="en-US" altLang="zh-CN" sz="2800" b="1" u="sng" dirty="0">
                <a:latin typeface="Times New Roman" pitchFamily="18" charset="0"/>
              </a:rPr>
              <a:t>CPU</a:t>
            </a:r>
            <a:r>
              <a:rPr kumimoji="1" lang="zh-CN" altLang="en-US" sz="2800" b="1" u="sng" dirty="0">
                <a:latin typeface="Times New Roman" pitchFamily="18" charset="0"/>
              </a:rPr>
              <a:t>的</a:t>
            </a:r>
            <a:r>
              <a:rPr kumimoji="1" lang="en-US" altLang="zh-CN" sz="2800" b="1" u="sng" dirty="0">
                <a:latin typeface="Times New Roman" pitchFamily="18" charset="0"/>
              </a:rPr>
              <a:t>I/O</a:t>
            </a:r>
            <a:r>
              <a:rPr kumimoji="1" lang="zh-CN" altLang="en-US" sz="2800" b="1" u="sng" dirty="0">
                <a:latin typeface="Times New Roman" pitchFamily="18" charset="0"/>
              </a:rPr>
              <a:t>操作</a:t>
            </a:r>
            <a:r>
              <a:rPr kumimoji="1" lang="zh-CN" altLang="en-US" sz="2800" dirty="0">
                <a:latin typeface="Times New Roman" pitchFamily="18" charset="0"/>
              </a:rPr>
              <a:t>工作</a:t>
            </a:r>
            <a:r>
              <a:rPr kumimoji="1" lang="zh-CN" altLang="en-US" sz="2800" dirty="0" smtClean="0">
                <a:latin typeface="Times New Roman" pitchFamily="18" charset="0"/>
              </a:rPr>
              <a:t>。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indent="371475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8000"/>
              <a:buFont typeface="Wingdings" panose="05000000000000000000" pitchFamily="2" charset="2"/>
              <a:buChar char="l"/>
            </a:pPr>
            <a:r>
              <a:rPr kumimoji="1" lang="zh-CN" altLang="en-US" sz="2800" dirty="0" smtClean="0">
                <a:latin typeface="Times New Roman" pitchFamily="18" charset="0"/>
              </a:rPr>
              <a:t>通</a:t>
            </a:r>
            <a:r>
              <a:rPr kumimoji="1" lang="zh-CN" altLang="en-US" sz="2800" dirty="0">
                <a:latin typeface="Times New Roman" pitchFamily="18" charset="0"/>
              </a:rPr>
              <a:t>过执行</a:t>
            </a:r>
            <a:r>
              <a:rPr kumimoji="1" lang="zh-CN" altLang="en-US" sz="2800" b="1" u="sng" dirty="0">
                <a:latin typeface="Times New Roman" pitchFamily="18" charset="0"/>
              </a:rPr>
              <a:t>通道</a:t>
            </a:r>
            <a:r>
              <a:rPr kumimoji="1" lang="en-US" altLang="zh-CN" sz="2800" b="1" u="sng" dirty="0">
                <a:latin typeface="Times New Roman" pitchFamily="18" charset="0"/>
              </a:rPr>
              <a:t>(I/O)</a:t>
            </a:r>
            <a:r>
              <a:rPr kumimoji="1" lang="zh-CN" altLang="en-US" sz="2800" b="1" u="sng" dirty="0">
                <a:latin typeface="Times New Roman" pitchFamily="18" charset="0"/>
              </a:rPr>
              <a:t>程序</a:t>
            </a:r>
            <a:r>
              <a:rPr kumimoji="1" lang="zh-CN" altLang="en-US" sz="2800" dirty="0">
                <a:latin typeface="Times New Roman" pitchFamily="18" charset="0"/>
              </a:rPr>
              <a:t>来控制</a:t>
            </a:r>
            <a:r>
              <a:rPr kumimoji="1" lang="en-US" altLang="zh-CN" sz="2800" dirty="0">
                <a:latin typeface="Times New Roman" pitchFamily="18" charset="0"/>
              </a:rPr>
              <a:t>I/O</a:t>
            </a:r>
            <a:r>
              <a:rPr kumimoji="1" lang="zh-CN" altLang="en-US" sz="2800" dirty="0">
                <a:latin typeface="Times New Roman" pitchFamily="18" charset="0"/>
              </a:rPr>
              <a:t>操作</a:t>
            </a:r>
            <a:r>
              <a:rPr kumimoji="1" lang="zh-CN" altLang="en-US" sz="2800" dirty="0" smtClean="0">
                <a:latin typeface="Times New Roman" pitchFamily="18" charset="0"/>
              </a:rPr>
              <a:t>。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zh-CN" sz="2800" dirty="0" smtClean="0">
                <a:latin typeface="Times New Roman" pitchFamily="18" charset="0"/>
              </a:rPr>
              <a:t>I/O</a:t>
            </a:r>
            <a:r>
              <a:rPr kumimoji="1" lang="zh-CN" altLang="en-US" sz="2800" dirty="0">
                <a:latin typeface="Times New Roman" pitchFamily="18" charset="0"/>
              </a:rPr>
              <a:t>通</a:t>
            </a:r>
            <a:r>
              <a:rPr kumimoji="1" lang="zh-CN" altLang="en-US" sz="2800" dirty="0" smtClean="0">
                <a:latin typeface="Times New Roman" pitchFamily="18" charset="0"/>
              </a:rPr>
              <a:t>道与</a:t>
            </a:r>
            <a:r>
              <a:rPr kumimoji="1" lang="zh-CN" altLang="en-US" sz="2800" dirty="0">
                <a:latin typeface="Times New Roman" pitchFamily="18" charset="0"/>
              </a:rPr>
              <a:t>一般的处理机不</a:t>
            </a:r>
            <a:r>
              <a:rPr kumimoji="1" lang="zh-CN" altLang="en-US" sz="2800" dirty="0" smtClean="0">
                <a:latin typeface="Times New Roman" pitchFamily="18" charset="0"/>
              </a:rPr>
              <a:t>同： </a:t>
            </a:r>
            <a:endParaRPr kumimoji="1" lang="zh-CN" altLang="en-US" sz="2800" dirty="0">
              <a:latin typeface="Times New Roman" pitchFamily="18" charset="0"/>
            </a:endParaRPr>
          </a:p>
          <a:p>
            <a:pPr indent="15875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8000"/>
              <a:buFont typeface="Wingdings" panose="05000000000000000000" pitchFamily="2" charset="2"/>
              <a:buChar char="l"/>
            </a:pPr>
            <a:r>
              <a:rPr kumimoji="1" lang="zh-CN" altLang="en-US" sz="2800" u="sng" dirty="0">
                <a:latin typeface="Times New Roman" pitchFamily="18" charset="0"/>
              </a:rPr>
              <a:t>指令类型单一</a:t>
            </a:r>
            <a:r>
              <a:rPr kumimoji="1" lang="zh-CN" altLang="en-US" sz="2800" dirty="0" smtClean="0">
                <a:latin typeface="Times New Roman" pitchFamily="18" charset="0"/>
              </a:rPr>
              <a:t>，主</a:t>
            </a:r>
            <a:r>
              <a:rPr kumimoji="1" lang="zh-CN" altLang="en-US" sz="2800" dirty="0">
                <a:latin typeface="Times New Roman" pitchFamily="18" charset="0"/>
              </a:rPr>
              <a:t>要局限于与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itchFamily="18" charset="0"/>
              </a:rPr>
              <a:t>I/O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操作有关</a:t>
            </a:r>
            <a:r>
              <a:rPr kumimoji="1" lang="zh-CN" altLang="en-US" sz="2800" dirty="0">
                <a:latin typeface="Times New Roman" pitchFamily="18" charset="0"/>
              </a:rPr>
              <a:t>的指令</a:t>
            </a:r>
            <a:r>
              <a:rPr kumimoji="1" lang="zh-CN" altLang="en-US" sz="2800" dirty="0" smtClean="0">
                <a:latin typeface="Times New Roman" pitchFamily="18" charset="0"/>
              </a:rPr>
              <a:t>；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indent="15875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8000"/>
              <a:buFont typeface="Wingdings" panose="05000000000000000000" pitchFamily="2" charset="2"/>
              <a:buChar char="l"/>
            </a:pPr>
            <a:r>
              <a:rPr kumimoji="1" lang="zh-CN" altLang="en-US" sz="2800" u="sng" dirty="0" smtClean="0">
                <a:latin typeface="Times New Roman" pitchFamily="18" charset="0"/>
              </a:rPr>
              <a:t>没</a:t>
            </a:r>
            <a:r>
              <a:rPr kumimoji="1" lang="zh-CN" altLang="en-US" sz="2800" u="sng" dirty="0">
                <a:latin typeface="Times New Roman" pitchFamily="18" charset="0"/>
              </a:rPr>
              <a:t>有自己的内存</a:t>
            </a:r>
            <a:r>
              <a:rPr kumimoji="1" lang="zh-CN" altLang="en-US" sz="2800" dirty="0">
                <a:latin typeface="Times New Roman" pitchFamily="18" charset="0"/>
              </a:rPr>
              <a:t>，通道所执行的</a:t>
            </a:r>
            <a:r>
              <a:rPr kumimoji="1" lang="zh-CN" altLang="en-US" sz="2800" b="1" u="sng" dirty="0">
                <a:latin typeface="Times New Roman" pitchFamily="18" charset="0"/>
              </a:rPr>
              <a:t>通道程序</a:t>
            </a:r>
            <a:r>
              <a:rPr kumimoji="1" lang="zh-CN" altLang="en-US" sz="2800" b="1" dirty="0">
                <a:latin typeface="Times New Roman" pitchFamily="18" charset="0"/>
              </a:rPr>
              <a:t>是放在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主机的内存中的</a:t>
            </a:r>
            <a:r>
              <a:rPr kumimoji="1" lang="zh-CN" altLang="en-US" sz="2800" dirty="0">
                <a:latin typeface="Times New Roman" pitchFamily="18" charset="0"/>
              </a:rPr>
              <a:t>， </a:t>
            </a:r>
            <a:r>
              <a:rPr kumimoji="1" lang="zh-CN" altLang="en-US" sz="2800" dirty="0" smtClean="0">
                <a:latin typeface="Times New Roman" pitchFamily="18" charset="0"/>
              </a:rPr>
              <a:t>即：</a:t>
            </a:r>
            <a:r>
              <a:rPr kumimoji="1" lang="zh-CN" altLang="en-US" sz="2800" u="sng" dirty="0" smtClean="0">
                <a:solidFill>
                  <a:srgbClr val="FF0000"/>
                </a:solidFill>
                <a:latin typeface="Times New Roman" pitchFamily="18" charset="0"/>
              </a:rPr>
              <a:t>通</a:t>
            </a:r>
            <a:r>
              <a:rPr kumimoji="1" lang="zh-CN" altLang="en-US" sz="2800" u="sng" dirty="0">
                <a:solidFill>
                  <a:srgbClr val="FF0000"/>
                </a:solidFill>
                <a:latin typeface="Times New Roman" pitchFamily="18" charset="0"/>
              </a:rPr>
              <a:t>道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与</a:t>
            </a:r>
            <a:r>
              <a:rPr kumimoji="1" lang="en-US" altLang="zh-CN" sz="2800" u="sng" dirty="0">
                <a:solidFill>
                  <a:srgbClr val="FF0000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共享内存</a:t>
            </a:r>
            <a:r>
              <a:rPr kumimoji="1" lang="zh-CN" altLang="en-US" sz="2800" dirty="0" smtClean="0">
                <a:latin typeface="Times New Roman" pitchFamily="18" charset="0"/>
              </a:rPr>
              <a:t>。</a:t>
            </a:r>
            <a:endParaRPr kumimoji="1"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025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4410" y="1484784"/>
            <a:ext cx="7560840" cy="447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90000"/>
              <a:buFont typeface="Wingdings" pitchFamily="2" charset="2"/>
              <a:buChar char="Ø"/>
            </a:pPr>
            <a:r>
              <a:rPr lang="en-US" altLang="zh-CN" sz="2600" dirty="0">
                <a:latin typeface="+mn-lt"/>
                <a:ea typeface="+mn-ea"/>
              </a:rPr>
              <a:t>I/O</a:t>
            </a:r>
            <a:r>
              <a:rPr lang="zh-CN" altLang="en-US" sz="2600" dirty="0">
                <a:latin typeface="+mn-lt"/>
                <a:ea typeface="+mn-ea"/>
              </a:rPr>
              <a:t>系统管理的主要</a:t>
            </a:r>
            <a:r>
              <a:rPr lang="zh-CN" altLang="en-US" sz="2600" b="1" dirty="0">
                <a:solidFill>
                  <a:srgbClr val="FFFF00"/>
                </a:solidFill>
                <a:latin typeface="+mn-lt"/>
                <a:ea typeface="+mn-ea"/>
              </a:rPr>
              <a:t>对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象：</a:t>
            </a:r>
            <a:endParaRPr lang="en-US" altLang="zh-CN" sz="2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90000"/>
            </a:pPr>
            <a:r>
              <a:rPr lang="en-US" altLang="zh-CN" sz="2600" dirty="0">
                <a:latin typeface="+mn-lt"/>
                <a:ea typeface="+mn-ea"/>
              </a:rPr>
              <a:t> </a:t>
            </a:r>
            <a:r>
              <a:rPr lang="en-US" altLang="zh-CN" sz="2600" dirty="0" smtClean="0">
                <a:latin typeface="+mn-lt"/>
                <a:ea typeface="+mn-ea"/>
              </a:rPr>
              <a:t>   I/O</a:t>
            </a:r>
            <a:r>
              <a:rPr lang="zh-CN" altLang="en-US" sz="2600" b="1" dirty="0">
                <a:solidFill>
                  <a:srgbClr val="FFFF66"/>
                </a:solidFill>
                <a:latin typeface="+mn-lt"/>
                <a:ea typeface="+mn-ea"/>
              </a:rPr>
              <a:t>设备</a:t>
            </a:r>
            <a:r>
              <a:rPr lang="zh-CN" altLang="en-US" sz="2600" dirty="0">
                <a:latin typeface="+mn-lt"/>
                <a:ea typeface="+mn-ea"/>
              </a:rPr>
              <a:t>和相应的</a:t>
            </a:r>
            <a:r>
              <a:rPr lang="zh-CN" altLang="en-US" sz="2600" b="1" dirty="0">
                <a:solidFill>
                  <a:srgbClr val="FFFF66"/>
                </a:solidFill>
                <a:latin typeface="+mn-lt"/>
                <a:ea typeface="+mn-ea"/>
              </a:rPr>
              <a:t>设备控制器</a:t>
            </a:r>
            <a:r>
              <a:rPr lang="zh-CN" altLang="en-US" sz="2600" dirty="0" smtClean="0">
                <a:latin typeface="+mn-lt"/>
                <a:ea typeface="+mn-ea"/>
              </a:rPr>
              <a:t>。</a:t>
            </a:r>
            <a:endParaRPr lang="en-US" altLang="zh-CN" sz="2600" dirty="0" smtClean="0">
              <a:latin typeface="+mn-lt"/>
              <a:ea typeface="+mn-ea"/>
            </a:endParaRPr>
          </a:p>
          <a:p>
            <a:pPr indent="358775"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90000"/>
              <a:buFont typeface="Wingdings" pitchFamily="2" charset="2"/>
              <a:buChar char="Ø"/>
            </a:pPr>
            <a:r>
              <a:rPr lang="zh-CN" altLang="en-US" sz="2600" dirty="0" smtClean="0">
                <a:latin typeface="+mn-lt"/>
                <a:ea typeface="+mn-ea"/>
              </a:rPr>
              <a:t>其</a:t>
            </a:r>
            <a:r>
              <a:rPr lang="zh-CN" altLang="en-US" sz="2600" dirty="0">
                <a:latin typeface="+mn-lt"/>
                <a:ea typeface="+mn-ea"/>
              </a:rPr>
              <a:t>最主要的</a:t>
            </a:r>
            <a:r>
              <a:rPr lang="zh-CN" altLang="en-US" sz="2600" b="1" dirty="0">
                <a:solidFill>
                  <a:srgbClr val="FFFF00"/>
                </a:solidFill>
                <a:latin typeface="+mn-lt"/>
                <a:ea typeface="+mn-ea"/>
              </a:rPr>
              <a:t>任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务：</a:t>
            </a:r>
            <a:endParaRPr lang="en-US" altLang="zh-CN" sz="2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marL="457200" indent="-271463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+mn-ea"/>
              </a:rPr>
              <a:t>完</a:t>
            </a:r>
            <a:r>
              <a:rPr lang="zh-CN" altLang="en-US" sz="2600" dirty="0">
                <a:latin typeface="+mn-lt"/>
                <a:ea typeface="+mn-ea"/>
              </a:rPr>
              <a:t>成</a:t>
            </a:r>
            <a:r>
              <a:rPr lang="zh-CN" altLang="en-US" sz="2600" b="1" dirty="0">
                <a:latin typeface="+mn-lt"/>
                <a:ea typeface="+mn-ea"/>
              </a:rPr>
              <a:t>用户提出</a:t>
            </a:r>
            <a:r>
              <a:rPr lang="zh-CN" altLang="en-US" sz="2600" dirty="0">
                <a:latin typeface="+mn-lt"/>
                <a:ea typeface="+mn-ea"/>
              </a:rPr>
              <a:t>的</a:t>
            </a:r>
            <a:r>
              <a:rPr lang="en-US" altLang="zh-CN" sz="2600" u="sng" dirty="0">
                <a:latin typeface="+mn-lt"/>
                <a:ea typeface="+mn-ea"/>
              </a:rPr>
              <a:t>I/O</a:t>
            </a:r>
            <a:r>
              <a:rPr lang="zh-CN" altLang="en-US" sz="2600" u="sng" dirty="0">
                <a:latin typeface="+mn-lt"/>
                <a:ea typeface="+mn-ea"/>
              </a:rPr>
              <a:t>请求</a:t>
            </a:r>
            <a:r>
              <a:rPr lang="zh-CN" altLang="en-US" sz="2600" dirty="0" smtClean="0">
                <a:latin typeface="+mn-lt"/>
                <a:ea typeface="+mn-ea"/>
              </a:rPr>
              <a:t>，</a:t>
            </a:r>
            <a:endParaRPr lang="en-US" altLang="zh-CN" sz="2600" dirty="0" smtClean="0">
              <a:latin typeface="+mn-lt"/>
              <a:ea typeface="+mn-ea"/>
            </a:endParaRPr>
          </a:p>
          <a:p>
            <a:pPr marL="457200" indent="-271463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+mn-ea"/>
              </a:rPr>
              <a:t>提</a:t>
            </a:r>
            <a:r>
              <a:rPr lang="zh-CN" altLang="en-US" sz="2600" dirty="0">
                <a:latin typeface="+mn-lt"/>
                <a:ea typeface="+mn-ea"/>
              </a:rPr>
              <a:t>高</a:t>
            </a:r>
            <a:r>
              <a:rPr lang="en-US" altLang="zh-CN" sz="2600" u="sng" dirty="0">
                <a:latin typeface="+mn-lt"/>
                <a:ea typeface="+mn-ea"/>
              </a:rPr>
              <a:t>I/O</a:t>
            </a:r>
            <a:r>
              <a:rPr lang="zh-CN" altLang="en-US" sz="2600" u="sng" dirty="0">
                <a:latin typeface="+mn-lt"/>
                <a:ea typeface="+mn-ea"/>
              </a:rPr>
              <a:t>速率</a:t>
            </a:r>
            <a:r>
              <a:rPr lang="zh-CN" altLang="en-US" sz="2600" dirty="0" smtClean="0">
                <a:latin typeface="+mn-lt"/>
                <a:ea typeface="+mn-ea"/>
              </a:rPr>
              <a:t>，</a:t>
            </a:r>
            <a:r>
              <a:rPr lang="en-US" altLang="zh-CN" sz="2200" dirty="0" smtClean="0">
                <a:latin typeface="+mn-lt"/>
                <a:ea typeface="+mn-ea"/>
              </a:rPr>
              <a:t>--</a:t>
            </a:r>
            <a:r>
              <a:rPr lang="zh-CN" altLang="en-US" sz="2200" dirty="0" smtClean="0">
                <a:solidFill>
                  <a:schemeClr val="tx2"/>
                </a:solidFill>
                <a:latin typeface="+mn-lt"/>
                <a:ea typeface="+mn-ea"/>
              </a:rPr>
              <a:t>速度</a:t>
            </a:r>
            <a:r>
              <a:rPr lang="zh-CN" altLang="en-US" sz="2200" dirty="0" smtClean="0">
                <a:latin typeface="+mn-lt"/>
                <a:ea typeface="+mn-ea"/>
              </a:rPr>
              <a:t>上要快</a:t>
            </a:r>
            <a:endParaRPr lang="en-US" altLang="zh-CN" sz="2200" dirty="0" smtClean="0">
              <a:latin typeface="+mn-lt"/>
              <a:ea typeface="+mn-ea"/>
            </a:endParaRPr>
          </a:p>
          <a:p>
            <a:pPr marL="457200" indent="-271463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+mn-ea"/>
              </a:rPr>
              <a:t>提</a:t>
            </a:r>
            <a:r>
              <a:rPr lang="zh-CN" altLang="en-US" sz="2600" dirty="0">
                <a:latin typeface="+mn-lt"/>
                <a:ea typeface="+mn-ea"/>
              </a:rPr>
              <a:t>高</a:t>
            </a:r>
            <a:r>
              <a:rPr lang="zh-CN" altLang="en-US" sz="2600" u="sng" dirty="0">
                <a:latin typeface="+mn-lt"/>
                <a:ea typeface="+mn-ea"/>
              </a:rPr>
              <a:t>设备的利用率</a:t>
            </a:r>
            <a:r>
              <a:rPr lang="zh-CN" altLang="en-US" sz="2600" dirty="0" smtClean="0">
                <a:latin typeface="+mn-lt"/>
                <a:ea typeface="+mn-ea"/>
              </a:rPr>
              <a:t>，</a:t>
            </a:r>
            <a:r>
              <a:rPr lang="en-US" altLang="zh-CN" sz="2200" dirty="0">
                <a:latin typeface="+mn-lt"/>
                <a:ea typeface="+mn-ea"/>
              </a:rPr>
              <a:t>--</a:t>
            </a:r>
            <a:r>
              <a:rPr lang="zh-CN" altLang="en-US" sz="2200" dirty="0">
                <a:solidFill>
                  <a:schemeClr val="tx2"/>
                </a:solidFill>
                <a:latin typeface="+mn-lt"/>
                <a:ea typeface="+mn-ea"/>
              </a:rPr>
              <a:t>时间</a:t>
            </a:r>
            <a:r>
              <a:rPr lang="zh-CN" altLang="en-US" sz="2200" dirty="0">
                <a:latin typeface="+mn-lt"/>
                <a:ea typeface="+mn-ea"/>
              </a:rPr>
              <a:t>上要充分利用</a:t>
            </a:r>
            <a:endParaRPr lang="en-US" altLang="zh-CN" sz="2200" dirty="0">
              <a:latin typeface="+mn-lt"/>
              <a:ea typeface="+mn-ea"/>
            </a:endParaRPr>
          </a:p>
          <a:p>
            <a:pPr marL="457200" indent="-271463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u="sng" dirty="0" smtClean="0">
                <a:latin typeface="+mn-lt"/>
                <a:ea typeface="+mn-ea"/>
              </a:rPr>
              <a:t>方便</a:t>
            </a:r>
            <a:r>
              <a:rPr lang="zh-CN" altLang="en-US" sz="2600" dirty="0" smtClean="0">
                <a:latin typeface="+mn-lt"/>
                <a:ea typeface="+mn-ea"/>
              </a:rPr>
              <a:t>高</a:t>
            </a:r>
            <a:r>
              <a:rPr lang="zh-CN" altLang="en-US" sz="2600" dirty="0">
                <a:latin typeface="+mn-lt"/>
                <a:ea typeface="+mn-ea"/>
              </a:rPr>
              <a:t>层的进</a:t>
            </a:r>
            <a:r>
              <a:rPr lang="zh-CN" altLang="en-US" sz="2600" dirty="0" smtClean="0">
                <a:latin typeface="+mn-lt"/>
                <a:ea typeface="+mn-ea"/>
              </a:rPr>
              <a:t>程</a:t>
            </a:r>
            <a:r>
              <a:rPr lang="zh-CN" altLang="en-US" sz="2600" u="sng" dirty="0">
                <a:latin typeface="+mn-lt"/>
                <a:ea typeface="+mn-ea"/>
              </a:rPr>
              <a:t>使用</a:t>
            </a:r>
            <a:r>
              <a:rPr lang="zh-CN" altLang="en-US" sz="2600" dirty="0">
                <a:latin typeface="+mn-lt"/>
                <a:ea typeface="+mn-ea"/>
              </a:rPr>
              <a:t>这些设</a:t>
            </a:r>
            <a:r>
              <a:rPr lang="zh-CN" altLang="en-US" sz="2600" dirty="0" smtClean="0">
                <a:latin typeface="+mn-lt"/>
                <a:ea typeface="+mn-ea"/>
              </a:rPr>
              <a:t>备。</a:t>
            </a:r>
            <a:endParaRPr lang="en-US" altLang="zh-CN" sz="2600" dirty="0">
              <a:latin typeface="+mn-lt"/>
              <a:ea typeface="+mn-ea"/>
            </a:endParaRPr>
          </a:p>
          <a:p>
            <a:pPr marL="457200" indent="-271463"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90000"/>
              <a:buFont typeface="Wingdings" pitchFamily="2" charset="2"/>
              <a:buChar char="Ø"/>
            </a:pPr>
            <a:endParaRPr lang="zh-CN" altLang="en-US" sz="260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7843730" cy="700088"/>
          </a:xfrm>
        </p:spPr>
        <p:txBody>
          <a:bodyPr/>
          <a:lstStyle/>
          <a:p>
            <a:r>
              <a:rPr lang="en-US" altLang="zh-CN" dirty="0"/>
              <a:t>6.1  I/O</a:t>
            </a:r>
            <a:r>
              <a:rPr lang="zh-CN" altLang="en-US" dirty="0"/>
              <a:t>系统的功能、模型和接</a:t>
            </a:r>
            <a:r>
              <a:rPr lang="zh-CN" altLang="en-US" dirty="0" smtClean="0"/>
              <a:t>口（</a:t>
            </a:r>
            <a:r>
              <a:rPr lang="zh-CN" altLang="en-US" dirty="0" smtClean="0">
                <a:solidFill>
                  <a:schemeClr val="tx1"/>
                </a:solidFill>
              </a:rPr>
              <a:t>快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68043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095838" y="350108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2. </a:t>
            </a:r>
            <a:r>
              <a:rPr kumimoji="1" lang="zh-CN" altLang="en-US" sz="2400" b="1" dirty="0">
                <a:latin typeface="Times New Roman" pitchFamily="18" charset="0"/>
              </a:rPr>
              <a:t>通道类型 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050924" y="838372"/>
            <a:ext cx="582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Times New Roman" pitchFamily="18" charset="0"/>
              </a:rPr>
              <a:t>1) </a:t>
            </a:r>
            <a:r>
              <a:rPr kumimoji="1" lang="zh-CN" altLang="en-US" sz="2400" b="1" dirty="0">
                <a:latin typeface="Times New Roman" pitchFamily="18" charset="0"/>
              </a:rPr>
              <a:t>字节多路通道</a:t>
            </a:r>
            <a:r>
              <a:rPr kumimoji="1" lang="en-US" altLang="zh-CN" sz="2400" dirty="0">
                <a:latin typeface="Times New Roman" pitchFamily="18" charset="0"/>
              </a:rPr>
              <a:t>(Byte Multiplexor Channel) 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971800" y="6172200"/>
            <a:ext cx="41585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latin typeface="Times New Roman" pitchFamily="18" charset="0"/>
              </a:rPr>
              <a:t>图 </a:t>
            </a:r>
            <a:r>
              <a:rPr kumimoji="1" lang="en-US" altLang="zh-CN" sz="2200" dirty="0" smtClean="0">
                <a:latin typeface="Times New Roman" pitchFamily="18" charset="0"/>
              </a:rPr>
              <a:t>6-6 </a:t>
            </a:r>
            <a:r>
              <a:rPr kumimoji="1" lang="zh-CN" altLang="en-US" sz="2200" dirty="0">
                <a:latin typeface="Times New Roman" pitchFamily="18" charset="0"/>
              </a:rPr>
              <a:t>字节多路通道的工作原理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71170"/>
              </p:ext>
            </p:extLst>
          </p:nvPr>
        </p:nvGraphicFramePr>
        <p:xfrm>
          <a:off x="611560" y="3221360"/>
          <a:ext cx="8316416" cy="295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VISIO" r:id="rId3" imgW="4133160" imgH="1433160" progId="Visio.Drawing.4">
                  <p:embed/>
                </p:oleObj>
              </mc:Choice>
              <mc:Fallback>
                <p:oleObj name="VISIO" r:id="rId3" imgW="4133160" imgH="143316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21360"/>
                        <a:ext cx="8316416" cy="295084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1302435"/>
            <a:ext cx="84249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273050"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300" dirty="0" smtClean="0"/>
              <a:t>含</a:t>
            </a:r>
            <a:r>
              <a:rPr lang="zh-CN" altLang="en-US" sz="2300" dirty="0"/>
              <a:t>有</a:t>
            </a:r>
            <a:r>
              <a:rPr lang="zh-CN" altLang="en-US" sz="2300" b="1" u="sng" dirty="0">
                <a:solidFill>
                  <a:srgbClr val="FFFF66"/>
                </a:solidFill>
              </a:rPr>
              <a:t>许多</a:t>
            </a:r>
            <a:r>
              <a:rPr lang="zh-CN" altLang="en-US" sz="2300" u="sng" dirty="0"/>
              <a:t>非分配型</a:t>
            </a:r>
            <a:r>
              <a:rPr lang="zh-CN" altLang="en-US" sz="2300" b="1" u="sng" dirty="0">
                <a:solidFill>
                  <a:srgbClr val="FFFF66"/>
                </a:solidFill>
              </a:rPr>
              <a:t>子通</a:t>
            </a:r>
            <a:r>
              <a:rPr lang="zh-CN" altLang="en-US" sz="2300" b="1" u="sng" dirty="0">
                <a:solidFill>
                  <a:srgbClr val="FFFF66"/>
                </a:solidFill>
              </a:rPr>
              <a:t>道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几</a:t>
            </a:r>
            <a:r>
              <a:rPr lang="zh-CN" altLang="en-US" sz="2300" dirty="0"/>
              <a:t>十到数</a:t>
            </a:r>
            <a:r>
              <a:rPr lang="zh-CN" altLang="en-US" sz="2300" dirty="0" smtClean="0"/>
              <a:t>百</a:t>
            </a:r>
            <a:r>
              <a:rPr lang="en-US" altLang="zh-CN" sz="2300" dirty="0" smtClean="0"/>
              <a:t>)</a:t>
            </a:r>
          </a:p>
          <a:p>
            <a:pPr marL="179388" indent="273050"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300" b="1" dirty="0">
                <a:solidFill>
                  <a:srgbClr val="FFFF66"/>
                </a:solidFill>
              </a:rPr>
              <a:t>每一个</a:t>
            </a:r>
            <a:r>
              <a:rPr lang="zh-CN" altLang="en-US" sz="2300" dirty="0"/>
              <a:t>子通道</a:t>
            </a:r>
            <a:r>
              <a:rPr lang="zh-CN" altLang="en-US" sz="2300" b="1" u="sng" dirty="0"/>
              <a:t>连接</a:t>
            </a:r>
            <a:r>
              <a:rPr lang="zh-CN" altLang="en-US" sz="2300" dirty="0"/>
              <a:t>一台</a:t>
            </a:r>
            <a:r>
              <a:rPr lang="en-US" altLang="zh-CN" sz="2300" dirty="0"/>
              <a:t>I/O</a:t>
            </a:r>
            <a:r>
              <a:rPr lang="zh-CN" altLang="en-US" sz="2300" dirty="0"/>
              <a:t>设</a:t>
            </a:r>
            <a:r>
              <a:rPr lang="zh-CN" altLang="en-US" sz="2300" dirty="0" smtClean="0"/>
              <a:t>备，并</a:t>
            </a:r>
            <a:r>
              <a:rPr lang="zh-CN" altLang="en-US" sz="2300" b="1" u="sng" dirty="0"/>
              <a:t>控制</a:t>
            </a:r>
            <a:r>
              <a:rPr lang="zh-CN" altLang="en-US" sz="2300" dirty="0" smtClean="0"/>
              <a:t>该设备的</a:t>
            </a:r>
            <a:r>
              <a:rPr lang="en-US" altLang="zh-CN" sz="2300" dirty="0" smtClean="0"/>
              <a:t>I/O</a:t>
            </a:r>
            <a:r>
              <a:rPr lang="zh-CN" altLang="en-US" sz="2300" dirty="0" smtClean="0"/>
              <a:t>操作。</a:t>
            </a:r>
            <a:endParaRPr lang="en-US" altLang="zh-CN" sz="2300" dirty="0" smtClean="0"/>
          </a:p>
          <a:p>
            <a:pPr marL="179388" indent="273050"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300" dirty="0"/>
              <a:t>按</a:t>
            </a:r>
            <a:r>
              <a:rPr lang="zh-CN" altLang="en-US" sz="2300" b="1" dirty="0">
                <a:solidFill>
                  <a:srgbClr val="FFFF66"/>
                </a:solidFill>
              </a:rPr>
              <a:t>字节交叉方式</a:t>
            </a:r>
            <a:r>
              <a:rPr lang="zh-CN" altLang="en-US" sz="2300" dirty="0"/>
              <a:t>工</a:t>
            </a:r>
            <a:r>
              <a:rPr lang="zh-CN" altLang="en-US" sz="2300" dirty="0" smtClean="0"/>
              <a:t>作。</a:t>
            </a:r>
            <a:endParaRPr lang="en-US" altLang="zh-CN" sz="2300" dirty="0" smtClean="0"/>
          </a:p>
          <a:p>
            <a:pPr marL="179388" indent="273050"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300" dirty="0" smtClean="0"/>
              <a:t>按</a:t>
            </a:r>
            <a:r>
              <a:rPr lang="zh-CN" altLang="en-US" sz="2300" b="1" dirty="0">
                <a:solidFill>
                  <a:srgbClr val="FFFF66"/>
                </a:solidFill>
              </a:rPr>
              <a:t>时间片轮转方式</a:t>
            </a:r>
            <a:r>
              <a:rPr lang="zh-CN" altLang="en-US" sz="2300" dirty="0" smtClean="0"/>
              <a:t>，</a:t>
            </a:r>
            <a:r>
              <a:rPr lang="zh-CN" altLang="en-US" sz="2300" b="1" u="sng" dirty="0">
                <a:solidFill>
                  <a:srgbClr val="FFFF66"/>
                </a:solidFill>
              </a:rPr>
              <a:t>共</a:t>
            </a:r>
            <a:r>
              <a:rPr lang="zh-CN" altLang="en-US" sz="2300" b="1" u="sng" dirty="0">
                <a:solidFill>
                  <a:srgbClr val="FFFF66"/>
                </a:solidFill>
              </a:rPr>
              <a:t>享主</a:t>
            </a:r>
            <a:r>
              <a:rPr lang="zh-CN" altLang="en-US" sz="2300" b="1" u="sng" dirty="0">
                <a:solidFill>
                  <a:srgbClr val="FFFF66"/>
                </a:solidFill>
              </a:rPr>
              <a:t>通</a:t>
            </a:r>
            <a:r>
              <a:rPr lang="zh-CN" altLang="en-US" sz="2300" b="1" u="sng" dirty="0">
                <a:solidFill>
                  <a:srgbClr val="FFFF66"/>
                </a:solidFill>
              </a:rPr>
              <a:t>道</a:t>
            </a:r>
            <a:r>
              <a:rPr lang="zh-CN" altLang="en-US" sz="2300" dirty="0"/>
              <a:t>，</a:t>
            </a:r>
            <a:r>
              <a:rPr lang="zh-CN" altLang="en-US" sz="2300" dirty="0" smtClean="0"/>
              <a:t>使</a:t>
            </a:r>
            <a:r>
              <a:rPr lang="zh-CN" altLang="en-US" sz="2300" dirty="0"/>
              <a:t>每个子通道</a:t>
            </a:r>
            <a:r>
              <a:rPr lang="zh-CN" altLang="en-US" sz="2300" b="1" dirty="0">
                <a:solidFill>
                  <a:srgbClr val="FFFF66"/>
                </a:solidFill>
              </a:rPr>
              <a:t>传送</a:t>
            </a:r>
            <a:r>
              <a:rPr lang="en-US" altLang="zh-CN" sz="2300" b="1" u="sng" dirty="0">
                <a:solidFill>
                  <a:srgbClr val="FFFF66"/>
                </a:solidFill>
              </a:rPr>
              <a:t>1</a:t>
            </a:r>
            <a:r>
              <a:rPr lang="zh-CN" altLang="en-US" sz="2300" b="1" u="sng" dirty="0">
                <a:solidFill>
                  <a:srgbClr val="FFFF66"/>
                </a:solidFill>
              </a:rPr>
              <a:t>个</a:t>
            </a:r>
            <a:r>
              <a:rPr lang="zh-CN" altLang="en-US" sz="2300" b="1" dirty="0">
                <a:solidFill>
                  <a:srgbClr val="FFFF66"/>
                </a:solidFill>
              </a:rPr>
              <a:t>字</a:t>
            </a:r>
            <a:r>
              <a:rPr lang="zh-CN" altLang="en-US" sz="2300" b="1" dirty="0" smtClean="0">
                <a:solidFill>
                  <a:srgbClr val="FFFF66"/>
                </a:solidFill>
              </a:rPr>
              <a:t>节</a:t>
            </a:r>
            <a:endParaRPr lang="zh-CN" altLang="en-US" sz="2300" b="1" dirty="0">
              <a:solidFill>
                <a:srgbClr val="FFFF66"/>
              </a:solidFill>
            </a:endParaRPr>
          </a:p>
          <a:p>
            <a:pPr>
              <a:spcBef>
                <a:spcPts val="600"/>
              </a:spcBef>
            </a:pPr>
            <a:endParaRPr lang="zh-CN" altLang="en-US" sz="2300" b="1" dirty="0">
              <a:solidFill>
                <a:srgbClr val="FFFF66"/>
              </a:solidFill>
            </a:endParaRPr>
          </a:p>
        </p:txBody>
      </p:sp>
      <p:sp>
        <p:nvSpPr>
          <p:cNvPr id="3" name="左箭头 2"/>
          <p:cNvSpPr/>
          <p:nvPr/>
        </p:nvSpPr>
        <p:spPr bwMode="auto">
          <a:xfrm rot="10800000">
            <a:off x="2651743" y="4437112"/>
            <a:ext cx="1319072" cy="360040"/>
          </a:xfrm>
          <a:prstGeom prst="leftArrow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259632" y="2135319"/>
            <a:ext cx="2448271" cy="861633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2411760" y="2996952"/>
            <a:ext cx="1800200" cy="144016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5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6"/>
          <p:cNvSpPr txBox="1">
            <a:spLocks noChangeArrowheads="1"/>
          </p:cNvSpPr>
          <p:nvPr/>
        </p:nvSpPr>
        <p:spPr bwMode="auto">
          <a:xfrm>
            <a:off x="1116013" y="692150"/>
            <a:ext cx="3821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Times New Roman" pitchFamily="18" charset="0"/>
              </a:rPr>
              <a:t>2) </a:t>
            </a:r>
            <a:r>
              <a:rPr kumimoji="1" lang="zh-CN" altLang="en-US" sz="2400" b="1" dirty="0">
                <a:latin typeface="Times New Roman" pitchFamily="18" charset="0"/>
              </a:rPr>
              <a:t>数组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选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择</a:t>
            </a:r>
            <a:r>
              <a:rPr kumimoji="1" lang="zh-CN" altLang="en-US" sz="2400" b="1" dirty="0" smtClean="0">
                <a:latin typeface="Times New Roman" pitchFamily="18" charset="0"/>
              </a:rPr>
              <a:t>通道</a:t>
            </a:r>
            <a:r>
              <a:rPr kumimoji="1" lang="zh-CN" altLang="en-US" sz="2400" b="1" baseline="30000" dirty="0" smtClean="0">
                <a:solidFill>
                  <a:schemeClr val="tx2"/>
                </a:solidFill>
                <a:latin typeface="Times New Roman" pitchFamily="18" charset="0"/>
              </a:rPr>
              <a:t>只能选</a:t>
            </a:r>
            <a:r>
              <a:rPr kumimoji="1" lang="zh-CN" altLang="en-US" sz="2400" b="1" baseline="30000" dirty="0">
                <a:solidFill>
                  <a:schemeClr val="tx2"/>
                </a:solidFill>
                <a:latin typeface="Times New Roman" pitchFamily="18" charset="0"/>
              </a:rPr>
              <a:t>一</a:t>
            </a:r>
            <a:r>
              <a:rPr kumimoji="1" lang="zh-CN" altLang="en-US" sz="2400" b="1" baseline="30000" dirty="0" smtClean="0">
                <a:solidFill>
                  <a:schemeClr val="tx2"/>
                </a:solidFill>
                <a:latin typeface="Times New Roman" pitchFamily="18" charset="0"/>
              </a:rPr>
              <a:t>个通道</a:t>
            </a:r>
            <a:endParaRPr kumimoji="1"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5299" name="Text Box 7"/>
          <p:cNvSpPr txBox="1">
            <a:spLocks noChangeArrowheads="1"/>
          </p:cNvSpPr>
          <p:nvPr/>
        </p:nvSpPr>
        <p:spPr bwMode="auto">
          <a:xfrm>
            <a:off x="468313" y="1163994"/>
            <a:ext cx="8229600" cy="53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5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latin typeface="Times New Roman" pitchFamily="18" charset="0"/>
              </a:rPr>
              <a:t>原因：字节多路通道</a:t>
            </a:r>
            <a:r>
              <a:rPr kumimoji="1" lang="zh-CN" altLang="en-US" sz="2400" dirty="0">
                <a:latin typeface="Times New Roman" pitchFamily="18" charset="0"/>
              </a:rPr>
              <a:t>不适于连接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itchFamily="18" charset="0"/>
              </a:rPr>
              <a:t>高速设备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30000"/>
              </a:lnSpc>
              <a:spcBef>
                <a:spcPct val="15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解决</a:t>
            </a:r>
            <a:r>
              <a:rPr kumimoji="1" lang="zh-CN" altLang="en-US" sz="2400" dirty="0" smtClean="0">
                <a:latin typeface="Times New Roman" pitchFamily="18" charset="0"/>
              </a:rPr>
              <a:t>：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数组选择通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道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endParaRPr kumimoji="1" lang="zh-CN" altLang="en-US" sz="2400" dirty="0">
              <a:latin typeface="Times New Roman" pitchFamily="18" charset="0"/>
            </a:endParaRPr>
          </a:p>
          <a:p>
            <a:pPr marL="342900" indent="287338">
              <a:lnSpc>
                <a:spcPct val="13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</a:rPr>
              <a:t> 这种通道虽然可以连接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多台高速设备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287338">
              <a:lnSpc>
                <a:spcPct val="13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</a:rPr>
              <a:t>但由</a:t>
            </a:r>
            <a:r>
              <a:rPr kumimoji="1" lang="zh-CN" altLang="en-US" sz="2400" dirty="0" smtClean="0">
                <a:latin typeface="Times New Roman" pitchFamily="18" charset="0"/>
              </a:rPr>
              <a:t>于只有</a:t>
            </a:r>
            <a:r>
              <a:rPr kumimoji="1" lang="zh-CN" altLang="en-US" sz="2400" b="1" u="sng" dirty="0">
                <a:solidFill>
                  <a:srgbClr val="FF6600"/>
                </a:solidFill>
                <a:latin typeface="Times New Roman" pitchFamily="18" charset="0"/>
              </a:rPr>
              <a:t>一个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分配型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子通道</a:t>
            </a:r>
            <a:r>
              <a:rPr kumimoji="1" lang="zh-CN" altLang="en-US" sz="2400" dirty="0" smtClean="0">
                <a:latin typeface="Times New Roman" pitchFamily="18" charset="0"/>
              </a:rPr>
              <a:t>，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287338">
              <a:lnSpc>
                <a:spcPct val="13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</a:rPr>
              <a:t>在一段时间</a:t>
            </a:r>
            <a:r>
              <a:rPr kumimoji="1" lang="zh-CN" altLang="en-US" sz="2400" dirty="0" smtClean="0">
                <a:latin typeface="Times New Roman" pitchFamily="18" charset="0"/>
              </a:rPr>
              <a:t>内，只</a:t>
            </a:r>
            <a:r>
              <a:rPr kumimoji="1" lang="zh-CN" altLang="en-US" sz="2400" dirty="0">
                <a:latin typeface="Times New Roman" pitchFamily="18" charset="0"/>
              </a:rPr>
              <a:t>能执行</a:t>
            </a:r>
            <a:r>
              <a:rPr kumimoji="1" lang="zh-CN" altLang="en-US" sz="2400" b="1" u="sng" dirty="0">
                <a:solidFill>
                  <a:srgbClr val="FF6600"/>
                </a:solidFill>
                <a:latin typeface="Times New Roman" pitchFamily="18" charset="0"/>
              </a:rPr>
              <a:t>一道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通道程序</a:t>
            </a:r>
            <a:r>
              <a:rPr kumimoji="1" lang="zh-CN" altLang="en-US" sz="2400" dirty="0">
                <a:latin typeface="Times New Roman" pitchFamily="18" charset="0"/>
              </a:rPr>
              <a:t>， 控制</a:t>
            </a:r>
            <a:r>
              <a:rPr kumimoji="1" lang="zh-CN" altLang="en-US" sz="2400" b="1" u="sng" dirty="0">
                <a:solidFill>
                  <a:srgbClr val="FF6600"/>
                </a:solidFill>
                <a:latin typeface="Times New Roman" pitchFamily="18" charset="0"/>
              </a:rPr>
              <a:t>一台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设备</a:t>
            </a:r>
            <a:r>
              <a:rPr kumimoji="1" lang="zh-CN" altLang="en-US" sz="2400" dirty="0">
                <a:latin typeface="Times New Roman" pitchFamily="18" charset="0"/>
              </a:rPr>
              <a:t>进行数据传送， 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646113">
              <a:lnSpc>
                <a:spcPct val="130000"/>
              </a:lnSpc>
              <a:spcBef>
                <a:spcPts val="600"/>
              </a:spcBef>
              <a:buSzPct val="60000"/>
            </a:pPr>
            <a:r>
              <a:rPr kumimoji="1" lang="zh-CN" altLang="en-US" sz="2400" b="1" u="sng" dirty="0">
                <a:latin typeface="Times New Roman" pitchFamily="18" charset="0"/>
              </a:rPr>
              <a:t>问</a:t>
            </a:r>
            <a:r>
              <a:rPr kumimoji="1" lang="zh-CN" altLang="en-US" sz="2400" b="1" u="sng" dirty="0" smtClean="0">
                <a:latin typeface="Times New Roman" pitchFamily="18" charset="0"/>
              </a:rPr>
              <a:t>题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zh-CN" altLang="en-US" sz="2400" dirty="0" smtClean="0">
                <a:latin typeface="Times New Roman" pitchFamily="18" charset="0"/>
              </a:rPr>
              <a:t>当</a:t>
            </a:r>
            <a:r>
              <a:rPr kumimoji="1" lang="zh-CN" altLang="en-US" sz="2400" u="sng" dirty="0">
                <a:latin typeface="Times New Roman" pitchFamily="18" charset="0"/>
              </a:rPr>
              <a:t>某台设备占用了该通道</a:t>
            </a:r>
            <a:r>
              <a:rPr kumimoji="1" lang="zh-CN" altLang="en-US" sz="2400" dirty="0">
                <a:latin typeface="Times New Roman" pitchFamily="18" charset="0"/>
              </a:rPr>
              <a:t>后，便一直由它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独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占</a:t>
            </a:r>
            <a:r>
              <a:rPr kumimoji="1" lang="zh-CN" altLang="en-US" sz="2400" dirty="0" smtClean="0">
                <a:latin typeface="Times New Roman" pitchFamily="18" charset="0"/>
              </a:rPr>
              <a:t>直</a:t>
            </a:r>
            <a:r>
              <a:rPr kumimoji="1" lang="zh-CN" altLang="en-US" sz="2400" dirty="0">
                <a:latin typeface="Times New Roman" pitchFamily="18" charset="0"/>
              </a:rPr>
              <a:t>至该设</a:t>
            </a:r>
            <a:r>
              <a:rPr kumimoji="1" lang="zh-CN" altLang="en-US" sz="2400" dirty="0" smtClean="0">
                <a:latin typeface="Times New Roman" pitchFamily="18" charset="0"/>
              </a:rPr>
              <a:t>备使用</a:t>
            </a:r>
            <a:r>
              <a:rPr kumimoji="1" lang="zh-CN" altLang="en-US" sz="2400" u="sng" dirty="0" smtClean="0">
                <a:latin typeface="Times New Roman" pitchFamily="18" charset="0"/>
              </a:rPr>
              <a:t>完毕并释</a:t>
            </a:r>
            <a:r>
              <a:rPr kumimoji="1" lang="zh-CN" altLang="en-US" sz="2400" u="sng" dirty="0">
                <a:latin typeface="Times New Roman" pitchFamily="18" charset="0"/>
              </a:rPr>
              <a:t>放</a:t>
            </a:r>
            <a:r>
              <a:rPr kumimoji="1" lang="zh-CN" altLang="en-US" sz="2400" dirty="0">
                <a:latin typeface="Times New Roman" pitchFamily="18" charset="0"/>
              </a:rPr>
              <a:t>该通道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缺点：</a:t>
            </a:r>
            <a:r>
              <a:rPr kumimoji="1" lang="zh-CN" altLang="en-US" sz="2400" dirty="0" smtClean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即</a:t>
            </a:r>
            <a:r>
              <a:rPr kumimoji="1"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使它无数据传送，其它设备也不能用</a:t>
            </a:r>
            <a:r>
              <a:rPr kumimoji="1" lang="zh-CN" altLang="en-US" sz="2400" b="1" u="sng" baseline="30000" dirty="0">
                <a:solidFill>
                  <a:srgbClr val="FF0000"/>
                </a:solidFill>
                <a:latin typeface="Times New Roman" pitchFamily="18" charset="0"/>
              </a:rPr>
              <a:t>问题</a:t>
            </a:r>
            <a:r>
              <a:rPr kumimoji="1" lang="zh-CN" altLang="en-US" sz="2400" dirty="0">
                <a:latin typeface="Times New Roman" pitchFamily="18" charset="0"/>
              </a:rPr>
              <a:t>， 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287338">
              <a:lnSpc>
                <a:spcPct val="13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</a:rPr>
              <a:t>这种通道的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利用率很低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5436096" y="1153815"/>
            <a:ext cx="1224135" cy="546993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699793" y="2852936"/>
            <a:ext cx="720080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977833" y="4365104"/>
            <a:ext cx="720080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414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813593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3) </a:t>
            </a:r>
            <a:r>
              <a:rPr kumimoji="1" lang="zh-CN" altLang="en-US" sz="2400" b="1" dirty="0">
                <a:latin typeface="Times New Roman" pitchFamily="18" charset="0"/>
              </a:rPr>
              <a:t>数组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多路</a:t>
            </a:r>
            <a:r>
              <a:rPr kumimoji="1" lang="zh-CN" altLang="en-US" sz="2400" b="1" dirty="0">
                <a:latin typeface="Times New Roman" pitchFamily="18" charset="0"/>
              </a:rPr>
              <a:t>通</a:t>
            </a:r>
            <a:r>
              <a:rPr kumimoji="1" lang="zh-CN" altLang="en-US" sz="2400" b="1" dirty="0" smtClean="0">
                <a:latin typeface="Times New Roman" pitchFamily="18" charset="0"/>
              </a:rPr>
              <a:t>道（</a:t>
            </a: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与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的结合，课后）</a:t>
            </a:r>
            <a:r>
              <a:rPr kumimoji="1" lang="en-US" altLang="zh-CN" sz="2400" dirty="0" smtClean="0">
                <a:latin typeface="Times New Roman" pitchFamily="18" charset="0"/>
              </a:rPr>
              <a:t>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latin typeface="Times New Roman" pitchFamily="18" charset="0"/>
              </a:rPr>
              <a:t>原因：数组选择通</a:t>
            </a:r>
            <a:r>
              <a:rPr kumimoji="1" lang="zh-CN" altLang="en-US" sz="2400" dirty="0" smtClean="0">
                <a:latin typeface="Times New Roman" pitchFamily="18" charset="0"/>
              </a:rPr>
              <a:t>道每</a:t>
            </a:r>
            <a:r>
              <a:rPr kumimoji="1" lang="zh-CN" altLang="en-US" sz="2400" dirty="0">
                <a:latin typeface="Times New Roman" pitchFamily="18" charset="0"/>
              </a:rPr>
              <a:t>次只允许</a:t>
            </a:r>
            <a:r>
              <a:rPr kumimoji="1" lang="zh-CN" altLang="en-US" sz="2400" b="1" dirty="0">
                <a:solidFill>
                  <a:srgbClr val="FFFF66"/>
                </a:solidFill>
                <a:latin typeface="Times New Roman" pitchFamily="18" charset="0"/>
              </a:rPr>
              <a:t>一个设备</a:t>
            </a:r>
            <a:r>
              <a:rPr kumimoji="1" lang="zh-CN" alt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传输数据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kumimoji="1" lang="zh-CN" altLang="en-US" sz="2400" dirty="0"/>
              <a:t>       解决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 smtClean="0">
                <a:latin typeface="Times New Roman" pitchFamily="18" charset="0"/>
              </a:rPr>
              <a:t>将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数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组选择通道</a:t>
            </a:r>
            <a:r>
              <a:rPr kumimoji="1" lang="zh-CN" altLang="en-US" sz="2400" b="1" u="sng" dirty="0">
                <a:latin typeface="Times New Roman" pitchFamily="18" charset="0"/>
              </a:rPr>
              <a:t>传输速率高</a:t>
            </a:r>
            <a:r>
              <a:rPr kumimoji="1" lang="zh-CN" altLang="en-US" sz="2400" dirty="0">
                <a:latin typeface="Times New Roman" pitchFamily="18" charset="0"/>
              </a:rPr>
              <a:t>和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字节多路通道</a:t>
            </a:r>
            <a:r>
              <a:rPr kumimoji="1" lang="zh-CN" altLang="en-US" sz="2400" dirty="0">
                <a:latin typeface="Times New Roman" pitchFamily="18" charset="0"/>
              </a:rPr>
              <a:t>能使各子通道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zh-CN" altLang="en-US" sz="2400" dirty="0">
                <a:latin typeface="Times New Roman" pitchFamily="18" charset="0"/>
              </a:rPr>
              <a:t>设备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分时</a:t>
            </a:r>
            <a:r>
              <a:rPr kumimoji="1" lang="zh-CN" altLang="en-US" sz="2400" b="1" u="sng" dirty="0">
                <a:latin typeface="Times New Roman" pitchFamily="18" charset="0"/>
              </a:rPr>
              <a:t>并行</a:t>
            </a:r>
            <a:r>
              <a:rPr kumimoji="1" lang="zh-CN" altLang="en-US" sz="2400" dirty="0">
                <a:latin typeface="Times New Roman" pitchFamily="18" charset="0"/>
              </a:rPr>
              <a:t>操作的优点相结</a:t>
            </a:r>
            <a:r>
              <a:rPr kumimoji="1" lang="zh-CN" altLang="en-US" sz="2400" dirty="0" smtClean="0">
                <a:latin typeface="Times New Roman" pitchFamily="18" charset="0"/>
              </a:rPr>
              <a:t>合。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indent="542925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它</a:t>
            </a:r>
            <a:r>
              <a:rPr kumimoji="1" lang="zh-CN" altLang="en-US" sz="2400" dirty="0">
                <a:latin typeface="Times New Roman" pitchFamily="18" charset="0"/>
              </a:rPr>
              <a:t>含有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多个</a:t>
            </a:r>
            <a:r>
              <a:rPr kumimoji="1" lang="zh-CN" altLang="en-US" sz="2400" u="sng" dirty="0">
                <a:latin typeface="Times New Roman" pitchFamily="18" charset="0"/>
              </a:rPr>
              <a:t>非分配型</a:t>
            </a:r>
            <a:r>
              <a:rPr kumimoji="1" lang="zh-CN" altLang="en-US" sz="2400" dirty="0">
                <a:latin typeface="Times New Roman" pitchFamily="18" charset="0"/>
              </a:rPr>
              <a:t>子通道， 因而这种通道既具有</a:t>
            </a:r>
            <a:r>
              <a:rPr kumimoji="1" lang="zh-CN" altLang="en-US" sz="2400" b="1" dirty="0">
                <a:solidFill>
                  <a:srgbClr val="FFFF66"/>
                </a:solidFill>
                <a:latin typeface="Times New Roman" pitchFamily="18" charset="0"/>
              </a:rPr>
              <a:t>很高的数据传输速率</a:t>
            </a:r>
            <a:r>
              <a:rPr kumimoji="1" lang="zh-CN" altLang="en-US" sz="2400" dirty="0">
                <a:latin typeface="Times New Roman" pitchFamily="18" charset="0"/>
              </a:rPr>
              <a:t>，又能获得令人满意的通道</a:t>
            </a:r>
            <a:r>
              <a:rPr kumimoji="1" lang="zh-CN" altLang="en-US" sz="2400" b="1" dirty="0">
                <a:solidFill>
                  <a:srgbClr val="FFFF66"/>
                </a:solidFill>
                <a:latin typeface="Times New Roman" pitchFamily="18" charset="0"/>
              </a:rPr>
              <a:t>利用率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indent="542925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该</a:t>
            </a:r>
            <a:r>
              <a:rPr kumimoji="1" lang="zh-CN" altLang="en-US" sz="2400" dirty="0">
                <a:latin typeface="Times New Roman" pitchFamily="18" charset="0"/>
              </a:rPr>
              <a:t>通道能被广泛地用于连接多台高、中速的外围设备，其数据传送是按数组方式进行的。 </a:t>
            </a:r>
          </a:p>
        </p:txBody>
      </p:sp>
    </p:spTree>
    <p:extLst>
      <p:ext uri="{BB962C8B-B14F-4D97-AF65-F5344CB8AC3E}">
        <p14:creationId xmlns:p14="http://schemas.microsoft.com/office/powerpoint/2010/main" val="26194044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042988" y="333375"/>
            <a:ext cx="74110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3. “</a:t>
            </a:r>
            <a:r>
              <a:rPr kumimoji="1" lang="zh-CN" altLang="en-US" sz="2400" b="1" dirty="0">
                <a:latin typeface="Times New Roman" pitchFamily="18" charset="0"/>
              </a:rPr>
              <a:t>瓶颈”问题 </a:t>
            </a:r>
            <a:r>
              <a:rPr kumimoji="1" lang="zh-CN" altLang="en-US" sz="2400" b="1" dirty="0" smtClean="0">
                <a:latin typeface="Times New Roman" pitchFamily="18" charset="0"/>
              </a:rPr>
              <a:t>（课后看）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通道价格贵</a:t>
            </a:r>
            <a:r>
              <a:rPr kumimoji="1" lang="zh-CN" altLang="en-US" sz="2400" b="1" dirty="0" smtClean="0">
                <a:latin typeface="Times New Roman" pitchFamily="18" charset="0"/>
                <a:sym typeface="Wingdings" pitchFamily="2" charset="2"/>
              </a:rPr>
              <a:t>通道数</a:t>
            </a:r>
            <a:r>
              <a:rPr kumimoji="1" lang="zh-CN" altLang="en-US" sz="2400" b="1" dirty="0">
                <a:latin typeface="Times New Roman" pitchFamily="18" charset="0"/>
                <a:sym typeface="Wingdings" pitchFamily="2" charset="2"/>
              </a:rPr>
              <a:t>量少</a:t>
            </a: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I/O</a:t>
            </a:r>
            <a:r>
              <a:rPr kumimoji="1" lang="zh-CN" altLang="en-US" sz="2400" b="1" dirty="0">
                <a:latin typeface="Times New Roman" pitchFamily="18" charset="0"/>
                <a:sym typeface="Wingdings" pitchFamily="2" charset="2"/>
              </a:rPr>
              <a:t>瓶颈</a:t>
            </a:r>
            <a:r>
              <a:rPr kumimoji="1" lang="zh-CN" altLang="en-US" sz="2400" b="1" dirty="0" smtClean="0">
                <a:latin typeface="Times New Roman" pitchFamily="18" charset="0"/>
                <a:sym typeface="Wingdings" pitchFamily="2" charset="2"/>
              </a:rPr>
              <a:t>系统呑</a:t>
            </a:r>
            <a:r>
              <a:rPr kumimoji="1" lang="zh-CN" altLang="en-US" sz="2400" b="1" dirty="0">
                <a:latin typeface="Times New Roman" pitchFamily="18" charset="0"/>
                <a:sym typeface="Wingdings" pitchFamily="2" charset="2"/>
              </a:rPr>
              <a:t>吐量下降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276600" y="6096000"/>
            <a:ext cx="3082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itchFamily="18" charset="0"/>
              </a:rPr>
              <a:t>图 </a:t>
            </a:r>
            <a:r>
              <a:rPr kumimoji="1" lang="en-US" altLang="zh-CN" sz="2400" dirty="0" smtClean="0">
                <a:latin typeface="Times New Roman" pitchFamily="18" charset="0"/>
              </a:rPr>
              <a:t>6-7 </a:t>
            </a:r>
            <a:r>
              <a:rPr kumimoji="1" lang="zh-CN" altLang="en-US" sz="2400" dirty="0">
                <a:latin typeface="Times New Roman" pitchFamily="18" charset="0"/>
              </a:rPr>
              <a:t>单通路</a:t>
            </a:r>
            <a:r>
              <a:rPr kumimoji="1" lang="en-US" altLang="zh-CN" sz="2400" dirty="0">
                <a:latin typeface="Times New Roman" pitchFamily="18" charset="0"/>
              </a:rPr>
              <a:t>I/O</a:t>
            </a:r>
            <a:r>
              <a:rPr kumimoji="1" lang="zh-CN" altLang="en-US" sz="2400" dirty="0">
                <a:latin typeface="Times New Roman" pitchFamily="18" charset="0"/>
              </a:rPr>
              <a:t>系统 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825413"/>
              </p:ext>
            </p:extLst>
          </p:nvPr>
        </p:nvGraphicFramePr>
        <p:xfrm>
          <a:off x="323528" y="1524000"/>
          <a:ext cx="8496944" cy="445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VISIO" r:id="rId3" imgW="3089160" imgH="1506240" progId="Visio.Drawing.4">
                  <p:embed/>
                </p:oleObj>
              </mc:Choice>
              <mc:Fallback>
                <p:oleObj name="VISIO" r:id="rId3" imgW="3089160" imgH="150624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24000"/>
                        <a:ext cx="8496944" cy="4459288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2339752" y="1988840"/>
            <a:ext cx="1656184" cy="944488"/>
          </a:xfrm>
          <a:prstGeom prst="ellipse">
            <a:avLst/>
          </a:prstGeom>
          <a:noFill/>
          <a:ln w="19050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172672" y="1637184"/>
            <a:ext cx="2016224" cy="2439888"/>
          </a:xfrm>
          <a:prstGeom prst="ellipse">
            <a:avLst/>
          </a:prstGeom>
          <a:noFill/>
          <a:ln w="19050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3416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028"/>
          <p:cNvSpPr txBox="1">
            <a:spLocks noChangeArrowheads="1"/>
          </p:cNvSpPr>
          <p:nvPr/>
        </p:nvSpPr>
        <p:spPr bwMode="auto">
          <a:xfrm>
            <a:off x="3097470" y="5943600"/>
            <a:ext cx="3005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itchFamily="18" charset="0"/>
              </a:rPr>
              <a:t>图 </a:t>
            </a:r>
            <a:r>
              <a:rPr kumimoji="1" lang="en-US" altLang="zh-CN" sz="2400" dirty="0" smtClean="0">
                <a:latin typeface="Times New Roman" pitchFamily="18" charset="0"/>
              </a:rPr>
              <a:t>6-8</a:t>
            </a:r>
            <a:r>
              <a:rPr kumimoji="1" lang="zh-CN" altLang="en-US" sz="2400" dirty="0" smtClean="0">
                <a:latin typeface="Times New Roman" pitchFamily="18" charset="0"/>
              </a:rPr>
              <a:t>多</a:t>
            </a:r>
            <a:r>
              <a:rPr kumimoji="1" lang="zh-CN" altLang="en-US" sz="2400" dirty="0">
                <a:latin typeface="Times New Roman" pitchFamily="18" charset="0"/>
              </a:rPr>
              <a:t>通路</a:t>
            </a:r>
            <a:r>
              <a:rPr kumimoji="1" lang="en-US" altLang="zh-CN" sz="2400" dirty="0">
                <a:latin typeface="Times New Roman" pitchFamily="18" charset="0"/>
              </a:rPr>
              <a:t>I/O</a:t>
            </a:r>
            <a:r>
              <a:rPr kumimoji="1" lang="zh-CN" altLang="en-US" sz="2400" dirty="0">
                <a:latin typeface="Times New Roman" pitchFamily="18" charset="0"/>
              </a:rPr>
              <a:t>系统 </a:t>
            </a:r>
          </a:p>
        </p:txBody>
      </p:sp>
      <p:graphicFrame>
        <p:nvGraphicFramePr>
          <p:cNvPr id="5122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948201"/>
              </p:ext>
            </p:extLst>
          </p:nvPr>
        </p:nvGraphicFramePr>
        <p:xfrm>
          <a:off x="438907" y="2463800"/>
          <a:ext cx="8424936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VISIO" r:id="rId3" imgW="3125160" imgH="1111680" progId="Visio.Drawing.4">
                  <p:embed/>
                </p:oleObj>
              </mc:Choice>
              <mc:Fallback>
                <p:oleObj name="VISIO" r:id="rId3" imgW="3125160" imgH="1111680" progId="Visio.Drawing.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07" y="2463800"/>
                        <a:ext cx="8424936" cy="3251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1030"/>
          <p:cNvSpPr txBox="1">
            <a:spLocks noChangeArrowheads="1"/>
          </p:cNvSpPr>
          <p:nvPr/>
        </p:nvSpPr>
        <p:spPr bwMode="auto">
          <a:xfrm>
            <a:off x="1671638" y="482600"/>
            <a:ext cx="254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5125" name="Rectangle 1031"/>
          <p:cNvSpPr>
            <a:spLocks noChangeArrowheads="1"/>
          </p:cNvSpPr>
          <p:nvPr/>
        </p:nvSpPr>
        <p:spPr bwMode="auto">
          <a:xfrm>
            <a:off x="684213" y="692150"/>
            <a:ext cx="6991016" cy="152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 dirty="0"/>
              <a:t>解决方法：增加设备到主机间的</a:t>
            </a:r>
            <a:r>
              <a:rPr kumimoji="1" lang="zh-CN" altLang="en-US" sz="2400" b="1" u="sng" dirty="0">
                <a:solidFill>
                  <a:srgbClr val="FFFF00"/>
                </a:solidFill>
              </a:rPr>
              <a:t>通路</a:t>
            </a:r>
            <a:r>
              <a:rPr kumimoji="1" lang="zh-CN" altLang="en-US" sz="2400" b="1" dirty="0"/>
              <a:t>（而非通道</a:t>
            </a:r>
            <a:r>
              <a:rPr kumimoji="1" lang="zh-CN" altLang="en-US" sz="2400" b="1" dirty="0" smtClean="0"/>
              <a:t>）</a:t>
            </a:r>
            <a:endParaRPr kumimoji="1" lang="en-US" altLang="zh-CN" sz="2400" b="1" dirty="0" smtClean="0"/>
          </a:p>
          <a:p>
            <a:pPr marL="342900" indent="287338">
              <a:spcBef>
                <a:spcPts val="1000"/>
              </a:spcBef>
              <a:spcAft>
                <a:spcPts val="500"/>
              </a:spcAft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ym typeface="Wingdings" pitchFamily="2" charset="2"/>
              </a:rPr>
              <a:t>一个</a:t>
            </a:r>
            <a:r>
              <a:rPr kumimoji="1" lang="zh-CN" altLang="en-US" sz="2400" b="1" dirty="0">
                <a:sym typeface="Wingdings" pitchFamily="2" charset="2"/>
              </a:rPr>
              <a:t>设</a:t>
            </a:r>
            <a:r>
              <a:rPr kumimoji="1" lang="zh-CN" altLang="en-US" sz="2400" b="1" dirty="0" smtClean="0">
                <a:sym typeface="Wingdings" pitchFamily="2" charset="2"/>
              </a:rPr>
              <a:t>备</a:t>
            </a:r>
            <a:r>
              <a:rPr kumimoji="1" lang="zh-CN" altLang="en-US" sz="2400" b="1" dirty="0">
                <a:sym typeface="Wingdings" pitchFamily="2" charset="2"/>
              </a:rPr>
              <a:t>连</a:t>
            </a:r>
            <a:r>
              <a:rPr kumimoji="1" lang="zh-CN" altLang="en-US" sz="2400" b="1" dirty="0" smtClean="0">
                <a:sym typeface="Wingdings" pitchFamily="2" charset="2"/>
              </a:rPr>
              <a:t>接到多个</a:t>
            </a:r>
            <a:r>
              <a:rPr kumimoji="1" lang="zh-CN" altLang="en-US" sz="2400" b="1" dirty="0">
                <a:sym typeface="Wingdings" pitchFamily="2" charset="2"/>
              </a:rPr>
              <a:t>控</a:t>
            </a:r>
            <a:r>
              <a:rPr kumimoji="1" lang="zh-CN" altLang="en-US" sz="2400" b="1" dirty="0" smtClean="0">
                <a:sym typeface="Wingdings" pitchFamily="2" charset="2"/>
              </a:rPr>
              <a:t>制器</a:t>
            </a:r>
            <a:endParaRPr kumimoji="1" lang="en-US" altLang="zh-CN" sz="2400" b="1" dirty="0" smtClean="0">
              <a:sym typeface="Wingdings" pitchFamily="2" charset="2"/>
            </a:endParaRPr>
          </a:p>
          <a:p>
            <a:pPr marL="342900" indent="287338">
              <a:spcBef>
                <a:spcPts val="1000"/>
              </a:spcBef>
              <a:spcAft>
                <a:spcPts val="500"/>
              </a:spcAft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ym typeface="Wingdings" pitchFamily="2" charset="2"/>
              </a:rPr>
              <a:t>一个</a:t>
            </a:r>
            <a:r>
              <a:rPr kumimoji="1" lang="zh-CN" altLang="en-US" sz="2400" b="1" dirty="0">
                <a:sym typeface="Wingdings" pitchFamily="2" charset="2"/>
              </a:rPr>
              <a:t>控</a:t>
            </a:r>
            <a:r>
              <a:rPr kumimoji="1" lang="zh-CN" altLang="en-US" sz="2400" b="1" dirty="0" smtClean="0">
                <a:sym typeface="Wingdings" pitchFamily="2" charset="2"/>
              </a:rPr>
              <a:t>制器</a:t>
            </a:r>
            <a:r>
              <a:rPr kumimoji="1" lang="zh-CN" altLang="en-US" sz="2400" b="1" dirty="0">
                <a:sym typeface="Wingdings" pitchFamily="2" charset="2"/>
              </a:rPr>
              <a:t>连</a:t>
            </a:r>
            <a:r>
              <a:rPr kumimoji="1" lang="zh-CN" altLang="en-US" sz="2400" b="1" dirty="0" smtClean="0">
                <a:sym typeface="Wingdings" pitchFamily="2" charset="2"/>
              </a:rPr>
              <a:t>接到多个</a:t>
            </a:r>
            <a:r>
              <a:rPr kumimoji="1" lang="zh-CN" altLang="en-US" sz="2400" b="1" dirty="0">
                <a:sym typeface="Wingdings" pitchFamily="2" charset="2"/>
              </a:rPr>
              <a:t>通道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1048172"/>
            <a:ext cx="8540750" cy="4253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zh-CN" altLang="en-US" b="1" dirty="0" smtClean="0">
                <a:solidFill>
                  <a:schemeClr val="tx2"/>
                </a:solidFill>
              </a:rPr>
              <a:t>中断</a:t>
            </a:r>
            <a:r>
              <a:rPr lang="zh-CN" altLang="en-US" dirty="0" smtClean="0"/>
              <a:t>在</a:t>
            </a:r>
            <a:r>
              <a:rPr lang="zh-CN" altLang="en-US" dirty="0"/>
              <a:t>操作系统</a:t>
            </a:r>
            <a:r>
              <a:rPr lang="zh-CN" altLang="en-US" dirty="0" smtClean="0"/>
              <a:t>中占有</a:t>
            </a:r>
            <a:r>
              <a:rPr lang="zh-CN" altLang="en-US" u="sng" dirty="0" smtClean="0"/>
              <a:t>特别重</a:t>
            </a:r>
            <a:r>
              <a:rPr lang="zh-CN" altLang="en-US" u="sng" dirty="0"/>
              <a:t>要的地</a:t>
            </a:r>
            <a:r>
              <a:rPr lang="zh-CN" altLang="en-US" u="sng" dirty="0" smtClean="0"/>
              <a:t>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中断是</a:t>
            </a:r>
            <a:r>
              <a:rPr lang="zh-CN" altLang="en-US" b="1" u="sng" dirty="0"/>
              <a:t>多道程</a:t>
            </a:r>
            <a:r>
              <a:rPr lang="zh-CN" altLang="en-US" b="1" u="sng" dirty="0" smtClean="0"/>
              <a:t>序设计</a:t>
            </a:r>
            <a:r>
              <a:rPr lang="zh-CN" altLang="en-US" dirty="0" smtClean="0"/>
              <a:t>的</a:t>
            </a:r>
            <a:r>
              <a:rPr lang="zh-CN" altLang="en-US" dirty="0"/>
              <a:t>基</a:t>
            </a:r>
            <a:r>
              <a:rPr lang="zh-CN" altLang="en-US" dirty="0" smtClean="0"/>
              <a:t>础。因为</a:t>
            </a:r>
            <a:r>
              <a:rPr lang="zh-CN" altLang="en-US" dirty="0" smtClean="0">
                <a:solidFill>
                  <a:srgbClr val="FFFF00"/>
                </a:solidFill>
              </a:rPr>
              <a:t>进</a:t>
            </a:r>
            <a:r>
              <a:rPr lang="zh-CN" altLang="en-US" dirty="0">
                <a:solidFill>
                  <a:srgbClr val="FFFF00"/>
                </a:solidFill>
              </a:rPr>
              <a:t>程之间的切换</a:t>
            </a:r>
            <a:r>
              <a:rPr lang="zh-CN" altLang="en-US" dirty="0"/>
              <a:t>是通过中断来完成的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中</a:t>
            </a:r>
            <a:r>
              <a:rPr lang="zh-CN" altLang="en-US" dirty="0"/>
              <a:t>断也是</a:t>
            </a:r>
            <a:r>
              <a:rPr lang="zh-CN" altLang="en-US" b="1" u="sng" dirty="0"/>
              <a:t>设备管理</a:t>
            </a:r>
            <a:r>
              <a:rPr lang="zh-CN" altLang="en-US" dirty="0"/>
              <a:t>的基础。因</a:t>
            </a:r>
            <a:r>
              <a:rPr lang="zh-CN" altLang="en-US" dirty="0" smtClean="0"/>
              <a:t>为</a:t>
            </a:r>
            <a:r>
              <a:rPr lang="en-US" altLang="zh-CN" u="sng" dirty="0" smtClean="0">
                <a:solidFill>
                  <a:srgbClr val="FFFF00"/>
                </a:solidFill>
              </a:rPr>
              <a:t>CPU</a:t>
            </a:r>
            <a:r>
              <a:rPr lang="zh-CN" altLang="en-US" u="sng" dirty="0"/>
              <a:t>与</a:t>
            </a:r>
            <a:r>
              <a:rPr lang="en-US" altLang="zh-CN" u="sng" dirty="0">
                <a:solidFill>
                  <a:srgbClr val="FFFF00"/>
                </a:solidFill>
              </a:rPr>
              <a:t>I/O</a:t>
            </a:r>
            <a:r>
              <a:rPr lang="zh-CN" altLang="en-US" u="sng" dirty="0">
                <a:solidFill>
                  <a:srgbClr val="FFFF00"/>
                </a:solidFill>
              </a:rPr>
              <a:t>设</a:t>
            </a:r>
            <a:r>
              <a:rPr lang="zh-CN" altLang="en-US" u="sng" dirty="0" smtClean="0">
                <a:solidFill>
                  <a:srgbClr val="FFFF00"/>
                </a:solidFill>
              </a:rPr>
              <a:t>备</a:t>
            </a:r>
            <a:r>
              <a:rPr lang="zh-CN" altLang="en-US" u="sng" dirty="0"/>
              <a:t>的并行</a:t>
            </a:r>
            <a:r>
              <a:rPr lang="zh-CN" altLang="en-US" dirty="0" smtClean="0"/>
              <a:t>工作，</a:t>
            </a:r>
            <a:r>
              <a:rPr lang="zh-CN" altLang="en-US" dirty="0"/>
              <a:t>也必需有中断的支持</a:t>
            </a:r>
            <a:r>
              <a:rPr lang="zh-CN" altLang="en-US" dirty="0" smtClean="0"/>
              <a:t>。</a:t>
            </a:r>
            <a:r>
              <a:rPr lang="zh-CN" altLang="en-US" dirty="0"/>
              <a:t>　　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6.3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　中断机构和中断处理程序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7050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04664"/>
            <a:ext cx="8540750" cy="61926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-358775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zh-CN" altLang="en-US" sz="2800" b="1" kern="0" dirty="0" smtClean="0"/>
              <a:t>　</a:t>
            </a:r>
            <a:r>
              <a:rPr lang="zh-CN" altLang="en-US" sz="2800" b="1" dirty="0"/>
              <a:t>　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6.3.1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中断简介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中断和陷入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dirty="0" smtClean="0"/>
              <a:t>1</a:t>
            </a:r>
            <a:r>
              <a:rPr lang="en-US" altLang="zh-CN" dirty="0"/>
              <a:t>) </a:t>
            </a:r>
            <a:r>
              <a:rPr lang="zh-CN" altLang="en-US" dirty="0"/>
              <a:t>中断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58775" indent="-358775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en-US" dirty="0" smtClean="0">
                <a:latin typeface="+mn-ea"/>
              </a:rPr>
              <a:t>指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对</a:t>
            </a:r>
            <a:r>
              <a:rPr lang="zh-CN" altLang="en-US" u="sng" dirty="0" smtClean="0">
                <a:latin typeface="+mn-ea"/>
              </a:rPr>
              <a:t>来自外设的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中断信号</a:t>
            </a:r>
            <a:r>
              <a:rPr lang="zh-CN" altLang="en-US" dirty="0" smtClean="0">
                <a:latin typeface="+mn-ea"/>
              </a:rPr>
              <a:t>的一种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响应</a:t>
            </a:r>
            <a:r>
              <a:rPr lang="zh-CN" altLang="en-US" dirty="0" smtClean="0">
                <a:latin typeface="+mn-ea"/>
              </a:rPr>
              <a:t>。包括：暂停当前程序的运行、保留现场、转去中断处理程序、处理完毕后回到断点继续运行。</a:t>
            </a:r>
            <a:endParaRPr lang="en-US" altLang="zh-CN" dirty="0" smtClean="0">
              <a:latin typeface="+mn-ea"/>
            </a:endParaRPr>
          </a:p>
          <a:p>
            <a:pPr marL="358775" indent="-358775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黑体" pitchFamily="2" charset="-122"/>
              </a:rPr>
              <a:t> </a:t>
            </a:r>
            <a:r>
              <a:rPr lang="en-US" altLang="zh-CN" dirty="0" smtClean="0">
                <a:latin typeface="+mn-ea"/>
                <a:ea typeface="黑体" pitchFamily="2" charset="-122"/>
              </a:rPr>
              <a:t>   </a:t>
            </a:r>
            <a:r>
              <a:rPr lang="zh-CN" altLang="en-US" dirty="0">
                <a:latin typeface="+mn-ea"/>
              </a:rPr>
              <a:t>中断是由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</a:rPr>
              <a:t>外设引起</a:t>
            </a:r>
            <a:r>
              <a:rPr lang="zh-CN" altLang="en-US" dirty="0">
                <a:latin typeface="+mn-ea"/>
              </a:rPr>
              <a:t>的，所以也叫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外中断</a:t>
            </a:r>
            <a:r>
              <a:rPr lang="zh-CN" altLang="en-US" dirty="0">
                <a:latin typeface="+mn-ea"/>
              </a:rPr>
              <a:t>。　</a:t>
            </a:r>
            <a:endParaRPr lang="en-US" altLang="zh-CN" dirty="0">
              <a:latin typeface="+mn-ea"/>
            </a:endParaRPr>
          </a:p>
          <a:p>
            <a:pPr marL="358775" indent="-358775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　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en-US" altLang="zh-CN" dirty="0"/>
              <a:t>) </a:t>
            </a:r>
            <a:r>
              <a:rPr lang="zh-CN" altLang="en-US" dirty="0"/>
              <a:t>陷</a:t>
            </a:r>
            <a:r>
              <a:rPr lang="zh-CN" altLang="en-US" dirty="0" smtClean="0"/>
              <a:t>入：</a:t>
            </a:r>
            <a:endParaRPr lang="en-US" altLang="zh-CN" dirty="0" smtClean="0"/>
          </a:p>
          <a:p>
            <a:pPr marL="358775" indent="-358775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指由</a:t>
            </a:r>
            <a:r>
              <a:rPr lang="en-US" altLang="zh-CN" dirty="0" smtClean="0"/>
              <a:t>CPU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</a:rPr>
              <a:t>内部事件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溢出、非法指令、地址越界等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引起的中断。处理过程同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358775" indent="-358775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这种中断，也叫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内中断</a:t>
            </a:r>
            <a:r>
              <a:rPr lang="zh-CN" altLang="en-US" dirty="0" smtClean="0"/>
              <a:t>或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陷入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4002977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260648"/>
            <a:ext cx="8540750" cy="60258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0" ea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en-US" kern="0" dirty="0" smtClean="0"/>
              <a:t>　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中断向量表和中断优先级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smtClean="0"/>
              <a:t>1</a:t>
            </a:r>
            <a:r>
              <a:rPr lang="en-US" altLang="zh-CN" b="1" dirty="0"/>
              <a:t>) </a:t>
            </a:r>
            <a:r>
              <a:rPr lang="zh-CN" altLang="en-US" b="1" dirty="0"/>
              <a:t>中断向量</a:t>
            </a:r>
            <a:r>
              <a:rPr lang="zh-CN" altLang="en-US" b="1" dirty="0" smtClean="0"/>
              <a:t>表</a:t>
            </a:r>
            <a:endParaRPr lang="en-US" altLang="zh-CN" b="1" dirty="0" smtClean="0"/>
          </a:p>
          <a:p>
            <a:pPr indent="287338" eaLnBrk="1" hangingPunct="1">
              <a:lnSpc>
                <a:spcPct val="130000"/>
              </a:lnSpc>
              <a:spcBef>
                <a:spcPts val="8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每种设</a:t>
            </a:r>
            <a:r>
              <a:rPr lang="zh-CN" altLang="en-US" dirty="0" smtClean="0"/>
              <a:t>备都有</a:t>
            </a:r>
            <a:r>
              <a:rPr lang="zh-CN" altLang="en-US" dirty="0"/>
              <a:t>各</a:t>
            </a:r>
            <a:r>
              <a:rPr lang="zh-CN" altLang="en-US" dirty="0" smtClean="0"/>
              <a:t>自的</a:t>
            </a:r>
            <a:r>
              <a:rPr lang="zh-CN" altLang="en-US" b="1" dirty="0" smtClean="0">
                <a:solidFill>
                  <a:srgbClr val="FFFF00"/>
                </a:solidFill>
              </a:rPr>
              <a:t>中</a:t>
            </a:r>
            <a:r>
              <a:rPr lang="zh-CN" altLang="en-US" b="1" dirty="0">
                <a:solidFill>
                  <a:srgbClr val="FFFF00"/>
                </a:solidFill>
              </a:rPr>
              <a:t>断处理程</a:t>
            </a:r>
            <a:r>
              <a:rPr lang="zh-CN" altLang="en-US" b="1" dirty="0" smtClean="0">
                <a:solidFill>
                  <a:srgbClr val="FFFF00"/>
                </a:solidFill>
              </a:rPr>
              <a:t>序</a:t>
            </a:r>
            <a:r>
              <a:rPr lang="en-US" altLang="zh-CN" b="1" baseline="30000" dirty="0" smtClean="0">
                <a:solidFill>
                  <a:srgbClr val="FFFF00"/>
                </a:solidFill>
              </a:rPr>
              <a:t>where?</a:t>
            </a:r>
            <a:endParaRPr lang="en-US" altLang="zh-CN" b="1" baseline="30000" dirty="0">
              <a:solidFill>
                <a:srgbClr val="FFFF00"/>
              </a:solidFill>
            </a:endParaRPr>
          </a:p>
          <a:p>
            <a:pPr indent="287338" eaLnBrk="1" hangingPunct="1">
              <a:lnSpc>
                <a:spcPct val="130000"/>
              </a:lnSpc>
              <a:spcBef>
                <a:spcPts val="8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中</a:t>
            </a:r>
            <a:r>
              <a:rPr lang="zh-CN" altLang="en-US" dirty="0"/>
              <a:t>断处理程序</a:t>
            </a:r>
            <a:r>
              <a:rPr lang="zh-CN" altLang="en-US" u="sng" dirty="0">
                <a:solidFill>
                  <a:schemeClr val="tx2"/>
                </a:solidFill>
              </a:rPr>
              <a:t>入口地</a:t>
            </a:r>
            <a:r>
              <a:rPr lang="zh-CN" altLang="en-US" u="sng" dirty="0" smtClean="0">
                <a:solidFill>
                  <a:schemeClr val="tx2"/>
                </a:solidFill>
              </a:rPr>
              <a:t>址</a:t>
            </a:r>
            <a:r>
              <a:rPr lang="zh-CN" altLang="en-US" dirty="0" smtClean="0"/>
              <a:t>放在</a:t>
            </a:r>
            <a:r>
              <a:rPr lang="zh-CN" altLang="en-US" b="1" dirty="0">
                <a:solidFill>
                  <a:srgbClr val="FFFF00"/>
                </a:solidFill>
              </a:rPr>
              <a:t>中断向量</a:t>
            </a:r>
            <a:r>
              <a:rPr lang="zh-CN" altLang="en-US" b="1" dirty="0" smtClean="0">
                <a:solidFill>
                  <a:srgbClr val="FFFF00"/>
                </a:solidFill>
              </a:rPr>
              <a:t>表</a:t>
            </a:r>
            <a:r>
              <a:rPr lang="zh-CN" altLang="en-US" dirty="0" smtClean="0"/>
              <a:t>的</a:t>
            </a:r>
            <a:r>
              <a:rPr lang="zh-CN" altLang="en-US" u="sng" dirty="0" smtClean="0"/>
              <a:t>一个表项中</a:t>
            </a:r>
            <a:endParaRPr lang="en-US" altLang="zh-CN" u="sng" dirty="0" smtClean="0"/>
          </a:p>
          <a:p>
            <a:pPr indent="287338" eaLnBrk="1" hangingPunct="1">
              <a:lnSpc>
                <a:spcPct val="130000"/>
              </a:lnSpc>
              <a:spcBef>
                <a:spcPts val="8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每</a:t>
            </a:r>
            <a:r>
              <a:rPr lang="zh-CN" altLang="en-US" dirty="0"/>
              <a:t>种设备的</a:t>
            </a:r>
            <a:r>
              <a:rPr lang="zh-CN" altLang="en-US" b="1" u="sng" dirty="0"/>
              <a:t>中断请</a:t>
            </a:r>
            <a:r>
              <a:rPr lang="zh-CN" altLang="en-US" b="1" u="sng" dirty="0" smtClean="0"/>
              <a:t>求</a:t>
            </a:r>
            <a:r>
              <a:rPr lang="zh-CN" altLang="en-US" dirty="0" smtClean="0"/>
              <a:t>都</a:t>
            </a:r>
            <a:r>
              <a:rPr lang="zh-CN" altLang="en-US" dirty="0"/>
              <a:t>被</a:t>
            </a:r>
            <a:r>
              <a:rPr lang="zh-CN" altLang="en-US" dirty="0" smtClean="0"/>
              <a:t>分配了一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FFFF00"/>
                </a:solidFill>
              </a:rPr>
              <a:t>中断</a:t>
            </a:r>
            <a:r>
              <a:rPr lang="zh-CN" altLang="en-US" b="1" dirty="0" smtClean="0">
                <a:solidFill>
                  <a:srgbClr val="FFFF00"/>
                </a:solidFill>
              </a:rPr>
              <a:t>号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marL="0" lvl="0" indent="0" eaLnBrk="1" hangingPunct="1">
              <a:lnSpc>
                <a:spcPct val="130000"/>
              </a:lnSpc>
              <a:spcBef>
                <a:spcPts val="800"/>
              </a:spcBef>
              <a:buClrTx/>
              <a:buSzPct val="60000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</a:rPr>
              <a:t>   </a:t>
            </a:r>
            <a:r>
              <a:rPr lang="en-US" altLang="zh-CN" sz="1800" dirty="0">
                <a:solidFill>
                  <a:srgbClr val="FFFFFF"/>
                </a:solidFill>
                <a:latin typeface="Arial" charset="0"/>
                <a:ea typeface="宋体" charset="-122"/>
              </a:rPr>
              <a:t>   </a:t>
            </a:r>
            <a:r>
              <a:rPr lang="en-US" altLang="zh-CN" sz="22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(</a:t>
            </a:r>
            <a:r>
              <a:rPr lang="zh-CN" altLang="en-US" sz="22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当设备发出</a:t>
            </a:r>
            <a:r>
              <a:rPr lang="en-US" altLang="zh-CN" sz="22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)</a:t>
            </a:r>
            <a:r>
              <a:rPr lang="zh-CN" altLang="en-US" sz="2200" b="1" u="sng" dirty="0">
                <a:solidFill>
                  <a:srgbClr val="FFFFFF"/>
                </a:solidFill>
                <a:latin typeface="Arial" charset="0"/>
                <a:ea typeface="宋体" charset="-122"/>
              </a:rPr>
              <a:t>中断请求</a:t>
            </a:r>
            <a:r>
              <a:rPr lang="en-US" altLang="zh-CN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(</a:t>
            </a:r>
            <a:r>
              <a:rPr lang="zh-CN" altLang="en-US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控制器判断</a:t>
            </a:r>
            <a:r>
              <a:rPr lang="en-US" altLang="zh-CN" sz="2200" b="1" dirty="0" smtClean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)</a:t>
            </a:r>
            <a:r>
              <a:rPr lang="zh-CN" altLang="en-US" sz="2200" b="1" dirty="0" smtClean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该请求的</a:t>
            </a:r>
            <a:r>
              <a:rPr lang="zh-CN" altLang="en-US" sz="2200" b="1" u="sng" dirty="0" smtClean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中</a:t>
            </a:r>
            <a:r>
              <a:rPr lang="zh-CN" altLang="en-US" sz="2200" b="1" u="sng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断号</a:t>
            </a:r>
            <a:r>
              <a:rPr lang="en-US" altLang="zh-CN" sz="2200" b="1" dirty="0" smtClean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 (</a:t>
            </a:r>
            <a:r>
              <a:rPr lang="zh-CN" altLang="en-US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查找</a:t>
            </a:r>
            <a:r>
              <a:rPr lang="en-US" altLang="zh-CN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)</a:t>
            </a:r>
            <a:r>
              <a:rPr lang="zh-CN" altLang="en-US" sz="2200" b="1" u="sng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中断向量表</a:t>
            </a:r>
            <a:r>
              <a:rPr lang="en-US" altLang="zh-CN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(</a:t>
            </a:r>
            <a:r>
              <a:rPr lang="zh-CN" altLang="en-US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找到</a:t>
            </a:r>
            <a:r>
              <a:rPr lang="en-US" altLang="zh-CN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)</a:t>
            </a:r>
            <a:r>
              <a:rPr lang="zh-CN" altLang="en-US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中断处理程序</a:t>
            </a:r>
            <a:r>
              <a:rPr lang="zh-CN" altLang="en-US" sz="2200" b="1" u="sng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入口地址</a:t>
            </a:r>
            <a:r>
              <a:rPr lang="en-US" altLang="zh-CN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</a:t>
            </a:r>
            <a:r>
              <a:rPr lang="zh-CN" altLang="en-US" sz="2200" b="1" u="sng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执行</a:t>
            </a:r>
            <a:r>
              <a:rPr lang="zh-CN" altLang="en-US" sz="2200" b="1" dirty="0">
                <a:solidFill>
                  <a:srgbClr val="FFFFFF"/>
                </a:solidFill>
                <a:latin typeface="Arial" charset="0"/>
                <a:ea typeface="宋体" charset="-122"/>
                <a:sym typeface="Wingdings" panose="05000000000000000000" pitchFamily="2" charset="2"/>
              </a:rPr>
              <a:t>中断处理程序</a:t>
            </a:r>
            <a:endParaRPr lang="en-US" altLang="zh-CN" sz="2200" b="1" dirty="0">
              <a:solidFill>
                <a:srgbClr val="FFFFFF"/>
              </a:solidFill>
              <a:latin typeface="Arial" charset="0"/>
              <a:ea typeface="宋体" charset="-122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en-US" altLang="zh-CN" b="1" dirty="0" smtClean="0"/>
              <a:t>    </a:t>
            </a:r>
            <a:r>
              <a:rPr lang="en-US" altLang="zh-CN" b="1" dirty="0" smtClean="0"/>
              <a:t>2</a:t>
            </a:r>
            <a:r>
              <a:rPr lang="en-US" altLang="zh-CN" b="1" dirty="0"/>
              <a:t>) </a:t>
            </a:r>
            <a:r>
              <a:rPr lang="zh-CN" altLang="en-US" b="1" dirty="0"/>
              <a:t>中断优先</a:t>
            </a:r>
            <a:r>
              <a:rPr lang="zh-CN" altLang="en-US" b="1" dirty="0" smtClean="0"/>
              <a:t>级</a:t>
            </a:r>
            <a:endParaRPr lang="en-US" altLang="zh-CN" b="1" dirty="0" smtClean="0"/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dirty="0"/>
              <a:t>类似于进程问题，中断也有优先级的问题</a:t>
            </a:r>
            <a:r>
              <a:rPr lang="zh-CN" altLang="en-US" dirty="0" smtClean="0"/>
              <a:t>。例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打印机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电源，怎样处理？</a:t>
            </a:r>
            <a:endParaRPr lang="zh-CN" altLang="en-US" dirty="0"/>
          </a:p>
        </p:txBody>
      </p:sp>
      <p:sp>
        <p:nvSpPr>
          <p:cNvPr id="3" name="左箭头 2"/>
          <p:cNvSpPr/>
          <p:nvPr/>
        </p:nvSpPr>
        <p:spPr bwMode="auto">
          <a:xfrm rot="16040862">
            <a:off x="6885591" y="5768735"/>
            <a:ext cx="659536" cy="360040"/>
          </a:xfrm>
          <a:prstGeom prst="leftArrow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02977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260648"/>
            <a:ext cx="8540750" cy="60258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对多中断源的处理方式  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1) </a:t>
            </a:r>
            <a:r>
              <a:rPr lang="zh-CN" altLang="en-US" b="1" dirty="0">
                <a:solidFill>
                  <a:schemeClr val="tx2"/>
                </a:solidFill>
              </a:rPr>
              <a:t>屏</a:t>
            </a:r>
            <a:r>
              <a:rPr lang="zh-CN" altLang="en-US" b="1" dirty="0" smtClean="0">
                <a:solidFill>
                  <a:schemeClr val="tx2"/>
                </a:solidFill>
              </a:rPr>
              <a:t>蔽</a:t>
            </a:r>
            <a:r>
              <a:rPr lang="zh-CN" altLang="en-US" b="1" baseline="30000" dirty="0" smtClean="0"/>
              <a:t>禁止</a:t>
            </a:r>
            <a:r>
              <a:rPr lang="zh-CN" altLang="en-US" dirty="0" smtClean="0"/>
              <a:t>其它中断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按请求次序</a:t>
            </a:r>
            <a:r>
              <a:rPr lang="zh-CN" altLang="en-US" sz="2400" b="1" u="sng" dirty="0" smtClean="0">
                <a:solidFill>
                  <a:schemeClr val="tx2"/>
                </a:solidFill>
              </a:rPr>
              <a:t>顺序处理</a:t>
            </a:r>
            <a:r>
              <a:rPr lang="zh-CN" altLang="en-US" sz="2400" dirty="0" smtClean="0"/>
              <a:t>。优点：</a:t>
            </a:r>
            <a:r>
              <a:rPr lang="zh-CN" altLang="en-US" sz="2400" b="1" dirty="0" smtClean="0">
                <a:solidFill>
                  <a:srgbClr val="FF3399"/>
                </a:solidFill>
              </a:rPr>
              <a:t>简单</a:t>
            </a:r>
            <a:r>
              <a:rPr lang="zh-CN" altLang="en-US" sz="2400" dirty="0" smtClean="0"/>
              <a:t>，缺点：</a:t>
            </a:r>
            <a:r>
              <a:rPr lang="zh-CN" altLang="en-US" sz="2400" b="1" dirty="0" smtClean="0">
                <a:solidFill>
                  <a:srgbClr val="FF3399"/>
                </a:solidFill>
              </a:rPr>
              <a:t>实</a:t>
            </a:r>
            <a:r>
              <a:rPr lang="zh-CN" altLang="en-US" sz="2400" b="1" dirty="0">
                <a:solidFill>
                  <a:srgbClr val="FF3399"/>
                </a:solidFill>
              </a:rPr>
              <a:t>时处理能力差</a:t>
            </a:r>
            <a:r>
              <a:rPr lang="en-US" altLang="zh-CN" sz="2400" dirty="0" smtClean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2) </a:t>
            </a:r>
            <a:r>
              <a:rPr lang="zh-CN" altLang="en-US" dirty="0" smtClean="0"/>
              <a:t>允许</a:t>
            </a:r>
            <a:r>
              <a:rPr lang="zh-CN" altLang="en-US" b="1" dirty="0">
                <a:solidFill>
                  <a:schemeClr val="tx2"/>
                </a:solidFill>
              </a:rPr>
              <a:t>嵌套</a:t>
            </a:r>
            <a:r>
              <a:rPr lang="zh-CN" altLang="en-US" dirty="0"/>
              <a:t>中</a:t>
            </a:r>
            <a:r>
              <a:rPr lang="zh-CN" altLang="en-US" dirty="0" smtClean="0"/>
              <a:t>断</a:t>
            </a:r>
            <a:r>
              <a:rPr lang="en-US" altLang="zh-CN" dirty="0" smtClean="0"/>
              <a:t>(</a:t>
            </a:r>
            <a:r>
              <a:rPr lang="zh-CN" altLang="en-US" u="sng" dirty="0" smtClean="0"/>
              <a:t>类似于</a:t>
            </a:r>
            <a:r>
              <a:rPr lang="zh-CN" altLang="en-US" b="1" u="sng" dirty="0">
                <a:solidFill>
                  <a:srgbClr val="FF3399"/>
                </a:solidFill>
              </a:rPr>
              <a:t>优先级</a:t>
            </a:r>
            <a:r>
              <a:rPr lang="zh-CN" altLang="en-US" dirty="0" smtClean="0"/>
              <a:t>调度算法</a:t>
            </a:r>
            <a:r>
              <a:rPr lang="en-US" altLang="zh-CN" dirty="0" smtClean="0"/>
              <a:t>)</a:t>
            </a:r>
            <a:r>
              <a:rPr lang="zh-CN" altLang="en-US" kern="0" dirty="0" smtClean="0"/>
              <a:t>　</a:t>
            </a:r>
            <a:r>
              <a:rPr lang="zh-CN" altLang="en-US" dirty="0"/>
              <a:t>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zh-CN" altLang="en-US" kern="0" dirty="0" smtClean="0"/>
          </a:p>
        </p:txBody>
      </p:sp>
      <p:pic>
        <p:nvPicPr>
          <p:cNvPr id="3" name="Picture 4" descr="6-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6" y="2398069"/>
            <a:ext cx="7978708" cy="38884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矩形 3"/>
          <p:cNvSpPr/>
          <p:nvPr/>
        </p:nvSpPr>
        <p:spPr>
          <a:xfrm>
            <a:off x="2699792" y="630572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6-9  </a:t>
            </a:r>
            <a:r>
              <a:rPr lang="zh-CN" altLang="en-US" b="1" dirty="0"/>
              <a:t>对多中断的处理方式</a:t>
            </a:r>
          </a:p>
        </p:txBody>
      </p:sp>
    </p:spTree>
    <p:extLst>
      <p:ext uri="{BB962C8B-B14F-4D97-AF65-F5344CB8AC3E}">
        <p14:creationId xmlns:p14="http://schemas.microsoft.com/office/powerpoint/2010/main" val="94002977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6.3.2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中断处理程序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indent="14288" eaLnBrk="1" hangingPunct="1">
              <a:lnSpc>
                <a:spcPct val="130000"/>
              </a:lnSpc>
              <a:spcBef>
                <a:spcPts val="600"/>
              </a:spcBef>
              <a:buSzPct val="68000"/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/>
              <a:t>当</a:t>
            </a:r>
            <a:r>
              <a:rPr lang="zh-CN" altLang="en-US" dirty="0"/>
              <a:t>一个进程</a:t>
            </a:r>
            <a:r>
              <a:rPr lang="zh-CN" altLang="en-US" dirty="0">
                <a:solidFill>
                  <a:schemeClr val="tx2"/>
                </a:solidFill>
              </a:rPr>
              <a:t>请求</a:t>
            </a:r>
            <a:r>
              <a:rPr lang="en-US" altLang="zh-CN" dirty="0">
                <a:solidFill>
                  <a:schemeClr val="tx2"/>
                </a:solidFill>
              </a:rPr>
              <a:t>I/O </a:t>
            </a:r>
            <a:r>
              <a:rPr lang="zh-CN" altLang="en-US" dirty="0"/>
              <a:t>操作</a:t>
            </a:r>
            <a:r>
              <a:rPr lang="zh-CN" altLang="en-US" dirty="0"/>
              <a:t>时，该进程将</a:t>
            </a:r>
            <a:r>
              <a:rPr lang="zh-CN" altLang="en-US" u="sng" dirty="0"/>
              <a:t>被挂</a:t>
            </a:r>
            <a:r>
              <a:rPr lang="zh-CN" altLang="en-US" u="sng" dirty="0" smtClean="0"/>
              <a:t>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14288" eaLnBrk="1" hangingPunct="1">
              <a:lnSpc>
                <a:spcPct val="130000"/>
              </a:lnSpc>
              <a:spcBef>
                <a:spcPts val="600"/>
              </a:spcBef>
              <a:buSzPct val="68000"/>
              <a:buFont typeface="Wingdings" panose="05000000000000000000" pitchFamily="2" charset="2"/>
              <a:buChar char="u"/>
              <a:defRPr/>
            </a:pPr>
            <a:r>
              <a:rPr lang="en-US" altLang="zh-CN" dirty="0" smtClean="0"/>
              <a:t>  </a:t>
            </a:r>
            <a:r>
              <a:rPr lang="zh-CN" altLang="en-US" dirty="0" smtClean="0"/>
              <a:t>进</a:t>
            </a:r>
            <a:r>
              <a:rPr lang="zh-CN" altLang="en-US" dirty="0" smtClean="0"/>
              <a:t>行</a:t>
            </a:r>
            <a:r>
              <a:rPr lang="en-US" altLang="zh-CN" dirty="0" smtClean="0">
                <a:solidFill>
                  <a:schemeClr val="tx2"/>
                </a:solidFill>
              </a:rPr>
              <a:t>I/O</a:t>
            </a:r>
            <a:r>
              <a:rPr lang="zh-CN" altLang="en-US" dirty="0" smtClean="0">
                <a:solidFill>
                  <a:schemeClr val="tx2"/>
                </a:solidFill>
              </a:rPr>
              <a:t>操作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     </a:t>
            </a:r>
          </a:p>
          <a:p>
            <a:pPr indent="14288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I/O</a:t>
            </a:r>
            <a:r>
              <a:rPr lang="zh-CN" altLang="en-US" dirty="0"/>
              <a:t>设备</a:t>
            </a:r>
            <a:r>
              <a:rPr lang="zh-CN" altLang="en-US" u="sng" dirty="0"/>
              <a:t>完成</a:t>
            </a:r>
            <a:r>
              <a:rPr lang="en-US" altLang="zh-CN" u="sng" dirty="0"/>
              <a:t>I/O</a:t>
            </a:r>
            <a:r>
              <a:rPr lang="zh-CN" altLang="en-US" u="sng" dirty="0"/>
              <a:t>操作</a:t>
            </a:r>
            <a:r>
              <a:rPr lang="zh-CN" altLang="en-US" dirty="0"/>
              <a:t>后，</a:t>
            </a:r>
            <a:r>
              <a:rPr lang="zh-CN" altLang="en-US" b="1" dirty="0"/>
              <a:t>设备控制器</a:t>
            </a:r>
            <a:r>
              <a:rPr lang="zh-CN" altLang="en-US" dirty="0"/>
              <a:t>便向</a:t>
            </a:r>
            <a:r>
              <a:rPr lang="en-US" altLang="zh-CN" dirty="0"/>
              <a:t>CPU</a:t>
            </a:r>
            <a:r>
              <a:rPr lang="zh-CN" altLang="en-US" dirty="0"/>
              <a:t>发送一个</a:t>
            </a:r>
            <a:r>
              <a:rPr lang="zh-CN" altLang="en-US" b="1" u="sng" dirty="0">
                <a:solidFill>
                  <a:schemeClr val="tx2"/>
                </a:solidFill>
              </a:rPr>
              <a:t>中断</a:t>
            </a:r>
            <a:r>
              <a:rPr lang="zh-CN" altLang="en-US" u="sng" dirty="0">
                <a:solidFill>
                  <a:schemeClr val="tx2"/>
                </a:solidFill>
              </a:rPr>
              <a:t>请</a:t>
            </a:r>
            <a:r>
              <a:rPr lang="zh-CN" altLang="en-US" u="sng" dirty="0" smtClean="0">
                <a:solidFill>
                  <a:schemeClr val="tx2"/>
                </a:solidFill>
              </a:rPr>
              <a:t>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14288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CPU</a:t>
            </a:r>
            <a:r>
              <a:rPr lang="zh-CN" altLang="en-US" dirty="0"/>
              <a:t>响应</a:t>
            </a:r>
            <a:r>
              <a:rPr lang="zh-CN" altLang="en-US" dirty="0" smtClean="0"/>
              <a:t>后，</a:t>
            </a:r>
            <a:r>
              <a:rPr lang="zh-CN" altLang="en-US" dirty="0" smtClean="0"/>
              <a:t>便</a:t>
            </a:r>
            <a:r>
              <a:rPr lang="zh-CN" altLang="en-US" b="1" dirty="0">
                <a:solidFill>
                  <a:srgbClr val="FF0000"/>
                </a:solidFill>
              </a:rPr>
              <a:t>转向</a:t>
            </a:r>
            <a:r>
              <a:rPr lang="zh-CN" altLang="en-US" dirty="0">
                <a:solidFill>
                  <a:schemeClr val="tx2"/>
                </a:solidFill>
              </a:rPr>
              <a:t>中断处理程</a:t>
            </a:r>
            <a:r>
              <a:rPr lang="zh-CN" altLang="en-US" dirty="0" smtClean="0">
                <a:solidFill>
                  <a:schemeClr val="tx2"/>
                </a:solidFill>
              </a:rPr>
              <a:t>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14288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r>
              <a:rPr lang="zh-CN" altLang="en-US" dirty="0"/>
              <a:t>断处理程序</a:t>
            </a:r>
            <a:r>
              <a:rPr lang="zh-CN" altLang="en-US" b="1" dirty="0">
                <a:solidFill>
                  <a:srgbClr val="FF0000"/>
                </a:solidFill>
              </a:rPr>
              <a:t>执行</a:t>
            </a:r>
            <a:r>
              <a:rPr lang="zh-CN" altLang="en-US" dirty="0">
                <a:solidFill>
                  <a:schemeClr val="tx2"/>
                </a:solidFill>
              </a:rPr>
              <a:t>相应的处</a:t>
            </a:r>
            <a:r>
              <a:rPr lang="zh-CN" altLang="en-US" dirty="0" smtClean="0">
                <a:solidFill>
                  <a:schemeClr val="tx2"/>
                </a:solidFill>
              </a:rPr>
              <a:t>理</a:t>
            </a:r>
            <a:r>
              <a:rPr lang="en-US" altLang="zh-CN" baseline="30000" dirty="0" smtClean="0">
                <a:solidFill>
                  <a:schemeClr val="tx2"/>
                </a:solidFill>
              </a:rPr>
              <a:t>p190-192</a:t>
            </a:r>
            <a:r>
              <a:rPr lang="en-US" altLang="zh-CN" b="1" u="sng" baseline="30000" dirty="0" smtClean="0">
                <a:solidFill>
                  <a:schemeClr val="tx2"/>
                </a:solidFill>
              </a:rPr>
              <a:t>, </a:t>
            </a:r>
            <a:r>
              <a:rPr lang="zh-CN" altLang="en-US" b="1" u="sng" baseline="30000" dirty="0">
                <a:solidFill>
                  <a:schemeClr val="tx2"/>
                </a:solidFill>
              </a:rPr>
              <a:t>认</a:t>
            </a:r>
            <a:r>
              <a:rPr lang="zh-CN" altLang="en-US" b="1" u="sng" baseline="30000" dirty="0" smtClean="0">
                <a:solidFill>
                  <a:schemeClr val="tx2"/>
                </a:solidFill>
              </a:rPr>
              <a:t>真</a:t>
            </a:r>
            <a:r>
              <a:rPr lang="zh-CN" altLang="en-US" b="1" u="sng" baseline="30000" dirty="0">
                <a:solidFill>
                  <a:schemeClr val="tx2"/>
                </a:solidFill>
              </a:rPr>
              <a:t>阅读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14288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</a:t>
            </a:r>
            <a:r>
              <a:rPr lang="zh-CN" altLang="en-US" dirty="0"/>
              <a:t>理完</a:t>
            </a:r>
            <a:r>
              <a:rPr lang="zh-CN" altLang="en-US" dirty="0" smtClean="0"/>
              <a:t>后，</a:t>
            </a:r>
            <a:r>
              <a:rPr lang="zh-CN" altLang="en-US" dirty="0" smtClean="0">
                <a:solidFill>
                  <a:schemeClr val="tx2"/>
                </a:solidFill>
              </a:rPr>
              <a:t>解</a:t>
            </a:r>
            <a:r>
              <a:rPr lang="zh-CN" altLang="en-US" dirty="0">
                <a:solidFill>
                  <a:schemeClr val="tx2"/>
                </a:solidFill>
              </a:rPr>
              <a:t>除</a:t>
            </a:r>
            <a:r>
              <a:rPr lang="zh-CN" altLang="en-US" dirty="0"/>
              <a:t>相应进程的</a:t>
            </a:r>
            <a:r>
              <a:rPr lang="zh-CN" altLang="en-US" dirty="0">
                <a:solidFill>
                  <a:schemeClr val="tx2"/>
                </a:solidFill>
              </a:rPr>
              <a:t>阻塞状态</a:t>
            </a:r>
            <a:r>
              <a:rPr lang="zh-CN" altLang="en-US" dirty="0"/>
              <a:t>。</a:t>
            </a:r>
            <a:endParaRPr lang="en-US" altLang="zh-CN" kern="0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　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如</a:t>
            </a:r>
            <a:r>
              <a:rPr lang="zh-CN" altLang="en-US" b="1" dirty="0" smtClean="0">
                <a:solidFill>
                  <a:srgbClr val="FF0000"/>
                </a:solidFill>
              </a:rPr>
              <a:t>图</a:t>
            </a:r>
            <a:r>
              <a:rPr lang="en-US" altLang="zh-CN" b="1" dirty="0" smtClean="0">
                <a:solidFill>
                  <a:srgbClr val="FF0000"/>
                </a:solidFill>
              </a:rPr>
              <a:t>6-11</a:t>
            </a:r>
            <a:r>
              <a:rPr lang="zh-CN" altLang="en-US" b="1" dirty="0" smtClean="0">
                <a:solidFill>
                  <a:srgbClr val="FF0000"/>
                </a:solidFill>
              </a:rPr>
              <a:t>所</a:t>
            </a:r>
            <a:r>
              <a:rPr lang="zh-CN" altLang="en-US" b="1" dirty="0" smtClean="0">
                <a:solidFill>
                  <a:srgbClr val="FF0000"/>
                </a:solidFill>
              </a:rPr>
              <a:t>示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（</a:t>
            </a:r>
            <a:r>
              <a:rPr lang="zh-CN" altLang="en-US" dirty="0" smtClean="0"/>
              <a:t>下下页）。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中断</a:t>
            </a:r>
            <a:r>
              <a:rPr lang="en-US" altLang="zh-CN" dirty="0" smtClean="0"/>
              <a:t>-&gt;</a:t>
            </a:r>
            <a:r>
              <a:rPr lang="zh-CN" altLang="en-US" dirty="0" smtClean="0">
                <a:solidFill>
                  <a:schemeClr val="tx2"/>
                </a:solidFill>
              </a:rPr>
              <a:t>设备使用效率</a:t>
            </a:r>
            <a:r>
              <a:rPr lang="zh-CN" altLang="en-US" dirty="0" smtClean="0"/>
              <a:t>大为提高（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效率？内存效率？）</a:t>
            </a:r>
            <a:endParaRPr lang="zh-CN" altLang="en-US" dirty="0"/>
          </a:p>
        </p:txBody>
      </p:sp>
      <p:sp>
        <p:nvSpPr>
          <p:cNvPr id="3" name="圆角右箭头 2"/>
          <p:cNvSpPr/>
          <p:nvPr/>
        </p:nvSpPr>
        <p:spPr bwMode="auto">
          <a:xfrm rot="10800000">
            <a:off x="6660231" y="4365104"/>
            <a:ext cx="288032" cy="115212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691680" y="5811516"/>
            <a:ext cx="2016224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02977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1524" y="908720"/>
            <a:ext cx="7632848" cy="568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630238" defTabSz="914400" eaLnBrk="1" latinLnBrk="0" hangingPunct="1">
              <a:lnSpc>
                <a:spcPct val="130000"/>
              </a:lnSpc>
              <a:spcBef>
                <a:spcPts val="600"/>
              </a:spcBef>
              <a:tabLst/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个</a:t>
            </a:r>
            <a:r>
              <a:rPr kumimoji="1" lang="zh-CN" altLang="en-US" sz="2400" b="1" dirty="0">
                <a:latin typeface="Times New Roman" pitchFamily="18" charset="0"/>
              </a:rPr>
              <a:t>基</a:t>
            </a:r>
            <a:r>
              <a:rPr kumimoji="1" lang="zh-CN" altLang="en-US" sz="2400" b="1" dirty="0" smtClean="0">
                <a:latin typeface="Times New Roman" pitchFamily="18" charset="0"/>
              </a:rPr>
              <a:t>本</a:t>
            </a:r>
            <a:r>
              <a:rPr kumimoji="1" lang="zh-CN" altLang="en-US" sz="2400" b="1" dirty="0">
                <a:latin typeface="Times New Roman" pitchFamily="18" charset="0"/>
              </a:rPr>
              <a:t>功</a:t>
            </a:r>
            <a:r>
              <a:rPr kumimoji="1" lang="zh-CN" altLang="en-US" sz="2400" b="1" dirty="0" smtClean="0">
                <a:latin typeface="Times New Roman" pitchFamily="18" charset="0"/>
              </a:rPr>
              <a:t>能。</a:t>
            </a: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：讨论</a:t>
            </a:r>
            <a:r>
              <a:rPr kumimoji="1" lang="zh-CN" altLang="en-US" sz="2400" b="1" u="sng" dirty="0" smtClean="0">
                <a:latin typeface="Times New Roman" pitchFamily="18" charset="0"/>
              </a:rPr>
              <a:t>方便</a:t>
            </a:r>
            <a:r>
              <a:rPr kumimoji="1" lang="zh-CN" altLang="en-US" sz="2400" b="1" dirty="0" smtClean="0">
                <a:latin typeface="Times New Roman" pitchFamily="18" charset="0"/>
              </a:rPr>
              <a:t>用户使用设备；</a:t>
            </a:r>
            <a:r>
              <a:rPr kumimoji="1" lang="en-US" altLang="zh-CN" sz="2400" b="1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400" b="1" dirty="0" smtClean="0">
                <a:latin typeface="Times New Roman" pitchFamily="18" charset="0"/>
              </a:rPr>
              <a:t>4</a:t>
            </a:r>
            <a:r>
              <a:rPr kumimoji="1" lang="zh-CN" altLang="en-US" sz="2400" b="1" dirty="0" smtClean="0">
                <a:latin typeface="Times New Roman" pitchFamily="18" charset="0"/>
              </a:rPr>
              <a:t>：讨论</a:t>
            </a:r>
            <a:r>
              <a:rPr kumimoji="1" lang="zh-CN" altLang="en-US" sz="2400" b="1" u="sng" dirty="0" smtClean="0">
                <a:latin typeface="Times New Roman" pitchFamily="18" charset="0"/>
              </a:rPr>
              <a:t>提高</a:t>
            </a:r>
            <a:r>
              <a:rPr kumimoji="1" lang="en-US" altLang="zh-CN" sz="2400" b="1" dirty="0" smtClean="0">
                <a:latin typeface="Times New Roman" pitchFamily="18" charset="0"/>
              </a:rPr>
              <a:t>CPU</a:t>
            </a:r>
            <a:r>
              <a:rPr kumimoji="1" lang="zh-CN" altLang="en-US" sz="2400" b="1" dirty="0" smtClean="0">
                <a:latin typeface="Times New Roman" pitchFamily="18" charset="0"/>
              </a:rPr>
              <a:t>、设备的</a:t>
            </a:r>
            <a:r>
              <a:rPr kumimoji="1" lang="zh-CN" altLang="en-US" sz="2400" b="1" u="sng" dirty="0" smtClean="0">
                <a:latin typeface="Times New Roman" pitchFamily="18" charset="0"/>
              </a:rPr>
              <a:t>利用率</a:t>
            </a:r>
            <a:r>
              <a:rPr kumimoji="1" lang="zh-CN" altLang="en-US" sz="2400" b="1" dirty="0" smtClean="0">
                <a:latin typeface="Times New Roman" pitchFamily="18" charset="0"/>
              </a:rPr>
              <a:t> ；</a:t>
            </a:r>
            <a:r>
              <a:rPr kumimoji="1" lang="en-US" altLang="zh-CN" sz="2400" b="1" dirty="0" smtClean="0">
                <a:latin typeface="Times New Roman" pitchFamily="18" charset="0"/>
              </a:rPr>
              <a:t>5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：讨论设备共享与设备错误处理问题。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R="0" lvl="0" indent="363538" defTabSz="914400" eaLnBrk="1" latinLnBrk="0" hangingPunct="1">
              <a:lnSpc>
                <a:spcPct val="130000"/>
              </a:lnSpc>
              <a:spcBef>
                <a:spcPts val="600"/>
              </a:spcBef>
              <a:tabLst/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. </a:t>
            </a:r>
            <a:r>
              <a:rPr kumimoji="1" lang="zh-CN" altLang="en-US" sz="2400" b="1" u="sng" dirty="0">
                <a:solidFill>
                  <a:schemeClr val="tx2"/>
                </a:solidFill>
                <a:latin typeface="Times New Roman" pitchFamily="18" charset="0"/>
              </a:rPr>
              <a:t>隐藏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物理设备的细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节</a:t>
            </a:r>
            <a:r>
              <a:rPr kumimoji="1" lang="en-US" altLang="zh-CN" sz="2400" dirty="0">
                <a:latin typeface="宋体" charset="-122"/>
              </a:rPr>
              <a:t>(§</a:t>
            </a:r>
            <a:r>
              <a:rPr kumimoji="1" lang="en-US" altLang="zh-CN" sz="2400" dirty="0" smtClean="0">
                <a:latin typeface="宋体" charset="-122"/>
              </a:rPr>
              <a:t>6.2</a:t>
            </a:r>
            <a:r>
              <a:rPr kumimoji="1" lang="zh-CN" altLang="en-US" sz="2400" dirty="0" smtClean="0">
                <a:latin typeface="宋体" charset="-122"/>
              </a:rPr>
              <a:t>设备控制器</a:t>
            </a:r>
            <a:r>
              <a:rPr kumimoji="1" lang="en-US" altLang="zh-CN" sz="2400" dirty="0" smtClean="0">
                <a:latin typeface="宋体" charset="-122"/>
              </a:rPr>
              <a:t>)</a:t>
            </a:r>
            <a:endParaRPr kumimoji="1" lang="en-US" altLang="zh-CN" sz="2400" dirty="0">
              <a:latin typeface="宋体" charset="-122"/>
            </a:endParaRPr>
          </a:p>
          <a:p>
            <a:pPr marR="0" lvl="0" indent="358775" defTabSz="914400" eaLnBrk="1" latinLnBrk="0" hangingPunct="1">
              <a:lnSpc>
                <a:spcPct val="130000"/>
              </a:lnSpc>
              <a:spcBef>
                <a:spcPts val="600"/>
              </a:spcBef>
              <a:tabLst/>
              <a:defRPr/>
            </a:pPr>
            <a:r>
              <a:rPr kumimoji="1" lang="zh-CN" altLang="en-US" sz="2400" b="1" dirty="0" smtClean="0">
                <a:latin typeface="宋体" charset="-122"/>
              </a:rPr>
              <a:t>问题</a:t>
            </a:r>
            <a:r>
              <a:rPr kumimoji="1" lang="zh-CN" altLang="en-US" sz="2400" dirty="0" smtClean="0">
                <a:latin typeface="宋体" charset="-122"/>
              </a:rPr>
              <a:t>：</a:t>
            </a:r>
            <a:r>
              <a:rPr kumimoji="1" lang="en-US" altLang="zh-CN" sz="2400" dirty="0" smtClean="0">
                <a:latin typeface="宋体" charset="-122"/>
              </a:rPr>
              <a:t>I/O</a:t>
            </a:r>
            <a:r>
              <a:rPr kumimoji="1" lang="zh-CN" altLang="en-US" sz="2400" dirty="0">
                <a:latin typeface="宋体" charset="-122"/>
              </a:rPr>
              <a:t>设备的</a:t>
            </a:r>
            <a:r>
              <a:rPr kumimoji="1" lang="zh-CN" altLang="en-US" sz="2400" b="1" u="sng" dirty="0">
                <a:latin typeface="宋体" charset="-122"/>
              </a:rPr>
              <a:t>类</a:t>
            </a:r>
            <a:r>
              <a:rPr kumimoji="1" lang="zh-CN" altLang="en-US" sz="2400" b="1" u="sng" dirty="0" smtClean="0">
                <a:latin typeface="宋体" charset="-122"/>
              </a:rPr>
              <a:t>型</a:t>
            </a:r>
            <a:r>
              <a:rPr kumimoji="1" lang="zh-CN" altLang="en-US" sz="2400" b="1" u="sng" dirty="0">
                <a:latin typeface="宋体" charset="-122"/>
              </a:rPr>
              <a:t>多</a:t>
            </a:r>
            <a:r>
              <a:rPr kumimoji="1" lang="zh-CN" altLang="en-US" sz="2400" dirty="0" smtClean="0">
                <a:latin typeface="宋体" charset="-122"/>
              </a:rPr>
              <a:t>，</a:t>
            </a:r>
            <a:r>
              <a:rPr kumimoji="1" lang="zh-CN" altLang="en-US" sz="2400" b="1" u="sng" dirty="0" smtClean="0">
                <a:latin typeface="宋体" charset="-122"/>
              </a:rPr>
              <a:t>差异大</a:t>
            </a:r>
            <a:r>
              <a:rPr kumimoji="1" lang="zh-CN" altLang="en-US" sz="2400" dirty="0" smtClean="0">
                <a:latin typeface="宋体" charset="-122"/>
              </a:rPr>
              <a:t>，</a:t>
            </a:r>
            <a:r>
              <a:rPr kumimoji="1" lang="zh-CN" altLang="en-US" sz="2400" dirty="0">
                <a:latin typeface="宋体" charset="-122"/>
              </a:rPr>
              <a:t>诸如它们接收和产生数据的</a:t>
            </a:r>
            <a:r>
              <a:rPr kumimoji="1" lang="zh-CN" altLang="en-US" sz="2400" u="sng" dirty="0">
                <a:solidFill>
                  <a:schemeClr val="tx2"/>
                </a:solidFill>
                <a:latin typeface="宋体" charset="-122"/>
              </a:rPr>
              <a:t>速</a:t>
            </a:r>
            <a:r>
              <a:rPr kumimoji="1" lang="zh-CN" altLang="en-US" sz="2400" u="sng" dirty="0" smtClean="0">
                <a:solidFill>
                  <a:schemeClr val="tx2"/>
                </a:solidFill>
                <a:latin typeface="宋体" charset="-122"/>
              </a:rPr>
              <a:t>度</a:t>
            </a:r>
            <a:r>
              <a:rPr kumimoji="1" lang="zh-CN" altLang="en-US" sz="2400" dirty="0">
                <a:latin typeface="宋体" charset="-122"/>
              </a:rPr>
              <a:t>、数据的</a:t>
            </a:r>
            <a:r>
              <a:rPr kumimoji="1" lang="zh-CN" altLang="en-US" sz="2400" u="sng" dirty="0">
                <a:solidFill>
                  <a:schemeClr val="tx2"/>
                </a:solidFill>
                <a:latin typeface="宋体" charset="-122"/>
              </a:rPr>
              <a:t>表示形</a:t>
            </a:r>
            <a:r>
              <a:rPr kumimoji="1" lang="zh-CN" altLang="en-US" sz="2400" u="sng" dirty="0" smtClean="0">
                <a:solidFill>
                  <a:schemeClr val="tx2"/>
                </a:solidFill>
                <a:latin typeface="宋体" charset="-122"/>
              </a:rPr>
              <a:t>式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宋体" charset="-122"/>
              </a:rPr>
              <a:t>、传</a:t>
            </a:r>
            <a:r>
              <a:rPr kumimoji="1" lang="zh-CN" altLang="en-US" sz="2400" dirty="0">
                <a:solidFill>
                  <a:schemeClr val="tx2"/>
                </a:solidFill>
                <a:latin typeface="宋体" charset="-122"/>
              </a:rPr>
              <a:t>输方向</a:t>
            </a:r>
            <a:r>
              <a:rPr kumimoji="1" lang="zh-CN" altLang="en-US" sz="2400" dirty="0">
                <a:latin typeface="宋体" charset="-122"/>
              </a:rPr>
              <a:t>、</a:t>
            </a:r>
            <a:r>
              <a:rPr kumimoji="1" lang="zh-CN" altLang="en-US" sz="2400" dirty="0">
                <a:solidFill>
                  <a:schemeClr val="tx2"/>
                </a:solidFill>
                <a:latin typeface="宋体" charset="-122"/>
              </a:rPr>
              <a:t>粒度</a:t>
            </a:r>
            <a:r>
              <a:rPr kumimoji="1" lang="zh-CN" altLang="en-US" sz="2400" dirty="0" smtClean="0">
                <a:latin typeface="宋体" charset="-122"/>
              </a:rPr>
              <a:t>、及</a:t>
            </a:r>
            <a:r>
              <a:rPr kumimoji="1" lang="zh-CN" altLang="en-US" sz="2400" dirty="0">
                <a:solidFill>
                  <a:schemeClr val="tx2"/>
                </a:solidFill>
                <a:latin typeface="宋体" charset="-122"/>
              </a:rPr>
              <a:t>可靠性</a:t>
            </a:r>
            <a:r>
              <a:rPr kumimoji="1" lang="zh-CN" altLang="en-US" sz="2400" dirty="0">
                <a:latin typeface="宋体" charset="-122"/>
              </a:rPr>
              <a:t>等方面</a:t>
            </a:r>
            <a:r>
              <a:rPr kumimoji="1" lang="zh-CN" altLang="en-US" sz="2400" dirty="0" smtClean="0">
                <a:latin typeface="宋体" charset="-122"/>
              </a:rPr>
              <a:t>。？</a:t>
            </a:r>
            <a:endParaRPr kumimoji="1" lang="en-US" altLang="zh-CN" sz="2400" dirty="0" smtClean="0">
              <a:latin typeface="宋体" charset="-122"/>
            </a:endParaRPr>
          </a:p>
          <a:p>
            <a:pPr indent="358775" eaLnBrk="1" hangingPunct="1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宋体" charset="-122"/>
              </a:rPr>
              <a:t>解决</a:t>
            </a:r>
            <a:r>
              <a:rPr kumimoji="1" lang="zh-CN" altLang="en-US" sz="2400" dirty="0">
                <a:latin typeface="宋体" charset="-122"/>
              </a:rPr>
              <a:t>： </a:t>
            </a:r>
            <a:r>
              <a:rPr kumimoji="1" lang="zh-CN" altLang="en-US" sz="2400" dirty="0" smtClean="0">
                <a:latin typeface="宋体" charset="-122"/>
              </a:rPr>
              <a:t>配置</a:t>
            </a:r>
            <a:r>
              <a:rPr kumimoji="1" lang="zh-CN" altLang="en-US" sz="2400" b="1" u="sng" dirty="0">
                <a:latin typeface="宋体" charset="-122"/>
              </a:rPr>
              <a:t>设备控制</a:t>
            </a:r>
            <a:r>
              <a:rPr kumimoji="1" lang="zh-CN" altLang="en-US" sz="2400" b="1" u="sng" dirty="0" smtClean="0">
                <a:latin typeface="宋体" charset="-122"/>
              </a:rPr>
              <a:t>器（图</a:t>
            </a:r>
            <a:r>
              <a:rPr kumimoji="1" lang="en-US" altLang="zh-CN" sz="2400" b="1" u="sng" dirty="0" smtClean="0">
                <a:latin typeface="宋体" charset="-122"/>
              </a:rPr>
              <a:t>6-4</a:t>
            </a:r>
            <a:r>
              <a:rPr kumimoji="1" lang="zh-CN" altLang="en-US" sz="2400" b="1" u="sng" dirty="0" smtClean="0">
                <a:latin typeface="宋体" charset="-122"/>
              </a:rPr>
              <a:t>）</a:t>
            </a:r>
            <a:r>
              <a:rPr kumimoji="1" lang="zh-CN" altLang="en-US" sz="2400" b="1" dirty="0" smtClean="0">
                <a:latin typeface="宋体" charset="-122"/>
              </a:rPr>
              <a:t>（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宋体" charset="-122"/>
              </a:rPr>
              <a:t>隐藏差异</a:t>
            </a:r>
            <a:r>
              <a:rPr kumimoji="1" lang="zh-CN" altLang="en-US" sz="2400" b="1" dirty="0" smtClean="0">
                <a:latin typeface="宋体" charset="-122"/>
              </a:rPr>
              <a:t>）</a:t>
            </a:r>
            <a:r>
              <a:rPr kumimoji="1" lang="zh-CN" altLang="en-US" sz="2400" dirty="0" smtClean="0">
                <a:latin typeface="宋体" charset="-122"/>
              </a:rPr>
              <a:t>。</a:t>
            </a:r>
            <a:endParaRPr kumimoji="1" lang="en-US" altLang="zh-CN" sz="2400" dirty="0" smtClean="0">
              <a:latin typeface="宋体" charset="-122"/>
            </a:endParaRPr>
          </a:p>
          <a:p>
            <a:pPr indent="358775" eaLnBrk="1" hangingPunct="1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宋体" charset="-122"/>
              </a:rPr>
              <a:t>用户工作</a:t>
            </a:r>
            <a:r>
              <a:rPr kumimoji="1" lang="zh-CN" altLang="en-US" sz="2400" dirty="0" smtClean="0">
                <a:latin typeface="宋体" charset="-122"/>
              </a:rPr>
              <a:t>简化为：给</a:t>
            </a:r>
            <a:r>
              <a:rPr kumimoji="1" lang="zh-CN" altLang="en-US" sz="2400" b="1" u="sng" dirty="0" smtClean="0">
                <a:solidFill>
                  <a:schemeClr val="tx2"/>
                </a:solidFill>
                <a:latin typeface="宋体" charset="-122"/>
              </a:rPr>
              <a:t>设备控制器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宋体" charset="-122"/>
              </a:rPr>
              <a:t>发送设备</a:t>
            </a:r>
            <a:r>
              <a:rPr kumimoji="1" lang="zh-CN" altLang="en-US" sz="2400" b="1" u="sng" dirty="0" smtClean="0">
                <a:solidFill>
                  <a:schemeClr val="tx2"/>
                </a:solidFill>
                <a:latin typeface="宋体" charset="-122"/>
              </a:rPr>
              <a:t>命令</a:t>
            </a:r>
            <a:r>
              <a:rPr kumimoji="1" lang="zh-CN" altLang="en-US" sz="2400" dirty="0" smtClean="0">
                <a:latin typeface="宋体" charset="-122"/>
              </a:rPr>
              <a:t>就可以了</a:t>
            </a:r>
            <a:r>
              <a:rPr kumimoji="1" lang="zh-CN" altLang="en-US" sz="2400" b="1" baseline="30000" dirty="0" smtClean="0">
                <a:latin typeface="宋体" charset="-122"/>
              </a:rPr>
              <a:t>不用管你是什么设备</a:t>
            </a:r>
            <a:r>
              <a:rPr kumimoji="1" lang="zh-CN" altLang="en-US" sz="2400" dirty="0" smtClean="0">
                <a:latin typeface="宋体" charset="-122"/>
              </a:rPr>
              <a:t>，大大</a:t>
            </a:r>
            <a:r>
              <a:rPr kumimoji="1" lang="zh-CN" altLang="en-US" sz="2400" u="sng" dirty="0" smtClean="0">
                <a:latin typeface="宋体" charset="-122"/>
              </a:rPr>
              <a:t>方便了用户</a:t>
            </a:r>
            <a:r>
              <a:rPr kumimoji="1" lang="zh-CN" altLang="en-US" sz="2400" dirty="0" smtClean="0">
                <a:latin typeface="宋体" charset="-122"/>
              </a:rPr>
              <a:t>。如发送打印命令、磁盘读</a:t>
            </a:r>
            <a:r>
              <a:rPr kumimoji="1" lang="en-US" altLang="zh-CN" sz="2400" dirty="0" smtClean="0">
                <a:latin typeface="宋体" charset="-122"/>
              </a:rPr>
              <a:t>/</a:t>
            </a:r>
            <a:r>
              <a:rPr kumimoji="1" lang="zh-CN" altLang="en-US" sz="2400" dirty="0" smtClean="0">
                <a:latin typeface="宋体" charset="-122"/>
              </a:rPr>
              <a:t>写命令等</a:t>
            </a:r>
            <a:r>
              <a:rPr kumimoji="1" lang="en-US" altLang="zh-CN" sz="2400" dirty="0" smtClean="0">
                <a:latin typeface="宋体" charset="-122"/>
              </a:rPr>
              <a:t>…</a:t>
            </a:r>
            <a:endParaRPr kumimoji="1" lang="zh-CN" altLang="en-US" sz="2400" dirty="0">
              <a:latin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  6.1.1  </a:t>
            </a:r>
            <a:r>
              <a:rPr lang="en-US" altLang="zh-CN" dirty="0"/>
              <a:t>I/O</a:t>
            </a:r>
            <a:r>
              <a:rPr lang="zh-CN" altLang="en-US" dirty="0"/>
              <a:t>系统的基本功</a:t>
            </a:r>
            <a:r>
              <a:rPr lang="zh-CN" altLang="en-US" dirty="0" smtClean="0"/>
              <a:t>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132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zh-CN" altLang="en-US" dirty="0"/>
              <a:t>　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endParaRPr lang="zh-CN" altLang="en-US" kern="0" dirty="0" smtClean="0"/>
          </a:p>
        </p:txBody>
      </p:sp>
      <p:pic>
        <p:nvPicPr>
          <p:cNvPr id="3" name="Picture 4" descr="6-1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90241"/>
            <a:ext cx="7057528" cy="411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06349" y="5948119"/>
            <a:ext cx="3744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/>
              <a:t>图</a:t>
            </a:r>
            <a:r>
              <a:rPr lang="en-US" altLang="zh-CN" sz="2200" b="1" dirty="0"/>
              <a:t>6-10  </a:t>
            </a:r>
            <a:r>
              <a:rPr lang="zh-CN" altLang="en-US" sz="2200" b="1" dirty="0"/>
              <a:t>中断现场保护示意</a:t>
            </a:r>
            <a:r>
              <a:rPr lang="zh-CN" altLang="en-US" sz="2200" b="1" dirty="0" smtClean="0"/>
              <a:t>图</a:t>
            </a:r>
            <a:endParaRPr lang="zh-CN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969554" y="620688"/>
            <a:ext cx="21948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中断现场保护</a:t>
            </a:r>
            <a:endParaRPr lang="zh-CN" altLang="en-US" sz="2600" b="1" dirty="0"/>
          </a:p>
        </p:txBody>
      </p:sp>
      <p:sp>
        <p:nvSpPr>
          <p:cNvPr id="6" name="矩形 5"/>
          <p:cNvSpPr/>
          <p:nvPr/>
        </p:nvSpPr>
        <p:spPr>
          <a:xfrm>
            <a:off x="1475656" y="184482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①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242088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②</a:t>
            </a:r>
          </a:p>
        </p:txBody>
      </p:sp>
      <p:sp>
        <p:nvSpPr>
          <p:cNvPr id="8" name="矩形 7"/>
          <p:cNvSpPr/>
          <p:nvPr/>
        </p:nvSpPr>
        <p:spPr>
          <a:xfrm>
            <a:off x="4363449" y="202949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94002977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-358775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800" b="1" kern="0" dirty="0" smtClean="0"/>
              <a:t>　</a:t>
            </a:r>
            <a:r>
              <a:rPr lang="zh-CN" altLang="en-US" sz="2800" b="1" dirty="0"/>
              <a:t>　</a:t>
            </a:r>
            <a:endParaRPr lang="zh-CN" altLang="en-US" kern="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27784" y="5810251"/>
            <a:ext cx="4608512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6-11  </a:t>
            </a:r>
            <a:r>
              <a:rPr lang="zh-CN" altLang="en-US" kern="0" dirty="0" smtClean="0"/>
              <a:t>中断处理流程</a:t>
            </a:r>
            <a:endParaRPr lang="zh-CN" altLang="en-US" kern="0" dirty="0"/>
          </a:p>
        </p:txBody>
      </p:sp>
      <p:pic>
        <p:nvPicPr>
          <p:cNvPr id="4" name="Picture 4" descr="6-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704855" cy="486253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</p:spTree>
    <p:extLst>
      <p:ext uri="{BB962C8B-B14F-4D97-AF65-F5344CB8AC3E}">
        <p14:creationId xmlns:p14="http://schemas.microsoft.com/office/powerpoint/2010/main" val="25257782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87342" y="836712"/>
            <a:ext cx="8677145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271463" eaLnBrk="1" hangingPunct="1">
              <a:lnSpc>
                <a:spcPct val="120000"/>
              </a:lnSpc>
              <a:spcBef>
                <a:spcPts val="600"/>
              </a:spcBef>
              <a:buNone/>
              <a:tabLst>
                <a:tab pos="85725" algn="l"/>
              </a:tabLst>
              <a:defRPr/>
            </a:pPr>
            <a:r>
              <a:rPr lang="zh-CN" altLang="en-US" sz="2700" b="1" u="sng" dirty="0" smtClean="0"/>
              <a:t>设</a:t>
            </a:r>
            <a:r>
              <a:rPr lang="zh-CN" altLang="en-US" sz="2700" b="1" u="sng" dirty="0"/>
              <a:t>备驱动程</a:t>
            </a:r>
            <a:r>
              <a:rPr lang="zh-CN" altLang="en-US" sz="2700" b="1" u="sng" dirty="0" smtClean="0"/>
              <a:t>序</a:t>
            </a:r>
            <a:r>
              <a:rPr lang="zh-CN" altLang="en-US" sz="2700" dirty="0" smtClean="0"/>
              <a:t>指的</a:t>
            </a:r>
            <a:r>
              <a:rPr lang="zh-CN" altLang="en-US" sz="2700" dirty="0"/>
              <a:t>是</a:t>
            </a:r>
            <a:r>
              <a:rPr lang="zh-CN" altLang="en-US" sz="2700" b="1" u="sng" dirty="0" smtClean="0">
                <a:solidFill>
                  <a:schemeClr val="tx2"/>
                </a:solidFill>
              </a:rPr>
              <a:t>设</a:t>
            </a:r>
            <a:r>
              <a:rPr lang="zh-CN" altLang="en-US" sz="2700" b="1" u="sng" dirty="0">
                <a:solidFill>
                  <a:schemeClr val="tx2"/>
                </a:solidFill>
              </a:rPr>
              <a:t>备处理程序</a:t>
            </a:r>
            <a:r>
              <a:rPr lang="zh-CN" altLang="en-US" sz="2700" b="1" dirty="0" smtClean="0"/>
              <a:t>。</a:t>
            </a:r>
            <a:endParaRPr lang="en-US" altLang="zh-CN" sz="2700" b="1" dirty="0" smtClean="0"/>
          </a:p>
          <a:p>
            <a:pPr marL="358775" indent="271463" eaLnBrk="1" hangingPunct="1">
              <a:lnSpc>
                <a:spcPct val="120000"/>
              </a:lnSpc>
              <a:spcBef>
                <a:spcPts val="600"/>
              </a:spcBef>
              <a:buNone/>
              <a:tabLst>
                <a:tab pos="85725" algn="l"/>
              </a:tabLst>
              <a:defRPr/>
            </a:pPr>
            <a:r>
              <a:rPr lang="zh-CN" altLang="en-US" sz="2700" dirty="0"/>
              <a:t>它是</a:t>
            </a:r>
            <a:r>
              <a:rPr lang="en-US" altLang="zh-CN" sz="2700" u="sng" dirty="0"/>
              <a:t>I/O</a:t>
            </a:r>
            <a:r>
              <a:rPr lang="zh-CN" altLang="en-US" sz="2700" u="sng" dirty="0"/>
              <a:t>系统的高层</a:t>
            </a:r>
            <a:r>
              <a:rPr lang="zh-CN" altLang="en-US" sz="2700" dirty="0"/>
              <a:t>与</a:t>
            </a:r>
            <a:r>
              <a:rPr lang="zh-CN" altLang="en-US" sz="2700" u="sng" dirty="0"/>
              <a:t>设备控制器</a:t>
            </a:r>
            <a:r>
              <a:rPr lang="zh-CN" altLang="en-US" sz="2700" dirty="0"/>
              <a:t>之间的通信程</a:t>
            </a:r>
            <a:r>
              <a:rPr lang="zh-CN" altLang="en-US" sz="2700" dirty="0" smtClean="0"/>
              <a:t>序。</a:t>
            </a:r>
            <a:endParaRPr lang="en-US" altLang="zh-CN" sz="2700" b="1" dirty="0" smtClean="0"/>
          </a:p>
          <a:p>
            <a:pPr marL="358775" indent="271463" eaLnBrk="1" hangingPunct="1">
              <a:lnSpc>
                <a:spcPct val="120000"/>
              </a:lnSpc>
              <a:spcBef>
                <a:spcPts val="600"/>
              </a:spcBef>
              <a:buNone/>
              <a:tabLst>
                <a:tab pos="85725" algn="l"/>
              </a:tabLst>
              <a:defRPr/>
            </a:pPr>
            <a:r>
              <a:rPr lang="zh-CN" altLang="en-US" sz="2700" b="1" dirty="0" smtClean="0">
                <a:solidFill>
                  <a:schemeClr val="tx2"/>
                </a:solidFill>
              </a:rPr>
              <a:t>主</a:t>
            </a:r>
            <a:r>
              <a:rPr lang="zh-CN" altLang="en-US" sz="2700" b="1" dirty="0">
                <a:solidFill>
                  <a:schemeClr val="tx2"/>
                </a:solidFill>
              </a:rPr>
              <a:t>要任</a:t>
            </a:r>
            <a:r>
              <a:rPr lang="zh-CN" altLang="en-US" sz="2700" b="1" dirty="0" smtClean="0">
                <a:solidFill>
                  <a:schemeClr val="tx2"/>
                </a:solidFill>
              </a:rPr>
              <a:t>务</a:t>
            </a:r>
            <a:r>
              <a:rPr lang="zh-CN" altLang="en-US" sz="2700" dirty="0" smtClean="0"/>
              <a:t>：</a:t>
            </a:r>
            <a:endParaRPr lang="en-US" altLang="zh-CN" sz="2700" dirty="0" smtClean="0"/>
          </a:p>
          <a:p>
            <a:pPr marL="815975" indent="-3714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63000"/>
              <a:buFont typeface="Wingdings" panose="05000000000000000000" pitchFamily="2" charset="2"/>
              <a:buChar char="l"/>
              <a:tabLst>
                <a:tab pos="85725" algn="l"/>
              </a:tabLst>
              <a:defRPr/>
            </a:pPr>
            <a:r>
              <a:rPr lang="zh-CN" altLang="en-US" sz="2500" b="1" u="sng" dirty="0" smtClean="0"/>
              <a:t>接</a:t>
            </a:r>
            <a:r>
              <a:rPr lang="zh-CN" altLang="en-US" sz="2500" b="1" u="sng" dirty="0" smtClean="0"/>
              <a:t>收</a:t>
            </a:r>
            <a:r>
              <a:rPr lang="zh-CN" altLang="en-US" sz="2500" dirty="0" smtClean="0"/>
              <a:t>上</a:t>
            </a:r>
            <a:r>
              <a:rPr lang="zh-CN" altLang="en-US" sz="2500" dirty="0"/>
              <a:t>层软件发来的抽象</a:t>
            </a:r>
            <a:r>
              <a:rPr lang="en-US" altLang="zh-CN" sz="2500" dirty="0" smtClean="0">
                <a:solidFill>
                  <a:schemeClr val="tx2"/>
                </a:solidFill>
              </a:rPr>
              <a:t>I/O</a:t>
            </a:r>
            <a:r>
              <a:rPr lang="zh-CN" altLang="en-US" sz="2500" dirty="0" smtClean="0">
                <a:solidFill>
                  <a:schemeClr val="tx2"/>
                </a:solidFill>
              </a:rPr>
              <a:t>命令</a:t>
            </a:r>
            <a:r>
              <a:rPr lang="zh-CN" altLang="en-US" sz="2500" dirty="0" smtClean="0"/>
              <a:t>，</a:t>
            </a:r>
            <a:r>
              <a:rPr lang="zh-CN" altLang="en-US" sz="2500" dirty="0"/>
              <a:t>如</a:t>
            </a:r>
            <a:r>
              <a:rPr lang="en-US" altLang="zh-CN" sz="2500" dirty="0" smtClean="0"/>
              <a:t>read/write</a:t>
            </a:r>
            <a:endParaRPr lang="en-US" altLang="zh-CN" sz="2500" dirty="0"/>
          </a:p>
          <a:p>
            <a:pPr marL="815975" indent="-3714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63000"/>
              <a:buFont typeface="Wingdings" panose="05000000000000000000" pitchFamily="2" charset="2"/>
              <a:buChar char="l"/>
              <a:tabLst>
                <a:tab pos="85725" algn="l"/>
              </a:tabLst>
              <a:defRPr/>
            </a:pPr>
            <a:r>
              <a:rPr lang="zh-CN" altLang="en-US" sz="2500" dirty="0" smtClean="0"/>
              <a:t>再</a:t>
            </a:r>
            <a:r>
              <a:rPr lang="zh-CN" altLang="en-US" sz="2500" dirty="0" smtClean="0"/>
              <a:t>把</a:t>
            </a:r>
            <a:r>
              <a:rPr lang="zh-CN" altLang="en-US" sz="2500" dirty="0"/>
              <a:t>命</a:t>
            </a:r>
            <a:r>
              <a:rPr lang="zh-CN" altLang="en-US" sz="2500" dirty="0" smtClean="0"/>
              <a:t>令</a:t>
            </a:r>
            <a:r>
              <a:rPr lang="zh-CN" altLang="en-US" sz="2500" b="1" u="sng" dirty="0" smtClean="0"/>
              <a:t>转</a:t>
            </a:r>
            <a:r>
              <a:rPr lang="zh-CN" altLang="en-US" sz="2500" b="1" u="sng" dirty="0"/>
              <a:t>换</a:t>
            </a:r>
            <a:r>
              <a:rPr lang="zh-CN" altLang="en-US" sz="2500" dirty="0" smtClean="0"/>
              <a:t>为：    具体的</a:t>
            </a:r>
            <a:r>
              <a:rPr lang="zh-CN" altLang="en-US" sz="2500" dirty="0">
                <a:solidFill>
                  <a:schemeClr val="tx2"/>
                </a:solidFill>
              </a:rPr>
              <a:t>设备操作序列</a:t>
            </a:r>
            <a:endParaRPr lang="en-US" altLang="zh-CN" sz="2500" dirty="0">
              <a:solidFill>
                <a:schemeClr val="tx2"/>
              </a:solidFill>
            </a:endParaRPr>
          </a:p>
          <a:p>
            <a:pPr marL="815975" indent="-3714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63000"/>
              <a:buFont typeface="Wingdings" panose="05000000000000000000" pitchFamily="2" charset="2"/>
              <a:buChar char="l"/>
              <a:tabLst>
                <a:tab pos="85725" algn="l"/>
              </a:tabLst>
              <a:defRPr/>
            </a:pPr>
            <a:r>
              <a:rPr lang="zh-CN" altLang="en-US" sz="2500" b="1" u="sng" dirty="0"/>
              <a:t>发送</a:t>
            </a:r>
            <a:r>
              <a:rPr lang="zh-CN" altLang="en-US" sz="2500" dirty="0"/>
              <a:t>给</a:t>
            </a:r>
            <a:r>
              <a:rPr lang="zh-CN" altLang="en-US" sz="2500" dirty="0">
                <a:solidFill>
                  <a:schemeClr val="tx2"/>
                </a:solidFill>
              </a:rPr>
              <a:t>设备控制</a:t>
            </a:r>
            <a:r>
              <a:rPr lang="zh-CN" altLang="en-US" sz="2500" dirty="0">
                <a:solidFill>
                  <a:schemeClr val="tx2"/>
                </a:solidFill>
              </a:rPr>
              <a:t>器</a:t>
            </a:r>
            <a:endParaRPr lang="en-US" altLang="zh-CN" sz="2500" dirty="0">
              <a:solidFill>
                <a:schemeClr val="tx2"/>
              </a:solidFill>
            </a:endParaRPr>
          </a:p>
          <a:p>
            <a:pPr marL="815975" indent="-3714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63000"/>
              <a:buFont typeface="Wingdings" panose="05000000000000000000" pitchFamily="2" charset="2"/>
              <a:buChar char="l"/>
              <a:tabLst>
                <a:tab pos="85725" algn="l"/>
              </a:tabLst>
              <a:defRPr/>
            </a:pPr>
            <a:r>
              <a:rPr lang="zh-CN" altLang="en-US" sz="2500" b="1" u="sng" dirty="0"/>
              <a:t>启</a:t>
            </a:r>
            <a:r>
              <a:rPr lang="zh-CN" altLang="en-US" sz="2500" b="1" u="sng" dirty="0" smtClean="0"/>
              <a:t>动</a:t>
            </a:r>
            <a:r>
              <a:rPr lang="zh-CN" altLang="en-US" sz="2500" baseline="30000" dirty="0"/>
              <a:t>设备控制器</a:t>
            </a:r>
            <a:r>
              <a:rPr lang="zh-CN" altLang="en-US" sz="2500" dirty="0" smtClean="0"/>
              <a:t>设</a:t>
            </a:r>
            <a:r>
              <a:rPr lang="zh-CN" altLang="en-US" sz="2500" dirty="0"/>
              <a:t>备去执</a:t>
            </a:r>
            <a:r>
              <a:rPr lang="zh-CN" altLang="en-US" sz="2500" dirty="0" smtClean="0"/>
              <a:t>行</a:t>
            </a:r>
            <a:r>
              <a:rPr lang="en-US" altLang="zh-CN" sz="2500" dirty="0" smtClean="0"/>
              <a:t>(</a:t>
            </a:r>
            <a:r>
              <a:rPr lang="zh-CN" altLang="en-US" sz="2500" dirty="0" smtClean="0"/>
              <a:t>反</a:t>
            </a:r>
            <a:r>
              <a:rPr lang="zh-CN" altLang="en-US" sz="2500" dirty="0"/>
              <a:t>之，它也将由设备控制器发来的信号</a:t>
            </a:r>
            <a:r>
              <a:rPr lang="zh-CN" altLang="en-US" sz="2500" b="1" u="sng" dirty="0"/>
              <a:t>传送给</a:t>
            </a:r>
            <a:r>
              <a:rPr lang="zh-CN" altLang="en-US" sz="2500" dirty="0"/>
              <a:t>上层软</a:t>
            </a:r>
            <a:r>
              <a:rPr lang="zh-CN" altLang="en-US" sz="2500" dirty="0" smtClean="0"/>
              <a:t>件</a:t>
            </a:r>
            <a:r>
              <a:rPr lang="en-US" altLang="zh-CN" sz="2500" dirty="0" smtClean="0"/>
              <a:t>)</a:t>
            </a:r>
          </a:p>
          <a:p>
            <a:pPr marL="815975" indent="-371475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63000"/>
              <a:buFont typeface="Wingdings" panose="05000000000000000000" pitchFamily="2" charset="2"/>
              <a:buChar char="l"/>
              <a:tabLst>
                <a:tab pos="85725" algn="l"/>
              </a:tabLst>
              <a:defRPr/>
            </a:pPr>
            <a:r>
              <a:rPr lang="zh-CN" altLang="en-US" sz="2500" b="1" u="sng" dirty="0" smtClean="0"/>
              <a:t>驱</a:t>
            </a:r>
            <a:r>
              <a:rPr lang="zh-CN" altLang="en-US" sz="2500" b="1" u="sng" dirty="0"/>
              <a:t>动程序与硬件密切相关</a:t>
            </a:r>
            <a:r>
              <a:rPr lang="zh-CN" altLang="en-US" sz="2500" dirty="0" smtClean="0"/>
              <a:t>，通</a:t>
            </a:r>
            <a:r>
              <a:rPr lang="zh-CN" altLang="en-US" sz="2500" dirty="0"/>
              <a:t>常应为</a:t>
            </a:r>
            <a:r>
              <a:rPr lang="zh-CN" altLang="en-US" sz="2500" u="sng" dirty="0">
                <a:solidFill>
                  <a:schemeClr val="tx2"/>
                </a:solidFill>
              </a:rPr>
              <a:t>每一类设备</a:t>
            </a:r>
            <a:r>
              <a:rPr lang="zh-CN" alt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zh-CN" altLang="en-US" sz="2500" u="sng" dirty="0">
                <a:solidFill>
                  <a:schemeClr val="tx2"/>
                </a:solidFill>
              </a:rPr>
              <a:t>一</a:t>
            </a:r>
            <a:r>
              <a:rPr lang="zh-CN" altLang="en-US" sz="2500" u="sng" dirty="0" smtClean="0">
                <a:solidFill>
                  <a:schemeClr val="tx2"/>
                </a:solidFill>
              </a:rPr>
              <a:t>种设备驱</a:t>
            </a:r>
            <a:r>
              <a:rPr lang="zh-CN" altLang="en-US" sz="2500" u="sng" dirty="0">
                <a:solidFill>
                  <a:schemeClr val="tx2"/>
                </a:solidFill>
              </a:rPr>
              <a:t>动程</a:t>
            </a:r>
            <a:r>
              <a:rPr lang="zh-CN" altLang="en-US" sz="2500" u="sng" dirty="0" smtClean="0">
                <a:solidFill>
                  <a:schemeClr val="tx2"/>
                </a:solidFill>
              </a:rPr>
              <a:t>序</a:t>
            </a:r>
            <a:r>
              <a:rPr lang="zh-CN" altLang="en-US" sz="2500" b="1" baseline="30000" dirty="0" smtClean="0">
                <a:solidFill>
                  <a:schemeClr val="tx2"/>
                </a:solidFill>
              </a:rPr>
              <a:t>对比中断：每种设备一种</a:t>
            </a:r>
            <a:r>
              <a:rPr lang="zh-CN" altLang="en-US" sz="2500" b="1" u="sng" baseline="30000" dirty="0" smtClean="0">
                <a:solidFill>
                  <a:schemeClr val="tx2"/>
                </a:solidFill>
              </a:rPr>
              <a:t>中断处理程序</a:t>
            </a:r>
            <a:r>
              <a:rPr lang="en-US" altLang="zh-CN" sz="2500" b="1" u="sng" baseline="30000" dirty="0" smtClean="0">
                <a:solidFill>
                  <a:schemeClr val="tx2"/>
                </a:solidFill>
              </a:rPr>
              <a:t>+</a:t>
            </a:r>
            <a:r>
              <a:rPr lang="zh-CN" altLang="en-US" sz="2500" b="1" u="sng" baseline="30000" dirty="0" smtClean="0">
                <a:solidFill>
                  <a:schemeClr val="tx2"/>
                </a:solidFill>
              </a:rPr>
              <a:t>中断号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marL="444500" indent="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63000"/>
              <a:buNone/>
              <a:tabLst>
                <a:tab pos="85725" algn="l"/>
              </a:tabLst>
              <a:defRPr/>
            </a:pPr>
            <a:r>
              <a:rPr lang="en-US" altLang="zh-CN" sz="2500" dirty="0"/>
              <a:t> </a:t>
            </a:r>
            <a:r>
              <a:rPr lang="en-US" altLang="zh-CN" sz="2500" dirty="0" smtClean="0"/>
              <a:t>    </a:t>
            </a:r>
            <a:r>
              <a:rPr lang="zh-CN" altLang="en-US" sz="2500" dirty="0" smtClean="0"/>
              <a:t>例</a:t>
            </a:r>
            <a:r>
              <a:rPr lang="zh-CN" altLang="en-US" sz="2500" dirty="0"/>
              <a:t>如，打印机和显示</a:t>
            </a:r>
            <a:r>
              <a:rPr lang="zh-CN" altLang="en-US" sz="2500" dirty="0" smtClean="0"/>
              <a:t>器各需</a:t>
            </a:r>
            <a:r>
              <a:rPr lang="zh-CN" altLang="en-US" sz="2500" dirty="0"/>
              <a:t>要</a:t>
            </a:r>
            <a:r>
              <a:rPr lang="zh-CN" altLang="en-US" sz="2500" u="sng" dirty="0"/>
              <a:t>不同的驱动程序</a:t>
            </a:r>
            <a:r>
              <a:rPr lang="zh-CN" altLang="en-US" sz="2500" dirty="0" smtClean="0"/>
              <a:t>。手机？</a:t>
            </a:r>
            <a:endParaRPr lang="zh-CN" altLang="en-US" sz="2500" kern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7342" y="136624"/>
            <a:ext cx="8540750" cy="700088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6.4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设备驱动程序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6300191" y="5157192"/>
            <a:ext cx="2664295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115617" y="5632177"/>
            <a:ext cx="2304256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067944" y="2636912"/>
            <a:ext cx="3744416" cy="93610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7782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85111" y="908720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-358775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设备驱动程序的功能   </a:t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/>
              <a:t>　　</a:t>
            </a:r>
            <a:r>
              <a:rPr lang="en-US" altLang="zh-CN" sz="2500" dirty="0"/>
              <a:t>(1) </a:t>
            </a:r>
            <a:r>
              <a:rPr lang="zh-CN" altLang="en-US" sz="2500" b="1" u="sng" dirty="0"/>
              <a:t>接收</a:t>
            </a:r>
            <a:r>
              <a:rPr lang="zh-CN" altLang="en-US" sz="2500" dirty="0"/>
              <a:t>由与设备无关的软件发来的</a:t>
            </a:r>
            <a:r>
              <a:rPr lang="zh-CN" altLang="en-US" sz="2500" u="sng" dirty="0"/>
              <a:t>命令和参数</a:t>
            </a:r>
            <a:r>
              <a:rPr lang="zh-CN" altLang="en-US" sz="2500" dirty="0"/>
              <a:t>，并</a:t>
            </a:r>
            <a:r>
              <a:rPr lang="zh-CN" altLang="en-US" sz="2500" dirty="0" smtClean="0"/>
              <a:t>将它</a:t>
            </a:r>
            <a:r>
              <a:rPr lang="zh-CN" altLang="en-US" sz="2500" b="1" u="sng" dirty="0" smtClean="0"/>
              <a:t>转</a:t>
            </a:r>
            <a:r>
              <a:rPr lang="zh-CN" altLang="en-US" sz="2500" b="1" u="sng" dirty="0"/>
              <a:t>换</a:t>
            </a:r>
            <a:r>
              <a:rPr lang="zh-CN" altLang="en-US" sz="2500" dirty="0"/>
              <a:t>为与设备相关的</a:t>
            </a:r>
            <a:r>
              <a:rPr lang="zh-CN" altLang="en-US" sz="2500" b="1" u="sng" dirty="0"/>
              <a:t>低层操作序列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(2) </a:t>
            </a:r>
            <a:r>
              <a:rPr lang="zh-CN" altLang="en-US" sz="2500" b="1" u="sng" dirty="0"/>
              <a:t>检查</a:t>
            </a:r>
            <a:r>
              <a:rPr lang="zh-CN" altLang="en-US" sz="2500" dirty="0"/>
              <a:t>用户</a:t>
            </a:r>
            <a:r>
              <a:rPr lang="en-US" altLang="zh-CN" sz="2500" dirty="0">
                <a:solidFill>
                  <a:schemeClr val="tx2"/>
                </a:solidFill>
              </a:rPr>
              <a:t>I/O</a:t>
            </a:r>
            <a:r>
              <a:rPr lang="zh-CN" altLang="en-US" sz="2500" dirty="0">
                <a:solidFill>
                  <a:schemeClr val="tx2"/>
                </a:solidFill>
              </a:rPr>
              <a:t>请求</a:t>
            </a:r>
            <a:r>
              <a:rPr lang="zh-CN" altLang="en-US" sz="2500" dirty="0"/>
              <a:t>的</a:t>
            </a:r>
            <a:r>
              <a:rPr lang="zh-CN" altLang="en-US" sz="2500" u="sng" dirty="0"/>
              <a:t>合法性</a:t>
            </a:r>
            <a:r>
              <a:rPr lang="zh-CN" altLang="en-US" sz="2500" dirty="0"/>
              <a:t>，</a:t>
            </a:r>
            <a:r>
              <a:rPr lang="zh-CN" altLang="en-US" sz="2500" b="1" u="sng" dirty="0"/>
              <a:t>了解</a:t>
            </a:r>
            <a:r>
              <a:rPr lang="en-US" altLang="zh-CN" sz="2500" b="1" u="sng" dirty="0"/>
              <a:t>I</a:t>
            </a:r>
            <a:r>
              <a:rPr lang="en-US" altLang="zh-CN" sz="2500" dirty="0"/>
              <a:t>/O</a:t>
            </a:r>
            <a:r>
              <a:rPr lang="zh-CN" altLang="en-US" sz="2500" dirty="0">
                <a:solidFill>
                  <a:schemeClr val="tx2"/>
                </a:solidFill>
              </a:rPr>
              <a:t>设备</a:t>
            </a:r>
            <a:r>
              <a:rPr lang="zh-CN" altLang="en-US" sz="2500" dirty="0"/>
              <a:t>的</a:t>
            </a:r>
            <a:r>
              <a:rPr lang="zh-CN" altLang="en-US" sz="2500" u="sng" dirty="0"/>
              <a:t>工作状态</a:t>
            </a:r>
            <a:r>
              <a:rPr lang="zh-CN" altLang="en-US" sz="2500" dirty="0"/>
              <a:t>，</a:t>
            </a:r>
            <a:r>
              <a:rPr lang="zh-CN" altLang="en-US" sz="2500" b="1" u="sng" dirty="0"/>
              <a:t>传递</a:t>
            </a:r>
            <a:r>
              <a:rPr lang="zh-CN" altLang="en-US" sz="2500" dirty="0"/>
              <a:t>与</a:t>
            </a:r>
            <a:r>
              <a:rPr lang="en-US" altLang="zh-CN" sz="2500" dirty="0"/>
              <a:t>I/O</a:t>
            </a:r>
            <a:r>
              <a:rPr lang="zh-CN" altLang="en-US" sz="2500" dirty="0"/>
              <a:t>设备操作有关的</a:t>
            </a:r>
            <a:r>
              <a:rPr lang="zh-CN" altLang="en-US" sz="2500" u="sng" dirty="0"/>
              <a:t>参数</a:t>
            </a:r>
            <a:r>
              <a:rPr lang="zh-CN" altLang="en-US" sz="2500" dirty="0"/>
              <a:t>，</a:t>
            </a:r>
            <a:r>
              <a:rPr lang="zh-CN" altLang="en-US" sz="2500" b="1" u="sng" dirty="0"/>
              <a:t>设置</a:t>
            </a:r>
            <a:r>
              <a:rPr lang="zh-CN" altLang="en-US" sz="2500" dirty="0">
                <a:solidFill>
                  <a:schemeClr val="tx2"/>
                </a:solidFill>
              </a:rPr>
              <a:t>设备</a:t>
            </a:r>
            <a:r>
              <a:rPr lang="zh-CN" altLang="en-US" sz="2500" dirty="0"/>
              <a:t>的</a:t>
            </a:r>
            <a:r>
              <a:rPr lang="zh-CN" altLang="en-US" sz="2500" u="sng" dirty="0"/>
              <a:t>工作方式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(3) </a:t>
            </a:r>
            <a:r>
              <a:rPr lang="zh-CN" altLang="en-US" sz="2500" b="1" u="sng" dirty="0"/>
              <a:t>发出</a:t>
            </a:r>
            <a:r>
              <a:rPr lang="en-US" altLang="zh-CN" sz="2500" b="1" u="sng" dirty="0"/>
              <a:t>I/O</a:t>
            </a:r>
            <a:r>
              <a:rPr lang="zh-CN" altLang="en-US" sz="2500" b="1" u="sng" dirty="0"/>
              <a:t>命令</a:t>
            </a:r>
            <a:r>
              <a:rPr lang="zh-CN" altLang="en-US" sz="2500" dirty="0"/>
              <a:t>，如果设备</a:t>
            </a:r>
            <a:r>
              <a:rPr lang="zh-CN" altLang="en-US" sz="2500" dirty="0">
                <a:solidFill>
                  <a:schemeClr val="tx2"/>
                </a:solidFill>
              </a:rPr>
              <a:t>空闲</a:t>
            </a:r>
            <a:r>
              <a:rPr lang="zh-CN" altLang="en-US" sz="2500" dirty="0"/>
              <a:t>，便立即</a:t>
            </a:r>
            <a:r>
              <a:rPr lang="zh-CN" altLang="en-US" sz="2500" b="1" u="sng" dirty="0"/>
              <a:t>启动</a:t>
            </a:r>
            <a:r>
              <a:rPr lang="en-US" altLang="zh-CN" sz="2500" b="1" u="sng" dirty="0"/>
              <a:t>I/O</a:t>
            </a:r>
            <a:r>
              <a:rPr lang="zh-CN" altLang="en-US" sz="2500" b="1" u="sng" dirty="0"/>
              <a:t>设备</a:t>
            </a:r>
            <a:r>
              <a:rPr lang="zh-CN" altLang="en-US" sz="2500" dirty="0"/>
              <a:t>，</a:t>
            </a:r>
            <a:r>
              <a:rPr lang="zh-CN" altLang="en-US" sz="2500" b="1" u="sng" dirty="0"/>
              <a:t>完成指定的</a:t>
            </a:r>
            <a:r>
              <a:rPr lang="en-US" altLang="zh-CN" sz="2500" b="1" u="sng" dirty="0"/>
              <a:t>I/O</a:t>
            </a:r>
            <a:r>
              <a:rPr lang="zh-CN" altLang="en-US" sz="2500" b="1" u="sng" dirty="0"/>
              <a:t>操作</a:t>
            </a:r>
            <a:r>
              <a:rPr lang="zh-CN" altLang="en-US" sz="2500" dirty="0"/>
              <a:t>；如果设备</a:t>
            </a:r>
            <a:r>
              <a:rPr lang="zh-CN" altLang="en-US" sz="2500" dirty="0">
                <a:solidFill>
                  <a:schemeClr val="tx2"/>
                </a:solidFill>
              </a:rPr>
              <a:t>忙碌</a:t>
            </a:r>
            <a:r>
              <a:rPr lang="zh-CN" altLang="en-US" sz="2500" dirty="0"/>
              <a:t>，则</a:t>
            </a:r>
            <a:r>
              <a:rPr lang="zh-CN" altLang="en-US" sz="2500" dirty="0" smtClean="0"/>
              <a:t>将请求挂</a:t>
            </a:r>
            <a:r>
              <a:rPr lang="zh-CN" altLang="en-US" sz="2500" dirty="0"/>
              <a:t>在设备队列上</a:t>
            </a:r>
            <a:r>
              <a:rPr lang="zh-CN" altLang="en-US" sz="2500" b="1" u="sng" dirty="0"/>
              <a:t>等待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(4) </a:t>
            </a:r>
            <a:r>
              <a:rPr lang="zh-CN" altLang="en-US" sz="2500" b="1" u="sng" dirty="0"/>
              <a:t>及时响应</a:t>
            </a:r>
            <a:r>
              <a:rPr lang="zh-CN" altLang="en-US" sz="2500" dirty="0"/>
              <a:t>由设备控制器发来的</a:t>
            </a:r>
            <a:r>
              <a:rPr lang="zh-CN" altLang="en-US" sz="2500" b="1" u="sng" dirty="0">
                <a:solidFill>
                  <a:srgbClr val="FF0000"/>
                </a:solidFill>
              </a:rPr>
              <a:t>中断请</a:t>
            </a:r>
            <a:r>
              <a:rPr lang="zh-CN" altLang="en-US" sz="2500" b="1" u="sng" dirty="0" smtClean="0">
                <a:solidFill>
                  <a:srgbClr val="FF0000"/>
                </a:solidFill>
              </a:rPr>
              <a:t>求</a:t>
            </a:r>
            <a:r>
              <a:rPr lang="en-US" altLang="zh-CN" sz="2500" b="1" baseline="30000" dirty="0" smtClean="0">
                <a:solidFill>
                  <a:schemeClr val="tx2"/>
                </a:solidFill>
              </a:rPr>
              <a:t>6.3</a:t>
            </a:r>
            <a:r>
              <a:rPr lang="zh-CN" altLang="en-US" sz="2500" dirty="0" smtClean="0"/>
              <a:t>，并根据中断类型，来调</a:t>
            </a:r>
            <a:r>
              <a:rPr lang="zh-CN" altLang="en-US" sz="2500" dirty="0"/>
              <a:t>用相应的</a:t>
            </a:r>
            <a:r>
              <a:rPr lang="zh-CN" altLang="en-US" sz="2500" b="1" u="sng" dirty="0"/>
              <a:t>中断处理程序</a:t>
            </a:r>
            <a:r>
              <a:rPr lang="zh-CN" altLang="en-US" sz="2500" dirty="0"/>
              <a:t>进行处理。</a:t>
            </a:r>
            <a:r>
              <a:rPr lang="zh-CN" altLang="en-US" sz="2500" b="1" dirty="0"/>
              <a:t>　</a:t>
            </a:r>
            <a:endParaRPr lang="en-US" altLang="zh-CN" sz="25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　</a:t>
            </a:r>
            <a:r>
              <a:rPr lang="zh-CN" altLang="en-US" dirty="0" smtClean="0"/>
              <a:t> 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6.4.1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设备驱动程序概述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7782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260648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-358775" eaLnBrk="1" hangingPunct="1">
              <a:lnSpc>
                <a:spcPct val="138000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设备驱动程序的特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点（略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快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）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500" dirty="0"/>
              <a:t>设备驱动程序属于低级的系统例程，它与一般的</a:t>
            </a:r>
            <a:r>
              <a:rPr lang="zh-CN" altLang="en-US" sz="2500" b="1" u="sng" dirty="0"/>
              <a:t>应用程序</a:t>
            </a:r>
            <a:r>
              <a:rPr lang="zh-CN" altLang="en-US" sz="2500" dirty="0"/>
              <a:t>及</a:t>
            </a:r>
            <a:r>
              <a:rPr lang="zh-CN" altLang="en-US" sz="2500" b="1" u="sng" dirty="0"/>
              <a:t>系统程序</a:t>
            </a:r>
            <a:r>
              <a:rPr lang="zh-CN" altLang="en-US" sz="2500" dirty="0"/>
              <a:t>之间有下述明显</a:t>
            </a:r>
            <a:r>
              <a:rPr lang="zh-CN" altLang="en-US" sz="2500" b="1" u="sng" dirty="0">
                <a:solidFill>
                  <a:srgbClr val="FFFF00"/>
                </a:solidFill>
              </a:rPr>
              <a:t>差异</a:t>
            </a:r>
            <a:r>
              <a:rPr lang="zh-CN" altLang="en-US" sz="2500" dirty="0"/>
              <a:t>：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(1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作用：驱</a:t>
            </a:r>
            <a:r>
              <a:rPr lang="zh-CN" altLang="en-US" sz="2500" dirty="0"/>
              <a:t>动程序是实现在</a:t>
            </a:r>
            <a:r>
              <a:rPr lang="zh-CN" altLang="en-US" sz="2500" b="1" dirty="0">
                <a:solidFill>
                  <a:srgbClr val="FFFF99"/>
                </a:solidFill>
              </a:rPr>
              <a:t>与设备无关的软件</a:t>
            </a:r>
            <a:r>
              <a:rPr lang="zh-CN" altLang="en-US" sz="2500" dirty="0"/>
              <a:t>和设备</a:t>
            </a:r>
            <a:r>
              <a:rPr lang="zh-CN" altLang="en-US" sz="2500" b="1" dirty="0">
                <a:solidFill>
                  <a:srgbClr val="FFFF99"/>
                </a:solidFill>
              </a:rPr>
              <a:t>控制器</a:t>
            </a:r>
            <a:r>
              <a:rPr lang="zh-CN" altLang="en-US" sz="2500" dirty="0"/>
              <a:t>之间通信和转换的程序</a:t>
            </a:r>
            <a:r>
              <a:rPr lang="zh-CN" altLang="en-US" sz="2500" dirty="0" smtClean="0"/>
              <a:t>，它</a:t>
            </a:r>
            <a:r>
              <a:rPr lang="zh-CN" altLang="en-US" sz="2500" dirty="0"/>
              <a:t>将</a:t>
            </a:r>
            <a:r>
              <a:rPr lang="zh-CN" altLang="en-US" sz="2500" b="1" u="sng" dirty="0"/>
              <a:t>抽象的</a:t>
            </a:r>
            <a:r>
              <a:rPr lang="en-US" altLang="zh-CN" sz="2500" b="1" u="sng" dirty="0"/>
              <a:t>I/O</a:t>
            </a:r>
            <a:r>
              <a:rPr lang="zh-CN" altLang="en-US" sz="2500" b="1" u="sng" dirty="0"/>
              <a:t>请求</a:t>
            </a:r>
            <a:r>
              <a:rPr lang="zh-CN" altLang="en-US" sz="2500" b="1" u="sng" dirty="0">
                <a:solidFill>
                  <a:srgbClr val="FF6600"/>
                </a:solidFill>
              </a:rPr>
              <a:t>转换</a:t>
            </a:r>
            <a:r>
              <a:rPr lang="zh-CN" altLang="en-US" sz="2500" b="1" u="sng" dirty="0"/>
              <a:t>成具体的</a:t>
            </a:r>
            <a:r>
              <a:rPr lang="en-US" altLang="zh-CN" sz="2500" b="1" u="sng" dirty="0"/>
              <a:t>I/O</a:t>
            </a:r>
            <a:r>
              <a:rPr lang="zh-CN" altLang="en-US" sz="2500" b="1" u="sng" dirty="0"/>
              <a:t>操作</a:t>
            </a:r>
            <a:r>
              <a:rPr lang="zh-CN" altLang="en-US" sz="2500" dirty="0"/>
              <a:t>后传送给控制器。又把控制器中所记录的</a:t>
            </a:r>
            <a:r>
              <a:rPr lang="zh-CN" altLang="en-US" sz="2500" b="1" u="sng" dirty="0">
                <a:solidFill>
                  <a:srgbClr val="FF6600"/>
                </a:solidFill>
              </a:rPr>
              <a:t>设备状态</a:t>
            </a:r>
            <a:r>
              <a:rPr lang="zh-CN" altLang="en-US" sz="2500" dirty="0"/>
              <a:t>和</a:t>
            </a:r>
            <a:r>
              <a:rPr lang="en-US" altLang="zh-CN" sz="2500" b="1" u="sng" dirty="0">
                <a:solidFill>
                  <a:srgbClr val="FF6600"/>
                </a:solidFill>
              </a:rPr>
              <a:t>I/O</a:t>
            </a:r>
            <a:r>
              <a:rPr lang="zh-CN" altLang="en-US" sz="2500" b="1" u="sng" dirty="0">
                <a:solidFill>
                  <a:srgbClr val="FF6600"/>
                </a:solidFill>
              </a:rPr>
              <a:t>操作完成情况</a:t>
            </a:r>
            <a:r>
              <a:rPr lang="zh-CN" altLang="en-US" sz="2500" dirty="0"/>
              <a:t>，及时地反映给请求</a:t>
            </a:r>
            <a:r>
              <a:rPr lang="en-US" altLang="zh-CN" sz="2500" dirty="0"/>
              <a:t>I/O</a:t>
            </a:r>
            <a:r>
              <a:rPr lang="zh-CN" altLang="en-US" sz="2500" dirty="0"/>
              <a:t>的进程。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(2) </a:t>
            </a:r>
            <a:r>
              <a:rPr lang="zh-CN" altLang="en-US" sz="2500" dirty="0" smtClean="0"/>
              <a:t>与设备间的关系：驱</a:t>
            </a:r>
            <a:r>
              <a:rPr lang="zh-CN" altLang="en-US" sz="2500" dirty="0"/>
              <a:t>动程序与设备控制器以及</a:t>
            </a:r>
            <a:r>
              <a:rPr lang="en-US" altLang="zh-CN" sz="2500" dirty="0"/>
              <a:t>I/O</a:t>
            </a:r>
            <a:r>
              <a:rPr lang="zh-CN" altLang="en-US" sz="2500" dirty="0"/>
              <a:t>设备的硬件特性紧密相关，</a:t>
            </a:r>
            <a:r>
              <a:rPr lang="zh-CN" altLang="en-US" sz="2500" b="1" dirty="0">
                <a:solidFill>
                  <a:srgbClr val="FFFF99"/>
                </a:solidFill>
              </a:rPr>
              <a:t>对于</a:t>
            </a:r>
            <a:r>
              <a:rPr lang="zh-CN" altLang="en-US" sz="2500" b="1" u="sng" dirty="0">
                <a:solidFill>
                  <a:srgbClr val="FFFF99"/>
                </a:solidFill>
              </a:rPr>
              <a:t>不同类型</a:t>
            </a:r>
            <a:r>
              <a:rPr lang="zh-CN" altLang="en-US" sz="2500" b="1" dirty="0">
                <a:solidFill>
                  <a:srgbClr val="FFFF99"/>
                </a:solidFill>
              </a:rPr>
              <a:t>的设备，应配置</a:t>
            </a:r>
            <a:r>
              <a:rPr lang="zh-CN" altLang="en-US" sz="2500" b="1" u="sng" dirty="0">
                <a:solidFill>
                  <a:srgbClr val="FFFF99"/>
                </a:solidFill>
              </a:rPr>
              <a:t>不同的驱动程序</a:t>
            </a:r>
            <a:r>
              <a:rPr lang="zh-CN" altLang="en-US" sz="2500" dirty="0"/>
              <a:t>。但可以为相同的多个终端设置一个终端驱动程序。</a:t>
            </a:r>
            <a:r>
              <a:rPr lang="zh-CN" altLang="en-US" sz="2500" b="1" kern="0" dirty="0" smtClean="0"/>
              <a:t>　</a:t>
            </a:r>
            <a:r>
              <a:rPr lang="zh-CN" altLang="en-US" sz="2500" b="1" dirty="0"/>
              <a:t>　</a:t>
            </a:r>
            <a:endParaRPr lang="en-US" altLang="zh-CN" sz="2500" b="1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6156176" y="2598036"/>
            <a:ext cx="2376264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683568" y="3086159"/>
            <a:ext cx="2754833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69291" y="5704185"/>
            <a:ext cx="2390542" cy="474985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7782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sz="2500" dirty="0"/>
              <a:t>(3) </a:t>
            </a:r>
            <a:r>
              <a:rPr lang="zh-CN" altLang="en-US" sz="2500" dirty="0"/>
              <a:t>驱动程序与</a:t>
            </a:r>
            <a:r>
              <a:rPr lang="en-US" altLang="zh-CN" sz="2500" dirty="0"/>
              <a:t>I/O</a:t>
            </a:r>
            <a:r>
              <a:rPr lang="zh-CN" altLang="en-US" sz="2500" dirty="0"/>
              <a:t>设备所采用的</a:t>
            </a:r>
            <a:r>
              <a:rPr lang="en-US" altLang="zh-CN" sz="2500" b="1" dirty="0">
                <a:solidFill>
                  <a:srgbClr val="FFFF99"/>
                </a:solidFill>
              </a:rPr>
              <a:t>I/O</a:t>
            </a:r>
            <a:r>
              <a:rPr lang="zh-CN" altLang="en-US" sz="2500" b="1" dirty="0">
                <a:solidFill>
                  <a:srgbClr val="FFFF99"/>
                </a:solidFill>
              </a:rPr>
              <a:t>控制方</a:t>
            </a:r>
            <a:r>
              <a:rPr lang="zh-CN" altLang="en-US" sz="2500" b="1" dirty="0" smtClean="0">
                <a:solidFill>
                  <a:srgbClr val="FFFF99"/>
                </a:solidFill>
              </a:rPr>
              <a:t>式</a:t>
            </a:r>
            <a:r>
              <a:rPr lang="zh-CN" altLang="en-US" sz="2500" b="1" u="sng" baseline="30000" dirty="0">
                <a:solidFill>
                  <a:srgbClr val="FFFF00"/>
                </a:solidFill>
              </a:rPr>
              <a:t>下</a:t>
            </a:r>
            <a:r>
              <a:rPr lang="en-US" altLang="zh-CN" sz="2500" b="1" u="sng" baseline="30000" dirty="0" smtClean="0">
                <a:solidFill>
                  <a:srgbClr val="FFFF00"/>
                </a:solidFill>
              </a:rPr>
              <a:t>6.4.2</a:t>
            </a:r>
            <a:r>
              <a:rPr lang="zh-CN" altLang="en-US" sz="2500" dirty="0" smtClean="0"/>
              <a:t>紧</a:t>
            </a:r>
            <a:r>
              <a:rPr lang="zh-CN" altLang="en-US" sz="2500" dirty="0"/>
              <a:t>密相关，常用的</a:t>
            </a:r>
            <a:r>
              <a:rPr lang="en-US" altLang="zh-CN" sz="2500" dirty="0"/>
              <a:t>I/O</a:t>
            </a:r>
            <a:r>
              <a:rPr lang="zh-CN" altLang="en-US" sz="2500" dirty="0"/>
              <a:t>控制方式是中断驱动和</a:t>
            </a:r>
            <a:r>
              <a:rPr lang="en-US" altLang="zh-CN" sz="2500" dirty="0"/>
              <a:t>DMA</a:t>
            </a:r>
            <a:r>
              <a:rPr lang="zh-CN" altLang="en-US" sz="2500" dirty="0"/>
              <a:t>方式。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(4) </a:t>
            </a:r>
            <a:r>
              <a:rPr lang="zh-CN" altLang="en-US" sz="2500" dirty="0"/>
              <a:t>由于驱动程序</a:t>
            </a:r>
            <a:r>
              <a:rPr lang="zh-CN" altLang="en-US" sz="2500" b="1" dirty="0">
                <a:solidFill>
                  <a:srgbClr val="FFFF99"/>
                </a:solidFill>
              </a:rPr>
              <a:t>与硬件紧密相关</a:t>
            </a:r>
            <a:r>
              <a:rPr lang="zh-CN" altLang="en-US" sz="2500" dirty="0"/>
              <a:t>，因而其中的一部分必须</a:t>
            </a:r>
            <a:r>
              <a:rPr lang="zh-CN" altLang="en-US" sz="2500" b="1" dirty="0">
                <a:solidFill>
                  <a:srgbClr val="FFFF99"/>
                </a:solidFill>
              </a:rPr>
              <a:t>用汇编语言</a:t>
            </a:r>
            <a:r>
              <a:rPr lang="zh-CN" altLang="en-US" sz="2500" dirty="0"/>
              <a:t>书写。目前有很多驱动程序的</a:t>
            </a:r>
            <a:r>
              <a:rPr lang="zh-CN" altLang="en-US" sz="2500" b="1" dirty="0">
                <a:solidFill>
                  <a:srgbClr val="FFFF99"/>
                </a:solidFill>
              </a:rPr>
              <a:t>基本部分已经固化在</a:t>
            </a:r>
            <a:r>
              <a:rPr lang="en-US" altLang="zh-CN" sz="2500" b="1" dirty="0">
                <a:solidFill>
                  <a:srgbClr val="FFFF99"/>
                </a:solidFill>
              </a:rPr>
              <a:t>ROM</a:t>
            </a:r>
            <a:r>
              <a:rPr lang="zh-CN" altLang="en-US" sz="2500" b="1" dirty="0">
                <a:solidFill>
                  <a:srgbClr val="FFFF99"/>
                </a:solidFill>
              </a:rPr>
              <a:t>中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(5) </a:t>
            </a:r>
            <a:r>
              <a:rPr lang="zh-CN" altLang="en-US" sz="2500" dirty="0"/>
              <a:t>驱动程序应</a:t>
            </a:r>
            <a:r>
              <a:rPr lang="zh-CN" altLang="en-US" sz="2500" b="1" dirty="0">
                <a:solidFill>
                  <a:srgbClr val="FFFF99"/>
                </a:solidFill>
              </a:rPr>
              <a:t>允许可重</a:t>
            </a:r>
            <a:r>
              <a:rPr lang="zh-CN" altLang="en-US" sz="2500" b="1" dirty="0" smtClean="0">
                <a:solidFill>
                  <a:srgbClr val="FFFF99"/>
                </a:solidFill>
              </a:rPr>
              <a:t>入</a:t>
            </a:r>
            <a:r>
              <a:rPr lang="en-US" altLang="zh-CN" sz="2500" b="1" dirty="0" smtClean="0">
                <a:solidFill>
                  <a:srgbClr val="FFFF99"/>
                </a:solidFill>
              </a:rPr>
              <a:t>(</a:t>
            </a:r>
            <a:r>
              <a:rPr lang="zh-CN" altLang="en-US" sz="2500" b="1" dirty="0" smtClean="0">
                <a:solidFill>
                  <a:srgbClr val="FFFF99"/>
                </a:solidFill>
              </a:rPr>
              <a:t>多进程共享代码</a:t>
            </a:r>
            <a:r>
              <a:rPr lang="en-US" altLang="zh-CN" sz="2500" b="1" dirty="0" smtClean="0">
                <a:solidFill>
                  <a:srgbClr val="FFFF99"/>
                </a:solidFill>
              </a:rPr>
              <a:t>)</a:t>
            </a:r>
            <a:r>
              <a:rPr lang="zh-CN" altLang="en-US" sz="2500" dirty="0" smtClean="0"/>
              <a:t>。</a:t>
            </a:r>
            <a:r>
              <a:rPr lang="zh-CN" altLang="en-US" sz="2500" dirty="0"/>
              <a:t>一个正在运行的驱动程序常会在一次调用完成前被再次调用。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5257782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设备处理方式</a:t>
            </a:r>
            <a:r>
              <a:rPr lang="zh-CN" altLang="en-US" sz="2400" dirty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快）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　　在不同的操作系统中，所采用的设备处理方式并不完全相同。 </a:t>
            </a:r>
            <a:endParaRPr lang="en-US" altLang="zh-CN" sz="2400" dirty="0" smtClean="0"/>
          </a:p>
          <a:p>
            <a:pPr marL="358775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1</a:t>
            </a:r>
            <a:r>
              <a:rPr lang="zh-CN" altLang="en-US" sz="2400" kern="0" dirty="0" smtClean="0"/>
              <a:t>）为</a:t>
            </a:r>
            <a:r>
              <a:rPr lang="zh-CN" altLang="en-US" sz="2400" b="1" u="sng" kern="0" dirty="0" smtClean="0"/>
              <a:t>每一类设备</a:t>
            </a:r>
            <a:r>
              <a:rPr lang="zh-CN" altLang="en-US" sz="2400" kern="0" dirty="0" smtClean="0"/>
              <a:t>设置一个</a:t>
            </a:r>
            <a:r>
              <a:rPr lang="zh-CN" altLang="en-US" sz="2400" b="1" u="sng" kern="0" dirty="0" smtClean="0">
                <a:solidFill>
                  <a:srgbClr val="FFC000"/>
                </a:solidFill>
              </a:rPr>
              <a:t>进程</a:t>
            </a:r>
            <a:r>
              <a:rPr lang="zh-CN" altLang="en-US" sz="2400" kern="0" dirty="0" smtClean="0"/>
              <a:t>，专门用于此类设备的</a:t>
            </a:r>
            <a:r>
              <a:rPr lang="en-US" altLang="zh-CN" sz="2400" kern="0" dirty="0" smtClean="0"/>
              <a:t>I/O</a:t>
            </a:r>
            <a:r>
              <a:rPr lang="zh-CN" altLang="en-US" sz="2400" kern="0" dirty="0" smtClean="0"/>
              <a:t>操作，例如设置交互式终端进程、打印机进程</a:t>
            </a:r>
            <a:r>
              <a:rPr lang="en-US" altLang="zh-CN" sz="2400" kern="0" dirty="0" smtClean="0"/>
              <a:t>…</a:t>
            </a:r>
          </a:p>
          <a:p>
            <a:pPr marL="358775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2</a:t>
            </a:r>
            <a:r>
              <a:rPr lang="zh-CN" altLang="en-US" sz="2400" kern="0" dirty="0" smtClean="0"/>
              <a:t>）为</a:t>
            </a:r>
            <a:r>
              <a:rPr lang="zh-CN" altLang="en-US" sz="2400" b="1" u="sng" kern="0" dirty="0"/>
              <a:t>整个系统</a:t>
            </a:r>
            <a:r>
              <a:rPr lang="zh-CN" altLang="en-US" sz="2400" kern="0" dirty="0" smtClean="0"/>
              <a:t>设置</a:t>
            </a:r>
            <a:r>
              <a:rPr lang="zh-CN" altLang="en-US" sz="2400" kern="0" dirty="0"/>
              <a:t>一个</a:t>
            </a:r>
            <a:r>
              <a:rPr lang="en-US" altLang="zh-CN" sz="2400" kern="0" dirty="0"/>
              <a:t>I/O</a:t>
            </a:r>
            <a:r>
              <a:rPr lang="zh-CN" altLang="en-US" sz="2400" b="1" u="sng" kern="0" dirty="0">
                <a:solidFill>
                  <a:srgbClr val="FFC000"/>
                </a:solidFill>
              </a:rPr>
              <a:t>进程</a:t>
            </a:r>
            <a:r>
              <a:rPr lang="zh-CN" altLang="en-US" sz="2400" kern="0" dirty="0" smtClean="0"/>
              <a:t>，管理所有</a:t>
            </a:r>
            <a:r>
              <a:rPr lang="en-US" altLang="zh-CN" sz="2400" kern="0" dirty="0" smtClean="0"/>
              <a:t>I/O</a:t>
            </a:r>
            <a:r>
              <a:rPr lang="zh-CN" altLang="en-US" sz="2400" kern="0" dirty="0" smtClean="0"/>
              <a:t>操作。</a:t>
            </a:r>
            <a:endParaRPr lang="en-US" altLang="zh-CN" sz="2400" kern="0" dirty="0" smtClean="0"/>
          </a:p>
          <a:p>
            <a:pPr marL="358775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3</a:t>
            </a:r>
            <a:r>
              <a:rPr lang="zh-CN" altLang="en-US" sz="2400" kern="0" dirty="0" smtClean="0"/>
              <a:t>）不设置专门的设备驱动进程，</a:t>
            </a:r>
            <a:r>
              <a:rPr lang="zh-CN" altLang="en-US" sz="2400" b="1" u="sng" kern="0" dirty="0"/>
              <a:t>仅提供</a:t>
            </a:r>
            <a:r>
              <a:rPr lang="zh-CN" altLang="en-US" sz="2400" b="1" u="sng" kern="0" dirty="0">
                <a:solidFill>
                  <a:srgbClr val="FFC000"/>
                </a:solidFill>
              </a:rPr>
              <a:t>驱动程序</a:t>
            </a:r>
            <a:r>
              <a:rPr lang="zh-CN" altLang="en-US" sz="2400" kern="0" dirty="0" smtClean="0"/>
              <a:t>，供用户或系统调用使用。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9177171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630238" eaLnBrk="1" hangingPunct="1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6.4.2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设备驱动程序的处理过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程（</a:t>
            </a:r>
            <a:r>
              <a:rPr lang="zh-CN" altLang="en-US" sz="24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有如下</a:t>
            </a:r>
            <a:r>
              <a:rPr lang="en-US" altLang="zh-CN" sz="24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点</a:t>
            </a:r>
            <a:r>
              <a:rPr lang="en-US" altLang="zh-CN" sz="24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自学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4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400" dirty="0"/>
              <a:t>设备驱动程序的主要任务是</a:t>
            </a:r>
            <a:r>
              <a:rPr lang="zh-CN" altLang="en-US" sz="2400" b="1" u="sng" dirty="0"/>
              <a:t>启动指定设备</a:t>
            </a:r>
            <a:r>
              <a:rPr lang="zh-CN" altLang="en-US" sz="2400" dirty="0"/>
              <a:t>，</a:t>
            </a:r>
            <a:r>
              <a:rPr lang="zh-CN" altLang="en-US" sz="2400" b="1" u="sng" dirty="0"/>
              <a:t>完成上层指定的</a:t>
            </a:r>
            <a:r>
              <a:rPr lang="en-US" altLang="zh-CN" sz="2400" b="1" u="sng" dirty="0"/>
              <a:t>I/O</a:t>
            </a:r>
            <a:r>
              <a:rPr lang="zh-CN" altLang="en-US" sz="2400" b="1" u="sng" dirty="0"/>
              <a:t>工作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58775" indent="630238" eaLnBrk="1" hangingPunct="1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 smtClean="0"/>
              <a:t>但</a:t>
            </a:r>
            <a:r>
              <a:rPr lang="zh-CN" altLang="en-US" sz="2400" dirty="0"/>
              <a:t>在启动之前，应先完成必要的</a:t>
            </a:r>
            <a:r>
              <a:rPr lang="zh-CN" altLang="en-US" sz="2400" b="1" u="sng" dirty="0"/>
              <a:t>准备工作</a:t>
            </a:r>
            <a:r>
              <a:rPr lang="zh-CN" altLang="en-US" sz="2400" dirty="0"/>
              <a:t>，如检测设备状态是否为“忙”等。在完成所有的准备工作后，才向设备控制器发送一条启动命令。 </a:t>
            </a:r>
            <a:r>
              <a:rPr lang="zh-CN" altLang="en-US" kern="0" dirty="0" smtClean="0"/>
              <a:t>过程如下</a:t>
            </a:r>
            <a:r>
              <a:rPr lang="zh-CN" altLang="en-US" kern="0" dirty="0" smtClean="0">
                <a:sym typeface="Wingdings" panose="05000000000000000000" pitchFamily="2" charset="2"/>
              </a:rPr>
              <a:t>：</a:t>
            </a:r>
            <a:endParaRPr lang="zh-CN" altLang="en-US" kern="0" dirty="0" smtClean="0"/>
          </a:p>
        </p:txBody>
      </p:sp>
      <p:sp>
        <p:nvSpPr>
          <p:cNvPr id="5" name="矩形 4"/>
          <p:cNvSpPr/>
          <p:nvPr/>
        </p:nvSpPr>
        <p:spPr>
          <a:xfrm>
            <a:off x="1259632" y="3933056"/>
            <a:ext cx="5400600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kumimoji="1" lang="zh-CN" altLang="en-US" sz="2500" b="1" dirty="0" smtClean="0">
                <a:latin typeface="Times New Roman" pitchFamily="18" charset="0"/>
              </a:rPr>
              <a:t>   将抽象要求转换为具体要求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500" b="1" dirty="0" smtClean="0">
                <a:latin typeface="Times New Roman" pitchFamily="18" charset="0"/>
              </a:rPr>
              <a:t>2</a:t>
            </a:r>
            <a:r>
              <a:rPr kumimoji="1" lang="en-US" altLang="zh-CN" sz="2500" b="1" dirty="0">
                <a:latin typeface="Times New Roman" pitchFamily="18" charset="0"/>
              </a:rPr>
              <a:t>.   </a:t>
            </a:r>
            <a:r>
              <a:rPr kumimoji="1" lang="zh-CN" altLang="en-US" sz="2500" b="1" dirty="0">
                <a:latin typeface="Times New Roman" pitchFamily="18" charset="0"/>
              </a:rPr>
              <a:t>检查</a:t>
            </a:r>
            <a:r>
              <a:rPr kumimoji="1" lang="en-US" altLang="zh-CN" sz="2500" b="1" dirty="0">
                <a:latin typeface="Times New Roman" pitchFamily="18" charset="0"/>
              </a:rPr>
              <a:t>I/O</a:t>
            </a:r>
            <a:r>
              <a:rPr kumimoji="1" lang="zh-CN" altLang="en-US" sz="2500" b="1" dirty="0">
                <a:latin typeface="Times New Roman" pitchFamily="18" charset="0"/>
              </a:rPr>
              <a:t>请求的合法性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500" b="1" dirty="0">
                <a:latin typeface="Times New Roman" pitchFamily="18" charset="0"/>
              </a:rPr>
              <a:t>3.   </a:t>
            </a:r>
            <a:r>
              <a:rPr kumimoji="1" lang="zh-CN" altLang="en-US" sz="2500" b="1" dirty="0">
                <a:latin typeface="Times New Roman" pitchFamily="18" charset="0"/>
              </a:rPr>
              <a:t>读出和检查设备的状态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500" b="1" dirty="0">
                <a:latin typeface="Times New Roman" pitchFamily="18" charset="0"/>
              </a:rPr>
              <a:t>4.   </a:t>
            </a:r>
            <a:r>
              <a:rPr kumimoji="1" lang="zh-CN" altLang="en-US" sz="2500" b="1" dirty="0">
                <a:latin typeface="Times New Roman" pitchFamily="18" charset="0"/>
              </a:rPr>
              <a:t>传送必要的参数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500" b="1" dirty="0">
                <a:latin typeface="Times New Roman" pitchFamily="18" charset="0"/>
              </a:rPr>
              <a:t>5</a:t>
            </a:r>
            <a:r>
              <a:rPr kumimoji="1" lang="en-US" altLang="zh-CN" sz="2500" b="1" dirty="0" smtClean="0">
                <a:latin typeface="Times New Roman" pitchFamily="18" charset="0"/>
              </a:rPr>
              <a:t>.   </a:t>
            </a:r>
            <a:r>
              <a:rPr kumimoji="1" lang="zh-CN" altLang="en-US" sz="2500" b="1" dirty="0">
                <a:latin typeface="Times New Roman" pitchFamily="18" charset="0"/>
              </a:rPr>
              <a:t>启动</a:t>
            </a:r>
            <a:r>
              <a:rPr kumimoji="1" lang="en-US" altLang="zh-CN" sz="2500" b="1" dirty="0">
                <a:latin typeface="Times New Roman" pitchFamily="18" charset="0"/>
              </a:rPr>
              <a:t>I/O</a:t>
            </a:r>
            <a:r>
              <a:rPr kumimoji="1" lang="zh-CN" altLang="en-US" sz="2500" b="1" dirty="0">
                <a:latin typeface="Times New Roman" pitchFamily="18" charset="0"/>
              </a:rPr>
              <a:t>设备 </a:t>
            </a:r>
          </a:p>
        </p:txBody>
      </p:sp>
    </p:spTree>
    <p:extLst>
      <p:ext uri="{BB962C8B-B14F-4D97-AF65-F5344CB8AC3E}">
        <p14:creationId xmlns:p14="http://schemas.microsoft.com/office/powerpoint/2010/main" val="39177171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116632"/>
            <a:ext cx="8540750" cy="67413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630238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6.4.3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设备的控制方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式（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类）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4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400" dirty="0"/>
              <a:t>对设备的控制，早期是使用轮询的可编程</a:t>
            </a:r>
            <a:r>
              <a:rPr lang="en-US" altLang="zh-CN" sz="2400" dirty="0"/>
              <a:t>I/O</a:t>
            </a:r>
            <a:r>
              <a:rPr lang="zh-CN" altLang="en-US" sz="2400" dirty="0"/>
              <a:t>方式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使</a:t>
            </a:r>
            <a:r>
              <a:rPr lang="zh-CN" altLang="en-US" sz="2400" dirty="0"/>
              <a:t>用中断的可编程</a:t>
            </a:r>
            <a:r>
              <a:rPr lang="en-US" altLang="zh-CN" sz="2400" dirty="0"/>
              <a:t>I/O</a:t>
            </a:r>
            <a:r>
              <a:rPr lang="zh-CN" altLang="en-US" sz="2400" dirty="0"/>
              <a:t>方</a:t>
            </a:r>
            <a:r>
              <a:rPr lang="zh-CN" altLang="en-US" sz="2400" dirty="0" smtClean="0"/>
              <a:t>式</a:t>
            </a:r>
            <a:r>
              <a:rPr lang="en-US" altLang="zh-CN" sz="2400" dirty="0" smtClean="0">
                <a:sym typeface="Wingdings" panose="05000000000000000000" pitchFamily="2" charset="2"/>
              </a:rPr>
              <a:t>DMA</a:t>
            </a: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通道</a:t>
            </a:r>
            <a:endParaRPr lang="en-US" altLang="zh-CN" sz="2400" dirty="0" smtClean="0"/>
          </a:p>
          <a:p>
            <a:pPr marL="358775" indent="630238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 smtClean="0"/>
              <a:t>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zh-CN" altLang="en-US" sz="2400" u="sng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轮询</a:t>
            </a:r>
            <a:r>
              <a:rPr lang="zh-CN" altLang="en-US" sz="2400" u="sng" dirty="0">
                <a:latin typeface="黑体" pitchFamily="2" charset="-122"/>
                <a:ea typeface="黑体" pitchFamily="2" charset="-122"/>
              </a:rPr>
              <a:t>的可编程</a:t>
            </a:r>
            <a:r>
              <a:rPr lang="en-US" altLang="zh-CN" sz="2400" u="sng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u="sng" dirty="0">
                <a:latin typeface="黑体" pitchFamily="2" charset="-122"/>
                <a:ea typeface="黑体" pitchFamily="2" charset="-122"/>
              </a:rPr>
              <a:t>方式</a:t>
            </a:r>
            <a:br>
              <a:rPr lang="zh-CN" altLang="en-US" sz="2400" u="sng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轮询：不断的询问设备控制器，数据准备好了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吗？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58775" indent="-1588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 问题：因缺少中断机制，</a:t>
            </a:r>
            <a:r>
              <a:rPr lang="en-US" altLang="zh-CN" sz="2400" b="1" u="sng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400" b="1" u="sng" dirty="0" smtClean="0">
                <a:latin typeface="黑体" pitchFamily="2" charset="-122"/>
                <a:ea typeface="黑体" pitchFamily="2" charset="-122"/>
              </a:rPr>
              <a:t>大部分时间在测试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busy=?</a:t>
            </a:r>
          </a:p>
          <a:p>
            <a:pPr marL="358775" indent="-1588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CPU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效率太低！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358775" indent="630238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zh-CN" altLang="en-US" sz="2400" u="sng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中断</a:t>
            </a:r>
            <a:r>
              <a:rPr lang="zh-CN" altLang="en-US" sz="2400" u="sng" dirty="0">
                <a:latin typeface="黑体" pitchFamily="2" charset="-122"/>
                <a:ea typeface="黑体" pitchFamily="2" charset="-122"/>
              </a:rPr>
              <a:t>的可编程</a:t>
            </a:r>
            <a:r>
              <a:rPr lang="en-US" altLang="zh-CN" sz="2400" u="sng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u="sng" dirty="0">
                <a:latin typeface="黑体" pitchFamily="2" charset="-122"/>
                <a:ea typeface="黑体" pitchFamily="2" charset="-122"/>
              </a:rPr>
              <a:t>方式</a:t>
            </a:r>
            <a:br>
              <a:rPr lang="zh-CN" altLang="en-US" sz="2400" u="sng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400" dirty="0" smtClean="0"/>
              <a:t>当</a:t>
            </a:r>
            <a:r>
              <a:rPr lang="zh-CN" altLang="en-US" sz="2400" dirty="0"/>
              <a:t>某进程要启动某个</a:t>
            </a:r>
            <a:r>
              <a:rPr lang="en-US" altLang="zh-CN" sz="2400" dirty="0"/>
              <a:t>I/O</a:t>
            </a:r>
            <a:r>
              <a:rPr lang="zh-CN" altLang="en-US" sz="2400" dirty="0"/>
              <a:t>设备工作时，</a:t>
            </a:r>
            <a:r>
              <a:rPr lang="zh-CN" altLang="en-US" sz="2400" dirty="0" smtClean="0"/>
              <a:t>便</a:t>
            </a:r>
            <a:endParaRPr lang="en-US" altLang="zh-CN" sz="2400" dirty="0" smtClean="0"/>
          </a:p>
          <a:p>
            <a:pPr marL="444500" indent="0" eaLnBrk="1" hangingPunct="1">
              <a:lnSpc>
                <a:spcPct val="120000"/>
              </a:lnSpc>
              <a:spcBef>
                <a:spcPts val="600"/>
              </a:spcBef>
              <a:buSzPct val="62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由</a:t>
            </a:r>
            <a:r>
              <a:rPr lang="en-US" altLang="zh-CN" sz="2400" b="1" u="sng" dirty="0">
                <a:solidFill>
                  <a:srgbClr val="FF6600"/>
                </a:solidFill>
              </a:rPr>
              <a:t>CPU</a:t>
            </a:r>
            <a:r>
              <a:rPr lang="zh-CN" altLang="en-US" sz="2400" b="1" u="sng" dirty="0"/>
              <a:t>向相应的设备控制器</a:t>
            </a:r>
            <a:r>
              <a:rPr lang="zh-CN" altLang="en-US" sz="2400" b="1" u="sng" dirty="0">
                <a:solidFill>
                  <a:schemeClr val="tx2"/>
                </a:solidFill>
              </a:rPr>
              <a:t>发出一条</a:t>
            </a:r>
            <a:r>
              <a:rPr lang="en-US" altLang="zh-CN" sz="2400" b="1" u="sng" dirty="0">
                <a:solidFill>
                  <a:schemeClr val="tx2"/>
                </a:solidFill>
              </a:rPr>
              <a:t>I/O</a:t>
            </a:r>
            <a:r>
              <a:rPr lang="zh-CN" altLang="en-US" sz="2400" b="1" u="sng" dirty="0">
                <a:solidFill>
                  <a:schemeClr val="tx2"/>
                </a:solidFill>
              </a:rPr>
              <a:t>命令</a:t>
            </a:r>
            <a:r>
              <a:rPr lang="zh-CN" altLang="en-US" sz="2400" dirty="0"/>
              <a:t>，然后</a:t>
            </a:r>
            <a:r>
              <a:rPr lang="zh-CN" altLang="en-US" sz="2400" b="1" u="sng" dirty="0">
                <a:solidFill>
                  <a:schemeClr val="tx2"/>
                </a:solidFill>
              </a:rPr>
              <a:t>立即返回</a:t>
            </a:r>
            <a:r>
              <a:rPr lang="zh-CN" altLang="en-US" sz="2400" dirty="0"/>
              <a:t>继续执行原来的任务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44500" indent="0" eaLnBrk="1" hangingPunct="1">
              <a:lnSpc>
                <a:spcPct val="120000"/>
              </a:lnSpc>
              <a:spcBef>
                <a:spcPts val="600"/>
              </a:spcBef>
              <a:buSzPct val="62000"/>
              <a:buFont typeface="Wingdings" panose="05000000000000000000" pitchFamily="2" charset="2"/>
              <a:buChar char="l"/>
              <a:defRPr/>
            </a:pPr>
            <a:r>
              <a:rPr lang="zh-CN" altLang="en-US" sz="2400" b="1" u="sng" dirty="0" smtClean="0">
                <a:solidFill>
                  <a:srgbClr val="FF6600"/>
                </a:solidFill>
              </a:rPr>
              <a:t>设</a:t>
            </a:r>
            <a:r>
              <a:rPr lang="zh-CN" altLang="en-US" sz="2400" b="1" u="sng" dirty="0">
                <a:solidFill>
                  <a:srgbClr val="FF6600"/>
                </a:solidFill>
              </a:rPr>
              <a:t>备控制</a:t>
            </a:r>
            <a:r>
              <a:rPr lang="zh-CN" altLang="en-US" sz="2400" b="1" u="sng" dirty="0" smtClean="0">
                <a:solidFill>
                  <a:srgbClr val="FF6600"/>
                </a:solidFill>
              </a:rPr>
              <a:t>器</a:t>
            </a:r>
            <a:r>
              <a:rPr lang="zh-CN" altLang="en-US" sz="2400" b="1" u="sng" dirty="0" smtClean="0"/>
              <a:t>按</a:t>
            </a:r>
            <a:r>
              <a:rPr lang="zh-CN" altLang="en-US" sz="2400" b="1" u="sng" dirty="0"/>
              <a:t>照该命令的要</a:t>
            </a:r>
            <a:r>
              <a:rPr lang="zh-CN" altLang="en-US" sz="2400" b="1" u="sng" dirty="0" smtClean="0"/>
              <a:t>求</a:t>
            </a:r>
            <a:r>
              <a:rPr lang="zh-CN" altLang="en-US" sz="2400" b="1" dirty="0" smtClean="0"/>
              <a:t>，</a:t>
            </a:r>
            <a:r>
              <a:rPr lang="zh-CN" altLang="en-US" sz="2400" b="1" u="sng" dirty="0" smtClean="0"/>
              <a:t>去</a:t>
            </a:r>
            <a:r>
              <a:rPr lang="zh-CN" altLang="en-US" sz="2400" b="1" u="sng" dirty="0">
                <a:solidFill>
                  <a:schemeClr val="tx2"/>
                </a:solidFill>
              </a:rPr>
              <a:t>控制</a:t>
            </a:r>
            <a:r>
              <a:rPr lang="en-US" altLang="zh-CN" sz="2400" b="1" u="sng" dirty="0">
                <a:solidFill>
                  <a:schemeClr val="tx2"/>
                </a:solidFill>
              </a:rPr>
              <a:t>I/O</a:t>
            </a:r>
            <a:r>
              <a:rPr lang="zh-CN" altLang="en-US" sz="2400" b="1" u="sng" dirty="0">
                <a:solidFill>
                  <a:schemeClr val="tx2"/>
                </a:solidFill>
              </a:rPr>
              <a:t>设备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44500" indent="0" eaLnBrk="1" hangingPunct="1">
              <a:lnSpc>
                <a:spcPct val="120000"/>
              </a:lnSpc>
              <a:spcBef>
                <a:spcPts val="600"/>
              </a:spcBef>
              <a:buSzPct val="62000"/>
              <a:buFont typeface="Wingdings" panose="05000000000000000000" pitchFamily="2" charset="2"/>
              <a:buChar char="l"/>
              <a:defRPr/>
            </a:pPr>
            <a:r>
              <a:rPr lang="en-US" altLang="zh-CN" sz="2400" b="1" u="sng" dirty="0"/>
              <a:t>CPU</a:t>
            </a:r>
            <a:r>
              <a:rPr lang="zh-CN" altLang="en-US" sz="2400" b="1" u="sng" dirty="0"/>
              <a:t>与</a:t>
            </a:r>
            <a:r>
              <a:rPr lang="en-US" altLang="zh-CN" sz="2400" b="1" u="sng" dirty="0"/>
              <a:t>I/O</a:t>
            </a:r>
            <a:r>
              <a:rPr lang="zh-CN" altLang="en-US" sz="2400" b="1" u="sng" dirty="0"/>
              <a:t>设备</a:t>
            </a:r>
            <a:r>
              <a:rPr lang="zh-CN" altLang="en-US" sz="2400" b="1" u="sng" dirty="0">
                <a:solidFill>
                  <a:srgbClr val="FF6600"/>
                </a:solidFill>
              </a:rPr>
              <a:t>并行</a:t>
            </a:r>
            <a:r>
              <a:rPr lang="zh-CN" altLang="en-US" sz="2400" b="1" u="sng" dirty="0"/>
              <a:t>操作。 </a:t>
            </a:r>
            <a:endParaRPr lang="en-US" altLang="zh-CN" sz="2400" b="1" u="sng" dirty="0"/>
          </a:p>
        </p:txBody>
      </p:sp>
    </p:spTree>
    <p:extLst>
      <p:ext uri="{BB962C8B-B14F-4D97-AF65-F5344CB8AC3E}">
        <p14:creationId xmlns:p14="http://schemas.microsoft.com/office/powerpoint/2010/main" val="6018146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6-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136904" cy="58326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600" y="6189021"/>
            <a:ext cx="6768752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dirty="0" smtClean="0"/>
              <a:t>6-13  </a:t>
            </a:r>
            <a:r>
              <a:rPr lang="zh-CN" altLang="en-US" kern="0" dirty="0" smtClean="0"/>
              <a:t>程序</a:t>
            </a:r>
            <a:r>
              <a:rPr lang="en-US" altLang="zh-CN" kern="0" dirty="0" smtClean="0"/>
              <a:t>I/O</a:t>
            </a:r>
            <a:r>
              <a:rPr lang="zh-CN" altLang="en-US" kern="0" dirty="0" smtClean="0"/>
              <a:t>和中断驱动方式的流程</a:t>
            </a:r>
            <a:endParaRPr lang="zh-CN" alt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89285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置</a:t>
            </a: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</a:rPr>
              <a:t>busy=1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14127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读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</a:rPr>
              <a:t>busy</a:t>
            </a:r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</a:rPr>
              <a:t>值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35395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</a:rPr>
              <a:t>busy=1 </a:t>
            </a:r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</a:rPr>
              <a:t>？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85293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此时</a:t>
            </a: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</a:rPr>
              <a:t>busy=1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100057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+ 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设备在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W -&gt;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并行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932040" y="1103187"/>
            <a:ext cx="432048" cy="237492"/>
          </a:xfrm>
          <a:prstGeom prst="round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372200" y="1136841"/>
            <a:ext cx="432048" cy="237492"/>
          </a:xfrm>
          <a:prstGeom prst="round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014680" y="1514448"/>
            <a:ext cx="853464" cy="546400"/>
          </a:xfrm>
          <a:prstGeom prst="round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5239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95536" y="476672"/>
            <a:ext cx="7776864" cy="61206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zh-CN" altLang="en-US" dirty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与设备的</a:t>
            </a:r>
            <a:r>
              <a:rPr lang="zh-CN" altLang="en-US" u="sng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无关</a:t>
            </a:r>
            <a:r>
              <a:rPr lang="zh-CN" altLang="en-US" u="sng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性</a:t>
            </a:r>
            <a:r>
              <a:rPr kumimoji="1" lang="en-US" altLang="zh-CN" sz="2800" dirty="0">
                <a:latin typeface="宋体" charset="-122"/>
              </a:rPr>
              <a:t>(§</a:t>
            </a:r>
            <a:r>
              <a:rPr kumimoji="1" lang="en-US" altLang="zh-CN" sz="2800" dirty="0" smtClean="0">
                <a:latin typeface="宋体" charset="-122"/>
              </a:rPr>
              <a:t>6.5 </a:t>
            </a:r>
            <a:r>
              <a:rPr kumimoji="1" lang="zh-CN" altLang="en-US" sz="2800" dirty="0" smtClean="0">
                <a:latin typeface="宋体" charset="-122"/>
              </a:rPr>
              <a:t>设备无关性</a:t>
            </a:r>
            <a:r>
              <a:rPr kumimoji="1" lang="en-US" altLang="zh-CN" sz="2800" dirty="0" smtClean="0">
                <a:latin typeface="宋体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设备的无关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性</a:t>
            </a:r>
            <a:r>
              <a:rPr lang="zh-CN" altLang="en-US" dirty="0" smtClean="0"/>
              <a:t>是</a:t>
            </a:r>
            <a:r>
              <a:rPr lang="zh-CN" altLang="en-US" dirty="0"/>
              <a:t>在</a:t>
            </a:r>
            <a:r>
              <a:rPr lang="zh-CN" altLang="en-US" u="sng" dirty="0"/>
              <a:t>隐藏物理设备细</a:t>
            </a:r>
            <a:r>
              <a:rPr lang="zh-CN" altLang="en-US" u="sng" dirty="0" smtClean="0"/>
              <a:t>节</a:t>
            </a:r>
            <a:r>
              <a:rPr lang="en-US" altLang="zh-CN" b="1" baseline="30000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/>
              <a:t>基础上实现的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目的：</a:t>
            </a:r>
            <a:r>
              <a:rPr lang="zh-CN" altLang="en-US" b="1" dirty="0" smtClean="0"/>
              <a:t>方</a:t>
            </a:r>
            <a:r>
              <a:rPr lang="zh-CN" altLang="en-US" b="1" dirty="0"/>
              <a:t>便用</a:t>
            </a:r>
            <a:r>
              <a:rPr lang="zh-CN" altLang="en-US" b="1" dirty="0" smtClean="0"/>
              <a:t>户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/>
              <a:t>方</a:t>
            </a:r>
            <a:r>
              <a:rPr lang="zh-CN" altLang="en-US" b="1" dirty="0" smtClean="0"/>
              <a:t>法：</a:t>
            </a:r>
            <a:r>
              <a:rPr lang="zh-CN" altLang="en-US" dirty="0"/>
              <a:t>用户可</a:t>
            </a:r>
            <a:r>
              <a:rPr lang="zh-CN" altLang="en-US" dirty="0" smtClean="0"/>
              <a:t>以通过：</a:t>
            </a:r>
            <a:endParaRPr lang="en-US" altLang="zh-CN" dirty="0"/>
          </a:p>
          <a:p>
            <a:pPr marL="457200" indent="-271463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使用</a:t>
            </a:r>
            <a:r>
              <a:rPr lang="zh-CN" altLang="en-US" b="1" u="sng" dirty="0"/>
              <a:t>抽象的</a:t>
            </a:r>
            <a:r>
              <a:rPr lang="en-US" altLang="zh-CN" b="1" u="sng" dirty="0"/>
              <a:t>I/O</a:t>
            </a:r>
            <a:r>
              <a:rPr lang="zh-CN" altLang="en-US" b="1" u="sng" dirty="0">
                <a:solidFill>
                  <a:schemeClr val="tx2"/>
                </a:solidFill>
              </a:rPr>
              <a:t>命</a:t>
            </a:r>
            <a:r>
              <a:rPr lang="zh-CN" altLang="en-US" b="1" u="sng" dirty="0" smtClean="0">
                <a:solidFill>
                  <a:schemeClr val="tx2"/>
                </a:solidFill>
              </a:rPr>
              <a:t>令</a:t>
            </a:r>
            <a:r>
              <a:rPr lang="zh-CN" altLang="en-US" b="1" baseline="30000" dirty="0" smtClean="0">
                <a:solidFill>
                  <a:schemeClr val="tx2"/>
                </a:solidFill>
              </a:rPr>
              <a:t>不依赖设</a:t>
            </a:r>
            <a:r>
              <a:rPr lang="zh-CN" altLang="en-US" b="1" baseline="30000" dirty="0">
                <a:solidFill>
                  <a:schemeClr val="tx2"/>
                </a:solidFill>
              </a:rPr>
              <a:t>备，</a:t>
            </a:r>
            <a:r>
              <a:rPr lang="zh-CN" altLang="en-US" b="1" u="sng" baseline="30000" dirty="0">
                <a:solidFill>
                  <a:schemeClr val="tx2"/>
                </a:solidFill>
              </a:rPr>
              <a:t>相</a:t>
            </a:r>
            <a:r>
              <a:rPr lang="zh-CN" altLang="en-US" b="1" u="sng" baseline="30000" dirty="0" smtClean="0">
                <a:solidFill>
                  <a:schemeClr val="tx2"/>
                </a:solidFill>
              </a:rPr>
              <a:t>同的命令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457200" indent="-271463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使用</a:t>
            </a:r>
            <a:r>
              <a:rPr lang="zh-CN" altLang="en-US" b="1" u="sng" dirty="0"/>
              <a:t>抽象的</a:t>
            </a:r>
            <a:r>
              <a:rPr lang="zh-CN" altLang="en-US" b="1" u="sng" dirty="0">
                <a:solidFill>
                  <a:schemeClr val="tx2"/>
                </a:solidFill>
              </a:rPr>
              <a:t>逻辑设备</a:t>
            </a:r>
            <a:r>
              <a:rPr lang="zh-CN" altLang="en-US" b="1" u="sng" dirty="0" smtClean="0">
                <a:solidFill>
                  <a:schemeClr val="tx2"/>
                </a:solidFill>
              </a:rPr>
              <a:t>名</a:t>
            </a:r>
            <a:r>
              <a:rPr lang="zh-CN" altLang="en-US" b="1" baseline="30000" dirty="0">
                <a:solidFill>
                  <a:schemeClr val="tx2"/>
                </a:solidFill>
              </a:rPr>
              <a:t>不依赖设备</a:t>
            </a:r>
            <a:r>
              <a:rPr lang="zh-CN" altLang="en-US" b="1" baseline="30000" dirty="0" smtClean="0">
                <a:solidFill>
                  <a:schemeClr val="tx2"/>
                </a:solidFill>
              </a:rPr>
              <a:t>，</a:t>
            </a:r>
            <a:r>
              <a:rPr lang="zh-CN" altLang="en-US" b="1" u="sng" baseline="30000" dirty="0">
                <a:solidFill>
                  <a:schemeClr val="tx2"/>
                </a:solidFill>
              </a:rPr>
              <a:t>相</a:t>
            </a:r>
            <a:r>
              <a:rPr lang="zh-CN" altLang="en-US" b="1" u="sng" baseline="30000" dirty="0" smtClean="0">
                <a:solidFill>
                  <a:schemeClr val="tx2"/>
                </a:solidFill>
              </a:rPr>
              <a:t>同的设备名</a:t>
            </a:r>
            <a:endParaRPr lang="en-US" altLang="zh-CN" b="1" baseline="30000" dirty="0" smtClean="0">
              <a:solidFill>
                <a:schemeClr val="tx2"/>
              </a:solidFill>
            </a:endParaRPr>
          </a:p>
          <a:p>
            <a:pPr marL="185737" indent="0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50000"/>
              <a:buNone/>
              <a:defRPr/>
            </a:pPr>
            <a:r>
              <a:rPr lang="en-US" altLang="zh-CN" b="1" baseline="30000" dirty="0">
                <a:solidFill>
                  <a:schemeClr val="tx2"/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tx2"/>
                </a:solidFill>
              </a:rPr>
              <a:t>   </a:t>
            </a:r>
            <a:r>
              <a:rPr lang="zh-CN" altLang="en-US" dirty="0" smtClean="0"/>
              <a:t>来</a:t>
            </a:r>
            <a:r>
              <a:rPr lang="zh-CN" altLang="en-US" dirty="0"/>
              <a:t>使用设备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85737" indent="0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50000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例如  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=</a:t>
            </a:r>
            <a:r>
              <a:rPr lang="en-US" altLang="zh-CN" dirty="0" err="1" smtClean="0">
                <a:solidFill>
                  <a:srgbClr val="FF6600"/>
                </a:solidFill>
              </a:rPr>
              <a:t>fopen</a:t>
            </a:r>
            <a:r>
              <a:rPr lang="en-US" altLang="zh-CN" dirty="0" smtClean="0"/>
              <a:t>(“</a:t>
            </a:r>
            <a:r>
              <a:rPr lang="en-US" altLang="zh-CN" dirty="0" smtClean="0">
                <a:solidFill>
                  <a:srgbClr val="FFCC00"/>
                </a:solidFill>
              </a:rPr>
              <a:t>d:\\</a:t>
            </a:r>
            <a:r>
              <a:rPr lang="en-US" altLang="zh-CN" dirty="0" err="1">
                <a:solidFill>
                  <a:srgbClr val="FFCC00"/>
                </a:solidFill>
              </a:rPr>
              <a:t>hzm</a:t>
            </a:r>
            <a:r>
              <a:rPr lang="en-US" altLang="zh-CN" dirty="0">
                <a:solidFill>
                  <a:srgbClr val="FFCC00"/>
                </a:solidFill>
              </a:rPr>
              <a:t>\test</a:t>
            </a:r>
            <a:r>
              <a:rPr lang="en-US" altLang="zh-CN" dirty="0" smtClean="0"/>
              <a:t>","</a:t>
            </a:r>
            <a:r>
              <a:rPr lang="en-US" altLang="zh-CN" dirty="0" err="1">
                <a:solidFill>
                  <a:srgbClr val="FF6600"/>
                </a:solidFill>
              </a:rPr>
              <a:t>rb</a:t>
            </a:r>
            <a:r>
              <a:rPr lang="en-US" altLang="zh-CN" dirty="0" smtClean="0"/>
              <a:t>");</a:t>
            </a:r>
          </a:p>
          <a:p>
            <a:pPr marL="185737" indent="0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5000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/>
              <a:t>假设</a:t>
            </a:r>
            <a:r>
              <a:rPr lang="zh-CN" altLang="en-US" dirty="0" smtClean="0"/>
              <a:t>系统只有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：盘时，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：可能是任何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盘、移动盘等。</a:t>
            </a:r>
            <a:r>
              <a:rPr lang="en-US" altLang="zh-CN" dirty="0" smtClean="0"/>
              <a:t>  </a:t>
            </a:r>
            <a:endParaRPr lang="zh-CN" altLang="en-US" dirty="0"/>
          </a:p>
          <a:p>
            <a:pPr marL="0" indent="0" eaLnBrk="1" hangingPunct="1">
              <a:buNone/>
              <a:defRPr/>
            </a:pP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65964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83058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例</a:t>
            </a:r>
            <a:r>
              <a:rPr kumimoji="1" lang="zh-CN" altLang="en-US" sz="2400" dirty="0">
                <a:latin typeface="Times New Roman" pitchFamily="18" charset="0"/>
              </a:rPr>
              <a:t>如，从终端输入一个字符的时间约为</a:t>
            </a:r>
            <a:r>
              <a:rPr kumimoji="1" lang="en-US" altLang="zh-CN" sz="2400" dirty="0">
                <a:latin typeface="Times New Roman" pitchFamily="18" charset="0"/>
              </a:rPr>
              <a:t>100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， 而将字符送入终端缓冲区的时间小于 </a:t>
            </a:r>
            <a:r>
              <a:rPr kumimoji="1" lang="en-US" altLang="zh-CN" sz="2400" dirty="0">
                <a:latin typeface="Times New Roman" pitchFamily="18" charset="0"/>
              </a:rPr>
              <a:t>0.1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。 若采用程序</a:t>
            </a:r>
            <a:r>
              <a:rPr kumimoji="1" lang="en-US" altLang="zh-CN" sz="2400" dirty="0">
                <a:latin typeface="Times New Roman" pitchFamily="18" charset="0"/>
              </a:rPr>
              <a:t>I/O</a:t>
            </a:r>
            <a:r>
              <a:rPr kumimoji="1" lang="zh-CN" altLang="en-US" sz="2400" dirty="0">
                <a:latin typeface="Times New Roman" pitchFamily="18" charset="0"/>
              </a:rPr>
              <a:t>方式，</a:t>
            </a:r>
            <a:r>
              <a:rPr kumimoji="1" lang="en-US" altLang="zh-CN" sz="2400" dirty="0">
                <a:latin typeface="Times New Roman" pitchFamily="18" charset="0"/>
              </a:rPr>
              <a:t>CPU</a:t>
            </a:r>
            <a:r>
              <a:rPr kumimoji="1" lang="zh-CN" altLang="en-US" sz="2400" dirty="0">
                <a:latin typeface="Times New Roman" pitchFamily="18" charset="0"/>
              </a:rPr>
              <a:t>约有 </a:t>
            </a:r>
            <a:r>
              <a:rPr kumimoji="1" lang="en-US" altLang="zh-CN" sz="2400" dirty="0">
                <a:latin typeface="Times New Roman" pitchFamily="18" charset="0"/>
              </a:rPr>
              <a:t>99.9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的时间处于忙</a:t>
            </a:r>
            <a:r>
              <a:rPr kumimoji="1" lang="en-US" altLang="zh-CN" sz="2400" dirty="0">
                <a:latin typeface="Courier New" pitchFamily="49" charset="0"/>
              </a:rPr>
              <a:t>—</a:t>
            </a:r>
            <a:r>
              <a:rPr kumimoji="1" lang="zh-CN" altLang="en-US" sz="2400" dirty="0">
                <a:latin typeface="Times New Roman" pitchFamily="18" charset="0"/>
              </a:rPr>
              <a:t>等待中。 采用中断驱动方式后，</a:t>
            </a:r>
            <a:r>
              <a:rPr kumimoji="1" lang="en-US" altLang="zh-CN" sz="2400" dirty="0">
                <a:latin typeface="Times New Roman" pitchFamily="18" charset="0"/>
              </a:rPr>
              <a:t>CPU</a:t>
            </a:r>
            <a:r>
              <a:rPr kumimoji="1" lang="zh-CN" altLang="en-US" sz="2400" dirty="0">
                <a:latin typeface="Times New Roman" pitchFamily="18" charset="0"/>
              </a:rPr>
              <a:t>可利用这 </a:t>
            </a:r>
            <a:r>
              <a:rPr kumimoji="1" lang="en-US" altLang="zh-CN" sz="2400" dirty="0">
                <a:latin typeface="Times New Roman" pitchFamily="18" charset="0"/>
              </a:rPr>
              <a:t>99.9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的时间去做其它事情，而仅用 </a:t>
            </a:r>
            <a:r>
              <a:rPr kumimoji="1" lang="en-US" altLang="zh-CN" sz="2400" dirty="0">
                <a:latin typeface="Times New Roman" pitchFamily="18" charset="0"/>
              </a:rPr>
              <a:t>0.1 </a:t>
            </a:r>
            <a:r>
              <a:rPr kumimoji="1" lang="en-US" altLang="zh-CN" sz="2400" dirty="0" err="1">
                <a:latin typeface="Times New Roman" pitchFamily="18" charset="0"/>
              </a:rPr>
              <a:t>ms</a:t>
            </a:r>
            <a:r>
              <a:rPr kumimoji="1" lang="zh-CN" altLang="en-US" sz="2400" dirty="0">
                <a:latin typeface="Times New Roman" pitchFamily="18" charset="0"/>
              </a:rPr>
              <a:t>的时间来处理由控制器发来的中断请求。 可见，</a:t>
            </a:r>
            <a:r>
              <a:rPr kumimoji="1" lang="zh-CN" altLang="en-US" sz="2400" u="sng" dirty="0">
                <a:latin typeface="Times New Roman" pitchFamily="18" charset="0"/>
              </a:rPr>
              <a:t>中断驱动方式可以成百倍地提高</a:t>
            </a:r>
            <a:r>
              <a:rPr kumimoji="1" lang="en-US" altLang="zh-CN" sz="2400" u="sng" dirty="0">
                <a:latin typeface="Times New Roman" pitchFamily="18" charset="0"/>
              </a:rPr>
              <a:t>CPU</a:t>
            </a:r>
            <a:r>
              <a:rPr kumimoji="1" lang="zh-CN" altLang="en-US" sz="2400" u="sng" dirty="0">
                <a:latin typeface="Times New Roman" pitchFamily="18" charset="0"/>
              </a:rPr>
              <a:t>的利用率。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275357" y="260648"/>
            <a:ext cx="56204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/>
              <a:t>　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直接存储器访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问</a:t>
            </a:r>
            <a:r>
              <a:rPr kumimoji="1" lang="en-US" altLang="zh-CN" sz="2800" b="1" dirty="0">
                <a:latin typeface="Times New Roman" pitchFamily="18" charset="0"/>
              </a:rPr>
              <a:t>DMA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方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式</a:t>
            </a:r>
            <a:r>
              <a:rPr kumimoji="1" lang="zh-CN" altLang="en-US" sz="2800" b="1" dirty="0" smtClean="0">
                <a:latin typeface="Times New Roman" pitchFamily="18" charset="0"/>
              </a:rPr>
              <a:t> 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/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251520" y="835028"/>
            <a:ext cx="8458200" cy="598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algn="just" eaLnBrk="1" hangingPunct="1">
              <a:lnSpc>
                <a:spcPct val="130000"/>
              </a:lnSpc>
              <a:spcBef>
                <a:spcPts val="540"/>
              </a:spcBef>
              <a:buAutoNum type="arabicPeriod"/>
            </a:pPr>
            <a:r>
              <a:rPr lang="zh-CN" altLang="en-US" sz="2400" dirty="0" smtClean="0"/>
              <a:t>    虽</a:t>
            </a:r>
            <a:r>
              <a:rPr lang="zh-CN" altLang="en-US" sz="2400" dirty="0"/>
              <a:t>然中断驱动</a:t>
            </a:r>
            <a:r>
              <a:rPr lang="en-US" altLang="zh-CN" sz="2400" dirty="0"/>
              <a:t>I/O</a:t>
            </a:r>
            <a:r>
              <a:rPr lang="zh-CN" altLang="en-US" sz="2400" dirty="0"/>
              <a:t>比程序</a:t>
            </a:r>
            <a:r>
              <a:rPr lang="en-US" altLang="zh-CN" sz="2400" dirty="0"/>
              <a:t>I/O</a:t>
            </a:r>
            <a:r>
              <a:rPr lang="zh-CN" altLang="en-US" sz="2400" dirty="0"/>
              <a:t>方式更有效，但它仍是</a:t>
            </a:r>
            <a:r>
              <a:rPr lang="zh-CN" altLang="en-US" sz="2400" b="1" u="sng" dirty="0">
                <a:solidFill>
                  <a:srgbClr val="FFFF00"/>
                </a:solidFill>
              </a:rPr>
              <a:t>以字</a:t>
            </a:r>
            <a:r>
              <a:rPr lang="en-US" altLang="zh-CN" sz="2400" b="1" u="sng" dirty="0">
                <a:solidFill>
                  <a:srgbClr val="FFFF00"/>
                </a:solidFill>
              </a:rPr>
              <a:t>(</a:t>
            </a:r>
            <a:r>
              <a:rPr lang="zh-CN" altLang="en-US" sz="2400" b="1" u="sng" dirty="0">
                <a:solidFill>
                  <a:srgbClr val="FFFF00"/>
                </a:solidFill>
              </a:rPr>
              <a:t>节</a:t>
            </a:r>
            <a:r>
              <a:rPr lang="en-US" altLang="zh-CN" sz="2400" b="1" u="sng" dirty="0">
                <a:solidFill>
                  <a:srgbClr val="FFFF00"/>
                </a:solidFill>
              </a:rPr>
              <a:t>)</a:t>
            </a:r>
            <a:r>
              <a:rPr lang="zh-CN" altLang="en-US" sz="2400" b="1" u="sng" dirty="0">
                <a:solidFill>
                  <a:srgbClr val="FFFF00"/>
                </a:solidFill>
              </a:rPr>
              <a:t>为单位</a:t>
            </a:r>
            <a:r>
              <a:rPr lang="zh-CN" altLang="en-US" sz="2400" dirty="0"/>
              <a:t>进行</a:t>
            </a:r>
            <a:r>
              <a:rPr lang="en-US" altLang="zh-CN" sz="2400" dirty="0"/>
              <a:t>I/O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。问题：</a:t>
            </a:r>
            <a:r>
              <a:rPr lang="zh-CN" altLang="en-US" sz="2400" dirty="0" smtClean="0">
                <a:solidFill>
                  <a:schemeClr val="tx2"/>
                </a:solidFill>
              </a:rPr>
              <a:t>每</a:t>
            </a:r>
            <a:r>
              <a:rPr lang="zh-CN" altLang="en-US" sz="2400" dirty="0">
                <a:solidFill>
                  <a:schemeClr val="tx2"/>
                </a:solidFill>
              </a:rPr>
              <a:t>当完成</a:t>
            </a:r>
            <a:r>
              <a:rPr lang="zh-CN" altLang="en-US" sz="2400" u="sng" dirty="0">
                <a:solidFill>
                  <a:schemeClr val="tx2"/>
                </a:solidFill>
              </a:rPr>
              <a:t>一个字</a:t>
            </a:r>
            <a:r>
              <a:rPr lang="en-US" altLang="zh-CN" sz="2400" u="sng" dirty="0">
                <a:solidFill>
                  <a:schemeClr val="tx2"/>
                </a:solidFill>
              </a:rPr>
              <a:t>(</a:t>
            </a:r>
            <a:r>
              <a:rPr lang="zh-CN" altLang="en-US" sz="2400" u="sng" dirty="0">
                <a:solidFill>
                  <a:schemeClr val="tx2"/>
                </a:solidFill>
              </a:rPr>
              <a:t>节</a:t>
            </a:r>
            <a:r>
              <a:rPr lang="en-US" altLang="zh-CN" sz="2400" u="sng" dirty="0">
                <a:solidFill>
                  <a:schemeClr val="tx2"/>
                </a:solidFill>
              </a:rPr>
              <a:t>)</a:t>
            </a:r>
            <a:r>
              <a:rPr lang="zh-CN" altLang="en-US" sz="2400" dirty="0">
                <a:solidFill>
                  <a:schemeClr val="tx2"/>
                </a:solidFill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</a:rPr>
              <a:t>I/O</a:t>
            </a:r>
            <a:r>
              <a:rPr lang="zh-CN" altLang="en-US" sz="2400" dirty="0">
                <a:solidFill>
                  <a:schemeClr val="tx2"/>
                </a:solidFill>
              </a:rPr>
              <a:t>时，控制器便要向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请求</a:t>
            </a:r>
            <a:r>
              <a:rPr lang="zh-CN" altLang="en-US" sz="2400" u="sng" dirty="0">
                <a:solidFill>
                  <a:schemeClr val="tx2"/>
                </a:solidFill>
              </a:rPr>
              <a:t>一次中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断</a:t>
            </a:r>
            <a:r>
              <a:rPr lang="en-US" altLang="zh-CN" sz="2400" dirty="0" smtClean="0">
                <a:solidFill>
                  <a:schemeClr val="tx2"/>
                </a:solidFill>
              </a:rPr>
              <a:t>-&gt;</a:t>
            </a:r>
            <a:r>
              <a:rPr lang="zh-CN" altLang="en-US" sz="2400" dirty="0" smtClean="0">
                <a:solidFill>
                  <a:schemeClr val="tx2"/>
                </a:solidFill>
              </a:rPr>
              <a:t>中断次数太多</a:t>
            </a:r>
            <a:r>
              <a:rPr lang="en-US" altLang="zh-CN" sz="2400" dirty="0" smtClean="0">
                <a:solidFill>
                  <a:schemeClr val="tx2"/>
                </a:solidFill>
              </a:rPr>
              <a:t>,</a:t>
            </a:r>
            <a:r>
              <a:rPr lang="zh-CN" altLang="en-US" sz="2400" dirty="0" smtClean="0">
                <a:solidFill>
                  <a:schemeClr val="tx2"/>
                </a:solidFill>
              </a:rPr>
              <a:t>影响</a:t>
            </a:r>
            <a:r>
              <a:rPr lang="en-US" altLang="zh-CN" sz="2400" dirty="0" smtClean="0">
                <a:solidFill>
                  <a:schemeClr val="tx2"/>
                </a:solidFill>
              </a:rPr>
              <a:t>CPU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 algn="just" eaLnBrk="1" hangingPunct="1">
              <a:lnSpc>
                <a:spcPct val="130000"/>
              </a:lnSpc>
              <a:spcBef>
                <a:spcPts val="540"/>
              </a:spcBef>
              <a:buAutoNum type="arabicPeriod"/>
            </a:pPr>
            <a:r>
              <a:rPr lang="zh-CN" altLang="en-US" sz="2400" b="1" dirty="0" smtClean="0"/>
              <a:t> 解决：</a:t>
            </a:r>
            <a:r>
              <a:rPr lang="en-US" altLang="zh-CN" sz="2400" b="1" dirty="0" smtClean="0"/>
              <a:t>DMA</a:t>
            </a:r>
            <a:r>
              <a:rPr lang="zh-CN" altLang="en-US" sz="2400" b="1" dirty="0" smtClean="0"/>
              <a:t>方式</a:t>
            </a:r>
            <a:r>
              <a:rPr kumimoji="1" lang="en-US" altLang="zh-CN" sz="2400" b="1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spcBef>
                <a:spcPts val="540"/>
              </a:spcBef>
            </a:pPr>
            <a:r>
              <a:rPr lang="zh-CN" altLang="en-US" sz="2400" dirty="0"/>
              <a:t>　　该方式的特点是：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(1) </a:t>
            </a:r>
            <a:r>
              <a:rPr lang="zh-CN" altLang="en-US" sz="2400" dirty="0"/>
              <a:t>数据传输的基本单位是数据块，即在</a:t>
            </a:r>
            <a:r>
              <a:rPr lang="en-US" altLang="zh-CN" sz="2400" dirty="0"/>
              <a:t>CPU</a:t>
            </a:r>
            <a:r>
              <a:rPr lang="zh-CN" altLang="en-US" sz="2400" dirty="0"/>
              <a:t>与</a:t>
            </a:r>
            <a:r>
              <a:rPr lang="en-US" altLang="zh-CN" sz="2400" dirty="0"/>
              <a:t>I/O</a:t>
            </a:r>
            <a:r>
              <a:rPr lang="zh-CN" altLang="en-US" sz="2400" dirty="0"/>
              <a:t>设备之间，</a:t>
            </a:r>
            <a:r>
              <a:rPr lang="zh-CN" altLang="en-US" sz="2400" u="sng" dirty="0"/>
              <a:t>每次传送至少一个</a:t>
            </a:r>
            <a:r>
              <a:rPr lang="zh-CN" altLang="en-US" sz="2400" b="1" u="sng" dirty="0">
                <a:solidFill>
                  <a:srgbClr val="FFFF00"/>
                </a:solidFill>
              </a:rPr>
              <a:t>数据块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(2) </a:t>
            </a:r>
            <a:r>
              <a:rPr lang="zh-CN" altLang="en-US" sz="2400" dirty="0"/>
              <a:t>所传送的</a:t>
            </a:r>
            <a:r>
              <a:rPr lang="zh-CN" altLang="en-US" sz="2400" u="sng" dirty="0"/>
              <a:t>数据是从设备</a:t>
            </a:r>
            <a:r>
              <a:rPr lang="zh-CN" altLang="en-US" sz="2400" b="1" u="sng" dirty="0">
                <a:solidFill>
                  <a:srgbClr val="FFFF00"/>
                </a:solidFill>
              </a:rPr>
              <a:t>直接送入内存</a:t>
            </a:r>
            <a:r>
              <a:rPr lang="zh-CN" altLang="en-US" sz="2400" dirty="0"/>
              <a:t>的，或者相反。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(3) </a:t>
            </a:r>
            <a:r>
              <a:rPr lang="zh-CN" altLang="en-US" sz="2400" dirty="0"/>
              <a:t>仅在传送一个或多个数据块的</a:t>
            </a:r>
            <a:r>
              <a:rPr lang="zh-CN" altLang="en-US" sz="2400" b="1" u="sng" dirty="0">
                <a:solidFill>
                  <a:srgbClr val="FFFF00"/>
                </a:solidFill>
              </a:rPr>
              <a:t>开始和结束</a:t>
            </a:r>
            <a:r>
              <a:rPr lang="zh-CN" altLang="en-US" sz="2400" b="1" dirty="0">
                <a:solidFill>
                  <a:srgbClr val="FF6600"/>
                </a:solidFill>
              </a:rPr>
              <a:t>时</a:t>
            </a:r>
            <a:r>
              <a:rPr lang="zh-CN" altLang="en-US" sz="2400" dirty="0"/>
              <a:t>，</a:t>
            </a:r>
            <a:r>
              <a:rPr lang="zh-CN" altLang="en-US" sz="2400" u="sng" dirty="0"/>
              <a:t>才需</a:t>
            </a:r>
            <a:r>
              <a:rPr lang="en-US" altLang="zh-CN" sz="2400" u="sng" dirty="0"/>
              <a:t>CPU</a:t>
            </a:r>
            <a:r>
              <a:rPr lang="zh-CN" altLang="en-US" sz="2400" u="sng" dirty="0"/>
              <a:t>干预</a:t>
            </a:r>
            <a:r>
              <a:rPr lang="zh-CN" altLang="en-US" sz="2400" dirty="0"/>
              <a:t>，整块数据的传送是在控制器的控制下完成的。可见，</a:t>
            </a:r>
            <a:r>
              <a:rPr lang="en-US" altLang="zh-CN" sz="2400" dirty="0"/>
              <a:t>DMA</a:t>
            </a:r>
            <a:r>
              <a:rPr lang="zh-CN" altLang="en-US" sz="2400" dirty="0"/>
              <a:t>方式较之中断驱动方式又进一步提高了</a:t>
            </a:r>
            <a:r>
              <a:rPr lang="en-US" altLang="zh-CN" sz="2400" dirty="0"/>
              <a:t>CPU</a:t>
            </a:r>
            <a:r>
              <a:rPr lang="zh-CN" altLang="en-US" sz="2400" dirty="0"/>
              <a:t>与</a:t>
            </a:r>
            <a:r>
              <a:rPr lang="en-US" altLang="zh-CN" sz="2400" dirty="0"/>
              <a:t>I/O</a:t>
            </a:r>
            <a:r>
              <a:rPr lang="zh-CN" altLang="en-US" sz="2400" dirty="0"/>
              <a:t>设备的并行操作程度。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23928" y="1412776"/>
            <a:ext cx="853464" cy="374872"/>
          </a:xfrm>
          <a:prstGeom prst="round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469074" y="1940048"/>
            <a:ext cx="3240646" cy="374872"/>
          </a:xfrm>
          <a:prstGeom prst="round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480620" y="3457376"/>
            <a:ext cx="853464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456030" y="4365104"/>
            <a:ext cx="620026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1560" y="381000"/>
            <a:ext cx="39276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2. DMA</a:t>
            </a:r>
            <a:r>
              <a:rPr kumimoji="1" lang="zh-CN" altLang="en-US" sz="2400" b="1" dirty="0">
                <a:latin typeface="Times New Roman" pitchFamily="18" charset="0"/>
              </a:rPr>
              <a:t>控制器的组</a:t>
            </a:r>
            <a:r>
              <a:rPr kumimoji="1" lang="zh-CN" altLang="en-US" sz="2400" b="1" dirty="0" smtClean="0">
                <a:latin typeface="Times New Roman" pitchFamily="18" charset="0"/>
              </a:rPr>
              <a:t>成 </a:t>
            </a:r>
            <a:r>
              <a:rPr kumimoji="1" lang="en-US" altLang="zh-CN" sz="2400" b="1" dirty="0" smtClean="0">
                <a:latin typeface="Times New Roman" pitchFamily="18" charset="0"/>
              </a:rPr>
              <a:t>(+</a:t>
            </a:r>
            <a:r>
              <a:rPr kumimoji="1" lang="zh-CN" altLang="en-US" sz="2400" b="1" dirty="0" smtClean="0">
                <a:latin typeface="Times New Roman" pitchFamily="18" charset="0"/>
              </a:rPr>
              <a:t>快</a:t>
            </a:r>
            <a:r>
              <a:rPr kumimoji="1" lang="en-US" altLang="zh-CN" sz="2400" b="1" dirty="0" smtClean="0"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latin typeface="Times New Roman" pitchFamily="18" charset="0"/>
              </a:rPr>
              <a:t> 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788727" y="6248400"/>
            <a:ext cx="366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itchFamily="18" charset="0"/>
              </a:rPr>
              <a:t>图 </a:t>
            </a:r>
            <a:r>
              <a:rPr kumimoji="1" lang="en-US" altLang="zh-CN" sz="2400" dirty="0">
                <a:latin typeface="Times New Roman" pitchFamily="18" charset="0"/>
              </a:rPr>
              <a:t>5-8 DMA</a:t>
            </a:r>
            <a:r>
              <a:rPr kumimoji="1" lang="zh-CN" altLang="en-US" sz="2400" dirty="0">
                <a:latin typeface="Times New Roman" pitchFamily="18" charset="0"/>
              </a:rPr>
              <a:t>控制器的组成 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4342"/>
              </p:ext>
            </p:extLst>
          </p:nvPr>
        </p:nvGraphicFramePr>
        <p:xfrm>
          <a:off x="409028" y="2458056"/>
          <a:ext cx="8424936" cy="379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VISIO" r:id="rId3" imgW="3704040" imgH="1596240" progId="Visio.Drawing.4">
                  <p:embed/>
                </p:oleObj>
              </mc:Choice>
              <mc:Fallback>
                <p:oleObj name="VISIO" r:id="rId3" imgW="3704040" imgH="1596240" progId="Visio.Drawing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28" y="2458056"/>
                        <a:ext cx="8424936" cy="3790344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980728"/>
            <a:ext cx="76328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5963"/>
            <a:r>
              <a:rPr lang="en-US" altLang="zh-CN" sz="2500" dirty="0"/>
              <a:t>DMA</a:t>
            </a:r>
            <a:r>
              <a:rPr lang="zh-CN" altLang="en-US" sz="2500" dirty="0"/>
              <a:t>控制器由三部分组</a:t>
            </a:r>
            <a:r>
              <a:rPr lang="zh-CN" altLang="en-US" sz="2500" dirty="0" smtClean="0"/>
              <a:t>成</a:t>
            </a:r>
            <a:r>
              <a:rPr lang="zh-CN" altLang="en-US" sz="2500" dirty="0" smtClean="0">
                <a:sym typeface="Wingdings" panose="05000000000000000000" pitchFamily="2" charset="2"/>
              </a:rPr>
              <a:t>： （</a:t>
            </a:r>
            <a:r>
              <a:rPr lang="en-US" altLang="zh-CN" sz="2500" dirty="0" smtClean="0">
                <a:sym typeface="Wingdings" panose="05000000000000000000" pitchFamily="2" charset="2"/>
              </a:rPr>
              <a:t>1</a:t>
            </a:r>
            <a:r>
              <a:rPr lang="zh-CN" altLang="en-US" sz="2500" dirty="0" smtClean="0">
                <a:sym typeface="Wingdings" panose="05000000000000000000" pitchFamily="2" charset="2"/>
              </a:rPr>
              <a:t>）</a:t>
            </a:r>
            <a:r>
              <a:rPr lang="zh-CN" altLang="en-US" sz="2500" u="sng" dirty="0" smtClean="0">
                <a:solidFill>
                  <a:schemeClr val="tx2"/>
                </a:solidFill>
              </a:rPr>
              <a:t>主</a:t>
            </a:r>
            <a:r>
              <a:rPr lang="zh-CN" altLang="en-US" sz="2500" u="sng" dirty="0">
                <a:solidFill>
                  <a:schemeClr val="tx2"/>
                </a:solidFill>
              </a:rPr>
              <a:t>机</a:t>
            </a:r>
            <a:r>
              <a:rPr lang="zh-CN" altLang="en-US" sz="2500" u="sng" dirty="0"/>
              <a:t>与</a:t>
            </a:r>
            <a:r>
              <a:rPr lang="en-US" altLang="zh-CN" sz="2500" u="sng" dirty="0"/>
              <a:t>DMA</a:t>
            </a:r>
            <a:r>
              <a:rPr lang="zh-CN" altLang="en-US" sz="2500" u="sng" dirty="0"/>
              <a:t>控制器</a:t>
            </a:r>
            <a:r>
              <a:rPr lang="zh-CN" altLang="en-US" sz="2500" dirty="0"/>
              <a:t>的</a:t>
            </a:r>
            <a:r>
              <a:rPr lang="zh-CN" altLang="en-US" sz="2500" b="1" dirty="0">
                <a:solidFill>
                  <a:schemeClr val="tx2"/>
                </a:solidFill>
              </a:rPr>
              <a:t>接口</a:t>
            </a:r>
            <a:r>
              <a:rPr lang="zh-CN" altLang="en-US" sz="2500" dirty="0" smtClean="0"/>
              <a:t>；（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）</a:t>
            </a:r>
            <a:r>
              <a:rPr lang="en-US" altLang="zh-CN" sz="2500" u="sng" dirty="0" smtClean="0"/>
              <a:t>DMA</a:t>
            </a:r>
            <a:r>
              <a:rPr lang="zh-CN" altLang="en-US" sz="2500" u="sng" dirty="0"/>
              <a:t>控制器与</a:t>
            </a:r>
            <a:r>
              <a:rPr lang="zh-CN" altLang="en-US" sz="2500" u="sng" dirty="0">
                <a:solidFill>
                  <a:schemeClr val="tx2"/>
                </a:solidFill>
              </a:rPr>
              <a:t>块设备</a:t>
            </a:r>
            <a:r>
              <a:rPr lang="zh-CN" altLang="en-US" sz="2500" dirty="0"/>
              <a:t>的</a:t>
            </a:r>
            <a:r>
              <a:rPr lang="zh-CN" altLang="en-US" sz="2500" b="1" dirty="0">
                <a:solidFill>
                  <a:schemeClr val="tx2"/>
                </a:solidFill>
              </a:rPr>
              <a:t>接口</a:t>
            </a:r>
            <a:r>
              <a:rPr lang="zh-CN" altLang="en-US" sz="2500" dirty="0" smtClean="0"/>
              <a:t>；（</a:t>
            </a:r>
            <a:r>
              <a:rPr lang="en-US" altLang="zh-CN" sz="2500" dirty="0" smtClean="0"/>
              <a:t>3</a:t>
            </a:r>
            <a:r>
              <a:rPr lang="zh-CN" altLang="en-US" sz="2500" dirty="0" smtClean="0"/>
              <a:t>）</a:t>
            </a:r>
            <a:r>
              <a:rPr lang="en-US" altLang="zh-CN" sz="2500" dirty="0" smtClean="0"/>
              <a:t>I/O</a:t>
            </a:r>
            <a:r>
              <a:rPr lang="zh-CN" altLang="en-US" sz="2500" b="1" dirty="0">
                <a:solidFill>
                  <a:schemeClr val="tx2"/>
                </a:solidFill>
              </a:rPr>
              <a:t>控制逻辑</a:t>
            </a:r>
            <a:r>
              <a:rPr lang="zh-CN" altLang="en-US" sz="2500" dirty="0" smtClean="0"/>
              <a:t>。</a:t>
            </a:r>
            <a:endParaRPr lang="zh-CN" altLang="en-US" sz="2500" dirty="0"/>
          </a:p>
        </p:txBody>
      </p:sp>
      <p:sp>
        <p:nvSpPr>
          <p:cNvPr id="3" name="下箭头 2"/>
          <p:cNvSpPr/>
          <p:nvPr/>
        </p:nvSpPr>
        <p:spPr bwMode="auto">
          <a:xfrm>
            <a:off x="5868144" y="3284984"/>
            <a:ext cx="216024" cy="194421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533400" y="685800"/>
            <a:ext cx="835977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latin typeface="Times New Roman" pitchFamily="18" charset="0"/>
              </a:rPr>
              <a:t>为了实现在主机与控制器之间成块数据的直接交换， 必须在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DMA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控制器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中，设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置如下</a:t>
            </a:r>
            <a:r>
              <a:rPr kumimoji="1" lang="zh-CN" altLang="en-US" sz="2400" b="1" u="sng" dirty="0">
                <a:solidFill>
                  <a:schemeClr val="tx2"/>
                </a:solidFill>
                <a:latin typeface="Times New Roman" pitchFamily="18" charset="0"/>
              </a:rPr>
              <a:t>四类寄存器</a:t>
            </a:r>
            <a:r>
              <a:rPr kumimoji="1" lang="zh-CN" altLang="en-US" sz="2400" dirty="0">
                <a:latin typeface="Times New Roman" pitchFamily="18" charset="0"/>
              </a:rPr>
              <a:t>：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</a:t>
            </a:r>
            <a:r>
              <a:rPr kumimoji="1" lang="en-US" altLang="zh-CN" sz="2400" dirty="0">
                <a:latin typeface="Times New Roman" pitchFamily="18" charset="0"/>
              </a:rPr>
              <a:t>(1) </a:t>
            </a:r>
            <a:r>
              <a:rPr kumimoji="1"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命令</a:t>
            </a:r>
            <a:r>
              <a:rPr kumimoji="1" lang="en-US" altLang="zh-CN" sz="2400" u="sng" dirty="0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kumimoji="1"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状态</a:t>
            </a:r>
            <a:r>
              <a:rPr kumimoji="1" lang="zh-CN" altLang="en-US" sz="2400" u="sng" dirty="0">
                <a:latin typeface="Times New Roman" pitchFamily="18" charset="0"/>
              </a:rPr>
              <a:t>寄存器</a:t>
            </a:r>
            <a:r>
              <a:rPr kumimoji="1" lang="en-US" altLang="zh-CN" sz="2400" b="1" u="sng" dirty="0">
                <a:solidFill>
                  <a:srgbClr val="FFFF99"/>
                </a:solidFill>
                <a:latin typeface="Times New Roman" pitchFamily="18" charset="0"/>
              </a:rPr>
              <a:t>CR</a:t>
            </a:r>
            <a:r>
              <a:rPr kumimoji="1" lang="zh-CN" altLang="en-US" sz="2400" dirty="0">
                <a:latin typeface="Times New Roman" pitchFamily="18" charset="0"/>
              </a:rPr>
              <a:t>。用于接收从</a:t>
            </a:r>
            <a:r>
              <a:rPr kumimoji="1" lang="en-US" altLang="zh-CN" sz="2400" dirty="0">
                <a:latin typeface="Times New Roman" pitchFamily="18" charset="0"/>
              </a:rPr>
              <a:t>CPU</a:t>
            </a:r>
            <a:r>
              <a:rPr kumimoji="1" lang="zh-CN" altLang="en-US" sz="2400" dirty="0">
                <a:latin typeface="Times New Roman" pitchFamily="18" charset="0"/>
              </a:rPr>
              <a:t>发来的</a:t>
            </a:r>
            <a:r>
              <a:rPr kumimoji="1" lang="en-US" altLang="zh-CN" sz="2400" dirty="0">
                <a:latin typeface="Times New Roman" pitchFamily="18" charset="0"/>
              </a:rPr>
              <a:t>I/O</a:t>
            </a:r>
            <a:r>
              <a:rPr kumimoji="1" lang="zh-CN" altLang="en-US" sz="2400" dirty="0">
                <a:latin typeface="Times New Roman" pitchFamily="18" charset="0"/>
              </a:rPr>
              <a:t>命令或有关控制信息， 或设备的状态。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</a:t>
            </a:r>
            <a:r>
              <a:rPr kumimoji="1" lang="en-US" altLang="zh-CN" sz="2400" dirty="0">
                <a:latin typeface="Times New Roman" pitchFamily="18" charset="0"/>
              </a:rPr>
              <a:t>(2) </a:t>
            </a:r>
            <a:r>
              <a:rPr kumimoji="1"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内存地址</a:t>
            </a:r>
            <a:r>
              <a:rPr kumimoji="1" lang="zh-CN" altLang="en-US" sz="2400" u="sng" dirty="0">
                <a:latin typeface="Times New Roman" pitchFamily="18" charset="0"/>
              </a:rPr>
              <a:t>寄存器</a:t>
            </a:r>
            <a:r>
              <a:rPr kumimoji="1" lang="en-US" altLang="zh-CN" sz="2400" b="1" u="sng" dirty="0">
                <a:solidFill>
                  <a:srgbClr val="FFFF99"/>
                </a:solidFill>
                <a:latin typeface="Times New Roman" pitchFamily="18" charset="0"/>
              </a:rPr>
              <a:t>MAR</a:t>
            </a:r>
            <a:r>
              <a:rPr kumimoji="1" lang="zh-CN" altLang="en-US" sz="2400" dirty="0">
                <a:latin typeface="Times New Roman" pitchFamily="18" charset="0"/>
              </a:rPr>
              <a:t>。在输入时，它存放把数据从设备传送到内存的起始目标地址；在输出时，它存放由内存到设备的内存源地址。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</a:t>
            </a:r>
            <a:r>
              <a:rPr kumimoji="1" lang="en-US" altLang="zh-CN" sz="2400" dirty="0">
                <a:latin typeface="Times New Roman" pitchFamily="18" charset="0"/>
              </a:rPr>
              <a:t>(3) </a:t>
            </a:r>
            <a:r>
              <a:rPr kumimoji="1"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数据</a:t>
            </a:r>
            <a:r>
              <a:rPr kumimoji="1" lang="zh-CN" altLang="en-US" sz="2400" dirty="0">
                <a:latin typeface="Times New Roman" pitchFamily="18" charset="0"/>
              </a:rPr>
              <a:t>寄存器</a:t>
            </a:r>
            <a:r>
              <a:rPr kumimoji="1" lang="en-US" altLang="zh-CN" sz="2400" dirty="0">
                <a:solidFill>
                  <a:srgbClr val="FFFF99"/>
                </a:solidFill>
                <a:latin typeface="Times New Roman" pitchFamily="18" charset="0"/>
              </a:rPr>
              <a:t>DR</a:t>
            </a:r>
            <a:r>
              <a:rPr kumimoji="1" lang="zh-CN" altLang="en-US" sz="2400" dirty="0">
                <a:latin typeface="Times New Roman" pitchFamily="18" charset="0"/>
              </a:rPr>
              <a:t>。用于暂存从设备到内存，或从内存到设备的数据。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</a:t>
            </a:r>
            <a:r>
              <a:rPr kumimoji="1" lang="en-US" altLang="zh-CN" sz="2400" dirty="0">
                <a:latin typeface="Times New Roman" pitchFamily="18" charset="0"/>
              </a:rPr>
              <a:t>(4) </a:t>
            </a:r>
            <a:r>
              <a:rPr kumimoji="1"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数据计数器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</a:rPr>
              <a:t>DC</a:t>
            </a:r>
            <a:r>
              <a:rPr kumimoji="1" lang="zh-CN" altLang="en-US" sz="2400" dirty="0">
                <a:latin typeface="Times New Roman" pitchFamily="18" charset="0"/>
              </a:rPr>
              <a:t>。 存放本次</a:t>
            </a:r>
            <a:r>
              <a:rPr kumimoji="1" lang="en-US" altLang="zh-CN" sz="2400" dirty="0">
                <a:latin typeface="Times New Roman" pitchFamily="18" charset="0"/>
              </a:rPr>
              <a:t>CPU</a:t>
            </a:r>
            <a:r>
              <a:rPr kumimoji="1" lang="zh-CN" altLang="en-US" sz="2400" dirty="0">
                <a:latin typeface="Times New Roman" pitchFamily="18" charset="0"/>
              </a:rPr>
              <a:t>要读或写的字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zh-CN" altLang="en-US" sz="2400" dirty="0">
                <a:latin typeface="Times New Roman" pitchFamily="18" charset="0"/>
              </a:rPr>
              <a:t>节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数。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67544" y="260648"/>
            <a:ext cx="8631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3. DMA</a:t>
            </a:r>
            <a:r>
              <a:rPr kumimoji="1" lang="zh-CN" altLang="en-US" sz="2400" b="1" dirty="0">
                <a:latin typeface="Times New Roman" pitchFamily="18" charset="0"/>
              </a:rPr>
              <a:t>工作过</a:t>
            </a:r>
            <a:r>
              <a:rPr kumimoji="1" lang="zh-CN" altLang="en-US" sz="2400" b="1" dirty="0" smtClean="0">
                <a:latin typeface="Times New Roman" pitchFamily="18" charset="0"/>
              </a:rPr>
              <a:t>程（如图</a:t>
            </a:r>
            <a:r>
              <a:rPr kumimoji="1" lang="en-US" altLang="zh-CN" sz="2400" b="1" dirty="0" smtClean="0">
                <a:latin typeface="Times New Roman" pitchFamily="18" charset="0"/>
              </a:rPr>
              <a:t>6-15</a:t>
            </a:r>
            <a:r>
              <a:rPr kumimoji="1" lang="zh-CN" altLang="en-US" sz="2400" b="1" dirty="0" smtClean="0">
                <a:latin typeface="Times New Roman" pitchFamily="18" charset="0"/>
              </a:rPr>
              <a:t>，自学）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</a:rPr>
              <a:t>   read/write</a:t>
            </a:r>
            <a:r>
              <a:rPr kumimoji="1" lang="zh-CN" altLang="en-US" sz="2400" b="1" dirty="0" smtClean="0">
                <a:latin typeface="Times New Roman" pitchFamily="18" charset="0"/>
              </a:rPr>
              <a:t>，多少字节</a:t>
            </a:r>
            <a:r>
              <a:rPr kumimoji="1" lang="en-US" altLang="zh-CN" sz="2400" b="1" dirty="0" smtClean="0">
                <a:latin typeface="Times New Roman" pitchFamily="18" charset="0"/>
              </a:rPr>
              <a:t>(DC)</a:t>
            </a:r>
            <a:r>
              <a:rPr kumimoji="1" lang="zh-CN" altLang="en-US" sz="2400" b="1" dirty="0" smtClean="0">
                <a:latin typeface="Times New Roman" pitchFamily="18" charset="0"/>
              </a:rPr>
              <a:t>，到</a:t>
            </a:r>
            <a:r>
              <a:rPr kumimoji="1" lang="en-US" altLang="zh-CN" sz="2400" b="1" dirty="0" smtClean="0">
                <a:latin typeface="Times New Roman" pitchFamily="18" charset="0"/>
              </a:rPr>
              <a:t>/</a:t>
            </a:r>
            <a:r>
              <a:rPr kumimoji="1" lang="zh-CN" altLang="en-US" sz="2400" b="1" dirty="0" smtClean="0">
                <a:latin typeface="Times New Roman" pitchFamily="18" charset="0"/>
              </a:rPr>
              <a:t>从哪里</a:t>
            </a:r>
            <a:r>
              <a:rPr kumimoji="1" lang="en-US" altLang="zh-CN" sz="2400" b="1" dirty="0" smtClean="0">
                <a:latin typeface="Times New Roman" pitchFamily="18" charset="0"/>
              </a:rPr>
              <a:t>(MAR) </a:t>
            </a:r>
            <a:r>
              <a:rPr kumimoji="1" lang="zh-CN" altLang="en-US" sz="2400" b="1" dirty="0" smtClean="0">
                <a:latin typeface="Times New Roman" pitchFamily="18" charset="0"/>
              </a:rPr>
              <a:t>，磁盘地址</a:t>
            </a:r>
            <a:r>
              <a:rPr kumimoji="1" lang="en-US" altLang="zh-CN" sz="2400" b="1" dirty="0" smtClean="0">
                <a:latin typeface="Times New Roman" pitchFamily="18" charset="0"/>
              </a:rPr>
              <a:t>…</a:t>
            </a:r>
            <a:r>
              <a:rPr kumimoji="1" lang="zh-CN" altLang="en-US" sz="2400" b="1" dirty="0" smtClean="0">
                <a:latin typeface="Times New Roman" pitchFamily="18" charset="0"/>
              </a:rPr>
              <a:t> 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3048000" y="6169967"/>
            <a:ext cx="4426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/>
              <a:t>图</a:t>
            </a:r>
            <a:r>
              <a:rPr lang="en-US" altLang="zh-CN" sz="2400" dirty="0"/>
              <a:t>6-15  DMA</a:t>
            </a:r>
            <a:r>
              <a:rPr lang="zh-CN" altLang="en-US" sz="2400" dirty="0"/>
              <a:t>方式的工作流程图</a:t>
            </a:r>
          </a:p>
        </p:txBody>
      </p:sp>
      <p:pic>
        <p:nvPicPr>
          <p:cNvPr id="5" name="Picture 4" descr="6-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51" y="1229809"/>
            <a:ext cx="5390261" cy="494015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78596" y="1048172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sz="2800" dirty="0"/>
              <a:t>　　</a:t>
            </a:r>
            <a:r>
              <a:rPr lang="en-US" altLang="zh-CN" sz="2800" dirty="0"/>
              <a:t>1)  I/O</a:t>
            </a:r>
            <a:r>
              <a:rPr lang="zh-CN" altLang="en-US" sz="2800" dirty="0"/>
              <a:t>通道控制方式的引</a:t>
            </a:r>
            <a:r>
              <a:rPr lang="zh-CN" altLang="en-US" sz="2800" dirty="0" smtClean="0"/>
              <a:t>入</a:t>
            </a:r>
            <a:endParaRPr lang="en-US" altLang="zh-CN" sz="2800" dirty="0" smtClean="0"/>
          </a:p>
          <a:p>
            <a:pPr marL="715963" indent="273050" eaLnBrk="1" hangingPunct="1">
              <a:lnSpc>
                <a:spcPct val="130000"/>
              </a:lnSpc>
              <a:spcBef>
                <a:spcPts val="6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zh-CN" altLang="en-US" b="1" u="sng" dirty="0">
                <a:solidFill>
                  <a:srgbClr val="FF6600"/>
                </a:solidFill>
              </a:rPr>
              <a:t>原因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DMA</a:t>
            </a:r>
            <a:r>
              <a:rPr lang="zh-CN" altLang="en-US" dirty="0">
                <a:solidFill>
                  <a:srgbClr val="FFFF00"/>
                </a:solidFill>
              </a:rPr>
              <a:t>方式</a:t>
            </a:r>
            <a:r>
              <a:rPr lang="zh-CN" altLang="en-US" dirty="0"/>
              <a:t>比起</a:t>
            </a:r>
            <a:r>
              <a:rPr lang="zh-CN" altLang="en-US" dirty="0">
                <a:solidFill>
                  <a:srgbClr val="FFFF00"/>
                </a:solidFill>
              </a:rPr>
              <a:t>中断方式</a:t>
            </a:r>
            <a:r>
              <a:rPr lang="zh-CN" altLang="en-US" dirty="0"/>
              <a:t>来已经显著地减少了</a:t>
            </a:r>
            <a:r>
              <a:rPr lang="en-US" altLang="zh-CN" dirty="0"/>
              <a:t>CPU</a:t>
            </a:r>
            <a:r>
              <a:rPr lang="zh-CN" altLang="en-US" dirty="0"/>
              <a:t>的干预，即已由</a:t>
            </a:r>
            <a:r>
              <a:rPr lang="zh-CN" altLang="en-US" b="1" u="sng" dirty="0"/>
              <a:t>以字</a:t>
            </a:r>
            <a:r>
              <a:rPr lang="en-US" altLang="zh-CN" b="1" u="sng" dirty="0"/>
              <a:t>(</a:t>
            </a:r>
            <a:r>
              <a:rPr lang="zh-CN" altLang="en-US" b="1" u="sng" dirty="0"/>
              <a:t>节</a:t>
            </a:r>
            <a:r>
              <a:rPr lang="en-US" altLang="zh-CN" b="1" u="sng" dirty="0"/>
              <a:t>)</a:t>
            </a:r>
            <a:r>
              <a:rPr lang="zh-CN" altLang="en-US" b="1" u="sng" dirty="0"/>
              <a:t>为单位</a:t>
            </a:r>
            <a:r>
              <a:rPr lang="zh-CN" altLang="en-US" dirty="0"/>
              <a:t>的干预减少到以</a:t>
            </a:r>
            <a:r>
              <a:rPr lang="zh-CN" altLang="en-US" b="1" u="sng" dirty="0"/>
              <a:t>数据块为单位</a:t>
            </a:r>
            <a:r>
              <a:rPr lang="zh-CN" altLang="en-US" dirty="0"/>
              <a:t>的干预。</a:t>
            </a:r>
            <a:endParaRPr lang="en-US" altLang="zh-CN" dirty="0"/>
          </a:p>
          <a:p>
            <a:pPr marL="715963" indent="273050" eaLnBrk="1" hangingPunct="1">
              <a:lnSpc>
                <a:spcPct val="130000"/>
              </a:lnSpc>
              <a:spcBef>
                <a:spcPts val="6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zh-CN" altLang="en-US" b="1" u="sng" dirty="0">
                <a:solidFill>
                  <a:srgbClr val="FF6600"/>
                </a:solidFill>
              </a:rPr>
              <a:t>问题</a:t>
            </a:r>
            <a:r>
              <a:rPr lang="zh-CN" altLang="en-US" dirty="0" smtClean="0"/>
              <a:t>：但</a:t>
            </a:r>
            <a:r>
              <a:rPr lang="en-US" altLang="zh-CN" dirty="0"/>
              <a:t>CPU</a:t>
            </a:r>
            <a:r>
              <a:rPr lang="zh-CN" altLang="en-US" dirty="0"/>
              <a:t>每发出一条</a:t>
            </a:r>
            <a:r>
              <a:rPr lang="en-US" altLang="zh-CN" dirty="0"/>
              <a:t>I/O</a:t>
            </a:r>
            <a:r>
              <a:rPr lang="zh-CN" altLang="en-US" dirty="0"/>
              <a:t>指令，也只能去读</a:t>
            </a:r>
            <a:r>
              <a:rPr lang="en-US" altLang="zh-CN" dirty="0"/>
              <a:t>(</a:t>
            </a:r>
            <a:r>
              <a:rPr lang="zh-CN" altLang="en-US" dirty="0"/>
              <a:t>或写</a:t>
            </a:r>
            <a:r>
              <a:rPr lang="en-US" altLang="zh-CN" dirty="0"/>
              <a:t>)</a:t>
            </a:r>
            <a:r>
              <a:rPr lang="zh-CN" altLang="en-US" b="1" u="sng" dirty="0">
                <a:solidFill>
                  <a:srgbClr val="FFFF00"/>
                </a:solidFill>
              </a:rPr>
              <a:t>一个</a:t>
            </a:r>
            <a:r>
              <a:rPr lang="zh-CN" altLang="en-US" dirty="0">
                <a:solidFill>
                  <a:srgbClr val="FFFF00"/>
                </a:solidFill>
              </a:rPr>
              <a:t>连续的数据块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15963" indent="273050" eaLnBrk="1" hangingPunct="1">
              <a:lnSpc>
                <a:spcPct val="130000"/>
              </a:lnSpc>
              <a:spcBef>
                <a:spcPts val="6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而</a:t>
            </a:r>
            <a:r>
              <a:rPr lang="zh-CN" altLang="en-US" dirty="0"/>
              <a:t>当我们需要一次去</a:t>
            </a:r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zh-CN" altLang="en-US" b="1" u="sng" dirty="0" smtClean="0">
                <a:solidFill>
                  <a:srgbClr val="FFFF00"/>
                </a:solidFill>
              </a:rPr>
              <a:t>多</a:t>
            </a:r>
            <a:r>
              <a:rPr lang="zh-CN" altLang="en-US" b="1" u="sng" dirty="0">
                <a:solidFill>
                  <a:srgbClr val="FFFF00"/>
                </a:solidFill>
              </a:rPr>
              <a:t>个</a:t>
            </a:r>
            <a:r>
              <a:rPr lang="zh-CN" altLang="en-US" dirty="0">
                <a:solidFill>
                  <a:srgbClr val="FFFF00"/>
                </a:solidFill>
              </a:rPr>
              <a:t>数据</a:t>
            </a:r>
            <a:r>
              <a:rPr lang="zh-CN" altLang="en-US" dirty="0" smtClean="0">
                <a:solidFill>
                  <a:srgbClr val="FFFF00"/>
                </a:solidFill>
              </a:rPr>
              <a:t>块</a:t>
            </a:r>
            <a:r>
              <a:rPr lang="zh-CN" altLang="en-US" dirty="0" smtClean="0"/>
              <a:t>，</a:t>
            </a:r>
            <a:r>
              <a:rPr lang="zh-CN" altLang="en-US" dirty="0"/>
              <a:t>则须由</a:t>
            </a:r>
            <a:r>
              <a:rPr lang="en-US" altLang="zh-CN" dirty="0"/>
              <a:t>CPU</a:t>
            </a:r>
            <a:r>
              <a:rPr lang="zh-CN" altLang="en-US" dirty="0"/>
              <a:t>分别</a:t>
            </a:r>
            <a:r>
              <a:rPr lang="zh-CN" altLang="en-US" dirty="0">
                <a:solidFill>
                  <a:srgbClr val="FF6600"/>
                </a:solidFill>
              </a:rPr>
              <a:t>发出</a:t>
            </a:r>
            <a:r>
              <a:rPr lang="zh-CN" altLang="en-US" b="1" u="sng" dirty="0">
                <a:solidFill>
                  <a:srgbClr val="FF6600"/>
                </a:solidFill>
              </a:rPr>
              <a:t>多条</a:t>
            </a:r>
            <a:r>
              <a:rPr lang="en-US" altLang="zh-CN" dirty="0">
                <a:solidFill>
                  <a:srgbClr val="FF6600"/>
                </a:solidFill>
              </a:rPr>
              <a:t>I/O</a:t>
            </a:r>
            <a:r>
              <a:rPr lang="zh-CN" altLang="en-US" dirty="0">
                <a:solidFill>
                  <a:srgbClr val="FF6600"/>
                </a:solidFill>
              </a:rPr>
              <a:t>指令</a:t>
            </a:r>
            <a:r>
              <a:rPr lang="zh-CN" altLang="en-US" dirty="0"/>
              <a:t>及进行</a:t>
            </a:r>
            <a:r>
              <a:rPr lang="zh-CN" altLang="en-US" b="1" u="sng" dirty="0">
                <a:solidFill>
                  <a:srgbClr val="FF6600"/>
                </a:solidFill>
              </a:rPr>
              <a:t>多次</a:t>
            </a:r>
            <a:r>
              <a:rPr lang="zh-CN" altLang="en-US" dirty="0">
                <a:solidFill>
                  <a:srgbClr val="FF6600"/>
                </a:solidFill>
              </a:rPr>
              <a:t>中断处理</a:t>
            </a:r>
            <a:r>
              <a:rPr lang="zh-CN" altLang="en-US" dirty="0"/>
              <a:t>才能完成。</a:t>
            </a:r>
            <a:r>
              <a:rPr lang="zh-CN" altLang="en-US" dirty="0" smtClean="0"/>
              <a:t></a:t>
            </a:r>
            <a:endParaRPr lang="en-US" altLang="zh-CN" dirty="0" smtClean="0"/>
          </a:p>
          <a:p>
            <a:pPr marL="715963" indent="0" eaLnBrk="1" hangingPunct="1">
              <a:lnSpc>
                <a:spcPct val="130000"/>
              </a:lnSpc>
              <a:spcBef>
                <a:spcPts val="600"/>
              </a:spcBef>
              <a:buSzPct val="6500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（下略）</a:t>
            </a:r>
            <a:endParaRPr lang="en-US" altLang="zh-CN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4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.  I/O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通道控制方式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004048" y="4509120"/>
            <a:ext cx="1656184" cy="432048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2481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1115615" y="478780"/>
            <a:ext cx="2116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r>
              <a:rPr kumimoji="1" lang="en-US" altLang="zh-CN" sz="2400" b="1" dirty="0" smtClean="0">
                <a:latin typeface="Times New Roman" pitchFamily="18" charset="0"/>
              </a:rPr>
              <a:t>.</a:t>
            </a:r>
            <a:r>
              <a:rPr kumimoji="1" lang="zh-CN" altLang="en-US" sz="2400" b="1" dirty="0" smtClean="0">
                <a:latin typeface="Times New Roman" pitchFamily="18" charset="0"/>
              </a:rPr>
              <a:t>通</a:t>
            </a:r>
            <a:r>
              <a:rPr kumimoji="1" lang="zh-CN" altLang="en-US" sz="2400" b="1" dirty="0">
                <a:latin typeface="Times New Roman" pitchFamily="18" charset="0"/>
              </a:rPr>
              <a:t>道程序 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539551" y="1077956"/>
            <a:ext cx="7920881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715963" eaLnBrk="1" hangingPunct="1">
              <a:lnSpc>
                <a:spcPct val="140000"/>
              </a:lnSpc>
            </a:pPr>
            <a:r>
              <a:rPr lang="zh-CN" altLang="en-US" sz="2400" b="1" u="sng" dirty="0" smtClean="0">
                <a:solidFill>
                  <a:srgbClr val="FF6600"/>
                </a:solidFill>
              </a:rPr>
              <a:t>通</a:t>
            </a:r>
            <a:r>
              <a:rPr lang="zh-CN" altLang="en-US" sz="2400" b="1" u="sng" dirty="0">
                <a:solidFill>
                  <a:srgbClr val="FF6600"/>
                </a:solidFill>
              </a:rPr>
              <a:t>道</a:t>
            </a:r>
            <a:r>
              <a:rPr lang="zh-CN" altLang="en-US" sz="2400" dirty="0"/>
              <a:t>是通过执行</a:t>
            </a:r>
            <a:r>
              <a:rPr lang="zh-CN" altLang="en-US" sz="2400" b="1" u="sng" dirty="0"/>
              <a:t>通道程序</a:t>
            </a:r>
            <a:r>
              <a:rPr lang="zh-CN" altLang="en-US" sz="2400" dirty="0"/>
              <a:t>并与</a:t>
            </a:r>
            <a:r>
              <a:rPr lang="zh-CN" altLang="en-US" sz="2400" b="1" u="sng" dirty="0"/>
              <a:t>设备控制器</a:t>
            </a:r>
            <a:r>
              <a:rPr lang="zh-CN" altLang="en-US" sz="2400" dirty="0"/>
              <a:t>共同实现对</a:t>
            </a:r>
            <a:r>
              <a:rPr lang="en-US" altLang="zh-CN" sz="2400" dirty="0"/>
              <a:t>I/O</a:t>
            </a:r>
            <a:r>
              <a:rPr lang="zh-CN" altLang="en-US" sz="2400" dirty="0"/>
              <a:t>设备的控制的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715963" eaLnBrk="1" hangingPunct="1">
              <a:lnSpc>
                <a:spcPct val="140000"/>
              </a:lnSpc>
            </a:pPr>
            <a:r>
              <a:rPr lang="zh-CN" altLang="en-US" sz="2400" b="1" u="sng" dirty="0" smtClean="0">
                <a:solidFill>
                  <a:srgbClr val="FF6600"/>
                </a:solidFill>
              </a:rPr>
              <a:t>通</a:t>
            </a:r>
            <a:r>
              <a:rPr lang="zh-CN" altLang="en-US" sz="2400" b="1" u="sng" dirty="0">
                <a:solidFill>
                  <a:srgbClr val="FF6600"/>
                </a:solidFill>
              </a:rPr>
              <a:t>道程序</a:t>
            </a:r>
            <a:r>
              <a:rPr lang="zh-CN" altLang="en-US" sz="2400" dirty="0"/>
              <a:t>是由一系列通道指令</a:t>
            </a:r>
            <a:r>
              <a:rPr lang="en-US" altLang="zh-CN" sz="2400" dirty="0"/>
              <a:t>(</a:t>
            </a:r>
            <a:r>
              <a:rPr lang="zh-CN" altLang="en-US" sz="2400" dirty="0"/>
              <a:t>或称为通道命令</a:t>
            </a:r>
            <a:r>
              <a:rPr lang="en-US" altLang="zh-CN" sz="2400" dirty="0"/>
              <a:t>)</a:t>
            </a:r>
            <a:r>
              <a:rPr lang="zh-CN" altLang="en-US" sz="2400" dirty="0"/>
              <a:t>所构成的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715963" eaLnBrk="1" hangingPunct="1">
              <a:lnSpc>
                <a:spcPct val="140000"/>
              </a:lnSpc>
            </a:pPr>
            <a:r>
              <a:rPr lang="zh-CN" altLang="en-US" sz="2400" b="1" u="sng" dirty="0">
                <a:solidFill>
                  <a:srgbClr val="FF6600"/>
                </a:solidFill>
              </a:rPr>
              <a:t>通道指令</a:t>
            </a:r>
            <a:r>
              <a:rPr lang="zh-CN" altLang="en-US" sz="2400" dirty="0" smtClean="0"/>
              <a:t>构成：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buFontTx/>
              <a:buAutoNum type="arabicParenBoth"/>
            </a:pPr>
            <a:r>
              <a:rPr kumimoji="1" lang="zh-CN" altLang="en-US" sz="2400" dirty="0" smtClean="0">
                <a:latin typeface="Times New Roman" pitchFamily="18" charset="0"/>
              </a:rPr>
              <a:t>操</a:t>
            </a:r>
            <a:r>
              <a:rPr kumimoji="1" lang="zh-CN" altLang="en-US" sz="2400" dirty="0">
                <a:latin typeface="Times New Roman" pitchFamily="18" charset="0"/>
              </a:rPr>
              <a:t>作码。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(2) </a:t>
            </a:r>
            <a:r>
              <a:rPr kumimoji="1" lang="zh-CN" altLang="en-US" sz="2400" dirty="0">
                <a:latin typeface="Times New Roman" pitchFamily="18" charset="0"/>
              </a:rPr>
              <a:t>内存地址。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(3) </a:t>
            </a:r>
            <a:r>
              <a:rPr kumimoji="1" lang="zh-CN" altLang="en-US" sz="2400" dirty="0">
                <a:latin typeface="Times New Roman" pitchFamily="18" charset="0"/>
              </a:rPr>
              <a:t>计数。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(4) </a:t>
            </a:r>
            <a:r>
              <a:rPr kumimoji="1" lang="zh-CN" altLang="en-US" sz="2400" dirty="0">
                <a:latin typeface="Times New Roman" pitchFamily="18" charset="0"/>
              </a:rPr>
              <a:t>通道程序结束位</a:t>
            </a:r>
            <a:r>
              <a:rPr kumimoji="1" lang="en-US" altLang="zh-CN" sz="2400" dirty="0">
                <a:latin typeface="Times New Roman" pitchFamily="18" charset="0"/>
              </a:rPr>
              <a:t>P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(5) </a:t>
            </a:r>
            <a:r>
              <a:rPr kumimoji="1" lang="zh-CN" altLang="en-US" sz="2400" dirty="0">
                <a:latin typeface="Times New Roman" pitchFamily="18" charset="0"/>
              </a:rPr>
              <a:t>记录结束标志</a:t>
            </a:r>
            <a:r>
              <a:rPr kumimoji="1" lang="en-US" altLang="zh-CN" sz="24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400" dirty="0" smtClean="0"/>
              <a:t>(</a:t>
            </a:r>
            <a:r>
              <a:rPr lang="zh-CN" altLang="en-US" sz="2400" dirty="0"/>
              <a:t>略</a:t>
            </a:r>
            <a:r>
              <a:rPr lang="en-US" altLang="zh-CN" sz="2400" dirty="0" smtClean="0"/>
              <a:t>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50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98584"/>
              </p:ext>
            </p:extLst>
          </p:nvPr>
        </p:nvGraphicFramePr>
        <p:xfrm>
          <a:off x="1403648" y="2348880"/>
          <a:ext cx="6096000" cy="406400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810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计数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内存地址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WRITE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5830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88" name="AutoShape 10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318250"/>
            <a:ext cx="914400" cy="5334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73244" y="620688"/>
            <a:ext cx="646710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SzPct val="58000"/>
              <a:buFont typeface="Wingdings" panose="05000000000000000000" pitchFamily="2" charset="2"/>
              <a:buChar char="l"/>
            </a:pPr>
            <a:r>
              <a:rPr lang="zh-CN" altLang="en-US" sz="2500" b="1" u="sng" dirty="0" smtClean="0"/>
              <a:t>六</a:t>
            </a:r>
            <a:r>
              <a:rPr lang="zh-CN" altLang="en-US" sz="2500" b="1" u="sng" dirty="0"/>
              <a:t>条通道</a:t>
            </a:r>
            <a:r>
              <a:rPr lang="zh-CN" altLang="en-US" sz="2500" dirty="0"/>
              <a:t>指令所构成的简单的</a:t>
            </a:r>
            <a:r>
              <a:rPr lang="zh-CN" altLang="en-US" sz="2500" b="1" u="sng" dirty="0"/>
              <a:t>通道程序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marL="342900" indent="-342900">
              <a:spcAft>
                <a:spcPts val="1200"/>
              </a:spcAft>
              <a:buSzPct val="58000"/>
              <a:buFont typeface="Wingdings" panose="05000000000000000000" pitchFamily="2" charset="2"/>
              <a:buChar char="l"/>
            </a:pPr>
            <a:r>
              <a:rPr lang="zh-CN" altLang="en-US" sz="2500" dirty="0" smtClean="0"/>
              <a:t>该</a:t>
            </a:r>
            <a:r>
              <a:rPr lang="zh-CN" altLang="en-US" sz="2500" dirty="0"/>
              <a:t>程序的功</a:t>
            </a:r>
            <a:r>
              <a:rPr lang="zh-CN" altLang="en-US" sz="2500" dirty="0" smtClean="0"/>
              <a:t>能：是</a:t>
            </a:r>
            <a:r>
              <a:rPr lang="zh-CN" altLang="en-US" sz="2500" dirty="0"/>
              <a:t>将内存中不同地址的数据写成多个记录。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908720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问题</a:t>
            </a:r>
            <a:r>
              <a:rPr lang="zh-CN" altLang="en-US" sz="2400" b="1" dirty="0" smtClean="0"/>
              <a:t>：</a:t>
            </a:r>
            <a:r>
              <a:rPr lang="zh-CN" altLang="en-US" sz="2400" dirty="0"/>
              <a:t>设备</a:t>
            </a:r>
            <a:r>
              <a:rPr lang="zh-CN" altLang="en-US" sz="2400" b="1" u="sng" dirty="0" smtClean="0"/>
              <a:t>种类多</a:t>
            </a:r>
            <a:r>
              <a:rPr lang="zh-CN" altLang="en-US" sz="2400" b="1" dirty="0" smtClean="0"/>
              <a:t> </a:t>
            </a:r>
            <a:r>
              <a:rPr lang="zh-CN" altLang="en-US" sz="2400" dirty="0" smtClean="0"/>
              <a:t>，设备</a:t>
            </a:r>
            <a:r>
              <a:rPr lang="zh-CN" altLang="en-US" sz="2400" b="1" u="sng" dirty="0"/>
              <a:t>更新</a:t>
            </a:r>
            <a:r>
              <a:rPr lang="zh-CN" altLang="en-US" sz="2400" b="1" u="sng" dirty="0" smtClean="0"/>
              <a:t>快</a:t>
            </a:r>
            <a:r>
              <a:rPr lang="zh-CN" altLang="en-US" sz="2400" b="1" baseline="30000" dirty="0" smtClean="0"/>
              <a:t> 不易学、不易用，见</a:t>
            </a:r>
            <a:r>
              <a:rPr lang="en-US" altLang="zh-CN" sz="2400" b="1" baseline="30000" dirty="0" smtClean="0"/>
              <a:t>§6.5.1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dirty="0" smtClean="0"/>
              <a:t>为</a:t>
            </a:r>
            <a:r>
              <a:rPr lang="zh-CN" altLang="en-US" dirty="0"/>
              <a:t>了</a:t>
            </a:r>
            <a:r>
              <a:rPr lang="zh-CN" altLang="en-US" b="1" dirty="0">
                <a:solidFill>
                  <a:srgbClr val="FFFF00"/>
                </a:solidFill>
              </a:rPr>
              <a:t>方便用</a:t>
            </a:r>
            <a:r>
              <a:rPr lang="zh-CN" altLang="en-US" b="1" dirty="0" smtClean="0">
                <a:solidFill>
                  <a:srgbClr val="FFFF00"/>
                </a:solidFill>
              </a:rPr>
              <a:t>户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提高</a:t>
            </a:r>
            <a:r>
              <a:rPr lang="en-US" altLang="zh-CN" sz="2000" dirty="0"/>
              <a:t>OS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FF00"/>
                </a:solidFill>
              </a:rPr>
              <a:t>可适应性</a:t>
            </a:r>
            <a:r>
              <a:rPr lang="zh-CN" altLang="en-US" sz="2000" dirty="0"/>
              <a:t>与</a:t>
            </a:r>
            <a:r>
              <a:rPr lang="zh-CN" altLang="en-US" sz="2000" b="1" dirty="0">
                <a:solidFill>
                  <a:srgbClr val="FFFF00"/>
                </a:solidFill>
              </a:rPr>
              <a:t>可扩展性</a:t>
            </a:r>
            <a:r>
              <a:rPr lang="zh-CN" altLang="en-US" sz="2000" dirty="0" smtClean="0"/>
              <a:t>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中增</a:t>
            </a:r>
            <a:r>
              <a:rPr lang="zh-CN" altLang="en-US" dirty="0"/>
              <a:t>加了</a:t>
            </a:r>
            <a:r>
              <a:rPr lang="zh-CN" altLang="en-US" u="sng" dirty="0"/>
              <a:t>与设备无关的</a:t>
            </a:r>
            <a:r>
              <a:rPr lang="en-US" altLang="zh-CN" u="sng" dirty="0"/>
              <a:t>I/O</a:t>
            </a:r>
            <a:r>
              <a:rPr lang="zh-CN" altLang="en-US" u="sng" dirty="0"/>
              <a:t>软件</a:t>
            </a:r>
            <a:r>
              <a:rPr lang="zh-CN" altLang="en-US" dirty="0"/>
              <a:t>，以实现</a:t>
            </a:r>
            <a:r>
              <a:rPr lang="zh-CN" altLang="en-US" b="1" u="sng" dirty="0">
                <a:solidFill>
                  <a:srgbClr val="FFFF00"/>
                </a:solidFill>
              </a:rPr>
              <a:t>设备独立性</a:t>
            </a:r>
            <a:r>
              <a:rPr lang="zh-CN" altLang="en-US" dirty="0"/>
              <a:t>，也称为</a:t>
            </a:r>
            <a:r>
              <a:rPr lang="zh-CN" altLang="en-US" b="1" u="sng" dirty="0">
                <a:solidFill>
                  <a:srgbClr val="FFFF00"/>
                </a:solidFill>
              </a:rPr>
              <a:t>设备无关性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含</a:t>
            </a:r>
            <a:r>
              <a:rPr lang="zh-CN" altLang="en-US" dirty="0"/>
              <a:t>义是</a:t>
            </a:r>
            <a:r>
              <a:rPr lang="zh-CN" altLang="en-US" dirty="0" smtClean="0"/>
              <a:t>：在</a:t>
            </a:r>
            <a:r>
              <a:rPr lang="zh-CN" altLang="en-US" b="1" dirty="0" smtClean="0">
                <a:solidFill>
                  <a:srgbClr val="FF0000"/>
                </a:solidFill>
              </a:rPr>
              <a:t>应</a:t>
            </a:r>
            <a:r>
              <a:rPr lang="zh-CN" altLang="en-US" b="1" dirty="0">
                <a:solidFill>
                  <a:srgbClr val="FF0000"/>
                </a:solidFill>
              </a:rPr>
              <a:t>用程</a:t>
            </a:r>
            <a:r>
              <a:rPr lang="zh-CN" altLang="en-US" b="1" dirty="0" smtClean="0">
                <a:solidFill>
                  <a:srgbClr val="FF0000"/>
                </a:solidFill>
              </a:rPr>
              <a:t>序</a:t>
            </a:r>
            <a:r>
              <a:rPr lang="en-US" altLang="zh-CN" b="1" baseline="30000" dirty="0">
                <a:solidFill>
                  <a:schemeClr val="tx2"/>
                </a:solidFill>
              </a:rPr>
              <a:t>1</a:t>
            </a:r>
            <a:r>
              <a:rPr lang="zh-CN" altLang="en-US" dirty="0" smtClean="0"/>
              <a:t>中</a:t>
            </a:r>
            <a:r>
              <a:rPr lang="zh-CN" altLang="en-US" dirty="0" smtClean="0"/>
              <a:t>，</a:t>
            </a:r>
            <a:r>
              <a:rPr lang="zh-CN" altLang="en-US" b="1" dirty="0">
                <a:solidFill>
                  <a:schemeClr val="tx2"/>
                </a:solidFill>
              </a:rPr>
              <a:t>不</a:t>
            </a:r>
            <a:r>
              <a:rPr lang="zh-CN" altLang="en-US" dirty="0" smtClean="0"/>
              <a:t>使用</a:t>
            </a:r>
            <a:r>
              <a:rPr lang="zh-CN" altLang="en-US" u="sng" dirty="0" smtClean="0">
                <a:solidFill>
                  <a:srgbClr val="FF0000"/>
                </a:solidFill>
              </a:rPr>
              <a:t>具</a:t>
            </a:r>
            <a:r>
              <a:rPr lang="zh-CN" altLang="en-US" u="sng" dirty="0">
                <a:solidFill>
                  <a:srgbClr val="FF0000"/>
                </a:solidFill>
              </a:rPr>
              <a:t>体的物理设</a:t>
            </a:r>
            <a:r>
              <a:rPr lang="zh-CN" altLang="en-US" u="sng" dirty="0" smtClean="0">
                <a:solidFill>
                  <a:srgbClr val="FF0000"/>
                </a:solidFill>
              </a:rPr>
              <a:t>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630238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驱动程序</a:t>
            </a:r>
            <a:r>
              <a:rPr lang="zh-CN" altLang="en-US" b="1" dirty="0" smtClean="0">
                <a:solidFill>
                  <a:srgbClr val="FF0000"/>
                </a:solidFill>
              </a:rPr>
              <a:t>中</a:t>
            </a:r>
            <a:r>
              <a:rPr lang="en-US" altLang="zh-CN" b="1" baseline="30000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/>
              <a:t>中</a:t>
            </a:r>
            <a:r>
              <a:rPr lang="zh-CN" altLang="en-US" dirty="0" smtClean="0"/>
              <a:t>，才使用</a:t>
            </a:r>
            <a:r>
              <a:rPr lang="zh-CN" altLang="en-US" dirty="0"/>
              <a:t>具体的</a:t>
            </a:r>
            <a:r>
              <a:rPr lang="zh-CN" altLang="en-US" u="sng" dirty="0"/>
              <a:t>物理设备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630238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因此，需要将</a:t>
            </a:r>
            <a:r>
              <a:rPr lang="zh-CN" altLang="en-US" u="sng" dirty="0" smtClean="0"/>
              <a:t>应用程序</a:t>
            </a:r>
            <a:r>
              <a:rPr lang="zh-CN" altLang="en-US" dirty="0" smtClean="0"/>
              <a:t>中的设备</a:t>
            </a:r>
            <a:r>
              <a:rPr lang="zh-CN" altLang="en-US" dirty="0" smtClean="0">
                <a:solidFill>
                  <a:schemeClr val="tx2"/>
                </a:solidFill>
              </a:rPr>
              <a:t>映射</a:t>
            </a:r>
            <a:r>
              <a:rPr lang="zh-CN" altLang="en-US" dirty="0" smtClean="0"/>
              <a:t>到</a:t>
            </a:r>
            <a:r>
              <a:rPr lang="zh-CN" altLang="en-US" u="sng" dirty="0" smtClean="0"/>
              <a:t>驱动程序</a:t>
            </a:r>
            <a:r>
              <a:rPr lang="zh-CN" altLang="en-US" dirty="0" smtClean="0"/>
              <a:t>中的物理设备，为此，</a:t>
            </a:r>
            <a:endParaRPr lang="en-US" altLang="zh-CN" dirty="0" smtClean="0"/>
          </a:p>
          <a:p>
            <a:pPr marL="0" indent="630238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驱动程序之</a:t>
            </a:r>
            <a:r>
              <a:rPr lang="zh-CN" altLang="en-US" dirty="0" smtClean="0"/>
              <a:t>上，配置一个设备</a:t>
            </a:r>
            <a:r>
              <a:rPr lang="zh-CN" altLang="en-US" u="sng" dirty="0" smtClean="0"/>
              <a:t>无关性</a:t>
            </a:r>
            <a:r>
              <a:rPr lang="en-US" altLang="zh-CN" dirty="0" smtClean="0"/>
              <a:t>/</a:t>
            </a:r>
            <a:r>
              <a:rPr lang="zh-CN" altLang="en-US" u="sng" dirty="0" smtClean="0"/>
              <a:t>独</a:t>
            </a:r>
            <a:r>
              <a:rPr lang="zh-CN" altLang="en-US" u="sng" dirty="0"/>
              <a:t>立</a:t>
            </a:r>
            <a:r>
              <a:rPr lang="zh-CN" altLang="en-US" u="sng" dirty="0" smtClean="0"/>
              <a:t>性</a:t>
            </a:r>
            <a:r>
              <a:rPr lang="zh-CN" altLang="en-US" dirty="0"/>
              <a:t>的</a:t>
            </a:r>
            <a:r>
              <a:rPr lang="zh-CN" altLang="en-US" dirty="0" smtClean="0"/>
              <a:t>软</a:t>
            </a:r>
            <a:r>
              <a:rPr lang="zh-CN" altLang="en-US" dirty="0"/>
              <a:t>件。</a:t>
            </a:r>
            <a:endParaRPr lang="en-US" altLang="zh-CN" dirty="0"/>
          </a:p>
          <a:p>
            <a:pPr marL="0" indent="630238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endParaRPr lang="zh-CN" altLang="en-US" kern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6.5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与设备无关的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软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436096" y="2276872"/>
            <a:ext cx="1656184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95536" y="2780928"/>
            <a:ext cx="1656184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574659" y="4509120"/>
            <a:ext cx="689529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 bwMode="auto">
          <a:xfrm>
            <a:off x="5919424" y="4883992"/>
            <a:ext cx="668800" cy="6332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914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68252" y="908720"/>
            <a:ext cx="8540750" cy="58326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5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以物理设备名使用设备</a:t>
            </a:r>
            <a:br>
              <a:rPr lang="zh-CN" altLang="en-US" sz="25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500" dirty="0"/>
              <a:t>　　在</a:t>
            </a:r>
            <a:r>
              <a:rPr lang="zh-CN" altLang="en-US" sz="2500" dirty="0">
                <a:solidFill>
                  <a:schemeClr val="tx2"/>
                </a:solidFill>
              </a:rPr>
              <a:t>早期</a:t>
            </a:r>
            <a:r>
              <a:rPr lang="en-US" altLang="zh-CN" sz="2500" dirty="0"/>
              <a:t>OS</a:t>
            </a:r>
            <a:r>
              <a:rPr lang="zh-CN" altLang="en-US" sz="2500" dirty="0"/>
              <a:t>中，应用程序在使用</a:t>
            </a:r>
            <a:r>
              <a:rPr lang="en-US" altLang="zh-CN" sz="2500" dirty="0"/>
              <a:t>I/O</a:t>
            </a:r>
            <a:r>
              <a:rPr lang="zh-CN" altLang="en-US" sz="2500" dirty="0"/>
              <a:t>设备时，都使用</a:t>
            </a:r>
            <a:r>
              <a:rPr lang="zh-CN" altLang="en-US" sz="2500" u="sng" dirty="0"/>
              <a:t>设备的</a:t>
            </a:r>
            <a:r>
              <a:rPr lang="zh-CN" altLang="en-US" sz="2500" b="1" u="sng" dirty="0">
                <a:solidFill>
                  <a:srgbClr val="FF0000"/>
                </a:solidFill>
              </a:rPr>
              <a:t>物理名称</a:t>
            </a:r>
            <a:r>
              <a:rPr lang="zh-CN" altLang="en-US" sz="2500" dirty="0"/>
              <a:t>，这使</a:t>
            </a:r>
            <a:r>
              <a:rPr lang="zh-CN" altLang="en-US" sz="2500" u="sng" dirty="0">
                <a:solidFill>
                  <a:schemeClr val="tx2"/>
                </a:solidFill>
              </a:rPr>
              <a:t>应用程序</a:t>
            </a:r>
            <a:r>
              <a:rPr lang="zh-CN" altLang="en-US" sz="2500" u="sng" dirty="0"/>
              <a:t>与系统中的</a:t>
            </a:r>
            <a:r>
              <a:rPr lang="zh-CN" altLang="en-US" sz="2500" u="sng" dirty="0">
                <a:solidFill>
                  <a:schemeClr val="tx2"/>
                </a:solidFill>
              </a:rPr>
              <a:t>物理设备</a:t>
            </a:r>
            <a:r>
              <a:rPr lang="zh-CN" altLang="en-US" sz="2500" u="sng" dirty="0"/>
              <a:t>直接相关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 marL="0" indent="0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zh-CN" altLang="en-US" sz="2500" dirty="0" smtClean="0"/>
              <a:t>      问题</a:t>
            </a:r>
            <a:r>
              <a:rPr lang="zh-CN" altLang="en-US" sz="2500" dirty="0" smtClean="0">
                <a:sym typeface="Wingdings" panose="05000000000000000000" pitchFamily="2" charset="2"/>
              </a:rPr>
              <a:t>： </a:t>
            </a:r>
            <a:endParaRPr lang="en-US" altLang="zh-CN" sz="2500" dirty="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en-US" altLang="zh-CN" sz="2500" dirty="0">
                <a:sym typeface="Wingdings" panose="05000000000000000000" pitchFamily="2" charset="2"/>
              </a:rPr>
              <a:t> </a:t>
            </a:r>
            <a:r>
              <a:rPr lang="en-US" altLang="zh-CN" sz="2500" dirty="0" smtClean="0">
                <a:sym typeface="Wingdings" panose="05000000000000000000" pitchFamily="2" charset="2"/>
              </a:rPr>
              <a:t>    </a:t>
            </a:r>
            <a:r>
              <a:rPr lang="zh-CN" altLang="en-US" sz="2500" dirty="0" smtClean="0">
                <a:sym typeface="Wingdings" panose="05000000000000000000" pitchFamily="2" charset="2"/>
              </a:rPr>
              <a:t>（</a:t>
            </a:r>
            <a:r>
              <a:rPr lang="en-US" altLang="zh-CN" sz="2500" dirty="0" smtClean="0">
                <a:sym typeface="Wingdings" panose="05000000000000000000" pitchFamily="2" charset="2"/>
              </a:rPr>
              <a:t>1</a:t>
            </a:r>
            <a:r>
              <a:rPr lang="zh-CN" altLang="en-US" sz="2500" dirty="0" smtClean="0">
                <a:sym typeface="Wingdings" panose="05000000000000000000" pitchFamily="2" charset="2"/>
              </a:rPr>
              <a:t>）</a:t>
            </a:r>
            <a:r>
              <a:rPr lang="zh-CN" altLang="en-US" sz="2500" dirty="0">
                <a:sym typeface="Wingdings" panose="05000000000000000000" pitchFamily="2" charset="2"/>
              </a:rPr>
              <a:t>设备分配</a:t>
            </a:r>
            <a:r>
              <a:rPr lang="zh-CN" altLang="en-US" sz="2500" dirty="0">
                <a:solidFill>
                  <a:schemeClr val="tx2"/>
                </a:solidFill>
                <a:sym typeface="Wingdings" panose="05000000000000000000" pitchFamily="2" charset="2"/>
              </a:rPr>
              <a:t>由应用程</a:t>
            </a:r>
            <a:r>
              <a:rPr lang="zh-CN" altLang="en-US" sz="2500" dirty="0" smtClean="0">
                <a:solidFill>
                  <a:schemeClr val="tx2"/>
                </a:solidFill>
                <a:sym typeface="Wingdings" panose="05000000000000000000" pitchFamily="2" charset="2"/>
              </a:rPr>
              <a:t>序指定</a:t>
            </a:r>
            <a:r>
              <a:rPr lang="zh-CN" altLang="en-US" sz="2500" dirty="0" smtClean="0">
                <a:sym typeface="Wingdings" panose="05000000000000000000" pitchFamily="2" charset="2"/>
              </a:rPr>
              <a:t>，因此就会引起使用上的冲突问题。</a:t>
            </a:r>
            <a:r>
              <a:rPr lang="zh-CN" altLang="en-US" sz="2500" u="sng" dirty="0" smtClean="0">
                <a:sym typeface="Wingdings" panose="05000000000000000000" pitchFamily="2" charset="2"/>
              </a:rPr>
              <a:t>两个应用程序可能指定同一个设备</a:t>
            </a:r>
            <a:r>
              <a:rPr lang="zh-CN" altLang="en-US" sz="2500" dirty="0" smtClean="0">
                <a:sym typeface="Wingdings" panose="05000000000000000000" pitchFamily="2" charset="2"/>
              </a:rPr>
              <a:t>，而其它设备反而没人使用</a:t>
            </a:r>
            <a:r>
              <a:rPr lang="zh-CN" altLang="en-US" sz="2500" dirty="0">
                <a:sym typeface="Wingdings" panose="05000000000000000000" pitchFamily="2" charset="2"/>
              </a:rPr>
              <a:t>，</a:t>
            </a:r>
            <a:r>
              <a:rPr lang="zh-CN" altLang="en-US" sz="25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设备利用率</a:t>
            </a:r>
            <a:r>
              <a:rPr lang="zh-CN" altLang="en-US" sz="2500" b="1" dirty="0">
                <a:solidFill>
                  <a:srgbClr val="FF0000"/>
                </a:solidFill>
                <a:sym typeface="Wingdings" panose="05000000000000000000" pitchFamily="2" charset="2"/>
              </a:rPr>
              <a:t>低</a:t>
            </a:r>
            <a:r>
              <a:rPr lang="zh-CN" altLang="en-US" sz="25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下</a:t>
            </a:r>
            <a:r>
              <a:rPr lang="en-US" altLang="zh-CN" sz="2500" b="1" baseline="30000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500" dirty="0" smtClean="0">
                <a:sym typeface="Wingdings" panose="05000000000000000000" pitchFamily="2" charset="2"/>
              </a:rPr>
              <a:t>。</a:t>
            </a:r>
            <a:r>
              <a:rPr lang="zh-CN" altLang="en-US" sz="2500" dirty="0" smtClean="0">
                <a:sym typeface="Wingdings" panose="05000000000000000000" pitchFamily="2" charset="2"/>
              </a:rPr>
              <a:t>应该是：由</a:t>
            </a:r>
            <a:r>
              <a:rPr lang="en-US" altLang="zh-CN" sz="2500" dirty="0" smtClean="0">
                <a:sym typeface="Wingdings" panose="05000000000000000000" pitchFamily="2" charset="2"/>
              </a:rPr>
              <a:t>OS</a:t>
            </a:r>
            <a:r>
              <a:rPr lang="zh-CN" altLang="en-US" sz="2500" u="sng" dirty="0" smtClean="0">
                <a:sym typeface="Wingdings" panose="05000000000000000000" pitchFamily="2" charset="2"/>
              </a:rPr>
              <a:t>动</a:t>
            </a:r>
            <a:r>
              <a:rPr lang="zh-CN" altLang="en-US" sz="2500" u="sng" dirty="0">
                <a:sym typeface="Wingdings" panose="05000000000000000000" pitchFamily="2" charset="2"/>
              </a:rPr>
              <a:t>态分配</a:t>
            </a:r>
            <a:r>
              <a:rPr lang="zh-CN" altLang="en-US" sz="2500" dirty="0" smtClean="0">
                <a:sym typeface="Wingdings" panose="05000000000000000000" pitchFamily="2" charset="2"/>
              </a:rPr>
              <a:t>设备</a:t>
            </a:r>
            <a:r>
              <a:rPr lang="zh-CN" altLang="en-US" sz="2500" baseline="30000" dirty="0">
                <a:sym typeface="Wingdings" panose="05000000000000000000" pitchFamily="2" charset="2"/>
              </a:rPr>
              <a:t>死</a:t>
            </a:r>
            <a:r>
              <a:rPr lang="zh-CN" altLang="en-US" sz="2500" baseline="30000" dirty="0" smtClean="0">
                <a:sym typeface="Wingdings" panose="05000000000000000000" pitchFamily="2" charset="2"/>
              </a:rPr>
              <a:t>锁</a:t>
            </a:r>
            <a:r>
              <a:rPr lang="zh-CN" altLang="en-US" sz="2500" baseline="30000" dirty="0">
                <a:sym typeface="Wingdings" panose="05000000000000000000" pitchFamily="2" charset="2"/>
              </a:rPr>
              <a:t>定</a:t>
            </a:r>
            <a:r>
              <a:rPr lang="zh-CN" altLang="en-US" sz="2500" baseline="30000" dirty="0" smtClean="0">
                <a:sym typeface="Wingdings" panose="05000000000000000000" pitchFamily="2" charset="2"/>
              </a:rPr>
              <a:t>理，</a:t>
            </a:r>
            <a:r>
              <a:rPr lang="en-US" altLang="zh-CN" sz="2500" baseline="30000" dirty="0" smtClean="0">
                <a:sym typeface="Wingdings" panose="05000000000000000000" pitchFamily="2" charset="2"/>
              </a:rPr>
              <a:t>fig3-20</a:t>
            </a:r>
            <a:r>
              <a:rPr lang="zh-CN" altLang="en-US" sz="2500" baseline="30000" dirty="0" smtClean="0">
                <a:sym typeface="Wingdings" panose="05000000000000000000" pitchFamily="2" charset="2"/>
              </a:rPr>
              <a:t>，先</a:t>
            </a:r>
            <a:r>
              <a:rPr lang="zh-CN" altLang="en-US" sz="2500" baseline="30000" dirty="0" smtClean="0">
                <a:solidFill>
                  <a:schemeClr val="tx2"/>
                </a:solidFill>
                <a:sym typeface="Wingdings" panose="05000000000000000000" pitchFamily="2" charset="2"/>
              </a:rPr>
              <a:t>申请</a:t>
            </a:r>
            <a:r>
              <a:rPr lang="en-US" altLang="zh-CN" sz="2500" u="sng" baseline="30000" dirty="0" smtClean="0">
                <a:sym typeface="Wingdings" panose="05000000000000000000" pitchFamily="2" charset="2"/>
              </a:rPr>
              <a:t>(</a:t>
            </a:r>
            <a:r>
              <a:rPr lang="zh-CN" altLang="en-US" sz="2500" u="sng" baseline="30000" dirty="0" smtClean="0">
                <a:sym typeface="Wingdings" panose="05000000000000000000" pitchFamily="2" charset="2"/>
              </a:rPr>
              <a:t>不是指定使用</a:t>
            </a:r>
            <a:r>
              <a:rPr lang="en-US" altLang="zh-CN" sz="2500" u="sng" baseline="30000" dirty="0" smtClean="0">
                <a:sym typeface="Wingdings" panose="05000000000000000000" pitchFamily="2" charset="2"/>
              </a:rPr>
              <a:t>)</a:t>
            </a:r>
            <a:r>
              <a:rPr lang="zh-CN" altLang="en-US" sz="2500" baseline="30000" dirty="0" smtClean="0">
                <a:sym typeface="Wingdings" panose="05000000000000000000" pitchFamily="2" charset="2"/>
              </a:rPr>
              <a:t>一类资源中的一个，再由</a:t>
            </a:r>
            <a:r>
              <a:rPr lang="en-US" altLang="zh-CN" sz="2500" baseline="30000" dirty="0" smtClean="0">
                <a:sym typeface="Wingdings" panose="05000000000000000000" pitchFamily="2" charset="2"/>
              </a:rPr>
              <a:t>OS</a:t>
            </a:r>
            <a:r>
              <a:rPr lang="zh-CN" altLang="en-US" sz="2500" baseline="30000" dirty="0" smtClean="0">
                <a:sym typeface="Wingdings" panose="05000000000000000000" pitchFamily="2" charset="2"/>
              </a:rPr>
              <a:t>来分配哪一个</a:t>
            </a:r>
            <a:r>
              <a:rPr lang="zh-CN" altLang="en-US" sz="2500" dirty="0" smtClean="0">
                <a:sym typeface="Wingdings" panose="05000000000000000000" pitchFamily="2" charset="2"/>
              </a:rPr>
              <a:t>。</a:t>
            </a:r>
            <a:endParaRPr lang="en-US" altLang="zh-CN" sz="2500" dirty="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en-US" altLang="zh-CN" sz="2500" dirty="0">
                <a:sym typeface="Wingdings" panose="05000000000000000000" pitchFamily="2" charset="2"/>
              </a:rPr>
              <a:t> </a:t>
            </a:r>
            <a:r>
              <a:rPr lang="en-US" altLang="zh-CN" sz="2500" dirty="0" smtClean="0">
                <a:sym typeface="Wingdings" panose="05000000000000000000" pitchFamily="2" charset="2"/>
              </a:rPr>
              <a:t>    </a:t>
            </a:r>
            <a:r>
              <a:rPr lang="zh-CN" altLang="en-US" sz="2500" dirty="0" smtClean="0">
                <a:sym typeface="Wingdings" panose="05000000000000000000" pitchFamily="2" charset="2"/>
              </a:rPr>
              <a:t>（</a:t>
            </a:r>
            <a:r>
              <a:rPr lang="en-US" altLang="zh-CN" sz="2500" dirty="0" smtClean="0">
                <a:sym typeface="Wingdings" panose="05000000000000000000" pitchFamily="2" charset="2"/>
              </a:rPr>
              <a:t>2</a:t>
            </a:r>
            <a:r>
              <a:rPr lang="zh-CN" altLang="en-US" sz="2500" dirty="0" smtClean="0">
                <a:sym typeface="Wingdings" panose="05000000000000000000" pitchFamily="2" charset="2"/>
              </a:rPr>
              <a:t>）</a:t>
            </a:r>
            <a:r>
              <a:rPr lang="zh-CN" altLang="en-US" sz="2500" dirty="0">
                <a:solidFill>
                  <a:schemeClr val="tx2"/>
                </a:solidFill>
                <a:sym typeface="Wingdings" panose="05000000000000000000" pitchFamily="2" charset="2"/>
              </a:rPr>
              <a:t>设备更新</a:t>
            </a:r>
            <a:r>
              <a:rPr lang="zh-CN" altLang="en-US" sz="2500" dirty="0" smtClean="0">
                <a:sym typeface="Wingdings" panose="05000000000000000000" pitchFamily="2" charset="2"/>
              </a:rPr>
              <a:t>就要改变应用程序，</a:t>
            </a:r>
            <a:r>
              <a:rPr lang="zh-CN" altLang="en-US" sz="25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编程效</a:t>
            </a:r>
            <a:r>
              <a:rPr lang="zh-CN" altLang="en-US" sz="25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率</a:t>
            </a:r>
            <a:r>
              <a:rPr lang="zh-CN" altLang="en-US" sz="25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低下</a:t>
            </a:r>
            <a:r>
              <a:rPr lang="en-US" altLang="zh-CN" sz="2500" b="1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500" dirty="0" smtClean="0">
                <a:sym typeface="Wingdings" panose="05000000000000000000" pitchFamily="2" charset="2"/>
              </a:rPr>
              <a:t>。</a:t>
            </a:r>
            <a:endParaRPr lang="en-US" altLang="zh-CN" sz="2500" dirty="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6000"/>
              </a:lnSpc>
              <a:spcBef>
                <a:spcPts val="600"/>
              </a:spcBef>
              <a:buNone/>
              <a:defRPr/>
            </a:pPr>
            <a:r>
              <a:rPr lang="zh-CN" altLang="en-US" sz="2500" dirty="0" smtClean="0"/>
              <a:t>     解决办法：引入逻辑设备。</a:t>
            </a:r>
            <a:endParaRPr lang="en-US" altLang="zh-CN" sz="2500" kern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/>
              <a:t>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6.5.1 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设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备无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关性的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基本概念 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7020272" y="1988840"/>
            <a:ext cx="1296144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42482" y="3068960"/>
            <a:ext cx="1833573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457330" y="4077072"/>
            <a:ext cx="2075110" cy="374872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5237228" y="3443832"/>
            <a:ext cx="1350996" cy="63324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914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kern="0" dirty="0"/>
              <a:t>3. </a:t>
            </a:r>
            <a:r>
              <a:rPr lang="zh-CN" altLang="en-US" b="1" kern="0" dirty="0">
                <a:solidFill>
                  <a:schemeClr val="tx2"/>
                </a:solidFill>
              </a:rPr>
              <a:t>提高处理</a:t>
            </a:r>
            <a:r>
              <a:rPr lang="zh-CN" altLang="en-US" b="1" kern="0" dirty="0" smtClean="0">
                <a:solidFill>
                  <a:schemeClr val="tx2"/>
                </a:solidFill>
              </a:rPr>
              <a:t>机和</a:t>
            </a:r>
            <a:r>
              <a:rPr lang="en-US" altLang="zh-CN" b="1" kern="0" dirty="0">
                <a:solidFill>
                  <a:schemeClr val="tx2"/>
                </a:solidFill>
              </a:rPr>
              <a:t>I/O</a:t>
            </a:r>
            <a:r>
              <a:rPr lang="zh-CN" altLang="en-US" b="1" kern="0" dirty="0">
                <a:solidFill>
                  <a:schemeClr val="tx2"/>
                </a:solidFill>
              </a:rPr>
              <a:t>设</a:t>
            </a:r>
            <a:r>
              <a:rPr lang="zh-CN" altLang="en-US" b="1" kern="0" dirty="0" smtClean="0">
                <a:solidFill>
                  <a:schemeClr val="tx2"/>
                </a:solidFill>
              </a:rPr>
              <a:t>备的</a:t>
            </a:r>
            <a:r>
              <a:rPr lang="zh-CN" altLang="en-US" b="1" u="sng" kern="0" dirty="0">
                <a:solidFill>
                  <a:schemeClr val="tx2"/>
                </a:solidFill>
              </a:rPr>
              <a:t>利用率</a:t>
            </a:r>
            <a:endParaRPr lang="en-US" altLang="zh-CN" b="1" u="sng" kern="0" dirty="0">
              <a:solidFill>
                <a:schemeClr val="tx2"/>
              </a:solidFill>
            </a:endParaRPr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 smtClean="0"/>
              <a:t>通常，</a:t>
            </a:r>
            <a:r>
              <a:rPr lang="en-US" altLang="zh-CN" sz="2500" b="1" u="sng" dirty="0" smtClean="0"/>
              <a:t>I/O</a:t>
            </a:r>
            <a:r>
              <a:rPr lang="zh-CN" altLang="en-US" sz="2500" b="1" u="sng" dirty="0"/>
              <a:t>设备</a:t>
            </a:r>
            <a:r>
              <a:rPr lang="zh-CN" altLang="en-US" sz="2500" b="1" u="sng" dirty="0" smtClean="0"/>
              <a:t>间</a:t>
            </a:r>
            <a:r>
              <a:rPr lang="en-US" altLang="zh-CN" sz="2500" b="1" kern="0" baseline="30000" dirty="0"/>
              <a:t>1</a:t>
            </a:r>
            <a:r>
              <a:rPr lang="zh-CN" altLang="en-US" sz="2500" dirty="0" smtClean="0"/>
              <a:t>是能</a:t>
            </a:r>
            <a:r>
              <a:rPr lang="zh-CN" altLang="en-US" sz="2500" dirty="0"/>
              <a:t>够</a:t>
            </a:r>
            <a:r>
              <a:rPr lang="zh-CN" altLang="en-US" sz="2500" b="1" u="sng" dirty="0">
                <a:solidFill>
                  <a:srgbClr val="FFFF00"/>
                </a:solidFill>
              </a:rPr>
              <a:t>并行</a:t>
            </a:r>
            <a:r>
              <a:rPr lang="zh-CN" altLang="en-US" sz="2500" u="sng" dirty="0"/>
              <a:t>操</a:t>
            </a:r>
            <a:r>
              <a:rPr lang="zh-CN" altLang="en-US" sz="2500" u="sng" dirty="0" smtClean="0"/>
              <a:t>作</a:t>
            </a:r>
            <a:r>
              <a:rPr lang="zh-CN" altLang="en-US" sz="2500" dirty="0"/>
              <a:t>的</a:t>
            </a:r>
            <a:r>
              <a:rPr lang="zh-CN" altLang="en-US" sz="2500" b="1" baseline="30000" dirty="0" smtClean="0"/>
              <a:t>目的：</a:t>
            </a:r>
            <a:r>
              <a:rPr lang="zh-CN" altLang="en-US" sz="2500" b="1" baseline="30000" dirty="0"/>
              <a:t>提升</a:t>
            </a:r>
            <a:r>
              <a:rPr lang="zh-CN" altLang="en-US" sz="2500" b="1" u="sng" baseline="30000" dirty="0" smtClean="0"/>
              <a:t>设</a:t>
            </a:r>
            <a:r>
              <a:rPr lang="zh-CN" altLang="en-US" sz="2500" b="1" u="sng" baseline="30000" dirty="0"/>
              <a:t>备</a:t>
            </a:r>
            <a:r>
              <a:rPr lang="zh-CN" altLang="en-US" sz="2500" b="1" u="sng" baseline="30000" dirty="0" smtClean="0"/>
              <a:t>效率</a:t>
            </a:r>
            <a:r>
              <a:rPr lang="zh-CN" altLang="en-US" dirty="0" smtClean="0"/>
              <a:t>；</a:t>
            </a:r>
            <a:r>
              <a:rPr lang="zh-CN" altLang="en-US" sz="2500" dirty="0"/>
              <a:t>同样</a:t>
            </a:r>
            <a:endParaRPr lang="en-US" altLang="zh-CN" sz="2500" dirty="0"/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 smtClean="0"/>
              <a:t>处</a:t>
            </a:r>
            <a:r>
              <a:rPr lang="zh-CN" altLang="en-US" b="1" u="sng" dirty="0"/>
              <a:t>理机与设备之</a:t>
            </a:r>
            <a:r>
              <a:rPr lang="zh-CN" altLang="en-US" b="1" u="sng" dirty="0" smtClean="0"/>
              <a:t>间</a:t>
            </a:r>
            <a:r>
              <a:rPr lang="en-US" altLang="zh-CN" b="1" kern="0" baseline="30000" dirty="0"/>
              <a:t>2</a:t>
            </a:r>
            <a:r>
              <a:rPr lang="zh-CN" altLang="en-US" dirty="0" smtClean="0"/>
              <a:t>也要</a:t>
            </a:r>
            <a:r>
              <a:rPr lang="zh-CN" altLang="en-US" b="1" u="sng" dirty="0" smtClean="0">
                <a:solidFill>
                  <a:srgbClr val="FFFF00"/>
                </a:solidFill>
              </a:rPr>
              <a:t>并</a:t>
            </a:r>
            <a:r>
              <a:rPr lang="zh-CN" altLang="en-US" b="1" u="sng" dirty="0">
                <a:solidFill>
                  <a:srgbClr val="FFFF00"/>
                </a:solidFill>
              </a:rPr>
              <a:t>行</a:t>
            </a:r>
            <a:r>
              <a:rPr lang="zh-CN" altLang="en-US" u="sng" dirty="0"/>
              <a:t>操</a:t>
            </a:r>
            <a:r>
              <a:rPr lang="zh-CN" altLang="en-US" u="sng" dirty="0" smtClean="0"/>
              <a:t>作</a:t>
            </a:r>
            <a:r>
              <a:rPr lang="zh-CN" altLang="en-US" b="1" baseline="30000" dirty="0"/>
              <a:t>目的</a:t>
            </a:r>
            <a:r>
              <a:rPr lang="zh-CN" altLang="en-US" b="1" baseline="30000" dirty="0" smtClean="0"/>
              <a:t>：</a:t>
            </a:r>
            <a:r>
              <a:rPr lang="zh-CN" altLang="en-US" b="1" baseline="30000" dirty="0"/>
              <a:t>提升</a:t>
            </a:r>
            <a:r>
              <a:rPr lang="zh-CN" altLang="en-US" b="1" u="sng" baseline="30000" dirty="0" smtClean="0"/>
              <a:t>处</a:t>
            </a:r>
            <a:r>
              <a:rPr lang="zh-CN" altLang="en-US" b="1" u="sng" baseline="30000" dirty="0"/>
              <a:t>理</a:t>
            </a:r>
            <a:r>
              <a:rPr lang="zh-CN" altLang="en-US" b="1" u="sng" baseline="30000" dirty="0" smtClean="0"/>
              <a:t>机</a:t>
            </a:r>
            <a:r>
              <a:rPr lang="en-US" altLang="zh-CN" b="1" u="sng" baseline="30000" dirty="0" smtClean="0"/>
              <a:t>+</a:t>
            </a:r>
            <a:r>
              <a:rPr lang="zh-CN" altLang="en-US" b="1" u="sng" baseline="30000" dirty="0" smtClean="0"/>
              <a:t>设</a:t>
            </a:r>
            <a:r>
              <a:rPr lang="zh-CN" altLang="en-US" b="1" u="sng" baseline="30000" dirty="0"/>
              <a:t>备</a:t>
            </a:r>
            <a:r>
              <a:rPr lang="zh-CN" altLang="en-US" b="1" u="sng" baseline="30000" dirty="0" smtClean="0"/>
              <a:t>效</a:t>
            </a:r>
            <a:r>
              <a:rPr lang="zh-CN" altLang="en-US" b="1" u="sng" baseline="30000" dirty="0"/>
              <a:t>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/>
              <a:t>方</a:t>
            </a:r>
            <a:r>
              <a:rPr lang="zh-CN" altLang="en-US" b="1" dirty="0" smtClean="0"/>
              <a:t>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271463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 </a:t>
            </a:r>
            <a:r>
              <a:rPr lang="zh-CN" altLang="en-US" dirty="0" smtClean="0"/>
              <a:t>一</a:t>
            </a:r>
            <a:r>
              <a:rPr lang="zh-CN" altLang="en-US" dirty="0"/>
              <a:t>方</a:t>
            </a:r>
            <a:r>
              <a:rPr lang="zh-CN" altLang="en-US" dirty="0" smtClean="0"/>
              <a:t>面要求：</a:t>
            </a:r>
            <a:r>
              <a:rPr lang="zh-CN" altLang="en-US" b="1" dirty="0" smtClean="0">
                <a:solidFill>
                  <a:schemeClr val="tx2"/>
                </a:solidFill>
              </a:rPr>
              <a:t>处</a:t>
            </a:r>
            <a:r>
              <a:rPr lang="zh-CN" altLang="en-US" b="1" dirty="0">
                <a:solidFill>
                  <a:schemeClr val="tx2"/>
                </a:solidFill>
              </a:rPr>
              <a:t>理机</a:t>
            </a:r>
            <a:r>
              <a:rPr lang="zh-CN" altLang="en-US" dirty="0" smtClean="0"/>
              <a:t>能够</a:t>
            </a:r>
            <a:r>
              <a:rPr lang="zh-CN" altLang="en-US" i="1" u="sng" dirty="0" smtClean="0"/>
              <a:t>快</a:t>
            </a:r>
            <a:r>
              <a:rPr lang="zh-CN" altLang="en-US" i="1" u="sng" dirty="0"/>
              <a:t>速响应</a:t>
            </a:r>
            <a:r>
              <a:rPr lang="zh-CN" altLang="en-US" u="sng" dirty="0">
                <a:solidFill>
                  <a:schemeClr val="tx2"/>
                </a:solidFill>
              </a:rPr>
              <a:t>用户的</a:t>
            </a:r>
            <a:r>
              <a:rPr lang="en-US" altLang="zh-CN" u="sng" dirty="0">
                <a:solidFill>
                  <a:schemeClr val="tx2"/>
                </a:solidFill>
              </a:rPr>
              <a:t>I/O</a:t>
            </a:r>
            <a:r>
              <a:rPr lang="zh-CN" altLang="en-US" u="sng" dirty="0">
                <a:solidFill>
                  <a:schemeClr val="tx2"/>
                </a:solidFill>
              </a:rPr>
              <a:t>请求</a:t>
            </a:r>
            <a:r>
              <a:rPr lang="zh-CN" altLang="en-US" dirty="0"/>
              <a:t>，</a:t>
            </a:r>
            <a:r>
              <a:rPr lang="zh-CN" altLang="en-US" u="sng" dirty="0"/>
              <a:t>使</a:t>
            </a:r>
            <a:r>
              <a:rPr lang="en-US" altLang="zh-CN" u="sng" dirty="0">
                <a:solidFill>
                  <a:schemeClr val="tx2"/>
                </a:solidFill>
              </a:rPr>
              <a:t>I/O</a:t>
            </a:r>
            <a:r>
              <a:rPr lang="zh-CN" altLang="en-US" u="sng" dirty="0">
                <a:solidFill>
                  <a:schemeClr val="tx2"/>
                </a:solidFill>
              </a:rPr>
              <a:t>设备尽快地运行起来</a:t>
            </a:r>
            <a:r>
              <a:rPr lang="en-US" altLang="zh-CN" b="1" baseline="30000" dirty="0" smtClean="0"/>
              <a:t>---</a:t>
            </a:r>
            <a:r>
              <a:rPr lang="zh-CN" altLang="en-US" b="1" baseline="30000" dirty="0" smtClean="0">
                <a:solidFill>
                  <a:schemeClr val="tx2"/>
                </a:solidFill>
              </a:rPr>
              <a:t>设备</a:t>
            </a:r>
            <a:r>
              <a:rPr lang="zh-CN" altLang="en-US" b="1" baseline="30000" dirty="0" smtClean="0"/>
              <a:t>要尽快启动</a:t>
            </a:r>
            <a:endParaRPr lang="en-US" altLang="zh-CN" b="1" baseline="30000" dirty="0"/>
          </a:p>
          <a:p>
            <a:pPr marL="457200" indent="-271463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另</a:t>
            </a:r>
            <a:r>
              <a:rPr lang="zh-CN" altLang="en-US" dirty="0"/>
              <a:t>一方面要求：</a:t>
            </a:r>
            <a:r>
              <a:rPr lang="zh-CN" altLang="en-US" b="1" dirty="0" smtClean="0">
                <a:solidFill>
                  <a:schemeClr val="tx2"/>
                </a:solidFill>
              </a:rPr>
              <a:t>处</a:t>
            </a:r>
            <a:r>
              <a:rPr lang="zh-CN" altLang="en-US" b="1" dirty="0">
                <a:solidFill>
                  <a:schemeClr val="tx2"/>
                </a:solidFill>
              </a:rPr>
              <a:t>理机</a:t>
            </a:r>
            <a:r>
              <a:rPr lang="zh-CN" altLang="en-US" i="1" u="sng" dirty="0"/>
              <a:t>尽量减</a:t>
            </a:r>
            <a:r>
              <a:rPr lang="zh-CN" altLang="en-US" i="1" u="sng" dirty="0" smtClean="0"/>
              <a:t>少</a:t>
            </a:r>
            <a:r>
              <a:rPr lang="zh-CN" altLang="en-US" i="1" dirty="0" smtClean="0"/>
              <a:t>、</a:t>
            </a:r>
            <a:r>
              <a:rPr lang="zh-CN" altLang="en-US" u="sng" dirty="0" smtClean="0"/>
              <a:t>对</a:t>
            </a:r>
            <a:r>
              <a:rPr lang="en-US" altLang="zh-CN" u="sng" dirty="0" smtClean="0"/>
              <a:t>I/O</a:t>
            </a:r>
            <a:r>
              <a:rPr lang="zh-CN" altLang="en-US" u="sng" dirty="0"/>
              <a:t>设备运</a:t>
            </a:r>
            <a:r>
              <a:rPr lang="zh-CN" altLang="en-US" u="sng" dirty="0" smtClean="0"/>
              <a:t>行的</a:t>
            </a:r>
            <a:r>
              <a:rPr lang="zh-CN" altLang="en-US" u="sng" dirty="0">
                <a:solidFill>
                  <a:schemeClr val="tx2"/>
                </a:solidFill>
              </a:rPr>
              <a:t>干预时</a:t>
            </a:r>
            <a:r>
              <a:rPr lang="zh-CN" altLang="en-US" u="sng" dirty="0" smtClean="0">
                <a:solidFill>
                  <a:schemeClr val="tx2"/>
                </a:solidFill>
              </a:rPr>
              <a:t>间</a:t>
            </a:r>
            <a:r>
              <a:rPr lang="en-US" altLang="zh-CN" b="1" baseline="30000" dirty="0" smtClean="0"/>
              <a:t>---</a:t>
            </a:r>
            <a:r>
              <a:rPr lang="en-US" altLang="zh-CN" b="1" baseline="30000" dirty="0" smtClean="0">
                <a:solidFill>
                  <a:schemeClr val="tx2"/>
                </a:solidFill>
              </a:rPr>
              <a:t>CPU</a:t>
            </a:r>
            <a:r>
              <a:rPr lang="zh-CN" altLang="en-US" b="1" baseline="30000" dirty="0" smtClean="0"/>
              <a:t>要少干预</a:t>
            </a:r>
            <a:endParaRPr lang="en-US" altLang="zh-CN" dirty="0" smtClean="0"/>
          </a:p>
          <a:p>
            <a:pPr marL="185737" indent="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5000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341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19391" y="980729"/>
            <a:ext cx="8540750" cy="56886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r>
              <a:rPr lang="zh-CN" altLang="en-US" dirty="0"/>
              <a:t>　　</a:t>
            </a:r>
            <a:r>
              <a:rPr lang="zh-CN" altLang="en-US" dirty="0" smtClean="0"/>
              <a:t>为</a:t>
            </a:r>
            <a:r>
              <a:rPr lang="zh-CN" altLang="en-US" dirty="0"/>
              <a:t>了实</a:t>
            </a:r>
            <a:r>
              <a:rPr lang="zh-CN" altLang="en-US" dirty="0" smtClean="0"/>
              <a:t>现设备无</a:t>
            </a:r>
            <a:r>
              <a:rPr lang="zh-CN" altLang="en-US" dirty="0"/>
              <a:t>关</a:t>
            </a:r>
            <a:r>
              <a:rPr lang="zh-CN" altLang="en-US" dirty="0" smtClean="0"/>
              <a:t>性，引</a:t>
            </a:r>
            <a:r>
              <a:rPr lang="zh-CN" altLang="en-US" dirty="0"/>
              <a:t>入了</a:t>
            </a:r>
            <a:r>
              <a:rPr lang="zh-CN" altLang="en-US" b="1" u="sng" dirty="0">
                <a:solidFill>
                  <a:srgbClr val="FFFF00"/>
                </a:solidFill>
              </a:rPr>
              <a:t>逻辑设备</a:t>
            </a:r>
            <a:r>
              <a:rPr lang="zh-CN" altLang="en-US" dirty="0"/>
              <a:t>和</a:t>
            </a:r>
            <a:r>
              <a:rPr lang="zh-CN" altLang="en-US" b="1" u="sng" dirty="0">
                <a:solidFill>
                  <a:srgbClr val="FFFF00"/>
                </a:solidFill>
              </a:rPr>
              <a:t>物理设备</a:t>
            </a:r>
            <a:r>
              <a:rPr lang="zh-CN" altLang="en-US" dirty="0"/>
              <a:t>两个概念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715963" eaLnBrk="1" hangingPunct="1">
              <a:lnSpc>
                <a:spcPct val="130000"/>
              </a:lnSpc>
              <a:spcBef>
                <a:spcPts val="560"/>
              </a:spcBef>
              <a:buNone/>
              <a:defRPr/>
            </a:pPr>
            <a:r>
              <a:rPr lang="zh-CN" altLang="en-US" b="1" u="sng" dirty="0" smtClean="0"/>
              <a:t>逻</a:t>
            </a:r>
            <a:r>
              <a:rPr lang="zh-CN" altLang="en-US" b="1" u="sng" dirty="0"/>
              <a:t>辑设备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tx2"/>
                </a:solidFill>
              </a:rPr>
              <a:t>抽</a:t>
            </a:r>
            <a:r>
              <a:rPr lang="zh-CN" altLang="en-US" dirty="0" smtClean="0">
                <a:solidFill>
                  <a:schemeClr val="tx2"/>
                </a:solidFill>
              </a:rPr>
              <a:t>象的</a:t>
            </a:r>
            <a:r>
              <a:rPr lang="zh-CN" altLang="en-US" dirty="0">
                <a:solidFill>
                  <a:schemeClr val="tx2"/>
                </a:solidFill>
              </a:rPr>
              <a:t>设备</a:t>
            </a:r>
            <a:r>
              <a:rPr lang="zh-CN" altLang="en-US" dirty="0" smtClean="0">
                <a:solidFill>
                  <a:schemeClr val="tx2"/>
                </a:solidFill>
              </a:rPr>
              <a:t>名</a:t>
            </a:r>
            <a:r>
              <a:rPr lang="zh-CN" altLang="en-US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715963" eaLnBrk="1" hangingPunct="1">
              <a:lnSpc>
                <a:spcPct val="130000"/>
              </a:lnSpc>
              <a:spcBef>
                <a:spcPts val="560"/>
              </a:spcBef>
              <a:buNone/>
              <a:defRPr/>
            </a:pPr>
            <a:r>
              <a:rPr lang="zh-CN" altLang="en-US" dirty="0" smtClean="0"/>
              <a:t>应用程序</a:t>
            </a:r>
            <a:r>
              <a:rPr lang="zh-CN" altLang="en-US" b="1" u="sng" dirty="0" smtClean="0">
                <a:solidFill>
                  <a:schemeClr val="tx2"/>
                </a:solidFill>
              </a:rPr>
              <a:t>申请</a:t>
            </a:r>
            <a:r>
              <a:rPr lang="en-US" altLang="zh-CN" b="1" baseline="30000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是</a:t>
            </a:r>
            <a:r>
              <a:rPr lang="zh-CN" altLang="en-US" u="sng" dirty="0" smtClean="0"/>
              <a:t>逻辑设备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715963" eaLnBrk="1" hangingPunct="1">
              <a:lnSpc>
                <a:spcPct val="130000"/>
              </a:lnSpc>
              <a:spcBef>
                <a:spcPts val="560"/>
              </a:spcBef>
              <a:buNone/>
              <a:defRPr/>
            </a:pPr>
            <a:r>
              <a:rPr lang="en-US" altLang="zh-CN" dirty="0"/>
              <a:t>OS</a:t>
            </a:r>
            <a:r>
              <a:rPr lang="zh-CN" altLang="en-US" b="1" u="sng" dirty="0" smtClean="0">
                <a:solidFill>
                  <a:schemeClr val="tx2"/>
                </a:solidFill>
              </a:rPr>
              <a:t>分</a:t>
            </a:r>
            <a:r>
              <a:rPr lang="zh-CN" altLang="en-US" b="1" u="sng" dirty="0">
                <a:solidFill>
                  <a:schemeClr val="tx2"/>
                </a:solidFill>
              </a:rPr>
              <a:t>配</a:t>
            </a:r>
            <a:r>
              <a:rPr lang="en-US" altLang="zh-CN" b="1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是</a:t>
            </a:r>
            <a:r>
              <a:rPr lang="zh-CN" altLang="en-US" u="sng" dirty="0" smtClean="0"/>
              <a:t>物理设备类</a:t>
            </a:r>
            <a:r>
              <a:rPr lang="zh-CN" altLang="en-US" dirty="0" smtClean="0"/>
              <a:t>中的</a:t>
            </a:r>
            <a:r>
              <a:rPr lang="zh-CN" altLang="en-US" u="sng" dirty="0" smtClean="0"/>
              <a:t>某一</a:t>
            </a:r>
            <a:r>
              <a:rPr lang="zh-CN" altLang="en-US" u="sng" dirty="0" smtClean="0"/>
              <a:t>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715963" eaLnBrk="1" hangingPunct="1">
              <a:lnSpc>
                <a:spcPct val="130000"/>
              </a:lnSpc>
              <a:spcBef>
                <a:spcPts val="560"/>
              </a:spcBef>
              <a:buNone/>
              <a:defRPr/>
            </a:pPr>
            <a:r>
              <a:rPr lang="zh-CN" altLang="en-US" dirty="0" smtClean="0"/>
              <a:t>例如，当应用程序要</a:t>
            </a:r>
            <a:r>
              <a:rPr lang="zh-CN" altLang="en-US" dirty="0" smtClean="0">
                <a:solidFill>
                  <a:schemeClr val="tx2"/>
                </a:solidFill>
              </a:rPr>
              <a:t>使用</a:t>
            </a:r>
            <a:r>
              <a:rPr lang="zh-CN" altLang="en-US" dirty="0" smtClean="0"/>
              <a:t>打印机时</a:t>
            </a:r>
            <a:r>
              <a:rPr lang="en-US" altLang="zh-CN" dirty="0" smtClean="0"/>
              <a:t>(/dev/printer)</a:t>
            </a:r>
            <a:r>
              <a:rPr lang="zh-CN" altLang="en-US" dirty="0" smtClean="0"/>
              <a:t>，它向</a:t>
            </a:r>
            <a:r>
              <a:rPr lang="en-US" altLang="zh-CN" dirty="0" smtClean="0"/>
              <a:t>OS</a:t>
            </a:r>
            <a:r>
              <a:rPr lang="zh-CN" altLang="en-US" dirty="0" smtClean="0"/>
              <a:t>提出打印机</a:t>
            </a:r>
            <a:r>
              <a:rPr lang="zh-CN" altLang="en-US" dirty="0" smtClean="0">
                <a:solidFill>
                  <a:schemeClr val="tx2"/>
                </a:solidFill>
              </a:rPr>
              <a:t>请求</a:t>
            </a:r>
            <a:r>
              <a:rPr lang="zh-CN" altLang="en-US" dirty="0" smtClean="0"/>
              <a:t>，由</a:t>
            </a:r>
            <a:r>
              <a:rPr lang="en-US" altLang="zh-CN" dirty="0" smtClean="0">
                <a:solidFill>
                  <a:schemeClr val="tx2"/>
                </a:solidFill>
              </a:rPr>
              <a:t>OS</a:t>
            </a:r>
            <a:r>
              <a:rPr lang="zh-CN" altLang="en-US" dirty="0" smtClean="0">
                <a:solidFill>
                  <a:schemeClr val="tx2"/>
                </a:solidFill>
              </a:rPr>
              <a:t>分配</a:t>
            </a:r>
            <a:r>
              <a:rPr lang="zh-CN" altLang="en-US" dirty="0" smtClean="0"/>
              <a:t>具体的打印机。</a:t>
            </a:r>
            <a:endParaRPr lang="en-US" altLang="zh-CN" dirty="0" smtClean="0"/>
          </a:p>
          <a:p>
            <a:pPr marL="0" indent="715963" eaLnBrk="1" hangingPunct="1">
              <a:lnSpc>
                <a:spcPct val="130000"/>
              </a:lnSpc>
              <a:spcBef>
                <a:spcPts val="560"/>
              </a:spcBef>
              <a:buNone/>
              <a:defRPr/>
            </a:pPr>
            <a:r>
              <a:rPr lang="zh-CN" altLang="en-US" dirty="0" smtClean="0"/>
              <a:t>设</a:t>
            </a:r>
            <a:r>
              <a:rPr lang="zh-CN" altLang="en-US" dirty="0" smtClean="0"/>
              <a:t>备无关性还可以</a:t>
            </a:r>
            <a:r>
              <a:rPr lang="zh-CN" altLang="en-US" dirty="0" smtClean="0">
                <a:solidFill>
                  <a:schemeClr val="tx2"/>
                </a:solidFill>
              </a:rPr>
              <a:t>实现</a:t>
            </a:r>
            <a:r>
              <a:rPr lang="en-US" altLang="zh-CN" dirty="0" smtClean="0">
                <a:solidFill>
                  <a:schemeClr val="tx2"/>
                </a:solidFill>
              </a:rPr>
              <a:t>I/O</a:t>
            </a:r>
            <a:r>
              <a:rPr lang="zh-CN" altLang="en-US" dirty="0" smtClean="0">
                <a:solidFill>
                  <a:schemeClr val="tx2"/>
                </a:solidFill>
              </a:rPr>
              <a:t>重定向：</a:t>
            </a:r>
            <a:r>
              <a:rPr lang="zh-CN" altLang="en-US" dirty="0" smtClean="0"/>
              <a:t>可以将输出从一种设备（如显示器）</a:t>
            </a:r>
            <a:r>
              <a:rPr lang="zh-CN" altLang="en-US" u="sng" dirty="0" smtClean="0"/>
              <a:t>重定向</a:t>
            </a:r>
            <a:r>
              <a:rPr lang="en-US" altLang="zh-CN" dirty="0" smtClean="0"/>
              <a:t>/</a:t>
            </a:r>
            <a:r>
              <a:rPr lang="zh-CN" altLang="en-US" u="sng" dirty="0" smtClean="0"/>
              <a:t>更换到</a:t>
            </a:r>
            <a:r>
              <a:rPr lang="zh-CN" altLang="en-US" dirty="0" smtClean="0"/>
              <a:t>另一种设备（如打印机）。</a:t>
            </a:r>
            <a:endParaRPr lang="en-US" altLang="zh-CN" kern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引入了逻辑设备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名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43608" y="2799269"/>
            <a:ext cx="4148305" cy="436046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043607" y="3356992"/>
            <a:ext cx="3312369" cy="448726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1914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1013857"/>
            <a:ext cx="8540750" cy="49354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问题：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dirty="0" smtClean="0"/>
              <a:t>在</a:t>
            </a:r>
            <a:r>
              <a:rPr lang="zh-CN" altLang="en-US" b="1" u="sng" dirty="0">
                <a:solidFill>
                  <a:schemeClr val="tx2"/>
                </a:solidFill>
              </a:rPr>
              <a:t>应用程序</a:t>
            </a:r>
            <a:r>
              <a:rPr lang="zh-CN" altLang="en-US" dirty="0"/>
              <a:t>中</a:t>
            </a:r>
            <a:r>
              <a:rPr lang="zh-CN" altLang="en-US" dirty="0" smtClean="0"/>
              <a:t>，通过逻</a:t>
            </a:r>
            <a:r>
              <a:rPr lang="zh-CN" altLang="en-US" dirty="0"/>
              <a:t>辑设备名称使用设</a:t>
            </a:r>
            <a:r>
              <a:rPr lang="zh-CN" altLang="en-US" dirty="0" smtClean="0"/>
              <a:t>备，虽</a:t>
            </a:r>
            <a:r>
              <a:rPr lang="zh-CN" altLang="en-US" dirty="0"/>
              <a:t>然方便了</a:t>
            </a:r>
            <a:r>
              <a:rPr lang="zh-CN" altLang="en-US" b="1" dirty="0"/>
              <a:t>用</a:t>
            </a:r>
            <a:r>
              <a:rPr lang="zh-CN" altLang="en-US" b="1" dirty="0" smtClean="0"/>
              <a:t>户；</a:t>
            </a:r>
            <a:r>
              <a:rPr lang="zh-CN" altLang="en-US" dirty="0" smtClean="0"/>
              <a:t>但</a:t>
            </a:r>
            <a:r>
              <a:rPr lang="zh-CN" altLang="en-US" b="1" u="sng" dirty="0">
                <a:solidFill>
                  <a:schemeClr val="tx2"/>
                </a:solidFill>
              </a:rPr>
              <a:t>系统</a:t>
            </a:r>
            <a:r>
              <a:rPr lang="zh-CN" altLang="en-US" dirty="0">
                <a:solidFill>
                  <a:schemeClr val="tx2"/>
                </a:solidFill>
              </a:rPr>
              <a:t>却只识别</a:t>
            </a:r>
            <a:r>
              <a:rPr lang="zh-CN" altLang="en-US" u="sng" dirty="0">
                <a:solidFill>
                  <a:schemeClr val="tx2"/>
                </a:solidFill>
              </a:rPr>
              <a:t>物理设备名称</a:t>
            </a:r>
            <a:r>
              <a:rPr lang="zh-CN" altLang="en-US" dirty="0" smtClean="0"/>
              <a:t>，系统运行时</a:t>
            </a:r>
            <a:r>
              <a:rPr lang="zh-CN" altLang="en-US" dirty="0"/>
              <a:t>，还必须使用物理名称。为此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解决：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</a:t>
            </a:r>
            <a:r>
              <a:rPr lang="zh-CN" altLang="en-US" dirty="0"/>
              <a:t>系统中，必</a:t>
            </a:r>
            <a:r>
              <a:rPr lang="zh-CN" altLang="en-US" dirty="0" smtClean="0"/>
              <a:t>须将</a:t>
            </a:r>
            <a:r>
              <a:rPr lang="zh-CN" altLang="en-US" u="sng" dirty="0">
                <a:solidFill>
                  <a:schemeClr val="tx2"/>
                </a:solidFill>
              </a:rPr>
              <a:t>逻辑设备名称</a:t>
            </a:r>
            <a:r>
              <a:rPr lang="zh-CN" altLang="en-US" b="1" dirty="0">
                <a:solidFill>
                  <a:srgbClr val="FF0000"/>
                </a:solidFill>
              </a:rPr>
              <a:t>转换</a:t>
            </a:r>
            <a:r>
              <a:rPr lang="zh-CN" altLang="en-US" dirty="0" smtClean="0"/>
              <a:t>为</a:t>
            </a:r>
            <a:r>
              <a:rPr lang="zh-CN" altLang="en-US" u="sng" dirty="0" smtClean="0">
                <a:solidFill>
                  <a:schemeClr val="tx2"/>
                </a:solidFill>
              </a:rPr>
              <a:t>物</a:t>
            </a:r>
            <a:r>
              <a:rPr lang="zh-CN" altLang="en-US" u="sng" dirty="0">
                <a:solidFill>
                  <a:schemeClr val="tx2"/>
                </a:solidFill>
              </a:rPr>
              <a:t>理设备名</a:t>
            </a:r>
            <a:r>
              <a:rPr lang="zh-CN" altLang="en-US" u="sng" dirty="0" smtClean="0">
                <a:solidFill>
                  <a:schemeClr val="tx2"/>
                </a:solidFill>
              </a:rPr>
              <a:t>称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r>
              <a:rPr lang="zh-CN" altLang="en-US" dirty="0"/>
              <a:t>为此</a:t>
            </a:r>
            <a:r>
              <a:rPr lang="zh-CN" altLang="en-US" dirty="0" smtClean="0"/>
              <a:t>，在系统中要配置一张</a:t>
            </a:r>
            <a:r>
              <a:rPr lang="zh-CN" altLang="en-US" b="1" u="sng" dirty="0" smtClean="0"/>
              <a:t>逻辑设备表</a:t>
            </a:r>
            <a:r>
              <a:rPr lang="en-US" altLang="zh-CN" b="1" baseline="30000" dirty="0" smtClean="0"/>
              <a:t>§6.5.4</a:t>
            </a:r>
            <a:r>
              <a:rPr lang="zh-CN" altLang="en-US" dirty="0" smtClean="0"/>
              <a:t>。</a:t>
            </a:r>
            <a:endParaRPr lang="en-US" altLang="zh-CN" kern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逻辑设备名称到物理设备名称的转换</a:t>
            </a:r>
          </a:p>
        </p:txBody>
      </p:sp>
    </p:spTree>
    <p:extLst>
      <p:ext uri="{BB962C8B-B14F-4D97-AF65-F5344CB8AC3E}">
        <p14:creationId xmlns:p14="http://schemas.microsoft.com/office/powerpoint/2010/main" val="30111914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966374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en-US" u="sng" dirty="0" smtClean="0">
                <a:latin typeface="黑体" pitchFamily="2" charset="-122"/>
                <a:ea typeface="黑体" pitchFamily="2" charset="-122"/>
              </a:rPr>
              <a:t>设</a:t>
            </a:r>
            <a:r>
              <a:rPr lang="zh-CN" altLang="en-US" u="sng" dirty="0">
                <a:latin typeface="黑体" pitchFamily="2" charset="-122"/>
                <a:ea typeface="黑体" pitchFamily="2" charset="-122"/>
              </a:rPr>
              <a:t>备驱动程</a:t>
            </a:r>
            <a:r>
              <a:rPr lang="zh-CN" altLang="en-US" u="sng" dirty="0" smtClean="0">
                <a:latin typeface="黑体" pitchFamily="2" charset="-122"/>
                <a:ea typeface="黑体" pitchFamily="2" charset="-122"/>
              </a:rPr>
              <a:t>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提供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统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一接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口</a:t>
            </a:r>
            <a:r>
              <a:rPr lang="en-US" altLang="zh-CN" dirty="0"/>
              <a:t>(</a:t>
            </a:r>
            <a:r>
              <a:rPr lang="zh-CN" altLang="en-US" dirty="0"/>
              <a:t>包括两重意思</a:t>
            </a:r>
            <a:r>
              <a:rPr lang="en-US" altLang="zh-CN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       一</a:t>
            </a:r>
            <a:r>
              <a:rPr lang="zh-CN" altLang="en-US" dirty="0"/>
              <a:t>方面</a:t>
            </a:r>
            <a:r>
              <a:rPr lang="zh-CN" altLang="en-US" dirty="0" smtClean="0"/>
              <a:t>，设</a:t>
            </a:r>
            <a:r>
              <a:rPr lang="zh-CN" altLang="en-US" dirty="0"/>
              <a:t>备驱动程序与</a:t>
            </a:r>
            <a:r>
              <a:rPr lang="en-US" altLang="zh-CN" dirty="0"/>
              <a:t>OS</a:t>
            </a:r>
            <a:r>
              <a:rPr lang="zh-CN" altLang="en-US" dirty="0"/>
              <a:t>之</a:t>
            </a:r>
            <a:r>
              <a:rPr lang="zh-CN" altLang="en-US" dirty="0" smtClean="0"/>
              <a:t>间，都</a:t>
            </a:r>
            <a:r>
              <a:rPr lang="zh-CN" altLang="en-US" dirty="0"/>
              <a:t>有着</a:t>
            </a:r>
            <a:r>
              <a:rPr lang="zh-CN" altLang="en-US" dirty="0">
                <a:solidFill>
                  <a:schemeClr val="tx2"/>
                </a:solidFill>
              </a:rPr>
              <a:t>相</a:t>
            </a:r>
            <a:r>
              <a:rPr lang="zh-CN" altLang="en-US" dirty="0" smtClean="0">
                <a:solidFill>
                  <a:schemeClr val="tx2"/>
                </a:solidFill>
              </a:rPr>
              <a:t>同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</a:rPr>
              <a:t>相</a:t>
            </a:r>
            <a:r>
              <a:rPr lang="zh-CN" altLang="en-US" dirty="0">
                <a:solidFill>
                  <a:schemeClr val="tx2"/>
                </a:solidFill>
              </a:rPr>
              <a:t>近的接口</a:t>
            </a:r>
            <a:r>
              <a:rPr lang="zh-CN" altLang="en-US" dirty="0" smtClean="0"/>
              <a:t>，那么，在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上</a:t>
            </a:r>
            <a:r>
              <a:rPr lang="zh-CN" altLang="en-US" u="sng" dirty="0" smtClean="0"/>
              <a:t>添加新</a:t>
            </a:r>
            <a:r>
              <a:rPr lang="zh-CN" altLang="en-US" u="sng" dirty="0"/>
              <a:t>的</a:t>
            </a:r>
            <a:r>
              <a:rPr lang="zh-CN" altLang="en-US" dirty="0"/>
              <a:t>设备驱动程</a:t>
            </a:r>
            <a:r>
              <a:rPr lang="zh-CN" altLang="en-US" dirty="0" smtClean="0"/>
              <a:t>序就变得</a:t>
            </a:r>
            <a:r>
              <a:rPr lang="zh-CN" altLang="en-US" b="1" u="sng" dirty="0">
                <a:solidFill>
                  <a:srgbClr val="FF6600"/>
                </a:solidFill>
              </a:rPr>
              <a:t>更</a:t>
            </a:r>
            <a:r>
              <a:rPr lang="zh-CN" altLang="en-US" b="1" u="sng" dirty="0" smtClean="0">
                <a:solidFill>
                  <a:srgbClr val="FF6600"/>
                </a:solidFill>
              </a:rPr>
              <a:t>容</a:t>
            </a:r>
            <a:r>
              <a:rPr lang="zh-CN" altLang="en-US" b="1" u="sng" dirty="0">
                <a:solidFill>
                  <a:srgbClr val="FF6600"/>
                </a:solidFill>
              </a:rPr>
              <a:t>易</a:t>
            </a:r>
            <a:r>
              <a:rPr lang="zh-CN" altLang="en-US" dirty="0"/>
              <a:t>，同</a:t>
            </a:r>
            <a:r>
              <a:rPr lang="zh-CN" altLang="en-US" dirty="0" smtClean="0"/>
              <a:t>时，程序员</a:t>
            </a:r>
            <a:r>
              <a:rPr lang="zh-CN" altLang="en-US" u="sng" dirty="0" smtClean="0"/>
              <a:t>开发</a:t>
            </a:r>
            <a:r>
              <a:rPr lang="zh-CN" altLang="en-US" u="sng" dirty="0"/>
              <a:t>新的</a:t>
            </a:r>
            <a:r>
              <a:rPr lang="zh-CN" altLang="en-US" dirty="0" smtClean="0"/>
              <a:t>设</a:t>
            </a:r>
            <a:r>
              <a:rPr lang="zh-CN" altLang="en-US" dirty="0"/>
              <a:t>备驱动程</a:t>
            </a:r>
            <a:r>
              <a:rPr lang="zh-CN" altLang="en-US" dirty="0" smtClean="0"/>
              <a:t>序也会变</a:t>
            </a:r>
            <a:r>
              <a:rPr lang="zh-CN" altLang="en-US" dirty="0"/>
              <a:t>得</a:t>
            </a:r>
            <a:r>
              <a:rPr lang="zh-CN" altLang="en-US" b="1" u="sng" dirty="0">
                <a:solidFill>
                  <a:srgbClr val="FF6600"/>
                </a:solidFill>
              </a:rPr>
              <a:t>更容</a:t>
            </a:r>
            <a:r>
              <a:rPr lang="zh-CN" altLang="en-US" b="1" u="sng" dirty="0" smtClean="0">
                <a:solidFill>
                  <a:srgbClr val="FF6600"/>
                </a:solidFill>
              </a:rPr>
              <a:t>易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另</a:t>
            </a:r>
            <a:r>
              <a:rPr lang="zh-CN" altLang="en-US" dirty="0"/>
              <a:t>一方面，要将</a:t>
            </a:r>
            <a:r>
              <a:rPr lang="zh-CN" altLang="en-US" u="sng" dirty="0"/>
              <a:t>抽象的设备名</a:t>
            </a:r>
            <a:r>
              <a:rPr lang="zh-CN" altLang="en-US" dirty="0">
                <a:solidFill>
                  <a:schemeClr val="tx2"/>
                </a:solidFill>
              </a:rPr>
              <a:t>映射</a:t>
            </a:r>
            <a:r>
              <a:rPr lang="zh-CN" altLang="en-US" dirty="0"/>
              <a:t>到适当的</a:t>
            </a:r>
            <a:r>
              <a:rPr lang="zh-CN" altLang="en-US" u="sng" dirty="0"/>
              <a:t>驱动程序</a:t>
            </a:r>
            <a:r>
              <a:rPr lang="zh-CN" altLang="en-US" u="sng" dirty="0" smtClean="0"/>
              <a:t>上</a:t>
            </a:r>
            <a:r>
              <a:rPr lang="zh-CN" altLang="en-US" dirty="0" smtClean="0"/>
              <a:t>。具体说就是：将</a:t>
            </a:r>
            <a:r>
              <a:rPr lang="zh-CN" altLang="en-US" u="sng" dirty="0"/>
              <a:t>抽象的设备名</a:t>
            </a:r>
            <a:r>
              <a:rPr lang="zh-CN" altLang="en-US" dirty="0">
                <a:solidFill>
                  <a:schemeClr val="tx2"/>
                </a:solidFill>
              </a:rPr>
              <a:t>转换</a:t>
            </a:r>
            <a:r>
              <a:rPr lang="zh-CN" altLang="en-US" dirty="0"/>
              <a:t>为</a:t>
            </a:r>
            <a:r>
              <a:rPr lang="zh-CN" altLang="en-US" u="sng" dirty="0"/>
              <a:t>具体的物理设备名</a:t>
            </a:r>
            <a:r>
              <a:rPr lang="zh-CN" altLang="en-US" dirty="0" smtClean="0"/>
              <a:t>，再</a:t>
            </a:r>
            <a:r>
              <a:rPr lang="zh-CN" altLang="en-US" dirty="0" smtClean="0">
                <a:solidFill>
                  <a:schemeClr val="tx2"/>
                </a:solidFill>
              </a:rPr>
              <a:t>找到</a:t>
            </a:r>
            <a:r>
              <a:rPr lang="zh-CN" altLang="en-US" dirty="0" smtClean="0"/>
              <a:t>物</a:t>
            </a:r>
            <a:r>
              <a:rPr lang="zh-CN" altLang="en-US" dirty="0"/>
              <a:t>理设备的</a:t>
            </a:r>
            <a:r>
              <a:rPr lang="zh-CN" altLang="en-US" u="sng" dirty="0"/>
              <a:t>驱动程序入口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此</a:t>
            </a:r>
            <a:r>
              <a:rPr lang="zh-CN" altLang="en-US" dirty="0"/>
              <a:t>外，还应对设备进行</a:t>
            </a:r>
            <a:r>
              <a:rPr lang="zh-CN" altLang="en-US" dirty="0">
                <a:solidFill>
                  <a:schemeClr val="tx2"/>
                </a:solidFill>
              </a:rPr>
              <a:t>保</a:t>
            </a:r>
            <a:r>
              <a:rPr lang="zh-CN" altLang="en-US" dirty="0" smtClean="0">
                <a:solidFill>
                  <a:schemeClr val="tx2"/>
                </a:solidFill>
              </a:rPr>
              <a:t>护</a:t>
            </a:r>
            <a:r>
              <a:rPr lang="zh-CN" altLang="en-US" dirty="0" smtClean="0"/>
              <a:t>。禁止</a:t>
            </a:r>
            <a:r>
              <a:rPr lang="zh-CN" altLang="en-US" u="sng" dirty="0" smtClean="0"/>
              <a:t>无权用</a:t>
            </a:r>
            <a:r>
              <a:rPr lang="zh-CN" altLang="en-US" u="sng" dirty="0"/>
              <a:t>户</a:t>
            </a:r>
            <a:r>
              <a:rPr lang="zh-CN" altLang="en-US" dirty="0"/>
              <a:t>使用</a:t>
            </a:r>
            <a:r>
              <a:rPr lang="zh-CN" altLang="en-US" dirty="0" smtClean="0"/>
              <a:t>，</a:t>
            </a:r>
            <a:r>
              <a:rPr lang="zh-CN" altLang="en-US" dirty="0"/>
              <a:t>禁止用户</a:t>
            </a:r>
            <a:r>
              <a:rPr lang="zh-CN" altLang="en-US" u="sng" dirty="0"/>
              <a:t>直接访问</a:t>
            </a:r>
            <a:r>
              <a:rPr lang="zh-CN" altLang="en-US" dirty="0"/>
              <a:t>设</a:t>
            </a:r>
            <a:r>
              <a:rPr lang="zh-CN" altLang="en-US" dirty="0" smtClean="0"/>
              <a:t>备。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6.5.2 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备无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关性软件</a:t>
            </a:r>
            <a:r>
              <a:rPr lang="en-US" altLang="zh-CN" sz="2800" baseline="30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aseline="30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最高层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提供的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功能（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快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标题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97847" y="2132856"/>
            <a:ext cx="6106601" cy="436046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347865" y="3789040"/>
            <a:ext cx="5400600" cy="436046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19232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提供：</a:t>
            </a:r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缓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冲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管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§6.7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无论是</a:t>
            </a:r>
            <a:r>
              <a:rPr lang="zh-CN" altLang="en-US" u="sng" dirty="0"/>
              <a:t>字符设备</a:t>
            </a:r>
            <a:r>
              <a:rPr lang="zh-CN" altLang="en-US" dirty="0"/>
              <a:t>还是</a:t>
            </a:r>
            <a:r>
              <a:rPr lang="zh-CN" altLang="en-US" u="sng" dirty="0"/>
              <a:t>块设备</a:t>
            </a:r>
            <a:r>
              <a:rPr lang="zh-CN" altLang="en-US" dirty="0"/>
              <a:t>，它们的运行</a:t>
            </a:r>
            <a:r>
              <a:rPr lang="zh-CN" altLang="en-US" b="1" dirty="0">
                <a:solidFill>
                  <a:schemeClr val="tx2"/>
                </a:solidFill>
              </a:rPr>
              <a:t>速度</a:t>
            </a:r>
            <a:r>
              <a:rPr lang="zh-CN" altLang="en-US" u="sng" dirty="0"/>
              <a:t>都远低于</a:t>
            </a:r>
            <a:r>
              <a:rPr lang="en-US" altLang="zh-CN" u="sng" dirty="0"/>
              <a:t>CPU</a:t>
            </a:r>
            <a:r>
              <a:rPr lang="zh-CN" altLang="en-US" u="sng" dirty="0"/>
              <a:t>的速</a:t>
            </a:r>
            <a:r>
              <a:rPr lang="zh-CN" altLang="en-US" u="sng" dirty="0" smtClean="0"/>
              <a:t>度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要等待设备的读写，结果是</a:t>
            </a:r>
            <a:r>
              <a:rPr lang="en-US" altLang="zh-CN" b="1" dirty="0" smtClean="0"/>
              <a:t>CPU</a:t>
            </a:r>
            <a:r>
              <a:rPr lang="zh-CN" altLang="en-US" b="1" dirty="0"/>
              <a:t>的利用</a:t>
            </a:r>
            <a:r>
              <a:rPr lang="zh-CN" altLang="en-US" b="1" dirty="0" smtClean="0"/>
              <a:t>率</a:t>
            </a:r>
            <a:r>
              <a:rPr lang="zh-CN" altLang="en-US" dirty="0"/>
              <a:t>就会很低</a:t>
            </a:r>
            <a:r>
              <a:rPr lang="zh-CN" altLang="en-US" b="1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为</a:t>
            </a:r>
            <a:r>
              <a:rPr lang="zh-CN" altLang="en-US" dirty="0"/>
              <a:t>了缓和</a:t>
            </a:r>
            <a:r>
              <a:rPr lang="en-US" altLang="zh-CN" b="1" dirty="0"/>
              <a:t>CPU</a:t>
            </a:r>
            <a:r>
              <a:rPr lang="zh-CN" altLang="en-US" b="1" dirty="0"/>
              <a:t>和</a:t>
            </a:r>
            <a:r>
              <a:rPr lang="en-US" altLang="zh-CN" b="1" dirty="0"/>
              <a:t>I/O</a:t>
            </a:r>
            <a:r>
              <a:rPr lang="zh-CN" altLang="en-US" b="1" dirty="0"/>
              <a:t>设</a:t>
            </a:r>
            <a:r>
              <a:rPr lang="zh-CN" altLang="en-US" b="1" dirty="0" smtClean="0"/>
              <a:t>备速度不匹配这一问题，</a:t>
            </a:r>
            <a:r>
              <a:rPr lang="en-US" altLang="zh-CN" dirty="0" smtClean="0">
                <a:solidFill>
                  <a:schemeClr val="tx2"/>
                </a:solidFill>
              </a:rPr>
              <a:t>OS</a:t>
            </a:r>
            <a:r>
              <a:rPr lang="zh-CN" altLang="en-US" dirty="0" smtClean="0">
                <a:solidFill>
                  <a:schemeClr val="tx2"/>
                </a:solidFill>
              </a:rPr>
              <a:t>中分</a:t>
            </a:r>
            <a:r>
              <a:rPr lang="zh-CN" altLang="en-US" dirty="0">
                <a:solidFill>
                  <a:schemeClr val="tx2"/>
                </a:solidFill>
              </a:rPr>
              <a:t>别为</a:t>
            </a:r>
            <a:r>
              <a:rPr lang="zh-CN" altLang="en-US" u="sng" dirty="0">
                <a:solidFill>
                  <a:schemeClr val="tx2"/>
                </a:solidFill>
              </a:rPr>
              <a:t>字符设备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zh-CN" altLang="en-US" u="sng" dirty="0">
                <a:solidFill>
                  <a:schemeClr val="tx2"/>
                </a:solidFill>
              </a:rPr>
              <a:t>块设备</a:t>
            </a:r>
            <a:r>
              <a:rPr lang="zh-CN" altLang="en-US" dirty="0">
                <a:solidFill>
                  <a:schemeClr val="tx2"/>
                </a:solidFill>
              </a:rPr>
              <a:t>配置了相应的缓冲</a:t>
            </a:r>
            <a:r>
              <a:rPr lang="zh-CN" altLang="en-US" dirty="0" smtClean="0">
                <a:solidFill>
                  <a:schemeClr val="tx2"/>
                </a:solidFill>
              </a:rPr>
              <a:t>区</a:t>
            </a:r>
            <a:r>
              <a:rPr lang="en-US" altLang="zh-CN" baseline="30000" dirty="0" smtClean="0">
                <a:solidFill>
                  <a:schemeClr val="tx2"/>
                </a:solidFill>
              </a:rPr>
              <a:t>6</a:t>
            </a:r>
            <a:r>
              <a:rPr lang="en-US" altLang="zh-CN" baseline="30000" dirty="0" smtClean="0">
                <a:solidFill>
                  <a:schemeClr val="tx2"/>
                </a:solidFill>
              </a:rPr>
              <a:t>.7</a:t>
            </a:r>
            <a:r>
              <a:rPr lang="zh-CN" altLang="en-US" baseline="30000" dirty="0" smtClean="0">
                <a:solidFill>
                  <a:schemeClr val="tx2"/>
                </a:solidFill>
              </a:rPr>
              <a:t>节</a:t>
            </a:r>
            <a:r>
              <a:rPr lang="zh-CN" altLang="en-US" dirty="0" smtClean="0"/>
              <a:t>。</a:t>
            </a:r>
            <a:r>
              <a:rPr lang="zh-CN" altLang="en-US" dirty="0"/>
              <a:t>缓冲区有着多种形式，如单缓冲区、双缓冲区、循环缓冲区、公用缓冲池等，以满足不同情况的需要。 </a:t>
            </a:r>
            <a:r>
              <a:rPr lang="zh-CN" altLang="en-US" kern="0" dirty="0" smtClean="0"/>
              <a:t>　</a:t>
            </a:r>
            <a:endParaRPr lang="en-US" altLang="zh-CN" kern="0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1691680" y="3163564"/>
            <a:ext cx="4536504" cy="436046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19232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提供：</a:t>
            </a:r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差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错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控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制管理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由于设备中有着许多的机械和电气部分，因此，它们</a:t>
            </a:r>
            <a:r>
              <a:rPr lang="zh-CN" altLang="en-US" b="1" u="sng" dirty="0"/>
              <a:t>比主机</a:t>
            </a:r>
            <a:r>
              <a:rPr lang="zh-CN" altLang="en-US" b="1" u="sng" dirty="0">
                <a:solidFill>
                  <a:schemeClr val="tx2"/>
                </a:solidFill>
              </a:rPr>
              <a:t>更容易</a:t>
            </a:r>
            <a:r>
              <a:rPr lang="zh-CN" altLang="en-US" b="1" u="sng" dirty="0"/>
              <a:t>出现故</a:t>
            </a:r>
            <a:r>
              <a:rPr lang="zh-CN" altLang="en-US" b="1" u="sng" dirty="0" smtClean="0"/>
              <a:t>障</a:t>
            </a:r>
            <a:r>
              <a:rPr lang="zh-CN" altLang="en-US" dirty="0" smtClean="0"/>
              <a:t>。</a:t>
            </a:r>
            <a:r>
              <a:rPr lang="zh-CN" altLang="en-US" dirty="0"/>
              <a:t>错误可分为如下两类：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暂时性错误。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持久性错误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课后学习 </a:t>
            </a:r>
            <a:r>
              <a:rPr lang="zh-CN" altLang="en-US" kern="0" dirty="0" smtClean="0"/>
              <a:t>　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16919232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独占设</a:t>
            </a:r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</a:t>
            </a:r>
            <a:r>
              <a:rPr lang="en-US" altLang="zh-CN" baseline="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CS</a:t>
            </a:r>
            <a:r>
              <a:rPr lang="zh-CN" altLang="en-US" baseline="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资源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分配与回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收管理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（结合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§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6.5.3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542925" eaLnBrk="1" hangingPunct="1">
              <a:lnSpc>
                <a:spcPct val="150000"/>
              </a:lnSpc>
              <a:spcBef>
                <a:spcPts val="500"/>
              </a:spcBef>
              <a:buNone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dirty="0" smtClean="0"/>
              <a:t>在</a:t>
            </a:r>
            <a:r>
              <a:rPr lang="zh-CN" altLang="en-US" dirty="0"/>
              <a:t>系统中有两类设备：独占设备和共享设备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542925" eaLnBrk="1" hangingPunct="1">
              <a:lnSpc>
                <a:spcPct val="150000"/>
              </a:lnSpc>
              <a:spcBef>
                <a:spcPts val="500"/>
              </a:spcBef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</a:t>
            </a:r>
            <a:r>
              <a:rPr lang="zh-CN" altLang="en-US" dirty="0"/>
              <a:t>于</a:t>
            </a:r>
            <a:r>
              <a:rPr lang="zh-CN" altLang="en-US" b="1" u="sng" dirty="0"/>
              <a:t>独占设备</a:t>
            </a:r>
            <a:r>
              <a:rPr lang="zh-CN" altLang="en-US" dirty="0" smtClean="0"/>
              <a:t>，必</a:t>
            </a:r>
            <a:r>
              <a:rPr lang="zh-CN" altLang="en-US" dirty="0"/>
              <a:t>须</a:t>
            </a:r>
            <a:r>
              <a:rPr lang="zh-CN" altLang="en-US" b="1" dirty="0">
                <a:solidFill>
                  <a:srgbClr val="FFFF99"/>
                </a:solidFill>
              </a:rPr>
              <a:t>由系统来统一分</a:t>
            </a:r>
            <a:r>
              <a:rPr lang="zh-CN" altLang="en-US" b="1" dirty="0" smtClean="0">
                <a:solidFill>
                  <a:srgbClr val="FFFF99"/>
                </a:solidFill>
              </a:rPr>
              <a:t>配（</a:t>
            </a:r>
            <a:r>
              <a:rPr lang="en-US" altLang="zh-CN" dirty="0"/>
              <a:t>CPU</a:t>
            </a:r>
            <a:r>
              <a:rPr lang="zh-CN" altLang="en-US" dirty="0"/>
              <a:t>调度</a:t>
            </a:r>
            <a:r>
              <a:rPr lang="zh-CN" altLang="en-US" b="1" dirty="0" smtClean="0">
                <a:solidFill>
                  <a:srgbClr val="FFFF99"/>
                </a:solidFill>
              </a:rPr>
              <a:t>）</a:t>
            </a:r>
            <a:r>
              <a:rPr lang="zh-CN" altLang="en-US" dirty="0" smtClean="0"/>
              <a:t>，</a:t>
            </a:r>
            <a:r>
              <a:rPr lang="zh-CN" altLang="en-US" dirty="0"/>
              <a:t>不允许进程自行使用</a:t>
            </a:r>
            <a:r>
              <a:rPr lang="zh-CN" altLang="en-US" dirty="0" smtClean="0"/>
              <a:t>。每</a:t>
            </a:r>
            <a:r>
              <a:rPr lang="zh-CN" altLang="en-US" dirty="0"/>
              <a:t>当进程需要使用某</a:t>
            </a:r>
            <a:r>
              <a:rPr lang="en-US" altLang="zh-CN" dirty="0"/>
              <a:t>(</a:t>
            </a:r>
            <a:r>
              <a:rPr lang="zh-CN" altLang="en-US" dirty="0"/>
              <a:t>独占</a:t>
            </a:r>
            <a:r>
              <a:rPr lang="en-US" altLang="zh-CN" dirty="0"/>
              <a:t>)</a:t>
            </a:r>
            <a:r>
              <a:rPr lang="zh-CN" altLang="en-US" dirty="0"/>
              <a:t>设备时，必须</a:t>
            </a:r>
            <a:r>
              <a:rPr lang="zh-CN" altLang="en-US" dirty="0">
                <a:solidFill>
                  <a:srgbClr val="FFC000"/>
                </a:solidFill>
              </a:rPr>
              <a:t>先提出申请</a:t>
            </a:r>
            <a:r>
              <a:rPr lang="zh-CN" altLang="en-US" dirty="0"/>
              <a:t>。</a:t>
            </a:r>
            <a:r>
              <a:rPr lang="en-US" altLang="zh-CN" dirty="0"/>
              <a:t>OS</a:t>
            </a:r>
            <a:r>
              <a:rPr lang="zh-CN" altLang="en-US" dirty="0"/>
              <a:t>接到对设备的请求后，先对进程所请求的独占设备进行检查，看该设备</a:t>
            </a:r>
            <a:r>
              <a:rPr lang="zh-CN" altLang="en-US" dirty="0">
                <a:solidFill>
                  <a:srgbClr val="FFC000"/>
                </a:solidFill>
              </a:rPr>
              <a:t>是否空闲</a:t>
            </a:r>
            <a:r>
              <a:rPr lang="zh-CN" altLang="en-US" dirty="0"/>
              <a:t>。若</a:t>
            </a:r>
            <a:r>
              <a:rPr lang="zh-CN" altLang="en-US" u="sng" dirty="0">
                <a:solidFill>
                  <a:schemeClr val="tx2"/>
                </a:solidFill>
              </a:rPr>
              <a:t>空闲</a:t>
            </a:r>
            <a:r>
              <a:rPr lang="zh-CN" altLang="en-US" u="sng" dirty="0"/>
              <a:t>，才把该设备</a:t>
            </a:r>
            <a:r>
              <a:rPr lang="zh-CN" altLang="en-US" u="sng" dirty="0">
                <a:solidFill>
                  <a:srgbClr val="FFC000"/>
                </a:solidFill>
              </a:rPr>
              <a:t>分配</a:t>
            </a:r>
            <a:r>
              <a:rPr lang="zh-CN" altLang="en-US" dirty="0"/>
              <a:t>给请求进程。</a:t>
            </a:r>
            <a:r>
              <a:rPr lang="zh-CN" altLang="en-US" u="sng" dirty="0">
                <a:solidFill>
                  <a:schemeClr val="tx2"/>
                </a:solidFill>
              </a:rPr>
              <a:t>否则</a:t>
            </a:r>
            <a:r>
              <a:rPr lang="zh-CN" altLang="en-US" u="sng" dirty="0"/>
              <a:t>，进程将被阻</a:t>
            </a:r>
            <a:r>
              <a:rPr lang="zh-CN" altLang="en-US" u="sng" dirty="0">
                <a:solidFill>
                  <a:srgbClr val="FFC000"/>
                </a:solidFill>
              </a:rPr>
              <a:t>塞</a:t>
            </a:r>
            <a:r>
              <a:rPr lang="zh-CN" altLang="en-US" dirty="0"/>
              <a:t>，放入该设备的请求队列中等待。等到其它进程释放该设备时，再将队列中的第一个进程唤醒，该进程得到设备后继续运行</a:t>
            </a:r>
            <a:r>
              <a:rPr lang="zh-CN" altLang="en-US" dirty="0" smtClean="0"/>
              <a:t>。</a:t>
            </a:r>
            <a:endParaRPr lang="zh-CN" altLang="en-US" kern="0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899593" y="620688"/>
            <a:ext cx="5112568" cy="436046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94900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15963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提供：独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立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于物理设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备的逻辑数据块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不同类型的设备，其</a:t>
            </a:r>
            <a:r>
              <a:rPr lang="zh-CN" altLang="en-US" b="1" u="sng" dirty="0"/>
              <a:t>数据交换单位</a:t>
            </a:r>
            <a:r>
              <a:rPr lang="zh-CN" altLang="en-US" dirty="0"/>
              <a:t>是不同的，</a:t>
            </a:r>
            <a:r>
              <a:rPr lang="zh-CN" altLang="en-US" b="1" u="sng" dirty="0"/>
              <a:t>读取和传输速率</a:t>
            </a:r>
            <a:r>
              <a:rPr lang="zh-CN" altLang="en-US" dirty="0"/>
              <a:t>也各不相同，如</a:t>
            </a:r>
            <a:r>
              <a:rPr lang="zh-CN" altLang="en-US" u="sng" dirty="0"/>
              <a:t>字符型设备</a:t>
            </a:r>
            <a:r>
              <a:rPr lang="zh-CN" altLang="en-US" dirty="0"/>
              <a:t>以单个</a:t>
            </a:r>
            <a:r>
              <a:rPr lang="zh-CN" altLang="en-US" dirty="0">
                <a:solidFill>
                  <a:schemeClr val="tx2"/>
                </a:solidFill>
              </a:rPr>
              <a:t>字</a:t>
            </a:r>
            <a:r>
              <a:rPr lang="zh-CN" altLang="en-US" dirty="0" smtClean="0">
                <a:solidFill>
                  <a:schemeClr val="tx2"/>
                </a:solidFill>
              </a:rPr>
              <a:t>符</a:t>
            </a:r>
            <a:r>
              <a:rPr lang="zh-CN" altLang="en-US" dirty="0">
                <a:solidFill>
                  <a:schemeClr val="tx2"/>
                </a:solidFill>
              </a:rPr>
              <a:t>为单位</a:t>
            </a:r>
            <a:r>
              <a:rPr lang="zh-CN" altLang="en-US" dirty="0"/>
              <a:t>，</a:t>
            </a:r>
            <a:r>
              <a:rPr lang="zh-CN" altLang="en-US" u="sng" dirty="0"/>
              <a:t>块设备</a:t>
            </a:r>
            <a:r>
              <a:rPr lang="zh-CN" altLang="en-US" dirty="0"/>
              <a:t>是</a:t>
            </a: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r>
              <a:rPr lang="zh-CN" altLang="en-US" dirty="0">
                <a:solidFill>
                  <a:schemeClr val="tx2"/>
                </a:solidFill>
              </a:rPr>
              <a:t>据块为单位</a:t>
            </a:r>
            <a:r>
              <a:rPr lang="zh-CN" altLang="en-US" dirty="0"/>
              <a:t>。</a:t>
            </a:r>
            <a:r>
              <a:rPr lang="zh-CN" altLang="en-US" sz="2200" dirty="0"/>
              <a:t>即使</a:t>
            </a:r>
            <a:r>
              <a:rPr lang="zh-CN" altLang="en-US" sz="2200" b="1" u="sng" dirty="0"/>
              <a:t>同一类型</a:t>
            </a:r>
            <a:r>
              <a:rPr lang="zh-CN" altLang="en-US" sz="2200" dirty="0"/>
              <a:t>的设备，其数据交换单位的大小也是有差异的，如不同磁盘由于扇区大小的不同，可能造成数据块大小的不一致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715963" eaLnBrk="1" hangingPunct="1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设</a:t>
            </a:r>
            <a:r>
              <a:rPr lang="zh-CN" altLang="en-US" dirty="0"/>
              <a:t>备独立性软</a:t>
            </a:r>
            <a:r>
              <a:rPr lang="zh-CN" altLang="en-US" dirty="0" smtClean="0"/>
              <a:t>件，就要</a:t>
            </a:r>
            <a:r>
              <a:rPr lang="zh-CN" altLang="en-US" b="1" u="sng" dirty="0" smtClean="0">
                <a:solidFill>
                  <a:srgbClr val="FFFF00"/>
                </a:solidFill>
              </a:rPr>
              <a:t>隐</a:t>
            </a:r>
            <a:r>
              <a:rPr lang="zh-CN" altLang="en-US" b="1" u="sng" dirty="0">
                <a:solidFill>
                  <a:srgbClr val="FFFF00"/>
                </a:solidFill>
              </a:rPr>
              <a:t>藏这些差</a:t>
            </a:r>
            <a:r>
              <a:rPr lang="zh-CN" altLang="en-US" b="1" u="sng" dirty="0" smtClean="0">
                <a:solidFill>
                  <a:srgbClr val="FFFF00"/>
                </a:solidFill>
              </a:rPr>
              <a:t>异</a:t>
            </a:r>
            <a:r>
              <a:rPr lang="zh-CN" altLang="en-US" dirty="0" smtClean="0"/>
              <a:t>，让</a:t>
            </a:r>
            <a:r>
              <a:rPr lang="zh-CN" altLang="en-US" u="sng" dirty="0"/>
              <a:t>逻辑设备看不见</a:t>
            </a:r>
            <a:r>
              <a:rPr lang="zh-CN" altLang="en-US" dirty="0"/>
              <a:t>，</a:t>
            </a:r>
            <a:r>
              <a:rPr lang="zh-CN" altLang="en-US" dirty="0" smtClean="0"/>
              <a:t>为</a:t>
            </a:r>
            <a:r>
              <a:rPr lang="zh-CN" altLang="en-US" u="sng" dirty="0"/>
              <a:t>高层软件</a:t>
            </a:r>
            <a:r>
              <a:rPr lang="zh-CN" altLang="en-US" dirty="0">
                <a:solidFill>
                  <a:srgbClr val="FFFF00"/>
                </a:solidFill>
              </a:rPr>
              <a:t>提供大小统一的</a:t>
            </a:r>
            <a:r>
              <a:rPr lang="zh-CN" altLang="en-US" b="1" u="sng" dirty="0">
                <a:solidFill>
                  <a:srgbClr val="FFFF00"/>
                </a:solidFill>
              </a:rPr>
              <a:t>逻辑数据块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715963" eaLnBrk="1" hangingPunct="1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dirty="0" smtClean="0"/>
              <a:t>与</a:t>
            </a:r>
            <a:r>
              <a:rPr lang="zh-CN" altLang="en-US" dirty="0"/>
              <a:t>设备无关软件的功能如图</a:t>
            </a:r>
            <a:r>
              <a:rPr lang="en-US" altLang="zh-CN" dirty="0"/>
              <a:t>6-16</a:t>
            </a:r>
            <a:r>
              <a:rPr lang="zh-CN" altLang="en-US" dirty="0"/>
              <a:t>所</a:t>
            </a:r>
            <a:r>
              <a:rPr lang="zh-CN" altLang="en-US" dirty="0" smtClean="0"/>
              <a:t>示</a:t>
            </a:r>
            <a:endParaRPr lang="zh-CN" altLang="en-US" kern="0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1259632" y="4797152"/>
            <a:ext cx="5688632" cy="436046"/>
          </a:xfrm>
          <a:prstGeom prst="round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94900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kern="0" dirty="0" smtClean="0"/>
              <a:t>　</a:t>
            </a:r>
            <a:endParaRPr lang="en-US" altLang="zh-CN" kern="0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kern="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kern="0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kern="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kern="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87624" y="5093967"/>
            <a:ext cx="6408712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6-16  </a:t>
            </a:r>
            <a:r>
              <a:rPr lang="zh-CN" altLang="en-US" kern="0" dirty="0" smtClean="0"/>
              <a:t>与设备无关软件的功能层次</a:t>
            </a:r>
            <a:endParaRPr lang="zh-CN" altLang="en-US" kern="0" dirty="0"/>
          </a:p>
        </p:txBody>
      </p:sp>
      <p:pic>
        <p:nvPicPr>
          <p:cNvPr id="4" name="Picture 4" descr="6-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80728"/>
            <a:ext cx="4856163" cy="38481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</p:spTree>
    <p:extLst>
      <p:ext uri="{BB962C8B-B14F-4D97-AF65-F5344CB8AC3E}">
        <p14:creationId xmlns:p14="http://schemas.microsoft.com/office/powerpoint/2010/main" val="410794900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20680" y="908720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zh-CN" altLang="en-US" dirty="0" smtClean="0"/>
              <a:t>对</a:t>
            </a:r>
            <a:r>
              <a:rPr lang="zh-CN" altLang="en-US" dirty="0"/>
              <a:t>独占设备的分配，必</a:t>
            </a:r>
            <a:r>
              <a:rPr lang="zh-CN" altLang="en-US" dirty="0" smtClean="0"/>
              <a:t>须配</a:t>
            </a:r>
            <a:r>
              <a:rPr lang="zh-CN" altLang="en-US" dirty="0"/>
              <a:t>置相应的</a:t>
            </a:r>
            <a:r>
              <a:rPr lang="zh-CN" altLang="en-US" b="1" dirty="0">
                <a:solidFill>
                  <a:schemeClr val="tx2"/>
                </a:solidFill>
              </a:rPr>
              <a:t>数据结构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设备分配中的数据结构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　</a:t>
            </a:r>
            <a:r>
              <a:rPr lang="zh-CN" altLang="en-US" dirty="0" smtClean="0"/>
              <a:t>数</a:t>
            </a:r>
            <a:r>
              <a:rPr lang="zh-CN" altLang="en-US" dirty="0"/>
              <a:t>据结构中</a:t>
            </a:r>
            <a:r>
              <a:rPr lang="zh-CN" altLang="en-US" dirty="0" smtClean="0"/>
              <a:t>，包括了：对</a:t>
            </a:r>
            <a:r>
              <a:rPr lang="zh-CN" altLang="en-US" dirty="0" smtClean="0">
                <a:solidFill>
                  <a:schemeClr val="tx2"/>
                </a:solidFill>
              </a:rPr>
              <a:t>设备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tx2"/>
                </a:solidFill>
              </a:rPr>
              <a:t>控</a:t>
            </a:r>
            <a:r>
              <a:rPr lang="zh-CN" altLang="en-US" dirty="0">
                <a:solidFill>
                  <a:schemeClr val="tx2"/>
                </a:solidFill>
              </a:rPr>
              <a:t>制器</a:t>
            </a:r>
            <a:r>
              <a:rPr lang="zh-CN" altLang="en-US" dirty="0"/>
              <a:t>进行控</a:t>
            </a:r>
            <a:r>
              <a:rPr lang="zh-CN" altLang="en-US" dirty="0" smtClean="0"/>
              <a:t>制</a:t>
            </a:r>
            <a:r>
              <a:rPr lang="en-US" altLang="zh-CN" dirty="0" smtClean="0"/>
              <a:t>~</a:t>
            </a:r>
            <a:r>
              <a:rPr lang="zh-CN" altLang="en-US" dirty="0" smtClean="0"/>
              <a:t>所</a:t>
            </a:r>
            <a:r>
              <a:rPr lang="zh-CN" altLang="en-US" dirty="0"/>
              <a:t>需的信息</a:t>
            </a:r>
            <a:r>
              <a:rPr lang="zh-CN" altLang="en-US" dirty="0" smtClean="0"/>
              <a:t>。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1) </a:t>
            </a:r>
            <a:r>
              <a:rPr lang="zh-CN" altLang="en-US" b="1" dirty="0">
                <a:solidFill>
                  <a:srgbClr val="FFFF00"/>
                </a:solidFill>
              </a:rPr>
              <a:t>设备控制表</a:t>
            </a:r>
            <a:r>
              <a:rPr lang="en-US" altLang="zh-CN" dirty="0"/>
              <a:t>DCT</a:t>
            </a:r>
            <a:br>
              <a:rPr lang="en-US" altLang="zh-CN" dirty="0"/>
            </a:br>
            <a:r>
              <a:rPr lang="zh-CN" altLang="en-US" dirty="0"/>
              <a:t>　　系统为</a:t>
            </a:r>
            <a:r>
              <a:rPr lang="zh-CN" altLang="en-US" b="1" u="sng" dirty="0"/>
              <a:t>每一</a:t>
            </a:r>
            <a:r>
              <a:rPr lang="zh-CN" altLang="en-US" b="1" u="sng" dirty="0" smtClean="0"/>
              <a:t>个设备</a:t>
            </a:r>
            <a:r>
              <a:rPr lang="zh-CN" altLang="en-US" dirty="0" smtClean="0"/>
              <a:t>，配置一</a:t>
            </a:r>
            <a:r>
              <a:rPr lang="zh-CN" altLang="en-US" dirty="0"/>
              <a:t>张设备控制表，用于记录设备的情况，如图</a:t>
            </a:r>
            <a:r>
              <a:rPr lang="en-US" altLang="zh-CN" dirty="0"/>
              <a:t>6-17</a:t>
            </a:r>
            <a:r>
              <a:rPr lang="zh-CN" altLang="en-US" dirty="0"/>
              <a:t>所示</a:t>
            </a:r>
            <a:r>
              <a:rPr lang="zh-CN" altLang="en-US" dirty="0" smtClean="0"/>
              <a:t>。（细节课后）</a:t>
            </a:r>
            <a:r>
              <a:rPr lang="zh-CN" altLang="en-US" kern="0" dirty="0" smtClean="0"/>
              <a:t>　</a:t>
            </a:r>
            <a:endParaRPr lang="en-US" altLang="zh-CN" kern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6.5.3  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独占设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备分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配  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(+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快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914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43997"/>
              </p:ext>
            </p:extLst>
          </p:nvPr>
        </p:nvGraphicFramePr>
        <p:xfrm>
          <a:off x="611560" y="1268760"/>
          <a:ext cx="8208912" cy="358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VISIO" r:id="rId3" imgW="3233160" imgH="1217160" progId="Visio.Drawing.4">
                  <p:embed/>
                </p:oleObj>
              </mc:Choice>
              <mc:Fallback>
                <p:oleObj name="VISIO" r:id="rId3" imgW="3233160" imgH="121716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760"/>
                        <a:ext cx="8208912" cy="3587304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3015978" y="5225261"/>
            <a:ext cx="2826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itchFamily="18" charset="0"/>
              </a:rPr>
              <a:t>图 </a:t>
            </a:r>
            <a:r>
              <a:rPr kumimoji="1" lang="en-US" altLang="zh-CN" sz="2400" dirty="0" smtClean="0">
                <a:latin typeface="Times New Roman" pitchFamily="18" charset="0"/>
              </a:rPr>
              <a:t>6-17 </a:t>
            </a:r>
            <a:r>
              <a:rPr kumimoji="1" lang="zh-CN" altLang="en-US" sz="2400" dirty="0">
                <a:latin typeface="Times New Roman" pitchFamily="18" charset="0"/>
              </a:rPr>
              <a:t>设备控制表 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004048" y="1916832"/>
            <a:ext cx="108012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5016370" y="2924944"/>
            <a:ext cx="108012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5004048" y="3501008"/>
            <a:ext cx="237626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5214156" y="2420888"/>
            <a:ext cx="108012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5544108" y="3068960"/>
            <a:ext cx="750168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1727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b="1" kern="0" dirty="0">
                <a:solidFill>
                  <a:schemeClr val="tx2"/>
                </a:solidFill>
              </a:rPr>
              <a:t>对</a:t>
            </a:r>
            <a:r>
              <a:rPr lang="en-US" altLang="zh-CN" b="1" kern="0" dirty="0">
                <a:solidFill>
                  <a:schemeClr val="tx2"/>
                </a:solidFill>
              </a:rPr>
              <a:t>I/O</a:t>
            </a:r>
            <a:r>
              <a:rPr lang="zh-CN" altLang="en-US" b="1" kern="0" dirty="0">
                <a:solidFill>
                  <a:schemeClr val="tx2"/>
                </a:solidFill>
              </a:rPr>
              <a:t>设备进行控</a:t>
            </a:r>
            <a:r>
              <a:rPr lang="zh-CN" altLang="en-US" b="1" kern="0" dirty="0" smtClean="0">
                <a:solidFill>
                  <a:schemeClr val="tx2"/>
                </a:solidFill>
              </a:rPr>
              <a:t>制 （快，见</a:t>
            </a:r>
            <a:r>
              <a:rPr lang="en-US" altLang="zh-CN" dirty="0" smtClean="0"/>
              <a:t>§</a:t>
            </a:r>
            <a:r>
              <a:rPr lang="en-US" altLang="zh-CN" dirty="0"/>
              <a:t>6.4 </a:t>
            </a:r>
            <a:r>
              <a:rPr lang="zh-CN" altLang="en-US" b="1" kern="0" dirty="0" smtClean="0">
                <a:solidFill>
                  <a:schemeClr val="tx2"/>
                </a:solidFill>
              </a:rPr>
              <a:t>）</a:t>
            </a:r>
            <a:endParaRPr lang="en-US" altLang="zh-CN" b="1" kern="0" dirty="0">
              <a:solidFill>
                <a:schemeClr val="tx2"/>
              </a:solidFill>
            </a:endParaRPr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对</a:t>
            </a:r>
            <a:r>
              <a:rPr lang="en-US" altLang="zh-CN" dirty="0"/>
              <a:t>I/O</a:t>
            </a:r>
            <a:r>
              <a:rPr lang="zh-CN" altLang="en-US" dirty="0"/>
              <a:t>设备进行控制是驱动程</a:t>
            </a:r>
            <a:r>
              <a:rPr lang="zh-CN" altLang="en-US" dirty="0" smtClean="0"/>
              <a:t>序（</a:t>
            </a:r>
            <a:r>
              <a:rPr kumimoji="1" lang="en-US" altLang="zh-CN" sz="2800" dirty="0">
                <a:latin typeface="宋体" charset="-122"/>
              </a:rPr>
              <a:t>§</a:t>
            </a:r>
            <a:r>
              <a:rPr lang="en-US" altLang="zh-CN" dirty="0" smtClean="0"/>
              <a:t>6.4</a:t>
            </a:r>
            <a:r>
              <a:rPr lang="zh-CN" altLang="en-US" dirty="0" smtClean="0"/>
              <a:t>）的</a:t>
            </a:r>
            <a:r>
              <a:rPr lang="zh-CN" altLang="en-US" dirty="0"/>
              <a:t>功能。</a:t>
            </a:r>
            <a:endParaRPr lang="en-US" altLang="zh-CN" dirty="0"/>
          </a:p>
          <a:p>
            <a:pPr eaLnBrk="1" hangingPunct="1">
              <a:lnSpc>
                <a:spcPct val="138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对</a:t>
            </a:r>
            <a:r>
              <a:rPr lang="en-US" altLang="zh-CN" dirty="0"/>
              <a:t>I/O</a:t>
            </a:r>
            <a:r>
              <a:rPr lang="zh-CN" altLang="en-US" dirty="0"/>
              <a:t>设备有</a:t>
            </a:r>
            <a:r>
              <a:rPr lang="zh-CN" altLang="en-US" b="1" u="sng" dirty="0">
                <a:solidFill>
                  <a:schemeClr val="tx2"/>
                </a:solidFill>
              </a:rPr>
              <a:t>四种控制方</a:t>
            </a:r>
            <a:r>
              <a:rPr lang="zh-CN" altLang="en-US" b="1" u="sng" dirty="0" smtClean="0">
                <a:solidFill>
                  <a:schemeClr val="tx2"/>
                </a:solidFill>
              </a:rPr>
              <a:t>式</a:t>
            </a:r>
            <a:r>
              <a:rPr lang="zh-CN" altLang="en-US" dirty="0">
                <a:solidFill>
                  <a:schemeClr val="tx2"/>
                </a:solidFill>
              </a:rPr>
              <a:t>（</a:t>
            </a:r>
            <a:r>
              <a:rPr kumimoji="1" lang="en-US" altLang="zh-CN" sz="2800" dirty="0">
                <a:solidFill>
                  <a:schemeClr val="tx2"/>
                </a:solidFill>
                <a:latin typeface="宋体" charset="-122"/>
              </a:rPr>
              <a:t>§</a:t>
            </a:r>
            <a:r>
              <a:rPr lang="en-US" altLang="zh-CN" sz="2800" dirty="0">
                <a:solidFill>
                  <a:schemeClr val="tx2"/>
                </a:solidFill>
              </a:rPr>
              <a:t>6.4</a:t>
            </a:r>
            <a:r>
              <a:rPr lang="zh-CN" altLang="en-US" dirty="0">
                <a:solidFill>
                  <a:schemeClr val="tx2"/>
                </a:solidFill>
              </a:rPr>
              <a:t>） </a:t>
            </a:r>
            <a:r>
              <a:rPr lang="zh-CN" altLang="en-US" dirty="0" smtClean="0"/>
              <a:t>① </a:t>
            </a:r>
            <a:r>
              <a:rPr lang="zh-CN" altLang="en-US" dirty="0"/>
              <a:t>采用轮询的可编程</a:t>
            </a:r>
            <a:r>
              <a:rPr lang="en-US" altLang="zh-CN" dirty="0"/>
              <a:t>I/O</a:t>
            </a:r>
            <a:r>
              <a:rPr lang="zh-CN" altLang="en-US" dirty="0"/>
              <a:t>方式；② 采用中断的可编程</a:t>
            </a:r>
            <a:r>
              <a:rPr lang="en-US" altLang="zh-CN" dirty="0"/>
              <a:t>I/O</a:t>
            </a:r>
            <a:r>
              <a:rPr lang="zh-CN" altLang="en-US" dirty="0"/>
              <a:t>方式；③ 直接存储器访问方式；④ </a:t>
            </a:r>
            <a:r>
              <a:rPr lang="en-US" altLang="zh-CN" dirty="0"/>
              <a:t>I/O</a:t>
            </a:r>
            <a:r>
              <a:rPr lang="zh-CN" altLang="en-US" dirty="0"/>
              <a:t>通道方</a:t>
            </a:r>
            <a:r>
              <a:rPr lang="zh-CN" altLang="en-US" dirty="0" smtClean="0"/>
              <a:t>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55740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2) </a:t>
            </a:r>
            <a:r>
              <a:rPr lang="zh-CN" altLang="en-US" b="1" dirty="0">
                <a:solidFill>
                  <a:srgbClr val="FFFF00"/>
                </a:solidFill>
              </a:rPr>
              <a:t>控制器控制表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FF00"/>
                </a:solidFill>
              </a:rPr>
              <a:t>通道控制表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FF00"/>
                </a:solidFill>
              </a:rPr>
              <a:t>系统设备表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en-US" b="1" dirty="0">
                <a:solidFill>
                  <a:srgbClr val="FFFF00"/>
                </a:solidFill>
              </a:rPr>
              <a:t>控制器</a:t>
            </a:r>
            <a:r>
              <a:rPr lang="zh-CN" altLang="en-US" dirty="0"/>
              <a:t>控制表</a:t>
            </a:r>
            <a:r>
              <a:rPr lang="en-US" altLang="zh-CN" dirty="0"/>
              <a:t>(COCT)</a:t>
            </a:r>
            <a:r>
              <a:rPr lang="zh-CN" altLang="en-US" dirty="0" smtClean="0"/>
              <a:t>。系统为</a:t>
            </a:r>
            <a:r>
              <a:rPr lang="zh-CN" altLang="en-US" b="1" u="sng" dirty="0" smtClean="0"/>
              <a:t>每一个控制器</a:t>
            </a:r>
            <a:r>
              <a:rPr lang="zh-CN" altLang="en-US" dirty="0" smtClean="0"/>
              <a:t>都设置了一个控制器控制表，如</a:t>
            </a:r>
            <a:r>
              <a:rPr lang="zh-CN" altLang="en-US" dirty="0"/>
              <a:t>图</a:t>
            </a:r>
            <a:r>
              <a:rPr lang="en-US" altLang="zh-CN" dirty="0"/>
              <a:t>6-18(a)</a:t>
            </a:r>
            <a:r>
              <a:rPr lang="zh-CN" altLang="en-US" dirty="0"/>
              <a:t>所示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/>
              <a:t>   (</a:t>
            </a:r>
            <a:r>
              <a:rPr lang="en-US" altLang="zh-CN" dirty="0"/>
              <a:t>2) </a:t>
            </a:r>
            <a:r>
              <a:rPr lang="zh-CN" altLang="en-US" b="1" dirty="0">
                <a:solidFill>
                  <a:srgbClr val="FFFF00"/>
                </a:solidFill>
              </a:rPr>
              <a:t>通道</a:t>
            </a:r>
            <a:r>
              <a:rPr lang="zh-CN" altLang="en-US" dirty="0"/>
              <a:t>控制表</a:t>
            </a:r>
            <a:r>
              <a:rPr lang="en-US" altLang="zh-CN" dirty="0"/>
              <a:t>(CHCT)</a:t>
            </a:r>
            <a:r>
              <a:rPr lang="zh-CN" altLang="en-US" dirty="0"/>
              <a:t>。</a:t>
            </a:r>
            <a:r>
              <a:rPr lang="zh-CN" altLang="en-US" b="1" u="sng" dirty="0"/>
              <a:t>每个通道</a:t>
            </a:r>
            <a:r>
              <a:rPr lang="zh-CN" altLang="en-US" dirty="0"/>
              <a:t>都有一张通道控制表，如图</a:t>
            </a:r>
            <a:r>
              <a:rPr lang="en-US" altLang="zh-CN" dirty="0"/>
              <a:t>6-18(b)</a:t>
            </a:r>
            <a:r>
              <a:rPr lang="zh-CN" altLang="en-US" dirty="0"/>
              <a:t>所示。</a:t>
            </a:r>
            <a:br>
              <a:rPr lang="zh-CN" altLang="en-US" dirty="0"/>
            </a:b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zh-CN" altLang="en-US" b="1" dirty="0">
                <a:solidFill>
                  <a:srgbClr val="FFFF00"/>
                </a:solidFill>
              </a:rPr>
              <a:t>系统</a:t>
            </a:r>
            <a:r>
              <a:rPr lang="zh-CN" altLang="en-US" dirty="0"/>
              <a:t>设备表</a:t>
            </a:r>
            <a:r>
              <a:rPr lang="en-US" altLang="zh-CN" dirty="0"/>
              <a:t>(SDT)</a:t>
            </a:r>
            <a:r>
              <a:rPr lang="zh-CN" altLang="en-US" dirty="0"/>
              <a:t>。这是</a:t>
            </a:r>
            <a:r>
              <a:rPr lang="zh-CN" altLang="en-US" b="1" u="sng" dirty="0"/>
              <a:t>系统</a:t>
            </a:r>
            <a:r>
              <a:rPr lang="zh-CN" altLang="en-US" dirty="0"/>
              <a:t>范围的数据结构，记录了系统中</a:t>
            </a:r>
            <a:r>
              <a:rPr lang="zh-CN" altLang="en-US" u="sng" dirty="0"/>
              <a:t>全部设备</a:t>
            </a:r>
            <a:r>
              <a:rPr lang="zh-CN" altLang="en-US" dirty="0"/>
              <a:t>的情</a:t>
            </a:r>
            <a:r>
              <a:rPr lang="zh-CN" altLang="en-US" dirty="0" smtClean="0"/>
              <a:t>况，</a:t>
            </a:r>
            <a:r>
              <a:rPr lang="zh-CN" altLang="en-US" dirty="0"/>
              <a:t>每个设备占一个表</a:t>
            </a:r>
            <a:r>
              <a:rPr lang="zh-CN" altLang="en-US" dirty="0" smtClean="0"/>
              <a:t>目，</a:t>
            </a:r>
            <a:r>
              <a:rPr lang="zh-CN" altLang="en-US" dirty="0"/>
              <a:t>其中包括有设备</a:t>
            </a:r>
            <a:r>
              <a:rPr lang="zh-CN" altLang="en-US" dirty="0">
                <a:solidFill>
                  <a:schemeClr val="tx2"/>
                </a:solidFill>
              </a:rPr>
              <a:t>类型</a:t>
            </a:r>
            <a:r>
              <a:rPr lang="zh-CN" altLang="en-US" dirty="0"/>
              <a:t>、设备</a:t>
            </a:r>
            <a:r>
              <a:rPr lang="zh-CN" altLang="en-US" dirty="0">
                <a:solidFill>
                  <a:schemeClr val="tx2"/>
                </a:solidFill>
              </a:rPr>
              <a:t>标识符</a:t>
            </a:r>
            <a:r>
              <a:rPr lang="zh-CN" altLang="en-US" dirty="0"/>
              <a:t>、设备</a:t>
            </a:r>
            <a:r>
              <a:rPr lang="zh-CN" altLang="en-US" dirty="0">
                <a:solidFill>
                  <a:schemeClr val="tx2"/>
                </a:solidFill>
              </a:rPr>
              <a:t>控制表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chemeClr val="tx2"/>
                </a:solidFill>
              </a:rPr>
              <a:t>设备驱动程序的入口</a:t>
            </a:r>
            <a:r>
              <a:rPr lang="zh-CN" altLang="en-US" dirty="0"/>
              <a:t>等项，如图</a:t>
            </a:r>
            <a:r>
              <a:rPr lang="en-US" altLang="zh-CN" dirty="0"/>
              <a:t>6-18(c)</a:t>
            </a:r>
            <a:r>
              <a:rPr lang="zh-CN" altLang="en-US" dirty="0"/>
              <a:t>所示。</a:t>
            </a:r>
            <a:r>
              <a:rPr lang="zh-CN" altLang="en-US" dirty="0" smtClean="0"/>
              <a:t>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21173640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1029"/>
          <p:cNvSpPr txBox="1">
            <a:spLocks noChangeArrowheads="1"/>
          </p:cNvSpPr>
          <p:nvPr/>
        </p:nvSpPr>
        <p:spPr bwMode="auto">
          <a:xfrm>
            <a:off x="2555776" y="5943600"/>
            <a:ext cx="446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itchFamily="18" charset="0"/>
              </a:rPr>
              <a:t>图 </a:t>
            </a:r>
            <a:r>
              <a:rPr kumimoji="1" lang="en-US" altLang="zh-CN" sz="2400" dirty="0" smtClean="0">
                <a:latin typeface="Times New Roman" pitchFamily="18" charset="0"/>
              </a:rPr>
              <a:t>6-18 </a:t>
            </a:r>
            <a:r>
              <a:rPr kumimoji="1" lang="en-US" altLang="zh-CN" sz="2400" dirty="0">
                <a:latin typeface="Times New Roman" pitchFamily="18" charset="0"/>
              </a:rPr>
              <a:t>COCT</a:t>
            </a:r>
            <a:r>
              <a:rPr kumimoji="1" lang="zh-CN" altLang="en-US" sz="2400" dirty="0">
                <a:latin typeface="Times New Roman" pitchFamily="18" charset="0"/>
              </a:rPr>
              <a:t>、 </a:t>
            </a:r>
            <a:r>
              <a:rPr kumimoji="1" lang="en-US" altLang="zh-CN" sz="2400" dirty="0">
                <a:latin typeface="Times New Roman" pitchFamily="18" charset="0"/>
              </a:rPr>
              <a:t>CHCT</a:t>
            </a:r>
            <a:r>
              <a:rPr kumimoji="1" lang="zh-CN" altLang="en-US" sz="2400" dirty="0">
                <a:latin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</a:rPr>
              <a:t>SDT</a:t>
            </a:r>
            <a:r>
              <a:rPr kumimoji="1" lang="zh-CN" altLang="en-US" sz="2400" dirty="0">
                <a:latin typeface="Times New Roman" pitchFamily="18" charset="0"/>
              </a:rPr>
              <a:t>表 </a:t>
            </a:r>
          </a:p>
        </p:txBody>
      </p:sp>
      <p:graphicFrame>
        <p:nvGraphicFramePr>
          <p:cNvPr id="1741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27837"/>
              </p:ext>
            </p:extLst>
          </p:nvPr>
        </p:nvGraphicFramePr>
        <p:xfrm>
          <a:off x="0" y="1412776"/>
          <a:ext cx="9144000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VISIO" r:id="rId3" imgW="5249160" imgH="1307160" progId="Visio.Drawing.4">
                  <p:embed/>
                </p:oleObj>
              </mc:Choice>
              <mc:Fallback>
                <p:oleObj name="VISIO" r:id="rId3" imgW="5249160" imgH="130716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776"/>
                        <a:ext cx="9144000" cy="4176464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 bwMode="auto">
          <a:xfrm>
            <a:off x="1403648" y="2708920"/>
            <a:ext cx="375084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995936" y="2657582"/>
            <a:ext cx="576064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937138"/>
      </p:ext>
    </p:extLst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设备分配时应考虑的因素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（课后）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系统在分配设备时，应考虑如下几个因素：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1) </a:t>
            </a:r>
            <a:r>
              <a:rPr lang="zh-CN" altLang="en-US" dirty="0"/>
              <a:t>设备的固有</a:t>
            </a:r>
            <a:r>
              <a:rPr lang="zh-CN" altLang="en-US" b="1" dirty="0">
                <a:solidFill>
                  <a:schemeClr val="tx2"/>
                </a:solidFill>
              </a:rPr>
              <a:t>属性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设备的固有属性可分成</a:t>
            </a:r>
            <a:r>
              <a:rPr lang="zh-CN" altLang="en-US" dirty="0">
                <a:solidFill>
                  <a:schemeClr val="tx2"/>
                </a:solidFill>
              </a:rPr>
              <a:t>三种</a:t>
            </a:r>
            <a:r>
              <a:rPr lang="zh-CN" altLang="en-US" dirty="0"/>
              <a:t>，对它们应采取不同的分配策略：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u="sng" dirty="0"/>
              <a:t>独占设备</a:t>
            </a:r>
            <a:r>
              <a:rPr lang="zh-CN" altLang="en-US" dirty="0"/>
              <a:t>的分配策略。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u="sng" dirty="0"/>
              <a:t>共享设备</a:t>
            </a:r>
            <a:r>
              <a:rPr lang="zh-CN" altLang="en-US" dirty="0"/>
              <a:t>的分配策略。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u="sng" dirty="0"/>
              <a:t>虚拟设备</a:t>
            </a:r>
            <a:r>
              <a:rPr lang="zh-CN" altLang="en-US" dirty="0"/>
              <a:t>的分配策略，虚拟设备属于可共享的设备，可以将它同时分配给多个进程使用</a:t>
            </a:r>
            <a:r>
              <a:rPr lang="zh-CN" altLang="en-US" dirty="0" smtClean="0"/>
              <a:t>。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21173640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2) </a:t>
            </a:r>
            <a:r>
              <a:rPr lang="zh-CN" altLang="en-US" dirty="0"/>
              <a:t>设备</a:t>
            </a:r>
            <a:r>
              <a:rPr lang="zh-CN" altLang="en-US" b="1" dirty="0">
                <a:solidFill>
                  <a:schemeClr val="tx2"/>
                </a:solidFill>
              </a:rPr>
              <a:t>分配算法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对设备分配的算法，通常只采用以下两种分配算法：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先来先服务。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优先级高者优先。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3) </a:t>
            </a:r>
            <a:r>
              <a:rPr lang="zh-CN" altLang="en-US" dirty="0"/>
              <a:t>设备分配中的</a:t>
            </a:r>
            <a:r>
              <a:rPr lang="zh-CN" altLang="en-US" b="1" dirty="0">
                <a:solidFill>
                  <a:schemeClr val="tx2"/>
                </a:solidFill>
              </a:rPr>
              <a:t>安全性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从进程运行的安全性上考虑，设备分配有以下两种方式：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安全分配方式。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不安全分配方式</a:t>
            </a:r>
            <a:r>
              <a:rPr lang="zh-CN" altLang="en-US" dirty="0" smtClean="0"/>
              <a:t>。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21173640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独占设备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的分配程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序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步骤（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+Q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结合图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6-18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1) </a:t>
            </a:r>
            <a:r>
              <a:rPr lang="zh-CN" altLang="en-US" dirty="0"/>
              <a:t>基本的设备分配程序</a:t>
            </a:r>
            <a:br>
              <a:rPr lang="zh-CN" altLang="en-US" dirty="0"/>
            </a:br>
            <a:r>
              <a:rPr lang="zh-CN" altLang="en-US" dirty="0"/>
              <a:t>　　我们通过一个例子来介绍设备分配过程。当某进程提出</a:t>
            </a:r>
            <a:r>
              <a:rPr lang="en-US" altLang="zh-CN" dirty="0"/>
              <a:t>I/O</a:t>
            </a:r>
            <a:r>
              <a:rPr lang="zh-CN" altLang="en-US" dirty="0"/>
              <a:t>请求后，系统的设备分配程序可按下述步骤进行设备分配：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分配</a:t>
            </a:r>
            <a:r>
              <a:rPr lang="zh-CN" altLang="en-US" dirty="0">
                <a:solidFill>
                  <a:schemeClr val="tx2"/>
                </a:solidFill>
              </a:rPr>
              <a:t>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I/O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物理</a:t>
            </a:r>
            <a:r>
              <a:rPr lang="zh-CN" altLang="en-US" b="1" baseline="30000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设备名</a:t>
            </a:r>
            <a:r>
              <a:rPr lang="en-US" altLang="zh-CN" dirty="0" smtClean="0"/>
              <a:t>)-&gt;</a:t>
            </a:r>
            <a:r>
              <a:rPr lang="zh-CN" altLang="en-US" dirty="0" smtClean="0"/>
              <a:t>查</a:t>
            </a:r>
            <a:r>
              <a:rPr lang="zh-CN" altLang="en-US" dirty="0"/>
              <a:t>系</a:t>
            </a:r>
            <a:r>
              <a:rPr lang="zh-CN" altLang="en-US" dirty="0" smtClean="0"/>
              <a:t>统设备表</a:t>
            </a:r>
            <a:r>
              <a:rPr lang="en-US" altLang="zh-CN" dirty="0" smtClean="0"/>
              <a:t>SDT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zh-CN" altLang="en-US" dirty="0"/>
              <a:t>找</a:t>
            </a:r>
            <a:r>
              <a:rPr lang="zh-CN" altLang="en-US" dirty="0" smtClean="0"/>
              <a:t>到该设备的</a:t>
            </a:r>
            <a:r>
              <a:rPr lang="zh-CN" altLang="en-US" dirty="0"/>
              <a:t>设</a:t>
            </a:r>
            <a:r>
              <a:rPr lang="zh-CN" altLang="en-US" dirty="0" smtClean="0"/>
              <a:t>备控制表</a:t>
            </a:r>
            <a:r>
              <a:rPr lang="en-US" altLang="zh-CN" dirty="0" smtClean="0"/>
              <a:t>DCT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查看设备状态</a:t>
            </a:r>
            <a:r>
              <a:rPr lang="en-US" altLang="zh-CN" dirty="0" smtClean="0"/>
              <a:t>-&gt;</a:t>
            </a:r>
            <a:r>
              <a:rPr lang="zh-CN" altLang="en-US" dirty="0" smtClean="0">
                <a:solidFill>
                  <a:schemeClr val="tx2"/>
                </a:solidFill>
              </a:rPr>
              <a:t>闲</a:t>
            </a:r>
            <a:r>
              <a:rPr lang="zh-CN" altLang="en-US" dirty="0" smtClean="0"/>
              <a:t>则根据分配算法，看安全性，安全则分配；</a:t>
            </a:r>
            <a:r>
              <a:rPr lang="zh-CN" altLang="en-US" dirty="0" smtClean="0">
                <a:solidFill>
                  <a:schemeClr val="tx2"/>
                </a:solidFill>
              </a:rPr>
              <a:t>忙</a:t>
            </a:r>
            <a:r>
              <a:rPr lang="zh-CN" altLang="en-US" dirty="0" smtClean="0"/>
              <a:t>或不安全则阻塞。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分配</a:t>
            </a:r>
            <a:r>
              <a:rPr lang="zh-CN" altLang="en-US" dirty="0">
                <a:solidFill>
                  <a:schemeClr val="tx2"/>
                </a:solidFill>
              </a:rPr>
              <a:t>控制器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分配</a:t>
            </a:r>
            <a:r>
              <a:rPr lang="zh-CN" altLang="en-US" dirty="0">
                <a:solidFill>
                  <a:schemeClr val="tx2"/>
                </a:solidFill>
              </a:rPr>
              <a:t>通道</a:t>
            </a:r>
            <a:r>
              <a:rPr lang="zh-CN" altLang="en-US" dirty="0"/>
              <a:t>。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73640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2) </a:t>
            </a:r>
            <a:r>
              <a:rPr lang="zh-CN" altLang="en-US" dirty="0"/>
              <a:t>设备分配程序的改进</a:t>
            </a:r>
            <a:br>
              <a:rPr lang="zh-CN" altLang="en-US" dirty="0"/>
            </a:br>
            <a:r>
              <a:rPr lang="zh-CN" altLang="en-US" dirty="0"/>
              <a:t>　　在上面的例子中，进程是以物理设备名提出</a:t>
            </a:r>
            <a:r>
              <a:rPr lang="en-US" altLang="zh-CN" dirty="0"/>
              <a:t>I/O</a:t>
            </a:r>
            <a:r>
              <a:rPr lang="zh-CN" altLang="en-US" dirty="0"/>
              <a:t>请求的。如果所指定的设备已分配给其它进程，则分配失败。或者说上面的设备分配程序</a:t>
            </a:r>
            <a:r>
              <a:rPr lang="zh-CN" altLang="en-US" b="1" u="sng" dirty="0"/>
              <a:t>不具有与设备无关性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为</a:t>
            </a:r>
            <a:r>
              <a:rPr lang="zh-CN" altLang="en-US" dirty="0"/>
              <a:t>获得设备的独立性，进程应</a:t>
            </a:r>
            <a:r>
              <a:rPr lang="zh-CN" altLang="en-US" dirty="0">
                <a:solidFill>
                  <a:schemeClr val="tx2"/>
                </a:solidFill>
              </a:rPr>
              <a:t>使用逻辑设备名请求</a:t>
            </a:r>
            <a:r>
              <a:rPr lang="en-US" altLang="zh-CN" dirty="0">
                <a:solidFill>
                  <a:schemeClr val="tx2"/>
                </a:solidFill>
              </a:rPr>
              <a:t>I/O</a:t>
            </a:r>
            <a:r>
              <a:rPr lang="zh-CN" altLang="en-US" dirty="0"/>
              <a:t>。 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5964893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76854" y="1040751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逻辑设备表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LUT(Logical Unit Table)</a:t>
            </a:r>
            <a:br>
              <a:rPr lang="en-US" altLang="zh-CN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　在逻辑设备表的每个表目中包含了三项：</a:t>
            </a:r>
            <a:r>
              <a:rPr lang="zh-CN" altLang="en-US" b="1" dirty="0">
                <a:solidFill>
                  <a:srgbClr val="FFFF00"/>
                </a:solidFill>
              </a:rPr>
              <a:t>逻辑设备名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FF00"/>
                </a:solidFill>
              </a:rPr>
              <a:t>物理设备名</a:t>
            </a:r>
            <a:r>
              <a:rPr lang="zh-CN" altLang="en-US" dirty="0"/>
              <a:t>和设备</a:t>
            </a:r>
            <a:r>
              <a:rPr lang="zh-CN" altLang="en-US" b="1" dirty="0">
                <a:solidFill>
                  <a:srgbClr val="FFFF00"/>
                </a:solidFill>
              </a:rPr>
              <a:t>驱动程序的入口地址</a:t>
            </a:r>
            <a:r>
              <a:rPr lang="zh-CN" altLang="en-US" dirty="0"/>
              <a:t>，如图</a:t>
            </a:r>
            <a:r>
              <a:rPr lang="en-US" altLang="zh-CN" dirty="0"/>
              <a:t>6-19(a)</a:t>
            </a:r>
            <a:r>
              <a:rPr lang="zh-CN" altLang="en-US" dirty="0"/>
              <a:t>所示。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15816" y="6055239"/>
            <a:ext cx="4114353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6-19  </a:t>
            </a:r>
            <a:r>
              <a:rPr lang="zh-CN" altLang="en-US" kern="0" dirty="0" smtClean="0"/>
              <a:t>逻辑设备表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37591"/>
              </p:ext>
            </p:extLst>
          </p:nvPr>
        </p:nvGraphicFramePr>
        <p:xfrm>
          <a:off x="301625" y="3021312"/>
          <a:ext cx="8446839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Visio" r:id="rId3" imgW="4168140" imgH="1143000" progId="Visio.Drawing.11">
                  <p:embed/>
                </p:oleObj>
              </mc:Choice>
              <mc:Fallback>
                <p:oleObj name="Visio" r:id="rId3" imgW="4168140" imgH="1143000" progId="Visio.Drawing.11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021312"/>
                        <a:ext cx="8446839" cy="2967038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1098" y="476672"/>
            <a:ext cx="8540750" cy="700088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6.5.4 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逻辑设备名到物理设备名映射的实现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893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逻辑设备表的设置问题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在系统中可采取两种方式设置逻辑设备表： </a:t>
            </a:r>
            <a:br>
              <a:rPr lang="zh-CN" altLang="en-US" dirty="0"/>
            </a:br>
            <a:r>
              <a:rPr lang="zh-CN" altLang="en-US" dirty="0"/>
              <a:t>　　第一种方式，是在整个系统中只设置一张</a:t>
            </a:r>
            <a:r>
              <a:rPr lang="en-US" altLang="zh-CN" dirty="0"/>
              <a:t>LUT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第二种方式，是为每个用户设置一张</a:t>
            </a:r>
            <a:r>
              <a:rPr lang="en-US" altLang="zh-CN" dirty="0"/>
              <a:t>LUT</a:t>
            </a:r>
            <a:r>
              <a:rPr lang="zh-CN" altLang="en-US" dirty="0"/>
              <a:t>。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4893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692696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6.6.1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系统调用与库函数   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系统调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indent="373063" eaLnBrk="1" hangingPunct="1">
              <a:lnSpc>
                <a:spcPct val="125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FFFF00"/>
                </a:solidFill>
              </a:rPr>
              <a:t>问题</a:t>
            </a:r>
            <a:r>
              <a:rPr lang="zh-CN" altLang="en-US" dirty="0" smtClean="0"/>
              <a:t>：为</a:t>
            </a:r>
            <a:r>
              <a:rPr lang="zh-CN" altLang="en-US" dirty="0"/>
              <a:t>使诸进程能</a:t>
            </a:r>
            <a:r>
              <a:rPr lang="zh-CN" altLang="en-US" b="1" u="sng" dirty="0"/>
              <a:t>有条不紊地使用</a:t>
            </a:r>
            <a:r>
              <a:rPr lang="en-US" altLang="zh-CN" b="1" u="sng" dirty="0"/>
              <a:t>I/O</a:t>
            </a:r>
            <a:r>
              <a:rPr lang="zh-CN" altLang="en-US" b="1" u="sng" dirty="0"/>
              <a:t>设备</a:t>
            </a:r>
            <a:r>
              <a:rPr lang="zh-CN" altLang="en-US" dirty="0"/>
              <a:t>，且能</a:t>
            </a:r>
            <a:r>
              <a:rPr lang="zh-CN" altLang="en-US" b="1" u="sng" dirty="0"/>
              <a:t>保护</a:t>
            </a:r>
            <a:r>
              <a:rPr lang="zh-CN" altLang="en-US" dirty="0"/>
              <a:t>设备的安全性，</a:t>
            </a:r>
            <a:r>
              <a:rPr lang="zh-CN" altLang="en-US" b="1" u="sng" dirty="0">
                <a:solidFill>
                  <a:srgbClr val="FF6600"/>
                </a:solidFill>
              </a:rPr>
              <a:t>不允许</a:t>
            </a:r>
            <a:r>
              <a:rPr lang="zh-CN" altLang="en-US" dirty="0"/>
              <a:t>运行在</a:t>
            </a:r>
            <a:r>
              <a:rPr lang="zh-CN" altLang="en-US" dirty="0">
                <a:solidFill>
                  <a:schemeClr val="tx2"/>
                </a:solidFill>
              </a:rPr>
              <a:t>用户态</a:t>
            </a:r>
            <a:r>
              <a:rPr lang="zh-CN" altLang="en-US" dirty="0"/>
              <a:t>的应用进程去直接调用运行在</a:t>
            </a:r>
            <a:r>
              <a:rPr lang="zh-CN" altLang="en-US" dirty="0">
                <a:solidFill>
                  <a:schemeClr val="tx2"/>
                </a:solidFill>
              </a:rPr>
              <a:t>核心态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系统态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en-US" altLang="zh-CN" b="1" u="sng" dirty="0">
                <a:solidFill>
                  <a:schemeClr val="tx2"/>
                </a:solidFill>
              </a:rPr>
              <a:t>OS</a:t>
            </a:r>
            <a:r>
              <a:rPr lang="zh-CN" altLang="en-US" b="1" u="sng" dirty="0">
                <a:solidFill>
                  <a:schemeClr val="tx2"/>
                </a:solidFill>
              </a:rPr>
              <a:t>过程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373063" eaLnBrk="1" hangingPunct="1">
              <a:lnSpc>
                <a:spcPct val="125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矛</a:t>
            </a:r>
            <a:r>
              <a:rPr lang="zh-CN" altLang="en-US" b="1" dirty="0" smtClean="0">
                <a:solidFill>
                  <a:srgbClr val="FFFF00"/>
                </a:solidFill>
              </a:rPr>
              <a:t>盾：</a:t>
            </a:r>
            <a:r>
              <a:rPr lang="zh-CN" altLang="en-US" dirty="0" smtClean="0"/>
              <a:t>应</a:t>
            </a:r>
            <a:r>
              <a:rPr lang="zh-CN" altLang="en-US" dirty="0"/>
              <a:t>用进程在运行时，</a:t>
            </a:r>
            <a:r>
              <a:rPr lang="zh-CN" altLang="en-US" b="1" u="sng" dirty="0"/>
              <a:t>又必须取得</a:t>
            </a:r>
            <a:r>
              <a:rPr lang="en-US" altLang="zh-CN" b="1" u="sng" dirty="0"/>
              <a:t>OS</a:t>
            </a:r>
            <a:r>
              <a:rPr lang="zh-CN" altLang="en-US" b="1" u="sng" dirty="0"/>
              <a:t>所提供的服</a:t>
            </a:r>
            <a:r>
              <a:rPr lang="zh-CN" altLang="en-US" b="1" u="sng" dirty="0" smtClean="0"/>
              <a:t>务</a:t>
            </a:r>
            <a:r>
              <a:rPr lang="zh-CN" altLang="en-US" dirty="0" smtClean="0"/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373063" eaLnBrk="1" hangingPunct="1">
              <a:lnSpc>
                <a:spcPct val="125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解决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在用户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</a:t>
            </a:r>
            <a:r>
              <a:rPr lang="en-US" altLang="zh-CN" dirty="0" smtClean="0"/>
              <a:t>6-2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P181)</a:t>
            </a:r>
            <a:r>
              <a:rPr lang="zh-CN" altLang="en-US" dirty="0" smtClean="0"/>
              <a:t>中</a:t>
            </a:r>
            <a:r>
              <a:rPr lang="zh-CN" altLang="en-US" dirty="0"/>
              <a:t>引入了一个中介过程</a:t>
            </a:r>
            <a:r>
              <a:rPr lang="en-US" altLang="zh-CN" dirty="0"/>
              <a:t>——</a:t>
            </a:r>
            <a:r>
              <a:rPr lang="zh-CN" altLang="en-US" b="1" u="sng" dirty="0">
                <a:solidFill>
                  <a:srgbClr val="FF0000"/>
                </a:solidFill>
              </a:rPr>
              <a:t>系统调用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/>
              <a:t>应用程序可以通</a:t>
            </a:r>
            <a:r>
              <a:rPr lang="zh-CN" altLang="en-US" dirty="0" smtClean="0"/>
              <a:t>过</a:t>
            </a:r>
            <a:r>
              <a:rPr lang="zh-CN" altLang="en-US" dirty="0" smtClean="0">
                <a:solidFill>
                  <a:schemeClr val="tx2"/>
                </a:solidFill>
              </a:rPr>
              <a:t>系统调用</a:t>
            </a:r>
            <a:r>
              <a:rPr lang="zh-CN" altLang="en-US" dirty="0" smtClean="0"/>
              <a:t>，间</a:t>
            </a:r>
            <a:r>
              <a:rPr lang="zh-CN" altLang="en-US" dirty="0"/>
              <a:t>接调用</a:t>
            </a:r>
            <a:r>
              <a:rPr lang="en-US" altLang="zh-CN" dirty="0"/>
              <a:t>OS</a:t>
            </a:r>
            <a:r>
              <a:rPr lang="zh-CN" altLang="en-US" dirty="0"/>
              <a:t>中的</a:t>
            </a:r>
            <a:r>
              <a:rPr lang="en-US" altLang="zh-CN" dirty="0"/>
              <a:t>I/O</a:t>
            </a:r>
            <a:r>
              <a:rPr lang="zh-CN" altLang="en-US" dirty="0"/>
              <a:t>过</a:t>
            </a:r>
            <a:r>
              <a:rPr lang="zh-CN" altLang="en-US" dirty="0" smtClean="0"/>
              <a:t>程。</a:t>
            </a:r>
            <a:endParaRPr lang="en-US" altLang="zh-CN" dirty="0" smtClean="0"/>
          </a:p>
          <a:p>
            <a:pPr indent="0" eaLnBrk="1" hangingPunct="1">
              <a:lnSpc>
                <a:spcPct val="125000"/>
              </a:lnSpc>
              <a:spcBef>
                <a:spcPts val="600"/>
              </a:spcBef>
              <a:buSzPct val="6000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OS</a:t>
            </a:r>
            <a:r>
              <a:rPr lang="zh-CN" altLang="en-US" dirty="0" smtClean="0"/>
              <a:t>提供的</a:t>
            </a:r>
            <a:r>
              <a:rPr lang="zh-CN" altLang="en-US" dirty="0" smtClean="0">
                <a:solidFill>
                  <a:schemeClr val="tx2"/>
                </a:solidFill>
              </a:rPr>
              <a:t>所有功能，都必须通过系统调用才能使用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7308" y="116632"/>
            <a:ext cx="8540750" cy="700088"/>
          </a:xfrm>
        </p:spPr>
        <p:txBody>
          <a:bodyPr/>
          <a:lstStyle/>
          <a:p>
            <a:r>
              <a:rPr lang="en-US" altLang="zh-CN" sz="3000" dirty="0">
                <a:latin typeface="黑体" pitchFamily="2" charset="-122"/>
                <a:ea typeface="黑体" pitchFamily="2" charset="-122"/>
              </a:rPr>
              <a:t>6.6  </a:t>
            </a:r>
            <a:r>
              <a:rPr lang="zh-CN" altLang="en-US" sz="3000" dirty="0">
                <a:latin typeface="黑体" pitchFamily="2" charset="-122"/>
                <a:ea typeface="黑体" pitchFamily="2" charset="-122"/>
              </a:rPr>
              <a:t>用户层的</a:t>
            </a:r>
            <a:r>
              <a:rPr lang="en-US" altLang="zh-CN" sz="3000" dirty="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000" dirty="0">
                <a:latin typeface="黑体" pitchFamily="2" charset="-122"/>
                <a:ea typeface="黑体" pitchFamily="2" charset="-122"/>
              </a:rPr>
              <a:t>软件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088162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Picture 4" descr="6-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86" y="476673"/>
            <a:ext cx="6984776" cy="5180375"/>
          </a:xfrm>
          <a:prstGeom prst="rect">
            <a:avLst/>
          </a:prstGeom>
          <a:blipFill dpi="0" rotWithShape="1">
            <a:blip r:embed="rId3">
              <a:alphaModFix amt="93000"/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627784" y="5917169"/>
            <a:ext cx="42114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dirty="0"/>
              <a:t>图</a:t>
            </a:r>
            <a:r>
              <a:rPr lang="en-US" altLang="zh-CN" sz="2500" dirty="0"/>
              <a:t>6-20  </a:t>
            </a:r>
            <a:r>
              <a:rPr lang="zh-CN" altLang="en-US" sz="2500" dirty="0"/>
              <a:t>系统调用的执行过程</a:t>
            </a:r>
          </a:p>
        </p:txBody>
      </p:sp>
    </p:spTree>
    <p:extLst>
      <p:ext uri="{BB962C8B-B14F-4D97-AF65-F5344CB8AC3E}">
        <p14:creationId xmlns:p14="http://schemas.microsoft.com/office/powerpoint/2010/main" val="11088162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确保对设备的正确共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享（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快）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从设备的共享属性上，可将系统中的设备分为如下两类：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b="1" dirty="0">
                <a:solidFill>
                  <a:srgbClr val="FFFF00"/>
                </a:solidFill>
              </a:rPr>
              <a:t>独占设备</a:t>
            </a:r>
            <a:r>
              <a:rPr lang="zh-CN" altLang="en-US" dirty="0"/>
              <a:t>，进程应</a:t>
            </a:r>
            <a:r>
              <a:rPr lang="zh-CN" altLang="en-US" b="1" u="sng" dirty="0">
                <a:solidFill>
                  <a:schemeClr val="tx2"/>
                </a:solidFill>
              </a:rPr>
              <a:t>互斥地访问</a:t>
            </a:r>
            <a:r>
              <a:rPr lang="zh-CN" altLang="en-US" dirty="0"/>
              <a:t>这类设</a:t>
            </a:r>
            <a:r>
              <a:rPr lang="zh-CN" altLang="en-US" dirty="0" smtClean="0"/>
              <a:t>备。</a:t>
            </a:r>
            <a:r>
              <a:rPr lang="zh-CN" altLang="en-US" dirty="0"/>
              <a:t>典型的独占设备有</a:t>
            </a:r>
            <a:r>
              <a:rPr lang="zh-CN" altLang="en-US" u="sng" dirty="0">
                <a:solidFill>
                  <a:schemeClr val="tx2"/>
                </a:solidFill>
              </a:rPr>
              <a:t>打印机、磁带机</a:t>
            </a:r>
            <a:r>
              <a:rPr lang="zh-CN" altLang="en-US" dirty="0"/>
              <a:t>等。系统在对独占设备进行分配时，还应考虑到分配的安全性。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b="1" dirty="0">
                <a:solidFill>
                  <a:srgbClr val="FFFF00"/>
                </a:solidFill>
              </a:rPr>
              <a:t>共享设备</a:t>
            </a:r>
            <a:r>
              <a:rPr lang="zh-CN" altLang="en-US" dirty="0" smtClean="0"/>
              <a:t>，允</a:t>
            </a:r>
            <a:r>
              <a:rPr lang="zh-CN" altLang="en-US" dirty="0"/>
              <a:t>许多个进程</a:t>
            </a:r>
            <a:r>
              <a:rPr lang="zh-CN" altLang="en-US" b="1" u="sng" dirty="0">
                <a:solidFill>
                  <a:schemeClr val="tx2"/>
                </a:solidFill>
              </a:rPr>
              <a:t>同时地访问</a:t>
            </a:r>
            <a:r>
              <a:rPr lang="zh-CN" altLang="en-US" dirty="0"/>
              <a:t>的设备。典型的共享设备是</a:t>
            </a:r>
            <a:r>
              <a:rPr lang="zh-CN" altLang="en-US" u="sng" dirty="0">
                <a:solidFill>
                  <a:schemeClr val="tx2"/>
                </a:solidFill>
              </a:rPr>
              <a:t>磁盘</a:t>
            </a:r>
            <a:r>
              <a:rPr lang="zh-CN" altLang="en-US" dirty="0"/>
              <a:t>，当有多个进程需对磁盘执行读、写操作时，可以交叉进行，不会影响到读、写的正确性。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5740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630238" eaLnBrk="1" hangingPunct="1">
              <a:lnSpc>
                <a:spcPct val="130000"/>
              </a:lnSpc>
              <a:spcBef>
                <a:spcPts val="106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怎样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使用系统调用（库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函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630238" eaLnBrk="1" hangingPunct="1">
              <a:lnSpc>
                <a:spcPct val="130000"/>
              </a:lnSpc>
              <a:spcBef>
                <a:spcPts val="1060"/>
              </a:spcBef>
              <a:buNone/>
              <a:defRPr/>
            </a:pPr>
            <a:r>
              <a:rPr lang="zh-CN" altLang="en-US" sz="2500" dirty="0"/>
              <a:t>用户程序通过调</a:t>
            </a:r>
            <a:r>
              <a:rPr lang="zh-CN" altLang="en-US" sz="2500" dirty="0" smtClean="0"/>
              <a:t>用</a:t>
            </a:r>
            <a:r>
              <a:rPr lang="zh-CN" altLang="en-US" sz="2500" b="1" u="sng" dirty="0" smtClean="0">
                <a:solidFill>
                  <a:srgbClr val="FFFF00"/>
                </a:solidFill>
              </a:rPr>
              <a:t>库</a:t>
            </a:r>
            <a:r>
              <a:rPr lang="zh-CN" altLang="en-US" sz="2500" b="1" u="sng" dirty="0">
                <a:solidFill>
                  <a:srgbClr val="FFFF00"/>
                </a:solidFill>
              </a:rPr>
              <a:t>函数</a:t>
            </a:r>
            <a:r>
              <a:rPr lang="zh-CN" altLang="en-US" sz="2500" b="1" u="sng" dirty="0"/>
              <a:t>使用</a:t>
            </a:r>
            <a:r>
              <a:rPr lang="zh-CN" altLang="en-US" sz="2500" u="sng" dirty="0">
                <a:solidFill>
                  <a:schemeClr val="tx2"/>
                </a:solidFill>
              </a:rPr>
              <a:t>系统调用</a:t>
            </a:r>
            <a:r>
              <a:rPr lang="zh-CN" altLang="en-US" sz="2500" dirty="0" smtClean="0"/>
              <a:t>，</a:t>
            </a:r>
            <a:r>
              <a:rPr lang="zh-CN" altLang="en-US" sz="2500" b="1" dirty="0" smtClean="0">
                <a:solidFill>
                  <a:srgbClr val="FFFF00"/>
                </a:solidFill>
              </a:rPr>
              <a:t>库</a:t>
            </a:r>
            <a:r>
              <a:rPr lang="zh-CN" altLang="en-US" sz="2500" b="1" dirty="0">
                <a:solidFill>
                  <a:srgbClr val="FFFF00"/>
                </a:solidFill>
              </a:rPr>
              <a:t>函</a:t>
            </a:r>
            <a:r>
              <a:rPr lang="zh-CN" altLang="en-US" sz="2500" b="1" dirty="0" smtClean="0">
                <a:solidFill>
                  <a:srgbClr val="FFFF00"/>
                </a:solidFill>
              </a:rPr>
              <a:t>数</a:t>
            </a:r>
            <a:r>
              <a:rPr lang="zh-CN" altLang="en-US" sz="2500" dirty="0" smtClean="0"/>
              <a:t>中包括了</a:t>
            </a:r>
            <a:r>
              <a:rPr lang="zh-CN" altLang="en-US" sz="2500" b="1" dirty="0" smtClean="0">
                <a:solidFill>
                  <a:srgbClr val="FFFF00"/>
                </a:solidFill>
              </a:rPr>
              <a:t>调</a:t>
            </a:r>
            <a:r>
              <a:rPr lang="zh-CN" altLang="en-US" sz="2500" b="1" dirty="0">
                <a:solidFill>
                  <a:srgbClr val="FFFF00"/>
                </a:solidFill>
              </a:rPr>
              <a:t>用程</a:t>
            </a:r>
            <a:r>
              <a:rPr lang="zh-CN" altLang="en-US" sz="2500" b="1" dirty="0" smtClean="0">
                <a:solidFill>
                  <a:srgbClr val="FFFF00"/>
                </a:solidFill>
              </a:rPr>
              <a:t>序</a:t>
            </a:r>
            <a:r>
              <a:rPr lang="zh-CN" altLang="en-US" sz="2500" dirty="0" smtClean="0"/>
              <a:t>。</a:t>
            </a:r>
            <a:endParaRPr lang="en-US" altLang="zh-CN" sz="2500" dirty="0"/>
          </a:p>
          <a:p>
            <a:pPr marL="0" indent="630238" eaLnBrk="1" hangingPunct="1">
              <a:lnSpc>
                <a:spcPct val="130000"/>
              </a:lnSpc>
              <a:spcBef>
                <a:spcPts val="1060"/>
              </a:spcBef>
              <a:buNone/>
              <a:defRPr/>
            </a:pPr>
            <a:r>
              <a:rPr lang="zh-CN" altLang="en-US" sz="2500" dirty="0" smtClean="0"/>
              <a:t>在</a:t>
            </a:r>
            <a:r>
              <a:rPr lang="en-US" altLang="zh-CN" sz="2500" b="1" u="sng" dirty="0"/>
              <a:t>UNIX</a:t>
            </a:r>
            <a:r>
              <a:rPr lang="zh-CN" altLang="en-US" sz="2500" b="1" u="sng" dirty="0"/>
              <a:t>系</a:t>
            </a:r>
            <a:r>
              <a:rPr lang="zh-CN" altLang="en-US" sz="2500" b="1" u="sng" dirty="0" smtClean="0"/>
              <a:t>统</a:t>
            </a:r>
            <a:r>
              <a:rPr lang="en-US" altLang="zh-CN" sz="2500" dirty="0" smtClean="0"/>
              <a:t>C</a:t>
            </a:r>
            <a:r>
              <a:rPr lang="zh-CN" altLang="en-US" sz="2500" dirty="0"/>
              <a:t>语</a:t>
            </a:r>
            <a:r>
              <a:rPr lang="zh-CN" altLang="en-US" sz="2500" dirty="0" smtClean="0"/>
              <a:t>言程序中，</a:t>
            </a:r>
            <a:r>
              <a:rPr lang="zh-CN" altLang="en-US" sz="2500" dirty="0" smtClean="0">
                <a:solidFill>
                  <a:srgbClr val="FFFF00"/>
                </a:solidFill>
              </a:rPr>
              <a:t>系</a:t>
            </a:r>
            <a:r>
              <a:rPr lang="zh-CN" altLang="en-US" sz="2500" dirty="0">
                <a:solidFill>
                  <a:srgbClr val="FFFF00"/>
                </a:solidFill>
              </a:rPr>
              <a:t>统调用</a:t>
            </a:r>
            <a:r>
              <a:rPr lang="en-US" altLang="zh-CN" sz="2500" dirty="0">
                <a:solidFill>
                  <a:srgbClr val="FFFF00"/>
                </a:solidFill>
              </a:rPr>
              <a:t>(</a:t>
            </a:r>
            <a:r>
              <a:rPr lang="zh-CN" altLang="en-US" sz="2500" dirty="0">
                <a:solidFill>
                  <a:srgbClr val="FFFF00"/>
                </a:solidFill>
              </a:rPr>
              <a:t>如</a:t>
            </a:r>
            <a:r>
              <a:rPr lang="en-US" altLang="zh-CN" sz="2500" dirty="0">
                <a:solidFill>
                  <a:srgbClr val="FFFF00"/>
                </a:solidFill>
              </a:rPr>
              <a:t>read)</a:t>
            </a:r>
            <a:r>
              <a:rPr lang="zh-CN" altLang="en-US" sz="2500" dirty="0" smtClean="0"/>
              <a:t>与</a:t>
            </a:r>
            <a:r>
              <a:rPr lang="zh-CN" altLang="en-US" sz="2500" dirty="0" smtClean="0">
                <a:solidFill>
                  <a:srgbClr val="FFFF00"/>
                </a:solidFill>
              </a:rPr>
              <a:t>库</a:t>
            </a:r>
            <a:r>
              <a:rPr lang="zh-CN" altLang="en-US" sz="2500" dirty="0">
                <a:solidFill>
                  <a:srgbClr val="FFFF00"/>
                </a:solidFill>
              </a:rPr>
              <a:t>函数</a:t>
            </a:r>
            <a:r>
              <a:rPr lang="en-US" altLang="zh-CN" sz="2500" dirty="0">
                <a:solidFill>
                  <a:srgbClr val="FFFF00"/>
                </a:solidFill>
              </a:rPr>
              <a:t>(</a:t>
            </a:r>
            <a:r>
              <a:rPr lang="zh-CN" altLang="en-US" sz="2500" dirty="0">
                <a:solidFill>
                  <a:srgbClr val="FFFF00"/>
                </a:solidFill>
              </a:rPr>
              <a:t>如</a:t>
            </a:r>
            <a:r>
              <a:rPr lang="en-US" altLang="zh-CN" sz="2500" dirty="0">
                <a:solidFill>
                  <a:srgbClr val="FFFF00"/>
                </a:solidFill>
              </a:rPr>
              <a:t>read)</a:t>
            </a:r>
            <a:r>
              <a:rPr lang="zh-CN" altLang="en-US" sz="2500" dirty="0"/>
              <a:t>之间</a:t>
            </a:r>
            <a:r>
              <a:rPr lang="zh-CN" altLang="en-US" sz="2500" b="1" u="sng" dirty="0">
                <a:solidFill>
                  <a:schemeClr val="tx2"/>
                </a:solidFill>
              </a:rPr>
              <a:t>几乎是一一对应的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marL="0" indent="630238" eaLnBrk="1" hangingPunct="1">
              <a:lnSpc>
                <a:spcPct val="130000"/>
              </a:lnSpc>
              <a:spcBef>
                <a:spcPts val="1060"/>
              </a:spcBef>
              <a:buNone/>
              <a:defRPr/>
            </a:pPr>
            <a:r>
              <a:rPr lang="zh-CN" altLang="en-US" sz="2200" dirty="0" smtClean="0"/>
              <a:t>微</a:t>
            </a:r>
            <a:r>
              <a:rPr lang="zh-CN" altLang="en-US" sz="2200" dirty="0"/>
              <a:t>软定义了一套过程，称为</a:t>
            </a:r>
            <a:r>
              <a:rPr lang="en-US" altLang="zh-CN" sz="2200" dirty="0"/>
              <a:t>Win32 API</a:t>
            </a:r>
            <a:r>
              <a:rPr lang="zh-CN" altLang="en-US" sz="2200" dirty="0"/>
              <a:t>的应用程序接</a:t>
            </a:r>
            <a:r>
              <a:rPr lang="zh-CN" altLang="en-US" sz="2200" dirty="0" smtClean="0"/>
              <a:t>口，</a:t>
            </a:r>
            <a:r>
              <a:rPr lang="zh-CN" altLang="en-US" sz="2200" dirty="0"/>
              <a:t>程序员利用它们取得</a:t>
            </a:r>
            <a:r>
              <a:rPr lang="en-US" altLang="zh-CN" sz="2200" dirty="0"/>
              <a:t>OS</a:t>
            </a:r>
            <a:r>
              <a:rPr lang="zh-CN" altLang="en-US" sz="2200" dirty="0"/>
              <a:t>服务，</a:t>
            </a:r>
            <a:r>
              <a:rPr lang="zh-CN" altLang="en-US" sz="2200" dirty="0">
                <a:solidFill>
                  <a:srgbClr val="FFFF00"/>
                </a:solidFill>
              </a:rPr>
              <a:t>该接口与实际的系统调用</a:t>
            </a:r>
            <a:r>
              <a:rPr lang="zh-CN" altLang="en-US" sz="2200" u="sng" dirty="0">
                <a:solidFill>
                  <a:srgbClr val="FFFF00"/>
                </a:solidFill>
              </a:rPr>
              <a:t>并不一一对应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630238" eaLnBrk="1" hangingPunct="1">
              <a:lnSpc>
                <a:spcPct val="130000"/>
              </a:lnSpc>
              <a:spcBef>
                <a:spcPts val="1060"/>
              </a:spcBef>
              <a:buNone/>
              <a:defRPr/>
            </a:pPr>
            <a:r>
              <a:rPr lang="zh-CN" altLang="en-US" sz="2300" kern="0" dirty="0"/>
              <a:t>自</a:t>
            </a:r>
            <a:r>
              <a:rPr lang="zh-CN" altLang="en-US" sz="2300" kern="0" dirty="0" smtClean="0"/>
              <a:t>学：</a:t>
            </a:r>
            <a:r>
              <a:rPr lang="en-US" altLang="zh-CN" sz="2300" kern="0" dirty="0" smtClean="0"/>
              <a:t>C</a:t>
            </a:r>
            <a:r>
              <a:rPr lang="zh-CN" altLang="en-US" sz="2300" kern="0" dirty="0" smtClean="0"/>
              <a:t>中与</a:t>
            </a:r>
            <a:r>
              <a:rPr lang="en-US" altLang="zh-CN" sz="2300" kern="0" dirty="0" smtClean="0"/>
              <a:t>I/O</a:t>
            </a:r>
            <a:r>
              <a:rPr lang="zh-CN" altLang="en-US" sz="2300" kern="0" dirty="0" smtClean="0"/>
              <a:t>相关的</a:t>
            </a:r>
            <a:r>
              <a:rPr lang="zh-CN" altLang="en-US" sz="2300" b="1" u="sng" kern="0" dirty="0"/>
              <a:t>库函</a:t>
            </a:r>
            <a:r>
              <a:rPr lang="zh-CN" altLang="en-US" sz="2300" b="1" u="sng" kern="0" dirty="0" smtClean="0"/>
              <a:t>数</a:t>
            </a:r>
            <a:r>
              <a:rPr lang="zh-CN" altLang="en-US" sz="2300" kern="0" dirty="0"/>
              <a:t>；</a:t>
            </a:r>
            <a:r>
              <a:rPr lang="zh-CN" altLang="en-US" sz="2300" kern="0" dirty="0" smtClean="0"/>
              <a:t>用户程序</a:t>
            </a:r>
            <a:r>
              <a:rPr lang="zh-CN" altLang="en-US" sz="2300" b="1" u="sng" kern="0" dirty="0" smtClean="0"/>
              <a:t>直接调用</a:t>
            </a:r>
            <a:r>
              <a:rPr lang="zh-CN" altLang="en-US" sz="2300" kern="0" dirty="0"/>
              <a:t>系</a:t>
            </a:r>
            <a:r>
              <a:rPr lang="zh-CN" altLang="en-US" sz="2300" kern="0" dirty="0" smtClean="0"/>
              <a:t>统</a:t>
            </a:r>
            <a:r>
              <a:rPr lang="zh-CN" altLang="en-US" sz="2300" kern="0" dirty="0"/>
              <a:t>调用</a:t>
            </a:r>
            <a:r>
              <a:rPr lang="zh-CN" altLang="en-US" sz="2300" kern="0" dirty="0" smtClean="0"/>
              <a:t>。</a:t>
            </a:r>
            <a:endParaRPr lang="en-US" altLang="zh-CN" sz="2300" kern="0" dirty="0" smtClean="0"/>
          </a:p>
          <a:p>
            <a:pPr marL="0" indent="630238" eaLnBrk="1" hangingPunct="1">
              <a:lnSpc>
                <a:spcPct val="130000"/>
              </a:lnSpc>
              <a:spcBef>
                <a:spcPts val="1060"/>
              </a:spcBef>
              <a:buNone/>
              <a:defRPr/>
            </a:pPr>
            <a:endParaRPr lang="en-US" altLang="zh-CN" sz="2300" kern="0" dirty="0" smtClean="0"/>
          </a:p>
        </p:txBody>
      </p:sp>
    </p:spTree>
    <p:extLst>
      <p:ext uri="{BB962C8B-B14F-4D97-AF65-F5344CB8AC3E}">
        <p14:creationId xmlns:p14="http://schemas.microsoft.com/office/powerpoint/2010/main" val="11088162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21133" y="836712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5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假脱机技术</a:t>
            </a:r>
            <a:r>
              <a:rPr lang="zh-CN" altLang="en-US" sz="2300" dirty="0"/>
              <a:t>  </a:t>
            </a:r>
            <a:r>
              <a:rPr lang="zh-CN" altLang="en-US" sz="2300" dirty="0" smtClean="0"/>
              <a:t>（</a:t>
            </a:r>
            <a:r>
              <a:rPr lang="en-US" altLang="zh-CN" sz="2300" dirty="0" smtClean="0"/>
              <a:t>CPU</a:t>
            </a:r>
            <a:r>
              <a:rPr lang="zh-CN" altLang="en-US" sz="2300" dirty="0" smtClean="0"/>
              <a:t>与低速</a:t>
            </a:r>
            <a:r>
              <a:rPr lang="en-US" altLang="zh-CN" sz="2300" dirty="0" smtClean="0"/>
              <a:t>I/O</a:t>
            </a:r>
            <a:r>
              <a:rPr lang="zh-CN" altLang="en-US" sz="2300" dirty="0" smtClean="0"/>
              <a:t>设备矛盾，解决：磁盘） </a:t>
            </a:r>
            <a:r>
              <a:rPr lang="zh-CN" altLang="en-US" sz="2300" dirty="0"/>
              <a:t/>
            </a:r>
            <a:br>
              <a:rPr lang="zh-CN" altLang="en-US" sz="2300" dirty="0"/>
            </a:br>
            <a:r>
              <a:rPr lang="zh-CN" altLang="en-US" sz="2300" dirty="0"/>
              <a:t>　　在</a:t>
            </a:r>
            <a:r>
              <a:rPr lang="en-US" altLang="zh-CN" sz="2300" dirty="0"/>
              <a:t>20</a:t>
            </a:r>
            <a:r>
              <a:rPr lang="zh-CN" altLang="en-US" sz="2300" dirty="0"/>
              <a:t>世纪</a:t>
            </a:r>
            <a:r>
              <a:rPr lang="en-US" altLang="zh-CN" sz="2300" dirty="0"/>
              <a:t>50</a:t>
            </a:r>
            <a:r>
              <a:rPr lang="zh-CN" altLang="en-US" sz="2300" dirty="0"/>
              <a:t>年代，为了缓和</a:t>
            </a:r>
            <a:r>
              <a:rPr lang="en-US" altLang="zh-CN" sz="2300" b="1" dirty="0">
                <a:solidFill>
                  <a:srgbClr val="FFFF00"/>
                </a:solidFill>
              </a:rPr>
              <a:t>CPU</a:t>
            </a:r>
            <a:r>
              <a:rPr lang="zh-CN" altLang="en-US" sz="2300" b="1" dirty="0">
                <a:solidFill>
                  <a:srgbClr val="FFFF00"/>
                </a:solidFill>
              </a:rPr>
              <a:t>的高速性与</a:t>
            </a:r>
            <a:r>
              <a:rPr lang="en-US" altLang="zh-CN" sz="2300" b="1" dirty="0">
                <a:solidFill>
                  <a:srgbClr val="FFFF00"/>
                </a:solidFill>
              </a:rPr>
              <a:t>I/O</a:t>
            </a:r>
            <a:r>
              <a:rPr lang="zh-CN" altLang="en-US" sz="2300" b="1" dirty="0">
                <a:solidFill>
                  <a:srgbClr val="FFFF00"/>
                </a:solidFill>
              </a:rPr>
              <a:t>设备低速性间的矛盾</a:t>
            </a:r>
            <a:r>
              <a:rPr lang="zh-CN" altLang="en-US" sz="2300" dirty="0"/>
              <a:t>，而引入了</a:t>
            </a:r>
            <a:r>
              <a:rPr lang="zh-CN" altLang="en-US" sz="2300" b="1" u="sng" dirty="0">
                <a:solidFill>
                  <a:srgbClr val="FFFF00"/>
                </a:solidFill>
              </a:rPr>
              <a:t>脱机</a:t>
            </a:r>
            <a:r>
              <a:rPr lang="zh-CN" altLang="en-US" sz="2300" b="1" dirty="0">
                <a:solidFill>
                  <a:srgbClr val="FF6600"/>
                </a:solidFill>
              </a:rPr>
              <a:t>输入、</a:t>
            </a:r>
            <a:r>
              <a:rPr lang="zh-CN" altLang="en-US" sz="2300" b="1" u="sng" dirty="0">
                <a:solidFill>
                  <a:srgbClr val="FFFF00"/>
                </a:solidFill>
              </a:rPr>
              <a:t>脱机</a:t>
            </a:r>
            <a:r>
              <a:rPr lang="zh-CN" altLang="en-US" sz="2300" b="1" dirty="0">
                <a:solidFill>
                  <a:srgbClr val="FF6600"/>
                </a:solidFill>
              </a:rPr>
              <a:t>输出技</a:t>
            </a:r>
            <a:r>
              <a:rPr lang="zh-CN" altLang="en-US" sz="2300" b="1" dirty="0" smtClean="0">
                <a:solidFill>
                  <a:srgbClr val="FF6600"/>
                </a:solidFill>
              </a:rPr>
              <a:t>术</a:t>
            </a:r>
            <a:r>
              <a:rPr lang="en-US" altLang="zh-CN" sz="2300" b="1" dirty="0" smtClean="0">
                <a:solidFill>
                  <a:srgbClr val="FF6600"/>
                </a:solidFill>
              </a:rPr>
              <a:t>(</a:t>
            </a:r>
            <a:r>
              <a:rPr lang="zh-CN" altLang="en-US" sz="2300" dirty="0"/>
              <a:t>第一章</a:t>
            </a:r>
            <a:r>
              <a:rPr lang="en-US" altLang="zh-CN" sz="2300" b="1" dirty="0" smtClean="0">
                <a:solidFill>
                  <a:srgbClr val="FF6600"/>
                </a:solidFill>
              </a:rPr>
              <a:t>)</a:t>
            </a:r>
            <a:r>
              <a:rPr lang="zh-CN" altLang="en-US" sz="2300" dirty="0" smtClean="0"/>
              <a:t>。</a:t>
            </a:r>
            <a:r>
              <a:rPr lang="zh-CN" altLang="en-US" sz="2200" dirty="0"/>
              <a:t>该技术是利用专门的外围控制机，先将</a:t>
            </a:r>
            <a:r>
              <a:rPr lang="zh-CN" altLang="en-US" sz="2200" b="1" u="sng" dirty="0">
                <a:solidFill>
                  <a:srgbClr val="FF0000"/>
                </a:solidFill>
              </a:rPr>
              <a:t>低速</a:t>
            </a:r>
            <a:r>
              <a:rPr lang="en-US" altLang="zh-CN" sz="2200" b="1" u="sng" dirty="0">
                <a:solidFill>
                  <a:srgbClr val="FF0000"/>
                </a:solidFill>
              </a:rPr>
              <a:t>I/O</a:t>
            </a:r>
            <a:r>
              <a:rPr lang="zh-CN" altLang="en-US" sz="2200" b="1" u="sng" dirty="0">
                <a:solidFill>
                  <a:srgbClr val="FF0000"/>
                </a:solidFill>
              </a:rPr>
              <a:t>设备</a:t>
            </a:r>
            <a:r>
              <a:rPr lang="zh-CN" altLang="en-US" sz="2200" dirty="0"/>
              <a:t>上的数据传送到高速磁盘上，或者相反。这样当处理机需要输入数据时，便可以直接从磁盘中读取数</a:t>
            </a:r>
            <a:r>
              <a:rPr lang="zh-CN" altLang="en-US" sz="2200" dirty="0" smtClean="0"/>
              <a:t>据。</a:t>
            </a:r>
            <a:r>
              <a:rPr lang="zh-CN" altLang="en-US" sz="2200" dirty="0"/>
              <a:t>反之，在处理机需要输出数据时，也可以很</a:t>
            </a:r>
            <a:r>
              <a:rPr lang="zh-CN" altLang="en-US" sz="2200" dirty="0" smtClean="0"/>
              <a:t>快把</a:t>
            </a:r>
            <a:r>
              <a:rPr lang="zh-CN" altLang="en-US" sz="2200" dirty="0"/>
              <a:t>数据先输出到磁盘上，处理机便可去做自己的事情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35000"/>
              </a:lnSpc>
              <a:spcBef>
                <a:spcPts val="600"/>
              </a:spcBef>
              <a:buNone/>
              <a:defRPr/>
            </a:pPr>
            <a:r>
              <a:rPr lang="zh-CN" altLang="en-US" sz="2300" kern="0" dirty="0"/>
              <a:t>思</a:t>
            </a:r>
            <a:r>
              <a:rPr lang="zh-CN" altLang="en-US" sz="2300" kern="0" dirty="0" smtClean="0"/>
              <a:t>路：</a:t>
            </a:r>
            <a:r>
              <a:rPr lang="zh-CN" altLang="en-US" sz="2300" b="1" dirty="0">
                <a:solidFill>
                  <a:srgbClr val="FF6600"/>
                </a:solidFill>
              </a:rPr>
              <a:t>一道程序</a:t>
            </a:r>
            <a:r>
              <a:rPr lang="zh-CN" altLang="en-US" sz="2300" b="1" dirty="0">
                <a:solidFill>
                  <a:srgbClr val="FFFF00"/>
                </a:solidFill>
              </a:rPr>
              <a:t>模拟脱机</a:t>
            </a:r>
            <a:r>
              <a:rPr lang="zh-CN" altLang="en-US" sz="2300" b="1" u="sng" dirty="0" smtClean="0">
                <a:solidFill>
                  <a:srgbClr val="FFFF00"/>
                </a:solidFill>
              </a:rPr>
              <a:t>输</a:t>
            </a:r>
            <a:r>
              <a:rPr lang="zh-CN" altLang="en-US" sz="2300" b="1" u="sng" dirty="0">
                <a:solidFill>
                  <a:srgbClr val="FFFF00"/>
                </a:solidFill>
              </a:rPr>
              <a:t>入</a:t>
            </a:r>
            <a:r>
              <a:rPr lang="zh-CN" altLang="en-US" sz="2300" kern="0" dirty="0" smtClean="0"/>
              <a:t>：</a:t>
            </a:r>
            <a:r>
              <a:rPr lang="zh-CN" altLang="en-US" sz="2300" dirty="0" smtClean="0"/>
              <a:t>将</a:t>
            </a:r>
            <a:r>
              <a:rPr lang="zh-CN" altLang="en-US" sz="2300" u="sng" dirty="0">
                <a:solidFill>
                  <a:schemeClr val="tx2"/>
                </a:solidFill>
              </a:rPr>
              <a:t>低速</a:t>
            </a:r>
            <a:r>
              <a:rPr lang="en-US" altLang="zh-CN" sz="2300" dirty="0">
                <a:solidFill>
                  <a:schemeClr val="tx2"/>
                </a:solidFill>
              </a:rPr>
              <a:t>I/O</a:t>
            </a:r>
            <a:r>
              <a:rPr lang="zh-CN" altLang="en-US" sz="2300" dirty="0">
                <a:solidFill>
                  <a:schemeClr val="tx2"/>
                </a:solidFill>
              </a:rPr>
              <a:t>设备</a:t>
            </a:r>
            <a:r>
              <a:rPr lang="zh-CN" altLang="en-US" sz="2300" dirty="0"/>
              <a:t>上的数据传送</a:t>
            </a:r>
            <a:r>
              <a:rPr lang="zh-CN" altLang="en-US" sz="2300" dirty="0" smtClean="0"/>
              <a:t>到</a:t>
            </a:r>
            <a:r>
              <a:rPr lang="zh-CN" altLang="en-US" sz="2300" dirty="0" smtClean="0">
                <a:solidFill>
                  <a:schemeClr val="tx2"/>
                </a:solidFill>
              </a:rPr>
              <a:t>磁</a:t>
            </a:r>
            <a:r>
              <a:rPr lang="zh-CN" altLang="en-US" sz="2300" dirty="0">
                <a:solidFill>
                  <a:schemeClr val="tx2"/>
                </a:solidFill>
              </a:rPr>
              <a:t>盘</a:t>
            </a:r>
            <a:r>
              <a:rPr lang="zh-CN" altLang="en-US" sz="2300" dirty="0" smtClean="0"/>
              <a:t>上；</a:t>
            </a:r>
            <a:r>
              <a:rPr lang="zh-CN" altLang="en-US" sz="2300" b="1" dirty="0">
                <a:solidFill>
                  <a:srgbClr val="FF6600"/>
                </a:solidFill>
              </a:rPr>
              <a:t>另一道程序</a:t>
            </a:r>
            <a:r>
              <a:rPr lang="zh-CN" altLang="en-US" sz="2300" b="1" dirty="0">
                <a:solidFill>
                  <a:srgbClr val="FFFF00"/>
                </a:solidFill>
              </a:rPr>
              <a:t>模</a:t>
            </a:r>
            <a:r>
              <a:rPr lang="zh-CN" altLang="en-US" sz="2300" b="1" dirty="0" smtClean="0">
                <a:solidFill>
                  <a:srgbClr val="FFFF00"/>
                </a:solidFill>
              </a:rPr>
              <a:t>拟脱机</a:t>
            </a:r>
            <a:r>
              <a:rPr lang="zh-CN" altLang="en-US" sz="2300" b="1" u="sng" dirty="0" smtClean="0">
                <a:solidFill>
                  <a:srgbClr val="FFFF00"/>
                </a:solidFill>
              </a:rPr>
              <a:t>输</a:t>
            </a:r>
            <a:r>
              <a:rPr lang="zh-CN" altLang="en-US" sz="2300" b="1" u="sng" dirty="0">
                <a:solidFill>
                  <a:srgbClr val="FFFF00"/>
                </a:solidFill>
              </a:rPr>
              <a:t>出</a:t>
            </a:r>
            <a:r>
              <a:rPr lang="zh-CN" altLang="en-US" sz="2300" kern="0" dirty="0" smtClean="0"/>
              <a:t>：把</a:t>
            </a:r>
            <a:r>
              <a:rPr lang="zh-CN" altLang="en-US" sz="2300" dirty="0" smtClean="0"/>
              <a:t>数据从</a:t>
            </a:r>
            <a:r>
              <a:rPr lang="zh-CN" altLang="en-US" sz="2300" dirty="0" smtClean="0">
                <a:solidFill>
                  <a:schemeClr val="tx2"/>
                </a:solidFill>
              </a:rPr>
              <a:t>磁盘</a:t>
            </a:r>
            <a:r>
              <a:rPr lang="zh-CN" altLang="en-US" sz="2300" dirty="0" smtClean="0"/>
              <a:t>传</a:t>
            </a:r>
            <a:r>
              <a:rPr lang="zh-CN" altLang="en-US" sz="2300" dirty="0"/>
              <a:t>送</a:t>
            </a:r>
            <a:r>
              <a:rPr lang="zh-CN" altLang="en-US" sz="2300" dirty="0" smtClean="0"/>
              <a:t>到</a:t>
            </a:r>
            <a:r>
              <a:rPr lang="zh-CN" altLang="en-US" sz="2300" u="sng" dirty="0">
                <a:solidFill>
                  <a:schemeClr val="tx2"/>
                </a:solidFill>
              </a:rPr>
              <a:t>低速</a:t>
            </a:r>
            <a:r>
              <a:rPr lang="zh-CN" altLang="en-US" sz="2300" dirty="0" smtClean="0"/>
              <a:t>设备上。</a:t>
            </a:r>
            <a:endParaRPr lang="en-US" altLang="zh-CN" sz="2300" dirty="0" smtClean="0"/>
          </a:p>
          <a:p>
            <a:pPr marL="0" indent="630238" eaLnBrk="1" hangingPunct="1">
              <a:lnSpc>
                <a:spcPct val="135000"/>
              </a:lnSpc>
              <a:spcBef>
                <a:spcPts val="600"/>
              </a:spcBef>
              <a:buNone/>
              <a:defRPr/>
            </a:pPr>
            <a:r>
              <a:rPr lang="zh-CN" altLang="en-US" sz="2300" kern="0" dirty="0"/>
              <a:t>结</a:t>
            </a:r>
            <a:r>
              <a:rPr lang="zh-CN" altLang="en-US" sz="2300" kern="0" dirty="0" smtClean="0"/>
              <a:t>论：</a:t>
            </a:r>
            <a:r>
              <a:rPr lang="zh-CN" altLang="en-US" sz="2300" b="1" kern="0" dirty="0" smtClean="0">
                <a:solidFill>
                  <a:schemeClr val="tx2"/>
                </a:solidFill>
              </a:rPr>
              <a:t>联机</a:t>
            </a:r>
            <a:r>
              <a:rPr lang="zh-CN" altLang="en-US" sz="2300" kern="0" dirty="0" smtClean="0"/>
              <a:t>情况下，实现了脱机</a:t>
            </a:r>
            <a:r>
              <a:rPr lang="en-US" altLang="zh-CN" sz="2300" kern="0" dirty="0" smtClean="0"/>
              <a:t>I/O</a:t>
            </a:r>
            <a:r>
              <a:rPr lang="zh-CN" altLang="en-US" sz="2300" kern="0" dirty="0" smtClean="0"/>
              <a:t>功能</a:t>
            </a:r>
            <a:r>
              <a:rPr lang="en-US" altLang="zh-CN" sz="2300" kern="0" dirty="0" smtClean="0"/>
              <a:t>—</a:t>
            </a:r>
            <a:r>
              <a:rPr lang="en-US" altLang="zh-CN" sz="2300" kern="0" dirty="0" err="1" smtClean="0"/>
              <a:t>SPOOLing</a:t>
            </a:r>
            <a:r>
              <a:rPr lang="zh-CN" altLang="en-US" sz="2300" kern="0" dirty="0" smtClean="0"/>
              <a:t>技术。</a:t>
            </a:r>
            <a:endParaRPr lang="en-US" altLang="zh-CN" sz="2300" kern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6.6.2 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假脱机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(Spooling)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统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162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2. 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SPOOLing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的组成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目的：以假脱机</a:t>
            </a:r>
            <a:r>
              <a:rPr lang="en-US" altLang="zh-CN" sz="25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形式</a:t>
            </a:r>
            <a:r>
              <a:rPr lang="en-US" altLang="zh-CN" sz="25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实现脱机操作，实现</a:t>
            </a:r>
            <a:r>
              <a:rPr lang="en-US" altLang="zh-CN" sz="2500" dirty="0" smtClean="0">
                <a:latin typeface="黑体" pitchFamily="2" charset="-122"/>
                <a:ea typeface="黑体" pitchFamily="2" charset="-122"/>
              </a:rPr>
              <a:t>CPU//</a:t>
            </a: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外设。</a:t>
            </a:r>
            <a:endParaRPr lang="en-US" altLang="zh-CN" sz="2500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800"/>
              </a:spcBef>
              <a:buNone/>
              <a:defRPr/>
            </a:pPr>
            <a:r>
              <a:rPr lang="en-US" altLang="zh-CN" dirty="0" err="1" smtClean="0"/>
              <a:t>SPOOLing</a:t>
            </a:r>
            <a:r>
              <a:rPr lang="zh-CN" altLang="en-US" dirty="0"/>
              <a:t>技术是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 b="1" dirty="0">
                <a:solidFill>
                  <a:srgbClr val="FFFF00"/>
                </a:solidFill>
              </a:rPr>
              <a:t>脱机输入</a:t>
            </a:r>
            <a:r>
              <a:rPr lang="en-US" altLang="zh-CN" b="1" dirty="0">
                <a:solidFill>
                  <a:srgbClr val="FFFF00"/>
                </a:solidFill>
              </a:rPr>
              <a:t>/</a:t>
            </a:r>
            <a:r>
              <a:rPr lang="zh-CN" altLang="en-US" b="1" dirty="0">
                <a:solidFill>
                  <a:srgbClr val="FFFF00"/>
                </a:solidFill>
              </a:rPr>
              <a:t>输出系统的</a:t>
            </a:r>
            <a:r>
              <a:rPr lang="zh-CN" altLang="en-US" b="1" u="sng" dirty="0">
                <a:solidFill>
                  <a:srgbClr val="FFFF00"/>
                </a:solidFill>
              </a:rPr>
              <a:t>模</a:t>
            </a:r>
            <a:r>
              <a:rPr lang="zh-CN" altLang="en-US" b="1" u="sng" dirty="0" smtClean="0">
                <a:solidFill>
                  <a:srgbClr val="FFFF00"/>
                </a:solidFill>
              </a:rPr>
              <a:t>拟</a:t>
            </a:r>
            <a:r>
              <a:rPr lang="zh-CN" altLang="en-US" dirty="0" smtClean="0"/>
              <a:t>，如</a:t>
            </a:r>
            <a:r>
              <a:rPr lang="zh-CN" altLang="en-US" dirty="0"/>
              <a:t>图</a:t>
            </a:r>
            <a:r>
              <a:rPr lang="en-US" altLang="zh-CN" dirty="0"/>
              <a:t>6-21(a)</a:t>
            </a:r>
            <a:r>
              <a:rPr lang="zh-CN" altLang="en-US" dirty="0"/>
              <a:t>所</a:t>
            </a:r>
            <a:r>
              <a:rPr lang="zh-CN" altLang="en-US" dirty="0" smtClean="0"/>
              <a:t>示。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800"/>
              </a:spcBef>
              <a:buNone/>
              <a:defRPr/>
            </a:pPr>
            <a:r>
              <a:rPr lang="en-US" altLang="zh-CN" dirty="0" err="1" smtClean="0"/>
              <a:t>SPOOLing</a:t>
            </a:r>
            <a:r>
              <a:rPr lang="zh-CN" altLang="en-US" dirty="0"/>
              <a:t>系统建立在</a:t>
            </a:r>
            <a:r>
              <a:rPr lang="zh-CN" altLang="en-US" b="1" dirty="0">
                <a:solidFill>
                  <a:srgbClr val="FFFF00"/>
                </a:solidFill>
              </a:rPr>
              <a:t>通道技术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FF00"/>
                </a:solidFill>
              </a:rPr>
              <a:t>多道程序技术</a:t>
            </a:r>
            <a:r>
              <a:rPr lang="zh-CN" altLang="en-US" dirty="0"/>
              <a:t>的基础上，以高速随机外存</a:t>
            </a:r>
            <a:r>
              <a:rPr lang="en-US" altLang="zh-CN" dirty="0"/>
              <a:t>(</a:t>
            </a:r>
            <a:r>
              <a:rPr lang="zh-CN" altLang="en-US" dirty="0"/>
              <a:t>通常为磁盘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FFFF00"/>
                </a:solidFill>
              </a:rPr>
              <a:t>后援存储器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ts val="800"/>
              </a:spcBef>
              <a:buNone/>
              <a:defRPr/>
            </a:pPr>
            <a:r>
              <a:rPr lang="en-US" altLang="zh-CN" dirty="0" err="1" smtClean="0"/>
              <a:t>SPOOLing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tx2"/>
                </a:solidFill>
              </a:rPr>
              <a:t>工作原理</a:t>
            </a:r>
            <a:r>
              <a:rPr lang="zh-CN" altLang="en-US" dirty="0"/>
              <a:t>如图</a:t>
            </a:r>
            <a:r>
              <a:rPr lang="en-US" altLang="zh-CN" dirty="0"/>
              <a:t>6-21(b)</a:t>
            </a:r>
            <a:r>
              <a:rPr lang="zh-CN" altLang="en-US" dirty="0"/>
              <a:t>所</a:t>
            </a:r>
            <a:r>
              <a:rPr lang="zh-CN" altLang="en-US" dirty="0" smtClean="0"/>
              <a:t>示（</a:t>
            </a:r>
            <a:r>
              <a:rPr lang="zh-CN" altLang="en-US" b="1" dirty="0" smtClean="0">
                <a:solidFill>
                  <a:srgbClr val="FF0000"/>
                </a:solidFill>
              </a:rPr>
              <a:t>掌握</a:t>
            </a:r>
            <a:r>
              <a:rPr lang="zh-CN" altLang="en-US" dirty="0" smtClean="0"/>
              <a:t>）。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1088162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4090" y="6048376"/>
            <a:ext cx="7130357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6-21  </a:t>
            </a:r>
            <a:r>
              <a:rPr lang="en-US" altLang="zh-CN" kern="0" dirty="0" err="1" smtClean="0"/>
              <a:t>SPOOLing</a:t>
            </a:r>
            <a:r>
              <a:rPr lang="zh-CN" altLang="en-US" kern="0" dirty="0" smtClean="0"/>
              <a:t>系统组成及工作原理   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P205</a:t>
            </a:r>
            <a:endParaRPr lang="zh-CN" altLang="en-US" b="1" kern="0" dirty="0">
              <a:solidFill>
                <a:srgbClr val="FFC000"/>
              </a:solidFill>
            </a:endParaRPr>
          </a:p>
        </p:txBody>
      </p:sp>
      <p:pic>
        <p:nvPicPr>
          <p:cNvPr id="5" name="Picture 4" descr="6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90" y="260649"/>
            <a:ext cx="6554293" cy="578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30133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4" y="188640"/>
            <a:ext cx="8662863" cy="65527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6000"/>
              </a:lnSpc>
              <a:spcBef>
                <a:spcPts val="900"/>
              </a:spcBef>
              <a:buNone/>
              <a:defRPr/>
            </a:pPr>
            <a:r>
              <a:rPr lang="zh-CN" altLang="en-US" dirty="0"/>
              <a:t>　</a:t>
            </a:r>
            <a:r>
              <a:rPr lang="en-US" altLang="zh-CN" dirty="0" err="1"/>
              <a:t>SPOOLing</a:t>
            </a:r>
            <a:r>
              <a:rPr lang="zh-CN" altLang="en-US" dirty="0"/>
              <a:t>系统主要由以下四部分构成：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zh-CN" altLang="en-US" sz="2400" b="1" dirty="0"/>
              <a:t>　</a:t>
            </a:r>
            <a:r>
              <a:rPr lang="en-US" altLang="zh-CN" sz="2400" b="1" dirty="0"/>
              <a:t>(1) </a:t>
            </a:r>
            <a:r>
              <a:rPr lang="zh-CN" altLang="en-US" sz="2400" b="1" u="sng" dirty="0"/>
              <a:t>输入井</a:t>
            </a:r>
            <a:r>
              <a:rPr lang="zh-CN" altLang="en-US" sz="2400" b="1" dirty="0"/>
              <a:t>和</a:t>
            </a:r>
            <a:r>
              <a:rPr lang="zh-CN" altLang="en-US" sz="2400" b="1" u="sng" dirty="0"/>
              <a:t>输出井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630238" eaLnBrk="1" hangingPunct="1">
              <a:lnSpc>
                <a:spcPct val="126000"/>
              </a:lnSpc>
              <a:spcBef>
                <a:spcPts val="500"/>
              </a:spcBef>
              <a:buNone/>
              <a:defRPr/>
            </a:pPr>
            <a:r>
              <a:rPr lang="zh-CN" altLang="en-US" sz="2300" b="1" u="sng" dirty="0" smtClean="0"/>
              <a:t>磁盘上</a:t>
            </a:r>
            <a:r>
              <a:rPr lang="zh-CN" altLang="en-US" sz="2300" b="1" dirty="0" smtClean="0">
                <a:solidFill>
                  <a:srgbClr val="FFFF00"/>
                </a:solidFill>
              </a:rPr>
              <a:t>两个存储区域</a:t>
            </a:r>
            <a:r>
              <a:rPr lang="zh-CN" altLang="en-US" sz="2300" dirty="0" smtClean="0"/>
              <a:t>，分别用于收容：从</a:t>
            </a:r>
            <a:r>
              <a:rPr lang="en-US" altLang="zh-CN" sz="2300" dirty="0" smtClean="0"/>
              <a:t>I/O</a:t>
            </a:r>
            <a:r>
              <a:rPr lang="zh-CN" altLang="en-US" sz="2300" dirty="0" smtClean="0"/>
              <a:t>设备</a:t>
            </a:r>
            <a:r>
              <a:rPr lang="zh-CN" altLang="en-US" sz="2300" b="1" u="sng" dirty="0" smtClean="0">
                <a:solidFill>
                  <a:srgbClr val="FFFF00"/>
                </a:solidFill>
              </a:rPr>
              <a:t>输入</a:t>
            </a:r>
            <a:r>
              <a:rPr lang="zh-CN" altLang="en-US" sz="2300" dirty="0" smtClean="0"/>
              <a:t>的数据、用户程序</a:t>
            </a:r>
            <a:r>
              <a:rPr lang="zh-CN" altLang="en-US" sz="2300" b="1" u="sng" dirty="0">
                <a:solidFill>
                  <a:srgbClr val="FFFF00"/>
                </a:solidFill>
              </a:rPr>
              <a:t>输出</a:t>
            </a:r>
            <a:r>
              <a:rPr lang="zh-CN" altLang="en-US" sz="2300" dirty="0" smtClean="0"/>
              <a:t>的数据。</a:t>
            </a:r>
            <a:endParaRPr lang="en-US" altLang="zh-CN" sz="2300" dirty="0" smtClean="0"/>
          </a:p>
          <a:p>
            <a:pPr marL="0" indent="0" eaLnBrk="1" hangingPunct="1">
              <a:lnSpc>
                <a:spcPct val="126000"/>
              </a:lnSpc>
              <a:spcBef>
                <a:spcPts val="500"/>
              </a:spcBef>
              <a:buNone/>
              <a:defRPr/>
            </a:pPr>
            <a:r>
              <a:rPr lang="zh-CN" altLang="en-US" sz="2300" dirty="0"/>
              <a:t>井中数据以文件形式</a:t>
            </a:r>
            <a:r>
              <a:rPr lang="en-US" altLang="zh-CN" sz="2300" dirty="0"/>
              <a:t>(</a:t>
            </a:r>
            <a:r>
              <a:rPr lang="zh-CN" altLang="en-US" sz="2300" dirty="0"/>
              <a:t>井文件</a:t>
            </a:r>
            <a:r>
              <a:rPr lang="en-US" altLang="zh-CN" sz="2300" dirty="0"/>
              <a:t>)</a:t>
            </a:r>
            <a:r>
              <a:rPr lang="zh-CN" altLang="en-US" sz="2300" dirty="0"/>
              <a:t>组织，两个</a:t>
            </a:r>
            <a:r>
              <a:rPr lang="zh-CN" altLang="en-US" sz="2300" b="1" dirty="0">
                <a:solidFill>
                  <a:srgbClr val="FFFF00"/>
                </a:solidFill>
              </a:rPr>
              <a:t>井文件队列</a:t>
            </a:r>
            <a:r>
              <a:rPr lang="zh-CN" altLang="en-US" sz="2300" dirty="0"/>
              <a:t>。</a:t>
            </a:r>
            <a:br>
              <a:rPr lang="zh-CN" altLang="en-US" sz="2300" dirty="0"/>
            </a:br>
            <a:r>
              <a:rPr lang="zh-CN" altLang="en-US" sz="2300" dirty="0"/>
              <a:t>　</a:t>
            </a:r>
            <a:r>
              <a:rPr lang="zh-CN" altLang="en-US" sz="2400" b="1" dirty="0"/>
              <a:t>　</a:t>
            </a:r>
            <a:r>
              <a:rPr lang="en-US" altLang="zh-CN" sz="2400" b="1" dirty="0"/>
              <a:t>(2) </a:t>
            </a:r>
            <a:r>
              <a:rPr lang="zh-CN" altLang="en-US" sz="2400" b="1" u="sng" dirty="0"/>
              <a:t>输入缓冲区</a:t>
            </a:r>
            <a:r>
              <a:rPr lang="zh-CN" altLang="en-US" sz="2400" b="1" dirty="0"/>
              <a:t>和</a:t>
            </a:r>
            <a:r>
              <a:rPr lang="zh-CN" altLang="en-US" sz="2400" b="1" u="sng" dirty="0"/>
              <a:t>输出缓冲区</a:t>
            </a:r>
            <a:r>
              <a:rPr lang="zh-CN" altLang="en-US" sz="2400" b="1" dirty="0" smtClean="0"/>
              <a:t>。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设备低速，磁盘高速：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矛盾</a:t>
            </a:r>
            <a:r>
              <a:rPr lang="en-US" altLang="zh-CN" sz="2200" b="1" dirty="0" smtClean="0"/>
              <a:t>)</a:t>
            </a:r>
            <a:endParaRPr lang="en-US" altLang="zh-CN" sz="2200" b="1" dirty="0"/>
          </a:p>
          <a:p>
            <a:pPr marL="0" indent="0" eaLnBrk="1" hangingPunct="1">
              <a:lnSpc>
                <a:spcPct val="126000"/>
              </a:lnSpc>
              <a:spcBef>
                <a:spcPts val="500"/>
              </a:spcBef>
              <a:buNone/>
              <a:defRPr/>
            </a:pPr>
            <a:r>
              <a:rPr lang="zh-CN" altLang="en-US" sz="2300" b="1" dirty="0" smtClean="0"/>
              <a:t>      </a:t>
            </a:r>
            <a:r>
              <a:rPr lang="zh-CN" altLang="en-US" sz="2300" b="1" u="sng" dirty="0" smtClean="0"/>
              <a:t>内</a:t>
            </a:r>
            <a:r>
              <a:rPr lang="zh-CN" altLang="en-US" sz="2300" b="1" u="sng" dirty="0"/>
              <a:t>存中</a:t>
            </a:r>
            <a:r>
              <a:rPr lang="zh-CN" altLang="en-US" sz="2300" b="1" dirty="0">
                <a:solidFill>
                  <a:srgbClr val="FFFF00"/>
                </a:solidFill>
              </a:rPr>
              <a:t>两个缓冲区</a:t>
            </a:r>
            <a:r>
              <a:rPr lang="en-US" altLang="zh-CN" sz="2300" dirty="0"/>
              <a:t>(</a:t>
            </a:r>
            <a:r>
              <a:rPr lang="zh-CN" altLang="en-US" sz="2300" dirty="0"/>
              <a:t>缓和</a:t>
            </a:r>
            <a:r>
              <a:rPr lang="en-US" altLang="zh-CN" sz="2300" dirty="0"/>
              <a:t>CUP</a:t>
            </a:r>
            <a:r>
              <a:rPr lang="zh-CN" altLang="en-US" sz="2300" dirty="0"/>
              <a:t>与</a:t>
            </a:r>
            <a:r>
              <a:rPr lang="en-US" altLang="zh-CN" sz="2300" dirty="0"/>
              <a:t>IO</a:t>
            </a:r>
            <a:r>
              <a:rPr lang="en-US" altLang="zh-CN" sz="2300" dirty="0" smtClean="0"/>
              <a:t>…)</a:t>
            </a:r>
            <a:r>
              <a:rPr lang="zh-CN" altLang="en-US" sz="2300" dirty="0" smtClean="0"/>
              <a:t>。</a:t>
            </a:r>
            <a:r>
              <a:rPr lang="en-US" altLang="zh-CN" sz="2300" dirty="0" smtClean="0"/>
              <a:t>(a). </a:t>
            </a:r>
            <a:r>
              <a:rPr lang="zh-CN" altLang="en-US" sz="2300" dirty="0" smtClean="0"/>
              <a:t>输入时：</a:t>
            </a:r>
            <a:r>
              <a:rPr lang="zh-CN" altLang="en-US" sz="2300" b="1" dirty="0" smtClean="0"/>
              <a:t>从</a:t>
            </a:r>
            <a:r>
              <a:rPr lang="zh-CN" altLang="en-US" sz="2300" b="1" u="sng" dirty="0">
                <a:solidFill>
                  <a:srgbClr val="FFFF00"/>
                </a:solidFill>
              </a:rPr>
              <a:t>设备</a:t>
            </a:r>
            <a:r>
              <a:rPr lang="zh-CN" altLang="en-US" sz="2300" b="1" dirty="0"/>
              <a:t>来</a:t>
            </a:r>
            <a:r>
              <a:rPr lang="zh-CN" altLang="en-US" sz="2300" b="1" dirty="0" smtClean="0"/>
              <a:t>的数据</a:t>
            </a:r>
            <a:r>
              <a:rPr lang="zh-CN" altLang="en-US" sz="2300" dirty="0" smtClean="0"/>
              <a:t>，先进入</a:t>
            </a:r>
            <a:r>
              <a:rPr lang="zh-CN" altLang="en-US" sz="2000" b="1" u="sng" dirty="0"/>
              <a:t>输入缓冲</a:t>
            </a:r>
            <a:r>
              <a:rPr lang="zh-CN" altLang="en-US" sz="2000" b="1" u="sng" dirty="0" smtClean="0"/>
              <a:t>区</a:t>
            </a:r>
            <a:r>
              <a:rPr lang="zh-CN" altLang="en-US" sz="2000" b="1" dirty="0" smtClean="0"/>
              <a:t>，</a:t>
            </a:r>
            <a:r>
              <a:rPr lang="zh-CN" altLang="en-US" sz="2300" dirty="0" smtClean="0"/>
              <a:t>再传入</a:t>
            </a:r>
            <a:r>
              <a:rPr lang="zh-CN" altLang="en-US" sz="2300" b="1" u="sng" dirty="0">
                <a:solidFill>
                  <a:srgbClr val="FFFF00"/>
                </a:solidFill>
              </a:rPr>
              <a:t>输入井</a:t>
            </a:r>
            <a:r>
              <a:rPr lang="zh-CN" altLang="en-US" sz="2300" dirty="0" smtClean="0"/>
              <a:t>；</a:t>
            </a:r>
            <a:r>
              <a:rPr lang="en-US" altLang="zh-CN" sz="2300" dirty="0" smtClean="0"/>
              <a:t>(b). </a:t>
            </a:r>
            <a:r>
              <a:rPr lang="zh-CN" altLang="en-US" sz="2300" dirty="0" smtClean="0"/>
              <a:t>输出时</a:t>
            </a:r>
            <a:r>
              <a:rPr lang="zh-CN" altLang="en-US" sz="2300" dirty="0"/>
              <a:t>： </a:t>
            </a:r>
            <a:r>
              <a:rPr lang="zh-CN" altLang="en-US" sz="2300" b="1" u="sng" dirty="0" smtClean="0">
                <a:solidFill>
                  <a:srgbClr val="FFFF00"/>
                </a:solidFill>
              </a:rPr>
              <a:t>输出</a:t>
            </a:r>
            <a:r>
              <a:rPr lang="zh-CN" altLang="en-US" sz="2300" b="1" u="sng" dirty="0">
                <a:solidFill>
                  <a:srgbClr val="FFFF00"/>
                </a:solidFill>
              </a:rPr>
              <a:t>井</a:t>
            </a:r>
            <a:r>
              <a:rPr lang="zh-CN" altLang="en-US" sz="2300" b="1" dirty="0"/>
              <a:t>来的数据</a:t>
            </a:r>
            <a:r>
              <a:rPr lang="zh-CN" altLang="en-US" sz="2300" dirty="0" smtClean="0"/>
              <a:t>，</a:t>
            </a:r>
            <a:r>
              <a:rPr lang="zh-CN" altLang="en-US" sz="2300" dirty="0"/>
              <a:t>先进入</a:t>
            </a:r>
            <a:r>
              <a:rPr lang="zh-CN" altLang="en-US" sz="2000" b="1" u="sng" dirty="0" smtClean="0"/>
              <a:t>输</a:t>
            </a:r>
            <a:r>
              <a:rPr lang="zh-CN" altLang="en-US" sz="2000" b="1" u="sng" dirty="0"/>
              <a:t>出</a:t>
            </a:r>
            <a:r>
              <a:rPr lang="zh-CN" altLang="en-US" sz="2000" b="1" u="sng" dirty="0" smtClean="0"/>
              <a:t>缓</a:t>
            </a:r>
            <a:r>
              <a:rPr lang="zh-CN" altLang="en-US" sz="2000" b="1" u="sng" dirty="0"/>
              <a:t>冲区</a:t>
            </a:r>
            <a:r>
              <a:rPr lang="zh-CN" altLang="en-US" sz="2400" b="1" dirty="0"/>
              <a:t>，</a:t>
            </a:r>
            <a:r>
              <a:rPr lang="zh-CN" altLang="en-US" sz="2300" dirty="0" smtClean="0"/>
              <a:t>之</a:t>
            </a:r>
            <a:r>
              <a:rPr lang="zh-CN" altLang="en-US" sz="2300" dirty="0"/>
              <a:t>后</a:t>
            </a:r>
            <a:r>
              <a:rPr lang="zh-CN" altLang="en-US" sz="2300" dirty="0" smtClean="0"/>
              <a:t>再送入</a:t>
            </a:r>
            <a:r>
              <a:rPr lang="zh-CN" altLang="en-US" sz="2300" b="1" u="sng" dirty="0" smtClean="0">
                <a:solidFill>
                  <a:srgbClr val="FFFF00"/>
                </a:solidFill>
              </a:rPr>
              <a:t>设备</a:t>
            </a:r>
            <a:r>
              <a:rPr lang="zh-CN" altLang="en-US" sz="2300" b="1" dirty="0" smtClean="0">
                <a:solidFill>
                  <a:srgbClr val="FFFF00"/>
                </a:solidFill>
              </a:rPr>
              <a:t>。</a:t>
            </a:r>
            <a:r>
              <a:rPr lang="zh-CN" altLang="en-US" sz="2300" dirty="0"/>
              <a:t/>
            </a:r>
            <a:br>
              <a:rPr lang="zh-CN" altLang="en-US" sz="2300" dirty="0"/>
            </a:br>
            <a:r>
              <a:rPr lang="zh-CN" altLang="en-US" sz="2400" b="1" dirty="0"/>
              <a:t>　　</a:t>
            </a:r>
            <a:r>
              <a:rPr lang="en-US" altLang="zh-CN" sz="2400" b="1" dirty="0"/>
              <a:t>(3) </a:t>
            </a:r>
            <a:r>
              <a:rPr lang="zh-CN" altLang="en-US" sz="2400" b="1" u="sng" dirty="0"/>
              <a:t>输入进程</a:t>
            </a:r>
            <a:r>
              <a:rPr lang="zh-CN" altLang="en-US" sz="2400" b="1" dirty="0"/>
              <a:t>和</a:t>
            </a:r>
            <a:r>
              <a:rPr lang="zh-CN" altLang="en-US" sz="2400" b="1" u="sng" dirty="0"/>
              <a:t>输出进程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630238" eaLnBrk="1" hangingPunct="1">
              <a:lnSpc>
                <a:spcPct val="126000"/>
              </a:lnSpc>
              <a:spcBef>
                <a:spcPts val="500"/>
              </a:spcBef>
              <a:buNone/>
              <a:defRPr/>
            </a:pPr>
            <a:r>
              <a:rPr lang="zh-CN" altLang="en-US" sz="2300" dirty="0"/>
              <a:t>输入进程：</a:t>
            </a:r>
            <a:r>
              <a:rPr lang="zh-CN" altLang="en-US" sz="2300" b="1" dirty="0">
                <a:solidFill>
                  <a:srgbClr val="FFFF00"/>
                </a:solidFill>
              </a:rPr>
              <a:t>设备中数据</a:t>
            </a:r>
            <a:r>
              <a:rPr lang="en-US" altLang="zh-CN" sz="23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3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输入缓</a:t>
            </a:r>
            <a:r>
              <a:rPr lang="zh-CN" altLang="en-US" sz="2300" b="1" dirty="0">
                <a:solidFill>
                  <a:srgbClr val="FFFF00"/>
                </a:solidFill>
                <a:sym typeface="Wingdings" panose="05000000000000000000" pitchFamily="2" charset="2"/>
              </a:rPr>
              <a:t>冲区</a:t>
            </a:r>
            <a:r>
              <a:rPr lang="en-US" altLang="zh-CN" sz="2300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300" b="1" dirty="0">
                <a:solidFill>
                  <a:srgbClr val="FFFF00"/>
                </a:solidFill>
                <a:sym typeface="Wingdings" panose="05000000000000000000" pitchFamily="2" charset="2"/>
              </a:rPr>
              <a:t>输入井</a:t>
            </a:r>
            <a:r>
              <a:rPr lang="en-US" altLang="zh-CN" sz="1500" i="1" dirty="0">
                <a:sym typeface="Wingdings" panose="05000000000000000000" pitchFamily="2" charset="2"/>
              </a:rPr>
              <a:t>CPU(read) </a:t>
            </a:r>
            <a:r>
              <a:rPr lang="zh-CN" altLang="en-US" sz="1500" i="1" dirty="0">
                <a:sym typeface="Wingdings" panose="05000000000000000000" pitchFamily="2" charset="2"/>
              </a:rPr>
              <a:t>内存</a:t>
            </a:r>
            <a:r>
              <a:rPr lang="zh-CN" altLang="en-US" sz="2100" i="1" dirty="0">
                <a:sym typeface="Wingdings" panose="05000000000000000000" pitchFamily="2" charset="2"/>
              </a:rPr>
              <a:t>；   </a:t>
            </a:r>
            <a:endParaRPr lang="en-US" altLang="zh-CN" sz="2100" i="1" dirty="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6000"/>
              </a:lnSpc>
              <a:spcBef>
                <a:spcPts val="500"/>
              </a:spcBef>
              <a:buNone/>
              <a:defRPr/>
            </a:pPr>
            <a:r>
              <a:rPr lang="zh-CN" altLang="en-US" sz="2300" dirty="0" smtClean="0">
                <a:sym typeface="Wingdings" panose="05000000000000000000" pitchFamily="2" charset="2"/>
              </a:rPr>
              <a:t>输</a:t>
            </a:r>
            <a:r>
              <a:rPr lang="zh-CN" altLang="en-US" sz="2300" dirty="0">
                <a:sym typeface="Wingdings" panose="05000000000000000000" pitchFamily="2" charset="2"/>
              </a:rPr>
              <a:t>出进程：相反过程。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2400" b="1" dirty="0"/>
              <a:t>　　</a:t>
            </a:r>
            <a:r>
              <a:rPr lang="en-US" altLang="zh-CN" sz="2400" b="1" dirty="0"/>
              <a:t>(4) </a:t>
            </a:r>
            <a:r>
              <a:rPr lang="zh-CN" altLang="en-US" sz="2400" b="1" dirty="0">
                <a:solidFill>
                  <a:schemeClr val="tx2"/>
                </a:solidFill>
              </a:rPr>
              <a:t>井管理</a:t>
            </a:r>
            <a:r>
              <a:rPr lang="zh-CN" altLang="en-US" sz="2400" b="1" dirty="0"/>
              <a:t>程序</a:t>
            </a:r>
            <a:r>
              <a:rPr lang="zh-CN" altLang="en-US" sz="2400" b="1" dirty="0" smtClean="0"/>
              <a:t>。</a:t>
            </a:r>
            <a:r>
              <a:rPr lang="zh-CN" altLang="en-US" sz="2100" b="1" dirty="0" smtClean="0"/>
              <a:t>程序</a:t>
            </a:r>
            <a:r>
              <a:rPr lang="en-US" altLang="zh-CN" sz="2100" b="1" dirty="0" smtClean="0"/>
              <a:t>read</a:t>
            </a:r>
            <a:r>
              <a:rPr lang="zh-CN" altLang="en-US" sz="2100" b="1" dirty="0" smtClean="0"/>
              <a:t>请求时，</a:t>
            </a:r>
            <a:r>
              <a:rPr lang="zh-CN" altLang="en-US" sz="2100" b="1" dirty="0" smtClean="0">
                <a:solidFill>
                  <a:srgbClr val="FF6600"/>
                </a:solidFill>
              </a:rPr>
              <a:t>管理</a:t>
            </a:r>
            <a:r>
              <a:rPr lang="zh-CN" altLang="en-US" sz="2100" b="1" dirty="0">
                <a:solidFill>
                  <a:srgbClr val="FF6600"/>
                </a:solidFill>
              </a:rPr>
              <a:t>作业</a:t>
            </a:r>
            <a:r>
              <a:rPr lang="zh-CN" altLang="en-US" sz="2100" b="1" dirty="0" smtClean="0">
                <a:solidFill>
                  <a:srgbClr val="FFFF00"/>
                </a:solidFill>
              </a:rPr>
              <a:t>从井</a:t>
            </a:r>
            <a:r>
              <a:rPr lang="zh-CN" altLang="en-US" sz="2100" b="1" dirty="0">
                <a:solidFill>
                  <a:srgbClr val="FFFF00"/>
                </a:solidFill>
              </a:rPr>
              <a:t>中输</a:t>
            </a:r>
            <a:r>
              <a:rPr lang="zh-CN" altLang="en-US" sz="2100" b="1" dirty="0" smtClean="0">
                <a:solidFill>
                  <a:srgbClr val="FFFF00"/>
                </a:solidFill>
              </a:rPr>
              <a:t>入</a:t>
            </a:r>
            <a:r>
              <a:rPr lang="zh-CN" altLang="en-US" sz="2100" b="1" u="sng" baseline="30000" dirty="0" smtClean="0"/>
              <a:t>不是设备</a:t>
            </a:r>
            <a:r>
              <a:rPr lang="en-US" altLang="zh-CN" sz="2100" b="1" dirty="0" smtClean="0"/>
              <a:t>(</a:t>
            </a:r>
            <a:r>
              <a:rPr lang="zh-CN" altLang="en-US" sz="2100" b="1" dirty="0" smtClean="0"/>
              <a:t>或相反</a:t>
            </a:r>
            <a:r>
              <a:rPr lang="en-US" altLang="zh-CN" sz="2100" b="1" dirty="0" smtClean="0"/>
              <a:t>)</a:t>
            </a:r>
            <a:r>
              <a:rPr lang="zh-CN" altLang="en-US" sz="2100" b="1" dirty="0"/>
              <a:t>　</a:t>
            </a:r>
            <a:endParaRPr lang="en-US" altLang="zh-CN" sz="2100" b="1" dirty="0"/>
          </a:p>
          <a:p>
            <a:pPr marL="0" indent="0" eaLnBrk="1" hangingPunct="1">
              <a:lnSpc>
                <a:spcPct val="126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05668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3.  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SPOOLing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系统的特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点（自学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提高了</a:t>
            </a:r>
            <a:r>
              <a:rPr lang="en-US" altLang="zh-CN" dirty="0"/>
              <a:t>I/O</a:t>
            </a:r>
            <a:r>
              <a:rPr lang="zh-CN" altLang="en-US" dirty="0"/>
              <a:t>的速度。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b="1" u="sng" dirty="0">
                <a:solidFill>
                  <a:schemeClr val="tx2"/>
                </a:solidFill>
              </a:rPr>
              <a:t>将独占设备改造为共享设</a:t>
            </a:r>
            <a:r>
              <a:rPr lang="zh-CN" altLang="en-US" b="1" u="sng" dirty="0" smtClean="0">
                <a:solidFill>
                  <a:schemeClr val="tx2"/>
                </a:solidFill>
              </a:rPr>
              <a:t>备</a:t>
            </a:r>
            <a:endParaRPr lang="en-US" altLang="zh-CN" b="1" u="sng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        假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脱机打印机系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统，把用户的</a:t>
            </a:r>
            <a:r>
              <a:rPr lang="zh-CN" altLang="en-US" sz="2200" u="sng" dirty="0" smtClean="0">
                <a:latin typeface="黑体" pitchFamily="2" charset="-122"/>
                <a:ea typeface="黑体" pitchFamily="2" charset="-122"/>
              </a:rPr>
              <a:t>打印请求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排队，</a:t>
            </a:r>
            <a:r>
              <a:rPr lang="zh-CN" altLang="en-US" sz="2200" u="sng" dirty="0" smtClean="0">
                <a:latin typeface="黑体" pitchFamily="2" charset="-122"/>
                <a:ea typeface="黑体" pitchFamily="2" charset="-122"/>
              </a:rPr>
              <a:t>打印数据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变成假脱机</a:t>
            </a:r>
            <a:r>
              <a:rPr lang="zh-CN" altLang="en-US" sz="22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文件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，按照请求队列，打印文件即可</a:t>
            </a:r>
            <a:r>
              <a:rPr lang="zh-CN" altLang="en-US" dirty="0" smtClean="0"/>
              <a:t>。</a:t>
            </a:r>
            <a:r>
              <a:rPr lang="zh-CN" altLang="en-US" dirty="0"/>
              <a:t>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 smtClean="0"/>
              <a:t>      (</a:t>
            </a:r>
            <a:r>
              <a:rPr lang="en-US" altLang="zh-CN" dirty="0"/>
              <a:t>3) </a:t>
            </a:r>
            <a:r>
              <a:rPr lang="zh-CN" altLang="en-US" dirty="0"/>
              <a:t>实现了虚拟设备功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692277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假脱机打印机系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统 （已讲）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打印机是经常用到的输出设备，属于独占设备。利用假脱机技术可将它改造为一台可供多个用户共享的打印设备，从而提高设备的利用率，也方便了用户。共享打印机技术已被广泛地用于多用户系统和局域网络中。假脱机打印系统主要有以下三部分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磁盘缓冲区。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打印缓冲区。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假脱机管理进程和假脱机打印进程。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692277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332656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守护进程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(daemon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（自学）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前面是利用假脱机系统来实现打印机共享的一种方案，人们对该方案进行了某些修改，如取消该方案中的假脱机管理进程，为打印机建立一个守护进程，由它执行一部分原来由假脱机管理进程实现的功能，如为用户在磁盘缓冲区中申请一个空闲盘块，并将要打印的数据送入其中，将该盘块的首址返回给请求进程。另一部分由请求进程自己完成，每个要求打印的进程首先生成一份要求打印的文件，其中包含对打印的要求和指向装有打印输出数据盘块的指针等信息，然后将用户请求打印文件放入假脱机文件队列</a:t>
            </a:r>
            <a:r>
              <a:rPr lang="en-US" altLang="zh-CN" dirty="0"/>
              <a:t>(</a:t>
            </a:r>
            <a:r>
              <a:rPr lang="zh-CN" altLang="en-US" dirty="0"/>
              <a:t>目录</a:t>
            </a:r>
            <a:r>
              <a:rPr lang="en-US" altLang="zh-CN" dirty="0"/>
              <a:t>)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692277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1040751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zh-CN" altLang="en-US" dirty="0" smtClean="0"/>
              <a:t>在</a:t>
            </a:r>
            <a:r>
              <a:rPr lang="zh-CN" altLang="en-US" dirty="0"/>
              <a:t>现代操作系统中，</a:t>
            </a:r>
            <a:r>
              <a:rPr lang="zh-CN" altLang="en-US" b="1" dirty="0"/>
              <a:t>几乎所有的</a:t>
            </a:r>
            <a:r>
              <a:rPr lang="en-US" altLang="zh-CN" b="1" dirty="0">
                <a:solidFill>
                  <a:srgbClr val="FFFF00"/>
                </a:solidFill>
              </a:rPr>
              <a:t>I/O</a:t>
            </a:r>
            <a:r>
              <a:rPr lang="zh-CN" altLang="en-US" b="1" dirty="0">
                <a:solidFill>
                  <a:srgbClr val="FFFF00"/>
                </a:solidFill>
              </a:rPr>
              <a:t>设备在与处理机交换数据时都用了</a:t>
            </a:r>
            <a:r>
              <a:rPr lang="zh-CN" altLang="en-US" b="1" u="sng" dirty="0">
                <a:solidFill>
                  <a:srgbClr val="FFFF00"/>
                </a:solidFill>
              </a:rPr>
              <a:t>缓冲区</a:t>
            </a:r>
            <a:r>
              <a:rPr lang="zh-CN" altLang="en-US" dirty="0" smtClean="0"/>
              <a:t>。如</a:t>
            </a:r>
            <a:r>
              <a:rPr lang="en-US" altLang="zh-CN" dirty="0" smtClean="0"/>
              <a:t>Spooling</a:t>
            </a:r>
            <a:r>
              <a:rPr lang="zh-CN" altLang="en-US" dirty="0" smtClean="0"/>
              <a:t>系统的输入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出～。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</a:rPr>
              <a:t>缓</a:t>
            </a:r>
            <a:r>
              <a:rPr lang="zh-CN" altLang="en-US" b="1" dirty="0">
                <a:solidFill>
                  <a:srgbClr val="FFFF00"/>
                </a:solidFill>
              </a:rPr>
              <a:t>冲</a:t>
            </a:r>
            <a:r>
              <a:rPr lang="zh-CN" altLang="en-US" b="1" dirty="0" smtClean="0">
                <a:solidFill>
                  <a:srgbClr val="FFFF00"/>
                </a:solidFill>
              </a:rPr>
              <a:t>区：</a:t>
            </a:r>
            <a:r>
              <a:rPr lang="zh-CN" altLang="en-US" dirty="0"/>
              <a:t>是一个</a:t>
            </a:r>
            <a:r>
              <a:rPr lang="zh-CN" altLang="en-US" b="1" dirty="0">
                <a:solidFill>
                  <a:schemeClr val="tx2"/>
                </a:solidFill>
              </a:rPr>
              <a:t>存储区</a:t>
            </a:r>
            <a:r>
              <a:rPr lang="zh-CN" altLang="en-US" b="1" dirty="0" smtClean="0">
                <a:solidFill>
                  <a:schemeClr val="tx2"/>
                </a:solidFill>
              </a:rPr>
              <a:t>域</a:t>
            </a:r>
            <a:r>
              <a:rPr lang="zh-CN" altLang="en-US" dirty="0"/>
              <a:t>。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marL="0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r>
              <a:rPr lang="zh-CN" altLang="en-US" dirty="0" smtClean="0"/>
              <a:t>它</a:t>
            </a:r>
            <a:r>
              <a:rPr lang="zh-CN" altLang="en-US" dirty="0"/>
              <a:t>可</a:t>
            </a:r>
            <a:r>
              <a:rPr lang="zh-CN" altLang="en-US" dirty="0" smtClean="0"/>
              <a:t>以是</a:t>
            </a:r>
            <a:r>
              <a:rPr lang="zh-CN" altLang="en-US" b="1" u="sng" dirty="0" smtClean="0">
                <a:solidFill>
                  <a:srgbClr val="FF6600"/>
                </a:solidFill>
              </a:rPr>
              <a:t>寄</a:t>
            </a:r>
            <a:r>
              <a:rPr lang="zh-CN" altLang="en-US" b="1" u="sng" dirty="0">
                <a:solidFill>
                  <a:srgbClr val="FF6600"/>
                </a:solidFill>
              </a:rPr>
              <a:t>存</a:t>
            </a:r>
            <a:r>
              <a:rPr lang="zh-CN" altLang="en-US" b="1" u="sng" dirty="0" smtClean="0">
                <a:solidFill>
                  <a:srgbClr val="FF6600"/>
                </a:solidFill>
              </a:rPr>
              <a:t>器</a:t>
            </a:r>
            <a:r>
              <a:rPr lang="zh-CN" altLang="en-US" dirty="0" smtClean="0"/>
              <a:t>（成本高</a:t>
            </a:r>
            <a:r>
              <a:rPr lang="zh-CN" altLang="en-US" dirty="0"/>
              <a:t>，容</a:t>
            </a:r>
            <a:r>
              <a:rPr lang="zh-CN" altLang="en-US" dirty="0" smtClean="0"/>
              <a:t>量小，用于速</a:t>
            </a:r>
            <a:r>
              <a:rPr lang="zh-CN" altLang="en-US" dirty="0"/>
              <a:t>度要求非常高的场</a:t>
            </a:r>
            <a:r>
              <a:rPr lang="zh-CN" altLang="en-US" dirty="0" smtClean="0"/>
              <a:t>合</a:t>
            </a:r>
            <a:r>
              <a:rPr lang="en-US" altLang="zh-CN" dirty="0" smtClean="0"/>
              <a:t>---</a:t>
            </a:r>
            <a:r>
              <a:rPr lang="zh-CN" altLang="en-US" dirty="0" smtClean="0">
                <a:solidFill>
                  <a:srgbClr val="FFFF00"/>
                </a:solidFill>
              </a:rPr>
              <a:t>联</a:t>
            </a:r>
            <a:r>
              <a:rPr lang="zh-CN" altLang="en-US" dirty="0">
                <a:solidFill>
                  <a:srgbClr val="FFFF00"/>
                </a:solidFill>
              </a:rPr>
              <a:t>想存储器</a:t>
            </a:r>
            <a:r>
              <a:rPr lang="zh-CN" altLang="en-US" dirty="0"/>
              <a:t>；设备控制器中用的</a:t>
            </a:r>
            <a:r>
              <a:rPr lang="zh-CN" altLang="en-US" dirty="0">
                <a:solidFill>
                  <a:srgbClr val="FFFF00"/>
                </a:solidFill>
              </a:rPr>
              <a:t>数据缓冲区</a:t>
            </a:r>
            <a:r>
              <a:rPr lang="zh-CN" altLang="en-US" dirty="0" smtClean="0"/>
              <a:t>等）。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）通常：指</a:t>
            </a:r>
            <a:r>
              <a:rPr lang="zh-CN" altLang="en-US" b="1" u="sng" dirty="0">
                <a:solidFill>
                  <a:srgbClr val="FF6600"/>
                </a:solidFill>
              </a:rPr>
              <a:t>内</a:t>
            </a:r>
            <a:r>
              <a:rPr lang="zh-CN" altLang="en-US" b="1" u="sng" dirty="0" smtClean="0">
                <a:solidFill>
                  <a:srgbClr val="FF6600"/>
                </a:solidFill>
              </a:rPr>
              <a:t>存</a:t>
            </a:r>
            <a:r>
              <a:rPr lang="en-US" altLang="zh-CN" dirty="0"/>
              <a:t>(</a:t>
            </a:r>
            <a:r>
              <a:rPr lang="zh-CN" altLang="en-US" dirty="0"/>
              <a:t>本章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6.7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缓 冲 区 管 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92277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89884" y="873740"/>
            <a:ext cx="8540750" cy="5953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8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zh-CN" altLang="en-US" sz="2300" dirty="0" smtClean="0"/>
              <a:t>引入</a:t>
            </a:r>
            <a:r>
              <a:rPr lang="zh-CN" altLang="en-US" sz="2300" dirty="0"/>
              <a:t>缓冲区的原因有很多，可归结为以下几点：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(1) </a:t>
            </a:r>
            <a:r>
              <a:rPr lang="zh-CN" altLang="en-US" sz="2300" dirty="0"/>
              <a:t>缓和</a:t>
            </a:r>
            <a:r>
              <a:rPr lang="en-US" altLang="zh-CN" sz="2300" dirty="0"/>
              <a:t>CPU</a:t>
            </a:r>
            <a:r>
              <a:rPr lang="zh-CN" altLang="en-US" sz="2300" dirty="0"/>
              <a:t>与</a:t>
            </a:r>
            <a:r>
              <a:rPr lang="en-US" altLang="zh-CN" sz="2300" dirty="0"/>
              <a:t>I/O</a:t>
            </a:r>
            <a:r>
              <a:rPr lang="zh-CN" altLang="en-US" sz="2300" dirty="0"/>
              <a:t>设备间</a:t>
            </a:r>
            <a:r>
              <a:rPr lang="zh-CN" altLang="en-US" sz="2300" b="1" u="sng" dirty="0">
                <a:solidFill>
                  <a:srgbClr val="FFFF00"/>
                </a:solidFill>
              </a:rPr>
              <a:t>速度</a:t>
            </a:r>
            <a:r>
              <a:rPr lang="zh-CN" altLang="en-US" sz="2300" b="1" dirty="0">
                <a:solidFill>
                  <a:srgbClr val="FFFF00"/>
                </a:solidFill>
              </a:rPr>
              <a:t>不匹配</a:t>
            </a:r>
            <a:r>
              <a:rPr lang="zh-CN" altLang="en-US" sz="2300" dirty="0"/>
              <a:t>的矛盾。</a:t>
            </a:r>
            <a:br>
              <a:rPr lang="zh-CN" altLang="en-US" sz="23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(2) </a:t>
            </a:r>
            <a:r>
              <a:rPr lang="zh-CN" altLang="en-US" sz="2200" dirty="0"/>
              <a:t>减少对</a:t>
            </a:r>
            <a:r>
              <a:rPr lang="en-US" altLang="zh-CN" sz="2200" b="1" dirty="0">
                <a:solidFill>
                  <a:srgbClr val="FFFF00"/>
                </a:solidFill>
              </a:rPr>
              <a:t>CPU</a:t>
            </a:r>
            <a:r>
              <a:rPr lang="zh-CN" altLang="en-US" sz="2200" b="1" dirty="0">
                <a:solidFill>
                  <a:srgbClr val="FFFF00"/>
                </a:solidFill>
              </a:rPr>
              <a:t>的中断频率</a:t>
            </a:r>
            <a:r>
              <a:rPr lang="zh-CN" altLang="en-US" sz="2200" dirty="0"/>
              <a:t>，放宽对</a:t>
            </a:r>
            <a:r>
              <a:rPr lang="en-US" altLang="zh-CN" sz="2200" dirty="0"/>
              <a:t>CPU</a:t>
            </a:r>
            <a:r>
              <a:rPr lang="zh-CN" altLang="en-US" sz="2200" dirty="0"/>
              <a:t>中断响应时间的限制。</a:t>
            </a:r>
            <a:r>
              <a:rPr lang="zh-CN" altLang="en-US" sz="2300" dirty="0"/>
              <a:t/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(3) </a:t>
            </a:r>
            <a:r>
              <a:rPr lang="zh-CN" altLang="en-US" sz="2300" dirty="0"/>
              <a:t>解决</a:t>
            </a:r>
            <a:r>
              <a:rPr lang="zh-CN" altLang="en-US" sz="2300" b="1" u="sng" dirty="0">
                <a:solidFill>
                  <a:srgbClr val="FFFF00"/>
                </a:solidFill>
              </a:rPr>
              <a:t>数据粒度</a:t>
            </a:r>
            <a:r>
              <a:rPr lang="zh-CN" altLang="en-US" sz="2300" b="1" dirty="0">
                <a:solidFill>
                  <a:srgbClr val="FFFF00"/>
                </a:solidFill>
              </a:rPr>
              <a:t>（数据单位）</a:t>
            </a:r>
            <a:r>
              <a:rPr lang="zh-CN" altLang="en-US" sz="2300" dirty="0" smtClean="0"/>
              <a:t>不</a:t>
            </a:r>
            <a:r>
              <a:rPr lang="zh-CN" altLang="en-US" sz="2300" dirty="0"/>
              <a:t>匹配的问题。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(4) </a:t>
            </a:r>
            <a:r>
              <a:rPr lang="zh-CN" altLang="en-US" sz="2300" dirty="0"/>
              <a:t>提高</a:t>
            </a:r>
            <a:r>
              <a:rPr lang="en-US" altLang="zh-CN" sz="2300" dirty="0"/>
              <a:t>CPU</a:t>
            </a:r>
            <a:r>
              <a:rPr lang="zh-CN" altLang="en-US" sz="2300" dirty="0"/>
              <a:t>和</a:t>
            </a:r>
            <a:r>
              <a:rPr lang="en-US" altLang="zh-CN" sz="2300" dirty="0"/>
              <a:t>I/O</a:t>
            </a:r>
            <a:r>
              <a:rPr lang="zh-CN" altLang="en-US" sz="2300" dirty="0"/>
              <a:t>设备之间的</a:t>
            </a:r>
            <a:r>
              <a:rPr lang="zh-CN" altLang="en-US" sz="2300" b="1" u="sng" dirty="0">
                <a:solidFill>
                  <a:srgbClr val="FFFF00"/>
                </a:solidFill>
              </a:rPr>
              <a:t>并行性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</p:txBody>
      </p:sp>
      <p:pic>
        <p:nvPicPr>
          <p:cNvPr id="3" name="Picture 4" descr="6-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9" y="3333307"/>
            <a:ext cx="6097588" cy="27432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67726" y="6113210"/>
            <a:ext cx="4067944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kern="0" dirty="0" smtClean="0"/>
              <a:t>图</a:t>
            </a:r>
            <a:r>
              <a:rPr lang="en-US" altLang="zh-CN" sz="1600" kern="0" dirty="0" smtClean="0"/>
              <a:t>6-22  </a:t>
            </a:r>
            <a:r>
              <a:rPr lang="zh-CN" altLang="en-US" sz="1600" kern="0" dirty="0" smtClean="0"/>
              <a:t>利用缓冲寄存器实现缓冲</a:t>
            </a:r>
            <a:endParaRPr lang="zh-CN" altLang="en-US" sz="16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6851940" y="3481330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1s/9.6kb ≈100</a:t>
            </a:r>
            <a:r>
              <a:rPr lang="el-GR" altLang="zh-CN" b="1" dirty="0"/>
              <a:t>μ</a:t>
            </a:r>
            <a:r>
              <a:rPr lang="en-US" altLang="zh-CN" b="1" dirty="0" smtClean="0"/>
              <a:t>s/b</a:t>
            </a:r>
          </a:p>
          <a:p>
            <a:r>
              <a:rPr lang="en-US" altLang="zh-CN" b="1" dirty="0" smtClean="0"/>
              <a:t>100</a:t>
            </a:r>
            <a:r>
              <a:rPr lang="el-GR" altLang="zh-CN" b="1" dirty="0"/>
              <a:t>μ</a:t>
            </a:r>
            <a:r>
              <a:rPr lang="en-US" altLang="zh-CN" b="1" dirty="0"/>
              <a:t>s</a:t>
            </a:r>
            <a:r>
              <a:rPr lang="zh-CN" altLang="en-US" b="1" dirty="0" smtClean="0"/>
              <a:t>中</a:t>
            </a:r>
            <a:r>
              <a:rPr lang="zh-CN" altLang="en-US" b="1" dirty="0"/>
              <a:t>断一</a:t>
            </a:r>
            <a:r>
              <a:rPr lang="zh-CN" altLang="en-US" b="1" dirty="0" smtClean="0"/>
              <a:t>次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57197" y="4240196"/>
            <a:ext cx="218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8b</a:t>
            </a:r>
            <a:r>
              <a:rPr lang="zh-CN" altLang="en-US" b="1" dirty="0" smtClean="0"/>
              <a:t>才中断一次，  中断频率是原</a:t>
            </a:r>
            <a:r>
              <a:rPr lang="zh-CN" altLang="en-US" b="1" dirty="0"/>
              <a:t>来</a:t>
            </a:r>
            <a:r>
              <a:rPr lang="en-US" altLang="zh-CN" b="1" dirty="0" smtClean="0"/>
              <a:t>1/8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57198" y="5153177"/>
            <a:ext cx="2280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8b</a:t>
            </a:r>
            <a:r>
              <a:rPr lang="en-US" altLang="zh-CN" b="1" dirty="0" smtClean="0">
                <a:sym typeface="Wingdings" panose="05000000000000000000" pitchFamily="2" charset="2"/>
              </a:rPr>
              <a:t></a:t>
            </a:r>
            <a:r>
              <a:rPr lang="en-US" altLang="zh-CN" b="1" dirty="0" smtClean="0"/>
              <a:t>8*100</a:t>
            </a:r>
            <a:r>
              <a:rPr lang="el-GR" altLang="zh-CN" b="1" dirty="0"/>
              <a:t>μ</a:t>
            </a:r>
            <a:r>
              <a:rPr lang="en-US" altLang="zh-CN" b="1" dirty="0" smtClean="0"/>
              <a:t>s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800</a:t>
            </a:r>
            <a:r>
              <a:rPr lang="el-GR" altLang="zh-CN" b="1" dirty="0"/>
              <a:t> μ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内</a:t>
            </a:r>
            <a:r>
              <a:rPr lang="zh-CN" altLang="en-US" b="1" dirty="0" smtClean="0">
                <a:solidFill>
                  <a:srgbClr val="FFFF00"/>
                </a:solidFill>
              </a:rPr>
              <a:t>响应</a:t>
            </a:r>
            <a:r>
              <a:rPr lang="en-US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处理</a:t>
            </a:r>
            <a:r>
              <a:rPr lang="zh-CN" altLang="en-US" b="1" dirty="0" smtClean="0"/>
              <a:t>即</a:t>
            </a:r>
            <a:r>
              <a:rPr lang="zh-CN" altLang="en-US" b="1" dirty="0"/>
              <a:t>可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6.7.1 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缓冲的引入 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54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6.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错误处理（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快）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大多数的设备都包括了较多的机械和电气部分，运行时容易出现错误和故障</a:t>
            </a:r>
            <a:r>
              <a:rPr lang="zh-CN" altLang="en-US" dirty="0" smtClean="0"/>
              <a:t>。可</a:t>
            </a:r>
            <a:r>
              <a:rPr lang="zh-CN" altLang="en-US" dirty="0"/>
              <a:t>将</a:t>
            </a:r>
            <a:r>
              <a:rPr lang="zh-CN" altLang="en-US" b="1" dirty="0">
                <a:solidFill>
                  <a:schemeClr val="tx2"/>
                </a:solidFill>
              </a:rPr>
              <a:t>错误分</a:t>
            </a:r>
            <a:r>
              <a:rPr lang="zh-CN" altLang="en-US" b="1" dirty="0" smtClean="0">
                <a:solidFill>
                  <a:schemeClr val="tx2"/>
                </a:solidFill>
              </a:rPr>
              <a:t>为：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514350" indent="-514350" eaLnBrk="1" hangingPunct="1">
              <a:lnSpc>
                <a:spcPct val="138000"/>
              </a:lnSpc>
              <a:spcBef>
                <a:spcPct val="50000"/>
              </a:spcBef>
              <a:buFont typeface="+mj-ea"/>
              <a:buAutoNum type="circleNumDbPlain"/>
              <a:defRPr/>
            </a:pPr>
            <a:r>
              <a:rPr lang="zh-CN" altLang="en-US" dirty="0">
                <a:solidFill>
                  <a:schemeClr val="tx2"/>
                </a:solidFill>
              </a:rPr>
              <a:t>临时性错</a:t>
            </a:r>
            <a:r>
              <a:rPr lang="zh-CN" altLang="en-US" dirty="0" smtClean="0">
                <a:solidFill>
                  <a:schemeClr val="tx2"/>
                </a:solidFill>
              </a:rPr>
              <a:t>误</a:t>
            </a:r>
            <a:r>
              <a:rPr lang="zh-CN" altLang="en-US" dirty="0" smtClean="0"/>
              <a:t>：可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chemeClr val="tx2"/>
                </a:solidFill>
              </a:rPr>
              <a:t>重试操作</a:t>
            </a:r>
            <a:r>
              <a:rPr lang="zh-CN" altLang="en-US" dirty="0"/>
              <a:t>来纠</a:t>
            </a:r>
            <a:r>
              <a:rPr lang="zh-CN" altLang="en-US" dirty="0" smtClean="0"/>
              <a:t>正</a:t>
            </a:r>
            <a:r>
              <a:rPr lang="en-US" altLang="zh-CN" dirty="0" smtClean="0"/>
              <a:t>(</a:t>
            </a:r>
            <a:r>
              <a:rPr lang="zh-CN" altLang="en-US" dirty="0" smtClean="0"/>
              <a:t>打印缺纸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514350" indent="-514350" eaLnBrk="1" hangingPunct="1">
              <a:lnSpc>
                <a:spcPct val="138000"/>
              </a:lnSpc>
              <a:spcBef>
                <a:spcPct val="50000"/>
              </a:spcBef>
              <a:buFont typeface="+mj-ea"/>
              <a:buAutoNum type="circleNumDbPlain"/>
              <a:defRPr/>
            </a:pPr>
            <a:r>
              <a:rPr lang="zh-CN" altLang="en-US" dirty="0">
                <a:solidFill>
                  <a:schemeClr val="tx2"/>
                </a:solidFill>
              </a:rPr>
              <a:t>持久性错</a:t>
            </a:r>
            <a:r>
              <a:rPr lang="zh-CN" altLang="en-US" dirty="0" smtClean="0">
                <a:solidFill>
                  <a:schemeClr val="tx2"/>
                </a:solidFill>
              </a:rPr>
              <a:t>误</a:t>
            </a:r>
            <a:r>
              <a:rPr lang="zh-CN" altLang="en-US" dirty="0" smtClean="0"/>
              <a:t>：需</a:t>
            </a:r>
            <a:r>
              <a:rPr lang="zh-CN" altLang="en-US" dirty="0"/>
              <a:t>要</a:t>
            </a:r>
            <a:r>
              <a:rPr lang="zh-CN" altLang="en-US" dirty="0">
                <a:solidFill>
                  <a:schemeClr val="tx2"/>
                </a:solidFill>
              </a:rPr>
              <a:t>向上层报</a:t>
            </a:r>
            <a:r>
              <a:rPr lang="zh-CN" altLang="en-US" dirty="0" smtClean="0">
                <a:solidFill>
                  <a:schemeClr val="tx2"/>
                </a:solidFill>
              </a:rPr>
              <a:t>告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38000"/>
              </a:lnSpc>
              <a:spcBef>
                <a:spcPct val="500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总的思路：优先在低层解决，解决不了时才</a:t>
            </a:r>
            <a:r>
              <a:rPr lang="zh-CN" altLang="en-US" dirty="0"/>
              <a:t>向上层报告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55740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6.7.2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单缓冲区和双缓冲区  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单缓冲区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(Single Buffer)</a:t>
            </a:r>
            <a:br>
              <a:rPr lang="en-US" altLang="zh-CN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在单缓冲情况下，每当用户进程发出</a:t>
            </a:r>
            <a:r>
              <a:rPr lang="zh-CN" altLang="en-US" dirty="0" smtClean="0">
                <a:solidFill>
                  <a:srgbClr val="FFFF99"/>
                </a:solidFill>
              </a:rPr>
              <a:t>一</a:t>
            </a:r>
            <a:r>
              <a:rPr lang="zh-CN" altLang="en-US" dirty="0">
                <a:solidFill>
                  <a:srgbClr val="FFFF99"/>
                </a:solidFill>
              </a:rPr>
              <a:t>个</a:t>
            </a:r>
            <a:r>
              <a:rPr lang="en-US" altLang="zh-CN" dirty="0" smtClean="0">
                <a:solidFill>
                  <a:srgbClr val="FFFF99"/>
                </a:solidFill>
              </a:rPr>
              <a:t>I/O</a:t>
            </a:r>
            <a:r>
              <a:rPr lang="zh-CN" altLang="en-US" dirty="0">
                <a:solidFill>
                  <a:srgbClr val="FFFF99"/>
                </a:solidFill>
              </a:rPr>
              <a:t>请求</a:t>
            </a:r>
            <a:r>
              <a:rPr lang="zh-CN" altLang="en-US" dirty="0"/>
              <a:t>时，操作系统便在主存中为之</a:t>
            </a:r>
            <a:r>
              <a:rPr lang="zh-CN" altLang="en-US" dirty="0">
                <a:solidFill>
                  <a:srgbClr val="FFFF99"/>
                </a:solidFill>
              </a:rPr>
              <a:t>分配一个缓冲区</a:t>
            </a:r>
            <a:r>
              <a:rPr lang="zh-CN" altLang="en-US" dirty="0"/>
              <a:t>，如图</a:t>
            </a:r>
            <a:r>
              <a:rPr lang="en-US" altLang="zh-CN" dirty="0"/>
              <a:t>6-23</a:t>
            </a:r>
            <a:r>
              <a:rPr lang="zh-CN" altLang="en-US" dirty="0"/>
              <a:t>所示。 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Picture 4" descr="6-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09" y="3068960"/>
            <a:ext cx="6026150" cy="311308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3932" y="6308126"/>
            <a:ext cx="507613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6-23  </a:t>
            </a:r>
            <a:r>
              <a:rPr lang="zh-CN" altLang="en-US" kern="0" dirty="0" smtClean="0"/>
              <a:t>单缓冲工作示意图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11554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630238" eaLnBrk="1" hangingPunct="1">
              <a:lnSpc>
                <a:spcPct val="130000"/>
              </a:lnSpc>
              <a:spcBef>
                <a:spcPts val="1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双缓冲区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(Double Buffer)</a:t>
            </a:r>
            <a:br>
              <a:rPr lang="en-US" altLang="zh-CN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问题：</a:t>
            </a:r>
            <a:r>
              <a:rPr lang="zh-CN" altLang="en-US" b="1" dirty="0" smtClean="0">
                <a:solidFill>
                  <a:srgbClr val="FFFF66"/>
                </a:solidFill>
              </a:rPr>
              <a:t>一</a:t>
            </a:r>
            <a:r>
              <a:rPr lang="zh-CN" altLang="en-US" b="1" dirty="0">
                <a:solidFill>
                  <a:srgbClr val="FFFF66"/>
                </a:solidFill>
              </a:rPr>
              <a:t>个</a:t>
            </a:r>
            <a:r>
              <a:rPr lang="zh-CN" altLang="en-US" dirty="0">
                <a:solidFill>
                  <a:srgbClr val="FFFF66"/>
                </a:solidFill>
              </a:rPr>
              <a:t>缓冲区</a:t>
            </a:r>
            <a:r>
              <a:rPr lang="zh-CN" altLang="en-US" dirty="0"/>
              <a:t>时，</a:t>
            </a:r>
            <a:r>
              <a:rPr lang="zh-CN" altLang="en-US" dirty="0" smtClean="0"/>
              <a:t>如</a:t>
            </a:r>
            <a:r>
              <a:rPr lang="zh-CN" altLang="en-US" dirty="0"/>
              <a:t>果消费者尚未取走缓冲区中的数据</a:t>
            </a:r>
            <a:r>
              <a:rPr lang="zh-CN" altLang="en-US" dirty="0" smtClean="0"/>
              <a:t>，生</a:t>
            </a:r>
            <a:r>
              <a:rPr lang="zh-CN" altLang="en-US" dirty="0"/>
              <a:t>产</a:t>
            </a:r>
            <a:r>
              <a:rPr lang="zh-CN" altLang="en-US" dirty="0" smtClean="0"/>
              <a:t>者新</a:t>
            </a:r>
            <a:r>
              <a:rPr lang="zh-CN" altLang="en-US" dirty="0"/>
              <a:t>的数</a:t>
            </a:r>
            <a:r>
              <a:rPr lang="zh-CN" altLang="en-US" dirty="0" smtClean="0"/>
              <a:t>据就无法送</a:t>
            </a:r>
            <a:r>
              <a:rPr lang="zh-CN" altLang="en-US" dirty="0"/>
              <a:t>入缓冲区，生产者等待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630238" eaLnBrk="1" hangingPunct="1">
              <a:lnSpc>
                <a:spcPct val="130000"/>
              </a:lnSpc>
              <a:spcBef>
                <a:spcPts val="1000"/>
              </a:spcBef>
              <a:buNone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解决：</a:t>
            </a:r>
            <a:r>
              <a:rPr lang="zh-CN" altLang="en-US" dirty="0"/>
              <a:t>如果为生产者与消费者设置了</a:t>
            </a:r>
            <a:r>
              <a:rPr lang="zh-CN" altLang="en-US" b="1" dirty="0">
                <a:solidFill>
                  <a:srgbClr val="FFFF66"/>
                </a:solidFill>
              </a:rPr>
              <a:t>两个缓冲区</a:t>
            </a:r>
            <a:r>
              <a:rPr lang="zh-CN" altLang="en-US" dirty="0"/>
              <a:t>，便能解决这一问题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FF6600"/>
                </a:solidFill>
              </a:rPr>
              <a:t>输入、输出速度基本匹配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优点：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P211</a:t>
            </a:r>
          </a:p>
          <a:p>
            <a:pPr marL="185738" indent="-185738" eaLnBrk="1" hangingPunct="1">
              <a:lnSpc>
                <a:spcPct val="130000"/>
              </a:lnSpc>
              <a:spcBef>
                <a:spcPts val="900"/>
              </a:spcBef>
              <a:buSzPct val="59000"/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/>
              <a:t>设</a:t>
            </a:r>
            <a:r>
              <a:rPr lang="zh-CN" altLang="en-US" sz="2300" dirty="0"/>
              <a:t>备连续工作</a:t>
            </a:r>
            <a:endParaRPr lang="en-US" altLang="zh-CN" sz="2300" dirty="0"/>
          </a:p>
          <a:p>
            <a:pPr marL="185738" indent="-185738" eaLnBrk="1" hangingPunct="1">
              <a:lnSpc>
                <a:spcPct val="130000"/>
              </a:lnSpc>
              <a:spcBef>
                <a:spcPts val="900"/>
              </a:spcBef>
              <a:buSzPct val="59000"/>
              <a:buFont typeface="Wingdings" panose="05000000000000000000" pitchFamily="2" charset="2"/>
              <a:buChar char="l"/>
              <a:defRPr/>
            </a:pPr>
            <a:r>
              <a:rPr lang="en-US" altLang="zh-CN" sz="2300" dirty="0"/>
              <a:t>CPU</a:t>
            </a:r>
            <a:r>
              <a:rPr lang="zh-CN" altLang="en-US" sz="2300" dirty="0"/>
              <a:t>不必等</a:t>
            </a:r>
            <a:r>
              <a:rPr lang="zh-CN" altLang="en-US" sz="2300" dirty="0" smtClean="0"/>
              <a:t>待</a:t>
            </a:r>
            <a:endParaRPr lang="en-US" altLang="zh-CN" sz="2300" dirty="0" smtClean="0"/>
          </a:p>
          <a:p>
            <a:pPr marL="0" indent="0" eaLnBrk="1" hangingPunct="1">
              <a:lnSpc>
                <a:spcPct val="130000"/>
              </a:lnSpc>
              <a:spcBef>
                <a:spcPts val="900"/>
              </a:spcBef>
              <a:buSzPct val="59000"/>
              <a:buNone/>
              <a:defRPr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设备</a:t>
            </a:r>
            <a:r>
              <a:rPr lang="en-US" altLang="zh-CN" sz="2300" dirty="0" smtClean="0"/>
              <a:t>//CPU</a:t>
            </a:r>
            <a:endParaRPr lang="en-US" altLang="zh-CN" sz="2300" dirty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Picture 4" descr="6-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2" y="3162141"/>
            <a:ext cx="6386513" cy="311943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03848" y="6424484"/>
            <a:ext cx="4464496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6-24  </a:t>
            </a:r>
            <a:r>
              <a:rPr lang="zh-CN" altLang="en-US" kern="0" dirty="0" smtClean="0"/>
              <a:t>双缓冲工作示意图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11554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自学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31640" y="4869160"/>
            <a:ext cx="6156176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6-25  </a:t>
            </a:r>
            <a:r>
              <a:rPr lang="zh-CN" altLang="en-US" kern="0" dirty="0" smtClean="0"/>
              <a:t>双机通信时缓冲区的设置</a:t>
            </a:r>
            <a:endParaRPr lang="zh-CN" altLang="en-US" kern="0" dirty="0"/>
          </a:p>
        </p:txBody>
      </p:sp>
      <p:pic>
        <p:nvPicPr>
          <p:cNvPr id="4" name="Picture 4" descr="6-2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88" y="1988840"/>
            <a:ext cx="7200900" cy="26162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</p:spTree>
    <p:extLst>
      <p:ext uri="{BB962C8B-B14F-4D97-AF65-F5344CB8AC3E}">
        <p14:creationId xmlns:p14="http://schemas.microsoft.com/office/powerpoint/2010/main" val="415004043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5725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6.7.3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环形缓冲区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（课后）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630238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问题：输入、输出</a:t>
            </a:r>
            <a:r>
              <a:rPr lang="zh-CN" altLang="en-US" sz="2500" u="sng" dirty="0" smtClean="0">
                <a:latin typeface="黑体" pitchFamily="2" charset="-122"/>
                <a:ea typeface="黑体" pitchFamily="2" charset="-122"/>
              </a:rPr>
              <a:t>速度不匹配</a:t>
            </a:r>
            <a:r>
              <a:rPr lang="en-US" altLang="zh-CN" sz="2500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500" u="sng" dirty="0">
                <a:latin typeface="黑体" pitchFamily="2" charset="-122"/>
                <a:ea typeface="黑体" pitchFamily="2" charset="-122"/>
              </a:rPr>
              <a:t>速度</a:t>
            </a:r>
            <a:r>
              <a:rPr lang="zh-CN" altLang="en-US" sz="2500" u="sng" dirty="0" smtClean="0">
                <a:latin typeface="黑体" pitchFamily="2" charset="-122"/>
                <a:ea typeface="黑体" pitchFamily="2" charset="-122"/>
              </a:rPr>
              <a:t>不均匀</a:t>
            </a:r>
            <a:endParaRPr lang="en-US" altLang="zh-CN" sz="2500" u="sng" dirty="0" smtClean="0">
              <a:latin typeface="黑体" pitchFamily="2" charset="-122"/>
              <a:ea typeface="黑体" pitchFamily="2" charset="-122"/>
            </a:endParaRPr>
          </a:p>
          <a:p>
            <a:pPr marL="0" indent="630238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用于生产者</a:t>
            </a:r>
            <a:r>
              <a:rPr lang="en-US" altLang="zh-CN" sz="2500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消费者问题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　　</a:t>
            </a:r>
            <a:endParaRPr lang="en-US" altLang="zh-CN" sz="2500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 eaLnBrk="1" hangingPunct="1">
              <a:lnSpc>
                <a:spcPct val="130000"/>
              </a:lnSpc>
              <a:spcBef>
                <a:spcPts val="600"/>
              </a:spcBef>
              <a:buAutoNum type="arabicPeriod"/>
              <a:defRPr/>
            </a:pP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环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形缓冲区的组成</a:t>
            </a:r>
            <a:br>
              <a:rPr lang="zh-CN" altLang="en-US" sz="25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500" dirty="0"/>
              <a:t>　</a:t>
            </a:r>
            <a:r>
              <a:rPr lang="en-US" altLang="zh-CN" sz="2500" dirty="0" smtClean="0"/>
              <a:t>(</a:t>
            </a:r>
            <a:r>
              <a:rPr lang="en-US" altLang="zh-CN" sz="2500" dirty="0"/>
              <a:t>1) </a:t>
            </a:r>
            <a:r>
              <a:rPr lang="zh-CN" altLang="en-US" sz="2500" b="1" u="sng" dirty="0">
                <a:solidFill>
                  <a:srgbClr val="FFFF00"/>
                </a:solidFill>
              </a:rPr>
              <a:t>多个缓冲区</a:t>
            </a:r>
            <a:r>
              <a:rPr lang="zh-CN" altLang="en-US" sz="2500" dirty="0"/>
              <a:t>。在环形缓冲中包括</a:t>
            </a:r>
            <a:r>
              <a:rPr lang="zh-CN" altLang="en-US" sz="2500" dirty="0">
                <a:solidFill>
                  <a:srgbClr val="FFFF99"/>
                </a:solidFill>
              </a:rPr>
              <a:t>多个缓冲区</a:t>
            </a:r>
            <a:r>
              <a:rPr lang="zh-CN" altLang="en-US" sz="2500" dirty="0"/>
              <a:t>，其每个缓冲区的</a:t>
            </a:r>
            <a:r>
              <a:rPr lang="zh-CN" altLang="en-US" sz="2500" dirty="0">
                <a:solidFill>
                  <a:srgbClr val="FFFF99"/>
                </a:solidFill>
              </a:rPr>
              <a:t>大小相同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marL="0" indent="542925" eaLnBrk="1" hangingPunct="1">
              <a:lnSpc>
                <a:spcPct val="150000"/>
              </a:lnSpc>
              <a:spcBef>
                <a:spcPts val="800"/>
              </a:spcBef>
              <a:buNone/>
              <a:defRPr/>
            </a:pPr>
            <a:r>
              <a:rPr lang="zh-CN" altLang="en-US" sz="2500" dirty="0" smtClean="0"/>
              <a:t>缓</a:t>
            </a:r>
            <a:r>
              <a:rPr lang="zh-CN" altLang="en-US" sz="2500" dirty="0"/>
              <a:t>冲区可分为</a:t>
            </a:r>
            <a:r>
              <a:rPr lang="zh-CN" altLang="en-US" sz="2500" b="1" u="sng" dirty="0">
                <a:solidFill>
                  <a:srgbClr val="FFFF00"/>
                </a:solidFill>
              </a:rPr>
              <a:t>三种类型</a:t>
            </a:r>
            <a:r>
              <a:rPr lang="zh-CN" altLang="en-US" sz="2500" dirty="0"/>
              <a:t>：用于装输入数据的</a:t>
            </a:r>
            <a:r>
              <a:rPr lang="zh-CN" altLang="en-US" sz="2500" b="1" u="sng" dirty="0">
                <a:solidFill>
                  <a:srgbClr val="FFFF00"/>
                </a:solidFill>
              </a:rPr>
              <a:t>空</a:t>
            </a:r>
            <a:r>
              <a:rPr lang="zh-CN" altLang="en-US" sz="2500" u="sng" dirty="0">
                <a:solidFill>
                  <a:srgbClr val="FFFF99"/>
                </a:solidFill>
              </a:rPr>
              <a:t>缓冲区</a:t>
            </a:r>
            <a:r>
              <a:rPr lang="en-US" altLang="zh-CN" sz="2500" u="sng" dirty="0">
                <a:solidFill>
                  <a:srgbClr val="FFFF99"/>
                </a:solidFill>
              </a:rPr>
              <a:t>R</a:t>
            </a:r>
            <a:r>
              <a:rPr lang="zh-CN" altLang="en-US" sz="2500" dirty="0"/>
              <a:t>、</a:t>
            </a:r>
            <a:r>
              <a:rPr lang="zh-CN" altLang="en-US" sz="2500" u="sng" dirty="0">
                <a:solidFill>
                  <a:srgbClr val="FFFF99"/>
                </a:solidFill>
              </a:rPr>
              <a:t>已</a:t>
            </a:r>
            <a:r>
              <a:rPr lang="zh-CN" altLang="en-US" sz="2500" b="1" u="sng" dirty="0">
                <a:solidFill>
                  <a:srgbClr val="FFFF00"/>
                </a:solidFill>
              </a:rPr>
              <a:t>装</a:t>
            </a:r>
            <a:r>
              <a:rPr lang="zh-CN" altLang="en-US" sz="2500" u="sng" dirty="0">
                <a:solidFill>
                  <a:srgbClr val="FFFF99"/>
                </a:solidFill>
              </a:rPr>
              <a:t>满数据的缓冲区</a:t>
            </a:r>
            <a:r>
              <a:rPr lang="en-US" altLang="zh-CN" sz="2500" u="sng" dirty="0">
                <a:solidFill>
                  <a:srgbClr val="FFFF99"/>
                </a:solidFill>
              </a:rPr>
              <a:t>G</a:t>
            </a:r>
            <a:r>
              <a:rPr lang="zh-CN" altLang="en-US" sz="2500" dirty="0"/>
              <a:t>以及计算进程</a:t>
            </a:r>
            <a:r>
              <a:rPr lang="zh-CN" altLang="en-US" sz="2500" u="sng" dirty="0">
                <a:solidFill>
                  <a:srgbClr val="FFFF99"/>
                </a:solidFill>
              </a:rPr>
              <a:t>正在</a:t>
            </a:r>
            <a:r>
              <a:rPr lang="zh-CN" altLang="en-US" sz="2500" b="1" u="sng" dirty="0">
                <a:solidFill>
                  <a:srgbClr val="FFFF00"/>
                </a:solidFill>
              </a:rPr>
              <a:t>使用</a:t>
            </a:r>
            <a:r>
              <a:rPr lang="zh-CN" altLang="en-US" sz="2500" u="sng" dirty="0">
                <a:solidFill>
                  <a:srgbClr val="FFFF99"/>
                </a:solidFill>
              </a:rPr>
              <a:t>的现行工作缓冲区</a:t>
            </a:r>
            <a:r>
              <a:rPr lang="en-US" altLang="zh-CN" sz="2500" u="sng" dirty="0" smtClean="0">
                <a:solidFill>
                  <a:srgbClr val="FFFF99"/>
                </a:solidFill>
              </a:rPr>
              <a:t>C</a:t>
            </a:r>
            <a:r>
              <a:rPr lang="zh-CN" altLang="en-US" sz="2500" u="sng" dirty="0" smtClean="0">
                <a:solidFill>
                  <a:srgbClr val="FFFF99"/>
                </a:solidFill>
              </a:rPr>
              <a:t>（右图中标</a:t>
            </a:r>
            <a:r>
              <a:rPr lang="en-US" altLang="zh-CN" sz="2500" u="sng" dirty="0" smtClean="0">
                <a:solidFill>
                  <a:srgbClr val="FFFF99"/>
                </a:solidFill>
              </a:rPr>
              <a:t>G</a:t>
            </a:r>
            <a:r>
              <a:rPr lang="zh-CN" altLang="en-US" sz="2500" u="sng" dirty="0" smtClean="0">
                <a:solidFill>
                  <a:srgbClr val="FFFF99"/>
                </a:solidFill>
              </a:rPr>
              <a:t>）</a:t>
            </a:r>
            <a:r>
              <a:rPr lang="zh-CN" altLang="en-US" sz="2500" dirty="0" smtClean="0"/>
              <a:t>，</a:t>
            </a:r>
            <a:r>
              <a:rPr lang="zh-CN" altLang="en-US" sz="2500" dirty="0"/>
              <a:t>如图</a:t>
            </a:r>
            <a:r>
              <a:rPr lang="en-US" altLang="zh-CN" sz="2500" dirty="0"/>
              <a:t>6-26</a:t>
            </a:r>
            <a:r>
              <a:rPr lang="zh-CN" altLang="en-US" sz="2500" dirty="0"/>
              <a:t>所示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marL="0" indent="542925" eaLnBrk="1" hangingPunct="1">
              <a:lnSpc>
                <a:spcPct val="150000"/>
              </a:lnSpc>
              <a:spcBef>
                <a:spcPts val="300"/>
              </a:spcBef>
              <a:buNone/>
              <a:defRPr/>
            </a:pPr>
            <a:r>
              <a:rPr lang="en-US" altLang="zh-CN" sz="2500" dirty="0" smtClean="0"/>
              <a:t>  (2) </a:t>
            </a:r>
            <a:r>
              <a:rPr lang="zh-CN" altLang="en-US" sz="2500" b="1" u="sng" dirty="0">
                <a:solidFill>
                  <a:srgbClr val="FFFF00"/>
                </a:solidFill>
              </a:rPr>
              <a:t>三个指针</a:t>
            </a:r>
            <a:endParaRPr lang="en-US" altLang="zh-CN" sz="2500" b="1" u="sng" dirty="0">
              <a:solidFill>
                <a:srgbClr val="FFFF00"/>
              </a:solidFill>
            </a:endParaRPr>
          </a:p>
          <a:p>
            <a:pPr marL="0" indent="542925" eaLnBrk="1" hangingPunct="1">
              <a:lnSpc>
                <a:spcPct val="150000"/>
              </a:lnSpc>
              <a:spcBef>
                <a:spcPts val="300"/>
              </a:spcBef>
              <a:buNone/>
              <a:defRPr/>
            </a:pPr>
            <a:r>
              <a:rPr lang="zh-CN" altLang="en-US" sz="2500" dirty="0"/>
              <a:t>数据结构：</a:t>
            </a:r>
            <a:r>
              <a:rPr lang="zh-CN" altLang="en-US" sz="2500" b="1" u="sng" dirty="0" smtClean="0">
                <a:solidFill>
                  <a:srgbClr val="FF6600"/>
                </a:solidFill>
              </a:rPr>
              <a:t>循环队列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415004043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52726" y="5263207"/>
            <a:ext cx="4788024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6-26  </a:t>
            </a:r>
            <a:r>
              <a:rPr lang="zh-CN" altLang="en-US" kern="0" dirty="0" smtClean="0"/>
              <a:t>环形缓冲区</a:t>
            </a:r>
            <a:endParaRPr lang="zh-CN" altLang="en-US" kern="0" dirty="0"/>
          </a:p>
        </p:txBody>
      </p:sp>
      <p:pic>
        <p:nvPicPr>
          <p:cNvPr id="4" name="Picture 4" descr="6-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2" y="1340768"/>
            <a:ext cx="7200800" cy="3600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TextBox 4"/>
          <p:cNvSpPr txBox="1"/>
          <p:nvPr/>
        </p:nvSpPr>
        <p:spPr>
          <a:xfrm>
            <a:off x="2704746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队尾指针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660" y="40188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队首指针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166769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队尾指针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3753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队首指针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36642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002060"/>
                </a:solidFill>
              </a:rPr>
              <a:t>当前指</a:t>
            </a:r>
            <a:r>
              <a:rPr lang="zh-CN" altLang="en-US" b="1" dirty="0" smtClean="0">
                <a:solidFill>
                  <a:srgbClr val="002060"/>
                </a:solidFill>
              </a:rPr>
              <a:t>针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54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环形缓冲区的使用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b="1" dirty="0">
                <a:solidFill>
                  <a:srgbClr val="FFC000"/>
                </a:solidFill>
              </a:rPr>
              <a:t>计算进程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C000"/>
                </a:solidFill>
              </a:rPr>
              <a:t>输入进程</a:t>
            </a:r>
            <a:r>
              <a:rPr lang="zh-CN" altLang="en-US" dirty="0"/>
              <a:t>可利用下述两个过程来使</a:t>
            </a:r>
            <a:r>
              <a:rPr lang="zh-CN" altLang="en-US" dirty="0" smtClean="0"/>
              <a:t>用（读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写）形</a:t>
            </a:r>
            <a:r>
              <a:rPr lang="zh-CN" altLang="en-US" dirty="0"/>
              <a:t>环缓冲区。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en-US" altLang="zh-CN" dirty="0" err="1"/>
              <a:t>Getbuf</a:t>
            </a:r>
            <a:r>
              <a:rPr lang="zh-CN" altLang="en-US" dirty="0"/>
              <a:t>过</a:t>
            </a:r>
            <a:r>
              <a:rPr lang="zh-CN" altLang="en-US" dirty="0" smtClean="0"/>
              <a:t>程：使用缓冲区，</a:t>
            </a:r>
            <a:r>
              <a:rPr lang="zh-CN" altLang="en-US" dirty="0"/>
              <a:t>读</a:t>
            </a:r>
            <a:r>
              <a:rPr lang="zh-CN" altLang="en-US" dirty="0" smtClean="0"/>
              <a:t>数据</a:t>
            </a:r>
            <a:r>
              <a:rPr lang="en-US" altLang="zh-CN" sz="1600" b="1" dirty="0" smtClean="0"/>
              <a:t>(</a:t>
            </a:r>
            <a:r>
              <a:rPr lang="zh-CN" altLang="en-US" sz="1600" b="1" dirty="0"/>
              <a:t>例</a:t>
            </a:r>
            <a:r>
              <a:rPr lang="en-US" altLang="zh-CN" sz="1600" b="1" dirty="0" smtClean="0"/>
              <a:t>)</a:t>
            </a:r>
            <a:r>
              <a:rPr lang="en-US" altLang="zh-CN" dirty="0" smtClean="0"/>
              <a:t>+</a:t>
            </a:r>
            <a:r>
              <a:rPr lang="zh-CN" altLang="en-US" dirty="0" smtClean="0"/>
              <a:t>写数据</a:t>
            </a:r>
            <a:endParaRPr lang="en-US" altLang="zh-CN" dirty="0" smtClean="0"/>
          </a:p>
          <a:p>
            <a:pPr indent="200025" eaLnBrk="1" hangingPunct="1">
              <a:lnSpc>
                <a:spcPct val="130000"/>
              </a:lnSpc>
              <a:spcBef>
                <a:spcPts val="800"/>
              </a:spcBef>
              <a:buClr>
                <a:srgbClr val="00FFFF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next_g</a:t>
            </a:r>
            <a:r>
              <a:rPr lang="zh-CN" altLang="en-US" dirty="0" smtClean="0"/>
              <a:t>读数据</a:t>
            </a:r>
            <a:endParaRPr lang="en-US" altLang="zh-CN" dirty="0" smtClean="0"/>
          </a:p>
          <a:p>
            <a:pPr indent="200025" eaLnBrk="1" hangingPunct="1">
              <a:lnSpc>
                <a:spcPct val="130000"/>
              </a:lnSpc>
              <a:spcBef>
                <a:spcPts val="800"/>
              </a:spcBef>
              <a:buClr>
                <a:srgbClr val="00FFFF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sym typeface="Wingdings" panose="05000000000000000000" pitchFamily="2" charset="2"/>
              </a:rPr>
              <a:t>current(</a:t>
            </a:r>
            <a:r>
              <a:rPr lang="zh-CN" altLang="en-US" dirty="0" smtClean="0">
                <a:sym typeface="Wingdings" panose="05000000000000000000" pitchFamily="2" charset="2"/>
              </a:rPr>
              <a:t>修改为</a:t>
            </a:r>
            <a:r>
              <a:rPr lang="en-US" altLang="zh-CN" dirty="0" smtClean="0">
                <a:sym typeface="Wingdings" panose="05000000000000000000" pitchFamily="2" charset="2"/>
              </a:rPr>
              <a:t>)   </a:t>
            </a:r>
            <a:r>
              <a:rPr lang="en-US" altLang="zh-CN" dirty="0" err="1" smtClean="0"/>
              <a:t>next_g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indent="200025" eaLnBrk="1" hangingPunct="1">
              <a:lnSpc>
                <a:spcPct val="130000"/>
              </a:lnSpc>
              <a:spcBef>
                <a:spcPts val="800"/>
              </a:spcBef>
              <a:buClr>
                <a:srgbClr val="00FFFF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dirty="0" err="1" smtClean="0">
                <a:sym typeface="Wingdings" panose="05000000000000000000" pitchFamily="2" charset="2"/>
              </a:rPr>
              <a:t>Next_g</a:t>
            </a:r>
            <a:r>
              <a:rPr lang="en-US" altLang="zh-CN" dirty="0">
                <a:sym typeface="Wingdings" panose="05000000000000000000" pitchFamily="2" charset="2"/>
              </a:rPr>
              <a:t> (</a:t>
            </a:r>
            <a:r>
              <a:rPr lang="zh-CN" altLang="en-US" dirty="0">
                <a:sym typeface="Wingdings" panose="05000000000000000000" pitchFamily="2" charset="2"/>
              </a:rPr>
              <a:t>修改为</a:t>
            </a:r>
            <a:r>
              <a:rPr lang="en-US" altLang="zh-CN" dirty="0" smtClean="0">
                <a:sym typeface="Wingdings" panose="05000000000000000000" pitchFamily="2" charset="2"/>
              </a:rPr>
              <a:t>)  (</a:t>
            </a:r>
            <a:r>
              <a:rPr lang="en-US" altLang="zh-CN" dirty="0" smtClean="0"/>
              <a:t>next_g+1) mod n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en-US" altLang="zh-CN" dirty="0" err="1"/>
              <a:t>Releasebuf</a:t>
            </a:r>
            <a:r>
              <a:rPr lang="zh-CN" altLang="en-US" dirty="0"/>
              <a:t>过</a:t>
            </a:r>
            <a:r>
              <a:rPr lang="zh-CN" altLang="en-US" dirty="0" smtClean="0"/>
              <a:t>程：释放缓冲区</a:t>
            </a:r>
            <a:endParaRPr lang="en-US" altLang="zh-CN" dirty="0" smtClean="0"/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计算进程</a:t>
            </a:r>
            <a:r>
              <a:rPr lang="zh-CN" altLang="en-US" b="1" u="sng" dirty="0" smtClean="0"/>
              <a:t>取走一</a:t>
            </a:r>
            <a:r>
              <a:rPr lang="zh-CN" altLang="en-US" b="1" u="sng" dirty="0"/>
              <a:t>个</a:t>
            </a:r>
            <a:r>
              <a:rPr lang="zh-CN" altLang="en-US" dirty="0" smtClean="0"/>
              <a:t>数据后，</a:t>
            </a:r>
            <a:r>
              <a:rPr lang="en-US" altLang="zh-CN" dirty="0" smtClean="0">
                <a:sym typeface="Wingdings" panose="05000000000000000000" pitchFamily="2" charset="2"/>
              </a:rPr>
              <a:t>current</a:t>
            </a:r>
            <a:r>
              <a:rPr lang="zh-CN" altLang="en-US" dirty="0" smtClean="0">
                <a:sym typeface="Wingdings" panose="05000000000000000000" pitchFamily="2" charset="2"/>
              </a:rPr>
              <a:t>缓冲区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修改为</a:t>
            </a:r>
            <a:r>
              <a:rPr lang="en-US" altLang="zh-CN" dirty="0">
                <a:sym typeface="Wingdings" panose="05000000000000000000" pitchFamily="2" charset="2"/>
              </a:rPr>
              <a:t>)  </a:t>
            </a:r>
            <a:r>
              <a:rPr lang="zh-CN" altLang="en-US" dirty="0" smtClean="0">
                <a:sym typeface="Wingdings" panose="05000000000000000000" pitchFamily="2" charset="2"/>
              </a:rPr>
              <a:t>空</a:t>
            </a:r>
            <a:r>
              <a:rPr lang="en-US" altLang="zh-CN" dirty="0" smtClean="0">
                <a:sym typeface="Wingdings" panose="05000000000000000000" pitchFamily="2" charset="2"/>
              </a:rPr>
              <a:t>(R)</a:t>
            </a:r>
            <a:r>
              <a:rPr lang="zh-CN" altLang="en-US" dirty="0" smtClean="0">
                <a:sym typeface="Wingdings" panose="05000000000000000000" pitchFamily="2" charset="2"/>
              </a:rPr>
              <a:t>缓冲区。输入进程</a:t>
            </a:r>
            <a:r>
              <a:rPr lang="zh-CN" altLang="en-US" b="1" u="sng" dirty="0">
                <a:sym typeface="Wingdings" panose="05000000000000000000" pitchFamily="2" charset="2"/>
              </a:rPr>
              <a:t>放一个</a:t>
            </a:r>
            <a:r>
              <a:rPr lang="zh-CN" altLang="en-US" dirty="0" smtClean="0">
                <a:sym typeface="Wingdings" panose="05000000000000000000" pitchFamily="2" charset="2"/>
              </a:rPr>
              <a:t>数据后</a:t>
            </a:r>
            <a:r>
              <a:rPr lang="en-US" altLang="zh-CN" dirty="0" smtClean="0">
                <a:sym typeface="Wingdings" panose="05000000000000000000" pitchFamily="2" charset="2"/>
              </a:rPr>
              <a:t>……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None/>
              <a:defRPr/>
            </a:pPr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774391" y="2492896"/>
            <a:ext cx="1805721" cy="432048"/>
          </a:xfrm>
          <a:prstGeom prst="straightConnector1">
            <a:avLst/>
          </a:prstGeom>
          <a:ln w="66675"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827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进程之间的同步问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题（</a:t>
            </a:r>
            <a:r>
              <a:rPr lang="zh-CN" altLang="en-US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生产者</a:t>
            </a:r>
            <a:r>
              <a:rPr lang="en-US" altLang="zh-CN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循</a:t>
            </a:r>
            <a:r>
              <a:rPr lang="zh-CN" altLang="en-US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环</a:t>
            </a:r>
            <a:r>
              <a:rPr lang="zh-CN" altLang="en-US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队</a:t>
            </a:r>
            <a:r>
              <a:rPr lang="zh-CN" altLang="en-US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列，略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使用输入循环缓冲，可使输入进程和计算进程并行执行。相应地，指针</a:t>
            </a:r>
            <a:r>
              <a:rPr lang="en-US" altLang="zh-CN" dirty="0" err="1"/>
              <a:t>Nexti</a:t>
            </a:r>
            <a:r>
              <a:rPr lang="zh-CN" altLang="en-US" dirty="0"/>
              <a:t>和指针</a:t>
            </a:r>
            <a:r>
              <a:rPr lang="en-US" altLang="zh-CN" dirty="0" err="1"/>
              <a:t>Nextg</a:t>
            </a:r>
            <a:r>
              <a:rPr lang="zh-CN" altLang="en-US" dirty="0"/>
              <a:t>将不断地沿着顺时针方向移动，这样就可能出现下述两种情况：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en-US" altLang="zh-CN" dirty="0" err="1"/>
              <a:t>Nexti</a:t>
            </a:r>
            <a:r>
              <a:rPr lang="zh-CN" altLang="en-US" dirty="0"/>
              <a:t>指针追赶上</a:t>
            </a:r>
            <a:r>
              <a:rPr lang="en-US" altLang="zh-CN" dirty="0" err="1"/>
              <a:t>Nextg</a:t>
            </a:r>
            <a:r>
              <a:rPr lang="zh-CN" altLang="en-US" dirty="0"/>
              <a:t>指针。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en-US" altLang="zh-CN" dirty="0" err="1"/>
              <a:t>Nextg</a:t>
            </a:r>
            <a:r>
              <a:rPr lang="zh-CN" altLang="en-US" dirty="0"/>
              <a:t>指针追赶上</a:t>
            </a:r>
            <a:r>
              <a:rPr lang="en-US" altLang="zh-CN" dirty="0" err="1"/>
              <a:t>Nexti</a:t>
            </a:r>
            <a:r>
              <a:rPr lang="zh-CN" altLang="en-US" dirty="0"/>
              <a:t>指针。 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0827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332656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6.7.4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缓冲池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(Buffer Pool)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（课后）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5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500" dirty="0">
                <a:latin typeface="黑体" pitchFamily="2" charset="-122"/>
                <a:ea typeface="黑体" pitchFamily="2" charset="-122"/>
              </a:rPr>
              <a:t>缓冲池的组</a:t>
            </a: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成（</a:t>
            </a:r>
            <a:r>
              <a:rPr lang="zh-CN" altLang="en-US" sz="2500" b="1" u="sng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多队列</a:t>
            </a:r>
            <a:r>
              <a:rPr lang="zh-CN" altLang="en-US" sz="2500" dirty="0" smtClean="0">
                <a:latin typeface="黑体" pitchFamily="2" charset="-122"/>
                <a:ea typeface="黑体" pitchFamily="2" charset="-122"/>
              </a:rPr>
              <a:t>问题）</a:t>
            </a:r>
            <a:r>
              <a:rPr lang="zh-CN" altLang="en-US" sz="2500" dirty="0"/>
              <a:t/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zh-CN" altLang="en-US" sz="2500" b="1" dirty="0">
                <a:solidFill>
                  <a:srgbClr val="FFFF00"/>
                </a:solidFill>
              </a:rPr>
              <a:t>缓冲池</a:t>
            </a:r>
            <a:r>
              <a:rPr lang="zh-CN" altLang="en-US" sz="2500" dirty="0"/>
              <a:t>管理着</a:t>
            </a:r>
            <a:r>
              <a:rPr lang="zh-CN" altLang="en-US" sz="2500" b="1" u="sng" dirty="0"/>
              <a:t>多个缓冲区</a:t>
            </a:r>
            <a:r>
              <a:rPr lang="zh-CN" altLang="en-US" sz="2500" dirty="0" smtClean="0"/>
              <a:t>，</a:t>
            </a:r>
            <a:r>
              <a:rPr lang="zh-CN" altLang="en-US" sz="2500" dirty="0"/>
              <a:t>每个缓冲区由用于标识和管理的</a:t>
            </a:r>
            <a:r>
              <a:rPr lang="zh-CN" altLang="en-US" sz="2500" b="1" u="sng" dirty="0">
                <a:solidFill>
                  <a:srgbClr val="FFFF99"/>
                </a:solidFill>
              </a:rPr>
              <a:t>缓冲首部</a:t>
            </a:r>
            <a:r>
              <a:rPr lang="zh-CN" altLang="en-US" sz="2500" dirty="0"/>
              <a:t>以及用于存放数据的</a:t>
            </a:r>
            <a:r>
              <a:rPr lang="zh-CN" altLang="en-US" sz="2500" b="1" u="sng" dirty="0">
                <a:solidFill>
                  <a:srgbClr val="FFFF99"/>
                </a:solidFill>
              </a:rPr>
              <a:t>缓冲体</a:t>
            </a:r>
            <a:r>
              <a:rPr lang="zh-CN" altLang="en-US" sz="2500" dirty="0"/>
              <a:t>两部分组成。</a:t>
            </a:r>
            <a:r>
              <a:rPr lang="zh-CN" altLang="en-US" sz="2500" b="1" u="sng" dirty="0"/>
              <a:t>缓冲首部</a:t>
            </a:r>
            <a:r>
              <a:rPr lang="zh-CN" altLang="en-US" sz="2500" u="sng" dirty="0"/>
              <a:t>一般包括缓冲区号、设备号、设备上的数据块号、同步信号量以及队列链接指针等</a:t>
            </a:r>
            <a:r>
              <a:rPr lang="zh-CN" altLang="en-US" sz="2500" dirty="0"/>
              <a:t>。为了管理上的方便，一般</a:t>
            </a:r>
            <a:r>
              <a:rPr lang="zh-CN" altLang="en-US" sz="2500" b="1" dirty="0">
                <a:solidFill>
                  <a:srgbClr val="FFFF99"/>
                </a:solidFill>
              </a:rPr>
              <a:t>将缓冲池中</a:t>
            </a:r>
            <a:r>
              <a:rPr lang="zh-CN" altLang="en-US" sz="2500" b="1" u="sng" dirty="0">
                <a:solidFill>
                  <a:srgbClr val="FFFF99"/>
                </a:solidFill>
              </a:rPr>
              <a:t>具有相同类型</a:t>
            </a:r>
            <a:r>
              <a:rPr lang="zh-CN" altLang="en-US" sz="2500" b="1" dirty="0">
                <a:solidFill>
                  <a:srgbClr val="FFFF99"/>
                </a:solidFill>
              </a:rPr>
              <a:t>的缓冲区链接成</a:t>
            </a:r>
            <a:r>
              <a:rPr lang="zh-CN" altLang="en-US" sz="2500" b="1" u="sng" dirty="0">
                <a:solidFill>
                  <a:srgbClr val="FFFF99"/>
                </a:solidFill>
              </a:rPr>
              <a:t>一个队列</a:t>
            </a:r>
            <a:r>
              <a:rPr lang="zh-CN" altLang="en-US" sz="2500" dirty="0"/>
              <a:t>，于是可形成以下</a:t>
            </a:r>
            <a:r>
              <a:rPr lang="zh-CN" altLang="en-US" sz="2500" b="1" u="sng" dirty="0">
                <a:solidFill>
                  <a:srgbClr val="FF6600"/>
                </a:solidFill>
              </a:rPr>
              <a:t>三个队列</a:t>
            </a:r>
            <a:r>
              <a:rPr lang="zh-CN" altLang="en-US" sz="2500" dirty="0"/>
              <a:t>：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(1) </a:t>
            </a:r>
            <a:r>
              <a:rPr lang="zh-CN" altLang="en-US" sz="2500" dirty="0"/>
              <a:t>空白缓冲队列</a:t>
            </a:r>
            <a:r>
              <a:rPr lang="en-US" altLang="zh-CN" sz="2500" dirty="0" err="1"/>
              <a:t>emq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(2) </a:t>
            </a:r>
            <a:r>
              <a:rPr lang="zh-CN" altLang="en-US" sz="2500" dirty="0"/>
              <a:t>输入队列</a:t>
            </a:r>
            <a:r>
              <a:rPr lang="en-US" altLang="zh-CN" sz="2500" dirty="0" err="1"/>
              <a:t>inq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r>
              <a:rPr lang="zh-CN" altLang="en-US" sz="2500" dirty="0"/>
              <a:t>　　</a:t>
            </a:r>
            <a:r>
              <a:rPr lang="en-US" altLang="zh-CN" sz="2500" dirty="0"/>
              <a:t>(3) </a:t>
            </a:r>
            <a:r>
              <a:rPr lang="zh-CN" altLang="en-US" sz="2500" dirty="0"/>
              <a:t>输出队列</a:t>
            </a:r>
            <a:r>
              <a:rPr lang="en-US" altLang="zh-CN" sz="2500" dirty="0" err="1"/>
              <a:t>outq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marL="0" indent="0" eaLnBrk="1" hangingPunct="1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zh-CN" altLang="en-US" sz="2500" b="1" u="sng" dirty="0">
                <a:solidFill>
                  <a:srgbClr val="FF6600"/>
                </a:solidFill>
              </a:rPr>
              <a:t>四种缓冲区</a:t>
            </a:r>
            <a:r>
              <a:rPr lang="zh-CN" altLang="en-US" sz="2500" dirty="0" smtClean="0"/>
              <a:t>：收容输入</a:t>
            </a:r>
            <a:r>
              <a:rPr lang="en-US" altLang="zh-CN" sz="2500" dirty="0" smtClean="0"/>
              <a:t>/</a:t>
            </a:r>
            <a:r>
              <a:rPr lang="zh-CN" altLang="en-US" sz="2500" dirty="0" smtClean="0"/>
              <a:t>出数据，提取输入</a:t>
            </a:r>
            <a:r>
              <a:rPr lang="en-US" altLang="zh-CN" sz="2500" dirty="0" smtClean="0"/>
              <a:t>/</a:t>
            </a:r>
            <a:r>
              <a:rPr lang="zh-CN" altLang="en-US" sz="2500" dirty="0" smtClean="0"/>
              <a:t>输出数据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41560827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2.  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Getbuf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过程和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Putbuf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程（以下略）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在数据结构课程中，曾介绍过队列和对队列进行操作的两个过程，第一个是 </a:t>
            </a:r>
            <a:r>
              <a:rPr lang="en-US" altLang="zh-CN" dirty="0" err="1"/>
              <a:t>Addbuf</a:t>
            </a:r>
            <a:r>
              <a:rPr lang="en-US" altLang="zh-CN" dirty="0"/>
              <a:t>(type</a:t>
            </a:r>
            <a:r>
              <a:rPr lang="zh-CN" altLang="en-US" dirty="0"/>
              <a:t>，</a:t>
            </a:r>
            <a:r>
              <a:rPr lang="en-US" altLang="zh-CN" dirty="0"/>
              <a:t>number)</a:t>
            </a:r>
            <a:r>
              <a:rPr lang="zh-CN" altLang="en-US" dirty="0"/>
              <a:t>过程。该过程用于将由参数</a:t>
            </a:r>
            <a:r>
              <a:rPr lang="en-US" altLang="zh-CN" dirty="0"/>
              <a:t>number</a:t>
            </a:r>
            <a:r>
              <a:rPr lang="zh-CN" altLang="en-US" dirty="0"/>
              <a:t>所指示的缓冲区</a:t>
            </a:r>
            <a:r>
              <a:rPr lang="en-US" altLang="zh-CN" dirty="0"/>
              <a:t>B</a:t>
            </a:r>
            <a:r>
              <a:rPr lang="zh-CN" altLang="en-US" dirty="0"/>
              <a:t>挂在</a:t>
            </a:r>
            <a:r>
              <a:rPr lang="en-US" altLang="zh-CN" dirty="0"/>
              <a:t>type</a:t>
            </a:r>
            <a:r>
              <a:rPr lang="zh-CN" altLang="en-US" dirty="0"/>
              <a:t>队列上。第二个是</a:t>
            </a:r>
            <a:r>
              <a:rPr lang="en-US" altLang="zh-CN" dirty="0" err="1"/>
              <a:t>Takebuf</a:t>
            </a:r>
            <a:r>
              <a:rPr lang="en-US" altLang="zh-CN" dirty="0"/>
              <a:t>(type)</a:t>
            </a:r>
            <a:r>
              <a:rPr lang="zh-CN" altLang="en-US" dirty="0"/>
              <a:t>过程。它用于从</a:t>
            </a:r>
            <a:r>
              <a:rPr lang="en-US" altLang="zh-CN" dirty="0"/>
              <a:t>type</a:t>
            </a:r>
            <a:r>
              <a:rPr lang="zh-CN" altLang="en-US" dirty="0"/>
              <a:t>所指示的队列的队首摘下一个缓冲区</a:t>
            </a:r>
            <a:r>
              <a:rPr lang="zh-CN" altLang="en-US" dirty="0" smtClean="0"/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83187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01625" y="476673"/>
            <a:ext cx="8540750" cy="58098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dirty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缓冲区的工作方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式  （略）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缓冲区可以工作在如下四种工作方式，如图</a:t>
            </a:r>
            <a:r>
              <a:rPr lang="en-US" altLang="zh-CN" dirty="0"/>
              <a:t>6-27</a:t>
            </a:r>
            <a:r>
              <a:rPr lang="zh-CN" altLang="en-US" dirty="0"/>
              <a:t>所示。　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Picture 4" descr="6-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769100" cy="196215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79712" y="4797152"/>
            <a:ext cx="5796136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84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图</a:t>
            </a:r>
            <a:r>
              <a:rPr lang="en-US" altLang="zh-CN" kern="0" dirty="0" smtClean="0"/>
              <a:t>6-27  </a:t>
            </a:r>
            <a:r>
              <a:rPr lang="zh-CN" altLang="en-US" kern="0" dirty="0" smtClean="0"/>
              <a:t>缓冲区的工作方式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4383187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精品课程模板">
  <a:themeElements>
    <a:clrScheme name="精品课程模板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精品课程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>
    <a:extraClrScheme>
      <a:clrScheme name="精品课程模板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 2000\Templates\Presentation Designs\精品课程模板.ppt</Template>
  <TotalTime>3134</TotalTime>
  <Words>4817</Words>
  <Application>Microsoft Office PowerPoint</Application>
  <PresentationFormat>全屏显示(4:3)</PresentationFormat>
  <Paragraphs>541</Paragraphs>
  <Slides>115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115</vt:i4>
      </vt:variant>
    </vt:vector>
  </HeadingPairs>
  <TitlesOfParts>
    <vt:vector size="119" baseType="lpstr">
      <vt:lpstr>精品课程模板</vt:lpstr>
      <vt:lpstr>VISIO</vt:lpstr>
      <vt:lpstr>Visio</vt:lpstr>
      <vt:lpstr>Equation</vt:lpstr>
      <vt:lpstr>   第六章    输入输出系统（讲：重点）  </vt:lpstr>
      <vt:lpstr>操作系统对I/O设备的控制</vt:lpstr>
      <vt:lpstr>6.1  I/O系统的功能、模型和接口（快）</vt:lpstr>
      <vt:lpstr>  6.1.1  I/O系统的基本功能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6.1.2  I/O系统的层次结构和模型（+快） </vt:lpstr>
      <vt:lpstr>PowerPoint 演示文稿</vt:lpstr>
      <vt:lpstr>PowerPoint 演示文稿</vt:lpstr>
      <vt:lpstr>PowerPoint 演示文稿</vt:lpstr>
      <vt:lpstr>   6.1.3  I/O系统接口</vt:lpstr>
      <vt:lpstr>PowerPoint 演示文稿</vt:lpstr>
      <vt:lpstr>PowerPoint 演示文稿</vt:lpstr>
      <vt:lpstr>   6.2  I/O设备和设备控制器</vt:lpstr>
      <vt:lpstr>    6.2.1  I/O设备   </vt:lpstr>
      <vt:lpstr>PowerPoint 演示文稿</vt:lpstr>
      <vt:lpstr>　  2. 设备与控制器之间的接口</vt:lpstr>
      <vt:lpstr>　　6.2.2  设备控制器</vt:lpstr>
      <vt:lpstr>   2. 设备控制器的组成 (课后)</vt:lpstr>
      <vt:lpstr>PowerPoint 演示文稿</vt:lpstr>
      <vt:lpstr>PowerPoint 演示文稿</vt:lpstr>
      <vt:lpstr>PowerPoint 演示文稿</vt:lpstr>
      <vt:lpstr>内存映像编址</vt:lpstr>
      <vt:lpstr> </vt:lpstr>
      <vt:lpstr>   6.2.4　I/O通道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6.3　中断机构和中断处理程序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6.4  设备驱动程序</vt:lpstr>
      <vt:lpstr>　  6.4.1  设备驱动程序概述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4.  I/O通道控制方式</vt:lpstr>
      <vt:lpstr>PowerPoint 演示文稿</vt:lpstr>
      <vt:lpstr>PowerPoint 演示文稿</vt:lpstr>
      <vt:lpstr>6.5  与设备无关的I/O软件</vt:lpstr>
      <vt:lpstr>　6.5.1  设备无关性的基本概念 </vt:lpstr>
      <vt:lpstr>   2. 引入了逻辑设备名</vt:lpstr>
      <vt:lpstr>   3. 逻辑设备名称到物理设备名称的转换</vt:lpstr>
      <vt:lpstr>6.5.2 设备无关性软件(最高层)提供的功能（+快 标题）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6.5.3  独占设备分配  (+快)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6.5.4  逻辑设备名到物理设备名映射的实现</vt:lpstr>
      <vt:lpstr>PowerPoint 演示文稿</vt:lpstr>
      <vt:lpstr>6.6  用户层的I/O软件</vt:lpstr>
      <vt:lpstr>PowerPoint 演示文稿</vt:lpstr>
      <vt:lpstr>PowerPoint 演示文稿</vt:lpstr>
      <vt:lpstr>   6.6.2  假脱机(Spooling)系统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6.7  缓 冲 区 管 理</vt:lpstr>
      <vt:lpstr>   6.7.1  缓冲的引入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西安火炬电脑公司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HZM</cp:lastModifiedBy>
  <cp:revision>342</cp:revision>
  <dcterms:created xsi:type="dcterms:W3CDTF">2002-11-18T09:18:00Z</dcterms:created>
  <dcterms:modified xsi:type="dcterms:W3CDTF">2022-05-08T19:17:55Z</dcterms:modified>
</cp:coreProperties>
</file>