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sldIdLst>
    <p:sldId id="256" r:id="rId2"/>
    <p:sldId id="257" r:id="rId3"/>
    <p:sldId id="344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5" r:id="rId22"/>
    <p:sldId id="345" r:id="rId23"/>
    <p:sldId id="279" r:id="rId24"/>
    <p:sldId id="280" r:id="rId25"/>
    <p:sldId id="281" r:id="rId26"/>
    <p:sldId id="346" r:id="rId27"/>
    <p:sldId id="283" r:id="rId28"/>
    <p:sldId id="282" r:id="rId29"/>
    <p:sldId id="298" r:id="rId30"/>
    <p:sldId id="362" r:id="rId31"/>
    <p:sldId id="297" r:id="rId32"/>
    <p:sldId id="363" r:id="rId33"/>
    <p:sldId id="296" r:id="rId34"/>
    <p:sldId id="300" r:id="rId35"/>
    <p:sldId id="299" r:id="rId36"/>
    <p:sldId id="302" r:id="rId37"/>
    <p:sldId id="304" r:id="rId38"/>
    <p:sldId id="364" r:id="rId39"/>
    <p:sldId id="305" r:id="rId40"/>
    <p:sldId id="307" r:id="rId41"/>
    <p:sldId id="347" r:id="rId42"/>
    <p:sldId id="311" r:id="rId43"/>
    <p:sldId id="310" r:id="rId44"/>
    <p:sldId id="348" r:id="rId45"/>
    <p:sldId id="320" r:id="rId46"/>
    <p:sldId id="349" r:id="rId47"/>
    <p:sldId id="319" r:id="rId48"/>
    <p:sldId id="322" r:id="rId49"/>
    <p:sldId id="324" r:id="rId50"/>
    <p:sldId id="350" r:id="rId51"/>
    <p:sldId id="351" r:id="rId52"/>
    <p:sldId id="352" r:id="rId53"/>
    <p:sldId id="356" r:id="rId54"/>
    <p:sldId id="361" r:id="rId55"/>
    <p:sldId id="360" r:id="rId56"/>
    <p:sldId id="359" r:id="rId57"/>
    <p:sldId id="358" r:id="rId58"/>
    <p:sldId id="354" r:id="rId5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00"/>
    <a:srgbClr val="FF9933"/>
    <a:srgbClr val="CCFF33"/>
    <a:srgbClr val="FFFF66"/>
    <a:srgbClr val="339933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628" autoAdjust="0"/>
    <p:restoredTop sz="99203" autoAdjust="0"/>
  </p:normalViewPr>
  <p:slideViewPr>
    <p:cSldViewPr>
      <p:cViewPr varScale="1">
        <p:scale>
          <a:sx n="119" d="100"/>
          <a:sy n="119" d="100"/>
        </p:scale>
        <p:origin x="9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88E9E-0A6A-487D-BA13-4570BBE124A4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608A-497E-424A-A37B-C40AA6C25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5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6608A-497E-424A-A37B-C40AA6C2585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2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J135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66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E4776-48C5-4D06-95E2-505EC2B50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614380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28813-AC73-4B3B-A410-6FD38178E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404567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BD2CD-ED36-4800-90BD-C071BC41D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533671"/>
      </p:ext>
    </p:extLst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380E3-DAE3-4CF5-9A1D-D5BC0718E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056720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3D653-569E-4AB7-ACC7-0AA161FA5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032426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984B3-7BFD-42CD-93D7-890B0E641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66444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7D8FF-33A7-4ABD-849B-B8458CC1D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051987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765B-2877-4AE7-B004-F71EED7355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344321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50405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4F70B-9BDF-4D12-83D1-5B7829909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140528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504056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4F70B-9BDF-4D12-83D1-5B7829909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212303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AC9A0-580F-4DA3-96EC-270AC5CA7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632084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B9CB4-FB9E-49B2-A984-5AC813939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93118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5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908720"/>
            <a:ext cx="854075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381327"/>
            <a:ext cx="2289175" cy="3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7"/>
            <a:ext cx="2895600" cy="3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7"/>
            <a:ext cx="2289175" cy="3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B1E7E6A-FEA7-43FD-9C7B-5053D08301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35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../OS%20&#27748;&#23376;&#28699;/&#23553;&#38754;&#21450;&#30446;&#24405;.ppt#-1,2,PowerPoint &#28436;&#31034;&#25991;&#31295;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204932" y="620688"/>
            <a:ext cx="52371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latin typeface="华文新魏" pitchFamily="2" charset="-122"/>
                <a:ea typeface="华文新魏" pitchFamily="2" charset="-122"/>
              </a:rPr>
              <a:t>第七章 文  件  管  理 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2895600" y="1556792"/>
            <a:ext cx="4105611" cy="44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文件和文件系统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7.2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文件的逻辑结构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7.3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外存分配方式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7.4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目录管理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7.5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文件存储空间的管理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7.6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文件共享与文件保护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7.7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数据一致性控制 </a:t>
            </a:r>
          </a:p>
        </p:txBody>
      </p:sp>
      <p:pic>
        <p:nvPicPr>
          <p:cNvPr id="3076" name="Picture 7" descr="GIF014">
            <a:hlinkClick r:id="rId2" action="ppaction://hlinkpres?slideindex=2&amp;slidetitle=PowerPoint 演示文稿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6286500"/>
            <a:ext cx="1085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3528" y="116632"/>
            <a:ext cx="8640960" cy="666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defRPr/>
            </a:pPr>
            <a:r>
              <a:rPr lang="en-US" altLang="zh-CN" b="1" dirty="0">
                <a:ea typeface="宋体" pitchFamily="2" charset="-122"/>
              </a:rPr>
              <a:t> 2. </a:t>
            </a:r>
            <a:r>
              <a:rPr lang="zh-CN" altLang="en-US" b="1" dirty="0">
                <a:ea typeface="宋体" pitchFamily="2" charset="-122"/>
              </a:rPr>
              <a:t>对  对象的</a:t>
            </a:r>
            <a:r>
              <a:rPr lang="zh-CN" altLang="en-US" b="1" u="sng" dirty="0">
                <a:ea typeface="宋体" pitchFamily="2" charset="-122"/>
              </a:rPr>
              <a:t>操纵和管理</a:t>
            </a:r>
            <a:r>
              <a:rPr lang="zh-CN" altLang="en-US" b="1" dirty="0">
                <a:ea typeface="宋体" pitchFamily="2" charset="-122"/>
              </a:rPr>
              <a:t>的 软件集合</a:t>
            </a:r>
            <a:endParaRPr lang="en-US" altLang="zh-CN" b="1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100"/>
              </a:spcBef>
              <a:defRPr/>
            </a:pPr>
            <a:r>
              <a:rPr lang="en-US" altLang="zh-CN" b="1" dirty="0">
                <a:ea typeface="宋体" pitchFamily="2" charset="-122"/>
              </a:rPr>
              <a:t>    </a:t>
            </a:r>
            <a:r>
              <a:rPr lang="zh-CN" altLang="en-US" b="1" dirty="0">
                <a:ea typeface="宋体" pitchFamily="2" charset="-122"/>
              </a:rPr>
              <a:t>文件系统的</a:t>
            </a:r>
            <a:r>
              <a:rPr lang="zh-CN" altLang="en-US" b="1" u="sng" dirty="0">
                <a:ea typeface="宋体" pitchFamily="2" charset="-122"/>
              </a:rPr>
              <a:t>核心部分</a:t>
            </a:r>
            <a:r>
              <a:rPr lang="zh-CN" altLang="en-US" b="1" dirty="0">
                <a:ea typeface="宋体" pitchFamily="2" charset="-122"/>
              </a:rPr>
              <a:t>。包括了文件的大多数功能。</a:t>
            </a:r>
            <a:r>
              <a:rPr lang="zh-CN" altLang="en-US" sz="2500" dirty="0">
                <a:ea typeface="宋体" pitchFamily="2" charset="-122"/>
              </a:rPr>
              <a:t></a:t>
            </a:r>
          </a:p>
          <a:p>
            <a:pPr indent="352425" algn="just">
              <a:lnSpc>
                <a:spcPct val="120000"/>
              </a:lnSpc>
              <a:spcBef>
                <a:spcPts val="100"/>
              </a:spcBef>
              <a:buFont typeface="+mj-ea"/>
              <a:buAutoNum type="circleNumDbPlain"/>
              <a:defRPr/>
            </a:pPr>
            <a:r>
              <a:rPr lang="zh-CN" altLang="en-US" dirty="0"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存储空间</a:t>
            </a:r>
            <a:r>
              <a:rPr lang="zh-CN" altLang="en-US" dirty="0">
                <a:ea typeface="宋体" pitchFamily="2" charset="-122"/>
              </a:rPr>
              <a:t>的管理</a:t>
            </a:r>
            <a:r>
              <a:rPr lang="en-US" altLang="zh-CN" dirty="0">
                <a:ea typeface="宋体" pitchFamily="2" charset="-122"/>
              </a:rPr>
              <a:t>(§8.2</a:t>
            </a:r>
            <a:r>
              <a:rPr lang="zh-CN" altLang="en-US" dirty="0">
                <a:ea typeface="宋体" pitchFamily="2" charset="-122"/>
              </a:rPr>
              <a:t>*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indent="352425" algn="just">
              <a:lnSpc>
                <a:spcPct val="120000"/>
              </a:lnSpc>
              <a:spcBef>
                <a:spcPts val="100"/>
              </a:spcBef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目录</a:t>
            </a:r>
            <a:r>
              <a:rPr lang="zh-CN" altLang="en-US" dirty="0">
                <a:ea typeface="宋体" pitchFamily="2" charset="-122"/>
              </a:rPr>
              <a:t>的管理 </a:t>
            </a:r>
            <a:r>
              <a:rPr lang="en-US" altLang="zh-CN" dirty="0">
                <a:ea typeface="宋体" pitchFamily="2" charset="-122"/>
              </a:rPr>
              <a:t>(§7.3)</a:t>
            </a:r>
          </a:p>
          <a:p>
            <a:pPr indent="352425" algn="just">
              <a:lnSpc>
                <a:spcPct val="120000"/>
              </a:lnSpc>
              <a:spcBef>
                <a:spcPts val="100"/>
              </a:spcBef>
              <a:buFont typeface="+mj-ea"/>
              <a:buAutoNum type="circleNumDbPlain"/>
              <a:defRPr/>
            </a:pPr>
            <a:r>
              <a:rPr lang="zh-CN" altLang="en-US" dirty="0">
                <a:ea typeface="宋体" pitchFamily="2" charset="-122"/>
              </a:rPr>
              <a:t>逻辑</a:t>
            </a: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地址转换</a:t>
            </a:r>
            <a:r>
              <a:rPr lang="zh-CN" altLang="en-US" dirty="0">
                <a:ea typeface="宋体" pitchFamily="2" charset="-122"/>
              </a:rPr>
              <a:t>为物理地址的机制（</a:t>
            </a:r>
            <a:r>
              <a:rPr lang="en-US" altLang="zh-CN" dirty="0">
                <a:ea typeface="宋体" pitchFamily="2" charset="-122"/>
              </a:rPr>
              <a:t>§7.3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indent="352425" algn="just">
              <a:lnSpc>
                <a:spcPct val="120000"/>
              </a:lnSpc>
              <a:spcBef>
                <a:spcPts val="100"/>
              </a:spcBef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读和写</a:t>
            </a:r>
            <a:r>
              <a:rPr lang="zh-CN" altLang="en-US" dirty="0">
                <a:ea typeface="宋体" pitchFamily="2" charset="-122"/>
              </a:rPr>
              <a:t>管理（</a:t>
            </a:r>
            <a:r>
              <a:rPr lang="en-US" altLang="zh-CN" dirty="0">
                <a:ea typeface="宋体" pitchFamily="2" charset="-122"/>
              </a:rPr>
              <a:t> §7.1.4 + §7.3  + §8.3 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indent="352425" algn="just">
              <a:lnSpc>
                <a:spcPct val="120000"/>
              </a:lnSpc>
              <a:spcBef>
                <a:spcPts val="100"/>
              </a:spcBef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共享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与</a:t>
            </a: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保护</a:t>
            </a:r>
            <a:r>
              <a:rPr lang="en-US" altLang="zh-CN" dirty="0">
                <a:ea typeface="宋体" pitchFamily="2" charset="-122"/>
              </a:rPr>
              <a:t>(§7.4 + §7.5)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ea typeface="宋体" pitchFamily="2" charset="-122"/>
              </a:rPr>
              <a:t>通常，把与文件有关的软件分为</a:t>
            </a: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四个层次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300" b="1" dirty="0">
                <a:solidFill>
                  <a:srgbClr val="FF0000"/>
                </a:solidFill>
                <a:ea typeface="宋体" pitchFamily="2" charset="-122"/>
              </a:rPr>
              <a:t>I/O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控制层</a:t>
            </a:r>
            <a:r>
              <a:rPr lang="zh-CN" altLang="en-US" sz="2300" dirty="0">
                <a:ea typeface="宋体" pitchFamily="2" charset="-122"/>
              </a:rPr>
              <a:t>：是文件系统的</a:t>
            </a:r>
            <a:r>
              <a:rPr lang="zh-CN" altLang="en-US" sz="2300" b="1" dirty="0">
                <a:solidFill>
                  <a:schemeClr val="tx2"/>
                </a:solidFill>
                <a:ea typeface="宋体" pitchFamily="2" charset="-122"/>
              </a:rPr>
              <a:t>最低层</a:t>
            </a:r>
            <a:r>
              <a:rPr lang="en-US" altLang="zh-CN" sz="2300" b="1" baseline="30000" dirty="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zh-CN" altLang="en-US" sz="2300" dirty="0">
                <a:ea typeface="宋体" pitchFamily="2" charset="-122"/>
              </a:rPr>
              <a:t>，由</a:t>
            </a:r>
            <a:r>
              <a:rPr lang="zh-CN" altLang="en-US" sz="2300" u="sng" dirty="0">
                <a:ea typeface="宋体" pitchFamily="2" charset="-122"/>
              </a:rPr>
              <a:t>磁盘</a:t>
            </a:r>
            <a:r>
              <a:rPr lang="zh-CN" altLang="en-US" sz="2300" b="1" u="sng" dirty="0">
                <a:solidFill>
                  <a:schemeClr val="tx2"/>
                </a:solidFill>
                <a:ea typeface="宋体" pitchFamily="2" charset="-122"/>
              </a:rPr>
              <a:t>驱动程序</a:t>
            </a:r>
            <a:r>
              <a:rPr lang="en-US" altLang="zh-CN" sz="2300" b="1" baseline="30000" dirty="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zh-CN" altLang="en-US" sz="2300" u="sng" dirty="0">
                <a:ea typeface="宋体" pitchFamily="2" charset="-122"/>
              </a:rPr>
              <a:t>等组成</a:t>
            </a:r>
            <a:r>
              <a:rPr lang="zh-CN" altLang="en-US" sz="2300" dirty="0">
                <a:ea typeface="宋体" pitchFamily="2" charset="-122"/>
              </a:rPr>
              <a:t>。</a:t>
            </a:r>
            <a:endParaRPr lang="en-US" altLang="zh-CN" sz="2300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基本文件系统层</a:t>
            </a:r>
            <a:r>
              <a:rPr lang="zh-CN" altLang="en-US" sz="2300" dirty="0">
                <a:ea typeface="宋体" pitchFamily="2" charset="-122"/>
              </a:rPr>
              <a:t>：主要用于处理</a:t>
            </a:r>
            <a:r>
              <a:rPr lang="zh-CN" altLang="en-US" sz="2300" b="1" u="sng" dirty="0">
                <a:solidFill>
                  <a:schemeClr val="tx2"/>
                </a:solidFill>
                <a:ea typeface="宋体" pitchFamily="2" charset="-122"/>
              </a:rPr>
              <a:t>内存</a:t>
            </a:r>
            <a:r>
              <a:rPr lang="zh-CN" altLang="en-US" sz="2300" u="sng" dirty="0">
                <a:ea typeface="宋体" pitchFamily="2" charset="-122"/>
              </a:rPr>
              <a:t>与</a:t>
            </a:r>
            <a:r>
              <a:rPr lang="zh-CN" altLang="en-US" sz="2300" b="1" u="sng" dirty="0">
                <a:solidFill>
                  <a:schemeClr val="tx2"/>
                </a:solidFill>
                <a:ea typeface="宋体" pitchFamily="2" charset="-122"/>
              </a:rPr>
              <a:t>磁盘</a:t>
            </a:r>
            <a:r>
              <a:rPr lang="zh-CN" altLang="en-US" sz="2300" u="sng" dirty="0">
                <a:ea typeface="宋体" pitchFamily="2" charset="-122"/>
              </a:rPr>
              <a:t>之间</a:t>
            </a:r>
            <a:r>
              <a:rPr lang="zh-CN" altLang="en-US" sz="2300" dirty="0">
                <a:ea typeface="宋体" pitchFamily="2" charset="-122"/>
              </a:rPr>
              <a:t>的</a:t>
            </a:r>
            <a:r>
              <a:rPr lang="zh-CN" altLang="en-US" sz="2300" b="1" dirty="0">
                <a:solidFill>
                  <a:srgbClr val="FFFF00"/>
                </a:solidFill>
                <a:ea typeface="宋体" pitchFamily="2" charset="-122"/>
              </a:rPr>
              <a:t>数据块交换</a:t>
            </a:r>
            <a:r>
              <a:rPr lang="zh-CN" altLang="en-US" sz="2300" dirty="0">
                <a:ea typeface="宋体" pitchFamily="2" charset="-122"/>
              </a:rPr>
              <a:t>。</a:t>
            </a:r>
            <a:endParaRPr lang="en-US" altLang="zh-CN" sz="2300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基本</a:t>
            </a:r>
            <a:r>
              <a:rPr lang="en-US" altLang="zh-CN" sz="2300" b="1" dirty="0">
                <a:solidFill>
                  <a:srgbClr val="FF0000"/>
                </a:solidFill>
                <a:ea typeface="宋体" pitchFamily="2" charset="-122"/>
              </a:rPr>
              <a:t>I/O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管理程序层</a:t>
            </a:r>
            <a:r>
              <a:rPr lang="zh-CN" altLang="en-US" sz="2300" dirty="0">
                <a:ea typeface="宋体" pitchFamily="2" charset="-122"/>
              </a:rPr>
              <a:t>：该层用于完成</a:t>
            </a:r>
            <a:r>
              <a:rPr lang="zh-CN" altLang="en-US" sz="2300" u="sng" dirty="0">
                <a:ea typeface="宋体" pitchFamily="2" charset="-122"/>
              </a:rPr>
              <a:t>与磁盘</a:t>
            </a:r>
            <a:r>
              <a:rPr lang="en-US" altLang="zh-CN" sz="2300" u="sng" dirty="0">
                <a:ea typeface="宋体" pitchFamily="2" charset="-122"/>
              </a:rPr>
              <a:t>I/O</a:t>
            </a:r>
            <a:r>
              <a:rPr lang="zh-CN" altLang="en-US" sz="2300" u="sng" dirty="0">
                <a:ea typeface="宋体" pitchFamily="2" charset="-122"/>
              </a:rPr>
              <a:t>有关</a:t>
            </a:r>
            <a:r>
              <a:rPr lang="zh-CN" altLang="en-US" sz="2300" dirty="0">
                <a:ea typeface="宋体" pitchFamily="2" charset="-122"/>
              </a:rPr>
              <a:t>的事务，如将</a:t>
            </a:r>
            <a:r>
              <a:rPr lang="zh-CN" altLang="en-US" sz="2300" b="1" u="sng" dirty="0">
                <a:solidFill>
                  <a:schemeClr val="tx2"/>
                </a:solidFill>
                <a:ea typeface="宋体" pitchFamily="2" charset="-122"/>
              </a:rPr>
              <a:t>逻辑块号</a:t>
            </a:r>
            <a:r>
              <a:rPr lang="zh-CN" altLang="en-US" sz="2300" u="sng" dirty="0">
                <a:ea typeface="宋体" pitchFamily="2" charset="-122"/>
              </a:rPr>
              <a:t>转换为</a:t>
            </a:r>
            <a:r>
              <a:rPr lang="zh-CN" altLang="en-US" sz="2300" b="1" u="sng" dirty="0">
                <a:solidFill>
                  <a:schemeClr val="tx2"/>
                </a:solidFill>
                <a:ea typeface="宋体" pitchFamily="2" charset="-122"/>
              </a:rPr>
              <a:t>物理块号</a:t>
            </a:r>
            <a:r>
              <a:rPr lang="zh-CN" altLang="en-US" sz="2300" u="sng" dirty="0">
                <a:ea typeface="宋体" pitchFamily="2" charset="-122"/>
              </a:rPr>
              <a:t>、管理磁盘</a:t>
            </a:r>
            <a:r>
              <a:rPr lang="zh-CN" altLang="en-US" sz="2300" b="1" u="sng" dirty="0">
                <a:solidFill>
                  <a:schemeClr val="tx2"/>
                </a:solidFill>
                <a:ea typeface="宋体" pitchFamily="2" charset="-122"/>
              </a:rPr>
              <a:t>空闲盘块</a:t>
            </a:r>
            <a:r>
              <a:rPr lang="zh-CN" altLang="en-US" sz="2300" dirty="0">
                <a:ea typeface="宋体" pitchFamily="2" charset="-122"/>
              </a:rPr>
              <a:t>、指定</a:t>
            </a:r>
            <a:r>
              <a:rPr lang="en-US" altLang="zh-CN" sz="2300" b="1" u="sng" dirty="0">
                <a:solidFill>
                  <a:schemeClr val="tx2"/>
                </a:solidFill>
                <a:ea typeface="宋体" pitchFamily="2" charset="-122"/>
              </a:rPr>
              <a:t>I/O</a:t>
            </a:r>
            <a:r>
              <a:rPr lang="zh-CN" altLang="en-US" sz="2300" b="1" u="sng" dirty="0">
                <a:solidFill>
                  <a:schemeClr val="tx2"/>
                </a:solidFill>
                <a:ea typeface="宋体" pitchFamily="2" charset="-122"/>
              </a:rPr>
              <a:t>缓冲</a:t>
            </a:r>
            <a:r>
              <a:rPr lang="zh-CN" altLang="en-US" sz="2300" dirty="0">
                <a:ea typeface="宋体" pitchFamily="2" charset="-122"/>
              </a:rPr>
              <a:t>等。</a:t>
            </a:r>
            <a:endParaRPr lang="en-US" altLang="zh-CN" sz="2300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逻辑文件系统</a:t>
            </a:r>
            <a:r>
              <a:rPr lang="zh-CN" altLang="en-US" sz="2300" dirty="0">
                <a:ea typeface="宋体" pitchFamily="2" charset="-122"/>
              </a:rPr>
              <a:t>：用于处理与</a:t>
            </a:r>
            <a:r>
              <a:rPr lang="zh-CN" altLang="en-US" sz="2300" u="sng" dirty="0">
                <a:ea typeface="宋体" pitchFamily="2" charset="-122"/>
              </a:rPr>
              <a:t>记录和文件相关</a:t>
            </a:r>
            <a:r>
              <a:rPr lang="zh-CN" altLang="en-US" sz="2300" dirty="0">
                <a:ea typeface="宋体" pitchFamily="2" charset="-122"/>
              </a:rPr>
              <a:t>的操作，如允许应用程序使用</a:t>
            </a:r>
            <a:r>
              <a:rPr lang="zh-CN" altLang="en-US" sz="2300" u="sng" dirty="0">
                <a:ea typeface="宋体" pitchFamily="2" charset="-122"/>
              </a:rPr>
              <a:t>符号文件名</a:t>
            </a:r>
            <a:r>
              <a:rPr lang="zh-CN" altLang="en-US" sz="2300" dirty="0">
                <a:ea typeface="宋体" pitchFamily="2" charset="-122"/>
              </a:rPr>
              <a:t>访问文件及记录等。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885384" y="4454624"/>
            <a:ext cx="1575048" cy="43204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4932297" y="4941168"/>
            <a:ext cx="1872208" cy="43204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999574" y="5805264"/>
            <a:ext cx="2160240" cy="43204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364088" y="3933056"/>
            <a:ext cx="1872208" cy="43204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2763" y="2832249"/>
            <a:ext cx="2506637" cy="10895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也叫</a:t>
            </a:r>
            <a:r>
              <a:rPr lang="zh-CN" altLang="en-US" dirty="0">
                <a:solidFill>
                  <a:schemeClr val="tx2"/>
                </a:solidFill>
              </a:rPr>
              <a:t>：设备驱动程序层</a:t>
            </a:r>
            <a:r>
              <a:rPr lang="zh-CN" altLang="en-US" dirty="0"/>
              <a:t>，见</a:t>
            </a:r>
            <a:r>
              <a:rPr lang="en-US" altLang="zh-CN" dirty="0"/>
              <a:t>fig 6.2 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1691680" y="3717032"/>
            <a:ext cx="4468134" cy="2880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77724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      3. </a:t>
            </a:r>
            <a:r>
              <a:rPr lang="zh-CN" altLang="en-US" sz="2600" b="1" dirty="0">
                <a:latin typeface="Times New Roman" pitchFamily="18" charset="0"/>
              </a:rPr>
              <a:t>文件系统的接口</a:t>
            </a:r>
            <a:r>
              <a:rPr lang="zh-CN" altLang="en-US" sz="2400" dirty="0">
                <a:latin typeface="Times New Roman" pitchFamily="18" charset="0"/>
              </a:rPr>
              <a:t>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为方便用户使用文件系统，文件系统通常向用户提供两种类型的接口：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zh-CN" altLang="en-US" sz="2400" b="1" dirty="0">
                <a:latin typeface="Times New Roman" pitchFamily="18" charset="0"/>
              </a:rPr>
              <a:t>命令接口</a:t>
            </a:r>
            <a:r>
              <a:rPr lang="zh-CN" altLang="en-US" sz="2400" dirty="0">
                <a:latin typeface="Times New Roman" pitchFamily="18" charset="0"/>
              </a:rPr>
              <a:t>。这是指作为</a:t>
            </a:r>
            <a:r>
              <a:rPr lang="zh-CN" altLang="en-US" sz="2400" u="sng" dirty="0">
                <a:latin typeface="Times New Roman" pitchFamily="18" charset="0"/>
              </a:rPr>
              <a:t>用户</a:t>
            </a:r>
            <a:r>
              <a:rPr lang="en-US" altLang="zh-CN" sz="2400" u="sng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通过键盘命令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与文件系统交互的接口。 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 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b="1" dirty="0">
                <a:latin typeface="Times New Roman" pitchFamily="18" charset="0"/>
              </a:rPr>
              <a:t>程序接口</a:t>
            </a:r>
            <a:r>
              <a:rPr lang="zh-CN" altLang="en-US" sz="2400" dirty="0">
                <a:latin typeface="Times New Roman" pitchFamily="18" charset="0"/>
              </a:rPr>
              <a:t>。这是指作为用户</a:t>
            </a:r>
            <a:r>
              <a:rPr lang="zh-CN" altLang="en-US" sz="2400" u="sng" dirty="0">
                <a:latin typeface="Times New Roman" pitchFamily="18" charset="0"/>
              </a:rPr>
              <a:t>程序</a:t>
            </a:r>
            <a:r>
              <a:rPr lang="en-US" altLang="zh-CN" sz="2400" u="sng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通过系统调用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与文件系统的接口。</a:t>
            </a: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684213" y="116632"/>
            <a:ext cx="6551612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FF9933"/>
                </a:solidFill>
                <a:ea typeface="宋体" pitchFamily="2" charset="-122"/>
              </a:rPr>
              <a:t>7.1.4</a:t>
            </a:r>
            <a:r>
              <a:rPr lang="zh-CN" altLang="en-US" sz="2800" b="1" dirty="0">
                <a:solidFill>
                  <a:srgbClr val="FF9933"/>
                </a:solidFill>
                <a:ea typeface="宋体" pitchFamily="2" charset="-122"/>
              </a:rPr>
              <a:t>文件</a:t>
            </a:r>
            <a:r>
              <a:rPr lang="zh-CN" altLang="en-US" sz="2800" b="1" u="sng" dirty="0">
                <a:solidFill>
                  <a:srgbClr val="FF9933"/>
                </a:solidFill>
                <a:ea typeface="宋体" pitchFamily="2" charset="-122"/>
              </a:rPr>
              <a:t>基本</a:t>
            </a:r>
            <a:r>
              <a:rPr lang="zh-CN" altLang="en-US" sz="2800" b="1" dirty="0">
                <a:solidFill>
                  <a:srgbClr val="FF9933"/>
                </a:solidFill>
                <a:ea typeface="宋体" pitchFamily="2" charset="-122"/>
              </a:rPr>
              <a:t>操作</a:t>
            </a:r>
          </a:p>
          <a:p>
            <a:pPr marL="457200" indent="-457200" algn="l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b="1" dirty="0">
                <a:ea typeface="宋体" pitchFamily="2" charset="-122"/>
              </a:rPr>
              <a:t>文件基本操作（通过  </a:t>
            </a:r>
            <a:r>
              <a:rPr lang="zh-CN" altLang="en-US" dirty="0">
                <a:ea typeface="宋体" pitchFamily="2" charset="-122"/>
              </a:rPr>
              <a:t>系统调用</a:t>
            </a:r>
            <a:r>
              <a:rPr lang="zh-CN" altLang="en-US" b="1" dirty="0">
                <a:ea typeface="宋体" pitchFamily="2" charset="-122"/>
              </a:rPr>
              <a:t>）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76147" y="1518592"/>
            <a:ext cx="82804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创建文件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分配</a:t>
            </a:r>
            <a:r>
              <a:rPr lang="zh-CN" altLang="en-US" sz="2400" b="1" u="sng" dirty="0">
                <a:latin typeface="Times New Roman" pitchFamily="18" charset="0"/>
              </a:rPr>
              <a:t>外存空间</a:t>
            </a:r>
            <a:r>
              <a:rPr lang="en-US" altLang="zh-CN" sz="2400" b="1" baseline="30000" dirty="0">
                <a:latin typeface="Times New Roman" pitchFamily="18" charset="0"/>
              </a:rPr>
              <a:t>1. §8.1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，在目录中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建立</a:t>
            </a:r>
            <a:r>
              <a:rPr lang="zh-CN" altLang="en-US" sz="2400" dirty="0">
                <a:latin typeface="Times New Roman" pitchFamily="18" charset="0"/>
              </a:rPr>
              <a:t>一</a:t>
            </a:r>
            <a:r>
              <a:rPr lang="zh-CN" altLang="en-US" sz="2400" b="1" u="sng" dirty="0">
                <a:latin typeface="Times New Roman" pitchFamily="18" charset="0"/>
              </a:rPr>
              <a:t>目录项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en-US" altLang="zh-CN" sz="2300" b="1" dirty="0">
                <a:latin typeface="Times New Roman" pitchFamily="18" charset="0"/>
              </a:rPr>
              <a:t>(</a:t>
            </a:r>
            <a:r>
              <a:rPr lang="zh-CN" altLang="en-US" sz="2300" b="1" dirty="0">
                <a:latin typeface="Times New Roman" pitchFamily="18" charset="0"/>
              </a:rPr>
              <a:t>包括：</a:t>
            </a:r>
            <a:r>
              <a:rPr lang="zh-CN" altLang="en-US" sz="2300" dirty="0">
                <a:latin typeface="Times New Roman" pitchFamily="18" charset="0"/>
              </a:rPr>
              <a:t>文件名</a:t>
            </a:r>
            <a:r>
              <a:rPr lang="en-US" altLang="zh-CN" sz="2300" dirty="0">
                <a:latin typeface="Times New Roman" pitchFamily="18" charset="0"/>
              </a:rPr>
              <a:t>+</a:t>
            </a:r>
            <a:r>
              <a:rPr lang="zh-CN" altLang="en-US" sz="2300" dirty="0">
                <a:latin typeface="Times New Roman" pitchFamily="18" charset="0"/>
              </a:rPr>
              <a:t>外存地址等</a:t>
            </a:r>
            <a:r>
              <a:rPr lang="en-US" altLang="zh-CN" sz="23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b="1" baseline="30000" dirty="0">
                <a:latin typeface="Times New Roman" pitchFamily="18" charset="0"/>
              </a:rPr>
              <a:t>创建进程</a:t>
            </a:r>
            <a:r>
              <a:rPr lang="en-US" altLang="zh-CN" sz="2400" b="1" baseline="30000" dirty="0">
                <a:solidFill>
                  <a:srgbClr val="FFFF00"/>
                </a:solidFill>
                <a:latin typeface="Times New Roman" pitchFamily="18" charset="0"/>
              </a:rPr>
              <a:t>PCB—</a:t>
            </a:r>
            <a:r>
              <a:rPr lang="zh-CN" altLang="en-US" sz="2400" b="1" baseline="30000" dirty="0">
                <a:solidFill>
                  <a:srgbClr val="FFFF00"/>
                </a:solidFill>
                <a:latin typeface="Times New Roman" pitchFamily="18" charset="0"/>
              </a:rPr>
              <a:t>都用于管理，</a:t>
            </a:r>
            <a:r>
              <a:rPr lang="zh-CN" altLang="en-US" sz="2400" b="1" baseline="30000" dirty="0">
                <a:latin typeface="Times New Roman" pitchFamily="18" charset="0"/>
              </a:rPr>
              <a:t>段表</a:t>
            </a:r>
            <a:r>
              <a:rPr lang="en-US" altLang="zh-CN" sz="2400" b="1" baseline="30000" dirty="0">
                <a:latin typeface="Times New Roman" pitchFamily="18" charset="0"/>
              </a:rPr>
              <a:t>—</a:t>
            </a:r>
            <a:r>
              <a:rPr lang="zh-CN" altLang="en-US" sz="2400" b="1" baseline="30000" dirty="0">
                <a:latin typeface="Times New Roman" pitchFamily="18" charset="0"/>
              </a:rPr>
              <a:t>图</a:t>
            </a:r>
            <a:r>
              <a:rPr lang="en-US" altLang="zh-CN" sz="2400" b="1" baseline="30000" dirty="0">
                <a:latin typeface="Times New Roman" pitchFamily="18" charset="0"/>
              </a:rPr>
              <a:t>4-19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删除文件</a:t>
            </a:r>
            <a:r>
              <a:rPr lang="zh-CN" altLang="en-US" sz="2400" baseline="30000" dirty="0">
                <a:latin typeface="Times New Roman" pitchFamily="18" charset="0"/>
              </a:rPr>
              <a:t>对比：</a:t>
            </a:r>
            <a:r>
              <a:rPr lang="zh-CN" altLang="en-US" sz="2400" b="1" baseline="30000" dirty="0">
                <a:latin typeface="Times New Roman" pitchFamily="18" charset="0"/>
              </a:rPr>
              <a:t>撤销进程</a:t>
            </a:r>
            <a:r>
              <a:rPr lang="en-US" altLang="zh-CN" sz="2400" b="1" baseline="30000" dirty="0">
                <a:latin typeface="Times New Roman" pitchFamily="18" charset="0"/>
              </a:rPr>
              <a:t>--PCB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找</a:t>
            </a:r>
            <a:r>
              <a:rPr lang="zh-CN" altLang="en-US" sz="2400" dirty="0">
                <a:latin typeface="Times New Roman" pitchFamily="18" charset="0"/>
              </a:rPr>
              <a:t>到相应的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目录项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删除</a:t>
            </a:r>
            <a:r>
              <a:rPr lang="zh-CN" altLang="en-US" sz="2400" b="1" u="sng" dirty="0">
                <a:latin typeface="Times New Roman" pitchFamily="18" charset="0"/>
              </a:rPr>
              <a:t>目录项</a:t>
            </a:r>
            <a:r>
              <a:rPr lang="zh-CN" altLang="en-US" sz="2400" dirty="0">
                <a:latin typeface="Times New Roman" pitchFamily="18" charset="0"/>
              </a:rPr>
              <a:t>并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回收</a:t>
            </a:r>
            <a:r>
              <a:rPr lang="zh-CN" altLang="en-US" sz="2400" u="sng" dirty="0">
                <a:latin typeface="Times New Roman" pitchFamily="18" charset="0"/>
              </a:rPr>
              <a:t>外存空间</a:t>
            </a:r>
            <a:r>
              <a:rPr lang="zh-CN" altLang="en-US" sz="2400" dirty="0">
                <a:latin typeface="Times New Roman" pitchFamily="18" charset="0"/>
              </a:rPr>
              <a:t>），另外，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(3) </a:t>
            </a:r>
            <a:r>
              <a:rPr lang="zh-CN" altLang="en-US" sz="2400" dirty="0">
                <a:latin typeface="Times New Roman" pitchFamily="18" charset="0"/>
              </a:rPr>
              <a:t>读文件  文件名→目录→相应目录项→外存位置</a:t>
            </a:r>
            <a:r>
              <a:rPr lang="en-US" altLang="zh-CN" sz="2400" dirty="0">
                <a:latin typeface="Times New Roman" pitchFamily="18" charset="0"/>
              </a:rPr>
              <a:t>… §7.3.4</a:t>
            </a:r>
            <a:r>
              <a:rPr lang="zh-CN" altLang="en-US" sz="2400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(4) </a:t>
            </a:r>
            <a:r>
              <a:rPr lang="zh-CN" altLang="en-US" sz="2400" dirty="0">
                <a:latin typeface="Times New Roman" pitchFamily="18" charset="0"/>
              </a:rPr>
              <a:t>写文件 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(5) </a:t>
            </a:r>
            <a:r>
              <a:rPr lang="zh-CN" altLang="en-US" sz="2400" dirty="0">
                <a:latin typeface="Times New Roman" pitchFamily="18" charset="0"/>
              </a:rPr>
              <a:t>设置文件的读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写位置。 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066800" y="426664"/>
            <a:ext cx="71433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2.  </a:t>
            </a:r>
            <a:r>
              <a:rPr lang="zh-CN" altLang="en-US" sz="2400" b="1" dirty="0">
                <a:latin typeface="Times New Roman" pitchFamily="18" charset="0"/>
              </a:rPr>
              <a:t>文件的“打开”和“关闭”操作（是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系统调用</a:t>
            </a:r>
            <a:r>
              <a:rPr lang="zh-CN" altLang="en-US" sz="2400" b="1" dirty="0">
                <a:latin typeface="Times New Roman" pitchFamily="18" charset="0"/>
              </a:rPr>
              <a:t>） 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81000" y="1016776"/>
            <a:ext cx="8305800" cy="536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        </a:t>
            </a:r>
            <a:r>
              <a:rPr lang="zh-CN" altLang="en-US" dirty="0">
                <a:ea typeface="宋体" pitchFamily="2" charset="-122"/>
              </a:rPr>
              <a:t>所谓</a:t>
            </a:r>
            <a:r>
              <a:rPr lang="zh-CN" altLang="en-US" b="1" u="sng" dirty="0">
                <a:latin typeface="Courier New" pitchFamily="49" charset="0"/>
                <a:ea typeface="宋体" pitchFamily="2" charset="-122"/>
              </a:rPr>
              <a:t>“</a:t>
            </a:r>
            <a:r>
              <a:rPr lang="zh-CN" altLang="en-US" b="1" u="sng" dirty="0">
                <a:ea typeface="宋体" pitchFamily="2" charset="-122"/>
              </a:rPr>
              <a:t>打开</a:t>
            </a:r>
            <a:r>
              <a:rPr lang="zh-CN" altLang="en-US" b="1" u="sng" dirty="0">
                <a:latin typeface="Courier New" pitchFamily="49" charset="0"/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，</a:t>
            </a:r>
            <a:endParaRPr lang="en-US" altLang="zh-CN" dirty="0">
              <a:ea typeface="宋体" pitchFamily="2" charset="-122"/>
            </a:endParaRPr>
          </a:p>
          <a:p>
            <a:pPr indent="176213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(1)  </a:t>
            </a:r>
            <a:r>
              <a:rPr lang="zh-CN" altLang="en-US" dirty="0">
                <a:ea typeface="宋体" pitchFamily="2" charset="-122"/>
              </a:rPr>
              <a:t>为什么？（提高文件检索速度，图</a:t>
            </a:r>
            <a:r>
              <a:rPr lang="en-US" altLang="zh-CN" dirty="0">
                <a:ea typeface="宋体" pitchFamily="2" charset="-122"/>
              </a:rPr>
              <a:t>7-12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indent="176213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(2) </a:t>
            </a:r>
            <a:r>
              <a:rPr lang="zh-CN" altLang="en-US" dirty="0">
                <a:ea typeface="宋体" pitchFamily="2" charset="-122"/>
              </a:rPr>
              <a:t>为</a:t>
            </a:r>
            <a:r>
              <a:rPr lang="en-US" altLang="zh-CN" dirty="0">
                <a:ea typeface="宋体" pitchFamily="2" charset="-122"/>
              </a:rPr>
              <a:t>R/W</a:t>
            </a:r>
            <a:r>
              <a:rPr lang="zh-CN" altLang="en-US" dirty="0">
                <a:ea typeface="宋体" pitchFamily="2" charset="-122"/>
              </a:rPr>
              <a:t>做准备 </a:t>
            </a:r>
            <a:endParaRPr lang="en-US" altLang="zh-CN" dirty="0">
              <a:ea typeface="宋体" pitchFamily="2" charset="-122"/>
            </a:endParaRPr>
          </a:p>
          <a:p>
            <a:pPr indent="176213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(3) </a:t>
            </a:r>
            <a:r>
              <a:rPr lang="zh-CN" altLang="en-US" dirty="0">
                <a:ea typeface="宋体" pitchFamily="2" charset="-122"/>
              </a:rPr>
              <a:t>从磁盘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COPY</a:t>
            </a:r>
            <a:r>
              <a:rPr lang="zh-CN" altLang="en-US" dirty="0">
                <a:ea typeface="宋体" pitchFamily="2" charset="-122"/>
              </a:rPr>
              <a:t>指定文件的属性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dirty="0">
                <a:solidFill>
                  <a:srgbClr val="FF6600"/>
                </a:solidFill>
                <a:ea typeface="宋体" pitchFamily="2" charset="-122"/>
              </a:rPr>
              <a:t>FCB</a:t>
            </a:r>
            <a:r>
              <a:rPr lang="en-US" altLang="zh-CN" sz="2200" b="1" dirty="0">
                <a:solidFill>
                  <a:srgbClr val="FF6600"/>
                </a:solidFill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FF6600"/>
                </a:solidFill>
                <a:ea typeface="宋体" pitchFamily="2" charset="-122"/>
              </a:rPr>
              <a:t>图</a:t>
            </a:r>
            <a:r>
              <a:rPr lang="en-US" altLang="zh-CN" sz="2200" b="1" dirty="0">
                <a:solidFill>
                  <a:srgbClr val="FF6600"/>
                </a:solidFill>
                <a:ea typeface="宋体" pitchFamily="2" charset="-122"/>
              </a:rPr>
              <a:t>7-7)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u="sng" dirty="0">
                <a:ea typeface="宋体" pitchFamily="2" charset="-122"/>
              </a:rPr>
              <a:t>外存位置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zh-CN" altLang="en-US" u="sng" dirty="0">
                <a:ea typeface="宋体" pitchFamily="2" charset="-122"/>
              </a:rPr>
              <a:t>使用状态</a:t>
            </a:r>
            <a:r>
              <a:rPr lang="zh-CN" altLang="en-US" dirty="0">
                <a:ea typeface="宋体" pitchFamily="2" charset="-122"/>
              </a:rPr>
              <a:t>等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到内存的</a:t>
            </a:r>
            <a:r>
              <a:rPr lang="en-US" altLang="zh-CN" dirty="0">
                <a:ea typeface="宋体" pitchFamily="2" charset="-122"/>
              </a:rPr>
              <a:t>“</a:t>
            </a:r>
            <a:r>
              <a:rPr lang="zh-CN" altLang="en-US" dirty="0">
                <a:ea typeface="宋体" pitchFamily="2" charset="-122"/>
              </a:rPr>
              <a:t>已打开的文件表”的一个表目中；</a:t>
            </a:r>
            <a:endParaRPr lang="en-US" altLang="zh-CN" dirty="0">
              <a:ea typeface="宋体" pitchFamily="2" charset="-122"/>
            </a:endParaRPr>
          </a:p>
          <a:p>
            <a:pPr indent="176213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zh-CN" altLang="en-US" dirty="0">
                <a:ea typeface="宋体" pitchFamily="2" charset="-122"/>
              </a:rPr>
              <a:t>之后，返回该表目编号</a:t>
            </a:r>
            <a:r>
              <a:rPr lang="en-US" altLang="zh-CN" dirty="0">
                <a:ea typeface="宋体" pitchFamily="2" charset="-122"/>
              </a:rPr>
              <a:t>--</a:t>
            </a:r>
            <a:r>
              <a:rPr lang="zh-CN" altLang="en-US" dirty="0">
                <a:ea typeface="宋体" pitchFamily="2" charset="-122"/>
              </a:rPr>
              <a:t>索引号。</a:t>
            </a:r>
            <a:endParaRPr lang="en-US" altLang="zh-CN" dirty="0">
              <a:ea typeface="宋体" pitchFamily="2" charset="-122"/>
            </a:endParaRPr>
          </a:p>
          <a:p>
            <a:pPr marL="544513" indent="-368300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dirty="0">
                <a:ea typeface="宋体" pitchFamily="2" charset="-122"/>
              </a:rPr>
              <a:t>    </a:t>
            </a:r>
            <a:r>
              <a:rPr lang="zh-CN" altLang="en-US" b="1" dirty="0">
                <a:ea typeface="宋体" pitchFamily="2" charset="-122"/>
              </a:rPr>
              <a:t>用户</a:t>
            </a:r>
            <a:r>
              <a:rPr lang="zh-CN" altLang="en-US" dirty="0">
                <a:ea typeface="宋体" pitchFamily="2" charset="-122"/>
              </a:rPr>
              <a:t>可用</a:t>
            </a:r>
            <a:r>
              <a:rPr lang="zh-CN" altLang="en-US" u="sng" dirty="0">
                <a:ea typeface="宋体" pitchFamily="2" charset="-122"/>
              </a:rPr>
              <a:t>索引号</a:t>
            </a:r>
            <a:r>
              <a:rPr lang="zh-CN" altLang="en-US" dirty="0">
                <a:ea typeface="宋体" pitchFamily="2" charset="-122"/>
              </a:rPr>
              <a:t>向系统提出操作请求；</a:t>
            </a:r>
            <a:endParaRPr lang="en-US" altLang="zh-CN" dirty="0">
              <a:ea typeface="宋体" pitchFamily="2" charset="-122"/>
            </a:endParaRPr>
          </a:p>
          <a:p>
            <a:pPr marL="544513" indent="-368300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b="1" dirty="0">
                <a:ea typeface="宋体" pitchFamily="2" charset="-122"/>
              </a:rPr>
              <a:t>    系统</a:t>
            </a:r>
            <a:r>
              <a:rPr lang="zh-CN" altLang="en-US" dirty="0">
                <a:ea typeface="宋体" pitchFamily="2" charset="-122"/>
              </a:rPr>
              <a:t>用该索引号到</a:t>
            </a:r>
            <a:r>
              <a:rPr lang="zh-CN" altLang="en-US" u="sng" dirty="0">
                <a:ea typeface="宋体" pitchFamily="2" charset="-122"/>
              </a:rPr>
              <a:t>打开（内存，快）</a:t>
            </a:r>
            <a:r>
              <a:rPr lang="zh-CN" altLang="en-US" dirty="0">
                <a:ea typeface="宋体" pitchFamily="2" charset="-122"/>
              </a:rPr>
              <a:t>的文件表中去查找；</a:t>
            </a:r>
            <a:endParaRPr lang="en-US" altLang="zh-CN" dirty="0">
              <a:ea typeface="宋体" pitchFamily="2" charset="-122"/>
            </a:endParaRPr>
          </a:p>
          <a:p>
            <a:pPr marL="544513" indent="-368300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dirty="0">
                <a:ea typeface="宋体" pitchFamily="2" charset="-122"/>
              </a:rPr>
              <a:t>     程序中表现：返回文件标识符</a:t>
            </a:r>
            <a:r>
              <a:rPr lang="en-US" altLang="zh-CN" dirty="0" err="1">
                <a:ea typeface="宋体" pitchFamily="2" charset="-122"/>
              </a:rPr>
              <a:t>fp</a:t>
            </a:r>
            <a:r>
              <a:rPr lang="zh-CN" altLang="en-US" dirty="0">
                <a:ea typeface="宋体" pitchFamily="2" charset="-122"/>
              </a:rPr>
              <a:t>（用于对文件操作）</a:t>
            </a:r>
            <a:endParaRPr lang="en-US" altLang="zh-CN" dirty="0">
              <a:ea typeface="宋体" pitchFamily="2" charset="-122"/>
            </a:endParaRPr>
          </a:p>
          <a:p>
            <a:pPr indent="176213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b="1" u="sng" dirty="0">
                <a:latin typeface="Courier New" pitchFamily="49" charset="0"/>
                <a:ea typeface="宋体" pitchFamily="2" charset="-122"/>
              </a:rPr>
              <a:t>关闭（略）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(1.</a:t>
            </a:r>
            <a:r>
              <a:rPr lang="zh-CN" altLang="en-US" b="1" dirty="0">
                <a:latin typeface="Courier New" pitchFamily="49" charset="0"/>
                <a:ea typeface="宋体" pitchFamily="2" charset="-122"/>
              </a:rPr>
              <a:t>保护文件 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2.</a:t>
            </a:r>
            <a:r>
              <a:rPr lang="zh-CN" altLang="en-US" b="1" dirty="0">
                <a:latin typeface="Courier New" pitchFamily="49" charset="0"/>
                <a:ea typeface="宋体" pitchFamily="2" charset="-122"/>
              </a:rPr>
              <a:t>节省内存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indent="176213" algn="just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475656" y="2636912"/>
            <a:ext cx="576064" cy="360040"/>
          </a:xfrm>
          <a:prstGeom prst="roundRect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105797" y="2996952"/>
            <a:ext cx="576064" cy="360040"/>
          </a:xfrm>
          <a:prstGeom prst="roundRect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533400" y="685800"/>
            <a:ext cx="82867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      3. </a:t>
            </a:r>
            <a:r>
              <a:rPr lang="zh-CN" altLang="en-US" sz="2400" b="1" dirty="0">
                <a:latin typeface="Times New Roman" pitchFamily="18" charset="0"/>
              </a:rPr>
              <a:t>其它文件操作（略）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zh-CN" altLang="en-US" sz="2400" dirty="0">
                <a:latin typeface="Times New Roman" pitchFamily="18" charset="0"/>
              </a:rPr>
              <a:t>对文件</a:t>
            </a:r>
            <a:r>
              <a:rPr lang="zh-CN" altLang="en-US" sz="2400" b="1" dirty="0">
                <a:latin typeface="Times New Roman" pitchFamily="18" charset="0"/>
              </a:rPr>
              <a:t>属性</a:t>
            </a:r>
            <a:r>
              <a:rPr lang="zh-CN" altLang="en-US" sz="2400" dirty="0">
                <a:latin typeface="Times New Roman" pitchFamily="18" charset="0"/>
              </a:rPr>
              <a:t>的操作（更改属性</a:t>
            </a:r>
            <a:r>
              <a:rPr lang="en-US" altLang="zh-CN" sz="2400" dirty="0">
                <a:latin typeface="Times New Roman" pitchFamily="18" charset="0"/>
              </a:rPr>
              <a:t>-</a:t>
            </a:r>
            <a:r>
              <a:rPr lang="zh-CN" altLang="en-US" sz="2400" dirty="0">
                <a:latin typeface="Times New Roman" pitchFamily="18" charset="0"/>
              </a:rPr>
              <a:t>名、权限，查询状态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对文件目录的操作（创建、删除、改变目录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zh-CN" altLang="en-US" sz="2400" dirty="0">
                <a:latin typeface="Times New Roman" pitchFamily="18" charset="0"/>
              </a:rPr>
              <a:t>此外，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(3) </a:t>
            </a:r>
            <a:r>
              <a:rPr lang="zh-CN" altLang="en-US" sz="2400" dirty="0">
                <a:latin typeface="Times New Roman" pitchFamily="18" charset="0"/>
              </a:rPr>
              <a:t>文件共享、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zh-CN" altLang="en-US" sz="2400" dirty="0">
                <a:latin typeface="Times New Roman" pitchFamily="18" charset="0"/>
              </a:rPr>
              <a:t>的系统调用。 </a:t>
            </a:r>
          </a:p>
        </p:txBody>
      </p:sp>
      <p:sp>
        <p:nvSpPr>
          <p:cNvPr id="1638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483767" y="188640"/>
            <a:ext cx="3248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7.2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文件的逻辑结构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38877" y="862275"/>
            <a:ext cx="8534400" cy="55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82563" indent="261938" algn="just"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</a:rPr>
              <a:t>用户</a:t>
            </a:r>
            <a:r>
              <a:rPr lang="zh-CN" altLang="en-US" sz="2400" dirty="0">
                <a:latin typeface="Times New Roman" pitchFamily="18" charset="0"/>
              </a:rPr>
              <a:t>：看到的文件叫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逻辑文件</a:t>
            </a:r>
            <a:r>
              <a:rPr lang="zh-CN" altLang="en-US" sz="2400" dirty="0">
                <a:latin typeface="Times New Roman" pitchFamily="18" charset="0"/>
              </a:rPr>
              <a:t>，由若干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逻辑记录</a:t>
            </a:r>
            <a:r>
              <a:rPr lang="zh-CN" altLang="en-US" sz="2400" dirty="0">
                <a:latin typeface="Times New Roman" pitchFamily="18" charset="0"/>
              </a:rPr>
              <a:t>组成 。</a:t>
            </a:r>
            <a:r>
              <a:rPr lang="zh-CN" altLang="en-US" sz="2400" b="1" u="sng" dirty="0">
                <a:solidFill>
                  <a:schemeClr val="tx2"/>
                </a:solidFill>
                <a:latin typeface="Times New Roman" pitchFamily="18" charset="0"/>
              </a:rPr>
              <a:t>应用程序</a:t>
            </a:r>
            <a:r>
              <a:rPr lang="zh-CN" altLang="en-US" sz="2400" u="sng" dirty="0">
                <a:latin typeface="Times New Roman" pitchFamily="18" charset="0"/>
              </a:rPr>
              <a:t>需要以</a:t>
            </a:r>
            <a:r>
              <a:rPr lang="zh-CN" altLang="en-US" sz="2400" u="sng" dirty="0">
                <a:solidFill>
                  <a:srgbClr val="FFFF00"/>
                </a:solidFill>
                <a:latin typeface="Times New Roman" pitchFamily="18" charset="0"/>
              </a:rPr>
              <a:t>逻辑记录</a:t>
            </a:r>
            <a:r>
              <a:rPr lang="zh-CN" altLang="en-US" sz="2400" u="sng" dirty="0">
                <a:latin typeface="Times New Roman" pitchFamily="18" charset="0"/>
              </a:rPr>
              <a:t>为单位存取</a:t>
            </a:r>
            <a:r>
              <a:rPr lang="zh-CN" altLang="en-US" sz="2400" b="1" u="sng" baseline="30000" dirty="0">
                <a:latin typeface="Times New Roman" pitchFamily="18" charset="0"/>
              </a:rPr>
              <a:t>对比：进程用逻辑</a:t>
            </a:r>
            <a:r>
              <a:rPr lang="en-US" altLang="zh-CN" sz="2400" b="1" u="sng" baseline="30000" dirty="0">
                <a:latin typeface="Times New Roman" pitchFamily="18" charset="0"/>
              </a:rPr>
              <a:t>/</a:t>
            </a:r>
            <a:r>
              <a:rPr lang="zh-CN" altLang="en-US" sz="2400" b="1" u="sng" baseline="30000" dirty="0">
                <a:latin typeface="Times New Roman" pitchFamily="18" charset="0"/>
              </a:rPr>
              <a:t>相对地址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  <a:p>
            <a:pPr marL="182563" indent="261938" algn="just"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文件系统的</a:t>
            </a:r>
            <a:r>
              <a:rPr lang="zh-CN" altLang="en-US" sz="2400" b="1" u="sng" dirty="0">
                <a:latin typeface="Times New Roman" pitchFamily="18" charset="0"/>
              </a:rPr>
              <a:t>高层设计</a:t>
            </a:r>
            <a:r>
              <a:rPr lang="zh-CN" altLang="en-US" sz="2400" dirty="0">
                <a:latin typeface="Times New Roman" pitchFamily="18" charset="0"/>
              </a:rPr>
              <a:t>要解决：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文件的逻辑结构</a:t>
            </a:r>
            <a:r>
              <a:rPr lang="zh-CN" altLang="en-US" sz="2400" dirty="0">
                <a:latin typeface="Times New Roman" pitchFamily="18" charset="0"/>
              </a:rPr>
              <a:t>问题，即：如何将这些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逻辑记录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构成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一个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逻辑文件</a:t>
            </a:r>
            <a:r>
              <a:rPr lang="en-US" altLang="zh-CN" sz="2400" baseline="30000" dirty="0">
                <a:latin typeface="Times New Roman" pitchFamily="18" charset="0"/>
              </a:rPr>
              <a:t>7.2.2—7.2.6</a:t>
            </a:r>
            <a:r>
              <a:rPr lang="en-US" altLang="zh-CN" sz="2400" dirty="0">
                <a:latin typeface="Times New Roman" pitchFamily="18" charset="0"/>
              </a:rPr>
              <a:t>--</a:t>
            </a:r>
            <a:r>
              <a:rPr lang="en-US" altLang="zh-CN" sz="2400" dirty="0" err="1">
                <a:latin typeface="Times New Roman" pitchFamily="18" charset="0"/>
              </a:rPr>
              <a:t>fwrite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fp</a:t>
            </a:r>
            <a:r>
              <a:rPr lang="en-US" altLang="zh-CN" sz="2400" dirty="0">
                <a:latin typeface="Times New Roman" pitchFamily="18" charset="0"/>
              </a:rPr>
              <a:t>, r)</a:t>
            </a:r>
            <a:r>
              <a:rPr lang="zh-CN" altLang="en-US" sz="2400" dirty="0">
                <a:latin typeface="Times New Roman" pitchFamily="18" charset="0"/>
              </a:rPr>
              <a:t>；</a:t>
            </a:r>
            <a:endParaRPr lang="en-US" altLang="zh-CN" sz="2400" dirty="0">
              <a:latin typeface="Times New Roman" pitchFamily="18" charset="0"/>
            </a:endParaRPr>
          </a:p>
          <a:p>
            <a:pPr marL="182563" indent="261938" algn="just"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文件系统的</a:t>
            </a:r>
            <a:r>
              <a:rPr lang="zh-CN" altLang="en-US" sz="2400" b="1" u="sng" dirty="0">
                <a:latin typeface="Times New Roman" pitchFamily="18" charset="0"/>
              </a:rPr>
              <a:t>低层设计</a:t>
            </a:r>
            <a:r>
              <a:rPr lang="zh-CN" altLang="en-US" sz="2400" dirty="0">
                <a:latin typeface="Times New Roman" pitchFamily="18" charset="0"/>
              </a:rPr>
              <a:t>要解决：：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文件的物理结构</a:t>
            </a:r>
            <a:r>
              <a:rPr lang="zh-CN" altLang="en-US" sz="2400" dirty="0">
                <a:latin typeface="Times New Roman" pitchFamily="18" charset="0"/>
              </a:rPr>
              <a:t>问题，即  如何将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文件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存储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在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外存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上</a:t>
            </a:r>
            <a:r>
              <a:rPr lang="zh-CN" altLang="en-US" sz="2400" dirty="0">
                <a:latin typeface="Times New Roman" pitchFamily="18" charset="0"/>
              </a:rPr>
              <a:t>（第</a:t>
            </a:r>
            <a:r>
              <a:rPr lang="en-US" altLang="zh-CN" sz="2400" dirty="0">
                <a:latin typeface="Times New Roman" pitchFamily="18" charset="0"/>
              </a:rPr>
              <a:t>8</a:t>
            </a:r>
            <a:r>
              <a:rPr lang="zh-CN" altLang="en-US" sz="2400" dirty="0">
                <a:latin typeface="Times New Roman" pitchFamily="18" charset="0"/>
              </a:rPr>
              <a:t>章）。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因此，</a:t>
            </a:r>
            <a:r>
              <a:rPr lang="en-US" altLang="zh-CN" sz="2400" dirty="0">
                <a:latin typeface="Times New Roman" pitchFamily="18" charset="0"/>
              </a:rPr>
              <a:t>  </a:t>
            </a:r>
          </a:p>
          <a:p>
            <a:pPr algn="just"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</a:t>
            </a:r>
            <a:r>
              <a:rPr lang="zh-CN" altLang="en-US" sz="2400" dirty="0">
                <a:latin typeface="Times New Roman" pitchFamily="18" charset="0"/>
              </a:rPr>
              <a:t>文件：存在以下两种形式的结构：</a:t>
            </a:r>
          </a:p>
          <a:p>
            <a:pPr marL="182563" indent="-182563"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（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）文件的</a:t>
            </a:r>
            <a:r>
              <a:rPr lang="zh-CN" altLang="en-US" sz="2400" b="1" u="sng" dirty="0">
                <a:solidFill>
                  <a:srgbClr val="FFCC66"/>
                </a:solidFill>
                <a:latin typeface="Times New Roman" pitchFamily="18" charset="0"/>
              </a:rPr>
              <a:t>逻辑结构</a:t>
            </a:r>
            <a:r>
              <a:rPr lang="zh-CN" altLang="en-US" sz="2400" b="1" baseline="30000" dirty="0">
                <a:solidFill>
                  <a:srgbClr val="FFCC66"/>
                </a:solidFill>
                <a:latin typeface="Times New Roman" pitchFamily="18" charset="0"/>
              </a:rPr>
              <a:t>本节</a:t>
            </a:r>
            <a:r>
              <a:rPr lang="en-US" altLang="zh-CN" sz="2400" b="1" baseline="30000" dirty="0">
                <a:solidFill>
                  <a:srgbClr val="FFCC66"/>
                </a:solidFill>
                <a:latin typeface="Times New Roman" pitchFamily="18" charset="0"/>
              </a:rPr>
              <a:t>7.2</a:t>
            </a:r>
            <a:r>
              <a:rPr lang="en-US" altLang="zh-CN" sz="2400" dirty="0">
                <a:latin typeface="Times New Roman" pitchFamily="18" charset="0"/>
              </a:rPr>
              <a:t>(File Logical Structure)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  <a:p>
            <a:pPr marL="182563" indent="-182563"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       </a:t>
            </a:r>
            <a:r>
              <a:rPr lang="zh-CN" altLang="en-US" sz="2300" dirty="0">
                <a:latin typeface="Times New Roman" pitchFamily="18" charset="0"/>
              </a:rPr>
              <a:t>文件由</a:t>
            </a:r>
            <a:r>
              <a:rPr lang="zh-CN" altLang="en-US" sz="2300" u="sng" dirty="0">
                <a:latin typeface="Times New Roman" pitchFamily="18" charset="0"/>
              </a:rPr>
              <a:t>逻辑记录</a:t>
            </a:r>
            <a:r>
              <a:rPr lang="zh-CN" altLang="en-US" sz="2300" dirty="0">
                <a:latin typeface="Times New Roman" pitchFamily="18" charset="0"/>
              </a:rPr>
              <a:t>组成</a:t>
            </a:r>
            <a:r>
              <a:rPr lang="en-US" altLang="zh-CN" sz="2300" b="1" baseline="30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</a:rPr>
              <a:t>，</a:t>
            </a:r>
            <a:r>
              <a:rPr lang="zh-CN" altLang="en-US" sz="2300" dirty="0">
                <a:solidFill>
                  <a:schemeClr val="tx2"/>
                </a:solidFill>
                <a:latin typeface="Times New Roman" pitchFamily="18" charset="0"/>
              </a:rPr>
              <a:t>用户</a:t>
            </a:r>
            <a:r>
              <a:rPr lang="zh-CN" altLang="en-US" sz="2300" dirty="0">
                <a:latin typeface="Times New Roman" pitchFamily="18" charset="0"/>
              </a:rPr>
              <a:t>可以</a:t>
            </a:r>
            <a:r>
              <a:rPr lang="zh-CN" altLang="en-US" sz="2300" u="sng" dirty="0">
                <a:latin typeface="Times New Roman" pitchFamily="18" charset="0"/>
              </a:rPr>
              <a:t>直接处理</a:t>
            </a:r>
            <a:r>
              <a:rPr lang="zh-CN" altLang="en-US" sz="2300" b="1" baseline="30000" dirty="0">
                <a:latin typeface="Times New Roman" pitchFamily="18" charset="0"/>
              </a:rPr>
              <a:t>程序中</a:t>
            </a:r>
            <a:r>
              <a:rPr lang="en-US" altLang="zh-CN" sz="2300" b="1" baseline="30000" dirty="0">
                <a:latin typeface="Times New Roman" pitchFamily="18" charset="0"/>
              </a:rPr>
              <a:t>R/W</a:t>
            </a:r>
            <a:r>
              <a:rPr lang="zh-CN" altLang="en-US" sz="2300" dirty="0">
                <a:latin typeface="Times New Roman" pitchFamily="18" charset="0"/>
              </a:rPr>
              <a:t>这些记录及文件</a:t>
            </a:r>
            <a:r>
              <a:rPr lang="en-US" altLang="zh-CN" sz="23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300" dirty="0">
                <a:latin typeface="Times New Roman" pitchFamily="18" charset="0"/>
              </a:rPr>
              <a:t>。逻辑文件</a:t>
            </a:r>
            <a:r>
              <a:rPr lang="zh-CN" altLang="en-US" sz="2300" u="sng" dirty="0">
                <a:latin typeface="Times New Roman" pitchFamily="18" charset="0"/>
              </a:rPr>
              <a:t>独立于</a:t>
            </a:r>
            <a:r>
              <a:rPr lang="zh-CN" altLang="en-US" sz="2300" dirty="0">
                <a:latin typeface="Times New Roman" pitchFamily="18" charset="0"/>
              </a:rPr>
              <a:t>文件的物理特性</a:t>
            </a:r>
            <a:r>
              <a:rPr lang="en-US" altLang="zh-CN" sz="2300" b="1" baseline="30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zh-CN" altLang="en-US" sz="2300" dirty="0">
                <a:latin typeface="Times New Roman" pitchFamily="18" charset="0"/>
              </a:rPr>
              <a:t>，也称为</a:t>
            </a:r>
            <a:r>
              <a:rPr lang="zh-CN" altLang="en-US" sz="2300" b="1" dirty="0">
                <a:solidFill>
                  <a:schemeClr val="tx2"/>
                </a:solidFill>
                <a:latin typeface="Times New Roman" pitchFamily="18" charset="0"/>
              </a:rPr>
              <a:t>文件组织</a:t>
            </a:r>
            <a:r>
              <a:rPr lang="zh-CN" altLang="en-US" sz="2300" dirty="0">
                <a:latin typeface="Times New Roman" pitchFamily="18" charset="0"/>
              </a:rPr>
              <a:t>。</a:t>
            </a:r>
          </a:p>
          <a:p>
            <a:pPr marL="182563" indent="-182563"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文件的</a:t>
            </a:r>
            <a:r>
              <a:rPr lang="zh-CN" altLang="en-US" sz="2400" b="1" u="sng" dirty="0">
                <a:solidFill>
                  <a:srgbClr val="FFCC66"/>
                </a:solidFill>
                <a:latin typeface="Times New Roman" pitchFamily="18" charset="0"/>
              </a:rPr>
              <a:t>物理结构</a:t>
            </a:r>
            <a:r>
              <a:rPr lang="zh-CN" altLang="en-US" sz="2400" dirty="0">
                <a:latin typeface="Times New Roman" pitchFamily="18" charset="0"/>
              </a:rPr>
              <a:t>， 又称为文件的</a:t>
            </a:r>
            <a:r>
              <a:rPr lang="zh-CN" altLang="en-US" sz="2300" b="1" dirty="0">
                <a:solidFill>
                  <a:schemeClr val="tx2"/>
                </a:solidFill>
                <a:latin typeface="Times New Roman" pitchFamily="18" charset="0"/>
              </a:rPr>
              <a:t>存储结构</a:t>
            </a:r>
            <a:r>
              <a:rPr lang="zh-CN" altLang="en-US" sz="2400" dirty="0">
                <a:latin typeface="Times New Roman" pitchFamily="18" charset="0"/>
              </a:rPr>
              <a:t>， 是指文件在外存上的存储组织形式（文件系统</a:t>
            </a:r>
            <a:r>
              <a:rPr lang="zh-CN" altLang="en-US" sz="2400" b="1" dirty="0">
                <a:latin typeface="Times New Roman" pitchFamily="18" charset="0"/>
              </a:rPr>
              <a:t>低层设计</a:t>
            </a:r>
            <a:r>
              <a:rPr lang="en-US" altLang="zh-CN" sz="2400" dirty="0">
                <a:latin typeface="Times New Roman" pitchFamily="18" charset="0"/>
              </a:rPr>
              <a:t>§ 8</a:t>
            </a:r>
            <a:r>
              <a:rPr lang="zh-CN" altLang="en-US" sz="2400" dirty="0">
                <a:latin typeface="Times New Roman" pitchFamily="18" charset="0"/>
              </a:rPr>
              <a:t>）。</a:t>
            </a:r>
            <a:r>
              <a:rPr lang="zh-CN" altLang="en-US" sz="2400" b="1" dirty="0">
                <a:latin typeface="Times New Roman" pitchFamily="18" charset="0"/>
              </a:rPr>
              <a:t>                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043608" y="862275"/>
            <a:ext cx="864096" cy="360040"/>
          </a:xfrm>
          <a:prstGeom prst="roundRect">
            <a:avLst/>
          </a:prstGeom>
          <a:noFill/>
          <a:ln w="19050" cap="flat" cmpd="sng" algn="ctr">
            <a:solidFill>
              <a:srgbClr val="CC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84582" y="1374715"/>
            <a:ext cx="1279106" cy="360040"/>
          </a:xfrm>
          <a:prstGeom prst="roundRect">
            <a:avLst/>
          </a:prstGeom>
          <a:noFill/>
          <a:ln w="19050" cap="flat" cmpd="sng" algn="ctr">
            <a:solidFill>
              <a:srgbClr val="CC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284782" y="1833605"/>
            <a:ext cx="1279106" cy="360040"/>
          </a:xfrm>
          <a:prstGeom prst="roundRect">
            <a:avLst/>
          </a:prstGeom>
          <a:noFill/>
          <a:ln w="19050" cap="flat" cmpd="sng" algn="ctr">
            <a:solidFill>
              <a:srgbClr val="CC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342024" y="2708920"/>
            <a:ext cx="1279106" cy="360040"/>
          </a:xfrm>
          <a:prstGeom prst="roundRect">
            <a:avLst/>
          </a:prstGeom>
          <a:noFill/>
          <a:ln w="19050" cap="flat" cmpd="sng" algn="ctr">
            <a:solidFill>
              <a:srgbClr val="CC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621130" y="4509120"/>
            <a:ext cx="2967094" cy="5760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4355976" y="4617132"/>
            <a:ext cx="648072" cy="360040"/>
          </a:xfrm>
          <a:prstGeom prst="roundRect">
            <a:avLst/>
          </a:prstGeom>
          <a:noFill/>
          <a:ln w="1905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84582" y="5949280"/>
            <a:ext cx="1279105" cy="360040"/>
          </a:xfrm>
          <a:prstGeom prst="roundRect">
            <a:avLst/>
          </a:prstGeom>
          <a:noFill/>
          <a:ln w="1905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1763687" y="4977172"/>
            <a:ext cx="2742390" cy="97210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763713" y="332656"/>
            <a:ext cx="4329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9933"/>
                </a:solidFill>
                <a:latin typeface="Times New Roman" pitchFamily="18" charset="0"/>
              </a:rPr>
              <a:t>7.2.1 </a:t>
            </a:r>
            <a:r>
              <a:rPr lang="zh-CN" altLang="en-US" sz="2800" b="1" dirty="0">
                <a:solidFill>
                  <a:srgbClr val="FF9933"/>
                </a:solidFill>
                <a:latin typeface="Times New Roman" pitchFamily="18" charset="0"/>
              </a:rPr>
              <a:t>文件逻辑结构的类型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395288" y="890141"/>
            <a:ext cx="8425184" cy="550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500" b="1" dirty="0">
                <a:ea typeface="宋体" pitchFamily="2" charset="-122"/>
              </a:rPr>
              <a:t>   基本要求</a:t>
            </a:r>
            <a:r>
              <a:rPr lang="zh-CN" altLang="en-US" sz="2500" dirty="0">
                <a:ea typeface="宋体" pitchFamily="2" charset="-122"/>
              </a:rPr>
              <a:t>：存储空间</a:t>
            </a:r>
            <a:r>
              <a:rPr lang="zh-CN" altLang="en-US" sz="2500" b="1" dirty="0">
                <a:ea typeface="宋体" pitchFamily="2" charset="-122"/>
              </a:rPr>
              <a:t>利用率高</a:t>
            </a:r>
            <a:r>
              <a:rPr lang="en-US" altLang="zh-CN" sz="2500" dirty="0">
                <a:ea typeface="宋体" pitchFamily="2" charset="-122"/>
              </a:rPr>
              <a:t>---</a:t>
            </a:r>
            <a:r>
              <a:rPr lang="zh-CN" altLang="en-US" sz="2500" b="1" dirty="0">
                <a:ea typeface="宋体" pitchFamily="2" charset="-122"/>
              </a:rPr>
              <a:t>省</a:t>
            </a:r>
            <a:r>
              <a:rPr lang="zh-CN" altLang="en-US" sz="2500" dirty="0">
                <a:ea typeface="宋体" pitchFamily="2" charset="-122"/>
              </a:rPr>
              <a:t>、检索</a:t>
            </a:r>
            <a:r>
              <a:rPr lang="zh-CN" altLang="en-US" sz="2500" b="1" dirty="0">
                <a:ea typeface="宋体" pitchFamily="2" charset="-122"/>
              </a:rPr>
              <a:t>速度</a:t>
            </a:r>
            <a:r>
              <a:rPr lang="en-US" altLang="zh-CN" sz="2500" b="1" dirty="0">
                <a:ea typeface="宋体" pitchFamily="2" charset="-122"/>
              </a:rPr>
              <a:t>---</a:t>
            </a:r>
            <a:r>
              <a:rPr lang="zh-CN" altLang="en-US" sz="2500" b="1" dirty="0">
                <a:ea typeface="宋体" pitchFamily="2" charset="-122"/>
              </a:rPr>
              <a:t>快</a:t>
            </a:r>
            <a:r>
              <a:rPr lang="zh-CN" altLang="en-US" sz="2500" dirty="0">
                <a:ea typeface="宋体" pitchFamily="2" charset="-122"/>
              </a:rPr>
              <a:t>、方便</a:t>
            </a:r>
            <a:r>
              <a:rPr lang="zh-CN" altLang="en-US" sz="2500" b="1" dirty="0">
                <a:ea typeface="宋体" pitchFamily="2" charset="-122"/>
              </a:rPr>
              <a:t>修改</a:t>
            </a:r>
            <a:r>
              <a:rPr lang="zh-CN" altLang="en-US" sz="2500" b="1" baseline="30000" dirty="0">
                <a:ea typeface="宋体" pitchFamily="2" charset="-122"/>
              </a:rPr>
              <a:t>增删改</a:t>
            </a:r>
            <a:r>
              <a:rPr lang="en-US" altLang="zh-CN" sz="2500" dirty="0">
                <a:ea typeface="宋体" pitchFamily="2" charset="-122"/>
              </a:rPr>
              <a:t>---</a:t>
            </a:r>
            <a:r>
              <a:rPr lang="zh-CN" altLang="en-US" sz="2500" b="1" dirty="0">
                <a:ea typeface="宋体" pitchFamily="2" charset="-122"/>
              </a:rPr>
              <a:t>好</a:t>
            </a:r>
            <a:r>
              <a:rPr lang="zh-CN" altLang="en-US" sz="2500" dirty="0">
                <a:ea typeface="宋体" pitchFamily="2" charset="-122"/>
              </a:rPr>
              <a:t>，</a:t>
            </a:r>
            <a:r>
              <a:rPr lang="zh-CN" altLang="en-US" sz="2500" i="1" dirty="0">
                <a:ea typeface="宋体" pitchFamily="2" charset="-122"/>
              </a:rPr>
              <a:t>存储的文件数量</a:t>
            </a:r>
            <a:r>
              <a:rPr lang="en-US" altLang="zh-CN" sz="2500" i="1" dirty="0">
                <a:ea typeface="宋体" pitchFamily="2" charset="-122"/>
              </a:rPr>
              <a:t>---</a:t>
            </a:r>
            <a:r>
              <a:rPr lang="zh-CN" altLang="en-US" sz="2500" i="1" dirty="0">
                <a:ea typeface="宋体" pitchFamily="2" charset="-122"/>
              </a:rPr>
              <a:t>多</a:t>
            </a:r>
            <a:r>
              <a:rPr lang="zh-CN" altLang="en-US" sz="2500" dirty="0">
                <a:ea typeface="宋体" pitchFamily="2" charset="-122"/>
              </a:rPr>
              <a:t>。</a:t>
            </a:r>
            <a:r>
              <a:rPr lang="en-US" altLang="zh-CN" sz="2500" dirty="0">
                <a:ea typeface="宋体" pitchFamily="2" charset="-122"/>
              </a:rPr>
              <a:t>----</a:t>
            </a:r>
            <a:r>
              <a:rPr lang="en-US" altLang="zh-CN" dirty="0">
                <a:ea typeface="宋体" pitchFamily="2" charset="-122"/>
              </a:rPr>
              <a:t>5.1.2 </a:t>
            </a:r>
            <a:r>
              <a:rPr lang="zh-CN" altLang="en-US" dirty="0">
                <a:ea typeface="宋体" pitchFamily="2" charset="-122"/>
              </a:rPr>
              <a:t>虚存要求</a:t>
            </a:r>
            <a:endParaRPr lang="en-US" altLang="zh-CN" dirty="0">
              <a:ea typeface="宋体" pitchFamily="2" charset="-122"/>
            </a:endParaRP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b="1" dirty="0">
                <a:ea typeface="宋体" pitchFamily="2" charset="-122"/>
              </a:rPr>
              <a:t>按文件是</a:t>
            </a:r>
            <a:r>
              <a:rPr lang="zh-CN" altLang="en-US" b="1" u="sng" dirty="0">
                <a:ea typeface="宋体" pitchFamily="2" charset="-122"/>
              </a:rPr>
              <a:t>否有结构</a:t>
            </a:r>
            <a:r>
              <a:rPr lang="zh-CN" altLang="en-US" b="1" dirty="0">
                <a:ea typeface="宋体" pitchFamily="2" charset="-122"/>
              </a:rPr>
              <a:t>，可分为：</a:t>
            </a:r>
            <a:r>
              <a:rPr lang="en-US" altLang="zh-CN" b="1" dirty="0">
                <a:ea typeface="宋体" pitchFamily="2" charset="-122"/>
              </a:rPr>
              <a:t>    </a:t>
            </a: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     1)  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有结构</a:t>
            </a:r>
            <a:r>
              <a:rPr lang="en-US" altLang="zh-CN" b="1" baseline="30000" dirty="0">
                <a:solidFill>
                  <a:schemeClr val="tx2"/>
                </a:solidFill>
                <a:ea typeface="宋体" pitchFamily="2" charset="-122"/>
              </a:rPr>
              <a:t>(</a:t>
            </a:r>
            <a:r>
              <a:rPr lang="zh-CN" altLang="en-US" b="1" baseline="30000" dirty="0">
                <a:solidFill>
                  <a:schemeClr val="tx2"/>
                </a:solidFill>
                <a:ea typeface="宋体" pitchFamily="2" charset="-122"/>
              </a:rPr>
              <a:t>有记录</a:t>
            </a:r>
            <a:r>
              <a:rPr lang="en-US" altLang="zh-CN" b="1" baseline="30000" dirty="0">
                <a:solidFill>
                  <a:schemeClr val="tx2"/>
                </a:solidFill>
                <a:ea typeface="宋体" pitchFamily="2" charset="-122"/>
              </a:rPr>
              <a:t>)</a:t>
            </a:r>
            <a:r>
              <a:rPr lang="zh-CN" altLang="en-US" b="1" dirty="0">
                <a:ea typeface="宋体" pitchFamily="2" charset="-122"/>
              </a:rPr>
              <a:t>文件</a:t>
            </a:r>
            <a:br>
              <a:rPr lang="zh-CN" altLang="en-US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　　</a:t>
            </a:r>
            <a:r>
              <a:rPr lang="en-US" altLang="zh-CN" dirty="0">
                <a:ea typeface="宋体" pitchFamily="2" charset="-122"/>
              </a:rPr>
              <a:t>(1) </a:t>
            </a:r>
            <a:r>
              <a:rPr lang="zh-CN" altLang="en-US" u="sng" dirty="0">
                <a:ea typeface="宋体" pitchFamily="2" charset="-122"/>
              </a:rPr>
              <a:t>定长记录</a:t>
            </a:r>
            <a:br>
              <a:rPr lang="zh-CN" altLang="en-US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　　</a:t>
            </a:r>
            <a:r>
              <a:rPr lang="en-US" altLang="zh-CN" dirty="0">
                <a:ea typeface="宋体" pitchFamily="2" charset="-122"/>
              </a:rPr>
              <a:t>(2) </a:t>
            </a:r>
            <a:r>
              <a:rPr lang="zh-CN" altLang="en-US" u="sng" dirty="0">
                <a:ea typeface="宋体" pitchFamily="2" charset="-122"/>
              </a:rPr>
              <a:t>变长记录</a:t>
            </a:r>
            <a:endParaRPr lang="en-US" altLang="zh-CN" u="sng" dirty="0">
              <a:ea typeface="宋体" pitchFamily="2" charset="-122"/>
            </a:endParaRP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2)  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无结构</a:t>
            </a:r>
            <a:r>
              <a:rPr lang="zh-CN" altLang="en-US" b="1" dirty="0">
                <a:ea typeface="宋体" pitchFamily="2" charset="-122"/>
              </a:rPr>
              <a:t>文件</a:t>
            </a:r>
            <a:endParaRPr lang="en-US" altLang="zh-CN" b="1" dirty="0">
              <a:ea typeface="宋体" pitchFamily="2" charset="-122"/>
            </a:endParaRP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b="1" dirty="0">
                <a:ea typeface="宋体" pitchFamily="2" charset="-122"/>
              </a:rPr>
              <a:t>     流文件</a:t>
            </a:r>
            <a:r>
              <a:rPr lang="zh-CN" altLang="en-US" dirty="0">
                <a:ea typeface="宋体" pitchFamily="2" charset="-122"/>
              </a:rPr>
              <a:t>：文件由字节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字符构成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而非记录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                   </a:t>
            </a:r>
            <a:r>
              <a:rPr lang="zh-CN" altLang="en-US" dirty="0">
                <a:ea typeface="宋体" pitchFamily="2" charset="-122"/>
              </a:rPr>
              <a:t>例：源程序、可执行文件、库函数等。</a:t>
            </a:r>
            <a:endParaRPr lang="en-US" altLang="zh-CN" dirty="0">
              <a:ea typeface="宋体" pitchFamily="2" charset="-122"/>
            </a:endParaRP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         </a:t>
            </a:r>
            <a:r>
              <a:rPr lang="en-US" altLang="zh-CN" b="1" dirty="0">
                <a:ea typeface="宋体" pitchFamily="2" charset="-122"/>
              </a:rPr>
              <a:t>          </a:t>
            </a:r>
            <a:r>
              <a:rPr lang="zh-CN" altLang="en-US" b="1" dirty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读、写</a:t>
            </a:r>
            <a:r>
              <a:rPr lang="zh-CN" altLang="en-US" b="1" dirty="0">
                <a:ea typeface="宋体" pitchFamily="2" charset="-122"/>
              </a:rPr>
              <a:t>指针</a:t>
            </a:r>
            <a:r>
              <a:rPr lang="zh-CN" altLang="en-US" dirty="0">
                <a:ea typeface="宋体" pitchFamily="2" charset="-122"/>
              </a:rPr>
              <a:t>来指出下一个要访问的字节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字符。</a:t>
            </a:r>
            <a:endParaRPr lang="en-US" altLang="zh-CN" dirty="0">
              <a:ea typeface="宋体" pitchFamily="2" charset="-122"/>
            </a:endParaRP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000" dirty="0">
                <a:ea typeface="宋体" pitchFamily="2" charset="-122"/>
              </a:rPr>
              <a:t>                 在</a:t>
            </a:r>
            <a:r>
              <a:rPr lang="en-US" altLang="zh-CN" sz="2000" b="1" dirty="0">
                <a:solidFill>
                  <a:schemeClr val="tx2"/>
                </a:solidFill>
                <a:ea typeface="宋体" pitchFamily="2" charset="-122"/>
              </a:rPr>
              <a:t>UNIX</a:t>
            </a:r>
            <a:r>
              <a:rPr lang="zh-CN" altLang="en-US" sz="2000" dirty="0">
                <a:solidFill>
                  <a:schemeClr val="tx2"/>
                </a:solidFill>
                <a:ea typeface="宋体" pitchFamily="2" charset="-122"/>
              </a:rPr>
              <a:t>系统</a:t>
            </a:r>
            <a:r>
              <a:rPr lang="zh-CN" altLang="en-US" sz="2000" dirty="0">
                <a:ea typeface="宋体" pitchFamily="2" charset="-122"/>
              </a:rPr>
              <a:t>中，所有的文件都被看作是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流式文件</a:t>
            </a:r>
            <a:r>
              <a:rPr lang="zh-CN" altLang="en-US" sz="2000" dirty="0">
                <a:ea typeface="宋体" pitchFamily="2" charset="-122"/>
              </a:rPr>
              <a:t>；即使是</a:t>
            </a:r>
            <a:r>
              <a:rPr lang="zh-CN" altLang="en-US" sz="2000" dirty="0">
                <a:solidFill>
                  <a:schemeClr val="tx2"/>
                </a:solidFill>
                <a:ea typeface="宋体" pitchFamily="2" charset="-122"/>
              </a:rPr>
              <a:t>有结构文件，也被视为流式文件</a:t>
            </a:r>
            <a:r>
              <a:rPr lang="zh-CN" altLang="en-US" sz="2000" dirty="0">
                <a:ea typeface="宋体" pitchFamily="2" charset="-122"/>
              </a:rPr>
              <a:t>；系统不对文件进行格式处理。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860032" y="1304764"/>
            <a:ext cx="504056" cy="108012"/>
          </a:xfrm>
          <a:prstGeom prst="straightConnector1">
            <a:avLst/>
          </a:prstGeom>
          <a:noFill/>
          <a:ln w="19050" cap="flat" cmpd="sng" algn="ctr">
            <a:solidFill>
              <a:srgbClr val="CCFF33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692150"/>
            <a:ext cx="8207375" cy="5545138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zh-CN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　</a:t>
            </a:r>
            <a:r>
              <a:rPr lang="en-US" altLang="zh-CN" b="1" dirty="0">
                <a:ea typeface="宋体" pitchFamily="2" charset="-122"/>
              </a:rPr>
              <a:t>2. </a:t>
            </a:r>
            <a:r>
              <a:rPr lang="zh-CN" altLang="en-US" b="1" dirty="0">
                <a:ea typeface="宋体" pitchFamily="2" charset="-122"/>
              </a:rPr>
              <a:t>按逻辑文件中记录的</a:t>
            </a:r>
            <a:r>
              <a:rPr lang="zh-CN" altLang="en-US" b="1" u="sng" dirty="0">
                <a:ea typeface="宋体" pitchFamily="2" charset="-122"/>
              </a:rPr>
              <a:t>组织方式</a:t>
            </a:r>
            <a:r>
              <a:rPr lang="zh-CN" altLang="en-US" b="1" dirty="0">
                <a:ea typeface="宋体" pitchFamily="2" charset="-122"/>
              </a:rPr>
              <a:t>分类</a:t>
            </a:r>
            <a:b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(1)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顺序文件 </a:t>
            </a:r>
            <a:r>
              <a:rPr lang="en-US" altLang="zh-CN" dirty="0">
                <a:ea typeface="宋体" pitchFamily="2" charset="-122"/>
              </a:rPr>
              <a:t>§ </a:t>
            </a:r>
            <a:r>
              <a:rPr lang="en-US" altLang="zh-CN" b="1" dirty="0">
                <a:ea typeface="宋体" pitchFamily="2" charset="-122"/>
              </a:rPr>
              <a:t>7.2.2 </a:t>
            </a:r>
          </a:p>
          <a:p>
            <a:pPr algn="l" eaLnBrk="0" hangingPunct="0">
              <a:lnSpc>
                <a:spcPct val="140000"/>
              </a:lnSpc>
              <a:spcBef>
                <a:spcPct val="0"/>
              </a:spcBef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+mj-cs"/>
              </a:rPr>
              <a:t>        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+mj-cs"/>
              </a:rPr>
              <a:t>记录按</a:t>
            </a:r>
            <a:r>
              <a:rPr lang="zh-CN" altLang="en-US" b="1" u="sng" dirty="0">
                <a:latin typeface="宋体" pitchFamily="2" charset="-122"/>
                <a:ea typeface="宋体" pitchFamily="2" charset="-122"/>
                <a:cs typeface="+mj-cs"/>
              </a:rPr>
              <a:t>某种顺序</a:t>
            </a:r>
            <a:r>
              <a:rPr lang="zh-CN" altLang="en-US" b="1" baseline="30000" dirty="0">
                <a:latin typeface="宋体" pitchFamily="2" charset="-122"/>
                <a:ea typeface="宋体" pitchFamily="2" charset="-122"/>
                <a:cs typeface="+mj-cs"/>
              </a:rPr>
              <a:t>讲</a:t>
            </a:r>
            <a:r>
              <a:rPr lang="en-US" altLang="zh-CN" b="1" baseline="3000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b="1" baseline="30000" dirty="0">
                <a:latin typeface="宋体" pitchFamily="2" charset="-122"/>
                <a:ea typeface="宋体" pitchFamily="2" charset="-122"/>
                <a:cs typeface="+mj-cs"/>
              </a:rPr>
              <a:t>种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+mj-cs"/>
              </a:rPr>
              <a:t>排列。</a:t>
            </a:r>
            <a:b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(2)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索引文件</a:t>
            </a:r>
            <a:r>
              <a:rPr lang="en-US" altLang="zh-CN" dirty="0">
                <a:ea typeface="宋体" pitchFamily="2" charset="-122"/>
              </a:rPr>
              <a:t>§ </a:t>
            </a:r>
            <a:r>
              <a:rPr lang="en-US" altLang="zh-CN" b="1" dirty="0">
                <a:ea typeface="宋体" pitchFamily="2" charset="-122"/>
              </a:rPr>
              <a:t>7.2.4 </a:t>
            </a:r>
            <a:b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　　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(3)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索引顺序文件</a:t>
            </a:r>
            <a:r>
              <a:rPr lang="en-US" altLang="zh-CN" dirty="0">
                <a:ea typeface="宋体" pitchFamily="2" charset="-122"/>
              </a:rPr>
              <a:t>§ </a:t>
            </a:r>
            <a:r>
              <a:rPr lang="en-US" altLang="zh-CN" b="1" dirty="0">
                <a:ea typeface="宋体" pitchFamily="2" charset="-122"/>
              </a:rPr>
              <a:t>7.2.5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 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279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9933"/>
                </a:solidFill>
                <a:latin typeface="Times New Roman" pitchFamily="18" charset="0"/>
              </a:rPr>
              <a:t>7.2.2  </a:t>
            </a:r>
            <a:r>
              <a:rPr lang="zh-CN" altLang="en-US" sz="2800" b="1" dirty="0">
                <a:solidFill>
                  <a:srgbClr val="FF9933"/>
                </a:solidFill>
                <a:latin typeface="Times New Roman" pitchFamily="18" charset="0"/>
              </a:rPr>
              <a:t>顺序文件  </a:t>
            </a:r>
            <a:endParaRPr lang="zh-CN" altLang="en-US" sz="2200" b="1" dirty="0">
              <a:latin typeface="Times New Roman" pitchFamily="18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331913" y="1196975"/>
            <a:ext cx="3663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1. </a:t>
            </a:r>
            <a:r>
              <a:rPr lang="zh-CN" altLang="en-US" sz="2400" b="1" dirty="0">
                <a:latin typeface="Times New Roman" pitchFamily="18" charset="0"/>
              </a:rPr>
              <a:t>逻辑记录间的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排列方式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684213" y="1773238"/>
            <a:ext cx="7924800" cy="320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  </a:t>
            </a:r>
            <a:r>
              <a:rPr lang="zh-CN" altLang="en-US" sz="2400" dirty="0">
                <a:latin typeface="Times New Roman" pitchFamily="18" charset="0"/>
              </a:rPr>
              <a:t>文件中的记录，通常可以是如下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两种</a:t>
            </a:r>
            <a:r>
              <a:rPr lang="zh-CN" altLang="en-US" sz="2400" b="1" u="sng" dirty="0">
                <a:solidFill>
                  <a:schemeClr val="tx2"/>
                </a:solidFill>
                <a:latin typeface="Times New Roman" pitchFamily="18" charset="0"/>
              </a:rPr>
              <a:t>排列顺序</a:t>
            </a:r>
            <a:r>
              <a:rPr lang="zh-CN" altLang="en-US" sz="2400" dirty="0">
                <a:latin typeface="Times New Roman" pitchFamily="18" charset="0"/>
              </a:rPr>
              <a:t>之一：</a:t>
            </a: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 (1) </a:t>
            </a:r>
            <a:r>
              <a:rPr lang="zh-CN" altLang="en-US" sz="2400" dirty="0">
                <a:latin typeface="Times New Roman" pitchFamily="18" charset="0"/>
              </a:rPr>
              <a:t>串结构：</a:t>
            </a: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   </a:t>
            </a:r>
            <a:r>
              <a:rPr lang="zh-CN" altLang="en-US" sz="2400" dirty="0">
                <a:latin typeface="Times New Roman" pitchFamily="18" charset="0"/>
              </a:rPr>
              <a:t>各记录之间的顺序，通常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按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存入时间的先后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排列</a:t>
            </a:r>
            <a:r>
              <a:rPr lang="zh-CN" altLang="en-US" sz="2400" dirty="0">
                <a:latin typeface="Times New Roman" pitchFamily="18" charset="0"/>
              </a:rPr>
              <a:t>，（</a:t>
            </a:r>
            <a:r>
              <a:rPr lang="zh-CN" altLang="en-US" sz="2400" b="1" dirty="0">
                <a:latin typeface="Times New Roman" pitchFamily="18" charset="0"/>
              </a:rPr>
              <a:t>与关键字无关</a:t>
            </a:r>
            <a:r>
              <a:rPr lang="zh-CN" altLang="en-US" sz="2400" dirty="0">
                <a:latin typeface="Times New Roman" pitchFamily="18" charset="0"/>
              </a:rPr>
              <a:t>），故只能</a:t>
            </a:r>
            <a:r>
              <a:rPr lang="zh-CN" altLang="en-US" sz="2400" u="sng" dirty="0">
                <a:latin typeface="Times New Roman" pitchFamily="18" charset="0"/>
              </a:rPr>
              <a:t>对记录进行</a:t>
            </a:r>
            <a:r>
              <a:rPr lang="zh-CN" altLang="en-US" sz="2400" b="1" u="sng" dirty="0">
                <a:solidFill>
                  <a:srgbClr val="FF6600"/>
                </a:solidFill>
                <a:latin typeface="Times New Roman" pitchFamily="18" charset="0"/>
              </a:rPr>
              <a:t>顺序查找</a:t>
            </a:r>
            <a:r>
              <a:rPr lang="zh-CN" altLang="en-US" sz="2400" b="1" baseline="30000" dirty="0">
                <a:solidFill>
                  <a:schemeClr val="tx2"/>
                </a:solidFill>
                <a:latin typeface="Times New Roman" pitchFamily="18" charset="0"/>
              </a:rPr>
              <a:t>缺点</a:t>
            </a:r>
            <a:r>
              <a:rPr lang="zh-CN" altLang="en-US" sz="2400" dirty="0">
                <a:solidFill>
                  <a:srgbClr val="FF9933"/>
                </a:solidFill>
                <a:latin typeface="Times New Roman" pitchFamily="18" charset="0"/>
              </a:rPr>
              <a:t>。</a:t>
            </a:r>
            <a:br>
              <a:rPr lang="zh-CN" altLang="en-US" sz="2400" dirty="0">
                <a:latin typeface="Times New Roman" pitchFamily="18" charset="0"/>
              </a:rPr>
            </a:br>
            <a:r>
              <a:rPr lang="zh-CN" altLang="en-US" sz="2400" dirty="0">
                <a:latin typeface="Times New Roman" pitchFamily="18" charset="0"/>
              </a:rPr>
              <a:t>　　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顺序结构：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      记录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按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关键字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排序</a:t>
            </a:r>
            <a:r>
              <a:rPr lang="zh-CN" altLang="en-US" sz="2400" dirty="0">
                <a:latin typeface="Times New Roman" pitchFamily="18" charset="0"/>
              </a:rPr>
              <a:t>，故可有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折半查找</a:t>
            </a:r>
            <a:r>
              <a:rPr lang="zh-CN" altLang="en-US" sz="2400" dirty="0">
                <a:latin typeface="Times New Roman" pitchFamily="18" charset="0"/>
              </a:rPr>
              <a:t>等查找算法。 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5868144" y="3015175"/>
            <a:ext cx="2160240" cy="360040"/>
          </a:xfrm>
          <a:prstGeom prst="roundRect">
            <a:avLst/>
          </a:prstGeom>
          <a:noFill/>
          <a:ln w="1905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11760" y="4437112"/>
            <a:ext cx="1872208" cy="360040"/>
          </a:xfrm>
          <a:prstGeom prst="roundRect">
            <a:avLst/>
          </a:prstGeom>
          <a:noFill/>
          <a:ln w="1905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838200" y="609600"/>
            <a:ext cx="4456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</a:rPr>
              <a:t>顺序文件的优缺点（</a:t>
            </a:r>
            <a:r>
              <a:rPr lang="en-US" altLang="zh-CN" sz="2400" b="1" dirty="0">
                <a:latin typeface="Times New Roman" pitchFamily="18" charset="0"/>
              </a:rPr>
              <a:t>+</a:t>
            </a:r>
            <a:r>
              <a:rPr lang="zh-CN" altLang="en-US" sz="2400" b="1" dirty="0">
                <a:latin typeface="Times New Roman" pitchFamily="18" charset="0"/>
              </a:rPr>
              <a:t>快） 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28600" y="1143000"/>
            <a:ext cx="86106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 </a:t>
            </a: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zh-CN" altLang="en-US" sz="2400" dirty="0">
                <a:latin typeface="Times New Roman" pitchFamily="18" charset="0"/>
              </a:rPr>
              <a:t>对各记录进行</a:t>
            </a:r>
            <a:r>
              <a:rPr lang="zh-CN" altLang="en-US" sz="2400" b="1" u="sng" dirty="0">
                <a:solidFill>
                  <a:srgbClr val="FF6600"/>
                </a:solidFill>
                <a:latin typeface="Times New Roman" pitchFamily="18" charset="0"/>
              </a:rPr>
              <a:t>批量存取</a:t>
            </a:r>
            <a:r>
              <a:rPr lang="en-US" altLang="zh-CN" sz="2400" b="1" u="sng" baseline="30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场合时，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存取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效率</a:t>
            </a:r>
            <a:r>
              <a:rPr lang="zh-CN" altLang="en-US" sz="2400" dirty="0">
                <a:latin typeface="Times New Roman" pitchFamily="18" charset="0"/>
              </a:rPr>
              <a:t>是所有逻辑文件中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最高</a:t>
            </a:r>
            <a:r>
              <a:rPr lang="zh-CN" altLang="en-US" sz="2400" dirty="0">
                <a:latin typeface="Times New Roman" pitchFamily="18" charset="0"/>
              </a:rPr>
              <a:t>的。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 只有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顺序文件</a:t>
            </a:r>
            <a:r>
              <a:rPr lang="zh-CN" altLang="en-US" sz="2400" dirty="0">
                <a:latin typeface="Times New Roman" pitchFamily="18" charset="0"/>
              </a:rPr>
              <a:t>才能存储在</a:t>
            </a:r>
            <a:r>
              <a:rPr lang="zh-CN" altLang="en-US" sz="2400" b="1" u="sng" dirty="0">
                <a:solidFill>
                  <a:srgbClr val="FF6600"/>
                </a:solidFill>
                <a:latin typeface="Times New Roman" pitchFamily="18" charset="0"/>
              </a:rPr>
              <a:t>磁带</a:t>
            </a: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顺序存储设备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上， 并能有效地工作。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b="1" i="1" u="sng" dirty="0">
                <a:solidFill>
                  <a:srgbClr val="FF6600"/>
                </a:solidFill>
                <a:latin typeface="Times New Roman" pitchFamily="18" charset="0"/>
              </a:rPr>
              <a:t>不适合交互应用</a:t>
            </a:r>
            <a:r>
              <a:rPr lang="zh-CN" altLang="en-US" sz="2400" dirty="0">
                <a:latin typeface="Times New Roman" pitchFamily="18" charset="0"/>
              </a:rPr>
              <a:t>的场合。系统要去</a:t>
            </a:r>
            <a:r>
              <a:rPr lang="zh-CN" altLang="en-US" sz="2400" u="sng" dirty="0">
                <a:latin typeface="Times New Roman" pitchFamily="18" charset="0"/>
              </a:rPr>
              <a:t>逐个</a:t>
            </a:r>
            <a:r>
              <a:rPr lang="en-US" altLang="zh-CN" sz="2400" u="sng" dirty="0">
                <a:latin typeface="Times New Roman" pitchFamily="18" charset="0"/>
              </a:rPr>
              <a:t>(</a:t>
            </a:r>
            <a:r>
              <a:rPr lang="zh-CN" altLang="en-US" sz="2400" u="sng" dirty="0">
                <a:latin typeface="Times New Roman" pitchFamily="18" charset="0"/>
              </a:rPr>
              <a:t>顺序</a:t>
            </a:r>
            <a:r>
              <a:rPr lang="en-US" altLang="zh-CN" sz="2400" u="sng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地查找诸记录，</a:t>
            </a:r>
            <a:r>
              <a:rPr lang="zh-CN" altLang="en-US" sz="2400" u="sng" dirty="0">
                <a:latin typeface="Times New Roman" pitchFamily="18" charset="0"/>
              </a:rPr>
              <a:t>性能就可能很差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10</a:t>
            </a:r>
            <a:r>
              <a:rPr lang="en-US" altLang="zh-CN" sz="2400" baseline="30000" dirty="0">
                <a:latin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</a:rPr>
              <a:t>个记录的顺序文件，顺序查找法一个指定的记录，平均需要查找</a:t>
            </a:r>
            <a:r>
              <a:rPr lang="en-US" altLang="zh-CN" sz="2400" dirty="0">
                <a:latin typeface="Times New Roman" pitchFamily="18" charset="0"/>
              </a:rPr>
              <a:t>5×10</a:t>
            </a:r>
            <a:r>
              <a:rPr lang="en-US" altLang="zh-CN" sz="2400" baseline="300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个记录； 如果是可变长记录的顺序文件，开销将更大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其它文件</a:t>
            </a:r>
            <a:r>
              <a:rPr lang="zh-CN" altLang="en-US" sz="2400" dirty="0">
                <a:latin typeface="Times New Roman" pitchFamily="18" charset="0"/>
              </a:rPr>
              <a:t>。 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248743" y="1268760"/>
            <a:ext cx="1279105" cy="360040"/>
          </a:xfrm>
          <a:prstGeom prst="roundRect">
            <a:avLst/>
          </a:prstGeom>
          <a:noFill/>
          <a:ln w="1905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2627784" y="2564904"/>
            <a:ext cx="2520280" cy="1440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5282169" y="2348880"/>
            <a:ext cx="1882119" cy="360040"/>
          </a:xfrm>
          <a:prstGeom prst="roundRect">
            <a:avLst/>
          </a:prstGeom>
          <a:noFill/>
          <a:ln w="1905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916238" y="332656"/>
            <a:ext cx="35621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</a:rPr>
              <a:t>7.1 </a:t>
            </a:r>
            <a:r>
              <a:rPr lang="zh-CN" altLang="en-US" sz="3000" b="1" dirty="0">
                <a:solidFill>
                  <a:schemeClr val="tx2"/>
                </a:solidFill>
                <a:latin typeface="Times New Roman" pitchFamily="18" charset="0"/>
              </a:rPr>
              <a:t>文件和文件系统</a:t>
            </a:r>
            <a:r>
              <a:rPr lang="zh-CN" altLang="en-US" sz="3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25956" y="886654"/>
            <a:ext cx="8077200" cy="550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200" dirty="0">
                <a:ea typeface="宋体" pitchFamily="2" charset="-122"/>
              </a:rPr>
              <a:t>什么是</a:t>
            </a:r>
            <a:r>
              <a:rPr lang="zh-CN" altLang="en-US" sz="2200" b="1" dirty="0">
                <a:solidFill>
                  <a:srgbClr val="FF6600"/>
                </a:solidFill>
                <a:ea typeface="宋体" pitchFamily="2" charset="-122"/>
              </a:rPr>
              <a:t>文件</a:t>
            </a:r>
            <a:r>
              <a:rPr lang="zh-CN" altLang="en-US" sz="2200" dirty="0">
                <a:ea typeface="宋体" pitchFamily="2" charset="-122"/>
              </a:rPr>
              <a:t>？（程序员观点）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buFont typeface="+mj-ea"/>
              <a:buAutoNum type="circleNumDbPlain"/>
              <a:defRPr/>
            </a:pPr>
            <a:r>
              <a:rPr lang="zh-CN" altLang="en-US" sz="2200" dirty="0">
                <a:ea typeface="宋体" pitchFamily="2" charset="-122"/>
              </a:rPr>
              <a:t>文件是对</a:t>
            </a:r>
            <a:r>
              <a:rPr lang="zh-CN" altLang="en-US" sz="2200" u="sng" dirty="0">
                <a:ea typeface="宋体" pitchFamily="2" charset="-122"/>
              </a:rPr>
              <a:t>辅存设备</a:t>
            </a:r>
            <a:r>
              <a:rPr lang="en-US" altLang="zh-CN" sz="1800" u="sng" dirty="0">
                <a:ea typeface="宋体" pitchFamily="2" charset="-122"/>
              </a:rPr>
              <a:t>(</a:t>
            </a:r>
            <a:r>
              <a:rPr lang="zh-CN" altLang="en-US" sz="1800" u="sng" dirty="0">
                <a:ea typeface="宋体" pitchFamily="2" charset="-122"/>
              </a:rPr>
              <a:t>磁盘</a:t>
            </a:r>
            <a:r>
              <a:rPr lang="en-US" altLang="zh-CN" sz="1800" u="sng" dirty="0">
                <a:ea typeface="宋体" pitchFamily="2" charset="-122"/>
              </a:rPr>
              <a:t>/</a:t>
            </a:r>
            <a:r>
              <a:rPr lang="zh-CN" altLang="en-US" sz="1800" u="sng" dirty="0">
                <a:ea typeface="宋体" pitchFamily="2" charset="-122"/>
              </a:rPr>
              <a:t>带驱动器</a:t>
            </a:r>
            <a:r>
              <a:rPr lang="en-US" altLang="zh-CN" sz="1800" u="sng" dirty="0">
                <a:ea typeface="宋体" pitchFamily="2" charset="-122"/>
              </a:rPr>
              <a:t>)</a:t>
            </a:r>
            <a:r>
              <a:rPr lang="zh-CN" altLang="en-US" sz="2200" u="sng" dirty="0">
                <a:ea typeface="宋体" pitchFamily="2" charset="-122"/>
              </a:rPr>
              <a:t>的抽象</a:t>
            </a:r>
            <a:r>
              <a:rPr lang="en-US" altLang="zh-CN" sz="2200" b="1" baseline="30000" dirty="0">
                <a:ea typeface="宋体" pitchFamily="2" charset="-122"/>
              </a:rPr>
              <a:t>1</a:t>
            </a:r>
            <a:r>
              <a:rPr lang="zh-CN" altLang="en-US" sz="2200" dirty="0">
                <a:ea typeface="宋体" pitchFamily="2" charset="-122"/>
              </a:rPr>
              <a:t>；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buFont typeface="+mj-ea"/>
              <a:buAutoNum type="circleNumDbPlain"/>
              <a:defRPr/>
            </a:pPr>
            <a:r>
              <a:rPr lang="zh-CN" altLang="en-US" sz="2200" dirty="0">
                <a:ea typeface="宋体" pitchFamily="2" charset="-122"/>
              </a:rPr>
              <a:t>每个文件是设备中一个具有</a:t>
            </a:r>
            <a:r>
              <a:rPr lang="zh-CN" altLang="en-US" sz="2200" u="sng" dirty="0">
                <a:ea typeface="宋体" pitchFamily="2" charset="-122"/>
              </a:rPr>
              <a:t>名字</a:t>
            </a:r>
            <a:r>
              <a:rPr lang="en-US" altLang="zh-CN" sz="2200" b="1" baseline="30000" dirty="0">
                <a:ea typeface="宋体" pitchFamily="2" charset="-122"/>
              </a:rPr>
              <a:t>2</a:t>
            </a:r>
            <a:r>
              <a:rPr lang="zh-CN" altLang="en-US" sz="2200" dirty="0">
                <a:ea typeface="宋体" pitchFamily="2" charset="-122"/>
              </a:rPr>
              <a:t>的</a:t>
            </a:r>
            <a:r>
              <a:rPr lang="zh-CN" altLang="en-US" sz="2200" u="sng" dirty="0">
                <a:ea typeface="宋体" pitchFamily="2" charset="-122"/>
              </a:rPr>
              <a:t>数据集合</a:t>
            </a:r>
            <a:r>
              <a:rPr lang="en-US" altLang="zh-CN" sz="2200" b="1" baseline="30000" dirty="0">
                <a:ea typeface="宋体" pitchFamily="2" charset="-122"/>
              </a:rPr>
              <a:t>3</a:t>
            </a:r>
            <a:r>
              <a:rPr lang="zh-CN" altLang="en-US" sz="2200" dirty="0">
                <a:ea typeface="宋体" pitchFamily="2" charset="-122"/>
              </a:rPr>
              <a:t>；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defRPr/>
            </a:pPr>
            <a:r>
              <a:rPr lang="zh-CN" altLang="en-US" sz="2200" b="1" dirty="0">
                <a:solidFill>
                  <a:srgbClr val="FF6600"/>
                </a:solidFill>
                <a:ea typeface="宋体" pitchFamily="2" charset="-122"/>
              </a:rPr>
              <a:t>文件管理器</a:t>
            </a:r>
            <a:r>
              <a:rPr lang="zh-CN" altLang="en-US" sz="2200" dirty="0">
                <a:ea typeface="宋体" pitchFamily="2" charset="-122"/>
              </a:rPr>
              <a:t>功能：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ts val="1000"/>
              </a:spcBef>
              <a:buFont typeface="+mj-ea"/>
              <a:buAutoNum type="circleNumDbPlain"/>
              <a:defRPr/>
            </a:pPr>
            <a:r>
              <a:rPr lang="zh-CN" altLang="en-US" sz="2200" dirty="0">
                <a:ea typeface="宋体" pitchFamily="2" charset="-122"/>
              </a:rPr>
              <a:t>实现上述</a:t>
            </a:r>
            <a:r>
              <a:rPr lang="zh-CN" altLang="en-US" sz="2200" b="1" u="sng" dirty="0">
                <a:solidFill>
                  <a:srgbClr val="FFFF00"/>
                </a:solidFill>
                <a:ea typeface="宋体" pitchFamily="2" charset="-122"/>
              </a:rPr>
              <a:t>抽象</a:t>
            </a:r>
            <a:r>
              <a:rPr lang="zh-CN" altLang="en-US" sz="2200" dirty="0">
                <a:ea typeface="宋体" pitchFamily="2" charset="-122"/>
              </a:rPr>
              <a:t> ；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ts val="1000"/>
              </a:spcBef>
              <a:buFont typeface="+mj-ea"/>
              <a:buAutoNum type="circleNumDbPlain"/>
              <a:defRPr/>
            </a:pPr>
            <a:r>
              <a:rPr lang="zh-CN" altLang="en-US" sz="2200" dirty="0">
                <a:ea typeface="宋体" pitchFamily="2" charset="-122"/>
              </a:rPr>
              <a:t>提供组织文件的</a:t>
            </a:r>
            <a:r>
              <a:rPr lang="zh-CN" altLang="en-US" sz="2200" b="1" u="sng" dirty="0">
                <a:solidFill>
                  <a:srgbClr val="FFFF00"/>
                </a:solidFill>
                <a:ea typeface="宋体" pitchFamily="2" charset="-122"/>
              </a:rPr>
              <a:t>目录</a:t>
            </a:r>
            <a:r>
              <a:rPr lang="zh-CN" altLang="en-US" sz="2200" dirty="0">
                <a:ea typeface="宋体" pitchFamily="2" charset="-122"/>
              </a:rPr>
              <a:t>；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ts val="1000"/>
              </a:spcBef>
              <a:buFont typeface="+mj-ea"/>
              <a:buAutoNum type="circleNumDbPlain"/>
              <a:defRPr/>
            </a:pPr>
            <a:r>
              <a:rPr lang="zh-CN" altLang="en-US" sz="2200" dirty="0">
                <a:ea typeface="宋体" pitchFamily="2" charset="-122"/>
              </a:rPr>
              <a:t>实现</a:t>
            </a:r>
            <a:r>
              <a:rPr lang="zh-CN" altLang="en-US" sz="2200" u="sng" dirty="0">
                <a:ea typeface="宋体" pitchFamily="2" charset="-122"/>
              </a:rPr>
              <a:t>读</a:t>
            </a:r>
            <a:r>
              <a:rPr lang="en-US" altLang="zh-CN" sz="2200" u="sng" dirty="0">
                <a:ea typeface="宋体" pitchFamily="2" charset="-122"/>
              </a:rPr>
              <a:t>/</a:t>
            </a:r>
            <a:r>
              <a:rPr lang="zh-CN" altLang="en-US" sz="2200" u="sng" dirty="0">
                <a:ea typeface="宋体" pitchFamily="2" charset="-122"/>
              </a:rPr>
              <a:t>写</a:t>
            </a:r>
            <a:r>
              <a:rPr lang="zh-CN" altLang="en-US" sz="2200" b="1" u="sng" dirty="0">
                <a:solidFill>
                  <a:srgbClr val="FFFF00"/>
                </a:solidFill>
                <a:ea typeface="宋体" pitchFamily="2" charset="-122"/>
              </a:rPr>
              <a:t>文件内容</a:t>
            </a:r>
            <a:r>
              <a:rPr lang="zh-CN" altLang="en-US" sz="2200" dirty="0">
                <a:ea typeface="宋体" pitchFamily="2" charset="-122"/>
              </a:rPr>
              <a:t>；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ts val="1000"/>
              </a:spcBef>
              <a:buFont typeface="+mj-ea"/>
              <a:buAutoNum type="circleNumDbPlain"/>
              <a:defRPr/>
            </a:pPr>
            <a:r>
              <a:rPr lang="zh-CN" altLang="en-US" sz="2200" u="sng" dirty="0">
                <a:ea typeface="宋体" pitchFamily="2" charset="-122"/>
              </a:rPr>
              <a:t>复制、删除、移动文件、列出目录中文件</a:t>
            </a:r>
            <a:r>
              <a:rPr lang="zh-CN" altLang="en-US" sz="2200" dirty="0">
                <a:ea typeface="宋体" pitchFamily="2" charset="-122"/>
              </a:rPr>
              <a:t>等</a:t>
            </a:r>
            <a:r>
              <a:rPr lang="zh-CN" altLang="en-US" sz="2200" b="1" u="sng" dirty="0">
                <a:solidFill>
                  <a:srgbClr val="FFFF00"/>
                </a:solidFill>
                <a:ea typeface="宋体" pitchFamily="2" charset="-122"/>
              </a:rPr>
              <a:t>文件操作</a:t>
            </a:r>
            <a:r>
              <a:rPr lang="zh-CN" altLang="en-US" sz="2200" dirty="0">
                <a:ea typeface="宋体" pitchFamily="2" charset="-122"/>
              </a:rPr>
              <a:t>；</a:t>
            </a:r>
            <a:endParaRPr lang="en-US" altLang="zh-CN" sz="2200" dirty="0">
              <a:ea typeface="宋体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ts val="1000"/>
              </a:spcBef>
              <a:buFont typeface="+mj-ea"/>
              <a:buAutoNum type="circleNumDbPlain"/>
              <a:defRPr/>
            </a:pPr>
            <a:r>
              <a:rPr lang="zh-CN" altLang="en-US" sz="2200" dirty="0">
                <a:ea typeface="宋体" pitchFamily="2" charset="-122"/>
              </a:rPr>
              <a:t>设置文件</a:t>
            </a:r>
            <a:r>
              <a:rPr lang="zh-CN" altLang="en-US" sz="2200" u="sng" dirty="0">
                <a:ea typeface="宋体" pitchFamily="2" charset="-122"/>
              </a:rPr>
              <a:t>位置</a:t>
            </a:r>
            <a:r>
              <a:rPr lang="zh-CN" altLang="en-US" sz="2200" dirty="0">
                <a:ea typeface="宋体" pitchFamily="2" charset="-122"/>
              </a:rPr>
              <a:t>、文件</a:t>
            </a:r>
            <a:r>
              <a:rPr lang="zh-CN" altLang="en-US" sz="2200" u="sng" dirty="0">
                <a:ea typeface="宋体" pitchFamily="2" charset="-122"/>
              </a:rPr>
              <a:t>共享与保护</a:t>
            </a:r>
            <a:r>
              <a:rPr lang="zh-CN" altLang="en-US" sz="2200" dirty="0">
                <a:ea typeface="宋体" pitchFamily="2" charset="-122"/>
              </a:rPr>
              <a:t>、文件</a:t>
            </a:r>
            <a:r>
              <a:rPr lang="zh-CN" altLang="en-US" sz="2200" u="sng" dirty="0">
                <a:ea typeface="宋体" pitchFamily="2" charset="-122"/>
              </a:rPr>
              <a:t>权限</a:t>
            </a:r>
            <a:r>
              <a:rPr lang="zh-CN" altLang="en-US" sz="2200" dirty="0">
                <a:ea typeface="宋体" pitchFamily="2" charset="-122"/>
              </a:rPr>
              <a:t>等功能 ；</a:t>
            </a:r>
            <a:r>
              <a:rPr lang="en-US" altLang="zh-CN" sz="2200" dirty="0">
                <a:ea typeface="宋体" pitchFamily="2" charset="-122"/>
              </a:rPr>
              <a:t>……</a:t>
            </a:r>
          </a:p>
          <a:p>
            <a:pPr marL="457200" indent="-457200" algn="just">
              <a:lnSpc>
                <a:spcPct val="110000"/>
              </a:lnSpc>
              <a:defRPr/>
            </a:pPr>
            <a:r>
              <a:rPr lang="zh-CN" altLang="en-US" sz="2200" dirty="0">
                <a:ea typeface="宋体" pitchFamily="2" charset="-122"/>
              </a:rPr>
              <a:t>文件管理与虚存（都用到辅存）：文件</a:t>
            </a:r>
            <a:r>
              <a:rPr lang="en-US" altLang="zh-CN" sz="2200" dirty="0">
                <a:ea typeface="宋体" pitchFamily="2" charset="-122"/>
              </a:rPr>
              <a:t>-</a:t>
            </a:r>
            <a:r>
              <a:rPr lang="zh-CN" altLang="en-US" sz="2200" u="sng" dirty="0">
                <a:ea typeface="宋体" pitchFamily="2" charset="-122"/>
              </a:rPr>
              <a:t>永久</a:t>
            </a:r>
            <a:r>
              <a:rPr lang="zh-CN" altLang="en-US" sz="2200" dirty="0">
                <a:ea typeface="宋体" pitchFamily="2" charset="-122"/>
              </a:rPr>
              <a:t>信息，虚存</a:t>
            </a:r>
            <a:r>
              <a:rPr lang="en-US" altLang="zh-CN" sz="2200" dirty="0">
                <a:ea typeface="宋体" pitchFamily="2" charset="-122"/>
              </a:rPr>
              <a:t>-</a:t>
            </a:r>
            <a:r>
              <a:rPr lang="zh-CN" altLang="en-US" sz="2200" u="sng" dirty="0">
                <a:ea typeface="宋体" pitchFamily="2" charset="-122"/>
              </a:rPr>
              <a:t>临时</a:t>
            </a:r>
            <a:r>
              <a:rPr lang="zh-CN" altLang="en-US" sz="2200" dirty="0">
                <a:ea typeface="宋体" pitchFamily="2" charset="-122"/>
              </a:rPr>
              <a:t>信息且与</a:t>
            </a:r>
            <a:r>
              <a:rPr lang="zh-CN" altLang="en-US" sz="2200" u="sng" dirty="0">
                <a:ea typeface="宋体" pitchFamily="2" charset="-122"/>
              </a:rPr>
              <a:t>进程</a:t>
            </a:r>
            <a:r>
              <a:rPr lang="zh-CN" altLang="en-US" sz="2200" dirty="0">
                <a:ea typeface="宋体" pitchFamily="2" charset="-122"/>
              </a:rPr>
              <a:t>有关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2730826" y="1819367"/>
            <a:ext cx="288032" cy="1368152"/>
          </a:xfrm>
          <a:prstGeom prst="straightConnector1">
            <a:avLst/>
          </a:prstGeom>
          <a:noFill/>
          <a:ln w="19050" cap="flat" cmpd="sng" algn="ctr">
            <a:solidFill>
              <a:srgbClr val="CCFF33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2854558" y="2372037"/>
            <a:ext cx="1769836" cy="792088"/>
          </a:xfrm>
          <a:prstGeom prst="straightConnector1">
            <a:avLst/>
          </a:prstGeom>
          <a:noFill/>
          <a:ln w="19050" cap="flat" cmpd="sng" algn="ctr">
            <a:solidFill>
              <a:srgbClr val="CCFF33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2852192" y="2295837"/>
            <a:ext cx="2799928" cy="944488"/>
          </a:xfrm>
          <a:prstGeom prst="straightConnector1">
            <a:avLst/>
          </a:prstGeom>
          <a:noFill/>
          <a:ln w="19050" cap="flat" cmpd="sng" algn="ctr">
            <a:solidFill>
              <a:srgbClr val="CCFF33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838200" y="914400"/>
            <a:ext cx="7696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(3) </a:t>
            </a:r>
            <a:r>
              <a:rPr lang="zh-CN" altLang="en-US" sz="2400" b="1" i="1" u="sng" dirty="0">
                <a:solidFill>
                  <a:srgbClr val="FF6600"/>
                </a:solidFill>
                <a:latin typeface="Times New Roman" pitchFamily="18" charset="0"/>
              </a:rPr>
              <a:t>增加或删除一个记录比较困难</a:t>
            </a:r>
            <a:r>
              <a:rPr lang="zh-CN" altLang="en-US" sz="2400" dirty="0">
                <a:latin typeface="Times New Roman" pitchFamily="18" charset="0"/>
              </a:rPr>
              <a:t>。 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  </a:t>
            </a:r>
            <a:r>
              <a:rPr lang="zh-CN" altLang="en-US" sz="2400" dirty="0">
                <a:latin typeface="Times New Roman" pitchFamily="18" charset="0"/>
              </a:rPr>
              <a:t>解决：可以为顺序文件配置一个</a:t>
            </a:r>
            <a:r>
              <a:rPr lang="zh-CN" altLang="en-US" sz="2400" b="1" u="sng" dirty="0">
                <a:latin typeface="Times New Roman" pitchFamily="18" charset="0"/>
              </a:rPr>
              <a:t>运行记录文件</a:t>
            </a:r>
            <a:r>
              <a:rPr lang="en-US" altLang="zh-CN" sz="2400" dirty="0">
                <a:latin typeface="Times New Roman" pitchFamily="18" charset="0"/>
              </a:rPr>
              <a:t>(Log File)</a:t>
            </a:r>
            <a:r>
              <a:rPr lang="zh-CN" altLang="en-US" sz="2400" dirty="0">
                <a:latin typeface="Times New Roman" pitchFamily="18" charset="0"/>
              </a:rPr>
              <a:t>或称为</a:t>
            </a:r>
            <a:r>
              <a:rPr lang="zh-CN" altLang="en-US" sz="2400" b="1" u="sng" dirty="0">
                <a:latin typeface="Times New Roman" pitchFamily="18" charset="0"/>
              </a:rPr>
              <a:t>事务文件</a:t>
            </a:r>
            <a:r>
              <a:rPr lang="en-US" altLang="zh-CN" sz="2400" dirty="0">
                <a:latin typeface="Times New Roman" pitchFamily="18" charset="0"/>
              </a:rPr>
              <a:t>(Transaction File)</a:t>
            </a:r>
            <a:r>
              <a:rPr lang="zh-CN" altLang="en-US" sz="2400" dirty="0">
                <a:latin typeface="Times New Roman" pitchFamily="18" charset="0"/>
              </a:rPr>
              <a:t>， 把试图增加、 删除或修改的信息记录于其中， 规定每隔一定时间， 例如</a:t>
            </a:r>
            <a:r>
              <a:rPr lang="en-US" altLang="zh-CN" sz="2400" dirty="0">
                <a:latin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</a:rPr>
              <a:t>小时，将</a:t>
            </a:r>
            <a:r>
              <a:rPr lang="zh-CN" altLang="en-US" sz="2400" u="sng" dirty="0">
                <a:latin typeface="Times New Roman" pitchFamily="18" charset="0"/>
              </a:rPr>
              <a:t>事务文件</a:t>
            </a:r>
            <a:r>
              <a:rPr lang="zh-CN" altLang="en-US" sz="2400" dirty="0">
                <a:latin typeface="Times New Roman" pitchFamily="18" charset="0"/>
              </a:rPr>
              <a:t>与原来的</a:t>
            </a:r>
            <a:r>
              <a:rPr lang="zh-CN" altLang="en-US" sz="2400" u="sng" dirty="0">
                <a:latin typeface="Times New Roman" pitchFamily="18" charset="0"/>
              </a:rPr>
              <a:t>主文件</a:t>
            </a:r>
            <a:r>
              <a:rPr lang="zh-CN" altLang="en-US" sz="2400" dirty="0">
                <a:latin typeface="Times New Roman" pitchFamily="18" charset="0"/>
              </a:rPr>
              <a:t>加以合并， 产生一个按关键字排序的新文件。 </a:t>
            </a: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7544" y="260350"/>
            <a:ext cx="8352928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5000"/>
              </a:lnSpc>
              <a:spcBef>
                <a:spcPct val="0"/>
              </a:spcBef>
              <a:defRPr/>
            </a:pPr>
            <a:r>
              <a:rPr lang="en-US" altLang="zh-CN" b="1" dirty="0">
                <a:ea typeface="宋体" pitchFamily="2" charset="-122"/>
              </a:rPr>
              <a:t>7.2.3  </a:t>
            </a:r>
            <a:r>
              <a:rPr lang="zh-CN" altLang="en-US" b="1" dirty="0">
                <a:ea typeface="宋体" pitchFamily="2" charset="-122"/>
              </a:rPr>
              <a:t>记录寻址</a:t>
            </a:r>
            <a:endParaRPr lang="en-US" altLang="zh-CN" b="1" dirty="0">
              <a:ea typeface="宋体" pitchFamily="2" charset="-122"/>
            </a:endParaRPr>
          </a:p>
          <a:p>
            <a:pPr marL="457200" indent="-457200" algn="l">
              <a:lnSpc>
                <a:spcPct val="145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b="1" u="sng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隐式</a:t>
            </a:r>
            <a:r>
              <a:rPr lang="zh-CN" altLang="en-US" u="sng" dirty="0">
                <a:latin typeface="黑体" pitchFamily="2" charset="-122"/>
                <a:ea typeface="黑体" pitchFamily="2" charset="-122"/>
              </a:rPr>
              <a:t>寻址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求下一记录位置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   </a:t>
            </a:r>
          </a:p>
          <a:p>
            <a:pPr indent="544513" algn="l">
              <a:lnSpc>
                <a:spcPct val="145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对于</a:t>
            </a:r>
            <a:r>
              <a:rPr lang="zh-CN" altLang="en-US" b="1" u="sng" dirty="0">
                <a:solidFill>
                  <a:schemeClr val="tx2"/>
                </a:solidFill>
                <a:ea typeface="宋体" pitchFamily="2" charset="-122"/>
              </a:rPr>
              <a:t>定长记录</a:t>
            </a:r>
            <a:r>
              <a:rPr lang="zh-CN" altLang="en-US" dirty="0">
                <a:ea typeface="宋体" pitchFamily="2" charset="-122"/>
              </a:rPr>
              <a:t>的顺序文件，根据当前记录的逻辑地址，可确定下一个记录的逻辑地址</a:t>
            </a:r>
            <a:r>
              <a:rPr lang="en-US" altLang="zh-CN" b="1" dirty="0" err="1">
                <a:ea typeface="宋体" pitchFamily="2" charset="-122"/>
              </a:rPr>
              <a:t>Rptr</a:t>
            </a:r>
            <a:r>
              <a:rPr lang="en-US" altLang="zh-CN" b="1" dirty="0">
                <a:ea typeface="宋体" pitchFamily="2" charset="-122"/>
              </a:rPr>
              <a:t>:=</a:t>
            </a:r>
            <a:r>
              <a:rPr lang="en-US" altLang="zh-CN" b="1" dirty="0" err="1">
                <a:ea typeface="宋体" pitchFamily="2" charset="-122"/>
              </a:rPr>
              <a:t>Rptr</a:t>
            </a:r>
            <a:r>
              <a:rPr lang="en-US" altLang="zh-CN" b="1" dirty="0" err="1">
                <a:solidFill>
                  <a:schemeClr val="tx2"/>
                </a:solidFill>
                <a:ea typeface="宋体" pitchFamily="2" charset="-122"/>
              </a:rPr>
              <a:t>+L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dirty="0" err="1">
                <a:ea typeface="宋体" pitchFamily="2" charset="-122"/>
              </a:rPr>
              <a:t>Wptr</a:t>
            </a:r>
            <a:r>
              <a:rPr lang="en-US" altLang="zh-CN" b="1" dirty="0">
                <a:ea typeface="宋体" pitchFamily="2" charset="-122"/>
              </a:rPr>
              <a:t>:=</a:t>
            </a:r>
            <a:r>
              <a:rPr lang="en-US" altLang="zh-CN" b="1" dirty="0" err="1">
                <a:ea typeface="宋体" pitchFamily="2" charset="-122"/>
              </a:rPr>
              <a:t>Wptr</a:t>
            </a:r>
            <a:r>
              <a:rPr lang="en-US" altLang="zh-CN" b="1" dirty="0" err="1">
                <a:solidFill>
                  <a:schemeClr val="tx2"/>
                </a:solidFill>
                <a:ea typeface="宋体" pitchFamily="2" charset="-122"/>
              </a:rPr>
              <a:t>+L</a:t>
            </a:r>
            <a:r>
              <a:rPr lang="en-US" altLang="zh-CN" b="1" dirty="0">
                <a:ea typeface="宋体" pitchFamily="2" charset="-122"/>
              </a:rPr>
              <a:t>      </a:t>
            </a:r>
            <a:endParaRPr lang="zh-CN" altLang="en-US" b="1" dirty="0">
              <a:ea typeface="宋体" pitchFamily="2" charset="-122"/>
            </a:endParaRP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323850" y="2492375"/>
          <a:ext cx="856932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57700" imgH="2026920" progId="Visio.Drawing.4">
                  <p:embed/>
                </p:oleObj>
              </mc:Choice>
              <mc:Fallback>
                <p:oleObj name="VISIO" r:id="rId2" imgW="4457700" imgH="202692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92375"/>
                        <a:ext cx="8569325" cy="436562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3924300" y="6092825"/>
            <a:ext cx="981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</a:rPr>
              <a:t>图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</a:rPr>
              <a:t>7-3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435911"/>
            <a:ext cx="3278462" cy="534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寻址命令中无明确地址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267744" y="816029"/>
            <a:ext cx="3096344" cy="164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1173" y="332656"/>
            <a:ext cx="8207375" cy="612068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2600" b="1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通过</a:t>
            </a:r>
            <a:r>
              <a:rPr lang="zh-CN" altLang="en-US" sz="2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显式</a:t>
            </a:r>
            <a:r>
              <a:rPr lang="zh-CN" altLang="en-US" sz="26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寻址方式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 来访问定长记录文件</a:t>
            </a:r>
            <a:br>
              <a:rPr lang="zh-CN" altLang="en-US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　　</a:t>
            </a:r>
            <a:r>
              <a:rPr lang="zh-CN" altLang="en-US" dirty="0">
                <a:ea typeface="宋体" pitchFamily="2" charset="-122"/>
              </a:rPr>
              <a:t>方法 </a:t>
            </a:r>
            <a:r>
              <a:rPr lang="en-US" altLang="zh-CN" dirty="0">
                <a:ea typeface="宋体" pitchFamily="2" charset="-122"/>
              </a:rPr>
              <a:t>(1)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zh-CN" altLang="en-US" dirty="0">
                <a:ea typeface="宋体" pitchFamily="2" charset="-122"/>
              </a:rPr>
              <a:t>计算出</a:t>
            </a:r>
            <a:r>
              <a:rPr lang="zh-CN" altLang="en-US" u="sng" dirty="0">
                <a:ea typeface="宋体" pitchFamily="2" charset="-122"/>
              </a:rPr>
              <a:t>第</a:t>
            </a:r>
            <a:r>
              <a:rPr lang="en-US" altLang="zh-CN" u="sng" dirty="0" err="1">
                <a:ea typeface="宋体" pitchFamily="2" charset="-122"/>
              </a:rPr>
              <a:t>i</a:t>
            </a:r>
            <a:r>
              <a:rPr lang="zh-CN" altLang="en-US" u="sng" dirty="0">
                <a:ea typeface="宋体" pitchFamily="2" charset="-122"/>
              </a:rPr>
              <a:t>个记录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位置</a:t>
            </a:r>
            <a:r>
              <a:rPr lang="zh-CN" altLang="en-US" dirty="0">
                <a:ea typeface="宋体" pitchFamily="2" charset="-122"/>
              </a:rPr>
              <a:t>，再访问文件记录</a:t>
            </a:r>
            <a:endParaRPr lang="en-US" altLang="zh-CN" dirty="0">
              <a:ea typeface="宋体" pitchFamily="2" charset="-122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定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长记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录文件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en-US" altLang="zh-CN" sz="2600" dirty="0">
                <a:ea typeface="宋体" pitchFamily="2" charset="-122"/>
              </a:rPr>
              <a:t>               A</a:t>
            </a:r>
            <a:r>
              <a:rPr lang="en-US" altLang="zh-CN" sz="2600" baseline="-25000" dirty="0">
                <a:ea typeface="宋体" pitchFamily="2" charset="-122"/>
              </a:rPr>
              <a:t>i</a:t>
            </a:r>
            <a:r>
              <a:rPr lang="en-US" altLang="zh-CN" sz="2600" dirty="0">
                <a:ea typeface="宋体" pitchFamily="2" charset="-122"/>
              </a:rPr>
              <a:t>=</a:t>
            </a:r>
            <a:r>
              <a:rPr lang="en-US" altLang="zh-CN" sz="2600" dirty="0" err="1">
                <a:ea typeface="宋体" pitchFamily="2" charset="-122"/>
              </a:rPr>
              <a:t>i</a:t>
            </a:r>
            <a:r>
              <a:rPr lang="en-US" altLang="zh-CN" sz="2600" dirty="0">
                <a:ea typeface="宋体" pitchFamily="2" charset="-122"/>
              </a:rPr>
              <a:t> ×L</a:t>
            </a:r>
            <a:r>
              <a:rPr lang="zh-CN" altLang="en-US" sz="2600" dirty="0">
                <a:ea typeface="宋体" pitchFamily="2" charset="-122"/>
              </a:rPr>
              <a:t>。（</a:t>
            </a:r>
            <a:r>
              <a:rPr lang="zh-CN" altLang="en-US" sz="2200" dirty="0">
                <a:ea typeface="宋体" pitchFamily="2" charset="-122"/>
              </a:rPr>
              <a:t>类似于</a:t>
            </a:r>
            <a:r>
              <a:rPr lang="zh-CN" altLang="en-US" sz="2200" u="sng" dirty="0">
                <a:solidFill>
                  <a:schemeClr val="tx2"/>
                </a:solidFill>
                <a:ea typeface="宋体" pitchFamily="2" charset="-122"/>
              </a:rPr>
              <a:t>顺序存储结构</a:t>
            </a:r>
            <a:r>
              <a:rPr lang="zh-CN" altLang="en-US" sz="2200" dirty="0">
                <a:solidFill>
                  <a:schemeClr val="tx2"/>
                </a:solidFill>
                <a:ea typeface="宋体" pitchFamily="2" charset="-122"/>
              </a:rPr>
              <a:t>的线性表</a:t>
            </a:r>
            <a:r>
              <a:rPr lang="zh-CN" altLang="en-US" sz="2200" dirty="0">
                <a:ea typeface="宋体" pitchFamily="2" charset="-122"/>
              </a:rPr>
              <a:t>计算）</a:t>
            </a:r>
            <a:endParaRPr lang="en-US" altLang="zh-CN" sz="2200" dirty="0">
              <a:ea typeface="宋体" pitchFamily="2" charset="-122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en-US" altLang="zh-CN" sz="2600" dirty="0">
                <a:ea typeface="宋体" pitchFamily="2" charset="-122"/>
              </a:rPr>
              <a:t>             </a:t>
            </a:r>
            <a:r>
              <a:rPr lang="zh-CN" altLang="en-US" sz="2600" dirty="0">
                <a:ea typeface="宋体" pitchFamily="2" charset="-122"/>
              </a:rPr>
              <a:t>实现对文件的</a:t>
            </a:r>
            <a:r>
              <a:rPr lang="zh-CN" altLang="en-US" sz="2300" dirty="0"/>
              <a:t>：</a:t>
            </a:r>
            <a:r>
              <a:rPr lang="zh-CN" altLang="en-US" sz="2300" b="1" dirty="0">
                <a:solidFill>
                  <a:schemeClr val="tx2"/>
                </a:solidFill>
              </a:rPr>
              <a:t>直接或</a:t>
            </a:r>
            <a:r>
              <a:rPr lang="zh-CN" altLang="en-US" sz="2300" b="1" u="sng" dirty="0">
                <a:solidFill>
                  <a:schemeClr val="tx2"/>
                </a:solidFill>
              </a:rPr>
              <a:t>随机访问</a:t>
            </a:r>
            <a:r>
              <a:rPr lang="en-US" altLang="zh-CN" sz="2300" b="1" dirty="0"/>
              <a:t>---</a:t>
            </a:r>
            <a:r>
              <a:rPr lang="zh-CN" altLang="en-US" sz="2300" b="1" dirty="0"/>
              <a:t>定长记录优点</a:t>
            </a:r>
            <a:r>
              <a:rPr lang="zh-CN" altLang="en-US" sz="2300" dirty="0"/>
              <a:t>。</a:t>
            </a:r>
            <a:endParaRPr lang="en-US" altLang="zh-CN" sz="2300" dirty="0">
              <a:latin typeface="+mj-lt"/>
              <a:ea typeface="+mj-ea"/>
              <a:cs typeface="+mj-cs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              对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变长记录</a:t>
            </a:r>
            <a:r>
              <a:rPr lang="zh-CN" altLang="en-US" dirty="0">
                <a:ea typeface="宋体" pitchFamily="2" charset="-122"/>
              </a:rPr>
              <a:t>文件</a:t>
            </a:r>
            <a:r>
              <a:rPr lang="zh-CN" altLang="en-US" dirty="0">
                <a:ea typeface="宋体" pitchFamily="2" charset="-122"/>
                <a:sym typeface="Wingdings" panose="05000000000000000000" pitchFamily="2" charset="2"/>
              </a:rPr>
              <a:t>：（</a:t>
            </a:r>
            <a:r>
              <a:rPr lang="zh-CN" altLang="en-US" b="1" u="sng" dirty="0">
                <a:solidFill>
                  <a:srgbClr val="FF0000"/>
                </a:solidFill>
                <a:ea typeface="宋体" pitchFamily="2" charset="-122"/>
                <a:sym typeface="Wingdings" panose="05000000000000000000" pitchFamily="2" charset="2"/>
              </a:rPr>
              <a:t>不能</a:t>
            </a:r>
            <a:r>
              <a:rPr lang="zh-CN" altLang="en-US" b="1" dirty="0">
                <a:ea typeface="宋体" pitchFamily="2" charset="-122"/>
                <a:sym typeface="Wingdings" panose="05000000000000000000" pitchFamily="2" charset="2"/>
              </a:rPr>
              <a:t>使用显式寻址</a:t>
            </a:r>
            <a:r>
              <a:rPr lang="zh-CN" altLang="en-US" dirty="0">
                <a:ea typeface="宋体" pitchFamily="2" charset="-122"/>
                <a:sym typeface="Wingdings" panose="05000000000000000000" pitchFamily="2" charset="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endParaRPr lang="en-US" altLang="zh-CN" dirty="0">
              <a:ea typeface="宋体" pitchFamily="2" charset="-122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                               </a:t>
            </a:r>
            <a:r>
              <a:rPr lang="zh-CN" altLang="en-US" sz="2800" dirty="0">
                <a:ea typeface="宋体" pitchFamily="2" charset="-122"/>
              </a:rPr>
              <a:t>          </a:t>
            </a:r>
            <a:r>
              <a:rPr lang="zh-CN" altLang="en-US" sz="2200" dirty="0">
                <a:ea typeface="宋体" pitchFamily="2" charset="-122"/>
              </a:rPr>
              <a:t>（类似于</a:t>
            </a:r>
            <a:r>
              <a:rPr lang="zh-CN" altLang="en-US" sz="2200" u="sng" dirty="0">
                <a:solidFill>
                  <a:schemeClr val="tx2"/>
                </a:solidFill>
                <a:ea typeface="宋体" pitchFamily="2" charset="-122"/>
              </a:rPr>
              <a:t>链式存储结构</a:t>
            </a:r>
            <a:r>
              <a:rPr lang="zh-CN" altLang="en-US" sz="2200" dirty="0">
                <a:solidFill>
                  <a:schemeClr val="tx2"/>
                </a:solidFill>
                <a:ea typeface="宋体" pitchFamily="2" charset="-122"/>
              </a:rPr>
              <a:t>的线性表</a:t>
            </a:r>
            <a:r>
              <a:rPr lang="zh-CN" altLang="en-US" sz="2200" dirty="0">
                <a:ea typeface="宋体" pitchFamily="2" charset="-122"/>
              </a:rPr>
              <a:t>计算）</a:t>
            </a:r>
            <a:endParaRPr lang="en-US" altLang="zh-CN" sz="2200" dirty="0">
              <a:ea typeface="宋体" pitchFamily="2" charset="-122"/>
            </a:endParaRPr>
          </a:p>
          <a:p>
            <a:pPr algn="l" eaLnBrk="0" hangingPunct="0">
              <a:lnSpc>
                <a:spcPct val="122000"/>
              </a:lnSpc>
              <a:spcBef>
                <a:spcPts val="1800"/>
              </a:spcBef>
              <a:defRPr/>
            </a:pPr>
            <a:r>
              <a:rPr lang="en-US" altLang="zh-CN" dirty="0">
                <a:ea typeface="宋体" pitchFamily="2" charset="-122"/>
              </a:rPr>
              <a:t>                </a:t>
            </a:r>
            <a:r>
              <a:rPr lang="zh-CN" altLang="en-US" b="1" u="sng" dirty="0">
                <a:ea typeface="宋体" pitchFamily="2" charset="-122"/>
              </a:rPr>
              <a:t>不能随机访问</a:t>
            </a:r>
            <a:r>
              <a:rPr lang="zh-CN" altLang="en-US" dirty="0">
                <a:ea typeface="宋体" pitchFamily="2" charset="-122"/>
              </a:rPr>
              <a:t>，只能</a:t>
            </a:r>
            <a:r>
              <a:rPr lang="zh-CN" altLang="en-US" sz="2300" b="1" u="sng" dirty="0">
                <a:solidFill>
                  <a:schemeClr val="tx2"/>
                </a:solidFill>
              </a:rPr>
              <a:t>顺序查找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                </a:t>
            </a:r>
            <a:r>
              <a:rPr lang="zh-CN" altLang="en-US" dirty="0">
                <a:ea typeface="宋体" pitchFamily="2" charset="-122"/>
                <a:sym typeface="Wingdings" pitchFamily="2" charset="2"/>
              </a:rPr>
              <a:t>故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 </a:t>
            </a:r>
            <a:r>
              <a:rPr lang="zh-CN" altLang="en-US" dirty="0">
                <a:ea typeface="宋体" pitchFamily="2" charset="-122"/>
                <a:sym typeface="Wingdings" pitchFamily="2" charset="2"/>
              </a:rPr>
              <a:t>引出</a:t>
            </a:r>
            <a:r>
              <a:rPr lang="en-US" altLang="zh-CN" dirty="0">
                <a:ea typeface="宋体" pitchFamily="2" charset="-122"/>
              </a:rPr>
              <a:t> §</a:t>
            </a:r>
            <a:r>
              <a:rPr lang="en-US" altLang="zh-CN" b="1" dirty="0">
                <a:ea typeface="宋体" pitchFamily="2" charset="-122"/>
              </a:rPr>
              <a:t>7.2.4 </a:t>
            </a:r>
            <a:r>
              <a:rPr lang="zh-CN" altLang="en-US" dirty="0">
                <a:ea typeface="宋体" pitchFamily="2" charset="-122"/>
              </a:rPr>
              <a:t>索引查找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。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zh-CN" altLang="en-US" dirty="0">
                <a:latin typeface="+mj-lt"/>
                <a:ea typeface="+mj-ea"/>
                <a:cs typeface="+mj-cs"/>
              </a:rPr>
              <a:t>　</a:t>
            </a:r>
            <a:r>
              <a:rPr lang="zh-CN" altLang="en-US" dirty="0">
                <a:ea typeface="宋体" pitchFamily="2" charset="-122"/>
              </a:rPr>
              <a:t>方法</a:t>
            </a:r>
            <a:r>
              <a:rPr lang="en-US" altLang="zh-CN" dirty="0">
                <a:latin typeface="+mj-lt"/>
                <a:ea typeface="+mj-ea"/>
                <a:cs typeface="+mj-cs"/>
              </a:rPr>
              <a:t>(2) </a:t>
            </a:r>
            <a:r>
              <a:rPr lang="zh-CN" altLang="en-US" dirty="0">
                <a:latin typeface="+mj-lt"/>
                <a:ea typeface="+mj-ea"/>
                <a:cs typeface="+mj-cs"/>
              </a:rPr>
              <a:t>：利用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关键字</a:t>
            </a:r>
            <a:r>
              <a:rPr lang="zh-CN" altLang="en-US" dirty="0">
                <a:ea typeface="宋体" pitchFamily="2" charset="-122"/>
              </a:rPr>
              <a:t>访问文件记录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algn="l" eaLnBrk="0" hangingPunct="0">
              <a:lnSpc>
                <a:spcPct val="122000"/>
              </a:lnSpc>
              <a:spcBef>
                <a:spcPct val="0"/>
              </a:spcBef>
              <a:defRPr/>
            </a:pPr>
            <a:r>
              <a:rPr lang="en-US" altLang="zh-CN" dirty="0"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dirty="0">
                <a:latin typeface="+mj-lt"/>
                <a:ea typeface="+mj-ea"/>
                <a:cs typeface="+mj-cs"/>
              </a:rPr>
              <a:t>按</a:t>
            </a:r>
            <a:r>
              <a:rPr lang="zh-CN" alt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关键字</a:t>
            </a:r>
            <a:r>
              <a:rPr lang="zh-CN" altLang="en-US" u="sng" dirty="0">
                <a:latin typeface="+mj-lt"/>
                <a:ea typeface="+mj-ea"/>
                <a:cs typeface="+mj-cs"/>
              </a:rPr>
              <a:t>顺序查找</a:t>
            </a:r>
            <a:r>
              <a:rPr lang="zh-CN" altLang="en-US" dirty="0">
                <a:latin typeface="+mj-lt"/>
                <a:ea typeface="+mj-ea"/>
                <a:cs typeface="+mj-cs"/>
              </a:rPr>
              <a:t>。</a:t>
            </a:r>
            <a:endParaRPr lang="zh-CN" altLang="en-US" baseline="300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67500"/>
              </p:ext>
            </p:extLst>
          </p:nvPr>
        </p:nvGraphicFramePr>
        <p:xfrm>
          <a:off x="1691680" y="3212976"/>
          <a:ext cx="22098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431800" progId="Equation.3">
                  <p:embed/>
                </p:oleObj>
              </mc:Choice>
              <mc:Fallback>
                <p:oleObj name="Equation" r:id="rId2" imgW="825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12976"/>
                        <a:ext cx="2209800" cy="1116013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 bwMode="auto">
          <a:xfrm>
            <a:off x="1403648" y="2780928"/>
            <a:ext cx="7304900" cy="244827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347864" y="2636912"/>
            <a:ext cx="1800200" cy="18002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3923928" y="4221088"/>
            <a:ext cx="680932" cy="216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3007398" y="2132856"/>
            <a:ext cx="916530" cy="2880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851920" y="3055150"/>
            <a:ext cx="576064" cy="4818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142999" y="260648"/>
            <a:ext cx="23583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9933"/>
                </a:solidFill>
                <a:latin typeface="Times New Roman" pitchFamily="18" charset="0"/>
              </a:rPr>
              <a:t>7.2.4 </a:t>
            </a:r>
            <a:r>
              <a:rPr lang="zh-CN" altLang="en-US" sz="2600" b="1" dirty="0">
                <a:solidFill>
                  <a:srgbClr val="FF9933"/>
                </a:solidFill>
                <a:latin typeface="Times New Roman" pitchFamily="18" charset="0"/>
              </a:rPr>
              <a:t>索引文件</a:t>
            </a:r>
            <a:r>
              <a:rPr lang="zh-CN" altLang="en-US" sz="2600" b="1" dirty="0">
                <a:latin typeface="Times New Roman" pitchFamily="18" charset="0"/>
              </a:rPr>
              <a:t> 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533400" y="753091"/>
            <a:ext cx="8359080" cy="594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目标：解决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变长记录文件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查找时间长</a:t>
            </a:r>
            <a:r>
              <a:rPr lang="zh-CN" altLang="en-US" baseline="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不能随机查找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的问题。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方法：</a:t>
            </a:r>
            <a:endParaRPr lang="en-US" altLang="zh-CN" dirty="0">
              <a:latin typeface="黑体" pitchFamily="2" charset="-122"/>
              <a:ea typeface="黑体" pitchFamily="2" charset="-122"/>
              <a:cs typeface="+mj-cs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按关键字建立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索引表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，</a:t>
            </a:r>
            <a:endParaRPr lang="en-US" altLang="zh-CN" dirty="0">
              <a:latin typeface="黑体" pitchFamily="2" charset="-122"/>
              <a:ea typeface="黑体" pitchFamily="2" charset="-122"/>
              <a:cs typeface="+mj-cs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各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表项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包括：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  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索引号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+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关键字</a:t>
            </a: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记录长度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+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记录位置指针</a:t>
            </a:r>
            <a:endParaRPr lang="en-US" altLang="zh-CN" dirty="0">
              <a:latin typeface="黑体" pitchFamily="2" charset="-122"/>
              <a:ea typeface="黑体" pitchFamily="2" charset="-122"/>
              <a:cs typeface="+mj-cs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3.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各表项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按关键字排序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-&gt;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相应的查找方法）</a:t>
            </a:r>
            <a:endParaRPr lang="en-US" altLang="zh-CN" dirty="0">
              <a:latin typeface="黑体" pitchFamily="2" charset="-122"/>
              <a:ea typeface="黑体" pitchFamily="2" charset="-122"/>
              <a:cs typeface="+mj-cs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defRPr/>
            </a:pPr>
            <a:r>
              <a:rPr kumimoji="0" lang="zh-CN" altLang="en-US" kern="0" dirty="0">
                <a:ea typeface="宋体" pitchFamily="2" charset="-122"/>
              </a:rPr>
              <a:t>       图</a:t>
            </a:r>
            <a:r>
              <a:rPr kumimoji="0" lang="en-US" altLang="zh-CN" kern="0" dirty="0">
                <a:ea typeface="宋体" pitchFamily="2" charset="-122"/>
              </a:rPr>
              <a:t>7-4</a:t>
            </a:r>
            <a:endParaRPr lang="en-US" altLang="zh-CN" u="sng" dirty="0">
              <a:latin typeface="黑体" pitchFamily="2" charset="-122"/>
              <a:ea typeface="黑体" pitchFamily="2" charset="-122"/>
              <a:cs typeface="+mj-cs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</a:rPr>
              <a:t>  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</a:rPr>
              <a:t>本质：变长记录</a:t>
            </a:r>
            <a:r>
              <a:rPr lang="zh-CN" altLang="en-US" baseline="30000" dirty="0">
                <a:latin typeface="黑体" pitchFamily="2" charset="-122"/>
                <a:ea typeface="黑体" pitchFamily="2" charset="-122"/>
                <a:cs typeface="+mj-cs"/>
              </a:rPr>
              <a:t>文件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</a:t>
            </a:r>
            <a:r>
              <a:rPr lang="zh-CN" altLang="en-US" u="sng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定长记录</a:t>
            </a:r>
            <a:r>
              <a:rPr lang="zh-CN" altLang="en-US" baseline="30000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各索引表项</a:t>
            </a:r>
            <a:endParaRPr lang="en-US" altLang="zh-CN" baseline="30000" dirty="0">
              <a:latin typeface="黑体" pitchFamily="2" charset="-122"/>
              <a:ea typeface="黑体" pitchFamily="2" charset="-122"/>
              <a:cs typeface="+mj-cs"/>
              <a:sym typeface="Wingdings" pitchFamily="2" charset="2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  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在</a:t>
            </a:r>
            <a:r>
              <a:rPr lang="zh-CN" altLang="en-US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文件中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的</a:t>
            </a:r>
            <a:r>
              <a:rPr lang="zh-CN" altLang="en-US" u="sng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顺序查找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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在</a:t>
            </a:r>
            <a:r>
              <a:rPr lang="zh-CN" altLang="en-US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索引表中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随机查找</a:t>
            </a:r>
            <a:r>
              <a:rPr lang="zh-CN" altLang="en-US" b="1" baseline="30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优点</a:t>
            </a:r>
            <a:endParaRPr lang="en-US" altLang="zh-CN" b="1" baseline="300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  <a:sym typeface="Wingdings" pitchFamily="2" charset="2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   </a:t>
            </a:r>
            <a:r>
              <a:rPr lang="zh-CN" altLang="en-US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原先</a:t>
            </a:r>
            <a:r>
              <a:rPr lang="en-US" altLang="zh-CN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for</a:t>
            </a:r>
            <a:r>
              <a:rPr lang="zh-CN" altLang="en-US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找第</a:t>
            </a:r>
            <a:r>
              <a:rPr lang="en-US" altLang="zh-CN" sz="2200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i</a:t>
            </a:r>
            <a:r>
              <a:rPr lang="zh-CN" altLang="en-US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个</a:t>
            </a:r>
            <a:r>
              <a:rPr lang="zh-CN" altLang="en-US" sz="2200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记录</a:t>
            </a:r>
            <a:r>
              <a:rPr lang="zh-CN" altLang="en-US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，现在查</a:t>
            </a:r>
            <a:r>
              <a:rPr lang="zh-CN" altLang="en-US" sz="2200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表</a:t>
            </a:r>
            <a:r>
              <a:rPr lang="zh-CN" altLang="en-US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找第</a:t>
            </a:r>
            <a:r>
              <a:rPr lang="en-US" altLang="zh-CN" sz="2200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i</a:t>
            </a:r>
            <a:r>
              <a:rPr lang="zh-CN" altLang="en-US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个：表始址</a:t>
            </a:r>
            <a:r>
              <a:rPr lang="en-US" altLang="zh-CN" sz="2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+</a:t>
            </a:r>
            <a:r>
              <a:rPr lang="en-US" altLang="zh-CN" sz="2200" dirty="0" err="1">
                <a:solidFill>
                  <a:schemeClr val="tx2"/>
                </a:solidFill>
                <a:ea typeface="黑体" pitchFamily="2" charset="-122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altLang="zh-CN" sz="2200" dirty="0">
                <a:solidFill>
                  <a:schemeClr val="tx2"/>
                </a:solidFill>
                <a:ea typeface="黑体" pitchFamily="2" charset="-122"/>
                <a:cs typeface="Times New Roman" panose="02020603050405020304" pitchFamily="18" charset="0"/>
                <a:sym typeface="Wingdings" pitchFamily="2" charset="2"/>
              </a:rPr>
              <a:t>—</a:t>
            </a:r>
            <a:r>
              <a:rPr lang="zh-CN" altLang="en-US" sz="2200" u="sng" dirty="0">
                <a:solidFill>
                  <a:schemeClr val="tx2"/>
                </a:solidFill>
                <a:ea typeface="黑体" pitchFamily="2" charset="-122"/>
                <a:cs typeface="Times New Roman" panose="02020603050405020304" pitchFamily="18" charset="0"/>
                <a:sym typeface="Wingdings" pitchFamily="2" charset="2"/>
              </a:rPr>
              <a:t>随机查找</a:t>
            </a:r>
            <a:endParaRPr lang="en-US" altLang="zh-CN" sz="2200" u="sng" dirty="0">
              <a:solidFill>
                <a:schemeClr val="tx2"/>
              </a:solidFill>
              <a:ea typeface="黑体" pitchFamily="2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zh-CN" sz="23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   </a:t>
            </a:r>
            <a:r>
              <a:rPr lang="zh-CN" altLang="en-US" sz="23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原先</a:t>
            </a:r>
            <a:r>
              <a:rPr lang="en-US" altLang="zh-CN" sz="23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for</a:t>
            </a:r>
            <a:r>
              <a:rPr lang="zh-CN" altLang="en-US" sz="23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找第</a:t>
            </a:r>
            <a:r>
              <a:rPr lang="en-US" altLang="zh-CN" sz="2300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23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个</a:t>
            </a:r>
            <a:r>
              <a:rPr lang="zh-CN" altLang="en-US" sz="2300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记录</a:t>
            </a:r>
            <a:r>
              <a:rPr lang="zh-CN" altLang="en-US" sz="23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，现在可以对</a:t>
            </a:r>
            <a:r>
              <a:rPr lang="zh-CN" altLang="en-US" sz="2300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表</a:t>
            </a:r>
            <a:r>
              <a:rPr lang="zh-CN" altLang="en-US" sz="2300" u="sng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折半查找</a:t>
            </a:r>
            <a:r>
              <a:rPr lang="zh-CN" altLang="en-US" sz="2300" baseline="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已排序</a:t>
            </a:r>
            <a:endParaRPr lang="en-US" altLang="zh-CN" sz="2300" baseline="30000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  <a:sym typeface="Wingdings" pitchFamily="2" charset="2"/>
            </a:endParaRPr>
          </a:p>
          <a:p>
            <a:pPr marL="457200" indent="-457200" algn="l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4. 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多索引表的索引文件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多关键字排序，自学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+mj-cs"/>
                <a:sym typeface="Wingdings" pitchFamily="2" charset="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6227763" y="5264150"/>
            <a:ext cx="8842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cxnSp>
        <p:nvCxnSpPr>
          <p:cNvPr id="25605" name="直接箭头连接符 7"/>
          <p:cNvCxnSpPr>
            <a:cxnSpLocks noChangeShapeType="1"/>
          </p:cNvCxnSpPr>
          <p:nvPr/>
        </p:nvCxnSpPr>
        <p:spPr bwMode="auto">
          <a:xfrm>
            <a:off x="2082799" y="3789307"/>
            <a:ext cx="0" cy="359222"/>
          </a:xfrm>
          <a:prstGeom prst="straightConnector1">
            <a:avLst/>
          </a:prstGeom>
          <a:noFill/>
          <a:ln w="571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圆角矩形 5"/>
          <p:cNvSpPr/>
          <p:nvPr/>
        </p:nvSpPr>
        <p:spPr bwMode="auto">
          <a:xfrm>
            <a:off x="7524328" y="5254013"/>
            <a:ext cx="1224136" cy="36004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24128" y="5766453"/>
            <a:ext cx="1224136" cy="36004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51050" y="6021388"/>
            <a:ext cx="5834063" cy="476250"/>
          </a:xfrm>
          <a:prstGeom prst="rect">
            <a:avLst/>
          </a:prstGeom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kumimoji="0" lang="zh-CN" altLang="en-US" sz="2200" kern="0" dirty="0">
                <a:latin typeface="+mn-lt"/>
                <a:ea typeface="+mn-ea"/>
              </a:rPr>
              <a:t>图</a:t>
            </a:r>
            <a:r>
              <a:rPr kumimoji="0" lang="en-US" altLang="zh-CN" sz="2200" kern="0" dirty="0">
                <a:latin typeface="+mn-lt"/>
                <a:ea typeface="+mn-ea"/>
              </a:rPr>
              <a:t>7-4  </a:t>
            </a:r>
            <a:r>
              <a:rPr kumimoji="0" lang="zh-CN" altLang="en-US" sz="2200" kern="0" dirty="0">
                <a:latin typeface="+mn-lt"/>
                <a:ea typeface="+mn-ea"/>
              </a:rPr>
              <a:t>具有单个和多个索引表的索引文件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39551" y="1268760"/>
            <a:ext cx="8136905" cy="4608511"/>
            <a:chOff x="539551" y="1268760"/>
            <a:chExt cx="8136905" cy="4608511"/>
          </a:xfrm>
        </p:grpSpPr>
        <p:pic>
          <p:nvPicPr>
            <p:cNvPr id="5" name="Picture 4" descr="7-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FF66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539551" y="1268760"/>
              <a:ext cx="8136905" cy="460851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</p:pic>
        <p:cxnSp>
          <p:nvCxnSpPr>
            <p:cNvPr id="3" name="直接连接符 2"/>
            <p:cNvCxnSpPr/>
            <p:nvPr/>
          </p:nvCxnSpPr>
          <p:spPr bwMode="auto">
            <a:xfrm>
              <a:off x="1403648" y="2492896"/>
              <a:ext cx="0" cy="237626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" name="TextBox 1"/>
            <p:cNvSpPr txBox="1"/>
            <p:nvPr/>
          </p:nvSpPr>
          <p:spPr>
            <a:xfrm>
              <a:off x="827584" y="1813728"/>
              <a:ext cx="1008112" cy="424090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</a:rPr>
                <a:t>关键字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331640" y="2204864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990600" y="332656"/>
            <a:ext cx="67281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6600"/>
                </a:solidFill>
                <a:latin typeface="Times New Roman" pitchFamily="18" charset="0"/>
              </a:rPr>
              <a:t>7.2.5 </a:t>
            </a:r>
            <a:r>
              <a:rPr lang="zh-CN" altLang="en-US" sz="2800" b="1" dirty="0">
                <a:solidFill>
                  <a:srgbClr val="FF6600"/>
                </a:solidFill>
                <a:latin typeface="Times New Roman" pitchFamily="18" charset="0"/>
              </a:rPr>
              <a:t>索引顺序文件</a:t>
            </a:r>
            <a:r>
              <a:rPr lang="zh-CN" altLang="en-US" sz="2800" b="1" dirty="0">
                <a:latin typeface="Times New Roman" pitchFamily="18" charset="0"/>
              </a:rPr>
              <a:t>（索引</a:t>
            </a:r>
            <a:r>
              <a:rPr lang="en-US" altLang="zh-CN" sz="2800" b="1" dirty="0">
                <a:latin typeface="Times New Roman" pitchFamily="18" charset="0"/>
              </a:rPr>
              <a:t>+</a:t>
            </a:r>
            <a:r>
              <a:rPr lang="zh-CN" altLang="en-US" sz="2800" b="1" dirty="0">
                <a:latin typeface="Times New Roman" pitchFamily="18" charset="0"/>
              </a:rPr>
              <a:t>顺序）</a:t>
            </a:r>
            <a:r>
              <a:rPr lang="zh-CN" altLang="en-US" sz="2800" b="1" baseline="30000" dirty="0">
                <a:solidFill>
                  <a:schemeClr val="tx2"/>
                </a:solidFill>
                <a:latin typeface="Times New Roman" pitchFamily="18" charset="0"/>
              </a:rPr>
              <a:t>段页式管理</a:t>
            </a:r>
            <a:endParaRPr lang="en-US" altLang="zh-CN" sz="2800" b="1" baseline="300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00608"/>
              </p:ext>
            </p:extLst>
          </p:nvPr>
        </p:nvGraphicFramePr>
        <p:xfrm>
          <a:off x="179512" y="2671317"/>
          <a:ext cx="8583488" cy="3610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62300" imgH="1577340" progId="Visio.Drawing.4">
                  <p:embed/>
                </p:oleObj>
              </mc:Choice>
              <mc:Fallback>
                <p:oleObj name="VISIO" r:id="rId2" imgW="3162300" imgH="157734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71317"/>
                        <a:ext cx="8583488" cy="3610867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419872" y="6282184"/>
            <a:ext cx="297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图 </a:t>
            </a:r>
            <a:r>
              <a:rPr lang="en-US" altLang="zh-CN" sz="2400" dirty="0">
                <a:latin typeface="Times New Roman" pitchFamily="18" charset="0"/>
              </a:rPr>
              <a:t>7-5 </a:t>
            </a:r>
            <a:r>
              <a:rPr lang="zh-CN" altLang="en-US" sz="2400" dirty="0">
                <a:latin typeface="Times New Roman" pitchFamily="18" charset="0"/>
              </a:rPr>
              <a:t>索引顺序文件 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755650" y="4941888"/>
            <a:ext cx="2524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Times New Roman" pitchFamily="18" charset="0"/>
              </a:rPr>
              <a:t>拆半</a:t>
            </a:r>
            <a:r>
              <a:rPr lang="en-US" altLang="zh-CN" sz="2400" b="1">
                <a:solidFill>
                  <a:srgbClr val="002060"/>
                </a:solidFill>
                <a:latin typeface="Times New Roman" pitchFamily="18" charset="0"/>
              </a:rPr>
              <a:t>+</a:t>
            </a:r>
            <a:r>
              <a:rPr lang="zh-CN" altLang="en-US" sz="2400" b="1">
                <a:solidFill>
                  <a:srgbClr val="002060"/>
                </a:solidFill>
                <a:latin typeface="Times New Roman" pitchFamily="18" charset="0"/>
              </a:rPr>
              <a:t>顺序    查找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23528" y="915227"/>
            <a:ext cx="8640960" cy="17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索引查找问题：</a:t>
            </a:r>
            <a:r>
              <a:rPr lang="zh-CN" altLang="en-US" sz="2200" b="1" dirty="0">
                <a:latin typeface="Times New Roman" pitchFamily="18" charset="0"/>
              </a:rPr>
              <a:t>配置索引表</a:t>
            </a:r>
            <a:r>
              <a:rPr lang="en-US" altLang="zh-CN" sz="2200" b="1" baseline="30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</a:rPr>
              <a:t>，为每个记录都要设置一个索引项</a:t>
            </a:r>
            <a:r>
              <a:rPr lang="en-US" altLang="zh-CN" sz="22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</a:rPr>
              <a:t>，</a:t>
            </a:r>
            <a:endParaRPr lang="en-US" altLang="zh-CN" sz="22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                   </a:t>
            </a:r>
            <a:r>
              <a:rPr lang="zh-CN" altLang="en-US" sz="2200" b="1" dirty="0">
                <a:latin typeface="Times New Roman" pitchFamily="18" charset="0"/>
              </a:rPr>
              <a:t>          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增加了存储开销</a:t>
            </a:r>
            <a:r>
              <a:rPr lang="zh-CN" altLang="en-US" sz="2200" b="1" dirty="0">
                <a:latin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索引顺序表查找（数据结构）：</a:t>
            </a:r>
            <a:endParaRPr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组内</a:t>
            </a:r>
            <a:r>
              <a:rPr lang="zh-CN" altLang="en-US" sz="2400" b="1" dirty="0">
                <a:latin typeface="Times New Roman" pitchFamily="18" charset="0"/>
              </a:rPr>
              <a:t>：顺序查找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 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组间</a:t>
            </a:r>
            <a:r>
              <a:rPr lang="zh-CN" altLang="en-US" sz="2400" b="1" dirty="0">
                <a:latin typeface="Times New Roman" pitchFamily="18" charset="0"/>
              </a:rPr>
              <a:t>：索引查找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。  </a:t>
            </a: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 txBox="1">
                <a:spLocks noChangeArrowheads="1"/>
              </p:cNvSpPr>
              <p:nvPr/>
            </p:nvSpPr>
            <p:spPr>
              <a:xfrm>
                <a:off x="468313" y="692150"/>
                <a:ext cx="8207375" cy="5545138"/>
              </a:xfrm>
              <a:prstGeom prst="rect">
                <a:avLst/>
              </a:prstGeom>
            </p:spPr>
            <p:txBody>
              <a:bodyPr/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kumimoji="0" lang="zh-CN" altLang="en-US" sz="4400" kern="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　　</a:t>
                </a:r>
                <a:r>
                  <a:rPr lang="en-US" altLang="zh-CN" sz="26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3. </a:t>
                </a:r>
                <a:r>
                  <a:rPr lang="zh-CN" altLang="en-US" sz="26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两级索引顺序文件（自学）</a:t>
                </a:r>
                <a:r>
                  <a:rPr kumimoji="0" lang="zh-CN" altLang="en-US" sz="4400" kern="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</a:t>
                </a:r>
                <a:br>
                  <a:rPr kumimoji="0" lang="zh-CN" altLang="en-US" sz="4400" kern="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r>
                  <a:rPr kumimoji="0" lang="zh-CN" altLang="en-US" sz="4400" kern="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　</a:t>
                </a:r>
                <a:r>
                  <a:rPr lang="zh-CN" altLang="en-US" dirty="0">
                    <a:latin typeface="+mj-lt"/>
                    <a:ea typeface="+mj-ea"/>
                    <a:cs typeface="+mj-cs"/>
                  </a:rPr>
                  <a:t>对于一个非常大的文件，为找到一个记录而须查找的记录数目仍然很多，例如，对于一个含有</a:t>
                </a:r>
                <a:r>
                  <a:rPr lang="en-US" altLang="zh-CN" dirty="0">
                    <a:latin typeface="+mj-lt"/>
                    <a:ea typeface="+mj-ea"/>
                    <a:cs typeface="+mj-cs"/>
                  </a:rPr>
                  <a:t>10</a:t>
                </a:r>
                <a:r>
                  <a:rPr lang="en-US" altLang="zh-CN" baseline="30000" dirty="0">
                    <a:latin typeface="+mj-lt"/>
                    <a:ea typeface="+mj-ea"/>
                    <a:cs typeface="+mj-cs"/>
                  </a:rPr>
                  <a:t>6</a:t>
                </a:r>
                <a:r>
                  <a:rPr lang="zh-CN" altLang="en-US" dirty="0">
                    <a:latin typeface="+mj-lt"/>
                    <a:ea typeface="+mj-ea"/>
                    <a:cs typeface="+mj-cs"/>
                  </a:rPr>
                  <a:t>个记录的顺序文件，当把它作为索引顺序文件时，为找到一个记录，平均须查找</a:t>
                </a:r>
                <a:r>
                  <a:rPr lang="en-US" altLang="zh-CN" dirty="0">
                    <a:latin typeface="+mj-lt"/>
                    <a:ea typeface="+mj-ea"/>
                    <a:cs typeface="+mj-cs"/>
                  </a:rPr>
                  <a:t>1000</a:t>
                </a:r>
                <a:r>
                  <a:rPr lang="zh-CN" altLang="en-US" dirty="0">
                    <a:latin typeface="+mj-lt"/>
                    <a:ea typeface="+mj-ea"/>
                    <a:cs typeface="+mj-cs"/>
                  </a:rPr>
                  <a:t>（</a:t>
                </a:r>
                <a:r>
                  <a:rPr lang="en-US" altLang="zh-CN" dirty="0">
                    <a:latin typeface="+mj-lt"/>
                    <a:ea typeface="+mj-ea"/>
                    <a:cs typeface="+mj-cs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  <a:ea typeface="+mj-ea"/>
                            <a:cs typeface="+mj-cs"/>
                          </a:rPr>
                          <m:t>10</m:t>
                        </m:r>
                        <m:r>
                          <a:rPr lang="en-US" altLang="zh-CN" b="0" i="1" baseline="30000" smtClean="0">
                            <a:latin typeface="Cambria Math"/>
                            <a:ea typeface="+mj-ea"/>
                            <a:cs typeface="+mj-cs"/>
                          </a:rPr>
                          <m:t>6</m:t>
                        </m:r>
                      </m:e>
                    </m:rad>
                  </m:oMath>
                </a14:m>
                <a:r>
                  <a:rPr lang="zh-CN" altLang="en-US" dirty="0">
                    <a:latin typeface="+mj-lt"/>
                    <a:ea typeface="+mj-ea"/>
                    <a:cs typeface="+mj-cs"/>
                  </a:rPr>
                  <a:t>）个记录。为了进一步提高检索效率，可以为顺序文件建立多级索引，即为索引文件再建立一张索引表，从而形成两级索引表。 </a:t>
                </a:r>
              </a:p>
            </p:txBody>
          </p:sp>
        </mc:Choice>
        <mc:Fallback xmlns="">
          <p:sp>
            <p:nvSpPr>
              <p:cNvPr id="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692150"/>
                <a:ext cx="8207375" cy="5545138"/>
              </a:xfrm>
              <a:prstGeom prst="rect">
                <a:avLst/>
              </a:prstGeom>
              <a:blipFill rotWithShape="1">
                <a:blip r:embed="rId2"/>
                <a:stretch>
                  <a:fillRect l="-1189" t="-2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066800" y="914400"/>
            <a:ext cx="586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6600"/>
                </a:solidFill>
                <a:latin typeface="Times New Roman" pitchFamily="18" charset="0"/>
              </a:rPr>
              <a:t>7.2.5  </a:t>
            </a:r>
            <a:r>
              <a:rPr lang="zh-CN" altLang="en-US" sz="2800" b="1" dirty="0">
                <a:solidFill>
                  <a:srgbClr val="FF6600"/>
                </a:solidFill>
                <a:latin typeface="Times New Roman" pitchFamily="18" charset="0"/>
              </a:rPr>
              <a:t>直接文件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zh-CN" altLang="en-US" sz="2800" b="1" dirty="0">
                <a:solidFill>
                  <a:srgbClr val="FF6600"/>
                </a:solidFill>
                <a:latin typeface="Times New Roman" pitchFamily="18" charset="0"/>
              </a:rPr>
              <a:t>哈希文件（自学）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066800" y="1676400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1.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直接文件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512642" y="2155372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  </a:t>
            </a:r>
            <a:r>
              <a:rPr lang="zh-CN" altLang="en-US" sz="2400" u="sng" dirty="0">
                <a:latin typeface="Times New Roman" pitchFamily="18" charset="0"/>
              </a:rPr>
              <a:t>直接文件</a:t>
            </a:r>
            <a:r>
              <a:rPr lang="zh-CN" altLang="en-US" sz="2400" dirty="0">
                <a:latin typeface="Times New Roman" pitchFamily="18" charset="0"/>
              </a:rPr>
              <a:t>可根据给定的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记录键值</a:t>
            </a:r>
            <a:r>
              <a:rPr lang="zh-CN" altLang="en-US" sz="2400" dirty="0">
                <a:latin typeface="Times New Roman" pitchFamily="18" charset="0"/>
              </a:rPr>
              <a:t>，直接获得指定记录的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物理地址</a:t>
            </a:r>
            <a:r>
              <a:rPr lang="zh-CN" altLang="en-US" sz="2400" dirty="0">
                <a:latin typeface="Times New Roman" pitchFamily="18" charset="0"/>
              </a:rPr>
              <a:t>。换言之，记录键值本身就决定了记录的物理地址。这种由记录键值到记录物理地址的转换被称为</a:t>
            </a:r>
            <a:r>
              <a:rPr lang="zh-CN" altLang="en-US" sz="2400" b="1" dirty="0">
                <a:latin typeface="Times New Roman" pitchFamily="18" charset="0"/>
              </a:rPr>
              <a:t>键值转换</a:t>
            </a:r>
            <a:r>
              <a:rPr lang="en-US" altLang="zh-CN" sz="2400" dirty="0">
                <a:latin typeface="Times New Roman" pitchFamily="18" charset="0"/>
              </a:rPr>
              <a:t>(Key to address transformation)</a:t>
            </a:r>
            <a:r>
              <a:rPr lang="zh-CN" altLang="en-US" sz="2400" dirty="0">
                <a:latin typeface="Times New Roman" pitchFamily="18" charset="0"/>
              </a:rPr>
              <a:t>。组织直接文件的关键， 在于用什么方法进行从记录值到物理地址的转换。 </a:t>
            </a: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71550" y="404813"/>
            <a:ext cx="7194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</a:rPr>
              <a:t>哈希</a:t>
            </a:r>
            <a:r>
              <a:rPr lang="en-US" altLang="zh-CN" sz="2400" b="1" dirty="0">
                <a:latin typeface="Times New Roman" pitchFamily="18" charset="0"/>
              </a:rPr>
              <a:t>(Hash)</a:t>
            </a:r>
            <a:r>
              <a:rPr lang="zh-CN" altLang="en-US" sz="2400" b="1" dirty="0">
                <a:latin typeface="Times New Roman" pitchFamily="18" charset="0"/>
              </a:rPr>
              <a:t>文件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应用最广泛的一种直接文件，有关概念见数据结构。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843213" y="6165850"/>
            <a:ext cx="380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图 </a:t>
            </a:r>
            <a:r>
              <a:rPr lang="en-US" altLang="zh-CN" sz="2400">
                <a:latin typeface="Times New Roman" pitchFamily="18" charset="0"/>
              </a:rPr>
              <a:t>6-6 Hash</a:t>
            </a:r>
            <a:r>
              <a:rPr lang="zh-CN" altLang="en-US" sz="2400">
                <a:latin typeface="Times New Roman" pitchFamily="18" charset="0"/>
              </a:rPr>
              <a:t>文件的逻辑结构</a:t>
            </a:r>
          </a:p>
        </p:txBody>
      </p:sp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755650" y="1341438"/>
          <a:ext cx="633095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39340" imgH="2080260" progId="Visio.Drawing.4">
                  <p:embed/>
                </p:oleObj>
              </mc:Choice>
              <mc:Fallback>
                <p:oleObj name="VISIO" r:id="rId2" imgW="2339340" imgH="2080260" progId="Visio.Drawing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6330950" cy="4702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4450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7126288" y="1219200"/>
            <a:ext cx="11715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由记录关键字值计算其目录表位置，目录表项中有记录的物理位置</a:t>
            </a: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467544" y="3346450"/>
            <a:ext cx="8247831" cy="337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74625" indent="-174625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200" dirty="0"/>
              <a:t>  2. </a:t>
            </a:r>
            <a:r>
              <a:rPr lang="zh-CN" altLang="en-US" sz="2200" dirty="0"/>
              <a:t>对</a:t>
            </a:r>
            <a:r>
              <a:rPr lang="zh-CN" altLang="en-US" sz="2200" b="1" u="sng" dirty="0"/>
              <a:t>目录管理</a:t>
            </a:r>
            <a:r>
              <a:rPr lang="zh-CN" altLang="en-US" sz="2200" dirty="0"/>
              <a:t>的</a:t>
            </a:r>
            <a:r>
              <a:rPr lang="zh-CN" altLang="en-US" sz="2200" b="1" dirty="0">
                <a:solidFill>
                  <a:srgbClr val="FF0000"/>
                </a:solidFill>
              </a:rPr>
              <a:t>要求</a:t>
            </a:r>
            <a:r>
              <a:rPr lang="en-US" altLang="zh-CN" sz="2200" b="1" dirty="0">
                <a:solidFill>
                  <a:srgbClr val="FF0000"/>
                </a:solidFill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</a:rPr>
              <a:t>功能</a:t>
            </a:r>
            <a:r>
              <a:rPr lang="zh-CN" altLang="en-US" sz="2200" dirty="0"/>
              <a:t>如下：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AutoNum type="arabicParenBoth"/>
              <a:defRPr/>
            </a:pPr>
            <a:r>
              <a:rPr lang="zh-CN" altLang="en-US" sz="2200" dirty="0"/>
              <a:t>实现“</a:t>
            </a:r>
            <a:r>
              <a:rPr lang="zh-CN" altLang="en-US" sz="2200" b="1" dirty="0">
                <a:solidFill>
                  <a:schemeClr val="tx2"/>
                </a:solidFill>
              </a:rPr>
              <a:t>按名存取</a:t>
            </a:r>
            <a:r>
              <a:rPr lang="zh-CN" altLang="en-US" sz="2200" dirty="0"/>
              <a:t>”</a:t>
            </a:r>
            <a:r>
              <a:rPr lang="en-US" altLang="zh-CN" sz="1900" dirty="0"/>
              <a:t>(</a:t>
            </a:r>
            <a:r>
              <a:rPr lang="zh-CN" altLang="en-US" sz="1900" b="1" dirty="0">
                <a:solidFill>
                  <a:srgbClr val="FF0000"/>
                </a:solidFill>
              </a:rPr>
              <a:t>用户向系统提供</a:t>
            </a:r>
            <a:r>
              <a:rPr lang="zh-CN" altLang="en-US" sz="1900" b="1" dirty="0">
                <a:solidFill>
                  <a:schemeClr val="tx2"/>
                </a:solidFill>
              </a:rPr>
              <a:t>文件名</a:t>
            </a:r>
            <a:r>
              <a:rPr lang="zh-CN" altLang="en-US" sz="1900" b="1" dirty="0">
                <a:solidFill>
                  <a:srgbClr val="FF0000"/>
                </a:solidFill>
              </a:rPr>
              <a:t>，</a:t>
            </a:r>
            <a:r>
              <a:rPr lang="en-US" altLang="zh-CN" sz="1900" b="1" dirty="0">
                <a:solidFill>
                  <a:srgbClr val="FF0000"/>
                </a:solidFill>
              </a:rPr>
              <a:t>OS</a:t>
            </a:r>
            <a:r>
              <a:rPr lang="zh-CN" altLang="en-US" sz="1900" b="1" dirty="0">
                <a:solidFill>
                  <a:srgbClr val="FF0000"/>
                </a:solidFill>
              </a:rPr>
              <a:t>提供文件</a:t>
            </a:r>
            <a:r>
              <a:rPr lang="zh-CN" altLang="en-US" sz="1900" b="1" dirty="0">
                <a:solidFill>
                  <a:schemeClr val="tx2"/>
                </a:solidFill>
              </a:rPr>
              <a:t>存储位置</a:t>
            </a:r>
            <a:r>
              <a:rPr lang="zh-CN" altLang="en-US" sz="1900" dirty="0"/>
              <a:t>，这是</a:t>
            </a:r>
            <a:r>
              <a:rPr lang="zh-CN" altLang="en-US" sz="1900" b="1" dirty="0">
                <a:solidFill>
                  <a:schemeClr val="tx2"/>
                </a:solidFill>
              </a:rPr>
              <a:t>目录管理</a:t>
            </a:r>
            <a:r>
              <a:rPr lang="zh-CN" altLang="en-US" sz="1900" b="1" u="sng" dirty="0"/>
              <a:t>最基本的功能</a:t>
            </a:r>
            <a:r>
              <a:rPr lang="zh-CN" altLang="en-US" sz="1900" dirty="0"/>
              <a:t>，也是</a:t>
            </a:r>
            <a:r>
              <a:rPr lang="zh-CN" altLang="en-US" sz="1900" b="1" dirty="0">
                <a:solidFill>
                  <a:schemeClr val="tx2"/>
                </a:solidFill>
              </a:rPr>
              <a:t>文件系统</a:t>
            </a:r>
            <a:r>
              <a:rPr lang="zh-CN" altLang="en-US" sz="1900" b="1" dirty="0"/>
              <a:t>向用户提供的</a:t>
            </a:r>
            <a:r>
              <a:rPr lang="zh-CN" altLang="en-US" sz="1900" b="1" u="sng" dirty="0"/>
              <a:t>最基本服务</a:t>
            </a:r>
            <a:r>
              <a:rPr lang="en-US" altLang="zh-CN" sz="1900" dirty="0"/>
              <a:t>)</a:t>
            </a:r>
            <a:r>
              <a:rPr lang="zh-CN" altLang="en-US" sz="2200" dirty="0"/>
              <a:t>。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200" dirty="0"/>
              <a:t>(2) </a:t>
            </a:r>
            <a:r>
              <a:rPr lang="zh-CN" altLang="en-US" sz="2200" dirty="0"/>
              <a:t>提高对目录的</a:t>
            </a:r>
            <a:r>
              <a:rPr lang="zh-CN" altLang="en-US" sz="2200" b="1" dirty="0">
                <a:solidFill>
                  <a:schemeClr val="tx2"/>
                </a:solidFill>
              </a:rPr>
              <a:t>检索速度</a:t>
            </a:r>
            <a:r>
              <a:rPr lang="zh-CN" altLang="en-US" sz="2200" dirty="0">
                <a:solidFill>
                  <a:schemeClr val="tx2"/>
                </a:solidFill>
              </a:rPr>
              <a:t>。</a:t>
            </a:r>
            <a:r>
              <a:rPr lang="zh-CN" altLang="en-US" sz="2200" dirty="0"/>
              <a:t>合理的目录结构可以加快目录检索速度，从而提高文件的存取速度。</a:t>
            </a:r>
            <a:r>
              <a:rPr lang="en-US" altLang="zh-CN" sz="1900" dirty="0"/>
              <a:t>(</a:t>
            </a:r>
            <a:r>
              <a:rPr lang="en-US" altLang="zh-CN" sz="1800" dirty="0"/>
              <a:t>Windows </a:t>
            </a:r>
            <a:r>
              <a:rPr lang="zh-CN" altLang="en-US" sz="1800" dirty="0"/>
              <a:t>、</a:t>
            </a:r>
            <a:r>
              <a:rPr lang="en-US" altLang="zh-CN" sz="1800" dirty="0"/>
              <a:t>Android</a:t>
            </a:r>
            <a:r>
              <a:rPr lang="zh-CN" altLang="en-US" sz="1800" dirty="0"/>
              <a:t>资源管理器   </a:t>
            </a:r>
            <a:r>
              <a:rPr lang="en-US" altLang="zh-CN" sz="1900" dirty="0"/>
              <a:t>)</a:t>
            </a:r>
            <a:r>
              <a:rPr lang="zh-CN" altLang="en-US" sz="1900" dirty="0"/>
              <a:t>。</a:t>
            </a:r>
            <a:r>
              <a:rPr lang="zh-CN" altLang="en-US" sz="2200" dirty="0"/>
              <a:t>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200" dirty="0"/>
              <a:t>(3) </a:t>
            </a:r>
            <a:r>
              <a:rPr lang="zh-CN" altLang="en-US" sz="2200" dirty="0"/>
              <a:t>实现文件</a:t>
            </a:r>
            <a:r>
              <a:rPr lang="zh-CN" altLang="en-US" sz="2200" b="1" dirty="0">
                <a:solidFill>
                  <a:schemeClr val="tx2"/>
                </a:solidFill>
              </a:rPr>
              <a:t>共享</a:t>
            </a:r>
            <a:r>
              <a:rPr lang="en-US" altLang="zh-CN" sz="2000" dirty="0"/>
              <a:t>(</a:t>
            </a:r>
            <a:r>
              <a:rPr lang="zh-CN" altLang="en-US" sz="1900" dirty="0"/>
              <a:t>优点：节省</a:t>
            </a:r>
            <a:r>
              <a:rPr lang="zh-CN" altLang="en-US" sz="1900" u="sng" dirty="0"/>
              <a:t>存储</a:t>
            </a:r>
            <a:r>
              <a:rPr lang="zh-CN" altLang="en-US" sz="1900" dirty="0"/>
              <a:t>空间，方便</a:t>
            </a:r>
            <a:r>
              <a:rPr lang="zh-CN" altLang="en-US" sz="1900" u="sng" dirty="0"/>
              <a:t>用户</a:t>
            </a:r>
            <a:r>
              <a:rPr lang="zh-CN" altLang="en-US" sz="1900" dirty="0"/>
              <a:t>、提高了</a:t>
            </a:r>
            <a:r>
              <a:rPr lang="zh-CN" altLang="en-US" sz="1900" u="sng" dirty="0"/>
              <a:t>文件</a:t>
            </a:r>
            <a:r>
              <a:rPr lang="zh-CN" altLang="en-US" sz="1900" dirty="0"/>
              <a:t>的复用率</a:t>
            </a:r>
            <a:r>
              <a:rPr lang="en-US" altLang="zh-CN" sz="1900" dirty="0"/>
              <a:t>)</a:t>
            </a:r>
            <a:r>
              <a:rPr lang="zh-CN" altLang="en-US" sz="2200" dirty="0"/>
              <a:t>。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200" dirty="0"/>
              <a:t>(4) </a:t>
            </a:r>
            <a:r>
              <a:rPr lang="zh-CN" altLang="en-US" sz="2200" dirty="0"/>
              <a:t>允许文件</a:t>
            </a:r>
            <a:r>
              <a:rPr lang="zh-CN" altLang="en-US" sz="2200" b="1" dirty="0">
                <a:solidFill>
                  <a:schemeClr val="tx2"/>
                </a:solidFill>
              </a:rPr>
              <a:t>重名</a:t>
            </a:r>
            <a:r>
              <a:rPr lang="en-US" altLang="zh-CN" sz="2200" dirty="0"/>
              <a:t>(</a:t>
            </a:r>
            <a:r>
              <a:rPr lang="zh-CN" altLang="en-US" sz="2200" dirty="0"/>
              <a:t>方便用户</a:t>
            </a:r>
            <a:r>
              <a:rPr lang="en-US" altLang="zh-CN" sz="2200" dirty="0"/>
              <a:t>_</a:t>
            </a:r>
            <a:r>
              <a:rPr lang="zh-CN" altLang="en-US" sz="2200" dirty="0"/>
              <a:t>单、多用户</a:t>
            </a:r>
            <a:r>
              <a:rPr lang="en-US" altLang="zh-CN" sz="2200" dirty="0"/>
              <a:t>) 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200" dirty="0"/>
              <a:t>3. </a:t>
            </a:r>
            <a:r>
              <a:rPr lang="zh-CN" altLang="en-US" sz="2200" dirty="0"/>
              <a:t>目录管理的命令（</a:t>
            </a:r>
            <a:r>
              <a:rPr lang="en-US" altLang="zh-CN" sz="2200" dirty="0"/>
              <a:t>Windows</a:t>
            </a:r>
            <a:r>
              <a:rPr lang="zh-CN" altLang="en-US" sz="2200" dirty="0"/>
              <a:t>、</a:t>
            </a:r>
            <a:r>
              <a:rPr lang="en-US" altLang="zh-CN" sz="2200" dirty="0"/>
              <a:t>Linux</a:t>
            </a:r>
            <a:r>
              <a:rPr lang="zh-CN" altLang="en-US" sz="2200" dirty="0"/>
              <a:t>） 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604545" y="692696"/>
            <a:ext cx="7740650" cy="283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en-US" altLang="zh-CN" sz="2300" dirty="0">
                <a:latin typeface="Times New Roman" pitchFamily="18" charset="0"/>
              </a:rPr>
              <a:t>1. </a:t>
            </a:r>
            <a:r>
              <a:rPr lang="zh-CN" altLang="en-US" sz="2300" dirty="0">
                <a:latin typeface="Times New Roman" pitchFamily="18" charset="0"/>
              </a:rPr>
              <a:t>为何需要文件目录？</a:t>
            </a:r>
            <a:endParaRPr lang="en-US" altLang="zh-CN" sz="23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Times New Roman" pitchFamily="18" charset="0"/>
              </a:rPr>
              <a:t>        </a:t>
            </a:r>
            <a:r>
              <a:rPr lang="zh-CN" altLang="en-US" sz="2200" dirty="0">
                <a:latin typeface="Times New Roman" pitchFamily="18" charset="0"/>
              </a:rPr>
              <a:t>问题：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文件数目</a:t>
            </a:r>
            <a:r>
              <a:rPr lang="zh-CN" altLang="en-US" sz="2200" dirty="0">
                <a:latin typeface="Times New Roman" pitchFamily="18" charset="0"/>
              </a:rPr>
              <a:t>太多，磁盘空间却还在增加，如何管理众多文件呢？</a:t>
            </a:r>
            <a:r>
              <a:rPr lang="en-US" altLang="zh-CN" sz="2200" dirty="0">
                <a:latin typeface="Times New Roman" pitchFamily="18" charset="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itchFamily="18" charset="0"/>
              </a:rPr>
              <a:t>        解决：通过目录来管理这些文件。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OS</a:t>
            </a:r>
            <a:r>
              <a:rPr lang="en-US" altLang="zh-CN" sz="2200" b="1" baseline="30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200" dirty="0">
                <a:latin typeface="Times New Roman" pitchFamily="18" charset="0"/>
              </a:rPr>
              <a:t>通过目录管理文件的内容</a:t>
            </a:r>
            <a:r>
              <a:rPr lang="en-US" altLang="zh-CN" sz="2200" dirty="0">
                <a:latin typeface="Times New Roman" pitchFamily="18" charset="0"/>
              </a:rPr>
              <a:t>(§7.3</a:t>
            </a:r>
            <a:r>
              <a:rPr lang="en-US" altLang="zh-CN" sz="2200" dirty="0">
                <a:latin typeface="宋体" charset="-122"/>
              </a:rPr>
              <a:t>∽</a:t>
            </a:r>
            <a:r>
              <a:rPr lang="en-US" altLang="zh-CN" sz="2200" dirty="0">
                <a:latin typeface="Times New Roman" pitchFamily="18" charset="0"/>
              </a:rPr>
              <a:t> §7.5)</a:t>
            </a:r>
            <a:r>
              <a:rPr lang="zh-CN" altLang="en-US" sz="2200" dirty="0">
                <a:latin typeface="Times New Roman" pitchFamily="18" charset="0"/>
              </a:rPr>
              <a:t>；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用户</a:t>
            </a:r>
            <a:r>
              <a:rPr lang="en-US" altLang="zh-CN" sz="22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200" dirty="0">
                <a:latin typeface="Times New Roman" pitchFamily="18" charset="0"/>
              </a:rPr>
              <a:t>通过目录可以</a:t>
            </a:r>
            <a:r>
              <a:rPr lang="zh-CN" altLang="en-US" sz="2200" b="1" dirty="0">
                <a:solidFill>
                  <a:srgbClr val="FFCC66"/>
                </a:solidFill>
                <a:latin typeface="Times New Roman" pitchFamily="18" charset="0"/>
              </a:rPr>
              <a:t>标识</a:t>
            </a:r>
            <a:r>
              <a:rPr lang="zh-CN" altLang="en-US" sz="2200" dirty="0">
                <a:latin typeface="Times New Roman" pitchFamily="18" charset="0"/>
              </a:rPr>
              <a:t>文件</a:t>
            </a:r>
            <a:r>
              <a:rPr lang="zh-CN" altLang="en-US" sz="2200" b="1" baseline="30000" dirty="0">
                <a:latin typeface="Times New Roman" pitchFamily="18" charset="0"/>
              </a:rPr>
              <a:t>叫</a:t>
            </a:r>
            <a:r>
              <a:rPr lang="zh-CN" altLang="en-US" sz="2200" b="1" u="sng" baseline="30000" dirty="0">
                <a:latin typeface="Times New Roman" pitchFamily="18" charset="0"/>
              </a:rPr>
              <a:t>什么</a:t>
            </a:r>
            <a:r>
              <a:rPr lang="zh-CN" altLang="en-US" sz="2200" dirty="0">
                <a:latin typeface="Times New Roman" pitchFamily="18" charset="0"/>
              </a:rPr>
              <a:t>、</a:t>
            </a:r>
            <a:r>
              <a:rPr lang="zh-CN" altLang="en-US" sz="2200" b="1" dirty="0">
                <a:solidFill>
                  <a:srgbClr val="FFCC66"/>
                </a:solidFill>
                <a:latin typeface="Times New Roman" pitchFamily="18" charset="0"/>
              </a:rPr>
              <a:t>组织</a:t>
            </a:r>
            <a:r>
              <a:rPr lang="zh-CN" altLang="en-US" sz="2200" dirty="0">
                <a:latin typeface="Times New Roman" pitchFamily="18" charset="0"/>
              </a:rPr>
              <a:t>文件</a:t>
            </a:r>
            <a:r>
              <a:rPr lang="zh-CN" altLang="en-US" sz="2200" b="1" baseline="30000" dirty="0">
                <a:latin typeface="Times New Roman" pitchFamily="18" charset="0"/>
              </a:rPr>
              <a:t>存放在</a:t>
            </a:r>
            <a:r>
              <a:rPr lang="zh-CN" altLang="en-US" sz="2200" b="1" u="sng" baseline="30000" dirty="0">
                <a:latin typeface="Times New Roman" pitchFamily="18" charset="0"/>
              </a:rPr>
              <a:t>哪里</a:t>
            </a:r>
            <a:r>
              <a:rPr lang="zh-CN" altLang="en-US" sz="2200" dirty="0">
                <a:latin typeface="Times New Roman" pitchFamily="18" charset="0"/>
              </a:rPr>
              <a:t>、</a:t>
            </a:r>
            <a:r>
              <a:rPr lang="zh-CN" altLang="en-US" sz="2200" b="1" dirty="0">
                <a:solidFill>
                  <a:srgbClr val="FFCC66"/>
                </a:solidFill>
                <a:latin typeface="Times New Roman" pitchFamily="18" charset="0"/>
              </a:rPr>
              <a:t>检索</a:t>
            </a:r>
            <a:r>
              <a:rPr lang="zh-CN" altLang="en-US" sz="2200" dirty="0">
                <a:latin typeface="Times New Roman" pitchFamily="18" charset="0"/>
              </a:rPr>
              <a:t>文件</a:t>
            </a:r>
            <a:r>
              <a:rPr lang="zh-CN" altLang="en-US" sz="2200" b="1" u="sng" baseline="30000" dirty="0">
                <a:latin typeface="Times New Roman" pitchFamily="18" charset="0"/>
              </a:rPr>
              <a:t>怎样</a:t>
            </a:r>
            <a:r>
              <a:rPr lang="zh-CN" altLang="en-US" sz="2200" b="1" baseline="30000" dirty="0">
                <a:latin typeface="Times New Roman" pitchFamily="18" charset="0"/>
              </a:rPr>
              <a:t>查找</a:t>
            </a:r>
            <a:r>
              <a:rPr lang="zh-CN" altLang="en-US" sz="2200" dirty="0">
                <a:latin typeface="Times New Roman" pitchFamily="18" charset="0"/>
              </a:rPr>
              <a:t>等。另外，还有共享、安全等方面的问题都需要解决。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084" y="116632"/>
            <a:ext cx="8540750" cy="539750"/>
          </a:xfrm>
        </p:spPr>
        <p:txBody>
          <a:bodyPr/>
          <a:lstStyle/>
          <a:p>
            <a:r>
              <a:rPr lang="en-US" altLang="zh-CN" sz="3000" b="1" dirty="0">
                <a:latin typeface="Times New Roman" pitchFamily="18" charset="0"/>
              </a:rPr>
              <a:t>7.3  </a:t>
            </a:r>
            <a:r>
              <a:rPr lang="zh-CN" altLang="en-US" sz="3000" b="1" dirty="0">
                <a:latin typeface="Times New Roman" pitchFamily="18" charset="0"/>
              </a:rPr>
              <a:t>文件目 录</a:t>
            </a:r>
            <a:endParaRPr lang="zh-CN" altLang="en-US" sz="3000" dirty="0"/>
          </a:p>
        </p:txBody>
      </p:sp>
      <p:sp>
        <p:nvSpPr>
          <p:cNvPr id="3" name="下箭头 2"/>
          <p:cNvSpPr/>
          <p:nvPr/>
        </p:nvSpPr>
        <p:spPr bwMode="auto">
          <a:xfrm>
            <a:off x="8028384" y="5157192"/>
            <a:ext cx="216024" cy="288032"/>
          </a:xfrm>
          <a:prstGeom prst="downArrow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1116013" y="233362"/>
            <a:ext cx="441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9933"/>
                </a:solidFill>
                <a:latin typeface="Times New Roman" pitchFamily="18" charset="0"/>
              </a:rPr>
              <a:t>7.1.1  </a:t>
            </a:r>
            <a:r>
              <a:rPr lang="zh-CN" altLang="en-US" sz="2800" b="1" dirty="0">
                <a:solidFill>
                  <a:srgbClr val="FF9933"/>
                </a:solidFill>
                <a:latin typeface="Times New Roman" pitchFamily="18" charset="0"/>
              </a:rPr>
              <a:t>文件、记录和数据项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9600" y="836712"/>
            <a:ext cx="8077200" cy="5801588"/>
          </a:xfrm>
          <a:prstGeom prst="rect">
            <a:avLst/>
          </a:prstGeom>
          <a:noFill/>
          <a:ln w="12700">
            <a:solidFill>
              <a:srgbClr val="FFCC00">
                <a:alpha val="40000"/>
              </a:srgb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   1. </a:t>
            </a:r>
            <a:r>
              <a:rPr lang="zh-CN" altLang="en-US" dirty="0">
                <a:ea typeface="宋体" pitchFamily="2" charset="-122"/>
              </a:rPr>
              <a:t>问题：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应用程序</a:t>
            </a:r>
            <a:r>
              <a:rPr lang="zh-CN" altLang="en-US" dirty="0">
                <a:ea typeface="宋体" pitchFamily="2" charset="-122"/>
              </a:rPr>
              <a:t>多采用</a:t>
            </a:r>
            <a:r>
              <a:rPr lang="zh-CN" altLang="en-US" u="sng" dirty="0">
                <a:ea typeface="宋体" pitchFamily="2" charset="-122"/>
              </a:rPr>
              <a:t>结构数据类型</a:t>
            </a:r>
            <a:r>
              <a:rPr lang="zh-CN" altLang="en-US" dirty="0">
                <a:ea typeface="宋体" pitchFamily="2" charset="-122"/>
              </a:rPr>
              <a:t>（记录型数据），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存储设备</a:t>
            </a:r>
            <a:r>
              <a:rPr lang="zh-CN" altLang="en-US" dirty="0">
                <a:ea typeface="宋体" pitchFamily="2" charset="-122"/>
              </a:rPr>
              <a:t>只能存储</a:t>
            </a:r>
            <a:r>
              <a:rPr lang="zh-CN" altLang="en-US" u="sng" dirty="0">
                <a:ea typeface="宋体" pitchFamily="2" charset="-122"/>
              </a:rPr>
              <a:t>线性寻址</a:t>
            </a:r>
            <a:r>
              <a:rPr lang="zh-CN" altLang="en-US" dirty="0">
                <a:ea typeface="宋体" pitchFamily="2" charset="-122"/>
              </a:rPr>
              <a:t>的字节块。</a:t>
            </a:r>
            <a:endParaRPr lang="en-US" altLang="zh-CN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2. </a:t>
            </a:r>
            <a:r>
              <a:rPr lang="zh-CN" altLang="en-US" dirty="0">
                <a:ea typeface="宋体" pitchFamily="2" charset="-122"/>
              </a:rPr>
              <a:t>解决：</a:t>
            </a:r>
            <a:r>
              <a:rPr lang="zh-CN" altLang="en-US" sz="2300" dirty="0">
                <a:ea typeface="宋体" pitchFamily="2" charset="-122"/>
              </a:rPr>
              <a:t>文件系统提供从</a:t>
            </a:r>
            <a:r>
              <a:rPr lang="zh-CN" altLang="en-US" sz="2300" u="sng" dirty="0">
                <a:ea typeface="宋体" pitchFamily="2" charset="-122"/>
              </a:rPr>
              <a:t>存储块</a:t>
            </a:r>
            <a:r>
              <a:rPr lang="zh-CN" altLang="en-US" sz="2300" dirty="0">
                <a:ea typeface="宋体" pitchFamily="2" charset="-122"/>
              </a:rPr>
              <a:t>到</a:t>
            </a:r>
            <a:r>
              <a:rPr lang="zh-CN" altLang="en-US" sz="2300" u="sng" dirty="0">
                <a:ea typeface="宋体" pitchFamily="2" charset="-122"/>
              </a:rPr>
              <a:t>记录</a:t>
            </a:r>
            <a:r>
              <a:rPr lang="zh-CN" altLang="en-US" sz="2300" dirty="0">
                <a:ea typeface="宋体" pitchFamily="2" charset="-122"/>
              </a:rPr>
              <a:t>的一种抽象，至少提供一种从</a:t>
            </a:r>
            <a:r>
              <a:rPr lang="zh-CN" altLang="en-US" sz="2300" u="sng" dirty="0">
                <a:ea typeface="宋体" pitchFamily="2" charset="-122"/>
              </a:rPr>
              <a:t>块的组织结构（第</a:t>
            </a:r>
            <a:r>
              <a:rPr lang="en-US" altLang="zh-CN" sz="2300" u="sng" dirty="0">
                <a:ea typeface="宋体" pitchFamily="2" charset="-122"/>
              </a:rPr>
              <a:t>8</a:t>
            </a:r>
            <a:r>
              <a:rPr lang="zh-CN" altLang="en-US" sz="2300" u="sng" dirty="0">
                <a:ea typeface="宋体" pitchFamily="2" charset="-122"/>
              </a:rPr>
              <a:t>章）到逻辑的信息集合</a:t>
            </a:r>
            <a:r>
              <a:rPr lang="zh-CN" altLang="en-US" sz="2300" dirty="0">
                <a:solidFill>
                  <a:srgbClr val="FF6600"/>
                </a:solidFill>
                <a:ea typeface="宋体" pitchFamily="2" charset="-122"/>
              </a:rPr>
              <a:t>转换</a:t>
            </a:r>
            <a:r>
              <a:rPr lang="zh-CN" altLang="en-US" sz="2300" dirty="0">
                <a:ea typeface="宋体" pitchFamily="2" charset="-122"/>
              </a:rPr>
              <a:t>。</a:t>
            </a:r>
            <a:endParaRPr lang="en-US" altLang="zh-CN" sz="2300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2200" dirty="0">
                <a:ea typeface="宋体" pitchFamily="2" charset="-122"/>
              </a:rPr>
              <a:t>       记录文件↔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记录</a:t>
            </a:r>
            <a:r>
              <a:rPr lang="en-US" altLang="zh-CN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-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流转换</a:t>
            </a:r>
            <a:r>
              <a:rPr lang="zh-CN" altLang="en-US" sz="2200" dirty="0">
                <a:ea typeface="宋体" pitchFamily="2" charset="-122"/>
              </a:rPr>
              <a:t>↔字节</a:t>
            </a:r>
            <a:r>
              <a:rPr lang="zh-CN" altLang="en-US" sz="2200" b="1" u="sng" dirty="0">
                <a:solidFill>
                  <a:srgbClr val="FFFF00"/>
                </a:solidFill>
                <a:ea typeface="宋体" pitchFamily="2" charset="-122"/>
              </a:rPr>
              <a:t>流文件</a:t>
            </a:r>
            <a:r>
              <a:rPr lang="zh-CN" altLang="en-US" sz="2200" dirty="0">
                <a:ea typeface="宋体" pitchFamily="2" charset="-122"/>
              </a:rPr>
              <a:t>↔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流</a:t>
            </a:r>
            <a:r>
              <a:rPr lang="en-US" altLang="zh-CN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-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块转换</a:t>
            </a:r>
            <a:r>
              <a:rPr lang="zh-CN" altLang="en-US" sz="2200" dirty="0">
                <a:ea typeface="宋体" pitchFamily="2" charset="-122"/>
              </a:rPr>
              <a:t>↔存储</a:t>
            </a:r>
            <a:r>
              <a:rPr lang="zh-CN" altLang="en-US" sz="2200" b="1" u="sng" dirty="0">
                <a:solidFill>
                  <a:srgbClr val="FFFF00"/>
                </a:solidFill>
                <a:ea typeface="宋体" pitchFamily="2" charset="-122"/>
              </a:rPr>
              <a:t>块文件</a:t>
            </a:r>
            <a:endParaRPr lang="en-US" altLang="zh-CN" sz="2200" b="1" u="sng" dirty="0">
              <a:solidFill>
                <a:srgbClr val="FFFF00"/>
              </a:solidFill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2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     (1) </a:t>
            </a:r>
            <a:r>
              <a:rPr lang="en-US" altLang="zh-CN" sz="2200" dirty="0">
                <a:solidFill>
                  <a:srgbClr val="FFFF66"/>
                </a:solidFill>
                <a:ea typeface="宋体" pitchFamily="2" charset="-122"/>
              </a:rPr>
              <a:t>Windows</a:t>
            </a:r>
            <a:r>
              <a:rPr lang="zh-CN" altLang="en-US" sz="2200" dirty="0">
                <a:solidFill>
                  <a:srgbClr val="FFFF66"/>
                </a:solidFill>
                <a:ea typeface="宋体" pitchFamily="2" charset="-122"/>
              </a:rPr>
              <a:t>、</a:t>
            </a:r>
            <a:r>
              <a:rPr lang="en-US" altLang="zh-CN" sz="2200" dirty="0">
                <a:solidFill>
                  <a:srgbClr val="FFFF66"/>
                </a:solidFill>
                <a:ea typeface="宋体" pitchFamily="2" charset="-122"/>
              </a:rPr>
              <a:t>Unix</a:t>
            </a:r>
            <a:r>
              <a:rPr lang="zh-CN" altLang="en-US" sz="2200" dirty="0">
                <a:ea typeface="宋体" pitchFamily="2" charset="-122"/>
              </a:rPr>
              <a:t>仅提供</a:t>
            </a:r>
            <a:r>
              <a:rPr lang="zh-CN" altLang="en-US" sz="2200" dirty="0">
                <a:solidFill>
                  <a:srgbClr val="FFFF66"/>
                </a:solidFill>
                <a:ea typeface="宋体" pitchFamily="2" charset="-122"/>
              </a:rPr>
              <a:t>：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流</a:t>
            </a:r>
            <a:r>
              <a:rPr lang="en-US" altLang="zh-CN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-&gt;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块转换</a:t>
            </a:r>
            <a:r>
              <a:rPr lang="zh-CN" altLang="en-US" sz="2200" dirty="0">
                <a:ea typeface="宋体" pitchFamily="2" charset="-122"/>
              </a:rPr>
              <a:t>功能</a:t>
            </a:r>
            <a:r>
              <a:rPr lang="en-US" altLang="zh-CN" sz="2200" dirty="0">
                <a:ea typeface="宋体" pitchFamily="2" charset="-122"/>
              </a:rPr>
              <a:t>---</a:t>
            </a:r>
            <a:r>
              <a:rPr lang="zh-CN" altLang="en-US" sz="2200" dirty="0">
                <a:ea typeface="宋体" pitchFamily="2" charset="-122"/>
              </a:rPr>
              <a:t>属于</a:t>
            </a:r>
            <a:r>
              <a:rPr lang="zh-CN" altLang="en-US" sz="2200" u="sng" dirty="0">
                <a:ea typeface="宋体" pitchFamily="2" charset="-122"/>
              </a:rPr>
              <a:t>低级文件系统</a:t>
            </a:r>
            <a:r>
              <a:rPr lang="zh-CN" altLang="en-US" sz="2200" dirty="0">
                <a:ea typeface="宋体" pitchFamily="2" charset="-122"/>
              </a:rPr>
              <a:t>；</a:t>
            </a:r>
            <a:endParaRPr lang="en-US" altLang="zh-CN" sz="2200" dirty="0"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200" i="1" dirty="0">
                <a:ea typeface="宋体" pitchFamily="2" charset="-122"/>
              </a:rPr>
              <a:t>    </a:t>
            </a:r>
            <a:r>
              <a:rPr lang="en-US" altLang="zh-CN" sz="22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(2)  </a:t>
            </a:r>
            <a:r>
              <a:rPr lang="zh-CN" altLang="en-US" sz="2200" dirty="0">
                <a:solidFill>
                  <a:srgbClr val="FFFF66"/>
                </a:solidFill>
                <a:ea typeface="宋体" pitchFamily="2" charset="-122"/>
              </a:rPr>
              <a:t>应用程序提供：</a:t>
            </a:r>
            <a:r>
              <a:rPr lang="zh-CN" altLang="en-US" sz="2200" i="1" dirty="0">
                <a:ea typeface="宋体" pitchFamily="2" charset="-122"/>
              </a:rPr>
              <a:t>记录</a:t>
            </a:r>
            <a:r>
              <a:rPr lang="en-US" altLang="zh-CN" sz="2200" i="1" dirty="0">
                <a:ea typeface="宋体" pitchFamily="2" charset="-122"/>
              </a:rPr>
              <a:t>-&gt;</a:t>
            </a:r>
            <a:r>
              <a:rPr lang="zh-CN" altLang="en-US" sz="2200" i="1" dirty="0">
                <a:ea typeface="宋体" pitchFamily="2" charset="-122"/>
              </a:rPr>
              <a:t>流转换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solidFill>
                  <a:srgbClr val="7030A0"/>
                </a:solidFill>
                <a:ea typeface="宋体" pitchFamily="2" charset="-122"/>
              </a:rPr>
              <a:t>。</a:t>
            </a:r>
            <a:endParaRPr lang="en-US" altLang="zh-CN" sz="2200" dirty="0">
              <a:solidFill>
                <a:srgbClr val="7030A0"/>
              </a:solidFill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2200" dirty="0">
                <a:ea typeface="宋体" pitchFamily="2" charset="-122"/>
              </a:rPr>
              <a:t>    Macintosh:</a:t>
            </a:r>
            <a:r>
              <a:rPr lang="zh-CN" altLang="en-US" sz="2200" dirty="0">
                <a:ea typeface="宋体" pitchFamily="2" charset="-122"/>
              </a:rPr>
              <a:t>提供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记录</a:t>
            </a:r>
            <a:r>
              <a:rPr lang="en-US" altLang="zh-CN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-</a:t>
            </a:r>
            <a:r>
              <a:rPr lang="zh-CN" altLang="en-US" sz="2000" spc="-150" dirty="0">
                <a:ln>
                  <a:solidFill>
                    <a:srgbClr val="FFCC00"/>
                  </a:solidFill>
                </a:ln>
                <a:ea typeface="宋体" pitchFamily="2" charset="-122"/>
              </a:rPr>
              <a:t>流转换</a:t>
            </a:r>
            <a:r>
              <a:rPr lang="zh-CN" altLang="en-US" sz="2200" dirty="0">
                <a:ea typeface="宋体" pitchFamily="2" charset="-122"/>
              </a:rPr>
              <a:t>功能</a:t>
            </a:r>
            <a:r>
              <a:rPr lang="en-US" altLang="zh-CN" sz="2200" dirty="0">
                <a:ea typeface="宋体" pitchFamily="2" charset="-122"/>
              </a:rPr>
              <a:t>---</a:t>
            </a:r>
            <a:r>
              <a:rPr lang="zh-CN" altLang="en-US" sz="2200" dirty="0">
                <a:ea typeface="宋体" pitchFamily="2" charset="-122"/>
              </a:rPr>
              <a:t>高级文件系统；</a:t>
            </a:r>
            <a:endParaRPr lang="en-US" altLang="zh-CN" sz="2200" dirty="0">
              <a:ea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ea typeface="宋体" pitchFamily="2" charset="-122"/>
              </a:rPr>
              <a:t>   3.</a:t>
            </a:r>
            <a:r>
              <a:rPr lang="zh-CN" altLang="en-US" u="sng" dirty="0">
                <a:ea typeface="宋体" pitchFamily="2" charset="-122"/>
              </a:rPr>
              <a:t>记录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u="sng" dirty="0">
                <a:ea typeface="宋体" pitchFamily="2" charset="-122"/>
              </a:rPr>
              <a:t>数据项</a:t>
            </a:r>
            <a:r>
              <a:rPr lang="zh-CN" altLang="en-US" dirty="0">
                <a:ea typeface="宋体" pitchFamily="2" charset="-122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zh-CN" dirty="0">
                <a:ea typeface="宋体" pitchFamily="2" charset="-122"/>
              </a:rPr>
              <a:t>  (1)  </a:t>
            </a:r>
            <a:r>
              <a:rPr lang="zh-CN" altLang="en-US" dirty="0">
                <a:ea typeface="宋体" pitchFamily="2" charset="-122"/>
              </a:rPr>
              <a:t>记录</a:t>
            </a:r>
            <a:endParaRPr lang="en-US" altLang="zh-CN" dirty="0">
              <a:ea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zh-CN" dirty="0">
                <a:ea typeface="宋体" pitchFamily="2" charset="-122"/>
              </a:rPr>
              <a:t>  (2)  </a:t>
            </a:r>
            <a:r>
              <a:rPr lang="zh-CN" altLang="en-US" dirty="0">
                <a:ea typeface="宋体" pitchFamily="2" charset="-122"/>
              </a:rPr>
              <a:t>组合数据项</a:t>
            </a:r>
            <a:endParaRPr lang="en-US" altLang="zh-CN" dirty="0">
              <a:ea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zh-CN" dirty="0">
                <a:ea typeface="宋体" pitchFamily="2" charset="-122"/>
              </a:rPr>
              <a:t>  (3)  </a:t>
            </a:r>
            <a:r>
              <a:rPr lang="zh-CN" altLang="en-US" dirty="0">
                <a:ea typeface="宋体" pitchFamily="2" charset="-122"/>
              </a:rPr>
              <a:t>基本数据项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2555776" y="2924944"/>
            <a:ext cx="1296144" cy="43204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796136" y="2931097"/>
            <a:ext cx="1008112" cy="43204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手机：“我的文件”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7274"/>
            <a:ext cx="4752527" cy="514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5494140"/>
            <a:ext cx="12961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按名查找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97516"/>
      </p:ext>
    </p:extLst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06743" y="764704"/>
            <a:ext cx="8218487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b="1" dirty="0"/>
              <a:t>1.</a:t>
            </a:r>
            <a:r>
              <a:rPr lang="zh-CN" altLang="en-US" b="1" dirty="0"/>
              <a:t>文件控制块 （</a:t>
            </a:r>
            <a:r>
              <a:rPr lang="en-US" altLang="zh-CN" b="1" dirty="0"/>
              <a:t>FCB</a:t>
            </a:r>
            <a:r>
              <a:rPr lang="zh-CN" altLang="en-US" b="1" dirty="0"/>
              <a:t>）</a:t>
            </a:r>
            <a:r>
              <a:rPr lang="en-US" altLang="zh-CN" b="1" baseline="30000" dirty="0"/>
              <a:t>PCB</a:t>
            </a:r>
            <a:r>
              <a:rPr lang="zh-CN" altLang="en-US" b="1" baseline="30000" dirty="0"/>
              <a:t>、</a:t>
            </a:r>
            <a:r>
              <a:rPr lang="en-US" altLang="zh-CN" b="1" baseline="30000" dirty="0"/>
              <a:t>TCB</a:t>
            </a:r>
            <a:r>
              <a:rPr lang="zh-CN" altLang="en-US" b="1" baseline="30000" dirty="0"/>
              <a:t>、</a:t>
            </a:r>
            <a:r>
              <a:rPr lang="en-US" altLang="zh-CN" b="1" baseline="30000" dirty="0"/>
              <a:t>DCB…</a:t>
            </a:r>
          </a:p>
          <a:p>
            <a:pPr marL="0" indent="0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b="1" dirty="0"/>
              <a:t>      </a:t>
            </a:r>
            <a:r>
              <a:rPr lang="zh-CN" altLang="en-US" dirty="0"/>
              <a:t>目录实现按文件名存取文件，</a:t>
            </a:r>
            <a:r>
              <a:rPr lang="zh-CN" altLang="en-US" b="1" u="sng" dirty="0">
                <a:solidFill>
                  <a:schemeClr val="tx2"/>
                </a:solidFill>
              </a:rPr>
              <a:t>文件名</a:t>
            </a:r>
            <a:r>
              <a:rPr lang="zh-CN" altLang="en-US" dirty="0"/>
              <a:t>与</a:t>
            </a:r>
            <a:r>
              <a:rPr lang="zh-CN" altLang="en-US" b="1" u="sng" dirty="0">
                <a:solidFill>
                  <a:schemeClr val="tx2"/>
                </a:solidFill>
              </a:rPr>
              <a:t>文件位置</a:t>
            </a:r>
            <a:r>
              <a:rPr lang="zh-CN" altLang="en-US" dirty="0"/>
              <a:t>的关系在哪里</a:t>
            </a:r>
            <a:r>
              <a:rPr lang="zh-CN" altLang="en-US" b="1" baseline="30000" dirty="0"/>
              <a:t>映射问题</a:t>
            </a:r>
            <a:r>
              <a:rPr lang="zh-CN" altLang="en-US" b="1" dirty="0"/>
              <a:t>？</a:t>
            </a:r>
            <a:r>
              <a:rPr lang="en-US" altLang="zh-CN" b="1" dirty="0">
                <a:solidFill>
                  <a:schemeClr val="tx2"/>
                </a:solidFill>
              </a:rPr>
              <a:t>FCB</a:t>
            </a:r>
            <a:r>
              <a:rPr lang="zh-CN" altLang="en-US" dirty="0"/>
              <a:t>提供了这种映射关系。</a:t>
            </a:r>
            <a:endParaRPr lang="en-US" altLang="zh-CN" dirty="0"/>
          </a:p>
          <a:p>
            <a:pPr marL="0" indent="0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/>
              <a:t>      </a:t>
            </a:r>
            <a:r>
              <a:rPr lang="en-US" altLang="zh-CN" b="1" dirty="0"/>
              <a:t>FCB</a:t>
            </a:r>
            <a:r>
              <a:rPr lang="zh-CN" altLang="en-US" dirty="0"/>
              <a:t>作用：描述文件、控制文件的一种</a:t>
            </a:r>
            <a:r>
              <a:rPr lang="zh-CN" altLang="en-US" u="sng" dirty="0"/>
              <a:t>数据结构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chemeClr val="tx2"/>
                </a:solidFill>
              </a:rPr>
              <a:t>一个</a:t>
            </a:r>
            <a:r>
              <a:rPr lang="en-US" altLang="zh-CN" dirty="0">
                <a:solidFill>
                  <a:schemeClr val="tx2"/>
                </a:solidFill>
              </a:rPr>
              <a:t>FCB</a:t>
            </a:r>
            <a:r>
              <a:rPr lang="zh-CN" altLang="en-US" dirty="0"/>
              <a:t>，对应一个</a:t>
            </a:r>
            <a:r>
              <a:rPr lang="zh-CN" altLang="en-US" b="1" dirty="0">
                <a:solidFill>
                  <a:schemeClr val="tx2"/>
                </a:solidFill>
              </a:rPr>
              <a:t>文件</a:t>
            </a:r>
            <a:r>
              <a:rPr lang="zh-CN" altLang="en-US" dirty="0"/>
              <a:t>，也叫一个</a:t>
            </a:r>
            <a:r>
              <a:rPr lang="zh-CN" altLang="en-US" b="1" dirty="0">
                <a:solidFill>
                  <a:schemeClr val="tx2"/>
                </a:solidFill>
              </a:rPr>
              <a:t>目录项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chemeClr val="tx2"/>
                </a:solidFill>
              </a:rPr>
              <a:t>FCB</a:t>
            </a:r>
            <a:r>
              <a:rPr lang="zh-CN" altLang="en-US" dirty="0">
                <a:solidFill>
                  <a:schemeClr val="tx2"/>
                </a:solidFill>
              </a:rPr>
              <a:t>的集合</a:t>
            </a:r>
            <a:r>
              <a:rPr lang="zh-CN" altLang="en-US" dirty="0"/>
              <a:t>，叫</a:t>
            </a:r>
            <a:r>
              <a:rPr lang="zh-CN" altLang="en-US" b="1" u="sng" dirty="0">
                <a:solidFill>
                  <a:schemeClr val="tx2"/>
                </a:solidFill>
              </a:rPr>
              <a:t>文件目录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/>
              <a:t>       </a:t>
            </a:r>
            <a:r>
              <a:rPr lang="zh-CN" altLang="en-US" i="1" dirty="0"/>
              <a:t>内容</a:t>
            </a:r>
            <a:r>
              <a:rPr lang="zh-CN" altLang="en-US" i="1" dirty="0">
                <a:sym typeface="Wingdings" panose="05000000000000000000" pitchFamily="2" charset="2"/>
              </a:rPr>
              <a:t>：外部名、状态</a:t>
            </a:r>
            <a:r>
              <a:rPr lang="en-US" altLang="zh-CN" i="1" dirty="0">
                <a:sym typeface="Wingdings" panose="05000000000000000000" pitchFamily="2" charset="2"/>
              </a:rPr>
              <a:t>(</a:t>
            </a:r>
            <a:r>
              <a:rPr lang="zh-CN" altLang="en-US" i="1" dirty="0">
                <a:sym typeface="Wingdings" panose="05000000000000000000" pitchFamily="2" charset="2"/>
              </a:rPr>
              <a:t>存档、打开</a:t>
            </a:r>
            <a:r>
              <a:rPr lang="en-US" altLang="zh-CN" sz="2000" i="1" dirty="0">
                <a:sym typeface="Wingdings" panose="05000000000000000000" pitchFamily="2" charset="2"/>
              </a:rPr>
              <a:t>r/w/…</a:t>
            </a:r>
            <a:r>
              <a:rPr lang="zh-CN" altLang="en-US" sz="2000" i="1" dirty="0">
                <a:sym typeface="Wingdings" panose="05000000000000000000" pitchFamily="2" charset="2"/>
              </a:rPr>
              <a:t>文件</a:t>
            </a:r>
            <a:r>
              <a:rPr lang="en-US" altLang="zh-CN" sz="2000" i="1" dirty="0">
                <a:sym typeface="Wingdings" panose="05000000000000000000" pitchFamily="2" charset="2"/>
              </a:rPr>
              <a:t>I/O</a:t>
            </a:r>
            <a:r>
              <a:rPr lang="zh-CN" altLang="en-US" sz="2000" i="1" dirty="0">
                <a:sym typeface="Wingdings" panose="05000000000000000000" pitchFamily="2" charset="2"/>
              </a:rPr>
              <a:t>函数</a:t>
            </a:r>
            <a:r>
              <a:rPr lang="zh-CN" altLang="en-US" i="1" dirty="0">
                <a:sym typeface="Wingdings" panose="05000000000000000000" pitchFamily="2" charset="2"/>
              </a:rPr>
              <a:t>、关闭、</a:t>
            </a:r>
            <a:r>
              <a:rPr lang="en-US" altLang="zh-CN" i="1" dirty="0">
                <a:sym typeface="Wingdings" panose="05000000000000000000" pitchFamily="2" charset="2"/>
              </a:rPr>
              <a:t>)</a:t>
            </a:r>
            <a:r>
              <a:rPr lang="zh-CN" altLang="en-US" i="1" dirty="0">
                <a:sym typeface="Wingdings" panose="05000000000000000000" pitchFamily="2" charset="2"/>
              </a:rPr>
              <a:t>、所有者、共享、锁、保护</a:t>
            </a:r>
            <a:r>
              <a:rPr lang="en-US" altLang="zh-CN" i="1" dirty="0">
                <a:sym typeface="Wingdings" panose="05000000000000000000" pitchFamily="2" charset="2"/>
              </a:rPr>
              <a:t>(r/w/… )</a:t>
            </a:r>
            <a:r>
              <a:rPr lang="zh-CN" altLang="en-US" i="1" dirty="0">
                <a:sym typeface="Wingdings" panose="05000000000000000000" pitchFamily="2" charset="2"/>
              </a:rPr>
              <a:t>、引用</a:t>
            </a:r>
            <a:r>
              <a:rPr lang="en-US" altLang="zh-CN" i="1" dirty="0">
                <a:sym typeface="Wingdings" panose="05000000000000000000" pitchFamily="2" charset="2"/>
              </a:rPr>
              <a:t>/</a:t>
            </a:r>
            <a:r>
              <a:rPr lang="zh-CN" altLang="en-US" i="1" dirty="0">
                <a:sym typeface="Wingdings" panose="05000000000000000000" pitchFamily="2" charset="2"/>
              </a:rPr>
              <a:t>连接计数</a:t>
            </a:r>
            <a:r>
              <a:rPr lang="en-US" altLang="zh-CN" i="1" dirty="0">
                <a:sym typeface="Wingdings" panose="05000000000000000000" pitchFamily="2" charset="2"/>
              </a:rPr>
              <a:t>(1</a:t>
            </a:r>
            <a:r>
              <a:rPr lang="zh-CN" altLang="en-US" i="1" dirty="0">
                <a:sym typeface="Wingdings" panose="05000000000000000000" pitchFamily="2" charset="2"/>
              </a:rPr>
              <a:t>个文件</a:t>
            </a:r>
            <a:r>
              <a:rPr lang="en-US" altLang="zh-CN" i="1" dirty="0">
                <a:sym typeface="Wingdings" panose="05000000000000000000" pitchFamily="2" charset="2"/>
              </a:rPr>
              <a:t></a:t>
            </a:r>
            <a:r>
              <a:rPr lang="zh-CN" altLang="en-US" i="1" dirty="0">
                <a:sym typeface="Wingdings" panose="05000000000000000000" pitchFamily="2" charset="2"/>
              </a:rPr>
              <a:t>多个目录项</a:t>
            </a:r>
            <a:r>
              <a:rPr lang="en-US" altLang="zh-CN" i="1" dirty="0">
                <a:sym typeface="Wingdings" panose="05000000000000000000" pitchFamily="2" charset="2"/>
              </a:rPr>
              <a:t>)</a:t>
            </a:r>
            <a:r>
              <a:rPr lang="zh-CN" altLang="en-US" i="1" dirty="0">
                <a:sym typeface="Wingdings" panose="05000000000000000000" pitchFamily="2" charset="2"/>
              </a:rPr>
              <a:t>、时间、日期</a:t>
            </a:r>
            <a:r>
              <a:rPr lang="en-US" altLang="zh-CN" i="1" baseline="30000" dirty="0">
                <a:sym typeface="Wingdings" panose="05000000000000000000" pitchFamily="2" charset="2"/>
              </a:rPr>
              <a:t>?</a:t>
            </a:r>
            <a:r>
              <a:rPr lang="zh-CN" altLang="en-US" i="1" dirty="0">
                <a:sym typeface="Wingdings" panose="05000000000000000000" pitchFamily="2" charset="2"/>
              </a:rPr>
              <a:t>、存储信息等</a:t>
            </a:r>
            <a:r>
              <a:rPr lang="en-US" altLang="zh-CN" i="1" dirty="0">
                <a:sym typeface="Wingdings" panose="05000000000000000000" pitchFamily="2" charset="2"/>
              </a:rPr>
              <a:t>.</a:t>
            </a:r>
            <a:r>
              <a:rPr lang="zh-CN" altLang="en-US" i="1" dirty="0">
                <a:sym typeface="Wingdings" panose="05000000000000000000" pitchFamily="2" charset="2"/>
              </a:rPr>
              <a:t>总的来看：</a:t>
            </a:r>
            <a:endParaRPr lang="en-US" altLang="zh-CN" i="1" dirty="0">
              <a:sym typeface="Wingdings" panose="05000000000000000000" pitchFamily="2" charset="2"/>
            </a:endParaRPr>
          </a:p>
          <a:p>
            <a:pPr marL="0" indent="0"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/>
              <a:t>(1)</a:t>
            </a:r>
            <a:r>
              <a:rPr lang="zh-CN" altLang="en-US" dirty="0"/>
              <a:t>基本信息类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/>
              <a:t>(2) </a:t>
            </a:r>
            <a:r>
              <a:rPr lang="zh-CN" altLang="en-US" dirty="0"/>
              <a:t>存取控制信息类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dirty="0"/>
              <a:t>(3) </a:t>
            </a:r>
            <a:r>
              <a:rPr lang="zh-CN" altLang="en-US" dirty="0"/>
              <a:t>使用信息类 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191000" y="6194751"/>
            <a:ext cx="4177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图 </a:t>
            </a:r>
            <a:r>
              <a:rPr lang="en-US" altLang="zh-CN" sz="2400" dirty="0">
                <a:latin typeface="Times New Roman" pitchFamily="18" charset="0"/>
              </a:rPr>
              <a:t>7-7 </a:t>
            </a:r>
            <a:r>
              <a:rPr lang="en-US" altLang="zh-CN" sz="2400" b="1" dirty="0">
                <a:latin typeface="Times New Roman" pitchFamily="18" charset="0"/>
              </a:rPr>
              <a:t>MS-DOS</a:t>
            </a:r>
            <a:r>
              <a:rPr lang="zh-CN" altLang="en-US" sz="2400" dirty="0">
                <a:latin typeface="Times New Roman" pitchFamily="18" charset="0"/>
              </a:rPr>
              <a:t>的文件控制块 </a:t>
            </a:r>
          </a:p>
        </p:txBody>
      </p:sp>
      <p:graphicFrame>
        <p:nvGraphicFramePr>
          <p:cNvPr id="3277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77704"/>
              </p:ext>
            </p:extLst>
          </p:nvPr>
        </p:nvGraphicFramePr>
        <p:xfrm>
          <a:off x="3347864" y="5229200"/>
          <a:ext cx="5689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86100" imgH="640080" progId="Visio.Drawing.11">
                  <p:embed/>
                </p:oleObj>
              </mc:Choice>
              <mc:Fallback>
                <p:oleObj name="Visio" r:id="rId2" imgW="3086100" imgH="640080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229200"/>
                        <a:ext cx="5689600" cy="104775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FF66"/>
                </a:solidFill>
                <a:latin typeface="Times New Roman" pitchFamily="18" charset="0"/>
              </a:rPr>
              <a:t>   7.3.1 </a:t>
            </a:r>
            <a:r>
              <a:rPr lang="zh-CN" altLang="en-US" dirty="0">
                <a:solidFill>
                  <a:srgbClr val="FFFF66"/>
                </a:solidFill>
                <a:latin typeface="Times New Roman" pitchFamily="18" charset="0"/>
              </a:rPr>
              <a:t>文件控制块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zh-CN" altLang="en-US" dirty="0">
                <a:solidFill>
                  <a:srgbClr val="FFFF66"/>
                </a:solidFill>
                <a:latin typeface="Times New Roman" pitchFamily="18" charset="0"/>
              </a:rPr>
              <a:t>索引结点 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1530527" y="2780928"/>
            <a:ext cx="576064" cy="360040"/>
          </a:xfrm>
          <a:prstGeom prst="roundRect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96136" y="2780928"/>
            <a:ext cx="936104" cy="360040"/>
          </a:xfrm>
          <a:prstGeom prst="roundRect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483768" y="5157192"/>
            <a:ext cx="0" cy="360040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圆角矩形 8"/>
          <p:cNvSpPr/>
          <p:nvPr/>
        </p:nvSpPr>
        <p:spPr bwMode="auto">
          <a:xfrm>
            <a:off x="3059832" y="3265647"/>
            <a:ext cx="1296144" cy="360040"/>
          </a:xfrm>
          <a:prstGeom prst="roundRect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216024"/>
          </a:xfrm>
        </p:spPr>
        <p:txBody>
          <a:bodyPr/>
          <a:lstStyle/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332656"/>
            <a:ext cx="8352928" cy="622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300" dirty="0"/>
              <a:t>   1) </a:t>
            </a:r>
            <a:r>
              <a:rPr lang="zh-CN" altLang="en-US" sz="2300" dirty="0"/>
              <a:t>基本信息类包括：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(1) </a:t>
            </a:r>
            <a:r>
              <a:rPr lang="zh-CN" altLang="en-US" sz="2300" dirty="0">
                <a:solidFill>
                  <a:schemeClr val="tx2"/>
                </a:solidFill>
              </a:rPr>
              <a:t>文件名</a:t>
            </a:r>
            <a:r>
              <a:rPr lang="zh-CN" altLang="en-US" sz="2300" dirty="0"/>
              <a:t>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(2) </a:t>
            </a:r>
            <a:r>
              <a:rPr lang="zh-CN" altLang="en-US" sz="2300" dirty="0"/>
              <a:t>文件</a:t>
            </a:r>
            <a:r>
              <a:rPr lang="zh-CN" altLang="en-US" sz="2300" dirty="0">
                <a:solidFill>
                  <a:schemeClr val="tx2"/>
                </a:solidFill>
              </a:rPr>
              <a:t>物理位置</a:t>
            </a:r>
            <a:r>
              <a:rPr lang="en-US" altLang="zh-CN" sz="2300" dirty="0"/>
              <a:t>(</a:t>
            </a:r>
            <a:r>
              <a:rPr lang="zh-CN" altLang="en-US" sz="2300" dirty="0"/>
              <a:t>设备名、起始盘块号、文件长度</a:t>
            </a:r>
            <a:r>
              <a:rPr lang="en-US" altLang="zh-CN" sz="2300" dirty="0"/>
              <a:t>)</a:t>
            </a:r>
            <a:r>
              <a:rPr lang="zh-CN" altLang="en-US" sz="2300" dirty="0"/>
              <a:t>。　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(3) </a:t>
            </a:r>
            <a:r>
              <a:rPr lang="zh-CN" altLang="en-US" sz="2300" dirty="0"/>
              <a:t>文件</a:t>
            </a:r>
            <a:r>
              <a:rPr lang="zh-CN" altLang="en-US" sz="2300" dirty="0">
                <a:solidFill>
                  <a:schemeClr val="tx2"/>
                </a:solidFill>
              </a:rPr>
              <a:t>逻辑结构</a:t>
            </a:r>
            <a:r>
              <a:rPr lang="en-US" altLang="zh-CN" sz="2300" dirty="0"/>
              <a:t>(</a:t>
            </a:r>
            <a:r>
              <a:rPr lang="zh-CN" altLang="en-US" sz="2300" dirty="0"/>
              <a:t>流</a:t>
            </a:r>
            <a:r>
              <a:rPr lang="en-US" altLang="zh-CN" sz="2300" dirty="0"/>
              <a:t>/</a:t>
            </a:r>
            <a:r>
              <a:rPr lang="zh-CN" altLang="en-US" sz="2300" dirty="0"/>
              <a:t>记录文件</a:t>
            </a:r>
            <a:r>
              <a:rPr lang="en-US" altLang="zh-CN" sz="2300" dirty="0"/>
              <a:t>-</a:t>
            </a:r>
            <a:r>
              <a:rPr lang="zh-CN" altLang="en-US" sz="2300" dirty="0"/>
              <a:t>记录数、定</a:t>
            </a:r>
            <a:r>
              <a:rPr lang="en-US" altLang="zh-CN" sz="2300" dirty="0"/>
              <a:t>/</a:t>
            </a:r>
            <a:r>
              <a:rPr lang="zh-CN" altLang="en-US" sz="2300" dirty="0"/>
              <a:t>变长</a:t>
            </a:r>
            <a:r>
              <a:rPr lang="en-US" altLang="zh-CN" sz="2300" dirty="0"/>
              <a:t>)</a:t>
            </a:r>
            <a:r>
              <a:rPr lang="zh-CN" altLang="en-US" sz="2300" dirty="0"/>
              <a:t>。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(4) </a:t>
            </a:r>
            <a:r>
              <a:rPr lang="zh-CN" altLang="en-US" sz="2300" dirty="0"/>
              <a:t>文件的</a:t>
            </a:r>
            <a:r>
              <a:rPr lang="zh-CN" altLang="en-US" sz="2300" dirty="0">
                <a:solidFill>
                  <a:schemeClr val="tx2"/>
                </a:solidFill>
              </a:rPr>
              <a:t>物理结构</a:t>
            </a:r>
            <a:r>
              <a:rPr lang="en-US" altLang="zh-CN" sz="2300" dirty="0"/>
              <a:t>(</a:t>
            </a:r>
            <a:r>
              <a:rPr lang="zh-CN" altLang="en-US" sz="2300" b="1" u="sng" dirty="0"/>
              <a:t>顺序</a:t>
            </a:r>
            <a:r>
              <a:rPr lang="en-US" altLang="zh-CN" sz="2300" b="1" u="sng" dirty="0"/>
              <a:t>/</a:t>
            </a:r>
            <a:r>
              <a:rPr lang="zh-CN" altLang="en-US" sz="2300" b="1" u="sng" dirty="0"/>
              <a:t>链式</a:t>
            </a:r>
            <a:r>
              <a:rPr lang="en-US" altLang="zh-CN" sz="2300" b="1" u="sng" dirty="0"/>
              <a:t>/</a:t>
            </a:r>
            <a:r>
              <a:rPr lang="zh-CN" altLang="en-US" sz="2300" b="1" u="sng" dirty="0"/>
              <a:t>索引文件</a:t>
            </a:r>
            <a:r>
              <a:rPr lang="en-US" altLang="zh-CN" sz="2300" dirty="0"/>
              <a:t>)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zh-CN" sz="2300" dirty="0"/>
              <a:t>   2) </a:t>
            </a:r>
            <a:r>
              <a:rPr lang="zh-CN" altLang="en-US" sz="2300" dirty="0"/>
              <a:t>存取控制信息类</a:t>
            </a:r>
            <a:br>
              <a:rPr lang="zh-CN" altLang="en-US" sz="2300" dirty="0"/>
            </a:br>
            <a:r>
              <a:rPr lang="zh-CN" altLang="en-US" sz="2300" dirty="0"/>
              <a:t>　　存取控制信息类包括</a:t>
            </a:r>
            <a:r>
              <a:rPr lang="zh-CN" altLang="en-US" sz="2300" dirty="0">
                <a:solidFill>
                  <a:schemeClr val="tx2"/>
                </a:solidFill>
              </a:rPr>
              <a:t>文件主</a:t>
            </a:r>
            <a:r>
              <a:rPr lang="zh-CN" altLang="en-US" sz="2300" dirty="0"/>
              <a:t>的存取权限、</a:t>
            </a:r>
            <a:r>
              <a:rPr lang="zh-CN" altLang="en-US" sz="2300" dirty="0">
                <a:solidFill>
                  <a:schemeClr val="tx2"/>
                </a:solidFill>
              </a:rPr>
              <a:t>核准用户</a:t>
            </a:r>
            <a:r>
              <a:rPr lang="zh-CN" altLang="en-US" sz="2300" dirty="0"/>
              <a:t>的存取权限以及</a:t>
            </a:r>
            <a:r>
              <a:rPr lang="zh-CN" altLang="en-US" sz="2300" dirty="0">
                <a:solidFill>
                  <a:schemeClr val="tx2"/>
                </a:solidFill>
              </a:rPr>
              <a:t>一般用户</a:t>
            </a:r>
            <a:r>
              <a:rPr lang="zh-CN" altLang="en-US" sz="2300" dirty="0"/>
              <a:t>的存取权限。</a:t>
            </a:r>
            <a:endParaRPr lang="en-US" altLang="zh-CN" sz="2300" dirty="0"/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zh-CN" altLang="en-US" sz="2300" dirty="0"/>
              <a:t>   </a:t>
            </a:r>
            <a:r>
              <a:rPr lang="en-US" altLang="zh-CN" sz="2300" dirty="0"/>
              <a:t>3) </a:t>
            </a:r>
            <a:r>
              <a:rPr lang="zh-CN" altLang="en-US" sz="2300" dirty="0"/>
              <a:t>使用信息类　　</a:t>
            </a:r>
            <a:endParaRPr lang="en-US" altLang="zh-CN" sz="2300" dirty="0"/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zh-CN" altLang="en-US" sz="2300" dirty="0"/>
              <a:t>        使用信息类包括文件的建立</a:t>
            </a:r>
            <a:r>
              <a:rPr lang="zh-CN" altLang="en-US" sz="2300" dirty="0">
                <a:solidFill>
                  <a:schemeClr val="tx2"/>
                </a:solidFill>
              </a:rPr>
              <a:t>日期</a:t>
            </a:r>
            <a:r>
              <a:rPr lang="zh-CN" altLang="en-US" sz="2300" dirty="0"/>
              <a:t>和</a:t>
            </a:r>
            <a:r>
              <a:rPr lang="zh-CN" altLang="en-US" sz="2300" dirty="0">
                <a:solidFill>
                  <a:schemeClr val="tx2"/>
                </a:solidFill>
              </a:rPr>
              <a:t>时间</a:t>
            </a:r>
            <a:r>
              <a:rPr lang="zh-CN" altLang="en-US" sz="2300" dirty="0"/>
              <a:t>、文件上一次修改的日期和时间，以及当前使用信息。这些信息包括当前已打开该文件的进程数，是否被其它进程锁住，文件在内存中是否已被修改但尚未拷贝到盘上等。应该说明，对于不同</a:t>
            </a:r>
            <a:r>
              <a:rPr lang="en-US" altLang="zh-CN" sz="2300" dirty="0"/>
              <a:t>OS</a:t>
            </a:r>
            <a:r>
              <a:rPr lang="zh-CN" altLang="en-US" sz="2300" dirty="0"/>
              <a:t>的文件系统，由于功能不同，可能只含有上述信息中的某些部分。</a:t>
            </a:r>
          </a:p>
        </p:txBody>
      </p:sp>
    </p:spTree>
    <p:extLst>
      <p:ext uri="{BB962C8B-B14F-4D97-AF65-F5344CB8AC3E}">
        <p14:creationId xmlns:p14="http://schemas.microsoft.com/office/powerpoint/2010/main" val="3827156059"/>
      </p:ext>
    </p:extLst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9553" y="620688"/>
            <a:ext cx="8032948" cy="45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200" b="1" dirty="0">
                <a:solidFill>
                  <a:schemeClr val="tx2"/>
                </a:solidFill>
              </a:rPr>
              <a:t>1</a:t>
            </a:r>
            <a:r>
              <a:rPr lang="zh-CN" altLang="en-US" sz="2200" b="1" dirty="0">
                <a:solidFill>
                  <a:schemeClr val="tx2"/>
                </a:solidFill>
              </a:rPr>
              <a:t>）索引结点（</a:t>
            </a:r>
            <a:r>
              <a:rPr lang="en-US" altLang="zh-CN" sz="2200" b="1" dirty="0" err="1">
                <a:solidFill>
                  <a:schemeClr val="tx2"/>
                </a:solidFill>
              </a:rPr>
              <a:t>i</a:t>
            </a:r>
            <a:r>
              <a:rPr lang="zh-CN" altLang="en-US" sz="2200" b="1" dirty="0">
                <a:solidFill>
                  <a:schemeClr val="tx2"/>
                </a:solidFill>
              </a:rPr>
              <a:t>结点）的引入 </a:t>
            </a:r>
            <a:endParaRPr lang="en-US" altLang="zh-CN" sz="2200" b="1" dirty="0">
              <a:solidFill>
                <a:schemeClr val="tx2"/>
              </a:solidFill>
            </a:endParaRPr>
          </a:p>
          <a:p>
            <a:pPr marL="0" indent="0" algn="l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200" dirty="0"/>
              <a:t>    </a:t>
            </a:r>
            <a:r>
              <a:rPr lang="zh-CN" altLang="en-US" sz="2200" dirty="0">
                <a:solidFill>
                  <a:schemeClr val="tx2"/>
                </a:solidFill>
              </a:rPr>
              <a:t>查文件</a:t>
            </a:r>
            <a:r>
              <a:rPr lang="zh-CN" altLang="en-US" sz="2200" dirty="0"/>
              <a:t>就要</a:t>
            </a:r>
            <a:r>
              <a:rPr lang="zh-CN" altLang="en-US" sz="2200" dirty="0">
                <a:solidFill>
                  <a:schemeClr val="tx2"/>
                </a:solidFill>
              </a:rPr>
              <a:t>查目录</a:t>
            </a:r>
            <a:r>
              <a:rPr lang="zh-CN" altLang="en-US" sz="2200" dirty="0"/>
              <a:t>，查目录就要调入</a:t>
            </a:r>
            <a:r>
              <a:rPr lang="zh-CN" altLang="en-US" sz="2200" dirty="0">
                <a:solidFill>
                  <a:schemeClr val="tx2"/>
                </a:solidFill>
              </a:rPr>
              <a:t>目录文件</a:t>
            </a:r>
            <a:r>
              <a:rPr lang="zh-CN" altLang="en-US" sz="2200" dirty="0"/>
              <a:t>的</a:t>
            </a:r>
            <a:r>
              <a:rPr lang="zh-CN" altLang="en-US" sz="2200" b="1" u="sng" dirty="0"/>
              <a:t>第一个盘块</a:t>
            </a:r>
            <a:r>
              <a:rPr lang="zh-CN" altLang="en-US" sz="2200" b="1" baseline="30000" dirty="0"/>
              <a:t>因目录文件太大，不能都调入</a:t>
            </a:r>
            <a:r>
              <a:rPr lang="zh-CN" altLang="en-US" sz="2200" dirty="0"/>
              <a:t>。如果未查到，就要再调入</a:t>
            </a:r>
            <a:r>
              <a:rPr lang="zh-CN" altLang="en-US" sz="2200" u="sng" dirty="0"/>
              <a:t>其它目录盘块</a:t>
            </a:r>
            <a:r>
              <a:rPr lang="zh-CN" altLang="en-US" sz="2200" dirty="0"/>
              <a:t>，我们就会发现：因为多次读盘，造成</a:t>
            </a:r>
            <a:r>
              <a:rPr lang="zh-CN" altLang="en-US" sz="2200" u="sng" dirty="0"/>
              <a:t>检索</a:t>
            </a:r>
            <a:r>
              <a:rPr lang="zh-CN" altLang="en-US" sz="2200" b="1" u="sng" dirty="0">
                <a:solidFill>
                  <a:schemeClr val="tx2"/>
                </a:solidFill>
              </a:rPr>
              <a:t>速度</a:t>
            </a:r>
            <a:r>
              <a:rPr lang="zh-CN" altLang="en-US" sz="2200" u="sng" dirty="0"/>
              <a:t>太慢</a:t>
            </a:r>
            <a:r>
              <a:rPr lang="zh-CN" altLang="en-US" sz="2200" b="1" baseline="30000" dirty="0">
                <a:solidFill>
                  <a:schemeClr val="tx2"/>
                </a:solidFill>
              </a:rPr>
              <a:t>问题</a:t>
            </a:r>
            <a:r>
              <a:rPr lang="en-US" altLang="zh-CN" sz="2200" b="1" baseline="30000" dirty="0">
                <a:solidFill>
                  <a:schemeClr val="tx2"/>
                </a:solidFill>
              </a:rPr>
              <a:t>1</a:t>
            </a:r>
            <a:r>
              <a:rPr lang="zh-CN" altLang="en-US" sz="2200" dirty="0"/>
              <a:t>，且目录项占了过多内存，造成</a:t>
            </a:r>
            <a:r>
              <a:rPr lang="zh-CN" altLang="en-US" sz="2200" b="1" u="sng" dirty="0">
                <a:solidFill>
                  <a:schemeClr val="tx2"/>
                </a:solidFill>
              </a:rPr>
              <a:t>内存</a:t>
            </a:r>
            <a:r>
              <a:rPr lang="zh-CN" altLang="en-US" sz="2200" u="sng" dirty="0"/>
              <a:t>利用率下降</a:t>
            </a:r>
            <a:r>
              <a:rPr lang="zh-CN" altLang="en-US" sz="2200" b="1" baseline="30000" dirty="0">
                <a:solidFill>
                  <a:schemeClr val="tx2"/>
                </a:solidFill>
              </a:rPr>
              <a:t>问题</a:t>
            </a:r>
            <a:r>
              <a:rPr lang="en-US" altLang="zh-CN" sz="2200" b="1" baseline="30000" dirty="0">
                <a:solidFill>
                  <a:schemeClr val="tx2"/>
                </a:solidFill>
              </a:rPr>
              <a:t>2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0" indent="0" algn="l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200" dirty="0"/>
              <a:t>    </a:t>
            </a:r>
            <a:r>
              <a:rPr lang="zh-CN" altLang="en-US" sz="2200" dirty="0"/>
              <a:t> 解决</a:t>
            </a:r>
            <a:r>
              <a:rPr lang="zh-CN" altLang="en-US" sz="2200" dirty="0">
                <a:sym typeface="Wingdings" panose="05000000000000000000" pitchFamily="2" charset="2"/>
              </a:rPr>
              <a:t>：</a:t>
            </a:r>
            <a:r>
              <a:rPr lang="en-US" altLang="zh-CN" sz="2200" dirty="0">
                <a:sym typeface="Wingdings" panose="05000000000000000000" pitchFamily="2" charset="2"/>
              </a:rPr>
              <a:t>(1)</a:t>
            </a:r>
            <a:r>
              <a:rPr lang="zh-CN" altLang="en-US" sz="2200" dirty="0">
                <a:sym typeface="Wingdings" panose="05000000000000000000" pitchFamily="2" charset="2"/>
              </a:rPr>
              <a:t>因为用</a:t>
            </a:r>
            <a:r>
              <a:rPr lang="zh-CN" altLang="en-US" sz="2200" u="sng" dirty="0">
                <a:solidFill>
                  <a:schemeClr val="tx2"/>
                </a:solidFill>
              </a:rPr>
              <a:t>文件名</a:t>
            </a:r>
            <a:r>
              <a:rPr lang="zh-CN" altLang="en-US" sz="2200" dirty="0"/>
              <a:t>来检索文件位置，所以目录项中必须要有文件名。</a:t>
            </a:r>
            <a:r>
              <a:rPr lang="en-US" altLang="zh-CN" sz="2200" dirty="0"/>
              <a:t>(2)</a:t>
            </a:r>
            <a:r>
              <a:rPr lang="zh-CN" altLang="en-US" sz="2200" dirty="0"/>
              <a:t> </a:t>
            </a:r>
            <a:r>
              <a:rPr lang="zh-CN" altLang="en-US" sz="2200" u="sng" dirty="0"/>
              <a:t>找到该文件名时，才读出其物理地址</a:t>
            </a:r>
            <a:r>
              <a:rPr lang="zh-CN" altLang="en-US" sz="2200" dirty="0"/>
              <a:t>，</a:t>
            </a:r>
            <a:r>
              <a:rPr lang="zh-CN" altLang="en-US" sz="2200" dirty="0">
                <a:solidFill>
                  <a:srgbClr val="FF6699"/>
                </a:solidFill>
              </a:rPr>
              <a:t>其它</a:t>
            </a:r>
            <a:r>
              <a:rPr lang="zh-CN" altLang="en-US" sz="2000" dirty="0"/>
              <a:t>关于文件的</a:t>
            </a:r>
            <a:r>
              <a:rPr lang="zh-CN" altLang="en-US" sz="2000" u="sng" dirty="0"/>
              <a:t>描述信息</a:t>
            </a:r>
            <a:r>
              <a:rPr lang="zh-CN" altLang="en-US" sz="2000" dirty="0"/>
              <a:t>则用不到，因此</a:t>
            </a:r>
            <a:r>
              <a:rPr lang="zh-CN" altLang="en-US" sz="2000" u="sng" dirty="0"/>
              <a:t>勿需调入内存</a:t>
            </a:r>
            <a:r>
              <a:rPr lang="zh-CN" altLang="en-US" sz="2200" dirty="0">
                <a:sym typeface="Wingdings" pitchFamily="2" charset="2"/>
              </a:rPr>
              <a:t></a:t>
            </a:r>
            <a:r>
              <a:rPr lang="zh-CN" altLang="en-US" sz="2200" dirty="0">
                <a:solidFill>
                  <a:srgbClr val="FFCC00"/>
                </a:solidFill>
                <a:sym typeface="Wingdings" pitchFamily="2" charset="2"/>
              </a:rPr>
              <a:t>存放目录项的盘块数大为减少启动磁盘的次数也会减少（</a:t>
            </a:r>
            <a:r>
              <a:rPr lang="en-US" altLang="zh-CN" sz="2200" dirty="0">
                <a:solidFill>
                  <a:srgbClr val="FFCC00"/>
                </a:solidFill>
                <a:sym typeface="Wingdings" pitchFamily="2" charset="2"/>
              </a:rPr>
              <a:t>P34</a:t>
            </a:r>
            <a:r>
              <a:rPr lang="zh-CN" altLang="en-US" sz="2200" dirty="0"/>
              <a:t>计算）。</a:t>
            </a:r>
            <a:endParaRPr lang="en-US" altLang="zh-CN" sz="2200" dirty="0"/>
          </a:p>
          <a:p>
            <a:pPr marL="342900" indent="-342900" algn="l" eaLnBrk="1" hangingPunct="1">
              <a:lnSpc>
                <a:spcPct val="120000"/>
              </a:lnSpc>
              <a:spcBef>
                <a:spcPct val="0"/>
              </a:spcBef>
              <a:buSzPct val="81000"/>
              <a:buFont typeface="Wingdings" panose="05000000000000000000" pitchFamily="2" charset="2"/>
              <a:buChar char="u"/>
              <a:defRPr/>
            </a:pPr>
            <a:r>
              <a:rPr lang="en-US" altLang="zh-CN" sz="2200" dirty="0"/>
              <a:t>UNIX</a:t>
            </a:r>
            <a:r>
              <a:rPr lang="zh-CN" altLang="en-US" sz="2200" dirty="0"/>
              <a:t>：</a:t>
            </a:r>
            <a:r>
              <a:rPr lang="zh-CN" altLang="en-US" sz="2200" b="1" dirty="0">
                <a:solidFill>
                  <a:schemeClr val="tx2"/>
                </a:solidFill>
              </a:rPr>
              <a:t>目录项</a:t>
            </a:r>
            <a:r>
              <a:rPr lang="zh-CN" altLang="en-US" sz="2200" dirty="0"/>
              <a:t>构成仅有</a:t>
            </a:r>
            <a:r>
              <a:rPr lang="en-US" altLang="zh-CN" sz="2200" dirty="0"/>
              <a:t>16 Byte(</a:t>
            </a:r>
            <a:r>
              <a:rPr lang="zh-CN" altLang="en-US" sz="2200" b="1" dirty="0">
                <a:solidFill>
                  <a:srgbClr val="FF0000"/>
                </a:solidFill>
              </a:rPr>
              <a:t>文件名</a:t>
            </a:r>
            <a:r>
              <a:rPr lang="en-US" altLang="zh-CN" sz="2200" dirty="0"/>
              <a:t>+</a:t>
            </a:r>
            <a:r>
              <a:rPr lang="zh-CN" altLang="en-US" sz="2200" b="1" dirty="0">
                <a:solidFill>
                  <a:srgbClr val="FF0000"/>
                </a:solidFill>
              </a:rPr>
              <a:t>索引结点指针</a:t>
            </a:r>
            <a:r>
              <a:rPr lang="en-US" altLang="zh-CN" sz="2200" dirty="0"/>
              <a:t>)</a:t>
            </a:r>
            <a:r>
              <a:rPr lang="zh-CN" altLang="en-US" sz="2200" dirty="0"/>
              <a:t>，    指针指向</a:t>
            </a:r>
            <a:r>
              <a:rPr lang="zh-CN" altLang="en-US" sz="2200" b="1" u="sng" dirty="0"/>
              <a:t>索引结点</a:t>
            </a:r>
            <a:r>
              <a:rPr lang="zh-CN" altLang="en-US" sz="2200" u="sng" dirty="0"/>
              <a:t>（</a:t>
            </a:r>
            <a:r>
              <a:rPr lang="en-US" altLang="zh-CN" sz="2200" b="1" u="sng" dirty="0" err="1">
                <a:solidFill>
                  <a:schemeClr val="tx2"/>
                </a:solidFill>
              </a:rPr>
              <a:t>i</a:t>
            </a:r>
            <a:r>
              <a:rPr lang="zh-CN" altLang="en-US" sz="2200" b="1" u="sng" dirty="0">
                <a:solidFill>
                  <a:schemeClr val="tx2"/>
                </a:solidFill>
              </a:rPr>
              <a:t>结点</a:t>
            </a:r>
            <a:r>
              <a:rPr lang="zh-CN" altLang="en-US" sz="2200" dirty="0"/>
              <a:t>，内含</a:t>
            </a:r>
            <a:r>
              <a:rPr lang="zh-CN" altLang="en-US" sz="2200" dirty="0">
                <a:solidFill>
                  <a:schemeClr val="tx2"/>
                </a:solidFill>
              </a:rPr>
              <a:t>文件的描述信息</a:t>
            </a:r>
            <a:r>
              <a:rPr lang="en-US" altLang="zh-CN" sz="2200" dirty="0">
                <a:solidFill>
                  <a:schemeClr val="tx2"/>
                </a:solidFill>
              </a:rPr>
              <a:t>—</a:t>
            </a:r>
            <a:r>
              <a:rPr lang="zh-CN" altLang="en-US" sz="2200" dirty="0">
                <a:solidFill>
                  <a:schemeClr val="tx2"/>
                </a:solidFill>
              </a:rPr>
              <a:t>下页</a:t>
            </a:r>
            <a:r>
              <a:rPr lang="zh-CN" altLang="en-US" sz="2200" dirty="0"/>
              <a:t>）。</a:t>
            </a:r>
          </a:p>
        </p:txBody>
      </p:sp>
      <p:graphicFrame>
        <p:nvGraphicFramePr>
          <p:cNvPr id="4304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37950"/>
              </p:ext>
            </p:extLst>
          </p:nvPr>
        </p:nvGraphicFramePr>
        <p:xfrm>
          <a:off x="827584" y="5178950"/>
          <a:ext cx="6570663" cy="1585284"/>
        </p:xfrm>
        <a:graphic>
          <a:graphicData uri="http://schemas.openxmlformats.org/drawingml/2006/table">
            <a:tbl>
              <a:tblPr/>
              <a:tblGrid>
                <a:gridCol w="325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文件名 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14Byte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91442" marR="9144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索引结点编号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指针（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2Byte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91442" marR="9144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文件名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2" marR="9144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2" marR="9144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文件名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2" marR="9144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2" marR="9144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2" marR="9144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2" marR="9144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5652" y="116632"/>
            <a:ext cx="8540750" cy="504056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</a:rPr>
              <a:t>   2. </a:t>
            </a:r>
            <a:r>
              <a:rPr lang="zh-CN" altLang="en-US" dirty="0">
                <a:latin typeface="Times New Roman" pitchFamily="18" charset="0"/>
              </a:rPr>
              <a:t>索引结点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0849" y="5045164"/>
            <a:ext cx="890372" cy="16962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FFFF00"/>
                </a:solidFill>
              </a:rPr>
              <a:t>图 </a:t>
            </a:r>
            <a:r>
              <a:rPr lang="en-US" altLang="zh-CN" sz="1800" b="1" dirty="0">
                <a:solidFill>
                  <a:srgbClr val="FFFF00"/>
                </a:solidFill>
              </a:rPr>
              <a:t>7-8 UNIX</a:t>
            </a:r>
            <a:r>
              <a:rPr lang="zh-CN" altLang="en-US" sz="1800" b="1" dirty="0">
                <a:solidFill>
                  <a:srgbClr val="FFFF00"/>
                </a:solidFill>
              </a:rPr>
              <a:t>的文件目录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323527" y="729308"/>
            <a:ext cx="8352927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文件主</a:t>
            </a:r>
            <a:r>
              <a:rPr lang="zh-CN" altLang="en-US" sz="2400" dirty="0">
                <a:latin typeface="Times New Roman" pitchFamily="18" charset="0"/>
              </a:rPr>
              <a:t>标识符 </a:t>
            </a:r>
            <a:r>
              <a:rPr lang="zh-CN" altLang="en-US" sz="2400" dirty="0"/>
              <a:t>，即拥有该文件的个人或小组的标识符；</a:t>
            </a: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文件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类型</a:t>
            </a:r>
            <a:r>
              <a:rPr lang="zh-CN" altLang="en-US" sz="2400" dirty="0"/>
              <a:t>，包括正规文件、目录文件或特别文件；</a:t>
            </a:r>
            <a:r>
              <a:rPr lang="zh-CN" altLang="en-US" sz="2400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(3) </a:t>
            </a:r>
            <a:r>
              <a:rPr lang="zh-CN" altLang="en-US" sz="2400" dirty="0">
                <a:latin typeface="Times New Roman" pitchFamily="18" charset="0"/>
              </a:rPr>
              <a:t>文件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存取权限</a:t>
            </a: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zh-CN" altLang="en-US" sz="2400" dirty="0"/>
              <a:t>，指各类用户对该文件的存取权限；</a:t>
            </a: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(4) </a:t>
            </a:r>
            <a:r>
              <a:rPr lang="zh-CN" altLang="en-US" sz="2400" dirty="0">
                <a:latin typeface="Times New Roman" pitchFamily="18" charset="0"/>
              </a:rPr>
              <a:t>文件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物理地址</a:t>
            </a:r>
            <a:r>
              <a:rPr lang="zh-CN" altLang="en-US" sz="2400" dirty="0"/>
              <a:t>，每一个索引结点中含有</a:t>
            </a:r>
            <a:r>
              <a:rPr lang="en-US" altLang="zh-CN" sz="2400" dirty="0"/>
              <a:t>13</a:t>
            </a:r>
            <a:r>
              <a:rPr lang="zh-CN" altLang="en-US" sz="2400" dirty="0"/>
              <a:t>个地址项，即</a:t>
            </a:r>
            <a:r>
              <a:rPr lang="en-US" altLang="zh-CN" sz="2400" dirty="0" err="1"/>
              <a:t>iaddr</a:t>
            </a:r>
            <a:r>
              <a:rPr lang="en-US" altLang="zh-CN" sz="2400" dirty="0"/>
              <a:t>(0)</a:t>
            </a:r>
            <a:r>
              <a:rPr lang="zh-CN" altLang="en-US" sz="2400" dirty="0"/>
              <a:t>～</a:t>
            </a:r>
            <a:r>
              <a:rPr lang="en-US" altLang="zh-CN" sz="2400" dirty="0" err="1"/>
              <a:t>iaddr</a:t>
            </a:r>
            <a:r>
              <a:rPr lang="en-US" altLang="zh-CN" sz="2400" dirty="0"/>
              <a:t>(12)</a:t>
            </a:r>
            <a:r>
              <a:rPr lang="zh-CN" altLang="en-US" sz="2400" dirty="0"/>
              <a:t>，它们以直接或间接方式给出数据文件所在盘块的编号；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§8.1.5</a:t>
            </a:r>
            <a:r>
              <a:rPr lang="zh-CN" altLang="en-US" sz="2400" dirty="0">
                <a:latin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</a:rPr>
              <a:t>13</a:t>
            </a:r>
            <a:r>
              <a:rPr lang="zh-CN" altLang="en-US" sz="2400" dirty="0">
                <a:latin typeface="Times New Roman" pitchFamily="18" charset="0"/>
              </a:rPr>
              <a:t>个地址项）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(5) </a:t>
            </a:r>
            <a:r>
              <a:rPr lang="zh-CN" altLang="en-US" sz="2400" dirty="0">
                <a:latin typeface="Times New Roman" pitchFamily="18" charset="0"/>
              </a:rPr>
              <a:t>文件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长度</a:t>
            </a:r>
            <a:r>
              <a:rPr lang="zh-CN" altLang="en-US" sz="2400" dirty="0"/>
              <a:t>，指以字节为单位的文件长度；</a:t>
            </a: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(6) </a:t>
            </a:r>
            <a:r>
              <a:rPr lang="zh-CN" altLang="en-US" sz="2400" dirty="0">
                <a:latin typeface="Times New Roman" pitchFamily="18" charset="0"/>
              </a:rPr>
              <a:t>文件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连接计数</a:t>
            </a: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zh-CN" altLang="en-US" sz="2400" dirty="0"/>
              <a:t>，表明在本文件系统中所有指向该</a:t>
            </a:r>
            <a:r>
              <a:rPr lang="en-US" altLang="zh-CN" sz="2400" dirty="0"/>
              <a:t>(</a:t>
            </a:r>
            <a:r>
              <a:rPr lang="zh-CN" altLang="en-US" sz="2400" dirty="0"/>
              <a:t>文件的</a:t>
            </a:r>
            <a:r>
              <a:rPr lang="en-US" altLang="zh-CN" sz="2400" dirty="0"/>
              <a:t>)</a:t>
            </a:r>
            <a:r>
              <a:rPr lang="zh-CN" altLang="en-US" sz="2400" dirty="0"/>
              <a:t>文件名的指针计数；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个文件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多个目录项）</a:t>
            </a: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(7) </a:t>
            </a:r>
            <a:r>
              <a:rPr lang="zh-CN" altLang="en-US" sz="2400" dirty="0">
                <a:latin typeface="Times New Roman" pitchFamily="18" charset="0"/>
              </a:rPr>
              <a:t>文件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存取时间</a:t>
            </a:r>
            <a:r>
              <a:rPr lang="zh-CN" altLang="en-US" sz="2400" dirty="0"/>
              <a:t>，指出本文件最近被进程存取的时间、最近被修改的时间及索引结点最近被修改的时间。</a:t>
            </a:r>
            <a:r>
              <a:rPr lang="en-US" altLang="zh-CN" sz="2400" dirty="0">
                <a:latin typeface="Times New Roman" pitchFamily="18" charset="0"/>
              </a:rPr>
              <a:t>   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500" dirty="0">
                <a:latin typeface="Times New Roman" pitchFamily="18" charset="0"/>
              </a:rPr>
              <a:t>   2) </a:t>
            </a:r>
            <a:r>
              <a:rPr lang="zh-CN" altLang="en-US" sz="2500" dirty="0">
                <a:solidFill>
                  <a:srgbClr val="FF0000"/>
                </a:solidFill>
                <a:latin typeface="Times New Roman" pitchFamily="18" charset="0"/>
              </a:rPr>
              <a:t>磁盘上</a:t>
            </a:r>
            <a:r>
              <a:rPr lang="en-US" altLang="zh-CN" sz="2500" baseline="3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500" dirty="0">
                <a:latin typeface="Times New Roman" pitchFamily="18" charset="0"/>
              </a:rPr>
              <a:t>索引结点内容 </a:t>
            </a:r>
            <a:r>
              <a:rPr lang="zh-CN" altLang="en-US" sz="2500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zh-CN" altLang="en-US" sz="2500" dirty="0">
                <a:solidFill>
                  <a:schemeClr val="tx1"/>
                </a:solidFill>
                <a:latin typeface="Times New Roman" pitchFamily="18" charset="0"/>
              </a:rPr>
              <a:t>快）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8062664" cy="547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dirty="0"/>
              <a:t>    这是存放在内存中的索引结点。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dirty="0"/>
              <a:t>    当文件被打开时，要将</a:t>
            </a:r>
            <a:r>
              <a:rPr lang="zh-CN" altLang="en-US" sz="2400" u="sng" dirty="0"/>
              <a:t>磁盘索引结点</a:t>
            </a:r>
            <a:r>
              <a:rPr lang="zh-CN" altLang="en-US" sz="2400" dirty="0"/>
              <a:t>拷贝到</a:t>
            </a:r>
            <a:r>
              <a:rPr lang="zh-CN" altLang="en-US" sz="2400" u="sng" dirty="0"/>
              <a:t>内存的索引结点</a:t>
            </a:r>
            <a:r>
              <a:rPr lang="zh-CN" altLang="en-US" sz="2400" dirty="0"/>
              <a:t>中，便于以后使用。在内存索引结点中又增加了以下内容：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(1) </a:t>
            </a:r>
            <a:r>
              <a:rPr lang="zh-CN" altLang="en-US" sz="2400" dirty="0">
                <a:solidFill>
                  <a:schemeClr val="tx2"/>
                </a:solidFill>
              </a:rPr>
              <a:t>索引结点编号</a:t>
            </a:r>
            <a:r>
              <a:rPr lang="zh-CN" altLang="en-US" sz="2400" dirty="0"/>
              <a:t>，用于标识内存索引结点；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(2) </a:t>
            </a:r>
            <a:r>
              <a:rPr lang="zh-CN" altLang="en-US" sz="2400" dirty="0">
                <a:solidFill>
                  <a:schemeClr val="tx2"/>
                </a:solidFill>
              </a:rPr>
              <a:t>状态</a:t>
            </a:r>
            <a:r>
              <a:rPr lang="zh-CN" altLang="en-US" sz="2400" dirty="0"/>
              <a:t>，指示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结点是否上锁或被修改；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(3) </a:t>
            </a:r>
            <a:r>
              <a:rPr lang="zh-CN" altLang="en-US" sz="2400" dirty="0">
                <a:solidFill>
                  <a:schemeClr val="tx2"/>
                </a:solidFill>
              </a:rPr>
              <a:t>访问计数</a:t>
            </a:r>
            <a:r>
              <a:rPr lang="zh-CN" altLang="en-US" sz="2400" dirty="0"/>
              <a:t>，每当有一进程要访问此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结点时，将该访问计数加</a:t>
            </a:r>
            <a:r>
              <a:rPr lang="en-US" altLang="zh-CN" sz="2400" dirty="0"/>
              <a:t>1</a:t>
            </a:r>
            <a:r>
              <a:rPr lang="zh-CN" altLang="en-US" sz="2400" dirty="0"/>
              <a:t>，访问完再减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(4) </a:t>
            </a:r>
            <a:r>
              <a:rPr lang="zh-CN" altLang="en-US" sz="2400" dirty="0"/>
              <a:t>文件所属文件系统的</a:t>
            </a:r>
            <a:r>
              <a:rPr lang="zh-CN" altLang="en-US" sz="2400" dirty="0">
                <a:solidFill>
                  <a:schemeClr val="tx2"/>
                </a:solidFill>
              </a:rPr>
              <a:t>逻辑设备号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(5) </a:t>
            </a:r>
            <a:r>
              <a:rPr lang="zh-CN" altLang="en-US" sz="2400" dirty="0">
                <a:solidFill>
                  <a:schemeClr val="tx2"/>
                </a:solidFill>
              </a:rPr>
              <a:t>链接指针</a:t>
            </a:r>
            <a:r>
              <a:rPr lang="zh-CN" altLang="en-US" sz="2400" dirty="0"/>
              <a:t>，设置有分别指向空闲链表和散列队列的指针。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</a:rPr>
              <a:t>   3)  </a:t>
            </a:r>
            <a:r>
              <a:rPr lang="zh-CN" altLang="en-US" sz="2500" dirty="0">
                <a:solidFill>
                  <a:srgbClr val="FF0000"/>
                </a:solidFill>
                <a:latin typeface="Times New Roman" pitchFamily="18" charset="0"/>
              </a:rPr>
              <a:t>内存中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索引结点内容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2"/>
          <p:cNvSpPr txBox="1">
            <a:spLocks noChangeArrowheads="1"/>
          </p:cNvSpPr>
          <p:nvPr/>
        </p:nvSpPr>
        <p:spPr bwMode="auto">
          <a:xfrm>
            <a:off x="3193370" y="6290753"/>
            <a:ext cx="236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图 </a:t>
            </a:r>
            <a:r>
              <a:rPr lang="en-US" altLang="zh-CN" sz="2400" dirty="0">
                <a:latin typeface="Times New Roman" pitchFamily="18" charset="0"/>
              </a:rPr>
              <a:t>7-9 </a:t>
            </a:r>
            <a:r>
              <a:rPr lang="zh-CN" altLang="en-US" sz="2400" dirty="0">
                <a:latin typeface="Times New Roman" pitchFamily="18" charset="0"/>
              </a:rPr>
              <a:t>单级目录 </a:t>
            </a:r>
          </a:p>
        </p:txBody>
      </p:sp>
      <p:pic>
        <p:nvPicPr>
          <p:cNvPr id="8" name="Picture 4" descr="7-9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348" y="4462786"/>
            <a:ext cx="6336704" cy="1847056"/>
          </a:xfrm>
          <a:prstGeom prst="rect">
            <a:avLst/>
          </a:prstGeom>
          <a:solidFill>
            <a:srgbClr val="00B050">
              <a:alpha val="83000"/>
            </a:srgbClr>
          </a:solidFill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   7.3.2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简单的文件目录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68312" y="764704"/>
            <a:ext cx="820737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　　</a:t>
            </a:r>
            <a:r>
              <a:rPr kumimoji="0" lang="en-US" altLang="zh-CN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1. 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单级文件目录</a:t>
            </a:r>
            <a:b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　　这是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最简单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的文件目录。在整个文件系统中只建立</a:t>
            </a:r>
            <a:r>
              <a:rPr kumimoji="0" lang="zh-CN" altLang="en-US" sz="23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一张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目录表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，每个文件占一个目录项，目录项中含</a:t>
            </a:r>
            <a:r>
              <a:rPr kumimoji="0" lang="zh-CN" altLang="en-US" sz="23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文件名、文件扩展名、文件长度、文件类型、文件物理地址以及其它文件属性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。此外，为表明每个目录项是否空闲，又设置了一个状态位。单级文件目录如图</a:t>
            </a:r>
            <a:r>
              <a:rPr kumimoji="0" lang="en-US" altLang="zh-CN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7-9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所示。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        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优点：简单。</a:t>
            </a:r>
            <a:endParaRPr kumimoji="0" lang="en-US" altLang="zh-CN" sz="2300" kern="0" dirty="0">
              <a:solidFill>
                <a:schemeClr val="tx1"/>
              </a:solidFill>
              <a:latin typeface="Times New Roman"/>
              <a:ea typeface="宋体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        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缺点：查找</a:t>
            </a:r>
            <a:r>
              <a:rPr kumimoji="0" lang="zh-CN" altLang="en-US" sz="2300" u="sng" kern="0" dirty="0">
                <a:solidFill>
                  <a:schemeClr val="tx1"/>
                </a:solidFill>
                <a:latin typeface="Times New Roman"/>
                <a:ea typeface="宋体"/>
              </a:rPr>
              <a:t>速度慢</a:t>
            </a:r>
            <a:r>
              <a:rPr kumimoji="0" lang="zh-CN" altLang="en-US" sz="2300" b="1" kern="0" baseline="30000" dirty="0">
                <a:solidFill>
                  <a:schemeClr val="tx1"/>
                </a:solidFill>
                <a:latin typeface="Times New Roman"/>
                <a:ea typeface="宋体"/>
              </a:rPr>
              <a:t>长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，不允许</a:t>
            </a:r>
            <a:r>
              <a:rPr kumimoji="0" lang="zh-CN" altLang="en-US" sz="2300" u="sng" kern="0" dirty="0">
                <a:solidFill>
                  <a:schemeClr val="tx1"/>
                </a:solidFill>
                <a:latin typeface="Times New Roman"/>
                <a:ea typeface="宋体"/>
              </a:rPr>
              <a:t>同名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，不便于</a:t>
            </a:r>
            <a:r>
              <a:rPr kumimoji="0" lang="zh-CN" altLang="en-US" sz="2300" u="sng" kern="0" dirty="0">
                <a:solidFill>
                  <a:schemeClr val="tx1"/>
                </a:solidFill>
                <a:latin typeface="Times New Roman"/>
                <a:ea typeface="宋体"/>
              </a:rPr>
              <a:t>共享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。</a:t>
            </a:r>
            <a:endParaRPr kumimoji="0" lang="en-US" altLang="zh-CN" sz="2300" kern="0" dirty="0">
              <a:solidFill>
                <a:schemeClr val="tx1"/>
              </a:solidFill>
              <a:latin typeface="Times New Roman"/>
              <a:ea typeface="宋体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       </a:t>
            </a:r>
            <a:endParaRPr kumimoji="0" lang="zh-CN" altLang="en-US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200400" y="6019800"/>
            <a:ext cx="313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图 </a:t>
            </a:r>
            <a:r>
              <a:rPr lang="en-US" altLang="zh-CN" sz="2400">
                <a:latin typeface="Times New Roman" pitchFamily="18" charset="0"/>
              </a:rPr>
              <a:t>7-10 </a:t>
            </a:r>
            <a:r>
              <a:rPr lang="zh-CN" altLang="en-US" sz="2400">
                <a:latin typeface="Times New Roman" pitchFamily="18" charset="0"/>
              </a:rPr>
              <a:t>两级目录结构 </a:t>
            </a: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0227"/>
              </p:ext>
            </p:extLst>
          </p:nvPr>
        </p:nvGraphicFramePr>
        <p:xfrm>
          <a:off x="395536" y="1933575"/>
          <a:ext cx="80645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54780" imgH="2049780" progId="Visio.Drawing.11">
                  <p:embed/>
                </p:oleObj>
              </mc:Choice>
              <mc:Fallback>
                <p:oleObj name="Visio" r:id="rId2" imgW="3954780" imgH="20497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33575"/>
                        <a:ext cx="8064500" cy="4086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511170" y="836712"/>
            <a:ext cx="7416800" cy="116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）结构：</a:t>
            </a:r>
            <a:r>
              <a:rPr lang="zh-CN" altLang="en-US" sz="2400" dirty="0">
                <a:latin typeface="Times New Roman" pitchFamily="18" charset="0"/>
              </a:rPr>
              <a:t>主文件目录</a:t>
            </a:r>
            <a:r>
              <a:rPr lang="en-US" altLang="zh-CN" sz="2400" b="1" dirty="0">
                <a:latin typeface="Times New Roman" pitchFamily="18" charset="0"/>
              </a:rPr>
              <a:t>+</a:t>
            </a:r>
            <a:r>
              <a:rPr lang="zh-CN" altLang="en-US" sz="2400" dirty="0">
                <a:latin typeface="Times New Roman" pitchFamily="18" charset="0"/>
              </a:rPr>
              <a:t>多个用户文件目录</a:t>
            </a:r>
            <a:r>
              <a:rPr lang="en-US" altLang="zh-CN" sz="2400" dirty="0">
                <a:latin typeface="Times New Roman" pitchFamily="18" charset="0"/>
              </a:rPr>
              <a:t>UFD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克服了单级目录的问题</a:t>
            </a:r>
            <a:r>
              <a:rPr lang="en-US" altLang="zh-CN" sz="2400" b="1" baseline="30000" dirty="0">
                <a:latin typeface="Times New Roman" pitchFamily="18" charset="0"/>
              </a:rPr>
              <a:t>3</a:t>
            </a:r>
            <a:r>
              <a:rPr lang="zh-CN" altLang="en-US" sz="2400" b="1" baseline="30000" dirty="0">
                <a:latin typeface="Times New Roman" pitchFamily="18" charset="0"/>
              </a:rPr>
              <a:t>点</a:t>
            </a:r>
            <a:r>
              <a:rPr lang="zh-CN" altLang="en-US" sz="2400" dirty="0">
                <a:latin typeface="Times New Roman" pitchFamily="18" charset="0"/>
              </a:rPr>
              <a:t>。但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检索速度仍然低下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</a:rPr>
              <a:t>  2. </a:t>
            </a:r>
            <a:r>
              <a:rPr lang="zh-CN" altLang="en-US" dirty="0">
                <a:latin typeface="Times New Roman" pitchFamily="18" charset="0"/>
              </a:rPr>
              <a:t>两级目录（</a:t>
            </a:r>
            <a:r>
              <a:rPr lang="en-US" altLang="zh-CN" dirty="0">
                <a:latin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</a:rPr>
              <a:t>快） 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黑体" pitchFamily="2" charset="-122"/>
                <a:ea typeface="黑体" pitchFamily="2" charset="-122"/>
              </a:rPr>
              <a:t>  7.3.3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树形结构目录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468313" y="764704"/>
            <a:ext cx="820737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　　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树形目录</a:t>
            </a:r>
            <a:b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　　在现代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中，最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通用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且</a:t>
            </a:r>
            <a:r>
              <a:rPr kumimoji="0" lang="zh-CN" alt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宋体"/>
              </a:rPr>
              <a:t>实用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的文件目录无疑是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树形结构目录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它可以明显地提高：对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目录的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检索速度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和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文件系统的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性能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lvl="0">
              <a:lnSpc>
                <a:spcPct val="140000"/>
              </a:lnSpc>
              <a:defRPr/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   </a:t>
            </a:r>
            <a:r>
              <a:rPr kumimoji="0" lang="zh-CN" altLang="en-US" sz="24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主目录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在这里被称为</a:t>
            </a:r>
            <a:r>
              <a:rPr kumimoji="0" lang="zh-CN" altLang="en-US" sz="24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根目录</a:t>
            </a:r>
            <a:r>
              <a:rPr kumimoji="0" lang="zh-CN" altLang="en-US" b="1" kern="0" dirty="0">
                <a:latin typeface="Times New Roman"/>
                <a:ea typeface="宋体"/>
              </a:rPr>
              <a:t>。</a:t>
            </a:r>
            <a:endParaRPr kumimoji="0" lang="en-US" altLang="zh-CN" b="1" kern="0" dirty="0">
              <a:latin typeface="Times New Roman"/>
              <a:ea typeface="宋体"/>
            </a:endParaRPr>
          </a:p>
          <a:p>
            <a:pPr lvl="0">
              <a:lnSpc>
                <a:spcPct val="140000"/>
              </a:lnSpc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在每个文件目录中，只能有</a:t>
            </a:r>
            <a:r>
              <a:rPr kumimoji="0" lang="zh-CN" altLang="en-US" u="sng" kern="0" dirty="0">
                <a:latin typeface="Times New Roman"/>
                <a:ea typeface="宋体"/>
              </a:rPr>
              <a:t>一个根目录</a:t>
            </a:r>
            <a:r>
              <a:rPr kumimoji="0" lang="en-US" altLang="zh-CN" sz="2400" b="1" i="0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lvl="0">
              <a:lnSpc>
                <a:spcPct val="140000"/>
              </a:lnSpc>
              <a:defRPr/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每个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文件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和每个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目录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都只能有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一个父目录</a:t>
            </a:r>
            <a:r>
              <a:rPr kumimoji="0" lang="en-US" altLang="zh-CN" b="1" kern="0" baseline="30000" dirty="0">
                <a:latin typeface="Times New Roman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lvl="0">
              <a:lnSpc>
                <a:spcPct val="140000"/>
              </a:lnSpc>
              <a:defRPr/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把数据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文件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称为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树叶</a:t>
            </a:r>
            <a:r>
              <a:rPr kumimoji="0" lang="en-US" altLang="zh-CN" b="1" kern="0" baseline="30000" dirty="0">
                <a:latin typeface="Times New Roman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，其它的</a:t>
            </a:r>
            <a:r>
              <a:rPr kumimoji="0" lang="zh-CN" altLang="en-US" u="sng" kern="0" dirty="0">
                <a:solidFill>
                  <a:srgbClr val="FF6600"/>
                </a:solidFill>
                <a:latin typeface="Times New Roman"/>
                <a:ea typeface="宋体"/>
              </a:rPr>
              <a:t>目录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均作为树的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结点</a:t>
            </a:r>
            <a:r>
              <a:rPr kumimoji="0" lang="en-US" altLang="zh-CN" b="1" kern="0" baseline="30000" dirty="0">
                <a:latin typeface="Times New Roman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，或称为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子目录</a:t>
            </a:r>
            <a:r>
              <a:rPr kumimoji="0" lang="en-US" altLang="zh-CN" b="1" kern="0" baseline="30000" dirty="0">
                <a:latin typeface="Times New Roman"/>
              </a:rPr>
              <a:t>4a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。图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7-11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示出了树形结构目录。</a:t>
            </a:r>
          </a:p>
        </p:txBody>
      </p:sp>
    </p:spTree>
    <p:extLst>
      <p:ext uri="{BB962C8B-B14F-4D97-AF65-F5344CB8AC3E}">
        <p14:creationId xmlns:p14="http://schemas.microsoft.com/office/powerpoint/2010/main" val="1859634063"/>
      </p:ext>
    </p:extLst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3581400" y="6172200"/>
            <a:ext cx="312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图 </a:t>
            </a:r>
            <a:r>
              <a:rPr lang="en-US" altLang="zh-CN" sz="2400" dirty="0">
                <a:latin typeface="Times New Roman" pitchFamily="18" charset="0"/>
              </a:rPr>
              <a:t>7-11 </a:t>
            </a:r>
            <a:r>
              <a:rPr lang="zh-CN" altLang="en-US" sz="2400" dirty="0">
                <a:latin typeface="Times New Roman" pitchFamily="18" charset="0"/>
              </a:rPr>
              <a:t>多级目录结构 </a:t>
            </a:r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3298"/>
              </p:ext>
            </p:extLst>
          </p:nvPr>
        </p:nvGraphicFramePr>
        <p:xfrm>
          <a:off x="539750" y="1844675"/>
          <a:ext cx="8105452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27220" imgH="2514600" progId="Visio.Drawing.4">
                  <p:embed/>
                </p:oleObj>
              </mc:Choice>
              <mc:Fallback>
                <p:oleObj name="VISIO" r:id="rId2" imgW="4427220" imgH="2514600" progId="Visio.Drawing.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8105452" cy="41767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37225" y="1823670"/>
            <a:ext cx="266491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主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/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根目录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包含了：三个用户的目录项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)</a:t>
            </a:r>
            <a:endParaRPr lang="zh-CN" altLang="en-US" sz="1200" b="1" i="1" dirty="0">
              <a:solidFill>
                <a:schemeClr val="accent2">
                  <a:lumMod val="50000"/>
                </a:schemeClr>
              </a:solidFill>
              <a:ea typeface="宋体" pitchFamily="2" charset="-122"/>
            </a:endParaRPr>
          </a:p>
        </p:txBody>
      </p:sp>
      <p:cxnSp>
        <p:nvCxnSpPr>
          <p:cNvPr id="40967" name="直接箭头连接符 3"/>
          <p:cNvCxnSpPr>
            <a:cxnSpLocks noChangeShapeType="1"/>
            <a:stCxn id="2" idx="1"/>
          </p:cNvCxnSpPr>
          <p:nvPr/>
        </p:nvCxnSpPr>
        <p:spPr bwMode="auto">
          <a:xfrm flipV="1">
            <a:off x="5737225" y="2017349"/>
            <a:ext cx="0" cy="145436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40968" name="直接箭头连接符 5"/>
          <p:cNvCxnSpPr>
            <a:cxnSpLocks noChangeShapeType="1"/>
          </p:cNvCxnSpPr>
          <p:nvPr/>
        </p:nvCxnSpPr>
        <p:spPr bwMode="auto">
          <a:xfrm flipH="1">
            <a:off x="5484813" y="2109788"/>
            <a:ext cx="252412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直接箭头连接符 11"/>
          <p:cNvCxnSpPr>
            <a:cxnSpLocks noChangeShapeType="1"/>
          </p:cNvCxnSpPr>
          <p:nvPr/>
        </p:nvCxnSpPr>
        <p:spPr bwMode="auto">
          <a:xfrm flipH="1">
            <a:off x="5029200" y="2716213"/>
            <a:ext cx="438150" cy="1428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364088" y="2503847"/>
            <a:ext cx="328111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B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用户的总目录项：包含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F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、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E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、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D</a:t>
            </a:r>
            <a:endParaRPr lang="zh-CN" altLang="en-US" sz="1200" b="1" i="1" dirty="0">
              <a:solidFill>
                <a:schemeClr val="accent2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19" y="4381122"/>
            <a:ext cx="2232249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B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用户的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F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目录项</a:t>
            </a:r>
            <a:r>
              <a:rPr lang="en-US" altLang="zh-CN" sz="1600" b="1" baseline="30000" dirty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sz="1600" b="1" baseline="30000" dirty="0">
                <a:solidFill>
                  <a:srgbClr val="FF0000"/>
                </a:solidFill>
                <a:ea typeface="宋体" pitchFamily="2" charset="-122"/>
              </a:rPr>
              <a:t>个文件</a:t>
            </a:r>
            <a:endParaRPr lang="zh-CN" altLang="en-US" sz="1200" b="1" i="1" baseline="30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6225" y="4381122"/>
            <a:ext cx="19129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B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用户的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E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目录项</a:t>
            </a:r>
            <a:endParaRPr lang="zh-CN" altLang="en-US" sz="1200" b="1" i="1" dirty="0">
              <a:solidFill>
                <a:schemeClr val="accent2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3202" y="4397073"/>
            <a:ext cx="19129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B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用户的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D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目录项</a:t>
            </a:r>
            <a:endParaRPr lang="zh-CN" altLang="en-US" sz="1200" b="1" i="1" dirty="0">
              <a:solidFill>
                <a:schemeClr val="accent2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116013" y="404813"/>
            <a:ext cx="2038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4. </a:t>
            </a:r>
            <a:r>
              <a:rPr lang="zh-CN" altLang="en-US" sz="2400" b="1">
                <a:latin typeface="Times New Roman" pitchFamily="18" charset="0"/>
              </a:rPr>
              <a:t>文件及属性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3400" y="908050"/>
            <a:ext cx="80772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  （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） </a:t>
            </a:r>
            <a:r>
              <a:rPr lang="zh-CN" altLang="en-US" sz="2400" b="1" dirty="0">
                <a:solidFill>
                  <a:srgbClr val="FFFF66"/>
                </a:solidFill>
                <a:latin typeface="Times New Roman" pitchFamily="18" charset="0"/>
              </a:rPr>
              <a:t>文件结构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           </a:t>
            </a:r>
            <a:r>
              <a:rPr lang="zh-CN" altLang="en-US" sz="2400" b="1" dirty="0">
                <a:latin typeface="Times New Roman" pitchFamily="18" charset="0"/>
              </a:rPr>
              <a:t>有结构文件</a:t>
            </a:r>
            <a:r>
              <a:rPr lang="zh-CN" altLang="en-US" sz="2400" dirty="0">
                <a:latin typeface="Times New Roman" pitchFamily="18" charset="0"/>
              </a:rPr>
              <a:t>：由若干个相关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记录组成</a:t>
            </a:r>
            <a:r>
              <a:rPr lang="zh-CN" altLang="en-US" sz="2400" dirty="0">
                <a:latin typeface="Times New Roman" pitchFamily="18" charset="0"/>
              </a:rPr>
              <a:t>；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             无结构文件</a:t>
            </a:r>
            <a:r>
              <a:rPr lang="zh-CN" altLang="en-US" sz="2400" dirty="0">
                <a:latin typeface="Times New Roman" pitchFamily="18" charset="0"/>
              </a:rPr>
              <a:t>： 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字符流</a:t>
            </a:r>
            <a:r>
              <a:rPr lang="zh-CN" altLang="en-US" sz="2400" dirty="0">
                <a:latin typeface="Times New Roman" pitchFamily="18" charset="0"/>
              </a:rPr>
              <a:t>组成。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  （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FFFF66"/>
                </a:solidFill>
                <a:latin typeface="Times New Roman" pitchFamily="18" charset="0"/>
              </a:rPr>
              <a:t>文件名、扩展名</a:t>
            </a:r>
            <a:r>
              <a:rPr lang="zh-CN" altLang="en-US" sz="2400" dirty="0">
                <a:latin typeface="Times New Roman" pitchFamily="18" charset="0"/>
              </a:rPr>
              <a:t>：一串</a:t>
            </a:r>
            <a:r>
              <a:rPr lang="en-US" altLang="zh-CN" sz="2400" dirty="0">
                <a:latin typeface="Times New Roman" pitchFamily="18" charset="0"/>
              </a:rPr>
              <a:t>ASCII</a:t>
            </a:r>
            <a:r>
              <a:rPr lang="zh-CN" altLang="en-US" sz="2400" dirty="0">
                <a:latin typeface="Times New Roman" pitchFamily="18" charset="0"/>
              </a:rPr>
              <a:t>码或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汉字</a:t>
            </a:r>
            <a:r>
              <a:rPr lang="zh-CN" altLang="en-US" sz="2400" u="sng" dirty="0">
                <a:latin typeface="Times New Roman" pitchFamily="18" charset="0"/>
              </a:rPr>
              <a:t>构成</a:t>
            </a:r>
            <a:r>
              <a:rPr lang="zh-CN" altLang="en-US" sz="2400" dirty="0">
                <a:latin typeface="Times New Roman" pitchFamily="18" charset="0"/>
              </a:rPr>
              <a:t>，名字的</a:t>
            </a:r>
            <a:r>
              <a:rPr lang="zh-CN" altLang="en-US" sz="2400" u="sng" dirty="0">
                <a:latin typeface="Times New Roman" pitchFamily="18" charset="0"/>
              </a:rPr>
              <a:t>长度</a:t>
            </a:r>
            <a:r>
              <a:rPr lang="zh-CN" altLang="en-US" sz="2400" dirty="0">
                <a:latin typeface="Times New Roman" pitchFamily="18" charset="0"/>
              </a:rPr>
              <a:t>因系统不同而异。</a:t>
            </a:r>
            <a:r>
              <a:rPr lang="en-US" altLang="zh-CN" sz="2400" dirty="0">
                <a:latin typeface="Times New Roman" pitchFamily="18" charset="0"/>
              </a:rPr>
              <a:t>DOS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Windows</a:t>
            </a:r>
            <a:r>
              <a:rPr lang="zh-CN" altLang="en-US" sz="2400" dirty="0">
                <a:latin typeface="Times New Roman" pitchFamily="18" charset="0"/>
              </a:rPr>
              <a:t>及</a:t>
            </a:r>
            <a:r>
              <a:rPr lang="en-US" altLang="zh-CN" sz="2400" dirty="0">
                <a:latin typeface="Times New Roman" pitchFamily="18" charset="0"/>
              </a:rPr>
              <a:t>Unix</a:t>
            </a:r>
            <a:r>
              <a:rPr lang="zh-CN" altLang="en-US" sz="2400" dirty="0">
                <a:latin typeface="Times New Roman" pitchFamily="18" charset="0"/>
              </a:rPr>
              <a:t>关于文件的命名有所不同，请查阅有关资料。 </a:t>
            </a: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1692275" y="2276475"/>
          <a:ext cx="5688013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24100" imgH="1036320" progId="Visio.Drawing.4">
                  <p:embed/>
                </p:oleObj>
              </mc:Choice>
              <mc:Fallback>
                <p:oleObj name="VISIO" r:id="rId2" imgW="2324100" imgH="1036320" progId="Visio.Drawing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2000" contrast="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5688013" cy="2503488"/>
                      </a:xfrm>
                      <a:prstGeom prst="rect">
                        <a:avLst/>
                      </a:prstGeom>
                      <a:solidFill>
                        <a:srgbClr val="00FFFF">
                          <a:alpha val="50195"/>
                        </a:srgbClr>
                      </a:solidFill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7885113" y="2420938"/>
            <a:ext cx="81121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itchFamily="18" charset="0"/>
              </a:rPr>
              <a:t>图 </a:t>
            </a:r>
            <a:r>
              <a:rPr lang="en-US" altLang="zh-CN" sz="1600">
                <a:latin typeface="Times New Roman" pitchFamily="18" charset="0"/>
              </a:rPr>
              <a:t>6-1  </a:t>
            </a:r>
            <a:r>
              <a:rPr lang="zh-CN" altLang="en-US" sz="1600">
                <a:latin typeface="Times New Roman" pitchFamily="18" charset="0"/>
              </a:rPr>
              <a:t>文件、 记录和数据项之间的层次关系</a:t>
            </a: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323528" y="116632"/>
            <a:ext cx="8496944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　　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路径名和当前目录（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略讲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）</a:t>
            </a:r>
            <a:b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</a:b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　　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1)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路径名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(path name)</a:t>
            </a:r>
            <a:b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</a:b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　　在树形结构目录中，从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根目录到任何数据文件都</a:t>
            </a:r>
            <a:r>
              <a:rPr kumimoji="0" lang="zh-CN" altLang="en-US" sz="23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只有一条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唯一的通路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。在该路径上，从树的根</a:t>
            </a:r>
            <a:r>
              <a:rPr kumimoji="0" lang="en-US" altLang="zh-CN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即主目录</a:t>
            </a:r>
            <a:r>
              <a:rPr kumimoji="0" lang="en-US" altLang="zh-CN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开始，把</a:t>
            </a:r>
            <a:r>
              <a:rPr kumimoji="0" lang="zh-CN" altLang="en-US" sz="23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全部目录文件名与数据文件名依次地用“</a:t>
            </a:r>
            <a:r>
              <a:rPr kumimoji="0" lang="en-US" altLang="zh-CN" sz="23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/”</a:t>
            </a:r>
            <a:r>
              <a:rPr kumimoji="0" lang="zh-CN" altLang="en-US" sz="23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连接起来，</a:t>
            </a:r>
            <a:r>
              <a:rPr kumimoji="0" lang="zh-CN" altLang="en-US" sz="23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即构成该数据文件唯一的路径名</a:t>
            </a:r>
            <a:r>
              <a:rPr kumimoji="0" lang="zh-CN" altLang="en-US" sz="2300" b="0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。例 </a:t>
            </a:r>
            <a:r>
              <a:rPr kumimoji="0" lang="en-US" altLang="zh-CN" sz="2300" b="0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</a:rPr>
              <a:t>/</a:t>
            </a:r>
            <a:r>
              <a:rPr kumimoji="0" lang="en-US" altLang="zh-CN" sz="2300" b="0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B/F/</a:t>
            </a:r>
            <a:r>
              <a:rPr kumimoji="0" lang="en-US" altLang="zh-CN" sz="2300" b="0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J</a:t>
            </a:r>
          </a:p>
          <a:p>
            <a:pPr lvl="0">
              <a:lnSpc>
                <a:spcPct val="125000"/>
              </a:lnSpc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  2) 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当前目录</a:t>
            </a: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(Current Directory)</a:t>
            </a:r>
            <a:b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</a:b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　　当一个文件系统含有许多级时，每访问一个文件，都要使用从树根开始，直到树叶</a:t>
            </a: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(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数据文件</a:t>
            </a: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)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为止的、包括各中间节点</a:t>
            </a: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(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目录</a:t>
            </a: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)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名的全路径名。访问文件相当麻烦。</a:t>
            </a:r>
            <a:endParaRPr kumimoji="0" lang="en-US" altLang="zh-CN" sz="2300" kern="0" dirty="0">
              <a:solidFill>
                <a:schemeClr val="tx1"/>
              </a:solidFill>
              <a:latin typeface="Times New Roman"/>
              <a:ea typeface="宋体"/>
            </a:endParaRPr>
          </a:p>
          <a:p>
            <a:pPr lvl="0">
              <a:lnSpc>
                <a:spcPct val="125000"/>
              </a:lnSpc>
            </a:pP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        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解决：进程对文件的访问也有“</a:t>
            </a:r>
            <a:r>
              <a:rPr kumimoji="0" lang="zh-CN" altLang="en-US" sz="2300" b="1" u="sng" kern="0" dirty="0">
                <a:latin typeface="Times New Roman"/>
                <a:ea typeface="宋体"/>
              </a:rPr>
              <a:t>局部性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”：进程对文件的访问局限于某一范围。因此，</a:t>
            </a:r>
            <a:endParaRPr kumimoji="0" lang="en-US" altLang="zh-CN" sz="2300" kern="0" dirty="0">
              <a:solidFill>
                <a:schemeClr val="tx1"/>
              </a:solidFill>
              <a:latin typeface="Times New Roman"/>
              <a:ea typeface="宋体"/>
            </a:endParaRPr>
          </a:p>
          <a:p>
            <a:pPr lvl="0">
              <a:lnSpc>
                <a:spcPct val="125000"/>
              </a:lnSpc>
            </a:pPr>
            <a:r>
              <a:rPr kumimoji="0" lang="en-US" altLang="zh-CN" sz="2300" kern="0" dirty="0">
                <a:solidFill>
                  <a:schemeClr val="tx1"/>
                </a:solidFill>
                <a:latin typeface="Times New Roman"/>
                <a:ea typeface="宋体"/>
              </a:rPr>
              <a:t>      </a:t>
            </a:r>
            <a:r>
              <a:rPr kumimoji="0" lang="zh-CN" altLang="en-US" sz="2300" kern="0" dirty="0">
                <a:solidFill>
                  <a:schemeClr val="tx1"/>
                </a:solidFill>
                <a:latin typeface="Times New Roman"/>
                <a:ea typeface="宋体"/>
              </a:rPr>
              <a:t>可</a:t>
            </a:r>
            <a:r>
              <a:rPr kumimoji="0" lang="zh-CN" altLang="en-US" sz="2300" kern="0" dirty="0">
                <a:latin typeface="Times New Roman"/>
                <a:ea typeface="宋体"/>
              </a:rPr>
              <a:t>为进程设置一个“</a:t>
            </a:r>
            <a:r>
              <a:rPr kumimoji="0" lang="zh-CN" altLang="en-US" sz="2300" b="1" kern="0" dirty="0">
                <a:solidFill>
                  <a:srgbClr val="FF0000"/>
                </a:solidFill>
                <a:latin typeface="Times New Roman"/>
                <a:ea typeface="宋体"/>
              </a:rPr>
              <a:t>当前目录</a:t>
            </a:r>
            <a:r>
              <a:rPr kumimoji="0" lang="zh-CN" altLang="en-US" sz="2300" kern="0" dirty="0">
                <a:latin typeface="Times New Roman"/>
                <a:ea typeface="宋体"/>
              </a:rPr>
              <a:t>”或“</a:t>
            </a:r>
            <a:r>
              <a:rPr kumimoji="0" lang="zh-CN" altLang="en-US" sz="2300" b="1" kern="0" dirty="0">
                <a:solidFill>
                  <a:srgbClr val="FF0000"/>
                </a:solidFill>
                <a:latin typeface="Times New Roman"/>
                <a:ea typeface="宋体"/>
              </a:rPr>
              <a:t>工作目录</a:t>
            </a:r>
            <a:r>
              <a:rPr kumimoji="0" lang="zh-CN" altLang="en-US" sz="2300" kern="0" dirty="0">
                <a:latin typeface="Times New Roman"/>
                <a:ea typeface="宋体"/>
              </a:rPr>
              <a:t>”。进程对文件的</a:t>
            </a:r>
            <a:r>
              <a:rPr kumimoji="0" lang="zh-CN" altLang="en-US" sz="2300" b="1" u="sng" kern="0" dirty="0">
                <a:latin typeface="Times New Roman"/>
                <a:ea typeface="宋体"/>
              </a:rPr>
              <a:t>访问路径</a:t>
            </a:r>
            <a:r>
              <a:rPr kumimoji="0" lang="zh-CN" altLang="en-US" sz="2300" kern="0" dirty="0">
                <a:latin typeface="Times New Roman"/>
                <a:ea typeface="宋体"/>
              </a:rPr>
              <a:t>都是</a:t>
            </a:r>
            <a:r>
              <a:rPr kumimoji="0" lang="zh-CN" altLang="en-US" sz="2300" kern="0" dirty="0">
                <a:solidFill>
                  <a:srgbClr val="FF0000"/>
                </a:solidFill>
                <a:latin typeface="Times New Roman"/>
                <a:ea typeface="宋体"/>
              </a:rPr>
              <a:t>相对于当前目录进行</a:t>
            </a:r>
            <a:r>
              <a:rPr kumimoji="0" lang="zh-CN" altLang="en-US" sz="2300" kern="0" dirty="0">
                <a:latin typeface="Times New Roman"/>
                <a:ea typeface="宋体"/>
              </a:rPr>
              <a:t>，</a:t>
            </a:r>
            <a:r>
              <a:rPr kumimoji="0" lang="zh-CN" altLang="en-US" sz="2300" b="1" u="sng" kern="0" dirty="0">
                <a:latin typeface="Times New Roman"/>
                <a:ea typeface="宋体"/>
              </a:rPr>
              <a:t>查找</a:t>
            </a:r>
            <a:r>
              <a:rPr kumimoji="0" lang="zh-CN" altLang="en-US" sz="2300" kern="0" dirty="0">
                <a:latin typeface="Times New Roman"/>
                <a:ea typeface="宋体"/>
              </a:rPr>
              <a:t>某个文件就从当前目录起、逐级经过中间的目录、最后找到要访问的文件。</a:t>
            </a: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692150"/>
            <a:ext cx="7959725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(4) </a:t>
            </a:r>
            <a:r>
              <a:rPr kumimoji="0" lang="zh-CN" altLang="en-US" sz="24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目录操作</a:t>
            </a:r>
            <a:r>
              <a:rPr kumimoji="0" lang="zh-CN" altLang="en-US" sz="24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zh-CN" altLang="en-US" sz="2400" kern="0" dirty="0">
                <a:latin typeface="黑体" pitchFamily="2" charset="-122"/>
                <a:ea typeface="黑体" pitchFamily="2" charset="-122"/>
              </a:rPr>
              <a:t>略讲</a:t>
            </a:r>
            <a:r>
              <a:rPr kumimoji="0" lang="zh-CN" altLang="en-US" sz="24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br>
              <a:rPr kumimoji="0" lang="zh-CN" altLang="en-US" sz="2400" b="1" kern="0" dirty="0">
                <a:latin typeface="黑体" pitchFamily="2" charset="-122"/>
                <a:ea typeface="黑体" pitchFamily="2" charset="-122"/>
              </a:rPr>
            </a:br>
            <a:r>
              <a:rPr kumimoji="0" lang="en-US" altLang="zh-CN" sz="2400" kern="0" dirty="0">
                <a:solidFill>
                  <a:schemeClr val="tx1"/>
                </a:solidFill>
              </a:rPr>
              <a:t>    1)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创建目录。</a:t>
            </a:r>
            <a:br>
              <a:rPr kumimoji="0" lang="zh-CN" altLang="en-US" sz="2400" kern="0" dirty="0">
                <a:solidFill>
                  <a:schemeClr val="tx1"/>
                </a:solidFill>
              </a:rPr>
            </a:br>
            <a:r>
              <a:rPr kumimoji="0" lang="en-US" altLang="zh-CN" sz="2400" kern="0" dirty="0">
                <a:solidFill>
                  <a:schemeClr val="tx1"/>
                </a:solidFill>
              </a:rPr>
              <a:t>    2)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删除目录。</a:t>
            </a:r>
            <a:br>
              <a:rPr kumimoji="0" lang="zh-CN" altLang="en-US" sz="2400" kern="0" dirty="0">
                <a:solidFill>
                  <a:schemeClr val="tx1"/>
                </a:solidFill>
              </a:rPr>
            </a:br>
            <a:r>
              <a:rPr kumimoji="0" lang="zh-CN" altLang="en-US" sz="2400" kern="0" dirty="0">
                <a:solidFill>
                  <a:schemeClr val="tx1"/>
                </a:solidFill>
              </a:rPr>
              <a:t>       ① 不删除非空目录。</a:t>
            </a:r>
            <a:br>
              <a:rPr kumimoji="0" lang="zh-CN" altLang="en-US" sz="2400" kern="0" dirty="0">
                <a:solidFill>
                  <a:schemeClr val="tx1"/>
                </a:solidFill>
              </a:rPr>
            </a:br>
            <a:r>
              <a:rPr kumimoji="0" lang="zh-CN" altLang="en-US" sz="2400" kern="0" dirty="0">
                <a:solidFill>
                  <a:schemeClr val="tx1"/>
                </a:solidFill>
              </a:rPr>
              <a:t>       ② 可删除非空目录。</a:t>
            </a:r>
            <a:br>
              <a:rPr kumimoji="0" lang="zh-CN" altLang="en-US" sz="2400" kern="0" dirty="0">
                <a:solidFill>
                  <a:schemeClr val="tx1"/>
                </a:solidFill>
              </a:rPr>
            </a:br>
            <a:r>
              <a:rPr kumimoji="0" lang="en-US" altLang="zh-CN" sz="2400" kern="0" dirty="0">
                <a:solidFill>
                  <a:schemeClr val="tx1"/>
                </a:solidFill>
              </a:rPr>
              <a:t>    3)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改变目录。</a:t>
            </a:r>
            <a:br>
              <a:rPr kumimoji="0" lang="zh-CN" altLang="en-US" sz="2400" kern="0" dirty="0">
                <a:solidFill>
                  <a:schemeClr val="tx1"/>
                </a:solidFill>
              </a:rPr>
            </a:br>
            <a:r>
              <a:rPr kumimoji="0" lang="en-US" altLang="zh-CN" sz="2400" kern="0" dirty="0">
                <a:solidFill>
                  <a:schemeClr val="tx1"/>
                </a:solidFill>
              </a:rPr>
              <a:t>    4)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移动目录。</a:t>
            </a:r>
            <a:br>
              <a:rPr kumimoji="0" lang="zh-CN" altLang="en-US" sz="2400" kern="0" dirty="0">
                <a:solidFill>
                  <a:schemeClr val="tx1"/>
                </a:solidFill>
              </a:rPr>
            </a:br>
            <a:r>
              <a:rPr kumimoji="0" lang="en-US" altLang="zh-CN" sz="2400" kern="0" dirty="0">
                <a:solidFill>
                  <a:schemeClr val="tx1"/>
                </a:solidFill>
              </a:rPr>
              <a:t>    5)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链接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(Link)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操作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§7.4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。</a:t>
            </a:r>
            <a:br>
              <a:rPr kumimoji="0" lang="zh-CN" altLang="en-US" sz="2400" kern="0" dirty="0">
                <a:solidFill>
                  <a:schemeClr val="tx1"/>
                </a:solidFill>
              </a:rPr>
            </a:br>
            <a:r>
              <a:rPr kumimoji="0" lang="en-US" altLang="zh-CN" sz="2400" kern="0" dirty="0">
                <a:solidFill>
                  <a:schemeClr val="tx1"/>
                </a:solidFill>
              </a:rPr>
              <a:t>    6)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查找。</a:t>
            </a:r>
            <a:endParaRPr kumimoji="0" lang="en-US" altLang="zh-CN" sz="2400" kern="0" dirty="0">
              <a:solidFill>
                <a:schemeClr val="tx1"/>
              </a:solidFill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886075"/>
            <a:ext cx="460851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4930775" y="5983288"/>
            <a:ext cx="286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Win7 </a:t>
            </a:r>
            <a:r>
              <a:rPr lang="zh-CN" altLang="en-US" sz="2000">
                <a:latin typeface="Times New Roman" pitchFamily="18" charset="0"/>
              </a:rPr>
              <a:t>资源管理器下查找</a:t>
            </a:r>
            <a:endParaRPr lang="zh-CN" altLang="en-US" sz="20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833775" y="620688"/>
            <a:ext cx="80587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200" b="1" dirty="0">
                <a:latin typeface="Times New Roman" pitchFamily="18" charset="0"/>
              </a:rPr>
              <a:t>线性</a:t>
            </a:r>
            <a:r>
              <a:rPr lang="en-US" altLang="zh-CN" sz="2200" b="1" dirty="0">
                <a:latin typeface="Times New Roman" pitchFamily="18" charset="0"/>
              </a:rPr>
              <a:t>/</a:t>
            </a:r>
            <a:r>
              <a:rPr lang="zh-CN" altLang="en-US" sz="2200" b="1" dirty="0">
                <a:latin typeface="Times New Roman" pitchFamily="18" charset="0"/>
              </a:rPr>
              <a:t>顺序检索法</a:t>
            </a:r>
            <a:endParaRPr lang="en-US" altLang="zh-CN" sz="2200" b="1" dirty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2000" b="1" dirty="0">
                <a:latin typeface="Times New Roman" pitchFamily="18" charset="0"/>
              </a:rPr>
              <a:t>    </a:t>
            </a:r>
            <a:r>
              <a:rPr lang="zh-CN" altLang="en-US" sz="2000" b="1" dirty="0">
                <a:latin typeface="Times New Roman" pitchFamily="18" charset="0"/>
              </a:rPr>
              <a:t>单级目录中，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</a:rPr>
              <a:t>顺序查找</a:t>
            </a:r>
            <a:r>
              <a:rPr lang="zh-CN" altLang="en-US" sz="2000" b="1" dirty="0">
                <a:latin typeface="Times New Roman" pitchFamily="18" charset="0"/>
              </a:rPr>
              <a:t>就能找到</a:t>
            </a:r>
            <a:r>
              <a:rPr lang="zh-CN" altLang="en-US" sz="2000" b="1" u="sng" dirty="0">
                <a:latin typeface="Times New Roman" pitchFamily="18" charset="0"/>
              </a:rPr>
              <a:t>目录项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  <a:endParaRPr lang="en-US" altLang="zh-CN" sz="2000" b="1" dirty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2000" b="1" dirty="0">
                <a:latin typeface="Times New Roman" pitchFamily="18" charset="0"/>
              </a:rPr>
              <a:t>    </a:t>
            </a:r>
            <a:r>
              <a:rPr lang="zh-CN" altLang="en-US" sz="2000" b="1" dirty="0">
                <a:latin typeface="Times New Roman" pitchFamily="18" charset="0"/>
              </a:rPr>
              <a:t>树形目录中，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</a:rPr>
              <a:t>文件名</a:t>
            </a:r>
            <a:r>
              <a:rPr lang="zh-CN" altLang="en-US" sz="2000" b="1" dirty="0">
                <a:latin typeface="Times New Roman" pitchFamily="18" charset="0"/>
              </a:rPr>
              <a:t>中包含查找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</a:rPr>
              <a:t>路径</a:t>
            </a:r>
            <a:r>
              <a:rPr lang="zh-CN" altLang="en-US" sz="2000" b="1" dirty="0">
                <a:latin typeface="Times New Roman" pitchFamily="18" charset="0"/>
              </a:rPr>
              <a:t>，需要对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</a:rPr>
              <a:t>多级目录查找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pic>
        <p:nvPicPr>
          <p:cNvPr id="44036" name="Picture 7" descr="未标题-1 拷贝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1"/>
            <a:ext cx="8640960" cy="4016981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2650562" y="6275526"/>
            <a:ext cx="41424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itchFamily="18" charset="0"/>
              </a:rPr>
              <a:t>图 </a:t>
            </a:r>
            <a:r>
              <a:rPr lang="en-US" altLang="zh-CN" sz="2200" dirty="0">
                <a:latin typeface="Times New Roman" pitchFamily="18" charset="0"/>
              </a:rPr>
              <a:t>7-12 </a:t>
            </a:r>
            <a:r>
              <a:rPr lang="zh-CN" altLang="en-US" sz="2200" dirty="0">
                <a:latin typeface="Times New Roman" pitchFamily="18" charset="0"/>
              </a:rPr>
              <a:t>查找</a:t>
            </a:r>
            <a:r>
              <a:rPr lang="en-US" altLang="zh-CN" sz="2200" dirty="0">
                <a:latin typeface="Times New Roman" pitchFamily="18" charset="0"/>
              </a:rPr>
              <a:t>/</a:t>
            </a:r>
            <a:r>
              <a:rPr lang="en-US" altLang="zh-CN" sz="2200" dirty="0" err="1">
                <a:latin typeface="Times New Roman" pitchFamily="18" charset="0"/>
              </a:rPr>
              <a:t>usr</a:t>
            </a:r>
            <a:r>
              <a:rPr lang="en-US" altLang="zh-CN" sz="2200" dirty="0">
                <a:latin typeface="Times New Roman" pitchFamily="18" charset="0"/>
              </a:rPr>
              <a:t>/</a:t>
            </a:r>
            <a:r>
              <a:rPr lang="en-US" altLang="zh-CN" sz="2200" dirty="0" err="1">
                <a:latin typeface="Times New Roman" pitchFamily="18" charset="0"/>
              </a:rPr>
              <a:t>ast</a:t>
            </a:r>
            <a:r>
              <a:rPr lang="en-US" altLang="zh-CN" sz="2200" dirty="0">
                <a:latin typeface="Times New Roman" pitchFamily="18" charset="0"/>
              </a:rPr>
              <a:t>/</a:t>
            </a:r>
            <a:r>
              <a:rPr lang="en-US" altLang="zh-CN" sz="2200" dirty="0" err="1">
                <a:latin typeface="Times New Roman" pitchFamily="18" charset="0"/>
              </a:rPr>
              <a:t>mbox</a:t>
            </a:r>
            <a:r>
              <a:rPr lang="zh-CN" altLang="en-US" sz="2200" dirty="0">
                <a:latin typeface="Times New Roman" pitchFamily="18" charset="0"/>
              </a:rPr>
              <a:t>的步骤 </a:t>
            </a:r>
          </a:p>
        </p:txBody>
      </p:sp>
      <p:sp>
        <p:nvSpPr>
          <p:cNvPr id="44038" name="TextBox 1"/>
          <p:cNvSpPr txBox="1">
            <a:spLocks noChangeArrowheads="1"/>
          </p:cNvSpPr>
          <p:nvPr/>
        </p:nvSpPr>
        <p:spPr bwMode="auto">
          <a:xfrm>
            <a:off x="323528" y="1680933"/>
            <a:ext cx="62579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 dirty="0">
                <a:latin typeface="Times New Roman" pitchFamily="18" charset="0"/>
              </a:rPr>
              <a:t>文件路径名是 </a:t>
            </a:r>
            <a:r>
              <a:rPr lang="en-US" altLang="zh-CN" sz="2100" b="1" dirty="0">
                <a:solidFill>
                  <a:srgbClr val="FFFF66"/>
                </a:solidFill>
                <a:latin typeface="Times New Roman" pitchFamily="18" charset="0"/>
              </a:rPr>
              <a:t>/</a:t>
            </a:r>
            <a:r>
              <a:rPr lang="en-US" altLang="zh-CN" sz="2100" b="1" dirty="0" err="1">
                <a:solidFill>
                  <a:srgbClr val="FFFF66"/>
                </a:solidFill>
                <a:latin typeface="Times New Roman" pitchFamily="18" charset="0"/>
              </a:rPr>
              <a:t>usr</a:t>
            </a:r>
            <a:r>
              <a:rPr lang="en-US" altLang="zh-CN" sz="2100" b="1" dirty="0">
                <a:solidFill>
                  <a:srgbClr val="FFFF66"/>
                </a:solidFill>
                <a:latin typeface="Times New Roman" pitchFamily="18" charset="0"/>
              </a:rPr>
              <a:t>/</a:t>
            </a:r>
            <a:r>
              <a:rPr lang="en-US" altLang="zh-CN" sz="2100" b="1" dirty="0" err="1">
                <a:solidFill>
                  <a:srgbClr val="FFFF66"/>
                </a:solidFill>
                <a:latin typeface="Times New Roman" pitchFamily="18" charset="0"/>
              </a:rPr>
              <a:t>ast</a:t>
            </a:r>
            <a:r>
              <a:rPr lang="en-US" altLang="zh-CN" sz="2100" b="1" dirty="0">
                <a:solidFill>
                  <a:srgbClr val="FFFF66"/>
                </a:solidFill>
                <a:latin typeface="Times New Roman" pitchFamily="18" charset="0"/>
              </a:rPr>
              <a:t>/</a:t>
            </a:r>
            <a:r>
              <a:rPr lang="en-US" altLang="zh-CN" sz="2100" b="1" dirty="0" err="1">
                <a:solidFill>
                  <a:srgbClr val="FF6600"/>
                </a:solidFill>
                <a:latin typeface="Times New Roman" pitchFamily="18" charset="0"/>
              </a:rPr>
              <a:t>mbox</a:t>
            </a:r>
            <a:r>
              <a:rPr lang="zh-CN" altLang="en-US" sz="2100" b="1" dirty="0">
                <a:latin typeface="Times New Roman" pitchFamily="18" charset="0"/>
              </a:rPr>
              <a:t>，查找文件</a:t>
            </a:r>
            <a:r>
              <a:rPr lang="en-US" altLang="zh-CN" sz="2100" b="1" dirty="0" err="1">
                <a:latin typeface="Times New Roman" pitchFamily="18" charset="0"/>
              </a:rPr>
              <a:t>mbox</a:t>
            </a:r>
            <a:r>
              <a:rPr lang="zh-CN" altLang="en-US" sz="2100" b="1" dirty="0">
                <a:latin typeface="Times New Roman" pitchFamily="18" charset="0"/>
              </a:rPr>
              <a:t>过程：</a:t>
            </a:r>
          </a:p>
        </p:txBody>
      </p:sp>
      <p:sp>
        <p:nvSpPr>
          <p:cNvPr id="44039" name="矩形 7"/>
          <p:cNvSpPr>
            <a:spLocks noChangeArrowheads="1"/>
          </p:cNvSpPr>
          <p:nvPr/>
        </p:nvSpPr>
        <p:spPr bwMode="auto">
          <a:xfrm>
            <a:off x="979488" y="4941888"/>
            <a:ext cx="271462" cy="434975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①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8" name="圆角右箭头 27"/>
          <p:cNvSpPr/>
          <p:nvPr/>
        </p:nvSpPr>
        <p:spPr bwMode="auto">
          <a:xfrm>
            <a:off x="1250950" y="2066925"/>
            <a:ext cx="1089025" cy="1001713"/>
          </a:xfrm>
          <a:prstGeom prst="ben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827584" y="2761310"/>
            <a:ext cx="1395488" cy="2273726"/>
          </a:xfrm>
          <a:prstGeom prst="straightConnector1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  <p:sp>
        <p:nvSpPr>
          <p:cNvPr id="44043" name="矩形 39"/>
          <p:cNvSpPr>
            <a:spLocks noChangeArrowheads="1"/>
          </p:cNvSpPr>
          <p:nvPr/>
        </p:nvSpPr>
        <p:spPr bwMode="auto">
          <a:xfrm>
            <a:off x="5726113" y="3948113"/>
            <a:ext cx="269875" cy="385762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⑦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4044" name="矩形 41"/>
          <p:cNvSpPr>
            <a:spLocks noChangeArrowheads="1"/>
          </p:cNvSpPr>
          <p:nvPr/>
        </p:nvSpPr>
        <p:spPr bwMode="auto">
          <a:xfrm>
            <a:off x="5397500" y="2262188"/>
            <a:ext cx="271463" cy="385762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⑥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4045" name="矩形 42"/>
          <p:cNvSpPr>
            <a:spLocks noChangeArrowheads="1"/>
          </p:cNvSpPr>
          <p:nvPr/>
        </p:nvSpPr>
        <p:spPr bwMode="auto">
          <a:xfrm>
            <a:off x="1952625" y="2347913"/>
            <a:ext cx="269875" cy="387350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②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4046" name="矩形 43"/>
          <p:cNvSpPr>
            <a:spLocks noChangeArrowheads="1"/>
          </p:cNvSpPr>
          <p:nvPr/>
        </p:nvSpPr>
        <p:spPr bwMode="auto">
          <a:xfrm>
            <a:off x="2362200" y="3929063"/>
            <a:ext cx="271463" cy="385762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③</a:t>
            </a:r>
            <a:endParaRPr lang="zh-CN" altLang="en-US" sz="2400">
              <a:latin typeface="Times New Roman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2650562" y="2567796"/>
            <a:ext cx="76894" cy="1509276"/>
          </a:xfrm>
          <a:prstGeom prst="straightConnector1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  <p:sp>
        <p:nvSpPr>
          <p:cNvPr id="44048" name="TextBox 44040"/>
          <p:cNvSpPr txBox="1">
            <a:spLocks noChangeArrowheads="1"/>
          </p:cNvSpPr>
          <p:nvPr/>
        </p:nvSpPr>
        <p:spPr bwMode="auto">
          <a:xfrm>
            <a:off x="2690813" y="4703763"/>
            <a:ext cx="6143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u="sng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sz="1800" b="1" u="sng">
                <a:solidFill>
                  <a:srgbClr val="002060"/>
                </a:solidFill>
                <a:latin typeface="Times New Roman" pitchFamily="18" charset="0"/>
              </a:rPr>
              <a:t>结点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61150" y="2579688"/>
            <a:ext cx="474663" cy="311150"/>
          </a:xfrm>
          <a:prstGeom prst="rect">
            <a:avLst/>
          </a:prstGeom>
          <a:solidFill>
            <a:srgbClr val="339933"/>
          </a:solidFill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1500" b="1" dirty="0">
                <a:solidFill>
                  <a:srgbClr val="002060"/>
                </a:solidFill>
                <a:latin typeface="+mn-ea"/>
                <a:ea typeface="+mn-ea"/>
              </a:rPr>
              <a:t>内容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3550" y="2579688"/>
            <a:ext cx="474663" cy="311150"/>
          </a:xfrm>
          <a:prstGeom prst="rect">
            <a:avLst/>
          </a:prstGeom>
          <a:solidFill>
            <a:srgbClr val="339933"/>
          </a:solidFill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1500" b="1" dirty="0">
                <a:solidFill>
                  <a:srgbClr val="002060"/>
                </a:solidFill>
                <a:latin typeface="+mn-ea"/>
                <a:ea typeface="+mn-ea"/>
              </a:rPr>
              <a:t>内容</a:t>
            </a:r>
          </a:p>
        </p:txBody>
      </p:sp>
      <p:sp>
        <p:nvSpPr>
          <p:cNvPr id="44051" name="矩形 44044"/>
          <p:cNvSpPr>
            <a:spLocks noChangeArrowheads="1"/>
          </p:cNvSpPr>
          <p:nvPr/>
        </p:nvSpPr>
        <p:spPr bwMode="auto">
          <a:xfrm>
            <a:off x="460375" y="5732463"/>
            <a:ext cx="1663700" cy="5619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4052" name="TextBox 55"/>
          <p:cNvSpPr txBox="1">
            <a:spLocks noChangeArrowheads="1"/>
          </p:cNvSpPr>
          <p:nvPr/>
        </p:nvSpPr>
        <p:spPr bwMode="auto">
          <a:xfrm>
            <a:off x="6148388" y="4703763"/>
            <a:ext cx="6143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u="sng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sz="1800" b="1" u="sng">
                <a:solidFill>
                  <a:srgbClr val="002060"/>
                </a:solidFill>
                <a:latin typeface="Times New Roman" pitchFamily="18" charset="0"/>
              </a:rPr>
              <a:t>结点</a:t>
            </a:r>
          </a:p>
        </p:txBody>
      </p:sp>
      <p:sp>
        <p:nvSpPr>
          <p:cNvPr id="44053" name="TextBox 44045"/>
          <p:cNvSpPr txBox="1">
            <a:spLocks noChangeArrowheads="1"/>
          </p:cNvSpPr>
          <p:nvPr/>
        </p:nvSpPr>
        <p:spPr bwMode="auto">
          <a:xfrm>
            <a:off x="2533650" y="2914650"/>
            <a:ext cx="13335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Times New Roman" pitchFamily="18" charset="0"/>
              </a:rPr>
              <a:t>文件主</a:t>
            </a:r>
            <a:endParaRPr lang="en-US" altLang="zh-CN" sz="16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Times New Roman" pitchFamily="18" charset="0"/>
              </a:rPr>
              <a:t>文件类型</a:t>
            </a:r>
            <a:endParaRPr lang="en-US" altLang="zh-CN" sz="16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Times New Roman" pitchFamily="18" charset="0"/>
              </a:rPr>
              <a:t>存取权限</a:t>
            </a:r>
            <a:endParaRPr lang="en-US" altLang="zh-CN" sz="16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itchFamily="18" charset="0"/>
              </a:rPr>
              <a:t>……</a:t>
            </a:r>
            <a:endParaRPr lang="zh-CN" altLang="en-US" sz="1600" b="1" dirty="0">
              <a:latin typeface="Times New Roman" pitchFamily="18" charset="0"/>
            </a:endParaRPr>
          </a:p>
        </p:txBody>
      </p:sp>
      <p:sp>
        <p:nvSpPr>
          <p:cNvPr id="44054" name="TextBox 57"/>
          <p:cNvSpPr txBox="1">
            <a:spLocks noChangeArrowheads="1"/>
          </p:cNvSpPr>
          <p:nvPr/>
        </p:nvSpPr>
        <p:spPr bwMode="auto">
          <a:xfrm>
            <a:off x="5726113" y="2914650"/>
            <a:ext cx="13335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Times New Roman" pitchFamily="18" charset="0"/>
              </a:rPr>
              <a:t>文件主</a:t>
            </a:r>
            <a:endParaRPr lang="en-US" altLang="zh-CN" sz="16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Times New Roman" pitchFamily="18" charset="0"/>
              </a:rPr>
              <a:t>文件类型</a:t>
            </a:r>
            <a:endParaRPr lang="en-US" altLang="zh-CN" sz="16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Times New Roman" pitchFamily="18" charset="0"/>
              </a:rPr>
              <a:t>存取权限</a:t>
            </a:r>
            <a:endParaRPr lang="en-US" altLang="zh-CN" sz="16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itchFamily="18" charset="0"/>
              </a:rPr>
              <a:t>……</a:t>
            </a:r>
            <a:endParaRPr lang="zh-CN" altLang="en-US" sz="1600" b="1" dirty="0">
              <a:latin typeface="Times New Roman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3240740" y="2579127"/>
            <a:ext cx="755196" cy="1497945"/>
          </a:xfrm>
          <a:prstGeom prst="straightConnector1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  <p:sp>
        <p:nvSpPr>
          <p:cNvPr id="44056" name="矩形 59"/>
          <p:cNvSpPr>
            <a:spLocks noChangeArrowheads="1"/>
          </p:cNvSpPr>
          <p:nvPr/>
        </p:nvSpPr>
        <p:spPr bwMode="auto">
          <a:xfrm>
            <a:off x="3668713" y="2300288"/>
            <a:ext cx="269875" cy="387350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④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4057" name="矩形 60"/>
          <p:cNvSpPr>
            <a:spLocks noChangeArrowheads="1"/>
          </p:cNvSpPr>
          <p:nvPr/>
        </p:nvSpPr>
        <p:spPr bwMode="auto">
          <a:xfrm>
            <a:off x="4508500" y="4841875"/>
            <a:ext cx="271463" cy="387350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⑤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4058" name="矩形 62"/>
          <p:cNvSpPr>
            <a:spLocks noChangeArrowheads="1"/>
          </p:cNvSpPr>
          <p:nvPr/>
        </p:nvSpPr>
        <p:spPr bwMode="auto">
          <a:xfrm>
            <a:off x="7072313" y="2192338"/>
            <a:ext cx="269875" cy="387350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⑧</a:t>
            </a:r>
            <a:endParaRPr lang="zh-CN" altLang="en-US" sz="2400">
              <a:latin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flipV="1">
            <a:off x="4397232" y="2687815"/>
            <a:ext cx="1038864" cy="2335005"/>
          </a:xfrm>
          <a:prstGeom prst="straightConnector1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  <p:cxnSp>
        <p:nvCxnSpPr>
          <p:cNvPr id="72" name="直接箭头连接符 71"/>
          <p:cNvCxnSpPr/>
          <p:nvPr/>
        </p:nvCxnSpPr>
        <p:spPr bwMode="auto">
          <a:xfrm>
            <a:off x="6114256" y="2567796"/>
            <a:ext cx="0" cy="1509276"/>
          </a:xfrm>
          <a:prstGeom prst="straightConnector1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62926" y="2567796"/>
            <a:ext cx="617386" cy="1554061"/>
          </a:xfrm>
          <a:prstGeom prst="straightConnector1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  <p:sp>
        <p:nvSpPr>
          <p:cNvPr id="44062" name="矩形 77"/>
          <p:cNvSpPr>
            <a:spLocks noChangeArrowheads="1"/>
          </p:cNvSpPr>
          <p:nvPr/>
        </p:nvSpPr>
        <p:spPr bwMode="auto">
          <a:xfrm>
            <a:off x="7751763" y="4510088"/>
            <a:ext cx="271462" cy="387350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b="1">
                <a:solidFill>
                  <a:srgbClr val="FFFFFF"/>
                </a:solidFill>
                <a:latin typeface="宋体" charset="-122"/>
              </a:rPr>
              <a:t>⑨</a:t>
            </a:r>
            <a:endParaRPr lang="zh-CN" altLang="en-US" sz="2400">
              <a:latin typeface="Times New Roman" pitchFamily="18" charset="0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7790209" y="2579127"/>
            <a:ext cx="38447" cy="1930639"/>
          </a:xfrm>
          <a:prstGeom prst="straightConnector1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730" y="188640"/>
            <a:ext cx="8540750" cy="504056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sz="2600" dirty="0">
                <a:latin typeface="Times New Roman" pitchFamily="18" charset="0"/>
              </a:rPr>
              <a:t>7.3.4 </a:t>
            </a:r>
            <a:r>
              <a:rPr lang="zh-CN" altLang="en-US" sz="2600" dirty="0">
                <a:latin typeface="Times New Roman" pitchFamily="18" charset="0"/>
              </a:rPr>
              <a:t>目录查询技术</a:t>
            </a:r>
            <a:endParaRPr lang="zh-CN" altLang="en-US" sz="2600" dirty="0"/>
          </a:p>
        </p:txBody>
      </p:sp>
      <p:sp>
        <p:nvSpPr>
          <p:cNvPr id="34" name="矩形 44044"/>
          <p:cNvSpPr>
            <a:spLocks noChangeArrowheads="1"/>
          </p:cNvSpPr>
          <p:nvPr/>
        </p:nvSpPr>
        <p:spPr bwMode="auto">
          <a:xfrm>
            <a:off x="7191375" y="5659122"/>
            <a:ext cx="1663700" cy="708656"/>
          </a:xfrm>
          <a:prstGeom prst="rect">
            <a:avLst/>
          </a:prstGeom>
          <a:noFill/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60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结点中找到</a:t>
            </a:r>
            <a:r>
              <a:rPr lang="en-US" altLang="zh-CN" sz="1600" b="1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mbox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文件的位置</a:t>
            </a:r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514883" y="980728"/>
            <a:ext cx="8153400" cy="513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索引值</a:t>
            </a:r>
            <a:r>
              <a:rPr lang="en-US" altLang="zh-CN" sz="2200" dirty="0">
                <a:latin typeface="Times New Roman" pitchFamily="18" charset="0"/>
              </a:rPr>
              <a:t>=Hash(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文件名</a:t>
            </a:r>
            <a:r>
              <a:rPr lang="en-US" altLang="zh-CN" sz="2200" dirty="0">
                <a:latin typeface="Times New Roman" pitchFamily="18" charset="0"/>
              </a:rPr>
              <a:t>)  </a:t>
            </a:r>
            <a:r>
              <a:rPr lang="zh-CN" altLang="en-US" sz="2200" dirty="0">
                <a:latin typeface="Times New Roman" pitchFamily="18" charset="0"/>
              </a:rPr>
              <a:t>，由该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索引值</a:t>
            </a:r>
            <a:r>
              <a:rPr lang="zh-CN" altLang="en-US" sz="2200" dirty="0">
                <a:latin typeface="Times New Roman" pitchFamily="18" charset="0"/>
              </a:rPr>
              <a:t>查文件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目录</a:t>
            </a:r>
            <a:r>
              <a:rPr lang="zh-CN" altLang="en-US" sz="2200" dirty="0">
                <a:solidFill>
                  <a:srgbClr val="FF6600"/>
                </a:solidFill>
                <a:latin typeface="Times New Roman" pitchFamily="18" charset="0"/>
              </a:rPr>
              <a:t>，</a:t>
            </a:r>
            <a:r>
              <a:rPr lang="zh-CN" altLang="en-US" sz="2200" dirty="0">
                <a:latin typeface="Times New Roman" pitchFamily="18" charset="0"/>
              </a:rPr>
              <a:t>由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目录</a:t>
            </a:r>
            <a:r>
              <a:rPr lang="zh-CN" altLang="en-US" sz="2200" dirty="0">
                <a:latin typeface="Times New Roman" pitchFamily="18" charset="0"/>
              </a:rPr>
              <a:t>查文件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盘块</a:t>
            </a:r>
            <a:r>
              <a:rPr lang="zh-CN" altLang="en-US" sz="2200" dirty="0">
                <a:latin typeface="Times New Roman" pitchFamily="18" charset="0"/>
              </a:rPr>
              <a:t>。</a:t>
            </a:r>
            <a:r>
              <a:rPr lang="en-US" altLang="zh-CN" sz="2200" dirty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</a:t>
            </a:r>
            <a:r>
              <a:rPr lang="zh-CN" altLang="en-US" sz="2400" dirty="0">
                <a:latin typeface="Times New Roman" pitchFamily="18" charset="0"/>
              </a:rPr>
              <a:t>一种处理此</a:t>
            </a:r>
            <a:r>
              <a:rPr lang="zh-CN" altLang="en-US" sz="2400" dirty="0">
                <a:latin typeface="Courier New" pitchFamily="49" charset="0"/>
              </a:rPr>
              <a:t>“</a:t>
            </a:r>
            <a:r>
              <a:rPr lang="zh-CN" altLang="en-US" sz="2400" dirty="0">
                <a:latin typeface="Times New Roman" pitchFamily="18" charset="0"/>
              </a:rPr>
              <a:t>冲突</a:t>
            </a:r>
            <a:r>
              <a:rPr lang="zh-CN" altLang="en-US" sz="2400" dirty="0">
                <a:latin typeface="Courier New" pitchFamily="49" charset="0"/>
              </a:rPr>
              <a:t>”</a:t>
            </a:r>
            <a:r>
              <a:rPr lang="zh-CN" altLang="en-US" sz="2400" dirty="0">
                <a:latin typeface="Times New Roman" pitchFamily="18" charset="0"/>
              </a:rPr>
              <a:t>的有效规则是：</a:t>
            </a:r>
            <a:r>
              <a:rPr lang="en-US" altLang="zh-CN" sz="2400" b="1" dirty="0">
                <a:latin typeface="Times New Roman" pitchFamily="18" charset="0"/>
              </a:rPr>
              <a:t> (</a:t>
            </a:r>
            <a:r>
              <a:rPr lang="zh-CN" altLang="en-US" sz="2400" b="1" dirty="0">
                <a:latin typeface="Times New Roman" pitchFamily="18" charset="0"/>
              </a:rPr>
              <a:t>略</a:t>
            </a:r>
            <a:r>
              <a:rPr lang="en-US" altLang="zh-CN" sz="2400" b="1" dirty="0">
                <a:latin typeface="Times New Roman" pitchFamily="18" charset="0"/>
              </a:rPr>
              <a:t>) </a:t>
            </a:r>
            <a:r>
              <a:rPr lang="zh-CN" altLang="en-US" sz="2400" dirty="0">
                <a:latin typeface="Times New Roman" pitchFamily="18" charset="0"/>
              </a:rPr>
              <a:t>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dirty="0">
                <a:latin typeface="Times New Roman" pitchFamily="18" charset="0"/>
              </a:rPr>
              <a:t>(1) </a:t>
            </a:r>
            <a:r>
              <a:rPr lang="zh-CN" altLang="en-US" sz="2000" dirty="0">
                <a:latin typeface="Times New Roman" pitchFamily="18" charset="0"/>
              </a:rPr>
              <a:t>在利用</a:t>
            </a:r>
            <a:r>
              <a:rPr lang="en-US" altLang="zh-CN" sz="2000" dirty="0">
                <a:latin typeface="Times New Roman" pitchFamily="18" charset="0"/>
              </a:rPr>
              <a:t>Hash</a:t>
            </a:r>
            <a:r>
              <a:rPr lang="zh-CN" altLang="en-US" sz="2000" dirty="0">
                <a:latin typeface="Times New Roman" pitchFamily="18" charset="0"/>
              </a:rPr>
              <a:t>法索引查找目录时，如果目录表中相应的目录项是空的，则表示系统中并无指定文件。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   </a:t>
            </a:r>
            <a:r>
              <a:rPr lang="en-US" altLang="zh-CN" sz="2000" dirty="0">
                <a:latin typeface="Times New Roman" pitchFamily="18" charset="0"/>
              </a:rPr>
              <a:t>(2) </a:t>
            </a:r>
            <a:r>
              <a:rPr lang="zh-CN" altLang="en-US" sz="2000" dirty="0">
                <a:latin typeface="Times New Roman" pitchFamily="18" charset="0"/>
              </a:rPr>
              <a:t>如果目录项中的文件名与指定文件名相匹配， 则表示该目录项正是所要寻找的文件所对应的目录项，故而可从中找到该文件所在的物理地址。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   </a:t>
            </a:r>
            <a:r>
              <a:rPr lang="en-US" altLang="zh-CN" sz="2000" dirty="0">
                <a:latin typeface="Times New Roman" pitchFamily="18" charset="0"/>
              </a:rPr>
              <a:t>(3) </a:t>
            </a:r>
            <a:r>
              <a:rPr lang="zh-CN" altLang="en-US" sz="2000" dirty="0">
                <a:latin typeface="Times New Roman" pitchFamily="18" charset="0"/>
              </a:rPr>
              <a:t>如果在目录表的相应目录项中的文件名与指定文件名并不匹配，则表示发生了</a:t>
            </a:r>
            <a:r>
              <a:rPr lang="zh-CN" altLang="en-US" sz="2000" dirty="0">
                <a:latin typeface="Courier New" pitchFamily="49" charset="0"/>
              </a:rPr>
              <a:t>“</a:t>
            </a:r>
            <a:r>
              <a:rPr lang="zh-CN" altLang="en-US" sz="2000" dirty="0">
                <a:latin typeface="Times New Roman" pitchFamily="18" charset="0"/>
              </a:rPr>
              <a:t>冲突</a:t>
            </a:r>
            <a:r>
              <a:rPr lang="zh-CN" altLang="en-US" sz="2000" dirty="0">
                <a:latin typeface="Courier New" pitchFamily="49" charset="0"/>
              </a:rPr>
              <a:t>”</a:t>
            </a:r>
            <a:r>
              <a:rPr lang="zh-CN" altLang="en-US" sz="2000" dirty="0">
                <a:latin typeface="Times New Roman" pitchFamily="18" charset="0"/>
              </a:rPr>
              <a:t>，此时须将其</a:t>
            </a:r>
            <a:r>
              <a:rPr lang="en-US" altLang="zh-CN" sz="2000" dirty="0">
                <a:latin typeface="Times New Roman" pitchFamily="18" charset="0"/>
              </a:rPr>
              <a:t>Hash</a:t>
            </a:r>
            <a:r>
              <a:rPr lang="zh-CN" altLang="en-US" sz="2000" dirty="0">
                <a:latin typeface="Times New Roman" pitchFamily="18" charset="0"/>
              </a:rPr>
              <a:t>值再加上一个常数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</a:rPr>
              <a:t>该常数应与目录的长度值互质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</a:rPr>
              <a:t>，形成新的索引值， 再返回到第一步重新开始查找。  </a:t>
            </a:r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4450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itchFamily="18" charset="0"/>
              </a:rPr>
              <a:t>   2. Hash</a:t>
            </a:r>
            <a:r>
              <a:rPr lang="zh-CN" altLang="en-US" dirty="0">
                <a:latin typeface="Times New Roman" pitchFamily="18" charset="0"/>
              </a:rPr>
              <a:t>方法（</a:t>
            </a:r>
            <a:r>
              <a:rPr lang="en-US" altLang="zh-CN" dirty="0">
                <a:latin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</a:rPr>
              <a:t>快）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68313" y="656431"/>
            <a:ext cx="8352159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 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在现代计算机系统中，必须提供文件共享手段。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关于共享：共享代码、共享内存、共享设备</a:t>
            </a: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--spooling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lvl="0">
              <a:lnSpc>
                <a:spcPct val="140000"/>
              </a:lnSpc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</a:t>
            </a:r>
            <a:r>
              <a:rPr kumimoji="0" lang="zh-CN" altLang="en-US" b="1" kern="0" dirty="0">
                <a:latin typeface="Times New Roman"/>
                <a:ea typeface="宋体"/>
              </a:rPr>
              <a:t>文件共享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：系统应允许多个用户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进程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共同使用一份文件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</a:rPr>
              <a:t>。</a:t>
            </a:r>
            <a:endParaRPr kumimoji="0" lang="en-US" altLang="zh-CN" kern="0" dirty="0">
              <a:solidFill>
                <a:schemeClr val="tx1"/>
              </a:solidFill>
              <a:latin typeface="Times New Roman"/>
            </a:endParaRPr>
          </a:p>
          <a:p>
            <a:pPr lvl="0">
              <a:lnSpc>
                <a:spcPct val="140000"/>
              </a:lnSpc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</a:rPr>
              <a:t>     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</a:rPr>
              <a:t>方法：在系统中只需保留该共享文件的</a:t>
            </a:r>
            <a:r>
              <a:rPr kumimoji="0" lang="zh-CN" altLang="en-US" kern="0" dirty="0">
                <a:latin typeface="Times New Roman"/>
              </a:rPr>
              <a:t>一份副本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    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目的：</a:t>
            </a:r>
            <a:r>
              <a:rPr kumimoji="0" lang="zh-CN" altLang="en-US" kern="0" dirty="0">
                <a:latin typeface="Times New Roman"/>
                <a:ea typeface="宋体"/>
              </a:rPr>
              <a:t>节省存储空间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。</a:t>
            </a:r>
            <a:endParaRPr kumimoji="0" lang="en-US" altLang="zh-CN" kern="0" dirty="0">
              <a:solidFill>
                <a:schemeClr val="tx1"/>
              </a:solidFill>
              <a:latin typeface="Times New Roman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如果系统不能提供文件共享功能，就意味着凡是需要该文件的用户，都须各自备有此文件的副本，显然这会造成对存储空间的极大浪费。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7.4  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文 件 共 享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6654" y="908720"/>
            <a:ext cx="8149802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defRPr/>
            </a:pP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有向无循环图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DAG</a:t>
            </a:r>
            <a:endParaRPr lang="en-US" altLang="zh-CN" sz="2600" b="1" dirty="0"/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树形结构目录，</a:t>
            </a:r>
            <a:r>
              <a:rPr lang="zh-CN" altLang="en-US" u="sng" dirty="0"/>
              <a:t>每个文件</a:t>
            </a:r>
            <a:r>
              <a:rPr lang="zh-CN" altLang="en-US" dirty="0"/>
              <a:t>只允许有</a:t>
            </a:r>
            <a:r>
              <a:rPr lang="zh-CN" altLang="en-US" u="sng" dirty="0"/>
              <a:t>一个父目录</a:t>
            </a:r>
            <a:endParaRPr lang="en-US" altLang="zh-CN" u="sng" dirty="0"/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父目录可以有效地</a:t>
            </a:r>
            <a:r>
              <a:rPr lang="zh-CN" altLang="en-US" b="1" u="sng" dirty="0">
                <a:solidFill>
                  <a:schemeClr val="tx2"/>
                </a:solidFill>
              </a:rPr>
              <a:t>拥有</a:t>
            </a:r>
            <a:r>
              <a:rPr lang="zh-CN" altLang="en-US" dirty="0"/>
              <a:t>该文件（</a:t>
            </a:r>
            <a:r>
              <a:rPr lang="zh-CN" altLang="en-US" sz="2000" dirty="0"/>
              <a:t>检索方向：从根向下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defRPr/>
            </a:pPr>
            <a:r>
              <a:rPr lang="zh-CN" altLang="en-US" dirty="0"/>
              <a:t>  故：</a:t>
            </a:r>
            <a:r>
              <a:rPr lang="zh-CN" altLang="en-US" u="sng" dirty="0"/>
              <a:t>其它用户</a:t>
            </a:r>
            <a:r>
              <a:rPr lang="zh-CN" altLang="en-US" dirty="0"/>
              <a:t>要想访问文件，须经过其</a:t>
            </a:r>
            <a:r>
              <a:rPr lang="zh-CN" altLang="en-US" b="1" dirty="0">
                <a:solidFill>
                  <a:schemeClr val="tx2"/>
                </a:solidFill>
              </a:rPr>
              <a:t>属主目录</a:t>
            </a:r>
            <a:r>
              <a:rPr lang="zh-CN" altLang="en-US" dirty="0"/>
              <a:t>方可访问。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108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6600"/>
                </a:solidFill>
              </a:rPr>
              <a:t>结论：</a:t>
            </a:r>
            <a:r>
              <a:rPr lang="zh-CN" altLang="en-US" b="1" dirty="0"/>
              <a:t>树形结构目录是</a:t>
            </a:r>
            <a:r>
              <a:rPr lang="zh-CN" altLang="en-US" b="1" dirty="0">
                <a:solidFill>
                  <a:srgbClr val="FF6600"/>
                </a:solidFill>
              </a:rPr>
              <a:t>不适合文件共享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解决方法：一个文件拥有</a:t>
            </a:r>
            <a:r>
              <a:rPr lang="zh-CN" altLang="en-US" u="sng" dirty="0">
                <a:solidFill>
                  <a:schemeClr val="tx2"/>
                </a:solidFill>
              </a:rPr>
              <a:t>多个</a:t>
            </a:r>
            <a:r>
              <a:rPr lang="en-US" altLang="zh-CN" u="sng" baseline="30000" dirty="0"/>
              <a:t>1</a:t>
            </a:r>
            <a:r>
              <a:rPr lang="zh-CN" altLang="en-US" u="sng" dirty="0"/>
              <a:t>属于不同用户的</a:t>
            </a:r>
            <a:r>
              <a:rPr lang="en-US" altLang="zh-CN" u="sng" baseline="30000" dirty="0"/>
              <a:t>2</a:t>
            </a:r>
            <a:r>
              <a:rPr lang="zh-CN" altLang="en-US" u="sng" dirty="0">
                <a:solidFill>
                  <a:schemeClr val="tx2"/>
                </a:solidFill>
              </a:rPr>
              <a:t>父目录</a:t>
            </a:r>
            <a:r>
              <a:rPr lang="en-US" altLang="zh-CN" u="sng" baseline="30000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defRPr/>
            </a:pPr>
            <a:r>
              <a:rPr lang="zh-CN" altLang="en-US" dirty="0"/>
              <a:t>    此时，文件目录已</a:t>
            </a:r>
            <a:r>
              <a:rPr lang="zh-CN" altLang="en-US" b="1" dirty="0"/>
              <a:t>不再是树形结构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好处是：这些用户可通过</a:t>
            </a:r>
            <a:r>
              <a:rPr lang="zh-CN" altLang="en-US" b="1" dirty="0">
                <a:solidFill>
                  <a:srgbClr val="FF6600"/>
                </a:solidFill>
              </a:rPr>
              <a:t>对称的方式</a:t>
            </a:r>
            <a:r>
              <a:rPr lang="zh-CN" altLang="en-US" dirty="0"/>
              <a:t>实现文件共享</a:t>
            </a:r>
            <a:r>
              <a:rPr lang="zh-CN" altLang="en-US" sz="1800" dirty="0"/>
              <a:t>（而</a:t>
            </a:r>
            <a:r>
              <a:rPr lang="zh-CN" altLang="en-US" sz="1800" dirty="0">
                <a:solidFill>
                  <a:schemeClr val="tx2"/>
                </a:solidFill>
              </a:rPr>
              <a:t>不必再通过其</a:t>
            </a:r>
            <a:r>
              <a:rPr lang="zh-CN" altLang="en-US" sz="1800" b="1" dirty="0">
                <a:solidFill>
                  <a:schemeClr val="tx2"/>
                </a:solidFill>
              </a:rPr>
              <a:t>属主目录</a:t>
            </a:r>
            <a:r>
              <a:rPr lang="zh-CN" altLang="en-US" sz="1800" dirty="0"/>
              <a:t>来访问）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？真的可行</a:t>
            </a:r>
            <a:r>
              <a:rPr lang="en-US" altLang="zh-CN" b="1" dirty="0"/>
              <a:t>(</a:t>
            </a:r>
            <a:r>
              <a:rPr lang="zh-CN" altLang="en-US" b="1" dirty="0"/>
              <a:t>下图</a:t>
            </a:r>
            <a:r>
              <a:rPr lang="zh-CN" altLang="en-US" dirty="0"/>
              <a:t>  </a:t>
            </a:r>
            <a:r>
              <a:rPr lang="en-US" altLang="zh-CN" dirty="0"/>
              <a:t>7-13 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  7.4.1  </a:t>
            </a:r>
            <a:r>
              <a:rPr lang="zh-CN" altLang="en-US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基于 有向无循环图 实现文件共享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835696" y="2996952"/>
            <a:ext cx="4392488" cy="46169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347864" y="4077072"/>
            <a:ext cx="2232248" cy="46169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7-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0" y="2590643"/>
            <a:ext cx="6912768" cy="37034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8131" name="矩形 2"/>
          <p:cNvSpPr>
            <a:spLocks noChangeArrowheads="1"/>
          </p:cNvSpPr>
          <p:nvPr/>
        </p:nvSpPr>
        <p:spPr bwMode="auto">
          <a:xfrm>
            <a:off x="2747911" y="6294064"/>
            <a:ext cx="3603872" cy="46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图</a:t>
            </a:r>
            <a:r>
              <a:rPr lang="en-US" altLang="zh-CN" sz="2000" dirty="0">
                <a:latin typeface="Times New Roman" pitchFamily="18" charset="0"/>
              </a:rPr>
              <a:t>7-13  </a:t>
            </a:r>
            <a:r>
              <a:rPr lang="zh-CN" altLang="en-US" sz="2000" dirty="0">
                <a:latin typeface="Times New Roman" pitchFamily="18" charset="0"/>
              </a:rPr>
              <a:t>有向无循环图目录层次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16632"/>
            <a:ext cx="8424936" cy="247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6000"/>
              </a:lnSpc>
              <a:spcBef>
                <a:spcPts val="0"/>
              </a:spcBef>
              <a:defRPr/>
            </a:pPr>
            <a:r>
              <a:rPr lang="zh-CN" altLang="en-US" sz="2200" dirty="0"/>
              <a:t>        如果三个父目录</a:t>
            </a:r>
            <a:r>
              <a:rPr lang="en-US" altLang="zh-CN" sz="2200" u="sng" dirty="0"/>
              <a:t>D5</a:t>
            </a:r>
            <a:r>
              <a:rPr lang="zh-CN" altLang="en-US" sz="2200" u="sng" dirty="0"/>
              <a:t>、</a:t>
            </a:r>
            <a:r>
              <a:rPr lang="en-US" altLang="zh-CN" sz="2200" u="sng" dirty="0"/>
              <a:t>D6</a:t>
            </a:r>
            <a:r>
              <a:rPr lang="zh-CN" altLang="en-US" sz="2200" u="sng" dirty="0"/>
              <a:t>、</a:t>
            </a:r>
            <a:r>
              <a:rPr lang="en-US" altLang="zh-CN" sz="2200" u="sng" dirty="0"/>
              <a:t>D3</a:t>
            </a:r>
            <a:r>
              <a:rPr lang="zh-CN" altLang="en-US" sz="2200" dirty="0"/>
              <a:t>要</a:t>
            </a:r>
            <a:r>
              <a:rPr lang="zh-CN" altLang="en-US" sz="2200" b="1" u="sng" dirty="0">
                <a:solidFill>
                  <a:schemeClr val="tx2"/>
                </a:solidFill>
              </a:rPr>
              <a:t>共享</a:t>
            </a:r>
            <a:r>
              <a:rPr lang="en-US" altLang="zh-CN" sz="2200" dirty="0"/>
              <a:t>F8</a:t>
            </a:r>
            <a:r>
              <a:rPr lang="zh-CN" altLang="en-US" sz="2200" dirty="0"/>
              <a:t>文件，就要将</a:t>
            </a:r>
            <a:r>
              <a:rPr lang="en-US" altLang="zh-CN" sz="2200" dirty="0"/>
              <a:t>F8</a:t>
            </a:r>
            <a:r>
              <a:rPr lang="zh-CN" altLang="en-US" sz="2200" b="1" u="sng" dirty="0">
                <a:solidFill>
                  <a:schemeClr val="tx2"/>
                </a:solidFill>
              </a:rPr>
              <a:t>链接</a:t>
            </a:r>
            <a:r>
              <a:rPr lang="zh-CN" altLang="en-US" sz="2200" dirty="0"/>
              <a:t>到这三个</a:t>
            </a:r>
            <a:r>
              <a:rPr lang="zh-CN" altLang="en-US" sz="2200" b="1" u="sng" dirty="0">
                <a:solidFill>
                  <a:srgbClr val="FF0000"/>
                </a:solidFill>
              </a:rPr>
              <a:t>父目录</a:t>
            </a:r>
            <a:r>
              <a:rPr lang="zh-CN" altLang="en-US" sz="2200" dirty="0"/>
              <a:t>上（即：三个目录成为</a:t>
            </a:r>
            <a:r>
              <a:rPr lang="en-US" altLang="zh-CN" sz="2200" dirty="0"/>
              <a:t>F8</a:t>
            </a:r>
            <a:r>
              <a:rPr lang="zh-CN" altLang="en-US" sz="2200" dirty="0"/>
              <a:t>的父目录）</a:t>
            </a:r>
            <a:r>
              <a:rPr lang="zh-CN" altLang="en-US" sz="2200" dirty="0">
                <a:solidFill>
                  <a:schemeClr val="tx2"/>
                </a:solidFill>
              </a:rPr>
              <a:t>。</a:t>
            </a:r>
            <a:endParaRPr lang="en-US" altLang="zh-CN" sz="2200" dirty="0"/>
          </a:p>
          <a:p>
            <a:pPr algn="l">
              <a:lnSpc>
                <a:spcPct val="106000"/>
              </a:lnSpc>
              <a:spcBef>
                <a:spcPts val="0"/>
              </a:spcBef>
              <a:defRPr/>
            </a:pPr>
            <a:r>
              <a:rPr lang="zh-CN" altLang="en-US" sz="2200" dirty="0"/>
              <a:t>        三个目录中</a:t>
            </a:r>
            <a:r>
              <a:rPr lang="en-US" altLang="zh-CN" sz="2200" dirty="0"/>
              <a:t>F8</a:t>
            </a:r>
            <a:r>
              <a:rPr lang="zh-CN" altLang="en-US" sz="2200" dirty="0"/>
              <a:t>的“文件名”分别是</a:t>
            </a:r>
            <a:r>
              <a:rPr lang="en-US" altLang="zh-CN" sz="2200" dirty="0"/>
              <a:t>p</a:t>
            </a:r>
            <a:r>
              <a:rPr lang="zh-CN" altLang="en-US" sz="2200" dirty="0"/>
              <a:t>、</a:t>
            </a:r>
            <a:r>
              <a:rPr lang="en-US" altLang="zh-CN" sz="2200" dirty="0"/>
              <a:t>e</a:t>
            </a:r>
            <a:r>
              <a:rPr lang="zh-CN" altLang="en-US" sz="2200" dirty="0"/>
              <a:t>、</a:t>
            </a:r>
            <a:r>
              <a:rPr lang="en-US" altLang="zh-CN" sz="2200" dirty="0"/>
              <a:t>p</a:t>
            </a:r>
            <a:r>
              <a:rPr lang="zh-CN" altLang="en-US" sz="2200" dirty="0"/>
              <a:t>。</a:t>
            </a:r>
            <a:endParaRPr lang="en-US" altLang="zh-CN" sz="2200" i="1" u="sng" dirty="0"/>
          </a:p>
          <a:p>
            <a:pPr algn="l">
              <a:lnSpc>
                <a:spcPct val="106000"/>
              </a:lnSpc>
              <a:spcBef>
                <a:spcPts val="0"/>
              </a:spcBef>
              <a:defRPr/>
            </a:pPr>
            <a:r>
              <a:rPr lang="zh-CN" altLang="en-US" sz="2200" dirty="0"/>
              <a:t>    如果目录中用</a:t>
            </a:r>
            <a:r>
              <a:rPr lang="en-US" altLang="zh-CN" sz="2200" dirty="0"/>
              <a:t>F8</a:t>
            </a:r>
            <a:r>
              <a:rPr lang="zh-CN" altLang="en-US" sz="2200" dirty="0"/>
              <a:t>的</a:t>
            </a:r>
            <a:r>
              <a:rPr lang="zh-CN" altLang="en-US" sz="2200" b="1" u="sng" dirty="0">
                <a:solidFill>
                  <a:schemeClr val="tx2"/>
                </a:solidFill>
              </a:rPr>
              <a:t>盘块号</a:t>
            </a:r>
            <a:r>
              <a:rPr lang="zh-CN" altLang="en-US" sz="2200" u="sng" dirty="0"/>
              <a:t>表示链接时</a:t>
            </a:r>
            <a:r>
              <a:rPr lang="zh-CN" altLang="en-US" sz="2200" dirty="0"/>
              <a:t>，</a:t>
            </a:r>
            <a:r>
              <a:rPr lang="en-US" altLang="zh-CN" sz="2900" b="1" u="sng" dirty="0">
                <a:solidFill>
                  <a:srgbClr val="FF9933"/>
                </a:solidFill>
              </a:rPr>
              <a:t>a</a:t>
            </a:r>
            <a:r>
              <a:rPr lang="zh-CN" altLang="en-US" sz="2200" b="1" u="sng" dirty="0">
                <a:solidFill>
                  <a:srgbClr val="FF9933"/>
                </a:solidFill>
                <a:cs typeface="Times New Roman" panose="02020603050405020304" pitchFamily="18" charset="0"/>
              </a:rPr>
              <a:t>用户</a:t>
            </a:r>
            <a:r>
              <a:rPr lang="zh-CN" altLang="en-US" sz="2200" dirty="0"/>
              <a:t>通过</a:t>
            </a:r>
            <a:r>
              <a:rPr lang="en-US" altLang="zh-CN" sz="2200" dirty="0"/>
              <a:t>D5</a:t>
            </a:r>
            <a:r>
              <a:rPr lang="zh-CN" altLang="en-US" sz="2200" dirty="0"/>
              <a:t>目录</a:t>
            </a:r>
            <a:r>
              <a:rPr lang="zh-CN" altLang="en-US" sz="2200" dirty="0">
                <a:solidFill>
                  <a:schemeClr val="tx2"/>
                </a:solidFill>
              </a:rPr>
              <a:t>修改了</a:t>
            </a:r>
            <a:r>
              <a:rPr lang="en-US" altLang="zh-CN" sz="2200" dirty="0">
                <a:solidFill>
                  <a:schemeClr val="tx2"/>
                </a:solidFill>
              </a:rPr>
              <a:t>F8(</a:t>
            </a:r>
            <a:r>
              <a:rPr lang="zh-CN" altLang="en-US" sz="2000" dirty="0">
                <a:solidFill>
                  <a:schemeClr val="tx2"/>
                </a:solidFill>
              </a:rPr>
              <a:t>例：增加了盘块</a:t>
            </a:r>
            <a:r>
              <a:rPr lang="en-US" altLang="zh-CN" sz="2200" dirty="0">
                <a:solidFill>
                  <a:schemeClr val="tx2"/>
                </a:solidFill>
              </a:rPr>
              <a:t>)</a:t>
            </a:r>
            <a:r>
              <a:rPr lang="zh-CN" altLang="en-US" sz="2200" dirty="0"/>
              <a:t>，</a:t>
            </a:r>
            <a:r>
              <a:rPr lang="en-US" altLang="zh-CN" sz="2900" b="1" u="sng" dirty="0">
                <a:solidFill>
                  <a:srgbClr val="FF9933"/>
                </a:solidFill>
              </a:rPr>
              <a:t>z</a:t>
            </a:r>
            <a:r>
              <a:rPr lang="zh-CN" altLang="en-US" sz="2200" b="1" u="sng" dirty="0">
                <a:solidFill>
                  <a:srgbClr val="FF9933"/>
                </a:solidFill>
              </a:rPr>
              <a:t>及</a:t>
            </a:r>
            <a:r>
              <a:rPr lang="en-US" altLang="zh-CN" sz="2900" b="1" u="sng" dirty="0">
                <a:solidFill>
                  <a:srgbClr val="FF9933"/>
                </a:solidFill>
              </a:rPr>
              <a:t>b</a:t>
            </a:r>
            <a:r>
              <a:rPr lang="zh-CN" altLang="en-US" sz="2200" b="1" u="sng" dirty="0">
                <a:solidFill>
                  <a:srgbClr val="FF9933"/>
                </a:solidFill>
              </a:rPr>
              <a:t>用户</a:t>
            </a:r>
            <a:r>
              <a:rPr lang="zh-CN" altLang="en-US" sz="2200" dirty="0"/>
              <a:t>：无法根据各自目录</a:t>
            </a:r>
            <a:r>
              <a:rPr lang="en-US" altLang="zh-CN" sz="2200" dirty="0"/>
              <a:t>D6</a:t>
            </a:r>
            <a:r>
              <a:rPr lang="zh-CN" altLang="en-US" sz="2200" dirty="0"/>
              <a:t>及</a:t>
            </a:r>
            <a:r>
              <a:rPr lang="en-US" altLang="zh-CN" sz="2200" dirty="0"/>
              <a:t>D3</a:t>
            </a:r>
            <a:r>
              <a:rPr lang="zh-CN" altLang="en-US" sz="2200" dirty="0"/>
              <a:t>而获知。</a:t>
            </a:r>
            <a:endParaRPr lang="en-US" altLang="zh-CN" sz="2200" dirty="0"/>
          </a:p>
          <a:p>
            <a:pPr marL="342900" indent="-342900" algn="l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一个文件，三个用户看到的</a:t>
            </a:r>
            <a:r>
              <a:rPr lang="zh-CN" altLang="en-US" sz="2200" b="1" dirty="0">
                <a:solidFill>
                  <a:schemeClr val="tx2"/>
                </a:solidFill>
              </a:rPr>
              <a:t>长度却不同</a:t>
            </a:r>
            <a:r>
              <a:rPr lang="zh-CN" altLang="en-US" sz="2200" dirty="0"/>
              <a:t>   </a:t>
            </a:r>
            <a:r>
              <a:rPr lang="en-US" altLang="zh-CN" sz="2200" dirty="0">
                <a:solidFill>
                  <a:srgbClr val="FFFF66"/>
                </a:solidFill>
              </a:rPr>
              <a:t>__</a:t>
            </a:r>
            <a:r>
              <a:rPr lang="zh-CN" altLang="en-US" sz="2200" dirty="0">
                <a:solidFill>
                  <a:srgbClr val="FFFF66"/>
                </a:solidFill>
              </a:rPr>
              <a:t>错</a:t>
            </a:r>
            <a:endParaRPr lang="zh-CN" altLang="en-US" sz="2200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989462" y="4797152"/>
            <a:ext cx="720080" cy="720080"/>
          </a:xfrm>
          <a:prstGeom prst="straightConnector1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圆角矩形 14"/>
          <p:cNvSpPr/>
          <p:nvPr/>
        </p:nvSpPr>
        <p:spPr bwMode="auto">
          <a:xfrm>
            <a:off x="2915816" y="1268760"/>
            <a:ext cx="936104" cy="46169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733675" y="6092825"/>
            <a:ext cx="462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图 </a:t>
            </a:r>
            <a:r>
              <a:rPr lang="en-US" altLang="zh-CN" sz="2400">
                <a:latin typeface="Times New Roman" pitchFamily="18" charset="0"/>
              </a:rPr>
              <a:t>7-14 </a:t>
            </a:r>
            <a:r>
              <a:rPr lang="zh-CN" altLang="en-US" sz="2400">
                <a:latin typeface="Times New Roman" pitchFamily="18" charset="0"/>
              </a:rPr>
              <a:t>基于索引结点的共享方式 </a:t>
            </a:r>
          </a:p>
        </p:txBody>
      </p:sp>
      <p:graphicFrame>
        <p:nvGraphicFramePr>
          <p:cNvPr id="491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775640"/>
              </p:ext>
            </p:extLst>
          </p:nvPr>
        </p:nvGraphicFramePr>
        <p:xfrm>
          <a:off x="578473" y="2200234"/>
          <a:ext cx="8231188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07080" imgH="1935480" progId="Visio.Drawing.11">
                  <p:embed/>
                </p:oleObj>
              </mc:Choice>
              <mc:Fallback>
                <p:oleObj name="Visio" r:id="rId2" imgW="3307080" imgH="19354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73" y="2200234"/>
                        <a:ext cx="8231188" cy="37465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25678" y="262046"/>
            <a:ext cx="8315109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利用索引结点</a:t>
            </a:r>
            <a:br>
              <a:rPr lang="zh-CN" altLang="en-US" dirty="0"/>
            </a:br>
            <a:r>
              <a:rPr lang="zh-CN" altLang="en-US" dirty="0"/>
              <a:t>      文件目录：</a:t>
            </a:r>
            <a:r>
              <a:rPr lang="zh-CN" altLang="en-US" dirty="0">
                <a:solidFill>
                  <a:schemeClr val="tx2"/>
                </a:solidFill>
              </a:rPr>
              <a:t>文件名</a:t>
            </a:r>
            <a:r>
              <a:rPr lang="en-US" altLang="zh-CN" dirty="0"/>
              <a:t>+</a:t>
            </a:r>
            <a:r>
              <a:rPr lang="zh-CN" altLang="en-US" dirty="0"/>
              <a:t>指向索引结点的</a:t>
            </a:r>
            <a:r>
              <a:rPr lang="zh-CN" altLang="en-US" dirty="0">
                <a:solidFill>
                  <a:schemeClr val="tx2"/>
                </a:solidFill>
              </a:rPr>
              <a:t>指针</a:t>
            </a:r>
            <a:endParaRPr lang="en-US" altLang="zh-CN" dirty="0">
              <a:solidFill>
                <a:schemeClr val="tx2"/>
              </a:solidFill>
            </a:endParaRPr>
          </a:p>
          <a:p>
            <a:pPr indent="450850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索引结点：物理地址</a:t>
            </a:r>
            <a:r>
              <a:rPr lang="en-US" altLang="zh-CN" dirty="0"/>
              <a:t>+</a:t>
            </a:r>
            <a:r>
              <a:rPr lang="zh-CN" altLang="en-US" dirty="0"/>
              <a:t>文件的其它属性</a:t>
            </a:r>
            <a:r>
              <a:rPr lang="en-US" altLang="zh-CN" dirty="0"/>
              <a:t>(count: </a:t>
            </a:r>
            <a:r>
              <a:rPr lang="zh-CN" altLang="en-US" dirty="0"/>
              <a:t>目录项数目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043608" y="3025389"/>
            <a:ext cx="720080" cy="25202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678" y="3880716"/>
            <a:ext cx="2880320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两个用户共享文件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Test r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555776" y="852272"/>
            <a:ext cx="936104" cy="46169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796136" y="852272"/>
            <a:ext cx="648072" cy="46169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2582863" y="5157192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图 </a:t>
            </a:r>
            <a:r>
              <a:rPr lang="en-US" altLang="zh-CN" sz="2400" dirty="0">
                <a:latin typeface="Times New Roman" pitchFamily="18" charset="0"/>
              </a:rPr>
              <a:t>7-15 </a:t>
            </a:r>
            <a:r>
              <a:rPr lang="zh-CN" altLang="en-US" sz="2400" dirty="0">
                <a:latin typeface="Times New Roman" pitchFamily="18" charset="0"/>
              </a:rPr>
              <a:t>进程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链接前后的情况 </a:t>
            </a:r>
          </a:p>
        </p:txBody>
      </p:sp>
      <p:graphicFrame>
        <p:nvGraphicFramePr>
          <p:cNvPr id="501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893929"/>
              </p:ext>
            </p:extLst>
          </p:nvPr>
        </p:nvGraphicFramePr>
        <p:xfrm>
          <a:off x="647700" y="692696"/>
          <a:ext cx="7920037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83280" imgH="1866900" progId="Visio.Drawing.11">
                  <p:embed/>
                </p:oleObj>
              </mc:Choice>
              <mc:Fallback>
                <p:oleObj name="Visio" r:id="rId2" imgW="3383280" imgH="18669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692696"/>
                        <a:ext cx="7920037" cy="4392612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388" y="5615368"/>
            <a:ext cx="8856662" cy="942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2200" b="1" u="sng" dirty="0">
                <a:solidFill>
                  <a:srgbClr val="FFFF00"/>
                </a:solidFill>
              </a:rPr>
              <a:t>C</a:t>
            </a:r>
            <a:r>
              <a:rPr lang="zh-CN" altLang="en-US" sz="2200" b="1" u="sng" dirty="0">
                <a:solidFill>
                  <a:srgbClr val="FFFF00"/>
                </a:solidFill>
              </a:rPr>
              <a:t>要删文件：就会删除索引结点，</a:t>
            </a:r>
            <a:r>
              <a:rPr lang="en-US" altLang="zh-CN" sz="2200" b="1" u="sng" dirty="0">
                <a:solidFill>
                  <a:srgbClr val="FFFF00"/>
                </a:solidFill>
              </a:rPr>
              <a:t>B</a:t>
            </a:r>
            <a:r>
              <a:rPr lang="zh-CN" altLang="en-US" sz="2200" b="1" u="sng" dirty="0">
                <a:solidFill>
                  <a:srgbClr val="FFFF00"/>
                </a:solidFill>
              </a:rPr>
              <a:t>只能看到</a:t>
            </a:r>
            <a:r>
              <a:rPr lang="zh-CN" altLang="en-US" sz="2200" b="1" u="sng" dirty="0">
                <a:solidFill>
                  <a:srgbClr val="FF0000"/>
                </a:solidFill>
              </a:rPr>
              <a:t>空指针</a:t>
            </a:r>
            <a:r>
              <a:rPr lang="zh-CN" altLang="en-US" sz="2200" b="1" u="sng" baseline="30000" dirty="0">
                <a:solidFill>
                  <a:srgbClr val="FF0000"/>
                </a:solidFill>
              </a:rPr>
              <a:t>正在读写？</a:t>
            </a:r>
            <a:r>
              <a:rPr lang="zh-CN" altLang="en-US" sz="2200" b="1" u="sng" dirty="0">
                <a:solidFill>
                  <a:srgbClr val="FFFF00"/>
                </a:solidFill>
              </a:rPr>
              <a:t>；</a:t>
            </a:r>
            <a:r>
              <a:rPr lang="en-US" altLang="zh-CN" sz="2200" b="1" u="sng" dirty="0">
                <a:solidFill>
                  <a:srgbClr val="FFFF00"/>
                </a:solidFill>
              </a:rPr>
              <a:t> 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2200" b="1" u="sng" dirty="0">
                <a:solidFill>
                  <a:srgbClr val="FFFF00"/>
                </a:solidFill>
              </a:rPr>
              <a:t>C</a:t>
            </a:r>
            <a:r>
              <a:rPr lang="zh-CN" altLang="en-US" sz="2200" b="1" u="sng" dirty="0">
                <a:solidFill>
                  <a:srgbClr val="FFFF00"/>
                </a:solidFill>
              </a:rPr>
              <a:t>不删文件走开：</a:t>
            </a:r>
            <a:r>
              <a:rPr lang="en-US" altLang="zh-CN" sz="2200" b="1" u="sng" dirty="0">
                <a:solidFill>
                  <a:srgbClr val="FFFF00"/>
                </a:solidFill>
              </a:rPr>
              <a:t>B</a:t>
            </a:r>
            <a:r>
              <a:rPr lang="zh-CN" altLang="en-US" sz="2200" b="1" u="sng" dirty="0">
                <a:solidFill>
                  <a:srgbClr val="FFFF00"/>
                </a:solidFill>
              </a:rPr>
              <a:t>就是非法使用者</a:t>
            </a:r>
            <a:r>
              <a:rPr lang="en-US" altLang="zh-CN" sz="2200" b="1" dirty="0">
                <a:solidFill>
                  <a:srgbClr val="FFFF00"/>
                </a:solidFill>
              </a:rPr>
              <a:t>      </a:t>
            </a:r>
            <a:r>
              <a:rPr lang="zh-CN" altLang="en-US" sz="1800" b="1" dirty="0">
                <a:solidFill>
                  <a:srgbClr val="FFFF00"/>
                </a:solidFill>
              </a:rPr>
              <a:t>租房：水、电、气开户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6300192" y="2780928"/>
            <a:ext cx="1944216" cy="1728000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574556" y="3212976"/>
            <a:ext cx="1525836" cy="1152032"/>
          </a:xfrm>
          <a:prstGeom prst="line">
            <a:avLst/>
          </a:prstGeom>
          <a:noFill/>
          <a:ln w="762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H="1">
            <a:off x="6708204" y="3212976"/>
            <a:ext cx="1320180" cy="1152032"/>
          </a:xfrm>
          <a:prstGeom prst="line">
            <a:avLst/>
          </a:prstGeom>
          <a:noFill/>
          <a:ln w="762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 flipV="1">
            <a:off x="6574556" y="4508928"/>
            <a:ext cx="157684" cy="1152320"/>
          </a:xfrm>
          <a:prstGeom prst="straightConnector1">
            <a:avLst/>
          </a:prstGeom>
          <a:noFill/>
          <a:ln w="25400" cap="flat" cmpd="sng" algn="ctr">
            <a:solidFill>
              <a:srgbClr val="FF6699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cxnSp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422419" y="980728"/>
            <a:ext cx="8229600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zh-CN" altLang="en-US" sz="2400" b="1" dirty="0">
                <a:latin typeface="Times New Roman" pitchFamily="18" charset="0"/>
              </a:rPr>
              <a:t>思想</a:t>
            </a:r>
            <a:r>
              <a:rPr lang="zh-CN" altLang="en-US" sz="2400" dirty="0">
                <a:latin typeface="Times New Roman" pitchFamily="18" charset="0"/>
              </a:rPr>
              <a:t>： </a:t>
            </a:r>
            <a:endParaRPr lang="en-US" altLang="zh-CN" sz="2400" dirty="0">
              <a:latin typeface="Times New Roman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FF00"/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400" dirty="0"/>
              <a:t>允许一个</a:t>
            </a:r>
            <a:r>
              <a:rPr lang="zh-CN" altLang="en-US" sz="2400" u="sng" dirty="0"/>
              <a:t>文件</a:t>
            </a:r>
            <a:r>
              <a:rPr lang="zh-CN" altLang="en-US" sz="2400" dirty="0"/>
              <a:t>或</a:t>
            </a:r>
            <a:r>
              <a:rPr lang="zh-CN" altLang="en-US" sz="2400" u="sng" dirty="0"/>
              <a:t>子目录</a:t>
            </a:r>
            <a:r>
              <a:rPr lang="zh-CN" altLang="en-US" sz="2400" dirty="0"/>
              <a:t>有</a:t>
            </a:r>
            <a:r>
              <a:rPr lang="zh-CN" altLang="en-US" sz="2400" dirty="0">
                <a:solidFill>
                  <a:schemeClr val="tx2"/>
                </a:solidFill>
              </a:rPr>
              <a:t>多个父目录。</a:t>
            </a:r>
            <a:endParaRPr lang="en-US" altLang="zh-CN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FF00"/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400" b="1" u="sng" dirty="0">
                <a:solidFill>
                  <a:schemeClr val="tx2"/>
                </a:solidFill>
                <a:latin typeface="Times New Roman" pitchFamily="18" charset="0"/>
              </a:rPr>
              <a:t>主父目录</a:t>
            </a:r>
            <a:r>
              <a:rPr lang="zh-CN" altLang="en-US" sz="2400" dirty="0">
                <a:latin typeface="Times New Roman" pitchFamily="18" charset="0"/>
              </a:rPr>
              <a:t>才拥有指向其索引结点的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指针</a:t>
            </a:r>
            <a:r>
              <a:rPr lang="zh-CN" altLang="en-US" sz="2400" dirty="0">
                <a:latin typeface="Times New Roman" pitchFamily="18" charset="0"/>
              </a:rPr>
              <a:t>；</a:t>
            </a:r>
            <a:endParaRPr lang="en-US" altLang="zh-CN" sz="2400" dirty="0">
              <a:latin typeface="Times New Roman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FF00"/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其他</a:t>
            </a:r>
            <a:r>
              <a:rPr lang="zh-CN" altLang="en-US" sz="2400" dirty="0">
                <a:latin typeface="Times New Roman" pitchFamily="18" charset="0"/>
              </a:rPr>
              <a:t>共享目录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b="1" u="sng" dirty="0">
                <a:solidFill>
                  <a:schemeClr val="tx2"/>
                </a:solidFill>
                <a:latin typeface="Times New Roman" pitchFamily="18" charset="0"/>
              </a:rPr>
              <a:t>链接父目录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Times New Roman" pitchFamily="18" charset="0"/>
              </a:rPr>
              <a:t>采用</a:t>
            </a:r>
            <a:r>
              <a:rPr lang="zh-CN" altLang="en-US" sz="2400" b="1" u="sng" dirty="0">
                <a:solidFill>
                  <a:srgbClr val="FFFF66"/>
                </a:solidFill>
                <a:latin typeface="Times New Roman" pitchFamily="18" charset="0"/>
              </a:rPr>
              <a:t>符号链接</a:t>
            </a:r>
            <a:r>
              <a:rPr lang="zh-CN" altLang="en-US" sz="2400" dirty="0">
                <a:latin typeface="Times New Roman" pitchFamily="18" charset="0"/>
              </a:rPr>
              <a:t>，即：只有该文件的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路径名</a:t>
            </a:r>
            <a:r>
              <a:rPr lang="en-US" altLang="zh-CN" sz="2400" dirty="0">
                <a:solidFill>
                  <a:srgbClr val="FFFF66"/>
                </a:solidFill>
                <a:latin typeface="Times New Roman" pitchFamily="18" charset="0"/>
              </a:rPr>
              <a:t>-----</a:t>
            </a:r>
            <a:r>
              <a:rPr lang="zh-CN" altLang="en-US" sz="2400" dirty="0">
                <a:latin typeface="Times New Roman" pitchFamily="18" charset="0"/>
              </a:rPr>
              <a:t>代表</a:t>
            </a:r>
            <a:r>
              <a:rPr lang="zh-CN" altLang="en-US" sz="2400" u="sng" dirty="0">
                <a:latin typeface="Times New Roman" pitchFamily="18" charset="0"/>
              </a:rPr>
              <a:t>此父目录</a:t>
            </a:r>
            <a:r>
              <a:rPr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不是</a:t>
            </a:r>
            <a:r>
              <a:rPr lang="zh-CN" altLang="en-US" sz="2400" u="sng" dirty="0">
                <a:latin typeface="Times New Roman" pitchFamily="18" charset="0"/>
              </a:rPr>
              <a:t>文件的拥有者</a:t>
            </a:r>
            <a:r>
              <a:rPr lang="en-US" altLang="zh-CN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FF00"/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Times New Roman" pitchFamily="18" charset="0"/>
              </a:rPr>
              <a:t>表示：</a:t>
            </a:r>
            <a:r>
              <a:rPr lang="zh-CN" altLang="en-US" sz="2400" b="1" dirty="0">
                <a:solidFill>
                  <a:srgbClr val="FF9933"/>
                </a:solidFill>
                <a:latin typeface="Times New Roman" pitchFamily="18" charset="0"/>
              </a:rPr>
              <a:t>主父目录</a:t>
            </a:r>
            <a:r>
              <a:rPr lang="zh-CN" altLang="en-US" sz="2400" dirty="0">
                <a:latin typeface="Times New Roman" pitchFamily="18" charset="0"/>
              </a:rPr>
              <a:t>到文件：</a:t>
            </a:r>
            <a:r>
              <a:rPr lang="zh-CN" altLang="en-US" sz="2400" b="1" dirty="0">
                <a:solidFill>
                  <a:srgbClr val="FFFF66"/>
                </a:solidFill>
                <a:latin typeface="Times New Roman" pitchFamily="18" charset="0"/>
              </a:rPr>
              <a:t>实线</a:t>
            </a:r>
            <a:r>
              <a:rPr lang="zh-CN" altLang="en-US" sz="2400" dirty="0">
                <a:latin typeface="Times New Roman" pitchFamily="18" charset="0"/>
              </a:rPr>
              <a:t>；</a:t>
            </a:r>
            <a:r>
              <a:rPr lang="zh-CN" altLang="en-US" sz="2400" b="1" dirty="0">
                <a:solidFill>
                  <a:srgbClr val="FF9933"/>
                </a:solidFill>
                <a:latin typeface="Times New Roman" pitchFamily="18" charset="0"/>
              </a:rPr>
              <a:t>链接父目录</a:t>
            </a:r>
            <a:r>
              <a:rPr lang="zh-CN" altLang="en-US" sz="2400" dirty="0">
                <a:latin typeface="Times New Roman" pitchFamily="18" charset="0"/>
              </a:rPr>
              <a:t>到文件：</a:t>
            </a:r>
            <a:r>
              <a:rPr lang="zh-CN" altLang="en-US" sz="2400" b="1" dirty="0">
                <a:solidFill>
                  <a:srgbClr val="FFFF66"/>
                </a:solidFill>
                <a:latin typeface="Times New Roman" pitchFamily="18" charset="0"/>
              </a:rPr>
              <a:t>虚线</a:t>
            </a:r>
            <a:endParaRPr lang="en-US" altLang="zh-CN" sz="2400" b="1" dirty="0">
              <a:solidFill>
                <a:srgbClr val="FFFF66"/>
              </a:solidFill>
              <a:latin typeface="Times New Roman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FF00"/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400" dirty="0"/>
              <a:t>图</a:t>
            </a:r>
            <a:r>
              <a:rPr lang="en-US" altLang="zh-CN" sz="2400" dirty="0"/>
              <a:t>7-16</a:t>
            </a:r>
            <a:r>
              <a:rPr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500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 7.4.2  </a:t>
            </a:r>
            <a:r>
              <a:rPr lang="zh-CN" altLang="en-US" sz="2500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利用符号链实现文件共享 </a:t>
            </a:r>
            <a:endParaRPr lang="zh-CN" altLang="en-US" sz="25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27584" y="2348880"/>
            <a:ext cx="6264696" cy="461697"/>
          </a:xfrm>
          <a:prstGeom prst="round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63688" y="3573016"/>
            <a:ext cx="1008112" cy="461697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27584" y="2996952"/>
            <a:ext cx="6048672" cy="461697"/>
          </a:xfrm>
          <a:prstGeom prst="round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2771800" y="2708920"/>
            <a:ext cx="3024336" cy="8640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42988" y="692150"/>
            <a:ext cx="377507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（</a:t>
            </a:r>
            <a:r>
              <a:rPr lang="en-US" altLang="zh-CN" b="1" dirty="0">
                <a:ea typeface="宋体" pitchFamily="2" charset="-122"/>
              </a:rPr>
              <a:t>3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属性：</a:t>
            </a: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文件类型</a:t>
            </a: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文件长度</a:t>
            </a: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文件的物理位置</a:t>
            </a: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文件的建立时间</a:t>
            </a:r>
            <a:endParaRPr lang="en-US" altLang="zh-CN" dirty="0">
              <a:ea typeface="宋体" pitchFamily="2" charset="-122"/>
            </a:endParaRP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文件主</a:t>
            </a:r>
            <a:endParaRPr lang="en-US" altLang="zh-CN" dirty="0">
              <a:ea typeface="宋体" pitchFamily="2" charset="-122"/>
            </a:endParaRP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打开方式</a:t>
            </a:r>
            <a:endParaRPr lang="en-US" altLang="zh-CN" dirty="0">
              <a:ea typeface="宋体" pitchFamily="2" charset="-122"/>
            </a:endParaRP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……</a:t>
            </a:r>
          </a:p>
          <a:p>
            <a:pPr marL="457200" indent="-4763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查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Windows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、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Linux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相关</a:t>
            </a:r>
          </a:p>
        </p:txBody>
      </p:sp>
    </p:spTree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7-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272808" cy="417646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47850" y="5418138"/>
            <a:ext cx="5208588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zh-CN" altLang="en-US" sz="2300" kern="0" dirty="0"/>
              <a:t>图</a:t>
            </a:r>
            <a:r>
              <a:rPr kumimoji="0" lang="en-US" altLang="zh-CN" sz="2300" kern="0" dirty="0"/>
              <a:t>7-16  </a:t>
            </a:r>
            <a:r>
              <a:rPr kumimoji="0" lang="zh-CN" altLang="en-US" sz="2300" kern="0" dirty="0"/>
              <a:t>使用符号链接的目录层次</a:t>
            </a:r>
          </a:p>
        </p:txBody>
      </p:sp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50" y="549275"/>
            <a:ext cx="8135938" cy="608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如何利用符号链实现共享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性能分析（自己看）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457200" indent="-457200" algn="l">
              <a:lnSpc>
                <a:spcPct val="130000"/>
              </a:lnSpc>
              <a:buFont typeface="+mj-ea"/>
              <a:buAutoNum type="circleNumDbPlain"/>
              <a:defRPr/>
            </a:pPr>
            <a:r>
              <a:rPr lang="zh-CN" altLang="en-US" dirty="0"/>
              <a:t>由系统创建一个</a:t>
            </a:r>
            <a:r>
              <a:rPr lang="en-US" altLang="zh-CN" dirty="0">
                <a:solidFill>
                  <a:srgbClr val="FFFF66"/>
                </a:solidFill>
              </a:rPr>
              <a:t>LINK</a:t>
            </a:r>
            <a:r>
              <a:rPr lang="zh-CN" altLang="en-US" dirty="0">
                <a:solidFill>
                  <a:srgbClr val="FFFF66"/>
                </a:solidFill>
              </a:rPr>
              <a:t>类型</a:t>
            </a:r>
            <a:r>
              <a:rPr lang="zh-CN" altLang="en-US" dirty="0"/>
              <a:t>的新文件</a:t>
            </a:r>
            <a:r>
              <a:rPr lang="en-US" altLang="zh-CN" b="1" dirty="0">
                <a:solidFill>
                  <a:srgbClr val="FF9933"/>
                </a:solidFill>
              </a:rPr>
              <a:t>F</a:t>
            </a:r>
            <a:r>
              <a:rPr lang="zh-CN" altLang="en-US" dirty="0"/>
              <a:t>（非</a:t>
            </a:r>
            <a:r>
              <a:rPr lang="en-US" altLang="zh-CN" dirty="0">
                <a:solidFill>
                  <a:srgbClr val="FFFF00"/>
                </a:solidFill>
              </a:rPr>
              <a:t>F8</a:t>
            </a:r>
            <a:r>
              <a:rPr lang="zh-CN" altLang="en-US" dirty="0"/>
              <a:t>），只包含被链接文件</a:t>
            </a:r>
            <a:r>
              <a:rPr lang="en-US" altLang="zh-CN" u="sng" dirty="0"/>
              <a:t>F8</a:t>
            </a:r>
            <a:r>
              <a:rPr lang="zh-CN" altLang="en-US" u="sng" dirty="0"/>
              <a:t>的</a:t>
            </a:r>
            <a:r>
              <a:rPr lang="zh-CN" altLang="en-US" b="1" u="sng" dirty="0">
                <a:solidFill>
                  <a:srgbClr val="FFFF00"/>
                </a:solidFill>
              </a:rPr>
              <a:t>路径名</a:t>
            </a:r>
            <a:r>
              <a:rPr lang="en-US" altLang="zh-CN" u="sng" dirty="0">
                <a:solidFill>
                  <a:srgbClr val="FFFF00"/>
                </a:solidFill>
              </a:rPr>
              <a:t>/</a:t>
            </a:r>
            <a:r>
              <a:rPr lang="zh-CN" altLang="en-US" u="sng" dirty="0">
                <a:solidFill>
                  <a:srgbClr val="FFFF00"/>
                </a:solidFill>
              </a:rPr>
              <a:t>符号链</a:t>
            </a:r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zh-CN" altLang="en-US" b="1" dirty="0">
                <a:solidFill>
                  <a:srgbClr val="FF9933"/>
                </a:solidFill>
              </a:rPr>
              <a:t>不是</a:t>
            </a:r>
            <a:r>
              <a:rPr lang="zh-CN" altLang="en-US" dirty="0">
                <a:solidFill>
                  <a:srgbClr val="FF9933"/>
                </a:solidFill>
              </a:rPr>
              <a:t>索引结点指针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l">
              <a:lnSpc>
                <a:spcPct val="13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b="1" dirty="0">
                <a:solidFill>
                  <a:srgbClr val="FF9933"/>
                </a:solidFill>
              </a:rPr>
              <a:t>F</a:t>
            </a:r>
            <a:r>
              <a:rPr lang="en-US" altLang="zh-CN" dirty="0">
                <a:solidFill>
                  <a:srgbClr val="FFFF66"/>
                </a:solidFill>
              </a:rPr>
              <a:t> </a:t>
            </a:r>
            <a:r>
              <a:rPr lang="zh-CN" altLang="en-US" dirty="0"/>
              <a:t>写入</a:t>
            </a:r>
            <a:r>
              <a:rPr lang="zh-CN" altLang="en-US" u="sng" dirty="0"/>
              <a:t>链接父目录</a:t>
            </a:r>
            <a:r>
              <a:rPr lang="en-US" altLang="zh-CN" dirty="0"/>
              <a:t>D5</a:t>
            </a:r>
            <a:r>
              <a:rPr lang="zh-CN" altLang="en-US" dirty="0"/>
              <a:t>中。</a:t>
            </a:r>
            <a:r>
              <a:rPr lang="en-US" altLang="zh-CN" dirty="0"/>
              <a:t>------</a:t>
            </a:r>
            <a:r>
              <a:rPr lang="zh-CN" altLang="en-US" b="1" dirty="0">
                <a:solidFill>
                  <a:srgbClr val="FF6600"/>
                </a:solidFill>
              </a:rPr>
              <a:t>符号链接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457200" indent="-457200" algn="l">
              <a:lnSpc>
                <a:spcPct val="130000"/>
              </a:lnSpc>
              <a:buFont typeface="+mj-ea"/>
              <a:buAutoNum type="circleNumDbPlain"/>
              <a:defRPr/>
            </a:pPr>
            <a:r>
              <a:rPr lang="zh-CN" altLang="en-US" dirty="0"/>
              <a:t>其它用户通过</a:t>
            </a:r>
            <a:r>
              <a:rPr lang="en-US" altLang="zh-CN" dirty="0"/>
              <a:t>D5</a:t>
            </a:r>
            <a:r>
              <a:rPr lang="zh-CN" altLang="en-US" dirty="0">
                <a:solidFill>
                  <a:srgbClr val="FFC000"/>
                </a:solidFill>
              </a:rPr>
              <a:t>请求</a:t>
            </a:r>
            <a:r>
              <a:rPr lang="zh-CN" altLang="en-US" dirty="0"/>
              <a:t>访问</a:t>
            </a:r>
            <a:r>
              <a:rPr lang="en-US" altLang="zh-CN" dirty="0"/>
              <a:t>F8</a:t>
            </a:r>
            <a:r>
              <a:rPr lang="zh-CN" altLang="en-US" dirty="0"/>
              <a:t>时，要求将被</a:t>
            </a:r>
            <a:r>
              <a:rPr lang="en-US" altLang="zh-CN" dirty="0"/>
              <a:t>OS</a:t>
            </a:r>
            <a:r>
              <a:rPr lang="zh-CN" altLang="en-US" dirty="0">
                <a:solidFill>
                  <a:srgbClr val="FFC000"/>
                </a:solidFill>
              </a:rPr>
              <a:t>截获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根据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C000"/>
                </a:solidFill>
              </a:rPr>
              <a:t>路径名查找</a:t>
            </a:r>
            <a:r>
              <a:rPr lang="en-US" altLang="zh-CN" dirty="0"/>
              <a:t>F8</a:t>
            </a:r>
            <a:r>
              <a:rPr lang="zh-CN" altLang="en-US" dirty="0"/>
              <a:t>，然后读</a:t>
            </a:r>
            <a:r>
              <a:rPr lang="en-US" altLang="zh-CN" dirty="0"/>
              <a:t>/</a:t>
            </a:r>
            <a:r>
              <a:rPr lang="zh-CN" altLang="en-US" dirty="0"/>
              <a:t>写。</a:t>
            </a:r>
            <a:endParaRPr lang="en-US" altLang="zh-CN" dirty="0"/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优点：若文件主删文件，</a:t>
            </a:r>
            <a:r>
              <a:rPr lang="en-US" altLang="zh-CN" dirty="0"/>
              <a:t>D5</a:t>
            </a:r>
            <a:r>
              <a:rPr lang="zh-CN" altLang="en-US" dirty="0"/>
              <a:t>找不到路径就放弃访问（无</a:t>
            </a:r>
            <a:r>
              <a:rPr lang="zh-CN" altLang="en-US" b="1" dirty="0">
                <a:solidFill>
                  <a:srgbClr val="FFFF66"/>
                </a:solidFill>
              </a:rPr>
              <a:t>空指针、帐号</a:t>
            </a:r>
            <a:r>
              <a:rPr lang="zh-CN" altLang="en-US" dirty="0"/>
              <a:t>等问题）；</a:t>
            </a:r>
            <a:r>
              <a:rPr lang="en-US" altLang="zh-CN" dirty="0"/>
              <a:t>D5</a:t>
            </a:r>
            <a:r>
              <a:rPr lang="zh-CN" altLang="en-US" dirty="0"/>
              <a:t>中只是路径（不是索引），无法删</a:t>
            </a:r>
            <a:r>
              <a:rPr lang="en-US" altLang="zh-CN" dirty="0"/>
              <a:t>F8</a:t>
            </a:r>
            <a:r>
              <a:rPr lang="zh-CN" altLang="en-US" dirty="0"/>
              <a:t>（安全）。</a:t>
            </a:r>
            <a:endParaRPr lang="en-US" altLang="zh-CN" dirty="0"/>
          </a:p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缺点：文件路径名长，多次访问磁盘，</a:t>
            </a:r>
            <a:r>
              <a:rPr lang="zh-CN" altLang="en-US" b="1" dirty="0">
                <a:solidFill>
                  <a:srgbClr val="FF9933"/>
                </a:solidFill>
              </a:rPr>
              <a:t>时间</a:t>
            </a:r>
            <a:r>
              <a:rPr lang="zh-CN" altLang="en-US" b="1" dirty="0">
                <a:solidFill>
                  <a:srgbClr val="FFFF66"/>
                </a:solidFill>
              </a:rPr>
              <a:t>开销</a:t>
            </a:r>
            <a:r>
              <a:rPr lang="zh-CN" altLang="en-US" dirty="0"/>
              <a:t>大</a:t>
            </a:r>
            <a:r>
              <a:rPr lang="en-US" altLang="zh-CN" dirty="0"/>
              <a:t>(§7.3.4)</a:t>
            </a:r>
            <a:r>
              <a:rPr lang="zh-CN" altLang="en-US" dirty="0"/>
              <a:t>；符号链也要耗费一定的磁盘空间，</a:t>
            </a:r>
            <a:r>
              <a:rPr lang="zh-CN" altLang="en-US" b="1" dirty="0">
                <a:solidFill>
                  <a:srgbClr val="FF9933"/>
                </a:solidFill>
              </a:rPr>
              <a:t>空间</a:t>
            </a:r>
            <a:r>
              <a:rPr lang="zh-CN" altLang="en-US" b="1" dirty="0">
                <a:solidFill>
                  <a:srgbClr val="FFFF66"/>
                </a:solidFill>
              </a:rPr>
              <a:t>开销</a:t>
            </a:r>
            <a:r>
              <a:rPr lang="zh-CN" altLang="en-US" dirty="0"/>
              <a:t>增大。</a:t>
            </a:r>
          </a:p>
        </p:txBody>
      </p:sp>
    </p:spTree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50" y="836613"/>
            <a:ext cx="8135938" cy="3850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/>
              <a:t> </a:t>
            </a:r>
            <a:r>
              <a:rPr lang="en-US" altLang="zh-CN" sz="2800" dirty="0">
                <a:latin typeface="黑体" pitchFamily="2" charset="-122"/>
                <a:ea typeface="黑体" pitchFamily="2" charset="-122"/>
                <a:cs typeface="+mj-cs"/>
              </a:rPr>
              <a:t>7.5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  <a:cs typeface="+mj-cs"/>
              </a:rPr>
              <a:t>文 件 保 护</a:t>
            </a:r>
            <a:r>
              <a:rPr lang="zh-CN" altLang="en-US" sz="2200" dirty="0">
                <a:latin typeface="黑体" pitchFamily="2" charset="-122"/>
                <a:ea typeface="黑体" pitchFamily="2" charset="-122"/>
                <a:cs typeface="+mj-cs"/>
              </a:rPr>
              <a:t>（理解 </a:t>
            </a:r>
            <a:r>
              <a:rPr lang="en-US" altLang="zh-CN" sz="2200" dirty="0">
                <a:latin typeface="黑体" pitchFamily="2" charset="-122"/>
                <a:ea typeface="黑体" pitchFamily="2" charset="-122"/>
                <a:cs typeface="+mj-cs"/>
              </a:rPr>
              <a:t>7.5.1</a:t>
            </a:r>
            <a:r>
              <a:rPr lang="zh-CN" altLang="en-US" sz="2200" dirty="0">
                <a:latin typeface="黑体" pitchFamily="2" charset="-122"/>
                <a:ea typeface="黑体" pitchFamily="2" charset="-122"/>
                <a:cs typeface="+mj-cs"/>
              </a:rPr>
              <a:t>、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7.5.2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7.5.3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思想</a:t>
            </a:r>
            <a:r>
              <a:rPr lang="zh-CN" altLang="en-US" sz="2200" dirty="0"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lang="en-US" altLang="zh-CN" sz="2200" dirty="0">
              <a:latin typeface="黑体" pitchFamily="2" charset="-122"/>
              <a:ea typeface="黑体" pitchFamily="2" charset="-122"/>
              <a:cs typeface="+mj-cs"/>
            </a:endParaRPr>
          </a:p>
          <a:p>
            <a:pPr marL="719138" algn="l">
              <a:defRPr/>
            </a:pPr>
            <a:r>
              <a:rPr lang="zh-CN" altLang="en-US" b="1" dirty="0"/>
              <a:t>影响文件安全性的主要因素有及相应措施：</a:t>
            </a:r>
            <a:br>
              <a:rPr lang="zh-CN" altLang="en-US" sz="3200" dirty="0"/>
            </a:br>
            <a:r>
              <a:rPr lang="en-US" altLang="zh-CN" b="1" dirty="0"/>
              <a:t>(1) </a:t>
            </a:r>
            <a:r>
              <a:rPr lang="zh-CN" altLang="en-US" b="1" dirty="0"/>
              <a:t>人为因素           </a:t>
            </a:r>
            <a:r>
              <a:rPr lang="zh-CN" altLang="en-US" dirty="0"/>
              <a:t>存取控制机制</a:t>
            </a:r>
            <a:br>
              <a:rPr lang="zh-CN" altLang="en-US" b="1" dirty="0"/>
            </a:br>
            <a:r>
              <a:rPr lang="en-US" altLang="zh-CN" b="1" dirty="0"/>
              <a:t>(2) </a:t>
            </a:r>
            <a:r>
              <a:rPr lang="zh-CN" altLang="en-US" b="1" dirty="0"/>
              <a:t>系统因素           </a:t>
            </a:r>
            <a:r>
              <a:rPr lang="zh-CN" altLang="en-US" dirty="0"/>
              <a:t>系统容错技术</a:t>
            </a:r>
            <a:br>
              <a:rPr lang="zh-CN" altLang="en-US" b="1" dirty="0"/>
            </a:br>
            <a:r>
              <a:rPr lang="en-US" altLang="zh-CN" b="1" dirty="0"/>
              <a:t>(3) </a:t>
            </a:r>
            <a:r>
              <a:rPr lang="zh-CN" altLang="en-US" b="1" dirty="0"/>
              <a:t>自然因素           </a:t>
            </a:r>
            <a:r>
              <a:rPr lang="zh-CN" altLang="en-US" dirty="0"/>
              <a:t>建立后备系统</a:t>
            </a:r>
            <a:b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</a:b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endParaRPr lang="zh-CN" altLang="en-US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059832" y="2420888"/>
            <a:ext cx="7200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>
            <a:off x="3061590" y="2910745"/>
            <a:ext cx="7200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3061590" y="3356992"/>
            <a:ext cx="7200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 dir="r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692150"/>
            <a:ext cx="8207375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46088" algn="l">
              <a:lnSpc>
                <a:spcPct val="120000"/>
              </a:lnSpc>
            </a:pPr>
            <a:r>
              <a:rPr kumimoji="0" lang="en-US" altLang="zh-CN" sz="2800" kern="0" dirty="0">
                <a:latin typeface="黑体" pitchFamily="2" charset="-122"/>
                <a:ea typeface="黑体" pitchFamily="2" charset="-122"/>
              </a:rPr>
              <a:t>7.5.1  </a:t>
            </a:r>
            <a:r>
              <a:rPr kumimoji="0" lang="zh-CN" altLang="en-US" sz="2800" kern="0" dirty="0">
                <a:latin typeface="黑体" pitchFamily="2" charset="-122"/>
                <a:ea typeface="黑体" pitchFamily="2" charset="-122"/>
              </a:rPr>
              <a:t>保护域</a:t>
            </a:r>
            <a:r>
              <a:rPr kumimoji="0" lang="en-US" altLang="zh-CN" sz="2800" kern="0" dirty="0">
                <a:latin typeface="黑体" pitchFamily="2" charset="-122"/>
                <a:ea typeface="黑体" pitchFamily="2" charset="-122"/>
              </a:rPr>
              <a:t>(Protection Domain)</a:t>
            </a:r>
            <a:br>
              <a:rPr kumimoji="0" lang="en-US" altLang="zh-CN" sz="2800" kern="0" dirty="0">
                <a:latin typeface="黑体" pitchFamily="2" charset="-122"/>
                <a:ea typeface="黑体" pitchFamily="2" charset="-122"/>
              </a:rPr>
            </a:br>
            <a:r>
              <a:rPr kumimoji="0" lang="zh-CN" altLang="en-US" sz="2400" b="1" kern="0" dirty="0">
                <a:solidFill>
                  <a:schemeClr val="tx1"/>
                </a:solidFill>
              </a:rPr>
              <a:t>目的：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对进程访问对象进行保护。</a:t>
            </a:r>
            <a:endParaRPr kumimoji="0" lang="en-US" altLang="zh-CN" sz="2400" kern="0" dirty="0">
              <a:solidFill>
                <a:schemeClr val="tx1"/>
              </a:solidFill>
            </a:endParaRPr>
          </a:p>
          <a:p>
            <a:pPr marL="446088" algn="l">
              <a:lnSpc>
                <a:spcPct val="120000"/>
              </a:lnSpc>
            </a:pPr>
            <a:r>
              <a:rPr kumimoji="0" lang="en-US" altLang="zh-CN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访问权</a:t>
            </a:r>
            <a:endParaRPr kumimoji="0" lang="en-US" altLang="zh-CN" sz="2600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indent="446088" algn="l"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进程对于对象的访问应由</a:t>
            </a:r>
            <a:r>
              <a:rPr lang="zh-CN" altLang="en-US" sz="2400" b="1" u="sng" dirty="0">
                <a:solidFill>
                  <a:schemeClr val="tx1"/>
                </a:solidFill>
              </a:rPr>
              <a:t>系统来控制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indent="446088" algn="l">
              <a:lnSpc>
                <a:spcPct val="130000"/>
              </a:lnSpc>
            </a:pPr>
            <a:r>
              <a:rPr kumimoji="0" lang="zh-CN" altLang="en-US" sz="2400" b="1" kern="0" dirty="0">
                <a:solidFill>
                  <a:srgbClr val="FF9933"/>
                </a:solidFill>
              </a:rPr>
              <a:t>对象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可以是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硬件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对象，如磁盘驱动器、打印机；也可以是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软件</a:t>
            </a:r>
            <a:r>
              <a:rPr kumimoji="0" lang="zh-CN" altLang="en-US" sz="2400" b="1" kern="0" dirty="0">
                <a:solidFill>
                  <a:schemeClr val="tx1"/>
                </a:solidFill>
              </a:rPr>
              <a:t>对象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，如文件、程序。</a:t>
            </a:r>
            <a:endParaRPr kumimoji="0" lang="en-US" altLang="zh-CN" sz="2400" kern="0" dirty="0">
              <a:solidFill>
                <a:schemeClr val="tx1"/>
              </a:solidFill>
            </a:endParaRPr>
          </a:p>
          <a:p>
            <a:pPr indent="446088" algn="l"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把一个进程能对某对象执行操作的</a:t>
            </a:r>
            <a:r>
              <a:rPr lang="zh-CN" altLang="en-US" sz="2400" b="1" u="sng" dirty="0">
                <a:solidFill>
                  <a:schemeClr val="tx1"/>
                </a:solidFill>
              </a:rPr>
              <a:t>权力</a:t>
            </a:r>
            <a:r>
              <a:rPr lang="en-US" altLang="zh-CN" sz="2400" b="1" u="sng" dirty="0">
                <a:solidFill>
                  <a:schemeClr val="tx1"/>
                </a:solidFill>
              </a:rPr>
              <a:t>/</a:t>
            </a:r>
            <a:r>
              <a:rPr lang="zh-CN" altLang="en-US" sz="2400" b="1" u="sng" dirty="0">
                <a:solidFill>
                  <a:schemeClr val="tx1"/>
                </a:solidFill>
              </a:rPr>
              <a:t>限 </a:t>
            </a:r>
            <a:r>
              <a:rPr lang="en-US" altLang="zh-CN" sz="2400" b="1" u="sng" dirty="0">
                <a:solidFill>
                  <a:schemeClr val="tx1"/>
                </a:solidFill>
              </a:rPr>
              <a:t>(R/W/X)</a:t>
            </a:r>
            <a:r>
              <a:rPr lang="zh-CN" altLang="en-US" sz="2400" b="1" dirty="0">
                <a:solidFill>
                  <a:schemeClr val="tx1"/>
                </a:solidFill>
              </a:rPr>
              <a:t>，称为</a:t>
            </a:r>
            <a:r>
              <a:rPr kumimoji="0" lang="zh-CN" altLang="en-US" sz="2400" b="1" kern="0" dirty="0">
                <a:solidFill>
                  <a:srgbClr val="FF9933"/>
                </a:solidFill>
              </a:rPr>
              <a:t>访问权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446088" algn="l">
              <a:lnSpc>
                <a:spcPct val="120000"/>
              </a:lnSpc>
            </a:pPr>
            <a:r>
              <a:rPr kumimoji="0" lang="en-US" altLang="zh-CN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保护域</a:t>
            </a:r>
            <a:endParaRPr kumimoji="0" lang="en-US" altLang="zh-CN" sz="2600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446088"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“</a:t>
            </a:r>
            <a:r>
              <a:rPr kumimoji="0" lang="zh-CN" altLang="en-US" sz="2400" b="1" kern="0" dirty="0">
                <a:solidFill>
                  <a:srgbClr val="FF9933"/>
                </a:solidFill>
              </a:rPr>
              <a:t>域</a:t>
            </a:r>
            <a:r>
              <a:rPr lang="zh-CN" altLang="en-US" sz="2400" b="1" dirty="0">
                <a:solidFill>
                  <a:schemeClr val="tx1"/>
                </a:solidFill>
              </a:rPr>
              <a:t>”是进程对</a:t>
            </a:r>
            <a:r>
              <a:rPr lang="zh-CN" altLang="en-US" sz="2400" b="1" u="sng" dirty="0">
                <a:solidFill>
                  <a:schemeClr val="tx1"/>
                </a:solidFill>
              </a:rPr>
              <a:t>一组对象</a:t>
            </a:r>
            <a:r>
              <a:rPr lang="zh-CN" altLang="en-US" sz="2400" b="1" u="sng" dirty="0">
                <a:solidFill>
                  <a:srgbClr val="CCFF33"/>
                </a:solidFill>
              </a:rPr>
              <a:t>访问权的集合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446088"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进程只能在指定域内执行操作。</a:t>
            </a:r>
            <a:r>
              <a:rPr lang="zh-CN" altLang="en-US" sz="2400" dirty="0"/>
              <a:t>图</a:t>
            </a:r>
            <a:r>
              <a:rPr lang="en-US" altLang="zh-CN" sz="2400" dirty="0"/>
              <a:t>7-17 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444208" y="5100127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9089555"/>
      </p:ext>
    </p:extLst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692150"/>
            <a:ext cx="8207375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46088" indent="446088" algn="l">
              <a:lnSpc>
                <a:spcPct val="120000"/>
              </a:lnSpc>
            </a:pPr>
            <a:endParaRPr kumimoji="0" lang="en-US" altLang="zh-CN" sz="2600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indent="446088" algn="l">
              <a:lnSpc>
                <a:spcPct val="130000"/>
              </a:lnSpc>
            </a:pPr>
            <a:endParaRPr kumimoji="0" lang="en-US" altLang="zh-CN" sz="2400" b="1" kern="0" dirty="0">
              <a:solidFill>
                <a:schemeClr val="tx1"/>
              </a:solidFill>
            </a:endParaRPr>
          </a:p>
        </p:txBody>
      </p:sp>
      <p:pic>
        <p:nvPicPr>
          <p:cNvPr id="4" name="Picture 4" descr="7-17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92888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21904" y="4437063"/>
            <a:ext cx="6300192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0" lang="zh-CN" altLang="en-US" sz="2600" kern="0" dirty="0"/>
              <a:t>图</a:t>
            </a:r>
            <a:r>
              <a:rPr kumimoji="0" lang="en-US" altLang="zh-CN" sz="2600" kern="0" dirty="0"/>
              <a:t>7-17  </a:t>
            </a:r>
            <a:r>
              <a:rPr kumimoji="0" lang="zh-CN" altLang="en-US" sz="2600" kern="0" dirty="0"/>
              <a:t>三个保护域</a:t>
            </a:r>
          </a:p>
        </p:txBody>
      </p:sp>
    </p:spTree>
    <p:extLst>
      <p:ext uri="{BB962C8B-B14F-4D97-AF65-F5344CB8AC3E}">
        <p14:creationId xmlns:p14="http://schemas.microsoft.com/office/powerpoint/2010/main" val="1100413186"/>
      </p:ext>
    </p:extLst>
  </p:cSld>
  <p:clrMapOvr>
    <a:masterClrMapping/>
  </p:clrMapOvr>
  <p:transition>
    <p:pull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529" y="692150"/>
            <a:ext cx="8352160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46088" algn="l">
              <a:lnSpc>
                <a:spcPct val="120000"/>
              </a:lnSpc>
            </a:pPr>
            <a:r>
              <a:rPr kumimoji="0" lang="en-US" altLang="zh-CN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进程和域间的</a:t>
            </a:r>
            <a:r>
              <a:rPr kumimoji="0" lang="zh-CN" altLang="en-US" sz="2600" u="sng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静态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联系</a:t>
            </a:r>
            <a:endParaRPr kumimoji="0" lang="en-US" altLang="zh-CN" sz="2600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788988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</a:rPr>
              <a:t>进程与域（权限集）之间关系固定不变。</a:t>
            </a:r>
            <a:endParaRPr kumimoji="0" lang="en-US" altLang="zh-CN" sz="2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88988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</a:rPr>
              <a:t>问题：资源浪费</a:t>
            </a:r>
            <a:r>
              <a:rPr kumimoji="0" lang="zh-CN" altLang="en-US" sz="2200" kern="0" dirty="0">
                <a:solidFill>
                  <a:schemeClr val="tx1"/>
                </a:solidFill>
                <a:latin typeface="+mn-ea"/>
                <a:ea typeface="+mn-ea"/>
              </a:rPr>
              <a:t>。（静态访问的通病，静</a:t>
            </a:r>
            <a:r>
              <a:rPr kumimoji="0" lang="en-US" altLang="zh-CN" sz="22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kumimoji="0" lang="zh-CN" altLang="en-US" sz="2200" kern="0" dirty="0">
                <a:solidFill>
                  <a:schemeClr val="tx1"/>
                </a:solidFill>
                <a:latin typeface="+mn-ea"/>
                <a:ea typeface="+mn-ea"/>
              </a:rPr>
              <a:t>动态存储分配）</a:t>
            </a:r>
            <a:br>
              <a:rPr lang="zh-CN" altLang="en-US" sz="2800" dirty="0">
                <a:latin typeface="+mn-ea"/>
                <a:ea typeface="+mn-ea"/>
              </a:rPr>
            </a:b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kumimoji="0" lang="en-US" altLang="zh-CN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进程和域间的动</a:t>
            </a:r>
            <a:r>
              <a:rPr kumimoji="0" lang="zh-CN" altLang="en-US" sz="2600" u="sng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态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联系</a:t>
            </a:r>
            <a:endParaRPr kumimoji="0" lang="en-US" altLang="zh-CN" sz="2600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indent="446088" algn="l">
              <a:lnSpc>
                <a:spcPct val="13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进程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域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88988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</a:rPr>
              <a:t>将进程的运行分为</a:t>
            </a:r>
            <a:r>
              <a:rPr kumimoji="0" lang="zh-CN" altLang="en-US" sz="2400" u="sng" kern="0" dirty="0">
                <a:solidFill>
                  <a:schemeClr val="tx1"/>
                </a:solidFill>
                <a:latin typeface="+mn-ea"/>
                <a:ea typeface="+mn-ea"/>
              </a:rPr>
              <a:t>若干个阶段</a:t>
            </a:r>
            <a:endParaRPr kumimoji="0" lang="en-US" altLang="zh-CN" sz="2400" u="sng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88988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</a:rPr>
              <a:t>每个阶段联系着一个</a:t>
            </a:r>
            <a:r>
              <a:rPr kumimoji="0" lang="zh-CN" altLang="en-US" sz="2400" u="sng" kern="0" dirty="0">
                <a:solidFill>
                  <a:schemeClr val="tx1"/>
                </a:solidFill>
                <a:latin typeface="+mn-ea"/>
                <a:ea typeface="+mn-ea"/>
              </a:rPr>
              <a:t>域</a:t>
            </a:r>
            <a:endParaRPr kumimoji="0" lang="en-US" altLang="zh-CN" sz="2400" u="sng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88988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400" u="sng" kern="0" dirty="0">
                <a:solidFill>
                  <a:schemeClr val="tx1"/>
                </a:solidFill>
                <a:latin typeface="+mn-ea"/>
                <a:ea typeface="+mn-ea"/>
              </a:rPr>
              <a:t>根据需要规定</a:t>
            </a: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</a:rPr>
              <a:t>各阶段中的域</a:t>
            </a:r>
            <a:endParaRPr kumimoji="0" lang="en-US" altLang="zh-CN" sz="24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13186"/>
      </p:ext>
    </p:extLst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692150"/>
            <a:ext cx="8207375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46088" algn="l">
              <a:lnSpc>
                <a:spcPct val="120000"/>
              </a:lnSpc>
            </a:pPr>
            <a:r>
              <a:rPr kumimoji="0" lang="en-US" altLang="zh-CN" sz="2800" kern="0" dirty="0">
                <a:latin typeface="黑体" pitchFamily="2" charset="-122"/>
                <a:ea typeface="黑体" pitchFamily="2" charset="-122"/>
              </a:rPr>
              <a:t>7.5.2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访问矩阵</a:t>
            </a:r>
            <a:br>
              <a:rPr kumimoji="0" lang="en-US" altLang="zh-CN" sz="2800" kern="0" dirty="0">
                <a:latin typeface="黑体" pitchFamily="2" charset="-122"/>
                <a:ea typeface="黑体" pitchFamily="2" charset="-122"/>
              </a:rPr>
            </a:br>
            <a:r>
              <a:rPr kumimoji="0" lang="en-US" altLang="zh-CN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基本的访问矩阵</a:t>
            </a:r>
            <a:b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kumimoji="0" lang="zh-CN" altLang="en-US" sz="2600" kern="0" dirty="0">
                <a:solidFill>
                  <a:schemeClr val="tx1"/>
                </a:solidFill>
                <a:latin typeface="+mn-ea"/>
                <a:ea typeface="+mn-ea"/>
              </a:rPr>
              <a:t>对象、域：二维问题      二维数组     </a:t>
            </a:r>
            <a:r>
              <a:rPr lang="zh-CN" altLang="en-US" sz="2400" b="1" dirty="0"/>
              <a:t>矩阵</a:t>
            </a:r>
            <a:endParaRPr kumimoji="0" lang="en-US" altLang="zh-CN" sz="26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indent="446088" algn="l">
              <a:lnSpc>
                <a:spcPct val="130000"/>
              </a:lnSpc>
            </a:pPr>
            <a:endParaRPr kumimoji="0" lang="en-US" altLang="zh-CN" sz="2400" b="1" kern="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067944" y="1978192"/>
            <a:ext cx="7200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>
            <a:off x="6300192" y="1996112"/>
            <a:ext cx="7200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" name="Picture 4" descr="7-1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" y="2443743"/>
            <a:ext cx="8182690" cy="259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413186"/>
      </p:ext>
    </p:extLst>
  </p:cSld>
  <p:clrMapOvr>
    <a:masterClrMapping/>
  </p:clrMapOvr>
  <p:transition>
    <p:pull dir="r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692150"/>
            <a:ext cx="8207375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46088" algn="l">
              <a:lnSpc>
                <a:spcPct val="120000"/>
              </a:lnSpc>
            </a:pPr>
            <a:r>
              <a:rPr kumimoji="0" lang="en-US" altLang="zh-CN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0" lang="zh-CN" altLang="en-US" sz="26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具有域切换权的访问矩阵</a:t>
            </a:r>
            <a:br>
              <a:rPr lang="zh-CN" altLang="en-US" sz="2800" dirty="0"/>
            </a:br>
            <a:r>
              <a:rPr kumimoji="0" lang="zh-CN" altLang="en-US" sz="2400" b="1" kern="0" dirty="0">
                <a:solidFill>
                  <a:schemeClr val="tx1"/>
                </a:solidFill>
              </a:rPr>
              <a:t>问题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：进程和域之间是一种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动态联系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关系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(7.5.1 - 4)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。</a:t>
            </a:r>
            <a:endParaRPr kumimoji="0" lang="en-US" altLang="zh-CN" sz="2400" kern="0" dirty="0">
              <a:solidFill>
                <a:schemeClr val="tx1"/>
              </a:solidFill>
            </a:endParaRPr>
          </a:p>
          <a:p>
            <a:pPr indent="446088" algn="l">
              <a:lnSpc>
                <a:spcPct val="130000"/>
              </a:lnSpc>
            </a:pPr>
            <a:r>
              <a:rPr kumimoji="0" lang="zh-CN" altLang="en-US" sz="2400" b="1" kern="0" dirty="0">
                <a:solidFill>
                  <a:schemeClr val="tx1"/>
                </a:solidFill>
              </a:rPr>
              <a:t>解决：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矩阵中的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对象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增加了几个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域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（目的：域切换）。</a:t>
            </a:r>
            <a:endParaRPr kumimoji="0" lang="en-US" altLang="zh-CN" sz="2400" kern="0" dirty="0">
              <a:solidFill>
                <a:schemeClr val="tx1"/>
              </a:solidFill>
            </a:endParaRPr>
          </a:p>
          <a:p>
            <a:pPr indent="446088" algn="l">
              <a:lnSpc>
                <a:spcPct val="130000"/>
              </a:lnSpc>
            </a:pPr>
            <a:r>
              <a:rPr kumimoji="0" lang="zh-CN" altLang="en-US" sz="2400" b="1" kern="0" dirty="0">
                <a:solidFill>
                  <a:schemeClr val="tx1"/>
                </a:solidFill>
              </a:rPr>
              <a:t>域切换：</a:t>
            </a:r>
            <a:endParaRPr kumimoji="0" lang="en-US" altLang="zh-CN" sz="2400" b="1" kern="0" dirty="0">
              <a:solidFill>
                <a:schemeClr val="tx1"/>
              </a:solidFill>
            </a:endParaRPr>
          </a:p>
          <a:p>
            <a:pPr indent="446088" algn="l">
              <a:lnSpc>
                <a:spcPct val="130000"/>
              </a:lnSpc>
            </a:pPr>
            <a:r>
              <a:rPr kumimoji="0" lang="en-US" altLang="zh-CN" sz="2400" b="1" kern="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 err="1"/>
              <a:t>switch∈access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j)</a:t>
            </a:r>
            <a:r>
              <a:rPr lang="zh-CN" altLang="en-US" sz="2400" b="1" dirty="0">
                <a:solidFill>
                  <a:schemeClr val="tx1"/>
                </a:solidFill>
              </a:rPr>
              <a:t> ，允许进程从域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</a:rPr>
              <a:t>切换到域</a:t>
            </a:r>
            <a:r>
              <a:rPr lang="en-US" altLang="zh-CN" sz="2400" b="1" dirty="0">
                <a:solidFill>
                  <a:schemeClr val="tx1"/>
                </a:solidFill>
              </a:rPr>
              <a:t>j</a:t>
            </a:r>
          </a:p>
          <a:p>
            <a:pPr indent="446088" algn="l">
              <a:lnSpc>
                <a:spcPct val="130000"/>
              </a:lnSpc>
            </a:pPr>
            <a:r>
              <a:rPr kumimoji="0" lang="zh-CN" altLang="en-US" sz="2400" kern="0" dirty="0">
                <a:solidFill>
                  <a:schemeClr val="tx1"/>
                </a:solidFill>
              </a:rPr>
              <a:t>下图：域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D1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中进程可以切换到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D2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中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…..</a:t>
            </a:r>
          </a:p>
        </p:txBody>
      </p:sp>
      <p:pic>
        <p:nvPicPr>
          <p:cNvPr id="4" name="Picture 4" descr="7-19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30888"/>
            <a:ext cx="82081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123728" y="6269807"/>
            <a:ext cx="5184576" cy="479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/>
              <a:t>图</a:t>
            </a:r>
            <a:r>
              <a:rPr lang="en-US" altLang="zh-CN" sz="2100" dirty="0"/>
              <a:t>7-19  </a:t>
            </a:r>
            <a:r>
              <a:rPr lang="zh-CN" altLang="en-US" sz="2100" dirty="0"/>
              <a:t>具有切换权的访问控制矩阵</a:t>
            </a:r>
          </a:p>
        </p:txBody>
      </p:sp>
    </p:spTree>
    <p:extLst>
      <p:ext uri="{BB962C8B-B14F-4D97-AF65-F5344CB8AC3E}">
        <p14:creationId xmlns:p14="http://schemas.microsoft.com/office/powerpoint/2010/main" val="1100413186"/>
      </p:ext>
    </p:extLst>
  </p:cSld>
  <p:clrMapOvr>
    <a:masterClrMapping/>
  </p:clrMapOvr>
  <p:transition>
    <p:pull dir="r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1"/>
          <p:cNvSpPr>
            <a:spLocks noChangeArrowheads="1"/>
          </p:cNvSpPr>
          <p:nvPr/>
        </p:nvSpPr>
        <p:spPr bwMode="auto">
          <a:xfrm>
            <a:off x="802852" y="476672"/>
            <a:ext cx="6865491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7.5.3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访问矩阵的修改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自学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拷贝权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(Copy Right)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方正琥珀简体" pitchFamily="65" charset="-122"/>
                <a:ea typeface="方正琥珀简体" pitchFamily="65" charset="-122"/>
              </a:rPr>
              <a:t>2. </a:t>
            </a:r>
            <a:r>
              <a:rPr lang="zh-CN" altLang="en-US" sz="2400" dirty="0">
                <a:latin typeface="方正琥珀简体" pitchFamily="65" charset="-122"/>
                <a:ea typeface="方正琥珀简体" pitchFamily="65" charset="-122"/>
              </a:rPr>
              <a:t>所有权</a:t>
            </a:r>
            <a:endParaRPr lang="en-US" altLang="zh-CN" sz="2400" dirty="0">
              <a:latin typeface="方正琥珀简体" pitchFamily="65" charset="-122"/>
              <a:ea typeface="方正琥珀简体" pitchFamily="65" charset="-122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控制权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885" y="3284984"/>
            <a:ext cx="503214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7.5.4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访问矩阵的实现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自学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algn="l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访问控制表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访问权限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(Capabilities)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表</a:t>
            </a:r>
            <a:b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733736" y="404664"/>
            <a:ext cx="243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9933"/>
                </a:solidFill>
                <a:latin typeface="Times New Roman" pitchFamily="18" charset="0"/>
              </a:rPr>
              <a:t>7.1.2 </a:t>
            </a:r>
            <a:r>
              <a:rPr lang="zh-CN" altLang="en-US" sz="2800" b="1" dirty="0">
                <a:solidFill>
                  <a:srgbClr val="FF9933"/>
                </a:solidFill>
                <a:latin typeface="Times New Roman" pitchFamily="18" charset="0"/>
              </a:rPr>
              <a:t>文件类型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43141" y="928539"/>
            <a:ext cx="748506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b="1" dirty="0">
                <a:ea typeface="宋体" pitchFamily="2" charset="-122"/>
              </a:rPr>
              <a:t>1. </a:t>
            </a:r>
            <a:r>
              <a:rPr lang="zh-CN" altLang="en-US" b="1" dirty="0">
                <a:ea typeface="宋体" pitchFamily="2" charset="-122"/>
              </a:rPr>
              <a:t>文件类型</a:t>
            </a:r>
            <a:endParaRPr lang="en-US" altLang="zh-CN" dirty="0">
              <a:ea typeface="宋体" pitchFamily="2" charset="-122"/>
            </a:endParaRPr>
          </a:p>
          <a:p>
            <a:pPr marL="457200" indent="-187325" algn="l">
              <a:lnSpc>
                <a:spcPct val="15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zh-CN" altLang="en-US" dirty="0">
                <a:ea typeface="宋体" pitchFamily="2" charset="-122"/>
              </a:rPr>
              <a:t> 按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用途</a:t>
            </a:r>
            <a:r>
              <a:rPr lang="zh-CN" altLang="en-US" dirty="0">
                <a:ea typeface="宋体" pitchFamily="2" charset="-122"/>
              </a:rPr>
              <a:t>分类</a:t>
            </a:r>
          </a:p>
          <a:p>
            <a:pPr marL="625475" algn="l">
              <a:lnSpc>
                <a:spcPct val="150000"/>
              </a:lnSpc>
              <a:spcBef>
                <a:spcPct val="0"/>
              </a:spcBef>
              <a:buFontTx/>
              <a:buAutoNum type="arabicParenBoth"/>
              <a:tabLst>
                <a:tab pos="625475" algn="l"/>
              </a:tabLst>
              <a:defRPr/>
            </a:pPr>
            <a:r>
              <a:rPr lang="zh-CN" altLang="en-US" dirty="0">
                <a:ea typeface="宋体" pitchFamily="2" charset="-122"/>
              </a:rPr>
              <a:t> 系统文件（多数只能被调用，不能被读写）。 </a:t>
            </a:r>
          </a:p>
          <a:p>
            <a:pPr marL="457200" indent="168275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(2) </a:t>
            </a:r>
            <a:r>
              <a:rPr lang="zh-CN" altLang="en-US" dirty="0">
                <a:ea typeface="宋体" pitchFamily="2" charset="-122"/>
              </a:rPr>
              <a:t>用户文件。 </a:t>
            </a:r>
          </a:p>
          <a:p>
            <a:pPr marL="457200" indent="168275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(3) </a:t>
            </a:r>
            <a:r>
              <a:rPr lang="zh-CN" altLang="en-US" dirty="0">
                <a:ea typeface="宋体" pitchFamily="2" charset="-122"/>
              </a:rPr>
              <a:t>库文件。</a:t>
            </a:r>
            <a:endParaRPr lang="en-US" altLang="zh-CN" dirty="0">
              <a:ea typeface="宋体" pitchFamily="2" charset="-122"/>
            </a:endParaRPr>
          </a:p>
          <a:p>
            <a:pPr marL="457200" indent="-187325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2) </a:t>
            </a:r>
            <a:r>
              <a:rPr lang="zh-CN" altLang="en-US" dirty="0">
                <a:ea typeface="宋体" pitchFamily="2" charset="-122"/>
              </a:rPr>
              <a:t>按文件中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数据的形式</a:t>
            </a:r>
            <a:r>
              <a:rPr lang="zh-CN" altLang="en-US" dirty="0">
                <a:ea typeface="宋体" pitchFamily="2" charset="-122"/>
              </a:rPr>
              <a:t>分类 </a:t>
            </a:r>
          </a:p>
          <a:p>
            <a:pPr marL="630238" indent="168275" algn="l">
              <a:lnSpc>
                <a:spcPct val="150000"/>
              </a:lnSpc>
              <a:spcBef>
                <a:spcPct val="0"/>
              </a:spcBef>
              <a:buFontTx/>
              <a:buAutoNum type="arabicParenBoth"/>
              <a:defRPr/>
            </a:pPr>
            <a:r>
              <a:rPr lang="zh-CN" altLang="en-US" dirty="0">
                <a:ea typeface="宋体" pitchFamily="2" charset="-122"/>
              </a:rPr>
              <a:t> 源文件。 </a:t>
            </a:r>
          </a:p>
          <a:p>
            <a:pPr marL="457200" indent="168275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(2) </a:t>
            </a:r>
            <a:r>
              <a:rPr lang="zh-CN" altLang="en-US" dirty="0">
                <a:ea typeface="宋体" pitchFamily="2" charset="-122"/>
              </a:rPr>
              <a:t>目标文件。 </a:t>
            </a:r>
          </a:p>
          <a:p>
            <a:pPr marL="457200" indent="168275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(3) </a:t>
            </a:r>
            <a:r>
              <a:rPr lang="zh-CN" altLang="en-US" dirty="0">
                <a:ea typeface="宋体" pitchFamily="2" charset="-122"/>
              </a:rPr>
              <a:t>可执行文件。 </a:t>
            </a: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11413" y="692150"/>
            <a:ext cx="32877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3) </a:t>
            </a:r>
            <a:r>
              <a:rPr lang="zh-CN" altLang="en-US" dirty="0">
                <a:ea typeface="宋体" pitchFamily="2" charset="-122"/>
              </a:rPr>
              <a:t>按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存取控制</a:t>
            </a:r>
            <a:r>
              <a:rPr lang="zh-CN" altLang="en-US" dirty="0">
                <a:ea typeface="宋体" pitchFamily="2" charset="-122"/>
              </a:rPr>
              <a:t>属性分类</a:t>
            </a:r>
            <a:endParaRPr lang="en-US" altLang="zh-CN" dirty="0">
              <a:ea typeface="宋体" pitchFamily="2" charset="-122"/>
            </a:endParaRPr>
          </a:p>
          <a:p>
            <a:pPr marL="457200" indent="-101600" algn="l">
              <a:lnSpc>
                <a:spcPct val="150000"/>
              </a:lnSpc>
              <a:spcBef>
                <a:spcPct val="0"/>
              </a:spcBef>
              <a:buFontTx/>
              <a:buAutoNum type="arabicParenBoth"/>
              <a:defRPr/>
            </a:pPr>
            <a:r>
              <a:rPr lang="zh-CN" altLang="en-US" dirty="0">
                <a:ea typeface="宋体" pitchFamily="2" charset="-122"/>
              </a:rPr>
              <a:t>只执行文件。 </a:t>
            </a:r>
          </a:p>
          <a:p>
            <a:pPr marL="457200" indent="-10160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(2) </a:t>
            </a:r>
            <a:r>
              <a:rPr lang="zh-CN" altLang="en-US" dirty="0">
                <a:ea typeface="宋体" pitchFamily="2" charset="-122"/>
              </a:rPr>
              <a:t>只读文件。 </a:t>
            </a:r>
          </a:p>
          <a:p>
            <a:pPr marL="457200" indent="-10160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(3) </a:t>
            </a:r>
            <a:r>
              <a:rPr lang="zh-CN" altLang="en-US" dirty="0">
                <a:ea typeface="宋体" pitchFamily="2" charset="-122"/>
              </a:rPr>
              <a:t>读写文件。 </a:t>
            </a:r>
          </a:p>
        </p:txBody>
      </p:sp>
      <p:sp>
        <p:nvSpPr>
          <p:cNvPr id="9219" name="矩形 3"/>
          <p:cNvSpPr>
            <a:spLocks noChangeArrowheads="1"/>
          </p:cNvSpPr>
          <p:nvPr/>
        </p:nvSpPr>
        <p:spPr bwMode="auto">
          <a:xfrm>
            <a:off x="2339975" y="3500438"/>
            <a:ext cx="45720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4) </a:t>
            </a:r>
            <a:r>
              <a:rPr lang="zh-CN" altLang="en-US" sz="2400" dirty="0">
                <a:latin typeface="Times New Roman" pitchFamily="18" charset="0"/>
              </a:rPr>
              <a:t>按</a:t>
            </a:r>
            <a:r>
              <a:rPr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组织形式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处理方式</a:t>
            </a:r>
            <a:r>
              <a:rPr lang="zh-CN" altLang="en-US" sz="2400" dirty="0">
                <a:latin typeface="Times New Roman" pitchFamily="18" charset="0"/>
              </a:rPr>
              <a:t>分类</a:t>
            </a:r>
            <a:br>
              <a:rPr lang="zh-CN" altLang="en-US" sz="2400" dirty="0">
                <a:latin typeface="Times New Roman" pitchFamily="18" charset="0"/>
              </a:rPr>
            </a:br>
            <a:r>
              <a:rPr lang="zh-CN" altLang="en-US" sz="2400" dirty="0">
                <a:latin typeface="Times New Roman" pitchFamily="18" charset="0"/>
              </a:rPr>
              <a:t>　　</a:t>
            </a: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zh-CN" altLang="en-US" sz="2400" dirty="0">
                <a:latin typeface="Times New Roman" pitchFamily="18" charset="0"/>
              </a:rPr>
              <a:t>普通文件。</a:t>
            </a:r>
            <a:br>
              <a:rPr lang="zh-CN" altLang="en-US" sz="2400" dirty="0">
                <a:latin typeface="Times New Roman" pitchFamily="18" charset="0"/>
              </a:rPr>
            </a:br>
            <a:r>
              <a:rPr lang="zh-CN" altLang="en-US" sz="2400" dirty="0">
                <a:latin typeface="Times New Roman" pitchFamily="18" charset="0"/>
              </a:rPr>
              <a:t>　　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目录文件。</a:t>
            </a:r>
            <a:br>
              <a:rPr lang="zh-CN" altLang="en-US" sz="2400" dirty="0">
                <a:latin typeface="Times New Roman" pitchFamily="18" charset="0"/>
              </a:rPr>
            </a:br>
            <a:r>
              <a:rPr lang="zh-CN" altLang="en-US" sz="2400" dirty="0">
                <a:latin typeface="Times New Roman" pitchFamily="18" charset="0"/>
              </a:rPr>
              <a:t>　　</a:t>
            </a:r>
            <a:r>
              <a:rPr lang="en-US" altLang="zh-CN" sz="2400" dirty="0">
                <a:latin typeface="Times New Roman" pitchFamily="18" charset="0"/>
              </a:rPr>
              <a:t>(3) </a:t>
            </a:r>
            <a:r>
              <a:rPr lang="zh-CN" altLang="en-US" sz="2400" dirty="0">
                <a:latin typeface="Times New Roman" pitchFamily="18" charset="0"/>
              </a:rPr>
              <a:t>特殊文件。</a:t>
            </a: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628775"/>
            <a:ext cx="5715000" cy="3810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403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7.1.3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文件系统的层次结构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771775" y="5732463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图 </a:t>
            </a:r>
            <a:r>
              <a:rPr lang="en-US" altLang="zh-CN" sz="2400">
                <a:latin typeface="Times New Roman" pitchFamily="18" charset="0"/>
              </a:rPr>
              <a:t>7-2 </a:t>
            </a:r>
            <a:r>
              <a:rPr lang="zh-CN" altLang="en-US" sz="2400">
                <a:latin typeface="Times New Roman" pitchFamily="18" charset="0"/>
              </a:rPr>
              <a:t>文件系统模型（</a:t>
            </a:r>
            <a:r>
              <a:rPr lang="en-US" altLang="zh-CN" sz="2400">
                <a:latin typeface="Times New Roman" pitchFamily="18" charset="0"/>
              </a:rPr>
              <a:t>3</a:t>
            </a:r>
            <a:r>
              <a:rPr lang="zh-CN" altLang="en-US" sz="2400">
                <a:latin typeface="Times New Roman" pitchFamily="18" charset="0"/>
              </a:rPr>
              <a:t>层） </a:t>
            </a: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08924" y="255535"/>
            <a:ext cx="8411548" cy="619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defRPr/>
            </a:pPr>
            <a:r>
              <a:rPr lang="en-US" altLang="zh-CN" sz="2600" dirty="0">
                <a:ea typeface="宋体" pitchFamily="2" charset="-122"/>
              </a:rPr>
              <a:t>       1. </a:t>
            </a:r>
            <a:r>
              <a:rPr lang="zh-CN" altLang="en-US" sz="2600" b="1" dirty="0">
                <a:ea typeface="宋体" pitchFamily="2" charset="-122"/>
              </a:rPr>
              <a:t>对象及其属性</a:t>
            </a:r>
            <a:r>
              <a:rPr lang="zh-CN" altLang="en-US" sz="2600" dirty="0">
                <a:ea typeface="宋体" pitchFamily="2" charset="-122"/>
              </a:rPr>
              <a:t>（最底层）</a:t>
            </a:r>
            <a:r>
              <a:rPr lang="zh-CN" altLang="en-US" dirty="0">
                <a:ea typeface="宋体" pitchFamily="2" charset="-122"/>
              </a:rPr>
              <a:t></a:t>
            </a:r>
            <a:endParaRPr lang="en-US" altLang="zh-CN" dirty="0">
              <a:ea typeface="宋体" pitchFamily="2" charset="-122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         </a:t>
            </a:r>
            <a:r>
              <a:rPr lang="zh-CN" altLang="en-US" dirty="0">
                <a:ea typeface="宋体" pitchFamily="2" charset="-122"/>
              </a:rPr>
              <a:t>对象包括如下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个方面：</a:t>
            </a:r>
          </a:p>
          <a:p>
            <a:pPr marL="179388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(1) 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文件</a:t>
            </a:r>
            <a:r>
              <a:rPr lang="zh-CN" altLang="en-US" b="1" dirty="0">
                <a:ea typeface="宋体" pitchFamily="2" charset="-122"/>
              </a:rPr>
              <a:t>：</a:t>
            </a:r>
            <a:endParaRPr lang="en-US" altLang="zh-CN" b="1" dirty="0">
              <a:ea typeface="宋体" pitchFamily="2" charset="-122"/>
            </a:endParaRPr>
          </a:p>
          <a:p>
            <a:pPr marL="179388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各种类型的文件</a:t>
            </a:r>
            <a:r>
              <a:rPr lang="zh-CN" altLang="en-US" dirty="0">
                <a:ea typeface="宋体" pitchFamily="2" charset="-122"/>
              </a:rPr>
              <a:t>都作为</a:t>
            </a:r>
            <a:r>
              <a:rPr lang="zh-CN" altLang="en-US" u="sng" dirty="0">
                <a:ea typeface="宋体" pitchFamily="2" charset="-122"/>
              </a:rPr>
              <a:t>文件管理</a:t>
            </a:r>
            <a:r>
              <a:rPr lang="zh-CN" altLang="en-US" baseline="30000" dirty="0">
                <a:ea typeface="宋体" pitchFamily="2" charset="-122"/>
              </a:rPr>
              <a:t>第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zh-CN" altLang="en-US" baseline="30000" dirty="0">
                <a:ea typeface="宋体" pitchFamily="2" charset="-122"/>
              </a:rPr>
              <a:t>层</a:t>
            </a:r>
            <a:r>
              <a:rPr lang="zh-CN" altLang="en-US" dirty="0">
                <a:ea typeface="宋体" pitchFamily="2" charset="-122"/>
              </a:rPr>
              <a:t>的直接对象。</a:t>
            </a:r>
            <a:br>
              <a:rPr lang="zh-CN" altLang="en-US" dirty="0">
                <a:ea typeface="宋体" pitchFamily="2" charset="-122"/>
              </a:rPr>
            </a:br>
            <a:r>
              <a:rPr lang="en-US" altLang="zh-CN" b="1" dirty="0">
                <a:ea typeface="宋体" pitchFamily="2" charset="-122"/>
              </a:rPr>
              <a:t>(2) 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目录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文件夹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 marL="179388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ea typeface="宋体" pitchFamily="2" charset="-122"/>
              </a:rPr>
              <a:t>      </a:t>
            </a:r>
            <a:r>
              <a:rPr lang="en-US" altLang="zh-CN" dirty="0">
                <a:ea typeface="宋体" pitchFamily="2" charset="-122"/>
              </a:rPr>
              <a:t>why: </a:t>
            </a:r>
            <a:r>
              <a:rPr lang="zh-CN" altLang="en-US" b="1" u="sng" dirty="0">
                <a:ea typeface="宋体" pitchFamily="2" charset="-122"/>
              </a:rPr>
              <a:t>方便</a:t>
            </a:r>
            <a:r>
              <a:rPr lang="zh-CN" altLang="en-US" u="sng" dirty="0">
                <a:ea typeface="宋体" pitchFamily="2" charset="-122"/>
              </a:rPr>
              <a:t>用户</a:t>
            </a:r>
            <a:r>
              <a:rPr lang="zh-CN" altLang="en-US" dirty="0">
                <a:ea typeface="宋体" pitchFamily="2" charset="-122"/>
              </a:rPr>
              <a:t>对文件的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存取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检索</a:t>
            </a:r>
            <a:r>
              <a:rPr lang="en-US" altLang="zh-CN" baseline="30000" dirty="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zh-CN" altLang="en-US" b="1" dirty="0">
                <a:ea typeface="宋体" pitchFamily="2" charset="-122"/>
              </a:rPr>
              <a:t>、</a:t>
            </a:r>
            <a:r>
              <a:rPr lang="zh-CN" altLang="en-US" u="sng" dirty="0">
                <a:ea typeface="宋体" pitchFamily="2" charset="-122"/>
              </a:rPr>
              <a:t>提高</a:t>
            </a:r>
            <a:r>
              <a:rPr lang="zh-CN" altLang="en-US" dirty="0">
                <a:ea typeface="宋体" pitchFamily="2" charset="-122"/>
              </a:rPr>
              <a:t>对文件的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存取速度</a:t>
            </a:r>
            <a:r>
              <a:rPr lang="en-US" altLang="zh-CN" baseline="30000" dirty="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zh-CN" altLang="en-US" b="1" dirty="0">
                <a:ea typeface="宋体" pitchFamily="2" charset="-122"/>
              </a:rPr>
              <a:t>。</a:t>
            </a:r>
            <a:endParaRPr lang="en-US" altLang="zh-CN" b="1" dirty="0">
              <a:ea typeface="宋体" pitchFamily="2" charset="-122"/>
            </a:endParaRPr>
          </a:p>
          <a:p>
            <a:pPr marL="179388" algn="l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altLang="zh-CN" b="1" dirty="0">
                <a:ea typeface="宋体" pitchFamily="2" charset="-122"/>
              </a:rPr>
              <a:t>      </a:t>
            </a:r>
            <a:r>
              <a:rPr lang="zh-CN" altLang="en-US" b="1" dirty="0">
                <a:ea typeface="宋体" pitchFamily="2" charset="-122"/>
              </a:rPr>
              <a:t>目录项包含内容：</a:t>
            </a:r>
            <a:r>
              <a:rPr lang="zh-CN" altLang="en-US" dirty="0">
                <a:ea typeface="宋体" pitchFamily="2" charset="-122"/>
              </a:rPr>
              <a:t>文件名、文件属性、文件物理地址等。</a:t>
            </a:r>
            <a:endParaRPr lang="en-US" altLang="zh-CN" dirty="0">
              <a:ea typeface="宋体" pitchFamily="2" charset="-122"/>
            </a:endParaRPr>
          </a:p>
          <a:p>
            <a:pPr marL="179388" algn="l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altLang="zh-CN" b="1" dirty="0">
                <a:ea typeface="宋体" pitchFamily="2" charset="-122"/>
              </a:rPr>
              <a:t>(3) 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磁盘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磁带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)</a:t>
            </a: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存储空间：</a:t>
            </a:r>
            <a:endParaRPr lang="en-US" altLang="zh-CN" b="1" dirty="0">
              <a:solidFill>
                <a:schemeClr val="tx2"/>
              </a:solidFill>
              <a:ea typeface="宋体" pitchFamily="2" charset="-122"/>
            </a:endParaRPr>
          </a:p>
          <a:p>
            <a:pPr marL="179388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ea typeface="宋体" pitchFamily="2" charset="-122"/>
              </a:rPr>
              <a:t>      文件、目录是要占用存储空间的，因此需要管理；</a:t>
            </a:r>
            <a:endParaRPr lang="en-US" altLang="zh-CN" dirty="0">
              <a:ea typeface="宋体" pitchFamily="2" charset="-122"/>
            </a:endParaRPr>
          </a:p>
          <a:p>
            <a:pPr marL="179388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     </a:t>
            </a:r>
            <a:r>
              <a:rPr lang="zh-CN" altLang="en-US" dirty="0">
                <a:ea typeface="宋体" pitchFamily="2" charset="-122"/>
              </a:rPr>
              <a:t>管理的目的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目标是：提高</a:t>
            </a:r>
            <a:r>
              <a:rPr lang="zh-CN" altLang="en-US" u="sng" dirty="0">
                <a:ea typeface="宋体" pitchFamily="2" charset="-122"/>
              </a:rPr>
              <a:t>磁盘空间</a:t>
            </a:r>
            <a:r>
              <a:rPr lang="en-US" altLang="zh-CN" b="1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利用率</a:t>
            </a:r>
            <a:r>
              <a:rPr lang="zh-CN" altLang="en-US" dirty="0">
                <a:ea typeface="宋体" pitchFamily="2" charset="-122"/>
              </a:rPr>
              <a:t>及提高对文件的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存取速度</a:t>
            </a:r>
            <a:r>
              <a:rPr lang="en-US" altLang="zh-CN" b="1" baseline="30000" dirty="0">
                <a:ea typeface="宋体" pitchFamily="2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。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精品课程模板">
  <a:themeElements>
    <a:clrScheme name="精品课程模板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精品课程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3993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3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3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精品课程模板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 2000\Templates\Presentation Designs\精品课程模板.ppt</Template>
  <TotalTime>2861</TotalTime>
  <Words>5776</Words>
  <Application>Microsoft Office PowerPoint</Application>
  <PresentationFormat>全屏显示(4:3)</PresentationFormat>
  <Paragraphs>381</Paragraphs>
  <Slides>58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方正琥珀简体</vt:lpstr>
      <vt:lpstr>仿宋</vt:lpstr>
      <vt:lpstr>黑体</vt:lpstr>
      <vt:lpstr>华文新魏</vt:lpstr>
      <vt:lpstr>宋体</vt:lpstr>
      <vt:lpstr>Arial</vt:lpstr>
      <vt:lpstr>Calibri</vt:lpstr>
      <vt:lpstr>Cambria Math</vt:lpstr>
      <vt:lpstr>Courier New</vt:lpstr>
      <vt:lpstr>Times New Roman</vt:lpstr>
      <vt:lpstr>Wingdings</vt:lpstr>
      <vt:lpstr>精品课程模板</vt:lpstr>
      <vt:lpstr>VISIO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文件目 录</vt:lpstr>
      <vt:lpstr>Android 手机：“我的文件”</vt:lpstr>
      <vt:lpstr>   7.3.1 文件控制块和索引结点 </vt:lpstr>
      <vt:lpstr>   </vt:lpstr>
      <vt:lpstr>   2. 索引结点</vt:lpstr>
      <vt:lpstr>   2) 磁盘上1索引结点内容 （+快）</vt:lpstr>
      <vt:lpstr>   3)  内存中2索引结点内容</vt:lpstr>
      <vt:lpstr>   7.3.2  简单的文件目录</vt:lpstr>
      <vt:lpstr>  2. 两级目录（+快） </vt:lpstr>
      <vt:lpstr>  7.3.3  树形结构目录</vt:lpstr>
      <vt:lpstr>PowerPoint 演示文稿</vt:lpstr>
      <vt:lpstr>PowerPoint 演示文稿</vt:lpstr>
      <vt:lpstr>PowerPoint 演示文稿</vt:lpstr>
      <vt:lpstr>   7.3.4 目录查询技术</vt:lpstr>
      <vt:lpstr>   2. Hash方法（+快）</vt:lpstr>
      <vt:lpstr>7.4  文 件 共 享</vt:lpstr>
      <vt:lpstr>   7.4.1  基于 有向无循环图 实现文件共享</vt:lpstr>
      <vt:lpstr>PowerPoint 演示文稿</vt:lpstr>
      <vt:lpstr>PowerPoint 演示文稿</vt:lpstr>
      <vt:lpstr>PowerPoint 演示文稿</vt:lpstr>
      <vt:lpstr>  7.4.2  利用符号链实现文件共享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阮 炜霖</cp:lastModifiedBy>
  <cp:revision>291</cp:revision>
  <dcterms:created xsi:type="dcterms:W3CDTF">2002-11-18T09:20:27Z</dcterms:created>
  <dcterms:modified xsi:type="dcterms:W3CDTF">2022-07-01T07:56:54Z</dcterms:modified>
</cp:coreProperties>
</file>