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44" r:id="rId2"/>
    <p:sldId id="346" r:id="rId3"/>
    <p:sldId id="347" r:id="rId4"/>
    <p:sldId id="345" r:id="rId5"/>
    <p:sldId id="348" r:id="rId6"/>
    <p:sldId id="284" r:id="rId7"/>
    <p:sldId id="349" r:id="rId8"/>
    <p:sldId id="342" r:id="rId9"/>
    <p:sldId id="287" r:id="rId10"/>
    <p:sldId id="350" r:id="rId11"/>
    <p:sldId id="286" r:id="rId12"/>
    <p:sldId id="351" r:id="rId13"/>
    <p:sldId id="288" r:id="rId14"/>
    <p:sldId id="352" r:id="rId15"/>
    <p:sldId id="353" r:id="rId16"/>
    <p:sldId id="359" r:id="rId17"/>
    <p:sldId id="358" r:id="rId18"/>
    <p:sldId id="290" r:id="rId19"/>
    <p:sldId id="343" r:id="rId20"/>
    <p:sldId id="289" r:id="rId21"/>
    <p:sldId id="357" r:id="rId22"/>
    <p:sldId id="292" r:id="rId23"/>
    <p:sldId id="355" r:id="rId24"/>
    <p:sldId id="291" r:id="rId25"/>
    <p:sldId id="294" r:id="rId26"/>
    <p:sldId id="293" r:id="rId27"/>
    <p:sldId id="295" r:id="rId28"/>
    <p:sldId id="356" r:id="rId29"/>
    <p:sldId id="315" r:id="rId30"/>
    <p:sldId id="314" r:id="rId31"/>
    <p:sldId id="317" r:id="rId32"/>
    <p:sldId id="316" r:id="rId33"/>
    <p:sldId id="318" r:id="rId34"/>
    <p:sldId id="321" r:id="rId3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35000"/>
      </a:lnSpc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99"/>
    <a:srgbClr val="FFFF66"/>
    <a:srgbClr val="00FF00"/>
    <a:srgbClr val="FF9933"/>
    <a:srgbClr val="FFCC66"/>
    <a:srgbClr val="FF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0" autoAdjust="0"/>
    <p:restoredTop sz="94660"/>
  </p:normalViewPr>
  <p:slideViewPr>
    <p:cSldViewPr>
      <p:cViewPr varScale="1">
        <p:scale>
          <a:sx n="96" d="100"/>
          <a:sy n="96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jpe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jpe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jpe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jpe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jpe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3:14.2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32BEEB-AF94-4300-A17B-DD508B666EAD}" emma:medium="tactile" emma:mode="ink">
          <msink:context xmlns:msink="http://schemas.microsoft.com/ink/2010/main" type="writingRegion" rotatedBoundingBox="3788,9171 6773,9254 6762,9647 3777,9564"/>
        </emma:interpretation>
      </emma:emma>
    </inkml:annotationXML>
    <inkml:traceGroup>
      <inkml:annotationXML>
        <emma:emma xmlns:emma="http://www.w3.org/2003/04/emma" version="1.0">
          <emma:interpretation id="{4B3EDAA2-F24A-44F8-BAC1-1AE6EE8B7AFD}" emma:medium="tactile" emma:mode="ink">
            <msink:context xmlns:msink="http://schemas.microsoft.com/ink/2010/main" type="paragraph" rotatedBoundingBox="3788,9171 6773,9254 6762,9647 3777,9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65291B-7A3F-4E95-9AA1-1966FAA1DFCB}" emma:medium="tactile" emma:mode="ink">
              <msink:context xmlns:msink="http://schemas.microsoft.com/ink/2010/main" type="line" rotatedBoundingBox="3788,9171 6773,9254 6762,9647 3777,9564"/>
            </emma:interpretation>
          </emma:emma>
        </inkml:annotationXML>
        <inkml:traceGroup>
          <inkml:annotationXML>
            <emma:emma xmlns:emma="http://www.w3.org/2003/04/emma" version="1.0">
              <emma:interpretation id="{8F0DC7DA-44E3-4C41-BD06-49CA892E096F}" emma:medium="tactile" emma:mode="ink">
                <msink:context xmlns:msink="http://schemas.microsoft.com/ink/2010/main" type="inkWord" rotatedBoundingBox="3785,9270 4203,9282 4195,9561 3778,9550"/>
              </emma:interpretation>
              <emma:one-of disjunction-type="recognition" id="oneOf0">
                <emma:interpretation id="interp0" emma:lang="zh-CN" emma:confidence="0">
                  <emma:literal>〇</emma:literal>
                </emma:interpretation>
                <emma:interpretation id="interp1" emma:lang="zh-CN" emma:confidence="0">
                  <emma:literal>O</emma:literal>
                </emma:interpretation>
                <emma:interpretation id="interp2" emma:lang="zh-CN" emma:confidence="0">
                  <emma:literal>c</emma:literal>
                </emma:interpretation>
                <emma:interpretation id="interp3" emma:lang="zh-CN" emma:confidence="0">
                  <emma:literal>W</emma:literal>
                </emma:interpretation>
                <emma:interpretation id="interp4" emma:lang="zh-CN" emma:confidence="0">
                  <emma:literal>乇</emma:literal>
                </emma:interpretation>
              </emma:one-of>
            </emma:emma>
          </inkml:annotationXML>
          <inkml:trace contextRef="#ctx0" brushRef="#br0">191 31,'0'-28,"0"28,-28 0,0 0,1 28,-1-28,28 0,-27 27,-1 1,28 0,-28-1,28-27,0 28,0-28,0 28,0-28,28 27,-28 1,0-28,28 27,-28-27,55 0,-28 0,-27 0,56 0,-29 0,1 0,27 0,-55 0,28 0,-1 0,1 0,-28 0,28-27,-28-1,0 1,0 27,0-28,0 0,0 1,0 27,0-28,0 0,0 1,0 27,0 0,-28 0,0 0,-27 0,55 0,-55 0</inkml:trace>
        </inkml:traceGroup>
        <inkml:traceGroup>
          <inkml:annotationXML>
            <emma:emma xmlns:emma="http://www.w3.org/2003/04/emma" version="1.0">
              <emma:interpretation id="{6D8E447D-CA84-4224-92C6-BCC7C001E4F8}" emma:medium="tactile" emma:mode="ink">
                <msink:context xmlns:msink="http://schemas.microsoft.com/ink/2010/main" type="inkWord" rotatedBoundingBox="5345,9275 5365,9276 5356,9608 5336,9607"/>
              </emma:interpretation>
              <emma:one-of disjunction-type="recognition" id="oneOf1">
                <emma:interpretation id="interp5" emma:lang="zh-CN" emma:confidence="0">
                  <emma:literal>1</emma:literal>
                </emma:interpretation>
                <emma:interpretation id="interp6" emma:lang="zh-CN" emma:confidence="0">
                  <emma:literal>|</emma:literal>
                </emma:interpretation>
                <emma:interpretation id="interp7" emma:lang="zh-CN" emma:confidence="0">
                  <emma:literal>丨</emma:literal>
                </emma:interpretation>
                <emma:interpretation id="interp8" emma:lang="zh-CN" emma:confidence="0">
                  <emma:literal>l</emma:literal>
                </emma:interpretation>
                <emma:interpretation id="interp9" emma:lang="zh-CN" emma:confidence="0">
                  <emma:literal>Ⅰ</emma:literal>
                </emma:interpretation>
              </emma:one-of>
            </emma:emma>
          </inkml:annotationXML>
          <inkml:trace contextRef="#ctx0" brushRef="#br0" timeOffset="2106">1571 3,'0'28,"0"-28,0 55,0-27,0-1,0 1,0 0,0-1,0-27,0 28,0-1,0 1,0-28,0 28</inkml:trace>
        </inkml:traceGroup>
        <inkml:traceGroup>
          <inkml:annotationXML>
            <emma:emma xmlns:emma="http://www.w3.org/2003/04/emma" version="1.0">
              <emma:interpretation id="{1C0DBE58-5B69-4D15-957C-038595BE548E}" emma:medium="tactile" emma:mode="ink">
                <msink:context xmlns:msink="http://schemas.microsoft.com/ink/2010/main" type="inkWord" rotatedBoundingBox="6388,9243 6773,9254 6762,9645 6377,9634"/>
              </emma:interpretation>
              <emma:one-of disjunction-type="recognition" id="oneOf2">
                <emma:interpretation id="interp10" emma:lang="zh-CN" emma:confidence="0">
                  <emma:literal>2</emma:literal>
                </emma:interpretation>
                <emma:interpretation id="interp11" emma:lang="zh-CN" emma:confidence="0">
                  <emma:literal>z</emma:literal>
                </emma:interpretation>
                <emma:interpretation id="interp12" emma:lang="zh-CN" emma:confidence="0">
                  <emma:literal>Z</emma:literal>
                </emma:interpretation>
                <emma:interpretation id="interp13" emma:lang="zh-CN" emma:confidence="0">
                  <emma:literal>工</emma:literal>
                </emma:interpretation>
                <emma:interpretation id="interp14" emma:lang="zh-CN" emma:confidence="0">
                  <emma:literal>卫</emma:literal>
                </emma:interpretation>
              </emma:one-of>
            </emma:emma>
          </inkml:annotationXML>
          <inkml:trace contextRef="#ctx0" brushRef="#br0" timeOffset="4134">2675-24,'28'0,"-28"0,28 0,-28 0,55 0,-55 0,27 27,-27-27,28 28,-28-28,28 27,-28 1,0-28,0 28,0-1,0 1,0 0,0-28,-28 55,0-55,1 0,-28 0,55 27,-28-27,-27 28,27-28,1 28,27-28,0 27,27-27,1 0,27 0,-27 0,-1 0,-27 0,55 0,1 0,-1-27,-27 27,-1 0,-27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08.4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0,'27'0,"29"0,-56 0,55 28,-55-28,55 0,-55 0,28 55,-1-55,1 27,-28-27,27 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09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55,'0'0,"28"0,-1 0,1-27,-28 27,55 0,-55 0,55 0,-27 0,27 0,-55 0,55-28,-55 28,28 0,-28 0,28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0.7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304 0,'0'28,"0"-1,-28 1,28-28,0 28,-55 27,55-55,0 55,0 0,0-27,-28 27,0-55,28 55,-27-27,27 27,0-55,0 28,-28-1,28 1,-27-28,27 55,-28-55,0 28,1-1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1.8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0,'0'0,"55"0,-27 0,-1 0,28 0,-55 0,28 0,0 0,-1 0,-27 0,28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3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 0,'0'0,"0"0,0 56,0-56,0 55,0-55,0 27,0-27,0 56,0-56,0 83,0-83,-28 55,28-28,0 1,0 0,28-1,-28-27,83 0,-56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4.0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36,'0'0,"27"0,29 0,-29 0,-27 0,28 0,-1 0,-27 0,56 0,-29 0,1 0,-1-28,1 28,0 0,27 0,-55 0,27 0,29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5.2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0,'27'0,"-27"0,28 55,-1-27,-27-1,0 1,28 27,0-27,-28-28,27 55,1-55,-1 55,1-55,0 0,-28 0,27 0,-27 0,28-27,0 27,-28 0,0-28,0 0,0 1,0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17.2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 0,'-27'28,"27"-28,0 28,27-1,1 1,-28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3:20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1B567F-85BD-453E-9372-38CBEF10A08D}" emma:medium="tactile" emma:mode="ink">
          <msink:context xmlns:msink="http://schemas.microsoft.com/ink/2010/main" type="writingRegion" rotatedBoundingBox="22667,9249 23247,9249 23247,9746 22667,9746"/>
        </emma:interpretation>
      </emma:emma>
    </inkml:annotationXML>
    <inkml:traceGroup>
      <inkml:annotationXML>
        <emma:emma xmlns:emma="http://www.w3.org/2003/04/emma" version="1.0">
          <emma:interpretation id="{3E6F5612-AE1E-4F33-97A0-5B0666225568}" emma:medium="tactile" emma:mode="ink">
            <msink:context xmlns:msink="http://schemas.microsoft.com/ink/2010/main" type="paragraph" rotatedBoundingBox="22667,9249 23247,9249 23247,9746 22667,9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BEF8DF-908B-4D78-95F1-96A35CBA8F12}" emma:medium="tactile" emma:mode="ink">
              <msink:context xmlns:msink="http://schemas.microsoft.com/ink/2010/main" type="line" rotatedBoundingBox="22667,9249 23247,9249 23247,9746 22667,9746"/>
            </emma:interpretation>
          </emma:emma>
        </inkml:annotationXML>
        <inkml:traceGroup>
          <inkml:annotationXML>
            <emma:emma xmlns:emma="http://www.w3.org/2003/04/emma" version="1.0">
              <emma:interpretation id="{3C6FE880-6F0D-4F24-9244-2651F5354662}" emma:medium="tactile" emma:mode="ink">
                <msink:context xmlns:msink="http://schemas.microsoft.com/ink/2010/main" type="inkWord" rotatedBoundingBox="22667,9746 22798,9301 22872,9323 22741,9767"/>
              </emma:interpretation>
              <emma:one-of disjunction-type="recognition" id="oneOf0">
                <emma:interpretation id="interp0" emma:lang="zh-CN" emma:confidence="0">
                  <emma:literal>」</emma:literal>
                </emma:interpretation>
                <emma:interpretation id="interp1" emma:lang="zh-CN" emma:confidence="0">
                  <emma:literal>丿</emma:literal>
                </emma:interpretation>
                <emma:interpretation id="interp2" emma:lang="zh-CN" emma:confidence="0">
                  <emma:literal>)</emma:literal>
                </emma:interpretation>
                <emma:interpretation id="interp3" emma:lang="zh-CN" emma:confidence="0">
                  <emma:literal>〉</emma:literal>
                </emma:interpretation>
                <emma:interpretation id="interp4" emma:lang="zh-CN" emma:confidence="0">
                  <emma:literal>'</emma:literal>
                </emma:interpretation>
              </emma:one-of>
            </emma:emma>
          </inkml:annotationXML>
          <inkml:trace contextRef="#ctx0" brushRef="#br0">-83 44,'0'0,"0"27,0 29,0-29,0 29,0-56,0 27,0 28,-28-55,1 56,-1-1,28 0,-28-27,1-28</inkml:trace>
        </inkml:traceGroup>
        <inkml:traceGroup>
          <inkml:annotationXML>
            <emma:emma xmlns:emma="http://www.w3.org/2003/04/emma" version="1.0">
              <emma:interpretation id="{3D1ACB4F-A45F-41E7-8514-A330C94B505B}" emma:medium="tactile" emma:mode="ink">
                <msink:context xmlns:msink="http://schemas.microsoft.com/ink/2010/main" type="inkWord" rotatedBoundingBox="22888,9635 22955,9237 23254,9287 23186,9685"/>
              </emma:interpretation>
              <emma:one-of disjunction-type="recognition" id="oneOf1">
                <emma:interpretation id="interp5" emma:lang="zh-CN" emma:confidence="0">
                  <emma:literal>5</emma:literal>
                </emma:interpretation>
                <emma:interpretation id="interp6" emma:lang="zh-CN" emma:confidence="0">
                  <emma:literal>与</emma:literal>
                </emma:interpretation>
                <emma:interpretation id="interp7" emma:lang="zh-CN" emma:confidence="0">
                  <emma:literal>g</emma:literal>
                </emma:interpretation>
                <emma:interpretation id="interp8" emma:lang="zh-CN" emma:confidence="0">
                  <emma:literal>分</emma:literal>
                </emma:interpretation>
                <emma:interpretation id="interp9" emma:lang="zh-CN" emma:confidence="0">
                  <emma:literal>子</emma:literal>
                </emma:interpretation>
              </emma:one-of>
            </emma:emma>
          </inkml:annotationXML>
          <inkml:trace contextRef="#ctx0" brushRef="#br0" timeOffset="1513.2">138 16,'0'-27,"0"27,-56 27,56 1,0-1,0 1,0-28,0 28,0-1,28 1,-28-28,28 28,-28-1,27-27,1 28,-28-28,27 27,-27 1,0 0,0-28,0 27,-27-27,-1 0,1 0,-1 0,0 0,-27 0,55 0,-27 0</inkml:trace>
          <inkml:trace contextRef="#ctx0" brushRef="#br0" timeOffset="4134">220 99,'0'-28,"28"1,-28 27,28 0,-28 0,27 0,29 27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3:33.4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06F64B-0F44-483E-9E90-3B260FEB6474}" emma:medium="tactile" emma:mode="ink">
          <msink:context xmlns:msink="http://schemas.microsoft.com/ink/2010/main" type="writingRegion" rotatedBoundingBox="3198,10465 3142,16045 2621,16039 2678,10459"/>
        </emma:interpretation>
      </emma:emma>
    </inkml:annotationXML>
    <inkml:traceGroup>
      <inkml:annotationXML>
        <emma:emma xmlns:emma="http://www.w3.org/2003/04/emma" version="1.0">
          <emma:interpretation id="{3914C16E-FF3E-4208-BAEC-8F0CD79A8775}" emma:medium="tactile" emma:mode="ink">
            <msink:context xmlns:msink="http://schemas.microsoft.com/ink/2010/main" type="paragraph" rotatedBoundingBox="3198,10465 3142,16045 2621,16039 2678,10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D22D1-FF04-4F17-BD53-D9FD8126D665}" emma:medium="tactile" emma:mode="ink">
              <msink:context xmlns:msink="http://schemas.microsoft.com/ink/2010/main" type="line" rotatedBoundingBox="3198,10465 3142,16045 2621,16039 2678,10459"/>
            </emma:interpretation>
          </emma:emma>
        </inkml:annotationXML>
        <inkml:traceGroup>
          <inkml:annotationXML>
            <emma:emma xmlns:emma="http://www.w3.org/2003/04/emma" version="1.0">
              <emma:interpretation id="{7303306B-88B0-4655-AC2A-6470D5208CC7}" emma:medium="tactile" emma:mode="ink">
                <msink:context xmlns:msink="http://schemas.microsoft.com/ink/2010/main" type="inkWord" rotatedBoundingBox="3012,15710 3008,16043 2633,16039 2636,15707"/>
              </emma:interpretation>
              <emma:one-of disjunction-type="recognition" id="oneOf0">
                <emma:interpretation id="interp0" emma:lang="zh-CN" emma:confidence="0">
                  <emma:literal>{</emma:literal>
                </emma:interpretation>
                <emma:interpretation id="interp1" emma:lang="zh-CN" emma:confidence="0">
                  <emma:literal>兰</emma:literal>
                </emma:interpretation>
                <emma:interpretation id="interp2" emma:lang="zh-CN" emma:confidence="0">
                  <emma:literal>吉</emma:literal>
                </emma:interpretation>
                <emma:interpretation id="interp3" emma:lang="zh-CN" emma:confidence="0">
                  <emma:literal>卡</emma:literal>
                </emma:interpretation>
                <emma:interpretation id="interp4" emma:lang="zh-CN" emma:confidence="0">
                  <emma:literal>纟</emma:literal>
                </emma:interpretation>
              </emma:one-of>
            </emma:emma>
          </inkml:annotationXML>
          <inkml:trace contextRef="#ctx0" brushRef="#br0">145 5246,'0'0,"0"28,0-1,0 1,0-28,0 28,28-28,-28 27,55 1,-55-28,28 0,-1 27,1-27,-28 28,27 0,-27-28,0 55,-27-55,-1 0,1 0,27 0,-28 0,0 0,28 0,-27 0,-1 0,0 0,1 0</inkml:trace>
          <inkml:trace contextRef="#ctx0" brushRef="#br0" timeOffset="1326">228 5274,'28'0,"-28"0,55 0,-55 0,27 0</inkml:trace>
          <inkml:trace contextRef="#ctx0" brushRef="#br0" timeOffset="-1482">-21 5274,'0'0,"0"27,0 1,0 55,0-83,0 27,0-27,0 56,0-56,0 27,0 1,0-1</inkml:trace>
          <inkml:trace contextRef="#ctx0" brushRef="#br0" timeOffset="-6364.8001">200 0,'-27'0,"-1"0,0 0,28 0,-55 28,0-28,55 28,0-1,0-27,0 28,0-28,0 55,0-55,0 28,0-28,0 27,0-27,28 28,-28-28,55 0,55 28,-110-28,28 0,27 0,-55 0,28-28,-1-27,-27 27,0 0,28 28,-28-27,0-1,0 28,0-27,-28 27,28-28,-27 28,27-28,-28 28,28 0</inkml:trace>
          <inkml:trace contextRef="#ctx0" brushRef="#br0" timeOffset="-5335.2">256 967,'0'27,"0"-27,0 56,0-29,0 28,-56 28,56-83,0 28,0 27,0-27,0-1,0-27,0 28,0-1</inkml:trace>
          <inkml:trace contextRef="#ctx0" brushRef="#br0" timeOffset="-3307.2">145 2071,'28'-55,"27"55,-55 0,55 0,0 0,-55 0,56 0,-56 0,27 0,-27 27,28-27,-28 28,0 0,-28 27,-27-55,0 0,-28 0,55 0,-27 0,27 28,28-28,-55 55,55-55,-27 27,27 1,0-28,27 28,28-28,-27 0,27 0,28 27,0-27,-83 0,55 0,-27 0,-28 0,55 0,-55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8:32.3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85,'0'0,"28"0,-28 0,27 0,1 0,0-56,-28 56,27 0,1 0,27 0,-55 0,28 0,-28-27,27 27,1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8:34.0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111 0,'0'0,"55"28,-55-1,0 1,0 27,0 28,28 0,-28-28,0-27,0-1,0 1,0 0,0-28,0 27,-28-27,28 0,-27 0,-1 0,0 0,28 0,-27 0,-1 0,0 0,28 0,0 0,28 0,27 0,-27 0,27 0,28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8:36.0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0,'0'0,"0"0,28 0,0 0,-1 0,1 0,-28 0,27 0,1 0,0 0,-28 0,0 0,-28 28,28-28,-28 28,28-28,-27 27,-1 1,1-28,27 28,0-28,0 27,0 1,0-1,0-27,0 28,0 0,0-1,0-27,0 28,0-1,0 1,0-28,0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02.8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36,'28'-28,"-1"28,56 0,-83 0,28 28,-28-28,0 27,0-27,0 28,0 0,0-1,0-27,27 28,-27-1,0 1,0-28,0 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04.9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193 0,'-28'0,"28"0,0 28,0-1,0 1,0-1,-27 29,-1-56,28 27,-27-27,-1 28,0-1,1 29,27-56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2-05-25T16:09:06.2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0,'27'0,"-27"0,28 28,-1-28,-27 27,0-27,28 28,-28 0,28-1,-1-27,-27 56,28-29,-28 1,0-28,0 27,28 1,-1 0,-27-28,0 27,0-27,0 55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J135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1219200" y="49213"/>
            <a:ext cx="208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000" smtClean="0">
                <a:latin typeface="华文行楷" pitchFamily="2" charset="-122"/>
                <a:ea typeface="华文行楷" pitchFamily="2" charset="-122"/>
              </a:rPr>
              <a:t>第六章 文件管理 </a:t>
            </a:r>
          </a:p>
        </p:txBody>
      </p:sp>
      <p:sp>
        <p:nvSpPr>
          <p:cNvPr id="1966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66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6F203-36C4-402E-9194-A878AE94F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282159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03A19-66FE-49B5-95CB-1481C7DE0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851253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F67F-7C4E-4930-A8F7-15A16AFC8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746924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BDA1F-B757-4A8A-9312-303394D481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703347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1156-2CA6-4CC2-B7F9-ED48C9E4E2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720136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8035C-99B8-430D-A510-E4CEFBF85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11884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498E-578B-4F0B-9BD8-286731B64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445331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528" y="332656"/>
            <a:ext cx="8540750" cy="36004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5E8F-975B-4F18-AFDC-722F55606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62521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C4D8F-6494-4148-9D49-9A5C50B09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622918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4EEB-E082-4850-8BF8-6E957C717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859369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F495-39D6-4728-8E65-710A95A9A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477606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420EBCF-5B87-4699-84AC-591EC64BF2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../OS%20&#27748;&#23376;&#28699;/&#23553;&#38754;&#21450;&#30446;&#24405;.ppt#-1,2,PowerPoint &#28436;&#31034;&#25991;&#31295;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jpe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jpeg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7.jpeg"/><Relationship Id="rId7" Type="http://schemas.openxmlformats.org/officeDocument/2006/relationships/image" Target="../media/image19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Relationship Id="rId9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6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1.jpe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8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image" Target="../media/image21.jpe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25.emf"/><Relationship Id="rId24" Type="http://schemas.openxmlformats.org/officeDocument/2006/relationships/customXml" Target="../ink/ink14.xml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" Type="http://schemas.openxmlformats.org/officeDocument/2006/relationships/customXml" Target="../ink/ink4.xml"/><Relationship Id="rId9" Type="http://schemas.openxmlformats.org/officeDocument/2006/relationships/image" Target="../media/image24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33.emf"/><Relationship Id="rId30" Type="http://schemas.openxmlformats.org/officeDocument/2006/relationships/customXml" Target="../ink/ink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1763713" y="692150"/>
            <a:ext cx="59658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FFCC66"/>
                </a:solidFill>
                <a:latin typeface="华文新魏" pitchFamily="2" charset="-122"/>
                <a:ea typeface="华文新魏" pitchFamily="2" charset="-122"/>
              </a:rPr>
              <a:t>第八章 磁盘存储器管理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259632" y="1557338"/>
            <a:ext cx="6048673" cy="377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外存的组织方式 </a:t>
            </a:r>
          </a:p>
          <a:p>
            <a:pPr eaLnBrk="1" hangingPunct="1">
              <a:lnSpc>
                <a:spcPct val="14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文件存储空间的管理</a:t>
            </a:r>
          </a:p>
          <a:p>
            <a:pPr eaLnBrk="1" hangingPunct="1">
              <a:lnSpc>
                <a:spcPct val="14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提高磁盘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I/O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速度的途径</a:t>
            </a:r>
          </a:p>
          <a:p>
            <a:pPr eaLnBrk="1" hangingPunct="1">
              <a:lnSpc>
                <a:spcPct val="14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8.4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提高磁盘可靠性的技术</a:t>
            </a:r>
          </a:p>
          <a:p>
            <a:pPr eaLnBrk="1" hangingPunct="1">
              <a:lnSpc>
                <a:spcPct val="14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8.5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数据一致性控制</a:t>
            </a:r>
            <a:endParaRPr lang="zh-CN" altLang="en-US" sz="2800" b="1" dirty="0">
              <a:latin typeface="华文新魏" pitchFamily="2" charset="-122"/>
              <a:ea typeface="华文新魏" pitchFamily="2" charset="-122"/>
              <a:hlinkClick r:id="" action="ppaction://noaction"/>
            </a:endParaRPr>
          </a:p>
        </p:txBody>
      </p:sp>
      <p:pic>
        <p:nvPicPr>
          <p:cNvPr id="3076" name="Picture 7" descr="GIF014">
            <a:hlinkClick r:id="rId2" action="ppaction://hlinkpres?slideindex=2&amp;slidetitle=PowerPoint 演示文稿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6286500"/>
            <a:ext cx="1085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540750" cy="679450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400" b="1" kern="1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（</a:t>
            </a:r>
            <a:r>
              <a:rPr kumimoji="1" lang="en-US" altLang="zh-CN" sz="2400" b="1" kern="1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2</a:t>
            </a:r>
            <a:r>
              <a:rPr kumimoji="1" lang="zh-CN" altLang="en-US" sz="2400" b="1" kern="1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）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隐式链接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的</a:t>
            </a:r>
            <a:r>
              <a:rPr kumimoji="1" lang="zh-CN" altLang="en-US" sz="24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缺</a:t>
            </a:r>
            <a:r>
              <a:rPr kumimoji="1" lang="zh-CN" altLang="en-US" sz="24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点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endParaRPr kumimoji="1" lang="zh-CN" altLang="en-US" sz="2400" b="1" kern="12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01625" y="1125538"/>
            <a:ext cx="8662988" cy="497363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FFFF00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300" dirty="0" smtClean="0"/>
              <a:t>仅适合</a:t>
            </a:r>
            <a:r>
              <a:rPr lang="zh-CN" altLang="en-US" sz="2300" b="1" dirty="0" smtClean="0">
                <a:solidFill>
                  <a:srgbClr val="FFFF66"/>
                </a:solidFill>
              </a:rPr>
              <a:t>顺序</a:t>
            </a:r>
            <a:r>
              <a:rPr lang="zh-CN" altLang="en-US" sz="2300" b="1" dirty="0" smtClean="0"/>
              <a:t>访问</a:t>
            </a:r>
            <a:r>
              <a:rPr lang="en-US" altLang="zh-CN" sz="2300" dirty="0" smtClean="0">
                <a:sym typeface="Wingdings" pitchFamily="2" charset="2"/>
              </a:rPr>
              <a:t></a:t>
            </a:r>
            <a:r>
              <a:rPr lang="zh-CN" altLang="en-US" sz="2300" b="1" i="1" dirty="0" smtClean="0">
                <a:sym typeface="Wingdings" pitchFamily="2" charset="2"/>
              </a:rPr>
              <a:t>随机访问</a:t>
            </a:r>
            <a:r>
              <a:rPr lang="zh-CN" altLang="en-US" sz="2300" b="1" dirty="0" smtClean="0">
                <a:solidFill>
                  <a:srgbClr val="FF6600"/>
                </a:solidFill>
                <a:sym typeface="Wingdings" pitchFamily="2" charset="2"/>
              </a:rPr>
              <a:t>速度低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000" dirty="0" smtClean="0"/>
              <a:t>§8.1.1</a:t>
            </a:r>
            <a:r>
              <a:rPr lang="zh-CN" altLang="en-US" sz="2000" b="1" dirty="0" smtClean="0">
                <a:latin typeface="Times New Roman" pitchFamily="18" charset="0"/>
              </a:rPr>
              <a:t>连续分配：</a:t>
            </a:r>
            <a:r>
              <a:rPr lang="zh-CN" altLang="en-US" sz="2000" b="1" dirty="0" smtClean="0">
                <a:solidFill>
                  <a:srgbClr val="FFFF66"/>
                </a:solidFill>
              </a:rPr>
              <a:t>顺序</a:t>
            </a:r>
            <a:r>
              <a:rPr lang="en-US" altLang="zh-CN" sz="2000" b="1" dirty="0" smtClean="0">
                <a:solidFill>
                  <a:srgbClr val="FFFF66"/>
                </a:solidFill>
              </a:rPr>
              <a:t>+</a:t>
            </a:r>
            <a:r>
              <a:rPr lang="zh-CN" altLang="en-US" sz="2000" b="1" dirty="0" smtClean="0">
                <a:solidFill>
                  <a:srgbClr val="FFFF66"/>
                </a:solidFill>
              </a:rPr>
              <a:t>随机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endParaRPr lang="en-US" altLang="zh-CN" sz="2400" dirty="0" smtClean="0"/>
          </a:p>
          <a:p>
            <a:pPr>
              <a:lnSpc>
                <a:spcPct val="120000"/>
              </a:lnSpc>
              <a:buClr>
                <a:srgbClr val="FFFF00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300" b="1" dirty="0" smtClean="0">
                <a:solidFill>
                  <a:srgbClr val="FF6600"/>
                </a:solidFill>
              </a:rPr>
              <a:t>可靠性差</a:t>
            </a:r>
            <a:r>
              <a:rPr lang="zh-CN" altLang="en-US" sz="2300" b="1" dirty="0" smtClean="0"/>
              <a:t>（</a:t>
            </a:r>
            <a:r>
              <a:rPr lang="zh-CN" altLang="en-US" sz="2000" dirty="0" smtClean="0"/>
              <a:t>某</a:t>
            </a:r>
            <a:r>
              <a:rPr lang="zh-CN" altLang="en-US" sz="2000" dirty="0" smtClean="0">
                <a:solidFill>
                  <a:schemeClr val="tx2"/>
                </a:solidFill>
              </a:rPr>
              <a:t>盘块出问题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>
                <a:sym typeface="Wingdings" pitchFamily="2" charset="2"/>
              </a:rPr>
              <a:t>指针出问题</a:t>
            </a:r>
            <a:r>
              <a:rPr lang="en-US" altLang="zh-CN" sz="2000" dirty="0" smtClean="0">
                <a:sym typeface="Wingdings" pitchFamily="2" charset="2"/>
              </a:rPr>
              <a:t></a:t>
            </a:r>
            <a:r>
              <a:rPr lang="zh-CN" altLang="en-US" sz="2000" dirty="0" smtClean="0">
                <a:solidFill>
                  <a:schemeClr val="tx2"/>
                </a:solidFill>
                <a:sym typeface="Wingdings" pitchFamily="2" charset="2"/>
              </a:rPr>
              <a:t>链表断开</a:t>
            </a:r>
            <a:r>
              <a:rPr lang="en-US" altLang="zh-CN" sz="2000" dirty="0" smtClean="0">
                <a:sym typeface="Wingdings" pitchFamily="2" charset="2"/>
              </a:rPr>
              <a:t> </a:t>
            </a:r>
            <a:r>
              <a:rPr lang="zh-CN" altLang="en-US" sz="2000" dirty="0" smtClean="0">
                <a:sym typeface="Wingdings" pitchFamily="2" charset="2"/>
              </a:rPr>
              <a:t>文件无法访问</a:t>
            </a:r>
            <a:r>
              <a:rPr lang="zh-CN" altLang="en-US" sz="2300" b="1" dirty="0" smtClean="0"/>
              <a:t>）</a:t>
            </a:r>
            <a:endParaRPr lang="en-US" altLang="zh-CN" sz="2300" b="1" dirty="0" smtClean="0"/>
          </a:p>
          <a:p>
            <a:pPr>
              <a:lnSpc>
                <a:spcPct val="120000"/>
              </a:lnSpc>
              <a:buClr>
                <a:srgbClr val="FFFF00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b="1" dirty="0" smtClean="0">
                <a:solidFill>
                  <a:srgbClr val="FF6600"/>
                </a:solidFill>
              </a:rPr>
              <a:t>指针占用了存储空间</a:t>
            </a:r>
            <a:r>
              <a:rPr lang="en-US" altLang="zh-CN" sz="2400" b="1" dirty="0" smtClean="0"/>
              <a:t>(</a:t>
            </a:r>
            <a:r>
              <a:rPr lang="zh-CN" altLang="en-US" sz="2000" b="1" dirty="0" smtClean="0"/>
              <a:t>小问题</a:t>
            </a:r>
            <a:r>
              <a:rPr lang="en-US" altLang="zh-CN" sz="2400" b="1" dirty="0" smtClean="0"/>
              <a:t>)</a:t>
            </a:r>
          </a:p>
          <a:p>
            <a:pPr>
              <a:buClr>
                <a:srgbClr val="FFFF00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</a:t>
            </a:r>
            <a:r>
              <a:rPr lang="zh-CN" altLang="en-US" sz="2000" dirty="0" smtClean="0"/>
              <a:t>上述前两点问题均来自链表本身的特点。</a:t>
            </a:r>
            <a:endParaRPr lang="en-US" altLang="zh-CN" sz="2000" dirty="0" smtClean="0"/>
          </a:p>
          <a:p>
            <a:pPr>
              <a:buClr>
                <a:srgbClr val="FFFF00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解决</a:t>
            </a:r>
            <a:r>
              <a:rPr lang="zh-CN" altLang="en-US" sz="2400" b="1" dirty="0" smtClean="0"/>
              <a:t>检索速度</a:t>
            </a:r>
            <a:r>
              <a:rPr lang="zh-CN" altLang="en-US" sz="2400" dirty="0" smtClean="0"/>
              <a:t>（及指针占用空间）问题</a:t>
            </a:r>
            <a:endParaRPr lang="en-US" altLang="zh-CN" sz="2400" dirty="0" smtClean="0"/>
          </a:p>
          <a:p>
            <a:pPr>
              <a:buClr>
                <a:srgbClr val="FFFF00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6600"/>
                </a:solidFill>
              </a:rPr>
              <a:t>分配</a:t>
            </a:r>
            <a:r>
              <a:rPr lang="zh-CN" altLang="en-US" sz="2400" dirty="0" smtClean="0"/>
              <a:t>盘块以</a:t>
            </a:r>
            <a:r>
              <a:rPr lang="zh-CN" altLang="en-US" sz="2300" b="1" dirty="0">
                <a:solidFill>
                  <a:srgbClr val="FFFF66"/>
                </a:solidFill>
              </a:rPr>
              <a:t>簇</a:t>
            </a:r>
            <a:r>
              <a:rPr lang="zh-CN" altLang="en-US" sz="2400" dirty="0" smtClean="0"/>
              <a:t>为单位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几个盘块</a:t>
            </a:r>
            <a:r>
              <a:rPr lang="en-US" altLang="zh-CN" sz="2400" dirty="0" smtClean="0"/>
              <a:t>)</a:t>
            </a:r>
          </a:p>
          <a:p>
            <a:pPr>
              <a:buClr>
                <a:srgbClr val="FFFF00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sz="2400" dirty="0" smtClean="0"/>
              <a:t>     （</a:t>
            </a:r>
            <a:r>
              <a:rPr lang="en-US" altLang="zh-CN" sz="2400" dirty="0" smtClean="0"/>
              <a:t>ii</a:t>
            </a:r>
            <a:r>
              <a:rPr lang="zh-CN" altLang="en-US" sz="2400" dirty="0" smtClean="0"/>
              <a:t>）每个簇作为链表的一个结点       减少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指针</a:t>
            </a:r>
            <a:r>
              <a:rPr lang="zh-CN" altLang="en-US" sz="2400" dirty="0" smtClean="0"/>
              <a:t>数目</a:t>
            </a:r>
            <a:endParaRPr lang="en-US" altLang="zh-CN" sz="2400" dirty="0" smtClean="0"/>
          </a:p>
          <a:p>
            <a:pPr>
              <a:buClr>
                <a:srgbClr val="FFFF00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iii</a:t>
            </a:r>
            <a:r>
              <a:rPr lang="zh-CN" altLang="en-US" sz="2400" dirty="0" smtClean="0"/>
              <a:t>）检索以簇为单位       提高检索</a:t>
            </a:r>
            <a:r>
              <a:rPr lang="zh-CN" altLang="en-US" sz="2400" b="1" dirty="0" smtClean="0">
                <a:solidFill>
                  <a:srgbClr val="FFFF66"/>
                </a:solidFill>
              </a:rPr>
              <a:t>速度</a:t>
            </a:r>
            <a:endParaRPr lang="en-US" altLang="zh-CN" sz="2400" b="1" dirty="0" smtClean="0">
              <a:solidFill>
                <a:srgbClr val="FFFF66"/>
              </a:solidFill>
            </a:endParaRPr>
          </a:p>
          <a:p>
            <a:pPr>
              <a:buClr>
                <a:srgbClr val="FFFF00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新问题：产生盘内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内部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碎片</a:t>
            </a:r>
            <a:endParaRPr lang="en-US" altLang="zh-CN" sz="2400" dirty="0" smtClean="0"/>
          </a:p>
          <a:p>
            <a:pPr marL="0" indent="0">
              <a:buClr>
                <a:srgbClr val="FFFF00"/>
              </a:buClr>
              <a:buSzPct val="68000"/>
              <a:buNone/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结论</a:t>
            </a:r>
            <a:r>
              <a:rPr lang="zh-CN" altLang="en-US" sz="2400" b="1" dirty="0">
                <a:solidFill>
                  <a:srgbClr val="FFFF00"/>
                </a:solidFill>
              </a:rPr>
              <a:t>：时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间 </a:t>
            </a:r>
            <a:r>
              <a:rPr lang="zh-CN" altLang="en-US" sz="2400" b="1" dirty="0" smtClean="0"/>
              <a:t>换 </a:t>
            </a:r>
            <a:r>
              <a:rPr lang="zh-CN" altLang="en-US" sz="2400" b="1" dirty="0">
                <a:solidFill>
                  <a:srgbClr val="FFFF00"/>
                </a:solidFill>
              </a:rPr>
              <a:t>空间</a:t>
            </a:r>
            <a:endParaRPr lang="en-US" altLang="zh-CN" sz="2400" dirty="0" smtClean="0"/>
          </a:p>
        </p:txBody>
      </p:sp>
      <p:cxnSp>
        <p:nvCxnSpPr>
          <p:cNvPr id="12292" name="直接箭头连接符 3"/>
          <p:cNvCxnSpPr>
            <a:cxnSpLocks noChangeShapeType="1"/>
          </p:cNvCxnSpPr>
          <p:nvPr/>
        </p:nvCxnSpPr>
        <p:spPr bwMode="auto">
          <a:xfrm>
            <a:off x="5219700" y="4292600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直接箭头连接符 5"/>
          <p:cNvCxnSpPr>
            <a:cxnSpLocks noChangeShapeType="1"/>
          </p:cNvCxnSpPr>
          <p:nvPr/>
        </p:nvCxnSpPr>
        <p:spPr bwMode="auto">
          <a:xfrm>
            <a:off x="3779838" y="4724400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1907704" y="1556792"/>
            <a:ext cx="2808312" cy="38164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36327"/>
              </p:ext>
            </p:extLst>
          </p:nvPr>
        </p:nvGraphicFramePr>
        <p:xfrm>
          <a:off x="755576" y="4365104"/>
          <a:ext cx="6443662" cy="217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VISIO" r:id="rId3" imgW="2506980" imgH="1310640" progId="Visio.Drawing.4">
                  <p:embed/>
                </p:oleObj>
              </mc:Choice>
              <mc:Fallback>
                <p:oleObj name="VISIO" r:id="rId3" imgW="2506980" imgH="131064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365104"/>
                        <a:ext cx="6443662" cy="2176616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23528" y="709487"/>
            <a:ext cx="8352928" cy="358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273050"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200" dirty="0" smtClean="0"/>
              <a:t>思想：</a:t>
            </a:r>
            <a:r>
              <a:rPr lang="zh-CN" altLang="en-US" sz="2200" b="1" u="sng" dirty="0">
                <a:solidFill>
                  <a:schemeClr val="tx2"/>
                </a:solidFill>
              </a:rPr>
              <a:t>磁盘中</a:t>
            </a:r>
            <a:r>
              <a:rPr lang="zh-CN" altLang="en-US" sz="2200" dirty="0" smtClean="0"/>
              <a:t>用</a:t>
            </a:r>
            <a:r>
              <a:rPr lang="zh-CN" altLang="en-US" sz="2200" u="sng" dirty="0" smtClean="0"/>
              <a:t>若干个</a:t>
            </a:r>
            <a:r>
              <a:rPr lang="en-US" altLang="zh-CN" sz="2200" u="sng" dirty="0" smtClean="0"/>
              <a:t>”</a:t>
            </a:r>
            <a:r>
              <a:rPr lang="zh-CN" altLang="en-US" sz="2200" b="1" u="sng" dirty="0" smtClean="0">
                <a:solidFill>
                  <a:srgbClr val="FF0000"/>
                </a:solidFill>
              </a:rPr>
              <a:t>链表</a:t>
            </a:r>
            <a:r>
              <a:rPr lang="en-US" altLang="zh-CN" sz="2200" u="sng" dirty="0" smtClean="0"/>
              <a:t>”</a:t>
            </a:r>
            <a:r>
              <a:rPr lang="zh-CN" altLang="en-US" sz="2200" dirty="0" smtClean="0"/>
              <a:t>，登记</a:t>
            </a:r>
            <a:r>
              <a:rPr lang="zh-CN" altLang="en-US" sz="2200" b="1" u="sng" dirty="0">
                <a:solidFill>
                  <a:schemeClr val="tx2"/>
                </a:solidFill>
              </a:rPr>
              <a:t>所有文</a:t>
            </a:r>
            <a:r>
              <a:rPr lang="zh-CN" altLang="en-US" sz="2200" b="1" u="sng" dirty="0" smtClean="0">
                <a:solidFill>
                  <a:schemeClr val="tx2"/>
                </a:solidFill>
              </a:rPr>
              <a:t>件</a:t>
            </a:r>
            <a:r>
              <a:rPr lang="zh-CN" altLang="en-US" sz="2200" dirty="0" smtClean="0"/>
              <a:t>的</a:t>
            </a:r>
            <a:r>
              <a:rPr lang="zh-CN" altLang="en-US" sz="2200" u="sng" dirty="0" smtClean="0">
                <a:solidFill>
                  <a:schemeClr val="tx2"/>
                </a:solidFill>
              </a:rPr>
              <a:t>盘块链接</a:t>
            </a:r>
            <a:r>
              <a:rPr lang="zh-CN" altLang="en-US" sz="2200" dirty="0" smtClean="0"/>
              <a:t>信息。 </a:t>
            </a:r>
            <a:endParaRPr lang="en-US" altLang="zh-CN" sz="2200" dirty="0" smtClean="0"/>
          </a:p>
          <a:p>
            <a:pPr indent="273050"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200" dirty="0" smtClean="0"/>
              <a:t>方法：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个文件</a:t>
            </a:r>
            <a:r>
              <a:rPr lang="en-US" altLang="zh-CN" sz="2200" dirty="0" smtClean="0"/>
              <a:t>-&gt;</a:t>
            </a:r>
            <a:r>
              <a:rPr lang="en-US" altLang="zh-CN" sz="2200" u="sng" dirty="0" smtClean="0">
                <a:solidFill>
                  <a:schemeClr val="tx2"/>
                </a:solidFill>
              </a:rPr>
              <a:t>1</a:t>
            </a:r>
            <a:r>
              <a:rPr lang="zh-CN" altLang="en-US" sz="2200" u="sng" dirty="0" smtClean="0">
                <a:solidFill>
                  <a:schemeClr val="tx2"/>
                </a:solidFill>
              </a:rPr>
              <a:t>个链表</a:t>
            </a:r>
            <a:r>
              <a:rPr lang="zh-CN" altLang="en-US" sz="2200" dirty="0" smtClean="0"/>
              <a:t>；多个文件</a:t>
            </a:r>
            <a:r>
              <a:rPr lang="en-US" altLang="zh-CN" sz="2200" dirty="0" smtClean="0"/>
              <a:t>-&gt;</a:t>
            </a:r>
            <a:r>
              <a:rPr lang="zh-CN" altLang="en-US" sz="2200" dirty="0" smtClean="0">
                <a:solidFill>
                  <a:schemeClr val="tx2"/>
                </a:solidFill>
              </a:rPr>
              <a:t>多个链</a:t>
            </a:r>
            <a:r>
              <a:rPr lang="zh-CN" altLang="en-US" sz="2200" dirty="0" smtClean="0">
                <a:solidFill>
                  <a:schemeClr val="tx2"/>
                </a:solidFill>
              </a:rPr>
              <a:t>表</a:t>
            </a:r>
            <a:r>
              <a:rPr lang="en-US" altLang="zh-CN" sz="2200" b="1" baseline="30000" dirty="0" smtClean="0">
                <a:solidFill>
                  <a:schemeClr val="tx2"/>
                </a:solidFill>
              </a:rPr>
              <a:t>(</a:t>
            </a:r>
            <a:r>
              <a:rPr lang="zh-CN" altLang="en-US" sz="2200" b="1" baseline="30000" dirty="0" smtClean="0">
                <a:solidFill>
                  <a:schemeClr val="tx2"/>
                </a:solidFill>
              </a:rPr>
              <a:t>类似隐式链接</a:t>
            </a:r>
            <a:r>
              <a:rPr lang="en-US" altLang="zh-CN" sz="2200" b="1" baseline="30000" dirty="0" smtClean="0">
                <a:solidFill>
                  <a:schemeClr val="tx2"/>
                </a:solidFill>
              </a:rPr>
              <a:t>)</a:t>
            </a:r>
            <a:r>
              <a:rPr lang="zh-CN" altLang="en-US" sz="2200" dirty="0" smtClean="0"/>
              <a:t>。   且</a:t>
            </a:r>
            <a:endParaRPr lang="en-US" altLang="zh-CN" sz="2200" dirty="0" smtClean="0"/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200" dirty="0" smtClean="0"/>
              <a:t>   </a:t>
            </a:r>
            <a:r>
              <a:rPr lang="zh-CN" altLang="en-US" sz="2200" dirty="0" smtClean="0"/>
              <a:t> 每</a:t>
            </a:r>
            <a:r>
              <a:rPr lang="zh-CN" altLang="en-US" sz="2200" dirty="0" smtClean="0"/>
              <a:t>个链表的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头指针</a:t>
            </a:r>
            <a:r>
              <a:rPr lang="zh-CN" altLang="en-US" sz="2200" dirty="0"/>
              <a:t>在</a:t>
            </a:r>
            <a:r>
              <a:rPr lang="en-US" altLang="zh-CN" sz="2200" dirty="0"/>
              <a:t>FCB</a:t>
            </a:r>
            <a:r>
              <a:rPr lang="zh-CN" altLang="en-US" sz="2200" dirty="0" smtClean="0"/>
              <a:t>中，指出文件的</a:t>
            </a:r>
            <a:r>
              <a:rPr lang="zh-CN" altLang="en-US" sz="2200" u="sng" dirty="0">
                <a:solidFill>
                  <a:schemeClr val="tx2"/>
                </a:solidFill>
              </a:rPr>
              <a:t>第一个盘块号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200" dirty="0" smtClean="0"/>
              <a:t>    链</a:t>
            </a:r>
            <a:r>
              <a:rPr lang="zh-CN" altLang="en-US" sz="2200" dirty="0" smtClean="0"/>
              <a:t>表中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每个结点</a:t>
            </a:r>
            <a:r>
              <a:rPr lang="zh-CN" altLang="en-US" sz="2200" dirty="0"/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值</a:t>
            </a:r>
            <a:r>
              <a:rPr lang="zh-CN" altLang="en-US" sz="2200" dirty="0" smtClean="0"/>
              <a:t>是各</a:t>
            </a:r>
            <a:r>
              <a:rPr lang="zh-CN" altLang="en-US" sz="2200" dirty="0"/>
              <a:t>物</a:t>
            </a:r>
            <a:r>
              <a:rPr lang="zh-CN" altLang="en-US" sz="2200" dirty="0" smtClean="0"/>
              <a:t>理盘块号，</a:t>
            </a:r>
            <a:r>
              <a:rPr lang="zh-CN" altLang="en-US" sz="2200" b="1" dirty="0">
                <a:solidFill>
                  <a:srgbClr val="FF0000"/>
                </a:solidFill>
              </a:rPr>
              <a:t>指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针</a:t>
            </a:r>
            <a:r>
              <a:rPr lang="zh-CN" altLang="en-US" sz="2200" dirty="0"/>
              <a:t>指</a:t>
            </a:r>
            <a:r>
              <a:rPr lang="zh-CN" altLang="en-US" sz="2200" dirty="0" smtClean="0"/>
              <a:t>向包含下</a:t>
            </a:r>
            <a:r>
              <a:rPr lang="zh-CN" altLang="en-US" sz="2200" dirty="0"/>
              <a:t>一物理盘块</a:t>
            </a:r>
            <a:r>
              <a:rPr lang="zh-CN" altLang="en-US" sz="2200" dirty="0" smtClean="0"/>
              <a:t>号的结点。指针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显式</a:t>
            </a:r>
            <a:r>
              <a:rPr lang="zh-CN" altLang="en-US" sz="2200" b="1" baseline="30000" dirty="0" smtClean="0"/>
              <a:t>无数据</a:t>
            </a:r>
            <a:r>
              <a:rPr lang="zh-CN" altLang="en-US" sz="2200" dirty="0" smtClean="0"/>
              <a:t>地</a:t>
            </a:r>
            <a:r>
              <a:rPr lang="zh-CN" altLang="en-US" sz="2200" dirty="0"/>
              <a:t>存放在</a:t>
            </a:r>
            <a:r>
              <a:rPr lang="zh-CN" altLang="en-US" sz="2200" dirty="0" smtClean="0"/>
              <a:t>该链表中。</a:t>
            </a:r>
            <a:endParaRPr lang="en-US" altLang="zh-CN" sz="22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200" dirty="0" smtClean="0"/>
              <a:t>    查找文件盘块号：将该表</a:t>
            </a:r>
            <a:r>
              <a:rPr lang="zh-CN" altLang="en-US" sz="2200" u="sng" dirty="0" smtClean="0"/>
              <a:t>装入</a:t>
            </a:r>
            <a:r>
              <a:rPr lang="zh-CN" altLang="en-US" sz="2200" u="sng" dirty="0" smtClean="0">
                <a:solidFill>
                  <a:srgbClr val="FF0000"/>
                </a:solidFill>
              </a:rPr>
              <a:t>内存</a:t>
            </a:r>
            <a:r>
              <a:rPr lang="zh-CN" altLang="en-US" sz="2200" u="sng" dirty="0" smtClean="0"/>
              <a:t>后，再查找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ClrTx/>
              <a:buSzTx/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zh-CN" altLang="en-US" sz="2200" dirty="0" smtClean="0"/>
              <a:t>优点：因</a:t>
            </a:r>
            <a:r>
              <a:rPr lang="zh-CN" altLang="en-US" sz="2200" b="1" dirty="0" smtClean="0">
                <a:latin typeface="Times New Roman" pitchFamily="18" charset="0"/>
              </a:rPr>
              <a:t>表</a:t>
            </a:r>
            <a:r>
              <a:rPr lang="zh-CN" altLang="en-US" sz="2200" b="1" dirty="0">
                <a:latin typeface="Times New Roman" pitchFamily="18" charset="0"/>
              </a:rPr>
              <a:t>在</a:t>
            </a:r>
            <a:r>
              <a:rPr lang="zh-CN" altLang="en-US" sz="2200" b="1" dirty="0">
                <a:solidFill>
                  <a:srgbClr val="FFFF66"/>
                </a:solidFill>
                <a:latin typeface="Times New Roman" pitchFamily="18" charset="0"/>
              </a:rPr>
              <a:t>内存</a:t>
            </a:r>
            <a:r>
              <a:rPr lang="zh-CN" altLang="en-US" sz="2200" b="1" dirty="0" smtClean="0">
                <a:latin typeface="Times New Roman" pitchFamily="18" charset="0"/>
              </a:rPr>
              <a:t>中，故提</a:t>
            </a:r>
            <a:r>
              <a:rPr lang="zh-CN" altLang="en-US" sz="2200" b="1" dirty="0">
                <a:latin typeface="Times New Roman" pitchFamily="18" charset="0"/>
              </a:rPr>
              <a:t>高了检索</a:t>
            </a:r>
            <a:r>
              <a:rPr lang="zh-CN" altLang="en-US" sz="2200" b="1" u="sng" dirty="0">
                <a:solidFill>
                  <a:srgbClr val="FFFF66"/>
                </a:solidFill>
                <a:latin typeface="Times New Roman" pitchFamily="18" charset="0"/>
              </a:rPr>
              <a:t>速</a:t>
            </a:r>
            <a:r>
              <a:rPr lang="zh-CN" altLang="en-US" sz="2200" b="1" u="sng" dirty="0" smtClean="0">
                <a:solidFill>
                  <a:srgbClr val="FFFF66"/>
                </a:solidFill>
                <a:latin typeface="Times New Roman" pitchFamily="18" charset="0"/>
              </a:rPr>
              <a:t>度</a:t>
            </a:r>
            <a:r>
              <a:rPr lang="zh-CN" altLang="en-US" sz="2200" b="1" baseline="30000" dirty="0">
                <a:sym typeface="Wingdings" panose="05000000000000000000" pitchFamily="2" charset="2"/>
              </a:rPr>
              <a:t>对比隐式链接</a:t>
            </a:r>
            <a:r>
              <a:rPr lang="zh-CN" altLang="en-US" sz="2200" b="1" dirty="0" smtClean="0">
                <a:latin typeface="Times New Roman" pitchFamily="18" charset="0"/>
              </a:rPr>
              <a:t>，减少了读盘次数。该表叫：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文件分配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表（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FAT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zh-CN" altLang="en-US" sz="2200" b="1" dirty="0" smtClean="0">
                <a:solidFill>
                  <a:srgbClr val="FFFF66"/>
                </a:solidFill>
                <a:latin typeface="Times New Roman" pitchFamily="18" charset="0"/>
              </a:rPr>
              <a:t>。</a:t>
            </a:r>
            <a:endParaRPr lang="en-US" altLang="zh-CN" sz="2200" b="1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477" y="183136"/>
            <a:ext cx="8540750" cy="360040"/>
          </a:xfrm>
        </p:spPr>
        <p:txBody>
          <a:bodyPr/>
          <a:lstStyle/>
          <a:p>
            <a:r>
              <a:rPr lang="en-US" altLang="zh-CN" b="1" dirty="0" smtClean="0">
                <a:latin typeface="Times New Roman" pitchFamily="18" charset="0"/>
              </a:rPr>
              <a:t>   2</a:t>
            </a:r>
            <a:r>
              <a:rPr lang="en-US" altLang="zh-CN" b="1" dirty="0">
                <a:latin typeface="Times New Roman" pitchFamily="18" charset="0"/>
              </a:rPr>
              <a:t>. </a:t>
            </a:r>
            <a:r>
              <a:rPr lang="zh-CN" altLang="en-US" dirty="0">
                <a:latin typeface="Times New Roman" pitchFamily="18" charset="0"/>
              </a:rPr>
              <a:t>显式</a:t>
            </a:r>
            <a:r>
              <a:rPr lang="zh-CN" altLang="en-US" b="1" dirty="0">
                <a:latin typeface="Times New Roman" pitchFamily="18" charset="0"/>
              </a:rPr>
              <a:t>链</a:t>
            </a:r>
            <a:r>
              <a:rPr lang="zh-CN" altLang="en-US" b="1" dirty="0" smtClean="0">
                <a:latin typeface="Times New Roman" pitchFamily="18" charset="0"/>
              </a:rPr>
              <a:t>接（类似 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语言中的链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</a:rPr>
              <a:t>表  </a:t>
            </a:r>
            <a:r>
              <a:rPr lang="zh-CN" altLang="en-US" b="1" baseline="30000" dirty="0" smtClean="0">
                <a:solidFill>
                  <a:schemeClr val="tx1"/>
                </a:solidFill>
                <a:latin typeface="Times New Roman" pitchFamily="18" charset="0"/>
              </a:rPr>
              <a:t>数据结构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Times New Roman" pitchFamily="18" charset="0"/>
              </a:rPr>
              <a:t>—</a:t>
            </a:r>
            <a:r>
              <a:rPr lang="zh-CN" altLang="en-US" b="1" baseline="30000" dirty="0" smtClean="0">
                <a:solidFill>
                  <a:schemeClr val="tx1"/>
                </a:solidFill>
                <a:latin typeface="Times New Roman" pitchFamily="18" charset="0"/>
              </a:rPr>
              <a:t>静态链表  </a:t>
            </a:r>
            <a:r>
              <a:rPr lang="zh-CN" altLang="en-US" b="1" dirty="0" smtClean="0">
                <a:latin typeface="Times New Roman" pitchFamily="18" charset="0"/>
              </a:rPr>
              <a:t>）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09048" y="4146135"/>
            <a:ext cx="516423" cy="2374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800" b="1" dirty="0"/>
              <a:t>图 </a:t>
            </a:r>
            <a:r>
              <a:rPr lang="en-US" altLang="zh-CN" sz="1800" b="1" dirty="0"/>
              <a:t>8-3 </a:t>
            </a:r>
            <a:r>
              <a:rPr lang="zh-CN" altLang="en-US" sz="1800" b="1" dirty="0"/>
              <a:t>显式链接结</a:t>
            </a:r>
            <a:r>
              <a:rPr lang="zh-CN" altLang="en-US" sz="1800" b="1" dirty="0" smtClean="0"/>
              <a:t>构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83568" y="2960948"/>
            <a:ext cx="4608512" cy="360040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033257" y="711718"/>
            <a:ext cx="576064" cy="360040"/>
          </a:xfrm>
          <a:prstGeom prst="roundRect">
            <a:avLst/>
          </a:prstGeom>
          <a:noFill/>
          <a:ln w="28575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491880" y="3473388"/>
            <a:ext cx="3456384" cy="360040"/>
          </a:xfrm>
          <a:prstGeom prst="round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8313" y="620688"/>
            <a:ext cx="8280400" cy="60395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8775" algn="l">
              <a:lnSpc>
                <a:spcPct val="115000"/>
              </a:lnSpc>
              <a:spcBef>
                <a:spcPts val="300"/>
              </a:spcBef>
              <a:defRPr/>
            </a:pP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1.FAT12---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位的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FAT   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3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sz="2200" dirty="0">
                <a:ea typeface="宋体" charset="-122"/>
              </a:rPr>
              <a:t>FAT</a:t>
            </a:r>
            <a:r>
              <a:rPr lang="zh-CN" altLang="en-US" sz="2200" dirty="0">
                <a:ea typeface="宋体" charset="-122"/>
              </a:rPr>
              <a:t>中引入了</a:t>
            </a:r>
            <a:r>
              <a:rPr lang="zh-CN" altLang="en-US" sz="2200" b="1" dirty="0" smtClean="0">
                <a:solidFill>
                  <a:schemeClr val="tx2"/>
                </a:solidFill>
                <a:ea typeface="宋体" charset="-122"/>
              </a:rPr>
              <a:t>卷</a:t>
            </a:r>
            <a:r>
              <a:rPr lang="en-US" altLang="zh-CN" sz="2200" dirty="0" smtClean="0">
                <a:ea typeface="宋体" charset="-122"/>
              </a:rPr>
              <a:t>/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逻辑盘</a:t>
            </a:r>
            <a:r>
              <a:rPr lang="en-US" altLang="zh-CN" sz="2200" dirty="0" smtClean="0">
                <a:ea typeface="宋体" charset="-122"/>
              </a:rPr>
              <a:t>/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分</a:t>
            </a:r>
            <a:r>
              <a:rPr lang="zh-CN" altLang="en-US" sz="2200" b="1" dirty="0" smtClean="0">
                <a:solidFill>
                  <a:schemeClr val="tx2"/>
                </a:solidFill>
                <a:ea typeface="宋体" charset="-122"/>
              </a:rPr>
              <a:t>区</a:t>
            </a:r>
            <a:r>
              <a:rPr lang="zh-CN" altLang="en-US" sz="2200" dirty="0" smtClean="0">
                <a:ea typeface="宋体" charset="-122"/>
              </a:rPr>
              <a:t>。</a:t>
            </a:r>
            <a:endParaRPr lang="en-US" altLang="zh-CN" sz="2200" dirty="0" smtClean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3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ea typeface="宋体" charset="-122"/>
              </a:rPr>
              <a:t>支</a:t>
            </a:r>
            <a:r>
              <a:rPr lang="zh-CN" altLang="en-US" sz="2200" dirty="0" smtClean="0">
                <a:ea typeface="宋体" charset="-122"/>
              </a:rPr>
              <a:t>持将一个</a:t>
            </a:r>
            <a:r>
              <a:rPr lang="zh-CN" altLang="en-US" sz="2200" b="1" u="sng" dirty="0">
                <a:ea typeface="宋体" charset="-122"/>
              </a:rPr>
              <a:t>物</a:t>
            </a:r>
            <a:r>
              <a:rPr lang="zh-CN" altLang="en-US" sz="2200" b="1" u="sng" dirty="0">
                <a:ea typeface="宋体" charset="-122"/>
              </a:rPr>
              <a:t>理盘</a:t>
            </a:r>
            <a:r>
              <a:rPr lang="zh-CN" altLang="en-US" sz="2200" dirty="0">
                <a:ea typeface="宋体" charset="-122"/>
              </a:rPr>
              <a:t>分</a:t>
            </a:r>
            <a:r>
              <a:rPr lang="zh-CN" altLang="en-US" sz="2200" dirty="0" smtClean="0">
                <a:ea typeface="宋体" charset="-122"/>
              </a:rPr>
              <a:t>成</a:t>
            </a:r>
            <a:r>
              <a:rPr lang="en-US" altLang="zh-CN" sz="2200" b="1" dirty="0">
                <a:solidFill>
                  <a:schemeClr val="tx2"/>
                </a:solidFill>
                <a:ea typeface="宋体" charset="-122"/>
              </a:rPr>
              <a:t>4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个逻辑盘</a:t>
            </a:r>
            <a:r>
              <a:rPr lang="en-US" altLang="zh-CN" sz="2200" b="1" dirty="0" smtClean="0">
                <a:solidFill>
                  <a:schemeClr val="tx2"/>
                </a:solidFill>
                <a:ea typeface="宋体" charset="-122"/>
              </a:rPr>
              <a:t>/</a:t>
            </a:r>
            <a:r>
              <a:rPr lang="zh-CN" altLang="en-US" sz="2200" b="1" dirty="0" smtClean="0">
                <a:solidFill>
                  <a:schemeClr val="tx2"/>
                </a:solidFill>
                <a:ea typeface="宋体" charset="-122"/>
              </a:rPr>
              <a:t>分区</a:t>
            </a:r>
            <a:r>
              <a:rPr lang="zh-CN" altLang="en-US" sz="2200" dirty="0" smtClean="0">
                <a:ea typeface="宋体" charset="-122"/>
              </a:rPr>
              <a:t>。</a:t>
            </a:r>
            <a:endParaRPr lang="en-US" altLang="zh-CN" sz="2200" dirty="0" smtClean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3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b="1" u="sng" dirty="0">
                <a:ea typeface="宋体" charset="-122"/>
              </a:rPr>
              <a:t>每个分</a:t>
            </a:r>
            <a:r>
              <a:rPr lang="zh-CN" altLang="en-US" sz="2200" b="1" u="sng" dirty="0" smtClean="0">
                <a:ea typeface="宋体" charset="-122"/>
              </a:rPr>
              <a:t>区</a:t>
            </a:r>
            <a:r>
              <a:rPr lang="zh-CN" altLang="en-US" sz="2200" dirty="0" smtClean="0">
                <a:ea typeface="宋体" charset="-122"/>
              </a:rPr>
              <a:t>都</a:t>
            </a:r>
            <a:r>
              <a:rPr lang="zh-CN" altLang="en-US" sz="2200" dirty="0" smtClean="0">
                <a:ea typeface="宋体" charset="-122"/>
              </a:rPr>
              <a:t>有自己的：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逻辑盘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符</a:t>
            </a:r>
            <a:r>
              <a:rPr lang="en-US" altLang="zh-CN" sz="2200" dirty="0" smtClean="0">
                <a:ea typeface="宋体" charset="-122"/>
              </a:rPr>
              <a:t>(C</a:t>
            </a:r>
            <a:r>
              <a:rPr lang="zh-CN" altLang="en-US" sz="2200" dirty="0" smtClean="0">
                <a:ea typeface="宋体" charset="-122"/>
              </a:rPr>
              <a:t>：</a:t>
            </a:r>
            <a:r>
              <a:rPr lang="en-US" altLang="zh-CN" sz="1800" i="1" dirty="0" smtClean="0">
                <a:ea typeface="宋体" charset="-122"/>
              </a:rPr>
              <a:t>D</a:t>
            </a:r>
            <a:r>
              <a:rPr lang="zh-CN" altLang="en-US" sz="1800" i="1" dirty="0" smtClean="0">
                <a:ea typeface="宋体" charset="-122"/>
              </a:rPr>
              <a:t>：</a:t>
            </a:r>
            <a:r>
              <a:rPr lang="en-US" altLang="zh-CN" sz="1800" i="1" dirty="0" smtClean="0">
                <a:ea typeface="宋体" charset="-122"/>
              </a:rPr>
              <a:t>E</a:t>
            </a:r>
            <a:r>
              <a:rPr lang="zh-CN" altLang="en-US" sz="1800" i="1" dirty="0" smtClean="0">
                <a:ea typeface="宋体" charset="-122"/>
              </a:rPr>
              <a:t>：</a:t>
            </a:r>
            <a:r>
              <a:rPr lang="en-US" altLang="zh-CN" sz="2200" dirty="0" smtClean="0">
                <a:ea typeface="宋体" charset="-122"/>
              </a:rPr>
              <a:t>)</a:t>
            </a:r>
            <a:r>
              <a:rPr lang="zh-CN" altLang="en-US" sz="2200" dirty="0" smtClean="0">
                <a:ea typeface="宋体" charset="-122"/>
              </a:rPr>
              <a:t>、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目录</a:t>
            </a:r>
            <a:r>
              <a:rPr lang="zh-CN" altLang="en-US" sz="2200" dirty="0" smtClean="0">
                <a:solidFill>
                  <a:schemeClr val="tx2"/>
                </a:solidFill>
                <a:ea typeface="宋体" charset="-122"/>
              </a:rPr>
              <a:t>、</a:t>
            </a:r>
            <a:r>
              <a:rPr lang="en-US" altLang="zh-CN" sz="2200" b="1" dirty="0">
                <a:solidFill>
                  <a:schemeClr val="tx2"/>
                </a:solidFill>
                <a:ea typeface="宋体" charset="-122"/>
              </a:rPr>
              <a:t>FAT</a:t>
            </a:r>
            <a:r>
              <a:rPr lang="zh-CN" altLang="en-US" sz="2200" dirty="0" smtClean="0">
                <a:ea typeface="宋体" charset="-122"/>
              </a:rPr>
              <a:t>。</a:t>
            </a:r>
            <a:endParaRPr lang="en-US" altLang="zh-CN" sz="2200" dirty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3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b="1" u="sng" dirty="0">
                <a:ea typeface="宋体" charset="-122"/>
              </a:rPr>
              <a:t>每个分</a:t>
            </a:r>
            <a:r>
              <a:rPr lang="zh-CN" altLang="en-US" sz="2200" b="1" u="sng" dirty="0" smtClean="0">
                <a:ea typeface="宋体" charset="-122"/>
              </a:rPr>
              <a:t>区</a:t>
            </a:r>
            <a:r>
              <a:rPr lang="zh-CN" altLang="en-US" sz="2200" dirty="0" smtClean="0">
                <a:ea typeface="宋体" charset="-122"/>
              </a:rPr>
              <a:t>包</a:t>
            </a:r>
            <a:r>
              <a:rPr lang="zh-CN" altLang="en-US" sz="2200" dirty="0" smtClean="0">
                <a:ea typeface="宋体" charset="-122"/>
              </a:rPr>
              <a:t>含</a:t>
            </a:r>
            <a:r>
              <a:rPr lang="zh-CN" altLang="en-US" sz="2200" b="1" u="sng" dirty="0" smtClean="0">
                <a:ea typeface="宋体" charset="-122"/>
              </a:rPr>
              <a:t>相同的</a:t>
            </a:r>
            <a:r>
              <a:rPr lang="zh-CN" altLang="en-US" sz="2200" dirty="0" smtClean="0">
                <a:ea typeface="宋体" charset="-122"/>
              </a:rPr>
              <a:t>共</a:t>
            </a:r>
            <a:r>
              <a:rPr lang="en-US" altLang="zh-CN" sz="2200" b="1" u="sng" dirty="0" smtClean="0">
                <a:solidFill>
                  <a:srgbClr val="FFFF00"/>
                </a:solidFill>
                <a:ea typeface="宋体" charset="-122"/>
              </a:rPr>
              <a:t>2</a:t>
            </a:r>
            <a:r>
              <a:rPr lang="zh-CN" altLang="en-US" sz="2200" b="1" u="sng" dirty="0" smtClean="0">
                <a:solidFill>
                  <a:srgbClr val="FFFF00"/>
                </a:solidFill>
                <a:ea typeface="宋体" charset="-122"/>
              </a:rPr>
              <a:t>个文件分配表</a:t>
            </a:r>
            <a:r>
              <a:rPr lang="en-US" altLang="zh-CN" sz="2200" dirty="0">
                <a:ea typeface="宋体" charset="-122"/>
              </a:rPr>
              <a:t>FAT1</a:t>
            </a:r>
            <a:r>
              <a:rPr lang="zh-CN" altLang="en-US" sz="2200" dirty="0">
                <a:ea typeface="宋体" charset="-122"/>
              </a:rPr>
              <a:t>、</a:t>
            </a:r>
            <a:r>
              <a:rPr lang="en-US" altLang="zh-CN" sz="2200" dirty="0">
                <a:ea typeface="宋体" charset="-122"/>
              </a:rPr>
              <a:t>FAT2-</a:t>
            </a:r>
            <a:r>
              <a:rPr lang="en-US" altLang="zh-CN" sz="2200" dirty="0" smtClean="0">
                <a:ea typeface="宋体" charset="-122"/>
              </a:rPr>
              <a:t>---</a:t>
            </a:r>
            <a:r>
              <a:rPr lang="zh-CN" altLang="en-US" sz="2200" b="1" dirty="0">
                <a:solidFill>
                  <a:srgbClr val="FF0000"/>
                </a:solidFill>
                <a:ea typeface="宋体" charset="-122"/>
              </a:rPr>
              <a:t>安全</a:t>
            </a:r>
            <a:endParaRPr lang="en-US" altLang="zh-CN" sz="2200" b="1" dirty="0">
              <a:solidFill>
                <a:srgbClr val="FF0000"/>
              </a:solidFill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ea typeface="宋体" charset="-122"/>
              </a:rPr>
              <a:t>早期以</a:t>
            </a:r>
            <a:r>
              <a:rPr lang="zh-CN" altLang="en-US" sz="2200" b="1" u="sng" dirty="0">
                <a:solidFill>
                  <a:srgbClr val="FFFF66"/>
                </a:solidFill>
                <a:ea typeface="宋体" charset="-122"/>
              </a:rPr>
              <a:t>盘块</a:t>
            </a:r>
            <a:r>
              <a:rPr lang="en-US" altLang="zh-CN" sz="2200" b="1" u="sng" dirty="0">
                <a:solidFill>
                  <a:srgbClr val="FFFF66"/>
                </a:solidFill>
                <a:ea typeface="宋体" charset="-122"/>
              </a:rPr>
              <a:t>(</a:t>
            </a:r>
            <a:r>
              <a:rPr lang="en-US" altLang="zh-CN" sz="2200" dirty="0">
                <a:ea typeface="宋体" charset="-122"/>
              </a:rPr>
              <a:t>0.5KB</a:t>
            </a:r>
            <a:r>
              <a:rPr lang="zh-CN" altLang="en-US" sz="2200" dirty="0">
                <a:ea typeface="宋体" charset="-122"/>
              </a:rPr>
              <a:t>或</a:t>
            </a:r>
            <a:r>
              <a:rPr lang="en-US" altLang="zh-CN" sz="2200" dirty="0">
                <a:ea typeface="宋体" charset="-122"/>
              </a:rPr>
              <a:t>1K</a:t>
            </a:r>
            <a:r>
              <a:rPr lang="en-US" altLang="zh-CN" sz="2200" b="1" u="sng" dirty="0">
                <a:solidFill>
                  <a:srgbClr val="FFFF66"/>
                </a:solidFill>
                <a:ea typeface="宋体" charset="-122"/>
              </a:rPr>
              <a:t>)</a:t>
            </a:r>
            <a:r>
              <a:rPr lang="zh-CN" altLang="en-US" sz="2200" dirty="0">
                <a:ea typeface="宋体" charset="-122"/>
              </a:rPr>
              <a:t>为基本分配单</a:t>
            </a:r>
            <a:r>
              <a:rPr lang="zh-CN" altLang="en-US" sz="2200" dirty="0" smtClean="0">
                <a:ea typeface="宋体" charset="-122"/>
              </a:rPr>
              <a:t>位</a:t>
            </a:r>
            <a:endParaRPr lang="en-US" altLang="zh-CN" sz="2200" dirty="0" smtClean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 smtClean="0">
                <a:ea typeface="宋体" charset="-122"/>
              </a:rPr>
              <a:t>文</a:t>
            </a:r>
            <a:r>
              <a:rPr lang="zh-CN" altLang="en-US" sz="2200" dirty="0">
                <a:ea typeface="宋体" charset="-122"/>
              </a:rPr>
              <a:t>件的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第一个盘块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号</a:t>
            </a:r>
            <a:r>
              <a:rPr lang="zh-CN" altLang="en-US" sz="2200" dirty="0" smtClean="0">
                <a:ea typeface="宋体" charset="-122"/>
              </a:rPr>
              <a:t>放</a:t>
            </a:r>
            <a:r>
              <a:rPr lang="zh-CN" altLang="en-US" sz="2200" dirty="0">
                <a:ea typeface="宋体" charset="-122"/>
              </a:rPr>
              <a:t>在自己的</a:t>
            </a:r>
            <a:r>
              <a:rPr lang="en-US" altLang="zh-CN" sz="2200" dirty="0">
                <a:solidFill>
                  <a:schemeClr val="tx2"/>
                </a:solidFill>
                <a:ea typeface="宋体" charset="-122"/>
              </a:rPr>
              <a:t>FCB</a:t>
            </a:r>
            <a:r>
              <a:rPr lang="zh-CN" altLang="en-US" sz="2200" dirty="0" smtClean="0">
                <a:ea typeface="宋体" charset="-122"/>
              </a:rPr>
              <a:t>中</a:t>
            </a:r>
            <a:r>
              <a:rPr lang="zh-CN" altLang="en-US" sz="2200" b="1" baseline="30000" dirty="0" smtClean="0">
                <a:ea typeface="宋体" charset="-122"/>
              </a:rPr>
              <a:t>上页</a:t>
            </a:r>
            <a:r>
              <a:rPr lang="zh-CN" altLang="en-US" sz="2200" b="1" baseline="30000" dirty="0" smtClean="0">
                <a:ea typeface="宋体" charset="-122"/>
              </a:rPr>
              <a:t>图</a:t>
            </a:r>
            <a:r>
              <a:rPr lang="en-US" altLang="zh-CN" sz="2200" b="1" baseline="30000" dirty="0" smtClean="0">
                <a:ea typeface="宋体" charset="-122"/>
              </a:rPr>
              <a:t>+ </a:t>
            </a:r>
            <a:r>
              <a:rPr lang="zh-CN" altLang="en-US" sz="2200" b="1" baseline="30000" dirty="0" smtClean="0">
                <a:ea typeface="宋体" charset="-122"/>
              </a:rPr>
              <a:t>下页</a:t>
            </a:r>
            <a:r>
              <a:rPr lang="zh-CN" altLang="en-US" sz="2200" b="1" dirty="0" smtClean="0">
                <a:ea typeface="宋体" charset="-122"/>
              </a:rPr>
              <a:t> </a:t>
            </a:r>
            <a:r>
              <a:rPr lang="en-US" altLang="zh-CN" sz="2200" b="1" baseline="30000" dirty="0" smtClean="0">
                <a:ea typeface="宋体" charset="-122"/>
              </a:rPr>
              <a:t>fig8-4    </a:t>
            </a:r>
            <a:endParaRPr lang="en-US" altLang="zh-CN" sz="2200" b="1" baseline="30000" dirty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宋体" charset="-122"/>
              </a:rPr>
              <a:t>FAT12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zh-CN" altLang="en-US" sz="2200" b="1" u="sng" dirty="0">
                <a:solidFill>
                  <a:schemeClr val="tx2"/>
                </a:solidFill>
                <a:ea typeface="宋体" charset="-122"/>
              </a:rPr>
              <a:t>表</a:t>
            </a:r>
            <a:r>
              <a:rPr lang="zh-CN" altLang="en-US" sz="2200" b="1" u="sng" dirty="0" smtClean="0">
                <a:solidFill>
                  <a:schemeClr val="tx2"/>
                </a:solidFill>
                <a:ea typeface="宋体" charset="-122"/>
              </a:rPr>
              <a:t>项</a:t>
            </a:r>
            <a:r>
              <a:rPr lang="zh-CN" altLang="en-US" sz="2200" b="1" u="sng" baseline="30000" dirty="0" smtClean="0">
                <a:solidFill>
                  <a:srgbClr val="FF0000"/>
                </a:solidFill>
                <a:ea typeface="宋体" charset="-122"/>
              </a:rPr>
              <a:t>表项长</a:t>
            </a:r>
            <a:r>
              <a:rPr lang="en-US" altLang="zh-CN" sz="2200" b="1" u="sng" baseline="30000" dirty="0" smtClean="0">
                <a:solidFill>
                  <a:srgbClr val="FF0000"/>
                </a:solidFill>
                <a:ea typeface="宋体" charset="-122"/>
              </a:rPr>
              <a:t>12</a:t>
            </a:r>
            <a:r>
              <a:rPr lang="zh-CN" altLang="en-US" sz="2200" b="1" u="sng" baseline="30000" dirty="0">
                <a:solidFill>
                  <a:srgbClr val="FF0000"/>
                </a:solidFill>
                <a:ea typeface="宋体" charset="-122"/>
              </a:rPr>
              <a:t>位</a:t>
            </a:r>
            <a:r>
              <a:rPr lang="zh-CN" altLang="en-US" sz="2200" b="1" dirty="0" smtClean="0">
                <a:solidFill>
                  <a:schemeClr val="tx2"/>
                </a:solidFill>
                <a:ea typeface="宋体" charset="-122"/>
              </a:rPr>
              <a:t>中</a:t>
            </a:r>
            <a:r>
              <a:rPr lang="zh-CN" altLang="en-US" sz="2000" dirty="0" smtClean="0">
                <a:ea typeface="宋体" charset="-122"/>
              </a:rPr>
              <a:t>都存放了</a:t>
            </a:r>
            <a:r>
              <a:rPr lang="zh-CN" altLang="en-US" sz="2000" dirty="0">
                <a:ea typeface="宋体" charset="-122"/>
              </a:rPr>
              <a:t>下</a:t>
            </a:r>
            <a:r>
              <a:rPr lang="zh-CN" altLang="en-US" sz="2000" dirty="0">
                <a:ea typeface="宋体" charset="-122"/>
              </a:rPr>
              <a:t>一个</a:t>
            </a:r>
            <a:r>
              <a:rPr lang="zh-CN" altLang="en-US" sz="2200" b="1" dirty="0">
                <a:solidFill>
                  <a:schemeClr val="tx2"/>
                </a:solidFill>
                <a:ea typeface="宋体" charset="-122"/>
              </a:rPr>
              <a:t>盘块号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即：</a:t>
            </a:r>
            <a:r>
              <a:rPr lang="zh-CN" altLang="en-US" sz="2000" b="1" dirty="0" smtClean="0">
                <a:solidFill>
                  <a:srgbClr val="FF0000"/>
                </a:solidFill>
                <a:ea typeface="宋体" charset="-122"/>
              </a:rPr>
              <a:t>链</a:t>
            </a:r>
            <a:r>
              <a:rPr lang="zh-CN" altLang="en-US" sz="2000" b="1" dirty="0">
                <a:solidFill>
                  <a:srgbClr val="FF0000"/>
                </a:solidFill>
                <a:ea typeface="宋体" charset="-122"/>
              </a:rPr>
              <a:t>接指针</a:t>
            </a:r>
            <a:r>
              <a:rPr lang="en-US" altLang="zh-CN" sz="2000" dirty="0">
                <a:ea typeface="宋体" charset="-122"/>
              </a:rPr>
              <a:t>)</a:t>
            </a:r>
            <a:endParaRPr lang="en-US" altLang="zh-CN" sz="2200" dirty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ea typeface="宋体" charset="-122"/>
              </a:rPr>
              <a:t>图</a:t>
            </a:r>
            <a:r>
              <a:rPr lang="en-US" altLang="zh-CN" sz="2200" dirty="0">
                <a:ea typeface="宋体" charset="-122"/>
              </a:rPr>
              <a:t>8-4 </a:t>
            </a:r>
            <a:r>
              <a:rPr lang="en-US" altLang="zh-CN" sz="2200" dirty="0" smtClean="0">
                <a:ea typeface="宋体" charset="-122"/>
              </a:rPr>
              <a:t>  (</a:t>
            </a:r>
            <a:r>
              <a:rPr lang="zh-CN" altLang="en-US" sz="2200" dirty="0" smtClean="0">
                <a:ea typeface="宋体" charset="-122"/>
              </a:rPr>
              <a:t>例</a:t>
            </a:r>
            <a:r>
              <a:rPr lang="zh-CN" altLang="en-US" sz="2200" dirty="0">
                <a:ea typeface="宋体" charset="-122"/>
              </a:rPr>
              <a:t>：</a:t>
            </a:r>
            <a:r>
              <a:rPr lang="en-US" altLang="zh-CN" sz="2200" dirty="0" smtClean="0">
                <a:ea typeface="宋体" charset="-122"/>
              </a:rPr>
              <a:t>1.2M</a:t>
            </a:r>
            <a:r>
              <a:rPr lang="zh-CN" altLang="en-US" sz="2200" dirty="0" smtClean="0">
                <a:ea typeface="宋体" charset="-122"/>
              </a:rPr>
              <a:t>软盘，盘块</a:t>
            </a:r>
            <a:r>
              <a:rPr lang="en-US" altLang="zh-CN" sz="2200" dirty="0" smtClean="0">
                <a:ea typeface="宋体" charset="-122"/>
              </a:rPr>
              <a:t>0.5KB-&gt;</a:t>
            </a:r>
            <a:r>
              <a:rPr lang="zh-CN" altLang="en-US" sz="2200" dirty="0" smtClean="0">
                <a:ea typeface="宋体" charset="-122"/>
              </a:rPr>
              <a:t>共</a:t>
            </a:r>
            <a:r>
              <a:rPr lang="en-US" altLang="zh-CN" sz="2200" dirty="0" smtClean="0">
                <a:ea typeface="宋体" charset="-122"/>
              </a:rPr>
              <a:t>2.4K</a:t>
            </a:r>
            <a:r>
              <a:rPr lang="zh-CN" altLang="en-US" sz="2200" dirty="0" smtClean="0">
                <a:ea typeface="宋体" charset="-122"/>
              </a:rPr>
              <a:t>个盘块</a:t>
            </a:r>
            <a:r>
              <a:rPr lang="en-US" altLang="zh-CN" sz="2200" dirty="0" smtClean="0">
                <a:ea typeface="宋体" charset="-122"/>
              </a:rPr>
              <a:t>-&gt;FAT</a:t>
            </a:r>
            <a:r>
              <a:rPr lang="zh-CN" altLang="en-US" sz="2200" dirty="0" smtClean="0">
                <a:ea typeface="宋体" charset="-122"/>
              </a:rPr>
              <a:t>占</a:t>
            </a:r>
            <a:r>
              <a:rPr lang="en-US" altLang="zh-CN" sz="2200" dirty="0">
                <a:ea typeface="宋体" charset="-122"/>
              </a:rPr>
              <a:t>2.4K</a:t>
            </a:r>
            <a:r>
              <a:rPr lang="zh-CN" altLang="en-US" sz="2200" dirty="0" smtClean="0">
                <a:ea typeface="宋体" charset="-122"/>
              </a:rPr>
              <a:t>个表项：</a:t>
            </a:r>
            <a:r>
              <a:rPr lang="en-US" altLang="zh-CN" sz="2200" dirty="0" smtClean="0">
                <a:ea typeface="宋体" charset="-122"/>
              </a:rPr>
              <a:t>2.4K</a:t>
            </a:r>
            <a:r>
              <a:rPr lang="zh-CN" altLang="en-US" sz="2200" dirty="0">
                <a:ea typeface="宋体" charset="-122"/>
              </a:rPr>
              <a:t>表项</a:t>
            </a:r>
            <a:r>
              <a:rPr lang="en-US" altLang="zh-CN" sz="2200" dirty="0" smtClean="0">
                <a:ea typeface="宋体" charset="-122"/>
              </a:rPr>
              <a:t>*</a:t>
            </a:r>
            <a:r>
              <a:rPr lang="en-US" altLang="zh-CN" sz="2200" u="sng" dirty="0" smtClean="0">
                <a:ea typeface="宋体" charset="-122"/>
              </a:rPr>
              <a:t>12B/</a:t>
            </a:r>
            <a:r>
              <a:rPr lang="zh-CN" altLang="en-US" sz="2200" u="sng" dirty="0" smtClean="0">
                <a:ea typeface="宋体" charset="-122"/>
              </a:rPr>
              <a:t>表项</a:t>
            </a:r>
            <a:r>
              <a:rPr lang="en-US" altLang="zh-CN" sz="2200" dirty="0" smtClean="0">
                <a:ea typeface="宋体" charset="-122"/>
              </a:rPr>
              <a:t>=</a:t>
            </a:r>
            <a:r>
              <a:rPr lang="zh-CN" altLang="en-US" sz="2200" dirty="0" smtClean="0">
                <a:ea typeface="宋体" charset="-122"/>
              </a:rPr>
              <a:t>３</a:t>
            </a:r>
            <a:r>
              <a:rPr lang="en-US" altLang="zh-CN" sz="2200" dirty="0" smtClean="0">
                <a:ea typeface="宋体" charset="-122"/>
              </a:rPr>
              <a:t>.6KB)</a:t>
            </a:r>
            <a:endParaRPr lang="en-US" altLang="zh-CN" sz="2200" dirty="0">
              <a:ea typeface="宋体" charset="-122"/>
            </a:endParaRPr>
          </a:p>
          <a:p>
            <a:pPr marL="342900" indent="-342900" algn="l">
              <a:lnSpc>
                <a:spcPct val="108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ea typeface="宋体" charset="-122"/>
              </a:rPr>
              <a:t>改进：以</a:t>
            </a:r>
            <a:r>
              <a:rPr lang="zh-CN" altLang="en-US" sz="2200" b="1" u="sng" dirty="0">
                <a:solidFill>
                  <a:srgbClr val="FFFF66"/>
                </a:solidFill>
                <a:ea typeface="宋体" charset="-122"/>
              </a:rPr>
              <a:t>簇</a:t>
            </a:r>
            <a:r>
              <a:rPr lang="zh-CN" altLang="en-US" sz="2200" b="1" dirty="0">
                <a:ea typeface="宋体" charset="-122"/>
              </a:rPr>
              <a:t>（</a:t>
            </a:r>
            <a:r>
              <a:rPr lang="en-US" altLang="zh-CN" sz="2200" dirty="0">
                <a:ea typeface="宋体" charset="-122"/>
              </a:rPr>
              <a:t>1</a:t>
            </a:r>
            <a:r>
              <a:rPr lang="zh-CN" altLang="en-US" sz="2200" dirty="0">
                <a:ea typeface="宋体" charset="-122"/>
              </a:rPr>
              <a:t>、</a:t>
            </a:r>
            <a:r>
              <a:rPr lang="en-US" altLang="zh-CN" sz="2200" dirty="0">
                <a:ea typeface="宋体" charset="-122"/>
              </a:rPr>
              <a:t>2</a:t>
            </a:r>
            <a:r>
              <a:rPr lang="zh-CN" altLang="en-US" sz="2200" dirty="0">
                <a:ea typeface="宋体" charset="-122"/>
              </a:rPr>
              <a:t>、</a:t>
            </a:r>
            <a:r>
              <a:rPr lang="en-US" altLang="zh-CN" sz="2200" dirty="0">
                <a:ea typeface="宋体" charset="-122"/>
              </a:rPr>
              <a:t>4</a:t>
            </a:r>
            <a:r>
              <a:rPr lang="zh-CN" altLang="en-US" sz="2200" dirty="0">
                <a:ea typeface="宋体" charset="-122"/>
              </a:rPr>
              <a:t>、</a:t>
            </a:r>
            <a:r>
              <a:rPr lang="en-US" altLang="zh-CN" sz="2200" dirty="0">
                <a:ea typeface="宋体" charset="-122"/>
              </a:rPr>
              <a:t>8</a:t>
            </a:r>
            <a:r>
              <a:rPr lang="zh-CN" altLang="en-US" sz="2200" dirty="0">
                <a:ea typeface="宋体" charset="-122"/>
              </a:rPr>
              <a:t>盘块</a:t>
            </a:r>
            <a:r>
              <a:rPr lang="zh-CN" altLang="en-US" sz="2200" b="1" dirty="0">
                <a:ea typeface="宋体" charset="-122"/>
              </a:rPr>
              <a:t>）</a:t>
            </a:r>
            <a:r>
              <a:rPr lang="zh-CN" altLang="en-US" sz="2200" dirty="0">
                <a:ea typeface="宋体" charset="-122"/>
              </a:rPr>
              <a:t>为基本分配单位    </a:t>
            </a:r>
            <a:r>
              <a:rPr lang="en-US" altLang="zh-CN" sz="2200" dirty="0">
                <a:solidFill>
                  <a:schemeClr val="tx2"/>
                </a:solidFill>
                <a:ea typeface="宋体" charset="-122"/>
              </a:rPr>
              <a:t>FAT</a:t>
            </a:r>
            <a:r>
              <a:rPr lang="zh-CN" altLang="en-US" sz="2200" dirty="0">
                <a:solidFill>
                  <a:schemeClr val="tx2"/>
                </a:solidFill>
                <a:ea typeface="宋体" charset="-122"/>
              </a:rPr>
              <a:t>表长变小</a:t>
            </a:r>
            <a:endParaRPr lang="en-US" altLang="zh-CN" sz="2200" dirty="0">
              <a:solidFill>
                <a:schemeClr val="tx2"/>
              </a:solidFill>
              <a:ea typeface="宋体" charset="-122"/>
            </a:endParaRPr>
          </a:p>
          <a:p>
            <a:pPr algn="l">
              <a:lnSpc>
                <a:spcPct val="108000"/>
              </a:lnSpc>
              <a:spcBef>
                <a:spcPts val="600"/>
              </a:spcBef>
              <a:buSzPct val="60000"/>
              <a:defRPr/>
            </a:pPr>
            <a:r>
              <a:rPr lang="en-US" altLang="zh-CN" sz="2200" dirty="0">
                <a:ea typeface="宋体" charset="-122"/>
              </a:rPr>
              <a:t>      </a:t>
            </a:r>
            <a:r>
              <a:rPr lang="zh-CN" altLang="en-US" sz="2200" dirty="0">
                <a:ea typeface="宋体" charset="-122"/>
              </a:rPr>
              <a:t>优点：</a:t>
            </a:r>
            <a:r>
              <a:rPr lang="zh-CN" altLang="en-US" sz="2100" dirty="0">
                <a:ea typeface="宋体" charset="-122"/>
              </a:rPr>
              <a:t>减少</a:t>
            </a:r>
            <a:r>
              <a:rPr lang="en-US" altLang="zh-CN" sz="2100" dirty="0">
                <a:ea typeface="宋体" charset="-122"/>
              </a:rPr>
              <a:t>FAT</a:t>
            </a:r>
            <a:r>
              <a:rPr lang="zh-CN" altLang="en-US" sz="2100" dirty="0">
                <a:ea typeface="宋体" charset="-122"/>
              </a:rPr>
              <a:t>表所占</a:t>
            </a:r>
            <a:r>
              <a:rPr lang="zh-CN" altLang="en-US" sz="2100" b="1" dirty="0">
                <a:solidFill>
                  <a:srgbClr val="FF0000"/>
                </a:solidFill>
                <a:ea typeface="宋体" charset="-122"/>
              </a:rPr>
              <a:t>盘</a:t>
            </a:r>
            <a:r>
              <a:rPr lang="zh-CN" altLang="en-US" sz="2100" dirty="0">
                <a:ea typeface="宋体" charset="-122"/>
              </a:rPr>
              <a:t>及</a:t>
            </a:r>
            <a:r>
              <a:rPr lang="zh-CN" altLang="en-US" sz="2100" b="1" dirty="0">
                <a:solidFill>
                  <a:srgbClr val="FF0000"/>
                </a:solidFill>
                <a:ea typeface="宋体" charset="-122"/>
              </a:rPr>
              <a:t>内存</a:t>
            </a:r>
            <a:r>
              <a:rPr lang="zh-CN" altLang="en-US" sz="2100" b="1" dirty="0">
                <a:solidFill>
                  <a:srgbClr val="FFFF00"/>
                </a:solidFill>
                <a:ea typeface="宋体" charset="-122"/>
              </a:rPr>
              <a:t>空</a:t>
            </a:r>
            <a:r>
              <a:rPr lang="zh-CN" altLang="en-US" sz="2100" b="1" dirty="0" smtClean="0">
                <a:solidFill>
                  <a:srgbClr val="FFFF00"/>
                </a:solidFill>
                <a:ea typeface="宋体" charset="-122"/>
              </a:rPr>
              <a:t>间，</a:t>
            </a:r>
            <a:r>
              <a:rPr lang="zh-CN" altLang="en-US" sz="2100" dirty="0" smtClean="0">
                <a:ea typeface="宋体" charset="-122"/>
              </a:rPr>
              <a:t>提</a:t>
            </a:r>
            <a:r>
              <a:rPr lang="zh-CN" altLang="en-US" sz="2100" dirty="0">
                <a:ea typeface="宋体" charset="-122"/>
              </a:rPr>
              <a:t>高检索</a:t>
            </a:r>
            <a:r>
              <a:rPr lang="zh-CN" altLang="en-US" sz="2100" b="1" dirty="0">
                <a:solidFill>
                  <a:srgbClr val="FFFF00"/>
                </a:solidFill>
                <a:ea typeface="宋体" charset="-122"/>
              </a:rPr>
              <a:t>速度（</a:t>
            </a:r>
            <a:r>
              <a:rPr lang="zh-CN" altLang="en-US" sz="2100" dirty="0">
                <a:ea typeface="宋体" charset="-122"/>
              </a:rPr>
              <a:t>减少</a:t>
            </a:r>
            <a:r>
              <a:rPr lang="zh-CN" altLang="en-US" sz="2100" b="1" dirty="0">
                <a:solidFill>
                  <a:srgbClr val="FFFF00"/>
                </a:solidFill>
                <a:ea typeface="宋体" charset="-122"/>
              </a:rPr>
              <a:t>时间）</a:t>
            </a:r>
            <a:endParaRPr lang="en-US" altLang="zh-CN" sz="2100" b="1" dirty="0">
              <a:solidFill>
                <a:srgbClr val="FFFF00"/>
              </a:solidFill>
              <a:ea typeface="宋体" charset="-122"/>
            </a:endParaRPr>
          </a:p>
          <a:p>
            <a:pPr algn="l">
              <a:lnSpc>
                <a:spcPct val="108000"/>
              </a:lnSpc>
              <a:spcBef>
                <a:spcPts val="600"/>
              </a:spcBef>
              <a:buSzPct val="60000"/>
              <a:defRPr/>
            </a:pPr>
            <a:r>
              <a:rPr lang="en-US" altLang="zh-CN" sz="2200" dirty="0">
                <a:ea typeface="宋体" charset="-122"/>
              </a:rPr>
              <a:t>      </a:t>
            </a:r>
            <a:r>
              <a:rPr lang="zh-CN" altLang="en-US" sz="2200" dirty="0">
                <a:ea typeface="宋体" charset="-122"/>
              </a:rPr>
              <a:t>缺点：</a:t>
            </a:r>
            <a:r>
              <a:rPr lang="zh-CN" altLang="en-US" sz="2200" b="1" dirty="0">
                <a:solidFill>
                  <a:srgbClr val="FF0000"/>
                </a:solidFill>
                <a:ea typeface="宋体" charset="-122"/>
              </a:rPr>
              <a:t>盘</a:t>
            </a:r>
            <a:r>
              <a:rPr lang="zh-CN" altLang="en-US" sz="2200" b="1" dirty="0">
                <a:solidFill>
                  <a:srgbClr val="FFFF00"/>
                </a:solidFill>
                <a:ea typeface="宋体" charset="-122"/>
              </a:rPr>
              <a:t>空间</a:t>
            </a:r>
            <a:r>
              <a:rPr lang="zh-CN" altLang="en-US" sz="2200" dirty="0">
                <a:ea typeface="宋体" charset="-122"/>
              </a:rPr>
              <a:t>利用率下降</a:t>
            </a:r>
            <a:r>
              <a:rPr lang="en-US" altLang="zh-CN" sz="2200" dirty="0">
                <a:ea typeface="宋体" charset="-122"/>
              </a:rPr>
              <a:t> (</a:t>
            </a:r>
            <a:r>
              <a:rPr lang="zh-CN" altLang="en-US" sz="2200" dirty="0">
                <a:ea typeface="宋体" charset="-122"/>
              </a:rPr>
              <a:t>簇内部碎片增大</a:t>
            </a:r>
            <a:r>
              <a:rPr lang="en-US" altLang="zh-CN" sz="2200" dirty="0">
                <a:ea typeface="宋体" charset="-122"/>
              </a:rPr>
              <a:t>) </a:t>
            </a:r>
          </a:p>
          <a:p>
            <a:pPr algn="l">
              <a:lnSpc>
                <a:spcPct val="108000"/>
              </a:lnSpc>
              <a:spcBef>
                <a:spcPts val="600"/>
              </a:spcBef>
              <a:buSzPct val="60000"/>
              <a:defRPr/>
            </a:pPr>
            <a:r>
              <a:rPr lang="en-US" altLang="zh-CN" sz="2200" dirty="0">
                <a:ea typeface="宋体" charset="-122"/>
              </a:rPr>
              <a:t>      </a:t>
            </a:r>
            <a:r>
              <a:rPr lang="zh-CN" altLang="en-US" sz="2200" dirty="0">
                <a:ea typeface="宋体" charset="-122"/>
              </a:rPr>
              <a:t>解决：</a:t>
            </a:r>
            <a:r>
              <a:rPr lang="en-US" altLang="zh-CN" sz="2200" dirty="0" smtClean="0">
                <a:ea typeface="宋体" charset="-122"/>
              </a:rPr>
              <a:t>FAT16</a:t>
            </a:r>
            <a:r>
              <a:rPr lang="zh-CN" altLang="en-US" sz="2200" dirty="0" smtClean="0">
                <a:ea typeface="宋体" charset="-122"/>
              </a:rPr>
              <a:t>　　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2.FAT16</a:t>
            </a:r>
            <a:r>
              <a:rPr lang="en-US" altLang="zh-CN" sz="2200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ea typeface="宋体" charset="-122"/>
              </a:rPr>
              <a:t>、</a:t>
            </a:r>
            <a:r>
              <a:rPr lang="en-US" altLang="zh-CN" sz="2200" dirty="0" smtClean="0">
                <a:solidFill>
                  <a:schemeClr val="tx2"/>
                </a:solidFill>
                <a:ea typeface="宋体" charset="-122"/>
              </a:rPr>
              <a:t>FAT32</a:t>
            </a:r>
            <a:r>
              <a:rPr lang="zh-CN" altLang="en-US" sz="2200" dirty="0" smtClean="0">
                <a:solidFill>
                  <a:schemeClr val="tx2"/>
                </a:solidFill>
                <a:ea typeface="宋体" charset="-122"/>
              </a:rPr>
              <a:t>（只简讲</a:t>
            </a:r>
            <a:r>
              <a:rPr lang="en-US" altLang="zh-CN" sz="2200" dirty="0" smtClean="0">
                <a:solidFill>
                  <a:schemeClr val="tx2"/>
                </a:solidFill>
                <a:ea typeface="宋体" charset="-122"/>
              </a:rPr>
              <a:t>FAT32</a:t>
            </a:r>
            <a:r>
              <a:rPr lang="zh-CN" altLang="en-US" sz="2200" dirty="0" smtClean="0">
                <a:solidFill>
                  <a:schemeClr val="tx2"/>
                </a:solidFill>
                <a:ea typeface="宋体" charset="-122"/>
              </a:rPr>
              <a:t>）</a:t>
            </a:r>
            <a:endParaRPr lang="en-US" altLang="zh-CN" sz="220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138" y="260648"/>
            <a:ext cx="8540750" cy="36004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  8.1.3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FAT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技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术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339752" y="3933056"/>
            <a:ext cx="3600400" cy="10081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73154"/>
              </p:ext>
            </p:extLst>
          </p:nvPr>
        </p:nvGraphicFramePr>
        <p:xfrm>
          <a:off x="1187624" y="332656"/>
          <a:ext cx="6116638" cy="538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VISIO" r:id="rId3" imgW="2301240" imgH="2186940" progId="Visio.Drawing.11">
                  <p:embed/>
                </p:oleObj>
              </mc:Choice>
              <mc:Fallback>
                <p:oleObj name="VISIO" r:id="rId3" imgW="2301240" imgH="21869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2656"/>
                        <a:ext cx="6116638" cy="5383213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矩形 2"/>
          <p:cNvSpPr>
            <a:spLocks noChangeArrowheads="1"/>
          </p:cNvSpPr>
          <p:nvPr/>
        </p:nvSpPr>
        <p:spPr bwMode="auto">
          <a:xfrm>
            <a:off x="1629778" y="5789062"/>
            <a:ext cx="4376519" cy="53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图</a:t>
            </a:r>
            <a:r>
              <a:rPr lang="en-US" altLang="zh-CN" sz="2400" dirty="0">
                <a:latin typeface="Times New Roman" pitchFamily="18" charset="0"/>
              </a:rPr>
              <a:t>8-4  MS-DOS</a:t>
            </a:r>
            <a:r>
              <a:rPr lang="zh-CN" altLang="en-US" sz="2400" dirty="0">
                <a:latin typeface="Times New Roman" pitchFamily="18" charset="0"/>
              </a:rPr>
              <a:t>的文件物理结构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548680"/>
            <a:ext cx="1296144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XXXXXXXXXXXX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2" y="549275"/>
            <a:ext cx="8568183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buSzPct val="60000"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. 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rPr>
              <a:t>FAT32</a:t>
            </a: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问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题：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FAT16</a:t>
            </a:r>
            <a:r>
              <a:rPr lang="zh-CN" altLang="en-US" sz="2200" u="sng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表项 </a:t>
            </a:r>
            <a:r>
              <a:rPr lang="en-US" altLang="zh-CN" sz="2200" u="sng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2</a:t>
            </a:r>
            <a:r>
              <a:rPr lang="en-US" altLang="zh-CN" sz="2200" u="sng" baseline="30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16</a:t>
            </a:r>
            <a:r>
              <a:rPr lang="en-US" altLang="zh-CN" sz="2200" u="sng" dirty="0" smtClean="0"/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&amp; 磁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盘</a:t>
            </a:r>
            <a:r>
              <a:rPr lang="zh-CN" altLang="en-US" sz="2200" u="sng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容</a:t>
            </a:r>
            <a:r>
              <a:rPr lang="zh-CN" altLang="en-US" sz="2200" u="sng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量增加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，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SzPct val="60000"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                        每个簇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的</a:t>
            </a:r>
            <a:r>
              <a:rPr lang="zh-CN" altLang="en-US" sz="2200" u="sng" dirty="0">
                <a:solidFill>
                  <a:srgbClr val="FFFF66"/>
                </a:solidFill>
                <a:latin typeface="Times New Roman" pitchFamily="18" charset="0"/>
                <a:cs typeface="+mn-cs"/>
              </a:rPr>
              <a:t>大小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增加       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簇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内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零头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 sz="2200" b="1" dirty="0" smtClean="0">
                <a:latin typeface="Times New Roman" pitchFamily="18" charset="0"/>
              </a:rPr>
              <a:t>碎片</a:t>
            </a:r>
            <a:r>
              <a:rPr lang="en-US" altLang="zh-CN" sz="2200" b="1" dirty="0" smtClean="0">
                <a:latin typeface="Times New Roman" pitchFamily="18" charset="0"/>
              </a:rPr>
              <a:t>)</a:t>
            </a:r>
            <a:r>
              <a:rPr lang="zh-CN" altLang="en-US" sz="2200" b="1" dirty="0" smtClean="0">
                <a:latin typeface="Times New Roman" pitchFamily="18" charset="0"/>
              </a:rPr>
              <a:t>增加</a:t>
            </a:r>
            <a:r>
              <a:rPr lang="zh-CN" altLang="en-US" sz="2200" b="1" baseline="30000" dirty="0" smtClean="0">
                <a:latin typeface="Times New Roman" pitchFamily="18" charset="0"/>
              </a:rPr>
              <a:t>问题</a:t>
            </a:r>
            <a:endParaRPr lang="en-US" altLang="zh-CN" sz="2200" b="1" baseline="30000" dirty="0" smtClean="0">
              <a:latin typeface="Times New Roman" pitchFamily="18" charset="0"/>
              <a:cs typeface="+mn-cs"/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解决：增加簇的数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目</a:t>
            </a:r>
            <a:r>
              <a:rPr lang="zh-CN" altLang="en-US" sz="2200" baseline="300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减少</a:t>
            </a:r>
            <a:r>
              <a:rPr lang="zh-CN" altLang="en-US" sz="2200" baseline="300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簇的大小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       </a:t>
            </a:r>
            <a:r>
              <a:rPr lang="zh-CN" altLang="en-US" sz="2200" u="sng" dirty="0">
                <a:solidFill>
                  <a:srgbClr val="FFFF66"/>
                </a:solidFill>
                <a:latin typeface="Times New Roman" pitchFamily="18" charset="0"/>
                <a:cs typeface="+mn-cs"/>
              </a:rPr>
              <a:t>增加表项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16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位变</a:t>
            </a:r>
            <a:r>
              <a:rPr lang="en-US" altLang="zh-CN" sz="2200" b="1" dirty="0">
                <a:solidFill>
                  <a:srgbClr val="FF6699"/>
                </a:solidFill>
                <a:latin typeface="Times New Roman" pitchFamily="18" charset="0"/>
                <a:cs typeface="+mn-cs"/>
              </a:rPr>
              <a:t>32</a:t>
            </a:r>
            <a:r>
              <a:rPr lang="zh-CN" altLang="en-US" sz="2200" b="1" dirty="0" smtClean="0">
                <a:solidFill>
                  <a:srgbClr val="FF6699"/>
                </a:solidFill>
                <a:latin typeface="Times New Roman" pitchFamily="18" charset="0"/>
                <a:cs typeface="+mn-cs"/>
              </a:rPr>
              <a:t>位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sz="2200" u="sng" dirty="0" smtClean="0">
                <a:latin typeface="Times New Roman" pitchFamily="18" charset="0"/>
              </a:rPr>
              <a:t>2</a:t>
            </a:r>
            <a:r>
              <a:rPr lang="en-US" altLang="zh-CN" sz="2200" u="sng" baseline="30000" dirty="0" smtClean="0">
                <a:latin typeface="Times New Roman" pitchFamily="18" charset="0"/>
              </a:rPr>
              <a:t>32</a:t>
            </a:r>
            <a:r>
              <a:rPr lang="zh-CN" altLang="en-US" sz="2200" u="sng" dirty="0" smtClean="0">
                <a:latin typeface="Times New Roman" pitchFamily="18" charset="0"/>
              </a:rPr>
              <a:t>簇</a:t>
            </a:r>
            <a:r>
              <a:rPr lang="zh-CN" altLang="en-US" sz="2200" b="1" u="sng" baseline="30000" dirty="0" smtClean="0">
                <a:latin typeface="Times New Roman" pitchFamily="18" charset="0"/>
              </a:rPr>
              <a:t>理论，实际看</a:t>
            </a:r>
            <a:r>
              <a:rPr lang="en-US" altLang="zh-CN" sz="2200" b="1" u="sng" baseline="30000" dirty="0" smtClean="0">
                <a:latin typeface="Times New Roman" pitchFamily="18" charset="0"/>
              </a:rPr>
              <a:t>OS</a:t>
            </a:r>
            <a:r>
              <a:rPr lang="en-US" altLang="zh-CN" sz="2200" dirty="0" smtClean="0">
                <a:latin typeface="Times New Roman" pitchFamily="18" charset="0"/>
                <a:cs typeface="+mn-cs"/>
              </a:rPr>
              <a:t>/</a:t>
            </a:r>
            <a:r>
              <a:rPr lang="zh-CN" altLang="en-US" sz="2200" b="1" dirty="0" smtClean="0">
                <a:latin typeface="Times New Roman" pitchFamily="18" charset="0"/>
                <a:cs typeface="+mn-cs"/>
              </a:rPr>
              <a:t>逻辑盘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，</a:t>
            </a:r>
            <a:r>
              <a:rPr lang="en-US" altLang="zh-CN" sz="2200" dirty="0">
                <a:latin typeface="Times New Roman" pitchFamily="18" charset="0"/>
              </a:rPr>
              <a:t>0.5KB/</a:t>
            </a:r>
            <a:r>
              <a:rPr lang="zh-CN" altLang="en-US" sz="2200" dirty="0">
                <a:latin typeface="Times New Roman" pitchFamily="18" charset="0"/>
              </a:rPr>
              <a:t>盘</a:t>
            </a:r>
            <a:r>
              <a:rPr lang="zh-CN" altLang="en-US" sz="2200" dirty="0" smtClean="0">
                <a:latin typeface="Times New Roman" pitchFamily="18" charset="0"/>
              </a:rPr>
              <a:t>块，</a:t>
            </a:r>
            <a:r>
              <a:rPr lang="en-US" altLang="zh-CN" sz="2200" dirty="0" smtClean="0">
                <a:latin typeface="Times New Roman" pitchFamily="18" charset="0"/>
                <a:cs typeface="+mn-cs"/>
              </a:rPr>
              <a:t>8</a:t>
            </a:r>
            <a:r>
              <a:rPr lang="zh-CN" altLang="en-US" sz="2200" dirty="0" smtClean="0">
                <a:latin typeface="Times New Roman" pitchFamily="18" charset="0"/>
                <a:cs typeface="+mn-cs"/>
              </a:rPr>
              <a:t>个盘</a:t>
            </a:r>
            <a:r>
              <a:rPr lang="zh-CN" altLang="en-US" sz="2200" dirty="0" smtClean="0">
                <a:latin typeface="Times New Roman" pitchFamily="18" charset="0"/>
                <a:cs typeface="+mn-cs"/>
              </a:rPr>
              <a:t>块</a:t>
            </a:r>
            <a:r>
              <a:rPr lang="en-US" altLang="zh-CN" sz="2200" dirty="0" smtClean="0">
                <a:latin typeface="Times New Roman" pitchFamily="18" charset="0"/>
                <a:cs typeface="+mn-cs"/>
              </a:rPr>
              <a:t>/</a:t>
            </a:r>
            <a:r>
              <a:rPr lang="zh-CN" altLang="en-US" sz="2200" dirty="0" smtClean="0">
                <a:latin typeface="Times New Roman" pitchFamily="18" charset="0"/>
                <a:cs typeface="+mn-cs"/>
              </a:rPr>
              <a:t>簇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，   </a:t>
            </a:r>
            <a:r>
              <a:rPr lang="en-US" altLang="zh-CN" sz="2200" b="1" dirty="0" smtClean="0">
                <a:latin typeface="Times New Roman" pitchFamily="18" charset="0"/>
                <a:cs typeface="+mn-cs"/>
              </a:rPr>
              <a:t>2</a:t>
            </a:r>
            <a:r>
              <a:rPr lang="en-US" altLang="zh-CN" sz="2200" b="1" baseline="30000" dirty="0" smtClean="0">
                <a:latin typeface="Times New Roman" pitchFamily="18" charset="0"/>
                <a:cs typeface="+mn-cs"/>
              </a:rPr>
              <a:t>32</a:t>
            </a:r>
            <a:r>
              <a:rPr lang="zh-CN" altLang="en-US" sz="2200" b="1" dirty="0" smtClean="0">
                <a:latin typeface="Times New Roman" pitchFamily="18" charset="0"/>
                <a:cs typeface="+mn-cs"/>
              </a:rPr>
              <a:t>*</a:t>
            </a:r>
            <a:r>
              <a:rPr lang="en-US" altLang="zh-CN" sz="2200" b="1" dirty="0" smtClean="0">
                <a:latin typeface="Times New Roman" pitchFamily="18" charset="0"/>
                <a:cs typeface="+mn-cs"/>
              </a:rPr>
              <a:t>4KB</a:t>
            </a:r>
            <a:r>
              <a:rPr lang="en-US" altLang="zh-CN" sz="2000" b="1" dirty="0" smtClean="0">
                <a:latin typeface="Times New Roman" pitchFamily="18" charset="0"/>
                <a:cs typeface="+mn-cs"/>
              </a:rPr>
              <a:t> </a:t>
            </a:r>
            <a:endParaRPr lang="en-US" altLang="zh-CN" sz="2000" b="1" dirty="0">
              <a:latin typeface="Times New Roman" pitchFamily="18" charset="0"/>
              <a:cs typeface="+mn-cs"/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最大卷大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小？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最大文件大小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？在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windows 2000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和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windows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XP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下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优点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  <a:sym typeface="Wingdings" panose="05000000000000000000" pitchFamily="2" charset="2"/>
              </a:rPr>
              <a:t>：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  <a:sym typeface="Wingdings" panose="05000000000000000000" pitchFamily="2" charset="2"/>
              </a:rPr>
              <a:t>(1) 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  <a:sym typeface="Wingdings" panose="05000000000000000000" pitchFamily="2" charset="2"/>
              </a:rPr>
              <a:t>支持更大的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磁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盘容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</a:rPr>
              <a:t>量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</a:rPr>
              <a:t>------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itchFamily="18" charset="0"/>
              </a:rPr>
              <a:t>未来</a:t>
            </a:r>
            <a:endParaRPr lang="en-US" altLang="zh-CN" sz="20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SzPct val="60000"/>
              <a:defRPr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+mn-cs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                (2) </a:t>
            </a:r>
            <a:r>
              <a:rPr lang="zh-CN" altLang="en-US" sz="2200" b="1" dirty="0" smtClean="0">
                <a:solidFill>
                  <a:srgbClr val="FFFF00"/>
                </a:solidFill>
                <a:latin typeface="Times New Roman" pitchFamily="18" charset="0"/>
                <a:cs typeface="+mn-cs"/>
              </a:rPr>
              <a:t>存储效率提高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减少了零头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碎片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)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</a:rPr>
              <a:t>------</a:t>
            </a:r>
            <a:r>
              <a:rPr lang="zh-CN" altLang="en-US" sz="2000" dirty="0">
                <a:solidFill>
                  <a:srgbClr val="FFFF00"/>
                </a:solidFill>
                <a:latin typeface="Times New Roman" pitchFamily="18" charset="0"/>
              </a:rPr>
              <a:t>现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itchFamily="18" charset="0"/>
              </a:rPr>
              <a:t>状</a:t>
            </a:r>
            <a:endParaRPr lang="en-US" altLang="zh-CN" sz="2000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缺点：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FAT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增大         运行速度慢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.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itchFamily="18" charset="0"/>
                <a:cs typeface="+mn-cs"/>
              </a:rPr>
              <a:t>。。。。。</a:t>
            </a:r>
            <a:endParaRPr lang="en-US" altLang="zh-CN" sz="2200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cxnSp>
        <p:nvCxnSpPr>
          <p:cNvPr id="16387" name="直接箭头连接符 4"/>
          <p:cNvCxnSpPr>
            <a:cxnSpLocks noChangeShapeType="1"/>
          </p:cNvCxnSpPr>
          <p:nvPr/>
        </p:nvCxnSpPr>
        <p:spPr bwMode="auto">
          <a:xfrm>
            <a:off x="1835150" y="1773238"/>
            <a:ext cx="43338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直接箭头连接符 7"/>
          <p:cNvCxnSpPr>
            <a:cxnSpLocks noChangeShapeType="1"/>
          </p:cNvCxnSpPr>
          <p:nvPr/>
        </p:nvCxnSpPr>
        <p:spPr bwMode="auto">
          <a:xfrm>
            <a:off x="4603750" y="1792288"/>
            <a:ext cx="431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箭头连接符 8"/>
          <p:cNvCxnSpPr>
            <a:cxnSpLocks noChangeShapeType="1"/>
          </p:cNvCxnSpPr>
          <p:nvPr/>
        </p:nvCxnSpPr>
        <p:spPr bwMode="auto">
          <a:xfrm>
            <a:off x="4603750" y="2276475"/>
            <a:ext cx="431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直接箭头连接符 9"/>
          <p:cNvCxnSpPr>
            <a:cxnSpLocks noChangeShapeType="1"/>
          </p:cNvCxnSpPr>
          <p:nvPr/>
        </p:nvCxnSpPr>
        <p:spPr bwMode="auto">
          <a:xfrm>
            <a:off x="6193114" y="2262188"/>
            <a:ext cx="431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直接箭头连接符 10"/>
          <p:cNvCxnSpPr>
            <a:cxnSpLocks noChangeShapeType="1"/>
          </p:cNvCxnSpPr>
          <p:nvPr/>
        </p:nvCxnSpPr>
        <p:spPr bwMode="auto">
          <a:xfrm>
            <a:off x="7092280" y="2780928"/>
            <a:ext cx="431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直接箭头连接符 11"/>
          <p:cNvCxnSpPr>
            <a:cxnSpLocks noChangeShapeType="1"/>
          </p:cNvCxnSpPr>
          <p:nvPr/>
        </p:nvCxnSpPr>
        <p:spPr bwMode="auto">
          <a:xfrm>
            <a:off x="2916238" y="4652963"/>
            <a:ext cx="4318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04664"/>
            <a:ext cx="8424167" cy="583262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en-US" altLang="zh-CN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8.1.4  NTFS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的文件组织方式（自己看）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kumimoji="0" lang="zh-CN" altLang="en-US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 NTFS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新特征</a:t>
            </a:r>
            <a:br>
              <a:rPr kumimoji="0" lang="zh-CN" altLang="en-US" sz="22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200" kern="0" dirty="0" smtClean="0">
                <a:solidFill>
                  <a:schemeClr val="tx1"/>
                </a:solidFill>
              </a:rPr>
              <a:t>　　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NTFS(New Technology File System)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是一个专门为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Windows NT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开发的、全新的文件系统，并适用于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Windows 2000/XP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及后续的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Windows OS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。 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特征：</a:t>
            </a:r>
            <a:endParaRPr kumimoji="0" lang="en-US" altLang="zh-CN" sz="2200" kern="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en-US" altLang="zh-CN" sz="2200" kern="0" dirty="0">
                <a:solidFill>
                  <a:schemeClr val="tx1"/>
                </a:solidFill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     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使用了</a:t>
            </a:r>
            <a:r>
              <a:rPr kumimoji="0" lang="en-US" altLang="zh-CN" sz="2200" b="1" kern="0" dirty="0" smtClean="0"/>
              <a:t>64</a:t>
            </a:r>
            <a:r>
              <a:rPr kumimoji="0" lang="zh-CN" altLang="en-US" sz="2200" b="1" kern="0" dirty="0" smtClean="0"/>
              <a:t>位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的磁盘地址。</a:t>
            </a:r>
            <a:endParaRPr kumimoji="0" lang="en-US" altLang="zh-CN" sz="2200" kern="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en-US" altLang="zh-CN" sz="2200" kern="0" dirty="0">
                <a:solidFill>
                  <a:schemeClr val="tx1"/>
                </a:solidFill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     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支持</a:t>
            </a:r>
            <a:r>
              <a:rPr kumimoji="0" lang="zh-CN" altLang="en-US" sz="2200" b="1" kern="0" dirty="0"/>
              <a:t>长文件名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，文件名长度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≤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255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个字符，路</a:t>
            </a:r>
            <a:r>
              <a:rPr kumimoji="0" lang="zh-CN" altLang="en-US" sz="2200" kern="0" dirty="0">
                <a:solidFill>
                  <a:schemeClr val="tx1"/>
                </a:solidFill>
                <a:latin typeface="华文宋体"/>
                <a:ea typeface="华文宋体"/>
              </a:rPr>
              <a:t>径名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≤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32767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个字符</a:t>
            </a:r>
            <a:endParaRPr kumimoji="0" lang="en-US" altLang="zh-CN" sz="2200" kern="0" dirty="0" smtClean="0">
              <a:solidFill>
                <a:schemeClr val="tx1"/>
              </a:solidFill>
              <a:latin typeface="华文宋体"/>
              <a:ea typeface="华文宋体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en-US" altLang="zh-CN" sz="2200" kern="0" dirty="0">
                <a:solidFill>
                  <a:schemeClr val="tx1"/>
                </a:solidFill>
                <a:latin typeface="华文宋体"/>
                <a:ea typeface="华文宋体"/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      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具有</a:t>
            </a:r>
            <a:r>
              <a:rPr kumimoji="0" lang="zh-CN" altLang="en-US" sz="2200" b="1" kern="0" dirty="0"/>
              <a:t>系统容错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功能：系统出现故障时，系统仍能正常运行。</a:t>
            </a:r>
            <a:endParaRPr kumimoji="0" lang="en-US" altLang="zh-CN" sz="2200" kern="0" dirty="0" smtClean="0">
              <a:solidFill>
                <a:schemeClr val="tx1"/>
              </a:solidFill>
              <a:latin typeface="华文宋体"/>
              <a:ea typeface="华文宋体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en-US" altLang="zh-CN" sz="2200" kern="0" dirty="0">
                <a:solidFill>
                  <a:schemeClr val="tx1"/>
                </a:solidFill>
                <a:latin typeface="华文宋体"/>
                <a:ea typeface="华文宋体"/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      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能保证系统中</a:t>
            </a:r>
            <a:r>
              <a:rPr kumimoji="0" lang="zh-CN" altLang="en-US" sz="2200" b="1" kern="0" dirty="0"/>
              <a:t>数据一致性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。、</a:t>
            </a:r>
            <a:endParaRPr kumimoji="0" lang="en-US" altLang="zh-CN" sz="2200" kern="0" dirty="0" smtClean="0">
              <a:solidFill>
                <a:schemeClr val="tx1"/>
              </a:solidFill>
              <a:latin typeface="华文宋体"/>
              <a:ea typeface="华文宋体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en-US" altLang="zh-CN" sz="2200" kern="0" dirty="0">
                <a:solidFill>
                  <a:schemeClr val="tx1"/>
                </a:solidFill>
                <a:latin typeface="华文宋体"/>
                <a:ea typeface="华文宋体"/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      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提供了</a:t>
            </a:r>
            <a:r>
              <a:rPr kumimoji="0" lang="zh-CN" altLang="en-US" sz="2200" b="1" kern="0" dirty="0"/>
              <a:t>文件加密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、</a:t>
            </a:r>
            <a:r>
              <a:rPr kumimoji="0" lang="zh-CN" altLang="en-US" sz="2200" b="1" kern="0" dirty="0"/>
              <a:t>文件压缩</a:t>
            </a:r>
            <a:r>
              <a:rPr kumimoji="0" lang="zh-CN" altLang="en-US" sz="2200" kern="0" dirty="0" smtClean="0">
                <a:solidFill>
                  <a:schemeClr val="tx1"/>
                </a:solidFill>
                <a:latin typeface="华文宋体"/>
                <a:ea typeface="华文宋体"/>
              </a:rPr>
              <a:t>等功能。</a:t>
            </a:r>
            <a:endParaRPr kumimoji="0" lang="en-US" altLang="zh-CN" sz="2200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60648"/>
            <a:ext cx="84249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60000"/>
              <a:defRPr/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磁盘组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织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  <a:defRPr/>
            </a:pPr>
            <a:r>
              <a:rPr lang="en-US" altLang="zh-CN" dirty="0" smtClean="0"/>
              <a:t>NTFS</a:t>
            </a:r>
            <a:r>
              <a:rPr lang="zh-CN" altLang="en-US" dirty="0"/>
              <a:t>是以</a:t>
            </a:r>
            <a:r>
              <a:rPr lang="zh-CN" altLang="en-US" b="1" dirty="0">
                <a:solidFill>
                  <a:srgbClr val="FFFF00"/>
                </a:solidFill>
              </a:rPr>
              <a:t>簇</a:t>
            </a:r>
            <a:r>
              <a:rPr lang="zh-CN" altLang="en-US" dirty="0"/>
              <a:t>作为磁盘空间</a:t>
            </a:r>
            <a:r>
              <a:rPr lang="zh-CN" altLang="en-US" u="sng" dirty="0"/>
              <a:t>分配</a:t>
            </a:r>
            <a:r>
              <a:rPr lang="zh-CN" altLang="en-US" dirty="0"/>
              <a:t>和</a:t>
            </a:r>
            <a:r>
              <a:rPr lang="zh-CN" altLang="en-US" u="sng" dirty="0"/>
              <a:t>回收</a:t>
            </a:r>
            <a:r>
              <a:rPr lang="zh-CN" altLang="en-US" dirty="0"/>
              <a:t>的基本单位的</a:t>
            </a:r>
            <a:r>
              <a:rPr lang="zh-CN" altLang="en-US" dirty="0" smtClean="0"/>
              <a:t>。即：</a:t>
            </a:r>
            <a:r>
              <a:rPr lang="en-US" altLang="zh-CN" dirty="0" smtClean="0"/>
              <a:t>NTFS</a:t>
            </a:r>
            <a:r>
              <a:rPr lang="zh-CN" altLang="en-US" dirty="0"/>
              <a:t>具有了</a:t>
            </a:r>
            <a:r>
              <a:rPr lang="zh-CN" altLang="en-US" dirty="0">
                <a:solidFill>
                  <a:srgbClr val="FFFF00"/>
                </a:solidFill>
              </a:rPr>
              <a:t>与磁盘物理块大小无</a:t>
            </a:r>
            <a:r>
              <a:rPr lang="zh-CN" altLang="en-US" dirty="0" smtClean="0">
                <a:solidFill>
                  <a:srgbClr val="FFFF00"/>
                </a:solidFill>
              </a:rPr>
              <a:t>关</a:t>
            </a:r>
            <a:r>
              <a:rPr lang="zh-CN" altLang="en-US" b="1" baseline="30000" dirty="0" smtClean="0"/>
              <a:t>与簇有关</a:t>
            </a:r>
            <a:r>
              <a:rPr lang="zh-CN" altLang="en-US" dirty="0" smtClean="0"/>
              <a:t>的</a:t>
            </a:r>
            <a:r>
              <a:rPr lang="zh-CN" altLang="en-US" dirty="0"/>
              <a:t>独立性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簇的</a:t>
            </a:r>
            <a:r>
              <a:rPr lang="zh-CN" altLang="en-US" dirty="0"/>
              <a:t>定</a:t>
            </a:r>
            <a:r>
              <a:rPr lang="zh-CN" altLang="en-US" dirty="0" smtClean="0"/>
              <a:t>位（地址映射）：采用逻辑簇号</a:t>
            </a:r>
            <a:r>
              <a:rPr lang="en-US" altLang="zh-CN" dirty="0" smtClean="0"/>
              <a:t>LCN</a:t>
            </a:r>
            <a:r>
              <a:rPr lang="zh-CN" altLang="en-US" dirty="0" smtClean="0"/>
              <a:t>和虚拟簇号</a:t>
            </a:r>
            <a:r>
              <a:rPr lang="en-US" altLang="zh-CN" dirty="0" smtClean="0"/>
              <a:t>VCN</a:t>
            </a:r>
            <a:r>
              <a:rPr lang="zh-CN" altLang="en-US" dirty="0" smtClean="0"/>
              <a:t>，来定位簇在磁盘上的物理位置。</a:t>
            </a:r>
            <a:endParaRPr lang="en-US" altLang="zh-CN" dirty="0" smtClean="0"/>
          </a:p>
          <a:p>
            <a:pPr algn="l">
              <a:lnSpc>
                <a:spcPct val="150000"/>
              </a:lnSpc>
              <a:buSzPct val="60000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(1) </a:t>
            </a:r>
            <a:r>
              <a:rPr lang="zh-CN" altLang="en-US" dirty="0" smtClean="0"/>
              <a:t>逻</a:t>
            </a:r>
            <a:r>
              <a:rPr lang="zh-CN" altLang="en-US" dirty="0"/>
              <a:t>辑簇号</a:t>
            </a:r>
            <a:r>
              <a:rPr lang="en-US" altLang="zh-CN" dirty="0" smtClean="0"/>
              <a:t>LCN</a:t>
            </a:r>
            <a:r>
              <a:rPr lang="zh-CN" altLang="en-US" dirty="0" smtClean="0">
                <a:solidFill>
                  <a:srgbClr val="FFFF00"/>
                </a:solidFill>
              </a:rPr>
              <a:t>以卷为单位</a:t>
            </a:r>
            <a:r>
              <a:rPr lang="zh-CN" altLang="en-US" dirty="0" smtClean="0"/>
              <a:t>。在卷中所有的簇按顺序编号，</a:t>
            </a:r>
            <a:endParaRPr lang="en-US" altLang="zh-CN" dirty="0" smtClean="0"/>
          </a:p>
          <a:p>
            <a:pPr algn="l">
              <a:lnSpc>
                <a:spcPct val="150000"/>
              </a:lnSpc>
              <a:buSzPct val="60000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数据所在的物理位置</a:t>
            </a:r>
            <a:r>
              <a:rPr lang="en-US" altLang="zh-CN" dirty="0" smtClean="0"/>
              <a:t>=</a:t>
            </a:r>
            <a:r>
              <a:rPr lang="zh-CN" altLang="en-US" dirty="0" smtClean="0"/>
              <a:t>卷因子</a:t>
            </a:r>
            <a:r>
              <a:rPr lang="zh-CN" altLang="en-US" baseline="30000" dirty="0" smtClean="0"/>
              <a:t>簇的大小</a:t>
            </a:r>
            <a:r>
              <a:rPr lang="zh-CN" altLang="en-US" dirty="0" smtClean="0"/>
              <a:t>*</a:t>
            </a:r>
            <a:r>
              <a:rPr lang="en-US" altLang="zh-CN" dirty="0" smtClean="0"/>
              <a:t>LCN</a:t>
            </a:r>
          </a:p>
          <a:p>
            <a:pPr algn="l">
              <a:lnSpc>
                <a:spcPct val="150000"/>
              </a:lnSpc>
              <a:buSzPct val="60000"/>
              <a:defRPr/>
            </a:pPr>
            <a:r>
              <a:rPr lang="en-US" altLang="zh-CN" dirty="0" smtClean="0"/>
              <a:t>    (2) </a:t>
            </a:r>
            <a:r>
              <a:rPr lang="zh-CN" altLang="en-US" dirty="0"/>
              <a:t>虚拟簇号</a:t>
            </a:r>
            <a:r>
              <a:rPr lang="en-US" altLang="zh-CN" dirty="0" smtClean="0"/>
              <a:t>VCN</a:t>
            </a:r>
            <a:r>
              <a:rPr lang="zh-CN" altLang="en-US" dirty="0" smtClean="0">
                <a:solidFill>
                  <a:srgbClr val="FFFF00"/>
                </a:solidFill>
              </a:rPr>
              <a:t>以文件为</a:t>
            </a:r>
            <a:r>
              <a:rPr lang="zh-CN" altLang="en-US" dirty="0">
                <a:solidFill>
                  <a:srgbClr val="FFFF00"/>
                </a:solidFill>
              </a:rPr>
              <a:t>单</a:t>
            </a:r>
            <a:r>
              <a:rPr lang="zh-CN" altLang="en-US" dirty="0" smtClean="0">
                <a:solidFill>
                  <a:srgbClr val="FFFF00"/>
                </a:solidFill>
              </a:rPr>
              <a:t>位</a:t>
            </a:r>
            <a:r>
              <a:rPr lang="zh-CN" altLang="en-US" dirty="0" smtClean="0"/>
              <a:t>，一个文件的各个簇按顺序编号，通过文件的开始</a:t>
            </a:r>
            <a:r>
              <a:rPr lang="en-US" altLang="zh-CN" dirty="0" smtClean="0"/>
              <a:t>(</a:t>
            </a:r>
            <a:r>
              <a:rPr lang="zh-CN" altLang="en-US" dirty="0" smtClean="0"/>
              <a:t>簇</a:t>
            </a:r>
            <a:r>
              <a:rPr lang="en-US" altLang="zh-CN" dirty="0" smtClean="0"/>
              <a:t>)</a:t>
            </a:r>
            <a:r>
              <a:rPr lang="zh-CN" altLang="en-US" dirty="0" smtClean="0"/>
              <a:t>位置，就可以将</a:t>
            </a:r>
            <a:r>
              <a:rPr lang="en-US" altLang="zh-CN" dirty="0" smtClean="0"/>
              <a:t>VCN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LCN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5329329"/>
      </p:ext>
    </p:extLst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48680"/>
            <a:ext cx="7632848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黑体" pitchFamily="2" charset="-122"/>
                <a:ea typeface="黑体" pitchFamily="2" charset="-122"/>
              </a:rPr>
              <a:t>3.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文件的组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织  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自学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dirty="0"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latin typeface="黑体" pitchFamily="2" charset="-122"/>
                <a:ea typeface="黑体" pitchFamily="2" charset="-122"/>
              </a:rPr>
              <a:t>　　</a:t>
            </a:r>
            <a:r>
              <a:rPr lang="zh-CN" altLang="en-US" dirty="0"/>
              <a:t>在</a:t>
            </a:r>
            <a:r>
              <a:rPr lang="en-US" altLang="zh-CN" dirty="0"/>
              <a:t>NTFS</a:t>
            </a:r>
            <a:r>
              <a:rPr lang="zh-CN" altLang="en-US" dirty="0"/>
              <a:t>中，以卷为单位，将一个卷中的所有文件信息、目录信息以及可用的未分配空间信息，都以文件记录的方式记录在一张主控文件表</a:t>
            </a:r>
            <a:r>
              <a:rPr lang="en-US" altLang="zh-CN" dirty="0"/>
              <a:t>MFT(Master File Table)</a:t>
            </a:r>
            <a:r>
              <a:rPr lang="zh-CN" altLang="en-US" dirty="0"/>
              <a:t>中，该表是</a:t>
            </a:r>
            <a:r>
              <a:rPr lang="en-US" altLang="zh-CN" dirty="0"/>
              <a:t>NTFS</a:t>
            </a:r>
            <a:r>
              <a:rPr lang="zh-CN" altLang="en-US" dirty="0"/>
              <a:t>卷结构的中心，从逻辑上讲，卷中的每个文件作为一条记录，在</a:t>
            </a:r>
            <a:r>
              <a:rPr lang="en-US" altLang="zh-CN" dirty="0"/>
              <a:t>MFT</a:t>
            </a:r>
            <a:r>
              <a:rPr lang="zh-CN" altLang="en-US" dirty="0"/>
              <a:t>表中占有一行，其中还包括</a:t>
            </a:r>
            <a:r>
              <a:rPr lang="en-US" altLang="zh-CN" dirty="0"/>
              <a:t>MFT</a:t>
            </a:r>
            <a:r>
              <a:rPr lang="zh-CN" altLang="en-US" dirty="0"/>
              <a:t>自己的这一行。每行大小固定为</a:t>
            </a:r>
            <a:r>
              <a:rPr lang="en-US" altLang="zh-CN" dirty="0"/>
              <a:t>1 KB</a:t>
            </a:r>
            <a:r>
              <a:rPr lang="zh-CN" altLang="en-US" dirty="0"/>
              <a:t>，每行称为该行所对应文件的元数据</a:t>
            </a:r>
            <a:r>
              <a:rPr lang="en-US" altLang="zh-CN" dirty="0"/>
              <a:t>(metadata)</a:t>
            </a:r>
            <a:r>
              <a:rPr lang="zh-CN" altLang="en-US" dirty="0"/>
              <a:t>，也称为文件控制字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123922"/>
      </p:ext>
    </p:extLst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6631" y="757054"/>
            <a:ext cx="8136904" cy="571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300" b="1" dirty="0">
                <a:latin typeface="Times New Roman" pitchFamily="18" charset="0"/>
              </a:rPr>
              <a:t>       1. </a:t>
            </a:r>
            <a:r>
              <a:rPr lang="zh-CN" altLang="en-US" sz="2300" b="1" dirty="0">
                <a:latin typeface="Times New Roman" pitchFamily="18" charset="0"/>
              </a:rPr>
              <a:t>单级索引分配</a:t>
            </a:r>
          </a:p>
          <a:p>
            <a:pPr algn="just"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</a:rPr>
              <a:t>       链接分配方式虽然解决了连续分配方式所存在的问题， 但又出现了另外两个</a:t>
            </a:r>
            <a:r>
              <a:rPr lang="zh-CN" altLang="en-US" sz="2300" b="1" dirty="0">
                <a:solidFill>
                  <a:srgbClr val="FF9933"/>
                </a:solidFill>
                <a:latin typeface="Times New Roman" pitchFamily="18" charset="0"/>
              </a:rPr>
              <a:t>问题</a:t>
            </a:r>
            <a:r>
              <a:rPr lang="zh-CN" altLang="en-US" sz="2300" dirty="0">
                <a:latin typeface="Times New Roman" pitchFamily="18" charset="0"/>
              </a:rPr>
              <a:t>， 即：</a:t>
            </a:r>
          </a:p>
          <a:p>
            <a:pPr algn="just"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</a:rPr>
              <a:t>        </a:t>
            </a:r>
            <a:r>
              <a:rPr lang="en-US" altLang="zh-CN" sz="2300" dirty="0">
                <a:latin typeface="Times New Roman" pitchFamily="18" charset="0"/>
              </a:rPr>
              <a:t>(1) </a:t>
            </a:r>
            <a:r>
              <a:rPr lang="zh-CN" altLang="en-US" sz="2300" dirty="0">
                <a:latin typeface="Times New Roman" pitchFamily="18" charset="0"/>
              </a:rPr>
              <a:t>不能支持高效的</a:t>
            </a:r>
            <a:r>
              <a:rPr lang="zh-CN" altLang="en-US" sz="2300" b="1" dirty="0">
                <a:solidFill>
                  <a:srgbClr val="FFFF66"/>
                </a:solidFill>
                <a:latin typeface="Times New Roman" pitchFamily="18" charset="0"/>
              </a:rPr>
              <a:t>直接存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取（速度慢，</a:t>
            </a:r>
            <a:r>
              <a:rPr lang="zh-CN" altLang="en-US" sz="2300" b="1" dirty="0" smtClean="0">
                <a:latin typeface="Times New Roman" pitchFamily="18" charset="0"/>
              </a:rPr>
              <a:t>查找</a:t>
            </a:r>
            <a:r>
              <a:rPr lang="zh-CN" altLang="en-US" sz="2300" b="1" u="sng" dirty="0" smtClean="0">
                <a:solidFill>
                  <a:schemeClr val="tx2"/>
                </a:solidFill>
                <a:latin typeface="Times New Roman" pitchFamily="18" charset="0"/>
              </a:rPr>
              <a:t>时间</a:t>
            </a:r>
            <a:r>
              <a:rPr lang="zh-CN" altLang="en-US" sz="2300" b="1" dirty="0" smtClean="0">
                <a:latin typeface="Times New Roman" pitchFamily="18" charset="0"/>
              </a:rPr>
              <a:t>长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）</a:t>
            </a:r>
            <a:r>
              <a:rPr lang="zh-CN" altLang="en-US" sz="2300" dirty="0" smtClean="0">
                <a:latin typeface="Times New Roman" pitchFamily="18" charset="0"/>
              </a:rPr>
              <a:t>。</a:t>
            </a:r>
            <a:endParaRPr lang="en-US" altLang="zh-CN" sz="23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</a:rPr>
              <a:t>　</a:t>
            </a:r>
            <a:r>
              <a:rPr lang="zh-CN" altLang="en-US" sz="2300" dirty="0" smtClean="0">
                <a:latin typeface="Times New Roman" pitchFamily="18" charset="0"/>
              </a:rPr>
              <a:t>　</a:t>
            </a:r>
            <a:r>
              <a:rPr lang="zh-CN" altLang="en-US" sz="2300" dirty="0">
                <a:latin typeface="Times New Roman" pitchFamily="18" charset="0"/>
              </a:rPr>
              <a:t>对于</a:t>
            </a:r>
            <a:r>
              <a:rPr lang="zh-CN" altLang="en-US" sz="2300" b="1" u="sng" dirty="0">
                <a:solidFill>
                  <a:srgbClr val="FF0000"/>
                </a:solidFill>
                <a:latin typeface="Times New Roman" pitchFamily="18" charset="0"/>
              </a:rPr>
              <a:t>大文件</a:t>
            </a:r>
            <a:r>
              <a:rPr lang="zh-CN" altLang="en-US" sz="2300" b="1" dirty="0" smtClean="0">
                <a:latin typeface="Times New Roman" pitchFamily="18" charset="0"/>
              </a:rPr>
              <a:t>，因为</a:t>
            </a:r>
            <a:r>
              <a:rPr lang="zh-CN" altLang="en-US" sz="2300" b="1" u="sng" dirty="0" smtClean="0">
                <a:latin typeface="Times New Roman" pitchFamily="18" charset="0"/>
              </a:rPr>
              <a:t>盘</a:t>
            </a:r>
            <a:r>
              <a:rPr lang="zh-CN" altLang="en-US" sz="2300" b="1" u="sng" dirty="0">
                <a:latin typeface="Times New Roman" pitchFamily="18" charset="0"/>
              </a:rPr>
              <a:t>块</a:t>
            </a:r>
            <a:r>
              <a:rPr lang="zh-CN" altLang="en-US" sz="2300" b="1" u="sng" dirty="0" smtClean="0">
                <a:latin typeface="Times New Roman" pitchFamily="18" charset="0"/>
              </a:rPr>
              <a:t>多</a:t>
            </a:r>
            <a:r>
              <a:rPr lang="zh-CN" altLang="en-US" sz="2300" b="1" dirty="0" smtClean="0">
                <a:latin typeface="Times New Roman" pitchFamily="18" charset="0"/>
              </a:rPr>
              <a:t>，</a:t>
            </a:r>
            <a:r>
              <a:rPr lang="en-US" altLang="zh-CN" sz="2300" b="1" dirty="0" smtClean="0">
                <a:solidFill>
                  <a:srgbClr val="FFFF66"/>
                </a:solidFill>
                <a:latin typeface="Times New Roman" pitchFamily="18" charset="0"/>
              </a:rPr>
              <a:t>-&gt;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链</a:t>
            </a:r>
            <a:r>
              <a:rPr lang="zh-CN" altLang="en-US" sz="2300" b="1" dirty="0">
                <a:solidFill>
                  <a:srgbClr val="FFFF66"/>
                </a:solidFill>
                <a:latin typeface="Times New Roman" pitchFamily="18" charset="0"/>
              </a:rPr>
              <a:t>表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长</a:t>
            </a:r>
            <a:r>
              <a:rPr lang="zh-CN" altLang="en-US" sz="2300" dirty="0" smtClean="0"/>
              <a:t>。对文件存取时，</a:t>
            </a:r>
            <a:r>
              <a:rPr lang="zh-CN" altLang="en-US" sz="2300" dirty="0"/>
              <a:t>须在</a:t>
            </a:r>
            <a:r>
              <a:rPr lang="en-US" altLang="zh-CN" sz="2300" dirty="0"/>
              <a:t>FAT</a:t>
            </a:r>
            <a:r>
              <a:rPr lang="zh-CN" altLang="en-US" sz="2300" dirty="0"/>
              <a:t>中</a:t>
            </a:r>
            <a:r>
              <a:rPr lang="zh-CN" altLang="en-US" sz="2300" u="sng" dirty="0">
                <a:solidFill>
                  <a:schemeClr val="tx2"/>
                </a:solidFill>
              </a:rPr>
              <a:t>顺序地查找</a:t>
            </a:r>
            <a:r>
              <a:rPr lang="zh-CN" altLang="en-US" sz="2300" dirty="0"/>
              <a:t>许多</a:t>
            </a:r>
            <a:r>
              <a:rPr lang="zh-CN" altLang="en-US" sz="2300" dirty="0"/>
              <a:t>盘块</a:t>
            </a:r>
            <a:r>
              <a:rPr lang="zh-CN" altLang="en-US" sz="2300" dirty="0" smtClean="0"/>
              <a:t>号</a:t>
            </a:r>
            <a:r>
              <a:rPr lang="en-US" altLang="zh-CN" sz="2300" b="1" dirty="0" smtClean="0">
                <a:solidFill>
                  <a:srgbClr val="FFFF66"/>
                </a:solidFill>
                <a:latin typeface="Times New Roman" pitchFamily="18" charset="0"/>
              </a:rPr>
              <a:t>-&gt;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查找</a:t>
            </a:r>
            <a:r>
              <a:rPr lang="zh-CN" altLang="en-US" sz="2300" b="1" dirty="0" smtClean="0">
                <a:solidFill>
                  <a:srgbClr val="FF0000"/>
                </a:solidFill>
                <a:latin typeface="Times New Roman" pitchFamily="18" charset="0"/>
              </a:rPr>
              <a:t>时间长</a:t>
            </a:r>
            <a:r>
              <a:rPr lang="zh-CN" altLang="en-US" sz="2300" dirty="0" smtClean="0"/>
              <a:t>；</a:t>
            </a:r>
            <a:r>
              <a:rPr lang="zh-CN" altLang="en-US" sz="2300" dirty="0" smtClean="0">
                <a:latin typeface="Times New Roman" pitchFamily="18" charset="0"/>
              </a:rPr>
              <a:t></a:t>
            </a:r>
            <a:endParaRPr lang="zh-CN" altLang="en-US" sz="2300" dirty="0">
              <a:latin typeface="Times New Roman" pitchFamily="18" charset="0"/>
            </a:endParaRPr>
          </a:p>
          <a:p>
            <a:pPr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>
                <a:latin typeface="Times New Roman" pitchFamily="18" charset="0"/>
              </a:rPr>
              <a:t>        </a:t>
            </a:r>
            <a:r>
              <a:rPr lang="en-US" altLang="zh-CN" sz="2300" dirty="0">
                <a:latin typeface="Times New Roman" pitchFamily="18" charset="0"/>
              </a:rPr>
              <a:t>(2) FAT</a:t>
            </a:r>
            <a:r>
              <a:rPr lang="zh-CN" altLang="en-US" sz="2300" dirty="0">
                <a:latin typeface="Times New Roman" pitchFamily="18" charset="0"/>
              </a:rPr>
              <a:t>需占</a:t>
            </a:r>
            <a:r>
              <a:rPr lang="zh-CN" altLang="en-US" sz="2300" dirty="0" smtClean="0">
                <a:latin typeface="Times New Roman" pitchFamily="18" charset="0"/>
              </a:rPr>
              <a:t>用的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内存空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间多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，（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占用</a:t>
            </a:r>
            <a:r>
              <a:rPr lang="zh-CN" altLang="en-US" sz="2300" b="1" u="sng" dirty="0">
                <a:solidFill>
                  <a:schemeClr val="tx2"/>
                </a:solidFill>
                <a:latin typeface="Times New Roman" pitchFamily="18" charset="0"/>
              </a:rPr>
              <a:t>空间</a:t>
            </a:r>
            <a:r>
              <a:rPr lang="zh-CN" altLang="en-US" sz="2300" b="1" dirty="0">
                <a:solidFill>
                  <a:schemeClr val="tx2"/>
                </a:solidFill>
                <a:latin typeface="Times New Roman" pitchFamily="18" charset="0"/>
              </a:rPr>
              <a:t>大</a:t>
            </a:r>
            <a:r>
              <a:rPr lang="zh-CN" altLang="en-US" sz="2300" b="1" dirty="0" smtClean="0">
                <a:solidFill>
                  <a:srgbClr val="FFFF66"/>
                </a:solidFill>
                <a:latin typeface="Times New Roman" pitchFamily="18" charset="0"/>
              </a:rPr>
              <a:t>）</a:t>
            </a:r>
            <a:r>
              <a:rPr lang="zh-CN" altLang="en-US" sz="2300" dirty="0" smtClean="0">
                <a:latin typeface="Times New Roman" pitchFamily="18" charset="0"/>
              </a:rPr>
              <a:t>。</a:t>
            </a:r>
            <a:endParaRPr lang="en-US" altLang="zh-CN" sz="2300" dirty="0" smtClean="0">
              <a:latin typeface="Times New Roman" pitchFamily="18" charset="0"/>
            </a:endParaRPr>
          </a:p>
          <a:p>
            <a:pPr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 smtClean="0"/>
              <a:t>　　查找文件时，因为</a:t>
            </a:r>
            <a:r>
              <a:rPr lang="zh-CN" altLang="en-US" sz="2300" dirty="0"/>
              <a:t>在</a:t>
            </a:r>
            <a:r>
              <a:rPr lang="en-US" altLang="zh-CN" sz="2300" dirty="0"/>
              <a:t>FAT</a:t>
            </a:r>
            <a:r>
              <a:rPr lang="zh-CN" altLang="en-US" sz="2300" dirty="0"/>
              <a:t>表</a:t>
            </a:r>
            <a:r>
              <a:rPr lang="zh-CN" altLang="en-US" sz="2300" dirty="0" smtClean="0"/>
              <a:t>中，</a:t>
            </a:r>
            <a:r>
              <a:rPr lang="zh-CN" altLang="en-US" sz="2300" dirty="0" smtClean="0">
                <a:solidFill>
                  <a:schemeClr val="tx2"/>
                </a:solidFill>
              </a:rPr>
              <a:t>盘块号是</a:t>
            </a:r>
            <a:r>
              <a:rPr lang="zh-CN" altLang="en-US" sz="2300" b="1" u="sng" dirty="0">
                <a:solidFill>
                  <a:srgbClr val="FF0000"/>
                </a:solidFill>
              </a:rPr>
              <a:t>离散</a:t>
            </a:r>
            <a:r>
              <a:rPr lang="zh-CN" altLang="en-US" sz="2300" dirty="0" smtClean="0">
                <a:solidFill>
                  <a:schemeClr val="tx2"/>
                </a:solidFill>
              </a:rPr>
              <a:t>分布的</a:t>
            </a:r>
            <a:r>
              <a:rPr lang="zh-CN" altLang="en-US" sz="2300" dirty="0" smtClean="0"/>
              <a:t>，所以只</a:t>
            </a:r>
            <a:r>
              <a:rPr lang="zh-CN" altLang="en-US" sz="2300" dirty="0"/>
              <a:t>有将</a:t>
            </a:r>
            <a:r>
              <a:rPr lang="zh-CN" altLang="en-US" sz="2300" dirty="0">
                <a:solidFill>
                  <a:schemeClr val="tx2"/>
                </a:solidFill>
              </a:rPr>
              <a:t>整个</a:t>
            </a:r>
            <a:r>
              <a:rPr lang="en-US" altLang="zh-CN" sz="2300" dirty="0">
                <a:solidFill>
                  <a:schemeClr val="tx2"/>
                </a:solidFill>
              </a:rPr>
              <a:t>FAT</a:t>
            </a:r>
            <a:r>
              <a:rPr lang="zh-CN" altLang="en-US" sz="2300" dirty="0"/>
              <a:t>调入内存，</a:t>
            </a:r>
            <a:r>
              <a:rPr lang="zh-CN" altLang="en-US" sz="2300" dirty="0" smtClean="0"/>
              <a:t>才能在</a:t>
            </a:r>
            <a:r>
              <a:rPr lang="en-US" altLang="zh-CN" sz="2300" dirty="0"/>
              <a:t>FAT</a:t>
            </a:r>
            <a:r>
              <a:rPr lang="zh-CN" altLang="en-US" sz="2300" dirty="0"/>
              <a:t>中找到</a:t>
            </a:r>
            <a:r>
              <a:rPr lang="zh-CN" altLang="en-US" sz="2300" b="1" u="sng" dirty="0">
                <a:solidFill>
                  <a:srgbClr val="FF6699"/>
                </a:solidFill>
              </a:rPr>
              <a:t>一个文件</a:t>
            </a:r>
            <a:r>
              <a:rPr lang="zh-CN" altLang="en-US" sz="2300" dirty="0"/>
              <a:t>的</a:t>
            </a:r>
            <a:r>
              <a:rPr lang="zh-CN" altLang="en-US" sz="2300" b="1" u="sng" dirty="0"/>
              <a:t>所有盘块</a:t>
            </a:r>
            <a:r>
              <a:rPr lang="zh-CN" altLang="en-US" sz="2300" b="1" u="sng" dirty="0" smtClean="0"/>
              <a:t>号</a:t>
            </a:r>
            <a:r>
              <a:rPr lang="zh-CN" altLang="en-US" sz="2300" dirty="0" smtClean="0"/>
              <a:t>，但</a:t>
            </a:r>
            <a:r>
              <a:rPr lang="zh-CN" altLang="en-US" sz="2300" b="1" dirty="0">
                <a:solidFill>
                  <a:srgbClr val="FF0000"/>
                </a:solidFill>
                <a:latin typeface="Times New Roman" pitchFamily="18" charset="0"/>
              </a:rPr>
              <a:t>整个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</a:rPr>
              <a:t>FAT</a:t>
            </a:r>
            <a:r>
              <a:rPr lang="zh-CN" altLang="en-US" sz="2300" dirty="0" smtClean="0"/>
              <a:t>会</a:t>
            </a:r>
            <a:r>
              <a:rPr lang="zh-CN" altLang="en-US" sz="2300" b="1" dirty="0">
                <a:solidFill>
                  <a:srgbClr val="FFFF66"/>
                </a:solidFill>
                <a:latin typeface="Times New Roman" pitchFamily="18" charset="0"/>
              </a:rPr>
              <a:t>占用过多内存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eaLnBrk="1" hangingPunct="1">
              <a:lnSpc>
                <a:spcPct val="118000"/>
              </a:lnSpc>
              <a:spcBef>
                <a:spcPts val="300"/>
              </a:spcBef>
              <a:buClrTx/>
              <a:buSzTx/>
              <a:buFontTx/>
              <a:buNone/>
            </a:pPr>
            <a:r>
              <a:rPr lang="zh-CN" altLang="en-US" sz="2300" dirty="0"/>
              <a:t>　</a:t>
            </a:r>
            <a:r>
              <a:rPr lang="zh-CN" altLang="en-US" sz="2300" dirty="0" smtClean="0"/>
              <a:t>　所以，最好不要将</a:t>
            </a:r>
            <a:r>
              <a:rPr lang="zh-CN" altLang="en-US" sz="2300" dirty="0">
                <a:solidFill>
                  <a:schemeClr val="tx2"/>
                </a:solidFill>
              </a:rPr>
              <a:t>整个</a:t>
            </a:r>
            <a:r>
              <a:rPr lang="en-US" altLang="zh-CN" sz="2300" dirty="0">
                <a:solidFill>
                  <a:schemeClr val="tx2"/>
                </a:solidFill>
              </a:rPr>
              <a:t>FAT</a:t>
            </a:r>
            <a:r>
              <a:rPr lang="zh-CN" altLang="en-US" sz="2300" dirty="0"/>
              <a:t>调入内</a:t>
            </a:r>
            <a:r>
              <a:rPr lang="zh-CN" altLang="en-US" sz="2300" dirty="0" smtClean="0"/>
              <a:t>存。事实上，要打开某个文件，只需要把</a:t>
            </a:r>
            <a:r>
              <a:rPr lang="zh-CN" altLang="en-US" sz="2300" u="sng" dirty="0" smtClean="0"/>
              <a:t>该文件的盘块号</a:t>
            </a:r>
            <a:r>
              <a:rPr lang="zh-CN" altLang="en-US" sz="2300" dirty="0" smtClean="0"/>
              <a:t>调入内存即可，这就引出了</a:t>
            </a:r>
            <a:r>
              <a:rPr lang="zh-CN" altLang="en-US" sz="2300" u="sng" dirty="0" smtClean="0"/>
              <a:t>文件的索引组织方式</a:t>
            </a:r>
            <a:r>
              <a:rPr lang="zh-CN" altLang="en-US" sz="2300" dirty="0" smtClean="0"/>
              <a:t>。　</a:t>
            </a:r>
            <a:endParaRPr lang="zh-CN" altLang="en-US" sz="23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　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8.1.5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索引组织方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式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148064" y="2852936"/>
            <a:ext cx="360040" cy="216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4605084" y="2960948"/>
            <a:ext cx="470972" cy="5400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8641655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　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itchFamily="18" charset="0"/>
              </a:rPr>
              <a:t>索引分配方法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建立文件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时，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　　１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.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为文件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分配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一个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索引块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/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表</a:t>
            </a:r>
            <a:r>
              <a:rPr lang="en-US" altLang="zh-CN" sz="2400" b="1" baseline="30000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，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块中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记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录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了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文件的</a:t>
            </a:r>
            <a:r>
              <a:rPr lang="zh-CN" altLang="en-US" sz="2400" b="1" u="sng" dirty="0" smtClean="0">
                <a:latin typeface="Times New Roman" pitchFamily="18" charset="0"/>
                <a:sym typeface="Wingdings" pitchFamily="2" charset="2"/>
              </a:rPr>
              <a:t>所有盘块</a:t>
            </a:r>
            <a:r>
              <a:rPr lang="zh-CN" altLang="en-US" sz="2400" b="1" u="sng" dirty="0" smtClean="0">
                <a:latin typeface="Times New Roman" pitchFamily="18" charset="0"/>
                <a:sym typeface="Wingdings" pitchFamily="2" charset="2"/>
              </a:rPr>
              <a:t>号（</a:t>
            </a:r>
            <a:r>
              <a:rPr lang="zh-CN" altLang="en-US" sz="2400" b="1" dirty="0" smtClean="0">
                <a:latin typeface="Times New Roman" pitchFamily="18" charset="0"/>
                <a:sym typeface="Wingdings" pitchFamily="2" charset="2"/>
              </a:rPr>
              <a:t>也是不连续分配的</a:t>
            </a:r>
            <a:r>
              <a:rPr lang="en-US" altLang="zh-CN" sz="2400" b="1" dirty="0" smtClean="0">
                <a:latin typeface="Times New Roman" pitchFamily="18" charset="0"/>
                <a:sym typeface="Wingdings" pitchFamily="2" charset="2"/>
              </a:rPr>
              <a:t>—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看起来像</a:t>
            </a:r>
            <a:r>
              <a:rPr lang="zh-CN" altLang="en-US" sz="2400" b="1" i="1" u="sng" dirty="0" smtClean="0">
                <a:latin typeface="Times New Roman" pitchFamily="18" charset="0"/>
                <a:sym typeface="Wingdings" pitchFamily="2" charset="2"/>
              </a:rPr>
              <a:t>链接分配方式</a:t>
            </a:r>
            <a:r>
              <a:rPr lang="zh-CN" altLang="en-US" sz="2400" b="1" dirty="0" smtClean="0">
                <a:latin typeface="Times New Roman" pitchFamily="18" charset="0"/>
                <a:sym typeface="Wingdings" pitchFamily="2" charset="2"/>
              </a:rPr>
              <a:t>）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</a:t>
            </a:r>
            <a:endParaRPr lang="en-US" altLang="zh-CN" sz="24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　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　２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.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在文件的</a:t>
            </a:r>
            <a:r>
              <a:rPr lang="zh-CN" altLang="en-US" sz="2400" b="1" u="sng" dirty="0" smtClean="0">
                <a:latin typeface="Times New Roman" pitchFamily="18" charset="0"/>
                <a:sym typeface="Wingdings" pitchFamily="2" charset="2"/>
              </a:rPr>
              <a:t>目录项</a:t>
            </a:r>
            <a:r>
              <a:rPr lang="en-US" altLang="zh-CN" sz="2400" b="1" u="sng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b="1" u="sng" dirty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FCB</a:t>
            </a:r>
            <a:r>
              <a:rPr lang="en-US" altLang="zh-CN" sz="2400" b="1" u="sng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中，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填入</a:t>
            </a:r>
            <a:r>
              <a:rPr lang="zh-CN" altLang="en-US" sz="2400" u="sng" dirty="0" smtClean="0">
                <a:latin typeface="Times New Roman" pitchFamily="18" charset="0"/>
                <a:sym typeface="Wingdings" pitchFamily="2" charset="2"/>
              </a:rPr>
              <a:t>指向该索引块的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指</a:t>
            </a:r>
            <a:r>
              <a:rPr lang="zh-CN" altLang="en-US" sz="2400" b="1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针</a:t>
            </a:r>
            <a:r>
              <a:rPr lang="en-US" altLang="zh-CN" sz="2400" b="1" baseline="30000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</a:t>
            </a:r>
            <a:endParaRPr lang="en-US" altLang="zh-CN" sz="24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8-6  </a:t>
            </a:r>
            <a:r>
              <a:rPr lang="zh-CN" altLang="en-US" sz="2400" dirty="0" smtClean="0"/>
              <a:t>索引分配方式</a:t>
            </a:r>
            <a:endParaRPr lang="zh-CN" altLang="en-US" sz="24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rgbClr val="FFFF66"/>
                </a:solidFill>
                <a:latin typeface="Times New Roman" pitchFamily="18" charset="0"/>
                <a:sym typeface="Wingdings" pitchFamily="2" charset="2"/>
              </a:rPr>
              <a:t>     优点：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    支持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直接访问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</a:t>
            </a:r>
            <a:r>
              <a:rPr lang="zh-CN" altLang="en-US" sz="2300" dirty="0">
                <a:latin typeface="Times New Roman" pitchFamily="18" charset="0"/>
                <a:sym typeface="Wingdings" pitchFamily="2" charset="2"/>
              </a:rPr>
              <a:t>可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以</a:t>
            </a:r>
            <a:r>
              <a:rPr lang="zh-CN" altLang="en-US" sz="2300" dirty="0">
                <a:latin typeface="Times New Roman" pitchFamily="18" charset="0"/>
                <a:sym typeface="Wingdings" pitchFamily="2" charset="2"/>
              </a:rPr>
              <a:t>直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接在</a:t>
            </a:r>
            <a:r>
              <a:rPr lang="zh-CN" altLang="en-US" sz="2300" dirty="0">
                <a:latin typeface="Times New Roman" pitchFamily="18" charset="0"/>
                <a:sym typeface="Wingdings" pitchFamily="2" charset="2"/>
              </a:rPr>
              <a:t>索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引块中</a:t>
            </a:r>
            <a:r>
              <a:rPr lang="zh-CN" altLang="en-US" sz="2300" dirty="0">
                <a:latin typeface="Times New Roman" pitchFamily="18" charset="0"/>
                <a:sym typeface="Wingdings" pitchFamily="2" charset="2"/>
              </a:rPr>
              <a:t>找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到</a:t>
            </a:r>
            <a:r>
              <a:rPr lang="zh-CN" altLang="en-US" sz="2300" u="sng" dirty="0" smtClean="0">
                <a:latin typeface="Times New Roman" pitchFamily="18" charset="0"/>
                <a:sym typeface="Wingdings" pitchFamily="2" charset="2"/>
              </a:rPr>
              <a:t>第</a:t>
            </a:r>
            <a:r>
              <a:rPr lang="en-US" altLang="zh-CN" sz="2300" u="sng" dirty="0" err="1" smtClean="0">
                <a:latin typeface="Times New Roman" pitchFamily="18" charset="0"/>
                <a:sym typeface="Wingdings" pitchFamily="2" charset="2"/>
              </a:rPr>
              <a:t>i</a:t>
            </a:r>
            <a:r>
              <a:rPr lang="zh-CN" altLang="en-US" sz="2300" u="sng" dirty="0" smtClean="0">
                <a:latin typeface="Times New Roman" pitchFamily="18" charset="0"/>
                <a:sym typeface="Wingdings" pitchFamily="2" charset="2"/>
              </a:rPr>
              <a:t>个盘块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的</a:t>
            </a:r>
            <a:r>
              <a:rPr lang="zh-CN" altLang="en-US" sz="2300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盘块号</a:t>
            </a:r>
            <a:r>
              <a:rPr lang="zh-CN" altLang="en-US" sz="2300" dirty="0" smtClean="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    也不会产生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外部碎片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。因为文件分配的盘块，在整个磁盘中，仍然是离散的</a:t>
            </a:r>
            <a:r>
              <a:rPr lang="zh-CN" altLang="en-US" sz="2400" b="1" baseline="30000" dirty="0" smtClean="0">
                <a:latin typeface="Times New Roman" pitchFamily="18" charset="0"/>
                <a:sym typeface="Wingdings" pitchFamily="2" charset="2"/>
              </a:rPr>
              <a:t>见缝插针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可变分区管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理中，连续分配存储，当两个分区之间的空隙太小时，就会用不着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----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碎片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</a:t>
            </a:r>
            <a:endParaRPr lang="en-US" altLang="zh-CN" sz="24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b="1" dirty="0" smtClean="0">
                <a:solidFill>
                  <a:srgbClr val="FFFF66"/>
                </a:solidFill>
                <a:latin typeface="Times New Roman" pitchFamily="18" charset="0"/>
                <a:sym typeface="Wingdings" pitchFamily="2" charset="2"/>
              </a:rPr>
              <a:t>     缺点：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    对于</a:t>
            </a:r>
            <a:r>
              <a:rPr lang="zh-CN" altLang="en-US" sz="2400" b="1" dirty="0" smtClean="0">
                <a:solidFill>
                  <a:srgbClr val="FF6699"/>
                </a:solidFill>
                <a:latin typeface="Times New Roman" pitchFamily="18" charset="0"/>
                <a:sym typeface="Wingdings" pitchFamily="2" charset="2"/>
              </a:rPr>
              <a:t>小文件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（≦数十个盘块），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索引表</a:t>
            </a:r>
            <a:r>
              <a:rPr lang="zh-CN" altLang="en-US" sz="2400" dirty="0">
                <a:latin typeface="Times New Roman" pitchFamily="18" charset="0"/>
                <a:sym typeface="Wingdings" pitchFamily="2" charset="2"/>
              </a:rPr>
              <a:t>占用了较多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的</a:t>
            </a:r>
            <a:r>
              <a:rPr lang="zh-CN" altLang="en-US" sz="2300" b="1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内</a:t>
            </a:r>
            <a:r>
              <a:rPr lang="zh-CN" altLang="en-US" sz="2300" b="1" u="sng" dirty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存</a:t>
            </a:r>
            <a:r>
              <a:rPr lang="zh-CN" altLang="en-US" sz="2300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空</a:t>
            </a:r>
            <a:r>
              <a:rPr lang="zh-CN" altLang="en-US" sz="2300" u="sng" dirty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间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,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也</a:t>
            </a:r>
            <a:r>
              <a:rPr lang="zh-CN" altLang="en-US" sz="2300" u="sng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浪</a:t>
            </a:r>
            <a:r>
              <a:rPr lang="zh-CN" altLang="en-US" sz="2300" u="sng" dirty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费了</a:t>
            </a:r>
            <a:r>
              <a:rPr lang="zh-CN" altLang="en-US" sz="2300" b="1" u="sng" dirty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磁盘空间</a:t>
            </a:r>
            <a:r>
              <a:rPr lang="en-US" altLang="zh-CN" sz="2400" b="1" dirty="0" smtClean="0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 sz="2000" b="1" dirty="0" smtClean="0">
                <a:latin typeface="Times New Roman" pitchFamily="18" charset="0"/>
                <a:sym typeface="Wingdings" pitchFamily="2" charset="2"/>
              </a:rPr>
              <a:t>第４章</a:t>
            </a:r>
            <a:r>
              <a:rPr lang="en-US" altLang="zh-CN" sz="2000" b="1" dirty="0" smtClean="0">
                <a:latin typeface="Times New Roman" pitchFamily="18" charset="0"/>
                <a:sym typeface="Wingdings" pitchFamily="2" charset="2"/>
              </a:rPr>
              <a:t>--</a:t>
            </a:r>
            <a:r>
              <a:rPr lang="zh-CN" altLang="en-US" sz="2000" b="1" dirty="0" smtClean="0">
                <a:latin typeface="Times New Roman" pitchFamily="18" charset="0"/>
                <a:sym typeface="Wingdings" pitchFamily="2" charset="2"/>
              </a:rPr>
              <a:t>页表浪费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内存</a:t>
            </a:r>
            <a:r>
              <a:rPr lang="zh-CN" altLang="en-US" sz="2000" b="1" dirty="0" smtClean="0">
                <a:latin typeface="Times New Roman" pitchFamily="18" charset="0"/>
                <a:sym typeface="Wingdings" pitchFamily="2" charset="2"/>
              </a:rPr>
              <a:t>，本章</a:t>
            </a:r>
            <a:r>
              <a:rPr lang="en-US" altLang="zh-CN" sz="2000" b="1" dirty="0" smtClean="0">
                <a:latin typeface="Times New Roman" pitchFamily="18" charset="0"/>
                <a:sym typeface="Wingdings" pitchFamily="2" charset="2"/>
              </a:rPr>
              <a:t>—</a:t>
            </a:r>
            <a:r>
              <a:rPr lang="zh-CN" altLang="en-US" sz="2000" b="1" dirty="0" smtClean="0">
                <a:latin typeface="Times New Roman" pitchFamily="18" charset="0"/>
                <a:sym typeface="Wingdings" pitchFamily="2" charset="2"/>
              </a:rPr>
              <a:t>索引表浪费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外存</a:t>
            </a:r>
            <a:r>
              <a:rPr lang="en-US" altLang="zh-CN" sz="2400" b="1" dirty="0" smtClean="0">
                <a:latin typeface="Times New Roman" pitchFamily="18" charset="0"/>
                <a:sym typeface="Wingdings" pitchFamily="2" charset="2"/>
              </a:rPr>
              <a:t>)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。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491880" y="1628800"/>
            <a:ext cx="1728192" cy="22322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3913"/>
          </a:xfrm>
        </p:spPr>
        <p:txBody>
          <a:bodyPr/>
          <a:lstStyle/>
          <a:p>
            <a:pPr eaLnBrk="1" hangingPunct="1"/>
            <a:r>
              <a:rPr lang="en-US" altLang="zh-CN" sz="3000" b="1" smtClean="0">
                <a:solidFill>
                  <a:srgbClr val="FFC000"/>
                </a:solidFill>
              </a:rPr>
              <a:t>8.1 </a:t>
            </a:r>
            <a:r>
              <a:rPr lang="zh-CN" altLang="en-US" sz="3000" b="1" smtClean="0">
                <a:solidFill>
                  <a:srgbClr val="FFC000"/>
                </a:solidFill>
              </a:rPr>
              <a:t>外存的组织</a:t>
            </a:r>
            <a:r>
              <a:rPr lang="en-US" altLang="zh-CN" sz="3000" b="1" smtClean="0">
                <a:solidFill>
                  <a:srgbClr val="FFC000"/>
                </a:solidFill>
              </a:rPr>
              <a:t>/</a:t>
            </a:r>
            <a:r>
              <a:rPr lang="zh-CN" altLang="en-US" sz="3000" b="1" smtClean="0">
                <a:solidFill>
                  <a:srgbClr val="FFC000"/>
                </a:solidFill>
              </a:rPr>
              <a:t>分配方式</a:t>
            </a:r>
            <a:endParaRPr lang="zh-CN" altLang="en-US" sz="3000" smtClean="0">
              <a:solidFill>
                <a:srgbClr val="FFC000"/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01624" y="981074"/>
            <a:ext cx="8662863" cy="547226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600" b="1" dirty="0" smtClean="0"/>
              <a:t>文件的物理结构</a:t>
            </a:r>
            <a:r>
              <a:rPr lang="en-US" altLang="zh-CN" sz="2600" b="1" dirty="0" smtClean="0"/>
              <a:t>(</a:t>
            </a:r>
            <a:r>
              <a:rPr lang="zh-CN" altLang="en-US" sz="2600" b="1" dirty="0" smtClean="0"/>
              <a:t>存储结构</a:t>
            </a:r>
            <a:r>
              <a:rPr lang="en-US" altLang="zh-CN" sz="2600" b="1" dirty="0" smtClean="0"/>
              <a:t>)</a:t>
            </a:r>
          </a:p>
          <a:p>
            <a:pPr indent="-255588" eaLnBrk="1" hangingPunct="1"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与</a:t>
            </a:r>
            <a:r>
              <a:rPr lang="zh-CN" altLang="en-US" sz="2400" u="sng" dirty="0" smtClean="0"/>
              <a:t>存储介质</a:t>
            </a:r>
            <a:r>
              <a:rPr lang="zh-CN" altLang="en-US" sz="2400" dirty="0" smtClean="0"/>
              <a:t>有关</a:t>
            </a:r>
            <a:endParaRPr lang="en-US" altLang="zh-CN" sz="2400" dirty="0" smtClean="0"/>
          </a:p>
          <a:p>
            <a:pPr indent="-255588" eaLnBrk="1" hangingPunct="1"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与</a:t>
            </a:r>
            <a:r>
              <a:rPr lang="zh-CN" altLang="en-US" sz="2400" u="sng" dirty="0" smtClean="0"/>
              <a:t>外存的组织方式</a:t>
            </a:r>
            <a:r>
              <a:rPr lang="zh-CN" altLang="en-US" sz="2400" dirty="0" smtClean="0"/>
              <a:t>有关（重点）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600" b="1" dirty="0" smtClean="0"/>
              <a:t>常用的外存组织方式</a:t>
            </a:r>
            <a:endParaRPr lang="en-US" altLang="zh-CN" sz="2600" b="1" dirty="0" smtClean="0"/>
          </a:p>
          <a:p>
            <a:pPr indent="22225" eaLnBrk="1" hangingPunct="1"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连续组织方式（ </a:t>
            </a:r>
            <a:r>
              <a:rPr lang="en-US" altLang="zh-CN" sz="2400" dirty="0" smtClean="0"/>
              <a:t>§ 8.1.1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indent="22225" eaLnBrk="1" hangingPunct="1"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分配</a:t>
            </a:r>
            <a:r>
              <a:rPr lang="zh-CN" altLang="en-US" sz="2400" b="1" dirty="0" smtClean="0">
                <a:solidFill>
                  <a:srgbClr val="FFCC00"/>
                </a:solidFill>
              </a:rPr>
              <a:t>连续</a:t>
            </a:r>
            <a:r>
              <a:rPr lang="zh-CN" altLang="en-US" sz="2400" dirty="0" smtClean="0"/>
              <a:t>磁盘空间，产生</a:t>
            </a:r>
            <a:r>
              <a:rPr lang="zh-CN" altLang="en-US" sz="2400" b="1" u="sng" dirty="0" smtClean="0">
                <a:solidFill>
                  <a:schemeClr val="tx2"/>
                </a:solidFill>
              </a:rPr>
              <a:t>顺序式</a:t>
            </a:r>
            <a:r>
              <a:rPr lang="zh-CN" altLang="en-US" sz="2400" b="1" dirty="0" smtClean="0">
                <a:solidFill>
                  <a:srgbClr val="FFCC66"/>
                </a:solidFill>
              </a:rPr>
              <a:t>物理文件结构。</a:t>
            </a:r>
            <a:endParaRPr lang="en-US" altLang="zh-CN" sz="2400" b="1" dirty="0" smtClean="0">
              <a:solidFill>
                <a:srgbClr val="FFCC66"/>
              </a:solidFill>
            </a:endParaRPr>
          </a:p>
          <a:p>
            <a:pPr indent="22225" eaLnBrk="1" hangingPunct="1"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(2) </a:t>
            </a:r>
            <a:r>
              <a:rPr lang="zh-CN" altLang="en-US" sz="2400" dirty="0" smtClean="0"/>
              <a:t>链接组织方式（ </a:t>
            </a:r>
            <a:r>
              <a:rPr lang="en-US" altLang="zh-CN" sz="2400" dirty="0" smtClean="0"/>
              <a:t>§ 8.1.2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indent="22225" eaLnBrk="1" hangingPunct="1"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sz="2400" dirty="0" smtClean="0"/>
              <a:t>     分配</a:t>
            </a:r>
            <a:r>
              <a:rPr lang="zh-CN" altLang="en-US" sz="2400" b="1" dirty="0" smtClean="0">
                <a:solidFill>
                  <a:srgbClr val="FFCC00"/>
                </a:solidFill>
              </a:rPr>
              <a:t>不连续</a:t>
            </a:r>
            <a:r>
              <a:rPr lang="zh-CN" altLang="en-US" sz="2400" dirty="0" smtClean="0"/>
              <a:t>磁盘空间（链式分配），产生</a:t>
            </a:r>
            <a:r>
              <a:rPr lang="zh-CN" altLang="en-US" sz="2400" b="1" u="sng" dirty="0">
                <a:solidFill>
                  <a:schemeClr val="tx2"/>
                </a:solidFill>
              </a:rPr>
              <a:t>链接式</a:t>
            </a:r>
            <a:r>
              <a:rPr lang="zh-CN" altLang="en-US" sz="2400" b="1" dirty="0" smtClean="0">
                <a:solidFill>
                  <a:srgbClr val="FFCC66"/>
                </a:solidFill>
              </a:rPr>
              <a:t>物理文件结构。</a:t>
            </a:r>
            <a:endParaRPr lang="en-US" altLang="zh-CN" sz="2400" b="1" dirty="0" smtClean="0">
              <a:solidFill>
                <a:srgbClr val="FFCC66"/>
              </a:solidFill>
            </a:endParaRPr>
          </a:p>
          <a:p>
            <a:pPr indent="22225" eaLnBrk="1" hangingPunct="1"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(3) </a:t>
            </a:r>
            <a:r>
              <a:rPr lang="zh-CN" altLang="en-US" sz="2400" dirty="0" smtClean="0"/>
              <a:t>索引组织方式（ </a:t>
            </a:r>
            <a:r>
              <a:rPr lang="en-US" altLang="zh-CN" sz="2400" dirty="0" smtClean="0"/>
              <a:t>§ 8.1.3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indent="22225" eaLnBrk="1" hangingPunct="1">
              <a:buClr>
                <a:srgbClr val="FFCC66"/>
              </a:buClr>
              <a:buSzPct val="68000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通过索引的方式分配磁盘空间，产生</a:t>
            </a:r>
            <a:r>
              <a:rPr lang="zh-CN" altLang="en-US" sz="2400" b="1" u="sng" dirty="0">
                <a:solidFill>
                  <a:schemeClr val="tx2"/>
                </a:solidFill>
              </a:rPr>
              <a:t>索</a:t>
            </a:r>
            <a:r>
              <a:rPr lang="zh-CN" altLang="en-US" sz="2400" b="1" u="sng" dirty="0" smtClean="0">
                <a:solidFill>
                  <a:schemeClr val="tx2"/>
                </a:solidFill>
              </a:rPr>
              <a:t>引</a:t>
            </a:r>
            <a:r>
              <a:rPr lang="zh-CN" altLang="en-US" sz="2400" b="1" u="sng" dirty="0">
                <a:solidFill>
                  <a:schemeClr val="tx2"/>
                </a:solidFill>
              </a:rPr>
              <a:t>式</a:t>
            </a:r>
            <a:r>
              <a:rPr lang="zh-CN" altLang="en-US" sz="2400" b="1" dirty="0" smtClean="0">
                <a:solidFill>
                  <a:srgbClr val="FFCC66"/>
                </a:solidFill>
              </a:rPr>
              <a:t>物理文件结构</a:t>
            </a:r>
            <a:r>
              <a:rPr lang="en-US" altLang="zh-CN" sz="2400" b="1" dirty="0" smtClean="0">
                <a:solidFill>
                  <a:srgbClr val="FFCC66"/>
                </a:solidFill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 </a:t>
            </a:r>
            <a:r>
              <a:rPr lang="en-US" altLang="zh-CN" sz="2200" b="1" i="1" dirty="0" smtClean="0"/>
              <a:t>? PCB</a:t>
            </a:r>
            <a:r>
              <a:rPr lang="zh-CN" altLang="en-US" sz="2200" b="1" i="1" dirty="0" smtClean="0"/>
              <a:t>表的三种组织形式</a:t>
            </a:r>
            <a:r>
              <a:rPr lang="zh-CN" altLang="en-US" sz="2200" b="1" i="1" baseline="30000" dirty="0" smtClean="0"/>
              <a:t>线性、链式、索引</a:t>
            </a:r>
            <a:r>
              <a:rPr lang="en-US" altLang="zh-CN" sz="2200" b="1" i="1" dirty="0" smtClean="0"/>
              <a:t>----</a:t>
            </a:r>
            <a:r>
              <a:rPr lang="zh-CN" altLang="en-US" sz="2200" i="1" dirty="0" smtClean="0"/>
              <a:t>与上述</a:t>
            </a:r>
            <a:r>
              <a:rPr lang="en-US" altLang="zh-CN" sz="2200" i="1" dirty="0" smtClean="0"/>
              <a:t>3</a:t>
            </a:r>
            <a:r>
              <a:rPr lang="zh-CN" altLang="en-US" sz="2200" i="1" dirty="0" smtClean="0"/>
              <a:t>种方式相对应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492500" y="6092825"/>
            <a:ext cx="32864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dirty="0"/>
              <a:t>图</a:t>
            </a:r>
            <a:r>
              <a:rPr lang="en-US" altLang="zh-CN" sz="2400" dirty="0"/>
              <a:t>8-6  </a:t>
            </a:r>
            <a:r>
              <a:rPr lang="zh-CN" altLang="en-US" sz="2400" dirty="0"/>
              <a:t>索</a:t>
            </a:r>
            <a:r>
              <a:rPr lang="zh-CN" altLang="en-US" sz="2400" dirty="0" smtClean="0"/>
              <a:t>引分</a:t>
            </a:r>
            <a:r>
              <a:rPr lang="zh-CN" altLang="en-US" sz="2400" dirty="0"/>
              <a:t>配方</a:t>
            </a:r>
            <a:r>
              <a:rPr lang="zh-CN" altLang="en-US" sz="2400" dirty="0" smtClean="0"/>
              <a:t>式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62619"/>
              </p:ext>
            </p:extLst>
          </p:nvPr>
        </p:nvGraphicFramePr>
        <p:xfrm>
          <a:off x="539552" y="960045"/>
          <a:ext cx="7920880" cy="513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VISIO" r:id="rId3" imgW="3291840" imgH="2476500" progId="Visio.Drawing.4">
                  <p:embed/>
                </p:oleObj>
              </mc:Choice>
              <mc:Fallback>
                <p:oleObj name="VISIO" r:id="rId3" imgW="3291840" imgH="247650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60045"/>
                        <a:ext cx="7920880" cy="513278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0219" y="3861048"/>
            <a:ext cx="492443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/>
                <a:ea typeface="宋体"/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5545" y="836712"/>
            <a:ext cx="492443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/>
                <a:ea typeface="宋体"/>
              </a:rPr>
              <a:t>②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2" y="3904075"/>
            <a:ext cx="492443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/>
                <a:ea typeface="宋体"/>
              </a:rPr>
              <a:t>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H="1">
            <a:off x="6516216" y="2960948"/>
            <a:ext cx="55550" cy="180020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882662" y="3176972"/>
            <a:ext cx="2001706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882662" y="3429000"/>
            <a:ext cx="2001706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5882662" y="3645024"/>
            <a:ext cx="2001706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5887618" y="3876636"/>
            <a:ext cx="2001706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025462" y="2804389"/>
            <a:ext cx="300083" cy="4269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5463" y="3054698"/>
            <a:ext cx="300082" cy="288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5463" y="3337364"/>
            <a:ext cx="300082" cy="426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7822" y="3589271"/>
            <a:ext cx="300082" cy="426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81477" y="3764276"/>
            <a:ext cx="248786" cy="426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882662" y="4128397"/>
            <a:ext cx="2001706" cy="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5636440" y="2060848"/>
            <a:ext cx="1599856" cy="170342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7308304" y="1700808"/>
            <a:ext cx="492443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zh-CN" altLang="zh-CN" b="0" dirty="0"/>
              <a:t>　</a:t>
            </a:r>
            <a:r>
              <a:rPr lang="en-US" altLang="zh-CN" b="0" dirty="0"/>
              <a:t>2. </a:t>
            </a:r>
            <a:r>
              <a:rPr lang="zh-CN" altLang="zh-CN" b="0" dirty="0"/>
              <a:t>多级索引组织方</a:t>
            </a:r>
            <a:r>
              <a:rPr lang="zh-CN" altLang="zh-CN" b="0" dirty="0" smtClean="0"/>
              <a:t>式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536" y="980728"/>
            <a:ext cx="82073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</a:t>
            </a:r>
            <a:r>
              <a:rPr kumimoji="0" lang="zh-CN" altLang="en-US" kern="0" dirty="0">
                <a:solidFill>
                  <a:srgbClr val="000000"/>
                </a:solidFill>
                <a:latin typeface="Times New Roman"/>
                <a:ea typeface="宋体"/>
              </a:rPr>
              <a:t>　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在为一个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大文件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分配磁盘空间时，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　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　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如果盘块号已经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装满</a:t>
            </a:r>
            <a:r>
              <a:rPr kumimoji="0" lang="zh-CN" alt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一个索引块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还需要为文件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再分配</a:t>
            </a:r>
            <a:r>
              <a:rPr kumimoji="0" lang="zh-CN" alt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另一个索引</a:t>
            </a:r>
            <a:r>
              <a:rPr kumimoji="0" lang="zh-CN" alt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块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，并且通过</a:t>
            </a:r>
            <a:r>
              <a:rPr kumimoji="0" lang="zh-CN" altLang="en-US" u="sng" kern="0" dirty="0">
                <a:latin typeface="Times New Roman"/>
                <a:ea typeface="宋体"/>
              </a:rPr>
              <a:t>指针</a:t>
            </a:r>
            <a:r>
              <a:rPr kumimoji="0" lang="zh-CN" altLang="en-US" u="sng" kern="0" dirty="0" smtClean="0">
                <a:solidFill>
                  <a:schemeClr val="tx1"/>
                </a:solidFill>
                <a:latin typeface="Times New Roman"/>
                <a:ea typeface="宋体"/>
              </a:rPr>
              <a:t>将这些索引块链接起来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。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依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此类推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，可能需要多个索引块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多个指针。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　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　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问题：</a:t>
            </a:r>
            <a:r>
              <a:rPr kumimoji="0" lang="en-US" altLang="zh-CN" kern="0" dirty="0" smtClean="0">
                <a:solidFill>
                  <a:schemeClr val="tx1"/>
                </a:solidFill>
                <a:latin typeface="Times New Roman"/>
                <a:ea typeface="宋体"/>
              </a:rPr>
              <a:t>1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，只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要链接，就要</a:t>
            </a:r>
            <a:r>
              <a:rPr kumimoji="0" lang="zh-CN" altLang="en-US" kern="0" dirty="0" smtClean="0">
                <a:latin typeface="Times New Roman"/>
                <a:ea typeface="宋体"/>
              </a:rPr>
              <a:t>顺序查找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，</a:t>
            </a:r>
            <a:r>
              <a:rPr kumimoji="0" lang="zh-CN" altLang="en-US" b="1" u="sng" kern="0" dirty="0" smtClean="0">
                <a:latin typeface="Times New Roman"/>
                <a:ea typeface="宋体"/>
              </a:rPr>
              <a:t>速度</a:t>
            </a:r>
            <a:r>
              <a:rPr kumimoji="0" lang="zh-CN" altLang="en-US" kern="0" dirty="0" smtClean="0">
                <a:latin typeface="Times New Roman"/>
                <a:ea typeface="宋体"/>
              </a:rPr>
              <a:t>就会慢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。</a:t>
            </a:r>
            <a:endParaRPr kumimoji="0" lang="en-US" altLang="zh-CN" kern="0" dirty="0" smtClean="0">
              <a:solidFill>
                <a:schemeClr val="tx1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kern="0" dirty="0">
                <a:solidFill>
                  <a:schemeClr val="tx1"/>
                </a:solidFill>
                <a:latin typeface="Times New Roman"/>
                <a:ea typeface="宋体"/>
              </a:rPr>
              <a:t> </a:t>
            </a:r>
            <a:r>
              <a:rPr kumimoji="0" lang="en-US" altLang="zh-CN" kern="0" dirty="0" smtClean="0">
                <a:solidFill>
                  <a:schemeClr val="tx1"/>
                </a:solidFill>
                <a:latin typeface="Times New Roman"/>
                <a:ea typeface="宋体"/>
              </a:rPr>
              <a:t>                    2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，索引块多时，也会</a:t>
            </a:r>
            <a:r>
              <a:rPr kumimoji="0" lang="zh-CN" altLang="en-US" kern="0" dirty="0" smtClean="0">
                <a:latin typeface="Times New Roman"/>
                <a:ea typeface="宋体"/>
              </a:rPr>
              <a:t>占用大量</a:t>
            </a:r>
            <a:r>
              <a:rPr kumimoji="0" lang="zh-CN" altLang="en-US" b="1" u="sng" kern="0" dirty="0">
                <a:latin typeface="Times New Roman"/>
                <a:ea typeface="宋体"/>
              </a:rPr>
              <a:t>内存空间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。</a:t>
            </a:r>
            <a:endParaRPr kumimoji="0" lang="en-US" altLang="zh-CN" kern="0" dirty="0" smtClean="0">
              <a:solidFill>
                <a:schemeClr val="tx1"/>
              </a:solidFill>
              <a:latin typeface="Times New Roman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　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 　解决办法：多级索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引</a:t>
            </a:r>
            <a:r>
              <a:rPr kumimoji="0" lang="zh-CN" altLang="en-US" sz="2400" b="1" i="0" u="none" strike="noStrike" kern="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j-cs"/>
              </a:rPr>
              <a:t>类似多级页表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  <a:p>
            <a:pPr>
              <a:lnSpc>
                <a:spcPct val="140000"/>
              </a:lnSpc>
            </a:pP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　　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如图</a:t>
            </a:r>
            <a:r>
              <a:rPr kumimoji="0" lang="en-US" altLang="zh-CN" kern="0" dirty="0" smtClean="0">
                <a:solidFill>
                  <a:schemeClr val="tx1"/>
                </a:solidFill>
                <a:latin typeface="Times New Roman"/>
                <a:ea typeface="宋体"/>
              </a:rPr>
              <a:t>8-7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所</a:t>
            </a:r>
            <a:r>
              <a:rPr kumimoji="0" lang="zh-CN" altLang="en-US" kern="0" dirty="0" smtClean="0">
                <a:solidFill>
                  <a:schemeClr val="tx1"/>
                </a:solidFill>
                <a:latin typeface="Times New Roman"/>
                <a:ea typeface="宋体"/>
              </a:rPr>
              <a:t>示</a:t>
            </a:r>
            <a:r>
              <a:rPr kumimoji="0" lang="zh-CN" altLang="en-US" kern="0" dirty="0">
                <a:solidFill>
                  <a:schemeClr val="tx1"/>
                </a:solidFill>
                <a:latin typeface="Times New Roman"/>
                <a:ea typeface="宋体"/>
              </a:rPr>
              <a:t>。　</a:t>
            </a:r>
          </a:p>
        </p:txBody>
      </p:sp>
    </p:spTree>
    <p:extLst>
      <p:ext uri="{BB962C8B-B14F-4D97-AF65-F5344CB8AC3E}">
        <p14:creationId xmlns:p14="http://schemas.microsoft.com/office/powerpoint/2010/main" val="383521660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2843213" y="838200"/>
          <a:ext cx="6199187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VISIO" r:id="rId3" imgW="3375660" imgH="3375660" progId="Visio.Drawing.4">
                  <p:embed/>
                </p:oleObj>
              </mc:Choice>
              <mc:Fallback>
                <p:oleObj name="VISIO" r:id="rId3" imgW="3375660" imgH="3375660" progId="Visio.Drawing.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838200"/>
                        <a:ext cx="6199187" cy="5543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3895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2. </a:t>
            </a:r>
            <a:r>
              <a:rPr lang="zh-CN" altLang="en-US" sz="2400" b="1" dirty="0">
                <a:latin typeface="Times New Roman" pitchFamily="18" charset="0"/>
              </a:rPr>
              <a:t>多级索引分配（</a:t>
            </a: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大文件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00563" y="6413500"/>
            <a:ext cx="2808287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zh-CN" altLang="en-US" sz="2000" b="1" kern="0" dirty="0" smtClean="0"/>
              <a:t>图</a:t>
            </a:r>
            <a:r>
              <a:rPr kumimoji="0" lang="en-US" altLang="zh-CN" sz="2000" b="1" kern="0" dirty="0" smtClean="0"/>
              <a:t>8-7  </a:t>
            </a:r>
            <a:r>
              <a:rPr kumimoji="0" lang="zh-CN" altLang="en-US" sz="2000" b="1" kern="0" dirty="0" smtClean="0"/>
              <a:t>两级索引分配</a:t>
            </a:r>
            <a:endParaRPr kumimoji="0" lang="zh-CN" altLang="en-US" sz="2000" b="1" kern="0" dirty="0"/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4754563" y="296863"/>
            <a:ext cx="3168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FF00"/>
                </a:solidFill>
                <a:latin typeface="Times New Roman" pitchFamily="18" charset="0"/>
              </a:rPr>
              <a:t>目的：提高查找速度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250825" y="1268413"/>
            <a:ext cx="2592388" cy="48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文件大小</a:t>
            </a:r>
            <a:endParaRPr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dirty="0">
                <a:latin typeface="Times New Roman" pitchFamily="18" charset="0"/>
              </a:rPr>
              <a:t>4B/</a:t>
            </a:r>
            <a:r>
              <a:rPr lang="zh-CN" altLang="en-US" sz="2400" dirty="0">
                <a:latin typeface="Times New Roman" pitchFamily="18" charset="0"/>
              </a:rPr>
              <a:t>盘块</a:t>
            </a:r>
            <a:r>
              <a:rPr lang="zh-CN" altLang="en-US" sz="2400" dirty="0" smtClean="0">
                <a:latin typeface="Times New Roman" pitchFamily="18" charset="0"/>
              </a:rPr>
              <a:t>号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4KB</a:t>
            </a:r>
            <a:r>
              <a:rPr lang="en-US" altLang="zh-CN" sz="2400" dirty="0">
                <a:latin typeface="Times New Roman" pitchFamily="18" charset="0"/>
              </a:rPr>
              <a:t>/</a:t>
            </a:r>
            <a:r>
              <a:rPr lang="zh-CN" altLang="en-US" sz="2400" dirty="0">
                <a:latin typeface="Times New Roman" pitchFamily="18" charset="0"/>
              </a:rPr>
              <a:t>盘</a:t>
            </a:r>
            <a:r>
              <a:rPr lang="zh-CN" altLang="en-US" sz="2400" dirty="0" smtClean="0">
                <a:latin typeface="Times New Roman" pitchFamily="18" charset="0"/>
              </a:rPr>
              <a:t>块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每</a:t>
            </a:r>
            <a:r>
              <a:rPr lang="zh-CN" altLang="en-US" sz="2400" dirty="0" smtClean="0">
                <a:latin typeface="Times New Roman" pitchFamily="18" charset="0"/>
              </a:rPr>
              <a:t>个</a:t>
            </a:r>
            <a:r>
              <a:rPr lang="zh-CN" altLang="en-US" sz="2400" dirty="0">
                <a:latin typeface="Times New Roman" pitchFamily="18" charset="0"/>
              </a:rPr>
              <a:t>盘</a:t>
            </a:r>
            <a:r>
              <a:rPr lang="zh-CN" altLang="en-US" sz="2400" dirty="0" smtClean="0">
                <a:latin typeface="Times New Roman" pitchFamily="18" charset="0"/>
              </a:rPr>
              <a:t>块可</a:t>
            </a:r>
            <a:r>
              <a:rPr lang="zh-CN" altLang="en-US" sz="2400" dirty="0">
                <a:latin typeface="Times New Roman" pitchFamily="18" charset="0"/>
              </a:rPr>
              <a:t>登</a:t>
            </a:r>
            <a:r>
              <a:rPr lang="zh-CN" altLang="en-US" sz="2400" dirty="0" smtClean="0">
                <a:latin typeface="Times New Roman" pitchFamily="18" charset="0"/>
              </a:rPr>
              <a:t>记：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itchFamily="18" charset="0"/>
                <a:sym typeface="Wingdings" pitchFamily="2" charset="2"/>
              </a:rPr>
              <a:t>4KB/4B=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1K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个</a:t>
            </a:r>
            <a:r>
              <a:rPr lang="zh-CN" altLang="en-US" sz="2000" b="1" dirty="0" smtClean="0">
                <a:latin typeface="Times New Roman" pitchFamily="18" charset="0"/>
                <a:sym typeface="Wingdings" pitchFamily="2" charset="2"/>
              </a:rPr>
              <a:t>盘块号</a:t>
            </a:r>
            <a:endParaRPr lang="en-US" altLang="zh-CN" sz="2000" b="1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Wingdings" pitchFamily="2" charset="2"/>
              </a:rPr>
              <a:t>主索</a:t>
            </a:r>
            <a:r>
              <a:rPr lang="zh-CN" altLang="en-US" sz="2000" dirty="0" smtClean="0">
                <a:latin typeface="Times New Roman" pitchFamily="18" charset="0"/>
                <a:sym typeface="Wingdings" pitchFamily="2" charset="2"/>
              </a:rPr>
              <a:t>引：</a:t>
            </a:r>
            <a:r>
              <a:rPr lang="en-US" altLang="zh-CN" sz="2000" dirty="0" smtClean="0">
                <a:latin typeface="Times New Roman" pitchFamily="18" charset="0"/>
                <a:sym typeface="Wingdings" pitchFamily="2" charset="2"/>
              </a:rPr>
              <a:t>1K</a:t>
            </a:r>
            <a:r>
              <a:rPr lang="zh-CN" altLang="en-US" sz="2000" dirty="0" smtClean="0">
                <a:latin typeface="Times New Roman" pitchFamily="18" charset="0"/>
                <a:sym typeface="Wingdings" pitchFamily="2" charset="2"/>
              </a:rPr>
              <a:t>个项，</a:t>
            </a:r>
            <a:endParaRPr lang="en-US" altLang="zh-CN" sz="2000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  <a:sym typeface="Wingdings" pitchFamily="2" charset="2"/>
              </a:rPr>
              <a:t>二级索</a:t>
            </a:r>
            <a:r>
              <a:rPr lang="zh-CN" altLang="en-US" sz="2000" dirty="0" smtClean="0">
                <a:latin typeface="Times New Roman" pitchFamily="18" charset="0"/>
                <a:sym typeface="Wingdings" pitchFamily="2" charset="2"/>
              </a:rPr>
              <a:t>引，共有：</a:t>
            </a:r>
            <a:endParaRPr lang="en-US" altLang="zh-CN" sz="2000" dirty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1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 smtClean="0">
                <a:latin typeface="Times New Roman" pitchFamily="18" charset="0"/>
              </a:rPr>
              <a:t>1K*1K=1M</a:t>
            </a:r>
            <a:r>
              <a:rPr lang="zh-CN" altLang="en-US" sz="2200" dirty="0" smtClean="0">
                <a:latin typeface="Times New Roman" pitchFamily="18" charset="0"/>
              </a:rPr>
              <a:t>项</a:t>
            </a:r>
            <a:r>
              <a:rPr lang="en-US" altLang="zh-CN" sz="2200" dirty="0" smtClean="0">
                <a:latin typeface="Times New Roman" pitchFamily="18" charset="0"/>
              </a:rPr>
              <a:t>(</a:t>
            </a:r>
            <a:r>
              <a:rPr lang="zh-CN" altLang="en-US" sz="2200" dirty="0" smtClean="0">
                <a:latin typeface="Times New Roman" pitchFamily="18" charset="0"/>
              </a:rPr>
              <a:t>盘块</a:t>
            </a:r>
            <a:r>
              <a:rPr lang="en-US" altLang="zh-CN" sz="2200" dirty="0" smtClean="0">
                <a:latin typeface="Times New Roman" pitchFamily="18" charset="0"/>
              </a:rPr>
              <a:t>)</a:t>
            </a:r>
            <a:endParaRPr lang="en-US" altLang="zh-CN" sz="2200" dirty="0">
              <a:latin typeface="Times New Roman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1M</a:t>
            </a:r>
            <a:r>
              <a:rPr lang="zh-CN" altLang="en-US" sz="2000" dirty="0" smtClean="0">
                <a:latin typeface="Times New Roman" pitchFamily="18" charset="0"/>
              </a:rPr>
              <a:t>块</a:t>
            </a:r>
            <a:r>
              <a:rPr lang="en-US" altLang="zh-CN" sz="2000" dirty="0" smtClean="0">
                <a:latin typeface="Times New Roman" pitchFamily="18" charset="0"/>
              </a:rPr>
              <a:t>*4KB/</a:t>
            </a:r>
            <a:r>
              <a:rPr lang="zh-CN" altLang="en-US" sz="2000" dirty="0" smtClean="0">
                <a:latin typeface="Times New Roman" pitchFamily="18" charset="0"/>
              </a:rPr>
              <a:t>块</a:t>
            </a:r>
            <a:r>
              <a:rPr lang="en-US" altLang="zh-CN" sz="2000" dirty="0" smtClean="0">
                <a:latin typeface="Times New Roman" pitchFamily="18" charset="0"/>
              </a:rPr>
              <a:t>=4GB</a:t>
            </a:r>
            <a:r>
              <a:rPr lang="zh-CN" altLang="en-US" sz="2000" dirty="0" smtClean="0">
                <a:latin typeface="Times New Roman" pitchFamily="18" charset="0"/>
              </a:rPr>
              <a:t>（</a:t>
            </a:r>
            <a:r>
              <a:rPr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最大的文件容量</a:t>
            </a:r>
            <a:r>
              <a:rPr lang="zh-CN" altLang="en-US" sz="2000" dirty="0" smtClean="0">
                <a:latin typeface="Times New Roman" pitchFamily="18" charset="0"/>
              </a:rPr>
              <a:t>）</a:t>
            </a:r>
            <a:endParaRPr lang="zh-CN" alt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836712"/>
            <a:ext cx="8424862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基本思想：照顾到小、中、大及特大型作业。</a:t>
            </a:r>
            <a:endParaRPr kumimoji="0" lang="en-US" altLang="zh-CN" sz="2400" b="1" kern="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方法：采取</a:t>
            </a:r>
            <a:r>
              <a:rPr kumimoji="0" lang="zh-CN" altLang="en-US" sz="2400" b="1" kern="0" dirty="0"/>
              <a:t>多种文件组织方</a:t>
            </a:r>
            <a:r>
              <a:rPr kumimoji="0" lang="zh-CN" altLang="en-US" sz="2400" b="1" kern="0" dirty="0" smtClean="0"/>
              <a:t>式。</a:t>
            </a:r>
            <a:endParaRPr kumimoji="0" lang="en-US" altLang="zh-CN" sz="24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300" b="1" kern="0" dirty="0" smtClean="0">
                <a:solidFill>
                  <a:schemeClr val="tx1"/>
                </a:solidFill>
              </a:rPr>
              <a:t>小文件：在文件控制块</a:t>
            </a:r>
            <a:r>
              <a:rPr kumimoji="0" lang="en-US" altLang="zh-CN" sz="2300" b="1" kern="0" dirty="0" smtClean="0"/>
              <a:t>FCB/</a:t>
            </a:r>
            <a:r>
              <a:rPr kumimoji="0" lang="en-US" altLang="zh-CN" sz="2300" b="1" kern="0" dirty="0" err="1" smtClean="0"/>
              <a:t>i</a:t>
            </a:r>
            <a:r>
              <a:rPr kumimoji="0" lang="zh-CN" altLang="en-US" sz="2300" b="1" kern="0" dirty="0" smtClean="0"/>
              <a:t>结点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中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，放入</a:t>
            </a:r>
            <a:r>
              <a:rPr kumimoji="0" lang="zh-CN" altLang="en-US" sz="2300" b="1" u="sng" kern="0" dirty="0" smtClean="0"/>
              <a:t>所有盘块号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，这种寻址方式叫</a:t>
            </a:r>
            <a:r>
              <a:rPr kumimoji="0" lang="zh-CN" altLang="en-US" sz="2300" b="1" kern="0" dirty="0" smtClean="0">
                <a:solidFill>
                  <a:srgbClr val="FF0000"/>
                </a:solidFill>
              </a:rPr>
              <a:t>直接寻址。</a:t>
            </a:r>
            <a:endParaRPr kumimoji="0" lang="en-US" altLang="zh-CN" sz="2300" b="1" kern="0" dirty="0" smtClean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>
                <a:solidFill>
                  <a:schemeClr val="tx1"/>
                </a:solidFill>
              </a:rPr>
              <a:t>中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等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文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件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：在文件控制块</a:t>
            </a:r>
            <a:r>
              <a:rPr kumimoji="0" lang="en-US" altLang="zh-CN" sz="2400" b="1" kern="0" dirty="0"/>
              <a:t>FCB/</a:t>
            </a:r>
            <a:r>
              <a:rPr kumimoji="0" lang="en-US" altLang="zh-CN" sz="2400" b="1" kern="0" dirty="0" err="1"/>
              <a:t>i</a:t>
            </a:r>
            <a:r>
              <a:rPr kumimoji="0" lang="zh-CN" altLang="en-US" sz="2400" b="1" kern="0" dirty="0"/>
              <a:t>结点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中，采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用</a:t>
            </a:r>
            <a:r>
              <a:rPr kumimoji="0" lang="zh-CN" altLang="en-US" sz="2300" b="1" u="sng" kern="0" dirty="0"/>
              <a:t>单级索引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方式，这种寻址方式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叫</a:t>
            </a:r>
            <a:r>
              <a:rPr kumimoji="0" lang="zh-CN" altLang="en-US" sz="2300" b="1" kern="0" dirty="0">
                <a:solidFill>
                  <a:srgbClr val="FF0000"/>
                </a:solidFill>
              </a:rPr>
              <a:t>一次间址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4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大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文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件</a:t>
            </a:r>
            <a:r>
              <a:rPr kumimoji="0" lang="zh-CN" altLang="en-US" sz="2400" b="1" kern="0" dirty="0">
                <a:solidFill>
                  <a:schemeClr val="tx1"/>
                </a:solidFill>
              </a:rPr>
              <a:t>：</a:t>
            </a:r>
            <a:r>
              <a:rPr kumimoji="0" lang="zh-CN" altLang="en-US" sz="2300" b="1" u="sng" kern="0" dirty="0"/>
              <a:t>采用二</a:t>
            </a:r>
            <a:r>
              <a:rPr kumimoji="0" lang="en-US" altLang="zh-CN" sz="2300" b="1" u="sng" kern="0" dirty="0"/>
              <a:t>/</a:t>
            </a:r>
            <a:r>
              <a:rPr kumimoji="0" lang="zh-CN" altLang="en-US" sz="2300" b="1" u="sng" kern="0" dirty="0"/>
              <a:t>三级索引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------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二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/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三次间址，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这种寻址方式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叫</a:t>
            </a:r>
            <a:r>
              <a:rPr kumimoji="0" lang="zh-CN" altLang="en-US" sz="2300" b="1" kern="0" dirty="0">
                <a:solidFill>
                  <a:srgbClr val="FF0000"/>
                </a:solidFill>
              </a:rPr>
              <a:t>二</a:t>
            </a:r>
            <a:r>
              <a:rPr kumimoji="0" lang="en-US" altLang="zh-CN" sz="2300" b="1" kern="0" dirty="0">
                <a:solidFill>
                  <a:srgbClr val="FF0000"/>
                </a:solidFill>
              </a:rPr>
              <a:t>/</a:t>
            </a:r>
            <a:r>
              <a:rPr kumimoji="0" lang="zh-CN" altLang="en-US" sz="2300" b="1" kern="0" dirty="0">
                <a:solidFill>
                  <a:srgbClr val="FF0000"/>
                </a:solidFill>
              </a:rPr>
              <a:t>三次间址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3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200" b="1" kern="0" dirty="0" smtClean="0">
                <a:solidFill>
                  <a:schemeClr val="tx1"/>
                </a:solidFill>
              </a:rPr>
              <a:t>UNIX</a:t>
            </a:r>
            <a:r>
              <a:rPr kumimoji="0" lang="zh-CN" altLang="en-US" sz="2200" b="1" kern="0" dirty="0" smtClean="0">
                <a:solidFill>
                  <a:schemeClr val="tx1"/>
                </a:solidFill>
              </a:rPr>
              <a:t>系统</a:t>
            </a:r>
            <a:endParaRPr kumimoji="0" lang="en-US" altLang="zh-CN" sz="2200" b="1" kern="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defRPr/>
            </a:pP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defRPr/>
            </a:pPr>
            <a:endParaRPr kumimoji="0"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/>
              <a:t>3. </a:t>
            </a:r>
            <a:r>
              <a:rPr lang="zh-CN" altLang="zh-CN" dirty="0"/>
              <a:t>增量式索引组织方</a:t>
            </a:r>
            <a:r>
              <a:rPr lang="zh-CN" altLang="zh-CN" dirty="0" smtClean="0"/>
              <a:t>式</a:t>
            </a:r>
            <a:r>
              <a:rPr lang="zh-CN" altLang="en-US" dirty="0" smtClean="0"/>
              <a:t>（重点）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048000" y="6096000"/>
            <a:ext cx="297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8-8 </a:t>
            </a:r>
            <a:r>
              <a:rPr lang="zh-CN" altLang="en-US" sz="2400">
                <a:latin typeface="Times New Roman" pitchFamily="18" charset="0"/>
              </a:rPr>
              <a:t>混合索引方式 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218918"/>
              </p:ext>
            </p:extLst>
          </p:nvPr>
        </p:nvGraphicFramePr>
        <p:xfrm>
          <a:off x="323527" y="580231"/>
          <a:ext cx="8425185" cy="540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VISIO" r:id="rId3" imgW="3703320" imgH="2301240" progId="Visio.Drawing.4">
                  <p:embed/>
                </p:oleObj>
              </mc:Choice>
              <mc:Fallback>
                <p:oleObj name="VISIO" r:id="rId3" imgW="3703320" imgH="230124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580231"/>
                        <a:ext cx="8425185" cy="5404644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048000" y="580231"/>
            <a:ext cx="23177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</a:rPr>
              <a:t>3. 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</a:rPr>
              <a:t>混合索引分配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5505157"/>
            <a:ext cx="216024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　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UNIX  </a:t>
            </a:r>
            <a:r>
              <a:rPr lang="en-US" altLang="zh-CN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结点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</a:rPr>
              <a:t>　</a:t>
            </a:r>
            <a:endParaRPr lang="zh-CN" altLang="en-US" sz="2400" b="1" dirty="0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23850" y="765175"/>
            <a:ext cx="8424863" cy="536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200" dirty="0" smtClean="0">
                <a:latin typeface="Times New Roman" pitchFamily="18" charset="0"/>
              </a:rPr>
              <a:t>索引表中的四类地址</a:t>
            </a:r>
            <a:endParaRPr lang="en-US" altLang="zh-CN" sz="2200" dirty="0" smtClean="0">
              <a:latin typeface="Times New Roman" pitchFamily="18" charset="0"/>
            </a:endParaRPr>
          </a:p>
          <a:p>
            <a:pPr marL="723900" indent="-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AutoNum type="arabicParenBoth"/>
              <a:defRPr/>
            </a:pPr>
            <a:r>
              <a:rPr lang="zh-CN" altLang="en-US" sz="2200" b="1" dirty="0" smtClean="0">
                <a:latin typeface="Times New Roman" pitchFamily="18" charset="0"/>
              </a:rPr>
              <a:t>直接地址 </a:t>
            </a:r>
          </a:p>
          <a:p>
            <a:pPr marL="266700" algn="just" eaLnBrk="1" hangingPunct="1">
              <a:lnSpc>
                <a:spcPct val="120000"/>
              </a:lnSpc>
              <a:spcBef>
                <a:spcPts val="600"/>
              </a:spcBef>
              <a:buClrTx/>
              <a:buSzPct val="68000"/>
              <a:buFont typeface="Wingdings" pitchFamily="2" charset="2"/>
              <a:buNone/>
              <a:defRPr/>
            </a:pPr>
            <a:r>
              <a:rPr lang="en-US" altLang="zh-CN" sz="2200" dirty="0" smtClean="0">
                <a:latin typeface="Times New Roman" pitchFamily="18" charset="0"/>
              </a:rPr>
              <a:t>      </a:t>
            </a:r>
            <a:r>
              <a:rPr lang="en-US" altLang="zh-CN" sz="2200" dirty="0" err="1" smtClean="0">
                <a:latin typeface="Times New Roman" pitchFamily="18" charset="0"/>
              </a:rPr>
              <a:t>i.addr</a:t>
            </a:r>
            <a:r>
              <a:rPr lang="en-US" altLang="zh-CN" sz="2200" dirty="0" smtClean="0">
                <a:latin typeface="Times New Roman" pitchFamily="18" charset="0"/>
              </a:rPr>
              <a:t>(0)~</a:t>
            </a:r>
            <a:r>
              <a:rPr lang="en-US" altLang="zh-CN" sz="2200" dirty="0" err="1" smtClean="0">
                <a:latin typeface="Times New Roman" pitchFamily="18" charset="0"/>
              </a:rPr>
              <a:t>i.addr</a:t>
            </a:r>
            <a:r>
              <a:rPr lang="en-US" altLang="zh-CN" sz="2200" dirty="0" smtClean="0">
                <a:latin typeface="Times New Roman" pitchFamily="18" charset="0"/>
              </a:rPr>
              <a:t>(9)</a:t>
            </a:r>
            <a:r>
              <a:rPr lang="zh-CN" altLang="en-US" sz="2200" dirty="0" smtClean="0">
                <a:latin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FFFF00"/>
                </a:solidFill>
                <a:latin typeface="Times New Roman" pitchFamily="18" charset="0"/>
              </a:rPr>
              <a:t>10</a:t>
            </a:r>
            <a:r>
              <a:rPr lang="zh-CN" altLang="en-US" sz="2200" dirty="0" smtClean="0">
                <a:solidFill>
                  <a:srgbClr val="FFFF00"/>
                </a:solidFill>
                <a:latin typeface="Times New Roman" pitchFamily="18" charset="0"/>
              </a:rPr>
              <a:t>个直接地址项</a:t>
            </a:r>
            <a:r>
              <a:rPr lang="zh-CN" altLang="en-US" sz="2200" dirty="0" smtClean="0">
                <a:latin typeface="Times New Roman" pitchFamily="18" charset="0"/>
              </a:rPr>
              <a:t>，</a:t>
            </a:r>
            <a:r>
              <a:rPr lang="en-US" altLang="zh-CN" sz="2200" dirty="0" smtClean="0">
                <a:latin typeface="Times New Roman" pitchFamily="18" charset="0"/>
              </a:rPr>
              <a:t> </a:t>
            </a:r>
            <a:r>
              <a:rPr lang="zh-CN" altLang="en-US" sz="2200" dirty="0" smtClean="0">
                <a:latin typeface="Times New Roman" pitchFamily="18" charset="0"/>
              </a:rPr>
              <a:t>用于小文件。</a:t>
            </a:r>
            <a:endParaRPr lang="en-US" altLang="zh-CN" sz="2200" dirty="0" smtClean="0">
              <a:latin typeface="Times New Roman" pitchFamily="18" charset="0"/>
            </a:endParaRPr>
          </a:p>
          <a:p>
            <a:pPr marL="266700" algn="just" eaLnBrk="1" hangingPunct="1">
              <a:lnSpc>
                <a:spcPct val="120000"/>
              </a:lnSpc>
              <a:spcBef>
                <a:spcPts val="600"/>
              </a:spcBef>
              <a:buClrTx/>
              <a:buSzPct val="68000"/>
              <a:buNone/>
              <a:defRPr/>
            </a:pPr>
            <a:r>
              <a:rPr lang="zh-CN" altLang="en-US" sz="2200" dirty="0" smtClean="0">
                <a:latin typeface="Times New Roman" pitchFamily="18" charset="0"/>
              </a:rPr>
              <a:t>           </a:t>
            </a:r>
            <a:r>
              <a:rPr lang="zh-CN" altLang="en-US" sz="2200" b="1" dirty="0">
                <a:latin typeface="Times New Roman" pitchFamily="18" charset="0"/>
              </a:rPr>
              <a:t>假</a:t>
            </a:r>
            <a:r>
              <a:rPr lang="zh-CN" altLang="en-US" sz="2200" b="1" dirty="0" smtClean="0">
                <a:latin typeface="Times New Roman" pitchFamily="18" charset="0"/>
              </a:rPr>
              <a:t>设：</a:t>
            </a:r>
            <a:r>
              <a:rPr lang="zh-CN" altLang="en-US" sz="2200" dirty="0" smtClean="0">
                <a:latin typeface="Times New Roman" pitchFamily="18" charset="0"/>
              </a:rPr>
              <a:t>盘块大小为</a:t>
            </a:r>
            <a:r>
              <a:rPr lang="en-US" altLang="zh-CN" sz="2200" dirty="0" smtClean="0">
                <a:latin typeface="Times New Roman" pitchFamily="18" charset="0"/>
              </a:rPr>
              <a:t>4KB</a:t>
            </a:r>
            <a:r>
              <a:rPr lang="zh-CN" altLang="en-US" sz="2200" dirty="0" smtClean="0">
                <a:latin typeface="Times New Roman" pitchFamily="18" charset="0"/>
              </a:rPr>
              <a:t>，</a:t>
            </a:r>
            <a:r>
              <a:rPr lang="zh-CN" altLang="en-US" sz="2200" dirty="0" smtClean="0">
                <a:latin typeface="Times New Roman" pitchFamily="18" charset="0"/>
              </a:rPr>
              <a:t>文</a:t>
            </a:r>
            <a:r>
              <a:rPr lang="zh-CN" altLang="en-US" sz="2200" dirty="0" smtClean="0">
                <a:latin typeface="Times New Roman" pitchFamily="18" charset="0"/>
              </a:rPr>
              <a:t>件大小：</a:t>
            </a:r>
            <a:r>
              <a:rPr lang="en-US" altLang="zh-CN" sz="2200" dirty="0" smtClean="0">
                <a:latin typeface="Times New Roman" pitchFamily="18" charset="0"/>
              </a:rPr>
              <a:t>4KB*10</a:t>
            </a:r>
            <a:endParaRPr lang="en-US" altLang="zh-CN" sz="2200" dirty="0" smtClean="0">
              <a:latin typeface="Times New Roman" pitchFamily="18" charset="0"/>
            </a:endParaRPr>
          </a:p>
          <a:p>
            <a:pPr marL="723900" indent="-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AutoNum type="arabicParenBoth" startAt="2"/>
              <a:defRPr/>
            </a:pPr>
            <a:r>
              <a:rPr lang="zh-CN" altLang="en-US" sz="2200" b="1" dirty="0" smtClean="0">
                <a:latin typeface="Times New Roman" pitchFamily="18" charset="0"/>
              </a:rPr>
              <a:t>一次间接地址</a:t>
            </a:r>
            <a:endParaRPr lang="en-US" altLang="zh-CN" sz="2200" b="1" dirty="0" smtClean="0">
              <a:latin typeface="Times New Roman" pitchFamily="18" charset="0"/>
            </a:endParaRPr>
          </a:p>
          <a:p>
            <a:pPr marL="266700" indent="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200" dirty="0" err="1" smtClean="0">
                <a:latin typeface="Times New Roman" pitchFamily="18" charset="0"/>
              </a:rPr>
              <a:t>i.addr</a:t>
            </a:r>
            <a:r>
              <a:rPr lang="en-US" altLang="zh-CN" sz="2200" dirty="0" smtClean="0">
                <a:latin typeface="Times New Roman" pitchFamily="18" charset="0"/>
              </a:rPr>
              <a:t>(10)</a:t>
            </a:r>
            <a:r>
              <a:rPr lang="zh-CN" altLang="en-US" sz="2200" dirty="0" smtClean="0">
                <a:latin typeface="Times New Roman" pitchFamily="18" charset="0"/>
              </a:rPr>
              <a:t>，一级索引分配方式，</a:t>
            </a:r>
            <a:r>
              <a:rPr lang="en-US" altLang="zh-CN" sz="2200" dirty="0" smtClean="0">
                <a:latin typeface="Times New Roman" pitchFamily="18" charset="0"/>
              </a:rPr>
              <a:t> </a:t>
            </a:r>
            <a:r>
              <a:rPr lang="zh-CN" altLang="en-US" sz="2200" dirty="0" smtClean="0">
                <a:latin typeface="Times New Roman" pitchFamily="18" charset="0"/>
              </a:rPr>
              <a:t>用于大中型文件</a:t>
            </a:r>
            <a:r>
              <a:rPr lang="zh-CN" altLang="en-US" sz="2200" dirty="0" smtClean="0">
                <a:latin typeface="Times New Roman" pitchFamily="18" charset="0"/>
              </a:rPr>
              <a:t>。</a:t>
            </a:r>
            <a:endParaRPr lang="en-US" altLang="zh-CN" sz="2200" dirty="0">
              <a:latin typeface="Times New Roman" pitchFamily="18" charset="0"/>
            </a:endParaRPr>
          </a:p>
          <a:p>
            <a:pPr marL="266700" indent="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4B/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盘块号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盘块大小</a:t>
            </a:r>
            <a:r>
              <a:rPr lang="zh-CN" altLang="en-US" sz="2000" dirty="0" smtClean="0">
                <a:latin typeface="Times New Roman" pitchFamily="18" charset="0"/>
              </a:rPr>
              <a:t>为</a:t>
            </a:r>
            <a:r>
              <a:rPr lang="en-US" altLang="zh-CN" sz="2000" dirty="0" smtClean="0">
                <a:latin typeface="Times New Roman" pitchFamily="18" charset="0"/>
              </a:rPr>
              <a:t>4KB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</a:rPr>
              <a:t>索引项长</a:t>
            </a:r>
            <a:r>
              <a:rPr lang="en-US" altLang="zh-CN" sz="2000" dirty="0" smtClean="0">
                <a:latin typeface="Times New Roman" pitchFamily="18" charset="0"/>
              </a:rPr>
              <a:t>4KB/4B=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1K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</a:rPr>
              <a:t>文件</a:t>
            </a:r>
            <a:r>
              <a:rPr lang="en-US" altLang="zh-CN" sz="2000" dirty="0" smtClean="0">
                <a:latin typeface="Times New Roman" pitchFamily="18" charset="0"/>
              </a:rPr>
              <a:t>4KB*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1K</a:t>
            </a:r>
          </a:p>
          <a:p>
            <a:pPr marL="723900" indent="-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AutoNum type="arabicParenBoth" startAt="3"/>
              <a:defRPr/>
            </a:pPr>
            <a:r>
              <a:rPr lang="zh-CN" altLang="en-US" sz="2200" b="1" dirty="0" smtClean="0">
                <a:latin typeface="Times New Roman" pitchFamily="18" charset="0"/>
              </a:rPr>
              <a:t>二次间接地址</a:t>
            </a:r>
            <a:endParaRPr lang="en-US" altLang="zh-CN" sz="2200" b="1" dirty="0" smtClean="0">
              <a:latin typeface="Times New Roman" pitchFamily="18" charset="0"/>
            </a:endParaRPr>
          </a:p>
          <a:p>
            <a:pPr marL="2667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200" dirty="0" smtClean="0">
                <a:latin typeface="Times New Roman" pitchFamily="18" charset="0"/>
              </a:rPr>
              <a:t>      </a:t>
            </a:r>
            <a:r>
              <a:rPr lang="en-US" altLang="zh-CN" sz="2200" dirty="0" err="1" smtClean="0">
                <a:latin typeface="Times New Roman" pitchFamily="18" charset="0"/>
              </a:rPr>
              <a:t>i.addr</a:t>
            </a:r>
            <a:r>
              <a:rPr lang="en-US" altLang="zh-CN" sz="2200" dirty="0" smtClean="0">
                <a:latin typeface="Times New Roman" pitchFamily="18" charset="0"/>
              </a:rPr>
              <a:t>(11)</a:t>
            </a:r>
            <a:r>
              <a:rPr lang="zh-CN" altLang="en-US" sz="2200" dirty="0" smtClean="0">
                <a:latin typeface="Times New Roman" pitchFamily="18" charset="0"/>
              </a:rPr>
              <a:t>，二次间接地址</a:t>
            </a:r>
            <a:r>
              <a:rPr lang="en-US" altLang="zh-CN" sz="2200" dirty="0" smtClean="0">
                <a:latin typeface="Times New Roman" pitchFamily="18" charset="0"/>
              </a:rPr>
              <a:t>(</a:t>
            </a:r>
            <a:r>
              <a:rPr lang="zh-CN" altLang="en-US" sz="2200" dirty="0" smtClean="0">
                <a:latin typeface="Times New Roman" pitchFamily="18" charset="0"/>
              </a:rPr>
              <a:t>二级索引），用于大型文件。</a:t>
            </a:r>
            <a:endParaRPr lang="en-US" altLang="zh-CN" sz="2200" dirty="0" smtClean="0">
              <a:latin typeface="Times New Roman" pitchFamily="18" charset="0"/>
            </a:endParaRPr>
          </a:p>
          <a:p>
            <a:pPr marL="723900" indent="-4572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AutoNum type="arabicParenBoth" startAt="4"/>
              <a:defRPr/>
            </a:pPr>
            <a:r>
              <a:rPr lang="zh-CN" altLang="en-US" sz="2200" b="1" dirty="0" smtClean="0">
                <a:latin typeface="Times New Roman" pitchFamily="18" charset="0"/>
              </a:rPr>
              <a:t>三次间接地址</a:t>
            </a:r>
            <a:r>
              <a:rPr lang="en-US" altLang="zh-CN" sz="2200" b="1" dirty="0" smtClean="0">
                <a:latin typeface="Times New Roman" pitchFamily="18" charset="0"/>
              </a:rPr>
              <a:t>    </a:t>
            </a:r>
          </a:p>
          <a:p>
            <a:pPr marL="266700" algn="just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200" dirty="0" smtClean="0">
                <a:latin typeface="Times New Roman" pitchFamily="18" charset="0"/>
              </a:rPr>
              <a:t>      </a:t>
            </a:r>
            <a:r>
              <a:rPr lang="en-US" altLang="zh-CN" sz="2200" dirty="0" err="1" smtClean="0">
                <a:latin typeface="Times New Roman" pitchFamily="18" charset="0"/>
              </a:rPr>
              <a:t>i.addr</a:t>
            </a:r>
            <a:r>
              <a:rPr lang="en-US" altLang="zh-CN" sz="2200" dirty="0" smtClean="0">
                <a:latin typeface="Times New Roman" pitchFamily="18" charset="0"/>
              </a:rPr>
              <a:t>(12)</a:t>
            </a:r>
            <a:r>
              <a:rPr lang="zh-CN" altLang="en-US" sz="2200" dirty="0" smtClean="0">
                <a:latin typeface="Times New Roman" pitchFamily="18" charset="0"/>
              </a:rPr>
              <a:t>，三次间接地址，用于超大型文件。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89781" y="801017"/>
            <a:ext cx="8207375" cy="568801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CN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8.2.1  </a:t>
            </a:r>
            <a: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空闲表法和空闲链表法</a:t>
            </a:r>
            <a:b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　　</a:t>
            </a:r>
            <a:r>
              <a:rPr kumimoji="0" lang="en-US" altLang="zh-CN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空闲表法（</a:t>
            </a:r>
            <a:r>
              <a:rPr kumimoji="0" lang="en-US" altLang="zh-CN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空闲链表法</a:t>
            </a:r>
            <a:r>
              <a:rPr kumimoji="0" lang="en-US" altLang="zh-CN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自学）</a:t>
            </a:r>
            <a:br>
              <a:rPr kumimoji="0" lang="zh-CN" altLang="en-US" sz="23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kumimoji="0" lang="zh-CN" altLang="en-US" sz="2300" b="1" kern="0" dirty="0" smtClean="0">
                <a:solidFill>
                  <a:schemeClr val="tx1"/>
                </a:solidFill>
              </a:rPr>
              <a:t>　　</a:t>
            </a:r>
            <a:r>
              <a:rPr kumimoji="0" lang="en-US" altLang="zh-CN" sz="2300" b="1" kern="0" dirty="0" smtClean="0">
                <a:solidFill>
                  <a:schemeClr val="tx1"/>
                </a:solidFill>
              </a:rPr>
              <a:t>1) 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空闲表法</a:t>
            </a:r>
            <a:br>
              <a:rPr kumimoji="0" lang="zh-CN" altLang="en-US" sz="2300" b="1" kern="0" dirty="0" smtClean="0">
                <a:solidFill>
                  <a:schemeClr val="tx1"/>
                </a:solidFill>
              </a:rPr>
            </a:br>
            <a:r>
              <a:rPr kumimoji="0" lang="zh-CN" altLang="en-US" sz="2300" b="1" kern="0" dirty="0" smtClean="0">
                <a:solidFill>
                  <a:schemeClr val="tx1"/>
                </a:solidFill>
              </a:rPr>
              <a:t>　　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是文件的一种</a:t>
            </a:r>
            <a:r>
              <a:rPr kumimoji="0" lang="zh-CN" altLang="en-US" sz="2300" b="1" kern="0" dirty="0" smtClean="0">
                <a:solidFill>
                  <a:srgbClr val="FFFF00"/>
                </a:solidFill>
              </a:rPr>
              <a:t>连</a:t>
            </a:r>
            <a:r>
              <a:rPr kumimoji="0" lang="zh-CN" altLang="en-US" sz="2300" b="1" kern="0" dirty="0" smtClean="0">
                <a:solidFill>
                  <a:srgbClr val="FFFF00"/>
                </a:solidFill>
              </a:rPr>
              <a:t>续分配方</a:t>
            </a:r>
            <a:r>
              <a:rPr kumimoji="0" lang="zh-CN" altLang="en-US" sz="2300" b="1" kern="0" dirty="0" smtClean="0">
                <a:solidFill>
                  <a:srgbClr val="FFFF00"/>
                </a:solidFill>
              </a:rPr>
              <a:t>式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。它用于为</a:t>
            </a:r>
            <a:r>
              <a:rPr kumimoji="0" lang="zh-CN" altLang="en-US" sz="2300" b="1" u="sng" kern="0" dirty="0">
                <a:solidFill>
                  <a:schemeClr val="tx1"/>
                </a:solidFill>
              </a:rPr>
              <a:t>每个文件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分配</a:t>
            </a:r>
            <a:r>
              <a:rPr kumimoji="0" lang="zh-CN" altLang="en-US" sz="2300" b="1" kern="0" dirty="0"/>
              <a:t>一块连续的存储空间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。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它与内存的动态分配方式类似。</a:t>
            </a:r>
            <a:endParaRPr kumimoji="0" lang="en-US" altLang="zh-CN" sz="2300" b="1" kern="0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CN" sz="2400" b="1" kern="0" dirty="0">
                <a:solidFill>
                  <a:schemeClr val="tx1"/>
                </a:solidFill>
              </a:rPr>
              <a:t> 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       </a:t>
            </a:r>
            <a:r>
              <a:rPr kumimoji="0" lang="zh-CN" altLang="en-US" sz="2300" b="1" kern="0" dirty="0" smtClean="0">
                <a:solidFill>
                  <a:schemeClr val="tx1"/>
                </a:solidFill>
              </a:rPr>
              <a:t>对比图</a:t>
            </a:r>
            <a:r>
              <a:rPr kumimoji="0" lang="en-US" altLang="zh-CN" sz="2300" b="1" kern="0" dirty="0">
                <a:solidFill>
                  <a:schemeClr val="tx1"/>
                </a:solidFill>
              </a:rPr>
              <a:t>8-1 b</a:t>
            </a:r>
            <a:r>
              <a:rPr kumimoji="0" lang="en-US" altLang="zh-CN" sz="2300" b="1" kern="0" dirty="0" smtClean="0"/>
              <a:t> 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，</a:t>
            </a:r>
            <a:r>
              <a:rPr kumimoji="0" lang="zh-CN" altLang="en-US" sz="2300" b="1" kern="0" dirty="0"/>
              <a:t>顺序文件</a:t>
            </a:r>
            <a:r>
              <a:rPr kumimoji="0" lang="zh-CN" altLang="en-US" sz="2300" b="1" kern="0" dirty="0">
                <a:solidFill>
                  <a:schemeClr val="tx1"/>
                </a:solidFill>
              </a:rPr>
              <a:t>磁盘空间管理</a:t>
            </a:r>
          </a:p>
          <a:p>
            <a:pPr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kumimoji="0" lang="zh-CN" altLang="en-US" sz="2400" b="1" kern="0" dirty="0">
              <a:solidFill>
                <a:schemeClr val="tx1"/>
              </a:solidFill>
            </a:endParaRPr>
          </a:p>
        </p:txBody>
      </p:sp>
      <p:pic>
        <p:nvPicPr>
          <p:cNvPr id="4" name="Picture 4" descr="8-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20000"/>
                <a:lumOff val="8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55" y="3629543"/>
            <a:ext cx="6264275" cy="240942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1800" y="6059382"/>
            <a:ext cx="3024187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zh-CN" altLang="en-US" sz="2200" b="1" kern="0" dirty="0" smtClean="0"/>
              <a:t>图</a:t>
            </a:r>
            <a:r>
              <a:rPr kumimoji="0" lang="en-US" altLang="zh-CN" sz="2200" b="1" kern="0" dirty="0" smtClean="0"/>
              <a:t>8-9  </a:t>
            </a:r>
            <a:r>
              <a:rPr kumimoji="0" lang="zh-CN" altLang="en-US" sz="2200" b="1" kern="0" dirty="0" smtClean="0">
                <a:solidFill>
                  <a:schemeClr val="tx2"/>
                </a:solidFill>
              </a:rPr>
              <a:t>空闲盘块</a:t>
            </a:r>
            <a:r>
              <a:rPr kumimoji="0" lang="zh-CN" altLang="en-US" sz="2200" b="1" kern="0" dirty="0" smtClean="0"/>
              <a:t>表</a:t>
            </a:r>
            <a:endParaRPr kumimoji="0" lang="zh-CN" altLang="en-US" sz="2200" b="1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/>
              <a:t>8.2  </a:t>
            </a:r>
            <a:r>
              <a:rPr lang="zh-CN" altLang="zh-CN" dirty="0"/>
              <a:t>文件</a:t>
            </a:r>
            <a:r>
              <a:rPr lang="zh-CN" altLang="zh-CN" dirty="0">
                <a:solidFill>
                  <a:srgbClr val="FF0000"/>
                </a:solidFill>
              </a:rPr>
              <a:t>存储空</a:t>
            </a:r>
            <a:r>
              <a:rPr lang="zh-CN" altLang="zh-CN" dirty="0" smtClean="0">
                <a:solidFill>
                  <a:srgbClr val="FF0000"/>
                </a:solidFill>
              </a:rPr>
              <a:t>间</a:t>
            </a:r>
            <a:r>
              <a:rPr lang="zh-CN" altLang="zh-CN" dirty="0" smtClean="0"/>
              <a:t>的</a:t>
            </a:r>
            <a:r>
              <a:rPr lang="zh-CN" altLang="zh-CN" dirty="0"/>
              <a:t>管</a:t>
            </a:r>
            <a:r>
              <a:rPr lang="zh-CN" altLang="zh-CN" dirty="0" smtClean="0"/>
              <a:t>理</a:t>
            </a:r>
            <a:r>
              <a:rPr lang="zh-CN" altLang="en-US" dirty="0" smtClean="0"/>
              <a:t>（磁盘分配表）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445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692150"/>
            <a:ext cx="8351837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　　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2) 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存储空间的分配与回收</a:t>
            </a:r>
            <a:endParaRPr kumimoji="0" lang="en-US" altLang="zh-CN" sz="2400" b="1" kern="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分配算法：与内存的分区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动态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分配类似，</a:t>
            </a:r>
            <a:r>
              <a:rPr kumimoji="0" lang="zh-CN" altLang="en-US" sz="2400" b="1" u="sng" kern="0" dirty="0" smtClean="0"/>
              <a:t>首次适应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算法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和</a:t>
            </a:r>
            <a:r>
              <a:rPr kumimoji="0" lang="zh-CN" altLang="en-US" sz="2400" b="1" u="sng" kern="0" dirty="0"/>
              <a:t>最佳适应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算法等</a:t>
            </a:r>
            <a:r>
              <a:rPr kumimoji="0" lang="en-US" altLang="zh-CN" sz="2400" b="1" kern="0" dirty="0">
                <a:solidFill>
                  <a:schemeClr val="tx1"/>
                </a:solidFill>
              </a:rPr>
              <a:t>.</a:t>
            </a:r>
            <a:endParaRPr kumimoji="0" lang="en-US" altLang="zh-CN" sz="24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性能：它们对存储空间的利用率大体相当，优于最坏适应算法。</a:t>
            </a:r>
            <a:endParaRPr kumimoji="0" lang="en-US" altLang="zh-CN" sz="24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分配过程：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顺序检索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空闲表         找到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第一个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满足要求的空闲区        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分配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          同时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修改空闲表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。 </a:t>
            </a:r>
            <a:endParaRPr kumimoji="0" lang="en-US" altLang="zh-CN" sz="2400" b="1" kern="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40000"/>
              </a:lnSpc>
              <a:buSzPct val="68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kern="0" dirty="0">
                <a:solidFill>
                  <a:schemeClr val="tx1"/>
                </a:solidFill>
              </a:rPr>
              <a:t>回收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算法：参见</a:t>
            </a:r>
            <a:r>
              <a:rPr lang="en-US" altLang="zh-CN" sz="2400" dirty="0" smtClean="0"/>
              <a:t> </a:t>
            </a:r>
            <a:r>
              <a:rPr kumimoji="0" lang="en-US" altLang="zh-CN" sz="2400" b="1" kern="0" dirty="0">
                <a:solidFill>
                  <a:schemeClr val="tx1"/>
                </a:solidFill>
              </a:rPr>
              <a:t>§</a:t>
            </a:r>
            <a:r>
              <a:rPr lang="en-US" altLang="zh-CN" sz="2400" dirty="0" smtClean="0"/>
              <a:t> 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4.3.3 </a:t>
            </a:r>
            <a:r>
              <a:rPr kumimoji="0" lang="zh-CN" altLang="en-US" sz="2400" b="1" kern="0" dirty="0" smtClean="0">
                <a:solidFill>
                  <a:schemeClr val="tx1"/>
                </a:solidFill>
              </a:rPr>
              <a:t>内存回收</a:t>
            </a:r>
            <a:endParaRPr kumimoji="0" lang="zh-CN" altLang="en-US" sz="2400" b="1" kern="0" dirty="0">
              <a:solidFill>
                <a:schemeClr val="tx1"/>
              </a:solidFill>
            </a:endParaRPr>
          </a:p>
        </p:txBody>
      </p:sp>
      <p:cxnSp>
        <p:nvCxnSpPr>
          <p:cNvPr id="26628" name="直接箭头连接符 2"/>
          <p:cNvCxnSpPr>
            <a:cxnSpLocks noChangeShapeType="1"/>
          </p:cNvCxnSpPr>
          <p:nvPr/>
        </p:nvCxnSpPr>
        <p:spPr bwMode="auto">
          <a:xfrm>
            <a:off x="1619250" y="4076700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9" name="直接箭头连接符 8"/>
          <p:cNvCxnSpPr>
            <a:cxnSpLocks noChangeShapeType="1"/>
          </p:cNvCxnSpPr>
          <p:nvPr/>
        </p:nvCxnSpPr>
        <p:spPr bwMode="auto">
          <a:xfrm>
            <a:off x="2959100" y="4076700"/>
            <a:ext cx="6477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0" name="直接箭头连接符 9"/>
          <p:cNvCxnSpPr>
            <a:cxnSpLocks noChangeShapeType="1"/>
          </p:cNvCxnSpPr>
          <p:nvPr/>
        </p:nvCxnSpPr>
        <p:spPr bwMode="auto">
          <a:xfrm>
            <a:off x="4787900" y="3576638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40750" cy="49022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zh-CN" altLang="en-US" sz="2200" b="1" dirty="0" smtClean="0">
                <a:latin typeface="黑体" pitchFamily="2" charset="-122"/>
                <a:ea typeface="黑体" pitchFamily="2" charset="-122"/>
              </a:rPr>
              <a:t>盘块的表示：</a:t>
            </a:r>
            <a:r>
              <a:rPr lang="zh-CN" altLang="en-US" sz="2200" b="1" dirty="0" smtClean="0"/>
              <a:t>用二进制的一位来表示盘中一个盘块的使用情况。</a:t>
            </a:r>
            <a:endParaRPr lang="en-US" altLang="zh-CN" sz="2200" b="1" dirty="0" smtClean="0"/>
          </a:p>
          <a:p>
            <a:pPr marL="457200" indent="-4572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altLang="zh-CN" sz="2200" b="1" dirty="0" smtClean="0"/>
              <a:t>0</a:t>
            </a:r>
            <a:r>
              <a:rPr lang="zh-CN" altLang="en-US" sz="2200" b="1" dirty="0" smtClean="0"/>
              <a:t>：盘块空闲；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：已分配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相反也可</a:t>
            </a:r>
            <a:r>
              <a:rPr lang="en-US" altLang="zh-CN" sz="2200" b="1" dirty="0" smtClean="0"/>
              <a:t>)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 marL="457200" indent="-4572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zh-CN" altLang="en-US" sz="2200" b="1" dirty="0" smtClean="0"/>
              <a:t>位示图：磁盘上的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所有盘块</a:t>
            </a:r>
            <a:r>
              <a:rPr lang="zh-CN" altLang="en-US" sz="2200" b="1" dirty="0" smtClean="0"/>
              <a:t>都有一个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二进制位</a:t>
            </a:r>
            <a:r>
              <a:rPr lang="zh-CN" altLang="en-US" sz="2200" b="1" dirty="0" smtClean="0"/>
              <a:t>与之对应，由所有盘块所对应的位构成一个集合，称为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位示图</a:t>
            </a:r>
            <a:r>
              <a:rPr lang="zh-CN" altLang="en-US" sz="2200" b="1" dirty="0" smtClean="0"/>
              <a:t>。 </a:t>
            </a:r>
            <a:endParaRPr lang="zh-CN" altLang="zh-CN" sz="2200" b="1" dirty="0" smtClean="0"/>
          </a:p>
        </p:txBody>
      </p:sp>
      <p:sp>
        <p:nvSpPr>
          <p:cNvPr id="27651" name="标题 1"/>
          <p:cNvSpPr>
            <a:spLocks noGrp="1"/>
          </p:cNvSpPr>
          <p:nvPr>
            <p:ph type="title"/>
          </p:nvPr>
        </p:nvSpPr>
        <p:spPr>
          <a:xfrm>
            <a:off x="301625" y="404663"/>
            <a:ext cx="8540750" cy="504057"/>
          </a:xfrm>
        </p:spPr>
        <p:txBody>
          <a:bodyPr/>
          <a:lstStyle/>
          <a:p>
            <a:pPr indent="355600" algn="l"/>
            <a:r>
              <a:rPr lang="en-US" altLang="zh-CN" sz="26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8.2.2  </a:t>
            </a:r>
            <a:r>
              <a:rPr lang="zh-CN" altLang="en-US" sz="26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位示图法</a:t>
            </a:r>
            <a:endParaRPr lang="zh-CN" altLang="en-US" sz="26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8-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7776864" cy="273630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59113" y="5824538"/>
            <a:ext cx="2216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zh-CN" altLang="en-US" sz="2000" kern="0" dirty="0" smtClean="0"/>
              <a:t>图</a:t>
            </a:r>
            <a:r>
              <a:rPr kumimoji="0" lang="en-US" altLang="zh-CN" sz="2000" kern="0" dirty="0" smtClean="0"/>
              <a:t>8-10  </a:t>
            </a:r>
            <a:r>
              <a:rPr kumimoji="0" lang="zh-CN" altLang="en-US" sz="2000" kern="0" dirty="0" smtClean="0"/>
              <a:t>位示图</a:t>
            </a:r>
            <a:endParaRPr kumimoji="0" lang="zh-CN" altLang="en-US" sz="2000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1362600" y="3329374"/>
              <a:ext cx="1072800" cy="139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720" y="3317494"/>
                <a:ext cx="10965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/>
              <p14:cNvContentPartPr/>
              <p14:nvPr/>
            </p14:nvContentPartPr>
            <p14:xfrm>
              <a:off x="8160120" y="3333694"/>
              <a:ext cx="209160" cy="17604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8240" y="3321814"/>
                <a:ext cx="232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墨迹 13"/>
              <p14:cNvContentPartPr/>
              <p14:nvPr/>
            </p14:nvContentPartPr>
            <p14:xfrm>
              <a:off x="954000" y="3766774"/>
              <a:ext cx="189360" cy="2008080"/>
            </p14:xfrm>
          </p:contentPart>
        </mc:Choice>
        <mc:Fallback>
          <p:pic>
            <p:nvPicPr>
              <p:cNvPr id="14" name="墨迹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120" y="3754894"/>
                <a:ext cx="213120" cy="20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3196" y="764704"/>
            <a:ext cx="8351838" cy="57610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266700" algn="l">
              <a:lnSpc>
                <a:spcPct val="130000"/>
              </a:lnSpc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</a:rPr>
              <a:t>根据位示图进行盘块分配时，可分三步进行：</a:t>
            </a:r>
            <a:br>
              <a:rPr kumimoji="0" lang="zh-CN" altLang="en-US" sz="2400" kern="0" dirty="0" smtClean="0">
                <a:solidFill>
                  <a:schemeClr val="tx1"/>
                </a:solidFill>
              </a:rPr>
            </a:br>
            <a:r>
              <a:rPr kumimoji="0" lang="en-US" altLang="zh-CN" sz="2400" kern="0" dirty="0" smtClean="0">
                <a:solidFill>
                  <a:schemeClr val="tx1"/>
                </a:solidFill>
              </a:rPr>
              <a:t>(1) </a:t>
            </a:r>
            <a:r>
              <a:rPr kumimoji="0" lang="zh-CN" altLang="en-US" sz="2400" u="sng" kern="0" dirty="0" smtClean="0">
                <a:solidFill>
                  <a:schemeClr val="tx1"/>
                </a:solidFill>
              </a:rPr>
              <a:t>顺序</a:t>
            </a:r>
            <a:r>
              <a:rPr kumimoji="0" lang="zh-CN" altLang="en-US" sz="2400" b="1" u="sng" kern="0" dirty="0">
                <a:solidFill>
                  <a:srgbClr val="FF0000"/>
                </a:solidFill>
              </a:rPr>
              <a:t>扫描</a:t>
            </a:r>
            <a:r>
              <a:rPr kumimoji="0" lang="zh-CN" altLang="en-US" sz="2400" kern="0" dirty="0" smtClean="0"/>
              <a:t>位示图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，找出一个或一组值为</a:t>
            </a:r>
            <a:r>
              <a:rPr kumimoji="0" lang="zh-CN" altLang="en-US" sz="2400" kern="0" dirty="0" smtClean="0"/>
              <a:t>“</a:t>
            </a:r>
            <a:r>
              <a:rPr kumimoji="0" lang="en-US" altLang="zh-CN" sz="2400" kern="0" dirty="0" smtClean="0"/>
              <a:t>0”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的二进制位。</a:t>
            </a:r>
            <a:br>
              <a:rPr kumimoji="0" lang="zh-CN" altLang="en-US" sz="2400" kern="0" dirty="0" smtClean="0">
                <a:solidFill>
                  <a:schemeClr val="tx1"/>
                </a:solidFill>
              </a:rPr>
            </a:br>
            <a:r>
              <a:rPr kumimoji="0" lang="en-US" altLang="zh-CN" sz="2400" kern="0" dirty="0" smtClean="0"/>
              <a:t>(2) 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将这些</a:t>
            </a:r>
            <a:r>
              <a:rPr kumimoji="0" lang="zh-CN" altLang="en-US" sz="2400" b="1" kern="0" dirty="0" smtClean="0"/>
              <a:t>位</a:t>
            </a:r>
            <a:r>
              <a:rPr kumimoji="0" lang="zh-CN" altLang="en-US" sz="2400" b="1" kern="0" dirty="0" smtClean="0">
                <a:solidFill>
                  <a:srgbClr val="FF0000"/>
                </a:solidFill>
              </a:rPr>
              <a:t>转换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成与之相应的</a:t>
            </a:r>
            <a:r>
              <a:rPr kumimoji="0" lang="zh-CN" altLang="en-US" sz="2400" b="1" kern="0" dirty="0"/>
              <a:t>盘块</a:t>
            </a:r>
            <a:r>
              <a:rPr kumimoji="0" lang="zh-CN" altLang="en-US" sz="2400" b="1" kern="0" dirty="0" smtClean="0"/>
              <a:t>号</a:t>
            </a:r>
            <a:r>
              <a:rPr kumimoji="0" lang="en-US" altLang="zh-CN" sz="2400" b="1" kern="0" dirty="0" smtClean="0"/>
              <a:t>b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indent="266700" algn="l">
              <a:lnSpc>
                <a:spcPct val="130000"/>
              </a:lnSpc>
              <a:defRPr/>
            </a:pPr>
            <a:r>
              <a:rPr kumimoji="0" lang="en-US" altLang="zh-CN" sz="2400" kern="0" dirty="0" smtClean="0">
                <a:solidFill>
                  <a:schemeClr val="tx1"/>
                </a:solidFill>
              </a:rPr>
              <a:t>   b = n(</a:t>
            </a:r>
            <a:r>
              <a:rPr kumimoji="0" lang="en-US" altLang="zh-CN" sz="2400" kern="0" dirty="0" err="1" smtClean="0">
                <a:solidFill>
                  <a:schemeClr val="tx1"/>
                </a:solidFill>
              </a:rPr>
              <a:t>i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 - 1) + j  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 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400" kern="0" dirty="0" smtClean="0">
                <a:solidFill>
                  <a:srgbClr val="FFFF00"/>
                </a:solidFill>
              </a:rPr>
              <a:t>b = </a:t>
            </a:r>
            <a:r>
              <a:rPr kumimoji="0" lang="en-US" altLang="zh-CN" sz="2400" kern="0" dirty="0" err="1" smtClean="0">
                <a:solidFill>
                  <a:srgbClr val="FFFF00"/>
                </a:solidFill>
              </a:rPr>
              <a:t>i</a:t>
            </a:r>
            <a:r>
              <a:rPr kumimoji="0" lang="en-US" altLang="zh-CN" sz="2400" kern="0" dirty="0" smtClean="0">
                <a:solidFill>
                  <a:srgbClr val="FFFF00"/>
                </a:solidFill>
              </a:rPr>
              <a:t>*n + j (</a:t>
            </a:r>
            <a:r>
              <a:rPr kumimoji="0" lang="zh-CN" altLang="en-US" sz="2400" kern="0" dirty="0" smtClean="0">
                <a:solidFill>
                  <a:srgbClr val="FFFF00"/>
                </a:solidFill>
              </a:rPr>
              <a:t>行列号从</a:t>
            </a:r>
            <a:r>
              <a:rPr kumimoji="0" lang="en-US" altLang="zh-CN" sz="2400" kern="0" dirty="0" smtClean="0">
                <a:solidFill>
                  <a:srgbClr val="FFFF00"/>
                </a:solidFill>
              </a:rPr>
              <a:t>0</a:t>
            </a:r>
            <a:r>
              <a:rPr kumimoji="0" lang="zh-CN" altLang="en-US" sz="2400" kern="0" dirty="0" smtClean="0">
                <a:solidFill>
                  <a:srgbClr val="FFFF00"/>
                </a:solidFill>
              </a:rPr>
              <a:t>开始</a:t>
            </a:r>
            <a:r>
              <a:rPr kumimoji="0" lang="en-US" altLang="zh-CN" sz="2400" kern="0" dirty="0" smtClean="0">
                <a:solidFill>
                  <a:srgbClr val="FFFF00"/>
                </a:solidFill>
              </a:rPr>
              <a:t>)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/>
            </a:r>
            <a:br>
              <a:rPr kumimoji="0" lang="en-US" altLang="zh-CN" sz="2400" kern="0" dirty="0" smtClean="0">
                <a:solidFill>
                  <a:schemeClr val="tx1"/>
                </a:solidFill>
              </a:rPr>
            </a:br>
            <a:r>
              <a:rPr kumimoji="0" lang="zh-CN" altLang="en-US" sz="2400" kern="0" dirty="0" smtClean="0">
                <a:solidFill>
                  <a:schemeClr val="tx1"/>
                </a:solidFill>
              </a:rPr>
              <a:t>式中，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n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代表每行的位数。</a:t>
            </a:r>
            <a:br>
              <a:rPr kumimoji="0" lang="zh-CN" altLang="en-US" sz="2400" kern="0" dirty="0" smtClean="0">
                <a:solidFill>
                  <a:schemeClr val="tx1"/>
                </a:solidFill>
              </a:rPr>
            </a:br>
            <a:r>
              <a:rPr kumimoji="0" lang="en-US" altLang="zh-CN" sz="2400" kern="0" dirty="0" smtClean="0">
                <a:solidFill>
                  <a:schemeClr val="tx1"/>
                </a:solidFill>
              </a:rPr>
              <a:t>(3) </a:t>
            </a:r>
            <a:r>
              <a:rPr kumimoji="0" lang="zh-CN" altLang="en-US" sz="2400" b="1" kern="0" dirty="0">
                <a:solidFill>
                  <a:srgbClr val="FF0000"/>
                </a:solidFill>
              </a:rPr>
              <a:t>修改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位示图，令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map[</a:t>
            </a:r>
            <a:r>
              <a:rPr kumimoji="0" lang="en-US" altLang="zh-CN" sz="2400" kern="0" dirty="0" err="1" smtClean="0">
                <a:solidFill>
                  <a:schemeClr val="tx1"/>
                </a:solidFill>
              </a:rPr>
              <a:t>i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, j] = 1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indent="266700" algn="l">
              <a:lnSpc>
                <a:spcPct val="130000"/>
              </a:lnSpc>
              <a:defRPr/>
            </a:pPr>
            <a:r>
              <a:rPr kumimoji="0" lang="en-US" altLang="zh-CN" sz="24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0" lang="zh-CN" altLang="en-US" sz="2400" b="1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盘块的回</a:t>
            </a:r>
            <a:r>
              <a:rPr kumimoji="0" lang="zh-CN" altLang="en-US" sz="2400" b="1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收</a:t>
            </a:r>
            <a:endParaRPr kumimoji="0" lang="en-US" altLang="zh-CN" sz="2400" b="1" kern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defRPr/>
            </a:pPr>
            <a:r>
              <a:rPr lang="en-US" altLang="zh-CN" sz="2400" dirty="0" smtClean="0"/>
              <a:t>(1) </a:t>
            </a:r>
            <a:r>
              <a:rPr lang="zh-CN" altLang="en-US" sz="2400" dirty="0" smtClean="0">
                <a:solidFill>
                  <a:schemeClr val="tx1"/>
                </a:solidFill>
              </a:rPr>
              <a:t>将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zh-CN" altLang="en-US" sz="2400" u="sng" dirty="0" smtClean="0">
                <a:solidFill>
                  <a:schemeClr val="tx1"/>
                </a:solidFill>
              </a:rPr>
              <a:t>盘块号</a:t>
            </a:r>
            <a:r>
              <a:rPr lang="zh-CN" altLang="en-US" sz="2400" dirty="0" smtClean="0">
                <a:solidFill>
                  <a:schemeClr val="tx1"/>
                </a:solidFill>
              </a:rPr>
              <a:t>转换成位示图中的</a:t>
            </a:r>
            <a:r>
              <a:rPr lang="zh-CN" altLang="en-US" sz="2400" u="sng" dirty="0" smtClean="0">
                <a:solidFill>
                  <a:schemeClr val="tx1"/>
                </a:solidFill>
              </a:rPr>
              <a:t>行号和列号</a:t>
            </a:r>
            <a:endParaRPr kumimoji="0" lang="pt-BR" altLang="zh-CN" sz="2400" u="sng" kern="0" dirty="0" smtClean="0">
              <a:solidFill>
                <a:schemeClr val="tx1"/>
              </a:solidFill>
            </a:endParaRPr>
          </a:p>
          <a:p>
            <a:pPr indent="266700" algn="l">
              <a:lnSpc>
                <a:spcPct val="130000"/>
              </a:lnSpc>
              <a:defRPr/>
            </a:pPr>
            <a:r>
              <a:rPr kumimoji="0" lang="pt-BR" altLang="zh-CN" sz="2400" kern="0" dirty="0" smtClean="0">
                <a:solidFill>
                  <a:schemeClr val="tx1"/>
                </a:solidFill>
              </a:rPr>
              <a:t>i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=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(b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 - 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1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)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/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 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n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+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1                  </a:t>
            </a:r>
            <a:r>
              <a:rPr kumimoji="0" lang="pt-BR" altLang="zh-CN" sz="2400" kern="0" dirty="0">
                <a:solidFill>
                  <a:srgbClr val="FFFF00"/>
                </a:solidFill>
              </a:rPr>
              <a:t> 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 </a:t>
            </a:r>
            <a:r>
              <a:rPr kumimoji="0" lang="pt-BR" altLang="zh-CN" sz="2400" kern="0" dirty="0">
                <a:solidFill>
                  <a:srgbClr val="FFFF00"/>
                </a:solidFill>
              </a:rPr>
              <a:t>i=b/n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/>
            </a:r>
            <a:br>
              <a:rPr kumimoji="0" lang="pt-BR" altLang="zh-CN" sz="2400" kern="0" dirty="0">
                <a:solidFill>
                  <a:schemeClr val="tx1"/>
                </a:solidFill>
              </a:rPr>
            </a:br>
            <a:r>
              <a:rPr kumimoji="0" lang="zh-CN" altLang="en-US" sz="2400" kern="0" dirty="0" smtClean="0">
                <a:solidFill>
                  <a:schemeClr val="tx1"/>
                </a:solidFill>
              </a:rPr>
              <a:t>   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j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=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(b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 - 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1) MOD n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>
                <a:solidFill>
                  <a:schemeClr val="tx1"/>
                </a:solidFill>
              </a:rPr>
              <a:t>+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 </a:t>
            </a:r>
            <a:r>
              <a:rPr kumimoji="0" lang="pt-BR" altLang="zh-CN" sz="2400" kern="0" dirty="0" smtClean="0">
                <a:solidFill>
                  <a:schemeClr val="tx1"/>
                </a:solidFill>
              </a:rPr>
              <a:t>1           </a:t>
            </a:r>
            <a:r>
              <a:rPr kumimoji="0" lang="pt-BR" altLang="zh-CN" sz="2400" kern="0" dirty="0">
                <a:solidFill>
                  <a:srgbClr val="FFFF00"/>
                </a:solidFill>
              </a:rPr>
              <a:t>j=b MOD n  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>
                <a:solidFill>
                  <a:schemeClr val="tx1"/>
                </a:solidFill>
              </a:rPr>
              <a:t>(2) </a:t>
            </a:r>
            <a:r>
              <a:rPr lang="zh-CN" altLang="en-US" sz="2400" dirty="0">
                <a:solidFill>
                  <a:schemeClr val="tx1"/>
                </a:solidFill>
              </a:rPr>
              <a:t>修改位示图。令</a:t>
            </a:r>
            <a:r>
              <a:rPr lang="en-US" altLang="zh-CN" sz="2400" dirty="0">
                <a:solidFill>
                  <a:schemeClr val="tx1"/>
                </a:solidFill>
              </a:rPr>
              <a:t>map[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j] = 0</a:t>
            </a:r>
            <a:r>
              <a:rPr lang="zh-CN" altLang="en-US" sz="2400" b="1" dirty="0">
                <a:solidFill>
                  <a:schemeClr val="tx1"/>
                </a:solidFill>
              </a:rPr>
              <a:t/>
            </a:r>
            <a:br>
              <a:rPr lang="zh-CN" altLang="en-US" sz="2400" b="1" dirty="0">
                <a:solidFill>
                  <a:schemeClr val="tx1"/>
                </a:solidFill>
              </a:rPr>
            </a:b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　</a:t>
            </a:r>
            <a:r>
              <a:rPr lang="en-US" altLang="zh-CN" dirty="0"/>
              <a:t>2. </a:t>
            </a:r>
            <a:r>
              <a:rPr lang="zh-CN" altLang="zh-CN" dirty="0"/>
              <a:t>盘块的分配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</p:spPr>
        <p:txBody>
          <a:bodyPr/>
          <a:lstStyle/>
          <a:p>
            <a:pPr eaLnBrk="1" hangingPunct="1"/>
            <a:r>
              <a:rPr lang="en-US" altLang="zh-CN" sz="3000" b="1" dirty="0" smtClean="0">
                <a:solidFill>
                  <a:srgbClr val="FFC000"/>
                </a:solidFill>
              </a:rPr>
              <a:t>8.1.1  </a:t>
            </a:r>
            <a:r>
              <a:rPr lang="zh-CN" altLang="en-US" sz="3000" b="1" dirty="0" smtClean="0">
                <a:solidFill>
                  <a:srgbClr val="FFC000"/>
                </a:solidFill>
              </a:rPr>
              <a:t>连续组织</a:t>
            </a:r>
            <a:r>
              <a:rPr lang="en-US" altLang="zh-CN" sz="3000" b="1" dirty="0" smtClean="0">
                <a:solidFill>
                  <a:srgbClr val="FFC000"/>
                </a:solidFill>
              </a:rPr>
              <a:t>/</a:t>
            </a:r>
            <a:r>
              <a:rPr lang="zh-CN" altLang="en-US" sz="3000" b="1" dirty="0" smtClean="0">
                <a:solidFill>
                  <a:srgbClr val="FFC000"/>
                </a:solidFill>
              </a:rPr>
              <a:t>分配方式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2513"/>
            <a:ext cx="8540750" cy="5545137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80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磁盘空间的分配方式</a:t>
            </a:r>
            <a:endParaRPr lang="en-US" altLang="zh-CN" sz="2400" b="1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b="1" u="sng" dirty="0" smtClean="0"/>
              <a:t>如何分配</a:t>
            </a:r>
            <a:r>
              <a:rPr lang="zh-CN" altLang="en-US" sz="2400" b="1" dirty="0" smtClean="0"/>
              <a:t>盘</a:t>
            </a:r>
            <a:r>
              <a:rPr lang="zh-CN" altLang="en-US" sz="2400" b="1" dirty="0" smtClean="0"/>
              <a:t>块</a:t>
            </a:r>
            <a:r>
              <a:rPr lang="zh-CN" altLang="en-US" sz="2400" dirty="0" smtClean="0"/>
              <a:t>：为每一个文件分配一组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相邻接</a:t>
            </a:r>
            <a:r>
              <a:rPr lang="zh-CN" altLang="en-US" sz="2400" dirty="0" smtClean="0"/>
              <a:t>的盘块。</a:t>
            </a:r>
            <a:endParaRPr lang="en-US" altLang="zh-CN" sz="2400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具体分配方法：</a:t>
            </a:r>
            <a:r>
              <a:rPr lang="zh-CN" altLang="en-US" sz="2400" dirty="0" smtClean="0"/>
              <a:t>见下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</a:t>
            </a:r>
            <a:r>
              <a:rPr lang="zh-CN" altLang="en-US" sz="2400" u="sng" dirty="0"/>
              <a:t>连续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配</a:t>
            </a:r>
            <a:r>
              <a:rPr lang="en-US" altLang="zh-CN" sz="2400" dirty="0"/>
              <a:t>+</a:t>
            </a:r>
            <a:r>
              <a:rPr lang="zh-CN" altLang="en-US" sz="2400" u="sng" dirty="0" smtClean="0"/>
              <a:t>目录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此</a:t>
            </a:r>
            <a:r>
              <a:rPr lang="zh-CN" altLang="en-US" sz="2400" dirty="0" smtClean="0"/>
              <a:t>种</a:t>
            </a:r>
            <a:r>
              <a:rPr lang="zh-CN" altLang="en-US" sz="2400" u="sng" dirty="0" smtClean="0"/>
              <a:t>文件结构</a:t>
            </a:r>
            <a:r>
              <a:rPr lang="zh-CN" altLang="en-US" sz="2400" dirty="0" smtClean="0"/>
              <a:t>称为</a:t>
            </a:r>
            <a:r>
              <a:rPr lang="zh-CN" altLang="en-US" sz="2400" b="1" dirty="0">
                <a:solidFill>
                  <a:schemeClr val="tx2"/>
                </a:solidFill>
              </a:rPr>
              <a:t>顺序文件结构</a:t>
            </a:r>
            <a:r>
              <a:rPr lang="zh-CN" altLang="en-US" sz="2400" dirty="0" smtClean="0"/>
              <a:t>，此时的物理</a:t>
            </a:r>
            <a:r>
              <a:rPr lang="zh-CN" altLang="en-US" sz="2400" u="sng" dirty="0" smtClean="0"/>
              <a:t>文件</a:t>
            </a:r>
            <a:r>
              <a:rPr lang="zh-CN" altLang="en-US" sz="2400" dirty="0" smtClean="0"/>
              <a:t>称为</a:t>
            </a:r>
            <a:r>
              <a:rPr lang="zh-CN" altLang="en-US" sz="2400" b="1" dirty="0">
                <a:solidFill>
                  <a:schemeClr val="tx2"/>
                </a:solidFill>
              </a:rPr>
              <a:t>顺序文件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b="1" dirty="0" smtClean="0"/>
              <a:t>目的（优点）</a:t>
            </a:r>
            <a:r>
              <a:rPr lang="zh-CN" altLang="en-US" sz="2400" dirty="0" smtClean="0"/>
              <a:t>：在进行读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写时，不必移动磁头，</a:t>
            </a:r>
            <a:r>
              <a:rPr lang="zh-CN" altLang="en-US" sz="2400" b="1" dirty="0">
                <a:solidFill>
                  <a:schemeClr val="tx2"/>
                </a:solidFill>
              </a:rPr>
              <a:t>速度</a:t>
            </a:r>
            <a:r>
              <a:rPr lang="zh-CN" altLang="en-US" sz="2400" b="1" dirty="0" smtClean="0"/>
              <a:t>更快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solidFill>
                  <a:schemeClr val="tx2"/>
                </a:solidFill>
              </a:rPr>
              <a:t>逻辑文件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chemeClr val="tx2"/>
                </a:solidFill>
              </a:rPr>
              <a:t>物理文件</a:t>
            </a:r>
            <a:r>
              <a:rPr lang="zh-CN" altLang="en-US" sz="2400" b="1" dirty="0" smtClean="0"/>
              <a:t>转换</a:t>
            </a:r>
            <a:r>
              <a:rPr lang="zh-CN" altLang="en-US" sz="2400" dirty="0" smtClean="0"/>
              <a:t>：把逻辑文件中的</a:t>
            </a:r>
            <a:r>
              <a:rPr lang="zh-CN" altLang="en-US" sz="2400" dirty="0"/>
              <a:t>记录</a:t>
            </a:r>
            <a:r>
              <a:rPr lang="zh-CN" altLang="en-US" sz="2400" b="1" dirty="0" smtClean="0">
                <a:solidFill>
                  <a:srgbClr val="FF6600"/>
                </a:solidFill>
              </a:rPr>
              <a:t>按顺序</a:t>
            </a:r>
            <a:r>
              <a:rPr lang="zh-CN" altLang="en-US" sz="2400" dirty="0" smtClean="0"/>
              <a:t>地存储到</a:t>
            </a:r>
            <a:r>
              <a:rPr lang="zh-CN" altLang="en-US" sz="2400" b="1" dirty="0" smtClean="0">
                <a:solidFill>
                  <a:srgbClr val="FF6600"/>
                </a:solidFill>
              </a:rPr>
              <a:t>邻接</a:t>
            </a:r>
            <a:r>
              <a:rPr lang="zh-CN" altLang="en-US" sz="2400" dirty="0" smtClean="0"/>
              <a:t>的各物理盘块中，即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记录顺序</a:t>
            </a:r>
            <a:r>
              <a:rPr lang="zh-CN" altLang="en-US" sz="2400" u="sng" dirty="0" smtClean="0"/>
              <a:t>对应</a:t>
            </a:r>
            <a:r>
              <a:rPr lang="zh-CN" altLang="en-US" sz="2400" u="sng" dirty="0" smtClean="0">
                <a:solidFill>
                  <a:schemeClr val="tx2"/>
                </a:solidFill>
              </a:rPr>
              <a:t>盘块顺序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-255588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sz="2400" dirty="0" smtClean="0"/>
              <a:t>文</a:t>
            </a:r>
            <a:r>
              <a:rPr lang="zh-CN" altLang="en-US" sz="2400" dirty="0" smtClean="0"/>
              <a:t>件</a:t>
            </a:r>
            <a:r>
              <a:rPr lang="zh-CN" altLang="en-US" sz="2400" dirty="0" smtClean="0"/>
              <a:t>的</a:t>
            </a:r>
            <a:r>
              <a:rPr lang="zh-CN" altLang="en-US" sz="2400" u="sng" dirty="0" smtClean="0"/>
              <a:t>物理地址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61950" indent="-4763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目录项的</a:t>
            </a:r>
            <a:r>
              <a:rPr lang="zh-CN" altLang="en-US" sz="2400" dirty="0" smtClean="0">
                <a:solidFill>
                  <a:schemeClr val="tx2"/>
                </a:solidFill>
              </a:rPr>
              <a:t>文件物理地址</a:t>
            </a:r>
            <a:r>
              <a:rPr lang="zh-CN" altLang="en-US" sz="2400" dirty="0" smtClean="0"/>
              <a:t>字段添加</a:t>
            </a:r>
            <a:r>
              <a:rPr lang="zh-CN" altLang="en-US" sz="2400" u="sng" dirty="0" smtClean="0"/>
              <a:t>起始盘块号</a:t>
            </a:r>
            <a:r>
              <a:rPr lang="zh-CN" altLang="en-US" sz="2400" dirty="0" smtClean="0"/>
              <a:t>及</a:t>
            </a:r>
            <a:r>
              <a:rPr lang="zh-CN" altLang="en-US" sz="2400" u="sng" dirty="0" smtClean="0"/>
              <a:t>文件长度</a:t>
            </a:r>
            <a:r>
              <a:rPr lang="zh-CN" altLang="en-US" sz="2400" dirty="0" smtClean="0"/>
              <a:t>。下图</a:t>
            </a:r>
            <a:r>
              <a:rPr lang="en-US" altLang="zh-CN" sz="2400" dirty="0" smtClean="0"/>
              <a:t>8-1</a:t>
            </a:r>
            <a:endParaRPr lang="en-US" altLang="zh-CN" sz="2400" u="sng" dirty="0" smtClean="0"/>
          </a:p>
          <a:p>
            <a:pPr marL="1257300" indent="-4763" eaLnBrk="1" hangingPunct="1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None/>
              <a:defRPr/>
            </a:pPr>
            <a:r>
              <a:rPr lang="en-US" altLang="zh-CN" sz="2400" dirty="0" smtClean="0"/>
              <a:t>               </a:t>
            </a:r>
            <a:endParaRPr lang="zh-CN" altLang="en-US" sz="2400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836712"/>
            <a:ext cx="8352159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defRPr/>
            </a:pPr>
            <a:r>
              <a:rPr kumimoji="0" lang="en-US" altLang="zh-CN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问题：空闲表</a:t>
            </a:r>
            <a:r>
              <a:rPr kumimoji="0" lang="en-US" altLang="zh-CN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kumimoji="0" lang="zh-CN" altLang="en-US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链表不适应大型文件（表太长）。</a:t>
            </a:r>
            <a:endParaRPr kumimoji="0" lang="en-US" altLang="zh-CN" sz="2400" kern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457200" indent="-457200" algn="l">
              <a:lnSpc>
                <a:spcPct val="140000"/>
              </a:lnSpc>
              <a:buFontTx/>
              <a:buAutoNum type="arabicPeriod"/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空闲盘块的组织</a:t>
            </a:r>
            <a:endParaRPr kumimoji="0" lang="en-US" altLang="zh-CN" sz="2400" kern="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40000"/>
              </a:lnSpc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(1) </a:t>
            </a:r>
            <a:r>
              <a:rPr kumimoji="0" lang="zh-CN" altLang="en-US" sz="2400" b="1" kern="0" dirty="0" smtClean="0"/>
              <a:t>空闲盘块号栈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，用来存放</a:t>
            </a:r>
            <a:r>
              <a:rPr kumimoji="0" lang="zh-CN" altLang="en-US" sz="2400" b="1" u="sng" kern="0" dirty="0" smtClean="0">
                <a:solidFill>
                  <a:srgbClr val="FF0000"/>
                </a:solidFill>
              </a:rPr>
              <a:t>当前</a:t>
            </a:r>
            <a:r>
              <a:rPr kumimoji="0" lang="zh-CN" altLang="en-US" sz="2400" b="1" u="sng" kern="0" dirty="0">
                <a:solidFill>
                  <a:srgbClr val="FF0000"/>
                </a:solidFill>
              </a:rPr>
              <a:t>可用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的一组</a:t>
            </a:r>
            <a:r>
              <a:rPr kumimoji="0" lang="zh-CN" altLang="en-US" sz="2400" u="sng" kern="0" dirty="0">
                <a:solidFill>
                  <a:srgbClr val="FFFF00"/>
                </a:solidFill>
              </a:rPr>
              <a:t>空闲</a:t>
            </a:r>
            <a:r>
              <a:rPr kumimoji="0" lang="zh-CN" altLang="en-US" sz="2400" u="sng" kern="0" dirty="0" smtClean="0">
                <a:solidFill>
                  <a:srgbClr val="FFFF00"/>
                </a:solidFill>
              </a:rPr>
              <a:t>盘块</a:t>
            </a:r>
            <a:r>
              <a:rPr kumimoji="0" lang="zh-CN" altLang="en-US" sz="2400" b="1" u="sng" kern="0" dirty="0" smtClean="0">
                <a:solidFill>
                  <a:srgbClr val="FFFF00"/>
                </a:solidFill>
              </a:rPr>
              <a:t>号</a:t>
            </a:r>
            <a:r>
              <a:rPr kumimoji="0" lang="en-US" altLang="zh-CN" sz="2400" b="1" u="sng" kern="0" baseline="30000" dirty="0" smtClean="0">
                <a:solidFill>
                  <a:srgbClr val="FFFF00"/>
                </a:solidFill>
              </a:rPr>
              <a:t>1</a:t>
            </a:r>
            <a:r>
              <a:rPr kumimoji="0" lang="en-US" altLang="zh-CN" sz="2400" b="1" kern="0" baseline="30000" dirty="0" smtClean="0">
                <a:solidFill>
                  <a:srgbClr val="FFFF00"/>
                </a:solidFill>
              </a:rPr>
              <a:t>   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最多含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100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个号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，以及栈中</a:t>
            </a:r>
            <a:r>
              <a:rPr kumimoji="0" lang="zh-CN" altLang="en-US" sz="2400" b="1" u="sng" kern="0" dirty="0">
                <a:solidFill>
                  <a:srgbClr val="FF0000"/>
                </a:solidFill>
              </a:rPr>
              <a:t>总共可用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的</a:t>
            </a:r>
            <a:r>
              <a:rPr kumimoji="0" lang="zh-CN" altLang="en-US" sz="2400" u="sng" kern="0" dirty="0">
                <a:solidFill>
                  <a:srgbClr val="FFFF00"/>
                </a:solidFill>
              </a:rPr>
              <a:t>空闲盘块</a:t>
            </a:r>
            <a:r>
              <a:rPr kumimoji="0" lang="zh-CN" altLang="en-US" sz="2400" b="1" u="sng" kern="0" dirty="0">
                <a:solidFill>
                  <a:srgbClr val="FFFF00"/>
                </a:solidFill>
              </a:rPr>
              <a:t>数</a:t>
            </a:r>
            <a:r>
              <a:rPr kumimoji="0" lang="en-US" altLang="zh-CN" sz="2400" b="1" u="sng" kern="0" dirty="0" smtClean="0">
                <a:solidFill>
                  <a:srgbClr val="FFFF00"/>
                </a:solidFill>
              </a:rPr>
              <a:t>N  </a:t>
            </a:r>
            <a:r>
              <a:rPr kumimoji="0" lang="en-US" altLang="zh-CN" sz="2400" b="1" u="sng" kern="0" baseline="30000" dirty="0" smtClean="0">
                <a:solidFill>
                  <a:srgbClr val="FFFF00"/>
                </a:solidFill>
              </a:rPr>
              <a:t>2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N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还兼作</a:t>
            </a:r>
            <a:r>
              <a:rPr kumimoji="0" lang="zh-CN" altLang="en-US" sz="2400" b="1" kern="0" dirty="0" smtClean="0">
                <a:solidFill>
                  <a:srgbClr val="FFFF00"/>
                </a:solidFill>
              </a:rPr>
              <a:t>栈顶指针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用。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kumimoji="0" lang="zh-CN" altLang="en-US" sz="2400" kern="0" dirty="0" smtClean="0">
                <a:solidFill>
                  <a:schemeClr val="tx1"/>
                </a:solidFill>
              </a:rPr>
              <a:t>    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2)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文件区中的</a:t>
            </a:r>
            <a:r>
              <a:rPr kumimoji="0" lang="zh-CN" altLang="en-US" sz="2400" u="sng" kern="0" dirty="0">
                <a:solidFill>
                  <a:schemeClr val="tx1"/>
                </a:solidFill>
              </a:rPr>
              <a:t>所有空闲盘块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被分成</a:t>
            </a:r>
            <a:r>
              <a:rPr kumimoji="0" lang="zh-CN" altLang="en-US" sz="2400" b="1" kern="0" dirty="0">
                <a:solidFill>
                  <a:srgbClr val="FFFF00"/>
                </a:solidFill>
              </a:rPr>
              <a:t>若干个</a:t>
            </a:r>
            <a:r>
              <a:rPr kumimoji="0" lang="zh-CN" altLang="en-US" sz="2400" b="1" kern="0" dirty="0" smtClean="0">
                <a:solidFill>
                  <a:srgbClr val="FFFF00"/>
                </a:solidFill>
              </a:rPr>
              <a:t>组。</a:t>
            </a:r>
            <a:endParaRPr kumimoji="0" lang="en-US" altLang="zh-CN" sz="2400" b="1" kern="0" dirty="0" smtClean="0">
              <a:solidFill>
                <a:srgbClr val="FFFF00"/>
              </a:solidFill>
            </a:endParaRPr>
          </a:p>
          <a:p>
            <a:pPr algn="l">
              <a:defRPr/>
            </a:pPr>
            <a:r>
              <a:rPr kumimoji="0" lang="en-US" altLang="zh-CN" sz="2400" b="1" kern="0" dirty="0">
                <a:solidFill>
                  <a:srgbClr val="FFFF00"/>
                </a:solidFill>
              </a:rPr>
              <a:t> </a:t>
            </a:r>
            <a:r>
              <a:rPr kumimoji="0" lang="en-US" altLang="zh-CN" sz="2400" b="1" kern="0" dirty="0" smtClean="0">
                <a:solidFill>
                  <a:srgbClr val="FFFF00"/>
                </a:solidFill>
              </a:rPr>
              <a:t>   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比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如，将每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100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个盘块作为一组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。第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201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～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7999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号盘块用于存放文件，即作为文件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区。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kumimoji="0" lang="zh-CN" altLang="en-US" sz="2400" b="1" kern="0" dirty="0" smtClean="0">
                <a:solidFill>
                  <a:schemeClr val="tx1"/>
                </a:solidFill>
              </a:rPr>
              <a:t>    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第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一组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为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201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～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300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次末组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为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7801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～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7900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，</a:t>
            </a:r>
            <a:r>
              <a:rPr kumimoji="0" lang="zh-CN" altLang="en-US" sz="2400" b="1" u="sng" kern="0" dirty="0" smtClean="0">
                <a:solidFill>
                  <a:schemeClr val="tx1"/>
                </a:solidFill>
              </a:rPr>
              <a:t>最</a:t>
            </a:r>
            <a:r>
              <a:rPr kumimoji="0" lang="zh-CN" altLang="en-US" sz="2400" b="1" u="sng" kern="0" dirty="0">
                <a:solidFill>
                  <a:schemeClr val="tx1"/>
                </a:solidFill>
              </a:rPr>
              <a:t>末一组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盘块号应为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7901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～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7999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 </a:t>
            </a:r>
            <a:endParaRPr kumimoji="0" lang="zh-CN" altLang="en-US" sz="2400" kern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  8.2.3 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成组链接法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(UNIX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)  (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重点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8-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848872" cy="532859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x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1775" y="6237288"/>
            <a:ext cx="432117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0" lang="zh-CN" altLang="en-US" sz="2200" kern="0" dirty="0" smtClean="0"/>
              <a:t>图</a:t>
            </a:r>
            <a:r>
              <a:rPr kumimoji="0" lang="en-US" altLang="zh-CN" sz="2200" kern="0" dirty="0" smtClean="0"/>
              <a:t>8-11  </a:t>
            </a:r>
            <a:r>
              <a:rPr kumimoji="0" lang="zh-CN" altLang="en-US" sz="2200" kern="0" dirty="0" smtClean="0"/>
              <a:t>空闲盘块的成组链接法</a:t>
            </a:r>
            <a:endParaRPr kumimoji="0" lang="zh-CN" altLang="en-US" sz="2200" kern="0" dirty="0"/>
          </a:p>
        </p:txBody>
      </p:sp>
      <p:sp>
        <p:nvSpPr>
          <p:cNvPr id="30724" name="圆角矩形 2"/>
          <p:cNvSpPr>
            <a:spLocks noChangeArrowheads="1"/>
          </p:cNvSpPr>
          <p:nvPr/>
        </p:nvSpPr>
        <p:spPr bwMode="auto">
          <a:xfrm>
            <a:off x="4392612" y="2744788"/>
            <a:ext cx="1079500" cy="3311525"/>
          </a:xfrm>
          <a:prstGeom prst="roundRect">
            <a:avLst>
              <a:gd name="adj" fmla="val 25583"/>
            </a:avLst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椭圆 5"/>
          <p:cNvSpPr>
            <a:spLocks noChangeArrowheads="1"/>
          </p:cNvSpPr>
          <p:nvPr/>
        </p:nvSpPr>
        <p:spPr bwMode="auto">
          <a:xfrm>
            <a:off x="1331913" y="2636838"/>
            <a:ext cx="647700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左大括号 6"/>
          <p:cNvSpPr>
            <a:spLocks/>
          </p:cNvSpPr>
          <p:nvPr/>
        </p:nvSpPr>
        <p:spPr bwMode="auto">
          <a:xfrm flipH="1">
            <a:off x="2025650" y="2924175"/>
            <a:ext cx="385763" cy="3025775"/>
          </a:xfrm>
          <a:prstGeom prst="leftBrace">
            <a:avLst>
              <a:gd name="adj1" fmla="val 8352"/>
              <a:gd name="adj2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上弧形箭头 8"/>
          <p:cNvSpPr>
            <a:spLocks noChangeArrowheads="1"/>
          </p:cNvSpPr>
          <p:nvPr/>
        </p:nvSpPr>
        <p:spPr bwMode="auto">
          <a:xfrm rot="3309148">
            <a:off x="1910557" y="2764631"/>
            <a:ext cx="382588" cy="142875"/>
          </a:xfrm>
          <a:prstGeom prst="curvedDownArrow">
            <a:avLst>
              <a:gd name="adj1" fmla="val 25191"/>
              <a:gd name="adj2" fmla="val 50357"/>
              <a:gd name="adj3" fmla="val 25000"/>
            </a:avLst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左大括号 1"/>
          <p:cNvSpPr/>
          <p:nvPr/>
        </p:nvSpPr>
        <p:spPr bwMode="auto">
          <a:xfrm>
            <a:off x="2483768" y="764704"/>
            <a:ext cx="333726" cy="2269174"/>
          </a:xfrm>
          <a:prstGeom prst="leftBrac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右大括号 2"/>
          <p:cNvSpPr/>
          <p:nvPr/>
        </p:nvSpPr>
        <p:spPr bwMode="auto">
          <a:xfrm>
            <a:off x="3851275" y="764704"/>
            <a:ext cx="144661" cy="288032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3775074" y="1186336"/>
            <a:ext cx="436886" cy="1847542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2924175" y="2717304"/>
            <a:ext cx="1079500" cy="3311525"/>
          </a:xfrm>
          <a:prstGeom prst="roundRect">
            <a:avLst>
              <a:gd name="adj" fmla="val 25583"/>
            </a:avLst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8531" y="1484784"/>
            <a:ext cx="2652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链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9341" y="757270"/>
            <a:ext cx="2652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链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4189" y="890870"/>
            <a:ext cx="2652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链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肘形连接符 12"/>
          <p:cNvCxnSpPr/>
          <p:nvPr/>
        </p:nvCxnSpPr>
        <p:spPr bwMode="auto">
          <a:xfrm flipV="1">
            <a:off x="5202434" y="1017952"/>
            <a:ext cx="737718" cy="298446"/>
          </a:xfrm>
          <a:prstGeom prst="bentConnector3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椭圆 17"/>
          <p:cNvSpPr/>
          <p:nvPr/>
        </p:nvSpPr>
        <p:spPr bwMode="auto">
          <a:xfrm>
            <a:off x="6300192" y="1052736"/>
            <a:ext cx="504056" cy="295465"/>
          </a:xfrm>
          <a:prstGeom prst="ellipse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755280" y="4899334"/>
              <a:ext cx="129600" cy="3096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400" y="4887454"/>
                <a:ext cx="153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/>
              <p14:cNvContentPartPr/>
              <p14:nvPr/>
            </p14:nvContentPartPr>
            <p14:xfrm>
              <a:off x="775080" y="4939654"/>
              <a:ext cx="90000" cy="17928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200" y="4927774"/>
                <a:ext cx="113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/>
              <p14:cNvContentPartPr/>
              <p14:nvPr/>
            </p14:nvContentPartPr>
            <p14:xfrm>
              <a:off x="904320" y="4959454"/>
              <a:ext cx="70200" cy="1396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440" y="4947574"/>
                <a:ext cx="93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墨迹 18"/>
              <p14:cNvContentPartPr/>
              <p14:nvPr/>
            </p14:nvContentPartPr>
            <p14:xfrm>
              <a:off x="934200" y="5016334"/>
              <a:ext cx="70920" cy="92880"/>
            </p14:xfrm>
          </p:contentPart>
        </mc:Choice>
        <mc:Fallback>
          <p:pic>
            <p:nvPicPr>
              <p:cNvPr id="19" name="墨迹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320" y="5004454"/>
                <a:ext cx="946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墨迹 19"/>
              <p14:cNvContentPartPr/>
              <p14:nvPr/>
            </p14:nvContentPartPr>
            <p14:xfrm>
              <a:off x="894600" y="5098774"/>
              <a:ext cx="69840" cy="109800"/>
            </p14:xfrm>
          </p:contentPart>
        </mc:Choice>
        <mc:Fallback>
          <p:pic>
            <p:nvPicPr>
              <p:cNvPr id="20" name="墨迹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2720" y="5086894"/>
                <a:ext cx="93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974160" y="5168254"/>
              <a:ext cx="89640" cy="149400"/>
            </p14:xfrm>
          </p:contentPart>
        </mc:Choice>
        <mc:Fallback>
          <p:pic>
            <p:nvPicPr>
              <p:cNvPr id="21" name="墨迹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280" y="5156374"/>
                <a:ext cx="1134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墨迹 21"/>
              <p14:cNvContentPartPr/>
              <p14:nvPr/>
            </p14:nvContentPartPr>
            <p14:xfrm>
              <a:off x="795240" y="2942014"/>
              <a:ext cx="109440" cy="50040"/>
            </p14:xfrm>
          </p:contentPart>
        </mc:Choice>
        <mc:Fallback>
          <p:pic>
            <p:nvPicPr>
              <p:cNvPr id="22" name="墨迹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360" y="2930134"/>
                <a:ext cx="133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墨迹 22"/>
              <p14:cNvContentPartPr/>
              <p14:nvPr/>
            </p14:nvContentPartPr>
            <p14:xfrm>
              <a:off x="785160" y="3011494"/>
              <a:ext cx="139680" cy="20160"/>
            </p14:xfrm>
          </p:contentPart>
        </mc:Choice>
        <mc:Fallback>
          <p:pic>
            <p:nvPicPr>
              <p:cNvPr id="23" name="墨迹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3280" y="2999614"/>
                <a:ext cx="163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墨迹 23"/>
              <p14:cNvContentPartPr/>
              <p14:nvPr/>
            </p14:nvContentPartPr>
            <p14:xfrm>
              <a:off x="715680" y="3011494"/>
              <a:ext cx="109800" cy="248760"/>
            </p14:xfrm>
          </p:contentPart>
        </mc:Choice>
        <mc:Fallback>
          <p:pic>
            <p:nvPicPr>
              <p:cNvPr id="24" name="墨迹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800" y="2999614"/>
                <a:ext cx="133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墨迹 24"/>
              <p14:cNvContentPartPr/>
              <p14:nvPr/>
            </p14:nvContentPartPr>
            <p14:xfrm>
              <a:off x="844920" y="3080974"/>
              <a:ext cx="99720" cy="36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3040" y="3069094"/>
                <a:ext cx="123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墨迹 25"/>
              <p14:cNvContentPartPr/>
              <p14:nvPr/>
            </p14:nvContentPartPr>
            <p14:xfrm>
              <a:off x="833400" y="3080974"/>
              <a:ext cx="51480" cy="159480"/>
            </p14:xfrm>
          </p:contentPart>
        </mc:Choice>
        <mc:Fallback>
          <p:pic>
            <p:nvPicPr>
              <p:cNvPr id="26" name="墨迹 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1520" y="3069094"/>
                <a:ext cx="75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墨迹 26"/>
              <p14:cNvContentPartPr/>
              <p14:nvPr/>
            </p14:nvContentPartPr>
            <p14:xfrm>
              <a:off x="844920" y="3137854"/>
              <a:ext cx="179280" cy="13320"/>
            </p14:xfrm>
          </p:contentPart>
        </mc:Choice>
        <mc:Fallback>
          <p:pic>
            <p:nvPicPr>
              <p:cNvPr id="27" name="墨迹 2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040" y="3125974"/>
                <a:ext cx="203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墨迹 27"/>
              <p14:cNvContentPartPr/>
              <p14:nvPr/>
            </p14:nvContentPartPr>
            <p14:xfrm>
              <a:off x="924480" y="3120934"/>
              <a:ext cx="129600" cy="119520"/>
            </p14:xfrm>
          </p:contentPart>
        </mc:Choice>
        <mc:Fallback>
          <p:pic>
            <p:nvPicPr>
              <p:cNvPr id="28" name="墨迹 2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600" y="3109054"/>
                <a:ext cx="1533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墨迹 28"/>
              <p14:cNvContentPartPr/>
              <p14:nvPr/>
            </p14:nvContentPartPr>
            <p14:xfrm>
              <a:off x="925920" y="3259894"/>
              <a:ext cx="18720" cy="60120"/>
            </p14:xfrm>
          </p:contentPart>
        </mc:Choice>
        <mc:Fallback>
          <p:pic>
            <p:nvPicPr>
              <p:cNvPr id="29" name="墨迹 2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4040" y="3248014"/>
                <a:ext cx="42480" cy="8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692150"/>
            <a:ext cx="8207375" cy="55451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kumimoji="0" lang="en-US" altLang="zh-CN" sz="2400" kern="0" dirty="0" smtClean="0">
                <a:solidFill>
                  <a:schemeClr val="tx1"/>
                </a:solidFill>
              </a:rPr>
              <a:t>    (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3)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将每一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组</a:t>
            </a:r>
            <a:r>
              <a:rPr kumimoji="0" lang="zh-CN" altLang="en-US" sz="2400" b="1" kern="0" dirty="0">
                <a:solidFill>
                  <a:srgbClr val="FFFF00"/>
                </a:solidFill>
              </a:rPr>
              <a:t>盘块总数</a:t>
            </a:r>
            <a:r>
              <a:rPr kumimoji="0" lang="en-US" altLang="zh-CN" sz="2400" b="1" kern="0" dirty="0">
                <a:solidFill>
                  <a:srgbClr val="FFFF00"/>
                </a:solidFill>
              </a:rPr>
              <a:t>N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和</a:t>
            </a:r>
            <a:r>
              <a:rPr kumimoji="0" lang="zh-CN" altLang="en-US" sz="2400" b="1" kern="0" dirty="0">
                <a:solidFill>
                  <a:srgbClr val="FFFF00"/>
                </a:solidFill>
              </a:rPr>
              <a:t>所有盘块号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记入其</a:t>
            </a:r>
            <a:r>
              <a:rPr kumimoji="0" lang="zh-CN" altLang="en-US" sz="2400" b="1" kern="0" dirty="0">
                <a:solidFill>
                  <a:srgbClr val="FF9933"/>
                </a:solidFill>
              </a:rPr>
              <a:t>前一组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的第一个盘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块</a:t>
            </a:r>
            <a:r>
              <a:rPr kumimoji="0" lang="en-US" altLang="zh-CN" sz="2400" b="1" kern="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2400" b="1" u="sng" kern="0" dirty="0" smtClean="0">
                <a:solidFill>
                  <a:srgbClr val="FFFF00"/>
                </a:solidFill>
              </a:rPr>
              <a:t>编号最大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sz="2400" kern="0" dirty="0" err="1" smtClean="0">
                <a:solidFill>
                  <a:schemeClr val="tx1"/>
                </a:solidFill>
              </a:rPr>
              <a:t>S.free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(0)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～</a:t>
            </a:r>
            <a:r>
              <a:rPr kumimoji="0" lang="en-US" altLang="zh-CN" sz="2400" kern="0" dirty="0" err="1" smtClean="0">
                <a:solidFill>
                  <a:schemeClr val="tx1"/>
                </a:solidFill>
              </a:rPr>
              <a:t>S.free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(99)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中。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这样，由各组的第一个盘块可链成一条链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kumimoji="0" lang="en-US" altLang="zh-CN" sz="2200" kern="0" dirty="0">
                <a:solidFill>
                  <a:schemeClr val="tx1"/>
                </a:solidFill>
              </a:rPr>
              <a:t> 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   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例：空闲盘块号栈        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300</a:t>
            </a:r>
            <a:r>
              <a:rPr kumimoji="0" lang="en-US" altLang="zh-CN" sz="2200" kern="0" baseline="30000" dirty="0" smtClean="0">
                <a:solidFill>
                  <a:schemeClr val="tx1"/>
                </a:solidFill>
              </a:rPr>
              <a:t>#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盘块       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400</a:t>
            </a:r>
            <a:r>
              <a:rPr kumimoji="0" lang="en-US" altLang="zh-CN" sz="2200" kern="0" baseline="30000" dirty="0" smtClean="0">
                <a:solidFill>
                  <a:schemeClr val="tx1"/>
                </a:solidFill>
              </a:rPr>
              <a:t>#</a:t>
            </a:r>
            <a:r>
              <a:rPr kumimoji="0" lang="zh-CN" altLang="en-US" sz="2200" kern="0" dirty="0" smtClean="0">
                <a:solidFill>
                  <a:schemeClr val="tx1"/>
                </a:solidFill>
              </a:rPr>
              <a:t>盘块</a:t>
            </a:r>
            <a:r>
              <a:rPr kumimoji="0" lang="en-US" altLang="zh-CN" sz="2200" kern="0" dirty="0" smtClean="0">
                <a:solidFill>
                  <a:schemeClr val="tx1"/>
                </a:solidFill>
              </a:rPr>
              <a:t>…       </a:t>
            </a:r>
            <a:r>
              <a:rPr kumimoji="0" lang="en-US" altLang="zh-CN" sz="2000" kern="0" dirty="0" smtClean="0">
                <a:solidFill>
                  <a:schemeClr val="tx1"/>
                </a:solidFill>
              </a:rPr>
              <a:t>7900</a:t>
            </a:r>
            <a:r>
              <a:rPr kumimoji="0" lang="en-US" altLang="zh-CN" sz="2000" kern="0" baseline="30000" dirty="0" smtClean="0">
                <a:solidFill>
                  <a:schemeClr val="tx1"/>
                </a:solidFill>
              </a:rPr>
              <a:t>#</a:t>
            </a:r>
            <a:r>
              <a:rPr kumimoji="0" lang="zh-CN" altLang="en-US" sz="2000" kern="0" dirty="0" smtClean="0">
                <a:solidFill>
                  <a:schemeClr val="tx1"/>
                </a:solidFill>
              </a:rPr>
              <a:t>盘块</a:t>
            </a:r>
            <a:endParaRPr kumimoji="0" lang="en-US" altLang="zh-CN" sz="2000" kern="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kumimoji="0" lang="en-US" altLang="zh-CN" sz="2000" kern="0" baseline="30000" dirty="0">
                <a:solidFill>
                  <a:schemeClr val="tx1"/>
                </a:solidFill>
              </a:rPr>
              <a:t> </a:t>
            </a:r>
            <a:r>
              <a:rPr kumimoji="0" lang="zh-CN" altLang="en-US" sz="2000" kern="0" dirty="0" smtClean="0">
                <a:solidFill>
                  <a:schemeClr val="tx1"/>
                </a:solidFill>
              </a:rPr>
              <a:t>构成一个</a:t>
            </a:r>
            <a:r>
              <a:rPr kumimoji="0" lang="zh-CN" altLang="en-US" sz="2000" b="1" kern="0" dirty="0" smtClean="0">
                <a:solidFill>
                  <a:srgbClr val="FF9933"/>
                </a:solidFill>
              </a:rPr>
              <a:t>链表</a:t>
            </a:r>
            <a:r>
              <a:rPr kumimoji="0" lang="zh-CN" altLang="en-US" sz="2000" kern="0" dirty="0" smtClean="0">
                <a:solidFill>
                  <a:schemeClr val="tx1"/>
                </a:solidFill>
              </a:rPr>
              <a:t>，链表每个结点中包含了</a:t>
            </a:r>
            <a:r>
              <a:rPr kumimoji="0" lang="zh-CN" altLang="en-US" sz="2000" b="1" kern="0" dirty="0">
                <a:solidFill>
                  <a:srgbClr val="FF9933"/>
                </a:solidFill>
              </a:rPr>
              <a:t>下一组</a:t>
            </a:r>
            <a:r>
              <a:rPr kumimoji="0" lang="zh-CN" altLang="en-US" sz="2000" b="1" u="sng" kern="0" dirty="0" smtClean="0">
                <a:solidFill>
                  <a:schemeClr val="tx1"/>
                </a:solidFill>
              </a:rPr>
              <a:t>空闲盘块号</a:t>
            </a:r>
            <a:r>
              <a:rPr kumimoji="0" lang="zh-CN" altLang="en-US" sz="2000" kern="0" dirty="0" smtClean="0">
                <a:solidFill>
                  <a:schemeClr val="tx1"/>
                </a:solidFill>
              </a:rPr>
              <a:t>及</a:t>
            </a:r>
            <a:r>
              <a:rPr kumimoji="0" lang="zh-CN" altLang="en-US" sz="2000" b="1" u="sng" kern="0" dirty="0" smtClean="0">
                <a:solidFill>
                  <a:schemeClr val="tx1"/>
                </a:solidFill>
              </a:rPr>
              <a:t>总盘块号</a:t>
            </a:r>
            <a:r>
              <a:rPr kumimoji="0" lang="zh-CN" altLang="en-US" sz="2000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000" kern="0" dirty="0" smtClean="0">
              <a:solidFill>
                <a:schemeClr val="tx1"/>
              </a:solidFill>
            </a:endParaRPr>
          </a:p>
          <a:p>
            <a:pPr indent="355600" algn="l">
              <a:defRPr/>
            </a:pPr>
            <a:r>
              <a:rPr kumimoji="0" lang="en-US" altLang="zh-CN" sz="2400" kern="0" dirty="0">
                <a:solidFill>
                  <a:schemeClr val="tx1"/>
                </a:solidFill>
              </a:rPr>
              <a:t>(4) 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将</a:t>
            </a:r>
            <a:r>
              <a:rPr kumimoji="0" lang="zh-CN" altLang="en-US" sz="2400" b="1" kern="0" dirty="0">
                <a:solidFill>
                  <a:srgbClr val="FF9933"/>
                </a:solidFill>
              </a:rPr>
              <a:t>第一组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的盘块总数和所有的盘块号记入</a:t>
            </a:r>
            <a:r>
              <a:rPr kumimoji="0" lang="zh-CN" altLang="en-US" sz="2400" b="1" kern="0" dirty="0">
                <a:solidFill>
                  <a:srgbClr val="FFFF00"/>
                </a:solidFill>
              </a:rPr>
              <a:t>空闲盘块号栈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中，作为当前可供分配的空闲盘块号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。</a:t>
            </a:r>
            <a:endParaRPr kumimoji="0" lang="en-US" altLang="zh-CN" sz="2400" kern="0" dirty="0" smtClean="0">
              <a:solidFill>
                <a:schemeClr val="tx1"/>
              </a:solidFill>
            </a:endParaRPr>
          </a:p>
          <a:p>
            <a:pPr indent="355600" algn="l">
              <a:defRPr/>
            </a:pPr>
            <a:r>
              <a:rPr kumimoji="0" lang="en-US" altLang="zh-CN" sz="2400" kern="0" dirty="0">
                <a:solidFill>
                  <a:schemeClr val="tx1"/>
                </a:solidFill>
              </a:rPr>
              <a:t>(5) </a:t>
            </a:r>
            <a:r>
              <a:rPr kumimoji="0" lang="zh-CN" altLang="en-US" sz="2400" b="1" kern="0" dirty="0">
                <a:solidFill>
                  <a:srgbClr val="FF9933"/>
                </a:solidFill>
              </a:rPr>
              <a:t>最末一组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只有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99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个盘块</a:t>
            </a:r>
            <a:r>
              <a:rPr kumimoji="0" lang="zh-CN" altLang="en-US" sz="2400" kern="0" dirty="0" smtClean="0">
                <a:solidFill>
                  <a:schemeClr val="tx1"/>
                </a:solidFill>
              </a:rPr>
              <a:t>，</a:t>
            </a:r>
            <a:r>
              <a:rPr kumimoji="0" lang="en-US" altLang="zh-CN" sz="2400" kern="0" dirty="0" err="1" smtClean="0">
                <a:solidFill>
                  <a:schemeClr val="tx1"/>
                </a:solidFill>
              </a:rPr>
              <a:t>S.free</a:t>
            </a:r>
            <a:r>
              <a:rPr kumimoji="0" lang="en-US" altLang="zh-CN" sz="2400" kern="0" dirty="0" smtClean="0">
                <a:solidFill>
                  <a:schemeClr val="tx1"/>
                </a:solidFill>
              </a:rPr>
              <a:t>(0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)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中则存放“</a:t>
            </a:r>
            <a:r>
              <a:rPr kumimoji="0" lang="en-US" altLang="zh-CN" sz="2400" kern="0" dirty="0">
                <a:solidFill>
                  <a:schemeClr val="tx1"/>
                </a:solidFill>
              </a:rPr>
              <a:t>0”</a:t>
            </a:r>
            <a:r>
              <a:rPr kumimoji="0" lang="zh-CN" altLang="en-US" sz="2400" kern="0" dirty="0">
                <a:solidFill>
                  <a:schemeClr val="tx1"/>
                </a:solidFill>
              </a:rPr>
              <a:t>，作为空闲盘块链的结束标志。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kumimoji="0" lang="zh-CN" altLang="en-US" sz="2200" kern="0" baseline="30000" dirty="0">
              <a:solidFill>
                <a:schemeClr val="tx1"/>
              </a:solidFill>
            </a:endParaRPr>
          </a:p>
        </p:txBody>
      </p:sp>
      <p:cxnSp>
        <p:nvCxnSpPr>
          <p:cNvPr id="31747" name="直接箭头连接符 6"/>
          <p:cNvCxnSpPr>
            <a:cxnSpLocks noChangeShapeType="1"/>
          </p:cNvCxnSpPr>
          <p:nvPr/>
        </p:nvCxnSpPr>
        <p:spPr bwMode="auto">
          <a:xfrm>
            <a:off x="3167063" y="2471738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直接箭头连接符 7"/>
          <p:cNvCxnSpPr>
            <a:cxnSpLocks noChangeShapeType="1"/>
          </p:cNvCxnSpPr>
          <p:nvPr/>
        </p:nvCxnSpPr>
        <p:spPr bwMode="auto">
          <a:xfrm>
            <a:off x="4932363" y="2487613"/>
            <a:ext cx="503237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9" name="直接箭头连接符 8"/>
          <p:cNvCxnSpPr>
            <a:cxnSpLocks noChangeShapeType="1"/>
          </p:cNvCxnSpPr>
          <p:nvPr/>
        </p:nvCxnSpPr>
        <p:spPr bwMode="auto">
          <a:xfrm>
            <a:off x="6804025" y="2492375"/>
            <a:ext cx="5048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直接箭头连接符 3"/>
          <p:cNvCxnSpPr>
            <a:cxnSpLocks noChangeShapeType="1"/>
          </p:cNvCxnSpPr>
          <p:nvPr/>
        </p:nvCxnSpPr>
        <p:spPr bwMode="auto">
          <a:xfrm flipH="1">
            <a:off x="5435600" y="1125538"/>
            <a:ext cx="1800225" cy="1582737"/>
          </a:xfrm>
          <a:prstGeom prst="straightConnector1">
            <a:avLst/>
          </a:prstGeom>
          <a:noFill/>
          <a:ln w="28575" algn="ctr">
            <a:solidFill>
              <a:srgbClr val="00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609600" y="609600"/>
            <a:ext cx="81534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        2. </a:t>
            </a:r>
            <a:r>
              <a:rPr lang="zh-CN" altLang="en-US" sz="2400" b="1" dirty="0">
                <a:latin typeface="Times New Roman" pitchFamily="18" charset="0"/>
              </a:rPr>
              <a:t>空闲盘块的分配与回收（自学</a:t>
            </a:r>
            <a:r>
              <a:rPr lang="zh-CN" altLang="en-US" sz="2400" b="1" dirty="0" smtClean="0">
                <a:latin typeface="Times New Roman" pitchFamily="18" charset="0"/>
              </a:rPr>
              <a:t>）</a:t>
            </a:r>
            <a:endParaRPr lang="zh-CN" altLang="en-US" sz="2400" b="1" dirty="0">
              <a:latin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       当系统要为用户分配文件所需的盘块时，须调用盘块分配过程来完成。该过程首先检查空闲盘块号栈是否上锁，如未上锁，便从栈顶取出一空闲盘块号，将与之对应的盘块分配给用户，然后将栈顶指针下移一格。若该盘块号已是栈底， 即</a:t>
            </a:r>
            <a:r>
              <a:rPr lang="en-US" altLang="zh-CN" sz="2400" dirty="0" err="1">
                <a:latin typeface="Times New Roman" pitchFamily="18" charset="0"/>
              </a:rPr>
              <a:t>S.free</a:t>
            </a:r>
            <a:r>
              <a:rPr lang="en-US" altLang="zh-CN" sz="2400" dirty="0">
                <a:latin typeface="Times New Roman" pitchFamily="18" charset="0"/>
              </a:rPr>
              <a:t>(0)</a:t>
            </a:r>
            <a:r>
              <a:rPr lang="zh-CN" altLang="en-US" sz="2400" dirty="0">
                <a:latin typeface="Times New Roman" pitchFamily="18" charset="0"/>
              </a:rPr>
              <a:t>，这是当前栈中最后一个可分配的盘块号。由于在该盘块号所对应的盘块中记有下一组可用的盘块号，因此， 须调用磁盘读过程，将栈底盘块号所对应盘块的内容读入栈中，作为新的盘块号栈的内容，并把原栈底对应的盘块分配出去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其中的有用数据已读入栈中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。 然后，再分配一相应的缓冲区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作为该盘块的缓冲区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。最后，把栈中的空闲盘块数减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并返回。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80772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在系统回收空闲盘块时，须调用盘块回收过程进行回收。它是将回收盘块的盘块号记入空闲盘块号栈的顶部，并执行空闲盘块数加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</a:rPr>
              <a:t>操作。当栈中空闲盘块号数目已达</a:t>
            </a:r>
            <a:r>
              <a:rPr lang="en-US" altLang="zh-CN" sz="2400" dirty="0">
                <a:latin typeface="Times New Roman" pitchFamily="18" charset="0"/>
              </a:rPr>
              <a:t>100</a:t>
            </a:r>
            <a:r>
              <a:rPr lang="zh-CN" altLang="en-US" sz="2400" dirty="0">
                <a:latin typeface="Times New Roman" pitchFamily="18" charset="0"/>
              </a:rPr>
              <a:t>时， 表示栈已满，便将现有栈中的</a:t>
            </a:r>
            <a:r>
              <a:rPr lang="en-US" altLang="zh-CN" sz="2400" dirty="0">
                <a:latin typeface="Times New Roman" pitchFamily="18" charset="0"/>
              </a:rPr>
              <a:t>100</a:t>
            </a:r>
            <a:r>
              <a:rPr lang="zh-CN" altLang="en-US" sz="2400" dirty="0">
                <a:latin typeface="Times New Roman" pitchFamily="18" charset="0"/>
              </a:rPr>
              <a:t>个盘块号， 记入新回收的盘块中，再将其盘块号作为新栈底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---</a:t>
            </a:r>
            <a:r>
              <a:rPr lang="zh-CN" altLang="en-US" sz="2400" b="1" dirty="0">
                <a:latin typeface="Times New Roman" pitchFamily="18" charset="0"/>
              </a:rPr>
              <a:t>本章结束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第９章　操作系统接口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16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　自</a:t>
            </a:r>
            <a:r>
              <a:rPr lang="zh-CN" altLang="en-US" sz="2400" dirty="0" smtClean="0">
                <a:latin typeface="Times New Roman" pitchFamily="18" charset="0"/>
              </a:rPr>
              <a:t>学　</a:t>
            </a:r>
            <a:r>
              <a:rPr lang="en-US" altLang="zh-CN" sz="2400" dirty="0" smtClean="0">
                <a:latin typeface="Times New Roman" pitchFamily="18" charset="0"/>
              </a:rPr>
              <a:t>9.1</a:t>
            </a:r>
            <a:r>
              <a:rPr lang="zh-CN" altLang="en-US" sz="2400" dirty="0" smtClean="0">
                <a:latin typeface="Times New Roman" pitchFamily="18" charset="0"/>
              </a:rPr>
              <a:t>、９</a:t>
            </a:r>
            <a:r>
              <a:rPr lang="en-US" altLang="zh-CN" sz="2400" dirty="0" smtClean="0">
                <a:latin typeface="Times New Roman" pitchFamily="18" charset="0"/>
              </a:rPr>
              <a:t>.</a:t>
            </a:r>
            <a:r>
              <a:rPr lang="zh-CN" altLang="en-US" sz="2400" smtClean="0">
                <a:latin typeface="Times New Roman" pitchFamily="18" charset="0"/>
              </a:rPr>
              <a:t>４（思想为主）　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379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2000" y="6394450"/>
            <a:ext cx="7620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63713" y="908050"/>
          <a:ext cx="6858000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Visio" r:id="rId3" imgW="3067089" imgH="2276370" progId="Visio.Drawing.11">
                  <p:embed/>
                </p:oleObj>
              </mc:Choice>
              <mc:Fallback>
                <p:oleObj name="Visio" r:id="rId3" imgW="3067089" imgH="22763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08050"/>
                        <a:ext cx="6858000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1476375" y="6018213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chemeClr val="tx2"/>
                </a:solidFill>
                <a:latin typeface="Times New Roman" pitchFamily="18" charset="0"/>
              </a:rPr>
              <a:t>图 </a:t>
            </a:r>
            <a:r>
              <a:rPr lang="en-US" altLang="zh-CN" sz="2400" u="sng" dirty="0" smtClean="0">
                <a:solidFill>
                  <a:schemeClr val="tx2"/>
                </a:solidFill>
                <a:latin typeface="Times New Roman" pitchFamily="18" charset="0"/>
              </a:rPr>
              <a:t>8-1 a </a:t>
            </a:r>
            <a:r>
              <a:rPr lang="zh-CN" altLang="en-US" sz="2400" dirty="0" smtClean="0">
                <a:latin typeface="Times New Roman" pitchFamily="18" charset="0"/>
              </a:rPr>
              <a:t>磁</a:t>
            </a:r>
            <a:r>
              <a:rPr lang="zh-CN" altLang="en-US" sz="2400" dirty="0">
                <a:latin typeface="Times New Roman" pitchFamily="18" charset="0"/>
              </a:rPr>
              <a:t>盘空间的连续分配 </a:t>
            </a:r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40035" y="1412875"/>
            <a:ext cx="1366528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每个文件分配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一个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连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续盘块空间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，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记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itchFamily="18" charset="0"/>
              </a:rPr>
              <a:t>录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</a:rPr>
              <a:t>按逻辑顺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序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存放（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</a:rPr>
              <a:t>顺序文件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）。</a:t>
            </a: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657180" y="3961880"/>
            <a:ext cx="3492500" cy="2569934"/>
          </a:xfrm>
          <a:prstGeom prst="rect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对比内</a:t>
            </a:r>
            <a:r>
              <a:rPr lang="zh-CN" altLang="en-US" sz="2000" b="1" dirty="0" smtClean="0">
                <a:latin typeface="Times New Roman" pitchFamily="18" charset="0"/>
              </a:rPr>
              <a:t>存的动</a:t>
            </a:r>
            <a:r>
              <a:rPr lang="zh-CN" altLang="en-US" sz="2000" b="1" dirty="0">
                <a:latin typeface="Times New Roman" pitchFamily="18" charset="0"/>
              </a:rPr>
              <a:t>态分区管理：</a:t>
            </a:r>
            <a:endParaRPr lang="en-US" altLang="zh-CN" sz="2000" b="1" dirty="0">
              <a:latin typeface="Times New Roman" pitchFamily="18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磁盘空间与内存空间</a:t>
            </a:r>
            <a:r>
              <a:rPr lang="zh-CN" altLang="en-US" sz="2000" b="1" dirty="0">
                <a:latin typeface="Times New Roman" pitchFamily="18" charset="0"/>
              </a:rPr>
              <a:t>共同点</a:t>
            </a:r>
            <a:r>
              <a:rPr lang="zh-CN" altLang="en-US" sz="2000" dirty="0">
                <a:latin typeface="Times New Roman" pitchFamily="18" charset="0"/>
              </a:rPr>
              <a:t>：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</a:rPr>
              <a:t>连续</a:t>
            </a:r>
            <a:endParaRPr lang="en-US" altLang="zh-CN" sz="2000" b="1" dirty="0">
              <a:solidFill>
                <a:srgbClr val="FFC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目录与空闲分区表共同点：</a:t>
            </a:r>
            <a:endParaRPr lang="en-US" altLang="zh-CN" sz="2000" dirty="0">
              <a:latin typeface="Times New Roman" pitchFamily="18" charset="0"/>
            </a:endParaRPr>
          </a:p>
          <a:p>
            <a:pPr algn="ctr"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类同的</a:t>
            </a:r>
            <a:r>
              <a:rPr lang="zh-CN" altLang="en-US" sz="2000" b="1" dirty="0">
                <a:solidFill>
                  <a:srgbClr val="FFC000"/>
                </a:solidFill>
                <a:latin typeface="Times New Roman" pitchFamily="18" charset="0"/>
              </a:rPr>
              <a:t>数据结构</a:t>
            </a:r>
            <a:r>
              <a:rPr lang="zh-CN" altLang="en-US" sz="2000" dirty="0">
                <a:latin typeface="Times New Roman" pitchFamily="18" charset="0"/>
              </a:rPr>
              <a:t>（见图</a:t>
            </a:r>
            <a:r>
              <a:rPr lang="en-US" altLang="zh-CN" sz="2000" dirty="0">
                <a:latin typeface="Times New Roman" pitchFamily="18" charset="0"/>
              </a:rPr>
              <a:t>4-6</a:t>
            </a:r>
            <a:r>
              <a:rPr lang="zh-CN" altLang="en-US" sz="2000" dirty="0">
                <a:latin typeface="Times New Roman" pitchFamily="18" charset="0"/>
              </a:rPr>
              <a:t>）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76375" y="333375"/>
            <a:ext cx="26908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chemeClr val="folHlink"/>
              </a:buClr>
              <a:buSzPct val="90000"/>
              <a:defRPr/>
            </a:pPr>
            <a:r>
              <a:rPr lang="en-US" altLang="zh-CN" b="1" dirty="0">
                <a:latin typeface="+mn-lt"/>
                <a:ea typeface="+mn-ea"/>
              </a:rPr>
              <a:t>2. </a:t>
            </a:r>
            <a:r>
              <a:rPr lang="zh-CN" altLang="en-US" b="1" dirty="0">
                <a:latin typeface="+mn-lt"/>
                <a:ea typeface="+mn-ea"/>
              </a:rPr>
              <a:t>盘块分配与</a:t>
            </a:r>
            <a:r>
              <a:rPr lang="zh-CN" altLang="en-US" b="1" i="1" dirty="0">
                <a:latin typeface="+mn-lt"/>
                <a:ea typeface="+mn-ea"/>
              </a:rPr>
              <a:t>回收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2240" y="3345116"/>
            <a:ext cx="1728192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图 </a:t>
            </a:r>
            <a:r>
              <a:rPr lang="en-US" altLang="zh-CN" dirty="0" smtClean="0">
                <a:solidFill>
                  <a:schemeClr val="tx2"/>
                </a:solidFill>
              </a:rPr>
              <a:t>8-1 b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549275"/>
            <a:ext cx="4299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chemeClr val="folHlink"/>
              </a:buClr>
              <a:buSzPct val="90000"/>
              <a:defRPr/>
            </a:pPr>
            <a:r>
              <a:rPr lang="en-US" altLang="zh-CN" b="1" dirty="0">
                <a:latin typeface="+mn-lt"/>
                <a:ea typeface="+mn-ea"/>
              </a:rPr>
              <a:t>3. </a:t>
            </a:r>
            <a:r>
              <a:rPr lang="zh-CN" altLang="en-US" b="1" dirty="0">
                <a:latin typeface="+mn-lt"/>
                <a:ea typeface="+mn-ea"/>
              </a:rPr>
              <a:t>碎</a:t>
            </a:r>
            <a:r>
              <a:rPr lang="zh-CN" altLang="en-US" b="1" dirty="0" smtClean="0">
                <a:latin typeface="+mn-lt"/>
                <a:ea typeface="+mn-ea"/>
              </a:rPr>
              <a:t>片</a:t>
            </a:r>
            <a:r>
              <a:rPr lang="zh-CN" altLang="en-US" b="1" dirty="0">
                <a:latin typeface="+mn-lt"/>
                <a:ea typeface="+mn-ea"/>
              </a:rPr>
              <a:t>问</a:t>
            </a:r>
            <a:r>
              <a:rPr lang="zh-CN" altLang="en-US" b="1" dirty="0" smtClean="0">
                <a:latin typeface="+mn-lt"/>
                <a:ea typeface="+mn-ea"/>
              </a:rPr>
              <a:t>题        磁</a:t>
            </a:r>
            <a:r>
              <a:rPr lang="zh-CN" altLang="en-US" b="1" dirty="0">
                <a:latin typeface="+mn-lt"/>
                <a:ea typeface="+mn-ea"/>
              </a:rPr>
              <a:t>盘空间整理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0825" y="981075"/>
            <a:ext cx="8540750" cy="5472113"/>
          </a:xfrm>
          <a:prstGeom prst="rect">
            <a:avLst/>
          </a:prstGeom>
        </p:spPr>
        <p:txBody>
          <a:bodyPr/>
          <a:lstStyle/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分配与回收      磁盘空间会产生</a:t>
            </a:r>
            <a:r>
              <a:rPr kumimoji="0" lang="zh-CN" altLang="en-US" b="1" kern="0" dirty="0">
                <a:solidFill>
                  <a:srgbClr val="FF6600"/>
                </a:solidFill>
                <a:latin typeface="+mn-lt"/>
                <a:ea typeface="+mn-ea"/>
              </a:rPr>
              <a:t>碎片</a:t>
            </a:r>
            <a:r>
              <a:rPr kumimoji="0" lang="zh-CN" altLang="en-US" kern="0" dirty="0">
                <a:latin typeface="+mn-lt"/>
                <a:ea typeface="+mn-ea"/>
              </a:rPr>
              <a:t>（类同动态分区管理）。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解决：紧凑方法（类同）。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问题：外存紧凑的时间代</a:t>
            </a:r>
            <a:r>
              <a:rPr kumimoji="0" lang="zh-CN" altLang="en-US" kern="0" dirty="0" smtClean="0">
                <a:latin typeface="+mn-lt"/>
                <a:ea typeface="+mn-ea"/>
              </a:rPr>
              <a:t>价大</a:t>
            </a:r>
            <a:r>
              <a:rPr kumimoji="0" lang="zh-CN" altLang="en-US" kern="0" dirty="0">
                <a:latin typeface="+mn-lt"/>
                <a:ea typeface="+mn-ea"/>
              </a:rPr>
              <a:t>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en-US" altLang="zh-CN" kern="0" dirty="0">
                <a:latin typeface="+mn-lt"/>
                <a:ea typeface="+mn-ea"/>
              </a:rPr>
              <a:t>Windows</a:t>
            </a:r>
            <a:r>
              <a:rPr kumimoji="0" lang="zh-CN" altLang="en-US" kern="0" dirty="0">
                <a:latin typeface="+mn-lt"/>
                <a:ea typeface="+mn-ea"/>
              </a:rPr>
              <a:t>下：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关于碎片整理：盘空间大时，可以少整理（</a:t>
            </a:r>
            <a:r>
              <a:rPr kumimoji="0" lang="zh-CN" altLang="en-US" kern="0" dirty="0"/>
              <a:t>时间代价太大），且磁盘是有寿命的。</a:t>
            </a:r>
            <a:endParaRPr kumimoji="0" lang="zh-CN" altLang="en-US" kern="0" dirty="0">
              <a:latin typeface="+mn-lt"/>
              <a:ea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195513" y="1125538"/>
            <a:ext cx="504825" cy="215900"/>
          </a:xfrm>
          <a:prstGeom prst="rightArrow">
            <a:avLst>
              <a:gd name="adj1" fmla="val 50000"/>
              <a:gd name="adj2" fmla="val 4640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92375"/>
            <a:ext cx="35909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 bwMode="auto">
          <a:xfrm>
            <a:off x="2339752" y="672157"/>
            <a:ext cx="504825" cy="215900"/>
          </a:xfrm>
          <a:prstGeom prst="rightArrow">
            <a:avLst>
              <a:gd name="adj1" fmla="val 50000"/>
              <a:gd name="adj2" fmla="val 4640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3662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4. </a:t>
            </a:r>
            <a:r>
              <a:rPr lang="zh-CN" altLang="en-US" sz="2400" b="1">
                <a:latin typeface="Times New Roman" pitchFamily="18" charset="0"/>
              </a:rPr>
              <a:t>连续分配的主要优缺点 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539750" y="1287463"/>
            <a:ext cx="82804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）优点：</a:t>
            </a:r>
            <a:r>
              <a:rPr lang="zh-CN" altLang="en-US" dirty="0"/>
              <a:t></a:t>
            </a: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b="1" kern="0" dirty="0">
                <a:latin typeface="+mn-lt"/>
                <a:ea typeface="+mn-ea"/>
              </a:rPr>
              <a:t>易实现</a:t>
            </a:r>
          </a:p>
          <a:p>
            <a:pPr marL="457200" indent="-457200" algn="l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dirty="0"/>
              <a:t>      从目录中找到</a:t>
            </a:r>
            <a:r>
              <a:rPr lang="zh-CN" altLang="en-US" u="sng" dirty="0"/>
              <a:t>第一个盘</a:t>
            </a:r>
            <a:r>
              <a:rPr lang="zh-CN" altLang="en-US" u="sng" dirty="0" smtClean="0"/>
              <a:t>块</a:t>
            </a:r>
            <a:r>
              <a:rPr lang="en-US" altLang="zh-CN" b="1" baseline="30000" dirty="0" smtClean="0"/>
              <a:t>1</a:t>
            </a:r>
            <a:r>
              <a:rPr lang="zh-CN" altLang="en-US" dirty="0" smtClean="0"/>
              <a:t>，之后按</a:t>
            </a:r>
            <a:r>
              <a:rPr lang="zh-CN" altLang="en-US" u="sng" dirty="0" smtClean="0"/>
              <a:t>顺</a:t>
            </a:r>
            <a:r>
              <a:rPr lang="zh-CN" altLang="en-US" u="sng" dirty="0"/>
              <a:t>序读</a:t>
            </a:r>
            <a:r>
              <a:rPr lang="zh-CN" altLang="en-US" u="sng" dirty="0" smtClean="0"/>
              <a:t>写</a:t>
            </a:r>
            <a:r>
              <a:rPr lang="en-US" altLang="zh-CN" b="1" baseline="30000" dirty="0" smtClean="0"/>
              <a:t>2</a:t>
            </a:r>
            <a:r>
              <a:rPr lang="zh-CN" altLang="en-US" dirty="0" smtClean="0"/>
              <a:t>即</a:t>
            </a:r>
            <a:r>
              <a:rPr lang="zh-CN" altLang="en-US" dirty="0"/>
              <a:t>可。</a:t>
            </a:r>
            <a:endParaRPr lang="en-US" altLang="zh-CN" dirty="0"/>
          </a:p>
          <a:p>
            <a:pPr marL="457200" indent="-457200" algn="l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dirty="0"/>
              <a:t>      </a:t>
            </a:r>
            <a:r>
              <a:rPr lang="zh-CN" altLang="en-US" dirty="0" smtClean="0"/>
              <a:t>额</a:t>
            </a:r>
            <a:r>
              <a:rPr lang="zh-CN" altLang="en-US" dirty="0"/>
              <a:t>外的好处：对定长记录的文件可</a:t>
            </a:r>
            <a:r>
              <a:rPr lang="zh-CN" altLang="en-US" b="1" u="sng" dirty="0">
                <a:solidFill>
                  <a:srgbClr val="FFFF66"/>
                </a:solidFill>
              </a:rPr>
              <a:t>随机</a:t>
            </a:r>
            <a:r>
              <a:rPr lang="zh-CN" altLang="en-US" u="sng" dirty="0"/>
              <a:t>存取</a:t>
            </a:r>
            <a:r>
              <a:rPr lang="en-US" altLang="zh-CN" sz="2000" u="sng" dirty="0"/>
              <a:t>(</a:t>
            </a:r>
            <a:r>
              <a:rPr lang="zh-CN" altLang="en-US" sz="2000" dirty="0"/>
              <a:t>不同</a:t>
            </a:r>
            <a:r>
              <a:rPr lang="zh-CN" altLang="en-US" sz="2000" b="1" u="sng" dirty="0"/>
              <a:t>链式文件</a:t>
            </a:r>
            <a:r>
              <a:rPr lang="en-US" altLang="zh-CN" sz="2000" u="sng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l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/>
              <a:t>              </a:t>
            </a:r>
            <a:r>
              <a:rPr lang="zh-CN" altLang="en-US" dirty="0"/>
              <a:t>即：访问方式    </a:t>
            </a:r>
            <a:r>
              <a:rPr lang="zh-CN" altLang="en-US" b="1" dirty="0">
                <a:solidFill>
                  <a:srgbClr val="FFFF66"/>
                </a:solidFill>
              </a:rPr>
              <a:t>顺序</a:t>
            </a:r>
            <a:r>
              <a:rPr lang="en-US" altLang="zh-CN" b="1" dirty="0">
                <a:solidFill>
                  <a:srgbClr val="FFFF66"/>
                </a:solidFill>
              </a:rPr>
              <a:t>+</a:t>
            </a:r>
            <a:r>
              <a:rPr lang="zh-CN" altLang="en-US" b="1" dirty="0">
                <a:solidFill>
                  <a:srgbClr val="FFFF66"/>
                </a:solidFill>
              </a:rPr>
              <a:t>随机</a:t>
            </a: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b="1" kern="0" dirty="0">
                <a:latin typeface="+mn-lt"/>
                <a:ea typeface="+mn-ea"/>
              </a:rPr>
              <a:t>访问速度</a:t>
            </a:r>
            <a:r>
              <a:rPr kumimoji="0" lang="zh-CN" altLang="en-US" b="1" kern="0" dirty="0" smtClean="0">
                <a:latin typeface="+mn-lt"/>
                <a:ea typeface="+mn-ea"/>
              </a:rPr>
              <a:t>快        （</a:t>
            </a:r>
            <a:r>
              <a:rPr kumimoji="0" lang="zh-CN" altLang="en-US" b="1" kern="0" dirty="0">
                <a:solidFill>
                  <a:srgbClr val="FFFF66"/>
                </a:solidFill>
                <a:latin typeface="+mn-lt"/>
                <a:ea typeface="+mn-ea"/>
              </a:rPr>
              <a:t>主要</a:t>
            </a:r>
            <a:r>
              <a:rPr kumimoji="0" lang="zh-CN" altLang="en-US" b="1" kern="0" dirty="0">
                <a:latin typeface="+mn-lt"/>
                <a:ea typeface="+mn-ea"/>
              </a:rPr>
              <a:t>）</a:t>
            </a:r>
          </a:p>
          <a:p>
            <a:pPr marL="457200" indent="-457200" algn="l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tx2"/>
                </a:solidFill>
              </a:rPr>
              <a:t>连续的盘</a:t>
            </a:r>
            <a:r>
              <a:rPr lang="zh-CN" altLang="en-US" dirty="0" smtClean="0">
                <a:solidFill>
                  <a:schemeClr val="tx2"/>
                </a:solidFill>
              </a:rPr>
              <a:t>块</a:t>
            </a:r>
            <a:r>
              <a:rPr lang="zh-CN" altLang="en-US" dirty="0" smtClean="0"/>
              <a:t>位</a:t>
            </a:r>
            <a:r>
              <a:rPr lang="zh-CN" altLang="en-US" dirty="0"/>
              <a:t>于</a:t>
            </a:r>
            <a:r>
              <a:rPr lang="zh-CN" altLang="en-US" u="sng" dirty="0"/>
              <a:t>相同或相邻</a:t>
            </a:r>
            <a:r>
              <a:rPr lang="zh-CN" altLang="en-US" dirty="0"/>
              <a:t>的磁道上，</a:t>
            </a:r>
            <a:r>
              <a:rPr lang="zh-CN" altLang="en-US" u="sng" dirty="0"/>
              <a:t>磁头移动距离（最）短</a:t>
            </a:r>
            <a:r>
              <a:rPr lang="zh-CN" altLang="en-US" dirty="0"/>
              <a:t>，</a:t>
            </a:r>
            <a:r>
              <a:rPr lang="zh-CN" altLang="en-US" b="1" dirty="0"/>
              <a:t>访问速度最快</a:t>
            </a:r>
            <a:r>
              <a:rPr lang="zh-CN" altLang="en-US" dirty="0"/>
              <a:t>。 </a:t>
            </a:r>
          </a:p>
        </p:txBody>
      </p:sp>
      <p:cxnSp>
        <p:nvCxnSpPr>
          <p:cNvPr id="8196" name="直接箭头连接符 2"/>
          <p:cNvCxnSpPr>
            <a:cxnSpLocks noChangeShapeType="1"/>
          </p:cNvCxnSpPr>
          <p:nvPr/>
        </p:nvCxnSpPr>
        <p:spPr bwMode="auto">
          <a:xfrm>
            <a:off x="2732088" y="4005263"/>
            <a:ext cx="5445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3662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4. </a:t>
            </a:r>
            <a:r>
              <a:rPr lang="zh-CN" altLang="en-US" sz="2400" b="1">
                <a:latin typeface="Times New Roman" pitchFamily="18" charset="0"/>
              </a:rPr>
              <a:t>连续分配的主要优缺点 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8135938" cy="37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）缺</a:t>
            </a:r>
            <a:r>
              <a:rPr lang="zh-CN" altLang="en-US" b="1" dirty="0" smtClean="0"/>
              <a:t>点： （类似动态分区管理）</a:t>
            </a:r>
            <a:endParaRPr lang="en-US" altLang="zh-CN" dirty="0"/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要求分配</a:t>
            </a:r>
            <a:r>
              <a:rPr kumimoji="0" lang="zh-CN" altLang="en-US" u="sng" kern="0" dirty="0">
                <a:latin typeface="+mn-lt"/>
                <a:ea typeface="+mn-ea"/>
              </a:rPr>
              <a:t>连续的存储</a:t>
            </a:r>
            <a:r>
              <a:rPr kumimoji="0" lang="zh-CN" altLang="en-US" u="sng" kern="0" dirty="0">
                <a:solidFill>
                  <a:schemeClr val="tx2"/>
                </a:solidFill>
                <a:latin typeface="+mn-lt"/>
                <a:ea typeface="+mn-ea"/>
              </a:rPr>
              <a:t>空间</a:t>
            </a:r>
            <a:r>
              <a:rPr kumimoji="0" lang="zh-CN" altLang="en-US" kern="0" dirty="0">
                <a:latin typeface="+mn-lt"/>
                <a:ea typeface="+mn-ea"/>
              </a:rPr>
              <a:t>（</a:t>
            </a:r>
            <a:r>
              <a:rPr kumimoji="0" lang="zh-CN" altLang="en-US" kern="0" dirty="0">
                <a:solidFill>
                  <a:schemeClr val="tx2"/>
                </a:solidFill>
                <a:latin typeface="+mn-lt"/>
                <a:ea typeface="+mn-ea"/>
              </a:rPr>
              <a:t>碎片</a:t>
            </a:r>
            <a:r>
              <a:rPr kumimoji="0" lang="en-US" altLang="zh-CN" kern="0" dirty="0">
                <a:latin typeface="+mn-lt"/>
                <a:ea typeface="+mn-ea"/>
                <a:sym typeface="Wingdings" pitchFamily="2" charset="2"/>
              </a:rPr>
              <a:t></a:t>
            </a:r>
            <a:r>
              <a:rPr kumimoji="0" lang="zh-CN" altLang="en-US" kern="0" dirty="0">
                <a:latin typeface="+mn-lt"/>
                <a:ea typeface="+mn-ea"/>
                <a:sym typeface="Wingdings" pitchFamily="2" charset="2"/>
              </a:rPr>
              <a:t>利用率低</a:t>
            </a:r>
            <a:r>
              <a:rPr kumimoji="0" lang="en-US" altLang="zh-CN" kern="0" dirty="0">
                <a:latin typeface="+mn-lt"/>
                <a:ea typeface="+mn-ea"/>
                <a:sym typeface="Wingdings" pitchFamily="2" charset="2"/>
              </a:rPr>
              <a:t></a:t>
            </a:r>
            <a:r>
              <a:rPr kumimoji="0" lang="zh-CN" altLang="en-US" kern="0" dirty="0">
                <a:latin typeface="+mn-lt"/>
                <a:ea typeface="+mn-ea"/>
                <a:sym typeface="Wingdings" pitchFamily="2" charset="2"/>
              </a:rPr>
              <a:t>紧缩</a:t>
            </a:r>
            <a:r>
              <a:rPr kumimoji="0" lang="en-US" altLang="zh-CN" kern="0" dirty="0">
                <a:latin typeface="+mn-lt"/>
                <a:ea typeface="+mn-ea"/>
                <a:sym typeface="Wingdings" pitchFamily="2" charset="2"/>
              </a:rPr>
              <a:t></a:t>
            </a:r>
            <a:r>
              <a:rPr kumimoji="0" lang="zh-CN" altLang="en-US" kern="0" dirty="0">
                <a:latin typeface="+mn-lt"/>
                <a:ea typeface="+mn-ea"/>
                <a:sym typeface="Wingdings" pitchFamily="2" charset="2"/>
              </a:rPr>
              <a:t>费时</a:t>
            </a:r>
            <a:r>
              <a:rPr kumimoji="0" lang="zh-CN" altLang="en-US" kern="0" dirty="0">
                <a:latin typeface="+mn-lt"/>
                <a:ea typeface="+mn-ea"/>
              </a:rPr>
              <a:t>） </a:t>
            </a:r>
          </a:p>
          <a:p>
            <a:pPr marL="342900" indent="-255588" algn="l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/>
              <a:t>要求</a:t>
            </a:r>
            <a:r>
              <a:rPr kumimoji="0" lang="zh-CN" altLang="en-US" kern="0" dirty="0">
                <a:latin typeface="+mn-lt"/>
                <a:ea typeface="+mn-ea"/>
              </a:rPr>
              <a:t>事先知道</a:t>
            </a:r>
            <a:r>
              <a:rPr kumimoji="0" lang="zh-CN" altLang="en-US" u="sng" kern="0" dirty="0">
                <a:latin typeface="+mn-lt"/>
                <a:ea typeface="+mn-ea"/>
              </a:rPr>
              <a:t>文件的</a:t>
            </a:r>
            <a:r>
              <a:rPr kumimoji="0" lang="zh-CN" altLang="en-US" u="sng" kern="0" dirty="0">
                <a:solidFill>
                  <a:schemeClr val="tx2"/>
                </a:solidFill>
                <a:latin typeface="+mn-lt"/>
                <a:ea typeface="+mn-ea"/>
              </a:rPr>
              <a:t>长度</a:t>
            </a:r>
            <a:r>
              <a:rPr kumimoji="0" lang="zh-CN" altLang="en-US" kern="0" dirty="0">
                <a:latin typeface="+mn-lt"/>
                <a:ea typeface="+mn-ea"/>
              </a:rPr>
              <a:t>（此工作交给了应用程序或用户，不能确保</a:t>
            </a:r>
            <a:r>
              <a:rPr kumimoji="0" lang="zh-CN" altLang="en-US" b="1" kern="0" dirty="0">
                <a:latin typeface="+mn-lt"/>
                <a:ea typeface="+mn-ea"/>
              </a:rPr>
              <a:t>准确的文件长度</a:t>
            </a:r>
            <a:r>
              <a:rPr kumimoji="0" lang="zh-CN" altLang="en-US" kern="0" dirty="0">
                <a:latin typeface="+mn-lt"/>
                <a:ea typeface="+mn-ea"/>
              </a:rPr>
              <a:t>）。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不便</a:t>
            </a:r>
            <a:r>
              <a:rPr kumimoji="0" lang="zh-CN" altLang="en-US" u="sng" kern="0" dirty="0">
                <a:solidFill>
                  <a:schemeClr val="tx2"/>
                </a:solidFill>
                <a:latin typeface="+mn-lt"/>
                <a:ea typeface="+mn-ea"/>
              </a:rPr>
              <a:t>插入、删除</a:t>
            </a:r>
            <a:r>
              <a:rPr kumimoji="0" lang="zh-CN" altLang="en-US" u="sng" kern="0" dirty="0">
                <a:latin typeface="+mn-lt"/>
                <a:ea typeface="+mn-ea"/>
              </a:rPr>
              <a:t>记录</a:t>
            </a:r>
            <a:r>
              <a:rPr kumimoji="0" lang="zh-CN" altLang="en-US" kern="0" dirty="0">
                <a:latin typeface="+mn-lt"/>
                <a:ea typeface="+mn-ea"/>
              </a:rPr>
              <a:t>：</a:t>
            </a:r>
            <a:r>
              <a:rPr kumimoji="0" lang="zh-CN" altLang="en-US" kern="0" dirty="0">
                <a:latin typeface="+mn-lt"/>
                <a:ea typeface="+mn-ea"/>
                <a:hlinkClick r:id="rId2" action="ppaction://hlinksldjump"/>
              </a:rPr>
              <a:t>连续记录        顺序存储</a:t>
            </a:r>
            <a:r>
              <a:rPr kumimoji="0" lang="zh-CN" altLang="en-US" sz="1800" kern="0" dirty="0">
                <a:latin typeface="+mn-lt"/>
                <a:ea typeface="+mn-ea"/>
              </a:rPr>
              <a:t>（第</a:t>
            </a:r>
            <a:r>
              <a:rPr kumimoji="0" lang="en-US" altLang="zh-CN" sz="1800" kern="0" dirty="0">
                <a:latin typeface="+mn-lt"/>
                <a:ea typeface="+mn-ea"/>
              </a:rPr>
              <a:t>4</a:t>
            </a:r>
            <a:r>
              <a:rPr kumimoji="0" lang="zh-CN" altLang="en-US" sz="1800" kern="0" dirty="0">
                <a:latin typeface="+mn-lt"/>
                <a:ea typeface="+mn-ea"/>
              </a:rPr>
              <a:t>点）</a:t>
            </a:r>
            <a:endParaRPr kumimoji="0" lang="en-US" altLang="zh-CN" sz="1800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defRPr/>
            </a:pPr>
            <a:r>
              <a:rPr kumimoji="0" lang="en-US" altLang="zh-CN" kern="0" dirty="0"/>
              <a:t>                                             </a:t>
            </a:r>
            <a:r>
              <a:rPr kumimoji="0" lang="zh-CN" altLang="en-US" kern="0" dirty="0"/>
              <a:t>顺序存储的通病（数据结构）</a:t>
            </a:r>
            <a:endParaRPr kumimoji="0" lang="en-US" altLang="zh-CN" kern="0" dirty="0"/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 不便文件的</a:t>
            </a:r>
            <a:r>
              <a:rPr kumimoji="0" lang="zh-CN" altLang="en-US" u="sng" kern="0" dirty="0">
                <a:latin typeface="+mn-lt"/>
                <a:ea typeface="+mn-ea"/>
              </a:rPr>
              <a:t>动态增长</a:t>
            </a:r>
            <a:r>
              <a:rPr kumimoji="0" lang="zh-CN" altLang="en-US" kern="0" dirty="0"/>
              <a:t>：同上点，还是顺序存储的问</a:t>
            </a:r>
            <a:r>
              <a:rPr kumimoji="0" lang="zh-CN" altLang="en-US" kern="0" dirty="0" smtClean="0"/>
              <a:t>题</a:t>
            </a:r>
            <a:endParaRPr kumimoji="0" lang="en-US" altLang="zh-CN" kern="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5292725" y="3789363"/>
            <a:ext cx="503238" cy="215900"/>
          </a:xfrm>
          <a:prstGeom prst="rightArrow">
            <a:avLst>
              <a:gd name="adj1" fmla="val 50000"/>
              <a:gd name="adj2" fmla="val 46405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517232"/>
            <a:ext cx="511256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Clr>
                <a:srgbClr val="FFFF00"/>
              </a:buClr>
              <a:buSzPct val="68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结论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zh-CN" altLang="en-US" dirty="0" smtClean="0"/>
              <a:t>以   </a:t>
            </a:r>
            <a:r>
              <a:rPr lang="zh-CN" altLang="en-US" b="1" u="sng" dirty="0" smtClean="0">
                <a:solidFill>
                  <a:srgbClr val="FFFF00"/>
                </a:solidFill>
              </a:rPr>
              <a:t>空</a:t>
            </a:r>
            <a:r>
              <a:rPr lang="zh-CN" altLang="en-US" b="1" u="sng" dirty="0">
                <a:solidFill>
                  <a:srgbClr val="FFFF00"/>
                </a:solidFill>
              </a:rPr>
              <a:t>间 </a:t>
            </a:r>
            <a:r>
              <a:rPr lang="zh-CN" altLang="en-US" b="1" u="sng" dirty="0"/>
              <a:t>换 </a:t>
            </a:r>
            <a:r>
              <a:rPr lang="zh-CN" altLang="en-US" b="1" u="sng" dirty="0">
                <a:solidFill>
                  <a:srgbClr val="FFFF00"/>
                </a:solidFill>
              </a:rPr>
              <a:t>时</a:t>
            </a:r>
            <a:r>
              <a:rPr lang="zh-CN" altLang="en-US" b="1" u="sng" dirty="0" smtClean="0">
                <a:solidFill>
                  <a:srgbClr val="FFFF00"/>
                </a:solidFill>
              </a:rPr>
              <a:t>间</a:t>
            </a:r>
            <a:r>
              <a:rPr lang="en-US" altLang="zh-CN" u="sng" baseline="30000" dirty="0" smtClean="0"/>
              <a:t>(1)</a:t>
            </a:r>
            <a:r>
              <a:rPr kumimoji="0" lang="zh-CN" altLang="en-US" kern="0" baseline="30000" dirty="0"/>
              <a:t>访问速度快</a:t>
            </a:r>
            <a:endParaRPr lang="en-US" altLang="zh-CN" u="sng" baseline="300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411760" y="2420888"/>
            <a:ext cx="2520280" cy="32403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C000"/>
                </a:solidFill>
                <a:latin typeface="Times New Roman" pitchFamily="18" charset="0"/>
              </a:rPr>
              <a:t>8.1.2  </a:t>
            </a:r>
            <a:r>
              <a:rPr lang="zh-CN" altLang="en-US" sz="2800" b="1">
                <a:solidFill>
                  <a:srgbClr val="FFC000"/>
                </a:solidFill>
                <a:latin typeface="Times New Roman" pitchFamily="18" charset="0"/>
              </a:rPr>
              <a:t>链接组织</a:t>
            </a:r>
            <a:r>
              <a:rPr lang="en-US" altLang="zh-CN" sz="2800" b="1">
                <a:solidFill>
                  <a:srgbClr val="FFC000"/>
                </a:solidFill>
                <a:latin typeface="Times New Roman" pitchFamily="18" charset="0"/>
              </a:rPr>
              <a:t>/</a:t>
            </a:r>
            <a:r>
              <a:rPr lang="zh-CN" altLang="en-US" sz="2800" b="1">
                <a:solidFill>
                  <a:srgbClr val="FFC000"/>
                </a:solidFill>
                <a:latin typeface="Times New Roman" pitchFamily="18" charset="0"/>
              </a:rPr>
              <a:t>分配方式</a:t>
            </a:r>
            <a:endParaRPr lang="zh-CN" altLang="en-US" sz="2800" b="1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496300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b="1" dirty="0" smtClean="0"/>
              <a:t>   </a:t>
            </a:r>
            <a:r>
              <a:rPr lang="zh-CN" altLang="en-US" b="1" dirty="0" smtClean="0"/>
              <a:t>解</a:t>
            </a:r>
            <a:r>
              <a:rPr lang="zh-CN" altLang="en-US" b="1" dirty="0"/>
              <a:t>决连续分配中的问题：链接分配（</a:t>
            </a:r>
            <a:r>
              <a:rPr lang="zh-CN" altLang="en-US" sz="2000" b="1" dirty="0"/>
              <a:t>动态分区管理</a:t>
            </a:r>
            <a:r>
              <a:rPr lang="en-US" altLang="zh-CN" sz="2000" b="1" dirty="0">
                <a:sym typeface="Wingdings" pitchFamily="2" charset="2"/>
              </a:rPr>
              <a:t></a:t>
            </a:r>
            <a:r>
              <a:rPr lang="zh-CN" altLang="en-US" sz="2000" b="1" dirty="0">
                <a:sym typeface="Wingdings" pitchFamily="2" charset="2"/>
              </a:rPr>
              <a:t>分页管理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磁盘空间的分配方式</a:t>
            </a:r>
            <a:endParaRPr lang="en-US" altLang="zh-CN" b="1" dirty="0"/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b="1" dirty="0"/>
              <a:t>如何分配</a:t>
            </a:r>
            <a:r>
              <a:rPr kumimoji="0" lang="zh-CN" altLang="en-US" kern="0" dirty="0" smtClean="0">
                <a:latin typeface="+mn-lt"/>
                <a:ea typeface="+mn-ea"/>
              </a:rPr>
              <a:t>盘</a:t>
            </a:r>
            <a:r>
              <a:rPr kumimoji="0" lang="zh-CN" altLang="en-US" kern="0" dirty="0">
                <a:latin typeface="+mn-lt"/>
                <a:ea typeface="+mn-ea"/>
              </a:rPr>
              <a:t>块：将文件装到</a:t>
            </a:r>
            <a:r>
              <a:rPr kumimoji="0" lang="zh-CN" altLang="en-US" u="sng" kern="0" dirty="0">
                <a:latin typeface="+mn-lt"/>
                <a:ea typeface="+mn-ea"/>
              </a:rPr>
              <a:t>多个</a:t>
            </a:r>
            <a:r>
              <a:rPr kumimoji="0" lang="zh-CN" altLang="en-US" b="1" u="sng" kern="0" dirty="0">
                <a:solidFill>
                  <a:srgbClr val="FFFF00"/>
                </a:solidFill>
                <a:latin typeface="+mn-lt"/>
                <a:ea typeface="+mn-ea"/>
              </a:rPr>
              <a:t>离</a:t>
            </a:r>
            <a:r>
              <a:rPr kumimoji="0" lang="zh-CN" altLang="en-US" b="1" u="sng" kern="0" dirty="0" smtClean="0">
                <a:solidFill>
                  <a:srgbClr val="FFFF00"/>
                </a:solidFill>
                <a:latin typeface="+mn-lt"/>
                <a:ea typeface="+mn-ea"/>
              </a:rPr>
              <a:t>散</a:t>
            </a:r>
            <a:r>
              <a:rPr kumimoji="0" lang="zh-CN" altLang="en-US" b="1" kern="0" baseline="30000" dirty="0" smtClean="0">
                <a:solidFill>
                  <a:srgbClr val="FFFF00"/>
                </a:solidFill>
                <a:latin typeface="+mn-lt"/>
                <a:ea typeface="+mn-ea"/>
              </a:rPr>
              <a:t>不连续</a:t>
            </a:r>
            <a:r>
              <a:rPr kumimoji="0" lang="zh-CN" altLang="en-US" kern="0" dirty="0" smtClean="0">
                <a:latin typeface="+mn-lt"/>
                <a:ea typeface="+mn-ea"/>
              </a:rPr>
              <a:t>的</a:t>
            </a:r>
            <a:r>
              <a:rPr kumimoji="0" lang="zh-CN" altLang="en-US" kern="0" dirty="0">
                <a:latin typeface="+mn-lt"/>
                <a:ea typeface="+mn-ea"/>
              </a:rPr>
              <a:t>盘块中。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 smtClean="0">
                <a:latin typeface="+mn-lt"/>
                <a:ea typeface="+mn-ea"/>
              </a:rPr>
              <a:t>具体分配方法：</a:t>
            </a:r>
            <a:r>
              <a:rPr kumimoji="0" lang="zh-CN" altLang="en-US" kern="0" dirty="0">
                <a:latin typeface="+mn-lt"/>
                <a:ea typeface="+mn-ea"/>
              </a:rPr>
              <a:t>见下</a:t>
            </a:r>
            <a:r>
              <a:rPr kumimoji="0" lang="en-US" altLang="zh-CN" kern="0" dirty="0">
                <a:latin typeface="+mn-lt"/>
                <a:ea typeface="+mn-ea"/>
              </a:rPr>
              <a:t>2</a:t>
            </a:r>
            <a:r>
              <a:rPr kumimoji="0" lang="zh-CN" altLang="en-US" kern="0" dirty="0">
                <a:latin typeface="+mn-lt"/>
                <a:ea typeface="+mn-ea"/>
              </a:rPr>
              <a:t>（</a:t>
            </a:r>
            <a:r>
              <a:rPr kumimoji="0" lang="zh-CN" altLang="en-US" u="sng" kern="0" dirty="0">
                <a:latin typeface="+mn-lt"/>
                <a:ea typeface="+mn-ea"/>
              </a:rPr>
              <a:t>链式</a:t>
            </a:r>
            <a:r>
              <a:rPr kumimoji="0" lang="zh-CN" altLang="en-US" kern="0" dirty="0">
                <a:latin typeface="+mn-lt"/>
                <a:ea typeface="+mn-ea"/>
              </a:rPr>
              <a:t>分配</a:t>
            </a:r>
            <a:r>
              <a:rPr kumimoji="0" lang="en-US" altLang="zh-CN" kern="0" dirty="0">
                <a:latin typeface="+mn-lt"/>
                <a:ea typeface="+mn-ea"/>
              </a:rPr>
              <a:t>+</a:t>
            </a:r>
            <a:r>
              <a:rPr kumimoji="0" lang="zh-CN" altLang="en-US" u="sng" kern="0" dirty="0">
                <a:latin typeface="+mn-lt"/>
                <a:ea typeface="+mn-ea"/>
              </a:rPr>
              <a:t>目录</a:t>
            </a:r>
            <a:r>
              <a:rPr kumimoji="0" lang="zh-CN" altLang="en-US" kern="0" dirty="0">
                <a:latin typeface="+mn-lt"/>
                <a:ea typeface="+mn-ea"/>
              </a:rPr>
              <a:t>）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342900" indent="-255588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kumimoji="0" lang="zh-CN" altLang="en-US" kern="0" dirty="0">
                <a:latin typeface="+mn-lt"/>
                <a:ea typeface="+mn-ea"/>
              </a:rPr>
              <a:t>链接文件：此类物理文件称为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链接文件</a:t>
            </a:r>
            <a:r>
              <a:rPr kumimoji="0" lang="zh-CN" altLang="en-US" kern="0" dirty="0">
                <a:latin typeface="+mn-lt"/>
                <a:ea typeface="+mn-ea"/>
              </a:rPr>
              <a:t>。</a:t>
            </a:r>
            <a:endParaRPr kumimoji="0" lang="en-US" altLang="zh-CN" kern="0" dirty="0">
              <a:latin typeface="+mn-lt"/>
              <a:ea typeface="+mn-ea"/>
            </a:endParaRPr>
          </a:p>
          <a:p>
            <a:pPr marL="8413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66"/>
              </a:buClr>
              <a:buSzPct val="68000"/>
              <a:buFont typeface="Wingdings" pitchFamily="2" charset="2"/>
              <a:buChar char="u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优点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zh-CN" altLang="en-US" dirty="0">
                <a:sym typeface="Wingdings" pitchFamily="2" charset="2"/>
              </a:rPr>
              <a:t>对应</a:t>
            </a:r>
            <a:r>
              <a:rPr lang="en-US" altLang="zh-CN" dirty="0">
                <a:sym typeface="Wingdings" pitchFamily="2" charset="2"/>
              </a:rPr>
              <a:t>8.1.1)</a:t>
            </a:r>
            <a:endParaRPr lang="en-US" altLang="zh-CN" dirty="0"/>
          </a:p>
          <a:p>
            <a:pPr indent="-255588" algn="l">
              <a:spcBef>
                <a:spcPts val="600"/>
              </a:spcBef>
              <a:spcAft>
                <a:spcPts val="800"/>
              </a:spcAft>
              <a:buClr>
                <a:srgbClr val="FFCC66"/>
              </a:buClr>
              <a:buSzPct val="68000"/>
              <a:defRPr/>
            </a:pPr>
            <a:r>
              <a:rPr lang="en-US" altLang="zh-CN" dirty="0"/>
              <a:t>        (1) </a:t>
            </a:r>
            <a:r>
              <a:rPr lang="zh-CN" altLang="en-US" dirty="0"/>
              <a:t>消除了磁盘的</a:t>
            </a:r>
            <a:r>
              <a:rPr lang="zh-CN" altLang="en-US" b="1" dirty="0">
                <a:solidFill>
                  <a:schemeClr val="tx2"/>
                </a:solidFill>
              </a:rPr>
              <a:t>外部碎片</a:t>
            </a:r>
            <a:r>
              <a:rPr lang="zh-CN" altLang="en-US" dirty="0"/>
              <a:t>，提高了外存的</a:t>
            </a:r>
            <a:r>
              <a:rPr lang="zh-CN" altLang="en-US" b="1" dirty="0">
                <a:solidFill>
                  <a:srgbClr val="FF0000"/>
                </a:solidFill>
              </a:rPr>
              <a:t>利用率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/>
              <a:t>对</a:t>
            </a:r>
            <a:r>
              <a:rPr lang="zh-CN" altLang="en-US" b="1" dirty="0">
                <a:solidFill>
                  <a:schemeClr val="tx2"/>
                </a:solidFill>
              </a:rPr>
              <a:t>插入、删除和修改</a:t>
            </a:r>
            <a:r>
              <a:rPr lang="zh-CN" altLang="en-US" dirty="0"/>
              <a:t>记录都非常容易（</a:t>
            </a:r>
            <a:r>
              <a:rPr lang="zh-CN" altLang="en-US" u="sng" dirty="0"/>
              <a:t>链表特点</a:t>
            </a:r>
            <a:r>
              <a:rPr lang="zh-CN" altLang="en-US" dirty="0"/>
              <a:t>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(3) </a:t>
            </a:r>
            <a:r>
              <a:rPr lang="zh-CN" altLang="en-US" dirty="0"/>
              <a:t>能适应文件的</a:t>
            </a:r>
            <a:r>
              <a:rPr lang="zh-CN" altLang="en-US" b="1" dirty="0">
                <a:solidFill>
                  <a:schemeClr val="tx2"/>
                </a:solidFill>
              </a:rPr>
              <a:t>动态增长</a:t>
            </a:r>
            <a:r>
              <a:rPr lang="zh-CN" altLang="en-US" dirty="0"/>
              <a:t>，无需事先知道文件的大小。</a:t>
            </a: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1944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(1). </a:t>
            </a:r>
            <a:r>
              <a:rPr lang="zh-CN" altLang="en-US" sz="2400" b="1">
                <a:solidFill>
                  <a:srgbClr val="FF9933"/>
                </a:solidFill>
                <a:latin typeface="Times New Roman" pitchFamily="18" charset="0"/>
              </a:rPr>
              <a:t>隐式</a:t>
            </a:r>
            <a:r>
              <a:rPr lang="zh-CN" altLang="en-US" sz="2400" b="1">
                <a:latin typeface="Times New Roman" pitchFamily="18" charset="0"/>
              </a:rPr>
              <a:t>链接</a:t>
            </a:r>
            <a:endParaRPr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276600" y="5876925"/>
            <a:ext cx="417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图 </a:t>
            </a:r>
            <a:r>
              <a:rPr lang="en-US" altLang="zh-CN" sz="2400">
                <a:latin typeface="Times New Roman" pitchFamily="18" charset="0"/>
              </a:rPr>
              <a:t>8-1 </a:t>
            </a:r>
            <a:r>
              <a:rPr lang="zh-CN" altLang="en-US" sz="2400">
                <a:latin typeface="Times New Roman" pitchFamily="18" charset="0"/>
              </a:rPr>
              <a:t>磁盘空间的链接式分配 </a:t>
            </a: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2339975" y="981075"/>
          <a:ext cx="6629400" cy="47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VISIO" r:id="rId3" imgW="3040380" imgH="2293620" progId="Visio.Drawing.4">
                  <p:embed/>
                </p:oleObj>
              </mc:Choice>
              <mc:Fallback>
                <p:oleObj name="VISIO" r:id="rId3" imgW="3040380" imgH="2293620" progId="Visio.Drawing.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075"/>
                        <a:ext cx="6629400" cy="473551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213" y="333375"/>
            <a:ext cx="4175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Clr>
                <a:schemeClr val="folHlink"/>
              </a:buClr>
              <a:buSzPct val="90000"/>
              <a:defRPr/>
            </a:pPr>
            <a:r>
              <a:rPr lang="en-US" altLang="zh-CN" b="1" dirty="0">
                <a:latin typeface="+mn-lt"/>
                <a:ea typeface="+mn-ea"/>
              </a:rPr>
              <a:t>2. </a:t>
            </a:r>
            <a:r>
              <a:rPr lang="zh-CN" altLang="en-US" b="1" dirty="0">
                <a:latin typeface="+mn-lt"/>
                <a:ea typeface="+mn-ea"/>
              </a:rPr>
              <a:t>盘块分配与</a:t>
            </a:r>
            <a:r>
              <a:rPr lang="zh-CN" altLang="en-US" b="1" i="1" dirty="0">
                <a:latin typeface="+mn-lt"/>
                <a:ea typeface="+mn-ea"/>
              </a:rPr>
              <a:t>回收  </a:t>
            </a:r>
            <a:r>
              <a:rPr lang="en-US" altLang="zh-CN" b="1" dirty="0">
                <a:latin typeface="+mn-lt"/>
                <a:ea typeface="+mn-ea"/>
              </a:rPr>
              <a:t>(</a:t>
            </a:r>
            <a:r>
              <a:rPr lang="zh-CN" altLang="en-US" b="1" dirty="0">
                <a:latin typeface="+mn-lt"/>
                <a:ea typeface="+mn-ea"/>
              </a:rPr>
              <a:t>两类</a:t>
            </a:r>
            <a:r>
              <a:rPr lang="en-US" altLang="zh-CN" b="1" dirty="0">
                <a:latin typeface="+mn-lt"/>
                <a:ea typeface="+mn-ea"/>
              </a:rPr>
              <a:t>)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323850" y="1844675"/>
            <a:ext cx="2016125" cy="276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ª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ª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200" b="1" dirty="0">
                <a:latin typeface="Times New Roman" pitchFamily="18" charset="0"/>
              </a:rPr>
              <a:t>目录</a:t>
            </a:r>
            <a:r>
              <a:rPr lang="zh-CN" altLang="en-US" sz="2200" b="1" dirty="0" smtClean="0">
                <a:latin typeface="Times New Roman" pitchFamily="18" charset="0"/>
              </a:rPr>
              <a:t>项</a:t>
            </a:r>
            <a:r>
              <a:rPr lang="zh-CN" altLang="en-US" sz="2200" dirty="0" smtClean="0">
                <a:latin typeface="Times New Roman" pitchFamily="18" charset="0"/>
              </a:rPr>
              <a:t>：</a:t>
            </a:r>
            <a:endParaRPr lang="en-US" altLang="zh-CN" sz="220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</a:t>
            </a:r>
            <a:r>
              <a:rPr lang="zh-CN" altLang="en-US" sz="2200" b="1" dirty="0" smtClean="0">
                <a:solidFill>
                  <a:schemeClr val="tx2"/>
                </a:solidFill>
                <a:latin typeface="Times New Roman" pitchFamily="18" charset="0"/>
              </a:rPr>
              <a:t>第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 smtClean="0">
                <a:solidFill>
                  <a:schemeClr val="tx2"/>
                </a:solidFill>
                <a:latin typeface="Times New Roman" pitchFamily="18" charset="0"/>
              </a:rPr>
              <a:t>块</a:t>
            </a:r>
            <a:r>
              <a:rPr lang="en-US" altLang="zh-CN" sz="2200" dirty="0" smtClean="0">
                <a:latin typeface="Times New Roman" pitchFamily="18" charset="0"/>
              </a:rPr>
              <a:t>+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最后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</a:rPr>
              <a:t>块</a:t>
            </a:r>
            <a:r>
              <a:rPr lang="zh-CN" altLang="en-US" sz="2200" dirty="0" smtClean="0">
                <a:latin typeface="Times New Roman" pitchFamily="18" charset="0"/>
              </a:rPr>
              <a:t>的</a:t>
            </a:r>
            <a:r>
              <a:rPr lang="zh-CN" altLang="en-US" sz="2200" b="1" u="sng" dirty="0" smtClean="0">
                <a:latin typeface="Times New Roman" pitchFamily="18" charset="0"/>
              </a:rPr>
              <a:t>指针</a:t>
            </a:r>
            <a:r>
              <a:rPr lang="zh-CN" altLang="en-US" sz="2200" b="1" dirty="0" smtClean="0">
                <a:latin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200" b="1" dirty="0">
                <a:latin typeface="Times New Roman" pitchFamily="18" charset="0"/>
              </a:rPr>
              <a:t>盘</a:t>
            </a:r>
            <a:r>
              <a:rPr lang="zh-CN" altLang="en-US" sz="2200" b="1" dirty="0" smtClean="0">
                <a:latin typeface="Times New Roman" pitchFamily="18" charset="0"/>
              </a:rPr>
              <a:t>块内容</a:t>
            </a:r>
            <a:r>
              <a:rPr lang="zh-CN" altLang="en-US" sz="2200" dirty="0" smtClean="0">
                <a:latin typeface="Times New Roman" pitchFamily="18" charset="0"/>
              </a:rPr>
              <a:t>：</a:t>
            </a:r>
            <a:endParaRPr lang="en-US" altLang="zh-CN" sz="220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latin typeface="Times New Roman" pitchFamily="18" charset="0"/>
              </a:rPr>
              <a:t> </a:t>
            </a:r>
            <a:r>
              <a:rPr lang="zh-CN" altLang="en-US" sz="2200" b="1" dirty="0" smtClean="0">
                <a:latin typeface="Times New Roman" pitchFamily="18" charset="0"/>
              </a:rPr>
              <a:t>数</a:t>
            </a:r>
            <a:r>
              <a:rPr lang="zh-CN" altLang="en-US" sz="2200" b="1" dirty="0">
                <a:latin typeface="Times New Roman" pitchFamily="18" charset="0"/>
              </a:rPr>
              <a:t>据</a:t>
            </a:r>
            <a:r>
              <a:rPr lang="en-US" altLang="zh-CN" sz="2200" dirty="0">
                <a:latin typeface="Times New Roman" pitchFamily="18" charset="0"/>
              </a:rPr>
              <a:t>+</a:t>
            </a:r>
            <a:r>
              <a:rPr lang="zh-CN" altLang="en-US" sz="2200" dirty="0">
                <a:latin typeface="Times New Roman" pitchFamily="18" charset="0"/>
              </a:rPr>
              <a:t>下一盘块</a:t>
            </a:r>
            <a:r>
              <a:rPr lang="zh-CN" altLang="en-US" sz="2200" b="1" u="sng" dirty="0">
                <a:latin typeface="Times New Roman" pitchFamily="18" charset="0"/>
              </a:rPr>
              <a:t>指针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精品课程模板">
  <a:themeElements>
    <a:clrScheme name="精品课程模板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精品课程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3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3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精品课程模板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品课程模板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 2000\Templates\Presentation Designs\精品课程模板.ppt</Template>
  <TotalTime>2150</TotalTime>
  <Words>3769</Words>
  <Application>Microsoft Office PowerPoint</Application>
  <PresentationFormat>全屏显示(4:3)</PresentationFormat>
  <Paragraphs>245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精品课程模板</vt:lpstr>
      <vt:lpstr>Visio</vt:lpstr>
      <vt:lpstr>VISIO</vt:lpstr>
      <vt:lpstr>PowerPoint 演示文稿</vt:lpstr>
      <vt:lpstr>8.1 外存的组织/分配方式</vt:lpstr>
      <vt:lpstr>8.1.1  连续组织/分配方式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（2）隐式链接的缺点：</vt:lpstr>
      <vt:lpstr>   2. 显式链接（类似  C语言中的链表  数据结构—静态链表  ） </vt:lpstr>
      <vt:lpstr>   8.1.3  FAT技术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　8.1.5 索引组织方式</vt:lpstr>
      <vt:lpstr>PowerPoint 演示文稿</vt:lpstr>
      <vt:lpstr>PowerPoint 演示文稿</vt:lpstr>
      <vt:lpstr>　　2. 多级索引组织方式</vt:lpstr>
      <vt:lpstr>PowerPoint 演示文稿</vt:lpstr>
      <vt:lpstr>　3. 增量式索引组织方式（重点）</vt:lpstr>
      <vt:lpstr>PowerPoint 演示文稿</vt:lpstr>
      <vt:lpstr>PowerPoint 演示文稿</vt:lpstr>
      <vt:lpstr>　8.2  文件存储空间的管理（磁盘分配表）</vt:lpstr>
      <vt:lpstr>PowerPoint 演示文稿</vt:lpstr>
      <vt:lpstr>8.2.2  位示图法</vt:lpstr>
      <vt:lpstr>　2. 盘块的分配</vt:lpstr>
      <vt:lpstr>  8.2.3  成组链接法(UNIX)  (重点)</vt:lpstr>
      <vt:lpstr>PowerPoint 演示文稿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HZM</cp:lastModifiedBy>
  <cp:revision>220</cp:revision>
  <dcterms:created xsi:type="dcterms:W3CDTF">2002-11-18T09:20:27Z</dcterms:created>
  <dcterms:modified xsi:type="dcterms:W3CDTF">2022-05-25T17:07:46Z</dcterms:modified>
</cp:coreProperties>
</file>