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65" r:id="rId10"/>
    <p:sldId id="266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6B1-30F2-45A4-8FBF-C2D6A2BD4F0F}" type="datetimeFigureOut">
              <a:rPr lang="zh-CN" altLang="en-US" smtClean="0"/>
              <a:pPr/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8003-E06F-42E0-A919-16816C3584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6B1-30F2-45A4-8FBF-C2D6A2BD4F0F}" type="datetimeFigureOut">
              <a:rPr lang="zh-CN" altLang="en-US" smtClean="0"/>
              <a:pPr/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8003-E06F-42E0-A919-16816C3584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6B1-30F2-45A4-8FBF-C2D6A2BD4F0F}" type="datetimeFigureOut">
              <a:rPr lang="zh-CN" altLang="en-US" smtClean="0"/>
              <a:pPr/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8003-E06F-42E0-A919-16816C3584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6B1-30F2-45A4-8FBF-C2D6A2BD4F0F}" type="datetimeFigureOut">
              <a:rPr lang="zh-CN" altLang="en-US" smtClean="0"/>
              <a:pPr/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8003-E06F-42E0-A919-16816C3584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6B1-30F2-45A4-8FBF-C2D6A2BD4F0F}" type="datetimeFigureOut">
              <a:rPr lang="zh-CN" altLang="en-US" smtClean="0"/>
              <a:pPr/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8003-E06F-42E0-A919-16816C3584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6B1-30F2-45A4-8FBF-C2D6A2BD4F0F}" type="datetimeFigureOut">
              <a:rPr lang="zh-CN" altLang="en-US" smtClean="0"/>
              <a:pPr/>
              <a:t>2022/6/22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8003-E06F-42E0-A919-16816C3584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6B1-30F2-45A4-8FBF-C2D6A2BD4F0F}" type="datetimeFigureOut">
              <a:rPr lang="zh-CN" altLang="en-US" smtClean="0"/>
              <a:pPr/>
              <a:t>2022/6/22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8003-E06F-42E0-A919-16816C3584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6B1-30F2-45A4-8FBF-C2D6A2BD4F0F}" type="datetimeFigureOut">
              <a:rPr lang="zh-CN" altLang="en-US" smtClean="0"/>
              <a:pPr/>
              <a:t>2022/6/22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8003-E06F-42E0-A919-16816C3584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6B1-30F2-45A4-8FBF-C2D6A2BD4F0F}" type="datetimeFigureOut">
              <a:rPr lang="zh-CN" altLang="en-US" smtClean="0"/>
              <a:pPr/>
              <a:t>2022/6/22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8003-E06F-42E0-A919-16816C3584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6B1-30F2-45A4-8FBF-C2D6A2BD4F0F}" type="datetimeFigureOut">
              <a:rPr lang="zh-CN" altLang="en-US" smtClean="0"/>
              <a:pPr/>
              <a:t>2022/6/22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8003-E06F-42E0-A919-16816C3584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6B1-30F2-45A4-8FBF-C2D6A2BD4F0F}" type="datetimeFigureOut">
              <a:rPr lang="zh-CN" altLang="en-US" smtClean="0"/>
              <a:pPr/>
              <a:t>2022/6/22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8003-E06F-42E0-A919-16816C3584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D6B1-30F2-45A4-8FBF-C2D6A2BD4F0F}" type="datetimeFigureOut">
              <a:rPr lang="zh-CN" altLang="en-US" smtClean="0"/>
              <a:pPr/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F8003-E06F-42E0-A919-16816C3584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第一次习题课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90872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b="1" dirty="0">
                <a:solidFill>
                  <a:srgbClr val="FF0000"/>
                </a:solidFill>
              </a:rPr>
              <a:t>逻辑图</a:t>
            </a:r>
            <a:r>
              <a:rPr lang="en-US" altLang="zh-CN" b="1" dirty="0">
                <a:solidFill>
                  <a:srgbClr val="FF0000"/>
                </a:solidFill>
              </a:rPr>
              <a:t>   </a:t>
            </a:r>
            <a:r>
              <a:rPr lang="zh-CN" altLang="zh-CN" b="1" dirty="0">
                <a:solidFill>
                  <a:srgbClr val="FF0000"/>
                </a:solidFill>
              </a:rPr>
              <a:t>（作图要求：地址、数据总线、片选逻辑要标注完整）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805264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主要问题：无地址空间分配表，无片选表达式，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b="1" dirty="0">
                <a:solidFill>
                  <a:srgbClr val="FF0000"/>
                </a:solidFill>
              </a:rPr>
              <a:t>个别问题：标注不完整</a:t>
            </a:r>
            <a:endParaRPr lang="zh-CN" altLang="zh-CN" dirty="0">
              <a:solidFill>
                <a:srgbClr val="FF000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2675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0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000" dirty="0"/>
              <a:t>设某计算机的</a:t>
            </a:r>
            <a:r>
              <a:rPr lang="en-US" altLang="zh-CN" sz="2000" dirty="0"/>
              <a:t>cache</a:t>
            </a:r>
            <a:r>
              <a:rPr lang="zh-CN" altLang="zh-CN" sz="2000" dirty="0"/>
              <a:t>采用</a:t>
            </a:r>
            <a:r>
              <a:rPr lang="en-US" altLang="zh-CN" sz="2000" dirty="0"/>
              <a:t>4</a:t>
            </a:r>
            <a:r>
              <a:rPr lang="zh-CN" altLang="zh-CN" sz="2000" dirty="0"/>
              <a:t>路组相联地址映射方式，已知</a:t>
            </a:r>
            <a:r>
              <a:rPr lang="en-US" altLang="zh-CN" sz="2000" dirty="0"/>
              <a:t>cache</a:t>
            </a:r>
            <a:r>
              <a:rPr lang="zh-CN" altLang="zh-CN" sz="2000" dirty="0"/>
              <a:t>容量</a:t>
            </a:r>
            <a:r>
              <a:rPr lang="en-US" altLang="zh-CN" sz="2000" dirty="0"/>
              <a:t>16KB</a:t>
            </a:r>
            <a:r>
              <a:rPr lang="zh-CN" altLang="zh-CN" sz="2000" dirty="0"/>
              <a:t>，主存容量</a:t>
            </a:r>
            <a:r>
              <a:rPr lang="en-US" altLang="zh-CN" sz="2000" dirty="0"/>
              <a:t>4MB</a:t>
            </a:r>
            <a:r>
              <a:rPr lang="zh-CN" altLang="zh-CN" sz="2000" dirty="0"/>
              <a:t>，每块（行）</a:t>
            </a:r>
            <a:r>
              <a:rPr lang="en-US" altLang="zh-CN" sz="2000" dirty="0"/>
              <a:t>32B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pPr marL="457200" lvl="0" indent="-457200">
              <a:buAutoNum type="arabicParenBoth"/>
            </a:pPr>
            <a:r>
              <a:rPr lang="zh-CN" altLang="zh-CN" sz="2000" dirty="0"/>
              <a:t>设计主存地址格式（按字节编址）和</a:t>
            </a:r>
            <a:r>
              <a:rPr lang="en-US" altLang="zh-CN" sz="2000" dirty="0"/>
              <a:t>Cache</a:t>
            </a:r>
            <a:r>
              <a:rPr lang="zh-CN" altLang="zh-CN" sz="2000" dirty="0"/>
              <a:t>地址格式，并指出各字段的位数；</a:t>
            </a:r>
            <a:endParaRPr lang="en-US" altLang="zh-CN" sz="2000" dirty="0"/>
          </a:p>
          <a:p>
            <a:pPr marL="457200" lvl="0" indent="-457200">
              <a:buAutoNum type="arabicParenBoth"/>
            </a:pPr>
            <a:r>
              <a:rPr lang="en-US" altLang="zh-CN" sz="2000" dirty="0"/>
              <a:t>Cache</a:t>
            </a:r>
            <a:r>
              <a:rPr lang="zh-CN" altLang="zh-CN" sz="2000" dirty="0"/>
              <a:t>有多少个组？多少个行？给出和存储格式。</a:t>
            </a:r>
          </a:p>
          <a:p>
            <a:endParaRPr lang="zh-CN" altLang="en-US" sz="2000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323528" y="1706032"/>
            <a:ext cx="806489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</a:t>
            </a: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kumimoji="0" 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主存地址位数：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主存块数：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4MB/32B=2</a:t>
            </a:r>
            <a:r>
              <a:rPr kumimoji="0" lang="en-US" altLang="zh-CN" sz="2000" b="0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17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块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  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块地址：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17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位，  块内地址：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行数：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16KB/32B=2</a:t>
            </a:r>
            <a:r>
              <a:rPr kumimoji="0" lang="en-US" altLang="zh-CN" sz="2000" b="1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组数：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000" b="1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/4= 2</a:t>
            </a:r>
            <a:r>
              <a:rPr kumimoji="0" lang="en-US" altLang="zh-CN" sz="2000" b="1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组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组号：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Tag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位数：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17-7=10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3568" y="4287376"/>
          <a:ext cx="4343400" cy="365760"/>
        </p:xfrm>
        <a:graphic>
          <a:graphicData uri="http://schemas.openxmlformats.org/drawingml/2006/table">
            <a:tbl>
              <a:tblPr/>
              <a:tblGrid>
                <a:gridCol w="127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21                       12  11                               5  4                 0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Tag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组号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块内地址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39552" y="3748970"/>
            <a:ext cx="59766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主存地址格式：</a:t>
            </a:r>
            <a:endParaRPr kumimoji="0" 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79712" y="5157192"/>
          <a:ext cx="3240360" cy="504056"/>
        </p:xfrm>
        <a:graphic>
          <a:graphicData uri="http://schemas.openxmlformats.org/drawingml/2006/table">
            <a:tbl>
              <a:tblPr/>
              <a:tblGrid>
                <a:gridCol w="1549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11                           5  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4                                    0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组号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块内地址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560" y="4757082"/>
            <a:ext cx="4392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地址格式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20" y="2852936"/>
          <a:ext cx="3322713" cy="3657600"/>
        </p:xfrm>
        <a:graphic>
          <a:graphicData uri="http://schemas.openxmlformats.org/drawingml/2006/table">
            <a:tbl>
              <a:tblPr/>
              <a:tblGrid>
                <a:gridCol w="92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rowSpan="12">
                  <a:txBody>
                    <a:bodyPr/>
                    <a:lstStyle/>
                    <a:p>
                      <a:pPr marR="76200" algn="r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Gi</a:t>
                      </a: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组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L0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tag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字节（</a:t>
                      </a:r>
                      <a:r>
                        <a:rPr lang="en-US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8</a:t>
                      </a:r>
                      <a:r>
                        <a:rPr lang="zh-CN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位）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．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．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．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字节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76200" algn="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L1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tag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字节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．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．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．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字节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76200" algn="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L2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tag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字节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．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．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．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字节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76200" algn="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L3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tag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字节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．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．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．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字节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67544" y="5673442"/>
            <a:ext cx="4608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b) Cache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组数：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000" b="0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组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存储格式：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/>
      <p:bldP spid="17411" grpId="0"/>
      <p:bldP spid="17412" grpId="0"/>
      <p:bldP spid="174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4624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/>
              <a:t>有一主存</a:t>
            </a:r>
            <a:r>
              <a:rPr lang="en-US" altLang="zh-CN" dirty="0"/>
              <a:t>-cache</a:t>
            </a:r>
            <a:r>
              <a:rPr lang="zh-CN" altLang="zh-CN" dirty="0"/>
              <a:t>层次的存储器，其主存容量</a:t>
            </a:r>
            <a:r>
              <a:rPr lang="en-US" altLang="zh-CN" dirty="0"/>
              <a:t>2MB</a:t>
            </a:r>
            <a:r>
              <a:rPr lang="zh-CN" altLang="zh-CN" dirty="0"/>
              <a:t>，</a:t>
            </a:r>
            <a:r>
              <a:rPr lang="en-US" altLang="zh-CN" dirty="0"/>
              <a:t>cache</a:t>
            </a:r>
            <a:r>
              <a:rPr lang="zh-CN" altLang="zh-CN" dirty="0"/>
              <a:t>容量</a:t>
            </a:r>
            <a:r>
              <a:rPr lang="en-US" altLang="zh-CN" dirty="0"/>
              <a:t>4KB</a:t>
            </a:r>
            <a:r>
              <a:rPr lang="zh-CN" altLang="zh-CN" dirty="0"/>
              <a:t>，每块（行）</a:t>
            </a:r>
            <a:r>
              <a:rPr lang="en-US" altLang="zh-CN" dirty="0"/>
              <a:t>32B</a:t>
            </a:r>
            <a:r>
              <a:rPr lang="zh-CN" altLang="zh-CN" dirty="0"/>
              <a:t>，采用直接地址映射方式。（按字节编址）</a:t>
            </a:r>
            <a:endParaRPr lang="en-US" altLang="zh-CN" dirty="0"/>
          </a:p>
          <a:p>
            <a:pPr lvl="0"/>
            <a:r>
              <a:rPr lang="en-US" altLang="zh-CN" dirty="0"/>
              <a:t>(1) </a:t>
            </a:r>
            <a:r>
              <a:rPr lang="zh-CN" altLang="zh-CN" dirty="0"/>
              <a:t>设计主存地址格式和</a:t>
            </a:r>
            <a:r>
              <a:rPr lang="en-US" altLang="zh-CN" dirty="0"/>
              <a:t>cache</a:t>
            </a:r>
            <a:r>
              <a:rPr lang="zh-CN" altLang="zh-CN" dirty="0"/>
              <a:t>地址格式，并指出各字段的位数及作用；</a:t>
            </a:r>
            <a:endParaRPr lang="en-US" altLang="zh-CN" dirty="0"/>
          </a:p>
          <a:p>
            <a:pPr lvl="0"/>
            <a:r>
              <a:rPr lang="en-US" altLang="zh-CN" dirty="0"/>
              <a:t>(2) Cache</a:t>
            </a:r>
            <a:r>
              <a:rPr lang="zh-CN" altLang="zh-CN" dirty="0"/>
              <a:t>有多少个行？给出</a:t>
            </a:r>
            <a:r>
              <a:rPr lang="en-US" altLang="zh-CN" dirty="0"/>
              <a:t>Cache</a:t>
            </a:r>
            <a:r>
              <a:rPr lang="zh-CN" altLang="zh-CN" dirty="0"/>
              <a:t>的存储格式；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zh-CN" dirty="0"/>
              <a:t>设主存单元地址为</a:t>
            </a:r>
            <a:r>
              <a:rPr lang="en-US" altLang="zh-CN" dirty="0"/>
              <a:t>006441H</a:t>
            </a:r>
            <a:r>
              <a:rPr lang="zh-CN" altLang="zh-CN" dirty="0"/>
              <a:t>，问它应装入</a:t>
            </a:r>
            <a:r>
              <a:rPr lang="en-US" altLang="zh-CN" dirty="0"/>
              <a:t>(</a:t>
            </a:r>
            <a:r>
              <a:rPr lang="zh-CN" altLang="zh-CN" dirty="0"/>
              <a:t>映射</a:t>
            </a:r>
            <a:r>
              <a:rPr lang="en-US" altLang="zh-CN" dirty="0"/>
              <a:t>)</a:t>
            </a:r>
            <a:r>
              <a:rPr lang="zh-CN" altLang="zh-CN" dirty="0"/>
              <a:t>到</a:t>
            </a:r>
            <a:r>
              <a:rPr lang="en-US" altLang="zh-CN" dirty="0"/>
              <a:t>cache</a:t>
            </a:r>
            <a:r>
              <a:rPr lang="zh-CN" altLang="zh-CN" dirty="0"/>
              <a:t>的哪个行？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560" y="3501008"/>
          <a:ext cx="4343400" cy="365760"/>
        </p:xfrm>
        <a:graphic>
          <a:graphicData uri="http://schemas.openxmlformats.org/drawingml/2006/table">
            <a:tbl>
              <a:tblPr/>
              <a:tblGrid>
                <a:gridCol w="127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20                        12  11                             5   4                                  0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Tag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行号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块内地址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07704" y="4509120"/>
          <a:ext cx="3528392" cy="365760"/>
        </p:xfrm>
        <a:graphic>
          <a:graphicData uri="http://schemas.openxmlformats.org/drawingml/2006/table">
            <a:tbl>
              <a:tblPr/>
              <a:tblGrid>
                <a:gridCol w="1686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11                                  5  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4                                     0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行号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块内地址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23528" y="1628800"/>
            <a:ext cx="734481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主存地址位数：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主存块数：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2MB/32B=2</a:t>
            </a:r>
            <a:r>
              <a:rPr kumimoji="0" lang="en-US" altLang="zh-CN" sz="2000" b="0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16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块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  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块地址：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16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位，  块内地址：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行数：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4KB/32B=2</a:t>
            </a:r>
            <a:r>
              <a:rPr kumimoji="0" lang="en-US" altLang="zh-CN" sz="2000" b="0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行号：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Tag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位数：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16-7=9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</a:t>
            </a:r>
            <a:endParaRPr lang="en-US" altLang="zh-CN" sz="20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4987042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fr-FR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各字段作用：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fr-FR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Tag</a:t>
            </a:r>
            <a:r>
              <a:rPr lang="zh-CN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字段：映射到</a:t>
            </a:r>
            <a:r>
              <a:rPr lang="fr-FR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lang="zh-CN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同一行的不同主存块的唯一标识。通过将地址中的</a:t>
            </a:r>
            <a:r>
              <a:rPr lang="fr-FR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tag</a:t>
            </a:r>
            <a:r>
              <a:rPr lang="zh-CN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字段值与</a:t>
            </a:r>
            <a:r>
              <a:rPr lang="fr-FR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lang="zh-CN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中相应行的</a:t>
            </a:r>
            <a:r>
              <a:rPr lang="fr-FR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tag</a:t>
            </a:r>
            <a:r>
              <a:rPr lang="zh-CN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比较，以确定当前寻址单元是否在</a:t>
            </a:r>
            <a:r>
              <a:rPr lang="fr-FR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lang="zh-CN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内。</a:t>
            </a:r>
          </a:p>
          <a:p>
            <a:r>
              <a:rPr lang="zh-CN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行号：寻址</a:t>
            </a:r>
            <a:r>
              <a:rPr lang="fr-FR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lang="zh-CN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的所有行。</a:t>
            </a:r>
          </a:p>
          <a:p>
            <a:r>
              <a:rPr lang="zh-CN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块内地址：寻址块（行）内单元。</a:t>
            </a:r>
            <a:endParaRPr lang="zh-CN" altLang="fr-FR" sz="2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552" y="4077072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地址格式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560" y="3068960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主存地址格式：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1484784"/>
          <a:ext cx="4572000" cy="128016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76200" algn="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Li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tag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字节（</a:t>
                      </a:r>
                      <a:r>
                        <a:rPr lang="en-US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8</a:t>
                      </a:r>
                      <a:r>
                        <a:rPr lang="zh-CN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位）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  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  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……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．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．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．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……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字节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79512" y="326894"/>
            <a:ext cx="66247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b)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Cache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行数：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000" b="1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存储格式：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每行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个存储单元，第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行存储：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3068960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04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c) 006441H=0 0000 0110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0100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010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0 0001,  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行号：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0100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010</a:t>
            </a:r>
            <a:endParaRPr lang="en-US" altLang="zh-CN" sz="2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0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22</a:t>
            </a:r>
            <a:r>
              <a:rPr lang="zh-CN" altLang="zh-CN" sz="2400" b="1" dirty="0"/>
              <a:t>、浮点数加减运算过程一般包括对阶、尾数运算、规格化、舍入和判溢出等步骤。设浮点数的阶码和尾数均采用补码表示，且位数分别为</a:t>
            </a:r>
            <a:r>
              <a:rPr lang="en-US" altLang="zh-CN" sz="2400" b="1" dirty="0"/>
              <a:t>5</a:t>
            </a:r>
            <a:r>
              <a:rPr lang="zh-CN" altLang="zh-CN" sz="2400" b="1" dirty="0"/>
              <a:t>位和</a:t>
            </a:r>
            <a:r>
              <a:rPr lang="en-US" altLang="zh-CN" sz="2400" b="1" dirty="0"/>
              <a:t>7</a:t>
            </a:r>
            <a:r>
              <a:rPr lang="zh-CN" altLang="zh-CN" sz="2400" b="1" dirty="0"/>
              <a:t>位（均含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位符号位）。若有两个数</a:t>
            </a:r>
            <a:r>
              <a:rPr lang="en-US" altLang="zh-CN" sz="2400" b="1" dirty="0"/>
              <a:t>X=2</a:t>
            </a:r>
            <a:r>
              <a:rPr lang="en-US" altLang="zh-CN" sz="2400" b="1" baseline="30000" dirty="0"/>
              <a:t>7</a:t>
            </a:r>
            <a:r>
              <a:rPr lang="zh-CN" altLang="zh-CN" sz="2400" b="1" dirty="0"/>
              <a:t>×</a:t>
            </a:r>
            <a:r>
              <a:rPr lang="en-US" altLang="zh-CN" sz="2400" b="1" dirty="0"/>
              <a:t>29/32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Y=2</a:t>
            </a:r>
            <a:r>
              <a:rPr lang="en-US" altLang="zh-CN" sz="2400" b="1" baseline="30000" dirty="0"/>
              <a:t>5</a:t>
            </a:r>
            <a:r>
              <a:rPr lang="zh-CN" altLang="zh-CN" sz="2400" b="1" dirty="0"/>
              <a:t>×</a:t>
            </a:r>
            <a:r>
              <a:rPr lang="en-US" altLang="zh-CN" sz="2400" b="1" dirty="0"/>
              <a:t>5/8</a:t>
            </a:r>
            <a:r>
              <a:rPr lang="zh-CN" altLang="zh-CN" sz="2400" b="1" dirty="0"/>
              <a:t>，则用浮点数计算</a:t>
            </a:r>
            <a:r>
              <a:rPr lang="en-US" altLang="zh-CN" sz="2400" b="1" dirty="0"/>
              <a:t>X+Y</a:t>
            </a:r>
            <a:r>
              <a:rPr lang="zh-CN" altLang="zh-CN" sz="2400" b="1" dirty="0"/>
              <a:t>的最终结果是</a:t>
            </a:r>
            <a:r>
              <a:rPr lang="en-US" altLang="zh-CN" sz="2400" b="1" dirty="0"/>
              <a:t>()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A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00111 1100010       B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00111 010010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01000 0010001       D</a:t>
            </a:r>
            <a:r>
              <a:rPr lang="zh-CN" altLang="zh-CN" sz="2400" b="1" dirty="0"/>
              <a:t>、发生溢出</a:t>
            </a:r>
            <a:endParaRPr lang="zh-CN" altLang="zh-CN" sz="2400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99992" y="2852936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836712"/>
            <a:ext cx="83529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6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设浮点数阶码为</a:t>
            </a:r>
            <a:r>
              <a:rPr lang="en-US" altLang="zh-CN" sz="2400" b="1" dirty="0"/>
              <a:t>4 </a:t>
            </a:r>
            <a:r>
              <a:rPr lang="zh-CN" altLang="zh-CN" sz="2400" b="1" dirty="0"/>
              <a:t>位（含</a:t>
            </a:r>
            <a:r>
              <a:rPr lang="en-US" altLang="zh-CN" sz="2400" b="1" dirty="0"/>
              <a:t>1 </a:t>
            </a:r>
            <a:r>
              <a:rPr lang="zh-CN" altLang="zh-CN" sz="2400" b="1" dirty="0"/>
              <a:t>位阶符），用移码表示，尾数为</a:t>
            </a:r>
            <a:r>
              <a:rPr lang="en-US" altLang="zh-CN" sz="2400" b="1" dirty="0"/>
              <a:t>16 </a:t>
            </a:r>
            <a:r>
              <a:rPr lang="zh-CN" altLang="zh-CN" sz="2400" b="1" dirty="0"/>
              <a:t>位（含</a:t>
            </a:r>
            <a:r>
              <a:rPr lang="en-US" altLang="zh-CN" sz="2400" b="1" dirty="0"/>
              <a:t>1 </a:t>
            </a:r>
            <a:r>
              <a:rPr lang="zh-CN" altLang="zh-CN" sz="2400" b="1" dirty="0"/>
              <a:t>位数符），用补码规格化表示，则对应其最大正数的机器数形式为</a:t>
            </a:r>
            <a:r>
              <a:rPr lang="en-US" altLang="zh-CN" sz="2400" b="1" u="sng" dirty="0"/>
              <a:t>                              </a:t>
            </a:r>
            <a:r>
              <a:rPr lang="zh-CN" altLang="zh-CN" sz="2400" b="1" dirty="0"/>
              <a:t>，真值为</a:t>
            </a:r>
            <a:r>
              <a:rPr lang="en-US" altLang="zh-CN" sz="2400" b="1" u="sng" dirty="0"/>
              <a:t>                      </a:t>
            </a:r>
            <a:r>
              <a:rPr lang="zh-CN" altLang="zh-CN" sz="2400" b="1" dirty="0"/>
              <a:t>（十进制表示）；对应其绝对值最小负数的机器数形式为</a:t>
            </a:r>
            <a:r>
              <a:rPr lang="en-US" altLang="zh-CN" sz="2400" b="1" dirty="0"/>
              <a:t> </a:t>
            </a:r>
            <a:r>
              <a:rPr lang="en-US" altLang="zh-CN" sz="2400" b="1" u="sng" dirty="0"/>
              <a:t>                        </a:t>
            </a:r>
            <a:r>
              <a:rPr lang="zh-CN" altLang="zh-CN" sz="2400" b="1" dirty="0"/>
              <a:t>，真值为</a:t>
            </a:r>
            <a:r>
              <a:rPr lang="en-US" altLang="zh-CN" sz="2400" b="1" u="sng" dirty="0"/>
              <a:t>                       </a:t>
            </a:r>
            <a:r>
              <a:rPr lang="zh-CN" altLang="zh-CN" sz="2400" b="1" dirty="0"/>
              <a:t>（十进制表示）。</a:t>
            </a:r>
          </a:p>
          <a:p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275856" y="2051556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1,111;0.11</a:t>
            </a:r>
            <a:r>
              <a:rPr lang="zh-CN" altLang="zh-CN" b="1" dirty="0">
                <a:solidFill>
                  <a:srgbClr val="FF0000"/>
                </a:solidFill>
              </a:rPr>
              <a:t>……</a:t>
            </a:r>
            <a:r>
              <a:rPr lang="en-US" altLang="zh-CN" b="1" dirty="0">
                <a:solidFill>
                  <a:srgbClr val="FF0000"/>
                </a:solidFill>
              </a:rPr>
              <a:t>1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8224" y="2060848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en-US" altLang="zh-CN" b="1" baseline="30000" dirty="0">
                <a:solidFill>
                  <a:srgbClr val="FF0000"/>
                </a:solidFill>
              </a:rPr>
              <a:t>7</a:t>
            </a:r>
            <a:r>
              <a:rPr lang="en-US" altLang="zh-CN" b="1" dirty="0">
                <a:solidFill>
                  <a:srgbClr val="FF0000"/>
                </a:solidFill>
              </a:rPr>
              <a:t>×(1-2</a:t>
            </a:r>
            <a:r>
              <a:rPr lang="en-US" altLang="zh-CN" b="1" baseline="30000" dirty="0">
                <a:solidFill>
                  <a:srgbClr val="FF0000"/>
                </a:solidFill>
              </a:rPr>
              <a:t>-15</a:t>
            </a:r>
            <a:r>
              <a:rPr lang="en-US" altLang="zh-CN" b="1" dirty="0">
                <a:solidFill>
                  <a:srgbClr val="FF0000"/>
                </a:solidFill>
              </a:rPr>
              <a:t>)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3131676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0,000;1.01</a:t>
            </a:r>
            <a:r>
              <a:rPr lang="zh-CN" altLang="zh-CN" b="1" dirty="0">
                <a:solidFill>
                  <a:srgbClr val="FF0000"/>
                </a:solidFill>
              </a:rPr>
              <a:t>……</a:t>
            </a:r>
            <a:r>
              <a:rPr lang="en-US" altLang="zh-CN" b="1" dirty="0">
                <a:solidFill>
                  <a:srgbClr val="FF0000"/>
                </a:solidFill>
              </a:rPr>
              <a:t>1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79912" y="3140968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-2</a:t>
            </a:r>
            <a:r>
              <a:rPr lang="en-US" altLang="zh-CN" b="1" baseline="30000" dirty="0">
                <a:solidFill>
                  <a:srgbClr val="FF0000"/>
                </a:solidFill>
              </a:rPr>
              <a:t>-8</a:t>
            </a:r>
            <a:r>
              <a:rPr lang="en-US" altLang="zh-CN" b="1" dirty="0">
                <a:solidFill>
                  <a:srgbClr val="FF0000"/>
                </a:solidFill>
              </a:rPr>
              <a:t>×(2</a:t>
            </a:r>
            <a:r>
              <a:rPr lang="en-US" altLang="zh-CN" b="1" baseline="30000" dirty="0">
                <a:solidFill>
                  <a:srgbClr val="FF0000"/>
                </a:solidFill>
              </a:rPr>
              <a:t>-1</a:t>
            </a:r>
            <a:r>
              <a:rPr lang="en-US" altLang="zh-CN" b="1" dirty="0">
                <a:solidFill>
                  <a:srgbClr val="FF0000"/>
                </a:solidFill>
              </a:rPr>
              <a:t>+2</a:t>
            </a:r>
            <a:r>
              <a:rPr lang="en-US" altLang="zh-CN" b="1" baseline="30000" dirty="0">
                <a:solidFill>
                  <a:srgbClr val="FF0000"/>
                </a:solidFill>
              </a:rPr>
              <a:t>-15</a:t>
            </a:r>
            <a:r>
              <a:rPr lang="en-US" altLang="zh-CN" b="1" dirty="0">
                <a:solidFill>
                  <a:srgbClr val="FF0000"/>
                </a:solidFill>
              </a:rPr>
              <a:t>)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1. </a:t>
            </a:r>
            <a:r>
              <a:rPr lang="zh-CN" altLang="zh-CN" sz="2400" b="1" dirty="0"/>
              <a:t>已知</a:t>
            </a:r>
            <a:r>
              <a:rPr lang="en-US" altLang="zh-CN" sz="2400" b="1" dirty="0"/>
              <a:t> x =      = +(0.001001)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y =</a:t>
            </a:r>
            <a:r>
              <a:rPr lang="en-US" altLang="zh-CN" sz="2400" dirty="0"/>
              <a:t>        </a:t>
            </a:r>
            <a:r>
              <a:rPr lang="en-US" altLang="zh-CN" sz="2400" b="1" dirty="0"/>
              <a:t>= -(0.01101)</a:t>
            </a:r>
            <a:r>
              <a:rPr lang="en-US" altLang="zh-CN" sz="2400" b="1" baseline="-25000" dirty="0"/>
              <a:t>2</a:t>
            </a:r>
            <a:r>
              <a:rPr lang="zh-CN" altLang="zh-CN" sz="2400" b="1" dirty="0"/>
              <a:t>，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求</a:t>
            </a:r>
            <a:r>
              <a:rPr lang="en-US" altLang="zh-CN" sz="2400" b="1" dirty="0"/>
              <a:t> [ x ]</a:t>
            </a:r>
            <a:r>
              <a:rPr lang="zh-CN" altLang="zh-CN" sz="2400" b="1" dirty="0"/>
              <a:t>补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[ -x ]</a:t>
            </a:r>
            <a:r>
              <a:rPr lang="zh-CN" altLang="zh-CN" sz="2400" b="1" dirty="0"/>
              <a:t>补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[ y ]</a:t>
            </a:r>
            <a:r>
              <a:rPr lang="zh-CN" altLang="zh-CN" sz="2400" b="1" dirty="0"/>
              <a:t>补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[ -y ]</a:t>
            </a:r>
            <a:r>
              <a:rPr lang="zh-CN" altLang="zh-CN" sz="2400" b="1" dirty="0"/>
              <a:t>补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x + y = </a:t>
            </a:r>
            <a:r>
              <a:rPr lang="zh-CN" altLang="zh-CN" sz="2400" b="1" dirty="0"/>
              <a:t>？ ，</a:t>
            </a:r>
            <a:r>
              <a:rPr lang="en-US" altLang="zh-CN" sz="2400" b="1" dirty="0"/>
              <a:t>x – y = </a:t>
            </a:r>
            <a:r>
              <a:rPr lang="zh-CN" altLang="zh-CN" sz="2400" b="1" dirty="0"/>
              <a:t>？</a:t>
            </a:r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789212" y="404664"/>
          <a:ext cx="334516" cy="61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2" imgW="190417" imgH="355446" progId="Equation.DSMT4">
                  <p:embed/>
                </p:oleObj>
              </mc:Choice>
              <mc:Fallback>
                <p:oleObj name="Equation" r:id="rId2" imgW="190417" imgH="355446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212" y="404664"/>
                        <a:ext cx="334516" cy="6188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819164" y="404664"/>
          <a:ext cx="472916" cy="60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279279" imgH="355446" progId="Equation.DSMT4">
                  <p:embed/>
                </p:oleObj>
              </mc:Choice>
              <mc:Fallback>
                <p:oleObj name="Equation" r:id="rId4" imgW="279279" imgH="355446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164" y="404664"/>
                        <a:ext cx="472916" cy="6033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99592" y="1844824"/>
            <a:ext cx="68407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FF0000"/>
                </a:solidFill>
              </a:rPr>
              <a:t>解：</a:t>
            </a:r>
            <a:r>
              <a:rPr lang="en-US" altLang="zh-CN" sz="2400" b="1" dirty="0">
                <a:solidFill>
                  <a:srgbClr val="FF0000"/>
                </a:solidFill>
              </a:rPr>
              <a:t>[ x ]</a:t>
            </a:r>
            <a:r>
              <a:rPr lang="zh-CN" altLang="zh-CN" sz="2400" b="1" dirty="0">
                <a:solidFill>
                  <a:srgbClr val="FF0000"/>
                </a:solidFill>
              </a:rPr>
              <a:t>补</a:t>
            </a:r>
            <a:r>
              <a:rPr lang="en-US" altLang="zh-CN" sz="2400" b="1" dirty="0">
                <a:solidFill>
                  <a:srgbClr val="FF0000"/>
                </a:solidFill>
              </a:rPr>
              <a:t>=0.001001 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         [ -x ]</a:t>
            </a:r>
            <a:r>
              <a:rPr lang="zh-CN" altLang="zh-CN" sz="2400" b="1" dirty="0">
                <a:solidFill>
                  <a:srgbClr val="FF0000"/>
                </a:solidFill>
              </a:rPr>
              <a:t>补</a:t>
            </a:r>
            <a:r>
              <a:rPr lang="en-US" altLang="zh-CN" sz="2400" b="1" dirty="0">
                <a:solidFill>
                  <a:srgbClr val="FF0000"/>
                </a:solidFill>
              </a:rPr>
              <a:t>=1.110111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         [ y ]</a:t>
            </a:r>
            <a:r>
              <a:rPr lang="zh-CN" altLang="zh-CN" sz="2400" b="1" dirty="0">
                <a:solidFill>
                  <a:srgbClr val="FF0000"/>
                </a:solidFill>
              </a:rPr>
              <a:t>补</a:t>
            </a:r>
            <a:r>
              <a:rPr lang="en-US" altLang="zh-CN" sz="2400" b="1" dirty="0">
                <a:solidFill>
                  <a:srgbClr val="FF0000"/>
                </a:solidFill>
              </a:rPr>
              <a:t>=1.10011    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        [ -y ]</a:t>
            </a:r>
            <a:r>
              <a:rPr lang="zh-CN" altLang="zh-CN" sz="2400" b="1" dirty="0">
                <a:solidFill>
                  <a:srgbClr val="FF0000"/>
                </a:solidFill>
              </a:rPr>
              <a:t>补</a:t>
            </a:r>
            <a:r>
              <a:rPr lang="en-US" altLang="zh-CN" sz="2400" b="1" dirty="0">
                <a:solidFill>
                  <a:srgbClr val="FF0000"/>
                </a:solidFill>
              </a:rPr>
              <a:t>=0.01101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FF0000"/>
                </a:solidFill>
              </a:rPr>
              <a:t>列竖式计算，溢出判断，给出结果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x + y =(1.010001)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</a:rPr>
              <a:t>     x – y =(0.100011)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2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94692"/>
            <a:ext cx="82089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/>
              <a:t>float</a:t>
            </a:r>
            <a:r>
              <a:rPr lang="zh-CN" altLang="zh-CN" sz="2400" b="1" dirty="0"/>
              <a:t>型整数据常用</a:t>
            </a:r>
            <a:r>
              <a:rPr lang="en-US" altLang="zh-CN" sz="2400" b="1" dirty="0"/>
              <a:t>IEEE754</a:t>
            </a:r>
            <a:r>
              <a:rPr lang="zh-CN" altLang="zh-CN" sz="2400" b="1" dirty="0"/>
              <a:t>单精度浮点格式表示，假设两个</a:t>
            </a:r>
            <a:r>
              <a:rPr lang="en-US" altLang="zh-CN" sz="2400" b="1" dirty="0"/>
              <a:t>float</a:t>
            </a:r>
            <a:r>
              <a:rPr lang="zh-CN" altLang="zh-CN" sz="2400" b="1" dirty="0"/>
              <a:t>型变量</a:t>
            </a:r>
            <a:r>
              <a:rPr lang="en-US" altLang="zh-CN" sz="2400" b="1" dirty="0"/>
              <a:t>x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y</a:t>
            </a:r>
            <a:r>
              <a:rPr lang="zh-CN" altLang="zh-CN" sz="2400" b="1" dirty="0"/>
              <a:t>分别在</a:t>
            </a:r>
            <a:r>
              <a:rPr lang="en-US" altLang="zh-CN" sz="2400" b="1" dirty="0"/>
              <a:t>32</a:t>
            </a:r>
            <a:r>
              <a:rPr lang="zh-CN" altLang="zh-CN" sz="2400" b="1" dirty="0"/>
              <a:t>为寄存器</a:t>
            </a:r>
            <a:r>
              <a:rPr lang="en-US" altLang="zh-CN" sz="2400" b="1" dirty="0"/>
              <a:t>f1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f2</a:t>
            </a:r>
            <a:r>
              <a:rPr lang="zh-CN" altLang="zh-CN" sz="2400" b="1" dirty="0"/>
              <a:t>中，若（</a:t>
            </a:r>
            <a:r>
              <a:rPr lang="en-US" altLang="zh-CN" sz="2400" b="1" dirty="0"/>
              <a:t>f1</a:t>
            </a:r>
            <a:r>
              <a:rPr lang="zh-CN" altLang="zh-CN" sz="2400" b="1" dirty="0"/>
              <a:t>）</a:t>
            </a:r>
            <a:r>
              <a:rPr lang="en-US" altLang="zh-CN" sz="2400" b="1" dirty="0"/>
              <a:t>=CC900000H, </a:t>
            </a:r>
            <a:r>
              <a:rPr lang="zh-CN" altLang="zh-CN" sz="2400" b="1" dirty="0"/>
              <a:t>（</a:t>
            </a:r>
            <a:r>
              <a:rPr lang="en-US" altLang="zh-CN" sz="2400" b="1" dirty="0"/>
              <a:t>f2</a:t>
            </a:r>
            <a:r>
              <a:rPr lang="zh-CN" altLang="zh-CN" sz="2400" b="1" dirty="0"/>
              <a:t>）</a:t>
            </a:r>
            <a:r>
              <a:rPr lang="en-US" altLang="zh-CN" sz="2400" b="1" dirty="0"/>
              <a:t>=B0C00000H,</a:t>
            </a:r>
            <a:r>
              <a:rPr lang="zh-CN" altLang="zh-CN" sz="2400" b="1" dirty="0"/>
              <a:t>则</a:t>
            </a:r>
            <a:r>
              <a:rPr lang="en-US" altLang="zh-CN" sz="2400" b="1" dirty="0"/>
              <a:t>x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y</a:t>
            </a:r>
            <a:r>
              <a:rPr lang="zh-CN" altLang="zh-CN" sz="2400" b="1" dirty="0"/>
              <a:t>之间的关系为：</a:t>
            </a:r>
            <a:endParaRPr lang="en-US" altLang="zh-CN" sz="2400" b="1" dirty="0"/>
          </a:p>
          <a:p>
            <a:pPr lvl="0">
              <a:lnSpc>
                <a:spcPct val="150000"/>
              </a:lnSpc>
            </a:pPr>
            <a:r>
              <a:rPr lang="en-US" altLang="zh-CN" sz="2400" b="1" dirty="0"/>
              <a:t>A 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x&lt;y</a:t>
            </a:r>
            <a:r>
              <a:rPr lang="zh-CN" altLang="zh-CN" sz="2400" b="1" dirty="0"/>
              <a:t>且符号不同</a:t>
            </a:r>
            <a:r>
              <a:rPr lang="en-US" altLang="zh-CN" sz="2400" b="1" dirty="0"/>
              <a:t>             B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  x&lt;y</a:t>
            </a:r>
            <a:r>
              <a:rPr lang="zh-CN" altLang="zh-CN" sz="2400" b="1" dirty="0"/>
              <a:t>且符号相同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x&gt;y</a:t>
            </a:r>
            <a:r>
              <a:rPr lang="zh-CN" altLang="zh-CN" sz="2400" b="1" dirty="0"/>
              <a:t>且符号相同</a:t>
            </a:r>
            <a:r>
              <a:rPr lang="en-US" altLang="zh-CN" sz="2400" b="1" dirty="0"/>
              <a:t>              D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  x&gt;y</a:t>
            </a:r>
            <a:r>
              <a:rPr lang="zh-CN" altLang="zh-CN" sz="2400" b="1" dirty="0"/>
              <a:t>且符号不同</a:t>
            </a:r>
          </a:p>
          <a:p>
            <a:pPr lvl="0">
              <a:lnSpc>
                <a:spcPct val="150000"/>
              </a:lnSpc>
            </a:pPr>
            <a:r>
              <a:rPr lang="en-US" altLang="zh-CN" sz="2400" b="1" dirty="0"/>
              <a:t>float</a:t>
            </a:r>
            <a:r>
              <a:rPr lang="zh-CN" altLang="zh-CN" sz="2400" b="1" dirty="0"/>
              <a:t>型数据通常能用</a:t>
            </a:r>
            <a:r>
              <a:rPr lang="en-US" altLang="zh-CN" sz="2400" b="1" dirty="0"/>
              <a:t>IEEE754</a:t>
            </a:r>
            <a:r>
              <a:rPr lang="zh-CN" altLang="zh-CN" sz="2400" b="1" dirty="0"/>
              <a:t>单精度浮点数格式（规格化）表示。若编译器将</a:t>
            </a:r>
            <a:r>
              <a:rPr lang="en-US" altLang="zh-CN" sz="2400" b="1" dirty="0"/>
              <a:t>float</a:t>
            </a:r>
            <a:r>
              <a:rPr lang="zh-CN" altLang="zh-CN" sz="2400" b="1" dirty="0"/>
              <a:t>型变量</a:t>
            </a:r>
            <a:r>
              <a:rPr lang="en-US" altLang="zh-CN" sz="2400" b="1" dirty="0"/>
              <a:t>x</a:t>
            </a:r>
            <a:r>
              <a:rPr lang="zh-CN" altLang="zh-CN" sz="2400" b="1" dirty="0"/>
              <a:t>分配在一个</a:t>
            </a:r>
            <a:r>
              <a:rPr lang="en-US" altLang="zh-CN" sz="2400" b="1" dirty="0"/>
              <a:t>32</a:t>
            </a:r>
            <a:r>
              <a:rPr lang="zh-CN" altLang="zh-CN" sz="2400" b="1" dirty="0"/>
              <a:t>位浮点寄存器</a:t>
            </a:r>
            <a:r>
              <a:rPr lang="en-US" altLang="zh-CN" sz="2400" b="1" dirty="0"/>
              <a:t>FR1</a:t>
            </a:r>
            <a:r>
              <a:rPr lang="zh-CN" altLang="zh-CN" sz="2400" b="1" dirty="0"/>
              <a:t>中，且</a:t>
            </a:r>
            <a:r>
              <a:rPr lang="en-US" altLang="zh-CN" sz="2400" b="1" dirty="0"/>
              <a:t>x=-8.25</a:t>
            </a:r>
            <a:r>
              <a:rPr lang="zh-CN" altLang="zh-CN" sz="2400" b="1" dirty="0"/>
              <a:t>，则</a:t>
            </a:r>
            <a:r>
              <a:rPr lang="en-US" altLang="zh-CN" sz="2400" b="1" dirty="0"/>
              <a:t>FR1</a:t>
            </a:r>
            <a:r>
              <a:rPr lang="zh-CN" altLang="zh-CN" sz="2400" b="1" dirty="0"/>
              <a:t>的内容是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。</a:t>
            </a:r>
          </a:p>
          <a:p>
            <a:pPr marL="0" lvl="1">
              <a:lnSpc>
                <a:spcPct val="150000"/>
              </a:lnSpc>
            </a:pPr>
            <a:r>
              <a:rPr lang="en-US" altLang="zh-CN" sz="2400" b="1" dirty="0"/>
              <a:t>A</a:t>
            </a:r>
            <a:r>
              <a:rPr lang="zh-CN" altLang="en-US" sz="2400" b="1" dirty="0"/>
              <a:t>、</a:t>
            </a:r>
            <a:r>
              <a:rPr lang="pt-BR" altLang="zh-CN" sz="2400" b="1" dirty="0"/>
              <a:t>C104 0000H    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、</a:t>
            </a:r>
            <a:r>
              <a:rPr lang="pt-BR" altLang="zh-CN" sz="2400" b="1" dirty="0"/>
              <a:t>C242 0000H  </a:t>
            </a:r>
            <a:endParaRPr lang="zh-CN" altLang="zh-CN" sz="2400" b="1" dirty="0"/>
          </a:p>
          <a:p>
            <a:pPr marL="0" lvl="1">
              <a:lnSpc>
                <a:spcPct val="150000"/>
              </a:lnSpc>
            </a:pPr>
            <a:r>
              <a:rPr lang="en-US" altLang="zh-CN" sz="2400" b="1" dirty="0"/>
              <a:t>C</a:t>
            </a:r>
            <a:r>
              <a:rPr lang="zh-CN" altLang="en-US" sz="2400" b="1" dirty="0"/>
              <a:t>、</a:t>
            </a:r>
            <a:r>
              <a:rPr lang="pt-BR" altLang="zh-CN" sz="2400" b="1" dirty="0"/>
              <a:t>C184 0000H     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、</a:t>
            </a:r>
            <a:r>
              <a:rPr lang="pt-BR" altLang="zh-CN" sz="2400" b="1" dirty="0"/>
              <a:t>C1C2 0000H</a:t>
            </a:r>
            <a:endParaRPr lang="zh-CN" altLang="zh-CN" sz="2400" b="1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48064" y="4365104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84368" y="1556792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548680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/>
              <a:t>下列有关浮点数加减运算的叙述中，正确的是</a:t>
            </a:r>
            <a:r>
              <a:rPr lang="en-US" altLang="zh-CN" sz="2400" b="1" dirty="0"/>
              <a:t>(    )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　　Ⅰ</a:t>
            </a:r>
            <a:r>
              <a:rPr lang="en-US" altLang="zh-CN" sz="2400" b="1" dirty="0"/>
              <a:t>. </a:t>
            </a:r>
            <a:r>
              <a:rPr lang="zh-CN" altLang="zh-CN" sz="2400" b="1" dirty="0"/>
              <a:t>对阶操作不会引起阶码上溢或下溢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　　Ⅱ</a:t>
            </a:r>
            <a:r>
              <a:rPr lang="en-US" altLang="zh-CN" sz="2400" b="1" dirty="0"/>
              <a:t>. </a:t>
            </a:r>
            <a:r>
              <a:rPr lang="zh-CN" altLang="zh-CN" sz="2400" b="1" dirty="0"/>
              <a:t>右规和尾数舍入都可能引起阶码上溢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　　Ⅲ</a:t>
            </a:r>
            <a:r>
              <a:rPr lang="en-US" altLang="zh-CN" sz="2400" b="1" dirty="0"/>
              <a:t>. </a:t>
            </a:r>
            <a:r>
              <a:rPr lang="zh-CN" altLang="zh-CN" sz="2400" b="1" dirty="0"/>
              <a:t>左规时可能引起阶码下溢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　　Ⅳ</a:t>
            </a:r>
            <a:r>
              <a:rPr lang="en-US" altLang="zh-CN" sz="2400" b="1" dirty="0"/>
              <a:t>. </a:t>
            </a:r>
            <a:r>
              <a:rPr lang="zh-CN" altLang="zh-CN" sz="2400" b="1" dirty="0"/>
              <a:t>尾数溢出时结果不一定溢出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　　</a:t>
            </a:r>
            <a:r>
              <a:rPr lang="en-US" altLang="zh-CN" sz="2400" b="1" dirty="0"/>
              <a:t>A.</a:t>
            </a:r>
            <a:r>
              <a:rPr lang="zh-CN" altLang="zh-CN" sz="2400" b="1" dirty="0"/>
              <a:t>仅Ⅱ Ⅲ</a:t>
            </a:r>
            <a:r>
              <a:rPr lang="en-US" altLang="zh-CN" sz="2400" b="1" dirty="0"/>
              <a:t>     B.</a:t>
            </a:r>
            <a:r>
              <a:rPr lang="zh-CN" altLang="zh-CN" sz="2400" b="1" dirty="0"/>
              <a:t>仅ⅠⅡⅣ</a:t>
            </a:r>
            <a:r>
              <a:rPr lang="en-US" altLang="zh-CN" sz="2400" b="1" dirty="0"/>
              <a:t>    C.</a:t>
            </a:r>
            <a:r>
              <a:rPr lang="zh-CN" altLang="zh-CN" sz="2400" b="1" dirty="0"/>
              <a:t>仅ⅠⅢ Ⅳ</a:t>
            </a:r>
            <a:r>
              <a:rPr lang="en-US" altLang="zh-CN" sz="2400" b="1" dirty="0"/>
              <a:t>     D.</a:t>
            </a:r>
            <a:r>
              <a:rPr lang="zh-CN" altLang="zh-CN" sz="2400" b="1" dirty="0"/>
              <a:t>ⅠⅡ Ⅲ Ⅳ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32240" y="692696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40059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000" b="1" dirty="0"/>
              <a:t>某机器中，已知配有一个地址空间为</a:t>
            </a:r>
            <a:r>
              <a:rPr lang="en-US" altLang="zh-CN" sz="2000" b="1" dirty="0"/>
              <a:t>0000H~3FFFH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ROM</a:t>
            </a:r>
            <a:r>
              <a:rPr lang="zh-CN" altLang="en-US" sz="2000" b="1" dirty="0"/>
              <a:t>区域。现在再用一个</a:t>
            </a:r>
            <a:r>
              <a:rPr lang="en-US" altLang="zh-CN" sz="2000" b="1" dirty="0"/>
              <a:t>RAM</a:t>
            </a:r>
            <a:r>
              <a:rPr lang="zh-CN" altLang="en-US" sz="2000" b="1" dirty="0"/>
              <a:t>芯片（</a:t>
            </a:r>
            <a:r>
              <a:rPr lang="en-US" altLang="zh-CN" sz="2000" b="1" dirty="0"/>
              <a:t>8K*8</a:t>
            </a:r>
            <a:r>
              <a:rPr lang="zh-CN" altLang="en-US" sz="2000" b="1" dirty="0"/>
              <a:t>）形成</a:t>
            </a:r>
            <a:r>
              <a:rPr lang="en-US" altLang="zh-CN" sz="2000" b="1" dirty="0"/>
              <a:t>40K*16</a:t>
            </a:r>
            <a:r>
              <a:rPr lang="zh-CN" altLang="en-US" sz="2000" b="1" dirty="0"/>
              <a:t>位的</a:t>
            </a:r>
            <a:r>
              <a:rPr lang="en-US" altLang="zh-CN" sz="2000" b="1" dirty="0"/>
              <a:t>RAM</a:t>
            </a:r>
            <a:r>
              <a:rPr lang="zh-CN" altLang="en-US" sz="2000" b="1" dirty="0"/>
              <a:t>区域，起始地为</a:t>
            </a:r>
            <a:r>
              <a:rPr lang="en-US" altLang="zh-CN" sz="2000" b="1" dirty="0"/>
              <a:t>6000H</a:t>
            </a:r>
            <a:r>
              <a:rPr lang="zh-CN" altLang="en-US" sz="2000" b="1" dirty="0"/>
              <a:t>。假设</a:t>
            </a:r>
            <a:r>
              <a:rPr lang="en-US" altLang="zh-CN" sz="2000" b="1" dirty="0"/>
              <a:t>RAM</a:t>
            </a:r>
            <a:r>
              <a:rPr lang="zh-CN" altLang="en-US" sz="2000" b="1" dirty="0"/>
              <a:t>芯片有</a:t>
            </a:r>
            <a:r>
              <a:rPr lang="en-US" altLang="zh-CN" sz="2000" b="1" dirty="0"/>
              <a:t>CS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WE</a:t>
            </a:r>
            <a:r>
              <a:rPr lang="zh-CN" altLang="en-US" sz="2000" b="1" dirty="0"/>
              <a:t>信号控制端。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的地址总线为</a:t>
            </a:r>
            <a:r>
              <a:rPr lang="en-US" altLang="zh-CN" sz="2000" b="1" dirty="0"/>
              <a:t>A15~A0</a:t>
            </a:r>
            <a:r>
              <a:rPr lang="zh-CN" altLang="en-US" sz="2000" b="1" dirty="0"/>
              <a:t>，数据总线为</a:t>
            </a:r>
            <a:r>
              <a:rPr lang="en-US" altLang="zh-CN" sz="2000" b="1" dirty="0"/>
              <a:t>D15 ~D0</a:t>
            </a:r>
            <a:r>
              <a:rPr lang="zh-CN" altLang="en-US" sz="2000" b="1" dirty="0"/>
              <a:t>，控制信号为</a:t>
            </a:r>
            <a:r>
              <a:rPr lang="en-US" altLang="zh-CN" sz="2000" b="1" dirty="0"/>
              <a:t>R/W</a:t>
            </a:r>
            <a:r>
              <a:rPr lang="zh-CN" altLang="en-US" sz="2000" b="1" dirty="0"/>
              <a:t>（读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写），</a:t>
            </a:r>
            <a:r>
              <a:rPr lang="en-US" altLang="zh-CN" sz="2000" b="1" dirty="0"/>
              <a:t>MREQ</a:t>
            </a:r>
            <a:r>
              <a:rPr lang="zh-CN" altLang="en-US" sz="2000" b="1" dirty="0"/>
              <a:t>（访存），要求：</a:t>
            </a:r>
            <a:endParaRPr lang="en-US" altLang="zh-CN" sz="2000" b="1" dirty="0"/>
          </a:p>
          <a:p>
            <a:pPr marL="0" lvl="1">
              <a:lnSpc>
                <a:spcPct val="15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）画出地址译码方案</a:t>
            </a:r>
            <a:endParaRPr lang="en-US" altLang="zh-CN" sz="2000" b="1" dirty="0"/>
          </a:p>
          <a:p>
            <a:pPr marL="0" lvl="1">
              <a:lnSpc>
                <a:spcPct val="15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）将</a:t>
            </a:r>
            <a:r>
              <a:rPr lang="en-US" altLang="zh-CN" sz="2000" b="1" dirty="0"/>
              <a:t>ROM</a:t>
            </a:r>
            <a:r>
              <a:rPr lang="zh-CN" altLang="en-US" sz="2000" b="1" dirty="0"/>
              <a:t>与</a:t>
            </a:r>
            <a:r>
              <a:rPr lang="en-US" altLang="zh-CN" sz="2000" b="1" dirty="0"/>
              <a:t>RAM</a:t>
            </a:r>
            <a:r>
              <a:rPr lang="zh-CN" altLang="en-US" sz="2000" b="1" dirty="0"/>
              <a:t>同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连接 。</a:t>
            </a:r>
            <a:endParaRPr lang="en-US" altLang="zh-CN" sz="2000" b="1" dirty="0"/>
          </a:p>
          <a:p>
            <a:pPr marL="0" lvl="1">
              <a:lnSpc>
                <a:spcPct val="150000"/>
              </a:lnSpc>
            </a:pPr>
            <a:endParaRPr lang="zh-CN" altLang="en-US" sz="2000" b="1" dirty="0"/>
          </a:p>
        </p:txBody>
      </p:sp>
      <p:sp>
        <p:nvSpPr>
          <p:cNvPr id="3" name="矩形 2"/>
          <p:cNvSpPr/>
          <p:nvPr/>
        </p:nvSpPr>
        <p:spPr>
          <a:xfrm>
            <a:off x="683568" y="3429000"/>
            <a:ext cx="74888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zh-CN" sz="2000" b="1" dirty="0">
                <a:solidFill>
                  <a:srgbClr val="FF0000"/>
                </a:solidFill>
              </a:rPr>
              <a:t>分析</a:t>
            </a:r>
            <a:r>
              <a:rPr lang="en-US" altLang="zh-CN" sz="2000" b="1" dirty="0">
                <a:solidFill>
                  <a:srgbClr val="FF0000"/>
                </a:solidFill>
              </a:rPr>
              <a:t>ROM</a:t>
            </a:r>
            <a:r>
              <a:rPr lang="zh-CN" altLang="zh-CN" sz="2000" b="1" dirty="0">
                <a:solidFill>
                  <a:srgbClr val="FF0000"/>
                </a:solidFill>
              </a:rPr>
              <a:t>区：</a:t>
            </a:r>
            <a:r>
              <a:rPr lang="en-US" altLang="zh-CN" sz="2000" b="1" dirty="0">
                <a:solidFill>
                  <a:srgbClr val="FF0000"/>
                </a:solidFill>
              </a:rPr>
              <a:t>   </a:t>
            </a:r>
            <a:r>
              <a:rPr lang="zh-CN" altLang="zh-CN" sz="2000" b="1" dirty="0">
                <a:solidFill>
                  <a:srgbClr val="FF0000"/>
                </a:solidFill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</a:rPr>
              <a:t>3FFFF</a:t>
            </a:r>
            <a:r>
              <a:rPr lang="zh-CN" altLang="zh-CN" sz="2000" b="1" dirty="0">
                <a:solidFill>
                  <a:srgbClr val="FF0000"/>
                </a:solidFill>
              </a:rPr>
              <a:t>）</a:t>
            </a:r>
            <a:r>
              <a:rPr lang="en-US" altLang="zh-CN" sz="2000" b="1" dirty="0">
                <a:solidFill>
                  <a:srgbClr val="FF0000"/>
                </a:solidFill>
              </a:rPr>
              <a:t>H=0011 1111 1111 1111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rgbClr val="FF0000"/>
                </a:solidFill>
              </a:rPr>
              <a:t>容量为</a:t>
            </a:r>
            <a:r>
              <a:rPr lang="en-US" altLang="zh-CN" sz="2000" b="1" dirty="0">
                <a:solidFill>
                  <a:srgbClr val="FF0000"/>
                </a:solidFill>
              </a:rPr>
              <a:t>16K</a:t>
            </a:r>
            <a:r>
              <a:rPr lang="zh-CN" altLang="zh-CN" sz="2000" b="1" dirty="0">
                <a:solidFill>
                  <a:srgbClr val="FF0000"/>
                </a:solidFill>
              </a:rPr>
              <a:t>×</a:t>
            </a:r>
            <a:r>
              <a:rPr lang="en-US" altLang="zh-CN" sz="2000" b="1" dirty="0">
                <a:solidFill>
                  <a:srgbClr val="FF0000"/>
                </a:solidFill>
              </a:rPr>
              <a:t>16</a:t>
            </a:r>
            <a:r>
              <a:rPr lang="zh-CN" altLang="zh-CN" sz="2000" b="1" dirty="0">
                <a:solidFill>
                  <a:srgbClr val="FF0000"/>
                </a:solidFill>
              </a:rPr>
              <a:t>位，需</a:t>
            </a:r>
            <a:r>
              <a:rPr lang="en-US" altLang="zh-CN" sz="2000" b="1" dirty="0">
                <a:solidFill>
                  <a:srgbClr val="FF0000"/>
                </a:solidFill>
              </a:rPr>
              <a:t>14</a:t>
            </a:r>
            <a:r>
              <a:rPr lang="zh-CN" altLang="zh-CN" sz="2000" b="1" dirty="0">
                <a:solidFill>
                  <a:srgbClr val="FF0000"/>
                </a:solidFill>
              </a:rPr>
              <a:t>条地址线</a:t>
            </a:r>
          </a:p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rgbClr val="FF0000"/>
                </a:solidFill>
              </a:rPr>
              <a:t>选片：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zh-CN" sz="2000" b="1" dirty="0">
                <a:solidFill>
                  <a:srgbClr val="FF0000"/>
                </a:solidFill>
              </a:rPr>
              <a:t>片</a:t>
            </a:r>
            <a:r>
              <a:rPr lang="en-US" altLang="zh-CN" sz="2000" b="1" dirty="0">
                <a:solidFill>
                  <a:srgbClr val="FF0000"/>
                </a:solidFill>
              </a:rPr>
              <a:t>8K</a:t>
            </a:r>
            <a:r>
              <a:rPr lang="zh-CN" altLang="zh-CN" sz="2000" b="1" dirty="0">
                <a:solidFill>
                  <a:srgbClr val="FF0000"/>
                </a:solidFill>
              </a:rPr>
              <a:t>×</a:t>
            </a:r>
            <a:r>
              <a:rPr lang="en-US" altLang="zh-CN" sz="2000" b="1" dirty="0">
                <a:solidFill>
                  <a:srgbClr val="FF0000"/>
                </a:solidFill>
              </a:rPr>
              <a:t>16</a:t>
            </a:r>
            <a:r>
              <a:rPr lang="zh-CN" altLang="zh-CN" sz="2000" b="1" dirty="0">
                <a:solidFill>
                  <a:srgbClr val="FF0000"/>
                </a:solidFill>
              </a:rPr>
              <a:t>，或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zh-CN" sz="2000" b="1" dirty="0">
                <a:solidFill>
                  <a:srgbClr val="FF0000"/>
                </a:solidFill>
              </a:rPr>
              <a:t>片</a:t>
            </a:r>
            <a:r>
              <a:rPr lang="en-US" altLang="zh-CN" sz="2000" b="1" dirty="0">
                <a:solidFill>
                  <a:srgbClr val="FF0000"/>
                </a:solidFill>
              </a:rPr>
              <a:t>16K</a:t>
            </a:r>
            <a:r>
              <a:rPr lang="zh-CN" altLang="zh-CN" sz="2000" b="1" dirty="0">
                <a:solidFill>
                  <a:srgbClr val="FF0000"/>
                </a:solidFill>
              </a:rPr>
              <a:t>×</a:t>
            </a:r>
            <a:r>
              <a:rPr lang="en-US" altLang="zh-CN" sz="2000" b="1" dirty="0">
                <a:solidFill>
                  <a:srgbClr val="FF0000"/>
                </a:solidFill>
              </a:rPr>
              <a:t>16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zh-CN" altLang="zh-CN" sz="2000" b="1" dirty="0">
                <a:solidFill>
                  <a:srgbClr val="FF0000"/>
                </a:solidFill>
              </a:rPr>
              <a:t>计算</a:t>
            </a:r>
            <a:r>
              <a:rPr lang="en-US" altLang="zh-CN" sz="2000" b="1" dirty="0">
                <a:solidFill>
                  <a:srgbClr val="FF0000"/>
                </a:solidFill>
              </a:rPr>
              <a:t>RAM</a:t>
            </a:r>
            <a:r>
              <a:rPr lang="zh-CN" altLang="zh-CN" sz="2000" b="1" dirty="0">
                <a:solidFill>
                  <a:srgbClr val="FF0000"/>
                </a:solidFill>
              </a:rPr>
              <a:t>区所需芯片数：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d=</a:t>
            </a:r>
            <a:r>
              <a:rPr lang="zh-CN" altLang="zh-CN" sz="2000" b="1" dirty="0">
                <a:solidFill>
                  <a:srgbClr val="FF0000"/>
                </a:solidFill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</a:rPr>
              <a:t>40K</a:t>
            </a:r>
            <a:r>
              <a:rPr lang="zh-CN" altLang="zh-CN" sz="2000" b="1" dirty="0">
                <a:solidFill>
                  <a:srgbClr val="FF0000"/>
                </a:solidFill>
              </a:rPr>
              <a:t>×</a:t>
            </a:r>
            <a:r>
              <a:rPr lang="en-US" altLang="zh-CN" sz="2000" b="1" dirty="0">
                <a:solidFill>
                  <a:srgbClr val="FF0000"/>
                </a:solidFill>
              </a:rPr>
              <a:t>8</a:t>
            </a:r>
            <a:r>
              <a:rPr lang="zh-CN" altLang="zh-CN" sz="2000" b="1" dirty="0">
                <a:solidFill>
                  <a:srgbClr val="FF0000"/>
                </a:solidFill>
              </a:rPr>
              <a:t>）</a:t>
            </a:r>
            <a:r>
              <a:rPr lang="en-US" altLang="zh-CN" sz="2000" b="1" dirty="0">
                <a:solidFill>
                  <a:srgbClr val="FF0000"/>
                </a:solidFill>
              </a:rPr>
              <a:t> / </a:t>
            </a:r>
            <a:r>
              <a:rPr lang="zh-CN" altLang="zh-CN" sz="2000" b="1" dirty="0">
                <a:solidFill>
                  <a:srgbClr val="FF0000"/>
                </a:solidFill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</a:rPr>
              <a:t>8K</a:t>
            </a:r>
            <a:r>
              <a:rPr lang="zh-CN" altLang="zh-CN" sz="2000" b="1" dirty="0">
                <a:solidFill>
                  <a:srgbClr val="FF0000"/>
                </a:solidFill>
              </a:rPr>
              <a:t>×</a:t>
            </a:r>
            <a:r>
              <a:rPr lang="en-US" altLang="zh-CN" sz="2000" b="1" dirty="0">
                <a:solidFill>
                  <a:srgbClr val="FF0000"/>
                </a:solidFill>
              </a:rPr>
              <a:t>8</a:t>
            </a:r>
            <a:r>
              <a:rPr lang="zh-CN" altLang="zh-CN" sz="2000" b="1" dirty="0">
                <a:solidFill>
                  <a:srgbClr val="FF0000"/>
                </a:solidFill>
              </a:rPr>
              <a:t>）</a:t>
            </a:r>
            <a:r>
              <a:rPr lang="en-US" altLang="zh-CN" sz="2000" b="1" dirty="0">
                <a:solidFill>
                  <a:srgbClr val="FF0000"/>
                </a:solidFill>
              </a:rPr>
              <a:t>=10(</a:t>
            </a:r>
            <a:r>
              <a:rPr lang="zh-CN" altLang="zh-CN" sz="2000" b="1" dirty="0">
                <a:solidFill>
                  <a:srgbClr val="FF0000"/>
                </a:solidFill>
              </a:rPr>
              <a:t>片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zh-CN" sz="2000" b="1" dirty="0">
                <a:solidFill>
                  <a:srgbClr val="FF0000"/>
                </a:solidFill>
              </a:rPr>
              <a:t>片一组，共</a:t>
            </a:r>
            <a:r>
              <a:rPr lang="en-US" altLang="zh-CN" sz="2000" b="1" dirty="0">
                <a:solidFill>
                  <a:srgbClr val="FF0000"/>
                </a:solidFill>
              </a:rPr>
              <a:t>5</a:t>
            </a:r>
            <a:r>
              <a:rPr lang="zh-CN" altLang="zh-CN" sz="2000" b="1" dirty="0">
                <a:solidFill>
                  <a:srgbClr val="FF0000"/>
                </a:solidFill>
              </a:rPr>
              <a:t>组，每片需</a:t>
            </a:r>
            <a:r>
              <a:rPr lang="en-US" altLang="zh-CN" sz="2000" b="1" dirty="0">
                <a:solidFill>
                  <a:srgbClr val="FF0000"/>
                </a:solidFill>
              </a:rPr>
              <a:t>13</a:t>
            </a:r>
            <a:r>
              <a:rPr lang="zh-CN" altLang="zh-CN" sz="2000" b="1" dirty="0">
                <a:solidFill>
                  <a:srgbClr val="FF0000"/>
                </a:solidFill>
              </a:rPr>
              <a:t>条地址线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71600" y="1412776"/>
          <a:ext cx="5699502" cy="4391393"/>
        </p:xfrm>
        <a:graphic>
          <a:graphicData uri="http://schemas.openxmlformats.org/drawingml/2006/table">
            <a:tbl>
              <a:tblPr/>
              <a:tblGrid>
                <a:gridCol w="1396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50" kern="100">
                          <a:latin typeface="Times New Roman"/>
                          <a:ea typeface="宋体"/>
                        </a:rPr>
                        <a:t>A15 A14 A13 A12 A11 A10 A9 A8 A7 A6 A5 A4 A3 A2 A1 A0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ROM</a:t>
                      </a:r>
                      <a:r>
                        <a:rPr lang="zh-CN" sz="1050" kern="100" dirty="0">
                          <a:latin typeface="Times New Roman"/>
                          <a:ea typeface="宋体"/>
                        </a:rPr>
                        <a:t>区首址</a:t>
                      </a:r>
                    </a:p>
                    <a:p>
                      <a:pPr marL="400050" indent="-40005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                     </a:t>
                      </a:r>
                    </a:p>
                    <a:p>
                      <a:pPr marL="400050" indent="-40005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Times New Roman"/>
                          <a:ea typeface="宋体"/>
                        </a:rPr>
                        <a:t>尾址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0   0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  0   0   0   0  0  0  0  0  0  0  0  0  0  0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Times New Roman"/>
                          <a:ea typeface="宋体"/>
                        </a:rPr>
                        <a:t>……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0   0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  1   1   1   1  1  1  1  1  1  1  1  1  1  1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Times New Roman"/>
                          <a:ea typeface="宋体"/>
                        </a:rPr>
                        <a:t>空闲区首址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Times New Roman"/>
                          <a:ea typeface="宋体"/>
                        </a:rPr>
                        <a:t>尾址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Times New Roman"/>
                          <a:ea typeface="宋体"/>
                        </a:rPr>
                        <a:t>第一组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SRAM</a:t>
                      </a:r>
                      <a:r>
                        <a:rPr lang="zh-CN" sz="1050" kern="100" dirty="0">
                          <a:latin typeface="Times New Roman"/>
                          <a:ea typeface="宋体"/>
                        </a:rPr>
                        <a:t>首址</a:t>
                      </a:r>
                    </a:p>
                    <a:p>
                      <a:pPr marL="800100" indent="-8001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                     </a:t>
                      </a:r>
                    </a:p>
                    <a:p>
                      <a:pPr marL="800100" indent="-8001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Times New Roman"/>
                          <a:ea typeface="宋体"/>
                        </a:rPr>
                        <a:t>尾址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0   1   1</a:t>
                      </a:r>
                      <a:r>
                        <a:rPr lang="en-US" sz="1050" kern="100">
                          <a:latin typeface="Times New Roman"/>
                          <a:ea typeface="宋体"/>
                        </a:rPr>
                        <a:t>   0   0   0  0  0  0  0  0  0  0  0  0  0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</a:rPr>
                        <a:t>……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0   1   1 </a:t>
                      </a:r>
                      <a:r>
                        <a:rPr lang="en-US" sz="1050" kern="100">
                          <a:latin typeface="Times New Roman"/>
                          <a:ea typeface="宋体"/>
                        </a:rPr>
                        <a:t>  1   1   1  1  1  1  1  1  1  1  1  1  1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Times New Roman"/>
                          <a:ea typeface="宋体"/>
                        </a:rPr>
                        <a:t>第二组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SRAM</a:t>
                      </a:r>
                      <a:r>
                        <a:rPr lang="zh-CN" sz="1050" kern="100" dirty="0">
                          <a:latin typeface="Times New Roman"/>
                          <a:ea typeface="宋体"/>
                        </a:rPr>
                        <a:t>首址</a:t>
                      </a:r>
                    </a:p>
                    <a:p>
                      <a:pPr marL="800100" indent="-8001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                     </a:t>
                      </a:r>
                    </a:p>
                    <a:p>
                      <a:pPr marL="800100" indent="-8001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Times New Roman"/>
                          <a:ea typeface="宋体"/>
                        </a:rPr>
                        <a:t>尾址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1   0   0</a:t>
                      </a:r>
                      <a:r>
                        <a:rPr lang="en-US" sz="1050" kern="100">
                          <a:latin typeface="Times New Roman"/>
                          <a:ea typeface="宋体"/>
                        </a:rPr>
                        <a:t>   0   0   0  0  0  0  0  0  0  0  0  0  0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</a:rPr>
                        <a:t>……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1   0   0</a:t>
                      </a:r>
                      <a:r>
                        <a:rPr lang="en-US" sz="1050" kern="100">
                          <a:latin typeface="Times New Roman"/>
                          <a:ea typeface="宋体"/>
                        </a:rPr>
                        <a:t>   1   1   1  1  1  1  1  1  1  1  1  1  1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Times New Roman"/>
                          <a:ea typeface="宋体"/>
                        </a:rPr>
                        <a:t>第三组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SRAM</a:t>
                      </a:r>
                      <a:r>
                        <a:rPr lang="zh-CN" sz="1050" kern="100" dirty="0">
                          <a:latin typeface="Times New Roman"/>
                          <a:ea typeface="宋体"/>
                        </a:rPr>
                        <a:t>首址</a:t>
                      </a:r>
                    </a:p>
                    <a:p>
                      <a:pPr marL="800100" indent="-8001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                    </a:t>
                      </a:r>
                    </a:p>
                    <a:p>
                      <a:pPr marL="800100" indent="-8001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zh-CN" sz="1050" kern="100" dirty="0">
                          <a:latin typeface="Times New Roman"/>
                          <a:ea typeface="宋体"/>
                        </a:rPr>
                        <a:t>尾址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1   0   1</a:t>
                      </a:r>
                      <a:r>
                        <a:rPr lang="en-US" sz="1050" kern="100">
                          <a:latin typeface="Times New Roman"/>
                          <a:ea typeface="宋体"/>
                        </a:rPr>
                        <a:t>   0   0   0  0  0  0  0  0  0  0  0  0  0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</a:rPr>
                        <a:t>……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1   0   1 </a:t>
                      </a:r>
                      <a:r>
                        <a:rPr lang="en-US" sz="1050" kern="100">
                          <a:latin typeface="Times New Roman"/>
                          <a:ea typeface="宋体"/>
                        </a:rPr>
                        <a:t>  1   1   1  1  1  1  1  1  1  1  1  1  1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Times New Roman"/>
                          <a:ea typeface="宋体"/>
                        </a:rPr>
                        <a:t>第四组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SRAM</a:t>
                      </a:r>
                      <a:r>
                        <a:rPr lang="zh-CN" sz="1050" kern="100" dirty="0">
                          <a:latin typeface="Times New Roman"/>
                          <a:ea typeface="宋体"/>
                        </a:rPr>
                        <a:t>首址</a:t>
                      </a:r>
                    </a:p>
                    <a:p>
                      <a:pPr marL="800100" indent="-8001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                    </a:t>
                      </a:r>
                    </a:p>
                    <a:p>
                      <a:pPr marL="800100" indent="-8001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zh-CN" sz="1050" kern="100" dirty="0">
                          <a:latin typeface="Times New Roman"/>
                          <a:ea typeface="宋体"/>
                        </a:rPr>
                        <a:t>尾址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1   1   0</a:t>
                      </a:r>
                      <a:r>
                        <a:rPr lang="en-US" sz="1050" kern="100">
                          <a:latin typeface="Times New Roman"/>
                          <a:ea typeface="宋体"/>
                        </a:rPr>
                        <a:t>   0   0   0  0  0  0  0  0  0  0  0  0  0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</a:rPr>
                        <a:t>……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1   1   0</a:t>
                      </a:r>
                      <a:r>
                        <a:rPr lang="en-US" sz="1050" kern="100">
                          <a:latin typeface="Times New Roman"/>
                          <a:ea typeface="宋体"/>
                        </a:rPr>
                        <a:t>   1   1   1  1  1  1  1  1  1  1  1  1  1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Times New Roman"/>
                          <a:ea typeface="宋体"/>
                        </a:rPr>
                        <a:t>第五组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SRAM</a:t>
                      </a:r>
                      <a:r>
                        <a:rPr lang="zh-CN" sz="1050" kern="100" dirty="0">
                          <a:latin typeface="Times New Roman"/>
                          <a:ea typeface="宋体"/>
                        </a:rPr>
                        <a:t>首址</a:t>
                      </a:r>
                    </a:p>
                    <a:p>
                      <a:pPr marL="800100" indent="-8001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                     </a:t>
                      </a:r>
                    </a:p>
                    <a:p>
                      <a:pPr marL="800100" indent="-8001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Times New Roman"/>
                          <a:ea typeface="宋体"/>
                        </a:rPr>
                        <a:t>尾址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1   1   1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  0   0   0  0  0  0  0  0  0  0  0  0  0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Times New Roman"/>
                          <a:ea typeface="宋体"/>
                        </a:rPr>
                        <a:t>……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1   1   1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  1   1   1  1  1  1  1  1  1  1  1  1  1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76672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zh-CN" sz="2400" b="1" dirty="0">
                <a:solidFill>
                  <a:srgbClr val="FF0000"/>
                </a:solidFill>
              </a:rPr>
              <a:t>地址线的分配：地址空间分配表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 l="30712" t="28700" r="32670" b="22301"/>
          <a:stretch>
            <a:fillRect/>
          </a:stretch>
        </p:blipFill>
        <p:spPr bwMode="auto">
          <a:xfrm>
            <a:off x="1043608" y="548680"/>
            <a:ext cx="669674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1515</Words>
  <Application>Microsoft Office PowerPoint</Application>
  <PresentationFormat>全屏显示(4:3)</PresentationFormat>
  <Paragraphs>172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Times New Roman</vt:lpstr>
      <vt:lpstr>Office 主题</vt:lpstr>
      <vt:lpstr>Equation</vt:lpstr>
      <vt:lpstr>第一次习题课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第一次习题课</dc:title>
  <dc:creator>邹先霞</dc:creator>
  <cp:lastModifiedBy>阮 炜霖</cp:lastModifiedBy>
  <cp:revision>14</cp:revision>
  <dcterms:created xsi:type="dcterms:W3CDTF">2022-04-18T07:26:53Z</dcterms:created>
  <dcterms:modified xsi:type="dcterms:W3CDTF">2022-06-22T09:42:28Z</dcterms:modified>
</cp:coreProperties>
</file>