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72" r:id="rId3"/>
    <p:sldId id="274" r:id="rId4"/>
    <p:sldId id="275" r:id="rId5"/>
    <p:sldId id="277" r:id="rId6"/>
    <p:sldId id="278" r:id="rId7"/>
    <p:sldId id="279" r:id="rId8"/>
    <p:sldId id="280" r:id="rId9"/>
    <p:sldId id="281" r:id="rId10"/>
    <p:sldId id="282" r:id="rId11"/>
    <p:sldId id="283" r:id="rId12"/>
    <p:sldId id="286" r:id="rId13"/>
    <p:sldId id="285" r:id="rId14"/>
    <p:sldId id="284" r:id="rId15"/>
    <p:sldId id="287" r:id="rId16"/>
    <p:sldId id="288" r:id="rId17"/>
    <p:sldId id="289" r:id="rId18"/>
    <p:sldId id="290" r:id="rId19"/>
    <p:sldId id="291" r:id="rId20"/>
    <p:sldId id="292" r:id="rId21"/>
    <p:sldId id="293" r:id="rId22"/>
    <p:sldId id="294" r:id="rId23"/>
    <p:sldId id="295" r:id="rId24"/>
    <p:sldId id="296" r:id="rId25"/>
    <p:sldId id="297" r:id="rId2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742" autoAdjust="0"/>
  </p:normalViewPr>
  <p:slideViewPr>
    <p:cSldViewPr>
      <p:cViewPr varScale="1">
        <p:scale>
          <a:sx n="72" d="100"/>
          <a:sy n="72" d="100"/>
        </p:scale>
        <p:origin x="-1752" y="-7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notesMaster" Target="notesMasters/notesMaster1.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758FC1B-7F5A-4371-8895-3A783EE0E62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5BE026-F505-4F7B-ABB5-D1D755D0E49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8ECEB2A-F8AE-43B1-AE61-B89565AD54E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6DE43B-DB43-4BE6-B43F-65D030047EBC}"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8ECEB2A-F8AE-43B1-AE61-B89565AD54E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6DE43B-DB43-4BE6-B43F-65D030047EBC}"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8ECEB2A-F8AE-43B1-AE61-B89565AD54E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6DE43B-DB43-4BE6-B43F-65D030047EBC}"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8ECEB2A-F8AE-43B1-AE61-B89565AD54E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6DE43B-DB43-4BE6-B43F-65D030047EBC}"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C8ECEB2A-F8AE-43B1-AE61-B89565AD54E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6DE43B-DB43-4BE6-B43F-65D030047EBC}"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8ECEB2A-F8AE-43B1-AE61-B89565AD54E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D6DE43B-DB43-4BE6-B43F-65D030047EBC}"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8ECEB2A-F8AE-43B1-AE61-B89565AD54E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D6DE43B-DB43-4BE6-B43F-65D030047EBC}"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8ECEB2A-F8AE-43B1-AE61-B89565AD54E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D6DE43B-DB43-4BE6-B43F-65D030047EBC}"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8ECEB2A-F8AE-43B1-AE61-B89565AD54E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D6DE43B-DB43-4BE6-B43F-65D030047EBC}"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C8ECEB2A-F8AE-43B1-AE61-B89565AD54E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D6DE43B-DB43-4BE6-B43F-65D030047EBC}"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C8ECEB2A-F8AE-43B1-AE61-B89565AD54E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D6DE43B-DB43-4BE6-B43F-65D030047EB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ECEB2A-F8AE-43B1-AE61-B89565AD54E3}"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6DE43B-DB43-4BE6-B43F-65D030047EB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9" Type="http://schemas.openxmlformats.org/officeDocument/2006/relationships/tags" Target="../tags/tag145.xml"/><Relationship Id="rId8" Type="http://schemas.openxmlformats.org/officeDocument/2006/relationships/tags" Target="../tags/tag144.xml"/><Relationship Id="rId7" Type="http://schemas.openxmlformats.org/officeDocument/2006/relationships/tags" Target="../tags/tag143.xml"/><Relationship Id="rId6" Type="http://schemas.openxmlformats.org/officeDocument/2006/relationships/tags" Target="../tags/tag142.xml"/><Relationship Id="rId5" Type="http://schemas.openxmlformats.org/officeDocument/2006/relationships/tags" Target="../tags/tag141.xml"/><Relationship Id="rId4" Type="http://schemas.openxmlformats.org/officeDocument/2006/relationships/tags" Target="../tags/tag140.xml"/><Relationship Id="rId3" Type="http://schemas.openxmlformats.org/officeDocument/2006/relationships/tags" Target="../tags/tag139.xml"/><Relationship Id="rId2" Type="http://schemas.openxmlformats.org/officeDocument/2006/relationships/tags" Target="../tags/tag138.xml"/><Relationship Id="rId19" Type="http://schemas.openxmlformats.org/officeDocument/2006/relationships/slideLayout" Target="../slideLayouts/slideLayout7.xml"/><Relationship Id="rId18" Type="http://schemas.openxmlformats.org/officeDocument/2006/relationships/tags" Target="../tags/tag153.xml"/><Relationship Id="rId17" Type="http://schemas.openxmlformats.org/officeDocument/2006/relationships/image" Target="../media/image1.png"/><Relationship Id="rId16" Type="http://schemas.openxmlformats.org/officeDocument/2006/relationships/tags" Target="../tags/tag152.xml"/><Relationship Id="rId15" Type="http://schemas.openxmlformats.org/officeDocument/2006/relationships/tags" Target="../tags/tag151.xml"/><Relationship Id="rId14" Type="http://schemas.openxmlformats.org/officeDocument/2006/relationships/tags" Target="../tags/tag150.xml"/><Relationship Id="rId13" Type="http://schemas.openxmlformats.org/officeDocument/2006/relationships/tags" Target="../tags/tag149.xml"/><Relationship Id="rId12" Type="http://schemas.openxmlformats.org/officeDocument/2006/relationships/tags" Target="../tags/tag148.xml"/><Relationship Id="rId11" Type="http://schemas.openxmlformats.org/officeDocument/2006/relationships/tags" Target="../tags/tag147.xml"/><Relationship Id="rId10" Type="http://schemas.openxmlformats.org/officeDocument/2006/relationships/tags" Target="../tags/tag146.xml"/><Relationship Id="rId1" Type="http://schemas.openxmlformats.org/officeDocument/2006/relationships/tags" Target="../tags/tag137.xml"/></Relationships>
</file>

<file path=ppt/slides/_rels/slide11.xml.rels><?xml version="1.0" encoding="UTF-8" standalone="yes"?>
<Relationships xmlns="http://schemas.openxmlformats.org/package/2006/relationships"><Relationship Id="rId9" Type="http://schemas.openxmlformats.org/officeDocument/2006/relationships/tags" Target="../tags/tag162.xml"/><Relationship Id="rId8" Type="http://schemas.openxmlformats.org/officeDocument/2006/relationships/tags" Target="../tags/tag161.xml"/><Relationship Id="rId7" Type="http://schemas.openxmlformats.org/officeDocument/2006/relationships/tags" Target="../tags/tag160.xml"/><Relationship Id="rId6" Type="http://schemas.openxmlformats.org/officeDocument/2006/relationships/tags" Target="../tags/tag159.xml"/><Relationship Id="rId5" Type="http://schemas.openxmlformats.org/officeDocument/2006/relationships/tags" Target="../tags/tag158.xml"/><Relationship Id="rId4" Type="http://schemas.openxmlformats.org/officeDocument/2006/relationships/tags" Target="../tags/tag157.xml"/><Relationship Id="rId3" Type="http://schemas.openxmlformats.org/officeDocument/2006/relationships/tags" Target="../tags/tag156.xml"/><Relationship Id="rId2" Type="http://schemas.openxmlformats.org/officeDocument/2006/relationships/tags" Target="../tags/tag155.xml"/><Relationship Id="rId19" Type="http://schemas.openxmlformats.org/officeDocument/2006/relationships/slideLayout" Target="../slideLayouts/slideLayout7.xml"/><Relationship Id="rId18" Type="http://schemas.openxmlformats.org/officeDocument/2006/relationships/tags" Target="../tags/tag170.xml"/><Relationship Id="rId17" Type="http://schemas.openxmlformats.org/officeDocument/2006/relationships/image" Target="../media/image1.png"/><Relationship Id="rId16" Type="http://schemas.openxmlformats.org/officeDocument/2006/relationships/tags" Target="../tags/tag169.xml"/><Relationship Id="rId15" Type="http://schemas.openxmlformats.org/officeDocument/2006/relationships/tags" Target="../tags/tag168.xml"/><Relationship Id="rId14" Type="http://schemas.openxmlformats.org/officeDocument/2006/relationships/tags" Target="../tags/tag167.xml"/><Relationship Id="rId13" Type="http://schemas.openxmlformats.org/officeDocument/2006/relationships/tags" Target="../tags/tag166.xml"/><Relationship Id="rId12" Type="http://schemas.openxmlformats.org/officeDocument/2006/relationships/tags" Target="../tags/tag165.xml"/><Relationship Id="rId11" Type="http://schemas.openxmlformats.org/officeDocument/2006/relationships/tags" Target="../tags/tag164.xml"/><Relationship Id="rId10" Type="http://schemas.openxmlformats.org/officeDocument/2006/relationships/tags" Target="../tags/tag163.xml"/><Relationship Id="rId1" Type="http://schemas.openxmlformats.org/officeDocument/2006/relationships/tags" Target="../tags/tag154.xml"/></Relationships>
</file>

<file path=ppt/slides/_rels/slide12.xml.rels><?xml version="1.0" encoding="UTF-8" standalone="yes"?>
<Relationships xmlns="http://schemas.openxmlformats.org/package/2006/relationships"><Relationship Id="rId9" Type="http://schemas.openxmlformats.org/officeDocument/2006/relationships/tags" Target="../tags/tag179.xml"/><Relationship Id="rId8" Type="http://schemas.openxmlformats.org/officeDocument/2006/relationships/tags" Target="../tags/tag178.xml"/><Relationship Id="rId7" Type="http://schemas.openxmlformats.org/officeDocument/2006/relationships/tags" Target="../tags/tag177.xml"/><Relationship Id="rId6" Type="http://schemas.openxmlformats.org/officeDocument/2006/relationships/tags" Target="../tags/tag176.xml"/><Relationship Id="rId5" Type="http://schemas.openxmlformats.org/officeDocument/2006/relationships/tags" Target="../tags/tag175.xml"/><Relationship Id="rId4" Type="http://schemas.openxmlformats.org/officeDocument/2006/relationships/tags" Target="../tags/tag174.xml"/><Relationship Id="rId3" Type="http://schemas.openxmlformats.org/officeDocument/2006/relationships/tags" Target="../tags/tag173.xml"/><Relationship Id="rId2" Type="http://schemas.openxmlformats.org/officeDocument/2006/relationships/tags" Target="../tags/tag172.xml"/><Relationship Id="rId19" Type="http://schemas.openxmlformats.org/officeDocument/2006/relationships/slideLayout" Target="../slideLayouts/slideLayout7.xml"/><Relationship Id="rId18" Type="http://schemas.openxmlformats.org/officeDocument/2006/relationships/tags" Target="../tags/tag187.xml"/><Relationship Id="rId17" Type="http://schemas.openxmlformats.org/officeDocument/2006/relationships/image" Target="../media/image1.png"/><Relationship Id="rId16" Type="http://schemas.openxmlformats.org/officeDocument/2006/relationships/tags" Target="../tags/tag186.xml"/><Relationship Id="rId15" Type="http://schemas.openxmlformats.org/officeDocument/2006/relationships/tags" Target="../tags/tag185.xml"/><Relationship Id="rId14" Type="http://schemas.openxmlformats.org/officeDocument/2006/relationships/tags" Target="../tags/tag184.xml"/><Relationship Id="rId13" Type="http://schemas.openxmlformats.org/officeDocument/2006/relationships/tags" Target="../tags/tag183.xml"/><Relationship Id="rId12" Type="http://schemas.openxmlformats.org/officeDocument/2006/relationships/tags" Target="../tags/tag182.xml"/><Relationship Id="rId11" Type="http://schemas.openxmlformats.org/officeDocument/2006/relationships/tags" Target="../tags/tag181.xml"/><Relationship Id="rId10" Type="http://schemas.openxmlformats.org/officeDocument/2006/relationships/tags" Target="../tags/tag180.xml"/><Relationship Id="rId1" Type="http://schemas.openxmlformats.org/officeDocument/2006/relationships/tags" Target="../tags/tag171.xml"/></Relationships>
</file>

<file path=ppt/slides/_rels/slide13.xml.rels><?xml version="1.0" encoding="UTF-8" standalone="yes"?>
<Relationships xmlns="http://schemas.openxmlformats.org/package/2006/relationships"><Relationship Id="rId9" Type="http://schemas.openxmlformats.org/officeDocument/2006/relationships/tags" Target="../tags/tag196.xml"/><Relationship Id="rId8" Type="http://schemas.openxmlformats.org/officeDocument/2006/relationships/tags" Target="../tags/tag195.xml"/><Relationship Id="rId7" Type="http://schemas.openxmlformats.org/officeDocument/2006/relationships/tags" Target="../tags/tag194.xml"/><Relationship Id="rId6" Type="http://schemas.openxmlformats.org/officeDocument/2006/relationships/tags" Target="../tags/tag193.xml"/><Relationship Id="rId5" Type="http://schemas.openxmlformats.org/officeDocument/2006/relationships/tags" Target="../tags/tag192.xml"/><Relationship Id="rId4" Type="http://schemas.openxmlformats.org/officeDocument/2006/relationships/tags" Target="../tags/tag191.xml"/><Relationship Id="rId3" Type="http://schemas.openxmlformats.org/officeDocument/2006/relationships/tags" Target="../tags/tag190.xml"/><Relationship Id="rId2" Type="http://schemas.openxmlformats.org/officeDocument/2006/relationships/tags" Target="../tags/tag189.xml"/><Relationship Id="rId19" Type="http://schemas.openxmlformats.org/officeDocument/2006/relationships/slideLayout" Target="../slideLayouts/slideLayout7.xml"/><Relationship Id="rId18" Type="http://schemas.openxmlformats.org/officeDocument/2006/relationships/tags" Target="../tags/tag204.xml"/><Relationship Id="rId17" Type="http://schemas.openxmlformats.org/officeDocument/2006/relationships/image" Target="../media/image1.png"/><Relationship Id="rId16" Type="http://schemas.openxmlformats.org/officeDocument/2006/relationships/tags" Target="../tags/tag203.xml"/><Relationship Id="rId15" Type="http://schemas.openxmlformats.org/officeDocument/2006/relationships/tags" Target="../tags/tag202.xml"/><Relationship Id="rId14" Type="http://schemas.openxmlformats.org/officeDocument/2006/relationships/tags" Target="../tags/tag201.xml"/><Relationship Id="rId13" Type="http://schemas.openxmlformats.org/officeDocument/2006/relationships/tags" Target="../tags/tag200.xml"/><Relationship Id="rId12" Type="http://schemas.openxmlformats.org/officeDocument/2006/relationships/tags" Target="../tags/tag199.xml"/><Relationship Id="rId11" Type="http://schemas.openxmlformats.org/officeDocument/2006/relationships/tags" Target="../tags/tag198.xml"/><Relationship Id="rId10" Type="http://schemas.openxmlformats.org/officeDocument/2006/relationships/tags" Target="../tags/tag197.xml"/><Relationship Id="rId1" Type="http://schemas.openxmlformats.org/officeDocument/2006/relationships/tags" Target="../tags/tag188.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9" Type="http://schemas.openxmlformats.org/officeDocument/2006/relationships/slideLayout" Target="../slideLayouts/slideLayout7.xml"/><Relationship Id="rId18" Type="http://schemas.openxmlformats.org/officeDocument/2006/relationships/tags" Target="../tags/tag17.xml"/><Relationship Id="rId17" Type="http://schemas.openxmlformats.org/officeDocument/2006/relationships/image" Target="../media/image1.png"/><Relationship Id="rId16" Type="http://schemas.openxmlformats.org/officeDocument/2006/relationships/tags" Target="../tags/tag16.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9" Type="http://schemas.openxmlformats.org/officeDocument/2006/relationships/tags" Target="../tags/tag26.xml"/><Relationship Id="rId8" Type="http://schemas.openxmlformats.org/officeDocument/2006/relationships/tags" Target="../tags/tag25.xml"/><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9" Type="http://schemas.openxmlformats.org/officeDocument/2006/relationships/slideLayout" Target="../slideLayouts/slideLayout7.xml"/><Relationship Id="rId18" Type="http://schemas.openxmlformats.org/officeDocument/2006/relationships/tags" Target="../tags/tag34.xml"/><Relationship Id="rId17" Type="http://schemas.openxmlformats.org/officeDocument/2006/relationships/image" Target="../media/image1.png"/><Relationship Id="rId16" Type="http://schemas.openxmlformats.org/officeDocument/2006/relationships/tags" Target="../tags/tag33.xml"/><Relationship Id="rId15" Type="http://schemas.openxmlformats.org/officeDocument/2006/relationships/tags" Target="../tags/tag32.xml"/><Relationship Id="rId14" Type="http://schemas.openxmlformats.org/officeDocument/2006/relationships/tags" Target="../tags/tag31.xml"/><Relationship Id="rId13" Type="http://schemas.openxmlformats.org/officeDocument/2006/relationships/tags" Target="../tags/tag30.xml"/><Relationship Id="rId12" Type="http://schemas.openxmlformats.org/officeDocument/2006/relationships/tags" Target="../tags/tag29.xml"/><Relationship Id="rId11" Type="http://schemas.openxmlformats.org/officeDocument/2006/relationships/tags" Target="../tags/tag28.xml"/><Relationship Id="rId10" Type="http://schemas.openxmlformats.org/officeDocument/2006/relationships/tags" Target="../tags/tag27.xml"/><Relationship Id="rId1" Type="http://schemas.openxmlformats.org/officeDocument/2006/relationships/tags" Target="../tags/tag18.xml"/></Relationships>
</file>

<file path=ppt/slides/_rels/slide4.xml.rels><?xml version="1.0" encoding="UTF-8" standalone="yes"?>
<Relationships xmlns="http://schemas.openxmlformats.org/package/2006/relationships"><Relationship Id="rId9" Type="http://schemas.openxmlformats.org/officeDocument/2006/relationships/tags" Target="../tags/tag43.xml"/><Relationship Id="rId8" Type="http://schemas.openxmlformats.org/officeDocument/2006/relationships/tags" Target="../tags/tag42.xml"/><Relationship Id="rId7" Type="http://schemas.openxmlformats.org/officeDocument/2006/relationships/tags" Target="../tags/tag41.xml"/><Relationship Id="rId6" Type="http://schemas.openxmlformats.org/officeDocument/2006/relationships/tags" Target="../tags/tag40.xml"/><Relationship Id="rId5" Type="http://schemas.openxmlformats.org/officeDocument/2006/relationships/tags" Target="../tags/tag39.xml"/><Relationship Id="rId4" Type="http://schemas.openxmlformats.org/officeDocument/2006/relationships/tags" Target="../tags/tag38.xml"/><Relationship Id="rId3" Type="http://schemas.openxmlformats.org/officeDocument/2006/relationships/tags" Target="../tags/tag37.xml"/><Relationship Id="rId2" Type="http://schemas.openxmlformats.org/officeDocument/2006/relationships/tags" Target="../tags/tag36.xml"/><Relationship Id="rId19" Type="http://schemas.openxmlformats.org/officeDocument/2006/relationships/slideLayout" Target="../slideLayouts/slideLayout7.xml"/><Relationship Id="rId18" Type="http://schemas.openxmlformats.org/officeDocument/2006/relationships/tags" Target="../tags/tag51.xml"/><Relationship Id="rId17" Type="http://schemas.openxmlformats.org/officeDocument/2006/relationships/image" Target="../media/image1.png"/><Relationship Id="rId16" Type="http://schemas.openxmlformats.org/officeDocument/2006/relationships/tags" Target="../tags/tag50.xml"/><Relationship Id="rId15" Type="http://schemas.openxmlformats.org/officeDocument/2006/relationships/tags" Target="../tags/tag49.xml"/><Relationship Id="rId14" Type="http://schemas.openxmlformats.org/officeDocument/2006/relationships/tags" Target="../tags/tag48.xml"/><Relationship Id="rId13" Type="http://schemas.openxmlformats.org/officeDocument/2006/relationships/tags" Target="../tags/tag47.xml"/><Relationship Id="rId12" Type="http://schemas.openxmlformats.org/officeDocument/2006/relationships/tags" Target="../tags/tag46.xml"/><Relationship Id="rId11" Type="http://schemas.openxmlformats.org/officeDocument/2006/relationships/tags" Target="../tags/tag45.xml"/><Relationship Id="rId10" Type="http://schemas.openxmlformats.org/officeDocument/2006/relationships/tags" Target="../tags/tag44.xml"/><Relationship Id="rId1" Type="http://schemas.openxmlformats.org/officeDocument/2006/relationships/tags" Target="../tags/tag35.xml"/></Relationships>
</file>

<file path=ppt/slides/_rels/slide5.xml.rels><?xml version="1.0" encoding="UTF-8" standalone="yes"?>
<Relationships xmlns="http://schemas.openxmlformats.org/package/2006/relationships"><Relationship Id="rId9" Type="http://schemas.openxmlformats.org/officeDocument/2006/relationships/tags" Target="../tags/tag60.xml"/><Relationship Id="rId8" Type="http://schemas.openxmlformats.org/officeDocument/2006/relationships/tags" Target="../tags/tag59.xml"/><Relationship Id="rId7" Type="http://schemas.openxmlformats.org/officeDocument/2006/relationships/tags" Target="../tags/tag58.xml"/><Relationship Id="rId6" Type="http://schemas.openxmlformats.org/officeDocument/2006/relationships/tags" Target="../tags/tag57.xml"/><Relationship Id="rId5" Type="http://schemas.openxmlformats.org/officeDocument/2006/relationships/tags" Target="../tags/tag56.xml"/><Relationship Id="rId4" Type="http://schemas.openxmlformats.org/officeDocument/2006/relationships/tags" Target="../tags/tag55.xml"/><Relationship Id="rId3" Type="http://schemas.openxmlformats.org/officeDocument/2006/relationships/tags" Target="../tags/tag54.xml"/><Relationship Id="rId2" Type="http://schemas.openxmlformats.org/officeDocument/2006/relationships/tags" Target="../tags/tag53.xml"/><Relationship Id="rId19" Type="http://schemas.openxmlformats.org/officeDocument/2006/relationships/slideLayout" Target="../slideLayouts/slideLayout7.xml"/><Relationship Id="rId18" Type="http://schemas.openxmlformats.org/officeDocument/2006/relationships/tags" Target="../tags/tag68.xml"/><Relationship Id="rId17" Type="http://schemas.openxmlformats.org/officeDocument/2006/relationships/image" Target="../media/image1.png"/><Relationship Id="rId16" Type="http://schemas.openxmlformats.org/officeDocument/2006/relationships/tags" Target="../tags/tag67.xml"/><Relationship Id="rId15" Type="http://schemas.openxmlformats.org/officeDocument/2006/relationships/tags" Target="../tags/tag66.xml"/><Relationship Id="rId14" Type="http://schemas.openxmlformats.org/officeDocument/2006/relationships/tags" Target="../tags/tag65.xml"/><Relationship Id="rId13" Type="http://schemas.openxmlformats.org/officeDocument/2006/relationships/tags" Target="../tags/tag64.xml"/><Relationship Id="rId12" Type="http://schemas.openxmlformats.org/officeDocument/2006/relationships/tags" Target="../tags/tag63.xml"/><Relationship Id="rId11" Type="http://schemas.openxmlformats.org/officeDocument/2006/relationships/tags" Target="../tags/tag62.xml"/><Relationship Id="rId10" Type="http://schemas.openxmlformats.org/officeDocument/2006/relationships/tags" Target="../tags/tag61.xml"/><Relationship Id="rId1" Type="http://schemas.openxmlformats.org/officeDocument/2006/relationships/tags" Target="../tags/tag52.xml"/></Relationships>
</file>

<file path=ppt/slides/_rels/slide6.xml.rels><?xml version="1.0" encoding="UTF-8" standalone="yes"?>
<Relationships xmlns="http://schemas.openxmlformats.org/package/2006/relationships"><Relationship Id="rId9" Type="http://schemas.openxmlformats.org/officeDocument/2006/relationships/tags" Target="../tags/tag77.xml"/><Relationship Id="rId8" Type="http://schemas.openxmlformats.org/officeDocument/2006/relationships/tags" Target="../tags/tag76.xml"/><Relationship Id="rId7" Type="http://schemas.openxmlformats.org/officeDocument/2006/relationships/tags" Target="../tags/tag75.xml"/><Relationship Id="rId6" Type="http://schemas.openxmlformats.org/officeDocument/2006/relationships/tags" Target="../tags/tag74.xml"/><Relationship Id="rId5" Type="http://schemas.openxmlformats.org/officeDocument/2006/relationships/tags" Target="../tags/tag73.xml"/><Relationship Id="rId4" Type="http://schemas.openxmlformats.org/officeDocument/2006/relationships/tags" Target="../tags/tag72.xml"/><Relationship Id="rId3" Type="http://schemas.openxmlformats.org/officeDocument/2006/relationships/tags" Target="../tags/tag71.xml"/><Relationship Id="rId2" Type="http://schemas.openxmlformats.org/officeDocument/2006/relationships/tags" Target="../tags/tag70.xml"/><Relationship Id="rId19" Type="http://schemas.openxmlformats.org/officeDocument/2006/relationships/slideLayout" Target="../slideLayouts/slideLayout7.xml"/><Relationship Id="rId18" Type="http://schemas.openxmlformats.org/officeDocument/2006/relationships/tags" Target="../tags/tag85.xml"/><Relationship Id="rId17" Type="http://schemas.openxmlformats.org/officeDocument/2006/relationships/image" Target="../media/image1.png"/><Relationship Id="rId16" Type="http://schemas.openxmlformats.org/officeDocument/2006/relationships/tags" Target="../tags/tag84.xml"/><Relationship Id="rId15" Type="http://schemas.openxmlformats.org/officeDocument/2006/relationships/tags" Target="../tags/tag83.xml"/><Relationship Id="rId14" Type="http://schemas.openxmlformats.org/officeDocument/2006/relationships/tags" Target="../tags/tag82.xml"/><Relationship Id="rId13" Type="http://schemas.openxmlformats.org/officeDocument/2006/relationships/tags" Target="../tags/tag81.xml"/><Relationship Id="rId12" Type="http://schemas.openxmlformats.org/officeDocument/2006/relationships/tags" Target="../tags/tag80.xml"/><Relationship Id="rId11" Type="http://schemas.openxmlformats.org/officeDocument/2006/relationships/tags" Target="../tags/tag79.xml"/><Relationship Id="rId10" Type="http://schemas.openxmlformats.org/officeDocument/2006/relationships/tags" Target="../tags/tag78.xml"/><Relationship Id="rId1" Type="http://schemas.openxmlformats.org/officeDocument/2006/relationships/tags" Target="../tags/tag69.xml"/></Relationships>
</file>

<file path=ppt/slides/_rels/slide7.xml.rels><?xml version="1.0" encoding="UTF-8" standalone="yes"?>
<Relationships xmlns="http://schemas.openxmlformats.org/package/2006/relationships"><Relationship Id="rId9" Type="http://schemas.openxmlformats.org/officeDocument/2006/relationships/tags" Target="../tags/tag94.xml"/><Relationship Id="rId8" Type="http://schemas.openxmlformats.org/officeDocument/2006/relationships/tags" Target="../tags/tag93.xml"/><Relationship Id="rId7" Type="http://schemas.openxmlformats.org/officeDocument/2006/relationships/tags" Target="../tags/tag92.xml"/><Relationship Id="rId6" Type="http://schemas.openxmlformats.org/officeDocument/2006/relationships/tags" Target="../tags/tag91.xml"/><Relationship Id="rId5" Type="http://schemas.openxmlformats.org/officeDocument/2006/relationships/tags" Target="../tags/tag90.xml"/><Relationship Id="rId4" Type="http://schemas.openxmlformats.org/officeDocument/2006/relationships/tags" Target="../tags/tag89.xml"/><Relationship Id="rId3" Type="http://schemas.openxmlformats.org/officeDocument/2006/relationships/tags" Target="../tags/tag88.xml"/><Relationship Id="rId2" Type="http://schemas.openxmlformats.org/officeDocument/2006/relationships/tags" Target="../tags/tag87.xml"/><Relationship Id="rId19" Type="http://schemas.openxmlformats.org/officeDocument/2006/relationships/slideLayout" Target="../slideLayouts/slideLayout7.xml"/><Relationship Id="rId18" Type="http://schemas.openxmlformats.org/officeDocument/2006/relationships/tags" Target="../tags/tag102.xml"/><Relationship Id="rId17" Type="http://schemas.openxmlformats.org/officeDocument/2006/relationships/image" Target="../media/image1.png"/><Relationship Id="rId16" Type="http://schemas.openxmlformats.org/officeDocument/2006/relationships/tags" Target="../tags/tag101.xml"/><Relationship Id="rId15" Type="http://schemas.openxmlformats.org/officeDocument/2006/relationships/tags" Target="../tags/tag100.xml"/><Relationship Id="rId14" Type="http://schemas.openxmlformats.org/officeDocument/2006/relationships/tags" Target="../tags/tag99.xml"/><Relationship Id="rId13" Type="http://schemas.openxmlformats.org/officeDocument/2006/relationships/tags" Target="../tags/tag98.xml"/><Relationship Id="rId12" Type="http://schemas.openxmlformats.org/officeDocument/2006/relationships/tags" Target="../tags/tag97.xml"/><Relationship Id="rId11" Type="http://schemas.openxmlformats.org/officeDocument/2006/relationships/tags" Target="../tags/tag96.xml"/><Relationship Id="rId10" Type="http://schemas.openxmlformats.org/officeDocument/2006/relationships/tags" Target="../tags/tag95.xml"/><Relationship Id="rId1" Type="http://schemas.openxmlformats.org/officeDocument/2006/relationships/tags" Target="../tags/tag86.xml"/></Relationships>
</file>

<file path=ppt/slides/_rels/slide8.xml.rels><?xml version="1.0" encoding="UTF-8" standalone="yes"?>
<Relationships xmlns="http://schemas.openxmlformats.org/package/2006/relationships"><Relationship Id="rId9" Type="http://schemas.openxmlformats.org/officeDocument/2006/relationships/tags" Target="../tags/tag111.xml"/><Relationship Id="rId8" Type="http://schemas.openxmlformats.org/officeDocument/2006/relationships/tags" Target="../tags/tag110.xml"/><Relationship Id="rId7" Type="http://schemas.openxmlformats.org/officeDocument/2006/relationships/tags" Target="../tags/tag109.xml"/><Relationship Id="rId6" Type="http://schemas.openxmlformats.org/officeDocument/2006/relationships/tags" Target="../tags/tag108.xml"/><Relationship Id="rId5" Type="http://schemas.openxmlformats.org/officeDocument/2006/relationships/tags" Target="../tags/tag107.xml"/><Relationship Id="rId4" Type="http://schemas.openxmlformats.org/officeDocument/2006/relationships/tags" Target="../tags/tag106.xml"/><Relationship Id="rId3" Type="http://schemas.openxmlformats.org/officeDocument/2006/relationships/tags" Target="../tags/tag105.xml"/><Relationship Id="rId2" Type="http://schemas.openxmlformats.org/officeDocument/2006/relationships/tags" Target="../tags/tag104.xml"/><Relationship Id="rId19" Type="http://schemas.openxmlformats.org/officeDocument/2006/relationships/slideLayout" Target="../slideLayouts/slideLayout7.xml"/><Relationship Id="rId18" Type="http://schemas.openxmlformats.org/officeDocument/2006/relationships/tags" Target="../tags/tag119.xml"/><Relationship Id="rId17" Type="http://schemas.openxmlformats.org/officeDocument/2006/relationships/image" Target="../media/image1.png"/><Relationship Id="rId16" Type="http://schemas.openxmlformats.org/officeDocument/2006/relationships/tags" Target="../tags/tag118.xml"/><Relationship Id="rId15" Type="http://schemas.openxmlformats.org/officeDocument/2006/relationships/tags" Target="../tags/tag117.xml"/><Relationship Id="rId14" Type="http://schemas.openxmlformats.org/officeDocument/2006/relationships/tags" Target="../tags/tag116.xml"/><Relationship Id="rId13" Type="http://schemas.openxmlformats.org/officeDocument/2006/relationships/tags" Target="../tags/tag115.xml"/><Relationship Id="rId12" Type="http://schemas.openxmlformats.org/officeDocument/2006/relationships/tags" Target="../tags/tag114.xml"/><Relationship Id="rId11" Type="http://schemas.openxmlformats.org/officeDocument/2006/relationships/tags" Target="../tags/tag113.xml"/><Relationship Id="rId10" Type="http://schemas.openxmlformats.org/officeDocument/2006/relationships/tags" Target="../tags/tag112.xml"/><Relationship Id="rId1" Type="http://schemas.openxmlformats.org/officeDocument/2006/relationships/tags" Target="../tags/tag103.xml"/></Relationships>
</file>

<file path=ppt/slides/_rels/slide9.xml.rels><?xml version="1.0" encoding="UTF-8" standalone="yes"?>
<Relationships xmlns="http://schemas.openxmlformats.org/package/2006/relationships"><Relationship Id="rId9" Type="http://schemas.openxmlformats.org/officeDocument/2006/relationships/tags" Target="../tags/tag128.xml"/><Relationship Id="rId8" Type="http://schemas.openxmlformats.org/officeDocument/2006/relationships/tags" Target="../tags/tag127.xml"/><Relationship Id="rId7" Type="http://schemas.openxmlformats.org/officeDocument/2006/relationships/tags" Target="../tags/tag126.xml"/><Relationship Id="rId6" Type="http://schemas.openxmlformats.org/officeDocument/2006/relationships/tags" Target="../tags/tag125.xml"/><Relationship Id="rId5" Type="http://schemas.openxmlformats.org/officeDocument/2006/relationships/tags" Target="../tags/tag124.xml"/><Relationship Id="rId4" Type="http://schemas.openxmlformats.org/officeDocument/2006/relationships/tags" Target="../tags/tag123.xml"/><Relationship Id="rId3" Type="http://schemas.openxmlformats.org/officeDocument/2006/relationships/tags" Target="../tags/tag122.xml"/><Relationship Id="rId2" Type="http://schemas.openxmlformats.org/officeDocument/2006/relationships/tags" Target="../tags/tag121.xml"/><Relationship Id="rId19" Type="http://schemas.openxmlformats.org/officeDocument/2006/relationships/slideLayout" Target="../slideLayouts/slideLayout7.xml"/><Relationship Id="rId18" Type="http://schemas.openxmlformats.org/officeDocument/2006/relationships/tags" Target="../tags/tag136.xml"/><Relationship Id="rId17" Type="http://schemas.openxmlformats.org/officeDocument/2006/relationships/image" Target="../media/image1.png"/><Relationship Id="rId16" Type="http://schemas.openxmlformats.org/officeDocument/2006/relationships/tags" Target="../tags/tag135.xml"/><Relationship Id="rId15" Type="http://schemas.openxmlformats.org/officeDocument/2006/relationships/tags" Target="../tags/tag134.xml"/><Relationship Id="rId14" Type="http://schemas.openxmlformats.org/officeDocument/2006/relationships/tags" Target="../tags/tag133.xml"/><Relationship Id="rId13" Type="http://schemas.openxmlformats.org/officeDocument/2006/relationships/tags" Target="../tags/tag132.xml"/><Relationship Id="rId12" Type="http://schemas.openxmlformats.org/officeDocument/2006/relationships/tags" Target="../tags/tag131.xml"/><Relationship Id="rId11" Type="http://schemas.openxmlformats.org/officeDocument/2006/relationships/tags" Target="../tags/tag130.xml"/><Relationship Id="rId10" Type="http://schemas.openxmlformats.org/officeDocument/2006/relationships/tags" Target="../tags/tag129.xml"/><Relationship Id="rId1" Type="http://schemas.openxmlformats.org/officeDocument/2006/relationships/tags" Target="../tags/tag1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2348880"/>
            <a:ext cx="7772400" cy="1362075"/>
          </a:xfrm>
        </p:spPr>
        <p:txBody>
          <a:bodyPr/>
          <a:lstStyle/>
          <a:p>
            <a:pPr algn="ctr"/>
            <a:r>
              <a:rPr lang="zh-CN" altLang="en-US" dirty="0" smtClean="0"/>
              <a:t>第五章 课堂</a:t>
            </a:r>
            <a:r>
              <a:rPr lang="zh-CN" altLang="en-US" dirty="0"/>
              <a:t>测验</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custDataLst>
              <p:tags r:id="rId1"/>
            </p:custDataLst>
          </p:nvPr>
        </p:nvSpPr>
        <p:spPr>
          <a:xfrm>
            <a:off x="914400" y="1066482"/>
            <a:ext cx="7117080" cy="128016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en-US" altLang="zh-CN" sz="2600" dirty="0" smtClean="0">
                <a:solidFill>
                  <a:srgbClr val="000000"/>
                </a:solidFill>
                <a:latin typeface="微软雅黑" panose="020B0503020204020204" charset="-122"/>
                <a:ea typeface="微软雅黑" panose="020B0503020204020204" charset="-122"/>
                <a:sym typeface="微软雅黑" panose="020B0503020204020204" charset="-122"/>
              </a:rPr>
              <a:t>9.</a:t>
            </a:r>
            <a:r>
              <a:rPr lang="zh-CN" altLang="en-US" sz="2600" dirty="0" smtClean="0">
                <a:solidFill>
                  <a:srgbClr val="000000"/>
                </a:solidFill>
                <a:latin typeface="微软雅黑" panose="020B0503020204020204" charset="-122"/>
                <a:ea typeface="微软雅黑" panose="020B0503020204020204" charset="-122"/>
                <a:sym typeface="微软雅黑" panose="020B0503020204020204" charset="-122"/>
              </a:rPr>
              <a:t>微程序执行的顺序控制问题</a:t>
            </a:r>
            <a:r>
              <a:rPr lang="en-US" altLang="zh-CN" sz="2600" dirty="0" smtClean="0">
                <a:solidFill>
                  <a:srgbClr val="000000"/>
                </a:solidFill>
                <a:latin typeface="微软雅黑" panose="020B0503020204020204" charset="-122"/>
                <a:ea typeface="微软雅黑" panose="020B0503020204020204" charset="-122"/>
                <a:sym typeface="微软雅黑" panose="020B0503020204020204" charset="-122"/>
              </a:rPr>
              <a:t>,</a:t>
            </a:r>
            <a:r>
              <a:rPr lang="zh-CN" altLang="en-US" sz="2600" dirty="0" smtClean="0">
                <a:solidFill>
                  <a:srgbClr val="000000"/>
                </a:solidFill>
                <a:latin typeface="微软雅黑" panose="020B0503020204020204" charset="-122"/>
                <a:ea typeface="微软雅黑" panose="020B0503020204020204" charset="-122"/>
                <a:sym typeface="微软雅黑" panose="020B0503020204020204" charset="-122"/>
              </a:rPr>
              <a:t>实际上是如何确定下一条微指令的地址问题。通常采用的一种方法是断定方式</a:t>
            </a:r>
            <a:r>
              <a:rPr lang="en-US" altLang="zh-CN" sz="2600" dirty="0" smtClean="0">
                <a:solidFill>
                  <a:srgbClr val="000000"/>
                </a:solidFill>
                <a:latin typeface="微软雅黑" panose="020B0503020204020204" charset="-122"/>
                <a:ea typeface="微软雅黑" panose="020B0503020204020204" charset="-122"/>
                <a:sym typeface="微软雅黑" panose="020B0503020204020204" charset="-122"/>
              </a:rPr>
              <a:t>,</a:t>
            </a:r>
            <a:r>
              <a:rPr lang="zh-CN" altLang="en-US" sz="2600" dirty="0" smtClean="0">
                <a:solidFill>
                  <a:srgbClr val="000000"/>
                </a:solidFill>
                <a:latin typeface="微软雅黑" panose="020B0503020204020204" charset="-122"/>
                <a:ea typeface="微软雅黑" panose="020B0503020204020204" charset="-122"/>
                <a:sym typeface="微软雅黑" panose="020B0503020204020204" charset="-122"/>
              </a:rPr>
              <a:t>其基本思想是</a:t>
            </a:r>
            <a:r>
              <a:rPr lang="en-US" altLang="zh-CN" sz="2600" dirty="0" smtClean="0">
                <a:solidFill>
                  <a:srgbClr val="000000"/>
                </a:solidFill>
                <a:latin typeface="微软雅黑" panose="020B0503020204020204" charset="-122"/>
                <a:ea typeface="微软雅黑" panose="020B0503020204020204" charset="-122"/>
                <a:sym typeface="微软雅黑" panose="020B0503020204020204" charset="-122"/>
              </a:rPr>
              <a:t>(         )</a:t>
            </a:r>
            <a:r>
              <a:rPr lang="zh-CN" altLang="en-US" sz="2600" dirty="0" smtClean="0">
                <a:solidFill>
                  <a:srgbClr val="000000"/>
                </a:solidFill>
                <a:latin typeface="微软雅黑" panose="020B0503020204020204" charset="-122"/>
                <a:ea typeface="微软雅黑" panose="020B0503020204020204" charset="-122"/>
                <a:sym typeface="微软雅黑" panose="020B0503020204020204" charset="-122"/>
              </a:rPr>
              <a:t>。</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1" name="TextBox 10"/>
          <p:cNvSpPr txBox="1"/>
          <p:nvPr>
            <p:custDataLst>
              <p:tags r:id="rId2"/>
            </p:custDataLst>
          </p:nvPr>
        </p:nvSpPr>
        <p:spPr>
          <a:xfrm>
            <a:off x="1828800" y="2863691"/>
            <a:ext cx="5986780"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600" dirty="0" smtClean="0">
                <a:solidFill>
                  <a:srgbClr val="000000"/>
                </a:solidFill>
                <a:latin typeface="微软雅黑" panose="020B0503020204020204" charset="-122"/>
                <a:ea typeface="微软雅黑" panose="020B0503020204020204" charset="-122"/>
                <a:sym typeface="微软雅黑" panose="020B0503020204020204" charset="-122"/>
              </a:rPr>
              <a:t>用程序计数器</a:t>
            </a:r>
            <a:r>
              <a:rPr lang="en-US" altLang="zh-CN" sz="2600" dirty="0" smtClean="0">
                <a:solidFill>
                  <a:srgbClr val="000000"/>
                </a:solidFill>
                <a:latin typeface="微软雅黑" panose="020B0503020204020204" charset="-122"/>
                <a:ea typeface="微软雅黑" panose="020B0503020204020204" charset="-122"/>
                <a:sym typeface="微软雅黑" panose="020B0503020204020204" charset="-122"/>
              </a:rPr>
              <a:t>PC</a:t>
            </a:r>
            <a:r>
              <a:rPr lang="zh-CN" altLang="en-US" sz="2600" dirty="0" smtClean="0">
                <a:solidFill>
                  <a:srgbClr val="000000"/>
                </a:solidFill>
                <a:latin typeface="微软雅黑" panose="020B0503020204020204" charset="-122"/>
                <a:ea typeface="微软雅黑" panose="020B0503020204020204" charset="-122"/>
                <a:sym typeface="微软雅黑" panose="020B0503020204020204" charset="-122"/>
              </a:rPr>
              <a:t>来产生后继微指令地址</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2" name="椭圆 11"/>
          <p:cNvSpPr>
            <a:spLocks noChangeAspect="1"/>
          </p:cNvSpPr>
          <p:nvPr>
            <p:custDataLst>
              <p:tags r:id="rId3"/>
            </p:custDataLst>
          </p:nvPr>
        </p:nvSpPr>
        <p:spPr>
          <a:xfrm>
            <a:off x="11144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3" name="TextBox 12"/>
          <p:cNvSpPr txBox="1"/>
          <p:nvPr>
            <p:custDataLst>
              <p:tags r:id="rId4"/>
            </p:custDataLst>
          </p:nvPr>
        </p:nvSpPr>
        <p:spPr>
          <a:xfrm>
            <a:off x="1828800" y="3733949"/>
            <a:ext cx="6115368" cy="461665"/>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400" smtClean="0">
                <a:solidFill>
                  <a:srgbClr val="000000"/>
                </a:solidFill>
                <a:latin typeface="微软雅黑" panose="020B0503020204020204" charset="-122"/>
                <a:ea typeface="微软雅黑" panose="020B0503020204020204" charset="-122"/>
                <a:sym typeface="微软雅黑" panose="020B0503020204020204" charset="-122"/>
              </a:rPr>
              <a:t>用微程序计数器   </a:t>
            </a:r>
            <a:r>
              <a:rPr lang="en-US" altLang="zh-CN" sz="2400" smtClean="0">
                <a:solidFill>
                  <a:srgbClr val="000000"/>
                </a:solidFill>
                <a:latin typeface="微软雅黑" panose="020B0503020204020204" charset="-122"/>
                <a:ea typeface="微软雅黑" panose="020B0503020204020204" charset="-122"/>
                <a:sym typeface="微软雅黑" panose="020B0503020204020204" charset="-122"/>
              </a:rPr>
              <a:t>PC</a:t>
            </a:r>
            <a:r>
              <a:rPr lang="zh-CN" altLang="en-US" sz="2400" smtClean="0">
                <a:solidFill>
                  <a:srgbClr val="000000"/>
                </a:solidFill>
                <a:latin typeface="微软雅黑" panose="020B0503020204020204" charset="-122"/>
                <a:ea typeface="微软雅黑" panose="020B0503020204020204" charset="-122"/>
                <a:sym typeface="微软雅黑" panose="020B0503020204020204" charset="-122"/>
              </a:rPr>
              <a:t>来产生后继微指令地址</a:t>
            </a:r>
            <a:endParaRPr lang="zh-CN" altLang="en-US" sz="24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4" name="椭圆 13"/>
          <p:cNvSpPr>
            <a:spLocks noChangeAspect="1"/>
          </p:cNvSpPr>
          <p:nvPr>
            <p:custDataLst>
              <p:tags r:id="rId5"/>
            </p:custDataLst>
          </p:nvPr>
        </p:nvSpPr>
        <p:spPr>
          <a:xfrm>
            <a:off x="1114425" y="37076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5" name="TextBox 14"/>
          <p:cNvSpPr txBox="1"/>
          <p:nvPr>
            <p:custDataLst>
              <p:tags r:id="rId6"/>
            </p:custDataLst>
          </p:nvPr>
        </p:nvSpPr>
        <p:spPr>
          <a:xfrm>
            <a:off x="1880394" y="4437112"/>
            <a:ext cx="6012180" cy="892552"/>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600" dirty="0">
                <a:solidFill>
                  <a:srgbClr val="000000"/>
                </a:solidFill>
                <a:latin typeface="微软雅黑" panose="020B0503020204020204" charset="-122"/>
                <a:ea typeface="微软雅黑" panose="020B0503020204020204" charset="-122"/>
                <a:sym typeface="微软雅黑" panose="020B0503020204020204" charset="-122"/>
              </a:rPr>
              <a:t>通过微程序顺序控制字段或由设计者指定的判断字段控制产生后继微指令地址</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6" name="椭圆 15"/>
          <p:cNvSpPr>
            <a:spLocks noChangeAspect="1"/>
          </p:cNvSpPr>
          <p:nvPr>
            <p:custDataLst>
              <p:tags r:id="rId7"/>
            </p:custDataLst>
          </p:nvPr>
        </p:nvSpPr>
        <p:spPr>
          <a:xfrm>
            <a:off x="1114425" y="45648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7" name="TextBox 16"/>
          <p:cNvSpPr txBox="1"/>
          <p:nvPr>
            <p:custDataLst>
              <p:tags r:id="rId8"/>
            </p:custDataLst>
          </p:nvPr>
        </p:nvSpPr>
        <p:spPr>
          <a:xfrm>
            <a:off x="1803400" y="5543262"/>
            <a:ext cx="6012180" cy="892552"/>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600" dirty="0">
                <a:solidFill>
                  <a:srgbClr val="000000"/>
                </a:solidFill>
                <a:latin typeface="微软雅黑" panose="020B0503020204020204" charset="-122"/>
                <a:ea typeface="微软雅黑" panose="020B0503020204020204" charset="-122"/>
                <a:sym typeface="微软雅黑" panose="020B0503020204020204" charset="-122"/>
              </a:rPr>
              <a:t>通过指令中指定的一个专门字段来控制产生一个后继微程序地址</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8" name="椭圆 17"/>
          <p:cNvSpPr>
            <a:spLocks noChangeAspect="1"/>
          </p:cNvSpPr>
          <p:nvPr>
            <p:custDataLst>
              <p:tags r:id="rId9"/>
            </p:custDataLst>
          </p:nvPr>
        </p:nvSpPr>
        <p:spPr>
          <a:xfrm>
            <a:off x="1206500" y="5679281"/>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9" name="圆角矩形 18"/>
          <p:cNvSpPr/>
          <p:nvPr>
            <p:custDataLst>
              <p:tags r:id="rId10"/>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微软雅黑" panose="020B0503020204020204" charset="-122"/>
                <a:ea typeface="微软雅黑" panose="020B0503020204020204" charset="-122"/>
                <a:sym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grpSp>
        <p:nvGrpSpPr>
          <p:cNvPr id="9" name="组合 8"/>
          <p:cNvGrpSpPr/>
          <p:nvPr>
            <p:custDataLst>
              <p:tags r:id="rId11"/>
            </p:custDataLst>
          </p:nvPr>
        </p:nvGrpSpPr>
        <p:grpSpPr>
          <a:xfrm>
            <a:off x="0" y="0"/>
            <a:ext cx="9144000" cy="635000"/>
            <a:chOff x="0" y="0"/>
            <a:chExt cx="9144000" cy="635000"/>
          </a:xfrm>
        </p:grpSpPr>
        <p:sp>
          <p:nvSpPr>
            <p:cNvPr id="5" name="TitleBackground"/>
            <p:cNvSpPr/>
            <p:nvPr>
              <p:custDataLst>
                <p:tags r:id="rId12"/>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ColorBlock"/>
            <p:cNvSpPr/>
            <p:nvPr>
              <p:custDataLst>
                <p:tags r:id="rId13"/>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ypeText"/>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8" name="TipText"/>
            <p:cNvSpPr txBox="1"/>
            <p:nvPr>
              <p:custDataLst>
                <p:tags r:id="rId15"/>
              </p:custDataLst>
            </p:nvPr>
          </p:nvSpPr>
          <p:spPr>
            <a:xfrm>
              <a:off x="1427480"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微软雅黑" panose="020B0503020204020204" charset="-122"/>
                  <a:ea typeface="微软雅黑" panose="020B0503020204020204" charset="-122"/>
                  <a:sym typeface="微软雅黑" panose="020B0503020204020204" charset="-122"/>
                </a:rPr>
                <a:t>5</a:t>
              </a:r>
              <a:r>
                <a:rPr lang="zh-CN" altLang="en-US" sz="2000" smtClean="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4" name="图片 3"/>
          <p:cNvPicPr/>
          <p:nvPr>
            <p:custDataLst>
              <p:tags r:id="rId16"/>
            </p:custDataLst>
          </p:nvPr>
        </p:nvPicPr>
        <p:blipFill>
          <a:blip r:embed="rId17">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8"/>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custDataLst>
              <p:tags r:id="rId1"/>
            </p:custDataLst>
          </p:nvPr>
        </p:nvSpPr>
        <p:spPr>
          <a:xfrm>
            <a:off x="914400" y="868363"/>
            <a:ext cx="7305994" cy="167640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en-US" altLang="zh-CN" sz="2600" dirty="0" smtClean="0">
                <a:solidFill>
                  <a:srgbClr val="000000"/>
                </a:solidFill>
                <a:latin typeface="微软雅黑" panose="020B0503020204020204" charset="-122"/>
                <a:ea typeface="微软雅黑" panose="020B0503020204020204" charset="-122"/>
                <a:sym typeface="微软雅黑" panose="020B0503020204020204" charset="-122"/>
              </a:rPr>
              <a:t>10.</a:t>
            </a:r>
            <a:r>
              <a:rPr lang="zh-CN" altLang="en-US" sz="2600" dirty="0" smtClean="0">
                <a:solidFill>
                  <a:srgbClr val="000000"/>
                </a:solidFill>
                <a:latin typeface="微软雅黑" panose="020B0503020204020204" charset="-122"/>
                <a:ea typeface="微软雅黑" panose="020B0503020204020204" charset="-122"/>
                <a:sym typeface="微软雅黑" panose="020B0503020204020204" charset="-122"/>
              </a:rPr>
              <a:t>某计算机的指令流水线由四个功能段组成</a:t>
            </a:r>
            <a:r>
              <a:rPr lang="en-US" altLang="zh-CN" sz="2600" dirty="0" smtClean="0">
                <a:solidFill>
                  <a:srgbClr val="000000"/>
                </a:solidFill>
                <a:latin typeface="微软雅黑" panose="020B0503020204020204" charset="-122"/>
                <a:ea typeface="微软雅黑" panose="020B0503020204020204" charset="-122"/>
                <a:sym typeface="微软雅黑" panose="020B0503020204020204" charset="-122"/>
              </a:rPr>
              <a:t>,</a:t>
            </a:r>
            <a:r>
              <a:rPr lang="zh-CN" altLang="en-US" sz="2600" dirty="0" smtClean="0">
                <a:solidFill>
                  <a:srgbClr val="000000"/>
                </a:solidFill>
                <a:latin typeface="微软雅黑" panose="020B0503020204020204" charset="-122"/>
                <a:ea typeface="微软雅黑" panose="020B0503020204020204" charset="-122"/>
                <a:sym typeface="微软雅黑" panose="020B0503020204020204" charset="-122"/>
              </a:rPr>
              <a:t>指令流各功能段的时间</a:t>
            </a:r>
            <a:r>
              <a:rPr lang="en-US" altLang="zh-CN" sz="2600" dirty="0" smtClean="0">
                <a:solidFill>
                  <a:srgbClr val="000000"/>
                </a:solidFill>
                <a:latin typeface="微软雅黑" panose="020B0503020204020204" charset="-122"/>
                <a:ea typeface="微软雅黑" panose="020B0503020204020204" charset="-122"/>
                <a:sym typeface="微软雅黑" panose="020B0503020204020204" charset="-122"/>
              </a:rPr>
              <a:t>(</a:t>
            </a:r>
            <a:r>
              <a:rPr lang="zh-CN" altLang="en-US" sz="2600" dirty="0" smtClean="0">
                <a:solidFill>
                  <a:srgbClr val="000000"/>
                </a:solidFill>
                <a:latin typeface="微软雅黑" panose="020B0503020204020204" charset="-122"/>
                <a:ea typeface="微软雅黑" panose="020B0503020204020204" charset="-122"/>
                <a:sym typeface="微软雅黑" panose="020B0503020204020204" charset="-122"/>
              </a:rPr>
              <a:t>忽略各功能段之间的缓存时间</a:t>
            </a:r>
            <a:r>
              <a:rPr lang="en-US" altLang="zh-CN" sz="2600" dirty="0" smtClean="0">
                <a:solidFill>
                  <a:srgbClr val="000000"/>
                </a:solidFill>
                <a:latin typeface="微软雅黑" panose="020B0503020204020204" charset="-122"/>
                <a:ea typeface="微软雅黑" panose="020B0503020204020204" charset="-122"/>
                <a:sym typeface="微软雅黑" panose="020B0503020204020204" charset="-122"/>
              </a:rPr>
              <a:t>)</a:t>
            </a:r>
            <a:r>
              <a:rPr lang="zh-CN" altLang="en-US" sz="2600" dirty="0" smtClean="0">
                <a:solidFill>
                  <a:srgbClr val="000000"/>
                </a:solidFill>
                <a:latin typeface="微软雅黑" panose="020B0503020204020204" charset="-122"/>
                <a:ea typeface="微软雅黑" panose="020B0503020204020204" charset="-122"/>
                <a:sym typeface="微软雅黑" panose="020B0503020204020204" charset="-122"/>
              </a:rPr>
              <a:t>分别是</a:t>
            </a:r>
            <a:r>
              <a:rPr lang="en-US" altLang="zh-CN" sz="2600" dirty="0" smtClean="0">
                <a:solidFill>
                  <a:srgbClr val="000000"/>
                </a:solidFill>
                <a:latin typeface="微软雅黑" panose="020B0503020204020204" charset="-122"/>
                <a:ea typeface="微软雅黑" panose="020B0503020204020204" charset="-122"/>
                <a:sym typeface="微软雅黑" panose="020B0503020204020204" charset="-122"/>
              </a:rPr>
              <a:t>90ns</a:t>
            </a:r>
            <a:r>
              <a:rPr lang="zh-CN" altLang="en-US" sz="2600" dirty="0" smtClean="0">
                <a:solidFill>
                  <a:srgbClr val="000000"/>
                </a:solidFill>
                <a:latin typeface="微软雅黑" panose="020B0503020204020204" charset="-122"/>
                <a:ea typeface="微软雅黑" panose="020B0503020204020204" charset="-122"/>
                <a:sym typeface="微软雅黑" panose="020B0503020204020204" charset="-122"/>
              </a:rPr>
              <a:t>、</a:t>
            </a:r>
            <a:r>
              <a:rPr lang="en-US" altLang="zh-CN" sz="2600" dirty="0" smtClean="0">
                <a:solidFill>
                  <a:srgbClr val="000000"/>
                </a:solidFill>
                <a:latin typeface="微软雅黑" panose="020B0503020204020204" charset="-122"/>
                <a:ea typeface="微软雅黑" panose="020B0503020204020204" charset="-122"/>
                <a:sym typeface="微软雅黑" panose="020B0503020204020204" charset="-122"/>
              </a:rPr>
              <a:t>80ns</a:t>
            </a:r>
            <a:r>
              <a:rPr lang="zh-CN" altLang="en-US" sz="2600" dirty="0" smtClean="0">
                <a:solidFill>
                  <a:srgbClr val="000000"/>
                </a:solidFill>
                <a:latin typeface="微软雅黑" panose="020B0503020204020204" charset="-122"/>
                <a:ea typeface="微软雅黑" panose="020B0503020204020204" charset="-122"/>
                <a:sym typeface="微软雅黑" panose="020B0503020204020204" charset="-122"/>
              </a:rPr>
              <a:t>、</a:t>
            </a:r>
            <a:r>
              <a:rPr lang="en-US" altLang="zh-CN" sz="2600" dirty="0" smtClean="0">
                <a:solidFill>
                  <a:srgbClr val="000000"/>
                </a:solidFill>
                <a:latin typeface="微软雅黑" panose="020B0503020204020204" charset="-122"/>
                <a:ea typeface="微软雅黑" panose="020B0503020204020204" charset="-122"/>
                <a:sym typeface="微软雅黑" panose="020B0503020204020204" charset="-122"/>
              </a:rPr>
              <a:t>70ns</a:t>
            </a:r>
            <a:r>
              <a:rPr lang="zh-CN" altLang="en-US" sz="2600" dirty="0" smtClean="0">
                <a:solidFill>
                  <a:srgbClr val="000000"/>
                </a:solidFill>
                <a:latin typeface="微软雅黑" panose="020B0503020204020204" charset="-122"/>
                <a:ea typeface="微软雅黑" panose="020B0503020204020204" charset="-122"/>
                <a:sym typeface="微软雅黑" panose="020B0503020204020204" charset="-122"/>
              </a:rPr>
              <a:t>、</a:t>
            </a:r>
            <a:r>
              <a:rPr lang="en-US" altLang="zh-CN" sz="2600" dirty="0" smtClean="0">
                <a:solidFill>
                  <a:srgbClr val="000000"/>
                </a:solidFill>
                <a:latin typeface="微软雅黑" panose="020B0503020204020204" charset="-122"/>
                <a:ea typeface="微软雅黑" panose="020B0503020204020204" charset="-122"/>
                <a:sym typeface="微软雅黑" panose="020B0503020204020204" charset="-122"/>
              </a:rPr>
              <a:t>60ns,</a:t>
            </a:r>
            <a:r>
              <a:rPr lang="zh-CN" altLang="en-US" sz="2600" dirty="0" smtClean="0">
                <a:solidFill>
                  <a:srgbClr val="000000"/>
                </a:solidFill>
                <a:latin typeface="微软雅黑" panose="020B0503020204020204" charset="-122"/>
                <a:ea typeface="微软雅黑" panose="020B0503020204020204" charset="-122"/>
                <a:sym typeface="微软雅黑" panose="020B0503020204020204" charset="-122"/>
              </a:rPr>
              <a:t>则该计算机的</a:t>
            </a:r>
            <a:r>
              <a:rPr lang="en-US" altLang="zh-CN" sz="2600" dirty="0" smtClean="0">
                <a:solidFill>
                  <a:srgbClr val="000000"/>
                </a:solidFill>
                <a:latin typeface="微软雅黑" panose="020B0503020204020204" charset="-122"/>
                <a:ea typeface="微软雅黑" panose="020B0503020204020204" charset="-122"/>
                <a:sym typeface="微软雅黑" panose="020B0503020204020204" charset="-122"/>
              </a:rPr>
              <a:t>CPU</a:t>
            </a:r>
            <a:r>
              <a:rPr lang="zh-CN" altLang="en-US" sz="2600" dirty="0" smtClean="0">
                <a:solidFill>
                  <a:srgbClr val="000000"/>
                </a:solidFill>
                <a:latin typeface="微软雅黑" panose="020B0503020204020204" charset="-122"/>
                <a:ea typeface="微软雅黑" panose="020B0503020204020204" charset="-122"/>
                <a:sym typeface="微软雅黑" panose="020B0503020204020204" charset="-122"/>
              </a:rPr>
              <a:t>时钟周期至少是</a:t>
            </a:r>
            <a:r>
              <a:rPr lang="en-US" altLang="zh-CN" sz="2600" dirty="0" smtClean="0">
                <a:solidFill>
                  <a:srgbClr val="000000"/>
                </a:solidFill>
                <a:latin typeface="微软雅黑" panose="020B0503020204020204" charset="-122"/>
                <a:ea typeface="微软雅黑" panose="020B0503020204020204" charset="-122"/>
                <a:sym typeface="微软雅黑" panose="020B0503020204020204" charset="-122"/>
              </a:rPr>
              <a:t>(         )</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1" name="TextBox 10"/>
          <p:cNvSpPr txBox="1"/>
          <p:nvPr>
            <p:custDataLst>
              <p:tags r:id="rId2"/>
            </p:custDataLst>
          </p:nvPr>
        </p:nvSpPr>
        <p:spPr>
          <a:xfrm>
            <a:off x="1828800" y="2863691"/>
            <a:ext cx="102425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en-US" altLang="zh-CN" sz="2600" smtClean="0">
                <a:solidFill>
                  <a:srgbClr val="000000"/>
                </a:solidFill>
                <a:latin typeface="微软雅黑" panose="020B0503020204020204" charset="-122"/>
                <a:ea typeface="微软雅黑" panose="020B0503020204020204" charset="-122"/>
                <a:sym typeface="微软雅黑" panose="020B0503020204020204" charset="-122"/>
              </a:rPr>
              <a:t>90ns</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2" name="椭圆 11"/>
          <p:cNvSpPr>
            <a:spLocks noChangeAspect="1"/>
          </p:cNvSpPr>
          <p:nvPr>
            <p:custDataLst>
              <p:tags r:id="rId3"/>
            </p:custDataLst>
          </p:nvPr>
        </p:nvSpPr>
        <p:spPr>
          <a:xfrm>
            <a:off x="1114425" y="28503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3" name="TextBox 12"/>
          <p:cNvSpPr txBox="1"/>
          <p:nvPr>
            <p:custDataLst>
              <p:tags r:id="rId4"/>
            </p:custDataLst>
          </p:nvPr>
        </p:nvSpPr>
        <p:spPr>
          <a:xfrm>
            <a:off x="1828800" y="3720941"/>
            <a:ext cx="102425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en-US" altLang="zh-CN" sz="2600" smtClean="0">
                <a:solidFill>
                  <a:srgbClr val="000000"/>
                </a:solidFill>
                <a:latin typeface="微软雅黑" panose="020B0503020204020204" charset="-122"/>
                <a:ea typeface="微软雅黑" panose="020B0503020204020204" charset="-122"/>
                <a:sym typeface="微软雅黑" panose="020B0503020204020204" charset="-122"/>
              </a:rPr>
              <a:t>80ns</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4" name="椭圆 13"/>
          <p:cNvSpPr>
            <a:spLocks noChangeAspect="1"/>
          </p:cNvSpPr>
          <p:nvPr>
            <p:custDataLst>
              <p:tags r:id="rId5"/>
            </p:custDataLst>
          </p:nvPr>
        </p:nvSpPr>
        <p:spPr>
          <a:xfrm>
            <a:off x="1114425" y="37076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5" name="TextBox 14"/>
          <p:cNvSpPr txBox="1"/>
          <p:nvPr>
            <p:custDataLst>
              <p:tags r:id="rId6"/>
            </p:custDataLst>
          </p:nvPr>
        </p:nvSpPr>
        <p:spPr>
          <a:xfrm>
            <a:off x="1828800" y="4578191"/>
            <a:ext cx="102425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en-US" altLang="zh-CN" sz="2600" smtClean="0">
                <a:solidFill>
                  <a:srgbClr val="000000"/>
                </a:solidFill>
                <a:latin typeface="微软雅黑" panose="020B0503020204020204" charset="-122"/>
                <a:ea typeface="微软雅黑" panose="020B0503020204020204" charset="-122"/>
                <a:sym typeface="微软雅黑" panose="020B0503020204020204" charset="-122"/>
              </a:rPr>
              <a:t>70ns</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6" name="椭圆 15"/>
          <p:cNvSpPr>
            <a:spLocks noChangeAspect="1"/>
          </p:cNvSpPr>
          <p:nvPr>
            <p:custDataLst>
              <p:tags r:id="rId7"/>
            </p:custDataLst>
          </p:nvPr>
        </p:nvSpPr>
        <p:spPr>
          <a:xfrm>
            <a:off x="1114425" y="45648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7" name="TextBox 16"/>
          <p:cNvSpPr txBox="1"/>
          <p:nvPr>
            <p:custDataLst>
              <p:tags r:id="rId8"/>
            </p:custDataLst>
          </p:nvPr>
        </p:nvSpPr>
        <p:spPr>
          <a:xfrm>
            <a:off x="1828800" y="5435441"/>
            <a:ext cx="102425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en-US" altLang="zh-CN" sz="2600" smtClean="0">
                <a:solidFill>
                  <a:srgbClr val="000000"/>
                </a:solidFill>
                <a:latin typeface="微软雅黑" panose="020B0503020204020204" charset="-122"/>
                <a:ea typeface="微软雅黑" panose="020B0503020204020204" charset="-122"/>
                <a:sym typeface="微软雅黑" panose="020B0503020204020204" charset="-122"/>
              </a:rPr>
              <a:t>60ns</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8" name="椭圆 17"/>
          <p:cNvSpPr>
            <a:spLocks noChangeAspect="1"/>
          </p:cNvSpPr>
          <p:nvPr>
            <p:custDataLst>
              <p:tags r:id="rId9"/>
            </p:custDataLst>
          </p:nvPr>
        </p:nvSpPr>
        <p:spPr>
          <a:xfrm>
            <a:off x="1114425" y="54221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9" name="圆角矩形 18"/>
          <p:cNvSpPr/>
          <p:nvPr>
            <p:custDataLst>
              <p:tags r:id="rId10"/>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微软雅黑" panose="020B0503020204020204" charset="-122"/>
                <a:ea typeface="微软雅黑" panose="020B0503020204020204" charset="-122"/>
                <a:sym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grpSp>
        <p:nvGrpSpPr>
          <p:cNvPr id="9" name="组合 8"/>
          <p:cNvGrpSpPr/>
          <p:nvPr>
            <p:custDataLst>
              <p:tags r:id="rId11"/>
            </p:custDataLst>
          </p:nvPr>
        </p:nvGrpSpPr>
        <p:grpSpPr>
          <a:xfrm>
            <a:off x="0" y="0"/>
            <a:ext cx="9144000" cy="635000"/>
            <a:chOff x="0" y="0"/>
            <a:chExt cx="9144000" cy="635000"/>
          </a:xfrm>
        </p:grpSpPr>
        <p:sp>
          <p:nvSpPr>
            <p:cNvPr id="5" name="TitleBackground"/>
            <p:cNvSpPr/>
            <p:nvPr>
              <p:custDataLst>
                <p:tags r:id="rId12"/>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ColorBlock"/>
            <p:cNvSpPr/>
            <p:nvPr>
              <p:custDataLst>
                <p:tags r:id="rId13"/>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ypeText"/>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8" name="TipText"/>
            <p:cNvSpPr txBox="1"/>
            <p:nvPr>
              <p:custDataLst>
                <p:tags r:id="rId15"/>
              </p:custDataLst>
            </p:nvPr>
          </p:nvSpPr>
          <p:spPr>
            <a:xfrm>
              <a:off x="1427480"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微软雅黑" panose="020B0503020204020204" charset="-122"/>
                  <a:ea typeface="微软雅黑" panose="020B0503020204020204" charset="-122"/>
                  <a:sym typeface="微软雅黑" panose="020B0503020204020204" charset="-122"/>
                </a:rPr>
                <a:t>5</a:t>
              </a:r>
              <a:r>
                <a:rPr lang="zh-CN" altLang="en-US" sz="2000" smtClean="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4" name="图片 3"/>
          <p:cNvPicPr/>
          <p:nvPr>
            <p:custDataLst>
              <p:tags r:id="rId16"/>
            </p:custDataLst>
          </p:nvPr>
        </p:nvPicPr>
        <p:blipFill>
          <a:blip r:embed="rId17">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8"/>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custDataLst>
              <p:tags r:id="rId1"/>
            </p:custDataLst>
          </p:nvPr>
        </p:nvSpPr>
        <p:spPr>
          <a:xfrm>
            <a:off x="914400" y="1264602"/>
            <a:ext cx="7002780" cy="88392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en-US" altLang="zh-CN" sz="2600" dirty="0" smtClean="0">
                <a:solidFill>
                  <a:srgbClr val="000000"/>
                </a:solidFill>
                <a:latin typeface="微软雅黑" panose="020B0503020204020204" charset="-122"/>
                <a:ea typeface="微软雅黑" panose="020B0503020204020204" charset="-122"/>
                <a:sym typeface="微软雅黑" panose="020B0503020204020204" charset="-122"/>
              </a:rPr>
              <a:t>11.</a:t>
            </a:r>
            <a:r>
              <a:rPr lang="zh-CN" altLang="en-US" sz="2600" dirty="0" smtClean="0">
                <a:solidFill>
                  <a:srgbClr val="000000"/>
                </a:solidFill>
                <a:latin typeface="微软雅黑" panose="020B0503020204020204" charset="-122"/>
                <a:ea typeface="微软雅黑" panose="020B0503020204020204" charset="-122"/>
                <a:sym typeface="微软雅黑" panose="020B0503020204020204" charset="-122"/>
              </a:rPr>
              <a:t>相对于微程序控制器</a:t>
            </a:r>
            <a:r>
              <a:rPr lang="en-US" altLang="zh-CN" sz="2600" dirty="0" smtClean="0">
                <a:solidFill>
                  <a:srgbClr val="000000"/>
                </a:solidFill>
                <a:latin typeface="微软雅黑" panose="020B0503020204020204" charset="-122"/>
                <a:ea typeface="微软雅黑" panose="020B0503020204020204" charset="-122"/>
                <a:sym typeface="微软雅黑" panose="020B0503020204020204" charset="-122"/>
              </a:rPr>
              <a:t>,</a:t>
            </a:r>
            <a:r>
              <a:rPr lang="zh-CN" altLang="en-US" sz="2600" dirty="0" smtClean="0">
                <a:solidFill>
                  <a:srgbClr val="000000"/>
                </a:solidFill>
                <a:latin typeface="微软雅黑" panose="020B0503020204020204" charset="-122"/>
                <a:ea typeface="微软雅黑" panose="020B0503020204020204" charset="-122"/>
                <a:sym typeface="微软雅黑" panose="020B0503020204020204" charset="-122"/>
              </a:rPr>
              <a:t>硬布线控制器的特点是</a:t>
            </a:r>
            <a:r>
              <a:rPr lang="en-US" altLang="zh-CN" sz="2600" dirty="0" smtClean="0">
                <a:solidFill>
                  <a:srgbClr val="000000"/>
                </a:solidFill>
                <a:latin typeface="微软雅黑" panose="020B0503020204020204" charset="-122"/>
                <a:ea typeface="微软雅黑" panose="020B0503020204020204" charset="-122"/>
                <a:sym typeface="微软雅黑" panose="020B0503020204020204" charset="-122"/>
              </a:rPr>
              <a:t>(       )</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1" name="TextBox 10"/>
          <p:cNvSpPr txBox="1"/>
          <p:nvPr>
            <p:custDataLst>
              <p:tags r:id="rId2"/>
            </p:custDataLst>
          </p:nvPr>
        </p:nvSpPr>
        <p:spPr>
          <a:xfrm>
            <a:off x="1828800" y="2876699"/>
            <a:ext cx="6137593" cy="461665"/>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400" smtClean="0">
                <a:solidFill>
                  <a:srgbClr val="000000"/>
                </a:solidFill>
                <a:latin typeface="微软雅黑" panose="020B0503020204020204" charset="-122"/>
                <a:ea typeface="微软雅黑" panose="020B0503020204020204" charset="-122"/>
                <a:sym typeface="微软雅黑" panose="020B0503020204020204" charset="-122"/>
              </a:rPr>
              <a:t>指令执行速度慢</a:t>
            </a:r>
            <a:r>
              <a:rPr lang="en-US" altLang="zh-CN" sz="2400" smtClean="0">
                <a:solidFill>
                  <a:srgbClr val="000000"/>
                </a:solidFill>
                <a:latin typeface="微软雅黑" panose="020B0503020204020204" charset="-122"/>
                <a:ea typeface="微软雅黑" panose="020B0503020204020204" charset="-122"/>
                <a:sym typeface="微软雅黑" panose="020B0503020204020204" charset="-122"/>
              </a:rPr>
              <a:t>,</a:t>
            </a:r>
            <a:r>
              <a:rPr lang="zh-CN" altLang="en-US" sz="2400" smtClean="0">
                <a:solidFill>
                  <a:srgbClr val="000000"/>
                </a:solidFill>
                <a:latin typeface="微软雅黑" panose="020B0503020204020204" charset="-122"/>
                <a:ea typeface="微软雅黑" panose="020B0503020204020204" charset="-122"/>
                <a:sym typeface="微软雅黑" panose="020B0503020204020204" charset="-122"/>
              </a:rPr>
              <a:t>指令功能的修改和扩展容易</a:t>
            </a:r>
            <a:endParaRPr lang="zh-CN" altLang="en-US" sz="24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2" name="椭圆 11"/>
          <p:cNvSpPr>
            <a:spLocks noChangeAspect="1"/>
          </p:cNvSpPr>
          <p:nvPr>
            <p:custDataLst>
              <p:tags r:id="rId3"/>
            </p:custDataLst>
          </p:nvPr>
        </p:nvSpPr>
        <p:spPr>
          <a:xfrm>
            <a:off x="11144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3" name="TextBox 12"/>
          <p:cNvSpPr txBox="1"/>
          <p:nvPr>
            <p:custDataLst>
              <p:tags r:id="rId4"/>
            </p:custDataLst>
          </p:nvPr>
        </p:nvSpPr>
        <p:spPr>
          <a:xfrm>
            <a:off x="1828800" y="3720941"/>
            <a:ext cx="6304280"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指令执行速度慢</a:t>
            </a:r>
            <a:r>
              <a:rPr lang="en-US" altLang="zh-CN" sz="2600" smtClean="0">
                <a:solidFill>
                  <a:srgbClr val="000000"/>
                </a:solidFill>
                <a:latin typeface="微软雅黑" panose="020B0503020204020204" charset="-122"/>
                <a:ea typeface="微软雅黑" panose="020B0503020204020204" charset="-122"/>
                <a:sym typeface="微软雅黑" panose="020B0503020204020204" charset="-122"/>
              </a:rPr>
              <a:t>,</a:t>
            </a:r>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指令功能的修改和扩展难</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4" name="椭圆 13"/>
          <p:cNvSpPr>
            <a:spLocks noChangeAspect="1"/>
          </p:cNvSpPr>
          <p:nvPr>
            <p:custDataLst>
              <p:tags r:id="rId5"/>
            </p:custDataLst>
          </p:nvPr>
        </p:nvSpPr>
        <p:spPr>
          <a:xfrm>
            <a:off x="1114425" y="37076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5" name="TextBox 14"/>
          <p:cNvSpPr txBox="1"/>
          <p:nvPr>
            <p:custDataLst>
              <p:tags r:id="rId6"/>
            </p:custDataLst>
          </p:nvPr>
        </p:nvSpPr>
        <p:spPr>
          <a:xfrm>
            <a:off x="1828800" y="4591199"/>
            <a:ext cx="6137593" cy="461665"/>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400" smtClean="0">
                <a:solidFill>
                  <a:srgbClr val="000000"/>
                </a:solidFill>
                <a:latin typeface="微软雅黑" panose="020B0503020204020204" charset="-122"/>
                <a:ea typeface="微软雅黑" panose="020B0503020204020204" charset="-122"/>
                <a:sym typeface="微软雅黑" panose="020B0503020204020204" charset="-122"/>
              </a:rPr>
              <a:t>指令执行速度快</a:t>
            </a:r>
            <a:r>
              <a:rPr lang="en-US" altLang="zh-CN" sz="2400" smtClean="0">
                <a:solidFill>
                  <a:srgbClr val="000000"/>
                </a:solidFill>
                <a:latin typeface="微软雅黑" panose="020B0503020204020204" charset="-122"/>
                <a:ea typeface="微软雅黑" panose="020B0503020204020204" charset="-122"/>
                <a:sym typeface="微软雅黑" panose="020B0503020204020204" charset="-122"/>
              </a:rPr>
              <a:t>,</a:t>
            </a:r>
            <a:r>
              <a:rPr lang="zh-CN" altLang="en-US" sz="2400" smtClean="0">
                <a:solidFill>
                  <a:srgbClr val="000000"/>
                </a:solidFill>
                <a:latin typeface="微软雅黑" panose="020B0503020204020204" charset="-122"/>
                <a:ea typeface="微软雅黑" panose="020B0503020204020204" charset="-122"/>
                <a:sym typeface="微软雅黑" panose="020B0503020204020204" charset="-122"/>
              </a:rPr>
              <a:t>指令功能的修改和扩展容易</a:t>
            </a:r>
            <a:endParaRPr lang="zh-CN" altLang="en-US" sz="24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6" name="椭圆 15"/>
          <p:cNvSpPr>
            <a:spLocks noChangeAspect="1"/>
          </p:cNvSpPr>
          <p:nvPr>
            <p:custDataLst>
              <p:tags r:id="rId7"/>
            </p:custDataLst>
          </p:nvPr>
        </p:nvSpPr>
        <p:spPr>
          <a:xfrm>
            <a:off x="1114425" y="45648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7" name="TextBox 16"/>
          <p:cNvSpPr txBox="1"/>
          <p:nvPr>
            <p:custDataLst>
              <p:tags r:id="rId8"/>
            </p:custDataLst>
          </p:nvPr>
        </p:nvSpPr>
        <p:spPr>
          <a:xfrm>
            <a:off x="1828800" y="5435441"/>
            <a:ext cx="6304280"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指令执行速度快</a:t>
            </a:r>
            <a:r>
              <a:rPr lang="en-US" altLang="zh-CN" sz="2600" smtClean="0">
                <a:solidFill>
                  <a:srgbClr val="000000"/>
                </a:solidFill>
                <a:latin typeface="微软雅黑" panose="020B0503020204020204" charset="-122"/>
                <a:ea typeface="微软雅黑" panose="020B0503020204020204" charset="-122"/>
                <a:sym typeface="微软雅黑" panose="020B0503020204020204" charset="-122"/>
              </a:rPr>
              <a:t>,</a:t>
            </a:r>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指令功能的修改和扩展难</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8" name="椭圆 17"/>
          <p:cNvSpPr>
            <a:spLocks noChangeAspect="1"/>
          </p:cNvSpPr>
          <p:nvPr>
            <p:custDataLst>
              <p:tags r:id="rId9"/>
            </p:custDataLst>
          </p:nvPr>
        </p:nvSpPr>
        <p:spPr>
          <a:xfrm>
            <a:off x="1114425" y="54221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9" name="圆角矩形 18"/>
          <p:cNvSpPr/>
          <p:nvPr>
            <p:custDataLst>
              <p:tags r:id="rId10"/>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微软雅黑" panose="020B0503020204020204" charset="-122"/>
                <a:ea typeface="微软雅黑" panose="020B0503020204020204" charset="-122"/>
                <a:sym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grpSp>
        <p:nvGrpSpPr>
          <p:cNvPr id="9" name="组合 8"/>
          <p:cNvGrpSpPr/>
          <p:nvPr>
            <p:custDataLst>
              <p:tags r:id="rId11"/>
            </p:custDataLst>
          </p:nvPr>
        </p:nvGrpSpPr>
        <p:grpSpPr>
          <a:xfrm>
            <a:off x="0" y="0"/>
            <a:ext cx="9144000" cy="635000"/>
            <a:chOff x="0" y="0"/>
            <a:chExt cx="9144000" cy="635000"/>
          </a:xfrm>
        </p:grpSpPr>
        <p:sp>
          <p:nvSpPr>
            <p:cNvPr id="5" name="TitleBackground"/>
            <p:cNvSpPr/>
            <p:nvPr>
              <p:custDataLst>
                <p:tags r:id="rId12"/>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ColorBlock"/>
            <p:cNvSpPr/>
            <p:nvPr>
              <p:custDataLst>
                <p:tags r:id="rId13"/>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ypeText"/>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8" name="TipText"/>
            <p:cNvSpPr txBox="1"/>
            <p:nvPr>
              <p:custDataLst>
                <p:tags r:id="rId15"/>
              </p:custDataLst>
            </p:nvPr>
          </p:nvSpPr>
          <p:spPr>
            <a:xfrm>
              <a:off x="1427480"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微软雅黑" panose="020B0503020204020204" charset="-122"/>
                  <a:ea typeface="微软雅黑" panose="020B0503020204020204" charset="-122"/>
                  <a:sym typeface="微软雅黑" panose="020B0503020204020204" charset="-122"/>
                </a:rPr>
                <a:t>5</a:t>
              </a:r>
              <a:r>
                <a:rPr lang="zh-CN" altLang="en-US" sz="2000" smtClean="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4" name="图片 3"/>
          <p:cNvPicPr/>
          <p:nvPr>
            <p:custDataLst>
              <p:tags r:id="rId16"/>
            </p:custDataLst>
          </p:nvPr>
        </p:nvPicPr>
        <p:blipFill>
          <a:blip r:embed="rId17">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8"/>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custDataLst>
              <p:tags r:id="rId1"/>
            </p:custDataLst>
          </p:nvPr>
        </p:nvSpPr>
        <p:spPr>
          <a:xfrm>
            <a:off x="914400" y="1264602"/>
            <a:ext cx="6342380" cy="88392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en-US" altLang="zh-CN" sz="2600" dirty="0" smtClean="0">
                <a:solidFill>
                  <a:srgbClr val="000000"/>
                </a:solidFill>
                <a:latin typeface="微软雅黑" panose="020B0503020204020204" charset="-122"/>
                <a:ea typeface="微软雅黑" panose="020B0503020204020204" charset="-122"/>
                <a:sym typeface="微软雅黑" panose="020B0503020204020204" charset="-122"/>
              </a:rPr>
              <a:t>12.</a:t>
            </a:r>
            <a:r>
              <a:rPr lang="zh-CN" altLang="en-US" sz="2600" dirty="0" smtClean="0">
                <a:solidFill>
                  <a:srgbClr val="000000"/>
                </a:solidFill>
                <a:latin typeface="微软雅黑" panose="020B0503020204020204" charset="-122"/>
                <a:ea typeface="微软雅黑" panose="020B0503020204020204" charset="-122"/>
                <a:sym typeface="微软雅黑" panose="020B0503020204020204" charset="-122"/>
              </a:rPr>
              <a:t>下列存储器中</a:t>
            </a:r>
            <a:r>
              <a:rPr lang="en-US" altLang="zh-CN" sz="2600" dirty="0" smtClean="0">
                <a:solidFill>
                  <a:srgbClr val="000000"/>
                </a:solidFill>
                <a:latin typeface="微软雅黑" panose="020B0503020204020204" charset="-122"/>
                <a:ea typeface="微软雅黑" panose="020B0503020204020204" charset="-122"/>
                <a:sym typeface="微软雅黑" panose="020B0503020204020204" charset="-122"/>
              </a:rPr>
              <a:t>,</a:t>
            </a:r>
            <a:r>
              <a:rPr lang="zh-CN" altLang="en-US" sz="2600" dirty="0" smtClean="0">
                <a:solidFill>
                  <a:srgbClr val="000000"/>
                </a:solidFill>
                <a:latin typeface="微软雅黑" panose="020B0503020204020204" charset="-122"/>
                <a:ea typeface="微软雅黑" panose="020B0503020204020204" charset="-122"/>
                <a:sym typeface="微软雅黑" panose="020B0503020204020204" charset="-122"/>
              </a:rPr>
              <a:t>汇编语言程序员可见的是</a:t>
            </a:r>
            <a:r>
              <a:rPr lang="en-US" altLang="zh-CN" sz="2600" dirty="0" smtClean="0">
                <a:solidFill>
                  <a:srgbClr val="000000"/>
                </a:solidFill>
                <a:latin typeface="微软雅黑" panose="020B0503020204020204" charset="-122"/>
                <a:ea typeface="微软雅黑" panose="020B0503020204020204" charset="-122"/>
                <a:sym typeface="微软雅黑" panose="020B0503020204020204" charset="-122"/>
              </a:rPr>
              <a:t>(          )</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1" name="TextBox 10"/>
          <p:cNvSpPr txBox="1"/>
          <p:nvPr>
            <p:custDataLst>
              <p:tags r:id="rId2"/>
            </p:custDataLst>
          </p:nvPr>
        </p:nvSpPr>
        <p:spPr>
          <a:xfrm>
            <a:off x="1828800" y="2863691"/>
            <a:ext cx="3911918"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存储器地址寄存器</a:t>
            </a:r>
            <a:r>
              <a:rPr lang="en-US" altLang="zh-CN" sz="2600" smtClean="0">
                <a:solidFill>
                  <a:srgbClr val="000000"/>
                </a:solidFill>
                <a:latin typeface="微软雅黑" panose="020B0503020204020204" charset="-122"/>
                <a:ea typeface="微软雅黑" panose="020B0503020204020204" charset="-122"/>
                <a:sym typeface="微软雅黑" panose="020B0503020204020204" charset="-122"/>
              </a:rPr>
              <a:t>(MAR)</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2" name="椭圆 11"/>
          <p:cNvSpPr>
            <a:spLocks noChangeAspect="1"/>
          </p:cNvSpPr>
          <p:nvPr>
            <p:custDataLst>
              <p:tags r:id="rId3"/>
            </p:custDataLst>
          </p:nvPr>
        </p:nvSpPr>
        <p:spPr>
          <a:xfrm>
            <a:off x="11144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3" name="TextBox 12"/>
          <p:cNvSpPr txBox="1"/>
          <p:nvPr>
            <p:custDataLst>
              <p:tags r:id="rId4"/>
            </p:custDataLst>
          </p:nvPr>
        </p:nvSpPr>
        <p:spPr>
          <a:xfrm>
            <a:off x="1828800" y="3720941"/>
            <a:ext cx="257365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程序计数器</a:t>
            </a:r>
            <a:r>
              <a:rPr lang="en-US" altLang="zh-CN" sz="2600" smtClean="0">
                <a:solidFill>
                  <a:srgbClr val="000000"/>
                </a:solidFill>
                <a:latin typeface="微软雅黑" panose="020B0503020204020204" charset="-122"/>
                <a:ea typeface="微软雅黑" panose="020B0503020204020204" charset="-122"/>
                <a:sym typeface="微软雅黑" panose="020B0503020204020204" charset="-122"/>
              </a:rPr>
              <a:t>(PC)</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4" name="椭圆 13"/>
          <p:cNvSpPr>
            <a:spLocks noChangeAspect="1"/>
          </p:cNvSpPr>
          <p:nvPr>
            <p:custDataLst>
              <p:tags r:id="rId5"/>
            </p:custDataLst>
          </p:nvPr>
        </p:nvSpPr>
        <p:spPr>
          <a:xfrm>
            <a:off x="1114425" y="37076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5" name="TextBox 14"/>
          <p:cNvSpPr txBox="1"/>
          <p:nvPr>
            <p:custDataLst>
              <p:tags r:id="rId6"/>
            </p:custDataLst>
          </p:nvPr>
        </p:nvSpPr>
        <p:spPr>
          <a:xfrm>
            <a:off x="1828800" y="4578191"/>
            <a:ext cx="3930968"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存储器数据寄存器</a:t>
            </a:r>
            <a:r>
              <a:rPr lang="en-US" altLang="zh-CN" sz="2600" smtClean="0">
                <a:solidFill>
                  <a:srgbClr val="000000"/>
                </a:solidFill>
                <a:latin typeface="微软雅黑" panose="020B0503020204020204" charset="-122"/>
                <a:ea typeface="微软雅黑" panose="020B0503020204020204" charset="-122"/>
                <a:sym typeface="微软雅黑" panose="020B0503020204020204" charset="-122"/>
              </a:rPr>
              <a:t>(MDR)</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6" name="椭圆 15"/>
          <p:cNvSpPr>
            <a:spLocks noChangeAspect="1"/>
          </p:cNvSpPr>
          <p:nvPr>
            <p:custDataLst>
              <p:tags r:id="rId7"/>
            </p:custDataLst>
          </p:nvPr>
        </p:nvSpPr>
        <p:spPr>
          <a:xfrm>
            <a:off x="1114425" y="45648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7" name="TextBox 16"/>
          <p:cNvSpPr txBox="1"/>
          <p:nvPr>
            <p:custDataLst>
              <p:tags r:id="rId8"/>
            </p:custDataLst>
          </p:nvPr>
        </p:nvSpPr>
        <p:spPr>
          <a:xfrm>
            <a:off x="1828800" y="5435441"/>
            <a:ext cx="2464118"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指令寄存器</a:t>
            </a:r>
            <a:r>
              <a:rPr lang="en-US" altLang="zh-CN" sz="2600" smtClean="0">
                <a:solidFill>
                  <a:srgbClr val="000000"/>
                </a:solidFill>
                <a:latin typeface="微软雅黑" panose="020B0503020204020204" charset="-122"/>
                <a:ea typeface="微软雅黑" panose="020B0503020204020204" charset="-122"/>
                <a:sym typeface="微软雅黑" panose="020B0503020204020204" charset="-122"/>
              </a:rPr>
              <a:t>(IR)</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8" name="椭圆 17"/>
          <p:cNvSpPr>
            <a:spLocks noChangeAspect="1"/>
          </p:cNvSpPr>
          <p:nvPr>
            <p:custDataLst>
              <p:tags r:id="rId9"/>
            </p:custDataLst>
          </p:nvPr>
        </p:nvSpPr>
        <p:spPr>
          <a:xfrm>
            <a:off x="1114425" y="54221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9" name="圆角矩形 18"/>
          <p:cNvSpPr/>
          <p:nvPr>
            <p:custDataLst>
              <p:tags r:id="rId10"/>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微软雅黑" panose="020B0503020204020204" charset="-122"/>
                <a:ea typeface="微软雅黑" panose="020B0503020204020204" charset="-122"/>
                <a:sym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grpSp>
        <p:nvGrpSpPr>
          <p:cNvPr id="9" name="组合 8"/>
          <p:cNvGrpSpPr/>
          <p:nvPr>
            <p:custDataLst>
              <p:tags r:id="rId11"/>
            </p:custDataLst>
          </p:nvPr>
        </p:nvGrpSpPr>
        <p:grpSpPr>
          <a:xfrm>
            <a:off x="0" y="0"/>
            <a:ext cx="9144000" cy="635000"/>
            <a:chOff x="0" y="0"/>
            <a:chExt cx="9144000" cy="635000"/>
          </a:xfrm>
        </p:grpSpPr>
        <p:sp>
          <p:nvSpPr>
            <p:cNvPr id="5" name="TitleBackground"/>
            <p:cNvSpPr/>
            <p:nvPr>
              <p:custDataLst>
                <p:tags r:id="rId12"/>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ColorBlock"/>
            <p:cNvSpPr/>
            <p:nvPr>
              <p:custDataLst>
                <p:tags r:id="rId13"/>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ypeText"/>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8" name="TipText"/>
            <p:cNvSpPr txBox="1"/>
            <p:nvPr>
              <p:custDataLst>
                <p:tags r:id="rId15"/>
              </p:custDataLst>
            </p:nvPr>
          </p:nvSpPr>
          <p:spPr>
            <a:xfrm>
              <a:off x="1427480"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微软雅黑" panose="020B0503020204020204" charset="-122"/>
                  <a:ea typeface="微软雅黑" panose="020B0503020204020204" charset="-122"/>
                  <a:sym typeface="微软雅黑" panose="020B0503020204020204" charset="-122"/>
                </a:rPr>
                <a:t>5</a:t>
              </a:r>
              <a:r>
                <a:rPr lang="zh-CN" altLang="en-US" sz="2000" smtClean="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4" name="图片 3"/>
          <p:cNvPicPr/>
          <p:nvPr>
            <p:custDataLst>
              <p:tags r:id="rId16"/>
            </p:custDataLst>
          </p:nvPr>
        </p:nvPicPr>
        <p:blipFill>
          <a:blip r:embed="rId17">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8"/>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8701" y="332656"/>
            <a:ext cx="8640960" cy="6463308"/>
          </a:xfrm>
          <a:prstGeom prst="rect">
            <a:avLst/>
          </a:prstGeom>
          <a:noFill/>
        </p:spPr>
        <p:txBody>
          <a:bodyPr wrap="square" rtlCol="0">
            <a:spAutoFit/>
          </a:bodyPr>
          <a:lstStyle/>
          <a:p>
            <a:pPr>
              <a:lnSpc>
                <a:spcPct val="125000"/>
              </a:lnSpc>
            </a:pPr>
            <a:r>
              <a:rPr lang="en-US" altLang="zh-CN" sz="2400" b="1" dirty="0"/>
              <a:t>1</a:t>
            </a:r>
            <a:r>
              <a:rPr lang="zh-CN" altLang="zh-CN" sz="2400" b="1" dirty="0"/>
              <a:t>、（</a:t>
            </a:r>
            <a:r>
              <a:rPr lang="en-US" altLang="zh-CN" sz="2400" b="1" dirty="0"/>
              <a:t>10</a:t>
            </a:r>
            <a:r>
              <a:rPr lang="zh-CN" altLang="zh-CN" sz="2400" b="1" dirty="0"/>
              <a:t>分）</a:t>
            </a:r>
            <a:r>
              <a:rPr lang="en-US" altLang="zh-CN" sz="2400" b="1" dirty="0"/>
              <a:t>CPU</a:t>
            </a:r>
            <a:r>
              <a:rPr lang="zh-CN" altLang="zh-CN" sz="2400" b="1" dirty="0"/>
              <a:t>结构如图所示，其中有一个累加寄存器</a:t>
            </a:r>
            <a:r>
              <a:rPr lang="en-US" altLang="zh-CN" sz="2400" b="1" dirty="0"/>
              <a:t>AC</a:t>
            </a:r>
            <a:r>
              <a:rPr lang="zh-CN" altLang="zh-CN" sz="2400" b="1" dirty="0"/>
              <a:t>，一个状态条件寄存器，各部分之间的连线表示数据通路，箭头表示信息传送方向。</a:t>
            </a:r>
            <a:endParaRPr lang="zh-CN" altLang="zh-CN" sz="2400" b="1" dirty="0"/>
          </a:p>
          <a:p>
            <a:pPr lvl="0">
              <a:lnSpc>
                <a:spcPct val="125000"/>
              </a:lnSpc>
            </a:pPr>
            <a:r>
              <a:rPr lang="zh-CN" altLang="zh-CN" sz="2400" b="1" dirty="0"/>
              <a:t>标明图中四个寄存器的名称</a:t>
            </a:r>
            <a:r>
              <a:rPr lang="zh-CN" altLang="zh-CN" sz="2400" b="1" dirty="0" smtClean="0"/>
              <a:t>。</a:t>
            </a:r>
            <a:endParaRPr lang="en-US" altLang="zh-CN" sz="2400" b="1" dirty="0" smtClean="0"/>
          </a:p>
          <a:p>
            <a:pPr lvl="0">
              <a:lnSpc>
                <a:spcPct val="125000"/>
              </a:lnSpc>
            </a:pPr>
            <a:endParaRPr lang="en-US" altLang="zh-CN" sz="2400" b="1" dirty="0"/>
          </a:p>
          <a:p>
            <a:pPr lvl="0">
              <a:lnSpc>
                <a:spcPct val="125000"/>
              </a:lnSpc>
            </a:pPr>
            <a:endParaRPr lang="en-US" altLang="zh-CN" sz="2400" b="1" dirty="0" smtClean="0"/>
          </a:p>
          <a:p>
            <a:pPr lvl="0">
              <a:lnSpc>
                <a:spcPct val="125000"/>
              </a:lnSpc>
            </a:pPr>
            <a:endParaRPr lang="en-US" altLang="zh-CN" sz="2400" b="1" dirty="0"/>
          </a:p>
          <a:p>
            <a:pPr lvl="0">
              <a:lnSpc>
                <a:spcPct val="125000"/>
              </a:lnSpc>
            </a:pPr>
            <a:endParaRPr lang="en-US" altLang="zh-CN" sz="2400" b="1" dirty="0" smtClean="0"/>
          </a:p>
          <a:p>
            <a:pPr lvl="0">
              <a:lnSpc>
                <a:spcPct val="125000"/>
              </a:lnSpc>
            </a:pPr>
            <a:endParaRPr lang="en-US" altLang="zh-CN" sz="2400" b="1" dirty="0" smtClean="0"/>
          </a:p>
          <a:p>
            <a:pPr lvl="0">
              <a:lnSpc>
                <a:spcPct val="125000"/>
              </a:lnSpc>
            </a:pPr>
            <a:endParaRPr lang="zh-CN" altLang="zh-CN" sz="2400" b="1" dirty="0"/>
          </a:p>
          <a:p>
            <a:pPr lvl="0">
              <a:lnSpc>
                <a:spcPct val="125000"/>
              </a:lnSpc>
            </a:pPr>
            <a:br>
              <a:rPr lang="zh-CN" altLang="zh-CN" sz="2400" b="1" dirty="0"/>
            </a:br>
            <a:r>
              <a:rPr lang="zh-CN" altLang="en-US" sz="2400" b="1" dirty="0" smtClean="0"/>
              <a:t>（</a:t>
            </a:r>
            <a:r>
              <a:rPr lang="en-US" altLang="zh-CN" sz="2400" b="1" dirty="0" smtClean="0"/>
              <a:t>1</a:t>
            </a:r>
            <a:r>
              <a:rPr lang="zh-CN" altLang="en-US" sz="2400" b="1" dirty="0" smtClean="0"/>
              <a:t>）</a:t>
            </a:r>
            <a:r>
              <a:rPr lang="zh-CN" altLang="zh-CN" sz="2400" b="1" dirty="0" smtClean="0"/>
              <a:t>简述</a:t>
            </a:r>
            <a:r>
              <a:rPr lang="zh-CN" altLang="zh-CN" sz="2400" b="1" dirty="0"/>
              <a:t>指令从主存取到控制器的数据通路</a:t>
            </a:r>
            <a:r>
              <a:rPr lang="zh-CN" altLang="zh-CN" sz="2400" b="1" dirty="0" smtClean="0"/>
              <a:t>。</a:t>
            </a:r>
            <a:br>
              <a:rPr lang="zh-CN" altLang="zh-CN" sz="2400" b="1" dirty="0"/>
            </a:br>
            <a:r>
              <a:rPr lang="zh-CN" altLang="en-US" sz="2400" b="1" dirty="0" smtClean="0"/>
              <a:t>（</a:t>
            </a:r>
            <a:r>
              <a:rPr lang="en-US" altLang="zh-CN" sz="2400" b="1" dirty="0" smtClean="0"/>
              <a:t>2</a:t>
            </a:r>
            <a:r>
              <a:rPr lang="zh-CN" altLang="en-US" sz="2400" b="1" dirty="0" smtClean="0"/>
              <a:t>）</a:t>
            </a:r>
            <a:r>
              <a:rPr lang="zh-CN" altLang="zh-CN" sz="2400" b="1" dirty="0" smtClean="0"/>
              <a:t>简述</a:t>
            </a:r>
            <a:r>
              <a:rPr lang="zh-CN" altLang="zh-CN" sz="2400" b="1" dirty="0"/>
              <a:t>数据在运算器和主存之间进行存</a:t>
            </a:r>
            <a:r>
              <a:rPr lang="en-US" altLang="zh-CN" sz="2400" b="1" dirty="0"/>
              <a:t>/</a:t>
            </a:r>
            <a:r>
              <a:rPr lang="zh-CN" altLang="zh-CN" sz="2400" b="1" dirty="0"/>
              <a:t>取访问的数据通路。</a:t>
            </a:r>
            <a:endParaRPr lang="zh-CN" altLang="zh-CN" sz="2400" b="1" dirty="0"/>
          </a:p>
          <a:p>
            <a:endParaRPr lang="zh-CN" altLang="en-US" sz="2400" b="1" dirty="0"/>
          </a:p>
        </p:txBody>
      </p:sp>
      <p:pic>
        <p:nvPicPr>
          <p:cNvPr id="3" name="图片 2" descr="库图6"/>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835696" y="2420888"/>
            <a:ext cx="4536504" cy="2808312"/>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548680"/>
            <a:ext cx="7848872" cy="4339650"/>
          </a:xfrm>
          <a:prstGeom prst="rect">
            <a:avLst/>
          </a:prstGeom>
          <a:noFill/>
        </p:spPr>
        <p:txBody>
          <a:bodyPr wrap="square" rtlCol="0">
            <a:spAutoFit/>
          </a:bodyPr>
          <a:lstStyle/>
          <a:p>
            <a:pPr lvl="0">
              <a:lnSpc>
                <a:spcPct val="150000"/>
              </a:lnSpc>
            </a:pPr>
            <a:r>
              <a:rPr lang="zh-CN" altLang="en-US" sz="2400" b="1" dirty="0" smtClean="0"/>
              <a:t>解：</a:t>
            </a:r>
            <a:endParaRPr lang="en-US" altLang="zh-CN" sz="2400" b="1" dirty="0" smtClean="0"/>
          </a:p>
          <a:p>
            <a:pPr lvl="0">
              <a:lnSpc>
                <a:spcPct val="150000"/>
              </a:lnSpc>
            </a:pPr>
            <a:r>
              <a:rPr lang="zh-CN" altLang="en-US" sz="2400" b="1" dirty="0" smtClean="0"/>
              <a:t>（</a:t>
            </a:r>
            <a:r>
              <a:rPr lang="en-US" altLang="zh-CN" sz="2400" b="1" dirty="0" smtClean="0"/>
              <a:t>1</a:t>
            </a:r>
            <a:r>
              <a:rPr lang="zh-CN" altLang="en-US" sz="2400" b="1" dirty="0" smtClean="0"/>
              <a:t>）</a:t>
            </a:r>
            <a:r>
              <a:rPr lang="en-US" altLang="zh-CN" sz="2400" b="1" dirty="0" smtClean="0"/>
              <a:t>a</a:t>
            </a:r>
            <a:r>
              <a:rPr lang="zh-CN" altLang="zh-CN" sz="2400" b="1" dirty="0"/>
              <a:t>为数据缓冲寄存器</a:t>
            </a:r>
            <a:r>
              <a:rPr lang="en-US" altLang="zh-CN" sz="2400" b="1" dirty="0"/>
              <a:t> DR </a:t>
            </a:r>
            <a:r>
              <a:rPr lang="zh-CN" altLang="zh-CN" sz="2400" b="1" dirty="0"/>
              <a:t>，</a:t>
            </a:r>
            <a:r>
              <a:rPr lang="en-US" altLang="zh-CN" sz="2400" b="1" dirty="0"/>
              <a:t>b</a:t>
            </a:r>
            <a:r>
              <a:rPr lang="zh-CN" altLang="zh-CN" sz="2400" b="1" dirty="0"/>
              <a:t>为指令寄存器</a:t>
            </a:r>
            <a:r>
              <a:rPr lang="en-US" altLang="zh-CN" sz="2400" b="1" dirty="0"/>
              <a:t> IR </a:t>
            </a:r>
            <a:r>
              <a:rPr lang="zh-CN" altLang="zh-CN" sz="2400" b="1" dirty="0"/>
              <a:t>，</a:t>
            </a:r>
            <a:r>
              <a:rPr lang="en-US" altLang="zh-CN" sz="2400" b="1" dirty="0"/>
              <a:t>c</a:t>
            </a:r>
            <a:r>
              <a:rPr lang="zh-CN" altLang="zh-CN" sz="2400" b="1" dirty="0"/>
              <a:t>为主存地址寄存器，</a:t>
            </a:r>
            <a:r>
              <a:rPr lang="en-US" altLang="zh-CN" sz="2400" b="1" dirty="0"/>
              <a:t>d</a:t>
            </a:r>
            <a:r>
              <a:rPr lang="zh-CN" altLang="zh-CN" sz="2400" b="1" dirty="0"/>
              <a:t>为程序计数器</a:t>
            </a:r>
            <a:r>
              <a:rPr lang="en-US" altLang="zh-CN" sz="2400" b="1" dirty="0"/>
              <a:t>PC</a:t>
            </a:r>
            <a:r>
              <a:rPr lang="zh-CN" altLang="zh-CN" sz="2400" b="1" dirty="0"/>
              <a:t>。</a:t>
            </a:r>
            <a:endParaRPr lang="zh-CN" altLang="zh-CN" sz="2400" dirty="0"/>
          </a:p>
          <a:p>
            <a:pPr>
              <a:lnSpc>
                <a:spcPct val="150000"/>
              </a:lnSpc>
            </a:pPr>
            <a:r>
              <a:rPr lang="zh-CN" altLang="zh-CN" sz="2400" b="1" dirty="0"/>
              <a:t>（</a:t>
            </a:r>
            <a:r>
              <a:rPr lang="en-US" altLang="zh-CN" sz="2400" b="1" dirty="0"/>
              <a:t>2</a:t>
            </a:r>
            <a:r>
              <a:rPr lang="zh-CN" altLang="zh-CN" sz="2400" b="1" dirty="0"/>
              <a:t>）主存</a:t>
            </a:r>
            <a:r>
              <a:rPr lang="en-US" altLang="zh-CN" sz="2400" b="1" dirty="0"/>
              <a:t> M </a:t>
            </a:r>
            <a:r>
              <a:rPr lang="zh-CN" altLang="zh-CN" sz="2400" b="1" dirty="0"/>
              <a:t>→缓冲寄存器 </a:t>
            </a:r>
            <a:r>
              <a:rPr lang="en-US" altLang="zh-CN" sz="2400" b="1" dirty="0"/>
              <a:t>DR </a:t>
            </a:r>
            <a:r>
              <a:rPr lang="zh-CN" altLang="zh-CN" sz="2400" b="1" dirty="0"/>
              <a:t>→指令寄存器 </a:t>
            </a:r>
            <a:r>
              <a:rPr lang="en-US" altLang="zh-CN" sz="2400" b="1" dirty="0"/>
              <a:t>IR </a:t>
            </a:r>
            <a:r>
              <a:rPr lang="zh-CN" altLang="zh-CN" sz="2400" b="1" dirty="0"/>
              <a:t>→操作控制器。</a:t>
            </a:r>
            <a:endParaRPr lang="zh-CN" altLang="zh-CN" sz="2400" dirty="0"/>
          </a:p>
          <a:p>
            <a:pPr>
              <a:lnSpc>
                <a:spcPct val="150000"/>
              </a:lnSpc>
            </a:pPr>
            <a:r>
              <a:rPr lang="zh-CN" altLang="en-US" sz="2400" b="1" dirty="0" smtClean="0"/>
              <a:t>（</a:t>
            </a:r>
            <a:r>
              <a:rPr lang="en-US" altLang="zh-CN" sz="2400" b="1" dirty="0" smtClean="0"/>
              <a:t>3</a:t>
            </a:r>
            <a:r>
              <a:rPr lang="zh-CN" altLang="en-US" sz="2400" b="1" dirty="0" smtClean="0"/>
              <a:t>）</a:t>
            </a:r>
            <a:r>
              <a:rPr lang="zh-CN" altLang="zh-CN" sz="2400" b="1" dirty="0" smtClean="0"/>
              <a:t>存储器</a:t>
            </a:r>
            <a:r>
              <a:rPr lang="zh-CN" altLang="zh-CN" sz="2400" b="1" dirty="0"/>
              <a:t>读 ：</a:t>
            </a:r>
            <a:r>
              <a:rPr lang="en-US" altLang="zh-CN" sz="2400" b="1" dirty="0"/>
              <a:t>M </a:t>
            </a:r>
            <a:r>
              <a:rPr lang="zh-CN" altLang="zh-CN" sz="2400" b="1" dirty="0"/>
              <a:t>→</a:t>
            </a:r>
            <a:r>
              <a:rPr lang="en-US" altLang="zh-CN" sz="2400" b="1" dirty="0"/>
              <a:t>DR </a:t>
            </a:r>
            <a:r>
              <a:rPr lang="zh-CN" altLang="zh-CN" sz="2400" b="1" dirty="0"/>
              <a:t>→</a:t>
            </a:r>
            <a:r>
              <a:rPr lang="en-US" altLang="zh-CN" sz="2400" b="1" dirty="0"/>
              <a:t>ALU </a:t>
            </a:r>
            <a:r>
              <a:rPr lang="zh-CN" altLang="zh-CN" sz="2400" b="1" dirty="0"/>
              <a:t>→</a:t>
            </a:r>
            <a:r>
              <a:rPr lang="en-US" altLang="zh-CN" sz="2400" b="1" dirty="0"/>
              <a:t>AC</a:t>
            </a:r>
            <a:endParaRPr lang="zh-CN" altLang="zh-CN" sz="2400" dirty="0"/>
          </a:p>
          <a:p>
            <a:pPr>
              <a:lnSpc>
                <a:spcPct val="150000"/>
              </a:lnSpc>
            </a:pPr>
            <a:r>
              <a:rPr lang="en-US" altLang="zh-CN" sz="2400" b="1" dirty="0"/>
              <a:t>    </a:t>
            </a:r>
            <a:r>
              <a:rPr lang="en-US" altLang="zh-CN" sz="2400" b="1" dirty="0" smtClean="0"/>
              <a:t>       </a:t>
            </a:r>
            <a:r>
              <a:rPr lang="zh-CN" altLang="zh-CN" sz="2400" b="1" dirty="0" smtClean="0"/>
              <a:t>存储器</a:t>
            </a:r>
            <a:r>
              <a:rPr lang="zh-CN" altLang="zh-CN" sz="2400" b="1" dirty="0"/>
              <a:t>写 ：</a:t>
            </a:r>
            <a:r>
              <a:rPr lang="en-US" altLang="zh-CN" sz="2400" b="1" dirty="0"/>
              <a:t>AC </a:t>
            </a:r>
            <a:r>
              <a:rPr lang="zh-CN" altLang="zh-CN" sz="2400" b="1" dirty="0"/>
              <a:t>→</a:t>
            </a:r>
            <a:r>
              <a:rPr lang="en-US" altLang="zh-CN" sz="2400" b="1" dirty="0"/>
              <a:t>DR </a:t>
            </a:r>
            <a:r>
              <a:rPr lang="zh-CN" altLang="zh-CN" sz="2400" b="1" dirty="0"/>
              <a:t>→</a:t>
            </a:r>
            <a:r>
              <a:rPr lang="en-US" altLang="zh-CN" sz="2400" b="1" dirty="0"/>
              <a:t>M</a:t>
            </a:r>
            <a:endParaRPr lang="zh-CN" altLang="zh-CN" sz="2400" dirty="0"/>
          </a:p>
          <a:p>
            <a:endParaRPr lang="zh-CN" altLang="en-US" sz="24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548680"/>
            <a:ext cx="8136904" cy="3231654"/>
          </a:xfrm>
          <a:prstGeom prst="rect">
            <a:avLst/>
          </a:prstGeom>
          <a:noFill/>
        </p:spPr>
        <p:txBody>
          <a:bodyPr wrap="square" rtlCol="0">
            <a:spAutoFit/>
          </a:bodyPr>
          <a:lstStyle/>
          <a:p>
            <a:pPr>
              <a:lnSpc>
                <a:spcPct val="125000"/>
              </a:lnSpc>
            </a:pPr>
            <a:r>
              <a:rPr lang="en-US" altLang="zh-CN" sz="2400" b="1" dirty="0"/>
              <a:t>2</a:t>
            </a:r>
            <a:r>
              <a:rPr lang="zh-CN" altLang="zh-CN" sz="2400" b="1" dirty="0"/>
              <a:t>、</a:t>
            </a:r>
            <a:r>
              <a:rPr lang="en-US" altLang="zh-CN" sz="2400" b="1" dirty="0"/>
              <a:t>(10</a:t>
            </a:r>
            <a:r>
              <a:rPr lang="zh-CN" altLang="zh-CN" sz="2400" b="1" dirty="0"/>
              <a:t>分</a:t>
            </a:r>
            <a:r>
              <a:rPr lang="en-US" altLang="zh-CN" sz="2400" b="1" dirty="0"/>
              <a:t>) </a:t>
            </a:r>
            <a:r>
              <a:rPr lang="zh-CN" altLang="zh-CN" sz="2400" b="1" dirty="0"/>
              <a:t>某计算机采用微程序控制器，已知每条机器指令的执行过程均可分解成</a:t>
            </a:r>
            <a:r>
              <a:rPr lang="en-US" altLang="zh-CN" sz="2400" b="1" dirty="0"/>
              <a:t>8</a:t>
            </a:r>
            <a:r>
              <a:rPr lang="zh-CN" altLang="zh-CN" sz="2400" b="1" dirty="0"/>
              <a:t>条微指令组成的微程序，该机指令系统采用</a:t>
            </a:r>
            <a:r>
              <a:rPr lang="en-US" altLang="zh-CN" sz="2400" b="1" dirty="0"/>
              <a:t>6</a:t>
            </a:r>
            <a:r>
              <a:rPr lang="zh-CN" altLang="zh-CN" sz="2400" b="1" dirty="0"/>
              <a:t>位定长操作码格式。</a:t>
            </a:r>
            <a:endParaRPr lang="zh-CN" altLang="zh-CN" sz="2400" b="1" dirty="0"/>
          </a:p>
          <a:p>
            <a:pPr lvl="0">
              <a:lnSpc>
                <a:spcPct val="125000"/>
              </a:lnSpc>
            </a:pPr>
            <a:r>
              <a:rPr lang="zh-CN" altLang="en-US" sz="2400" b="1" dirty="0" smtClean="0"/>
              <a:t>（</a:t>
            </a:r>
            <a:r>
              <a:rPr lang="en-US" altLang="zh-CN" sz="2400" b="1" dirty="0" smtClean="0"/>
              <a:t>1</a:t>
            </a:r>
            <a:r>
              <a:rPr lang="zh-CN" altLang="en-US" sz="2400" b="1" dirty="0" smtClean="0"/>
              <a:t>）</a:t>
            </a:r>
            <a:r>
              <a:rPr lang="zh-CN" altLang="zh-CN" sz="2400" b="1" dirty="0" smtClean="0"/>
              <a:t>控制</a:t>
            </a:r>
            <a:r>
              <a:rPr lang="zh-CN" altLang="zh-CN" sz="2400" b="1" dirty="0"/>
              <a:t>存储器</a:t>
            </a:r>
            <a:r>
              <a:rPr lang="en-US" altLang="zh-CN" sz="2400" b="1" dirty="0"/>
              <a:t>CM</a:t>
            </a:r>
            <a:r>
              <a:rPr lang="zh-CN" altLang="zh-CN" sz="2400" b="1" dirty="0"/>
              <a:t>至少应能容纳多少条微指令？</a:t>
            </a:r>
            <a:endParaRPr lang="zh-CN" altLang="zh-CN" sz="2400" b="1" dirty="0"/>
          </a:p>
          <a:p>
            <a:pPr lvl="0">
              <a:lnSpc>
                <a:spcPct val="125000"/>
              </a:lnSpc>
            </a:pPr>
            <a:r>
              <a:rPr lang="zh-CN" altLang="en-US" sz="2400" b="1" dirty="0" smtClean="0"/>
              <a:t>（</a:t>
            </a:r>
            <a:r>
              <a:rPr lang="en-US" altLang="zh-CN" sz="2400" b="1" dirty="0" smtClean="0"/>
              <a:t>2</a:t>
            </a:r>
            <a:r>
              <a:rPr lang="zh-CN" altLang="en-US" sz="2400" b="1" dirty="0" smtClean="0"/>
              <a:t>）</a:t>
            </a:r>
            <a:r>
              <a:rPr lang="zh-CN" altLang="zh-CN" sz="2400" b="1" dirty="0" smtClean="0"/>
              <a:t>如何</a:t>
            </a:r>
            <a:r>
              <a:rPr lang="zh-CN" altLang="zh-CN" sz="2400" b="1" dirty="0"/>
              <a:t>确定机器指令操作码与该指令微程序起始地址的对应关系，请给出具体方案。</a:t>
            </a:r>
            <a:endParaRPr lang="zh-CN" altLang="zh-CN" sz="2400" b="1" dirty="0"/>
          </a:p>
          <a:p>
            <a:endParaRPr lang="zh-CN" altLang="en-US" sz="2400" b="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692696"/>
            <a:ext cx="7920880" cy="4467057"/>
          </a:xfrm>
          <a:prstGeom prst="rect">
            <a:avLst/>
          </a:prstGeom>
          <a:noFill/>
        </p:spPr>
        <p:txBody>
          <a:bodyPr wrap="square" rtlCol="0">
            <a:spAutoFit/>
          </a:bodyPr>
          <a:lstStyle/>
          <a:p>
            <a:pPr>
              <a:lnSpc>
                <a:spcPct val="150000"/>
              </a:lnSpc>
            </a:pPr>
            <a:r>
              <a:rPr lang="zh-CN" altLang="zh-CN" sz="2400" b="1" dirty="0"/>
              <a:t>解：</a:t>
            </a:r>
            <a:endParaRPr lang="zh-CN" altLang="zh-CN" sz="2400" dirty="0"/>
          </a:p>
          <a:p>
            <a:pPr lvl="0">
              <a:lnSpc>
                <a:spcPct val="150000"/>
              </a:lnSpc>
            </a:pPr>
            <a:r>
              <a:rPr lang="en-US" altLang="zh-CN" sz="2400" b="1" dirty="0"/>
              <a:t>2</a:t>
            </a:r>
            <a:r>
              <a:rPr lang="en-US" altLang="zh-CN" sz="2400" b="1" baseline="30000" dirty="0"/>
              <a:t>6</a:t>
            </a:r>
            <a:r>
              <a:rPr lang="zh-CN" altLang="zh-CN" sz="2400" b="1" dirty="0"/>
              <a:t>×</a:t>
            </a:r>
            <a:r>
              <a:rPr lang="en-US" altLang="zh-CN" sz="2400" b="1" dirty="0"/>
              <a:t>8=512</a:t>
            </a:r>
            <a:r>
              <a:rPr lang="zh-CN" altLang="zh-CN" sz="2400" b="1" dirty="0"/>
              <a:t>（条）</a:t>
            </a:r>
            <a:r>
              <a:rPr lang="en-US" altLang="zh-CN" sz="2400" b="1" dirty="0"/>
              <a:t>   [</a:t>
            </a:r>
            <a:r>
              <a:rPr lang="zh-CN" altLang="zh-CN" sz="2400" b="1" dirty="0"/>
              <a:t>或 </a:t>
            </a:r>
            <a:r>
              <a:rPr lang="en-US" altLang="zh-CN" sz="2400" b="1" dirty="0"/>
              <a:t>2</a:t>
            </a:r>
            <a:r>
              <a:rPr lang="en-US" altLang="zh-CN" sz="2400" b="1" baseline="30000" dirty="0"/>
              <a:t>6</a:t>
            </a:r>
            <a:r>
              <a:rPr lang="zh-CN" altLang="zh-CN" sz="2400" b="1" dirty="0"/>
              <a:t>×（</a:t>
            </a:r>
            <a:r>
              <a:rPr lang="en-US" altLang="zh-CN" sz="2400" b="1" dirty="0"/>
              <a:t>8-1</a:t>
            </a:r>
            <a:r>
              <a:rPr lang="zh-CN" altLang="zh-CN" sz="2400" b="1" dirty="0"/>
              <a:t>）</a:t>
            </a:r>
            <a:r>
              <a:rPr lang="en-US" altLang="zh-CN" sz="2400" b="1" dirty="0"/>
              <a:t>+1=449</a:t>
            </a:r>
            <a:r>
              <a:rPr lang="zh-CN" altLang="zh-CN" sz="2400" b="1" dirty="0"/>
              <a:t>（条）</a:t>
            </a:r>
            <a:r>
              <a:rPr lang="en-US" altLang="zh-CN" sz="2400" b="1" dirty="0"/>
              <a:t>]        </a:t>
            </a:r>
            <a:endParaRPr lang="zh-CN" altLang="zh-CN" sz="2400" dirty="0"/>
          </a:p>
          <a:p>
            <a:pPr lvl="0">
              <a:lnSpc>
                <a:spcPct val="150000"/>
              </a:lnSpc>
            </a:pPr>
            <a:r>
              <a:rPr lang="zh-CN" altLang="zh-CN" sz="2400" b="1" dirty="0"/>
              <a:t>∵</a:t>
            </a:r>
            <a:r>
              <a:rPr lang="en-US" altLang="zh-CN" sz="2400" b="1" dirty="0"/>
              <a:t>CM</a:t>
            </a:r>
            <a:r>
              <a:rPr lang="zh-CN" altLang="zh-CN" sz="2400" b="1" dirty="0"/>
              <a:t>至少需要</a:t>
            </a:r>
            <a:r>
              <a:rPr lang="en-US" altLang="zh-CN" sz="2400" b="1" dirty="0"/>
              <a:t>512</a:t>
            </a:r>
            <a:r>
              <a:rPr lang="zh-CN" altLang="zh-CN" sz="2400" b="1" dirty="0"/>
              <a:t>个存储单元，</a:t>
            </a:r>
            <a:endParaRPr lang="zh-CN" altLang="zh-CN" sz="2400" dirty="0"/>
          </a:p>
          <a:p>
            <a:pPr>
              <a:lnSpc>
                <a:spcPct val="150000"/>
              </a:lnSpc>
            </a:pPr>
            <a:r>
              <a:rPr lang="zh-CN" altLang="zh-CN" sz="2400" b="1" dirty="0"/>
              <a:t>∴微地址至少为</a:t>
            </a:r>
            <a:r>
              <a:rPr lang="en-US" altLang="zh-CN" sz="2400" b="1" dirty="0"/>
              <a:t>9</a:t>
            </a:r>
            <a:r>
              <a:rPr lang="zh-CN" altLang="zh-CN" sz="2400" b="1" dirty="0"/>
              <a:t>位。可用操作码直接修改微地址中的</a:t>
            </a:r>
            <a:r>
              <a:rPr lang="en-US" altLang="zh-CN" sz="2400" b="1" dirty="0"/>
              <a:t>6</a:t>
            </a:r>
            <a:r>
              <a:rPr lang="zh-CN" altLang="zh-CN" sz="2400" b="1" dirty="0"/>
              <a:t>位，从而形成多路分支转移。一种方案如下：</a:t>
            </a:r>
            <a:endParaRPr lang="zh-CN" altLang="zh-CN" sz="2400" dirty="0"/>
          </a:p>
          <a:p>
            <a:pPr>
              <a:lnSpc>
                <a:spcPct val="150000"/>
              </a:lnSpc>
            </a:pPr>
            <a:r>
              <a:rPr lang="en-US" altLang="zh-CN" sz="2400" b="1" baseline="-25000" dirty="0"/>
              <a:t>                                </a:t>
            </a:r>
            <a:r>
              <a:rPr lang="en-US" altLang="zh-CN" sz="2400" b="1" dirty="0"/>
              <a:t>OP</a:t>
            </a:r>
            <a:r>
              <a:rPr lang="en-US" altLang="zh-CN" sz="2400" b="1" baseline="-25000" dirty="0"/>
              <a:t>5</a:t>
            </a:r>
            <a:r>
              <a:rPr lang="en-US" altLang="zh-CN" sz="2400" b="1" dirty="0"/>
              <a:t>      OP</a:t>
            </a:r>
            <a:r>
              <a:rPr lang="en-US" altLang="zh-CN" sz="2400" b="1" baseline="-25000" dirty="0"/>
              <a:t>4</a:t>
            </a:r>
            <a:r>
              <a:rPr lang="en-US" altLang="zh-CN" sz="2400" b="1" dirty="0"/>
              <a:t>      OP</a:t>
            </a:r>
            <a:r>
              <a:rPr lang="en-US" altLang="zh-CN" sz="2400" b="1" baseline="-25000" dirty="0"/>
              <a:t>3</a:t>
            </a:r>
            <a:r>
              <a:rPr lang="en-US" altLang="zh-CN" sz="2400" b="1" dirty="0"/>
              <a:t>      OP</a:t>
            </a:r>
            <a:r>
              <a:rPr lang="en-US" altLang="zh-CN" sz="2400" b="1" baseline="-25000" dirty="0"/>
              <a:t>2</a:t>
            </a:r>
            <a:r>
              <a:rPr lang="en-US" altLang="zh-CN" sz="2400" b="1" dirty="0"/>
              <a:t>      OP</a:t>
            </a:r>
            <a:r>
              <a:rPr lang="en-US" altLang="zh-CN" sz="2400" b="1" baseline="-25000" dirty="0"/>
              <a:t>1</a:t>
            </a:r>
            <a:r>
              <a:rPr lang="en-US" altLang="zh-CN" sz="2400" b="1" dirty="0"/>
              <a:t>      OP</a:t>
            </a:r>
            <a:r>
              <a:rPr lang="en-US" altLang="zh-CN" sz="2400" b="1" baseline="-25000" dirty="0"/>
              <a:t>0</a:t>
            </a:r>
            <a:r>
              <a:rPr lang="en-US" altLang="zh-CN" sz="2400" b="1" dirty="0"/>
              <a:t>    </a:t>
            </a:r>
            <a:endParaRPr lang="zh-CN" altLang="zh-CN" sz="2400" dirty="0"/>
          </a:p>
          <a:p>
            <a:pPr>
              <a:lnSpc>
                <a:spcPct val="150000"/>
              </a:lnSpc>
            </a:pPr>
            <a:r>
              <a:rPr lang="en-US" altLang="zh-CN" sz="2400" b="1" dirty="0"/>
              <a:t>                </a:t>
            </a:r>
            <a:r>
              <a:rPr lang="en-US" altLang="zh-CN" sz="2400" b="1" dirty="0" smtClean="0"/>
              <a:t>       </a:t>
            </a:r>
            <a:r>
              <a:rPr lang="zh-CN" altLang="zh-CN" sz="2400" b="1" dirty="0" smtClean="0"/>
              <a:t>↓</a:t>
            </a:r>
            <a:r>
              <a:rPr lang="en-US" altLang="zh-CN" sz="2400" b="1" dirty="0" smtClean="0"/>
              <a:t>       </a:t>
            </a:r>
            <a:r>
              <a:rPr lang="zh-CN" altLang="zh-CN" sz="2400" b="1" dirty="0"/>
              <a:t>↓</a:t>
            </a:r>
            <a:r>
              <a:rPr lang="en-US" altLang="zh-CN" sz="2400" b="1" dirty="0"/>
              <a:t>      </a:t>
            </a:r>
            <a:r>
              <a:rPr lang="en-US" altLang="zh-CN" sz="2400" b="1" dirty="0" smtClean="0"/>
              <a:t>   </a:t>
            </a:r>
            <a:r>
              <a:rPr lang="zh-CN" altLang="zh-CN" sz="2400" b="1" dirty="0" smtClean="0"/>
              <a:t>↓</a:t>
            </a:r>
            <a:r>
              <a:rPr lang="en-US" altLang="zh-CN" sz="2400" b="1" dirty="0" smtClean="0"/>
              <a:t>         </a:t>
            </a:r>
            <a:r>
              <a:rPr lang="zh-CN" altLang="zh-CN" sz="2400" b="1" dirty="0"/>
              <a:t>↓</a:t>
            </a:r>
            <a:r>
              <a:rPr lang="en-US" altLang="zh-CN" sz="2400" b="1" dirty="0"/>
              <a:t>    </a:t>
            </a:r>
            <a:r>
              <a:rPr lang="en-US" altLang="zh-CN" sz="2400" b="1" dirty="0" smtClean="0"/>
              <a:t>    </a:t>
            </a:r>
            <a:r>
              <a:rPr lang="zh-CN" altLang="zh-CN" sz="2400" b="1" dirty="0"/>
              <a:t>↓</a:t>
            </a:r>
            <a:r>
              <a:rPr lang="en-US" altLang="zh-CN" sz="2400" b="1" dirty="0"/>
              <a:t>     </a:t>
            </a:r>
            <a:r>
              <a:rPr lang="en-US" altLang="zh-CN" sz="2400" b="1" dirty="0" smtClean="0"/>
              <a:t>     </a:t>
            </a:r>
            <a:r>
              <a:rPr lang="zh-CN" altLang="zh-CN" sz="2400" b="1" dirty="0"/>
              <a:t>↓</a:t>
            </a:r>
            <a:endParaRPr lang="zh-CN" altLang="zh-CN" sz="2400" dirty="0"/>
          </a:p>
          <a:p>
            <a:pPr>
              <a:lnSpc>
                <a:spcPct val="150000"/>
              </a:lnSpc>
            </a:pPr>
            <a:r>
              <a:rPr lang="en-US" altLang="zh-CN" sz="2400" b="1" baseline="-25000" dirty="0"/>
              <a:t>    </a:t>
            </a:r>
            <a:r>
              <a:rPr lang="en-US" altLang="zh-CN" sz="2400" b="1" baseline="-25000" dirty="0" smtClean="0"/>
              <a:t>                       </a:t>
            </a:r>
            <a:r>
              <a:rPr lang="zh-CN" altLang="zh-CN" sz="2400" b="1" dirty="0"/>
              <a:t>μ</a:t>
            </a:r>
            <a:r>
              <a:rPr lang="en-US" altLang="zh-CN" sz="2400" b="1" dirty="0"/>
              <a:t>AR</a:t>
            </a:r>
            <a:r>
              <a:rPr lang="en-US" altLang="zh-CN" sz="2400" b="1" baseline="-25000" dirty="0"/>
              <a:t>5</a:t>
            </a:r>
            <a:r>
              <a:rPr lang="en-US" altLang="zh-CN" sz="2400" b="1" dirty="0"/>
              <a:t>    </a:t>
            </a:r>
            <a:r>
              <a:rPr lang="zh-CN" altLang="zh-CN" sz="2400" b="1" dirty="0"/>
              <a:t>μ</a:t>
            </a:r>
            <a:r>
              <a:rPr lang="en-US" altLang="zh-CN" sz="2400" b="1" dirty="0"/>
              <a:t>AR</a:t>
            </a:r>
            <a:r>
              <a:rPr lang="en-US" altLang="zh-CN" sz="2400" b="1" baseline="-25000" dirty="0"/>
              <a:t>4</a:t>
            </a:r>
            <a:r>
              <a:rPr lang="en-US" altLang="zh-CN" sz="2400" b="1" dirty="0"/>
              <a:t>    </a:t>
            </a:r>
            <a:r>
              <a:rPr lang="zh-CN" altLang="zh-CN" sz="2400" b="1" dirty="0"/>
              <a:t>μ</a:t>
            </a:r>
            <a:r>
              <a:rPr lang="en-US" altLang="zh-CN" sz="2400" b="1" dirty="0"/>
              <a:t>AR</a:t>
            </a:r>
            <a:r>
              <a:rPr lang="en-US" altLang="zh-CN" sz="2400" b="1" baseline="-25000" dirty="0"/>
              <a:t>3</a:t>
            </a:r>
            <a:r>
              <a:rPr lang="en-US" altLang="zh-CN" sz="2400" b="1" dirty="0"/>
              <a:t>    </a:t>
            </a:r>
            <a:r>
              <a:rPr lang="zh-CN" altLang="zh-CN" sz="2400" b="1" dirty="0"/>
              <a:t>μ</a:t>
            </a:r>
            <a:r>
              <a:rPr lang="en-US" altLang="zh-CN" sz="2400" b="1" dirty="0"/>
              <a:t>AR</a:t>
            </a:r>
            <a:r>
              <a:rPr lang="en-US" altLang="zh-CN" sz="2400" b="1" baseline="-25000" dirty="0"/>
              <a:t>2</a:t>
            </a:r>
            <a:r>
              <a:rPr lang="en-US" altLang="zh-CN" sz="2400" b="1" dirty="0"/>
              <a:t>    </a:t>
            </a:r>
            <a:r>
              <a:rPr lang="zh-CN" altLang="zh-CN" sz="2400" b="1" dirty="0"/>
              <a:t>μ</a:t>
            </a:r>
            <a:r>
              <a:rPr lang="en-US" altLang="zh-CN" sz="2400" b="1" dirty="0"/>
              <a:t>AR</a:t>
            </a:r>
            <a:r>
              <a:rPr lang="en-US" altLang="zh-CN" sz="2400" b="1" baseline="-25000" dirty="0"/>
              <a:t>1</a:t>
            </a:r>
            <a:r>
              <a:rPr lang="en-US" altLang="zh-CN" sz="2400" b="1" dirty="0"/>
              <a:t>    </a:t>
            </a:r>
            <a:r>
              <a:rPr lang="zh-CN" altLang="zh-CN" sz="2400" b="1" dirty="0"/>
              <a:t>μ</a:t>
            </a:r>
            <a:r>
              <a:rPr lang="en-US" altLang="zh-CN" sz="2400" b="1" dirty="0"/>
              <a:t>AR</a:t>
            </a:r>
            <a:r>
              <a:rPr lang="en-US" altLang="zh-CN" sz="2400" b="1" baseline="-25000" dirty="0"/>
              <a:t>0</a:t>
            </a:r>
            <a:r>
              <a:rPr lang="en-US" altLang="zh-CN" sz="2400" b="1" dirty="0"/>
              <a:t> </a:t>
            </a:r>
            <a:endParaRPr lang="zh-CN" altLang="en-US" sz="24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3568" y="404664"/>
            <a:ext cx="7632848" cy="4154984"/>
          </a:xfrm>
          <a:prstGeom prst="rect">
            <a:avLst/>
          </a:prstGeom>
          <a:noFill/>
        </p:spPr>
        <p:txBody>
          <a:bodyPr wrap="square" rtlCol="0">
            <a:spAutoFit/>
          </a:bodyPr>
          <a:lstStyle/>
          <a:p>
            <a:pPr>
              <a:lnSpc>
                <a:spcPct val="125000"/>
              </a:lnSpc>
            </a:pPr>
            <a:r>
              <a:rPr lang="en-US" altLang="zh-CN" sz="2400" b="1" dirty="0"/>
              <a:t>3</a:t>
            </a:r>
            <a:r>
              <a:rPr lang="zh-CN" altLang="zh-CN" sz="2400" b="1" dirty="0"/>
              <a:t>、</a:t>
            </a:r>
            <a:r>
              <a:rPr lang="en-US" altLang="zh-CN" sz="2400" b="1" dirty="0"/>
              <a:t>(15</a:t>
            </a:r>
            <a:r>
              <a:rPr lang="zh-CN" altLang="zh-CN" sz="2400" b="1" dirty="0"/>
              <a:t>分</a:t>
            </a:r>
            <a:r>
              <a:rPr lang="en-US" altLang="zh-CN" sz="2400" b="1" dirty="0"/>
              <a:t>) </a:t>
            </a:r>
            <a:r>
              <a:rPr lang="zh-CN" altLang="zh-CN" sz="2400" b="1" dirty="0"/>
              <a:t>某计算机字长</a:t>
            </a:r>
            <a:r>
              <a:rPr lang="en-US" altLang="zh-CN" sz="2400" b="1" dirty="0"/>
              <a:t>16</a:t>
            </a:r>
            <a:r>
              <a:rPr lang="zh-CN" altLang="zh-CN" sz="2400" b="1" dirty="0"/>
              <a:t>位，采用</a:t>
            </a:r>
            <a:r>
              <a:rPr lang="en-US" altLang="zh-CN" sz="2400" b="1" dirty="0"/>
              <a:t>16</a:t>
            </a:r>
            <a:r>
              <a:rPr lang="zh-CN" altLang="zh-CN" sz="2400" b="1" dirty="0"/>
              <a:t>位定长指令结构，部分数据通路结构如图所示。图中所有控制信号为</a:t>
            </a:r>
            <a:r>
              <a:rPr lang="en-US" altLang="zh-CN" sz="2400" b="1" dirty="0"/>
              <a:t>1</a:t>
            </a:r>
            <a:r>
              <a:rPr lang="zh-CN" altLang="zh-CN" sz="2400" b="1" dirty="0"/>
              <a:t>时表示有效，为</a:t>
            </a:r>
            <a:r>
              <a:rPr lang="en-US" altLang="zh-CN" sz="2400" b="1" dirty="0"/>
              <a:t>0</a:t>
            </a:r>
            <a:r>
              <a:rPr lang="zh-CN" altLang="zh-CN" sz="2400" b="1" dirty="0"/>
              <a:t>时表示无效。例如控制信号</a:t>
            </a:r>
            <a:r>
              <a:rPr lang="en-US" altLang="zh-CN" sz="2400" b="1" dirty="0" err="1"/>
              <a:t>MDRinE</a:t>
            </a:r>
            <a:r>
              <a:rPr lang="zh-CN" altLang="zh-CN" sz="2400" b="1" dirty="0"/>
              <a:t>为</a:t>
            </a:r>
            <a:r>
              <a:rPr lang="en-US" altLang="zh-CN" sz="2400" b="1" dirty="0"/>
              <a:t>1</a:t>
            </a:r>
            <a:r>
              <a:rPr lang="zh-CN" altLang="zh-CN" sz="2400" b="1" dirty="0"/>
              <a:t>表示允许数据从</a:t>
            </a:r>
            <a:r>
              <a:rPr lang="en-US" altLang="zh-CN" sz="2400" b="1" dirty="0"/>
              <a:t>DB</a:t>
            </a:r>
            <a:r>
              <a:rPr lang="zh-CN" altLang="zh-CN" sz="2400" b="1" dirty="0"/>
              <a:t>打入</a:t>
            </a:r>
            <a:r>
              <a:rPr lang="en-US" altLang="zh-CN" sz="2400" b="1" dirty="0"/>
              <a:t>MDR</a:t>
            </a:r>
            <a:r>
              <a:rPr lang="zh-CN" altLang="zh-CN" sz="2400" b="1" dirty="0"/>
              <a:t>，</a:t>
            </a:r>
            <a:r>
              <a:rPr lang="en-US" altLang="zh-CN" sz="2400" b="1" dirty="0" err="1"/>
              <a:t>MDRin</a:t>
            </a:r>
            <a:r>
              <a:rPr lang="zh-CN" altLang="zh-CN" sz="2400" b="1" dirty="0"/>
              <a:t>为</a:t>
            </a:r>
            <a:r>
              <a:rPr lang="en-US" altLang="zh-CN" sz="2400" b="1" dirty="0"/>
              <a:t>1</a:t>
            </a:r>
            <a:r>
              <a:rPr lang="zh-CN" altLang="zh-CN" sz="2400" b="1" dirty="0"/>
              <a:t>表示允许数据从内总线打入</a:t>
            </a:r>
            <a:r>
              <a:rPr lang="en-US" altLang="zh-CN" sz="2400" b="1" dirty="0"/>
              <a:t>MDR</a:t>
            </a:r>
            <a:r>
              <a:rPr lang="zh-CN" altLang="zh-CN" sz="2400" b="1" dirty="0"/>
              <a:t>。假设</a:t>
            </a:r>
            <a:r>
              <a:rPr lang="en-US" altLang="zh-CN" sz="2400" b="1" dirty="0"/>
              <a:t>MAR</a:t>
            </a:r>
            <a:r>
              <a:rPr lang="zh-CN" altLang="zh-CN" sz="2400" b="1" dirty="0"/>
              <a:t>的输出一直处于使能状态。加法指令“</a:t>
            </a:r>
            <a:r>
              <a:rPr lang="en-US" altLang="zh-CN" sz="2400" b="1" dirty="0"/>
              <a:t>ADD </a:t>
            </a:r>
            <a:r>
              <a:rPr lang="zh-CN" altLang="zh-CN" sz="2400" b="1" dirty="0"/>
              <a:t>（</a:t>
            </a:r>
            <a:r>
              <a:rPr lang="en-US" altLang="zh-CN" sz="2400" b="1" dirty="0"/>
              <a:t>R1</a:t>
            </a:r>
            <a:r>
              <a:rPr lang="zh-CN" altLang="zh-CN" sz="2400" b="1" dirty="0"/>
              <a:t>），</a:t>
            </a:r>
            <a:r>
              <a:rPr lang="en-US" altLang="zh-CN" sz="2400" b="1" dirty="0"/>
              <a:t>R0”的功能为（R0</a:t>
            </a:r>
            <a:r>
              <a:rPr lang="zh-CN" altLang="zh-CN" sz="2400" b="1" dirty="0"/>
              <a:t>）</a:t>
            </a:r>
            <a:r>
              <a:rPr lang="en-US" altLang="zh-CN" sz="2400" b="1" dirty="0"/>
              <a:t>+</a:t>
            </a:r>
            <a:r>
              <a:rPr lang="zh-CN" altLang="zh-CN" sz="2400" b="1" dirty="0"/>
              <a:t>（（</a:t>
            </a:r>
            <a:r>
              <a:rPr lang="en-US" altLang="zh-CN" sz="2400" b="1" dirty="0"/>
              <a:t>R1</a:t>
            </a:r>
            <a:r>
              <a:rPr lang="zh-CN" altLang="zh-CN" sz="2400" b="1" dirty="0"/>
              <a:t>））→（</a:t>
            </a:r>
            <a:r>
              <a:rPr lang="en-US" altLang="zh-CN" sz="2400" b="1" dirty="0"/>
              <a:t>R1</a:t>
            </a:r>
            <a:r>
              <a:rPr lang="zh-CN" altLang="zh-CN" sz="2400" b="1" dirty="0"/>
              <a:t>），即将</a:t>
            </a:r>
            <a:r>
              <a:rPr lang="en-US" altLang="zh-CN" sz="2400" b="1" dirty="0"/>
              <a:t>R0</a:t>
            </a:r>
            <a:r>
              <a:rPr lang="zh-CN" altLang="zh-CN" sz="2400" b="1" dirty="0"/>
              <a:t>中的数据与</a:t>
            </a:r>
            <a:r>
              <a:rPr lang="en-US" altLang="zh-CN" sz="2400" b="1" dirty="0"/>
              <a:t>R1</a:t>
            </a:r>
            <a:r>
              <a:rPr lang="zh-CN" altLang="zh-CN" sz="2400" b="1" dirty="0"/>
              <a:t>的内容所指主存单元的数据相加，并将结果送入</a:t>
            </a:r>
            <a:r>
              <a:rPr lang="en-US" altLang="zh-CN" sz="2400" b="1" dirty="0"/>
              <a:t>R1</a:t>
            </a:r>
            <a:r>
              <a:rPr lang="zh-CN" altLang="zh-CN" sz="2400" b="1" dirty="0"/>
              <a:t>的内容所指主存单元中保存。</a:t>
            </a:r>
            <a:endParaRPr lang="zh-CN" altLang="zh-CN" sz="2400" b="1" dirty="0"/>
          </a:p>
          <a:p>
            <a:endParaRPr lang="zh-CN" altLang="en-US" sz="2400" b="1"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1">
            <a:extLst>
              <a:ext uri="{28A0092B-C50C-407E-A947-70E740481C1C}">
                <a14:useLocalDpi xmlns:a14="http://schemas.microsoft.com/office/drawing/2010/main" val="0"/>
              </a:ext>
            </a:extLst>
          </a:blip>
          <a:srcRect l="20416" t="12848" r="12280" b="8070"/>
          <a:stretch>
            <a:fillRect/>
          </a:stretch>
        </p:blipFill>
        <p:spPr bwMode="auto">
          <a:xfrm>
            <a:off x="467544" y="260648"/>
            <a:ext cx="8208912" cy="6120680"/>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custDataLst>
              <p:tags r:id="rId1"/>
            </p:custDataLst>
          </p:nvPr>
        </p:nvSpPr>
        <p:spPr>
          <a:xfrm>
            <a:off x="914400" y="1462723"/>
            <a:ext cx="7315200"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en-US" altLang="zh-CN" sz="2600" smtClean="0">
                <a:solidFill>
                  <a:srgbClr val="000000"/>
                </a:solidFill>
                <a:latin typeface="微软雅黑" panose="020B0503020204020204" charset="-122"/>
                <a:ea typeface="微软雅黑" panose="020B0503020204020204" charset="-122"/>
                <a:sym typeface="微软雅黑" panose="020B0503020204020204" charset="-122"/>
              </a:rPr>
              <a:t>1.</a:t>
            </a:r>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采用隐式</a:t>
            </a:r>
            <a:r>
              <a:rPr lang="en-US" altLang="zh-CN" sz="2600" smtClean="0">
                <a:solidFill>
                  <a:srgbClr val="000000"/>
                </a:solidFill>
                <a:latin typeface="微软雅黑" panose="020B0503020204020204" charset="-122"/>
                <a:ea typeface="微软雅黑" panose="020B0503020204020204" charset="-122"/>
                <a:sym typeface="微软雅黑" panose="020B0503020204020204" charset="-122"/>
              </a:rPr>
              <a:t>I/O </a:t>
            </a:r>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指令</a:t>
            </a:r>
            <a:r>
              <a:rPr lang="en-US" altLang="zh-CN" sz="2600" smtClean="0">
                <a:solidFill>
                  <a:srgbClr val="000000"/>
                </a:solidFill>
                <a:latin typeface="微软雅黑" panose="020B0503020204020204" charset="-122"/>
                <a:ea typeface="微软雅黑" panose="020B0503020204020204" charset="-122"/>
                <a:sym typeface="微软雅黑" panose="020B0503020204020204" charset="-122"/>
              </a:rPr>
              <a:t>,</a:t>
            </a:r>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是指用</a:t>
            </a:r>
            <a:r>
              <a:rPr lang="en-US" altLang="zh-CN" sz="2600" smtClean="0">
                <a:solidFill>
                  <a:srgbClr val="000000"/>
                </a:solidFill>
                <a:latin typeface="微软雅黑" panose="020B0503020204020204" charset="-122"/>
                <a:ea typeface="微软雅黑" panose="020B0503020204020204" charset="-122"/>
                <a:sym typeface="微软雅黑" panose="020B0503020204020204" charset="-122"/>
              </a:rPr>
              <a:t>(        )</a:t>
            </a:r>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实现</a:t>
            </a:r>
            <a:r>
              <a:rPr lang="en-US" altLang="zh-CN" sz="2600" smtClean="0">
                <a:solidFill>
                  <a:srgbClr val="000000"/>
                </a:solidFill>
                <a:latin typeface="微软雅黑" panose="020B0503020204020204" charset="-122"/>
                <a:ea typeface="微软雅黑" panose="020B0503020204020204" charset="-122"/>
                <a:sym typeface="微软雅黑" panose="020B0503020204020204" charset="-122"/>
              </a:rPr>
              <a:t>I/O </a:t>
            </a:r>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操作。</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9" name="TextBox 8"/>
          <p:cNvSpPr txBox="1"/>
          <p:nvPr>
            <p:custDataLst>
              <p:tags r:id="rId2"/>
            </p:custDataLst>
          </p:nvPr>
        </p:nvSpPr>
        <p:spPr>
          <a:xfrm>
            <a:off x="1828800" y="2863691"/>
            <a:ext cx="1548130"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en-US" altLang="zh-CN" sz="2600" smtClean="0">
                <a:solidFill>
                  <a:srgbClr val="000000"/>
                </a:solidFill>
                <a:latin typeface="微软雅黑" panose="020B0503020204020204" charset="-122"/>
                <a:ea typeface="微软雅黑" panose="020B0503020204020204" charset="-122"/>
                <a:sym typeface="微软雅黑" panose="020B0503020204020204" charset="-122"/>
              </a:rPr>
              <a:t>I/O </a:t>
            </a:r>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指令</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0" name="椭圆 9"/>
          <p:cNvSpPr>
            <a:spLocks noChangeAspect="1"/>
          </p:cNvSpPr>
          <p:nvPr>
            <p:custDataLst>
              <p:tags r:id="rId3"/>
            </p:custDataLst>
          </p:nvPr>
        </p:nvSpPr>
        <p:spPr>
          <a:xfrm>
            <a:off x="11144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1" name="TextBox 10"/>
          <p:cNvSpPr txBox="1"/>
          <p:nvPr>
            <p:custDataLst>
              <p:tags r:id="rId4"/>
            </p:custDataLst>
          </p:nvPr>
        </p:nvSpPr>
        <p:spPr>
          <a:xfrm>
            <a:off x="1828800" y="3720941"/>
            <a:ext cx="160210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传送指令</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2" name="椭圆 11"/>
          <p:cNvSpPr>
            <a:spLocks noChangeAspect="1"/>
          </p:cNvSpPr>
          <p:nvPr>
            <p:custDataLst>
              <p:tags r:id="rId5"/>
            </p:custDataLst>
          </p:nvPr>
        </p:nvSpPr>
        <p:spPr>
          <a:xfrm>
            <a:off x="1114425" y="37076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3" name="TextBox 12"/>
          <p:cNvSpPr txBox="1"/>
          <p:nvPr>
            <p:custDataLst>
              <p:tags r:id="rId6"/>
            </p:custDataLst>
          </p:nvPr>
        </p:nvSpPr>
        <p:spPr>
          <a:xfrm>
            <a:off x="1828800" y="4578191"/>
            <a:ext cx="160210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通道指令</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4" name="椭圆 13"/>
          <p:cNvSpPr>
            <a:spLocks noChangeAspect="1"/>
          </p:cNvSpPr>
          <p:nvPr>
            <p:custDataLst>
              <p:tags r:id="rId7"/>
            </p:custDataLst>
          </p:nvPr>
        </p:nvSpPr>
        <p:spPr>
          <a:xfrm>
            <a:off x="1114425" y="45648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5" name="TextBox 14"/>
          <p:cNvSpPr txBox="1"/>
          <p:nvPr>
            <p:custDataLst>
              <p:tags r:id="rId8"/>
            </p:custDataLst>
          </p:nvPr>
        </p:nvSpPr>
        <p:spPr>
          <a:xfrm>
            <a:off x="1828800" y="5435441"/>
            <a:ext cx="160210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硬件自动</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6" name="椭圆 15"/>
          <p:cNvSpPr>
            <a:spLocks noChangeAspect="1"/>
          </p:cNvSpPr>
          <p:nvPr>
            <p:custDataLst>
              <p:tags r:id="rId9"/>
            </p:custDataLst>
          </p:nvPr>
        </p:nvSpPr>
        <p:spPr>
          <a:xfrm>
            <a:off x="1114425" y="54221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7" name="圆角矩形 16"/>
          <p:cNvSpPr/>
          <p:nvPr>
            <p:custDataLst>
              <p:tags r:id="rId10"/>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微软雅黑" panose="020B0503020204020204" charset="-122"/>
                <a:ea typeface="微软雅黑" panose="020B0503020204020204" charset="-122"/>
                <a:sym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grpSp>
        <p:nvGrpSpPr>
          <p:cNvPr id="7" name="组合 6"/>
          <p:cNvGrpSpPr/>
          <p:nvPr>
            <p:custDataLst>
              <p:tags r:id="rId11"/>
            </p:custDataLst>
          </p:nvPr>
        </p:nvGrpSpPr>
        <p:grpSpPr>
          <a:xfrm>
            <a:off x="0" y="0"/>
            <a:ext cx="9144000" cy="635000"/>
            <a:chOff x="0" y="0"/>
            <a:chExt cx="9144000" cy="635000"/>
          </a:xfrm>
        </p:grpSpPr>
        <p:sp>
          <p:nvSpPr>
            <p:cNvPr id="3" name="TitleBackground"/>
            <p:cNvSpPr/>
            <p:nvPr>
              <p:custDataLst>
                <p:tags r:id="rId12"/>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ColorBlock"/>
            <p:cNvSpPr/>
            <p:nvPr>
              <p:custDataLst>
                <p:tags r:id="rId13"/>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ypeText"/>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6" name="TipText"/>
            <p:cNvSpPr txBox="1"/>
            <p:nvPr>
              <p:custDataLst>
                <p:tags r:id="rId15"/>
              </p:custDataLst>
            </p:nvPr>
          </p:nvSpPr>
          <p:spPr>
            <a:xfrm>
              <a:off x="1427480"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微软雅黑" panose="020B0503020204020204" charset="-122"/>
                  <a:ea typeface="微软雅黑" panose="020B0503020204020204" charset="-122"/>
                  <a:sym typeface="微软雅黑" panose="020B0503020204020204" charset="-122"/>
                </a:rPr>
                <a:t>5</a:t>
              </a:r>
              <a:r>
                <a:rPr lang="zh-CN" altLang="en-US" sz="2000" smtClean="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2" name="图片 1"/>
          <p:cNvPicPr/>
          <p:nvPr>
            <p:custDataLst>
              <p:tags r:id="rId16"/>
            </p:custDataLst>
          </p:nvPr>
        </p:nvPicPr>
        <p:blipFill>
          <a:blip r:embed="rId17">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8"/>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620688"/>
            <a:ext cx="8064896" cy="1846659"/>
          </a:xfrm>
          <a:prstGeom prst="rect">
            <a:avLst/>
          </a:prstGeom>
          <a:noFill/>
        </p:spPr>
        <p:txBody>
          <a:bodyPr wrap="square" rtlCol="0">
            <a:spAutoFit/>
          </a:bodyPr>
          <a:lstStyle/>
          <a:p>
            <a:pPr>
              <a:lnSpc>
                <a:spcPct val="125000"/>
              </a:lnSpc>
            </a:pPr>
            <a:r>
              <a:rPr lang="zh-CN" altLang="zh-CN" sz="2400" b="1" dirty="0"/>
              <a:t>下表给出了上述指令取值和译码阶段每个节拍（时钟周期）的功能和有效控制信号，请按表中描述方式用表格列出指令执行阶段每个节拍的功能和有效控制信号。</a:t>
            </a:r>
            <a:endParaRPr lang="zh-CN" altLang="zh-CN" sz="2400" b="1" dirty="0"/>
          </a:p>
          <a:p>
            <a:endParaRPr lang="zh-CN" altLang="en-US" sz="2400" b="1" dirty="0"/>
          </a:p>
        </p:txBody>
      </p:sp>
      <p:pic>
        <p:nvPicPr>
          <p:cNvPr id="3" name="图片 2"/>
          <p:cNvPicPr/>
          <p:nvPr/>
        </p:nvPicPr>
        <p:blipFill>
          <a:blip r:embed="rId1">
            <a:extLst>
              <a:ext uri="{28A0092B-C50C-407E-A947-70E740481C1C}">
                <a14:useLocalDpi xmlns:a14="http://schemas.microsoft.com/office/drawing/2010/main" val="0"/>
              </a:ext>
            </a:extLst>
          </a:blip>
          <a:srcRect l="18239" t="32903" r="15675" b="43184"/>
          <a:stretch>
            <a:fillRect/>
          </a:stretch>
        </p:blipFill>
        <p:spPr bwMode="auto">
          <a:xfrm>
            <a:off x="539552" y="2636912"/>
            <a:ext cx="7992887" cy="2520280"/>
          </a:xfrm>
          <a:prstGeom prst="rect">
            <a:avLst/>
          </a:prstGeom>
          <a:noFill/>
          <a:ln>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827584" y="980733"/>
          <a:ext cx="8064895" cy="5472603"/>
        </p:xfrm>
        <a:graphic>
          <a:graphicData uri="http://schemas.openxmlformats.org/drawingml/2006/table">
            <a:tbl>
              <a:tblPr firstRow="1" firstCol="1" lastRow="1" lastCol="1" bandRow="1" bandCol="1">
                <a:tableStyleId>{5C22544A-7EE6-4342-B048-85BDC9FD1C3A}</a:tableStyleId>
              </a:tblPr>
              <a:tblGrid>
                <a:gridCol w="1147574"/>
                <a:gridCol w="3991562"/>
                <a:gridCol w="2925759"/>
              </a:tblGrid>
              <a:tr h="608067">
                <a:tc>
                  <a:txBody>
                    <a:bodyPr/>
                    <a:lstStyle/>
                    <a:p>
                      <a:pPr algn="just">
                        <a:lnSpc>
                          <a:spcPct val="150000"/>
                        </a:lnSpc>
                        <a:spcAft>
                          <a:spcPts val="0"/>
                        </a:spcAft>
                      </a:pPr>
                      <a:r>
                        <a:rPr lang="zh-CN" sz="2400" kern="100" dirty="0">
                          <a:effectLst/>
                        </a:rPr>
                        <a:t>时钟</a:t>
                      </a:r>
                      <a:endParaRPr lang="zh-CN" sz="2400" kern="100" dirty="0">
                        <a:effectLst/>
                        <a:latin typeface="Times New Roman" panose="02020603050405020304"/>
                        <a:ea typeface="宋体" panose="02010600030101010101" pitchFamily="2" charset="-122"/>
                      </a:endParaRPr>
                    </a:p>
                  </a:txBody>
                  <a:tcPr marL="68580" marR="68580" marT="0" marB="0" anchor="ctr"/>
                </a:tc>
                <a:tc>
                  <a:txBody>
                    <a:bodyPr/>
                    <a:lstStyle/>
                    <a:p>
                      <a:pPr algn="just">
                        <a:lnSpc>
                          <a:spcPct val="150000"/>
                        </a:lnSpc>
                        <a:spcAft>
                          <a:spcPts val="0"/>
                        </a:spcAft>
                      </a:pPr>
                      <a:r>
                        <a:rPr lang="zh-CN" sz="2400" kern="100" dirty="0">
                          <a:effectLst/>
                        </a:rPr>
                        <a:t>功能</a:t>
                      </a:r>
                      <a:endParaRPr lang="zh-CN" sz="2400" kern="100" dirty="0">
                        <a:effectLst/>
                        <a:latin typeface="Times New Roman" panose="02020603050405020304"/>
                        <a:ea typeface="宋体" panose="02010600030101010101" pitchFamily="2" charset="-122"/>
                      </a:endParaRPr>
                    </a:p>
                  </a:txBody>
                  <a:tcPr marL="68580" marR="68580" marT="0" marB="0" anchor="ctr"/>
                </a:tc>
                <a:tc>
                  <a:txBody>
                    <a:bodyPr/>
                    <a:lstStyle/>
                    <a:p>
                      <a:pPr algn="just">
                        <a:lnSpc>
                          <a:spcPct val="150000"/>
                        </a:lnSpc>
                        <a:spcAft>
                          <a:spcPts val="0"/>
                        </a:spcAft>
                      </a:pPr>
                      <a:r>
                        <a:rPr lang="zh-CN" sz="2400" kern="100">
                          <a:effectLst/>
                        </a:rPr>
                        <a:t>有效控制信号</a:t>
                      </a:r>
                      <a:endParaRPr lang="zh-CN" sz="2400" kern="100">
                        <a:effectLst/>
                        <a:latin typeface="Times New Roman" panose="02020603050405020304"/>
                        <a:ea typeface="宋体" panose="02010600030101010101" pitchFamily="2" charset="-122"/>
                      </a:endParaRPr>
                    </a:p>
                  </a:txBody>
                  <a:tcPr marL="68580" marR="68580" marT="0" marB="0" anchor="ctr"/>
                </a:tc>
              </a:tr>
              <a:tr h="608067">
                <a:tc>
                  <a:txBody>
                    <a:bodyPr/>
                    <a:lstStyle/>
                    <a:p>
                      <a:pPr algn="just">
                        <a:lnSpc>
                          <a:spcPct val="150000"/>
                        </a:lnSpc>
                        <a:spcAft>
                          <a:spcPts val="0"/>
                        </a:spcAft>
                      </a:pPr>
                      <a:r>
                        <a:rPr lang="en-US" sz="2400" kern="100" dirty="0">
                          <a:effectLst/>
                        </a:rPr>
                        <a:t>C1</a:t>
                      </a:r>
                      <a:endParaRPr lang="zh-CN" sz="2400" kern="100" dirty="0">
                        <a:effectLst/>
                        <a:latin typeface="Times New Roman" panose="02020603050405020304"/>
                        <a:ea typeface="宋体" panose="02010600030101010101" pitchFamily="2" charset="-122"/>
                      </a:endParaRPr>
                    </a:p>
                  </a:txBody>
                  <a:tcPr marL="68580" marR="68580" marT="0" marB="0" anchor="ctr"/>
                </a:tc>
                <a:tc>
                  <a:txBody>
                    <a:bodyPr/>
                    <a:lstStyle/>
                    <a:p>
                      <a:pPr marL="0" algn="just" defTabSz="914400" rtl="0" eaLnBrk="1" latinLnBrk="0" hangingPunct="1">
                        <a:lnSpc>
                          <a:spcPct val="150000"/>
                        </a:lnSpc>
                        <a:spcAft>
                          <a:spcPts val="0"/>
                        </a:spcAft>
                      </a:pPr>
                      <a:r>
                        <a:rPr lang="en-US" sz="2400" b="1" kern="100" dirty="0">
                          <a:solidFill>
                            <a:schemeClr val="lt1"/>
                          </a:solidFill>
                          <a:effectLst/>
                          <a:latin typeface="+mn-lt"/>
                          <a:ea typeface="+mn-ea"/>
                          <a:cs typeface="+mn-cs"/>
                        </a:rPr>
                        <a:t>R1</a:t>
                      </a:r>
                      <a:r>
                        <a:rPr lang="zh-CN" sz="2400" b="1" kern="100" dirty="0">
                          <a:solidFill>
                            <a:schemeClr val="lt1"/>
                          </a:solidFill>
                          <a:effectLst/>
                          <a:latin typeface="+mn-lt"/>
                          <a:ea typeface="+mn-ea"/>
                          <a:cs typeface="+mn-cs"/>
                        </a:rPr>
                        <a:t>→</a:t>
                      </a:r>
                      <a:r>
                        <a:rPr lang="en-US" sz="2400" b="1" kern="100" dirty="0">
                          <a:solidFill>
                            <a:schemeClr val="lt1"/>
                          </a:solidFill>
                          <a:effectLst/>
                          <a:latin typeface="+mn-lt"/>
                          <a:ea typeface="+mn-ea"/>
                          <a:cs typeface="+mn-cs"/>
                        </a:rPr>
                        <a:t>MAR</a:t>
                      </a:r>
                      <a:endParaRPr lang="zh-CN" sz="2400" b="1" kern="100" dirty="0">
                        <a:solidFill>
                          <a:schemeClr val="lt1"/>
                        </a:solidFill>
                        <a:effectLst/>
                        <a:latin typeface="+mn-lt"/>
                        <a:ea typeface="+mn-ea"/>
                        <a:cs typeface="+mn-cs"/>
                      </a:endParaRPr>
                    </a:p>
                  </a:txBody>
                  <a:tcPr marL="68580" marR="68580" marT="0" marB="0" anchor="ctr">
                    <a:solidFill>
                      <a:schemeClr val="accent1"/>
                    </a:solidFill>
                  </a:tcPr>
                </a:tc>
                <a:tc>
                  <a:txBody>
                    <a:bodyPr/>
                    <a:lstStyle/>
                    <a:p>
                      <a:pPr algn="just">
                        <a:lnSpc>
                          <a:spcPct val="150000"/>
                        </a:lnSpc>
                        <a:spcAft>
                          <a:spcPts val="0"/>
                        </a:spcAft>
                      </a:pPr>
                      <a:r>
                        <a:rPr lang="en-US" sz="2400" kern="100" dirty="0">
                          <a:effectLst/>
                        </a:rPr>
                        <a:t>R1out,MARin</a:t>
                      </a:r>
                      <a:endParaRPr lang="zh-CN" sz="2400" kern="100" dirty="0">
                        <a:effectLst/>
                        <a:latin typeface="Times New Roman" panose="02020603050405020304"/>
                        <a:ea typeface="宋体" panose="02010600030101010101" pitchFamily="2" charset="-122"/>
                      </a:endParaRPr>
                    </a:p>
                  </a:txBody>
                  <a:tcPr marL="68580" marR="68580" marT="0" marB="0" anchor="ctr"/>
                </a:tc>
              </a:tr>
              <a:tr h="608067">
                <a:tc>
                  <a:txBody>
                    <a:bodyPr/>
                    <a:lstStyle/>
                    <a:p>
                      <a:pPr algn="just">
                        <a:lnSpc>
                          <a:spcPct val="150000"/>
                        </a:lnSpc>
                        <a:spcAft>
                          <a:spcPts val="0"/>
                        </a:spcAft>
                      </a:pPr>
                      <a:r>
                        <a:rPr lang="en-US" sz="2400" kern="100" dirty="0">
                          <a:effectLst/>
                        </a:rPr>
                        <a:t>C2</a:t>
                      </a:r>
                      <a:endParaRPr lang="zh-CN" sz="2400" kern="100" dirty="0">
                        <a:effectLst/>
                        <a:latin typeface="Times New Roman" panose="02020603050405020304"/>
                        <a:ea typeface="宋体" panose="02010600030101010101" pitchFamily="2" charset="-122"/>
                      </a:endParaRPr>
                    </a:p>
                  </a:txBody>
                  <a:tcPr marL="68580" marR="68580" marT="0" marB="0" anchor="ctr"/>
                </a:tc>
                <a:tc>
                  <a:txBody>
                    <a:bodyPr/>
                    <a:lstStyle/>
                    <a:p>
                      <a:pPr marL="0" algn="just" defTabSz="914400" rtl="0" eaLnBrk="1" latinLnBrk="0" hangingPunct="1">
                        <a:lnSpc>
                          <a:spcPct val="150000"/>
                        </a:lnSpc>
                        <a:spcAft>
                          <a:spcPts val="0"/>
                        </a:spcAft>
                      </a:pPr>
                      <a:r>
                        <a:rPr lang="en-US" sz="2400" b="1" kern="100" dirty="0">
                          <a:solidFill>
                            <a:schemeClr val="lt1"/>
                          </a:solidFill>
                          <a:effectLst/>
                          <a:latin typeface="+mn-lt"/>
                          <a:ea typeface="+mn-ea"/>
                          <a:cs typeface="+mn-cs"/>
                        </a:rPr>
                        <a:t>M(MAR)</a:t>
                      </a:r>
                      <a:r>
                        <a:rPr lang="zh-CN" sz="2400" b="1" kern="100" dirty="0">
                          <a:solidFill>
                            <a:schemeClr val="lt1"/>
                          </a:solidFill>
                          <a:effectLst/>
                          <a:latin typeface="+mn-lt"/>
                          <a:ea typeface="+mn-ea"/>
                          <a:cs typeface="+mn-cs"/>
                        </a:rPr>
                        <a:t>→</a:t>
                      </a:r>
                      <a:r>
                        <a:rPr lang="en-US" sz="2400" b="1" kern="100" dirty="0">
                          <a:solidFill>
                            <a:schemeClr val="lt1"/>
                          </a:solidFill>
                          <a:effectLst/>
                          <a:latin typeface="+mn-lt"/>
                          <a:ea typeface="+mn-ea"/>
                          <a:cs typeface="+mn-cs"/>
                        </a:rPr>
                        <a:t>MDR</a:t>
                      </a:r>
                      <a:endParaRPr lang="zh-CN" sz="2400" b="1" kern="100" dirty="0">
                        <a:solidFill>
                          <a:schemeClr val="lt1"/>
                        </a:solidFill>
                        <a:effectLst/>
                        <a:latin typeface="+mn-lt"/>
                        <a:ea typeface="+mn-ea"/>
                        <a:cs typeface="+mn-cs"/>
                      </a:endParaRPr>
                    </a:p>
                  </a:txBody>
                  <a:tcPr marL="68580" marR="68580" marT="0" marB="0" anchor="ctr">
                    <a:solidFill>
                      <a:schemeClr val="accent1"/>
                    </a:solidFill>
                  </a:tcPr>
                </a:tc>
                <a:tc>
                  <a:txBody>
                    <a:bodyPr/>
                    <a:lstStyle/>
                    <a:p>
                      <a:pPr algn="just">
                        <a:lnSpc>
                          <a:spcPct val="150000"/>
                        </a:lnSpc>
                        <a:spcAft>
                          <a:spcPts val="0"/>
                        </a:spcAft>
                      </a:pPr>
                      <a:r>
                        <a:rPr lang="en-US" sz="2400" kern="100" dirty="0" err="1">
                          <a:effectLst/>
                        </a:rPr>
                        <a:t>MemR,MDRinE</a:t>
                      </a:r>
                      <a:endParaRPr lang="zh-CN" sz="2400" kern="100" dirty="0">
                        <a:effectLst/>
                        <a:latin typeface="Times New Roman" panose="02020603050405020304"/>
                        <a:ea typeface="宋体" panose="02010600030101010101" pitchFamily="2" charset="-122"/>
                      </a:endParaRPr>
                    </a:p>
                  </a:txBody>
                  <a:tcPr marL="68580" marR="68580" marT="0" marB="0" anchor="ctr"/>
                </a:tc>
              </a:tr>
              <a:tr h="608067">
                <a:tc>
                  <a:txBody>
                    <a:bodyPr/>
                    <a:lstStyle/>
                    <a:p>
                      <a:pPr algn="just">
                        <a:lnSpc>
                          <a:spcPct val="150000"/>
                        </a:lnSpc>
                        <a:spcAft>
                          <a:spcPts val="0"/>
                        </a:spcAft>
                      </a:pPr>
                      <a:r>
                        <a:rPr lang="en-US" sz="2400" kern="100">
                          <a:effectLst/>
                        </a:rPr>
                        <a:t>C3</a:t>
                      </a:r>
                      <a:endParaRPr lang="zh-CN" sz="2400" kern="100">
                        <a:effectLst/>
                        <a:latin typeface="Times New Roman" panose="02020603050405020304"/>
                        <a:ea typeface="宋体" panose="02010600030101010101" pitchFamily="2" charset="-122"/>
                      </a:endParaRPr>
                    </a:p>
                  </a:txBody>
                  <a:tcPr marL="68580" marR="68580" marT="0" marB="0" anchor="ctr"/>
                </a:tc>
                <a:tc>
                  <a:txBody>
                    <a:bodyPr/>
                    <a:lstStyle/>
                    <a:p>
                      <a:pPr marL="0" algn="just" defTabSz="914400" rtl="0" eaLnBrk="1" latinLnBrk="0" hangingPunct="1">
                        <a:lnSpc>
                          <a:spcPct val="150000"/>
                        </a:lnSpc>
                        <a:spcAft>
                          <a:spcPts val="0"/>
                        </a:spcAft>
                      </a:pPr>
                      <a:r>
                        <a:rPr lang="en-US" sz="2400" b="1" kern="100" dirty="0">
                          <a:solidFill>
                            <a:schemeClr val="lt1"/>
                          </a:solidFill>
                          <a:effectLst/>
                          <a:latin typeface="+mn-lt"/>
                          <a:ea typeface="+mn-ea"/>
                          <a:cs typeface="+mn-cs"/>
                        </a:rPr>
                        <a:t>R0</a:t>
                      </a:r>
                      <a:r>
                        <a:rPr lang="zh-CN" sz="2400" b="1" kern="100" dirty="0">
                          <a:solidFill>
                            <a:schemeClr val="lt1"/>
                          </a:solidFill>
                          <a:effectLst/>
                          <a:latin typeface="+mn-lt"/>
                          <a:ea typeface="+mn-ea"/>
                          <a:cs typeface="+mn-cs"/>
                        </a:rPr>
                        <a:t>→</a:t>
                      </a:r>
                      <a:r>
                        <a:rPr lang="en-US" sz="2400" b="1" kern="100" dirty="0">
                          <a:solidFill>
                            <a:schemeClr val="lt1"/>
                          </a:solidFill>
                          <a:effectLst/>
                          <a:latin typeface="+mn-lt"/>
                          <a:ea typeface="+mn-ea"/>
                          <a:cs typeface="+mn-cs"/>
                        </a:rPr>
                        <a:t>A</a:t>
                      </a:r>
                      <a:endParaRPr lang="zh-CN" sz="2400" b="1" kern="100" dirty="0">
                        <a:solidFill>
                          <a:schemeClr val="lt1"/>
                        </a:solidFill>
                        <a:effectLst/>
                        <a:latin typeface="+mn-lt"/>
                        <a:ea typeface="+mn-ea"/>
                        <a:cs typeface="+mn-cs"/>
                      </a:endParaRPr>
                    </a:p>
                  </a:txBody>
                  <a:tcPr marL="68580" marR="68580" marT="0" marB="0" anchor="ctr">
                    <a:solidFill>
                      <a:schemeClr val="accent1"/>
                    </a:solidFill>
                  </a:tcPr>
                </a:tc>
                <a:tc>
                  <a:txBody>
                    <a:bodyPr/>
                    <a:lstStyle/>
                    <a:p>
                      <a:pPr algn="just">
                        <a:lnSpc>
                          <a:spcPct val="150000"/>
                        </a:lnSpc>
                        <a:spcAft>
                          <a:spcPts val="0"/>
                        </a:spcAft>
                      </a:pPr>
                      <a:r>
                        <a:rPr lang="en-US" sz="2400" kern="100" dirty="0">
                          <a:effectLst/>
                        </a:rPr>
                        <a:t>R0out,Ain</a:t>
                      </a:r>
                      <a:endParaRPr lang="zh-CN" sz="2400" kern="100" dirty="0">
                        <a:effectLst/>
                        <a:latin typeface="Times New Roman" panose="02020603050405020304"/>
                        <a:ea typeface="宋体" panose="02010600030101010101" pitchFamily="2" charset="-122"/>
                      </a:endParaRPr>
                    </a:p>
                  </a:txBody>
                  <a:tcPr marL="68580" marR="68580" marT="0" marB="0" anchor="ctr"/>
                </a:tc>
              </a:tr>
              <a:tr h="608067">
                <a:tc>
                  <a:txBody>
                    <a:bodyPr/>
                    <a:lstStyle/>
                    <a:p>
                      <a:pPr algn="just">
                        <a:lnSpc>
                          <a:spcPct val="150000"/>
                        </a:lnSpc>
                        <a:spcAft>
                          <a:spcPts val="0"/>
                        </a:spcAft>
                      </a:pPr>
                      <a:r>
                        <a:rPr lang="en-US" sz="2400" kern="100">
                          <a:effectLst/>
                        </a:rPr>
                        <a:t>C4</a:t>
                      </a:r>
                      <a:endParaRPr lang="zh-CN" sz="2400" kern="100">
                        <a:effectLst/>
                        <a:latin typeface="Times New Roman" panose="02020603050405020304"/>
                        <a:ea typeface="宋体" panose="02010600030101010101" pitchFamily="2" charset="-122"/>
                      </a:endParaRPr>
                    </a:p>
                  </a:txBody>
                  <a:tcPr marL="68580" marR="68580" marT="0" marB="0" anchor="ctr"/>
                </a:tc>
                <a:tc>
                  <a:txBody>
                    <a:bodyPr/>
                    <a:lstStyle/>
                    <a:p>
                      <a:pPr marL="0" algn="just" defTabSz="914400" rtl="0" eaLnBrk="1" latinLnBrk="0" hangingPunct="1">
                        <a:lnSpc>
                          <a:spcPct val="150000"/>
                        </a:lnSpc>
                        <a:spcAft>
                          <a:spcPts val="0"/>
                        </a:spcAft>
                      </a:pPr>
                      <a:r>
                        <a:rPr lang="en-US" sz="2400" b="1" kern="100" dirty="0">
                          <a:solidFill>
                            <a:schemeClr val="lt1"/>
                          </a:solidFill>
                          <a:effectLst/>
                          <a:latin typeface="+mn-lt"/>
                          <a:ea typeface="+mn-ea"/>
                          <a:cs typeface="+mn-cs"/>
                        </a:rPr>
                        <a:t>MDR</a:t>
                      </a:r>
                      <a:r>
                        <a:rPr lang="zh-CN" sz="2400" b="1" kern="100" dirty="0">
                          <a:solidFill>
                            <a:schemeClr val="lt1"/>
                          </a:solidFill>
                          <a:effectLst/>
                          <a:latin typeface="+mn-lt"/>
                          <a:ea typeface="+mn-ea"/>
                          <a:cs typeface="+mn-cs"/>
                        </a:rPr>
                        <a:t>→</a:t>
                      </a:r>
                      <a:r>
                        <a:rPr lang="en-US" sz="2400" b="1" kern="100" dirty="0">
                          <a:solidFill>
                            <a:schemeClr val="lt1"/>
                          </a:solidFill>
                          <a:effectLst/>
                          <a:latin typeface="+mn-lt"/>
                          <a:ea typeface="+mn-ea"/>
                          <a:cs typeface="+mn-cs"/>
                        </a:rPr>
                        <a:t>ALU</a:t>
                      </a:r>
                      <a:endParaRPr lang="zh-CN" sz="2400" b="1" kern="100" dirty="0">
                        <a:solidFill>
                          <a:schemeClr val="lt1"/>
                        </a:solidFill>
                        <a:effectLst/>
                        <a:latin typeface="+mn-lt"/>
                        <a:ea typeface="+mn-ea"/>
                        <a:cs typeface="+mn-cs"/>
                      </a:endParaRPr>
                    </a:p>
                  </a:txBody>
                  <a:tcPr marL="68580" marR="68580" marT="0" marB="0" anchor="ctr">
                    <a:solidFill>
                      <a:schemeClr val="accent1"/>
                    </a:solidFill>
                  </a:tcPr>
                </a:tc>
                <a:tc>
                  <a:txBody>
                    <a:bodyPr/>
                    <a:lstStyle/>
                    <a:p>
                      <a:pPr algn="just">
                        <a:lnSpc>
                          <a:spcPct val="150000"/>
                        </a:lnSpc>
                        <a:spcAft>
                          <a:spcPts val="0"/>
                        </a:spcAft>
                      </a:pPr>
                      <a:r>
                        <a:rPr lang="en-US" sz="2400" kern="100" dirty="0" err="1">
                          <a:effectLst/>
                        </a:rPr>
                        <a:t>MDRout</a:t>
                      </a:r>
                      <a:endParaRPr lang="zh-CN" sz="2400" kern="100" dirty="0">
                        <a:effectLst/>
                        <a:latin typeface="Times New Roman" panose="02020603050405020304"/>
                        <a:ea typeface="宋体" panose="02010600030101010101" pitchFamily="2" charset="-122"/>
                      </a:endParaRPr>
                    </a:p>
                  </a:txBody>
                  <a:tcPr marL="68580" marR="68580" marT="0" marB="0" anchor="ctr"/>
                </a:tc>
              </a:tr>
              <a:tr h="608067">
                <a:tc>
                  <a:txBody>
                    <a:bodyPr/>
                    <a:lstStyle/>
                    <a:p>
                      <a:pPr algn="just">
                        <a:lnSpc>
                          <a:spcPct val="150000"/>
                        </a:lnSpc>
                        <a:spcAft>
                          <a:spcPts val="0"/>
                        </a:spcAft>
                      </a:pPr>
                      <a:r>
                        <a:rPr lang="en-US" sz="2400" kern="100">
                          <a:effectLst/>
                        </a:rPr>
                        <a:t>C1</a:t>
                      </a:r>
                      <a:endParaRPr lang="zh-CN" sz="2400" kern="100">
                        <a:effectLst/>
                        <a:latin typeface="Times New Roman" panose="02020603050405020304"/>
                        <a:ea typeface="宋体" panose="02010600030101010101" pitchFamily="2" charset="-122"/>
                      </a:endParaRPr>
                    </a:p>
                  </a:txBody>
                  <a:tcPr marL="68580" marR="68580" marT="0" marB="0" anchor="ctr"/>
                </a:tc>
                <a:tc>
                  <a:txBody>
                    <a:bodyPr/>
                    <a:lstStyle/>
                    <a:p>
                      <a:pPr marL="0" algn="just" defTabSz="914400" rtl="0" eaLnBrk="1" latinLnBrk="0" hangingPunct="1">
                        <a:lnSpc>
                          <a:spcPct val="150000"/>
                        </a:lnSpc>
                        <a:spcAft>
                          <a:spcPts val="0"/>
                        </a:spcAft>
                      </a:pPr>
                      <a:r>
                        <a:rPr lang="en-US" sz="2400" b="1" kern="100" dirty="0">
                          <a:solidFill>
                            <a:schemeClr val="lt1"/>
                          </a:solidFill>
                          <a:effectLst/>
                          <a:latin typeface="+mn-lt"/>
                          <a:ea typeface="+mn-ea"/>
                          <a:cs typeface="+mn-cs"/>
                        </a:rPr>
                        <a:t>ALU</a:t>
                      </a:r>
                      <a:endParaRPr lang="zh-CN" sz="2400" b="1" kern="100" dirty="0">
                        <a:solidFill>
                          <a:schemeClr val="lt1"/>
                        </a:solidFill>
                        <a:effectLst/>
                        <a:latin typeface="+mn-lt"/>
                        <a:ea typeface="+mn-ea"/>
                        <a:cs typeface="+mn-cs"/>
                      </a:endParaRPr>
                    </a:p>
                  </a:txBody>
                  <a:tcPr marL="68580" marR="68580" marT="0" marB="0" anchor="ctr">
                    <a:solidFill>
                      <a:schemeClr val="accent1"/>
                    </a:solidFill>
                  </a:tcPr>
                </a:tc>
                <a:tc>
                  <a:txBody>
                    <a:bodyPr/>
                    <a:lstStyle/>
                    <a:p>
                      <a:pPr algn="just">
                        <a:lnSpc>
                          <a:spcPct val="150000"/>
                        </a:lnSpc>
                        <a:spcAft>
                          <a:spcPts val="0"/>
                        </a:spcAft>
                      </a:pPr>
                      <a:r>
                        <a:rPr lang="en-US" sz="2400" kern="100" dirty="0">
                          <a:effectLst/>
                        </a:rPr>
                        <a:t>Add</a:t>
                      </a:r>
                      <a:endParaRPr lang="zh-CN" sz="2400" kern="100" dirty="0">
                        <a:effectLst/>
                        <a:latin typeface="Times New Roman" panose="02020603050405020304"/>
                        <a:ea typeface="宋体" panose="02010600030101010101" pitchFamily="2" charset="-122"/>
                      </a:endParaRPr>
                    </a:p>
                  </a:txBody>
                  <a:tcPr marL="68580" marR="68580" marT="0" marB="0" anchor="ctr"/>
                </a:tc>
              </a:tr>
              <a:tr h="608067">
                <a:tc>
                  <a:txBody>
                    <a:bodyPr/>
                    <a:lstStyle/>
                    <a:p>
                      <a:pPr algn="just">
                        <a:lnSpc>
                          <a:spcPct val="150000"/>
                        </a:lnSpc>
                        <a:spcAft>
                          <a:spcPts val="0"/>
                        </a:spcAft>
                      </a:pPr>
                      <a:r>
                        <a:rPr lang="en-US" sz="2400" kern="100">
                          <a:effectLst/>
                        </a:rPr>
                        <a:t>C2</a:t>
                      </a:r>
                      <a:endParaRPr lang="zh-CN" sz="2400" kern="100">
                        <a:effectLst/>
                        <a:latin typeface="Times New Roman" panose="02020603050405020304"/>
                        <a:ea typeface="宋体" panose="02010600030101010101" pitchFamily="2" charset="-122"/>
                      </a:endParaRPr>
                    </a:p>
                  </a:txBody>
                  <a:tcPr marL="68580" marR="68580" marT="0" marB="0" anchor="ctr"/>
                </a:tc>
                <a:tc>
                  <a:txBody>
                    <a:bodyPr/>
                    <a:lstStyle/>
                    <a:p>
                      <a:pPr marL="0" algn="just" defTabSz="914400" rtl="0" eaLnBrk="1" latinLnBrk="0" hangingPunct="1">
                        <a:lnSpc>
                          <a:spcPct val="150000"/>
                        </a:lnSpc>
                        <a:spcAft>
                          <a:spcPts val="0"/>
                        </a:spcAft>
                      </a:pPr>
                      <a:r>
                        <a:rPr lang="en-US" sz="2400" b="1" kern="100" dirty="0">
                          <a:solidFill>
                            <a:schemeClr val="lt1"/>
                          </a:solidFill>
                          <a:effectLst/>
                          <a:latin typeface="+mn-lt"/>
                          <a:ea typeface="+mn-ea"/>
                          <a:cs typeface="+mn-cs"/>
                        </a:rPr>
                        <a:t>ALU</a:t>
                      </a:r>
                      <a:r>
                        <a:rPr lang="zh-CN" sz="2400" b="1" kern="100" dirty="0">
                          <a:solidFill>
                            <a:schemeClr val="lt1"/>
                          </a:solidFill>
                          <a:effectLst/>
                          <a:latin typeface="+mn-lt"/>
                          <a:ea typeface="+mn-ea"/>
                          <a:cs typeface="+mn-cs"/>
                        </a:rPr>
                        <a:t>→</a:t>
                      </a:r>
                      <a:r>
                        <a:rPr lang="en-US" sz="2400" b="1" kern="100" dirty="0">
                          <a:solidFill>
                            <a:schemeClr val="lt1"/>
                          </a:solidFill>
                          <a:effectLst/>
                          <a:latin typeface="+mn-lt"/>
                          <a:ea typeface="+mn-ea"/>
                          <a:cs typeface="+mn-cs"/>
                        </a:rPr>
                        <a:t>AC</a:t>
                      </a:r>
                      <a:endParaRPr lang="zh-CN" sz="2400" b="1" kern="100" dirty="0">
                        <a:solidFill>
                          <a:schemeClr val="lt1"/>
                        </a:solidFill>
                        <a:effectLst/>
                        <a:latin typeface="+mn-lt"/>
                        <a:ea typeface="+mn-ea"/>
                        <a:cs typeface="+mn-cs"/>
                      </a:endParaRPr>
                    </a:p>
                  </a:txBody>
                  <a:tcPr marL="68580" marR="68580" marT="0" marB="0" anchor="ctr">
                    <a:solidFill>
                      <a:schemeClr val="accent1"/>
                    </a:solidFill>
                  </a:tcPr>
                </a:tc>
                <a:tc>
                  <a:txBody>
                    <a:bodyPr/>
                    <a:lstStyle/>
                    <a:p>
                      <a:pPr algn="just">
                        <a:lnSpc>
                          <a:spcPct val="150000"/>
                        </a:lnSpc>
                        <a:spcAft>
                          <a:spcPts val="0"/>
                        </a:spcAft>
                      </a:pPr>
                      <a:r>
                        <a:rPr lang="en-US" sz="2400" kern="100" dirty="0" err="1">
                          <a:effectLst/>
                        </a:rPr>
                        <a:t>ACin</a:t>
                      </a:r>
                      <a:endParaRPr lang="zh-CN" sz="2400" kern="100" dirty="0">
                        <a:effectLst/>
                        <a:latin typeface="Times New Roman" panose="02020603050405020304"/>
                        <a:ea typeface="宋体" panose="02010600030101010101" pitchFamily="2" charset="-122"/>
                      </a:endParaRPr>
                    </a:p>
                  </a:txBody>
                  <a:tcPr marL="68580" marR="68580" marT="0" marB="0" anchor="ctr"/>
                </a:tc>
              </a:tr>
              <a:tr h="608067">
                <a:tc>
                  <a:txBody>
                    <a:bodyPr/>
                    <a:lstStyle/>
                    <a:p>
                      <a:pPr algn="just">
                        <a:lnSpc>
                          <a:spcPct val="150000"/>
                        </a:lnSpc>
                        <a:spcAft>
                          <a:spcPts val="0"/>
                        </a:spcAft>
                      </a:pPr>
                      <a:r>
                        <a:rPr lang="en-US" sz="2400" kern="100">
                          <a:effectLst/>
                        </a:rPr>
                        <a:t>C3</a:t>
                      </a:r>
                      <a:endParaRPr lang="zh-CN" sz="2400" kern="100">
                        <a:effectLst/>
                        <a:latin typeface="Times New Roman" panose="02020603050405020304"/>
                        <a:ea typeface="宋体" panose="02010600030101010101" pitchFamily="2" charset="-122"/>
                      </a:endParaRPr>
                    </a:p>
                  </a:txBody>
                  <a:tcPr marL="68580" marR="68580" marT="0" marB="0" anchor="ctr"/>
                </a:tc>
                <a:tc>
                  <a:txBody>
                    <a:bodyPr/>
                    <a:lstStyle/>
                    <a:p>
                      <a:pPr marL="0" algn="just" defTabSz="914400" rtl="0" eaLnBrk="1" latinLnBrk="0" hangingPunct="1">
                        <a:lnSpc>
                          <a:spcPct val="150000"/>
                        </a:lnSpc>
                        <a:spcAft>
                          <a:spcPts val="0"/>
                        </a:spcAft>
                      </a:pPr>
                      <a:r>
                        <a:rPr lang="en-US" sz="2400" b="1" kern="100" dirty="0">
                          <a:solidFill>
                            <a:schemeClr val="lt1"/>
                          </a:solidFill>
                          <a:effectLst/>
                          <a:latin typeface="+mn-lt"/>
                          <a:ea typeface="+mn-ea"/>
                          <a:cs typeface="+mn-cs"/>
                        </a:rPr>
                        <a:t>AC</a:t>
                      </a:r>
                      <a:r>
                        <a:rPr lang="zh-CN" sz="2400" b="1" kern="100" dirty="0">
                          <a:solidFill>
                            <a:schemeClr val="lt1"/>
                          </a:solidFill>
                          <a:effectLst/>
                          <a:latin typeface="+mn-lt"/>
                          <a:ea typeface="+mn-ea"/>
                          <a:cs typeface="+mn-cs"/>
                        </a:rPr>
                        <a:t>→</a:t>
                      </a:r>
                      <a:r>
                        <a:rPr lang="en-US" sz="2400" b="1" kern="100" dirty="0">
                          <a:solidFill>
                            <a:schemeClr val="lt1"/>
                          </a:solidFill>
                          <a:effectLst/>
                          <a:latin typeface="+mn-lt"/>
                          <a:ea typeface="+mn-ea"/>
                          <a:cs typeface="+mn-cs"/>
                        </a:rPr>
                        <a:t>MDR</a:t>
                      </a:r>
                      <a:endParaRPr lang="zh-CN" sz="2400" b="1" kern="100" dirty="0">
                        <a:solidFill>
                          <a:schemeClr val="lt1"/>
                        </a:solidFill>
                        <a:effectLst/>
                        <a:latin typeface="+mn-lt"/>
                        <a:ea typeface="+mn-ea"/>
                        <a:cs typeface="+mn-cs"/>
                      </a:endParaRPr>
                    </a:p>
                  </a:txBody>
                  <a:tcPr marL="68580" marR="68580" marT="0" marB="0" anchor="ctr">
                    <a:solidFill>
                      <a:schemeClr val="accent1"/>
                    </a:solidFill>
                  </a:tcPr>
                </a:tc>
                <a:tc>
                  <a:txBody>
                    <a:bodyPr/>
                    <a:lstStyle/>
                    <a:p>
                      <a:pPr algn="just">
                        <a:lnSpc>
                          <a:spcPct val="150000"/>
                        </a:lnSpc>
                        <a:spcAft>
                          <a:spcPts val="0"/>
                        </a:spcAft>
                      </a:pPr>
                      <a:r>
                        <a:rPr lang="en-US" sz="2400" kern="100" dirty="0" err="1">
                          <a:effectLst/>
                        </a:rPr>
                        <a:t>ACout,MDRin</a:t>
                      </a:r>
                      <a:endParaRPr lang="zh-CN" sz="2400" kern="100" dirty="0">
                        <a:effectLst/>
                        <a:latin typeface="Times New Roman" panose="02020603050405020304"/>
                        <a:ea typeface="宋体" panose="02010600030101010101" pitchFamily="2" charset="-122"/>
                      </a:endParaRPr>
                    </a:p>
                  </a:txBody>
                  <a:tcPr marL="68580" marR="68580" marT="0" marB="0" anchor="ctr"/>
                </a:tc>
              </a:tr>
              <a:tr h="608067">
                <a:tc>
                  <a:txBody>
                    <a:bodyPr/>
                    <a:lstStyle/>
                    <a:p>
                      <a:pPr algn="just">
                        <a:lnSpc>
                          <a:spcPct val="150000"/>
                        </a:lnSpc>
                        <a:spcAft>
                          <a:spcPts val="0"/>
                        </a:spcAft>
                      </a:pPr>
                      <a:r>
                        <a:rPr lang="en-US" sz="2400" kern="100">
                          <a:effectLst/>
                        </a:rPr>
                        <a:t>C4</a:t>
                      </a:r>
                      <a:endParaRPr lang="zh-CN" sz="2400" kern="100">
                        <a:effectLst/>
                        <a:latin typeface="Times New Roman" panose="02020603050405020304"/>
                        <a:ea typeface="宋体" panose="02010600030101010101" pitchFamily="2" charset="-122"/>
                      </a:endParaRPr>
                    </a:p>
                  </a:txBody>
                  <a:tcPr marL="68580" marR="68580" marT="0" marB="0" anchor="ctr"/>
                </a:tc>
                <a:tc>
                  <a:txBody>
                    <a:bodyPr/>
                    <a:lstStyle/>
                    <a:p>
                      <a:pPr algn="just">
                        <a:lnSpc>
                          <a:spcPct val="150000"/>
                        </a:lnSpc>
                        <a:spcAft>
                          <a:spcPts val="0"/>
                        </a:spcAft>
                      </a:pPr>
                      <a:r>
                        <a:rPr lang="en-US" sz="2400" kern="100" dirty="0">
                          <a:effectLst/>
                        </a:rPr>
                        <a:t>MDR</a:t>
                      </a:r>
                      <a:r>
                        <a:rPr lang="zh-CN" sz="2400" kern="100" dirty="0">
                          <a:effectLst/>
                        </a:rPr>
                        <a:t>→</a:t>
                      </a:r>
                      <a:r>
                        <a:rPr lang="en-US" sz="2400" kern="100" dirty="0">
                          <a:effectLst/>
                        </a:rPr>
                        <a:t>M(MAR)</a:t>
                      </a:r>
                      <a:endParaRPr lang="zh-CN" sz="2400" kern="100" dirty="0">
                        <a:effectLst/>
                        <a:latin typeface="Times New Roman" panose="02020603050405020304"/>
                        <a:ea typeface="宋体" panose="02010600030101010101" pitchFamily="2" charset="-122"/>
                      </a:endParaRPr>
                    </a:p>
                  </a:txBody>
                  <a:tcPr marL="68580" marR="68580" marT="0" marB="0" anchor="ctr"/>
                </a:tc>
                <a:tc>
                  <a:txBody>
                    <a:bodyPr/>
                    <a:lstStyle/>
                    <a:p>
                      <a:pPr algn="just">
                        <a:lnSpc>
                          <a:spcPct val="150000"/>
                        </a:lnSpc>
                        <a:spcAft>
                          <a:spcPts val="0"/>
                        </a:spcAft>
                      </a:pPr>
                      <a:r>
                        <a:rPr lang="en-US" sz="2400" kern="100" dirty="0" err="1">
                          <a:effectLst/>
                        </a:rPr>
                        <a:t>MDRoutE,MemW</a:t>
                      </a:r>
                      <a:endParaRPr lang="zh-CN" sz="2400" kern="100" dirty="0">
                        <a:effectLst/>
                        <a:latin typeface="Times New Roman" panose="02020603050405020304"/>
                        <a:ea typeface="宋体" panose="02010600030101010101" pitchFamily="2" charset="-122"/>
                      </a:endParaRPr>
                    </a:p>
                  </a:txBody>
                  <a:tcPr marL="68580" marR="68580" marT="0" marB="0" anchor="ctr"/>
                </a:tc>
              </a:tr>
            </a:tbl>
          </a:graphicData>
        </a:graphic>
      </p:graphicFrame>
      <p:sp>
        <p:nvSpPr>
          <p:cNvPr id="3" name="Rectangle 1"/>
          <p:cNvSpPr>
            <a:spLocks noChangeArrowheads="1"/>
          </p:cNvSpPr>
          <p:nvPr/>
        </p:nvSpPr>
        <p:spPr bwMode="auto">
          <a:xfrm>
            <a:off x="653232" y="404664"/>
            <a:ext cx="80342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sz="24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解：</a:t>
            </a:r>
            <a:endParaRPr kumimoji="0" lang="zh-CN"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332656"/>
            <a:ext cx="8712968" cy="1200329"/>
          </a:xfrm>
          <a:prstGeom prst="rect">
            <a:avLst/>
          </a:prstGeom>
          <a:noFill/>
        </p:spPr>
        <p:txBody>
          <a:bodyPr wrap="square" rtlCol="0">
            <a:spAutoFit/>
          </a:bodyPr>
          <a:lstStyle/>
          <a:p>
            <a:r>
              <a:rPr lang="en-US" altLang="zh-CN" sz="2400" b="1" dirty="0"/>
              <a:t>4</a:t>
            </a:r>
            <a:r>
              <a:rPr lang="zh-CN" altLang="zh-CN" sz="2400" b="1" dirty="0"/>
              <a:t>、（</a:t>
            </a:r>
            <a:r>
              <a:rPr lang="en-US" altLang="zh-CN" sz="2400" b="1" dirty="0"/>
              <a:t>11</a:t>
            </a:r>
            <a:r>
              <a:rPr lang="zh-CN" altLang="zh-CN" sz="2400" b="1" dirty="0"/>
              <a:t>分）某计算机字长为</a:t>
            </a:r>
            <a:r>
              <a:rPr lang="en-US" altLang="zh-CN" sz="2400" b="1" dirty="0"/>
              <a:t>16</a:t>
            </a:r>
            <a:r>
              <a:rPr lang="zh-CN" altLang="zh-CN" sz="2400" b="1" dirty="0"/>
              <a:t>位，主存地址空间大小为</a:t>
            </a:r>
            <a:r>
              <a:rPr lang="en-US" altLang="zh-CN" sz="2400" b="1" dirty="0"/>
              <a:t>128KB</a:t>
            </a:r>
            <a:r>
              <a:rPr lang="zh-CN" altLang="zh-CN" sz="2400" b="1" dirty="0"/>
              <a:t>，按字编址。采用单字长指令格式，指令各字段定义如下：</a:t>
            </a:r>
            <a:endParaRPr lang="zh-CN" altLang="zh-CN" sz="2400" b="1" dirty="0"/>
          </a:p>
          <a:p>
            <a:endParaRPr lang="zh-CN" altLang="en-US" sz="2400" b="1" dirty="0"/>
          </a:p>
        </p:txBody>
      </p:sp>
      <p:graphicFrame>
        <p:nvGraphicFramePr>
          <p:cNvPr id="3" name="表格 2"/>
          <p:cNvGraphicFramePr>
            <a:graphicFrameLocks noGrp="1"/>
          </p:cNvGraphicFramePr>
          <p:nvPr/>
        </p:nvGraphicFramePr>
        <p:xfrm>
          <a:off x="683568" y="1412776"/>
          <a:ext cx="7272808" cy="1465311"/>
        </p:xfrm>
        <a:graphic>
          <a:graphicData uri="http://schemas.openxmlformats.org/drawingml/2006/table">
            <a:tbl>
              <a:tblPr firstRow="1" firstCol="1" lastRow="1" lastCol="1" bandRow="1" bandCol="1">
                <a:tableStyleId>{5C22544A-7EE6-4342-B048-85BDC9FD1C3A}</a:tableStyleId>
              </a:tblPr>
              <a:tblGrid>
                <a:gridCol w="1454220"/>
                <a:gridCol w="1454220"/>
                <a:gridCol w="1454220"/>
                <a:gridCol w="1455074"/>
                <a:gridCol w="1455074"/>
              </a:tblGrid>
              <a:tr h="488437">
                <a:tc>
                  <a:txBody>
                    <a:bodyPr/>
                    <a:lstStyle/>
                    <a:p>
                      <a:pPr marL="0" algn="ctr" defTabSz="914400" rtl="0" eaLnBrk="1" latinLnBrk="0" hangingPunct="1">
                        <a:spcAft>
                          <a:spcPts val="0"/>
                        </a:spcAft>
                      </a:pPr>
                      <a:r>
                        <a:rPr lang="en-US" sz="1600" b="1" kern="0" dirty="0">
                          <a:solidFill>
                            <a:schemeClr val="lt1"/>
                          </a:solidFill>
                          <a:effectLst/>
                          <a:latin typeface="+mn-lt"/>
                          <a:ea typeface="+mn-ea"/>
                          <a:cs typeface="+mn-cs"/>
                        </a:rPr>
                        <a:t>15          12</a:t>
                      </a:r>
                      <a:endParaRPr lang="zh-CN" sz="1600" b="1" kern="0" dirty="0">
                        <a:solidFill>
                          <a:schemeClr val="lt1"/>
                        </a:solidFill>
                        <a:effectLst/>
                        <a:latin typeface="+mn-lt"/>
                        <a:ea typeface="+mn-ea"/>
                        <a:cs typeface="+mn-cs"/>
                      </a:endParaRPr>
                    </a:p>
                  </a:txBody>
                  <a:tcPr marL="68580" marR="68580" marT="0" marB="0"/>
                </a:tc>
                <a:tc gridSpan="2">
                  <a:txBody>
                    <a:bodyPr/>
                    <a:lstStyle/>
                    <a:p>
                      <a:pPr marL="0" algn="ctr" defTabSz="914400" rtl="0" eaLnBrk="1" latinLnBrk="0" hangingPunct="1">
                        <a:spcAft>
                          <a:spcPts val="0"/>
                        </a:spcAft>
                      </a:pPr>
                      <a:r>
                        <a:rPr lang="en-US" sz="1600" b="1" kern="0" dirty="0">
                          <a:solidFill>
                            <a:schemeClr val="lt1"/>
                          </a:solidFill>
                          <a:effectLst/>
                          <a:latin typeface="+mn-lt"/>
                          <a:ea typeface="+mn-ea"/>
                          <a:cs typeface="+mn-cs"/>
                        </a:rPr>
                        <a:t>11                           6</a:t>
                      </a:r>
                      <a:endParaRPr lang="zh-CN" sz="1600" b="1" kern="0" dirty="0">
                        <a:solidFill>
                          <a:schemeClr val="lt1"/>
                        </a:solidFill>
                        <a:effectLst/>
                        <a:latin typeface="+mn-lt"/>
                        <a:ea typeface="+mn-ea"/>
                        <a:cs typeface="+mn-cs"/>
                      </a:endParaRPr>
                    </a:p>
                  </a:txBody>
                  <a:tcPr marL="68580" marR="68580" marT="0" marB="0"/>
                </a:tc>
                <a:tc hMerge="1">
                  <a:tcPr/>
                </a:tc>
                <a:tc gridSpan="2">
                  <a:txBody>
                    <a:bodyPr/>
                    <a:lstStyle/>
                    <a:p>
                      <a:pPr marL="0" algn="ctr" defTabSz="914400" rtl="0" eaLnBrk="1" latinLnBrk="0" hangingPunct="1">
                        <a:spcAft>
                          <a:spcPts val="0"/>
                        </a:spcAft>
                      </a:pPr>
                      <a:r>
                        <a:rPr lang="en-US" sz="1600" b="1" kern="0" dirty="0">
                          <a:solidFill>
                            <a:schemeClr val="lt1"/>
                          </a:solidFill>
                          <a:effectLst/>
                          <a:latin typeface="+mn-lt"/>
                          <a:ea typeface="+mn-ea"/>
                          <a:cs typeface="+mn-cs"/>
                        </a:rPr>
                        <a:t>5                            0</a:t>
                      </a:r>
                      <a:endParaRPr lang="zh-CN" sz="1600" b="1" kern="0" dirty="0">
                        <a:solidFill>
                          <a:schemeClr val="lt1"/>
                        </a:solidFill>
                        <a:effectLst/>
                        <a:latin typeface="+mn-lt"/>
                        <a:ea typeface="+mn-ea"/>
                        <a:cs typeface="+mn-cs"/>
                      </a:endParaRPr>
                    </a:p>
                  </a:txBody>
                  <a:tcPr marL="68580" marR="68580" marT="0" marB="0"/>
                </a:tc>
                <a:tc hMerge="1">
                  <a:tcPr/>
                </a:tc>
              </a:tr>
              <a:tr h="488437">
                <a:tc>
                  <a:txBody>
                    <a:bodyPr/>
                    <a:lstStyle/>
                    <a:p>
                      <a:pPr marL="0" algn="ctr" defTabSz="914400" rtl="0" eaLnBrk="1" latinLnBrk="0" hangingPunct="1">
                        <a:spcAft>
                          <a:spcPts val="0"/>
                        </a:spcAft>
                      </a:pPr>
                      <a:r>
                        <a:rPr lang="en-US" sz="1600" b="1" kern="0" dirty="0">
                          <a:solidFill>
                            <a:schemeClr val="lt1"/>
                          </a:solidFill>
                          <a:effectLst/>
                          <a:latin typeface="+mn-lt"/>
                          <a:ea typeface="+mn-ea"/>
                          <a:cs typeface="+mn-cs"/>
                        </a:rPr>
                        <a:t>OP</a:t>
                      </a:r>
                      <a:endParaRPr lang="zh-CN" sz="1600" b="1" kern="0" dirty="0">
                        <a:solidFill>
                          <a:schemeClr val="lt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600" b="1" kern="0" dirty="0" err="1">
                          <a:solidFill>
                            <a:schemeClr val="lt1"/>
                          </a:solidFill>
                          <a:effectLst/>
                          <a:latin typeface="+mn-lt"/>
                          <a:ea typeface="+mn-ea"/>
                          <a:cs typeface="+mn-cs"/>
                        </a:rPr>
                        <a:t>Ms</a:t>
                      </a:r>
                      <a:endParaRPr lang="zh-CN" sz="1600" b="1" kern="0" dirty="0">
                        <a:solidFill>
                          <a:schemeClr val="lt1"/>
                        </a:solidFill>
                        <a:effectLst/>
                        <a:latin typeface="+mn-lt"/>
                        <a:ea typeface="+mn-ea"/>
                        <a:cs typeface="+mn-cs"/>
                      </a:endParaRPr>
                    </a:p>
                  </a:txBody>
                  <a:tcPr marL="68580" marR="68580" marT="0" marB="0" anchor="ctr">
                    <a:solidFill>
                      <a:schemeClr val="accent1"/>
                    </a:solidFill>
                  </a:tcPr>
                </a:tc>
                <a:tc>
                  <a:txBody>
                    <a:bodyPr/>
                    <a:lstStyle/>
                    <a:p>
                      <a:pPr marL="0" algn="ctr" defTabSz="914400" rtl="0" eaLnBrk="1" latinLnBrk="0" hangingPunct="1">
                        <a:spcAft>
                          <a:spcPts val="0"/>
                        </a:spcAft>
                      </a:pPr>
                      <a:r>
                        <a:rPr lang="en-US" sz="1600" b="1" kern="0" dirty="0" err="1">
                          <a:solidFill>
                            <a:schemeClr val="lt1"/>
                          </a:solidFill>
                          <a:effectLst/>
                          <a:latin typeface="+mn-lt"/>
                          <a:ea typeface="+mn-ea"/>
                          <a:cs typeface="+mn-cs"/>
                        </a:rPr>
                        <a:t>Rs</a:t>
                      </a:r>
                      <a:endParaRPr lang="zh-CN" sz="1600" b="1" kern="0" dirty="0">
                        <a:solidFill>
                          <a:schemeClr val="lt1"/>
                        </a:solidFill>
                        <a:effectLst/>
                        <a:latin typeface="+mn-lt"/>
                        <a:ea typeface="+mn-ea"/>
                        <a:cs typeface="+mn-cs"/>
                      </a:endParaRPr>
                    </a:p>
                  </a:txBody>
                  <a:tcPr marL="68580" marR="68580" marT="0" marB="0" anchor="ctr">
                    <a:solidFill>
                      <a:schemeClr val="accent1"/>
                    </a:solidFill>
                  </a:tcPr>
                </a:tc>
                <a:tc>
                  <a:txBody>
                    <a:bodyPr/>
                    <a:lstStyle/>
                    <a:p>
                      <a:pPr marL="0" algn="ctr" defTabSz="914400" rtl="0" eaLnBrk="1" latinLnBrk="0" hangingPunct="1">
                        <a:spcAft>
                          <a:spcPts val="0"/>
                        </a:spcAft>
                      </a:pPr>
                      <a:r>
                        <a:rPr lang="en-US" sz="1600" b="1" kern="0" dirty="0" err="1">
                          <a:solidFill>
                            <a:schemeClr val="lt1"/>
                          </a:solidFill>
                          <a:effectLst/>
                          <a:latin typeface="+mn-lt"/>
                          <a:ea typeface="+mn-ea"/>
                          <a:cs typeface="+mn-cs"/>
                        </a:rPr>
                        <a:t>Md</a:t>
                      </a:r>
                      <a:endParaRPr lang="zh-CN" sz="1600" b="1" kern="0" dirty="0">
                        <a:solidFill>
                          <a:schemeClr val="lt1"/>
                        </a:solidFill>
                        <a:effectLst/>
                        <a:latin typeface="+mn-lt"/>
                        <a:ea typeface="+mn-ea"/>
                        <a:cs typeface="+mn-cs"/>
                      </a:endParaRPr>
                    </a:p>
                  </a:txBody>
                  <a:tcPr marL="68580" marR="68580" marT="0" marB="0" anchor="ctr">
                    <a:solidFill>
                      <a:schemeClr val="accent1"/>
                    </a:solidFill>
                  </a:tcPr>
                </a:tc>
                <a:tc>
                  <a:txBody>
                    <a:bodyPr/>
                    <a:lstStyle/>
                    <a:p>
                      <a:pPr marL="0" algn="ctr" defTabSz="914400" rtl="0" eaLnBrk="1" latinLnBrk="0" hangingPunct="1">
                        <a:spcAft>
                          <a:spcPts val="0"/>
                        </a:spcAft>
                      </a:pPr>
                      <a:r>
                        <a:rPr lang="en-US" sz="1600" b="1" kern="0" dirty="0">
                          <a:solidFill>
                            <a:schemeClr val="lt1"/>
                          </a:solidFill>
                          <a:effectLst/>
                          <a:latin typeface="+mn-lt"/>
                          <a:ea typeface="+mn-ea"/>
                          <a:cs typeface="+mn-cs"/>
                        </a:rPr>
                        <a:t>Rd</a:t>
                      </a:r>
                      <a:endParaRPr lang="zh-CN" sz="1600" b="1" kern="0" dirty="0">
                        <a:solidFill>
                          <a:schemeClr val="lt1"/>
                        </a:solidFill>
                        <a:effectLst/>
                        <a:latin typeface="+mn-lt"/>
                        <a:ea typeface="+mn-ea"/>
                        <a:cs typeface="+mn-cs"/>
                      </a:endParaRPr>
                    </a:p>
                  </a:txBody>
                  <a:tcPr marL="68580" marR="68580" marT="0" marB="0" anchor="ctr"/>
                </a:tc>
              </a:tr>
              <a:tr h="488437">
                <a:tc gridSpan="5">
                  <a:txBody>
                    <a:bodyPr/>
                    <a:lstStyle/>
                    <a:p>
                      <a:pPr marL="0" algn="ctr" defTabSz="914400" rtl="0" eaLnBrk="1" latinLnBrk="0" hangingPunct="1">
                        <a:spcAft>
                          <a:spcPts val="0"/>
                        </a:spcAft>
                      </a:pPr>
                      <a:r>
                        <a:rPr lang="en-US" sz="1600" kern="0" dirty="0">
                          <a:effectLst/>
                        </a:rPr>
                        <a:t>                   </a:t>
                      </a:r>
                      <a:r>
                        <a:rPr lang="zh-CN" sz="1600" b="1" kern="0" dirty="0">
                          <a:solidFill>
                            <a:schemeClr val="lt1"/>
                          </a:solidFill>
                          <a:effectLst/>
                          <a:latin typeface="+mn-lt"/>
                          <a:ea typeface="+mn-ea"/>
                          <a:cs typeface="+mn-cs"/>
                        </a:rPr>
                        <a:t>源操作数</a:t>
                      </a:r>
                      <a:r>
                        <a:rPr lang="en-US" sz="1600" b="1" kern="0" dirty="0">
                          <a:solidFill>
                            <a:schemeClr val="lt1"/>
                          </a:solidFill>
                          <a:effectLst/>
                          <a:latin typeface="+mn-lt"/>
                          <a:ea typeface="+mn-ea"/>
                          <a:cs typeface="+mn-cs"/>
                        </a:rPr>
                        <a:t>                         </a:t>
                      </a:r>
                      <a:r>
                        <a:rPr lang="zh-CN" sz="1600" b="1" kern="0" dirty="0">
                          <a:solidFill>
                            <a:schemeClr val="lt1"/>
                          </a:solidFill>
                          <a:effectLst/>
                          <a:latin typeface="+mn-lt"/>
                          <a:ea typeface="+mn-ea"/>
                          <a:cs typeface="+mn-cs"/>
                        </a:rPr>
                        <a:t>目的操作数</a:t>
                      </a:r>
                      <a:endParaRPr lang="zh-CN" sz="1600" b="1" kern="0" dirty="0">
                        <a:solidFill>
                          <a:schemeClr val="lt1"/>
                        </a:solidFill>
                        <a:effectLst/>
                        <a:latin typeface="+mn-lt"/>
                        <a:ea typeface="+mn-ea"/>
                        <a:cs typeface="+mn-cs"/>
                      </a:endParaRPr>
                    </a:p>
                  </a:txBody>
                  <a:tcPr marL="68580" marR="68580" marT="0" marB="0" anchor="ctr">
                    <a:solidFill>
                      <a:schemeClr val="accent1"/>
                    </a:solidFill>
                  </a:tcPr>
                </a:tc>
                <a:tc hMerge="1">
                  <a:tcPr/>
                </a:tc>
                <a:tc hMerge="1">
                  <a:tcPr/>
                </a:tc>
                <a:tc hMerge="1">
                  <a:tcPr/>
                </a:tc>
                <a:tc hMerge="1">
                  <a:tcPr/>
                </a:tc>
              </a:tr>
            </a:tbl>
          </a:graphicData>
        </a:graphic>
      </p:graphicFrame>
      <p:sp>
        <p:nvSpPr>
          <p:cNvPr id="4" name="矩形 3"/>
          <p:cNvSpPr/>
          <p:nvPr/>
        </p:nvSpPr>
        <p:spPr>
          <a:xfrm>
            <a:off x="359532" y="3105834"/>
            <a:ext cx="8352928" cy="830997"/>
          </a:xfrm>
          <a:prstGeom prst="rect">
            <a:avLst/>
          </a:prstGeom>
        </p:spPr>
        <p:txBody>
          <a:bodyPr wrap="square">
            <a:spAutoFit/>
          </a:bodyPr>
          <a:lstStyle/>
          <a:p>
            <a:r>
              <a:rPr lang="zh-CN" altLang="zh-CN" sz="2400" b="1" dirty="0"/>
              <a:t>转移指令采用相对寻址方式，相对偏移量用补码表示，寻址方式定义如下：</a:t>
            </a:r>
            <a:endParaRPr lang="zh-CN" altLang="zh-CN" sz="2400" b="1" dirty="0"/>
          </a:p>
        </p:txBody>
      </p:sp>
      <p:graphicFrame>
        <p:nvGraphicFramePr>
          <p:cNvPr id="5" name="表格 4"/>
          <p:cNvGraphicFramePr>
            <a:graphicFrameLocks noGrp="1"/>
          </p:cNvGraphicFramePr>
          <p:nvPr/>
        </p:nvGraphicFramePr>
        <p:xfrm>
          <a:off x="683567" y="4077074"/>
          <a:ext cx="7560841" cy="1770110"/>
        </p:xfrm>
        <a:graphic>
          <a:graphicData uri="http://schemas.openxmlformats.org/drawingml/2006/table">
            <a:tbl>
              <a:tblPr firstRow="1" firstCol="1" lastRow="1" lastCol="1" bandRow="1" bandCol="1">
                <a:tableStyleId>{5C22544A-7EE6-4342-B048-85BDC9FD1C3A}</a:tableStyleId>
              </a:tblPr>
              <a:tblGrid>
                <a:gridCol w="1171398"/>
                <a:gridCol w="2307299"/>
                <a:gridCol w="1242392"/>
                <a:gridCol w="2839752"/>
              </a:tblGrid>
              <a:tr h="354022">
                <a:tc>
                  <a:txBody>
                    <a:bodyPr/>
                    <a:lstStyle/>
                    <a:p>
                      <a:pPr algn="just">
                        <a:spcAft>
                          <a:spcPts val="0"/>
                        </a:spcAft>
                      </a:pPr>
                      <a:r>
                        <a:rPr lang="en-US" sz="1800" kern="0" dirty="0" err="1">
                          <a:effectLst/>
                        </a:rPr>
                        <a:t>Ms</a:t>
                      </a:r>
                      <a:r>
                        <a:rPr lang="en-US" sz="1800" kern="0" dirty="0">
                          <a:effectLst/>
                        </a:rPr>
                        <a:t>/</a:t>
                      </a:r>
                      <a:r>
                        <a:rPr lang="en-US" sz="1800" kern="0" dirty="0" err="1">
                          <a:effectLst/>
                        </a:rPr>
                        <a:t>Md</a:t>
                      </a:r>
                      <a:endParaRPr lang="zh-CN" sz="1800" kern="100" dirty="0">
                        <a:effectLst/>
                        <a:latin typeface="Times New Roman" panose="02020603050405020304"/>
                        <a:ea typeface="宋体" panose="02010600030101010101" pitchFamily="2" charset="-122"/>
                      </a:endParaRPr>
                    </a:p>
                  </a:txBody>
                  <a:tcPr marL="68580" marR="68580" marT="0" marB="0">
                    <a:solidFill>
                      <a:schemeClr val="accent1"/>
                    </a:solidFill>
                  </a:tcPr>
                </a:tc>
                <a:tc>
                  <a:txBody>
                    <a:bodyPr/>
                    <a:lstStyle/>
                    <a:p>
                      <a:pPr algn="just">
                        <a:spcAft>
                          <a:spcPts val="0"/>
                        </a:spcAft>
                      </a:pPr>
                      <a:r>
                        <a:rPr lang="zh-CN" sz="1800" kern="0" dirty="0">
                          <a:effectLst/>
                        </a:rPr>
                        <a:t>寻址方式</a:t>
                      </a:r>
                      <a:endParaRPr lang="zh-CN" sz="1800" kern="100" dirty="0">
                        <a:effectLst/>
                        <a:latin typeface="Times New Roman" panose="02020603050405020304"/>
                        <a:ea typeface="宋体" panose="02010600030101010101" pitchFamily="2" charset="-122"/>
                      </a:endParaRPr>
                    </a:p>
                  </a:txBody>
                  <a:tcPr marL="68580" marR="68580" marT="0" marB="0">
                    <a:solidFill>
                      <a:schemeClr val="accent1"/>
                    </a:solidFill>
                  </a:tcPr>
                </a:tc>
                <a:tc>
                  <a:txBody>
                    <a:bodyPr/>
                    <a:lstStyle/>
                    <a:p>
                      <a:pPr algn="just">
                        <a:spcAft>
                          <a:spcPts val="0"/>
                        </a:spcAft>
                      </a:pPr>
                      <a:r>
                        <a:rPr lang="zh-CN" sz="1800" kern="0">
                          <a:effectLst/>
                        </a:rPr>
                        <a:t>助记符</a:t>
                      </a:r>
                      <a:endParaRPr lang="zh-CN" sz="1800" kern="100">
                        <a:effectLst/>
                        <a:latin typeface="Times New Roman" panose="02020603050405020304"/>
                        <a:ea typeface="宋体" panose="02010600030101010101" pitchFamily="2" charset="-122"/>
                      </a:endParaRPr>
                    </a:p>
                  </a:txBody>
                  <a:tcPr marL="68580" marR="68580" marT="0" marB="0">
                    <a:solidFill>
                      <a:schemeClr val="accent1"/>
                    </a:solidFill>
                  </a:tcPr>
                </a:tc>
                <a:tc>
                  <a:txBody>
                    <a:bodyPr/>
                    <a:lstStyle/>
                    <a:p>
                      <a:pPr algn="just">
                        <a:spcAft>
                          <a:spcPts val="0"/>
                        </a:spcAft>
                      </a:pPr>
                      <a:r>
                        <a:rPr lang="zh-CN" sz="1800" kern="0">
                          <a:effectLst/>
                        </a:rPr>
                        <a:t>含义</a:t>
                      </a:r>
                      <a:endParaRPr lang="zh-CN" sz="1800" kern="100">
                        <a:effectLst/>
                        <a:latin typeface="Times New Roman" panose="02020603050405020304"/>
                        <a:ea typeface="宋体" panose="02010600030101010101" pitchFamily="2" charset="-122"/>
                      </a:endParaRPr>
                    </a:p>
                  </a:txBody>
                  <a:tcPr marL="68580" marR="68580" marT="0" marB="0">
                    <a:solidFill>
                      <a:schemeClr val="accent1"/>
                    </a:solidFill>
                  </a:tcPr>
                </a:tc>
              </a:tr>
              <a:tr h="354022">
                <a:tc>
                  <a:txBody>
                    <a:bodyPr/>
                    <a:lstStyle/>
                    <a:p>
                      <a:pPr algn="just">
                        <a:spcAft>
                          <a:spcPts val="0"/>
                        </a:spcAft>
                      </a:pPr>
                      <a:r>
                        <a:rPr lang="en-US" sz="1800" kern="0" dirty="0">
                          <a:effectLst/>
                        </a:rPr>
                        <a:t>000B</a:t>
                      </a:r>
                      <a:endParaRPr lang="zh-CN" sz="1800" kern="100" dirty="0">
                        <a:effectLst/>
                        <a:latin typeface="Times New Roman" panose="02020603050405020304"/>
                        <a:ea typeface="宋体" panose="02010600030101010101" pitchFamily="2" charset="-122"/>
                      </a:endParaRPr>
                    </a:p>
                  </a:txBody>
                  <a:tcPr marL="68580" marR="68580" marT="0" marB="0">
                    <a:solidFill>
                      <a:schemeClr val="accent1"/>
                    </a:solidFill>
                  </a:tcPr>
                </a:tc>
                <a:tc>
                  <a:txBody>
                    <a:bodyPr/>
                    <a:lstStyle/>
                    <a:p>
                      <a:pPr marL="0" algn="just" defTabSz="914400" rtl="0" eaLnBrk="1" latinLnBrk="0" hangingPunct="1">
                        <a:spcAft>
                          <a:spcPts val="0"/>
                        </a:spcAft>
                      </a:pPr>
                      <a:r>
                        <a:rPr lang="zh-CN" sz="1800" b="1" kern="0" dirty="0">
                          <a:solidFill>
                            <a:schemeClr val="lt1"/>
                          </a:solidFill>
                          <a:effectLst/>
                          <a:latin typeface="+mn-lt"/>
                          <a:ea typeface="+mn-ea"/>
                          <a:cs typeface="+mn-cs"/>
                        </a:rPr>
                        <a:t>寄存器直接</a:t>
                      </a:r>
                      <a:endParaRPr lang="zh-CN" sz="1800" b="1" kern="0" dirty="0">
                        <a:solidFill>
                          <a:schemeClr val="lt1"/>
                        </a:solidFill>
                        <a:effectLst/>
                        <a:latin typeface="+mn-lt"/>
                        <a:ea typeface="+mn-ea"/>
                        <a:cs typeface="+mn-cs"/>
                      </a:endParaRPr>
                    </a:p>
                  </a:txBody>
                  <a:tcPr marL="68580" marR="68580" marT="0" marB="0">
                    <a:solidFill>
                      <a:schemeClr val="accent1"/>
                    </a:solidFill>
                  </a:tcPr>
                </a:tc>
                <a:tc>
                  <a:txBody>
                    <a:bodyPr/>
                    <a:lstStyle/>
                    <a:p>
                      <a:pPr marL="0" algn="just" defTabSz="914400" rtl="0" eaLnBrk="1" latinLnBrk="0" hangingPunct="1">
                        <a:spcAft>
                          <a:spcPts val="0"/>
                        </a:spcAft>
                      </a:pPr>
                      <a:r>
                        <a:rPr lang="en-US" sz="1800" b="1" kern="0" dirty="0" err="1">
                          <a:solidFill>
                            <a:schemeClr val="lt1"/>
                          </a:solidFill>
                          <a:effectLst/>
                          <a:latin typeface="+mn-lt"/>
                          <a:ea typeface="+mn-ea"/>
                          <a:cs typeface="+mn-cs"/>
                        </a:rPr>
                        <a:t>Rn</a:t>
                      </a:r>
                      <a:endParaRPr lang="zh-CN" sz="1800" b="1" kern="0" dirty="0">
                        <a:solidFill>
                          <a:schemeClr val="lt1"/>
                        </a:solidFill>
                        <a:effectLst/>
                        <a:latin typeface="+mn-lt"/>
                        <a:ea typeface="+mn-ea"/>
                        <a:cs typeface="+mn-cs"/>
                      </a:endParaRPr>
                    </a:p>
                  </a:txBody>
                  <a:tcPr marL="68580" marR="68580" marT="0" marB="0">
                    <a:solidFill>
                      <a:schemeClr val="accent1"/>
                    </a:solidFill>
                  </a:tcPr>
                </a:tc>
                <a:tc>
                  <a:txBody>
                    <a:bodyPr/>
                    <a:lstStyle/>
                    <a:p>
                      <a:pPr algn="just">
                        <a:spcAft>
                          <a:spcPts val="0"/>
                        </a:spcAft>
                      </a:pPr>
                      <a:r>
                        <a:rPr lang="zh-CN" sz="1800" kern="0" dirty="0">
                          <a:effectLst/>
                        </a:rPr>
                        <a:t>操作数</a:t>
                      </a:r>
                      <a:r>
                        <a:rPr lang="en-US" sz="1800" kern="0" dirty="0">
                          <a:effectLst/>
                        </a:rPr>
                        <a:t>=(</a:t>
                      </a:r>
                      <a:r>
                        <a:rPr lang="en-US" sz="1800" kern="0" dirty="0" err="1">
                          <a:effectLst/>
                        </a:rPr>
                        <a:t>Rn</a:t>
                      </a:r>
                      <a:r>
                        <a:rPr lang="en-US" sz="1800" kern="0" dirty="0">
                          <a:effectLst/>
                        </a:rPr>
                        <a:t>)</a:t>
                      </a:r>
                      <a:endParaRPr lang="zh-CN" sz="1800" kern="100" dirty="0">
                        <a:effectLst/>
                        <a:latin typeface="Times New Roman" panose="02020603050405020304"/>
                        <a:ea typeface="宋体" panose="02010600030101010101" pitchFamily="2" charset="-122"/>
                      </a:endParaRPr>
                    </a:p>
                  </a:txBody>
                  <a:tcPr marL="68580" marR="68580" marT="0" marB="0">
                    <a:solidFill>
                      <a:schemeClr val="accent1"/>
                    </a:solidFill>
                  </a:tcPr>
                </a:tc>
              </a:tr>
              <a:tr h="354022">
                <a:tc>
                  <a:txBody>
                    <a:bodyPr/>
                    <a:lstStyle/>
                    <a:p>
                      <a:pPr algn="just">
                        <a:spcAft>
                          <a:spcPts val="0"/>
                        </a:spcAft>
                      </a:pPr>
                      <a:r>
                        <a:rPr lang="en-US" sz="1800" kern="0">
                          <a:effectLst/>
                        </a:rPr>
                        <a:t>001B</a:t>
                      </a:r>
                      <a:endParaRPr lang="zh-CN" sz="1800" kern="100">
                        <a:effectLst/>
                        <a:latin typeface="Times New Roman" panose="02020603050405020304"/>
                        <a:ea typeface="宋体" panose="02010600030101010101" pitchFamily="2" charset="-122"/>
                      </a:endParaRPr>
                    </a:p>
                  </a:txBody>
                  <a:tcPr marL="68580" marR="68580" marT="0" marB="0">
                    <a:solidFill>
                      <a:schemeClr val="accent1"/>
                    </a:solidFill>
                  </a:tcPr>
                </a:tc>
                <a:tc>
                  <a:txBody>
                    <a:bodyPr/>
                    <a:lstStyle/>
                    <a:p>
                      <a:pPr marL="0" algn="just" defTabSz="914400" rtl="0" eaLnBrk="1" latinLnBrk="0" hangingPunct="1">
                        <a:spcAft>
                          <a:spcPts val="0"/>
                        </a:spcAft>
                      </a:pPr>
                      <a:r>
                        <a:rPr lang="zh-CN" sz="1800" b="1" kern="0" dirty="0">
                          <a:solidFill>
                            <a:schemeClr val="lt1"/>
                          </a:solidFill>
                          <a:effectLst/>
                          <a:latin typeface="+mn-lt"/>
                          <a:ea typeface="+mn-ea"/>
                          <a:cs typeface="+mn-cs"/>
                        </a:rPr>
                        <a:t>寄存器间接</a:t>
                      </a:r>
                      <a:endParaRPr lang="zh-CN" sz="1800" b="1" kern="0" dirty="0">
                        <a:solidFill>
                          <a:schemeClr val="lt1"/>
                        </a:solidFill>
                        <a:effectLst/>
                        <a:latin typeface="+mn-lt"/>
                        <a:ea typeface="+mn-ea"/>
                        <a:cs typeface="+mn-cs"/>
                      </a:endParaRPr>
                    </a:p>
                  </a:txBody>
                  <a:tcPr marL="68580" marR="68580" marT="0" marB="0">
                    <a:solidFill>
                      <a:schemeClr val="accent1"/>
                    </a:solidFill>
                  </a:tcPr>
                </a:tc>
                <a:tc>
                  <a:txBody>
                    <a:bodyPr/>
                    <a:lstStyle/>
                    <a:p>
                      <a:pPr marL="0" algn="just" defTabSz="914400" rtl="0" eaLnBrk="1" latinLnBrk="0" hangingPunct="1">
                        <a:spcAft>
                          <a:spcPts val="0"/>
                        </a:spcAft>
                      </a:pPr>
                      <a:r>
                        <a:rPr lang="en-US" sz="1800" b="1" kern="0" dirty="0">
                          <a:solidFill>
                            <a:schemeClr val="lt1"/>
                          </a:solidFill>
                          <a:effectLst/>
                          <a:latin typeface="+mn-lt"/>
                          <a:ea typeface="+mn-ea"/>
                          <a:cs typeface="+mn-cs"/>
                        </a:rPr>
                        <a:t>(</a:t>
                      </a:r>
                      <a:r>
                        <a:rPr lang="en-US" sz="1800" b="1" kern="0" dirty="0" err="1">
                          <a:solidFill>
                            <a:schemeClr val="lt1"/>
                          </a:solidFill>
                          <a:effectLst/>
                          <a:latin typeface="+mn-lt"/>
                          <a:ea typeface="+mn-ea"/>
                          <a:cs typeface="+mn-cs"/>
                        </a:rPr>
                        <a:t>Rn</a:t>
                      </a:r>
                      <a:r>
                        <a:rPr lang="en-US" sz="1800" b="1" kern="0" dirty="0">
                          <a:solidFill>
                            <a:schemeClr val="lt1"/>
                          </a:solidFill>
                          <a:effectLst/>
                          <a:latin typeface="+mn-lt"/>
                          <a:ea typeface="+mn-ea"/>
                          <a:cs typeface="+mn-cs"/>
                        </a:rPr>
                        <a:t>)</a:t>
                      </a:r>
                      <a:endParaRPr lang="zh-CN" sz="1800" b="1" kern="0" dirty="0">
                        <a:solidFill>
                          <a:schemeClr val="lt1"/>
                        </a:solidFill>
                        <a:effectLst/>
                        <a:latin typeface="+mn-lt"/>
                        <a:ea typeface="+mn-ea"/>
                        <a:cs typeface="+mn-cs"/>
                      </a:endParaRPr>
                    </a:p>
                  </a:txBody>
                  <a:tcPr marL="68580" marR="68580" marT="0" marB="0">
                    <a:solidFill>
                      <a:schemeClr val="accent1"/>
                    </a:solidFill>
                  </a:tcPr>
                </a:tc>
                <a:tc>
                  <a:txBody>
                    <a:bodyPr/>
                    <a:lstStyle/>
                    <a:p>
                      <a:pPr algn="just">
                        <a:spcAft>
                          <a:spcPts val="0"/>
                        </a:spcAft>
                      </a:pPr>
                      <a:r>
                        <a:rPr lang="zh-CN" sz="1800" kern="0" dirty="0">
                          <a:effectLst/>
                        </a:rPr>
                        <a:t>操作数</a:t>
                      </a:r>
                      <a:r>
                        <a:rPr lang="en-US" sz="1800" kern="0" dirty="0">
                          <a:effectLst/>
                        </a:rPr>
                        <a:t>=((</a:t>
                      </a:r>
                      <a:r>
                        <a:rPr lang="en-US" sz="1800" kern="0" dirty="0" err="1">
                          <a:effectLst/>
                        </a:rPr>
                        <a:t>Rn</a:t>
                      </a:r>
                      <a:r>
                        <a:rPr lang="en-US" sz="1800" kern="0" dirty="0">
                          <a:effectLst/>
                        </a:rPr>
                        <a:t>))</a:t>
                      </a:r>
                      <a:endParaRPr lang="zh-CN" sz="1800" kern="100" dirty="0">
                        <a:effectLst/>
                        <a:latin typeface="Times New Roman" panose="02020603050405020304"/>
                        <a:ea typeface="宋体" panose="02010600030101010101" pitchFamily="2" charset="-122"/>
                      </a:endParaRPr>
                    </a:p>
                  </a:txBody>
                  <a:tcPr marL="68580" marR="68580" marT="0" marB="0">
                    <a:solidFill>
                      <a:schemeClr val="accent1"/>
                    </a:solidFill>
                  </a:tcPr>
                </a:tc>
              </a:tr>
              <a:tr h="354022">
                <a:tc>
                  <a:txBody>
                    <a:bodyPr/>
                    <a:lstStyle/>
                    <a:p>
                      <a:pPr algn="just">
                        <a:spcAft>
                          <a:spcPts val="0"/>
                        </a:spcAft>
                      </a:pPr>
                      <a:r>
                        <a:rPr lang="en-US" sz="1800" kern="0">
                          <a:effectLst/>
                        </a:rPr>
                        <a:t>010B</a:t>
                      </a:r>
                      <a:endParaRPr lang="zh-CN" sz="1800" kern="100">
                        <a:effectLst/>
                        <a:latin typeface="Times New Roman" panose="02020603050405020304"/>
                        <a:ea typeface="宋体" panose="02010600030101010101" pitchFamily="2" charset="-122"/>
                      </a:endParaRPr>
                    </a:p>
                  </a:txBody>
                  <a:tcPr marL="68580" marR="68580" marT="0" marB="0">
                    <a:solidFill>
                      <a:schemeClr val="accent1"/>
                    </a:solidFill>
                  </a:tcPr>
                </a:tc>
                <a:tc>
                  <a:txBody>
                    <a:bodyPr/>
                    <a:lstStyle/>
                    <a:p>
                      <a:pPr marL="0" algn="just" defTabSz="914400" rtl="0" eaLnBrk="1" latinLnBrk="0" hangingPunct="1">
                        <a:spcAft>
                          <a:spcPts val="0"/>
                        </a:spcAft>
                      </a:pPr>
                      <a:r>
                        <a:rPr lang="zh-CN" sz="1800" b="1" kern="0" dirty="0">
                          <a:solidFill>
                            <a:schemeClr val="lt1"/>
                          </a:solidFill>
                          <a:effectLst/>
                          <a:latin typeface="+mn-lt"/>
                          <a:ea typeface="+mn-ea"/>
                          <a:cs typeface="+mn-cs"/>
                        </a:rPr>
                        <a:t>寄存器间接、自增</a:t>
                      </a:r>
                      <a:endParaRPr lang="zh-CN" sz="1800" b="1" kern="0" dirty="0">
                        <a:solidFill>
                          <a:schemeClr val="lt1"/>
                        </a:solidFill>
                        <a:effectLst/>
                        <a:latin typeface="+mn-lt"/>
                        <a:ea typeface="+mn-ea"/>
                        <a:cs typeface="+mn-cs"/>
                      </a:endParaRPr>
                    </a:p>
                  </a:txBody>
                  <a:tcPr marL="68580" marR="68580" marT="0" marB="0">
                    <a:solidFill>
                      <a:schemeClr val="accent1"/>
                    </a:solidFill>
                  </a:tcPr>
                </a:tc>
                <a:tc>
                  <a:txBody>
                    <a:bodyPr/>
                    <a:lstStyle/>
                    <a:p>
                      <a:pPr marL="0" algn="just" defTabSz="914400" rtl="0" eaLnBrk="1" latinLnBrk="0" hangingPunct="1">
                        <a:spcAft>
                          <a:spcPts val="0"/>
                        </a:spcAft>
                      </a:pPr>
                      <a:r>
                        <a:rPr lang="en-US" sz="1800" b="1" kern="0" dirty="0">
                          <a:solidFill>
                            <a:schemeClr val="lt1"/>
                          </a:solidFill>
                          <a:effectLst/>
                          <a:latin typeface="+mn-lt"/>
                          <a:ea typeface="+mn-ea"/>
                          <a:cs typeface="+mn-cs"/>
                        </a:rPr>
                        <a:t>(</a:t>
                      </a:r>
                      <a:r>
                        <a:rPr lang="en-US" sz="1800" b="1" kern="0" dirty="0" err="1">
                          <a:solidFill>
                            <a:schemeClr val="lt1"/>
                          </a:solidFill>
                          <a:effectLst/>
                          <a:latin typeface="+mn-lt"/>
                          <a:ea typeface="+mn-ea"/>
                          <a:cs typeface="+mn-cs"/>
                        </a:rPr>
                        <a:t>Rn</a:t>
                      </a:r>
                      <a:r>
                        <a:rPr lang="en-US" sz="1800" b="1" kern="0" dirty="0">
                          <a:solidFill>
                            <a:schemeClr val="lt1"/>
                          </a:solidFill>
                          <a:effectLst/>
                          <a:latin typeface="+mn-lt"/>
                          <a:ea typeface="+mn-ea"/>
                          <a:cs typeface="+mn-cs"/>
                        </a:rPr>
                        <a:t>)+</a:t>
                      </a:r>
                      <a:endParaRPr lang="zh-CN" sz="1800" b="1" kern="0" dirty="0">
                        <a:solidFill>
                          <a:schemeClr val="lt1"/>
                        </a:solidFill>
                        <a:effectLst/>
                        <a:latin typeface="+mn-lt"/>
                        <a:ea typeface="+mn-ea"/>
                        <a:cs typeface="+mn-cs"/>
                      </a:endParaRPr>
                    </a:p>
                  </a:txBody>
                  <a:tcPr marL="68580" marR="68580" marT="0" marB="0">
                    <a:solidFill>
                      <a:schemeClr val="accent1"/>
                    </a:solidFill>
                  </a:tcPr>
                </a:tc>
                <a:tc>
                  <a:txBody>
                    <a:bodyPr/>
                    <a:lstStyle/>
                    <a:p>
                      <a:pPr algn="just">
                        <a:spcAft>
                          <a:spcPts val="0"/>
                        </a:spcAft>
                      </a:pPr>
                      <a:r>
                        <a:rPr lang="zh-CN" sz="1800" kern="0" dirty="0">
                          <a:effectLst/>
                        </a:rPr>
                        <a:t>操作数</a:t>
                      </a:r>
                      <a:r>
                        <a:rPr lang="en-US" sz="1800" kern="0" dirty="0">
                          <a:effectLst/>
                        </a:rPr>
                        <a:t>=((</a:t>
                      </a:r>
                      <a:r>
                        <a:rPr lang="en-US" sz="1800" kern="0" dirty="0" err="1">
                          <a:effectLst/>
                        </a:rPr>
                        <a:t>Rn</a:t>
                      </a:r>
                      <a:r>
                        <a:rPr lang="en-US" sz="1800" kern="0" dirty="0">
                          <a:effectLst/>
                        </a:rPr>
                        <a:t>)), (</a:t>
                      </a:r>
                      <a:r>
                        <a:rPr lang="en-US" sz="1800" kern="0" dirty="0" err="1">
                          <a:effectLst/>
                        </a:rPr>
                        <a:t>Rn</a:t>
                      </a:r>
                      <a:r>
                        <a:rPr lang="en-US" sz="1800" kern="0" dirty="0">
                          <a:effectLst/>
                        </a:rPr>
                        <a:t>)+1</a:t>
                      </a:r>
                      <a:r>
                        <a:rPr lang="zh-CN" sz="1800" kern="0" dirty="0">
                          <a:effectLst/>
                        </a:rPr>
                        <a:t>→</a:t>
                      </a:r>
                      <a:r>
                        <a:rPr lang="en-US" sz="1800" kern="0" dirty="0" err="1">
                          <a:effectLst/>
                        </a:rPr>
                        <a:t>Rn</a:t>
                      </a:r>
                      <a:endParaRPr lang="zh-CN" sz="1800" kern="100" dirty="0">
                        <a:effectLst/>
                        <a:latin typeface="Times New Roman" panose="02020603050405020304"/>
                        <a:ea typeface="宋体" panose="02010600030101010101" pitchFamily="2" charset="-122"/>
                      </a:endParaRPr>
                    </a:p>
                  </a:txBody>
                  <a:tcPr marL="68580" marR="68580" marT="0" marB="0">
                    <a:solidFill>
                      <a:schemeClr val="accent1"/>
                    </a:solidFill>
                  </a:tcPr>
                </a:tc>
              </a:tr>
              <a:tr h="354022">
                <a:tc>
                  <a:txBody>
                    <a:bodyPr/>
                    <a:lstStyle/>
                    <a:p>
                      <a:pPr algn="just">
                        <a:spcAft>
                          <a:spcPts val="0"/>
                        </a:spcAft>
                      </a:pPr>
                      <a:r>
                        <a:rPr lang="en-US" sz="1800" kern="0">
                          <a:effectLst/>
                        </a:rPr>
                        <a:t>011B</a:t>
                      </a:r>
                      <a:endParaRPr lang="zh-CN" sz="1800" kern="100">
                        <a:effectLst/>
                        <a:latin typeface="Times New Roman" panose="02020603050405020304"/>
                        <a:ea typeface="宋体" panose="02010600030101010101" pitchFamily="2" charset="-122"/>
                      </a:endParaRPr>
                    </a:p>
                  </a:txBody>
                  <a:tcPr marL="68580" marR="68580" marT="0" marB="0">
                    <a:solidFill>
                      <a:schemeClr val="accent1"/>
                    </a:solidFill>
                  </a:tcPr>
                </a:tc>
                <a:tc>
                  <a:txBody>
                    <a:bodyPr/>
                    <a:lstStyle/>
                    <a:p>
                      <a:pPr algn="just">
                        <a:spcAft>
                          <a:spcPts val="0"/>
                        </a:spcAft>
                      </a:pPr>
                      <a:r>
                        <a:rPr lang="zh-CN" sz="1800" kern="0" dirty="0">
                          <a:effectLst/>
                        </a:rPr>
                        <a:t>相对</a:t>
                      </a:r>
                      <a:endParaRPr lang="zh-CN" sz="1800" kern="100" dirty="0">
                        <a:effectLst/>
                        <a:latin typeface="Times New Roman" panose="02020603050405020304"/>
                        <a:ea typeface="宋体" panose="02010600030101010101" pitchFamily="2" charset="-122"/>
                      </a:endParaRPr>
                    </a:p>
                  </a:txBody>
                  <a:tcPr marL="68580" marR="68580" marT="0" marB="0">
                    <a:solidFill>
                      <a:schemeClr val="accent1"/>
                    </a:solidFill>
                  </a:tcPr>
                </a:tc>
                <a:tc>
                  <a:txBody>
                    <a:bodyPr/>
                    <a:lstStyle/>
                    <a:p>
                      <a:pPr algn="just">
                        <a:spcAft>
                          <a:spcPts val="0"/>
                        </a:spcAft>
                      </a:pPr>
                      <a:r>
                        <a:rPr lang="en-US" sz="1800" kern="0" dirty="0">
                          <a:effectLst/>
                        </a:rPr>
                        <a:t>D(</a:t>
                      </a:r>
                      <a:r>
                        <a:rPr lang="en-US" sz="1800" kern="0" dirty="0" err="1">
                          <a:effectLst/>
                        </a:rPr>
                        <a:t>Rn</a:t>
                      </a:r>
                      <a:r>
                        <a:rPr lang="en-US" sz="1800" kern="0" dirty="0">
                          <a:effectLst/>
                        </a:rPr>
                        <a:t>)</a:t>
                      </a:r>
                      <a:endParaRPr lang="zh-CN" sz="1800" kern="100" dirty="0">
                        <a:effectLst/>
                        <a:latin typeface="Times New Roman" panose="02020603050405020304"/>
                        <a:ea typeface="宋体" panose="02010600030101010101" pitchFamily="2" charset="-122"/>
                      </a:endParaRPr>
                    </a:p>
                  </a:txBody>
                  <a:tcPr marL="68580" marR="68580" marT="0" marB="0">
                    <a:solidFill>
                      <a:schemeClr val="accent1"/>
                    </a:solidFill>
                  </a:tcPr>
                </a:tc>
                <a:tc>
                  <a:txBody>
                    <a:bodyPr/>
                    <a:lstStyle/>
                    <a:p>
                      <a:pPr algn="just">
                        <a:spcAft>
                          <a:spcPts val="0"/>
                        </a:spcAft>
                      </a:pPr>
                      <a:r>
                        <a:rPr lang="zh-CN" sz="1800" kern="0" dirty="0">
                          <a:effectLst/>
                        </a:rPr>
                        <a:t>操作数</a:t>
                      </a:r>
                      <a:r>
                        <a:rPr lang="en-US" sz="1800" kern="0" dirty="0">
                          <a:effectLst/>
                        </a:rPr>
                        <a:t>=(PC)+(</a:t>
                      </a:r>
                      <a:r>
                        <a:rPr lang="en-US" sz="1800" kern="0" dirty="0" err="1">
                          <a:effectLst/>
                        </a:rPr>
                        <a:t>Rn</a:t>
                      </a:r>
                      <a:r>
                        <a:rPr lang="en-US" sz="1800" kern="0" dirty="0">
                          <a:effectLst/>
                        </a:rPr>
                        <a:t>)</a:t>
                      </a:r>
                      <a:endParaRPr lang="zh-CN" sz="1800" kern="100" dirty="0">
                        <a:effectLst/>
                        <a:latin typeface="Times New Roman" panose="02020603050405020304"/>
                        <a:ea typeface="宋体" panose="02010600030101010101" pitchFamily="2" charset="-122"/>
                      </a:endParaRPr>
                    </a:p>
                  </a:txBody>
                  <a:tcPr marL="68580" marR="68580" marT="0" marB="0">
                    <a:solidFill>
                      <a:schemeClr val="accent1"/>
                    </a:solidFill>
                  </a:tcPr>
                </a:tc>
              </a:tr>
            </a:tbl>
          </a:graphicData>
        </a:graphic>
      </p:graphicFrame>
      <p:sp>
        <p:nvSpPr>
          <p:cNvPr id="6" name="矩形 5"/>
          <p:cNvSpPr/>
          <p:nvPr/>
        </p:nvSpPr>
        <p:spPr>
          <a:xfrm>
            <a:off x="1619672" y="6021288"/>
            <a:ext cx="4610558" cy="369332"/>
          </a:xfrm>
          <a:prstGeom prst="rect">
            <a:avLst/>
          </a:prstGeom>
        </p:spPr>
        <p:txBody>
          <a:bodyPr wrap="none">
            <a:spAutoFit/>
          </a:bodyPr>
          <a:lstStyle/>
          <a:p>
            <a:r>
              <a:rPr lang="zh-CN" altLang="zh-CN" dirty="0"/>
              <a:t>注：</a:t>
            </a:r>
            <a:r>
              <a:rPr lang="en-US" altLang="zh-CN" dirty="0"/>
              <a:t>(X)</a:t>
            </a:r>
            <a:r>
              <a:rPr lang="zh-CN" altLang="zh-CN" dirty="0"/>
              <a:t>表示存储器地址</a:t>
            </a:r>
            <a:r>
              <a:rPr lang="en-US" altLang="zh-CN" dirty="0"/>
              <a:t>X</a:t>
            </a:r>
            <a:r>
              <a:rPr lang="zh-CN" altLang="zh-CN" dirty="0"/>
              <a:t>或寄存器</a:t>
            </a:r>
            <a:r>
              <a:rPr lang="en-US" altLang="zh-CN" dirty="0"/>
              <a:t>X</a:t>
            </a:r>
            <a:r>
              <a:rPr lang="zh-CN" altLang="zh-CN" dirty="0"/>
              <a:t>的内容。</a:t>
            </a:r>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332656"/>
            <a:ext cx="8352928" cy="6001643"/>
          </a:xfrm>
          <a:prstGeom prst="rect">
            <a:avLst/>
          </a:prstGeom>
          <a:noFill/>
        </p:spPr>
        <p:txBody>
          <a:bodyPr wrap="square" rtlCol="0">
            <a:spAutoFit/>
          </a:bodyPr>
          <a:lstStyle/>
          <a:p>
            <a:pPr>
              <a:lnSpc>
                <a:spcPct val="125000"/>
              </a:lnSpc>
            </a:pPr>
            <a:r>
              <a:rPr lang="zh-CN" altLang="zh-CN" sz="2400" b="1" dirty="0"/>
              <a:t>请回答下列问题：</a:t>
            </a:r>
            <a:endParaRPr lang="zh-CN" altLang="zh-CN" sz="2400" b="1" dirty="0"/>
          </a:p>
          <a:p>
            <a:pPr>
              <a:lnSpc>
                <a:spcPct val="125000"/>
              </a:lnSpc>
            </a:pPr>
            <a:r>
              <a:rPr lang="zh-CN" altLang="zh-CN" sz="2400" b="1" dirty="0"/>
              <a:t>（</a:t>
            </a:r>
            <a:r>
              <a:rPr lang="en-US" altLang="zh-CN" sz="2400" b="1" dirty="0"/>
              <a:t>1</a:t>
            </a:r>
            <a:r>
              <a:rPr lang="zh-CN" altLang="zh-CN" sz="2400" b="1" dirty="0"/>
              <a:t>）该指令系统最多可有多少条指令？该计算机最多有多少个通用寄存器？存储器地址寄存器（</a:t>
            </a:r>
            <a:r>
              <a:rPr lang="en-US" altLang="zh-CN" sz="2400" b="1" dirty="0"/>
              <a:t>MAR</a:t>
            </a:r>
            <a:r>
              <a:rPr lang="zh-CN" altLang="zh-CN" sz="2400" b="1" dirty="0"/>
              <a:t>）和存储器数据寄存器（</a:t>
            </a:r>
            <a:r>
              <a:rPr lang="en-US" altLang="zh-CN" sz="2400" b="1" dirty="0"/>
              <a:t>MDR</a:t>
            </a:r>
            <a:r>
              <a:rPr lang="zh-CN" altLang="zh-CN" sz="2400" b="1" dirty="0"/>
              <a:t>）至少各需要多少位？</a:t>
            </a:r>
            <a:endParaRPr lang="zh-CN" altLang="zh-CN" sz="2400" b="1" dirty="0"/>
          </a:p>
          <a:p>
            <a:pPr>
              <a:lnSpc>
                <a:spcPct val="125000"/>
              </a:lnSpc>
            </a:pPr>
            <a:r>
              <a:rPr lang="zh-CN" altLang="zh-CN" sz="2400" b="1" dirty="0"/>
              <a:t>（</a:t>
            </a:r>
            <a:r>
              <a:rPr lang="en-US" altLang="zh-CN" sz="2400" b="1" dirty="0"/>
              <a:t>2</a:t>
            </a:r>
            <a:r>
              <a:rPr lang="zh-CN" altLang="zh-CN" sz="2400" b="1" dirty="0"/>
              <a:t>）转移指令的目标地址范围是多少？</a:t>
            </a:r>
            <a:endParaRPr lang="zh-CN" altLang="zh-CN" sz="2400" b="1" dirty="0"/>
          </a:p>
          <a:p>
            <a:pPr>
              <a:lnSpc>
                <a:spcPct val="125000"/>
              </a:lnSpc>
            </a:pPr>
            <a:r>
              <a:rPr lang="zh-CN" altLang="zh-CN" sz="2400" b="1" dirty="0"/>
              <a:t>（</a:t>
            </a:r>
            <a:r>
              <a:rPr lang="en-US" altLang="zh-CN" sz="2400" b="1" dirty="0"/>
              <a:t>3</a:t>
            </a:r>
            <a:r>
              <a:rPr lang="zh-CN" altLang="zh-CN" sz="2400" b="1" dirty="0"/>
              <a:t>）若操作码</a:t>
            </a:r>
            <a:r>
              <a:rPr lang="en-US" altLang="zh-CN" sz="2400" b="1" dirty="0"/>
              <a:t>0010B</a:t>
            </a:r>
            <a:r>
              <a:rPr lang="zh-CN" altLang="zh-CN" sz="2400" b="1" dirty="0"/>
              <a:t>表示加法操作（助记符为</a:t>
            </a:r>
            <a:r>
              <a:rPr lang="en-US" altLang="zh-CN" sz="2400" b="1" dirty="0"/>
              <a:t>add</a:t>
            </a:r>
            <a:r>
              <a:rPr lang="zh-CN" altLang="zh-CN" sz="2400" b="1" dirty="0"/>
              <a:t>），寄存器</a:t>
            </a:r>
            <a:r>
              <a:rPr lang="en-US" altLang="zh-CN" sz="2400" b="1" dirty="0"/>
              <a:t>R4</a:t>
            </a:r>
            <a:r>
              <a:rPr lang="zh-CN" altLang="zh-CN" sz="2400" b="1" dirty="0"/>
              <a:t>和</a:t>
            </a:r>
            <a:r>
              <a:rPr lang="en-US" altLang="zh-CN" sz="2400" b="1" dirty="0"/>
              <a:t>R5</a:t>
            </a:r>
            <a:r>
              <a:rPr lang="zh-CN" altLang="zh-CN" sz="2400" b="1" dirty="0"/>
              <a:t>的编号分别</a:t>
            </a:r>
            <a:r>
              <a:rPr lang="en-US" altLang="zh-CN" sz="2400" b="1" dirty="0"/>
              <a:t>100B</a:t>
            </a:r>
            <a:r>
              <a:rPr lang="zh-CN" altLang="zh-CN" sz="2400" b="1" dirty="0"/>
              <a:t>和</a:t>
            </a:r>
            <a:r>
              <a:rPr lang="en-US" altLang="zh-CN" sz="2400" b="1" dirty="0"/>
              <a:t>101B</a:t>
            </a:r>
            <a:r>
              <a:rPr lang="zh-CN" altLang="zh-CN" sz="2400" b="1" dirty="0"/>
              <a:t>，</a:t>
            </a:r>
            <a:r>
              <a:rPr lang="en-US" altLang="zh-CN" sz="2400" b="1" dirty="0"/>
              <a:t>R4</a:t>
            </a:r>
            <a:r>
              <a:rPr lang="zh-CN" altLang="zh-CN" sz="2400" b="1" dirty="0"/>
              <a:t>的内容为</a:t>
            </a:r>
            <a:r>
              <a:rPr lang="en-US" altLang="zh-CN" sz="2400" b="1" dirty="0"/>
              <a:t>1234H</a:t>
            </a:r>
            <a:r>
              <a:rPr lang="zh-CN" altLang="zh-CN" sz="2400" b="1" dirty="0"/>
              <a:t>，</a:t>
            </a:r>
            <a:r>
              <a:rPr lang="en-US" altLang="zh-CN" sz="2400" b="1" dirty="0"/>
              <a:t>R5</a:t>
            </a:r>
            <a:r>
              <a:rPr lang="zh-CN" altLang="zh-CN" sz="2400" b="1" dirty="0"/>
              <a:t>的内容为</a:t>
            </a:r>
            <a:r>
              <a:rPr lang="en-US" altLang="zh-CN" sz="2400" b="1" dirty="0"/>
              <a:t>5678H</a:t>
            </a:r>
            <a:r>
              <a:rPr lang="zh-CN" altLang="zh-CN" sz="2400" b="1" dirty="0"/>
              <a:t>，地址</a:t>
            </a:r>
            <a:r>
              <a:rPr lang="en-US" altLang="zh-CN" sz="2400" b="1" dirty="0"/>
              <a:t>1234H</a:t>
            </a:r>
            <a:r>
              <a:rPr lang="zh-CN" altLang="zh-CN" sz="2400" b="1" dirty="0"/>
              <a:t>中的内容为</a:t>
            </a:r>
            <a:r>
              <a:rPr lang="en-US" altLang="zh-CN" sz="2400" b="1" dirty="0"/>
              <a:t>5678H</a:t>
            </a:r>
            <a:r>
              <a:rPr lang="zh-CN" altLang="zh-CN" sz="2400" b="1" dirty="0"/>
              <a:t>，地址</a:t>
            </a:r>
            <a:r>
              <a:rPr lang="en-US" altLang="zh-CN" sz="2400" b="1" dirty="0"/>
              <a:t>5678H</a:t>
            </a:r>
            <a:r>
              <a:rPr lang="zh-CN" altLang="zh-CN" sz="2400" b="1" dirty="0"/>
              <a:t>的内容为</a:t>
            </a:r>
            <a:r>
              <a:rPr lang="en-US" altLang="zh-CN" sz="2400" b="1" dirty="0"/>
              <a:t>1234H</a:t>
            </a:r>
            <a:r>
              <a:rPr lang="zh-CN" altLang="zh-CN" sz="2400" b="1" dirty="0"/>
              <a:t>，则汇编语句为</a:t>
            </a:r>
            <a:r>
              <a:rPr lang="en-US" altLang="zh-CN" sz="2400" b="1" dirty="0"/>
              <a:t>”add  (R4),(R5)+”(</a:t>
            </a:r>
            <a:r>
              <a:rPr lang="zh-CN" altLang="zh-CN" sz="2400" b="1" dirty="0"/>
              <a:t>逗号前为源操作数，逗号后为目的操作数</a:t>
            </a:r>
            <a:r>
              <a:rPr lang="en-US" altLang="zh-CN" sz="2400" b="1" dirty="0"/>
              <a:t>)</a:t>
            </a:r>
            <a:r>
              <a:rPr lang="zh-CN" altLang="zh-CN" sz="2400" b="1" dirty="0"/>
              <a:t>对应的机器码是什么（用十六进制表示）？该指令执行后，哪些寄存器和存储单元中的内容会改变？改变后的内容是什么？</a:t>
            </a:r>
            <a:endParaRPr lang="zh-CN" altLang="zh-CN" sz="2400" b="1" dirty="0"/>
          </a:p>
          <a:p>
            <a:endParaRPr lang="zh-CN" altLang="en-US" sz="2400" b="1"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7139" y="431368"/>
            <a:ext cx="8640960" cy="6093976"/>
          </a:xfrm>
          <a:prstGeom prst="rect">
            <a:avLst/>
          </a:prstGeom>
          <a:noFill/>
        </p:spPr>
        <p:txBody>
          <a:bodyPr wrap="square" rtlCol="0">
            <a:spAutoFit/>
          </a:bodyPr>
          <a:lstStyle/>
          <a:p>
            <a:pPr>
              <a:lnSpc>
                <a:spcPct val="125000"/>
              </a:lnSpc>
            </a:pPr>
            <a:r>
              <a:rPr lang="zh-CN" altLang="en-US" sz="2400" b="1" dirty="0" smtClean="0"/>
              <a:t>解</a:t>
            </a:r>
            <a:r>
              <a:rPr lang="zh-CN" altLang="zh-CN" sz="2400" b="1" dirty="0" smtClean="0"/>
              <a:t>：</a:t>
            </a:r>
            <a:endParaRPr lang="zh-CN" altLang="zh-CN" sz="2400" dirty="0"/>
          </a:p>
          <a:p>
            <a:pPr>
              <a:lnSpc>
                <a:spcPct val="125000"/>
              </a:lnSpc>
            </a:pPr>
            <a:r>
              <a:rPr lang="zh-CN" altLang="zh-CN" sz="2400" b="1" dirty="0"/>
              <a:t>（</a:t>
            </a:r>
            <a:r>
              <a:rPr lang="en-US" altLang="zh-CN" sz="2400" b="1" dirty="0"/>
              <a:t>1</a:t>
            </a:r>
            <a:r>
              <a:rPr lang="zh-CN" altLang="zh-CN" sz="2400" b="1" dirty="0"/>
              <a:t>）操作码占</a:t>
            </a:r>
            <a:r>
              <a:rPr lang="en-US" altLang="zh-CN" sz="2400" b="1" dirty="0"/>
              <a:t>4</a:t>
            </a:r>
            <a:r>
              <a:rPr lang="zh-CN" altLang="zh-CN" sz="2400" b="1" dirty="0"/>
              <a:t>位，则该指令系统最多可有</a:t>
            </a:r>
            <a:r>
              <a:rPr lang="en-US" altLang="zh-CN" sz="2400" b="1" dirty="0"/>
              <a:t>2</a:t>
            </a:r>
            <a:r>
              <a:rPr lang="en-US" altLang="zh-CN" sz="2400" b="1" baseline="30000" dirty="0"/>
              <a:t>4</a:t>
            </a:r>
            <a:r>
              <a:rPr lang="en-US" altLang="zh-CN" sz="2400" b="1" dirty="0"/>
              <a:t>=16</a:t>
            </a:r>
            <a:r>
              <a:rPr lang="zh-CN" altLang="zh-CN" sz="2400" b="1" dirty="0"/>
              <a:t>条指令；操作数占</a:t>
            </a:r>
            <a:r>
              <a:rPr lang="en-US" altLang="zh-CN" sz="2400" b="1" dirty="0"/>
              <a:t>6</a:t>
            </a:r>
            <a:r>
              <a:rPr lang="zh-CN" altLang="zh-CN" sz="2400" b="1" dirty="0"/>
              <a:t>位，寻址方式占</a:t>
            </a:r>
            <a:r>
              <a:rPr lang="en-US" altLang="zh-CN" sz="2400" b="1" dirty="0"/>
              <a:t>3</a:t>
            </a:r>
            <a:r>
              <a:rPr lang="zh-CN" altLang="zh-CN" sz="2400" b="1" dirty="0"/>
              <a:t>位，于是寄存器编号占</a:t>
            </a:r>
            <a:r>
              <a:rPr lang="en-US" altLang="zh-CN" sz="2400" b="1" dirty="0"/>
              <a:t>3</a:t>
            </a:r>
            <a:r>
              <a:rPr lang="zh-CN" altLang="zh-CN" sz="2400" b="1" dirty="0"/>
              <a:t>位，则该机最多有</a:t>
            </a:r>
            <a:r>
              <a:rPr lang="en-US" altLang="zh-CN" sz="2400" b="1" dirty="0"/>
              <a:t>2</a:t>
            </a:r>
            <a:r>
              <a:rPr lang="en-US" altLang="zh-CN" sz="2400" b="1" baseline="30000" dirty="0"/>
              <a:t>3</a:t>
            </a:r>
            <a:r>
              <a:rPr lang="en-US" altLang="zh-CN" sz="2400" b="1" dirty="0"/>
              <a:t>=8</a:t>
            </a:r>
            <a:r>
              <a:rPr lang="zh-CN" altLang="zh-CN" sz="2400" b="1" dirty="0"/>
              <a:t>个通用寄存器；主存容量</a:t>
            </a:r>
            <a:r>
              <a:rPr lang="en-US" altLang="zh-CN" sz="2400" b="1" dirty="0"/>
              <a:t>128KB</a:t>
            </a:r>
            <a:r>
              <a:rPr lang="zh-CN" altLang="zh-CN" sz="2400" b="1" dirty="0"/>
              <a:t>，按字编址，计算机字长为</a:t>
            </a:r>
            <a:r>
              <a:rPr lang="en-US" altLang="zh-CN" sz="2400" b="1" dirty="0"/>
              <a:t>16</a:t>
            </a:r>
            <a:r>
              <a:rPr lang="zh-CN" altLang="zh-CN" sz="2400" b="1" dirty="0"/>
              <a:t>位，划分为</a:t>
            </a:r>
            <a:r>
              <a:rPr lang="en-US" altLang="zh-CN" sz="2400" b="1" dirty="0"/>
              <a:t>128KB/2B=2</a:t>
            </a:r>
            <a:r>
              <a:rPr lang="en-US" altLang="zh-CN" sz="2400" b="1" baseline="30000" dirty="0"/>
              <a:t>16</a:t>
            </a:r>
            <a:r>
              <a:rPr lang="zh-CN" altLang="zh-CN" sz="2400" b="1" dirty="0"/>
              <a:t>个存储单元，故</a:t>
            </a:r>
            <a:r>
              <a:rPr lang="en-US" altLang="zh-CN" sz="2400" b="1" dirty="0"/>
              <a:t>MDR</a:t>
            </a:r>
            <a:r>
              <a:rPr lang="zh-CN" altLang="zh-CN" sz="2400" b="1" dirty="0"/>
              <a:t>和</a:t>
            </a:r>
            <a:r>
              <a:rPr lang="en-US" altLang="zh-CN" sz="2400" b="1" dirty="0"/>
              <a:t>MAR</a:t>
            </a:r>
            <a:r>
              <a:rPr lang="zh-CN" altLang="zh-CN" sz="2400" b="1" dirty="0"/>
              <a:t>至少各需</a:t>
            </a:r>
            <a:r>
              <a:rPr lang="en-US" altLang="zh-CN" sz="2400" b="1" dirty="0"/>
              <a:t>16</a:t>
            </a:r>
            <a:r>
              <a:rPr lang="zh-CN" altLang="zh-CN" sz="2400" b="1" dirty="0"/>
              <a:t>位。</a:t>
            </a:r>
            <a:endParaRPr lang="zh-CN" altLang="zh-CN" sz="2400" dirty="0"/>
          </a:p>
          <a:p>
            <a:pPr>
              <a:lnSpc>
                <a:spcPct val="125000"/>
              </a:lnSpc>
            </a:pPr>
            <a:r>
              <a:rPr lang="zh-CN" altLang="zh-CN" sz="2400" b="1" dirty="0"/>
              <a:t>（</a:t>
            </a:r>
            <a:r>
              <a:rPr lang="en-US" altLang="zh-CN" sz="2400" b="1" dirty="0"/>
              <a:t>2</a:t>
            </a:r>
            <a:r>
              <a:rPr lang="zh-CN" altLang="zh-CN" sz="2400" b="1" dirty="0"/>
              <a:t>）</a:t>
            </a:r>
            <a:r>
              <a:rPr lang="en-US" altLang="zh-CN" sz="2400" b="1" dirty="0"/>
              <a:t>PC</a:t>
            </a:r>
            <a:r>
              <a:rPr lang="zh-CN" altLang="zh-CN" sz="2400" b="1" dirty="0"/>
              <a:t>和</a:t>
            </a:r>
            <a:r>
              <a:rPr lang="en-US" altLang="zh-CN" sz="2400" b="1" dirty="0" err="1"/>
              <a:t>Rn</a:t>
            </a:r>
            <a:r>
              <a:rPr lang="zh-CN" altLang="zh-CN" sz="2400" b="1" dirty="0"/>
              <a:t>可表示的范围均为</a:t>
            </a:r>
            <a:r>
              <a:rPr lang="en-US" altLang="zh-CN" sz="2400" b="1" dirty="0"/>
              <a:t>0</a:t>
            </a:r>
            <a:r>
              <a:rPr lang="zh-CN" altLang="zh-CN" sz="2400" b="1" dirty="0"/>
              <a:t>～</a:t>
            </a:r>
            <a:r>
              <a:rPr lang="en-US" altLang="zh-CN" sz="2400" b="1" dirty="0"/>
              <a:t>2</a:t>
            </a:r>
            <a:r>
              <a:rPr lang="en-US" altLang="zh-CN" sz="2400" b="1" baseline="30000" dirty="0"/>
              <a:t>16</a:t>
            </a:r>
            <a:r>
              <a:rPr lang="en-US" altLang="zh-CN" sz="2400" b="1" dirty="0"/>
              <a:t>-1</a:t>
            </a:r>
            <a:r>
              <a:rPr lang="zh-CN" altLang="zh-CN" sz="2400" b="1" dirty="0"/>
              <a:t>，而主存地址空间为</a:t>
            </a:r>
            <a:r>
              <a:rPr lang="en-US" altLang="zh-CN" sz="2400" b="1" dirty="0"/>
              <a:t>2</a:t>
            </a:r>
            <a:r>
              <a:rPr lang="en-US" altLang="zh-CN" sz="2400" b="1" baseline="30000" dirty="0"/>
              <a:t>16</a:t>
            </a:r>
            <a:r>
              <a:rPr lang="zh-CN" altLang="zh-CN" sz="2400" b="1" dirty="0"/>
              <a:t>，故转移指令的目标地址范围是</a:t>
            </a:r>
            <a:r>
              <a:rPr lang="en-US" altLang="zh-CN" sz="2400" b="1" dirty="0"/>
              <a:t>0000H</a:t>
            </a:r>
            <a:r>
              <a:rPr lang="zh-CN" altLang="zh-CN" sz="2400" b="1" dirty="0"/>
              <a:t>～</a:t>
            </a:r>
            <a:r>
              <a:rPr lang="en-US" altLang="zh-CN" sz="2400" b="1" dirty="0"/>
              <a:t>FFFFH</a:t>
            </a:r>
            <a:r>
              <a:rPr lang="zh-CN" altLang="zh-CN" sz="2400" b="1" dirty="0"/>
              <a:t>。</a:t>
            </a:r>
            <a:endParaRPr lang="zh-CN" altLang="zh-CN" sz="2400" dirty="0"/>
          </a:p>
          <a:p>
            <a:pPr>
              <a:lnSpc>
                <a:spcPct val="125000"/>
              </a:lnSpc>
            </a:pPr>
            <a:r>
              <a:rPr lang="zh-CN" altLang="zh-CN" sz="2400" b="1" dirty="0"/>
              <a:t>（</a:t>
            </a:r>
            <a:r>
              <a:rPr lang="en-US" altLang="zh-CN" sz="2400" b="1" dirty="0"/>
              <a:t>3</a:t>
            </a:r>
            <a:r>
              <a:rPr lang="zh-CN" altLang="zh-CN" sz="2400" b="1" dirty="0"/>
              <a:t>）汇编语句</a:t>
            </a:r>
            <a:r>
              <a:rPr lang="en-US" altLang="zh-CN" sz="2400" b="1" dirty="0"/>
              <a:t>”add  (R4),(R5)+”</a:t>
            </a:r>
            <a:r>
              <a:rPr lang="zh-CN" altLang="zh-CN" sz="2400" b="1" dirty="0"/>
              <a:t>，对应的机器码为</a:t>
            </a:r>
            <a:r>
              <a:rPr lang="en-US" altLang="zh-CN" sz="2400" b="1" dirty="0"/>
              <a:t>0010 001 100 010 101B=2315H</a:t>
            </a:r>
            <a:endParaRPr lang="zh-CN" altLang="zh-CN" sz="2400" dirty="0"/>
          </a:p>
          <a:p>
            <a:pPr>
              <a:lnSpc>
                <a:spcPct val="125000"/>
              </a:lnSpc>
            </a:pPr>
            <a:r>
              <a:rPr lang="zh-CN" altLang="zh-CN" sz="2400" b="1" dirty="0"/>
              <a:t>该指令执行后，寄存器</a:t>
            </a:r>
            <a:r>
              <a:rPr lang="en-US" altLang="zh-CN" sz="2400" b="1" dirty="0"/>
              <a:t>R5</a:t>
            </a:r>
            <a:r>
              <a:rPr lang="zh-CN" altLang="zh-CN" sz="2400" b="1" dirty="0"/>
              <a:t>和存储单元</a:t>
            </a:r>
            <a:r>
              <a:rPr lang="en-US" altLang="zh-CN" sz="2400" b="1" dirty="0"/>
              <a:t>5678H</a:t>
            </a:r>
            <a:r>
              <a:rPr lang="zh-CN" altLang="zh-CN" sz="2400" b="1" dirty="0"/>
              <a:t>的内容会改变。执行后</a:t>
            </a:r>
            <a:r>
              <a:rPr lang="en-US" altLang="zh-CN" sz="2400" b="1" dirty="0"/>
              <a:t>R5</a:t>
            </a:r>
            <a:r>
              <a:rPr lang="zh-CN" altLang="zh-CN" sz="2400" b="1" dirty="0"/>
              <a:t>的内容从</a:t>
            </a:r>
            <a:r>
              <a:rPr lang="en-US" altLang="zh-CN" sz="2400" b="1" dirty="0"/>
              <a:t>5678H</a:t>
            </a:r>
            <a:r>
              <a:rPr lang="zh-CN" altLang="zh-CN" sz="2400" b="1" dirty="0"/>
              <a:t>变成</a:t>
            </a:r>
            <a:r>
              <a:rPr lang="en-US" altLang="zh-CN" sz="2400" b="1" dirty="0"/>
              <a:t>5679H</a:t>
            </a:r>
            <a:r>
              <a:rPr lang="zh-CN" altLang="zh-CN" sz="2400" b="1" dirty="0"/>
              <a:t>。存储单元</a:t>
            </a:r>
            <a:r>
              <a:rPr lang="en-US" altLang="zh-CN" sz="2400" b="1" dirty="0"/>
              <a:t>5678H</a:t>
            </a:r>
            <a:r>
              <a:rPr lang="zh-CN" altLang="zh-CN" sz="2400" b="1" dirty="0"/>
              <a:t>中的内容变为该加法指令计算的结果</a:t>
            </a:r>
            <a:r>
              <a:rPr lang="en-US" altLang="zh-CN" sz="2400" b="1" dirty="0"/>
              <a:t>5678H+1234H=68ACH</a:t>
            </a:r>
            <a:r>
              <a:rPr lang="zh-CN" altLang="zh-CN" sz="2400" b="1" dirty="0" smtClean="0"/>
              <a:t>。</a:t>
            </a:r>
            <a:endParaRPr lang="zh-CN" altLang="en-US"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custDataLst>
              <p:tags r:id="rId1"/>
            </p:custDataLst>
          </p:nvPr>
        </p:nvSpPr>
        <p:spPr>
          <a:xfrm>
            <a:off x="914400" y="1264602"/>
            <a:ext cx="7139305" cy="88392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en-US" altLang="zh-CN" sz="2600" smtClean="0">
                <a:solidFill>
                  <a:srgbClr val="000000"/>
                </a:solidFill>
                <a:latin typeface="微软雅黑" panose="020B0503020204020204" charset="-122"/>
                <a:ea typeface="微软雅黑" panose="020B0503020204020204" charset="-122"/>
                <a:sym typeface="微软雅黑" panose="020B0503020204020204" charset="-122"/>
              </a:rPr>
              <a:t>2.</a:t>
            </a:r>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为了减少指令中的地址个数</a:t>
            </a:r>
            <a:r>
              <a:rPr lang="en-US" altLang="zh-CN" sz="2600" smtClean="0">
                <a:solidFill>
                  <a:srgbClr val="000000"/>
                </a:solidFill>
                <a:latin typeface="微软雅黑" panose="020B0503020204020204" charset="-122"/>
                <a:ea typeface="微软雅黑" panose="020B0503020204020204" charset="-122"/>
                <a:sym typeface="微软雅黑" panose="020B0503020204020204" charset="-122"/>
              </a:rPr>
              <a:t>,</a:t>
            </a:r>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有效的办法是采用</a:t>
            </a:r>
            <a:r>
              <a:rPr lang="en-US" altLang="zh-CN" sz="2600" smtClean="0">
                <a:solidFill>
                  <a:srgbClr val="000000"/>
                </a:solidFill>
                <a:latin typeface="微软雅黑" panose="020B0503020204020204" charset="-122"/>
                <a:ea typeface="微软雅黑" panose="020B0503020204020204" charset="-122"/>
                <a:sym typeface="微软雅黑" panose="020B0503020204020204" charset="-122"/>
              </a:rPr>
              <a:t>(          )</a:t>
            </a:r>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1" name="TextBox 10"/>
          <p:cNvSpPr txBox="1"/>
          <p:nvPr>
            <p:custDataLst>
              <p:tags r:id="rId2"/>
            </p:custDataLst>
          </p:nvPr>
        </p:nvSpPr>
        <p:spPr>
          <a:xfrm>
            <a:off x="1828800" y="2863691"/>
            <a:ext cx="193230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寄存器寻址</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2" name="椭圆 11"/>
          <p:cNvSpPr>
            <a:spLocks noChangeAspect="1"/>
          </p:cNvSpPr>
          <p:nvPr>
            <p:custDataLst>
              <p:tags r:id="rId3"/>
            </p:custDataLst>
          </p:nvPr>
        </p:nvSpPr>
        <p:spPr>
          <a:xfrm>
            <a:off x="11144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3" name="TextBox 12"/>
          <p:cNvSpPr txBox="1"/>
          <p:nvPr>
            <p:custDataLst>
              <p:tags r:id="rId4"/>
            </p:custDataLst>
          </p:nvPr>
        </p:nvSpPr>
        <p:spPr>
          <a:xfrm>
            <a:off x="1828800" y="3720941"/>
            <a:ext cx="160210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立即寻址</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4" name="椭圆 13"/>
          <p:cNvSpPr>
            <a:spLocks noChangeAspect="1"/>
          </p:cNvSpPr>
          <p:nvPr>
            <p:custDataLst>
              <p:tags r:id="rId5"/>
            </p:custDataLst>
          </p:nvPr>
        </p:nvSpPr>
        <p:spPr>
          <a:xfrm>
            <a:off x="1114425" y="37076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5" name="TextBox 14"/>
          <p:cNvSpPr txBox="1"/>
          <p:nvPr>
            <p:custDataLst>
              <p:tags r:id="rId6"/>
            </p:custDataLst>
          </p:nvPr>
        </p:nvSpPr>
        <p:spPr>
          <a:xfrm>
            <a:off x="1828800" y="4578191"/>
            <a:ext cx="160210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变址寻址</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6" name="椭圆 15"/>
          <p:cNvSpPr>
            <a:spLocks noChangeAspect="1"/>
          </p:cNvSpPr>
          <p:nvPr>
            <p:custDataLst>
              <p:tags r:id="rId7"/>
            </p:custDataLst>
          </p:nvPr>
        </p:nvSpPr>
        <p:spPr>
          <a:xfrm>
            <a:off x="1114425" y="45648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7" name="TextBox 16"/>
          <p:cNvSpPr txBox="1"/>
          <p:nvPr>
            <p:custDataLst>
              <p:tags r:id="rId8"/>
            </p:custDataLst>
          </p:nvPr>
        </p:nvSpPr>
        <p:spPr>
          <a:xfrm>
            <a:off x="1828800" y="5435441"/>
            <a:ext cx="127190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隐地址</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8" name="椭圆 17"/>
          <p:cNvSpPr>
            <a:spLocks noChangeAspect="1"/>
          </p:cNvSpPr>
          <p:nvPr>
            <p:custDataLst>
              <p:tags r:id="rId9"/>
            </p:custDataLst>
          </p:nvPr>
        </p:nvSpPr>
        <p:spPr>
          <a:xfrm>
            <a:off x="1114425" y="54221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9" name="圆角矩形 18"/>
          <p:cNvSpPr/>
          <p:nvPr>
            <p:custDataLst>
              <p:tags r:id="rId10"/>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微软雅黑" panose="020B0503020204020204" charset="-122"/>
                <a:ea typeface="微软雅黑" panose="020B0503020204020204" charset="-122"/>
                <a:sym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grpSp>
        <p:nvGrpSpPr>
          <p:cNvPr id="9" name="组合 8"/>
          <p:cNvGrpSpPr/>
          <p:nvPr>
            <p:custDataLst>
              <p:tags r:id="rId11"/>
            </p:custDataLst>
          </p:nvPr>
        </p:nvGrpSpPr>
        <p:grpSpPr>
          <a:xfrm>
            <a:off x="0" y="0"/>
            <a:ext cx="9144000" cy="635000"/>
            <a:chOff x="0" y="0"/>
            <a:chExt cx="9144000" cy="635000"/>
          </a:xfrm>
        </p:grpSpPr>
        <p:sp>
          <p:nvSpPr>
            <p:cNvPr id="5" name="TitleBackground"/>
            <p:cNvSpPr/>
            <p:nvPr>
              <p:custDataLst>
                <p:tags r:id="rId12"/>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ColorBlock"/>
            <p:cNvSpPr/>
            <p:nvPr>
              <p:custDataLst>
                <p:tags r:id="rId13"/>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ypeText"/>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8" name="TipText"/>
            <p:cNvSpPr txBox="1"/>
            <p:nvPr>
              <p:custDataLst>
                <p:tags r:id="rId15"/>
              </p:custDataLst>
            </p:nvPr>
          </p:nvSpPr>
          <p:spPr>
            <a:xfrm>
              <a:off x="1427480"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微软雅黑" panose="020B0503020204020204" charset="-122"/>
                  <a:ea typeface="微软雅黑" panose="020B0503020204020204" charset="-122"/>
                  <a:sym typeface="微软雅黑" panose="020B0503020204020204" charset="-122"/>
                </a:rPr>
                <a:t>5</a:t>
              </a:r>
              <a:r>
                <a:rPr lang="zh-CN" altLang="en-US" sz="2000" smtClean="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4" name="图片 3"/>
          <p:cNvPicPr/>
          <p:nvPr>
            <p:custDataLst>
              <p:tags r:id="rId16"/>
            </p:custDataLst>
          </p:nvPr>
        </p:nvPicPr>
        <p:blipFill>
          <a:blip r:embed="rId17">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8"/>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custDataLst>
              <p:tags r:id="rId1"/>
            </p:custDataLst>
          </p:nvPr>
        </p:nvSpPr>
        <p:spPr>
          <a:xfrm>
            <a:off x="914400" y="1462723"/>
            <a:ext cx="3675380"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en-US" altLang="zh-CN" sz="2600" dirty="0">
                <a:solidFill>
                  <a:srgbClr val="000000"/>
                </a:solidFill>
                <a:latin typeface="微软雅黑" panose="020B0503020204020204" charset="-122"/>
                <a:ea typeface="微软雅黑" panose="020B0503020204020204" charset="-122"/>
                <a:sym typeface="微软雅黑" panose="020B0503020204020204" charset="-122"/>
              </a:rPr>
              <a:t>3</a:t>
            </a:r>
            <a:r>
              <a:rPr lang="en-US" altLang="zh-CN" sz="2600" dirty="0" smtClean="0">
                <a:solidFill>
                  <a:srgbClr val="000000"/>
                </a:solidFill>
                <a:latin typeface="微软雅黑" panose="020B0503020204020204" charset="-122"/>
                <a:ea typeface="微软雅黑" panose="020B0503020204020204" charset="-122"/>
                <a:sym typeface="微软雅黑" panose="020B0503020204020204" charset="-122"/>
              </a:rPr>
              <a:t>.</a:t>
            </a:r>
            <a:r>
              <a:rPr lang="zh-CN" altLang="en-US" sz="2600" dirty="0" smtClean="0">
                <a:solidFill>
                  <a:srgbClr val="000000"/>
                </a:solidFill>
                <a:latin typeface="微软雅黑" panose="020B0503020204020204" charset="-122"/>
                <a:ea typeface="微软雅黑" panose="020B0503020204020204" charset="-122"/>
                <a:sym typeface="微软雅黑" panose="020B0503020204020204" charset="-122"/>
              </a:rPr>
              <a:t>微程序存放在</a:t>
            </a:r>
            <a:r>
              <a:rPr lang="en-US" altLang="zh-CN" sz="2600" dirty="0" smtClean="0">
                <a:solidFill>
                  <a:srgbClr val="000000"/>
                </a:solidFill>
                <a:latin typeface="微软雅黑" panose="020B0503020204020204" charset="-122"/>
                <a:ea typeface="微软雅黑" panose="020B0503020204020204" charset="-122"/>
                <a:sym typeface="微软雅黑" panose="020B0503020204020204" charset="-122"/>
              </a:rPr>
              <a:t>(      )</a:t>
            </a:r>
            <a:r>
              <a:rPr lang="zh-CN" altLang="en-US" sz="2600" dirty="0" smtClean="0">
                <a:solidFill>
                  <a:srgbClr val="000000"/>
                </a:solidFill>
                <a:latin typeface="微软雅黑" panose="020B0503020204020204" charset="-122"/>
                <a:ea typeface="微软雅黑" panose="020B0503020204020204" charset="-122"/>
                <a:sym typeface="微软雅黑" panose="020B0503020204020204" charset="-122"/>
              </a:rPr>
              <a:t>。</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9" name="TextBox 8"/>
          <p:cNvSpPr txBox="1"/>
          <p:nvPr>
            <p:custDataLst>
              <p:tags r:id="rId2"/>
            </p:custDataLst>
          </p:nvPr>
        </p:nvSpPr>
        <p:spPr>
          <a:xfrm>
            <a:off x="1828800" y="2863691"/>
            <a:ext cx="127190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堆栈中</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0" name="椭圆 9"/>
          <p:cNvSpPr>
            <a:spLocks noChangeAspect="1"/>
          </p:cNvSpPr>
          <p:nvPr>
            <p:custDataLst>
              <p:tags r:id="rId3"/>
            </p:custDataLst>
          </p:nvPr>
        </p:nvSpPr>
        <p:spPr>
          <a:xfrm>
            <a:off x="11144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1" name="TextBox 10"/>
          <p:cNvSpPr txBox="1"/>
          <p:nvPr>
            <p:custDataLst>
              <p:tags r:id="rId4"/>
            </p:custDataLst>
          </p:nvPr>
        </p:nvSpPr>
        <p:spPr>
          <a:xfrm>
            <a:off x="1828800" y="3720941"/>
            <a:ext cx="127190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主存中</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2" name="椭圆 11"/>
          <p:cNvSpPr>
            <a:spLocks noChangeAspect="1"/>
          </p:cNvSpPr>
          <p:nvPr>
            <p:custDataLst>
              <p:tags r:id="rId5"/>
            </p:custDataLst>
          </p:nvPr>
        </p:nvSpPr>
        <p:spPr>
          <a:xfrm>
            <a:off x="1114425" y="37076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3" name="TextBox 12"/>
          <p:cNvSpPr txBox="1"/>
          <p:nvPr>
            <p:custDataLst>
              <p:tags r:id="rId6"/>
            </p:custDataLst>
          </p:nvPr>
        </p:nvSpPr>
        <p:spPr>
          <a:xfrm>
            <a:off x="1828800" y="4578191"/>
            <a:ext cx="226250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控制存储器中</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4" name="椭圆 13"/>
          <p:cNvSpPr>
            <a:spLocks noChangeAspect="1"/>
          </p:cNvSpPr>
          <p:nvPr>
            <p:custDataLst>
              <p:tags r:id="rId7"/>
            </p:custDataLst>
          </p:nvPr>
        </p:nvSpPr>
        <p:spPr>
          <a:xfrm>
            <a:off x="1114425" y="45648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5" name="TextBox 14"/>
          <p:cNvSpPr txBox="1"/>
          <p:nvPr>
            <p:custDataLst>
              <p:tags r:id="rId8"/>
            </p:custDataLst>
          </p:nvPr>
        </p:nvSpPr>
        <p:spPr>
          <a:xfrm>
            <a:off x="1828800" y="5435441"/>
            <a:ext cx="127190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磁盘中</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6" name="椭圆 15"/>
          <p:cNvSpPr>
            <a:spLocks noChangeAspect="1"/>
          </p:cNvSpPr>
          <p:nvPr>
            <p:custDataLst>
              <p:tags r:id="rId9"/>
            </p:custDataLst>
          </p:nvPr>
        </p:nvSpPr>
        <p:spPr>
          <a:xfrm>
            <a:off x="1114425" y="54221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7" name="圆角矩形 16"/>
          <p:cNvSpPr/>
          <p:nvPr>
            <p:custDataLst>
              <p:tags r:id="rId10"/>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微软雅黑" panose="020B0503020204020204" charset="-122"/>
                <a:ea typeface="微软雅黑" panose="020B0503020204020204" charset="-122"/>
                <a:sym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grpSp>
        <p:nvGrpSpPr>
          <p:cNvPr id="7" name="组合 6"/>
          <p:cNvGrpSpPr/>
          <p:nvPr>
            <p:custDataLst>
              <p:tags r:id="rId11"/>
            </p:custDataLst>
          </p:nvPr>
        </p:nvGrpSpPr>
        <p:grpSpPr>
          <a:xfrm>
            <a:off x="0" y="0"/>
            <a:ext cx="9144000" cy="635000"/>
            <a:chOff x="0" y="0"/>
            <a:chExt cx="9144000" cy="635000"/>
          </a:xfrm>
        </p:grpSpPr>
        <p:sp>
          <p:nvSpPr>
            <p:cNvPr id="3" name="TitleBackground"/>
            <p:cNvSpPr/>
            <p:nvPr>
              <p:custDataLst>
                <p:tags r:id="rId12"/>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ColorBlock"/>
            <p:cNvSpPr/>
            <p:nvPr>
              <p:custDataLst>
                <p:tags r:id="rId13"/>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ypeText"/>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6" name="TipText"/>
            <p:cNvSpPr txBox="1"/>
            <p:nvPr>
              <p:custDataLst>
                <p:tags r:id="rId15"/>
              </p:custDataLst>
            </p:nvPr>
          </p:nvSpPr>
          <p:spPr>
            <a:xfrm>
              <a:off x="1427480"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微软雅黑" panose="020B0503020204020204" charset="-122"/>
                  <a:ea typeface="微软雅黑" panose="020B0503020204020204" charset="-122"/>
                  <a:sym typeface="微软雅黑" panose="020B0503020204020204" charset="-122"/>
                </a:rPr>
                <a:t>5</a:t>
              </a:r>
              <a:r>
                <a:rPr lang="zh-CN" altLang="en-US" sz="2000" smtClean="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2" name="图片 1"/>
          <p:cNvPicPr/>
          <p:nvPr>
            <p:custDataLst>
              <p:tags r:id="rId16"/>
            </p:custDataLst>
          </p:nvPr>
        </p:nvPicPr>
        <p:blipFill>
          <a:blip r:embed="rId17">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8"/>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custDataLst>
              <p:tags r:id="rId1"/>
            </p:custDataLst>
          </p:nvPr>
        </p:nvSpPr>
        <p:spPr>
          <a:xfrm>
            <a:off x="914400" y="1462723"/>
            <a:ext cx="397065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en-US" altLang="zh-CN" sz="2600" dirty="0">
                <a:solidFill>
                  <a:srgbClr val="000000"/>
                </a:solidFill>
                <a:latin typeface="微软雅黑" panose="020B0503020204020204" charset="-122"/>
                <a:ea typeface="微软雅黑" panose="020B0503020204020204" charset="-122"/>
                <a:sym typeface="微软雅黑" panose="020B0503020204020204" charset="-122"/>
              </a:rPr>
              <a:t>4</a:t>
            </a:r>
            <a:r>
              <a:rPr lang="en-US" altLang="zh-CN" sz="2600" dirty="0" smtClean="0">
                <a:solidFill>
                  <a:srgbClr val="000000"/>
                </a:solidFill>
                <a:latin typeface="微软雅黑" panose="020B0503020204020204" charset="-122"/>
                <a:ea typeface="微软雅黑" panose="020B0503020204020204" charset="-122"/>
                <a:sym typeface="微软雅黑" panose="020B0503020204020204" charset="-122"/>
              </a:rPr>
              <a:t>.</a:t>
            </a:r>
            <a:r>
              <a:rPr lang="zh-CN" altLang="en-US" sz="2600" dirty="0" smtClean="0">
                <a:solidFill>
                  <a:srgbClr val="000000"/>
                </a:solidFill>
                <a:latin typeface="微软雅黑" panose="020B0503020204020204" charset="-122"/>
                <a:ea typeface="微软雅黑" panose="020B0503020204020204" charset="-122"/>
                <a:sym typeface="微软雅黑" panose="020B0503020204020204" charset="-122"/>
              </a:rPr>
              <a:t>单地址指令是指</a:t>
            </a:r>
            <a:r>
              <a:rPr lang="en-US" altLang="zh-CN" sz="2600" dirty="0" smtClean="0">
                <a:solidFill>
                  <a:srgbClr val="000000"/>
                </a:solidFill>
                <a:latin typeface="微软雅黑" panose="020B0503020204020204" charset="-122"/>
                <a:ea typeface="微软雅黑" panose="020B0503020204020204" charset="-122"/>
                <a:sym typeface="微软雅黑" panose="020B0503020204020204" charset="-122"/>
              </a:rPr>
              <a:t>(         )</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1" name="TextBox 10"/>
          <p:cNvSpPr txBox="1"/>
          <p:nvPr>
            <p:custDataLst>
              <p:tags r:id="rId2"/>
            </p:custDataLst>
          </p:nvPr>
        </p:nvSpPr>
        <p:spPr>
          <a:xfrm>
            <a:off x="1828800" y="2863691"/>
            <a:ext cx="358330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指令只需要一个操作数</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2" name="椭圆 11"/>
          <p:cNvSpPr>
            <a:spLocks noChangeAspect="1"/>
          </p:cNvSpPr>
          <p:nvPr>
            <p:custDataLst>
              <p:tags r:id="rId3"/>
            </p:custDataLst>
          </p:nvPr>
        </p:nvSpPr>
        <p:spPr>
          <a:xfrm>
            <a:off x="11144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3" name="TextBox 12"/>
          <p:cNvSpPr txBox="1"/>
          <p:nvPr>
            <p:custDataLst>
              <p:tags r:id="rId4"/>
            </p:custDataLst>
          </p:nvPr>
        </p:nvSpPr>
        <p:spPr>
          <a:xfrm>
            <a:off x="1828800" y="3741643"/>
            <a:ext cx="6110605" cy="446276"/>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300" smtClean="0">
                <a:solidFill>
                  <a:srgbClr val="000000"/>
                </a:solidFill>
                <a:latin typeface="微软雅黑" panose="020B0503020204020204" charset="-122"/>
                <a:ea typeface="微软雅黑" panose="020B0503020204020204" charset="-122"/>
                <a:sym typeface="微软雅黑" panose="020B0503020204020204" charset="-122"/>
              </a:rPr>
              <a:t>指令所需要的操作数从该地址开始的多个单元</a:t>
            </a:r>
            <a:endParaRPr lang="zh-CN" altLang="en-US" sz="23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4" name="椭圆 13"/>
          <p:cNvSpPr>
            <a:spLocks noChangeAspect="1"/>
          </p:cNvSpPr>
          <p:nvPr>
            <p:custDataLst>
              <p:tags r:id="rId5"/>
            </p:custDataLst>
          </p:nvPr>
        </p:nvSpPr>
        <p:spPr>
          <a:xfrm>
            <a:off x="1114425" y="37076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5" name="TextBox 14"/>
          <p:cNvSpPr txBox="1"/>
          <p:nvPr>
            <p:custDataLst>
              <p:tags r:id="rId6"/>
            </p:custDataLst>
          </p:nvPr>
        </p:nvSpPr>
        <p:spPr>
          <a:xfrm>
            <a:off x="1828800" y="4578191"/>
            <a:ext cx="556450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指令中提供的地址只是用于存放结果</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6" name="椭圆 15"/>
          <p:cNvSpPr>
            <a:spLocks noChangeAspect="1"/>
          </p:cNvSpPr>
          <p:nvPr>
            <p:custDataLst>
              <p:tags r:id="rId7"/>
            </p:custDataLst>
          </p:nvPr>
        </p:nvSpPr>
        <p:spPr>
          <a:xfrm>
            <a:off x="1114425" y="45648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7" name="TextBox 16"/>
          <p:cNvSpPr txBox="1"/>
          <p:nvPr>
            <p:custDataLst>
              <p:tags r:id="rId8"/>
            </p:custDataLst>
          </p:nvPr>
        </p:nvSpPr>
        <p:spPr>
          <a:xfrm>
            <a:off x="1828800" y="5435441"/>
            <a:ext cx="523430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指令隐含提供了所需的其他操作数</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8" name="椭圆 17"/>
          <p:cNvSpPr>
            <a:spLocks noChangeAspect="1"/>
          </p:cNvSpPr>
          <p:nvPr>
            <p:custDataLst>
              <p:tags r:id="rId9"/>
            </p:custDataLst>
          </p:nvPr>
        </p:nvSpPr>
        <p:spPr>
          <a:xfrm>
            <a:off x="1114425" y="54221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9" name="圆角矩形 18"/>
          <p:cNvSpPr/>
          <p:nvPr>
            <p:custDataLst>
              <p:tags r:id="rId10"/>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微软雅黑" panose="020B0503020204020204" charset="-122"/>
                <a:ea typeface="微软雅黑" panose="020B0503020204020204" charset="-122"/>
                <a:sym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grpSp>
        <p:nvGrpSpPr>
          <p:cNvPr id="9" name="组合 8"/>
          <p:cNvGrpSpPr/>
          <p:nvPr>
            <p:custDataLst>
              <p:tags r:id="rId11"/>
            </p:custDataLst>
          </p:nvPr>
        </p:nvGrpSpPr>
        <p:grpSpPr>
          <a:xfrm>
            <a:off x="0" y="0"/>
            <a:ext cx="9144000" cy="635000"/>
            <a:chOff x="0" y="0"/>
            <a:chExt cx="9144000" cy="635000"/>
          </a:xfrm>
        </p:grpSpPr>
        <p:sp>
          <p:nvSpPr>
            <p:cNvPr id="5" name="TitleBackground"/>
            <p:cNvSpPr/>
            <p:nvPr>
              <p:custDataLst>
                <p:tags r:id="rId12"/>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ColorBlock"/>
            <p:cNvSpPr/>
            <p:nvPr>
              <p:custDataLst>
                <p:tags r:id="rId13"/>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ypeText"/>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8" name="TipText"/>
            <p:cNvSpPr txBox="1"/>
            <p:nvPr>
              <p:custDataLst>
                <p:tags r:id="rId15"/>
              </p:custDataLst>
            </p:nvPr>
          </p:nvSpPr>
          <p:spPr>
            <a:xfrm>
              <a:off x="1427480"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微软雅黑" panose="020B0503020204020204" charset="-122"/>
                  <a:ea typeface="微软雅黑" panose="020B0503020204020204" charset="-122"/>
                  <a:sym typeface="微软雅黑" panose="020B0503020204020204" charset="-122"/>
                </a:rPr>
                <a:t>5</a:t>
              </a:r>
              <a:r>
                <a:rPr lang="zh-CN" altLang="en-US" sz="2000" smtClean="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4" name="图片 3"/>
          <p:cNvPicPr/>
          <p:nvPr>
            <p:custDataLst>
              <p:tags r:id="rId16"/>
            </p:custDataLst>
          </p:nvPr>
        </p:nvPicPr>
        <p:blipFill>
          <a:blip r:embed="rId17">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8"/>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custDataLst>
              <p:tags r:id="rId1"/>
            </p:custDataLst>
          </p:nvPr>
        </p:nvSpPr>
        <p:spPr>
          <a:xfrm>
            <a:off x="914400" y="1462723"/>
            <a:ext cx="5853430"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en-US" altLang="zh-CN" sz="2600" dirty="0" smtClean="0">
                <a:solidFill>
                  <a:srgbClr val="000000"/>
                </a:solidFill>
                <a:latin typeface="微软雅黑" panose="020B0503020204020204" charset="-122"/>
                <a:ea typeface="微软雅黑" panose="020B0503020204020204" charset="-122"/>
                <a:sym typeface="微软雅黑" panose="020B0503020204020204" charset="-122"/>
              </a:rPr>
              <a:t>5.</a:t>
            </a:r>
            <a:r>
              <a:rPr lang="zh-CN" altLang="en-US" sz="2600" dirty="0" smtClean="0">
                <a:solidFill>
                  <a:srgbClr val="000000"/>
                </a:solidFill>
                <a:latin typeface="微软雅黑" panose="020B0503020204020204" charset="-122"/>
                <a:ea typeface="微软雅黑" panose="020B0503020204020204" charset="-122"/>
                <a:sym typeface="微软雅黑" panose="020B0503020204020204" charset="-122"/>
              </a:rPr>
              <a:t>操作数直接在指令中提供的是</a:t>
            </a:r>
            <a:r>
              <a:rPr lang="en-US" altLang="zh-CN" sz="2600" dirty="0" smtClean="0">
                <a:solidFill>
                  <a:srgbClr val="000000"/>
                </a:solidFill>
                <a:latin typeface="微软雅黑" panose="020B0503020204020204" charset="-122"/>
                <a:ea typeface="微软雅黑" panose="020B0503020204020204" charset="-122"/>
                <a:sym typeface="微软雅黑" panose="020B0503020204020204" charset="-122"/>
              </a:rPr>
              <a:t>(        )</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1" name="TextBox 10"/>
          <p:cNvSpPr txBox="1"/>
          <p:nvPr>
            <p:custDataLst>
              <p:tags r:id="rId2"/>
            </p:custDataLst>
          </p:nvPr>
        </p:nvSpPr>
        <p:spPr>
          <a:xfrm>
            <a:off x="1828800" y="2863691"/>
            <a:ext cx="160210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立即寻址</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2" name="椭圆 11"/>
          <p:cNvSpPr>
            <a:spLocks noChangeAspect="1"/>
          </p:cNvSpPr>
          <p:nvPr>
            <p:custDataLst>
              <p:tags r:id="rId3"/>
            </p:custDataLst>
          </p:nvPr>
        </p:nvSpPr>
        <p:spPr>
          <a:xfrm>
            <a:off x="1114425" y="28503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3" name="TextBox 12"/>
          <p:cNvSpPr txBox="1"/>
          <p:nvPr>
            <p:custDataLst>
              <p:tags r:id="rId4"/>
            </p:custDataLst>
          </p:nvPr>
        </p:nvSpPr>
        <p:spPr>
          <a:xfrm>
            <a:off x="1828800" y="3720941"/>
            <a:ext cx="160210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直接寻址</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4" name="椭圆 13"/>
          <p:cNvSpPr>
            <a:spLocks noChangeAspect="1"/>
          </p:cNvSpPr>
          <p:nvPr>
            <p:custDataLst>
              <p:tags r:id="rId5"/>
            </p:custDataLst>
          </p:nvPr>
        </p:nvSpPr>
        <p:spPr>
          <a:xfrm>
            <a:off x="1114425" y="37076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5" name="TextBox 14"/>
          <p:cNvSpPr txBox="1"/>
          <p:nvPr>
            <p:custDataLst>
              <p:tags r:id="rId6"/>
            </p:custDataLst>
          </p:nvPr>
        </p:nvSpPr>
        <p:spPr>
          <a:xfrm>
            <a:off x="1828800" y="4578191"/>
            <a:ext cx="193230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寄存器寻址</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6" name="椭圆 15"/>
          <p:cNvSpPr>
            <a:spLocks noChangeAspect="1"/>
          </p:cNvSpPr>
          <p:nvPr>
            <p:custDataLst>
              <p:tags r:id="rId7"/>
            </p:custDataLst>
          </p:nvPr>
        </p:nvSpPr>
        <p:spPr>
          <a:xfrm>
            <a:off x="1114425" y="45648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7" name="TextBox 16"/>
          <p:cNvSpPr txBox="1"/>
          <p:nvPr>
            <p:custDataLst>
              <p:tags r:id="rId8"/>
            </p:custDataLst>
          </p:nvPr>
        </p:nvSpPr>
        <p:spPr>
          <a:xfrm>
            <a:off x="1828800" y="5435441"/>
            <a:ext cx="160210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堆栈寻址</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8" name="椭圆 17"/>
          <p:cNvSpPr>
            <a:spLocks noChangeAspect="1"/>
          </p:cNvSpPr>
          <p:nvPr>
            <p:custDataLst>
              <p:tags r:id="rId9"/>
            </p:custDataLst>
          </p:nvPr>
        </p:nvSpPr>
        <p:spPr>
          <a:xfrm>
            <a:off x="1114425" y="54221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9" name="圆角矩形 18"/>
          <p:cNvSpPr/>
          <p:nvPr>
            <p:custDataLst>
              <p:tags r:id="rId10"/>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微软雅黑" panose="020B0503020204020204" charset="-122"/>
                <a:ea typeface="微软雅黑" panose="020B0503020204020204" charset="-122"/>
                <a:sym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grpSp>
        <p:nvGrpSpPr>
          <p:cNvPr id="9" name="组合 8"/>
          <p:cNvGrpSpPr/>
          <p:nvPr>
            <p:custDataLst>
              <p:tags r:id="rId11"/>
            </p:custDataLst>
          </p:nvPr>
        </p:nvGrpSpPr>
        <p:grpSpPr>
          <a:xfrm>
            <a:off x="0" y="0"/>
            <a:ext cx="9144000" cy="635000"/>
            <a:chOff x="0" y="0"/>
            <a:chExt cx="9144000" cy="635000"/>
          </a:xfrm>
        </p:grpSpPr>
        <p:sp>
          <p:nvSpPr>
            <p:cNvPr id="5" name="TitleBackground"/>
            <p:cNvSpPr/>
            <p:nvPr>
              <p:custDataLst>
                <p:tags r:id="rId12"/>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ColorBlock"/>
            <p:cNvSpPr/>
            <p:nvPr>
              <p:custDataLst>
                <p:tags r:id="rId13"/>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ypeText"/>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8" name="TipText"/>
            <p:cNvSpPr txBox="1"/>
            <p:nvPr>
              <p:custDataLst>
                <p:tags r:id="rId15"/>
              </p:custDataLst>
            </p:nvPr>
          </p:nvSpPr>
          <p:spPr>
            <a:xfrm>
              <a:off x="1427480"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微软雅黑" panose="020B0503020204020204" charset="-122"/>
                  <a:ea typeface="微软雅黑" panose="020B0503020204020204" charset="-122"/>
                  <a:sym typeface="微软雅黑" panose="020B0503020204020204" charset="-122"/>
                </a:rPr>
                <a:t>5</a:t>
              </a:r>
              <a:r>
                <a:rPr lang="zh-CN" altLang="en-US" sz="2000" smtClean="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4" name="图片 3"/>
          <p:cNvPicPr/>
          <p:nvPr>
            <p:custDataLst>
              <p:tags r:id="rId16"/>
            </p:custDataLst>
          </p:nvPr>
        </p:nvPicPr>
        <p:blipFill>
          <a:blip r:embed="rId17">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8"/>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custDataLst>
              <p:tags r:id="rId1"/>
            </p:custDataLst>
          </p:nvPr>
        </p:nvSpPr>
        <p:spPr>
          <a:xfrm>
            <a:off x="914400" y="1460342"/>
            <a:ext cx="7474024" cy="492443"/>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en-US" altLang="zh-CN" sz="2600" dirty="0" smtClean="0">
                <a:solidFill>
                  <a:srgbClr val="000000"/>
                </a:solidFill>
                <a:latin typeface="微软雅黑" panose="020B0503020204020204" charset="-122"/>
                <a:ea typeface="微软雅黑" panose="020B0503020204020204" charset="-122"/>
                <a:sym typeface="微软雅黑" panose="020B0503020204020204" charset="-122"/>
              </a:rPr>
              <a:t>6. </a:t>
            </a:r>
            <a:r>
              <a:rPr lang="zh-CN" altLang="en-US" sz="2600" dirty="0" smtClean="0">
                <a:solidFill>
                  <a:srgbClr val="000000"/>
                </a:solidFill>
                <a:latin typeface="微软雅黑" panose="020B0503020204020204" charset="-122"/>
                <a:ea typeface="微软雅黑" panose="020B0503020204020204" charset="-122"/>
                <a:sym typeface="微软雅黑" panose="020B0503020204020204" charset="-122"/>
              </a:rPr>
              <a:t>在微程序控制方式中</a:t>
            </a:r>
            <a:r>
              <a:rPr lang="en-US" altLang="zh-CN" sz="2600" dirty="0" smtClean="0">
                <a:solidFill>
                  <a:srgbClr val="000000"/>
                </a:solidFill>
                <a:latin typeface="微软雅黑" panose="020B0503020204020204" charset="-122"/>
                <a:ea typeface="微软雅黑" panose="020B0503020204020204" charset="-122"/>
                <a:sym typeface="微软雅黑" panose="020B0503020204020204" charset="-122"/>
              </a:rPr>
              <a:t>,</a:t>
            </a:r>
            <a:r>
              <a:rPr lang="zh-CN" altLang="en-US" sz="2600" dirty="0" smtClean="0">
                <a:solidFill>
                  <a:srgbClr val="000000"/>
                </a:solidFill>
                <a:latin typeface="微软雅黑" panose="020B0503020204020204" charset="-122"/>
                <a:ea typeface="微软雅黑" panose="020B0503020204020204" charset="-122"/>
                <a:sym typeface="微软雅黑" panose="020B0503020204020204" charset="-122"/>
              </a:rPr>
              <a:t>一段微程序解释执行</a:t>
            </a:r>
            <a:r>
              <a:rPr lang="en-US" altLang="zh-CN" sz="2600" dirty="0" smtClean="0">
                <a:solidFill>
                  <a:srgbClr val="000000"/>
                </a:solidFill>
                <a:latin typeface="微软雅黑" panose="020B0503020204020204" charset="-122"/>
                <a:ea typeface="微软雅黑" panose="020B0503020204020204" charset="-122"/>
                <a:sym typeface="微软雅黑" panose="020B0503020204020204" charset="-122"/>
              </a:rPr>
              <a:t>(       )</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1" name="TextBox 10"/>
          <p:cNvSpPr txBox="1"/>
          <p:nvPr>
            <p:custDataLst>
              <p:tags r:id="rId2"/>
            </p:custDataLst>
          </p:nvPr>
        </p:nvSpPr>
        <p:spPr>
          <a:xfrm>
            <a:off x="1828800" y="2863691"/>
            <a:ext cx="193230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一个微操作</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2" name="椭圆 11"/>
          <p:cNvSpPr>
            <a:spLocks noChangeAspect="1"/>
          </p:cNvSpPr>
          <p:nvPr>
            <p:custDataLst>
              <p:tags r:id="rId3"/>
            </p:custDataLst>
          </p:nvPr>
        </p:nvSpPr>
        <p:spPr>
          <a:xfrm>
            <a:off x="11144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3" name="TextBox 12"/>
          <p:cNvSpPr txBox="1"/>
          <p:nvPr>
            <p:custDataLst>
              <p:tags r:id="rId4"/>
            </p:custDataLst>
          </p:nvPr>
        </p:nvSpPr>
        <p:spPr>
          <a:xfrm>
            <a:off x="1828800" y="3720941"/>
            <a:ext cx="160210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一步操作</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4" name="椭圆 13"/>
          <p:cNvSpPr>
            <a:spLocks noChangeAspect="1"/>
          </p:cNvSpPr>
          <p:nvPr>
            <p:custDataLst>
              <p:tags r:id="rId5"/>
            </p:custDataLst>
          </p:nvPr>
        </p:nvSpPr>
        <p:spPr>
          <a:xfrm>
            <a:off x="1114425" y="37076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5" name="TextBox 14"/>
          <p:cNvSpPr txBox="1"/>
          <p:nvPr>
            <p:custDataLst>
              <p:tags r:id="rId6"/>
            </p:custDataLst>
          </p:nvPr>
        </p:nvSpPr>
        <p:spPr>
          <a:xfrm>
            <a:off x="1828800" y="4578191"/>
            <a:ext cx="193230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一条微指令</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6" name="椭圆 15"/>
          <p:cNvSpPr>
            <a:spLocks noChangeAspect="1"/>
          </p:cNvSpPr>
          <p:nvPr>
            <p:custDataLst>
              <p:tags r:id="rId7"/>
            </p:custDataLst>
          </p:nvPr>
        </p:nvSpPr>
        <p:spPr>
          <a:xfrm>
            <a:off x="1114425" y="45648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7" name="TextBox 16"/>
          <p:cNvSpPr txBox="1"/>
          <p:nvPr>
            <p:custDataLst>
              <p:tags r:id="rId8"/>
            </p:custDataLst>
          </p:nvPr>
        </p:nvSpPr>
        <p:spPr>
          <a:xfrm>
            <a:off x="1828800" y="5435441"/>
            <a:ext cx="226250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一条机器指令</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8" name="椭圆 17"/>
          <p:cNvSpPr>
            <a:spLocks noChangeAspect="1"/>
          </p:cNvSpPr>
          <p:nvPr>
            <p:custDataLst>
              <p:tags r:id="rId9"/>
            </p:custDataLst>
          </p:nvPr>
        </p:nvSpPr>
        <p:spPr>
          <a:xfrm>
            <a:off x="1114425" y="54221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9" name="圆角矩形 18"/>
          <p:cNvSpPr/>
          <p:nvPr>
            <p:custDataLst>
              <p:tags r:id="rId10"/>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微软雅黑" panose="020B0503020204020204" charset="-122"/>
                <a:ea typeface="微软雅黑" panose="020B0503020204020204" charset="-122"/>
                <a:sym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grpSp>
        <p:nvGrpSpPr>
          <p:cNvPr id="9" name="组合 8"/>
          <p:cNvGrpSpPr/>
          <p:nvPr>
            <p:custDataLst>
              <p:tags r:id="rId11"/>
            </p:custDataLst>
          </p:nvPr>
        </p:nvGrpSpPr>
        <p:grpSpPr>
          <a:xfrm>
            <a:off x="0" y="0"/>
            <a:ext cx="9144000" cy="635000"/>
            <a:chOff x="0" y="0"/>
            <a:chExt cx="9144000" cy="635000"/>
          </a:xfrm>
        </p:grpSpPr>
        <p:sp>
          <p:nvSpPr>
            <p:cNvPr id="5" name="TitleBackground"/>
            <p:cNvSpPr/>
            <p:nvPr>
              <p:custDataLst>
                <p:tags r:id="rId12"/>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ColorBlock"/>
            <p:cNvSpPr/>
            <p:nvPr>
              <p:custDataLst>
                <p:tags r:id="rId13"/>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ypeText"/>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8" name="TipText"/>
            <p:cNvSpPr txBox="1"/>
            <p:nvPr>
              <p:custDataLst>
                <p:tags r:id="rId15"/>
              </p:custDataLst>
            </p:nvPr>
          </p:nvSpPr>
          <p:spPr>
            <a:xfrm>
              <a:off x="1427480"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微软雅黑" panose="020B0503020204020204" charset="-122"/>
                  <a:ea typeface="微软雅黑" panose="020B0503020204020204" charset="-122"/>
                  <a:sym typeface="微软雅黑" panose="020B0503020204020204" charset="-122"/>
                </a:rPr>
                <a:t>5</a:t>
              </a:r>
              <a:r>
                <a:rPr lang="zh-CN" altLang="en-US" sz="2000" smtClean="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4" name="图片 3"/>
          <p:cNvPicPr/>
          <p:nvPr>
            <p:custDataLst>
              <p:tags r:id="rId16"/>
            </p:custDataLst>
          </p:nvPr>
        </p:nvPicPr>
        <p:blipFill>
          <a:blip r:embed="rId17">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8"/>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custDataLst>
              <p:tags r:id="rId1"/>
            </p:custDataLst>
          </p:nvPr>
        </p:nvSpPr>
        <p:spPr>
          <a:xfrm>
            <a:off x="914400" y="1462723"/>
            <a:ext cx="408495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en-US" altLang="zh-CN" sz="2600" dirty="0" smtClean="0">
                <a:solidFill>
                  <a:srgbClr val="000000"/>
                </a:solidFill>
                <a:latin typeface="微软雅黑" panose="020B0503020204020204" charset="-122"/>
                <a:ea typeface="微软雅黑" panose="020B0503020204020204" charset="-122"/>
                <a:sym typeface="微软雅黑" panose="020B0503020204020204" charset="-122"/>
              </a:rPr>
              <a:t>7.</a:t>
            </a:r>
            <a:r>
              <a:rPr lang="zh-CN" altLang="en-US" sz="2600" dirty="0" smtClean="0">
                <a:solidFill>
                  <a:srgbClr val="000000"/>
                </a:solidFill>
                <a:latin typeface="微软雅黑" panose="020B0503020204020204" charset="-122"/>
                <a:ea typeface="微软雅黑" panose="020B0503020204020204" charset="-122"/>
                <a:sym typeface="微软雅黑" panose="020B0503020204020204" charset="-122"/>
              </a:rPr>
              <a:t>在异步控制方式中</a:t>
            </a:r>
            <a:r>
              <a:rPr lang="en-US" altLang="zh-CN" sz="2600" dirty="0" smtClean="0">
                <a:solidFill>
                  <a:srgbClr val="000000"/>
                </a:solidFill>
                <a:latin typeface="微软雅黑" panose="020B0503020204020204" charset="-122"/>
                <a:ea typeface="微软雅黑" panose="020B0503020204020204" charset="-122"/>
                <a:sym typeface="微软雅黑" panose="020B0503020204020204" charset="-122"/>
              </a:rPr>
              <a:t>,(      )</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1" name="TextBox 10"/>
          <p:cNvSpPr txBox="1"/>
          <p:nvPr>
            <p:custDataLst>
              <p:tags r:id="rId2"/>
            </p:custDataLst>
          </p:nvPr>
        </p:nvSpPr>
        <p:spPr>
          <a:xfrm>
            <a:off x="1828800" y="2863691"/>
            <a:ext cx="226250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按需分配时间</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2" name="椭圆 11"/>
          <p:cNvSpPr>
            <a:spLocks noChangeAspect="1"/>
          </p:cNvSpPr>
          <p:nvPr>
            <p:custDataLst>
              <p:tags r:id="rId3"/>
            </p:custDataLst>
          </p:nvPr>
        </p:nvSpPr>
        <p:spPr>
          <a:xfrm>
            <a:off x="11144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3" name="TextBox 12"/>
          <p:cNvSpPr txBox="1"/>
          <p:nvPr>
            <p:custDataLst>
              <p:tags r:id="rId4"/>
            </p:custDataLst>
          </p:nvPr>
        </p:nvSpPr>
        <p:spPr>
          <a:xfrm>
            <a:off x="1828800" y="3720941"/>
            <a:ext cx="292290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采用异步应答方式</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4" name="椭圆 13"/>
          <p:cNvSpPr>
            <a:spLocks noChangeAspect="1"/>
          </p:cNvSpPr>
          <p:nvPr>
            <p:custDataLst>
              <p:tags r:id="rId5"/>
            </p:custDataLst>
          </p:nvPr>
        </p:nvSpPr>
        <p:spPr>
          <a:xfrm>
            <a:off x="1114425" y="37076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5" name="TextBox 14"/>
          <p:cNvSpPr txBox="1"/>
          <p:nvPr>
            <p:custDataLst>
              <p:tags r:id="rId6"/>
            </p:custDataLst>
          </p:nvPr>
        </p:nvSpPr>
        <p:spPr>
          <a:xfrm>
            <a:off x="1828800" y="4578191"/>
            <a:ext cx="292290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指令执行时间可变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6" name="椭圆 15"/>
          <p:cNvSpPr>
            <a:spLocks noChangeAspect="1"/>
          </p:cNvSpPr>
          <p:nvPr>
            <p:custDataLst>
              <p:tags r:id="rId7"/>
            </p:custDataLst>
          </p:nvPr>
        </p:nvSpPr>
        <p:spPr>
          <a:xfrm>
            <a:off x="1114425" y="45648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7" name="TextBox 16"/>
          <p:cNvSpPr txBox="1"/>
          <p:nvPr>
            <p:custDataLst>
              <p:tags r:id="rId8"/>
            </p:custDataLst>
          </p:nvPr>
        </p:nvSpPr>
        <p:spPr>
          <a:xfrm>
            <a:off x="1828800" y="5435441"/>
            <a:ext cx="2922905"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总线传送时间可变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8" name="椭圆 17"/>
          <p:cNvSpPr>
            <a:spLocks noChangeAspect="1"/>
          </p:cNvSpPr>
          <p:nvPr>
            <p:custDataLst>
              <p:tags r:id="rId9"/>
            </p:custDataLst>
          </p:nvPr>
        </p:nvSpPr>
        <p:spPr>
          <a:xfrm>
            <a:off x="1114425" y="54221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9" name="圆角矩形 18"/>
          <p:cNvSpPr/>
          <p:nvPr>
            <p:custDataLst>
              <p:tags r:id="rId10"/>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微软雅黑" panose="020B0503020204020204" charset="-122"/>
                <a:ea typeface="微软雅黑" panose="020B0503020204020204" charset="-122"/>
                <a:sym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grpSp>
        <p:nvGrpSpPr>
          <p:cNvPr id="9" name="组合 8"/>
          <p:cNvGrpSpPr/>
          <p:nvPr>
            <p:custDataLst>
              <p:tags r:id="rId11"/>
            </p:custDataLst>
          </p:nvPr>
        </p:nvGrpSpPr>
        <p:grpSpPr>
          <a:xfrm>
            <a:off x="0" y="0"/>
            <a:ext cx="9144000" cy="635000"/>
            <a:chOff x="0" y="0"/>
            <a:chExt cx="9144000" cy="635000"/>
          </a:xfrm>
        </p:grpSpPr>
        <p:sp>
          <p:nvSpPr>
            <p:cNvPr id="5" name="TitleBackground"/>
            <p:cNvSpPr/>
            <p:nvPr>
              <p:custDataLst>
                <p:tags r:id="rId12"/>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ColorBlock"/>
            <p:cNvSpPr/>
            <p:nvPr>
              <p:custDataLst>
                <p:tags r:id="rId13"/>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ypeText"/>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8" name="TipText"/>
            <p:cNvSpPr txBox="1"/>
            <p:nvPr>
              <p:custDataLst>
                <p:tags r:id="rId15"/>
              </p:custDataLst>
            </p:nvPr>
          </p:nvSpPr>
          <p:spPr>
            <a:xfrm>
              <a:off x="1427480"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微软雅黑" panose="020B0503020204020204" charset="-122"/>
                  <a:ea typeface="微软雅黑" panose="020B0503020204020204" charset="-122"/>
                  <a:sym typeface="微软雅黑" panose="020B0503020204020204" charset="-122"/>
                </a:rPr>
                <a:t>5</a:t>
              </a:r>
              <a:r>
                <a:rPr lang="zh-CN" altLang="en-US" sz="2000" smtClean="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4" name="图片 3"/>
          <p:cNvPicPr/>
          <p:nvPr>
            <p:custDataLst>
              <p:tags r:id="rId16"/>
            </p:custDataLst>
          </p:nvPr>
        </p:nvPicPr>
        <p:blipFill>
          <a:blip r:embed="rId17">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8"/>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custDataLst>
              <p:tags r:id="rId1"/>
            </p:custDataLst>
          </p:nvPr>
        </p:nvSpPr>
        <p:spPr>
          <a:xfrm>
            <a:off x="914400" y="868363"/>
            <a:ext cx="7182169" cy="167640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en-US" altLang="zh-CN" sz="2600" dirty="0" smtClean="0">
                <a:solidFill>
                  <a:srgbClr val="000000"/>
                </a:solidFill>
                <a:latin typeface="微软雅黑" panose="020B0503020204020204" charset="-122"/>
                <a:ea typeface="微软雅黑" panose="020B0503020204020204" charset="-122"/>
                <a:sym typeface="微软雅黑" panose="020B0503020204020204" charset="-122"/>
              </a:rPr>
              <a:t>8.</a:t>
            </a:r>
            <a:r>
              <a:rPr lang="zh-CN" altLang="en-US" sz="2600" dirty="0" smtClean="0">
                <a:solidFill>
                  <a:srgbClr val="000000"/>
                </a:solidFill>
                <a:latin typeface="微软雅黑" panose="020B0503020204020204" charset="-122"/>
                <a:ea typeface="微软雅黑" panose="020B0503020204020204" charset="-122"/>
                <a:sym typeface="微软雅黑" panose="020B0503020204020204" charset="-122"/>
              </a:rPr>
              <a:t>堆栈寻址方式中</a:t>
            </a:r>
            <a:r>
              <a:rPr lang="en-US" altLang="zh-CN" sz="2600" dirty="0" smtClean="0">
                <a:solidFill>
                  <a:srgbClr val="000000"/>
                </a:solidFill>
                <a:latin typeface="微软雅黑" panose="020B0503020204020204" charset="-122"/>
                <a:ea typeface="微软雅黑" panose="020B0503020204020204" charset="-122"/>
                <a:sym typeface="微软雅黑" panose="020B0503020204020204" charset="-122"/>
              </a:rPr>
              <a:t>,</a:t>
            </a:r>
            <a:r>
              <a:rPr lang="zh-CN" altLang="en-US" sz="2600" dirty="0" smtClean="0">
                <a:solidFill>
                  <a:srgbClr val="000000"/>
                </a:solidFill>
                <a:latin typeface="微软雅黑" panose="020B0503020204020204" charset="-122"/>
                <a:ea typeface="微软雅黑" panose="020B0503020204020204" charset="-122"/>
                <a:sym typeface="微软雅黑" panose="020B0503020204020204" charset="-122"/>
              </a:rPr>
              <a:t>设</a:t>
            </a:r>
            <a:r>
              <a:rPr lang="en-US" altLang="zh-CN" sz="2600" dirty="0" smtClean="0">
                <a:solidFill>
                  <a:srgbClr val="000000"/>
                </a:solidFill>
                <a:latin typeface="微软雅黑" panose="020B0503020204020204" charset="-122"/>
                <a:ea typeface="微软雅黑" panose="020B0503020204020204" charset="-122"/>
                <a:sym typeface="微软雅黑" panose="020B0503020204020204" charset="-122"/>
              </a:rPr>
              <a:t>A</a:t>
            </a:r>
            <a:r>
              <a:rPr lang="zh-CN" altLang="en-US" sz="2600" dirty="0" smtClean="0">
                <a:solidFill>
                  <a:srgbClr val="000000"/>
                </a:solidFill>
                <a:latin typeface="微软雅黑" panose="020B0503020204020204" charset="-122"/>
                <a:ea typeface="微软雅黑" panose="020B0503020204020204" charset="-122"/>
                <a:sym typeface="微软雅黑" panose="020B0503020204020204" charset="-122"/>
              </a:rPr>
              <a:t>为通用寄存器</a:t>
            </a:r>
            <a:r>
              <a:rPr lang="en-US" altLang="zh-CN" sz="2600" dirty="0" smtClean="0">
                <a:solidFill>
                  <a:srgbClr val="000000"/>
                </a:solidFill>
                <a:latin typeface="微软雅黑" panose="020B0503020204020204" charset="-122"/>
                <a:ea typeface="微软雅黑" panose="020B0503020204020204" charset="-122"/>
                <a:sym typeface="微软雅黑" panose="020B0503020204020204" charset="-122"/>
              </a:rPr>
              <a:t>,SP</a:t>
            </a:r>
            <a:r>
              <a:rPr lang="zh-CN" altLang="en-US" sz="2600" dirty="0" smtClean="0">
                <a:solidFill>
                  <a:srgbClr val="000000"/>
                </a:solidFill>
                <a:latin typeface="微软雅黑" panose="020B0503020204020204" charset="-122"/>
                <a:ea typeface="微软雅黑" panose="020B0503020204020204" charset="-122"/>
                <a:sym typeface="微软雅黑" panose="020B0503020204020204" charset="-122"/>
              </a:rPr>
              <a:t>为堆栈指示器</a:t>
            </a:r>
            <a:r>
              <a:rPr lang="en-US" altLang="zh-CN" sz="2600" dirty="0" smtClean="0">
                <a:solidFill>
                  <a:srgbClr val="000000"/>
                </a:solidFill>
                <a:latin typeface="微软雅黑" panose="020B0503020204020204" charset="-122"/>
                <a:ea typeface="微软雅黑" panose="020B0503020204020204" charset="-122"/>
                <a:sym typeface="微软雅黑" panose="020B0503020204020204" charset="-122"/>
              </a:rPr>
              <a:t>,MSP</a:t>
            </a:r>
            <a:r>
              <a:rPr lang="zh-CN" altLang="en-US" sz="2600" dirty="0" smtClean="0">
                <a:solidFill>
                  <a:srgbClr val="000000"/>
                </a:solidFill>
                <a:latin typeface="微软雅黑" panose="020B0503020204020204" charset="-122"/>
                <a:ea typeface="微软雅黑" panose="020B0503020204020204" charset="-122"/>
                <a:sym typeface="微软雅黑" panose="020B0503020204020204" charset="-122"/>
              </a:rPr>
              <a:t>为</a:t>
            </a:r>
            <a:r>
              <a:rPr lang="en-US" altLang="zh-CN" sz="2600" dirty="0" smtClean="0">
                <a:solidFill>
                  <a:srgbClr val="000000"/>
                </a:solidFill>
                <a:latin typeface="微软雅黑" panose="020B0503020204020204" charset="-122"/>
                <a:ea typeface="微软雅黑" panose="020B0503020204020204" charset="-122"/>
                <a:sym typeface="微软雅黑" panose="020B0503020204020204" charset="-122"/>
              </a:rPr>
              <a:t>SP</a:t>
            </a:r>
            <a:r>
              <a:rPr lang="zh-CN" altLang="en-US" sz="2600" dirty="0" smtClean="0">
                <a:solidFill>
                  <a:srgbClr val="000000"/>
                </a:solidFill>
                <a:latin typeface="微软雅黑" panose="020B0503020204020204" charset="-122"/>
                <a:ea typeface="微软雅黑" panose="020B0503020204020204" charset="-122"/>
                <a:sym typeface="微软雅黑" panose="020B0503020204020204" charset="-122"/>
              </a:rPr>
              <a:t>指示器的栈顶单元</a:t>
            </a:r>
            <a:r>
              <a:rPr lang="en-US" altLang="zh-CN" sz="2600" dirty="0" smtClean="0">
                <a:solidFill>
                  <a:srgbClr val="000000"/>
                </a:solidFill>
                <a:latin typeface="微软雅黑" panose="020B0503020204020204" charset="-122"/>
                <a:ea typeface="微软雅黑" panose="020B0503020204020204" charset="-122"/>
                <a:sym typeface="微软雅黑" panose="020B0503020204020204" charset="-122"/>
              </a:rPr>
              <a:t>,</a:t>
            </a:r>
            <a:r>
              <a:rPr lang="zh-CN" altLang="en-US" sz="2600" dirty="0" smtClean="0">
                <a:solidFill>
                  <a:srgbClr val="000000"/>
                </a:solidFill>
                <a:latin typeface="微软雅黑" panose="020B0503020204020204" charset="-122"/>
                <a:ea typeface="微软雅黑" panose="020B0503020204020204" charset="-122"/>
                <a:sym typeface="微软雅黑" panose="020B0503020204020204" charset="-122"/>
              </a:rPr>
              <a:t>如果进栈操作的动作是</a:t>
            </a:r>
            <a:r>
              <a:rPr lang="en-US" altLang="zh-CN" sz="2600" dirty="0" smtClean="0">
                <a:solidFill>
                  <a:srgbClr val="000000"/>
                </a:solidFill>
                <a:latin typeface="微软雅黑" panose="020B0503020204020204" charset="-122"/>
                <a:ea typeface="微软雅黑" panose="020B0503020204020204" charset="-122"/>
                <a:sym typeface="微软雅黑" panose="020B0503020204020204" charset="-122"/>
              </a:rPr>
              <a:t>:(A)→MSP ,(SP)- 1 →SP ,</a:t>
            </a:r>
            <a:r>
              <a:rPr lang="zh-CN" altLang="en-US" sz="2600" dirty="0" smtClean="0">
                <a:solidFill>
                  <a:srgbClr val="000000"/>
                </a:solidFill>
                <a:latin typeface="微软雅黑" panose="020B0503020204020204" charset="-122"/>
                <a:ea typeface="微软雅黑" panose="020B0503020204020204" charset="-122"/>
                <a:sym typeface="微软雅黑" panose="020B0503020204020204" charset="-122"/>
              </a:rPr>
              <a:t>那么出栈操作的动作应是</a:t>
            </a:r>
            <a:r>
              <a:rPr lang="en-US" altLang="zh-CN" sz="2600" dirty="0" smtClean="0">
                <a:solidFill>
                  <a:srgbClr val="000000"/>
                </a:solidFill>
                <a:latin typeface="微软雅黑" panose="020B0503020204020204" charset="-122"/>
                <a:ea typeface="微软雅黑" panose="020B0503020204020204" charset="-122"/>
                <a:sym typeface="微软雅黑" panose="020B0503020204020204" charset="-122"/>
              </a:rPr>
              <a:t>(          )</a:t>
            </a:r>
            <a:r>
              <a:rPr lang="zh-CN" altLang="en-US" sz="2600" dirty="0" smtClean="0">
                <a:solidFill>
                  <a:srgbClr val="000000"/>
                </a:solidFill>
                <a:latin typeface="微软雅黑" panose="020B0503020204020204" charset="-122"/>
                <a:ea typeface="微软雅黑" panose="020B0503020204020204" charset="-122"/>
                <a:sym typeface="微软雅黑" panose="020B0503020204020204" charset="-122"/>
              </a:rPr>
              <a:t>。</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1" name="TextBox 10"/>
          <p:cNvSpPr txBox="1"/>
          <p:nvPr>
            <p:custDataLst>
              <p:tags r:id="rId2"/>
            </p:custDataLst>
          </p:nvPr>
        </p:nvSpPr>
        <p:spPr>
          <a:xfrm>
            <a:off x="1828800" y="2863691"/>
            <a:ext cx="3836353"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en-US" altLang="zh-CN" sz="2600" smtClean="0">
                <a:solidFill>
                  <a:srgbClr val="000000"/>
                </a:solidFill>
                <a:latin typeface="微软雅黑" panose="020B0503020204020204" charset="-122"/>
                <a:ea typeface="微软雅黑" panose="020B0503020204020204" charset="-122"/>
                <a:sym typeface="微软雅黑" panose="020B0503020204020204" charset="-122"/>
              </a:rPr>
              <a:t>(MSP)→A,(SP) + 1→SP</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2" name="椭圆 11"/>
          <p:cNvSpPr>
            <a:spLocks noChangeAspect="1"/>
          </p:cNvSpPr>
          <p:nvPr>
            <p:custDataLst>
              <p:tags r:id="rId3"/>
            </p:custDataLst>
          </p:nvPr>
        </p:nvSpPr>
        <p:spPr>
          <a:xfrm>
            <a:off x="11144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3" name="TextBox 12"/>
          <p:cNvSpPr txBox="1"/>
          <p:nvPr>
            <p:custDataLst>
              <p:tags r:id="rId4"/>
            </p:custDataLst>
          </p:nvPr>
        </p:nvSpPr>
        <p:spPr>
          <a:xfrm>
            <a:off x="1828800" y="3720941"/>
            <a:ext cx="3923030"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en-US" altLang="zh-CN" sz="2600" smtClean="0">
                <a:solidFill>
                  <a:srgbClr val="000000"/>
                </a:solidFill>
                <a:latin typeface="微软雅黑" panose="020B0503020204020204" charset="-122"/>
                <a:ea typeface="微软雅黑" panose="020B0503020204020204" charset="-122"/>
                <a:sym typeface="微软雅黑" panose="020B0503020204020204" charset="-122"/>
              </a:rPr>
              <a:t>(SP) + 1→SP ,(MSP)→A</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4" name="椭圆 13"/>
          <p:cNvSpPr>
            <a:spLocks noChangeAspect="1"/>
          </p:cNvSpPr>
          <p:nvPr>
            <p:custDataLst>
              <p:tags r:id="rId5"/>
            </p:custDataLst>
          </p:nvPr>
        </p:nvSpPr>
        <p:spPr>
          <a:xfrm>
            <a:off x="1114425" y="37076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5" name="TextBox 14"/>
          <p:cNvSpPr txBox="1"/>
          <p:nvPr>
            <p:custDataLst>
              <p:tags r:id="rId6"/>
            </p:custDataLst>
          </p:nvPr>
        </p:nvSpPr>
        <p:spPr>
          <a:xfrm>
            <a:off x="1828800" y="4578191"/>
            <a:ext cx="3821430"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en-US" altLang="zh-CN" sz="2600" smtClean="0">
                <a:solidFill>
                  <a:srgbClr val="000000"/>
                </a:solidFill>
                <a:latin typeface="微软雅黑" panose="020B0503020204020204" charset="-122"/>
                <a:ea typeface="微软雅黑" panose="020B0503020204020204" charset="-122"/>
                <a:sym typeface="微软雅黑" panose="020B0503020204020204" charset="-122"/>
              </a:rPr>
              <a:t>(SP) - 1→SP ,(MSP)→A</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6" name="椭圆 15"/>
          <p:cNvSpPr>
            <a:spLocks noChangeAspect="1"/>
          </p:cNvSpPr>
          <p:nvPr>
            <p:custDataLst>
              <p:tags r:id="rId7"/>
            </p:custDataLst>
          </p:nvPr>
        </p:nvSpPr>
        <p:spPr>
          <a:xfrm>
            <a:off x="1114425" y="45648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7" name="TextBox 16"/>
          <p:cNvSpPr txBox="1"/>
          <p:nvPr>
            <p:custDataLst>
              <p:tags r:id="rId8"/>
            </p:custDataLst>
          </p:nvPr>
        </p:nvSpPr>
        <p:spPr>
          <a:xfrm>
            <a:off x="1828800" y="5435441"/>
            <a:ext cx="3821430" cy="48768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spAutoFit/>
          </a:bodyPr>
          <a:lstStyle/>
          <a:p>
            <a:r>
              <a:rPr lang="en-US" altLang="zh-CN" sz="2600" smtClean="0">
                <a:solidFill>
                  <a:srgbClr val="000000"/>
                </a:solidFill>
                <a:latin typeface="微软雅黑" panose="020B0503020204020204" charset="-122"/>
                <a:ea typeface="微软雅黑" panose="020B0503020204020204" charset="-122"/>
                <a:sym typeface="微软雅黑" panose="020B0503020204020204" charset="-122"/>
              </a:rPr>
              <a:t>(MSP)→A ,(SP) - 1→SP</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8" name="椭圆 17"/>
          <p:cNvSpPr>
            <a:spLocks noChangeAspect="1"/>
          </p:cNvSpPr>
          <p:nvPr>
            <p:custDataLst>
              <p:tags r:id="rId9"/>
            </p:custDataLst>
          </p:nvPr>
        </p:nvSpPr>
        <p:spPr>
          <a:xfrm>
            <a:off x="1114425" y="54221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9" name="圆角矩形 18"/>
          <p:cNvSpPr/>
          <p:nvPr>
            <p:custDataLst>
              <p:tags r:id="rId10"/>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微软雅黑" panose="020B0503020204020204" charset="-122"/>
                <a:ea typeface="微软雅黑" panose="020B0503020204020204" charset="-122"/>
                <a:sym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grpSp>
        <p:nvGrpSpPr>
          <p:cNvPr id="9" name="组合 8"/>
          <p:cNvGrpSpPr/>
          <p:nvPr>
            <p:custDataLst>
              <p:tags r:id="rId11"/>
            </p:custDataLst>
          </p:nvPr>
        </p:nvGrpSpPr>
        <p:grpSpPr>
          <a:xfrm>
            <a:off x="0" y="0"/>
            <a:ext cx="9144000" cy="635000"/>
            <a:chOff x="0" y="0"/>
            <a:chExt cx="9144000" cy="635000"/>
          </a:xfrm>
        </p:grpSpPr>
        <p:sp>
          <p:nvSpPr>
            <p:cNvPr id="5" name="TitleBackground"/>
            <p:cNvSpPr/>
            <p:nvPr>
              <p:custDataLst>
                <p:tags r:id="rId12"/>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ColorBlock"/>
            <p:cNvSpPr/>
            <p:nvPr>
              <p:custDataLst>
                <p:tags r:id="rId13"/>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ypeText"/>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8" name="TipText"/>
            <p:cNvSpPr txBox="1"/>
            <p:nvPr>
              <p:custDataLst>
                <p:tags r:id="rId15"/>
              </p:custDataLst>
            </p:nvPr>
          </p:nvSpPr>
          <p:spPr>
            <a:xfrm>
              <a:off x="1427480"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微软雅黑" panose="020B0503020204020204" charset="-122"/>
                  <a:ea typeface="微软雅黑" panose="020B0503020204020204" charset="-122"/>
                  <a:sym typeface="微软雅黑" panose="020B0503020204020204" charset="-122"/>
                </a:rPr>
                <a:t>5</a:t>
              </a:r>
              <a:r>
                <a:rPr lang="zh-CN" altLang="en-US" sz="2000" smtClean="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4" name="图片 3"/>
          <p:cNvPicPr/>
          <p:nvPr>
            <p:custDataLst>
              <p:tags r:id="rId16"/>
            </p:custDataLst>
          </p:nvPr>
        </p:nvPicPr>
        <p:blipFill>
          <a:blip r:embed="rId17">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8"/>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RAINPROBLEM" val="ProblemBody"/>
</p:tagLst>
</file>

<file path=ppt/tags/tag10.xml><?xml version="1.0" encoding="utf-8"?>
<p:tagLst xmlns:p="http://schemas.openxmlformats.org/presentationml/2006/main">
  <p:tag name="RAINPROBLEM" val="ProblemSubmit"/>
  <p:tag name="RAINPROBLEMTYPE" val="MultipleChoice"/>
</p:tagLst>
</file>

<file path=ppt/tags/tag100.xml><?xml version="1.0" encoding="utf-8"?>
<p:tagLst xmlns:p="http://schemas.openxmlformats.org/presentationml/2006/main">
  <p:tag name="RAINPROBLEMTYPE" val="ProblemTypeMarker"/>
</p:tagLst>
</file>

<file path=ppt/tags/tag101.xml><?xml version="1.0" encoding="utf-8"?>
<p:tagLst xmlns:p="http://schemas.openxmlformats.org/presentationml/2006/main">
  <p:tag name="RAINPROBLEM" val="ProblemSetting"/>
  <p:tag name="RAINPROBLEMTYPE" val="MultipleChoice"/>
</p:tagLst>
</file>

<file path=ppt/tags/tag102.xml><?xml version="1.0" encoding="utf-8"?>
<p:tagLst xmlns:p="http://schemas.openxmlformats.org/presentationml/2006/main">
  <p:tag name="RAINPROBLEM" val="MultipleChoice"/>
  <p:tag name="PROBLEMSCORE" val="5.0"/>
</p:tagLst>
</file>

<file path=ppt/tags/tag103.xml><?xml version="1.0" encoding="utf-8"?>
<p:tagLst xmlns:p="http://schemas.openxmlformats.org/presentationml/2006/main">
  <p:tag name="RAINPROBLEM" val="ProblemBody"/>
</p:tagLst>
</file>

<file path=ppt/tags/tag104.xml><?xml version="1.0" encoding="utf-8"?>
<p:tagLst xmlns:p="http://schemas.openxmlformats.org/presentationml/2006/main">
  <p:tag name="RAINPROBLEM" val="ProblemItem"/>
</p:tagLst>
</file>

<file path=ppt/tags/tag105.xml><?xml version="1.0" encoding="utf-8"?>
<p:tagLst xmlns:p="http://schemas.openxmlformats.org/presentationml/2006/main">
  <p:tag name="RAINPROBLEM" val="ProblemBullet"/>
  <p:tag name="RAINPROBLEMTYPE" val="MultipleChoice"/>
  <p:tag name="RAINBULLET" val="Wrong"/>
</p:tagLst>
</file>

<file path=ppt/tags/tag106.xml><?xml version="1.0" encoding="utf-8"?>
<p:tagLst xmlns:p="http://schemas.openxmlformats.org/presentationml/2006/main">
  <p:tag name="RAINPROBLEM" val="ProblemItem"/>
</p:tagLst>
</file>

<file path=ppt/tags/tag107.xml><?xml version="1.0" encoding="utf-8"?>
<p:tagLst xmlns:p="http://schemas.openxmlformats.org/presentationml/2006/main">
  <p:tag name="RAINPROBLEM" val="ProblemBullet"/>
  <p:tag name="RAINPROBLEMTYPE" val="MultipleChoice"/>
  <p:tag name="RAINBULLET" val="Correct"/>
</p:tagLst>
</file>

<file path=ppt/tags/tag108.xml><?xml version="1.0" encoding="utf-8"?>
<p:tagLst xmlns:p="http://schemas.openxmlformats.org/presentationml/2006/main">
  <p:tag name="RAINPROBLEM" val="ProblemItem"/>
</p:tagLst>
</file>

<file path=ppt/tags/tag109.xml><?xml version="1.0" encoding="utf-8"?>
<p:tagLst xmlns:p="http://schemas.openxmlformats.org/presentationml/2006/main">
  <p:tag name="RAINPROBLEM" val="ProblemBullet"/>
  <p:tag name="RAINPROBLEMTYPE" val="MultipleChoice"/>
  <p:tag name="RAINBULLET" val="Wrong"/>
</p:tagLst>
</file>

<file path=ppt/tags/tag11.xml><?xml version="1.0" encoding="utf-8"?>
<p:tagLst xmlns:p="http://schemas.openxmlformats.org/presentationml/2006/main">
  <p:tag name="RAINPROBLEMTYPE" val="ProblemTypeMarker"/>
</p:tagLst>
</file>

<file path=ppt/tags/tag110.xml><?xml version="1.0" encoding="utf-8"?>
<p:tagLst xmlns:p="http://schemas.openxmlformats.org/presentationml/2006/main">
  <p:tag name="RAINPROBLEM" val="ProblemItem"/>
</p:tagLst>
</file>

<file path=ppt/tags/tag111.xml><?xml version="1.0" encoding="utf-8"?>
<p:tagLst xmlns:p="http://schemas.openxmlformats.org/presentationml/2006/main">
  <p:tag name="RAINPROBLEM" val="ProblemBullet"/>
  <p:tag name="RAINPROBLEMTYPE" val="MultipleChoice"/>
  <p:tag name="RAINBULLET" val="Wrong"/>
</p:tagLst>
</file>

<file path=ppt/tags/tag112.xml><?xml version="1.0" encoding="utf-8"?>
<p:tagLst xmlns:p="http://schemas.openxmlformats.org/presentationml/2006/main">
  <p:tag name="RAINPROBLEM" val="ProblemSubmit"/>
  <p:tag name="RAINPROBLEMTYPE" val="MultipleChoice"/>
</p:tagLst>
</file>

<file path=ppt/tags/tag113.xml><?xml version="1.0" encoding="utf-8"?>
<p:tagLst xmlns:p="http://schemas.openxmlformats.org/presentationml/2006/main">
  <p:tag name="RAINPROBLEMTYPE" val="ProblemTypeMarker"/>
</p:tagLst>
</file>

<file path=ppt/tags/tag114.xml><?xml version="1.0" encoding="utf-8"?>
<p:tagLst xmlns:p="http://schemas.openxmlformats.org/presentationml/2006/main">
  <p:tag name="RAINPROBLEMTYPE" val="ProblemTypeMarker"/>
</p:tagLst>
</file>

<file path=ppt/tags/tag115.xml><?xml version="1.0" encoding="utf-8"?>
<p:tagLst xmlns:p="http://schemas.openxmlformats.org/presentationml/2006/main">
  <p:tag name="RAINPROBLEMTYPE" val="ProblemTypeMarker"/>
</p:tagLst>
</file>

<file path=ppt/tags/tag116.xml><?xml version="1.0" encoding="utf-8"?>
<p:tagLst xmlns:p="http://schemas.openxmlformats.org/presentationml/2006/main">
  <p:tag name="RAINPROBLEMTYPE" val="ProblemTypeMarker"/>
</p:tagLst>
</file>

<file path=ppt/tags/tag117.xml><?xml version="1.0" encoding="utf-8"?>
<p:tagLst xmlns:p="http://schemas.openxmlformats.org/presentationml/2006/main">
  <p:tag name="RAINPROBLEMTYPE" val="ProblemTypeMarker"/>
</p:tagLst>
</file>

<file path=ppt/tags/tag118.xml><?xml version="1.0" encoding="utf-8"?>
<p:tagLst xmlns:p="http://schemas.openxmlformats.org/presentationml/2006/main">
  <p:tag name="RAINPROBLEM" val="ProblemSetting"/>
  <p:tag name="RAINPROBLEMTYPE" val="MultipleChoice"/>
</p:tagLst>
</file>

<file path=ppt/tags/tag119.xml><?xml version="1.0" encoding="utf-8"?>
<p:tagLst xmlns:p="http://schemas.openxmlformats.org/presentationml/2006/main">
  <p:tag name="RAINPROBLEM" val="MultipleChoice"/>
  <p:tag name="PROBLEMSCORE" val="5.0"/>
</p:tagLst>
</file>

<file path=ppt/tags/tag12.xml><?xml version="1.0" encoding="utf-8"?>
<p:tagLst xmlns:p="http://schemas.openxmlformats.org/presentationml/2006/main">
  <p:tag name="RAINPROBLEMTYPE" val="ProblemTypeMarker"/>
</p:tagLst>
</file>

<file path=ppt/tags/tag120.xml><?xml version="1.0" encoding="utf-8"?>
<p:tagLst xmlns:p="http://schemas.openxmlformats.org/presentationml/2006/main">
  <p:tag name="RAINPROBLEM" val="ProblemBody"/>
</p:tagLst>
</file>

<file path=ppt/tags/tag121.xml><?xml version="1.0" encoding="utf-8"?>
<p:tagLst xmlns:p="http://schemas.openxmlformats.org/presentationml/2006/main">
  <p:tag name="RAINPROBLEM" val="ProblemItem"/>
</p:tagLst>
</file>

<file path=ppt/tags/tag122.xml><?xml version="1.0" encoding="utf-8"?>
<p:tagLst xmlns:p="http://schemas.openxmlformats.org/presentationml/2006/main">
  <p:tag name="RAINPROBLEM" val="ProblemBullet"/>
  <p:tag name="RAINPROBLEMTYPE" val="MultipleChoice"/>
  <p:tag name="RAINBULLET" val="Wrong"/>
</p:tagLst>
</file>

<file path=ppt/tags/tag123.xml><?xml version="1.0" encoding="utf-8"?>
<p:tagLst xmlns:p="http://schemas.openxmlformats.org/presentationml/2006/main">
  <p:tag name="RAINPROBLEM" val="ProblemItem"/>
</p:tagLst>
</file>

<file path=ppt/tags/tag124.xml><?xml version="1.0" encoding="utf-8"?>
<p:tagLst xmlns:p="http://schemas.openxmlformats.org/presentationml/2006/main">
  <p:tag name="RAINPROBLEM" val="ProblemBullet"/>
  <p:tag name="RAINPROBLEMTYPE" val="MultipleChoice"/>
  <p:tag name="RAINBULLET" val="Correct"/>
</p:tagLst>
</file>

<file path=ppt/tags/tag125.xml><?xml version="1.0" encoding="utf-8"?>
<p:tagLst xmlns:p="http://schemas.openxmlformats.org/presentationml/2006/main">
  <p:tag name="RAINPROBLEM" val="ProblemItem"/>
</p:tagLst>
</file>

<file path=ppt/tags/tag126.xml><?xml version="1.0" encoding="utf-8"?>
<p:tagLst xmlns:p="http://schemas.openxmlformats.org/presentationml/2006/main">
  <p:tag name="RAINPROBLEM" val="ProblemBullet"/>
  <p:tag name="RAINPROBLEMTYPE" val="MultipleChoice"/>
  <p:tag name="RAINBULLET" val="Wrong"/>
</p:tagLst>
</file>

<file path=ppt/tags/tag127.xml><?xml version="1.0" encoding="utf-8"?>
<p:tagLst xmlns:p="http://schemas.openxmlformats.org/presentationml/2006/main">
  <p:tag name="RAINPROBLEM" val="ProblemItem"/>
</p:tagLst>
</file>

<file path=ppt/tags/tag128.xml><?xml version="1.0" encoding="utf-8"?>
<p:tagLst xmlns:p="http://schemas.openxmlformats.org/presentationml/2006/main">
  <p:tag name="RAINPROBLEM" val="ProblemBullet"/>
  <p:tag name="RAINPROBLEMTYPE" val="MultipleChoice"/>
  <p:tag name="RAINBULLET" val="Wrong"/>
</p:tagLst>
</file>

<file path=ppt/tags/tag129.xml><?xml version="1.0" encoding="utf-8"?>
<p:tagLst xmlns:p="http://schemas.openxmlformats.org/presentationml/2006/main">
  <p:tag name="RAINPROBLEM" val="ProblemSubmit"/>
  <p:tag name="RAINPROBLEMTYPE" val="MultipleChoice"/>
</p:tagLst>
</file>

<file path=ppt/tags/tag13.xml><?xml version="1.0" encoding="utf-8"?>
<p:tagLst xmlns:p="http://schemas.openxmlformats.org/presentationml/2006/main">
  <p:tag name="RAINPROBLEMTYPE" val="ProblemTypeMarker"/>
</p:tagLst>
</file>

<file path=ppt/tags/tag130.xml><?xml version="1.0" encoding="utf-8"?>
<p:tagLst xmlns:p="http://schemas.openxmlformats.org/presentationml/2006/main">
  <p:tag name="RAINPROBLEMTYPE" val="ProblemTypeMarker"/>
</p:tagLst>
</file>

<file path=ppt/tags/tag131.xml><?xml version="1.0" encoding="utf-8"?>
<p:tagLst xmlns:p="http://schemas.openxmlformats.org/presentationml/2006/main">
  <p:tag name="RAINPROBLEMTYPE" val="ProblemTypeMarker"/>
</p:tagLst>
</file>

<file path=ppt/tags/tag132.xml><?xml version="1.0" encoding="utf-8"?>
<p:tagLst xmlns:p="http://schemas.openxmlformats.org/presentationml/2006/main">
  <p:tag name="RAINPROBLEMTYPE" val="ProblemTypeMarker"/>
</p:tagLst>
</file>

<file path=ppt/tags/tag133.xml><?xml version="1.0" encoding="utf-8"?>
<p:tagLst xmlns:p="http://schemas.openxmlformats.org/presentationml/2006/main">
  <p:tag name="RAINPROBLEMTYPE" val="ProblemTypeMarker"/>
</p:tagLst>
</file>

<file path=ppt/tags/tag134.xml><?xml version="1.0" encoding="utf-8"?>
<p:tagLst xmlns:p="http://schemas.openxmlformats.org/presentationml/2006/main">
  <p:tag name="RAINPROBLEMTYPE" val="ProblemTypeMarker"/>
</p:tagLst>
</file>

<file path=ppt/tags/tag135.xml><?xml version="1.0" encoding="utf-8"?>
<p:tagLst xmlns:p="http://schemas.openxmlformats.org/presentationml/2006/main">
  <p:tag name="RAINPROBLEM" val="ProblemSetting"/>
  <p:tag name="RAINPROBLEMTYPE" val="MultipleChoice"/>
</p:tagLst>
</file>

<file path=ppt/tags/tag136.xml><?xml version="1.0" encoding="utf-8"?>
<p:tagLst xmlns:p="http://schemas.openxmlformats.org/presentationml/2006/main">
  <p:tag name="RAINPROBLEM" val="MultipleChoice"/>
  <p:tag name="PROBLEMSCORE" val="5.0"/>
</p:tagLst>
</file>

<file path=ppt/tags/tag137.xml><?xml version="1.0" encoding="utf-8"?>
<p:tagLst xmlns:p="http://schemas.openxmlformats.org/presentationml/2006/main">
  <p:tag name="RAINPROBLEM" val="ProblemBody"/>
</p:tagLst>
</file>

<file path=ppt/tags/tag138.xml><?xml version="1.0" encoding="utf-8"?>
<p:tagLst xmlns:p="http://schemas.openxmlformats.org/presentationml/2006/main">
  <p:tag name="RAINPROBLEM" val="ProblemItem"/>
</p:tagLst>
</file>

<file path=ppt/tags/tag139.xml><?xml version="1.0" encoding="utf-8"?>
<p:tagLst xmlns:p="http://schemas.openxmlformats.org/presentationml/2006/main">
  <p:tag name="RAINPROBLEM" val="ProblemBullet"/>
  <p:tag name="RAINPROBLEMTYPE" val="MultipleChoice"/>
  <p:tag name="RAINBULLET" val="Wrong"/>
</p:tagLst>
</file>

<file path=ppt/tags/tag14.xml><?xml version="1.0" encoding="utf-8"?>
<p:tagLst xmlns:p="http://schemas.openxmlformats.org/presentationml/2006/main">
  <p:tag name="RAINPROBLEMTYPE" val="ProblemTypeMarker"/>
</p:tagLst>
</file>

<file path=ppt/tags/tag140.xml><?xml version="1.0" encoding="utf-8"?>
<p:tagLst xmlns:p="http://schemas.openxmlformats.org/presentationml/2006/main">
  <p:tag name="RAINPROBLEM" val="ProblemItem"/>
</p:tagLst>
</file>

<file path=ppt/tags/tag141.xml><?xml version="1.0" encoding="utf-8"?>
<p:tagLst xmlns:p="http://schemas.openxmlformats.org/presentationml/2006/main">
  <p:tag name="RAINPROBLEM" val="ProblemBullet"/>
  <p:tag name="RAINPROBLEMTYPE" val="MultipleChoice"/>
  <p:tag name="RAINBULLET" val="Wrong"/>
</p:tagLst>
</file>

<file path=ppt/tags/tag142.xml><?xml version="1.0" encoding="utf-8"?>
<p:tagLst xmlns:p="http://schemas.openxmlformats.org/presentationml/2006/main">
  <p:tag name="RAINPROBLEM" val="ProblemItem"/>
</p:tagLst>
</file>

<file path=ppt/tags/tag143.xml><?xml version="1.0" encoding="utf-8"?>
<p:tagLst xmlns:p="http://schemas.openxmlformats.org/presentationml/2006/main">
  <p:tag name="RAINPROBLEM" val="ProblemBullet"/>
  <p:tag name="RAINPROBLEMTYPE" val="MultipleChoice"/>
  <p:tag name="RAINBULLET" val="Correct"/>
</p:tagLst>
</file>

<file path=ppt/tags/tag144.xml><?xml version="1.0" encoding="utf-8"?>
<p:tagLst xmlns:p="http://schemas.openxmlformats.org/presentationml/2006/main">
  <p:tag name="RAINPROBLEM" val="ProblemItem"/>
</p:tagLst>
</file>

<file path=ppt/tags/tag145.xml><?xml version="1.0" encoding="utf-8"?>
<p:tagLst xmlns:p="http://schemas.openxmlformats.org/presentationml/2006/main">
  <p:tag name="RAINPROBLEM" val="ProblemBullet"/>
  <p:tag name="RAINPROBLEMTYPE" val="MultipleChoice"/>
  <p:tag name="RAINBULLET" val="Wrong"/>
</p:tagLst>
</file>

<file path=ppt/tags/tag146.xml><?xml version="1.0" encoding="utf-8"?>
<p:tagLst xmlns:p="http://schemas.openxmlformats.org/presentationml/2006/main">
  <p:tag name="RAINPROBLEM" val="ProblemSubmit"/>
  <p:tag name="RAINPROBLEMTYPE" val="MultipleChoice"/>
</p:tagLst>
</file>

<file path=ppt/tags/tag147.xml><?xml version="1.0" encoding="utf-8"?>
<p:tagLst xmlns:p="http://schemas.openxmlformats.org/presentationml/2006/main">
  <p:tag name="RAINPROBLEMTYPE" val="ProblemTypeMarker"/>
</p:tagLst>
</file>

<file path=ppt/tags/tag148.xml><?xml version="1.0" encoding="utf-8"?>
<p:tagLst xmlns:p="http://schemas.openxmlformats.org/presentationml/2006/main">
  <p:tag name="RAINPROBLEMTYPE" val="ProblemTypeMarker"/>
</p:tagLst>
</file>

<file path=ppt/tags/tag149.xml><?xml version="1.0" encoding="utf-8"?>
<p:tagLst xmlns:p="http://schemas.openxmlformats.org/presentationml/2006/main">
  <p:tag name="RAINPROBLEMTYPE" val="ProblemTypeMarker"/>
</p:tagLst>
</file>

<file path=ppt/tags/tag15.xml><?xml version="1.0" encoding="utf-8"?>
<p:tagLst xmlns:p="http://schemas.openxmlformats.org/presentationml/2006/main">
  <p:tag name="RAINPROBLEMTYPE" val="ProblemTypeMarker"/>
</p:tagLst>
</file>

<file path=ppt/tags/tag150.xml><?xml version="1.0" encoding="utf-8"?>
<p:tagLst xmlns:p="http://schemas.openxmlformats.org/presentationml/2006/main">
  <p:tag name="RAINPROBLEMTYPE" val="ProblemTypeMarker"/>
</p:tagLst>
</file>

<file path=ppt/tags/tag151.xml><?xml version="1.0" encoding="utf-8"?>
<p:tagLst xmlns:p="http://schemas.openxmlformats.org/presentationml/2006/main">
  <p:tag name="RAINPROBLEMTYPE" val="ProblemTypeMarker"/>
</p:tagLst>
</file>

<file path=ppt/tags/tag152.xml><?xml version="1.0" encoding="utf-8"?>
<p:tagLst xmlns:p="http://schemas.openxmlformats.org/presentationml/2006/main">
  <p:tag name="RAINPROBLEM" val="ProblemSetting"/>
  <p:tag name="RAINPROBLEMTYPE" val="MultipleChoice"/>
</p:tagLst>
</file>

<file path=ppt/tags/tag153.xml><?xml version="1.0" encoding="utf-8"?>
<p:tagLst xmlns:p="http://schemas.openxmlformats.org/presentationml/2006/main">
  <p:tag name="RAINPROBLEM" val="MultipleChoice"/>
  <p:tag name="PROBLEMSCORE" val="5.0"/>
</p:tagLst>
</file>

<file path=ppt/tags/tag154.xml><?xml version="1.0" encoding="utf-8"?>
<p:tagLst xmlns:p="http://schemas.openxmlformats.org/presentationml/2006/main">
  <p:tag name="RAINPROBLEM" val="ProblemBody"/>
</p:tagLst>
</file>

<file path=ppt/tags/tag155.xml><?xml version="1.0" encoding="utf-8"?>
<p:tagLst xmlns:p="http://schemas.openxmlformats.org/presentationml/2006/main">
  <p:tag name="RAINPROBLEM" val="ProblemItem"/>
</p:tagLst>
</file>

<file path=ppt/tags/tag156.xml><?xml version="1.0" encoding="utf-8"?>
<p:tagLst xmlns:p="http://schemas.openxmlformats.org/presentationml/2006/main">
  <p:tag name="RAINPROBLEM" val="ProblemBullet"/>
  <p:tag name="RAINPROBLEMTYPE" val="MultipleChoice"/>
  <p:tag name="RAINBULLET" val="Correct"/>
</p:tagLst>
</file>

<file path=ppt/tags/tag157.xml><?xml version="1.0" encoding="utf-8"?>
<p:tagLst xmlns:p="http://schemas.openxmlformats.org/presentationml/2006/main">
  <p:tag name="RAINPROBLEM" val="ProblemItem"/>
</p:tagLst>
</file>

<file path=ppt/tags/tag158.xml><?xml version="1.0" encoding="utf-8"?>
<p:tagLst xmlns:p="http://schemas.openxmlformats.org/presentationml/2006/main">
  <p:tag name="RAINPROBLEM" val="ProblemBullet"/>
  <p:tag name="RAINPROBLEMTYPE" val="MultipleChoice"/>
  <p:tag name="RAINBULLET" val="Wrong"/>
</p:tagLst>
</file>

<file path=ppt/tags/tag159.xml><?xml version="1.0" encoding="utf-8"?>
<p:tagLst xmlns:p="http://schemas.openxmlformats.org/presentationml/2006/main">
  <p:tag name="RAINPROBLEM" val="ProblemItem"/>
</p:tagLst>
</file>

<file path=ppt/tags/tag16.xml><?xml version="1.0" encoding="utf-8"?>
<p:tagLst xmlns:p="http://schemas.openxmlformats.org/presentationml/2006/main">
  <p:tag name="RAINPROBLEM" val="ProblemSetting"/>
  <p:tag name="RAINPROBLEMTYPE" val="MultipleChoice"/>
</p:tagLst>
</file>

<file path=ppt/tags/tag160.xml><?xml version="1.0" encoding="utf-8"?>
<p:tagLst xmlns:p="http://schemas.openxmlformats.org/presentationml/2006/main">
  <p:tag name="RAINPROBLEM" val="ProblemBullet"/>
  <p:tag name="RAINPROBLEMTYPE" val="MultipleChoice"/>
  <p:tag name="RAINBULLET" val="Wrong"/>
</p:tagLst>
</file>

<file path=ppt/tags/tag161.xml><?xml version="1.0" encoding="utf-8"?>
<p:tagLst xmlns:p="http://schemas.openxmlformats.org/presentationml/2006/main">
  <p:tag name="RAINPROBLEM" val="ProblemItem"/>
</p:tagLst>
</file>

<file path=ppt/tags/tag162.xml><?xml version="1.0" encoding="utf-8"?>
<p:tagLst xmlns:p="http://schemas.openxmlformats.org/presentationml/2006/main">
  <p:tag name="RAINPROBLEM" val="ProblemBullet"/>
  <p:tag name="RAINPROBLEMTYPE" val="MultipleChoice"/>
  <p:tag name="RAINBULLET" val="Wrong"/>
</p:tagLst>
</file>

<file path=ppt/tags/tag163.xml><?xml version="1.0" encoding="utf-8"?>
<p:tagLst xmlns:p="http://schemas.openxmlformats.org/presentationml/2006/main">
  <p:tag name="RAINPROBLEM" val="ProblemSubmit"/>
  <p:tag name="RAINPROBLEMTYPE" val="MultipleChoice"/>
</p:tagLst>
</file>

<file path=ppt/tags/tag164.xml><?xml version="1.0" encoding="utf-8"?>
<p:tagLst xmlns:p="http://schemas.openxmlformats.org/presentationml/2006/main">
  <p:tag name="RAINPROBLEMTYPE" val="ProblemTypeMarker"/>
</p:tagLst>
</file>

<file path=ppt/tags/tag165.xml><?xml version="1.0" encoding="utf-8"?>
<p:tagLst xmlns:p="http://schemas.openxmlformats.org/presentationml/2006/main">
  <p:tag name="RAINPROBLEMTYPE" val="ProblemTypeMarker"/>
</p:tagLst>
</file>

<file path=ppt/tags/tag166.xml><?xml version="1.0" encoding="utf-8"?>
<p:tagLst xmlns:p="http://schemas.openxmlformats.org/presentationml/2006/main">
  <p:tag name="RAINPROBLEMTYPE" val="ProblemTypeMarker"/>
</p:tagLst>
</file>

<file path=ppt/tags/tag167.xml><?xml version="1.0" encoding="utf-8"?>
<p:tagLst xmlns:p="http://schemas.openxmlformats.org/presentationml/2006/main">
  <p:tag name="RAINPROBLEMTYPE" val="ProblemTypeMarker"/>
</p:tagLst>
</file>

<file path=ppt/tags/tag168.xml><?xml version="1.0" encoding="utf-8"?>
<p:tagLst xmlns:p="http://schemas.openxmlformats.org/presentationml/2006/main">
  <p:tag name="RAINPROBLEMTYPE" val="ProblemTypeMarker"/>
</p:tagLst>
</file>

<file path=ppt/tags/tag169.xml><?xml version="1.0" encoding="utf-8"?>
<p:tagLst xmlns:p="http://schemas.openxmlformats.org/presentationml/2006/main">
  <p:tag name="RAINPROBLEM" val="ProblemSetting"/>
  <p:tag name="RAINPROBLEMTYPE" val="MultipleChoice"/>
</p:tagLst>
</file>

<file path=ppt/tags/tag17.xml><?xml version="1.0" encoding="utf-8"?>
<p:tagLst xmlns:p="http://schemas.openxmlformats.org/presentationml/2006/main">
  <p:tag name="RAINPROBLEM" val="MultipleChoice"/>
  <p:tag name="PROBLEMSCORE" val="5.0"/>
</p:tagLst>
</file>

<file path=ppt/tags/tag170.xml><?xml version="1.0" encoding="utf-8"?>
<p:tagLst xmlns:p="http://schemas.openxmlformats.org/presentationml/2006/main">
  <p:tag name="RAINPROBLEM" val="MultipleChoice"/>
  <p:tag name="PROBLEMSCORE" val="5.0"/>
</p:tagLst>
</file>

<file path=ppt/tags/tag171.xml><?xml version="1.0" encoding="utf-8"?>
<p:tagLst xmlns:p="http://schemas.openxmlformats.org/presentationml/2006/main">
  <p:tag name="RAINPROBLEM" val="ProblemBody"/>
</p:tagLst>
</file>

<file path=ppt/tags/tag172.xml><?xml version="1.0" encoding="utf-8"?>
<p:tagLst xmlns:p="http://schemas.openxmlformats.org/presentationml/2006/main">
  <p:tag name="RAINPROBLEM" val="ProblemItem"/>
</p:tagLst>
</file>

<file path=ppt/tags/tag173.xml><?xml version="1.0" encoding="utf-8"?>
<p:tagLst xmlns:p="http://schemas.openxmlformats.org/presentationml/2006/main">
  <p:tag name="RAINPROBLEM" val="ProblemBullet"/>
  <p:tag name="RAINPROBLEMTYPE" val="MultipleChoice"/>
  <p:tag name="RAINBULLET" val="Wrong"/>
</p:tagLst>
</file>

<file path=ppt/tags/tag174.xml><?xml version="1.0" encoding="utf-8"?>
<p:tagLst xmlns:p="http://schemas.openxmlformats.org/presentationml/2006/main">
  <p:tag name="RAINPROBLEM" val="ProblemItem"/>
</p:tagLst>
</file>

<file path=ppt/tags/tag175.xml><?xml version="1.0" encoding="utf-8"?>
<p:tagLst xmlns:p="http://schemas.openxmlformats.org/presentationml/2006/main">
  <p:tag name="RAINPROBLEM" val="ProblemBullet"/>
  <p:tag name="RAINPROBLEMTYPE" val="MultipleChoice"/>
  <p:tag name="RAINBULLET" val="Wrong"/>
</p:tagLst>
</file>

<file path=ppt/tags/tag176.xml><?xml version="1.0" encoding="utf-8"?>
<p:tagLst xmlns:p="http://schemas.openxmlformats.org/presentationml/2006/main">
  <p:tag name="RAINPROBLEM" val="ProblemItem"/>
</p:tagLst>
</file>

<file path=ppt/tags/tag177.xml><?xml version="1.0" encoding="utf-8"?>
<p:tagLst xmlns:p="http://schemas.openxmlformats.org/presentationml/2006/main">
  <p:tag name="RAINPROBLEM" val="ProblemBullet"/>
  <p:tag name="RAINPROBLEMTYPE" val="MultipleChoice"/>
  <p:tag name="RAINBULLET" val="Wrong"/>
</p:tagLst>
</file>

<file path=ppt/tags/tag178.xml><?xml version="1.0" encoding="utf-8"?>
<p:tagLst xmlns:p="http://schemas.openxmlformats.org/presentationml/2006/main">
  <p:tag name="RAINPROBLEM" val="ProblemItem"/>
</p:tagLst>
</file>

<file path=ppt/tags/tag179.xml><?xml version="1.0" encoding="utf-8"?>
<p:tagLst xmlns:p="http://schemas.openxmlformats.org/presentationml/2006/main">
  <p:tag name="RAINPROBLEM" val="ProblemBullet"/>
  <p:tag name="RAINPROBLEMTYPE" val="MultipleChoice"/>
  <p:tag name="RAINBULLET" val="Correct"/>
</p:tagLst>
</file>

<file path=ppt/tags/tag18.xml><?xml version="1.0" encoding="utf-8"?>
<p:tagLst xmlns:p="http://schemas.openxmlformats.org/presentationml/2006/main">
  <p:tag name="RAINPROBLEM" val="ProblemBody"/>
</p:tagLst>
</file>

<file path=ppt/tags/tag180.xml><?xml version="1.0" encoding="utf-8"?>
<p:tagLst xmlns:p="http://schemas.openxmlformats.org/presentationml/2006/main">
  <p:tag name="RAINPROBLEM" val="ProblemSubmit"/>
  <p:tag name="RAINPROBLEMTYPE" val="MultipleChoice"/>
</p:tagLst>
</file>

<file path=ppt/tags/tag181.xml><?xml version="1.0" encoding="utf-8"?>
<p:tagLst xmlns:p="http://schemas.openxmlformats.org/presentationml/2006/main">
  <p:tag name="RAINPROBLEMTYPE" val="ProblemTypeMarker"/>
</p:tagLst>
</file>

<file path=ppt/tags/tag182.xml><?xml version="1.0" encoding="utf-8"?>
<p:tagLst xmlns:p="http://schemas.openxmlformats.org/presentationml/2006/main">
  <p:tag name="RAINPROBLEMTYPE" val="ProblemTypeMarker"/>
</p:tagLst>
</file>

<file path=ppt/tags/tag183.xml><?xml version="1.0" encoding="utf-8"?>
<p:tagLst xmlns:p="http://schemas.openxmlformats.org/presentationml/2006/main">
  <p:tag name="RAINPROBLEMTYPE" val="ProblemTypeMarker"/>
</p:tagLst>
</file>

<file path=ppt/tags/tag184.xml><?xml version="1.0" encoding="utf-8"?>
<p:tagLst xmlns:p="http://schemas.openxmlformats.org/presentationml/2006/main">
  <p:tag name="RAINPROBLEMTYPE" val="ProblemTypeMarker"/>
</p:tagLst>
</file>

<file path=ppt/tags/tag185.xml><?xml version="1.0" encoding="utf-8"?>
<p:tagLst xmlns:p="http://schemas.openxmlformats.org/presentationml/2006/main">
  <p:tag name="RAINPROBLEMTYPE" val="ProblemTypeMarker"/>
</p:tagLst>
</file>

<file path=ppt/tags/tag186.xml><?xml version="1.0" encoding="utf-8"?>
<p:tagLst xmlns:p="http://schemas.openxmlformats.org/presentationml/2006/main">
  <p:tag name="RAINPROBLEM" val="ProblemSetting"/>
  <p:tag name="RAINPROBLEMTYPE" val="MultipleChoice"/>
</p:tagLst>
</file>

<file path=ppt/tags/tag187.xml><?xml version="1.0" encoding="utf-8"?>
<p:tagLst xmlns:p="http://schemas.openxmlformats.org/presentationml/2006/main">
  <p:tag name="RAINPROBLEM" val="MultipleChoice"/>
  <p:tag name="PROBLEMSCORE" val="5.0"/>
</p:tagLst>
</file>

<file path=ppt/tags/tag188.xml><?xml version="1.0" encoding="utf-8"?>
<p:tagLst xmlns:p="http://schemas.openxmlformats.org/presentationml/2006/main">
  <p:tag name="RAINPROBLEM" val="ProblemBody"/>
</p:tagLst>
</file>

<file path=ppt/tags/tag189.xml><?xml version="1.0" encoding="utf-8"?>
<p:tagLst xmlns:p="http://schemas.openxmlformats.org/presentationml/2006/main">
  <p:tag name="RAINPROBLEM" val="ProblemItem"/>
</p:tagLst>
</file>

<file path=ppt/tags/tag19.xml><?xml version="1.0" encoding="utf-8"?>
<p:tagLst xmlns:p="http://schemas.openxmlformats.org/presentationml/2006/main">
  <p:tag name="RAINPROBLEM" val="ProblemItem"/>
</p:tagLst>
</file>

<file path=ppt/tags/tag190.xml><?xml version="1.0" encoding="utf-8"?>
<p:tagLst xmlns:p="http://schemas.openxmlformats.org/presentationml/2006/main">
  <p:tag name="RAINPROBLEM" val="ProblemBullet"/>
  <p:tag name="RAINPROBLEMTYPE" val="MultipleChoice"/>
  <p:tag name="RAINBULLET" val="Wrong"/>
</p:tagLst>
</file>

<file path=ppt/tags/tag191.xml><?xml version="1.0" encoding="utf-8"?>
<p:tagLst xmlns:p="http://schemas.openxmlformats.org/presentationml/2006/main">
  <p:tag name="RAINPROBLEM" val="ProblemItem"/>
</p:tagLst>
</file>

<file path=ppt/tags/tag192.xml><?xml version="1.0" encoding="utf-8"?>
<p:tagLst xmlns:p="http://schemas.openxmlformats.org/presentationml/2006/main">
  <p:tag name="RAINPROBLEM" val="ProblemBullet"/>
  <p:tag name="RAINPROBLEMTYPE" val="MultipleChoice"/>
  <p:tag name="RAINBULLET" val="Correct"/>
</p:tagLst>
</file>

<file path=ppt/tags/tag193.xml><?xml version="1.0" encoding="utf-8"?>
<p:tagLst xmlns:p="http://schemas.openxmlformats.org/presentationml/2006/main">
  <p:tag name="RAINPROBLEM" val="ProblemItem"/>
</p:tagLst>
</file>

<file path=ppt/tags/tag194.xml><?xml version="1.0" encoding="utf-8"?>
<p:tagLst xmlns:p="http://schemas.openxmlformats.org/presentationml/2006/main">
  <p:tag name="RAINPROBLEM" val="ProblemBullet"/>
  <p:tag name="RAINPROBLEMTYPE" val="MultipleChoice"/>
  <p:tag name="RAINBULLET" val="Wrong"/>
</p:tagLst>
</file>

<file path=ppt/tags/tag195.xml><?xml version="1.0" encoding="utf-8"?>
<p:tagLst xmlns:p="http://schemas.openxmlformats.org/presentationml/2006/main">
  <p:tag name="RAINPROBLEM" val="ProblemItem"/>
</p:tagLst>
</file>

<file path=ppt/tags/tag196.xml><?xml version="1.0" encoding="utf-8"?>
<p:tagLst xmlns:p="http://schemas.openxmlformats.org/presentationml/2006/main">
  <p:tag name="RAINPROBLEM" val="ProblemBullet"/>
  <p:tag name="RAINPROBLEMTYPE" val="MultipleChoice"/>
  <p:tag name="RAINBULLET" val="Wrong"/>
</p:tagLst>
</file>

<file path=ppt/tags/tag197.xml><?xml version="1.0" encoding="utf-8"?>
<p:tagLst xmlns:p="http://schemas.openxmlformats.org/presentationml/2006/main">
  <p:tag name="RAINPROBLEM" val="ProblemSubmit"/>
  <p:tag name="RAINPROBLEMTYPE" val="MultipleChoice"/>
</p:tagLst>
</file>

<file path=ppt/tags/tag198.xml><?xml version="1.0" encoding="utf-8"?>
<p:tagLst xmlns:p="http://schemas.openxmlformats.org/presentationml/2006/main">
  <p:tag name="RAINPROBLEMTYPE" val="ProblemTypeMarker"/>
</p:tagLst>
</file>

<file path=ppt/tags/tag199.xml><?xml version="1.0" encoding="utf-8"?>
<p:tagLst xmlns:p="http://schemas.openxmlformats.org/presentationml/2006/main">
  <p:tag name="RAINPROBLEMTYPE" val="ProblemTypeMarker"/>
</p:tagLst>
</file>

<file path=ppt/tags/tag2.xml><?xml version="1.0" encoding="utf-8"?>
<p:tagLst xmlns:p="http://schemas.openxmlformats.org/presentationml/2006/main">
  <p:tag name="RAINPROBLEM" val="ProblemItem"/>
</p:tagLst>
</file>

<file path=ppt/tags/tag20.xml><?xml version="1.0" encoding="utf-8"?>
<p:tagLst xmlns:p="http://schemas.openxmlformats.org/presentationml/2006/main">
  <p:tag name="RAINPROBLEM" val="ProblemBullet"/>
  <p:tag name="RAINPROBLEMTYPE" val="MultipleChoice"/>
  <p:tag name="RAINBULLET" val="Wrong"/>
</p:tagLst>
</file>

<file path=ppt/tags/tag200.xml><?xml version="1.0" encoding="utf-8"?>
<p:tagLst xmlns:p="http://schemas.openxmlformats.org/presentationml/2006/main">
  <p:tag name="RAINPROBLEMTYPE" val="ProblemTypeMarker"/>
</p:tagLst>
</file>

<file path=ppt/tags/tag201.xml><?xml version="1.0" encoding="utf-8"?>
<p:tagLst xmlns:p="http://schemas.openxmlformats.org/presentationml/2006/main">
  <p:tag name="RAINPROBLEMTYPE" val="ProblemTypeMarker"/>
</p:tagLst>
</file>

<file path=ppt/tags/tag202.xml><?xml version="1.0" encoding="utf-8"?>
<p:tagLst xmlns:p="http://schemas.openxmlformats.org/presentationml/2006/main">
  <p:tag name="RAINPROBLEMTYPE" val="ProblemTypeMarker"/>
</p:tagLst>
</file>

<file path=ppt/tags/tag203.xml><?xml version="1.0" encoding="utf-8"?>
<p:tagLst xmlns:p="http://schemas.openxmlformats.org/presentationml/2006/main">
  <p:tag name="RAINPROBLEM" val="ProblemSetting"/>
  <p:tag name="RAINPROBLEMTYPE" val="MultipleChoice"/>
</p:tagLst>
</file>

<file path=ppt/tags/tag204.xml><?xml version="1.0" encoding="utf-8"?>
<p:tagLst xmlns:p="http://schemas.openxmlformats.org/presentationml/2006/main">
  <p:tag name="RAINPROBLEM" val="MultipleChoice"/>
  <p:tag name="PROBLEMSCORE" val="5.0"/>
</p:tagLst>
</file>

<file path=ppt/tags/tag21.xml><?xml version="1.0" encoding="utf-8"?>
<p:tagLst xmlns:p="http://schemas.openxmlformats.org/presentationml/2006/main">
  <p:tag name="RAINPROBLEM" val="ProblemItem"/>
</p:tagLst>
</file>

<file path=ppt/tags/tag22.xml><?xml version="1.0" encoding="utf-8"?>
<p:tagLst xmlns:p="http://schemas.openxmlformats.org/presentationml/2006/main">
  <p:tag name="RAINPROBLEM" val="ProblemBullet"/>
  <p:tag name="RAINPROBLEMTYPE" val="MultipleChoice"/>
  <p:tag name="RAINBULLET" val="Wrong"/>
</p:tagLst>
</file>

<file path=ppt/tags/tag23.xml><?xml version="1.0" encoding="utf-8"?>
<p:tagLst xmlns:p="http://schemas.openxmlformats.org/presentationml/2006/main">
  <p:tag name="RAINPROBLEM" val="ProblemItem"/>
</p:tagLst>
</file>

<file path=ppt/tags/tag24.xml><?xml version="1.0" encoding="utf-8"?>
<p:tagLst xmlns:p="http://schemas.openxmlformats.org/presentationml/2006/main">
  <p:tag name="RAINPROBLEM" val="ProblemBullet"/>
  <p:tag name="RAINPROBLEMTYPE" val="MultipleChoice"/>
  <p:tag name="RAINBULLET" val="Wrong"/>
</p:tagLst>
</file>

<file path=ppt/tags/tag25.xml><?xml version="1.0" encoding="utf-8"?>
<p:tagLst xmlns:p="http://schemas.openxmlformats.org/presentationml/2006/main">
  <p:tag name="RAINPROBLEM" val="ProblemItem"/>
</p:tagLst>
</file>

<file path=ppt/tags/tag26.xml><?xml version="1.0" encoding="utf-8"?>
<p:tagLst xmlns:p="http://schemas.openxmlformats.org/presentationml/2006/main">
  <p:tag name="RAINPROBLEM" val="ProblemBullet"/>
  <p:tag name="RAINPROBLEMTYPE" val="MultipleChoice"/>
  <p:tag name="RAINBULLET" val="Correct"/>
</p:tagLst>
</file>

<file path=ppt/tags/tag27.xml><?xml version="1.0" encoding="utf-8"?>
<p:tagLst xmlns:p="http://schemas.openxmlformats.org/presentationml/2006/main">
  <p:tag name="RAINPROBLEM" val="ProblemSubmit"/>
  <p:tag name="RAINPROBLEMTYPE" val="MultipleChoice"/>
</p:tagLst>
</file>

<file path=ppt/tags/tag28.xml><?xml version="1.0" encoding="utf-8"?>
<p:tagLst xmlns:p="http://schemas.openxmlformats.org/presentationml/2006/main">
  <p:tag name="RAINPROBLEMTYPE" val="ProblemTypeMarker"/>
</p:tagLst>
</file>

<file path=ppt/tags/tag29.xml><?xml version="1.0" encoding="utf-8"?>
<p:tagLst xmlns:p="http://schemas.openxmlformats.org/presentationml/2006/main">
  <p:tag name="RAINPROBLEMTYPE" val="ProblemTypeMarker"/>
</p:tagLst>
</file>

<file path=ppt/tags/tag3.xml><?xml version="1.0" encoding="utf-8"?>
<p:tagLst xmlns:p="http://schemas.openxmlformats.org/presentationml/2006/main">
  <p:tag name="RAINPROBLEM" val="ProblemBullet"/>
  <p:tag name="RAINPROBLEMTYPE" val="MultipleChoice"/>
  <p:tag name="RAINBULLET" val="Wrong"/>
</p:tagLst>
</file>

<file path=ppt/tags/tag30.xml><?xml version="1.0" encoding="utf-8"?>
<p:tagLst xmlns:p="http://schemas.openxmlformats.org/presentationml/2006/main">
  <p:tag name="RAINPROBLEMTYPE" val="ProblemTypeMarker"/>
</p:tagLst>
</file>

<file path=ppt/tags/tag31.xml><?xml version="1.0" encoding="utf-8"?>
<p:tagLst xmlns:p="http://schemas.openxmlformats.org/presentationml/2006/main">
  <p:tag name="RAINPROBLEMTYPE" val="ProblemTypeMarker"/>
</p:tagLst>
</file>

<file path=ppt/tags/tag32.xml><?xml version="1.0" encoding="utf-8"?>
<p:tagLst xmlns:p="http://schemas.openxmlformats.org/presentationml/2006/main">
  <p:tag name="RAINPROBLEMTYPE" val="ProblemTypeMarker"/>
</p:tagLst>
</file>

<file path=ppt/tags/tag33.xml><?xml version="1.0" encoding="utf-8"?>
<p:tagLst xmlns:p="http://schemas.openxmlformats.org/presentationml/2006/main">
  <p:tag name="RAINPROBLEM" val="ProblemSetting"/>
  <p:tag name="RAINPROBLEMTYPE" val="MultipleChoice"/>
</p:tagLst>
</file>

<file path=ppt/tags/tag34.xml><?xml version="1.0" encoding="utf-8"?>
<p:tagLst xmlns:p="http://schemas.openxmlformats.org/presentationml/2006/main">
  <p:tag name="RAINPROBLEM" val="MultipleChoice"/>
  <p:tag name="PROBLEMSCORE" val="5.0"/>
</p:tagLst>
</file>

<file path=ppt/tags/tag35.xml><?xml version="1.0" encoding="utf-8"?>
<p:tagLst xmlns:p="http://schemas.openxmlformats.org/presentationml/2006/main">
  <p:tag name="RAINPROBLEM" val="ProblemBody"/>
</p:tagLst>
</file>

<file path=ppt/tags/tag36.xml><?xml version="1.0" encoding="utf-8"?>
<p:tagLst xmlns:p="http://schemas.openxmlformats.org/presentationml/2006/main">
  <p:tag name="RAINPROBLEM" val="ProblemItem"/>
</p:tagLst>
</file>

<file path=ppt/tags/tag37.xml><?xml version="1.0" encoding="utf-8"?>
<p:tagLst xmlns:p="http://schemas.openxmlformats.org/presentationml/2006/main">
  <p:tag name="RAINPROBLEM" val="ProblemBullet"/>
  <p:tag name="RAINPROBLEMTYPE" val="MultipleChoice"/>
  <p:tag name="RAINBULLET" val="Wrong"/>
</p:tagLst>
</file>

<file path=ppt/tags/tag38.xml><?xml version="1.0" encoding="utf-8"?>
<p:tagLst xmlns:p="http://schemas.openxmlformats.org/presentationml/2006/main">
  <p:tag name="RAINPROBLEM" val="ProblemItem"/>
</p:tagLst>
</file>

<file path=ppt/tags/tag39.xml><?xml version="1.0" encoding="utf-8"?>
<p:tagLst xmlns:p="http://schemas.openxmlformats.org/presentationml/2006/main">
  <p:tag name="RAINPROBLEM" val="ProblemBullet"/>
  <p:tag name="RAINPROBLEMTYPE" val="MultipleChoice"/>
  <p:tag name="RAINBULLET" val="Wrong"/>
</p:tagLst>
</file>

<file path=ppt/tags/tag4.xml><?xml version="1.0" encoding="utf-8"?>
<p:tagLst xmlns:p="http://schemas.openxmlformats.org/presentationml/2006/main">
  <p:tag name="RAINPROBLEM" val="ProblemItem"/>
</p:tagLst>
</file>

<file path=ppt/tags/tag40.xml><?xml version="1.0" encoding="utf-8"?>
<p:tagLst xmlns:p="http://schemas.openxmlformats.org/presentationml/2006/main">
  <p:tag name="RAINPROBLEM" val="ProblemItem"/>
</p:tagLst>
</file>

<file path=ppt/tags/tag41.xml><?xml version="1.0" encoding="utf-8"?>
<p:tagLst xmlns:p="http://schemas.openxmlformats.org/presentationml/2006/main">
  <p:tag name="RAINPROBLEM" val="ProblemBullet"/>
  <p:tag name="RAINPROBLEMTYPE" val="MultipleChoice"/>
  <p:tag name="RAINBULLET" val="Correct"/>
</p:tagLst>
</file>

<file path=ppt/tags/tag42.xml><?xml version="1.0" encoding="utf-8"?>
<p:tagLst xmlns:p="http://schemas.openxmlformats.org/presentationml/2006/main">
  <p:tag name="RAINPROBLEM" val="ProblemItem"/>
</p:tagLst>
</file>

<file path=ppt/tags/tag43.xml><?xml version="1.0" encoding="utf-8"?>
<p:tagLst xmlns:p="http://schemas.openxmlformats.org/presentationml/2006/main">
  <p:tag name="RAINPROBLEM" val="ProblemBullet"/>
  <p:tag name="RAINPROBLEMTYPE" val="MultipleChoice"/>
  <p:tag name="RAINBULLET" val="Wrong"/>
</p:tagLst>
</file>

<file path=ppt/tags/tag44.xml><?xml version="1.0" encoding="utf-8"?>
<p:tagLst xmlns:p="http://schemas.openxmlformats.org/presentationml/2006/main">
  <p:tag name="RAINPROBLEM" val="ProblemSubmit"/>
  <p:tag name="RAINPROBLEMTYPE" val="MultipleChoice"/>
</p:tagLst>
</file>

<file path=ppt/tags/tag45.xml><?xml version="1.0" encoding="utf-8"?>
<p:tagLst xmlns:p="http://schemas.openxmlformats.org/presentationml/2006/main">
  <p:tag name="RAINPROBLEMTYPE" val="ProblemTypeMarker"/>
</p:tagLst>
</file>

<file path=ppt/tags/tag46.xml><?xml version="1.0" encoding="utf-8"?>
<p:tagLst xmlns:p="http://schemas.openxmlformats.org/presentationml/2006/main">
  <p:tag name="RAINPROBLEMTYPE" val="ProblemTypeMarker"/>
</p:tagLst>
</file>

<file path=ppt/tags/tag47.xml><?xml version="1.0" encoding="utf-8"?>
<p:tagLst xmlns:p="http://schemas.openxmlformats.org/presentationml/2006/main">
  <p:tag name="RAINPROBLEMTYPE" val="ProblemTypeMarker"/>
</p:tagLst>
</file>

<file path=ppt/tags/tag48.xml><?xml version="1.0" encoding="utf-8"?>
<p:tagLst xmlns:p="http://schemas.openxmlformats.org/presentationml/2006/main">
  <p:tag name="RAINPROBLEMTYPE" val="ProblemTypeMarker"/>
</p:tagLst>
</file>

<file path=ppt/tags/tag49.xml><?xml version="1.0" encoding="utf-8"?>
<p:tagLst xmlns:p="http://schemas.openxmlformats.org/presentationml/2006/main">
  <p:tag name="RAINPROBLEMTYPE" val="ProblemTypeMarker"/>
</p:tagLst>
</file>

<file path=ppt/tags/tag5.xml><?xml version="1.0" encoding="utf-8"?>
<p:tagLst xmlns:p="http://schemas.openxmlformats.org/presentationml/2006/main">
  <p:tag name="RAINPROBLEM" val="ProblemBullet"/>
  <p:tag name="RAINPROBLEMTYPE" val="MultipleChoice"/>
  <p:tag name="RAINBULLET" val="Correct"/>
</p:tagLst>
</file>

<file path=ppt/tags/tag50.xml><?xml version="1.0" encoding="utf-8"?>
<p:tagLst xmlns:p="http://schemas.openxmlformats.org/presentationml/2006/main">
  <p:tag name="RAINPROBLEM" val="ProblemSetting"/>
  <p:tag name="RAINPROBLEMTYPE" val="MultipleChoice"/>
</p:tagLst>
</file>

<file path=ppt/tags/tag51.xml><?xml version="1.0" encoding="utf-8"?>
<p:tagLst xmlns:p="http://schemas.openxmlformats.org/presentationml/2006/main">
  <p:tag name="RAINPROBLEM" val="MultipleChoice"/>
  <p:tag name="PROBLEMSCORE" val="5.0"/>
</p:tagLst>
</file>

<file path=ppt/tags/tag52.xml><?xml version="1.0" encoding="utf-8"?>
<p:tagLst xmlns:p="http://schemas.openxmlformats.org/presentationml/2006/main">
  <p:tag name="RAINPROBLEM" val="ProblemBody"/>
</p:tagLst>
</file>

<file path=ppt/tags/tag53.xml><?xml version="1.0" encoding="utf-8"?>
<p:tagLst xmlns:p="http://schemas.openxmlformats.org/presentationml/2006/main">
  <p:tag name="RAINPROBLEM" val="ProblemItem"/>
</p:tagLst>
</file>

<file path=ppt/tags/tag54.xml><?xml version="1.0" encoding="utf-8"?>
<p:tagLst xmlns:p="http://schemas.openxmlformats.org/presentationml/2006/main">
  <p:tag name="RAINPROBLEM" val="ProblemBullet"/>
  <p:tag name="RAINPROBLEMTYPE" val="MultipleChoice"/>
  <p:tag name="RAINBULLET" val="Wrong"/>
</p:tagLst>
</file>

<file path=ppt/tags/tag55.xml><?xml version="1.0" encoding="utf-8"?>
<p:tagLst xmlns:p="http://schemas.openxmlformats.org/presentationml/2006/main">
  <p:tag name="RAINPROBLEM" val="ProblemItem"/>
</p:tagLst>
</file>

<file path=ppt/tags/tag56.xml><?xml version="1.0" encoding="utf-8"?>
<p:tagLst xmlns:p="http://schemas.openxmlformats.org/presentationml/2006/main">
  <p:tag name="RAINPROBLEM" val="ProblemBullet"/>
  <p:tag name="RAINPROBLEMTYPE" val="MultipleChoice"/>
  <p:tag name="RAINBULLET" val="Wrong"/>
</p:tagLst>
</file>

<file path=ppt/tags/tag57.xml><?xml version="1.0" encoding="utf-8"?>
<p:tagLst xmlns:p="http://schemas.openxmlformats.org/presentationml/2006/main">
  <p:tag name="RAINPROBLEM" val="ProblemItem"/>
</p:tagLst>
</file>

<file path=ppt/tags/tag58.xml><?xml version="1.0" encoding="utf-8"?>
<p:tagLst xmlns:p="http://schemas.openxmlformats.org/presentationml/2006/main">
  <p:tag name="RAINPROBLEM" val="ProblemBullet"/>
  <p:tag name="RAINPROBLEMTYPE" val="MultipleChoice"/>
  <p:tag name="RAINBULLET" val="Wrong"/>
</p:tagLst>
</file>

<file path=ppt/tags/tag59.xml><?xml version="1.0" encoding="utf-8"?>
<p:tagLst xmlns:p="http://schemas.openxmlformats.org/presentationml/2006/main">
  <p:tag name="RAINPROBLEM" val="ProblemItem"/>
</p:tagLst>
</file>

<file path=ppt/tags/tag6.xml><?xml version="1.0" encoding="utf-8"?>
<p:tagLst xmlns:p="http://schemas.openxmlformats.org/presentationml/2006/main">
  <p:tag name="RAINPROBLEM" val="ProblemItem"/>
</p:tagLst>
</file>

<file path=ppt/tags/tag60.xml><?xml version="1.0" encoding="utf-8"?>
<p:tagLst xmlns:p="http://schemas.openxmlformats.org/presentationml/2006/main">
  <p:tag name="RAINPROBLEM" val="ProblemBullet"/>
  <p:tag name="RAINPROBLEMTYPE" val="MultipleChoice"/>
  <p:tag name="RAINBULLET" val="Correct"/>
</p:tagLst>
</file>

<file path=ppt/tags/tag61.xml><?xml version="1.0" encoding="utf-8"?>
<p:tagLst xmlns:p="http://schemas.openxmlformats.org/presentationml/2006/main">
  <p:tag name="RAINPROBLEM" val="ProblemSubmit"/>
  <p:tag name="RAINPROBLEMTYPE" val="MultipleChoice"/>
</p:tagLst>
</file>

<file path=ppt/tags/tag62.xml><?xml version="1.0" encoding="utf-8"?>
<p:tagLst xmlns:p="http://schemas.openxmlformats.org/presentationml/2006/main">
  <p:tag name="RAINPROBLEMTYPE" val="ProblemTypeMarker"/>
</p:tagLst>
</file>

<file path=ppt/tags/tag63.xml><?xml version="1.0" encoding="utf-8"?>
<p:tagLst xmlns:p="http://schemas.openxmlformats.org/presentationml/2006/main">
  <p:tag name="RAINPROBLEMTYPE" val="ProblemTypeMarker"/>
</p:tagLst>
</file>

<file path=ppt/tags/tag64.xml><?xml version="1.0" encoding="utf-8"?>
<p:tagLst xmlns:p="http://schemas.openxmlformats.org/presentationml/2006/main">
  <p:tag name="RAINPROBLEMTYPE" val="ProblemTypeMarker"/>
</p:tagLst>
</file>

<file path=ppt/tags/tag65.xml><?xml version="1.0" encoding="utf-8"?>
<p:tagLst xmlns:p="http://schemas.openxmlformats.org/presentationml/2006/main">
  <p:tag name="RAINPROBLEMTYPE" val="ProblemTypeMarker"/>
</p:tagLst>
</file>

<file path=ppt/tags/tag66.xml><?xml version="1.0" encoding="utf-8"?>
<p:tagLst xmlns:p="http://schemas.openxmlformats.org/presentationml/2006/main">
  <p:tag name="RAINPROBLEMTYPE" val="ProblemTypeMarker"/>
</p:tagLst>
</file>

<file path=ppt/tags/tag67.xml><?xml version="1.0" encoding="utf-8"?>
<p:tagLst xmlns:p="http://schemas.openxmlformats.org/presentationml/2006/main">
  <p:tag name="RAINPROBLEM" val="ProblemSetting"/>
  <p:tag name="RAINPROBLEMTYPE" val="MultipleChoice"/>
</p:tagLst>
</file>

<file path=ppt/tags/tag68.xml><?xml version="1.0" encoding="utf-8"?>
<p:tagLst xmlns:p="http://schemas.openxmlformats.org/presentationml/2006/main">
  <p:tag name="RAINPROBLEM" val="MultipleChoice"/>
  <p:tag name="PROBLEMSCORE" val="5.0"/>
</p:tagLst>
</file>

<file path=ppt/tags/tag69.xml><?xml version="1.0" encoding="utf-8"?>
<p:tagLst xmlns:p="http://schemas.openxmlformats.org/presentationml/2006/main">
  <p:tag name="RAINPROBLEM" val="ProblemBody"/>
</p:tagLst>
</file>

<file path=ppt/tags/tag7.xml><?xml version="1.0" encoding="utf-8"?>
<p:tagLst xmlns:p="http://schemas.openxmlformats.org/presentationml/2006/main">
  <p:tag name="RAINPROBLEM" val="ProblemBullet"/>
  <p:tag name="RAINPROBLEMTYPE" val="MultipleChoice"/>
  <p:tag name="RAINBULLET" val="Wrong"/>
</p:tagLst>
</file>

<file path=ppt/tags/tag70.xml><?xml version="1.0" encoding="utf-8"?>
<p:tagLst xmlns:p="http://schemas.openxmlformats.org/presentationml/2006/main">
  <p:tag name="RAINPROBLEM" val="ProblemItem"/>
</p:tagLst>
</file>

<file path=ppt/tags/tag71.xml><?xml version="1.0" encoding="utf-8"?>
<p:tagLst xmlns:p="http://schemas.openxmlformats.org/presentationml/2006/main">
  <p:tag name="RAINPROBLEM" val="ProblemBullet"/>
  <p:tag name="RAINPROBLEMTYPE" val="MultipleChoice"/>
  <p:tag name="RAINBULLET" val="Correct"/>
</p:tagLst>
</file>

<file path=ppt/tags/tag72.xml><?xml version="1.0" encoding="utf-8"?>
<p:tagLst xmlns:p="http://schemas.openxmlformats.org/presentationml/2006/main">
  <p:tag name="RAINPROBLEM" val="ProblemItem"/>
</p:tagLst>
</file>

<file path=ppt/tags/tag73.xml><?xml version="1.0" encoding="utf-8"?>
<p:tagLst xmlns:p="http://schemas.openxmlformats.org/presentationml/2006/main">
  <p:tag name="RAINPROBLEM" val="ProblemBullet"/>
  <p:tag name="RAINPROBLEMTYPE" val="MultipleChoice"/>
  <p:tag name="RAINBULLET" val="Wrong"/>
</p:tagLst>
</file>

<file path=ppt/tags/tag74.xml><?xml version="1.0" encoding="utf-8"?>
<p:tagLst xmlns:p="http://schemas.openxmlformats.org/presentationml/2006/main">
  <p:tag name="RAINPROBLEM" val="ProblemItem"/>
</p:tagLst>
</file>

<file path=ppt/tags/tag75.xml><?xml version="1.0" encoding="utf-8"?>
<p:tagLst xmlns:p="http://schemas.openxmlformats.org/presentationml/2006/main">
  <p:tag name="RAINPROBLEM" val="ProblemBullet"/>
  <p:tag name="RAINPROBLEMTYPE" val="MultipleChoice"/>
  <p:tag name="RAINBULLET" val="Wrong"/>
</p:tagLst>
</file>

<file path=ppt/tags/tag76.xml><?xml version="1.0" encoding="utf-8"?>
<p:tagLst xmlns:p="http://schemas.openxmlformats.org/presentationml/2006/main">
  <p:tag name="RAINPROBLEM" val="ProblemItem"/>
</p:tagLst>
</file>

<file path=ppt/tags/tag77.xml><?xml version="1.0" encoding="utf-8"?>
<p:tagLst xmlns:p="http://schemas.openxmlformats.org/presentationml/2006/main">
  <p:tag name="RAINPROBLEM" val="ProblemBullet"/>
  <p:tag name="RAINPROBLEMTYPE" val="MultipleChoice"/>
  <p:tag name="RAINBULLET" val="Wrong"/>
</p:tagLst>
</file>

<file path=ppt/tags/tag78.xml><?xml version="1.0" encoding="utf-8"?>
<p:tagLst xmlns:p="http://schemas.openxmlformats.org/presentationml/2006/main">
  <p:tag name="RAINPROBLEM" val="ProblemSubmit"/>
  <p:tag name="RAINPROBLEMTYPE" val="MultipleChoice"/>
</p:tagLst>
</file>

<file path=ppt/tags/tag79.xml><?xml version="1.0" encoding="utf-8"?>
<p:tagLst xmlns:p="http://schemas.openxmlformats.org/presentationml/2006/main">
  <p:tag name="RAINPROBLEMTYPE" val="ProblemTypeMarker"/>
</p:tagLst>
</file>

<file path=ppt/tags/tag8.xml><?xml version="1.0" encoding="utf-8"?>
<p:tagLst xmlns:p="http://schemas.openxmlformats.org/presentationml/2006/main">
  <p:tag name="RAINPROBLEM" val="ProblemItem"/>
</p:tagLst>
</file>

<file path=ppt/tags/tag80.xml><?xml version="1.0" encoding="utf-8"?>
<p:tagLst xmlns:p="http://schemas.openxmlformats.org/presentationml/2006/main">
  <p:tag name="RAINPROBLEMTYPE" val="ProblemTypeMarker"/>
</p:tagLst>
</file>

<file path=ppt/tags/tag81.xml><?xml version="1.0" encoding="utf-8"?>
<p:tagLst xmlns:p="http://schemas.openxmlformats.org/presentationml/2006/main">
  <p:tag name="RAINPROBLEMTYPE" val="ProblemTypeMarker"/>
</p:tagLst>
</file>

<file path=ppt/tags/tag82.xml><?xml version="1.0" encoding="utf-8"?>
<p:tagLst xmlns:p="http://schemas.openxmlformats.org/presentationml/2006/main">
  <p:tag name="RAINPROBLEMTYPE" val="ProblemTypeMarker"/>
</p:tagLst>
</file>

<file path=ppt/tags/tag83.xml><?xml version="1.0" encoding="utf-8"?>
<p:tagLst xmlns:p="http://schemas.openxmlformats.org/presentationml/2006/main">
  <p:tag name="RAINPROBLEMTYPE" val="ProblemTypeMarker"/>
</p:tagLst>
</file>

<file path=ppt/tags/tag84.xml><?xml version="1.0" encoding="utf-8"?>
<p:tagLst xmlns:p="http://schemas.openxmlformats.org/presentationml/2006/main">
  <p:tag name="RAINPROBLEM" val="ProblemSetting"/>
  <p:tag name="RAINPROBLEMTYPE" val="MultipleChoice"/>
</p:tagLst>
</file>

<file path=ppt/tags/tag85.xml><?xml version="1.0" encoding="utf-8"?>
<p:tagLst xmlns:p="http://schemas.openxmlformats.org/presentationml/2006/main">
  <p:tag name="RAINPROBLEM" val="MultipleChoice"/>
  <p:tag name="PROBLEMSCORE" val="5.0"/>
</p:tagLst>
</file>

<file path=ppt/tags/tag86.xml><?xml version="1.0" encoding="utf-8"?>
<p:tagLst xmlns:p="http://schemas.openxmlformats.org/presentationml/2006/main">
  <p:tag name="RAINPROBLEM" val="ProblemBody"/>
</p:tagLst>
</file>

<file path=ppt/tags/tag87.xml><?xml version="1.0" encoding="utf-8"?>
<p:tagLst xmlns:p="http://schemas.openxmlformats.org/presentationml/2006/main">
  <p:tag name="RAINPROBLEM" val="ProblemItem"/>
</p:tagLst>
</file>

<file path=ppt/tags/tag88.xml><?xml version="1.0" encoding="utf-8"?>
<p:tagLst xmlns:p="http://schemas.openxmlformats.org/presentationml/2006/main">
  <p:tag name="RAINPROBLEM" val="ProblemBullet"/>
  <p:tag name="RAINPROBLEMTYPE" val="MultipleChoice"/>
  <p:tag name="RAINBULLET" val="Wrong"/>
</p:tagLst>
</file>

<file path=ppt/tags/tag89.xml><?xml version="1.0" encoding="utf-8"?>
<p:tagLst xmlns:p="http://schemas.openxmlformats.org/presentationml/2006/main">
  <p:tag name="RAINPROBLEM" val="ProblemItem"/>
</p:tagLst>
</file>

<file path=ppt/tags/tag9.xml><?xml version="1.0" encoding="utf-8"?>
<p:tagLst xmlns:p="http://schemas.openxmlformats.org/presentationml/2006/main">
  <p:tag name="RAINPROBLEM" val="ProblemBullet"/>
  <p:tag name="RAINPROBLEMTYPE" val="MultipleChoice"/>
  <p:tag name="RAINBULLET" val="Wrong"/>
</p:tagLst>
</file>

<file path=ppt/tags/tag90.xml><?xml version="1.0" encoding="utf-8"?>
<p:tagLst xmlns:p="http://schemas.openxmlformats.org/presentationml/2006/main">
  <p:tag name="RAINPROBLEM" val="ProblemBullet"/>
  <p:tag name="RAINPROBLEMTYPE" val="MultipleChoice"/>
  <p:tag name="RAINBULLET" val="Wrong"/>
</p:tagLst>
</file>

<file path=ppt/tags/tag91.xml><?xml version="1.0" encoding="utf-8"?>
<p:tagLst xmlns:p="http://schemas.openxmlformats.org/presentationml/2006/main">
  <p:tag name="RAINPROBLEM" val="ProblemItem"/>
</p:tagLst>
</file>

<file path=ppt/tags/tag92.xml><?xml version="1.0" encoding="utf-8"?>
<p:tagLst xmlns:p="http://schemas.openxmlformats.org/presentationml/2006/main">
  <p:tag name="RAINPROBLEM" val="ProblemBullet"/>
  <p:tag name="RAINPROBLEMTYPE" val="MultipleChoice"/>
  <p:tag name="RAINBULLET" val="Wrong"/>
</p:tagLst>
</file>

<file path=ppt/tags/tag93.xml><?xml version="1.0" encoding="utf-8"?>
<p:tagLst xmlns:p="http://schemas.openxmlformats.org/presentationml/2006/main">
  <p:tag name="RAINPROBLEM" val="ProblemItem"/>
</p:tagLst>
</file>

<file path=ppt/tags/tag94.xml><?xml version="1.0" encoding="utf-8"?>
<p:tagLst xmlns:p="http://schemas.openxmlformats.org/presentationml/2006/main">
  <p:tag name="RAINPROBLEM" val="ProblemBullet"/>
  <p:tag name="RAINPROBLEMTYPE" val="MultipleChoice"/>
  <p:tag name="RAINBULLET" val="Correct"/>
</p:tagLst>
</file>

<file path=ppt/tags/tag95.xml><?xml version="1.0" encoding="utf-8"?>
<p:tagLst xmlns:p="http://schemas.openxmlformats.org/presentationml/2006/main">
  <p:tag name="RAINPROBLEM" val="ProblemSubmit"/>
  <p:tag name="RAINPROBLEMTYPE" val="MultipleChoice"/>
</p:tagLst>
</file>

<file path=ppt/tags/tag96.xml><?xml version="1.0" encoding="utf-8"?>
<p:tagLst xmlns:p="http://schemas.openxmlformats.org/presentationml/2006/main">
  <p:tag name="RAINPROBLEMTYPE" val="ProblemTypeMarker"/>
</p:tagLst>
</file>

<file path=ppt/tags/tag97.xml><?xml version="1.0" encoding="utf-8"?>
<p:tagLst xmlns:p="http://schemas.openxmlformats.org/presentationml/2006/main">
  <p:tag name="RAINPROBLEMTYPE" val="ProblemTypeMarker"/>
</p:tagLst>
</file>

<file path=ppt/tags/tag98.xml><?xml version="1.0" encoding="utf-8"?>
<p:tagLst xmlns:p="http://schemas.openxmlformats.org/presentationml/2006/main">
  <p:tag name="RAINPROBLEMTYPE" val="ProblemTypeMarker"/>
</p:tagLst>
</file>

<file path=ppt/tags/tag99.xml><?xml version="1.0" encoding="utf-8"?>
<p:tagLst xmlns:p="http://schemas.openxmlformats.org/presentationml/2006/main">
  <p:tag name="RAINPROBLEMTYPE" val="ProblemTypeMark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3612</Words>
  <Application>WPS 演示</Application>
  <PresentationFormat>全屏显示(4:3)</PresentationFormat>
  <Paragraphs>473</Paragraphs>
  <Slides>24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24</vt:i4>
      </vt:variant>
    </vt:vector>
  </HeadingPairs>
  <TitlesOfParts>
    <vt:vector size="33" baseType="lpstr">
      <vt:lpstr>Arial</vt:lpstr>
      <vt:lpstr>宋体</vt:lpstr>
      <vt:lpstr>Wingdings</vt:lpstr>
      <vt:lpstr>微软雅黑</vt:lpstr>
      <vt:lpstr>Calibri</vt:lpstr>
      <vt:lpstr>Arial Unicode MS</vt:lpstr>
      <vt:lpstr>Times New Roman</vt:lpstr>
      <vt:lpstr>Times New Roman</vt:lpstr>
      <vt:lpstr>Office 主题</vt:lpstr>
      <vt:lpstr>第五章 课堂测验</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微软用户</dc:creator>
  <cp:lastModifiedBy>lenovo</cp:lastModifiedBy>
  <cp:revision>13</cp:revision>
  <dcterms:created xsi:type="dcterms:W3CDTF">2014-05-15T08:04:00Z</dcterms:created>
  <dcterms:modified xsi:type="dcterms:W3CDTF">2022-05-24T01:37:35Z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2052-11.8.2.9022</vt:lpwstr>
  </property>
</Properties>
</file>