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sldIdLst>
    <p:sldId id="256" r:id="rId5"/>
    <p:sldId id="257" r:id="rId6"/>
    <p:sldId id="290" r:id="rId7"/>
    <p:sldId id="291" r:id="rId8"/>
    <p:sldId id="292" r:id="rId9"/>
    <p:sldId id="293" r:id="rId10"/>
    <p:sldId id="288" r:id="rId11"/>
    <p:sldId id="265" r:id="rId12"/>
    <p:sldId id="287" r:id="rId13"/>
    <p:sldId id="284" r:id="rId14"/>
    <p:sldId id="285" r:id="rId15"/>
    <p:sldId id="266" r:id="rId16"/>
    <p:sldId id="267" r:id="rId17"/>
    <p:sldId id="268" r:id="rId18"/>
    <p:sldId id="26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9" r:id="rId33"/>
  </p:sldIdLst>
  <p:sldSz cx="9144000" cy="6858000" type="screen4x3"/>
  <p:notesSz cx="6858000" cy="9144000"/>
  <p:defaultTextStyle>
    <a:defPPr>
      <a:defRPr lang="et-EE"/>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225"/>
    <p:restoredTop sz="94660"/>
  </p:normalViewPr>
  <p:slideViewPr>
    <p:cSldViewPr showGuides="1">
      <p:cViewPr varScale="1">
        <p:scale>
          <a:sx n="64" d="100"/>
          <a:sy n="64" d="100"/>
        </p:scale>
        <p:origin x="-1428"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1658938" y="1600200"/>
            <a:ext cx="6837362" cy="3200400"/>
            <a:chOff x="1045" y="1008"/>
            <a:chExt cx="4307" cy="2016"/>
          </a:xfrm>
        </p:grpSpPr>
        <p:sp>
          <p:nvSpPr>
            <p:cNvPr id="14"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9644" name="Rectangle 12"/>
          <p:cNvSpPr>
            <a:spLocks noGrp="1" noChangeArrowheads="1"/>
          </p:cNvSpPr>
          <p:nvPr>
            <p:ph type="ctrTitle"/>
          </p:nvPr>
        </p:nvSpPr>
        <p:spPr>
          <a:xfrm>
            <a:off x="685800" y="1219200"/>
            <a:ext cx="7772400" cy="1933575"/>
          </a:xfrm>
        </p:spPr>
        <p:txBody>
          <a:bodyPr anchor="b"/>
          <a:lstStyle>
            <a:lvl1pPr algn="r">
              <a:defRPr sz="4400"/>
            </a:lvl1pPr>
          </a:lstStyle>
          <a:p>
            <a:r>
              <a:rPr lang="et-EE" altLang="zh-CN"/>
              <a:t>Click to edit Master title style</a:t>
            </a:r>
            <a:endParaRPr lang="et-EE" altLang="zh-CN"/>
          </a:p>
        </p:txBody>
      </p:sp>
      <p:sp>
        <p:nvSpPr>
          <p:cNvPr id="69645"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et-EE" altLang="zh-CN"/>
              <a:t>Click to edit Master subtitle style</a:t>
            </a:r>
            <a:endParaRPr lang="et-EE" altLang="zh-CN"/>
          </a:p>
        </p:txBody>
      </p:sp>
      <p:sp>
        <p:nvSpPr>
          <p:cNvPr id="20" name="Rectangle 9"/>
          <p:cNvSpPr>
            <a:spLocks noGrp="1" noChangeArrowheads="1"/>
          </p:cNvSpPr>
          <p:nvPr>
            <p:ph type="dt" sz="half" idx="2"/>
          </p:nvPr>
        </p:nvSpPr>
        <p:spPr bwMode="auto">
          <a:xfrm>
            <a:off x="457200" y="6248400"/>
            <a:ext cx="2133600" cy="457200"/>
          </a:xfrm>
          <a:prstGeom prst="rect">
            <a:avLst/>
          </a:prstGeom>
          <a:noFill/>
          <a:ln>
            <a:miter lim="800000"/>
          </a:ln>
        </p:spPr>
        <p:txBody>
          <a:bodyPr vert="horz" wrap="square" lIns="91440" tIns="45720" rIns="91440" bIns="45720" numCol="1" anchor="t" anchorCtr="0" compatLnSpc="1"/>
          <a:p>
            <a:endParaRPr lang="et-EE" altLang="zh-CN" dirty="0"/>
          </a:p>
        </p:txBody>
      </p:sp>
      <p:sp>
        <p:nvSpPr>
          <p:cNvPr id="21" name="Rectangle 10"/>
          <p:cNvSpPr>
            <a:spLocks noGrp="1" noChangeArrowheads="1"/>
          </p:cNvSpPr>
          <p:nvPr>
            <p:ph type="ftr" sz="quarter" idx="3"/>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
            <a:pPr algn="ctr"/>
            <a:endParaRPr lang="et-EE" altLang="zh-CN" dirty="0"/>
          </a:p>
        </p:txBody>
      </p:sp>
      <p:sp>
        <p:nvSpPr>
          <p:cNvPr id="22" name="Rectangle 11"/>
          <p:cNvSpPr>
            <a:spLocks noGrp="1" noChangeArrowheads="1"/>
          </p:cNvSpPr>
          <p:nvPr>
            <p:ph type="sldNum" sz="quarter" idx="4"/>
          </p:nvPr>
        </p:nvSpPr>
        <p:spPr bwMode="auto">
          <a:xfrm>
            <a:off x="6553200" y="6248400"/>
            <a:ext cx="2133600" cy="457200"/>
          </a:xfrm>
          <a:prstGeom prst="rect">
            <a:avLst/>
          </a:prstGeom>
          <a:noFill/>
          <a:ln>
            <a:miter lim="800000"/>
          </a:ln>
        </p:spPr>
        <p:txBody>
          <a:bodyPr vert="horz" wrap="square" lIns="91440" tIns="45720" rIns="91440" bIns="45720" numCol="1" anchor="t" anchorCtr="0" compatLnSpc="1"/>
          <a:p>
            <a:pPr algn="r"/>
            <a:fld id="{9A0DB2DC-4C9A-4742-B13C-FB6460FD3503}" type="slidenum">
              <a:rPr lang="zh-CN" altLang="et-EE" dirty="0">
                <a:ea typeface="宋体" panose="02010600030101010101" pitchFamily="2" charset="-122"/>
              </a:rPr>
            </a:fld>
            <a:endParaRPr lang="zh-CN" altLang="et-EE"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5" name="页脚占位符 4"/>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5" name="页脚占位符 4"/>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4" name="页脚占位符 3"/>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5" name="页脚占位符 4"/>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5" name="页脚占位符 4"/>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6" name="页脚占位符 5"/>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8" name="页脚占位符 7"/>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4" name="页脚占位符 3"/>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3" name="页脚占位符 2"/>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6" name="页脚占位符 5"/>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lvl="0" eaLnBrk="1" hangingPunct="1"/>
            <a:endParaRPr lang="et-EE" altLang="zh-CN" dirty="0">
              <a:latin typeface="Arial" panose="020B0604020202020204" pitchFamily="34" charset="0"/>
            </a:endParaRPr>
          </a:p>
        </p:txBody>
      </p:sp>
      <p:sp>
        <p:nvSpPr>
          <p:cNvPr id="6" name="页脚占位符 5"/>
          <p:cNvSpPr>
            <a:spLocks noGrp="1"/>
          </p:cNvSpPr>
          <p:nvPr>
            <p:ph type="ftr" sz="quarter" idx="11"/>
          </p:nvPr>
        </p:nvSpPr>
        <p:spPr/>
        <p:txBody>
          <a:bodyPr/>
          <a:p>
            <a:pPr lvl="0" eaLnBrk="1" hangingPunct="1"/>
            <a:endParaRPr lang="et-EE" altLang="zh-CN"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1071563" y="304800"/>
            <a:ext cx="7615237" cy="1106488"/>
            <a:chOff x="675" y="192"/>
            <a:chExt cx="4797" cy="697"/>
          </a:xfrm>
        </p:grpSpPr>
        <p:sp>
          <p:nvSpPr>
            <p:cNvPr id="68611"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2"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3"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4"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5"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27" name="Rectangle 8"/>
          <p:cNvSpPr>
            <a:spLocks noGrp="1"/>
          </p:cNvSpPr>
          <p:nvPr>
            <p:ph type="body" idx="1"/>
          </p:nvPr>
        </p:nvSpPr>
        <p:spPr>
          <a:xfrm>
            <a:off x="457200" y="1600200"/>
            <a:ext cx="8229600" cy="4530725"/>
          </a:xfrm>
          <a:prstGeom prst="rect">
            <a:avLst/>
          </a:prstGeom>
          <a:noFill/>
          <a:ln w="9525">
            <a:noFill/>
          </a:ln>
        </p:spPr>
        <p:txBody>
          <a:bodyPr/>
          <a:p>
            <a:pPr lvl="0"/>
            <a:r>
              <a:rPr lang="et-EE" altLang="zh-CN" dirty="0"/>
              <a:t>Click to edit Master text styles</a:t>
            </a:r>
            <a:endParaRPr lang="et-EE" altLang="zh-CN" dirty="0"/>
          </a:p>
          <a:p>
            <a:pPr lvl="1"/>
            <a:r>
              <a:rPr lang="et-EE" altLang="zh-CN" dirty="0"/>
              <a:t>Second level</a:t>
            </a:r>
            <a:endParaRPr lang="et-EE" altLang="zh-CN" dirty="0"/>
          </a:p>
          <a:p>
            <a:pPr lvl="2"/>
            <a:r>
              <a:rPr lang="et-EE" altLang="zh-CN" dirty="0"/>
              <a:t>Third level</a:t>
            </a:r>
            <a:endParaRPr lang="et-EE" altLang="zh-CN" dirty="0"/>
          </a:p>
          <a:p>
            <a:pPr lvl="3"/>
            <a:r>
              <a:rPr lang="et-EE" altLang="zh-CN" dirty="0"/>
              <a:t>Fourth level</a:t>
            </a:r>
            <a:endParaRPr lang="et-EE" altLang="zh-CN" dirty="0"/>
          </a:p>
          <a:p>
            <a:pPr lvl="4"/>
            <a:r>
              <a:rPr lang="et-EE" altLang="zh-CN" dirty="0"/>
              <a:t>Fifth level</a:t>
            </a:r>
            <a:endParaRPr lang="et-EE" altLang="zh-CN" dirty="0"/>
          </a:p>
        </p:txBody>
      </p:sp>
      <p:sp>
        <p:nvSpPr>
          <p:cNvPr id="68617"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lvl="0" eaLnBrk="1" hangingPunct="1"/>
            <a:endParaRPr lang="et-EE" altLang="zh-CN" dirty="0">
              <a:latin typeface="Arial" panose="020B0604020202020204" pitchFamily="34" charset="0"/>
            </a:endParaRPr>
          </a:p>
        </p:txBody>
      </p:sp>
      <p:sp>
        <p:nvSpPr>
          <p:cNvPr id="68618"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lvl="0" eaLnBrk="1" hangingPunct="1"/>
            <a:endParaRPr lang="et-EE" altLang="zh-CN" dirty="0">
              <a:latin typeface="Arial" panose="020B0604020202020204" pitchFamily="34" charset="0"/>
            </a:endParaRPr>
          </a:p>
        </p:txBody>
      </p:sp>
      <p:sp>
        <p:nvSpPr>
          <p:cNvPr id="68619"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ea typeface="宋体" panose="02010600030101010101" pitchFamily="2" charset="-122"/>
              </a:defRPr>
            </a:lvl1pPr>
          </a:lstStyle>
          <a:p>
            <a:pPr lvl="0" eaLnBrk="1" hangingPunct="1"/>
            <a:fld id="{9A0DB2DC-4C9A-4742-B13C-FB6460FD3503}" type="slidenum">
              <a:rPr lang="zh-CN" altLang="et-EE" dirty="0">
                <a:latin typeface="Arial" panose="020B0604020202020204" pitchFamily="34" charset="0"/>
              </a:rPr>
            </a:fld>
            <a:endParaRPr lang="zh-CN" altLang="et-EE" dirty="0">
              <a:latin typeface="Arial" panose="020B0604020202020204" pitchFamily="34" charset="0"/>
            </a:endParaRPr>
          </a:p>
        </p:txBody>
      </p:sp>
      <p:sp>
        <p:nvSpPr>
          <p:cNvPr id="1031" name="Rectangle 12"/>
          <p:cNvSpPr>
            <a:spLocks noGrp="1"/>
          </p:cNvSpPr>
          <p:nvPr>
            <p:ph type="title"/>
          </p:nvPr>
        </p:nvSpPr>
        <p:spPr>
          <a:xfrm>
            <a:off x="457200" y="274638"/>
            <a:ext cx="8229600" cy="1143000"/>
          </a:xfrm>
          <a:prstGeom prst="rect">
            <a:avLst/>
          </a:prstGeom>
          <a:noFill/>
          <a:ln w="9525">
            <a:noFill/>
          </a:ln>
        </p:spPr>
        <p:txBody>
          <a:bodyPr anchor="ctr"/>
          <a:p>
            <a:pPr lvl="0"/>
            <a:r>
              <a:rPr lang="et-EE" altLang="zh-CN" dirty="0"/>
              <a:t>Click to edit Master title style</a:t>
            </a:r>
            <a:endParaRPr lang="et-EE"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panose="020B0604020202020204" pitchFamily="34" charset="0"/>
        </a:defRPr>
      </a:lvl2pPr>
      <a:lvl3pPr algn="l" rtl="0" fontAlgn="base">
        <a:spcBef>
          <a:spcPct val="0"/>
        </a:spcBef>
        <a:spcAft>
          <a:spcPct val="0"/>
        </a:spcAft>
        <a:defRPr sz="3800">
          <a:solidFill>
            <a:schemeClr val="tx2"/>
          </a:solidFill>
          <a:latin typeface="Arial" panose="020B0604020202020204" pitchFamily="34" charset="0"/>
        </a:defRPr>
      </a:lvl3pPr>
      <a:lvl4pPr algn="l" rtl="0" fontAlgn="base">
        <a:spcBef>
          <a:spcPct val="0"/>
        </a:spcBef>
        <a:spcAft>
          <a:spcPct val="0"/>
        </a:spcAft>
        <a:defRPr sz="3800">
          <a:solidFill>
            <a:schemeClr val="tx2"/>
          </a:solidFill>
          <a:latin typeface="Arial" panose="020B0604020202020204" pitchFamily="34" charset="0"/>
        </a:defRPr>
      </a:lvl4pPr>
      <a:lvl5pPr algn="l" rtl="0" fontAlgn="base">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fontAlgn="base">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fontAlgn="base">
        <a:spcBef>
          <a:spcPct val="20000"/>
        </a:spcBef>
        <a:spcAft>
          <a:spcPct val="0"/>
        </a:spcAft>
        <a:buClr>
          <a:schemeClr val="accent1"/>
        </a:buClr>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1140"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1141"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1142"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000000"/>
                </a:solidFill>
                <a:ea typeface="宋体" panose="02010600030101010101" pitchFamily="2" charset="-122"/>
              </a:defRPr>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fill="hold">
                                          <p:stCondLst>
                                            <p:cond delay="0"/>
                                          </p:stCondLst>
                                        </p:cTn>
                                        <p:tgtEl>
                                          <p:spTgt spid="1027">
                                            <p:txEl>
                                              <p:pRg st="0" end="0"/>
                                            </p:txEl>
                                          </p:spTgt>
                                        </p:tgtEl>
                                        <p:attrNameLst>
                                          <p:attrName>style.visibility</p:attrName>
                                        </p:attrNameLst>
                                      </p:cBhvr>
                                      <p:to>
                                        <p:strVal val="visible"/>
                                      </p:to>
                                    </p:set>
                                    <p:anim calcmode="lin" valueType="num">
                                      <p:cBhvr>
                                        <p:cTn id="13" dur="500" fill="hold"/>
                                        <p:tgtEl>
                                          <p:spTgt spid="102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027">
                                            <p:txEl>
                                              <p:pRg st="0" end="0"/>
                                            </p:txEl>
                                          </p:spTgt>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fill="hold">
                                          <p:stCondLst>
                                            <p:cond delay="0"/>
                                          </p:stCondLst>
                                        </p:cTn>
                                        <p:tgtEl>
                                          <p:spTgt spid="1027">
                                            <p:txEl>
                                              <p:pRg st="1" end="1"/>
                                            </p:txEl>
                                          </p:spTgt>
                                        </p:tgtEl>
                                        <p:attrNameLst>
                                          <p:attrName>style.visibility</p:attrName>
                                        </p:attrNameLst>
                                      </p:cBhvr>
                                      <p:to>
                                        <p:strVal val="visible"/>
                                      </p:to>
                                    </p:set>
                                    <p:anim calcmode="lin" valueType="num">
                                      <p:cBhvr>
                                        <p:cTn id="17" dur="500" fill="hold"/>
                                        <p:tgtEl>
                                          <p:spTgt spid="102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027">
                                            <p:txEl>
                                              <p:pRg st="1" end="1"/>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fill="hold">
                                          <p:stCondLst>
                                            <p:cond delay="0"/>
                                          </p:stCondLst>
                                        </p:cTn>
                                        <p:tgtEl>
                                          <p:spTgt spid="1027">
                                            <p:txEl>
                                              <p:pRg st="2" end="2"/>
                                            </p:txEl>
                                          </p:spTgt>
                                        </p:tgtEl>
                                        <p:attrNameLst>
                                          <p:attrName>style.visibility</p:attrName>
                                        </p:attrNameLst>
                                      </p:cBhvr>
                                      <p:to>
                                        <p:strVal val="visible"/>
                                      </p:to>
                                    </p:set>
                                    <p:anim calcmode="lin" valueType="num">
                                      <p:cBhvr>
                                        <p:cTn id="21" dur="500" fill="hold"/>
                                        <p:tgtEl>
                                          <p:spTgt spid="102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27">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fill="hold">
                                          <p:stCondLst>
                                            <p:cond delay="0"/>
                                          </p:stCondLst>
                                        </p:cTn>
                                        <p:tgtEl>
                                          <p:spTgt spid="1027">
                                            <p:txEl>
                                              <p:pRg st="3" end="3"/>
                                            </p:txEl>
                                          </p:spTgt>
                                        </p:tgtEl>
                                        <p:attrNameLst>
                                          <p:attrName>style.visibility</p:attrName>
                                        </p:attrNameLst>
                                      </p:cBhvr>
                                      <p:to>
                                        <p:strVal val="visible"/>
                                      </p:to>
                                    </p:set>
                                    <p:anim calcmode="lin" valueType="num">
                                      <p:cBhvr>
                                        <p:cTn id="25" dur="500" fill="hold"/>
                                        <p:tgtEl>
                                          <p:spTgt spid="102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027">
                                            <p:txEl>
                                              <p:pRg st="3" end="3"/>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fill="hold">
                                          <p:stCondLst>
                                            <p:cond delay="0"/>
                                          </p:stCondLst>
                                        </p:cTn>
                                        <p:tgtEl>
                                          <p:spTgt spid="1027">
                                            <p:txEl>
                                              <p:pRg st="4" end="4"/>
                                            </p:txEl>
                                          </p:spTgt>
                                        </p:tgtEl>
                                        <p:attrNameLst>
                                          <p:attrName>style.visibility</p:attrName>
                                        </p:attrNameLst>
                                      </p:cBhvr>
                                      <p:to>
                                        <p:strVal val="visible"/>
                                      </p:to>
                                    </p:set>
                                    <p:anim calcmode="lin" valueType="num">
                                      <p:cBhvr>
                                        <p:cTn id="29" dur="500" fill="hold"/>
                                        <p:tgtEl>
                                          <p:spTgt spid="1027">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027">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23" presetClass="entr" presetSubtype="16" fill="hold" nodeType="clickEffect">
                  <p:stCondLst>
                    <p:cond delay="0"/>
                  </p:stCondLst>
                  <p:childTnLst>
                    <p:set>
                      <p:cBhvr>
                        <p:cTn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childTnLst>
                </p:cTn>
              </p:par>
            </p:tnLst>
          </p:tmpl>
          <p:tmpl lvl="2">
            <p:tnLst>
              <p:par>
                <p:cTn presetID="23" presetClass="entr" presetSubtype="16" fill="hold" nodeType="withEffect">
                  <p:stCondLst>
                    <p:cond delay="0"/>
                  </p:stCondLst>
                  <p:childTnLst>
                    <p:set>
                      <p:cBhvr>
                        <p:cTn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childTnLst>
                </p:cTn>
              </p:par>
            </p:tnLst>
          </p:tmpl>
          <p:tmpl lvl="3">
            <p:tnLst>
              <p:par>
                <p:cTn presetID="23" presetClass="entr" presetSubtype="16" fill="hold" nodeType="withEffect">
                  <p:stCondLst>
                    <p:cond delay="0"/>
                  </p:stCondLst>
                  <p:childTnLst>
                    <p:set>
                      <p:cBhvr>
                        <p:cTn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childTnLst>
                </p:cTn>
              </p:par>
            </p:tnLst>
          </p:tmpl>
          <p:tmpl lvl="4">
            <p:tnLst>
              <p:par>
                <p:cTn presetID="23" presetClass="entr" presetSubtype="16" fill="hold" nodeType="withEffect">
                  <p:stCondLst>
                    <p:cond delay="0"/>
                  </p:stCondLst>
                  <p:childTnLst>
                    <p:set>
                      <p:cBhvr>
                        <p:cTn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childTnLst>
                </p:cTn>
              </p:par>
            </p:tnLst>
          </p:tmpl>
          <p:tmpl lvl="5">
            <p:tnLst>
              <p:par>
                <p:cTn presetID="23" presetClass="entr" presetSubtype="16" fill="hold" nodeType="withEffect">
                  <p:stCondLst>
                    <p:cond delay="0"/>
                  </p:stCondLst>
                  <p:childTnLst>
                    <p:set>
                      <p:cBhvr>
                        <p:cTn fill="hold">
                          <p:stCondLst>
                            <p:cond delay="0"/>
                          </p:stCondLst>
                        </p:cTn>
                        <p:tgtEl>
                          <p:spTgt spid="1027"/>
                        </p:tgtEl>
                        <p:attrNameLst>
                          <p:attrName>style.visibility</p:attrName>
                        </p:attrNameLst>
                      </p:cBhvr>
                      <p:to>
                        <p:strVal val="visible"/>
                      </p:to>
                    </p:set>
                    <p:anim calcmode="lin" valueType="num">
                      <p:cBhvr>
                        <p:cTn dur="500" fill="hold"/>
                        <p:tgtEl>
                          <p:spTgt spid="1027"/>
                        </p:tgtEl>
                        <p:attrNameLst>
                          <p:attrName>ppt_w</p:attrName>
                        </p:attrNameLst>
                      </p:cBhvr>
                      <p:tavLst>
                        <p:tav tm="0">
                          <p:val>
                            <p:fltVal val="0"/>
                          </p:val>
                        </p:tav>
                        <p:tav tm="100000">
                          <p:val>
                            <p:strVal val="#ppt_w"/>
                          </p:val>
                        </p:tav>
                      </p:tavLst>
                    </p:anim>
                    <p:anim calcmode="lin" valueType="num">
                      <p:cBhvr>
                        <p:cTn dur="500" fill="hold"/>
                        <p:tgtEl>
                          <p:spTgt spid="1027"/>
                        </p:tgtEl>
                        <p:attrNameLst>
                          <p:attrName>ppt_h</p:attrName>
                        </p:attrNameLst>
                      </p:cBhvr>
                      <p:tavLst>
                        <p:tav tm="0">
                          <p:val>
                            <p:fltVal val="0"/>
                          </p:val>
                        </p:tav>
                        <p:tav tm="100000">
                          <p:val>
                            <p:strVal val="#ppt_h"/>
                          </p:val>
                        </p:tav>
                      </p:tavLst>
                    </p:anim>
                  </p:childTnLst>
                </p:cTn>
              </p:par>
            </p:tnLst>
          </p:tmpl>
        </p:tmplLst>
      </p:bldP>
    </p:bldLst>
  </p:timing>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ln/>
        </p:spPr>
        <p:txBody>
          <a:bodyPr vert="horz" wrap="square" lIns="91440" tIns="45720" rIns="91440" bIns="45720" anchor="b"/>
          <a:p>
            <a:pPr eaLnBrk="1" hangingPunct="1">
              <a:buClrTx/>
              <a:buSzTx/>
              <a:buFontTx/>
            </a:pPr>
            <a:r>
              <a:rPr lang="et-EE" altLang="zh-CN" dirty="0">
                <a:latin typeface="+mj-lt"/>
                <a:ea typeface="+mj-ea"/>
                <a:cs typeface="+mj-cs"/>
              </a:rPr>
              <a:t>Describing Graphs, Tables and Charts </a:t>
            </a:r>
            <a:endParaRPr lang="et-EE" altLang="zh-CN" dirty="0">
              <a:latin typeface="+mj-lt"/>
              <a:ea typeface="+mj-ea"/>
              <a:cs typeface="+mj-cs"/>
            </a:endParaRPr>
          </a:p>
        </p:txBody>
      </p:sp>
      <p:sp>
        <p:nvSpPr>
          <p:cNvPr id="5123" name="Rectangle 3"/>
          <p:cNvSpPr>
            <a:spLocks noGrp="1"/>
          </p:cNvSpPr>
          <p:nvPr>
            <p:ph type="subTitle" idx="1"/>
          </p:nvPr>
        </p:nvSpPr>
        <p:spPr>
          <a:ln/>
        </p:spPr>
        <p:txBody>
          <a:bodyPr vert="horz" wrap="square" lIns="91440" tIns="45720" rIns="91440" bIns="45720" anchor="t"/>
          <a:p>
            <a:pPr eaLnBrk="1" hangingPunct="1">
              <a:buSzTx/>
            </a:pPr>
            <a:endParaRPr lang="zh-CN" altLang="en-US" dirty="0">
              <a:latin typeface="+mn-lt"/>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4338" name="Picture 5"/>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88069" name="Text Box 5"/>
          <p:cNvSpPr txBox="1">
            <a:spLocks noChangeArrowheads="1"/>
          </p:cNvSpPr>
          <p:nvPr/>
        </p:nvSpPr>
        <p:spPr bwMode="auto">
          <a:xfrm>
            <a:off x="6659563" y="2492375"/>
            <a:ext cx="2484438" cy="336550"/>
          </a:xfrm>
          <a:prstGeom prst="rect">
            <a:avLst/>
          </a:prstGeom>
          <a:noFill/>
          <a:ln w="9525">
            <a:noFill/>
            <a:miter lim="800000"/>
          </a:ln>
          <a:effectLst/>
        </p:spPr>
        <p:txBody>
          <a:bodyPr>
            <a:spAutoFit/>
          </a:bodyPr>
          <a:lstStyle/>
          <a:p>
            <a:pPr marR="0" defTabSz="914400">
              <a:spcBef>
                <a:spcPct val="50000"/>
              </a:spcBef>
              <a:buClrTx/>
              <a:buSzTx/>
              <a:buFontTx/>
              <a:defRPr/>
            </a:pPr>
            <a:r>
              <a:rPr kumimoji="0" lang="zh-CN" altLang="en-US" sz="1600" kern="1200" cap="none" spc="0" normalizeH="0" baseline="0" noProof="0" smtClean="0">
                <a:effectLst>
                  <a:outerShdw blurRad="38100" dist="38100" dir="2700000" algn="tl">
                    <a:srgbClr val="C0C0C0"/>
                  </a:outerShdw>
                </a:effectLst>
                <a:latin typeface="Arial" panose="020B0604020202020204" pitchFamily="34" charset="0"/>
                <a:ea typeface="宋体" panose="02010600030101010101" pitchFamily="2" charset="-122"/>
                <a:cs typeface="+mn-cs"/>
              </a:rPr>
              <a:t>迅速增长地，迅猛发展地 </a:t>
            </a:r>
            <a:endParaRPr kumimoji="0" lang="zh-CN" altLang="en-US" sz="1600" kern="1200" cap="none" spc="0" normalizeH="0" baseline="0" noProof="0" smtClean="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15364" name="Line 6"/>
          <p:cNvSpPr/>
          <p:nvPr/>
        </p:nvSpPr>
        <p:spPr>
          <a:xfrm>
            <a:off x="6732588" y="1412875"/>
            <a:ext cx="1152525" cy="115252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ctr"/>
          <a:p>
            <a:pPr eaLnBrk="1" hangingPunct="1"/>
            <a:r>
              <a:rPr lang="et-EE" altLang="zh-CN" sz="3400" b="1" u="sng" dirty="0"/>
              <a:t>Downward movement</a:t>
            </a:r>
            <a:br>
              <a:rPr lang="et-EE" altLang="zh-CN" sz="3400" b="1" u="sng" dirty="0"/>
            </a:br>
            <a:r>
              <a:rPr lang="et-EE" altLang="zh-CN" sz="3400" dirty="0"/>
              <a:t>(verbs)</a:t>
            </a:r>
            <a:endParaRPr lang="et-EE" altLang="zh-CN" sz="3400" dirty="0"/>
          </a:p>
        </p:txBody>
      </p:sp>
      <p:sp>
        <p:nvSpPr>
          <p:cNvPr id="23555" name="Rectangle 3"/>
          <p:cNvSpPr>
            <a:spLocks noGrp="1"/>
          </p:cNvSpPr>
          <p:nvPr>
            <p:ph sz="half" idx="1"/>
          </p:nvPr>
        </p:nvSpPr>
        <p:spPr>
          <a:ln/>
        </p:spPr>
        <p:txBody>
          <a:bodyPr vert="horz" wrap="square" lIns="91440" tIns="45720" rIns="91440" bIns="45720" anchor="t"/>
          <a:p>
            <a:pPr eaLnBrk="1" hangingPunct="1">
              <a:buSzTx/>
              <a:buNone/>
            </a:pPr>
            <a:r>
              <a:rPr lang="zh-CN" altLang="et-EE" dirty="0">
                <a:latin typeface="+mn-lt"/>
                <a:ea typeface="宋体" panose="02010600030101010101" pitchFamily="2" charset="-122"/>
                <a:cs typeface="+mn-cs"/>
              </a:rPr>
              <a:t>   </a:t>
            </a:r>
            <a:r>
              <a:rPr lang="et-EE" altLang="zh-CN" sz="3600" dirty="0">
                <a:latin typeface="+mn-lt"/>
                <a:ea typeface="+mn-ea"/>
                <a:cs typeface="+mn-cs"/>
              </a:rPr>
              <a:t>decline</a:t>
            </a:r>
            <a:br>
              <a:rPr lang="et-EE" altLang="zh-CN" sz="3600" dirty="0">
                <a:latin typeface="+mn-lt"/>
                <a:ea typeface="+mn-ea"/>
                <a:cs typeface="+mn-cs"/>
              </a:rPr>
            </a:br>
            <a:r>
              <a:rPr lang="et-EE" altLang="zh-CN" sz="3600" dirty="0">
                <a:latin typeface="+mn-lt"/>
                <a:ea typeface="+mn-ea"/>
                <a:cs typeface="+mn-cs"/>
              </a:rPr>
              <a:t>decrease</a:t>
            </a:r>
            <a:br>
              <a:rPr lang="et-EE" altLang="zh-CN" sz="3600" dirty="0">
                <a:latin typeface="+mn-lt"/>
                <a:ea typeface="+mn-ea"/>
                <a:cs typeface="+mn-cs"/>
              </a:rPr>
            </a:br>
            <a:r>
              <a:rPr lang="et-EE" altLang="zh-CN" sz="3600" dirty="0">
                <a:latin typeface="+mn-lt"/>
                <a:ea typeface="+mn-ea"/>
                <a:cs typeface="+mn-cs"/>
              </a:rPr>
              <a:t>drop</a:t>
            </a:r>
            <a:br>
              <a:rPr lang="et-EE" altLang="zh-CN" sz="3600" dirty="0">
                <a:latin typeface="+mn-lt"/>
                <a:ea typeface="+mn-ea"/>
                <a:cs typeface="+mn-cs"/>
              </a:rPr>
            </a:br>
            <a:r>
              <a:rPr lang="et-EE" altLang="zh-CN" sz="3600" dirty="0">
                <a:latin typeface="+mn-lt"/>
                <a:ea typeface="+mn-ea"/>
                <a:cs typeface="+mn-cs"/>
              </a:rPr>
              <a:t>fall</a:t>
            </a:r>
            <a:br>
              <a:rPr lang="et-EE" altLang="zh-CN" sz="3600" dirty="0">
                <a:latin typeface="+mn-lt"/>
                <a:ea typeface="+mn-ea"/>
                <a:cs typeface="+mn-cs"/>
              </a:rPr>
            </a:br>
            <a:r>
              <a:rPr lang="et-EE" altLang="zh-CN" sz="3600" dirty="0">
                <a:latin typeface="+mn-lt"/>
                <a:ea typeface="+mn-ea"/>
                <a:cs typeface="+mn-cs"/>
              </a:rPr>
              <a:t>slide </a:t>
            </a:r>
            <a:endParaRPr lang="et-EE" altLang="zh-CN" sz="3600" dirty="0">
              <a:latin typeface="+mn-lt"/>
              <a:ea typeface="+mn-ea"/>
              <a:cs typeface="+mn-cs"/>
            </a:endParaRPr>
          </a:p>
          <a:p>
            <a:pPr eaLnBrk="1" hangingPunct="1">
              <a:buSzTx/>
              <a:buNone/>
            </a:pPr>
            <a:r>
              <a:rPr lang="et-EE" altLang="zh-CN" sz="3600" dirty="0">
                <a:latin typeface="+mn-lt"/>
                <a:ea typeface="+mn-ea"/>
                <a:cs typeface="+mn-cs"/>
              </a:rPr>
              <a:t>   lose ground</a:t>
            </a:r>
            <a:endParaRPr lang="et-EE" altLang="zh-CN" sz="3600" dirty="0">
              <a:latin typeface="+mn-lt"/>
              <a:ea typeface="+mn-ea"/>
              <a:cs typeface="+mn-cs"/>
            </a:endParaRPr>
          </a:p>
        </p:txBody>
      </p:sp>
      <p:sp>
        <p:nvSpPr>
          <p:cNvPr id="23556" name="Rectangle 4"/>
          <p:cNvSpPr>
            <a:spLocks noGrp="1"/>
          </p:cNvSpPr>
          <p:nvPr>
            <p:ph sz="half" idx="2"/>
          </p:nvPr>
        </p:nvSpPr>
        <p:spPr>
          <a:ln/>
        </p:spPr>
        <p:txBody>
          <a:bodyPr vert="horz" wrap="square" lIns="91440" tIns="45720" rIns="91440" bIns="45720" anchor="t"/>
          <a:p>
            <a:pPr eaLnBrk="1" hangingPunct="1">
              <a:buSzTx/>
              <a:buNone/>
            </a:pPr>
            <a:r>
              <a:rPr lang="zh-CN" altLang="et-EE" sz="3600" dirty="0">
                <a:latin typeface="+mn-lt"/>
                <a:ea typeface="宋体" panose="02010600030101010101" pitchFamily="2" charset="-122"/>
                <a:cs typeface="+mn-cs"/>
              </a:rPr>
              <a:t>   </a:t>
            </a:r>
            <a:r>
              <a:rPr lang="et-EE" altLang="zh-CN" sz="3600" dirty="0">
                <a:latin typeface="+mn-lt"/>
                <a:ea typeface="+mn-ea"/>
                <a:cs typeface="+mn-cs"/>
              </a:rPr>
              <a:t>crash</a:t>
            </a:r>
            <a:br>
              <a:rPr lang="et-EE" altLang="zh-CN" sz="3600" dirty="0">
                <a:latin typeface="+mn-lt"/>
                <a:ea typeface="+mn-ea"/>
                <a:cs typeface="+mn-cs"/>
              </a:rPr>
            </a:br>
            <a:r>
              <a:rPr lang="et-EE" altLang="zh-CN" sz="3600" dirty="0">
                <a:latin typeface="+mn-lt"/>
                <a:ea typeface="+mn-ea"/>
                <a:cs typeface="+mn-cs"/>
              </a:rPr>
              <a:t>collapse</a:t>
            </a:r>
            <a:br>
              <a:rPr lang="et-EE" altLang="zh-CN" sz="3600" dirty="0">
                <a:latin typeface="+mn-lt"/>
                <a:ea typeface="+mn-ea"/>
                <a:cs typeface="+mn-cs"/>
              </a:rPr>
            </a:br>
            <a:r>
              <a:rPr lang="et-EE" altLang="zh-CN" sz="3600" dirty="0">
                <a:latin typeface="+mn-lt"/>
                <a:ea typeface="+mn-ea"/>
                <a:cs typeface="+mn-cs"/>
              </a:rPr>
              <a:t>plummet</a:t>
            </a:r>
            <a:br>
              <a:rPr lang="et-EE" altLang="zh-CN" sz="3600" dirty="0">
                <a:latin typeface="+mn-lt"/>
                <a:ea typeface="+mn-ea"/>
                <a:cs typeface="+mn-cs"/>
              </a:rPr>
            </a:br>
            <a:r>
              <a:rPr lang="et-EE" altLang="zh-CN" sz="3600" dirty="0">
                <a:latin typeface="+mn-lt"/>
                <a:ea typeface="+mn-ea"/>
                <a:cs typeface="+mn-cs"/>
              </a:rPr>
              <a:t>plunge </a:t>
            </a:r>
            <a:endParaRPr lang="et-EE" altLang="zh-CN" sz="3600" dirty="0">
              <a:latin typeface="+mn-lt"/>
              <a:ea typeface="+mn-ea"/>
              <a:cs typeface="+mn-cs"/>
            </a:endParaRPr>
          </a:p>
          <a:p>
            <a:pPr eaLnBrk="1" hangingPunct="1">
              <a:buSzTx/>
              <a:buNone/>
            </a:pPr>
            <a:r>
              <a:rPr lang="et-EE" altLang="zh-CN" sz="3600" dirty="0">
                <a:latin typeface="+mn-lt"/>
                <a:ea typeface="+mn-ea"/>
                <a:cs typeface="+mn-cs"/>
              </a:rPr>
              <a:t>   take a fall</a:t>
            </a:r>
            <a:endParaRPr lang="et-EE" altLang="zh-CN" sz="3600" dirty="0">
              <a:latin typeface="+mn-lt"/>
              <a:ea typeface="+mn-ea"/>
              <a:cs typeface="+mn-cs"/>
            </a:endParaRPr>
          </a:p>
          <a:p>
            <a:pPr eaLnBrk="1" hangingPunct="1">
              <a:buSzTx/>
              <a:buNone/>
            </a:pPr>
            <a:r>
              <a:rPr lang="et-EE" altLang="zh-CN" sz="3600" dirty="0">
                <a:latin typeface="+mn-lt"/>
                <a:ea typeface="+mn-ea"/>
                <a:cs typeface="+mn-cs"/>
              </a:rPr>
              <a:t>   weaken</a:t>
            </a:r>
            <a:endParaRPr lang="et-EE" altLang="zh-CN" sz="360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3555">
                                            <p:txEl>
                                              <p:charRg st="0" end="37"/>
                                            </p:txEl>
                                          </p:spTgt>
                                        </p:tgtEl>
                                        <p:attrNameLst>
                                          <p:attrName>style.visibility</p:attrName>
                                        </p:attrNameLst>
                                      </p:cBhvr>
                                      <p:to>
                                        <p:strVal val="visible"/>
                                      </p:to>
                                    </p:set>
                                    <p:anim to="" calcmode="lin" valueType="num">
                                      <p:cBhvr>
                                        <p:cTn id="7" dur="1" fill="hold"/>
                                        <p:tgtEl>
                                          <p:spTgt spid="23555">
                                            <p:txEl>
                                              <p:charRg st="0" end="37"/>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3555">
                                            <p:txEl>
                                              <p:charRg st="37" end="52"/>
                                            </p:txEl>
                                          </p:spTgt>
                                        </p:tgtEl>
                                        <p:attrNameLst>
                                          <p:attrName>style.visibility</p:attrName>
                                        </p:attrNameLst>
                                      </p:cBhvr>
                                      <p:to>
                                        <p:strVal val="visible"/>
                                      </p:to>
                                    </p:set>
                                    <p:anim to="" calcmode="lin" valueType="num">
                                      <p:cBhvr>
                                        <p:cTn id="12" dur="1" fill="hold"/>
                                        <p:tgtEl>
                                          <p:spTgt spid="23555">
                                            <p:txEl>
                                              <p:charRg st="37" end="52"/>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3556">
                                            <p:txEl>
                                              <p:charRg st="0" end="34"/>
                                            </p:txEl>
                                          </p:spTgt>
                                        </p:tgtEl>
                                        <p:attrNameLst>
                                          <p:attrName>style.visibility</p:attrName>
                                        </p:attrNameLst>
                                      </p:cBhvr>
                                      <p:to>
                                        <p:strVal val="visible"/>
                                      </p:to>
                                    </p:set>
                                    <p:anim to="" calcmode="lin" valueType="num">
                                      <p:cBhvr>
                                        <p:cTn id="17" dur="1" fill="hold"/>
                                        <p:tgtEl>
                                          <p:spTgt spid="23556">
                                            <p:txEl>
                                              <p:charRg st="0" end="34"/>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3556">
                                            <p:txEl>
                                              <p:charRg st="34" end="49"/>
                                            </p:txEl>
                                          </p:spTgt>
                                        </p:tgtEl>
                                        <p:attrNameLst>
                                          <p:attrName>style.visibility</p:attrName>
                                        </p:attrNameLst>
                                      </p:cBhvr>
                                      <p:to>
                                        <p:strVal val="visible"/>
                                      </p:to>
                                    </p:set>
                                    <p:anim to="" calcmode="lin" valueType="num">
                                      <p:cBhvr>
                                        <p:cTn id="22" dur="1" fill="hold"/>
                                        <p:tgtEl>
                                          <p:spTgt spid="23556">
                                            <p:txEl>
                                              <p:charRg st="34" end="49"/>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3556">
                                            <p:txEl>
                                              <p:charRg st="49" end="59"/>
                                            </p:txEl>
                                          </p:spTgt>
                                        </p:tgtEl>
                                        <p:attrNameLst>
                                          <p:attrName>style.visibility</p:attrName>
                                        </p:attrNameLst>
                                      </p:cBhvr>
                                      <p:to>
                                        <p:strVal val="visible"/>
                                      </p:to>
                                    </p:set>
                                    <p:anim to="" calcmode="lin" valueType="num">
                                      <p:cBhvr>
                                        <p:cTn id="27" dur="1" fill="hold"/>
                                        <p:tgtEl>
                                          <p:spTgt spid="23556">
                                            <p:txEl>
                                              <p:charRg st="49" end="59"/>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4"/>
          <p:cNvSpPr>
            <a:spLocks noGrp="1"/>
          </p:cNvSpPr>
          <p:nvPr>
            <p:ph type="title"/>
          </p:nvPr>
        </p:nvSpPr>
        <p:spPr>
          <a:ln/>
        </p:spPr>
        <p:txBody>
          <a:bodyPr vert="horz" wrap="square" lIns="91440" tIns="45720" rIns="91440" bIns="45720" anchor="ctr"/>
          <a:p>
            <a:pPr eaLnBrk="1" hangingPunct="1"/>
            <a:r>
              <a:rPr lang="et-EE" altLang="zh-CN" sz="3400" b="1" u="sng" dirty="0"/>
              <a:t>Upward movement</a:t>
            </a:r>
            <a:br>
              <a:rPr lang="et-EE" altLang="zh-CN" sz="3400" b="1" u="sng" dirty="0"/>
            </a:br>
            <a:r>
              <a:rPr lang="et-EE" altLang="zh-CN" sz="3400" dirty="0"/>
              <a:t>(verbs)</a:t>
            </a:r>
            <a:endParaRPr lang="et-EE" altLang="zh-CN" sz="3400" dirty="0"/>
          </a:p>
        </p:txBody>
      </p:sp>
      <p:sp>
        <p:nvSpPr>
          <p:cNvPr id="25605" name="Rectangle 5"/>
          <p:cNvSpPr>
            <a:spLocks noGrp="1"/>
          </p:cNvSpPr>
          <p:nvPr>
            <p:ph sz="half" idx="1"/>
          </p:nvPr>
        </p:nvSpPr>
        <p:spPr>
          <a:ln/>
        </p:spPr>
        <p:txBody>
          <a:bodyPr vert="horz" wrap="square" lIns="91440" tIns="45720" rIns="91440" bIns="45720" anchor="t"/>
          <a:p>
            <a:pPr eaLnBrk="1" hangingPunct="1">
              <a:buSzTx/>
              <a:buNone/>
            </a:pPr>
            <a:r>
              <a:rPr lang="zh-CN" altLang="et-EE" sz="3600" dirty="0">
                <a:latin typeface="+mn-lt"/>
                <a:ea typeface="宋体" panose="02010600030101010101" pitchFamily="2" charset="-122"/>
                <a:cs typeface="+mn-cs"/>
              </a:rPr>
              <a:t>   </a:t>
            </a:r>
            <a:r>
              <a:rPr lang="et-EE" altLang="zh-CN" sz="3200" dirty="0">
                <a:latin typeface="+mn-lt"/>
                <a:ea typeface="+mn-ea"/>
                <a:cs typeface="+mn-cs"/>
              </a:rPr>
              <a:t>climb</a:t>
            </a:r>
            <a:br>
              <a:rPr lang="et-EE" altLang="zh-CN" sz="3200" dirty="0">
                <a:latin typeface="+mn-lt"/>
                <a:ea typeface="+mn-ea"/>
                <a:cs typeface="+mn-cs"/>
              </a:rPr>
            </a:br>
            <a:r>
              <a:rPr lang="et-EE" altLang="zh-CN" sz="3200" dirty="0">
                <a:latin typeface="+mn-lt"/>
                <a:ea typeface="+mn-ea"/>
                <a:cs typeface="+mn-cs"/>
              </a:rPr>
              <a:t>rise</a:t>
            </a:r>
            <a:br>
              <a:rPr lang="et-EE" altLang="zh-CN" sz="3200" dirty="0">
                <a:latin typeface="+mn-lt"/>
                <a:ea typeface="+mn-ea"/>
                <a:cs typeface="+mn-cs"/>
              </a:rPr>
            </a:br>
            <a:r>
              <a:rPr lang="et-EE" altLang="zh-CN" sz="3200" dirty="0">
                <a:latin typeface="+mn-lt"/>
                <a:ea typeface="+mn-ea"/>
                <a:cs typeface="+mn-cs"/>
              </a:rPr>
              <a:t>increase </a:t>
            </a:r>
            <a:endParaRPr lang="et-EE" altLang="zh-CN" sz="3200" dirty="0">
              <a:latin typeface="+mn-lt"/>
              <a:ea typeface="+mn-ea"/>
              <a:cs typeface="+mn-cs"/>
            </a:endParaRPr>
          </a:p>
          <a:p>
            <a:pPr eaLnBrk="1" hangingPunct="1">
              <a:buSzTx/>
              <a:buNone/>
            </a:pPr>
            <a:r>
              <a:rPr lang="et-EE" altLang="zh-CN" sz="3200" dirty="0">
                <a:latin typeface="+mn-lt"/>
                <a:ea typeface="+mn-ea"/>
                <a:cs typeface="+mn-cs"/>
              </a:rPr>
              <a:t>   </a:t>
            </a:r>
            <a:r>
              <a:rPr lang="en-US" altLang="et-EE" sz="3200" dirty="0">
                <a:latin typeface="+mn-lt"/>
                <a:ea typeface="+mn-ea"/>
                <a:cs typeface="+mn-cs"/>
              </a:rPr>
              <a:t>grow</a:t>
            </a:r>
            <a:endParaRPr lang="en-US" altLang="et-EE" sz="3200" dirty="0">
              <a:latin typeface="+mn-lt"/>
              <a:ea typeface="+mn-ea"/>
              <a:cs typeface="+mn-cs"/>
            </a:endParaRPr>
          </a:p>
          <a:p>
            <a:pPr eaLnBrk="1" hangingPunct="1">
              <a:buSzTx/>
              <a:buNone/>
            </a:pPr>
            <a:r>
              <a:rPr lang="en-US" altLang="et-EE" sz="3200" dirty="0">
                <a:latin typeface="+mn-lt"/>
                <a:ea typeface="+mn-ea"/>
                <a:cs typeface="+mn-cs"/>
              </a:rPr>
              <a:t>   </a:t>
            </a:r>
            <a:r>
              <a:rPr lang="et-EE" altLang="zh-CN" sz="3200" dirty="0">
                <a:latin typeface="+mn-lt"/>
                <a:ea typeface="+mn-ea"/>
                <a:cs typeface="+mn-cs"/>
              </a:rPr>
              <a:t>surge</a:t>
            </a:r>
            <a:endParaRPr lang="et-EE" altLang="zh-CN" sz="3200" dirty="0">
              <a:latin typeface="+mn-lt"/>
              <a:ea typeface="+mn-ea"/>
              <a:cs typeface="+mn-cs"/>
            </a:endParaRPr>
          </a:p>
          <a:p>
            <a:pPr eaLnBrk="1" hangingPunct="1">
              <a:buSzTx/>
              <a:buNone/>
            </a:pPr>
            <a:r>
              <a:rPr lang="et-EE" altLang="zh-CN" sz="3200" dirty="0">
                <a:latin typeface="+mn-lt"/>
                <a:ea typeface="+mn-ea"/>
                <a:cs typeface="+mn-cs"/>
              </a:rPr>
              <a:t>   rocket</a:t>
            </a:r>
            <a:endParaRPr lang="et-EE" altLang="zh-CN" sz="3200" dirty="0">
              <a:latin typeface="+mn-lt"/>
              <a:ea typeface="+mn-ea"/>
              <a:cs typeface="+mn-cs"/>
            </a:endParaRPr>
          </a:p>
        </p:txBody>
      </p:sp>
      <p:sp>
        <p:nvSpPr>
          <p:cNvPr id="25606" name="Rectangle 6"/>
          <p:cNvSpPr>
            <a:spLocks noGrp="1"/>
          </p:cNvSpPr>
          <p:nvPr>
            <p:ph sz="half" idx="2"/>
          </p:nvPr>
        </p:nvSpPr>
        <p:spPr>
          <a:ln/>
        </p:spPr>
        <p:txBody>
          <a:bodyPr vert="horz" wrap="square" lIns="91440" tIns="45720" rIns="91440" bIns="45720" anchor="t"/>
          <a:p>
            <a:pPr eaLnBrk="1" hangingPunct="1">
              <a:buSzTx/>
              <a:buNone/>
            </a:pPr>
            <a:r>
              <a:rPr lang="zh-CN" altLang="et-EE" sz="3600" dirty="0">
                <a:latin typeface="+mn-lt"/>
                <a:ea typeface="宋体" panose="02010600030101010101" pitchFamily="2" charset="-122"/>
                <a:cs typeface="+mn-cs"/>
              </a:rPr>
              <a:t>  </a:t>
            </a:r>
            <a:r>
              <a:rPr lang="et-EE" altLang="zh-CN" sz="3200" dirty="0">
                <a:latin typeface="+mn-lt"/>
                <a:ea typeface="+mn-ea"/>
                <a:cs typeface="+mn-cs"/>
              </a:rPr>
              <a:t>soar</a:t>
            </a:r>
            <a:br>
              <a:rPr lang="et-EE" altLang="zh-CN" sz="3200" dirty="0">
                <a:latin typeface="+mn-lt"/>
                <a:ea typeface="+mn-ea"/>
                <a:cs typeface="+mn-cs"/>
              </a:rPr>
            </a:br>
            <a:r>
              <a:rPr lang="et-EE" altLang="zh-CN" sz="3200" dirty="0">
                <a:latin typeface="+mn-lt"/>
                <a:ea typeface="+mn-ea"/>
                <a:cs typeface="+mn-cs"/>
              </a:rPr>
              <a:t>gain</a:t>
            </a:r>
            <a:endParaRPr lang="et-EE" altLang="zh-CN" sz="3200" dirty="0">
              <a:latin typeface="+mn-lt"/>
              <a:ea typeface="+mn-ea"/>
              <a:cs typeface="+mn-cs"/>
            </a:endParaRPr>
          </a:p>
          <a:p>
            <a:pPr eaLnBrk="1" hangingPunct="1">
              <a:buSzTx/>
              <a:buNone/>
            </a:pPr>
            <a:r>
              <a:rPr lang="et-EE" altLang="zh-CN" sz="3200" dirty="0">
                <a:latin typeface="+mn-lt"/>
                <a:ea typeface="+mn-ea"/>
                <a:cs typeface="+mn-cs"/>
              </a:rPr>
              <a:t>   go through the roof</a:t>
            </a:r>
            <a:endParaRPr lang="et-EE" altLang="zh-CN" sz="3200" dirty="0">
              <a:latin typeface="+mn-lt"/>
              <a:ea typeface="+mn-ea"/>
              <a:cs typeface="+mn-cs"/>
            </a:endParaRPr>
          </a:p>
          <a:p>
            <a:pPr eaLnBrk="1" hangingPunct="1">
              <a:buSzTx/>
              <a:buNone/>
            </a:pPr>
            <a:r>
              <a:rPr lang="et-EE" altLang="zh-CN" sz="3600" dirty="0">
                <a:latin typeface="+mn-lt"/>
                <a:ea typeface="+mn-ea"/>
                <a:cs typeface="+mn-cs"/>
              </a:rPr>
              <a:t>   </a:t>
            </a:r>
            <a:r>
              <a:rPr lang="et-EE" altLang="zh-CN" sz="3200" dirty="0">
                <a:latin typeface="+mn-lt"/>
                <a:ea typeface="+mn-ea"/>
                <a:cs typeface="+mn-cs"/>
              </a:rPr>
              <a:t>jump</a:t>
            </a:r>
            <a:endParaRPr lang="et-EE" altLang="zh-CN" sz="3200" dirty="0">
              <a:latin typeface="+mn-lt"/>
              <a:ea typeface="+mn-ea"/>
              <a:cs typeface="+mn-cs"/>
            </a:endParaRPr>
          </a:p>
          <a:p>
            <a:pPr eaLnBrk="1" hangingPunct="1">
              <a:buSzTx/>
              <a:buNone/>
            </a:pPr>
            <a:r>
              <a:rPr lang="et-EE" altLang="zh-CN" sz="3200" dirty="0">
                <a:latin typeface="+mn-lt"/>
                <a:ea typeface="+mn-ea"/>
                <a:cs typeface="+mn-cs"/>
              </a:rPr>
              <a:t>   rally</a:t>
            </a:r>
            <a:r>
              <a:rPr lang="en-US" altLang="zh-CN" sz="3200" dirty="0">
                <a:latin typeface="+mn-lt"/>
                <a:ea typeface="宋体" panose="02010600030101010101" pitchFamily="2" charset="-122"/>
                <a:cs typeface="+mn-cs"/>
              </a:rPr>
              <a:t> </a:t>
            </a:r>
            <a:r>
              <a:rPr lang="zh-CN" altLang="en-US" sz="2400" dirty="0">
                <a:latin typeface="+mn-lt"/>
                <a:ea typeface="宋体" panose="02010600030101010101" pitchFamily="2" charset="-122"/>
                <a:cs typeface="+mn-cs"/>
              </a:rPr>
              <a:t>（回升）</a:t>
            </a:r>
            <a:endParaRPr lang="zh-CN" altLang="et-EE" sz="2400" dirty="0">
              <a:latin typeface="+mn-lt"/>
              <a:ea typeface="宋体" panose="02010600030101010101" pitchFamily="2" charset="-122"/>
              <a:cs typeface="+mn-cs"/>
            </a:endParaRPr>
          </a:p>
          <a:p>
            <a:pPr eaLnBrk="1" hangingPunct="1">
              <a:buSzTx/>
              <a:buNone/>
            </a:pPr>
            <a:r>
              <a:rPr lang="et-EE" altLang="zh-CN" sz="3200" dirty="0">
                <a:latin typeface="+mn-lt"/>
                <a:ea typeface="+mn-ea"/>
                <a:cs typeface="+mn-cs"/>
              </a:rPr>
              <a:t>   strengthen</a:t>
            </a:r>
            <a:endParaRPr lang="et-EE" altLang="zh-CN" sz="320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605">
                                            <p:txEl>
                                              <p:charRg st="0" end="24"/>
                                            </p:txEl>
                                          </p:spTgt>
                                        </p:tgtEl>
                                        <p:attrNameLst>
                                          <p:attrName>style.visibility</p:attrName>
                                        </p:attrNameLst>
                                      </p:cBhvr>
                                      <p:to>
                                        <p:strVal val="visible"/>
                                      </p:to>
                                    </p:set>
                                    <p:anim to="" calcmode="lin" valueType="num">
                                      <p:cBhvr>
                                        <p:cTn id="7" dur="1" fill="hold"/>
                                        <p:tgtEl>
                                          <p:spTgt spid="25605">
                                            <p:txEl>
                                              <p:charRg st="0" end="24"/>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5605">
                                            <p:txEl>
                                              <p:charRg st="24" end="33"/>
                                            </p:txEl>
                                          </p:spTgt>
                                        </p:tgtEl>
                                        <p:attrNameLst>
                                          <p:attrName>style.visibility</p:attrName>
                                        </p:attrNameLst>
                                      </p:cBhvr>
                                      <p:to>
                                        <p:strVal val="visible"/>
                                      </p:to>
                                    </p:set>
                                    <p:anim to="" calcmode="lin" valueType="num">
                                      <p:cBhvr>
                                        <p:cTn id="12" dur="1" fill="hold"/>
                                        <p:tgtEl>
                                          <p:spTgt spid="25605">
                                            <p:txEl>
                                              <p:charRg st="24" end="33"/>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5605">
                                            <p:txEl>
                                              <p:charRg st="2" end="2"/>
                                            </p:txEl>
                                          </p:spTgt>
                                        </p:tgtEl>
                                        <p:attrNameLst>
                                          <p:attrName>style.visibility</p:attrName>
                                        </p:attrNameLst>
                                      </p:cBhvr>
                                      <p:to>
                                        <p:strVal val="visible"/>
                                      </p:to>
                                    </p:set>
                                    <p:anim to="" calcmode="lin" valueType="num">
                                      <p:cBhvr>
                                        <p:cTn id="17" dur="1" fill="hold"/>
                                        <p:tgtEl>
                                          <p:spTgt spid="25605">
                                            <p:txEl>
                                              <p:charRg st="2" end="2"/>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5605">
                                            <p:txEl>
                                              <p:charRg st="33" end="43"/>
                                            </p:txEl>
                                          </p:spTgt>
                                        </p:tgtEl>
                                        <p:attrNameLst>
                                          <p:attrName>style.visibility</p:attrName>
                                        </p:attrNameLst>
                                      </p:cBhvr>
                                      <p:to>
                                        <p:strVal val="visible"/>
                                      </p:to>
                                    </p:set>
                                    <p:anim to="" calcmode="lin" valueType="num">
                                      <p:cBhvr>
                                        <p:cTn id="22" dur="1" fill="hold"/>
                                        <p:tgtEl>
                                          <p:spTgt spid="25605">
                                            <p:txEl>
                                              <p:charRg st="33" end="43"/>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5606">
                                            <p:txEl>
                                              <p:charRg st="0" end="12"/>
                                            </p:txEl>
                                          </p:spTgt>
                                        </p:tgtEl>
                                        <p:attrNameLst>
                                          <p:attrName>style.visibility</p:attrName>
                                        </p:attrNameLst>
                                      </p:cBhvr>
                                      <p:to>
                                        <p:strVal val="visible"/>
                                      </p:to>
                                    </p:set>
                                    <p:anim to="" calcmode="lin" valueType="num">
                                      <p:cBhvr>
                                        <p:cTn id="27" dur="1" fill="hold"/>
                                        <p:tgtEl>
                                          <p:spTgt spid="25606">
                                            <p:txEl>
                                              <p:charRg st="0" end="12"/>
                                            </p:txEl>
                                          </p:spTgt>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5606">
                                            <p:txEl>
                                              <p:charRg st="12" end="35"/>
                                            </p:txEl>
                                          </p:spTgt>
                                        </p:tgtEl>
                                        <p:attrNameLst>
                                          <p:attrName>style.visibility</p:attrName>
                                        </p:attrNameLst>
                                      </p:cBhvr>
                                      <p:to>
                                        <p:strVal val="visible"/>
                                      </p:to>
                                    </p:set>
                                    <p:anim to="" calcmode="lin" valueType="num">
                                      <p:cBhvr>
                                        <p:cTn id="32" dur="1" fill="hold"/>
                                        <p:tgtEl>
                                          <p:spTgt spid="25606">
                                            <p:txEl>
                                              <p:charRg st="12" end="35"/>
                                            </p:txEl>
                                          </p:spTgt>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5606">
                                            <p:txEl>
                                              <p:charRg st="35" end="43"/>
                                            </p:txEl>
                                          </p:spTgt>
                                        </p:tgtEl>
                                        <p:attrNameLst>
                                          <p:attrName>style.visibility</p:attrName>
                                        </p:attrNameLst>
                                      </p:cBhvr>
                                      <p:to>
                                        <p:strVal val="visible"/>
                                      </p:to>
                                    </p:set>
                                    <p:anim to="" calcmode="lin" valueType="num">
                                      <p:cBhvr>
                                        <p:cTn id="37" dur="1" fill="hold"/>
                                        <p:tgtEl>
                                          <p:spTgt spid="25606">
                                            <p:txEl>
                                              <p:charRg st="35" end="43"/>
                                            </p:txEl>
                                          </p:spTgt>
                                        </p:tgtEl>
                                        <p:attrNameLst>
                                          <p:attrName>style.visibility</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25606">
                                            <p:txEl>
                                              <p:charRg st="43" end="57"/>
                                            </p:txEl>
                                          </p:spTgt>
                                        </p:tgtEl>
                                        <p:attrNameLst>
                                          <p:attrName>style.visibility</p:attrName>
                                        </p:attrNameLst>
                                      </p:cBhvr>
                                      <p:to>
                                        <p:strVal val="visible"/>
                                      </p:to>
                                    </p:set>
                                    <p:anim to="" calcmode="lin" valueType="num">
                                      <p:cBhvr>
                                        <p:cTn id="42" dur="1" fill="hold"/>
                                        <p:tgtEl>
                                          <p:spTgt spid="25606">
                                            <p:txEl>
                                              <p:charRg st="43" end="57"/>
                                            </p:txEl>
                                          </p:spTgt>
                                        </p:tgtEl>
                                        <p:attrNameLst>
                                          <p:attrName>style.visibility</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5606">
                                            <p:txEl>
                                              <p:charRg st="57" end="71"/>
                                            </p:txEl>
                                          </p:spTgt>
                                        </p:tgtEl>
                                        <p:attrNameLst>
                                          <p:attrName>style.visibility</p:attrName>
                                        </p:attrNameLst>
                                      </p:cBhvr>
                                      <p:to>
                                        <p:strVal val="visible"/>
                                      </p:to>
                                    </p:set>
                                    <p:anim to="" calcmode="lin" valueType="num">
                                      <p:cBhvr>
                                        <p:cTn id="47" dur="1" fill="hold"/>
                                        <p:tgtEl>
                                          <p:spTgt spid="25606">
                                            <p:txEl>
                                              <p:charRg st="57" end="71"/>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P spid="2560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4"/>
          <p:cNvSpPr>
            <a:spLocks noGrp="1"/>
          </p:cNvSpPr>
          <p:nvPr>
            <p:ph type="title"/>
          </p:nvPr>
        </p:nvSpPr>
        <p:spPr>
          <a:ln/>
        </p:spPr>
        <p:txBody>
          <a:bodyPr vert="horz" wrap="square" lIns="91440" tIns="45720" rIns="91440" bIns="45720" anchor="ctr"/>
          <a:p>
            <a:pPr eaLnBrk="1" hangingPunct="1"/>
            <a:r>
              <a:rPr lang="et-EE" altLang="zh-CN" sz="3400" b="1" u="sng" dirty="0"/>
              <a:t>Stability</a:t>
            </a:r>
            <a:br>
              <a:rPr lang="et-EE" altLang="zh-CN" sz="3400" dirty="0"/>
            </a:br>
            <a:r>
              <a:rPr lang="et-EE" altLang="zh-CN" sz="3400" dirty="0"/>
              <a:t>(verbs)</a:t>
            </a:r>
            <a:endParaRPr lang="et-EE" altLang="zh-CN" sz="3400" dirty="0"/>
          </a:p>
        </p:txBody>
      </p:sp>
      <p:sp>
        <p:nvSpPr>
          <p:cNvPr id="27653" name="Rectangle 5"/>
          <p:cNvSpPr>
            <a:spLocks noGrp="1"/>
          </p:cNvSpPr>
          <p:nvPr>
            <p:ph idx="1"/>
          </p:nvPr>
        </p:nvSpPr>
        <p:spPr>
          <a:ln/>
        </p:spPr>
        <p:txBody>
          <a:bodyPr vert="horz" wrap="square" lIns="91440" tIns="45720" rIns="91440" bIns="45720" anchor="t"/>
          <a:p>
            <a:pPr eaLnBrk="1" hangingPunct="1">
              <a:buNone/>
            </a:pPr>
            <a:r>
              <a:rPr lang="zh-CN" altLang="et-EE" sz="4000" dirty="0">
                <a:ea typeface="宋体" panose="02010600030101010101" pitchFamily="2" charset="-122"/>
              </a:rPr>
              <a:t>   </a:t>
            </a:r>
            <a:r>
              <a:rPr lang="et-EE" altLang="zh-CN" sz="4000" dirty="0"/>
              <a:t>flatten out</a:t>
            </a:r>
            <a:br>
              <a:rPr lang="et-EE" altLang="zh-CN" sz="4000" dirty="0"/>
            </a:br>
            <a:r>
              <a:rPr lang="et-EE" altLang="zh-CN" sz="4000" dirty="0"/>
              <a:t>hold steady</a:t>
            </a:r>
            <a:br>
              <a:rPr lang="et-EE" altLang="zh-CN" sz="4000" dirty="0"/>
            </a:br>
            <a:r>
              <a:rPr lang="et-EE" altLang="zh-CN" sz="4000" dirty="0"/>
              <a:t>level off</a:t>
            </a:r>
            <a:br>
              <a:rPr lang="et-EE" altLang="zh-CN" sz="4000" dirty="0"/>
            </a:br>
            <a:r>
              <a:rPr lang="et-EE" altLang="zh-CN" sz="4000" dirty="0"/>
              <a:t>stabilise </a:t>
            </a:r>
            <a:endParaRPr lang="et-EE" altLang="zh-CN" sz="4000" dirty="0"/>
          </a:p>
        </p:txBody>
      </p:sp>
      <p:sp>
        <p:nvSpPr>
          <p:cNvPr id="18436" name="Rectangle 6"/>
          <p:cNvSpPr>
            <a:spLocks noGrp="1"/>
          </p:cNvSpPr>
          <p:nvPr>
            <p:ph type="body" sz="half" idx="4294967295"/>
          </p:nvPr>
        </p:nvSpPr>
        <p:spPr>
          <a:xfrm>
            <a:off x="5105400" y="1600200"/>
            <a:ext cx="4038600" cy="4525963"/>
          </a:xfrm>
          <a:ln/>
        </p:spPr>
        <p:txBody>
          <a:bodyPr vert="horz" wrap="square" lIns="91440" tIns="45720" rIns="91440" bIns="45720" anchor="t"/>
          <a:lstStyle>
            <a:lvl1pPr lvl="0">
              <a:buClr>
                <a:schemeClr val="accent1"/>
              </a:buClr>
              <a:buSzTx/>
              <a:buFont typeface="Wingdings" panose="05000000000000000000" pitchFamily="2" charset="2"/>
              <a:defRPr sz="2800"/>
            </a:lvl1pPr>
            <a:lvl2pPr lvl="1">
              <a:buClr>
                <a:schemeClr val="accent1"/>
              </a:buClr>
              <a:buSzTx/>
              <a:buFont typeface="Wingdings" panose="05000000000000000000" pitchFamily="2" charset="2"/>
              <a:defRPr sz="2300"/>
            </a:lvl2pPr>
            <a:lvl3pPr lvl="2">
              <a:buClr>
                <a:schemeClr val="accent1"/>
              </a:buClr>
              <a:buSzTx/>
              <a:buFont typeface="Wingdings" panose="05000000000000000000" pitchFamily="2" charset="2"/>
              <a:defRPr sz="2100"/>
            </a:lvl3pPr>
            <a:lvl4pPr lvl="3">
              <a:buClr>
                <a:schemeClr val="accent1"/>
              </a:buClr>
              <a:buSzTx/>
              <a:buFontTx/>
              <a:defRPr sz="1800"/>
            </a:lvl4pPr>
            <a:lvl5pPr lvl="4">
              <a:buClr>
                <a:schemeClr val="accent1"/>
              </a:buClr>
              <a:buSzTx/>
              <a:buFont typeface="Wingdings" panose="05000000000000000000" pitchFamily="2" charset="2"/>
              <a:defRPr sz="1800"/>
            </a:lvl5pPr>
          </a:lstStyle>
          <a:p>
            <a:pPr lvl="0" eaLnBrk="1" hangingPunct="1">
              <a:buNone/>
            </a:pPr>
            <a:r>
              <a:rPr lang="zh-CN" altLang="et-EE" sz="3600" dirty="0">
                <a:ea typeface="宋体" panose="02010600030101010101" pitchFamily="2" charset="-122"/>
              </a:rPr>
              <a:t>  </a:t>
            </a:r>
            <a:r>
              <a:rPr lang="et-EE" altLang="zh-CN" sz="3600" dirty="0"/>
              <a:t>bounce back </a:t>
            </a:r>
            <a:br>
              <a:rPr lang="et-EE" altLang="zh-CN" sz="3600" dirty="0"/>
            </a:br>
            <a:r>
              <a:rPr lang="et-EE" altLang="zh-CN" sz="3600" dirty="0"/>
              <a:t>rally</a:t>
            </a:r>
            <a:br>
              <a:rPr lang="et-EE" altLang="zh-CN" sz="3600" dirty="0"/>
            </a:br>
            <a:r>
              <a:rPr lang="et-EE" altLang="zh-CN" sz="3600" dirty="0"/>
              <a:t>recover </a:t>
            </a:r>
            <a:endParaRPr lang="et-EE"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7653">
                                            <p:txEl>
                                              <p:charRg st="0" end="48"/>
                                            </p:txEl>
                                          </p:spTgt>
                                        </p:tgtEl>
                                        <p:attrNameLst>
                                          <p:attrName>style.visibility</p:attrName>
                                        </p:attrNameLst>
                                      </p:cBhvr>
                                      <p:to>
                                        <p:strVal val="visible"/>
                                      </p:to>
                                    </p:set>
                                    <p:anim to="" calcmode="lin" valueType="num">
                                      <p:cBhvr>
                                        <p:cTn id="7" dur="1" fill="hold"/>
                                        <p:tgtEl>
                                          <p:spTgt spid="27653">
                                            <p:txEl>
                                              <p:charRg st="0" end="48"/>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p>
            <a:pPr eaLnBrk="1" hangingPunct="1"/>
            <a:r>
              <a:rPr lang="et-EE" altLang="zh-CN" sz="3400" b="1" u="sng" dirty="0"/>
              <a:t>For specifying the degree of change we can use different adjectives</a:t>
            </a:r>
            <a:r>
              <a:rPr lang="et-EE" altLang="zh-CN" sz="3400" dirty="0"/>
              <a:t> </a:t>
            </a:r>
            <a:endParaRPr lang="et-EE" altLang="zh-CN" sz="3400" dirty="0"/>
          </a:p>
        </p:txBody>
      </p:sp>
      <p:sp>
        <p:nvSpPr>
          <p:cNvPr id="19459" name="Rectangle 4"/>
          <p:cNvSpPr>
            <a:spLocks noGrp="1"/>
          </p:cNvSpPr>
          <p:nvPr>
            <p:ph sz="half" idx="1"/>
          </p:nvPr>
        </p:nvSpPr>
        <p:spPr>
          <a:xfrm>
            <a:off x="468313" y="2332038"/>
            <a:ext cx="4038600" cy="4525962"/>
          </a:xfrm>
          <a:ln/>
        </p:spPr>
        <p:txBody>
          <a:bodyPr vert="horz" wrap="square" lIns="91440" tIns="45720" rIns="91440" bIns="45720" anchor="t"/>
          <a:p>
            <a:pPr eaLnBrk="1" hangingPunct="1">
              <a:buSzTx/>
            </a:pPr>
            <a:r>
              <a:rPr lang="et-EE" altLang="zh-CN" sz="3200" dirty="0">
                <a:latin typeface="+mn-lt"/>
                <a:ea typeface="+mn-ea"/>
                <a:cs typeface="+mn-cs"/>
              </a:rPr>
              <a:t>Slow</a:t>
            </a:r>
            <a:endParaRPr lang="et-EE" altLang="zh-CN" sz="3200" dirty="0">
              <a:latin typeface="+mn-lt"/>
              <a:ea typeface="+mn-ea"/>
              <a:cs typeface="+mn-cs"/>
            </a:endParaRPr>
          </a:p>
          <a:p>
            <a:pPr eaLnBrk="1" hangingPunct="1">
              <a:buSzTx/>
            </a:pPr>
            <a:r>
              <a:rPr lang="et-EE" altLang="zh-CN" sz="3200" dirty="0">
                <a:latin typeface="+mn-lt"/>
                <a:ea typeface="+mn-ea"/>
                <a:cs typeface="+mn-cs"/>
              </a:rPr>
              <a:t>Steady</a:t>
            </a:r>
            <a:endParaRPr lang="et-EE" altLang="zh-CN" sz="3200" dirty="0">
              <a:latin typeface="+mn-lt"/>
              <a:ea typeface="+mn-ea"/>
              <a:cs typeface="+mn-cs"/>
            </a:endParaRPr>
          </a:p>
          <a:p>
            <a:pPr eaLnBrk="1" hangingPunct="1">
              <a:buSzTx/>
            </a:pPr>
            <a:r>
              <a:rPr lang="et-EE" altLang="zh-CN" sz="3200" dirty="0">
                <a:latin typeface="+mn-lt"/>
                <a:ea typeface="+mn-ea"/>
                <a:cs typeface="+mn-cs"/>
              </a:rPr>
              <a:t>Slight</a:t>
            </a:r>
            <a:endParaRPr lang="et-EE" altLang="zh-CN" sz="3200" dirty="0">
              <a:latin typeface="+mn-lt"/>
              <a:ea typeface="+mn-ea"/>
              <a:cs typeface="+mn-cs"/>
            </a:endParaRPr>
          </a:p>
          <a:p>
            <a:pPr eaLnBrk="1" hangingPunct="1">
              <a:buSzTx/>
            </a:pPr>
            <a:r>
              <a:rPr lang="et-EE" altLang="zh-CN" sz="3200" dirty="0">
                <a:latin typeface="+mn-lt"/>
                <a:ea typeface="+mn-ea"/>
                <a:cs typeface="+mn-cs"/>
              </a:rPr>
              <a:t>Sharp</a:t>
            </a:r>
            <a:endParaRPr lang="et-EE" altLang="zh-CN" sz="3200" dirty="0">
              <a:latin typeface="+mn-lt"/>
              <a:ea typeface="+mn-ea"/>
              <a:cs typeface="+mn-cs"/>
            </a:endParaRPr>
          </a:p>
          <a:p>
            <a:pPr eaLnBrk="1" hangingPunct="1">
              <a:buSzTx/>
            </a:pPr>
            <a:r>
              <a:rPr lang="et-EE" altLang="zh-CN" sz="3200" dirty="0">
                <a:latin typeface="+mn-lt"/>
                <a:ea typeface="+mn-ea"/>
                <a:cs typeface="+mn-cs"/>
              </a:rPr>
              <a:t>Gradual</a:t>
            </a:r>
            <a:endParaRPr lang="et-EE" altLang="zh-CN" sz="3200" dirty="0">
              <a:latin typeface="+mn-lt"/>
              <a:ea typeface="+mn-ea"/>
              <a:cs typeface="+mn-cs"/>
            </a:endParaRPr>
          </a:p>
          <a:p>
            <a:pPr eaLnBrk="1" hangingPunct="1">
              <a:buSzTx/>
            </a:pPr>
            <a:endParaRPr lang="zh-CN" altLang="et-EE" sz="3200" dirty="0">
              <a:latin typeface="+mn-lt"/>
              <a:ea typeface="宋体" panose="02010600030101010101" pitchFamily="2" charset="-122"/>
              <a:cs typeface="+mn-cs"/>
            </a:endParaRPr>
          </a:p>
        </p:txBody>
      </p:sp>
      <p:sp>
        <p:nvSpPr>
          <p:cNvPr id="19460" name="Rectangle 5"/>
          <p:cNvSpPr>
            <a:spLocks noGrp="1"/>
          </p:cNvSpPr>
          <p:nvPr>
            <p:ph sz="half" idx="2"/>
          </p:nvPr>
        </p:nvSpPr>
        <p:spPr>
          <a:xfrm>
            <a:off x="4716463" y="2332038"/>
            <a:ext cx="4038600" cy="4525962"/>
          </a:xfrm>
          <a:ln/>
        </p:spPr>
        <p:txBody>
          <a:bodyPr vert="horz" wrap="square" lIns="91440" tIns="45720" rIns="91440" bIns="45720" anchor="t"/>
          <a:p>
            <a:pPr eaLnBrk="1" hangingPunct="1">
              <a:buSzTx/>
            </a:pPr>
            <a:r>
              <a:rPr lang="et-EE" altLang="zh-CN" sz="3200" dirty="0">
                <a:latin typeface="+mn-lt"/>
                <a:ea typeface="+mn-ea"/>
                <a:cs typeface="+mn-cs"/>
              </a:rPr>
              <a:t>Disastrous</a:t>
            </a:r>
            <a:endParaRPr lang="et-EE" altLang="zh-CN" sz="3200" dirty="0">
              <a:latin typeface="+mn-lt"/>
              <a:ea typeface="+mn-ea"/>
              <a:cs typeface="+mn-cs"/>
            </a:endParaRPr>
          </a:p>
          <a:p>
            <a:pPr eaLnBrk="1" hangingPunct="1">
              <a:buSzTx/>
            </a:pPr>
            <a:r>
              <a:rPr lang="et-EE" altLang="zh-CN" sz="3200" dirty="0">
                <a:latin typeface="+mn-lt"/>
                <a:ea typeface="+mn-ea"/>
                <a:cs typeface="+mn-cs"/>
              </a:rPr>
              <a:t>Massive</a:t>
            </a:r>
            <a:endParaRPr lang="et-EE" altLang="zh-CN" sz="3200" dirty="0">
              <a:latin typeface="+mn-lt"/>
              <a:ea typeface="+mn-ea"/>
              <a:cs typeface="+mn-cs"/>
            </a:endParaRPr>
          </a:p>
          <a:p>
            <a:pPr eaLnBrk="1" hangingPunct="1">
              <a:buSzTx/>
            </a:pPr>
            <a:r>
              <a:rPr lang="et-EE" altLang="zh-CN" sz="3200" dirty="0">
                <a:latin typeface="+mn-lt"/>
                <a:ea typeface="+mn-ea"/>
                <a:cs typeface="+mn-cs"/>
              </a:rPr>
              <a:t>Perilous</a:t>
            </a:r>
            <a:r>
              <a:rPr lang="zh-CN" altLang="en-US" b="1" dirty="0">
                <a:latin typeface="+mn-lt"/>
                <a:ea typeface="宋体" panose="02010600030101010101" pitchFamily="2" charset="-122"/>
                <a:cs typeface="+mn-cs"/>
              </a:rPr>
              <a:t>（危险的）</a:t>
            </a:r>
            <a:endParaRPr lang="zh-CN" altLang="et-EE" b="1" dirty="0">
              <a:latin typeface="+mn-lt"/>
              <a:ea typeface="宋体" panose="02010600030101010101" pitchFamily="2" charset="-122"/>
              <a:cs typeface="+mn-cs"/>
            </a:endParaRPr>
          </a:p>
          <a:p>
            <a:pPr eaLnBrk="1" hangingPunct="1">
              <a:buSzTx/>
            </a:pPr>
            <a:r>
              <a:rPr lang="et-EE" altLang="zh-CN" sz="3200" dirty="0">
                <a:latin typeface="+mn-lt"/>
                <a:ea typeface="+mn-ea"/>
                <a:cs typeface="+mn-cs"/>
              </a:rPr>
              <a:t>Rapid</a:t>
            </a:r>
            <a:endParaRPr lang="et-EE" altLang="zh-CN" sz="3200" dirty="0">
              <a:latin typeface="+mn-lt"/>
              <a:ea typeface="+mn-ea"/>
              <a:cs typeface="+mn-cs"/>
            </a:endParaRPr>
          </a:p>
          <a:p>
            <a:pPr eaLnBrk="1" hangingPunct="1">
              <a:buSzTx/>
            </a:pPr>
            <a:r>
              <a:rPr lang="et-EE" altLang="zh-CN" sz="3200" dirty="0">
                <a:latin typeface="+mn-lt"/>
                <a:ea typeface="+mn-ea"/>
                <a:cs typeface="+mn-cs"/>
              </a:rPr>
              <a:t>Heavy</a:t>
            </a:r>
            <a:endParaRPr lang="et-EE" altLang="zh-CN" sz="3200" dirty="0">
              <a:latin typeface="+mn-lt"/>
              <a:ea typeface="+mn-ea"/>
              <a:cs typeface="+mn-cs"/>
            </a:endParaRPr>
          </a:p>
          <a:p>
            <a:pPr eaLnBrk="1" hangingPunct="1">
              <a:buSzTx/>
            </a:pPr>
            <a:r>
              <a:rPr lang="et-EE" altLang="zh-CN" sz="3200" dirty="0">
                <a:latin typeface="+mn-lt"/>
                <a:ea typeface="+mn-ea"/>
                <a:cs typeface="+mn-cs"/>
              </a:rPr>
              <a:t>Nervous</a:t>
            </a:r>
            <a:endParaRPr lang="et-EE" altLang="zh-CN" sz="3200" dirty="0">
              <a:latin typeface="+mn-lt"/>
              <a:ea typeface="+mn-ea"/>
              <a:cs typeface="+mn-cs"/>
            </a:endParaRPr>
          </a:p>
          <a:p>
            <a:pPr eaLnBrk="1" hangingPunct="1">
              <a:buSzTx/>
            </a:pPr>
            <a:endParaRPr lang="zh-CN" altLang="et-EE" sz="3200" dirty="0">
              <a:latin typeface="+mn-lt"/>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73731"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started climbing steadily but flattened off at a level of around 70. Since then, it has fallen steadily.</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73734" name="Picture 6"/>
          <p:cNvPicPr>
            <a:picLocks noChangeAspect="1"/>
          </p:cNvPicPr>
          <p:nvPr/>
        </p:nvPicPr>
        <p:blipFill>
          <a:blip r:embed="rId1">
            <a:clrChange>
              <a:clrFrom>
                <a:srgbClr val="FFFFFF"/>
              </a:clrFrom>
              <a:clrTo>
                <a:srgbClr val="FFFFFF">
                  <a:alpha val="0"/>
                </a:srgbClr>
              </a:clrTo>
            </a:clrChange>
          </a:blip>
          <a:stretch>
            <a:fillRect/>
          </a:stretch>
        </p:blipFill>
        <p:spPr>
          <a:xfrm>
            <a:off x="4191000" y="3181350"/>
            <a:ext cx="4824413" cy="31448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3734"/>
                                        </p:tgtEl>
                                        <p:attrNameLst>
                                          <p:attrName>style.visibility</p:attrName>
                                        </p:attrNameLst>
                                      </p:cBhvr>
                                      <p:to>
                                        <p:strVal val="visible"/>
                                      </p:to>
                                    </p:set>
                                    <p:anim to="" calcmode="lin" valueType="num">
                                      <p:cBhvr>
                                        <p:cTn id="7" dur="1" fill="hold"/>
                                        <p:tgtEl>
                                          <p:spTgt spid="73734"/>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3731">
                                            <p:txEl>
                                              <p:charRg st="0" end="116"/>
                                            </p:txEl>
                                          </p:spTgt>
                                        </p:tgtEl>
                                        <p:attrNameLst>
                                          <p:attrName>style.visibility</p:attrName>
                                        </p:attrNameLst>
                                      </p:cBhvr>
                                      <p:to>
                                        <p:strVal val="visible"/>
                                      </p:to>
                                    </p:set>
                                    <p:anim to="" calcmode="lin" valueType="num">
                                      <p:cBhvr>
                                        <p:cTn id="12" dur="1" fill="hold"/>
                                        <p:tgtEl>
                                          <p:spTgt spid="73731">
                                            <p:txEl>
                                              <p:charRg st="0" end="116"/>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74755"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grew more and more rapidly over the first three quarters but then reached a peak. Since then, it has quickly dropped.</a:t>
            </a:r>
            <a:endParaRPr lang="en-US" altLang="zh-CN" dirty="0">
              <a:ea typeface="宋体" panose="02010600030101010101" pitchFamily="2" charset="-122"/>
            </a:endParaRPr>
          </a:p>
          <a:p>
            <a:pPr marL="0" indent="0" eaLnBrk="1" hangingPunct="1"/>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74757" name="Picture 5"/>
          <p:cNvPicPr>
            <a:picLocks noChangeAspect="1"/>
          </p:cNvPicPr>
          <p:nvPr/>
        </p:nvPicPr>
        <p:blipFill>
          <a:blip r:embed="rId1">
            <a:clrChange>
              <a:clrFrom>
                <a:srgbClr val="FFFFFF"/>
              </a:clrFrom>
              <a:clrTo>
                <a:srgbClr val="FFFFFF">
                  <a:alpha val="0"/>
                </a:srgbClr>
              </a:clrTo>
            </a:clrChange>
          </a:blip>
          <a:stretch>
            <a:fillRect/>
          </a:stretch>
        </p:blipFill>
        <p:spPr>
          <a:xfrm>
            <a:off x="4114800" y="3429000"/>
            <a:ext cx="4681538" cy="3070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 to="" calcmode="lin" valueType="num">
                                      <p:cBhvr>
                                        <p:cTn id="7" dur="1" fill="hold"/>
                                        <p:tgtEl>
                                          <p:spTgt spid="74757"/>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4755">
                                            <p:txEl>
                                              <p:charRg st="0" end="129"/>
                                            </p:txEl>
                                          </p:spTgt>
                                        </p:tgtEl>
                                        <p:attrNameLst>
                                          <p:attrName>style.visibility</p:attrName>
                                        </p:attrNameLst>
                                      </p:cBhvr>
                                      <p:to>
                                        <p:strVal val="visible"/>
                                      </p:to>
                                    </p:set>
                                    <p:anim to="" calcmode="lin" valueType="num">
                                      <p:cBhvr>
                                        <p:cTn id="12" dur="1" fill="hold"/>
                                        <p:tgtEl>
                                          <p:spTgt spid="74755">
                                            <p:txEl>
                                              <p:charRg st="0" end="129"/>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75779"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grew rapidly in the first quarter, but reached a plateau of about 70. Since then it has remained more or less stable.</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75782" name="Picture 6"/>
          <p:cNvPicPr>
            <a:picLocks noChangeAspect="1"/>
          </p:cNvPicPr>
          <p:nvPr/>
        </p:nvPicPr>
        <p:blipFill>
          <a:blip r:embed="rId1">
            <a:clrChange>
              <a:clrFrom>
                <a:srgbClr val="FFFFFF"/>
              </a:clrFrom>
              <a:clrTo>
                <a:srgbClr val="FFFFFF">
                  <a:alpha val="0"/>
                </a:srgbClr>
              </a:clrTo>
            </a:clrChange>
          </a:blip>
          <a:stretch>
            <a:fillRect/>
          </a:stretch>
        </p:blipFill>
        <p:spPr>
          <a:xfrm>
            <a:off x="4038600" y="3094038"/>
            <a:ext cx="5105400" cy="33559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 to="" calcmode="lin" valueType="num">
                                      <p:cBhvr>
                                        <p:cTn id="7" dur="1" fill="hold"/>
                                        <p:tgtEl>
                                          <p:spTgt spid="75782"/>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5779">
                                            <p:txEl>
                                              <p:charRg st="0" end="129"/>
                                            </p:txEl>
                                          </p:spTgt>
                                        </p:tgtEl>
                                        <p:attrNameLst>
                                          <p:attrName>style.visibility</p:attrName>
                                        </p:attrNameLst>
                                      </p:cBhvr>
                                      <p:to>
                                        <p:strVal val="visible"/>
                                      </p:to>
                                    </p:set>
                                    <p:anim to="" calcmode="lin" valueType="num">
                                      <p:cBhvr>
                                        <p:cTn id="12" dur="1" fill="hold"/>
                                        <p:tgtEl>
                                          <p:spTgt spid="75779">
                                            <p:txEl>
                                              <p:charRg st="0" end="129"/>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6803"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has dropped slowly but steadily over the year.</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76805" name="Picture 5"/>
          <p:cNvPicPr>
            <a:picLocks noChangeAspect="1"/>
          </p:cNvPicPr>
          <p:nvPr/>
        </p:nvPicPr>
        <p:blipFill>
          <a:blip r:embed="rId1">
            <a:clrChange>
              <a:clrFrom>
                <a:srgbClr val="FFFFFF"/>
              </a:clrFrom>
              <a:clrTo>
                <a:srgbClr val="FFFFFF">
                  <a:alpha val="0"/>
                </a:srgbClr>
              </a:clrTo>
            </a:clrChange>
          </a:blip>
          <a:stretch>
            <a:fillRect/>
          </a:stretch>
        </p:blipFill>
        <p:spPr>
          <a:xfrm>
            <a:off x="3886200" y="3328988"/>
            <a:ext cx="4852988" cy="31670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 to="" calcmode="lin" valueType="num">
                                      <p:cBhvr>
                                        <p:cTn id="7" dur="1" fill="hold"/>
                                        <p:tgtEl>
                                          <p:spTgt spid="76805"/>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6803">
                                            <p:txEl>
                                              <p:charRg st="0" end="58"/>
                                            </p:txEl>
                                          </p:spTgt>
                                        </p:tgtEl>
                                        <p:attrNameLst>
                                          <p:attrName>style.visibility</p:attrName>
                                        </p:attrNameLst>
                                      </p:cBhvr>
                                      <p:to>
                                        <p:strVal val="visible"/>
                                      </p:to>
                                    </p:set>
                                    <p:anim to="" calcmode="lin" valueType="num">
                                      <p:cBhvr>
                                        <p:cTn id="12" dur="1" fill="hold"/>
                                        <p:tgtEl>
                                          <p:spTgt spid="76803">
                                            <p:txEl>
                                              <p:charRg st="0" end="58"/>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9"/>
          <p:cNvSpPr>
            <a:spLocks noGrp="1"/>
          </p:cNvSpPr>
          <p:nvPr>
            <p:ph type="title"/>
          </p:nvPr>
        </p:nvSpPr>
        <p:spPr>
          <a:ln/>
        </p:spPr>
        <p:txBody>
          <a:bodyPr vert="horz" wrap="square" lIns="91440" tIns="45720" rIns="91440" bIns="45720" anchor="ctr"/>
          <a:p>
            <a:pPr eaLnBrk="1" hangingPunct="1"/>
            <a:r>
              <a:rPr lang="et-EE" altLang="zh-CN" dirty="0"/>
              <a:t>What is a chart?</a:t>
            </a:r>
            <a:endParaRPr lang="et-EE" altLang="zh-CN" dirty="0"/>
          </a:p>
        </p:txBody>
      </p:sp>
      <p:sp>
        <p:nvSpPr>
          <p:cNvPr id="6147" name="Rectangle 10"/>
          <p:cNvSpPr>
            <a:spLocks noGrp="1"/>
          </p:cNvSpPr>
          <p:nvPr>
            <p:ph idx="1"/>
          </p:nvPr>
        </p:nvSpPr>
        <p:spPr>
          <a:ln/>
        </p:spPr>
        <p:txBody>
          <a:bodyPr vert="horz" wrap="square" lIns="91440" tIns="45720" rIns="91440" bIns="45720" anchor="t"/>
          <a:p>
            <a:pPr eaLnBrk="1" hangingPunct="1"/>
            <a:r>
              <a:rPr lang="et-EE" altLang="zh-CN" sz="4000" dirty="0"/>
              <a:t>A chart is a diagram that makes information easier to understand by showing how two or more sets of data are related. </a:t>
            </a:r>
            <a:br>
              <a:rPr lang="et-EE" altLang="zh-CN" sz="4000" dirty="0"/>
            </a:br>
            <a:endParaRPr lang="et-EE" altLang="zh-CN" sz="4000" dirty="0"/>
          </a:p>
          <a:p>
            <a:pPr eaLnBrk="1" hangingPunct="1"/>
            <a:r>
              <a:rPr lang="et-EE" altLang="zh-CN" sz="4000" dirty="0"/>
              <a:t>There are </a:t>
            </a:r>
            <a:r>
              <a:rPr lang="en-US" altLang="zh-CN" sz="4000" dirty="0"/>
              <a:t>four</a:t>
            </a:r>
            <a:r>
              <a:rPr lang="et-EE" altLang="zh-CN" sz="4000" dirty="0"/>
              <a:t> common types of chart. </a:t>
            </a:r>
            <a:endParaRPr lang="et-EE" altLang="zh-CN"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7827"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started the year in a stable position, but then plunged in the third quarter. It has now flattened out at a level of 20.</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77829" name="Picture 5"/>
          <p:cNvPicPr>
            <a:picLocks noChangeAspect="1"/>
          </p:cNvPicPr>
          <p:nvPr/>
        </p:nvPicPr>
        <p:blipFill>
          <a:blip r:embed="rId1">
            <a:clrChange>
              <a:clrFrom>
                <a:srgbClr val="FFFFFF"/>
              </a:clrFrom>
              <a:clrTo>
                <a:srgbClr val="FFFFFF">
                  <a:alpha val="0"/>
                </a:srgbClr>
              </a:clrTo>
            </a:clrChange>
          </a:blip>
          <a:stretch>
            <a:fillRect/>
          </a:stretch>
        </p:blipFill>
        <p:spPr>
          <a:xfrm>
            <a:off x="3833813" y="3048000"/>
            <a:ext cx="5310187" cy="3463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 to="" calcmode="lin" valueType="num">
                                      <p:cBhvr>
                                        <p:cTn id="7" dur="1" fill="hold"/>
                                        <p:tgtEl>
                                          <p:spTgt spid="77829"/>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7827">
                                            <p:txEl>
                                              <p:charRg st="0" end="132"/>
                                            </p:txEl>
                                          </p:spTgt>
                                        </p:tgtEl>
                                        <p:attrNameLst>
                                          <p:attrName>style.visibility</p:attrName>
                                        </p:attrNameLst>
                                      </p:cBhvr>
                                      <p:to>
                                        <p:strVal val="visible"/>
                                      </p:to>
                                    </p:set>
                                    <p:anim to="" calcmode="lin" valueType="num">
                                      <p:cBhvr>
                                        <p:cTn id="12" dur="1" fill="hold"/>
                                        <p:tgtEl>
                                          <p:spTgt spid="77827">
                                            <p:txEl>
                                              <p:charRg st="0" end="132"/>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8851"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fell considerably over the first three quarters, reaching a low of 20. Since then it has staged a partial recovery.</a:t>
            </a:r>
            <a:endParaRPr lang="en-US" altLang="zh-CN" dirty="0">
              <a:ea typeface="宋体" panose="02010600030101010101" pitchFamily="2" charset="-122"/>
            </a:endParaRPr>
          </a:p>
          <a:p>
            <a:pPr marL="0" indent="0" eaLnBrk="1" hangingPunct="1">
              <a:buNone/>
            </a:pP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78853" name="Picture 5"/>
          <p:cNvPicPr>
            <a:picLocks noChangeAspect="1"/>
          </p:cNvPicPr>
          <p:nvPr/>
        </p:nvPicPr>
        <p:blipFill>
          <a:blip r:embed="rId1">
            <a:clrChange>
              <a:clrFrom>
                <a:srgbClr val="FFFFFF"/>
              </a:clrFrom>
              <a:clrTo>
                <a:srgbClr val="FFFFFF">
                  <a:alpha val="0"/>
                </a:srgbClr>
              </a:clrTo>
            </a:clrChange>
          </a:blip>
          <a:srcRect t="10774"/>
          <a:stretch>
            <a:fillRect/>
          </a:stretch>
        </p:blipFill>
        <p:spPr>
          <a:xfrm>
            <a:off x="3886200" y="3748088"/>
            <a:ext cx="5257800" cy="31099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8853"/>
                                        </p:tgtEl>
                                        <p:attrNameLst>
                                          <p:attrName>style.visibility</p:attrName>
                                        </p:attrNameLst>
                                      </p:cBhvr>
                                      <p:to>
                                        <p:strVal val="visible"/>
                                      </p:to>
                                    </p:set>
                                    <p:anim to="" calcmode="lin" valueType="num">
                                      <p:cBhvr>
                                        <p:cTn id="7" dur="1" fill="hold"/>
                                        <p:tgtEl>
                                          <p:spTgt spid="78853"/>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8851">
                                            <p:txEl>
                                              <p:charRg st="0" end="127"/>
                                            </p:txEl>
                                          </p:spTgt>
                                        </p:tgtEl>
                                        <p:attrNameLst>
                                          <p:attrName>style.visibility</p:attrName>
                                        </p:attrNameLst>
                                      </p:cBhvr>
                                      <p:to>
                                        <p:strVal val="visible"/>
                                      </p:to>
                                    </p:set>
                                    <p:anim to="" calcmode="lin" valueType="num">
                                      <p:cBhvr>
                                        <p:cTn id="12" dur="1" fill="hold"/>
                                        <p:tgtEl>
                                          <p:spTgt spid="78851">
                                            <p:txEl>
                                              <p:charRg st="0" end="127"/>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7</a:t>
            </a:r>
            <a:endParaRPr lang="en-US" altLang="zh-CN" dirty="0">
              <a:ea typeface="宋体" panose="02010600030101010101" pitchFamily="2" charset="-122"/>
            </a:endParaRPr>
          </a:p>
        </p:txBody>
      </p:sp>
      <p:sp>
        <p:nvSpPr>
          <p:cNvPr id="79875" name="Rectangle 3"/>
          <p:cNvSpPr>
            <a:spLocks noGrp="1"/>
          </p:cNvSpPr>
          <p:nvPr>
            <p:ph idx="1"/>
          </p:nvPr>
        </p:nvSpPr>
        <p:spPr>
          <a:ln/>
        </p:spPr>
        <p:txBody>
          <a:bodyPr vert="horz" wrap="square" lIns="91440" tIns="45720" rIns="91440" bIns="45720" anchor="t"/>
          <a:p>
            <a:pPr eaLnBrk="1" hangingPunct="1">
              <a:buNone/>
            </a:pPr>
            <a:r>
              <a:rPr lang="en-US" altLang="zh-CN" dirty="0">
                <a:ea typeface="宋体" panose="02010600030101010101" pitchFamily="2" charset="-122"/>
              </a:rPr>
              <a:t>Production has fluctuated all year.</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pic>
        <p:nvPicPr>
          <p:cNvPr id="79877" name="Picture 5"/>
          <p:cNvPicPr>
            <a:picLocks noChangeAspect="1"/>
          </p:cNvPicPr>
          <p:nvPr/>
        </p:nvPicPr>
        <p:blipFill>
          <a:blip r:embed="rId1">
            <a:clrChange>
              <a:clrFrom>
                <a:srgbClr val="FFFFFF"/>
              </a:clrFrom>
              <a:clrTo>
                <a:srgbClr val="FFFFFF">
                  <a:alpha val="0"/>
                </a:srgbClr>
              </a:clrTo>
            </a:clrChange>
          </a:blip>
          <a:stretch>
            <a:fillRect/>
          </a:stretch>
        </p:blipFill>
        <p:spPr>
          <a:xfrm>
            <a:off x="3429000" y="2878138"/>
            <a:ext cx="5372100" cy="35321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anim to="" calcmode="lin" valueType="num">
                                      <p:cBhvr>
                                        <p:cTn id="7" dur="1" fill="hold"/>
                                        <p:tgtEl>
                                          <p:spTgt spid="79877"/>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9875">
                                            <p:txEl>
                                              <p:charRg st="0" end="36"/>
                                            </p:txEl>
                                          </p:spTgt>
                                        </p:tgtEl>
                                        <p:attrNameLst>
                                          <p:attrName>style.visibility</p:attrName>
                                        </p:attrNameLst>
                                      </p:cBhvr>
                                      <p:to>
                                        <p:strVal val="visible"/>
                                      </p:to>
                                    </p:set>
                                    <p:anim to="" calcmode="lin" valueType="num">
                                      <p:cBhvr>
                                        <p:cTn id="12" dur="1" fill="hold"/>
                                        <p:tgtEl>
                                          <p:spTgt spid="79875">
                                            <p:txEl>
                                              <p:charRg st="0" end="36"/>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8</a:t>
            </a:r>
            <a:endParaRPr lang="en-US" altLang="zh-CN" dirty="0">
              <a:ea typeface="宋体" panose="02010600030101010101" pitchFamily="2" charset="-122"/>
            </a:endParaRPr>
          </a:p>
        </p:txBody>
      </p:sp>
      <p:sp>
        <p:nvSpPr>
          <p:cNvPr id="80899"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started off steady, but fell sharply in the last quarter.</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80902" name="Picture 6"/>
          <p:cNvPicPr>
            <a:picLocks noChangeAspect="1"/>
          </p:cNvPicPr>
          <p:nvPr/>
        </p:nvPicPr>
        <p:blipFill>
          <a:blip r:embed="rId1">
            <a:clrChange>
              <a:clrFrom>
                <a:srgbClr val="FFFFFF"/>
              </a:clrFrom>
              <a:clrTo>
                <a:srgbClr val="FFFFFF">
                  <a:alpha val="0"/>
                </a:srgbClr>
              </a:clrTo>
            </a:clrChange>
          </a:blip>
          <a:stretch>
            <a:fillRect/>
          </a:stretch>
        </p:blipFill>
        <p:spPr>
          <a:xfrm>
            <a:off x="3448050" y="3192463"/>
            <a:ext cx="5695950" cy="36655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anim to="" calcmode="lin" valueType="num">
                                      <p:cBhvr>
                                        <p:cTn id="7" dur="1" fill="hold"/>
                                        <p:tgtEl>
                                          <p:spTgt spid="80902"/>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0899">
                                            <p:txEl>
                                              <p:charRg st="0" end="69"/>
                                            </p:txEl>
                                          </p:spTgt>
                                        </p:tgtEl>
                                        <p:attrNameLst>
                                          <p:attrName>style.visibility</p:attrName>
                                        </p:attrNameLst>
                                      </p:cBhvr>
                                      <p:to>
                                        <p:strVal val="visible"/>
                                      </p:to>
                                    </p:set>
                                    <p:anim to="" calcmode="lin" valueType="num">
                                      <p:cBhvr>
                                        <p:cTn id="12" dur="1" fill="hold"/>
                                        <p:tgtEl>
                                          <p:spTgt spid="80899">
                                            <p:txEl>
                                              <p:charRg st="0" end="69"/>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9</a:t>
            </a:r>
            <a:endParaRPr lang="en-US" altLang="zh-CN" dirty="0">
              <a:ea typeface="宋体" panose="02010600030101010101" pitchFamily="2" charset="-122"/>
            </a:endParaRPr>
          </a:p>
        </p:txBody>
      </p:sp>
      <p:sp>
        <p:nvSpPr>
          <p:cNvPr id="81923"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Production showed a marginal rise in the first three quarters, but then suffered a sharp drop.</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81924" name="Picture 4"/>
          <p:cNvPicPr>
            <a:picLocks noChangeAspect="1"/>
          </p:cNvPicPr>
          <p:nvPr/>
        </p:nvPicPr>
        <p:blipFill>
          <a:blip r:embed="rId1">
            <a:clrChange>
              <a:clrFrom>
                <a:srgbClr val="FFFFFF"/>
              </a:clrFrom>
              <a:clrTo>
                <a:srgbClr val="FFFFFF">
                  <a:alpha val="0"/>
                </a:srgbClr>
              </a:clrTo>
            </a:clrChange>
          </a:blip>
          <a:stretch>
            <a:fillRect/>
          </a:stretch>
        </p:blipFill>
        <p:spPr>
          <a:xfrm>
            <a:off x="4038600" y="3076575"/>
            <a:ext cx="4919663" cy="3244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to="" calcmode="lin" valueType="num">
                                      <p:cBhvr>
                                        <p:cTn id="7" dur="1" fill="hold"/>
                                        <p:tgtEl>
                                          <p:spTgt spid="81924"/>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1923">
                                            <p:txEl>
                                              <p:charRg st="0" end="95"/>
                                            </p:txEl>
                                          </p:spTgt>
                                        </p:tgtEl>
                                        <p:attrNameLst>
                                          <p:attrName>style.visibility</p:attrName>
                                        </p:attrNameLst>
                                      </p:cBhvr>
                                      <p:to>
                                        <p:strVal val="visible"/>
                                      </p:to>
                                    </p:set>
                                    <p:anim to="" calcmode="lin" valueType="num">
                                      <p:cBhvr>
                                        <p:cTn id="12" dur="1" fill="hold"/>
                                        <p:tgtEl>
                                          <p:spTgt spid="81923">
                                            <p:txEl>
                                              <p:charRg st="0" end="95"/>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82947"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After a considerable drop in the first two quarters, production bottomed out at 20. Since then it has started to rise.</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82948" name="Picture 4"/>
          <p:cNvPicPr>
            <a:picLocks noChangeAspect="1"/>
          </p:cNvPicPr>
          <p:nvPr/>
        </p:nvPicPr>
        <p:blipFill>
          <a:blip r:embed="rId1">
            <a:clrChange>
              <a:clrFrom>
                <a:srgbClr val="FFFFFF"/>
              </a:clrFrom>
              <a:clrTo>
                <a:srgbClr val="FFFFFF">
                  <a:alpha val="0"/>
                </a:srgbClr>
              </a:clrTo>
            </a:clrChange>
          </a:blip>
          <a:stretch>
            <a:fillRect/>
          </a:stretch>
        </p:blipFill>
        <p:spPr>
          <a:xfrm>
            <a:off x="3810000" y="3368675"/>
            <a:ext cx="5334000" cy="3489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 to="" calcmode="lin" valueType="num">
                                      <p:cBhvr>
                                        <p:cTn id="7" dur="1" fill="hold"/>
                                        <p:tgtEl>
                                          <p:spTgt spid="82948"/>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2947">
                                            <p:txEl>
                                              <p:charRg st="0" end="119"/>
                                            </p:txEl>
                                          </p:spTgt>
                                        </p:tgtEl>
                                        <p:attrNameLst>
                                          <p:attrName>style.visibility</p:attrName>
                                        </p:attrNameLst>
                                      </p:cBhvr>
                                      <p:to>
                                        <p:strVal val="visible"/>
                                      </p:to>
                                    </p:set>
                                    <p:anim to="" calcmode="lin" valueType="num">
                                      <p:cBhvr>
                                        <p:cTn id="12" dur="1" fill="hold"/>
                                        <p:tgtEl>
                                          <p:spTgt spid="82947">
                                            <p:txEl>
                                              <p:charRg st="0" end="119"/>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11</a:t>
            </a:r>
            <a:endParaRPr lang="en-US" altLang="zh-CN" dirty="0">
              <a:ea typeface="宋体" panose="02010600030101010101" pitchFamily="2" charset="-122"/>
            </a:endParaRPr>
          </a:p>
        </p:txBody>
      </p:sp>
      <p:sp>
        <p:nvSpPr>
          <p:cNvPr id="83971" name="Rectangle 3"/>
          <p:cNvSpPr>
            <a:spLocks noGrp="1"/>
          </p:cNvSpPr>
          <p:nvPr>
            <p:ph idx="1"/>
          </p:nvPr>
        </p:nvSpPr>
        <p:spPr>
          <a:ln/>
        </p:spPr>
        <p:txBody>
          <a:bodyPr vert="horz" wrap="square" lIns="91440" tIns="45720" rIns="91440" bIns="45720" anchor="t"/>
          <a:p>
            <a:pPr marL="47625" indent="-47625" eaLnBrk="1" hangingPunct="1">
              <a:buNone/>
            </a:pPr>
            <a:r>
              <a:rPr lang="en-US" altLang="zh-CN" dirty="0">
                <a:ea typeface="宋体" panose="02010600030101010101" pitchFamily="2" charset="-122"/>
              </a:rPr>
              <a:t>Production has experienced a strong, steady growth over the whole year.</a:t>
            </a:r>
            <a:endParaRPr lang="en-US" altLang="zh-CN" dirty="0">
              <a:ea typeface="宋体" panose="02010600030101010101" pitchFamily="2" charset="-122"/>
            </a:endParaRPr>
          </a:p>
          <a:p>
            <a:pPr marL="47625" indent="-47625" eaLnBrk="1" hangingPunct="1"/>
            <a:endParaRPr lang="zh-CN" altLang="en-US" dirty="0">
              <a:ea typeface="宋体" panose="02010600030101010101" pitchFamily="2" charset="-122"/>
            </a:endParaRPr>
          </a:p>
        </p:txBody>
      </p:sp>
      <p:pic>
        <p:nvPicPr>
          <p:cNvPr id="83973" name="Picture 5"/>
          <p:cNvPicPr>
            <a:picLocks noChangeAspect="1"/>
          </p:cNvPicPr>
          <p:nvPr/>
        </p:nvPicPr>
        <p:blipFill>
          <a:blip r:embed="rId1">
            <a:clrChange>
              <a:clrFrom>
                <a:srgbClr val="FFFFFF"/>
              </a:clrFrom>
              <a:clrTo>
                <a:srgbClr val="FFFFFF">
                  <a:alpha val="0"/>
                </a:srgbClr>
              </a:clrTo>
            </a:clrChange>
          </a:blip>
          <a:stretch>
            <a:fillRect/>
          </a:stretch>
        </p:blipFill>
        <p:spPr>
          <a:xfrm>
            <a:off x="3708400" y="2997200"/>
            <a:ext cx="5000625" cy="33067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3973"/>
                                        </p:tgtEl>
                                        <p:attrNameLst>
                                          <p:attrName>style.visibility</p:attrName>
                                        </p:attrNameLst>
                                      </p:cBhvr>
                                      <p:to>
                                        <p:strVal val="visible"/>
                                      </p:to>
                                    </p:set>
                                    <p:anim to="" calcmode="lin" valueType="num">
                                      <p:cBhvr>
                                        <p:cTn id="7" dur="1" fill="hold"/>
                                        <p:tgtEl>
                                          <p:spTgt spid="83973"/>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3971">
                                            <p:txEl>
                                              <p:charRg st="0" end="72"/>
                                            </p:txEl>
                                          </p:spTgt>
                                        </p:tgtEl>
                                        <p:attrNameLst>
                                          <p:attrName>style.visibility</p:attrName>
                                        </p:attrNameLst>
                                      </p:cBhvr>
                                      <p:to>
                                        <p:strVal val="visible"/>
                                      </p:to>
                                    </p:set>
                                    <p:anim to="" calcmode="lin" valueType="num">
                                      <p:cBhvr>
                                        <p:cTn id="12" dur="1" fill="hold"/>
                                        <p:tgtEl>
                                          <p:spTgt spid="83971">
                                            <p:txEl>
                                              <p:charRg st="0" end="72"/>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12</a:t>
            </a:r>
            <a:endParaRPr lang="en-US" altLang="zh-CN" dirty="0">
              <a:ea typeface="宋体" panose="02010600030101010101" pitchFamily="2" charset="-122"/>
            </a:endParaRPr>
          </a:p>
        </p:txBody>
      </p:sp>
      <p:sp>
        <p:nvSpPr>
          <p:cNvPr id="84995"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There has been a slight increase in production over the year.</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31748" name="Picture 5"/>
          <p:cNvPicPr>
            <a:picLocks noChangeAspect="1"/>
          </p:cNvPicPr>
          <p:nvPr/>
        </p:nvPicPr>
        <p:blipFill>
          <a:blip r:embed="rId1">
            <a:clrChange>
              <a:clrFrom>
                <a:srgbClr val="FFFFFF"/>
              </a:clrFrom>
              <a:clrTo>
                <a:srgbClr val="FFFFFF">
                  <a:alpha val="0"/>
                </a:srgbClr>
              </a:clrTo>
            </a:clrChange>
          </a:blip>
          <a:stretch>
            <a:fillRect/>
          </a:stretch>
        </p:blipFill>
        <p:spPr>
          <a:xfrm>
            <a:off x="3548063" y="3429000"/>
            <a:ext cx="5595937" cy="3762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4995">
                                            <p:txEl>
                                              <p:charRg st="0" end="62"/>
                                            </p:txEl>
                                          </p:spTgt>
                                        </p:tgtEl>
                                        <p:attrNameLst>
                                          <p:attrName>style.visibility</p:attrName>
                                        </p:attrNameLst>
                                      </p:cBhvr>
                                      <p:to>
                                        <p:strVal val="visible"/>
                                      </p:to>
                                    </p:set>
                                    <p:anim to="" calcmode="lin" valueType="num">
                                      <p:cBhvr>
                                        <p:cTn id="7" dur="1" fill="hold"/>
                                        <p:tgtEl>
                                          <p:spTgt spid="84995">
                                            <p:txEl>
                                              <p:charRg st="0" end="62"/>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ln/>
        </p:spPr>
        <p:txBody>
          <a:bodyPr vert="horz" wrap="square" lIns="91440" tIns="45720" rIns="91440" bIns="45720" anchor="ctr"/>
          <a:p>
            <a:pPr eaLnBrk="1" hangingPunct="1"/>
            <a:r>
              <a:rPr lang="en-US" altLang="zh-CN" dirty="0">
                <a:ea typeface="宋体" panose="02010600030101010101" pitchFamily="2" charset="-122"/>
              </a:rPr>
              <a:t>13</a:t>
            </a:r>
            <a:endParaRPr lang="en-US" altLang="zh-CN" dirty="0">
              <a:ea typeface="宋体" panose="02010600030101010101" pitchFamily="2" charset="-122"/>
            </a:endParaRPr>
          </a:p>
        </p:txBody>
      </p:sp>
      <p:sp>
        <p:nvSpPr>
          <p:cNvPr id="86019" name="Rectangle 3"/>
          <p:cNvSpPr>
            <a:spLocks noGrp="1"/>
          </p:cNvSpPr>
          <p:nvPr>
            <p:ph idx="1"/>
          </p:nvPr>
        </p:nvSpPr>
        <p:spPr>
          <a:ln/>
        </p:spPr>
        <p:txBody>
          <a:bodyPr vert="horz" wrap="square" lIns="91440" tIns="45720" rIns="91440" bIns="45720" anchor="t"/>
          <a:p>
            <a:pPr marL="0" indent="0" eaLnBrk="1" hangingPunct="1">
              <a:buNone/>
            </a:pPr>
            <a:r>
              <a:rPr lang="en-US" altLang="zh-CN" dirty="0">
                <a:ea typeface="宋体" panose="02010600030101010101" pitchFamily="2" charset="-122"/>
              </a:rPr>
              <a:t>There was a rapid drop in production in the first quarter, but it bottomed out at about 20.</a:t>
            </a:r>
            <a:endParaRPr lang="en-US" altLang="zh-CN" dirty="0">
              <a:ea typeface="宋体" panose="02010600030101010101" pitchFamily="2" charset="-122"/>
            </a:endParaRPr>
          </a:p>
          <a:p>
            <a:pPr marL="0" indent="0" eaLnBrk="1" hangingPunct="1"/>
            <a:endParaRPr lang="zh-CN" altLang="en-US" dirty="0">
              <a:ea typeface="宋体" panose="02010600030101010101" pitchFamily="2" charset="-122"/>
            </a:endParaRPr>
          </a:p>
        </p:txBody>
      </p:sp>
      <p:pic>
        <p:nvPicPr>
          <p:cNvPr id="32772" name="Picture 5"/>
          <p:cNvPicPr>
            <a:picLocks noChangeAspect="1"/>
          </p:cNvPicPr>
          <p:nvPr/>
        </p:nvPicPr>
        <p:blipFill>
          <a:blip r:embed="rId1">
            <a:clrChange>
              <a:clrFrom>
                <a:srgbClr val="FFFFFF"/>
              </a:clrFrom>
              <a:clrTo>
                <a:srgbClr val="FFFFFF">
                  <a:alpha val="0"/>
                </a:srgbClr>
              </a:clrTo>
            </a:clrChange>
          </a:blip>
          <a:stretch>
            <a:fillRect/>
          </a:stretch>
        </p:blipFill>
        <p:spPr>
          <a:xfrm>
            <a:off x="3848100" y="2895600"/>
            <a:ext cx="5295900" cy="3568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6019">
                                            <p:txEl>
                                              <p:charRg st="0" end="92"/>
                                            </p:txEl>
                                          </p:spTgt>
                                        </p:tgtEl>
                                        <p:attrNameLst>
                                          <p:attrName>style.visibility</p:attrName>
                                        </p:attrNameLst>
                                      </p:cBhvr>
                                      <p:to>
                                        <p:strVal val="visible"/>
                                      </p:to>
                                    </p:set>
                                    <p:anim to="" calcmode="lin" valueType="num">
                                      <p:cBhvr>
                                        <p:cTn id="7" dur="1" fill="hold"/>
                                        <p:tgtEl>
                                          <p:spTgt spid="86019">
                                            <p:txEl>
                                              <p:charRg st="0" end="92"/>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Picture 2"/>
          <p:cNvPicPr>
            <a:picLocks noChangeAspect="1"/>
          </p:cNvPicPr>
          <p:nvPr/>
        </p:nvPicPr>
        <p:blipFill>
          <a:blip r:embed="rId1"/>
          <a:stretch>
            <a:fillRect/>
          </a:stretch>
        </p:blipFill>
        <p:spPr>
          <a:xfrm>
            <a:off x="0" y="39688"/>
            <a:ext cx="9144000" cy="67786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91440" tIns="45720" rIns="91440" bIns="45720" anchor="ctr"/>
          <a:p>
            <a:pPr eaLnBrk="1" hangingPunct="1"/>
            <a:r>
              <a:rPr lang="en-US" altLang="zh-CN" b="1" dirty="0">
                <a:solidFill>
                  <a:srgbClr val="FFFF00"/>
                </a:solidFill>
                <a:latin typeface="Times New Roman" panose="02020603050405020304" pitchFamily="18" charset="0"/>
              </a:rPr>
              <a:t>Pie Chart</a:t>
            </a:r>
            <a:r>
              <a:rPr lang="zh-CN" altLang="en-US" b="1" dirty="0">
                <a:solidFill>
                  <a:srgbClr val="FFFF00"/>
                </a:solidFill>
                <a:latin typeface="Times New Roman" panose="02020603050405020304" pitchFamily="18" charset="0"/>
              </a:rPr>
              <a:t>（饼图</a:t>
            </a:r>
            <a:r>
              <a:rPr lang="en-US" altLang="zh-CN" b="1" dirty="0">
                <a:solidFill>
                  <a:srgbClr val="FFFF00"/>
                </a:solidFill>
                <a:latin typeface="Times New Roman" panose="02020603050405020304" pitchFamily="18" charset="0"/>
              </a:rPr>
              <a:t>)</a:t>
            </a:r>
            <a:endParaRPr lang="en-US" altLang="zh-CN" b="1" dirty="0">
              <a:solidFill>
                <a:srgbClr val="FFFF00"/>
              </a:solidFill>
              <a:latin typeface="Times New Roman" panose="02020603050405020304" pitchFamily="18" charset="0"/>
            </a:endParaRPr>
          </a:p>
        </p:txBody>
      </p:sp>
      <p:sp>
        <p:nvSpPr>
          <p:cNvPr id="7171" name="Rectangle 3"/>
          <p:cNvSpPr>
            <a:spLocks noGrp="1"/>
          </p:cNvSpPr>
          <p:nvPr>
            <p:ph idx="1"/>
          </p:nvPr>
        </p:nvSpPr>
        <p:spPr>
          <a:ln/>
        </p:spPr>
        <p:txBody>
          <a:bodyPr vert="horz" wrap="square" lIns="91440" tIns="45720" rIns="91440" bIns="45720" anchor="t"/>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r>
              <a:rPr lang="zh-CN" altLang="en-US" b="1" dirty="0">
                <a:solidFill>
                  <a:schemeClr val="bg1"/>
                </a:solidFill>
              </a:rPr>
              <a:t>这种图表多数用来表示各种事物在总数百分之一百种所占的各自比例。</a:t>
            </a:r>
            <a:endParaRPr lang="zh-CN" altLang="en-US" b="1" dirty="0">
              <a:solidFill>
                <a:schemeClr val="bg1"/>
              </a:solidFill>
            </a:endParaRPr>
          </a:p>
        </p:txBody>
      </p:sp>
      <p:pic>
        <p:nvPicPr>
          <p:cNvPr id="7172" name="Picture 4" descr="cpc_01jpg"/>
          <p:cNvPicPr>
            <a:picLocks noChangeAspect="1"/>
          </p:cNvPicPr>
          <p:nvPr/>
        </p:nvPicPr>
        <p:blipFill>
          <a:blip r:embed="rId1"/>
          <a:stretch>
            <a:fillRect/>
          </a:stretch>
        </p:blipFill>
        <p:spPr>
          <a:xfrm>
            <a:off x="2124075" y="1557338"/>
            <a:ext cx="4667250" cy="30480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ln/>
        </p:spPr>
        <p:txBody>
          <a:bodyPr vert="horz" wrap="square" lIns="91440" tIns="45720" rIns="91440" bIns="45720" anchor="ctr"/>
          <a:p>
            <a:pPr eaLnBrk="1" hangingPunct="1"/>
            <a:r>
              <a:rPr lang="en-US" altLang="zh-CN" b="1" dirty="0">
                <a:solidFill>
                  <a:srgbClr val="FFFF00"/>
                </a:solidFill>
                <a:latin typeface="Times New Roman" panose="02020603050405020304" pitchFamily="18" charset="0"/>
              </a:rPr>
              <a:t>Line Graph</a:t>
            </a:r>
            <a:r>
              <a:rPr lang="zh-CN" altLang="en-US" b="1" dirty="0">
                <a:solidFill>
                  <a:srgbClr val="FFFF00"/>
                </a:solidFill>
                <a:latin typeface="Times New Roman" panose="02020603050405020304" pitchFamily="18" charset="0"/>
              </a:rPr>
              <a:t>（线图）</a:t>
            </a:r>
            <a:endParaRPr lang="zh-CN" altLang="en-US" b="1" dirty="0">
              <a:solidFill>
                <a:srgbClr val="FFFF00"/>
              </a:solidFill>
              <a:latin typeface="Times New Roman" panose="02020603050405020304" pitchFamily="18" charset="0"/>
            </a:endParaRPr>
          </a:p>
        </p:txBody>
      </p:sp>
      <p:sp>
        <p:nvSpPr>
          <p:cNvPr id="8195" name="Rectangle 3"/>
          <p:cNvSpPr>
            <a:spLocks noGrp="1"/>
          </p:cNvSpPr>
          <p:nvPr>
            <p:ph idx="1"/>
          </p:nvPr>
        </p:nvSpPr>
        <p:spPr>
          <a:xfrm>
            <a:off x="457200" y="1600200"/>
            <a:ext cx="8229600" cy="5068888"/>
          </a:xfrm>
          <a:ln/>
        </p:spPr>
        <p:txBody>
          <a:bodyPr vert="horz" wrap="square" lIns="91440" tIns="45720" rIns="91440" bIns="45720" anchor="t"/>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b="1" dirty="0">
              <a:solidFill>
                <a:schemeClr val="bg1"/>
              </a:solidFill>
            </a:endParaRPr>
          </a:p>
          <a:p>
            <a:pPr eaLnBrk="1" hangingPunct="1">
              <a:lnSpc>
                <a:spcPct val="90000"/>
              </a:lnSpc>
            </a:pPr>
            <a:endParaRPr lang="en-US" altLang="zh-CN" b="1" dirty="0">
              <a:solidFill>
                <a:schemeClr val="bg1"/>
              </a:solidFill>
            </a:endParaRPr>
          </a:p>
          <a:p>
            <a:pPr eaLnBrk="1" hangingPunct="1">
              <a:lnSpc>
                <a:spcPct val="90000"/>
              </a:lnSpc>
            </a:pPr>
            <a:r>
              <a:rPr lang="zh-CN" altLang="en-US" b="1" dirty="0">
                <a:solidFill>
                  <a:schemeClr val="bg1"/>
                </a:solidFill>
              </a:rPr>
              <a:t>这种曲线图用来表示一种事物的上升趋势或下降趋势。</a:t>
            </a:r>
            <a:endParaRPr lang="zh-CN" altLang="en-US" b="1" dirty="0">
              <a:solidFill>
                <a:schemeClr val="bg1"/>
              </a:solidFill>
            </a:endParaRPr>
          </a:p>
        </p:txBody>
      </p:sp>
      <p:pic>
        <p:nvPicPr>
          <p:cNvPr id="8196" name="Picture 4" descr="20070601224903587"/>
          <p:cNvPicPr>
            <a:picLocks noChangeAspect="1"/>
          </p:cNvPicPr>
          <p:nvPr/>
        </p:nvPicPr>
        <p:blipFill>
          <a:blip r:embed="rId1"/>
          <a:stretch>
            <a:fillRect/>
          </a:stretch>
        </p:blipFill>
        <p:spPr>
          <a:xfrm>
            <a:off x="1116013" y="1412875"/>
            <a:ext cx="6911975" cy="3744913"/>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ctr"/>
          <a:p>
            <a:pPr eaLnBrk="1" hangingPunct="1"/>
            <a:r>
              <a:rPr lang="en-US" altLang="zh-CN" b="1" dirty="0">
                <a:solidFill>
                  <a:srgbClr val="FFFF00"/>
                </a:solidFill>
                <a:latin typeface="Times New Roman" panose="02020603050405020304" pitchFamily="18" charset="0"/>
              </a:rPr>
              <a:t>Bar Graph</a:t>
            </a:r>
            <a:r>
              <a:rPr lang="zh-CN" altLang="en-US" b="1" dirty="0">
                <a:solidFill>
                  <a:srgbClr val="FFFF00"/>
                </a:solidFill>
                <a:latin typeface="Times New Roman" panose="02020603050405020304" pitchFamily="18" charset="0"/>
              </a:rPr>
              <a:t>（条形棒图</a:t>
            </a:r>
            <a:r>
              <a:rPr lang="en-US" altLang="zh-CN" b="1" dirty="0">
                <a:solidFill>
                  <a:srgbClr val="FFFF00"/>
                </a:solidFill>
                <a:latin typeface="Times New Roman" panose="02020603050405020304" pitchFamily="18" charset="0"/>
              </a:rPr>
              <a:t>)</a:t>
            </a:r>
            <a:endParaRPr lang="en-US" altLang="zh-CN" b="1" dirty="0">
              <a:solidFill>
                <a:srgbClr val="FFFF00"/>
              </a:solidFill>
              <a:latin typeface="Times New Roman" panose="02020603050405020304" pitchFamily="18" charset="0"/>
            </a:endParaRPr>
          </a:p>
        </p:txBody>
      </p:sp>
      <p:sp>
        <p:nvSpPr>
          <p:cNvPr id="9219" name="Rectangle 3"/>
          <p:cNvSpPr>
            <a:spLocks noGrp="1"/>
          </p:cNvSpPr>
          <p:nvPr>
            <p:ph idx="1"/>
          </p:nvPr>
        </p:nvSpPr>
        <p:spPr>
          <a:xfrm>
            <a:off x="457200" y="1600200"/>
            <a:ext cx="8229600" cy="5141913"/>
          </a:xfrm>
          <a:ln/>
        </p:spPr>
        <p:txBody>
          <a:bodyPr vert="horz" wrap="square" lIns="91440" tIns="45720" rIns="91440" bIns="45720" anchor="t"/>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b="1" dirty="0">
              <a:solidFill>
                <a:schemeClr val="bg1"/>
              </a:solidFill>
            </a:endParaRPr>
          </a:p>
          <a:p>
            <a:pPr eaLnBrk="1" hangingPunct="1">
              <a:lnSpc>
                <a:spcPct val="90000"/>
              </a:lnSpc>
            </a:pPr>
            <a:r>
              <a:rPr lang="zh-CN" altLang="en-US" b="1" dirty="0">
                <a:solidFill>
                  <a:schemeClr val="bg1"/>
                </a:solidFill>
              </a:rPr>
              <a:t>一般用来比较几种事物在同一时期上升或者下降的情况。</a:t>
            </a:r>
            <a:endParaRPr lang="zh-CN" altLang="en-US" b="1" dirty="0">
              <a:solidFill>
                <a:schemeClr val="bg1"/>
              </a:solidFill>
            </a:endParaRPr>
          </a:p>
        </p:txBody>
      </p:sp>
      <p:pic>
        <p:nvPicPr>
          <p:cNvPr id="9220" name="Picture 4" descr="2697084_500"/>
          <p:cNvPicPr>
            <a:picLocks noChangeAspect="1"/>
          </p:cNvPicPr>
          <p:nvPr/>
        </p:nvPicPr>
        <p:blipFill>
          <a:blip r:embed="rId1"/>
          <a:stretch>
            <a:fillRect/>
          </a:stretch>
        </p:blipFill>
        <p:spPr>
          <a:xfrm>
            <a:off x="827088" y="1484313"/>
            <a:ext cx="7200900" cy="36734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ctr"/>
          <a:p>
            <a:pPr eaLnBrk="1" hangingPunct="1"/>
            <a:r>
              <a:rPr lang="en-US" altLang="zh-CN" b="1" dirty="0">
                <a:solidFill>
                  <a:srgbClr val="FFFF00"/>
                </a:solidFill>
                <a:latin typeface="Times New Roman" panose="02020603050405020304" pitchFamily="18" charset="0"/>
              </a:rPr>
              <a:t>Table</a:t>
            </a:r>
            <a:r>
              <a:rPr lang="zh-CN" altLang="en-US" b="1" dirty="0">
                <a:solidFill>
                  <a:srgbClr val="FFFF00"/>
                </a:solidFill>
                <a:latin typeface="Times New Roman" panose="02020603050405020304" pitchFamily="18" charset="0"/>
              </a:rPr>
              <a:t>（表格图）</a:t>
            </a:r>
            <a:endParaRPr lang="zh-CN" altLang="en-US" b="1" dirty="0">
              <a:solidFill>
                <a:srgbClr val="FFFF00"/>
              </a:solidFill>
              <a:latin typeface="Times New Roman" panose="02020603050405020304" pitchFamily="18" charset="0"/>
            </a:endParaRPr>
          </a:p>
        </p:txBody>
      </p:sp>
      <p:sp>
        <p:nvSpPr>
          <p:cNvPr id="10243" name="Rectangle 3"/>
          <p:cNvSpPr>
            <a:spLocks noGrp="1"/>
          </p:cNvSpPr>
          <p:nvPr>
            <p:ph idx="1"/>
          </p:nvPr>
        </p:nvSpPr>
        <p:spPr>
          <a:xfrm>
            <a:off x="457200" y="1600200"/>
            <a:ext cx="8229600" cy="4997450"/>
          </a:xfrm>
          <a:ln/>
        </p:spPr>
        <p:txBody>
          <a:bodyPr vert="horz" wrap="square" lIns="91440" tIns="45720" rIns="91440" bIns="45720" anchor="t"/>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b="1" dirty="0">
              <a:solidFill>
                <a:schemeClr val="bg1"/>
              </a:solidFill>
            </a:endParaRPr>
          </a:p>
          <a:p>
            <a:pPr eaLnBrk="1" hangingPunct="1"/>
            <a:r>
              <a:rPr lang="zh-CN" altLang="en-US" b="1" dirty="0">
                <a:solidFill>
                  <a:schemeClr val="bg1"/>
                </a:solidFill>
              </a:rPr>
              <a:t>这种图表用于表示多种事物间的相互关系。</a:t>
            </a:r>
            <a:endParaRPr lang="zh-CN" altLang="en-US" b="1" dirty="0">
              <a:solidFill>
                <a:schemeClr val="bg1"/>
              </a:solidFill>
            </a:endParaRPr>
          </a:p>
        </p:txBody>
      </p:sp>
      <p:pic>
        <p:nvPicPr>
          <p:cNvPr id="10244" name="Picture 4" descr="6"/>
          <p:cNvPicPr>
            <a:picLocks noChangeAspect="1"/>
          </p:cNvPicPr>
          <p:nvPr/>
        </p:nvPicPr>
        <p:blipFill>
          <a:blip r:embed="rId1"/>
          <a:stretch>
            <a:fillRect/>
          </a:stretch>
        </p:blipFill>
        <p:spPr>
          <a:xfrm>
            <a:off x="827088" y="1341438"/>
            <a:ext cx="7345362" cy="4103687"/>
          </a:xfrm>
          <a:prstGeom prst="rect">
            <a:avLst/>
          </a:prstGeom>
          <a:noFill/>
          <a:ln w="9525">
            <a:noFill/>
          </a:ln>
        </p:spPr>
      </p:pic>
      <p:sp>
        <p:nvSpPr>
          <p:cNvPr id="10245" name="AutoShape 5">
            <a:hlinkClick r:id="" action="ppaction://noaction"/>
          </p:cNvPr>
          <p:cNvSpPr/>
          <p:nvPr/>
        </p:nvSpPr>
        <p:spPr>
          <a:xfrm>
            <a:off x="8172450" y="6021388"/>
            <a:ext cx="647700" cy="503237"/>
          </a:xfrm>
          <a:prstGeom prst="actionButtonForwardNext">
            <a:avLst/>
          </a:prstGeom>
          <a:solidFill>
            <a:schemeClr val="accent1"/>
          </a:solidFill>
          <a:ln w="9525">
            <a:noFill/>
          </a:ln>
        </p:spPr>
        <p:txBody>
          <a:bodyPr wrap="none" anchor="ctr"/>
          <a:p>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6" name="Rectangle 2"/>
          <p:cNvSpPr>
            <a:spLocks noGrp="1" noChangeArrowheads="1"/>
          </p:cNvSpPr>
          <p:nvPr>
            <p:ph type="ctrTitle" idx="4294967295"/>
          </p:nvPr>
        </p:nvSpPr>
        <p:spPr>
          <a:xfrm>
            <a:off x="539750" y="4292600"/>
            <a:ext cx="7772400" cy="15033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Palatino Linotype" panose="02040502050505030304" pitchFamily="18" charset="0"/>
                <a:ea typeface="宋体" panose="02010600030101010101" pitchFamily="2" charset="-122"/>
                <a:cs typeface="+mj-cs"/>
              </a:rPr>
              <a:t>Describing Trends in Graphs</a:t>
            </a:r>
            <a:endParaRPr kumimoji="0" lang="en-US" altLang="zh-CN" sz="4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Palatino Linotype" panose="02040502050505030304" pitchFamily="18" charset="0"/>
              <a:ea typeface="宋体" panose="02010600030101010101" pitchFamily="2" charset="-122"/>
              <a:cs typeface="+mj-cs"/>
            </a:endParaRPr>
          </a:p>
        </p:txBody>
      </p:sp>
      <p:pic>
        <p:nvPicPr>
          <p:cNvPr id="11267" name="Picture 3" descr="stopping_trend"/>
          <p:cNvPicPr>
            <a:picLocks noChangeAspect="1"/>
          </p:cNvPicPr>
          <p:nvPr>
            <p:ph/>
          </p:nvPr>
        </p:nvPicPr>
        <p:blipFill>
          <a:blip r:embed="rId1"/>
          <a:srcRect/>
          <a:stretch>
            <a:fillRect/>
          </a:stretch>
        </p:blipFill>
        <p:spPr>
          <a:xfrm>
            <a:off x="2092325" y="981075"/>
            <a:ext cx="4667250" cy="3000375"/>
          </a:xfr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91440" tIns="45720" rIns="91440" bIns="45720" anchor="ctr"/>
          <a:p>
            <a:pPr eaLnBrk="1" hangingPunct="1"/>
            <a:r>
              <a:rPr lang="et-EE" altLang="zh-CN" b="1" u="sng" dirty="0"/>
              <a:t>What is a trend?</a:t>
            </a:r>
            <a:endParaRPr lang="et-EE" altLang="zh-CN" b="1" u="sng" dirty="0"/>
          </a:p>
        </p:txBody>
      </p:sp>
      <p:sp>
        <p:nvSpPr>
          <p:cNvPr id="12291" name="Rectangle 3"/>
          <p:cNvSpPr>
            <a:spLocks noGrp="1"/>
          </p:cNvSpPr>
          <p:nvPr>
            <p:ph idx="1"/>
          </p:nvPr>
        </p:nvSpPr>
        <p:spPr>
          <a:ln/>
        </p:spPr>
        <p:txBody>
          <a:bodyPr vert="horz" wrap="square" lIns="91440" tIns="45720" rIns="91440" bIns="45720" anchor="t"/>
          <a:p>
            <a:pPr eaLnBrk="1" hangingPunct="1"/>
            <a:r>
              <a:rPr lang="et-EE" altLang="zh-CN" sz="3600" dirty="0"/>
              <a:t>Trends are the changes or movements in facts and figures over a period of time.</a:t>
            </a:r>
            <a:endParaRPr lang="et-EE" altLang="zh-CN" sz="3600" dirty="0"/>
          </a:p>
          <a:p>
            <a:pPr eaLnBrk="1" hangingPunct="1"/>
            <a:r>
              <a:rPr lang="et-EE" altLang="zh-CN" sz="3600" dirty="0"/>
              <a:t>We can use different </a:t>
            </a:r>
            <a:r>
              <a:rPr lang="et-EE" altLang="zh-CN" sz="3600" b="1" u="sng" dirty="0"/>
              <a:t>verbs and nouns</a:t>
            </a:r>
            <a:r>
              <a:rPr lang="et-EE" altLang="zh-CN" sz="3600" dirty="0"/>
              <a:t> to describe trends</a:t>
            </a:r>
            <a:endParaRPr lang="et-EE" altLang="zh-CN" sz="3600" dirty="0"/>
          </a:p>
          <a:p>
            <a:pPr eaLnBrk="1" hangingPunct="1"/>
            <a:endParaRPr lang="zh-CN" altLang="et-EE" sz="36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3314" name="Picture 2"/>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2297</Words>
  <Application>WPS 演示</Application>
  <PresentationFormat>全屏显示(4:3)</PresentationFormat>
  <Paragraphs>168</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29</vt:i4>
      </vt:variant>
    </vt:vector>
  </HeadingPairs>
  <TitlesOfParts>
    <vt:vector size="40" baseType="lpstr">
      <vt:lpstr>Arial</vt:lpstr>
      <vt:lpstr>宋体</vt:lpstr>
      <vt:lpstr>Wingdings</vt:lpstr>
      <vt:lpstr>Calibri</vt:lpstr>
      <vt:lpstr>Times New Roman</vt:lpstr>
      <vt:lpstr>Palatino Linotype</vt:lpstr>
      <vt:lpstr>微软雅黑</vt:lpstr>
      <vt:lpstr>Arial Unicode MS</vt:lpstr>
      <vt:lpstr>Watermark</vt:lpstr>
      <vt:lpstr>自定义设计方案</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Haridusamet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Describing Graphs, Tables and Charts </dc:title>
  <dc:creator>Kasutaja</dc:creator>
  <cp:lastModifiedBy>喻</cp:lastModifiedBy>
  <cp:revision>21</cp:revision>
  <dcterms:created xsi:type="dcterms:W3CDTF">2004-04-20T14:40:59Z</dcterms:created>
  <dcterms:modified xsi:type="dcterms:W3CDTF">2020-10-14T09:18:28Z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