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2" r:id="rId2"/>
    <p:sldId id="325" r:id="rId3"/>
    <p:sldId id="385" r:id="rId4"/>
    <p:sldId id="386" r:id="rId5"/>
    <p:sldId id="420" r:id="rId6"/>
    <p:sldId id="421" r:id="rId7"/>
    <p:sldId id="425" r:id="rId8"/>
    <p:sldId id="419" r:id="rId9"/>
    <p:sldId id="418" r:id="rId10"/>
    <p:sldId id="341" r:id="rId11"/>
    <p:sldId id="389" r:id="rId12"/>
    <p:sldId id="423" r:id="rId13"/>
    <p:sldId id="344" r:id="rId14"/>
    <p:sldId id="424" r:id="rId15"/>
    <p:sldId id="422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Nexa Light" pitchFamily="50" charset="0"/>
        <a:ea typeface="华康少女文字W5(P)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6413" autoAdjust="0"/>
  </p:normalViewPr>
  <p:slideViewPr>
    <p:cSldViewPr snapToGrid="0">
      <p:cViewPr varScale="1">
        <p:scale>
          <a:sx n="148" d="100"/>
          <a:sy n="148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E7D741-C41D-4B6E-8E61-82F239C0D0E2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D5F5E49-A3AD-4F67-A47E-4ECE978D7E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1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54B8B9-C7A7-4DAB-8129-D4B3C423FAE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6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BF4EF6-08EA-4ED1-9416-1BF5FF0F6BA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60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674708-535A-4C80-98CE-E224BC78274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3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674708-535A-4C80-98CE-E224BC78274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1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8DBD-925A-4D9E-929A-234FCAB8FDA7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90B84-0FF8-419A-AA08-E0F3C5A31F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93220"/>
      </p:ext>
    </p:extLst>
  </p:cSld>
  <p:clrMapOvr>
    <a:masterClrMapping/>
  </p:clrMapOvr>
  <p:transition spd="slow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8D408-7E2F-45B7-90DF-062F73DD8244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69676-5791-43AA-873D-ECEFB98B76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17791"/>
      </p:ext>
    </p:extLst>
  </p:cSld>
  <p:clrMapOvr>
    <a:masterClrMapping/>
  </p:clrMapOvr>
  <p:transition spd="slow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595E4-3C2A-4F94-8BBA-1D4EA5F0BC9F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35E53-30E4-49D7-91FA-66BC8D55BE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33575"/>
      </p:ext>
    </p:extLst>
  </p:cSld>
  <p:clrMapOvr>
    <a:masterClrMapping/>
  </p:clrMapOvr>
  <p:transition spd="slow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0C2C2-D9D4-42FD-B0CE-0309573525D0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B8E53-E949-4657-A18E-14D5FA8A56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01237"/>
      </p:ext>
    </p:extLst>
  </p:cSld>
  <p:clrMapOvr>
    <a:masterClrMapping/>
  </p:clrMapOvr>
  <p:transition spd="slow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11B10-D8F0-49F6-B67D-296F167D6F60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EE988-D6B3-43AC-8008-35B3F4F54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24147"/>
      </p:ext>
    </p:extLst>
  </p:cSld>
  <p:clrMapOvr>
    <a:masterClrMapping/>
  </p:clrMapOvr>
  <p:transition spd="slow" advTm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A4946-C6B6-4800-863B-EA4D513A6D00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E5A9B-89F5-474B-96C9-9E100A5009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34966"/>
      </p:ext>
    </p:extLst>
  </p:cSld>
  <p:clrMapOvr>
    <a:masterClrMapping/>
  </p:clrMapOvr>
  <p:transition spd="slow" advTm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27025"/>
            <a:ext cx="2495550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5040313"/>
            <a:ext cx="9144000" cy="104775"/>
          </a:xfrm>
          <a:prstGeom prst="rect">
            <a:avLst/>
          </a:prstGeom>
          <a:solidFill>
            <a:srgbClr val="06417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</p:spTree>
    <p:extLst>
      <p:ext uri="{BB962C8B-B14F-4D97-AF65-F5344CB8AC3E}">
        <p14:creationId xmlns:p14="http://schemas.microsoft.com/office/powerpoint/2010/main" val="251168285"/>
      </p:ext>
    </p:extLst>
  </p:cSld>
  <p:clrMapOvr>
    <a:masterClrMapping/>
  </p:clrMapOvr>
  <p:transition spd="slow" advTm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6700"/>
            <a:ext cx="8150225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pic>
        <p:nvPicPr>
          <p:cNvPr id="7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0013"/>
            <a:ext cx="113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 userDrawn="1"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2460610939"/>
      </p:ext>
    </p:extLst>
  </p:cSld>
  <p:clrMapOvr>
    <a:masterClrMapping/>
  </p:clrMapOvr>
  <p:transition spd="slow" advTm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6700"/>
            <a:ext cx="8150225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pic>
        <p:nvPicPr>
          <p:cNvPr id="7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0013"/>
            <a:ext cx="113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 userDrawn="1"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1285198324"/>
      </p:ext>
    </p:extLst>
  </p:cSld>
  <p:clrMapOvr>
    <a:masterClrMapping/>
  </p:clrMapOvr>
  <p:transition spd="slow" advTm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4894263"/>
            <a:ext cx="9144000" cy="0"/>
          </a:xfrm>
          <a:prstGeom prst="line">
            <a:avLst/>
          </a:prstGeom>
          <a:ln w="19050">
            <a:solidFill>
              <a:srgbClr val="00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66700"/>
            <a:ext cx="8150225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519113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sp>
        <p:nvSpPr>
          <p:cNvPr id="6" name="矩形 5"/>
          <p:cNvSpPr/>
          <p:nvPr userDrawn="1"/>
        </p:nvSpPr>
        <p:spPr>
          <a:xfrm>
            <a:off x="0" y="4948238"/>
            <a:ext cx="9144000" cy="196850"/>
          </a:xfrm>
          <a:prstGeom prst="rect">
            <a:avLst/>
          </a:prstGeom>
          <a:solidFill>
            <a:srgbClr val="00656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44" tIns="34272" rIns="68544" bIns="3427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9"/>
          </a:p>
        </p:txBody>
      </p:sp>
      <p:pic>
        <p:nvPicPr>
          <p:cNvPr id="7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00013"/>
            <a:ext cx="1133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 userDrawn="1"/>
        </p:nvSpPr>
        <p:spPr>
          <a:xfrm>
            <a:off x="146050" y="114300"/>
            <a:ext cx="2159000" cy="32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1542981944"/>
      </p:ext>
    </p:extLst>
  </p:cSld>
  <p:clrMapOvr>
    <a:masterClrMapping/>
  </p:clrMapOvr>
  <p:transition spd="slow" advTm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 noChangeAspect="1"/>
          </p:cNvGrpSpPr>
          <p:nvPr userDrawn="1"/>
        </p:nvGrpSpPr>
        <p:grpSpPr>
          <a:xfrm>
            <a:off x="0" y="206343"/>
            <a:ext cx="214975" cy="360000"/>
            <a:chOff x="194371" y="217201"/>
            <a:chExt cx="237165" cy="468000"/>
          </a:xfrm>
          <a:solidFill>
            <a:srgbClr val="7CC144"/>
          </a:solidFill>
        </p:grpSpPr>
        <p:sp>
          <p:nvSpPr>
            <p:cNvPr id="4" name="矩形 3"/>
            <p:cNvSpPr/>
            <p:nvPr/>
          </p:nvSpPr>
          <p:spPr>
            <a:xfrm>
              <a:off x="194371" y="217201"/>
              <a:ext cx="144016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395536" y="217201"/>
              <a:ext cx="36000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5056188"/>
            <a:ext cx="9144000" cy="107950"/>
          </a:xfrm>
          <a:prstGeom prst="rect">
            <a:avLst/>
          </a:prstGeom>
          <a:solidFill>
            <a:srgbClr val="7CC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98438" y="217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/>
            <a:r>
              <a:rPr lang="zh-CN" altLang="en-US" sz="1800">
                <a:latin typeface="方正正黑简体" pitchFamily="2" charset="-122"/>
                <a:ea typeface="方正正黑简体" pitchFamily="2" charset="-122"/>
              </a:rPr>
              <a:t>点击添加标题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92424" y="1234440"/>
            <a:ext cx="2359152" cy="14950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18029798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8"/>
          <p:cNvSpPr txBox="1">
            <a:spLocks noChangeArrowheads="1"/>
          </p:cNvSpPr>
          <p:nvPr userDrawn="1"/>
        </p:nvSpPr>
        <p:spPr bwMode="auto">
          <a:xfrm>
            <a:off x="411163" y="384175"/>
            <a:ext cx="1760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华康少女文字W5(P)" pitchFamily="82" charset="-122"/>
              </a:rPr>
              <a:t>单击此处添加标题</a:t>
            </a:r>
          </a:p>
        </p:txBody>
      </p:sp>
      <p:pic>
        <p:nvPicPr>
          <p:cNvPr id="5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3838"/>
            <a:ext cx="10239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883025"/>
            <a:ext cx="151765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4276725"/>
            <a:ext cx="12938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307791"/>
      </p:ext>
    </p:extLst>
  </p:cSld>
  <p:clrMapOvr>
    <a:masterClrMapping/>
  </p:clrMapOvr>
  <p:transition spd="slow" advTm="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344835"/>
      </p:ext>
    </p:extLst>
  </p:cSld>
  <p:clrMapOvr>
    <a:masterClrMapping/>
  </p:clrMapOvr>
  <p:transition spd="slow" advTm="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20638"/>
            <a:ext cx="1704975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8"/>
          <p:cNvSpPr>
            <a:spLocks noChangeArrowheads="1"/>
          </p:cNvSpPr>
          <p:nvPr userDrawn="1"/>
        </p:nvSpPr>
        <p:spPr bwMode="auto">
          <a:xfrm>
            <a:off x="6477000" y="176213"/>
            <a:ext cx="903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8564563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8329613" y="258763"/>
            <a:ext cx="182562" cy="13811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8097838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86130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626350" y="258763"/>
            <a:ext cx="184150" cy="13811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383463" y="258763"/>
            <a:ext cx="184150" cy="1381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001623"/>
      </p:ext>
    </p:extLst>
  </p:cSld>
  <p:clrMapOvr>
    <a:masterClrMapping/>
  </p:clrMapOvr>
  <p:transition spd="slow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3838"/>
            <a:ext cx="10239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883025"/>
            <a:ext cx="151765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4276725"/>
            <a:ext cx="12938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347745"/>
      </p:ext>
    </p:extLst>
  </p:cSld>
  <p:clrMapOvr>
    <a:masterClrMapping/>
  </p:clrMapOvr>
  <p:transition spd="slow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38" y="223838"/>
            <a:ext cx="102393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33304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-68263"/>
            <a:ext cx="9299576" cy="52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382877"/>
      </p:ext>
    </p:extLst>
  </p:cSld>
  <p:clrMapOvr>
    <a:masterClrMapping/>
  </p:clrMapOvr>
  <p:transition spd="slow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263E2-F116-4544-8122-07A3015CF189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BE8D-4925-4B4E-A50A-1B748AE8A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34128"/>
      </p:ext>
    </p:extLst>
  </p:cSld>
  <p:clrMapOvr>
    <a:masterClrMapping/>
  </p:clrMapOvr>
  <p:transition spd="slow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86FD8-9D11-48A0-98D5-DE3FB141D73E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7FACA-D44D-4B37-8180-654FA60E3E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84155"/>
      </p:ext>
    </p:extLst>
  </p:cSld>
  <p:clrMapOvr>
    <a:masterClrMapping/>
  </p:clrMapOvr>
  <p:transition spd="slow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8ED01-6607-4601-A7F6-53F122123ED2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5B62F-0593-4F2C-AD9D-39ED8564B8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73932"/>
      </p:ext>
    </p:extLst>
  </p:cSld>
  <p:clrMapOvr>
    <a:masterClrMapping/>
  </p:clrMapOvr>
  <p:transition spd="slow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2E650-171F-4ABE-90E3-F2286738107A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94C69-65A3-44F0-A9D8-A5CF01EEDF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01684"/>
      </p:ext>
    </p:extLst>
  </p:cSld>
  <p:clrMapOvr>
    <a:masterClrMapping/>
  </p:clrMapOvr>
  <p:transition spd="slow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509109-A767-4CF6-B71B-4B1110F0C521}" type="datetimeFigureOut">
              <a:rPr lang="zh-CN" altLang="en-US"/>
              <a:pPr>
                <a:defRPr/>
              </a:pPr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26B189-A672-4007-8ED3-33CEB473D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3" r:id="rId2"/>
    <p:sldLayoutId id="2147483704" r:id="rId3"/>
    <p:sldLayoutId id="2147483705" r:id="rId4"/>
    <p:sldLayoutId id="2147483706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</p:sldLayoutIdLst>
  <p:transition spd="slow" advTm="0">
    <p:fade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Nexa Light" pitchFamily="50" charset="0"/>
          <a:ea typeface="华康少女文字W5(P)" pitchFamily="8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906463"/>
            <a:ext cx="5048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776288"/>
            <a:ext cx="377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27025"/>
            <a:ext cx="6842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95275"/>
            <a:ext cx="1087438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3857625"/>
            <a:ext cx="12636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>
            <a:grpSpLocks noChangeAspect="1"/>
          </p:cNvGrpSpPr>
          <p:nvPr/>
        </p:nvGrpSpPr>
        <p:grpSpPr bwMode="auto">
          <a:xfrm>
            <a:off x="3770565" y="1569347"/>
            <a:ext cx="869720" cy="707886"/>
            <a:chOff x="5508357" y="1702184"/>
            <a:chExt cx="710266" cy="578872"/>
          </a:xfrm>
        </p:grpSpPr>
        <p:grpSp>
          <p:nvGrpSpPr>
            <p:cNvPr id="14366" name="组合 33"/>
            <p:cNvGrpSpPr>
              <a:grpSpLocks/>
            </p:cNvGrpSpPr>
            <p:nvPr/>
          </p:nvGrpSpPr>
          <p:grpSpPr bwMode="auto"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36" name="直接连接符 35"/>
              <p:cNvCxnSpPr>
                <a:stCxn id="35" idx="1"/>
                <a:endCxn id="35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0"/>
                <a:endCxn id="35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67" name="文本框 44"/>
            <p:cNvSpPr txBox="1">
              <a:spLocks noChangeArrowheads="1"/>
            </p:cNvSpPr>
            <p:nvPr/>
          </p:nvSpPr>
          <p:spPr bwMode="auto">
            <a:xfrm>
              <a:off x="5508357" y="1702184"/>
              <a:ext cx="710266" cy="5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</a:rPr>
                <a:t>覆</a:t>
              </a:r>
            </a:p>
          </p:txBody>
        </p:sp>
      </p:grpSp>
      <p:grpSp>
        <p:nvGrpSpPr>
          <p:cNvPr id="8" name="组合 7"/>
          <p:cNvGrpSpPr>
            <a:grpSpLocks noChangeAspect="1"/>
          </p:cNvGrpSpPr>
          <p:nvPr/>
        </p:nvGrpSpPr>
        <p:grpSpPr bwMode="auto">
          <a:xfrm>
            <a:off x="4507822" y="1570436"/>
            <a:ext cx="811212" cy="707886"/>
            <a:chOff x="6329147" y="1702183"/>
            <a:chExt cx="661189" cy="578872"/>
          </a:xfrm>
        </p:grpSpPr>
        <p:grpSp>
          <p:nvGrpSpPr>
            <p:cNvPr id="14361" name="组合 37"/>
            <p:cNvGrpSpPr>
              <a:grpSpLocks/>
            </p:cNvGrpSpPr>
            <p:nvPr/>
          </p:nvGrpSpPr>
          <p:grpSpPr bwMode="auto">
            <a:xfrm>
              <a:off x="6384613" y="1707420"/>
              <a:ext cx="550258" cy="550258"/>
              <a:chOff x="3827533" y="704007"/>
              <a:chExt cx="550258" cy="55025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827705" y="703963"/>
                <a:ext cx="549913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40" name="直接连接符 39"/>
              <p:cNvCxnSpPr>
                <a:stCxn id="39" idx="1"/>
                <a:endCxn id="39" idx="3"/>
              </p:cNvCxnSpPr>
              <p:nvPr/>
            </p:nvCxnSpPr>
            <p:spPr>
              <a:xfrm>
                <a:off x="3827705" y="979176"/>
                <a:ext cx="54991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0"/>
                <a:endCxn id="39" idx="2"/>
              </p:cNvCxnSpPr>
              <p:nvPr/>
            </p:nvCxnSpPr>
            <p:spPr>
              <a:xfrm>
                <a:off x="4103309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62" name="文本框 45"/>
            <p:cNvSpPr txBox="1">
              <a:spLocks noChangeArrowheads="1"/>
            </p:cNvSpPr>
            <p:nvPr/>
          </p:nvSpPr>
          <p:spPr bwMode="auto">
            <a:xfrm>
              <a:off x="6329147" y="1702183"/>
              <a:ext cx="661189" cy="5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</a:rPr>
                <a:t>盖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 flipV="1">
            <a:off x="1951038" y="2451100"/>
            <a:ext cx="5387975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101600" dist="63500" dir="2700000" algn="tl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>
            <a:spLocks noChangeArrowheads="1"/>
          </p:cNvSpPr>
          <p:nvPr/>
        </p:nvSpPr>
        <p:spPr bwMode="auto">
          <a:xfrm>
            <a:off x="1997868" y="2588342"/>
            <a:ext cx="5148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algn="ctr" eaLnBrk="1" hangingPunct="1"/>
            <a:r>
              <a:rPr lang="en-US" altLang="zh-CN" sz="1800" dirty="0">
                <a:solidFill>
                  <a:schemeClr val="bg1"/>
                </a:solidFill>
              </a:rPr>
              <a:t>By </a:t>
            </a:r>
            <a:r>
              <a:rPr lang="zh-CN" altLang="en-US" sz="1800" dirty="0">
                <a:solidFill>
                  <a:schemeClr val="bg1"/>
                </a:solidFill>
              </a:rPr>
              <a:t>麦骏 阮炜霖 柯瑞凯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3662363"/>
            <a:ext cx="18018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4"/>
          <p:cNvGrpSpPr>
            <a:grpSpLocks noChangeAspect="1"/>
          </p:cNvGrpSpPr>
          <p:nvPr/>
        </p:nvGrpSpPr>
        <p:grpSpPr bwMode="auto">
          <a:xfrm>
            <a:off x="1806575" y="2147888"/>
            <a:ext cx="449263" cy="292100"/>
            <a:chOff x="2432" y="1329"/>
            <a:chExt cx="657" cy="426"/>
          </a:xfrm>
        </p:grpSpPr>
        <p:sp>
          <p:nvSpPr>
            <p:cNvPr id="2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34" y="1329"/>
              <a:ext cx="65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2478" y="1329"/>
              <a:ext cx="611" cy="424"/>
            </a:xfrm>
            <a:custGeom>
              <a:avLst/>
              <a:gdLst>
                <a:gd name="T0" fmla="*/ 315 w 351"/>
                <a:gd name="T1" fmla="*/ 0 h 242"/>
                <a:gd name="T2" fmla="*/ 292 w 351"/>
                <a:gd name="T3" fmla="*/ 9 h 242"/>
                <a:gd name="T4" fmla="*/ 291 w 351"/>
                <a:gd name="T5" fmla="*/ 10 h 242"/>
                <a:gd name="T6" fmla="*/ 309 w 351"/>
                <a:gd name="T7" fmla="*/ 3 h 242"/>
                <a:gd name="T8" fmla="*/ 310 w 351"/>
                <a:gd name="T9" fmla="*/ 4 h 242"/>
                <a:gd name="T10" fmla="*/ 317 w 351"/>
                <a:gd name="T11" fmla="*/ 10 h 242"/>
                <a:gd name="T12" fmla="*/ 325 w 351"/>
                <a:gd name="T13" fmla="*/ 27 h 242"/>
                <a:gd name="T14" fmla="*/ 336 w 351"/>
                <a:gd name="T15" fmla="*/ 59 h 242"/>
                <a:gd name="T16" fmla="*/ 268 w 351"/>
                <a:gd name="T17" fmla="*/ 95 h 242"/>
                <a:gd name="T18" fmla="*/ 267 w 351"/>
                <a:gd name="T19" fmla="*/ 95 h 242"/>
                <a:gd name="T20" fmla="*/ 267 w 351"/>
                <a:gd name="T21" fmla="*/ 95 h 242"/>
                <a:gd name="T22" fmla="*/ 24 w 351"/>
                <a:gd name="T23" fmla="*/ 219 h 242"/>
                <a:gd name="T24" fmla="*/ 2 w 351"/>
                <a:gd name="T25" fmla="*/ 229 h 242"/>
                <a:gd name="T26" fmla="*/ 0 w 351"/>
                <a:gd name="T27" fmla="*/ 229 h 242"/>
                <a:gd name="T28" fmla="*/ 6 w 351"/>
                <a:gd name="T29" fmla="*/ 240 h 242"/>
                <a:gd name="T30" fmla="*/ 12 w 351"/>
                <a:gd name="T31" fmla="*/ 242 h 242"/>
                <a:gd name="T32" fmla="*/ 34 w 351"/>
                <a:gd name="T33" fmla="*/ 232 h 242"/>
                <a:gd name="T34" fmla="*/ 350 w 351"/>
                <a:gd name="T35" fmla="*/ 68 h 242"/>
                <a:gd name="T36" fmla="*/ 335 w 351"/>
                <a:gd name="T37" fmla="*/ 29 h 242"/>
                <a:gd name="T38" fmla="*/ 324 w 351"/>
                <a:gd name="T39" fmla="*/ 8 h 242"/>
                <a:gd name="T40" fmla="*/ 317 w 351"/>
                <a:gd name="T41" fmla="*/ 1 h 242"/>
                <a:gd name="T42" fmla="*/ 315 w 351"/>
                <a:gd name="T4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1" h="242">
                  <a:moveTo>
                    <a:pt x="315" y="0"/>
                  </a:moveTo>
                  <a:cubicBezTo>
                    <a:pt x="311" y="0"/>
                    <a:pt x="299" y="6"/>
                    <a:pt x="292" y="9"/>
                  </a:cubicBezTo>
                  <a:cubicBezTo>
                    <a:pt x="292" y="9"/>
                    <a:pt x="292" y="9"/>
                    <a:pt x="291" y="10"/>
                  </a:cubicBezTo>
                  <a:cubicBezTo>
                    <a:pt x="298" y="7"/>
                    <a:pt x="306" y="3"/>
                    <a:pt x="309" y="3"/>
                  </a:cubicBezTo>
                  <a:cubicBezTo>
                    <a:pt x="309" y="3"/>
                    <a:pt x="310" y="3"/>
                    <a:pt x="310" y="4"/>
                  </a:cubicBezTo>
                  <a:cubicBezTo>
                    <a:pt x="312" y="6"/>
                    <a:pt x="317" y="10"/>
                    <a:pt x="317" y="10"/>
                  </a:cubicBezTo>
                  <a:cubicBezTo>
                    <a:pt x="317" y="10"/>
                    <a:pt x="321" y="15"/>
                    <a:pt x="325" y="27"/>
                  </a:cubicBezTo>
                  <a:cubicBezTo>
                    <a:pt x="330" y="39"/>
                    <a:pt x="338" y="56"/>
                    <a:pt x="336" y="59"/>
                  </a:cubicBezTo>
                  <a:cubicBezTo>
                    <a:pt x="336" y="60"/>
                    <a:pt x="308" y="75"/>
                    <a:pt x="268" y="95"/>
                  </a:cubicBezTo>
                  <a:cubicBezTo>
                    <a:pt x="268" y="95"/>
                    <a:pt x="268" y="95"/>
                    <a:pt x="267" y="95"/>
                  </a:cubicBezTo>
                  <a:cubicBezTo>
                    <a:pt x="267" y="95"/>
                    <a:pt x="267" y="95"/>
                    <a:pt x="267" y="95"/>
                  </a:cubicBezTo>
                  <a:cubicBezTo>
                    <a:pt x="179" y="140"/>
                    <a:pt x="38" y="211"/>
                    <a:pt x="24" y="219"/>
                  </a:cubicBezTo>
                  <a:cubicBezTo>
                    <a:pt x="11" y="227"/>
                    <a:pt x="5" y="229"/>
                    <a:pt x="2" y="229"/>
                  </a:cubicBezTo>
                  <a:cubicBezTo>
                    <a:pt x="1" y="229"/>
                    <a:pt x="0" y="229"/>
                    <a:pt x="0" y="229"/>
                  </a:cubicBezTo>
                  <a:cubicBezTo>
                    <a:pt x="3" y="235"/>
                    <a:pt x="5" y="239"/>
                    <a:pt x="6" y="240"/>
                  </a:cubicBezTo>
                  <a:cubicBezTo>
                    <a:pt x="8" y="241"/>
                    <a:pt x="9" y="242"/>
                    <a:pt x="12" y="242"/>
                  </a:cubicBezTo>
                  <a:cubicBezTo>
                    <a:pt x="16" y="242"/>
                    <a:pt x="22" y="240"/>
                    <a:pt x="34" y="232"/>
                  </a:cubicBezTo>
                  <a:cubicBezTo>
                    <a:pt x="54" y="220"/>
                    <a:pt x="348" y="72"/>
                    <a:pt x="350" y="68"/>
                  </a:cubicBezTo>
                  <a:cubicBezTo>
                    <a:pt x="351" y="65"/>
                    <a:pt x="341" y="44"/>
                    <a:pt x="335" y="29"/>
                  </a:cubicBezTo>
                  <a:cubicBezTo>
                    <a:pt x="329" y="15"/>
                    <a:pt x="324" y="8"/>
                    <a:pt x="324" y="8"/>
                  </a:cubicBezTo>
                  <a:cubicBezTo>
                    <a:pt x="324" y="8"/>
                    <a:pt x="319" y="3"/>
                    <a:pt x="317" y="1"/>
                  </a:cubicBezTo>
                  <a:cubicBezTo>
                    <a:pt x="316" y="0"/>
                    <a:pt x="316" y="0"/>
                    <a:pt x="31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2432" y="1334"/>
              <a:ext cx="634" cy="401"/>
            </a:xfrm>
            <a:custGeom>
              <a:avLst/>
              <a:gdLst>
                <a:gd name="T0" fmla="*/ 3 w 364"/>
                <a:gd name="T1" fmla="*/ 171 h 229"/>
                <a:gd name="T2" fmla="*/ 3 w 364"/>
                <a:gd name="T3" fmla="*/ 182 h 229"/>
                <a:gd name="T4" fmla="*/ 23 w 364"/>
                <a:gd name="T5" fmla="*/ 225 h 229"/>
                <a:gd name="T6" fmla="*/ 50 w 364"/>
                <a:gd name="T7" fmla="*/ 217 h 229"/>
                <a:gd name="T8" fmla="*/ 362 w 364"/>
                <a:gd name="T9" fmla="*/ 57 h 229"/>
                <a:gd name="T10" fmla="*/ 351 w 364"/>
                <a:gd name="T11" fmla="*/ 25 h 229"/>
                <a:gd name="T12" fmla="*/ 343 w 364"/>
                <a:gd name="T13" fmla="*/ 8 h 229"/>
                <a:gd name="T14" fmla="*/ 336 w 364"/>
                <a:gd name="T15" fmla="*/ 2 h 229"/>
                <a:gd name="T16" fmla="*/ 312 w 364"/>
                <a:gd name="T17" fmla="*/ 10 h 229"/>
                <a:gd name="T18" fmla="*/ 10 w 364"/>
                <a:gd name="T19" fmla="*/ 166 h 229"/>
                <a:gd name="T20" fmla="*/ 3 w 364"/>
                <a:gd name="T21" fmla="*/ 17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229">
                  <a:moveTo>
                    <a:pt x="3" y="171"/>
                  </a:moveTo>
                  <a:cubicBezTo>
                    <a:pt x="3" y="171"/>
                    <a:pt x="0" y="174"/>
                    <a:pt x="3" y="182"/>
                  </a:cubicBezTo>
                  <a:cubicBezTo>
                    <a:pt x="6" y="191"/>
                    <a:pt x="20" y="223"/>
                    <a:pt x="23" y="225"/>
                  </a:cubicBezTo>
                  <a:cubicBezTo>
                    <a:pt x="26" y="227"/>
                    <a:pt x="30" y="229"/>
                    <a:pt x="50" y="217"/>
                  </a:cubicBezTo>
                  <a:cubicBezTo>
                    <a:pt x="70" y="206"/>
                    <a:pt x="361" y="60"/>
                    <a:pt x="362" y="57"/>
                  </a:cubicBezTo>
                  <a:cubicBezTo>
                    <a:pt x="364" y="54"/>
                    <a:pt x="356" y="37"/>
                    <a:pt x="351" y="25"/>
                  </a:cubicBezTo>
                  <a:cubicBezTo>
                    <a:pt x="347" y="13"/>
                    <a:pt x="343" y="8"/>
                    <a:pt x="343" y="8"/>
                  </a:cubicBezTo>
                  <a:cubicBezTo>
                    <a:pt x="343" y="8"/>
                    <a:pt x="338" y="4"/>
                    <a:pt x="336" y="2"/>
                  </a:cubicBezTo>
                  <a:cubicBezTo>
                    <a:pt x="334" y="0"/>
                    <a:pt x="320" y="6"/>
                    <a:pt x="312" y="10"/>
                  </a:cubicBezTo>
                  <a:cubicBezTo>
                    <a:pt x="305" y="14"/>
                    <a:pt x="15" y="163"/>
                    <a:pt x="10" y="166"/>
                  </a:cubicBezTo>
                  <a:cubicBezTo>
                    <a:pt x="5" y="168"/>
                    <a:pt x="3" y="171"/>
                    <a:pt x="3" y="1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432" y="1605"/>
              <a:ext cx="100" cy="127"/>
            </a:xfrm>
            <a:custGeom>
              <a:avLst/>
              <a:gdLst>
                <a:gd name="T0" fmla="*/ 57 w 57"/>
                <a:gd name="T1" fmla="*/ 59 h 73"/>
                <a:gd name="T2" fmla="*/ 51 w 57"/>
                <a:gd name="T3" fmla="*/ 50 h 73"/>
                <a:gd name="T4" fmla="*/ 46 w 57"/>
                <a:gd name="T5" fmla="*/ 41 h 73"/>
                <a:gd name="T6" fmla="*/ 44 w 57"/>
                <a:gd name="T7" fmla="*/ 34 h 73"/>
                <a:gd name="T8" fmla="*/ 43 w 57"/>
                <a:gd name="T9" fmla="*/ 22 h 73"/>
                <a:gd name="T10" fmla="*/ 41 w 57"/>
                <a:gd name="T11" fmla="*/ 12 h 73"/>
                <a:gd name="T12" fmla="*/ 39 w 57"/>
                <a:gd name="T13" fmla="*/ 0 h 73"/>
                <a:gd name="T14" fmla="*/ 33 w 57"/>
                <a:gd name="T15" fmla="*/ 0 h 73"/>
                <a:gd name="T16" fmla="*/ 28 w 57"/>
                <a:gd name="T17" fmla="*/ 1 h 73"/>
                <a:gd name="T18" fmla="*/ 10 w 57"/>
                <a:gd name="T19" fmla="*/ 11 h 73"/>
                <a:gd name="T20" fmla="*/ 3 w 57"/>
                <a:gd name="T21" fmla="*/ 16 h 73"/>
                <a:gd name="T22" fmla="*/ 3 w 57"/>
                <a:gd name="T23" fmla="*/ 27 h 73"/>
                <a:gd name="T24" fmla="*/ 19 w 57"/>
                <a:gd name="T25" fmla="*/ 63 h 73"/>
                <a:gd name="T26" fmla="*/ 23 w 57"/>
                <a:gd name="T27" fmla="*/ 70 h 73"/>
                <a:gd name="T28" fmla="*/ 38 w 57"/>
                <a:gd name="T29" fmla="*/ 69 h 73"/>
                <a:gd name="T30" fmla="*/ 47 w 57"/>
                <a:gd name="T31" fmla="*/ 64 h 73"/>
                <a:gd name="T32" fmla="*/ 50 w 57"/>
                <a:gd name="T33" fmla="*/ 62 h 73"/>
                <a:gd name="T34" fmla="*/ 57 w 57"/>
                <a:gd name="T3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73">
                  <a:moveTo>
                    <a:pt x="57" y="59"/>
                  </a:moveTo>
                  <a:cubicBezTo>
                    <a:pt x="55" y="55"/>
                    <a:pt x="51" y="50"/>
                    <a:pt x="51" y="50"/>
                  </a:cubicBezTo>
                  <a:cubicBezTo>
                    <a:pt x="51" y="50"/>
                    <a:pt x="48" y="44"/>
                    <a:pt x="46" y="41"/>
                  </a:cubicBezTo>
                  <a:cubicBezTo>
                    <a:pt x="45" y="39"/>
                    <a:pt x="44" y="34"/>
                    <a:pt x="44" y="34"/>
                  </a:cubicBezTo>
                  <a:cubicBezTo>
                    <a:pt x="44" y="34"/>
                    <a:pt x="43" y="26"/>
                    <a:pt x="43" y="22"/>
                  </a:cubicBezTo>
                  <a:cubicBezTo>
                    <a:pt x="42" y="19"/>
                    <a:pt x="41" y="14"/>
                    <a:pt x="41" y="12"/>
                  </a:cubicBezTo>
                  <a:cubicBezTo>
                    <a:pt x="40" y="10"/>
                    <a:pt x="40" y="4"/>
                    <a:pt x="39" y="0"/>
                  </a:cubicBezTo>
                  <a:cubicBezTo>
                    <a:pt x="36" y="0"/>
                    <a:pt x="33" y="0"/>
                    <a:pt x="33" y="0"/>
                  </a:cubicBezTo>
                  <a:cubicBezTo>
                    <a:pt x="33" y="0"/>
                    <a:pt x="31" y="0"/>
                    <a:pt x="28" y="1"/>
                  </a:cubicBezTo>
                  <a:cubicBezTo>
                    <a:pt x="17" y="7"/>
                    <a:pt x="11" y="10"/>
                    <a:pt x="10" y="11"/>
                  </a:cubicBezTo>
                  <a:cubicBezTo>
                    <a:pt x="5" y="13"/>
                    <a:pt x="3" y="16"/>
                    <a:pt x="3" y="16"/>
                  </a:cubicBezTo>
                  <a:cubicBezTo>
                    <a:pt x="3" y="16"/>
                    <a:pt x="0" y="19"/>
                    <a:pt x="3" y="27"/>
                  </a:cubicBezTo>
                  <a:cubicBezTo>
                    <a:pt x="5" y="33"/>
                    <a:pt x="13" y="52"/>
                    <a:pt x="19" y="63"/>
                  </a:cubicBezTo>
                  <a:cubicBezTo>
                    <a:pt x="20" y="67"/>
                    <a:pt x="22" y="69"/>
                    <a:pt x="23" y="70"/>
                  </a:cubicBezTo>
                  <a:cubicBezTo>
                    <a:pt x="25" y="72"/>
                    <a:pt x="28" y="73"/>
                    <a:pt x="38" y="69"/>
                  </a:cubicBezTo>
                  <a:cubicBezTo>
                    <a:pt x="41" y="67"/>
                    <a:pt x="44" y="66"/>
                    <a:pt x="47" y="64"/>
                  </a:cubicBezTo>
                  <a:cubicBezTo>
                    <a:pt x="48" y="63"/>
                    <a:pt x="49" y="63"/>
                    <a:pt x="50" y="62"/>
                  </a:cubicBezTo>
                  <a:cubicBezTo>
                    <a:pt x="51" y="62"/>
                    <a:pt x="54" y="60"/>
                    <a:pt x="57" y="59"/>
                  </a:cubicBezTo>
                  <a:close/>
                </a:path>
              </a:pathLst>
            </a:custGeom>
            <a:solidFill>
              <a:srgbClr val="FBFA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2954" y="1361"/>
              <a:ext cx="5" cy="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E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2943" y="1496"/>
              <a:ext cx="2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78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2511" y="1361"/>
              <a:ext cx="539" cy="322"/>
            </a:xfrm>
            <a:custGeom>
              <a:avLst/>
              <a:gdLst>
                <a:gd name="T0" fmla="*/ 7 w 309"/>
                <a:gd name="T1" fmla="*/ 184 h 184"/>
                <a:gd name="T2" fmla="*/ 9 w 309"/>
                <a:gd name="T3" fmla="*/ 184 h 184"/>
                <a:gd name="T4" fmla="*/ 9 w 309"/>
                <a:gd name="T5" fmla="*/ 178 h 184"/>
                <a:gd name="T6" fmla="*/ 8 w 309"/>
                <a:gd name="T7" fmla="*/ 180 h 184"/>
                <a:gd name="T8" fmla="*/ 9 w 309"/>
                <a:gd name="T9" fmla="*/ 178 h 184"/>
                <a:gd name="T10" fmla="*/ 34 w 309"/>
                <a:gd name="T11" fmla="*/ 174 h 184"/>
                <a:gd name="T12" fmla="*/ 34 w 309"/>
                <a:gd name="T13" fmla="*/ 179 h 184"/>
                <a:gd name="T14" fmla="*/ 36 w 309"/>
                <a:gd name="T15" fmla="*/ 176 h 184"/>
                <a:gd name="T16" fmla="*/ 38 w 309"/>
                <a:gd name="T17" fmla="*/ 176 h 184"/>
                <a:gd name="T18" fmla="*/ 84 w 309"/>
                <a:gd name="T19" fmla="*/ 144 h 184"/>
                <a:gd name="T20" fmla="*/ 85 w 309"/>
                <a:gd name="T21" fmla="*/ 145 h 184"/>
                <a:gd name="T22" fmla="*/ 84 w 309"/>
                <a:gd name="T23" fmla="*/ 144 h 184"/>
                <a:gd name="T24" fmla="*/ 0 w 309"/>
                <a:gd name="T25" fmla="*/ 135 h 184"/>
                <a:gd name="T26" fmla="*/ 1 w 309"/>
                <a:gd name="T27" fmla="*/ 135 h 184"/>
                <a:gd name="T28" fmla="*/ 138 w 309"/>
                <a:gd name="T29" fmla="*/ 123 h 184"/>
                <a:gd name="T30" fmla="*/ 139 w 309"/>
                <a:gd name="T31" fmla="*/ 123 h 184"/>
                <a:gd name="T32" fmla="*/ 154 w 309"/>
                <a:gd name="T33" fmla="*/ 115 h 184"/>
                <a:gd name="T34" fmla="*/ 154 w 309"/>
                <a:gd name="T35" fmla="*/ 116 h 184"/>
                <a:gd name="T36" fmla="*/ 154 w 309"/>
                <a:gd name="T37" fmla="*/ 115 h 184"/>
                <a:gd name="T38" fmla="*/ 50 w 309"/>
                <a:gd name="T39" fmla="*/ 113 h 184"/>
                <a:gd name="T40" fmla="*/ 53 w 309"/>
                <a:gd name="T41" fmla="*/ 115 h 184"/>
                <a:gd name="T42" fmla="*/ 146 w 309"/>
                <a:gd name="T43" fmla="*/ 113 h 184"/>
                <a:gd name="T44" fmla="*/ 147 w 309"/>
                <a:gd name="T45" fmla="*/ 114 h 184"/>
                <a:gd name="T46" fmla="*/ 146 w 309"/>
                <a:gd name="T47" fmla="*/ 113 h 184"/>
                <a:gd name="T48" fmla="*/ 149 w 309"/>
                <a:gd name="T49" fmla="*/ 111 h 184"/>
                <a:gd name="T50" fmla="*/ 151 w 309"/>
                <a:gd name="T51" fmla="*/ 111 h 184"/>
                <a:gd name="T52" fmla="*/ 165 w 309"/>
                <a:gd name="T53" fmla="*/ 109 h 184"/>
                <a:gd name="T54" fmla="*/ 162 w 309"/>
                <a:gd name="T55" fmla="*/ 113 h 184"/>
                <a:gd name="T56" fmla="*/ 166 w 309"/>
                <a:gd name="T57" fmla="*/ 111 h 184"/>
                <a:gd name="T58" fmla="*/ 184 w 309"/>
                <a:gd name="T59" fmla="*/ 107 h 184"/>
                <a:gd name="T60" fmla="*/ 184 w 309"/>
                <a:gd name="T61" fmla="*/ 109 h 184"/>
                <a:gd name="T62" fmla="*/ 184 w 309"/>
                <a:gd name="T63" fmla="*/ 107 h 184"/>
                <a:gd name="T64" fmla="*/ 50 w 309"/>
                <a:gd name="T65" fmla="*/ 109 h 184"/>
                <a:gd name="T66" fmla="*/ 53 w 309"/>
                <a:gd name="T67" fmla="*/ 111 h 184"/>
                <a:gd name="T68" fmla="*/ 53 w 309"/>
                <a:gd name="T69" fmla="*/ 107 h 184"/>
                <a:gd name="T70" fmla="*/ 248 w 309"/>
                <a:gd name="T71" fmla="*/ 77 h 184"/>
                <a:gd name="T72" fmla="*/ 249 w 309"/>
                <a:gd name="T73" fmla="*/ 77 h 184"/>
                <a:gd name="T74" fmla="*/ 249 w 309"/>
                <a:gd name="T75" fmla="*/ 75 h 184"/>
                <a:gd name="T76" fmla="*/ 252 w 309"/>
                <a:gd name="T77" fmla="*/ 67 h 184"/>
                <a:gd name="T78" fmla="*/ 252 w 309"/>
                <a:gd name="T79" fmla="*/ 70 h 184"/>
                <a:gd name="T80" fmla="*/ 268 w 309"/>
                <a:gd name="T81" fmla="*/ 64 h 184"/>
                <a:gd name="T82" fmla="*/ 266 w 309"/>
                <a:gd name="T83" fmla="*/ 66 h 184"/>
                <a:gd name="T84" fmla="*/ 268 w 309"/>
                <a:gd name="T85" fmla="*/ 66 h 184"/>
                <a:gd name="T86" fmla="*/ 276 w 309"/>
                <a:gd name="T87" fmla="*/ 54 h 184"/>
                <a:gd name="T88" fmla="*/ 276 w 309"/>
                <a:gd name="T89" fmla="*/ 55 h 184"/>
                <a:gd name="T90" fmla="*/ 276 w 309"/>
                <a:gd name="T91" fmla="*/ 54 h 184"/>
                <a:gd name="T92" fmla="*/ 307 w 309"/>
                <a:gd name="T93" fmla="*/ 17 h 184"/>
                <a:gd name="T94" fmla="*/ 309 w 309"/>
                <a:gd name="T95" fmla="*/ 17 h 184"/>
                <a:gd name="T96" fmla="*/ 254 w 309"/>
                <a:gd name="T97" fmla="*/ 11 h 184"/>
                <a:gd name="T98" fmla="*/ 254 w 309"/>
                <a:gd name="T99" fmla="*/ 12 h 184"/>
                <a:gd name="T100" fmla="*/ 254 w 309"/>
                <a:gd name="T101" fmla="*/ 11 h 184"/>
                <a:gd name="T102" fmla="*/ 304 w 309"/>
                <a:gd name="T103" fmla="*/ 12 h 184"/>
                <a:gd name="T104" fmla="*/ 308 w 309"/>
                <a:gd name="T105" fmla="*/ 14 h 184"/>
                <a:gd name="T106" fmla="*/ 307 w 309"/>
                <a:gd name="T107" fmla="*/ 11 h 184"/>
                <a:gd name="T108" fmla="*/ 305 w 309"/>
                <a:gd name="T109" fmla="*/ 10 h 184"/>
                <a:gd name="T110" fmla="*/ 245 w 309"/>
                <a:gd name="T111" fmla="*/ 12 h 184"/>
                <a:gd name="T112" fmla="*/ 245 w 309"/>
                <a:gd name="T113" fmla="*/ 10 h 184"/>
                <a:gd name="T114" fmla="*/ 257 w 309"/>
                <a:gd name="T115" fmla="*/ 0 h 184"/>
                <a:gd name="T116" fmla="*/ 254 w 309"/>
                <a:gd name="T117" fmla="*/ 1 h 184"/>
                <a:gd name="T118" fmla="*/ 255 w 309"/>
                <a:gd name="T119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9" h="184">
                  <a:moveTo>
                    <a:pt x="8" y="183"/>
                  </a:moveTo>
                  <a:cubicBezTo>
                    <a:pt x="7" y="183"/>
                    <a:pt x="7" y="183"/>
                    <a:pt x="7" y="184"/>
                  </a:cubicBezTo>
                  <a:cubicBezTo>
                    <a:pt x="7" y="184"/>
                    <a:pt x="8" y="184"/>
                    <a:pt x="8" y="184"/>
                  </a:cubicBezTo>
                  <a:cubicBezTo>
                    <a:pt x="8" y="184"/>
                    <a:pt x="9" y="184"/>
                    <a:pt x="9" y="184"/>
                  </a:cubicBezTo>
                  <a:cubicBezTo>
                    <a:pt x="9" y="183"/>
                    <a:pt x="8" y="183"/>
                    <a:pt x="8" y="183"/>
                  </a:cubicBezTo>
                  <a:moveTo>
                    <a:pt x="9" y="178"/>
                  </a:moveTo>
                  <a:cubicBezTo>
                    <a:pt x="8" y="178"/>
                    <a:pt x="7" y="180"/>
                    <a:pt x="8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9" y="180"/>
                    <a:pt x="10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moveTo>
                    <a:pt x="35" y="171"/>
                  </a:moveTo>
                  <a:cubicBezTo>
                    <a:pt x="35" y="171"/>
                    <a:pt x="34" y="172"/>
                    <a:pt x="34" y="174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33" y="175"/>
                    <a:pt x="32" y="179"/>
                    <a:pt x="34" y="179"/>
                  </a:cubicBezTo>
                  <a:cubicBezTo>
                    <a:pt x="34" y="179"/>
                    <a:pt x="34" y="179"/>
                    <a:pt x="35" y="179"/>
                  </a:cubicBezTo>
                  <a:cubicBezTo>
                    <a:pt x="35" y="178"/>
                    <a:pt x="36" y="177"/>
                    <a:pt x="36" y="176"/>
                  </a:cubicBezTo>
                  <a:cubicBezTo>
                    <a:pt x="37" y="176"/>
                    <a:pt x="37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9" y="176"/>
                    <a:pt x="37" y="171"/>
                    <a:pt x="35" y="171"/>
                  </a:cubicBezTo>
                  <a:moveTo>
                    <a:pt x="84" y="144"/>
                  </a:moveTo>
                  <a:cubicBezTo>
                    <a:pt x="84" y="144"/>
                    <a:pt x="84" y="144"/>
                    <a:pt x="84" y="145"/>
                  </a:cubicBezTo>
                  <a:cubicBezTo>
                    <a:pt x="84" y="145"/>
                    <a:pt x="84" y="145"/>
                    <a:pt x="85" y="145"/>
                  </a:cubicBezTo>
                  <a:cubicBezTo>
                    <a:pt x="85" y="145"/>
                    <a:pt x="85" y="145"/>
                    <a:pt x="86" y="145"/>
                  </a:cubicBezTo>
                  <a:cubicBezTo>
                    <a:pt x="86" y="145"/>
                    <a:pt x="85" y="144"/>
                    <a:pt x="84" y="144"/>
                  </a:cubicBezTo>
                  <a:moveTo>
                    <a:pt x="1" y="134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moveTo>
                    <a:pt x="138" y="123"/>
                  </a:moveTo>
                  <a:cubicBezTo>
                    <a:pt x="137" y="123"/>
                    <a:pt x="136" y="124"/>
                    <a:pt x="137" y="125"/>
                  </a:cubicBezTo>
                  <a:cubicBezTo>
                    <a:pt x="138" y="124"/>
                    <a:pt x="139" y="125"/>
                    <a:pt x="139" y="123"/>
                  </a:cubicBezTo>
                  <a:cubicBezTo>
                    <a:pt x="139" y="123"/>
                    <a:pt x="138" y="123"/>
                    <a:pt x="138" y="123"/>
                  </a:cubicBezTo>
                  <a:moveTo>
                    <a:pt x="154" y="115"/>
                  </a:moveTo>
                  <a:cubicBezTo>
                    <a:pt x="154" y="115"/>
                    <a:pt x="153" y="115"/>
                    <a:pt x="153" y="115"/>
                  </a:cubicBezTo>
                  <a:cubicBezTo>
                    <a:pt x="153" y="116"/>
                    <a:pt x="154" y="116"/>
                    <a:pt x="154" y="116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5" y="115"/>
                    <a:pt x="155" y="115"/>
                    <a:pt x="154" y="115"/>
                  </a:cubicBezTo>
                  <a:moveTo>
                    <a:pt x="50" y="113"/>
                  </a:moveTo>
                  <a:cubicBezTo>
                    <a:pt x="50" y="113"/>
                    <a:pt x="50" y="113"/>
                    <a:pt x="50" y="113"/>
                  </a:cubicBezTo>
                  <a:cubicBezTo>
                    <a:pt x="50" y="114"/>
                    <a:pt x="52" y="115"/>
                    <a:pt x="52" y="115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53" y="114"/>
                    <a:pt x="51" y="113"/>
                    <a:pt x="50" y="113"/>
                  </a:cubicBezTo>
                  <a:moveTo>
                    <a:pt x="146" y="113"/>
                  </a:moveTo>
                  <a:cubicBezTo>
                    <a:pt x="146" y="113"/>
                    <a:pt x="146" y="113"/>
                    <a:pt x="146" y="113"/>
                  </a:cubicBezTo>
                  <a:cubicBezTo>
                    <a:pt x="145" y="114"/>
                    <a:pt x="146" y="114"/>
                    <a:pt x="147" y="114"/>
                  </a:cubicBezTo>
                  <a:cubicBezTo>
                    <a:pt x="147" y="114"/>
                    <a:pt x="147" y="114"/>
                    <a:pt x="147" y="113"/>
                  </a:cubicBezTo>
                  <a:cubicBezTo>
                    <a:pt x="148" y="113"/>
                    <a:pt x="147" y="113"/>
                    <a:pt x="146" y="113"/>
                  </a:cubicBezTo>
                  <a:moveTo>
                    <a:pt x="150" y="110"/>
                  </a:moveTo>
                  <a:cubicBezTo>
                    <a:pt x="149" y="110"/>
                    <a:pt x="149" y="110"/>
                    <a:pt x="149" y="111"/>
                  </a:cubicBezTo>
                  <a:cubicBezTo>
                    <a:pt x="149" y="111"/>
                    <a:pt x="150" y="111"/>
                    <a:pt x="150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111"/>
                    <a:pt x="150" y="110"/>
                    <a:pt x="150" y="110"/>
                  </a:cubicBezTo>
                  <a:moveTo>
                    <a:pt x="165" y="109"/>
                  </a:moveTo>
                  <a:cubicBezTo>
                    <a:pt x="165" y="109"/>
                    <a:pt x="163" y="110"/>
                    <a:pt x="162" y="111"/>
                  </a:cubicBezTo>
                  <a:cubicBezTo>
                    <a:pt x="161" y="112"/>
                    <a:pt x="161" y="113"/>
                    <a:pt x="162" y="113"/>
                  </a:cubicBezTo>
                  <a:cubicBezTo>
                    <a:pt x="162" y="113"/>
                    <a:pt x="163" y="113"/>
                    <a:pt x="164" y="113"/>
                  </a:cubicBezTo>
                  <a:cubicBezTo>
                    <a:pt x="166" y="111"/>
                    <a:pt x="166" y="111"/>
                    <a:pt x="166" y="111"/>
                  </a:cubicBezTo>
                  <a:cubicBezTo>
                    <a:pt x="166" y="110"/>
                    <a:pt x="166" y="109"/>
                    <a:pt x="165" y="109"/>
                  </a:cubicBezTo>
                  <a:moveTo>
                    <a:pt x="184" y="107"/>
                  </a:moveTo>
                  <a:cubicBezTo>
                    <a:pt x="184" y="107"/>
                    <a:pt x="183" y="109"/>
                    <a:pt x="184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5" y="107"/>
                    <a:pt x="184" y="107"/>
                  </a:cubicBezTo>
                  <a:cubicBezTo>
                    <a:pt x="184" y="107"/>
                    <a:pt x="184" y="107"/>
                    <a:pt x="184" y="107"/>
                  </a:cubicBezTo>
                  <a:moveTo>
                    <a:pt x="53" y="107"/>
                  </a:moveTo>
                  <a:cubicBezTo>
                    <a:pt x="51" y="107"/>
                    <a:pt x="50" y="108"/>
                    <a:pt x="50" y="109"/>
                  </a:cubicBezTo>
                  <a:cubicBezTo>
                    <a:pt x="50" y="110"/>
                    <a:pt x="50" y="111"/>
                    <a:pt x="51" y="111"/>
                  </a:cubicBezTo>
                  <a:cubicBezTo>
                    <a:pt x="52" y="111"/>
                    <a:pt x="52" y="111"/>
                    <a:pt x="53" y="111"/>
                  </a:cubicBezTo>
                  <a:cubicBezTo>
                    <a:pt x="54" y="111"/>
                    <a:pt x="54" y="108"/>
                    <a:pt x="54" y="107"/>
                  </a:cubicBezTo>
                  <a:cubicBezTo>
                    <a:pt x="53" y="107"/>
                    <a:pt x="53" y="107"/>
                    <a:pt x="53" y="107"/>
                  </a:cubicBezTo>
                  <a:moveTo>
                    <a:pt x="249" y="75"/>
                  </a:moveTo>
                  <a:cubicBezTo>
                    <a:pt x="249" y="75"/>
                    <a:pt x="249" y="76"/>
                    <a:pt x="248" y="77"/>
                  </a:cubicBezTo>
                  <a:cubicBezTo>
                    <a:pt x="248" y="77"/>
                    <a:pt x="248" y="77"/>
                    <a:pt x="248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50" y="77"/>
                    <a:pt x="250" y="76"/>
                    <a:pt x="251" y="76"/>
                  </a:cubicBezTo>
                  <a:cubicBezTo>
                    <a:pt x="250" y="76"/>
                    <a:pt x="250" y="75"/>
                    <a:pt x="249" y="75"/>
                  </a:cubicBezTo>
                  <a:moveTo>
                    <a:pt x="253" y="66"/>
                  </a:moveTo>
                  <a:cubicBezTo>
                    <a:pt x="252" y="67"/>
                    <a:pt x="252" y="67"/>
                    <a:pt x="252" y="67"/>
                  </a:cubicBezTo>
                  <a:cubicBezTo>
                    <a:pt x="250" y="67"/>
                    <a:pt x="250" y="67"/>
                    <a:pt x="250" y="67"/>
                  </a:cubicBezTo>
                  <a:cubicBezTo>
                    <a:pt x="250" y="70"/>
                    <a:pt x="251" y="70"/>
                    <a:pt x="252" y="70"/>
                  </a:cubicBezTo>
                  <a:cubicBezTo>
                    <a:pt x="254" y="70"/>
                    <a:pt x="258" y="66"/>
                    <a:pt x="253" y="66"/>
                  </a:cubicBezTo>
                  <a:moveTo>
                    <a:pt x="268" y="64"/>
                  </a:moveTo>
                  <a:cubicBezTo>
                    <a:pt x="268" y="64"/>
                    <a:pt x="268" y="65"/>
                    <a:pt x="268" y="65"/>
                  </a:cubicBezTo>
                  <a:cubicBezTo>
                    <a:pt x="266" y="66"/>
                    <a:pt x="266" y="66"/>
                    <a:pt x="266" y="66"/>
                  </a:cubicBezTo>
                  <a:cubicBezTo>
                    <a:pt x="266" y="67"/>
                    <a:pt x="266" y="67"/>
                    <a:pt x="267" y="67"/>
                  </a:cubicBezTo>
                  <a:cubicBezTo>
                    <a:pt x="267" y="67"/>
                    <a:pt x="268" y="67"/>
                    <a:pt x="268" y="66"/>
                  </a:cubicBezTo>
                  <a:cubicBezTo>
                    <a:pt x="269" y="66"/>
                    <a:pt x="269" y="64"/>
                    <a:pt x="268" y="64"/>
                  </a:cubicBezTo>
                  <a:moveTo>
                    <a:pt x="276" y="54"/>
                  </a:moveTo>
                  <a:cubicBezTo>
                    <a:pt x="276" y="54"/>
                    <a:pt x="275" y="55"/>
                    <a:pt x="276" y="55"/>
                  </a:cubicBezTo>
                  <a:cubicBezTo>
                    <a:pt x="276" y="55"/>
                    <a:pt x="276" y="55"/>
                    <a:pt x="276" y="55"/>
                  </a:cubicBezTo>
                  <a:cubicBezTo>
                    <a:pt x="276" y="55"/>
                    <a:pt x="277" y="54"/>
                    <a:pt x="276" y="54"/>
                  </a:cubicBezTo>
                  <a:cubicBezTo>
                    <a:pt x="276" y="54"/>
                    <a:pt x="276" y="54"/>
                    <a:pt x="276" y="54"/>
                  </a:cubicBezTo>
                  <a:moveTo>
                    <a:pt x="308" y="17"/>
                  </a:moveTo>
                  <a:cubicBezTo>
                    <a:pt x="308" y="17"/>
                    <a:pt x="307" y="17"/>
                    <a:pt x="307" y="17"/>
                  </a:cubicBezTo>
                  <a:cubicBezTo>
                    <a:pt x="307" y="18"/>
                    <a:pt x="308" y="18"/>
                    <a:pt x="308" y="18"/>
                  </a:cubicBezTo>
                  <a:cubicBezTo>
                    <a:pt x="309" y="18"/>
                    <a:pt x="309" y="18"/>
                    <a:pt x="309" y="17"/>
                  </a:cubicBezTo>
                  <a:cubicBezTo>
                    <a:pt x="309" y="17"/>
                    <a:pt x="308" y="17"/>
                    <a:pt x="308" y="17"/>
                  </a:cubicBezTo>
                  <a:moveTo>
                    <a:pt x="254" y="11"/>
                  </a:moveTo>
                  <a:cubicBezTo>
                    <a:pt x="253" y="11"/>
                    <a:pt x="253" y="11"/>
                    <a:pt x="253" y="11"/>
                  </a:cubicBezTo>
                  <a:cubicBezTo>
                    <a:pt x="253" y="11"/>
                    <a:pt x="254" y="12"/>
                    <a:pt x="254" y="12"/>
                  </a:cubicBezTo>
                  <a:cubicBezTo>
                    <a:pt x="254" y="12"/>
                    <a:pt x="255" y="12"/>
                    <a:pt x="255" y="11"/>
                  </a:cubicBezTo>
                  <a:cubicBezTo>
                    <a:pt x="255" y="11"/>
                    <a:pt x="254" y="11"/>
                    <a:pt x="254" y="11"/>
                  </a:cubicBezTo>
                  <a:moveTo>
                    <a:pt x="305" y="10"/>
                  </a:moveTo>
                  <a:cubicBezTo>
                    <a:pt x="304" y="10"/>
                    <a:pt x="304" y="11"/>
                    <a:pt x="304" y="12"/>
                  </a:cubicBezTo>
                  <a:cubicBezTo>
                    <a:pt x="305" y="13"/>
                    <a:pt x="306" y="14"/>
                    <a:pt x="307" y="14"/>
                  </a:cubicBezTo>
                  <a:cubicBezTo>
                    <a:pt x="307" y="14"/>
                    <a:pt x="308" y="14"/>
                    <a:pt x="308" y="14"/>
                  </a:cubicBezTo>
                  <a:cubicBezTo>
                    <a:pt x="308" y="14"/>
                    <a:pt x="308" y="14"/>
                    <a:pt x="308" y="14"/>
                  </a:cubicBezTo>
                  <a:cubicBezTo>
                    <a:pt x="308" y="13"/>
                    <a:pt x="308" y="12"/>
                    <a:pt x="307" y="11"/>
                  </a:cubicBezTo>
                  <a:cubicBezTo>
                    <a:pt x="307" y="11"/>
                    <a:pt x="306" y="10"/>
                    <a:pt x="306" y="10"/>
                  </a:cubicBezTo>
                  <a:cubicBezTo>
                    <a:pt x="306" y="10"/>
                    <a:pt x="306" y="10"/>
                    <a:pt x="305" y="10"/>
                  </a:cubicBezTo>
                  <a:moveTo>
                    <a:pt x="245" y="10"/>
                  </a:moveTo>
                  <a:cubicBezTo>
                    <a:pt x="244" y="10"/>
                    <a:pt x="243" y="12"/>
                    <a:pt x="245" y="12"/>
                  </a:cubicBezTo>
                  <a:cubicBezTo>
                    <a:pt x="245" y="12"/>
                    <a:pt x="245" y="12"/>
                    <a:pt x="245" y="12"/>
                  </a:cubicBezTo>
                  <a:cubicBezTo>
                    <a:pt x="246" y="12"/>
                    <a:pt x="247" y="10"/>
                    <a:pt x="245" y="10"/>
                  </a:cubicBezTo>
                  <a:cubicBezTo>
                    <a:pt x="245" y="10"/>
                    <a:pt x="245" y="10"/>
                    <a:pt x="245" y="10"/>
                  </a:cubicBezTo>
                  <a:moveTo>
                    <a:pt x="257" y="0"/>
                  </a:moveTo>
                  <a:cubicBezTo>
                    <a:pt x="256" y="0"/>
                    <a:pt x="255" y="0"/>
                    <a:pt x="255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4" y="2"/>
                    <a:pt x="254" y="3"/>
                    <a:pt x="255" y="3"/>
                  </a:cubicBezTo>
                  <a:cubicBezTo>
                    <a:pt x="256" y="3"/>
                    <a:pt x="258" y="1"/>
                    <a:pt x="257" y="0"/>
                  </a:cubicBezTo>
                </a:path>
              </a:pathLst>
            </a:custGeom>
            <a:solidFill>
              <a:srgbClr val="D6C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pic>
        <p:nvPicPr>
          <p:cNvPr id="9" name="J-Hype-Meant To Be">
            <a:hlinkClick r:id="" action="ppaction://media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-9271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组合 6">
            <a:extLst>
              <a:ext uri="{FF2B5EF4-FFF2-40B4-BE49-F238E27FC236}">
                <a16:creationId xmlns:a16="http://schemas.microsoft.com/office/drawing/2014/main" id="{E9C872E5-6BB3-4254-935A-ABB7DCAF7E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25804" y="1569347"/>
            <a:ext cx="869720" cy="707886"/>
            <a:chOff x="5508355" y="1702184"/>
            <a:chExt cx="710266" cy="578872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C34EB39-17CC-4486-8E69-50A15BA7B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42" name="矩形 34">
                <a:extLst>
                  <a:ext uri="{FF2B5EF4-FFF2-40B4-BE49-F238E27FC236}">
                    <a16:creationId xmlns:a16="http://schemas.microsoft.com/office/drawing/2014/main" id="{F9B318ED-B800-475E-88ED-19AA79AAA01F}"/>
                  </a:ext>
                </a:extLst>
              </p:cNvPr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43" name="直接连接符 35">
                <a:extLst>
                  <a:ext uri="{FF2B5EF4-FFF2-40B4-BE49-F238E27FC236}">
                    <a16:creationId xmlns:a16="http://schemas.microsoft.com/office/drawing/2014/main" id="{121F415A-27C2-4732-B8BA-EF3F746EAAC9}"/>
                  </a:ext>
                </a:extLst>
              </p:cNvPr>
              <p:cNvCxnSpPr>
                <a:stCxn id="42" idx="1"/>
                <a:endCxn id="42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36">
                <a:extLst>
                  <a:ext uri="{FF2B5EF4-FFF2-40B4-BE49-F238E27FC236}">
                    <a16:creationId xmlns:a16="http://schemas.microsoft.com/office/drawing/2014/main" id="{AC34BCEB-87C7-4B1C-B092-9F0B115D19B3}"/>
                  </a:ext>
                </a:extLst>
              </p:cNvPr>
              <p:cNvCxnSpPr>
                <a:stCxn id="42" idx="0"/>
                <a:endCxn id="42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44">
              <a:extLst>
                <a:ext uri="{FF2B5EF4-FFF2-40B4-BE49-F238E27FC236}">
                  <a16:creationId xmlns:a16="http://schemas.microsoft.com/office/drawing/2014/main" id="{C33AEDCB-27E4-429E-A16D-C664EB0B7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355" y="1702184"/>
              <a:ext cx="710266" cy="5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</a:rPr>
                <a:t>点</a:t>
              </a:r>
            </a:p>
          </p:txBody>
        </p:sp>
      </p:grpSp>
      <p:grpSp>
        <p:nvGrpSpPr>
          <p:cNvPr id="59" name="组合 6">
            <a:extLst>
              <a:ext uri="{FF2B5EF4-FFF2-40B4-BE49-F238E27FC236}">
                <a16:creationId xmlns:a16="http://schemas.microsoft.com/office/drawing/2014/main" id="{02FC8F5C-22FC-4D97-8DB0-A13F2A0E91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58934" y="1569347"/>
            <a:ext cx="869720" cy="707886"/>
            <a:chOff x="5508356" y="1702183"/>
            <a:chExt cx="710266" cy="578872"/>
          </a:xfrm>
        </p:grpSpPr>
        <p:grpSp>
          <p:nvGrpSpPr>
            <p:cNvPr id="60" name="组合 33">
              <a:extLst>
                <a:ext uri="{FF2B5EF4-FFF2-40B4-BE49-F238E27FC236}">
                  <a16:creationId xmlns:a16="http://schemas.microsoft.com/office/drawing/2014/main" id="{31F92FD3-E6E4-49A3-A2C9-2ABD2156CB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62" name="矩形 34">
                <a:extLst>
                  <a:ext uri="{FF2B5EF4-FFF2-40B4-BE49-F238E27FC236}">
                    <a16:creationId xmlns:a16="http://schemas.microsoft.com/office/drawing/2014/main" id="{FBAFA8DF-6DD0-41B6-9D8D-0550319C5106}"/>
                  </a:ext>
                </a:extLst>
              </p:cNvPr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63" name="直接连接符 35">
                <a:extLst>
                  <a:ext uri="{FF2B5EF4-FFF2-40B4-BE49-F238E27FC236}">
                    <a16:creationId xmlns:a16="http://schemas.microsoft.com/office/drawing/2014/main" id="{80EC97DB-134D-41E8-B072-AE0D7942A533}"/>
                  </a:ext>
                </a:extLst>
              </p:cNvPr>
              <p:cNvCxnSpPr>
                <a:stCxn id="62" idx="1"/>
                <a:endCxn id="62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36">
                <a:extLst>
                  <a:ext uri="{FF2B5EF4-FFF2-40B4-BE49-F238E27FC236}">
                    <a16:creationId xmlns:a16="http://schemas.microsoft.com/office/drawing/2014/main" id="{3E091FB4-5454-40A3-AE78-5F00A71F5073}"/>
                  </a:ext>
                </a:extLst>
              </p:cNvPr>
              <p:cNvCxnSpPr>
                <a:stCxn id="62" idx="0"/>
                <a:endCxn id="62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44">
              <a:extLst>
                <a:ext uri="{FF2B5EF4-FFF2-40B4-BE49-F238E27FC236}">
                  <a16:creationId xmlns:a16="http://schemas.microsoft.com/office/drawing/2014/main" id="{FAE83C23-643C-4B47-8B2B-46E5867C8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356" y="1702183"/>
              <a:ext cx="710266" cy="5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</a:rPr>
                <a:t>问</a:t>
              </a:r>
            </a:p>
          </p:txBody>
        </p:sp>
      </p:grpSp>
      <p:grpSp>
        <p:nvGrpSpPr>
          <p:cNvPr id="65" name="组合 6">
            <a:extLst>
              <a:ext uri="{FF2B5EF4-FFF2-40B4-BE49-F238E27FC236}">
                <a16:creationId xmlns:a16="http://schemas.microsoft.com/office/drawing/2014/main" id="{6F0F416C-BACC-4007-AD9B-D157B196AB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1045" y="1569347"/>
            <a:ext cx="869720" cy="707886"/>
            <a:chOff x="5508356" y="1702183"/>
            <a:chExt cx="710266" cy="578872"/>
          </a:xfrm>
        </p:grpSpPr>
        <p:grpSp>
          <p:nvGrpSpPr>
            <p:cNvPr id="66" name="组合 33">
              <a:extLst>
                <a:ext uri="{FF2B5EF4-FFF2-40B4-BE49-F238E27FC236}">
                  <a16:creationId xmlns:a16="http://schemas.microsoft.com/office/drawing/2014/main" id="{C1D562A9-B0CC-4A3A-BA0E-D0B01B26D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68" name="矩形 34">
                <a:extLst>
                  <a:ext uri="{FF2B5EF4-FFF2-40B4-BE49-F238E27FC236}">
                    <a16:creationId xmlns:a16="http://schemas.microsoft.com/office/drawing/2014/main" id="{DCD3A704-A06D-4252-B1CC-D83DC0087FE6}"/>
                  </a:ext>
                </a:extLst>
              </p:cNvPr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69" name="直接连接符 35">
                <a:extLst>
                  <a:ext uri="{FF2B5EF4-FFF2-40B4-BE49-F238E27FC236}">
                    <a16:creationId xmlns:a16="http://schemas.microsoft.com/office/drawing/2014/main" id="{EF707C21-C345-4634-9947-56495911F6E7}"/>
                  </a:ext>
                </a:extLst>
              </p:cNvPr>
              <p:cNvCxnSpPr>
                <a:stCxn id="68" idx="1"/>
                <a:endCxn id="68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36">
                <a:extLst>
                  <a:ext uri="{FF2B5EF4-FFF2-40B4-BE49-F238E27FC236}">
                    <a16:creationId xmlns:a16="http://schemas.microsoft.com/office/drawing/2014/main" id="{2F21A485-73AF-4FE1-BDDB-9013B7D6A423}"/>
                  </a:ext>
                </a:extLst>
              </p:cNvPr>
              <p:cNvCxnSpPr>
                <a:stCxn id="68" idx="0"/>
                <a:endCxn id="68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44">
              <a:extLst>
                <a:ext uri="{FF2B5EF4-FFF2-40B4-BE49-F238E27FC236}">
                  <a16:creationId xmlns:a16="http://schemas.microsoft.com/office/drawing/2014/main" id="{87E650FA-A6D8-4E8C-ABF0-259DA1D7B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356" y="1702183"/>
              <a:ext cx="710266" cy="5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</a:rPr>
                <a:t>顶</a:t>
              </a:r>
            </a:p>
          </p:txBody>
        </p:sp>
      </p:grpSp>
      <p:grpSp>
        <p:nvGrpSpPr>
          <p:cNvPr id="71" name="组合 6">
            <a:extLst>
              <a:ext uri="{FF2B5EF4-FFF2-40B4-BE49-F238E27FC236}">
                <a16:creationId xmlns:a16="http://schemas.microsoft.com/office/drawing/2014/main" id="{5F78332E-793F-4611-92F5-5F901428F1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87737" y="1575696"/>
            <a:ext cx="869720" cy="707886"/>
            <a:chOff x="5499963" y="1707375"/>
            <a:chExt cx="710266" cy="578872"/>
          </a:xfrm>
        </p:grpSpPr>
        <p:grpSp>
          <p:nvGrpSpPr>
            <p:cNvPr id="72" name="组合 33">
              <a:extLst>
                <a:ext uri="{FF2B5EF4-FFF2-40B4-BE49-F238E27FC236}">
                  <a16:creationId xmlns:a16="http://schemas.microsoft.com/office/drawing/2014/main" id="{68C30E4C-4FD8-4C1F-AB50-A079C06C9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226" y="1707420"/>
              <a:ext cx="550258" cy="550258"/>
              <a:chOff x="3827533" y="704007"/>
              <a:chExt cx="550258" cy="550258"/>
            </a:xfrm>
          </p:grpSpPr>
          <p:sp>
            <p:nvSpPr>
              <p:cNvPr id="74" name="矩形 34">
                <a:extLst>
                  <a:ext uri="{FF2B5EF4-FFF2-40B4-BE49-F238E27FC236}">
                    <a16:creationId xmlns:a16="http://schemas.microsoft.com/office/drawing/2014/main" id="{E661B6AB-CE40-4291-AFD9-8AC5639BD2B3}"/>
                  </a:ext>
                </a:extLst>
              </p:cNvPr>
              <p:cNvSpPr/>
              <p:nvPr/>
            </p:nvSpPr>
            <p:spPr>
              <a:xfrm>
                <a:off x="3827223" y="703963"/>
                <a:ext cx="550991" cy="55042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/>
              </a:p>
            </p:txBody>
          </p:sp>
          <p:cxnSp>
            <p:nvCxnSpPr>
              <p:cNvPr id="75" name="直接连接符 35">
                <a:extLst>
                  <a:ext uri="{FF2B5EF4-FFF2-40B4-BE49-F238E27FC236}">
                    <a16:creationId xmlns:a16="http://schemas.microsoft.com/office/drawing/2014/main" id="{58D39062-81DC-4971-96C5-D55A7AC4971A}"/>
                  </a:ext>
                </a:extLst>
              </p:cNvPr>
              <p:cNvCxnSpPr>
                <a:stCxn id="74" idx="1"/>
                <a:endCxn id="74" idx="3"/>
              </p:cNvCxnSpPr>
              <p:nvPr/>
            </p:nvCxnSpPr>
            <p:spPr>
              <a:xfrm>
                <a:off x="3827223" y="979176"/>
                <a:ext cx="55099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36">
                <a:extLst>
                  <a:ext uri="{FF2B5EF4-FFF2-40B4-BE49-F238E27FC236}">
                    <a16:creationId xmlns:a16="http://schemas.microsoft.com/office/drawing/2014/main" id="{6527336E-A22E-4E0C-A277-A4469B9E3C3F}"/>
                  </a:ext>
                </a:extLst>
              </p:cNvPr>
              <p:cNvCxnSpPr>
                <a:stCxn id="74" idx="0"/>
                <a:endCxn id="74" idx="2"/>
              </p:cNvCxnSpPr>
              <p:nvPr/>
            </p:nvCxnSpPr>
            <p:spPr>
              <a:xfrm>
                <a:off x="4103367" y="703963"/>
                <a:ext cx="0" cy="5504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44">
              <a:extLst>
                <a:ext uri="{FF2B5EF4-FFF2-40B4-BE49-F238E27FC236}">
                  <a16:creationId xmlns:a16="http://schemas.microsoft.com/office/drawing/2014/main" id="{C4D2AEF5-EC9F-4465-AE32-68945303C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963" y="1707375"/>
              <a:ext cx="710266" cy="5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Nexa Light" pitchFamily="50" charset="0"/>
                  <a:ea typeface="华康少女文字W5(P)" pitchFamily="8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</a:rPr>
                <a:t>题</a:t>
              </a: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0092 L 0.59826 0.00247 " pathEditMode="relative" ptsTypes="AA">
                                      <p:cBhvr>
                                        <p:cTn id="1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425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925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6425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75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125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7475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7975"/>
                            </p:stCondLst>
                            <p:childTnLst>
                              <p:par>
                                <p:cTn id="6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25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25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725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225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048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2551138" y="2007394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485" name="文本框 37"/>
          <p:cNvSpPr txBox="1">
            <a:spLocks noChangeArrowheads="1"/>
          </p:cNvSpPr>
          <p:nvPr/>
        </p:nvSpPr>
        <p:spPr bwMode="auto">
          <a:xfrm>
            <a:off x="3224382" y="2156251"/>
            <a:ext cx="41423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chemeClr val="bg1"/>
                </a:solidFill>
              </a:rPr>
              <a:t>分支限界法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38D67E-F75F-4A39-88A4-2A9362E8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925" y="567207"/>
            <a:ext cx="376994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引用自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OI-wiki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2A43A3-68F2-CEEA-1BA8-14487877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7" y="1185393"/>
            <a:ext cx="7620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933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38D67E-F75F-4A39-88A4-2A9362E8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311" y="1146756"/>
            <a:ext cx="376994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引用自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OI-wiki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C56D5F-139C-7458-12B9-7D572C4E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4" y="337675"/>
            <a:ext cx="5949974" cy="44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9253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D42ED-784D-4843-93F0-084A25B09EC7}"/>
              </a:ext>
            </a:extLst>
          </p:cNvPr>
          <p:cNvSpPr txBox="1"/>
          <p:nvPr/>
        </p:nvSpPr>
        <p:spPr>
          <a:xfrm>
            <a:off x="660652" y="1602254"/>
            <a:ext cx="75634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</a:rPr>
              <a:t>分支限界法不单单只是一个简单的</a:t>
            </a:r>
            <a:r>
              <a:rPr lang="en-US" altLang="zh-CN" sz="2000" b="1" dirty="0">
                <a:solidFill>
                  <a:schemeClr val="bg1"/>
                </a:solidFill>
              </a:rPr>
              <a:t>BFS</a:t>
            </a:r>
            <a:r>
              <a:rPr lang="zh-CN" altLang="en-US" sz="2000" b="1" dirty="0">
                <a:solidFill>
                  <a:schemeClr val="bg1"/>
                </a:solidFill>
              </a:rPr>
              <a:t>，名副其实它需要通过紧缩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</a:rPr>
              <a:t>上下界限来找到更优的答案。我们在</a:t>
            </a:r>
            <a:r>
              <a:rPr lang="zh-CN" altLang="en-US" sz="2000" b="1" dirty="0">
                <a:solidFill>
                  <a:schemeClr val="accent2"/>
                </a:solidFill>
              </a:rPr>
              <a:t>电路板排列</a:t>
            </a:r>
            <a:r>
              <a:rPr lang="zh-CN" altLang="en-US" sz="2000" b="1" dirty="0">
                <a:solidFill>
                  <a:schemeClr val="bg1"/>
                </a:solidFill>
              </a:rPr>
              <a:t>问题中，有一种解法是利用曼哈顿距离计算下一个点到答案的</a:t>
            </a:r>
            <a:r>
              <a:rPr lang="zh-CN" altLang="en-US" sz="2000" b="1" dirty="0">
                <a:solidFill>
                  <a:schemeClr val="accent2"/>
                </a:solidFill>
              </a:rPr>
              <a:t>估价函数</a:t>
            </a:r>
            <a:r>
              <a:rPr lang="zh-CN" altLang="en-US" sz="2000" b="1" dirty="0">
                <a:solidFill>
                  <a:schemeClr val="bg1"/>
                </a:solidFill>
              </a:rPr>
              <a:t>，从而更快得到我们想要的路径。在最小权顶点覆盖问题中，我们思考如何设计估价函数，可以寻找下一个最划算的顶点。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74B134-2597-4F76-EE90-B2089A4D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76" y="600492"/>
            <a:ext cx="7180513" cy="54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这跟今天要讲的分支限界法有啥关系？</a:t>
            </a:r>
          </a:p>
        </p:txBody>
      </p:sp>
    </p:spTree>
    <p:extLst>
      <p:ext uri="{BB962C8B-B14F-4D97-AF65-F5344CB8AC3E}">
        <p14:creationId xmlns:p14="http://schemas.microsoft.com/office/powerpoint/2010/main" val="314289375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806D6A-E254-4F95-8AF5-A3533BB7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04" y="476473"/>
            <a:ext cx="3333921" cy="41905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BCBBC1-5920-E6E3-78BF-DFA326C92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92" y="476473"/>
            <a:ext cx="3211990" cy="41905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9149E8-37EF-DA4B-2F3A-859D9CE0C034}"/>
              </a:ext>
            </a:extLst>
          </p:cNvPr>
          <p:cNvSpPr txBox="1"/>
          <p:nvPr/>
        </p:nvSpPr>
        <p:spPr>
          <a:xfrm>
            <a:off x="7267682" y="1792300"/>
            <a:ext cx="4649272" cy="3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chemeClr val="accent2"/>
                </a:solidFill>
                <a:sym typeface="Wingdings" panose="05000000000000000000" pitchFamily="2" charset="2"/>
              </a:rPr>
              <a:t></a:t>
            </a:r>
            <a:r>
              <a:rPr lang="zh-CN" altLang="en-US" sz="1400" b="1" dirty="0">
                <a:solidFill>
                  <a:schemeClr val="accent2"/>
                </a:solidFill>
              </a:rPr>
              <a:t>来自麦骏的妙手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9BDF43B-2BE5-A34C-6B91-77A07D127603}"/>
              </a:ext>
            </a:extLst>
          </p:cNvPr>
          <p:cNvSpPr txBox="1"/>
          <p:nvPr/>
        </p:nvSpPr>
        <p:spPr>
          <a:xfrm>
            <a:off x="7431514" y="2508193"/>
            <a:ext cx="2047338" cy="312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200" b="1" dirty="0">
                <a:solidFill>
                  <a:schemeClr val="bg1"/>
                </a:solidFill>
              </a:rPr>
              <a:t>这里只能大致介绍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13096"/>
      </p:ext>
    </p:extLst>
  </p:cSld>
  <p:clrMapOvr>
    <a:masterClrMapping/>
  </p:clrMapOvr>
  <p:transition spd="slow"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2048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2551138" y="2007394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485" name="文本框 37"/>
          <p:cNvSpPr txBox="1">
            <a:spLocks noChangeArrowheads="1"/>
          </p:cNvSpPr>
          <p:nvPr/>
        </p:nvSpPr>
        <p:spPr bwMode="auto">
          <a:xfrm>
            <a:off x="1942935" y="2293827"/>
            <a:ext cx="55976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algn="ctr" eaLnBrk="1" hangingPunct="1"/>
            <a:r>
              <a:rPr lang="en-US" altLang="zh-CN" sz="3600" dirty="0" err="1">
                <a:solidFill>
                  <a:schemeClr val="bg1"/>
                </a:solidFill>
              </a:rPr>
              <a:t>krk</a:t>
            </a:r>
            <a:r>
              <a:rPr lang="zh-CN" altLang="en-US" sz="3600" dirty="0">
                <a:solidFill>
                  <a:schemeClr val="bg1"/>
                </a:solidFill>
              </a:rPr>
              <a:t>来教你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54341E6-6299-1951-121B-B8DE655C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38" y="1550194"/>
            <a:ext cx="376994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Next  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如何写分支限界？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37805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641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282575" y="1675823"/>
            <a:ext cx="2741613" cy="1034039"/>
            <a:chOff x="219753" y="1906067"/>
            <a:chExt cx="2741551" cy="1034460"/>
          </a:xfrm>
        </p:grpSpPr>
        <p:sp>
          <p:nvSpPr>
            <p:cNvPr id="69" name="文本框 38"/>
            <p:cNvSpPr txBox="1"/>
            <p:nvPr/>
          </p:nvSpPr>
          <p:spPr>
            <a:xfrm>
              <a:off x="219753" y="2418027"/>
              <a:ext cx="2741551" cy="5225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CONTENTS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0" name="文本框 11"/>
            <p:cNvSpPr txBox="1"/>
            <p:nvPr/>
          </p:nvSpPr>
          <p:spPr>
            <a:xfrm>
              <a:off x="804218" y="1906067"/>
              <a:ext cx="1697863" cy="5850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+mn-ea"/>
                  <a:ea typeface="+mn-ea"/>
                </a:rPr>
                <a:t>	</a:t>
              </a:r>
              <a:r>
                <a:rPr lang="zh-CN" altLang="en-US" sz="3200" dirty="0">
                  <a:solidFill>
                    <a:schemeClr val="bg1"/>
                  </a:solidFill>
                  <a:latin typeface="+mn-ea"/>
                  <a:ea typeface="+mn-ea"/>
                </a:rPr>
                <a:t>目录</a:t>
              </a:r>
            </a:p>
          </p:txBody>
        </p:sp>
      </p:grpSp>
      <p:sp>
        <p:nvSpPr>
          <p:cNvPr id="71" name="文本框 18"/>
          <p:cNvSpPr txBox="1"/>
          <p:nvPr/>
        </p:nvSpPr>
        <p:spPr>
          <a:xfrm>
            <a:off x="4052888" y="1890713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题面</a:t>
            </a:r>
          </a:p>
        </p:txBody>
      </p: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549650" y="1817688"/>
            <a:ext cx="495300" cy="523875"/>
            <a:chOff x="3487128" y="2047768"/>
            <a:chExt cx="495959" cy="523220"/>
          </a:xfrm>
        </p:grpSpPr>
        <p:sp>
          <p:nvSpPr>
            <p:cNvPr id="73" name="文本框 16"/>
            <p:cNvSpPr txBox="1"/>
            <p:nvPr/>
          </p:nvSpPr>
          <p:spPr>
            <a:xfrm>
              <a:off x="3487128" y="2047768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6698" y="2226931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连接符 77"/>
          <p:cNvCxnSpPr/>
          <p:nvPr/>
        </p:nvCxnSpPr>
        <p:spPr bwMode="auto">
          <a:xfrm flipH="1">
            <a:off x="6386513" y="1997075"/>
            <a:ext cx="246062" cy="246063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24"/>
          <p:cNvSpPr txBox="1"/>
          <p:nvPr/>
        </p:nvSpPr>
        <p:spPr>
          <a:xfrm>
            <a:off x="4052888" y="2470150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解法</a:t>
            </a:r>
          </a:p>
        </p:txBody>
      </p: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3549650" y="2397125"/>
            <a:ext cx="495300" cy="523875"/>
            <a:chOff x="3487128" y="2627150"/>
            <a:chExt cx="495959" cy="523220"/>
          </a:xfrm>
        </p:grpSpPr>
        <p:sp>
          <p:nvSpPr>
            <p:cNvPr id="81" name="文本框 23"/>
            <p:cNvSpPr txBox="1"/>
            <p:nvPr/>
          </p:nvSpPr>
          <p:spPr>
            <a:xfrm>
              <a:off x="3487128" y="2627150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6698" y="2806314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/>
          <p:nvPr/>
        </p:nvSpPr>
        <p:spPr>
          <a:xfrm>
            <a:off x="4052888" y="3043238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总结</a:t>
            </a:r>
          </a:p>
        </p:txBody>
      </p:sp>
      <p:grpSp>
        <p:nvGrpSpPr>
          <p:cNvPr id="88" name="组合 87"/>
          <p:cNvGrpSpPr>
            <a:grpSpLocks/>
          </p:cNvGrpSpPr>
          <p:nvPr/>
        </p:nvGrpSpPr>
        <p:grpSpPr bwMode="auto">
          <a:xfrm>
            <a:off x="3549650" y="2970213"/>
            <a:ext cx="495300" cy="523875"/>
            <a:chOff x="3487128" y="3200893"/>
            <a:chExt cx="495959" cy="523220"/>
          </a:xfrm>
        </p:grpSpPr>
        <p:sp>
          <p:nvSpPr>
            <p:cNvPr id="89" name="文本框 29"/>
            <p:cNvSpPr txBox="1"/>
            <p:nvPr/>
          </p:nvSpPr>
          <p:spPr>
            <a:xfrm>
              <a:off x="3487128" y="3200893"/>
              <a:ext cx="454629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6698" y="3380056"/>
              <a:ext cx="246389" cy="24734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连接符 93"/>
          <p:cNvCxnSpPr/>
          <p:nvPr/>
        </p:nvCxnSpPr>
        <p:spPr bwMode="auto">
          <a:xfrm flipH="1">
            <a:off x="6386513" y="3151188"/>
            <a:ext cx="246062" cy="244475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9" grpId="0"/>
      <p:bldP spid="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38D67E-F75F-4A39-88A4-2A9362E8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798" y="340235"/>
            <a:ext cx="41867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什么是顶点覆盖问题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D42ED-784D-4843-93F0-084A25B09EC7}"/>
              </a:ext>
            </a:extLst>
          </p:cNvPr>
          <p:cNvSpPr txBox="1"/>
          <p:nvPr/>
        </p:nvSpPr>
        <p:spPr>
          <a:xfrm>
            <a:off x="609414" y="1078849"/>
            <a:ext cx="7563481" cy="66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accent2"/>
                </a:solidFill>
              </a:rPr>
              <a:t>最小顶点覆盖</a:t>
            </a:r>
            <a:r>
              <a:rPr lang="en-US" altLang="zh-CN" sz="1600" b="1" dirty="0">
                <a:solidFill>
                  <a:schemeClr val="bg1"/>
                </a:solidFill>
              </a:rPr>
              <a:t>:</a:t>
            </a:r>
            <a:r>
              <a:rPr lang="zh-CN" altLang="en-US" sz="1600" b="1" dirty="0">
                <a:solidFill>
                  <a:schemeClr val="bg1"/>
                </a:solidFill>
              </a:rPr>
              <a:t>选择图中最少的顶点来覆盖所有的边。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chemeClr val="accent2"/>
                </a:solidFill>
              </a:rPr>
              <a:t>最小权顶点覆盖</a:t>
            </a:r>
            <a:r>
              <a:rPr lang="en-US" altLang="zh-CN" sz="1600" b="1" dirty="0">
                <a:solidFill>
                  <a:schemeClr val="bg1"/>
                </a:solidFill>
              </a:rPr>
              <a:t>:</a:t>
            </a:r>
            <a:r>
              <a:rPr lang="zh-CN" altLang="en-US" sz="1600" b="1" dirty="0">
                <a:solidFill>
                  <a:schemeClr val="bg1"/>
                </a:solidFill>
              </a:rPr>
              <a:t>给定点权（即代价），求权值和最小的顶点覆盖方案。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05875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38D67E-F75F-4A39-88A4-2A9362E8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747" y="179249"/>
            <a:ext cx="41867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样例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D42ED-784D-4843-93F0-084A25B09EC7}"/>
              </a:ext>
            </a:extLst>
          </p:cNvPr>
          <p:cNvSpPr txBox="1"/>
          <p:nvPr/>
        </p:nvSpPr>
        <p:spPr>
          <a:xfrm>
            <a:off x="545020" y="1009809"/>
            <a:ext cx="7563481" cy="326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输入</a:t>
            </a:r>
            <a:r>
              <a:rPr lang="en-US" altLang="zh-CN" sz="1600" b="1" dirty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7 7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1 100 1 1 1 100 10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1 6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2 4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2 5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3 6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4 5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4 6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6 7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2F690-698B-49C4-9E96-0EC01CBBDEA9}"/>
              </a:ext>
            </a:extLst>
          </p:cNvPr>
          <p:cNvSpPr txBox="1"/>
          <p:nvPr/>
        </p:nvSpPr>
        <p:spPr>
          <a:xfrm>
            <a:off x="2446446" y="932535"/>
            <a:ext cx="4649272" cy="1094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输出：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indent="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14</a:t>
            </a:r>
          </a:p>
          <a:p>
            <a:pPr indent="0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1011101</a:t>
            </a:r>
            <a:r>
              <a:rPr lang="zh-CN" altLang="en-US" sz="1600" b="1" dirty="0">
                <a:solidFill>
                  <a:schemeClr val="bg1"/>
                </a:solidFill>
              </a:rPr>
              <a:t> 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61C51E-E6B1-B610-DBE8-E7D1CF2F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72" y="1544839"/>
            <a:ext cx="3948529" cy="27833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A099C1-7C41-0B0B-0DDA-00F305A03203}"/>
              </a:ext>
            </a:extLst>
          </p:cNvPr>
          <p:cNvSpPr txBox="1"/>
          <p:nvPr/>
        </p:nvSpPr>
        <p:spPr>
          <a:xfrm>
            <a:off x="2852671" y="3408093"/>
            <a:ext cx="4649272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chemeClr val="accent2"/>
                </a:solidFill>
              </a:rPr>
              <a:t>作业的数据</a:t>
            </a:r>
            <a:r>
              <a:rPr lang="en-US" altLang="zh-CN" sz="1400" b="1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2683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38D67E-F75F-4A39-88A4-2A9362E8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652" y="217418"/>
            <a:ext cx="41867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爆搜！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AED3937-FBE3-E054-B768-5145CCB5B95B}"/>
              </a:ext>
            </a:extLst>
          </p:cNvPr>
          <p:cNvSpPr txBox="1"/>
          <p:nvPr/>
        </p:nvSpPr>
        <p:spPr>
          <a:xfrm>
            <a:off x="915111" y="2747995"/>
            <a:ext cx="7563481" cy="705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课本上的样例只有</a:t>
            </a:r>
            <a:r>
              <a:rPr lang="en-US" altLang="zh-CN" sz="1600" b="1" dirty="0">
                <a:solidFill>
                  <a:schemeClr val="bg1"/>
                </a:solidFill>
              </a:rPr>
              <a:t>7</a:t>
            </a:r>
            <a:r>
              <a:rPr lang="zh-CN" altLang="en-US" sz="1600" b="1" dirty="0">
                <a:solidFill>
                  <a:schemeClr val="bg1"/>
                </a:solidFill>
              </a:rPr>
              <a:t>个点，学过搜索</a:t>
            </a:r>
            <a:r>
              <a:rPr lang="zh-CN" altLang="en-US" sz="1200" b="1" strike="sngStrike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就可以拿去写报告了</a:t>
            </a:r>
            <a:endParaRPr lang="en-US" altLang="zh-CN" sz="1200" b="1" strike="sngStrike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				         </a:t>
            </a:r>
            <a:r>
              <a:rPr lang="zh-CN" altLang="en-US" sz="1600" b="1" dirty="0">
                <a:solidFill>
                  <a:schemeClr val="bg1"/>
                </a:solidFill>
              </a:rPr>
              <a:t>就可以考虑回溯和剪枝等策略。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4ACFDC-B085-4E93-9D32-D0CDE473BD12}"/>
              </a:ext>
            </a:extLst>
          </p:cNvPr>
          <p:cNvSpPr txBox="1"/>
          <p:nvPr/>
        </p:nvSpPr>
        <p:spPr>
          <a:xfrm>
            <a:off x="1435771" y="3937244"/>
            <a:ext cx="6272457" cy="60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爆搜是人类智慧的结晶！赞美！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93EB2B-D93D-C2D0-9C35-1F76A8D7F652}"/>
              </a:ext>
            </a:extLst>
          </p:cNvPr>
          <p:cNvSpPr txBox="1"/>
          <p:nvPr/>
        </p:nvSpPr>
        <p:spPr>
          <a:xfrm>
            <a:off x="915111" y="1063709"/>
            <a:ext cx="5692462" cy="90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</a:rPr>
              <a:t>考虑每个点只有选和不选的情况，那么相当于是</a:t>
            </a:r>
            <a:r>
              <a:rPr lang="en-US" altLang="zh-CN" sz="1400" b="1" dirty="0">
                <a:solidFill>
                  <a:schemeClr val="bg1"/>
                </a:solidFill>
              </a:rPr>
              <a:t>2^n</a:t>
            </a:r>
            <a:r>
              <a:rPr lang="zh-CN" altLang="en-US" sz="1400" b="1" dirty="0">
                <a:solidFill>
                  <a:schemeClr val="bg1"/>
                </a:solidFill>
              </a:rPr>
              <a:t>规模的决策方案，每种方案的计算权值</a:t>
            </a:r>
            <a:r>
              <a:rPr lang="en-US" altLang="zh-CN" sz="1400" b="1" dirty="0">
                <a:solidFill>
                  <a:schemeClr val="bg1"/>
                </a:solidFill>
              </a:rPr>
              <a:t>O(n)</a:t>
            </a:r>
            <a:r>
              <a:rPr lang="zh-CN" altLang="en-US" sz="1400" b="1" dirty="0">
                <a:solidFill>
                  <a:schemeClr val="bg1"/>
                </a:solidFill>
              </a:rPr>
              <a:t>，检查边是否完全覆盖</a:t>
            </a:r>
            <a:r>
              <a:rPr lang="en-US" altLang="zh-CN" sz="1400" b="1" dirty="0">
                <a:solidFill>
                  <a:schemeClr val="bg1"/>
                </a:solidFill>
              </a:rPr>
              <a:t>O(e)</a:t>
            </a:r>
            <a:r>
              <a:rPr lang="zh-CN" altLang="en-US" sz="1400" b="1" dirty="0">
                <a:solidFill>
                  <a:schemeClr val="bg1"/>
                </a:solidFill>
              </a:rPr>
              <a:t>，总共复杂度就是</a:t>
            </a:r>
            <a:r>
              <a:rPr lang="en-US" altLang="zh-CN" sz="1400" b="1" dirty="0">
                <a:solidFill>
                  <a:schemeClr val="bg1"/>
                </a:solidFill>
              </a:rPr>
              <a:t>O(e*2^n)</a:t>
            </a:r>
            <a:r>
              <a:rPr lang="zh-CN" altLang="en-US" sz="1400" b="1" dirty="0">
                <a:solidFill>
                  <a:schemeClr val="bg1"/>
                </a:solidFill>
              </a:rPr>
              <a:t>了</a:t>
            </a:r>
            <a:r>
              <a:rPr lang="en-US" altLang="zh-CN" sz="1400" b="1" dirty="0">
                <a:solidFill>
                  <a:schemeClr val="bg1"/>
                </a:solidFill>
              </a:rPr>
              <a:t>(</a:t>
            </a:r>
            <a:r>
              <a:rPr lang="zh-CN" altLang="en-US" sz="1400" b="1" dirty="0">
                <a:solidFill>
                  <a:schemeClr val="bg1"/>
                </a:solidFill>
              </a:rPr>
              <a:t>你就当边比点多嘛</a:t>
            </a:r>
            <a:r>
              <a:rPr lang="en-US" altLang="zh-CN" sz="1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1487847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38D67E-F75F-4A39-88A4-2A9362E8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652" y="217418"/>
            <a:ext cx="41867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爆搜！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AED3937-FBE3-E054-B768-5145CCB5B95B}"/>
              </a:ext>
            </a:extLst>
          </p:cNvPr>
          <p:cNvSpPr txBox="1"/>
          <p:nvPr/>
        </p:nvSpPr>
        <p:spPr>
          <a:xfrm>
            <a:off x="886850" y="2346161"/>
            <a:ext cx="7563481" cy="1026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dirty="0" err="1">
                <a:solidFill>
                  <a:schemeClr val="bg1"/>
                </a:solidFill>
              </a:rPr>
              <a:t>Bitset</a:t>
            </a:r>
            <a:r>
              <a:rPr lang="zh-CN" altLang="en-US" sz="1600" b="1" dirty="0">
                <a:solidFill>
                  <a:schemeClr val="bg1"/>
                </a:solidFill>
              </a:rPr>
              <a:t>预处理每个点表示的边集：可以降低检查的复杂度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限界剪枝：如果把排列写成</a:t>
            </a:r>
            <a:r>
              <a:rPr lang="en-US" altLang="zh-CN" sz="1600" b="1" dirty="0" err="1">
                <a:solidFill>
                  <a:schemeClr val="bg1"/>
                </a:solidFill>
              </a:rPr>
              <a:t>dfs</a:t>
            </a:r>
            <a:r>
              <a:rPr lang="zh-CN" altLang="en-US" sz="1600" b="1" dirty="0">
                <a:solidFill>
                  <a:schemeClr val="bg1"/>
                </a:solidFill>
              </a:rPr>
              <a:t>的形式时，多写一句超过答案后返回。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93EB2B-D93D-C2D0-9C35-1F76A8D7F652}"/>
              </a:ext>
            </a:extLst>
          </p:cNvPr>
          <p:cNvSpPr txBox="1"/>
          <p:nvPr/>
        </p:nvSpPr>
        <p:spPr>
          <a:xfrm>
            <a:off x="1314356" y="1514469"/>
            <a:ext cx="5692462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400" b="1" dirty="0">
                <a:solidFill>
                  <a:schemeClr val="bg1"/>
                </a:solidFill>
              </a:rPr>
              <a:t>为了</a:t>
            </a:r>
            <a:r>
              <a:rPr lang="zh-CN" altLang="en-US" sz="1400" b="1" strike="sngStrike" dirty="0">
                <a:solidFill>
                  <a:schemeClr val="bg1">
                    <a:lumMod val="65000"/>
                  </a:schemeClr>
                </a:solidFill>
              </a:rPr>
              <a:t>拿分</a:t>
            </a:r>
            <a:r>
              <a:rPr lang="zh-CN" altLang="en-US" sz="1400" b="1" dirty="0">
                <a:solidFill>
                  <a:schemeClr val="bg1"/>
                </a:solidFill>
              </a:rPr>
              <a:t>让程序跑得更快，在这基础上想想怎么优化？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7187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FA527F-1C33-8ADC-077E-341CE03C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3" y="1209675"/>
            <a:ext cx="5034034" cy="354906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8A6AAB0-D916-F6B2-FC9F-5E6AC5FD4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652" y="217418"/>
            <a:ext cx="41867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爆搜！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5D5B13-2172-9031-0D4A-39448D1DBA58}"/>
              </a:ext>
            </a:extLst>
          </p:cNvPr>
          <p:cNvSpPr txBox="1"/>
          <p:nvPr/>
        </p:nvSpPr>
        <p:spPr>
          <a:xfrm>
            <a:off x="5919859" y="2168647"/>
            <a:ext cx="4649272" cy="3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chemeClr val="accent2"/>
                </a:solidFill>
                <a:sym typeface="Wingdings" panose="05000000000000000000" pitchFamily="2" charset="2"/>
              </a:rPr>
              <a:t></a:t>
            </a:r>
            <a:r>
              <a:rPr lang="zh-CN" altLang="en-US" sz="1400" b="1" dirty="0">
                <a:solidFill>
                  <a:schemeClr val="accent2"/>
                </a:solidFill>
              </a:rPr>
              <a:t>来自阮炜霖的俗手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08333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38D67E-F75F-4A39-88A4-2A9362E8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447" y="159463"/>
            <a:ext cx="41867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复杂度更低的解法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D42ED-784D-4843-93F0-084A25B09EC7}"/>
              </a:ext>
            </a:extLst>
          </p:cNvPr>
          <p:cNvSpPr txBox="1"/>
          <p:nvPr/>
        </p:nvSpPr>
        <p:spPr>
          <a:xfrm>
            <a:off x="1524451" y="1352158"/>
            <a:ext cx="7563481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贪心？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61C51E-E6B1-B610-DBE8-E7D1CF2F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72" y="1544839"/>
            <a:ext cx="3948529" cy="27833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A099C1-7C41-0B0B-0DDA-00F305A03203}"/>
              </a:ext>
            </a:extLst>
          </p:cNvPr>
          <p:cNvSpPr txBox="1"/>
          <p:nvPr/>
        </p:nvSpPr>
        <p:spPr>
          <a:xfrm>
            <a:off x="2884868" y="3994588"/>
            <a:ext cx="4649272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chemeClr val="accent2"/>
                </a:solidFill>
              </a:rPr>
              <a:t>作业的数据</a:t>
            </a:r>
            <a:r>
              <a:rPr lang="en-US" altLang="zh-CN" sz="1400" b="1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689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38D67E-F75F-4A39-88A4-2A9362E8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447" y="159463"/>
            <a:ext cx="41867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Nexa Light" pitchFamily="50" charset="0"/>
                <a:ea typeface="华康少女文字W5(P)" pitchFamily="8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复杂度更低的解法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D42ED-784D-4843-93F0-084A25B09EC7}"/>
              </a:ext>
            </a:extLst>
          </p:cNvPr>
          <p:cNvSpPr txBox="1"/>
          <p:nvPr/>
        </p:nvSpPr>
        <p:spPr>
          <a:xfrm>
            <a:off x="1524451" y="1352158"/>
            <a:ext cx="7563481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贪心？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61C51E-E6B1-B610-DBE8-E7D1CF2F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72" y="1544839"/>
            <a:ext cx="3948529" cy="27833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A099C1-7C41-0B0B-0DDA-00F305A03203}"/>
              </a:ext>
            </a:extLst>
          </p:cNvPr>
          <p:cNvSpPr txBox="1"/>
          <p:nvPr/>
        </p:nvSpPr>
        <p:spPr>
          <a:xfrm>
            <a:off x="2884868" y="3994588"/>
            <a:ext cx="4649272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chemeClr val="accent2"/>
                </a:solidFill>
              </a:rPr>
              <a:t>作业的数据</a:t>
            </a:r>
            <a:r>
              <a:rPr lang="en-US" altLang="zh-CN" sz="1400" b="1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5C19D1-21AE-07D4-991F-068B20855457}"/>
              </a:ext>
            </a:extLst>
          </p:cNvPr>
          <p:cNvSpPr txBox="1"/>
          <p:nvPr/>
        </p:nvSpPr>
        <p:spPr>
          <a:xfrm>
            <a:off x="2427669" y="1157345"/>
            <a:ext cx="4649272" cy="67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33006D37-4CF4-A9A2-FE58-C2A4369091E0}"/>
              </a:ext>
            </a:extLst>
          </p:cNvPr>
          <p:cNvSpPr txBox="1"/>
          <p:nvPr/>
        </p:nvSpPr>
        <p:spPr>
          <a:xfrm>
            <a:off x="235928" y="1821002"/>
            <a:ext cx="7563481" cy="1665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如果我只考虑度数再看权值，那我可能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会按</a:t>
            </a:r>
            <a:r>
              <a:rPr lang="en-US" altLang="zh-CN" sz="1600" b="1" dirty="0">
                <a:solidFill>
                  <a:schemeClr val="bg1"/>
                </a:solidFill>
              </a:rPr>
              <a:t>6-&gt;4-&gt;5</a:t>
            </a:r>
            <a:r>
              <a:rPr lang="zh-CN" altLang="en-US" sz="1600" b="1" dirty="0">
                <a:solidFill>
                  <a:schemeClr val="bg1"/>
                </a:solidFill>
              </a:rPr>
              <a:t>那样选，代价高达</a:t>
            </a:r>
            <a:r>
              <a:rPr lang="en-US" altLang="zh-CN" sz="1600" b="1" dirty="0">
                <a:solidFill>
                  <a:schemeClr val="bg1"/>
                </a:solidFill>
              </a:rPr>
              <a:t>102</a:t>
            </a:r>
            <a:r>
              <a:rPr lang="zh-CN" altLang="en-US" sz="1600" b="1" dirty="0">
                <a:solidFill>
                  <a:schemeClr val="bg1"/>
                </a:solidFill>
              </a:rPr>
              <a:t>。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如果只考虑代价也同样会犯错误。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（大家类比一下背包问题，这里不多赘述）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</a:rPr>
              <a:t>我们如何同时考量每个点的代价和收益。</a:t>
            </a:r>
          </a:p>
        </p:txBody>
      </p:sp>
    </p:spTree>
    <p:extLst>
      <p:ext uri="{BB962C8B-B14F-4D97-AF65-F5344CB8AC3E}">
        <p14:creationId xmlns:p14="http://schemas.microsoft.com/office/powerpoint/2010/main" val="3803497458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Nexa Light"/>
        <a:ea typeface="华康少女文字W5(P)"/>
        <a:cs typeface=""/>
      </a:majorFont>
      <a:minorFont>
        <a:latin typeface="Nexa Light"/>
        <a:ea typeface="华康少女文字W5(P)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</TotalTime>
  <Words>497</Words>
  <Application>Microsoft Office PowerPoint</Application>
  <PresentationFormat>全屏显示(16:9)</PresentationFormat>
  <Paragraphs>73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Nexa Light</vt:lpstr>
      <vt:lpstr>方正正黑简体</vt:lpstr>
      <vt:lpstr>华康少女文字W5(P)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>PPT之家www.52ppt.com; PPT之家</cp:keywords>
  <dc:description>http://www.52ppt.com</dc:description>
  <cp:lastModifiedBy>阮 炜霖</cp:lastModifiedBy>
  <cp:revision>28</cp:revision>
  <dcterms:created xsi:type="dcterms:W3CDTF">2015-03-31T05:49:04Z</dcterms:created>
  <dcterms:modified xsi:type="dcterms:W3CDTF">2022-06-07T09:47:58Z</dcterms:modified>
</cp:coreProperties>
</file>