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259" r:id="rId4"/>
    <p:sldId id="260" r:id="rId5"/>
    <p:sldId id="478" r:id="rId6"/>
    <p:sldId id="345" r:id="rId7"/>
    <p:sldId id="346" r:id="rId8"/>
    <p:sldId id="348" r:id="rId9"/>
    <p:sldId id="352" r:id="rId11"/>
    <p:sldId id="353" r:id="rId12"/>
    <p:sldId id="354" r:id="rId13"/>
    <p:sldId id="351" r:id="rId14"/>
    <p:sldId id="357" r:id="rId15"/>
    <p:sldId id="477" r:id="rId16"/>
    <p:sldId id="358" r:id="rId17"/>
    <p:sldId id="422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479" r:id="rId27"/>
    <p:sldId id="368" r:id="rId28"/>
    <p:sldId id="369" r:id="rId29"/>
    <p:sldId id="370" r:id="rId30"/>
    <p:sldId id="371" r:id="rId31"/>
    <p:sldId id="375" r:id="rId32"/>
    <p:sldId id="372" r:id="rId33"/>
    <p:sldId id="373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7" r:id="rId43"/>
    <p:sldId id="398" r:id="rId44"/>
    <p:sldId id="399" r:id="rId45"/>
    <p:sldId id="396" r:id="rId46"/>
    <p:sldId id="400" r:id="rId47"/>
    <p:sldId id="401" r:id="rId48"/>
    <p:sldId id="402" r:id="rId49"/>
    <p:sldId id="403" r:id="rId50"/>
    <p:sldId id="404" r:id="rId51"/>
    <p:sldId id="405" r:id="rId52"/>
    <p:sldId id="407" r:id="rId53"/>
    <p:sldId id="408" r:id="rId54"/>
    <p:sldId id="409" r:id="rId55"/>
    <p:sldId id="410" r:id="rId56"/>
    <p:sldId id="411" r:id="rId57"/>
    <p:sldId id="412" r:id="rId58"/>
    <p:sldId id="406" r:id="rId59"/>
    <p:sldId id="413" r:id="rId60"/>
    <p:sldId id="423" r:id="rId61"/>
    <p:sldId id="415" r:id="rId62"/>
    <p:sldId id="483" r:id="rId63"/>
    <p:sldId id="481" r:id="rId64"/>
    <p:sldId id="425" r:id="rId65"/>
    <p:sldId id="426" r:id="rId66"/>
    <p:sldId id="427" r:id="rId67"/>
    <p:sldId id="547" r:id="rId68"/>
    <p:sldId id="484" r:id="rId69"/>
    <p:sldId id="485" r:id="rId70"/>
    <p:sldId id="488" r:id="rId71"/>
    <p:sldId id="486" r:id="rId72"/>
    <p:sldId id="487" r:id="rId73"/>
    <p:sldId id="296" r:id="rId74"/>
    <p:sldId id="476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" y="414"/>
      </p:cViewPr>
      <p:guideLst>
        <p:guide orient="horz" pos="2692"/>
        <p:guide pos="7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6EE1A-2500-4669-A97D-59FC32669D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E90-F06E-4120-B5CF-E8CA199B17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次比赛假设被测试的代码都是完全正确、符合需求的程序。而一个良好的测试用例，应该只能通过完全符合需求的程序。即使源程序变化一点点，都不应该通过测试用例。变异测试通过变异算子来模拟源程序的变化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633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633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CC68-0418-4566-B307-23F056C55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2C0E-B841-489C-A8E8-469A10B2B9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mooctes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4619141" y="1640958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2"/>
          <p:cNvSpPr/>
          <p:nvPr/>
        </p:nvSpPr>
        <p:spPr>
          <a:xfrm>
            <a:off x="6313724" y="1253472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3236595" y="1745298"/>
            <a:ext cx="43021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5"/>
                </a:solidFill>
                <a:effectLst/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M</a:t>
            </a:r>
            <a:r>
              <a:rPr lang="en-US" sz="11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O</a:t>
            </a:r>
            <a:r>
              <a:rPr lang="en-US" sz="115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O</a:t>
            </a:r>
            <a:r>
              <a:rPr lang="en-US" sz="11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C</a:t>
            </a:r>
            <a:endParaRPr lang="en-US" sz="11500" dirty="0" smtClean="0">
              <a:solidFill>
                <a:schemeClr val="accent6">
                  <a:lumMod val="60000"/>
                  <a:lumOff val="4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6322" y="3912730"/>
            <a:ext cx="10080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开发者测试</a:t>
            </a:r>
            <a:endParaRPr lang="zh-CN" alt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评分标准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26983" y="1517601"/>
                <a:ext cx="9781276" cy="286232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分支覆盖得分（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Branch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Score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）是一种评价测试用例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集充分检测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有效性的度量指标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分支覆盖得分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𝑠𝑐𝑜𝑟𝑒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branch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的值介于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之间，数值越高，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表明覆盖的分支数越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多，测试用例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集覆盖的流程越多，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反之则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越少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𝑠𝑐𝑜𝑟𝑒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branch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的值为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时，表明测试用例集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没有覆盖任何一个分支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𝑠𝑐𝑜𝑟𝑒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branch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的值为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时，表明测试用例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集覆盖了所有分支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83" y="1517601"/>
                <a:ext cx="9781276" cy="2862322"/>
              </a:xfrm>
              <a:prstGeom prst="rect">
                <a:avLst/>
              </a:prstGeom>
              <a:blipFill rotWithShape="1">
                <a:blip r:embed="rId1"/>
                <a:stretch>
                  <a:fillRect l="-5" t="-20" r="3" b="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72326" y="4508500"/>
          <a:ext cx="6647347" cy="1080000"/>
        </p:xfrm>
        <a:graphic>
          <a:graphicData uri="http://schemas.openxmlformats.org/drawingml/2006/table">
            <a:tbl>
              <a:tblPr firstRow="1" firstCol="1" bandRow="1"/>
              <a:tblGrid>
                <a:gridCol w="5760000"/>
                <a:gridCol w="887347"/>
              </a:tblGrid>
              <a:tr h="108000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stretch>
                        <a:fillRect r="-154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926983" y="1517601"/>
                <a:ext cx="9781276" cy="280794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变异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得分（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Mutation Score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）是一种评价测试用例集错误检测有效性的度量指标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变异得分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𝑠𝑐𝑜𝑟𝑒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𝑚𝑢𝑡𝑎𝑡𝑖𝑜𝑛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的值介于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之间，数值越高，表明被杀死的变异程序越多，测试用例集的错误检测能力越强，反之则越低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𝑠𝑐𝑜𝑟𝑒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𝑚𝑢𝑡𝑎𝑡𝑖𝑜𝑛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的值为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时，表明测试用例集没有杀死任何一个变异程序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𝑠𝑐𝑜𝑟𝑒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𝑚𝑢𝑡𝑎𝑡𝑖𝑜𝑛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的值为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时，表明测试用例集杀死了所有非等价的变异程序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83" y="1517601"/>
                <a:ext cx="9781276" cy="2807948"/>
              </a:xfrm>
              <a:prstGeom prst="rect">
                <a:avLst/>
              </a:prstGeom>
              <a:blipFill rotWithShape="1">
                <a:blip r:embed="rId1"/>
                <a:stretch>
                  <a:fillRect l="-5" t="-21" r="3" b="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评分标准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72326" y="4508500"/>
          <a:ext cx="6647347" cy="1080000"/>
        </p:xfrm>
        <a:graphic>
          <a:graphicData uri="http://schemas.openxmlformats.org/drawingml/2006/table">
            <a:tbl>
              <a:tblPr firstRow="1" firstCol="1" bandRow="1"/>
              <a:tblGrid>
                <a:gridCol w="5760000"/>
                <a:gridCol w="887347"/>
              </a:tblGrid>
              <a:tr h="108000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stretch>
                        <a:fillRect r="-154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推荐资料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60800" y="1368425"/>
            <a:ext cx="3707130" cy="39884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7125" y="5731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官方出版教材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练习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65" smtClean="0">
                <a:latin typeface="Tahoma" panose="020B0604030504040204"/>
                <a:cs typeface="Tahoma" panose="020B0604030504040204"/>
              </a:rPr>
              <a:t>1.</a:t>
            </a:r>
            <a:r>
              <a:rPr lang="zh-CN" altLang="en-US" spc="-65" smtClean="0">
                <a:latin typeface="宋体" panose="02010600030101010101" pitchFamily="2" charset="-122"/>
                <a:cs typeface="宋体" panose="02010600030101010101" pitchFamily="2" charset="-122"/>
              </a:rPr>
              <a:t>登录慕测官网</a:t>
            </a:r>
            <a:r>
              <a:rPr lang="en-US" altLang="zh-CN" sz="3200" spc="-65" smtClean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3200" spc="-65" smtClean="0">
                <a:latin typeface="宋体" panose="02010600030101010101" pitchFamily="2" charset="-122"/>
                <a:cs typeface="宋体" panose="02010600030101010101" pitchFamily="2" charset="-122"/>
              </a:rPr>
              <a:t>http://www.mooctest.net/login2)</a:t>
            </a:r>
            <a:endParaRPr lang="en-US" sz="3200" spc="-65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6130" y="2066925"/>
            <a:ext cx="2959100" cy="445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练习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65" smtClean="0">
                <a:latin typeface="Tahoma" panose="020B0604030504040204"/>
                <a:cs typeface="Tahoma" panose="020B0604030504040204"/>
              </a:rPr>
              <a:t>2.</a:t>
            </a:r>
            <a:r>
              <a:rPr lang="zh-CN" altLang="en-US" spc="-65" smtClean="0">
                <a:latin typeface="宋体" panose="02010600030101010101" pitchFamily="2" charset="-122"/>
                <a:cs typeface="宋体" panose="02010600030101010101" pitchFamily="2" charset="-122"/>
              </a:rPr>
              <a:t>点击</a:t>
            </a:r>
            <a:r>
              <a:rPr lang="en-US" altLang="zh-CN" spc="-65" smtClean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pc="-65" smtClean="0">
                <a:latin typeface="宋体" panose="02010600030101010101" pitchFamily="2" charset="-122"/>
                <a:cs typeface="宋体" panose="02010600030101010101" pitchFamily="2" charset="-122"/>
              </a:rPr>
              <a:t>练习</a:t>
            </a:r>
            <a:r>
              <a:rPr lang="en-US" altLang="zh-CN" spc="-65" smtClean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pc="-65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066925"/>
            <a:ext cx="11885930" cy="387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04661" y="2950111"/>
            <a:ext cx="733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latin typeface="+mj-lt"/>
              </a:rPr>
              <a:t>在线做题</a:t>
            </a:r>
            <a:endParaRPr lang="zh-CN" altLang="en-US" sz="80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22508" y="980635"/>
            <a:ext cx="10363200" cy="676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3.</a:t>
            </a:r>
            <a:r>
              <a:rPr lang="zh-CN" altLang="en-US" dirty="0" smtClean="0"/>
              <a:t>点击在线做题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657350"/>
            <a:ext cx="8181975" cy="5052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22508" y="980635"/>
            <a:ext cx="10363200" cy="676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跳转到慕测提供的</a:t>
            </a:r>
            <a:r>
              <a:rPr lang="en-US" altLang="zh-CN" dirty="0" smtClean="0"/>
              <a:t>WEB IDE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985" y="1783715"/>
            <a:ext cx="8401050" cy="495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22508" y="980635"/>
            <a:ext cx="10363200" cy="676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5.</a:t>
            </a:r>
            <a:r>
              <a:rPr lang="zh-CN" altLang="en-US" dirty="0" smtClean="0"/>
              <a:t>补充测试用例，点击运行本地运行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345" y="1729740"/>
            <a:ext cx="7543800" cy="4549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71058" y="980635"/>
            <a:ext cx="10363200" cy="676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6.</a:t>
            </a:r>
            <a:r>
              <a:rPr lang="zh-CN" dirty="0" smtClean="0">
                <a:sym typeface="+mn-ea"/>
              </a:rPr>
              <a:t>选择</a:t>
            </a:r>
            <a:r>
              <a:rPr lang="zh-CN" altLang="en-US" dirty="0" smtClean="0">
                <a:sym typeface="+mn-ea"/>
              </a:rPr>
              <a:t>提交</a:t>
            </a:r>
            <a:r>
              <a:rPr lang="zh-CN" dirty="0" smtClean="0">
                <a:sym typeface="+mn-ea"/>
              </a:rPr>
              <a:t>，提交到服务器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370" y="1737360"/>
            <a:ext cx="8557260" cy="453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1303334" y="2503542"/>
            <a:ext cx="3187903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>
              <a:defRPr/>
            </a:pPr>
            <a:r>
              <a:rPr lang="zh-CN" altLang="en-US" sz="6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800"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26"/>
          <p:cNvSpPr/>
          <p:nvPr/>
        </p:nvSpPr>
        <p:spPr>
          <a:xfrm>
            <a:off x="2736733" y="2465164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-1" fmla="*/ 0 w 1682088"/>
              <a:gd name="connsiteY0-2" fmla="*/ 519125 h 610565"/>
              <a:gd name="connsiteX1-3" fmla="*/ 0 w 1682088"/>
              <a:gd name="connsiteY1-4" fmla="*/ 0 h 610565"/>
              <a:gd name="connsiteX2-5" fmla="*/ 1682088 w 1682088"/>
              <a:gd name="connsiteY2-6" fmla="*/ 0 h 610565"/>
              <a:gd name="connsiteX3-7" fmla="*/ 1682088 w 1682088"/>
              <a:gd name="connsiteY3-8" fmla="*/ 519125 h 610565"/>
              <a:gd name="connsiteX4-9" fmla="*/ 91440 w 1682088"/>
              <a:gd name="connsiteY4-10" fmla="*/ 610565 h 610565"/>
              <a:gd name="connsiteX0-11" fmla="*/ 0 w 1682088"/>
              <a:gd name="connsiteY0-12" fmla="*/ 519125 h 519125"/>
              <a:gd name="connsiteX1-13" fmla="*/ 0 w 1682088"/>
              <a:gd name="connsiteY1-14" fmla="*/ 0 h 519125"/>
              <a:gd name="connsiteX2-15" fmla="*/ 1682088 w 1682088"/>
              <a:gd name="connsiteY2-16" fmla="*/ 0 h 519125"/>
              <a:gd name="connsiteX3-17" fmla="*/ 1682088 w 1682088"/>
              <a:gd name="connsiteY3-18" fmla="*/ 519125 h 519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任意多边形 34"/>
          <p:cNvSpPr/>
          <p:nvPr/>
        </p:nvSpPr>
        <p:spPr>
          <a:xfrm>
            <a:off x="2046537" y="2795570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15815" y="1372166"/>
            <a:ext cx="2880000" cy="432000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比赛内容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15815" y="2194297"/>
            <a:ext cx="2880000" cy="432000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理论介绍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5815" y="3011348"/>
            <a:ext cx="2880000" cy="432000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评分标准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5815" y="3842369"/>
            <a:ext cx="2880000" cy="432000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参赛流程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5815" y="4691364"/>
            <a:ext cx="2880000" cy="432000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工具使用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71058" y="980635"/>
            <a:ext cx="10363200" cy="676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7.</a:t>
            </a:r>
            <a:r>
              <a:rPr lang="zh-CN" dirty="0" smtClean="0">
                <a:sym typeface="+mn-ea"/>
              </a:rPr>
              <a:t>点击</a:t>
            </a:r>
            <a:r>
              <a:rPr lang="zh-CN" altLang="en-US" dirty="0" smtClean="0">
                <a:sym typeface="+mn-ea"/>
              </a:rPr>
              <a:t>运行提交查看运行日志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440" y="1657350"/>
            <a:ext cx="6703695" cy="5020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71058" y="980635"/>
            <a:ext cx="10363200" cy="3689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8.</a:t>
            </a:r>
            <a:r>
              <a:rPr lang="zh-CN" sz="2400" dirty="0" smtClean="0">
                <a:sym typeface="+mn-ea"/>
              </a:rPr>
              <a:t>点击</a:t>
            </a:r>
            <a:r>
              <a:rPr lang="zh-CN" altLang="en-US" sz="2400" dirty="0" smtClean="0">
                <a:sym typeface="+mn-ea"/>
              </a:rPr>
              <a:t>成绩查看运行成绩或提交成绩，</a:t>
            </a:r>
            <a:r>
              <a:rPr lang="en-US" altLang="zh-CN" sz="2400" dirty="0" err="1" smtClean="0">
                <a:sym typeface="+mn-ea"/>
              </a:rPr>
              <a:t>branchscore</a:t>
            </a:r>
            <a:r>
              <a:rPr lang="zh-CN" altLang="en-US" sz="2400" dirty="0" smtClean="0">
                <a:sym typeface="+mn-ea"/>
              </a:rPr>
              <a:t>是主要评分规则</a:t>
            </a:r>
            <a:endParaRPr lang="zh-CN" altLang="en-US" sz="24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0498" y="6212840"/>
            <a:ext cx="9164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注：变异得分无法实时查看，使用选手最后一次的提交脚本统一运行，请确保最后一次提交的脚本是正确的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760" y="1349375"/>
            <a:ext cx="7857490" cy="4550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4661" y="2950111"/>
            <a:ext cx="733507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latin typeface="+mj-lt"/>
              </a:rPr>
              <a:t>本地</a:t>
            </a:r>
            <a:r>
              <a:rPr lang="zh-CN" altLang="en-US" sz="8000" b="1" dirty="0" smtClean="0">
                <a:latin typeface="+mj-lt"/>
              </a:rPr>
              <a:t>做题</a:t>
            </a:r>
            <a:endParaRPr lang="zh-CN" altLang="en-US" sz="80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实验环境</a:t>
            </a:r>
            <a:endParaRPr lang="zh-CN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22705" y="1434465"/>
            <a:ext cx="51758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JDK 1.8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Maven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Eclipse(</a:t>
            </a:r>
            <a:r>
              <a:rPr lang="zh-CN" altLang="en-US"/>
              <a:t>带</a:t>
            </a:r>
            <a:r>
              <a:rPr lang="en-US" altLang="zh-CN"/>
              <a:t>mooctest</a:t>
            </a:r>
            <a:r>
              <a:rPr lang="zh-CN" altLang="en-US"/>
              <a:t>插件</a:t>
            </a:r>
            <a:r>
              <a:rPr lang="en-US" altLang="zh-CN"/>
              <a:t>)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65" dirty="0" smtClean="0">
                <a:latin typeface="Tahoma" panose="020B0604030504040204"/>
                <a:cs typeface="Tahoma" panose="020B0604030504040204"/>
              </a:rPr>
              <a:t>1.</a:t>
            </a:r>
            <a:r>
              <a:rPr lang="zh-CN" altLang="en-US" spc="-65" dirty="0" smtClean="0">
                <a:latin typeface="宋体" panose="02010600030101010101" pitchFamily="2" charset="-122"/>
                <a:cs typeface="宋体" panose="02010600030101010101" pitchFamily="2" charset="-122"/>
              </a:rPr>
              <a:t>登入</a:t>
            </a:r>
            <a:r>
              <a:rPr lang="en-US" altLang="zh-CN" spc="-65" dirty="0" smtClean="0">
                <a:latin typeface="宋体" panose="02010600030101010101" pitchFamily="2" charset="-122"/>
                <a:cs typeface="宋体" panose="02010600030101010101" pitchFamily="2" charset="-122"/>
              </a:rPr>
              <a:t>Mooctest.net</a:t>
            </a:r>
            <a:r>
              <a:rPr lang="zh-CN" altLang="en-US" spc="-65" dirty="0" smtClean="0">
                <a:latin typeface="宋体" panose="02010600030101010101" pitchFamily="2" charset="-122"/>
                <a:cs typeface="宋体" panose="02010600030101010101" pitchFamily="2" charset="-122"/>
              </a:rPr>
              <a:t>后，点击工具下载</a:t>
            </a:r>
            <a:endParaRPr lang="zh-CN" altLang="en-US" spc="-6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2030730"/>
            <a:ext cx="8176260" cy="3680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40" dirty="0" smtClean="0">
                <a:latin typeface="Tahoma" panose="020B0604030504040204"/>
                <a:cs typeface="Tahoma" panose="020B0604030504040204"/>
              </a:rPr>
              <a:t>2.</a:t>
            </a:r>
            <a:r>
              <a:rPr lang="zh-CN" altLang="en-US" spc="-40" dirty="0" smtClean="0">
                <a:latin typeface="宋体" panose="02010600030101010101" pitchFamily="2" charset="-122"/>
                <a:cs typeface="宋体" panose="02010600030101010101" pitchFamily="2" charset="-122"/>
              </a:rPr>
              <a:t>进入慕测插件下载页面</a:t>
            </a:r>
            <a:endParaRPr lang="zh-CN" altLang="en-US" spc="-4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565" y="1892935"/>
            <a:ext cx="8602980" cy="436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85" dirty="0" smtClean="0">
                <a:latin typeface="Tahoma" panose="020B0604030504040204"/>
                <a:cs typeface="Tahoma" panose="020B0604030504040204"/>
              </a:rPr>
              <a:t>3.</a:t>
            </a:r>
            <a:r>
              <a:rPr lang="zh-CN" altLang="en-US" spc="-85" dirty="0" smtClean="0">
                <a:latin typeface="宋体" panose="02010600030101010101" pitchFamily="2" charset="-122"/>
                <a:cs typeface="宋体" panose="02010600030101010101" pitchFamily="2" charset="-122"/>
              </a:rPr>
              <a:t>选择测试插件及</a:t>
            </a:r>
            <a:r>
              <a:rPr lang="en-US" altLang="zh-CN" spc="-85" dirty="0" smtClean="0">
                <a:latin typeface="宋体" panose="02010600030101010101" pitchFamily="2" charset="-122"/>
                <a:cs typeface="宋体" panose="02010600030101010101" pitchFamily="2" charset="-122"/>
              </a:rPr>
              <a:t>Eclipse</a:t>
            </a:r>
            <a:r>
              <a:rPr lang="zh-CN" altLang="en-US" spc="-85" dirty="0" smtClean="0">
                <a:latin typeface="宋体" panose="02010600030101010101" pitchFamily="2" charset="-122"/>
                <a:cs typeface="宋体" panose="02010600030101010101" pitchFamily="2" charset="-122"/>
              </a:rPr>
              <a:t>下载</a:t>
            </a:r>
            <a:endParaRPr lang="zh-CN" altLang="en-US" spc="-8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2012315"/>
            <a:ext cx="7543800" cy="4168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70" dirty="0" smtClean="0">
                <a:latin typeface="Tahoma" panose="020B0604030504040204"/>
                <a:cs typeface="Tahoma" panose="020B0604030504040204"/>
              </a:rPr>
              <a:t>4.</a:t>
            </a:r>
            <a:r>
              <a:rPr lang="zh-CN" altLang="en-US" sz="4000" spc="-70" dirty="0" smtClean="0">
                <a:latin typeface="宋体" panose="02010600030101010101" pitchFamily="2" charset="-122"/>
                <a:cs typeface="宋体" panose="02010600030101010101" pitchFamily="2" charset="-122"/>
              </a:rPr>
              <a:t>解压下载的</a:t>
            </a:r>
            <a:r>
              <a:rPr lang="en-US" altLang="zh-CN" sz="4000" spc="-70" dirty="0" smtClean="0">
                <a:latin typeface="Tahoma" panose="020B0604030504040204"/>
                <a:cs typeface="Tahoma" panose="020B0604030504040204"/>
              </a:rPr>
              <a:t>eclipse</a:t>
            </a:r>
            <a:r>
              <a:rPr lang="zh-CN" altLang="en-US" sz="4000" spc="-70" dirty="0" smtClean="0">
                <a:latin typeface="宋体" panose="02010600030101010101" pitchFamily="2" charset="-122"/>
                <a:cs typeface="宋体" panose="02010600030101010101" pitchFamily="2" charset="-122"/>
              </a:rPr>
              <a:t>到安装目录</a:t>
            </a:r>
            <a:r>
              <a:rPr lang="en-US" altLang="zh-CN" sz="4000" spc="-70" dirty="0" smtClean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4000" spc="-70" dirty="0" smtClean="0">
                <a:latin typeface="宋体" panose="02010600030101010101" pitchFamily="2" charset="-122"/>
                <a:cs typeface="宋体" panose="02010600030101010101" pitchFamily="2" charset="-122"/>
              </a:rPr>
              <a:t>禁止中文路径</a:t>
            </a:r>
            <a:r>
              <a:rPr lang="en-US" altLang="zh-CN" sz="4000" spc="-70" dirty="0" smtClean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pc="-7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233657" y="2184848"/>
            <a:ext cx="7735823" cy="4351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93294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245" dirty="0" smtClean="0">
                <a:latin typeface="Tahoma" panose="020B0604030504040204"/>
                <a:cs typeface="Tahoma" panose="020B0604030504040204"/>
              </a:rPr>
              <a:t>5.</a:t>
            </a:r>
            <a:r>
              <a:rPr lang="zh-CN" altLang="en-US" spc="-245" dirty="0" smtClean="0">
                <a:latin typeface="Tahoma" panose="020B0604030504040204"/>
                <a:cs typeface="Tahoma" panose="020B0604030504040204"/>
              </a:rPr>
              <a:t>配置</a:t>
            </a:r>
            <a:r>
              <a:rPr lang="en-US" spc="-245" dirty="0" smtClean="0">
                <a:latin typeface="Tahoma" panose="020B0604030504040204"/>
                <a:cs typeface="Tahoma" panose="020B0604030504040204"/>
              </a:rPr>
              <a:t>Java</a:t>
            </a:r>
            <a:r>
              <a:rPr lang="zh-CN" altLang="en-US" spc="-245" dirty="0" smtClean="0">
                <a:latin typeface="Tahoma" panose="020B0604030504040204"/>
                <a:cs typeface="Tahoma" panose="020B0604030504040204"/>
              </a:rPr>
              <a:t>和</a:t>
            </a:r>
            <a:r>
              <a:rPr lang="en-US" spc="-245" dirty="0" smtClean="0">
                <a:latin typeface="Tahoma" panose="020B0604030504040204"/>
                <a:cs typeface="Tahoma" panose="020B0604030504040204"/>
              </a:rPr>
              <a:t>Maven</a:t>
            </a:r>
            <a:r>
              <a:rPr lang="zh-CN" altLang="en-US" spc="-245" dirty="0" smtClean="0">
                <a:latin typeface="Tahoma" panose="020B0604030504040204"/>
                <a:cs typeface="Tahoma" panose="020B0604030504040204"/>
              </a:rPr>
              <a:t>环境，并在本机命令行查看</a:t>
            </a:r>
            <a:endParaRPr lang="zh-CN" altLang="en-US" spc="-245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559" y="2043117"/>
            <a:ext cx="9304655" cy="3209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1449" y="5764852"/>
            <a:ext cx="697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注：</a:t>
            </a:r>
            <a:r>
              <a:rPr lang="en-US" altLang="zh-CN"/>
              <a:t>JDK</a:t>
            </a:r>
            <a:r>
              <a:rPr lang="zh-CN" altLang="en-US"/>
              <a:t>版本和</a:t>
            </a:r>
            <a:r>
              <a:rPr lang="en-US" altLang="zh-CN"/>
              <a:t>Maven</a:t>
            </a:r>
            <a:r>
              <a:rPr lang="zh-CN" altLang="en-US"/>
              <a:t>版本没有具体要求，</a:t>
            </a:r>
            <a:r>
              <a:rPr lang="en-US" altLang="zh-CN"/>
              <a:t>Maven</a:t>
            </a:r>
            <a:r>
              <a:rPr lang="zh-CN" altLang="en-US"/>
              <a:t>版本超过</a:t>
            </a:r>
            <a:r>
              <a:rPr lang="en-US" altLang="zh-CN"/>
              <a:t>3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140" dirty="0" smtClean="0">
                <a:latin typeface="Tahoma" panose="020B0604030504040204"/>
                <a:cs typeface="Tahoma" panose="020B0604030504040204"/>
              </a:rPr>
              <a:t>6.</a:t>
            </a:r>
            <a:r>
              <a:rPr lang="zh-CN" altLang="en-US" spc="-140" dirty="0" smtClean="0">
                <a:latin typeface="宋体" panose="02010600030101010101" pitchFamily="2" charset="-122"/>
                <a:cs typeface="宋体" panose="02010600030101010101" pitchFamily="2" charset="-122"/>
              </a:rPr>
              <a:t>运行</a:t>
            </a:r>
            <a:r>
              <a:rPr lang="en-US" spc="-140" dirty="0" smtClean="0">
                <a:latin typeface="Tahoma" panose="020B0604030504040204"/>
                <a:cs typeface="Tahoma" panose="020B0604030504040204"/>
              </a:rPr>
              <a:t>eclipse.exe</a:t>
            </a:r>
            <a:endParaRPr lang="en-US" spc="-14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233657" y="2184848"/>
            <a:ext cx="7735823" cy="4351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比赛内容</a:t>
            </a:r>
            <a:endParaRPr lang="zh-CN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3958" y="1558214"/>
            <a:ext cx="10080625" cy="301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主办方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程序，针对该程序，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junit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编写测试用例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要求对源程序进行分支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覆盖测试、变异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目的是评估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同学们设计测试用例的能力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7.</a:t>
            </a:r>
            <a:r>
              <a:rPr lang="zh-CN" altLang="en-US" spc="-210" dirty="0" smtClean="0">
                <a:latin typeface="宋体" panose="02010600030101010101" pitchFamily="2" charset="-122"/>
                <a:cs typeface="宋体" panose="02010600030101010101" pitchFamily="2" charset="-122"/>
              </a:rPr>
              <a:t>选择项目默认的新建目录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125196" y="2841692"/>
            <a:ext cx="5952744" cy="30380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8.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比赛页面点开题目详情，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  <a:sym typeface="+mn-ea"/>
              </a:rPr>
              <a:t>复制客户端密钥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480" y="1896110"/>
            <a:ext cx="7541895" cy="4614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731" y="1894215"/>
            <a:ext cx="6373673" cy="4803719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9.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选择</a:t>
            </a:r>
            <a:r>
              <a:rPr lang="en-US" altLang="zh-CN" spc="-210" dirty="0" err="1" smtClean="0">
                <a:latin typeface="Tahoma" panose="020B0604030504040204"/>
                <a:cs typeface="Tahoma" panose="020B0604030504040204"/>
              </a:rPr>
              <a:t>Mooctest</a:t>
            </a: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-Login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252" y="1835341"/>
            <a:ext cx="6448632" cy="4876418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10.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选择清空工作空间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11.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粘贴客户端密钥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0" y="2042795"/>
            <a:ext cx="5838825" cy="361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12.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登录成功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690" y="2042795"/>
            <a:ext cx="6337300" cy="261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13.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选择</a:t>
            </a:r>
            <a:r>
              <a:rPr lang="en-US" altLang="zh-CN" spc="-210" dirty="0" err="1" smtClean="0">
                <a:latin typeface="Tahoma" panose="020B0604030504040204"/>
                <a:cs typeface="Tahoma" panose="020B0604030504040204"/>
              </a:rPr>
              <a:t>Mooctest</a:t>
            </a: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-Download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下载试题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230" y="2193290"/>
            <a:ext cx="6205220" cy="2985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/>
          <p:cNvSpPr txBox="1"/>
          <p:nvPr/>
        </p:nvSpPr>
        <p:spPr>
          <a:xfrm>
            <a:off x="922508" y="980635"/>
            <a:ext cx="10358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600" spc="-210" dirty="0" smtClean="0">
                <a:latin typeface="Tahoma" panose="020B0604030504040204"/>
                <a:cs typeface="Tahoma" panose="020B0604030504040204"/>
              </a:rPr>
              <a:t>14.src/main/java</a:t>
            </a:r>
            <a:r>
              <a:rPr lang="zh-CN" altLang="en-US" sz="3600" spc="-210" dirty="0" smtClean="0">
                <a:latin typeface="Tahoma" panose="020B0604030504040204"/>
                <a:cs typeface="Tahoma" panose="020B0604030504040204"/>
              </a:rPr>
              <a:t>和</a:t>
            </a:r>
            <a:r>
              <a:rPr lang="en-US" altLang="zh-CN" sz="3600" spc="-210" dirty="0" err="1" smtClean="0">
                <a:latin typeface="Tahoma" panose="020B0604030504040204"/>
                <a:cs typeface="Tahoma" panose="020B0604030504040204"/>
              </a:rPr>
              <a:t>src</a:t>
            </a:r>
            <a:r>
              <a:rPr lang="en-US" altLang="zh-CN" sz="3600" spc="-210" dirty="0" smtClean="0">
                <a:latin typeface="Tahoma" panose="020B0604030504040204"/>
                <a:cs typeface="Tahoma" panose="020B0604030504040204"/>
              </a:rPr>
              <a:t>/test/java</a:t>
            </a:r>
            <a:r>
              <a:rPr lang="zh-CN" altLang="en-US" sz="3600" spc="-210" dirty="0" smtClean="0">
                <a:latin typeface="Tahoma" panose="020B0604030504040204"/>
                <a:cs typeface="Tahoma" panose="020B0604030504040204"/>
              </a:rPr>
              <a:t>中分别有源码和测试代码</a:t>
            </a:r>
            <a:endParaRPr lang="zh-CN" altLang="en-US" sz="3600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1985010"/>
            <a:ext cx="8267700" cy="3977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10358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200" spc="-210" dirty="0" smtClean="0">
                <a:latin typeface="Tahoma" panose="020B0604030504040204"/>
                <a:cs typeface="Tahoma" panose="020B0604030504040204"/>
              </a:rPr>
              <a:t>15.</a:t>
            </a:r>
            <a:r>
              <a:rPr lang="zh-CN" altLang="en-US" sz="3600" spc="-210" dirty="0" smtClean="0">
                <a:latin typeface="Tahoma" panose="020B0604030504040204"/>
                <a:cs typeface="Tahoma" panose="020B0604030504040204"/>
              </a:rPr>
              <a:t>写好测试代码后，选择</a:t>
            </a:r>
            <a:r>
              <a:rPr lang="en-US" altLang="zh-CN" sz="3600" spc="-210" dirty="0" err="1" smtClean="0">
                <a:latin typeface="Tahoma" panose="020B0604030504040204"/>
                <a:cs typeface="Tahoma" panose="020B0604030504040204"/>
              </a:rPr>
              <a:t>Mooctest</a:t>
            </a:r>
            <a:r>
              <a:rPr lang="en-US" altLang="zh-CN" sz="3600" spc="-210" dirty="0" smtClean="0">
                <a:latin typeface="Tahoma" panose="020B0604030504040204"/>
                <a:cs typeface="Tahoma" panose="020B0604030504040204"/>
              </a:rPr>
              <a:t>-Run and Submit</a:t>
            </a:r>
            <a:r>
              <a:rPr lang="zh-CN" altLang="en-US" sz="3600" spc="-210" dirty="0" smtClean="0">
                <a:latin typeface="Tahoma" panose="020B0604030504040204"/>
                <a:cs typeface="Tahoma" panose="020B0604030504040204"/>
              </a:rPr>
              <a:t>提交</a:t>
            </a:r>
            <a:endParaRPr lang="zh-CN" altLang="en-US" sz="3600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1827530"/>
            <a:ext cx="10203180" cy="46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/>
          <p:cNvSpPr txBox="1"/>
          <p:nvPr/>
        </p:nvSpPr>
        <p:spPr>
          <a:xfrm>
            <a:off x="922508" y="980635"/>
            <a:ext cx="103581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pc="-210" dirty="0" smtClean="0">
                <a:latin typeface="Tahoma" panose="020B0604030504040204"/>
                <a:cs typeface="Tahoma" panose="020B0604030504040204"/>
              </a:rPr>
              <a:t>17.</a:t>
            </a:r>
            <a:r>
              <a:rPr lang="zh-CN" altLang="en-US" spc="-210" dirty="0" smtClean="0">
                <a:latin typeface="Tahoma" panose="020B0604030504040204"/>
                <a:cs typeface="Tahoma" panose="020B0604030504040204"/>
              </a:rPr>
              <a:t>提交成功后，主站显示已提交</a:t>
            </a:r>
            <a:endParaRPr lang="zh-CN" altLang="en-US" spc="-2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2692400"/>
            <a:ext cx="10101580" cy="217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理论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介绍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3958" y="1558214"/>
            <a:ext cx="10080625" cy="399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分支覆盖</a:t>
            </a:r>
            <a:endParaRPr lang="en-US" altLang="zh-CN" sz="2800" b="1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分支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覆盖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要求程序中每个分支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的真值结果和假值结果都至少出现一次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条件覆盖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条件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覆盖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要求程序中每个判定条件的真值结果和假值结果都至少出现一次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3366185" y="3467100"/>
            <a:ext cx="5817572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6600" b="1" spc="-175" dirty="0" smtClean="0">
                <a:latin typeface="Arial" panose="020B0604020202020204"/>
                <a:cs typeface="Arial" panose="020B0604020202020204"/>
              </a:rPr>
              <a:t>Mave</a:t>
            </a:r>
            <a:r>
              <a:rPr sz="6600" b="1" spc="-180" dirty="0" smtClean="0">
                <a:latin typeface="Arial" panose="020B0604020202020204"/>
                <a:cs typeface="Arial" panose="020B0604020202020204"/>
              </a:rPr>
              <a:t>n</a:t>
            </a:r>
            <a:r>
              <a:rPr sz="6600" b="1" spc="-170" dirty="0" smtClean="0">
                <a:latin typeface="宋体" panose="02010600030101010101" pitchFamily="2" charset="-122"/>
                <a:cs typeface="宋体" panose="02010600030101010101" pitchFamily="2" charset="-122"/>
              </a:rPr>
              <a:t>配置方法</a:t>
            </a:r>
            <a:endParaRPr sz="6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1567220" y="1182547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4610"/>
              </a:lnSpc>
            </a:pPr>
            <a:r>
              <a:rPr lang="en-US" altLang="zh-CN" sz="3850" spc="-65" smtClean="0">
                <a:latin typeface="Tahoma" panose="020B0604030504040204"/>
                <a:cs typeface="Tahoma" panose="020B0604030504040204"/>
              </a:rPr>
              <a:t>1</a:t>
            </a:r>
            <a:r>
              <a:rPr lang="en-US" altLang="zh-CN" sz="3850" spc="-60" smtClean="0">
                <a:latin typeface="Tahoma" panose="020B0604030504040204"/>
                <a:cs typeface="Tahoma" panose="020B0604030504040204"/>
              </a:rPr>
              <a:t>.</a:t>
            </a:r>
            <a:r>
              <a:rPr lang="zh-CN" altLang="en-US" sz="3850" spc="-60" smtClean="0">
                <a:latin typeface="宋体" panose="02010600030101010101" pitchFamily="2" charset="-122"/>
                <a:cs typeface="宋体" panose="02010600030101010101" pitchFamily="2" charset="-122"/>
              </a:rPr>
              <a:t>登录官网下载</a:t>
            </a:r>
            <a:endParaRPr lang="zh-CN" altLang="en-US"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073958" y="1880285"/>
            <a:ext cx="10071354" cy="18623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4"/>
          <p:cNvSpPr/>
          <p:nvPr/>
        </p:nvSpPr>
        <p:spPr>
          <a:xfrm>
            <a:off x="1321608" y="3743374"/>
            <a:ext cx="9575292" cy="2180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5"/>
          <p:cNvSpPr txBox="1"/>
          <p:nvPr/>
        </p:nvSpPr>
        <p:spPr>
          <a:xfrm>
            <a:off x="1351574" y="6191426"/>
            <a:ext cx="3856354" cy="259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 smtClean="0">
                <a:latin typeface="Calibri" panose="020F0502020204030204"/>
                <a:cs typeface="Calibri" panose="020F0502020204030204"/>
              </a:rPr>
              <a:t>wind</a:t>
            </a:r>
            <a:r>
              <a:rPr sz="1550" spc="-10" dirty="0" smtClean="0">
                <a:latin typeface="Calibri" panose="020F0502020204030204"/>
                <a:cs typeface="Calibri" panose="020F0502020204030204"/>
              </a:rPr>
              <a:t>ow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s</a:t>
            </a:r>
            <a:r>
              <a:rPr sz="1550" spc="1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下载</a:t>
            </a:r>
            <a:r>
              <a:rPr sz="1550" spc="0" dirty="0" smtClean="0">
                <a:latin typeface="Calibri" panose="020F0502020204030204"/>
                <a:cs typeface="Calibri" panose="020F0502020204030204"/>
              </a:rPr>
              <a:t>apache‐m</a:t>
            </a:r>
            <a:r>
              <a:rPr sz="1550" spc="-20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sz="1550" spc="-15" dirty="0" smtClean="0">
                <a:latin typeface="Calibri" panose="020F0502020204030204"/>
                <a:cs typeface="Calibri" panose="020F0502020204030204"/>
              </a:rPr>
              <a:t>v</a:t>
            </a:r>
            <a:r>
              <a:rPr sz="1550" spc="0" dirty="0" smtClean="0">
                <a:latin typeface="Calibri" panose="020F0502020204030204"/>
                <a:cs typeface="Calibri" panose="020F0502020204030204"/>
              </a:rPr>
              <a:t>en‐3.3.9‐bin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.</a:t>
            </a:r>
            <a:r>
              <a:rPr sz="1550" spc="-5" dirty="0" smtClean="0">
                <a:latin typeface="Calibri" panose="020F0502020204030204"/>
                <a:cs typeface="Calibri" panose="020F0502020204030204"/>
              </a:rPr>
              <a:t>zi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p </a:t>
            </a:r>
            <a:r>
              <a:rPr sz="1550" spc="10" dirty="0" smtClean="0">
                <a:latin typeface="宋体" panose="02010600030101010101" pitchFamily="2" charset="-122"/>
                <a:cs typeface="宋体" panose="02010600030101010101" pitchFamily="2" charset="-122"/>
              </a:rPr>
              <a:t>版本</a:t>
            </a:r>
            <a:endParaRPr sz="15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/>
          <p:cNvSpPr txBox="1"/>
          <p:nvPr/>
        </p:nvSpPr>
        <p:spPr>
          <a:xfrm>
            <a:off x="92250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4610"/>
              </a:lnSpc>
            </a:pPr>
            <a:r>
              <a:rPr lang="en-US" altLang="zh-CN" sz="3850" spc="-65" smtClean="0">
                <a:latin typeface="Tahoma" panose="020B0604030504040204"/>
                <a:cs typeface="Tahoma" panose="020B0604030504040204"/>
              </a:rPr>
              <a:t>2</a:t>
            </a:r>
            <a:r>
              <a:rPr lang="en-US" altLang="zh-CN" sz="3850" spc="-60" smtClean="0">
                <a:latin typeface="Tahoma" panose="020B0604030504040204"/>
                <a:cs typeface="Tahoma" panose="020B0604030504040204"/>
              </a:rPr>
              <a:t>.</a:t>
            </a:r>
            <a:r>
              <a:rPr lang="zh-CN" altLang="en-US" sz="3850" spc="-60" smtClean="0">
                <a:latin typeface="宋体" panose="02010600030101010101" pitchFamily="2" charset="-122"/>
                <a:cs typeface="宋体" panose="02010600030101010101" pitchFamily="2" charset="-122"/>
              </a:rPr>
              <a:t>解压</a:t>
            </a:r>
            <a:r>
              <a:rPr lang="en-US" sz="3850" spc="-60" smtClean="0">
                <a:latin typeface="宋体" panose="02010600030101010101" pitchFamily="2" charset="-122"/>
                <a:cs typeface="宋体" panose="02010600030101010101" pitchFamily="2" charset="-122"/>
              </a:rPr>
              <a:t>zip</a:t>
            </a:r>
            <a:r>
              <a:rPr lang="zh-CN" altLang="en-US" sz="3850" spc="-60" smtClean="0">
                <a:latin typeface="宋体" panose="02010600030101010101" pitchFamily="2" charset="-122"/>
                <a:cs typeface="宋体" panose="02010600030101010101" pitchFamily="2" charset="-122"/>
              </a:rPr>
              <a:t>到本地</a:t>
            </a:r>
            <a:endParaRPr lang="zh-CN" altLang="en-US"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348218" y="1789624"/>
            <a:ext cx="8234171" cy="33733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bject 2"/>
          <p:cNvSpPr txBox="1"/>
          <p:nvPr/>
        </p:nvSpPr>
        <p:spPr>
          <a:xfrm>
            <a:off x="771058" y="1023657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4510"/>
              </a:lnSpc>
            </a:pPr>
            <a:r>
              <a:rPr lang="en-US" altLang="zh-CN" sz="3850" spc="-65" dirty="0" smtClean="0">
                <a:latin typeface="Tahoma" panose="020B0604030504040204"/>
                <a:cs typeface="Tahoma" panose="020B0604030504040204"/>
              </a:rPr>
              <a:t>3</a:t>
            </a:r>
            <a:r>
              <a:rPr lang="en-US" altLang="zh-CN" sz="3850" spc="-60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lang="zh-CN" altLang="en-US" sz="3850" spc="-60" dirty="0" smtClean="0">
                <a:latin typeface="宋体" panose="02010600030101010101" pitchFamily="2" charset="-122"/>
                <a:cs typeface="宋体" panose="02010600030101010101" pitchFamily="2" charset="-122"/>
              </a:rPr>
              <a:t>配置环境变量</a:t>
            </a:r>
            <a:endParaRPr lang="zh-CN" altLang="en-US"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771058" y="1879587"/>
            <a:ext cx="9647555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2000"/>
              </a:lnSpc>
            </a:pPr>
            <a:r>
              <a:rPr sz="1550" spc="15" dirty="0" smtClean="0">
                <a:latin typeface="宋体" panose="02010600030101010101" pitchFamily="2" charset="-122"/>
                <a:cs typeface="宋体" panose="02010600030101010101" pitchFamily="2" charset="-122"/>
              </a:rPr>
              <a:t>右键“计算机”，选择“属性”，之后点击“高级系统设置”，点击“环境变量”，来设置环境变量，有以下</a:t>
            </a:r>
            <a:r>
              <a:rPr sz="1550" spc="5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50" spc="10" dirty="0" smtClean="0">
                <a:latin typeface="宋体" panose="02010600030101010101" pitchFamily="2" charset="-122"/>
                <a:cs typeface="宋体" panose="02010600030101010101" pitchFamily="2" charset="-122"/>
              </a:rPr>
              <a:t>系统变量需要配置：</a:t>
            </a:r>
            <a:endParaRPr sz="155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402455" indent="0">
              <a:lnSpc>
                <a:spcPct val="102000"/>
              </a:lnSpc>
              <a:tabLst>
                <a:tab pos="2075180" algn="l"/>
              </a:tabLst>
            </a:pPr>
            <a:r>
              <a:rPr sz="1550" spc="10" dirty="0" smtClean="0">
                <a:latin typeface="宋体" panose="02010600030101010101" pitchFamily="2" charset="-122"/>
                <a:cs typeface="宋体" panose="02010600030101010101" pitchFamily="2" charset="-122"/>
              </a:rPr>
              <a:t>新建系统变</a:t>
            </a:r>
            <a:r>
              <a:rPr sz="1550" spc="15" dirty="0" smtClean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550" spc="285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50" spc="15" dirty="0" smtClean="0">
                <a:latin typeface="Calibri" panose="020F0502020204030204"/>
                <a:cs typeface="Calibri" panose="020F0502020204030204"/>
              </a:rPr>
              <a:t>M</a:t>
            </a:r>
            <a:r>
              <a:rPr sz="1550" spc="-70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sz="1550" spc="0" dirty="0" smtClean="0">
                <a:latin typeface="Calibri" panose="020F0502020204030204"/>
                <a:cs typeface="Calibri" panose="020F0502020204030204"/>
              </a:rPr>
              <a:t>VEN_HO</a:t>
            </a:r>
            <a:r>
              <a:rPr sz="1550" spc="15" dirty="0" smtClean="0">
                <a:latin typeface="Calibri" panose="020F0502020204030204"/>
                <a:cs typeface="Calibri" panose="020F0502020204030204"/>
              </a:rPr>
              <a:t>M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E </a:t>
            </a:r>
            <a:r>
              <a:rPr sz="1550" spc="10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1550" spc="15" dirty="0" smtClean="0">
                <a:latin typeface="宋体" panose="02010600030101010101" pitchFamily="2" charset="-122"/>
                <a:cs typeface="宋体" panose="02010600030101010101" pitchFamily="2" charset="-122"/>
              </a:rPr>
              <a:t>变量值：</a:t>
            </a:r>
            <a:r>
              <a:rPr sz="1550" spc="0" dirty="0" smtClean="0">
                <a:latin typeface="Calibri" panose="020F0502020204030204"/>
                <a:cs typeface="Calibri" panose="020F0502020204030204"/>
              </a:rPr>
              <a:t>D:\Apache\M</a:t>
            </a:r>
            <a:r>
              <a:rPr sz="1550" spc="-20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sz="1550" spc="-15" dirty="0" smtClean="0">
                <a:latin typeface="Calibri" panose="020F0502020204030204"/>
                <a:cs typeface="Calibri" panose="020F0502020204030204"/>
              </a:rPr>
              <a:t>v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en</a:t>
            </a:r>
            <a:r>
              <a:rPr sz="1550" spc="0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 smtClean="0">
                <a:latin typeface="宋体" panose="02010600030101010101" pitchFamily="2" charset="-122"/>
                <a:cs typeface="宋体" panose="02010600030101010101" pitchFamily="2" charset="-122"/>
              </a:rPr>
              <a:t>编辑系统变</a:t>
            </a:r>
            <a:r>
              <a:rPr sz="1550" spc="15" dirty="0" smtClean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550" spc="-7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50" spc="-35" dirty="0" smtClean="0">
                <a:latin typeface="Calibri" panose="020F0502020204030204"/>
                <a:cs typeface="Calibri" panose="020F0502020204030204"/>
              </a:rPr>
              <a:t>P</a:t>
            </a:r>
            <a:r>
              <a:rPr sz="1550" spc="-15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sz="1550" spc="10" dirty="0" smtClean="0">
                <a:latin typeface="Calibri" panose="020F0502020204030204"/>
                <a:cs typeface="Calibri" panose="020F0502020204030204"/>
              </a:rPr>
              <a:t>t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h	</a:t>
            </a:r>
            <a:r>
              <a:rPr sz="1550" spc="15" dirty="0" smtClean="0">
                <a:latin typeface="宋体" panose="02010600030101010101" pitchFamily="2" charset="-122"/>
                <a:cs typeface="宋体" panose="02010600030101010101" pitchFamily="2" charset="-122"/>
              </a:rPr>
              <a:t>添加变量值：</a:t>
            </a:r>
            <a:r>
              <a:rPr sz="1550" spc="-42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;%M</a:t>
            </a:r>
            <a:r>
              <a:rPr sz="1550" spc="-70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sz="1550" spc="0" dirty="0" smtClean="0">
                <a:latin typeface="Calibri" panose="020F0502020204030204"/>
                <a:cs typeface="Calibri" panose="020F0502020204030204"/>
              </a:rPr>
              <a:t>V</a:t>
            </a:r>
            <a:r>
              <a:rPr sz="1550" spc="5" dirty="0" smtClean="0">
                <a:latin typeface="Calibri" panose="020F0502020204030204"/>
                <a:cs typeface="Calibri" panose="020F0502020204030204"/>
              </a:rPr>
              <a:t>EN_HOME%\bin</a:t>
            </a:r>
            <a:endParaRPr sz="15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2542480" y="3029668"/>
            <a:ext cx="5570220" cy="1587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5"/>
          <p:cNvSpPr/>
          <p:nvPr/>
        </p:nvSpPr>
        <p:spPr>
          <a:xfrm>
            <a:off x="2542480" y="4669493"/>
            <a:ext cx="5570220" cy="1587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3578087" y="3549054"/>
            <a:ext cx="5267740" cy="57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ts val="4495"/>
              </a:lnSpc>
            </a:pPr>
            <a:r>
              <a:rPr sz="66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插件本地更新</a:t>
            </a:r>
            <a:endParaRPr sz="66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190" smtClean="0">
                <a:latin typeface="Arial" panose="020B0604020202020204"/>
                <a:cs typeface="Arial" panose="020B0604020202020204"/>
              </a:rPr>
              <a:t>1.</a:t>
            </a:r>
            <a:r>
              <a:rPr lang="zh-CN" altLang="en-US" sz="3850" spc="-190" smtClean="0">
                <a:latin typeface="宋体" panose="02010600030101010101" pitchFamily="2" charset="-122"/>
                <a:cs typeface="宋体" panose="02010600030101010101" pitchFamily="2" charset="-122"/>
              </a:rPr>
              <a:t>进入慕测下载页，选中慕测插件下载</a:t>
            </a:r>
            <a:endParaRPr lang="zh-CN" altLang="en-US"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54858" y="1785814"/>
            <a:ext cx="8317992" cy="33817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90" smtClean="0">
                <a:latin typeface="Arial" panose="020B0604020202020204"/>
                <a:cs typeface="Arial" panose="020B0604020202020204"/>
              </a:rPr>
              <a:t>2</a:t>
            </a:r>
            <a:r>
              <a:rPr lang="en-US" altLang="zh-CN" sz="3850" spc="-95" smtClean="0">
                <a:latin typeface="Arial" panose="020B0604020202020204"/>
                <a:cs typeface="Arial" panose="020B0604020202020204"/>
              </a:rPr>
              <a:t>.</a:t>
            </a:r>
            <a:r>
              <a:rPr lang="zh-CN" altLang="en-US" sz="3850" spc="-85" smtClean="0">
                <a:latin typeface="宋体" panose="02010600030101010101" pitchFamily="2" charset="-122"/>
                <a:cs typeface="宋体" panose="02010600030101010101" pitchFamily="2" charset="-122"/>
              </a:rPr>
              <a:t>打</a:t>
            </a:r>
            <a:r>
              <a:rPr lang="zh-CN" altLang="en-US" sz="3850" spc="-95" smtClean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lang="en-US" sz="3850" spc="-90" smtClean="0">
                <a:latin typeface="Arial" panose="020B0604020202020204"/>
                <a:cs typeface="Arial" panose="020B0604020202020204"/>
              </a:rPr>
              <a:t>Eclipse</a:t>
            </a:r>
            <a:r>
              <a:rPr lang="en-US" sz="3850" spc="-95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3850" spc="-90" smtClean="0">
                <a:latin typeface="Arial" panose="020B0604020202020204"/>
                <a:cs typeface="Arial" panose="020B0604020202020204"/>
              </a:rPr>
              <a:t>He</a:t>
            </a:r>
            <a:r>
              <a:rPr lang="en-US" sz="3850" spc="-85" smtClean="0">
                <a:latin typeface="Arial" panose="020B0604020202020204"/>
                <a:cs typeface="Arial" panose="020B0604020202020204"/>
              </a:rPr>
              <a:t>l</a:t>
            </a:r>
            <a:r>
              <a:rPr lang="en-US" sz="3850" spc="-95" smtClean="0">
                <a:latin typeface="Arial" panose="020B0604020202020204"/>
                <a:cs typeface="Arial" panose="020B0604020202020204"/>
              </a:rPr>
              <a:t>p</a:t>
            </a:r>
            <a:r>
              <a:rPr lang="en-US" sz="3850" spc="-85" smtClean="0">
                <a:latin typeface="Arial" panose="020B0604020202020204"/>
                <a:cs typeface="Arial" panose="020B0604020202020204"/>
              </a:rPr>
              <a:t>-</a:t>
            </a:r>
            <a:r>
              <a:rPr lang="en-US" sz="3850" spc="-90" smtClean="0">
                <a:latin typeface="Arial" panose="020B0604020202020204"/>
                <a:cs typeface="Arial" panose="020B0604020202020204"/>
              </a:rPr>
              <a:t>I</a:t>
            </a:r>
            <a:r>
              <a:rPr lang="en-US" sz="3850" spc="-95" smtClean="0">
                <a:latin typeface="Arial" panose="020B0604020202020204"/>
                <a:cs typeface="Arial" panose="020B0604020202020204"/>
              </a:rPr>
              <a:t>n</a:t>
            </a:r>
            <a:r>
              <a:rPr lang="en-US" sz="3850" spc="-90" smtClean="0">
                <a:latin typeface="Arial" panose="020B0604020202020204"/>
                <a:cs typeface="Arial" panose="020B0604020202020204"/>
              </a:rPr>
              <a:t>stal</a:t>
            </a:r>
            <a:r>
              <a:rPr lang="en-US" sz="3850" smtClean="0">
                <a:latin typeface="Arial" panose="020B0604020202020204"/>
                <a:cs typeface="Arial" panose="020B0604020202020204"/>
              </a:rPr>
              <a:t>l</a:t>
            </a:r>
            <a:r>
              <a:rPr lang="en-US" sz="3850" spc="-17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3850" spc="-150" smtClean="0">
                <a:latin typeface="Arial" panose="020B0604020202020204"/>
                <a:cs typeface="Arial" panose="020B0604020202020204"/>
              </a:rPr>
              <a:t>N</a:t>
            </a:r>
            <a:r>
              <a:rPr lang="en-US" sz="3850" spc="-155" smtClean="0">
                <a:latin typeface="Arial" panose="020B0604020202020204"/>
                <a:cs typeface="Arial" panose="020B0604020202020204"/>
              </a:rPr>
              <a:t>e</a:t>
            </a:r>
            <a:r>
              <a:rPr lang="en-US" sz="3850" smtClean="0">
                <a:latin typeface="Arial" panose="020B0604020202020204"/>
                <a:cs typeface="Arial" panose="020B0604020202020204"/>
              </a:rPr>
              <a:t>w</a:t>
            </a:r>
            <a:r>
              <a:rPr lang="en-US" sz="3850" spc="-155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3850" spc="-150" smtClean="0">
                <a:latin typeface="Arial" panose="020B0604020202020204"/>
                <a:cs typeface="Arial" panose="020B0604020202020204"/>
              </a:rPr>
              <a:t>S</a:t>
            </a:r>
            <a:r>
              <a:rPr lang="en-US" sz="3850" spc="-155" smtClean="0">
                <a:latin typeface="Arial" panose="020B0604020202020204"/>
                <a:cs typeface="Arial" panose="020B0604020202020204"/>
              </a:rPr>
              <a:t>oftware</a:t>
            </a:r>
            <a:endParaRPr lang="en-US" sz="38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922192" y="2070802"/>
            <a:ext cx="6783324" cy="38153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80" smtClean="0">
                <a:latin typeface="Arial" panose="020B0604020202020204"/>
                <a:cs typeface="Arial" panose="020B0604020202020204"/>
              </a:rPr>
              <a:t>3.</a:t>
            </a:r>
            <a:r>
              <a:rPr lang="zh-CN" altLang="en-US" sz="3850" spc="-80" smtClean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zh-CN" altLang="en-US" sz="3850" spc="-75" smtClean="0">
                <a:latin typeface="宋体" panose="02010600030101010101" pitchFamily="2" charset="-122"/>
                <a:cs typeface="宋体" panose="02010600030101010101" pitchFamily="2" charset="-122"/>
              </a:rPr>
              <a:t>击</a:t>
            </a:r>
            <a:r>
              <a:rPr lang="en-US" sz="3850" spc="-80" smtClean="0">
                <a:latin typeface="Arial" panose="020B0604020202020204"/>
                <a:cs typeface="Arial" panose="020B0604020202020204"/>
              </a:rPr>
              <a:t>Add</a:t>
            </a:r>
            <a:endParaRPr lang="en-US" sz="38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922192" y="2070802"/>
            <a:ext cx="6783324" cy="38153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2962910" cy="594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50" spc="-125" dirty="0" smtClean="0">
                <a:latin typeface="Arial" panose="020B0604020202020204"/>
                <a:cs typeface="Arial" panose="020B0604020202020204"/>
              </a:rPr>
              <a:t>4</a:t>
            </a:r>
            <a:r>
              <a:rPr sz="3850" spc="-120" dirty="0" smtClean="0">
                <a:latin typeface="Arial" panose="020B0604020202020204"/>
                <a:cs typeface="Arial" panose="020B0604020202020204"/>
              </a:rPr>
              <a:t>.</a:t>
            </a:r>
            <a:r>
              <a:rPr sz="3850" spc="-120" dirty="0" smtClean="0">
                <a:latin typeface="宋体" panose="02010600030101010101" pitchFamily="2" charset="-122"/>
                <a:cs typeface="宋体" panose="02010600030101010101" pitchFamily="2" charset="-122"/>
              </a:rPr>
              <a:t>选择Archive</a:t>
            </a:r>
            <a:endParaRPr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792396" y="1669990"/>
            <a:ext cx="5042915" cy="4172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5240020" cy="594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50" spc="-65" dirty="0" smtClean="0">
                <a:latin typeface="Arial" panose="020B0604020202020204"/>
                <a:cs typeface="Arial" panose="020B0604020202020204"/>
              </a:rPr>
              <a:t>5.</a:t>
            </a:r>
            <a:r>
              <a:rPr sz="3850" spc="-65" dirty="0" smtClean="0">
                <a:latin typeface="宋体" panose="02010600030101010101" pitchFamily="2" charset="-122"/>
                <a:cs typeface="宋体" panose="02010600030101010101" pitchFamily="2" charset="-122"/>
              </a:rPr>
              <a:t>选择下载的插件压缩包</a:t>
            </a:r>
            <a:endParaRPr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467278" y="1871159"/>
            <a:ext cx="7692390" cy="43266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理论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介绍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2223" y="581107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举个例子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8640" y="469265"/>
            <a:ext cx="5602605" cy="505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92250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40" smtClean="0">
                <a:latin typeface="Arial" panose="020B0604020202020204"/>
                <a:cs typeface="Arial" panose="020B0604020202020204"/>
              </a:rPr>
              <a:t>6</a:t>
            </a:r>
            <a:r>
              <a:rPr lang="en-US" altLang="zh-CN" sz="3850" spc="-35" smtClean="0">
                <a:latin typeface="Arial" panose="020B0604020202020204"/>
                <a:cs typeface="Arial" panose="020B0604020202020204"/>
              </a:rPr>
              <a:t>.</a:t>
            </a:r>
            <a:r>
              <a:rPr lang="zh-CN" altLang="en-US" sz="3850" spc="-40" smtClean="0">
                <a:latin typeface="宋体" panose="02010600030101010101" pitchFamily="2" charset="-122"/>
                <a:cs typeface="宋体" panose="02010600030101010101" pitchFamily="2" charset="-122"/>
              </a:rPr>
              <a:t>点击</a:t>
            </a:r>
            <a:r>
              <a:rPr lang="en-US" sz="3850" spc="-65" smtClean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en-US" sz="3850" smtClean="0"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endParaRPr lang="en-US"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055860" y="1876492"/>
            <a:ext cx="4818888" cy="39875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65" smtClean="0">
                <a:latin typeface="Arial" panose="020B0604020202020204"/>
                <a:cs typeface="Arial" panose="020B0604020202020204"/>
              </a:rPr>
              <a:t>7.</a:t>
            </a:r>
            <a:r>
              <a:rPr lang="zh-CN" altLang="en-US" sz="3850" spc="-65" smtClean="0">
                <a:latin typeface="宋体" panose="02010600030101010101" pitchFamily="2" charset="-122"/>
                <a:cs typeface="宋体" panose="02010600030101010101" pitchFamily="2" charset="-122"/>
              </a:rPr>
              <a:t>选中慕测插件，点击</a:t>
            </a:r>
            <a:r>
              <a:rPr lang="en-US" altLang="zh-CN" sz="3850" spc="-65" smtClean="0">
                <a:latin typeface="Arial" panose="020B0604020202020204"/>
                <a:cs typeface="Arial" panose="020B0604020202020204"/>
              </a:rPr>
              <a:t>Next</a:t>
            </a:r>
            <a:endParaRPr lang="zh-CN" altLang="en-US" sz="38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098720" y="1910782"/>
            <a:ext cx="4430267" cy="37231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3850" spc="-150" smtClean="0">
                <a:latin typeface="Arial" panose="020B0604020202020204"/>
                <a:cs typeface="Arial" panose="020B0604020202020204"/>
              </a:rPr>
              <a:t>8.Next</a:t>
            </a:r>
            <a:endParaRPr lang="en-US" sz="38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905934" y="1625033"/>
            <a:ext cx="4815078" cy="39852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120" smtClean="0">
                <a:latin typeface="Arial" panose="020B0604020202020204"/>
                <a:cs typeface="Arial" panose="020B0604020202020204"/>
              </a:rPr>
              <a:t>9.</a:t>
            </a:r>
            <a:r>
              <a:rPr lang="zh-CN" altLang="en-US" sz="3850" spc="-114" smtClean="0">
                <a:latin typeface="宋体" panose="02010600030101010101" pitchFamily="2" charset="-122"/>
                <a:cs typeface="宋体" panose="02010600030101010101" pitchFamily="2" charset="-122"/>
              </a:rPr>
              <a:t>选择接受，点击</a:t>
            </a:r>
            <a:r>
              <a:rPr lang="en-US" altLang="zh-CN" sz="3850" spc="-114" smtClean="0">
                <a:latin typeface="Arial" panose="020B0604020202020204"/>
                <a:cs typeface="Arial" panose="020B0604020202020204"/>
              </a:rPr>
              <a:t>Finish</a:t>
            </a:r>
            <a:endParaRPr lang="zh-CN" altLang="en-US" sz="38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302174" y="2070802"/>
            <a:ext cx="4023360" cy="38153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190" smtClean="0">
                <a:latin typeface="Arial" panose="020B0604020202020204"/>
                <a:cs typeface="Arial" panose="020B0604020202020204"/>
              </a:rPr>
              <a:t>10.</a:t>
            </a:r>
            <a:r>
              <a:rPr lang="zh-CN" altLang="en-US" sz="3850" spc="-190" smtClean="0">
                <a:latin typeface="宋体" panose="02010600030101010101" pitchFamily="2" charset="-122"/>
                <a:cs typeface="宋体" panose="02010600030101010101" pitchFamily="2" charset="-122"/>
              </a:rPr>
              <a:t>安装过程截图</a:t>
            </a:r>
            <a:endParaRPr lang="zh-CN" altLang="en-US" sz="38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092624" y="2918147"/>
            <a:ext cx="4443221" cy="21206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190" smtClean="0">
                <a:latin typeface="Arial" panose="020B0604020202020204"/>
                <a:cs typeface="Arial" panose="020B0604020202020204"/>
              </a:rPr>
              <a:t>11.</a:t>
            </a:r>
            <a:r>
              <a:rPr lang="zh-CN" altLang="en-US" sz="3850" spc="-195" smtClean="0"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lang="zh-CN" altLang="en-US" sz="3850" spc="-10" smtClean="0"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lang="en-US" sz="3850" spc="-310" smtClean="0">
                <a:latin typeface="Arial" panose="020B0604020202020204"/>
                <a:cs typeface="Arial" panose="020B0604020202020204"/>
              </a:rPr>
              <a:t>OK</a:t>
            </a:r>
            <a:endParaRPr lang="en-US" sz="38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092624" y="2918147"/>
            <a:ext cx="4443221" cy="21206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71058" y="980635"/>
            <a:ext cx="9085313" cy="641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850" spc="-190" smtClean="0">
                <a:latin typeface="Arial" panose="020B0604020202020204"/>
                <a:cs typeface="Arial" panose="020B0604020202020204"/>
              </a:rPr>
              <a:t>12.</a:t>
            </a:r>
            <a:r>
              <a:rPr lang="zh-CN" altLang="en-US" sz="3850" spc="-195" smtClean="0"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lang="zh-CN" altLang="en-US" sz="3850" spc="-10" smtClean="0"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lang="en-US" altLang="zh-CN" sz="3850" spc="-400" smtClean="0">
                <a:latin typeface="Arial" panose="020B0604020202020204"/>
                <a:cs typeface="Arial" panose="020B0604020202020204"/>
              </a:rPr>
              <a:t>Ye</a:t>
            </a:r>
            <a:r>
              <a:rPr lang="en-US" altLang="zh-CN" sz="3850" spc="-335" smtClean="0">
                <a:latin typeface="Arial" panose="020B0604020202020204"/>
                <a:cs typeface="Arial" panose="020B0604020202020204"/>
              </a:rPr>
              <a:t>s</a:t>
            </a:r>
            <a:r>
              <a:rPr lang="zh-CN" altLang="en-US" sz="3850" spc="-5" smtClean="0">
                <a:latin typeface="宋体" panose="02010600030101010101" pitchFamily="2" charset="-122"/>
                <a:cs typeface="宋体" panose="02010600030101010101" pitchFamily="2" charset="-122"/>
              </a:rPr>
              <a:t>，重</a:t>
            </a:r>
            <a:r>
              <a:rPr lang="zh-CN" altLang="en-US" sz="3850" spc="-10" smtClean="0">
                <a:latin typeface="宋体" panose="02010600030101010101" pitchFamily="2" charset="-122"/>
                <a:cs typeface="宋体" panose="02010600030101010101" pitchFamily="2" charset="-122"/>
              </a:rPr>
              <a:t>启</a:t>
            </a:r>
            <a:r>
              <a:rPr lang="en-US" altLang="zh-CN" sz="3850" spc="-170" smtClean="0">
                <a:latin typeface="Arial" panose="020B0604020202020204"/>
                <a:cs typeface="Arial" panose="020B0604020202020204"/>
              </a:rPr>
              <a:t>eclipse</a:t>
            </a:r>
            <a:endParaRPr lang="zh-CN" altLang="en-US" sz="38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922192" y="2070802"/>
            <a:ext cx="6783324" cy="38153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参赛流程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3578087" y="3549054"/>
            <a:ext cx="5267740" cy="57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ts val="4495"/>
              </a:lnSpc>
            </a:pPr>
            <a:r>
              <a:rPr lang="en-US" sz="66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Junit </a:t>
            </a:r>
            <a:r>
              <a:rPr lang="zh-CN" altLang="en-US" sz="66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使用</a:t>
            </a:r>
            <a:endParaRPr lang="zh-CN" altLang="en-US" sz="6600" b="1" spc="-1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1525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Junit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91478"/>
            <a:ext cx="10408101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在测试类中编写测试代码，测试方法上使用@Test，</a:t>
            </a:r>
            <a:r>
              <a:rPr lang="en-US" altLang="zh-CN" sz="3200" dirty="0" smtClean="0"/>
              <a:t>assertEquals</a:t>
            </a:r>
            <a:r>
              <a:rPr lang="zh-CN" altLang="en-US" sz="3200" dirty="0" smtClean="0"/>
              <a:t>判断，必须使用断言，此为变异得分的关键</a:t>
            </a:r>
            <a:endParaRPr lang="zh-CN" altLang="en-US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570" y="2580005"/>
            <a:ext cx="7551420" cy="347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1525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Junit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48933"/>
            <a:ext cx="104081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常用的注解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49095" y="2340610"/>
          <a:ext cx="9225915" cy="1776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205"/>
                <a:gridCol w="5934710"/>
              </a:tblGrid>
              <a:tr h="342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@Before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在每个测试用例之前运行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@After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在每个测试用例运行之后运行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@BeforeClass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Junit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测试时首个被运行的方法，且只被运行一次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@AfterClass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Junit</a:t>
                      </a:r>
                      <a:r>
                        <a:rPr lang="zh-CN" altLang="en-US"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测试时最后</a:t>
                      </a:r>
                      <a:r>
                        <a:rPr lang="zh-CN" altLang="en-US"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被运行的方法，且只被运行一次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72080" y="4769485"/>
            <a:ext cx="572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@BeforeClass -&gt; @Before -&gt; @After -&gt; @AfterClass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理论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介绍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8562" y="1409191"/>
            <a:ext cx="10062355" cy="29533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变异测试定义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测试也称为“变异分析”，是一种对测试数据集的有效性、充分性进行评估的技术，能为研发人员开展需求设计、单元测试、集成测试提供有效的帮助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一份优秀的测试用例应该只能让同一思路的代码通过。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比赛方使用代码变异工具对程序进行变异。变异后代码不应通过我们编写的测试用例。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1525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Junit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48933"/>
            <a:ext cx="104081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常用的语句：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99185" y="2176780"/>
          <a:ext cx="10712450" cy="4421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3025"/>
                <a:gridCol w="5559425"/>
              </a:tblGrid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assertArrayEquals(expecteds, actuals)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查看两个数组是否相等。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assertEquals(expected, actual)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查看两个对象是否相等。类似于字符串比较使用的equals()方法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assertNotEquals(first, second)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查看两个对象是否不相等。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assertNull(object)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查看对象是否为空。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assertNotNull(object)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查看对象是否不为空。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assertSame(expected, actual)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查看两个对象的引用是否相等。类似于使用“==”比较两个对象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assertNotSame(unexpected, actual)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查看两个对象的引用是否不相等。类似于使用“!=”比较两个对象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assertTrue(condition)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查看运行结果是否为true。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assertFalse(condition)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查看运行结果是否为false。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assertThat(actual, matcher)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查看实际值是否满足指定的条件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99822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运行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91478"/>
            <a:ext cx="1040810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右键点击该测试类，选择</a:t>
            </a:r>
            <a:r>
              <a:rPr lang="en-US" altLang="zh-CN" sz="3200" dirty="0"/>
              <a:t>Run As--&gt;Junit Test</a:t>
            </a:r>
            <a:r>
              <a:rPr lang="zh-CN" altLang="en-US" sz="3200" dirty="0"/>
              <a:t>，测试用例如果全通过，结果如下：</a:t>
            </a: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2677160"/>
            <a:ext cx="8808720" cy="3558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99822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运行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91478"/>
            <a:ext cx="104081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测试用例如果不</a:t>
            </a:r>
            <a:r>
              <a:rPr lang="zh-CN" altLang="en-US" sz="3200" dirty="0"/>
              <a:t>通过，结果如下：</a:t>
            </a: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2292350"/>
            <a:ext cx="8604885" cy="383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99822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运行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91478"/>
            <a:ext cx="104081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如果程序运行出现异常</a:t>
            </a:r>
            <a:r>
              <a:rPr lang="zh-CN" altLang="en-US" sz="3200" dirty="0"/>
              <a:t>，结果如下：</a:t>
            </a: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2224405"/>
            <a:ext cx="8999220" cy="376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工具使用</a:t>
            </a:r>
            <a:endParaRPr lang="zh-CN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1701165" y="2767965"/>
            <a:ext cx="7608570" cy="57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ts val="4495"/>
              </a:lnSpc>
            </a:pPr>
            <a:endParaRPr lang="en-US" sz="6600" b="1" spc="-1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ctr">
              <a:lnSpc>
                <a:spcPts val="4495"/>
              </a:lnSpc>
            </a:pPr>
            <a:r>
              <a:rPr lang="en-US" sz="66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 PITtest </a:t>
            </a:r>
            <a:r>
              <a:rPr lang="zh-CN" altLang="en-US" sz="66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使用</a:t>
            </a:r>
            <a:endParaRPr lang="zh-CN" altLang="en-US" sz="6600" b="1" spc="-1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工具使用</a:t>
            </a:r>
            <a:endParaRPr lang="zh-CN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1701165" y="2767965"/>
            <a:ext cx="7608570" cy="57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ts val="4495"/>
              </a:lnSpc>
            </a:pPr>
            <a:endParaRPr lang="en-US" sz="6600" b="1" spc="-1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ctr">
              <a:lnSpc>
                <a:spcPts val="4495"/>
              </a:lnSpc>
            </a:pPr>
            <a:r>
              <a:rPr lang="en-US" sz="66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 Evosuite</a:t>
            </a:r>
            <a:r>
              <a:rPr lang="zh-CN" altLang="en-US" sz="66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使用</a:t>
            </a:r>
            <a:endParaRPr lang="zh-CN" altLang="en-US" sz="6600" b="1" spc="-1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757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vosuite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91478"/>
            <a:ext cx="104081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自动生成符合</a:t>
            </a:r>
            <a:r>
              <a:rPr lang="en-US" altLang="zh-CN" sz="3200" dirty="0"/>
              <a:t>Junit</a:t>
            </a:r>
            <a:r>
              <a:rPr lang="zh-CN" altLang="en-US" sz="3200" dirty="0"/>
              <a:t>标准的测试用例</a:t>
            </a:r>
            <a:r>
              <a:rPr lang="zh-CN" altLang="en-US" sz="3200" dirty="0"/>
              <a:t>的工具：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81025" y="2906395"/>
            <a:ext cx="107492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https://www.cnblogs.com/fang888/p/9008280.html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757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vosuite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6315" y="1280160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命令行使用方法</a:t>
            </a:r>
            <a:r>
              <a:rPr lang="en-US" altLang="zh-CN" sz="2800"/>
              <a:t>: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185545" y="1976755"/>
            <a:ext cx="102781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 </a:t>
            </a:r>
            <a:r>
              <a:rPr lang="zh-CN" altLang="en-US" sz="3200"/>
              <a:t>进入存放</a:t>
            </a:r>
            <a:r>
              <a:rPr lang="en-US" altLang="zh-CN" sz="3200"/>
              <a:t>”.class”</a:t>
            </a:r>
            <a:r>
              <a:rPr lang="zh-CN" altLang="en-US" sz="3200"/>
              <a:t>文件的上一层目录，存放</a:t>
            </a:r>
            <a:r>
              <a:rPr lang="en-US" altLang="zh-CN" sz="3200"/>
              <a:t>evosuite-1.0.6.jar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2. </a:t>
            </a:r>
            <a:r>
              <a:rPr lang="zh-CN" altLang="en-US" sz="3200"/>
              <a:t>使用</a:t>
            </a:r>
            <a:r>
              <a:rPr lang="en-US" altLang="zh-CN" sz="3200"/>
              <a:t>cmd</a:t>
            </a:r>
            <a:r>
              <a:rPr lang="zh-CN" altLang="en-US" sz="3200"/>
              <a:t>，</a:t>
            </a:r>
            <a:r>
              <a:rPr lang="en-US" altLang="zh-CN" sz="3200"/>
              <a:t>cd</a:t>
            </a:r>
            <a:r>
              <a:rPr lang="zh-CN" altLang="en-US" sz="3200"/>
              <a:t>到该目录，运行如下命令</a:t>
            </a:r>
            <a:r>
              <a:rPr lang="en-US" altLang="zh-CN" sz="3200"/>
              <a:t>: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2000"/>
              <a:t>java -jar evosuite-1.0.6.jar -projectCP ./ -prefix </a:t>
            </a:r>
            <a:r>
              <a:rPr lang="zh-CN" altLang="en-US" sz="2000"/>
              <a:t>存放</a:t>
            </a:r>
            <a:r>
              <a:rPr lang="en-US" altLang="zh-CN" sz="2000"/>
              <a:t>.class</a:t>
            </a:r>
            <a:r>
              <a:rPr lang="zh-CN" altLang="en-US" sz="2000"/>
              <a:t>的文件夹目录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1483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使用注意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91478"/>
            <a:ext cx="10408101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可能会生成很多</a:t>
            </a:r>
            <a:r>
              <a:rPr lang="en-US" altLang="zh-CN" sz="3200" dirty="0"/>
              <a:t>evosuite</a:t>
            </a:r>
            <a:r>
              <a:rPr lang="zh-CN" altLang="en-US" sz="3200" dirty="0"/>
              <a:t>包里才有的方法，而在慕测平台的提交系统里是没有提供</a:t>
            </a:r>
            <a:r>
              <a:rPr lang="en-US" altLang="zh-CN" sz="3200" dirty="0"/>
              <a:t>evosuite</a:t>
            </a:r>
            <a:r>
              <a:rPr lang="zh-CN" altLang="en-US" sz="3200" dirty="0"/>
              <a:t>包的，用的时候注意删掉</a:t>
            </a: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2894965"/>
            <a:ext cx="6789420" cy="330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1483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使用注意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2508" y="1391478"/>
            <a:ext cx="10408101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如果比赛前有通知不能使用自动化工具，则不能使用，否则会取消成绩。</a:t>
            </a:r>
            <a:r>
              <a:rPr lang="en-US" altLang="zh-CN" sz="3200" dirty="0"/>
              <a:t>evosuite</a:t>
            </a:r>
            <a:r>
              <a:rPr lang="zh-CN" altLang="en-US" sz="3200" dirty="0"/>
              <a:t>只能用来辅助使用，因为一般删完</a:t>
            </a:r>
            <a:r>
              <a:rPr lang="en-US" altLang="zh-CN" sz="3200" dirty="0"/>
              <a:t>evosuite</a:t>
            </a:r>
            <a:r>
              <a:rPr lang="zh-CN" altLang="en-US" sz="3200" dirty="0"/>
              <a:t>包里的方法后，剩下的其实覆盖率一般不高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073957" y="1461073"/>
            <a:ext cx="10062355" cy="382361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变异的定义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变异指基于预先定义的变异操作对程序进行修改，进而得到源程序变异程序（也称为变异体）的过程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当源程序与变异程序存在执行差异时，则认为该测试用例检测到变异程序中的错误，变异程序被杀死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当两个程序不存在执行差异时，则认为该测试用例没有检测到变异程序中的错误，变异程序存活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理论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介绍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5385" y="1604209"/>
            <a:ext cx="5659640" cy="2534289"/>
            <a:chOff x="3092130" y="1604209"/>
            <a:chExt cx="5659640" cy="2534289"/>
          </a:xfrm>
        </p:grpSpPr>
        <p:sp>
          <p:nvSpPr>
            <p:cNvPr id="71" name="任意多边形 18"/>
            <p:cNvSpPr/>
            <p:nvPr/>
          </p:nvSpPr>
          <p:spPr>
            <a:xfrm>
              <a:off x="4343983" y="2068863"/>
              <a:ext cx="3506539" cy="2069635"/>
            </a:xfrm>
            <a:custGeom>
              <a:avLst/>
              <a:gdLst>
                <a:gd name="connsiteX0" fmla="*/ 0 w 3171687"/>
                <a:gd name="connsiteY0" fmla="*/ 0 h 2069635"/>
                <a:gd name="connsiteX1" fmla="*/ 3171687 w 3171687"/>
                <a:gd name="connsiteY1" fmla="*/ 0 h 2069635"/>
                <a:gd name="connsiteX2" fmla="*/ 3171687 w 3171687"/>
                <a:gd name="connsiteY2" fmla="*/ 2069635 h 2069635"/>
                <a:gd name="connsiteX3" fmla="*/ 0 w 3171687"/>
                <a:gd name="connsiteY3" fmla="*/ 2069635 h 2069635"/>
                <a:gd name="connsiteX4" fmla="*/ 0 w 3171687"/>
                <a:gd name="connsiteY4" fmla="*/ 1810069 h 2069635"/>
                <a:gd name="connsiteX5" fmla="*/ 979903 w 3171687"/>
                <a:gd name="connsiteY5" fmla="*/ 1810069 h 2069635"/>
                <a:gd name="connsiteX6" fmla="*/ 979903 w 3171687"/>
                <a:gd name="connsiteY6" fmla="*/ 259565 h 2069635"/>
                <a:gd name="connsiteX7" fmla="*/ 0 w 3171687"/>
                <a:gd name="connsiteY7" fmla="*/ 259565 h 2069635"/>
                <a:gd name="connsiteX8" fmla="*/ 0 w 3171687"/>
                <a:gd name="connsiteY8" fmla="*/ 0 h 2069635"/>
                <a:gd name="connsiteX0-1" fmla="*/ 0 w 3171687"/>
                <a:gd name="connsiteY0-2" fmla="*/ 0 h 2069635"/>
                <a:gd name="connsiteX1-3" fmla="*/ 3171687 w 3171687"/>
                <a:gd name="connsiteY1-4" fmla="*/ 0 h 2069635"/>
                <a:gd name="connsiteX2-5" fmla="*/ 3171687 w 3171687"/>
                <a:gd name="connsiteY2-6" fmla="*/ 2069635 h 2069635"/>
                <a:gd name="connsiteX3-7" fmla="*/ 0 w 3171687"/>
                <a:gd name="connsiteY3-8" fmla="*/ 2069635 h 2069635"/>
                <a:gd name="connsiteX4-9" fmla="*/ 0 w 3171687"/>
                <a:gd name="connsiteY4-10" fmla="*/ 1810069 h 2069635"/>
                <a:gd name="connsiteX5-11" fmla="*/ 979903 w 3171687"/>
                <a:gd name="connsiteY5-12" fmla="*/ 1810069 h 2069635"/>
                <a:gd name="connsiteX6-13" fmla="*/ 979903 w 3171687"/>
                <a:gd name="connsiteY6-14" fmla="*/ 259565 h 2069635"/>
                <a:gd name="connsiteX7-15" fmla="*/ 0 w 3171687"/>
                <a:gd name="connsiteY7-16" fmla="*/ 259565 h 2069635"/>
                <a:gd name="connsiteX8-17" fmla="*/ 0 w 3171687"/>
                <a:gd name="connsiteY8-18" fmla="*/ 0 h 2069635"/>
                <a:gd name="connsiteX0-19" fmla="*/ 979903 w 3171687"/>
                <a:gd name="connsiteY0-20" fmla="*/ 1810069 h 2069635"/>
                <a:gd name="connsiteX1-21" fmla="*/ 979903 w 3171687"/>
                <a:gd name="connsiteY1-22" fmla="*/ 259565 h 2069635"/>
                <a:gd name="connsiteX2-23" fmla="*/ 0 w 3171687"/>
                <a:gd name="connsiteY2-24" fmla="*/ 259565 h 2069635"/>
                <a:gd name="connsiteX3-25" fmla="*/ 0 w 3171687"/>
                <a:gd name="connsiteY3-26" fmla="*/ 0 h 2069635"/>
                <a:gd name="connsiteX4-27" fmla="*/ 3171687 w 3171687"/>
                <a:gd name="connsiteY4-28" fmla="*/ 0 h 2069635"/>
                <a:gd name="connsiteX5-29" fmla="*/ 3171687 w 3171687"/>
                <a:gd name="connsiteY5-30" fmla="*/ 2069635 h 2069635"/>
                <a:gd name="connsiteX6-31" fmla="*/ 0 w 3171687"/>
                <a:gd name="connsiteY6-32" fmla="*/ 2069635 h 2069635"/>
                <a:gd name="connsiteX7-33" fmla="*/ 0 w 3171687"/>
                <a:gd name="connsiteY7-34" fmla="*/ 1810069 h 2069635"/>
                <a:gd name="connsiteX8-35" fmla="*/ 1071343 w 3171687"/>
                <a:gd name="connsiteY8-36" fmla="*/ 1901509 h 2069635"/>
                <a:gd name="connsiteX0-37" fmla="*/ 979903 w 3171687"/>
                <a:gd name="connsiteY0-38" fmla="*/ 1810069 h 2069635"/>
                <a:gd name="connsiteX1-39" fmla="*/ 979903 w 3171687"/>
                <a:gd name="connsiteY1-40" fmla="*/ 259565 h 2069635"/>
                <a:gd name="connsiteX2-41" fmla="*/ 0 w 3171687"/>
                <a:gd name="connsiteY2-42" fmla="*/ 259565 h 2069635"/>
                <a:gd name="connsiteX3-43" fmla="*/ 0 w 3171687"/>
                <a:gd name="connsiteY3-44" fmla="*/ 0 h 2069635"/>
                <a:gd name="connsiteX4-45" fmla="*/ 3171687 w 3171687"/>
                <a:gd name="connsiteY4-46" fmla="*/ 0 h 2069635"/>
                <a:gd name="connsiteX5-47" fmla="*/ 3171687 w 3171687"/>
                <a:gd name="connsiteY5-48" fmla="*/ 2069635 h 2069635"/>
                <a:gd name="connsiteX6-49" fmla="*/ 0 w 3171687"/>
                <a:gd name="connsiteY6-50" fmla="*/ 2069635 h 2069635"/>
                <a:gd name="connsiteX7-51" fmla="*/ 0 w 3171687"/>
                <a:gd name="connsiteY7-52" fmla="*/ 1810069 h 2069635"/>
                <a:gd name="connsiteX0-53" fmla="*/ 979903 w 3171687"/>
                <a:gd name="connsiteY0-54" fmla="*/ 259565 h 2069635"/>
                <a:gd name="connsiteX1-55" fmla="*/ 0 w 3171687"/>
                <a:gd name="connsiteY1-56" fmla="*/ 259565 h 2069635"/>
                <a:gd name="connsiteX2-57" fmla="*/ 0 w 3171687"/>
                <a:gd name="connsiteY2-58" fmla="*/ 0 h 2069635"/>
                <a:gd name="connsiteX3-59" fmla="*/ 3171687 w 3171687"/>
                <a:gd name="connsiteY3-60" fmla="*/ 0 h 2069635"/>
                <a:gd name="connsiteX4-61" fmla="*/ 3171687 w 3171687"/>
                <a:gd name="connsiteY4-62" fmla="*/ 2069635 h 2069635"/>
                <a:gd name="connsiteX5-63" fmla="*/ 0 w 3171687"/>
                <a:gd name="connsiteY5-64" fmla="*/ 2069635 h 2069635"/>
                <a:gd name="connsiteX6-65" fmla="*/ 0 w 3171687"/>
                <a:gd name="connsiteY6-66" fmla="*/ 1810069 h 2069635"/>
                <a:gd name="connsiteX0-67" fmla="*/ 0 w 3171687"/>
                <a:gd name="connsiteY0-68" fmla="*/ 259565 h 2069635"/>
                <a:gd name="connsiteX1-69" fmla="*/ 0 w 3171687"/>
                <a:gd name="connsiteY1-70" fmla="*/ 0 h 2069635"/>
                <a:gd name="connsiteX2-71" fmla="*/ 3171687 w 3171687"/>
                <a:gd name="connsiteY2-72" fmla="*/ 0 h 2069635"/>
                <a:gd name="connsiteX3-73" fmla="*/ 3171687 w 3171687"/>
                <a:gd name="connsiteY3-74" fmla="*/ 2069635 h 2069635"/>
                <a:gd name="connsiteX4-75" fmla="*/ 0 w 3171687"/>
                <a:gd name="connsiteY4-76" fmla="*/ 2069635 h 2069635"/>
                <a:gd name="connsiteX5-77" fmla="*/ 0 w 3171687"/>
                <a:gd name="connsiteY5-78" fmla="*/ 1810069 h 2069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171687" h="2069635">
                  <a:moveTo>
                    <a:pt x="0" y="259565"/>
                  </a:moveTo>
                  <a:lnTo>
                    <a:pt x="0" y="0"/>
                  </a:lnTo>
                  <a:lnTo>
                    <a:pt x="3171687" y="0"/>
                  </a:lnTo>
                  <a:lnTo>
                    <a:pt x="3171687" y="2069635"/>
                  </a:lnTo>
                  <a:lnTo>
                    <a:pt x="0" y="2069635"/>
                  </a:lnTo>
                  <a:lnTo>
                    <a:pt x="0" y="1810069"/>
                  </a:lnTo>
                </a:path>
              </a:pathLst>
            </a:custGeom>
            <a:noFill/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22"/>
            <p:cNvSpPr/>
            <p:nvPr/>
          </p:nvSpPr>
          <p:spPr>
            <a:xfrm>
              <a:off x="6497963" y="1604209"/>
              <a:ext cx="2253807" cy="1403466"/>
            </a:xfrm>
            <a:custGeom>
              <a:avLst/>
              <a:gdLst>
                <a:gd name="connsiteX0" fmla="*/ 0 w 2253807"/>
                <a:gd name="connsiteY0" fmla="*/ 0 h 1262130"/>
                <a:gd name="connsiteX1" fmla="*/ 2253807 w 2253807"/>
                <a:gd name="connsiteY1" fmla="*/ 0 h 1262130"/>
                <a:gd name="connsiteX2" fmla="*/ 2253807 w 2253807"/>
                <a:gd name="connsiteY2" fmla="*/ 1262130 h 1262130"/>
                <a:gd name="connsiteX3" fmla="*/ 1013277 w 2253807"/>
                <a:gd name="connsiteY3" fmla="*/ 1262130 h 1262130"/>
                <a:gd name="connsiteX4" fmla="*/ 1013277 w 2253807"/>
                <a:gd name="connsiteY4" fmla="*/ 700070 h 1262130"/>
                <a:gd name="connsiteX5" fmla="*/ 0 w 2253807"/>
                <a:gd name="connsiteY5" fmla="*/ 700070 h 1262130"/>
                <a:gd name="connsiteX6" fmla="*/ 0 w 2253807"/>
                <a:gd name="connsiteY6" fmla="*/ 0 h 1262130"/>
                <a:gd name="connsiteX0-1" fmla="*/ 1013277 w 2253807"/>
                <a:gd name="connsiteY0-2" fmla="*/ 700070 h 1262130"/>
                <a:gd name="connsiteX1-3" fmla="*/ 0 w 2253807"/>
                <a:gd name="connsiteY1-4" fmla="*/ 700070 h 1262130"/>
                <a:gd name="connsiteX2-5" fmla="*/ 0 w 2253807"/>
                <a:gd name="connsiteY2-6" fmla="*/ 0 h 1262130"/>
                <a:gd name="connsiteX3-7" fmla="*/ 2253807 w 2253807"/>
                <a:gd name="connsiteY3-8" fmla="*/ 0 h 1262130"/>
                <a:gd name="connsiteX4-9" fmla="*/ 2253807 w 2253807"/>
                <a:gd name="connsiteY4-10" fmla="*/ 1262130 h 1262130"/>
                <a:gd name="connsiteX5-11" fmla="*/ 1013277 w 2253807"/>
                <a:gd name="connsiteY5-12" fmla="*/ 1262130 h 1262130"/>
                <a:gd name="connsiteX6-13" fmla="*/ 1104717 w 2253807"/>
                <a:gd name="connsiteY6-14" fmla="*/ 791510 h 1262130"/>
                <a:gd name="connsiteX0-15" fmla="*/ 1013277 w 2253807"/>
                <a:gd name="connsiteY0-16" fmla="*/ 700070 h 1262130"/>
                <a:gd name="connsiteX1-17" fmla="*/ 0 w 2253807"/>
                <a:gd name="connsiteY1-18" fmla="*/ 700070 h 1262130"/>
                <a:gd name="connsiteX2-19" fmla="*/ 0 w 2253807"/>
                <a:gd name="connsiteY2-20" fmla="*/ 0 h 1262130"/>
                <a:gd name="connsiteX3-21" fmla="*/ 2253807 w 2253807"/>
                <a:gd name="connsiteY3-22" fmla="*/ 0 h 1262130"/>
                <a:gd name="connsiteX4-23" fmla="*/ 2253807 w 2253807"/>
                <a:gd name="connsiteY4-24" fmla="*/ 1262130 h 1262130"/>
                <a:gd name="connsiteX5-25" fmla="*/ 1013277 w 2253807"/>
                <a:gd name="connsiteY5-26" fmla="*/ 1262130 h 1262130"/>
                <a:gd name="connsiteX0-27" fmla="*/ 0 w 2253807"/>
                <a:gd name="connsiteY0-28" fmla="*/ 700070 h 1262130"/>
                <a:gd name="connsiteX1-29" fmla="*/ 0 w 2253807"/>
                <a:gd name="connsiteY1-30" fmla="*/ 0 h 1262130"/>
                <a:gd name="connsiteX2-31" fmla="*/ 2253807 w 2253807"/>
                <a:gd name="connsiteY2-32" fmla="*/ 0 h 1262130"/>
                <a:gd name="connsiteX3-33" fmla="*/ 2253807 w 2253807"/>
                <a:gd name="connsiteY3-34" fmla="*/ 1262130 h 1262130"/>
                <a:gd name="connsiteX4-35" fmla="*/ 1013277 w 2253807"/>
                <a:gd name="connsiteY4-36" fmla="*/ 1262130 h 12621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53807" h="1262130">
                  <a:moveTo>
                    <a:pt x="0" y="700070"/>
                  </a:moveTo>
                  <a:lnTo>
                    <a:pt x="0" y="0"/>
                  </a:lnTo>
                  <a:lnTo>
                    <a:pt x="2253807" y="0"/>
                  </a:lnTo>
                  <a:lnTo>
                    <a:pt x="2253807" y="1262130"/>
                  </a:lnTo>
                  <a:lnTo>
                    <a:pt x="1013277" y="1262130"/>
                  </a:lnTo>
                </a:path>
              </a:pathLst>
            </a:cu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5"/>
            <p:cNvSpPr txBox="1"/>
            <p:nvPr/>
          </p:nvSpPr>
          <p:spPr>
            <a:xfrm>
              <a:off x="3092130" y="2441961"/>
              <a:ext cx="454877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rgbClr val="4B73A8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Ebrima" panose="02000000000000000000" pitchFamily="2" charset="0"/>
                </a:rPr>
                <a:t>谢</a:t>
              </a:r>
              <a:r>
                <a:rPr lang="zh-CN" altLang="en-US" sz="8000" b="1" dirty="0" smtClean="0">
                  <a:solidFill>
                    <a:srgbClr val="4A9CCB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Ebrima" panose="02000000000000000000" pitchFamily="2" charset="0"/>
                </a:rPr>
                <a:t>谢</a:t>
              </a:r>
              <a:endParaRPr lang="zh-CN" altLang="en-US" sz="8000" b="1" dirty="0">
                <a:solidFill>
                  <a:srgbClr val="41CBC6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5385" y="1604209"/>
            <a:ext cx="5659640" cy="2534289"/>
            <a:chOff x="3092130" y="1604209"/>
            <a:chExt cx="5659640" cy="2534289"/>
          </a:xfrm>
        </p:grpSpPr>
        <p:sp>
          <p:nvSpPr>
            <p:cNvPr id="71" name="任意多边形 18"/>
            <p:cNvSpPr/>
            <p:nvPr/>
          </p:nvSpPr>
          <p:spPr>
            <a:xfrm>
              <a:off x="4343983" y="2068863"/>
              <a:ext cx="3506539" cy="2069635"/>
            </a:xfrm>
            <a:custGeom>
              <a:avLst/>
              <a:gdLst>
                <a:gd name="connsiteX0" fmla="*/ 0 w 3171687"/>
                <a:gd name="connsiteY0" fmla="*/ 0 h 2069635"/>
                <a:gd name="connsiteX1" fmla="*/ 3171687 w 3171687"/>
                <a:gd name="connsiteY1" fmla="*/ 0 h 2069635"/>
                <a:gd name="connsiteX2" fmla="*/ 3171687 w 3171687"/>
                <a:gd name="connsiteY2" fmla="*/ 2069635 h 2069635"/>
                <a:gd name="connsiteX3" fmla="*/ 0 w 3171687"/>
                <a:gd name="connsiteY3" fmla="*/ 2069635 h 2069635"/>
                <a:gd name="connsiteX4" fmla="*/ 0 w 3171687"/>
                <a:gd name="connsiteY4" fmla="*/ 1810069 h 2069635"/>
                <a:gd name="connsiteX5" fmla="*/ 979903 w 3171687"/>
                <a:gd name="connsiteY5" fmla="*/ 1810069 h 2069635"/>
                <a:gd name="connsiteX6" fmla="*/ 979903 w 3171687"/>
                <a:gd name="connsiteY6" fmla="*/ 259565 h 2069635"/>
                <a:gd name="connsiteX7" fmla="*/ 0 w 3171687"/>
                <a:gd name="connsiteY7" fmla="*/ 259565 h 2069635"/>
                <a:gd name="connsiteX8" fmla="*/ 0 w 3171687"/>
                <a:gd name="connsiteY8" fmla="*/ 0 h 2069635"/>
                <a:gd name="connsiteX0-1" fmla="*/ 0 w 3171687"/>
                <a:gd name="connsiteY0-2" fmla="*/ 0 h 2069635"/>
                <a:gd name="connsiteX1-3" fmla="*/ 3171687 w 3171687"/>
                <a:gd name="connsiteY1-4" fmla="*/ 0 h 2069635"/>
                <a:gd name="connsiteX2-5" fmla="*/ 3171687 w 3171687"/>
                <a:gd name="connsiteY2-6" fmla="*/ 2069635 h 2069635"/>
                <a:gd name="connsiteX3-7" fmla="*/ 0 w 3171687"/>
                <a:gd name="connsiteY3-8" fmla="*/ 2069635 h 2069635"/>
                <a:gd name="connsiteX4-9" fmla="*/ 0 w 3171687"/>
                <a:gd name="connsiteY4-10" fmla="*/ 1810069 h 2069635"/>
                <a:gd name="connsiteX5-11" fmla="*/ 979903 w 3171687"/>
                <a:gd name="connsiteY5-12" fmla="*/ 1810069 h 2069635"/>
                <a:gd name="connsiteX6-13" fmla="*/ 979903 w 3171687"/>
                <a:gd name="connsiteY6-14" fmla="*/ 259565 h 2069635"/>
                <a:gd name="connsiteX7-15" fmla="*/ 0 w 3171687"/>
                <a:gd name="connsiteY7-16" fmla="*/ 259565 h 2069635"/>
                <a:gd name="connsiteX8-17" fmla="*/ 0 w 3171687"/>
                <a:gd name="connsiteY8-18" fmla="*/ 0 h 2069635"/>
                <a:gd name="connsiteX0-19" fmla="*/ 979903 w 3171687"/>
                <a:gd name="connsiteY0-20" fmla="*/ 1810069 h 2069635"/>
                <a:gd name="connsiteX1-21" fmla="*/ 979903 w 3171687"/>
                <a:gd name="connsiteY1-22" fmla="*/ 259565 h 2069635"/>
                <a:gd name="connsiteX2-23" fmla="*/ 0 w 3171687"/>
                <a:gd name="connsiteY2-24" fmla="*/ 259565 h 2069635"/>
                <a:gd name="connsiteX3-25" fmla="*/ 0 w 3171687"/>
                <a:gd name="connsiteY3-26" fmla="*/ 0 h 2069635"/>
                <a:gd name="connsiteX4-27" fmla="*/ 3171687 w 3171687"/>
                <a:gd name="connsiteY4-28" fmla="*/ 0 h 2069635"/>
                <a:gd name="connsiteX5-29" fmla="*/ 3171687 w 3171687"/>
                <a:gd name="connsiteY5-30" fmla="*/ 2069635 h 2069635"/>
                <a:gd name="connsiteX6-31" fmla="*/ 0 w 3171687"/>
                <a:gd name="connsiteY6-32" fmla="*/ 2069635 h 2069635"/>
                <a:gd name="connsiteX7-33" fmla="*/ 0 w 3171687"/>
                <a:gd name="connsiteY7-34" fmla="*/ 1810069 h 2069635"/>
                <a:gd name="connsiteX8-35" fmla="*/ 1071343 w 3171687"/>
                <a:gd name="connsiteY8-36" fmla="*/ 1901509 h 2069635"/>
                <a:gd name="connsiteX0-37" fmla="*/ 979903 w 3171687"/>
                <a:gd name="connsiteY0-38" fmla="*/ 1810069 h 2069635"/>
                <a:gd name="connsiteX1-39" fmla="*/ 979903 w 3171687"/>
                <a:gd name="connsiteY1-40" fmla="*/ 259565 h 2069635"/>
                <a:gd name="connsiteX2-41" fmla="*/ 0 w 3171687"/>
                <a:gd name="connsiteY2-42" fmla="*/ 259565 h 2069635"/>
                <a:gd name="connsiteX3-43" fmla="*/ 0 w 3171687"/>
                <a:gd name="connsiteY3-44" fmla="*/ 0 h 2069635"/>
                <a:gd name="connsiteX4-45" fmla="*/ 3171687 w 3171687"/>
                <a:gd name="connsiteY4-46" fmla="*/ 0 h 2069635"/>
                <a:gd name="connsiteX5-47" fmla="*/ 3171687 w 3171687"/>
                <a:gd name="connsiteY5-48" fmla="*/ 2069635 h 2069635"/>
                <a:gd name="connsiteX6-49" fmla="*/ 0 w 3171687"/>
                <a:gd name="connsiteY6-50" fmla="*/ 2069635 h 2069635"/>
                <a:gd name="connsiteX7-51" fmla="*/ 0 w 3171687"/>
                <a:gd name="connsiteY7-52" fmla="*/ 1810069 h 2069635"/>
                <a:gd name="connsiteX0-53" fmla="*/ 979903 w 3171687"/>
                <a:gd name="connsiteY0-54" fmla="*/ 259565 h 2069635"/>
                <a:gd name="connsiteX1-55" fmla="*/ 0 w 3171687"/>
                <a:gd name="connsiteY1-56" fmla="*/ 259565 h 2069635"/>
                <a:gd name="connsiteX2-57" fmla="*/ 0 w 3171687"/>
                <a:gd name="connsiteY2-58" fmla="*/ 0 h 2069635"/>
                <a:gd name="connsiteX3-59" fmla="*/ 3171687 w 3171687"/>
                <a:gd name="connsiteY3-60" fmla="*/ 0 h 2069635"/>
                <a:gd name="connsiteX4-61" fmla="*/ 3171687 w 3171687"/>
                <a:gd name="connsiteY4-62" fmla="*/ 2069635 h 2069635"/>
                <a:gd name="connsiteX5-63" fmla="*/ 0 w 3171687"/>
                <a:gd name="connsiteY5-64" fmla="*/ 2069635 h 2069635"/>
                <a:gd name="connsiteX6-65" fmla="*/ 0 w 3171687"/>
                <a:gd name="connsiteY6-66" fmla="*/ 1810069 h 2069635"/>
                <a:gd name="connsiteX0-67" fmla="*/ 0 w 3171687"/>
                <a:gd name="connsiteY0-68" fmla="*/ 259565 h 2069635"/>
                <a:gd name="connsiteX1-69" fmla="*/ 0 w 3171687"/>
                <a:gd name="connsiteY1-70" fmla="*/ 0 h 2069635"/>
                <a:gd name="connsiteX2-71" fmla="*/ 3171687 w 3171687"/>
                <a:gd name="connsiteY2-72" fmla="*/ 0 h 2069635"/>
                <a:gd name="connsiteX3-73" fmla="*/ 3171687 w 3171687"/>
                <a:gd name="connsiteY3-74" fmla="*/ 2069635 h 2069635"/>
                <a:gd name="connsiteX4-75" fmla="*/ 0 w 3171687"/>
                <a:gd name="connsiteY4-76" fmla="*/ 2069635 h 2069635"/>
                <a:gd name="connsiteX5-77" fmla="*/ 0 w 3171687"/>
                <a:gd name="connsiteY5-78" fmla="*/ 1810069 h 2069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171687" h="2069635">
                  <a:moveTo>
                    <a:pt x="0" y="259565"/>
                  </a:moveTo>
                  <a:lnTo>
                    <a:pt x="0" y="0"/>
                  </a:lnTo>
                  <a:lnTo>
                    <a:pt x="3171687" y="0"/>
                  </a:lnTo>
                  <a:lnTo>
                    <a:pt x="3171687" y="2069635"/>
                  </a:lnTo>
                  <a:lnTo>
                    <a:pt x="0" y="2069635"/>
                  </a:lnTo>
                  <a:lnTo>
                    <a:pt x="0" y="1810069"/>
                  </a:lnTo>
                </a:path>
              </a:pathLst>
            </a:custGeom>
            <a:noFill/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22"/>
            <p:cNvSpPr/>
            <p:nvPr/>
          </p:nvSpPr>
          <p:spPr>
            <a:xfrm>
              <a:off x="6497963" y="1604209"/>
              <a:ext cx="2253807" cy="1403466"/>
            </a:xfrm>
            <a:custGeom>
              <a:avLst/>
              <a:gdLst>
                <a:gd name="connsiteX0" fmla="*/ 0 w 2253807"/>
                <a:gd name="connsiteY0" fmla="*/ 0 h 1262130"/>
                <a:gd name="connsiteX1" fmla="*/ 2253807 w 2253807"/>
                <a:gd name="connsiteY1" fmla="*/ 0 h 1262130"/>
                <a:gd name="connsiteX2" fmla="*/ 2253807 w 2253807"/>
                <a:gd name="connsiteY2" fmla="*/ 1262130 h 1262130"/>
                <a:gd name="connsiteX3" fmla="*/ 1013277 w 2253807"/>
                <a:gd name="connsiteY3" fmla="*/ 1262130 h 1262130"/>
                <a:gd name="connsiteX4" fmla="*/ 1013277 w 2253807"/>
                <a:gd name="connsiteY4" fmla="*/ 700070 h 1262130"/>
                <a:gd name="connsiteX5" fmla="*/ 0 w 2253807"/>
                <a:gd name="connsiteY5" fmla="*/ 700070 h 1262130"/>
                <a:gd name="connsiteX6" fmla="*/ 0 w 2253807"/>
                <a:gd name="connsiteY6" fmla="*/ 0 h 1262130"/>
                <a:gd name="connsiteX0-1" fmla="*/ 1013277 w 2253807"/>
                <a:gd name="connsiteY0-2" fmla="*/ 700070 h 1262130"/>
                <a:gd name="connsiteX1-3" fmla="*/ 0 w 2253807"/>
                <a:gd name="connsiteY1-4" fmla="*/ 700070 h 1262130"/>
                <a:gd name="connsiteX2-5" fmla="*/ 0 w 2253807"/>
                <a:gd name="connsiteY2-6" fmla="*/ 0 h 1262130"/>
                <a:gd name="connsiteX3-7" fmla="*/ 2253807 w 2253807"/>
                <a:gd name="connsiteY3-8" fmla="*/ 0 h 1262130"/>
                <a:gd name="connsiteX4-9" fmla="*/ 2253807 w 2253807"/>
                <a:gd name="connsiteY4-10" fmla="*/ 1262130 h 1262130"/>
                <a:gd name="connsiteX5-11" fmla="*/ 1013277 w 2253807"/>
                <a:gd name="connsiteY5-12" fmla="*/ 1262130 h 1262130"/>
                <a:gd name="connsiteX6-13" fmla="*/ 1104717 w 2253807"/>
                <a:gd name="connsiteY6-14" fmla="*/ 791510 h 1262130"/>
                <a:gd name="connsiteX0-15" fmla="*/ 1013277 w 2253807"/>
                <a:gd name="connsiteY0-16" fmla="*/ 700070 h 1262130"/>
                <a:gd name="connsiteX1-17" fmla="*/ 0 w 2253807"/>
                <a:gd name="connsiteY1-18" fmla="*/ 700070 h 1262130"/>
                <a:gd name="connsiteX2-19" fmla="*/ 0 w 2253807"/>
                <a:gd name="connsiteY2-20" fmla="*/ 0 h 1262130"/>
                <a:gd name="connsiteX3-21" fmla="*/ 2253807 w 2253807"/>
                <a:gd name="connsiteY3-22" fmla="*/ 0 h 1262130"/>
                <a:gd name="connsiteX4-23" fmla="*/ 2253807 w 2253807"/>
                <a:gd name="connsiteY4-24" fmla="*/ 1262130 h 1262130"/>
                <a:gd name="connsiteX5-25" fmla="*/ 1013277 w 2253807"/>
                <a:gd name="connsiteY5-26" fmla="*/ 1262130 h 1262130"/>
                <a:gd name="connsiteX0-27" fmla="*/ 0 w 2253807"/>
                <a:gd name="connsiteY0-28" fmla="*/ 700070 h 1262130"/>
                <a:gd name="connsiteX1-29" fmla="*/ 0 w 2253807"/>
                <a:gd name="connsiteY1-30" fmla="*/ 0 h 1262130"/>
                <a:gd name="connsiteX2-31" fmla="*/ 2253807 w 2253807"/>
                <a:gd name="connsiteY2-32" fmla="*/ 0 h 1262130"/>
                <a:gd name="connsiteX3-33" fmla="*/ 2253807 w 2253807"/>
                <a:gd name="connsiteY3-34" fmla="*/ 1262130 h 1262130"/>
                <a:gd name="connsiteX4-35" fmla="*/ 1013277 w 2253807"/>
                <a:gd name="connsiteY4-36" fmla="*/ 1262130 h 12621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53807" h="1262130">
                  <a:moveTo>
                    <a:pt x="0" y="700070"/>
                  </a:moveTo>
                  <a:lnTo>
                    <a:pt x="0" y="0"/>
                  </a:lnTo>
                  <a:lnTo>
                    <a:pt x="2253807" y="0"/>
                  </a:lnTo>
                  <a:lnTo>
                    <a:pt x="2253807" y="1262130"/>
                  </a:lnTo>
                  <a:lnTo>
                    <a:pt x="1013277" y="1262130"/>
                  </a:lnTo>
                </a:path>
              </a:pathLst>
            </a:cu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5"/>
            <p:cNvSpPr txBox="1"/>
            <p:nvPr/>
          </p:nvSpPr>
          <p:spPr>
            <a:xfrm>
              <a:off x="3092130" y="2442647"/>
              <a:ext cx="4548778" cy="13220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rgbClr val="41CBC6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Ebrima" panose="02000000000000000000" pitchFamily="2" charset="0"/>
                </a:rPr>
                <a:t>注册登录</a:t>
              </a:r>
              <a:endParaRPr lang="zh-CN" altLang="en-US" sz="8000" b="1" dirty="0">
                <a:solidFill>
                  <a:srgbClr val="41CBC6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66515" y="5062855"/>
            <a:ext cx="409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慕测平台：</a:t>
            </a:r>
            <a:r>
              <a:rPr lang="zh-CN" altLang="en-US">
                <a:hlinkClick r:id="rId1"/>
              </a:rPr>
              <a:t>http://www.mooctest.org/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理论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介绍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5688" y="2349500"/>
          <a:ext cx="10080000" cy="345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/>
                <a:gridCol w="8280000"/>
              </a:tblGrid>
              <a:tr h="43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变异算子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描述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2000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运算符变异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对关系运算符</a:t>
                      </a:r>
                      <a:r>
                        <a:rPr lang="en-US" sz="1800" dirty="0">
                          <a:effectLst/>
                        </a:rPr>
                        <a:t> “&lt;”</a:t>
                      </a:r>
                      <a:r>
                        <a:rPr lang="zh-CN" sz="1800" dirty="0">
                          <a:effectLst/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“&lt;=”</a:t>
                      </a:r>
                      <a:r>
                        <a:rPr lang="zh-CN" sz="1800" dirty="0">
                          <a:effectLst/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“&gt;”</a:t>
                      </a:r>
                      <a:r>
                        <a:rPr lang="zh-CN" sz="1800" dirty="0">
                          <a:effectLst/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“&gt;=” </a:t>
                      </a:r>
                      <a:r>
                        <a:rPr lang="zh-CN" sz="1800" dirty="0">
                          <a:effectLst/>
                        </a:rPr>
                        <a:t>进行替换，如将</a:t>
                      </a:r>
                      <a:r>
                        <a:rPr lang="en-US" sz="1800" dirty="0">
                          <a:effectLst/>
                        </a:rPr>
                        <a:t> “&lt;” </a:t>
                      </a:r>
                      <a:r>
                        <a:rPr lang="zh-CN" sz="1800" dirty="0">
                          <a:effectLst/>
                        </a:rPr>
                        <a:t>替换为</a:t>
                      </a:r>
                      <a:r>
                        <a:rPr lang="en-US" sz="1800" dirty="0">
                          <a:effectLst/>
                        </a:rPr>
                        <a:t> “&lt;=”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200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对自增运算符</a:t>
                      </a:r>
                      <a:r>
                        <a:rPr lang="en-US" sz="1800" dirty="0">
                          <a:effectLst/>
                        </a:rPr>
                        <a:t> “++” </a:t>
                      </a:r>
                      <a:r>
                        <a:rPr lang="zh-CN" sz="1800" dirty="0">
                          <a:effectLst/>
                        </a:rPr>
                        <a:t>或自减运算符</a:t>
                      </a:r>
                      <a:r>
                        <a:rPr lang="en-US" sz="1800" dirty="0">
                          <a:effectLst/>
                        </a:rPr>
                        <a:t> “--” </a:t>
                      </a:r>
                      <a:r>
                        <a:rPr lang="zh-CN" sz="1800" dirty="0">
                          <a:effectLst/>
                        </a:rPr>
                        <a:t>进行替换，如将</a:t>
                      </a:r>
                      <a:r>
                        <a:rPr lang="en-US" sz="1800" dirty="0">
                          <a:effectLst/>
                        </a:rPr>
                        <a:t> “++” </a:t>
                      </a:r>
                      <a:r>
                        <a:rPr lang="zh-CN" sz="1800" dirty="0">
                          <a:effectLst/>
                        </a:rPr>
                        <a:t>替换为</a:t>
                      </a:r>
                      <a:r>
                        <a:rPr lang="en-US" sz="1800" dirty="0">
                          <a:effectLst/>
                        </a:rPr>
                        <a:t> “--”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200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对与数值运算的二元算术运算符进行替换，如将</a:t>
                      </a:r>
                      <a:r>
                        <a:rPr lang="en-US" sz="1800" dirty="0">
                          <a:effectLst/>
                        </a:rPr>
                        <a:t> “+” </a:t>
                      </a:r>
                      <a:r>
                        <a:rPr lang="zh-CN" sz="1800" dirty="0">
                          <a:effectLst/>
                        </a:rPr>
                        <a:t>替换为</a:t>
                      </a:r>
                      <a:r>
                        <a:rPr lang="en-US" sz="1800" dirty="0">
                          <a:effectLst/>
                        </a:rPr>
                        <a:t> “-”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200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将程序中的条件运算符替换为相反运算符，如将</a:t>
                      </a:r>
                      <a:r>
                        <a:rPr lang="en-US" sz="1800" dirty="0">
                          <a:effectLst/>
                        </a:rPr>
                        <a:t> “==” </a:t>
                      </a:r>
                      <a:r>
                        <a:rPr lang="zh-CN" sz="1800" dirty="0">
                          <a:effectLst/>
                        </a:rPr>
                        <a:t>替换为</a:t>
                      </a:r>
                      <a:r>
                        <a:rPr lang="en-US" sz="1800" dirty="0">
                          <a:effectLst/>
                        </a:rPr>
                        <a:t> “!=”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数值变异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对程序中整数类型、浮点数类型的变量取相反数，如将</a:t>
                      </a:r>
                      <a:r>
                        <a:rPr lang="en-US" sz="1800" dirty="0">
                          <a:effectLst/>
                        </a:rPr>
                        <a:t> “i” </a:t>
                      </a:r>
                      <a:r>
                        <a:rPr lang="zh-CN" sz="1800" dirty="0">
                          <a:effectLst/>
                        </a:rPr>
                        <a:t>替换为</a:t>
                      </a:r>
                      <a:r>
                        <a:rPr lang="en-US" sz="1800" dirty="0">
                          <a:effectLst/>
                        </a:rPr>
                        <a:t> “-i”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20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方法返回值变异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删除程序中返回值类型为</a:t>
                      </a:r>
                      <a:r>
                        <a:rPr lang="en-US" sz="1800" dirty="0">
                          <a:effectLst/>
                        </a:rPr>
                        <a:t>void</a:t>
                      </a:r>
                      <a:r>
                        <a:rPr lang="zh-CN" sz="1800" dirty="0">
                          <a:effectLst/>
                        </a:rPr>
                        <a:t>的方法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200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对程序中方法的返回值进行修改，如将</a:t>
                      </a:r>
                      <a:r>
                        <a:rPr lang="en-US" sz="1800" dirty="0">
                          <a:effectLst/>
                        </a:rPr>
                        <a:t> “true” </a:t>
                      </a:r>
                      <a:r>
                        <a:rPr lang="zh-CN" sz="1800" dirty="0">
                          <a:effectLst/>
                        </a:rPr>
                        <a:t>修改为</a:t>
                      </a:r>
                      <a:r>
                        <a:rPr lang="en-US" sz="1800" dirty="0">
                          <a:effectLst/>
                        </a:rPr>
                        <a:t> “false”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51222" y="2010946"/>
            <a:ext cx="2888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面向过程程序的变异算子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理论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介绍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5688" y="2349500"/>
          <a:ext cx="10080000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/>
                <a:gridCol w="8280000"/>
              </a:tblGrid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变异算子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描述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继承变异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增加或删除子类中的重写变量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增加、修改或重命名子类中的重写方法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删除子类中的关键字</a:t>
                      </a:r>
                      <a:r>
                        <a:rPr lang="en-US" sz="1800" dirty="0">
                          <a:effectLst/>
                        </a:rPr>
                        <a:t>super</a:t>
                      </a:r>
                      <a:r>
                        <a:rPr lang="zh-CN" sz="1800" dirty="0">
                          <a:effectLst/>
                        </a:rPr>
                        <a:t>，如将</a:t>
                      </a:r>
                      <a:r>
                        <a:rPr lang="en-US" sz="1800" dirty="0">
                          <a:effectLst/>
                        </a:rPr>
                        <a:t> “return a*</a:t>
                      </a:r>
                      <a:r>
                        <a:rPr lang="en-US" sz="1800" dirty="0" err="1">
                          <a:effectLst/>
                        </a:rPr>
                        <a:t>super.b</a:t>
                      </a:r>
                      <a:r>
                        <a:rPr lang="en-US" sz="1800" dirty="0">
                          <a:effectLst/>
                        </a:rPr>
                        <a:t>” </a:t>
                      </a:r>
                      <a:r>
                        <a:rPr lang="zh-CN" sz="1800" dirty="0">
                          <a:effectLst/>
                        </a:rPr>
                        <a:t>修改为</a:t>
                      </a:r>
                      <a:r>
                        <a:rPr lang="en-US" sz="1800" dirty="0">
                          <a:effectLst/>
                        </a:rPr>
                        <a:t> “return a*b”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多态变异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将变量实例化为子类型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将变量声明、形参类型改为父类型，如将</a:t>
                      </a:r>
                      <a:r>
                        <a:rPr lang="en-US" sz="1800" dirty="0">
                          <a:effectLst/>
                        </a:rPr>
                        <a:t> “Integer i” </a:t>
                      </a:r>
                      <a:r>
                        <a:rPr lang="zh-CN" sz="1800" dirty="0">
                          <a:effectLst/>
                        </a:rPr>
                        <a:t>修改为</a:t>
                      </a:r>
                      <a:r>
                        <a:rPr lang="en-US" sz="1800" dirty="0">
                          <a:effectLst/>
                        </a:rPr>
                        <a:t> “Object i”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赋值时将使用变量替换为其它可用类型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重载变异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修改重载方法的内容，或删除重载方法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修改方法参数的顺序或数量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51222" y="2010946"/>
            <a:ext cx="2888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面向对象程序的变异算子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22610ab1-43fb-4bd5-98a9-459abf693546}"/>
</p:tagLst>
</file>

<file path=ppt/tags/tag3.xml><?xml version="1.0" encoding="utf-8"?>
<p:tagLst xmlns:p="http://schemas.openxmlformats.org/presentationml/2006/main">
  <p:tag name="KSO_WM_UNIT_PLACING_PICTURE_USER_VIEWPORT" val="{&quot;height&quot;:4260,&quot;width&quot;:3960}"/>
</p:tagLst>
</file>

<file path=ppt/tags/tag4.xml><?xml version="1.0" encoding="utf-8"?>
<p:tagLst xmlns:p="http://schemas.openxmlformats.org/presentationml/2006/main">
  <p:tag name="KSO_WM_UNIT_TABLE_BEAUTIFY" val="smartTable{f847794f-24db-4b1f-9fb2-1adf8cc9983c}"/>
  <p:tag name="TABLE_ENDDRAG_ORIGIN_RECT" val="726*139"/>
  <p:tag name="TABLE_ENDDRAG_RECT" val="209*176*726*139"/>
</p:tagLst>
</file>

<file path=ppt/tags/tag5.xml><?xml version="1.0" encoding="utf-8"?>
<p:tagLst xmlns:p="http://schemas.openxmlformats.org/presentationml/2006/main">
  <p:tag name="KSO_WM_UNIT_TABLE_BEAUTIFY" val="smartTable{f847794f-24db-4b1f-9fb2-1adf8cc9983c}"/>
  <p:tag name="TABLE_ENDDRAG_ORIGIN_RECT" val="843*350"/>
  <p:tag name="TABLE_ENDDRAG_RECT" val="100*174*843*3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3883</Words>
  <Application>WPS 演示</Application>
  <PresentationFormat>宽屏</PresentationFormat>
  <Paragraphs>467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91" baseType="lpstr">
      <vt:lpstr>Arial</vt:lpstr>
      <vt:lpstr>宋体</vt:lpstr>
      <vt:lpstr>Wingdings</vt:lpstr>
      <vt:lpstr>Impact</vt:lpstr>
      <vt:lpstr>微软雅黑</vt:lpstr>
      <vt:lpstr>Ebrima</vt:lpstr>
      <vt:lpstr>幼圆</vt:lpstr>
      <vt:lpstr>Calibri</vt:lpstr>
      <vt:lpstr>微软雅黑 Light</vt:lpstr>
      <vt:lpstr>Times New Roman</vt:lpstr>
      <vt:lpstr>Cambria Math</vt:lpstr>
      <vt:lpstr>等线</vt:lpstr>
      <vt:lpstr>Arial Unicode MS</vt:lpstr>
      <vt:lpstr>等线 Light</vt:lpstr>
      <vt:lpstr>Tahoma</vt:lpstr>
      <vt:lpstr>Arial</vt:lpstr>
      <vt:lpstr>Calibri</vt:lpstr>
      <vt:lpstr>方正粗黑宋简体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xingya wang</dc:creator>
  <cp:lastModifiedBy>陈钊</cp:lastModifiedBy>
  <cp:revision>610</cp:revision>
  <dcterms:created xsi:type="dcterms:W3CDTF">2018-09-09T07:40:00Z</dcterms:created>
  <dcterms:modified xsi:type="dcterms:W3CDTF">2021-09-25T19:16:25Z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57B6133BD878469697D4540A5AC8DFB1</vt:lpwstr>
  </property>
</Properties>
</file>