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4" r:id="rId3"/>
    <p:sldId id="267" r:id="rId4"/>
    <p:sldId id="266" r:id="rId5"/>
    <p:sldId id="262" r:id="rId6"/>
    <p:sldId id="260" r:id="rId7"/>
    <p:sldId id="261" r:id="rId8"/>
    <p:sldId id="259"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zh-CN"/>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12/15/2021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12/15/2021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zh-CN"/>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12/15/2021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12/15/2021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12/15/2021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4C74-0ACD-48C2-B0F3-49BCA3CDFF7E}"/>
              </a:ext>
            </a:extLst>
          </p:cNvPr>
          <p:cNvSpPr>
            <a:spLocks noGrp="1"/>
          </p:cNvSpPr>
          <p:nvPr>
            <p:ph type="ctrTitle"/>
          </p:nvPr>
        </p:nvSpPr>
        <p:spPr>
          <a:xfrm>
            <a:off x="1628993" y="2001774"/>
            <a:ext cx="8934014" cy="2234247"/>
          </a:xfrm>
        </p:spPr>
        <p:txBody>
          <a:bodyPr/>
          <a:lstStyle/>
          <a:p>
            <a:r>
              <a:rPr lang="en-US" altLang="zh-CN" sz="4800" dirty="0"/>
              <a:t>Combinatorial Testing Metrics for Machine Learning </a:t>
            </a:r>
            <a:endParaRPr lang="zh-CN" altLang="en-US" sz="4800" dirty="0"/>
          </a:p>
        </p:txBody>
      </p:sp>
      <p:sp>
        <p:nvSpPr>
          <p:cNvPr id="3" name="Subtitle 2">
            <a:extLst>
              <a:ext uri="{FF2B5EF4-FFF2-40B4-BE49-F238E27FC236}">
                <a16:creationId xmlns:a16="http://schemas.microsoft.com/office/drawing/2014/main" id="{97A67D66-63C1-4FD2-9035-22A7D570FE3B}"/>
              </a:ext>
            </a:extLst>
          </p:cNvPr>
          <p:cNvSpPr>
            <a:spLocks noGrp="1"/>
          </p:cNvSpPr>
          <p:nvPr>
            <p:ph type="subTitle" idx="1"/>
          </p:nvPr>
        </p:nvSpPr>
        <p:spPr>
          <a:xfrm>
            <a:off x="1560576" y="4976260"/>
            <a:ext cx="9070848" cy="457201"/>
          </a:xfrm>
        </p:spPr>
        <p:txBody>
          <a:bodyPr/>
          <a:lstStyle/>
          <a:p>
            <a:r>
              <a:rPr lang="zh-CN" altLang="en-US" dirty="0"/>
              <a:t>阮炜霖 </a:t>
            </a:r>
            <a:r>
              <a:rPr lang="en-US" altLang="zh-CN" dirty="0"/>
              <a:t>2020101603 </a:t>
            </a:r>
            <a:r>
              <a:rPr lang="zh-CN" altLang="en-US" dirty="0"/>
              <a:t>网络工程</a:t>
            </a:r>
          </a:p>
        </p:txBody>
      </p:sp>
    </p:spTree>
    <p:extLst>
      <p:ext uri="{BB962C8B-B14F-4D97-AF65-F5344CB8AC3E}">
        <p14:creationId xmlns:p14="http://schemas.microsoft.com/office/powerpoint/2010/main" val="105025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C89-B001-468E-9B61-D091AEF74483}"/>
              </a:ext>
            </a:extLst>
          </p:cNvPr>
          <p:cNvSpPr>
            <a:spLocks noGrp="1"/>
          </p:cNvSpPr>
          <p:nvPr>
            <p:ph type="title"/>
          </p:nvPr>
        </p:nvSpPr>
        <p:spPr>
          <a:xfrm>
            <a:off x="662443" y="508000"/>
            <a:ext cx="10058400" cy="1371600"/>
          </a:xfrm>
        </p:spPr>
        <p:txBody>
          <a:bodyPr/>
          <a:lstStyle/>
          <a:p>
            <a:r>
              <a:rPr lang="zh-CN" altLang="en-US" dirty="0"/>
              <a:t>论文概要</a:t>
            </a:r>
          </a:p>
        </p:txBody>
      </p:sp>
      <p:sp>
        <p:nvSpPr>
          <p:cNvPr id="3" name="Rectangle 1">
            <a:extLst>
              <a:ext uri="{FF2B5EF4-FFF2-40B4-BE49-F238E27FC236}">
                <a16:creationId xmlns:a16="http://schemas.microsoft.com/office/drawing/2014/main" id="{463ED870-3E99-4E39-848D-3B972656268A}"/>
              </a:ext>
            </a:extLst>
          </p:cNvPr>
          <p:cNvSpPr>
            <a:spLocks noChangeArrowheads="1"/>
          </p:cNvSpPr>
          <p:nvPr/>
        </p:nvSpPr>
        <p:spPr bwMode="auto">
          <a:xfrm>
            <a:off x="662443" y="2348012"/>
            <a:ext cx="106597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Open Sans" panose="020B0604020202020204" pitchFamily="34" charset="0"/>
              </a:rPr>
              <a:t>本文定义了用于比较机器学习数据集的集合差异的度量，提出数据集之间的差异是关于组合覆盖率的函数，并举例阐明了这种方法在估计和评测机器学习模型的性能上的效用。</a:t>
            </a:r>
            <a:endParaRPr kumimoji="0" lang="en-US" altLang="zh-CN" sz="2000" b="0" i="0" u="none" strike="noStrike" cap="none" normalizeH="0" baseline="0" dirty="0">
              <a:ln>
                <a:noFill/>
              </a:ln>
              <a:solidFill>
                <a:srgbClr val="333333"/>
              </a:solidFill>
              <a:effectLst/>
              <a:latin typeface="Arial" panose="020B0604020202020204" pitchFamily="34" charset="0"/>
              <a:ea typeface="Open Sans"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Open Sans" panose="020B0604020202020204" pitchFamily="34" charset="0"/>
              </a:rPr>
              <a:t>识别和测量数据集之间的差异在机器学习领域是一个非常重要的问题，模型的准确性很大程度上取决于训练数据能否充分代表应用程序中遇到的数据。该方法可应用于迁移学习，即预测一个模型是否能在其他数据集上也能有良好的预测结果的问题。</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A846-3187-4487-BFCA-77842340BE82}"/>
              </a:ext>
            </a:extLst>
          </p:cNvPr>
          <p:cNvSpPr>
            <a:spLocks noGrp="1"/>
          </p:cNvSpPr>
          <p:nvPr>
            <p:ph type="title"/>
          </p:nvPr>
        </p:nvSpPr>
        <p:spPr>
          <a:xfrm>
            <a:off x="824571" y="378139"/>
            <a:ext cx="10058400" cy="1371600"/>
          </a:xfrm>
        </p:spPr>
        <p:txBody>
          <a:bodyPr/>
          <a:lstStyle/>
          <a:p>
            <a:r>
              <a:rPr lang="zh-CN" altLang="en-US" dirty="0"/>
              <a:t>基本公式</a:t>
            </a:r>
          </a:p>
        </p:txBody>
      </p:sp>
      <p:sp>
        <p:nvSpPr>
          <p:cNvPr id="3" name="Content Placeholder 2">
            <a:extLst>
              <a:ext uri="{FF2B5EF4-FFF2-40B4-BE49-F238E27FC236}">
                <a16:creationId xmlns:a16="http://schemas.microsoft.com/office/drawing/2014/main" id="{B9825A38-3556-4F19-B009-66B7EFD9C4C3}"/>
              </a:ext>
            </a:extLst>
          </p:cNvPr>
          <p:cNvSpPr>
            <a:spLocks noGrp="1"/>
          </p:cNvSpPr>
          <p:nvPr>
            <p:ph idx="1"/>
          </p:nvPr>
        </p:nvSpPr>
        <p:spPr/>
        <p:txBody>
          <a:bodyPr/>
          <a:lstStyle/>
          <a:p>
            <a:endParaRPr lang="zh-CN" altLang="en-US" dirty="0"/>
          </a:p>
        </p:txBody>
      </p:sp>
      <p:pic>
        <p:nvPicPr>
          <p:cNvPr id="5" name="Picture 4">
            <a:extLst>
              <a:ext uri="{FF2B5EF4-FFF2-40B4-BE49-F238E27FC236}">
                <a16:creationId xmlns:a16="http://schemas.microsoft.com/office/drawing/2014/main" id="{20F61099-B83C-48E8-A4E3-092BB17CFF1E}"/>
              </a:ext>
            </a:extLst>
          </p:cNvPr>
          <p:cNvPicPr>
            <a:picLocks noChangeAspect="1"/>
          </p:cNvPicPr>
          <p:nvPr/>
        </p:nvPicPr>
        <p:blipFill>
          <a:blip r:embed="rId2"/>
          <a:stretch>
            <a:fillRect/>
          </a:stretch>
        </p:blipFill>
        <p:spPr>
          <a:xfrm>
            <a:off x="824571" y="1396358"/>
            <a:ext cx="10542857" cy="4819048"/>
          </a:xfrm>
          <a:prstGeom prst="rect">
            <a:avLst/>
          </a:prstGeom>
        </p:spPr>
      </p:pic>
    </p:spTree>
    <p:extLst>
      <p:ext uri="{BB962C8B-B14F-4D97-AF65-F5344CB8AC3E}">
        <p14:creationId xmlns:p14="http://schemas.microsoft.com/office/powerpoint/2010/main" val="108983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1994-3634-41A5-869B-DEAC0DE5D065}"/>
              </a:ext>
            </a:extLst>
          </p:cNvPr>
          <p:cNvSpPr>
            <a:spLocks noGrp="1"/>
          </p:cNvSpPr>
          <p:nvPr>
            <p:ph type="title"/>
          </p:nvPr>
        </p:nvSpPr>
        <p:spPr/>
        <p:txBody>
          <a:bodyPr/>
          <a:lstStyle/>
          <a:p>
            <a:r>
              <a:rPr lang="zh-CN" altLang="en-US" dirty="0"/>
              <a:t>应用</a:t>
            </a:r>
          </a:p>
        </p:txBody>
      </p:sp>
      <p:sp>
        <p:nvSpPr>
          <p:cNvPr id="3" name="Content Placeholder 2">
            <a:extLst>
              <a:ext uri="{FF2B5EF4-FFF2-40B4-BE49-F238E27FC236}">
                <a16:creationId xmlns:a16="http://schemas.microsoft.com/office/drawing/2014/main" id="{770C8E9D-0C19-4AB8-AC67-CCF6157BABCD}"/>
              </a:ext>
            </a:extLst>
          </p:cNvPr>
          <p:cNvSpPr>
            <a:spLocks noGrp="1"/>
          </p:cNvSpPr>
          <p:nvPr>
            <p:ph idx="1"/>
          </p:nvPr>
        </p:nvSpPr>
        <p:spPr/>
        <p:txBody>
          <a:bodyPr>
            <a:normAutofit/>
          </a:bodyPr>
          <a:lstStyle/>
          <a:p>
            <a:r>
              <a:rPr lang="en-US" altLang="zh-CN" sz="3600" dirty="0"/>
              <a:t>A.</a:t>
            </a:r>
            <a:r>
              <a:rPr lang="zh-CN" altLang="en-US" sz="3600" dirty="0"/>
              <a:t>故障定位</a:t>
            </a:r>
            <a:endParaRPr lang="en-US" altLang="zh-CN" sz="3600" dirty="0"/>
          </a:p>
          <a:p>
            <a:r>
              <a:rPr lang="en-US" altLang="zh-CN" sz="3600" dirty="0"/>
              <a:t>B.</a:t>
            </a:r>
            <a:r>
              <a:rPr lang="zh-CN" altLang="en-US" sz="3600" dirty="0"/>
              <a:t>可解释性分类</a:t>
            </a:r>
            <a:endParaRPr lang="en-US" altLang="zh-CN" sz="3600" dirty="0"/>
          </a:p>
          <a:p>
            <a:r>
              <a:rPr lang="en-US" altLang="zh-CN" sz="3600" dirty="0"/>
              <a:t>C.</a:t>
            </a:r>
            <a:r>
              <a:rPr lang="zh-CN" altLang="en-US" sz="3600" dirty="0"/>
              <a:t>模型包络</a:t>
            </a:r>
            <a:endParaRPr lang="en-US" altLang="zh-CN" sz="3600" dirty="0"/>
          </a:p>
          <a:p>
            <a:pPr marL="0" indent="0">
              <a:buNone/>
            </a:pPr>
            <a:endParaRPr lang="zh-CN" altLang="en-US" sz="3600" dirty="0"/>
          </a:p>
        </p:txBody>
      </p:sp>
    </p:spTree>
    <p:extLst>
      <p:ext uri="{BB962C8B-B14F-4D97-AF65-F5344CB8AC3E}">
        <p14:creationId xmlns:p14="http://schemas.microsoft.com/office/powerpoint/2010/main" val="372543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489B-07DC-462A-812C-F12E7A1F5EED}"/>
              </a:ext>
            </a:extLst>
          </p:cNvPr>
          <p:cNvSpPr>
            <a:spLocks noGrp="1"/>
          </p:cNvSpPr>
          <p:nvPr>
            <p:ph type="title"/>
          </p:nvPr>
        </p:nvSpPr>
        <p:spPr>
          <a:xfrm>
            <a:off x="558800" y="642594"/>
            <a:ext cx="8978900" cy="792506"/>
          </a:xfrm>
        </p:spPr>
        <p:txBody>
          <a:bodyPr>
            <a:normAutofit fontScale="90000"/>
          </a:bodyPr>
          <a:lstStyle/>
          <a:p>
            <a:r>
              <a:rPr lang="en-US" altLang="zh-CN" dirty="0"/>
              <a:t>Planes in Satellite Imagery </a:t>
            </a:r>
            <a:r>
              <a:rPr lang="zh-CN" altLang="en-US" dirty="0"/>
              <a:t>数据集</a:t>
            </a:r>
          </a:p>
        </p:txBody>
      </p:sp>
      <p:pic>
        <p:nvPicPr>
          <p:cNvPr id="5" name="Content Placeholder 4">
            <a:extLst>
              <a:ext uri="{FF2B5EF4-FFF2-40B4-BE49-F238E27FC236}">
                <a16:creationId xmlns:a16="http://schemas.microsoft.com/office/drawing/2014/main" id="{2A050B1A-7881-4D66-9278-321548554008}"/>
              </a:ext>
            </a:extLst>
          </p:cNvPr>
          <p:cNvPicPr>
            <a:picLocks noGrp="1" noChangeAspect="1"/>
          </p:cNvPicPr>
          <p:nvPr>
            <p:ph idx="1"/>
          </p:nvPr>
        </p:nvPicPr>
        <p:blipFill>
          <a:blip r:embed="rId2"/>
          <a:stretch>
            <a:fillRect/>
          </a:stretch>
        </p:blipFill>
        <p:spPr>
          <a:xfrm>
            <a:off x="729833" y="1762469"/>
            <a:ext cx="5614234" cy="3932237"/>
          </a:xfrm>
        </p:spPr>
      </p:pic>
      <p:sp>
        <p:nvSpPr>
          <p:cNvPr id="6" name="TextBox 5">
            <a:extLst>
              <a:ext uri="{FF2B5EF4-FFF2-40B4-BE49-F238E27FC236}">
                <a16:creationId xmlns:a16="http://schemas.microsoft.com/office/drawing/2014/main" id="{DD750A73-FC55-4D65-B42D-4133C6F4EEEA}"/>
              </a:ext>
            </a:extLst>
          </p:cNvPr>
          <p:cNvSpPr txBox="1"/>
          <p:nvPr/>
        </p:nvSpPr>
        <p:spPr>
          <a:xfrm>
            <a:off x="6921500" y="2298700"/>
            <a:ext cx="3848100" cy="2031325"/>
          </a:xfrm>
          <a:prstGeom prst="rect">
            <a:avLst/>
          </a:prstGeom>
          <a:noFill/>
        </p:spPr>
        <p:txBody>
          <a:bodyPr wrap="square" rtlCol="0">
            <a:spAutoFit/>
          </a:bodyPr>
          <a:lstStyle/>
          <a:p>
            <a:r>
              <a:rPr lang="en-US" altLang="zh-CN" dirty="0" err="1"/>
              <a:t>Planesnet</a:t>
            </a:r>
            <a:r>
              <a:rPr lang="zh-CN" altLang="en-US" dirty="0"/>
              <a:t>是一个标记的数据集，由从行星卫星图像中提取的图像芯片组成。</a:t>
            </a:r>
            <a:r>
              <a:rPr lang="en-US" altLang="zh-CN" dirty="0"/>
              <a:t>(https://www.kaggle.com/rhammell/planesnet/version/2)</a:t>
            </a:r>
            <a:r>
              <a:rPr lang="zh-CN" altLang="en-US" dirty="0"/>
              <a:t>在此数据集记录了检测行星中间分辨率遥感图像中飞机的位置，</a:t>
            </a:r>
          </a:p>
        </p:txBody>
      </p:sp>
    </p:spTree>
    <p:extLst>
      <p:ext uri="{BB962C8B-B14F-4D97-AF65-F5344CB8AC3E}">
        <p14:creationId xmlns:p14="http://schemas.microsoft.com/office/powerpoint/2010/main" val="191697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B481-DCD1-4D4C-A5EF-5B94DC830BF3}"/>
              </a:ext>
            </a:extLst>
          </p:cNvPr>
          <p:cNvSpPr>
            <a:spLocks noGrp="1"/>
          </p:cNvSpPr>
          <p:nvPr>
            <p:ph type="title"/>
          </p:nvPr>
        </p:nvSpPr>
        <p:spPr>
          <a:xfrm>
            <a:off x="167425" y="0"/>
            <a:ext cx="10058400" cy="1371600"/>
          </a:xfrm>
        </p:spPr>
        <p:txBody>
          <a:bodyPr/>
          <a:lstStyle/>
          <a:p>
            <a:r>
              <a:rPr lang="zh-CN" altLang="en-US" dirty="0"/>
              <a:t>模型解释</a:t>
            </a:r>
          </a:p>
        </p:txBody>
      </p:sp>
      <p:pic>
        <p:nvPicPr>
          <p:cNvPr id="5" name="Picture 4">
            <a:extLst>
              <a:ext uri="{FF2B5EF4-FFF2-40B4-BE49-F238E27FC236}">
                <a16:creationId xmlns:a16="http://schemas.microsoft.com/office/drawing/2014/main" id="{BE14DA24-BAA1-4D9F-B861-06B868BD50DC}"/>
              </a:ext>
            </a:extLst>
          </p:cNvPr>
          <p:cNvPicPr>
            <a:picLocks noChangeAspect="1"/>
          </p:cNvPicPr>
          <p:nvPr/>
        </p:nvPicPr>
        <p:blipFill>
          <a:blip r:embed="rId2"/>
          <a:stretch>
            <a:fillRect/>
          </a:stretch>
        </p:blipFill>
        <p:spPr>
          <a:xfrm>
            <a:off x="1015047" y="1191122"/>
            <a:ext cx="10161905" cy="4733333"/>
          </a:xfrm>
          <a:prstGeom prst="rect">
            <a:avLst/>
          </a:prstGeom>
        </p:spPr>
      </p:pic>
    </p:spTree>
    <p:extLst>
      <p:ext uri="{BB962C8B-B14F-4D97-AF65-F5344CB8AC3E}">
        <p14:creationId xmlns:p14="http://schemas.microsoft.com/office/powerpoint/2010/main" val="159411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C89-B001-468E-9B61-D091AEF74483}"/>
              </a:ext>
            </a:extLst>
          </p:cNvPr>
          <p:cNvSpPr>
            <a:spLocks noGrp="1"/>
          </p:cNvSpPr>
          <p:nvPr>
            <p:ph type="title"/>
          </p:nvPr>
        </p:nvSpPr>
        <p:spPr>
          <a:xfrm>
            <a:off x="421143" y="0"/>
            <a:ext cx="10058400" cy="1371600"/>
          </a:xfrm>
        </p:spPr>
        <p:txBody>
          <a:bodyPr/>
          <a:lstStyle/>
          <a:p>
            <a:r>
              <a:rPr lang="zh-CN" altLang="en-US" dirty="0"/>
              <a:t>调用</a:t>
            </a:r>
          </a:p>
        </p:txBody>
      </p:sp>
      <p:pic>
        <p:nvPicPr>
          <p:cNvPr id="5" name="Picture 4">
            <a:extLst>
              <a:ext uri="{FF2B5EF4-FFF2-40B4-BE49-F238E27FC236}">
                <a16:creationId xmlns:a16="http://schemas.microsoft.com/office/drawing/2014/main" id="{70FAF777-C125-4661-8F88-EE6C60C61584}"/>
              </a:ext>
            </a:extLst>
          </p:cNvPr>
          <p:cNvPicPr>
            <a:picLocks noChangeAspect="1"/>
          </p:cNvPicPr>
          <p:nvPr/>
        </p:nvPicPr>
        <p:blipFill>
          <a:blip r:embed="rId2"/>
          <a:stretch>
            <a:fillRect/>
          </a:stretch>
        </p:blipFill>
        <p:spPr>
          <a:xfrm>
            <a:off x="421143" y="1122571"/>
            <a:ext cx="7285714" cy="3342857"/>
          </a:xfrm>
          <a:prstGeom prst="rect">
            <a:avLst/>
          </a:prstGeom>
        </p:spPr>
      </p:pic>
      <p:pic>
        <p:nvPicPr>
          <p:cNvPr id="7" name="Picture 6">
            <a:extLst>
              <a:ext uri="{FF2B5EF4-FFF2-40B4-BE49-F238E27FC236}">
                <a16:creationId xmlns:a16="http://schemas.microsoft.com/office/drawing/2014/main" id="{6AF87EBB-9D32-47E0-A785-3D9F81651818}"/>
              </a:ext>
            </a:extLst>
          </p:cNvPr>
          <p:cNvPicPr>
            <a:picLocks noChangeAspect="1"/>
          </p:cNvPicPr>
          <p:nvPr/>
        </p:nvPicPr>
        <p:blipFill>
          <a:blip r:embed="rId3"/>
          <a:stretch>
            <a:fillRect/>
          </a:stretch>
        </p:blipFill>
        <p:spPr>
          <a:xfrm>
            <a:off x="421143" y="4635618"/>
            <a:ext cx="10800000" cy="1904762"/>
          </a:xfrm>
          <a:prstGeom prst="rect">
            <a:avLst/>
          </a:prstGeom>
        </p:spPr>
      </p:pic>
    </p:spTree>
    <p:extLst>
      <p:ext uri="{BB962C8B-B14F-4D97-AF65-F5344CB8AC3E}">
        <p14:creationId xmlns:p14="http://schemas.microsoft.com/office/powerpoint/2010/main" val="174306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B481-DCD1-4D4C-A5EF-5B94DC830BF3}"/>
              </a:ext>
            </a:extLst>
          </p:cNvPr>
          <p:cNvSpPr>
            <a:spLocks noGrp="1"/>
          </p:cNvSpPr>
          <p:nvPr>
            <p:ph type="title"/>
          </p:nvPr>
        </p:nvSpPr>
        <p:spPr>
          <a:xfrm>
            <a:off x="1210614" y="1041839"/>
            <a:ext cx="10058400" cy="1371600"/>
          </a:xfrm>
        </p:spPr>
        <p:txBody>
          <a:bodyPr/>
          <a:lstStyle/>
          <a:p>
            <a:r>
              <a:rPr lang="zh-CN" altLang="en-US" dirty="0"/>
              <a:t>效果</a:t>
            </a:r>
            <a:r>
              <a:rPr lang="en-US" altLang="zh-CN" dirty="0"/>
              <a:t>1</a:t>
            </a:r>
            <a:endParaRPr lang="zh-CN" altLang="en-US" dirty="0"/>
          </a:p>
        </p:txBody>
      </p:sp>
      <p:pic>
        <p:nvPicPr>
          <p:cNvPr id="4" name="Picture 3">
            <a:extLst>
              <a:ext uri="{FF2B5EF4-FFF2-40B4-BE49-F238E27FC236}">
                <a16:creationId xmlns:a16="http://schemas.microsoft.com/office/drawing/2014/main" id="{4267574C-469A-4E85-B015-4D3EFDD56B0B}"/>
              </a:ext>
            </a:extLst>
          </p:cNvPr>
          <p:cNvPicPr>
            <a:picLocks noChangeAspect="1"/>
          </p:cNvPicPr>
          <p:nvPr/>
        </p:nvPicPr>
        <p:blipFill>
          <a:blip r:embed="rId2"/>
          <a:stretch>
            <a:fillRect/>
          </a:stretch>
        </p:blipFill>
        <p:spPr>
          <a:xfrm>
            <a:off x="708338" y="3737022"/>
            <a:ext cx="8976575" cy="2651824"/>
          </a:xfrm>
          <a:prstGeom prst="rect">
            <a:avLst/>
          </a:prstGeom>
        </p:spPr>
      </p:pic>
      <p:pic>
        <p:nvPicPr>
          <p:cNvPr id="6" name="Picture 5">
            <a:extLst>
              <a:ext uri="{FF2B5EF4-FFF2-40B4-BE49-F238E27FC236}">
                <a16:creationId xmlns:a16="http://schemas.microsoft.com/office/drawing/2014/main" id="{A1A6EBB4-EC25-46B9-B527-3A43E282711E}"/>
              </a:ext>
            </a:extLst>
          </p:cNvPr>
          <p:cNvPicPr>
            <a:picLocks noChangeAspect="1"/>
          </p:cNvPicPr>
          <p:nvPr/>
        </p:nvPicPr>
        <p:blipFill>
          <a:blip r:embed="rId3"/>
          <a:stretch>
            <a:fillRect/>
          </a:stretch>
        </p:blipFill>
        <p:spPr>
          <a:xfrm>
            <a:off x="3935681" y="638524"/>
            <a:ext cx="7333333" cy="2790476"/>
          </a:xfrm>
          <a:prstGeom prst="rect">
            <a:avLst/>
          </a:prstGeom>
        </p:spPr>
      </p:pic>
    </p:spTree>
    <p:extLst>
      <p:ext uri="{BB962C8B-B14F-4D97-AF65-F5344CB8AC3E}">
        <p14:creationId xmlns:p14="http://schemas.microsoft.com/office/powerpoint/2010/main" val="164986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B481-DCD1-4D4C-A5EF-5B94DC830BF3}"/>
              </a:ext>
            </a:extLst>
          </p:cNvPr>
          <p:cNvSpPr>
            <a:spLocks noGrp="1"/>
          </p:cNvSpPr>
          <p:nvPr>
            <p:ph type="title"/>
          </p:nvPr>
        </p:nvSpPr>
        <p:spPr>
          <a:xfrm>
            <a:off x="1210614" y="1041839"/>
            <a:ext cx="10058400" cy="1371600"/>
          </a:xfrm>
        </p:spPr>
        <p:txBody>
          <a:bodyPr/>
          <a:lstStyle/>
          <a:p>
            <a:r>
              <a:rPr lang="zh-CN" altLang="en-US" dirty="0"/>
              <a:t>效果</a:t>
            </a:r>
            <a:r>
              <a:rPr lang="en-US" altLang="zh-CN" dirty="0"/>
              <a:t>2</a:t>
            </a:r>
            <a:endParaRPr lang="zh-CN" altLang="en-US" dirty="0"/>
          </a:p>
        </p:txBody>
      </p:sp>
      <p:pic>
        <p:nvPicPr>
          <p:cNvPr id="5" name="Picture 4">
            <a:extLst>
              <a:ext uri="{FF2B5EF4-FFF2-40B4-BE49-F238E27FC236}">
                <a16:creationId xmlns:a16="http://schemas.microsoft.com/office/drawing/2014/main" id="{B464036B-3BB3-420A-B6A3-D7B1869FDF31}"/>
              </a:ext>
            </a:extLst>
          </p:cNvPr>
          <p:cNvPicPr>
            <a:picLocks noChangeAspect="1"/>
          </p:cNvPicPr>
          <p:nvPr/>
        </p:nvPicPr>
        <p:blipFill>
          <a:blip r:embed="rId2"/>
          <a:stretch>
            <a:fillRect/>
          </a:stretch>
        </p:blipFill>
        <p:spPr>
          <a:xfrm>
            <a:off x="1932357" y="4611805"/>
            <a:ext cx="5914286" cy="1876190"/>
          </a:xfrm>
          <a:prstGeom prst="rect">
            <a:avLst/>
          </a:prstGeom>
        </p:spPr>
      </p:pic>
      <p:pic>
        <p:nvPicPr>
          <p:cNvPr id="8" name="Picture 7">
            <a:extLst>
              <a:ext uri="{FF2B5EF4-FFF2-40B4-BE49-F238E27FC236}">
                <a16:creationId xmlns:a16="http://schemas.microsoft.com/office/drawing/2014/main" id="{3E9B6847-12AB-44CF-BA41-2A69B13D2FAE}"/>
              </a:ext>
            </a:extLst>
          </p:cNvPr>
          <p:cNvPicPr>
            <a:picLocks noChangeAspect="1"/>
          </p:cNvPicPr>
          <p:nvPr/>
        </p:nvPicPr>
        <p:blipFill>
          <a:blip r:embed="rId3"/>
          <a:stretch>
            <a:fillRect/>
          </a:stretch>
        </p:blipFill>
        <p:spPr>
          <a:xfrm>
            <a:off x="3689771" y="694391"/>
            <a:ext cx="6742857" cy="3438095"/>
          </a:xfrm>
          <a:prstGeom prst="rect">
            <a:avLst/>
          </a:prstGeom>
        </p:spPr>
      </p:pic>
    </p:spTree>
    <p:extLst>
      <p:ext uri="{BB962C8B-B14F-4D97-AF65-F5344CB8AC3E}">
        <p14:creationId xmlns:p14="http://schemas.microsoft.com/office/powerpoint/2010/main" val="1940890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1069</TotalTime>
  <Words>207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Garamond</vt:lpstr>
      <vt:lpstr>Savon</vt:lpstr>
      <vt:lpstr>Combinatorial Testing Metrics for Machine Learning </vt:lpstr>
      <vt:lpstr>论文概要</vt:lpstr>
      <vt:lpstr>基本公式</vt:lpstr>
      <vt:lpstr>应用</vt:lpstr>
      <vt:lpstr>Planes in Satellite Imagery 数据集</vt:lpstr>
      <vt:lpstr>模型解释</vt:lpstr>
      <vt:lpstr>调用</vt:lpstr>
      <vt:lpstr>效果1</vt:lpstr>
      <vt:lpstr>效果2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Combinatorial Testing Metrics for Machine Learning </dc:title>
  <dc:creator>阮 炜霖</dc:creator>
  <cp:lastModifiedBy>阮 炜霖</cp:lastModifiedBy>
  <cp:revision>1</cp:revision>
  <dcterms:created xsi:type="dcterms:W3CDTF">2021-12-15T08:17:40Z</dcterms:created>
  <dcterms:modified xsi:type="dcterms:W3CDTF">2021-12-16T02:07:29Z</dcterms:modified>
</cp:coreProperties>
</file>