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数据结构</a:t>
            </a:r>
            <a:r>
              <a:rPr lang="en-US" altLang="zh-CN"/>
              <a:t>+</a:t>
            </a:r>
            <a:r>
              <a:rPr lang="zh-CN" altLang="en-US"/>
              <a:t>离线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superguymj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 </a:t>
            </a:r>
            <a:r>
              <a:rPr lang="zh-CN" altLang="en-US"/>
              <a:t>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en-US"/>
              <a:t>3 </a:t>
            </a:r>
            <a:r>
              <a:rPr lang="zh-CN" altLang="en-US"/>
              <a:t>线段树维护动态</a:t>
            </a:r>
            <a:r>
              <a:rPr lang="en-US" altLang="zh-CN"/>
              <a:t>dp</a:t>
            </a:r>
            <a:endParaRPr lang="en-US" altLang="zh-CN"/>
          </a:p>
          <a:p>
            <a:r>
              <a:rPr lang="en-US" altLang="zh-CN" sz="2000"/>
              <a:t>2.3.1 </a:t>
            </a:r>
            <a:r>
              <a:rPr lang="zh-CN" altLang="en-US" sz="2000"/>
              <a:t>经典题：小白逛公园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维护序列，支持单点修改，询问区间内最大子段。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解：若我们已经知道相邻的两个区间</a:t>
            </a:r>
            <a:r>
              <a:rPr lang="en-US" altLang="zh-CN" sz="2000"/>
              <a:t>[x1,y1],[x2,y2]</a:t>
            </a:r>
            <a:r>
              <a:rPr lang="zh-CN" altLang="en-US" sz="2000"/>
              <a:t>（</a:t>
            </a:r>
            <a:r>
              <a:rPr lang="en-US" altLang="zh-CN" sz="2000"/>
              <a:t>y1+1==x2</a:t>
            </a:r>
            <a:r>
              <a:rPr lang="zh-CN" altLang="en-US" sz="2000"/>
              <a:t>）的</a:t>
            </a:r>
            <a:r>
              <a:rPr lang="en-US" altLang="zh-CN" sz="2000"/>
              <a:t>“</a:t>
            </a:r>
            <a:r>
              <a:rPr lang="zh-CN" altLang="en-US" sz="2000"/>
              <a:t>某些信息</a:t>
            </a:r>
            <a:r>
              <a:rPr lang="en-US" altLang="zh-CN" sz="2000"/>
              <a:t>”</a:t>
            </a:r>
            <a:r>
              <a:rPr lang="zh-CN" altLang="en-US" sz="2000"/>
              <a:t>，我们就可以求当前大区间</a:t>
            </a:r>
            <a:r>
              <a:rPr lang="en-US" altLang="zh-CN" sz="2000"/>
              <a:t>[x1,y2]</a:t>
            </a:r>
            <a:r>
              <a:rPr lang="zh-CN" altLang="en-US" sz="2000"/>
              <a:t>的最大子段。现在思考</a:t>
            </a:r>
            <a:r>
              <a:rPr lang="en-US" altLang="zh-CN" sz="2000"/>
              <a:t>“</a:t>
            </a:r>
            <a:r>
              <a:rPr lang="zh-CN" altLang="en-US" sz="2000"/>
              <a:t>某些信息</a:t>
            </a:r>
            <a:r>
              <a:rPr lang="en-US" altLang="zh-CN" sz="2000"/>
              <a:t>”</a:t>
            </a:r>
            <a:r>
              <a:rPr lang="zh-CN" altLang="en-US" sz="2000"/>
              <a:t>是什么。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当前区间的最大子段；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当前区间左端点一定选时，当前区间的最大子段；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当前区间右端点一定选时，当前</a:t>
            </a:r>
            <a:r>
              <a:rPr lang="zh-CN" altLang="en-US" sz="2000">
                <a:sym typeface="+mn-ea"/>
              </a:rPr>
              <a:t>区间的最大子段。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 </a:t>
            </a:r>
            <a:r>
              <a:rPr lang="zh-CN" altLang="en-US"/>
              <a:t>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 altLang="zh-CN"/>
              <a:t>2.4</a:t>
            </a:r>
            <a:r>
              <a:rPr lang="en-US"/>
              <a:t> </a:t>
            </a:r>
            <a:r>
              <a:rPr lang="zh-CN" altLang="en-US"/>
              <a:t>线段树维护</a:t>
            </a:r>
            <a:r>
              <a:rPr lang="zh-CN"/>
              <a:t>历史版本</a:t>
            </a:r>
            <a:endParaRPr lang="en-US" altLang="zh-CN"/>
          </a:p>
          <a:p>
            <a:r>
              <a:rPr lang="en-US" altLang="zh-CN" sz="2000"/>
              <a:t>2.4.1 </a:t>
            </a:r>
            <a:r>
              <a:rPr lang="zh-CN" altLang="en-US" sz="2000"/>
              <a:t>经典题：</a:t>
            </a:r>
            <a:r>
              <a:rPr lang="en-US" altLang="zh-CN" sz="2000"/>
              <a:t>CPU</a:t>
            </a:r>
            <a:r>
              <a:rPr lang="zh-CN" altLang="en-US" sz="2000"/>
              <a:t>监控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维护序列，维护</a:t>
            </a:r>
            <a:r>
              <a:rPr lang="zh-CN" sz="2000"/>
              <a:t>区间修改，区间加，以及区间内历史最大值。</a:t>
            </a:r>
            <a:endParaRPr lang="zh-CN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 </a:t>
            </a:r>
            <a:r>
              <a:rPr lang="zh-CN" altLang="en-US"/>
              <a:t>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 altLang="zh-CN"/>
              <a:t>2.4</a:t>
            </a:r>
            <a:r>
              <a:rPr lang="en-US"/>
              <a:t> </a:t>
            </a:r>
            <a:r>
              <a:rPr lang="zh-CN" altLang="en-US"/>
              <a:t>线段树维护</a:t>
            </a:r>
            <a:r>
              <a:rPr lang="zh-CN"/>
              <a:t>历史版本</a:t>
            </a:r>
            <a:endParaRPr lang="en-US" altLang="zh-CN"/>
          </a:p>
          <a:p>
            <a:r>
              <a:rPr lang="en-US" altLang="zh-CN" sz="2000"/>
              <a:t>2.4.1 </a:t>
            </a:r>
            <a:r>
              <a:rPr lang="zh-CN" altLang="en-US" sz="2000"/>
              <a:t>经典题：</a:t>
            </a:r>
            <a:r>
              <a:rPr lang="en-US" altLang="zh-CN" sz="2000"/>
              <a:t>CPU</a:t>
            </a:r>
            <a:r>
              <a:rPr lang="zh-CN" altLang="en-US" sz="2000"/>
              <a:t>监控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维护序列，维护</a:t>
            </a:r>
            <a:r>
              <a:rPr lang="zh-CN" sz="2000"/>
              <a:t>区间修改，区间加，以及区间内历史最大值。</a:t>
            </a:r>
            <a:endParaRPr lang="zh-CN" sz="2000"/>
          </a:p>
          <a:p>
            <a:pPr marL="0" indent="0">
              <a:buNone/>
            </a:pPr>
            <a:r>
              <a:rPr lang="zh-CN" altLang="en-US" sz="2000"/>
              <a:t>解：https://www.cnblogs.com/ydnhaha/p/10181265.html</a:t>
            </a: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 </a:t>
            </a:r>
            <a:r>
              <a:rPr lang="zh-CN" altLang="en-US"/>
              <a:t>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 altLang="zh-CN"/>
              <a:t>2.5 </a:t>
            </a:r>
            <a:r>
              <a:rPr lang="zh-CN" altLang="en-US"/>
              <a:t>李超线段树</a:t>
            </a:r>
            <a:r>
              <a:rPr lang="en-US" altLang="zh-CN"/>
              <a:t>(uoj423)</a:t>
            </a:r>
            <a:endParaRPr lang="en-US" altLang="zh-CN"/>
          </a:p>
          <a:p>
            <a:r>
              <a:rPr lang="en-US" altLang="zh-CN" sz="2000"/>
              <a:t>2.5.1 </a:t>
            </a:r>
            <a:r>
              <a:rPr lang="zh-CN" sz="2000"/>
              <a:t>维护在空间中加入一条线段</a:t>
            </a:r>
            <a:r>
              <a:rPr lang="en-US" altLang="zh-CN" sz="2000"/>
              <a:t>(</a:t>
            </a:r>
            <a:r>
              <a:rPr lang="zh-CN" altLang="zh-CN" sz="2000"/>
              <a:t>直线）</a:t>
            </a:r>
            <a:r>
              <a:rPr lang="zh-CN" sz="2000"/>
              <a:t>，并求</a:t>
            </a:r>
            <a:r>
              <a:rPr lang="en-US" altLang="zh-CN" sz="2000"/>
              <a:t>x=a</a:t>
            </a:r>
            <a:r>
              <a:rPr lang="zh-CN" altLang="en-US" sz="2000"/>
              <a:t>时的最高交点。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 </a:t>
            </a:r>
            <a:r>
              <a:rPr lang="zh-CN" altLang="en-US"/>
              <a:t>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 altLang="zh-CN"/>
              <a:t>2.5 </a:t>
            </a:r>
            <a:r>
              <a:rPr lang="zh-CN" altLang="en-US"/>
              <a:t>李超线段树</a:t>
            </a:r>
            <a:endParaRPr lang="en-US" altLang="zh-CN"/>
          </a:p>
          <a:p>
            <a:r>
              <a:rPr lang="en-US" altLang="zh-CN" sz="2000"/>
              <a:t>2.5.1 </a:t>
            </a:r>
            <a:r>
              <a:rPr lang="zh-CN" sz="2000"/>
              <a:t>维护在空间中加入一条线段，并求</a:t>
            </a:r>
            <a:r>
              <a:rPr lang="en-US" altLang="zh-CN" sz="2000"/>
              <a:t>x=a</a:t>
            </a:r>
            <a:r>
              <a:rPr lang="zh-CN" altLang="en-US" sz="2000"/>
              <a:t>时的最高交点。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解：https://zhuanlan.zhihu.com/p/64946571</a:t>
            </a:r>
            <a:endParaRPr lang="zh-CN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 </a:t>
            </a:r>
            <a:r>
              <a:rPr lang="zh-CN" altLang="en-US"/>
              <a:t>平衡树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/>
              <a:t>3.1 splay https://blog.csdn.net/ModestCoder_/article/details/90139481</a:t>
            </a:r>
            <a:endParaRPr lang="en-US"/>
          </a:p>
          <a:p>
            <a:r>
              <a:rPr lang="en-US">
                <a:sym typeface="+mn-ea"/>
              </a:rPr>
              <a:t>3.2 treap https://blog.csdn.net/chenxiaoran666/article/details/81391565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3.3 </a:t>
            </a:r>
            <a:r>
              <a:rPr lang="zh-CN" altLang="en-US">
                <a:sym typeface="+mn-ea"/>
              </a:rPr>
              <a:t>替罪羊树</a:t>
            </a:r>
            <a:endParaRPr lang="en-US"/>
          </a:p>
          <a:p>
            <a:pPr marL="0" indent="0">
              <a:buNone/>
            </a:pPr>
            <a:r>
              <a:rPr lang="en-US" altLang="zh-CN"/>
              <a:t>https://www.cnblogs.com/tlx-blog/p/12900730.html</a:t>
            </a:r>
            <a:endParaRPr lang="en-US" altLang="zh-CN"/>
          </a:p>
          <a:p>
            <a:endParaRPr lang="en-US"/>
          </a:p>
          <a:p>
            <a:pPr marL="0" indent="0">
              <a:buNone/>
            </a:pPr>
            <a:endParaRPr lang="en-US" altLang="zh-CN"/>
          </a:p>
          <a:p>
            <a:endParaRPr lang="en-US"/>
          </a:p>
          <a:p>
            <a:pPr marL="0" indent="0"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 </a:t>
            </a:r>
            <a:r>
              <a:rPr lang="zh-CN" altLang="zh-CN"/>
              <a:t>树链剖分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zh-CN"/>
          </a:p>
          <a:p>
            <a:endParaRPr 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altLang="zh-CN" sz="20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65200" y="1952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4.1 </a:t>
            </a:r>
            <a:r>
              <a:rPr lang="zh-CN" altLang="en-US"/>
              <a:t>重</a:t>
            </a:r>
            <a:r>
              <a:rPr lang="zh-CN" altLang="en-US"/>
              <a:t>链剖分</a:t>
            </a:r>
            <a:endParaRPr lang="en-US"/>
          </a:p>
          <a:p>
            <a:r>
              <a:rPr lang="en-US">
                <a:sym typeface="+mn-ea"/>
              </a:rPr>
              <a:t>4.2 </a:t>
            </a:r>
            <a:r>
              <a:rPr lang="zh-CN" altLang="en-US">
                <a:sym typeface="+mn-ea"/>
              </a:rPr>
              <a:t>长链剖分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4.3 </a:t>
            </a:r>
            <a:r>
              <a:rPr lang="zh-CN" altLang="en-US">
                <a:sym typeface="+mn-ea"/>
              </a:rPr>
              <a:t>树分块</a:t>
            </a:r>
            <a:endParaRPr lang="en-US"/>
          </a:p>
          <a:p>
            <a:pPr marL="0" indent="0">
              <a:buNone/>
            </a:pPr>
            <a:endParaRPr lang="en-US" altLang="zh-CN"/>
          </a:p>
          <a:p>
            <a:endParaRPr lang="en-US"/>
          </a:p>
          <a:p>
            <a:pPr marL="0" indent="0">
              <a:buNone/>
            </a:pPr>
            <a:endParaRPr lang="en-US" altLang="zh-CN"/>
          </a:p>
          <a:p>
            <a:endParaRPr lang="en-US"/>
          </a:p>
          <a:p>
            <a:pPr marL="0" indent="0"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 </a:t>
            </a:r>
            <a:r>
              <a:rPr lang="zh-CN" altLang="zh-CN"/>
              <a:t>树链剖分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zh-CN"/>
          </a:p>
          <a:p>
            <a:endParaRPr 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altLang="zh-CN" sz="20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65200" y="1952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4.2 </a:t>
            </a:r>
            <a:r>
              <a:rPr lang="zh-CN" altLang="en-US"/>
              <a:t>长</a:t>
            </a:r>
            <a:r>
              <a:rPr lang="zh-CN" altLang="en-US"/>
              <a:t>链剖分</a:t>
            </a:r>
            <a:endParaRPr lang="zh-CN" altLang="en-US"/>
          </a:p>
          <a:p>
            <a:r>
              <a:rPr lang="zh-CN" altLang="en-US" sz="2000"/>
              <a:t>经典题：旅馆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给一颗树，求有多少个三元点对</a:t>
            </a:r>
            <a:r>
              <a:rPr lang="en-US" altLang="zh-CN" sz="2000"/>
              <a:t>(u,v,w)</a:t>
            </a:r>
            <a:r>
              <a:rPr lang="zh-CN" altLang="en-US" sz="2000"/>
              <a:t>，使得存在点</a:t>
            </a:r>
            <a:r>
              <a:rPr lang="en-US" altLang="zh-CN" sz="2000"/>
              <a:t>x</a:t>
            </a:r>
            <a:r>
              <a:rPr lang="zh-CN" altLang="en-US" sz="2000"/>
              <a:t>令</a:t>
            </a:r>
            <a:r>
              <a:rPr lang="en-US" altLang="zh-CN" sz="2000"/>
              <a:t>dis(u,x)==dis(v,x)==dis(w,x)</a:t>
            </a:r>
            <a:r>
              <a:rPr lang="zh-CN" altLang="en-US" sz="2000"/>
              <a:t>。</a:t>
            </a:r>
            <a:r>
              <a:rPr lang="en-US" altLang="zh-CN" sz="2000"/>
              <a:t>(n&lt;=1e6)</a:t>
            </a:r>
            <a:endParaRPr lang="zh-CN" altLang="en-US" sz="2000"/>
          </a:p>
          <a:p>
            <a:pPr marL="0" indent="0">
              <a:buNone/>
            </a:pPr>
            <a:endParaRPr lang="en-US" altLang="zh-CN"/>
          </a:p>
          <a:p>
            <a:endParaRPr lang="en-US"/>
          </a:p>
          <a:p>
            <a:pPr marL="0" indent="0"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 </a:t>
            </a:r>
            <a:r>
              <a:rPr lang="zh-CN" altLang="zh-CN"/>
              <a:t>树链剖分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zh-CN"/>
          </a:p>
          <a:p>
            <a:endParaRPr 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altLang="zh-CN" sz="20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65200" y="1952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4.2 </a:t>
            </a:r>
            <a:r>
              <a:rPr lang="zh-CN" altLang="en-US"/>
              <a:t>长链剖分</a:t>
            </a:r>
            <a:endParaRPr lang="zh-CN" altLang="en-US"/>
          </a:p>
          <a:p>
            <a:r>
              <a:rPr lang="zh-CN" altLang="en-US" sz="2000"/>
              <a:t>经典题：旅馆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给一颗树，求有多少个三元点对</a:t>
            </a:r>
            <a:r>
              <a:rPr lang="en-US" altLang="zh-CN" sz="2000"/>
              <a:t>(u,v,w)</a:t>
            </a:r>
            <a:r>
              <a:rPr lang="zh-CN" altLang="en-US" sz="2000"/>
              <a:t>，使得存在点</a:t>
            </a:r>
            <a:r>
              <a:rPr lang="en-US" altLang="zh-CN" sz="2000"/>
              <a:t>x</a:t>
            </a:r>
            <a:r>
              <a:rPr lang="zh-CN" altLang="en-US" sz="2000"/>
              <a:t>令</a:t>
            </a:r>
            <a:r>
              <a:rPr lang="en-US" altLang="zh-CN" sz="2000"/>
              <a:t>dis(u,x)==dis(v,x)==dis(w,x)</a:t>
            </a:r>
            <a:r>
              <a:rPr lang="zh-CN" altLang="en-US" sz="2000"/>
              <a:t>。</a:t>
            </a:r>
            <a:r>
              <a:rPr lang="en-US" altLang="zh-CN" sz="2000">
                <a:sym typeface="+mn-ea"/>
              </a:rPr>
              <a:t>(n&lt;=1e6)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解：将每个三元组唯一映射，长链剖分优化</a:t>
            </a:r>
            <a:r>
              <a:rPr lang="en-US" altLang="zh-CN" sz="2000"/>
              <a:t>dp</a:t>
            </a:r>
            <a:r>
              <a:rPr lang="zh-CN" altLang="en-US" sz="2000"/>
              <a:t>。</a:t>
            </a:r>
            <a:endParaRPr lang="en-US" sz="2000"/>
          </a:p>
          <a:p>
            <a:pPr marL="0" indent="0">
              <a:buNone/>
            </a:pPr>
            <a:endParaRPr lang="en-US" altLang="zh-CN"/>
          </a:p>
          <a:p>
            <a:endParaRPr lang="en-US"/>
          </a:p>
          <a:p>
            <a:pPr marL="0" indent="0"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 </a:t>
            </a:r>
            <a:r>
              <a:rPr lang="zh-CN" altLang="zh-CN"/>
              <a:t>树链剖分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zh-CN"/>
          </a:p>
          <a:p>
            <a:endParaRPr 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altLang="zh-CN" sz="20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65200" y="1952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4.3 </a:t>
            </a:r>
            <a:r>
              <a:rPr lang="zh-CN" altLang="en-US"/>
              <a:t>树分块</a:t>
            </a:r>
            <a:endParaRPr lang="zh-CN" altLang="en-US"/>
          </a:p>
          <a:p>
            <a:r>
              <a:rPr lang="zh-CN" altLang="en-US" sz="2000"/>
              <a:t>经典由乃题：给一颗树，点有点权，多次询问求树链点权集合的</a:t>
            </a:r>
            <a:r>
              <a:rPr lang="en-US" altLang="zh-CN" sz="2000"/>
              <a:t>mex</a:t>
            </a:r>
            <a:r>
              <a:rPr lang="zh-CN" altLang="en-US" sz="2000"/>
              <a:t>。</a:t>
            </a:r>
            <a:endParaRPr lang="zh-CN" altLang="en-US" sz="2000"/>
          </a:p>
          <a:p>
            <a:pPr marL="0" indent="0">
              <a:buNone/>
            </a:pPr>
            <a:endParaRPr lang="en-US" altLang="zh-CN"/>
          </a:p>
          <a:p>
            <a:endParaRPr lang="en-US"/>
          </a:p>
          <a:p>
            <a:pPr marL="0" indent="0"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5690" y="2315845"/>
            <a:ext cx="4220210" cy="33712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树状数组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846320"/>
          </a:xfrm>
        </p:spPr>
        <p:txBody>
          <a:bodyPr>
            <a:normAutofit/>
          </a:bodyPr>
          <a:p>
            <a:r>
              <a:rPr lang="en-US" altLang="zh-CN"/>
              <a:t>1.1 </a:t>
            </a:r>
            <a:r>
              <a:rPr lang="zh-CN" altLang="en-US"/>
              <a:t>基础</a:t>
            </a:r>
            <a:endParaRPr lang="zh-CN" altLang="en-US"/>
          </a:p>
          <a:p>
            <a:r>
              <a:rPr lang="zh-CN" altLang="en-US" sz="2000"/>
              <a:t>树状数组可用于维护前缀。</a:t>
            </a:r>
            <a:r>
              <a:rPr lang="zh-CN" altLang="en-US" sz="2000">
                <a:sym typeface="+mn-ea"/>
              </a:rPr>
              <a:t>https://www.cnblogs.com/xenny/p/9739600.html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20" y="2524760"/>
            <a:ext cx="3992245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 </a:t>
            </a:r>
            <a:r>
              <a:rPr lang="zh-CN" altLang="zh-CN"/>
              <a:t>树链剖分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zh-CN"/>
          </a:p>
          <a:p>
            <a:endParaRPr 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altLang="zh-CN" sz="20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65200" y="1952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4.3 </a:t>
            </a:r>
            <a:r>
              <a:rPr lang="zh-CN" altLang="en-US"/>
              <a:t>树分块</a:t>
            </a:r>
            <a:endParaRPr lang="zh-CN" altLang="en-US"/>
          </a:p>
          <a:p>
            <a:r>
              <a:rPr lang="zh-CN" altLang="en-US" sz="2000"/>
              <a:t>经典由乃题：给一颗树，点有点权，多次询问求树链点权集合的</a:t>
            </a:r>
            <a:r>
              <a:rPr lang="en-US" altLang="zh-CN" sz="2000"/>
              <a:t>mex</a:t>
            </a:r>
            <a:r>
              <a:rPr lang="zh-CN" altLang="en-US" sz="2000"/>
              <a:t>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解：树分块后用</a:t>
            </a:r>
            <a:r>
              <a:rPr lang="en-US" altLang="zh-CN" sz="2000"/>
              <a:t>bitset</a:t>
            </a:r>
            <a:r>
              <a:rPr lang="zh-CN" altLang="en-US" sz="2000"/>
              <a:t>维护每条树链点权集合。</a:t>
            </a:r>
            <a:endParaRPr lang="zh-CN" altLang="en-US" sz="2000"/>
          </a:p>
          <a:p>
            <a:pPr marL="0" indent="0">
              <a:buNone/>
            </a:pPr>
            <a:endParaRPr lang="en-US" altLang="zh-CN"/>
          </a:p>
          <a:p>
            <a:endParaRPr lang="en-US"/>
          </a:p>
          <a:p>
            <a:pPr marL="0" indent="0"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 </a:t>
            </a:r>
            <a:r>
              <a:rPr lang="zh-CN" altLang="zh-CN"/>
              <a:t>树链剖分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zh-CN"/>
          </a:p>
          <a:p>
            <a:endParaRPr 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altLang="zh-CN" sz="20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65200" y="1952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4.3 </a:t>
            </a:r>
            <a:r>
              <a:rPr lang="zh-CN" altLang="en-US"/>
              <a:t>树分块</a:t>
            </a:r>
            <a:endParaRPr lang="zh-CN" altLang="en-US"/>
          </a:p>
          <a:p>
            <a:r>
              <a:rPr lang="zh-CN" altLang="en-US" sz="2000"/>
              <a:t>经典由乃题：给一颗树，点有点权，多次询问求树链点权集合的</a:t>
            </a:r>
            <a:r>
              <a:rPr lang="en-US" altLang="zh-CN" sz="2000"/>
              <a:t>mex</a:t>
            </a:r>
            <a:r>
              <a:rPr lang="zh-CN" altLang="en-US" sz="2000"/>
              <a:t>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解：树分块后用</a:t>
            </a:r>
            <a:r>
              <a:rPr lang="en-US" altLang="zh-CN" sz="2000"/>
              <a:t>bitset</a:t>
            </a:r>
            <a:r>
              <a:rPr lang="zh-CN" altLang="en-US" sz="2000"/>
              <a:t>维护每条树链点权集合。</a:t>
            </a:r>
            <a:endParaRPr lang="zh-CN" altLang="en-US" sz="2000"/>
          </a:p>
          <a:p>
            <a:pPr marL="0" indent="0">
              <a:buNone/>
            </a:pPr>
            <a:endParaRPr lang="en-US" altLang="zh-CN"/>
          </a:p>
          <a:p>
            <a:endParaRPr lang="en-US"/>
          </a:p>
          <a:p>
            <a:pPr marL="0" indent="0"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5 </a:t>
            </a:r>
            <a:r>
              <a:rPr lang="zh-CN" altLang="zh-CN"/>
              <a:t>虚树https://blog.csdn.net/weixin_37517391/article/details/82744605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5.1 </a:t>
            </a:r>
            <a:r>
              <a:rPr lang="zh-CN" altLang="en-US"/>
              <a:t>经典例题：世界树 https://www.luogu.com.cn/problem/P3233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 </a:t>
            </a:r>
            <a:r>
              <a:rPr lang="zh-CN" altLang="zh-CN"/>
              <a:t>虚树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5.1 </a:t>
            </a:r>
            <a:r>
              <a:rPr lang="zh-CN" altLang="en-US"/>
              <a:t>经典例题：世界树 https://www.luogu.com.cn/problem/P3233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解：https://www.cnblogs.com/stoorz/p/12466398.html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 </a:t>
            </a:r>
            <a:r>
              <a:rPr lang="zh-CN" altLang="en-US">
                <a:sym typeface="+mn-ea"/>
              </a:rPr>
              <a:t>树状数组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1.2 </a:t>
            </a:r>
            <a:r>
              <a:rPr lang="zh-CN" altLang="en-US"/>
              <a:t>树状数组二分</a:t>
            </a:r>
            <a:endParaRPr lang="zh-CN" altLang="en-US"/>
          </a:p>
          <a:p>
            <a:r>
              <a:rPr lang="zh-CN" altLang="en-US" sz="2000"/>
              <a:t>我们可以将树状数组理解为一颗将右儿子缩点的线段树，因此与线段树二分类似。</a:t>
            </a: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 </a:t>
            </a:r>
            <a:r>
              <a:rPr lang="zh-CN" altLang="en-US"/>
              <a:t>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2.1 </a:t>
            </a:r>
            <a:r>
              <a:rPr lang="zh-CN" altLang="en-US"/>
              <a:t>基础</a:t>
            </a:r>
            <a:endParaRPr lang="zh-CN" altLang="en-US"/>
          </a:p>
          <a:p>
            <a:r>
              <a:rPr lang="zh-CN" altLang="en-US" sz="2000"/>
              <a:t>https://www.cnblogs.com/xenny/p/9801703.html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 </a:t>
            </a:r>
            <a:r>
              <a:rPr lang="zh-CN" altLang="en-US"/>
              <a:t>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2.2 </a:t>
            </a:r>
            <a:r>
              <a:rPr lang="zh-CN" altLang="en-US"/>
              <a:t>势能线段树</a:t>
            </a:r>
            <a:endParaRPr lang="zh-CN" altLang="en-US"/>
          </a:p>
          <a:p>
            <a:r>
              <a:rPr lang="en-US" altLang="zh-CN" sz="2000"/>
              <a:t>2.2.1 </a:t>
            </a:r>
            <a:r>
              <a:rPr lang="zh-CN" altLang="en-US" sz="2000"/>
              <a:t>要求维护一个序列，支持区间开根号，区间求和。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 </a:t>
            </a:r>
            <a:r>
              <a:rPr lang="zh-CN" altLang="en-US"/>
              <a:t>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2.2 </a:t>
            </a:r>
            <a:r>
              <a:rPr lang="zh-CN" altLang="en-US"/>
              <a:t>势能线段树</a:t>
            </a:r>
            <a:endParaRPr lang="zh-CN" altLang="en-US"/>
          </a:p>
          <a:p>
            <a:r>
              <a:rPr lang="en-US" altLang="zh-CN" sz="2000"/>
              <a:t>2.2.1 </a:t>
            </a:r>
            <a:r>
              <a:rPr lang="zh-CN" altLang="en-US" sz="2000"/>
              <a:t>要求维护一个序列，支持区间开根号，区间求和。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解：一个数被开至多</a:t>
            </a:r>
            <a:r>
              <a:rPr lang="en-US" altLang="zh-CN" sz="2000"/>
              <a:t>6</a:t>
            </a:r>
            <a:r>
              <a:rPr lang="zh-CN" altLang="en-US" sz="2000"/>
              <a:t>次就会变为</a:t>
            </a:r>
            <a:r>
              <a:rPr lang="en-US" altLang="zh-CN" sz="2000"/>
              <a:t>1</a:t>
            </a:r>
            <a:r>
              <a:rPr lang="zh-CN" altLang="en-US" sz="2000"/>
              <a:t>，从此不再变动。区间开根时，若当前区间全是</a:t>
            </a:r>
            <a:r>
              <a:rPr lang="en-US" altLang="zh-CN" sz="2000"/>
              <a:t>0</a:t>
            </a:r>
            <a:r>
              <a:rPr lang="zh-CN" altLang="en-US" sz="2000"/>
              <a:t>或</a:t>
            </a:r>
            <a:r>
              <a:rPr lang="en-US" altLang="zh-CN" sz="2000"/>
              <a:t>1</a:t>
            </a:r>
            <a:r>
              <a:rPr lang="zh-CN" altLang="en-US" sz="2000"/>
              <a:t>，则直接退出，否则递归下去。因为一个数只会被操作至多</a:t>
            </a:r>
            <a:r>
              <a:rPr lang="en-US" altLang="zh-CN" sz="2000"/>
              <a:t>6</a:t>
            </a:r>
            <a:r>
              <a:rPr lang="zh-CN" altLang="en-US" sz="2000"/>
              <a:t>次，所以每个数的势能都小于等于</a:t>
            </a:r>
            <a:r>
              <a:rPr lang="en-US" altLang="zh-CN" sz="2000"/>
              <a:t>6</a:t>
            </a:r>
            <a:r>
              <a:rPr lang="zh-CN" altLang="en-US" sz="2000"/>
              <a:t>。则整颗线段树的势能为</a:t>
            </a:r>
            <a:r>
              <a:rPr lang="en-US" altLang="zh-CN" sz="2000"/>
              <a:t>6nlogn</a:t>
            </a:r>
            <a:r>
              <a:rPr lang="zh-CN" altLang="en-US" sz="2000"/>
              <a:t>，而每次操作必定使得势能减少，所以时间复杂度为</a:t>
            </a:r>
            <a:r>
              <a:rPr lang="en-US" altLang="zh-CN" sz="2000"/>
              <a:t>6nlogn</a:t>
            </a:r>
            <a:r>
              <a:rPr lang="zh-CN" altLang="en-US" sz="2000"/>
              <a:t>。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 </a:t>
            </a:r>
            <a:r>
              <a:rPr lang="zh-CN" altLang="en-US"/>
              <a:t>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2.2 </a:t>
            </a:r>
            <a:r>
              <a:rPr lang="zh-CN" altLang="en-US"/>
              <a:t>势能线段树</a:t>
            </a:r>
            <a:endParaRPr lang="zh-CN" altLang="en-US"/>
          </a:p>
          <a:p>
            <a:r>
              <a:rPr lang="en-US" altLang="zh-CN" sz="2000"/>
              <a:t>2.2.2 </a:t>
            </a:r>
            <a:r>
              <a:rPr lang="zh-CN" altLang="en-US" sz="2000"/>
              <a:t>要求维护一个序列，支持区间开根号，区间加，区间求和。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 </a:t>
            </a:r>
            <a:r>
              <a:rPr lang="zh-CN" altLang="en-US"/>
              <a:t>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2.2 </a:t>
            </a:r>
            <a:r>
              <a:rPr lang="zh-CN" altLang="en-US"/>
              <a:t>势能线段树</a:t>
            </a:r>
            <a:r>
              <a:rPr lang="en-US" altLang="zh-CN">
                <a:sym typeface="+mn-ea"/>
              </a:rPr>
              <a:t>(uoj 228)</a:t>
            </a:r>
            <a:endParaRPr lang="zh-CN" altLang="en-US"/>
          </a:p>
          <a:p>
            <a:r>
              <a:rPr lang="en-US" altLang="zh-CN" sz="2000"/>
              <a:t>2.2.2 </a:t>
            </a:r>
            <a:r>
              <a:rPr lang="zh-CN" altLang="en-US" sz="2000"/>
              <a:t>要求维护一个序列，支持区间开根号，区间加，区间求和。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解：注意每次开根操作后，一段区间内的</a:t>
            </a:r>
            <a:r>
              <a:rPr lang="en-US" altLang="zh-CN" sz="2000"/>
              <a:t>max-min</a:t>
            </a:r>
            <a:r>
              <a:rPr lang="zh-CN" altLang="en-US" sz="2000"/>
              <a:t>是不断减少的，当减少到</a:t>
            </a:r>
            <a:r>
              <a:rPr lang="en-US" altLang="zh-CN" sz="2000"/>
              <a:t>max-min==1</a:t>
            </a:r>
            <a:r>
              <a:rPr lang="zh-CN" altLang="en-US" sz="2000"/>
              <a:t>且</a:t>
            </a:r>
            <a:r>
              <a:rPr lang="en-US" altLang="zh-CN" sz="2000"/>
              <a:t>max</a:t>
            </a:r>
            <a:r>
              <a:rPr lang="zh-CN" altLang="en-US" sz="2000"/>
              <a:t>不是完全平方数时，开根操作等价于一次区间加。</a:t>
            </a:r>
            <a:endParaRPr lang="en-US" altLang="zh-CN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 </a:t>
            </a:r>
            <a:r>
              <a:rPr lang="zh-CN" altLang="en-US"/>
              <a:t>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en-US"/>
              <a:t>3 </a:t>
            </a:r>
            <a:r>
              <a:rPr lang="zh-CN" altLang="en-US"/>
              <a:t>线段树维护动态</a:t>
            </a:r>
            <a:r>
              <a:rPr lang="en-US" altLang="zh-CN"/>
              <a:t>dp</a:t>
            </a:r>
            <a:endParaRPr lang="en-US" altLang="zh-CN"/>
          </a:p>
          <a:p>
            <a:r>
              <a:rPr lang="en-US" altLang="zh-CN" sz="2000"/>
              <a:t>2.3.1 </a:t>
            </a:r>
            <a:r>
              <a:rPr lang="zh-CN" altLang="en-US" sz="2000"/>
              <a:t>经典题：小白逛公园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维护序列，支持单点修改，询问区间内最大子段。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225,&quot;width&quot;:1623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1973</Words>
  <Application>WPS 演示</Application>
  <PresentationFormat>宽屏</PresentationFormat>
  <Paragraphs>201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数据结构+离线</vt:lpstr>
      <vt:lpstr>1 树状数组</vt:lpstr>
      <vt:lpstr>1 树状数组</vt:lpstr>
      <vt:lpstr>2 线段树</vt:lpstr>
      <vt:lpstr>2 线段树</vt:lpstr>
      <vt:lpstr>2 线段树</vt:lpstr>
      <vt:lpstr>2 线段树</vt:lpstr>
      <vt:lpstr>2 线段树</vt:lpstr>
      <vt:lpstr>2 线段树</vt:lpstr>
      <vt:lpstr>2 线段树</vt:lpstr>
      <vt:lpstr>2 线段树</vt:lpstr>
      <vt:lpstr>2 线段树</vt:lpstr>
      <vt:lpstr>2 线段树</vt:lpstr>
      <vt:lpstr>2 线段树</vt:lpstr>
      <vt:lpstr>3 平衡树</vt:lpstr>
      <vt:lpstr>4 树链剖分</vt:lpstr>
      <vt:lpstr>4 树链剖分</vt:lpstr>
      <vt:lpstr>4 树链剖分</vt:lpstr>
      <vt:lpstr>4 树链剖分</vt:lpstr>
      <vt:lpstr>4 树链剖分</vt:lpstr>
      <vt:lpstr>4 树链剖分</vt:lpstr>
      <vt:lpstr>5 虚树</vt:lpstr>
      <vt:lpstr>5 虚树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吐膤の super guy</cp:lastModifiedBy>
  <cp:revision>24</cp:revision>
  <dcterms:created xsi:type="dcterms:W3CDTF">2021-01-13T09:25:00Z</dcterms:created>
  <dcterms:modified xsi:type="dcterms:W3CDTF">2021-07-16T01:32:34Z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45ACE5F8BF7E4ABBAD97B83B2047AB98</vt:lpwstr>
  </property>
</Properties>
</file>