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44" r:id="rId26"/>
    <p:sldId id="278" r:id="rId27"/>
    <p:sldId id="279" r:id="rId28"/>
    <p:sldId id="280" r:id="rId29"/>
    <p:sldId id="348" r:id="rId30"/>
    <p:sldId id="349" r:id="rId31"/>
    <p:sldId id="350" r:id="rId32"/>
    <p:sldId id="345" r:id="rId33"/>
    <p:sldId id="346" r:id="rId34"/>
    <p:sldId id="288" r:id="rId35"/>
    <p:sldId id="289" r:id="rId36"/>
    <p:sldId id="290" r:id="rId37"/>
    <p:sldId id="293" r:id="rId38"/>
    <p:sldId id="294" r:id="rId39"/>
    <p:sldId id="295" r:id="rId40"/>
    <p:sldId id="300" r:id="rId41"/>
    <p:sldId id="301" r:id="rId42"/>
    <p:sldId id="302" r:id="rId43"/>
    <p:sldId id="303" r:id="rId44"/>
    <p:sldId id="306" r:id="rId45"/>
    <p:sldId id="308" r:id="rId46"/>
    <p:sldId id="309" r:id="rId47"/>
    <p:sldId id="310" r:id="rId48"/>
    <p:sldId id="311" r:id="rId49"/>
    <p:sldId id="312" r:id="rId50"/>
    <p:sldId id="314" r:id="rId51"/>
    <p:sldId id="315" r:id="rId52"/>
    <p:sldId id="317" r:id="rId53"/>
    <p:sldId id="318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8" r:id="rId65"/>
    <p:sldId id="339" r:id="rId66"/>
    <p:sldId id="340" r:id="rId67"/>
    <p:sldId id="341" r:id="rId68"/>
    <p:sldId id="342" r:id="rId69"/>
    <p:sldId id="343" r:id="rId70"/>
    <p:sldId id="358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775"/>
            <a:ext cx="9144000" cy="1235710"/>
          </a:xfrm>
        </p:spPr>
        <p:txBody>
          <a:bodyPr anchor="b"/>
          <a:lstStyle>
            <a:lvl1pPr algn="ctr">
              <a:defRPr sz="4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5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34291" y="184063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93339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[hackerrank]Range Modular Queries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一个序列，值域是</a:t>
            </a:r>
            <a:r>
              <a:rPr lang="en-US" altLang="zh-CN" dirty="0"/>
              <a:t>40000</a:t>
            </a:r>
            <a:r>
              <a:rPr lang="zh-CN" altLang="en-US" dirty="0"/>
              <a:t>，每次区间询问模</a:t>
            </a:r>
            <a:r>
              <a:rPr lang="en-US" altLang="zh-CN" dirty="0"/>
              <a:t>x</a:t>
            </a:r>
            <a:r>
              <a:rPr lang="zh-CN" altLang="en-US" dirty="0"/>
              <a:t>等于</a:t>
            </a:r>
            <a:r>
              <a:rPr lang="en-US" altLang="zh-CN" dirty="0"/>
              <a:t>y</a:t>
            </a:r>
            <a:r>
              <a:rPr lang="zh-CN" altLang="en-US" dirty="0"/>
              <a:t>的数有多少个。</a:t>
            </a:r>
          </a:p>
          <a:p>
            <a:r>
              <a:rPr lang="en-US" altLang="zh-CN" dirty="0"/>
              <a:t>n&lt;=40000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平衡结合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对于x&lt;=200的询问，因为x很小所以y也很小，这时候可以考虑使用分块。 </a:t>
                </a:r>
              </a:p>
              <a:p>
                <a:r>
                  <a:rPr lang="zh-CN" altLang="en-US" dirty="0"/>
                  <a:t>将序列分块，然后处理sum[i,j,k]表示前i块中模j等于k的值有多少个。 </a:t>
                </a:r>
              </a:p>
              <a:p>
                <a:r>
                  <a:rPr lang="zh-CN" altLang="en-US" dirty="0" smtClean="0"/>
                  <a:t>询问时暴力扫剩余部分。 </a:t>
                </a:r>
              </a:p>
              <a:p>
                <a:r>
                  <a:rPr lang="zh-CN" altLang="en-US" dirty="0" smtClean="0"/>
                  <a:t>对于x&gt;200的询问，因为x较大所以符合条件的数很小，这时候可以考虑使用莫队。 </a:t>
                </a:r>
              </a:p>
              <a:p>
                <a:r>
                  <a:rPr lang="zh-CN" altLang="en-US" dirty="0" smtClean="0"/>
                  <a:t>维护</a:t>
                </a:r>
                <a:r>
                  <a:rPr lang="zh-CN" altLang="en-US" dirty="0"/>
                  <a:t>一个桶，每次询问只要看一下对应符合的数字有多少个即可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</a:t>
                </a:r>
                <a:r>
                  <a:rPr lang="zh-CN" altLang="en-US" dirty="0"/>
                  <a:t>次</a:t>
                </a:r>
                <a:r>
                  <a:rPr lang="zh-CN" altLang="en-US" dirty="0" smtClean="0"/>
                  <a:t>询问都是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(√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区间第</a:t>
            </a:r>
            <a:r>
              <a:rPr lang="en-US" altLang="zh-CN" dirty="0"/>
              <a:t>k</a:t>
            </a:r>
            <a:r>
              <a:rPr lang="zh-CN" altLang="en-US" dirty="0"/>
              <a:t>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给你一个序列元素均在[0,n)内，并给定常数w。 </a:t>
            </a:r>
          </a:p>
          <a:p>
            <a:r>
              <a:rPr lang="zh-CN" altLang="en-US" dirty="0"/>
              <a:t>每次在线询问区间第k小，要求忽略区间出现次数&gt;w的数。</a:t>
            </a:r>
          </a:p>
          <a:p>
            <a:endParaRPr lang="zh-CN" altLang="en-US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离线算法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我们不妨考虑如何离线。 </a:t>
            </a:r>
          </a:p>
          <a:p>
            <a:r>
              <a:rPr lang="zh-CN" altLang="en-US" dirty="0"/>
              <a:t>可以使用莫队+线段树做到 </a:t>
            </a:r>
            <a:r>
              <a:rPr lang="en-US" altLang="zh-CN" dirty="0" smtClean="0"/>
              <a:t>O(</a:t>
            </a:r>
            <a:r>
              <a:rPr lang="zh-CN" altLang="en-US" dirty="0" smtClean="0"/>
              <a:t>n√</a:t>
            </a:r>
            <a:r>
              <a:rPr lang="zh-CN" altLang="en-US" dirty="0"/>
              <a:t>n log </a:t>
            </a:r>
            <a:r>
              <a:rPr lang="zh-CN" altLang="en-US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非常菜鸡。 </a:t>
            </a:r>
          </a:p>
          <a:p>
            <a:r>
              <a:rPr lang="zh-CN" altLang="en-US" dirty="0"/>
              <a:t>可以发现我们只有n次询问却有n√n次插入删除，如果我们使用线段树是很亏的。 </a:t>
            </a:r>
          </a:p>
          <a:p>
            <a:r>
              <a:rPr lang="zh-CN" altLang="en-US" dirty="0" smtClean="0"/>
              <a:t>考虑平衡</a:t>
            </a:r>
            <a:r>
              <a:rPr lang="zh-CN" altLang="en-US" dirty="0"/>
              <a:t>复杂度： </a:t>
            </a:r>
          </a:p>
          <a:p>
            <a:r>
              <a:rPr lang="zh-CN" altLang="en-US" dirty="0"/>
              <a:t>kth是有办法O(1)-O(√n)的，具体做法是维护值域分块，以及一个桶。 </a:t>
            </a:r>
          </a:p>
          <a:p>
            <a:r>
              <a:rPr lang="zh-CN" altLang="en-US" dirty="0"/>
              <a:t>值域分块就是把值域做分块，维护每一块有多少个数。 </a:t>
            </a:r>
          </a:p>
          <a:p>
            <a:r>
              <a:rPr lang="zh-CN" altLang="en-US" dirty="0"/>
              <a:t>那么可以用√n的时间确定答案在哪一块，然后暴力扫这个块，通过桶定位答案。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现在它要求我们在线，我们思考我们为何要使用莫队，因为我们想要得到一段区间的值域分块和桶。 </a:t>
            </a:r>
          </a:p>
          <a:p>
            <a:r>
              <a:rPr lang="zh-CN" altLang="en-US" sz="2000" dirty="0"/>
              <a:t>如何在线得到一段区间的值域分块？ </a:t>
            </a:r>
          </a:p>
          <a:p>
            <a:r>
              <a:rPr lang="zh-CN" altLang="en-US" sz="2000" dirty="0"/>
              <a:t>我们可以把序列分块，并预处理第i块到第j块的值域分块，这个空间和时间都是n根号的。 </a:t>
            </a:r>
          </a:p>
          <a:p>
            <a:r>
              <a:rPr lang="zh-CN" altLang="en-US" sz="2000" dirty="0"/>
              <a:t>得到一段区间的值域分块，先利用预处理的，再将剩余部分暴力加入，这个非常可行。 </a:t>
            </a:r>
          </a:p>
          <a:p>
            <a:r>
              <a:rPr lang="zh-CN" altLang="en-US" sz="2000" dirty="0"/>
              <a:t>麻烦的是桶不能这样做，但是我们并不需要知道一个区间的桶，具体的我们只需要知道一个数在一个区间的出现次数。 </a:t>
            </a:r>
          </a:p>
          <a:p>
            <a:r>
              <a:rPr lang="zh-CN" altLang="en-US" sz="2000" dirty="0"/>
              <a:t>这个可以预处理每个数在前i块中出现了多少次，然后只需要对剩余部分暴力维护出桶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[hdu6079]</a:t>
            </a:r>
            <a:r>
              <a:rPr lang="en-US" altLang="zh-CN" dirty="0" err="1"/>
              <a:t>Yuno</a:t>
            </a:r>
            <a:r>
              <a:rPr lang="en-US" altLang="zh-CN" dirty="0"/>
              <a:t> And Claris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一个序列，支持两种操作：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、区间</a:t>
            </a:r>
            <a:r>
              <a:rPr lang="zh-CN" altLang="en-US" dirty="0" smtClean="0"/>
              <a:t>内值为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的位置全部</a:t>
            </a:r>
            <a:r>
              <a:rPr lang="zh-CN" altLang="en-US" dirty="0"/>
              <a:t>变成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、区间询问第</a:t>
            </a:r>
            <a:r>
              <a:rPr lang="en-US" altLang="zh-CN" dirty="0"/>
              <a:t>k</a:t>
            </a:r>
            <a:r>
              <a:rPr lang="zh-CN" altLang="en-US" dirty="0"/>
              <a:t>大。</a:t>
            </a:r>
          </a:p>
          <a:p>
            <a:endParaRPr lang="zh-CN" altLang="en-US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区间第</a:t>
            </a:r>
            <a:r>
              <a:rPr lang="en-US" altLang="zh-CN" sz="2000" dirty="0"/>
              <a:t>k</a:t>
            </a:r>
            <a:r>
              <a:rPr lang="zh-CN" altLang="en-US" sz="2000" dirty="0"/>
              <a:t>大套路很多，有一种常常被人忽略</a:t>
            </a:r>
            <a:r>
              <a:rPr lang="en-US" altLang="zh-CN" sz="2000" dirty="0"/>
              <a:t>——</a:t>
            </a:r>
            <a:r>
              <a:rPr lang="zh-CN" altLang="en-US" sz="2000" dirty="0"/>
              <a:t>值域分块。</a:t>
            </a:r>
          </a:p>
          <a:p>
            <a:r>
              <a:rPr lang="zh-CN" altLang="en-US" sz="2000" dirty="0"/>
              <a:t>当然你们或许不会忽略它，因为上一题已经用了值域分块。</a:t>
            </a:r>
          </a:p>
          <a:p>
            <a:r>
              <a:rPr lang="zh-CN" altLang="en-US" sz="2000" dirty="0"/>
              <a:t>对于本题，我们可以将序列分块，对前缀块维护值域分块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现在</a:t>
            </a:r>
            <a:r>
              <a:rPr lang="zh-CN" altLang="en-US" sz="2000" dirty="0"/>
              <a:t>问题是修改时的整块和散块，以及查询时的散块。</a:t>
            </a:r>
          </a:p>
          <a:p>
            <a:r>
              <a:rPr lang="zh-CN" altLang="en-US" sz="2000" dirty="0"/>
              <a:t>也就是我们要怎么操作才会获取每个位置是什么数？</a:t>
            </a:r>
          </a:p>
          <a:p>
            <a:r>
              <a:rPr lang="zh-CN" altLang="en-US" sz="2000" dirty="0"/>
              <a:t>对于每个块，每种数值维护一个链表，表示这种数值的所有位置，按任意顺序链接即可。</a:t>
            </a:r>
          </a:p>
          <a:p>
            <a:r>
              <a:rPr lang="zh-CN" altLang="en-US" sz="2000" dirty="0"/>
              <a:t>当对于整块执行了一个</a:t>
            </a:r>
            <a:r>
              <a:rPr lang="en-US" altLang="zh-CN" sz="2000" dirty="0"/>
              <a:t>x-&gt;y</a:t>
            </a:r>
            <a:r>
              <a:rPr lang="zh-CN" altLang="en-US" sz="2000" dirty="0"/>
              <a:t>时，直接把</a:t>
            </a:r>
            <a:r>
              <a:rPr lang="en-US" altLang="zh-CN" sz="2000" dirty="0"/>
              <a:t>x</a:t>
            </a:r>
            <a:r>
              <a:rPr lang="zh-CN" altLang="en-US" sz="2000" dirty="0"/>
              <a:t>的头接在</a:t>
            </a:r>
            <a:r>
              <a:rPr lang="en-US" altLang="zh-CN" sz="2000" dirty="0"/>
              <a:t>y</a:t>
            </a:r>
            <a:r>
              <a:rPr lang="zh-CN" altLang="en-US" sz="2000" dirty="0"/>
              <a:t>的尾上。</a:t>
            </a:r>
          </a:p>
          <a:p>
            <a:r>
              <a:rPr lang="zh-CN" altLang="en-US" sz="2000" dirty="0"/>
              <a:t>散块执行时，直接分裂出来接到</a:t>
            </a:r>
            <a:r>
              <a:rPr lang="en-US" altLang="zh-CN" sz="2000" dirty="0"/>
              <a:t>y</a:t>
            </a:r>
            <a:r>
              <a:rPr lang="zh-CN" altLang="en-US" sz="2000" dirty="0"/>
              <a:t>最后。</a:t>
            </a:r>
          </a:p>
          <a:p>
            <a:r>
              <a:rPr lang="zh-CN" altLang="en-US" sz="2000" dirty="0"/>
              <a:t>散块查询时，直接暴力扫所有链表，得到每个位置的数值。</a:t>
            </a:r>
          </a:p>
          <a:p>
            <a:r>
              <a:rPr lang="zh-CN" altLang="en-US" sz="2000" dirty="0"/>
              <a:t>复杂度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n√n</a:t>
            </a:r>
            <a:r>
              <a:rPr lang="en-US" altLang="zh-CN" sz="2000" dirty="0"/>
              <a:t>)</a:t>
            </a:r>
            <a:r>
              <a:rPr lang="zh-CN" altLang="en-US" sz="2000" dirty="0"/>
              <a:t>。也是个优</a:t>
            </a:r>
            <a:r>
              <a:rPr lang="en-US" altLang="zh-CN" sz="2000" dirty="0"/>
              <a:t>(du)</a:t>
            </a:r>
            <a:r>
              <a:rPr lang="zh-CN" altLang="en-US" sz="2000" dirty="0"/>
              <a:t>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liu</a:t>
            </a:r>
            <a:r>
              <a:rPr lang="en-US" altLang="zh-CN" sz="2000" dirty="0"/>
              <a:t>)</a:t>
            </a:r>
            <a:r>
              <a:rPr lang="zh-CN" altLang="en-US" sz="2000" dirty="0"/>
              <a:t>的根号算法套根号算法题。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分块算法上树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这种科技简单讲一下。</a:t>
            </a:r>
          </a:p>
          <a:p>
            <a:r>
              <a:rPr lang="zh-CN" altLang="en-US" dirty="0"/>
              <a:t>这里讲的是链分块型，而不是子树分块型。</a:t>
            </a:r>
          </a:p>
          <a:p>
            <a:r>
              <a:rPr lang="zh-CN" altLang="en-US" dirty="0"/>
              <a:t>其实有稳定做法，详见邹逍遥的集训队论文，但这里我们介绍简单的做法。</a:t>
            </a:r>
          </a:p>
          <a:p>
            <a:r>
              <a:rPr lang="zh-CN" altLang="en-US" dirty="0"/>
              <a:t>假设你要</a:t>
            </a:r>
            <a:r>
              <a:rPr lang="en-US" altLang="zh-CN" dirty="0"/>
              <a:t>√n</a:t>
            </a:r>
            <a:r>
              <a:rPr lang="zh-CN" altLang="en-US" dirty="0"/>
              <a:t>分一块，我们随机</a:t>
            </a:r>
            <a:r>
              <a:rPr lang="en-US" altLang="zh-CN" dirty="0"/>
              <a:t>√n</a:t>
            </a:r>
            <a:r>
              <a:rPr lang="zh-CN" altLang="en-US" dirty="0"/>
              <a:t>个点为关键点。</a:t>
            </a:r>
          </a:p>
          <a:p>
            <a:r>
              <a:rPr lang="zh-CN" altLang="en-US" dirty="0"/>
              <a:t>然后将关键点形成的虚树建出来，每条树边就是一个块。</a:t>
            </a:r>
          </a:p>
          <a:p>
            <a:r>
              <a:rPr lang="zh-CN" altLang="en-US" dirty="0"/>
              <a:t>没有被归入任何块的，那就当做散块。</a:t>
            </a:r>
          </a:p>
          <a:p>
            <a:r>
              <a:rPr lang="zh-CN" altLang="en-US" dirty="0"/>
              <a:t>块数显然是</a:t>
            </a:r>
            <a:r>
              <a:rPr lang="en-US" altLang="zh-CN" dirty="0"/>
              <a:t>O(√n)</a:t>
            </a:r>
            <a:r>
              <a:rPr lang="zh-CN" altLang="en-US" dirty="0"/>
              <a:t>的，而且可以发现散块暴力期望长度也是</a:t>
            </a:r>
            <a:r>
              <a:rPr lang="en-US" altLang="zh-CN" dirty="0"/>
              <a:t>O(√n)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偏树中的一个节点，如果它的左子树或右子树为空，则称它是一个外结点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对于左偏树中的一个节点x，到它的子节点中，离它最近的一个外结点经过的边数称为它的距离,记为dist(x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。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特别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地，外结点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距离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0，空节点(null)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距离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性质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（堆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性质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非叶节点的左子树和右子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的根节点的权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值的优先级小于该节点。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（左偏性质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对于左偏树中的任意节点满足它的左子树的距离大于等于右子树的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dist(left(x))⩾dist(right(x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))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性质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左偏树中的任意节点的左子树和右子树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如果有的话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都是左偏树。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左偏树的更多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082" y="1690688"/>
                <a:ext cx="11353800" cy="4315402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1: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左偏树中的节点的距离总是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(x)=</a:t>
                </a:r>
                <a:r>
                  <a:rPr lang="zh-CN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dist(right(x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))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+1</a:t>
                </a:r>
              </a:p>
              <a:p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这个可以由距离的定义以及左偏性质得到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定理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2: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所有距离为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的左偏树中，节点最少的是满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二叉树，且节点数为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若要最小化点数使得距离最大，应该满足</a:t>
                </a:r>
                <a:r>
                  <a:rPr lang="zh-CN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dist(left(x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))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=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dist</a:t>
                </a:r>
                <a:r>
                  <a:rPr lang="zh-CN" altLang="zh-CN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(right(x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))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，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此时左偏树就是一棵深度为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k+1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的满二叉树。</a:t>
                </a:r>
                <a:endParaRPr lang="en-US" altLang="zh-CN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推论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zh-CN" dirty="0">
                    <a:solidFill>
                      <a:srgbClr val="33333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一棵节点数为</a:t>
                </a:r>
                <a:r>
                  <a:rPr lang="zh-CN" altLang="zh-CN" sz="3600" dirty="0" smtClean="0">
                    <a:solidFill>
                      <a:srgbClr val="333333"/>
                    </a:solidFill>
                    <a:latin typeface="Consolas" panose="020B0609020204030204" pitchFamily="49" charset="0"/>
                    <a:ea typeface="MathJax_Math-italic"/>
                    <a:cs typeface="Consolas" panose="020B0609020204030204" pitchFamily="49" charset="0"/>
                  </a:rPr>
                  <a:t>n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的</a:t>
                </a:r>
                <a:r>
                  <a:rPr lang="zh-CN" altLang="zh-CN" dirty="0">
                    <a:solidFill>
                      <a:srgbClr val="33333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左偏树，它的距离至多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⌊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⌋−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zh-CN" sz="5400" dirty="0">
                  <a:latin typeface="Arial" panose="020B0604020202020204" pitchFamily="34" charset="0"/>
                </a:endParaRPr>
              </a:p>
              <a:p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补充定义</a:t>
                </a:r>
                <a:r>
                  <a:rPr lang="en-US" altLang="zh-CN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dirty="0"/>
                  <a:t>称从左偏树根节点一直访问右子树，直到不能访问位置所有经过的边和点形成的链为最右</a:t>
                </a:r>
                <a:r>
                  <a:rPr lang="zh-CN" altLang="en-US" dirty="0" smtClean="0"/>
                  <a:t>链，很显然，</a:t>
                </a:r>
                <a:r>
                  <a:rPr lang="zh-CN" altLang="en-US" dirty="0"/>
                  <a:t>最右</a:t>
                </a:r>
                <a:r>
                  <a:rPr lang="zh-CN" altLang="en-US" dirty="0" smtClean="0"/>
                  <a:t>链至多只有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⌊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 smtClean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个节点。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82" y="1690688"/>
                <a:ext cx="11353800" cy="4315402"/>
              </a:xfrm>
              <a:blipFill rotWithShape="0">
                <a:blip r:embed="rId2"/>
                <a:stretch>
                  <a:fillRect l="-752" t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均值法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在我们使用根号算法时，常常把块大小设为</a:t>
            </a:r>
            <a:r>
              <a:rPr lang="en-US" altLang="zh-CN"/>
              <a:t>√n</a:t>
            </a:r>
            <a:r>
              <a:rPr lang="zh-CN" altLang="en-US"/>
              <a:t>，这是不对的。</a:t>
            </a:r>
          </a:p>
          <a:p>
            <a:r>
              <a:rPr lang="zh-CN" altLang="en-US"/>
              <a:t>我们往往需要设块大小为</a:t>
            </a:r>
            <a:r>
              <a:rPr lang="en-US" altLang="zh-CN"/>
              <a:t>k</a:t>
            </a:r>
            <a:r>
              <a:rPr lang="zh-CN" altLang="en-US"/>
              <a:t>，通过复杂度计算，得到一个</a:t>
            </a:r>
            <a:r>
              <a:rPr lang="en-US" altLang="zh-CN"/>
              <a:t>k</a:t>
            </a:r>
            <a:r>
              <a:rPr lang="zh-CN" altLang="en-US"/>
              <a:t>的最优值。</a:t>
            </a:r>
          </a:p>
          <a:p>
            <a:r>
              <a:rPr lang="zh-CN" altLang="en-US"/>
              <a:t>通过都是两部分，所以让两部分复杂度划等号，可以解出</a:t>
            </a:r>
            <a:r>
              <a:rPr lang="en-US" altLang="zh-CN"/>
              <a:t>k</a:t>
            </a:r>
            <a:r>
              <a:rPr lang="zh-CN" altLang="en-US"/>
              <a:t>。</a:t>
            </a:r>
          </a:p>
          <a:p>
            <a:r>
              <a:rPr lang="zh-CN" altLang="en-US"/>
              <a:t>（这里不给出正确性的证明，相信大家都能理解，</a:t>
            </a:r>
            <a:r>
              <a:rPr lang="en-US" altLang="zh-CN"/>
              <a:t>O(A+B)</a:t>
            </a:r>
            <a:r>
              <a:rPr lang="zh-CN" altLang="en-US"/>
              <a:t>其中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k</a:t>
            </a:r>
            <a:r>
              <a:rPr lang="zh-CN" altLang="en-US"/>
              <a:t>成正相关，</a:t>
            </a:r>
            <a:r>
              <a:rPr lang="en-US" altLang="zh-CN"/>
              <a:t>B</a:t>
            </a:r>
            <a:r>
              <a:rPr lang="zh-CN" altLang="en-US"/>
              <a:t>与</a:t>
            </a:r>
            <a:r>
              <a:rPr lang="en-US" altLang="zh-CN"/>
              <a:t>k</a:t>
            </a:r>
            <a:r>
              <a:rPr lang="zh-CN" altLang="en-US"/>
              <a:t>成反相关，那么一定是</a:t>
            </a:r>
            <a:r>
              <a:rPr lang="en-US" altLang="zh-CN"/>
              <a:t>A=B</a:t>
            </a:r>
            <a:r>
              <a:rPr lang="zh-CN" altLang="en-US"/>
              <a:t>最优）</a:t>
            </a:r>
          </a:p>
          <a:p>
            <a:r>
              <a:rPr lang="zh-CN" altLang="en-US"/>
              <a:t>这种让两端复杂度均衡来达到最优的方法就叫均值法。</a:t>
            </a:r>
          </a:p>
          <a:p>
            <a:r>
              <a:rPr lang="zh-CN" altLang="en-US"/>
              <a:t>（由于一般题目只会出现两种算法，因此我们不介绍多种算法的均值法）</a:t>
            </a:r>
          </a:p>
          <a:p>
            <a:r>
              <a:rPr lang="zh-CN" altLang="en-US"/>
              <a:t>这也符合</a:t>
            </a:r>
            <a:r>
              <a:rPr lang="en-US" altLang="zh-CN"/>
              <a:t>”</a:t>
            </a:r>
            <a:r>
              <a:rPr lang="zh-CN" altLang="en-US"/>
              <a:t>平衡结合</a:t>
            </a:r>
            <a:r>
              <a:rPr lang="en-US" altLang="zh-CN"/>
              <a:t>“</a:t>
            </a:r>
            <a:r>
              <a:rPr lang="zh-CN" altLang="en-US"/>
              <a:t>的思路。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左偏树的常用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1552"/>
            <a:ext cx="11111345" cy="4377747"/>
          </a:xfrm>
        </p:spPr>
        <p:txBody>
          <a:bodyPr/>
          <a:lstStyle/>
          <a:p>
            <a:r>
              <a:rPr lang="zh-CN" altLang="en-US" dirty="0"/>
              <a:t>合并操作</a:t>
            </a:r>
            <a:r>
              <a:rPr lang="en-US" altLang="zh-CN" dirty="0"/>
              <a:t>(merge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假设两棵树的根节点分别为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[b]</a:t>
            </a:r>
            <a:r>
              <a:rPr lang="zh-CN" altLang="en-US" dirty="0" smtClean="0"/>
              <a:t>优先级小于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[a]</a:t>
            </a:r>
          </a:p>
          <a:p>
            <a:r>
              <a:rPr lang="zh-CN" altLang="en-US" dirty="0" smtClean="0"/>
              <a:t>那么我们将</a:t>
            </a:r>
            <a:r>
              <a:rPr lang="en-US" altLang="zh-CN" dirty="0" smtClean="0"/>
              <a:t>right(a)</a:t>
            </a:r>
            <a:r>
              <a:rPr lang="zh-CN" altLang="en-US" dirty="0"/>
              <a:t>修改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merge(right(a),b)</a:t>
            </a:r>
          </a:p>
          <a:p>
            <a:r>
              <a:rPr lang="zh-CN" altLang="en-US" dirty="0" smtClean="0"/>
              <a:t>当其中一棵树为空时可直接返回另一棵树。</a:t>
            </a:r>
            <a:endParaRPr lang="en-US" altLang="zh-CN" dirty="0" smtClean="0"/>
          </a:p>
          <a:p>
            <a:r>
              <a:rPr lang="zh-CN" altLang="en-US" dirty="0"/>
              <a:t>虽然显然插入算法使得新堆满足堆的性质，但是会破坏左偏</a:t>
            </a:r>
            <a:r>
              <a:rPr lang="zh-CN" altLang="en-US" dirty="0" smtClean="0"/>
              <a:t>性质，</a:t>
            </a:r>
            <a:r>
              <a:rPr lang="zh-CN" altLang="en-US" dirty="0"/>
              <a:t>所以在回溯的时候，要进行重新计算</a:t>
            </a:r>
            <a:r>
              <a:rPr lang="en-US" altLang="zh-CN" dirty="0" err="1"/>
              <a:t>dist</a:t>
            </a:r>
            <a:r>
              <a:rPr lang="zh-CN" altLang="en-US" dirty="0"/>
              <a:t>和维护左偏性质</a:t>
            </a:r>
            <a:r>
              <a:rPr lang="en-US" altLang="zh-CN" dirty="0"/>
              <a:t>(</a:t>
            </a:r>
            <a:r>
              <a:rPr lang="zh-CN" altLang="en-US" dirty="0"/>
              <a:t>如果变成”右偏”，就</a:t>
            </a:r>
            <a:r>
              <a:rPr lang="en-US" altLang="zh-CN" dirty="0"/>
              <a:t>swap</a:t>
            </a:r>
            <a:r>
              <a:rPr lang="zh-CN" altLang="en-US" dirty="0"/>
              <a:t>左右子树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复杂度即为</a:t>
            </a:r>
            <a:r>
              <a:rPr lang="en-US" altLang="zh-CN" dirty="0" smtClean="0"/>
              <a:t>O(</a:t>
            </a:r>
            <a:r>
              <a:rPr lang="zh-CN" altLang="en-US" dirty="0" smtClean="0"/>
              <a:t>两棵树</a:t>
            </a:r>
            <a:r>
              <a:rPr lang="zh-CN" altLang="en-US" dirty="0"/>
              <a:t>最右</a:t>
            </a:r>
            <a:r>
              <a:rPr lang="zh-CN" altLang="en-US" dirty="0" smtClean="0"/>
              <a:t>链</a:t>
            </a:r>
            <a:r>
              <a:rPr lang="zh-CN" altLang="en-US" dirty="0"/>
              <a:t>节</a:t>
            </a:r>
            <a:r>
              <a:rPr lang="zh-CN" altLang="en-US" dirty="0" smtClean="0"/>
              <a:t>点数之和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插入操作</a:t>
            </a:r>
            <a:r>
              <a:rPr lang="en-US" altLang="zh-CN" dirty="0"/>
              <a:t>(push</a:t>
            </a:r>
            <a:r>
              <a:rPr lang="en-US" altLang="zh-CN" dirty="0" smtClean="0"/>
              <a:t>):</a:t>
            </a:r>
            <a:r>
              <a:rPr lang="zh-CN" altLang="en-US" dirty="0" smtClean="0"/>
              <a:t> 将</a:t>
            </a:r>
            <a:r>
              <a:rPr lang="zh-CN" altLang="en-US" dirty="0"/>
              <a:t>插入的元素看成一棵只有一个节点的左偏树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删除操作</a:t>
            </a:r>
            <a:r>
              <a:rPr lang="en-US" altLang="zh-CN" dirty="0"/>
              <a:t>(pop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将根节点的左右子</a:t>
            </a:r>
            <a:r>
              <a:rPr lang="zh-CN" altLang="en-US" dirty="0" smtClean="0"/>
              <a:t>树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起来，</a:t>
            </a:r>
            <a:r>
              <a:rPr lang="zh-CN" altLang="en-US" dirty="0"/>
              <a:t>然后再将根节点删掉。</a:t>
            </a:r>
          </a:p>
        </p:txBody>
      </p:sp>
    </p:spTree>
    <p:extLst>
      <p:ext uri="{BB962C8B-B14F-4D97-AF65-F5344CB8AC3E}">
        <p14:creationId xmlns:p14="http://schemas.microsoft.com/office/powerpoint/2010/main" val="328777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k</a:t>
            </a:r>
            <a:r>
              <a:rPr lang="zh-CN" altLang="en-US" dirty="0" smtClean="0"/>
              <a:t>短路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13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给定一个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n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个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点，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m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条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边的带正权有向图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给定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s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t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询问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s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t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的所有路径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权值和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k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短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的长度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n,m,k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&lt;=10^5</a:t>
            </a:r>
            <a:r>
              <a:rPr lang="zh-CN" altLang="zh-CN" dirty="0" smtClean="0"/>
              <a:t> 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2355" cy="4356966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考虑建立反图，然后跑最短路算法得到以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ea typeface="MathJax_Math-italic"/>
                <a:cs typeface="Consolas" panose="020B0609020204030204" pitchFamily="49" charset="0"/>
              </a:rPr>
              <a:t>t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根的最短路径生成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树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设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的最短距离。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当经过一条非树边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(u-&gt;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v,w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dirty="0" smtClean="0"/>
              <a:t> </a:t>
            </a:r>
            <a:r>
              <a:rPr lang="en-US" altLang="zh-CN" dirty="0"/>
              <a:t>,</a:t>
            </a:r>
            <a:r>
              <a:rPr lang="zh-CN" altLang="en-US" dirty="0" smtClean="0"/>
              <a:t>最终</a:t>
            </a:r>
            <a:r>
              <a:rPr lang="zh-CN" altLang="en-US" dirty="0"/>
              <a:t>的路径长度就会因此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f(v)-f(u)+w</a:t>
            </a:r>
          </a:p>
          <a:p>
            <a:r>
              <a:rPr lang="zh-CN" altLang="en-US" dirty="0"/>
              <a:t>对于一条路径，我们依次将它经过的非树边记下来，约定得到的序列是这条路径的非树边序列。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考虑对于一个合法的非树边序列，我们可以找到唯一的一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条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zh-CN" altLang="en-US" dirty="0"/>
              <a:t>的路径与之</a:t>
            </a:r>
            <a:r>
              <a:rPr lang="zh-CN" altLang="en-US" dirty="0" smtClean="0"/>
              <a:t>对应。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短路的长度，等于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合法非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树边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序列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中代价第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小的值加上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的最短路。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91" y="15730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如何得到</a:t>
            </a:r>
            <a:r>
              <a:rPr lang="zh-CN" altLang="en-US" sz="4000" dirty="0"/>
              <a:t>一个合法的非树边</a:t>
            </a:r>
            <a:r>
              <a:rPr lang="zh-CN" altLang="en-US" sz="4000" dirty="0" smtClean="0"/>
              <a:t>序列？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9982" y="1877723"/>
            <a:ext cx="9895609" cy="5115359"/>
          </a:xfrm>
        </p:spPr>
        <p:txBody>
          <a:bodyPr/>
          <a:lstStyle/>
          <a:p>
            <a:r>
              <a:rPr lang="zh-CN" altLang="en-US" dirty="0" smtClean="0"/>
              <a:t>假设当前点为</a:t>
            </a:r>
            <a:r>
              <a:rPr lang="en-US" altLang="zh-CN" dirty="0" smtClean="0"/>
              <a:t>p(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s)</a:t>
            </a:r>
            <a:r>
              <a:rPr lang="zh-CN" altLang="en-US" dirty="0" smtClean="0"/>
              <a:t>，我们则需要进行以下过程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，找到一条起点在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的树路径上的非树边。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修改为该非</a:t>
            </a:r>
            <a:r>
              <a:rPr lang="zh-CN" altLang="en-US" dirty="0"/>
              <a:t>树</a:t>
            </a:r>
            <a:r>
              <a:rPr lang="zh-CN" altLang="en-US" dirty="0" smtClean="0"/>
              <a:t>边的终点。</a:t>
            </a:r>
            <a:endParaRPr lang="en-US" altLang="zh-CN" dirty="0" smtClean="0"/>
          </a:p>
          <a:p>
            <a:r>
              <a:rPr lang="zh-CN" altLang="en-US" dirty="0"/>
              <a:t>我们可以通过这样的方法来得到所有的非树边</a:t>
            </a:r>
            <a:r>
              <a:rPr lang="zh-CN" altLang="en-US" dirty="0" smtClean="0"/>
              <a:t>序列，</a:t>
            </a:r>
            <a:endParaRPr lang="en-US" altLang="zh-CN" dirty="0" smtClean="0"/>
          </a:p>
          <a:p>
            <a:r>
              <a:rPr lang="zh-CN" altLang="en-US" dirty="0" smtClean="0"/>
              <a:t>但事实上我们只需要每次找个最优的进行扩展，并且只用扩展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次就够了。</a:t>
            </a:r>
            <a:endParaRPr lang="en-US" altLang="zh-CN" dirty="0" smtClean="0"/>
          </a:p>
          <a:p>
            <a:r>
              <a:rPr lang="zh-CN" altLang="en-US" dirty="0"/>
              <a:t>考虑用一些可持久化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CN" altLang="en-US" dirty="0"/>
              <a:t>可持久</a:t>
            </a:r>
            <a:r>
              <a:rPr lang="zh-CN" altLang="en-US" dirty="0" smtClean="0"/>
              <a:t>化可</a:t>
            </a:r>
            <a:r>
              <a:rPr lang="zh-CN" altLang="en-US" dirty="0"/>
              <a:t>并堆，可持久化线段树，可持久化</a:t>
            </a:r>
            <a:r>
              <a:rPr lang="en-US" altLang="zh-CN" dirty="0" err="1" smtClean="0"/>
              <a:t>Treap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来实现，左偏树就属于</a:t>
            </a:r>
            <a:r>
              <a:rPr lang="zh-CN" altLang="en-US" dirty="0"/>
              <a:t>可持久化可并堆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2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6404" y="2043833"/>
            <a:ext cx="9459191" cy="4533611"/>
          </a:xfrm>
        </p:spPr>
        <p:txBody>
          <a:bodyPr/>
          <a:lstStyle/>
          <a:p>
            <a:r>
              <a:rPr lang="zh-CN" altLang="en-US" dirty="0"/>
              <a:t>初始，</a:t>
            </a:r>
            <a:r>
              <a:rPr lang="en-US" altLang="zh-CN" dirty="0"/>
              <a:t>x</a:t>
            </a:r>
            <a:r>
              <a:rPr lang="zh-CN" altLang="en-US" dirty="0"/>
              <a:t>的堆由其最短路树上的父亲加上自己的出边构成。</a:t>
            </a:r>
            <a:endParaRPr lang="en-US" altLang="zh-CN" dirty="0"/>
          </a:p>
          <a:p>
            <a:r>
              <a:rPr lang="zh-CN" altLang="en-US" dirty="0"/>
              <a:t>扩展一次，则需要把当前的堆的最小值踢掉，把新的最小值丢进待扩展队列中，同时把当前非树边的终点对应的堆</a:t>
            </a:r>
            <a:r>
              <a:rPr lang="en-US" altLang="zh-CN" dirty="0"/>
              <a:t>(</a:t>
            </a:r>
            <a:r>
              <a:rPr lang="zh-CN" altLang="en-US" dirty="0"/>
              <a:t>这个堆是保持初始状态的</a:t>
            </a:r>
            <a:r>
              <a:rPr lang="en-US" altLang="zh-CN" dirty="0"/>
              <a:t>)</a:t>
            </a:r>
            <a:r>
              <a:rPr lang="zh-CN" altLang="en-US" dirty="0"/>
              <a:t>的最小值也丢进待扩展队列</a:t>
            </a:r>
            <a:r>
              <a:rPr lang="zh-CN" altLang="en-US" dirty="0" smtClean="0"/>
              <a:t>中，当然这里丢进去的值是要加上原有代价的。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O(m log </a:t>
            </a:r>
            <a:r>
              <a:rPr lang="en-US" altLang="zh-CN" dirty="0" err="1"/>
              <a:t>m+k</a:t>
            </a:r>
            <a:r>
              <a:rPr lang="en-US" altLang="zh-CN" dirty="0"/>
              <a:t> log k)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0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71945" y="27134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一些杂题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83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[bzoj3787]</a:t>
            </a:r>
            <a:r>
              <a:rPr lang="en-US" altLang="zh-CN" dirty="0" err="1"/>
              <a:t>Gty的文艺妹子序列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</a:t>
            </a:r>
            <a:r>
              <a:rPr lang="zh-CN" altLang="en-US" dirty="0"/>
              <a:t>一个正整数序列a(1&lt;=ai&lt;=n)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smtClean="0"/>
              <a:t>每次</a:t>
            </a:r>
            <a:r>
              <a:rPr lang="zh-CN" altLang="en-US" dirty="0"/>
              <a:t>询问，输出al...ar</a:t>
            </a:r>
            <a:r>
              <a:rPr lang="zh-CN" altLang="en-US" dirty="0" smtClean="0"/>
              <a:t>中的</a:t>
            </a:r>
            <a:r>
              <a:rPr lang="zh-CN" altLang="en-US" dirty="0"/>
              <a:t>逆序对数，强制在线。</a:t>
            </a:r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  <a:r>
              <a:rPr lang="zh-CN" altLang="en-US" dirty="0"/>
              <a:t>。要求</a:t>
            </a:r>
            <a:r>
              <a:rPr lang="en-US" altLang="zh-CN" dirty="0"/>
              <a:t>O(</a:t>
            </a:r>
            <a:r>
              <a:rPr lang="en-US" altLang="zh-CN" dirty="0" err="1"/>
              <a:t>n√n</a:t>
            </a:r>
            <a:r>
              <a:rPr lang="en-US" altLang="zh-CN" dirty="0"/>
              <a:t>)</a:t>
            </a:r>
            <a:r>
              <a:rPr lang="zh-CN" altLang="en-US" dirty="0"/>
              <a:t>解决。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以根号为阈值分块，然后我们记A-&gt;B的含义是将A和B两个序列拼接在一起有多少逆序对两个元素一个来自A另一个来自B。 </a:t>
            </a:r>
          </a:p>
          <a:p>
            <a:r>
              <a:rPr lang="zh-CN" altLang="en-US" sz="2000" dirty="0"/>
              <a:t>首先考虑如何求A-&gt;B，可以发现A和B的内部顺序是没有关系的，因此如果我们把A和B排好序了，运用归并即可线性求得A-&gt;B。 </a:t>
            </a:r>
          </a:p>
          <a:p>
            <a:r>
              <a:rPr lang="zh-CN" altLang="en-US" sz="2000" dirty="0"/>
              <a:t>现在我们先把每个块排序，然后预处理一个位置到块头的逆序对个数（树状数组解决），接下来对于块内询问[l,r]假设块头和块尾分别是u和v，那么。 </a:t>
            </a:r>
          </a:p>
          <a:p>
            <a:r>
              <a:rPr lang="zh-CN" altLang="en-US" sz="2000" dirty="0"/>
              <a:t>ans([l,r])=ans([u,r])-ans([u,l-1</a:t>
            </a:r>
            <a:r>
              <a:rPr lang="zh-CN" altLang="en-US" sz="2000" dirty="0" smtClean="0"/>
              <a:t>])-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[</a:t>
            </a:r>
            <a:r>
              <a:rPr lang="zh-CN" altLang="en-US" sz="2000" dirty="0"/>
              <a:t>u,l-1]-&gt;[l,r</a:t>
            </a:r>
            <a:r>
              <a:rPr lang="zh-CN" altLang="en-US" sz="2000" dirty="0" smtClean="0"/>
              <a:t>]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  <a:p>
            <a:r>
              <a:rPr lang="zh-CN" altLang="en-US" sz="2000" dirty="0"/>
              <a:t>其中前缀ans已经预处理，剩下那个可以归并。</a:t>
            </a:r>
            <a:r>
              <a:rPr lang="zh-CN" altLang="en-US" sz="1600" dirty="0"/>
              <a:t> 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646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ym typeface="+mn-ea"/>
              </a:rPr>
              <a:t>我们解决块间贡献可以枚举两个块然后归并，接下来设f[l,r]表示第l到r块的答案。 </a:t>
            </a:r>
          </a:p>
          <a:p>
            <a:r>
              <a:rPr lang="zh-CN" altLang="en-US" sz="1800" dirty="0">
                <a:sym typeface="+mn-ea"/>
              </a:rPr>
              <a:t>f[l,r]=f[l,r-1]+f[l+1,r]-f[l+1,r-1]+l-&gt;r。 </a:t>
            </a:r>
          </a:p>
          <a:p>
            <a:r>
              <a:rPr lang="zh-CN" altLang="en-US" sz="1800" dirty="0">
                <a:sym typeface="+mn-ea"/>
              </a:rPr>
              <a:t>因此可以预处理块间贡献。 </a:t>
            </a:r>
          </a:p>
          <a:p>
            <a:r>
              <a:rPr lang="zh-CN" altLang="en-US" sz="1800" dirty="0">
                <a:sym typeface="+mn-ea"/>
              </a:rPr>
              <a:t>散块间贡献可以归并得到。 </a:t>
            </a:r>
          </a:p>
          <a:p>
            <a:r>
              <a:rPr lang="zh-CN" altLang="en-US" sz="2000" dirty="0"/>
              <a:t>现在解决散块与块间的贡献。 </a:t>
            </a:r>
          </a:p>
          <a:p>
            <a:r>
              <a:rPr lang="zh-CN" altLang="en-US" sz="2000" dirty="0"/>
              <a:t>可以先预处理一个位置对一个块的</a:t>
            </a:r>
            <a:r>
              <a:rPr lang="zh-CN" altLang="en-US" sz="2000" dirty="0" smtClean="0"/>
              <a:t>贡献，</a:t>
            </a:r>
            <a:r>
              <a:rPr lang="zh-CN" altLang="en-US" sz="2000" dirty="0"/>
              <a:t>将元素按从小到大顺序的</a:t>
            </a:r>
            <a:r>
              <a:rPr lang="zh-CN" altLang="en-US" sz="2000" dirty="0" smtClean="0"/>
              <a:t>计算即可。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由于散块是一段连续区间</a:t>
            </a:r>
            <a:r>
              <a:rPr lang="zh-CN" altLang="en-US" sz="2000" dirty="0"/>
              <a:t>，再前缀和或后缀</a:t>
            </a:r>
            <a:r>
              <a:rPr lang="zh-CN" altLang="en-US" sz="2000" dirty="0" smtClean="0"/>
              <a:t>和即</a:t>
            </a:r>
            <a:r>
              <a:rPr lang="zh-CN" altLang="en-US" sz="2000" dirty="0"/>
              <a:t>可。</a:t>
            </a:r>
          </a:p>
          <a:p>
            <a:r>
              <a:rPr lang="zh-CN" altLang="en-US" sz="2000" dirty="0"/>
              <a:t>这样我们就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n√n</a:t>
            </a:r>
            <a:r>
              <a:rPr lang="en-US" altLang="zh-CN" sz="2000" dirty="0"/>
              <a:t>)</a:t>
            </a:r>
            <a:r>
              <a:rPr lang="zh-CN" altLang="en-US" sz="2000" dirty="0"/>
              <a:t>解决了经典问题</a:t>
            </a:r>
            <a:r>
              <a:rPr lang="en-US" altLang="zh-CN" sz="2000" dirty="0"/>
              <a:t>——</a:t>
            </a:r>
            <a:r>
              <a:rPr lang="zh-CN" altLang="en-US" sz="2000" dirty="0"/>
              <a:t>在线无修区间逆序对。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集训队作业</a:t>
            </a:r>
            <a:r>
              <a:rPr lang="en-US" altLang="zh-CN" dirty="0"/>
              <a:t>2018】</a:t>
            </a:r>
            <a:r>
              <a:rPr lang="zh-CN" altLang="en-US" dirty="0"/>
              <a:t>暴躁的排序</a:t>
            </a:r>
            <a:r>
              <a:rPr lang="zh-CN" altLang="en-US" dirty="0" smtClean="0"/>
              <a:t>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1327" y="1773669"/>
            <a:ext cx="10432473" cy="4523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这是一道交互题。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开始有一个乱序的大小为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，但你并不清楚其具体值。</a:t>
            </a:r>
            <a:endParaRPr lang="en-US" altLang="zh-CN" dirty="0" smtClean="0"/>
          </a:p>
          <a:p>
            <a:r>
              <a:rPr lang="zh-CN" altLang="en-US" dirty="0" smtClean="0"/>
              <a:t>你可以调用函数</a:t>
            </a:r>
            <a:r>
              <a:rPr lang="en-US" altLang="zh-CN" dirty="0" err="1"/>
              <a:t>super_sort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*b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en</a:t>
            </a:r>
            <a:r>
              <a:rPr lang="zh-CN" altLang="en-US" dirty="0" smtClean="0"/>
              <a:t>表示</a:t>
            </a:r>
            <a:r>
              <a:rPr lang="zh-CN" altLang="en-US" dirty="0"/>
              <a:t>待排序的数的</a:t>
            </a:r>
            <a:r>
              <a:rPr lang="zh-CN" altLang="en-US" dirty="0" smtClean="0"/>
              <a:t>个数且要满足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&lt;=k</a:t>
            </a:r>
          </a:p>
          <a:p>
            <a:r>
              <a:rPr lang="en-US" altLang="zh-CN" dirty="0" smtClean="0"/>
              <a:t>a</a:t>
            </a:r>
            <a:r>
              <a:rPr lang="zh-CN" altLang="en-US" dirty="0"/>
              <a:t>传入待排序的数在原数列中的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/>
              <a:t>传出排好序的数在原数列中的</a:t>
            </a:r>
            <a:r>
              <a:rPr lang="zh-CN" altLang="en-US" dirty="0" smtClean="0"/>
              <a:t>位置，即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的一个排列，</a:t>
            </a:r>
            <a:r>
              <a:rPr lang="zh-CN" altLang="en-US" dirty="0"/>
              <a:t>且对于</a:t>
            </a:r>
            <a:r>
              <a:rPr lang="zh-CN" altLang="en-US" dirty="0" smtClean="0"/>
              <a:t>任意</a:t>
            </a:r>
            <a:r>
              <a:rPr lang="zh-CN" altLang="en-US" dirty="0"/>
              <a:t>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j,A</a:t>
            </a:r>
            <a:r>
              <a:rPr lang="en-US" altLang="zh-CN" dirty="0" smtClean="0"/>
              <a:t>[b[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]]&lt;A[b[j]]</a:t>
            </a:r>
          </a:p>
          <a:p>
            <a:r>
              <a:rPr lang="zh-CN" altLang="en-US" dirty="0" smtClean="0"/>
              <a:t>当然调用次数是有限制的，现在要求你输出原数列按</a:t>
            </a:r>
            <a:r>
              <a:rPr lang="en-US" altLang="zh-CN" dirty="0" smtClean="0"/>
              <a:t>A</a:t>
            </a:r>
            <a:r>
              <a:rPr lang="zh-CN" altLang="en-US" dirty="0" smtClean="0"/>
              <a:t>排序后的结果。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A[3,2,0,1,4]</a:t>
            </a:r>
            <a:r>
              <a:rPr lang="zh-CN" altLang="en-US" dirty="0" smtClean="0"/>
              <a:t>，则你应该返回结果</a:t>
            </a:r>
            <a:r>
              <a:rPr lang="en-US" altLang="zh-CN" dirty="0" smtClean="0"/>
              <a:t>a[2,3,1,0,4]</a:t>
            </a:r>
            <a:r>
              <a:rPr lang="zh-CN" altLang="en-US" dirty="0" smtClean="0"/>
              <a:t>（下标从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</a:t>
            </a:r>
            <a:endParaRPr lang="en-US" altLang="zh-CN" dirty="0" smtClean="0"/>
          </a:p>
          <a:p>
            <a:r>
              <a:rPr lang="en-US" altLang="zh-CN" dirty="0" smtClean="0"/>
              <a:t>n=524288,k=16,</a:t>
            </a:r>
            <a:r>
              <a:rPr lang="zh-CN" altLang="en-US" dirty="0" smtClean="0"/>
              <a:t>次数限制为</a:t>
            </a:r>
            <a:r>
              <a:rPr lang="en-US" altLang="zh-CN" dirty="0" smtClean="0"/>
              <a:t>562000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8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舌尖上的由乃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一个序列</a:t>
            </a:r>
            <a:r>
              <a:rPr lang="en-US" altLang="zh-CN"/>
              <a:t>n</a:t>
            </a:r>
            <a:r>
              <a:rPr lang="zh-CN" altLang="en-US"/>
              <a:t>个元素，需要你支持两种操作：</a:t>
            </a:r>
          </a:p>
          <a:p>
            <a:r>
              <a:rPr lang="en-US" altLang="zh-CN"/>
              <a:t>1</a:t>
            </a:r>
            <a:r>
              <a:rPr lang="zh-CN" altLang="en-US"/>
              <a:t>、区间加。</a:t>
            </a:r>
          </a:p>
          <a:p>
            <a:r>
              <a:rPr lang="en-US" altLang="zh-CN"/>
              <a:t>2</a:t>
            </a:r>
            <a:r>
              <a:rPr lang="zh-CN" altLang="en-US"/>
              <a:t>、区间询问第</a:t>
            </a:r>
            <a:r>
              <a:rPr lang="en-US" altLang="zh-CN"/>
              <a:t>k</a:t>
            </a:r>
            <a:r>
              <a:rPr lang="zh-CN" altLang="en-US"/>
              <a:t>大。</a:t>
            </a:r>
          </a:p>
          <a:p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是</a:t>
            </a:r>
            <a:r>
              <a:rPr lang="en-US" altLang="zh-CN"/>
              <a:t>1e5</a:t>
            </a:r>
            <a:r>
              <a:rPr lang="zh-CN" altLang="en-US"/>
              <a:t>。</a:t>
            </a:r>
          </a:p>
          <a:p>
            <a:r>
              <a:rPr lang="zh-CN" altLang="en-US"/>
              <a:t>相信大家都会每块维护排序后的序列，每次二分答案并判定，散块暴力，整块在排序后的序列上二分，块大小取</a:t>
            </a:r>
            <a:r>
              <a:rPr lang="en-US" altLang="zh-CN"/>
              <a:t>√n</a:t>
            </a:r>
            <a:r>
              <a:rPr lang="zh-CN" altLang="en-US"/>
              <a:t>，复杂度是</a:t>
            </a:r>
            <a:r>
              <a:rPr lang="en-US" altLang="zh-CN"/>
              <a:t>O(n√n log^2 n)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td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考虑一个高度为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的线段树，每次取出最小值只会改变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个节点的值，只需要调用一次</a:t>
                </a:r>
                <a:r>
                  <a:rPr lang="en-US" altLang="zh-CN" dirty="0" err="1" smtClean="0"/>
                  <a:t>super_sort</a:t>
                </a:r>
                <a:r>
                  <a:rPr lang="zh-CN" altLang="en-US" dirty="0" smtClean="0"/>
                  <a:t>即可更新这些节点的值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叶子数量为</a:t>
                </a:r>
                <a:r>
                  <a:rPr lang="en-US" altLang="zh-CN" dirty="0" smtClean="0"/>
                  <a:t>2^(k-1)</a:t>
                </a:r>
                <a:r>
                  <a:rPr lang="zh-CN" altLang="en-US" dirty="0" smtClean="0"/>
                  <a:t>，所以我们可以做</a:t>
                </a:r>
                <a:r>
                  <a:rPr lang="en-US" altLang="zh-CN" dirty="0"/>
                  <a:t>2^(</a:t>
                </a:r>
                <a:r>
                  <a:rPr lang="en-US" altLang="zh-CN" dirty="0" smtClean="0"/>
                  <a:t>k-1)</a:t>
                </a:r>
                <a:r>
                  <a:rPr lang="zh-CN" altLang="en-US" dirty="0" smtClean="0"/>
                  <a:t>路归并。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而底层只有</a:t>
                </a:r>
                <a:r>
                  <a:rPr lang="en-US" altLang="zh-CN" dirty="0" smtClean="0"/>
                  <a:t>n/</a:t>
                </a:r>
                <a:r>
                  <a:rPr lang="en-US" altLang="zh-CN" dirty="0"/>
                  <a:t> 2^(k-1</a:t>
                </a:r>
                <a:r>
                  <a:rPr lang="en-US" altLang="zh-CN" dirty="0" smtClean="0"/>
                  <a:t>)=16</a:t>
                </a:r>
                <a:r>
                  <a:rPr lang="zh-CN" altLang="en-US" dirty="0" smtClean="0"/>
                  <a:t>个节点，所以底层也只用一次</a:t>
                </a:r>
                <a:r>
                  <a:rPr lang="en-US" altLang="zh-CN" dirty="0" err="1" smtClean="0"/>
                  <a:t>super_sort</a:t>
                </a:r>
                <a:r>
                  <a:rPr lang="zh-CN" altLang="en-US" dirty="0" smtClean="0"/>
                  <a:t>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建树所需次数是</a:t>
                </a:r>
                <a:r>
                  <a:rPr lang="en-US" altLang="zh-CN" dirty="0" smtClean="0"/>
                  <a:t>O(</a:t>
                </a:r>
                <a:r>
                  <a:rPr lang="zh-CN" altLang="en-US" dirty="0"/>
                  <a:t>线段</a:t>
                </a:r>
                <a:r>
                  <a:rPr lang="zh-CN" altLang="en-US" dirty="0" smtClean="0"/>
                  <a:t>树大小</a:t>
                </a:r>
                <a:r>
                  <a:rPr lang="en-US" altLang="zh-CN" dirty="0" smtClean="0"/>
                  <a:t>/k)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/>
                  <a:t>总</a:t>
                </a:r>
                <a:r>
                  <a:rPr lang="zh-CN" altLang="en-US" dirty="0" smtClean="0"/>
                  <a:t>次数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9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一个更加优秀且简洁的解法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考虑使用快速排序，假设每次我们将序列分成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路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即初始随机选出</a:t>
                </a:r>
                <a:r>
                  <a:rPr lang="en-US" altLang="zh-CN" dirty="0" smtClean="0"/>
                  <a:t>a-1</a:t>
                </a:r>
                <a:r>
                  <a:rPr lang="zh-CN" altLang="en-US" dirty="0" smtClean="0"/>
                  <a:t>个的位置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，那么一次可以排序</a:t>
                </a:r>
                <a:r>
                  <a:rPr lang="en-US" altLang="zh-CN" dirty="0" smtClean="0"/>
                  <a:t>(k-a+1)</a:t>
                </a:r>
                <a:r>
                  <a:rPr lang="zh-CN" altLang="en-US" dirty="0" smtClean="0"/>
                  <a:t>个数，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k=16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，这时所需次数就已经比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要小了。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8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“玲珑杯” Round </a:t>
            </a:r>
            <a:r>
              <a:rPr lang="zh-CN" altLang="en-US" sz="3600" dirty="0"/>
              <a:t>#20 漆黑的</a:t>
            </a:r>
            <a:r>
              <a:rPr lang="zh-CN" altLang="en-US" sz="3600" dirty="0" smtClean="0"/>
              <a:t>太阳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给你一个序列</a:t>
            </a:r>
            <a:r>
              <a:rPr lang="en-US" altLang="zh-CN" sz="2800" dirty="0"/>
              <a:t>a</a:t>
            </a:r>
            <a:r>
              <a:rPr lang="zh-CN" altLang="en-US" sz="2800" dirty="0"/>
              <a:t>，每次查询一个区间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zh-CN" altLang="en-US" sz="2800" dirty="0"/>
              <a:t>这个区间一共可以形成</a:t>
            </a:r>
            <a:r>
              <a:rPr lang="en-US" altLang="zh-CN" sz="2800" dirty="0"/>
              <a:t>2^(r-l+1)</a:t>
            </a:r>
            <a:r>
              <a:rPr lang="zh-CN" altLang="en-US" sz="2800" dirty="0"/>
              <a:t>个子序列，即每个数出现或者不出现，定义一个子序列对答案的贡献为其去重之后的和，即如果一个数</a:t>
            </a:r>
            <a:r>
              <a:rPr lang="en-US" altLang="zh-CN" sz="2800" dirty="0"/>
              <a:t>x</a:t>
            </a:r>
            <a:r>
              <a:rPr lang="zh-CN" altLang="en-US" sz="2800" dirty="0"/>
              <a:t>在这个子序列里出现了多次，那么只算一次。</a:t>
            </a:r>
            <a:br>
              <a:rPr lang="zh-CN" altLang="en-US" sz="2800" dirty="0"/>
            </a:br>
            <a:r>
              <a:rPr lang="zh-CN" altLang="en-US" sz="2800" dirty="0"/>
              <a:t>查询区间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所有子</a:t>
            </a:r>
            <a:r>
              <a:rPr lang="zh-CN" altLang="en-US" sz="2800" dirty="0"/>
              <a:t>序列的贡献的和。</a:t>
            </a:r>
            <a:br>
              <a:rPr lang="zh-CN" altLang="en-US" sz="2800" dirty="0"/>
            </a:br>
            <a:r>
              <a:rPr lang="zh-CN" altLang="en-US" sz="2800" dirty="0"/>
              <a:t>然而由乃为了让这个题变麻烦，所以每次的膜</a:t>
            </a:r>
            <a:r>
              <a:rPr lang="zh-CN" altLang="en-US" sz="2800" dirty="0" smtClean="0"/>
              <a:t>数</a:t>
            </a:r>
            <a:r>
              <a:rPr lang="en-US" altLang="zh-CN" sz="2800" dirty="0" err="1" smtClean="0"/>
              <a:t>zcy</a:t>
            </a:r>
            <a:r>
              <a:rPr lang="zh-CN" altLang="en-US" sz="2800" dirty="0" smtClean="0"/>
              <a:t>不一样。</a:t>
            </a:r>
            <a:endParaRPr lang="en-US" altLang="zh-CN" sz="2800" dirty="0" smtClean="0"/>
          </a:p>
          <a:p>
            <a:r>
              <a:rPr lang="pt-BR" altLang="zh-CN" sz="2800" dirty="0"/>
              <a:t>n , m , a[i] &lt;= 100000 , zcy </a:t>
            </a:r>
            <a:r>
              <a:rPr lang="pt-BR" altLang="zh-CN" sz="2800" dirty="0" smtClean="0"/>
              <a:t>&lt;=</a:t>
            </a:r>
            <a:r>
              <a:rPr lang="en-US" altLang="zh-CN" sz="2800" dirty="0" smtClean="0"/>
              <a:t>10^9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9185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先考虑怎么算一次的答案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对于数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，假设出现了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次，区间长度是</a:t>
                </a:r>
                <a:r>
                  <a:rPr lang="en-US" altLang="zh-CN" dirty="0" err="1" smtClean="0"/>
                  <a:t>len</a:t>
                </a:r>
                <a:endParaRPr lang="en-US" altLang="zh-CN" dirty="0" smtClean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对答案的贡献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𝒍𝒆𝒏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𝒍𝒆𝒏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𝒍𝒆𝒏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考虑使用莫队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把贡献分成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𝒍𝒆𝒏</m:t>
                        </m:r>
                      </m:sup>
                    </m:sSup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𝒍𝒆𝒏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第一部分可以把出现过的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先</a:t>
                </a:r>
                <a:r>
                  <a:rPr lang="en-US" altLang="zh-CN" dirty="0" smtClean="0"/>
                  <a:t>sigma</a:t>
                </a:r>
                <a:r>
                  <a:rPr lang="zh-CN" altLang="en-US" dirty="0" smtClean="0"/>
                  <a:t>起来，然后再一起*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𝒍𝒆𝒏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而这也启示我们，对于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相同的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，我们也可以把它们</a:t>
                </a:r>
                <a:r>
                  <a:rPr lang="en-US" altLang="zh-CN" dirty="0"/>
                  <a:t>sigma</a:t>
                </a:r>
                <a:r>
                  <a:rPr lang="zh-CN" altLang="en-US" dirty="0" smtClean="0"/>
                  <a:t>起来*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𝒍𝒆𝒏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而且注意到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不同的取值只有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种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最终复杂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61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[bzoj5089]</a:t>
            </a:r>
            <a:r>
              <a:rPr lang="zh-CN" altLang="en-US" dirty="0"/>
              <a:t>最大连续子段和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给出一个长度为 n 的序列，要求支持如下两种操作：</a:t>
            </a:r>
          </a:p>
          <a:p>
            <a:r>
              <a:rPr lang="zh-CN" altLang="en-US" dirty="0"/>
              <a:t>A  l  r  x ：将 [l,r] 区间内的所有数加上 x ；</a:t>
            </a:r>
          </a:p>
          <a:p>
            <a:r>
              <a:rPr lang="zh-CN" altLang="en-US" dirty="0"/>
              <a:t>Q  l  r ： 询问 [l,r] 区间的最大连续子段和。</a:t>
            </a:r>
          </a:p>
          <a:p>
            <a:r>
              <a:rPr lang="zh-CN" altLang="en-US" dirty="0"/>
              <a:t>其中，一个区间的最大连续子段和指的是：该区间所有子区间的区间和中的最大值（本题中子区间包括空区间，区间和为 0 ）。</a:t>
            </a:r>
          </a:p>
          <a:p>
            <a:endParaRPr lang="zh-CN" altLang="en-US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&lt;=50000</a:t>
            </a:r>
            <a:r>
              <a:rPr lang="zh-CN" altLang="en-US" dirty="0"/>
              <a:t>，</a:t>
            </a:r>
            <a:r>
              <a:rPr lang="en-US" altLang="zh-CN" dirty="0" err="1"/>
              <a:t>bzoj</a:t>
            </a:r>
            <a:r>
              <a:rPr lang="zh-CN" altLang="en-US" dirty="0"/>
              <a:t>总时限</a:t>
            </a:r>
            <a:r>
              <a:rPr lang="en-US" altLang="zh-CN" dirty="0"/>
              <a:t>40s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</a:t>
            </a:r>
            <a:r>
              <a:rPr lang="zh-CN" altLang="en-US"/>
              <a:t>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090" y="1320165"/>
            <a:ext cx="4299585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5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、不要学分块学傻。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、如果根号算法跑不过暴力，你不如写暴力。</a:t>
            </a:r>
          </a:p>
          <a:p>
            <a:r>
              <a:rPr lang="zh-CN" altLang="en-US" dirty="0"/>
              <a:t>本题出题人的解法可以自行百度</a:t>
            </a:r>
            <a:r>
              <a:rPr lang="zh-CN" altLang="en-US" dirty="0" smtClean="0"/>
              <a:t>，这里</a:t>
            </a:r>
            <a:r>
              <a:rPr lang="zh-CN" altLang="en-US" dirty="0"/>
              <a:t>不进行介绍。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简单数据结构题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一颗点权树，初始点权均为0。 </a:t>
            </a:r>
          </a:p>
          <a:p>
            <a:r>
              <a:rPr lang="zh-CN" altLang="en-US" dirty="0"/>
              <a:t>每次操作将所有距离x为1的点点权+1，然后希望你求出距离x为1的点点权异或和。</a:t>
            </a:r>
          </a:p>
          <a:p>
            <a:endParaRPr lang="zh-CN" altLang="en-US" dirty="0"/>
          </a:p>
          <a:p>
            <a:r>
              <a:rPr lang="en-US" altLang="zh-CN" dirty="0"/>
              <a:t>n&lt;=500000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任意找一个点到根，变为有根树。</a:t>
            </a:r>
          </a:p>
          <a:p>
            <a:r>
              <a:rPr lang="zh-CN" altLang="en-US" dirty="0"/>
              <a:t>把修改和询问都拆成儿子修改</a:t>
            </a:r>
            <a:r>
              <a:rPr lang="en-US" altLang="zh-CN" dirty="0"/>
              <a:t>/</a:t>
            </a:r>
            <a:r>
              <a:rPr lang="zh-CN" altLang="en-US" dirty="0"/>
              <a:t>询问和单点修改</a:t>
            </a:r>
            <a:r>
              <a:rPr lang="en-US" altLang="zh-CN" dirty="0"/>
              <a:t>/</a:t>
            </a:r>
            <a:r>
              <a:rPr lang="zh-CN" altLang="en-US" dirty="0"/>
              <a:t>询问。</a:t>
            </a:r>
          </a:p>
          <a:p>
            <a:r>
              <a:rPr lang="zh-CN" altLang="en-US" dirty="0"/>
              <a:t>注意到点权初始均为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那么发现一个点的所有儿子，点权的种类数不超过根号。</a:t>
            </a:r>
          </a:p>
          <a:p>
            <a:r>
              <a:rPr lang="zh-CN" altLang="en-US" dirty="0"/>
              <a:t>我们对于每个点用一个动态桶（即链表）维护儿子的点权，修改和询问都很简单。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n√n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</a:t>
            </a:r>
            <a:r>
              <a:rPr lang="zh-CN" altLang="en-US" dirty="0"/>
              <a:t>不妨对一个点的儿子的点权维护一颗trie（从低位到高位）。 </a:t>
            </a:r>
          </a:p>
          <a:p>
            <a:r>
              <a:rPr lang="zh-CN" altLang="en-US" dirty="0"/>
              <a:t>每次执行儿子修改时，0边</a:t>
            </a:r>
            <a:r>
              <a:rPr lang="zh-CN" altLang="en-US" dirty="0" smtClean="0"/>
              <a:t>出去，+</a:t>
            </a:r>
            <a:r>
              <a:rPr lang="zh-CN" altLang="en-US" dirty="0"/>
              <a:t>1后会变成1，而1边+1后变成0，且还要继续进位，因此交换01儿子，继续递归0儿子。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O(n log 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使用均值法进行优化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我们现在尝试使用均值法优化。</a:t>
            </a:r>
          </a:p>
          <a:p>
            <a:r>
              <a:rPr lang="zh-CN" altLang="en-US" dirty="0"/>
              <a:t>设块大小为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每次修改时整块直接标记，散块重构，复杂度为</a:t>
            </a:r>
            <a:r>
              <a:rPr lang="en-US" altLang="zh-CN" dirty="0"/>
              <a:t>O(n/</a:t>
            </a:r>
            <a:r>
              <a:rPr lang="en-US" altLang="zh-CN" dirty="0" err="1"/>
              <a:t>k+k</a:t>
            </a:r>
            <a:r>
              <a:rPr lang="en-US" altLang="zh-CN" dirty="0"/>
              <a:t> log n)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每次询问时先二分答案，散块暴力，整块二分，复杂度为</a:t>
            </a:r>
            <a:r>
              <a:rPr lang="en-US" altLang="zh-CN" dirty="0"/>
              <a:t>O((n/k log </a:t>
            </a:r>
            <a:r>
              <a:rPr lang="en-US" altLang="zh-CN" dirty="0" err="1"/>
              <a:t>n+k</a:t>
            </a:r>
            <a:r>
              <a:rPr lang="en-US" altLang="zh-CN" dirty="0"/>
              <a:t>) log n)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我们发现单次询问复杂度严格比单次修改大，因此单次复杂度是</a:t>
            </a:r>
            <a:r>
              <a:rPr lang="en-US" altLang="zh-CN" dirty="0"/>
              <a:t>O(n/k log^2 </a:t>
            </a:r>
            <a:r>
              <a:rPr lang="en-US" altLang="zh-CN" dirty="0" err="1"/>
              <a:t>n+k</a:t>
            </a:r>
            <a:r>
              <a:rPr lang="en-US" altLang="zh-CN" dirty="0"/>
              <a:t> log n)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令 </a:t>
            </a:r>
            <a:r>
              <a:rPr lang="en-US" altLang="zh-CN" dirty="0"/>
              <a:t>n/k log^2 n=k log 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解得</a:t>
            </a:r>
            <a:r>
              <a:rPr lang="en-US" altLang="zh-CN" dirty="0"/>
              <a:t>k=√(n log n)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总复杂度为</a:t>
            </a:r>
            <a:r>
              <a:rPr lang="en-US" altLang="zh-CN" dirty="0"/>
              <a:t>O(n√(n log n) log n)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有没有更优秀的做法？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hdu</a:t>
            </a:r>
            <a:r>
              <a:rPr lang="zh-CN" altLang="en-US" dirty="0"/>
              <a:t>5511</a:t>
            </a:r>
            <a:r>
              <a:rPr lang="en-US" altLang="zh-CN" dirty="0"/>
              <a:t>]</a:t>
            </a:r>
            <a:r>
              <a:rPr lang="zh-CN" altLang="en-US" dirty="0"/>
              <a:t>Minimum Cut-Cut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定一颗n个节点的无根树，除此之外还给定一些非树边(x,y)。</a:t>
            </a:r>
          </a:p>
          <a:p>
            <a:r>
              <a:rPr lang="zh-CN" altLang="en-US" dirty="0"/>
              <a:t>这些非树边比较特殊，它们满足将树看成1为根的有根树的时候</a:t>
            </a:r>
            <a:r>
              <a:rPr lang="en-US" altLang="zh-CN" dirty="0"/>
              <a:t>,</a:t>
            </a:r>
            <a:r>
              <a:rPr lang="zh-CN" altLang="en-US" dirty="0"/>
              <a:t>lca(x,y)=1。</a:t>
            </a:r>
          </a:p>
          <a:p>
            <a:r>
              <a:rPr lang="zh-CN" altLang="en-US" dirty="0"/>
              <a:t>树边和非树边的数量之和是m。</a:t>
            </a:r>
          </a:p>
          <a:p>
            <a:r>
              <a:rPr lang="zh-CN" altLang="en-US" dirty="0"/>
              <a:t>你可以删除任意条边</a:t>
            </a:r>
            <a:r>
              <a:rPr lang="zh-CN" altLang="en-US" dirty="0" smtClean="0"/>
              <a:t>，要求</a:t>
            </a:r>
            <a:r>
              <a:rPr lang="zh-CN" altLang="en-US" dirty="0"/>
              <a:t>删除最少的边</a:t>
            </a:r>
            <a:r>
              <a:rPr lang="zh-CN" altLang="en-US" dirty="0" smtClean="0"/>
              <a:t>，</a:t>
            </a:r>
            <a:r>
              <a:rPr lang="zh-CN" altLang="en-US" dirty="0"/>
              <a:t>满足</a:t>
            </a:r>
            <a:r>
              <a:rPr lang="zh-CN" altLang="en-US" dirty="0" smtClean="0"/>
              <a:t>恰好</a:t>
            </a:r>
            <a:r>
              <a:rPr lang="zh-CN" altLang="en-US" dirty="0"/>
              <a:t>删除两条树边，且删除这些边后原图不连通。</a:t>
            </a:r>
          </a:p>
          <a:p>
            <a:endParaRPr lang="zh-CN" altLang="en-US" dirty="0"/>
          </a:p>
          <a:p>
            <a:r>
              <a:rPr lang="zh-CN" altLang="en-US" dirty="0"/>
              <a:t>3≤n≤2×10</a:t>
            </a:r>
            <a:r>
              <a:rPr lang="en-US" altLang="zh-CN" dirty="0"/>
              <a:t>^</a:t>
            </a:r>
            <a:r>
              <a:rPr lang="zh-CN" altLang="en-US" dirty="0"/>
              <a:t>4,n−1≤m≤10</a:t>
            </a:r>
            <a:r>
              <a:rPr lang="en-US" altLang="zh-CN" dirty="0"/>
              <a:t>^</a:t>
            </a:r>
            <a:r>
              <a:rPr lang="zh-CN" altLang="en-US" dirty="0"/>
              <a:t>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考虑两种情况：一种是割了两条存在祖先儿子关系的树边，一种是割了两条没有祖先儿子关系的树边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令dx表示一个端点落在</a:t>
            </a:r>
            <a:r>
              <a:rPr lang="zh-CN" altLang="en-US" dirty="0" smtClean="0"/>
              <a:t>x的</a:t>
            </a:r>
            <a:r>
              <a:rPr lang="zh-CN" altLang="en-US" dirty="0"/>
              <a:t>子树内的所有非树边条数。</a:t>
            </a:r>
          </a:p>
          <a:p>
            <a:r>
              <a:rPr lang="zh-CN" altLang="en-US" dirty="0"/>
              <a:t>对于第一种情况，假设删的是(x,</a:t>
            </a:r>
            <a:r>
              <a:rPr lang="zh-CN" altLang="en-US" dirty="0" smtClean="0"/>
              <a:t>fa</a:t>
            </a:r>
            <a:r>
              <a:rPr lang="en-US" altLang="zh-CN" dirty="0" smtClean="0"/>
              <a:t>[</a:t>
            </a:r>
            <a:r>
              <a:rPr lang="zh-CN" altLang="en-US" dirty="0" smtClean="0"/>
              <a:t>x</a:t>
            </a:r>
            <a:r>
              <a:rPr lang="en-US" altLang="zh-CN" dirty="0" smtClean="0"/>
              <a:t>]</a:t>
            </a:r>
            <a:r>
              <a:rPr lang="zh-CN" altLang="en-US" dirty="0" smtClean="0"/>
              <a:t>)(</a:t>
            </a:r>
            <a:r>
              <a:rPr lang="en-US" altLang="zh-CN" dirty="0"/>
              <a:t>y</a:t>
            </a:r>
            <a:r>
              <a:rPr lang="zh-CN" altLang="en-US" dirty="0"/>
              <a:t>,</a:t>
            </a:r>
            <a:r>
              <a:rPr lang="zh-CN" altLang="en-US" dirty="0" smtClean="0"/>
              <a:t>fa</a:t>
            </a:r>
            <a:r>
              <a:rPr lang="en-US" altLang="zh-CN" dirty="0" smtClean="0"/>
              <a:t>[y]</a:t>
            </a:r>
            <a:r>
              <a:rPr lang="zh-CN" altLang="en-US" dirty="0" smtClean="0"/>
              <a:t>)</a:t>
            </a:r>
            <a:r>
              <a:rPr lang="zh-CN" altLang="en-US" dirty="0"/>
              <a:t>（x是y的祖先），那么答案就是dx−dy，x固定时y取x的儿子显然最优，直接枚举即可。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第二种情况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对于第二种情况，我们令cnt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表示一个端点在x子树内，一个在y子树内的边的数量，那么显然答案是dx+dy−2cnt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考虑在DFS的过程中使用数据结构来实时维护对于当前DFS到的点x而言，每一个点y的dy−</a:t>
                </a:r>
                <a:r>
                  <a:rPr lang="zh-CN" altLang="en-US" dirty="0" smtClean="0"/>
                  <a:t>2cnt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x</a:t>
                </a:r>
                <a:r>
                  <a:rPr lang="zh-CN" altLang="en-US" dirty="0"/>
                  <a:t>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这个怎么实现呢？考虑使用重链剖分+标记不下传的动态开点的线段树，我们合并各个子树的线段树，当前新加入的相当于给某一条树链打上tag。</a:t>
                </a:r>
              </a:p>
              <a:p>
                <a:r>
                  <a:rPr lang="zh-CN" altLang="en-US" dirty="0" smtClean="0"/>
                  <a:t>此时空</a:t>
                </a:r>
                <a:r>
                  <a:rPr lang="zh-CN" altLang="en-US" dirty="0"/>
                  <a:t>复杂度都是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p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/>
                  <a:t>现在</a:t>
                </a:r>
                <a:r>
                  <a:rPr lang="zh-CN" altLang="en-US" dirty="0" smtClean="0"/>
                  <a:t>卡空间，该怎么办</a:t>
                </a:r>
                <a:r>
                  <a:rPr lang="zh-CN" altLang="en-US" dirty="0"/>
                  <a:t>呢？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空间优化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我们考虑使用一个很tricky的技巧：</a:t>
            </a:r>
          </a:p>
          <a:p>
            <a:r>
              <a:rPr lang="zh-CN" altLang="en-US" dirty="0"/>
              <a:t>我们重链剖分了这一棵树，那么我们DFS的时候先进入重儿子，然后直接继承重儿子的线段树，对于轻儿子我们线段树合并的同时回收空闲节点。这样我们DFS到点x的时候需要的线段树个数就是x到根路径上的轻边条数，而且每一棵线段树最多只会有O(n)个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空间复杂度是O(n log n)。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Codechef DEC16 SEAINCR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</a:t>
            </a:r>
            <a:r>
              <a:rPr lang="en-US" altLang="zh-CN" dirty="0"/>
              <a:t>n</a:t>
            </a:r>
            <a:r>
              <a:rPr lang="zh-CN" altLang="en-US" dirty="0"/>
              <a:t>个数的序列</a:t>
            </a:r>
            <a:r>
              <a:rPr lang="en-US" altLang="zh-CN" dirty="0"/>
              <a:t>A</a:t>
            </a:r>
            <a:r>
              <a:rPr lang="zh-CN" altLang="en-US" dirty="0"/>
              <a:t>，给出</a:t>
            </a:r>
            <a:r>
              <a:rPr lang="en-US" altLang="zh-CN" dirty="0"/>
              <a:t>m</a:t>
            </a:r>
            <a:r>
              <a:rPr lang="zh-CN" altLang="en-US" dirty="0"/>
              <a:t>组询问，每组询问查询下标在</a:t>
            </a:r>
            <a:r>
              <a:rPr lang="en-US" altLang="zh-CN" dirty="0"/>
              <a:t>(L[</a:t>
            </a:r>
            <a:r>
              <a:rPr lang="en-US" altLang="zh-CN" dirty="0" err="1"/>
              <a:t>i</a:t>
            </a:r>
            <a:r>
              <a:rPr lang="en-US" altLang="zh-CN" dirty="0"/>
              <a:t>],R[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之间的最长上升子序列。</a:t>
            </a:r>
          </a:p>
          <a:p>
            <a:endParaRPr lang="zh-CN" altLang="en-US" dirty="0"/>
          </a:p>
          <a:p>
            <a:r>
              <a:rPr lang="en-US" altLang="zh-CN" dirty="0"/>
              <a:t>1&lt;=∑A[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n,m</a:t>
            </a:r>
            <a:r>
              <a:rPr lang="en-US" altLang="zh-CN" dirty="0"/>
              <a:t>&lt;=10^6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Codechef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DEC16 SEAINCR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</a:t>
                </a:r>
                <a:r>
                  <a:rPr lang="en-US" altLang="zh-CN" dirty="0">
                    <a:sym typeface="+mn-ea"/>
                  </a:rPr>
                  <a:t>∑A[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]&lt;=10^6</a:t>
                </a:r>
                <a:r>
                  <a:rPr lang="zh-CN" altLang="en-US" dirty="0">
                    <a:sym typeface="+mn-ea"/>
                  </a:rPr>
                  <a:t>，那么设</a:t>
                </a:r>
                <a:r>
                  <a:rPr lang="en-US" altLang="zh-CN" dirty="0">
                    <a:sym typeface="+mn-ea"/>
                  </a:rPr>
                  <a:t>f[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][j]</a:t>
                </a:r>
                <a:r>
                  <a:rPr lang="zh-CN" altLang="en-US" dirty="0">
                    <a:sym typeface="+mn-ea"/>
                  </a:rPr>
                  <a:t>表示所有以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zh-CN" altLang="en-US" dirty="0">
                    <a:sym typeface="+mn-ea"/>
                  </a:rPr>
                  <a:t>为结尾长度为</a:t>
                </a:r>
                <a:r>
                  <a:rPr lang="en-US" altLang="zh-CN" dirty="0">
                    <a:sym typeface="+mn-ea"/>
                  </a:rPr>
                  <a:t>j</a:t>
                </a:r>
                <a:r>
                  <a:rPr lang="zh-CN" altLang="en-US" dirty="0">
                    <a:sym typeface="+mn-ea"/>
                  </a:rPr>
                  <a:t>的上升子序列中开头的</a:t>
                </a:r>
                <a:r>
                  <a:rPr lang="zh-CN" altLang="en-US" dirty="0" smtClean="0">
                    <a:sym typeface="+mn-ea"/>
                  </a:rPr>
                  <a:t>最大</a:t>
                </a:r>
                <a:r>
                  <a:rPr lang="zh-CN" altLang="en-US" dirty="0">
                    <a:sym typeface="+mn-ea"/>
                  </a:rPr>
                  <a:t>位置</a:t>
                </a:r>
                <a:r>
                  <a:rPr lang="zh-CN" altLang="en-US" dirty="0" smtClean="0">
                    <a:sym typeface="+mn-ea"/>
                  </a:rPr>
                  <a:t>，因为有</a:t>
                </a:r>
                <a:r>
                  <a:rPr lang="en-US" altLang="zh-CN" dirty="0" smtClean="0">
                    <a:sym typeface="+mn-ea"/>
                  </a:rPr>
                  <a:t>j&lt;=A[</a:t>
                </a:r>
                <a:r>
                  <a:rPr lang="en-US" altLang="zh-CN" dirty="0" err="1" smtClean="0">
                    <a:sym typeface="+mn-ea"/>
                  </a:rPr>
                  <a:t>i</a:t>
                </a:r>
                <a:r>
                  <a:rPr lang="en-US" altLang="zh-CN" dirty="0" smtClean="0">
                    <a:sym typeface="+mn-ea"/>
                  </a:rPr>
                  <a:t>]</a:t>
                </a:r>
                <a:r>
                  <a:rPr lang="zh-CN" altLang="en-US" dirty="0" smtClean="0">
                    <a:sym typeface="+mn-ea"/>
                  </a:rPr>
                  <a:t>，所以</a:t>
                </a:r>
                <a:r>
                  <a:rPr lang="en-US" altLang="zh-CN" dirty="0" smtClean="0">
                    <a:sym typeface="+mn-ea"/>
                  </a:rPr>
                  <a:t>f[</a:t>
                </a:r>
                <a:r>
                  <a:rPr lang="en-US" altLang="zh-CN" dirty="0" err="1" smtClean="0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][</a:t>
                </a:r>
                <a:r>
                  <a:rPr lang="en-US" altLang="zh-CN" dirty="0" smtClean="0">
                    <a:sym typeface="+mn-ea"/>
                  </a:rPr>
                  <a:t>j]</a:t>
                </a:r>
                <a:r>
                  <a:rPr lang="zh-CN" altLang="en-US" dirty="0" smtClean="0">
                    <a:sym typeface="+mn-ea"/>
                  </a:rPr>
                  <a:t>的有效</a:t>
                </a:r>
                <a:r>
                  <a:rPr lang="zh-CN" altLang="en-US" dirty="0">
                    <a:sym typeface="+mn-ea"/>
                  </a:rPr>
                  <a:t>状态只有</a:t>
                </a:r>
                <a:r>
                  <a:rPr lang="en-US" altLang="zh-CN" dirty="0">
                    <a:sym typeface="+mn-ea"/>
                  </a:rPr>
                  <a:t>O(∑A[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])</a:t>
                </a:r>
                <a:r>
                  <a:rPr lang="zh-CN" altLang="en-US" dirty="0">
                    <a:sym typeface="+mn-ea"/>
                  </a:rPr>
                  <a:t>个。</a:t>
                </a:r>
              </a:p>
              <a:p>
                <a:r>
                  <a:rPr lang="en-US" altLang="zh-CN" dirty="0">
                    <a:sym typeface="+mn-ea"/>
                  </a:rPr>
                  <a:t>f[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][j]</a:t>
                </a:r>
                <a:r>
                  <a:rPr lang="zh-CN" altLang="en-US" dirty="0">
                    <a:sym typeface="+mn-ea"/>
                  </a:rPr>
                  <a:t>可以用线段树预处理维护。</a:t>
                </a:r>
              </a:p>
              <a:p>
                <a:r>
                  <a:rPr lang="zh-CN" altLang="en-US" dirty="0">
                    <a:sym typeface="+mn-ea"/>
                  </a:rPr>
                  <a:t>然后考虑询问</a:t>
                </a:r>
                <a:r>
                  <a:rPr lang="en-US" altLang="zh-CN" dirty="0">
                    <a:sym typeface="+mn-ea"/>
                  </a:rPr>
                  <a:t>(L,R)</a:t>
                </a:r>
                <a:r>
                  <a:rPr lang="zh-CN" altLang="en-US" dirty="0">
                    <a:sym typeface="+mn-ea"/>
                  </a:rPr>
                  <a:t>，考虑二分答案</a:t>
                </a:r>
                <a:r>
                  <a:rPr lang="en-US" altLang="zh-CN" dirty="0">
                    <a:sym typeface="+mn-ea"/>
                  </a:rPr>
                  <a:t>mid</a:t>
                </a:r>
                <a:r>
                  <a:rPr lang="zh-CN" altLang="en-US" dirty="0">
                    <a:sym typeface="+mn-ea"/>
                  </a:rPr>
                  <a:t>，那么就是要看是否存在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zh-CN" altLang="en-US" dirty="0">
                    <a:sym typeface="+mn-ea"/>
                  </a:rPr>
                  <a:t>，满足</a:t>
                </a:r>
                <a:r>
                  <a:rPr lang="en-US" altLang="zh-CN" dirty="0">
                    <a:sym typeface="+mn-ea"/>
                  </a:rPr>
                  <a:t>L&lt;=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&lt;=R</a:t>
                </a:r>
                <a:r>
                  <a:rPr lang="zh-CN" altLang="en-US" dirty="0">
                    <a:sym typeface="+mn-ea"/>
                  </a:rPr>
                  <a:t>且</a:t>
                </a:r>
                <a:r>
                  <a:rPr lang="en-US" altLang="zh-CN" dirty="0">
                    <a:sym typeface="+mn-ea"/>
                  </a:rPr>
                  <a:t>f[</a:t>
                </a:r>
                <a:r>
                  <a:rPr lang="en-US" altLang="zh-CN" dirty="0" err="1">
                    <a:sym typeface="+mn-ea"/>
                  </a:rPr>
                  <a:t>i</a:t>
                </a:r>
                <a:r>
                  <a:rPr lang="en-US" altLang="zh-CN" dirty="0">
                    <a:sym typeface="+mn-ea"/>
                  </a:rPr>
                  <a:t>][mid]&gt;=L</a:t>
                </a:r>
                <a:r>
                  <a:rPr lang="zh-CN" altLang="en-US" dirty="0">
                    <a:sym typeface="+mn-ea"/>
                  </a:rPr>
                  <a:t>，这个也可以直接用线段树维护最大值。</a:t>
                </a:r>
              </a:p>
              <a:p>
                <a:r>
                  <a:rPr lang="zh-CN" altLang="en-US" dirty="0">
                    <a:sym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+mn-ea"/>
                      </a:rPr>
                      <m:t>𝑶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+mn-ea"/>
                      </a:rPr>
                      <m:t>𝒏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sym typeface="+mn-ea"/>
                          </a:rPr>
                          <m:t>𝒏</m:t>
                        </m:r>
                      </m:e>
                    </m:func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+mn-ea"/>
                      </a:rPr>
                      <m:t> )</m:t>
                    </m:r>
                  </m:oMath>
                </a14:m>
                <a:endParaRPr lang="en-US" altLang="zh-CN" i="1" dirty="0">
                  <a:sym typeface="+mn-ea"/>
                </a:endParaRPr>
              </a:p>
              <a:p>
                <a:r>
                  <a:rPr lang="zh-CN" altLang="en-US" dirty="0">
                    <a:sym typeface="+mn-ea"/>
                  </a:rPr>
                  <a:t>然而并不能通过本题</a:t>
                </a:r>
                <a:r>
                  <a:rPr lang="en-US" altLang="zh-CN" dirty="0" err="1">
                    <a:sym typeface="+mn-ea"/>
                  </a:rPr>
                  <a:t>qwq</a:t>
                </a:r>
                <a:endParaRPr lang="en-US" altLang="zh-CN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Codechef DEC16 SEAINCR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考虑优化上面过程。</a:t>
            </a:r>
          </a:p>
          <a:p>
            <a:r>
              <a:rPr lang="zh-CN" altLang="en-US" dirty="0"/>
              <a:t>将所有的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以及</a:t>
            </a:r>
            <a:r>
              <a:rPr lang="en-US" altLang="zh-CN" dirty="0"/>
              <a:t>L</a:t>
            </a:r>
            <a:r>
              <a:rPr lang="zh-CN" altLang="en-US" dirty="0"/>
              <a:t>从大到小排序，那么当我们处理到一个询问的时候，同样的，二分答案</a:t>
            </a:r>
            <a:r>
              <a:rPr lang="en-US" altLang="zh-CN" dirty="0"/>
              <a:t>mid</a:t>
            </a:r>
            <a:r>
              <a:rPr lang="zh-CN" altLang="en-US" dirty="0"/>
              <a:t>，那么就是要看之前插入的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][mid]</a:t>
            </a:r>
            <a:r>
              <a:rPr lang="zh-CN" altLang="en-US" dirty="0"/>
              <a:t>中是否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</a:t>
            </a:r>
            <a:r>
              <a:rPr lang="zh-CN" altLang="en-US" dirty="0"/>
              <a:t>区间</a:t>
            </a:r>
            <a:r>
              <a:rPr lang="en-US" altLang="zh-CN" dirty="0"/>
              <a:t>[L,R]</a:t>
            </a:r>
            <a:r>
              <a:rPr lang="zh-CN" altLang="en-US" dirty="0"/>
              <a:t>中的。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][j]&lt;=</a:t>
            </a:r>
            <a:r>
              <a:rPr lang="en-US" altLang="zh-CN" dirty="0" err="1"/>
              <a:t>i</a:t>
            </a:r>
            <a:r>
              <a:rPr lang="zh-CN" altLang="en-US" dirty="0"/>
              <a:t>，那么当我们扫到</a:t>
            </a:r>
            <a:r>
              <a:rPr lang="en-US" altLang="zh-CN" dirty="0"/>
              <a:t>L</a:t>
            </a:r>
            <a:r>
              <a:rPr lang="zh-CN" altLang="en-US" dirty="0"/>
              <a:t>的时候，在此前插入的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必定都是大于等于</a:t>
            </a:r>
            <a:r>
              <a:rPr lang="en-US" altLang="zh-CN" dirty="0"/>
              <a:t>L</a:t>
            </a:r>
            <a:r>
              <a:rPr lang="zh-CN" altLang="en-US" dirty="0"/>
              <a:t>的，所以可以不用线段树维护，只需要对于每个</a:t>
            </a:r>
            <a:r>
              <a:rPr lang="en-US" altLang="zh-CN" dirty="0"/>
              <a:t>j</a:t>
            </a:r>
            <a:r>
              <a:rPr lang="zh-CN" altLang="en-US" dirty="0"/>
              <a:t>维护之前出现过的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的最小值即可。</a:t>
            </a:r>
          </a:p>
          <a:p>
            <a:r>
              <a:rPr lang="zh-CN" altLang="en-US" dirty="0"/>
              <a:t>二分</a:t>
            </a:r>
            <a:r>
              <a:rPr lang="en-US" altLang="zh-CN" dirty="0"/>
              <a:t>mid</a:t>
            </a:r>
            <a:r>
              <a:rPr lang="zh-CN" altLang="en-US" dirty="0"/>
              <a:t>，查询只需要看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][mid]</a:t>
            </a:r>
            <a:r>
              <a:rPr lang="zh-CN" altLang="en-US" dirty="0"/>
              <a:t>中最小的</a:t>
            </a:r>
            <a:r>
              <a:rPr lang="en-US" altLang="zh-CN" dirty="0" err="1"/>
              <a:t>i</a:t>
            </a:r>
            <a:r>
              <a:rPr lang="zh-CN" altLang="en-US" dirty="0"/>
              <a:t>是否小于等于</a:t>
            </a:r>
            <a:r>
              <a:rPr lang="en-US" altLang="zh-CN" dirty="0"/>
              <a:t>R</a:t>
            </a:r>
            <a:r>
              <a:rPr lang="zh-CN" altLang="en-US" dirty="0"/>
              <a:t>即可。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 log 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bzoj</a:t>
            </a:r>
            <a:r>
              <a:rPr lang="zh-CN" altLang="en-US" dirty="0"/>
              <a:t>十连测</a:t>
            </a:r>
            <a:r>
              <a:rPr lang="en-US" altLang="zh-CN" dirty="0"/>
              <a:t>#3 B]</a:t>
            </a:r>
            <a:r>
              <a:rPr lang="zh-CN" altLang="en-US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有一个长度为n的整数序列与一个长度为m的修改操作序列，每个修改操作形如将序列[l,r]的元素都赋值为这个区间的最大值。 </a:t>
            </a:r>
          </a:p>
          <a:p>
            <a:endParaRPr lang="zh-CN" altLang="en-US" dirty="0"/>
          </a:p>
          <a:p>
            <a:r>
              <a:rPr lang="zh-CN" altLang="en-US" dirty="0"/>
              <a:t>现有q个操作，要么是修改整数序列的一个元素，要么是询问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执行修改操作序列[l,r]的修改操作后，整数序列第k个元素是</a:t>
            </a:r>
            <a:r>
              <a:rPr lang="zh-CN" altLang="en-US" dirty="0" smtClean="0"/>
              <a:t>多少（</a:t>
            </a:r>
            <a:r>
              <a:rPr lang="zh-CN" altLang="en-US" dirty="0"/>
              <a:t>询问之间独立，而</a:t>
            </a:r>
            <a:r>
              <a:rPr lang="zh-CN" altLang="en-US" dirty="0" smtClean="0"/>
              <a:t>修改单个元素会造成后续影响）。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所有涉及到的数范围均为</a:t>
            </a:r>
            <a:r>
              <a:rPr lang="en-US" altLang="zh-CN" dirty="0"/>
              <a:t>10^5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我们容易发现，每一个位置都可以被表示成一段区间的最大值。 </a:t>
            </a:r>
          </a:p>
          <a:p>
            <a:r>
              <a:rPr lang="zh-CN" altLang="en-US" sz="2800" dirty="0"/>
              <a:t>我们</a:t>
            </a:r>
            <a:r>
              <a:rPr lang="zh-CN" altLang="en-US" sz="2800" dirty="0" smtClean="0"/>
              <a:t>枚举操作序列的右</a:t>
            </a:r>
            <a:r>
              <a:rPr lang="zh-CN" altLang="en-US" sz="2800" dirty="0"/>
              <a:t>端点r来离线做，把所有询问操作挂在其对应右端点上。 </a:t>
            </a:r>
          </a:p>
          <a:p>
            <a:r>
              <a:rPr lang="zh-CN" altLang="en-US" sz="2800" dirty="0" smtClean="0"/>
              <a:t>对于位置</a:t>
            </a:r>
            <a:r>
              <a:rPr lang="zh-CN" altLang="en-US" sz="2800" dirty="0"/>
              <a:t>k，</a:t>
            </a:r>
            <a:r>
              <a:rPr lang="zh-CN" altLang="en-US" sz="2800" dirty="0" smtClean="0"/>
              <a:t>找到最后</a:t>
            </a:r>
            <a:r>
              <a:rPr lang="zh-CN" altLang="en-US" sz="2800" dirty="0"/>
              <a:t>一个覆盖其的</a:t>
            </a:r>
            <a:r>
              <a:rPr lang="zh-CN" altLang="en-US" sz="2800" dirty="0" smtClean="0"/>
              <a:t>操作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l,r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然后继续找最后一个</a:t>
            </a:r>
            <a:r>
              <a:rPr lang="zh-CN" altLang="en-US" sz="2800" dirty="0" smtClean="0"/>
              <a:t>覆盖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的操作</a:t>
            </a:r>
            <a:r>
              <a:rPr lang="en-US" altLang="zh-CN" sz="2800" dirty="0" smtClean="0"/>
              <a:t>[l1,r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，接着找最后一个覆盖</a:t>
            </a:r>
            <a:r>
              <a:rPr lang="en-US" altLang="zh-CN" sz="2800" dirty="0" smtClean="0"/>
              <a:t>l1</a:t>
            </a:r>
            <a:r>
              <a:rPr lang="zh-CN" altLang="en-US" sz="2800" dirty="0" smtClean="0"/>
              <a:t>的操作</a:t>
            </a:r>
            <a:r>
              <a:rPr lang="en-US" altLang="zh-CN" sz="2800" dirty="0" smtClean="0"/>
              <a:t>[l2,r2]…</a:t>
            </a:r>
          </a:p>
          <a:p>
            <a:r>
              <a:rPr lang="zh-CN" altLang="en-US" sz="2800" dirty="0" smtClean="0"/>
              <a:t>对于右端点进行类似的操作。</a:t>
            </a:r>
            <a:endParaRPr lang="en-US" altLang="zh-CN" sz="2800" dirty="0" smtClean="0"/>
          </a:p>
          <a:p>
            <a:r>
              <a:rPr lang="zh-CN" altLang="en-US" sz="2800" dirty="0" smtClean="0"/>
              <a:t>找到</a:t>
            </a:r>
            <a:r>
              <a:rPr lang="zh-CN" altLang="en-US" sz="2800" dirty="0"/>
              <a:t>最左的ll与最右的rr，使得k这个位置可以表示成[ll,rr]的最大值。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把每个操作当做一个结点，我们维护两颗树：一棵叫左树一棵叫右树，左树中，一个结点的</a:t>
            </a:r>
            <a:r>
              <a:rPr lang="zh-CN" altLang="en-US" dirty="0" smtClean="0"/>
              <a:t>父亲是满足在</a:t>
            </a:r>
            <a:r>
              <a:rPr lang="zh-CN" altLang="en-US" dirty="0"/>
              <a:t>该结点之前的最后一个可以覆盖其左端点</a:t>
            </a:r>
            <a:r>
              <a:rPr lang="zh-CN" altLang="en-US" dirty="0" smtClean="0"/>
              <a:t>的</a:t>
            </a:r>
            <a:r>
              <a:rPr lang="zh-CN" altLang="en-US" dirty="0"/>
              <a:t>操作</a:t>
            </a:r>
            <a:r>
              <a:rPr lang="zh-CN" altLang="en-US" dirty="0" smtClean="0"/>
              <a:t>，</a:t>
            </a:r>
            <a:r>
              <a:rPr lang="zh-CN" altLang="en-US" dirty="0"/>
              <a:t>右树</a:t>
            </a:r>
            <a:r>
              <a:rPr lang="zh-CN" altLang="en-US" dirty="0" smtClean="0"/>
              <a:t>同理。</a:t>
            </a:r>
            <a:r>
              <a:rPr lang="zh-CN" altLang="en-US" dirty="0"/>
              <a:t>倍增一下，便可以快速找到ll与rr。 </a:t>
            </a:r>
          </a:p>
          <a:p>
            <a:r>
              <a:rPr lang="zh-CN" altLang="en-US" dirty="0"/>
              <a:t>如何得知最晚覆盖其的区间？可以用线段树，每加入一个区间就区间赋值。 </a:t>
            </a:r>
          </a:p>
          <a:p>
            <a:r>
              <a:rPr lang="zh-CN" altLang="en-US" dirty="0"/>
              <a:t>然后，顺序扫q个操作，用线段树维护a，遇到修改就修改，遇到询问就询问对应区间最大值。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O(n log n)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更优秀的做法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修改操作时，重构块并不需要排序。</a:t>
            </a:r>
          </a:p>
          <a:p>
            <a:r>
              <a:rPr lang="zh-CN" altLang="en-US" dirty="0"/>
              <a:t>我们既然已经维护了块内的有序，被修改的和原来排序一致。</a:t>
            </a:r>
          </a:p>
          <a:p>
            <a:r>
              <a:rPr lang="zh-CN" altLang="en-US" dirty="0"/>
              <a:t>不妨把原来的按照修改与未被修改分成两个有序的部分，然后归并即可。</a:t>
            </a:r>
          </a:p>
          <a:p>
            <a:r>
              <a:rPr lang="zh-CN" altLang="en-US" dirty="0"/>
              <a:t>修改复杂度变成</a:t>
            </a:r>
            <a:r>
              <a:rPr lang="en-US" altLang="zh-CN" dirty="0"/>
              <a:t>O(n/</a:t>
            </a:r>
            <a:r>
              <a:rPr lang="en-US" altLang="zh-CN" dirty="0" err="1"/>
              <a:t>k+k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在询问时，我们也可以提前将散块需要被询问的两个部分有序的提出，然后可以归并，这样在二分中每次查询散块时也可以二分。</a:t>
            </a:r>
          </a:p>
          <a:p>
            <a:r>
              <a:rPr lang="zh-CN" altLang="en-US" dirty="0"/>
              <a:t>查询复杂度变成</a:t>
            </a:r>
            <a:r>
              <a:rPr lang="en-US" altLang="zh-CN" dirty="0"/>
              <a:t>O(n/k log^2 n+log^2 </a:t>
            </a:r>
            <a:r>
              <a:rPr lang="en-US" altLang="zh-CN" dirty="0" err="1"/>
              <a:t>n+k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此时单次查询复杂度仍然严格大于修改复杂度，因此单次复杂度是</a:t>
            </a:r>
            <a:r>
              <a:rPr lang="en-US" altLang="zh-CN" dirty="0"/>
              <a:t>O(n/k log^2 </a:t>
            </a:r>
            <a:r>
              <a:rPr lang="en-US" altLang="zh-CN" dirty="0" err="1"/>
              <a:t>n+k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使用均值法，令</a:t>
            </a:r>
            <a:r>
              <a:rPr lang="en-US" altLang="zh-CN" dirty="0"/>
              <a:t>n/k log^2 n=k</a:t>
            </a:r>
            <a:r>
              <a:rPr lang="zh-CN" altLang="en-US" dirty="0"/>
              <a:t>，解得</a:t>
            </a:r>
            <a:r>
              <a:rPr lang="en-US" altLang="zh-CN" dirty="0"/>
              <a:t>k=√n log 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总复杂度为</a:t>
            </a:r>
            <a:r>
              <a:rPr lang="en-US" altLang="zh-CN" dirty="0"/>
              <a:t>O(</a:t>
            </a:r>
            <a:r>
              <a:rPr lang="en-US" altLang="zh-CN" dirty="0" err="1"/>
              <a:t>n√n</a:t>
            </a:r>
            <a:r>
              <a:rPr lang="en-US" altLang="zh-CN" dirty="0"/>
              <a:t> log n)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CF741.E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Arpa’s abnormal DNA and Mehrdad’s deep interest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设在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S[i+1]</a:t>
            </a:r>
            <a:r>
              <a:rPr lang="zh-CN" altLang="en-US" dirty="0"/>
              <a:t>之间插入</a:t>
            </a:r>
            <a:r>
              <a:rPr lang="en-US" altLang="zh-CN" dirty="0"/>
              <a:t>T</a:t>
            </a:r>
            <a:r>
              <a:rPr lang="zh-CN" altLang="en-US" dirty="0"/>
              <a:t>串得到的字符串是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定义一个字符串集合中</a:t>
            </a:r>
            <a:r>
              <a:rPr lang="en-US" altLang="zh-CN" dirty="0"/>
              <a:t>“</a:t>
            </a:r>
            <a:r>
              <a:rPr lang="zh-CN" altLang="en-US" dirty="0"/>
              <a:t>最有趣的字符串</a:t>
            </a:r>
            <a:r>
              <a:rPr lang="en-US" altLang="zh-CN" dirty="0"/>
              <a:t>”</a:t>
            </a:r>
            <a:r>
              <a:rPr lang="zh-CN" altLang="en-US" dirty="0"/>
              <a:t>为字典序最小的字符串</a:t>
            </a:r>
          </a:p>
          <a:p>
            <a:r>
              <a:rPr lang="zh-CN" altLang="en-US" dirty="0"/>
              <a:t>给出</a:t>
            </a:r>
            <a:r>
              <a:rPr lang="en-US" altLang="zh-CN" dirty="0"/>
              <a:t>q</a:t>
            </a:r>
            <a:r>
              <a:rPr lang="zh-CN" altLang="en-US" dirty="0"/>
              <a:t>组询问，每个询问形如</a:t>
            </a:r>
            <a:r>
              <a:rPr lang="en-US" altLang="zh-CN" dirty="0"/>
              <a:t>(</a:t>
            </a:r>
            <a:r>
              <a:rPr lang="en-US" altLang="zh-CN" dirty="0" err="1"/>
              <a:t>l,r,k,x,y</a:t>
            </a:r>
            <a:r>
              <a:rPr lang="en-US" altLang="zh-CN" dirty="0"/>
              <a:t>)</a:t>
            </a:r>
            <a:r>
              <a:rPr lang="zh-CN" altLang="en-US" dirty="0"/>
              <a:t>，问</a:t>
            </a:r>
            <a:r>
              <a:rPr lang="en-US" altLang="zh-CN" dirty="0"/>
              <a:t>l&lt;=</a:t>
            </a:r>
            <a:r>
              <a:rPr lang="en-US" altLang="zh-CN" dirty="0" err="1"/>
              <a:t>i</a:t>
            </a:r>
            <a:r>
              <a:rPr lang="en-US" altLang="zh-CN" dirty="0"/>
              <a:t>&lt;=r</a:t>
            </a:r>
            <a:r>
              <a:rPr lang="zh-CN" altLang="en-US" dirty="0"/>
              <a:t>且</a:t>
            </a:r>
            <a:r>
              <a:rPr lang="en-US" altLang="zh-CN" dirty="0"/>
              <a:t>x&lt;=(</a:t>
            </a:r>
            <a:r>
              <a:rPr lang="en-US" altLang="zh-CN" dirty="0" err="1"/>
              <a:t>i</a:t>
            </a:r>
            <a:r>
              <a:rPr lang="en-US" altLang="zh-CN" dirty="0"/>
              <a:t> mod k)&lt;=y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中，最有趣的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为多少（如果有多个，输出最小的一个。）</a:t>
            </a:r>
          </a:p>
          <a:p>
            <a:r>
              <a:rPr lang="en-US" altLang="zh-CN" dirty="0"/>
              <a:t>1&lt;=|S|,|</a:t>
            </a:r>
            <a:r>
              <a:rPr lang="en-US" altLang="zh-CN" dirty="0" err="1"/>
              <a:t>T|,q</a:t>
            </a:r>
            <a:r>
              <a:rPr lang="en-US" altLang="zh-CN" dirty="0"/>
              <a:t>&lt;=10</a:t>
            </a:r>
            <a:r>
              <a:rPr lang="en-US" altLang="zh-CN" baseline="30000" dirty="0"/>
              <a:t>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CF741.E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Arpa’s abnormal DNA and Mehrdad’s deep interest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656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600" dirty="0" smtClean="0"/>
                  <a:t>首先可以用倍增数组预处理哈希值，得出</a:t>
                </a:r>
                <a:r>
                  <a:rPr lang="en-US" altLang="zh-CN" sz="2600" dirty="0"/>
                  <a:t>R[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]</a:t>
                </a:r>
                <a:r>
                  <a:rPr lang="zh-CN" altLang="en-US" sz="2600" dirty="0"/>
                  <a:t>的排名，</a:t>
                </a:r>
                <a:r>
                  <a:rPr lang="en-US" altLang="zh-CN" sz="2600" dirty="0"/>
                  <a:t>sort</a:t>
                </a:r>
                <a:r>
                  <a:rPr lang="zh-CN" altLang="en-US" sz="2600" dirty="0"/>
                  <a:t>中每次</a:t>
                </a:r>
                <a:r>
                  <a:rPr lang="en-US" altLang="zh-CN" sz="2600" dirty="0" err="1"/>
                  <a:t>cmp</a:t>
                </a:r>
                <a:r>
                  <a:rPr lang="zh-CN" altLang="en-US" sz="2600" dirty="0"/>
                  <a:t>先找到第一个不同的位置，一次</a:t>
                </a:r>
                <a:r>
                  <a:rPr lang="en-US" altLang="zh-CN" sz="2600" dirty="0" err="1"/>
                  <a:t>cmp</a:t>
                </a:r>
                <a:r>
                  <a:rPr lang="zh-CN" altLang="en-US" sz="2600" dirty="0"/>
                  <a:t>的复杂度是</a:t>
                </a:r>
                <a:r>
                  <a:rPr lang="en-US" altLang="zh-CN" sz="2600" dirty="0"/>
                  <a:t>O(log n)</a:t>
                </a:r>
                <a:r>
                  <a:rPr lang="zh-CN" altLang="en-US" sz="2600" dirty="0"/>
                  <a:t>。</a:t>
                </a:r>
              </a:p>
              <a:p>
                <a:r>
                  <a:rPr lang="zh-CN" altLang="en-US" sz="26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600" dirty="0" smtClean="0"/>
                  <a:t>，</a:t>
                </a:r>
                <a:r>
                  <a:rPr lang="zh-CN" altLang="en-US" sz="2600" dirty="0"/>
                  <a:t>那么我们可以先预处理出</a:t>
                </a:r>
                <a:r>
                  <a:rPr lang="en-US" altLang="zh-CN" sz="2600" dirty="0" err="1"/>
                  <a:t>rmq</a:t>
                </a:r>
                <a:r>
                  <a:rPr lang="zh-CN" altLang="en-US" sz="2600" dirty="0"/>
                  <a:t>数组，直接暴力枚举</a:t>
                </a:r>
                <a:r>
                  <a:rPr lang="en-US" altLang="zh-CN" sz="2600" dirty="0"/>
                  <a:t>[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/k]</a:t>
                </a:r>
                <a:r>
                  <a:rPr lang="zh-CN" altLang="en-US" sz="2600" dirty="0"/>
                  <a:t>，每次询问一个区间内的最小值，时间复杂</a:t>
                </a:r>
                <a:r>
                  <a:rPr lang="zh-CN" altLang="en-US" sz="2600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sz="26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2600" b="1" i="0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 smtClean="0"/>
              </a:p>
              <a:p>
                <a:r>
                  <a:rPr lang="zh-CN" altLang="en-US" sz="26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600" dirty="0"/>
                  <a:t>，那么，我们将离线处理这些询问，枚举</a:t>
                </a:r>
                <a:r>
                  <a:rPr lang="en-US" altLang="zh-CN" sz="2600" dirty="0"/>
                  <a:t>k</a:t>
                </a:r>
                <a:r>
                  <a:rPr lang="zh-CN" altLang="en-US" sz="2600" dirty="0"/>
                  <a:t>，再枚举</a:t>
                </a:r>
                <a:r>
                  <a:rPr lang="en-US" altLang="zh-CN" sz="2600" dirty="0"/>
                  <a:t>x=0~k-1</a:t>
                </a:r>
                <a:r>
                  <a:rPr lang="zh-CN" altLang="en-US" sz="2600" dirty="0"/>
                  <a:t>，对于</a:t>
                </a:r>
                <a:r>
                  <a:rPr lang="en-US" altLang="zh-CN" sz="2600" dirty="0" err="1"/>
                  <a:t>i≡x</a:t>
                </a:r>
                <a:r>
                  <a:rPr lang="en-US" altLang="zh-CN" sz="2600" dirty="0"/>
                  <a:t>(mod k)</a:t>
                </a:r>
                <a:r>
                  <a:rPr lang="zh-CN" altLang="en-US" sz="2600" dirty="0"/>
                  <a:t>的</a:t>
                </a:r>
                <a:r>
                  <a:rPr lang="en-US" altLang="zh-CN" sz="2600" dirty="0" err="1"/>
                  <a:t>i</a:t>
                </a:r>
                <a:r>
                  <a:rPr lang="zh-CN" altLang="en-US" sz="2600" dirty="0"/>
                  <a:t>建</a:t>
                </a:r>
                <a:r>
                  <a:rPr lang="en-US" altLang="zh-CN" sz="2600" dirty="0" err="1"/>
                  <a:t>rmq</a:t>
                </a:r>
                <a:r>
                  <a:rPr lang="zh-CN" altLang="en-US" sz="2600" dirty="0"/>
                  <a:t>，询问的时候就在</a:t>
                </a:r>
                <a:r>
                  <a:rPr lang="en-US" altLang="zh-CN" sz="2600" dirty="0"/>
                  <a:t>[</a:t>
                </a:r>
                <a:r>
                  <a:rPr lang="en-US" altLang="zh-CN" sz="2600" dirty="0" err="1"/>
                  <a:t>x,y</a:t>
                </a:r>
                <a:r>
                  <a:rPr lang="en-US" altLang="zh-CN" sz="2600" dirty="0"/>
                  <a:t>]</a:t>
                </a:r>
                <a:r>
                  <a:rPr lang="zh-CN" altLang="en-US" sz="2600" dirty="0"/>
                  <a:t>的</a:t>
                </a:r>
                <a:r>
                  <a:rPr lang="en-US" altLang="zh-CN" sz="2600" dirty="0" err="1"/>
                  <a:t>rmq</a:t>
                </a:r>
                <a:r>
                  <a:rPr lang="zh-CN" altLang="en-US" sz="2600" dirty="0"/>
                  <a:t>内查询，时间复杂度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/>
              </a:p>
              <a:p>
                <a:r>
                  <a:rPr lang="zh-CN" altLang="en-US" sz="2600" dirty="0"/>
                  <a:t>总时间复杂度是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ad>
                      <m:radPr>
                        <m:degHide m:val="on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65625"/>
              </a:xfrm>
              <a:blipFill rotWithShape="0">
                <a:blip r:embed="rId3"/>
                <a:stretch>
                  <a:fillRect l="-928" t="-2092" r="-232" b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[CF840E]In a Trap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一棵树，点有点权ai，每次查询u到v路径上的max(ai xor dis(i,v))，保证u是v的祖先。</a:t>
            </a:r>
          </a:p>
          <a:p>
            <a:r>
              <a:rPr lang="en-US" altLang="zh-CN" dirty="0"/>
              <a:t>n&lt;=</a:t>
            </a:r>
            <a:r>
              <a:rPr lang="en-US" altLang="zh-CN" dirty="0" smtClean="0"/>
              <a:t>50000,ai</a:t>
            </a:r>
            <a:r>
              <a:rPr lang="en-US" altLang="zh-CN" dirty="0"/>
              <a:t>&lt;=2^16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值域分块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注意到n和权值都不大，我们考虑值域分块。 </a:t>
            </a:r>
          </a:p>
          <a:p>
            <a:r>
              <a:rPr lang="zh-CN" altLang="en-US" dirty="0"/>
              <a:t>考虑维护一个点x向上256个点的信息，这样我们后八位在跳的时候不会产生影响。 </a:t>
            </a:r>
          </a:p>
          <a:p>
            <a:r>
              <a:rPr lang="zh-CN" altLang="en-US" dirty="0"/>
              <a:t>设</a:t>
            </a:r>
            <a:r>
              <a:rPr lang="zh-CN" altLang="en-US" dirty="0" smtClean="0"/>
              <a:t>f</a:t>
            </a:r>
            <a:r>
              <a:rPr lang="en-US" altLang="zh-CN" dirty="0"/>
              <a:t>(</a:t>
            </a:r>
            <a:r>
              <a:rPr lang="zh-CN" altLang="en-US" dirty="0"/>
              <a:t>x,i</a:t>
            </a:r>
            <a:r>
              <a:rPr lang="en-US" altLang="zh-CN" dirty="0"/>
              <a:t>)</a:t>
            </a:r>
            <a:r>
              <a:rPr lang="zh-CN" altLang="en-US" dirty="0"/>
              <a:t>表示x向上256个点的max(aj xor dis(x,j) xor(i×256</a:t>
            </a:r>
            <a:r>
              <a:rPr lang="zh-CN" altLang="en-US" dirty="0" smtClean="0"/>
              <a:t>))</a:t>
            </a:r>
            <a:endParaRPr lang="en-US" altLang="zh-CN" dirty="0" smtClean="0"/>
          </a:p>
          <a:p>
            <a:r>
              <a:rPr lang="zh-CN" altLang="en-US" dirty="0" smtClean="0"/>
              <a:t>预处理复杂度可以做到</a:t>
            </a:r>
            <a:r>
              <a:rPr lang="en-US" altLang="zh-CN" dirty="0" smtClean="0"/>
              <a:t>O(n*256*log 256)(</a:t>
            </a:r>
            <a:r>
              <a:rPr lang="zh-CN" altLang="en-US" dirty="0" smtClean="0"/>
              <a:t>只按前</a:t>
            </a:r>
            <a:r>
              <a:rPr lang="zh-CN" altLang="en-US" dirty="0"/>
              <a:t>八</a:t>
            </a:r>
            <a:r>
              <a:rPr lang="zh-CN" altLang="en-US" dirty="0" smtClean="0"/>
              <a:t>位建个字典树即可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r>
              <a:rPr lang="zh-CN" altLang="en-US" dirty="0"/>
              <a:t>查询就暴力跳就好了。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[bzoj4699]</a:t>
            </a:r>
            <a:r>
              <a:rPr lang="zh-CN" altLang="en-US" dirty="0"/>
              <a:t>树上的最短路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有一颗</a:t>
            </a:r>
            <a:r>
              <a:rPr lang="en-US" altLang="zh-CN" dirty="0"/>
              <a:t>n</a:t>
            </a:r>
            <a:r>
              <a:rPr lang="zh-CN" altLang="en-US" dirty="0"/>
              <a:t>个节点的树，一条树边上有边权。树边是</a:t>
            </a:r>
            <a:r>
              <a:rPr lang="zh-CN" altLang="en-US" dirty="0">
                <a:solidFill>
                  <a:srgbClr val="FF0000"/>
                </a:solidFill>
              </a:rPr>
              <a:t>无向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而现在</a:t>
            </a:r>
            <a:r>
              <a:rPr lang="en-US" altLang="zh-CN" dirty="0"/>
              <a:t>your friend who is also sad as you</a:t>
            </a:r>
            <a:r>
              <a:rPr lang="zh-CN" altLang="en-US" dirty="0"/>
              <a:t>建造了</a:t>
            </a:r>
            <a:r>
              <a:rPr lang="en-US" altLang="zh-CN" dirty="0"/>
              <a:t>m</a:t>
            </a:r>
            <a:r>
              <a:rPr lang="zh-CN" altLang="en-US" dirty="0"/>
              <a:t>个通道，每条通道形如</a:t>
            </a:r>
            <a:r>
              <a:rPr lang="en-US" altLang="zh-CN" dirty="0"/>
              <a:t>(</a:t>
            </a:r>
            <a:r>
              <a:rPr lang="en-US" altLang="zh-CN" dirty="0" err="1"/>
              <a:t>a,b,c,d,v</a:t>
            </a:r>
            <a:r>
              <a:rPr lang="en-US" altLang="zh-CN" dirty="0"/>
              <a:t>)</a:t>
            </a:r>
            <a:r>
              <a:rPr lang="zh-CN" altLang="en-US" dirty="0"/>
              <a:t>，代表树上</a:t>
            </a:r>
            <a:r>
              <a:rPr lang="en-US" altLang="zh-CN" dirty="0"/>
              <a:t>a-b</a:t>
            </a:r>
            <a:r>
              <a:rPr lang="zh-CN" altLang="en-US" dirty="0"/>
              <a:t>路径上所有点，向树上</a:t>
            </a:r>
            <a:r>
              <a:rPr lang="en-US" altLang="zh-CN" dirty="0"/>
              <a:t>c-d</a:t>
            </a:r>
            <a:r>
              <a:rPr lang="zh-CN" altLang="en-US" dirty="0"/>
              <a:t>路径上所有点，连了一条边权为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有向</a:t>
            </a:r>
            <a:r>
              <a:rPr lang="zh-CN" altLang="en-US" dirty="0"/>
              <a:t>边。</a:t>
            </a:r>
          </a:p>
          <a:p>
            <a:r>
              <a:rPr lang="zh-CN" altLang="en-US" dirty="0"/>
              <a:t>现在你想去点</a:t>
            </a:r>
            <a:r>
              <a:rPr lang="en-US" altLang="zh-CN" dirty="0"/>
              <a:t>K read more useful knowledge</a:t>
            </a:r>
            <a:r>
              <a:rPr lang="zh-CN" altLang="en-US" dirty="0"/>
              <a:t>，想要知道从任意节点出发到达</a:t>
            </a:r>
            <a:r>
              <a:rPr lang="en-US" altLang="zh-CN" dirty="0"/>
              <a:t>K</a:t>
            </a:r>
            <a:r>
              <a:rPr lang="zh-CN" altLang="en-US" dirty="0"/>
              <a:t>的最短路。</a:t>
            </a:r>
          </a:p>
          <a:p>
            <a:r>
              <a:rPr lang="en-US" altLang="zh-CN" dirty="0"/>
              <a:t>n&lt;=2.5*10^5</a:t>
            </a:r>
            <a:r>
              <a:rPr lang="zh-CN" altLang="en-US" dirty="0"/>
              <a:t>，</a:t>
            </a:r>
            <a:r>
              <a:rPr lang="en-US" altLang="zh-CN" dirty="0"/>
              <a:t>m&lt;=10^5</a:t>
            </a:r>
            <a:r>
              <a:rPr lang="zh-CN" altLang="en-US" dirty="0"/>
              <a:t>，边权均为</a:t>
            </a:r>
            <a:r>
              <a:rPr lang="en-US" altLang="zh-CN" dirty="0"/>
              <a:t>10^9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连边跑图论算法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可以发现我们可以扭转边的方向，变成从</a:t>
            </a:r>
            <a:r>
              <a:rPr lang="en-US" altLang="zh-CN"/>
              <a:t>K</a:t>
            </a:r>
            <a:r>
              <a:rPr lang="zh-CN" altLang="en-US"/>
              <a:t>出发的单源最短路。</a:t>
            </a:r>
          </a:p>
          <a:p>
            <a:r>
              <a:rPr lang="zh-CN" altLang="en-US"/>
              <a:t>单源最短路可以用</a:t>
            </a:r>
            <a:r>
              <a:rPr lang="en-US" altLang="zh-CN"/>
              <a:t>Dijkstra</a:t>
            </a:r>
            <a:r>
              <a:rPr lang="zh-CN" altLang="en-US"/>
              <a:t>算法解决，复杂度</a:t>
            </a:r>
            <a:r>
              <a:rPr lang="en-US" altLang="zh-CN"/>
              <a:t>O(M log n)</a:t>
            </a:r>
            <a:r>
              <a:rPr lang="zh-CN" altLang="en-US"/>
              <a:t>。</a:t>
            </a:r>
          </a:p>
          <a:p>
            <a:r>
              <a:rPr lang="zh-CN" altLang="en-US"/>
              <a:t>这里的</a:t>
            </a:r>
            <a:r>
              <a:rPr lang="en-US" altLang="zh-CN"/>
              <a:t>M</a:t>
            </a:r>
            <a:r>
              <a:rPr lang="zh-CN" altLang="en-US"/>
              <a:t>是边数。</a:t>
            </a:r>
          </a:p>
          <a:p>
            <a:r>
              <a:rPr lang="zh-CN" altLang="en-US"/>
              <a:t>暴力构图有</a:t>
            </a:r>
            <a:r>
              <a:rPr lang="en-US" altLang="zh-CN"/>
              <a:t>mn^2</a:t>
            </a:r>
            <a:r>
              <a:rPr lang="zh-CN" altLang="en-US"/>
              <a:t>条边。</a:t>
            </a:r>
          </a:p>
          <a:p>
            <a:r>
              <a:rPr lang="zh-CN" altLang="en-US"/>
              <a:t>因此肯定是不行的。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优化连边</a:t>
            </a: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对树进行链剖。</a:t>
            </a:r>
          </a:p>
          <a:p>
            <a:r>
              <a:rPr lang="zh-CN" altLang="en-US" dirty="0"/>
              <a:t>那么一条路径将会对应</a:t>
            </a:r>
            <a:r>
              <a:rPr lang="en-US" altLang="zh-CN" dirty="0"/>
              <a:t>log^2</a:t>
            </a:r>
            <a:r>
              <a:rPr lang="zh-CN" altLang="en-US" dirty="0"/>
              <a:t>个线段树区间。</a:t>
            </a:r>
          </a:p>
          <a:p>
            <a:r>
              <a:rPr lang="en-US" altLang="zh-CN" dirty="0"/>
              <a:t>log^2</a:t>
            </a:r>
            <a:r>
              <a:rPr lang="zh-CN" altLang="en-US" dirty="0"/>
              <a:t>个区间向</a:t>
            </a:r>
            <a:r>
              <a:rPr lang="en-US" altLang="zh-CN" dirty="0"/>
              <a:t>log^2</a:t>
            </a:r>
            <a:r>
              <a:rPr lang="zh-CN" altLang="en-US" dirty="0"/>
              <a:t>个区间连有向边，共</a:t>
            </a:r>
            <a:r>
              <a:rPr lang="en-US" altLang="zh-CN" dirty="0"/>
              <a:t>m log^4 n</a:t>
            </a:r>
            <a:r>
              <a:rPr lang="zh-CN" altLang="en-US" dirty="0"/>
              <a:t>条边。</a:t>
            </a:r>
          </a:p>
          <a:p>
            <a:r>
              <a:rPr lang="zh-CN" altLang="en-US" dirty="0"/>
              <a:t>算上</a:t>
            </a:r>
            <a:r>
              <a:rPr lang="en-US" altLang="zh-CN" dirty="0"/>
              <a:t>Dijkstra</a:t>
            </a:r>
            <a:r>
              <a:rPr lang="zh-CN" altLang="en-US" dirty="0"/>
              <a:t>的复杂度，这样做是</a:t>
            </a:r>
            <a:r>
              <a:rPr lang="en-US" altLang="zh-CN" dirty="0"/>
              <a:t>naive</a:t>
            </a:r>
            <a:r>
              <a:rPr lang="zh-CN" altLang="en-US" dirty="0"/>
              <a:t>的。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优化连边</a:t>
            </a:r>
            <a:r>
              <a:rPr lang="zh-CN" altLang="en-US" dirty="0" smtClean="0"/>
              <a:t>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还是链剖，但是不要那么蠢，暴力连</a:t>
            </a:r>
            <a:r>
              <a:rPr lang="en-US" altLang="zh-CN" dirty="0"/>
              <a:t>log^2</a:t>
            </a:r>
            <a:r>
              <a:rPr lang="zh-CN" altLang="en-US" dirty="0"/>
              <a:t>到</a:t>
            </a:r>
            <a:r>
              <a:rPr lang="en-US" altLang="zh-CN" dirty="0"/>
              <a:t>log^2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可以考虑建出一个中转点，这样只需要</a:t>
            </a:r>
            <a:r>
              <a:rPr lang="en-US" altLang="zh-CN" dirty="0"/>
              <a:t>m log^2 n</a:t>
            </a:r>
            <a:r>
              <a:rPr lang="zh-CN" altLang="en-US" dirty="0"/>
              <a:t>条边。</a:t>
            </a:r>
          </a:p>
          <a:p>
            <a:r>
              <a:rPr lang="zh-CN" altLang="en-US" dirty="0"/>
              <a:t>但是复杂度还是大的不行。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优化连边</a:t>
            </a:r>
            <a:r>
              <a:rPr lang="zh-CN" altLang="en-US" dirty="0" smtClean="0"/>
              <a:t>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不妨考虑用倍增而不是树剖优化连边。</a:t>
            </a:r>
          </a:p>
          <a:p>
            <a:r>
              <a:rPr lang="zh-CN" altLang="en-US" dirty="0"/>
              <a:t>这样至少有</a:t>
            </a:r>
            <a:r>
              <a:rPr lang="en-US" altLang="zh-CN" dirty="0"/>
              <a:t>n log n</a:t>
            </a:r>
            <a:r>
              <a:rPr lang="zh-CN" altLang="en-US" dirty="0"/>
              <a:t>条边。</a:t>
            </a:r>
          </a:p>
          <a:p>
            <a:r>
              <a:rPr lang="zh-CN" altLang="en-US" dirty="0"/>
              <a:t>如果划分出</a:t>
            </a:r>
            <a:r>
              <a:rPr lang="en-US" altLang="zh-CN" dirty="0"/>
              <a:t>log</a:t>
            </a:r>
            <a:r>
              <a:rPr lang="zh-CN" altLang="en-US" dirty="0"/>
              <a:t>个区间，再连，这样只有</a:t>
            </a:r>
            <a:r>
              <a:rPr lang="en-US" altLang="zh-CN" dirty="0"/>
              <a:t>m log n</a:t>
            </a:r>
            <a:r>
              <a:rPr lang="zh-CN" altLang="en-US" dirty="0"/>
              <a:t>条边。</a:t>
            </a:r>
          </a:p>
          <a:p>
            <a:r>
              <a:rPr lang="zh-CN" altLang="en-US" dirty="0"/>
              <a:t>但如果利用倍增性质，即把一段拆成有交但并为全集的两段，带来的额外连边只有</a:t>
            </a:r>
            <a:r>
              <a:rPr lang="en-US" altLang="zh-CN" dirty="0"/>
              <a:t>m</a:t>
            </a:r>
            <a:r>
              <a:rPr lang="zh-CN" altLang="en-US" dirty="0"/>
              <a:t>条边。</a:t>
            </a:r>
          </a:p>
          <a:p>
            <a:r>
              <a:rPr lang="zh-CN" altLang="en-US" dirty="0"/>
              <a:t>算上最短路需要两个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我们不妨来考虑</a:t>
            </a:r>
            <a:r>
              <a:rPr lang="en-US" altLang="zh-CN" dirty="0"/>
              <a:t>Dijkstra</a:t>
            </a:r>
            <a:r>
              <a:rPr lang="zh-CN" altLang="en-US" dirty="0"/>
              <a:t>算法，其会按照</a:t>
            </a:r>
            <a:r>
              <a:rPr lang="en-US" altLang="zh-CN" dirty="0"/>
              <a:t>K</a:t>
            </a:r>
            <a:r>
              <a:rPr lang="zh-CN" altLang="en-US" dirty="0"/>
              <a:t>到某点的最短路长度顺序访问点。</a:t>
            </a:r>
          </a:p>
          <a:p>
            <a:r>
              <a:rPr lang="zh-CN" altLang="en-US" dirty="0"/>
              <a:t>每个点只被访问一次，那么通道的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段中任意一点被访问时，这个通道便不会再被使用。 </a:t>
            </a:r>
          </a:p>
          <a:p>
            <a:r>
              <a:rPr lang="zh-CN" altLang="en-US" dirty="0"/>
              <a:t>我们考虑如何取出所有经过x的通道。</a:t>
            </a:r>
          </a:p>
          <a:p>
            <a:r>
              <a:rPr lang="zh-CN" altLang="en-US" dirty="0"/>
              <a:t>容易发现满足条件的通道有两种情况：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、一端在</a:t>
            </a:r>
            <a:r>
              <a:rPr lang="en-US" altLang="zh-CN" dirty="0"/>
              <a:t>x</a:t>
            </a:r>
            <a:r>
              <a:rPr lang="zh-CN" altLang="en-US" dirty="0"/>
              <a:t>子树内而另一端不在。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、两端的</a:t>
            </a:r>
            <a:r>
              <a:rPr lang="en-US" altLang="zh-CN" dirty="0" err="1"/>
              <a:t>lca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第二种情况相当好处理，我们只考虑第一种情况。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一些常见算法中的均值法运用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相信大家都学过莫队算法，知道它是</a:t>
            </a:r>
            <a:r>
              <a:rPr lang="en-US" altLang="zh-CN" dirty="0"/>
              <a:t>O(</a:t>
            </a:r>
            <a:r>
              <a:rPr lang="en-US" altLang="zh-CN" dirty="0" err="1"/>
              <a:t>n√n</a:t>
            </a:r>
            <a:r>
              <a:rPr lang="en-US" altLang="zh-CN" dirty="0"/>
              <a:t>)</a:t>
            </a:r>
            <a:r>
              <a:rPr lang="zh-CN" altLang="en-US" dirty="0"/>
              <a:t>的，不过这是因为通常序列长度</a:t>
            </a:r>
            <a:r>
              <a:rPr lang="en-US" altLang="zh-CN" dirty="0"/>
              <a:t>n</a:t>
            </a:r>
            <a:r>
              <a:rPr lang="zh-CN" altLang="en-US" dirty="0"/>
              <a:t>和询问个数</a:t>
            </a:r>
            <a:r>
              <a:rPr lang="en-US" altLang="zh-CN" dirty="0"/>
              <a:t>m</a:t>
            </a:r>
            <a:r>
              <a:rPr lang="zh-CN" altLang="en-US" dirty="0"/>
              <a:t>是同阶的，我们能不能把复杂度用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一起表示呢？</a:t>
            </a:r>
          </a:p>
          <a:p>
            <a:r>
              <a:rPr lang="zh-CN" altLang="en-US" dirty="0"/>
              <a:t>设块大小为</a:t>
            </a:r>
            <a:r>
              <a:rPr lang="en-US" altLang="zh-CN" dirty="0"/>
              <a:t>k</a:t>
            </a:r>
            <a:r>
              <a:rPr lang="zh-CN" altLang="en-US" dirty="0"/>
              <a:t>，每块内右端点单调，每次跨块右端点最多</a:t>
            </a:r>
            <a:r>
              <a:rPr lang="en-US" altLang="zh-CN" dirty="0"/>
              <a:t>O(n)</a:t>
            </a:r>
            <a:r>
              <a:rPr lang="zh-CN" altLang="en-US" dirty="0"/>
              <a:t>移动量，因此复杂度是</a:t>
            </a:r>
            <a:r>
              <a:rPr lang="en-US" altLang="zh-CN" dirty="0"/>
              <a:t>O(n^2/k)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跨块均摊左端点改变量是</a:t>
            </a:r>
            <a:r>
              <a:rPr lang="en-US" altLang="zh-CN" dirty="0"/>
              <a:t>k</a:t>
            </a:r>
            <a:r>
              <a:rPr lang="zh-CN" altLang="en-US" dirty="0"/>
              <a:t>，在同块内每次左端点移动量不超过</a:t>
            </a:r>
            <a:r>
              <a:rPr lang="en-US" altLang="zh-CN" dirty="0"/>
              <a:t>k</a:t>
            </a:r>
            <a:r>
              <a:rPr lang="zh-CN" altLang="en-US" dirty="0"/>
              <a:t>，因此复杂度是</a:t>
            </a:r>
            <a:r>
              <a:rPr lang="en-US" altLang="zh-CN" dirty="0"/>
              <a:t>O(</a:t>
            </a:r>
            <a:r>
              <a:rPr lang="en-US" altLang="zh-CN" dirty="0" err="1"/>
              <a:t>mk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总复杂度是</a:t>
            </a:r>
            <a:r>
              <a:rPr lang="en-US" altLang="zh-CN" dirty="0"/>
              <a:t>O(n^2/</a:t>
            </a:r>
            <a:r>
              <a:rPr lang="en-US" altLang="zh-CN" dirty="0" err="1"/>
              <a:t>k+mk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运用均值法，令</a:t>
            </a:r>
            <a:r>
              <a:rPr lang="en-US" altLang="zh-CN" dirty="0"/>
              <a:t>n^2/k=</a:t>
            </a:r>
            <a:r>
              <a:rPr lang="en-US" altLang="zh-CN" dirty="0" err="1"/>
              <a:t>mk</a:t>
            </a:r>
            <a:r>
              <a:rPr lang="zh-CN" altLang="en-US" dirty="0"/>
              <a:t>，得</a:t>
            </a:r>
            <a:r>
              <a:rPr lang="en-US" altLang="zh-CN" dirty="0"/>
              <a:t>k=n/√m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那么此时莫队的复杂度是</a:t>
            </a:r>
            <a:r>
              <a:rPr lang="en-US" altLang="zh-CN" dirty="0"/>
              <a:t>O(</a:t>
            </a:r>
            <a:r>
              <a:rPr lang="en-US" altLang="zh-CN" dirty="0" err="1"/>
              <a:t>n√m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还有诸如杜教筛一类的算法，也是运用的均值法，这里不多加介绍。</a:t>
            </a:r>
          </a:p>
          <a:p>
            <a:r>
              <a:rPr lang="zh-CN" altLang="en-US" dirty="0"/>
              <a:t>总而言之，这是一种非常常见且有用的思想，常常能够用来分析与优化算法的复杂度。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取出通道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先做出dfn。 </a:t>
            </a:r>
          </a:p>
          <a:p>
            <a:r>
              <a:rPr lang="zh-CN" altLang="en-US" dirty="0"/>
              <a:t>假如通道是A-B -&gt; C-D，且dfn[A]&lt;dfn[B]。 </a:t>
            </a:r>
          </a:p>
          <a:p>
            <a:r>
              <a:rPr lang="zh-CN" altLang="en-US" dirty="0"/>
              <a:t>第一种情况是A在x子树B不在，第二种情况是B在x子树A不在。 </a:t>
            </a:r>
          </a:p>
          <a:p>
            <a:r>
              <a:rPr lang="zh-CN" altLang="en-US" dirty="0"/>
              <a:t>第一种情况满足dfn[x]&lt;=dfn[A]&lt;=dfn[x]+size[x]-1，而dfn[B]&gt;dfn[x]+size[x]-1。 </a:t>
            </a:r>
          </a:p>
          <a:p>
            <a:r>
              <a:rPr lang="zh-CN" altLang="en-US" dirty="0"/>
              <a:t>第二种情况也有类似的式子。 </a:t>
            </a:r>
          </a:p>
          <a:p>
            <a:r>
              <a:rPr lang="zh-CN" altLang="en-US" dirty="0"/>
              <a:t>前者我们用线段树维护dfn[A]在某区间时dfn[B]的最大值。每次不断取出最大值并删除直到发现最大值也在子树x内。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于是我们维护一个堆实现Dij</a:t>
            </a:r>
            <a:r>
              <a:rPr lang="en-US" altLang="zh-CN" dirty="0" err="1"/>
              <a:t>kstra</a:t>
            </a:r>
            <a:r>
              <a:rPr lang="zh-CN" altLang="en-US" dirty="0"/>
              <a:t>，里面存储边或通道，如果是边，权值为K到起点最短路+边的长度，否则权值为通道第一个被访问到的点+通道权值。 </a:t>
            </a:r>
          </a:p>
          <a:p>
            <a:r>
              <a:rPr lang="zh-CN" altLang="en-US" dirty="0"/>
              <a:t>对于通道，我们可以暴力访问C-D上所有未被确定最短路的点。 </a:t>
            </a:r>
          </a:p>
          <a:p>
            <a:r>
              <a:rPr lang="zh-CN" altLang="en-US" dirty="0"/>
              <a:t>每个点只会被确定一次，为了快速，用并查集来缩。</a:t>
            </a:r>
          </a:p>
          <a:p>
            <a:r>
              <a:rPr lang="zh-CN" altLang="en-US" dirty="0"/>
              <a:t>因此复杂度为</a:t>
            </a:r>
            <a:r>
              <a:rPr lang="en-US" altLang="zh-CN" dirty="0"/>
              <a:t>O(m log n)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[bzoj4298]Bajtocja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给定d张无向图，每张图都有n个点。</a:t>
            </a:r>
          </a:p>
          <a:p>
            <a:r>
              <a:rPr lang="zh-CN" altLang="en-US" dirty="0"/>
              <a:t>一开始，在任何一张图中都没有任何边。</a:t>
            </a:r>
          </a:p>
          <a:p>
            <a:r>
              <a:rPr lang="zh-CN" altLang="en-US" dirty="0"/>
              <a:t>接下来有m次操作，每次操作会给出a,b,k，意为在第k张图中的点a和点b之间添加一条无向边。</a:t>
            </a:r>
          </a:p>
          <a:p>
            <a:r>
              <a:rPr lang="zh-CN" altLang="en-US" dirty="0"/>
              <a:t>你需要在每次操作之后输出有序数对(a,b)的个数，使得1&lt;=a,b&lt;=n，且a点和b点在d张图中都连通。</a:t>
            </a:r>
          </a:p>
          <a:p>
            <a:r>
              <a:rPr lang="zh-CN" altLang="en-US" dirty="0"/>
              <a:t>1&lt;=d&lt;=200，1&lt;=n&lt;=5000，1&lt;=m&lt;=1000000。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设f(x,i)表示点x在第i张图里面的连通块编号，这个在有加边操作时可以使用启发式合并来快速地更新。</a:t>
            </a:r>
          </a:p>
          <a:p>
            <a:r>
              <a:rPr lang="zh-CN" altLang="en-US" dirty="0"/>
              <a:t>如果x和y两个点在所有图里面都联通，显然∀1≤i≤d,f(x,i)=f(y,i)。</a:t>
            </a:r>
          </a:p>
          <a:p>
            <a:r>
              <a:rPr lang="zh-CN" altLang="en-US" dirty="0"/>
              <a:t>考虑对每一个x都维护所有f(x,i)的哈希值，然后再使用一个哈希表来找到相同哈希值的点的个数就能求答案了。</a:t>
            </a:r>
          </a:p>
          <a:p>
            <a:r>
              <a:rPr lang="zh-CN" altLang="en-US" dirty="0"/>
              <a:t>时间复杂度O(dn log n+m)。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Codechef sumdis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个点的有向无环图。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&lt;=n-1</a:t>
            </a:r>
            <a:r>
              <a:rPr lang="zh-CN" altLang="en-US" dirty="0"/>
              <a:t>，那么</a:t>
            </a:r>
            <a:r>
              <a:rPr lang="en-US" altLang="zh-CN" dirty="0" err="1"/>
              <a:t>ai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i+1</a:t>
            </a:r>
            <a:r>
              <a:rPr lang="zh-CN" altLang="en-US" dirty="0"/>
              <a:t>有一条边权为</a:t>
            </a:r>
            <a:r>
              <a:rPr lang="en-US" altLang="zh-CN" dirty="0" err="1"/>
              <a:t>ai</a:t>
            </a:r>
            <a:r>
              <a:rPr lang="zh-CN" altLang="en-US" dirty="0"/>
              <a:t>的有向边。</a:t>
            </a:r>
          </a:p>
          <a:p>
            <a:r>
              <a:rPr lang="zh-CN" altLang="en-US" dirty="0">
                <a:sym typeface="+mn-ea"/>
              </a:rPr>
              <a:t>如果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&lt;=n-2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 err="1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i+2</a:t>
            </a:r>
            <a:r>
              <a:rPr lang="zh-CN" altLang="en-US" dirty="0">
                <a:sym typeface="+mn-ea"/>
              </a:rPr>
              <a:t>有一条边权为</a:t>
            </a:r>
            <a:r>
              <a:rPr lang="en-US" altLang="zh-CN" dirty="0">
                <a:sym typeface="+mn-ea"/>
              </a:rPr>
              <a:t>bi</a:t>
            </a:r>
            <a:r>
              <a:rPr lang="zh-CN" altLang="en-US" dirty="0">
                <a:sym typeface="+mn-ea"/>
              </a:rPr>
              <a:t>的有向边。</a:t>
            </a:r>
          </a:p>
          <a:p>
            <a:r>
              <a:rPr lang="zh-CN" altLang="en-US" dirty="0">
                <a:sym typeface="+mn-ea"/>
              </a:rPr>
              <a:t>如果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&lt;=n-3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 err="1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i+3</a:t>
            </a:r>
            <a:r>
              <a:rPr lang="zh-CN" altLang="en-US" dirty="0">
                <a:sym typeface="+mn-ea"/>
              </a:rPr>
              <a:t>有一条边权为</a:t>
            </a:r>
            <a:r>
              <a:rPr lang="en-US" altLang="zh-CN" dirty="0">
                <a:sym typeface="+mn-ea"/>
              </a:rPr>
              <a:t>ci</a:t>
            </a:r>
            <a:r>
              <a:rPr lang="zh-CN" altLang="en-US" dirty="0">
                <a:sym typeface="+mn-ea"/>
              </a:rPr>
              <a:t>的有向边。</a:t>
            </a:r>
          </a:p>
          <a:p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d(</a:t>
            </a:r>
            <a:r>
              <a:rPr lang="en-US" altLang="zh-CN" dirty="0" err="1">
                <a:sym typeface="+mn-ea"/>
              </a:rPr>
              <a:t>s,t</a:t>
            </a:r>
            <a:r>
              <a:rPr lang="en-US" altLang="zh-CN" dirty="0">
                <a:sym typeface="+mn-ea"/>
              </a:rPr>
              <a:t>)(s&lt;t)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的最短路，求任意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d(</a:t>
            </a:r>
            <a:r>
              <a:rPr lang="en-US" altLang="zh-CN" dirty="0" err="1">
                <a:sym typeface="+mn-ea"/>
              </a:rPr>
              <a:t>s,t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之和。</a:t>
            </a:r>
          </a:p>
          <a:p>
            <a:r>
              <a:rPr lang="en-US" altLang="zh-CN" dirty="0">
                <a:sym typeface="+mn-ea"/>
              </a:rPr>
              <a:t>n&lt;=10^5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ai,bi,ci</a:t>
            </a:r>
            <a:r>
              <a:rPr lang="en-US" altLang="zh-CN" dirty="0">
                <a:sym typeface="+mn-ea"/>
              </a:rPr>
              <a:t>&lt;=10^4</a:t>
            </a:r>
            <a:r>
              <a:rPr lang="zh-CN" altLang="en-US" dirty="0">
                <a:sym typeface="+mn-ea"/>
              </a:rPr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不妨考虑分治。</a:t>
            </a:r>
          </a:p>
          <a:p>
            <a:r>
              <a:rPr lang="zh-CN" altLang="en-US" dirty="0"/>
              <a:t>可以注意到如果最中间三个点删去，左边到右边就不连通，因此这三个点是必经点。</a:t>
            </a:r>
          </a:p>
          <a:p>
            <a:r>
              <a:rPr lang="zh-CN" altLang="en-US" dirty="0"/>
              <a:t>不妨先考虑以这三个点开始求出到左右边各个点的最短路。</a:t>
            </a:r>
          </a:p>
          <a:p>
            <a:r>
              <a:rPr lang="zh-CN" altLang="en-US" dirty="0"/>
              <a:t>接下来考虑对于左边一个</a:t>
            </a:r>
            <a:r>
              <a:rPr lang="en-US" altLang="zh-CN" dirty="0"/>
              <a:t>s</a:t>
            </a:r>
            <a:r>
              <a:rPr lang="zh-CN" altLang="en-US" dirty="0"/>
              <a:t>，到三点最短路分别为</a:t>
            </a:r>
            <a:r>
              <a:rPr lang="en-US" altLang="zh-CN" dirty="0" err="1"/>
              <a:t>a,b,c</a:t>
            </a:r>
            <a:r>
              <a:rPr lang="zh-CN" altLang="en-US" dirty="0"/>
              <a:t>，右边一个</a:t>
            </a:r>
            <a:r>
              <a:rPr lang="en-US" altLang="zh-CN" dirty="0"/>
              <a:t>t</a:t>
            </a:r>
            <a:r>
              <a:rPr lang="zh-CN" altLang="en-US" dirty="0"/>
              <a:t>，到三点最短路分别为</a:t>
            </a:r>
            <a:r>
              <a:rPr lang="en-US" altLang="zh-CN" dirty="0" err="1"/>
              <a:t>x,y,z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假设选第一个点最优，即</a:t>
            </a:r>
            <a:r>
              <a:rPr lang="en-US" altLang="zh-CN" dirty="0" err="1"/>
              <a:t>a+x</a:t>
            </a:r>
            <a:r>
              <a:rPr lang="en-US" altLang="zh-CN" dirty="0"/>
              <a:t>&lt;=</a:t>
            </a:r>
            <a:r>
              <a:rPr lang="en-US" altLang="zh-CN" dirty="0" err="1"/>
              <a:t>b+y</a:t>
            </a:r>
            <a:r>
              <a:rPr lang="zh-CN" altLang="en-US" dirty="0"/>
              <a:t>，</a:t>
            </a:r>
            <a:r>
              <a:rPr lang="en-US" altLang="zh-CN" dirty="0" err="1"/>
              <a:t>a+x</a:t>
            </a:r>
            <a:r>
              <a:rPr lang="en-US" altLang="zh-CN" dirty="0"/>
              <a:t>&lt;=</a:t>
            </a:r>
            <a:r>
              <a:rPr lang="en-US" altLang="zh-CN" dirty="0" err="1"/>
              <a:t>c+z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移项得</a:t>
            </a:r>
            <a:r>
              <a:rPr lang="en-US" altLang="zh-CN" dirty="0"/>
              <a:t>a-b&lt;=y-x</a:t>
            </a:r>
            <a:r>
              <a:rPr lang="zh-CN" altLang="en-US" dirty="0"/>
              <a:t>，</a:t>
            </a:r>
            <a:r>
              <a:rPr lang="en-US" altLang="zh-CN" dirty="0"/>
              <a:t>a-c&lt;=z-x</a:t>
            </a:r>
            <a:r>
              <a:rPr lang="zh-CN" altLang="en-US" dirty="0"/>
              <a:t>，可以注意到这是二维偏序。</a:t>
            </a:r>
          </a:p>
          <a:p>
            <a:r>
              <a:rPr lang="zh-CN" altLang="en-US" dirty="0"/>
              <a:t>可以对其中一维排序，另一维线段树即可。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Codechef QGRID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给出一个m*n的网格图，每条边有边权，有q组询问或操作</a:t>
            </a:r>
          </a:p>
          <a:p>
            <a:r>
              <a:rPr lang="zh-CN" altLang="en-US" dirty="0"/>
              <a:t>操作给出(i1,j1,i2,j2,c)将(i1,j1)到(i2,j2)最短路上的点都加上点权c</a:t>
            </a:r>
          </a:p>
          <a:p>
            <a:r>
              <a:rPr lang="zh-CN" altLang="en-US" dirty="0"/>
              <a:t>询问给出(i,j)，问点(i,j)的点权是多少。</a:t>
            </a:r>
          </a:p>
          <a:p>
            <a:r>
              <a:rPr lang="zh-CN" altLang="en-US" dirty="0"/>
              <a:t>1&lt;=m&lt;=3,1&lt;=n&lt;=100000，保证两点间的最短路唯一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考虑两个点的最短路(i1,j1)到(i2,j2)，如果中途经过了某个点(x,y)，那么从(i1,j1)到(i2,j2)的最短路一定在以(x,y)为根的最短路树上。</a:t>
            </a:r>
          </a:p>
          <a:p>
            <a:r>
              <a:rPr lang="zh-CN" altLang="en-US" dirty="0"/>
              <a:t>分治，对于分治区间[l,r]，分别建出纵坐标在这个区间内的点以mid上的m个点为根的m棵最短路树。</a:t>
            </a:r>
          </a:p>
          <a:p>
            <a:r>
              <a:rPr lang="zh-CN" altLang="en-US" dirty="0"/>
              <a:t>对于一个操作，找到所有包含j1和j2的最短路树，然后找到最小的一条路径，这个必定为他们的最短路树，然后在这棵树上打上一个标记，用数据结构维护就好了</a:t>
            </a:r>
          </a:p>
          <a:p>
            <a:r>
              <a:rPr lang="zh-CN" altLang="en-US" dirty="0"/>
              <a:t>对于一个询问，直接在所有包含这个点的最短路树上把这个点的权值加起来就好了。</a:t>
            </a:r>
          </a:p>
          <a:p>
            <a:r>
              <a:rPr lang="zh-CN" altLang="en-US" dirty="0"/>
              <a:t>时间复杂度O(n log^2)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Codechef CHEFFIB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给定一棵n个节点的树，边权都为1.初始时每个点的点权都为0</a:t>
            </a:r>
          </a:p>
          <a:p>
            <a:r>
              <a:rPr lang="zh-CN" altLang="en-US" dirty="0"/>
              <a:t>接下来有m个操作，操作有两种：</a:t>
            </a:r>
          </a:p>
          <a:p>
            <a:r>
              <a:rPr lang="zh-CN" altLang="en-US" dirty="0"/>
              <a:t>1. 给定四个非负整数v,k,a,b，设一个点u与v的距离为d(u可以等于v)，如果d≤k，那么令u的点权加上f(d)（其中函数f(0)=a,f(1)=b,f(i)=f(i-1)+f(i-2)  (i≥2)）</a:t>
            </a:r>
          </a:p>
          <a:p>
            <a:r>
              <a:rPr lang="zh-CN" altLang="en-US" dirty="0"/>
              <a:t>2. 给定v,输出v当前的权值模10^9+7的值</a:t>
            </a:r>
          </a:p>
          <a:p>
            <a:r>
              <a:rPr lang="en-US" altLang="zh-CN" dirty="0" err="1"/>
              <a:t>n,m</a:t>
            </a:r>
            <a:r>
              <a:rPr lang="en-US" altLang="zh-CN" dirty="0"/>
              <a:t>&lt;=300000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首先点分治，路径变成v到u经过已知点r，距离为dist(v,r)+dist(u,r)</a:t>
            </a:r>
          </a:p>
          <a:p>
            <a:r>
              <a:rPr lang="zh-CN" altLang="en-US" dirty="0"/>
              <a:t>可以预处理f(0)、f(1)转移到f(i)(0≤i≤n)的系数，然后这两项分别乘a,b挂在r上</a:t>
            </a:r>
          </a:p>
          <a:p>
            <a:r>
              <a:rPr lang="zh-CN" altLang="en-US" dirty="0"/>
              <a:t>查询v的权值时，在重心树上v的位置跳到根，把在每个r上相应的转移值的总和再乘上系数即可</a:t>
            </a:r>
          </a:p>
          <a:p>
            <a:r>
              <a:rPr lang="zh-CN" altLang="en-US" dirty="0"/>
              <a:t>考虑到有距离d的限制，可以再用树状数组维护</a:t>
            </a:r>
          </a:p>
          <a:p>
            <a:r>
              <a:rPr lang="zh-CN" altLang="en-US" dirty="0"/>
              <a:t>时间复杂度O(mlog^2n)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[bzoj3</a:t>
            </a:r>
            <a:r>
              <a:rPr lang="en-US" altLang="zh-CN"/>
              <a:t>809</a:t>
            </a:r>
            <a:r>
              <a:rPr lang="zh-CN" altLang="en-US"/>
              <a:t>]Gty的二逼妹子序列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Autumn和Bakser又在研究Gty的妹子序列了！但他们遇到了一个难题。</a:t>
            </a:r>
          </a:p>
          <a:p>
            <a:r>
              <a:rPr lang="zh-CN" altLang="en-US" dirty="0"/>
              <a:t>对于一段妹子们，他们想让你帮忙求出这之内美丽度∈[a,b]的妹子的美丽度的种类数。</a:t>
            </a:r>
          </a:p>
          <a:p>
            <a:r>
              <a:rPr lang="zh-CN" altLang="en-US" dirty="0"/>
              <a:t>为了方便，我们规定妹子们的美丽度全都在[1,n]中。</a:t>
            </a:r>
          </a:p>
          <a:p>
            <a:r>
              <a:rPr lang="zh-CN" altLang="en-US" dirty="0"/>
              <a:t>给定一个长度为n(1&lt;=n&lt;=100000)的正整数序列s(1&lt;=si&lt;=n)，对于m(1&lt;=m&lt;=1000000)次询问“l,r,a,b”，每次输出sl...sr中，权值∈[a,b]的权值的种类数。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99209" y="266151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平衡结合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显然使用莫队，让我们思考我们需要兹瓷的功能。 </a:t>
            </a:r>
          </a:p>
          <a:p>
            <a:r>
              <a:rPr lang="zh-CN" altLang="en-US" dirty="0"/>
              <a:t>1、插入一个数（in） </a:t>
            </a:r>
            <a:r>
              <a:rPr lang="en-US" altLang="zh-CN" dirty="0"/>
              <a:t>O(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√m</a:t>
            </a:r>
            <a:r>
              <a:rPr lang="en-US" altLang="zh-CN" dirty="0" smtClean="0"/>
              <a:t>)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2、删除一个数(out)  </a:t>
            </a:r>
            <a:r>
              <a:rPr lang="en-US" altLang="zh-CN" dirty="0"/>
              <a:t>O(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 err="1" smtClean="0">
                <a:sym typeface="+mn-ea"/>
              </a:rPr>
              <a:t>√m</a:t>
            </a:r>
            <a:r>
              <a:rPr lang="en-US" altLang="zh-CN" dirty="0" smtClean="0"/>
              <a:t>)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3、询问区间权值种类（query） </a:t>
            </a:r>
            <a:r>
              <a:rPr lang="en-US" altLang="zh-CN" dirty="0" smtClean="0"/>
              <a:t>O(m)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用线段树来兹瓷这三个由于in和out时间复杂度较大所以总的时间复杂度是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√m</a:t>
            </a:r>
            <a:r>
              <a:rPr lang="en-US" altLang="zh-CN" dirty="0" smtClean="0"/>
              <a:t> </a:t>
            </a:r>
            <a:r>
              <a:rPr lang="en-US" altLang="zh-CN" dirty="0"/>
              <a:t>log n)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操作，我们</a:t>
            </a:r>
            <a:r>
              <a:rPr lang="zh-CN" altLang="en-US" dirty="0"/>
              <a:t>可以考虑减小in和out的复杂度，当然代价是增大query的复杂度。 </a:t>
            </a:r>
          </a:p>
          <a:p>
            <a:r>
              <a:rPr lang="zh-CN" altLang="en-US" dirty="0"/>
              <a:t>我们可以分块，于是in和out就变成</a:t>
            </a:r>
            <a:r>
              <a:rPr lang="en-US" altLang="zh-CN" dirty="0"/>
              <a:t>O</a:t>
            </a:r>
            <a:r>
              <a:rPr lang="zh-CN" altLang="en-US" dirty="0"/>
              <a:t>(1)的了！相应的query复杂度是</a:t>
            </a:r>
            <a:r>
              <a:rPr lang="en-US" altLang="zh-CN" dirty="0"/>
              <a:t>O(√n)</a:t>
            </a:r>
            <a:r>
              <a:rPr lang="zh-CN" altLang="en-US" dirty="0"/>
              <a:t>。总复杂度为</a:t>
            </a:r>
            <a:r>
              <a:rPr lang="en-US" altLang="zh-CN" dirty="0" smtClean="0"/>
              <a:t>O(</a:t>
            </a:r>
            <a:r>
              <a:rPr lang="en-US" altLang="zh-CN" dirty="0" err="1">
                <a:sym typeface="+mn-ea"/>
              </a:rPr>
              <a:t>n√</a:t>
            </a:r>
            <a:r>
              <a:rPr lang="en-US" altLang="zh-CN" dirty="0" err="1" smtClean="0">
                <a:sym typeface="+mn-ea"/>
              </a:rPr>
              <a:t>m+</a:t>
            </a:r>
            <a:r>
              <a:rPr lang="en-US" altLang="zh-CN" dirty="0" err="1" smtClean="0"/>
              <a:t>m√</a:t>
            </a:r>
            <a:r>
              <a:rPr lang="en-US" altLang="zh-CN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这也是一种常见的平衡结合思路。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根号算法的互相结合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一些题目可能出现多个根号算法，甚至出现根号算法套根号算法的现象。</a:t>
            </a:r>
          </a:p>
          <a:p>
            <a:r>
              <a:rPr lang="zh-CN" altLang="en-US"/>
              <a:t>接下来就让我们来看一些这些题目。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7106</Words>
  <Application>Microsoft Office PowerPoint</Application>
  <PresentationFormat>宽屏</PresentationFormat>
  <Paragraphs>405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MathJax_Math-italic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主题</vt:lpstr>
      <vt:lpstr>Equation.KSEE3</vt:lpstr>
      <vt:lpstr>数据结构</vt:lpstr>
      <vt:lpstr>均值法</vt:lpstr>
      <vt:lpstr>舌尖上的由乃</vt:lpstr>
      <vt:lpstr>使用均值法进行优化</vt:lpstr>
      <vt:lpstr>更优秀的做法</vt:lpstr>
      <vt:lpstr>一些常见算法中的均值法运用</vt:lpstr>
      <vt:lpstr>[bzoj3809]Gty的二逼妹子序列</vt:lpstr>
      <vt:lpstr>平衡结合</vt:lpstr>
      <vt:lpstr>根号算法的互相结合</vt:lpstr>
      <vt:lpstr>[hackerrank]Range Modular Queries</vt:lpstr>
      <vt:lpstr>平衡结合</vt:lpstr>
      <vt:lpstr>区间第k小</vt:lpstr>
      <vt:lpstr>离线算法</vt:lpstr>
      <vt:lpstr>在线算法</vt:lpstr>
      <vt:lpstr>[hdu6079]Yuno And Claris</vt:lpstr>
      <vt:lpstr>做法</vt:lpstr>
      <vt:lpstr>分块算法上树</vt:lpstr>
      <vt:lpstr>左偏树</vt:lpstr>
      <vt:lpstr>左偏树的更多性质</vt:lpstr>
      <vt:lpstr>左偏树的常用操作</vt:lpstr>
      <vt:lpstr>求k短路</vt:lpstr>
      <vt:lpstr>PowerPoint 演示文稿</vt:lpstr>
      <vt:lpstr>如何得到一个合法的非树边序列？</vt:lpstr>
      <vt:lpstr>PowerPoint 演示文稿</vt:lpstr>
      <vt:lpstr>一些杂题</vt:lpstr>
      <vt:lpstr>[bzoj3787]Gty的文艺妹子序列</vt:lpstr>
      <vt:lpstr>PowerPoint 演示文稿</vt:lpstr>
      <vt:lpstr>PowerPoint 演示文稿</vt:lpstr>
      <vt:lpstr>【集训队作业2018】暴躁的排序鸽</vt:lpstr>
      <vt:lpstr>std解法</vt:lpstr>
      <vt:lpstr>一个更加优秀且简洁的解法</vt:lpstr>
      <vt:lpstr>“玲珑杯” Round #20 漆黑的太阳</vt:lpstr>
      <vt:lpstr>PowerPoint 演示文稿</vt:lpstr>
      <vt:lpstr>[bzoj5089]最大连续子段和</vt:lpstr>
      <vt:lpstr>AC程序</vt:lpstr>
      <vt:lpstr>启示</vt:lpstr>
      <vt:lpstr>简单数据结构题</vt:lpstr>
      <vt:lpstr>根号算法</vt:lpstr>
      <vt:lpstr>正解</vt:lpstr>
      <vt:lpstr>[hdu5511]Minimum Cut-Cut</vt:lpstr>
      <vt:lpstr>分情况</vt:lpstr>
      <vt:lpstr>第二种情况</vt:lpstr>
      <vt:lpstr>空间优化</vt:lpstr>
      <vt:lpstr>Codechef DEC16 SEAINCR</vt:lpstr>
      <vt:lpstr>Codechef DEC16 SEAINCR</vt:lpstr>
      <vt:lpstr>Codechef DEC16 SEAINCR</vt:lpstr>
      <vt:lpstr>[bzoj十连测#3 B]线段树</vt:lpstr>
      <vt:lpstr>PowerPoint 演示文稿</vt:lpstr>
      <vt:lpstr>PowerPoint 演示文稿</vt:lpstr>
      <vt:lpstr>CF741.E   Arpa’s abnormal DNA and Mehrdad’s deep interest</vt:lpstr>
      <vt:lpstr>CF741.E   Arpa’s abnormal DNA and Mehrdad’s deep interest</vt:lpstr>
      <vt:lpstr>[CF840E]In a Trap</vt:lpstr>
      <vt:lpstr>值域分块</vt:lpstr>
      <vt:lpstr>[bzoj4699]树上的最短路</vt:lpstr>
      <vt:lpstr>连边跑图论算法</vt:lpstr>
      <vt:lpstr>优化连边一</vt:lpstr>
      <vt:lpstr>优化连边二</vt:lpstr>
      <vt:lpstr>优化连边三</vt:lpstr>
      <vt:lpstr>正解</vt:lpstr>
      <vt:lpstr>取出通道</vt:lpstr>
      <vt:lpstr>做法</vt:lpstr>
      <vt:lpstr>[bzoj4298]Bajtocja</vt:lpstr>
      <vt:lpstr>hash</vt:lpstr>
      <vt:lpstr>Codechef sumdis</vt:lpstr>
      <vt:lpstr>分治</vt:lpstr>
      <vt:lpstr>Codechef QGRID</vt:lpstr>
      <vt:lpstr>做法</vt:lpstr>
      <vt:lpstr>Codechef CHEFFIB</vt:lpstr>
      <vt:lpstr>做法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高级数据结构</dc:title>
  <dc:creator/>
  <cp:lastModifiedBy>Administrator</cp:lastModifiedBy>
  <cp:revision>285</cp:revision>
  <dcterms:created xsi:type="dcterms:W3CDTF">2015-05-05T08:02:00Z</dcterms:created>
  <dcterms:modified xsi:type="dcterms:W3CDTF">2019-01-05T03:43:34Z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