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7.xml" ContentType="application/vnd.openxmlformats-officedocument.presentationml.notesSlide+xml"/>
  <Override PartName="/ppt/tags/tag51.xml" ContentType="application/vnd.openxmlformats-officedocument.presentationml.tags+xml"/>
  <Override PartName="/ppt/notesSlides/notesSlide38.xml" ContentType="application/vnd.openxmlformats-officedocument.presentationml.notesSlide+xml"/>
  <Override PartName="/ppt/tags/tag52.xml" ContentType="application/vnd.openxmlformats-officedocument.presentationml.tags+xml"/>
  <Override PartName="/ppt/notesSlides/notesSlide39.xml" ContentType="application/vnd.openxmlformats-officedocument.presentationml.notesSlide+xml"/>
  <Override PartName="/ppt/tags/tag53.xml" ContentType="application/vnd.openxmlformats-officedocument.presentationml.tags+xml"/>
  <Override PartName="/ppt/notesSlides/notesSlide4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1954" r:id="rId2"/>
    <p:sldId id="1956" r:id="rId3"/>
    <p:sldId id="1961" r:id="rId4"/>
    <p:sldId id="1965" r:id="rId5"/>
    <p:sldId id="1967" r:id="rId6"/>
    <p:sldId id="1964" r:id="rId7"/>
    <p:sldId id="1966" r:id="rId8"/>
    <p:sldId id="1962" r:id="rId9"/>
    <p:sldId id="1963" r:id="rId10"/>
    <p:sldId id="1957" r:id="rId11"/>
    <p:sldId id="1958" r:id="rId12"/>
    <p:sldId id="1909" r:id="rId13"/>
    <p:sldId id="1960" r:id="rId14"/>
    <p:sldId id="1959" r:id="rId15"/>
    <p:sldId id="364" r:id="rId16"/>
    <p:sldId id="1970" r:id="rId17"/>
    <p:sldId id="537" r:id="rId18"/>
    <p:sldId id="1971" r:id="rId19"/>
    <p:sldId id="1968" r:id="rId20"/>
    <p:sldId id="1969" r:id="rId21"/>
    <p:sldId id="1955" r:id="rId22"/>
    <p:sldId id="553" r:id="rId23"/>
    <p:sldId id="552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6" r:id="rId34"/>
    <p:sldId id="563" r:id="rId35"/>
    <p:sldId id="564" r:id="rId36"/>
    <p:sldId id="565" r:id="rId37"/>
    <p:sldId id="567" r:id="rId38"/>
    <p:sldId id="568" r:id="rId39"/>
    <p:sldId id="569" r:id="rId40"/>
    <p:sldId id="570" r:id="rId41"/>
    <p:sldId id="571" r:id="rId42"/>
    <p:sldId id="572" r:id="rId43"/>
    <p:sldId id="496" r:id="rId44"/>
    <p:sldId id="497" r:id="rId45"/>
    <p:sldId id="1245" r:id="rId46"/>
    <p:sldId id="1822" r:id="rId47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F3DAC0-82A0-4C9C-9CD2-19739D421044}">
          <p14:sldIdLst>
            <p14:sldId id="1954"/>
            <p14:sldId id="1956"/>
            <p14:sldId id="1961"/>
            <p14:sldId id="1965"/>
            <p14:sldId id="1967"/>
            <p14:sldId id="1964"/>
            <p14:sldId id="1966"/>
            <p14:sldId id="1962"/>
            <p14:sldId id="1963"/>
            <p14:sldId id="1957"/>
            <p14:sldId id="1958"/>
            <p14:sldId id="1909"/>
            <p14:sldId id="1960"/>
            <p14:sldId id="1959"/>
            <p14:sldId id="364"/>
            <p14:sldId id="1970"/>
            <p14:sldId id="537"/>
            <p14:sldId id="1971"/>
            <p14:sldId id="1968"/>
            <p14:sldId id="1969"/>
            <p14:sldId id="1955"/>
            <p14:sldId id="553"/>
            <p14:sldId id="552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6"/>
            <p14:sldId id="563"/>
            <p14:sldId id="564"/>
            <p14:sldId id="565"/>
            <p14:sldId id="567"/>
            <p14:sldId id="568"/>
            <p14:sldId id="569"/>
            <p14:sldId id="570"/>
            <p14:sldId id="571"/>
            <p14:sldId id="572"/>
            <p14:sldId id="496"/>
            <p14:sldId id="497"/>
            <p14:sldId id="1245"/>
            <p14:sldId id="1822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7DDA"/>
    <a:srgbClr val="005696"/>
    <a:srgbClr val="6295B7"/>
    <a:srgbClr val="005DA2"/>
    <a:srgbClr val="0078D2"/>
    <a:srgbClr val="003760"/>
    <a:srgbClr val="0070C0"/>
    <a:srgbClr val="0069B8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215" autoAdjust="0"/>
  </p:normalViewPr>
  <p:slideViewPr>
    <p:cSldViewPr snapToGrid="0">
      <p:cViewPr varScale="1">
        <p:scale>
          <a:sx n="61" d="100"/>
          <a:sy n="61" d="100"/>
        </p:scale>
        <p:origin x="128" y="60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36FF-5E51-4466-962A-CF33B4E408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4531-6141-4103-8E1B-AD1E7E93F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6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88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1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7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8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6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02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70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4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24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80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9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5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66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53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56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8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1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99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0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63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82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26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8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09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98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11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3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86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这部分内容是统领整个论文的，不仅仅是</a:t>
            </a:r>
            <a:r>
              <a:rPr lang="en-US" altLang="zh-CN" dirty="0"/>
              <a:t>NLP</a:t>
            </a:r>
            <a:r>
              <a:rPr lang="zh-CN" altLang="en-US" dirty="0"/>
              <a:t>方向的</a:t>
            </a:r>
            <a:r>
              <a:rPr lang="en-US" altLang="zh-CN" dirty="0"/>
              <a:t>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50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最后给大家推荐一下学习路径，很多同学可能是刚刚进入这个领域，不知道自己作什么。</a:t>
            </a:r>
            <a:r>
              <a:rPr lang="en-US" altLang="zh-CN" dirty="0"/>
              <a:t>CV,NLP,</a:t>
            </a:r>
            <a:r>
              <a:rPr lang="zh-CN" altLang="en-US" dirty="0"/>
              <a:t>推荐。方向特别多。网上资料也很多，但是需要自己整理，而且鱼龙混杂，最重要的是没人交流，自己学完了可能也半天劲不知道自己学的怎么样。对于有这类疑问的同学，我可以建议，常识报班和大家一起学习。就拿我自己举例，去年的时候我报班学了一个</a:t>
            </a:r>
            <a:r>
              <a:rPr lang="en-US" altLang="zh-CN" dirty="0"/>
              <a:t>X</a:t>
            </a:r>
            <a:r>
              <a:rPr lang="zh-CN" altLang="en-US" dirty="0"/>
              <a:t>课程，价格是</a:t>
            </a:r>
            <a:r>
              <a:rPr lang="en-US" altLang="zh-CN" dirty="0"/>
              <a:t>X</a:t>
            </a:r>
            <a:r>
              <a:rPr lang="zh-CN" altLang="en-US" dirty="0"/>
              <a:t>。群里氛围还可以，有的讨论激烈。有的可能稍微差点。但是对我而言，建立一个知识体系是很重要的，我学习到的是投资的思想，不是基金代码。在这里知识焦虑的时代，知识付费是投资自己。有的人可能买手机，耳机，很爽快，但是说到投资自己，就不愿意了。所以还是看个人，如果你觉得你自己没动力，又想学，将来希望进互联网公司在</a:t>
            </a:r>
            <a:r>
              <a:rPr lang="en-US" altLang="zh-CN" dirty="0"/>
              <a:t>AI</a:t>
            </a:r>
            <a:r>
              <a:rPr lang="zh-CN" altLang="en-US" dirty="0"/>
              <a:t>领域有所作为的话，这里就是一个比较不错的，基础的渠道。</a:t>
            </a:r>
            <a:endParaRPr lang="en-US" altLang="zh-CN" dirty="0"/>
          </a:p>
          <a:p>
            <a:r>
              <a:rPr lang="zh-CN" altLang="en-US" dirty="0"/>
              <a:t>起始作为一个小白的话，最重要的还是先修一些基础知识。数学知识 和</a:t>
            </a:r>
            <a:r>
              <a:rPr lang="en-US" altLang="zh-CN" dirty="0"/>
              <a:t>baseline  </a:t>
            </a:r>
            <a:r>
              <a:rPr lang="zh-CN" altLang="en-US" dirty="0"/>
              <a:t>机器学习主要算法等等。我们有这个</a:t>
            </a:r>
            <a:endParaRPr lang="en-US" altLang="zh-CN" dirty="0"/>
          </a:p>
          <a:p>
            <a:r>
              <a:rPr lang="zh-CN" altLang="en-US" dirty="0"/>
              <a:t>除此之外。对于跨入</a:t>
            </a:r>
            <a:r>
              <a:rPr lang="en-US" altLang="zh-CN" dirty="0"/>
              <a:t>AI</a:t>
            </a:r>
            <a:r>
              <a:rPr lang="zh-CN" altLang="en-US" dirty="0"/>
              <a:t>领域有一定基础的，可以参看我们的细分专题的部分，都有对应的学习路径。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4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4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9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3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Rectangle 5"/>
          <p:cNvSpPr/>
          <p:nvPr/>
        </p:nvSpPr>
        <p:spPr>
          <a:xfrm>
            <a:off x="595212" y="1661929"/>
            <a:ext cx="3096000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479424" y="2133600"/>
            <a:ext cx="3211787" cy="4137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6" y="230039"/>
            <a:ext cx="1828799" cy="762902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8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hyperlink" Target="https://zhuanlan.zhihu.com/p/581087596" TargetMode="External"/><Relationship Id="rId5" Type="http://schemas.openxmlformats.org/officeDocument/2006/relationships/hyperlink" Target="https://blog.csdn.net/ganxiwu9686" TargetMode="External"/><Relationship Id="rId4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504D659A-6931-492D-A09A-C9DCCE9E7B3D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6D69A3C-F92C-41BD-9010-CC760CDE75DE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43A00AC-2F39-4D74-B379-7FFBC546F0A2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9B5048B8-8DFA-4A43-A8BD-E9E1E54570CB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5BD56E7-C68D-4B28-87E3-2296AF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老师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81DAE-CB77-2E4C-7653-B0A575B4C42A}"/>
              </a:ext>
            </a:extLst>
          </p:cNvPr>
          <p:cNvSpPr txBox="1"/>
          <p:nvPr/>
        </p:nvSpPr>
        <p:spPr>
          <a:xfrm>
            <a:off x="1073888" y="1736318"/>
            <a:ext cx="96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科研论文写作写作路径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562674-46C2-1C75-D1FE-A1B8560353C5}"/>
              </a:ext>
            </a:extLst>
          </p:cNvPr>
          <p:cNvCxnSpPr/>
          <p:nvPr/>
        </p:nvCxnSpPr>
        <p:spPr>
          <a:xfrm>
            <a:off x="2290762" y="2378853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9">
            <a:extLst>
              <a:ext uri="{FF2B5EF4-FFF2-40B4-BE49-F238E27FC236}">
                <a16:creationId xmlns:a16="http://schemas.microsoft.com/office/drawing/2014/main" id="{9A770AED-99DC-4FF8-9A9C-7E1411EF19B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44124" y="3297793"/>
            <a:ext cx="1824037" cy="60529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主要内容</a:t>
            </a:r>
          </a:p>
        </p:txBody>
      </p:sp>
      <p:sp>
        <p:nvSpPr>
          <p:cNvPr id="15" name="MH_Others_10">
            <a:extLst>
              <a:ext uri="{FF2B5EF4-FFF2-40B4-BE49-F238E27FC236}">
                <a16:creationId xmlns:a16="http://schemas.microsoft.com/office/drawing/2014/main" id="{797B6567-E376-476E-9AEA-55046DB553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44124" y="3925875"/>
            <a:ext cx="1824037" cy="36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sz="2800" kern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8D077-1551-9A84-A3C5-301138B0FD7B}"/>
              </a:ext>
            </a:extLst>
          </p:cNvPr>
          <p:cNvSpPr txBox="1"/>
          <p:nvPr/>
        </p:nvSpPr>
        <p:spPr>
          <a:xfrm>
            <a:off x="3976898" y="2423094"/>
            <a:ext cx="8699500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如何科学选题</a:t>
            </a:r>
            <a:endParaRPr lang="zh-CN" sz="3200" dirty="0">
              <a:latin typeface="Microsoft YaHei"/>
              <a:ea typeface="Microsoft YaHei"/>
            </a:endParaRPr>
          </a:p>
          <a:p>
            <a:pPr marL="1143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Microsoft YaHei"/>
                <a:ea typeface="Microsoft YaHei"/>
              </a:rPr>
              <a:t>如何获得好的</a:t>
            </a:r>
            <a:r>
              <a:rPr lang="en-US" altLang="zh-CN" sz="3200" dirty="0">
                <a:solidFill>
                  <a:srgbClr val="FF0000"/>
                </a:solidFill>
                <a:latin typeface="Microsoft YaHei"/>
                <a:ea typeface="Microsoft YaHei"/>
              </a:rPr>
              <a:t>idea</a:t>
            </a:r>
          </a:p>
          <a:p>
            <a:pPr marL="57150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如何写出好的论文</a:t>
            </a:r>
          </a:p>
          <a:p>
            <a:pPr marL="57150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科研论文写作框架 </a:t>
            </a:r>
          </a:p>
        </p:txBody>
      </p:sp>
    </p:spTree>
    <p:extLst>
      <p:ext uri="{BB962C8B-B14F-4D97-AF65-F5344CB8AC3E}">
        <p14:creationId xmlns:p14="http://schemas.microsoft.com/office/powerpoint/2010/main" val="189805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论文想法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14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多读论文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从论文的实验 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+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分析得出结论 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ESConv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数据集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D6A89-5B48-B0D2-C314-83D3456B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84" y="2853606"/>
            <a:ext cx="9602431" cy="36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论文想法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多读论文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从论文的实验 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+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分析得出结论 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ESConv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数据集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动手做实验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不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亲自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做实验永远不知道有什么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BUG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Dureader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en-US" altLang="zh-CN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Case</a:t>
            </a: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跑别人的代码，分析预测的数据结果。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论文想法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多读论文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从论文的实验 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+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分析得出结论 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ESConv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数据集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动手做实验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不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亲自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做实验永远不知道有什么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BUG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Dureader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en-US" altLang="zh-CN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Case</a:t>
            </a: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跑别人的代码，分析预测的数据结果。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619D4-F0A0-EB5E-A396-D0715F01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96" y="2907205"/>
            <a:ext cx="9114408" cy="31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2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论文想法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96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多读论文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从论文的实验 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+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分析得出结论 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ESConv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数据集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动手做实验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不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亲自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做实验永远不知道有什么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BUG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Dureader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en-US" altLang="zh-CN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Case</a:t>
            </a: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跑别人的代码，分析预测的数据结果。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直觉的（睡梦中想到也说不定）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3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9">
            <a:extLst>
              <a:ext uri="{FF2B5EF4-FFF2-40B4-BE49-F238E27FC236}">
                <a16:creationId xmlns:a16="http://schemas.microsoft.com/office/drawing/2014/main" id="{9A770AED-99DC-4FF8-9A9C-7E1411EF19B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44124" y="3297793"/>
            <a:ext cx="1824037" cy="60529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主要内容</a:t>
            </a:r>
          </a:p>
        </p:txBody>
      </p:sp>
      <p:sp>
        <p:nvSpPr>
          <p:cNvPr id="15" name="MH_Others_10">
            <a:extLst>
              <a:ext uri="{FF2B5EF4-FFF2-40B4-BE49-F238E27FC236}">
                <a16:creationId xmlns:a16="http://schemas.microsoft.com/office/drawing/2014/main" id="{797B6567-E376-476E-9AEA-55046DB553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44124" y="3925875"/>
            <a:ext cx="1824037" cy="36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sz="2800" kern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8D077-1551-9A84-A3C5-301138B0FD7B}"/>
              </a:ext>
            </a:extLst>
          </p:cNvPr>
          <p:cNvSpPr txBox="1"/>
          <p:nvPr/>
        </p:nvSpPr>
        <p:spPr>
          <a:xfrm>
            <a:off x="3976898" y="2423094"/>
            <a:ext cx="8699500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如何科学选题</a:t>
            </a:r>
            <a:endParaRPr lang="zh-CN" sz="3200" dirty="0">
              <a:latin typeface="Microsoft YaHei"/>
              <a:ea typeface="Microsoft YaHei"/>
            </a:endParaRPr>
          </a:p>
          <a:p>
            <a:pPr marL="1143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如何获得好的</a:t>
            </a:r>
            <a:r>
              <a:rPr lang="en-US" altLang="zh-CN" sz="3200" dirty="0">
                <a:latin typeface="Microsoft YaHei"/>
                <a:ea typeface="Microsoft YaHei"/>
              </a:rPr>
              <a:t>idea</a:t>
            </a:r>
          </a:p>
          <a:p>
            <a:pPr marL="1143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Microsoft YaHei"/>
                <a:ea typeface="Microsoft YaHei"/>
              </a:rPr>
              <a:t>如何写出好的论文</a:t>
            </a:r>
            <a:endParaRPr lang="zh-CN" sz="3200" dirty="0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marL="5715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科研论文写作框架 </a:t>
            </a:r>
            <a:endParaRPr lang="zh-CN" sz="3200" dirty="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6202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03905-231D-E0F8-89A3-EBBB14F1329A}"/>
              </a:ext>
            </a:extLst>
          </p:cNvPr>
          <p:cNvSpPr txBox="1">
            <a:spLocks/>
          </p:cNvSpPr>
          <p:nvPr/>
        </p:nvSpPr>
        <p:spPr>
          <a:xfrm>
            <a:off x="653393" y="3844689"/>
            <a:ext cx="10645227" cy="695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None/>
            </a:pPr>
            <a:r>
              <a:rPr lang="zh-CN" altLang="en-US" sz="3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动机明确                     思维导图                         实验充分</a:t>
            </a:r>
            <a:endParaRPr lang="en-US" altLang="zh-CN" sz="3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D08AD83-7975-C89F-245A-DD6F5226337C}"/>
              </a:ext>
            </a:extLst>
          </p:cNvPr>
          <p:cNvSpPr/>
          <p:nvPr/>
        </p:nvSpPr>
        <p:spPr>
          <a:xfrm>
            <a:off x="2869323" y="3771116"/>
            <a:ext cx="1345324" cy="496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35265EA-D980-F488-959C-C69E0D3CE166}"/>
              </a:ext>
            </a:extLst>
          </p:cNvPr>
          <p:cNvSpPr/>
          <p:nvPr/>
        </p:nvSpPr>
        <p:spPr>
          <a:xfrm>
            <a:off x="7551681" y="3771116"/>
            <a:ext cx="1345324" cy="496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3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22048" y="276830"/>
            <a:ext cx="354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如何写出好的论文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344655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DC340-F26E-EA88-E4C7-8BB65FBE0DC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动机明确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0FFD9B-8410-F0BB-E24F-A564C236F5EE}"/>
              </a:ext>
            </a:extLst>
          </p:cNvPr>
          <p:cNvSpPr/>
          <p:nvPr/>
        </p:nvSpPr>
        <p:spPr>
          <a:xfrm>
            <a:off x="392400" y="1771200"/>
            <a:ext cx="10097515" cy="196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是基础也是最重要的部分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1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）你的论文主题是什么，目的是什么；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2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）你选择这个话题的原因，比如写作背景、时代背景等等；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我们以一个例子进行介绍。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1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22048" y="276830"/>
            <a:ext cx="354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如何写出好的论文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344655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DC340-F26E-EA88-E4C7-8BB65FBE0DC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动机明确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0FFD9B-8410-F0BB-E24F-A564C236F5EE}"/>
              </a:ext>
            </a:extLst>
          </p:cNvPr>
          <p:cNvSpPr/>
          <p:nvPr/>
        </p:nvSpPr>
        <p:spPr>
          <a:xfrm>
            <a:off x="392400" y="1771200"/>
            <a:ext cx="10097515" cy="196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是基础也是最重要的部分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1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）你的论文主题是什么，目的是什么；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2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）你选择这个话题的原因，比如写作背景、时代背景等等；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我们以一个例子进行介绍。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24286A-6B30-9E90-48E3-1201FFB5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37" y="1695597"/>
            <a:ext cx="6700324" cy="4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22048" y="276830"/>
            <a:ext cx="354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如何写出好的论文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344655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DC340-F26E-EA88-E4C7-8BB65FBE0DC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思维导图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0FFD9B-8410-F0BB-E24F-A564C236F5EE}"/>
              </a:ext>
            </a:extLst>
          </p:cNvPr>
          <p:cNvSpPr/>
          <p:nvPr/>
        </p:nvSpPr>
        <p:spPr>
          <a:xfrm>
            <a:off x="392400" y="1771200"/>
            <a:ext cx="10097515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明确每一个章节的内容和作用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引言部分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相关工作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方法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实验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总结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9">
            <a:extLst>
              <a:ext uri="{FF2B5EF4-FFF2-40B4-BE49-F238E27FC236}">
                <a16:creationId xmlns:a16="http://schemas.microsoft.com/office/drawing/2014/main" id="{9A770AED-99DC-4FF8-9A9C-7E1411EF19B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44124" y="3297793"/>
            <a:ext cx="1824037" cy="60529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主要内容</a:t>
            </a:r>
          </a:p>
        </p:txBody>
      </p:sp>
      <p:sp>
        <p:nvSpPr>
          <p:cNvPr id="15" name="MH_Others_10">
            <a:extLst>
              <a:ext uri="{FF2B5EF4-FFF2-40B4-BE49-F238E27FC236}">
                <a16:creationId xmlns:a16="http://schemas.microsoft.com/office/drawing/2014/main" id="{797B6567-E376-476E-9AEA-55046DB553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44124" y="3925875"/>
            <a:ext cx="1824037" cy="36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sz="2800" kern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8D077-1551-9A84-A3C5-301138B0FD7B}"/>
              </a:ext>
            </a:extLst>
          </p:cNvPr>
          <p:cNvSpPr txBox="1"/>
          <p:nvPr/>
        </p:nvSpPr>
        <p:spPr>
          <a:xfrm>
            <a:off x="3976898" y="2423094"/>
            <a:ext cx="8699500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Microsoft YaHei"/>
                <a:ea typeface="Microsoft YaHei"/>
              </a:rPr>
              <a:t>如何科学选题</a:t>
            </a:r>
            <a:endParaRPr lang="zh-CN" sz="3200" dirty="0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marL="1143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如何获得好的</a:t>
            </a:r>
            <a:r>
              <a:rPr lang="en-US" altLang="zh-CN" sz="3200" dirty="0">
                <a:latin typeface="Microsoft YaHei"/>
                <a:ea typeface="Microsoft YaHei"/>
              </a:rPr>
              <a:t>idea</a:t>
            </a:r>
          </a:p>
          <a:p>
            <a:pPr marL="57150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如何写出好的论文</a:t>
            </a:r>
          </a:p>
          <a:p>
            <a:pPr marL="57150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科研论文写作框架 </a:t>
            </a:r>
          </a:p>
        </p:txBody>
      </p:sp>
    </p:spTree>
    <p:extLst>
      <p:ext uri="{BB962C8B-B14F-4D97-AF65-F5344CB8AC3E}">
        <p14:creationId xmlns:p14="http://schemas.microsoft.com/office/powerpoint/2010/main" val="340279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22048" y="276830"/>
            <a:ext cx="354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如何写出好的论文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344655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DC340-F26E-EA88-E4C7-8BB65FBE0DC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实验充分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0FFD9B-8410-F0BB-E24F-A564C236F5EE}"/>
              </a:ext>
            </a:extLst>
          </p:cNvPr>
          <p:cNvSpPr/>
          <p:nvPr/>
        </p:nvSpPr>
        <p:spPr>
          <a:xfrm>
            <a:off x="392400" y="1771200"/>
            <a:ext cx="10097515" cy="446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动机是什么？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914400" lvl="1" indent="-4572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紧扣动机进行实验的整理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有哪些必须做的实验？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参考往常的论文所做的实验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——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主实验、消融实验、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case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实验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用什么数据集？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是否需要在多个数据集上进行验证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为什么做这个实验？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一定要明确实验的目的和分析，分析很重要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实验占比多少？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2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9">
            <a:extLst>
              <a:ext uri="{FF2B5EF4-FFF2-40B4-BE49-F238E27FC236}">
                <a16:creationId xmlns:a16="http://schemas.microsoft.com/office/drawing/2014/main" id="{9A770AED-99DC-4FF8-9A9C-7E1411EF19B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44124" y="3297793"/>
            <a:ext cx="1824037" cy="60529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主要内容</a:t>
            </a:r>
          </a:p>
        </p:txBody>
      </p:sp>
      <p:sp>
        <p:nvSpPr>
          <p:cNvPr id="15" name="MH_Others_10">
            <a:extLst>
              <a:ext uri="{FF2B5EF4-FFF2-40B4-BE49-F238E27FC236}">
                <a16:creationId xmlns:a16="http://schemas.microsoft.com/office/drawing/2014/main" id="{797B6567-E376-476E-9AEA-55046DB553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44124" y="3925875"/>
            <a:ext cx="1824037" cy="36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sz="2800" kern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8D077-1551-9A84-A3C5-301138B0FD7B}"/>
              </a:ext>
            </a:extLst>
          </p:cNvPr>
          <p:cNvSpPr txBox="1"/>
          <p:nvPr/>
        </p:nvSpPr>
        <p:spPr>
          <a:xfrm>
            <a:off x="3976898" y="2423094"/>
            <a:ext cx="8699500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如何科学选题</a:t>
            </a:r>
            <a:endParaRPr lang="zh-CN" sz="3200" dirty="0">
              <a:latin typeface="Microsoft YaHei"/>
              <a:ea typeface="Microsoft YaHei"/>
            </a:endParaRPr>
          </a:p>
          <a:p>
            <a:pPr marL="1143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如何获得好的</a:t>
            </a:r>
            <a:r>
              <a:rPr lang="en-US" altLang="zh-CN" sz="3200" dirty="0">
                <a:latin typeface="Microsoft YaHei"/>
                <a:ea typeface="Microsoft YaHei"/>
              </a:rPr>
              <a:t>idea</a:t>
            </a:r>
          </a:p>
          <a:p>
            <a:pPr marL="1143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latin typeface="Microsoft YaHei"/>
                <a:ea typeface="Microsoft YaHei"/>
              </a:rPr>
              <a:t>如何写出好的论文</a:t>
            </a:r>
            <a:endParaRPr lang="zh-CN" sz="3200" dirty="0">
              <a:latin typeface="Microsoft YaHei"/>
              <a:ea typeface="Microsoft YaHei"/>
            </a:endParaRPr>
          </a:p>
          <a:p>
            <a:pPr marL="571500" lvl="0" indent="-571500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Microsoft YaHei"/>
                <a:ea typeface="Microsoft YaHei"/>
              </a:rPr>
              <a:t>科研论文写作框架 </a:t>
            </a:r>
            <a:endParaRPr lang="zh-CN" sz="3200" dirty="0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3636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99E0C77-B962-449D-AD65-386C8C3BE82C}"/>
              </a:ext>
            </a:extLst>
          </p:cNvPr>
          <p:cNvSpPr txBox="1"/>
          <p:nvPr/>
        </p:nvSpPr>
        <p:spPr>
          <a:xfrm>
            <a:off x="998154" y="1874006"/>
            <a:ext cx="7534285" cy="47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定义好研究的任务是什么。比如情感原因对抽取是个什么任务。嵌套</a:t>
            </a:r>
            <a:r>
              <a:rPr lang="en-US" altLang="zh-CN" sz="2000" b="0" i="0" dirty="0">
                <a:effectLst/>
                <a:latin typeface="+mn-ea"/>
              </a:rPr>
              <a:t>NER</a:t>
            </a:r>
            <a:r>
              <a:rPr lang="zh-CN" altLang="zh-CN" sz="2000" b="0" i="0" dirty="0">
                <a:effectLst/>
                <a:latin typeface="+mn-ea"/>
              </a:rPr>
              <a:t>等等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目前的挑战是什么？可以从前人工作的角度出发，怎么做的。有什么缺点？</a:t>
            </a:r>
            <a:r>
              <a:rPr lang="en-US" altLang="zh-CN" sz="2000" b="0" i="0" dirty="0">
                <a:effectLst/>
                <a:latin typeface="+mn-ea"/>
              </a:rPr>
              <a:t>-- </a:t>
            </a:r>
            <a:r>
              <a:rPr lang="en-US" altLang="zh-CN" sz="2000" b="1" i="0" dirty="0">
                <a:effectLst/>
                <a:latin typeface="+mn-ea"/>
              </a:rPr>
              <a:t>M</a:t>
            </a:r>
            <a:r>
              <a:rPr lang="zh-CN" altLang="zh-CN" sz="2000" b="1" i="0" dirty="0">
                <a:effectLst/>
                <a:latin typeface="+mn-ea"/>
              </a:rPr>
              <a:t>otivation</a:t>
            </a:r>
            <a:endParaRPr lang="zh-CN" altLang="zh-CN" sz="2000" b="0" i="0" dirty="0">
              <a:effectLst/>
              <a:latin typeface="+mn-ea"/>
            </a:endParaRP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为了解决这个问题，提出什么模型或者方法（简述）</a:t>
            </a:r>
          </a:p>
          <a:p>
            <a:pPr marL="742950" lvl="1" indent="-2857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altLang="zh-CN" sz="2000" b="0" i="0" dirty="0">
                <a:effectLst/>
                <a:latin typeface="+mn-ea"/>
              </a:rPr>
              <a:t>这个模型包括几部分？</a:t>
            </a:r>
          </a:p>
          <a:p>
            <a:pPr marL="742950" lvl="1" indent="-2857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altLang="zh-CN" sz="2000" b="0" i="0" dirty="0">
                <a:effectLst/>
                <a:latin typeface="+mn-ea"/>
              </a:rPr>
              <a:t>核心模块是什么？</a:t>
            </a:r>
            <a:r>
              <a:rPr lang="zh-CN" altLang="zh-CN" sz="2000" b="1" i="0" dirty="0">
                <a:effectLst/>
                <a:latin typeface="+mn-ea"/>
              </a:rPr>
              <a:t>作用是什么</a:t>
            </a:r>
            <a:r>
              <a:rPr lang="zh-CN" altLang="zh-CN" sz="2000" b="0" i="0" dirty="0">
                <a:effectLst/>
                <a:latin typeface="+mn-ea"/>
              </a:rPr>
              <a:t>？</a:t>
            </a:r>
          </a:p>
          <a:p>
            <a:pPr marL="742950" lvl="1" indent="-2857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altLang="zh-CN" sz="2000" b="0" i="0" dirty="0">
                <a:effectLst/>
                <a:latin typeface="+mn-ea"/>
              </a:rPr>
              <a:t>陈述其余模块的</a:t>
            </a:r>
            <a:r>
              <a:rPr lang="zh-CN" altLang="zh-CN" sz="2000" b="1" i="0" dirty="0">
                <a:effectLst/>
                <a:latin typeface="+mn-ea"/>
              </a:rPr>
              <a:t>功能和效果</a:t>
            </a:r>
            <a:r>
              <a:rPr lang="zh-CN" altLang="zh-CN" sz="2000" b="0" i="0" dirty="0">
                <a:effectLst/>
                <a:latin typeface="+mn-ea"/>
              </a:rPr>
              <a:t>。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实验结果表明</a:t>
            </a:r>
            <a:r>
              <a:rPr lang="en-US" altLang="zh-CN" sz="2000" b="0" i="0" dirty="0">
                <a:effectLst/>
                <a:latin typeface="+mn-ea"/>
              </a:rPr>
              <a:t>…</a:t>
            </a:r>
            <a:endParaRPr lang="zh-CN" altLang="zh-CN" sz="2000" b="0" i="0" dirty="0">
              <a:effectLst/>
              <a:latin typeface="+mn-ea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61E7A28-61B1-4ECA-95AF-48F9573C45C4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26" name="MH_Other_2">
              <a:extLst>
                <a:ext uri="{FF2B5EF4-FFF2-40B4-BE49-F238E27FC236}">
                  <a16:creationId xmlns:a16="http://schemas.microsoft.com/office/drawing/2014/main" id="{F0A54EBA-C408-481D-B929-E9C909DC48E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8" name="MH_Other_4">
              <a:extLst>
                <a:ext uri="{FF2B5EF4-FFF2-40B4-BE49-F238E27FC236}">
                  <a16:creationId xmlns:a16="http://schemas.microsoft.com/office/drawing/2014/main" id="{00B60E00-AACA-4F56-91BB-3C771D373B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40BE0F8-905E-4FF7-A4B7-7EBCC1594227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13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DCE7A50-2165-4658-B027-8ECFC05FD7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825923"/>
            <a:ext cx="9144000" cy="482122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3AB72C-614E-4056-9065-0BE8E43F12BD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23" name="MH_Other_2">
              <a:extLst>
                <a:ext uri="{FF2B5EF4-FFF2-40B4-BE49-F238E27FC236}">
                  <a16:creationId xmlns:a16="http://schemas.microsoft.com/office/drawing/2014/main" id="{357A64AA-B461-4E37-9FAA-0B528B93669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4" name="MH_Other_4">
              <a:extLst>
                <a:ext uri="{FF2B5EF4-FFF2-40B4-BE49-F238E27FC236}">
                  <a16:creationId xmlns:a16="http://schemas.microsoft.com/office/drawing/2014/main" id="{B9FA65D3-3B9B-4C7D-86CE-6FBCDAF3481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A02E783-9E51-47C5-88F5-16C35737D5A6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88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025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4251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CCBD396-F0D6-43D1-B544-1A15AA85A880}"/>
              </a:ext>
            </a:extLst>
          </p:cNvPr>
          <p:cNvSpPr txBox="1"/>
          <p:nvPr/>
        </p:nvSpPr>
        <p:spPr>
          <a:xfrm>
            <a:off x="107414" y="6253733"/>
            <a:ext cx="8785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t1-gul-regular"/>
              </a:rPr>
              <a:t>APER: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t1-gul-regular"/>
              </a:rPr>
              <a:t>AdaPtive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1-gul-regular"/>
              </a:rPr>
              <a:t> Evidence-driven Reasoning Network for machine reading comprehension with unanswerable questions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5FF611-A3D1-4174-8646-03E45176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229" y="0"/>
            <a:ext cx="4674742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74D75B4-8EA6-4FAB-AFC5-DE97D65D4912}"/>
              </a:ext>
            </a:extLst>
          </p:cNvPr>
          <p:cNvSpPr/>
          <p:nvPr/>
        </p:nvSpPr>
        <p:spPr>
          <a:xfrm>
            <a:off x="3811881" y="463522"/>
            <a:ext cx="4363967" cy="72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C0192-01DD-41C9-8A64-CDCE40E247A4}"/>
              </a:ext>
            </a:extLst>
          </p:cNvPr>
          <p:cNvSpPr/>
          <p:nvPr/>
        </p:nvSpPr>
        <p:spPr>
          <a:xfrm>
            <a:off x="3811880" y="1628800"/>
            <a:ext cx="4363967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EF0435-7C1B-48CF-98DE-C75FB22243A2}"/>
              </a:ext>
            </a:extLst>
          </p:cNvPr>
          <p:cNvSpPr/>
          <p:nvPr/>
        </p:nvSpPr>
        <p:spPr>
          <a:xfrm>
            <a:off x="3761616" y="4077071"/>
            <a:ext cx="4363967" cy="1101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872EA9-BD83-4E15-90E6-83D723DDC93E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21" name="MH_Other_2">
              <a:extLst>
                <a:ext uri="{FF2B5EF4-FFF2-40B4-BE49-F238E27FC236}">
                  <a16:creationId xmlns:a16="http://schemas.microsoft.com/office/drawing/2014/main" id="{82F8A26B-83E0-4722-8CE0-617CC24484F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2" name="MH_Other_4">
              <a:extLst>
                <a:ext uri="{FF2B5EF4-FFF2-40B4-BE49-F238E27FC236}">
                  <a16:creationId xmlns:a16="http://schemas.microsoft.com/office/drawing/2014/main" id="{735E54F5-CB88-4144-8142-723D3432AF5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941203-4F2E-45E6-83FC-40459FC46B5A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70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2262DB2-2074-432A-8660-92CA33967D37}"/>
              </a:ext>
            </a:extLst>
          </p:cNvPr>
          <p:cNvSpPr txBox="1"/>
          <p:nvPr/>
        </p:nvSpPr>
        <p:spPr>
          <a:xfrm>
            <a:off x="6776" y="6505230"/>
            <a:ext cx="8813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0" dirty="0">
                <a:solidFill>
                  <a:srgbClr val="000000"/>
                </a:solidFill>
                <a:effectLst/>
                <a:latin typeface="NimbusRomNo9L-Medi"/>
              </a:rPr>
              <a:t>A Co-Interactive Graph Attention Network for Joint Dialog Act Recognition and Sentiment Classification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6B1EF3-A3C8-4533-A946-73BC706EDC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3452" y="1627460"/>
            <a:ext cx="4896634" cy="486115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C3624-6DE9-4D74-A550-49DB7A2CF9E8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1E6B4CCF-D8FF-4F81-BF2E-D1DAF4D582B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E0C6E905-09A7-401F-AC6E-67F6E61658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BB2584-02FE-4FA1-AB13-EFEEF93D2339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42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FFE9E4-72E1-44C9-9908-2D85DF80BF92}"/>
              </a:ext>
            </a:extLst>
          </p:cNvPr>
          <p:cNvSpPr txBox="1"/>
          <p:nvPr/>
        </p:nvSpPr>
        <p:spPr>
          <a:xfrm>
            <a:off x="107414" y="625373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NimbusRomNo9L-Regu"/>
              </a:rPr>
              <a:t>DIALOGRAPH: INCORPORATING INTERPRETABLE STRATEGY-GRAPH NETWORKS INTO NEGOTIATION DIALOGUES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5DBA5A-FCA9-4798-8E74-B77F3FA1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967447"/>
            <a:ext cx="9144000" cy="395628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3A2BD9-CB8A-46C5-800D-2E4E559216FF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9D5A4C4C-930D-408C-9226-48092247C01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EB3E305B-6FAE-4907-9D18-ECFF3673ED3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C56937-45FF-4044-BD8B-5219A3D5751F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22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C48BCB-2D5B-46AE-A43A-DA8A91A38573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F46A0D08-9483-4A60-A85E-2F0104BB0B1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DE11C44F-1E65-4E6B-946E-AD3025B90A9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20B67A-E1BE-41A8-B8A7-117DC334AA87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65D3D2C-3A41-48C9-A783-02D0A8593EF4}"/>
              </a:ext>
            </a:extLst>
          </p:cNvPr>
          <p:cNvSpPr txBox="1"/>
          <p:nvPr/>
        </p:nvSpPr>
        <p:spPr>
          <a:xfrm>
            <a:off x="864188" y="1940071"/>
            <a:ext cx="103829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扩展说明一下研究的任务定义以及研究该任务的意义。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目前的挑战是什么，举例说明（现存工作没有解决的问题）（可以列举一个例子说明现存工作没有考虑，或者没有达到这种效果）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阐述现存工作，有什么问题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Microsoft YaHei"/>
                <a:ea typeface="Microsoft YaHei"/>
              </a:rPr>
              <a:t>跟现有的工作的比较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)--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举例说明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现在的工作是怎么做的，可以分成几大类，每一类有若干典型工作，阐述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他们存在的缺点，或者说该任务的挑战他们还没有很好解决。</a:t>
            </a:r>
          </a:p>
        </p:txBody>
      </p:sp>
    </p:spTree>
    <p:extLst>
      <p:ext uri="{BB962C8B-B14F-4D97-AF65-F5344CB8AC3E}">
        <p14:creationId xmlns:p14="http://schemas.microsoft.com/office/powerpoint/2010/main" val="353453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244EAF-6771-499C-8B1D-992859C69F9D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6D664F60-5C8A-42D4-8155-350ECD492EC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A8608F71-E34A-4E02-8997-B6BA4F4282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C051ABF-14BC-4B9C-B011-C2BD472CA055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72E0830-E614-4D65-A4D2-F79974F421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189" y="1916832"/>
            <a:ext cx="9144000" cy="434888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0EA274C-A408-420A-93FD-71A9844528A7}"/>
              </a:ext>
            </a:extLst>
          </p:cNvPr>
          <p:cNvSpPr/>
          <p:nvPr/>
        </p:nvSpPr>
        <p:spPr>
          <a:xfrm>
            <a:off x="903123" y="2420888"/>
            <a:ext cx="4363967" cy="72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D7D13E-64CC-4F86-9F6B-EC11BB102E8A}"/>
              </a:ext>
            </a:extLst>
          </p:cNvPr>
          <p:cNvSpPr/>
          <p:nvPr/>
        </p:nvSpPr>
        <p:spPr>
          <a:xfrm>
            <a:off x="903123" y="3981604"/>
            <a:ext cx="4363967" cy="959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2EA34D-466B-4A73-93A7-C91894645EFF}"/>
              </a:ext>
            </a:extLst>
          </p:cNvPr>
          <p:cNvSpPr txBox="1"/>
          <p:nvPr/>
        </p:nvSpPr>
        <p:spPr>
          <a:xfrm>
            <a:off x="4660335" y="5897855"/>
            <a:ext cx="196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做这个任务是有意义的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361D3-683D-47F9-B336-6B857291D03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393907" y="5013177"/>
            <a:ext cx="247532" cy="884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96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B44CC6E-8FFE-40B5-9B14-9ED69911ADF4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C9DAA3E3-6803-4F4F-9AFA-96AEB967DDB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AD2D4175-741C-47A0-8439-8718A54420F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CCEA5F-EE46-4978-839C-2B0BAAB79F51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F0B8A3A-4439-4DE6-9E41-A604E7FA661F}"/>
              </a:ext>
            </a:extLst>
          </p:cNvPr>
          <p:cNvSpPr txBox="1"/>
          <p:nvPr/>
        </p:nvSpPr>
        <p:spPr>
          <a:xfrm>
            <a:off x="864189" y="1685531"/>
            <a:ext cx="782231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扩展说明一下研究的任务定义以及研究该任务的意义。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目前的挑战是什么，举例说明（现存工作没有解决的问题）（可以列举一个例子说明现存工作没有考虑，或者没有达到这种效果）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阐述现存工作，有什么问题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(</a:t>
            </a: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跟现有的工作的比较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)--</a:t>
            </a: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举例说明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现在的工作是怎么做的，可以分成几大类，每一类有若干典型工作，阐述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他们存在的缺点，或者说该任务的挑战他们还没有很好解决。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为了解决该问题，提出了什么模型，包括几部分，可以展开介绍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每个部分的功能和效果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。用到的技术是什么？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本文的贡献：一般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3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点，注意重点突出模块的作用和效果</a:t>
            </a:r>
          </a:p>
        </p:txBody>
      </p:sp>
    </p:spTree>
    <p:extLst>
      <p:ext uri="{BB962C8B-B14F-4D97-AF65-F5344CB8AC3E}">
        <p14:creationId xmlns:p14="http://schemas.microsoft.com/office/powerpoint/2010/main" val="3692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965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科学实验过程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4B8C77-F1CE-B23E-FE8E-62A46064C9E5}"/>
              </a:ext>
            </a:extLst>
          </p:cNvPr>
          <p:cNvSpPr/>
          <p:nvPr/>
        </p:nvSpPr>
        <p:spPr>
          <a:xfrm>
            <a:off x="4937081" y="1784800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A626E3-E080-3910-8B6C-2D6B74E1350E}"/>
              </a:ext>
            </a:extLst>
          </p:cNvPr>
          <p:cNvSpPr/>
          <p:nvPr/>
        </p:nvSpPr>
        <p:spPr>
          <a:xfrm>
            <a:off x="4941314" y="3356746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7850E6-1B06-F797-2EC4-C06BC54B2DA7}"/>
              </a:ext>
            </a:extLst>
          </p:cNvPr>
          <p:cNvSpPr/>
          <p:nvPr/>
        </p:nvSpPr>
        <p:spPr>
          <a:xfrm>
            <a:off x="4937081" y="4944984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3A3ABD-83B4-7EF8-A250-315C963CEB9C}"/>
              </a:ext>
            </a:extLst>
          </p:cNvPr>
          <p:cNvSpPr txBox="1"/>
          <p:nvPr/>
        </p:nvSpPr>
        <p:spPr>
          <a:xfrm>
            <a:off x="5116879" y="1851374"/>
            <a:ext cx="14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前期工作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09323E-F9D6-C525-F7CC-9F858D00CC76}"/>
              </a:ext>
            </a:extLst>
          </p:cNvPr>
          <p:cNvSpPr txBox="1"/>
          <p:nvPr/>
        </p:nvSpPr>
        <p:spPr>
          <a:xfrm>
            <a:off x="5116879" y="3429000"/>
            <a:ext cx="162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</a:t>
            </a:r>
            <a:r>
              <a:rPr lang="en-US" altLang="zh-CN" sz="2400" b="1" dirty="0"/>
              <a:t>ideas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91176-FF49-52A3-5D34-E98C57D474BE}"/>
              </a:ext>
            </a:extLst>
          </p:cNvPr>
          <p:cNvSpPr txBox="1"/>
          <p:nvPr/>
        </p:nvSpPr>
        <p:spPr>
          <a:xfrm>
            <a:off x="5116879" y="5017238"/>
            <a:ext cx="14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进行实验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544E0DB-5C91-B5FD-B95C-418EEF045D01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6745333" y="3659834"/>
            <a:ext cx="4233" cy="1588238"/>
          </a:xfrm>
          <a:prstGeom prst="bentConnector3">
            <a:avLst>
              <a:gd name="adj1" fmla="val -54004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8FC7761-CAAE-D385-55E6-3D915FC7AC15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4937080" y="3659834"/>
            <a:ext cx="4233" cy="1588238"/>
          </a:xfrm>
          <a:prstGeom prst="bentConnector3">
            <a:avLst>
              <a:gd name="adj1" fmla="val -67647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25EEE9-1DBD-8D4E-48EC-6F7B3AE551F6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841207" y="2390975"/>
            <a:ext cx="4233" cy="965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9F4E6F8-7405-3B45-04B4-7A772D9CF2D4}"/>
              </a:ext>
            </a:extLst>
          </p:cNvPr>
          <p:cNvCxnSpPr>
            <a:cxnSpLocks/>
            <a:stCxn id="5" idx="1"/>
            <a:endCxn id="2" idx="1"/>
          </p:cNvCxnSpPr>
          <p:nvPr/>
        </p:nvCxnSpPr>
        <p:spPr>
          <a:xfrm rot="10800000">
            <a:off x="4937081" y="2087888"/>
            <a:ext cx="12700" cy="3160184"/>
          </a:xfrm>
          <a:prstGeom prst="bentConnector3">
            <a:avLst>
              <a:gd name="adj1" fmla="val 604421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79E5FB6-648C-77BE-1DA9-6C1CEF64905F}"/>
              </a:ext>
            </a:extLst>
          </p:cNvPr>
          <p:cNvSpPr/>
          <p:nvPr/>
        </p:nvSpPr>
        <p:spPr>
          <a:xfrm>
            <a:off x="4938839" y="6078890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B7ECA6-609E-7C50-18FE-C764EF5BD1F7}"/>
              </a:ext>
            </a:extLst>
          </p:cNvPr>
          <p:cNvSpPr txBox="1"/>
          <p:nvPr/>
        </p:nvSpPr>
        <p:spPr>
          <a:xfrm>
            <a:off x="5137887" y="6145464"/>
            <a:ext cx="14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新的</a:t>
            </a:r>
            <a:r>
              <a:rPr lang="en-US" altLang="zh-CN" sz="2400" b="1" dirty="0"/>
              <a:t>idea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6782A4-9FA8-2EEF-B427-53D82AA9BA3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841207" y="5551159"/>
            <a:ext cx="1758" cy="527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B46487B-D085-9E8D-6BBC-B14738B60D1A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>
            <a:off x="4938839" y="5534868"/>
            <a:ext cx="437572" cy="847111"/>
          </a:xfrm>
          <a:prstGeom prst="bentConnector4">
            <a:avLst>
              <a:gd name="adj1" fmla="val -52243"/>
              <a:gd name="adj2" fmla="val 678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51347FA-DA2B-408B-5B5E-1F6E30262206}"/>
              </a:ext>
            </a:extLst>
          </p:cNvPr>
          <p:cNvSpPr txBox="1"/>
          <p:nvPr/>
        </p:nvSpPr>
        <p:spPr>
          <a:xfrm>
            <a:off x="6000044" y="2584295"/>
            <a:ext cx="148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？？？？？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126818-E464-F959-0CEB-83545983A74E}"/>
              </a:ext>
            </a:extLst>
          </p:cNvPr>
          <p:cNvSpPr txBox="1"/>
          <p:nvPr/>
        </p:nvSpPr>
        <p:spPr>
          <a:xfrm>
            <a:off x="7068043" y="4239551"/>
            <a:ext cx="117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？？？？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54C726-CFF0-A28E-C821-F080B146DC92}"/>
              </a:ext>
            </a:extLst>
          </p:cNvPr>
          <p:cNvSpPr txBox="1"/>
          <p:nvPr/>
        </p:nvSpPr>
        <p:spPr>
          <a:xfrm>
            <a:off x="6082579" y="1397996"/>
            <a:ext cx="148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38550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0C4EED3-2EF9-4A76-9FFA-F808F95C60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530" y="2631111"/>
            <a:ext cx="4389434" cy="30243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6C53AB-C6EC-4360-8A89-41936FC1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72" y="2636912"/>
            <a:ext cx="4943458" cy="302433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97D197-194F-448E-9FC5-1748FC66B94F}"/>
              </a:ext>
            </a:extLst>
          </p:cNvPr>
          <p:cNvSpPr/>
          <p:nvPr/>
        </p:nvSpPr>
        <p:spPr>
          <a:xfrm>
            <a:off x="777997" y="2648781"/>
            <a:ext cx="4363967" cy="72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18761C-A4BA-47D6-AA43-1FFB09C87A3C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6" name="MH_Other_2">
              <a:extLst>
                <a:ext uri="{FF2B5EF4-FFF2-40B4-BE49-F238E27FC236}">
                  <a16:creationId xmlns:a16="http://schemas.microsoft.com/office/drawing/2014/main" id="{A1D8500B-A436-40C7-BBBF-E49B39811CC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7" name="MH_Other_4">
              <a:extLst>
                <a:ext uri="{FF2B5EF4-FFF2-40B4-BE49-F238E27FC236}">
                  <a16:creationId xmlns:a16="http://schemas.microsoft.com/office/drawing/2014/main" id="{FE427B4B-BC03-45A4-8D96-466842F85A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4F7321-E1AB-4F23-B78E-95DA625219CC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89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1CDB6F-494E-4FC0-B781-FA14AED723C1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D7CFAEDA-E5C3-4410-AF68-553D51FE8E2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A9CA3B83-0ED9-4460-A1E3-0664DACEDB2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3B7E54-5ACF-4480-B73E-1C3E33EC467E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CB26449-8C84-4A5A-A645-04025FFA6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65" y="3009772"/>
            <a:ext cx="5534434" cy="30165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36C63F9-A367-4DC8-8640-4FBBAD4A6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030" y="2852935"/>
            <a:ext cx="5906231" cy="32574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7C0941-AEF5-4B19-B684-5AFC362EA1E1}"/>
              </a:ext>
            </a:extLst>
          </p:cNvPr>
          <p:cNvSpPr txBox="1"/>
          <p:nvPr/>
        </p:nvSpPr>
        <p:spPr>
          <a:xfrm>
            <a:off x="660841" y="1885163"/>
            <a:ext cx="782231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对应起来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076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955051-594D-4802-9D11-721AACB1A4EC}"/>
              </a:ext>
            </a:extLst>
          </p:cNvPr>
          <p:cNvGrpSpPr/>
          <p:nvPr/>
        </p:nvGrpSpPr>
        <p:grpSpPr>
          <a:xfrm>
            <a:off x="864189" y="1149837"/>
            <a:ext cx="7415625" cy="539298"/>
            <a:chOff x="468742" y="2436144"/>
            <a:chExt cx="7415625" cy="539298"/>
          </a:xfrm>
        </p:grpSpPr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id="{2F9B027B-4DAF-45FF-B879-BE31D1CA548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5D173E8E-155E-45FB-A092-6711781A6B2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3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DB900E-6A8E-44F4-88DE-8485951F5A7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Related work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3270CB-58F3-4E90-AD95-A2B37B2FEBE2}"/>
              </a:ext>
            </a:extLst>
          </p:cNvPr>
          <p:cNvSpPr txBox="1"/>
          <p:nvPr/>
        </p:nvSpPr>
        <p:spPr>
          <a:xfrm>
            <a:off x="660841" y="2002908"/>
            <a:ext cx="782231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分成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2-3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部分说明。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每一部分的相关工作可以按照类别展开说明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再具体每一个工作的细节。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最后要说一下之前工作和我们的区别，我们的优势在哪里。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E238F5-193E-463F-8785-C64ED0408869}"/>
              </a:ext>
            </a:extLst>
          </p:cNvPr>
          <p:cNvSpPr txBox="1"/>
          <p:nvPr/>
        </p:nvSpPr>
        <p:spPr>
          <a:xfrm>
            <a:off x="2042882" y="5419100"/>
            <a:ext cx="889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这一部分的相关工作和</a:t>
            </a: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Introduction</a:t>
            </a:r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中相关工作有什么区别？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1120735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955051-594D-4802-9D11-721AACB1A4EC}"/>
              </a:ext>
            </a:extLst>
          </p:cNvPr>
          <p:cNvGrpSpPr/>
          <p:nvPr/>
        </p:nvGrpSpPr>
        <p:grpSpPr>
          <a:xfrm>
            <a:off x="864189" y="1149837"/>
            <a:ext cx="7415625" cy="539298"/>
            <a:chOff x="468742" y="2436144"/>
            <a:chExt cx="7415625" cy="539298"/>
          </a:xfrm>
        </p:grpSpPr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id="{2F9B027B-4DAF-45FF-B879-BE31D1CA548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5D173E8E-155E-45FB-A092-6711781A6B2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3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DB900E-6A8E-44F4-88DE-8485951F5A7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Related work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3270CB-58F3-4E90-AD95-A2B37B2FEBE2}"/>
              </a:ext>
            </a:extLst>
          </p:cNvPr>
          <p:cNvSpPr txBox="1"/>
          <p:nvPr/>
        </p:nvSpPr>
        <p:spPr>
          <a:xfrm>
            <a:off x="660841" y="2002908"/>
            <a:ext cx="782231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分成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2-3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部分说明。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每一部分的相关工作可以按照类别展开说明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再具体每一个工作的细节。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最后要说一下之前工作和我们的区别，我们的优势在哪里。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E238F5-193E-463F-8785-C64ED0408869}"/>
              </a:ext>
            </a:extLst>
          </p:cNvPr>
          <p:cNvSpPr txBox="1"/>
          <p:nvPr/>
        </p:nvSpPr>
        <p:spPr>
          <a:xfrm>
            <a:off x="2042882" y="5419100"/>
            <a:ext cx="889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这一部分的相关工作和</a:t>
            </a: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Introduction</a:t>
            </a:r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中相关工作有什么区别？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01CE05-8627-414E-8432-ED10F91661AE}"/>
              </a:ext>
            </a:extLst>
          </p:cNvPr>
          <p:cNvSpPr/>
          <p:nvPr/>
        </p:nvSpPr>
        <p:spPr>
          <a:xfrm>
            <a:off x="539552" y="2630890"/>
            <a:ext cx="11469568" cy="1694360"/>
          </a:xfrm>
          <a:prstGeom prst="rect">
            <a:avLst/>
          </a:prstGeom>
          <a:solidFill>
            <a:srgbClr val="629DD1"/>
          </a:solidFill>
          <a:ln w="12700" cap="flat" cmpd="sng" algn="ctr">
            <a:solidFill>
              <a:srgbClr val="629DD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2C586B-3865-465C-B238-CB246A3425BC}"/>
              </a:ext>
            </a:extLst>
          </p:cNvPr>
          <p:cNvSpPr txBox="1"/>
          <p:nvPr/>
        </p:nvSpPr>
        <p:spPr>
          <a:xfrm>
            <a:off x="864189" y="3019683"/>
            <a:ext cx="10452872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相关的工作，针对某一个任务（比如分词）的一些方法</a:t>
            </a:r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传统，深度。再如：图卷积。</a:t>
            </a:r>
          </a:p>
        </p:txBody>
      </p:sp>
    </p:spTree>
    <p:extLst>
      <p:ext uri="{BB962C8B-B14F-4D97-AF65-F5344CB8AC3E}">
        <p14:creationId xmlns:p14="http://schemas.microsoft.com/office/powerpoint/2010/main" val="193802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18983C-0EAF-4DFC-B591-FC7448FB781D}"/>
              </a:ext>
            </a:extLst>
          </p:cNvPr>
          <p:cNvGrpSpPr/>
          <p:nvPr/>
        </p:nvGrpSpPr>
        <p:grpSpPr>
          <a:xfrm>
            <a:off x="864189" y="1149837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7CD68C1F-423E-4A9A-9441-85EC5C5D4B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E297FB41-5DCD-49B5-97EA-F3DB998C924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3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9726FE-6EDC-405C-A674-B1D9C15E4D6D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Related work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24DCA47-3B1E-4AD4-A552-C71A9AFE7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89" y="1881214"/>
            <a:ext cx="5619750" cy="31718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701798-AD9B-458B-A578-5808D055C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7833" y="2491221"/>
            <a:ext cx="5539414" cy="39324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CE6B0D-559E-41AF-A810-6573FF26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841" y="3677800"/>
            <a:ext cx="5524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DA683E-7F49-4044-87EC-DFDA016BACB6}"/>
              </a:ext>
            </a:extLst>
          </p:cNvPr>
          <p:cNvGrpSpPr/>
          <p:nvPr/>
        </p:nvGrpSpPr>
        <p:grpSpPr>
          <a:xfrm>
            <a:off x="864189" y="1186012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0D1BDE20-EF3E-4AAD-BAB9-81C46C38B32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27932E00-2A57-49C5-ACF2-B757FC1DCCD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4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BA2042-2D22-47F2-8309-B85E4B9BABD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模型部分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F4A7934-6270-46AB-B675-21954ABA10A1}"/>
              </a:ext>
            </a:extLst>
          </p:cNvPr>
          <p:cNvSpPr txBox="1"/>
          <p:nvPr/>
        </p:nvSpPr>
        <p:spPr>
          <a:xfrm>
            <a:off x="864189" y="2161603"/>
            <a:ext cx="7822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整体一段介绍模型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的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总体结构图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分段阐述每个模块（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为了达到什么目的，用什么方法，怎么做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）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先说目的和作用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再说怎么个操作和过程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训练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损失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预测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（是否和训练不一致，有没有后处理等）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32156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1C1FE5-C607-4989-AD71-4F7EBFD5664D}"/>
              </a:ext>
            </a:extLst>
          </p:cNvPr>
          <p:cNvGrpSpPr/>
          <p:nvPr/>
        </p:nvGrpSpPr>
        <p:grpSpPr>
          <a:xfrm>
            <a:off x="864189" y="1186012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A7DD142A-FBDE-44E4-A579-D8C8F66422C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7F70663A-3F3B-4220-9433-74797B1AF93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4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75B70E-C2DC-431B-904B-E7FFB81A3B46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模型部分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95F223E-7909-4B2A-A2A5-E3F906AB0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464" y="1576185"/>
            <a:ext cx="5676900" cy="28765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2B50E3-E475-4AA6-A2F2-7C3B1CA94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44" y="4103319"/>
            <a:ext cx="5610225" cy="12096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E7873E-67C1-4571-90CE-93B20FD2D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1958" y="4613589"/>
            <a:ext cx="5686425" cy="1247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249C79-9A9A-4BC9-A1DF-D2C88C98A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150" y="4932676"/>
            <a:ext cx="5676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87BEC6-E50B-4776-BAA6-D0F75EED38B0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C46476A7-47DB-4D53-8D26-B88A804575C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6697BB93-D7D8-4B2F-B07B-F3457B2724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0263D8E-45A4-41D0-8E5F-2DF3ABF5ED63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B213BBB-7568-4B9C-B8B8-0A087CE87496}"/>
              </a:ext>
            </a:extLst>
          </p:cNvPr>
          <p:cNvSpPr txBox="1"/>
          <p:nvPr/>
        </p:nvSpPr>
        <p:spPr>
          <a:xfrm>
            <a:off x="1079015" y="1685531"/>
            <a:ext cx="7822318" cy="523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数据集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有什么特点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数据集规模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标签类别等等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实验设置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参数（设置的范围，和最后的选定值）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预处理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Baseline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评价指标</a:t>
            </a:r>
          </a:p>
          <a:p>
            <a:pPr>
              <a:lnSpc>
                <a:spcPct val="130000"/>
              </a:lnSpc>
            </a:pPr>
            <a:endParaRPr kumimoji="1"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424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469637-0504-4F62-96C8-5A3C13D8AFC5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C0D57BE8-F414-4333-B1D3-4F4923126DF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9AAB3C51-DD76-45E1-9DEC-839C368950E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C312DD-DD67-4017-926F-5F000B3409DF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3D336-5172-4C31-A236-4FC11DB09070}"/>
              </a:ext>
            </a:extLst>
          </p:cNvPr>
          <p:cNvSpPr txBox="1"/>
          <p:nvPr/>
        </p:nvSpPr>
        <p:spPr>
          <a:xfrm>
            <a:off x="965641" y="2061451"/>
            <a:ext cx="7822318" cy="436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实验结果（</a:t>
            </a:r>
            <a:r>
              <a:rPr lang="zh-CN" altLang="zh-CN" sz="2000" b="1" dirty="0">
                <a:solidFill>
                  <a:srgbClr val="FF0000"/>
                </a:solidFill>
                <a:latin typeface="Microsoft YaHei"/>
                <a:ea typeface="Microsoft YaHei"/>
              </a:rPr>
              <a:t>分析为主，效果的提升不要重点说，为什么有提升，为什么效果不好，重点写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）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主实验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--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表格双</a:t>
            </a:r>
            <a:r>
              <a:rPr lang="zh-CN" altLang="en-US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栏</a:t>
            </a:r>
            <a:endParaRPr lang="zh-CN" altLang="zh-CN" sz="2000" b="1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ablation实验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分析实验，解释一下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模型内部的机理或者为啥奏效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可视化实验</a:t>
            </a:r>
            <a:endParaRPr lang="en-US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参数实验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864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799DA4-1BA3-478C-AD65-DF3176F86659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95B90DCB-5C47-4248-B8B7-E3108E33FAC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BA2BAFAA-9B42-45AB-AF2B-0A0F3DBC43E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E34C5F-428E-4585-8E8D-824348B0397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797DF82-7CBB-4EB4-989B-54A6C137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530" y="1883372"/>
            <a:ext cx="8362476" cy="49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46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选题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从公司的招聘信息</a:t>
            </a:r>
            <a:endParaRPr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从目前顶会论文的分析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Arxiv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上看最近的论文都在作什么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93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4F510D-B7FC-4974-9C70-C887ED201541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4772FD92-9325-414F-8330-D264B9BE150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EF755F9D-3B51-41F6-A82C-9A1E367A7A1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93FE52-113F-4116-A654-574B1DD7F8D1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5CFC0C2-E7BB-4D5D-9592-F68DAB0897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818352"/>
            <a:ext cx="4947510" cy="4739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8565FE-4BFD-43FD-8AE2-4E7C9B82D9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096" y="2636912"/>
            <a:ext cx="3565679" cy="2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862FAC-7B6D-491F-BA35-82C98B343628}"/>
              </a:ext>
            </a:extLst>
          </p:cNvPr>
          <p:cNvGrpSpPr/>
          <p:nvPr/>
        </p:nvGrpSpPr>
        <p:grpSpPr>
          <a:xfrm>
            <a:off x="864189" y="1076037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4BDB2C5F-9275-44CA-A9F1-297C1ACB0D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F6BEE3C4-8F82-4840-8AAC-40664A2FE6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6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75ACD1-1790-4E65-90C6-40E4DAEB01F2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总结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15BAF03-B402-438A-9EAC-6F6287BE52FC}"/>
              </a:ext>
            </a:extLst>
          </p:cNvPr>
          <p:cNvSpPr txBox="1"/>
          <p:nvPr/>
        </p:nvSpPr>
        <p:spPr>
          <a:xfrm>
            <a:off x="864189" y="1685531"/>
            <a:ext cx="782231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我们提出了什么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包含几个模块</a:t>
            </a:r>
            <a:endParaRPr lang="en-US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每个模块的作用，达到的效果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数据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实验结果说明了什么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直接给结论，不用再写分析之类的</a:t>
            </a:r>
            <a:endParaRPr lang="en-US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285750" indent="-285750"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未来的工作（考虑其他因素，模型部分可以改进点）</a:t>
            </a:r>
            <a:endParaRPr kumimoji="1" lang="en-US" altLang="zh-CN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52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E01B833-D570-4CD6-9424-B184BC890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217921"/>
            <a:ext cx="5863590" cy="429615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E69878-31F5-4E58-81D1-96B9BB82A93B}"/>
              </a:ext>
            </a:extLst>
          </p:cNvPr>
          <p:cNvGrpSpPr/>
          <p:nvPr/>
        </p:nvGrpSpPr>
        <p:grpSpPr>
          <a:xfrm>
            <a:off x="864189" y="1076037"/>
            <a:ext cx="7415625" cy="539298"/>
            <a:chOff x="468742" y="2436144"/>
            <a:chExt cx="7415625" cy="539298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1A4599CA-DD8B-4D0F-AA83-45B5CF8FFBA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6" name="MH_Other_4">
              <a:extLst>
                <a:ext uri="{FF2B5EF4-FFF2-40B4-BE49-F238E27FC236}">
                  <a16:creationId xmlns:a16="http://schemas.microsoft.com/office/drawing/2014/main" id="{22F274FD-EB99-4501-BEE3-17900DF2F95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6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37AFED-8632-40DF-B522-A228887A7410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171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483083" y="1814145"/>
            <a:ext cx="2356376" cy="117681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884" y="3640132"/>
            <a:ext cx="1885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矩阵计算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概率论、信息论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056" y="1945542"/>
            <a:ext cx="30613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神经网络基础知识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一、 神经网络与多层感知器 </a:t>
            </a:r>
          </a:p>
          <a:p>
            <a:r>
              <a:rPr lang="en-US" altLang="zh-CN" sz="1200" dirty="0"/>
              <a:t>1.1 </a:t>
            </a:r>
            <a:r>
              <a:rPr lang="zh-CN" altLang="en-US" sz="1200" dirty="0"/>
              <a:t>人工神经元：</a:t>
            </a:r>
            <a:r>
              <a:rPr lang="en-US" altLang="zh-CN" sz="1200" dirty="0"/>
              <a:t>MP</a:t>
            </a:r>
            <a:r>
              <a:rPr lang="zh-CN" altLang="en-US" sz="1200" dirty="0"/>
              <a:t>模型</a:t>
            </a:r>
          </a:p>
          <a:p>
            <a:r>
              <a:rPr lang="en-US" altLang="zh-CN" sz="1200" dirty="0"/>
              <a:t>1.2 </a:t>
            </a:r>
            <a:r>
              <a:rPr lang="zh-CN" altLang="en-US" sz="1200" dirty="0"/>
              <a:t>多层感知机</a:t>
            </a:r>
          </a:p>
          <a:p>
            <a:r>
              <a:rPr lang="en-US" altLang="zh-CN" sz="1200" dirty="0"/>
              <a:t>1.3 </a:t>
            </a:r>
            <a:r>
              <a:rPr lang="zh-CN" altLang="en-US" sz="1200" dirty="0"/>
              <a:t>激活函数（</a:t>
            </a:r>
            <a:r>
              <a:rPr lang="en-US" altLang="zh-CN" sz="1200" dirty="0"/>
              <a:t>sigmoid/tanh/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1.4 </a:t>
            </a:r>
            <a:r>
              <a:rPr lang="zh-CN" altLang="en-US" sz="1200" dirty="0"/>
              <a:t>反向传播（</a:t>
            </a:r>
            <a:r>
              <a:rPr lang="en-US" altLang="zh-CN" sz="1200" dirty="0"/>
              <a:t>BP</a:t>
            </a:r>
            <a:r>
              <a:rPr lang="zh-CN" altLang="en-US" sz="1200" dirty="0"/>
              <a:t>）： 梯度下降，学习率</a:t>
            </a:r>
          </a:p>
          <a:p>
            <a:r>
              <a:rPr lang="en-US" altLang="zh-CN" sz="1200" dirty="0"/>
              <a:t>1.5 </a:t>
            </a:r>
            <a:r>
              <a:rPr lang="zh-CN" altLang="en-US" sz="1200" dirty="0"/>
              <a:t>损失函数：</a:t>
            </a:r>
            <a:r>
              <a:rPr lang="en-US" altLang="zh-CN" sz="1200" dirty="0"/>
              <a:t>MSE/CE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函数</a:t>
            </a:r>
          </a:p>
          <a:p>
            <a:r>
              <a:rPr lang="en-US" altLang="zh-CN" sz="1200" dirty="0"/>
              <a:t>1.6 </a:t>
            </a:r>
            <a:r>
              <a:rPr lang="zh-CN" altLang="en-US" sz="1200" dirty="0"/>
              <a:t>权值初始化</a:t>
            </a:r>
          </a:p>
          <a:p>
            <a:r>
              <a:rPr lang="en-US" altLang="zh-CN" sz="1200" dirty="0"/>
              <a:t>1.7 </a:t>
            </a:r>
            <a:r>
              <a:rPr lang="zh-CN" altLang="en-US" sz="1200" dirty="0"/>
              <a:t>正则化：</a:t>
            </a:r>
            <a:r>
              <a:rPr lang="en-US" altLang="zh-CN" sz="1200" dirty="0"/>
              <a:t>L1</a:t>
            </a:r>
            <a:r>
              <a:rPr lang="zh-CN" altLang="en-US" sz="1200" dirty="0"/>
              <a:t>、</a:t>
            </a:r>
            <a:r>
              <a:rPr lang="en-US" altLang="zh-CN" sz="1200" dirty="0"/>
              <a:t>L2</a:t>
            </a:r>
            <a:r>
              <a:rPr lang="zh-CN" altLang="en-US" sz="1200" dirty="0"/>
              <a:t>和</a:t>
            </a:r>
            <a:r>
              <a:rPr lang="en-US" altLang="zh-CN" sz="1200" dirty="0"/>
              <a:t>Dropout</a:t>
            </a:r>
            <a:r>
              <a:rPr lang="zh-CN" altLang="en-US" sz="1200" dirty="0"/>
              <a:t>；提及</a:t>
            </a:r>
            <a:r>
              <a:rPr lang="en-US" altLang="zh-CN" sz="1200" dirty="0"/>
              <a:t>BN/GN/IN/LN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二、卷积神经网络基础</a:t>
            </a:r>
            <a:endParaRPr lang="en-US" altLang="zh-CN" sz="1600" dirty="0"/>
          </a:p>
          <a:p>
            <a:r>
              <a:rPr lang="en-US" altLang="zh-CN" sz="1200" dirty="0"/>
              <a:t>2.1 </a:t>
            </a:r>
            <a:r>
              <a:rPr lang="zh-CN" altLang="en-US" sz="1200" dirty="0"/>
              <a:t>卷积神经网络简介</a:t>
            </a:r>
          </a:p>
          <a:p>
            <a:r>
              <a:rPr lang="en-US" altLang="zh-CN" sz="1200" dirty="0"/>
              <a:t>2.2 </a:t>
            </a:r>
            <a:r>
              <a:rPr lang="zh-CN" altLang="en-US" sz="1200" dirty="0"/>
              <a:t>卷积层</a:t>
            </a:r>
          </a:p>
          <a:p>
            <a:r>
              <a:rPr lang="en-US" altLang="zh-CN" sz="1200" dirty="0"/>
              <a:t>2.3 </a:t>
            </a:r>
            <a:r>
              <a:rPr lang="zh-CN" altLang="en-US" sz="1200" dirty="0"/>
              <a:t>池化层</a:t>
            </a:r>
          </a:p>
          <a:p>
            <a:r>
              <a:rPr lang="en-US" altLang="zh-CN" sz="1200" dirty="0"/>
              <a:t>2.4 Lenet5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三、循环神经网络</a:t>
            </a:r>
          </a:p>
          <a:p>
            <a:r>
              <a:rPr lang="en-US" altLang="zh-CN" sz="1200" dirty="0"/>
              <a:t>3.1 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循环神经网络</a:t>
            </a:r>
          </a:p>
          <a:p>
            <a:r>
              <a:rPr lang="en-US" altLang="zh-CN" sz="1200" dirty="0"/>
              <a:t>3.2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</a:t>
            </a:r>
            <a:r>
              <a:rPr lang="zh-CN" altLang="en-US" sz="1200" dirty="0"/>
              <a:t>长短记忆循环神经网络</a:t>
            </a:r>
          </a:p>
          <a:p>
            <a:r>
              <a:rPr lang="en-US" altLang="zh-CN" sz="1200" dirty="0"/>
              <a:t>3.3 </a:t>
            </a:r>
            <a:r>
              <a:rPr lang="en-US" altLang="zh-CN" sz="1200" dirty="0" err="1"/>
              <a:t>gru</a:t>
            </a:r>
            <a:r>
              <a:rPr lang="en-US" altLang="zh-CN" sz="1200" dirty="0"/>
              <a:t> </a:t>
            </a:r>
            <a:r>
              <a:rPr lang="zh-CN" altLang="en-US" sz="1200" dirty="0"/>
              <a:t>门控循环单元</a:t>
            </a:r>
          </a:p>
        </p:txBody>
      </p:sp>
      <p:sp>
        <p:nvSpPr>
          <p:cNvPr id="9" name="矩形 8"/>
          <p:cNvSpPr/>
          <p:nvPr/>
        </p:nvSpPr>
        <p:spPr>
          <a:xfrm>
            <a:off x="9326654" y="1973049"/>
            <a:ext cx="2459152" cy="328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基本概念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预备知识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形式语言与自动机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语料库与语言知识库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语言模型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概率图模型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自动分词、命名实体识别与词性标注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7473" y="1762638"/>
            <a:ext cx="218249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编程基础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机器学习库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9425" y="3214581"/>
            <a:ext cx="2360033" cy="1237537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481" y="3251318"/>
            <a:ext cx="12576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350313" y="1814145"/>
            <a:ext cx="2589983" cy="4352203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07004" y="1814145"/>
            <a:ext cx="3061392" cy="4392699"/>
          </a:xfrm>
          <a:prstGeom prst="roundRect">
            <a:avLst>
              <a:gd name="adj" fmla="val 473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9144737" y="1814145"/>
            <a:ext cx="2530705" cy="4352204"/>
          </a:xfrm>
          <a:prstGeom prst="roundRect">
            <a:avLst>
              <a:gd name="adj" fmla="val 339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2872" y="1973049"/>
            <a:ext cx="2427424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</a:t>
            </a:r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简介及安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人名币分类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数据读取模块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数据增强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Module</a:t>
            </a:r>
            <a:r>
              <a:rPr lang="zh-CN" altLang="en-US" sz="1400" dirty="0">
                <a:latin typeface="+mn-ea"/>
              </a:rPr>
              <a:t>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常用网络层 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损失函数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优化器</a:t>
            </a:r>
            <a:r>
              <a:rPr lang="en-US" altLang="zh-CN" sz="1400" dirty="0">
                <a:latin typeface="+mn-ea"/>
              </a:rPr>
              <a:t>Optimizer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可视化</a:t>
            </a:r>
            <a:r>
              <a:rPr lang="en-US" altLang="zh-CN" sz="1400" dirty="0" err="1">
                <a:latin typeface="+mn-ea"/>
              </a:rPr>
              <a:t>TensorBoard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实用技巧</a:t>
            </a:r>
            <a:r>
              <a:rPr lang="en-US" altLang="zh-CN" sz="1400" dirty="0">
                <a:latin typeface="+mn-ea"/>
              </a:rPr>
              <a:t>GPU/Finetune/</a:t>
            </a:r>
            <a:r>
              <a:rPr lang="zh-CN" altLang="en-US" sz="1400" dirty="0">
                <a:latin typeface="+mn-ea"/>
              </a:rPr>
              <a:t>保存加载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CF584-587E-90C4-A9B8-C3A8A4A6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9F3E78-B848-6B05-3F53-6ABD519FC987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6854BB-3CB0-A566-B15B-382FF4798BB1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609AE5-92F6-E4CB-C58C-9FB455F232FB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2B8C92E-6E8E-DD2A-54DA-1F64561EAF35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DE641F7-CA23-26EF-CD07-F1337FE11380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02BE0ED-A6E1-F277-CA5E-F6B8CF08756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"/>
          <p:cNvSpPr txBox="1"/>
          <p:nvPr/>
        </p:nvSpPr>
        <p:spPr>
          <a:xfrm>
            <a:off x="479425" y="1605551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Baseline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9423" y="2067370"/>
            <a:ext cx="11021245" cy="37468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ICLR2013</a:t>
            </a:r>
            <a:r>
              <a:rPr lang="zh-CN" altLang="en-US" sz="1600" b="1" dirty="0"/>
              <a:t>，</a:t>
            </a:r>
            <a:r>
              <a:rPr lang="en-US" altLang="zh-CN" sz="1600" dirty="0"/>
              <a:t>Efficient Estimation of Word Representation in Vector Space</a:t>
            </a:r>
            <a:r>
              <a:rPr lang="zh-CN" altLang="en-US" sz="1600" dirty="0"/>
              <a:t>，词向量扛鼎之作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 err="1"/>
              <a:t>GloVe</a:t>
            </a:r>
            <a:r>
              <a:rPr lang="en-US" altLang="zh-CN" sz="1600" dirty="0"/>
              <a:t>: Global Vectors for Word Representation</a:t>
            </a:r>
            <a:r>
              <a:rPr lang="zh-CN" altLang="en-US" sz="1600" dirty="0"/>
              <a:t>，最著名的词向量训练模型之一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Compositional character models for open vocabulary word representation</a:t>
            </a:r>
            <a:r>
              <a:rPr lang="zh-CN" altLang="en-US" sz="1600" dirty="0"/>
              <a:t>，第一篇介绍字符嵌入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Convolutional Neural Network for Sentence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CNN</a:t>
            </a:r>
            <a:r>
              <a:rPr lang="zh-CN" altLang="en-US" sz="1600" dirty="0"/>
              <a:t>文本分类扛鼎之作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Character-level Convolutional Networks for Text Classification</a:t>
            </a:r>
            <a:r>
              <a:rPr lang="zh-CN" altLang="en-US" sz="1600" dirty="0"/>
              <a:t>，第一篇字符级别的文本分类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EACL2017</a:t>
            </a:r>
            <a:r>
              <a:rPr lang="zh-CN" altLang="en-US" sz="1600" b="1" dirty="0"/>
              <a:t>，</a:t>
            </a:r>
            <a:r>
              <a:rPr lang="en-US" altLang="zh-CN" sz="1600" dirty="0"/>
              <a:t>Bag of Tricks for Efficient Text Classification</a:t>
            </a:r>
            <a:r>
              <a:rPr lang="zh-CN" altLang="en-US" sz="1600" dirty="0"/>
              <a:t>，细粒度文本分类模型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Sequence to Sequence Learning with Neural Networks</a:t>
            </a:r>
            <a:r>
              <a:rPr lang="zh-CN" altLang="en-US" sz="1600" dirty="0"/>
              <a:t>，深度</a:t>
            </a:r>
            <a:r>
              <a:rPr lang="en-US" altLang="zh-CN" sz="1600" dirty="0"/>
              <a:t>LSTM</a:t>
            </a:r>
            <a:r>
              <a:rPr lang="zh-CN" altLang="en-US" sz="1600" dirty="0"/>
              <a:t>做神经机器翻译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Neural Machine Translation by Jointly Learning to Align and Translate</a:t>
            </a:r>
            <a:r>
              <a:rPr lang="zh-CN" altLang="en-US" sz="1600" dirty="0"/>
              <a:t>，第一篇提出注意力机制的论文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NAACL2016</a:t>
            </a:r>
            <a:r>
              <a:rPr lang="zh-CN" altLang="en-US" sz="1600" b="1" dirty="0"/>
              <a:t>，</a:t>
            </a:r>
            <a:r>
              <a:rPr lang="en-US" altLang="zh-CN" sz="1600" dirty="0"/>
              <a:t>Hierarchical Attention Networks for Document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Han Attention</a:t>
            </a:r>
            <a:r>
              <a:rPr lang="zh-CN" altLang="en-US" sz="1600" dirty="0"/>
              <a:t>用于文本分类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Coling2018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SGM: Sequence Generation Model for Multi-label Classification</a:t>
            </a:r>
            <a:r>
              <a:rPr lang="zh-CN" altLang="en-US" sz="1600" dirty="0"/>
              <a:t>，第一篇使用序列生成做多标签文本分类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89CB6D-99A2-2FCE-B241-34E16C85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ECD7A3-A401-4B14-3DEC-ECBBB4114B8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20A08-8AF6-A229-A05E-E4514D69A796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13115E-DC32-663D-A278-991548786410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6860FDE-C659-06A8-64C3-41D3D3F3BE7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7C6910E-AAA5-21BD-8619-4B03F430F2A8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86BCFE5-329A-0CE8-0606-C6D3060A85A8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4354554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949" y="2228888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69" y="2710742"/>
            <a:ext cx="1295400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数学基础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1894426" y="2705072"/>
            <a:ext cx="1367543" cy="3972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328269" y="3382898"/>
            <a:ext cx="1295397" cy="589280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神经网络基础知识</a:t>
            </a:r>
          </a:p>
        </p:txBody>
      </p:sp>
      <p:sp>
        <p:nvSpPr>
          <p:cNvPr id="14" name="矩形 13"/>
          <p:cNvSpPr/>
          <p:nvPr/>
        </p:nvSpPr>
        <p:spPr>
          <a:xfrm>
            <a:off x="1894426" y="3370145"/>
            <a:ext cx="1367543" cy="5892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Pytorch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快速入门</a:t>
            </a:r>
          </a:p>
        </p:txBody>
      </p:sp>
      <p:sp>
        <p:nvSpPr>
          <p:cNvPr id="17" name="矩形 16"/>
          <p:cNvSpPr/>
          <p:nvPr/>
        </p:nvSpPr>
        <p:spPr>
          <a:xfrm>
            <a:off x="328269" y="4365333"/>
            <a:ext cx="1295394" cy="343115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图像基础</a:t>
            </a:r>
          </a:p>
        </p:txBody>
      </p:sp>
      <p:sp>
        <p:nvSpPr>
          <p:cNvPr id="18" name="矩形 17"/>
          <p:cNvSpPr/>
          <p:nvPr/>
        </p:nvSpPr>
        <p:spPr>
          <a:xfrm>
            <a:off x="1894426" y="4348161"/>
            <a:ext cx="1367543" cy="34311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NLP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 flipH="1">
            <a:off x="975968" y="3102301"/>
            <a:ext cx="1" cy="280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2" idx="1"/>
          </p:cNvCxnSpPr>
          <p:nvPr/>
        </p:nvCxnSpPr>
        <p:spPr>
          <a:xfrm flipV="1">
            <a:off x="1623669" y="2903687"/>
            <a:ext cx="270757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4" idx="0"/>
          </p:cNvCxnSpPr>
          <p:nvPr/>
        </p:nvCxnSpPr>
        <p:spPr>
          <a:xfrm>
            <a:off x="2578198" y="3102301"/>
            <a:ext cx="0" cy="267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13" idx="2"/>
            <a:endCxn id="14" idx="2"/>
          </p:cNvCxnSpPr>
          <p:nvPr/>
        </p:nvCxnSpPr>
        <p:spPr>
          <a:xfrm rot="5400000" flipH="1" flipV="1">
            <a:off x="1770706" y="3164687"/>
            <a:ext cx="12753" cy="1602230"/>
          </a:xfrm>
          <a:prstGeom prst="bentConnector3">
            <a:avLst>
              <a:gd name="adj1" fmla="val -179251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217269" y="4204556"/>
            <a:ext cx="0" cy="16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341219" y="4204556"/>
            <a:ext cx="0" cy="14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72789" y="2295769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Step0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：选修知识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75226" y="4049855"/>
            <a:ext cx="74411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CV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69822" y="4015293"/>
            <a:ext cx="83548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NLP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70" name="矩形 69"/>
          <p:cNvSpPr/>
          <p:nvPr/>
        </p:nvSpPr>
        <p:spPr>
          <a:xfrm>
            <a:off x="5399180" y="3382898"/>
            <a:ext cx="1295394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71" name="矩形 70"/>
          <p:cNvSpPr/>
          <p:nvPr/>
        </p:nvSpPr>
        <p:spPr>
          <a:xfrm>
            <a:off x="5399181" y="4150091"/>
            <a:ext cx="1295394" cy="39155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121" name="矩形 120"/>
          <p:cNvSpPr/>
          <p:nvPr/>
        </p:nvSpPr>
        <p:spPr>
          <a:xfrm>
            <a:off x="8522557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71183" y="2674230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Step1</a:t>
            </a:r>
            <a:r>
              <a:rPr lang="zh-CN" altLang="en-US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Baseline Paper</a:t>
            </a:r>
            <a:endParaRPr lang="zh-CN" altLang="en-US" b="1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859938" y="2256775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Step2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：细分专题 </a:t>
            </a:r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Paper</a:t>
            </a:r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60877" y="2767473"/>
            <a:ext cx="1295394" cy="1923803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语义分割；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目标检测；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GAN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OCR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轻量化网络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327034" y="2767473"/>
            <a:ext cx="1295394" cy="192380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信息抽取；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预训练模型；</a:t>
            </a: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图神经网络；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句子匹配；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机器翻译；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09005" y="5019932"/>
            <a:ext cx="1842171" cy="7386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注：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根据个人学习基础，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进入不同学习阶段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CB0B183-A4D4-9AD4-21CE-8D9BC617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sp>
        <p:nvSpPr>
          <p:cNvPr id="66" name="箭头: 右 65">
            <a:extLst>
              <a:ext uri="{FF2B5EF4-FFF2-40B4-BE49-F238E27FC236}">
                <a16:creationId xmlns:a16="http://schemas.microsoft.com/office/drawing/2014/main" id="{26F43B8E-2AB6-0DE9-5DB8-9E6B5766BC34}"/>
              </a:ext>
            </a:extLst>
          </p:cNvPr>
          <p:cNvSpPr/>
          <p:nvPr/>
        </p:nvSpPr>
        <p:spPr>
          <a:xfrm>
            <a:off x="3688422" y="3437716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31E0AC31-FDB8-43FC-47FF-A9251702092F}"/>
              </a:ext>
            </a:extLst>
          </p:cNvPr>
          <p:cNvSpPr/>
          <p:nvPr/>
        </p:nvSpPr>
        <p:spPr>
          <a:xfrm>
            <a:off x="7883036" y="3430010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697A655-E196-6A0C-BBCB-F4C16C3023C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FD81738-4403-8AFC-70DF-96E142005339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165BEF1-1140-7B72-ABF7-0CF0F555D6EF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0F7F6F59-2F12-0937-0FC9-6CADF4D38E0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A835C38C-3B01-0EC4-9C03-5DC00BD93E0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09811F04-B22D-C3BF-B99D-46DF6768505B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C4955-D766-66EF-23D3-49E7F9CF52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85" y="5398204"/>
            <a:ext cx="1472415" cy="14724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E0839CAC-7D2C-4727-BB41-2FED99CEDC6A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3471230-A0AD-47CD-ABCD-44C152A77ACC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5BAA0DF-2927-4209-95E2-A39BB2B16B64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643E2F06-1BD1-414C-8E70-2D1E4FCE7630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4981C8E6-5B32-4FE2-B640-223CD35ACE36}"/>
              </a:ext>
            </a:extLst>
          </p:cNvPr>
          <p:cNvSpPr txBox="1">
            <a:spLocks/>
          </p:cNvSpPr>
          <p:nvPr/>
        </p:nvSpPr>
        <p:spPr>
          <a:xfrm>
            <a:off x="2639615" y="1108825"/>
            <a:ext cx="6912768" cy="72008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PA_文本框 6">
            <a:extLst>
              <a:ext uri="{FF2B5EF4-FFF2-40B4-BE49-F238E27FC236}">
                <a16:creationId xmlns:a16="http://schemas.microsoft.com/office/drawing/2014/main" id="{338CDB70-D07D-9F9C-D1CE-3ADF7F228C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55540" y="1848704"/>
            <a:ext cx="8280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i="1" dirty="0">
                <a:latin typeface="Avenir Next" charset="0"/>
                <a:ea typeface="Avenir Next" charset="0"/>
                <a:cs typeface="Avenir Next" charset="0"/>
              </a:rPr>
              <a:t>More related works can be viewed as follows</a:t>
            </a:r>
            <a:endParaRPr lang="zh-CN" altLang="en-US" sz="28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F47E5A-0C26-40EE-DCBF-BF0997F847D4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5795D762-3BCD-2068-F28D-CF938605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PA_文本框 6">
            <a:extLst>
              <a:ext uri="{FF2B5EF4-FFF2-40B4-BE49-F238E27FC236}">
                <a16:creationId xmlns:a16="http://schemas.microsoft.com/office/drawing/2014/main" id="{0834536A-853D-A73A-9797-9D5E807649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4" y="3136612"/>
            <a:ext cx="52793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CSDN Blogs</a:t>
            </a:r>
            <a:r>
              <a:rPr lang="zh-CN" altLang="en-US" sz="1600" dirty="0">
                <a:latin typeface="Avenir Next" charset="0"/>
                <a:ea typeface="Avenir Next" charset="0"/>
                <a:cs typeface="Avenir Next" charset="0"/>
              </a:rPr>
              <a:t>：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5"/>
              </a:rPr>
              <a:t>https://blog.csdn.net/ganxiwu9686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altLang="zh-CN" sz="1600" dirty="0" err="1">
                <a:latin typeface="Avenir Next" charset="0"/>
                <a:ea typeface="Avenir Next" charset="0"/>
                <a:cs typeface="Avenir Next" charset="0"/>
              </a:rPr>
              <a:t>Zhihu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 Column:  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6"/>
              </a:rPr>
              <a:t>https://zhuanlan.zhihu.com/p/581087596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46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选题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从公司的招聘信息</a:t>
            </a:r>
            <a:endParaRPr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从目前顶会论文的分析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Arxiv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上看最近的论文都在作什么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7A1DB-7353-FDF7-8DBF-274F1B8DB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70" y="0"/>
            <a:ext cx="4098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46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选题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从公司的招聘信息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从目前顶会论文的分析</a:t>
            </a:r>
            <a:endParaRPr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Arxiv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上看最近的论文都在作什么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46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选题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从公司的招聘信息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从目前顶会论文的分析</a:t>
            </a:r>
            <a:endParaRPr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Arxiv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上看最近的论文都在作什么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2685D-9C20-3153-F7A6-DCEDB6B87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46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选题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从公司的招聘信息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从目前顶会论文的分析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</a:t>
            </a:r>
            <a:r>
              <a:rPr lang="en-US" altLang="zh-CN" sz="2133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Arxiv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上看最近的论文都在作什么</a:t>
            </a:r>
            <a:endParaRPr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9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科学选题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科学选题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46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选题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从公司的招聘信息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从目前顶会论文的分析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Arxiv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上看最近的论文都在作什么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AB70D7-C502-EEBB-6B81-C5E99F03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901"/>
            <a:ext cx="12192000" cy="57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2404</Words>
  <Application>Microsoft Office PowerPoint</Application>
  <PresentationFormat>宽屏</PresentationFormat>
  <Paragraphs>417</Paragraphs>
  <Slides>46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Avenir Next</vt:lpstr>
      <vt:lpstr>NimbusRomNo9L-Medi</vt:lpstr>
      <vt:lpstr>NimbusRomNo9L-Regu</vt:lpstr>
      <vt:lpstr>t1-gul-regular</vt:lpstr>
      <vt:lpstr>等线</vt:lpstr>
      <vt:lpstr>思源黑体 CN Light</vt:lpstr>
      <vt:lpstr>思源黑体 CN Regular</vt:lpstr>
      <vt:lpstr>宋体</vt:lpstr>
      <vt:lpstr>微软雅黑</vt:lpstr>
      <vt:lpstr>微软雅黑</vt:lpstr>
      <vt:lpstr>Arial</vt:lpstr>
      <vt:lpstr>Calibri</vt:lpstr>
      <vt:lpstr>Calibri Light</vt:lpstr>
      <vt:lpstr>Franklin Gothic Medium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Wei Peng</cp:lastModifiedBy>
  <cp:revision>304</cp:revision>
  <cp:lastPrinted>2022-02-26T02:56:22Z</cp:lastPrinted>
  <dcterms:created xsi:type="dcterms:W3CDTF">2015-03-26T07:55:48Z</dcterms:created>
  <dcterms:modified xsi:type="dcterms:W3CDTF">2023-04-12T10:27:55Z</dcterms:modified>
</cp:coreProperties>
</file>