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7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8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9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0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1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2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13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4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5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16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17.xml" ContentType="application/vnd.openxmlformats-officedocument.presentationml.notesSlide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8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19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notesSlides/notesSlide20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notesSlides/notesSlide21.xml" ContentType="application/vnd.openxmlformats-officedocument.presentationml.notesSlide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22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23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notesSlides/notesSlide24.xml" ContentType="application/vnd.openxmlformats-officedocument.presentationml.notesSlide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25.xml" ContentType="application/vnd.openxmlformats-officedocument.presentationml.notesSlide+xml"/>
  <Override PartName="/ppt/tags/tag55.xml" ContentType="application/vnd.openxmlformats-officedocument.presentationml.tags+xml"/>
  <Override PartName="/ppt/notesSlides/notesSlide26.xml" ContentType="application/vnd.openxmlformats-officedocument.presentationml.notesSlide+xml"/>
  <Override PartName="/ppt/tags/tag56.xml" ContentType="application/vnd.openxmlformats-officedocument.presentationml.tags+xml"/>
  <Override PartName="/ppt/notesSlides/notesSlide27.xml" ContentType="application/vnd.openxmlformats-officedocument.presentationml.notesSlide+xml"/>
  <Override PartName="/ppt/tags/tag57.xml" ContentType="application/vnd.openxmlformats-officedocument.presentationml.tags+xml"/>
  <Override PartName="/ppt/notesSlides/notesSlide28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1953" r:id="rId3"/>
    <p:sldId id="364" r:id="rId4"/>
    <p:sldId id="537" r:id="rId5"/>
    <p:sldId id="550" r:id="rId6"/>
    <p:sldId id="551" r:id="rId7"/>
    <p:sldId id="365" r:id="rId8"/>
    <p:sldId id="553" r:id="rId9"/>
    <p:sldId id="552" r:id="rId10"/>
    <p:sldId id="554" r:id="rId11"/>
    <p:sldId id="555" r:id="rId12"/>
    <p:sldId id="556" r:id="rId13"/>
    <p:sldId id="557" r:id="rId14"/>
    <p:sldId id="558" r:id="rId15"/>
    <p:sldId id="559" r:id="rId16"/>
    <p:sldId id="560" r:id="rId17"/>
    <p:sldId id="561" r:id="rId18"/>
    <p:sldId id="562" r:id="rId19"/>
    <p:sldId id="566" r:id="rId20"/>
    <p:sldId id="563" r:id="rId21"/>
    <p:sldId id="564" r:id="rId22"/>
    <p:sldId id="565" r:id="rId23"/>
    <p:sldId id="567" r:id="rId24"/>
    <p:sldId id="568" r:id="rId25"/>
    <p:sldId id="569" r:id="rId26"/>
    <p:sldId id="570" r:id="rId27"/>
    <p:sldId id="571" r:id="rId28"/>
    <p:sldId id="572" r:id="rId29"/>
    <p:sldId id="496" r:id="rId30"/>
    <p:sldId id="497" r:id="rId31"/>
    <p:sldId id="1245" r:id="rId32"/>
    <p:sldId id="1822" r:id="rId33"/>
  </p:sldIdLst>
  <p:sldSz cx="12192000" cy="6858000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CF3DAC0-82A0-4C9C-9CD2-19739D421044}">
          <p14:sldIdLst>
            <p14:sldId id="256"/>
            <p14:sldId id="1953"/>
            <p14:sldId id="364"/>
            <p14:sldId id="537"/>
            <p14:sldId id="550"/>
            <p14:sldId id="551"/>
            <p14:sldId id="365"/>
            <p14:sldId id="553"/>
            <p14:sldId id="552"/>
            <p14:sldId id="554"/>
            <p14:sldId id="555"/>
            <p14:sldId id="556"/>
            <p14:sldId id="557"/>
            <p14:sldId id="558"/>
            <p14:sldId id="559"/>
            <p14:sldId id="560"/>
            <p14:sldId id="561"/>
            <p14:sldId id="562"/>
            <p14:sldId id="566"/>
            <p14:sldId id="563"/>
            <p14:sldId id="564"/>
            <p14:sldId id="565"/>
            <p14:sldId id="567"/>
            <p14:sldId id="568"/>
            <p14:sldId id="569"/>
            <p14:sldId id="570"/>
            <p14:sldId id="571"/>
            <p14:sldId id="572"/>
            <p14:sldId id="496"/>
            <p14:sldId id="497"/>
            <p14:sldId id="1245"/>
            <p14:sldId id="1822"/>
          </p14:sldIdLst>
        </p14:section>
      </p14:sectionLst>
    </p:ext>
    <p:ext uri="{EFAFB233-063F-42B5-8137-9DF3F51BA10A}">
      <p15:sldGuideLst xmlns:p15="http://schemas.microsoft.com/office/powerpoint/2012/main">
        <p15:guide id="2" pos="438" userDrawn="1">
          <p15:clr>
            <a:srgbClr val="A4A3A4"/>
          </p15:clr>
        </p15:guide>
        <p15:guide id="6" orient="horz" pos="323" userDrawn="1">
          <p15:clr>
            <a:srgbClr val="A4A3A4"/>
          </p15:clr>
        </p15:guide>
        <p15:guide id="7" orient="horz" pos="4020" userDrawn="1">
          <p15:clr>
            <a:srgbClr val="A4A3A4"/>
          </p15:clr>
        </p15:guide>
        <p15:guide id="8" orient="horz" pos="2183" userDrawn="1">
          <p15:clr>
            <a:srgbClr val="A4A3A4"/>
          </p15:clr>
        </p15:guide>
        <p15:guide id="9" pos="7242" userDrawn="1">
          <p15:clr>
            <a:srgbClr val="A4A3A4"/>
          </p15:clr>
        </p15:guide>
        <p15:guide id="10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007DDA"/>
    <a:srgbClr val="005696"/>
    <a:srgbClr val="6295B7"/>
    <a:srgbClr val="005DA2"/>
    <a:srgbClr val="0078D2"/>
    <a:srgbClr val="003760"/>
    <a:srgbClr val="0070C0"/>
    <a:srgbClr val="0069B8"/>
    <a:srgbClr val="0043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92215" autoAdjust="0"/>
  </p:normalViewPr>
  <p:slideViewPr>
    <p:cSldViewPr snapToGrid="0">
      <p:cViewPr varScale="1">
        <p:scale>
          <a:sx n="62" d="100"/>
          <a:sy n="62" d="100"/>
        </p:scale>
        <p:origin x="936" y="44"/>
      </p:cViewPr>
      <p:guideLst>
        <p:guide pos="438"/>
        <p:guide orient="horz" pos="323"/>
        <p:guide orient="horz" pos="4020"/>
        <p:guide orient="horz" pos="2183"/>
        <p:guide pos="7242"/>
        <p:guide pos="3840"/>
      </p:guideLst>
    </p:cSldViewPr>
  </p:slideViewPr>
  <p:outlineViewPr>
    <p:cViewPr>
      <p:scale>
        <a:sx n="33" d="100"/>
        <a:sy n="33" d="100"/>
      </p:scale>
      <p:origin x="0" y="-150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F36FF-5E51-4466-962A-CF33B4E40875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524531-6141-4103-8E1B-AD1E7E93F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166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255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453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2667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553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0561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68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321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81991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49017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6827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926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6110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985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4097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7982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6116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938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54865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这部分内容是统领整个论文的，不仅仅是</a:t>
            </a:r>
            <a:r>
              <a:rPr lang="en-US" altLang="zh-CN" dirty="0"/>
              <a:t>NLP</a:t>
            </a:r>
            <a:r>
              <a:rPr lang="zh-CN" altLang="en-US" dirty="0"/>
              <a:t>方向的</a:t>
            </a:r>
            <a:r>
              <a:rPr lang="en-US" altLang="zh-CN" dirty="0"/>
              <a:t>paper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43ADB-C279-4221-97E6-A4FCC2C6CFC0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43ADB-C279-4221-97E6-A4FCC2C6CFC0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最后给大家推荐一下学习路径，很多同学可能是刚刚进入这个领域，不知道自己作什么。</a:t>
            </a:r>
            <a:r>
              <a:rPr lang="en-US" altLang="zh-CN" dirty="0"/>
              <a:t>CV,NLP,</a:t>
            </a:r>
            <a:r>
              <a:rPr lang="zh-CN" altLang="en-US" dirty="0"/>
              <a:t>推荐。方向特别多。网上资料也很多，但是需要自己整理，而且鱼龙混杂，最重要的是没人交流，自己学完了可能也半天劲不知道自己学的怎么样。对于有这类疑问的同学，我可以建议，常识报班和大家一起学习。就拿我自己举例，去年的时候我报班学了一个</a:t>
            </a:r>
            <a:r>
              <a:rPr lang="en-US" altLang="zh-CN" dirty="0"/>
              <a:t>X</a:t>
            </a:r>
            <a:r>
              <a:rPr lang="zh-CN" altLang="en-US" dirty="0"/>
              <a:t>课程，价格是</a:t>
            </a:r>
            <a:r>
              <a:rPr lang="en-US" altLang="zh-CN" dirty="0"/>
              <a:t>X</a:t>
            </a:r>
            <a:r>
              <a:rPr lang="zh-CN" altLang="en-US" dirty="0"/>
              <a:t>。群里氛围还可以，有的讨论激烈。有的可能稍微差点。但是对我而言，建立一个知识体系是很重要的，我学习到的是投资的思想，不是基金代码。在这里知识焦虑的时代，知识付费是投资自己。有的人可能买手机，耳机，很爽快，但是说到投资自己，就不愿意了。所以还是看个人，如果你觉得你自己没动力，又想学，将来希望进互联网公司在</a:t>
            </a:r>
            <a:r>
              <a:rPr lang="en-US" altLang="zh-CN" dirty="0"/>
              <a:t>AI</a:t>
            </a:r>
            <a:r>
              <a:rPr lang="zh-CN" altLang="en-US" dirty="0"/>
              <a:t>领域有所作为的话，这里就是一个比较不错的，基础的渠道。</a:t>
            </a:r>
            <a:endParaRPr lang="en-US" altLang="zh-CN" dirty="0"/>
          </a:p>
          <a:p>
            <a:r>
              <a:rPr lang="zh-CN" altLang="en-US" dirty="0"/>
              <a:t>起始作为一个小白的话，最重要的还是先修一些基础知识。数学知识 和</a:t>
            </a:r>
            <a:r>
              <a:rPr lang="en-US" altLang="zh-CN" dirty="0"/>
              <a:t>baseline  </a:t>
            </a:r>
            <a:r>
              <a:rPr lang="zh-CN" altLang="en-US" dirty="0"/>
              <a:t>机器学习主要算法等等。我们有这个</a:t>
            </a:r>
            <a:endParaRPr lang="en-US" altLang="zh-CN" dirty="0"/>
          </a:p>
          <a:p>
            <a:r>
              <a:rPr lang="zh-CN" altLang="en-US" dirty="0"/>
              <a:t>除此之外。对于跨入</a:t>
            </a:r>
            <a:r>
              <a:rPr lang="en-US" altLang="zh-CN" dirty="0"/>
              <a:t>AI</a:t>
            </a:r>
            <a:r>
              <a:rPr lang="zh-CN" altLang="en-US" dirty="0"/>
              <a:t>领域有一定基础的，可以参看我们的细分专题的部分，都有对应的学习路径。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A43ADB-C279-4221-97E6-A4FCC2C6CFC0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243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640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505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202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670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347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0807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524531-6141-4103-8E1B-AD1E7E93FEC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80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965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98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678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-sub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9423" y="611490"/>
            <a:ext cx="6786465" cy="5909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lvl1pPr>
              <a:defRPr lang="zh-CN" altLang="en-US" sz="3600" kern="0" spc="400" dirty="0">
                <a:solidFill>
                  <a:schemeClr val="bg1">
                    <a:lumMod val="95000"/>
                  </a:schemeClr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defRPr>
            </a:lvl1pPr>
          </a:lstStyle>
          <a:p>
            <a:pPr marL="0" lvl="0"/>
            <a:r>
              <a:rPr lang="zh-CN" altLang="en-US" dirty="0"/>
              <a:t>单击此处编辑母版标题样式</a:t>
            </a:r>
          </a:p>
        </p:txBody>
      </p:sp>
      <p:sp>
        <p:nvSpPr>
          <p:cNvPr id="15" name="Rectangle 5"/>
          <p:cNvSpPr/>
          <p:nvPr/>
        </p:nvSpPr>
        <p:spPr>
          <a:xfrm>
            <a:off x="595212" y="1661929"/>
            <a:ext cx="3096000" cy="1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44000">
                <a:schemeClr val="bg1">
                  <a:alpha val="27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770"/>
          </a:p>
        </p:txBody>
      </p:sp>
      <p:sp>
        <p:nvSpPr>
          <p:cNvPr id="18" name="内容占位符 17"/>
          <p:cNvSpPr>
            <a:spLocks noGrp="1"/>
          </p:cNvSpPr>
          <p:nvPr>
            <p:ph sz="quarter" idx="10" hasCustomPrompt="1"/>
          </p:nvPr>
        </p:nvSpPr>
        <p:spPr>
          <a:xfrm>
            <a:off x="479424" y="2133600"/>
            <a:ext cx="3211787" cy="41376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10000"/>
              </a:lnSpc>
              <a:buFontTx/>
              <a:buNone/>
              <a:defRPr sz="2000" kern="0" spc="200" baseline="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776" y="230039"/>
            <a:ext cx="1828799" cy="762902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479425" y="1259772"/>
            <a:ext cx="4471686" cy="452020"/>
          </a:xfrm>
        </p:spPr>
        <p:txBody>
          <a:bodyPr wrap="square">
            <a:spAutoFit/>
          </a:bodyPr>
          <a:lstStyle>
            <a:lvl1pPr marL="0" indent="0" algn="l">
              <a:buNone/>
              <a:defRPr sz="2000">
                <a:solidFill>
                  <a:schemeClr val="bg1">
                    <a:lumMod val="95000"/>
                  </a:schemeClr>
                </a:solidFill>
                <a:latin typeface="思源黑体 CN Light" panose="020B0300000000000000" pitchFamily="34" charset="-122"/>
                <a:ea typeface="思源黑体 CN Light" panose="020B03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1988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758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07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606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264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32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7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431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C0072-DF53-4E6F-995A-C346827FC413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37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4C0072-DF53-4E6F-995A-C346827FC413}" type="datetimeFigureOut">
              <a:rPr lang="zh-CN" altLang="en-US" smtClean="0"/>
              <a:t>2023/1/30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F0199-151D-428B-8932-CF557838D6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47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9.png"/><Relationship Id="rId4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4" Type="http://schemas.openxmlformats.org/officeDocument/2006/relationships/notesSlide" Target="../notesSlides/notesSl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4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4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0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4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4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4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25.png"/><Relationship Id="rId4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5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6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7.xml"/><Relationship Id="rId5" Type="http://schemas.openxmlformats.org/officeDocument/2006/relationships/image" Target="../media/image3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3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hyperlink" Target="https://zhuanlan.zhihu.com/p/581087596" TargetMode="External"/><Relationship Id="rId5" Type="http://schemas.openxmlformats.org/officeDocument/2006/relationships/hyperlink" Target="https://blog.csdn.net/ganxiwu9686" TargetMode="External"/><Relationship Id="rId4" Type="http://schemas.openxmlformats.org/officeDocument/2006/relationships/notesSlide" Target="../notesSlides/notesSlide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Freeform 5">
            <a:extLst>
              <a:ext uri="{FF2B5EF4-FFF2-40B4-BE49-F238E27FC236}">
                <a16:creationId xmlns:a16="http://schemas.microsoft.com/office/drawing/2014/main" id="{504D659A-6931-492D-A09A-C9DCCE9E7B3D}"/>
              </a:ext>
            </a:extLst>
          </p:cNvPr>
          <p:cNvSpPr>
            <a:spLocks/>
          </p:cNvSpPr>
          <p:nvPr/>
        </p:nvSpPr>
        <p:spPr bwMode="auto">
          <a:xfrm>
            <a:off x="3309938" y="4475351"/>
            <a:ext cx="8886825" cy="1881187"/>
          </a:xfrm>
          <a:custGeom>
            <a:avLst/>
            <a:gdLst>
              <a:gd name="T0" fmla="*/ 8886825 w 11567"/>
              <a:gd name="T1" fmla="*/ 1881187 h 2441"/>
              <a:gd name="T2" fmla="*/ 0 w 11567"/>
              <a:gd name="T3" fmla="*/ 1881187 h 2441"/>
              <a:gd name="T4" fmla="*/ 1184705 w 11567"/>
              <a:gd name="T5" fmla="*/ 0 h 2441"/>
              <a:gd name="T6" fmla="*/ 8886825 w 11567"/>
              <a:gd name="T7" fmla="*/ 0 h 2441"/>
              <a:gd name="T8" fmla="*/ 8886825 w 11567"/>
              <a:gd name="T9" fmla="*/ 1881187 h 24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567" h="2441">
                <a:moveTo>
                  <a:pt x="11567" y="2441"/>
                </a:moveTo>
                <a:lnTo>
                  <a:pt x="0" y="2441"/>
                </a:lnTo>
                <a:lnTo>
                  <a:pt x="1542" y="0"/>
                </a:lnTo>
                <a:lnTo>
                  <a:pt x="11567" y="0"/>
                </a:lnTo>
                <a:lnTo>
                  <a:pt x="11567" y="244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6794"/>
              </a:solidFill>
              <a:latin typeface="Arial" panose="020B0604020202020204" pitchFamily="34" charset="0"/>
            </a:endParaRPr>
          </a:p>
        </p:txBody>
      </p:sp>
      <p:sp>
        <p:nvSpPr>
          <p:cNvPr id="46" name="Freeform 6">
            <a:extLst>
              <a:ext uri="{FF2B5EF4-FFF2-40B4-BE49-F238E27FC236}">
                <a16:creationId xmlns:a16="http://schemas.microsoft.com/office/drawing/2014/main" id="{16D69A3C-F92C-41BD-9010-CC760CDE75DE}"/>
              </a:ext>
            </a:extLst>
          </p:cNvPr>
          <p:cNvSpPr>
            <a:spLocks/>
          </p:cNvSpPr>
          <p:nvPr/>
        </p:nvSpPr>
        <p:spPr bwMode="auto">
          <a:xfrm>
            <a:off x="0" y="5145088"/>
            <a:ext cx="5695950" cy="1712912"/>
          </a:xfrm>
          <a:custGeom>
            <a:avLst/>
            <a:gdLst>
              <a:gd name="T0" fmla="*/ 0 w 7413"/>
              <a:gd name="T1" fmla="*/ 0 h 2222"/>
              <a:gd name="T2" fmla="*/ 5695950 w 7413"/>
              <a:gd name="T3" fmla="*/ 0 h 2222"/>
              <a:gd name="T4" fmla="*/ 4617923 w 7413"/>
              <a:gd name="T5" fmla="*/ 1712912 h 2222"/>
              <a:gd name="T6" fmla="*/ 0 w 7413"/>
              <a:gd name="T7" fmla="*/ 1712912 h 2222"/>
              <a:gd name="T8" fmla="*/ 0 w 7413"/>
              <a:gd name="T9" fmla="*/ 0 h 22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13" h="2222">
                <a:moveTo>
                  <a:pt x="0" y="0"/>
                </a:moveTo>
                <a:lnTo>
                  <a:pt x="7413" y="0"/>
                </a:lnTo>
                <a:lnTo>
                  <a:pt x="6010" y="2222"/>
                </a:lnTo>
                <a:lnTo>
                  <a:pt x="0" y="2222"/>
                </a:lnTo>
                <a:lnTo>
                  <a:pt x="0" y="0"/>
                </a:lnTo>
                <a:close/>
              </a:path>
            </a:pathLst>
          </a:custGeom>
          <a:solidFill>
            <a:srgbClr val="C9C9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6794"/>
              </a:solidFill>
              <a:latin typeface="Arial" panose="020B0604020202020204" pitchFamily="34" charset="0"/>
            </a:endParaRPr>
          </a:p>
        </p:txBody>
      </p:sp>
      <p:sp>
        <p:nvSpPr>
          <p:cNvPr id="47" name="Freeform 7">
            <a:extLst>
              <a:ext uri="{FF2B5EF4-FFF2-40B4-BE49-F238E27FC236}">
                <a16:creationId xmlns:a16="http://schemas.microsoft.com/office/drawing/2014/main" id="{A43A00AC-2F39-4D74-B379-7FFBC546F0A2}"/>
              </a:ext>
            </a:extLst>
          </p:cNvPr>
          <p:cNvSpPr>
            <a:spLocks/>
          </p:cNvSpPr>
          <p:nvPr/>
        </p:nvSpPr>
        <p:spPr bwMode="auto">
          <a:xfrm>
            <a:off x="0" y="5059679"/>
            <a:ext cx="10733088" cy="1296859"/>
          </a:xfrm>
          <a:custGeom>
            <a:avLst/>
            <a:gdLst>
              <a:gd name="T0" fmla="*/ 0 w 13970"/>
              <a:gd name="T1" fmla="*/ 0 h 3869"/>
              <a:gd name="T2" fmla="*/ 10733088 w 13970"/>
              <a:gd name="T3" fmla="*/ 0 h 3869"/>
              <a:gd name="T4" fmla="*/ 8856142 w 13970"/>
              <a:gd name="T5" fmla="*/ 2981325 h 3869"/>
              <a:gd name="T6" fmla="*/ 0 w 13970"/>
              <a:gd name="T7" fmla="*/ 2981325 h 3869"/>
              <a:gd name="T8" fmla="*/ 0 w 13970"/>
              <a:gd name="T9" fmla="*/ 0 h 38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970" h="3869">
                <a:moveTo>
                  <a:pt x="0" y="0"/>
                </a:moveTo>
                <a:lnTo>
                  <a:pt x="13970" y="0"/>
                </a:lnTo>
                <a:lnTo>
                  <a:pt x="11527" y="3869"/>
                </a:lnTo>
                <a:lnTo>
                  <a:pt x="0" y="3869"/>
                </a:lnTo>
                <a:lnTo>
                  <a:pt x="0" y="0"/>
                </a:lnTo>
                <a:close/>
              </a:path>
            </a:pathLst>
          </a:custGeom>
          <a:solidFill>
            <a:srgbClr val="0098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8" name="Freeform 8">
            <a:extLst>
              <a:ext uri="{FF2B5EF4-FFF2-40B4-BE49-F238E27FC236}">
                <a16:creationId xmlns:a16="http://schemas.microsoft.com/office/drawing/2014/main" id="{9B5048B8-8DFA-4A43-A8BD-E9E1E54570CB}"/>
              </a:ext>
            </a:extLst>
          </p:cNvPr>
          <p:cNvSpPr>
            <a:spLocks/>
          </p:cNvSpPr>
          <p:nvPr/>
        </p:nvSpPr>
        <p:spPr bwMode="auto">
          <a:xfrm>
            <a:off x="11231563" y="4988113"/>
            <a:ext cx="557212" cy="900113"/>
          </a:xfrm>
          <a:custGeom>
            <a:avLst/>
            <a:gdLst>
              <a:gd name="T0" fmla="*/ 448844 w 725"/>
              <a:gd name="T1" fmla="*/ 341104 h 1169"/>
              <a:gd name="T2" fmla="*/ 557212 w 725"/>
              <a:gd name="T3" fmla="*/ 450441 h 1169"/>
              <a:gd name="T4" fmla="*/ 448844 w 725"/>
              <a:gd name="T5" fmla="*/ 559009 h 1169"/>
              <a:gd name="T6" fmla="*/ 108368 w 725"/>
              <a:gd name="T7" fmla="*/ 900113 h 1169"/>
              <a:gd name="T8" fmla="*/ 0 w 725"/>
              <a:gd name="T9" fmla="*/ 791545 h 1169"/>
              <a:gd name="T10" fmla="*/ 340476 w 725"/>
              <a:gd name="T11" fmla="*/ 450441 h 1169"/>
              <a:gd name="T12" fmla="*/ 0 w 725"/>
              <a:gd name="T13" fmla="*/ 108568 h 1169"/>
              <a:gd name="T14" fmla="*/ 108368 w 725"/>
              <a:gd name="T15" fmla="*/ 0 h 1169"/>
              <a:gd name="T16" fmla="*/ 448844 w 725"/>
              <a:gd name="T17" fmla="*/ 341104 h 11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5" h="1169">
                <a:moveTo>
                  <a:pt x="584" y="443"/>
                </a:moveTo>
                <a:lnTo>
                  <a:pt x="725" y="585"/>
                </a:lnTo>
                <a:lnTo>
                  <a:pt x="584" y="726"/>
                </a:lnTo>
                <a:lnTo>
                  <a:pt x="141" y="1169"/>
                </a:lnTo>
                <a:lnTo>
                  <a:pt x="0" y="1028"/>
                </a:lnTo>
                <a:lnTo>
                  <a:pt x="443" y="585"/>
                </a:lnTo>
                <a:lnTo>
                  <a:pt x="0" y="141"/>
                </a:lnTo>
                <a:lnTo>
                  <a:pt x="141" y="0"/>
                </a:lnTo>
                <a:lnTo>
                  <a:pt x="584" y="4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6794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15BD56E7-C68D-4B28-87E3-2296AFB5D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23376"/>
            <a:ext cx="915427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导    师：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</a:rPr>
              <a:t>   John 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老师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讲师简介：中国科学院大学博士研究生，曾在腾讯和微软亚洲研究院进行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</a:rPr>
              <a:t>NLP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相关的项目。在国际会议发表论文近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</a:rPr>
              <a:t>20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篇。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</a:rPr>
              <a:t>5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项专利，多次获得国家奖学金，科研学术竞赛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</a:rPr>
              <a:t>top-3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E81DAE-CB77-2E4C-7653-B0A575B4C42A}"/>
              </a:ext>
            </a:extLst>
          </p:cNvPr>
          <p:cNvSpPr txBox="1"/>
          <p:nvPr/>
        </p:nvSpPr>
        <p:spPr>
          <a:xfrm>
            <a:off x="1073888" y="1736318"/>
            <a:ext cx="9659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科研论文写作系列课程</a:t>
            </a:r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en-US" altLang="zh-CN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论文写作理论篇</a:t>
            </a: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B562674-46C2-1C75-D1FE-A1B8560353C5}"/>
              </a:ext>
            </a:extLst>
          </p:cNvPr>
          <p:cNvCxnSpPr/>
          <p:nvPr/>
        </p:nvCxnSpPr>
        <p:spPr>
          <a:xfrm>
            <a:off x="2290762" y="2378853"/>
            <a:ext cx="7610475" cy="0"/>
          </a:xfrm>
          <a:prstGeom prst="line">
            <a:avLst/>
          </a:prstGeom>
          <a:ln w="12700">
            <a:solidFill>
              <a:schemeClr val="tx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84C51EA1-DFB4-3BE0-FF83-C19918A0DE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261"/>
            <a:ext cx="1472415" cy="147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89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902565" y="276830"/>
            <a:ext cx="1916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论文书写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642517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CCBD396-F0D6-43D1-B544-1A15AA85A880}"/>
              </a:ext>
            </a:extLst>
          </p:cNvPr>
          <p:cNvSpPr txBox="1"/>
          <p:nvPr/>
        </p:nvSpPr>
        <p:spPr>
          <a:xfrm>
            <a:off x="107414" y="6253733"/>
            <a:ext cx="87850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>
                <a:solidFill>
                  <a:srgbClr val="000000"/>
                </a:solidFill>
                <a:effectLst/>
                <a:latin typeface="t1-gul-regular"/>
              </a:rPr>
              <a:t>APER: 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t1-gul-regular"/>
              </a:rPr>
              <a:t>AdaPtive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t1-gul-regular"/>
              </a:rPr>
              <a:t> Evidence-driven Reasoning Network for machine reading comprehension with unanswerable questions</a:t>
            </a:r>
            <a:r>
              <a:rPr lang="en-US" altLang="zh-CN" sz="1600" dirty="0"/>
              <a:t> </a:t>
            </a:r>
            <a:br>
              <a:rPr lang="en-US" altLang="zh-CN" sz="1600" dirty="0"/>
            </a:br>
            <a:endParaRPr lang="zh-CN" altLang="en-US" sz="16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55FF611-A3D1-4174-8646-03E451767F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6229" y="0"/>
            <a:ext cx="4674742" cy="685800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474D75B4-8EA6-4FAB-AFC5-DE97D65D4912}"/>
              </a:ext>
            </a:extLst>
          </p:cNvPr>
          <p:cNvSpPr/>
          <p:nvPr/>
        </p:nvSpPr>
        <p:spPr>
          <a:xfrm>
            <a:off x="3811881" y="463522"/>
            <a:ext cx="4363967" cy="723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6EC0192-01DD-41C9-8A64-CDCE40E247A4}"/>
              </a:ext>
            </a:extLst>
          </p:cNvPr>
          <p:cNvSpPr/>
          <p:nvPr/>
        </p:nvSpPr>
        <p:spPr>
          <a:xfrm>
            <a:off x="3811880" y="1628800"/>
            <a:ext cx="4363967" cy="10801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FEF0435-7C1B-48CF-98DE-C75FB22243A2}"/>
              </a:ext>
            </a:extLst>
          </p:cNvPr>
          <p:cNvSpPr/>
          <p:nvPr/>
        </p:nvSpPr>
        <p:spPr>
          <a:xfrm>
            <a:off x="3761616" y="4077071"/>
            <a:ext cx="4363967" cy="11019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70872EA9-BD83-4E15-90E6-83D723DDC93E}"/>
              </a:ext>
            </a:extLst>
          </p:cNvPr>
          <p:cNvGrpSpPr/>
          <p:nvPr/>
        </p:nvGrpSpPr>
        <p:grpSpPr>
          <a:xfrm>
            <a:off x="864189" y="1105533"/>
            <a:ext cx="7415625" cy="539298"/>
            <a:chOff x="468742" y="2436144"/>
            <a:chExt cx="7415625" cy="539298"/>
          </a:xfrm>
        </p:grpSpPr>
        <p:sp>
          <p:nvSpPr>
            <p:cNvPr id="21" name="MH_Other_2">
              <a:extLst>
                <a:ext uri="{FF2B5EF4-FFF2-40B4-BE49-F238E27FC236}">
                  <a16:creationId xmlns:a16="http://schemas.microsoft.com/office/drawing/2014/main" id="{82F8A26B-83E0-4722-8CE0-617CC24484FF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auto">
            <a:xfrm>
              <a:off x="683568" y="2436144"/>
              <a:ext cx="7200799" cy="539298"/>
            </a:xfrm>
            <a:prstGeom prst="rect">
              <a:avLst/>
            </a:prstGeom>
            <a:noFill/>
            <a:ln w="38100" cap="flat" cmpd="sng" algn="ctr">
              <a:solidFill>
                <a:sysClr val="window" lastClr="FFFFFF">
                  <a:lumMod val="8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wrap="none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icrosoft YaHei"/>
              </a:endParaRPr>
            </a:p>
          </p:txBody>
        </p:sp>
        <p:sp>
          <p:nvSpPr>
            <p:cNvPr id="22" name="MH_Other_4">
              <a:extLst>
                <a:ext uri="{FF2B5EF4-FFF2-40B4-BE49-F238E27FC236}">
                  <a16:creationId xmlns:a16="http://schemas.microsoft.com/office/drawing/2014/main" id="{735E54F5-CB88-4144-8142-723D3432AF53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auto">
            <a:xfrm>
              <a:off x="468742" y="2484227"/>
              <a:ext cx="459769" cy="443132"/>
            </a:xfrm>
            <a:prstGeom prst="ellipse">
              <a:avLst/>
            </a:prstGeom>
            <a:solidFill>
              <a:srgbClr val="4A66AC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57150" dist="38100" dir="5400000" algn="ctr" rotWithShape="0">
                <a:srgbClr val="F0AD00">
                  <a:shade val="9000"/>
                  <a:satMod val="105000"/>
                  <a:alpha val="4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Microsoft YaHei"/>
                  <a:cs typeface="Verdana" panose="020B0604030504040204" pitchFamily="34" charset="0"/>
                </a:rPr>
                <a:t>1</a:t>
              </a:r>
              <a:endPara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Verdana" panose="020B0604030504040204" pitchFamily="34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E941203-4F2E-45E6-83FC-40459FC46B5A}"/>
                </a:ext>
              </a:extLst>
            </p:cNvPr>
            <p:cNvSpPr/>
            <p:nvPr/>
          </p:nvSpPr>
          <p:spPr>
            <a:xfrm>
              <a:off x="936195" y="2494374"/>
              <a:ext cx="58676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摘要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2708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0965" y="276830"/>
            <a:ext cx="1916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论文书写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5357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2262DB2-2074-432A-8660-92CA33967D37}"/>
              </a:ext>
            </a:extLst>
          </p:cNvPr>
          <p:cNvSpPr txBox="1"/>
          <p:nvPr/>
        </p:nvSpPr>
        <p:spPr>
          <a:xfrm>
            <a:off x="6776" y="6505230"/>
            <a:ext cx="88136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i="0" dirty="0">
                <a:solidFill>
                  <a:srgbClr val="000000"/>
                </a:solidFill>
                <a:effectLst/>
                <a:latin typeface="NimbusRomNo9L-Medi"/>
              </a:rPr>
              <a:t>A Co-Interactive Graph Attention Network for Joint Dialog Act Recognition and Sentiment Classification</a:t>
            </a:r>
            <a:r>
              <a:rPr lang="en-US" altLang="zh-CN" sz="1600" dirty="0"/>
              <a:t> </a:t>
            </a:r>
            <a:endParaRPr lang="zh-CN" altLang="en-US" sz="16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96B1EF3-A3C8-4533-A946-73BC706EDCC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23452" y="1627460"/>
            <a:ext cx="4896634" cy="4861151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868C3624-6DE9-4D74-A550-49DB7A2CF9E8}"/>
              </a:ext>
            </a:extLst>
          </p:cNvPr>
          <p:cNvGrpSpPr/>
          <p:nvPr/>
        </p:nvGrpSpPr>
        <p:grpSpPr>
          <a:xfrm>
            <a:off x="864189" y="1105533"/>
            <a:ext cx="7415625" cy="539298"/>
            <a:chOff x="468742" y="2436144"/>
            <a:chExt cx="7415625" cy="539298"/>
          </a:xfrm>
        </p:grpSpPr>
        <p:sp>
          <p:nvSpPr>
            <p:cNvPr id="18" name="MH_Other_2">
              <a:extLst>
                <a:ext uri="{FF2B5EF4-FFF2-40B4-BE49-F238E27FC236}">
                  <a16:creationId xmlns:a16="http://schemas.microsoft.com/office/drawing/2014/main" id="{1E6B4CCF-D8FF-4F81-BF2E-D1DAF4D582BA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auto">
            <a:xfrm>
              <a:off x="683568" y="2436144"/>
              <a:ext cx="7200799" cy="539298"/>
            </a:xfrm>
            <a:prstGeom prst="rect">
              <a:avLst/>
            </a:prstGeom>
            <a:noFill/>
            <a:ln w="38100" cap="flat" cmpd="sng" algn="ctr">
              <a:solidFill>
                <a:sysClr val="window" lastClr="FFFFFF">
                  <a:lumMod val="8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wrap="none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icrosoft YaHei"/>
              </a:endParaRPr>
            </a:p>
          </p:txBody>
        </p:sp>
        <p:sp>
          <p:nvSpPr>
            <p:cNvPr id="19" name="MH_Other_4">
              <a:extLst>
                <a:ext uri="{FF2B5EF4-FFF2-40B4-BE49-F238E27FC236}">
                  <a16:creationId xmlns:a16="http://schemas.microsoft.com/office/drawing/2014/main" id="{E0C6E905-09A7-401F-AC6E-67F6E61658A5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auto">
            <a:xfrm>
              <a:off x="468742" y="2484227"/>
              <a:ext cx="459769" cy="443132"/>
            </a:xfrm>
            <a:prstGeom prst="ellipse">
              <a:avLst/>
            </a:prstGeom>
            <a:solidFill>
              <a:srgbClr val="4A66AC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57150" dist="38100" dir="5400000" algn="ctr" rotWithShape="0">
                <a:srgbClr val="F0AD00">
                  <a:shade val="9000"/>
                  <a:satMod val="105000"/>
                  <a:alpha val="4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Microsoft YaHei"/>
                  <a:cs typeface="Verdana" panose="020B0604030504040204" pitchFamily="34" charset="0"/>
                </a:rPr>
                <a:t>1</a:t>
              </a:r>
              <a:endPara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Verdana" panose="020B0604030504040204" pitchFamily="34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1BB2584-02FE-4FA1-AB13-EFEEF93D2339}"/>
                </a:ext>
              </a:extLst>
            </p:cNvPr>
            <p:cNvSpPr/>
            <p:nvPr/>
          </p:nvSpPr>
          <p:spPr>
            <a:xfrm>
              <a:off x="936195" y="2494374"/>
              <a:ext cx="58676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摘要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7422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0965" y="276830"/>
            <a:ext cx="1916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论文书写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5357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AFFE9E4-72E1-44C9-9908-2D85DF80BF92}"/>
              </a:ext>
            </a:extLst>
          </p:cNvPr>
          <p:cNvSpPr txBox="1"/>
          <p:nvPr/>
        </p:nvSpPr>
        <p:spPr>
          <a:xfrm>
            <a:off x="107414" y="6253733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i="0" dirty="0">
                <a:solidFill>
                  <a:srgbClr val="000000"/>
                </a:solidFill>
                <a:effectLst/>
                <a:latin typeface="NimbusRomNo9L-Regu"/>
              </a:rPr>
              <a:t>DIALOGRAPH: INCORPORATING INTERPRETABLE STRATEGY-GRAPH NETWORKS INTO NEGOTIATION DIALOGUES</a:t>
            </a:r>
            <a:r>
              <a:rPr lang="en-US" altLang="zh-CN" sz="1600" dirty="0"/>
              <a:t> </a:t>
            </a:r>
            <a:endParaRPr lang="zh-CN" altLang="en-US" sz="16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2E5DBA5A-FCA9-4798-8E74-B77F3FA1F82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4000" y="1967447"/>
            <a:ext cx="9144000" cy="3956287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D73A2BD9-CB8A-46C5-800D-2E4E559216FF}"/>
              </a:ext>
            </a:extLst>
          </p:cNvPr>
          <p:cNvGrpSpPr/>
          <p:nvPr/>
        </p:nvGrpSpPr>
        <p:grpSpPr>
          <a:xfrm>
            <a:off x="864189" y="1105533"/>
            <a:ext cx="7415625" cy="539298"/>
            <a:chOff x="468742" y="2436144"/>
            <a:chExt cx="7415625" cy="539298"/>
          </a:xfrm>
        </p:grpSpPr>
        <p:sp>
          <p:nvSpPr>
            <p:cNvPr id="18" name="MH_Other_2">
              <a:extLst>
                <a:ext uri="{FF2B5EF4-FFF2-40B4-BE49-F238E27FC236}">
                  <a16:creationId xmlns:a16="http://schemas.microsoft.com/office/drawing/2014/main" id="{9D5A4C4C-930D-408C-9226-48092247C019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auto">
            <a:xfrm>
              <a:off x="683568" y="2436144"/>
              <a:ext cx="7200799" cy="539298"/>
            </a:xfrm>
            <a:prstGeom prst="rect">
              <a:avLst/>
            </a:prstGeom>
            <a:noFill/>
            <a:ln w="38100" cap="flat" cmpd="sng" algn="ctr">
              <a:solidFill>
                <a:sysClr val="window" lastClr="FFFFFF">
                  <a:lumMod val="8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wrap="none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icrosoft YaHei"/>
              </a:endParaRPr>
            </a:p>
          </p:txBody>
        </p:sp>
        <p:sp>
          <p:nvSpPr>
            <p:cNvPr id="19" name="MH_Other_4">
              <a:extLst>
                <a:ext uri="{FF2B5EF4-FFF2-40B4-BE49-F238E27FC236}">
                  <a16:creationId xmlns:a16="http://schemas.microsoft.com/office/drawing/2014/main" id="{EB3E305B-6FAE-4907-9D18-ECFF3673ED38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auto">
            <a:xfrm>
              <a:off x="468742" y="2484227"/>
              <a:ext cx="459769" cy="443132"/>
            </a:xfrm>
            <a:prstGeom prst="ellipse">
              <a:avLst/>
            </a:prstGeom>
            <a:solidFill>
              <a:srgbClr val="4A66AC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57150" dist="38100" dir="5400000" algn="ctr" rotWithShape="0">
                <a:srgbClr val="F0AD00">
                  <a:shade val="9000"/>
                  <a:satMod val="105000"/>
                  <a:alpha val="4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Microsoft YaHei"/>
                  <a:cs typeface="Verdana" panose="020B0604030504040204" pitchFamily="34" charset="0"/>
                </a:rPr>
                <a:t>1</a:t>
              </a:r>
              <a:endPara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Verdana" panose="020B0604030504040204" pitchFamily="34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1C56937-45FF-4044-BD8B-5219A3D5751F}"/>
                </a:ext>
              </a:extLst>
            </p:cNvPr>
            <p:cNvSpPr/>
            <p:nvPr/>
          </p:nvSpPr>
          <p:spPr>
            <a:xfrm>
              <a:off x="936195" y="2494374"/>
              <a:ext cx="58676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摘要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9224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0965" y="276830"/>
            <a:ext cx="1916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论文书写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5357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FC48BCB-2D5B-46AE-A43A-DA8A91A38573}"/>
              </a:ext>
            </a:extLst>
          </p:cNvPr>
          <p:cNvGrpSpPr/>
          <p:nvPr/>
        </p:nvGrpSpPr>
        <p:grpSpPr>
          <a:xfrm>
            <a:off x="864189" y="1105496"/>
            <a:ext cx="7415625" cy="539298"/>
            <a:chOff x="468742" y="2436144"/>
            <a:chExt cx="7415625" cy="539298"/>
          </a:xfrm>
        </p:grpSpPr>
        <p:sp>
          <p:nvSpPr>
            <p:cNvPr id="11" name="MH_Other_2">
              <a:extLst>
                <a:ext uri="{FF2B5EF4-FFF2-40B4-BE49-F238E27FC236}">
                  <a16:creationId xmlns:a16="http://schemas.microsoft.com/office/drawing/2014/main" id="{F46A0D08-9483-4A60-A85E-2F0104BB0B13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auto">
            <a:xfrm>
              <a:off x="683568" y="2436144"/>
              <a:ext cx="7200799" cy="539298"/>
            </a:xfrm>
            <a:prstGeom prst="rect">
              <a:avLst/>
            </a:prstGeom>
            <a:noFill/>
            <a:ln w="38100" cap="flat" cmpd="sng" algn="ctr">
              <a:solidFill>
                <a:sysClr val="window" lastClr="FFFFFF">
                  <a:lumMod val="8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wrap="none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icrosoft YaHei"/>
              </a:endParaRPr>
            </a:p>
          </p:txBody>
        </p:sp>
        <p:sp>
          <p:nvSpPr>
            <p:cNvPr id="14" name="MH_Other_4">
              <a:extLst>
                <a:ext uri="{FF2B5EF4-FFF2-40B4-BE49-F238E27FC236}">
                  <a16:creationId xmlns:a16="http://schemas.microsoft.com/office/drawing/2014/main" id="{DE11C44F-1E65-4E6B-946E-AD3025B90A9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auto">
            <a:xfrm>
              <a:off x="468742" y="2484227"/>
              <a:ext cx="459769" cy="443132"/>
            </a:xfrm>
            <a:prstGeom prst="ellipse">
              <a:avLst/>
            </a:prstGeom>
            <a:solidFill>
              <a:srgbClr val="4A66AC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57150" dist="38100" dir="5400000" algn="ctr" rotWithShape="0">
                <a:srgbClr val="F0AD00">
                  <a:shade val="9000"/>
                  <a:satMod val="105000"/>
                  <a:alpha val="4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Microsoft YaHei"/>
                  <a:cs typeface="Verdana" panose="020B0604030504040204" pitchFamily="34" charset="0"/>
                </a:rPr>
                <a:t>2</a:t>
              </a:r>
              <a:endPara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Verdana" panose="020B0604030504040204" pitchFamily="34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D20B67A-E1BE-41A8-B8A7-117DC334AA87}"/>
                </a:ext>
              </a:extLst>
            </p:cNvPr>
            <p:cNvSpPr/>
            <p:nvPr/>
          </p:nvSpPr>
          <p:spPr>
            <a:xfrm>
              <a:off x="936195" y="2494374"/>
              <a:ext cx="58676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Introduction</a:t>
              </a:r>
              <a:endParaRPr kumimoji="0" lang="zh-CN" altLang="en-US" sz="2400" b="1" i="0" u="none" strike="noStrike" kern="0" cap="none" spc="225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Microsoft YaHei"/>
                <a:ea typeface="Microsoft YaHei"/>
                <a:cs typeface="+mn-ea"/>
              </a:endParaRP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065D3D2C-3A41-48C9-A783-02D0A8593EF4}"/>
              </a:ext>
            </a:extLst>
          </p:cNvPr>
          <p:cNvSpPr txBox="1"/>
          <p:nvPr/>
        </p:nvSpPr>
        <p:spPr>
          <a:xfrm>
            <a:off x="864188" y="1940071"/>
            <a:ext cx="1038293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书写思路</a:t>
            </a:r>
            <a:r>
              <a:rPr kumimoji="1"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endParaRPr kumimoji="1" lang="en-US" altLang="zh-CN" sz="20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ctr">
              <a:lnSpc>
                <a:spcPct val="150000"/>
              </a:lnSpc>
              <a:buFont typeface="+mj-lt"/>
              <a:buAutoNum type="alpha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扩展说明一下研究的任务定义以及研究该任务的意义。</a:t>
            </a:r>
          </a:p>
          <a:p>
            <a:pPr fontAlgn="ctr">
              <a:lnSpc>
                <a:spcPct val="150000"/>
              </a:lnSpc>
              <a:buFont typeface="+mj-lt"/>
              <a:buAutoNum type="alpha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目前的挑战是什么，举例说明（现存工作没有解决的问题）（可以列举一个例子说明现存工作没有考虑，或者没有达到这种效果）</a:t>
            </a:r>
          </a:p>
          <a:p>
            <a:pPr fontAlgn="ctr">
              <a:lnSpc>
                <a:spcPct val="150000"/>
              </a:lnSpc>
              <a:buFont typeface="+mj-lt"/>
              <a:buAutoNum type="alpha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阐述现存工作，有什么问题</a:t>
            </a:r>
            <a:r>
              <a:rPr lang="en-US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(</a:t>
            </a:r>
            <a:r>
              <a:rPr lang="zh-CN" altLang="zh-CN" sz="2000" dirty="0">
                <a:solidFill>
                  <a:srgbClr val="FF0000"/>
                </a:solidFill>
                <a:latin typeface="Microsoft YaHei"/>
                <a:ea typeface="Microsoft YaHei"/>
              </a:rPr>
              <a:t>跟现有的工作的比较</a:t>
            </a:r>
            <a:r>
              <a:rPr lang="en-US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)--</a:t>
            </a: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举例说明</a:t>
            </a:r>
          </a:p>
          <a:p>
            <a:pPr marL="742950" lvl="1" indent="-285750" fontAlgn="ctr">
              <a:lnSpc>
                <a:spcPct val="150000"/>
              </a:lnSpc>
              <a:buFont typeface="+mj-lt"/>
              <a:buAutoNum type="roman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现在的工作是怎么做的，可以分成几大类，每一类有若干典型工作，阐述</a:t>
            </a:r>
          </a:p>
          <a:p>
            <a:pPr marL="742950" lvl="1" indent="-285750" fontAlgn="ctr">
              <a:lnSpc>
                <a:spcPct val="150000"/>
              </a:lnSpc>
              <a:buFont typeface="+mj-lt"/>
              <a:buAutoNum type="roman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他们存在的缺点，或者说该任务的挑战他们还没有很好解决。</a:t>
            </a:r>
          </a:p>
        </p:txBody>
      </p:sp>
    </p:spTree>
    <p:extLst>
      <p:ext uri="{BB962C8B-B14F-4D97-AF65-F5344CB8AC3E}">
        <p14:creationId xmlns:p14="http://schemas.microsoft.com/office/powerpoint/2010/main" val="3534533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0965" y="276830"/>
            <a:ext cx="1916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论文书写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5357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9244EAF-6771-499C-8B1D-992859C69F9D}"/>
              </a:ext>
            </a:extLst>
          </p:cNvPr>
          <p:cNvGrpSpPr/>
          <p:nvPr/>
        </p:nvGrpSpPr>
        <p:grpSpPr>
          <a:xfrm>
            <a:off x="864189" y="1105496"/>
            <a:ext cx="7415625" cy="539298"/>
            <a:chOff x="468742" y="2436144"/>
            <a:chExt cx="7415625" cy="539298"/>
          </a:xfrm>
        </p:grpSpPr>
        <p:sp>
          <p:nvSpPr>
            <p:cNvPr id="11" name="MH_Other_2">
              <a:extLst>
                <a:ext uri="{FF2B5EF4-FFF2-40B4-BE49-F238E27FC236}">
                  <a16:creationId xmlns:a16="http://schemas.microsoft.com/office/drawing/2014/main" id="{6D664F60-5C8A-42D4-8155-350ECD492ECE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auto">
            <a:xfrm>
              <a:off x="683568" y="2436144"/>
              <a:ext cx="7200799" cy="539298"/>
            </a:xfrm>
            <a:prstGeom prst="rect">
              <a:avLst/>
            </a:prstGeom>
            <a:noFill/>
            <a:ln w="38100" cap="flat" cmpd="sng" algn="ctr">
              <a:solidFill>
                <a:sysClr val="window" lastClr="FFFFFF">
                  <a:lumMod val="8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wrap="none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icrosoft YaHei"/>
              </a:endParaRPr>
            </a:p>
          </p:txBody>
        </p:sp>
        <p:sp>
          <p:nvSpPr>
            <p:cNvPr id="14" name="MH_Other_4">
              <a:extLst>
                <a:ext uri="{FF2B5EF4-FFF2-40B4-BE49-F238E27FC236}">
                  <a16:creationId xmlns:a16="http://schemas.microsoft.com/office/drawing/2014/main" id="{A8608F71-E34A-4E02-8997-B6BA4F4282F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auto">
            <a:xfrm>
              <a:off x="468742" y="2484227"/>
              <a:ext cx="459769" cy="443132"/>
            </a:xfrm>
            <a:prstGeom prst="ellipse">
              <a:avLst/>
            </a:prstGeom>
            <a:solidFill>
              <a:srgbClr val="4A66AC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57150" dist="38100" dir="5400000" algn="ctr" rotWithShape="0">
                <a:srgbClr val="F0AD00">
                  <a:shade val="9000"/>
                  <a:satMod val="105000"/>
                  <a:alpha val="4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Microsoft YaHei"/>
                  <a:cs typeface="Verdana" panose="020B0604030504040204" pitchFamily="34" charset="0"/>
                </a:rPr>
                <a:t>2</a:t>
              </a:r>
              <a:endPara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Verdana" panose="020B0604030504040204" pitchFamily="34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C051ABF-14BC-4B9C-B011-C2BD472CA055}"/>
                </a:ext>
              </a:extLst>
            </p:cNvPr>
            <p:cNvSpPr/>
            <p:nvPr/>
          </p:nvSpPr>
          <p:spPr>
            <a:xfrm>
              <a:off x="936195" y="2494374"/>
              <a:ext cx="58676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Introduction</a:t>
              </a:r>
              <a:endParaRPr kumimoji="0" lang="zh-CN" altLang="en-US" sz="2400" b="1" i="0" u="none" strike="noStrike" kern="0" cap="none" spc="225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Microsoft YaHei"/>
                <a:ea typeface="Microsoft YaHei"/>
                <a:cs typeface="+mn-ea"/>
              </a:endParaRP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B72E0830-E614-4D65-A4D2-F79974F421F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4189" y="1916832"/>
            <a:ext cx="9144000" cy="4348883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40EA274C-A408-420A-93FD-71A9844528A7}"/>
              </a:ext>
            </a:extLst>
          </p:cNvPr>
          <p:cNvSpPr/>
          <p:nvPr/>
        </p:nvSpPr>
        <p:spPr>
          <a:xfrm>
            <a:off x="903123" y="2420888"/>
            <a:ext cx="4363967" cy="723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7D7D13E-64CC-4F86-9F6B-EC11BB102E8A}"/>
              </a:ext>
            </a:extLst>
          </p:cNvPr>
          <p:cNvSpPr/>
          <p:nvPr/>
        </p:nvSpPr>
        <p:spPr>
          <a:xfrm>
            <a:off x="903123" y="3981604"/>
            <a:ext cx="4363967" cy="9595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12EA34D-466B-4A73-93A7-C91894645EFF}"/>
              </a:ext>
            </a:extLst>
          </p:cNvPr>
          <p:cNvSpPr txBox="1"/>
          <p:nvPr/>
        </p:nvSpPr>
        <p:spPr>
          <a:xfrm>
            <a:off x="4660335" y="5897855"/>
            <a:ext cx="196220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做这个任务是有意义的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E3361D3-683D-47F9-B336-6B857291D03E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5393907" y="5013177"/>
            <a:ext cx="247532" cy="88467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696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0965" y="276830"/>
            <a:ext cx="1916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论文书写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5357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B44CC6E-8FFE-40B5-9B14-9ED69911ADF4}"/>
              </a:ext>
            </a:extLst>
          </p:cNvPr>
          <p:cNvGrpSpPr/>
          <p:nvPr/>
        </p:nvGrpSpPr>
        <p:grpSpPr>
          <a:xfrm>
            <a:off x="864189" y="1105496"/>
            <a:ext cx="7415625" cy="539298"/>
            <a:chOff x="468742" y="2436144"/>
            <a:chExt cx="7415625" cy="539298"/>
          </a:xfrm>
        </p:grpSpPr>
        <p:sp>
          <p:nvSpPr>
            <p:cNvPr id="11" name="MH_Other_2">
              <a:extLst>
                <a:ext uri="{FF2B5EF4-FFF2-40B4-BE49-F238E27FC236}">
                  <a16:creationId xmlns:a16="http://schemas.microsoft.com/office/drawing/2014/main" id="{C9DAA3E3-6803-4F4F-9AFA-96AEB967DDBF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auto">
            <a:xfrm>
              <a:off x="683568" y="2436144"/>
              <a:ext cx="7200799" cy="539298"/>
            </a:xfrm>
            <a:prstGeom prst="rect">
              <a:avLst/>
            </a:prstGeom>
            <a:noFill/>
            <a:ln w="38100" cap="flat" cmpd="sng" algn="ctr">
              <a:solidFill>
                <a:sysClr val="window" lastClr="FFFFFF">
                  <a:lumMod val="8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wrap="none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icrosoft YaHei"/>
              </a:endParaRPr>
            </a:p>
          </p:txBody>
        </p:sp>
        <p:sp>
          <p:nvSpPr>
            <p:cNvPr id="14" name="MH_Other_4">
              <a:extLst>
                <a:ext uri="{FF2B5EF4-FFF2-40B4-BE49-F238E27FC236}">
                  <a16:creationId xmlns:a16="http://schemas.microsoft.com/office/drawing/2014/main" id="{AD2D4175-741C-47A0-8439-8718A54420F8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auto">
            <a:xfrm>
              <a:off x="468742" y="2484227"/>
              <a:ext cx="459769" cy="443132"/>
            </a:xfrm>
            <a:prstGeom prst="ellipse">
              <a:avLst/>
            </a:prstGeom>
            <a:solidFill>
              <a:srgbClr val="4A66AC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57150" dist="38100" dir="5400000" algn="ctr" rotWithShape="0">
                <a:srgbClr val="F0AD00">
                  <a:shade val="9000"/>
                  <a:satMod val="105000"/>
                  <a:alpha val="4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Microsoft YaHei"/>
                  <a:cs typeface="Verdana" panose="020B0604030504040204" pitchFamily="34" charset="0"/>
                </a:rPr>
                <a:t>2</a:t>
              </a:r>
              <a:endPara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Verdana" panose="020B0604030504040204" pitchFamily="34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CCEA5F-EE46-4978-839C-2B0BAAB79F51}"/>
                </a:ext>
              </a:extLst>
            </p:cNvPr>
            <p:cNvSpPr/>
            <p:nvPr/>
          </p:nvSpPr>
          <p:spPr>
            <a:xfrm>
              <a:off x="936195" y="2494374"/>
              <a:ext cx="58676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Introduction</a:t>
              </a:r>
              <a:endParaRPr kumimoji="0" lang="zh-CN" altLang="en-US" sz="2400" b="1" i="0" u="none" strike="noStrike" kern="0" cap="none" spc="225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Microsoft YaHei"/>
                <a:ea typeface="Microsoft YaHei"/>
                <a:cs typeface="+mn-ea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BF0B8A3A-4439-4DE6-9E41-A604E7FA661F}"/>
              </a:ext>
            </a:extLst>
          </p:cNvPr>
          <p:cNvSpPr txBox="1"/>
          <p:nvPr/>
        </p:nvSpPr>
        <p:spPr>
          <a:xfrm>
            <a:off x="864189" y="1685531"/>
            <a:ext cx="7822318" cy="5189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n"/>
            </a:pPr>
            <a:r>
              <a:rPr kumimoji="1"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书写思路</a:t>
            </a:r>
            <a:r>
              <a:rPr kumimoji="1"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endParaRPr kumimoji="1" lang="en-US" altLang="zh-CN" sz="20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ctr">
              <a:lnSpc>
                <a:spcPct val="150000"/>
              </a:lnSpc>
              <a:buFont typeface="+mj-lt"/>
              <a:buAutoNum type="alphaLcPeriod"/>
            </a:pPr>
            <a:r>
              <a:rPr lang="zh-CN" altLang="zh-CN" sz="2000" dirty="0">
                <a:solidFill>
                  <a:prstClr val="white">
                    <a:lumMod val="75000"/>
                  </a:prstClr>
                </a:solidFill>
                <a:latin typeface="Microsoft YaHei"/>
                <a:ea typeface="Microsoft YaHei"/>
              </a:rPr>
              <a:t>扩展说明一下研究的任务定义以及研究该任务的意义。</a:t>
            </a:r>
          </a:p>
          <a:p>
            <a:pPr fontAlgn="ctr">
              <a:lnSpc>
                <a:spcPct val="150000"/>
              </a:lnSpc>
              <a:buFont typeface="+mj-lt"/>
              <a:buAutoNum type="alphaLcPeriod"/>
            </a:pPr>
            <a:r>
              <a:rPr lang="zh-CN" altLang="zh-CN" sz="2000" dirty="0">
                <a:solidFill>
                  <a:prstClr val="white">
                    <a:lumMod val="75000"/>
                  </a:prstClr>
                </a:solidFill>
                <a:latin typeface="Microsoft YaHei"/>
                <a:ea typeface="Microsoft YaHei"/>
              </a:rPr>
              <a:t>目前的挑战是什么，举例说明（现存工作没有解决的问题）（可以列举一个例子说明现存工作没有考虑，或者没有达到这种效果）</a:t>
            </a:r>
          </a:p>
          <a:p>
            <a:pPr fontAlgn="ctr">
              <a:lnSpc>
                <a:spcPct val="150000"/>
              </a:lnSpc>
              <a:buFont typeface="+mj-lt"/>
              <a:buAutoNum type="alphaLcPeriod"/>
            </a:pPr>
            <a:r>
              <a:rPr lang="zh-CN" altLang="zh-CN" sz="2000" dirty="0">
                <a:solidFill>
                  <a:prstClr val="white">
                    <a:lumMod val="75000"/>
                  </a:prstClr>
                </a:solidFill>
                <a:latin typeface="Microsoft YaHei"/>
                <a:ea typeface="Microsoft YaHei"/>
              </a:rPr>
              <a:t>阐述现存工作，有什么问题</a:t>
            </a:r>
            <a:r>
              <a:rPr lang="en-US" altLang="zh-CN" sz="2000" dirty="0">
                <a:solidFill>
                  <a:prstClr val="white">
                    <a:lumMod val="75000"/>
                  </a:prstClr>
                </a:solidFill>
                <a:latin typeface="Microsoft YaHei"/>
                <a:ea typeface="Microsoft YaHei"/>
              </a:rPr>
              <a:t>(</a:t>
            </a:r>
            <a:r>
              <a:rPr lang="zh-CN" altLang="zh-CN" sz="2000" dirty="0">
                <a:solidFill>
                  <a:prstClr val="white">
                    <a:lumMod val="75000"/>
                  </a:prstClr>
                </a:solidFill>
                <a:latin typeface="Microsoft YaHei"/>
                <a:ea typeface="Microsoft YaHei"/>
              </a:rPr>
              <a:t>跟现有的工作的比较</a:t>
            </a:r>
            <a:r>
              <a:rPr lang="en-US" altLang="zh-CN" sz="2000" dirty="0">
                <a:solidFill>
                  <a:prstClr val="white">
                    <a:lumMod val="75000"/>
                  </a:prstClr>
                </a:solidFill>
                <a:latin typeface="Microsoft YaHei"/>
                <a:ea typeface="Microsoft YaHei"/>
              </a:rPr>
              <a:t>)--</a:t>
            </a:r>
            <a:r>
              <a:rPr lang="zh-CN" altLang="zh-CN" sz="2000" dirty="0">
                <a:solidFill>
                  <a:prstClr val="white">
                    <a:lumMod val="75000"/>
                  </a:prstClr>
                </a:solidFill>
                <a:latin typeface="Microsoft YaHei"/>
                <a:ea typeface="Microsoft YaHei"/>
              </a:rPr>
              <a:t>举例说明</a:t>
            </a:r>
          </a:p>
          <a:p>
            <a:pPr marL="742950" lvl="1" indent="-285750" fontAlgn="ctr">
              <a:lnSpc>
                <a:spcPct val="150000"/>
              </a:lnSpc>
              <a:buFont typeface="+mj-lt"/>
              <a:buAutoNum type="romanLcPeriod"/>
            </a:pPr>
            <a:r>
              <a:rPr lang="zh-CN" altLang="zh-CN" sz="2000" dirty="0">
                <a:solidFill>
                  <a:prstClr val="white">
                    <a:lumMod val="75000"/>
                  </a:prstClr>
                </a:solidFill>
                <a:latin typeface="Microsoft YaHei"/>
                <a:ea typeface="Microsoft YaHei"/>
              </a:rPr>
              <a:t>现在的工作是怎么做的，可以分成几大类，每一类有若干典型工作，阐述</a:t>
            </a:r>
          </a:p>
          <a:p>
            <a:pPr marL="742950" lvl="1" indent="-285750" fontAlgn="ctr">
              <a:lnSpc>
                <a:spcPct val="150000"/>
              </a:lnSpc>
              <a:buFont typeface="+mj-lt"/>
              <a:buAutoNum type="romanLcPeriod"/>
            </a:pPr>
            <a:r>
              <a:rPr lang="zh-CN" altLang="zh-CN" sz="2000" dirty="0">
                <a:solidFill>
                  <a:prstClr val="white">
                    <a:lumMod val="75000"/>
                  </a:prstClr>
                </a:solidFill>
                <a:latin typeface="Microsoft YaHei"/>
                <a:ea typeface="Microsoft YaHei"/>
              </a:rPr>
              <a:t>他们存在的缺点，或者说该任务的挑战他们还没有很好解决。</a:t>
            </a:r>
          </a:p>
          <a:p>
            <a:pPr fontAlgn="ctr">
              <a:lnSpc>
                <a:spcPct val="150000"/>
              </a:lnSpc>
              <a:buFont typeface="+mj-lt"/>
              <a:buAutoNum type="alpha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为了解决该问题，提出了什么模型，包括几部分，可以展开介绍</a:t>
            </a:r>
            <a:r>
              <a:rPr lang="zh-CN" altLang="zh-CN" sz="2000" b="1" dirty="0">
                <a:solidFill>
                  <a:prstClr val="black"/>
                </a:solidFill>
                <a:latin typeface="Microsoft YaHei"/>
                <a:ea typeface="Microsoft YaHei"/>
              </a:rPr>
              <a:t>每个部分的功能和效果</a:t>
            </a: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。用到的技术是什么？</a:t>
            </a:r>
          </a:p>
          <a:p>
            <a:pPr fontAlgn="ctr">
              <a:lnSpc>
                <a:spcPct val="150000"/>
              </a:lnSpc>
              <a:buFont typeface="+mj-lt"/>
              <a:buAutoNum type="alpha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本文的贡献：一般</a:t>
            </a:r>
            <a:r>
              <a:rPr lang="en-US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3</a:t>
            </a: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点，注意重点突出模块的作用和效果</a:t>
            </a:r>
          </a:p>
        </p:txBody>
      </p:sp>
    </p:spTree>
    <p:extLst>
      <p:ext uri="{BB962C8B-B14F-4D97-AF65-F5344CB8AC3E}">
        <p14:creationId xmlns:p14="http://schemas.microsoft.com/office/powerpoint/2010/main" val="369266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0965" y="276830"/>
            <a:ext cx="1916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论文书写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5357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C0C4EED3-2EF9-4A76-9FFA-F808F95C609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2530" y="2631111"/>
            <a:ext cx="4389434" cy="302433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C6C53AB-C6EC-4360-8A89-41936FC1CD8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3072" y="2636912"/>
            <a:ext cx="4943458" cy="3024334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197D197-194F-448E-9FC5-1748FC66B94F}"/>
              </a:ext>
            </a:extLst>
          </p:cNvPr>
          <p:cNvSpPr/>
          <p:nvPr/>
        </p:nvSpPr>
        <p:spPr>
          <a:xfrm>
            <a:off x="777997" y="2648781"/>
            <a:ext cx="4363967" cy="723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C18761C-A4BA-47D6-AA43-1FFB09C87A3C}"/>
              </a:ext>
            </a:extLst>
          </p:cNvPr>
          <p:cNvGrpSpPr/>
          <p:nvPr/>
        </p:nvGrpSpPr>
        <p:grpSpPr>
          <a:xfrm>
            <a:off x="864189" y="1105496"/>
            <a:ext cx="7415625" cy="539298"/>
            <a:chOff x="468742" y="2436144"/>
            <a:chExt cx="7415625" cy="539298"/>
          </a:xfrm>
        </p:grpSpPr>
        <p:sp>
          <p:nvSpPr>
            <p:cNvPr id="16" name="MH_Other_2">
              <a:extLst>
                <a:ext uri="{FF2B5EF4-FFF2-40B4-BE49-F238E27FC236}">
                  <a16:creationId xmlns:a16="http://schemas.microsoft.com/office/drawing/2014/main" id="{A1D8500B-A436-40C7-BBBF-E49B39811CC0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auto">
            <a:xfrm>
              <a:off x="683568" y="2436144"/>
              <a:ext cx="7200799" cy="539298"/>
            </a:xfrm>
            <a:prstGeom prst="rect">
              <a:avLst/>
            </a:prstGeom>
            <a:noFill/>
            <a:ln w="38100" cap="flat" cmpd="sng" algn="ctr">
              <a:solidFill>
                <a:sysClr val="window" lastClr="FFFFFF">
                  <a:lumMod val="8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wrap="none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icrosoft YaHei"/>
              </a:endParaRPr>
            </a:p>
          </p:txBody>
        </p:sp>
        <p:sp>
          <p:nvSpPr>
            <p:cNvPr id="17" name="MH_Other_4">
              <a:extLst>
                <a:ext uri="{FF2B5EF4-FFF2-40B4-BE49-F238E27FC236}">
                  <a16:creationId xmlns:a16="http://schemas.microsoft.com/office/drawing/2014/main" id="{FE427B4B-BC03-45A4-8D96-466842F85A9C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auto">
            <a:xfrm>
              <a:off x="468742" y="2484227"/>
              <a:ext cx="459769" cy="443132"/>
            </a:xfrm>
            <a:prstGeom prst="ellipse">
              <a:avLst/>
            </a:prstGeom>
            <a:solidFill>
              <a:srgbClr val="4A66AC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57150" dist="38100" dir="5400000" algn="ctr" rotWithShape="0">
                <a:srgbClr val="F0AD00">
                  <a:shade val="9000"/>
                  <a:satMod val="105000"/>
                  <a:alpha val="4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Microsoft YaHei"/>
                  <a:cs typeface="Verdana" panose="020B0604030504040204" pitchFamily="34" charset="0"/>
                </a:rPr>
                <a:t>2</a:t>
              </a:r>
              <a:endPara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Verdana" panose="020B060403050404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94F7321-E1AB-4F23-B78E-95DA625219CC}"/>
                </a:ext>
              </a:extLst>
            </p:cNvPr>
            <p:cNvSpPr/>
            <p:nvPr/>
          </p:nvSpPr>
          <p:spPr>
            <a:xfrm>
              <a:off x="936195" y="2494374"/>
              <a:ext cx="58676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Introduction</a:t>
              </a:r>
              <a:endParaRPr kumimoji="0" lang="zh-CN" altLang="en-US" sz="2400" b="1" i="0" u="none" strike="noStrike" kern="0" cap="none" spc="225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Microsoft YaHei"/>
                <a:ea typeface="Microsoft YaHei"/>
                <a:cs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0891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0965" y="276830"/>
            <a:ext cx="1916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论文书写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5357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51CDB6F-494E-4FC0-B781-FA14AED723C1}"/>
              </a:ext>
            </a:extLst>
          </p:cNvPr>
          <p:cNvGrpSpPr/>
          <p:nvPr/>
        </p:nvGrpSpPr>
        <p:grpSpPr>
          <a:xfrm>
            <a:off x="864189" y="1105496"/>
            <a:ext cx="7415625" cy="539298"/>
            <a:chOff x="468742" y="2436144"/>
            <a:chExt cx="7415625" cy="539298"/>
          </a:xfrm>
        </p:grpSpPr>
        <p:sp>
          <p:nvSpPr>
            <p:cNvPr id="11" name="MH_Other_2">
              <a:extLst>
                <a:ext uri="{FF2B5EF4-FFF2-40B4-BE49-F238E27FC236}">
                  <a16:creationId xmlns:a16="http://schemas.microsoft.com/office/drawing/2014/main" id="{D7CFAEDA-E5C3-4410-AF68-553D51FE8E24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auto">
            <a:xfrm>
              <a:off x="683568" y="2436144"/>
              <a:ext cx="7200799" cy="539298"/>
            </a:xfrm>
            <a:prstGeom prst="rect">
              <a:avLst/>
            </a:prstGeom>
            <a:noFill/>
            <a:ln w="38100" cap="flat" cmpd="sng" algn="ctr">
              <a:solidFill>
                <a:sysClr val="window" lastClr="FFFFFF">
                  <a:lumMod val="8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wrap="none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icrosoft YaHei"/>
              </a:endParaRPr>
            </a:p>
          </p:txBody>
        </p:sp>
        <p:sp>
          <p:nvSpPr>
            <p:cNvPr id="14" name="MH_Other_4">
              <a:extLst>
                <a:ext uri="{FF2B5EF4-FFF2-40B4-BE49-F238E27FC236}">
                  <a16:creationId xmlns:a16="http://schemas.microsoft.com/office/drawing/2014/main" id="{A9CA3B83-0ED9-4460-A1E3-0664DACEDB2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auto">
            <a:xfrm>
              <a:off x="468742" y="2484227"/>
              <a:ext cx="459769" cy="443132"/>
            </a:xfrm>
            <a:prstGeom prst="ellipse">
              <a:avLst/>
            </a:prstGeom>
            <a:solidFill>
              <a:srgbClr val="4A66AC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57150" dist="38100" dir="5400000" algn="ctr" rotWithShape="0">
                <a:srgbClr val="F0AD00">
                  <a:shade val="9000"/>
                  <a:satMod val="105000"/>
                  <a:alpha val="4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Microsoft YaHei"/>
                  <a:cs typeface="Verdana" panose="020B0604030504040204" pitchFamily="34" charset="0"/>
                </a:rPr>
                <a:t>2</a:t>
              </a:r>
              <a:endPara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Verdana" panose="020B0604030504040204" pitchFamily="34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023B7E54-5ACF-4480-B73E-1C3E33EC467E}"/>
                </a:ext>
              </a:extLst>
            </p:cNvPr>
            <p:cNvSpPr/>
            <p:nvPr/>
          </p:nvSpPr>
          <p:spPr>
            <a:xfrm>
              <a:off x="936195" y="2494374"/>
              <a:ext cx="58676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Introduction</a:t>
              </a:r>
              <a:endParaRPr kumimoji="0" lang="zh-CN" altLang="en-US" sz="2400" b="1" i="0" u="none" strike="noStrike" kern="0" cap="none" spc="225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Microsoft YaHei"/>
                <a:ea typeface="Microsoft YaHei"/>
                <a:cs typeface="+mn-ea"/>
              </a:endParaRP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ACB26449-8C84-4A5A-A645-04025FFA66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965" y="3009772"/>
            <a:ext cx="5534434" cy="301651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36C63F9-A367-4DC8-8640-4FBBAD4A6A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1030" y="2852935"/>
            <a:ext cx="5906231" cy="325747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647C0941-AEF5-4B19-B684-5AFC362EA1E1}"/>
              </a:ext>
            </a:extLst>
          </p:cNvPr>
          <p:cNvSpPr txBox="1"/>
          <p:nvPr/>
        </p:nvSpPr>
        <p:spPr>
          <a:xfrm>
            <a:off x="660841" y="1885163"/>
            <a:ext cx="7822318" cy="453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n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摘要和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Intro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对应起来</a:t>
            </a:r>
            <a:endParaRPr lang="zh-CN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2076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0965" y="276830"/>
            <a:ext cx="1916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论文书写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5357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5955051-594D-4802-9D11-721AACB1A4EC}"/>
              </a:ext>
            </a:extLst>
          </p:cNvPr>
          <p:cNvGrpSpPr/>
          <p:nvPr/>
        </p:nvGrpSpPr>
        <p:grpSpPr>
          <a:xfrm>
            <a:off x="864189" y="1149837"/>
            <a:ext cx="7415625" cy="539298"/>
            <a:chOff x="468742" y="2436144"/>
            <a:chExt cx="7415625" cy="539298"/>
          </a:xfrm>
        </p:grpSpPr>
        <p:sp>
          <p:nvSpPr>
            <p:cNvPr id="19" name="MH_Other_2">
              <a:extLst>
                <a:ext uri="{FF2B5EF4-FFF2-40B4-BE49-F238E27FC236}">
                  <a16:creationId xmlns:a16="http://schemas.microsoft.com/office/drawing/2014/main" id="{2F9B027B-4DAF-45FF-B879-BE31D1CA548C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auto">
            <a:xfrm>
              <a:off x="683568" y="2436144"/>
              <a:ext cx="7200799" cy="539298"/>
            </a:xfrm>
            <a:prstGeom prst="rect">
              <a:avLst/>
            </a:prstGeom>
            <a:noFill/>
            <a:ln w="38100" cap="flat" cmpd="sng" algn="ctr">
              <a:solidFill>
                <a:sysClr val="window" lastClr="FFFFFF">
                  <a:lumMod val="8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wrap="none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icrosoft YaHei"/>
              </a:endParaRPr>
            </a:p>
          </p:txBody>
        </p:sp>
        <p:sp>
          <p:nvSpPr>
            <p:cNvPr id="20" name="MH_Other_4">
              <a:extLst>
                <a:ext uri="{FF2B5EF4-FFF2-40B4-BE49-F238E27FC236}">
                  <a16:creationId xmlns:a16="http://schemas.microsoft.com/office/drawing/2014/main" id="{5D173E8E-155E-45FB-A092-6711781A6B2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auto">
            <a:xfrm>
              <a:off x="468742" y="2484227"/>
              <a:ext cx="459769" cy="443132"/>
            </a:xfrm>
            <a:prstGeom prst="ellipse">
              <a:avLst/>
            </a:prstGeom>
            <a:solidFill>
              <a:srgbClr val="4A66AC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57150" dist="38100" dir="5400000" algn="ctr" rotWithShape="0">
                <a:srgbClr val="F0AD00">
                  <a:shade val="9000"/>
                  <a:satMod val="105000"/>
                  <a:alpha val="4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Microsoft YaHei"/>
                  <a:cs typeface="Verdana" panose="020B0604030504040204" pitchFamily="34" charset="0"/>
                </a:rPr>
                <a:t>3</a:t>
              </a:r>
              <a:endPara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Verdana" panose="020B0604030504040204" pitchFamily="34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5DB900E-6A8E-44F4-88DE-8485951F5A78}"/>
                </a:ext>
              </a:extLst>
            </p:cNvPr>
            <p:cNvSpPr/>
            <p:nvPr/>
          </p:nvSpPr>
          <p:spPr>
            <a:xfrm>
              <a:off x="936195" y="2494374"/>
              <a:ext cx="58676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Related work</a:t>
              </a:r>
              <a:endParaRPr kumimoji="0" lang="zh-CN" altLang="en-US" sz="2400" b="1" i="0" u="none" strike="noStrike" kern="0" cap="none" spc="225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Microsoft YaHei"/>
                <a:ea typeface="Microsoft YaHei"/>
                <a:cs typeface="+mn-ea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983270CB-58F3-4E90-AD95-A2B37B2FEBE2}"/>
              </a:ext>
            </a:extLst>
          </p:cNvPr>
          <p:cNvSpPr txBox="1"/>
          <p:nvPr/>
        </p:nvSpPr>
        <p:spPr>
          <a:xfrm>
            <a:off x="660841" y="2002908"/>
            <a:ext cx="7822318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n"/>
            </a:pPr>
            <a:r>
              <a:rPr kumimoji="1"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书写思路</a:t>
            </a:r>
            <a:r>
              <a:rPr kumimoji="1"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endParaRPr kumimoji="1" lang="en-US" altLang="zh-CN" sz="20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ctr">
              <a:lnSpc>
                <a:spcPct val="150000"/>
              </a:lnSpc>
              <a:buFont typeface="+mj-lt"/>
              <a:buAutoNum type="alpha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分成</a:t>
            </a:r>
            <a:r>
              <a:rPr lang="en-US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2-3</a:t>
            </a: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部分说明。</a:t>
            </a:r>
          </a:p>
          <a:p>
            <a:pPr fontAlgn="ctr">
              <a:lnSpc>
                <a:spcPct val="150000"/>
              </a:lnSpc>
              <a:buFont typeface="+mj-lt"/>
              <a:buAutoNum type="alpha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每一部分的相关工作可以按照类别展开说明</a:t>
            </a:r>
          </a:p>
          <a:p>
            <a:pPr fontAlgn="ctr">
              <a:lnSpc>
                <a:spcPct val="150000"/>
              </a:lnSpc>
              <a:buFont typeface="+mj-lt"/>
              <a:buAutoNum type="alpha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再具体每一个工作的细节。</a:t>
            </a:r>
          </a:p>
          <a:p>
            <a:pPr fontAlgn="ctr">
              <a:lnSpc>
                <a:spcPct val="150000"/>
              </a:lnSpc>
              <a:buFont typeface="+mj-lt"/>
              <a:buAutoNum type="alpha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最后要说一下之前工作和我们的区别，我们的优势在哪里。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8E238F5-193E-463F-8785-C64ED0408869}"/>
              </a:ext>
            </a:extLst>
          </p:cNvPr>
          <p:cNvSpPr txBox="1"/>
          <p:nvPr/>
        </p:nvSpPr>
        <p:spPr>
          <a:xfrm>
            <a:off x="2042882" y="5419100"/>
            <a:ext cx="8892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Microsoft YaHei"/>
                <a:ea typeface="Microsoft YaHei"/>
              </a:rPr>
              <a:t>这一部分的相关工作和</a:t>
            </a:r>
            <a:r>
              <a:rPr lang="en-US" altLang="zh-CN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Microsoft YaHei"/>
                <a:ea typeface="Microsoft YaHei"/>
              </a:rPr>
              <a:t>Introduction</a:t>
            </a:r>
            <a:r>
              <a:rPr lang="zh-CN" altLang="en-US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Microsoft YaHei"/>
                <a:ea typeface="Microsoft YaHei"/>
              </a:rPr>
              <a:t>中相关工作有什么区别？</a:t>
            </a:r>
          </a:p>
        </p:txBody>
      </p:sp>
    </p:spTree>
    <p:extLst>
      <p:ext uri="{BB962C8B-B14F-4D97-AF65-F5344CB8AC3E}">
        <p14:creationId xmlns:p14="http://schemas.microsoft.com/office/powerpoint/2010/main" val="1120735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0965" y="276830"/>
            <a:ext cx="1916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论文书写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5357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5955051-594D-4802-9D11-721AACB1A4EC}"/>
              </a:ext>
            </a:extLst>
          </p:cNvPr>
          <p:cNvGrpSpPr/>
          <p:nvPr/>
        </p:nvGrpSpPr>
        <p:grpSpPr>
          <a:xfrm>
            <a:off x="864189" y="1149837"/>
            <a:ext cx="7415625" cy="539298"/>
            <a:chOff x="468742" y="2436144"/>
            <a:chExt cx="7415625" cy="539298"/>
          </a:xfrm>
        </p:grpSpPr>
        <p:sp>
          <p:nvSpPr>
            <p:cNvPr id="19" name="MH_Other_2">
              <a:extLst>
                <a:ext uri="{FF2B5EF4-FFF2-40B4-BE49-F238E27FC236}">
                  <a16:creationId xmlns:a16="http://schemas.microsoft.com/office/drawing/2014/main" id="{2F9B027B-4DAF-45FF-B879-BE31D1CA548C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auto">
            <a:xfrm>
              <a:off x="683568" y="2436144"/>
              <a:ext cx="7200799" cy="539298"/>
            </a:xfrm>
            <a:prstGeom prst="rect">
              <a:avLst/>
            </a:prstGeom>
            <a:noFill/>
            <a:ln w="38100" cap="flat" cmpd="sng" algn="ctr">
              <a:solidFill>
                <a:sysClr val="window" lastClr="FFFFFF">
                  <a:lumMod val="8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wrap="none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icrosoft YaHei"/>
              </a:endParaRPr>
            </a:p>
          </p:txBody>
        </p:sp>
        <p:sp>
          <p:nvSpPr>
            <p:cNvPr id="20" name="MH_Other_4">
              <a:extLst>
                <a:ext uri="{FF2B5EF4-FFF2-40B4-BE49-F238E27FC236}">
                  <a16:creationId xmlns:a16="http://schemas.microsoft.com/office/drawing/2014/main" id="{5D173E8E-155E-45FB-A092-6711781A6B2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auto">
            <a:xfrm>
              <a:off x="468742" y="2484227"/>
              <a:ext cx="459769" cy="443132"/>
            </a:xfrm>
            <a:prstGeom prst="ellipse">
              <a:avLst/>
            </a:prstGeom>
            <a:solidFill>
              <a:srgbClr val="4A66AC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57150" dist="38100" dir="5400000" algn="ctr" rotWithShape="0">
                <a:srgbClr val="F0AD00">
                  <a:shade val="9000"/>
                  <a:satMod val="105000"/>
                  <a:alpha val="4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Microsoft YaHei"/>
                  <a:cs typeface="Verdana" panose="020B0604030504040204" pitchFamily="34" charset="0"/>
                </a:rPr>
                <a:t>3</a:t>
              </a:r>
              <a:endPara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Verdana" panose="020B0604030504040204" pitchFamily="34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5DB900E-6A8E-44F4-88DE-8485951F5A78}"/>
                </a:ext>
              </a:extLst>
            </p:cNvPr>
            <p:cNvSpPr/>
            <p:nvPr/>
          </p:nvSpPr>
          <p:spPr>
            <a:xfrm>
              <a:off x="936195" y="2494374"/>
              <a:ext cx="58676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Related work</a:t>
              </a:r>
              <a:endParaRPr kumimoji="0" lang="zh-CN" altLang="en-US" sz="2400" b="1" i="0" u="none" strike="noStrike" kern="0" cap="none" spc="225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Microsoft YaHei"/>
                <a:ea typeface="Microsoft YaHei"/>
                <a:cs typeface="+mn-ea"/>
              </a:endParaRPr>
            </a:p>
          </p:txBody>
        </p: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983270CB-58F3-4E90-AD95-A2B37B2FEBE2}"/>
              </a:ext>
            </a:extLst>
          </p:cNvPr>
          <p:cNvSpPr txBox="1"/>
          <p:nvPr/>
        </p:nvSpPr>
        <p:spPr>
          <a:xfrm>
            <a:off x="660841" y="2002908"/>
            <a:ext cx="7822318" cy="24191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n"/>
            </a:pPr>
            <a:r>
              <a:rPr kumimoji="1"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书写思路</a:t>
            </a:r>
            <a:r>
              <a:rPr kumimoji="1"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endParaRPr kumimoji="1" lang="en-US" altLang="zh-CN" sz="20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ctr">
              <a:lnSpc>
                <a:spcPct val="150000"/>
              </a:lnSpc>
              <a:buFont typeface="+mj-lt"/>
              <a:buAutoNum type="alpha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分成</a:t>
            </a:r>
            <a:r>
              <a:rPr lang="en-US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2-3</a:t>
            </a: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部分说明。</a:t>
            </a:r>
          </a:p>
          <a:p>
            <a:pPr fontAlgn="ctr">
              <a:lnSpc>
                <a:spcPct val="150000"/>
              </a:lnSpc>
              <a:buFont typeface="+mj-lt"/>
              <a:buAutoNum type="alpha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每一部分的相关工作可以按照类别展开说明</a:t>
            </a:r>
          </a:p>
          <a:p>
            <a:pPr fontAlgn="ctr">
              <a:lnSpc>
                <a:spcPct val="150000"/>
              </a:lnSpc>
              <a:buFont typeface="+mj-lt"/>
              <a:buAutoNum type="alpha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再具体每一个工作的细节。</a:t>
            </a:r>
          </a:p>
          <a:p>
            <a:pPr fontAlgn="ctr">
              <a:lnSpc>
                <a:spcPct val="150000"/>
              </a:lnSpc>
              <a:buFont typeface="+mj-lt"/>
              <a:buAutoNum type="alpha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最后要说一下之前工作和我们的区别，我们的优势在哪里。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8E238F5-193E-463F-8785-C64ED0408869}"/>
              </a:ext>
            </a:extLst>
          </p:cNvPr>
          <p:cNvSpPr txBox="1"/>
          <p:nvPr/>
        </p:nvSpPr>
        <p:spPr>
          <a:xfrm>
            <a:off x="2042882" y="5419100"/>
            <a:ext cx="88924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Microsoft YaHei"/>
                <a:ea typeface="Microsoft YaHei"/>
              </a:rPr>
              <a:t>这一部分的相关工作和</a:t>
            </a:r>
            <a:r>
              <a:rPr lang="en-US" altLang="zh-CN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Microsoft YaHei"/>
                <a:ea typeface="Microsoft YaHei"/>
              </a:rPr>
              <a:t>Introduction</a:t>
            </a:r>
            <a:r>
              <a:rPr lang="zh-CN" altLang="en-US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Microsoft YaHei"/>
                <a:ea typeface="Microsoft YaHei"/>
              </a:rPr>
              <a:t>中相关工作有什么区别？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701CE05-8627-414E-8432-ED10F91661AE}"/>
              </a:ext>
            </a:extLst>
          </p:cNvPr>
          <p:cNvSpPr/>
          <p:nvPr/>
        </p:nvSpPr>
        <p:spPr>
          <a:xfrm>
            <a:off x="539552" y="2630890"/>
            <a:ext cx="11469568" cy="1694360"/>
          </a:xfrm>
          <a:prstGeom prst="rect">
            <a:avLst/>
          </a:prstGeom>
          <a:solidFill>
            <a:srgbClr val="629DD1"/>
          </a:solidFill>
          <a:ln w="12700" cap="flat" cmpd="sng" algn="ctr">
            <a:solidFill>
              <a:srgbClr val="629DD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Microsoft YaHei"/>
              <a:cs typeface="+mn-cs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02C586B-3865-465C-B238-CB246A3425BC}"/>
              </a:ext>
            </a:extLst>
          </p:cNvPr>
          <p:cNvSpPr txBox="1"/>
          <p:nvPr/>
        </p:nvSpPr>
        <p:spPr>
          <a:xfrm>
            <a:off x="864189" y="3019683"/>
            <a:ext cx="10452872" cy="1005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相关的工作，针对某一个任务（比如分词）的一些方法</a:t>
            </a:r>
            <a:r>
              <a:rPr lang="en-US" altLang="zh-CN" sz="2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--</a:t>
            </a:r>
            <a:r>
              <a:rPr lang="zh-CN" altLang="en-US" sz="2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传统，深度。再如：图卷积。</a:t>
            </a:r>
          </a:p>
        </p:txBody>
      </p:sp>
    </p:spTree>
    <p:extLst>
      <p:ext uri="{BB962C8B-B14F-4D97-AF65-F5344CB8AC3E}">
        <p14:creationId xmlns:p14="http://schemas.microsoft.com/office/powerpoint/2010/main" val="1938020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FCDCFB0-FE2E-A3D9-FB8A-BE0C93B69D1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AFF"/>
              </a:clrFrom>
              <a:clrTo>
                <a:srgbClr val="F5FA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77073" y="0"/>
            <a:ext cx="7195374" cy="68580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B46AEE8-E0C5-E1A5-A823-661909A3C6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261"/>
            <a:ext cx="1472415" cy="147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04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0965" y="276830"/>
            <a:ext cx="1916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论文书写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5357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718983C-0EAF-4DFC-B591-FC7448FB781D}"/>
              </a:ext>
            </a:extLst>
          </p:cNvPr>
          <p:cNvGrpSpPr/>
          <p:nvPr/>
        </p:nvGrpSpPr>
        <p:grpSpPr>
          <a:xfrm>
            <a:off x="864189" y="1149837"/>
            <a:ext cx="7415625" cy="539298"/>
            <a:chOff x="468742" y="2436144"/>
            <a:chExt cx="7415625" cy="539298"/>
          </a:xfrm>
        </p:grpSpPr>
        <p:sp>
          <p:nvSpPr>
            <p:cNvPr id="11" name="MH_Other_2">
              <a:extLst>
                <a:ext uri="{FF2B5EF4-FFF2-40B4-BE49-F238E27FC236}">
                  <a16:creationId xmlns:a16="http://schemas.microsoft.com/office/drawing/2014/main" id="{7CD68C1F-423E-4A9A-9441-85EC5C5D4B33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auto">
            <a:xfrm>
              <a:off x="683568" y="2436144"/>
              <a:ext cx="7200799" cy="539298"/>
            </a:xfrm>
            <a:prstGeom prst="rect">
              <a:avLst/>
            </a:prstGeom>
            <a:noFill/>
            <a:ln w="38100" cap="flat" cmpd="sng" algn="ctr">
              <a:solidFill>
                <a:sysClr val="window" lastClr="FFFFFF">
                  <a:lumMod val="8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wrap="none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icrosoft YaHei"/>
              </a:endParaRPr>
            </a:p>
          </p:txBody>
        </p:sp>
        <p:sp>
          <p:nvSpPr>
            <p:cNvPr id="14" name="MH_Other_4">
              <a:extLst>
                <a:ext uri="{FF2B5EF4-FFF2-40B4-BE49-F238E27FC236}">
                  <a16:creationId xmlns:a16="http://schemas.microsoft.com/office/drawing/2014/main" id="{E297FB41-5DCD-49B5-97EA-F3DB998C9245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auto">
            <a:xfrm>
              <a:off x="468742" y="2484227"/>
              <a:ext cx="459769" cy="443132"/>
            </a:xfrm>
            <a:prstGeom prst="ellipse">
              <a:avLst/>
            </a:prstGeom>
            <a:solidFill>
              <a:srgbClr val="4A66AC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57150" dist="38100" dir="5400000" algn="ctr" rotWithShape="0">
                <a:srgbClr val="F0AD00">
                  <a:shade val="9000"/>
                  <a:satMod val="105000"/>
                  <a:alpha val="4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Microsoft YaHei"/>
                  <a:cs typeface="Verdana" panose="020B0604030504040204" pitchFamily="34" charset="0"/>
                </a:rPr>
                <a:t>3</a:t>
              </a:r>
              <a:endPara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Verdana" panose="020B0604030504040204" pitchFamily="34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89726FE-6EDC-405C-A674-B1D9C15E4D6D}"/>
                </a:ext>
              </a:extLst>
            </p:cNvPr>
            <p:cNvSpPr/>
            <p:nvPr/>
          </p:nvSpPr>
          <p:spPr>
            <a:xfrm>
              <a:off x="936195" y="2494374"/>
              <a:ext cx="58676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Related work</a:t>
              </a:r>
              <a:endParaRPr kumimoji="0" lang="zh-CN" altLang="en-US" sz="2400" b="1" i="0" u="none" strike="noStrike" kern="0" cap="none" spc="225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Microsoft YaHei"/>
                <a:ea typeface="Microsoft YaHei"/>
                <a:cs typeface="+mn-ea"/>
              </a:endParaRP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124DCA47-3B1E-4AD4-A552-C71A9AFE77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189" y="1881214"/>
            <a:ext cx="5619750" cy="317182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D2701798-AD9B-458B-A578-5808D055C0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97833" y="2491221"/>
            <a:ext cx="5539414" cy="393241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7CE6B0D-559E-41AF-A810-6573FF2624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8841" y="3677800"/>
            <a:ext cx="55245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8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0965" y="276830"/>
            <a:ext cx="1916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论文书写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5357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5DA683E-7F49-4044-87EC-DFDA016BACB6}"/>
              </a:ext>
            </a:extLst>
          </p:cNvPr>
          <p:cNvGrpSpPr/>
          <p:nvPr/>
        </p:nvGrpSpPr>
        <p:grpSpPr>
          <a:xfrm>
            <a:off x="864189" y="1186012"/>
            <a:ext cx="7415625" cy="539298"/>
            <a:chOff x="468742" y="2436144"/>
            <a:chExt cx="7415625" cy="539298"/>
          </a:xfrm>
        </p:grpSpPr>
        <p:sp>
          <p:nvSpPr>
            <p:cNvPr id="11" name="MH_Other_2">
              <a:extLst>
                <a:ext uri="{FF2B5EF4-FFF2-40B4-BE49-F238E27FC236}">
                  <a16:creationId xmlns:a16="http://schemas.microsoft.com/office/drawing/2014/main" id="{0D1BDE20-EF3E-4AAD-BAB9-81C46C38B32F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auto">
            <a:xfrm>
              <a:off x="683568" y="2436144"/>
              <a:ext cx="7200799" cy="539298"/>
            </a:xfrm>
            <a:prstGeom prst="rect">
              <a:avLst/>
            </a:prstGeom>
            <a:noFill/>
            <a:ln w="38100" cap="flat" cmpd="sng" algn="ctr">
              <a:solidFill>
                <a:sysClr val="window" lastClr="FFFFFF">
                  <a:lumMod val="8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wrap="none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icrosoft YaHei"/>
              </a:endParaRPr>
            </a:p>
          </p:txBody>
        </p:sp>
        <p:sp>
          <p:nvSpPr>
            <p:cNvPr id="14" name="MH_Other_4">
              <a:extLst>
                <a:ext uri="{FF2B5EF4-FFF2-40B4-BE49-F238E27FC236}">
                  <a16:creationId xmlns:a16="http://schemas.microsoft.com/office/drawing/2014/main" id="{27932E00-2A57-49C5-ACF2-B757FC1DCCD4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auto">
            <a:xfrm>
              <a:off x="468742" y="2484227"/>
              <a:ext cx="459769" cy="443132"/>
            </a:xfrm>
            <a:prstGeom prst="ellipse">
              <a:avLst/>
            </a:prstGeom>
            <a:solidFill>
              <a:srgbClr val="4A66AC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57150" dist="38100" dir="5400000" algn="ctr" rotWithShape="0">
                <a:srgbClr val="F0AD00">
                  <a:shade val="9000"/>
                  <a:satMod val="105000"/>
                  <a:alpha val="4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Microsoft YaHei"/>
                  <a:cs typeface="Verdana" panose="020B0604030504040204" pitchFamily="34" charset="0"/>
                </a:rPr>
                <a:t>4</a:t>
              </a:r>
              <a:endPara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Verdana" panose="020B0604030504040204" pitchFamily="34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0BA2042-2D22-47F2-8309-B85E4B9BABD8}"/>
                </a:ext>
              </a:extLst>
            </p:cNvPr>
            <p:cNvSpPr/>
            <p:nvPr/>
          </p:nvSpPr>
          <p:spPr>
            <a:xfrm>
              <a:off x="936195" y="2494374"/>
              <a:ext cx="58676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模型部分</a:t>
              </a:r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CF4A7934-6270-46AB-B675-21954ABA10A1}"/>
              </a:ext>
            </a:extLst>
          </p:cNvPr>
          <p:cNvSpPr txBox="1"/>
          <p:nvPr/>
        </p:nvSpPr>
        <p:spPr>
          <a:xfrm>
            <a:off x="864189" y="2161603"/>
            <a:ext cx="78223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书写思路</a:t>
            </a:r>
            <a:r>
              <a:rPr kumimoji="1"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endParaRPr kumimoji="1" lang="en-US" altLang="zh-CN" sz="20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ctr">
              <a:lnSpc>
                <a:spcPct val="150000"/>
              </a:lnSpc>
              <a:buFont typeface="+mj-lt"/>
              <a:buAutoNum type="alpha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整体一段介绍模型</a:t>
            </a:r>
            <a:r>
              <a:rPr lang="zh-CN" altLang="en-US" sz="2000" dirty="0">
                <a:solidFill>
                  <a:prstClr val="black"/>
                </a:solidFill>
                <a:latin typeface="Microsoft YaHei"/>
                <a:ea typeface="Microsoft YaHei"/>
              </a:rPr>
              <a:t>的</a:t>
            </a: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总体结构图</a:t>
            </a:r>
          </a:p>
          <a:p>
            <a:pPr fontAlgn="ctr">
              <a:lnSpc>
                <a:spcPct val="150000"/>
              </a:lnSpc>
              <a:buFont typeface="+mj-lt"/>
              <a:buAutoNum type="alpha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分段阐述每个模块（</a:t>
            </a:r>
            <a:r>
              <a:rPr lang="zh-CN" altLang="zh-CN" sz="2000" b="1" dirty="0">
                <a:solidFill>
                  <a:prstClr val="black"/>
                </a:solidFill>
                <a:latin typeface="Microsoft YaHei"/>
                <a:ea typeface="Microsoft YaHei"/>
              </a:rPr>
              <a:t>为了达到什么目的，用什么方法，怎么做</a:t>
            </a: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）</a:t>
            </a:r>
          </a:p>
          <a:p>
            <a:pPr marL="742950" lvl="1" indent="-285750" fontAlgn="ctr">
              <a:lnSpc>
                <a:spcPct val="150000"/>
              </a:lnSpc>
              <a:buFont typeface="+mj-lt"/>
              <a:buAutoNum type="romanLcPeriod"/>
            </a:pPr>
            <a:r>
              <a:rPr lang="zh-CN" altLang="zh-CN" sz="2000" b="1" dirty="0">
                <a:solidFill>
                  <a:prstClr val="black"/>
                </a:solidFill>
                <a:latin typeface="Microsoft YaHei"/>
                <a:ea typeface="Microsoft YaHei"/>
              </a:rPr>
              <a:t>先说目的和作用</a:t>
            </a:r>
          </a:p>
          <a:p>
            <a:pPr marL="742950" lvl="1" indent="-285750" fontAlgn="ctr">
              <a:lnSpc>
                <a:spcPct val="150000"/>
              </a:lnSpc>
              <a:buFont typeface="+mj-lt"/>
              <a:buAutoNum type="roman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再说怎么个操作和过程</a:t>
            </a:r>
          </a:p>
          <a:p>
            <a:pPr fontAlgn="ctr">
              <a:lnSpc>
                <a:spcPct val="150000"/>
              </a:lnSpc>
              <a:buFont typeface="+mj-lt"/>
              <a:buAutoNum type="alpha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训练</a:t>
            </a:r>
            <a:r>
              <a:rPr lang="zh-CN" altLang="en-US" sz="2000" dirty="0">
                <a:solidFill>
                  <a:prstClr val="black"/>
                </a:solidFill>
                <a:latin typeface="Microsoft YaHei"/>
                <a:ea typeface="Microsoft YaHei"/>
              </a:rPr>
              <a:t>损失</a:t>
            </a:r>
            <a:endParaRPr lang="zh-CN" altLang="zh-CN" sz="2000" dirty="0">
              <a:solidFill>
                <a:prstClr val="black"/>
              </a:solidFill>
              <a:latin typeface="Microsoft YaHei"/>
              <a:ea typeface="Microsoft YaHei"/>
            </a:endParaRPr>
          </a:p>
          <a:p>
            <a:pPr fontAlgn="ctr">
              <a:lnSpc>
                <a:spcPct val="150000"/>
              </a:lnSpc>
              <a:buFont typeface="+mj-lt"/>
              <a:buAutoNum type="alpha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预测</a:t>
            </a:r>
            <a:r>
              <a:rPr lang="zh-CN" altLang="en-US" sz="2000" dirty="0">
                <a:solidFill>
                  <a:prstClr val="black"/>
                </a:solidFill>
                <a:latin typeface="Microsoft YaHei"/>
                <a:ea typeface="Microsoft YaHei"/>
              </a:rPr>
              <a:t>（是否和训练不一致，有没有后处理等）</a:t>
            </a:r>
            <a:endParaRPr lang="zh-CN" altLang="zh-CN" sz="2000" dirty="0">
              <a:solidFill>
                <a:prstClr val="black"/>
              </a:solidFill>
              <a:latin typeface="Microsoft YaHei"/>
              <a:ea typeface="Microsoft YaHei"/>
            </a:endParaRPr>
          </a:p>
        </p:txBody>
      </p:sp>
    </p:spTree>
    <p:extLst>
      <p:ext uri="{BB962C8B-B14F-4D97-AF65-F5344CB8AC3E}">
        <p14:creationId xmlns:p14="http://schemas.microsoft.com/office/powerpoint/2010/main" val="2632156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0965" y="276830"/>
            <a:ext cx="1916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论文书写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5357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E1C1FE5-C607-4989-AD71-4F7EBFD5664D}"/>
              </a:ext>
            </a:extLst>
          </p:cNvPr>
          <p:cNvGrpSpPr/>
          <p:nvPr/>
        </p:nvGrpSpPr>
        <p:grpSpPr>
          <a:xfrm>
            <a:off x="864189" y="1186012"/>
            <a:ext cx="7415625" cy="539298"/>
            <a:chOff x="468742" y="2436144"/>
            <a:chExt cx="7415625" cy="539298"/>
          </a:xfrm>
        </p:grpSpPr>
        <p:sp>
          <p:nvSpPr>
            <p:cNvPr id="11" name="MH_Other_2">
              <a:extLst>
                <a:ext uri="{FF2B5EF4-FFF2-40B4-BE49-F238E27FC236}">
                  <a16:creationId xmlns:a16="http://schemas.microsoft.com/office/drawing/2014/main" id="{A7DD142A-FBDE-44E4-A579-D8C8F66422CE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auto">
            <a:xfrm>
              <a:off x="683568" y="2436144"/>
              <a:ext cx="7200799" cy="539298"/>
            </a:xfrm>
            <a:prstGeom prst="rect">
              <a:avLst/>
            </a:prstGeom>
            <a:noFill/>
            <a:ln w="38100" cap="flat" cmpd="sng" algn="ctr">
              <a:solidFill>
                <a:sysClr val="window" lastClr="FFFFFF">
                  <a:lumMod val="8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wrap="none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icrosoft YaHei"/>
              </a:endParaRPr>
            </a:p>
          </p:txBody>
        </p:sp>
        <p:sp>
          <p:nvSpPr>
            <p:cNvPr id="14" name="MH_Other_4">
              <a:extLst>
                <a:ext uri="{FF2B5EF4-FFF2-40B4-BE49-F238E27FC236}">
                  <a16:creationId xmlns:a16="http://schemas.microsoft.com/office/drawing/2014/main" id="{7F70663A-3F3B-4220-9433-74797B1AF93B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auto">
            <a:xfrm>
              <a:off x="468742" y="2484227"/>
              <a:ext cx="459769" cy="443132"/>
            </a:xfrm>
            <a:prstGeom prst="ellipse">
              <a:avLst/>
            </a:prstGeom>
            <a:solidFill>
              <a:srgbClr val="4A66AC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57150" dist="38100" dir="5400000" algn="ctr" rotWithShape="0">
                <a:srgbClr val="F0AD00">
                  <a:shade val="9000"/>
                  <a:satMod val="105000"/>
                  <a:alpha val="4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Microsoft YaHei"/>
                  <a:cs typeface="Verdana" panose="020B0604030504040204" pitchFamily="34" charset="0"/>
                </a:rPr>
                <a:t>4</a:t>
              </a:r>
              <a:endPara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Verdana" panose="020B0604030504040204" pitchFamily="34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275B70E-C2DC-431B-904B-E7FFB81A3B46}"/>
                </a:ext>
              </a:extLst>
            </p:cNvPr>
            <p:cNvSpPr/>
            <p:nvPr/>
          </p:nvSpPr>
          <p:spPr>
            <a:xfrm>
              <a:off x="936195" y="2494374"/>
              <a:ext cx="58676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模型部分</a:t>
              </a: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C95F223E-7909-4B2A-A2A5-E3F906AB0F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2464" y="1576185"/>
            <a:ext cx="5676900" cy="287655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52B50E3-E475-4AA6-A2F2-7C3B1CA941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444" y="4103319"/>
            <a:ext cx="5610225" cy="120967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BE7873E-67C1-4571-90CE-93B20FD2DD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31958" y="4613589"/>
            <a:ext cx="5686425" cy="124777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7249C79-9A9A-4BC9-A1DF-D2C88C98A6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5150" y="4932676"/>
            <a:ext cx="56769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45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0965" y="276830"/>
            <a:ext cx="1916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论文书写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5357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587BEC6-E50B-4776-BAA6-D0F75EED38B0}"/>
              </a:ext>
            </a:extLst>
          </p:cNvPr>
          <p:cNvGrpSpPr/>
          <p:nvPr/>
        </p:nvGrpSpPr>
        <p:grpSpPr>
          <a:xfrm>
            <a:off x="864189" y="1105533"/>
            <a:ext cx="7415625" cy="539298"/>
            <a:chOff x="468742" y="2436144"/>
            <a:chExt cx="7415625" cy="539298"/>
          </a:xfrm>
        </p:grpSpPr>
        <p:sp>
          <p:nvSpPr>
            <p:cNvPr id="18" name="MH_Other_2">
              <a:extLst>
                <a:ext uri="{FF2B5EF4-FFF2-40B4-BE49-F238E27FC236}">
                  <a16:creationId xmlns:a16="http://schemas.microsoft.com/office/drawing/2014/main" id="{C46476A7-47DB-4D53-8D26-B88A804575C6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auto">
            <a:xfrm>
              <a:off x="683568" y="2436144"/>
              <a:ext cx="7200799" cy="539298"/>
            </a:xfrm>
            <a:prstGeom prst="rect">
              <a:avLst/>
            </a:prstGeom>
            <a:noFill/>
            <a:ln w="38100" cap="flat" cmpd="sng" algn="ctr">
              <a:solidFill>
                <a:sysClr val="window" lastClr="FFFFFF">
                  <a:lumMod val="8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wrap="none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icrosoft YaHei"/>
              </a:endParaRPr>
            </a:p>
          </p:txBody>
        </p:sp>
        <p:sp>
          <p:nvSpPr>
            <p:cNvPr id="19" name="MH_Other_4">
              <a:extLst>
                <a:ext uri="{FF2B5EF4-FFF2-40B4-BE49-F238E27FC236}">
                  <a16:creationId xmlns:a16="http://schemas.microsoft.com/office/drawing/2014/main" id="{6697BB93-D7D8-4B2F-B07B-F3457B2724D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auto">
            <a:xfrm>
              <a:off x="468742" y="2484227"/>
              <a:ext cx="459769" cy="443132"/>
            </a:xfrm>
            <a:prstGeom prst="ellipse">
              <a:avLst/>
            </a:prstGeom>
            <a:solidFill>
              <a:srgbClr val="4A66AC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57150" dist="38100" dir="5400000" algn="ctr" rotWithShape="0">
                <a:srgbClr val="F0AD00">
                  <a:shade val="9000"/>
                  <a:satMod val="105000"/>
                  <a:alpha val="4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Microsoft YaHei"/>
                  <a:cs typeface="Verdana" panose="020B0604030504040204" pitchFamily="34" charset="0"/>
                </a:rPr>
                <a:t>5</a:t>
              </a:r>
              <a:endPara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Verdana" panose="020B0604030504040204" pitchFamily="34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50263D8E-45A4-41D0-8E5F-2DF3ABF5ED63}"/>
                </a:ext>
              </a:extLst>
            </p:cNvPr>
            <p:cNvSpPr/>
            <p:nvPr/>
          </p:nvSpPr>
          <p:spPr>
            <a:xfrm>
              <a:off x="936195" y="2494374"/>
              <a:ext cx="58676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实验部分（至少</a:t>
              </a:r>
              <a:r>
                <a:rPr kumimoji="0" lang="en-US" altLang="zh-CN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30%</a:t>
              </a:r>
              <a:r>
                <a:rPr kumimoji="0" lang="zh-CN" altLang="en-US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）</a:t>
              </a: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0B213BBB-7568-4B9C-B8B8-0A087CE87496}"/>
              </a:ext>
            </a:extLst>
          </p:cNvPr>
          <p:cNvSpPr txBox="1"/>
          <p:nvPr/>
        </p:nvSpPr>
        <p:spPr>
          <a:xfrm>
            <a:off x="1079015" y="1685531"/>
            <a:ext cx="7822318" cy="5231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书写思路</a:t>
            </a:r>
            <a:r>
              <a:rPr kumimoji="1"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endParaRPr kumimoji="1" lang="en-US" altLang="zh-CN" sz="20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ctr">
              <a:lnSpc>
                <a:spcPct val="150000"/>
              </a:lnSpc>
              <a:buFont typeface="+mj-lt"/>
              <a:buAutoNum type="alpha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数据集</a:t>
            </a:r>
          </a:p>
          <a:p>
            <a:pPr marL="742950" lvl="1" indent="-285750" fontAlgn="ctr">
              <a:lnSpc>
                <a:spcPct val="150000"/>
              </a:lnSpc>
              <a:buFont typeface="+mj-lt"/>
              <a:buAutoNum type="roman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有什么特点</a:t>
            </a:r>
          </a:p>
          <a:p>
            <a:pPr marL="742950" lvl="1" indent="-285750" fontAlgn="ctr">
              <a:lnSpc>
                <a:spcPct val="150000"/>
              </a:lnSpc>
              <a:buFont typeface="+mj-lt"/>
              <a:buAutoNum type="roman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数据集规模</a:t>
            </a:r>
          </a:p>
          <a:p>
            <a:pPr marL="742950" lvl="1" indent="-285750" fontAlgn="ctr">
              <a:lnSpc>
                <a:spcPct val="150000"/>
              </a:lnSpc>
              <a:buFont typeface="+mj-lt"/>
              <a:buAutoNum type="roman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标签类别等等</a:t>
            </a:r>
          </a:p>
          <a:p>
            <a:pPr fontAlgn="ctr">
              <a:lnSpc>
                <a:spcPct val="150000"/>
              </a:lnSpc>
              <a:buFont typeface="+mj-lt"/>
              <a:buAutoNum type="alpha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实验设置</a:t>
            </a:r>
          </a:p>
          <a:p>
            <a:pPr marL="742950" lvl="1" indent="-285750" fontAlgn="ctr">
              <a:lnSpc>
                <a:spcPct val="150000"/>
              </a:lnSpc>
              <a:buFont typeface="+mj-lt"/>
              <a:buAutoNum type="roman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参数（设置的范围，和最后的选定值）</a:t>
            </a:r>
          </a:p>
          <a:p>
            <a:pPr marL="742950" lvl="1" indent="-285750" fontAlgn="ctr">
              <a:lnSpc>
                <a:spcPct val="150000"/>
              </a:lnSpc>
              <a:buFont typeface="+mj-lt"/>
              <a:buAutoNum type="roman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预处理</a:t>
            </a:r>
          </a:p>
          <a:p>
            <a:pPr marL="742950" lvl="1" indent="-285750" fontAlgn="ctr">
              <a:lnSpc>
                <a:spcPct val="150000"/>
              </a:lnSpc>
              <a:buFont typeface="+mj-lt"/>
              <a:buAutoNum type="roman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Baseline</a:t>
            </a:r>
          </a:p>
          <a:p>
            <a:pPr marL="742950" lvl="1" indent="-285750" fontAlgn="ctr">
              <a:lnSpc>
                <a:spcPct val="150000"/>
              </a:lnSpc>
              <a:buFont typeface="+mj-lt"/>
              <a:buAutoNum type="roman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评价指标</a:t>
            </a:r>
          </a:p>
          <a:p>
            <a:pPr>
              <a:lnSpc>
                <a:spcPct val="130000"/>
              </a:lnSpc>
            </a:pPr>
            <a:endParaRPr kumimoji="1" lang="en-US" altLang="zh-CN" sz="24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7424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0965" y="276830"/>
            <a:ext cx="1916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论文书写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5357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6469637-0504-4F62-96C8-5A3C13D8AFC5}"/>
              </a:ext>
            </a:extLst>
          </p:cNvPr>
          <p:cNvGrpSpPr/>
          <p:nvPr/>
        </p:nvGrpSpPr>
        <p:grpSpPr>
          <a:xfrm>
            <a:off x="864189" y="1105533"/>
            <a:ext cx="7415625" cy="539298"/>
            <a:chOff x="468742" y="2436144"/>
            <a:chExt cx="7415625" cy="539298"/>
          </a:xfrm>
        </p:grpSpPr>
        <p:sp>
          <p:nvSpPr>
            <p:cNvPr id="11" name="MH_Other_2">
              <a:extLst>
                <a:ext uri="{FF2B5EF4-FFF2-40B4-BE49-F238E27FC236}">
                  <a16:creationId xmlns:a16="http://schemas.microsoft.com/office/drawing/2014/main" id="{C0D57BE8-F414-4333-B1D3-4F4923126DF7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auto">
            <a:xfrm>
              <a:off x="683568" y="2436144"/>
              <a:ext cx="7200799" cy="539298"/>
            </a:xfrm>
            <a:prstGeom prst="rect">
              <a:avLst/>
            </a:prstGeom>
            <a:noFill/>
            <a:ln w="38100" cap="flat" cmpd="sng" algn="ctr">
              <a:solidFill>
                <a:sysClr val="window" lastClr="FFFFFF">
                  <a:lumMod val="8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wrap="none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icrosoft YaHei"/>
              </a:endParaRPr>
            </a:p>
          </p:txBody>
        </p:sp>
        <p:sp>
          <p:nvSpPr>
            <p:cNvPr id="14" name="MH_Other_4">
              <a:extLst>
                <a:ext uri="{FF2B5EF4-FFF2-40B4-BE49-F238E27FC236}">
                  <a16:creationId xmlns:a16="http://schemas.microsoft.com/office/drawing/2014/main" id="{9AAB3C51-DD76-45E1-9DEC-839C368950E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auto">
            <a:xfrm>
              <a:off x="468742" y="2484227"/>
              <a:ext cx="459769" cy="443132"/>
            </a:xfrm>
            <a:prstGeom prst="ellipse">
              <a:avLst/>
            </a:prstGeom>
            <a:solidFill>
              <a:srgbClr val="4A66AC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57150" dist="38100" dir="5400000" algn="ctr" rotWithShape="0">
                <a:srgbClr val="F0AD00">
                  <a:shade val="9000"/>
                  <a:satMod val="105000"/>
                  <a:alpha val="4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Microsoft YaHei"/>
                  <a:cs typeface="Verdana" panose="020B0604030504040204" pitchFamily="34" charset="0"/>
                </a:rPr>
                <a:t>5</a:t>
              </a:r>
              <a:endPara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Verdana" panose="020B0604030504040204" pitchFamily="34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9C312DD-DD67-4017-926F-5F000B3409DF}"/>
                </a:ext>
              </a:extLst>
            </p:cNvPr>
            <p:cNvSpPr/>
            <p:nvPr/>
          </p:nvSpPr>
          <p:spPr>
            <a:xfrm>
              <a:off x="936195" y="2494374"/>
              <a:ext cx="58676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实验部分（至少</a:t>
              </a:r>
              <a:r>
                <a:rPr kumimoji="0" lang="en-US" altLang="zh-CN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30%</a:t>
              </a:r>
              <a:r>
                <a:rPr kumimoji="0" lang="zh-CN" altLang="en-US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）</a:t>
              </a: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D2C3D336-5172-4C31-A236-4FC11DB09070}"/>
              </a:ext>
            </a:extLst>
          </p:cNvPr>
          <p:cNvSpPr txBox="1"/>
          <p:nvPr/>
        </p:nvSpPr>
        <p:spPr>
          <a:xfrm>
            <a:off x="965641" y="2061451"/>
            <a:ext cx="7822318" cy="4363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书写思路</a:t>
            </a:r>
            <a:r>
              <a:rPr kumimoji="1" lang="zh-CN" altLang="en-US" sz="20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endParaRPr kumimoji="1" lang="en-US" altLang="zh-CN" sz="20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ctr">
              <a:lnSpc>
                <a:spcPct val="150000"/>
              </a:lnSpc>
              <a:buFont typeface="+mj-lt"/>
              <a:buAutoNum type="alpha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实验结果（</a:t>
            </a:r>
            <a:r>
              <a:rPr lang="zh-CN" altLang="zh-CN" sz="2000" b="1" dirty="0">
                <a:solidFill>
                  <a:srgbClr val="FF0000"/>
                </a:solidFill>
                <a:latin typeface="Microsoft YaHei"/>
                <a:ea typeface="Microsoft YaHei"/>
              </a:rPr>
              <a:t>分析为主，效果的提升不要重点说，为什么有提升，为什么效果不好，重点写</a:t>
            </a: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）</a:t>
            </a:r>
          </a:p>
          <a:p>
            <a:pPr marL="742950" lvl="1" indent="-285750" fontAlgn="ctr">
              <a:lnSpc>
                <a:spcPct val="150000"/>
              </a:lnSpc>
              <a:buFont typeface="+mj-lt"/>
              <a:buAutoNum type="roman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主实验</a:t>
            </a:r>
            <a:r>
              <a:rPr lang="en-US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--</a:t>
            </a:r>
            <a:r>
              <a:rPr lang="zh-CN" altLang="zh-CN" sz="2000" b="1" dirty="0">
                <a:solidFill>
                  <a:prstClr val="black"/>
                </a:solidFill>
                <a:latin typeface="Microsoft YaHei"/>
                <a:ea typeface="Microsoft YaHei"/>
              </a:rPr>
              <a:t>表格双</a:t>
            </a:r>
            <a:r>
              <a:rPr lang="zh-CN" altLang="en-US" sz="2000" b="1" dirty="0">
                <a:solidFill>
                  <a:prstClr val="black"/>
                </a:solidFill>
                <a:latin typeface="Microsoft YaHei"/>
                <a:ea typeface="Microsoft YaHei"/>
              </a:rPr>
              <a:t>栏</a:t>
            </a:r>
            <a:endParaRPr lang="zh-CN" altLang="zh-CN" sz="2000" b="1" dirty="0">
              <a:solidFill>
                <a:prstClr val="black"/>
              </a:solidFill>
              <a:latin typeface="Microsoft YaHei"/>
              <a:ea typeface="Microsoft YaHei"/>
            </a:endParaRPr>
          </a:p>
          <a:p>
            <a:pPr marL="742950" lvl="1" indent="-285750" fontAlgn="ctr">
              <a:lnSpc>
                <a:spcPct val="150000"/>
              </a:lnSpc>
              <a:buFont typeface="+mj-lt"/>
              <a:buAutoNum type="roman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ablation实验</a:t>
            </a:r>
          </a:p>
          <a:p>
            <a:pPr marL="742950" lvl="1" indent="-285750" fontAlgn="ctr">
              <a:lnSpc>
                <a:spcPct val="150000"/>
              </a:lnSpc>
              <a:buFont typeface="+mj-lt"/>
              <a:buAutoNum type="roman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分析实验，解释一下</a:t>
            </a:r>
            <a:r>
              <a:rPr lang="zh-CN" altLang="zh-CN" sz="2000" b="1" dirty="0">
                <a:solidFill>
                  <a:prstClr val="black"/>
                </a:solidFill>
                <a:latin typeface="Microsoft YaHei"/>
                <a:ea typeface="Microsoft YaHei"/>
              </a:rPr>
              <a:t>模型内部的机理或者为啥奏效</a:t>
            </a:r>
          </a:p>
          <a:p>
            <a:pPr marL="742950" lvl="1" indent="-285750" fontAlgn="ctr">
              <a:lnSpc>
                <a:spcPct val="150000"/>
              </a:lnSpc>
              <a:buFont typeface="+mj-lt"/>
              <a:buAutoNum type="roman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可视化实验</a:t>
            </a:r>
            <a:endParaRPr lang="en-US" altLang="zh-CN" sz="2000" dirty="0">
              <a:solidFill>
                <a:prstClr val="black"/>
              </a:solidFill>
              <a:latin typeface="Microsoft YaHei"/>
              <a:ea typeface="Microsoft YaHei"/>
            </a:endParaRPr>
          </a:p>
          <a:p>
            <a:pPr marL="742950" lvl="1" indent="-285750" fontAlgn="ctr">
              <a:lnSpc>
                <a:spcPct val="150000"/>
              </a:lnSpc>
              <a:buFont typeface="+mj-lt"/>
              <a:buAutoNum type="romanLcPeriod"/>
            </a:pPr>
            <a:r>
              <a:rPr lang="zh-CN" altLang="en-US" sz="2000" dirty="0">
                <a:solidFill>
                  <a:prstClr val="black"/>
                </a:solidFill>
                <a:latin typeface="Microsoft YaHei"/>
                <a:ea typeface="Microsoft YaHei"/>
              </a:rPr>
              <a:t>参数实验</a:t>
            </a:r>
            <a:endParaRPr lang="zh-CN" altLang="zh-CN" sz="2000" dirty="0">
              <a:solidFill>
                <a:prstClr val="black"/>
              </a:solidFill>
              <a:latin typeface="Microsoft YaHei"/>
              <a:ea typeface="Microsoft YaHei"/>
            </a:endParaRPr>
          </a:p>
          <a:p>
            <a:pPr>
              <a:lnSpc>
                <a:spcPct val="150000"/>
              </a:lnSpc>
            </a:pPr>
            <a:endParaRPr kumimoji="1" lang="en-US" altLang="zh-CN" sz="24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4864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0965" y="276830"/>
            <a:ext cx="1916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论文书写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5357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BA799DA4-1BA3-478C-AD65-DF3176F86659}"/>
              </a:ext>
            </a:extLst>
          </p:cNvPr>
          <p:cNvGrpSpPr/>
          <p:nvPr/>
        </p:nvGrpSpPr>
        <p:grpSpPr>
          <a:xfrm>
            <a:off x="864189" y="1105533"/>
            <a:ext cx="7415625" cy="539298"/>
            <a:chOff x="468742" y="2436144"/>
            <a:chExt cx="7415625" cy="539298"/>
          </a:xfrm>
        </p:grpSpPr>
        <p:sp>
          <p:nvSpPr>
            <p:cNvPr id="11" name="MH_Other_2">
              <a:extLst>
                <a:ext uri="{FF2B5EF4-FFF2-40B4-BE49-F238E27FC236}">
                  <a16:creationId xmlns:a16="http://schemas.microsoft.com/office/drawing/2014/main" id="{95B90DCB-5C47-4248-B8B7-E3108E33FAC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auto">
            <a:xfrm>
              <a:off x="683568" y="2436144"/>
              <a:ext cx="7200799" cy="539298"/>
            </a:xfrm>
            <a:prstGeom prst="rect">
              <a:avLst/>
            </a:prstGeom>
            <a:noFill/>
            <a:ln w="38100" cap="flat" cmpd="sng" algn="ctr">
              <a:solidFill>
                <a:sysClr val="window" lastClr="FFFFFF">
                  <a:lumMod val="8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wrap="none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icrosoft YaHei"/>
              </a:endParaRPr>
            </a:p>
          </p:txBody>
        </p:sp>
        <p:sp>
          <p:nvSpPr>
            <p:cNvPr id="14" name="MH_Other_4">
              <a:extLst>
                <a:ext uri="{FF2B5EF4-FFF2-40B4-BE49-F238E27FC236}">
                  <a16:creationId xmlns:a16="http://schemas.microsoft.com/office/drawing/2014/main" id="{BA2BAFAA-9B42-45AB-AF2B-0A0F3DBC43E6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auto">
            <a:xfrm>
              <a:off x="468742" y="2484227"/>
              <a:ext cx="459769" cy="443132"/>
            </a:xfrm>
            <a:prstGeom prst="ellipse">
              <a:avLst/>
            </a:prstGeom>
            <a:solidFill>
              <a:srgbClr val="4A66AC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57150" dist="38100" dir="5400000" algn="ctr" rotWithShape="0">
                <a:srgbClr val="F0AD00">
                  <a:shade val="9000"/>
                  <a:satMod val="105000"/>
                  <a:alpha val="4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Microsoft YaHei"/>
                  <a:cs typeface="Verdana" panose="020B0604030504040204" pitchFamily="34" charset="0"/>
                </a:rPr>
                <a:t>5</a:t>
              </a:r>
              <a:endPara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Verdana" panose="020B0604030504040204" pitchFamily="34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EE34C5F-428E-4585-8E8D-824348B03978}"/>
                </a:ext>
              </a:extLst>
            </p:cNvPr>
            <p:cNvSpPr/>
            <p:nvPr/>
          </p:nvSpPr>
          <p:spPr>
            <a:xfrm>
              <a:off x="936195" y="2494374"/>
              <a:ext cx="58676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实验部分（至少</a:t>
              </a:r>
              <a:r>
                <a:rPr kumimoji="0" lang="en-US" altLang="zh-CN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30%</a:t>
              </a:r>
              <a:r>
                <a:rPr kumimoji="0" lang="zh-CN" altLang="en-US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）</a:t>
              </a: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0797DF82-7CBB-4EB4-989B-54A6C1372B1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6530" y="1883372"/>
            <a:ext cx="8362476" cy="4914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79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0965" y="276830"/>
            <a:ext cx="1916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论文书写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5357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84F510D-B7FC-4974-9C70-C887ED201541}"/>
              </a:ext>
            </a:extLst>
          </p:cNvPr>
          <p:cNvGrpSpPr/>
          <p:nvPr/>
        </p:nvGrpSpPr>
        <p:grpSpPr>
          <a:xfrm>
            <a:off x="864189" y="1105533"/>
            <a:ext cx="7415625" cy="539298"/>
            <a:chOff x="468742" y="2436144"/>
            <a:chExt cx="7415625" cy="539298"/>
          </a:xfrm>
        </p:grpSpPr>
        <p:sp>
          <p:nvSpPr>
            <p:cNvPr id="11" name="MH_Other_2">
              <a:extLst>
                <a:ext uri="{FF2B5EF4-FFF2-40B4-BE49-F238E27FC236}">
                  <a16:creationId xmlns:a16="http://schemas.microsoft.com/office/drawing/2014/main" id="{4772FD92-9325-414F-8330-D264B9BE150F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auto">
            <a:xfrm>
              <a:off x="683568" y="2436144"/>
              <a:ext cx="7200799" cy="539298"/>
            </a:xfrm>
            <a:prstGeom prst="rect">
              <a:avLst/>
            </a:prstGeom>
            <a:noFill/>
            <a:ln w="38100" cap="flat" cmpd="sng" algn="ctr">
              <a:solidFill>
                <a:sysClr val="window" lastClr="FFFFFF">
                  <a:lumMod val="8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wrap="none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icrosoft YaHei"/>
              </a:endParaRPr>
            </a:p>
          </p:txBody>
        </p:sp>
        <p:sp>
          <p:nvSpPr>
            <p:cNvPr id="14" name="MH_Other_4">
              <a:extLst>
                <a:ext uri="{FF2B5EF4-FFF2-40B4-BE49-F238E27FC236}">
                  <a16:creationId xmlns:a16="http://schemas.microsoft.com/office/drawing/2014/main" id="{EF755F9D-3B51-41F6-A82C-9A1E367A7A12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auto">
            <a:xfrm>
              <a:off x="468742" y="2484227"/>
              <a:ext cx="459769" cy="443132"/>
            </a:xfrm>
            <a:prstGeom prst="ellipse">
              <a:avLst/>
            </a:prstGeom>
            <a:solidFill>
              <a:srgbClr val="4A66AC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57150" dist="38100" dir="5400000" algn="ctr" rotWithShape="0">
                <a:srgbClr val="F0AD00">
                  <a:shade val="9000"/>
                  <a:satMod val="105000"/>
                  <a:alpha val="4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Microsoft YaHei"/>
                  <a:cs typeface="Verdana" panose="020B0604030504040204" pitchFamily="34" charset="0"/>
                </a:rPr>
                <a:t>5</a:t>
              </a:r>
              <a:endPara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Verdana" panose="020B0604030504040204" pitchFamily="34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593FE52-113F-4116-A654-574B1DD7F8D1}"/>
                </a:ext>
              </a:extLst>
            </p:cNvPr>
            <p:cNvSpPr/>
            <p:nvPr/>
          </p:nvSpPr>
          <p:spPr>
            <a:xfrm>
              <a:off x="936195" y="2494374"/>
              <a:ext cx="58676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实验部分（至少</a:t>
              </a:r>
              <a:r>
                <a:rPr kumimoji="0" lang="en-US" altLang="zh-CN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30%</a:t>
              </a:r>
              <a:r>
                <a:rPr kumimoji="0" lang="zh-CN" altLang="en-US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）</a:t>
              </a:r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F5CFC0C2-E7BB-4D5D-9592-F68DAB08973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5536" y="1818352"/>
            <a:ext cx="4947510" cy="473968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78565FE-4BFD-43FD-8AE2-4E7C9B82D93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36096" y="2636912"/>
            <a:ext cx="3565679" cy="2771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042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0965" y="276830"/>
            <a:ext cx="1916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论文书写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5357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7862FAC-7B6D-491F-BA35-82C98B343628}"/>
              </a:ext>
            </a:extLst>
          </p:cNvPr>
          <p:cNvGrpSpPr/>
          <p:nvPr/>
        </p:nvGrpSpPr>
        <p:grpSpPr>
          <a:xfrm>
            <a:off x="864189" y="1076037"/>
            <a:ext cx="7415625" cy="539298"/>
            <a:chOff x="468742" y="2436144"/>
            <a:chExt cx="7415625" cy="539298"/>
          </a:xfrm>
        </p:grpSpPr>
        <p:sp>
          <p:nvSpPr>
            <p:cNvPr id="18" name="MH_Other_2">
              <a:extLst>
                <a:ext uri="{FF2B5EF4-FFF2-40B4-BE49-F238E27FC236}">
                  <a16:creationId xmlns:a16="http://schemas.microsoft.com/office/drawing/2014/main" id="{4BDB2C5F-9275-44CA-A9F1-297C1ACB0DE5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auto">
            <a:xfrm>
              <a:off x="683568" y="2436144"/>
              <a:ext cx="7200799" cy="539298"/>
            </a:xfrm>
            <a:prstGeom prst="rect">
              <a:avLst/>
            </a:prstGeom>
            <a:noFill/>
            <a:ln w="38100" cap="flat" cmpd="sng" algn="ctr">
              <a:solidFill>
                <a:sysClr val="window" lastClr="FFFFFF">
                  <a:lumMod val="8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wrap="none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icrosoft YaHei"/>
              </a:endParaRPr>
            </a:p>
          </p:txBody>
        </p:sp>
        <p:sp>
          <p:nvSpPr>
            <p:cNvPr id="19" name="MH_Other_4">
              <a:extLst>
                <a:ext uri="{FF2B5EF4-FFF2-40B4-BE49-F238E27FC236}">
                  <a16:creationId xmlns:a16="http://schemas.microsoft.com/office/drawing/2014/main" id="{F6BEE3C4-8F82-4840-8AAC-40664A2FE62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auto">
            <a:xfrm>
              <a:off x="468742" y="2484227"/>
              <a:ext cx="459769" cy="443132"/>
            </a:xfrm>
            <a:prstGeom prst="ellipse">
              <a:avLst/>
            </a:prstGeom>
            <a:solidFill>
              <a:srgbClr val="4A66AC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57150" dist="38100" dir="5400000" algn="ctr" rotWithShape="0">
                <a:srgbClr val="F0AD00">
                  <a:shade val="9000"/>
                  <a:satMod val="105000"/>
                  <a:alpha val="4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Microsoft YaHei"/>
                  <a:cs typeface="Verdana" panose="020B0604030504040204" pitchFamily="34" charset="0"/>
                </a:rPr>
                <a:t>6</a:t>
              </a:r>
              <a:endPara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Verdana" panose="020B0604030504040204" pitchFamily="34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A75ACD1-1790-4E65-90C6-40E4DAEB01F2}"/>
                </a:ext>
              </a:extLst>
            </p:cNvPr>
            <p:cNvSpPr/>
            <p:nvPr/>
          </p:nvSpPr>
          <p:spPr>
            <a:xfrm>
              <a:off x="936195" y="2494374"/>
              <a:ext cx="58676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总结</a:t>
              </a: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F15BAF03-B402-438A-9EAC-6F6287BE52FC}"/>
              </a:ext>
            </a:extLst>
          </p:cNvPr>
          <p:cNvSpPr txBox="1"/>
          <p:nvPr/>
        </p:nvSpPr>
        <p:spPr>
          <a:xfrm>
            <a:off x="864189" y="1685531"/>
            <a:ext cx="7822318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n"/>
            </a:pPr>
            <a:r>
              <a:rPr kumimoji="1" lang="zh-CN" altLang="en-US" sz="2000" b="1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书写思路</a:t>
            </a:r>
            <a:r>
              <a:rPr kumimoji="1" lang="zh-CN" altLang="en-US" sz="2400" dirty="0">
                <a:solidFill>
                  <a:prstClr val="black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endParaRPr kumimoji="1" lang="en-US" altLang="zh-CN" sz="2400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fontAlgn="ctr">
              <a:lnSpc>
                <a:spcPct val="150000"/>
              </a:lnSpc>
              <a:buFont typeface="+mj-lt"/>
              <a:buAutoNum type="alphaLcPeriod"/>
            </a:pPr>
            <a:r>
              <a:rPr lang="zh-CN" altLang="en-US" sz="2000" dirty="0">
                <a:solidFill>
                  <a:prstClr val="black"/>
                </a:solidFill>
                <a:latin typeface="Microsoft YaHei"/>
                <a:ea typeface="Microsoft YaHei"/>
              </a:rPr>
              <a:t>我们提出了什么</a:t>
            </a:r>
            <a:endParaRPr lang="zh-CN" altLang="zh-CN" sz="2000" dirty="0">
              <a:solidFill>
                <a:prstClr val="black"/>
              </a:solidFill>
              <a:latin typeface="Microsoft YaHei"/>
              <a:ea typeface="Microsoft YaHei"/>
            </a:endParaRPr>
          </a:p>
          <a:p>
            <a:pPr marL="742950" lvl="1" indent="-285750" fontAlgn="ctr">
              <a:lnSpc>
                <a:spcPct val="150000"/>
              </a:lnSpc>
              <a:buFont typeface="+mj-lt"/>
              <a:buAutoNum type="romanLcPeriod"/>
            </a:pPr>
            <a:r>
              <a:rPr lang="zh-CN" altLang="en-US" sz="2000" dirty="0">
                <a:solidFill>
                  <a:prstClr val="black"/>
                </a:solidFill>
                <a:latin typeface="Microsoft YaHei"/>
                <a:ea typeface="Microsoft YaHei"/>
              </a:rPr>
              <a:t>包含几个模块</a:t>
            </a:r>
            <a:endParaRPr lang="en-US" altLang="zh-CN" sz="2000" dirty="0">
              <a:solidFill>
                <a:prstClr val="black"/>
              </a:solidFill>
              <a:latin typeface="Microsoft YaHei"/>
              <a:ea typeface="Microsoft YaHei"/>
            </a:endParaRPr>
          </a:p>
          <a:p>
            <a:pPr marL="742950" lvl="1" indent="-285750" fontAlgn="ctr">
              <a:lnSpc>
                <a:spcPct val="150000"/>
              </a:lnSpc>
              <a:buFont typeface="+mj-lt"/>
              <a:buAutoNum type="romanLcPeriod"/>
            </a:pPr>
            <a:r>
              <a:rPr lang="zh-CN" altLang="en-US" sz="2000" dirty="0">
                <a:solidFill>
                  <a:prstClr val="black"/>
                </a:solidFill>
                <a:latin typeface="Microsoft YaHei"/>
                <a:ea typeface="Microsoft YaHei"/>
              </a:rPr>
              <a:t>每个模块的作用，达到的效果</a:t>
            </a:r>
            <a:endParaRPr lang="zh-CN" altLang="zh-CN" sz="2000" dirty="0">
              <a:solidFill>
                <a:prstClr val="black"/>
              </a:solidFill>
              <a:latin typeface="Microsoft YaHei"/>
              <a:ea typeface="Microsoft YaHei"/>
            </a:endParaRPr>
          </a:p>
          <a:p>
            <a:pPr fontAlgn="ctr">
              <a:lnSpc>
                <a:spcPct val="150000"/>
              </a:lnSpc>
              <a:buFont typeface="+mj-lt"/>
              <a:buAutoNum type="alphaLcPeriod"/>
            </a:pPr>
            <a:r>
              <a:rPr lang="zh-CN" altLang="zh-CN" sz="2000" dirty="0">
                <a:solidFill>
                  <a:prstClr val="black"/>
                </a:solidFill>
                <a:latin typeface="Microsoft YaHei"/>
                <a:ea typeface="Microsoft YaHei"/>
              </a:rPr>
              <a:t>实验</a:t>
            </a:r>
            <a:r>
              <a:rPr lang="zh-CN" altLang="en-US" sz="2000" dirty="0">
                <a:solidFill>
                  <a:prstClr val="black"/>
                </a:solidFill>
                <a:latin typeface="Microsoft YaHei"/>
                <a:ea typeface="Microsoft YaHei"/>
              </a:rPr>
              <a:t>数据</a:t>
            </a:r>
            <a:endParaRPr lang="zh-CN" altLang="zh-CN" sz="2000" dirty="0">
              <a:solidFill>
                <a:prstClr val="black"/>
              </a:solidFill>
              <a:latin typeface="Microsoft YaHei"/>
              <a:ea typeface="Microsoft YaHei"/>
            </a:endParaRPr>
          </a:p>
          <a:p>
            <a:pPr marL="742950" lvl="1" indent="-285750" fontAlgn="ctr">
              <a:lnSpc>
                <a:spcPct val="150000"/>
              </a:lnSpc>
              <a:buFont typeface="+mj-lt"/>
              <a:buAutoNum type="romanLcPeriod"/>
            </a:pPr>
            <a:r>
              <a:rPr lang="zh-CN" altLang="en-US" sz="2000" dirty="0">
                <a:solidFill>
                  <a:prstClr val="black"/>
                </a:solidFill>
                <a:latin typeface="Microsoft YaHei"/>
                <a:ea typeface="Microsoft YaHei"/>
              </a:rPr>
              <a:t>实验结果说明了什么</a:t>
            </a:r>
            <a:endParaRPr lang="zh-CN" altLang="zh-CN" sz="2000" dirty="0">
              <a:solidFill>
                <a:prstClr val="black"/>
              </a:solidFill>
              <a:latin typeface="Microsoft YaHei"/>
              <a:ea typeface="Microsoft YaHei"/>
            </a:endParaRPr>
          </a:p>
          <a:p>
            <a:pPr marL="742950" lvl="1" indent="-285750" fontAlgn="ctr">
              <a:lnSpc>
                <a:spcPct val="150000"/>
              </a:lnSpc>
              <a:buFont typeface="+mj-lt"/>
              <a:buAutoNum type="romanLcPeriod"/>
            </a:pPr>
            <a:r>
              <a:rPr lang="zh-CN" altLang="en-US" sz="2000" dirty="0">
                <a:solidFill>
                  <a:prstClr val="black"/>
                </a:solidFill>
                <a:latin typeface="Microsoft YaHei"/>
                <a:ea typeface="Microsoft YaHei"/>
              </a:rPr>
              <a:t>直接给结论，不用再写分析之类的</a:t>
            </a:r>
            <a:endParaRPr lang="en-US" altLang="zh-CN" sz="2000" dirty="0">
              <a:solidFill>
                <a:prstClr val="black"/>
              </a:solidFill>
              <a:latin typeface="Microsoft YaHei"/>
              <a:ea typeface="Microsoft YaHei"/>
            </a:endParaRPr>
          </a:p>
          <a:p>
            <a:pPr marL="285750" indent="-285750" fontAlgn="ctr">
              <a:lnSpc>
                <a:spcPct val="150000"/>
              </a:lnSpc>
              <a:buFont typeface="+mj-lt"/>
              <a:buAutoNum type="alphaLcPeriod"/>
            </a:pPr>
            <a:r>
              <a:rPr lang="zh-CN" altLang="en-US" sz="2000" b="1" dirty="0">
                <a:solidFill>
                  <a:prstClr val="black"/>
                </a:solidFill>
                <a:latin typeface="Microsoft YaHei"/>
                <a:ea typeface="Microsoft YaHei"/>
              </a:rPr>
              <a:t>未来的工作（考虑其他因素，模型部分可以改进点）</a:t>
            </a:r>
            <a:endParaRPr kumimoji="1" lang="en-US" altLang="zh-CN" sz="2400" b="1" dirty="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94526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0965" y="276830"/>
            <a:ext cx="1916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论文书写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5357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>
            <a:extLst>
              <a:ext uri="{FF2B5EF4-FFF2-40B4-BE49-F238E27FC236}">
                <a16:creationId xmlns:a16="http://schemas.microsoft.com/office/drawing/2014/main" id="{CE01B833-D570-4CD6-9424-B184BC8901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0" y="2217921"/>
            <a:ext cx="5863590" cy="4296158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C9E69878-31F5-4E58-81D1-96B9BB82A93B}"/>
              </a:ext>
            </a:extLst>
          </p:cNvPr>
          <p:cNvGrpSpPr/>
          <p:nvPr/>
        </p:nvGrpSpPr>
        <p:grpSpPr>
          <a:xfrm>
            <a:off x="864189" y="1076037"/>
            <a:ext cx="7415625" cy="539298"/>
            <a:chOff x="468742" y="2436144"/>
            <a:chExt cx="7415625" cy="539298"/>
          </a:xfrm>
        </p:grpSpPr>
        <p:sp>
          <p:nvSpPr>
            <p:cNvPr id="15" name="MH_Other_2">
              <a:extLst>
                <a:ext uri="{FF2B5EF4-FFF2-40B4-BE49-F238E27FC236}">
                  <a16:creationId xmlns:a16="http://schemas.microsoft.com/office/drawing/2014/main" id="{1A4599CA-DD8B-4D0F-AA83-45B5CF8FFBA6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auto">
            <a:xfrm>
              <a:off x="683568" y="2436144"/>
              <a:ext cx="7200799" cy="539298"/>
            </a:xfrm>
            <a:prstGeom prst="rect">
              <a:avLst/>
            </a:prstGeom>
            <a:noFill/>
            <a:ln w="38100" cap="flat" cmpd="sng" algn="ctr">
              <a:solidFill>
                <a:sysClr val="window" lastClr="FFFFFF">
                  <a:lumMod val="8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wrap="none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icrosoft YaHei"/>
              </a:endParaRPr>
            </a:p>
          </p:txBody>
        </p:sp>
        <p:sp>
          <p:nvSpPr>
            <p:cNvPr id="16" name="MH_Other_4">
              <a:extLst>
                <a:ext uri="{FF2B5EF4-FFF2-40B4-BE49-F238E27FC236}">
                  <a16:creationId xmlns:a16="http://schemas.microsoft.com/office/drawing/2014/main" id="{22F274FD-EB99-4501-BEE3-17900DF2F958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auto">
            <a:xfrm>
              <a:off x="468742" y="2484227"/>
              <a:ext cx="459769" cy="443132"/>
            </a:xfrm>
            <a:prstGeom prst="ellipse">
              <a:avLst/>
            </a:prstGeom>
            <a:solidFill>
              <a:srgbClr val="4A66AC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57150" dist="38100" dir="5400000" algn="ctr" rotWithShape="0">
                <a:srgbClr val="F0AD00">
                  <a:shade val="9000"/>
                  <a:satMod val="105000"/>
                  <a:alpha val="4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Microsoft YaHei"/>
                  <a:cs typeface="Verdana" panose="020B0604030504040204" pitchFamily="34" charset="0"/>
                </a:rPr>
                <a:t>6</a:t>
              </a:r>
              <a:endPara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Verdana" panose="020B0604030504040204" pitchFamily="34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A937AFED-8632-40DF-B522-A228887A7410}"/>
                </a:ext>
              </a:extLst>
            </p:cNvPr>
            <p:cNvSpPr/>
            <p:nvPr/>
          </p:nvSpPr>
          <p:spPr>
            <a:xfrm>
              <a:off x="936195" y="2494374"/>
              <a:ext cx="58676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31711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圆角 9"/>
          <p:cNvSpPr/>
          <p:nvPr/>
        </p:nvSpPr>
        <p:spPr>
          <a:xfrm>
            <a:off x="483083" y="1814145"/>
            <a:ext cx="2356376" cy="1176813"/>
          </a:xfrm>
          <a:prstGeom prst="round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90884" y="3640132"/>
            <a:ext cx="188562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+mn-ea"/>
              </a:rPr>
              <a:t>1.</a:t>
            </a:r>
            <a:r>
              <a:rPr lang="zh-CN" altLang="en-US" sz="1600" dirty="0">
                <a:latin typeface="+mn-ea"/>
              </a:rPr>
              <a:t>矩阵计算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600" dirty="0">
                <a:latin typeface="+mn-ea"/>
              </a:rPr>
              <a:t>2.</a:t>
            </a:r>
            <a:r>
              <a:rPr lang="zh-CN" altLang="en-US" sz="1600" dirty="0">
                <a:latin typeface="+mn-ea"/>
              </a:rPr>
              <a:t>概率论、信息论</a:t>
            </a:r>
            <a:endParaRPr lang="zh-CN" altLang="en-US" dirty="0"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198056" y="1945542"/>
            <a:ext cx="306139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神经网络基础知识</a:t>
            </a:r>
            <a:endParaRPr lang="en-US" altLang="zh-CN" sz="2000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/>
              <a:t>一、 神经网络与多层感知器 </a:t>
            </a:r>
          </a:p>
          <a:p>
            <a:r>
              <a:rPr lang="en-US" altLang="zh-CN" sz="1200" dirty="0"/>
              <a:t>1.1 </a:t>
            </a:r>
            <a:r>
              <a:rPr lang="zh-CN" altLang="en-US" sz="1200" dirty="0"/>
              <a:t>人工神经元：</a:t>
            </a:r>
            <a:r>
              <a:rPr lang="en-US" altLang="zh-CN" sz="1200" dirty="0"/>
              <a:t>MP</a:t>
            </a:r>
            <a:r>
              <a:rPr lang="zh-CN" altLang="en-US" sz="1200" dirty="0"/>
              <a:t>模型</a:t>
            </a:r>
          </a:p>
          <a:p>
            <a:r>
              <a:rPr lang="en-US" altLang="zh-CN" sz="1200" dirty="0"/>
              <a:t>1.2 </a:t>
            </a:r>
            <a:r>
              <a:rPr lang="zh-CN" altLang="en-US" sz="1200" dirty="0"/>
              <a:t>多层感知机</a:t>
            </a:r>
          </a:p>
          <a:p>
            <a:r>
              <a:rPr lang="en-US" altLang="zh-CN" sz="1200" dirty="0"/>
              <a:t>1.3 </a:t>
            </a:r>
            <a:r>
              <a:rPr lang="zh-CN" altLang="en-US" sz="1200" dirty="0"/>
              <a:t>激活函数（</a:t>
            </a:r>
            <a:r>
              <a:rPr lang="en-US" altLang="zh-CN" sz="1200" dirty="0"/>
              <a:t>sigmoid/tanh/</a:t>
            </a:r>
            <a:r>
              <a:rPr lang="en-US" altLang="zh-CN" sz="1200" dirty="0" err="1"/>
              <a:t>relu</a:t>
            </a:r>
            <a:r>
              <a:rPr lang="zh-CN" altLang="en-US" sz="1200" dirty="0"/>
              <a:t>）</a:t>
            </a:r>
          </a:p>
          <a:p>
            <a:r>
              <a:rPr lang="en-US" altLang="zh-CN" sz="1200" dirty="0"/>
              <a:t>1.4 </a:t>
            </a:r>
            <a:r>
              <a:rPr lang="zh-CN" altLang="en-US" sz="1200" dirty="0"/>
              <a:t>反向传播（</a:t>
            </a:r>
            <a:r>
              <a:rPr lang="en-US" altLang="zh-CN" sz="1200" dirty="0"/>
              <a:t>BP</a:t>
            </a:r>
            <a:r>
              <a:rPr lang="zh-CN" altLang="en-US" sz="1200" dirty="0"/>
              <a:t>）： 梯度下降，学习率</a:t>
            </a:r>
          </a:p>
          <a:p>
            <a:r>
              <a:rPr lang="en-US" altLang="zh-CN" sz="1200" dirty="0"/>
              <a:t>1.5 </a:t>
            </a:r>
            <a:r>
              <a:rPr lang="zh-CN" altLang="en-US" sz="1200" dirty="0"/>
              <a:t>损失函数：</a:t>
            </a:r>
            <a:r>
              <a:rPr lang="en-US" altLang="zh-CN" sz="1200" dirty="0"/>
              <a:t>MSE/CE</a:t>
            </a:r>
            <a:r>
              <a:rPr lang="zh-CN" altLang="en-US" sz="1200" dirty="0"/>
              <a:t>； </a:t>
            </a:r>
            <a:r>
              <a:rPr lang="en-US" altLang="zh-CN" sz="1200" dirty="0" err="1"/>
              <a:t>Softmax</a:t>
            </a:r>
            <a:r>
              <a:rPr lang="zh-CN" altLang="en-US" sz="1200" dirty="0"/>
              <a:t>函数</a:t>
            </a:r>
          </a:p>
          <a:p>
            <a:r>
              <a:rPr lang="en-US" altLang="zh-CN" sz="1200" dirty="0"/>
              <a:t>1.6 </a:t>
            </a:r>
            <a:r>
              <a:rPr lang="zh-CN" altLang="en-US" sz="1200" dirty="0"/>
              <a:t>权值初始化</a:t>
            </a:r>
          </a:p>
          <a:p>
            <a:r>
              <a:rPr lang="en-US" altLang="zh-CN" sz="1200" dirty="0"/>
              <a:t>1.7 </a:t>
            </a:r>
            <a:r>
              <a:rPr lang="zh-CN" altLang="en-US" sz="1200" dirty="0"/>
              <a:t>正则化：</a:t>
            </a:r>
            <a:r>
              <a:rPr lang="en-US" altLang="zh-CN" sz="1200" dirty="0"/>
              <a:t>L1</a:t>
            </a:r>
            <a:r>
              <a:rPr lang="zh-CN" altLang="en-US" sz="1200" dirty="0"/>
              <a:t>、</a:t>
            </a:r>
            <a:r>
              <a:rPr lang="en-US" altLang="zh-CN" sz="1200" dirty="0"/>
              <a:t>L2</a:t>
            </a:r>
            <a:r>
              <a:rPr lang="zh-CN" altLang="en-US" sz="1200" dirty="0"/>
              <a:t>和</a:t>
            </a:r>
            <a:r>
              <a:rPr lang="en-US" altLang="zh-CN" sz="1200" dirty="0"/>
              <a:t>Dropout</a:t>
            </a:r>
            <a:r>
              <a:rPr lang="zh-CN" altLang="en-US" sz="1200" dirty="0"/>
              <a:t>；提及</a:t>
            </a:r>
            <a:r>
              <a:rPr lang="en-US" altLang="zh-CN" sz="1200" dirty="0"/>
              <a:t>BN/GN/IN/LN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二、卷积神经网络基础</a:t>
            </a:r>
            <a:endParaRPr lang="en-US" altLang="zh-CN" sz="1600" dirty="0"/>
          </a:p>
          <a:p>
            <a:r>
              <a:rPr lang="en-US" altLang="zh-CN" sz="1200" dirty="0"/>
              <a:t>2.1 </a:t>
            </a:r>
            <a:r>
              <a:rPr lang="zh-CN" altLang="en-US" sz="1200" dirty="0"/>
              <a:t>卷积神经网络简介</a:t>
            </a:r>
          </a:p>
          <a:p>
            <a:r>
              <a:rPr lang="en-US" altLang="zh-CN" sz="1200" dirty="0"/>
              <a:t>2.2 </a:t>
            </a:r>
            <a:r>
              <a:rPr lang="zh-CN" altLang="en-US" sz="1200" dirty="0"/>
              <a:t>卷积层</a:t>
            </a:r>
          </a:p>
          <a:p>
            <a:r>
              <a:rPr lang="en-US" altLang="zh-CN" sz="1200" dirty="0"/>
              <a:t>2.3 </a:t>
            </a:r>
            <a:r>
              <a:rPr lang="zh-CN" altLang="en-US" sz="1200" dirty="0"/>
              <a:t>池化层</a:t>
            </a:r>
          </a:p>
          <a:p>
            <a:r>
              <a:rPr lang="en-US" altLang="zh-CN" sz="1200" dirty="0"/>
              <a:t>2.4 Lenet5</a:t>
            </a:r>
          </a:p>
          <a:p>
            <a:pPr>
              <a:lnSpc>
                <a:spcPct val="150000"/>
              </a:lnSpc>
            </a:pPr>
            <a:r>
              <a:rPr lang="zh-CN" altLang="en-US" sz="1600" dirty="0"/>
              <a:t>三、循环神经网络</a:t>
            </a:r>
          </a:p>
          <a:p>
            <a:r>
              <a:rPr lang="en-US" altLang="zh-CN" sz="1200" dirty="0"/>
              <a:t>3.1 </a:t>
            </a:r>
            <a:r>
              <a:rPr lang="en-US" altLang="zh-CN" sz="1200" dirty="0" err="1"/>
              <a:t>rnn</a:t>
            </a:r>
            <a:r>
              <a:rPr lang="zh-CN" altLang="en-US" sz="1200" dirty="0"/>
              <a:t>循环神经网络</a:t>
            </a:r>
          </a:p>
          <a:p>
            <a:r>
              <a:rPr lang="en-US" altLang="zh-CN" sz="1200" dirty="0"/>
              <a:t>3.2 </a:t>
            </a:r>
            <a:r>
              <a:rPr lang="en-US" altLang="zh-CN" sz="1200" dirty="0" err="1"/>
              <a:t>lstm</a:t>
            </a:r>
            <a:r>
              <a:rPr lang="en-US" altLang="zh-CN" sz="1200" dirty="0"/>
              <a:t> </a:t>
            </a:r>
            <a:r>
              <a:rPr lang="zh-CN" altLang="en-US" sz="1200" dirty="0"/>
              <a:t>长短记忆循环神经网络</a:t>
            </a:r>
          </a:p>
          <a:p>
            <a:r>
              <a:rPr lang="en-US" altLang="zh-CN" sz="1200" dirty="0"/>
              <a:t>3.3 </a:t>
            </a:r>
            <a:r>
              <a:rPr lang="en-US" altLang="zh-CN" sz="1200" dirty="0" err="1"/>
              <a:t>gru</a:t>
            </a:r>
            <a:r>
              <a:rPr lang="en-US" altLang="zh-CN" sz="1200" dirty="0"/>
              <a:t> </a:t>
            </a:r>
            <a:r>
              <a:rPr lang="zh-CN" altLang="en-US" sz="1200" dirty="0"/>
              <a:t>门控循环单元</a:t>
            </a:r>
          </a:p>
        </p:txBody>
      </p:sp>
      <p:sp>
        <p:nvSpPr>
          <p:cNvPr id="9" name="矩形 8"/>
          <p:cNvSpPr/>
          <p:nvPr/>
        </p:nvSpPr>
        <p:spPr>
          <a:xfrm>
            <a:off x="9326654" y="1973049"/>
            <a:ext cx="2459152" cy="32864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NLP </a:t>
            </a: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基础知识</a:t>
            </a:r>
            <a:endParaRPr lang="en-US" altLang="zh-CN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基本概念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预备知识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形式语言与自动机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语料库与语言知识库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语言模型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概率图模型</a:t>
            </a:r>
            <a:endParaRPr lang="en-US" altLang="zh-CN" sz="16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atin typeface="+mn-ea"/>
              </a:rPr>
              <a:t>自动分词、命名实体识别与词性标注</a:t>
            </a:r>
            <a:endParaRPr lang="en-US" altLang="zh-CN" sz="1600" dirty="0">
              <a:latin typeface="+mn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67473" y="1762638"/>
            <a:ext cx="2182497" cy="1200329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en-US" altLang="zh-CN" b="1" dirty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+mn-ea"/>
              </a:rPr>
              <a:t>1.</a:t>
            </a:r>
            <a:r>
              <a:rPr lang="zh-CN" altLang="en-US" dirty="0">
                <a:latin typeface="+mn-ea"/>
              </a:rPr>
              <a:t>编程基础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latin typeface="+mn-ea"/>
              </a:rPr>
              <a:t>2.</a:t>
            </a:r>
            <a:r>
              <a:rPr lang="zh-CN" altLang="en-US" dirty="0">
                <a:latin typeface="+mn-ea"/>
              </a:rPr>
              <a:t>机器学习库</a:t>
            </a:r>
          </a:p>
        </p:txBody>
      </p:sp>
      <p:sp>
        <p:nvSpPr>
          <p:cNvPr id="12" name="矩形: 圆角 11"/>
          <p:cNvSpPr/>
          <p:nvPr/>
        </p:nvSpPr>
        <p:spPr>
          <a:xfrm>
            <a:off x="479425" y="3214581"/>
            <a:ext cx="2360033" cy="1237537"/>
          </a:xfrm>
          <a:prstGeom prst="roundRect">
            <a:avLst>
              <a:gd name="adj" fmla="val 6226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50481" y="3251318"/>
            <a:ext cx="1257688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数学基础</a:t>
            </a:r>
          </a:p>
        </p:txBody>
      </p:sp>
      <p:sp>
        <p:nvSpPr>
          <p:cNvPr id="14" name="矩形: 圆角 13"/>
          <p:cNvSpPr/>
          <p:nvPr/>
        </p:nvSpPr>
        <p:spPr>
          <a:xfrm>
            <a:off x="6350313" y="1814145"/>
            <a:ext cx="2589983" cy="4352203"/>
          </a:xfrm>
          <a:prstGeom prst="roundRect">
            <a:avLst>
              <a:gd name="adj" fmla="val 6226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/>
          <p:cNvSpPr/>
          <p:nvPr/>
        </p:nvSpPr>
        <p:spPr>
          <a:xfrm>
            <a:off x="3107004" y="1814145"/>
            <a:ext cx="3061392" cy="4392699"/>
          </a:xfrm>
          <a:prstGeom prst="roundRect">
            <a:avLst>
              <a:gd name="adj" fmla="val 4733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/>
          <p:cNvSpPr/>
          <p:nvPr/>
        </p:nvSpPr>
        <p:spPr>
          <a:xfrm>
            <a:off x="9144737" y="1814145"/>
            <a:ext cx="2530705" cy="4352204"/>
          </a:xfrm>
          <a:prstGeom prst="roundRect">
            <a:avLst>
              <a:gd name="adj" fmla="val 3393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512872" y="1973049"/>
            <a:ext cx="2427424" cy="4214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 </a:t>
            </a:r>
            <a:r>
              <a:rPr lang="zh-CN" altLang="en-US" b="1" dirty="0"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dirty="0" err="1">
                <a:latin typeface="+mn-ea"/>
              </a:rPr>
              <a:t>PyTorch</a:t>
            </a:r>
            <a:r>
              <a:rPr lang="zh-CN" altLang="en-US" sz="1400" dirty="0">
                <a:latin typeface="+mn-ea"/>
              </a:rPr>
              <a:t>简介及安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dirty="0" err="1">
                <a:latin typeface="+mn-ea"/>
              </a:rPr>
              <a:t>PyTorch</a:t>
            </a:r>
            <a:r>
              <a:rPr lang="zh-CN" altLang="en-US" sz="1400" dirty="0">
                <a:latin typeface="+mn-ea"/>
              </a:rPr>
              <a:t>人名币分类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dirty="0" err="1">
                <a:latin typeface="+mn-ea"/>
              </a:rPr>
              <a:t>PyTorch</a:t>
            </a:r>
            <a:r>
              <a:rPr lang="zh-CN" altLang="en-US" sz="1400" dirty="0">
                <a:latin typeface="+mn-ea"/>
              </a:rPr>
              <a:t>数据读取模块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dirty="0" err="1">
                <a:latin typeface="+mn-ea"/>
              </a:rPr>
              <a:t>PyTorch</a:t>
            </a:r>
            <a:r>
              <a:rPr lang="zh-CN" altLang="en-US" sz="1400" dirty="0">
                <a:latin typeface="+mn-ea"/>
              </a:rPr>
              <a:t>数据增强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dirty="0" err="1">
                <a:latin typeface="+mn-ea"/>
              </a:rPr>
              <a:t>PyTorch</a:t>
            </a:r>
            <a:r>
              <a:rPr lang="en-US" altLang="zh-CN" sz="1400" dirty="0">
                <a:latin typeface="+mn-ea"/>
              </a:rPr>
              <a:t> Module</a:t>
            </a:r>
            <a:r>
              <a:rPr lang="zh-CN" altLang="en-US" sz="1400" dirty="0">
                <a:latin typeface="+mn-ea"/>
              </a:rPr>
              <a:t>模块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dirty="0" err="1">
                <a:latin typeface="+mn-ea"/>
              </a:rPr>
              <a:t>PyTorch</a:t>
            </a:r>
            <a:r>
              <a:rPr lang="en-US" altLang="zh-CN" sz="1400" dirty="0">
                <a:latin typeface="+mn-ea"/>
              </a:rPr>
              <a:t> </a:t>
            </a:r>
            <a:r>
              <a:rPr lang="zh-CN" altLang="en-US" sz="1400" dirty="0">
                <a:latin typeface="+mn-ea"/>
              </a:rPr>
              <a:t>常用网络层 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dirty="0" err="1">
                <a:latin typeface="+mn-ea"/>
              </a:rPr>
              <a:t>PyTorch</a:t>
            </a:r>
            <a:r>
              <a:rPr lang="en-US" altLang="zh-CN" sz="1400" dirty="0">
                <a:latin typeface="+mn-ea"/>
              </a:rPr>
              <a:t> </a:t>
            </a:r>
            <a:r>
              <a:rPr lang="zh-CN" altLang="en-US" sz="1400" dirty="0">
                <a:latin typeface="+mn-ea"/>
              </a:rPr>
              <a:t>损失函数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dirty="0" err="1">
                <a:latin typeface="+mn-ea"/>
              </a:rPr>
              <a:t>PyTorch</a:t>
            </a:r>
            <a:r>
              <a:rPr lang="en-US" altLang="zh-CN" sz="1400" dirty="0">
                <a:latin typeface="+mn-ea"/>
              </a:rPr>
              <a:t> </a:t>
            </a:r>
            <a:r>
              <a:rPr lang="zh-CN" altLang="en-US" sz="1400" dirty="0">
                <a:latin typeface="+mn-ea"/>
              </a:rPr>
              <a:t>优化器</a:t>
            </a:r>
            <a:r>
              <a:rPr lang="en-US" altLang="zh-CN" sz="1400" dirty="0">
                <a:latin typeface="+mn-ea"/>
              </a:rPr>
              <a:t>Optimizer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dirty="0" err="1">
                <a:latin typeface="+mn-ea"/>
              </a:rPr>
              <a:t>PyTorch</a:t>
            </a:r>
            <a:r>
              <a:rPr lang="zh-CN" altLang="en-US" sz="1400" dirty="0">
                <a:latin typeface="+mn-ea"/>
              </a:rPr>
              <a:t>可视化</a:t>
            </a:r>
            <a:r>
              <a:rPr lang="en-US" altLang="zh-CN" sz="1400" dirty="0" err="1">
                <a:latin typeface="+mn-ea"/>
              </a:rPr>
              <a:t>TensorBoard</a:t>
            </a:r>
            <a:endParaRPr lang="en-US" altLang="zh-CN" sz="1400" dirty="0"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zh-CN" sz="1400" dirty="0" err="1">
                <a:latin typeface="+mn-ea"/>
              </a:rPr>
              <a:t>PyTorch</a:t>
            </a:r>
            <a:r>
              <a:rPr lang="zh-CN" altLang="en-US" sz="1400" dirty="0">
                <a:latin typeface="+mn-ea"/>
              </a:rPr>
              <a:t>实用技巧</a:t>
            </a:r>
            <a:r>
              <a:rPr lang="en-US" altLang="zh-CN" sz="1400" dirty="0">
                <a:latin typeface="+mn-ea"/>
              </a:rPr>
              <a:t>GPU/Finetune/</a:t>
            </a:r>
            <a:r>
              <a:rPr lang="zh-CN" altLang="en-US" sz="1400" dirty="0">
                <a:latin typeface="+mn-ea"/>
              </a:rPr>
              <a:t>保存加载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EBCF584-587E-90C4-A9B8-C3A8A4A67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3098" y="110853"/>
            <a:ext cx="2143125" cy="1038225"/>
          </a:xfrm>
          <a:prstGeom prst="rect">
            <a:avLst/>
          </a:prstGeom>
        </p:spPr>
      </p:pic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29F3E78-B848-6B05-3F53-6ABD519FC987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2F6854BB-3CB0-A566-B15B-382FF4798BB1}"/>
              </a:ext>
            </a:extLst>
          </p:cNvPr>
          <p:cNvSpPr txBox="1"/>
          <p:nvPr/>
        </p:nvSpPr>
        <p:spPr>
          <a:xfrm>
            <a:off x="5326081" y="276830"/>
            <a:ext cx="2761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学习路径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2609AE5-92F6-E4CB-C58C-9FB455F232FB}"/>
              </a:ext>
            </a:extLst>
          </p:cNvPr>
          <p:cNvGrpSpPr/>
          <p:nvPr/>
        </p:nvGrpSpPr>
        <p:grpSpPr>
          <a:xfrm>
            <a:off x="4848688" y="359255"/>
            <a:ext cx="445894" cy="351309"/>
            <a:chOff x="123780" y="534395"/>
            <a:chExt cx="445894" cy="351309"/>
          </a:xfrm>
        </p:grpSpPr>
        <p:sp>
          <p:nvSpPr>
            <p:cNvPr id="20" name="等腰三角形 19">
              <a:extLst>
                <a:ext uri="{FF2B5EF4-FFF2-40B4-BE49-F238E27FC236}">
                  <a16:creationId xmlns:a16="http://schemas.microsoft.com/office/drawing/2014/main" id="{F2B8C92E-6E8E-DD2A-54DA-1F64561EAF35}"/>
                </a:ext>
              </a:extLst>
            </p:cNvPr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>
              <a:extLst>
                <a:ext uri="{FF2B5EF4-FFF2-40B4-BE49-F238E27FC236}">
                  <a16:creationId xmlns:a16="http://schemas.microsoft.com/office/drawing/2014/main" id="{2DE641F7-CA23-26EF-CD07-F1337FE11380}"/>
                </a:ext>
              </a:extLst>
            </p:cNvPr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>
              <a:extLst>
                <a:ext uri="{FF2B5EF4-FFF2-40B4-BE49-F238E27FC236}">
                  <a16:creationId xmlns:a16="http://schemas.microsoft.com/office/drawing/2014/main" id="{002BE0ED-A6E1-F277-CA5E-F6B8CF087562}"/>
                </a:ext>
              </a:extLst>
            </p:cNvPr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H_Number_1">
            <a:hlinkClick r:id="" action="ppaction://noaction"/>
            <a:extLst>
              <a:ext uri="{FF2B5EF4-FFF2-40B4-BE49-F238E27FC236}">
                <a16:creationId xmlns:a16="http://schemas.microsoft.com/office/drawing/2014/main" id="{35340DC2-BAF7-4838-8774-9A5A84C2DFF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77538" y="2978120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 marL="0" indent="0" algn="ctr">
              <a:buClr>
                <a:srgbClr val="515151"/>
              </a:buClr>
              <a:buSzPct val="80000"/>
            </a:pPr>
            <a:r>
              <a:rPr lang="en-US" altLang="zh-CN" sz="2400" dirty="0">
                <a:solidFill>
                  <a:srgbClr val="90BA4C">
                    <a:lumMod val="75000"/>
                  </a:srgbClr>
                </a:solidFill>
                <a:latin typeface="微软雅黑" panose="020B0503020204020204" charset="-122"/>
                <a:cs typeface="+mn-ea"/>
                <a:sym typeface="+mn-lt"/>
              </a:rPr>
              <a:t>1</a:t>
            </a:r>
          </a:p>
        </p:txBody>
      </p:sp>
      <p:cxnSp>
        <p:nvCxnSpPr>
          <p:cNvPr id="11" name="MH_Others_1">
            <a:extLst>
              <a:ext uri="{FF2B5EF4-FFF2-40B4-BE49-F238E27FC236}">
                <a16:creationId xmlns:a16="http://schemas.microsoft.com/office/drawing/2014/main" id="{B8316CF1-5EB2-4C9F-8089-C4FCF2BD06EC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 rot="20700000" flipH="1">
            <a:off x="4393944" y="3133122"/>
            <a:ext cx="216024" cy="252000"/>
          </a:xfrm>
          <a:prstGeom prst="line">
            <a:avLst/>
          </a:prstGeom>
          <a:noFill/>
          <a:ln w="6350" cap="flat" cmpd="sng" algn="ctr">
            <a:solidFill>
              <a:srgbClr val="B2B2B2"/>
            </a:solidFill>
            <a:prstDash val="solid"/>
            <a:miter lim="800000"/>
          </a:ln>
          <a:effectLst/>
        </p:spPr>
      </p:cxnSp>
      <p:sp>
        <p:nvSpPr>
          <p:cNvPr id="12" name="MH_Number_2">
            <a:hlinkClick r:id="" action="ppaction://noaction"/>
            <a:extLst>
              <a:ext uri="{FF2B5EF4-FFF2-40B4-BE49-F238E27FC236}">
                <a16:creationId xmlns:a16="http://schemas.microsoft.com/office/drawing/2014/main" id="{A7DC9DD5-D623-48F7-9CA2-C2DD4D95B394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77538" y="3781869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 marL="0" indent="0" algn="ctr">
              <a:buClr>
                <a:srgbClr val="515151"/>
              </a:buClr>
              <a:buSzPct val="80000"/>
            </a:pPr>
            <a:r>
              <a:rPr lang="en-US" altLang="zh-CN" sz="2400" dirty="0">
                <a:solidFill>
                  <a:prstClr val="black"/>
                </a:solidFill>
                <a:latin typeface="微软雅黑" panose="020B0503020204020204" charset="-122"/>
                <a:cs typeface="+mn-ea"/>
                <a:sym typeface="+mn-lt"/>
              </a:rPr>
              <a:t>2</a:t>
            </a:r>
          </a:p>
        </p:txBody>
      </p:sp>
      <p:cxnSp>
        <p:nvCxnSpPr>
          <p:cNvPr id="13" name="MH_Others_2">
            <a:extLst>
              <a:ext uri="{FF2B5EF4-FFF2-40B4-BE49-F238E27FC236}">
                <a16:creationId xmlns:a16="http://schemas.microsoft.com/office/drawing/2014/main" id="{79408D22-4CEB-41F9-BB33-DA9AC31EC797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 rot="20700000" flipH="1">
            <a:off x="4393944" y="3936871"/>
            <a:ext cx="216024" cy="252000"/>
          </a:xfrm>
          <a:prstGeom prst="line">
            <a:avLst/>
          </a:prstGeom>
          <a:noFill/>
          <a:ln w="6350" cap="flat" cmpd="sng" algn="ctr">
            <a:solidFill>
              <a:srgbClr val="B2B2B2"/>
            </a:solidFill>
            <a:prstDash val="solid"/>
            <a:miter lim="800000"/>
          </a:ln>
          <a:effectLst/>
        </p:spPr>
      </p:cxnSp>
      <p:sp>
        <p:nvSpPr>
          <p:cNvPr id="14" name="MH_Others_9">
            <a:extLst>
              <a:ext uri="{FF2B5EF4-FFF2-40B4-BE49-F238E27FC236}">
                <a16:creationId xmlns:a16="http://schemas.microsoft.com/office/drawing/2014/main" id="{9A770AED-99DC-4FF8-9A9C-7E1411EF19B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244124" y="3297793"/>
            <a:ext cx="1824037" cy="605290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400" b="1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主要内容</a:t>
            </a:r>
          </a:p>
        </p:txBody>
      </p:sp>
      <p:sp>
        <p:nvSpPr>
          <p:cNvPr id="15" name="MH_Others_10">
            <a:extLst>
              <a:ext uri="{FF2B5EF4-FFF2-40B4-BE49-F238E27FC236}">
                <a16:creationId xmlns:a16="http://schemas.microsoft.com/office/drawing/2014/main" id="{797B6567-E376-476E-9AEA-55046DB5531D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244124" y="3925875"/>
            <a:ext cx="1824037" cy="36000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endParaRPr lang="zh-CN" altLang="en-US" sz="2800" kern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B14D53D-1DB6-4E74-A27C-067477F8C14C}"/>
              </a:ext>
            </a:extLst>
          </p:cNvPr>
          <p:cNvSpPr/>
          <p:nvPr/>
        </p:nvSpPr>
        <p:spPr>
          <a:xfrm>
            <a:off x="4843927" y="296733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90BA4C">
                    <a:lumMod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文章评定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62A7050-F34F-4D43-9158-F3DDEBFCEC74}"/>
              </a:ext>
            </a:extLst>
          </p:cNvPr>
          <p:cNvSpPr/>
          <p:nvPr/>
        </p:nvSpPr>
        <p:spPr>
          <a:xfrm>
            <a:off x="4843927" y="381710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prstClr val="black"/>
                </a:solidFill>
                <a:latin typeface="等线" panose="02010600030101010101" charset="-122"/>
                <a:ea typeface="等线" panose="02010600030101010101" charset="-122"/>
              </a:rPr>
              <a:t>论文书写框架</a:t>
            </a:r>
          </a:p>
        </p:txBody>
      </p:sp>
      <p:sp>
        <p:nvSpPr>
          <p:cNvPr id="27" name="标题 1">
            <a:extLst>
              <a:ext uri="{FF2B5EF4-FFF2-40B4-BE49-F238E27FC236}">
                <a16:creationId xmlns:a16="http://schemas.microsoft.com/office/drawing/2014/main" id="{9ADD8F36-3869-4E5D-AF99-BFAE765D6480}"/>
              </a:ext>
            </a:extLst>
          </p:cNvPr>
          <p:cNvSpPr txBox="1">
            <a:spLocks/>
          </p:cNvSpPr>
          <p:nvPr/>
        </p:nvSpPr>
        <p:spPr>
          <a:xfrm>
            <a:off x="801394" y="295077"/>
            <a:ext cx="1891006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514337" rtl="0" eaLnBrk="1" latinLnBrk="0" hangingPunct="1">
              <a:spcBef>
                <a:spcPct val="0"/>
              </a:spcBef>
              <a:buNone/>
              <a:defRPr sz="195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51433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j-cs"/>
              </a:rPr>
              <a:t>目录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B35C06B-2FCB-49C0-8A91-5D65F8B99516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C77F9C5D-0FB5-48EA-AE21-A4AC4D588AE0}"/>
              </a:ext>
            </a:extLst>
          </p:cNvPr>
          <p:cNvSpPr/>
          <p:nvPr/>
        </p:nvSpPr>
        <p:spPr>
          <a:xfrm>
            <a:off x="1" y="342675"/>
            <a:ext cx="731520" cy="350824"/>
          </a:xfrm>
          <a:prstGeom prst="rect">
            <a:avLst/>
          </a:prstGeom>
          <a:solidFill>
            <a:srgbClr val="40404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020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12"/>
          <p:cNvSpPr txBox="1"/>
          <p:nvPr/>
        </p:nvSpPr>
        <p:spPr>
          <a:xfrm>
            <a:off x="479425" y="1605551"/>
            <a:ext cx="1853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NLP Baseline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479423" y="2067370"/>
            <a:ext cx="11021245" cy="37468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/>
              <a:t>ICLR2013</a:t>
            </a:r>
            <a:r>
              <a:rPr lang="zh-CN" altLang="en-US" sz="1600" b="1" dirty="0"/>
              <a:t>，</a:t>
            </a:r>
            <a:r>
              <a:rPr lang="en-US" altLang="zh-CN" sz="1600" dirty="0"/>
              <a:t>Efficient Estimation of Word Representation in Vector Space</a:t>
            </a:r>
            <a:r>
              <a:rPr lang="zh-CN" altLang="en-US" sz="1600" dirty="0"/>
              <a:t>，词向量扛鼎之作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/>
              <a:t>EMNLP2014</a:t>
            </a:r>
            <a:r>
              <a:rPr lang="zh-CN" altLang="en-US" sz="1600" b="1" dirty="0"/>
              <a:t>，</a:t>
            </a:r>
            <a:r>
              <a:rPr lang="en-US" altLang="zh-CN" sz="1600" dirty="0" err="1"/>
              <a:t>GloVe</a:t>
            </a:r>
            <a:r>
              <a:rPr lang="en-US" altLang="zh-CN" sz="1600" dirty="0"/>
              <a:t>: Global Vectors for Word Representation</a:t>
            </a:r>
            <a:r>
              <a:rPr lang="zh-CN" altLang="en-US" sz="1600" dirty="0"/>
              <a:t>，最著名的词向量训练模型之一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/>
              <a:t>EMNLP2015</a:t>
            </a:r>
            <a:r>
              <a:rPr lang="zh-CN" altLang="en-US" sz="1600" b="1" dirty="0"/>
              <a:t>，</a:t>
            </a:r>
            <a:r>
              <a:rPr lang="en-US" altLang="zh-CN" sz="1600" dirty="0"/>
              <a:t>Compositional character models for open vocabulary word representation</a:t>
            </a:r>
            <a:r>
              <a:rPr lang="zh-CN" altLang="en-US" sz="1600" dirty="0"/>
              <a:t>，第一篇介绍字符嵌入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/>
              <a:t>EMNLP2014</a:t>
            </a:r>
            <a:r>
              <a:rPr lang="zh-CN" altLang="en-US" sz="1600" b="1" dirty="0"/>
              <a:t>，</a:t>
            </a:r>
            <a:r>
              <a:rPr lang="en-US" altLang="zh-CN" sz="1600" dirty="0"/>
              <a:t>Convolutional Neural Network for Sentence Classification</a:t>
            </a:r>
            <a:r>
              <a:rPr lang="zh-CN" altLang="en-US" sz="1600" dirty="0"/>
              <a:t>，</a:t>
            </a:r>
            <a:r>
              <a:rPr lang="en-US" altLang="zh-CN" sz="1600" dirty="0"/>
              <a:t>CNN</a:t>
            </a:r>
            <a:r>
              <a:rPr lang="zh-CN" altLang="en-US" sz="1600" dirty="0"/>
              <a:t>文本分类扛鼎之作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/>
              <a:t>NIPS2015</a:t>
            </a:r>
            <a:r>
              <a:rPr lang="zh-CN" altLang="en-US" sz="1600" b="1" dirty="0"/>
              <a:t>，</a:t>
            </a:r>
            <a:r>
              <a:rPr lang="en-US" altLang="zh-CN" sz="1600" dirty="0"/>
              <a:t>Character-level Convolutional Networks for Text Classification</a:t>
            </a:r>
            <a:r>
              <a:rPr lang="zh-CN" altLang="en-US" sz="1600" dirty="0"/>
              <a:t>，第一篇字符级别的文本分类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/>
              <a:t>EACL2017</a:t>
            </a:r>
            <a:r>
              <a:rPr lang="zh-CN" altLang="en-US" sz="1600" b="1" dirty="0"/>
              <a:t>，</a:t>
            </a:r>
            <a:r>
              <a:rPr lang="en-US" altLang="zh-CN" sz="1600" dirty="0"/>
              <a:t>Bag of Tricks for Efficient Text Classification</a:t>
            </a:r>
            <a:r>
              <a:rPr lang="zh-CN" altLang="en-US" sz="1600" dirty="0"/>
              <a:t>，细粒度文本分类模型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/>
              <a:t>NIPS2014</a:t>
            </a:r>
            <a:r>
              <a:rPr lang="zh-CN" altLang="en-US" sz="1600" b="1" dirty="0"/>
              <a:t>，</a:t>
            </a:r>
            <a:r>
              <a:rPr lang="en-US" altLang="zh-CN" sz="1600" dirty="0"/>
              <a:t>Sequence to Sequence Learning with Neural Networks</a:t>
            </a:r>
            <a:r>
              <a:rPr lang="zh-CN" altLang="en-US" sz="1600" dirty="0"/>
              <a:t>，深度</a:t>
            </a:r>
            <a:r>
              <a:rPr lang="en-US" altLang="zh-CN" sz="1600" dirty="0"/>
              <a:t>LSTM</a:t>
            </a:r>
            <a:r>
              <a:rPr lang="zh-CN" altLang="en-US" sz="1600" dirty="0"/>
              <a:t>做神经机器翻译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/>
              <a:t>ICLR2015</a:t>
            </a:r>
            <a:r>
              <a:rPr lang="zh-CN" altLang="en-US" sz="1600" b="1" dirty="0"/>
              <a:t>，</a:t>
            </a:r>
            <a:r>
              <a:rPr lang="en-US" altLang="zh-CN" sz="1600" dirty="0"/>
              <a:t>Neural Machine Translation by Jointly Learning to Align and Translate</a:t>
            </a:r>
            <a:r>
              <a:rPr lang="zh-CN" altLang="en-US" sz="1600" dirty="0"/>
              <a:t>，第一篇提出注意力机制的论文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/>
              <a:t>NAACL2016</a:t>
            </a:r>
            <a:r>
              <a:rPr lang="zh-CN" altLang="en-US" sz="1600" b="1" dirty="0"/>
              <a:t>，</a:t>
            </a:r>
            <a:r>
              <a:rPr lang="en-US" altLang="zh-CN" sz="1600" dirty="0"/>
              <a:t>Hierarchical Attention Networks for Document Classification</a:t>
            </a:r>
            <a:r>
              <a:rPr lang="zh-CN" altLang="en-US" sz="1600" dirty="0"/>
              <a:t>，</a:t>
            </a:r>
            <a:r>
              <a:rPr lang="en-US" altLang="zh-CN" sz="1600" dirty="0"/>
              <a:t>Han Attention</a:t>
            </a:r>
            <a:r>
              <a:rPr lang="zh-CN" altLang="en-US" sz="1600" dirty="0"/>
              <a:t>用于文本分类</a:t>
            </a:r>
            <a:endParaRPr lang="en-US" altLang="zh-CN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b="1" dirty="0"/>
              <a:t>Coling2018</a:t>
            </a:r>
            <a:r>
              <a:rPr lang="zh-CN" altLang="en-US" sz="1600" b="1" dirty="0"/>
              <a:t>，</a:t>
            </a:r>
            <a:r>
              <a:rPr lang="en-US" altLang="zh-CN" sz="1600" dirty="0"/>
              <a:t>SGM: Sequence Generation Model for Multi-label Classification</a:t>
            </a:r>
            <a:r>
              <a:rPr lang="zh-CN" altLang="en-US" sz="1600" dirty="0"/>
              <a:t>，第一篇使用序列生成做多标签文本分类</a:t>
            </a:r>
            <a:endParaRPr lang="en-US" altLang="zh-CN" sz="16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B89CB6D-99A2-2FCE-B241-34E16C85C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3098" y="110853"/>
            <a:ext cx="2143125" cy="1038225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B2ECD7A3-A401-4B14-3DEC-ECBBB4114B86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77C20A08-8AF6-A229-A05E-E4514D69A796}"/>
              </a:ext>
            </a:extLst>
          </p:cNvPr>
          <p:cNvSpPr txBox="1"/>
          <p:nvPr/>
        </p:nvSpPr>
        <p:spPr>
          <a:xfrm>
            <a:off x="5326081" y="276830"/>
            <a:ext cx="2761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学习路径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713115E-DC32-663D-A278-991548786410}"/>
              </a:ext>
            </a:extLst>
          </p:cNvPr>
          <p:cNvGrpSpPr/>
          <p:nvPr/>
        </p:nvGrpSpPr>
        <p:grpSpPr>
          <a:xfrm>
            <a:off x="4848688" y="359255"/>
            <a:ext cx="445894" cy="351309"/>
            <a:chOff x="123780" y="534395"/>
            <a:chExt cx="445894" cy="351309"/>
          </a:xfrm>
        </p:grpSpPr>
        <p:sp>
          <p:nvSpPr>
            <p:cNvPr id="12" name="等腰三角形 11">
              <a:extLst>
                <a:ext uri="{FF2B5EF4-FFF2-40B4-BE49-F238E27FC236}">
                  <a16:creationId xmlns:a16="http://schemas.microsoft.com/office/drawing/2014/main" id="{A6860FDE-C659-06A8-64C3-41D3D3F3BE7D}"/>
                </a:ext>
              </a:extLst>
            </p:cNvPr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>
              <a:extLst>
                <a:ext uri="{FF2B5EF4-FFF2-40B4-BE49-F238E27FC236}">
                  <a16:creationId xmlns:a16="http://schemas.microsoft.com/office/drawing/2014/main" id="{47C6910E-AAA5-21BD-8619-4B03F430F2A8}"/>
                </a:ext>
              </a:extLst>
            </p:cNvPr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>
              <a:extLst>
                <a:ext uri="{FF2B5EF4-FFF2-40B4-BE49-F238E27FC236}">
                  <a16:creationId xmlns:a16="http://schemas.microsoft.com/office/drawing/2014/main" id="{A86BCFE5-329A-0CE8-0606-C6D3060A85A8}"/>
                </a:ext>
              </a:extLst>
            </p:cNvPr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03"/>
          <p:cNvSpPr/>
          <p:nvPr/>
        </p:nvSpPr>
        <p:spPr>
          <a:xfrm>
            <a:off x="4354554" y="2228887"/>
            <a:ext cx="3402542" cy="2571096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9949" y="2228888"/>
            <a:ext cx="3402542" cy="2571096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8269" y="2710742"/>
            <a:ext cx="1295400" cy="391559"/>
          </a:xfrm>
          <a:prstGeom prst="rect">
            <a:avLst/>
          </a:prstGeom>
          <a:solidFill>
            <a:srgbClr val="EAB200"/>
          </a:solidFill>
          <a:ln>
            <a:noFill/>
          </a:ln>
          <a:effectLst>
            <a:outerShdw blurRad="889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数学基础</a:t>
            </a:r>
          </a:p>
        </p:txBody>
      </p:sp>
      <p:sp>
        <p:nvSpPr>
          <p:cNvPr id="12" name="矩形 11"/>
          <p:cNvSpPr/>
          <p:nvPr/>
        </p:nvSpPr>
        <p:spPr>
          <a:xfrm>
            <a:off x="1894426" y="2705072"/>
            <a:ext cx="1367543" cy="39722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889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Python</a:t>
            </a:r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基础</a:t>
            </a:r>
          </a:p>
        </p:txBody>
      </p:sp>
      <p:sp>
        <p:nvSpPr>
          <p:cNvPr id="13" name="矩形 12"/>
          <p:cNvSpPr/>
          <p:nvPr/>
        </p:nvSpPr>
        <p:spPr>
          <a:xfrm>
            <a:off x="328269" y="3382898"/>
            <a:ext cx="1295397" cy="589280"/>
          </a:xfrm>
          <a:prstGeom prst="rect">
            <a:avLst/>
          </a:prstGeom>
          <a:solidFill>
            <a:srgbClr val="EAB200"/>
          </a:solidFill>
          <a:ln>
            <a:noFill/>
          </a:ln>
          <a:effectLst>
            <a:outerShdw blurRad="889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神经网络基础知识</a:t>
            </a:r>
          </a:p>
        </p:txBody>
      </p:sp>
      <p:sp>
        <p:nvSpPr>
          <p:cNvPr id="14" name="矩形 13"/>
          <p:cNvSpPr/>
          <p:nvPr/>
        </p:nvSpPr>
        <p:spPr>
          <a:xfrm>
            <a:off x="1894426" y="3370145"/>
            <a:ext cx="1367543" cy="589280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889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pc="13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Pytorch</a:t>
            </a:r>
            <a:endParaRPr lang="en-US" altLang="zh-CN" sz="1400" b="1" spc="130" dirty="0">
              <a:solidFill>
                <a:schemeClr val="tx1"/>
              </a:solidFill>
              <a:latin typeface="微软雅黑" panose="020B0503020204020204" pitchFamily="34" charset="-122"/>
              <a:ea typeface="思源黑体 CN Bold" panose="020B0800000000000000" pitchFamily="34" charset="-122"/>
            </a:endParaRPr>
          </a:p>
          <a:p>
            <a:pPr algn="ctr"/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快速入门</a:t>
            </a:r>
          </a:p>
        </p:txBody>
      </p:sp>
      <p:sp>
        <p:nvSpPr>
          <p:cNvPr id="17" name="矩形 16"/>
          <p:cNvSpPr/>
          <p:nvPr/>
        </p:nvSpPr>
        <p:spPr>
          <a:xfrm>
            <a:off x="328269" y="4365333"/>
            <a:ext cx="1295394" cy="343115"/>
          </a:xfrm>
          <a:prstGeom prst="rect">
            <a:avLst/>
          </a:prstGeom>
          <a:solidFill>
            <a:srgbClr val="EAB200"/>
          </a:solidFill>
          <a:ln>
            <a:noFill/>
          </a:ln>
          <a:effectLst>
            <a:outerShdw blurRad="889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图像基础</a:t>
            </a:r>
          </a:p>
        </p:txBody>
      </p:sp>
      <p:sp>
        <p:nvSpPr>
          <p:cNvPr id="18" name="矩形 17"/>
          <p:cNvSpPr/>
          <p:nvPr/>
        </p:nvSpPr>
        <p:spPr>
          <a:xfrm>
            <a:off x="1894426" y="4348161"/>
            <a:ext cx="1367543" cy="343115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889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NLP</a:t>
            </a:r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基础</a:t>
            </a:r>
          </a:p>
        </p:txBody>
      </p:sp>
      <p:cxnSp>
        <p:nvCxnSpPr>
          <p:cNvPr id="19" name="直接连接符 18"/>
          <p:cNvCxnSpPr>
            <a:stCxn id="9" idx="2"/>
            <a:endCxn id="13" idx="0"/>
          </p:cNvCxnSpPr>
          <p:nvPr/>
        </p:nvCxnSpPr>
        <p:spPr>
          <a:xfrm flipH="1">
            <a:off x="975968" y="3102301"/>
            <a:ext cx="1" cy="28059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>
            <a:stCxn id="9" idx="3"/>
            <a:endCxn id="12" idx="1"/>
          </p:cNvCxnSpPr>
          <p:nvPr/>
        </p:nvCxnSpPr>
        <p:spPr>
          <a:xfrm flipV="1">
            <a:off x="1623669" y="2903687"/>
            <a:ext cx="270757" cy="2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2" idx="2"/>
            <a:endCxn id="14" idx="0"/>
          </p:cNvCxnSpPr>
          <p:nvPr/>
        </p:nvCxnSpPr>
        <p:spPr>
          <a:xfrm>
            <a:off x="2578198" y="3102301"/>
            <a:ext cx="0" cy="26784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/>
          <p:cNvCxnSpPr>
            <a:stCxn id="13" idx="2"/>
            <a:endCxn id="14" idx="2"/>
          </p:cNvCxnSpPr>
          <p:nvPr/>
        </p:nvCxnSpPr>
        <p:spPr>
          <a:xfrm rot="5400000" flipH="1" flipV="1">
            <a:off x="1770706" y="3164687"/>
            <a:ext cx="12753" cy="1602230"/>
          </a:xfrm>
          <a:prstGeom prst="bentConnector3">
            <a:avLst>
              <a:gd name="adj1" fmla="val -1792519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/>
          <p:nvPr/>
        </p:nvCxnSpPr>
        <p:spPr>
          <a:xfrm>
            <a:off x="1217269" y="4204556"/>
            <a:ext cx="0" cy="1607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2341219" y="4204556"/>
            <a:ext cx="0" cy="1436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872789" y="2295769"/>
            <a:ext cx="19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dirty="0">
                <a:solidFill>
                  <a:schemeClr val="tx1"/>
                </a:solidFill>
                <a:ea typeface="思源黑体 CN Bold" panose="020B0800000000000000" pitchFamily="34" charset="-122"/>
              </a:rPr>
              <a:t>Step0</a:t>
            </a:r>
            <a:r>
              <a: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rPr>
              <a:t>：选修知识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275226" y="4049855"/>
            <a:ext cx="744114" cy="276999"/>
          </a:xfrm>
          <a:prstGeom prst="rect">
            <a:avLst/>
          </a:prstGeom>
          <a:ln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zh-CN" sz="1200" dirty="0">
                <a:latin typeface="微软雅黑" panose="020B0503020204020204" pitchFamily="34" charset="-122"/>
                <a:ea typeface="思源黑体 CN Bold" panose="020B0800000000000000" pitchFamily="34" charset="-122"/>
              </a:rPr>
              <a:t>CV </a:t>
            </a:r>
            <a:r>
              <a:rPr lang="zh-CN" altLang="en-US" sz="1200" dirty="0">
                <a:latin typeface="微软雅黑" panose="020B0503020204020204" pitchFamily="34" charset="-122"/>
                <a:ea typeface="思源黑体 CN Bold" panose="020B0800000000000000" pitchFamily="34" charset="-122"/>
              </a:rPr>
              <a:t>方向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2569822" y="4015293"/>
            <a:ext cx="835485" cy="276999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l"/>
            <a:r>
              <a:rPr lang="en-US" altLang="zh-CN" sz="1200" dirty="0">
                <a:latin typeface="微软雅黑" panose="020B0503020204020204" pitchFamily="34" charset="-122"/>
                <a:ea typeface="思源黑体 CN Bold" panose="020B0800000000000000" pitchFamily="34" charset="-122"/>
              </a:rPr>
              <a:t>NLP </a:t>
            </a:r>
            <a:r>
              <a:rPr lang="zh-CN" altLang="en-US" sz="1200" dirty="0">
                <a:latin typeface="微软雅黑" panose="020B0503020204020204" pitchFamily="34" charset="-122"/>
                <a:ea typeface="思源黑体 CN Bold" panose="020B0800000000000000" pitchFamily="34" charset="-122"/>
              </a:rPr>
              <a:t>方向</a:t>
            </a:r>
          </a:p>
        </p:txBody>
      </p:sp>
      <p:sp>
        <p:nvSpPr>
          <p:cNvPr id="70" name="矩形 69"/>
          <p:cNvSpPr/>
          <p:nvPr/>
        </p:nvSpPr>
        <p:spPr>
          <a:xfrm>
            <a:off x="5399180" y="3382898"/>
            <a:ext cx="1295394" cy="391559"/>
          </a:xfrm>
          <a:prstGeom prst="rect">
            <a:avLst/>
          </a:prstGeom>
          <a:solidFill>
            <a:srgbClr val="EAB200"/>
          </a:solidFill>
          <a:ln>
            <a:noFill/>
          </a:ln>
          <a:effectLst>
            <a:outerShdw blurRad="889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10</a:t>
            </a:r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篇论文</a:t>
            </a:r>
          </a:p>
        </p:txBody>
      </p:sp>
      <p:sp>
        <p:nvSpPr>
          <p:cNvPr id="71" name="矩形 70"/>
          <p:cNvSpPr/>
          <p:nvPr/>
        </p:nvSpPr>
        <p:spPr>
          <a:xfrm>
            <a:off x="5399181" y="4150091"/>
            <a:ext cx="1295394" cy="391558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889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10</a:t>
            </a:r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篇论文</a:t>
            </a:r>
          </a:p>
        </p:txBody>
      </p:sp>
      <p:sp>
        <p:nvSpPr>
          <p:cNvPr id="121" name="矩形 120"/>
          <p:cNvSpPr/>
          <p:nvPr/>
        </p:nvSpPr>
        <p:spPr>
          <a:xfrm>
            <a:off x="8522557" y="2228887"/>
            <a:ext cx="3402542" cy="2571096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4671183" y="2674230"/>
            <a:ext cx="276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思源黑体 CN Bold" panose="020B0800000000000000" pitchFamily="34" charset="-122"/>
              </a:rPr>
              <a:t>Step1</a:t>
            </a:r>
            <a:r>
              <a:rPr lang="zh-CN" altLang="en-US" b="1" dirty="0">
                <a:latin typeface="微软雅黑" panose="020B0503020204020204" pitchFamily="34" charset="-122"/>
                <a:ea typeface="思源黑体 CN Bold" panose="020B0800000000000000" pitchFamily="34" charset="-122"/>
              </a:rPr>
              <a:t>：</a:t>
            </a:r>
            <a:r>
              <a:rPr lang="en-US" altLang="zh-CN" b="1" dirty="0">
                <a:latin typeface="微软雅黑" panose="020B0503020204020204" pitchFamily="34" charset="-122"/>
                <a:ea typeface="思源黑体 CN Bold" panose="020B0800000000000000" pitchFamily="34" charset="-122"/>
              </a:rPr>
              <a:t>Baseline Paper</a:t>
            </a:r>
            <a:endParaRPr lang="zh-CN" altLang="en-US" b="1" dirty="0">
              <a:latin typeface="微软雅黑" panose="020B0503020204020204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8859938" y="2256775"/>
            <a:ext cx="2732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dirty="0">
                <a:solidFill>
                  <a:schemeClr val="tx1"/>
                </a:solidFill>
                <a:ea typeface="思源黑体 CN Bold" panose="020B0800000000000000" pitchFamily="34" charset="-122"/>
              </a:rPr>
              <a:t>Step2</a:t>
            </a:r>
            <a:r>
              <a:rPr lang="zh-CN" altLang="en-US" dirty="0">
                <a:solidFill>
                  <a:schemeClr val="tx1"/>
                </a:solidFill>
                <a:ea typeface="思源黑体 CN Bold" panose="020B0800000000000000" pitchFamily="34" charset="-122"/>
              </a:rPr>
              <a:t>：细分专题 </a:t>
            </a:r>
            <a:r>
              <a:rPr lang="en-US" altLang="zh-CN" dirty="0">
                <a:solidFill>
                  <a:schemeClr val="tx1"/>
                </a:solidFill>
                <a:ea typeface="思源黑体 CN Bold" panose="020B0800000000000000" pitchFamily="34" charset="-122"/>
              </a:rPr>
              <a:t>Paper</a:t>
            </a:r>
            <a:endParaRPr lang="zh-CN" altLang="en-US" dirty="0">
              <a:solidFill>
                <a:schemeClr val="tx1"/>
              </a:solidFill>
              <a:ea typeface="思源黑体 CN Bold" panose="020B0800000000000000" pitchFamily="34" charset="-122"/>
            </a:endParaRPr>
          </a:p>
        </p:txBody>
      </p:sp>
      <p:sp>
        <p:nvSpPr>
          <p:cNvPr id="137" name="矩形 136"/>
          <p:cNvSpPr/>
          <p:nvPr/>
        </p:nvSpPr>
        <p:spPr>
          <a:xfrm>
            <a:off x="8760877" y="2767473"/>
            <a:ext cx="1295394" cy="1923803"/>
          </a:xfrm>
          <a:prstGeom prst="rect">
            <a:avLst/>
          </a:prstGeom>
          <a:solidFill>
            <a:srgbClr val="EAB200"/>
          </a:solidFill>
          <a:ln>
            <a:noFill/>
          </a:ln>
          <a:effectLst>
            <a:outerShdw blurRad="889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语义分割；</a:t>
            </a:r>
            <a:endParaRPr lang="en-US" altLang="zh-CN" sz="1400" b="1" spc="130" dirty="0">
              <a:solidFill>
                <a:schemeClr val="tx1"/>
              </a:solidFill>
              <a:latin typeface="微软雅黑" panose="020B0503020204020204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目标检测；</a:t>
            </a:r>
            <a:endParaRPr lang="en-US" altLang="zh-CN" sz="1400" b="1" spc="130" dirty="0">
              <a:solidFill>
                <a:schemeClr val="tx1"/>
              </a:solidFill>
              <a:latin typeface="微软雅黑" panose="020B0503020204020204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GAN</a:t>
            </a:r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en-US" altLang="zh-CN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OCR</a:t>
            </a:r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；</a:t>
            </a:r>
            <a:endParaRPr lang="en-US" altLang="zh-CN" sz="1400" b="1" spc="130" dirty="0">
              <a:solidFill>
                <a:schemeClr val="tx1"/>
              </a:solidFill>
              <a:latin typeface="微软雅黑" panose="020B0503020204020204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spc="130" dirty="0">
                <a:solidFill>
                  <a:schemeClr val="tx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轻量化网络</a:t>
            </a:r>
          </a:p>
        </p:txBody>
      </p:sp>
      <p:sp>
        <p:nvSpPr>
          <p:cNvPr id="138" name="矩形 137"/>
          <p:cNvSpPr/>
          <p:nvPr/>
        </p:nvSpPr>
        <p:spPr>
          <a:xfrm>
            <a:off x="10327034" y="2767473"/>
            <a:ext cx="1295394" cy="1923803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88900" dist="127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b="1" spc="130" dirty="0">
                <a:solidFill>
                  <a:schemeClr val="bg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信息抽取；</a:t>
            </a:r>
            <a:endParaRPr lang="en-US" altLang="zh-CN" sz="1400" b="1" spc="130" dirty="0">
              <a:solidFill>
                <a:schemeClr val="bg1"/>
              </a:solidFill>
              <a:latin typeface="微软雅黑" panose="020B0503020204020204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spc="130" dirty="0">
                <a:solidFill>
                  <a:schemeClr val="bg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预训练模型；</a:t>
            </a:r>
          </a:p>
          <a:p>
            <a:pPr>
              <a:lnSpc>
                <a:spcPct val="150000"/>
              </a:lnSpc>
            </a:pPr>
            <a:r>
              <a:rPr lang="zh-CN" altLang="en-US" sz="1400" b="1" spc="130" dirty="0">
                <a:solidFill>
                  <a:schemeClr val="bg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图神经网络；</a:t>
            </a:r>
            <a:endParaRPr lang="en-US" altLang="zh-CN" sz="1400" b="1" spc="130" dirty="0">
              <a:solidFill>
                <a:schemeClr val="bg1"/>
              </a:solidFill>
              <a:latin typeface="微软雅黑" panose="020B0503020204020204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spc="130" dirty="0">
                <a:solidFill>
                  <a:schemeClr val="bg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句子匹配；</a:t>
            </a:r>
            <a:endParaRPr lang="en-US" altLang="zh-CN" sz="1400" b="1" spc="130" dirty="0">
              <a:solidFill>
                <a:schemeClr val="bg1"/>
              </a:solidFill>
              <a:latin typeface="微软雅黑" panose="020B0503020204020204" pitchFamily="34" charset="-122"/>
              <a:ea typeface="思源黑体 CN Bold" panose="020B0800000000000000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b="1" spc="130" dirty="0">
                <a:solidFill>
                  <a:schemeClr val="bg1"/>
                </a:solidFill>
                <a:latin typeface="微软雅黑" panose="020B0503020204020204" pitchFamily="34" charset="-122"/>
                <a:ea typeface="思源黑体 CN Bold" panose="020B0800000000000000" pitchFamily="34" charset="-122"/>
              </a:rPr>
              <a:t>机器翻译；</a:t>
            </a:r>
          </a:p>
        </p:txBody>
      </p:sp>
      <p:sp>
        <p:nvSpPr>
          <p:cNvPr id="153" name="文本框 152"/>
          <p:cNvSpPr txBox="1"/>
          <p:nvPr/>
        </p:nvSpPr>
        <p:spPr>
          <a:xfrm>
            <a:off x="209005" y="5019932"/>
            <a:ext cx="1842171" cy="73866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注：</a:t>
            </a:r>
            <a:endParaRPr lang="en-US" altLang="zh-CN" sz="14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r>
              <a:rPr lang="zh-CN" altLang="en-US" sz="14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根据个人学习基础，</a:t>
            </a:r>
            <a:endParaRPr lang="en-US" altLang="zh-CN" sz="1400" dirty="0">
              <a:latin typeface="思源黑体 CN Regular" panose="020B0500000000000000" pitchFamily="34" charset="-122"/>
              <a:ea typeface="思源黑体 CN Regular" panose="020B0500000000000000" pitchFamily="34" charset="-122"/>
            </a:endParaRPr>
          </a:p>
          <a:p>
            <a:r>
              <a:rPr lang="zh-CN" altLang="en-US" sz="1400" dirty="0"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进入不同学习阶段</a:t>
            </a: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0CB0B183-A4D4-9AD4-21CE-8D9BC6176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3098" y="110853"/>
            <a:ext cx="2143125" cy="1038225"/>
          </a:xfrm>
          <a:prstGeom prst="rect">
            <a:avLst/>
          </a:prstGeom>
        </p:spPr>
      </p:pic>
      <p:sp>
        <p:nvSpPr>
          <p:cNvPr id="66" name="箭头: 右 65">
            <a:extLst>
              <a:ext uri="{FF2B5EF4-FFF2-40B4-BE49-F238E27FC236}">
                <a16:creationId xmlns:a16="http://schemas.microsoft.com/office/drawing/2014/main" id="{26F43B8E-2AB6-0DE9-5DB8-9E6B5766BC34}"/>
              </a:ext>
            </a:extLst>
          </p:cNvPr>
          <p:cNvSpPr/>
          <p:nvPr/>
        </p:nvSpPr>
        <p:spPr>
          <a:xfrm>
            <a:off x="3688422" y="3437716"/>
            <a:ext cx="569530" cy="2979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7" name="箭头: 右 66">
            <a:extLst>
              <a:ext uri="{FF2B5EF4-FFF2-40B4-BE49-F238E27FC236}">
                <a16:creationId xmlns:a16="http://schemas.microsoft.com/office/drawing/2014/main" id="{31E0AC31-FDB8-43FC-47FF-A9251702092F}"/>
              </a:ext>
            </a:extLst>
          </p:cNvPr>
          <p:cNvSpPr/>
          <p:nvPr/>
        </p:nvSpPr>
        <p:spPr>
          <a:xfrm>
            <a:off x="7883036" y="3430010"/>
            <a:ext cx="569530" cy="29795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C697A655-E196-6A0C-BBCB-F4C16C3023C6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BFD81738-4403-8AFC-70DF-96E142005339}"/>
              </a:ext>
            </a:extLst>
          </p:cNvPr>
          <p:cNvSpPr txBox="1"/>
          <p:nvPr/>
        </p:nvSpPr>
        <p:spPr>
          <a:xfrm>
            <a:off x="5326081" y="276830"/>
            <a:ext cx="2761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学习路径</a:t>
            </a:r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7165BEF1-1140-7B72-ABF7-0CF0F555D6EF}"/>
              </a:ext>
            </a:extLst>
          </p:cNvPr>
          <p:cNvGrpSpPr/>
          <p:nvPr/>
        </p:nvGrpSpPr>
        <p:grpSpPr>
          <a:xfrm>
            <a:off x="4848688" y="359255"/>
            <a:ext cx="445894" cy="351309"/>
            <a:chOff x="123780" y="534395"/>
            <a:chExt cx="445894" cy="351309"/>
          </a:xfrm>
        </p:grpSpPr>
        <p:sp>
          <p:nvSpPr>
            <p:cNvPr id="73" name="等腰三角形 72">
              <a:extLst>
                <a:ext uri="{FF2B5EF4-FFF2-40B4-BE49-F238E27FC236}">
                  <a16:creationId xmlns:a16="http://schemas.microsoft.com/office/drawing/2014/main" id="{0F7F6F59-2F12-0937-0FC9-6CADF4D38E09}"/>
                </a:ext>
              </a:extLst>
            </p:cNvPr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A835C38C-3B01-0EC4-9C03-5DC00BD93E06}"/>
                </a:ext>
              </a:extLst>
            </p:cNvPr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等腰三角形 74">
              <a:extLst>
                <a:ext uri="{FF2B5EF4-FFF2-40B4-BE49-F238E27FC236}">
                  <a16:creationId xmlns:a16="http://schemas.microsoft.com/office/drawing/2014/main" id="{09811F04-B22D-C3BF-B99D-46DF6768505B}"/>
                </a:ext>
              </a:extLst>
            </p:cNvPr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59FC4955-D766-66EF-23D3-49E7F9CF522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585" y="5398204"/>
            <a:ext cx="1472415" cy="1472415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>
            <a:extLst>
              <a:ext uri="{FF2B5EF4-FFF2-40B4-BE49-F238E27FC236}">
                <a16:creationId xmlns:a16="http://schemas.microsoft.com/office/drawing/2014/main" id="{E0839CAC-7D2C-4727-BB41-2FED99CEDC6A}"/>
              </a:ext>
            </a:extLst>
          </p:cNvPr>
          <p:cNvSpPr>
            <a:spLocks/>
          </p:cNvSpPr>
          <p:nvPr/>
        </p:nvSpPr>
        <p:spPr bwMode="auto">
          <a:xfrm>
            <a:off x="3309938" y="4475351"/>
            <a:ext cx="8886825" cy="1881187"/>
          </a:xfrm>
          <a:custGeom>
            <a:avLst/>
            <a:gdLst>
              <a:gd name="T0" fmla="*/ 8886825 w 11567"/>
              <a:gd name="T1" fmla="*/ 1881187 h 2441"/>
              <a:gd name="T2" fmla="*/ 0 w 11567"/>
              <a:gd name="T3" fmla="*/ 1881187 h 2441"/>
              <a:gd name="T4" fmla="*/ 1184705 w 11567"/>
              <a:gd name="T5" fmla="*/ 0 h 2441"/>
              <a:gd name="T6" fmla="*/ 8886825 w 11567"/>
              <a:gd name="T7" fmla="*/ 0 h 2441"/>
              <a:gd name="T8" fmla="*/ 8886825 w 11567"/>
              <a:gd name="T9" fmla="*/ 1881187 h 24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1567" h="2441">
                <a:moveTo>
                  <a:pt x="11567" y="2441"/>
                </a:moveTo>
                <a:lnTo>
                  <a:pt x="0" y="2441"/>
                </a:lnTo>
                <a:lnTo>
                  <a:pt x="1542" y="0"/>
                </a:lnTo>
                <a:lnTo>
                  <a:pt x="11567" y="0"/>
                </a:lnTo>
                <a:lnTo>
                  <a:pt x="11567" y="2441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6794"/>
              </a:solidFill>
              <a:latin typeface="Arial" panose="020B0604020202020204" pitchFamily="34" charset="0"/>
            </a:endParaRP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E3471230-A0AD-47CD-ABCD-44C152A77ACC}"/>
              </a:ext>
            </a:extLst>
          </p:cNvPr>
          <p:cNvSpPr>
            <a:spLocks/>
          </p:cNvSpPr>
          <p:nvPr/>
        </p:nvSpPr>
        <p:spPr bwMode="auto">
          <a:xfrm>
            <a:off x="0" y="5145088"/>
            <a:ext cx="5695950" cy="1712912"/>
          </a:xfrm>
          <a:custGeom>
            <a:avLst/>
            <a:gdLst>
              <a:gd name="T0" fmla="*/ 0 w 7413"/>
              <a:gd name="T1" fmla="*/ 0 h 2222"/>
              <a:gd name="T2" fmla="*/ 5695950 w 7413"/>
              <a:gd name="T3" fmla="*/ 0 h 2222"/>
              <a:gd name="T4" fmla="*/ 4617923 w 7413"/>
              <a:gd name="T5" fmla="*/ 1712912 h 2222"/>
              <a:gd name="T6" fmla="*/ 0 w 7413"/>
              <a:gd name="T7" fmla="*/ 1712912 h 2222"/>
              <a:gd name="T8" fmla="*/ 0 w 7413"/>
              <a:gd name="T9" fmla="*/ 0 h 222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413" h="2222">
                <a:moveTo>
                  <a:pt x="0" y="0"/>
                </a:moveTo>
                <a:lnTo>
                  <a:pt x="7413" y="0"/>
                </a:lnTo>
                <a:lnTo>
                  <a:pt x="6010" y="2222"/>
                </a:lnTo>
                <a:lnTo>
                  <a:pt x="0" y="2222"/>
                </a:lnTo>
                <a:lnTo>
                  <a:pt x="0" y="0"/>
                </a:lnTo>
                <a:close/>
              </a:path>
            </a:pathLst>
          </a:custGeom>
          <a:solidFill>
            <a:srgbClr val="C9C9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6794"/>
              </a:solidFill>
              <a:latin typeface="Arial" panose="020B0604020202020204" pitchFamily="34" charset="0"/>
            </a:endParaRP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F5BAA0DF-2927-4209-95E2-A39BB2B16B64}"/>
              </a:ext>
            </a:extLst>
          </p:cNvPr>
          <p:cNvSpPr>
            <a:spLocks/>
          </p:cNvSpPr>
          <p:nvPr/>
        </p:nvSpPr>
        <p:spPr bwMode="auto">
          <a:xfrm>
            <a:off x="0" y="5059679"/>
            <a:ext cx="10733088" cy="1296859"/>
          </a:xfrm>
          <a:custGeom>
            <a:avLst/>
            <a:gdLst>
              <a:gd name="T0" fmla="*/ 0 w 13970"/>
              <a:gd name="T1" fmla="*/ 0 h 3869"/>
              <a:gd name="T2" fmla="*/ 10733088 w 13970"/>
              <a:gd name="T3" fmla="*/ 0 h 3869"/>
              <a:gd name="T4" fmla="*/ 8856142 w 13970"/>
              <a:gd name="T5" fmla="*/ 2981325 h 3869"/>
              <a:gd name="T6" fmla="*/ 0 w 13970"/>
              <a:gd name="T7" fmla="*/ 2981325 h 3869"/>
              <a:gd name="T8" fmla="*/ 0 w 13970"/>
              <a:gd name="T9" fmla="*/ 0 h 38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3970" h="3869">
                <a:moveTo>
                  <a:pt x="0" y="0"/>
                </a:moveTo>
                <a:lnTo>
                  <a:pt x="13970" y="0"/>
                </a:lnTo>
                <a:lnTo>
                  <a:pt x="11527" y="3869"/>
                </a:lnTo>
                <a:lnTo>
                  <a:pt x="0" y="3869"/>
                </a:lnTo>
                <a:lnTo>
                  <a:pt x="0" y="0"/>
                </a:lnTo>
                <a:close/>
              </a:path>
            </a:pathLst>
          </a:custGeom>
          <a:solidFill>
            <a:srgbClr val="0098A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6794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643E2F06-1BD1-414C-8E70-2D1E4FCE7630}"/>
              </a:ext>
            </a:extLst>
          </p:cNvPr>
          <p:cNvSpPr>
            <a:spLocks/>
          </p:cNvSpPr>
          <p:nvPr/>
        </p:nvSpPr>
        <p:spPr bwMode="auto">
          <a:xfrm>
            <a:off x="11231563" y="4988113"/>
            <a:ext cx="557212" cy="900113"/>
          </a:xfrm>
          <a:custGeom>
            <a:avLst/>
            <a:gdLst>
              <a:gd name="T0" fmla="*/ 448844 w 725"/>
              <a:gd name="T1" fmla="*/ 341104 h 1169"/>
              <a:gd name="T2" fmla="*/ 557212 w 725"/>
              <a:gd name="T3" fmla="*/ 450441 h 1169"/>
              <a:gd name="T4" fmla="*/ 448844 w 725"/>
              <a:gd name="T5" fmla="*/ 559009 h 1169"/>
              <a:gd name="T6" fmla="*/ 108368 w 725"/>
              <a:gd name="T7" fmla="*/ 900113 h 1169"/>
              <a:gd name="T8" fmla="*/ 0 w 725"/>
              <a:gd name="T9" fmla="*/ 791545 h 1169"/>
              <a:gd name="T10" fmla="*/ 340476 w 725"/>
              <a:gd name="T11" fmla="*/ 450441 h 1169"/>
              <a:gd name="T12" fmla="*/ 0 w 725"/>
              <a:gd name="T13" fmla="*/ 108568 h 1169"/>
              <a:gd name="T14" fmla="*/ 108368 w 725"/>
              <a:gd name="T15" fmla="*/ 0 h 1169"/>
              <a:gd name="T16" fmla="*/ 448844 w 725"/>
              <a:gd name="T17" fmla="*/ 341104 h 116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725" h="1169">
                <a:moveTo>
                  <a:pt x="584" y="443"/>
                </a:moveTo>
                <a:lnTo>
                  <a:pt x="725" y="585"/>
                </a:lnTo>
                <a:lnTo>
                  <a:pt x="584" y="726"/>
                </a:lnTo>
                <a:lnTo>
                  <a:pt x="141" y="1169"/>
                </a:lnTo>
                <a:lnTo>
                  <a:pt x="0" y="1028"/>
                </a:lnTo>
                <a:lnTo>
                  <a:pt x="443" y="585"/>
                </a:lnTo>
                <a:lnTo>
                  <a:pt x="0" y="141"/>
                </a:lnTo>
                <a:lnTo>
                  <a:pt x="141" y="0"/>
                </a:lnTo>
                <a:lnTo>
                  <a:pt x="584" y="44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6794"/>
              </a:solidFill>
              <a:latin typeface="Arial" panose="020B0604020202020204" pitchFamily="34" charset="0"/>
            </a:endParaRPr>
          </a:p>
        </p:txBody>
      </p:sp>
      <p:sp>
        <p:nvSpPr>
          <p:cNvPr id="19" name="副标题 2">
            <a:extLst>
              <a:ext uri="{FF2B5EF4-FFF2-40B4-BE49-F238E27FC236}">
                <a16:creationId xmlns:a16="http://schemas.microsoft.com/office/drawing/2014/main" id="{4981C8E6-5B32-4FE2-B640-223CD35ACE36}"/>
              </a:ext>
            </a:extLst>
          </p:cNvPr>
          <p:cNvSpPr txBox="1">
            <a:spLocks/>
          </p:cNvSpPr>
          <p:nvPr/>
        </p:nvSpPr>
        <p:spPr>
          <a:xfrm>
            <a:off x="2639615" y="1108825"/>
            <a:ext cx="6912768" cy="720080"/>
          </a:xfrm>
          <a:prstGeom prst="rect">
            <a:avLst/>
          </a:prstGeom>
        </p:spPr>
        <p:txBody>
          <a:bodyPr>
            <a:noAutofit/>
          </a:bodyPr>
          <a:lstStyle>
            <a:lvl1pPr marL="257175" indent="-257175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213" indent="-214313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800"/>
              </a:spcBef>
              <a:buNone/>
            </a:pPr>
            <a:r>
              <a:rPr lang="en-US" altLang="zh-CN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Thanks</a:t>
            </a:r>
            <a:r>
              <a:rPr lang="zh-CN" altLang="en-US" sz="4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！</a:t>
            </a:r>
          </a:p>
        </p:txBody>
      </p:sp>
      <p:sp>
        <p:nvSpPr>
          <p:cNvPr id="2" name="PA_文本框 6">
            <a:extLst>
              <a:ext uri="{FF2B5EF4-FFF2-40B4-BE49-F238E27FC236}">
                <a16:creationId xmlns:a16="http://schemas.microsoft.com/office/drawing/2014/main" id="{338CDB70-D07D-9F9C-D1CE-3ADF7F228CD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955540" y="1848704"/>
            <a:ext cx="828091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2800" i="1" dirty="0">
                <a:latin typeface="Avenir Next" charset="0"/>
                <a:ea typeface="Avenir Next" charset="0"/>
                <a:cs typeface="Avenir Next" charset="0"/>
              </a:rPr>
              <a:t>More related works can be viewed as follows</a:t>
            </a:r>
            <a:endParaRPr lang="zh-CN" altLang="en-US" sz="2800" i="1" dirty="0">
              <a:latin typeface="Avenir Next" charset="0"/>
              <a:ea typeface="Avenir Next" charset="0"/>
              <a:cs typeface="Avenir Next" charset="0"/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5F47E5A-0C26-40EE-DCBF-BF0997F847D4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11">
            <a:extLst>
              <a:ext uri="{FF2B5EF4-FFF2-40B4-BE49-F238E27FC236}">
                <a16:creationId xmlns:a16="http://schemas.microsoft.com/office/drawing/2014/main" id="{5795D762-3BCD-2068-F28D-CF9386059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023376"/>
            <a:ext cx="915427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accent2"/>
                </a:solidFill>
                <a:latin typeface="Arial" panose="020B0604020202020204" pitchFamily="34" charset="0"/>
                <a:ea typeface="仿宋_GB2312" pitchFamily="1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导    师：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</a:rPr>
              <a:t>   John</a:t>
            </a:r>
            <a:endParaRPr lang="zh-CN" altLang="en-US" b="1" dirty="0">
              <a:solidFill>
                <a:srgbClr val="FFFFFF"/>
              </a:solidFill>
              <a:latin typeface="微软雅黑" panose="020B0503020204020204" pitchFamily="34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讲师简介：中国科学院大学博士研究生，曾在腾讯和微软亚洲研究院进行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</a:rPr>
              <a:t>NLP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相关的项目。在国际会议发表论文近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</a:rPr>
              <a:t>20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篇。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</a:rPr>
              <a:t>5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项专利，多次获得国家奖学金，科研学术竞赛</a:t>
            </a:r>
            <a:r>
              <a:rPr lang="en-US" altLang="zh-CN" b="1" dirty="0">
                <a:solidFill>
                  <a:srgbClr val="FFFFFF"/>
                </a:solidFill>
                <a:latin typeface="微软雅黑" panose="020B0503020204020204" pitchFamily="34" charset="-122"/>
              </a:rPr>
              <a:t>top-3</a:t>
            </a:r>
            <a:r>
              <a:rPr lang="zh-CN" altLang="en-US" b="1" dirty="0">
                <a:solidFill>
                  <a:srgbClr val="FFFFFF"/>
                </a:solidFill>
                <a:latin typeface="微软雅黑" panose="020B0503020204020204" pitchFamily="34" charset="-122"/>
              </a:rPr>
              <a:t>。</a:t>
            </a:r>
          </a:p>
        </p:txBody>
      </p:sp>
      <p:sp>
        <p:nvSpPr>
          <p:cNvPr id="3" name="PA_文本框 6">
            <a:extLst>
              <a:ext uri="{FF2B5EF4-FFF2-40B4-BE49-F238E27FC236}">
                <a16:creationId xmlns:a16="http://schemas.microsoft.com/office/drawing/2014/main" id="{0834536A-853D-A73A-9797-9D5E8076499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23524" y="3136612"/>
            <a:ext cx="527931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dirty="0">
                <a:latin typeface="Avenir Next" charset="0"/>
                <a:ea typeface="Avenir Next" charset="0"/>
                <a:cs typeface="Avenir Next" charset="0"/>
              </a:rPr>
              <a:t>CSDN Blogs</a:t>
            </a:r>
            <a:r>
              <a:rPr lang="zh-CN" altLang="en-US" sz="1600" dirty="0">
                <a:latin typeface="Avenir Next" charset="0"/>
                <a:ea typeface="Avenir Next" charset="0"/>
                <a:cs typeface="Avenir Next" charset="0"/>
              </a:rPr>
              <a:t>：</a:t>
            </a:r>
            <a:r>
              <a:rPr lang="en-US" altLang="zh-CN" sz="1600" dirty="0">
                <a:latin typeface="Avenir Next" charset="0"/>
                <a:ea typeface="Avenir Next" charset="0"/>
                <a:cs typeface="Avenir Next" charset="0"/>
                <a:hlinkClick r:id="rId5"/>
              </a:rPr>
              <a:t>https://blog.csdn.net/ganxiwu9686</a:t>
            </a:r>
            <a:endParaRPr lang="en-US" altLang="zh-CN" sz="1600" dirty="0">
              <a:latin typeface="Avenir Next" charset="0"/>
              <a:ea typeface="Avenir Next" charset="0"/>
              <a:cs typeface="Avenir Next" charset="0"/>
            </a:endParaRPr>
          </a:p>
          <a:p>
            <a:r>
              <a:rPr lang="en-US" altLang="zh-CN" sz="1600" dirty="0" err="1">
                <a:latin typeface="Avenir Next" charset="0"/>
                <a:ea typeface="Avenir Next" charset="0"/>
                <a:cs typeface="Avenir Next" charset="0"/>
              </a:rPr>
              <a:t>Zhihu</a:t>
            </a:r>
            <a:r>
              <a:rPr lang="en-US" altLang="zh-CN" sz="1600" dirty="0">
                <a:latin typeface="Avenir Next" charset="0"/>
                <a:ea typeface="Avenir Next" charset="0"/>
                <a:cs typeface="Avenir Next" charset="0"/>
              </a:rPr>
              <a:t> Column:  </a:t>
            </a:r>
            <a:r>
              <a:rPr lang="en-US" altLang="zh-CN" sz="1600" dirty="0">
                <a:latin typeface="Avenir Next" charset="0"/>
                <a:ea typeface="Avenir Next" charset="0"/>
                <a:cs typeface="Avenir Next" charset="0"/>
                <a:hlinkClick r:id="rId6"/>
              </a:rPr>
              <a:t>https://zhuanlan.zhihu.com/p/581087596</a:t>
            </a:r>
            <a:endParaRPr lang="en-US" altLang="zh-CN" sz="1600" dirty="0">
              <a:latin typeface="Avenir Next" charset="0"/>
              <a:ea typeface="Avenir Next" charset="0"/>
              <a:cs typeface="Avenir Next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700A9CD-8443-8779-B073-231EC7FDB3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8261"/>
            <a:ext cx="1472415" cy="147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0965" y="276830"/>
            <a:ext cx="1916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文章评定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5357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3DFBD2D-9F9D-473D-8991-7BF3851749CA}"/>
              </a:ext>
            </a:extLst>
          </p:cNvPr>
          <p:cNvSpPr txBox="1"/>
          <p:nvPr/>
        </p:nvSpPr>
        <p:spPr>
          <a:xfrm>
            <a:off x="472110" y="1112670"/>
            <a:ext cx="7506534" cy="3310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9A3C"/>
                </a:solidFill>
                <a:ea typeface="思源黑体 CN Light" panose="020B0300000000000000" pitchFamily="34" charset="-122"/>
              </a:rPr>
              <a:t>从读者获取知识的角度：</a:t>
            </a:r>
            <a:endParaRPr lang="en-US" altLang="zh-CN" sz="2400" b="1" dirty="0">
              <a:solidFill>
                <a:srgbClr val="FF9A3C"/>
              </a:solidFill>
              <a:ea typeface="思源黑体 CN Light" panose="020B0300000000000000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kumimoji="1" lang="en-US" altLang="zh-CN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kumimoji="1" lang="en-US" altLang="zh-CN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给定一个段落</a:t>
            </a:r>
            <a:r>
              <a:rPr kumimoji="1"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kumimoji="1"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pitchFamily="2" charset="2"/>
              </a:rPr>
              <a:t>从段落中可以获取信息量</a:t>
            </a:r>
            <a:r>
              <a:rPr kumimoji="1"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pitchFamily="2" charset="2"/>
              </a:rPr>
              <a:t></a:t>
            </a:r>
            <a:r>
              <a:rPr kumimoji="1"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sym typeface="Wingdings" panose="05000000000000000000" pitchFamily="2" charset="2"/>
              </a:rPr>
              <a:t>得到结论</a:t>
            </a:r>
            <a:endParaRPr kumimoji="1"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endParaRPr kumimoji="1" lang="en-US" altLang="zh-CN" sz="2000" dirty="0">
              <a:latin typeface="Arial" panose="020B0604020202020204" pitchFamily="34" charset="0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太阳从东边升起</a:t>
            </a:r>
            <a:endParaRPr kumimoji="1" lang="en-US" altLang="zh-CN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kumimoji="1" lang="en-US" altLang="zh-CN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研究表明，每天睡觉早于</a:t>
            </a:r>
            <a:r>
              <a:rPr kumimoji="1"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23:00</a:t>
            </a:r>
            <a:r>
              <a:rPr kumimoji="1"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的人比</a:t>
            </a:r>
            <a:r>
              <a:rPr kumimoji="1" lang="en-US" altLang="zh-CN" sz="2000" dirty="0">
                <a:latin typeface="Arial" panose="020B0604020202020204" pitchFamily="34" charset="0"/>
                <a:ea typeface="微软雅黑" panose="020B0503020204020204" pitchFamily="34" charset="-122"/>
              </a:rPr>
              <a:t>….</a:t>
            </a:r>
          </a:p>
        </p:txBody>
      </p:sp>
      <p:sp>
        <p:nvSpPr>
          <p:cNvPr id="15" name="十字形 14">
            <a:extLst>
              <a:ext uri="{FF2B5EF4-FFF2-40B4-BE49-F238E27FC236}">
                <a16:creationId xmlns:a16="http://schemas.microsoft.com/office/drawing/2014/main" id="{B8A08142-431E-4DF8-BC96-8EDEDE50435B}"/>
              </a:ext>
            </a:extLst>
          </p:cNvPr>
          <p:cNvSpPr/>
          <p:nvPr/>
        </p:nvSpPr>
        <p:spPr>
          <a:xfrm rot="2651877">
            <a:off x="2647705" y="2998021"/>
            <a:ext cx="708878" cy="708878"/>
          </a:xfrm>
          <a:prstGeom prst="plus">
            <a:avLst>
              <a:gd name="adj" fmla="val 4254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A5484CF-44C7-482A-8E80-267E1DCED24C}"/>
                  </a:ext>
                </a:extLst>
              </p:cNvPr>
              <p:cNvSpPr txBox="1"/>
              <p:nvPr/>
            </p:nvSpPr>
            <p:spPr>
              <a:xfrm>
                <a:off x="1782459" y="5176751"/>
                <a:ext cx="557908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文章：记录你的探索，传播你的发现</a:t>
                </a:r>
                <a:endParaRPr lang="en-US" altLang="zh-C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endParaRPr>
              </a:p>
              <a:p>
                <a:endParaRPr lang="en-US" altLang="zh-C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endParaRPr>
              </a:p>
              <a:p>
                <a:r>
                  <a:rPr lang="zh-CN" altLang="en-US" sz="2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标准</a:t>
                </a:r>
                <a:r>
                  <a:rPr lang="en-US" altLang="zh-CN" sz="2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1</a:t>
                </a:r>
                <a:r>
                  <a:rPr lang="zh-CN" altLang="en-US" sz="2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𝒎𝒂𝒙</m:t>
                    </m:r>
                    <m:r>
                      <a:rPr lang="en-US" altLang="zh-CN" sz="24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smtClean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Cambria Math" panose="02040503050406030204" pitchFamily="18" charset="0"/>
                      </a:rPr>
                      <m:t>𝑰</m:t>
                    </m:r>
                    <m:d>
                      <m:dPr>
                        <m:ctrlPr>
                          <a:rPr lang="en-US" altLang="zh-CN" sz="24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</m:oMath>
                </a14:m>
                <a:r>
                  <a:rPr lang="en-US" altLang="zh-CN" sz="2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 </a:t>
                </a:r>
                <a:r>
                  <a:rPr lang="zh-CN" altLang="en-US" sz="2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ea"/>
                  </a:rPr>
                  <a:t>最大化信息量</a:t>
                </a:r>
                <a:endParaRPr lang="en-US" altLang="zh-CN" sz="24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A5484CF-44C7-482A-8E80-267E1DCED2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459" y="5176751"/>
                <a:ext cx="5579082" cy="1200329"/>
              </a:xfrm>
              <a:prstGeom prst="rect">
                <a:avLst/>
              </a:prstGeom>
              <a:blipFill>
                <a:blip r:embed="rId4"/>
                <a:stretch>
                  <a:fillRect l="-1638" t="-4061" b="-9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L 形 16">
            <a:extLst>
              <a:ext uri="{FF2B5EF4-FFF2-40B4-BE49-F238E27FC236}">
                <a16:creationId xmlns:a16="http://schemas.microsoft.com/office/drawing/2014/main" id="{38C9D707-6051-4033-9209-12AD390C4BAF}"/>
              </a:ext>
            </a:extLst>
          </p:cNvPr>
          <p:cNvSpPr/>
          <p:nvPr/>
        </p:nvSpPr>
        <p:spPr>
          <a:xfrm rot="17721997">
            <a:off x="5653291" y="3708927"/>
            <a:ext cx="635322" cy="528777"/>
          </a:xfrm>
          <a:prstGeom prst="corner">
            <a:avLst>
              <a:gd name="adj1" fmla="val 27596"/>
              <a:gd name="adj2" fmla="val 3008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918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0965" y="276830"/>
            <a:ext cx="1916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文章评定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5357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AB06CF6-B3D3-48D9-9E8C-3A47C5D04687}"/>
              </a:ext>
            </a:extLst>
          </p:cNvPr>
          <p:cNvSpPr txBox="1"/>
          <p:nvPr/>
        </p:nvSpPr>
        <p:spPr>
          <a:xfrm>
            <a:off x="472110" y="1112670"/>
            <a:ext cx="7506534" cy="271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9A3C"/>
                </a:solidFill>
                <a:ea typeface="思源黑体 CN Light" panose="020B0300000000000000" pitchFamily="34" charset="-122"/>
              </a:rPr>
              <a:t>从读者花费精力的角度：</a:t>
            </a:r>
            <a:endParaRPr lang="en-US" altLang="zh-CN" sz="2400" b="1" dirty="0">
              <a:solidFill>
                <a:srgbClr val="FF9A3C"/>
              </a:solidFill>
              <a:ea typeface="思源黑体 CN Light" panose="020B0300000000000000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kumimoji="1" lang="en-US" altLang="zh-CN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kumimoji="1" lang="en-US" altLang="zh-CN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kumimoji="1" lang="en-US" altLang="zh-CN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kumimoji="1" lang="en-US" altLang="zh-CN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kumimoji="1" lang="en-US" altLang="zh-CN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9" name="Picture 16">
            <a:extLst>
              <a:ext uri="{FF2B5EF4-FFF2-40B4-BE49-F238E27FC236}">
                <a16:creationId xmlns:a16="http://schemas.microsoft.com/office/drawing/2014/main" id="{25E396F4-9530-40D1-BC52-C56B3971820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72" y="1700808"/>
            <a:ext cx="8784655" cy="197183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A63CB032-7618-42F8-9E41-0ACB133399DF}"/>
              </a:ext>
            </a:extLst>
          </p:cNvPr>
          <p:cNvSpPr txBox="1"/>
          <p:nvPr/>
        </p:nvSpPr>
        <p:spPr>
          <a:xfrm>
            <a:off x="1782459" y="5176751"/>
            <a:ext cx="55790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标准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：𝒎𝒊𝒏 𝑬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𝑷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 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最小化能量消耗，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          即：最小化回退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+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停留时长</a:t>
            </a:r>
          </a:p>
        </p:txBody>
      </p:sp>
    </p:spTree>
    <p:extLst>
      <p:ext uri="{BB962C8B-B14F-4D97-AF65-F5344CB8AC3E}">
        <p14:creationId xmlns:p14="http://schemas.microsoft.com/office/powerpoint/2010/main" val="427327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0965" y="276830"/>
            <a:ext cx="1916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文章评定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5357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AB06CF6-B3D3-48D9-9E8C-3A47C5D04687}"/>
              </a:ext>
            </a:extLst>
          </p:cNvPr>
          <p:cNvSpPr txBox="1"/>
          <p:nvPr/>
        </p:nvSpPr>
        <p:spPr>
          <a:xfrm>
            <a:off x="472110" y="1112670"/>
            <a:ext cx="7506534" cy="2710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olidFill>
                  <a:srgbClr val="FF9A3C"/>
                </a:solidFill>
                <a:ea typeface="思源黑体 CN Light" panose="020B0300000000000000" pitchFamily="34" charset="-122"/>
              </a:rPr>
              <a:t>从读者花费精力的角度：</a:t>
            </a:r>
            <a:endParaRPr lang="en-US" altLang="zh-CN" sz="2400" b="1" dirty="0">
              <a:solidFill>
                <a:srgbClr val="FF9A3C"/>
              </a:solidFill>
              <a:ea typeface="思源黑体 CN Light" panose="020B0300000000000000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kumimoji="1" lang="en-US" altLang="zh-CN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kumimoji="1" lang="en-US" altLang="zh-CN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kumimoji="1" lang="en-US" altLang="zh-CN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n"/>
            </a:pPr>
            <a:endParaRPr kumimoji="1" lang="en-US" altLang="zh-CN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kumimoji="1" lang="en-US" altLang="zh-CN" sz="2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9" name="Picture 16">
            <a:extLst>
              <a:ext uri="{FF2B5EF4-FFF2-40B4-BE49-F238E27FC236}">
                <a16:creationId xmlns:a16="http://schemas.microsoft.com/office/drawing/2014/main" id="{25E396F4-9530-40D1-BC52-C56B3971820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72" y="1700808"/>
            <a:ext cx="8784655" cy="1971839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A63CB032-7618-42F8-9E41-0ACB133399DF}"/>
              </a:ext>
            </a:extLst>
          </p:cNvPr>
          <p:cNvSpPr txBox="1"/>
          <p:nvPr/>
        </p:nvSpPr>
        <p:spPr>
          <a:xfrm>
            <a:off x="1782459" y="5176751"/>
            <a:ext cx="55790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标准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2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：𝒎𝒊𝒏 𝑬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(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𝑷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) 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最小化能量消耗，</a:t>
            </a:r>
            <a:endParaRPr lang="en-US" altLang="zh-CN" sz="2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endParaRPr lang="zh-CN" alt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</a:endParaRPr>
          </a:p>
          <a:p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           即：最小化回退</a:t>
            </a:r>
            <a:r>
              <a:rPr lang="en-US" altLang="zh-CN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+</a:t>
            </a:r>
            <a:r>
              <a:rPr lang="zh-CN" altLang="en-US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</a:rPr>
              <a:t>停留时长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00190FE-6539-4A9C-96B0-00B808D44DFC}"/>
              </a:ext>
            </a:extLst>
          </p:cNvPr>
          <p:cNvSpPr/>
          <p:nvPr/>
        </p:nvSpPr>
        <p:spPr>
          <a:xfrm>
            <a:off x="539552" y="2630890"/>
            <a:ext cx="11180338" cy="1694360"/>
          </a:xfrm>
          <a:prstGeom prst="rect">
            <a:avLst/>
          </a:prstGeom>
          <a:solidFill>
            <a:srgbClr val="629DD1"/>
          </a:solidFill>
          <a:ln w="12700" cap="flat" cmpd="sng" algn="ctr">
            <a:solidFill>
              <a:srgbClr val="629DD1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Microsoft YaHei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6E4268F-E277-4E65-8C73-8EC5130B2823}"/>
              </a:ext>
            </a:extLst>
          </p:cNvPr>
          <p:cNvSpPr txBox="1"/>
          <p:nvPr/>
        </p:nvSpPr>
        <p:spPr>
          <a:xfrm>
            <a:off x="864189" y="3019683"/>
            <a:ext cx="10189280" cy="10051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2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写文章就是表达自己观点，尽可能</a:t>
            </a:r>
            <a:r>
              <a: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提供多的信息量</a:t>
            </a:r>
            <a:r>
              <a:rPr lang="zh-CN" altLang="en-US" sz="2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，但是</a:t>
            </a:r>
            <a:r>
              <a:rPr lang="zh-CN" altLang="en-US" sz="2400" b="1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又不消耗读者过多能量</a:t>
            </a:r>
            <a:r>
              <a:rPr lang="zh-CN" altLang="en-US" sz="24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的过程。</a:t>
            </a:r>
          </a:p>
        </p:txBody>
      </p:sp>
    </p:spTree>
    <p:extLst>
      <p:ext uri="{BB962C8B-B14F-4D97-AF65-F5344CB8AC3E}">
        <p14:creationId xmlns:p14="http://schemas.microsoft.com/office/powerpoint/2010/main" val="440632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H_Number_1">
            <a:hlinkClick r:id="" action="ppaction://noaction"/>
            <a:extLst>
              <a:ext uri="{FF2B5EF4-FFF2-40B4-BE49-F238E27FC236}">
                <a16:creationId xmlns:a16="http://schemas.microsoft.com/office/drawing/2014/main" id="{35340DC2-BAF7-4838-8774-9A5A84C2DFF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177538" y="2978120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 marL="0" indent="0" algn="ctr">
              <a:buClr>
                <a:srgbClr val="515151"/>
              </a:buClr>
              <a:buSzPct val="80000"/>
            </a:pPr>
            <a:r>
              <a:rPr lang="en-US" altLang="zh-CN" sz="2400" dirty="0">
                <a:latin typeface="微软雅黑" panose="020B0503020204020204" charset="-122"/>
                <a:cs typeface="+mn-ea"/>
                <a:sym typeface="+mn-lt"/>
              </a:rPr>
              <a:t>1</a:t>
            </a:r>
          </a:p>
        </p:txBody>
      </p:sp>
      <p:cxnSp>
        <p:nvCxnSpPr>
          <p:cNvPr id="11" name="MH_Others_1">
            <a:extLst>
              <a:ext uri="{FF2B5EF4-FFF2-40B4-BE49-F238E27FC236}">
                <a16:creationId xmlns:a16="http://schemas.microsoft.com/office/drawing/2014/main" id="{B8316CF1-5EB2-4C9F-8089-C4FCF2BD06EC}"/>
              </a:ext>
            </a:extLst>
          </p:cNvPr>
          <p:cNvCxnSpPr/>
          <p:nvPr>
            <p:custDataLst>
              <p:tags r:id="rId2"/>
            </p:custDataLst>
          </p:nvPr>
        </p:nvCxnSpPr>
        <p:spPr>
          <a:xfrm rot="20700000" flipH="1">
            <a:off x="4393944" y="3133122"/>
            <a:ext cx="216024" cy="252000"/>
          </a:xfrm>
          <a:prstGeom prst="line">
            <a:avLst/>
          </a:prstGeom>
          <a:noFill/>
          <a:ln w="6350" cap="flat" cmpd="sng" algn="ctr">
            <a:solidFill>
              <a:srgbClr val="B2B2B2"/>
            </a:solidFill>
            <a:prstDash val="solid"/>
            <a:miter lim="800000"/>
          </a:ln>
          <a:effectLst/>
        </p:spPr>
      </p:cxnSp>
      <p:sp>
        <p:nvSpPr>
          <p:cNvPr id="12" name="MH_Number_2">
            <a:hlinkClick r:id="" action="ppaction://noaction"/>
            <a:extLst>
              <a:ext uri="{FF2B5EF4-FFF2-40B4-BE49-F238E27FC236}">
                <a16:creationId xmlns:a16="http://schemas.microsoft.com/office/drawing/2014/main" id="{A7DC9DD5-D623-48F7-9CA2-C2DD4D95B394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77538" y="3781869"/>
            <a:ext cx="271671" cy="496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>
            <a:lvl1pPr marL="342900" indent="-3429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charset="-122"/>
              </a:defRPr>
            </a:lvl9pPr>
          </a:lstStyle>
          <a:p>
            <a:pPr marL="0" indent="0" algn="ctr">
              <a:buClr>
                <a:srgbClr val="515151"/>
              </a:buClr>
              <a:buSzPct val="80000"/>
            </a:pPr>
            <a:r>
              <a:rPr lang="en-US" altLang="zh-CN" sz="2400" dirty="0">
                <a:solidFill>
                  <a:srgbClr val="90BA4C">
                    <a:lumMod val="75000"/>
                  </a:srgbClr>
                </a:solidFill>
                <a:latin typeface="微软雅黑" panose="020B0503020204020204" charset="-122"/>
                <a:cs typeface="+mn-ea"/>
                <a:sym typeface="+mn-lt"/>
              </a:rPr>
              <a:t>2</a:t>
            </a:r>
          </a:p>
        </p:txBody>
      </p:sp>
      <p:cxnSp>
        <p:nvCxnSpPr>
          <p:cNvPr id="13" name="MH_Others_2">
            <a:extLst>
              <a:ext uri="{FF2B5EF4-FFF2-40B4-BE49-F238E27FC236}">
                <a16:creationId xmlns:a16="http://schemas.microsoft.com/office/drawing/2014/main" id="{79408D22-4CEB-41F9-BB33-DA9AC31EC797}"/>
              </a:ext>
            </a:extLst>
          </p:cNvPr>
          <p:cNvCxnSpPr/>
          <p:nvPr>
            <p:custDataLst>
              <p:tags r:id="rId4"/>
            </p:custDataLst>
          </p:nvPr>
        </p:nvCxnSpPr>
        <p:spPr>
          <a:xfrm rot="20700000" flipH="1">
            <a:off x="4393944" y="3936871"/>
            <a:ext cx="216024" cy="252000"/>
          </a:xfrm>
          <a:prstGeom prst="line">
            <a:avLst/>
          </a:prstGeom>
          <a:noFill/>
          <a:ln w="6350" cap="flat" cmpd="sng" algn="ctr">
            <a:solidFill>
              <a:srgbClr val="B2B2B2"/>
            </a:solidFill>
            <a:prstDash val="solid"/>
            <a:miter lim="800000"/>
          </a:ln>
          <a:effectLst/>
        </p:spPr>
      </p:cxnSp>
      <p:sp>
        <p:nvSpPr>
          <p:cNvPr id="14" name="MH_Others_9">
            <a:extLst>
              <a:ext uri="{FF2B5EF4-FFF2-40B4-BE49-F238E27FC236}">
                <a16:creationId xmlns:a16="http://schemas.microsoft.com/office/drawing/2014/main" id="{9A770AED-99DC-4FF8-9A9C-7E1411EF19B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244124" y="3297793"/>
            <a:ext cx="1824037" cy="605290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400" b="1" kern="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主要内容</a:t>
            </a:r>
          </a:p>
        </p:txBody>
      </p:sp>
      <p:sp>
        <p:nvSpPr>
          <p:cNvPr id="15" name="MH_Others_10">
            <a:extLst>
              <a:ext uri="{FF2B5EF4-FFF2-40B4-BE49-F238E27FC236}">
                <a16:creationId xmlns:a16="http://schemas.microsoft.com/office/drawing/2014/main" id="{797B6567-E376-476E-9AEA-55046DB5531D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244124" y="3925875"/>
            <a:ext cx="1824037" cy="36000"/>
          </a:xfrm>
          <a:prstGeom prst="rect">
            <a:avLst/>
          </a:prstGeom>
          <a:solidFill>
            <a:srgbClr val="5B9BD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endParaRPr lang="zh-CN" altLang="en-US" sz="2800" kern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B14D53D-1DB6-4E74-A27C-067477F8C14C}"/>
              </a:ext>
            </a:extLst>
          </p:cNvPr>
          <p:cNvSpPr/>
          <p:nvPr/>
        </p:nvSpPr>
        <p:spPr>
          <a:xfrm>
            <a:off x="4843927" y="296733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微软雅黑" panose="020B0503020204020204" charset="-122"/>
                <a:ea typeface="微软雅黑" panose="020B0503020204020204" charset="-122"/>
              </a:rPr>
              <a:t>文章评定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62A7050-F34F-4D43-9158-F3DDEBFCEC74}"/>
              </a:ext>
            </a:extLst>
          </p:cNvPr>
          <p:cNvSpPr/>
          <p:nvPr/>
        </p:nvSpPr>
        <p:spPr>
          <a:xfrm>
            <a:off x="4843927" y="381710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90BA4C">
                    <a:lumMod val="7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论文书写</a:t>
            </a:r>
          </a:p>
        </p:txBody>
      </p:sp>
      <p:sp>
        <p:nvSpPr>
          <p:cNvPr id="27" name="标题 1">
            <a:extLst>
              <a:ext uri="{FF2B5EF4-FFF2-40B4-BE49-F238E27FC236}">
                <a16:creationId xmlns:a16="http://schemas.microsoft.com/office/drawing/2014/main" id="{9ADD8F36-3869-4E5D-AF99-BFAE765D6480}"/>
              </a:ext>
            </a:extLst>
          </p:cNvPr>
          <p:cNvSpPr txBox="1">
            <a:spLocks/>
          </p:cNvSpPr>
          <p:nvPr/>
        </p:nvSpPr>
        <p:spPr>
          <a:xfrm>
            <a:off x="801394" y="295077"/>
            <a:ext cx="1891006" cy="4369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514337" rtl="0" eaLnBrk="1" latinLnBrk="0" hangingPunct="1">
              <a:spcBef>
                <a:spcPct val="0"/>
              </a:spcBef>
              <a:buNone/>
              <a:defRPr sz="195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51433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Franklin Gothic Medium"/>
                <a:ea typeface="微软雅黑" panose="020B0503020204020204" pitchFamily="34" charset="-122"/>
                <a:cs typeface="+mj-cs"/>
              </a:rPr>
              <a:t>目录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B35C06B-2FCB-49C0-8A91-5D65F8B99516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C77F9C5D-0FB5-48EA-AE21-A4AC4D588AE0}"/>
              </a:ext>
            </a:extLst>
          </p:cNvPr>
          <p:cNvSpPr/>
          <p:nvPr/>
        </p:nvSpPr>
        <p:spPr>
          <a:xfrm>
            <a:off x="1" y="342675"/>
            <a:ext cx="731520" cy="350824"/>
          </a:xfrm>
          <a:prstGeom prst="rect">
            <a:avLst/>
          </a:prstGeom>
          <a:solidFill>
            <a:srgbClr val="40404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290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0965" y="276830"/>
            <a:ext cx="1916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论文书写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5357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399E0C77-B962-449D-AD65-386C8C3BE82C}"/>
              </a:ext>
            </a:extLst>
          </p:cNvPr>
          <p:cNvSpPr txBox="1"/>
          <p:nvPr/>
        </p:nvSpPr>
        <p:spPr>
          <a:xfrm>
            <a:off x="998154" y="1874006"/>
            <a:ext cx="7534285" cy="4727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itchFamily="2" charset="2"/>
              <a:buChar char="n"/>
            </a:pPr>
            <a:r>
              <a:rPr kumimoji="1" lang="zh-CN" altLang="en-US" sz="2000" b="1" dirty="0">
                <a:latin typeface="Arial" panose="020B0604020202020204" pitchFamily="34" charset="0"/>
                <a:ea typeface="微软雅黑" panose="020B0503020204020204" pitchFamily="34" charset="-122"/>
              </a:rPr>
              <a:t>书写思路</a:t>
            </a:r>
            <a:r>
              <a:rPr kumimoji="1" lang="zh-CN" altLang="en-US" sz="2000" dirty="0">
                <a:latin typeface="Arial" panose="020B0604020202020204" pitchFamily="34" charset="0"/>
                <a:ea typeface="微软雅黑" panose="020B0503020204020204" pitchFamily="34" charset="-122"/>
              </a:rPr>
              <a:t>：</a:t>
            </a:r>
            <a:endParaRPr kumimoji="1" lang="en-US" altLang="zh-CN" sz="2000" dirty="0"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rtl="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zh-CN" altLang="zh-CN" sz="2000" b="0" i="0" dirty="0">
                <a:effectLst/>
                <a:latin typeface="+mn-ea"/>
              </a:rPr>
              <a:t>定义好研究的任务是什么。比如情感原因对抽取是个什么任务。嵌套</a:t>
            </a:r>
            <a:r>
              <a:rPr lang="en-US" altLang="zh-CN" sz="2000" b="0" i="0" dirty="0">
                <a:effectLst/>
                <a:latin typeface="+mn-ea"/>
              </a:rPr>
              <a:t>NER</a:t>
            </a:r>
            <a:r>
              <a:rPr lang="zh-CN" altLang="zh-CN" sz="2000" b="0" i="0" dirty="0">
                <a:effectLst/>
                <a:latin typeface="+mn-ea"/>
              </a:rPr>
              <a:t>等等</a:t>
            </a:r>
          </a:p>
          <a:p>
            <a:pPr rtl="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zh-CN" altLang="zh-CN" sz="2000" b="0" i="0" dirty="0">
                <a:effectLst/>
                <a:latin typeface="+mn-ea"/>
              </a:rPr>
              <a:t>目前的挑战是什么？可以从前人工作的角度出发，怎么做的。有什么缺点？</a:t>
            </a:r>
            <a:r>
              <a:rPr lang="en-US" altLang="zh-CN" sz="2000" b="0" i="0" dirty="0">
                <a:effectLst/>
                <a:latin typeface="+mn-ea"/>
              </a:rPr>
              <a:t>-- </a:t>
            </a:r>
            <a:r>
              <a:rPr lang="en-US" altLang="zh-CN" sz="2000" b="1" i="0" dirty="0">
                <a:effectLst/>
                <a:latin typeface="+mn-ea"/>
              </a:rPr>
              <a:t>M</a:t>
            </a:r>
            <a:r>
              <a:rPr lang="zh-CN" altLang="zh-CN" sz="2000" b="1" i="0" dirty="0">
                <a:effectLst/>
                <a:latin typeface="+mn-ea"/>
              </a:rPr>
              <a:t>otivation</a:t>
            </a:r>
            <a:endParaRPr lang="zh-CN" altLang="zh-CN" sz="2000" b="0" i="0" dirty="0">
              <a:effectLst/>
              <a:latin typeface="+mn-ea"/>
            </a:endParaRPr>
          </a:p>
          <a:p>
            <a:pPr rtl="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zh-CN" altLang="zh-CN" sz="2000" b="0" i="0" dirty="0">
                <a:effectLst/>
                <a:latin typeface="+mn-ea"/>
              </a:rPr>
              <a:t>为了解决这个问题，提出什么模型或者方法（简述）</a:t>
            </a:r>
          </a:p>
          <a:p>
            <a:pPr marL="742950" lvl="1" indent="-285750" rtl="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zh-CN" altLang="zh-CN" sz="2000" b="0" i="0" dirty="0">
                <a:effectLst/>
                <a:latin typeface="+mn-ea"/>
              </a:rPr>
              <a:t>这个模型包括几部分？</a:t>
            </a:r>
          </a:p>
          <a:p>
            <a:pPr marL="742950" lvl="1" indent="-285750" rtl="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zh-CN" altLang="zh-CN" sz="2000" b="0" i="0" dirty="0">
                <a:effectLst/>
                <a:latin typeface="+mn-ea"/>
              </a:rPr>
              <a:t>核心模块是什么？</a:t>
            </a:r>
            <a:r>
              <a:rPr lang="zh-CN" altLang="zh-CN" sz="2000" b="1" i="0" dirty="0">
                <a:effectLst/>
                <a:latin typeface="+mn-ea"/>
              </a:rPr>
              <a:t>作用是什么</a:t>
            </a:r>
            <a:r>
              <a:rPr lang="zh-CN" altLang="zh-CN" sz="2000" b="0" i="0" dirty="0">
                <a:effectLst/>
                <a:latin typeface="+mn-ea"/>
              </a:rPr>
              <a:t>？</a:t>
            </a:r>
          </a:p>
          <a:p>
            <a:pPr marL="742950" lvl="1" indent="-285750" rtl="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romanLcPeriod"/>
            </a:pPr>
            <a:r>
              <a:rPr lang="zh-CN" altLang="zh-CN" sz="2000" b="0" i="0" dirty="0">
                <a:effectLst/>
                <a:latin typeface="+mn-ea"/>
              </a:rPr>
              <a:t>陈述其余模块的</a:t>
            </a:r>
            <a:r>
              <a:rPr lang="zh-CN" altLang="zh-CN" sz="2000" b="1" i="0" dirty="0">
                <a:effectLst/>
                <a:latin typeface="+mn-ea"/>
              </a:rPr>
              <a:t>功能和效果</a:t>
            </a:r>
            <a:r>
              <a:rPr lang="zh-CN" altLang="zh-CN" sz="2000" b="0" i="0" dirty="0">
                <a:effectLst/>
                <a:latin typeface="+mn-ea"/>
              </a:rPr>
              <a:t>。</a:t>
            </a:r>
          </a:p>
          <a:p>
            <a:pPr rtl="0" font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</a:pPr>
            <a:r>
              <a:rPr lang="zh-CN" altLang="zh-CN" sz="2000" b="0" i="0" dirty="0">
                <a:effectLst/>
                <a:latin typeface="+mn-ea"/>
              </a:rPr>
              <a:t>实验结果表明</a:t>
            </a:r>
            <a:r>
              <a:rPr lang="en-US" altLang="zh-CN" sz="2000" b="0" i="0" dirty="0">
                <a:effectLst/>
                <a:latin typeface="+mn-ea"/>
              </a:rPr>
              <a:t>…</a:t>
            </a:r>
            <a:endParaRPr lang="zh-CN" altLang="zh-CN" sz="2000" b="0" i="0" dirty="0">
              <a:effectLst/>
              <a:latin typeface="+mn-ea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61E7A28-61B1-4ECA-95AF-48F9573C45C4}"/>
              </a:ext>
            </a:extLst>
          </p:cNvPr>
          <p:cNvGrpSpPr/>
          <p:nvPr/>
        </p:nvGrpSpPr>
        <p:grpSpPr>
          <a:xfrm>
            <a:off x="864189" y="1105533"/>
            <a:ext cx="7415625" cy="539298"/>
            <a:chOff x="468742" y="2436144"/>
            <a:chExt cx="7415625" cy="539298"/>
          </a:xfrm>
        </p:grpSpPr>
        <p:sp>
          <p:nvSpPr>
            <p:cNvPr id="26" name="MH_Other_2">
              <a:extLst>
                <a:ext uri="{FF2B5EF4-FFF2-40B4-BE49-F238E27FC236}">
                  <a16:creationId xmlns:a16="http://schemas.microsoft.com/office/drawing/2014/main" id="{F0A54EBA-C408-481D-B929-E9C909DC48EC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auto">
            <a:xfrm>
              <a:off x="683568" y="2436144"/>
              <a:ext cx="7200799" cy="539298"/>
            </a:xfrm>
            <a:prstGeom prst="rect">
              <a:avLst/>
            </a:prstGeom>
            <a:noFill/>
            <a:ln w="38100" cap="flat" cmpd="sng" algn="ctr">
              <a:solidFill>
                <a:sysClr val="window" lastClr="FFFFFF">
                  <a:lumMod val="8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wrap="none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icrosoft YaHei"/>
              </a:endParaRPr>
            </a:p>
          </p:txBody>
        </p:sp>
        <p:sp>
          <p:nvSpPr>
            <p:cNvPr id="28" name="MH_Other_4">
              <a:extLst>
                <a:ext uri="{FF2B5EF4-FFF2-40B4-BE49-F238E27FC236}">
                  <a16:creationId xmlns:a16="http://schemas.microsoft.com/office/drawing/2014/main" id="{00B60E00-AACA-4F56-91BB-3C771D373B5C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auto">
            <a:xfrm>
              <a:off x="468742" y="2484227"/>
              <a:ext cx="459769" cy="443132"/>
            </a:xfrm>
            <a:prstGeom prst="ellipse">
              <a:avLst/>
            </a:prstGeom>
            <a:solidFill>
              <a:srgbClr val="4A66AC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57150" dist="38100" dir="5400000" algn="ctr" rotWithShape="0">
                <a:srgbClr val="F0AD00">
                  <a:shade val="9000"/>
                  <a:satMod val="105000"/>
                  <a:alpha val="4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Microsoft YaHei"/>
                  <a:cs typeface="Verdana" panose="020B0604030504040204" pitchFamily="34" charset="0"/>
                </a:rPr>
                <a:t>1</a:t>
              </a:r>
              <a:endPara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Verdana" panose="020B0604030504040204" pitchFamily="34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F40BE0F8-905E-4FF7-A4B7-7EBCC1594227}"/>
                </a:ext>
              </a:extLst>
            </p:cNvPr>
            <p:cNvSpPr/>
            <p:nvPr/>
          </p:nvSpPr>
          <p:spPr>
            <a:xfrm>
              <a:off x="936195" y="2494374"/>
              <a:ext cx="58676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摘要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6137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 hidden="1"/>
          <p:cNvSpPr/>
          <p:nvPr/>
        </p:nvSpPr>
        <p:spPr>
          <a:xfrm>
            <a:off x="0" y="485174"/>
            <a:ext cx="182880" cy="5206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530965" y="276830"/>
            <a:ext cx="19163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论文书写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53572" y="359255"/>
            <a:ext cx="445894" cy="351309"/>
            <a:chOff x="123780" y="534395"/>
            <a:chExt cx="445894" cy="351309"/>
          </a:xfrm>
        </p:grpSpPr>
        <p:sp>
          <p:nvSpPr>
            <p:cNvPr id="32" name="等腰三角形 31"/>
            <p:cNvSpPr/>
            <p:nvPr/>
          </p:nvSpPr>
          <p:spPr>
            <a:xfrm>
              <a:off x="382996" y="534395"/>
              <a:ext cx="186678" cy="160930"/>
            </a:xfrm>
            <a:prstGeom prst="triangle">
              <a:avLst/>
            </a:prstGeom>
            <a:solidFill>
              <a:schemeClr val="accent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等腰三角形 32"/>
            <p:cNvSpPr/>
            <p:nvPr/>
          </p:nvSpPr>
          <p:spPr>
            <a:xfrm rot="1110499">
              <a:off x="203197" y="561123"/>
              <a:ext cx="309372" cy="272312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等腰三角形 33"/>
            <p:cNvSpPr/>
            <p:nvPr/>
          </p:nvSpPr>
          <p:spPr>
            <a:xfrm>
              <a:off x="123780" y="809504"/>
              <a:ext cx="88392" cy="76200"/>
            </a:xfrm>
            <a:prstGeom prst="triangle">
              <a:avLst/>
            </a:prstGeom>
            <a:solidFill>
              <a:schemeClr val="accent1">
                <a:alpha val="4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E11C85A-375B-4135-8ABE-10D73A28EE92}"/>
              </a:ext>
            </a:extLst>
          </p:cNvPr>
          <p:cNvCxnSpPr/>
          <p:nvPr/>
        </p:nvCxnSpPr>
        <p:spPr>
          <a:xfrm>
            <a:off x="0" y="1005840"/>
            <a:ext cx="12192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8DCE7A50-2165-4658-B027-8ECFC05FD7F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24000" y="1825923"/>
            <a:ext cx="9144000" cy="4821226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0D3AB72C-614E-4056-9065-0BE8E43F12BD}"/>
              </a:ext>
            </a:extLst>
          </p:cNvPr>
          <p:cNvGrpSpPr/>
          <p:nvPr/>
        </p:nvGrpSpPr>
        <p:grpSpPr>
          <a:xfrm>
            <a:off x="864189" y="1105533"/>
            <a:ext cx="7415625" cy="539298"/>
            <a:chOff x="468742" y="2436144"/>
            <a:chExt cx="7415625" cy="539298"/>
          </a:xfrm>
        </p:grpSpPr>
        <p:sp>
          <p:nvSpPr>
            <p:cNvPr id="23" name="MH_Other_2">
              <a:extLst>
                <a:ext uri="{FF2B5EF4-FFF2-40B4-BE49-F238E27FC236}">
                  <a16:creationId xmlns:a16="http://schemas.microsoft.com/office/drawing/2014/main" id="{357A64AA-B461-4E37-9FAA-0B528B93669F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 bwMode="auto">
            <a:xfrm>
              <a:off x="683568" y="2436144"/>
              <a:ext cx="7200799" cy="539298"/>
            </a:xfrm>
            <a:prstGeom prst="rect">
              <a:avLst/>
            </a:prstGeom>
            <a:noFill/>
            <a:ln w="38100" cap="flat" cmpd="sng" algn="ctr">
              <a:solidFill>
                <a:sysClr val="window" lastClr="FFFFFF">
                  <a:lumMod val="85000"/>
                </a:sys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wrap="none" anchor="b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Microsoft YaHei"/>
              </a:endParaRPr>
            </a:p>
          </p:txBody>
        </p:sp>
        <p:sp>
          <p:nvSpPr>
            <p:cNvPr id="24" name="MH_Other_4">
              <a:extLst>
                <a:ext uri="{FF2B5EF4-FFF2-40B4-BE49-F238E27FC236}">
                  <a16:creationId xmlns:a16="http://schemas.microsoft.com/office/drawing/2014/main" id="{B9FA65D3-3B9B-4C7D-86CE-6FBCDAF3481F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 bwMode="auto">
            <a:xfrm>
              <a:off x="468742" y="2484227"/>
              <a:ext cx="459769" cy="443132"/>
            </a:xfrm>
            <a:prstGeom prst="ellipse">
              <a:avLst/>
            </a:prstGeom>
            <a:solidFill>
              <a:srgbClr val="4A66AC"/>
            </a:solidFill>
            <a:ln w="38100" cap="flat" cmpd="sng" algn="ctr">
              <a:solidFill>
                <a:sysClr val="window" lastClr="FFFFFF"/>
              </a:solidFill>
              <a:prstDash val="solid"/>
              <a:headEnd type="none" w="med" len="med"/>
              <a:tailEnd type="none" w="med" len="med"/>
            </a:ln>
            <a:effectLst>
              <a:outerShdw blurRad="57150" dist="38100" dir="5400000" algn="ctr" rotWithShape="0">
                <a:srgbClr val="F0AD00">
                  <a:shade val="9000"/>
                  <a:satMod val="105000"/>
                  <a:alpha val="4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ea typeface="Microsoft YaHei"/>
                  <a:cs typeface="Verdana" panose="020B0604030504040204" pitchFamily="34" charset="0"/>
                </a:rPr>
                <a:t>1</a:t>
              </a:r>
              <a:endParaRPr kumimoji="0" lang="zh-TW" altLang="en-US" sz="2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Microsoft YaHei"/>
                <a:cs typeface="Verdana" panose="020B0604030504040204" pitchFamily="34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7A02E783-9E51-47C5-88F5-16C35737D5A6}"/>
                </a:ext>
              </a:extLst>
            </p:cNvPr>
            <p:cNvSpPr/>
            <p:nvPr/>
          </p:nvSpPr>
          <p:spPr>
            <a:xfrm>
              <a:off x="936195" y="2494374"/>
              <a:ext cx="586762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225" normalizeH="0" baseline="0" noProof="0" dirty="0">
                  <a:ln>
                    <a:noFill/>
                  </a:ln>
                  <a:solidFill>
                    <a:srgbClr val="4A66AC"/>
                  </a:solidFill>
                  <a:effectLst/>
                  <a:uLnTx/>
                  <a:uFillTx/>
                  <a:latin typeface="Microsoft YaHei"/>
                  <a:ea typeface="Microsoft YaHei"/>
                  <a:cs typeface="+mn-ea"/>
                </a:rPr>
                <a:t>摘要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58800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06102541"/>
  <p:tag name="MH_LIBRARY" val="CONTENTS"/>
  <p:tag name="MH_TYPE" val="NUMBER"/>
  <p:tag name="ID" val="547123"/>
  <p:tag name="MH_ORDE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06102541"/>
  <p:tag name="MH_LIBRARY" val="CONTENTS"/>
  <p:tag name="MH_TYPE" val="OTHERS"/>
  <p:tag name="ID" val="54712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06102541"/>
  <p:tag name="MH_LIBRARY" val="CONTENTS"/>
  <p:tag name="MH_TYPE" val="OTHERS"/>
  <p:tag name="ID" val="54712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06102541"/>
  <p:tag name="MH_LIBRARY" val="CONTENTS"/>
  <p:tag name="MH_TYPE" val="OTHERS"/>
  <p:tag name="ID" val="54712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06102541"/>
  <p:tag name="MH_LIBRARY" val="CONTENTS"/>
  <p:tag name="MH_TYPE" val="OTHERS"/>
  <p:tag name="ID" val="54712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06102541"/>
  <p:tag name="MH_LIBRARY" val="CONTENTS"/>
  <p:tag name="MH_TYPE" val="NUMBER"/>
  <p:tag name="ID" val="547123"/>
  <p:tag name="MH_ORDER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06102541"/>
  <p:tag name="MH_LIBRARY" val="CONTENTS"/>
  <p:tag name="MH_TYPE" val="OTHERS"/>
  <p:tag name="ID" val="54712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2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06102541"/>
  <p:tag name="MH_LIBRARY" val="CONTENTS"/>
  <p:tag name="MH_TYPE" val="OTHERS"/>
  <p:tag name="ID" val="54712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2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90404110118"/>
  <p:tag name="MH_LIBRARY" val="GRAPHIC"/>
  <p:tag name="MH_TYPE" val="Other"/>
  <p:tag name="MH_ORDER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8936"/>
  <p:tag name="KSO_WM_SLIDE_ID" val="diagram20198936_7"/>
  <p:tag name="KSO_WM_TEMPLATE_SUBCATEGORY" val="0"/>
  <p:tag name="KSO_WM_SLIDE_TYPE" val="text"/>
  <p:tag name="KSO_WM_SLIDE_SUBTYPE" val="diag"/>
  <p:tag name="KSO_WM_SLIDE_ITEM_CNT" val="8"/>
  <p:tag name="KSO_WM_SLIDE_INDEX" val="7"/>
  <p:tag name="KSO_WM_SLIDE_SIZE" val="830.247*305.504"/>
  <p:tag name="KSO_WM_SLIDE_POSITION" val="68.5396*166.392"/>
  <p:tag name="KSO_WM_DIAGRAM_GROUP_CODE" val="l1-1"/>
  <p:tag name="KSO_WM_SLIDE_DIAGTYPE" val="l"/>
  <p:tag name="KSO_WM_TAG_VERSION" val="1.0"/>
  <p:tag name="KSO_WM_SLIDE_LAYOUT" val="a_l"/>
  <p:tag name="KSO_WM_SLIDE_LAYOUT_CNT" val="1_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8936"/>
  <p:tag name="KSO_WM_SLIDE_ID" val="diagram20198936_7"/>
  <p:tag name="KSO_WM_TEMPLATE_SUBCATEGORY" val="0"/>
  <p:tag name="KSO_WM_SLIDE_TYPE" val="text"/>
  <p:tag name="KSO_WM_SLIDE_SUBTYPE" val="diag"/>
  <p:tag name="KSO_WM_SLIDE_ITEM_CNT" val="8"/>
  <p:tag name="KSO_WM_SLIDE_INDEX" val="7"/>
  <p:tag name="KSO_WM_SLIDE_SIZE" val="830.247*305.504"/>
  <p:tag name="KSO_WM_SLIDE_POSITION" val="68.5396*166.392"/>
  <p:tag name="KSO_WM_DIAGRAM_GROUP_CODE" val="l1-1"/>
  <p:tag name="KSO_WM_SLIDE_DIAGTYPE" val="l"/>
  <p:tag name="KSO_WM_TAG_VERSION" val="1.0"/>
  <p:tag name="KSO_WM_SLIDE_LAYOUT" val="a_l"/>
  <p:tag name="KSO_WM_SLIDE_LAYOUT_CNT" val="1_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diagram"/>
  <p:tag name="KSO_WM_TEMPLATE_INDEX" val="20198936"/>
  <p:tag name="KSO_WM_SLIDE_ID" val="diagram20198936_7"/>
  <p:tag name="KSO_WM_TEMPLATE_SUBCATEGORY" val="0"/>
  <p:tag name="KSO_WM_SLIDE_TYPE" val="text"/>
  <p:tag name="KSO_WM_SLIDE_SUBTYPE" val="diag"/>
  <p:tag name="KSO_WM_SLIDE_ITEM_CNT" val="8"/>
  <p:tag name="KSO_WM_SLIDE_INDEX" val="7"/>
  <p:tag name="KSO_WM_SLIDE_SIZE" val="830.247*305.504"/>
  <p:tag name="KSO_WM_SLIDE_POSITION" val="68.5396*166.392"/>
  <p:tag name="KSO_WM_DIAGRAM_GROUP_CODE" val="l1-1"/>
  <p:tag name="KSO_WM_SLIDE_DIAGTYPE" val="l"/>
  <p:tag name="KSO_WM_TAG_VERSION" val="1.0"/>
  <p:tag name="KSO_WM_SLIDE_LAYOUT" val="a_l"/>
  <p:tag name="KSO_WM_SLIDE_LAYOUT_CNT" val="1_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06102541"/>
  <p:tag name="MH_LIBRARY" val="CONTENTS"/>
  <p:tag name="MH_TYPE" val="OTHERS"/>
  <p:tag name="ID" val="54712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06102541"/>
  <p:tag name="MH_LIBRARY" val="CONTENTS"/>
  <p:tag name="MH_TYPE" val="NUMBER"/>
  <p:tag name="ID" val="547123"/>
  <p:tag name="MH_ORDER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06102541"/>
  <p:tag name="MH_LIBRARY" val="CONTENTS"/>
  <p:tag name="MH_TYPE" val="OTHERS"/>
  <p:tag name="ID" val="54712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80306102541"/>
  <p:tag name="MH_LIBRARY" val="CONTENTS"/>
  <p:tag name="MH_TYPE" val="NUMBER"/>
  <p:tag name="ID" val="547123"/>
  <p:tag name="MH_ORDER" val="2"/>
</p:tagLst>
</file>

<file path=ppt/theme/theme1.xml><?xml version="1.0" encoding="utf-8"?>
<a:theme xmlns:a="http://schemas.openxmlformats.org/drawingml/2006/main" name="Office 主题">
  <a:themeElements>
    <a:clrScheme name="学术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0C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8735</TotalTime>
  <Words>1910</Words>
  <Application>Microsoft Office PowerPoint</Application>
  <PresentationFormat>宽屏</PresentationFormat>
  <Paragraphs>304</Paragraphs>
  <Slides>32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50" baseType="lpstr">
      <vt:lpstr>Avenir Next</vt:lpstr>
      <vt:lpstr>NimbusRomNo9L-Medi</vt:lpstr>
      <vt:lpstr>NimbusRomNo9L-Regu</vt:lpstr>
      <vt:lpstr>t1-gul-regular</vt:lpstr>
      <vt:lpstr>等线</vt:lpstr>
      <vt:lpstr>思源黑体 CN Light</vt:lpstr>
      <vt:lpstr>思源黑体 CN Regular</vt:lpstr>
      <vt:lpstr>宋体</vt:lpstr>
      <vt:lpstr>微软雅黑</vt:lpstr>
      <vt:lpstr>微软雅黑</vt:lpstr>
      <vt:lpstr>Arial</vt:lpstr>
      <vt:lpstr>Calibri</vt:lpstr>
      <vt:lpstr>Calibri Light</vt:lpstr>
      <vt:lpstr>Cambria Math</vt:lpstr>
      <vt:lpstr>Franklin Gothic Medium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</dc:creator>
  <cp:lastModifiedBy>Wei Peng</cp:lastModifiedBy>
  <cp:revision>299</cp:revision>
  <cp:lastPrinted>2022-02-26T02:56:22Z</cp:lastPrinted>
  <dcterms:created xsi:type="dcterms:W3CDTF">2015-03-26T07:55:48Z</dcterms:created>
  <dcterms:modified xsi:type="dcterms:W3CDTF">2023-01-30T13:05:36Z</dcterms:modified>
</cp:coreProperties>
</file>