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1953" r:id="rId3"/>
    <p:sldId id="1964" r:id="rId4"/>
    <p:sldId id="1962" r:id="rId5"/>
    <p:sldId id="1966" r:id="rId6"/>
    <p:sldId id="1963" r:id="rId7"/>
    <p:sldId id="375" r:id="rId8"/>
    <p:sldId id="1967" r:id="rId9"/>
    <p:sldId id="1965" r:id="rId10"/>
    <p:sldId id="1896" r:id="rId11"/>
    <p:sldId id="496" r:id="rId12"/>
    <p:sldId id="497" r:id="rId13"/>
    <p:sldId id="1245" r:id="rId14"/>
    <p:sldId id="1822" r:id="rId15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F3DAC0-82A0-4C9C-9CD2-19739D421044}">
          <p14:sldIdLst>
            <p14:sldId id="256"/>
            <p14:sldId id="1953"/>
            <p14:sldId id="1964"/>
            <p14:sldId id="1962"/>
            <p14:sldId id="1966"/>
            <p14:sldId id="1963"/>
            <p14:sldId id="375"/>
            <p14:sldId id="1967"/>
            <p14:sldId id="1965"/>
            <p14:sldId id="1896"/>
            <p14:sldId id="496"/>
            <p14:sldId id="497"/>
            <p14:sldId id="1245"/>
            <p14:sldId id="1822"/>
          </p14:sldIdLst>
        </p14:section>
      </p14:sectionLst>
    </p:ex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7DDA"/>
    <a:srgbClr val="005696"/>
    <a:srgbClr val="6295B7"/>
    <a:srgbClr val="005DA2"/>
    <a:srgbClr val="0078D2"/>
    <a:srgbClr val="003760"/>
    <a:srgbClr val="0070C0"/>
    <a:srgbClr val="0069B8"/>
    <a:srgbClr val="00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4" autoAdjust="0"/>
    <p:restoredTop sz="92215" autoAdjust="0"/>
  </p:normalViewPr>
  <p:slideViewPr>
    <p:cSldViewPr snapToGrid="0">
      <p:cViewPr varScale="1">
        <p:scale>
          <a:sx n="62" d="100"/>
          <a:sy n="62" d="100"/>
        </p:scale>
        <p:origin x="856" y="40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F36FF-5E51-4466-962A-CF33B4E40875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4531-6141-4103-8E1B-AD1E7E93F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5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这部分内容是统领整个论文的，不仅仅是</a:t>
            </a:r>
            <a:r>
              <a:rPr lang="en-US" altLang="zh-CN" dirty="0"/>
              <a:t>NLP</a:t>
            </a:r>
            <a:r>
              <a:rPr lang="zh-CN" altLang="en-US" dirty="0"/>
              <a:t>方向的</a:t>
            </a:r>
            <a:r>
              <a:rPr lang="en-US" altLang="zh-CN" dirty="0"/>
              <a:t>paper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最后给大家推荐一下学习路径，很多同学可能是刚刚进入这个领域，不知道自己作什么。</a:t>
            </a:r>
            <a:r>
              <a:rPr lang="en-US" altLang="zh-CN" dirty="0"/>
              <a:t>CV,NLP,</a:t>
            </a:r>
            <a:r>
              <a:rPr lang="zh-CN" altLang="en-US" dirty="0"/>
              <a:t>推荐。方向特别多。网上资料也很多，但是需要自己整理，而且鱼龙混杂，最重要的是没人交流，自己学完了可能也半天劲不知道自己学的怎么样。对于有这类疑问的同学，我可以建议，常识报班和大家一起学习。就拿我自己举例，去年的时候我报班学了一个</a:t>
            </a:r>
            <a:r>
              <a:rPr lang="en-US" altLang="zh-CN" dirty="0"/>
              <a:t>X</a:t>
            </a:r>
            <a:r>
              <a:rPr lang="zh-CN" altLang="en-US" dirty="0"/>
              <a:t>课程，价格是</a:t>
            </a:r>
            <a:r>
              <a:rPr lang="en-US" altLang="zh-CN" dirty="0"/>
              <a:t>X</a:t>
            </a:r>
            <a:r>
              <a:rPr lang="zh-CN" altLang="en-US" dirty="0"/>
              <a:t>。群里氛围还可以，有的讨论激烈。有的可能稍微差点。但是对我而言，建立一个知识体系是很重要的，我学习到的是投资的思想，不是基金代码。在这里知识焦虑的时代，知识付费是投资自己。有的人可能买手机，耳机，很爽快，但是说到投资自己，就不愿意了。所以还是看个人，如果你觉得你自己没动力，又想学，将来希望进互联网公司在</a:t>
            </a:r>
            <a:r>
              <a:rPr lang="en-US" altLang="zh-CN" dirty="0"/>
              <a:t>AI</a:t>
            </a:r>
            <a:r>
              <a:rPr lang="zh-CN" altLang="en-US" dirty="0"/>
              <a:t>领域有所作为的话，这里就是一个比较不错的，基础的渠道。</a:t>
            </a:r>
            <a:endParaRPr lang="en-US" altLang="zh-CN" dirty="0"/>
          </a:p>
          <a:p>
            <a:r>
              <a:rPr lang="zh-CN" altLang="en-US" dirty="0"/>
              <a:t>起始作为一个小白的话，最重要的还是先修一些基础知识。数学知识 和</a:t>
            </a:r>
            <a:r>
              <a:rPr lang="en-US" altLang="zh-CN" dirty="0"/>
              <a:t>baseline  </a:t>
            </a:r>
            <a:r>
              <a:rPr lang="zh-CN" altLang="en-US" dirty="0"/>
              <a:t>机器学习主要算法等等。我们有这个</a:t>
            </a:r>
            <a:endParaRPr lang="en-US" altLang="zh-CN" dirty="0"/>
          </a:p>
          <a:p>
            <a:r>
              <a:rPr lang="zh-CN" altLang="en-US" dirty="0"/>
              <a:t>除此之外。对于跨入</a:t>
            </a:r>
            <a:r>
              <a:rPr lang="en-US" altLang="zh-CN" dirty="0"/>
              <a:t>AI</a:t>
            </a:r>
            <a:r>
              <a:rPr lang="zh-CN" altLang="en-US" dirty="0"/>
              <a:t>领域有一定基础的，可以参看我们的细分专题的部分，都有对应的学习路径。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4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6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8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6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8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7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3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su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" name="Rectangle 5"/>
          <p:cNvSpPr/>
          <p:nvPr/>
        </p:nvSpPr>
        <p:spPr>
          <a:xfrm>
            <a:off x="595212" y="1661929"/>
            <a:ext cx="3096000" cy="1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0"/>
          </a:p>
        </p:txBody>
      </p:sp>
      <p:sp>
        <p:nvSpPr>
          <p:cNvPr id="18" name="内容占位符 17"/>
          <p:cNvSpPr>
            <a:spLocks noGrp="1"/>
          </p:cNvSpPr>
          <p:nvPr>
            <p:ph sz="quarter" idx="10" hasCustomPrompt="1"/>
          </p:nvPr>
        </p:nvSpPr>
        <p:spPr>
          <a:xfrm>
            <a:off x="479424" y="2133600"/>
            <a:ext cx="3211787" cy="4137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6" y="230039"/>
            <a:ext cx="1828799" cy="762902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9425" y="1259772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8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s://zhuanlan.zhihu.com/p/581087596" TargetMode="External"/><Relationship Id="rId5" Type="http://schemas.openxmlformats.org/officeDocument/2006/relationships/hyperlink" Target="https://blog.csdn.net/ganxiwu9686" TargetMode="External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>
            <a:extLst>
              <a:ext uri="{FF2B5EF4-FFF2-40B4-BE49-F238E27FC236}">
                <a16:creationId xmlns:a16="http://schemas.microsoft.com/office/drawing/2014/main" id="{504D659A-6931-492D-A09A-C9DCCE9E7B3D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16D69A3C-F92C-41BD-9010-CC760CDE75DE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43A00AC-2F39-4D74-B379-7FFBC546F0A2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9B5048B8-8DFA-4A43-A8BD-E9E1E54570CB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5BD56E7-C68D-4B28-87E3-2296AFB5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老师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81DAE-CB77-2E4C-7653-B0A575B4C42A}"/>
              </a:ext>
            </a:extLst>
          </p:cNvPr>
          <p:cNvSpPr txBox="1"/>
          <p:nvPr/>
        </p:nvSpPr>
        <p:spPr>
          <a:xfrm>
            <a:off x="1073888" y="1736318"/>
            <a:ext cx="965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科研论文写作系列课程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投稿期间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562674-46C2-1C75-D1FE-A1B8560353C5}"/>
              </a:ext>
            </a:extLst>
          </p:cNvPr>
          <p:cNvCxnSpPr/>
          <p:nvPr/>
        </p:nvCxnSpPr>
        <p:spPr>
          <a:xfrm>
            <a:off x="2290762" y="2378853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4C51EA1-DFB4-3BE0-FF83-C19918A0D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1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B7C2C2D-0C47-2CB2-DF1A-8C8D50920778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总结回顾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E76BACB-2342-3D34-CF94-CF576D030577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DF63315F-180E-0C48-C27E-0AB442F0B68D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BB9FFAC-32CB-4371-A5F6-8D972CE3CCEC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DCA5F037-750D-FA77-9431-964752D3A0D3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A9B19D4-7F31-14BA-5609-F8568D92CA20}"/>
              </a:ext>
            </a:extLst>
          </p:cNvPr>
          <p:cNvSpPr txBox="1">
            <a:spLocks/>
          </p:cNvSpPr>
          <p:nvPr/>
        </p:nvSpPr>
        <p:spPr>
          <a:xfrm>
            <a:off x="162057" y="1196218"/>
            <a:ext cx="11156183" cy="465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34E95-BD47-7934-989B-972832164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32" y="5306329"/>
            <a:ext cx="1472415" cy="14724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D3DCD1-3322-A2EE-BBCA-9FF4D28538C8}"/>
              </a:ext>
            </a:extLst>
          </p:cNvPr>
          <p:cNvSpPr/>
          <p:nvPr/>
        </p:nvSpPr>
        <p:spPr>
          <a:xfrm>
            <a:off x="648671" y="1965390"/>
            <a:ext cx="9724689" cy="222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的意义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的区别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的重要性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实战分析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85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483083" y="1814145"/>
            <a:ext cx="2356376" cy="117681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884" y="3640132"/>
            <a:ext cx="1885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</a:t>
            </a:r>
            <a:r>
              <a:rPr lang="zh-CN" altLang="en-US" sz="1600" dirty="0">
                <a:latin typeface="+mn-ea"/>
              </a:rPr>
              <a:t>矩阵计算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+mn-ea"/>
              </a:rPr>
              <a:t>2.</a:t>
            </a:r>
            <a:r>
              <a:rPr lang="zh-CN" altLang="en-US" sz="1600" dirty="0">
                <a:latin typeface="+mn-ea"/>
              </a:rPr>
              <a:t>概率论、信息论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8056" y="1945542"/>
            <a:ext cx="30613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神经网络基础知识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一、 神经网络与多层感知器 </a:t>
            </a:r>
          </a:p>
          <a:p>
            <a:r>
              <a:rPr lang="en-US" altLang="zh-CN" sz="1200" dirty="0"/>
              <a:t>1.1 </a:t>
            </a:r>
            <a:r>
              <a:rPr lang="zh-CN" altLang="en-US" sz="1200" dirty="0"/>
              <a:t>人工神经元：</a:t>
            </a:r>
            <a:r>
              <a:rPr lang="en-US" altLang="zh-CN" sz="1200" dirty="0"/>
              <a:t>MP</a:t>
            </a:r>
            <a:r>
              <a:rPr lang="zh-CN" altLang="en-US" sz="1200" dirty="0"/>
              <a:t>模型</a:t>
            </a:r>
          </a:p>
          <a:p>
            <a:r>
              <a:rPr lang="en-US" altLang="zh-CN" sz="1200" dirty="0"/>
              <a:t>1.2 </a:t>
            </a:r>
            <a:r>
              <a:rPr lang="zh-CN" altLang="en-US" sz="1200" dirty="0"/>
              <a:t>多层感知机</a:t>
            </a:r>
          </a:p>
          <a:p>
            <a:r>
              <a:rPr lang="en-US" altLang="zh-CN" sz="1200" dirty="0"/>
              <a:t>1.3 </a:t>
            </a:r>
            <a:r>
              <a:rPr lang="zh-CN" altLang="en-US" sz="1200" dirty="0"/>
              <a:t>激活函数（</a:t>
            </a:r>
            <a:r>
              <a:rPr lang="en-US" altLang="zh-CN" sz="1200" dirty="0"/>
              <a:t>sigmoid/tanh/</a:t>
            </a:r>
            <a:r>
              <a:rPr lang="en-US" altLang="zh-CN" sz="1200" dirty="0" err="1"/>
              <a:t>relu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1.4 </a:t>
            </a:r>
            <a:r>
              <a:rPr lang="zh-CN" altLang="en-US" sz="1200" dirty="0"/>
              <a:t>反向传播（</a:t>
            </a:r>
            <a:r>
              <a:rPr lang="en-US" altLang="zh-CN" sz="1200" dirty="0"/>
              <a:t>BP</a:t>
            </a:r>
            <a:r>
              <a:rPr lang="zh-CN" altLang="en-US" sz="1200" dirty="0"/>
              <a:t>）： 梯度下降，学习率</a:t>
            </a:r>
          </a:p>
          <a:p>
            <a:r>
              <a:rPr lang="en-US" altLang="zh-CN" sz="1200" dirty="0"/>
              <a:t>1.5 </a:t>
            </a:r>
            <a:r>
              <a:rPr lang="zh-CN" altLang="en-US" sz="1200" dirty="0"/>
              <a:t>损失函数：</a:t>
            </a:r>
            <a:r>
              <a:rPr lang="en-US" altLang="zh-CN" sz="1200" dirty="0"/>
              <a:t>MSE/CE</a:t>
            </a:r>
            <a:r>
              <a:rPr lang="zh-CN" altLang="en-US" sz="1200" dirty="0"/>
              <a:t>； </a:t>
            </a:r>
            <a:r>
              <a:rPr lang="en-US" altLang="zh-CN" sz="1200" dirty="0" err="1"/>
              <a:t>Softmax</a:t>
            </a:r>
            <a:r>
              <a:rPr lang="zh-CN" altLang="en-US" sz="1200" dirty="0"/>
              <a:t>函数</a:t>
            </a:r>
          </a:p>
          <a:p>
            <a:r>
              <a:rPr lang="en-US" altLang="zh-CN" sz="1200" dirty="0"/>
              <a:t>1.6 </a:t>
            </a:r>
            <a:r>
              <a:rPr lang="zh-CN" altLang="en-US" sz="1200" dirty="0"/>
              <a:t>权值初始化</a:t>
            </a:r>
          </a:p>
          <a:p>
            <a:r>
              <a:rPr lang="en-US" altLang="zh-CN" sz="1200" dirty="0"/>
              <a:t>1.7 </a:t>
            </a:r>
            <a:r>
              <a:rPr lang="zh-CN" altLang="en-US" sz="1200" dirty="0"/>
              <a:t>正则化：</a:t>
            </a:r>
            <a:r>
              <a:rPr lang="en-US" altLang="zh-CN" sz="1200" dirty="0"/>
              <a:t>L1</a:t>
            </a:r>
            <a:r>
              <a:rPr lang="zh-CN" altLang="en-US" sz="1200" dirty="0"/>
              <a:t>、</a:t>
            </a:r>
            <a:r>
              <a:rPr lang="en-US" altLang="zh-CN" sz="1200" dirty="0"/>
              <a:t>L2</a:t>
            </a:r>
            <a:r>
              <a:rPr lang="zh-CN" altLang="en-US" sz="1200" dirty="0"/>
              <a:t>和</a:t>
            </a:r>
            <a:r>
              <a:rPr lang="en-US" altLang="zh-CN" sz="1200" dirty="0"/>
              <a:t>Dropout</a:t>
            </a:r>
            <a:r>
              <a:rPr lang="zh-CN" altLang="en-US" sz="1200" dirty="0"/>
              <a:t>；提及</a:t>
            </a:r>
            <a:r>
              <a:rPr lang="en-US" altLang="zh-CN" sz="1200" dirty="0"/>
              <a:t>BN/GN/IN/LN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二、卷积神经网络基础</a:t>
            </a:r>
            <a:endParaRPr lang="en-US" altLang="zh-CN" sz="1600" dirty="0"/>
          </a:p>
          <a:p>
            <a:r>
              <a:rPr lang="en-US" altLang="zh-CN" sz="1200" dirty="0"/>
              <a:t>2.1 </a:t>
            </a:r>
            <a:r>
              <a:rPr lang="zh-CN" altLang="en-US" sz="1200" dirty="0"/>
              <a:t>卷积神经网络简介</a:t>
            </a:r>
          </a:p>
          <a:p>
            <a:r>
              <a:rPr lang="en-US" altLang="zh-CN" sz="1200" dirty="0"/>
              <a:t>2.2 </a:t>
            </a:r>
            <a:r>
              <a:rPr lang="zh-CN" altLang="en-US" sz="1200" dirty="0"/>
              <a:t>卷积层</a:t>
            </a:r>
          </a:p>
          <a:p>
            <a:r>
              <a:rPr lang="en-US" altLang="zh-CN" sz="1200" dirty="0"/>
              <a:t>2.3 </a:t>
            </a:r>
            <a:r>
              <a:rPr lang="zh-CN" altLang="en-US" sz="1200" dirty="0"/>
              <a:t>池化层</a:t>
            </a:r>
          </a:p>
          <a:p>
            <a:r>
              <a:rPr lang="en-US" altLang="zh-CN" sz="1200" dirty="0"/>
              <a:t>2.4 Lenet5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三、循环神经网络</a:t>
            </a:r>
          </a:p>
          <a:p>
            <a:r>
              <a:rPr lang="en-US" altLang="zh-CN" sz="1200" dirty="0"/>
              <a:t>3.1 </a:t>
            </a:r>
            <a:r>
              <a:rPr lang="en-US" altLang="zh-CN" sz="1200" dirty="0" err="1"/>
              <a:t>rnn</a:t>
            </a:r>
            <a:r>
              <a:rPr lang="zh-CN" altLang="en-US" sz="1200" dirty="0"/>
              <a:t>循环神经网络</a:t>
            </a:r>
          </a:p>
          <a:p>
            <a:r>
              <a:rPr lang="en-US" altLang="zh-CN" sz="1200" dirty="0"/>
              <a:t>3.2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</a:t>
            </a:r>
            <a:r>
              <a:rPr lang="zh-CN" altLang="en-US" sz="1200" dirty="0"/>
              <a:t>长短记忆循环神经网络</a:t>
            </a:r>
          </a:p>
          <a:p>
            <a:r>
              <a:rPr lang="en-US" altLang="zh-CN" sz="1200" dirty="0"/>
              <a:t>3.3 </a:t>
            </a:r>
            <a:r>
              <a:rPr lang="en-US" altLang="zh-CN" sz="1200" dirty="0" err="1"/>
              <a:t>gru</a:t>
            </a:r>
            <a:r>
              <a:rPr lang="en-US" altLang="zh-CN" sz="1200" dirty="0"/>
              <a:t> </a:t>
            </a:r>
            <a:r>
              <a:rPr lang="zh-CN" altLang="en-US" sz="1200" dirty="0"/>
              <a:t>门控循环单元</a:t>
            </a:r>
          </a:p>
        </p:txBody>
      </p:sp>
      <p:sp>
        <p:nvSpPr>
          <p:cNvPr id="9" name="矩形 8"/>
          <p:cNvSpPr/>
          <p:nvPr/>
        </p:nvSpPr>
        <p:spPr>
          <a:xfrm>
            <a:off x="9326654" y="1973049"/>
            <a:ext cx="2459152" cy="328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基本概念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预备知识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形式语言与自动机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语料库与语言知识库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语言模型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概率图模型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自动分词、命名实体识别与词性标注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7473" y="1762638"/>
            <a:ext cx="218249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编程基础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机器学习库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479425" y="3214581"/>
            <a:ext cx="2360033" cy="1237537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0481" y="3251318"/>
            <a:ext cx="12576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数学基础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350313" y="1814145"/>
            <a:ext cx="2589983" cy="4352203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107004" y="1814145"/>
            <a:ext cx="3061392" cy="4392699"/>
          </a:xfrm>
          <a:prstGeom prst="roundRect">
            <a:avLst>
              <a:gd name="adj" fmla="val 473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9144737" y="1814145"/>
            <a:ext cx="2530705" cy="4352204"/>
          </a:xfrm>
          <a:prstGeom prst="roundRect">
            <a:avLst>
              <a:gd name="adj" fmla="val 339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12872" y="1973049"/>
            <a:ext cx="2427424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 </a:t>
            </a:r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简介及安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人名币分类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数据读取模块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数据增强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Module</a:t>
            </a:r>
            <a:r>
              <a:rPr lang="zh-CN" altLang="en-US" sz="1400" dirty="0">
                <a:latin typeface="+mn-ea"/>
              </a:rPr>
              <a:t>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常用网络层 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损失函数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优化器</a:t>
            </a:r>
            <a:r>
              <a:rPr lang="en-US" altLang="zh-CN" sz="1400" dirty="0">
                <a:latin typeface="+mn-ea"/>
              </a:rPr>
              <a:t>Optimizer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可视化</a:t>
            </a:r>
            <a:r>
              <a:rPr lang="en-US" altLang="zh-CN" sz="1400" dirty="0" err="1">
                <a:latin typeface="+mn-ea"/>
              </a:rPr>
              <a:t>TensorBoard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实用技巧</a:t>
            </a:r>
            <a:r>
              <a:rPr lang="en-US" altLang="zh-CN" sz="1400" dirty="0">
                <a:latin typeface="+mn-ea"/>
              </a:rPr>
              <a:t>GPU/Finetune/</a:t>
            </a:r>
            <a:r>
              <a:rPr lang="zh-CN" altLang="en-US" sz="1400" dirty="0">
                <a:latin typeface="+mn-ea"/>
              </a:rPr>
              <a:t>保存加载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CF584-587E-90C4-A9B8-C3A8A4A67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29F3E78-B848-6B05-3F53-6ABD519FC987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6854BB-3CB0-A566-B15B-382FF4798BB1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2609AE5-92F6-E4CB-C58C-9FB455F232FB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2B8C92E-6E8E-DD2A-54DA-1F64561EAF35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DE641F7-CA23-26EF-CD07-F1337FE11380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002BE0ED-A6E1-F277-CA5E-F6B8CF087562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2"/>
          <p:cNvSpPr txBox="1"/>
          <p:nvPr/>
        </p:nvSpPr>
        <p:spPr>
          <a:xfrm>
            <a:off x="479425" y="1605551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Baseline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9423" y="2067370"/>
            <a:ext cx="11021245" cy="37468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ICLR2013</a:t>
            </a:r>
            <a:r>
              <a:rPr lang="zh-CN" altLang="en-US" sz="1600" b="1" dirty="0"/>
              <a:t>，</a:t>
            </a:r>
            <a:r>
              <a:rPr lang="en-US" altLang="zh-CN" sz="1600" dirty="0"/>
              <a:t>Efficient Estimation of Word Representation in Vector Space</a:t>
            </a:r>
            <a:r>
              <a:rPr lang="zh-CN" altLang="en-US" sz="1600" dirty="0"/>
              <a:t>，词向量扛鼎之作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 err="1"/>
              <a:t>GloVe</a:t>
            </a:r>
            <a:r>
              <a:rPr lang="en-US" altLang="zh-CN" sz="1600" dirty="0"/>
              <a:t>: Global Vectors for Word Representation</a:t>
            </a:r>
            <a:r>
              <a:rPr lang="zh-CN" altLang="en-US" sz="1600" dirty="0"/>
              <a:t>，最著名的词向量训练模型之一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Compositional character models for open vocabulary word representation</a:t>
            </a:r>
            <a:r>
              <a:rPr lang="zh-CN" altLang="en-US" sz="1600" dirty="0"/>
              <a:t>，第一篇介绍字符嵌入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Convolutional Neural Network for Sentence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CNN</a:t>
            </a:r>
            <a:r>
              <a:rPr lang="zh-CN" altLang="en-US" sz="1600" dirty="0"/>
              <a:t>文本分类扛鼎之作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Character-level Convolutional Networks for Text Classification</a:t>
            </a:r>
            <a:r>
              <a:rPr lang="zh-CN" altLang="en-US" sz="1600" dirty="0"/>
              <a:t>，第一篇字符级别的文本分类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EACL2017</a:t>
            </a:r>
            <a:r>
              <a:rPr lang="zh-CN" altLang="en-US" sz="1600" b="1" dirty="0"/>
              <a:t>，</a:t>
            </a:r>
            <a:r>
              <a:rPr lang="en-US" altLang="zh-CN" sz="1600" dirty="0"/>
              <a:t>Bag of Tricks for Efficient Text Classification</a:t>
            </a:r>
            <a:r>
              <a:rPr lang="zh-CN" altLang="en-US" sz="1600" dirty="0"/>
              <a:t>，细粒度文本分类模型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Sequence to Sequence Learning with Neural Networks</a:t>
            </a:r>
            <a:r>
              <a:rPr lang="zh-CN" altLang="en-US" sz="1600" dirty="0"/>
              <a:t>，深度</a:t>
            </a:r>
            <a:r>
              <a:rPr lang="en-US" altLang="zh-CN" sz="1600" dirty="0"/>
              <a:t>LSTM</a:t>
            </a:r>
            <a:r>
              <a:rPr lang="zh-CN" altLang="en-US" sz="1600" dirty="0"/>
              <a:t>做神经机器翻译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Neural Machine Translation by Jointly Learning to Align and Translate</a:t>
            </a:r>
            <a:r>
              <a:rPr lang="zh-CN" altLang="en-US" sz="1600" dirty="0"/>
              <a:t>，第一篇提出注意力机制的论文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NAACL2016</a:t>
            </a:r>
            <a:r>
              <a:rPr lang="zh-CN" altLang="en-US" sz="1600" b="1" dirty="0"/>
              <a:t>，</a:t>
            </a:r>
            <a:r>
              <a:rPr lang="en-US" altLang="zh-CN" sz="1600" dirty="0"/>
              <a:t>Hierarchical Attention Networks for Document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Han Attention</a:t>
            </a:r>
            <a:r>
              <a:rPr lang="zh-CN" altLang="en-US" sz="1600" dirty="0"/>
              <a:t>用于文本分类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Coling2018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SGM: Sequence Generation Model for Multi-label Classification</a:t>
            </a:r>
            <a:r>
              <a:rPr lang="zh-CN" altLang="en-US" sz="1600" dirty="0"/>
              <a:t>，第一篇使用序列生成做多标签文本分类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89CB6D-99A2-2FCE-B241-34E16C85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2ECD7A3-A401-4B14-3DEC-ECBBB4114B8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C20A08-8AF6-A229-A05E-E4514D69A796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13115E-DC32-663D-A278-991548786410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6860FDE-C659-06A8-64C3-41D3D3F3BE7D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47C6910E-AAA5-21BD-8619-4B03F430F2A8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A86BCFE5-329A-0CE8-0606-C6D3060A85A8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4354554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949" y="2228888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269" y="2710742"/>
            <a:ext cx="1295400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数学基础</a:t>
            </a:r>
          </a:p>
        </p:txBody>
      </p:sp>
      <p:sp>
        <p:nvSpPr>
          <p:cNvPr id="12" name="矩形 11"/>
          <p:cNvSpPr/>
          <p:nvPr/>
        </p:nvSpPr>
        <p:spPr>
          <a:xfrm>
            <a:off x="1894426" y="2705072"/>
            <a:ext cx="1367543" cy="3972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Python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328269" y="3382898"/>
            <a:ext cx="1295397" cy="589280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神经网络基础知识</a:t>
            </a:r>
          </a:p>
        </p:txBody>
      </p:sp>
      <p:sp>
        <p:nvSpPr>
          <p:cNvPr id="14" name="矩形 13"/>
          <p:cNvSpPr/>
          <p:nvPr/>
        </p:nvSpPr>
        <p:spPr>
          <a:xfrm>
            <a:off x="1894426" y="3370145"/>
            <a:ext cx="1367543" cy="5892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Pytorch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快速入门</a:t>
            </a:r>
          </a:p>
        </p:txBody>
      </p:sp>
      <p:sp>
        <p:nvSpPr>
          <p:cNvPr id="17" name="矩形 16"/>
          <p:cNvSpPr/>
          <p:nvPr/>
        </p:nvSpPr>
        <p:spPr>
          <a:xfrm>
            <a:off x="328269" y="4365333"/>
            <a:ext cx="1295394" cy="343115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图像基础</a:t>
            </a:r>
          </a:p>
        </p:txBody>
      </p:sp>
      <p:sp>
        <p:nvSpPr>
          <p:cNvPr id="18" name="矩形 17"/>
          <p:cNvSpPr/>
          <p:nvPr/>
        </p:nvSpPr>
        <p:spPr>
          <a:xfrm>
            <a:off x="1894426" y="4348161"/>
            <a:ext cx="1367543" cy="34311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NLP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cxnSp>
        <p:nvCxnSpPr>
          <p:cNvPr id="19" name="直接连接符 18"/>
          <p:cNvCxnSpPr>
            <a:stCxn id="9" idx="2"/>
            <a:endCxn id="13" idx="0"/>
          </p:cNvCxnSpPr>
          <p:nvPr/>
        </p:nvCxnSpPr>
        <p:spPr>
          <a:xfrm flipH="1">
            <a:off x="975968" y="3102301"/>
            <a:ext cx="1" cy="2805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2" idx="1"/>
          </p:cNvCxnSpPr>
          <p:nvPr/>
        </p:nvCxnSpPr>
        <p:spPr>
          <a:xfrm flipV="1">
            <a:off x="1623669" y="2903687"/>
            <a:ext cx="270757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2"/>
            <a:endCxn id="14" idx="0"/>
          </p:cNvCxnSpPr>
          <p:nvPr/>
        </p:nvCxnSpPr>
        <p:spPr>
          <a:xfrm>
            <a:off x="2578198" y="3102301"/>
            <a:ext cx="0" cy="267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>
            <a:stCxn id="13" idx="2"/>
            <a:endCxn id="14" idx="2"/>
          </p:cNvCxnSpPr>
          <p:nvPr/>
        </p:nvCxnSpPr>
        <p:spPr>
          <a:xfrm rot="5400000" flipH="1" flipV="1">
            <a:off x="1770706" y="3164687"/>
            <a:ext cx="12753" cy="1602230"/>
          </a:xfrm>
          <a:prstGeom prst="bentConnector3">
            <a:avLst>
              <a:gd name="adj1" fmla="val -179251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217269" y="4204556"/>
            <a:ext cx="0" cy="16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341219" y="4204556"/>
            <a:ext cx="0" cy="14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72789" y="2295769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Step0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：选修知识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75226" y="4049855"/>
            <a:ext cx="74411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CV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569822" y="4015293"/>
            <a:ext cx="83548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NLP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70" name="矩形 69"/>
          <p:cNvSpPr/>
          <p:nvPr/>
        </p:nvSpPr>
        <p:spPr>
          <a:xfrm>
            <a:off x="5399180" y="3382898"/>
            <a:ext cx="1295394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71" name="矩形 70"/>
          <p:cNvSpPr/>
          <p:nvPr/>
        </p:nvSpPr>
        <p:spPr>
          <a:xfrm>
            <a:off x="5399181" y="4150091"/>
            <a:ext cx="1295394" cy="39155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121" name="矩形 120"/>
          <p:cNvSpPr/>
          <p:nvPr/>
        </p:nvSpPr>
        <p:spPr>
          <a:xfrm>
            <a:off x="8522557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71183" y="2674230"/>
            <a:ext cx="27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Step1</a:t>
            </a:r>
            <a:r>
              <a:rPr lang="zh-CN" altLang="en-US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Baseline Paper</a:t>
            </a:r>
            <a:endParaRPr lang="zh-CN" altLang="en-US" b="1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859938" y="2256775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Step2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：细分专题 </a:t>
            </a:r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Paper</a:t>
            </a:r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760877" y="2767473"/>
            <a:ext cx="1295394" cy="1923803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语义分割；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目标检测；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GAN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OCR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轻量化网络</a:t>
            </a:r>
          </a:p>
        </p:txBody>
      </p:sp>
      <p:sp>
        <p:nvSpPr>
          <p:cNvPr id="138" name="矩形 137"/>
          <p:cNvSpPr/>
          <p:nvPr/>
        </p:nvSpPr>
        <p:spPr>
          <a:xfrm>
            <a:off x="10327034" y="2767473"/>
            <a:ext cx="1295394" cy="192380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信息抽取；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预训练模型；</a:t>
            </a: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图神经网络；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句子匹配；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机器翻译；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209005" y="5019932"/>
            <a:ext cx="1842171" cy="73866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注：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根据个人学习基础，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进入不同学习阶段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CB0B183-A4D4-9AD4-21CE-8D9BC617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sp>
        <p:nvSpPr>
          <p:cNvPr id="66" name="箭头: 右 65">
            <a:extLst>
              <a:ext uri="{FF2B5EF4-FFF2-40B4-BE49-F238E27FC236}">
                <a16:creationId xmlns:a16="http://schemas.microsoft.com/office/drawing/2014/main" id="{26F43B8E-2AB6-0DE9-5DB8-9E6B5766BC34}"/>
              </a:ext>
            </a:extLst>
          </p:cNvPr>
          <p:cNvSpPr/>
          <p:nvPr/>
        </p:nvSpPr>
        <p:spPr>
          <a:xfrm>
            <a:off x="3688422" y="3437716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31E0AC31-FDB8-43FC-47FF-A9251702092F}"/>
              </a:ext>
            </a:extLst>
          </p:cNvPr>
          <p:cNvSpPr/>
          <p:nvPr/>
        </p:nvSpPr>
        <p:spPr>
          <a:xfrm>
            <a:off x="7883036" y="3430010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697A655-E196-6A0C-BBCB-F4C16C3023C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FD81738-4403-8AFC-70DF-96E142005339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165BEF1-1140-7B72-ABF7-0CF0F555D6EF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0F7F6F59-2F12-0937-0FC9-6CADF4D38E09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A835C38C-3B01-0EC4-9C03-5DC00BD93E0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09811F04-B22D-C3BF-B99D-46DF6768505B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FC4955-D766-66EF-23D3-49E7F9CF52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85" y="5398204"/>
            <a:ext cx="1472415" cy="14724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E0839CAC-7D2C-4727-BB41-2FED99CEDC6A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3471230-A0AD-47CD-ABCD-44C152A77ACC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5BAA0DF-2927-4209-95E2-A39BB2B16B64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643E2F06-1BD1-414C-8E70-2D1E4FCE7630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4981C8E6-5B32-4FE2-B640-223CD35ACE36}"/>
              </a:ext>
            </a:extLst>
          </p:cNvPr>
          <p:cNvSpPr txBox="1">
            <a:spLocks/>
          </p:cNvSpPr>
          <p:nvPr/>
        </p:nvSpPr>
        <p:spPr>
          <a:xfrm>
            <a:off x="2639615" y="1108825"/>
            <a:ext cx="6912768" cy="72008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Thanks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2" name="PA_文本框 6">
            <a:extLst>
              <a:ext uri="{FF2B5EF4-FFF2-40B4-BE49-F238E27FC236}">
                <a16:creationId xmlns:a16="http://schemas.microsoft.com/office/drawing/2014/main" id="{338CDB70-D07D-9F9C-D1CE-3ADF7F228C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55540" y="1848704"/>
            <a:ext cx="8280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i="1" dirty="0">
                <a:latin typeface="Avenir Next" charset="0"/>
                <a:ea typeface="Avenir Next" charset="0"/>
                <a:cs typeface="Avenir Next" charset="0"/>
              </a:rPr>
              <a:t>More related works can be viewed as follows</a:t>
            </a:r>
            <a:endParaRPr lang="zh-CN" altLang="en-US" sz="28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F47E5A-0C26-40EE-DCBF-BF0997F847D4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>
            <a:extLst>
              <a:ext uri="{FF2B5EF4-FFF2-40B4-BE49-F238E27FC236}">
                <a16:creationId xmlns:a16="http://schemas.microsoft.com/office/drawing/2014/main" id="{5795D762-3BCD-2068-F28D-CF938605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" name="PA_文本框 6">
            <a:extLst>
              <a:ext uri="{FF2B5EF4-FFF2-40B4-BE49-F238E27FC236}">
                <a16:creationId xmlns:a16="http://schemas.microsoft.com/office/drawing/2014/main" id="{0834536A-853D-A73A-9797-9D5E807649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4" y="3136612"/>
            <a:ext cx="52793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CSDN Blogs</a:t>
            </a:r>
            <a:r>
              <a:rPr lang="zh-CN" altLang="en-US" sz="1600" dirty="0">
                <a:latin typeface="Avenir Next" charset="0"/>
                <a:ea typeface="Avenir Next" charset="0"/>
                <a:cs typeface="Avenir Next" charset="0"/>
              </a:rPr>
              <a:t>：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5"/>
              </a:rPr>
              <a:t>https://blog.csdn.net/ganxiwu9686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altLang="zh-CN" sz="1600" dirty="0" err="1">
                <a:latin typeface="Avenir Next" charset="0"/>
                <a:ea typeface="Avenir Next" charset="0"/>
                <a:cs typeface="Avenir Next" charset="0"/>
              </a:rPr>
              <a:t>Zhihu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 Column:  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6"/>
              </a:rPr>
              <a:t>https://zhuanlan.zhihu.com/p/581087596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00A9CD-8443-8779-B073-231EC7FDB3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1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CDCFB0-FE2E-A3D9-FB8A-BE0C93B69D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AFF"/>
              </a:clrFrom>
              <a:clrTo>
                <a:srgbClr val="F5FA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7073" y="0"/>
            <a:ext cx="7195374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B46AEE8-E0C5-E1A5-A823-661909A3C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1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FC602C-BF9C-63F2-5251-A7EE4285F8DE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如何进行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Rebuttal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Response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219767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B37A4E1-B69B-4844-91B8-6EA7828F3343}"/>
              </a:ext>
            </a:extLst>
          </p:cNvPr>
          <p:cNvSpPr txBox="1"/>
          <p:nvPr/>
        </p:nvSpPr>
        <p:spPr>
          <a:xfrm>
            <a:off x="4606405" y="276830"/>
            <a:ext cx="472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如何进行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1672ABB-E3C1-4FA6-8856-7AAFFF5B4F75}"/>
              </a:ext>
            </a:extLst>
          </p:cNvPr>
          <p:cNvGrpSpPr/>
          <p:nvPr/>
        </p:nvGrpSpPr>
        <p:grpSpPr>
          <a:xfrm>
            <a:off x="4129012" y="359255"/>
            <a:ext cx="445894" cy="351309"/>
            <a:chOff x="123780" y="534395"/>
            <a:chExt cx="445894" cy="351309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C066EAC0-7BC5-4B8E-B883-61ADDCF1FC39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E0E11129-ECDD-4F21-B53D-64D701211327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171416D2-EDC4-4626-91B4-2D8FAF811722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FE3A780-8E86-4245-892A-8DD39B06DC29}"/>
              </a:ext>
            </a:extLst>
          </p:cNvPr>
          <p:cNvSpPr/>
          <p:nvPr/>
        </p:nvSpPr>
        <p:spPr>
          <a:xfrm>
            <a:off x="648671" y="1393282"/>
            <a:ext cx="9724689" cy="499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何为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针对审稿人提出的问题进行回复，如果有错误的需要进行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反驳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（申辩）是在论文被审稿人打分之后，留给作者解释各种问题的一个步骤。审稿人会根据论文的情况给出评审意见并打分，作者则需要根据这些意见把论文存在的问题解释清楚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的目的？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态度：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不卑不亢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；目的：提高论文的分数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的重要性？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提高中稿率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如何进行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案例分析 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2022IJCAI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为例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是解释审稿人的困惑、回答他们提出的问题、以及说服对方提高分数的机会。因此其内容也应该多以事实为主，而非主观评论。</a:t>
            </a:r>
          </a:p>
        </p:txBody>
      </p:sp>
    </p:spTree>
    <p:extLst>
      <p:ext uri="{BB962C8B-B14F-4D97-AF65-F5344CB8AC3E}">
        <p14:creationId xmlns:p14="http://schemas.microsoft.com/office/powerpoint/2010/main" val="368762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B37A4E1-B69B-4844-91B8-6EA7828F3343}"/>
              </a:ext>
            </a:extLst>
          </p:cNvPr>
          <p:cNvSpPr txBox="1"/>
          <p:nvPr/>
        </p:nvSpPr>
        <p:spPr>
          <a:xfrm>
            <a:off x="4606405" y="276830"/>
            <a:ext cx="472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如何进行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1672ABB-E3C1-4FA6-8856-7AAFFF5B4F75}"/>
              </a:ext>
            </a:extLst>
          </p:cNvPr>
          <p:cNvGrpSpPr/>
          <p:nvPr/>
        </p:nvGrpSpPr>
        <p:grpSpPr>
          <a:xfrm>
            <a:off x="4129012" y="359255"/>
            <a:ext cx="445894" cy="351309"/>
            <a:chOff x="123780" y="534395"/>
            <a:chExt cx="445894" cy="351309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C066EAC0-7BC5-4B8E-B883-61ADDCF1FC39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E0E11129-ECDD-4F21-B53D-64D701211327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171416D2-EDC4-4626-91B4-2D8FAF811722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FE3A780-8E86-4245-892A-8DD39B06DC29}"/>
              </a:ext>
            </a:extLst>
          </p:cNvPr>
          <p:cNvSpPr/>
          <p:nvPr/>
        </p:nvSpPr>
        <p:spPr>
          <a:xfrm>
            <a:off x="648671" y="1393282"/>
            <a:ext cx="9724689" cy="499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的心路历程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：分数高，那么恭喜，问题不会太大，如实回复即可。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：分数低，心情会发生巨大变化。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2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：初读评审建议和分数的时候，会感到愤怒、失望、难受等情绪。这段时间内，建议最起码完整地快速地将评论读一遍，大致了解审稿人因为哪些点给了低分。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2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：平和。对评审意见进行细品。尽管有许多在你看来非常弱智的评论，要忍住怒火理性地读完（一字一句读完）。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弄清楚各个评审都说了什么，哪些重要，哪些不重要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想办法解决他们提出来的问题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2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：开始写！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67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FC602C-BF9C-63F2-5251-A7EE4285F8DE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如何进行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Rebuttal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Response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417078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B37A4E1-B69B-4844-91B8-6EA7828F3343}"/>
              </a:ext>
            </a:extLst>
          </p:cNvPr>
          <p:cNvSpPr txBox="1"/>
          <p:nvPr/>
        </p:nvSpPr>
        <p:spPr>
          <a:xfrm>
            <a:off x="4606405" y="276830"/>
            <a:ext cx="472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如何进行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1672ABB-E3C1-4FA6-8856-7AAFFF5B4F75}"/>
              </a:ext>
            </a:extLst>
          </p:cNvPr>
          <p:cNvGrpSpPr/>
          <p:nvPr/>
        </p:nvGrpSpPr>
        <p:grpSpPr>
          <a:xfrm>
            <a:off x="4129012" y="359255"/>
            <a:ext cx="445894" cy="351309"/>
            <a:chOff x="123780" y="534395"/>
            <a:chExt cx="445894" cy="351309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C066EAC0-7BC5-4B8E-B883-61ADDCF1FC39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E0E11129-ECDD-4F21-B53D-64D701211327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171416D2-EDC4-4626-91B4-2D8FAF811722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FE3A780-8E86-4245-892A-8DD39B06DC29}"/>
              </a:ext>
            </a:extLst>
          </p:cNvPr>
          <p:cNvSpPr/>
          <p:nvPr/>
        </p:nvSpPr>
        <p:spPr>
          <a:xfrm>
            <a:off x="648671" y="1285705"/>
            <a:ext cx="9724689" cy="3886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的区别？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何为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大修，小修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的目的？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审稿人角度：</a:t>
            </a:r>
            <a:r>
              <a:rPr lang="en-US" altLang="zh-CN" dirty="0"/>
              <a:t>Make your paper better</a:t>
            </a: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的重要性？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在论文写的好的基础上，进行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进入下一阶段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如何进行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案例分析 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2021 KBS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一区期刊为例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88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B37A4E1-B69B-4844-91B8-6EA7828F3343}"/>
              </a:ext>
            </a:extLst>
          </p:cNvPr>
          <p:cNvSpPr txBox="1"/>
          <p:nvPr/>
        </p:nvSpPr>
        <p:spPr>
          <a:xfrm>
            <a:off x="4606405" y="276830"/>
            <a:ext cx="472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如何进行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1672ABB-E3C1-4FA6-8856-7AAFFF5B4F75}"/>
              </a:ext>
            </a:extLst>
          </p:cNvPr>
          <p:cNvGrpSpPr/>
          <p:nvPr/>
        </p:nvGrpSpPr>
        <p:grpSpPr>
          <a:xfrm>
            <a:off x="4129012" y="359255"/>
            <a:ext cx="445894" cy="351309"/>
            <a:chOff x="123780" y="534395"/>
            <a:chExt cx="445894" cy="351309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C066EAC0-7BC5-4B8E-B883-61ADDCF1FC39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E0E11129-ECDD-4F21-B53D-64D701211327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171416D2-EDC4-4626-91B4-2D8FAF811722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FE3A780-8E86-4245-892A-8DD39B06DC29}"/>
              </a:ext>
            </a:extLst>
          </p:cNvPr>
          <p:cNvSpPr/>
          <p:nvPr/>
        </p:nvSpPr>
        <p:spPr>
          <a:xfrm>
            <a:off x="648671" y="1285705"/>
            <a:ext cx="9724689" cy="444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是对期刊当中审稿中给出的意见进行点对点的回复，并且满足审稿人的需求。只要期刊让你自己修改，你能够对审稿人提出的意见进行回复并且完善，那你就有很大可能概率会被接受。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心态变化不会像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那样大。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因为你只需要去进行回复并且完善就可以了，论文还是有机会被接受的。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但是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Rebuttal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不一样，是一锤子买卖。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怎么写呢？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defTabSz="514337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案例分析 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2021 KBS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一区期刊为例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69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FC602C-BF9C-63F2-5251-A7EE4285F8DE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如何进行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Rebuttal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Response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2202190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8750</TotalTime>
  <Words>1438</Words>
  <Application>Microsoft Office PowerPoint</Application>
  <PresentationFormat>宽屏</PresentationFormat>
  <Paragraphs>171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Avenir Next</vt:lpstr>
      <vt:lpstr>等线</vt:lpstr>
      <vt:lpstr>黑体</vt:lpstr>
      <vt:lpstr>思源黑体 CN Light</vt:lpstr>
      <vt:lpstr>思源黑体 CN Regular</vt:lpstr>
      <vt:lpstr>宋体</vt:lpstr>
      <vt:lpstr>微软雅黑</vt:lpstr>
      <vt:lpstr>Arial</vt:lpstr>
      <vt:lpstr>Calibri</vt:lpstr>
      <vt:lpstr>Calibri Light</vt:lpstr>
      <vt:lpstr>Franklin Gothic Medium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Wei Peng</cp:lastModifiedBy>
  <cp:revision>301</cp:revision>
  <cp:lastPrinted>2022-02-26T02:56:22Z</cp:lastPrinted>
  <dcterms:created xsi:type="dcterms:W3CDTF">2015-03-26T07:55:48Z</dcterms:created>
  <dcterms:modified xsi:type="dcterms:W3CDTF">2023-02-24T12:27:24Z</dcterms:modified>
</cp:coreProperties>
</file>