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6" r:id="rId2"/>
  </p:sldMasterIdLst>
  <p:notesMasterIdLst>
    <p:notesMasterId r:id="rId39"/>
  </p:notesMasterIdLst>
  <p:sldIdLst>
    <p:sldId id="260" r:id="rId3"/>
    <p:sldId id="261" r:id="rId4"/>
    <p:sldId id="262" r:id="rId5"/>
    <p:sldId id="263" r:id="rId6"/>
    <p:sldId id="274" r:id="rId7"/>
    <p:sldId id="265" r:id="rId8"/>
    <p:sldId id="266" r:id="rId9"/>
    <p:sldId id="272" r:id="rId10"/>
    <p:sldId id="264" r:id="rId11"/>
    <p:sldId id="275" r:id="rId12"/>
    <p:sldId id="269" r:id="rId13"/>
    <p:sldId id="305" r:id="rId14"/>
    <p:sldId id="271" r:id="rId15"/>
    <p:sldId id="291" r:id="rId16"/>
    <p:sldId id="292" r:id="rId17"/>
    <p:sldId id="294" r:id="rId18"/>
    <p:sldId id="295" r:id="rId19"/>
    <p:sldId id="298" r:id="rId20"/>
    <p:sldId id="296" r:id="rId21"/>
    <p:sldId id="297" r:id="rId22"/>
    <p:sldId id="289" r:id="rId23"/>
    <p:sldId id="293" r:id="rId24"/>
    <p:sldId id="306" r:id="rId25"/>
    <p:sldId id="276" r:id="rId26"/>
    <p:sldId id="277" r:id="rId27"/>
    <p:sldId id="300" r:id="rId28"/>
    <p:sldId id="267" r:id="rId29"/>
    <p:sldId id="273" r:id="rId30"/>
    <p:sldId id="299" r:id="rId31"/>
    <p:sldId id="301" r:id="rId32"/>
    <p:sldId id="302" r:id="rId33"/>
    <p:sldId id="288" r:id="rId34"/>
    <p:sldId id="268" r:id="rId35"/>
    <p:sldId id="303" r:id="rId36"/>
    <p:sldId id="304" r:id="rId37"/>
    <p:sldId id="279"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7">
          <p15:clr>
            <a:srgbClr val="A4A3A4"/>
          </p15:clr>
        </p15:guide>
        <p15:guide id="2" pos="37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152"/>
    <a:srgbClr val="253355"/>
    <a:srgbClr val="1C2640"/>
    <a:srgbClr val="E7EDF1"/>
    <a:srgbClr val="ECF1F4"/>
    <a:srgbClr val="D3D3D3"/>
    <a:srgbClr val="2E406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1" autoAdjust="0"/>
    <p:restoredTop sz="94660"/>
  </p:normalViewPr>
  <p:slideViewPr>
    <p:cSldViewPr snapToGrid="0" showGuides="1">
      <p:cViewPr varScale="1">
        <p:scale>
          <a:sx n="72" d="100"/>
          <a:sy n="72" d="100"/>
        </p:scale>
        <p:origin x="78" y="654"/>
      </p:cViewPr>
      <p:guideLst>
        <p:guide orient="horz" pos="2107"/>
        <p:guide pos="377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11D9D-0033-9291-EF8A-3256509AC9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B1091F-CA9D-8E97-D829-9EF3A1A94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80693F3-6979-4E93-1F62-FC9606EF8A92}"/>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944852C7-BBF9-65A1-2C88-2D5F0F03A5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B36EEA-A70B-B929-3E8C-C94A44198A1B}"/>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3914352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2692D-10B4-2E16-21BA-EF98927652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1CCFC5-2C17-9B4F-1E48-0933D9547C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E586C-5F85-0CD0-F4CE-6B2F11F6F09B}"/>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57257960-92C4-A2AD-CAB0-CA4EC69042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98F0E6-CD5A-216E-7BF5-B4C8477CC2E8}"/>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1056144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A87D3-B16E-31FA-20CC-D7481185EB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54C81E-2A14-0DB0-D764-CAC6A86BE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35C69B-371F-DA15-E395-C2783C63C934}"/>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EF513BF8-D24E-E93C-8E5A-B924899A4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379160-AED6-39E7-896F-1DB30A5C1305}"/>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1539868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C4376-F79F-6973-EAD6-1BED8EC8A0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F30CF8-B591-0D9A-BE41-D63E5CDE5F8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517CAF6-E7D6-4361-454E-5C912D1963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DA9416-2C91-22BD-EB3D-FBBACDAF4ACA}"/>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45442729-480F-ED3E-923B-FBA052BD58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2D18F2-80E3-6A3B-D0D8-1A82D1105A05}"/>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2069171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0D632-BF99-2BB9-5448-5BE8BBA400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9662C7D-D816-8FFD-1D86-0467DE866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ED5BB6-E737-59FE-1CFD-CA2FCA946D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56F079A-42C0-191F-EF58-1336C349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C7D463A-C0BD-F9E5-CE7D-5D6041AE7A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E82351-DDD7-D063-CF1F-5855D6E7C205}"/>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8" name="页脚占位符 7">
            <a:extLst>
              <a:ext uri="{FF2B5EF4-FFF2-40B4-BE49-F238E27FC236}">
                <a16:creationId xmlns:a16="http://schemas.microsoft.com/office/drawing/2014/main" id="{43E3C2B5-988F-5F05-7D5B-2A22494732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C75C94-C39A-035F-6035-662FFC642D6D}"/>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404245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638AF-6E57-61AB-9BC8-7169D82381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5D004D-E588-7831-EE76-BDCA050BF3AF}"/>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4" name="页脚占位符 3">
            <a:extLst>
              <a:ext uri="{FF2B5EF4-FFF2-40B4-BE49-F238E27FC236}">
                <a16:creationId xmlns:a16="http://schemas.microsoft.com/office/drawing/2014/main" id="{B59ECA40-D39B-223E-C0E7-F9E7CF111E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9B2832-F319-0167-6FAE-906C19456194}"/>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167897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86AAD9-4C37-2692-7095-36AF29ADB7C2}"/>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3" name="页脚占位符 2">
            <a:extLst>
              <a:ext uri="{FF2B5EF4-FFF2-40B4-BE49-F238E27FC236}">
                <a16:creationId xmlns:a16="http://schemas.microsoft.com/office/drawing/2014/main" id="{29F0D196-414F-2BA3-A0AE-38609FD0FA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9CB70C-71D8-1D5E-7DAE-24965351A3C0}"/>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3150956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524DC-2E5C-3119-428D-29FB6512AB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628FD5-B338-E4B9-9B48-C47AE7879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61087A6-AABD-DDF2-86D3-57EB49839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257999-E0DE-C3B6-3DC0-E5E4061D7FAE}"/>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7A3C49B4-4CBD-D9B7-21EA-F50097AFD7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345E3B-D260-8143-4737-EADC4191F2E9}"/>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7790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6AC75-632E-FB20-7953-54826D3E84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3F6D15-C7B0-C1F5-5F58-2893BAAF6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49C165-5B47-16EF-9E66-3BD9C1478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6E745F-3406-F08A-2FE2-8972F3B6BCFE}"/>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2EDB3DB4-0FE5-943B-4531-6F7B59BEED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991F02-984E-06CC-5840-2E800F781304}"/>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975928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82DAE-EF71-4395-12F6-F557177C52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475997-4E9A-F0D1-536C-D04478208CB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A1711D-DC43-DB80-1482-D69DF3BC3A44}"/>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B535FC95-E385-2B04-9C6D-06EDA60F85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C22A59-DBE4-0017-1992-BBD6F9BDACA6}"/>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1618676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21D9D3-6CE7-F3ED-3C78-8B3E215B97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4E42DAE-0A9F-B206-A522-A9201C2DD2A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8A09D-5BD8-3D09-CD8E-CB7A595F74AE}"/>
              </a:ext>
            </a:extLst>
          </p:cNvPr>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EC65E813-1502-170A-FB84-8D45341153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D69A35-1476-4972-9375-43686B4578FD}"/>
              </a:ext>
            </a:extLst>
          </p:cNvPr>
          <p:cNvSpPr>
            <a:spLocks noGrp="1"/>
          </p:cNvSpPr>
          <p:nvPr>
            <p:ph type="sldNum" sz="quarter" idx="12"/>
          </p:nvPr>
        </p:nvSpPr>
        <p:spPr/>
        <p:txBody>
          <a:body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97698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2023/11/4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01A7D-0318-488A-AEF4-61BDD6D15036}" type="datetimeFigureOut">
              <a:rPr lang="zh-CN" altLang="en-US" smtClean="0"/>
              <a:t>2023/11/4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EAADD-04E7-4E9A-9769-230A8A5E70E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0DDFDA-483E-6F74-3E5E-AFB67F0D1A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E35985-BBBF-3F9A-6841-B562A4FCC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D5BB1F-A1F2-7C24-C631-5D50C63055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01A7D-0318-488A-AEF4-61BDD6D1503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0E0E41DD-FBE3-60C5-B590-27222A326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F3D717-BF64-A991-DD0A-5C0A3CC3E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EAADD-04E7-4E9A-9769-230A8A5E70EE}" type="slidenum">
              <a:rPr lang="zh-CN" altLang="en-US" smtClean="0"/>
              <a:t>‹#›</a:t>
            </a:fld>
            <a:endParaRPr lang="zh-CN" altLang="en-US"/>
          </a:p>
        </p:txBody>
      </p:sp>
    </p:spTree>
    <p:extLst>
      <p:ext uri="{BB962C8B-B14F-4D97-AF65-F5344CB8AC3E}">
        <p14:creationId xmlns:p14="http://schemas.microsoft.com/office/powerpoint/2010/main" val="9382226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0.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32.png"/><Relationship Id="rId4" Type="http://schemas.openxmlformats.org/officeDocument/2006/relationships/image" Target="../media/image29.png"/><Relationship Id="rId9" Type="http://schemas.microsoft.com/office/2007/relationships/hdphoto" Target="../media/hdphoto4.wdp"/></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kil1ua/student-course-choosing"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21" name="组合 20"/>
          <p:cNvGrpSpPr/>
          <p:nvPr/>
        </p:nvGrpSpPr>
        <p:grpSpPr>
          <a:xfrm>
            <a:off x="-214590" y="2749592"/>
            <a:ext cx="3000475" cy="1404242"/>
            <a:chOff x="0" y="880508"/>
            <a:chExt cx="3000475" cy="1404242"/>
          </a:xfrm>
        </p:grpSpPr>
        <p:sp>
          <p:nvSpPr>
            <p:cNvPr id="3" name="矩形 2"/>
            <p:cNvSpPr/>
            <p:nvPr/>
          </p:nvSpPr>
          <p:spPr>
            <a:xfrm>
              <a:off x="0" y="880508"/>
              <a:ext cx="232410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596475" y="880750"/>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4"/>
          <p:cNvSpPr txBox="1"/>
          <p:nvPr/>
        </p:nvSpPr>
        <p:spPr>
          <a:xfrm>
            <a:off x="2707443" y="1828512"/>
            <a:ext cx="7206770"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a:solidFill>
                  <a:schemeClr val="bg1"/>
                </a:solidFill>
                <a:latin typeface="微软雅黑" panose="020B0503020204020204" pitchFamily="34" charset="-122"/>
                <a:ea typeface="微软雅黑" panose="020B0503020204020204" pitchFamily="34" charset="-122"/>
              </a:rPr>
              <a:t>一种高并发环境下的高可用选课解决方案</a:t>
            </a:r>
          </a:p>
        </p:txBody>
      </p:sp>
      <p:sp>
        <p:nvSpPr>
          <p:cNvPr id="5" name="文本框 5"/>
          <p:cNvSpPr txBox="1"/>
          <p:nvPr/>
        </p:nvSpPr>
        <p:spPr>
          <a:xfrm>
            <a:off x="2925704" y="3598374"/>
            <a:ext cx="6838470" cy="39878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2000" b="0" dirty="0">
                <a:solidFill>
                  <a:schemeClr val="bg1"/>
                </a:solidFill>
                <a:latin typeface="Arial" panose="020B0604020202020204" pitchFamily="34" charset="0"/>
                <a:ea typeface="微软雅黑" panose="020B0503020204020204" pitchFamily="34" charset="-122"/>
                <a:cs typeface="Arial" panose="020B0604020202020204" pitchFamily="34" charset="0"/>
              </a:rPr>
              <a:t>Student Course Choosing Management System</a:t>
            </a:r>
          </a:p>
        </p:txBody>
      </p:sp>
      <p:grpSp>
        <p:nvGrpSpPr>
          <p:cNvPr id="9" name="组合 8"/>
          <p:cNvGrpSpPr/>
          <p:nvPr/>
        </p:nvGrpSpPr>
        <p:grpSpPr>
          <a:xfrm>
            <a:off x="1406855" y="2773316"/>
            <a:ext cx="1354060" cy="1356796"/>
            <a:chOff x="10265088" y="255018"/>
            <a:chExt cx="1570606" cy="1573782"/>
          </a:xfrm>
        </p:grpSpPr>
        <p:grpSp>
          <p:nvGrpSpPr>
            <p:cNvPr id="10" name="Group 32"/>
            <p:cNvGrpSpPr/>
            <p:nvPr/>
          </p:nvGrpSpPr>
          <p:grpSpPr>
            <a:xfrm>
              <a:off x="10265088" y="255018"/>
              <a:ext cx="1570606" cy="1573782"/>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11" name="组合 10"/>
            <p:cNvGrpSpPr/>
            <p:nvPr/>
          </p:nvGrpSpPr>
          <p:grpSpPr>
            <a:xfrm>
              <a:off x="10638670" y="749095"/>
              <a:ext cx="823442" cy="585626"/>
              <a:chOff x="1743075" y="720725"/>
              <a:chExt cx="5573713" cy="3963988"/>
            </a:xfrm>
            <a:solidFill>
              <a:schemeClr val="bg1"/>
            </a:solidFill>
          </p:grpSpPr>
          <p:sp>
            <p:nvSpPr>
              <p:cNvPr id="12"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5"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2" name="矩形 1"/>
          <p:cNvSpPr/>
          <p:nvPr/>
        </p:nvSpPr>
        <p:spPr>
          <a:xfrm>
            <a:off x="1104900" y="1114019"/>
            <a:ext cx="9982200" cy="4629962"/>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197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系统设计</a:t>
            </a:r>
          </a:p>
        </p:txBody>
      </p:sp>
      <p:sp>
        <p:nvSpPr>
          <p:cNvPr id="14" name="文本框 13"/>
          <p:cNvSpPr txBox="1"/>
          <p:nvPr/>
        </p:nvSpPr>
        <p:spPr>
          <a:xfrm>
            <a:off x="3595742" y="3867463"/>
            <a:ext cx="5022106" cy="368299"/>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System Design</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 name="椭圆 80"/>
          <p:cNvSpPr/>
          <p:nvPr/>
        </p:nvSpPr>
        <p:spPr bwMode="auto">
          <a:xfrm>
            <a:off x="3027183" y="4289477"/>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 name="椭圆 80"/>
          <p:cNvSpPr/>
          <p:nvPr/>
        </p:nvSpPr>
        <p:spPr bwMode="auto">
          <a:xfrm>
            <a:off x="5640904" y="4289477"/>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5" name="椭圆 80"/>
          <p:cNvSpPr/>
          <p:nvPr/>
        </p:nvSpPr>
        <p:spPr bwMode="auto">
          <a:xfrm>
            <a:off x="8254911" y="4298367"/>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2" name="文本框 21"/>
          <p:cNvSpPr txBox="1"/>
          <p:nvPr/>
        </p:nvSpPr>
        <p:spPr>
          <a:xfrm>
            <a:off x="980630" y="5382092"/>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开发环境与技术选型</a:t>
            </a:r>
          </a:p>
        </p:txBody>
      </p:sp>
      <p:sp>
        <p:nvSpPr>
          <p:cNvPr id="26" name="文本框 25"/>
          <p:cNvSpPr txBox="1"/>
          <p:nvPr/>
        </p:nvSpPr>
        <p:spPr>
          <a:xfrm>
            <a:off x="3594100" y="5382092"/>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项目架构</a:t>
            </a:r>
          </a:p>
        </p:txBody>
      </p:sp>
      <p:sp>
        <p:nvSpPr>
          <p:cNvPr id="28" name="文本框 27"/>
          <p:cNvSpPr txBox="1"/>
          <p:nvPr/>
        </p:nvSpPr>
        <p:spPr>
          <a:xfrm>
            <a:off x="6207470" y="5382092"/>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数据库逻辑结构设计</a:t>
            </a:r>
          </a:p>
        </p:txBody>
      </p:sp>
      <p:sp>
        <p:nvSpPr>
          <p:cNvPr id="34" name="文本框 33"/>
          <p:cNvSpPr txBox="1"/>
          <p:nvPr/>
        </p:nvSpPr>
        <p:spPr>
          <a:xfrm>
            <a:off x="3062596" y="4316216"/>
            <a:ext cx="795478" cy="768350"/>
          </a:xfrm>
          <a:prstGeom prst="rect">
            <a:avLst/>
          </a:prstGeom>
          <a:noFill/>
        </p:spPr>
        <p:txBody>
          <a:bodyPr wrap="square" rtlCol="0">
            <a:spAutoFit/>
          </a:bodyPr>
          <a:lstStyle/>
          <a:p>
            <a:pPr algn="ctr"/>
            <a:r>
              <a:rPr lang="en-US" altLang="zh-CN" sz="4400" dirty="0">
                <a:solidFill>
                  <a:schemeClr val="bg1"/>
                </a:solidFill>
              </a:rPr>
              <a:t>a</a:t>
            </a:r>
          </a:p>
        </p:txBody>
      </p:sp>
      <p:sp>
        <p:nvSpPr>
          <p:cNvPr id="35" name="文本框 34"/>
          <p:cNvSpPr txBox="1"/>
          <p:nvPr/>
        </p:nvSpPr>
        <p:spPr>
          <a:xfrm>
            <a:off x="5691263" y="4316216"/>
            <a:ext cx="795478" cy="768350"/>
          </a:xfrm>
          <a:prstGeom prst="rect">
            <a:avLst/>
          </a:prstGeom>
          <a:noFill/>
        </p:spPr>
        <p:txBody>
          <a:bodyPr wrap="square" rtlCol="0">
            <a:spAutoFit/>
          </a:bodyPr>
          <a:lstStyle/>
          <a:p>
            <a:pPr algn="ctr"/>
            <a:r>
              <a:rPr lang="en-US" altLang="zh-CN" sz="4400" dirty="0">
                <a:solidFill>
                  <a:schemeClr val="bg1"/>
                </a:solidFill>
              </a:rPr>
              <a:t>b</a:t>
            </a:r>
            <a:endParaRPr lang="zh-CN" altLang="en-US" sz="4400" dirty="0">
              <a:solidFill>
                <a:schemeClr val="bg1"/>
              </a:solidFill>
            </a:endParaRPr>
          </a:p>
        </p:txBody>
      </p:sp>
      <p:sp>
        <p:nvSpPr>
          <p:cNvPr id="36" name="文本框 35"/>
          <p:cNvSpPr txBox="1"/>
          <p:nvPr/>
        </p:nvSpPr>
        <p:spPr>
          <a:xfrm>
            <a:off x="8293110" y="4325106"/>
            <a:ext cx="795478" cy="768350"/>
          </a:xfrm>
          <a:prstGeom prst="rect">
            <a:avLst/>
          </a:prstGeom>
          <a:noFill/>
        </p:spPr>
        <p:txBody>
          <a:bodyPr wrap="square" rtlCol="0">
            <a:spAutoFit/>
          </a:bodyPr>
          <a:lstStyle/>
          <a:p>
            <a:pPr algn="ctr"/>
            <a:r>
              <a:rPr lang="en-US" altLang="zh-CN" sz="4400" dirty="0">
                <a:solidFill>
                  <a:schemeClr val="bg1"/>
                </a:solidFill>
              </a:rPr>
              <a:t>c</a:t>
            </a:r>
            <a:endParaRPr lang="zh-CN" altLang="en-US" sz="4400" dirty="0">
              <a:solidFill>
                <a:schemeClr val="bg1"/>
              </a:solidFill>
            </a:endParaRPr>
          </a:p>
        </p:txBody>
      </p:sp>
      <p:sp>
        <p:nvSpPr>
          <p:cNvPr id="6" name="文本框 5"/>
          <p:cNvSpPr txBox="1"/>
          <p:nvPr/>
        </p:nvSpPr>
        <p:spPr>
          <a:xfrm>
            <a:off x="1948815" y="5738495"/>
            <a:ext cx="2741930" cy="583565"/>
          </a:xfrm>
          <a:prstGeom prst="rect">
            <a:avLst/>
          </a:prstGeom>
          <a:noFill/>
        </p:spPr>
        <p:txBody>
          <a:bodyPr wrap="square" rtlCol="0">
            <a:spAutoFit/>
          </a:bodyPr>
          <a:lstStyle/>
          <a:p>
            <a:pPr algn="ctr">
              <a:buClrTx/>
              <a:buSzTx/>
              <a:buFontTx/>
            </a:pP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Development Environment and Technology Selection</a:t>
            </a:r>
          </a:p>
        </p:txBody>
      </p:sp>
      <p:sp>
        <p:nvSpPr>
          <p:cNvPr id="7" name="文本框 6"/>
          <p:cNvSpPr txBox="1"/>
          <p:nvPr/>
        </p:nvSpPr>
        <p:spPr>
          <a:xfrm>
            <a:off x="4718050" y="5750560"/>
            <a:ext cx="2741930" cy="337185"/>
          </a:xfrm>
          <a:prstGeom prst="rect">
            <a:avLst/>
          </a:prstGeom>
          <a:noFill/>
        </p:spPr>
        <p:txBody>
          <a:bodyPr wrap="square" rtlCol="0">
            <a:spAutoFit/>
          </a:bodyPr>
          <a:lstStyle/>
          <a:p>
            <a:pPr algn="ctr">
              <a:buClrTx/>
              <a:buSzTx/>
              <a:buFontTx/>
            </a:pP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Project Architecture</a:t>
            </a:r>
          </a:p>
        </p:txBody>
      </p:sp>
      <p:sp>
        <p:nvSpPr>
          <p:cNvPr id="9" name="文本框 8"/>
          <p:cNvSpPr txBox="1"/>
          <p:nvPr/>
        </p:nvSpPr>
        <p:spPr>
          <a:xfrm>
            <a:off x="7317105" y="5747385"/>
            <a:ext cx="2741930" cy="583565"/>
          </a:xfrm>
          <a:prstGeom prst="rect">
            <a:avLst/>
          </a:prstGeom>
          <a:noFill/>
        </p:spPr>
        <p:txBody>
          <a:bodyPr wrap="square" rtlCol="0">
            <a:spAutoFit/>
          </a:bodyPr>
          <a:lstStyle/>
          <a:p>
            <a:pPr algn="ctr">
              <a:buClrTx/>
              <a:buSzTx/>
              <a:buFontTx/>
            </a:pP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Database Logical Structure Design</a:t>
            </a:r>
            <a:endPar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708660" y="546735"/>
            <a:ext cx="939800" cy="939800"/>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841" y="551972"/>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a</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grpSp>
        <p:nvGrpSpPr>
          <p:cNvPr id="3" name="组合 2"/>
          <p:cNvGrpSpPr/>
          <p:nvPr/>
        </p:nvGrpSpPr>
        <p:grpSpPr>
          <a:xfrm>
            <a:off x="3152775" y="2166834"/>
            <a:ext cx="5886450" cy="4031956"/>
            <a:chOff x="2649512" y="1577782"/>
            <a:chExt cx="6892976" cy="4721382"/>
          </a:xfrm>
        </p:grpSpPr>
        <p:grpSp>
          <p:nvGrpSpPr>
            <p:cNvPr id="47" name="Group 3"/>
            <p:cNvGrpSpPr/>
            <p:nvPr/>
          </p:nvGrpSpPr>
          <p:grpSpPr>
            <a:xfrm>
              <a:off x="3439455" y="1577782"/>
              <a:ext cx="5331020" cy="4721382"/>
              <a:chOff x="6096000" y="1124744"/>
              <a:chExt cx="5331020" cy="4888039"/>
            </a:xfrm>
          </p:grpSpPr>
          <p:pic>
            <p:nvPicPr>
              <p:cNvPr id="48" name="Picture 4" descr="iMac-Mas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124744"/>
                <a:ext cx="5331020" cy="4888039"/>
              </a:xfrm>
              <a:prstGeom prst="rect">
                <a:avLst/>
              </a:prstGeom>
            </p:spPr>
          </p:pic>
          <p:sp>
            <p:nvSpPr>
              <p:cNvPr id="49" name="Rectangle 5"/>
              <p:cNvSpPr/>
              <p:nvPr/>
            </p:nvSpPr>
            <p:spPr>
              <a:xfrm>
                <a:off x="6421250" y="1439070"/>
                <a:ext cx="4715310" cy="2782017"/>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 name="组合 1"/>
            <p:cNvGrpSpPr/>
            <p:nvPr/>
          </p:nvGrpSpPr>
          <p:grpSpPr>
            <a:xfrm>
              <a:off x="2649512" y="2365254"/>
              <a:ext cx="6892976" cy="2685955"/>
              <a:chOff x="2649512" y="2365254"/>
              <a:chExt cx="6892976" cy="2685955"/>
            </a:xfrm>
          </p:grpSpPr>
          <p:sp>
            <p:nvSpPr>
              <p:cNvPr id="51" name="Rounded Rectangle 8"/>
              <p:cNvSpPr/>
              <p:nvPr/>
            </p:nvSpPr>
            <p:spPr>
              <a:xfrm>
                <a:off x="8920740" y="3398388"/>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27"/>
              <p:cNvSpPr>
                <a:spLocks noChangeArrowheads="1"/>
              </p:cNvSpPr>
              <p:nvPr/>
            </p:nvSpPr>
            <p:spPr bwMode="auto">
              <a:xfrm>
                <a:off x="9079968" y="3590583"/>
                <a:ext cx="303290" cy="237357"/>
              </a:xfrm>
              <a:custGeom>
                <a:avLst/>
                <a:gdLst>
                  <a:gd name="T0" fmla="*/ 434 w 506"/>
                  <a:gd name="T1" fmla="*/ 70 h 399"/>
                  <a:gd name="T2" fmla="*/ 434 w 506"/>
                  <a:gd name="T3" fmla="*/ 70 h 399"/>
                  <a:gd name="T4" fmla="*/ 168 w 506"/>
                  <a:gd name="T5" fmla="*/ 35 h 399"/>
                  <a:gd name="T6" fmla="*/ 9 w 506"/>
                  <a:gd name="T7" fmla="*/ 221 h 399"/>
                  <a:gd name="T8" fmla="*/ 195 w 506"/>
                  <a:gd name="T9" fmla="*/ 398 h 399"/>
                  <a:gd name="T10" fmla="*/ 381 w 506"/>
                  <a:gd name="T11" fmla="*/ 310 h 399"/>
                  <a:gd name="T12" fmla="*/ 363 w 506"/>
                  <a:gd name="T13" fmla="*/ 212 h 399"/>
                  <a:gd name="T14" fmla="*/ 469 w 506"/>
                  <a:gd name="T15" fmla="*/ 203 h 399"/>
                  <a:gd name="T16" fmla="*/ 434 w 506"/>
                  <a:gd name="T17" fmla="*/ 70 h 399"/>
                  <a:gd name="T18" fmla="*/ 274 w 506"/>
                  <a:gd name="T19" fmla="*/ 301 h 399"/>
                  <a:gd name="T20" fmla="*/ 274 w 506"/>
                  <a:gd name="T21" fmla="*/ 301 h 399"/>
                  <a:gd name="T22" fmla="*/ 239 w 506"/>
                  <a:gd name="T23" fmla="*/ 265 h 399"/>
                  <a:gd name="T24" fmla="*/ 274 w 506"/>
                  <a:gd name="T25" fmla="*/ 230 h 399"/>
                  <a:gd name="T26" fmla="*/ 309 w 506"/>
                  <a:gd name="T27" fmla="*/ 265 h 399"/>
                  <a:gd name="T28" fmla="*/ 274 w 506"/>
                  <a:gd name="T29" fmla="*/ 30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243152"/>
              </a:solidFill>
              <a:ln>
                <a:noFill/>
              </a:ln>
              <a:effectLst/>
            </p:spPr>
            <p:txBody>
              <a:bodyPr wrap="none" anchor="ctr"/>
              <a:lstStyle/>
              <a:p>
                <a:endParaRPr lang="en-US" sz="900"/>
              </a:p>
            </p:txBody>
          </p:sp>
          <p:sp>
            <p:nvSpPr>
              <p:cNvPr id="54" name="Rounded Rectangle 6"/>
              <p:cNvSpPr/>
              <p:nvPr/>
            </p:nvSpPr>
            <p:spPr>
              <a:xfrm>
                <a:off x="8920740" y="4429461"/>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8"/>
              <p:cNvSpPr>
                <a:spLocks noChangeArrowheads="1"/>
              </p:cNvSpPr>
              <p:nvPr/>
            </p:nvSpPr>
            <p:spPr bwMode="auto">
              <a:xfrm>
                <a:off x="9108288" y="4613002"/>
                <a:ext cx="298014" cy="250542"/>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sp>
            <p:nvSpPr>
              <p:cNvPr id="57" name="Rounded Rectangle 11"/>
              <p:cNvSpPr/>
              <p:nvPr/>
            </p:nvSpPr>
            <p:spPr>
              <a:xfrm>
                <a:off x="2649512" y="2365254"/>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30"/>
              <p:cNvSpPr>
                <a:spLocks noChangeArrowheads="1"/>
              </p:cNvSpPr>
              <p:nvPr/>
            </p:nvSpPr>
            <p:spPr bwMode="auto">
              <a:xfrm rot="19713738">
                <a:off x="2809200" y="2532970"/>
                <a:ext cx="302370" cy="286314"/>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243152"/>
              </a:solidFill>
              <a:ln>
                <a:noFill/>
              </a:ln>
              <a:effectLst/>
            </p:spPr>
            <p:txBody>
              <a:bodyPr wrap="none" anchor="ctr"/>
              <a:lstStyle/>
              <a:p>
                <a:endParaRPr lang="en-US" sz="900"/>
              </a:p>
            </p:txBody>
          </p:sp>
          <p:sp>
            <p:nvSpPr>
              <p:cNvPr id="95" name="Rounded Rectangle 9"/>
              <p:cNvSpPr/>
              <p:nvPr/>
            </p:nvSpPr>
            <p:spPr>
              <a:xfrm>
                <a:off x="2649512" y="3398388"/>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102"/>
              <p:cNvSpPr>
                <a:spLocks noChangeArrowheads="1"/>
              </p:cNvSpPr>
              <p:nvPr/>
            </p:nvSpPr>
            <p:spPr bwMode="auto">
              <a:xfrm>
                <a:off x="2811377" y="3571049"/>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243152"/>
              </a:solidFill>
              <a:ln>
                <a:noFill/>
              </a:ln>
              <a:effectLst/>
            </p:spPr>
            <p:txBody>
              <a:bodyPr wrap="none" anchor="ctr"/>
              <a:lstStyle/>
              <a:p>
                <a:endParaRPr lang="en-US" sz="900"/>
              </a:p>
            </p:txBody>
          </p:sp>
          <p:sp>
            <p:nvSpPr>
              <p:cNvPr id="98" name="Rounded Rectangle 7"/>
              <p:cNvSpPr/>
              <p:nvPr/>
            </p:nvSpPr>
            <p:spPr>
              <a:xfrm>
                <a:off x="2649512" y="4429461"/>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123"/>
              <p:cNvSpPr>
                <a:spLocks noChangeArrowheads="1"/>
              </p:cNvSpPr>
              <p:nvPr/>
            </p:nvSpPr>
            <p:spPr bwMode="auto">
              <a:xfrm>
                <a:off x="2824564" y="4601877"/>
                <a:ext cx="271641" cy="276915"/>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243152"/>
              </a:solidFill>
              <a:ln>
                <a:noFill/>
              </a:ln>
              <a:effectLst/>
            </p:spPr>
            <p:txBody>
              <a:bodyPr wrap="none" anchor="ctr"/>
              <a:lstStyle/>
              <a:p>
                <a:endParaRPr lang="en-US" sz="900"/>
              </a:p>
            </p:txBody>
          </p:sp>
          <p:sp>
            <p:nvSpPr>
              <p:cNvPr id="101" name="Rounded Rectangle 10"/>
              <p:cNvSpPr/>
              <p:nvPr/>
            </p:nvSpPr>
            <p:spPr>
              <a:xfrm>
                <a:off x="8920740" y="2365254"/>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utoShape 96"/>
              <p:cNvSpPr/>
              <p:nvPr/>
            </p:nvSpPr>
            <p:spPr bwMode="auto">
              <a:xfrm>
                <a:off x="9108288" y="2550708"/>
                <a:ext cx="246651" cy="2467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rgbClr val="243152"/>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grpSp>
      </p:grpSp>
      <p:sp>
        <p:nvSpPr>
          <p:cNvPr id="39" name="文本框 38"/>
          <p:cNvSpPr txBox="1"/>
          <p:nvPr/>
        </p:nvSpPr>
        <p:spPr>
          <a:xfrm>
            <a:off x="483704" y="2947129"/>
            <a:ext cx="2604717" cy="302070"/>
          </a:xfrm>
          <a:prstGeom prst="rect">
            <a:avLst/>
          </a:prstGeom>
          <a:noFill/>
        </p:spPr>
        <p:txBody>
          <a:bodyPr wrap="square" rtlCol="0">
            <a:spAutoFit/>
          </a:bodyPr>
          <a:lstStyle/>
          <a:p>
            <a:pPr algn="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Vue3 + Vue-Router</a:t>
            </a:r>
            <a:r>
              <a:rPr lang="zh-CN" altLang="en-US" sz="1200" dirty="0">
                <a:solidFill>
                  <a:schemeClr val="bg1"/>
                </a:solidFill>
                <a:latin typeface="微软雅黑" panose="020B0503020204020204" pitchFamily="34" charset="-122"/>
                <a:ea typeface="微软雅黑" panose="020B0503020204020204" pitchFamily="34" charset="-122"/>
              </a:rPr>
              <a:t> </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 </a:t>
            </a:r>
            <a:r>
              <a:rPr lang="en-US" altLang="zh-CN" sz="1200" dirty="0" err="1">
                <a:solidFill>
                  <a:schemeClr val="bg1"/>
                </a:solidFill>
                <a:latin typeface="微软雅黑" panose="020B0503020204020204" pitchFamily="34" charset="-122"/>
                <a:ea typeface="微软雅黑" panose="020B0503020204020204" pitchFamily="34" charset="-122"/>
              </a:rPr>
              <a:t>Vuex</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656" y="3737875"/>
            <a:ext cx="3080958" cy="302070"/>
          </a:xfrm>
          <a:prstGeom prst="rect">
            <a:avLst/>
          </a:prstGeom>
          <a:noFill/>
        </p:spPr>
        <p:txBody>
          <a:bodyPr wrap="square" rtlCol="0">
            <a:spAutoFit/>
          </a:bodyPr>
          <a:lstStyle/>
          <a:p>
            <a:pPr algn="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Node.js</a:t>
            </a:r>
            <a:r>
              <a:rPr lang="zh-CN" altLang="en-US" sz="1200" dirty="0">
                <a:solidFill>
                  <a:schemeClr val="bg1"/>
                </a:solidFill>
                <a:latin typeface="微软雅黑" panose="020B0503020204020204" pitchFamily="34" charset="-122"/>
                <a:ea typeface="微软雅黑" panose="020B0503020204020204" pitchFamily="34" charset="-122"/>
              </a:rPr>
              <a:t> </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 </a:t>
            </a:r>
            <a:r>
              <a:rPr lang="en-US" altLang="zh-CN" sz="1200" dirty="0">
                <a:solidFill>
                  <a:schemeClr val="bg1"/>
                </a:solidFill>
                <a:latin typeface="微软雅黑" panose="020B0503020204020204" pitchFamily="34" charset="-122"/>
                <a:ea typeface="微软雅黑" panose="020B0503020204020204" pitchFamily="34" charset="-122"/>
              </a:rPr>
              <a:t>JavaScript + </a:t>
            </a:r>
            <a:r>
              <a:rPr lang="en-US" altLang="zh-CN" sz="1200" dirty="0" err="1">
                <a:solidFill>
                  <a:schemeClr val="bg1"/>
                </a:solidFill>
                <a:latin typeface="微软雅黑" panose="020B0503020204020204" pitchFamily="34" charset="-122"/>
                <a:ea typeface="微软雅黑" panose="020B0503020204020204" pitchFamily="34" charset="-122"/>
              </a:rPr>
              <a:t>ElementUI</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200836" y="4714788"/>
            <a:ext cx="1880122" cy="302070"/>
          </a:xfrm>
          <a:prstGeom prst="rect">
            <a:avLst/>
          </a:prstGeom>
          <a:noFill/>
        </p:spPr>
        <p:txBody>
          <a:bodyPr wrap="square" rtlCol="0">
            <a:spAutoFit/>
          </a:bodyPr>
          <a:lstStyle/>
          <a:p>
            <a:pPr algn="r">
              <a:lnSpc>
                <a:spcPct val="125000"/>
              </a:lnSpc>
            </a:pPr>
            <a:r>
              <a:rPr lang="en-US" altLang="zh-CN" sz="1200" dirty="0" err="1">
                <a:solidFill>
                  <a:schemeClr val="bg1"/>
                </a:solidFill>
                <a:latin typeface="微软雅黑" panose="020B0503020204020204" pitchFamily="34" charset="-122"/>
                <a:ea typeface="微软雅黑" panose="020B0503020204020204" pitchFamily="34" charset="-122"/>
              </a:rPr>
              <a:t>Axios</a:t>
            </a:r>
            <a:r>
              <a:rPr lang="en-US" altLang="zh-CN" sz="1200" dirty="0">
                <a:solidFill>
                  <a:schemeClr val="bg1"/>
                </a:solidFill>
                <a:latin typeface="微软雅黑" panose="020B0503020204020204" pitchFamily="34" charset="-122"/>
                <a:ea typeface="微软雅黑" panose="020B0503020204020204" pitchFamily="34" charset="-122"/>
              </a:rPr>
              <a:t> + WebSocket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977393" y="641493"/>
            <a:ext cx="4959929" cy="39878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开发环境与技术选型</a:t>
            </a:r>
          </a:p>
        </p:txBody>
      </p:sp>
      <p:sp>
        <p:nvSpPr>
          <p:cNvPr id="43" name="文本框 42"/>
          <p:cNvSpPr txBox="1"/>
          <p:nvPr/>
        </p:nvSpPr>
        <p:spPr>
          <a:xfrm>
            <a:off x="1977393" y="1103158"/>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Development Environment and Technology Selection</a:t>
            </a:r>
          </a:p>
        </p:txBody>
      </p:sp>
      <p:sp>
        <p:nvSpPr>
          <p:cNvPr id="4" name="文本框 3">
            <a:extLst>
              <a:ext uri="{FF2B5EF4-FFF2-40B4-BE49-F238E27FC236}">
                <a16:creationId xmlns:a16="http://schemas.microsoft.com/office/drawing/2014/main" id="{AB6C9544-FA53-C2F9-6382-49D4E2A58063}"/>
              </a:ext>
            </a:extLst>
          </p:cNvPr>
          <p:cNvSpPr txBox="1"/>
          <p:nvPr/>
        </p:nvSpPr>
        <p:spPr>
          <a:xfrm>
            <a:off x="2288818" y="1949469"/>
            <a:ext cx="4959929"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前端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28A6B049-CF31-328F-01C4-C09950188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5125" y="2400797"/>
            <a:ext cx="4026771" cy="2313992"/>
          </a:xfrm>
          <a:prstGeom prst="rect">
            <a:avLst/>
          </a:prstGeom>
        </p:spPr>
      </p:pic>
      <p:sp>
        <p:nvSpPr>
          <p:cNvPr id="9" name="文本框 8">
            <a:extLst>
              <a:ext uri="{FF2B5EF4-FFF2-40B4-BE49-F238E27FC236}">
                <a16:creationId xmlns:a16="http://schemas.microsoft.com/office/drawing/2014/main" id="{B8C2117C-A23C-EF2F-648F-6121FB15D36B}"/>
              </a:ext>
            </a:extLst>
          </p:cNvPr>
          <p:cNvSpPr txBox="1"/>
          <p:nvPr/>
        </p:nvSpPr>
        <p:spPr>
          <a:xfrm>
            <a:off x="9077325" y="2933150"/>
            <a:ext cx="1880122" cy="302070"/>
          </a:xfrm>
          <a:prstGeom prst="rect">
            <a:avLst/>
          </a:prstGeom>
          <a:noFill/>
        </p:spPr>
        <p:txBody>
          <a:bodyPr wrap="square" rtlCol="0">
            <a:spAutoFit/>
          </a:bodyPr>
          <a:lstStyle/>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CentOS 7 + Java17</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2FCA82A-BEE3-5249-2791-38922CD7BDE4}"/>
              </a:ext>
            </a:extLst>
          </p:cNvPr>
          <p:cNvSpPr txBox="1"/>
          <p:nvPr/>
        </p:nvSpPr>
        <p:spPr>
          <a:xfrm>
            <a:off x="9077324" y="3705776"/>
            <a:ext cx="2949023" cy="532903"/>
          </a:xfrm>
          <a:prstGeom prst="rect">
            <a:avLst/>
          </a:prstGeom>
          <a:noFill/>
        </p:spPr>
        <p:txBody>
          <a:bodyPr wrap="square" rtlCol="0">
            <a:spAutoFit/>
          </a:bodyPr>
          <a:lstStyle/>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Maven + </a:t>
            </a:r>
            <a:r>
              <a:rPr lang="en-US" altLang="zh-CN" sz="1200" dirty="0" err="1">
                <a:solidFill>
                  <a:schemeClr val="bg1"/>
                </a:solidFill>
                <a:latin typeface="微软雅黑" panose="020B0503020204020204" pitchFamily="34" charset="-122"/>
                <a:ea typeface="微软雅黑" panose="020B0503020204020204" pitchFamily="34" charset="-122"/>
              </a:rPr>
              <a:t>SpringBoot</a:t>
            </a:r>
            <a:r>
              <a:rPr lang="en-US" altLang="zh-CN" sz="1200" dirty="0">
                <a:solidFill>
                  <a:schemeClr val="bg1"/>
                </a:solidFill>
                <a:latin typeface="微软雅黑" panose="020B0503020204020204" pitchFamily="34" charset="-122"/>
                <a:ea typeface="微软雅黑" panose="020B0503020204020204" pitchFamily="34" charset="-122"/>
              </a:rPr>
              <a:t> + MySQL</a:t>
            </a:r>
          </a:p>
          <a:p>
            <a:pPr>
              <a:lnSpc>
                <a:spcPct val="125000"/>
              </a:lnSpc>
            </a:pPr>
            <a:r>
              <a:rPr lang="en-US" altLang="zh-CN" sz="1200" dirty="0" err="1">
                <a:solidFill>
                  <a:schemeClr val="bg1"/>
                </a:solidFill>
                <a:latin typeface="微软雅黑" panose="020B0503020204020204" pitchFamily="34" charset="-122"/>
                <a:ea typeface="微软雅黑" panose="020B0503020204020204" pitchFamily="34" charset="-122"/>
              </a:rPr>
              <a:t>ShardingJDBC</a:t>
            </a:r>
            <a:r>
              <a:rPr lang="en-US" altLang="zh-CN" sz="1200" dirty="0">
                <a:solidFill>
                  <a:schemeClr val="bg1"/>
                </a:solidFill>
                <a:latin typeface="微软雅黑" panose="020B0503020204020204" pitchFamily="34" charset="-122"/>
                <a:ea typeface="微软雅黑" panose="020B0503020204020204" pitchFamily="34" charset="-122"/>
              </a:rPr>
              <a:t> + Redis + RabbitMQ</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19EBBAF-FD40-1D6F-BE8D-F5723E378840}"/>
              </a:ext>
            </a:extLst>
          </p:cNvPr>
          <p:cNvSpPr txBox="1"/>
          <p:nvPr/>
        </p:nvSpPr>
        <p:spPr>
          <a:xfrm>
            <a:off x="9077325" y="4670732"/>
            <a:ext cx="1880122" cy="302070"/>
          </a:xfrm>
          <a:prstGeom prst="rect">
            <a:avLst/>
          </a:prstGeom>
          <a:noFill/>
        </p:spPr>
        <p:txBody>
          <a:bodyPr wrap="square" rtlCol="0">
            <a:spAutoFit/>
          </a:bodyPr>
          <a:lstStyle/>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Docker + Nginx</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ABA6FF69-C3AF-DA9A-126F-674F7DEA643A}"/>
              </a:ext>
            </a:extLst>
          </p:cNvPr>
          <p:cNvSpPr txBox="1"/>
          <p:nvPr/>
        </p:nvSpPr>
        <p:spPr>
          <a:xfrm>
            <a:off x="9285980" y="1949469"/>
            <a:ext cx="2664136"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后端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0CD810D3-11A0-38B7-16C9-0BA52F0CD6CF}"/>
              </a:ext>
            </a:extLst>
          </p:cNvPr>
          <p:cNvPicPr>
            <a:picLocks noChangeAspect="1"/>
          </p:cNvPicPr>
          <p:nvPr/>
        </p:nvPicPr>
        <p:blipFill>
          <a:blip r:embed="rId2"/>
          <a:stretch>
            <a:fillRect/>
          </a:stretch>
        </p:blipFill>
        <p:spPr>
          <a:xfrm>
            <a:off x="310410" y="1933705"/>
            <a:ext cx="5706578" cy="4161548"/>
          </a:xfrm>
          <a:prstGeom prst="rect">
            <a:avLst/>
          </a:prstGeom>
        </p:spPr>
      </p:pic>
      <p:pic>
        <p:nvPicPr>
          <p:cNvPr id="29" name="图片 28">
            <a:extLst>
              <a:ext uri="{FF2B5EF4-FFF2-40B4-BE49-F238E27FC236}">
                <a16:creationId xmlns:a16="http://schemas.microsoft.com/office/drawing/2014/main" id="{4EBCB9A4-0820-22CC-D3F5-0CA81CE1C580}"/>
              </a:ext>
            </a:extLst>
          </p:cNvPr>
          <p:cNvPicPr>
            <a:picLocks noChangeAspect="1"/>
          </p:cNvPicPr>
          <p:nvPr/>
        </p:nvPicPr>
        <p:blipFill>
          <a:blip r:embed="rId3"/>
          <a:stretch>
            <a:fillRect/>
          </a:stretch>
        </p:blipFill>
        <p:spPr>
          <a:xfrm>
            <a:off x="6166590" y="1933705"/>
            <a:ext cx="5721626" cy="4161548"/>
          </a:xfrm>
          <a:prstGeom prst="rect">
            <a:avLst/>
          </a:prstGeom>
        </p:spPr>
      </p:pic>
      <p:sp>
        <p:nvSpPr>
          <p:cNvPr id="48" name="文本框 47">
            <a:extLst>
              <a:ext uri="{FF2B5EF4-FFF2-40B4-BE49-F238E27FC236}">
                <a16:creationId xmlns:a16="http://schemas.microsoft.com/office/drawing/2014/main" id="{55C8E415-BD18-1B77-923F-62636D51DF4E}"/>
              </a:ext>
            </a:extLst>
          </p:cNvPr>
          <p:cNvSpPr txBox="1"/>
          <p:nvPr/>
        </p:nvSpPr>
        <p:spPr>
          <a:xfrm>
            <a:off x="1977393" y="641493"/>
            <a:ext cx="4959929" cy="39878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项目架构</a:t>
            </a:r>
          </a:p>
        </p:txBody>
      </p:sp>
      <p:sp>
        <p:nvSpPr>
          <p:cNvPr id="49" name="文本框 48">
            <a:extLst>
              <a:ext uri="{FF2B5EF4-FFF2-40B4-BE49-F238E27FC236}">
                <a16:creationId xmlns:a16="http://schemas.microsoft.com/office/drawing/2014/main" id="{3CC784CA-F458-0BFF-8B7A-C8F94ACE8E03}"/>
              </a:ext>
            </a:extLst>
          </p:cNvPr>
          <p:cNvSpPr txBox="1"/>
          <p:nvPr/>
        </p:nvSpPr>
        <p:spPr>
          <a:xfrm>
            <a:off x="1977393" y="1103158"/>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Project Architecture</a:t>
            </a:r>
          </a:p>
        </p:txBody>
      </p:sp>
      <p:grpSp>
        <p:nvGrpSpPr>
          <p:cNvPr id="50" name="组合 49">
            <a:extLst>
              <a:ext uri="{FF2B5EF4-FFF2-40B4-BE49-F238E27FC236}">
                <a16:creationId xmlns:a16="http://schemas.microsoft.com/office/drawing/2014/main" id="{2A562569-CEA7-A734-EBA8-F7C6EBE4C05C}"/>
              </a:ext>
            </a:extLst>
          </p:cNvPr>
          <p:cNvGrpSpPr/>
          <p:nvPr/>
        </p:nvGrpSpPr>
        <p:grpSpPr>
          <a:xfrm rot="5400000">
            <a:off x="708660" y="546735"/>
            <a:ext cx="939800" cy="939800"/>
            <a:chOff x="1381885" y="2749834"/>
            <a:chExt cx="1404000" cy="1404000"/>
          </a:xfrm>
        </p:grpSpPr>
        <p:sp>
          <p:nvSpPr>
            <p:cNvPr id="51" name="椭圆 50">
              <a:extLst>
                <a:ext uri="{FF2B5EF4-FFF2-40B4-BE49-F238E27FC236}">
                  <a16:creationId xmlns:a16="http://schemas.microsoft.com/office/drawing/2014/main" id="{DD17647D-321B-E362-ED6D-997DEAAC3660}"/>
                </a:ext>
              </a:extLst>
            </p:cNvPr>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Group 32">
              <a:extLst>
                <a:ext uri="{FF2B5EF4-FFF2-40B4-BE49-F238E27FC236}">
                  <a16:creationId xmlns:a16="http://schemas.microsoft.com/office/drawing/2014/main" id="{C2E68614-CCE0-1111-C61F-774429006F2C}"/>
                </a:ext>
              </a:extLst>
            </p:cNvPr>
            <p:cNvGrpSpPr/>
            <p:nvPr/>
          </p:nvGrpSpPr>
          <p:grpSpPr>
            <a:xfrm>
              <a:off x="1406855" y="2773316"/>
              <a:ext cx="1354060" cy="1356796"/>
              <a:chOff x="3692576" y="1742634"/>
              <a:chExt cx="2790379" cy="2796023"/>
            </a:xfrm>
          </p:grpSpPr>
          <p:grpSp>
            <p:nvGrpSpPr>
              <p:cNvPr id="53" name="组合 79">
                <a:extLst>
                  <a:ext uri="{FF2B5EF4-FFF2-40B4-BE49-F238E27FC236}">
                    <a16:creationId xmlns:a16="http://schemas.microsoft.com/office/drawing/2014/main" id="{93775185-7901-12BB-59E4-2FA4D824EE30}"/>
                  </a:ext>
                </a:extLst>
              </p:cNvPr>
              <p:cNvGrpSpPr/>
              <p:nvPr/>
            </p:nvGrpSpPr>
            <p:grpSpPr bwMode="auto">
              <a:xfrm>
                <a:off x="3692576" y="1742634"/>
                <a:ext cx="2790379" cy="2796023"/>
                <a:chOff x="6379729" y="2488774"/>
                <a:chExt cx="2513016" cy="2513016"/>
              </a:xfrm>
            </p:grpSpPr>
            <p:sp>
              <p:nvSpPr>
                <p:cNvPr id="55" name="任意多边形 82">
                  <a:extLst>
                    <a:ext uri="{FF2B5EF4-FFF2-40B4-BE49-F238E27FC236}">
                      <a16:creationId xmlns:a16="http://schemas.microsoft.com/office/drawing/2014/main" id="{D9452691-9D50-39FE-29D2-8AF09BC7A30C}"/>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56" name="任意多边形 83">
                  <a:extLst>
                    <a:ext uri="{FF2B5EF4-FFF2-40B4-BE49-F238E27FC236}">
                      <a16:creationId xmlns:a16="http://schemas.microsoft.com/office/drawing/2014/main" id="{0F3E35D5-BC0F-04DC-2D9F-1D4F03557C3F}"/>
                    </a:ext>
                  </a:extLst>
                </p:cNvPr>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54" name="椭圆 80">
                <a:extLst>
                  <a:ext uri="{FF2B5EF4-FFF2-40B4-BE49-F238E27FC236}">
                    <a16:creationId xmlns:a16="http://schemas.microsoft.com/office/drawing/2014/main" id="{C557A806-1917-A1C8-7A5E-4FDB5FFF9E58}"/>
                  </a:ext>
                </a:extLst>
              </p:cNvPr>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57" name="文本框 56">
            <a:extLst>
              <a:ext uri="{FF2B5EF4-FFF2-40B4-BE49-F238E27FC236}">
                <a16:creationId xmlns:a16="http://schemas.microsoft.com/office/drawing/2014/main" id="{09A32C2B-7D93-17CA-6266-3B3163DCF4D4}"/>
              </a:ext>
            </a:extLst>
          </p:cNvPr>
          <p:cNvSpPr txBox="1"/>
          <p:nvPr/>
        </p:nvSpPr>
        <p:spPr>
          <a:xfrm>
            <a:off x="565876" y="609122"/>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b</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Tree>
    <p:extLst>
      <p:ext uri="{BB962C8B-B14F-4D97-AF65-F5344CB8AC3E}">
        <p14:creationId xmlns:p14="http://schemas.microsoft.com/office/powerpoint/2010/main" val="274560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4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2348368" y="4668499"/>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7396989" y="4658795"/>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9" name="Group 3"/>
          <p:cNvGrpSpPr/>
          <p:nvPr/>
        </p:nvGrpSpPr>
        <p:grpSpPr>
          <a:xfrm>
            <a:off x="3112384" y="3302125"/>
            <a:ext cx="5966879" cy="1440320"/>
            <a:chOff x="3112384" y="2835400"/>
            <a:chExt cx="5966879" cy="1440320"/>
          </a:xfrm>
        </p:grpSpPr>
        <p:sp>
          <p:nvSpPr>
            <p:cNvPr id="50" name="椭圆 2"/>
            <p:cNvSpPr/>
            <p:nvPr/>
          </p:nvSpPr>
          <p:spPr>
            <a:xfrm>
              <a:off x="3112384" y="3257213"/>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49"/>
            <p:cNvGrpSpPr/>
            <p:nvPr/>
          </p:nvGrpSpPr>
          <p:grpSpPr>
            <a:xfrm>
              <a:off x="3534189" y="2835400"/>
              <a:ext cx="2039310" cy="918259"/>
              <a:chOff x="2013144" y="1593365"/>
              <a:chExt cx="2039310" cy="918259"/>
            </a:xfrm>
          </p:grpSpPr>
          <p:sp>
            <p:nvSpPr>
              <p:cNvPr id="81" name="椭圆 2"/>
              <p:cNvSpPr/>
              <p:nvPr/>
            </p:nvSpPr>
            <p:spPr>
              <a:xfrm>
                <a:off x="20131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2"/>
              <p:cNvSpPr/>
              <p:nvPr/>
            </p:nvSpPr>
            <p:spPr>
              <a:xfrm rot="5400000">
                <a:off x="30840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39"/>
            <p:cNvGrpSpPr/>
            <p:nvPr/>
          </p:nvGrpSpPr>
          <p:grpSpPr>
            <a:xfrm flipV="1">
              <a:off x="5076345" y="3258841"/>
              <a:ext cx="2039310" cy="918259"/>
              <a:chOff x="5341044" y="1593365"/>
              <a:chExt cx="2039310" cy="918259"/>
            </a:xfrm>
          </p:grpSpPr>
          <p:sp>
            <p:nvSpPr>
              <p:cNvPr id="79" name="椭圆 2"/>
              <p:cNvSpPr/>
              <p:nvPr/>
            </p:nvSpPr>
            <p:spPr>
              <a:xfrm>
                <a:off x="53410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2"/>
              <p:cNvSpPr/>
              <p:nvPr/>
            </p:nvSpPr>
            <p:spPr>
              <a:xfrm rot="5400000">
                <a:off x="64119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42"/>
            <p:cNvGrpSpPr/>
            <p:nvPr/>
          </p:nvGrpSpPr>
          <p:grpSpPr>
            <a:xfrm>
              <a:off x="6619043" y="2835400"/>
              <a:ext cx="2039310" cy="918259"/>
              <a:chOff x="5341044" y="1593365"/>
              <a:chExt cx="2039310" cy="918259"/>
            </a:xfrm>
          </p:grpSpPr>
          <p:sp>
            <p:nvSpPr>
              <p:cNvPr id="58" name="椭圆 2"/>
              <p:cNvSpPr/>
              <p:nvPr/>
            </p:nvSpPr>
            <p:spPr>
              <a:xfrm>
                <a:off x="53410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2"/>
              <p:cNvSpPr/>
              <p:nvPr/>
            </p:nvSpPr>
            <p:spPr>
              <a:xfrm rot="5400000">
                <a:off x="64119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2"/>
            <p:cNvSpPr/>
            <p:nvPr/>
          </p:nvSpPr>
          <p:spPr>
            <a:xfrm flipH="1">
              <a:off x="8161005" y="3257212"/>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3"/>
            <p:cNvSpPr/>
            <p:nvPr/>
          </p:nvSpPr>
          <p:spPr>
            <a:xfrm>
              <a:off x="4158173" y="2835400"/>
              <a:ext cx="793808" cy="707886"/>
            </a:xfrm>
            <a:prstGeom prst="rect">
              <a:avLst/>
            </a:prstGeom>
          </p:spPr>
          <p:txBody>
            <a:bodyPr wrap="none">
              <a:spAutoFit/>
            </a:bodyPr>
            <a:lstStyle/>
            <a:p>
              <a:pPr algn="ctr"/>
              <a:r>
                <a:rPr lang="en-US" altLang="zh-CN" sz="4000" dirty="0">
                  <a:solidFill>
                    <a:sysClr val="windowText" lastClr="000000"/>
                  </a:solidFill>
                  <a:latin typeface="Algerian" panose="04020705040A02060702" pitchFamily="82" charset="0"/>
                </a:rPr>
                <a:t>01</a:t>
              </a:r>
            </a:p>
          </p:txBody>
        </p:sp>
        <p:sp>
          <p:nvSpPr>
            <p:cNvPr id="56" name="矩形 54"/>
            <p:cNvSpPr/>
            <p:nvPr/>
          </p:nvSpPr>
          <p:spPr>
            <a:xfrm>
              <a:off x="5700244" y="3469366"/>
              <a:ext cx="793808" cy="707886"/>
            </a:xfrm>
            <a:prstGeom prst="rect">
              <a:avLst/>
            </a:prstGeom>
          </p:spPr>
          <p:txBody>
            <a:bodyPr wrap="none">
              <a:spAutoFit/>
            </a:bodyPr>
            <a:lstStyle/>
            <a:p>
              <a:pPr algn="ctr"/>
              <a:r>
                <a:rPr lang="en-US" altLang="zh-CN" sz="4000" dirty="0">
                  <a:solidFill>
                    <a:sysClr val="windowText" lastClr="000000"/>
                  </a:solidFill>
                  <a:latin typeface="Algerian" panose="04020705040A02060702" pitchFamily="82" charset="0"/>
                </a:rPr>
                <a:t>02</a:t>
              </a:r>
            </a:p>
          </p:txBody>
        </p:sp>
        <p:sp>
          <p:nvSpPr>
            <p:cNvPr id="57" name="矩形 55"/>
            <p:cNvSpPr/>
            <p:nvPr/>
          </p:nvSpPr>
          <p:spPr>
            <a:xfrm>
              <a:off x="7243027" y="2835400"/>
              <a:ext cx="793808" cy="707886"/>
            </a:xfrm>
            <a:prstGeom prst="rect">
              <a:avLst/>
            </a:prstGeom>
          </p:spPr>
          <p:txBody>
            <a:bodyPr wrap="none">
              <a:spAutoFit/>
            </a:bodyPr>
            <a:lstStyle/>
            <a:p>
              <a:pPr algn="ctr"/>
              <a:r>
                <a:rPr lang="en-US" altLang="zh-CN" sz="4000" dirty="0">
                  <a:solidFill>
                    <a:sysClr val="windowText" lastClr="000000"/>
                  </a:solidFill>
                  <a:latin typeface="Algerian" panose="04020705040A02060702" pitchFamily="82" charset="0"/>
                </a:rPr>
                <a:t>03</a:t>
              </a:r>
            </a:p>
          </p:txBody>
        </p:sp>
      </p:grpSp>
      <p:sp>
        <p:nvSpPr>
          <p:cNvPr id="35" name="文本框 34"/>
          <p:cNvSpPr txBox="1"/>
          <p:nvPr/>
        </p:nvSpPr>
        <p:spPr>
          <a:xfrm>
            <a:off x="5560248" y="4773885"/>
            <a:ext cx="2039312" cy="406971"/>
          </a:xfrm>
          <a:prstGeom prst="rect">
            <a:avLst/>
          </a:prstGeom>
          <a:noFill/>
        </p:spPr>
        <p:txBody>
          <a:bodyPr wrap="square" rtlCol="0">
            <a:spAutoFit/>
          </a:bodyPr>
          <a:lstStyle/>
          <a:p>
            <a:pPr>
              <a:lnSpc>
                <a:spcPct val="125000"/>
              </a:lnSpc>
            </a:pPr>
            <a:r>
              <a:rPr lang="zh-CN" altLang="en-US" dirty="0">
                <a:solidFill>
                  <a:schemeClr val="bg1"/>
                </a:solidFill>
                <a:latin typeface="微软雅黑" panose="020B0503020204020204" pitchFamily="34" charset="-122"/>
                <a:ea typeface="微软雅黑" panose="020B0503020204020204" pitchFamily="34" charset="-122"/>
              </a:rPr>
              <a:t>建表规约</a:t>
            </a:r>
          </a:p>
        </p:txBody>
      </p:sp>
      <p:sp>
        <p:nvSpPr>
          <p:cNvPr id="36" name="文本框 35"/>
          <p:cNvSpPr txBox="1"/>
          <p:nvPr/>
        </p:nvSpPr>
        <p:spPr>
          <a:xfrm>
            <a:off x="3741871" y="2683433"/>
            <a:ext cx="2039312" cy="406971"/>
          </a:xfrm>
          <a:prstGeom prst="rect">
            <a:avLst/>
          </a:prstGeom>
          <a:noFill/>
        </p:spPr>
        <p:txBody>
          <a:bodyPr wrap="square" rtlCol="0">
            <a:spAutoFit/>
          </a:bodyPr>
          <a:lstStyle/>
          <a:p>
            <a:pPr>
              <a:lnSpc>
                <a:spcPct val="125000"/>
              </a:lnSpc>
            </a:pPr>
            <a:r>
              <a:rPr lang="zh-CN" altLang="en-US" dirty="0">
                <a:solidFill>
                  <a:schemeClr val="bg1"/>
                </a:solidFill>
                <a:latin typeface="微软雅黑" panose="020B0503020204020204" pitchFamily="34" charset="-122"/>
                <a:ea typeface="微软雅黑" panose="020B0503020204020204" pitchFamily="34" charset="-122"/>
              </a:rPr>
              <a:t>实体属性描述</a:t>
            </a:r>
          </a:p>
        </p:txBody>
      </p:sp>
      <p:sp>
        <p:nvSpPr>
          <p:cNvPr id="37" name="文本框 36"/>
          <p:cNvSpPr txBox="1"/>
          <p:nvPr/>
        </p:nvSpPr>
        <p:spPr>
          <a:xfrm>
            <a:off x="6769863" y="2683433"/>
            <a:ext cx="2039312" cy="406971"/>
          </a:xfrm>
          <a:prstGeom prst="rect">
            <a:avLst/>
          </a:prstGeom>
          <a:noFill/>
        </p:spPr>
        <p:txBody>
          <a:bodyPr wrap="square" rtlCol="0">
            <a:spAutoFit/>
          </a:bodyPr>
          <a:lstStyle/>
          <a:p>
            <a:pPr>
              <a:lnSpc>
                <a:spcPct val="125000"/>
              </a:lnSpc>
            </a:pPr>
            <a:r>
              <a:rPr lang="zh-CN" altLang="en-US" dirty="0">
                <a:solidFill>
                  <a:schemeClr val="bg1"/>
                </a:solidFill>
                <a:latin typeface="微软雅黑" panose="020B0503020204020204" pitchFamily="34" charset="-122"/>
                <a:ea typeface="微软雅黑" panose="020B0503020204020204" pitchFamily="34" charset="-122"/>
              </a:rPr>
              <a:t>实体间关系的分析</a:t>
            </a:r>
          </a:p>
        </p:txBody>
      </p:sp>
      <p:sp>
        <p:nvSpPr>
          <p:cNvPr id="46" name="文本框 45"/>
          <p:cNvSpPr txBox="1"/>
          <p:nvPr/>
        </p:nvSpPr>
        <p:spPr>
          <a:xfrm>
            <a:off x="1977393" y="641493"/>
            <a:ext cx="4959929" cy="39878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数据库逻辑结构设计</a:t>
            </a:r>
          </a:p>
        </p:txBody>
      </p:sp>
      <p:sp>
        <p:nvSpPr>
          <p:cNvPr id="59" name="文本框 58"/>
          <p:cNvSpPr txBox="1"/>
          <p:nvPr/>
        </p:nvSpPr>
        <p:spPr>
          <a:xfrm>
            <a:off x="1977393" y="1103158"/>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Database Logical Structure Design</a:t>
            </a:r>
          </a:p>
        </p:txBody>
      </p:sp>
      <p:grpSp>
        <p:nvGrpSpPr>
          <p:cNvPr id="8" name="组合 7"/>
          <p:cNvGrpSpPr/>
          <p:nvPr/>
        </p:nvGrpSpPr>
        <p:grpSpPr>
          <a:xfrm rot="5400000">
            <a:off x="708660" y="546735"/>
            <a:ext cx="939800" cy="939800"/>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40476" y="551972"/>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c</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4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794948" y="5918751"/>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4568495" y="5938164"/>
            <a:ext cx="2446289" cy="7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文本框 45"/>
          <p:cNvSpPr txBox="1"/>
          <p:nvPr/>
        </p:nvSpPr>
        <p:spPr>
          <a:xfrm>
            <a:off x="1977393" y="641493"/>
            <a:ext cx="4959929"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实体属性描述</a:t>
            </a:r>
          </a:p>
        </p:txBody>
      </p:sp>
      <p:sp>
        <p:nvSpPr>
          <p:cNvPr id="59" name="文本框 58"/>
          <p:cNvSpPr txBox="1"/>
          <p:nvPr/>
        </p:nvSpPr>
        <p:spPr>
          <a:xfrm>
            <a:off x="1977393"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Entity Attribute Description</a:t>
            </a:r>
          </a:p>
        </p:txBody>
      </p:sp>
      <p:grpSp>
        <p:nvGrpSpPr>
          <p:cNvPr id="8" name="组合 7"/>
          <p:cNvGrpSpPr/>
          <p:nvPr/>
        </p:nvGrpSpPr>
        <p:grpSpPr>
          <a:xfrm rot="5400000">
            <a:off x="708660" y="546735"/>
            <a:ext cx="939800" cy="939800"/>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40476" y="551972"/>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prstClr val="white"/>
                </a:solidFill>
                <a:latin typeface="华文仿宋" panose="02010600040101010101" pitchFamily="2" charset="-122"/>
                <a:ea typeface="华文仿宋" panose="02010600040101010101" pitchFamily="2" charset="-122"/>
                <a:cs typeface="Arial" panose="020B0604020202020204" pitchFamily="34" charset="0"/>
              </a:rPr>
              <a:t>1</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pic>
        <p:nvPicPr>
          <p:cNvPr id="13" name="Picture 3">
            <a:extLst>
              <a:ext uri="{FF2B5EF4-FFF2-40B4-BE49-F238E27FC236}">
                <a16:creationId xmlns:a16="http://schemas.microsoft.com/office/drawing/2014/main" id="{19DF5116-8FA3-6FBB-9D41-EF736E59E0F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6010144" y="2251160"/>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a:extLst>
              <a:ext uri="{FF2B5EF4-FFF2-40B4-BE49-F238E27FC236}">
                <a16:creationId xmlns:a16="http://schemas.microsoft.com/office/drawing/2014/main" id="{45996E34-D003-7C1D-59B3-4FAF800BE15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9005381" y="2231282"/>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a:extLst>
              <a:ext uri="{FF2B5EF4-FFF2-40B4-BE49-F238E27FC236}">
                <a16:creationId xmlns:a16="http://schemas.microsoft.com/office/drawing/2014/main" id="{28E19442-0630-446C-3046-BC7F7EDAFB8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8362360" y="5953547"/>
            <a:ext cx="2446289" cy="7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图片 25">
            <a:extLst>
              <a:ext uri="{FF2B5EF4-FFF2-40B4-BE49-F238E27FC236}">
                <a16:creationId xmlns:a16="http://schemas.microsoft.com/office/drawing/2014/main" id="{FE6F148D-50D1-5A3C-C242-D2BE8EA6B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9215" y="2978929"/>
            <a:ext cx="3924848" cy="3010320"/>
          </a:xfrm>
          <a:prstGeom prst="rect">
            <a:avLst/>
          </a:prstGeom>
        </p:spPr>
      </p:pic>
      <p:pic>
        <p:nvPicPr>
          <p:cNvPr id="28" name="图片 27">
            <a:extLst>
              <a:ext uri="{FF2B5EF4-FFF2-40B4-BE49-F238E27FC236}">
                <a16:creationId xmlns:a16="http://schemas.microsoft.com/office/drawing/2014/main" id="{C8F4757A-3071-86B8-F21D-261BBEACC1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7158" y="622536"/>
            <a:ext cx="2724530" cy="1505160"/>
          </a:xfrm>
          <a:prstGeom prst="rect">
            <a:avLst/>
          </a:prstGeom>
        </p:spPr>
      </p:pic>
      <p:pic>
        <p:nvPicPr>
          <p:cNvPr id="30" name="图片 29">
            <a:extLst>
              <a:ext uri="{FF2B5EF4-FFF2-40B4-BE49-F238E27FC236}">
                <a16:creationId xmlns:a16="http://schemas.microsoft.com/office/drawing/2014/main" id="{D44819D0-BB6C-B1E2-331A-209F5F703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7047" y="378809"/>
            <a:ext cx="2962688" cy="1867161"/>
          </a:xfrm>
          <a:prstGeom prst="rect">
            <a:avLst/>
          </a:prstGeom>
        </p:spPr>
      </p:pic>
      <p:pic>
        <p:nvPicPr>
          <p:cNvPr id="32" name="图片 31">
            <a:extLst>
              <a:ext uri="{FF2B5EF4-FFF2-40B4-BE49-F238E27FC236}">
                <a16:creationId xmlns:a16="http://schemas.microsoft.com/office/drawing/2014/main" id="{F559C5CF-5002-7A27-8666-5DE3FE4139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049" y="4004935"/>
            <a:ext cx="2962688" cy="1838582"/>
          </a:xfrm>
          <a:prstGeom prst="rect">
            <a:avLst/>
          </a:prstGeom>
        </p:spPr>
      </p:pic>
      <p:pic>
        <p:nvPicPr>
          <p:cNvPr id="34" name="图片 33">
            <a:extLst>
              <a:ext uri="{FF2B5EF4-FFF2-40B4-BE49-F238E27FC236}">
                <a16:creationId xmlns:a16="http://schemas.microsoft.com/office/drawing/2014/main" id="{F0436569-DA0F-E179-D44C-B0A82F8206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514" y="3393694"/>
            <a:ext cx="3172268" cy="2400635"/>
          </a:xfrm>
          <a:prstGeom prst="rect">
            <a:avLst/>
          </a:prstGeom>
        </p:spPr>
      </p:pic>
    </p:spTree>
    <p:extLst>
      <p:ext uri="{BB962C8B-B14F-4D97-AF65-F5344CB8AC3E}">
        <p14:creationId xmlns:p14="http://schemas.microsoft.com/office/powerpoint/2010/main" val="284086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4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964279" y="5918751"/>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5030962" y="5953547"/>
            <a:ext cx="2446289" cy="7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文本框 45"/>
          <p:cNvSpPr txBox="1"/>
          <p:nvPr/>
        </p:nvSpPr>
        <p:spPr>
          <a:xfrm>
            <a:off x="1977393" y="641493"/>
            <a:ext cx="4959929"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实体属性描述</a:t>
            </a:r>
          </a:p>
        </p:txBody>
      </p:sp>
      <p:sp>
        <p:nvSpPr>
          <p:cNvPr id="59" name="文本框 58"/>
          <p:cNvSpPr txBox="1"/>
          <p:nvPr/>
        </p:nvSpPr>
        <p:spPr>
          <a:xfrm>
            <a:off x="1977393"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Entity Attribute Description</a:t>
            </a:r>
          </a:p>
        </p:txBody>
      </p:sp>
      <p:grpSp>
        <p:nvGrpSpPr>
          <p:cNvPr id="8" name="组合 7"/>
          <p:cNvGrpSpPr/>
          <p:nvPr/>
        </p:nvGrpSpPr>
        <p:grpSpPr>
          <a:xfrm rot="5400000">
            <a:off x="708660" y="546735"/>
            <a:ext cx="939800" cy="939800"/>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40476" y="551972"/>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prstClr val="white"/>
                </a:solidFill>
                <a:latin typeface="华文仿宋" panose="02010600040101010101" pitchFamily="2" charset="-122"/>
                <a:ea typeface="华文仿宋" panose="02010600040101010101" pitchFamily="2" charset="-122"/>
                <a:cs typeface="Arial" panose="020B0604020202020204" pitchFamily="34" charset="0"/>
              </a:rPr>
              <a:t>1</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pic>
        <p:nvPicPr>
          <p:cNvPr id="13" name="Picture 3">
            <a:extLst>
              <a:ext uri="{FF2B5EF4-FFF2-40B4-BE49-F238E27FC236}">
                <a16:creationId xmlns:a16="http://schemas.microsoft.com/office/drawing/2014/main" id="{19DF5116-8FA3-6FBB-9D41-EF736E59E0F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5637095" y="2693862"/>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a:extLst>
              <a:ext uri="{FF2B5EF4-FFF2-40B4-BE49-F238E27FC236}">
                <a16:creationId xmlns:a16="http://schemas.microsoft.com/office/drawing/2014/main" id="{45996E34-D003-7C1D-59B3-4FAF800BE15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8928558" y="2673081"/>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a:extLst>
              <a:ext uri="{FF2B5EF4-FFF2-40B4-BE49-F238E27FC236}">
                <a16:creationId xmlns:a16="http://schemas.microsoft.com/office/drawing/2014/main" id="{28E19442-0630-446C-3046-BC7F7EDAFB8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8821696" y="5950875"/>
            <a:ext cx="2446289" cy="7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extLst>
              <a:ext uri="{FF2B5EF4-FFF2-40B4-BE49-F238E27FC236}">
                <a16:creationId xmlns:a16="http://schemas.microsoft.com/office/drawing/2014/main" id="{96A03031-604B-FD94-6C0E-854289970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71" y="2978929"/>
            <a:ext cx="4058216" cy="3010320"/>
          </a:xfrm>
          <a:prstGeom prst="rect">
            <a:avLst/>
          </a:prstGeom>
        </p:spPr>
      </p:pic>
      <p:pic>
        <p:nvPicPr>
          <p:cNvPr id="9" name="图片 8">
            <a:extLst>
              <a:ext uri="{FF2B5EF4-FFF2-40B4-BE49-F238E27FC236}">
                <a16:creationId xmlns:a16="http://schemas.microsoft.com/office/drawing/2014/main" id="{F5669DDD-E56C-A60F-BF6A-F9181F8C4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841" y="2965777"/>
            <a:ext cx="4172532" cy="2810267"/>
          </a:xfrm>
          <a:prstGeom prst="rect">
            <a:avLst/>
          </a:prstGeom>
        </p:spPr>
      </p:pic>
      <p:pic>
        <p:nvPicPr>
          <p:cNvPr id="23" name="图片 22">
            <a:extLst>
              <a:ext uri="{FF2B5EF4-FFF2-40B4-BE49-F238E27FC236}">
                <a16:creationId xmlns:a16="http://schemas.microsoft.com/office/drawing/2014/main" id="{4FDE6CFF-F4A1-F689-8DA9-1613B97EEE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3918" y="3012271"/>
            <a:ext cx="3381847" cy="2943636"/>
          </a:xfrm>
          <a:prstGeom prst="rect">
            <a:avLst/>
          </a:prstGeom>
        </p:spPr>
      </p:pic>
      <p:pic>
        <p:nvPicPr>
          <p:cNvPr id="25" name="图片 24">
            <a:extLst>
              <a:ext uri="{FF2B5EF4-FFF2-40B4-BE49-F238E27FC236}">
                <a16:creationId xmlns:a16="http://schemas.microsoft.com/office/drawing/2014/main" id="{F11376F2-E946-87DF-B09B-4C25FC0F90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0911" y="717119"/>
            <a:ext cx="3096057" cy="1952898"/>
          </a:xfrm>
          <a:prstGeom prst="rect">
            <a:avLst/>
          </a:prstGeom>
        </p:spPr>
      </p:pic>
      <p:pic>
        <p:nvPicPr>
          <p:cNvPr id="27" name="图片 26">
            <a:extLst>
              <a:ext uri="{FF2B5EF4-FFF2-40B4-BE49-F238E27FC236}">
                <a16:creationId xmlns:a16="http://schemas.microsoft.com/office/drawing/2014/main" id="{63722E76-DB0D-3CF5-8512-CE7A870AC0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80311" y="247758"/>
            <a:ext cx="3102144" cy="2454064"/>
          </a:xfrm>
          <a:prstGeom prst="rect">
            <a:avLst/>
          </a:prstGeom>
        </p:spPr>
      </p:pic>
    </p:spTree>
    <p:extLst>
      <p:ext uri="{BB962C8B-B14F-4D97-AF65-F5344CB8AC3E}">
        <p14:creationId xmlns:p14="http://schemas.microsoft.com/office/powerpoint/2010/main" val="43879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4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1215250" y="5294955"/>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5247703" y="5323628"/>
            <a:ext cx="2446289" cy="7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文本框 45"/>
          <p:cNvSpPr txBox="1"/>
          <p:nvPr/>
        </p:nvSpPr>
        <p:spPr>
          <a:xfrm>
            <a:off x="1977393" y="641493"/>
            <a:ext cx="49599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实体属性描述</a:t>
            </a:r>
          </a:p>
        </p:txBody>
      </p:sp>
      <p:sp>
        <p:nvSpPr>
          <p:cNvPr id="59" name="文本框 58"/>
          <p:cNvSpPr txBox="1"/>
          <p:nvPr/>
        </p:nvSpPr>
        <p:spPr>
          <a:xfrm>
            <a:off x="1977393"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Entity Attribute Description</a:t>
            </a:r>
          </a:p>
        </p:txBody>
      </p:sp>
      <p:grpSp>
        <p:nvGrpSpPr>
          <p:cNvPr id="8" name="组合 7"/>
          <p:cNvGrpSpPr/>
          <p:nvPr/>
        </p:nvGrpSpPr>
        <p:grpSpPr>
          <a:xfrm rot="5400000">
            <a:off x="708660" y="546735"/>
            <a:ext cx="939800" cy="939800"/>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40476" y="551972"/>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prstClr val="white"/>
                </a:solidFill>
                <a:latin typeface="华文仿宋" panose="02010600040101010101" pitchFamily="2" charset="-122"/>
                <a:ea typeface="华文仿宋" panose="02010600040101010101" pitchFamily="2" charset="-122"/>
                <a:cs typeface="Arial" panose="020B0604020202020204" pitchFamily="34" charset="0"/>
              </a:rPr>
              <a:t>1</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pic>
        <p:nvPicPr>
          <p:cNvPr id="22" name="Picture 3">
            <a:extLst>
              <a:ext uri="{FF2B5EF4-FFF2-40B4-BE49-F238E27FC236}">
                <a16:creationId xmlns:a16="http://schemas.microsoft.com/office/drawing/2014/main" id="{28E19442-0630-446C-3046-BC7F7EDAFB8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9011345" y="5314330"/>
            <a:ext cx="2446289" cy="7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a:extLst>
              <a:ext uri="{FF2B5EF4-FFF2-40B4-BE49-F238E27FC236}">
                <a16:creationId xmlns:a16="http://schemas.microsoft.com/office/drawing/2014/main" id="{F4F49D27-7363-B990-3D68-D1DC31E5F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19" y="2534456"/>
            <a:ext cx="3962953" cy="2695951"/>
          </a:xfrm>
          <a:prstGeom prst="rect">
            <a:avLst/>
          </a:prstGeom>
        </p:spPr>
      </p:pic>
      <p:pic>
        <p:nvPicPr>
          <p:cNvPr id="6" name="图片 5">
            <a:extLst>
              <a:ext uri="{FF2B5EF4-FFF2-40B4-BE49-F238E27FC236}">
                <a16:creationId xmlns:a16="http://schemas.microsoft.com/office/drawing/2014/main" id="{68D31EA4-D15F-5354-DE54-090876B48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9844" y="2618150"/>
            <a:ext cx="3982006" cy="2705478"/>
          </a:xfrm>
          <a:prstGeom prst="rect">
            <a:avLst/>
          </a:prstGeom>
        </p:spPr>
      </p:pic>
      <p:pic>
        <p:nvPicPr>
          <p:cNvPr id="11" name="图片 10">
            <a:extLst>
              <a:ext uri="{FF2B5EF4-FFF2-40B4-BE49-F238E27FC236}">
                <a16:creationId xmlns:a16="http://schemas.microsoft.com/office/drawing/2014/main" id="{9D72B9A6-66E9-BE9F-D0A6-D582F7743D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3927" y="2362982"/>
            <a:ext cx="3057952" cy="2867425"/>
          </a:xfrm>
          <a:prstGeom prst="rect">
            <a:avLst/>
          </a:prstGeom>
        </p:spPr>
      </p:pic>
    </p:spTree>
    <p:extLst>
      <p:ext uri="{BB962C8B-B14F-4D97-AF65-F5344CB8AC3E}">
        <p14:creationId xmlns:p14="http://schemas.microsoft.com/office/powerpoint/2010/main" val="289693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4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1025601" y="5924874"/>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4814219" y="5953547"/>
            <a:ext cx="2446289" cy="7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文本框 45"/>
          <p:cNvSpPr txBox="1"/>
          <p:nvPr/>
        </p:nvSpPr>
        <p:spPr>
          <a:xfrm>
            <a:off x="1977393" y="641493"/>
            <a:ext cx="4959929"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实体属性描述</a:t>
            </a:r>
          </a:p>
        </p:txBody>
      </p:sp>
      <p:sp>
        <p:nvSpPr>
          <p:cNvPr id="59" name="文本框 58"/>
          <p:cNvSpPr txBox="1"/>
          <p:nvPr/>
        </p:nvSpPr>
        <p:spPr>
          <a:xfrm>
            <a:off x="1977393"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Entity Attribute Description</a:t>
            </a:r>
          </a:p>
        </p:txBody>
      </p:sp>
      <p:grpSp>
        <p:nvGrpSpPr>
          <p:cNvPr id="8" name="组合 7"/>
          <p:cNvGrpSpPr/>
          <p:nvPr/>
        </p:nvGrpSpPr>
        <p:grpSpPr>
          <a:xfrm rot="5400000">
            <a:off x="708660" y="546735"/>
            <a:ext cx="939800" cy="939800"/>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40476" y="551972"/>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prstClr val="white"/>
                </a:solidFill>
                <a:latin typeface="华文仿宋" panose="02010600040101010101" pitchFamily="2" charset="-122"/>
                <a:ea typeface="华文仿宋" panose="02010600040101010101" pitchFamily="2" charset="-122"/>
                <a:cs typeface="Arial" panose="020B0604020202020204" pitchFamily="34" charset="0"/>
              </a:rPr>
              <a:t>1</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pic>
        <p:nvPicPr>
          <p:cNvPr id="13" name="Picture 3">
            <a:extLst>
              <a:ext uri="{FF2B5EF4-FFF2-40B4-BE49-F238E27FC236}">
                <a16:creationId xmlns:a16="http://schemas.microsoft.com/office/drawing/2014/main" id="{19DF5116-8FA3-6FBB-9D41-EF736E59E0F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7261856" y="2496416"/>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a:extLst>
              <a:ext uri="{FF2B5EF4-FFF2-40B4-BE49-F238E27FC236}">
                <a16:creationId xmlns:a16="http://schemas.microsoft.com/office/drawing/2014/main" id="{28E19442-0630-446C-3046-BC7F7EDAFB8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8821696" y="5970753"/>
            <a:ext cx="2446289" cy="7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extLst>
              <a:ext uri="{FF2B5EF4-FFF2-40B4-BE49-F238E27FC236}">
                <a16:creationId xmlns:a16="http://schemas.microsoft.com/office/drawing/2014/main" id="{CFD4E53E-DB2F-F649-AB1F-61D1D532F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23" y="3159147"/>
            <a:ext cx="3391373" cy="2705478"/>
          </a:xfrm>
          <a:prstGeom prst="rect">
            <a:avLst/>
          </a:prstGeom>
        </p:spPr>
      </p:pic>
      <p:pic>
        <p:nvPicPr>
          <p:cNvPr id="7" name="图片 6">
            <a:extLst>
              <a:ext uri="{FF2B5EF4-FFF2-40B4-BE49-F238E27FC236}">
                <a16:creationId xmlns:a16="http://schemas.microsoft.com/office/drawing/2014/main" id="{CCB68039-04ED-1771-D8C2-90F5C8E820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0239" y="582972"/>
            <a:ext cx="3181794" cy="1714739"/>
          </a:xfrm>
          <a:prstGeom prst="rect">
            <a:avLst/>
          </a:prstGeom>
        </p:spPr>
      </p:pic>
      <p:pic>
        <p:nvPicPr>
          <p:cNvPr id="15" name="图片 14">
            <a:extLst>
              <a:ext uri="{FF2B5EF4-FFF2-40B4-BE49-F238E27FC236}">
                <a16:creationId xmlns:a16="http://schemas.microsoft.com/office/drawing/2014/main" id="{307E43FC-1F2F-2FCD-5B3B-0556896C00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4614" y="3316102"/>
            <a:ext cx="2743583" cy="2438740"/>
          </a:xfrm>
          <a:prstGeom prst="rect">
            <a:avLst/>
          </a:prstGeom>
        </p:spPr>
      </p:pic>
      <p:pic>
        <p:nvPicPr>
          <p:cNvPr id="23" name="图片 22">
            <a:extLst>
              <a:ext uri="{FF2B5EF4-FFF2-40B4-BE49-F238E27FC236}">
                <a16:creationId xmlns:a16="http://schemas.microsoft.com/office/drawing/2014/main" id="{E0CE1388-8C38-8B1A-0211-58EDF35549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3050" y="2997746"/>
            <a:ext cx="3962953" cy="2915057"/>
          </a:xfrm>
          <a:prstGeom prst="rect">
            <a:avLst/>
          </a:prstGeom>
        </p:spPr>
      </p:pic>
    </p:spTree>
    <p:extLst>
      <p:ext uri="{BB962C8B-B14F-4D97-AF65-F5344CB8AC3E}">
        <p14:creationId xmlns:p14="http://schemas.microsoft.com/office/powerpoint/2010/main" val="312924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rPr>
              <a:t>2</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sp>
        <p:nvSpPr>
          <p:cNvPr id="206" name="Shape 363"/>
          <p:cNvSpPr/>
          <p:nvPr/>
        </p:nvSpPr>
        <p:spPr>
          <a:xfrm flipV="1">
            <a:off x="0" y="5639740"/>
            <a:ext cx="12178453" cy="3940"/>
          </a:xfrm>
          <a:prstGeom prst="line">
            <a:avLst/>
          </a:prstGeom>
          <a:ln w="28575">
            <a:solidFill>
              <a:schemeClr val="bg1">
                <a:lumMod val="95000"/>
              </a:schemeClr>
            </a:solidFill>
            <a:miter lim="400000"/>
          </a:ln>
        </p:spPr>
        <p:txBody>
          <a:bodyPr lIns="0" tIns="0" rIns="0" bIns="0"/>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07" name="Shape 364"/>
          <p:cNvSpPr/>
          <p:nvPr/>
        </p:nvSpPr>
        <p:spPr>
          <a:xfrm>
            <a:off x="1" y="5707849"/>
            <a:ext cx="12191999" cy="19339"/>
          </a:xfrm>
          <a:prstGeom prst="line">
            <a:avLst/>
          </a:prstGeom>
          <a:ln w="28575">
            <a:solidFill>
              <a:schemeClr val="bg1">
                <a:lumMod val="95000"/>
              </a:schemeClr>
            </a:solidFill>
            <a:miter lim="400000"/>
          </a:ln>
        </p:spPr>
        <p:txBody>
          <a:bodyPr lIns="0" tIns="0" rIns="0" bIns="0"/>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dirty="0">
              <a:ln>
                <a:noFill/>
              </a:ln>
              <a:solidFill>
                <a:prstClr val="black"/>
              </a:solidFill>
              <a:effectLst/>
              <a:uLnTx/>
              <a:uFillTx/>
              <a:latin typeface="Helvetica"/>
              <a:cs typeface="Helvetica"/>
              <a:sym typeface="Helvetica"/>
            </a:endParaRPr>
          </a:p>
        </p:txBody>
      </p:sp>
      <p:sp>
        <p:nvSpPr>
          <p:cNvPr id="209" name="Shape 367"/>
          <p:cNvSpPr/>
          <p:nvPr/>
        </p:nvSpPr>
        <p:spPr>
          <a:xfrm>
            <a:off x="2091014"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10" name="Shape 368"/>
          <p:cNvSpPr/>
          <p:nvPr/>
        </p:nvSpPr>
        <p:spPr>
          <a:xfrm>
            <a:off x="1729697" y="5858499"/>
            <a:ext cx="913068"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sz="1800">
                <a:solidFill>
                  <a:srgbClr val="000000"/>
                </a:solidFill>
              </a:defRPr>
            </a:pPr>
            <a:r>
              <a:rPr kumimoji="0" lang="zh-CN" altLang="en-US" sz="1600" b="0" i="0" u="none" strike="noStrike" kern="1200" cap="none" spc="0" normalizeH="0" baseline="0" noProof="0" dirty="0">
                <a:ln>
                  <a:noFill/>
                </a:ln>
                <a:solidFill>
                  <a:prstClr val="white"/>
                </a:solidFill>
                <a:effectLst/>
                <a:uLnTx/>
                <a:uFillTx/>
                <a:latin typeface="Calibri Light"/>
                <a:ea typeface="宋体" panose="02010600030101010101" pitchFamily="2" charset="-122"/>
                <a:cs typeface="+mj-cs"/>
                <a:sym typeface="Roboto Light"/>
              </a:rPr>
              <a:t>字段规定</a:t>
            </a:r>
            <a:endParaRPr kumimoji="0" sz="1600" b="0" i="0" u="none" strike="noStrike" kern="1200" cap="none" spc="0" normalizeH="0" baseline="0" noProof="0" dirty="0">
              <a:ln>
                <a:noFill/>
              </a:ln>
              <a:solidFill>
                <a:prstClr val="white"/>
              </a:solidFill>
              <a:effectLst/>
              <a:uLnTx/>
              <a:uFillTx/>
              <a:latin typeface="Calibri Light"/>
              <a:ea typeface="+mj-ea"/>
              <a:cs typeface="+mj-cs"/>
              <a:sym typeface="Roboto Light"/>
            </a:endParaRPr>
          </a:p>
        </p:txBody>
      </p:sp>
      <p:sp>
        <p:nvSpPr>
          <p:cNvPr id="212" name="Shape 370"/>
          <p:cNvSpPr/>
          <p:nvPr/>
        </p:nvSpPr>
        <p:spPr>
          <a:xfrm>
            <a:off x="6150136"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15" name="Shape 373"/>
          <p:cNvSpPr/>
          <p:nvPr/>
        </p:nvSpPr>
        <p:spPr>
          <a:xfrm>
            <a:off x="9848429" y="5621378"/>
            <a:ext cx="190437" cy="192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18" name="Shape 376"/>
          <p:cNvSpPr/>
          <p:nvPr/>
        </p:nvSpPr>
        <p:spPr>
          <a:xfrm>
            <a:off x="10761021" y="2712568"/>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19" name="Shape 377"/>
          <p:cNvSpPr/>
          <p:nvPr/>
        </p:nvSpPr>
        <p:spPr>
          <a:xfrm flipH="1">
            <a:off x="10157771" y="2860943"/>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12700" cap="flat">
            <a:solidFill>
              <a:schemeClr val="bg1">
                <a:lumMod val="50000"/>
              </a:schemeClr>
            </a:solidFill>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20" name="Shape 378"/>
          <p:cNvSpPr/>
          <p:nvPr/>
        </p:nvSpPr>
        <p:spPr>
          <a:xfrm flipV="1">
            <a:off x="9947059" y="2712568"/>
            <a:ext cx="1" cy="29088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21" name="Shape 379"/>
          <p:cNvSpPr/>
          <p:nvPr/>
        </p:nvSpPr>
        <p:spPr>
          <a:xfrm>
            <a:off x="9943646" y="2717452"/>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25" name="Shape 384"/>
          <p:cNvSpPr/>
          <p:nvPr/>
        </p:nvSpPr>
        <p:spPr>
          <a:xfrm>
            <a:off x="7062730"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26" name="Shape 385"/>
          <p:cNvSpPr/>
          <p:nvPr/>
        </p:nvSpPr>
        <p:spPr>
          <a:xfrm flipH="1">
            <a:off x="5438847" y="2712569"/>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27" name="Shape 386"/>
          <p:cNvSpPr/>
          <p:nvPr/>
        </p:nvSpPr>
        <p:spPr>
          <a:xfrm flipH="1">
            <a:off x="6486688" y="2120141"/>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28" name="Shape 387"/>
          <p:cNvSpPr/>
          <p:nvPr/>
        </p:nvSpPr>
        <p:spPr>
          <a:xfrm flipH="1">
            <a:off x="4848924" y="2860944"/>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29" name="Shape 388"/>
          <p:cNvSpPr/>
          <p:nvPr/>
        </p:nvSpPr>
        <p:spPr>
          <a:xfrm flipV="1">
            <a:off x="6248767"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30" name="Shape 389"/>
          <p:cNvSpPr/>
          <p:nvPr/>
        </p:nvSpPr>
        <p:spPr>
          <a:xfrm>
            <a:off x="6245354" y="1984528"/>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31" name="Shape 390"/>
          <p:cNvSpPr/>
          <p:nvPr/>
        </p:nvSpPr>
        <p:spPr>
          <a:xfrm flipH="1" flipV="1">
            <a:off x="5438846" y="2712569"/>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37" name="Shape 398"/>
          <p:cNvSpPr/>
          <p:nvPr/>
        </p:nvSpPr>
        <p:spPr>
          <a:xfrm>
            <a:off x="3003607"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38" name="Shape 399"/>
          <p:cNvSpPr/>
          <p:nvPr/>
        </p:nvSpPr>
        <p:spPr>
          <a:xfrm flipH="1">
            <a:off x="1379724" y="2712569"/>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39" name="Shape 400"/>
          <p:cNvSpPr/>
          <p:nvPr/>
        </p:nvSpPr>
        <p:spPr>
          <a:xfrm flipH="1">
            <a:off x="2400358" y="2120141"/>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40" name="Shape 401"/>
          <p:cNvSpPr/>
          <p:nvPr/>
        </p:nvSpPr>
        <p:spPr>
          <a:xfrm flipH="1">
            <a:off x="762594" y="2860944"/>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12700" cap="flat">
            <a:solidFill>
              <a:schemeClr val="bg1">
                <a:lumMod val="50000"/>
              </a:schemeClr>
            </a:solidFill>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41" name="Shape 402"/>
          <p:cNvSpPr/>
          <p:nvPr/>
        </p:nvSpPr>
        <p:spPr>
          <a:xfrm flipV="1">
            <a:off x="2189645"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42" name="Shape 403"/>
          <p:cNvSpPr/>
          <p:nvPr/>
        </p:nvSpPr>
        <p:spPr>
          <a:xfrm>
            <a:off x="2186233" y="1984528"/>
            <a:ext cx="813962"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43" name="Shape 404"/>
          <p:cNvSpPr/>
          <p:nvPr/>
        </p:nvSpPr>
        <p:spPr>
          <a:xfrm flipH="1" flipV="1">
            <a:off x="1379725" y="2712569"/>
            <a:ext cx="806508"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48" name="Freeform 22"/>
          <p:cNvSpPr>
            <a:spLocks noChangeArrowheads="1"/>
          </p:cNvSpPr>
          <p:nvPr/>
        </p:nvSpPr>
        <p:spPr bwMode="auto">
          <a:xfrm>
            <a:off x="5185571" y="3231798"/>
            <a:ext cx="511832" cy="511836"/>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rgbClr val="243152"/>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a:ea typeface="+mn-ea"/>
              <a:cs typeface="+mn-cs"/>
            </a:endParaRPr>
          </a:p>
        </p:txBody>
      </p:sp>
      <p:sp>
        <p:nvSpPr>
          <p:cNvPr id="249" name="Freeform 30"/>
          <p:cNvSpPr>
            <a:spLocks noChangeArrowheads="1"/>
          </p:cNvSpPr>
          <p:nvPr/>
        </p:nvSpPr>
        <p:spPr bwMode="auto">
          <a:xfrm rot="19043597">
            <a:off x="2726728" y="2448766"/>
            <a:ext cx="550834" cy="521586"/>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243152"/>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a:ea typeface="+mn-ea"/>
              <a:cs typeface="+mn-cs"/>
            </a:endParaRPr>
          </a:p>
        </p:txBody>
      </p:sp>
      <p:sp>
        <p:nvSpPr>
          <p:cNvPr id="250" name="Freeform 102"/>
          <p:cNvSpPr>
            <a:spLocks noChangeArrowheads="1"/>
          </p:cNvSpPr>
          <p:nvPr/>
        </p:nvSpPr>
        <p:spPr bwMode="auto">
          <a:xfrm>
            <a:off x="1090426" y="3224375"/>
            <a:ext cx="550835" cy="492335"/>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243152"/>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a:ea typeface="+mn-ea"/>
              <a:cs typeface="+mn-cs"/>
            </a:endParaRPr>
          </a:p>
        </p:txBody>
      </p:sp>
      <p:sp>
        <p:nvSpPr>
          <p:cNvPr id="251" name="Freeform 155"/>
          <p:cNvSpPr>
            <a:spLocks noChangeArrowheads="1"/>
          </p:cNvSpPr>
          <p:nvPr/>
        </p:nvSpPr>
        <p:spPr bwMode="auto">
          <a:xfrm>
            <a:off x="6834020" y="2440136"/>
            <a:ext cx="511836" cy="550831"/>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rgbClr val="243152"/>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a:ea typeface="+mn-ea"/>
              <a:cs typeface="+mn-cs"/>
            </a:endParaRPr>
          </a:p>
        </p:txBody>
      </p:sp>
      <p:sp>
        <p:nvSpPr>
          <p:cNvPr id="252" name="AutoShape 96"/>
          <p:cNvSpPr/>
          <p:nvPr/>
        </p:nvSpPr>
        <p:spPr bwMode="auto">
          <a:xfrm>
            <a:off x="10529662" y="3242535"/>
            <a:ext cx="455895" cy="4560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rgbClr val="243152"/>
          </a:solidFill>
          <a:ln>
            <a:noFill/>
          </a:ln>
          <a:effectLst/>
        </p:spPr>
        <p:txBody>
          <a:bodyPr lIns="50789" tIns="50789" rIns="50789" bIns="50789" anchor="ctr"/>
          <a:lstStyle/>
          <a:p>
            <a:pPr marL="0" marR="0" lvl="0" indent="0" algn="l" defTabSz="456565" rtl="0" eaLnBrk="1" fontAlgn="auto" latinLnBrk="0" hangingPunct="1">
              <a:lnSpc>
                <a:spcPct val="100000"/>
              </a:lnSpc>
              <a:spcBef>
                <a:spcPts val="0"/>
              </a:spcBef>
              <a:spcAft>
                <a:spcPts val="0"/>
              </a:spcAft>
              <a:buClrTx/>
              <a:buSzTx/>
              <a:buFontTx/>
              <a:buNone/>
              <a:tabLst/>
              <a:defRPr/>
            </a:pPr>
            <a:endParaRPr kumimoji="0" lang="es-ES" sz="2900" b="0" i="0" u="none" strike="noStrike" kern="1200" cap="none" spc="0" normalizeH="0" baseline="0" noProof="0">
              <a:ln>
                <a:noFill/>
              </a:ln>
              <a:solidFill>
                <a:prstClr val="white"/>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253" name="Shape 368"/>
          <p:cNvSpPr/>
          <p:nvPr/>
        </p:nvSpPr>
        <p:spPr>
          <a:xfrm>
            <a:off x="5836107" y="5858499"/>
            <a:ext cx="818492"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sz="1800">
                <a:solidFill>
                  <a:srgbClr val="000000"/>
                </a:solidFill>
              </a:defRPr>
            </a:pPr>
            <a:r>
              <a:rPr kumimoji="0" lang="en-US" altLang="zh-CN" sz="1600" b="0" i="0" u="none" strike="noStrike" kern="1200" cap="none" spc="0" normalizeH="0" baseline="0" noProof="0" dirty="0">
                <a:ln>
                  <a:noFill/>
                </a:ln>
                <a:solidFill>
                  <a:prstClr val="white"/>
                </a:solidFill>
                <a:effectLst/>
                <a:uLnTx/>
                <a:uFillTx/>
                <a:latin typeface="Calibri Light"/>
                <a:ea typeface="宋体" panose="02010600030101010101" pitchFamily="2" charset="-122"/>
                <a:cs typeface="+mj-cs"/>
                <a:sym typeface="Roboto Light"/>
              </a:rPr>
              <a:t>SQL</a:t>
            </a:r>
            <a:r>
              <a:rPr kumimoji="0" lang="zh-CN" altLang="en-US" sz="1600" b="0" i="0" u="none" strike="noStrike" kern="1200" cap="none" spc="0" normalizeH="0" baseline="0" noProof="0" dirty="0">
                <a:ln>
                  <a:noFill/>
                </a:ln>
                <a:solidFill>
                  <a:prstClr val="white"/>
                </a:solidFill>
                <a:effectLst/>
                <a:uLnTx/>
                <a:uFillTx/>
                <a:latin typeface="Calibri Light"/>
                <a:ea typeface="宋体" panose="02010600030101010101" pitchFamily="2" charset="-122"/>
                <a:cs typeface="+mj-cs"/>
                <a:sym typeface="Roboto Light"/>
              </a:rPr>
              <a:t>语句</a:t>
            </a:r>
            <a:endParaRPr kumimoji="0" lang="en-US" altLang="zh-CN" sz="1600" b="0" i="0" u="none" strike="noStrike" kern="1200" cap="none" spc="0" normalizeH="0" baseline="0" noProof="0" dirty="0">
              <a:ln>
                <a:noFill/>
              </a:ln>
              <a:solidFill>
                <a:prstClr val="white"/>
              </a:solidFill>
              <a:effectLst/>
              <a:uLnTx/>
              <a:uFillTx/>
              <a:latin typeface="Calibri Light"/>
              <a:ea typeface="宋体" panose="02010600030101010101" pitchFamily="2" charset="-122"/>
              <a:cs typeface="+mj-cs"/>
              <a:sym typeface="Roboto Light"/>
            </a:endParaRPr>
          </a:p>
        </p:txBody>
      </p:sp>
      <p:sp>
        <p:nvSpPr>
          <p:cNvPr id="254" name="Shape 368"/>
          <p:cNvSpPr/>
          <p:nvPr/>
        </p:nvSpPr>
        <p:spPr>
          <a:xfrm>
            <a:off x="9320399" y="5858499"/>
            <a:ext cx="1246493" cy="369330"/>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dirty="0">
                <a:solidFill>
                  <a:prstClr val="white"/>
                </a:solidFill>
                <a:latin typeface="Calibri Light"/>
                <a:ea typeface="宋体" panose="02010600030101010101" pitchFamily="2" charset="-122"/>
              </a:rPr>
              <a:t>安全性问题</a:t>
            </a:r>
            <a:endParaRPr kumimoji="0" sz="1600" b="0" i="0" u="none" strike="noStrike" kern="1200" cap="none" spc="0" normalizeH="0" baseline="0" noProof="0" dirty="0">
              <a:ln>
                <a:noFill/>
              </a:ln>
              <a:solidFill>
                <a:prstClr val="white"/>
              </a:solidFill>
              <a:effectLst/>
              <a:uLnTx/>
              <a:uFillTx/>
              <a:latin typeface="Calibri Light"/>
              <a:ea typeface="+mj-ea"/>
              <a:cs typeface="+mj-cs"/>
              <a:sym typeface="Roboto Light"/>
            </a:endParaRPr>
          </a:p>
        </p:txBody>
      </p:sp>
      <p:sp>
        <p:nvSpPr>
          <p:cNvPr id="256" name="文本框 255"/>
          <p:cNvSpPr txBox="1"/>
          <p:nvPr/>
        </p:nvSpPr>
        <p:spPr>
          <a:xfrm>
            <a:off x="6431309" y="3495195"/>
            <a:ext cx="1452722" cy="1456232"/>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不得使用外键</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影响插入速度</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和级联</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更新强阻塞，存在更新风暴风险</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，一切外键概念在应用层解决。</a:t>
            </a:r>
          </a:p>
        </p:txBody>
      </p:sp>
      <p:sp>
        <p:nvSpPr>
          <p:cNvPr id="258" name="文本框 257"/>
          <p:cNvSpPr txBox="1"/>
          <p:nvPr/>
        </p:nvSpPr>
        <p:spPr>
          <a:xfrm>
            <a:off x="10069871" y="4148725"/>
            <a:ext cx="1452722" cy="124649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prstClr val="white"/>
                </a:solidFill>
                <a:latin typeface="微软雅黑" panose="020B0503020204020204" pitchFamily="34" charset="-122"/>
                <a:ea typeface="微软雅黑" panose="020B0503020204020204" pitchFamily="34" charset="-122"/>
              </a:rPr>
              <a:t>用户密码先加盐处理后再进行</a:t>
            </a:r>
            <a:r>
              <a:rPr lang="en-US" altLang="zh-CN" sz="1200" dirty="0">
                <a:solidFill>
                  <a:prstClr val="white"/>
                </a:solidFill>
                <a:latin typeface="微软雅黑" panose="020B0503020204020204" pitchFamily="34" charset="-122"/>
                <a:ea typeface="微软雅黑" panose="020B0503020204020204" pitchFamily="34" charset="-122"/>
              </a:rPr>
              <a:t>MD5</a:t>
            </a:r>
            <a:r>
              <a:rPr lang="zh-CN" altLang="en-US" sz="1200" dirty="0">
                <a:solidFill>
                  <a:prstClr val="white"/>
                </a:solidFill>
                <a:latin typeface="微软雅黑" panose="020B0503020204020204" pitchFamily="34" charset="-122"/>
                <a:ea typeface="微软雅黑" panose="020B0503020204020204" pitchFamily="34" charset="-122"/>
              </a:rPr>
              <a:t>加密存储，以提高密码复杂程度和防御彩虹表攻击。</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9" name="文本框 258"/>
          <p:cNvSpPr txBox="1"/>
          <p:nvPr/>
        </p:nvSpPr>
        <p:spPr>
          <a:xfrm>
            <a:off x="2320562" y="3394523"/>
            <a:ext cx="1784078" cy="994568"/>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prstClr val="white"/>
                </a:solidFill>
                <a:latin typeface="微软雅黑" panose="020B0503020204020204" pitchFamily="34" charset="-122"/>
                <a:ea typeface="微软雅黑" panose="020B0503020204020204" pitchFamily="34" charset="-122"/>
              </a:rPr>
              <a:t>绝大多数表必备三个字段：</a:t>
            </a:r>
            <a:r>
              <a:rPr lang="en-US" altLang="zh-CN" sz="1200" dirty="0">
                <a:solidFill>
                  <a:prstClr val="white"/>
                </a:solidFill>
                <a:latin typeface="微软雅黑" panose="020B0503020204020204" pitchFamily="34" charset="-122"/>
                <a:ea typeface="微软雅黑" panose="020B0503020204020204" pitchFamily="34" charset="-122"/>
              </a:rPr>
              <a:t>id</a:t>
            </a:r>
            <a:r>
              <a:rPr lang="zh-CN" altLang="en-US" sz="1200" dirty="0">
                <a:solidFill>
                  <a:prstClr val="white"/>
                </a:solidFill>
                <a:latin typeface="微软雅黑" panose="020B0503020204020204" pitchFamily="34" charset="-122"/>
                <a:ea typeface="微软雅黑" panose="020B0503020204020204" pitchFamily="34" charset="-122"/>
              </a:rPr>
              <a:t>、</a:t>
            </a:r>
            <a:r>
              <a:rPr lang="en-US" altLang="zh-CN" sz="1200" dirty="0" err="1">
                <a:solidFill>
                  <a:prstClr val="white"/>
                </a:solidFill>
                <a:latin typeface="微软雅黑" panose="020B0503020204020204" pitchFamily="34" charset="-122"/>
                <a:ea typeface="微软雅黑" panose="020B0503020204020204" pitchFamily="34" charset="-122"/>
              </a:rPr>
              <a:t>create_time</a:t>
            </a:r>
            <a:r>
              <a:rPr lang="zh-CN" altLang="en-US" sz="1200" dirty="0">
                <a:solidFill>
                  <a:prstClr val="white"/>
                </a:solidFill>
                <a:latin typeface="微软雅黑" panose="020B0503020204020204" pitchFamily="34" charset="-122"/>
                <a:ea typeface="微软雅黑" panose="020B0503020204020204" pitchFamily="34" charset="-122"/>
              </a:rPr>
              <a:t>以及</a:t>
            </a:r>
            <a:r>
              <a:rPr lang="en-US" altLang="zh-CN" sz="1200" dirty="0" err="1">
                <a:solidFill>
                  <a:prstClr val="white"/>
                </a:solidFill>
                <a:latin typeface="微软雅黑" panose="020B0503020204020204" pitchFamily="34" charset="-122"/>
                <a:ea typeface="微软雅黑" panose="020B0503020204020204" pitchFamily="34" charset="-122"/>
              </a:rPr>
              <a:t>update_time</a:t>
            </a:r>
            <a:r>
              <a:rPr lang="zh-CN" altLang="en-US" sz="1200" dirty="0">
                <a:solidFill>
                  <a:prstClr val="white"/>
                </a:solidFill>
                <a:latin typeface="微软雅黑" panose="020B0503020204020204" pitchFamily="34" charset="-122"/>
                <a:ea typeface="微软雅黑" panose="020B0503020204020204" pitchFamily="34" charset="-122"/>
              </a:rPr>
              <a:t>，部分表的数据采用逻辑删除</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0" name="文本框 259"/>
          <p:cNvSpPr txBox="1"/>
          <p:nvPr/>
        </p:nvSpPr>
        <p:spPr>
          <a:xfrm>
            <a:off x="649322" y="4148725"/>
            <a:ext cx="1452722" cy="1225400"/>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小数类型使用</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decimal</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、禁止使用</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float</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和</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double</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类型</a:t>
            </a:r>
            <a:r>
              <a:rPr lang="zh-CN" altLang="en-US" sz="1200" dirty="0">
                <a:solidFill>
                  <a:prstClr val="white"/>
                </a:solidFill>
                <a:latin typeface="微软雅黑" panose="020B0503020204020204" pitchFamily="34" charset="-122"/>
                <a:ea typeface="微软雅黑" panose="020B0503020204020204" pitchFamily="34" charset="-122"/>
              </a:rPr>
              <a:t>，时间采用</a:t>
            </a:r>
            <a:r>
              <a:rPr lang="en-US" altLang="zh-CN" sz="1200" dirty="0" err="1">
                <a:solidFill>
                  <a:prstClr val="white"/>
                </a:solidFill>
                <a:latin typeface="微软雅黑" panose="020B0503020204020204" pitchFamily="34" charset="-122"/>
                <a:ea typeface="微软雅黑" panose="020B0503020204020204" pitchFamily="34" charset="-122"/>
              </a:rPr>
              <a:t>date_time</a:t>
            </a:r>
            <a:r>
              <a:rPr lang="zh-CN" altLang="en-US" sz="1200" dirty="0">
                <a:solidFill>
                  <a:prstClr val="white"/>
                </a:solidFill>
                <a:latin typeface="微软雅黑" panose="020B0503020204020204" pitchFamily="34" charset="-122"/>
                <a:ea typeface="微软雅黑" panose="020B0503020204020204" pitchFamily="34" charset="-122"/>
              </a:rPr>
              <a:t>类型</a:t>
            </a:r>
            <a:endPar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1" name="矩形 260"/>
          <p:cNvSpPr/>
          <p:nvPr/>
        </p:nvSpPr>
        <p:spPr>
          <a:xfrm>
            <a:off x="1799375" y="383602"/>
            <a:ext cx="1415772" cy="719556"/>
          </a:xfrm>
          <a:prstGeom prst="rect">
            <a:avLst/>
          </a:prstGeom>
        </p:spPr>
        <p:txBody>
          <a:bodyPr wrap="non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建表规约</a:t>
            </a:r>
          </a:p>
        </p:txBody>
      </p:sp>
      <p:sp>
        <p:nvSpPr>
          <p:cNvPr id="262" name="文本框 261"/>
          <p:cNvSpPr txBox="1"/>
          <p:nvPr/>
        </p:nvSpPr>
        <p:spPr>
          <a:xfrm>
            <a:off x="1799375" y="1034236"/>
            <a:ext cx="5022106" cy="33855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Tables Building Rules</a:t>
            </a:r>
            <a:endParaRPr kumimoji="0" lang="zh-CN" altLang="en-US"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CBF7FDBE-4EAC-3810-4941-04EEF2DED513}"/>
              </a:ext>
            </a:extLst>
          </p:cNvPr>
          <p:cNvSpPr txBox="1"/>
          <p:nvPr/>
        </p:nvSpPr>
        <p:spPr>
          <a:xfrm>
            <a:off x="4751993" y="4182490"/>
            <a:ext cx="1452722" cy="994568"/>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禁止使用存储过程，存储过程难以调试和扩展，且没有移植性</a:t>
            </a:r>
          </a:p>
        </p:txBody>
      </p:sp>
      <p:sp>
        <p:nvSpPr>
          <p:cNvPr id="3" name="Shape 385">
            <a:extLst>
              <a:ext uri="{FF2B5EF4-FFF2-40B4-BE49-F238E27FC236}">
                <a16:creationId xmlns:a16="http://schemas.microsoft.com/office/drawing/2014/main" id="{7A6D9610-1CB7-A064-4B1A-A467037CE245}"/>
              </a:ext>
            </a:extLst>
          </p:cNvPr>
          <p:cNvSpPr/>
          <p:nvPr/>
        </p:nvSpPr>
        <p:spPr>
          <a:xfrm flipH="1">
            <a:off x="9133685" y="2864969"/>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4" name="Shape 387">
            <a:extLst>
              <a:ext uri="{FF2B5EF4-FFF2-40B4-BE49-F238E27FC236}">
                <a16:creationId xmlns:a16="http://schemas.microsoft.com/office/drawing/2014/main" id="{AFEF5A75-D985-F91A-FB2B-8DE5153A7268}"/>
              </a:ext>
            </a:extLst>
          </p:cNvPr>
          <p:cNvSpPr/>
          <p:nvPr/>
        </p:nvSpPr>
        <p:spPr>
          <a:xfrm flipH="1">
            <a:off x="8543762" y="3013344"/>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Shape 390">
            <a:extLst>
              <a:ext uri="{FF2B5EF4-FFF2-40B4-BE49-F238E27FC236}">
                <a16:creationId xmlns:a16="http://schemas.microsoft.com/office/drawing/2014/main" id="{4B6932C0-5909-CA0D-6B1F-37D7E0728134}"/>
              </a:ext>
            </a:extLst>
          </p:cNvPr>
          <p:cNvSpPr/>
          <p:nvPr/>
        </p:nvSpPr>
        <p:spPr>
          <a:xfrm flipH="1" flipV="1">
            <a:off x="9133684" y="2864969"/>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6" name="Freeform 22">
            <a:extLst>
              <a:ext uri="{FF2B5EF4-FFF2-40B4-BE49-F238E27FC236}">
                <a16:creationId xmlns:a16="http://schemas.microsoft.com/office/drawing/2014/main" id="{9F39B785-269B-0AA0-BA17-83FE600A5BD2}"/>
              </a:ext>
            </a:extLst>
          </p:cNvPr>
          <p:cNvSpPr>
            <a:spLocks noChangeArrowheads="1"/>
          </p:cNvSpPr>
          <p:nvPr/>
        </p:nvSpPr>
        <p:spPr bwMode="auto">
          <a:xfrm>
            <a:off x="8880409" y="3384198"/>
            <a:ext cx="511832" cy="511836"/>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rgbClr val="243152"/>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a:ea typeface="+mn-ea"/>
              <a:cs typeface="+mn-cs"/>
            </a:endParaRPr>
          </a:p>
        </p:txBody>
      </p:sp>
      <p:sp>
        <p:nvSpPr>
          <p:cNvPr id="7" name="文本框 6">
            <a:extLst>
              <a:ext uri="{FF2B5EF4-FFF2-40B4-BE49-F238E27FC236}">
                <a16:creationId xmlns:a16="http://schemas.microsoft.com/office/drawing/2014/main" id="{98D80A97-8AE8-FE88-1E93-19FB6EA46C17}"/>
              </a:ext>
            </a:extLst>
          </p:cNvPr>
          <p:cNvSpPr txBox="1"/>
          <p:nvPr/>
        </p:nvSpPr>
        <p:spPr>
          <a:xfrm>
            <a:off x="8446831" y="4334890"/>
            <a:ext cx="1452722" cy="994568"/>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ORM</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映射时参数使用</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lang="zh-CN" altLang="en-US" sz="1200" dirty="0">
                <a:solidFill>
                  <a:prstClr val="white"/>
                </a:solidFill>
                <a:latin typeface="微软雅黑" panose="020B0503020204020204" pitchFamily="34" charset="-122"/>
                <a:ea typeface="微软雅黑" panose="020B0503020204020204" pitchFamily="34" charset="-122"/>
              </a:rPr>
              <a:t>而非</a:t>
            </a:r>
            <a:r>
              <a:rPr lang="en-US" altLang="zh-CN" sz="1200" dirty="0">
                <a:solidFill>
                  <a:prstClr val="white"/>
                </a:solidFill>
                <a:latin typeface="微软雅黑" panose="020B0503020204020204" pitchFamily="34" charset="-122"/>
                <a:ea typeface="微软雅黑" panose="020B0503020204020204" pitchFamily="34" charset="-122"/>
              </a:rPr>
              <a:t>${}</a:t>
            </a:r>
            <a:r>
              <a:rPr lang="zh-CN" altLang="en-US" sz="1200" dirty="0">
                <a:solidFill>
                  <a:prstClr val="white"/>
                </a:solidFill>
                <a:latin typeface="微软雅黑" panose="020B0503020204020204" pitchFamily="34" charset="-122"/>
                <a:ea typeface="微软雅黑" panose="020B0503020204020204" pitchFamily="34" charset="-122"/>
              </a:rPr>
              <a:t>，以防止</a:t>
            </a:r>
            <a:r>
              <a:rPr lang="en-US" altLang="zh-CN" sz="1200" dirty="0">
                <a:solidFill>
                  <a:prstClr val="white"/>
                </a:solidFill>
                <a:latin typeface="微软雅黑" panose="020B0503020204020204" pitchFamily="34" charset="-122"/>
                <a:ea typeface="微软雅黑" panose="020B0503020204020204" pitchFamily="34" charset="-122"/>
              </a:rPr>
              <a:t>SQL</a:t>
            </a:r>
            <a:r>
              <a:rPr lang="zh-CN" altLang="en-US" sz="1200" dirty="0">
                <a:solidFill>
                  <a:prstClr val="white"/>
                </a:solidFill>
                <a:latin typeface="微软雅黑" panose="020B0503020204020204" pitchFamily="34" charset="-122"/>
                <a:ea typeface="微软雅黑" panose="020B0503020204020204" pitchFamily="34" charset="-122"/>
              </a:rPr>
              <a:t>注入问题</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7144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wipe(left)">
                                      <p:cBhvr>
                                        <p:cTn id="7" dur="500"/>
                                        <p:tgtEl>
                                          <p:spTgt spid="20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wipe(left)">
                                      <p:cBhvr>
                                        <p:cTn id="10" dur="500"/>
                                        <p:tgtEl>
                                          <p:spTgt spid="206"/>
                                        </p:tgtEl>
                                      </p:cBhvr>
                                    </p:animEffect>
                                  </p:childTnLst>
                                </p:cTn>
                              </p:par>
                            </p:childTnLst>
                          </p:cTn>
                        </p:par>
                        <p:par>
                          <p:cTn id="11" fill="hold">
                            <p:stCondLst>
                              <p:cond delay="500"/>
                            </p:stCondLst>
                            <p:childTnLst>
                              <p:par>
                                <p:cTn id="12" presetID="2" presetClass="entr" presetSubtype="12" fill="hold" grpId="0" nodeType="afterEffect">
                                  <p:stCondLst>
                                    <p:cond delay="0"/>
                                  </p:stCondLst>
                                  <p:childTnLst>
                                    <p:set>
                                      <p:cBhvr>
                                        <p:cTn id="13" dur="1" fill="hold">
                                          <p:stCondLst>
                                            <p:cond delay="0"/>
                                          </p:stCondLst>
                                        </p:cTn>
                                        <p:tgtEl>
                                          <p:spTgt spid="250"/>
                                        </p:tgtEl>
                                        <p:attrNameLst>
                                          <p:attrName>style.visibility</p:attrName>
                                        </p:attrNameLst>
                                      </p:cBhvr>
                                      <p:to>
                                        <p:strVal val="visible"/>
                                      </p:to>
                                    </p:set>
                                    <p:anim calcmode="lin" valueType="num">
                                      <p:cBhvr additive="base">
                                        <p:cTn id="14" dur="500" fill="hold"/>
                                        <p:tgtEl>
                                          <p:spTgt spid="250"/>
                                        </p:tgtEl>
                                        <p:attrNameLst>
                                          <p:attrName>ppt_x</p:attrName>
                                        </p:attrNameLst>
                                      </p:cBhvr>
                                      <p:tavLst>
                                        <p:tav tm="0">
                                          <p:val>
                                            <p:strVal val="0-#ppt_w/2"/>
                                          </p:val>
                                        </p:tav>
                                        <p:tav tm="100000">
                                          <p:val>
                                            <p:strVal val="#ppt_x"/>
                                          </p:val>
                                        </p:tav>
                                      </p:tavLst>
                                    </p:anim>
                                    <p:anim calcmode="lin" valueType="num">
                                      <p:cBhvr additive="base">
                                        <p:cTn id="15" dur="500" fill="hold"/>
                                        <p:tgtEl>
                                          <p:spTgt spid="250"/>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0"/>
                                  </p:stCondLst>
                                  <p:childTnLst>
                                    <p:set>
                                      <p:cBhvr>
                                        <p:cTn id="17" dur="1" fill="hold">
                                          <p:stCondLst>
                                            <p:cond delay="0"/>
                                          </p:stCondLst>
                                        </p:cTn>
                                        <p:tgtEl>
                                          <p:spTgt spid="249"/>
                                        </p:tgtEl>
                                        <p:attrNameLst>
                                          <p:attrName>style.visibility</p:attrName>
                                        </p:attrNameLst>
                                      </p:cBhvr>
                                      <p:to>
                                        <p:strVal val="visible"/>
                                      </p:to>
                                    </p:set>
                                    <p:anim calcmode="lin" valueType="num">
                                      <p:cBhvr additive="base">
                                        <p:cTn id="18" dur="500" fill="hold"/>
                                        <p:tgtEl>
                                          <p:spTgt spid="249"/>
                                        </p:tgtEl>
                                        <p:attrNameLst>
                                          <p:attrName>ppt_x</p:attrName>
                                        </p:attrNameLst>
                                      </p:cBhvr>
                                      <p:tavLst>
                                        <p:tav tm="0">
                                          <p:val>
                                            <p:strVal val="0-#ppt_w/2"/>
                                          </p:val>
                                        </p:tav>
                                        <p:tav tm="100000">
                                          <p:val>
                                            <p:strVal val="#ppt_x"/>
                                          </p:val>
                                        </p:tav>
                                      </p:tavLst>
                                    </p:anim>
                                    <p:anim calcmode="lin" valueType="num">
                                      <p:cBhvr additive="base">
                                        <p:cTn id="19" dur="500" fill="hold"/>
                                        <p:tgtEl>
                                          <p:spTgt spid="249"/>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12" fill="hold" grpId="0" nodeType="afterEffect">
                                  <p:stCondLst>
                                    <p:cond delay="0"/>
                                  </p:stCondLst>
                                  <p:childTnLst>
                                    <p:set>
                                      <p:cBhvr>
                                        <p:cTn id="22" dur="1" fill="hold">
                                          <p:stCondLst>
                                            <p:cond delay="0"/>
                                          </p:stCondLst>
                                        </p:cTn>
                                        <p:tgtEl>
                                          <p:spTgt spid="248"/>
                                        </p:tgtEl>
                                        <p:attrNameLst>
                                          <p:attrName>style.visibility</p:attrName>
                                        </p:attrNameLst>
                                      </p:cBhvr>
                                      <p:to>
                                        <p:strVal val="visible"/>
                                      </p:to>
                                    </p:set>
                                    <p:anim calcmode="lin" valueType="num">
                                      <p:cBhvr additive="base">
                                        <p:cTn id="23" dur="500" fill="hold"/>
                                        <p:tgtEl>
                                          <p:spTgt spid="248"/>
                                        </p:tgtEl>
                                        <p:attrNameLst>
                                          <p:attrName>ppt_x</p:attrName>
                                        </p:attrNameLst>
                                      </p:cBhvr>
                                      <p:tavLst>
                                        <p:tav tm="0">
                                          <p:val>
                                            <p:strVal val="0-#ppt_w/2"/>
                                          </p:val>
                                        </p:tav>
                                        <p:tav tm="100000">
                                          <p:val>
                                            <p:strVal val="#ppt_x"/>
                                          </p:val>
                                        </p:tav>
                                      </p:tavLst>
                                    </p:anim>
                                    <p:anim calcmode="lin" valueType="num">
                                      <p:cBhvr additive="base">
                                        <p:cTn id="24" dur="500" fill="hold"/>
                                        <p:tgtEl>
                                          <p:spTgt spid="248"/>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251"/>
                                        </p:tgtEl>
                                        <p:attrNameLst>
                                          <p:attrName>style.visibility</p:attrName>
                                        </p:attrNameLst>
                                      </p:cBhvr>
                                      <p:to>
                                        <p:strVal val="visible"/>
                                      </p:to>
                                    </p:set>
                                    <p:anim calcmode="lin" valueType="num">
                                      <p:cBhvr additive="base">
                                        <p:cTn id="27" dur="500" fill="hold"/>
                                        <p:tgtEl>
                                          <p:spTgt spid="251"/>
                                        </p:tgtEl>
                                        <p:attrNameLst>
                                          <p:attrName>ppt_x</p:attrName>
                                        </p:attrNameLst>
                                      </p:cBhvr>
                                      <p:tavLst>
                                        <p:tav tm="0">
                                          <p:val>
                                            <p:strVal val="0-#ppt_w/2"/>
                                          </p:val>
                                        </p:tav>
                                        <p:tav tm="100000">
                                          <p:val>
                                            <p:strVal val="#ppt_x"/>
                                          </p:val>
                                        </p:tav>
                                      </p:tavLst>
                                    </p:anim>
                                    <p:anim calcmode="lin" valueType="num">
                                      <p:cBhvr additive="base">
                                        <p:cTn id="28" dur="500" fill="hold"/>
                                        <p:tgtEl>
                                          <p:spTgt spid="251"/>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14" presetClass="entr" presetSubtype="10" fill="hold" grpId="0" nodeType="afterEffect">
                                  <p:stCondLst>
                                    <p:cond delay="0"/>
                                  </p:stCondLst>
                                  <p:childTnLst>
                                    <p:set>
                                      <p:cBhvr>
                                        <p:cTn id="31" dur="1" fill="hold">
                                          <p:stCondLst>
                                            <p:cond delay="0"/>
                                          </p:stCondLst>
                                        </p:cTn>
                                        <p:tgtEl>
                                          <p:spTgt spid="252"/>
                                        </p:tgtEl>
                                        <p:attrNameLst>
                                          <p:attrName>style.visibility</p:attrName>
                                        </p:attrNameLst>
                                      </p:cBhvr>
                                      <p:to>
                                        <p:strVal val="visible"/>
                                      </p:to>
                                    </p:set>
                                    <p:animEffect transition="in" filter="randombar(horizontal)">
                                      <p:cBhvr>
                                        <p:cTn id="32" dur="500"/>
                                        <p:tgtEl>
                                          <p:spTgt spid="252"/>
                                        </p:tgtEl>
                                      </p:cBhvr>
                                    </p:animEffect>
                                  </p:childTnLst>
                                </p:cTn>
                              </p:par>
                            </p:childTnLst>
                          </p:cTn>
                        </p:par>
                        <p:par>
                          <p:cTn id="33" fill="hold">
                            <p:stCondLst>
                              <p:cond delay="2000"/>
                            </p:stCondLst>
                            <p:childTnLst>
                              <p:par>
                                <p:cTn id="34" presetID="2" presetClass="entr" presetSubtype="12"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0-#ppt_w/2"/>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7" grpId="0" animBg="1"/>
      <p:bldP spid="248" grpId="0" animBg="1"/>
      <p:bldP spid="249" grpId="0" animBg="1"/>
      <p:bldP spid="250" grpId="0" animBg="1"/>
      <p:bldP spid="251" grpId="0" animBg="1"/>
      <p:bldP spid="252"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EFA4843-0E10-CFB1-BAEF-982183D6B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74" y="756940"/>
            <a:ext cx="11290852" cy="5202994"/>
          </a:xfrm>
          <a:prstGeom prst="rect">
            <a:avLst/>
          </a:prstGeom>
        </p:spPr>
      </p:pic>
    </p:spTree>
    <p:extLst>
      <p:ext uri="{BB962C8B-B14F-4D97-AF65-F5344CB8AC3E}">
        <p14:creationId xmlns:p14="http://schemas.microsoft.com/office/powerpoint/2010/main" val="3050578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779525" y="-61111"/>
            <a:ext cx="2665065" cy="1834786"/>
            <a:chOff x="746195" y="2749592"/>
            <a:chExt cx="2039690" cy="1404242"/>
          </a:xfrm>
        </p:grpSpPr>
        <p:sp>
          <p:nvSpPr>
            <p:cNvPr id="3" name="矩形 2"/>
            <p:cNvSpPr/>
            <p:nvPr/>
          </p:nvSpPr>
          <p:spPr>
            <a:xfrm>
              <a:off x="746195" y="2749592"/>
              <a:ext cx="1363315"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24" name="文本框 23"/>
          <p:cNvSpPr txBox="1"/>
          <p:nvPr/>
        </p:nvSpPr>
        <p:spPr>
          <a:xfrm>
            <a:off x="5084618" y="929294"/>
            <a:ext cx="2022763" cy="769441"/>
          </a:xfrm>
          <a:prstGeom prst="rect">
            <a:avLst/>
          </a:prstGeom>
          <a:noFill/>
        </p:spPr>
        <p:txBody>
          <a:bodyPr wrap="square" rtlCol="0">
            <a:spAutoFit/>
          </a:bodyPr>
          <a:lstStyle/>
          <a:p>
            <a:pPr algn="ctr"/>
            <a:r>
              <a:rPr lang="zh-CN" altLang="en-US" sz="4400" dirty="0">
                <a:solidFill>
                  <a:schemeClr val="bg1"/>
                </a:solidFill>
                <a:latin typeface="微软雅黑" panose="020B0503020204020204" pitchFamily="34" charset="-122"/>
                <a:ea typeface="微软雅黑" panose="020B0503020204020204" pitchFamily="34" charset="-122"/>
              </a:rPr>
              <a:t>目录</a:t>
            </a:r>
          </a:p>
        </p:txBody>
      </p:sp>
      <p:sp>
        <p:nvSpPr>
          <p:cNvPr id="12" name="椭圆 80"/>
          <p:cNvSpPr/>
          <p:nvPr/>
        </p:nvSpPr>
        <p:spPr bwMode="auto">
          <a:xfrm>
            <a:off x="7852525"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3" name="椭圆 80"/>
          <p:cNvSpPr/>
          <p:nvPr/>
        </p:nvSpPr>
        <p:spPr bwMode="auto">
          <a:xfrm>
            <a:off x="1283473"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椭圆 80"/>
          <p:cNvSpPr/>
          <p:nvPr/>
        </p:nvSpPr>
        <p:spPr bwMode="auto">
          <a:xfrm>
            <a:off x="3478729"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5" name="椭圆 80"/>
          <p:cNvSpPr/>
          <p:nvPr/>
        </p:nvSpPr>
        <p:spPr bwMode="auto">
          <a:xfrm>
            <a:off x="5662841"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1" name="椭圆 20"/>
          <p:cNvSpPr/>
          <p:nvPr/>
        </p:nvSpPr>
        <p:spPr bwMode="auto">
          <a:xfrm>
            <a:off x="10051700" y="3031951"/>
            <a:ext cx="866314" cy="868920"/>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2" name="文本框 21"/>
          <p:cNvSpPr txBox="1"/>
          <p:nvPr/>
        </p:nvSpPr>
        <p:spPr>
          <a:xfrm>
            <a:off x="-855790" y="4125427"/>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选题的背景和目标</a:t>
            </a:r>
          </a:p>
        </p:txBody>
      </p:sp>
      <p:sp>
        <p:nvSpPr>
          <p:cNvPr id="25" name="文本框 24"/>
          <p:cNvSpPr txBox="1"/>
          <p:nvPr/>
        </p:nvSpPr>
        <p:spPr>
          <a:xfrm>
            <a:off x="-886879" y="4655229"/>
            <a:ext cx="5022106"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Purpose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6" name="文本框 25"/>
          <p:cNvSpPr txBox="1"/>
          <p:nvPr/>
        </p:nvSpPr>
        <p:spPr>
          <a:xfrm>
            <a:off x="1510030" y="4125427"/>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系统需求分析</a:t>
            </a:r>
          </a:p>
        </p:txBody>
      </p:sp>
      <p:sp>
        <p:nvSpPr>
          <p:cNvPr id="27" name="文本框 26"/>
          <p:cNvSpPr txBox="1"/>
          <p:nvPr/>
        </p:nvSpPr>
        <p:spPr>
          <a:xfrm>
            <a:off x="1447645" y="4655229"/>
            <a:ext cx="5022106"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System Requirements Analysis</a:t>
            </a:r>
          </a:p>
        </p:txBody>
      </p:sp>
      <p:sp>
        <p:nvSpPr>
          <p:cNvPr id="28" name="文本框 27"/>
          <p:cNvSpPr txBox="1"/>
          <p:nvPr/>
        </p:nvSpPr>
        <p:spPr>
          <a:xfrm>
            <a:off x="3616035" y="4125427"/>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系统设计</a:t>
            </a:r>
          </a:p>
        </p:txBody>
      </p:sp>
      <p:sp>
        <p:nvSpPr>
          <p:cNvPr id="29" name="文本框 28"/>
          <p:cNvSpPr txBox="1"/>
          <p:nvPr/>
        </p:nvSpPr>
        <p:spPr>
          <a:xfrm>
            <a:off x="3584946" y="4655229"/>
            <a:ext cx="5022106"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System Design</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0" name="文本框 29"/>
          <p:cNvSpPr txBox="1"/>
          <p:nvPr/>
        </p:nvSpPr>
        <p:spPr>
          <a:xfrm>
            <a:off x="5805711" y="4125427"/>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项目演示界面</a:t>
            </a:r>
          </a:p>
        </p:txBody>
      </p:sp>
      <p:sp>
        <p:nvSpPr>
          <p:cNvPr id="31" name="文本框 30"/>
          <p:cNvSpPr txBox="1"/>
          <p:nvPr/>
        </p:nvSpPr>
        <p:spPr>
          <a:xfrm>
            <a:off x="5774623" y="4655229"/>
            <a:ext cx="5022106"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Project Demonstration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2" name="文本框 31"/>
          <p:cNvSpPr txBox="1"/>
          <p:nvPr/>
        </p:nvSpPr>
        <p:spPr>
          <a:xfrm>
            <a:off x="8052227" y="4125427"/>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系统优化</a:t>
            </a:r>
          </a:p>
        </p:txBody>
      </p:sp>
      <p:sp>
        <p:nvSpPr>
          <p:cNvPr id="33" name="文本框 32"/>
          <p:cNvSpPr txBox="1"/>
          <p:nvPr/>
        </p:nvSpPr>
        <p:spPr>
          <a:xfrm>
            <a:off x="8021138" y="4655229"/>
            <a:ext cx="5022106"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System Optimization</a:t>
            </a:r>
          </a:p>
        </p:txBody>
      </p:sp>
      <p:sp>
        <p:nvSpPr>
          <p:cNvPr id="34" name="文本框 33"/>
          <p:cNvSpPr txBox="1"/>
          <p:nvPr/>
        </p:nvSpPr>
        <p:spPr>
          <a:xfrm>
            <a:off x="1318886" y="3059551"/>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sp>
        <p:nvSpPr>
          <p:cNvPr id="35" name="文本框 34"/>
          <p:cNvSpPr txBox="1"/>
          <p:nvPr/>
        </p:nvSpPr>
        <p:spPr>
          <a:xfrm>
            <a:off x="3529088" y="3059551"/>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36" name="文本框 35"/>
          <p:cNvSpPr txBox="1"/>
          <p:nvPr/>
        </p:nvSpPr>
        <p:spPr>
          <a:xfrm>
            <a:off x="5701040" y="3059551"/>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37" name="文本框 36"/>
          <p:cNvSpPr txBox="1"/>
          <p:nvPr/>
        </p:nvSpPr>
        <p:spPr>
          <a:xfrm>
            <a:off x="7887936" y="3059551"/>
            <a:ext cx="795478" cy="769441"/>
          </a:xfrm>
          <a:prstGeom prst="rect">
            <a:avLst/>
          </a:prstGeom>
          <a:noFill/>
        </p:spPr>
        <p:txBody>
          <a:bodyPr wrap="square" rtlCol="0">
            <a:spAutoFit/>
          </a:bodyPr>
          <a:lstStyle/>
          <a:p>
            <a:pPr algn="ctr"/>
            <a:r>
              <a:rPr lang="en-US" altLang="zh-CN" sz="4400" dirty="0">
                <a:solidFill>
                  <a:schemeClr val="bg1"/>
                </a:solidFill>
              </a:rPr>
              <a:t>04</a:t>
            </a:r>
            <a:endParaRPr lang="zh-CN" altLang="en-US" sz="4400" dirty="0">
              <a:solidFill>
                <a:schemeClr val="bg1"/>
              </a:solidFill>
            </a:endParaRPr>
          </a:p>
        </p:txBody>
      </p:sp>
      <p:sp>
        <p:nvSpPr>
          <p:cNvPr id="38" name="文本框 37"/>
          <p:cNvSpPr txBox="1"/>
          <p:nvPr/>
        </p:nvSpPr>
        <p:spPr>
          <a:xfrm>
            <a:off x="10122536" y="3059551"/>
            <a:ext cx="795478" cy="769441"/>
          </a:xfrm>
          <a:prstGeom prst="rect">
            <a:avLst/>
          </a:prstGeom>
          <a:noFill/>
        </p:spPr>
        <p:txBody>
          <a:bodyPr wrap="square" rtlCol="0">
            <a:spAutoFit/>
          </a:bodyPr>
          <a:lstStyle/>
          <a:p>
            <a:pPr algn="ctr"/>
            <a:r>
              <a:rPr lang="en-US" altLang="zh-CN" sz="4400" dirty="0">
                <a:solidFill>
                  <a:schemeClr val="bg1"/>
                </a:solidFill>
              </a:rPr>
              <a:t>05</a:t>
            </a:r>
            <a:endParaRPr lang="zh-CN" altLang="en-US" sz="4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46" name="文本框 45"/>
          <p:cNvSpPr txBox="1"/>
          <p:nvPr/>
        </p:nvSpPr>
        <p:spPr>
          <a:xfrm>
            <a:off x="1977393" y="641493"/>
            <a:ext cx="4959929"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数据库逻辑结构设计</a:t>
            </a:r>
          </a:p>
        </p:txBody>
      </p:sp>
      <p:sp>
        <p:nvSpPr>
          <p:cNvPr id="59" name="文本框 58"/>
          <p:cNvSpPr txBox="1"/>
          <p:nvPr/>
        </p:nvSpPr>
        <p:spPr>
          <a:xfrm>
            <a:off x="1977393"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Database Logical Structure Design</a:t>
            </a:r>
          </a:p>
        </p:txBody>
      </p:sp>
      <p:grpSp>
        <p:nvGrpSpPr>
          <p:cNvPr id="8" name="组合 7"/>
          <p:cNvGrpSpPr/>
          <p:nvPr/>
        </p:nvGrpSpPr>
        <p:grpSpPr>
          <a:xfrm rot="5400000">
            <a:off x="708660" y="546735"/>
            <a:ext cx="939800" cy="939800"/>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40476" y="551972"/>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rPr>
              <a:t>c</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pic>
        <p:nvPicPr>
          <p:cNvPr id="3" name="图片 2">
            <a:extLst>
              <a:ext uri="{FF2B5EF4-FFF2-40B4-BE49-F238E27FC236}">
                <a16:creationId xmlns:a16="http://schemas.microsoft.com/office/drawing/2014/main" id="{2043213D-1E85-212F-03F6-FEE4B4316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22" y="276063"/>
            <a:ext cx="11792556" cy="6305874"/>
          </a:xfrm>
          <a:prstGeom prst="rect">
            <a:avLst/>
          </a:prstGeom>
        </p:spPr>
      </p:pic>
    </p:spTree>
    <p:extLst>
      <p:ext uri="{BB962C8B-B14F-4D97-AF65-F5344CB8AC3E}">
        <p14:creationId xmlns:p14="http://schemas.microsoft.com/office/powerpoint/2010/main" val="19988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39206" y="600867"/>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prstClr val="white"/>
                </a:solidFill>
                <a:latin typeface="华文仿宋" panose="02010600040101010101" pitchFamily="2" charset="-122"/>
                <a:ea typeface="华文仿宋" panose="02010600040101010101" pitchFamily="2" charset="-122"/>
                <a:cs typeface="Arial" panose="020B0604020202020204" pitchFamily="34" charset="0"/>
              </a:rPr>
              <a:t>3</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sp>
        <p:nvSpPr>
          <p:cNvPr id="79" name="矩形 20"/>
          <p:cNvSpPr/>
          <p:nvPr/>
        </p:nvSpPr>
        <p:spPr>
          <a:xfrm>
            <a:off x="839416"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0" name="直角三角形 21"/>
          <p:cNvSpPr/>
          <p:nvPr/>
        </p:nvSpPr>
        <p:spPr>
          <a:xfrm flipH="1">
            <a:off x="839416"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83" name="直接连接符 33"/>
          <p:cNvCxnSpPr/>
          <p:nvPr/>
        </p:nvCxnSpPr>
        <p:spPr>
          <a:xfrm>
            <a:off x="1145450"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pic>
        <p:nvPicPr>
          <p:cNvPr id="84" name="Picture 2" descr="C:\Documents and Settings\Administrator\桌面\图标\ico\verified-user.png"/>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410891"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6" name="矩形 35"/>
          <p:cNvSpPr/>
          <p:nvPr/>
        </p:nvSpPr>
        <p:spPr>
          <a:xfrm>
            <a:off x="2963652"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7" name="直角三角形 36"/>
          <p:cNvSpPr/>
          <p:nvPr/>
        </p:nvSpPr>
        <p:spPr>
          <a:xfrm flipH="1">
            <a:off x="2963652"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23" name="直接连接符 39"/>
          <p:cNvCxnSpPr/>
          <p:nvPr/>
        </p:nvCxnSpPr>
        <p:spPr>
          <a:xfrm>
            <a:off x="3269686"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125" name="矩形 40"/>
          <p:cNvSpPr/>
          <p:nvPr/>
        </p:nvSpPr>
        <p:spPr>
          <a:xfrm>
            <a:off x="5087888" y="2166834"/>
            <a:ext cx="2016224" cy="32763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6" name="直角三角形 41"/>
          <p:cNvSpPr/>
          <p:nvPr/>
        </p:nvSpPr>
        <p:spPr>
          <a:xfrm flipH="1">
            <a:off x="5087888" y="2166834"/>
            <a:ext cx="2016224" cy="327636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29" name="直接连接符 44"/>
          <p:cNvCxnSpPr/>
          <p:nvPr/>
        </p:nvCxnSpPr>
        <p:spPr>
          <a:xfrm>
            <a:off x="5393922"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131" name="矩形 45"/>
          <p:cNvSpPr/>
          <p:nvPr/>
        </p:nvSpPr>
        <p:spPr>
          <a:xfrm>
            <a:off x="7212124"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46"/>
          <p:cNvSpPr/>
          <p:nvPr/>
        </p:nvSpPr>
        <p:spPr>
          <a:xfrm flipH="1">
            <a:off x="7212124"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35" name="直接连接符 49"/>
          <p:cNvCxnSpPr/>
          <p:nvPr/>
        </p:nvCxnSpPr>
        <p:spPr>
          <a:xfrm>
            <a:off x="7518158"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pic>
        <p:nvPicPr>
          <p:cNvPr id="136" name="Picture 5" descr="C:\Documents and Settings\Administrator\桌面\图标\ico\trending-up.png"/>
          <p:cNvPicPr>
            <a:picLocks noChangeAspect="1" noChangeArrowheads="1"/>
          </p:cNvPicPr>
          <p:nvPr/>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35127"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7" name="Picture 3" descr="C:\Documents and Settings\Administrator\桌面\图标\ico\call.png"/>
          <p:cNvPicPr>
            <a:picLocks noChangeAspect="1" noChangeArrowheads="1"/>
          </p:cNvPicPr>
          <p:nvPr/>
        </p:nvPicPr>
        <p:blipFill>
          <a:blip r:embed="rId6" cstate="print">
            <a:duotone>
              <a:schemeClr val="accent5">
                <a:shade val="45000"/>
                <a:satMod val="135000"/>
              </a:schemeClr>
              <a:prstClr val="white"/>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783599"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8" name="Picture 4" descr="C:\Documents and Settings\Administrator\桌面\图标\ico\camera-alt.png"/>
          <p:cNvPicPr>
            <a:picLocks noChangeAspect="1" noChangeArrowheads="1"/>
          </p:cNvPicPr>
          <p:nvPr/>
        </p:nvPicPr>
        <p:blipFill>
          <a:blip r:embed="rId8" cstate="print">
            <a:duotone>
              <a:schemeClr val="accent5">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659363"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矩形 20"/>
          <p:cNvSpPr/>
          <p:nvPr/>
        </p:nvSpPr>
        <p:spPr>
          <a:xfrm>
            <a:off x="9353036"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1" name="直角三角形 21"/>
          <p:cNvSpPr/>
          <p:nvPr/>
        </p:nvSpPr>
        <p:spPr>
          <a:xfrm flipH="1">
            <a:off x="9353036"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44" name="直接连接符 33"/>
          <p:cNvCxnSpPr/>
          <p:nvPr/>
        </p:nvCxnSpPr>
        <p:spPr>
          <a:xfrm>
            <a:off x="9659070"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pic>
        <p:nvPicPr>
          <p:cNvPr id="145" name="Picture 4" descr="C:\Documents and Settings\Administrator\桌面\图标\ico\vpn-lock.png"/>
          <p:cNvPicPr>
            <a:picLocks noChangeAspect="1" noChangeArrowheads="1"/>
          </p:cNvPicPr>
          <p:nvPr/>
        </p:nvPicPr>
        <p:blipFill>
          <a:blip r:embed="rId10" cstate="print">
            <a:duotone>
              <a:schemeClr val="accent5">
                <a:shade val="45000"/>
                <a:satMod val="135000"/>
              </a:schemeClr>
              <a:prstClr val="white"/>
            </a:duotone>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1052" y="2384260"/>
            <a:ext cx="811444" cy="8114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7" name="文本框 46"/>
          <p:cNvSpPr txBox="1"/>
          <p:nvPr/>
        </p:nvSpPr>
        <p:spPr>
          <a:xfrm>
            <a:off x="1061533" y="3660931"/>
            <a:ext cx="1560734" cy="168706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rPr>
              <a:t>一个院包含多个系</a:t>
            </a:r>
            <a:endParaRPr kumimoji="0" lang="en-US" altLang="zh-CN"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srgbClr val="243152"/>
                </a:solidFill>
                <a:latin typeface="微软雅黑" panose="020B0503020204020204" pitchFamily="34" charset="-122"/>
                <a:ea typeface="微软雅黑" panose="020B0503020204020204" pitchFamily="34" charset="-122"/>
              </a:rPr>
              <a:t>一个系包含多个专业</a:t>
            </a:r>
            <a:endParaRPr lang="en-US" altLang="zh-CN" sz="1200" dirty="0">
              <a:solidFill>
                <a:srgbClr val="243152"/>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rPr>
              <a:t>一个专业包含多个班</a:t>
            </a:r>
            <a:endParaRPr kumimoji="0" lang="en-US" altLang="zh-CN"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srgbClr val="243152"/>
                </a:solidFill>
                <a:latin typeface="微软雅黑" panose="020B0503020204020204" pitchFamily="34" charset="-122"/>
                <a:ea typeface="微软雅黑" panose="020B0503020204020204" pitchFamily="34" charset="-122"/>
              </a:rPr>
              <a:t>一个班包含多个学生</a:t>
            </a:r>
            <a:endParaRPr lang="en-US" altLang="zh-CN" sz="1200" dirty="0">
              <a:solidFill>
                <a:srgbClr val="243152"/>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srgbClr val="243152"/>
                </a:solidFill>
                <a:latin typeface="微软雅黑" panose="020B0503020204020204" pitchFamily="34" charset="-122"/>
                <a:ea typeface="微软雅黑" panose="020B0503020204020204" pitchFamily="34" charset="-122"/>
              </a:rPr>
              <a:t>一个班拥有多个方案课程</a:t>
            </a:r>
            <a:endParaRPr lang="en-US" altLang="zh-CN" sz="1200" dirty="0">
              <a:solidFill>
                <a:srgbClr val="243152"/>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endParaRPr>
          </a:p>
        </p:txBody>
      </p:sp>
      <p:sp>
        <p:nvSpPr>
          <p:cNvPr id="48" name="文本框 47"/>
          <p:cNvSpPr txBox="1"/>
          <p:nvPr/>
        </p:nvSpPr>
        <p:spPr>
          <a:xfrm>
            <a:off x="3189717" y="3660931"/>
            <a:ext cx="1603168" cy="1225400"/>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rPr>
              <a:t>一个学生属于一个班</a:t>
            </a:r>
            <a:endParaRPr kumimoji="0" lang="en-US" altLang="zh-CN"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srgbClr val="243152"/>
                </a:solidFill>
                <a:latin typeface="微软雅黑" panose="020B0503020204020204" pitchFamily="34" charset="-122"/>
                <a:ea typeface="微软雅黑" panose="020B0503020204020204" pitchFamily="34" charset="-122"/>
              </a:rPr>
              <a:t>一个学生拥有多个学期的学分</a:t>
            </a:r>
            <a:endParaRPr lang="en-US" altLang="zh-CN" sz="1200" dirty="0">
              <a:solidFill>
                <a:srgbClr val="243152"/>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rPr>
              <a:t>一个学生拥有多个学期的选课</a:t>
            </a:r>
            <a:endParaRPr kumimoji="0" lang="en-US" altLang="zh-CN"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endParaRPr>
          </a:p>
        </p:txBody>
      </p:sp>
      <p:sp>
        <p:nvSpPr>
          <p:cNvPr id="49" name="文本框 48"/>
          <p:cNvSpPr txBox="1"/>
          <p:nvPr/>
        </p:nvSpPr>
        <p:spPr>
          <a:xfrm>
            <a:off x="5329883" y="3660931"/>
            <a:ext cx="1560734" cy="1456232"/>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rPr>
              <a:t>一门课有多个课程班</a:t>
            </a:r>
            <a:endParaRPr kumimoji="0" lang="en-US" altLang="zh-CN"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srgbClr val="243152"/>
                </a:solidFill>
                <a:latin typeface="微软雅黑" panose="020B0503020204020204" pitchFamily="34" charset="-122"/>
                <a:ea typeface="微软雅黑" panose="020B0503020204020204" pitchFamily="34" charset="-122"/>
              </a:rPr>
              <a:t>一门课有多门先修课</a:t>
            </a:r>
            <a:endParaRPr lang="en-US" altLang="zh-CN" sz="1200" dirty="0">
              <a:solidFill>
                <a:srgbClr val="243152"/>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rPr>
              <a:t>一门课有多个开课的时间和地点</a:t>
            </a:r>
            <a:endParaRPr kumimoji="0" lang="en-US" altLang="zh-CN"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srgbClr val="243152"/>
                </a:solidFill>
                <a:latin typeface="微软雅黑" panose="020B0503020204020204" pitchFamily="34" charset="-122"/>
                <a:ea typeface="微软雅黑" panose="020B0503020204020204" pitchFamily="34" charset="-122"/>
              </a:rPr>
              <a:t>一门课可以设置多个应急条件</a:t>
            </a:r>
            <a:endParaRPr kumimoji="0" lang="en-US" altLang="zh-CN"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endParaRPr>
          </a:p>
        </p:txBody>
      </p:sp>
      <p:sp>
        <p:nvSpPr>
          <p:cNvPr id="50" name="文本框 49"/>
          <p:cNvSpPr txBox="1"/>
          <p:nvPr/>
        </p:nvSpPr>
        <p:spPr>
          <a:xfrm>
            <a:off x="7493875" y="3660931"/>
            <a:ext cx="1452722" cy="1456232"/>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rPr>
              <a:t>一个学期可以有多个选课轮次</a:t>
            </a:r>
            <a:endParaRPr kumimoji="0" lang="en-US" altLang="zh-CN"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srgbClr val="243152"/>
                </a:solidFill>
                <a:latin typeface="微软雅黑" panose="020B0503020204020204" pitchFamily="34" charset="-122"/>
                <a:ea typeface="微软雅黑" panose="020B0503020204020204" pitchFamily="34" charset="-122"/>
              </a:rPr>
              <a:t>一个学期可以选择多个课程班</a:t>
            </a:r>
            <a:endParaRPr lang="en-US" altLang="zh-CN" sz="1200" dirty="0">
              <a:solidFill>
                <a:srgbClr val="243152"/>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rPr>
              <a:t>一个学期每个班级有一个推荐班选课</a:t>
            </a:r>
          </a:p>
        </p:txBody>
      </p:sp>
      <p:sp>
        <p:nvSpPr>
          <p:cNvPr id="51" name="文本框 50"/>
          <p:cNvSpPr txBox="1"/>
          <p:nvPr/>
        </p:nvSpPr>
        <p:spPr>
          <a:xfrm>
            <a:off x="9634787" y="3660931"/>
            <a:ext cx="1452722" cy="1456232"/>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rPr>
              <a:t>一个用户可以收到多个消息与通知</a:t>
            </a:r>
            <a:endParaRPr kumimoji="0" lang="en-US" altLang="zh-CN"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srgbClr val="243152"/>
                </a:solidFill>
                <a:latin typeface="微软雅黑" panose="020B0503020204020204" pitchFamily="34" charset="-122"/>
                <a:ea typeface="微软雅黑" panose="020B0503020204020204" pitchFamily="34" charset="-122"/>
              </a:rPr>
              <a:t>学生的每次请求都会被记录在日志表</a:t>
            </a:r>
            <a:endParaRPr lang="en-US" altLang="zh-CN" sz="1200" dirty="0">
              <a:solidFill>
                <a:srgbClr val="243152"/>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243152"/>
                </a:solidFill>
                <a:effectLst/>
                <a:uLnTx/>
                <a:uFillTx/>
                <a:latin typeface="微软雅黑" panose="020B0503020204020204" pitchFamily="34" charset="-122"/>
                <a:ea typeface="微软雅黑" panose="020B0503020204020204" pitchFamily="34" charset="-122"/>
                <a:cs typeface="+mn-cs"/>
              </a:rPr>
              <a:t>管理员每次请求都会被记录在日志表</a:t>
            </a:r>
          </a:p>
        </p:txBody>
      </p:sp>
      <p:sp>
        <p:nvSpPr>
          <p:cNvPr id="52" name="文本框 51"/>
          <p:cNvSpPr txBox="1"/>
          <p:nvPr/>
        </p:nvSpPr>
        <p:spPr>
          <a:xfrm>
            <a:off x="2082006" y="641493"/>
            <a:ext cx="4959929"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实体间关系的分析</a:t>
            </a: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The analysis of the relationship between entities</a:t>
            </a:r>
          </a:p>
        </p:txBody>
      </p:sp>
    </p:spTree>
    <p:extLst>
      <p:ext uri="{BB962C8B-B14F-4D97-AF65-F5344CB8AC3E}">
        <p14:creationId xmlns:p14="http://schemas.microsoft.com/office/powerpoint/2010/main" val="11461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ppt_w</p:attrName>
                                        </p:attrNameLst>
                                      </p:cBhvr>
                                      <p:tavLst>
                                        <p:tav tm="0">
                                          <p:val>
                                            <p:fltVal val="0"/>
                                          </p:val>
                                        </p:tav>
                                        <p:tav tm="100000">
                                          <p:val>
                                            <p:strVal val="#ppt_w"/>
                                          </p:val>
                                        </p:tav>
                                      </p:tavLst>
                                    </p:anim>
                                    <p:anim calcmode="lin" valueType="num">
                                      <p:cBhvr>
                                        <p:cTn id="8" dur="500" fill="hold"/>
                                        <p:tgtEl>
                                          <p:spTgt spid="145"/>
                                        </p:tgtEl>
                                        <p:attrNameLst>
                                          <p:attrName>ppt_h</p:attrName>
                                        </p:attrNameLst>
                                      </p:cBhvr>
                                      <p:tavLst>
                                        <p:tav tm="0">
                                          <p:val>
                                            <p:fltVal val="0"/>
                                          </p:val>
                                        </p:tav>
                                        <p:tav tm="100000">
                                          <p:val>
                                            <p:strVal val="#ppt_h"/>
                                          </p:val>
                                        </p:tav>
                                      </p:tavLst>
                                    </p:anim>
                                    <p:animEffect transition="in" filter="fade">
                                      <p:cBhvr>
                                        <p:cTn id="9" dur="500"/>
                                        <p:tgtEl>
                                          <p:spTgt spid="145"/>
                                        </p:tgtEl>
                                      </p:cBhvr>
                                    </p:animEffect>
                                  </p:childTnLst>
                                </p:cTn>
                              </p:par>
                              <p:par>
                                <p:cTn id="10" presetID="22" presetClass="entr" presetSubtype="8" fill="hold" nodeType="with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left)">
                                      <p:cBhvr>
                                        <p:cTn id="12" dur="500"/>
                                        <p:tgtEl>
                                          <p:spTgt spid="144"/>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37"/>
                                        </p:tgtEl>
                                        <p:attrNameLst>
                                          <p:attrName>style.visibility</p:attrName>
                                        </p:attrNameLst>
                                      </p:cBhvr>
                                      <p:to>
                                        <p:strVal val="visible"/>
                                      </p:to>
                                    </p:set>
                                    <p:anim calcmode="lin" valueType="num">
                                      <p:cBhvr>
                                        <p:cTn id="16" dur="500" fill="hold"/>
                                        <p:tgtEl>
                                          <p:spTgt spid="137"/>
                                        </p:tgtEl>
                                        <p:attrNameLst>
                                          <p:attrName>ppt_w</p:attrName>
                                        </p:attrNameLst>
                                      </p:cBhvr>
                                      <p:tavLst>
                                        <p:tav tm="0">
                                          <p:val>
                                            <p:fltVal val="0"/>
                                          </p:val>
                                        </p:tav>
                                        <p:tav tm="100000">
                                          <p:val>
                                            <p:strVal val="#ppt_w"/>
                                          </p:val>
                                        </p:tav>
                                      </p:tavLst>
                                    </p:anim>
                                    <p:anim calcmode="lin" valueType="num">
                                      <p:cBhvr>
                                        <p:cTn id="17" dur="500" fill="hold"/>
                                        <p:tgtEl>
                                          <p:spTgt spid="137"/>
                                        </p:tgtEl>
                                        <p:attrNameLst>
                                          <p:attrName>ppt_h</p:attrName>
                                        </p:attrNameLst>
                                      </p:cBhvr>
                                      <p:tavLst>
                                        <p:tav tm="0">
                                          <p:val>
                                            <p:fltVal val="0"/>
                                          </p:val>
                                        </p:tav>
                                        <p:tav tm="100000">
                                          <p:val>
                                            <p:strVal val="#ppt_h"/>
                                          </p:val>
                                        </p:tav>
                                      </p:tavLst>
                                    </p:anim>
                                    <p:animEffect transition="in" filter="fade">
                                      <p:cBhvr>
                                        <p:cTn id="18" dur="500"/>
                                        <p:tgtEl>
                                          <p:spTgt spid="137"/>
                                        </p:tgtEl>
                                      </p:cBhvr>
                                    </p:animEffect>
                                  </p:childTnLst>
                                </p:cTn>
                              </p:par>
                              <p:par>
                                <p:cTn id="19" presetID="22" presetClass="entr" presetSubtype="8" fill="hold" nodeType="withEffect">
                                  <p:stCondLst>
                                    <p:cond delay="0"/>
                                  </p:stCondLst>
                                  <p:childTnLst>
                                    <p:set>
                                      <p:cBhvr>
                                        <p:cTn id="20" dur="1" fill="hold">
                                          <p:stCondLst>
                                            <p:cond delay="0"/>
                                          </p:stCondLst>
                                        </p:cTn>
                                        <p:tgtEl>
                                          <p:spTgt spid="135"/>
                                        </p:tgtEl>
                                        <p:attrNameLst>
                                          <p:attrName>style.visibility</p:attrName>
                                        </p:attrNameLst>
                                      </p:cBhvr>
                                      <p:to>
                                        <p:strVal val="visible"/>
                                      </p:to>
                                    </p:set>
                                    <p:animEffect transition="in" filter="wipe(left)">
                                      <p:cBhvr>
                                        <p:cTn id="21" dur="500"/>
                                        <p:tgtEl>
                                          <p:spTgt spid="135"/>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138"/>
                                        </p:tgtEl>
                                        <p:attrNameLst>
                                          <p:attrName>style.visibility</p:attrName>
                                        </p:attrNameLst>
                                      </p:cBhvr>
                                      <p:to>
                                        <p:strVal val="visible"/>
                                      </p:to>
                                    </p:set>
                                    <p:anim calcmode="lin" valueType="num">
                                      <p:cBhvr>
                                        <p:cTn id="25" dur="500" fill="hold"/>
                                        <p:tgtEl>
                                          <p:spTgt spid="138"/>
                                        </p:tgtEl>
                                        <p:attrNameLst>
                                          <p:attrName>ppt_w</p:attrName>
                                        </p:attrNameLst>
                                      </p:cBhvr>
                                      <p:tavLst>
                                        <p:tav tm="0">
                                          <p:val>
                                            <p:fltVal val="0"/>
                                          </p:val>
                                        </p:tav>
                                        <p:tav tm="100000">
                                          <p:val>
                                            <p:strVal val="#ppt_w"/>
                                          </p:val>
                                        </p:tav>
                                      </p:tavLst>
                                    </p:anim>
                                    <p:anim calcmode="lin" valueType="num">
                                      <p:cBhvr>
                                        <p:cTn id="26" dur="500" fill="hold"/>
                                        <p:tgtEl>
                                          <p:spTgt spid="138"/>
                                        </p:tgtEl>
                                        <p:attrNameLst>
                                          <p:attrName>ppt_h</p:attrName>
                                        </p:attrNameLst>
                                      </p:cBhvr>
                                      <p:tavLst>
                                        <p:tav tm="0">
                                          <p:val>
                                            <p:fltVal val="0"/>
                                          </p:val>
                                        </p:tav>
                                        <p:tav tm="100000">
                                          <p:val>
                                            <p:strVal val="#ppt_h"/>
                                          </p:val>
                                        </p:tav>
                                      </p:tavLst>
                                    </p:anim>
                                    <p:animEffect transition="in" filter="fade">
                                      <p:cBhvr>
                                        <p:cTn id="27" dur="500"/>
                                        <p:tgtEl>
                                          <p:spTgt spid="138"/>
                                        </p:tgtEl>
                                      </p:cBhvr>
                                    </p:animEffect>
                                  </p:childTnLst>
                                </p:cTn>
                              </p:par>
                              <p:par>
                                <p:cTn id="28" presetID="22" presetClass="entr" presetSubtype="8" fill="hold" nodeType="with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left)">
                                      <p:cBhvr>
                                        <p:cTn id="30" dur="500"/>
                                        <p:tgtEl>
                                          <p:spTgt spid="129"/>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36"/>
                                        </p:tgtEl>
                                        <p:attrNameLst>
                                          <p:attrName>style.visibility</p:attrName>
                                        </p:attrNameLst>
                                      </p:cBhvr>
                                      <p:to>
                                        <p:strVal val="visible"/>
                                      </p:to>
                                    </p:set>
                                    <p:anim calcmode="lin" valueType="num">
                                      <p:cBhvr>
                                        <p:cTn id="34" dur="500" fill="hold"/>
                                        <p:tgtEl>
                                          <p:spTgt spid="136"/>
                                        </p:tgtEl>
                                        <p:attrNameLst>
                                          <p:attrName>ppt_w</p:attrName>
                                        </p:attrNameLst>
                                      </p:cBhvr>
                                      <p:tavLst>
                                        <p:tav tm="0">
                                          <p:val>
                                            <p:fltVal val="0"/>
                                          </p:val>
                                        </p:tav>
                                        <p:tav tm="100000">
                                          <p:val>
                                            <p:strVal val="#ppt_w"/>
                                          </p:val>
                                        </p:tav>
                                      </p:tavLst>
                                    </p:anim>
                                    <p:anim calcmode="lin" valueType="num">
                                      <p:cBhvr>
                                        <p:cTn id="35" dur="500" fill="hold"/>
                                        <p:tgtEl>
                                          <p:spTgt spid="136"/>
                                        </p:tgtEl>
                                        <p:attrNameLst>
                                          <p:attrName>ppt_h</p:attrName>
                                        </p:attrNameLst>
                                      </p:cBhvr>
                                      <p:tavLst>
                                        <p:tav tm="0">
                                          <p:val>
                                            <p:fltVal val="0"/>
                                          </p:val>
                                        </p:tav>
                                        <p:tav tm="100000">
                                          <p:val>
                                            <p:strVal val="#ppt_h"/>
                                          </p:val>
                                        </p:tav>
                                      </p:tavLst>
                                    </p:anim>
                                    <p:animEffect transition="in" filter="fade">
                                      <p:cBhvr>
                                        <p:cTn id="36" dur="500"/>
                                        <p:tgtEl>
                                          <p:spTgt spid="136"/>
                                        </p:tgtEl>
                                      </p:cBhvr>
                                    </p:animEffect>
                                  </p:childTnLst>
                                </p:cTn>
                              </p:par>
                              <p:par>
                                <p:cTn id="37" presetID="22" presetClass="entr" presetSubtype="8" fill="hold" nodeType="withEffect">
                                  <p:stCondLst>
                                    <p:cond delay="0"/>
                                  </p:stCondLst>
                                  <p:childTnLst>
                                    <p:set>
                                      <p:cBhvr>
                                        <p:cTn id="38" dur="1" fill="hold">
                                          <p:stCondLst>
                                            <p:cond delay="0"/>
                                          </p:stCondLst>
                                        </p:cTn>
                                        <p:tgtEl>
                                          <p:spTgt spid="123"/>
                                        </p:tgtEl>
                                        <p:attrNameLst>
                                          <p:attrName>style.visibility</p:attrName>
                                        </p:attrNameLst>
                                      </p:cBhvr>
                                      <p:to>
                                        <p:strVal val="visible"/>
                                      </p:to>
                                    </p:set>
                                    <p:animEffect transition="in" filter="wipe(left)">
                                      <p:cBhvr>
                                        <p:cTn id="39" dur="500"/>
                                        <p:tgtEl>
                                          <p:spTgt spid="123"/>
                                        </p:tgtEl>
                                      </p:cBhvr>
                                    </p:animEffect>
                                  </p:childTnLst>
                                </p:cTn>
                              </p:par>
                            </p:childTnLst>
                          </p:cTn>
                        </p:par>
                        <p:par>
                          <p:cTn id="40" fill="hold">
                            <p:stCondLst>
                              <p:cond delay="2000"/>
                            </p:stCondLst>
                            <p:childTnLst>
                              <p:par>
                                <p:cTn id="41" presetID="53" presetClass="entr" presetSubtype="16" fill="hold" nodeType="afterEffect">
                                  <p:stCondLst>
                                    <p:cond delay="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fltVal val="0"/>
                                          </p:val>
                                        </p:tav>
                                        <p:tav tm="100000">
                                          <p:val>
                                            <p:strVal val="#ppt_w"/>
                                          </p:val>
                                        </p:tav>
                                      </p:tavLst>
                                    </p:anim>
                                    <p:anim calcmode="lin" valueType="num">
                                      <p:cBhvr>
                                        <p:cTn id="44" dur="500" fill="hold"/>
                                        <p:tgtEl>
                                          <p:spTgt spid="84"/>
                                        </p:tgtEl>
                                        <p:attrNameLst>
                                          <p:attrName>ppt_h</p:attrName>
                                        </p:attrNameLst>
                                      </p:cBhvr>
                                      <p:tavLst>
                                        <p:tav tm="0">
                                          <p:val>
                                            <p:fltVal val="0"/>
                                          </p:val>
                                        </p:tav>
                                        <p:tav tm="100000">
                                          <p:val>
                                            <p:strVal val="#ppt_h"/>
                                          </p:val>
                                        </p:tav>
                                      </p:tavLst>
                                    </p:anim>
                                    <p:animEffect transition="in" filter="fade">
                                      <p:cBhvr>
                                        <p:cTn id="45" dur="500"/>
                                        <p:tgtEl>
                                          <p:spTgt spid="84"/>
                                        </p:tgtEl>
                                      </p:cBhvr>
                                    </p:animEffect>
                                  </p:childTnLst>
                                </p:cTn>
                              </p:par>
                              <p:par>
                                <p:cTn id="46" presetID="22" presetClass="entr" presetSubtype="8" fill="hold"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left)">
                                      <p:cBhvr>
                                        <p:cTn id="4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46" name="文本框 45"/>
          <p:cNvSpPr txBox="1"/>
          <p:nvPr/>
        </p:nvSpPr>
        <p:spPr>
          <a:xfrm>
            <a:off x="1977393" y="647617"/>
            <a:ext cx="49599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实体间关系的分析</a:t>
            </a:r>
          </a:p>
        </p:txBody>
      </p:sp>
      <p:sp>
        <p:nvSpPr>
          <p:cNvPr id="59" name="文本框 58"/>
          <p:cNvSpPr txBox="1"/>
          <p:nvPr/>
        </p:nvSpPr>
        <p:spPr>
          <a:xfrm>
            <a:off x="1977393"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The analysis of the relationship between entities</a:t>
            </a:r>
          </a:p>
        </p:txBody>
      </p:sp>
      <p:grpSp>
        <p:nvGrpSpPr>
          <p:cNvPr id="8" name="组合 7"/>
          <p:cNvGrpSpPr/>
          <p:nvPr/>
        </p:nvGrpSpPr>
        <p:grpSpPr>
          <a:xfrm rot="5400000">
            <a:off x="654202" y="488550"/>
            <a:ext cx="1050152" cy="1034001"/>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40476" y="551972"/>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prstClr val="white"/>
                </a:solidFill>
                <a:latin typeface="华文仿宋" panose="02010600040101010101" pitchFamily="2" charset="-122"/>
                <a:ea typeface="华文仿宋" panose="02010600040101010101" pitchFamily="2" charset="-122"/>
                <a:cs typeface="Arial" panose="020B0604020202020204" pitchFamily="34" charset="0"/>
              </a:rPr>
              <a:t>3</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pic>
        <p:nvPicPr>
          <p:cNvPr id="23" name="图片 22">
            <a:extLst>
              <a:ext uri="{FF2B5EF4-FFF2-40B4-BE49-F238E27FC236}">
                <a16:creationId xmlns:a16="http://schemas.microsoft.com/office/drawing/2014/main" id="{2AD66E52-D3C4-DE7E-A941-0243B2501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 y="1881733"/>
            <a:ext cx="12192000" cy="4424295"/>
          </a:xfrm>
          <a:prstGeom prst="rect">
            <a:avLst/>
          </a:prstGeom>
        </p:spPr>
      </p:pic>
    </p:spTree>
    <p:extLst>
      <p:ext uri="{BB962C8B-B14F-4D97-AF65-F5344CB8AC3E}">
        <p14:creationId xmlns:p14="http://schemas.microsoft.com/office/powerpoint/2010/main" val="3967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46" name="文本框 45"/>
          <p:cNvSpPr txBox="1"/>
          <p:nvPr/>
        </p:nvSpPr>
        <p:spPr>
          <a:xfrm>
            <a:off x="1977393" y="647617"/>
            <a:ext cx="49599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系统详细设计</a:t>
            </a:r>
          </a:p>
        </p:txBody>
      </p:sp>
      <p:sp>
        <p:nvSpPr>
          <p:cNvPr id="59" name="文本框 58"/>
          <p:cNvSpPr txBox="1"/>
          <p:nvPr/>
        </p:nvSpPr>
        <p:spPr>
          <a:xfrm>
            <a:off x="1977393"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System Design Detail</a:t>
            </a:r>
          </a:p>
        </p:txBody>
      </p:sp>
      <p:grpSp>
        <p:nvGrpSpPr>
          <p:cNvPr id="8" name="组合 7"/>
          <p:cNvGrpSpPr/>
          <p:nvPr/>
        </p:nvGrpSpPr>
        <p:grpSpPr>
          <a:xfrm rot="5400000">
            <a:off x="654202" y="488550"/>
            <a:ext cx="1050152" cy="1034001"/>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40476" y="551972"/>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rPr>
              <a:t>4</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spTree>
    <p:extLst>
      <p:ext uri="{BB962C8B-B14F-4D97-AF65-F5344CB8AC3E}">
        <p14:creationId xmlns:p14="http://schemas.microsoft.com/office/powerpoint/2010/main" val="212634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6" y="3344878"/>
            <a:ext cx="4959929" cy="52197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项目演示</a:t>
            </a:r>
          </a:p>
        </p:txBody>
      </p:sp>
      <p:sp>
        <p:nvSpPr>
          <p:cNvPr id="14" name="文本框 13"/>
          <p:cNvSpPr txBox="1"/>
          <p:nvPr/>
        </p:nvSpPr>
        <p:spPr>
          <a:xfrm>
            <a:off x="3584947" y="3868098"/>
            <a:ext cx="5022106" cy="368299"/>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Project Demonstration</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05</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197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系统优化</a:t>
            </a:r>
          </a:p>
        </p:txBody>
      </p:sp>
      <p:sp>
        <p:nvSpPr>
          <p:cNvPr id="14" name="文本框 13"/>
          <p:cNvSpPr txBox="1"/>
          <p:nvPr/>
        </p:nvSpPr>
        <p:spPr>
          <a:xfrm>
            <a:off x="3584946" y="3868098"/>
            <a:ext cx="5022106" cy="368299"/>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System Optimization</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椭圆 80"/>
          <p:cNvSpPr/>
          <p:nvPr/>
        </p:nvSpPr>
        <p:spPr bwMode="auto">
          <a:xfrm>
            <a:off x="4417833" y="4316147"/>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4" name="椭圆 80"/>
          <p:cNvSpPr/>
          <p:nvPr/>
        </p:nvSpPr>
        <p:spPr bwMode="auto">
          <a:xfrm>
            <a:off x="6613089" y="4316147"/>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2" name="文本框 21"/>
          <p:cNvSpPr txBox="1"/>
          <p:nvPr/>
        </p:nvSpPr>
        <p:spPr>
          <a:xfrm>
            <a:off x="2278570" y="5408762"/>
            <a:ext cx="4959929" cy="368300"/>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系统架构优化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247481" y="5938564"/>
            <a:ext cx="5022106"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System Architecture Optimization</a:t>
            </a:r>
          </a:p>
        </p:txBody>
      </p:sp>
      <p:sp>
        <p:nvSpPr>
          <p:cNvPr id="26" name="文本框 25"/>
          <p:cNvSpPr txBox="1"/>
          <p:nvPr/>
        </p:nvSpPr>
        <p:spPr>
          <a:xfrm>
            <a:off x="4644390" y="5408762"/>
            <a:ext cx="4959929" cy="368300"/>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数据层优化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582005" y="5938564"/>
            <a:ext cx="5022106"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Data-tier Optimization</a:t>
            </a:r>
          </a:p>
        </p:txBody>
      </p:sp>
      <p:sp>
        <p:nvSpPr>
          <p:cNvPr id="34" name="文本框 33"/>
          <p:cNvSpPr txBox="1"/>
          <p:nvPr/>
        </p:nvSpPr>
        <p:spPr>
          <a:xfrm>
            <a:off x="4453246" y="4342886"/>
            <a:ext cx="795478" cy="768350"/>
          </a:xfrm>
          <a:prstGeom prst="rect">
            <a:avLst/>
          </a:prstGeom>
          <a:noFill/>
        </p:spPr>
        <p:txBody>
          <a:bodyPr wrap="square" rtlCol="0">
            <a:spAutoFit/>
          </a:bodyPr>
          <a:lstStyle/>
          <a:p>
            <a:pPr algn="ctr"/>
            <a:r>
              <a:rPr lang="en-US" altLang="zh-CN" sz="4400" dirty="0">
                <a:solidFill>
                  <a:schemeClr val="bg1"/>
                </a:solidFill>
              </a:rPr>
              <a:t>a</a:t>
            </a:r>
            <a:endParaRPr lang="zh-CN" altLang="en-US" sz="4400" dirty="0">
              <a:solidFill>
                <a:schemeClr val="bg1"/>
              </a:solidFill>
            </a:endParaRPr>
          </a:p>
        </p:txBody>
      </p:sp>
      <p:sp>
        <p:nvSpPr>
          <p:cNvPr id="35" name="文本框 34"/>
          <p:cNvSpPr txBox="1"/>
          <p:nvPr/>
        </p:nvSpPr>
        <p:spPr>
          <a:xfrm>
            <a:off x="6663448" y="4342886"/>
            <a:ext cx="795478" cy="768350"/>
          </a:xfrm>
          <a:prstGeom prst="rect">
            <a:avLst/>
          </a:prstGeom>
          <a:noFill/>
        </p:spPr>
        <p:txBody>
          <a:bodyPr wrap="square" rtlCol="0">
            <a:spAutoFit/>
          </a:bodyPr>
          <a:lstStyle/>
          <a:p>
            <a:pPr algn="ctr"/>
            <a:r>
              <a:rPr lang="en-US" altLang="zh-CN" sz="4400" dirty="0">
                <a:solidFill>
                  <a:schemeClr val="bg1"/>
                </a:solidFill>
              </a:rPr>
              <a:t>b</a:t>
            </a:r>
            <a:endParaRPr lang="zh-CN" altLang="en-US" sz="440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a</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52" name="文本框 51"/>
          <p:cNvSpPr txBox="1"/>
          <p:nvPr/>
        </p:nvSpPr>
        <p:spPr>
          <a:xfrm>
            <a:off x="2082006" y="641493"/>
            <a:ext cx="4959929"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系统架构优化</a:t>
            </a: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System Architecture Optimization</a:t>
            </a:r>
          </a:p>
        </p:txBody>
      </p:sp>
      <p:sp>
        <p:nvSpPr>
          <p:cNvPr id="13" name="文本框 12">
            <a:extLst>
              <a:ext uri="{FF2B5EF4-FFF2-40B4-BE49-F238E27FC236}">
                <a16:creationId xmlns:a16="http://schemas.microsoft.com/office/drawing/2014/main" id="{8FBF2C10-70D8-C16C-E678-2DACB63E5F73}"/>
              </a:ext>
            </a:extLst>
          </p:cNvPr>
          <p:cNvSpPr txBox="1"/>
          <p:nvPr/>
        </p:nvSpPr>
        <p:spPr>
          <a:xfrm>
            <a:off x="1119809" y="2215794"/>
            <a:ext cx="4233365" cy="3231654"/>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选课系统的特点</a:t>
            </a:r>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业务特点：在选课开始之前，流量一直是很平稳的状态；当选课刚刚开始时，系统流量呈直线突增；在选课活动开始一段时间或结束之后，流量又会急速下落。</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技术特点：</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   - </a:t>
            </a:r>
            <a:r>
              <a:rPr lang="zh-CN" altLang="en-US" sz="1400" dirty="0">
                <a:solidFill>
                  <a:schemeClr val="bg1"/>
                </a:solidFill>
                <a:latin typeface="微软雅黑" panose="020B0503020204020204" pitchFamily="34" charset="-122"/>
                <a:ea typeface="微软雅黑" panose="020B0503020204020204" pitchFamily="34" charset="-122"/>
              </a:rPr>
              <a:t>瞬时并发量高。因为课程容量限制的特性，决定了一旦开始“抢课”，热门的课程就会出现流量洪峰。</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   - </a:t>
            </a:r>
            <a:r>
              <a:rPr lang="zh-CN" altLang="en-US" sz="1400" dirty="0">
                <a:solidFill>
                  <a:schemeClr val="bg1"/>
                </a:solidFill>
                <a:latin typeface="微软雅黑" panose="020B0503020204020204" pitchFamily="34" charset="-122"/>
                <a:ea typeface="微软雅黑" panose="020B0503020204020204" pitchFamily="34" charset="-122"/>
              </a:rPr>
              <a:t>并发读写。读比写要多，属于多读写少的场景。课程查询页访问大，但是真正选课成功的不多，即查询的流量要远大于扣减容量的流量。</a:t>
            </a:r>
          </a:p>
        </p:txBody>
      </p:sp>
      <p:sp>
        <p:nvSpPr>
          <p:cNvPr id="2" name="文本框 1">
            <a:extLst>
              <a:ext uri="{FF2B5EF4-FFF2-40B4-BE49-F238E27FC236}">
                <a16:creationId xmlns:a16="http://schemas.microsoft.com/office/drawing/2014/main" id="{82966696-7FFE-818A-47B7-9EA5F1DDA89F}"/>
              </a:ext>
            </a:extLst>
          </p:cNvPr>
          <p:cNvSpPr txBox="1"/>
          <p:nvPr/>
        </p:nvSpPr>
        <p:spPr>
          <a:xfrm>
            <a:off x="6363892" y="2215794"/>
            <a:ext cx="4975485" cy="3231654"/>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系统设计原则</a:t>
            </a:r>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数据应尽量少。</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用户请求时发送请求所传输的数据和服务端响应请求所传输的数据应该尽可能的少，消息体太大在网络中传输会影响效率。此外数据再服务端的各种解析，如</a:t>
            </a:r>
            <a:r>
              <a:rPr lang="en-US" altLang="zh-CN" sz="1400" dirty="0">
                <a:solidFill>
                  <a:schemeClr val="bg1"/>
                </a:solidFill>
                <a:latin typeface="微软雅黑" panose="020B0503020204020204" pitchFamily="34" charset="-122"/>
                <a:ea typeface="微软雅黑" panose="020B0503020204020204" pitchFamily="34" charset="-122"/>
              </a:rPr>
              <a:t>JSON</a:t>
            </a:r>
            <a:r>
              <a:rPr lang="zh-CN" altLang="en-US" sz="1400" dirty="0">
                <a:solidFill>
                  <a:schemeClr val="bg1"/>
                </a:solidFill>
                <a:latin typeface="微软雅黑" panose="020B0503020204020204" pitchFamily="34" charset="-122"/>
                <a:ea typeface="微软雅黑" panose="020B0503020204020204" pitchFamily="34" charset="-122"/>
              </a:rPr>
              <a:t>序列化与反序列化等操作都会消耗</a:t>
            </a:r>
            <a:r>
              <a:rPr lang="en-US" altLang="zh-CN" sz="1400" dirty="0">
                <a:solidFill>
                  <a:schemeClr val="bg1"/>
                </a:solidFill>
                <a:latin typeface="微软雅黑" panose="020B0503020204020204" pitchFamily="34" charset="-122"/>
                <a:ea typeface="微软雅黑" panose="020B0503020204020204" pitchFamily="34" charset="-122"/>
              </a:rPr>
              <a:t>CPU</a:t>
            </a:r>
            <a:r>
              <a:rPr lang="zh-CN" altLang="en-US" sz="1400" dirty="0">
                <a:solidFill>
                  <a:schemeClr val="bg1"/>
                </a:solidFill>
                <a:latin typeface="微软雅黑" panose="020B0503020204020204" pitchFamily="34" charset="-122"/>
                <a:ea typeface="微软雅黑" panose="020B0503020204020204" pitchFamily="34" charset="-122"/>
              </a:rPr>
              <a:t>资源，所以减少传输的数据可以提高</a:t>
            </a:r>
            <a:r>
              <a:rPr lang="en-US" altLang="zh-CN" sz="1400" dirty="0">
                <a:solidFill>
                  <a:schemeClr val="bg1"/>
                </a:solidFill>
                <a:latin typeface="微软雅黑" panose="020B0503020204020204" pitchFamily="34" charset="-122"/>
                <a:ea typeface="微软雅黑" panose="020B0503020204020204" pitchFamily="34" charset="-122"/>
              </a:rPr>
              <a:t>CPU</a:t>
            </a:r>
            <a:r>
              <a:rPr lang="zh-CN" altLang="en-US" sz="1400" dirty="0">
                <a:solidFill>
                  <a:schemeClr val="bg1"/>
                </a:solidFill>
                <a:latin typeface="微软雅黑" panose="020B0503020204020204" pitchFamily="34" charset="-122"/>
                <a:ea typeface="微软雅黑" panose="020B0503020204020204" pitchFamily="34" charset="-122"/>
              </a:rPr>
              <a:t>使用率。</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避免单节点。</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单节点系统意味着而系统的不稳定性较高，可能会出现不可用的情况。设计时必须保证系统的高可用。</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利用负载均衡分散流量。</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2337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206" name="Shape 363"/>
          <p:cNvSpPr/>
          <p:nvPr/>
        </p:nvSpPr>
        <p:spPr>
          <a:xfrm flipV="1">
            <a:off x="1" y="5639740"/>
            <a:ext cx="12191997" cy="3941"/>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207" name="Shape 364"/>
          <p:cNvSpPr/>
          <p:nvPr/>
        </p:nvSpPr>
        <p:spPr>
          <a:xfrm>
            <a:off x="0" y="5707849"/>
            <a:ext cx="12191997" cy="12322"/>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209" name="Shape 367"/>
          <p:cNvSpPr/>
          <p:nvPr/>
        </p:nvSpPr>
        <p:spPr>
          <a:xfrm>
            <a:off x="1236250"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10" name="Shape 368"/>
          <p:cNvSpPr/>
          <p:nvPr/>
        </p:nvSpPr>
        <p:spPr>
          <a:xfrm>
            <a:off x="669749" y="5858499"/>
            <a:ext cx="1323437"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sz="1600" dirty="0">
                <a:solidFill>
                  <a:schemeClr val="bg1"/>
                </a:solidFill>
              </a:rPr>
              <a:t>单体应用架构</a:t>
            </a:r>
            <a:endParaRPr sz="1600" dirty="0">
              <a:solidFill>
                <a:schemeClr val="bg1"/>
              </a:solidFill>
            </a:endParaRPr>
          </a:p>
        </p:txBody>
      </p:sp>
      <p:sp>
        <p:nvSpPr>
          <p:cNvPr id="212" name="Shape 370"/>
          <p:cNvSpPr/>
          <p:nvPr/>
        </p:nvSpPr>
        <p:spPr>
          <a:xfrm>
            <a:off x="4927400"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25" name="Shape 384"/>
          <p:cNvSpPr/>
          <p:nvPr/>
        </p:nvSpPr>
        <p:spPr>
          <a:xfrm>
            <a:off x="5839994"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27" name="Shape 386"/>
          <p:cNvSpPr/>
          <p:nvPr/>
        </p:nvSpPr>
        <p:spPr>
          <a:xfrm flipH="1">
            <a:off x="5263952" y="2120141"/>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29" name="Shape 388"/>
          <p:cNvSpPr/>
          <p:nvPr/>
        </p:nvSpPr>
        <p:spPr>
          <a:xfrm flipV="1">
            <a:off x="5026031"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0" name="Shape 389"/>
          <p:cNvSpPr/>
          <p:nvPr/>
        </p:nvSpPr>
        <p:spPr>
          <a:xfrm>
            <a:off x="5022618" y="1984528"/>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7" name="Shape 398"/>
          <p:cNvSpPr/>
          <p:nvPr/>
        </p:nvSpPr>
        <p:spPr>
          <a:xfrm>
            <a:off x="2148843"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9" name="Shape 400"/>
          <p:cNvSpPr/>
          <p:nvPr/>
        </p:nvSpPr>
        <p:spPr>
          <a:xfrm flipH="1">
            <a:off x="1545594" y="2120141"/>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41" name="Shape 402"/>
          <p:cNvSpPr/>
          <p:nvPr/>
        </p:nvSpPr>
        <p:spPr>
          <a:xfrm flipV="1">
            <a:off x="1334881"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42" name="Shape 403"/>
          <p:cNvSpPr/>
          <p:nvPr/>
        </p:nvSpPr>
        <p:spPr>
          <a:xfrm>
            <a:off x="1331469" y="1984528"/>
            <a:ext cx="813962"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49" name="Freeform 30"/>
          <p:cNvSpPr>
            <a:spLocks noChangeArrowheads="1"/>
          </p:cNvSpPr>
          <p:nvPr/>
        </p:nvSpPr>
        <p:spPr bwMode="auto">
          <a:xfrm rot="19043597">
            <a:off x="1871964" y="2448766"/>
            <a:ext cx="550834" cy="521586"/>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243152"/>
          </a:solidFill>
          <a:ln>
            <a:noFill/>
          </a:ln>
          <a:effectLst/>
        </p:spPr>
        <p:txBody>
          <a:bodyPr wrap="none" anchor="ctr"/>
          <a:lstStyle/>
          <a:p>
            <a:endParaRPr lang="en-US" sz="900"/>
          </a:p>
        </p:txBody>
      </p:sp>
      <p:sp>
        <p:nvSpPr>
          <p:cNvPr id="251" name="Freeform 155"/>
          <p:cNvSpPr>
            <a:spLocks noChangeArrowheads="1"/>
          </p:cNvSpPr>
          <p:nvPr/>
        </p:nvSpPr>
        <p:spPr bwMode="auto">
          <a:xfrm>
            <a:off x="5611284" y="2440136"/>
            <a:ext cx="511836" cy="550831"/>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rgbClr val="243152"/>
          </a:solidFill>
          <a:ln>
            <a:noFill/>
          </a:ln>
          <a:effectLst/>
        </p:spPr>
        <p:txBody>
          <a:bodyPr wrap="none" anchor="ctr"/>
          <a:lstStyle/>
          <a:p>
            <a:endParaRPr lang="en-US" sz="900"/>
          </a:p>
        </p:txBody>
      </p:sp>
      <p:sp>
        <p:nvSpPr>
          <p:cNvPr id="253" name="Shape 368"/>
          <p:cNvSpPr/>
          <p:nvPr/>
        </p:nvSpPr>
        <p:spPr>
          <a:xfrm>
            <a:off x="4360898" y="5858499"/>
            <a:ext cx="1323437"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sz="1600" dirty="0">
                <a:solidFill>
                  <a:schemeClr val="bg1"/>
                </a:solidFill>
              </a:rPr>
              <a:t>垂直应用架构</a:t>
            </a:r>
            <a:endParaRPr sz="1600" dirty="0">
              <a:solidFill>
                <a:schemeClr val="bg1"/>
              </a:solidFill>
            </a:endParaRPr>
          </a:p>
        </p:txBody>
      </p:sp>
      <p:sp>
        <p:nvSpPr>
          <p:cNvPr id="259" name="文本框 258"/>
          <p:cNvSpPr txBox="1"/>
          <p:nvPr/>
        </p:nvSpPr>
        <p:spPr>
          <a:xfrm>
            <a:off x="1465797" y="3394523"/>
            <a:ext cx="2205941" cy="214873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只需要一个应用，将所有功能代码部署在一起。</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缺点：</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项目模块之间紧密耦合，单点容错率低</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无法对不同模块进行针对性优化和水平扩展</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655AE14D-3CB4-EDD4-CFF8-989E31D7F96B}"/>
              </a:ext>
            </a:extLst>
          </p:cNvPr>
          <p:cNvGrpSpPr/>
          <p:nvPr/>
        </p:nvGrpSpPr>
        <p:grpSpPr>
          <a:xfrm rot="5400000">
            <a:off x="649322" y="487738"/>
            <a:ext cx="1057256" cy="1057256"/>
            <a:chOff x="1381885" y="2749834"/>
            <a:chExt cx="1404000" cy="1404000"/>
          </a:xfrm>
        </p:grpSpPr>
        <p:sp>
          <p:nvSpPr>
            <p:cNvPr id="3" name="椭圆 2">
              <a:extLst>
                <a:ext uri="{FF2B5EF4-FFF2-40B4-BE49-F238E27FC236}">
                  <a16:creationId xmlns:a16="http://schemas.microsoft.com/office/drawing/2014/main" id="{ED5156DD-924B-5C0C-06BD-14C4F7E74E06}"/>
                </a:ext>
              </a:extLst>
            </p:cNvPr>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32">
              <a:extLst>
                <a:ext uri="{FF2B5EF4-FFF2-40B4-BE49-F238E27FC236}">
                  <a16:creationId xmlns:a16="http://schemas.microsoft.com/office/drawing/2014/main" id="{29550A75-4942-6A2D-1308-D6DB96B31D71}"/>
                </a:ext>
              </a:extLst>
            </p:cNvPr>
            <p:cNvGrpSpPr/>
            <p:nvPr/>
          </p:nvGrpSpPr>
          <p:grpSpPr>
            <a:xfrm>
              <a:off x="1406855" y="2773316"/>
              <a:ext cx="1354060" cy="1356796"/>
              <a:chOff x="3692576" y="1742634"/>
              <a:chExt cx="2790379" cy="2796023"/>
            </a:xfrm>
          </p:grpSpPr>
          <p:grpSp>
            <p:nvGrpSpPr>
              <p:cNvPr id="5" name="组合 79">
                <a:extLst>
                  <a:ext uri="{FF2B5EF4-FFF2-40B4-BE49-F238E27FC236}">
                    <a16:creationId xmlns:a16="http://schemas.microsoft.com/office/drawing/2014/main" id="{7CE51E3C-34D4-A4BE-083C-BE7F944A2A1F}"/>
                  </a:ext>
                </a:extLst>
              </p:cNvPr>
              <p:cNvGrpSpPr/>
              <p:nvPr/>
            </p:nvGrpSpPr>
            <p:grpSpPr bwMode="auto">
              <a:xfrm>
                <a:off x="3692576" y="1742634"/>
                <a:ext cx="2790379" cy="2796023"/>
                <a:chOff x="6379729" y="2488774"/>
                <a:chExt cx="2513016" cy="2513016"/>
              </a:xfrm>
            </p:grpSpPr>
            <p:sp>
              <p:nvSpPr>
                <p:cNvPr id="7" name="任意多边形 82">
                  <a:extLst>
                    <a:ext uri="{FF2B5EF4-FFF2-40B4-BE49-F238E27FC236}">
                      <a16:creationId xmlns:a16="http://schemas.microsoft.com/office/drawing/2014/main" id="{2FEF0F57-D839-ED28-8DDA-3EA31FE62B86}"/>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9" name="任意多边形 83">
                  <a:extLst>
                    <a:ext uri="{FF2B5EF4-FFF2-40B4-BE49-F238E27FC236}">
                      <a16:creationId xmlns:a16="http://schemas.microsoft.com/office/drawing/2014/main" id="{51CF30DA-6AC6-3E9B-7957-B9041B682AE2}"/>
                    </a:ext>
                  </a:extLst>
                </p:cNvPr>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6" name="椭圆 80">
                <a:extLst>
                  <a:ext uri="{FF2B5EF4-FFF2-40B4-BE49-F238E27FC236}">
                    <a16:creationId xmlns:a16="http://schemas.microsoft.com/office/drawing/2014/main" id="{37BC17B6-D0ED-D751-99E5-D6D163DC6DD2}"/>
                  </a:ext>
                </a:extLst>
              </p:cNvPr>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1" name="文本框 10">
            <a:extLst>
              <a:ext uri="{FF2B5EF4-FFF2-40B4-BE49-F238E27FC236}">
                <a16:creationId xmlns:a16="http://schemas.microsoft.com/office/drawing/2014/main" id="{FDE2AF68-D9FA-373E-0C88-01ABF0367A67}"/>
              </a:ext>
            </a:extLst>
          </p:cNvPr>
          <p:cNvSpPr txBox="1"/>
          <p:nvPr/>
        </p:nvSpPr>
        <p:spPr>
          <a:xfrm>
            <a:off x="539206" y="600867"/>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a</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a:extLst>
              <a:ext uri="{FF2B5EF4-FFF2-40B4-BE49-F238E27FC236}">
                <a16:creationId xmlns:a16="http://schemas.microsoft.com/office/drawing/2014/main" id="{1DDB1772-0C54-7CF6-E525-456EE5A0DC94}"/>
              </a:ext>
            </a:extLst>
          </p:cNvPr>
          <p:cNvSpPr txBox="1"/>
          <p:nvPr/>
        </p:nvSpPr>
        <p:spPr>
          <a:xfrm>
            <a:off x="2082006" y="641493"/>
            <a:ext cx="4959929"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系统架构优化</a:t>
            </a:r>
          </a:p>
        </p:txBody>
      </p:sp>
      <p:sp>
        <p:nvSpPr>
          <p:cNvPr id="14" name="文本框 13">
            <a:extLst>
              <a:ext uri="{FF2B5EF4-FFF2-40B4-BE49-F238E27FC236}">
                <a16:creationId xmlns:a16="http://schemas.microsoft.com/office/drawing/2014/main" id="{E82F5724-C4D2-AF22-2141-BA08A208579D}"/>
              </a:ext>
            </a:extLst>
          </p:cNvPr>
          <p:cNvSpPr txBox="1"/>
          <p:nvPr/>
        </p:nvSpPr>
        <p:spPr>
          <a:xfrm>
            <a:off x="2082006" y="1103158"/>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System Architecture Optimization</a:t>
            </a:r>
          </a:p>
        </p:txBody>
      </p:sp>
      <p:sp>
        <p:nvSpPr>
          <p:cNvPr id="26" name="文本框 25">
            <a:extLst>
              <a:ext uri="{FF2B5EF4-FFF2-40B4-BE49-F238E27FC236}">
                <a16:creationId xmlns:a16="http://schemas.microsoft.com/office/drawing/2014/main" id="{A3657389-0DA4-F4B4-7EF5-2A8DB1F2B75E}"/>
              </a:ext>
            </a:extLst>
          </p:cNvPr>
          <p:cNvSpPr txBox="1"/>
          <p:nvPr/>
        </p:nvSpPr>
        <p:spPr>
          <a:xfrm>
            <a:off x="5216865" y="3431166"/>
            <a:ext cx="2205941" cy="2379562"/>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将原来的一个应用拆成选课系统与后台管理分开。</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系统拆分实现了流量分担，优化了并发问题，可以针对不同模块进行优化和水平扩展（如选课系统访问量增大则可以之提升其对应节点，而无需将性能提升浪费在后台管理上）</a:t>
            </a:r>
          </a:p>
          <a:p>
            <a:pPr>
              <a:lnSpc>
                <a:spcPct val="125000"/>
              </a:lnSpc>
            </a:pP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9" name="Shape 370">
            <a:extLst>
              <a:ext uri="{FF2B5EF4-FFF2-40B4-BE49-F238E27FC236}">
                <a16:creationId xmlns:a16="http://schemas.microsoft.com/office/drawing/2014/main" id="{2F232AA6-182C-2F44-0B40-9A6CC65645F8}"/>
              </a:ext>
            </a:extLst>
          </p:cNvPr>
          <p:cNvSpPr/>
          <p:nvPr/>
        </p:nvSpPr>
        <p:spPr>
          <a:xfrm>
            <a:off x="8618133" y="5584558"/>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30" name="Shape 384">
            <a:extLst>
              <a:ext uri="{FF2B5EF4-FFF2-40B4-BE49-F238E27FC236}">
                <a16:creationId xmlns:a16="http://schemas.microsoft.com/office/drawing/2014/main" id="{6FFA0B46-72D7-80DE-0EE9-B2DBD5C57528}"/>
              </a:ext>
            </a:extLst>
          </p:cNvPr>
          <p:cNvSpPr/>
          <p:nvPr/>
        </p:nvSpPr>
        <p:spPr>
          <a:xfrm>
            <a:off x="9530727" y="1978475"/>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31" name="Shape 386">
            <a:extLst>
              <a:ext uri="{FF2B5EF4-FFF2-40B4-BE49-F238E27FC236}">
                <a16:creationId xmlns:a16="http://schemas.microsoft.com/office/drawing/2014/main" id="{B79C7EDE-006B-C441-93C4-545970826E32}"/>
              </a:ext>
            </a:extLst>
          </p:cNvPr>
          <p:cNvSpPr/>
          <p:nvPr/>
        </p:nvSpPr>
        <p:spPr>
          <a:xfrm flipH="1">
            <a:off x="8954685" y="2120143"/>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32" name="Shape 388">
            <a:extLst>
              <a:ext uri="{FF2B5EF4-FFF2-40B4-BE49-F238E27FC236}">
                <a16:creationId xmlns:a16="http://schemas.microsoft.com/office/drawing/2014/main" id="{8F8C6430-9854-4552-F5B3-D4A5D7C0E528}"/>
              </a:ext>
            </a:extLst>
          </p:cNvPr>
          <p:cNvSpPr/>
          <p:nvPr/>
        </p:nvSpPr>
        <p:spPr>
          <a:xfrm flipV="1">
            <a:off x="8716764" y="1978475"/>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33" name="Shape 389">
            <a:extLst>
              <a:ext uri="{FF2B5EF4-FFF2-40B4-BE49-F238E27FC236}">
                <a16:creationId xmlns:a16="http://schemas.microsoft.com/office/drawing/2014/main" id="{B7FB952B-1C42-E61C-6FE5-539C613CF2EC}"/>
              </a:ext>
            </a:extLst>
          </p:cNvPr>
          <p:cNvSpPr/>
          <p:nvPr/>
        </p:nvSpPr>
        <p:spPr>
          <a:xfrm>
            <a:off x="8713351" y="1984530"/>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35" name="Shape 368">
            <a:extLst>
              <a:ext uri="{FF2B5EF4-FFF2-40B4-BE49-F238E27FC236}">
                <a16:creationId xmlns:a16="http://schemas.microsoft.com/office/drawing/2014/main" id="{C4496D9C-2DA2-6190-8618-98395C82E17A}"/>
              </a:ext>
            </a:extLst>
          </p:cNvPr>
          <p:cNvSpPr/>
          <p:nvPr/>
        </p:nvSpPr>
        <p:spPr>
          <a:xfrm>
            <a:off x="8256815" y="5858501"/>
            <a:ext cx="913068"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sz="1600" dirty="0">
                <a:solidFill>
                  <a:schemeClr val="bg1"/>
                </a:solidFill>
              </a:rPr>
              <a:t>集群部署</a:t>
            </a:r>
            <a:endParaRPr sz="1600" dirty="0">
              <a:solidFill>
                <a:schemeClr val="bg1"/>
              </a:solidFill>
            </a:endParaRPr>
          </a:p>
        </p:txBody>
      </p:sp>
      <p:sp>
        <p:nvSpPr>
          <p:cNvPr id="36" name="文本框 35">
            <a:extLst>
              <a:ext uri="{FF2B5EF4-FFF2-40B4-BE49-F238E27FC236}">
                <a16:creationId xmlns:a16="http://schemas.microsoft.com/office/drawing/2014/main" id="{BA6413F0-92B3-1175-404B-7688E965E883}"/>
              </a:ext>
            </a:extLst>
          </p:cNvPr>
          <p:cNvSpPr txBox="1"/>
          <p:nvPr/>
        </p:nvSpPr>
        <p:spPr>
          <a:xfrm>
            <a:off x="8907598" y="3431168"/>
            <a:ext cx="2205941" cy="1917897"/>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选课系统典型的初始架构为“浏览器</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单</a:t>
            </a:r>
            <a:r>
              <a:rPr lang="en-US" altLang="zh-CN" sz="1200" dirty="0">
                <a:solidFill>
                  <a:schemeClr val="bg1"/>
                </a:solidFill>
                <a:latin typeface="微软雅黑" panose="020B0503020204020204" pitchFamily="34" charset="-122"/>
                <a:ea typeface="微软雅黑" panose="020B0503020204020204" pitchFamily="34" charset="-122"/>
              </a:rPr>
              <a:t>WEB</a:t>
            </a:r>
            <a:r>
              <a:rPr lang="zh-CN" altLang="en-US" sz="1200" dirty="0">
                <a:solidFill>
                  <a:schemeClr val="bg1"/>
                </a:solidFill>
                <a:latin typeface="微软雅黑" panose="020B0503020204020204" pitchFamily="34" charset="-122"/>
                <a:ea typeface="微软雅黑" panose="020B0503020204020204" pitchFamily="34" charset="-122"/>
              </a:rPr>
              <a:t>服务器</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单数据库”模式。</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随着用户并发访问量的增加，通常 </a:t>
            </a:r>
            <a:r>
              <a:rPr lang="en-US" altLang="zh-CN" sz="1200" dirty="0">
                <a:solidFill>
                  <a:schemeClr val="bg1"/>
                </a:solidFill>
                <a:latin typeface="微软雅黑" panose="020B0503020204020204" pitchFamily="34" charset="-122"/>
                <a:ea typeface="微软雅黑" panose="020B0503020204020204" pitchFamily="34" charset="-122"/>
              </a:rPr>
              <a:t>WEB</a:t>
            </a:r>
            <a:r>
              <a:rPr lang="zh-CN" altLang="en-US" sz="1200" dirty="0">
                <a:solidFill>
                  <a:schemeClr val="bg1"/>
                </a:solidFill>
                <a:latin typeface="微软雅黑" panose="020B0503020204020204" pitchFamily="34" charset="-122"/>
                <a:ea typeface="微软雅黑" panose="020B0503020204020204" pitchFamily="34" charset="-122"/>
              </a:rPr>
              <a:t>服务器首先出现服务瓶颈，因此首先要着手对</a:t>
            </a:r>
            <a:r>
              <a:rPr lang="en-US" altLang="zh-CN" sz="1200" dirty="0">
                <a:solidFill>
                  <a:schemeClr val="bg1"/>
                </a:solidFill>
                <a:latin typeface="微软雅黑" panose="020B0503020204020204" pitchFamily="34" charset="-122"/>
                <a:ea typeface="微软雅黑" panose="020B0503020204020204" pitchFamily="34" charset="-122"/>
              </a:rPr>
              <a:t>WEB</a:t>
            </a:r>
            <a:r>
              <a:rPr lang="zh-CN" altLang="en-US" sz="1200" dirty="0">
                <a:solidFill>
                  <a:schemeClr val="bg1"/>
                </a:solidFill>
                <a:latin typeface="微软雅黑" panose="020B0503020204020204" pitchFamily="34" charset="-122"/>
                <a:ea typeface="微软雅黑" panose="020B0503020204020204" pitchFamily="34" charset="-122"/>
              </a:rPr>
              <a:t>站点层进行水平扩展。</a:t>
            </a:r>
          </a:p>
        </p:txBody>
      </p:sp>
      <p:sp>
        <p:nvSpPr>
          <p:cNvPr id="37" name="Freeform 99">
            <a:extLst>
              <a:ext uri="{FF2B5EF4-FFF2-40B4-BE49-F238E27FC236}">
                <a16:creationId xmlns:a16="http://schemas.microsoft.com/office/drawing/2014/main" id="{CD8B4BD8-B2BE-E943-5CE3-7D8F816CB71C}"/>
              </a:ext>
            </a:extLst>
          </p:cNvPr>
          <p:cNvSpPr>
            <a:spLocks noChangeArrowheads="1"/>
          </p:cNvSpPr>
          <p:nvPr/>
        </p:nvSpPr>
        <p:spPr bwMode="auto">
          <a:xfrm>
            <a:off x="9274534" y="2534801"/>
            <a:ext cx="566802" cy="346096"/>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rgbClr val="243152"/>
          </a:solidFill>
          <a:ln>
            <a:noFill/>
          </a:ln>
          <a:effectLst/>
        </p:spPr>
        <p:txBody>
          <a:bodyPr wrap="none" anchor="ctr"/>
          <a:lstStyle/>
          <a:p>
            <a:endParaRPr lang="en-US"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wipe(left)">
                                      <p:cBhvr>
                                        <p:cTn id="7" dur="500"/>
                                        <p:tgtEl>
                                          <p:spTgt spid="20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wipe(left)">
                                      <p:cBhvr>
                                        <p:cTn id="10" dur="500"/>
                                        <p:tgtEl>
                                          <p:spTgt spid="206"/>
                                        </p:tgtEl>
                                      </p:cBhvr>
                                    </p:animEffect>
                                  </p:childTnLst>
                                </p:cTn>
                              </p:par>
                              <p:par>
                                <p:cTn id="11" presetID="2" presetClass="entr" presetSubtype="12" fill="hold" grpId="0" nodeType="withEffect">
                                  <p:stCondLst>
                                    <p:cond delay="0"/>
                                  </p:stCondLst>
                                  <p:childTnLst>
                                    <p:set>
                                      <p:cBhvr>
                                        <p:cTn id="12" dur="1" fill="hold">
                                          <p:stCondLst>
                                            <p:cond delay="0"/>
                                          </p:stCondLst>
                                        </p:cTn>
                                        <p:tgtEl>
                                          <p:spTgt spid="249"/>
                                        </p:tgtEl>
                                        <p:attrNameLst>
                                          <p:attrName>style.visibility</p:attrName>
                                        </p:attrNameLst>
                                      </p:cBhvr>
                                      <p:to>
                                        <p:strVal val="visible"/>
                                      </p:to>
                                    </p:set>
                                    <p:anim calcmode="lin" valueType="num">
                                      <p:cBhvr additive="base">
                                        <p:cTn id="13" dur="500" fill="hold"/>
                                        <p:tgtEl>
                                          <p:spTgt spid="249"/>
                                        </p:tgtEl>
                                        <p:attrNameLst>
                                          <p:attrName>ppt_x</p:attrName>
                                        </p:attrNameLst>
                                      </p:cBhvr>
                                      <p:tavLst>
                                        <p:tav tm="0">
                                          <p:val>
                                            <p:strVal val="0-#ppt_w/2"/>
                                          </p:val>
                                        </p:tav>
                                        <p:tav tm="100000">
                                          <p:val>
                                            <p:strVal val="#ppt_x"/>
                                          </p:val>
                                        </p:tav>
                                      </p:tavLst>
                                    </p:anim>
                                    <p:anim calcmode="lin" valueType="num">
                                      <p:cBhvr additive="base">
                                        <p:cTn id="14" dur="500" fill="hold"/>
                                        <p:tgtEl>
                                          <p:spTgt spid="249"/>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251"/>
                                        </p:tgtEl>
                                        <p:attrNameLst>
                                          <p:attrName>style.visibility</p:attrName>
                                        </p:attrNameLst>
                                      </p:cBhvr>
                                      <p:to>
                                        <p:strVal val="visible"/>
                                      </p:to>
                                    </p:set>
                                    <p:anim calcmode="lin" valueType="num">
                                      <p:cBhvr additive="base">
                                        <p:cTn id="17" dur="500" fill="hold"/>
                                        <p:tgtEl>
                                          <p:spTgt spid="251"/>
                                        </p:tgtEl>
                                        <p:attrNameLst>
                                          <p:attrName>ppt_x</p:attrName>
                                        </p:attrNameLst>
                                      </p:cBhvr>
                                      <p:tavLst>
                                        <p:tav tm="0">
                                          <p:val>
                                            <p:strVal val="0-#ppt_w/2"/>
                                          </p:val>
                                        </p:tav>
                                        <p:tav tm="100000">
                                          <p:val>
                                            <p:strVal val="#ppt_x"/>
                                          </p:val>
                                        </p:tav>
                                      </p:tavLst>
                                    </p:anim>
                                    <p:anim calcmode="lin" valueType="num">
                                      <p:cBhvr additive="base">
                                        <p:cTn id="18" dur="500" fill="hold"/>
                                        <p:tgtEl>
                                          <p:spTgt spid="251"/>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4" presetClass="entr" presetSubtype="1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randombar(horizontal)">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7" grpId="0" animBg="1"/>
      <p:bldP spid="249" grpId="0" animBg="1"/>
      <p:bldP spid="251" grpId="0" animBg="1"/>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a</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52" name="文本框 51"/>
          <p:cNvSpPr txBox="1"/>
          <p:nvPr/>
        </p:nvSpPr>
        <p:spPr>
          <a:xfrm>
            <a:off x="2082006" y="641493"/>
            <a:ext cx="4959929"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系统架构优化</a:t>
            </a: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System Architecture Optimization</a:t>
            </a:r>
          </a:p>
        </p:txBody>
      </p:sp>
      <p:pic>
        <p:nvPicPr>
          <p:cNvPr id="7" name="图片 6">
            <a:extLst>
              <a:ext uri="{FF2B5EF4-FFF2-40B4-BE49-F238E27FC236}">
                <a16:creationId xmlns:a16="http://schemas.microsoft.com/office/drawing/2014/main" id="{4258DFBF-51F6-CB15-CB14-33B94F56B69B}"/>
              </a:ext>
            </a:extLst>
          </p:cNvPr>
          <p:cNvPicPr>
            <a:picLocks noChangeAspect="1"/>
          </p:cNvPicPr>
          <p:nvPr/>
        </p:nvPicPr>
        <p:blipFill rotWithShape="1">
          <a:blip r:embed="rId2"/>
          <a:srcRect r="42" b="14517"/>
          <a:stretch/>
        </p:blipFill>
        <p:spPr>
          <a:xfrm>
            <a:off x="649322" y="2088253"/>
            <a:ext cx="6712261" cy="3232496"/>
          </a:xfrm>
          <a:prstGeom prst="rect">
            <a:avLst/>
          </a:prstGeom>
        </p:spPr>
      </p:pic>
      <p:sp>
        <p:nvSpPr>
          <p:cNvPr id="9" name="文本框 8">
            <a:extLst>
              <a:ext uri="{FF2B5EF4-FFF2-40B4-BE49-F238E27FC236}">
                <a16:creationId xmlns:a16="http://schemas.microsoft.com/office/drawing/2014/main" id="{FC92FC48-2AAB-595F-2364-00C9CBAD6F04}"/>
              </a:ext>
            </a:extLst>
          </p:cNvPr>
          <p:cNvSpPr txBox="1"/>
          <p:nvPr/>
        </p:nvSpPr>
        <p:spPr>
          <a:xfrm>
            <a:off x="7840092" y="3509942"/>
            <a:ext cx="3861578" cy="122540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这是一种低成本且十分有效的扩展模式，理论上 </a:t>
            </a:r>
            <a:r>
              <a:rPr lang="en-US" altLang="zh-CN" sz="1200" dirty="0">
                <a:solidFill>
                  <a:schemeClr val="bg1"/>
                </a:solidFill>
                <a:latin typeface="微软雅黑" panose="020B0503020204020204" pitchFamily="34" charset="-122"/>
                <a:ea typeface="微软雅黑" panose="020B0503020204020204" pitchFamily="34" charset="-122"/>
              </a:rPr>
              <a:t>WEB </a:t>
            </a:r>
            <a:r>
              <a:rPr lang="zh-CN" altLang="en-US" sz="1200" dirty="0">
                <a:solidFill>
                  <a:schemeClr val="bg1"/>
                </a:solidFill>
                <a:latin typeface="微软雅黑" panose="020B0503020204020204" pitchFamily="34" charset="-122"/>
                <a:ea typeface="微软雅黑" panose="020B0503020204020204" pitchFamily="34" charset="-122"/>
              </a:rPr>
              <a:t>服务器数可以无限扩展。具体只需要将各 </a:t>
            </a:r>
            <a:r>
              <a:rPr lang="en-US" altLang="zh-CN" sz="1200" dirty="0">
                <a:solidFill>
                  <a:schemeClr val="bg1"/>
                </a:solidFill>
                <a:latin typeface="微软雅黑" panose="020B0503020204020204" pitchFamily="34" charset="-122"/>
                <a:ea typeface="微软雅黑" panose="020B0503020204020204" pitchFamily="34" charset="-122"/>
              </a:rPr>
              <a:t>WEB </a:t>
            </a:r>
            <a:r>
              <a:rPr lang="zh-CN" altLang="en-US" sz="1200" dirty="0">
                <a:solidFill>
                  <a:schemeClr val="bg1"/>
                </a:solidFill>
                <a:latin typeface="微软雅黑" panose="020B0503020204020204" pitchFamily="34" charset="-122"/>
                <a:ea typeface="微软雅黑" panose="020B0503020204020204" pitchFamily="34" charset="-122"/>
              </a:rPr>
              <a:t>站 点</a:t>
            </a:r>
            <a:r>
              <a:rPr lang="en-US" altLang="zh-CN" sz="1200" dirty="0">
                <a:solidFill>
                  <a:schemeClr val="bg1"/>
                </a:solidFill>
                <a:latin typeface="微软雅黑" panose="020B0503020204020204" pitchFamily="34" charset="-122"/>
                <a:ea typeface="微软雅黑" panose="020B0503020204020204" pitchFamily="34" charset="-122"/>
              </a:rPr>
              <a:t>IP</a:t>
            </a:r>
            <a:r>
              <a:rPr lang="zh-CN" altLang="en-US" sz="1200" dirty="0">
                <a:solidFill>
                  <a:schemeClr val="bg1"/>
                </a:solidFill>
                <a:latin typeface="微软雅黑" panose="020B0503020204020204" pitchFamily="34" charset="-122"/>
                <a:ea typeface="微软雅黑" panose="020B0503020204020204" pitchFamily="34" charset="-122"/>
              </a:rPr>
              <a:t>解析在同一个域名下，用户访问该域名时，</a:t>
            </a:r>
            <a:r>
              <a:rPr lang="en-US" altLang="zh-CN" sz="1200" dirty="0">
                <a:solidFill>
                  <a:schemeClr val="bg1"/>
                </a:solidFill>
                <a:latin typeface="微软雅黑" panose="020B0503020204020204" pitchFamily="34" charset="-122"/>
                <a:ea typeface="微软雅黑" panose="020B0503020204020204" pitchFamily="34" charset="-122"/>
              </a:rPr>
              <a:t>DNS</a:t>
            </a:r>
            <a:r>
              <a:rPr lang="zh-CN" altLang="en-US" sz="1200" dirty="0">
                <a:solidFill>
                  <a:schemeClr val="bg1"/>
                </a:solidFill>
                <a:latin typeface="微软雅黑" panose="020B0503020204020204" pitchFamily="34" charset="-122"/>
                <a:ea typeface="微软雅黑" panose="020B0503020204020204" pitchFamily="34" charset="-122"/>
              </a:rPr>
              <a:t>轮动返回 各个 </a:t>
            </a:r>
            <a:r>
              <a:rPr lang="en-US" altLang="zh-CN" sz="1200" dirty="0">
                <a:solidFill>
                  <a:schemeClr val="bg1"/>
                </a:solidFill>
                <a:latin typeface="微软雅黑" panose="020B0503020204020204" pitchFamily="34" charset="-122"/>
                <a:ea typeface="微软雅黑" panose="020B0503020204020204" pitchFamily="34" charset="-122"/>
              </a:rPr>
              <a:t>IP</a:t>
            </a:r>
            <a:r>
              <a:rPr lang="zh-CN" altLang="en-US" sz="1200" dirty="0">
                <a:solidFill>
                  <a:schemeClr val="bg1"/>
                </a:solidFill>
                <a:latin typeface="微软雅黑" panose="020B0503020204020204" pitchFamily="34" charset="-122"/>
                <a:ea typeface="微软雅黑" panose="020B0503020204020204" pitchFamily="34" charset="-122"/>
              </a:rPr>
              <a:t>。如此实现了对 </a:t>
            </a:r>
            <a:r>
              <a:rPr lang="en-US" altLang="zh-CN" sz="1200" dirty="0">
                <a:solidFill>
                  <a:schemeClr val="bg1"/>
                </a:solidFill>
                <a:latin typeface="微软雅黑" panose="020B0503020204020204" pitchFamily="34" charset="-122"/>
                <a:ea typeface="微软雅黑" panose="020B0503020204020204" pitchFamily="34" charset="-122"/>
              </a:rPr>
              <a:t>WEB </a:t>
            </a:r>
            <a:r>
              <a:rPr lang="zh-CN" altLang="en-US" sz="1200" dirty="0">
                <a:solidFill>
                  <a:schemeClr val="bg1"/>
                </a:solidFill>
                <a:latin typeface="微软雅黑" panose="020B0503020204020204" pitchFamily="34" charset="-122"/>
                <a:ea typeface="微软雅黑" panose="020B0503020204020204" pitchFamily="34" charset="-122"/>
              </a:rPr>
              <a:t>服务器的负载均衡。</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8FBF2C10-70D8-C16C-E678-2DACB63E5F73}"/>
              </a:ext>
            </a:extLst>
          </p:cNvPr>
          <p:cNvSpPr txBox="1"/>
          <p:nvPr/>
        </p:nvSpPr>
        <p:spPr>
          <a:xfrm>
            <a:off x="8405466" y="2642569"/>
            <a:ext cx="2730831" cy="646331"/>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基于</a:t>
            </a:r>
            <a:r>
              <a:rPr lang="en-US" altLang="zh-CN" b="1" dirty="0">
                <a:solidFill>
                  <a:schemeClr val="bg1"/>
                </a:solidFill>
                <a:latin typeface="微软雅黑" panose="020B0503020204020204" pitchFamily="34" charset="-122"/>
                <a:ea typeface="微软雅黑" panose="020B0503020204020204" pitchFamily="34" charset="-122"/>
              </a:rPr>
              <a:t>DNS</a:t>
            </a:r>
            <a:r>
              <a:rPr lang="zh-CN" altLang="en-US" b="1" dirty="0">
                <a:solidFill>
                  <a:schemeClr val="bg1"/>
                </a:solidFill>
                <a:latin typeface="微软雅黑" panose="020B0503020204020204" pitchFamily="34" charset="-122"/>
                <a:ea typeface="微软雅黑" panose="020B0503020204020204" pitchFamily="34" charset="-122"/>
              </a:rPr>
              <a:t>对</a:t>
            </a:r>
            <a:r>
              <a:rPr lang="en-US" altLang="zh-CN" b="1" dirty="0">
                <a:solidFill>
                  <a:schemeClr val="bg1"/>
                </a:solidFill>
                <a:latin typeface="微软雅黑" panose="020B0503020204020204" pitchFamily="34" charset="-122"/>
                <a:ea typeface="微软雅黑" panose="020B0503020204020204" pitchFamily="34" charset="-122"/>
              </a:rPr>
              <a:t>WEB</a:t>
            </a:r>
            <a:r>
              <a:rPr lang="zh-CN" altLang="en-US" b="1" dirty="0">
                <a:solidFill>
                  <a:schemeClr val="bg1"/>
                </a:solidFill>
                <a:latin typeface="微软雅黑" panose="020B0503020204020204" pitchFamily="34" charset="-122"/>
                <a:ea typeface="微软雅黑" panose="020B0503020204020204" pitchFamily="34" charset="-122"/>
              </a:rPr>
              <a:t>站点层进行水平扩展</a:t>
            </a:r>
          </a:p>
        </p:txBody>
      </p:sp>
      <p:sp>
        <p:nvSpPr>
          <p:cNvPr id="15" name="文本框 14">
            <a:extLst>
              <a:ext uri="{FF2B5EF4-FFF2-40B4-BE49-F238E27FC236}">
                <a16:creationId xmlns:a16="http://schemas.microsoft.com/office/drawing/2014/main" id="{A74234DB-F3A8-661D-74DB-203088A563CE}"/>
              </a:ext>
            </a:extLst>
          </p:cNvPr>
          <p:cNvSpPr txBox="1"/>
          <p:nvPr/>
        </p:nvSpPr>
        <p:spPr>
          <a:xfrm>
            <a:off x="977226" y="5656798"/>
            <a:ext cx="9993419" cy="76373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DNS </a:t>
            </a:r>
            <a:r>
              <a:rPr lang="zh-CN" altLang="en-US" sz="1200" dirty="0">
                <a:solidFill>
                  <a:schemeClr val="bg1"/>
                </a:solidFill>
                <a:latin typeface="微软雅黑" panose="020B0503020204020204" pitchFamily="34" charset="-122"/>
                <a:ea typeface="微软雅黑" panose="020B0503020204020204" pitchFamily="34" charset="-122"/>
              </a:rPr>
              <a:t>不会感知到具体 </a:t>
            </a:r>
            <a:r>
              <a:rPr lang="en-US" altLang="zh-CN" sz="1200" dirty="0">
                <a:solidFill>
                  <a:schemeClr val="bg1"/>
                </a:solidFill>
                <a:latin typeface="微软雅黑" panose="020B0503020204020204" pitchFamily="34" charset="-122"/>
                <a:ea typeface="微软雅黑" panose="020B0503020204020204" pitchFamily="34" charset="-122"/>
              </a:rPr>
              <a:t>WEB </a:t>
            </a:r>
            <a:r>
              <a:rPr lang="zh-CN" altLang="en-US" sz="1200" dirty="0">
                <a:solidFill>
                  <a:schemeClr val="bg1"/>
                </a:solidFill>
                <a:latin typeface="微软雅黑" panose="020B0503020204020204" pitchFamily="34" charset="-122"/>
                <a:ea typeface="微软雅黑" panose="020B0503020204020204" pitchFamily="34" charset="-122"/>
              </a:rPr>
              <a:t>站点的可用性，当某个</a:t>
            </a:r>
            <a:r>
              <a:rPr lang="en-US" altLang="zh-CN" sz="1200" dirty="0">
                <a:solidFill>
                  <a:schemeClr val="bg1"/>
                </a:solidFill>
                <a:latin typeface="微软雅黑" panose="020B0503020204020204" pitchFamily="34" charset="-122"/>
                <a:ea typeface="微软雅黑" panose="020B0503020204020204" pitchFamily="34" charset="-122"/>
              </a:rPr>
              <a:t>WEB</a:t>
            </a:r>
            <a:r>
              <a:rPr lang="zh-CN" altLang="en-US" sz="1200" dirty="0">
                <a:solidFill>
                  <a:schemeClr val="bg1"/>
                </a:solidFill>
                <a:latin typeface="微软雅黑" panose="020B0503020204020204" pitchFamily="34" charset="-122"/>
                <a:ea typeface="微软雅黑" panose="020B0503020204020204" pitchFamily="34" charset="-122"/>
              </a:rPr>
              <a:t>站点服务故障（如网络中断、系统崩溃等），用户对这个站点的访问将失败。 </a:t>
            </a: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）扩容非实时。</a:t>
            </a:r>
            <a:r>
              <a:rPr lang="en-US" altLang="zh-CN" sz="1200" dirty="0">
                <a:solidFill>
                  <a:schemeClr val="bg1"/>
                </a:solidFill>
                <a:latin typeface="微软雅黑" panose="020B0503020204020204" pitchFamily="34" charset="-122"/>
                <a:ea typeface="微软雅黑" panose="020B0503020204020204" pitchFamily="34" charset="-122"/>
              </a:rPr>
              <a:t>DNS </a:t>
            </a:r>
            <a:r>
              <a:rPr lang="zh-CN" altLang="en-US" sz="1200" dirty="0">
                <a:solidFill>
                  <a:schemeClr val="bg1"/>
                </a:solidFill>
                <a:latin typeface="微软雅黑" panose="020B0503020204020204" pitchFamily="34" charset="-122"/>
                <a:ea typeface="微软雅黑" panose="020B0503020204020204" pitchFamily="34" charset="-122"/>
              </a:rPr>
              <a:t>域名解析的生效需要一个刷新周期。特别是在公网运营商 </a:t>
            </a:r>
            <a:r>
              <a:rPr lang="en-US" altLang="zh-CN" sz="1200" dirty="0">
                <a:solidFill>
                  <a:schemeClr val="bg1"/>
                </a:solidFill>
                <a:latin typeface="微软雅黑" panose="020B0503020204020204" pitchFamily="34" charset="-122"/>
                <a:ea typeface="微软雅黑" panose="020B0503020204020204" pitchFamily="34" charset="-122"/>
              </a:rPr>
              <a:t>DNS </a:t>
            </a:r>
            <a:r>
              <a:rPr lang="zh-CN" altLang="en-US" sz="1200" dirty="0">
                <a:solidFill>
                  <a:schemeClr val="bg1"/>
                </a:solidFill>
                <a:latin typeface="微软雅黑" panose="020B0503020204020204" pitchFamily="34" charset="-122"/>
                <a:ea typeface="微软雅黑" panose="020B0503020204020204" pitchFamily="34" charset="-122"/>
              </a:rPr>
              <a:t>缓存的刷新时间更长，可能会一定程度影响系统使用。 </a:t>
            </a: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3</a:t>
            </a:r>
            <a:r>
              <a:rPr lang="zh-CN" altLang="en-US" sz="1200" dirty="0">
                <a:solidFill>
                  <a:schemeClr val="bg1"/>
                </a:solidFill>
                <a:latin typeface="微软雅黑" panose="020B0503020204020204" pitchFamily="34" charset="-122"/>
                <a:ea typeface="微软雅黑" panose="020B0503020204020204" pitchFamily="34" charset="-122"/>
              </a:rPr>
              <a:t>）暴露了各个 </a:t>
            </a:r>
            <a:r>
              <a:rPr lang="en-US" altLang="zh-CN" sz="1200" dirty="0">
                <a:solidFill>
                  <a:schemeClr val="bg1"/>
                </a:solidFill>
                <a:latin typeface="微软雅黑" panose="020B0503020204020204" pitchFamily="34" charset="-122"/>
                <a:ea typeface="微软雅黑" panose="020B0503020204020204" pitchFamily="34" charset="-122"/>
              </a:rPr>
              <a:t>WEB </a:t>
            </a:r>
            <a:r>
              <a:rPr lang="zh-CN" altLang="en-US" sz="1200" dirty="0">
                <a:solidFill>
                  <a:schemeClr val="bg1"/>
                </a:solidFill>
                <a:latin typeface="微软雅黑" panose="020B0503020204020204" pitchFamily="34" charset="-122"/>
                <a:ea typeface="微软雅黑" panose="020B0503020204020204" pitchFamily="34" charset="-122"/>
              </a:rPr>
              <a:t>服务器的地址。因为是基于 </a:t>
            </a:r>
            <a:r>
              <a:rPr lang="en-US" altLang="zh-CN" sz="1200" dirty="0">
                <a:solidFill>
                  <a:schemeClr val="bg1"/>
                </a:solidFill>
                <a:latin typeface="微软雅黑" panose="020B0503020204020204" pitchFamily="34" charset="-122"/>
                <a:ea typeface="微软雅黑" panose="020B0503020204020204" pitchFamily="34" charset="-122"/>
              </a:rPr>
              <a:t>DNS </a:t>
            </a:r>
            <a:r>
              <a:rPr lang="zh-CN" altLang="en-US" sz="1200" dirty="0">
                <a:solidFill>
                  <a:schemeClr val="bg1"/>
                </a:solidFill>
                <a:latin typeface="微软雅黑" panose="020B0503020204020204" pitchFamily="34" charset="-122"/>
                <a:ea typeface="微软雅黑" panose="020B0503020204020204" pitchFamily="34" charset="-122"/>
              </a:rPr>
              <a:t>解析的，所以每个 </a:t>
            </a:r>
            <a:r>
              <a:rPr lang="en-US" altLang="zh-CN" sz="1200" dirty="0">
                <a:solidFill>
                  <a:schemeClr val="bg1"/>
                </a:solidFill>
                <a:latin typeface="微软雅黑" panose="020B0503020204020204" pitchFamily="34" charset="-122"/>
                <a:ea typeface="微软雅黑" panose="020B0503020204020204" pitchFamily="34" charset="-122"/>
              </a:rPr>
              <a:t>WEB </a:t>
            </a:r>
            <a:r>
              <a:rPr lang="zh-CN" altLang="en-US" sz="1200" dirty="0">
                <a:solidFill>
                  <a:schemeClr val="bg1"/>
                </a:solidFill>
                <a:latin typeface="微软雅黑" panose="020B0503020204020204" pitchFamily="34" charset="-122"/>
                <a:ea typeface="微软雅黑" panose="020B0503020204020204" pitchFamily="34" charset="-122"/>
              </a:rPr>
              <a:t>服务器的 </a:t>
            </a:r>
            <a:r>
              <a:rPr lang="en-US" altLang="zh-CN" sz="1200" dirty="0">
                <a:solidFill>
                  <a:schemeClr val="bg1"/>
                </a:solidFill>
                <a:latin typeface="微软雅黑" panose="020B0503020204020204" pitchFamily="34" charset="-122"/>
                <a:ea typeface="微软雅黑" panose="020B0503020204020204" pitchFamily="34" charset="-122"/>
              </a:rPr>
              <a:t>IP </a:t>
            </a:r>
            <a:r>
              <a:rPr lang="zh-CN" altLang="en-US" sz="1200" dirty="0">
                <a:solidFill>
                  <a:schemeClr val="bg1"/>
                </a:solidFill>
                <a:latin typeface="微软雅黑" panose="020B0503020204020204" pitchFamily="34" charset="-122"/>
                <a:ea typeface="微软雅黑" panose="020B0503020204020204" pitchFamily="34" charset="-122"/>
              </a:rPr>
              <a:t>都需公开。这带来了潜在的风险。</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39206" y="600867"/>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rPr>
              <a:t>a</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sp>
        <p:nvSpPr>
          <p:cNvPr id="52" name="文本框 51"/>
          <p:cNvSpPr txBox="1"/>
          <p:nvPr/>
        </p:nvSpPr>
        <p:spPr>
          <a:xfrm>
            <a:off x="2082006" y="641493"/>
            <a:ext cx="4959929"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系统架构优化</a:t>
            </a: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System Architecture Optimization</a:t>
            </a:r>
          </a:p>
        </p:txBody>
      </p:sp>
      <p:sp>
        <p:nvSpPr>
          <p:cNvPr id="9" name="文本框 8">
            <a:extLst>
              <a:ext uri="{FF2B5EF4-FFF2-40B4-BE49-F238E27FC236}">
                <a16:creationId xmlns:a16="http://schemas.microsoft.com/office/drawing/2014/main" id="{FC92FC48-2AAB-595F-2364-00C9CBAD6F04}"/>
              </a:ext>
            </a:extLst>
          </p:cNvPr>
          <p:cNvSpPr txBox="1"/>
          <p:nvPr/>
        </p:nvSpPr>
        <p:spPr>
          <a:xfrm>
            <a:off x="7705777" y="2910505"/>
            <a:ext cx="3861578" cy="2148730"/>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改用反向代理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对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WEB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站点层进行水平扩展。</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是一个高性能的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HTTP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和反向代理服务器，反向代理可以实现隐藏服务器的内部结构，集成防火墙来防御外界</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DDOS</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攻击，通过负载均衡分配流量到不同服务器上等功能。此外</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支持对故障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WEB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站点的探测感知，能够把流量引导到非故障的</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WEB</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站点，同时也没有</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DNS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负载均衡模式下暴露过多</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IP</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、扩容非实时等问题。</a:t>
            </a:r>
            <a:endPar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8FBF2C10-70D8-C16C-E678-2DACB63E5F73}"/>
              </a:ext>
            </a:extLst>
          </p:cNvPr>
          <p:cNvSpPr txBox="1"/>
          <p:nvPr/>
        </p:nvSpPr>
        <p:spPr>
          <a:xfrm>
            <a:off x="8229600" y="2128277"/>
            <a:ext cx="28139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基于</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反向代理对</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WEB</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站点层进行水平扩展</a:t>
            </a:r>
          </a:p>
        </p:txBody>
      </p:sp>
      <p:sp>
        <p:nvSpPr>
          <p:cNvPr id="15" name="文本框 14">
            <a:extLst>
              <a:ext uri="{FF2B5EF4-FFF2-40B4-BE49-F238E27FC236}">
                <a16:creationId xmlns:a16="http://schemas.microsoft.com/office/drawing/2014/main" id="{A74234DB-F3A8-661D-74DB-203088A563CE}"/>
              </a:ext>
            </a:extLst>
          </p:cNvPr>
          <p:cNvSpPr txBox="1"/>
          <p:nvPr/>
        </p:nvSpPr>
        <p:spPr>
          <a:xfrm>
            <a:off x="977226" y="5656798"/>
            <a:ext cx="9993419" cy="532903"/>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）多了一个反向代理层，架构变复杂，多了一道反向代理层的延时。</a:t>
            </a: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）反向代理层的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为单点部署，如发生故障系统将不可访问。这对于选课这样的大规模正式活动来说是一个风险。</a:t>
            </a:r>
          </a:p>
        </p:txBody>
      </p:sp>
      <p:pic>
        <p:nvPicPr>
          <p:cNvPr id="3" name="图片 2">
            <a:extLst>
              <a:ext uri="{FF2B5EF4-FFF2-40B4-BE49-F238E27FC236}">
                <a16:creationId xmlns:a16="http://schemas.microsoft.com/office/drawing/2014/main" id="{B185493A-A182-78B3-3261-5F8A36C7B951}"/>
              </a:ext>
            </a:extLst>
          </p:cNvPr>
          <p:cNvPicPr>
            <a:picLocks noChangeAspect="1"/>
          </p:cNvPicPr>
          <p:nvPr/>
        </p:nvPicPr>
        <p:blipFill rotWithShape="1">
          <a:blip r:embed="rId2"/>
          <a:srcRect l="-127" t="-925" r="127" b="11031"/>
          <a:stretch/>
        </p:blipFill>
        <p:spPr>
          <a:xfrm>
            <a:off x="994938" y="1812688"/>
            <a:ext cx="6187740" cy="3414412"/>
          </a:xfrm>
          <a:prstGeom prst="rect">
            <a:avLst/>
          </a:prstGeom>
        </p:spPr>
      </p:pic>
    </p:spTree>
    <p:extLst>
      <p:ext uri="{BB962C8B-B14F-4D97-AF65-F5344CB8AC3E}">
        <p14:creationId xmlns:p14="http://schemas.microsoft.com/office/powerpoint/2010/main" val="268210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4084348" y="3344878"/>
            <a:ext cx="4023304" cy="52197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mn-ea"/>
              </a:rPr>
              <a:t>选题的背景和目标</a:t>
            </a:r>
          </a:p>
        </p:txBody>
      </p:sp>
      <p:sp>
        <p:nvSpPr>
          <p:cNvPr id="14" name="文本框 13"/>
          <p:cNvSpPr txBox="1"/>
          <p:nvPr/>
        </p:nvSpPr>
        <p:spPr>
          <a:xfrm>
            <a:off x="4059129" y="3868098"/>
            <a:ext cx="4073740" cy="368299"/>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Background And Purpose</a:t>
            </a:r>
            <a:endParaRPr lang="zh-CN" altLang="en-US"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2" name="文本框 11"/>
          <p:cNvSpPr txBox="1"/>
          <p:nvPr/>
        </p:nvSpPr>
        <p:spPr>
          <a:xfrm>
            <a:off x="539206" y="600867"/>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rPr>
              <a:t>a</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sp>
        <p:nvSpPr>
          <p:cNvPr id="52" name="文本框 51"/>
          <p:cNvSpPr txBox="1"/>
          <p:nvPr/>
        </p:nvSpPr>
        <p:spPr>
          <a:xfrm>
            <a:off x="2082006" y="641493"/>
            <a:ext cx="4959929"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系统架构优化</a:t>
            </a: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System Architecture Optimization</a:t>
            </a:r>
          </a:p>
        </p:txBody>
      </p:sp>
      <p:sp>
        <p:nvSpPr>
          <p:cNvPr id="9" name="文本框 8">
            <a:extLst>
              <a:ext uri="{FF2B5EF4-FFF2-40B4-BE49-F238E27FC236}">
                <a16:creationId xmlns:a16="http://schemas.microsoft.com/office/drawing/2014/main" id="{FC92FC48-2AAB-595F-2364-00C9CBAD6F04}"/>
              </a:ext>
            </a:extLst>
          </p:cNvPr>
          <p:cNvSpPr txBox="1"/>
          <p:nvPr/>
        </p:nvSpPr>
        <p:spPr>
          <a:xfrm>
            <a:off x="7104112" y="2910506"/>
            <a:ext cx="4463243" cy="1917897"/>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为避免反向代理层的单点故障风险，采用两台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组成一个集群，分别部署 </a:t>
            </a:r>
            <a:r>
              <a:rPr kumimoji="0" lang="en-US" altLang="zh-CN" sz="1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Keepalived</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，设置成相同的虚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IP</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，实现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负载均衡服务的高可用。当一台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挂了， </a:t>
            </a:r>
            <a:r>
              <a:rPr kumimoji="0" lang="en-US" altLang="zh-CN" sz="1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Keepalived</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能够探测到并将流量自动迁移到另一台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上。该方案解决了反向代理层的高可用问题，但是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集群的资源利用率下降到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50%</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（一主一备）。对于院校选课活动，每秒的</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HTTP</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请求峰值一般在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10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万以下，该架构的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WEB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站点响应能力应能满足要求，最多再适当提高 </a:t>
            </a:r>
            <a:r>
              <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 </a:t>
            </a: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服务器的配置应能解决问题。</a:t>
            </a:r>
          </a:p>
        </p:txBody>
      </p:sp>
      <p:sp>
        <p:nvSpPr>
          <p:cNvPr id="13" name="文本框 12">
            <a:extLst>
              <a:ext uri="{FF2B5EF4-FFF2-40B4-BE49-F238E27FC236}">
                <a16:creationId xmlns:a16="http://schemas.microsoft.com/office/drawing/2014/main" id="{8FBF2C10-70D8-C16C-E678-2DACB63E5F73}"/>
              </a:ext>
            </a:extLst>
          </p:cNvPr>
          <p:cNvSpPr txBox="1"/>
          <p:nvPr/>
        </p:nvSpPr>
        <p:spPr>
          <a:xfrm>
            <a:off x="7928767" y="2068642"/>
            <a:ext cx="28139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通过 </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Nginx </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集群解决反向代理层高可用问题</a:t>
            </a:r>
          </a:p>
        </p:txBody>
      </p:sp>
      <p:pic>
        <p:nvPicPr>
          <p:cNvPr id="4" name="图片 3">
            <a:extLst>
              <a:ext uri="{FF2B5EF4-FFF2-40B4-BE49-F238E27FC236}">
                <a16:creationId xmlns:a16="http://schemas.microsoft.com/office/drawing/2014/main" id="{15A91ABE-BDDD-3323-7C6D-9E809C80C39F}"/>
              </a:ext>
            </a:extLst>
          </p:cNvPr>
          <p:cNvPicPr>
            <a:picLocks noChangeAspect="1"/>
          </p:cNvPicPr>
          <p:nvPr/>
        </p:nvPicPr>
        <p:blipFill rotWithShape="1">
          <a:blip r:embed="rId2"/>
          <a:srcRect r="-130" b="8716"/>
          <a:stretch/>
        </p:blipFill>
        <p:spPr>
          <a:xfrm>
            <a:off x="1026689" y="1978473"/>
            <a:ext cx="5750202" cy="3516129"/>
          </a:xfrm>
          <a:prstGeom prst="rect">
            <a:avLst/>
          </a:prstGeom>
        </p:spPr>
      </p:pic>
    </p:spTree>
    <p:extLst>
      <p:ext uri="{BB962C8B-B14F-4D97-AF65-F5344CB8AC3E}">
        <p14:creationId xmlns:p14="http://schemas.microsoft.com/office/powerpoint/2010/main" val="2250820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b</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52" name="文本框 51"/>
          <p:cNvSpPr txBox="1"/>
          <p:nvPr/>
        </p:nvSpPr>
        <p:spPr>
          <a:xfrm>
            <a:off x="2082006" y="641493"/>
            <a:ext cx="4959929"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数据层优化</a:t>
            </a: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Data-tier Optimization</a:t>
            </a:r>
          </a:p>
        </p:txBody>
      </p:sp>
      <p:sp>
        <p:nvSpPr>
          <p:cNvPr id="2" name="文本框 1">
            <a:extLst>
              <a:ext uri="{FF2B5EF4-FFF2-40B4-BE49-F238E27FC236}">
                <a16:creationId xmlns:a16="http://schemas.microsoft.com/office/drawing/2014/main" id="{3785BFC9-E084-9905-ED1B-069695EBD63F}"/>
              </a:ext>
            </a:extLst>
          </p:cNvPr>
          <p:cNvSpPr txBox="1"/>
          <p:nvPr/>
        </p:nvSpPr>
        <p:spPr>
          <a:xfrm>
            <a:off x="806240" y="2690336"/>
            <a:ext cx="4381368" cy="1477328"/>
          </a:xfrm>
          <a:prstGeom prst="rect">
            <a:avLst/>
          </a:prstGeom>
          <a:noFill/>
        </p:spPr>
        <p:txBody>
          <a:bodyPr wrap="square">
            <a:spAutoFit/>
          </a:bodyPr>
          <a:lstStyle/>
          <a:p>
            <a:r>
              <a:rPr lang="zh-CN" altLang="en-US" dirty="0">
                <a:solidFill>
                  <a:schemeClr val="bg1"/>
                </a:solidFill>
              </a:rPr>
              <a:t>         经过前面的优化，WEB 站点层的高性能、高可用都得到了一定的保证，但此时数据库</a:t>
            </a:r>
            <a:r>
              <a:rPr lang="en-US" altLang="zh-CN" dirty="0">
                <a:solidFill>
                  <a:schemeClr val="bg1"/>
                </a:solidFill>
              </a:rPr>
              <a:t>IO</a:t>
            </a:r>
            <a:r>
              <a:rPr lang="zh-CN" altLang="en-US" dirty="0">
                <a:solidFill>
                  <a:schemeClr val="bg1"/>
                </a:solidFill>
              </a:rPr>
              <a:t>操作很可能成为了瓶颈。 数据层同样需要进行改进，数据层库架构优化的目的同样是实现高性能、高可用。</a:t>
            </a:r>
          </a:p>
        </p:txBody>
      </p:sp>
      <p:sp>
        <p:nvSpPr>
          <p:cNvPr id="4" name="文本框 3">
            <a:extLst>
              <a:ext uri="{FF2B5EF4-FFF2-40B4-BE49-F238E27FC236}">
                <a16:creationId xmlns:a16="http://schemas.microsoft.com/office/drawing/2014/main" id="{B7E36545-8465-9A11-1F6C-D298974F3287}"/>
              </a:ext>
            </a:extLst>
          </p:cNvPr>
          <p:cNvSpPr txBox="1"/>
          <p:nvPr/>
        </p:nvSpPr>
        <p:spPr>
          <a:xfrm>
            <a:off x="5936974" y="2052044"/>
            <a:ext cx="6096000" cy="2585323"/>
          </a:xfrm>
          <a:prstGeom prst="rect">
            <a:avLst/>
          </a:prstGeom>
          <a:noFill/>
        </p:spPr>
        <p:txBody>
          <a:bodyPr wrap="square">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优化方案：</a:t>
            </a:r>
            <a:endParaRPr lang="en-US" altLang="zh-CN" sz="1800" dirty="0">
              <a:solidFill>
                <a:schemeClr val="bg1"/>
              </a:solidFill>
              <a:latin typeface="微软雅黑" panose="020B0503020204020204" pitchFamily="34" charset="-122"/>
              <a:ea typeface="微软雅黑" panose="020B0503020204020204" pitchFamily="34" charset="-122"/>
            </a:endParaRPr>
          </a:p>
          <a:p>
            <a:endParaRPr lang="en-US" altLang="zh-CN" sz="1800"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1</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能预热的数据提前预热，利用缓存抗住“读”压力。</a:t>
            </a:r>
            <a:endParaRPr lang="en-US" altLang="zh-CN" sz="1800" dirty="0">
              <a:solidFill>
                <a:schemeClr val="bg1"/>
              </a:solidFill>
              <a:latin typeface="微软雅黑" panose="020B0503020204020204" pitchFamily="34" charset="-122"/>
              <a:ea typeface="微软雅黑" panose="020B0503020204020204" pitchFamily="34" charset="-122"/>
            </a:endParaRPr>
          </a:p>
          <a:p>
            <a:endParaRPr lang="en-US" altLang="zh-CN" sz="1800"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池化技术。</a:t>
            </a:r>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sz="1800"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3</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实现数据库的读写分离。</a:t>
            </a:r>
            <a:endParaRPr lang="en-US" altLang="zh-CN" sz="1800" dirty="0">
              <a:solidFill>
                <a:schemeClr val="bg1"/>
              </a:solidFill>
              <a:latin typeface="微软雅黑" panose="020B0503020204020204" pitchFamily="34" charset="-122"/>
              <a:ea typeface="微软雅黑" panose="020B0503020204020204" pitchFamily="34" charset="-122"/>
            </a:endParaRPr>
          </a:p>
          <a:p>
            <a:endParaRPr lang="en-US" altLang="zh-CN" sz="1800"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4</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使用</a:t>
            </a:r>
            <a:r>
              <a:rPr lang="en-US" altLang="zh-CN" sz="1800" dirty="0">
                <a:solidFill>
                  <a:schemeClr val="bg1"/>
                </a:solidFill>
                <a:latin typeface="微软雅黑" panose="020B0503020204020204" pitchFamily="34" charset="-122"/>
                <a:ea typeface="微软雅黑" panose="020B0503020204020204" pitchFamily="34" charset="-122"/>
              </a:rPr>
              <a:t>NoSQL</a:t>
            </a:r>
            <a:r>
              <a:rPr lang="zh-CN" altLang="en-US" sz="1800" dirty="0">
                <a:solidFill>
                  <a:schemeClr val="bg1"/>
                </a:solidFill>
                <a:latin typeface="微软雅黑" panose="020B0503020204020204" pitchFamily="34" charset="-122"/>
                <a:ea typeface="微软雅黑" panose="020B0503020204020204" pitchFamily="34" charset="-122"/>
              </a:rPr>
              <a:t>，消息队列（及搜索引擎技术</a:t>
            </a:r>
            <a:r>
              <a:rPr lang="en-US" altLang="zh-CN" sz="1800" dirty="0">
                <a:solidFill>
                  <a:schemeClr val="bg1"/>
                </a:solidFill>
                <a:latin typeface="微软雅黑" panose="020B0503020204020204" pitchFamily="34" charset="-122"/>
                <a:ea typeface="微软雅黑" panose="020B0503020204020204" pitchFamily="34" charset="-122"/>
              </a:rPr>
              <a:t>[</a:t>
            </a:r>
            <a:r>
              <a:rPr lang="en-US" altLang="zh-CN" sz="1800" dirty="0" err="1">
                <a:solidFill>
                  <a:schemeClr val="bg1"/>
                </a:solidFill>
                <a:latin typeface="微软雅黑" panose="020B0503020204020204" pitchFamily="34" charset="-122"/>
                <a:ea typeface="微软雅黑" panose="020B0503020204020204" pitchFamily="34" charset="-122"/>
              </a:rPr>
              <a:t>todo</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7947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b</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52" name="文本框 51"/>
          <p:cNvSpPr txBox="1"/>
          <p:nvPr/>
        </p:nvSpPr>
        <p:spPr>
          <a:xfrm>
            <a:off x="2082006" y="641493"/>
            <a:ext cx="4959929"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数据层优化</a:t>
            </a: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Data-tier Optimization</a:t>
            </a:r>
          </a:p>
        </p:txBody>
      </p:sp>
      <p:cxnSp>
        <p:nvCxnSpPr>
          <p:cNvPr id="37" name="Elbow Connector 41">
            <a:extLst>
              <a:ext uri="{FF2B5EF4-FFF2-40B4-BE49-F238E27FC236}">
                <a16:creationId xmlns:a16="http://schemas.microsoft.com/office/drawing/2014/main" id="{8B6BBA23-EC7A-D90C-5FEC-C2955ECE024E}"/>
              </a:ext>
            </a:extLst>
          </p:cNvPr>
          <p:cNvCxnSpPr/>
          <p:nvPr/>
        </p:nvCxnSpPr>
        <p:spPr>
          <a:xfrm rot="5400000" flipH="1" flipV="1">
            <a:off x="10144713" y="5225680"/>
            <a:ext cx="630702" cy="593388"/>
          </a:xfrm>
          <a:prstGeom prst="bentConnector3">
            <a:avLst>
              <a:gd name="adj1" fmla="val 50000"/>
            </a:avLst>
          </a:prstGeom>
          <a:ln w="254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8" name="Shape 376">
            <a:extLst>
              <a:ext uri="{FF2B5EF4-FFF2-40B4-BE49-F238E27FC236}">
                <a16:creationId xmlns:a16="http://schemas.microsoft.com/office/drawing/2014/main" id="{3B70D3E7-7403-5F3F-B4E4-1826F74BBA76}"/>
              </a:ext>
            </a:extLst>
          </p:cNvPr>
          <p:cNvSpPr/>
          <p:nvPr/>
        </p:nvSpPr>
        <p:spPr>
          <a:xfrm>
            <a:off x="8685559" y="2902956"/>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39" name="Shape 377">
            <a:extLst>
              <a:ext uri="{FF2B5EF4-FFF2-40B4-BE49-F238E27FC236}">
                <a16:creationId xmlns:a16="http://schemas.microsoft.com/office/drawing/2014/main" id="{7DF49747-B3A7-7157-8A14-D57746DABDE0}"/>
              </a:ext>
            </a:extLst>
          </p:cNvPr>
          <p:cNvSpPr/>
          <p:nvPr/>
        </p:nvSpPr>
        <p:spPr>
          <a:xfrm flipH="1">
            <a:off x="8082309" y="3051331"/>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endParaRPr/>
          </a:p>
        </p:txBody>
      </p:sp>
      <p:sp>
        <p:nvSpPr>
          <p:cNvPr id="40" name="Shape 378">
            <a:extLst>
              <a:ext uri="{FF2B5EF4-FFF2-40B4-BE49-F238E27FC236}">
                <a16:creationId xmlns:a16="http://schemas.microsoft.com/office/drawing/2014/main" id="{6E03A129-3965-C2CD-FBDF-134E8A80387A}"/>
              </a:ext>
            </a:extLst>
          </p:cNvPr>
          <p:cNvSpPr/>
          <p:nvPr/>
        </p:nvSpPr>
        <p:spPr>
          <a:xfrm flipV="1">
            <a:off x="7871597" y="2902956"/>
            <a:ext cx="1" cy="29088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41" name="Shape 379">
            <a:extLst>
              <a:ext uri="{FF2B5EF4-FFF2-40B4-BE49-F238E27FC236}">
                <a16:creationId xmlns:a16="http://schemas.microsoft.com/office/drawing/2014/main" id="{97B64F83-B625-8D38-7214-957C79A40E48}"/>
              </a:ext>
            </a:extLst>
          </p:cNvPr>
          <p:cNvSpPr/>
          <p:nvPr/>
        </p:nvSpPr>
        <p:spPr>
          <a:xfrm>
            <a:off x="7868184" y="2907840"/>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42" name="Shape 363">
            <a:extLst>
              <a:ext uri="{FF2B5EF4-FFF2-40B4-BE49-F238E27FC236}">
                <a16:creationId xmlns:a16="http://schemas.microsoft.com/office/drawing/2014/main" id="{DB4FD5FE-3D0C-1247-F564-0DDF8A3055FF}"/>
              </a:ext>
            </a:extLst>
          </p:cNvPr>
          <p:cNvSpPr/>
          <p:nvPr/>
        </p:nvSpPr>
        <p:spPr>
          <a:xfrm>
            <a:off x="0" y="5834069"/>
            <a:ext cx="10265264"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43" name="Shape 364">
            <a:extLst>
              <a:ext uri="{FF2B5EF4-FFF2-40B4-BE49-F238E27FC236}">
                <a16:creationId xmlns:a16="http://schemas.microsoft.com/office/drawing/2014/main" id="{FFD901A9-89FE-9B5D-9836-7CA2253EB06C}"/>
              </a:ext>
            </a:extLst>
          </p:cNvPr>
          <p:cNvSpPr/>
          <p:nvPr/>
        </p:nvSpPr>
        <p:spPr>
          <a:xfrm>
            <a:off x="0" y="5898238"/>
            <a:ext cx="10265263"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44" name="Shape 384">
            <a:extLst>
              <a:ext uri="{FF2B5EF4-FFF2-40B4-BE49-F238E27FC236}">
                <a16:creationId xmlns:a16="http://schemas.microsoft.com/office/drawing/2014/main" id="{73AC2B94-518F-FE8E-33C0-F6116A4624EE}"/>
              </a:ext>
            </a:extLst>
          </p:cNvPr>
          <p:cNvSpPr/>
          <p:nvPr/>
        </p:nvSpPr>
        <p:spPr>
          <a:xfrm>
            <a:off x="3667362" y="2201991"/>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45" name="Shape 385">
            <a:extLst>
              <a:ext uri="{FF2B5EF4-FFF2-40B4-BE49-F238E27FC236}">
                <a16:creationId xmlns:a16="http://schemas.microsoft.com/office/drawing/2014/main" id="{739E0704-5C14-8CD3-FA06-DA455BDF7D43}"/>
              </a:ext>
            </a:extLst>
          </p:cNvPr>
          <p:cNvSpPr/>
          <p:nvPr/>
        </p:nvSpPr>
        <p:spPr>
          <a:xfrm flipH="1">
            <a:off x="2043479" y="2936087"/>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46" name="Shape 386">
            <a:extLst>
              <a:ext uri="{FF2B5EF4-FFF2-40B4-BE49-F238E27FC236}">
                <a16:creationId xmlns:a16="http://schemas.microsoft.com/office/drawing/2014/main" id="{2F0F4561-0FC5-C610-FC1D-D1CB01A45EF1}"/>
              </a:ext>
            </a:extLst>
          </p:cNvPr>
          <p:cNvSpPr/>
          <p:nvPr/>
        </p:nvSpPr>
        <p:spPr>
          <a:xfrm flipH="1">
            <a:off x="3091320" y="2343659"/>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54" name="Shape 387">
            <a:extLst>
              <a:ext uri="{FF2B5EF4-FFF2-40B4-BE49-F238E27FC236}">
                <a16:creationId xmlns:a16="http://schemas.microsoft.com/office/drawing/2014/main" id="{913997E0-8DA2-3E95-117D-491E47F13048}"/>
              </a:ext>
            </a:extLst>
          </p:cNvPr>
          <p:cNvSpPr/>
          <p:nvPr/>
        </p:nvSpPr>
        <p:spPr>
          <a:xfrm flipH="1">
            <a:off x="1453556" y="3084462"/>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55" name="Shape 388">
            <a:extLst>
              <a:ext uri="{FF2B5EF4-FFF2-40B4-BE49-F238E27FC236}">
                <a16:creationId xmlns:a16="http://schemas.microsoft.com/office/drawing/2014/main" id="{F5DB3503-53FD-D30F-FA84-6BCF4834FC56}"/>
              </a:ext>
            </a:extLst>
          </p:cNvPr>
          <p:cNvSpPr/>
          <p:nvPr/>
        </p:nvSpPr>
        <p:spPr>
          <a:xfrm flipV="1">
            <a:off x="2853399" y="2201991"/>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56" name="Shape 389">
            <a:extLst>
              <a:ext uri="{FF2B5EF4-FFF2-40B4-BE49-F238E27FC236}">
                <a16:creationId xmlns:a16="http://schemas.microsoft.com/office/drawing/2014/main" id="{0C648D86-B03D-65D2-BD6F-1BA3A89757E0}"/>
              </a:ext>
            </a:extLst>
          </p:cNvPr>
          <p:cNvSpPr/>
          <p:nvPr/>
        </p:nvSpPr>
        <p:spPr>
          <a:xfrm>
            <a:off x="2849986" y="2208046"/>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57" name="Shape 390">
            <a:extLst>
              <a:ext uri="{FF2B5EF4-FFF2-40B4-BE49-F238E27FC236}">
                <a16:creationId xmlns:a16="http://schemas.microsoft.com/office/drawing/2014/main" id="{9017306E-D173-9CF9-F2B3-DC522A3E732B}"/>
              </a:ext>
            </a:extLst>
          </p:cNvPr>
          <p:cNvSpPr/>
          <p:nvPr/>
        </p:nvSpPr>
        <p:spPr>
          <a:xfrm flipH="1" flipV="1">
            <a:off x="2043478" y="2936087"/>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58" name="Freeform 168">
            <a:extLst>
              <a:ext uri="{FF2B5EF4-FFF2-40B4-BE49-F238E27FC236}">
                <a16:creationId xmlns:a16="http://schemas.microsoft.com/office/drawing/2014/main" id="{7435552D-5EA3-BEC2-AFC5-F1BFEC91A95D}"/>
              </a:ext>
            </a:extLst>
          </p:cNvPr>
          <p:cNvSpPr>
            <a:spLocks noChangeArrowheads="1"/>
          </p:cNvSpPr>
          <p:nvPr/>
        </p:nvSpPr>
        <p:spPr bwMode="auto">
          <a:xfrm>
            <a:off x="8426187" y="3405554"/>
            <a:ext cx="550834" cy="472836"/>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243152"/>
          </a:solidFill>
          <a:ln>
            <a:noFill/>
          </a:ln>
          <a:effectLst/>
        </p:spPr>
        <p:txBody>
          <a:bodyPr wrap="none" anchor="ctr"/>
          <a:lstStyle/>
          <a:p>
            <a:endParaRPr lang="en-US" sz="900"/>
          </a:p>
        </p:txBody>
      </p:sp>
      <p:sp>
        <p:nvSpPr>
          <p:cNvPr id="59" name="Freeform 28">
            <a:extLst>
              <a:ext uri="{FF2B5EF4-FFF2-40B4-BE49-F238E27FC236}">
                <a16:creationId xmlns:a16="http://schemas.microsoft.com/office/drawing/2014/main" id="{3553F106-ABA0-3F56-4AB8-0911D4876453}"/>
              </a:ext>
            </a:extLst>
          </p:cNvPr>
          <p:cNvSpPr>
            <a:spLocks noChangeArrowheads="1"/>
          </p:cNvSpPr>
          <p:nvPr/>
        </p:nvSpPr>
        <p:spPr bwMode="auto">
          <a:xfrm>
            <a:off x="3417480" y="2699120"/>
            <a:ext cx="566799" cy="476511"/>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sp>
        <p:nvSpPr>
          <p:cNvPr id="60" name="Freeform 99">
            <a:extLst>
              <a:ext uri="{FF2B5EF4-FFF2-40B4-BE49-F238E27FC236}">
                <a16:creationId xmlns:a16="http://schemas.microsoft.com/office/drawing/2014/main" id="{8C8E3215-57DC-1F6B-41DC-9DA8FB4810C8}"/>
              </a:ext>
            </a:extLst>
          </p:cNvPr>
          <p:cNvSpPr>
            <a:spLocks noChangeArrowheads="1"/>
          </p:cNvSpPr>
          <p:nvPr/>
        </p:nvSpPr>
        <p:spPr bwMode="auto">
          <a:xfrm>
            <a:off x="1756425" y="3515481"/>
            <a:ext cx="566802" cy="346096"/>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rgbClr val="243152"/>
          </a:solidFill>
          <a:ln>
            <a:noFill/>
          </a:ln>
          <a:effectLst/>
        </p:spPr>
        <p:txBody>
          <a:bodyPr wrap="none" anchor="ctr"/>
          <a:lstStyle/>
          <a:p>
            <a:endParaRPr lang="en-US" sz="900"/>
          </a:p>
        </p:txBody>
      </p:sp>
      <p:sp>
        <p:nvSpPr>
          <p:cNvPr id="61" name="Shape 373">
            <a:extLst>
              <a:ext uri="{FF2B5EF4-FFF2-40B4-BE49-F238E27FC236}">
                <a16:creationId xmlns:a16="http://schemas.microsoft.com/office/drawing/2014/main" id="{FB04C400-43B5-9089-BB10-40C9FE5BFAAD}"/>
              </a:ext>
            </a:extLst>
          </p:cNvPr>
          <p:cNvSpPr/>
          <p:nvPr/>
        </p:nvSpPr>
        <p:spPr>
          <a:xfrm>
            <a:off x="10074826" y="5774944"/>
            <a:ext cx="190437" cy="192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8100" cap="flat">
            <a:solidFill>
              <a:schemeClr val="bg1">
                <a:lumMod val="95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62" name="Shape 368">
            <a:extLst>
              <a:ext uri="{FF2B5EF4-FFF2-40B4-BE49-F238E27FC236}">
                <a16:creationId xmlns:a16="http://schemas.microsoft.com/office/drawing/2014/main" id="{385CAE98-98E0-A9DD-7ADB-AFE4D8649F36}"/>
              </a:ext>
            </a:extLst>
          </p:cNvPr>
          <p:cNvSpPr/>
          <p:nvPr/>
        </p:nvSpPr>
        <p:spPr>
          <a:xfrm>
            <a:off x="2438172" y="5936493"/>
            <a:ext cx="913068"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sz="1600" dirty="0">
                <a:solidFill>
                  <a:schemeClr val="bg1"/>
                </a:solidFill>
              </a:rPr>
              <a:t>引入缓存</a:t>
            </a:r>
            <a:endParaRPr sz="1600" dirty="0">
              <a:solidFill>
                <a:schemeClr val="bg1"/>
              </a:solidFill>
            </a:endParaRPr>
          </a:p>
        </p:txBody>
      </p:sp>
      <p:sp>
        <p:nvSpPr>
          <p:cNvPr id="63" name="文本框 62">
            <a:extLst>
              <a:ext uri="{FF2B5EF4-FFF2-40B4-BE49-F238E27FC236}">
                <a16:creationId xmlns:a16="http://schemas.microsoft.com/office/drawing/2014/main" id="{86365529-C705-B027-0575-2DED948EBD01}"/>
              </a:ext>
            </a:extLst>
          </p:cNvPr>
          <p:cNvSpPr txBox="1"/>
          <p:nvPr/>
        </p:nvSpPr>
        <p:spPr>
          <a:xfrm>
            <a:off x="561627" y="4343402"/>
            <a:ext cx="2221540" cy="1456232"/>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当请求的</a:t>
            </a:r>
            <a:r>
              <a:rPr lang="en-US" altLang="zh-CN" sz="1200" dirty="0">
                <a:solidFill>
                  <a:schemeClr val="bg1"/>
                </a:solidFill>
                <a:latin typeface="微软雅黑" panose="020B0503020204020204" pitchFamily="34" charset="-122"/>
                <a:ea typeface="微软雅黑" panose="020B0503020204020204" pitchFamily="34" charset="-122"/>
              </a:rPr>
              <a:t>QPS</a:t>
            </a:r>
            <a:r>
              <a:rPr lang="zh-CN" altLang="en-US" sz="1200" dirty="0">
                <a:solidFill>
                  <a:schemeClr val="bg1"/>
                </a:solidFill>
                <a:latin typeface="微软雅黑" panose="020B0503020204020204" pitchFamily="34" charset="-122"/>
                <a:ea typeface="微软雅黑" panose="020B0503020204020204" pitchFamily="34" charset="-122"/>
              </a:rPr>
              <a:t>达到一定的水平后，系统将面临性能降低（并发越大查询速率越低）以及并发下降（当请求数超过正常单机数据库所能抗住的</a:t>
            </a:r>
            <a:r>
              <a:rPr lang="en-US" altLang="zh-CN" sz="1200" dirty="0">
                <a:solidFill>
                  <a:schemeClr val="bg1"/>
                </a:solidFill>
                <a:latin typeface="微软雅黑" panose="020B0503020204020204" pitchFamily="34" charset="-122"/>
                <a:ea typeface="微软雅黑" panose="020B0503020204020204" pitchFamily="34" charset="-122"/>
              </a:rPr>
              <a:t>QPS</a:t>
            </a:r>
            <a:r>
              <a:rPr lang="zh-CN" altLang="en-US" sz="1200" dirty="0">
                <a:solidFill>
                  <a:schemeClr val="bg1"/>
                </a:solidFill>
                <a:latin typeface="微软雅黑" panose="020B0503020204020204" pitchFamily="34" charset="-122"/>
                <a:ea typeface="微软雅黑" panose="020B0503020204020204" pitchFamily="34" charset="-122"/>
              </a:rPr>
              <a:t>时，数据库将会卡顿甚至宕机）</a:t>
            </a:r>
          </a:p>
        </p:txBody>
      </p:sp>
      <p:sp>
        <p:nvSpPr>
          <p:cNvPr id="64" name="文本框 63">
            <a:extLst>
              <a:ext uri="{FF2B5EF4-FFF2-40B4-BE49-F238E27FC236}">
                <a16:creationId xmlns:a16="http://schemas.microsoft.com/office/drawing/2014/main" id="{FD1F98B4-C2B3-7556-8596-972E0B05BF54}"/>
              </a:ext>
            </a:extLst>
          </p:cNvPr>
          <p:cNvSpPr txBox="1"/>
          <p:nvPr/>
        </p:nvSpPr>
        <p:spPr>
          <a:xfrm>
            <a:off x="7975242" y="4310272"/>
            <a:ext cx="1696633" cy="1456232"/>
          </a:xfrm>
          <a:prstGeom prst="rect">
            <a:avLst/>
          </a:prstGeom>
          <a:noFill/>
        </p:spPr>
        <p:txBody>
          <a:bodyPr wrap="square" rtlCol="0">
            <a:spAutoFit/>
          </a:bodyPr>
          <a:lstStyle/>
          <a:p>
            <a:pPr>
              <a:lnSpc>
                <a:spcPct val="125000"/>
              </a:lnSpc>
            </a:pPr>
            <a:r>
              <a:rPr lang="en-US" altLang="zh-CN" sz="1200" dirty="0" err="1">
                <a:solidFill>
                  <a:schemeClr val="bg1"/>
                </a:solidFill>
                <a:latin typeface="微软雅黑" panose="020B0503020204020204" pitchFamily="34" charset="-122"/>
                <a:ea typeface="微软雅黑" panose="020B0503020204020204" pitchFamily="34" charset="-122"/>
              </a:rPr>
              <a:t>Todo</a:t>
            </a:r>
            <a:r>
              <a:rPr lang="zh-CN" altLang="en-US" sz="1200" dirty="0">
                <a:solidFill>
                  <a:schemeClr val="bg1"/>
                </a:solidFill>
                <a:latin typeface="微软雅黑" panose="020B0503020204020204" pitchFamily="34" charset="-122"/>
                <a:ea typeface="微软雅黑" panose="020B0503020204020204" pitchFamily="34" charset="-122"/>
              </a:rPr>
              <a:t>：</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引入</a:t>
            </a:r>
            <a:r>
              <a:rPr lang="en-US" altLang="zh-CN" sz="1200" dirty="0">
                <a:solidFill>
                  <a:schemeClr val="bg1"/>
                </a:solidFill>
                <a:latin typeface="微软雅黑" panose="020B0503020204020204" pitchFamily="34" charset="-122"/>
                <a:ea typeface="微软雅黑" panose="020B0503020204020204" pitchFamily="34" charset="-122"/>
              </a:rPr>
              <a:t>Redis</a:t>
            </a:r>
            <a:r>
              <a:rPr lang="zh-CN" altLang="en-US" sz="1200" dirty="0">
                <a:solidFill>
                  <a:schemeClr val="bg1"/>
                </a:solidFill>
                <a:latin typeface="微软雅黑" panose="020B0503020204020204" pitchFamily="34" charset="-122"/>
                <a:ea typeface="微软雅黑" panose="020B0503020204020204" pitchFamily="34" charset="-122"/>
              </a:rPr>
              <a:t>集群，</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解决数据一致性问题，预防缓存雪崩与缓存穿透问题，以搭建高可用的</a:t>
            </a:r>
            <a:r>
              <a:rPr lang="en-US" altLang="zh-CN" sz="1200" dirty="0">
                <a:solidFill>
                  <a:schemeClr val="bg1"/>
                </a:solidFill>
                <a:latin typeface="微软雅黑" panose="020B0503020204020204" pitchFamily="34" charset="-122"/>
                <a:ea typeface="微软雅黑" panose="020B0503020204020204" pitchFamily="34" charset="-122"/>
              </a:rPr>
              <a:t>Redis</a:t>
            </a:r>
            <a:r>
              <a:rPr lang="zh-CN" altLang="en-US" sz="1200" dirty="0">
                <a:solidFill>
                  <a:schemeClr val="bg1"/>
                </a:solidFill>
                <a:latin typeface="微软雅黑" panose="020B0503020204020204" pitchFamily="34" charset="-122"/>
                <a:ea typeface="微软雅黑" panose="020B0503020204020204" pitchFamily="34" charset="-122"/>
              </a:rPr>
              <a:t>集群。</a:t>
            </a:r>
          </a:p>
        </p:txBody>
      </p:sp>
      <p:sp>
        <p:nvSpPr>
          <p:cNvPr id="65" name="文本框 64">
            <a:extLst>
              <a:ext uri="{FF2B5EF4-FFF2-40B4-BE49-F238E27FC236}">
                <a16:creationId xmlns:a16="http://schemas.microsoft.com/office/drawing/2014/main" id="{384A4C29-D997-0BFA-C7DF-68BF8FE0144A}"/>
              </a:ext>
            </a:extLst>
          </p:cNvPr>
          <p:cNvSpPr txBox="1"/>
          <p:nvPr/>
        </p:nvSpPr>
        <p:spPr>
          <a:xfrm>
            <a:off x="2944525" y="3694061"/>
            <a:ext cx="2349714" cy="168706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使用缓存方案可以提高访问性能、降低网络拥堵，减轻服务负载等。</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缓存读写性能高，且预热快。将要被请求的数据放入缓存中，请求将先在缓存中获取数据（单机缓存可承载的并发量可能是</a:t>
            </a:r>
            <a:r>
              <a:rPr lang="en-US" altLang="zh-CN" sz="1200" dirty="0">
                <a:solidFill>
                  <a:schemeClr val="bg1"/>
                </a:solidFill>
                <a:latin typeface="微软雅黑" panose="020B0503020204020204" pitchFamily="34" charset="-122"/>
                <a:ea typeface="微软雅黑" panose="020B0503020204020204" pitchFamily="34" charset="-122"/>
              </a:rPr>
              <a:t>MySQL</a:t>
            </a:r>
            <a:r>
              <a:rPr lang="zh-CN" altLang="en-US" sz="1200" dirty="0">
                <a:solidFill>
                  <a:schemeClr val="bg1"/>
                </a:solidFill>
                <a:latin typeface="微软雅黑" panose="020B0503020204020204" pitchFamily="34" charset="-122"/>
                <a:ea typeface="微软雅黑" panose="020B0503020204020204" pitchFamily="34" charset="-122"/>
              </a:rPr>
              <a:t>的几十倍）。</a:t>
            </a:r>
          </a:p>
        </p:txBody>
      </p:sp>
      <p:sp>
        <p:nvSpPr>
          <p:cNvPr id="66" name="Shape 368">
            <a:extLst>
              <a:ext uri="{FF2B5EF4-FFF2-40B4-BE49-F238E27FC236}">
                <a16:creationId xmlns:a16="http://schemas.microsoft.com/office/drawing/2014/main" id="{58E30E22-9B47-CD6F-6582-AFD050D62AD0}"/>
              </a:ext>
            </a:extLst>
          </p:cNvPr>
          <p:cNvSpPr/>
          <p:nvPr/>
        </p:nvSpPr>
        <p:spPr>
          <a:xfrm>
            <a:off x="7411649" y="5916615"/>
            <a:ext cx="91306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sz="1600" dirty="0">
                <a:solidFill>
                  <a:schemeClr val="bg1"/>
                </a:solidFill>
              </a:rPr>
              <a:t>解决方案</a:t>
            </a:r>
            <a:endParaRPr sz="1600" dirty="0">
              <a:solidFill>
                <a:schemeClr val="bg1"/>
              </a:solidFill>
            </a:endParaRPr>
          </a:p>
        </p:txBody>
      </p:sp>
      <p:sp>
        <p:nvSpPr>
          <p:cNvPr id="67" name="Shape 377">
            <a:extLst>
              <a:ext uri="{FF2B5EF4-FFF2-40B4-BE49-F238E27FC236}">
                <a16:creationId xmlns:a16="http://schemas.microsoft.com/office/drawing/2014/main" id="{820A52B0-1EC5-BA17-E649-3273C48AFA2B}"/>
              </a:ext>
            </a:extLst>
          </p:cNvPr>
          <p:cNvSpPr/>
          <p:nvPr/>
        </p:nvSpPr>
        <p:spPr>
          <a:xfrm flipH="1">
            <a:off x="6477280" y="3051331"/>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endParaRPr/>
          </a:p>
        </p:txBody>
      </p:sp>
      <p:sp>
        <p:nvSpPr>
          <p:cNvPr id="68" name="Freeform 168">
            <a:extLst>
              <a:ext uri="{FF2B5EF4-FFF2-40B4-BE49-F238E27FC236}">
                <a16:creationId xmlns:a16="http://schemas.microsoft.com/office/drawing/2014/main" id="{31AF77B5-6E78-F97D-D610-1EAFF268641D}"/>
              </a:ext>
            </a:extLst>
          </p:cNvPr>
          <p:cNvSpPr>
            <a:spLocks noChangeArrowheads="1"/>
          </p:cNvSpPr>
          <p:nvPr/>
        </p:nvSpPr>
        <p:spPr bwMode="auto">
          <a:xfrm>
            <a:off x="6821158" y="3405554"/>
            <a:ext cx="550834" cy="472836"/>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243152"/>
          </a:solidFill>
          <a:ln>
            <a:noFill/>
          </a:ln>
          <a:effectLst/>
        </p:spPr>
        <p:txBody>
          <a:bodyPr wrap="none" anchor="ctr"/>
          <a:lstStyle/>
          <a:p>
            <a:endParaRPr lang="en-US" sz="900"/>
          </a:p>
        </p:txBody>
      </p:sp>
      <p:sp>
        <p:nvSpPr>
          <p:cNvPr id="69" name="文本框 68">
            <a:extLst>
              <a:ext uri="{FF2B5EF4-FFF2-40B4-BE49-F238E27FC236}">
                <a16:creationId xmlns:a16="http://schemas.microsoft.com/office/drawing/2014/main" id="{3A8D046A-3042-1897-B740-1D647F82BFB3}"/>
              </a:ext>
            </a:extLst>
          </p:cNvPr>
          <p:cNvSpPr txBox="1"/>
          <p:nvPr/>
        </p:nvSpPr>
        <p:spPr>
          <a:xfrm>
            <a:off x="6059927" y="4310272"/>
            <a:ext cx="1786571" cy="994568"/>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引入缓存数据库</a:t>
            </a:r>
            <a:r>
              <a:rPr lang="en-US" altLang="zh-CN" sz="1200" dirty="0">
                <a:solidFill>
                  <a:schemeClr val="bg1"/>
                </a:solidFill>
                <a:latin typeface="微软雅黑" panose="020B0503020204020204" pitchFamily="34" charset="-122"/>
                <a:ea typeface="微软雅黑" panose="020B0503020204020204" pitchFamily="34" charset="-122"/>
              </a:rPr>
              <a:t>Redis</a:t>
            </a: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设计合适的缓存淘汰策略，将热点数据存入</a:t>
            </a:r>
            <a:r>
              <a:rPr lang="en-US" altLang="zh-CN" sz="1200" dirty="0">
                <a:solidFill>
                  <a:schemeClr val="bg1"/>
                </a:solidFill>
                <a:latin typeface="微软雅黑" panose="020B0503020204020204" pitchFamily="34" charset="-122"/>
                <a:ea typeface="微软雅黑" panose="020B0503020204020204" pitchFamily="34" charset="-122"/>
              </a:rPr>
              <a:t>Redis</a:t>
            </a:r>
            <a:r>
              <a:rPr lang="zh-CN" altLang="en-US" sz="1200" dirty="0">
                <a:solidFill>
                  <a:schemeClr val="bg1"/>
                </a:solidFill>
                <a:latin typeface="微软雅黑" panose="020B0503020204020204" pitchFamily="34" charset="-122"/>
                <a:ea typeface="微软雅黑" panose="020B0503020204020204" pitchFamily="34" charset="-122"/>
              </a:rPr>
              <a:t>方便后续读取。</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70" name="Shape 390">
            <a:extLst>
              <a:ext uri="{FF2B5EF4-FFF2-40B4-BE49-F238E27FC236}">
                <a16:creationId xmlns:a16="http://schemas.microsoft.com/office/drawing/2014/main" id="{4E55A801-3821-B819-F895-813C1DCF199F}"/>
              </a:ext>
            </a:extLst>
          </p:cNvPr>
          <p:cNvSpPr/>
          <p:nvPr/>
        </p:nvSpPr>
        <p:spPr>
          <a:xfrm flipH="1" flipV="1">
            <a:off x="7059969" y="2905398"/>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1" name="Shape 376">
            <a:extLst>
              <a:ext uri="{FF2B5EF4-FFF2-40B4-BE49-F238E27FC236}">
                <a16:creationId xmlns:a16="http://schemas.microsoft.com/office/drawing/2014/main" id="{D6C3AFCA-785B-33B9-3EC1-A142FEF7B499}"/>
              </a:ext>
            </a:extLst>
          </p:cNvPr>
          <p:cNvSpPr/>
          <p:nvPr/>
        </p:nvSpPr>
        <p:spPr>
          <a:xfrm>
            <a:off x="7067279" y="2889941"/>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randombar(horizontal)">
                                      <p:cBhvr>
                                        <p:cTn id="14" dur="500"/>
                                        <p:tgtEl>
                                          <p:spTgt spid="60"/>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randombar(horizontal)">
                                      <p:cBhvr>
                                        <p:cTn id="17" dur="500"/>
                                        <p:tgtEl>
                                          <p:spTgt spid="59"/>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randombar(horizontal)">
                                      <p:cBhvr>
                                        <p:cTn id="21" dur="500"/>
                                        <p:tgtEl>
                                          <p:spTgt spid="58"/>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additive="base">
                                        <p:cTn id="25" dur="500" fill="hold"/>
                                        <p:tgtEl>
                                          <p:spTgt spid="61"/>
                                        </p:tgtEl>
                                        <p:attrNameLst>
                                          <p:attrName>ppt_x</p:attrName>
                                        </p:attrNameLst>
                                      </p:cBhvr>
                                      <p:tavLst>
                                        <p:tav tm="0">
                                          <p:val>
                                            <p:strVal val="0-#ppt_w/2"/>
                                          </p:val>
                                        </p:tav>
                                        <p:tav tm="100000">
                                          <p:val>
                                            <p:strVal val="#ppt_x"/>
                                          </p:val>
                                        </p:tav>
                                      </p:tavLst>
                                    </p:anim>
                                    <p:anim calcmode="lin" valueType="num">
                                      <p:cBhvr additive="base">
                                        <p:cTn id="26" dur="500" fill="hold"/>
                                        <p:tgtEl>
                                          <p:spTgt spid="61"/>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down)">
                                      <p:cBhvr>
                                        <p:cTn id="30" dur="500"/>
                                        <p:tgtEl>
                                          <p:spTgt spid="37"/>
                                        </p:tgtEl>
                                      </p:cBhvr>
                                    </p:animEffect>
                                  </p:childTnLst>
                                </p:cTn>
                              </p:par>
                            </p:childTnLst>
                          </p:cTn>
                        </p:par>
                        <p:par>
                          <p:cTn id="31" fill="hold">
                            <p:stCondLst>
                              <p:cond delay="25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58" grpId="0" animBg="1"/>
      <p:bldP spid="59" grpId="0" animBg="1"/>
      <p:bldP spid="60" grpId="0" animBg="1"/>
      <p:bldP spid="61" grpId="0" animBg="1"/>
      <p:bldP spid="6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cxnSp>
        <p:nvCxnSpPr>
          <p:cNvPr id="59" name="Elbow Connector 41"/>
          <p:cNvCxnSpPr/>
          <p:nvPr/>
        </p:nvCxnSpPr>
        <p:spPr>
          <a:xfrm rot="5400000" flipH="1" flipV="1">
            <a:off x="10144713" y="5225680"/>
            <a:ext cx="630702" cy="593388"/>
          </a:xfrm>
          <a:prstGeom prst="bentConnector3">
            <a:avLst>
              <a:gd name="adj1" fmla="val 50000"/>
            </a:avLst>
          </a:prstGeom>
          <a:ln w="254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1" name="Shape 376"/>
          <p:cNvSpPr/>
          <p:nvPr/>
        </p:nvSpPr>
        <p:spPr>
          <a:xfrm>
            <a:off x="7658515" y="2902956"/>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2" name="Shape 377"/>
          <p:cNvSpPr/>
          <p:nvPr/>
        </p:nvSpPr>
        <p:spPr>
          <a:xfrm flipH="1">
            <a:off x="7055265" y="3051331"/>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endParaRPr/>
          </a:p>
        </p:txBody>
      </p:sp>
      <p:sp>
        <p:nvSpPr>
          <p:cNvPr id="63" name="Shape 378"/>
          <p:cNvSpPr/>
          <p:nvPr/>
        </p:nvSpPr>
        <p:spPr>
          <a:xfrm flipV="1">
            <a:off x="6844553" y="2902956"/>
            <a:ext cx="1" cy="29088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4" name="Shape 379"/>
          <p:cNvSpPr/>
          <p:nvPr/>
        </p:nvSpPr>
        <p:spPr>
          <a:xfrm>
            <a:off x="6841140" y="2907840"/>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7" name="Shape 363"/>
          <p:cNvSpPr/>
          <p:nvPr/>
        </p:nvSpPr>
        <p:spPr>
          <a:xfrm>
            <a:off x="0" y="5834069"/>
            <a:ext cx="10265264"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68" name="Shape 364"/>
          <p:cNvSpPr/>
          <p:nvPr/>
        </p:nvSpPr>
        <p:spPr>
          <a:xfrm>
            <a:off x="0" y="5898238"/>
            <a:ext cx="10265263"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73" name="Shape 384"/>
          <p:cNvSpPr/>
          <p:nvPr/>
        </p:nvSpPr>
        <p:spPr>
          <a:xfrm>
            <a:off x="4084811" y="2168861"/>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4" name="Shape 385"/>
          <p:cNvSpPr/>
          <p:nvPr/>
        </p:nvSpPr>
        <p:spPr>
          <a:xfrm flipH="1">
            <a:off x="2460928" y="2902957"/>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5" name="Shape 386"/>
          <p:cNvSpPr/>
          <p:nvPr/>
        </p:nvSpPr>
        <p:spPr>
          <a:xfrm flipH="1">
            <a:off x="3508769" y="2310529"/>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76" name="Shape 387"/>
          <p:cNvSpPr/>
          <p:nvPr/>
        </p:nvSpPr>
        <p:spPr>
          <a:xfrm flipH="1">
            <a:off x="1871005" y="3051332"/>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77" name="Shape 388"/>
          <p:cNvSpPr/>
          <p:nvPr/>
        </p:nvSpPr>
        <p:spPr>
          <a:xfrm flipV="1">
            <a:off x="3270848" y="2168861"/>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8" name="Shape 389"/>
          <p:cNvSpPr/>
          <p:nvPr/>
        </p:nvSpPr>
        <p:spPr>
          <a:xfrm>
            <a:off x="3267435" y="2174916"/>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9" name="Shape 390"/>
          <p:cNvSpPr/>
          <p:nvPr/>
        </p:nvSpPr>
        <p:spPr>
          <a:xfrm flipH="1" flipV="1">
            <a:off x="2460927" y="2902957"/>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87" name="Freeform 168"/>
          <p:cNvSpPr>
            <a:spLocks noChangeArrowheads="1"/>
          </p:cNvSpPr>
          <p:nvPr/>
        </p:nvSpPr>
        <p:spPr bwMode="auto">
          <a:xfrm>
            <a:off x="7399143" y="3405554"/>
            <a:ext cx="550834" cy="472836"/>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243152"/>
          </a:solidFill>
          <a:ln>
            <a:noFill/>
          </a:ln>
          <a:effectLst/>
        </p:spPr>
        <p:txBody>
          <a:bodyPr wrap="none" anchor="ctr"/>
          <a:lstStyle/>
          <a:p>
            <a:endParaRPr lang="en-US" sz="900"/>
          </a:p>
        </p:txBody>
      </p:sp>
      <p:sp>
        <p:nvSpPr>
          <p:cNvPr id="88" name="Freeform 28"/>
          <p:cNvSpPr>
            <a:spLocks noChangeArrowheads="1"/>
          </p:cNvSpPr>
          <p:nvPr/>
        </p:nvSpPr>
        <p:spPr bwMode="auto">
          <a:xfrm>
            <a:off x="3834929" y="2665990"/>
            <a:ext cx="566799" cy="476511"/>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sp>
        <p:nvSpPr>
          <p:cNvPr id="89" name="Freeform 99"/>
          <p:cNvSpPr>
            <a:spLocks noChangeArrowheads="1"/>
          </p:cNvSpPr>
          <p:nvPr/>
        </p:nvSpPr>
        <p:spPr bwMode="auto">
          <a:xfrm>
            <a:off x="2173874" y="3482351"/>
            <a:ext cx="566802" cy="346096"/>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rgbClr val="243152"/>
          </a:solidFill>
          <a:ln>
            <a:noFill/>
          </a:ln>
          <a:effectLst/>
        </p:spPr>
        <p:txBody>
          <a:bodyPr wrap="none" anchor="ctr"/>
          <a:lstStyle/>
          <a:p>
            <a:endParaRPr lang="en-US" sz="900"/>
          </a:p>
        </p:txBody>
      </p:sp>
      <p:sp>
        <p:nvSpPr>
          <p:cNvPr id="90" name="Shape 373"/>
          <p:cNvSpPr/>
          <p:nvPr/>
        </p:nvSpPr>
        <p:spPr>
          <a:xfrm>
            <a:off x="9047782" y="5774944"/>
            <a:ext cx="190437" cy="192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8100" cap="flat">
            <a:solidFill>
              <a:schemeClr val="bg1">
                <a:lumMod val="95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104" name="Shape 368"/>
          <p:cNvSpPr/>
          <p:nvPr/>
        </p:nvSpPr>
        <p:spPr>
          <a:xfrm>
            <a:off x="2753026" y="5916615"/>
            <a:ext cx="1118254"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sz="1600" dirty="0">
                <a:solidFill>
                  <a:schemeClr val="bg1"/>
                </a:solidFill>
              </a:rPr>
              <a:t>遇到的问题</a:t>
            </a:r>
            <a:endParaRPr sz="1600" dirty="0">
              <a:solidFill>
                <a:schemeClr val="bg1"/>
              </a:solidFill>
            </a:endParaRPr>
          </a:p>
        </p:txBody>
      </p:sp>
      <p:sp>
        <p:nvSpPr>
          <p:cNvPr id="105" name="文本框 104"/>
          <p:cNvSpPr txBox="1"/>
          <p:nvPr/>
        </p:nvSpPr>
        <p:spPr>
          <a:xfrm>
            <a:off x="714339" y="4310272"/>
            <a:ext cx="2486277" cy="122540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如果每次请求都需要新建连接，即</a:t>
            </a:r>
            <a:r>
              <a:rPr lang="en-US" altLang="zh-CN" sz="1200" dirty="0">
                <a:solidFill>
                  <a:schemeClr val="bg1"/>
                </a:solidFill>
                <a:latin typeface="微软雅黑" panose="020B0503020204020204" pitchFamily="34" charset="-122"/>
                <a:ea typeface="微软雅黑" panose="020B0503020204020204" pitchFamily="34" charset="-122"/>
              </a:rPr>
              <a:t>TCP</a:t>
            </a:r>
            <a:r>
              <a:rPr lang="zh-CN" altLang="en-US" sz="1200" dirty="0">
                <a:solidFill>
                  <a:schemeClr val="bg1"/>
                </a:solidFill>
                <a:latin typeface="微软雅黑" panose="020B0503020204020204" pitchFamily="34" charset="-122"/>
                <a:ea typeface="微软雅黑" panose="020B0503020204020204" pitchFamily="34" charset="-122"/>
              </a:rPr>
              <a:t>需要经历“三次握手”，这个过程很费时间。另外一旦建立连接则还需要关闭连接，即</a:t>
            </a:r>
            <a:r>
              <a:rPr lang="en-US" altLang="zh-CN" sz="1200" dirty="0">
                <a:solidFill>
                  <a:schemeClr val="bg1"/>
                </a:solidFill>
                <a:latin typeface="微软雅黑" panose="020B0503020204020204" pitchFamily="34" charset="-122"/>
                <a:ea typeface="微软雅黑" panose="020B0503020204020204" pitchFamily="34" charset="-122"/>
              </a:rPr>
              <a:t>TCP</a:t>
            </a:r>
            <a:r>
              <a:rPr lang="zh-CN" altLang="en-US" sz="1200" dirty="0">
                <a:solidFill>
                  <a:schemeClr val="bg1"/>
                </a:solidFill>
                <a:latin typeface="微软雅黑" panose="020B0503020204020204" pitchFamily="34" charset="-122"/>
                <a:ea typeface="微软雅黑" panose="020B0503020204020204" pitchFamily="34" charset="-122"/>
              </a:rPr>
              <a:t>需要经历“四次挥手”，又需要时间开销。</a:t>
            </a:r>
          </a:p>
        </p:txBody>
      </p:sp>
      <p:sp>
        <p:nvSpPr>
          <p:cNvPr id="106" name="文本框 105"/>
          <p:cNvSpPr txBox="1"/>
          <p:nvPr/>
        </p:nvSpPr>
        <p:spPr>
          <a:xfrm>
            <a:off x="6948198" y="4310272"/>
            <a:ext cx="2427713" cy="122540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可以用数据库连接池来优化数据库的连接，这就是连接池技术。</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即预先分配一批并将他们放入一个缓存区中循环使用，形成池化效应。</a:t>
            </a:r>
          </a:p>
        </p:txBody>
      </p:sp>
      <p:sp>
        <p:nvSpPr>
          <p:cNvPr id="107" name="文本框 106"/>
          <p:cNvSpPr txBox="1"/>
          <p:nvPr/>
        </p:nvSpPr>
        <p:spPr>
          <a:xfrm>
            <a:off x="3361973" y="3660931"/>
            <a:ext cx="2243697" cy="168706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问题：</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单连接无法支撑高并发。</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每次请求都需要建立和关闭连接，会增加请求延迟。</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rPr>
              <a:t>3.</a:t>
            </a:r>
            <a:r>
              <a:rPr lang="zh-CN" altLang="en-US" sz="1200" dirty="0">
                <a:solidFill>
                  <a:schemeClr val="bg1"/>
                </a:solidFill>
                <a:latin typeface="微软雅黑" panose="020B0503020204020204" pitchFamily="34" charset="-122"/>
                <a:ea typeface="微软雅黑" panose="020B0503020204020204" pitchFamily="34" charset="-122"/>
              </a:rPr>
              <a:t>如果在高并发下频繁地建立和关闭会导致操作系统耗费过多</a:t>
            </a:r>
            <a:r>
              <a:rPr lang="en-US" altLang="zh-CN" sz="1200" dirty="0">
                <a:solidFill>
                  <a:schemeClr val="bg1"/>
                </a:solidFill>
                <a:latin typeface="微软雅黑" panose="020B0503020204020204" pitchFamily="34" charset="-122"/>
                <a:ea typeface="微软雅黑" panose="020B0503020204020204" pitchFamily="34" charset="-122"/>
              </a:rPr>
              <a:t>CPU</a:t>
            </a:r>
            <a:r>
              <a:rPr lang="zh-CN" altLang="en-US" sz="1200" dirty="0">
                <a:solidFill>
                  <a:schemeClr val="bg1"/>
                </a:solidFill>
                <a:latin typeface="微软雅黑" panose="020B0503020204020204" pitchFamily="34" charset="-122"/>
                <a:ea typeface="微软雅黑" panose="020B0503020204020204" pitchFamily="34" charset="-122"/>
              </a:rPr>
              <a:t>资源。</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09" name="Shape 368"/>
          <p:cNvSpPr/>
          <p:nvPr/>
        </p:nvSpPr>
        <p:spPr>
          <a:xfrm>
            <a:off x="6179420" y="5916615"/>
            <a:ext cx="1323438"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sz="1600" dirty="0">
                <a:solidFill>
                  <a:schemeClr val="bg1"/>
                </a:solidFill>
              </a:rPr>
              <a:t>引入池化技术</a:t>
            </a:r>
            <a:endParaRPr sz="1600" dirty="0">
              <a:solidFill>
                <a:schemeClr val="bg1"/>
              </a:solidFill>
            </a:endParaRPr>
          </a:p>
        </p:txBody>
      </p:sp>
      <p:grpSp>
        <p:nvGrpSpPr>
          <p:cNvPr id="2" name="组合 1">
            <a:extLst>
              <a:ext uri="{FF2B5EF4-FFF2-40B4-BE49-F238E27FC236}">
                <a16:creationId xmlns:a16="http://schemas.microsoft.com/office/drawing/2014/main" id="{0571971F-8003-7A26-983D-501F65971FDC}"/>
              </a:ext>
            </a:extLst>
          </p:cNvPr>
          <p:cNvGrpSpPr/>
          <p:nvPr/>
        </p:nvGrpSpPr>
        <p:grpSpPr>
          <a:xfrm rot="5400000">
            <a:off x="649322" y="487738"/>
            <a:ext cx="1057256" cy="1057256"/>
            <a:chOff x="1381885" y="2749834"/>
            <a:chExt cx="1404000" cy="1404000"/>
          </a:xfrm>
        </p:grpSpPr>
        <p:sp>
          <p:nvSpPr>
            <p:cNvPr id="3" name="椭圆 2">
              <a:extLst>
                <a:ext uri="{FF2B5EF4-FFF2-40B4-BE49-F238E27FC236}">
                  <a16:creationId xmlns:a16="http://schemas.microsoft.com/office/drawing/2014/main" id="{E0FF1659-3D5A-DB30-FDE3-8410A4D8A532}"/>
                </a:ext>
              </a:extLst>
            </p:cNvPr>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32">
              <a:extLst>
                <a:ext uri="{FF2B5EF4-FFF2-40B4-BE49-F238E27FC236}">
                  <a16:creationId xmlns:a16="http://schemas.microsoft.com/office/drawing/2014/main" id="{A2C47F59-EAC2-1553-54CC-D7B3571A47DF}"/>
                </a:ext>
              </a:extLst>
            </p:cNvPr>
            <p:cNvGrpSpPr/>
            <p:nvPr/>
          </p:nvGrpSpPr>
          <p:grpSpPr>
            <a:xfrm>
              <a:off x="1406855" y="2773316"/>
              <a:ext cx="1354060" cy="1356796"/>
              <a:chOff x="3692576" y="1742634"/>
              <a:chExt cx="2790379" cy="2796023"/>
            </a:xfrm>
          </p:grpSpPr>
          <p:grpSp>
            <p:nvGrpSpPr>
              <p:cNvPr id="5" name="组合 79">
                <a:extLst>
                  <a:ext uri="{FF2B5EF4-FFF2-40B4-BE49-F238E27FC236}">
                    <a16:creationId xmlns:a16="http://schemas.microsoft.com/office/drawing/2014/main" id="{D40AB17A-2371-4048-7D81-D0794DA22047}"/>
                  </a:ext>
                </a:extLst>
              </p:cNvPr>
              <p:cNvGrpSpPr/>
              <p:nvPr/>
            </p:nvGrpSpPr>
            <p:grpSpPr bwMode="auto">
              <a:xfrm>
                <a:off x="3692576" y="1742634"/>
                <a:ext cx="2790379" cy="2796023"/>
                <a:chOff x="6379729" y="2488774"/>
                <a:chExt cx="2513016" cy="2513016"/>
              </a:xfrm>
            </p:grpSpPr>
            <p:sp>
              <p:nvSpPr>
                <p:cNvPr id="7" name="任意多边形 82">
                  <a:extLst>
                    <a:ext uri="{FF2B5EF4-FFF2-40B4-BE49-F238E27FC236}">
                      <a16:creationId xmlns:a16="http://schemas.microsoft.com/office/drawing/2014/main" id="{FA54C299-7235-A986-B0B8-D5AE424427C3}"/>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8" name="任意多边形 83">
                  <a:extLst>
                    <a:ext uri="{FF2B5EF4-FFF2-40B4-BE49-F238E27FC236}">
                      <a16:creationId xmlns:a16="http://schemas.microsoft.com/office/drawing/2014/main" id="{751657FC-9A71-7CED-8751-04EBC2D37792}"/>
                    </a:ext>
                  </a:extLst>
                </p:cNvPr>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6" name="椭圆 80">
                <a:extLst>
                  <a:ext uri="{FF2B5EF4-FFF2-40B4-BE49-F238E27FC236}">
                    <a16:creationId xmlns:a16="http://schemas.microsoft.com/office/drawing/2014/main" id="{FDF5F0B1-55CC-2C0A-F64F-6045F4E9336C}"/>
                  </a:ext>
                </a:extLst>
              </p:cNvPr>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9" name="文本框 8">
            <a:extLst>
              <a:ext uri="{FF2B5EF4-FFF2-40B4-BE49-F238E27FC236}">
                <a16:creationId xmlns:a16="http://schemas.microsoft.com/office/drawing/2014/main" id="{268C4922-E09B-3D48-D78D-1BB47C0AE662}"/>
              </a:ext>
            </a:extLst>
          </p:cNvPr>
          <p:cNvSpPr txBox="1"/>
          <p:nvPr/>
        </p:nvSpPr>
        <p:spPr>
          <a:xfrm>
            <a:off x="539206" y="600867"/>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b</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0" name="文本框 9">
            <a:extLst>
              <a:ext uri="{FF2B5EF4-FFF2-40B4-BE49-F238E27FC236}">
                <a16:creationId xmlns:a16="http://schemas.microsoft.com/office/drawing/2014/main" id="{F00FC82D-7CA8-3236-CB69-3B924711EA74}"/>
              </a:ext>
            </a:extLst>
          </p:cNvPr>
          <p:cNvSpPr txBox="1"/>
          <p:nvPr/>
        </p:nvSpPr>
        <p:spPr>
          <a:xfrm>
            <a:off x="2082006" y="641493"/>
            <a:ext cx="4959929"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数据层优化</a:t>
            </a:r>
          </a:p>
        </p:txBody>
      </p:sp>
      <p:sp>
        <p:nvSpPr>
          <p:cNvPr id="11" name="文本框 10">
            <a:extLst>
              <a:ext uri="{FF2B5EF4-FFF2-40B4-BE49-F238E27FC236}">
                <a16:creationId xmlns:a16="http://schemas.microsoft.com/office/drawing/2014/main" id="{028444F7-E2AF-3F9D-13AC-34EC7ECAA316}"/>
              </a:ext>
            </a:extLst>
          </p:cNvPr>
          <p:cNvSpPr txBox="1"/>
          <p:nvPr/>
        </p:nvSpPr>
        <p:spPr>
          <a:xfrm>
            <a:off x="2082006" y="1103158"/>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Data-tier Optimization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500"/>
                                        <p:tgtEl>
                                          <p:spTgt spid="68"/>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randombar(horizontal)">
                                      <p:cBhvr>
                                        <p:cTn id="14" dur="500"/>
                                        <p:tgtEl>
                                          <p:spTgt spid="89"/>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randombar(horizontal)">
                                      <p:cBhvr>
                                        <p:cTn id="17" dur="500"/>
                                        <p:tgtEl>
                                          <p:spTgt spid="88"/>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randombar(horizontal)">
                                      <p:cBhvr>
                                        <p:cTn id="21" dur="500"/>
                                        <p:tgtEl>
                                          <p:spTgt spid="87"/>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additive="base">
                                        <p:cTn id="25" dur="500" fill="hold"/>
                                        <p:tgtEl>
                                          <p:spTgt spid="90"/>
                                        </p:tgtEl>
                                        <p:attrNameLst>
                                          <p:attrName>ppt_x</p:attrName>
                                        </p:attrNameLst>
                                      </p:cBhvr>
                                      <p:tavLst>
                                        <p:tav tm="0">
                                          <p:val>
                                            <p:strVal val="0-#ppt_w/2"/>
                                          </p:val>
                                        </p:tav>
                                        <p:tav tm="100000">
                                          <p:val>
                                            <p:strVal val="#ppt_x"/>
                                          </p:val>
                                        </p:tav>
                                      </p:tavLst>
                                    </p:anim>
                                    <p:anim calcmode="lin" valueType="num">
                                      <p:cBhvr additive="base">
                                        <p:cTn id="26" dur="500" fill="hold"/>
                                        <p:tgtEl>
                                          <p:spTgt spid="90"/>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down)">
                                      <p:cBhvr>
                                        <p:cTn id="3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87" grpId="0" animBg="1"/>
      <p:bldP spid="88" grpId="0" animBg="1"/>
      <p:bldP spid="89" grpId="0" animBg="1"/>
      <p:bldP spid="9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cxnSp>
        <p:nvCxnSpPr>
          <p:cNvPr id="59" name="Elbow Connector 41"/>
          <p:cNvCxnSpPr/>
          <p:nvPr/>
        </p:nvCxnSpPr>
        <p:spPr>
          <a:xfrm rot="5400000" flipH="1" flipV="1">
            <a:off x="10144713" y="5225680"/>
            <a:ext cx="630702" cy="593388"/>
          </a:xfrm>
          <a:prstGeom prst="bentConnector3">
            <a:avLst>
              <a:gd name="adj1" fmla="val 50000"/>
            </a:avLst>
          </a:prstGeom>
          <a:ln w="254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1" name="Shape 376"/>
          <p:cNvSpPr/>
          <p:nvPr/>
        </p:nvSpPr>
        <p:spPr>
          <a:xfrm>
            <a:off x="5770078" y="2902956"/>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2" name="Shape 377"/>
          <p:cNvSpPr/>
          <p:nvPr/>
        </p:nvSpPr>
        <p:spPr>
          <a:xfrm flipH="1">
            <a:off x="5166828" y="3051331"/>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endParaRPr/>
          </a:p>
        </p:txBody>
      </p:sp>
      <p:sp>
        <p:nvSpPr>
          <p:cNvPr id="63" name="Shape 378"/>
          <p:cNvSpPr/>
          <p:nvPr/>
        </p:nvSpPr>
        <p:spPr>
          <a:xfrm flipV="1">
            <a:off x="4956116" y="2902956"/>
            <a:ext cx="1" cy="29088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4" name="Shape 379"/>
          <p:cNvSpPr/>
          <p:nvPr/>
        </p:nvSpPr>
        <p:spPr>
          <a:xfrm>
            <a:off x="4952703" y="2907840"/>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7" name="Shape 363"/>
          <p:cNvSpPr/>
          <p:nvPr/>
        </p:nvSpPr>
        <p:spPr>
          <a:xfrm>
            <a:off x="0" y="5834069"/>
            <a:ext cx="10265264"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68" name="Shape 364"/>
          <p:cNvSpPr/>
          <p:nvPr/>
        </p:nvSpPr>
        <p:spPr>
          <a:xfrm>
            <a:off x="0" y="5898238"/>
            <a:ext cx="10265263"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74" name="Shape 385"/>
          <p:cNvSpPr/>
          <p:nvPr/>
        </p:nvSpPr>
        <p:spPr>
          <a:xfrm flipH="1">
            <a:off x="2460928" y="2902957"/>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6" name="Shape 387"/>
          <p:cNvSpPr/>
          <p:nvPr/>
        </p:nvSpPr>
        <p:spPr>
          <a:xfrm flipH="1">
            <a:off x="1871005" y="3051332"/>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77" name="Shape 388"/>
          <p:cNvSpPr/>
          <p:nvPr/>
        </p:nvSpPr>
        <p:spPr>
          <a:xfrm flipH="1" flipV="1">
            <a:off x="3267435" y="2899302"/>
            <a:ext cx="3413" cy="2875645"/>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9" name="Shape 390"/>
          <p:cNvSpPr/>
          <p:nvPr/>
        </p:nvSpPr>
        <p:spPr>
          <a:xfrm flipH="1" flipV="1">
            <a:off x="2460927" y="2902957"/>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87" name="Freeform 168"/>
          <p:cNvSpPr>
            <a:spLocks noChangeArrowheads="1"/>
          </p:cNvSpPr>
          <p:nvPr/>
        </p:nvSpPr>
        <p:spPr bwMode="auto">
          <a:xfrm>
            <a:off x="5510706" y="3405554"/>
            <a:ext cx="550834" cy="472836"/>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243152"/>
          </a:solidFill>
          <a:ln>
            <a:noFill/>
          </a:ln>
          <a:effectLst/>
        </p:spPr>
        <p:txBody>
          <a:bodyPr wrap="none" anchor="ctr"/>
          <a:lstStyle/>
          <a:p>
            <a:endParaRPr lang="en-US" sz="900"/>
          </a:p>
        </p:txBody>
      </p:sp>
      <p:sp>
        <p:nvSpPr>
          <p:cNvPr id="89" name="Freeform 99"/>
          <p:cNvSpPr>
            <a:spLocks noChangeArrowheads="1"/>
          </p:cNvSpPr>
          <p:nvPr/>
        </p:nvSpPr>
        <p:spPr bwMode="auto">
          <a:xfrm>
            <a:off x="2173874" y="3482351"/>
            <a:ext cx="566802" cy="346096"/>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rgbClr val="243152"/>
          </a:solidFill>
          <a:ln>
            <a:noFill/>
          </a:ln>
          <a:effectLst/>
        </p:spPr>
        <p:txBody>
          <a:bodyPr wrap="none" anchor="ctr"/>
          <a:lstStyle/>
          <a:p>
            <a:endParaRPr lang="en-US" sz="900"/>
          </a:p>
        </p:txBody>
      </p:sp>
      <p:sp>
        <p:nvSpPr>
          <p:cNvPr id="90" name="Shape 373"/>
          <p:cNvSpPr/>
          <p:nvPr/>
        </p:nvSpPr>
        <p:spPr>
          <a:xfrm>
            <a:off x="7159345" y="5774944"/>
            <a:ext cx="190437" cy="192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8100" cap="flat">
            <a:solidFill>
              <a:schemeClr val="bg1">
                <a:lumMod val="95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104" name="Shape 368"/>
          <p:cNvSpPr/>
          <p:nvPr/>
        </p:nvSpPr>
        <p:spPr>
          <a:xfrm>
            <a:off x="2753026" y="5916615"/>
            <a:ext cx="1118254"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sz="1600" dirty="0">
                <a:solidFill>
                  <a:schemeClr val="bg1"/>
                </a:solidFill>
              </a:rPr>
              <a:t>遇到的问题</a:t>
            </a:r>
            <a:endParaRPr sz="1600" dirty="0">
              <a:solidFill>
                <a:schemeClr val="bg1"/>
              </a:solidFill>
            </a:endParaRPr>
          </a:p>
        </p:txBody>
      </p:sp>
      <p:sp>
        <p:nvSpPr>
          <p:cNvPr id="105" name="文本框 104"/>
          <p:cNvSpPr txBox="1"/>
          <p:nvPr/>
        </p:nvSpPr>
        <p:spPr>
          <a:xfrm>
            <a:off x="539207" y="4310272"/>
            <a:ext cx="2661410" cy="1456232"/>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由于选课系统中每个人的目标课程不同，所以缓存命中率就没有那么高，会有很大的流量被转发到</a:t>
            </a:r>
            <a:r>
              <a:rPr lang="en-US" altLang="zh-CN" sz="1200" dirty="0">
                <a:solidFill>
                  <a:schemeClr val="bg1"/>
                </a:solidFill>
                <a:latin typeface="微软雅黑" panose="020B0503020204020204" pitchFamily="34" charset="-122"/>
                <a:ea typeface="微软雅黑" panose="020B0503020204020204" pitchFamily="34" charset="-122"/>
              </a:rPr>
              <a:t>MySQL</a:t>
            </a:r>
            <a:r>
              <a:rPr lang="zh-CN" altLang="en-US" sz="1200" dirty="0">
                <a:solidFill>
                  <a:schemeClr val="bg1"/>
                </a:solidFill>
                <a:latin typeface="微软雅黑" panose="020B0503020204020204" pitchFamily="34" charset="-122"/>
                <a:ea typeface="微软雅黑" panose="020B0503020204020204" pitchFamily="34" charset="-122"/>
              </a:rPr>
              <a:t>数据库中，</a:t>
            </a:r>
            <a:r>
              <a:rPr lang="en-US" altLang="zh-CN" sz="1200" dirty="0">
                <a:solidFill>
                  <a:schemeClr val="bg1"/>
                </a:solidFill>
                <a:latin typeface="微软雅黑" panose="020B0503020204020204" pitchFamily="34" charset="-122"/>
                <a:ea typeface="微软雅黑" panose="020B0503020204020204" pitchFamily="34" charset="-122"/>
              </a:rPr>
              <a:t>MySQL</a:t>
            </a:r>
            <a:r>
              <a:rPr lang="zh-CN" altLang="en-US" sz="1200" dirty="0">
                <a:solidFill>
                  <a:schemeClr val="bg1"/>
                </a:solidFill>
                <a:latin typeface="微软雅黑" panose="020B0503020204020204" pitchFamily="34" charset="-122"/>
                <a:ea typeface="微软雅黑" panose="020B0503020204020204" pitchFamily="34" charset="-122"/>
              </a:rPr>
              <a:t>的压力也随之增大，单台</a:t>
            </a:r>
            <a:r>
              <a:rPr lang="en-US" altLang="zh-CN" sz="1200" dirty="0">
                <a:solidFill>
                  <a:schemeClr val="bg1"/>
                </a:solidFill>
                <a:latin typeface="微软雅黑" panose="020B0503020204020204" pitchFamily="34" charset="-122"/>
                <a:ea typeface="微软雅黑" panose="020B0503020204020204" pitchFamily="34" charset="-122"/>
              </a:rPr>
              <a:t>MySQL</a:t>
            </a:r>
            <a:r>
              <a:rPr lang="zh-CN" altLang="en-US" sz="1200" dirty="0">
                <a:solidFill>
                  <a:schemeClr val="bg1"/>
                </a:solidFill>
                <a:latin typeface="微软雅黑" panose="020B0503020204020204" pitchFamily="34" charset="-122"/>
                <a:ea typeface="微软雅黑" panose="020B0503020204020204" pitchFamily="34" charset="-122"/>
              </a:rPr>
              <a:t>实例将面临无法满足当前的业务需求。</a:t>
            </a:r>
          </a:p>
        </p:txBody>
      </p:sp>
      <p:sp>
        <p:nvSpPr>
          <p:cNvPr id="106" name="文本框 105"/>
          <p:cNvSpPr txBox="1"/>
          <p:nvPr/>
        </p:nvSpPr>
        <p:spPr>
          <a:xfrm>
            <a:off x="5059761" y="4310272"/>
            <a:ext cx="2573489" cy="122540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针对于选课这种并发量大的读请求，最直接的便是搭建多台</a:t>
            </a:r>
            <a:r>
              <a:rPr lang="en-US" altLang="zh-CN" sz="1200" dirty="0">
                <a:solidFill>
                  <a:schemeClr val="bg1"/>
                </a:solidFill>
                <a:latin typeface="微软雅黑" panose="020B0503020204020204" pitchFamily="34" charset="-122"/>
                <a:ea typeface="微软雅黑" panose="020B0503020204020204" pitchFamily="34" charset="-122"/>
              </a:rPr>
              <a:t>MySQL</a:t>
            </a:r>
            <a:r>
              <a:rPr lang="zh-CN" altLang="en-US" sz="1200" dirty="0">
                <a:solidFill>
                  <a:schemeClr val="bg1"/>
                </a:solidFill>
                <a:latin typeface="微软雅黑" panose="020B0503020204020204" pitchFamily="34" charset="-122"/>
                <a:ea typeface="微软雅黑" panose="020B0503020204020204" pitchFamily="34" charset="-122"/>
              </a:rPr>
              <a:t>实例分摊读请求。将读流量分摊到各个从库中，而主库负责写流量，通过</a:t>
            </a:r>
            <a:r>
              <a:rPr lang="en-US" altLang="zh-CN" sz="1200" dirty="0" err="1">
                <a:solidFill>
                  <a:schemeClr val="bg1"/>
                </a:solidFill>
                <a:latin typeface="微软雅黑" panose="020B0503020204020204" pitchFamily="34" charset="-122"/>
                <a:ea typeface="微软雅黑" panose="020B0503020204020204" pitchFamily="34" charset="-122"/>
              </a:rPr>
              <a:t>Binlog</a:t>
            </a:r>
            <a:r>
              <a:rPr lang="zh-CN" altLang="en-US" sz="1200" dirty="0">
                <a:solidFill>
                  <a:schemeClr val="bg1"/>
                </a:solidFill>
                <a:latin typeface="微软雅黑" panose="020B0503020204020204" pitchFamily="34" charset="-122"/>
                <a:ea typeface="微软雅黑" panose="020B0503020204020204" pitchFamily="34" charset="-122"/>
              </a:rPr>
              <a:t>实现数据同步。</a:t>
            </a:r>
          </a:p>
        </p:txBody>
      </p:sp>
      <p:grpSp>
        <p:nvGrpSpPr>
          <p:cNvPr id="2" name="组合 1">
            <a:extLst>
              <a:ext uri="{FF2B5EF4-FFF2-40B4-BE49-F238E27FC236}">
                <a16:creationId xmlns:a16="http://schemas.microsoft.com/office/drawing/2014/main" id="{0571971F-8003-7A26-983D-501F65971FDC}"/>
              </a:ext>
            </a:extLst>
          </p:cNvPr>
          <p:cNvGrpSpPr/>
          <p:nvPr/>
        </p:nvGrpSpPr>
        <p:grpSpPr>
          <a:xfrm rot="5400000">
            <a:off x="649322" y="487738"/>
            <a:ext cx="1057256" cy="1057256"/>
            <a:chOff x="1381885" y="2749834"/>
            <a:chExt cx="1404000" cy="1404000"/>
          </a:xfrm>
        </p:grpSpPr>
        <p:sp>
          <p:nvSpPr>
            <p:cNvPr id="3" name="椭圆 2">
              <a:extLst>
                <a:ext uri="{FF2B5EF4-FFF2-40B4-BE49-F238E27FC236}">
                  <a16:creationId xmlns:a16="http://schemas.microsoft.com/office/drawing/2014/main" id="{E0FF1659-3D5A-DB30-FDE3-8410A4D8A532}"/>
                </a:ext>
              </a:extLst>
            </p:cNvPr>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32">
              <a:extLst>
                <a:ext uri="{FF2B5EF4-FFF2-40B4-BE49-F238E27FC236}">
                  <a16:creationId xmlns:a16="http://schemas.microsoft.com/office/drawing/2014/main" id="{A2C47F59-EAC2-1553-54CC-D7B3571A47DF}"/>
                </a:ext>
              </a:extLst>
            </p:cNvPr>
            <p:cNvGrpSpPr/>
            <p:nvPr/>
          </p:nvGrpSpPr>
          <p:grpSpPr>
            <a:xfrm>
              <a:off x="1406855" y="2773316"/>
              <a:ext cx="1354060" cy="1356796"/>
              <a:chOff x="3692576" y="1742634"/>
              <a:chExt cx="2790379" cy="2796023"/>
            </a:xfrm>
          </p:grpSpPr>
          <p:grpSp>
            <p:nvGrpSpPr>
              <p:cNvPr id="5" name="组合 79">
                <a:extLst>
                  <a:ext uri="{FF2B5EF4-FFF2-40B4-BE49-F238E27FC236}">
                    <a16:creationId xmlns:a16="http://schemas.microsoft.com/office/drawing/2014/main" id="{D40AB17A-2371-4048-7D81-D0794DA22047}"/>
                  </a:ext>
                </a:extLst>
              </p:cNvPr>
              <p:cNvGrpSpPr/>
              <p:nvPr/>
            </p:nvGrpSpPr>
            <p:grpSpPr bwMode="auto">
              <a:xfrm>
                <a:off x="3692576" y="1742634"/>
                <a:ext cx="2790379" cy="2796023"/>
                <a:chOff x="6379729" y="2488774"/>
                <a:chExt cx="2513016" cy="2513016"/>
              </a:xfrm>
            </p:grpSpPr>
            <p:sp>
              <p:nvSpPr>
                <p:cNvPr id="7" name="任意多边形 82">
                  <a:extLst>
                    <a:ext uri="{FF2B5EF4-FFF2-40B4-BE49-F238E27FC236}">
                      <a16:creationId xmlns:a16="http://schemas.microsoft.com/office/drawing/2014/main" id="{FA54C299-7235-A986-B0B8-D5AE424427C3}"/>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8" name="任意多边形 83">
                  <a:extLst>
                    <a:ext uri="{FF2B5EF4-FFF2-40B4-BE49-F238E27FC236}">
                      <a16:creationId xmlns:a16="http://schemas.microsoft.com/office/drawing/2014/main" id="{751657FC-9A71-7CED-8751-04EBC2D37792}"/>
                    </a:ext>
                  </a:extLst>
                </p:cNvPr>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6" name="椭圆 80">
                <a:extLst>
                  <a:ext uri="{FF2B5EF4-FFF2-40B4-BE49-F238E27FC236}">
                    <a16:creationId xmlns:a16="http://schemas.microsoft.com/office/drawing/2014/main" id="{FDF5F0B1-55CC-2C0A-F64F-6045F4E9336C}"/>
                  </a:ext>
                </a:extLst>
              </p:cNvPr>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9" name="文本框 8">
            <a:extLst>
              <a:ext uri="{FF2B5EF4-FFF2-40B4-BE49-F238E27FC236}">
                <a16:creationId xmlns:a16="http://schemas.microsoft.com/office/drawing/2014/main" id="{268C4922-E09B-3D48-D78D-1BB47C0AE662}"/>
              </a:ext>
            </a:extLst>
          </p:cNvPr>
          <p:cNvSpPr txBox="1"/>
          <p:nvPr/>
        </p:nvSpPr>
        <p:spPr>
          <a:xfrm>
            <a:off x="539206" y="600867"/>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b</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0" name="文本框 9">
            <a:extLst>
              <a:ext uri="{FF2B5EF4-FFF2-40B4-BE49-F238E27FC236}">
                <a16:creationId xmlns:a16="http://schemas.microsoft.com/office/drawing/2014/main" id="{F00FC82D-7CA8-3236-CB69-3B924711EA74}"/>
              </a:ext>
            </a:extLst>
          </p:cNvPr>
          <p:cNvSpPr txBox="1"/>
          <p:nvPr/>
        </p:nvSpPr>
        <p:spPr>
          <a:xfrm>
            <a:off x="2082006" y="641493"/>
            <a:ext cx="4959929"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数据层优化</a:t>
            </a:r>
          </a:p>
        </p:txBody>
      </p:sp>
      <p:sp>
        <p:nvSpPr>
          <p:cNvPr id="11" name="文本框 10">
            <a:extLst>
              <a:ext uri="{FF2B5EF4-FFF2-40B4-BE49-F238E27FC236}">
                <a16:creationId xmlns:a16="http://schemas.microsoft.com/office/drawing/2014/main" id="{028444F7-E2AF-3F9D-13AC-34EC7ECAA316}"/>
              </a:ext>
            </a:extLst>
          </p:cNvPr>
          <p:cNvSpPr txBox="1"/>
          <p:nvPr/>
        </p:nvSpPr>
        <p:spPr>
          <a:xfrm>
            <a:off x="2082006" y="1103158"/>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Data-tier Optimization</a:t>
            </a:r>
          </a:p>
        </p:txBody>
      </p:sp>
      <p:pic>
        <p:nvPicPr>
          <p:cNvPr id="13" name="图片 12">
            <a:extLst>
              <a:ext uri="{FF2B5EF4-FFF2-40B4-BE49-F238E27FC236}">
                <a16:creationId xmlns:a16="http://schemas.microsoft.com/office/drawing/2014/main" id="{499753F2-7E8E-234D-A34F-FBED174CA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645" y="366005"/>
            <a:ext cx="4596365" cy="2875645"/>
          </a:xfrm>
          <a:prstGeom prst="rect">
            <a:avLst/>
          </a:prstGeom>
        </p:spPr>
      </p:pic>
      <p:sp>
        <p:nvSpPr>
          <p:cNvPr id="15" name="Shape 368">
            <a:extLst>
              <a:ext uri="{FF2B5EF4-FFF2-40B4-BE49-F238E27FC236}">
                <a16:creationId xmlns:a16="http://schemas.microsoft.com/office/drawing/2014/main" id="{9652146F-6A3B-0FAC-43AB-63A3DF2472E5}"/>
              </a:ext>
            </a:extLst>
          </p:cNvPr>
          <p:cNvSpPr/>
          <p:nvPr/>
        </p:nvSpPr>
        <p:spPr>
          <a:xfrm>
            <a:off x="4311888" y="5927638"/>
            <a:ext cx="1323438"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sz="1600" dirty="0">
                <a:solidFill>
                  <a:schemeClr val="bg1"/>
                </a:solidFill>
              </a:rPr>
              <a:t>引入读写分离</a:t>
            </a:r>
            <a:endParaRPr sz="1600" dirty="0">
              <a:solidFill>
                <a:schemeClr val="bg1"/>
              </a:solidFill>
            </a:endParaRPr>
          </a:p>
        </p:txBody>
      </p:sp>
    </p:spTree>
    <p:extLst>
      <p:ext uri="{BB962C8B-B14F-4D97-AF65-F5344CB8AC3E}">
        <p14:creationId xmlns:p14="http://schemas.microsoft.com/office/powerpoint/2010/main" val="3273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500"/>
                                        <p:tgtEl>
                                          <p:spTgt spid="68"/>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randombar(horizontal)">
                                      <p:cBhvr>
                                        <p:cTn id="14" dur="500"/>
                                        <p:tgtEl>
                                          <p:spTgt spid="89"/>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randombar(horizontal)">
                                      <p:cBhvr>
                                        <p:cTn id="18" dur="500"/>
                                        <p:tgtEl>
                                          <p:spTgt spid="87"/>
                                        </p:tgtEl>
                                      </p:cBhvr>
                                    </p:animEffect>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90"/>
                                        </p:tgtEl>
                                        <p:attrNameLst>
                                          <p:attrName>style.visibility</p:attrName>
                                        </p:attrNameLst>
                                      </p:cBhvr>
                                      <p:to>
                                        <p:strVal val="visible"/>
                                      </p:to>
                                    </p:set>
                                    <p:anim calcmode="lin" valueType="num">
                                      <p:cBhvr additive="base">
                                        <p:cTn id="22" dur="500" fill="hold"/>
                                        <p:tgtEl>
                                          <p:spTgt spid="90"/>
                                        </p:tgtEl>
                                        <p:attrNameLst>
                                          <p:attrName>ppt_x</p:attrName>
                                        </p:attrNameLst>
                                      </p:cBhvr>
                                      <p:tavLst>
                                        <p:tav tm="0">
                                          <p:val>
                                            <p:strVal val="0-#ppt_w/2"/>
                                          </p:val>
                                        </p:tav>
                                        <p:tav tm="100000">
                                          <p:val>
                                            <p:strVal val="#ppt_x"/>
                                          </p:val>
                                        </p:tav>
                                      </p:tavLst>
                                    </p:anim>
                                    <p:anim calcmode="lin" valueType="num">
                                      <p:cBhvr additive="base">
                                        <p:cTn id="23" dur="500" fill="hold"/>
                                        <p:tgtEl>
                                          <p:spTgt spid="9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down)">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87" grpId="0" animBg="1"/>
      <p:bldP spid="89" grpId="0" animBg="1"/>
      <p:bldP spid="9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206" name="Shape 363"/>
          <p:cNvSpPr/>
          <p:nvPr/>
        </p:nvSpPr>
        <p:spPr>
          <a:xfrm flipV="1">
            <a:off x="1" y="5639740"/>
            <a:ext cx="12191997" cy="3941"/>
          </a:xfrm>
          <a:prstGeom prst="line">
            <a:avLst/>
          </a:prstGeom>
          <a:ln w="28575">
            <a:solidFill>
              <a:schemeClr val="bg1">
                <a:lumMod val="95000"/>
              </a:schemeClr>
            </a:solidFill>
            <a:miter lim="400000"/>
          </a:ln>
        </p:spPr>
        <p:txBody>
          <a:bodyPr lIns="0" tIns="0" rIns="0" bIns="0"/>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07" name="Shape 364"/>
          <p:cNvSpPr/>
          <p:nvPr/>
        </p:nvSpPr>
        <p:spPr>
          <a:xfrm>
            <a:off x="0" y="5707849"/>
            <a:ext cx="12191997" cy="12322"/>
          </a:xfrm>
          <a:prstGeom prst="line">
            <a:avLst/>
          </a:prstGeom>
          <a:ln w="28575">
            <a:solidFill>
              <a:schemeClr val="bg1">
                <a:lumMod val="95000"/>
              </a:schemeClr>
            </a:solidFill>
            <a:miter lim="400000"/>
          </a:ln>
        </p:spPr>
        <p:txBody>
          <a:bodyPr lIns="0" tIns="0" rIns="0" bIns="0"/>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09" name="Shape 367"/>
          <p:cNvSpPr/>
          <p:nvPr/>
        </p:nvSpPr>
        <p:spPr>
          <a:xfrm>
            <a:off x="4840848"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10" name="Shape 368"/>
          <p:cNvSpPr/>
          <p:nvPr/>
        </p:nvSpPr>
        <p:spPr>
          <a:xfrm>
            <a:off x="4171755" y="5858499"/>
            <a:ext cx="1528622"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sz="1800">
                <a:solidFill>
                  <a:srgbClr val="000000"/>
                </a:solidFill>
              </a:defRPr>
            </a:pPr>
            <a:r>
              <a:rPr kumimoji="0" lang="zh-CN" altLang="en-US" sz="1600" b="0" i="0" u="none" strike="noStrike" kern="1200" cap="none" spc="0" normalizeH="0" baseline="0" noProof="0" dirty="0">
                <a:ln>
                  <a:noFill/>
                </a:ln>
                <a:solidFill>
                  <a:prstClr val="white"/>
                </a:solidFill>
                <a:effectLst/>
                <a:uLnTx/>
                <a:uFillTx/>
                <a:latin typeface="Calibri Light"/>
                <a:ea typeface="宋体" panose="02010600030101010101" pitchFamily="2" charset="-122"/>
                <a:cs typeface="+mj-cs"/>
                <a:sym typeface="Roboto Light"/>
              </a:rPr>
              <a:t>数据一致性问题</a:t>
            </a:r>
            <a:endParaRPr kumimoji="0" sz="1600" b="0" i="0" u="none" strike="noStrike" kern="1200" cap="none" spc="0" normalizeH="0" baseline="0" noProof="0" dirty="0">
              <a:ln>
                <a:noFill/>
              </a:ln>
              <a:solidFill>
                <a:prstClr val="white"/>
              </a:solidFill>
              <a:effectLst/>
              <a:uLnTx/>
              <a:uFillTx/>
              <a:latin typeface="Calibri Light"/>
              <a:ea typeface="+mj-ea"/>
              <a:cs typeface="+mj-cs"/>
              <a:sym typeface="Roboto Light"/>
            </a:endParaRPr>
          </a:p>
        </p:txBody>
      </p:sp>
      <p:sp>
        <p:nvSpPr>
          <p:cNvPr id="212" name="Shape 370"/>
          <p:cNvSpPr/>
          <p:nvPr/>
        </p:nvSpPr>
        <p:spPr>
          <a:xfrm>
            <a:off x="8531998"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25" name="Shape 384"/>
          <p:cNvSpPr/>
          <p:nvPr/>
        </p:nvSpPr>
        <p:spPr>
          <a:xfrm>
            <a:off x="9444592"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27" name="Shape 386"/>
          <p:cNvSpPr/>
          <p:nvPr/>
        </p:nvSpPr>
        <p:spPr>
          <a:xfrm flipH="1">
            <a:off x="8868550" y="2120141"/>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29" name="Shape 388"/>
          <p:cNvSpPr/>
          <p:nvPr/>
        </p:nvSpPr>
        <p:spPr>
          <a:xfrm flipV="1">
            <a:off x="8630629"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30" name="Shape 389"/>
          <p:cNvSpPr/>
          <p:nvPr/>
        </p:nvSpPr>
        <p:spPr>
          <a:xfrm>
            <a:off x="8627216" y="1984528"/>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37" name="Shape 398"/>
          <p:cNvSpPr/>
          <p:nvPr/>
        </p:nvSpPr>
        <p:spPr>
          <a:xfrm>
            <a:off x="5753441"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39" name="Shape 400"/>
          <p:cNvSpPr/>
          <p:nvPr/>
        </p:nvSpPr>
        <p:spPr>
          <a:xfrm flipH="1">
            <a:off x="5150192" y="2120141"/>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41" name="Shape 402"/>
          <p:cNvSpPr/>
          <p:nvPr/>
        </p:nvSpPr>
        <p:spPr>
          <a:xfrm flipV="1">
            <a:off x="4939479"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42" name="Shape 403"/>
          <p:cNvSpPr/>
          <p:nvPr/>
        </p:nvSpPr>
        <p:spPr>
          <a:xfrm>
            <a:off x="4936067" y="1984528"/>
            <a:ext cx="813962"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sz="1200">
                <a:latin typeface="Helvetica"/>
                <a:ea typeface="Helvetica"/>
                <a:cs typeface="Helvetica"/>
                <a:sym typeface="Helvetica"/>
              </a:defRPr>
            </a:pPr>
            <a:endParaRPr kumimoji="0" sz="1200" b="0" i="0" u="none" strike="noStrike" kern="1200" cap="none" spc="0" normalizeH="0" baseline="0" noProof="0">
              <a:ln>
                <a:noFill/>
              </a:ln>
              <a:solidFill>
                <a:prstClr val="black"/>
              </a:solidFill>
              <a:effectLst/>
              <a:uLnTx/>
              <a:uFillTx/>
              <a:latin typeface="Helvetica"/>
              <a:cs typeface="Helvetica"/>
              <a:sym typeface="Helvetica"/>
            </a:endParaRPr>
          </a:p>
        </p:txBody>
      </p:sp>
      <p:sp>
        <p:nvSpPr>
          <p:cNvPr id="249" name="Freeform 30"/>
          <p:cNvSpPr>
            <a:spLocks noChangeArrowheads="1"/>
          </p:cNvSpPr>
          <p:nvPr/>
        </p:nvSpPr>
        <p:spPr bwMode="auto">
          <a:xfrm rot="19043597">
            <a:off x="5476562" y="2448766"/>
            <a:ext cx="550834" cy="521586"/>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243152"/>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a:ea typeface="+mn-ea"/>
              <a:cs typeface="+mn-cs"/>
            </a:endParaRPr>
          </a:p>
        </p:txBody>
      </p:sp>
      <p:sp>
        <p:nvSpPr>
          <p:cNvPr id="251" name="Freeform 155"/>
          <p:cNvSpPr>
            <a:spLocks noChangeArrowheads="1"/>
          </p:cNvSpPr>
          <p:nvPr/>
        </p:nvSpPr>
        <p:spPr bwMode="auto">
          <a:xfrm>
            <a:off x="9215882" y="2440136"/>
            <a:ext cx="511836" cy="550831"/>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rgbClr val="243152"/>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a:ea typeface="+mn-ea"/>
              <a:cs typeface="+mn-cs"/>
            </a:endParaRPr>
          </a:p>
        </p:txBody>
      </p:sp>
      <p:sp>
        <p:nvSpPr>
          <p:cNvPr id="253" name="Shape 368"/>
          <p:cNvSpPr/>
          <p:nvPr/>
        </p:nvSpPr>
        <p:spPr>
          <a:xfrm>
            <a:off x="7888552" y="5858499"/>
            <a:ext cx="1477326" cy="369330"/>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dirty="0">
                <a:solidFill>
                  <a:prstClr val="white"/>
                </a:solidFill>
                <a:latin typeface="Calibri Light"/>
                <a:ea typeface="宋体" panose="02010600030101010101" pitchFamily="2" charset="-122"/>
              </a:rPr>
              <a:t>引入搜索引擎</a:t>
            </a:r>
            <a:endParaRPr kumimoji="0" sz="1200" b="0" i="0" u="none" strike="noStrike" kern="1200" cap="none" spc="0" normalizeH="0" baseline="0" noProof="0" dirty="0">
              <a:ln>
                <a:noFill/>
              </a:ln>
              <a:solidFill>
                <a:prstClr val="white"/>
              </a:solidFill>
              <a:effectLst/>
              <a:uLnTx/>
              <a:uFillTx/>
              <a:latin typeface="Calibri Light"/>
              <a:ea typeface="+mj-ea"/>
              <a:cs typeface="+mj-cs"/>
              <a:sym typeface="Roboto Light"/>
            </a:endParaRPr>
          </a:p>
        </p:txBody>
      </p:sp>
      <p:grpSp>
        <p:nvGrpSpPr>
          <p:cNvPr id="2" name="组合 1">
            <a:extLst>
              <a:ext uri="{FF2B5EF4-FFF2-40B4-BE49-F238E27FC236}">
                <a16:creationId xmlns:a16="http://schemas.microsoft.com/office/drawing/2014/main" id="{655AE14D-3CB4-EDD4-CFF8-989E31D7F96B}"/>
              </a:ext>
            </a:extLst>
          </p:cNvPr>
          <p:cNvGrpSpPr/>
          <p:nvPr/>
        </p:nvGrpSpPr>
        <p:grpSpPr>
          <a:xfrm rot="5400000">
            <a:off x="649322" y="487738"/>
            <a:ext cx="1057256" cy="1057256"/>
            <a:chOff x="1381885" y="2749834"/>
            <a:chExt cx="1404000" cy="1404000"/>
          </a:xfrm>
        </p:grpSpPr>
        <p:sp>
          <p:nvSpPr>
            <p:cNvPr id="3" name="椭圆 2">
              <a:extLst>
                <a:ext uri="{FF2B5EF4-FFF2-40B4-BE49-F238E27FC236}">
                  <a16:creationId xmlns:a16="http://schemas.microsoft.com/office/drawing/2014/main" id="{ED5156DD-924B-5C0C-06BD-14C4F7E74E06}"/>
                </a:ext>
              </a:extLst>
            </p:cNvPr>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Group 32">
              <a:extLst>
                <a:ext uri="{FF2B5EF4-FFF2-40B4-BE49-F238E27FC236}">
                  <a16:creationId xmlns:a16="http://schemas.microsoft.com/office/drawing/2014/main" id="{29550A75-4942-6A2D-1308-D6DB96B31D71}"/>
                </a:ext>
              </a:extLst>
            </p:cNvPr>
            <p:cNvGrpSpPr/>
            <p:nvPr/>
          </p:nvGrpSpPr>
          <p:grpSpPr>
            <a:xfrm>
              <a:off x="1406855" y="2773316"/>
              <a:ext cx="1354060" cy="1356796"/>
              <a:chOff x="3692576" y="1742634"/>
              <a:chExt cx="2790379" cy="2796023"/>
            </a:xfrm>
          </p:grpSpPr>
          <p:grpSp>
            <p:nvGrpSpPr>
              <p:cNvPr id="5" name="组合 79">
                <a:extLst>
                  <a:ext uri="{FF2B5EF4-FFF2-40B4-BE49-F238E27FC236}">
                    <a16:creationId xmlns:a16="http://schemas.microsoft.com/office/drawing/2014/main" id="{7CE51E3C-34D4-A4BE-083C-BE7F944A2A1F}"/>
                  </a:ext>
                </a:extLst>
              </p:cNvPr>
              <p:cNvGrpSpPr/>
              <p:nvPr/>
            </p:nvGrpSpPr>
            <p:grpSpPr bwMode="auto">
              <a:xfrm>
                <a:off x="3692576" y="1742634"/>
                <a:ext cx="2790379" cy="2796023"/>
                <a:chOff x="6379729" y="2488774"/>
                <a:chExt cx="2513016" cy="2513016"/>
              </a:xfrm>
            </p:grpSpPr>
            <p:sp>
              <p:nvSpPr>
                <p:cNvPr id="7" name="任意多边形 82">
                  <a:extLst>
                    <a:ext uri="{FF2B5EF4-FFF2-40B4-BE49-F238E27FC236}">
                      <a16:creationId xmlns:a16="http://schemas.microsoft.com/office/drawing/2014/main" id="{2FEF0F57-D839-ED28-8DDA-3EA31FE62B86}"/>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9" name="任意多边形 83">
                  <a:extLst>
                    <a:ext uri="{FF2B5EF4-FFF2-40B4-BE49-F238E27FC236}">
                      <a16:creationId xmlns:a16="http://schemas.microsoft.com/office/drawing/2014/main" id="{51CF30DA-6AC6-3E9B-7957-B9041B682AE2}"/>
                    </a:ext>
                  </a:extLst>
                </p:cNvPr>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6" name="椭圆 80">
                <a:extLst>
                  <a:ext uri="{FF2B5EF4-FFF2-40B4-BE49-F238E27FC236}">
                    <a16:creationId xmlns:a16="http://schemas.microsoft.com/office/drawing/2014/main" id="{37BC17B6-D0ED-D751-99E5-D6D163DC6DD2}"/>
                  </a:ext>
                </a:extLst>
              </p:cNvPr>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11" name="文本框 10">
            <a:extLst>
              <a:ext uri="{FF2B5EF4-FFF2-40B4-BE49-F238E27FC236}">
                <a16:creationId xmlns:a16="http://schemas.microsoft.com/office/drawing/2014/main" id="{FDE2AF68-D9FA-373E-0C88-01ABF0367A67}"/>
              </a:ext>
            </a:extLst>
          </p:cNvPr>
          <p:cNvSpPr txBox="1"/>
          <p:nvPr/>
        </p:nvSpPr>
        <p:spPr>
          <a:xfrm>
            <a:off x="539206" y="600867"/>
            <a:ext cx="127241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prstClr val="white"/>
                </a:solidFill>
                <a:latin typeface="华文仿宋" panose="02010600040101010101" pitchFamily="2" charset="-122"/>
                <a:ea typeface="华文仿宋" panose="02010600040101010101" pitchFamily="2" charset="-122"/>
                <a:cs typeface="Arial" panose="020B0604020202020204" pitchFamily="34" charset="0"/>
              </a:rPr>
              <a:t>c</a:t>
            </a:r>
            <a:endParaRPr kumimoji="0" lang="zh-CN" altLang="en-US" sz="4800" b="1" i="0" u="none" strike="noStrike" kern="1200" cap="none" spc="0" normalizeH="0" baseline="0" noProof="0" dirty="0">
              <a:ln>
                <a:noFill/>
              </a:ln>
              <a:solidFill>
                <a:prstClr val="white"/>
              </a:solidFill>
              <a:effectLst/>
              <a:uLnTx/>
              <a:uFillTx/>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a:extLst>
              <a:ext uri="{FF2B5EF4-FFF2-40B4-BE49-F238E27FC236}">
                <a16:creationId xmlns:a16="http://schemas.microsoft.com/office/drawing/2014/main" id="{1DDB1772-0C54-7CF6-E525-456EE5A0DC94}"/>
              </a:ext>
            </a:extLst>
          </p:cNvPr>
          <p:cNvSpPr txBox="1"/>
          <p:nvPr/>
        </p:nvSpPr>
        <p:spPr>
          <a:xfrm>
            <a:off x="2082006" y="641493"/>
            <a:ext cx="4959929"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white"/>
                </a:solidFill>
                <a:latin typeface="微软雅黑" panose="020B0503020204020204" pitchFamily="34" charset="-122"/>
                <a:ea typeface="微软雅黑" panose="020B0503020204020204" pitchFamily="34" charset="-122"/>
              </a:rPr>
              <a:t>后续优化</a:t>
            </a: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设计</a:t>
            </a:r>
          </a:p>
        </p:txBody>
      </p:sp>
      <p:sp>
        <p:nvSpPr>
          <p:cNvPr id="14" name="文本框 13">
            <a:extLst>
              <a:ext uri="{FF2B5EF4-FFF2-40B4-BE49-F238E27FC236}">
                <a16:creationId xmlns:a16="http://schemas.microsoft.com/office/drawing/2014/main" id="{E82F5724-C4D2-AF22-2141-BA08A208579D}"/>
              </a:ext>
            </a:extLst>
          </p:cNvPr>
          <p:cNvSpPr txBox="1"/>
          <p:nvPr/>
        </p:nvSpPr>
        <p:spPr>
          <a:xfrm>
            <a:off x="2082006" y="1103158"/>
            <a:ext cx="5022106" cy="33718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华文仿宋" panose="02010600040101010101" pitchFamily="2" charset="-122"/>
                <a:cs typeface="Arial" panose="020B0604020202020204" pitchFamily="34" charset="0"/>
              </a:rPr>
              <a:t>Follow-up optimization design</a:t>
            </a:r>
          </a:p>
        </p:txBody>
      </p:sp>
      <p:sp>
        <p:nvSpPr>
          <p:cNvPr id="26" name="文本框 25">
            <a:extLst>
              <a:ext uri="{FF2B5EF4-FFF2-40B4-BE49-F238E27FC236}">
                <a16:creationId xmlns:a16="http://schemas.microsoft.com/office/drawing/2014/main" id="{A3657389-0DA4-F4B4-7EF5-2A8DB1F2B75E}"/>
              </a:ext>
            </a:extLst>
          </p:cNvPr>
          <p:cNvSpPr txBox="1"/>
          <p:nvPr/>
        </p:nvSpPr>
        <p:spPr>
          <a:xfrm>
            <a:off x="8821463" y="3431166"/>
            <a:ext cx="2301512" cy="1917897"/>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prstClr val="white"/>
                </a:solidFill>
                <a:latin typeface="微软雅黑" panose="020B0503020204020204" pitchFamily="34" charset="-122"/>
                <a:ea typeface="微软雅黑" panose="020B0503020204020204" pitchFamily="34" charset="-122"/>
              </a:rPr>
              <a:t>对于海量数据的搜索，</a:t>
            </a:r>
            <a:r>
              <a:rPr lang="en-US" altLang="zh-CN" sz="1200" dirty="0">
                <a:solidFill>
                  <a:prstClr val="white"/>
                </a:solidFill>
                <a:latin typeface="微软雅黑" panose="020B0503020204020204" pitchFamily="34" charset="-122"/>
                <a:ea typeface="微软雅黑" panose="020B0503020204020204" pitchFamily="34" charset="-122"/>
              </a:rPr>
              <a:t>SQL</a:t>
            </a:r>
            <a:r>
              <a:rPr lang="zh-CN" altLang="en-US" sz="1200" dirty="0">
                <a:solidFill>
                  <a:prstClr val="white"/>
                </a:solidFill>
                <a:latin typeface="微软雅黑" panose="020B0503020204020204" pitchFamily="34" charset="-122"/>
                <a:ea typeface="微软雅黑" panose="020B0503020204020204" pitchFamily="34" charset="-122"/>
              </a:rPr>
              <a:t>语句查询时间过长，且不能很好的命中索引。对于</a:t>
            </a:r>
            <a:r>
              <a:rPr lang="en-US" altLang="zh-CN" sz="1200" dirty="0">
                <a:solidFill>
                  <a:prstClr val="white"/>
                </a:solidFill>
                <a:latin typeface="微软雅黑" panose="020B0503020204020204" pitchFamily="34" charset="-122"/>
                <a:ea typeface="微软雅黑" panose="020B0503020204020204" pitchFamily="34" charset="-122"/>
              </a:rPr>
              <a:t>like</a:t>
            </a:r>
            <a:r>
              <a:rPr lang="zh-CN" altLang="en-US" sz="1200" dirty="0">
                <a:solidFill>
                  <a:prstClr val="white"/>
                </a:solidFill>
                <a:latin typeface="微软雅黑" panose="020B0503020204020204" pitchFamily="34" charset="-122"/>
                <a:ea typeface="微软雅黑" panose="020B0503020204020204" pitchFamily="34" charset="-122"/>
              </a:rPr>
              <a:t>这类模糊查询，只有后模糊匹配语句才能命中索引，一旦没有命中索引，进行全表扫描则性能很低。故后续考虑引入</a:t>
            </a:r>
            <a:r>
              <a:rPr lang="en-US" altLang="zh-CN" sz="1200" dirty="0" err="1">
                <a:solidFill>
                  <a:prstClr val="white"/>
                </a:solidFill>
                <a:latin typeface="微软雅黑" panose="020B0503020204020204" pitchFamily="34" charset="-122"/>
                <a:ea typeface="微软雅黑" panose="020B0503020204020204" pitchFamily="34" charset="-122"/>
              </a:rPr>
              <a:t>ElasticSearch</a:t>
            </a:r>
            <a:r>
              <a:rPr lang="zh-CN" altLang="en-US" sz="1200" dirty="0">
                <a:solidFill>
                  <a:prstClr val="white"/>
                </a:solidFill>
                <a:latin typeface="微软雅黑" panose="020B0503020204020204" pitchFamily="34" charset="-122"/>
                <a:ea typeface="微软雅黑" panose="020B0503020204020204" pitchFamily="34" charset="-122"/>
              </a:rPr>
              <a:t>搜索引擎。</a:t>
            </a:r>
            <a:endParaRPr kumimoji="0" lang="en-US" altLang="zh-CN"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C09A3DCF-5098-ECAD-EE1F-4DACD824DCFE}"/>
              </a:ext>
            </a:extLst>
          </p:cNvPr>
          <p:cNvSpPr txBox="1"/>
          <p:nvPr/>
        </p:nvSpPr>
        <p:spPr>
          <a:xfrm>
            <a:off x="5038111" y="3431166"/>
            <a:ext cx="2205941" cy="2148730"/>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prstClr val="white"/>
                </a:solidFill>
                <a:latin typeface="微软雅黑" panose="020B0503020204020204" pitchFamily="34" charset="-122"/>
                <a:ea typeface="微软雅黑" panose="020B0503020204020204" pitchFamily="34" charset="-122"/>
              </a:rPr>
              <a:t>做好幂等性设计（所谓幂等性即指用户对于同一个操作发起一次请求或多次请求，得到的结果都是一样的，主要用在重复请求上。）</a:t>
            </a:r>
            <a:endParaRPr lang="en-US" altLang="zh-CN" sz="1200" dirty="0">
              <a:solidFill>
                <a:prstClr val="white"/>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1200" dirty="0">
                <a:solidFill>
                  <a:prstClr val="white"/>
                </a:solidFill>
                <a:latin typeface="微软雅黑" panose="020B0503020204020204" pitchFamily="34" charset="-122"/>
                <a:ea typeface="微软雅黑" panose="020B0503020204020204" pitchFamily="34" charset="-122"/>
              </a:rPr>
              <a:t>由于并发量大的问题，考虑采用乐观锁而非悲观锁以得到更好的并发访问性能。</a:t>
            </a:r>
            <a:endParaRPr lang="en-US" altLang="zh-CN" sz="1200" dirty="0">
              <a:solidFill>
                <a:prstClr val="white"/>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Tx/>
              <a:buNone/>
              <a:tabLst/>
              <a:defRPr/>
            </a:pPr>
            <a:endParaRPr lang="en-US" altLang="zh-CN" sz="12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037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wipe(left)">
                                      <p:cBhvr>
                                        <p:cTn id="7" dur="500"/>
                                        <p:tgtEl>
                                          <p:spTgt spid="20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wipe(left)">
                                      <p:cBhvr>
                                        <p:cTn id="10" dur="500"/>
                                        <p:tgtEl>
                                          <p:spTgt spid="206"/>
                                        </p:tgtEl>
                                      </p:cBhvr>
                                    </p:animEffect>
                                  </p:childTnLst>
                                </p:cTn>
                              </p:par>
                              <p:par>
                                <p:cTn id="11" presetID="2" presetClass="entr" presetSubtype="12" fill="hold" grpId="0" nodeType="withEffect">
                                  <p:stCondLst>
                                    <p:cond delay="0"/>
                                  </p:stCondLst>
                                  <p:childTnLst>
                                    <p:set>
                                      <p:cBhvr>
                                        <p:cTn id="12" dur="1" fill="hold">
                                          <p:stCondLst>
                                            <p:cond delay="0"/>
                                          </p:stCondLst>
                                        </p:cTn>
                                        <p:tgtEl>
                                          <p:spTgt spid="249"/>
                                        </p:tgtEl>
                                        <p:attrNameLst>
                                          <p:attrName>style.visibility</p:attrName>
                                        </p:attrNameLst>
                                      </p:cBhvr>
                                      <p:to>
                                        <p:strVal val="visible"/>
                                      </p:to>
                                    </p:set>
                                    <p:anim calcmode="lin" valueType="num">
                                      <p:cBhvr additive="base">
                                        <p:cTn id="13" dur="500" fill="hold"/>
                                        <p:tgtEl>
                                          <p:spTgt spid="249"/>
                                        </p:tgtEl>
                                        <p:attrNameLst>
                                          <p:attrName>ppt_x</p:attrName>
                                        </p:attrNameLst>
                                      </p:cBhvr>
                                      <p:tavLst>
                                        <p:tav tm="0">
                                          <p:val>
                                            <p:strVal val="0-#ppt_w/2"/>
                                          </p:val>
                                        </p:tav>
                                        <p:tav tm="100000">
                                          <p:val>
                                            <p:strVal val="#ppt_x"/>
                                          </p:val>
                                        </p:tav>
                                      </p:tavLst>
                                    </p:anim>
                                    <p:anim calcmode="lin" valueType="num">
                                      <p:cBhvr additive="base">
                                        <p:cTn id="14" dur="500" fill="hold"/>
                                        <p:tgtEl>
                                          <p:spTgt spid="249"/>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251"/>
                                        </p:tgtEl>
                                        <p:attrNameLst>
                                          <p:attrName>style.visibility</p:attrName>
                                        </p:attrNameLst>
                                      </p:cBhvr>
                                      <p:to>
                                        <p:strVal val="visible"/>
                                      </p:to>
                                    </p:set>
                                    <p:anim calcmode="lin" valueType="num">
                                      <p:cBhvr additive="base">
                                        <p:cTn id="17" dur="500" fill="hold"/>
                                        <p:tgtEl>
                                          <p:spTgt spid="251"/>
                                        </p:tgtEl>
                                        <p:attrNameLst>
                                          <p:attrName>ppt_x</p:attrName>
                                        </p:attrNameLst>
                                      </p:cBhvr>
                                      <p:tavLst>
                                        <p:tav tm="0">
                                          <p:val>
                                            <p:strVal val="0-#ppt_w/2"/>
                                          </p:val>
                                        </p:tav>
                                        <p:tav tm="100000">
                                          <p:val>
                                            <p:strVal val="#ppt_x"/>
                                          </p:val>
                                        </p:tav>
                                      </p:tavLst>
                                    </p:anim>
                                    <p:anim calcmode="lin" valueType="num">
                                      <p:cBhvr additive="base">
                                        <p:cTn id="18" dur="500" fill="hold"/>
                                        <p:tgtEl>
                                          <p:spTgt spid="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7" grpId="0" animBg="1"/>
      <p:bldP spid="249" grpId="0" animBg="1"/>
      <p:bldP spid="25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37" name="文本框 36"/>
          <p:cNvSpPr txBox="1"/>
          <p:nvPr/>
        </p:nvSpPr>
        <p:spPr>
          <a:xfrm>
            <a:off x="2329676" y="3003453"/>
            <a:ext cx="7424516" cy="829945"/>
          </a:xfrm>
          <a:prstGeom prst="rect">
            <a:avLst/>
          </a:prstGeom>
          <a:noFill/>
        </p:spPr>
        <p:txBody>
          <a:bodyPr wrap="squar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欢迎老师指导</a:t>
            </a:r>
          </a:p>
        </p:txBody>
      </p:sp>
      <p:sp>
        <p:nvSpPr>
          <p:cNvPr id="38" name="文本框 19"/>
          <p:cNvSpPr txBox="1"/>
          <p:nvPr/>
        </p:nvSpPr>
        <p:spPr>
          <a:xfrm>
            <a:off x="491757" y="1231554"/>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a:solidFill>
                  <a:schemeClr val="bg1"/>
                </a:solidFill>
                <a:latin typeface="黑体" panose="02010609060101010101" pitchFamily="49" charset="-122"/>
                <a:ea typeface="黑体" panose="02010609060101010101" pitchFamily="49" charset="-122"/>
                <a:cs typeface="Arial" panose="020B0604020202020204" pitchFamily="34" charset="0"/>
              </a:rPr>
              <a:t>THANK YOU</a:t>
            </a:r>
            <a:endParaRPr lang="zh-CN" altLang="en-US" sz="115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78CE6E1D-E05A-CE04-B6F4-1BFA18C27788}"/>
              </a:ext>
            </a:extLst>
          </p:cNvPr>
          <p:cNvSpPr txBox="1"/>
          <p:nvPr/>
        </p:nvSpPr>
        <p:spPr>
          <a:xfrm>
            <a:off x="4690239" y="5687406"/>
            <a:ext cx="7501761" cy="664413"/>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项目开源地址：</a:t>
            </a:r>
            <a:r>
              <a:rPr lang="en-US" altLang="zh-CN" sz="1600" dirty="0">
                <a:solidFill>
                  <a:schemeClr val="bg1"/>
                </a:solidFill>
                <a:latin typeface="微软雅黑" panose="020B0503020204020204" pitchFamily="34" charset="-122"/>
                <a:ea typeface="微软雅黑" panose="020B0503020204020204" pitchFamily="34" charset="-122"/>
                <a:hlinkClick r:id="rId2"/>
              </a:rPr>
              <a:t>https://github.com/kil1ua/student-course-choosing</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欢迎提交</a:t>
            </a:r>
            <a:r>
              <a:rPr lang="en-US" altLang="zh-CN" sz="1600" dirty="0">
                <a:solidFill>
                  <a:schemeClr val="bg1"/>
                </a:solidFill>
                <a:latin typeface="微软雅黑" panose="020B0503020204020204" pitchFamily="34" charset="-122"/>
                <a:ea typeface="微软雅黑" panose="020B0503020204020204" pitchFamily="34" charset="-122"/>
              </a:rPr>
              <a:t>issue~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选题的背景与目标</a:t>
            </a:r>
          </a:p>
        </p:txBody>
      </p:sp>
      <p:sp>
        <p:nvSpPr>
          <p:cNvPr id="14" name="文本框 13"/>
          <p:cNvSpPr txBox="1"/>
          <p:nvPr/>
        </p:nvSpPr>
        <p:spPr>
          <a:xfrm>
            <a:off x="1917678" y="1103158"/>
            <a:ext cx="4073740"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Background And Purpose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2" name="Oval 66"/>
          <p:cNvSpPr>
            <a:spLocks noChangeArrowheads="1"/>
          </p:cNvSpPr>
          <p:nvPr/>
        </p:nvSpPr>
        <p:spPr bwMode="auto">
          <a:xfrm>
            <a:off x="1365801" y="2292186"/>
            <a:ext cx="786078" cy="78494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3" name="组合 22"/>
          <p:cNvGrpSpPr/>
          <p:nvPr/>
        </p:nvGrpSpPr>
        <p:grpSpPr>
          <a:xfrm>
            <a:off x="1588769" y="2488989"/>
            <a:ext cx="379957" cy="378819"/>
            <a:chOff x="6760032" y="3590699"/>
            <a:chExt cx="530225" cy="528638"/>
          </a:xfrm>
          <a:solidFill>
            <a:srgbClr val="243152"/>
          </a:solidFill>
        </p:grpSpPr>
        <p:sp>
          <p:nvSpPr>
            <p:cNvPr id="24"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2" name="Oval 74"/>
          <p:cNvSpPr>
            <a:spLocks noChangeArrowheads="1"/>
          </p:cNvSpPr>
          <p:nvPr/>
        </p:nvSpPr>
        <p:spPr bwMode="auto">
          <a:xfrm>
            <a:off x="1365801" y="4175195"/>
            <a:ext cx="786078" cy="78494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33" name="组合 32"/>
          <p:cNvGrpSpPr/>
          <p:nvPr/>
        </p:nvGrpSpPr>
        <p:grpSpPr>
          <a:xfrm>
            <a:off x="1559192" y="4324220"/>
            <a:ext cx="408396" cy="437975"/>
            <a:chOff x="8471357" y="3524024"/>
            <a:chExt cx="569912" cy="611188"/>
          </a:xfrm>
          <a:solidFill>
            <a:srgbClr val="243152"/>
          </a:solidFill>
        </p:grpSpPr>
        <p:sp>
          <p:nvSpPr>
            <p:cNvPr id="34"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8" name="文本框 37"/>
          <p:cNvSpPr txBox="1"/>
          <p:nvPr/>
        </p:nvSpPr>
        <p:spPr>
          <a:xfrm>
            <a:off x="2428314" y="2416803"/>
            <a:ext cx="4813999" cy="994568"/>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由于选课时间集中</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在同一时间进入系统抢占有限的资源</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导致系统服务响应速度明显下降</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严重时甚至会造成服务器崩溃。这种问题在目前实行学分制的国内高校中普遍存在。当系统软件不具备高并发性时，就无法顺畅承接超大流量，当请求过多，系统就会直接崩溃。</a:t>
            </a:r>
          </a:p>
        </p:txBody>
      </p:sp>
      <p:sp>
        <p:nvSpPr>
          <p:cNvPr id="39" name="文本框 38"/>
          <p:cNvSpPr txBox="1"/>
          <p:nvPr/>
        </p:nvSpPr>
        <p:spPr>
          <a:xfrm>
            <a:off x="2433230" y="2051227"/>
            <a:ext cx="1359748" cy="33718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选题背景</a:t>
            </a:r>
          </a:p>
        </p:txBody>
      </p:sp>
      <p:sp>
        <p:nvSpPr>
          <p:cNvPr id="41" name="文本框 40"/>
          <p:cNvSpPr txBox="1"/>
          <p:nvPr/>
        </p:nvSpPr>
        <p:spPr>
          <a:xfrm>
            <a:off x="2424902" y="4278487"/>
            <a:ext cx="4813998" cy="1456232"/>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本系统致力于针对原有选课系统的缺点，利用高并发技术的方法论以及设计原则，结合业务本身进行架构设计，以应对系统面临的流量冲击。从网络、架构、数据库等多方面进行系统优化，从而降低系统的响应时间，提高系统吞吐量，为学生提供一个高可用的选课系统，以达到系统能够在高并发下平稳处理大流量且自身依然运行良好的目的，让学生不再受系统崩溃所困扰。</a:t>
            </a:r>
          </a:p>
        </p:txBody>
      </p:sp>
      <p:sp>
        <p:nvSpPr>
          <p:cNvPr id="42" name="文本框 41"/>
          <p:cNvSpPr txBox="1"/>
          <p:nvPr/>
        </p:nvSpPr>
        <p:spPr>
          <a:xfrm>
            <a:off x="2424902" y="3929435"/>
            <a:ext cx="1359748" cy="33718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选题目标</a:t>
            </a:r>
          </a:p>
        </p:txBody>
      </p:sp>
      <p:pic>
        <p:nvPicPr>
          <p:cNvPr id="4" name="图片 3">
            <a:extLst>
              <a:ext uri="{FF2B5EF4-FFF2-40B4-BE49-F238E27FC236}">
                <a16:creationId xmlns:a16="http://schemas.microsoft.com/office/drawing/2014/main" id="{396F791D-81AB-9950-EA56-58745546EBF7}"/>
              </a:ext>
            </a:extLst>
          </p:cNvPr>
          <p:cNvPicPr>
            <a:picLocks noChangeAspect="1"/>
          </p:cNvPicPr>
          <p:nvPr/>
        </p:nvPicPr>
        <p:blipFill>
          <a:blip r:embed="rId2"/>
          <a:stretch>
            <a:fillRect/>
          </a:stretch>
        </p:blipFill>
        <p:spPr>
          <a:xfrm>
            <a:off x="7748630" y="453825"/>
            <a:ext cx="3303684" cy="5950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5" name="文本框 14"/>
          <p:cNvSpPr txBox="1"/>
          <p:nvPr/>
        </p:nvSpPr>
        <p:spPr>
          <a:xfrm>
            <a:off x="3616035" y="3344878"/>
            <a:ext cx="4959929" cy="52197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系统需求分析</a:t>
            </a:r>
          </a:p>
        </p:txBody>
      </p:sp>
      <p:sp>
        <p:nvSpPr>
          <p:cNvPr id="21" name="文本框 20"/>
          <p:cNvSpPr txBox="1"/>
          <p:nvPr/>
        </p:nvSpPr>
        <p:spPr>
          <a:xfrm>
            <a:off x="3584946" y="3868098"/>
            <a:ext cx="5022106" cy="368299"/>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System Requirements Analysis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系统需求概括</a:t>
            </a:r>
          </a:p>
        </p:txBody>
      </p:sp>
      <p:sp>
        <p:nvSpPr>
          <p:cNvPr id="14" name="文本框 13"/>
          <p:cNvSpPr txBox="1"/>
          <p:nvPr/>
        </p:nvSpPr>
        <p:spPr>
          <a:xfrm>
            <a:off x="1917678" y="1103158"/>
            <a:ext cx="4073740" cy="337184"/>
          </a:xfrm>
          <a:prstGeom prst="snip1Rect">
            <a:avLst>
              <a:gd name="adj" fmla="val 0"/>
            </a:avLst>
          </a:prstGeom>
          <a:noFill/>
          <a:ln w="28575">
            <a:noFill/>
          </a:ln>
        </p:spPr>
        <p:txBody>
          <a:bodyPr wrap="square" rtlCol="0">
            <a:spAutoFit/>
          </a:bodyPr>
          <a:lstStyle/>
          <a:p>
            <a:pPr algn="l"/>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System Requirements Generalization</a:t>
            </a:r>
          </a:p>
        </p:txBody>
      </p:sp>
      <p:cxnSp>
        <p:nvCxnSpPr>
          <p:cNvPr id="93" name="Straight Connector 8"/>
          <p:cNvCxnSpPr/>
          <p:nvPr/>
        </p:nvCxnSpPr>
        <p:spPr>
          <a:xfrm>
            <a:off x="2314104" y="4720356"/>
            <a:ext cx="2180106"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
          <p:cNvCxnSpPr/>
          <p:nvPr/>
        </p:nvCxnSpPr>
        <p:spPr>
          <a:xfrm>
            <a:off x="4509605" y="3564657"/>
            <a:ext cx="1838917"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10"/>
          <p:cNvCxnSpPr/>
          <p:nvPr/>
        </p:nvCxnSpPr>
        <p:spPr>
          <a:xfrm flipV="1">
            <a:off x="4476094" y="3563899"/>
            <a:ext cx="4822" cy="1120476"/>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6" name="Oval 11"/>
          <p:cNvSpPr>
            <a:spLocks noChangeAspect="1"/>
          </p:cNvSpPr>
          <p:nvPr/>
        </p:nvSpPr>
        <p:spPr>
          <a:xfrm>
            <a:off x="4114800" y="4365625"/>
            <a:ext cx="673100" cy="673100"/>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01</a:t>
            </a:r>
          </a:p>
        </p:txBody>
      </p:sp>
      <p:cxnSp>
        <p:nvCxnSpPr>
          <p:cNvPr id="97" name="Straight Connector 12"/>
          <p:cNvCxnSpPr/>
          <p:nvPr/>
        </p:nvCxnSpPr>
        <p:spPr>
          <a:xfrm>
            <a:off x="6359615" y="2411137"/>
            <a:ext cx="1852765"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13"/>
          <p:cNvCxnSpPr/>
          <p:nvPr/>
        </p:nvCxnSpPr>
        <p:spPr>
          <a:xfrm flipV="1">
            <a:off x="6348521" y="2411139"/>
            <a:ext cx="0" cy="112120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9" name="Oval 14"/>
          <p:cNvSpPr>
            <a:spLocks noChangeAspect="1"/>
          </p:cNvSpPr>
          <p:nvPr/>
        </p:nvSpPr>
        <p:spPr>
          <a:xfrm>
            <a:off x="5985510" y="3192780"/>
            <a:ext cx="676910" cy="676910"/>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02</a:t>
            </a:r>
          </a:p>
        </p:txBody>
      </p:sp>
      <p:sp>
        <p:nvSpPr>
          <p:cNvPr id="100" name="Oval 15"/>
          <p:cNvSpPr>
            <a:spLocks noChangeAspect="1"/>
          </p:cNvSpPr>
          <p:nvPr/>
        </p:nvSpPr>
        <p:spPr>
          <a:xfrm>
            <a:off x="7823200" y="2073275"/>
            <a:ext cx="675640" cy="675640"/>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03</a:t>
            </a:r>
          </a:p>
        </p:txBody>
      </p:sp>
      <p:sp>
        <p:nvSpPr>
          <p:cNvPr id="106" name="Oval 35"/>
          <p:cNvSpPr>
            <a:spLocks noChangeArrowheads="1"/>
          </p:cNvSpPr>
          <p:nvPr/>
        </p:nvSpPr>
        <p:spPr bwMode="auto">
          <a:xfrm>
            <a:off x="4166235" y="3267075"/>
            <a:ext cx="673100" cy="670560"/>
          </a:xfrm>
          <a:prstGeom prst="ellipse">
            <a:avLst/>
          </a:prstGeom>
          <a:solidFill>
            <a:schemeClr val="accent5">
              <a:lumMod val="75000"/>
              <a:alpha val="82000"/>
            </a:schemeClr>
          </a:solidFill>
          <a:ln>
            <a:noFill/>
          </a:ln>
        </p:spPr>
        <p:txBody>
          <a:bodyPr vert="horz" wrap="square" lIns="121920" tIns="60960" rIns="121920" bIns="60960" numCol="1" anchor="t" anchorCtr="0" compatLnSpc="1"/>
          <a:lstStyle/>
          <a:p>
            <a:endParaRPr lang="en-US" sz="3200"/>
          </a:p>
        </p:txBody>
      </p:sp>
      <p:sp>
        <p:nvSpPr>
          <p:cNvPr id="107" name="Freeform 30"/>
          <p:cNvSpPr>
            <a:spLocks noChangeArrowheads="1"/>
          </p:cNvSpPr>
          <p:nvPr/>
        </p:nvSpPr>
        <p:spPr bwMode="auto">
          <a:xfrm rot="18969459">
            <a:off x="4307610" y="3367825"/>
            <a:ext cx="403986" cy="382535"/>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chemeClr val="bg1"/>
          </a:solidFill>
          <a:ln>
            <a:noFill/>
          </a:ln>
          <a:effectLst/>
        </p:spPr>
        <p:txBody>
          <a:bodyPr wrap="none" anchor="ctr"/>
          <a:lstStyle/>
          <a:p>
            <a:endParaRPr lang="en-US" sz="900"/>
          </a:p>
        </p:txBody>
      </p:sp>
      <p:sp>
        <p:nvSpPr>
          <p:cNvPr id="112" name="Oval 62"/>
          <p:cNvSpPr>
            <a:spLocks noChangeArrowheads="1"/>
          </p:cNvSpPr>
          <p:nvPr/>
        </p:nvSpPr>
        <p:spPr bwMode="auto">
          <a:xfrm rot="21540000">
            <a:off x="6040755" y="2107565"/>
            <a:ext cx="688340" cy="689610"/>
          </a:xfrm>
          <a:prstGeom prst="ellipse">
            <a:avLst/>
          </a:prstGeom>
          <a:solidFill>
            <a:schemeClr val="accent5">
              <a:lumMod val="75000"/>
              <a:alpha val="82000"/>
            </a:schemeClr>
          </a:solidFill>
          <a:ln>
            <a:noFill/>
          </a:ln>
        </p:spPr>
        <p:txBody>
          <a:bodyPr vert="horz" wrap="square" lIns="121920" tIns="60960" rIns="121920" bIns="60960" numCol="1" anchor="t" anchorCtr="0" compatLnSpc="1"/>
          <a:lstStyle/>
          <a:p>
            <a:endParaRPr lang="en-US" sz="3200"/>
          </a:p>
        </p:txBody>
      </p:sp>
      <p:sp>
        <p:nvSpPr>
          <p:cNvPr id="113" name="AutoShape 96"/>
          <p:cNvSpPr/>
          <p:nvPr/>
        </p:nvSpPr>
        <p:spPr bwMode="auto">
          <a:xfrm>
            <a:off x="6192435" y="2234323"/>
            <a:ext cx="334356" cy="3344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114" name="TextBox 16"/>
          <p:cNvSpPr txBox="1"/>
          <p:nvPr/>
        </p:nvSpPr>
        <p:spPr>
          <a:xfrm>
            <a:off x="2157969" y="4552482"/>
            <a:ext cx="1767435" cy="337185"/>
          </a:xfrm>
          <a:prstGeom prst="rect">
            <a:avLst/>
          </a:prstGeom>
          <a:noFill/>
        </p:spPr>
        <p:txBody>
          <a:bodyPr wrap="square" rtlCol="0">
            <a:spAutoFit/>
          </a:bodyPr>
          <a:lstStyle/>
          <a:p>
            <a:r>
              <a:rPr lang="zh-CN" altLang="en-US" sz="1600" dirty="0">
                <a:solidFill>
                  <a:srgbClr val="243152"/>
                </a:solidFill>
              </a:rPr>
              <a:t>普通用户（学生）</a:t>
            </a:r>
          </a:p>
        </p:txBody>
      </p:sp>
      <p:sp>
        <p:nvSpPr>
          <p:cNvPr id="119" name="TextBox 16"/>
          <p:cNvSpPr txBox="1"/>
          <p:nvPr/>
        </p:nvSpPr>
        <p:spPr>
          <a:xfrm>
            <a:off x="4725581" y="3414077"/>
            <a:ext cx="1346835" cy="376555"/>
          </a:xfrm>
          <a:prstGeom prst="rect">
            <a:avLst/>
          </a:prstGeom>
          <a:noFill/>
        </p:spPr>
        <p:txBody>
          <a:bodyPr wrap="square" rtlCol="0">
            <a:noAutofit/>
          </a:bodyPr>
          <a:lstStyle/>
          <a:p>
            <a:pPr algn="ctr"/>
            <a:r>
              <a:rPr lang="zh-CN" altLang="en-US" sz="1600" dirty="0">
                <a:solidFill>
                  <a:srgbClr val="243152"/>
                </a:solidFill>
              </a:rPr>
              <a:t>普通管理员</a:t>
            </a:r>
          </a:p>
        </p:txBody>
      </p:sp>
      <p:sp>
        <p:nvSpPr>
          <p:cNvPr id="120" name="TextBox 16"/>
          <p:cNvSpPr txBox="1"/>
          <p:nvPr/>
        </p:nvSpPr>
        <p:spPr>
          <a:xfrm>
            <a:off x="6621145" y="2247900"/>
            <a:ext cx="1346200" cy="396240"/>
          </a:xfrm>
          <a:prstGeom prst="rect">
            <a:avLst/>
          </a:prstGeom>
          <a:noFill/>
        </p:spPr>
        <p:txBody>
          <a:bodyPr wrap="square" rtlCol="0">
            <a:noAutofit/>
          </a:bodyPr>
          <a:lstStyle/>
          <a:p>
            <a:pPr algn="ctr"/>
            <a:r>
              <a:rPr lang="zh-CN" altLang="en-US" sz="1600" dirty="0">
                <a:solidFill>
                  <a:srgbClr val="243152"/>
                </a:solidFill>
              </a:rPr>
              <a:t>超级管理员</a:t>
            </a:r>
          </a:p>
          <a:p>
            <a:pPr algn="ctr"/>
            <a:endParaRPr lang="en-US" sz="1600" dirty="0">
              <a:solidFill>
                <a:srgbClr val="243152"/>
              </a:solidFill>
              <a:latin typeface="+mn-ea"/>
            </a:endParaRPr>
          </a:p>
        </p:txBody>
      </p:sp>
      <p:sp>
        <p:nvSpPr>
          <p:cNvPr id="123" name="文本框 122"/>
          <p:cNvSpPr txBox="1"/>
          <p:nvPr/>
        </p:nvSpPr>
        <p:spPr>
          <a:xfrm>
            <a:off x="4970344" y="4338488"/>
            <a:ext cx="2879456" cy="76373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登录注销、查看全校课程、查看方案内课程以及推荐班选课，选课退课、查看选课退课日志</a:t>
            </a:r>
          </a:p>
        </p:txBody>
      </p:sp>
      <p:sp>
        <p:nvSpPr>
          <p:cNvPr id="124" name="文本框 123"/>
          <p:cNvSpPr txBox="1"/>
          <p:nvPr/>
        </p:nvSpPr>
        <p:spPr>
          <a:xfrm>
            <a:off x="6938525" y="3144937"/>
            <a:ext cx="2879456" cy="76373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学院、系、专业、班级管理，学生管理</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、课程管理、通知管理、选课轮次管理、课程紧急设置</a:t>
            </a:r>
          </a:p>
        </p:txBody>
      </p:sp>
      <p:sp>
        <p:nvSpPr>
          <p:cNvPr id="125" name="文本框 124"/>
          <p:cNvSpPr txBox="1"/>
          <p:nvPr/>
        </p:nvSpPr>
        <p:spPr>
          <a:xfrm>
            <a:off x="8601317" y="2124794"/>
            <a:ext cx="2879456" cy="532903"/>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进行系统设置，查看系统日志，对普通管理员用户进行设置</a:t>
            </a:r>
          </a:p>
        </p:txBody>
      </p:sp>
      <p:sp>
        <p:nvSpPr>
          <p:cNvPr id="2" name="文本框 1"/>
          <p:cNvSpPr txBox="1"/>
          <p:nvPr/>
        </p:nvSpPr>
        <p:spPr>
          <a:xfrm>
            <a:off x="596265" y="2234565"/>
            <a:ext cx="2686685" cy="500380"/>
          </a:xfrm>
          <a:prstGeom prst="rect">
            <a:avLst/>
          </a:prstGeom>
          <a:noFill/>
        </p:spPr>
        <p:txBody>
          <a:bodyPr wrap="square" rtlCol="0">
            <a:noAutofit/>
          </a:bodyPr>
          <a:lstStyle/>
          <a:p>
            <a:pPr algn="ctr">
              <a:buClrTx/>
              <a:buSzTx/>
              <a:buFontTx/>
            </a:pP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left)">
                                      <p:cBhvr>
                                        <p:cTn id="7" dur="200"/>
                                        <p:tgtEl>
                                          <p:spTgt spid="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fade">
                                      <p:cBhvr>
                                        <p:cTn id="11" dur="200"/>
                                        <p:tgtEl>
                                          <p:spTgt spid="9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200"/>
                                        <p:tgtEl>
                                          <p:spTgt spid="9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left)">
                                      <p:cBhvr>
                                        <p:cTn id="19" dur="200"/>
                                        <p:tgtEl>
                                          <p:spTgt spid="9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200"/>
                                        <p:tgtEl>
                                          <p:spTgt spid="9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wipe(down)">
                                      <p:cBhvr>
                                        <p:cTn id="27" dur="200"/>
                                        <p:tgtEl>
                                          <p:spTgt spid="9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wipe(left)">
                                      <p:cBhvr>
                                        <p:cTn id="31" dur="200"/>
                                        <p:tgtEl>
                                          <p:spTgt spid="9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2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ldLvl="0" animBg="1"/>
      <p:bldP spid="99" grpId="0" bldLvl="0" animBg="1"/>
      <p:bldP spid="10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94" name="文本框 93"/>
          <p:cNvSpPr txBox="1"/>
          <p:nvPr/>
        </p:nvSpPr>
        <p:spPr>
          <a:xfrm>
            <a:off x="7164705" y="3664585"/>
            <a:ext cx="4347210" cy="743585"/>
          </a:xfrm>
          <a:prstGeom prst="rect">
            <a:avLst/>
          </a:prstGeom>
          <a:solidFill>
            <a:schemeClr val="bg2"/>
          </a:solidFill>
        </p:spPr>
        <p:txBody>
          <a:bodyPr wrap="square" rtlCol="0">
            <a:noAutofit/>
          </a:bodyPr>
          <a:lstStyle/>
          <a:p>
            <a:r>
              <a:rPr lang="zh-CN" altLang="en-US" sz="1200" dirty="0"/>
              <a:t>学生可以查看当前学期自己已经选择的课程。同时也可以查看当前学期的退选日志，退选日志包括自己退选和系统退选。</a:t>
            </a:r>
            <a:endParaRPr lang="en-US" altLang="zh-CN" sz="1200" dirty="0"/>
          </a:p>
        </p:txBody>
      </p:sp>
      <p:sp>
        <p:nvSpPr>
          <p:cNvPr id="93" name="文本框 92"/>
          <p:cNvSpPr txBox="1"/>
          <p:nvPr/>
        </p:nvSpPr>
        <p:spPr>
          <a:xfrm>
            <a:off x="7164705" y="2150110"/>
            <a:ext cx="4347210" cy="743585"/>
          </a:xfrm>
          <a:prstGeom prst="rect">
            <a:avLst/>
          </a:prstGeom>
          <a:solidFill>
            <a:schemeClr val="bg2"/>
          </a:solidFill>
        </p:spPr>
        <p:txBody>
          <a:bodyPr wrap="square" rtlCol="0">
            <a:noAutofit/>
          </a:bodyPr>
          <a:lstStyle/>
          <a:p>
            <a:r>
              <a:rPr lang="en-US" altLang="zh-CN" sz="1200" dirty="0" err="1"/>
              <a:t>学生</a:t>
            </a:r>
            <a:r>
              <a:rPr lang="zh-CN" altLang="en-US" sz="1200" dirty="0"/>
              <a:t>可以对显示的课程</a:t>
            </a:r>
            <a:r>
              <a:rPr lang="en-US" altLang="zh-CN" sz="1200" dirty="0" err="1"/>
              <a:t>进行选课</a:t>
            </a:r>
            <a:r>
              <a:rPr lang="en-US" altLang="zh-CN" sz="1200" dirty="0"/>
              <a:t>，</a:t>
            </a:r>
            <a:r>
              <a:rPr lang="zh-CN" altLang="en-US" sz="1200" dirty="0"/>
              <a:t>该操作会判断学生学分是否足够、课程是否冲突、是否已完成先修课程的学习以及课程容量充足等一系列条件。对于通识课程，如果当前处于第一轮次选课，则会允许选择人数超过课程容量，后台会在之后筛选。</a:t>
            </a:r>
            <a:endParaRPr lang="en-US" altLang="zh-CN" sz="1200" dirty="0"/>
          </a:p>
        </p:txBody>
      </p:sp>
      <p:sp>
        <p:nvSpPr>
          <p:cNvPr id="92" name="文本框 91"/>
          <p:cNvSpPr txBox="1"/>
          <p:nvPr/>
        </p:nvSpPr>
        <p:spPr>
          <a:xfrm>
            <a:off x="1799590" y="5147945"/>
            <a:ext cx="4347210" cy="743585"/>
          </a:xfrm>
          <a:prstGeom prst="rect">
            <a:avLst/>
          </a:prstGeom>
          <a:solidFill>
            <a:schemeClr val="bg2"/>
          </a:solidFill>
        </p:spPr>
        <p:txBody>
          <a:bodyPr wrap="square" rtlCol="0">
            <a:noAutofit/>
          </a:bodyPr>
          <a:lstStyle/>
          <a:p>
            <a:r>
              <a:rPr lang="zh-CN" altLang="en-US" sz="1200" dirty="0"/>
              <a:t>学生可以查看自己所在班级的方案内课程，以及当前学期的推荐班选课。学生同样可以通过各种条件进行筛选和搜索，方便查找目的课程。</a:t>
            </a:r>
            <a:endParaRPr lang="en-US" altLang="zh-CN" sz="1200" dirty="0"/>
          </a:p>
        </p:txBody>
      </p:sp>
      <p:sp>
        <p:nvSpPr>
          <p:cNvPr id="90" name="文本框 89"/>
          <p:cNvSpPr txBox="1"/>
          <p:nvPr/>
        </p:nvSpPr>
        <p:spPr>
          <a:xfrm>
            <a:off x="1778000" y="2150110"/>
            <a:ext cx="4347210" cy="743585"/>
          </a:xfrm>
          <a:prstGeom prst="rect">
            <a:avLst/>
          </a:prstGeom>
          <a:solidFill>
            <a:schemeClr val="bg2"/>
          </a:solidFill>
        </p:spPr>
        <p:txBody>
          <a:bodyPr wrap="square" rtlCol="0">
            <a:noAutofit/>
          </a:bodyPr>
          <a:lstStyle/>
          <a:p>
            <a:r>
              <a:rPr lang="zh-CN" altLang="en-US" sz="1200" dirty="0"/>
              <a:t>学生可以通过学号和密码登入系统，登录后会保持一天的登入状态，登录凭证过期后再进行操作则会重新跳转至登录页面。也可以通过注销功能退出当前用户的登录。</a:t>
            </a:r>
            <a:endParaRPr lang="en-US" altLang="zh-CN" sz="1200" dirty="0"/>
          </a:p>
        </p:txBody>
      </p:sp>
      <p:sp>
        <p:nvSpPr>
          <p:cNvPr id="91" name="文本框 90"/>
          <p:cNvSpPr txBox="1"/>
          <p:nvPr/>
        </p:nvSpPr>
        <p:spPr>
          <a:xfrm>
            <a:off x="1778000" y="3664585"/>
            <a:ext cx="4347210" cy="743585"/>
          </a:xfrm>
          <a:prstGeom prst="rect">
            <a:avLst/>
          </a:prstGeom>
          <a:solidFill>
            <a:schemeClr val="bg2"/>
          </a:solidFill>
        </p:spPr>
        <p:txBody>
          <a:bodyPr wrap="square" rtlCol="0">
            <a:noAutofit/>
          </a:bodyPr>
          <a:lstStyle/>
          <a:p>
            <a:r>
              <a:rPr lang="zh-CN" altLang="en-US" sz="1200" dirty="0"/>
              <a:t>学生进入选课系统后可以查看与搜索全校开设的课程班。可以通过是否必修、是否通识课、课程学分等条件进行课程筛选，也可以进行课程搜索。同时会根据学生已选课程显示课程是否出现时间冲突。</a:t>
            </a:r>
            <a:endParaRPr lang="en-US" altLang="zh-CN" sz="1200" dirty="0"/>
          </a:p>
        </p:txBody>
      </p:sp>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grpSp>
        <p:nvGrpSpPr>
          <p:cNvPr id="47" name="组合 69"/>
          <p:cNvGrpSpPr/>
          <p:nvPr/>
        </p:nvGrpSpPr>
        <p:grpSpPr>
          <a:xfrm rot="1825908">
            <a:off x="670243" y="1771723"/>
            <a:ext cx="725746" cy="460375"/>
            <a:chOff x="781750" y="2470713"/>
            <a:chExt cx="982498" cy="623246"/>
          </a:xfrm>
        </p:grpSpPr>
        <p:sp>
          <p:nvSpPr>
            <p:cNvPr id="52" name="圆角矩形 70"/>
            <p:cNvSpPr/>
            <p:nvPr/>
          </p:nvSpPr>
          <p:spPr>
            <a:xfrm>
              <a:off x="844200" y="2555036"/>
              <a:ext cx="920048" cy="453177"/>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11"/>
            <p:cNvSpPr txBox="1"/>
            <p:nvPr/>
          </p:nvSpPr>
          <p:spPr>
            <a:xfrm>
              <a:off x="781750" y="2470713"/>
              <a:ext cx="489140" cy="623246"/>
            </a:xfrm>
            <a:prstGeom prst="rect">
              <a:avLst/>
            </a:prstGeom>
            <a:noFill/>
          </p:spPr>
          <p:txBody>
            <a:bodyPr wrap="none" rtlCol="0">
              <a:spAutoFit/>
            </a:bodyPr>
            <a:lstStyle/>
            <a:p>
              <a:pPr algn="ctr"/>
              <a:r>
                <a:rPr lang="en-US" altLang="zh-CN" sz="2400" dirty="0">
                  <a:solidFill>
                    <a:srgbClr val="243152"/>
                  </a:solidFill>
                  <a:latin typeface="微软雅黑" panose="020B0503020204020204" pitchFamily="34" charset="-122"/>
                  <a:ea typeface="微软雅黑" panose="020B0503020204020204" pitchFamily="34" charset="-122"/>
                  <a:cs typeface="Aharoni" pitchFamily="2" charset="-79"/>
                </a:rPr>
                <a:t>1</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grpSp>
      <p:sp>
        <p:nvSpPr>
          <p:cNvPr id="50" name="等腰三角形 6"/>
          <p:cNvSpPr/>
          <p:nvPr/>
        </p:nvSpPr>
        <p:spPr>
          <a:xfrm rot="5400000">
            <a:off x="735330" y="2134235"/>
            <a:ext cx="1381125" cy="772795"/>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6"/>
          <p:cNvSpPr/>
          <p:nvPr/>
        </p:nvSpPr>
        <p:spPr>
          <a:xfrm rot="5400000">
            <a:off x="1526630" y="2219988"/>
            <a:ext cx="269090" cy="233830"/>
          </a:xfrm>
          <a:custGeom>
            <a:avLst/>
            <a:gdLst>
              <a:gd name="connsiteX0" fmla="*/ 1417657 w 1417657"/>
              <a:gd name="connsiteY0" fmla="*/ 1136219 h 1244094"/>
              <a:gd name="connsiteX1" fmla="*/ 1355376 w 1417657"/>
              <a:gd name="connsiteY1" fmla="*/ 1244094 h 1244094"/>
              <a:gd name="connsiteX2" fmla="*/ 62282 w 1417657"/>
              <a:gd name="connsiteY2" fmla="*/ 1244094 h 1244094"/>
              <a:gd name="connsiteX3" fmla="*/ 0 w 1417657"/>
              <a:gd name="connsiteY3" fmla="*/ 1136220 h 1244094"/>
              <a:gd name="connsiteX4" fmla="*/ 646118 w 1417657"/>
              <a:gd name="connsiteY4" fmla="*/ 22224 h 1244094"/>
              <a:gd name="connsiteX5" fmla="*/ 771540 w 1417657"/>
              <a:gd name="connsiteY5" fmla="*/ 22224 h 1244094"/>
              <a:gd name="connsiteX6" fmla="*/ 1417657 w 1417657"/>
              <a:gd name="connsiteY6" fmla="*/ 1136219 h 1244094"/>
              <a:gd name="connsiteX0-1" fmla="*/ 1417657 w 1417657"/>
              <a:gd name="connsiteY0-2" fmla="*/ 1148021 h 1255896"/>
              <a:gd name="connsiteX1-3" fmla="*/ 1355376 w 1417657"/>
              <a:gd name="connsiteY1-4" fmla="*/ 1255896 h 1255896"/>
              <a:gd name="connsiteX2-5" fmla="*/ 62282 w 1417657"/>
              <a:gd name="connsiteY2-6" fmla="*/ 1255896 h 1255896"/>
              <a:gd name="connsiteX3-7" fmla="*/ 0 w 1417657"/>
              <a:gd name="connsiteY3-8" fmla="*/ 1148022 h 1255896"/>
              <a:gd name="connsiteX4-9" fmla="*/ 646118 w 1417657"/>
              <a:gd name="connsiteY4-10" fmla="*/ 34026 h 1255896"/>
              <a:gd name="connsiteX5-11" fmla="*/ 771540 w 1417657"/>
              <a:gd name="connsiteY5-12" fmla="*/ 34026 h 1255896"/>
              <a:gd name="connsiteX6-13" fmla="*/ 1417657 w 1417657"/>
              <a:gd name="connsiteY6-14" fmla="*/ 1148021 h 1255896"/>
              <a:gd name="connsiteX0-15" fmla="*/ 1417657 w 1417657"/>
              <a:gd name="connsiteY0-16" fmla="*/ 1145256 h 1253131"/>
              <a:gd name="connsiteX1-17" fmla="*/ 1355376 w 1417657"/>
              <a:gd name="connsiteY1-18" fmla="*/ 1253131 h 1253131"/>
              <a:gd name="connsiteX2-19" fmla="*/ 62282 w 1417657"/>
              <a:gd name="connsiteY2-20" fmla="*/ 1253131 h 1253131"/>
              <a:gd name="connsiteX3-21" fmla="*/ 0 w 1417657"/>
              <a:gd name="connsiteY3-22" fmla="*/ 1145257 h 1253131"/>
              <a:gd name="connsiteX4-23" fmla="*/ 646118 w 1417657"/>
              <a:gd name="connsiteY4-24" fmla="*/ 31261 h 1253131"/>
              <a:gd name="connsiteX5-25" fmla="*/ 771540 w 1417657"/>
              <a:gd name="connsiteY5-26" fmla="*/ 31261 h 1253131"/>
              <a:gd name="connsiteX6-27" fmla="*/ 1417657 w 1417657"/>
              <a:gd name="connsiteY6-28" fmla="*/ 1145256 h 1253131"/>
              <a:gd name="connsiteX0-29" fmla="*/ 1422255 w 1422255"/>
              <a:gd name="connsiteY0-30" fmla="*/ 1145256 h 1253131"/>
              <a:gd name="connsiteX1-31" fmla="*/ 1359974 w 1422255"/>
              <a:gd name="connsiteY1-32" fmla="*/ 1253131 h 1253131"/>
              <a:gd name="connsiteX2-33" fmla="*/ 66880 w 1422255"/>
              <a:gd name="connsiteY2-34" fmla="*/ 1253131 h 1253131"/>
              <a:gd name="connsiteX3-35" fmla="*/ 4598 w 1422255"/>
              <a:gd name="connsiteY3-36" fmla="*/ 1145257 h 1253131"/>
              <a:gd name="connsiteX4-37" fmla="*/ 650716 w 1422255"/>
              <a:gd name="connsiteY4-38" fmla="*/ 31261 h 1253131"/>
              <a:gd name="connsiteX5-39" fmla="*/ 776138 w 1422255"/>
              <a:gd name="connsiteY5-40" fmla="*/ 31261 h 1253131"/>
              <a:gd name="connsiteX6-41" fmla="*/ 1422255 w 1422255"/>
              <a:gd name="connsiteY6-42" fmla="*/ 1145256 h 1253131"/>
              <a:gd name="connsiteX0-43" fmla="*/ 1426204 w 1426204"/>
              <a:gd name="connsiteY0-44" fmla="*/ 1145256 h 1253131"/>
              <a:gd name="connsiteX1-45" fmla="*/ 1363923 w 1426204"/>
              <a:gd name="connsiteY1-46" fmla="*/ 1253131 h 1253131"/>
              <a:gd name="connsiteX2-47" fmla="*/ 70829 w 1426204"/>
              <a:gd name="connsiteY2-48" fmla="*/ 1253131 h 1253131"/>
              <a:gd name="connsiteX3-49" fmla="*/ 8547 w 1426204"/>
              <a:gd name="connsiteY3-50" fmla="*/ 1145257 h 1253131"/>
              <a:gd name="connsiteX4-51" fmla="*/ 654665 w 1426204"/>
              <a:gd name="connsiteY4-52" fmla="*/ 31261 h 1253131"/>
              <a:gd name="connsiteX5-53" fmla="*/ 780087 w 1426204"/>
              <a:gd name="connsiteY5-54" fmla="*/ 31261 h 1253131"/>
              <a:gd name="connsiteX6-55" fmla="*/ 1426204 w 1426204"/>
              <a:gd name="connsiteY6-56" fmla="*/ 1145256 h 1253131"/>
              <a:gd name="connsiteX0-57" fmla="*/ 1429268 w 1429268"/>
              <a:gd name="connsiteY0-58" fmla="*/ 1145256 h 1253131"/>
              <a:gd name="connsiteX1-59" fmla="*/ 1366987 w 1429268"/>
              <a:gd name="connsiteY1-60" fmla="*/ 1253131 h 1253131"/>
              <a:gd name="connsiteX2-61" fmla="*/ 73893 w 1429268"/>
              <a:gd name="connsiteY2-62" fmla="*/ 1253131 h 1253131"/>
              <a:gd name="connsiteX3-63" fmla="*/ 11611 w 1429268"/>
              <a:gd name="connsiteY3-64" fmla="*/ 1145257 h 1253131"/>
              <a:gd name="connsiteX4-65" fmla="*/ 657729 w 1429268"/>
              <a:gd name="connsiteY4-66" fmla="*/ 31261 h 1253131"/>
              <a:gd name="connsiteX5-67" fmla="*/ 783151 w 1429268"/>
              <a:gd name="connsiteY5-68" fmla="*/ 31261 h 1253131"/>
              <a:gd name="connsiteX6-69" fmla="*/ 1429268 w 1429268"/>
              <a:gd name="connsiteY6-70" fmla="*/ 1145256 h 1253131"/>
              <a:gd name="connsiteX0-71" fmla="*/ 1429268 w 1435433"/>
              <a:gd name="connsiteY0-72" fmla="*/ 1145256 h 1253131"/>
              <a:gd name="connsiteX1-73" fmla="*/ 1366987 w 1435433"/>
              <a:gd name="connsiteY1-74" fmla="*/ 1253131 h 1253131"/>
              <a:gd name="connsiteX2-75" fmla="*/ 73893 w 1435433"/>
              <a:gd name="connsiteY2-76" fmla="*/ 1253131 h 1253131"/>
              <a:gd name="connsiteX3-77" fmla="*/ 11611 w 1435433"/>
              <a:gd name="connsiteY3-78" fmla="*/ 1145257 h 1253131"/>
              <a:gd name="connsiteX4-79" fmla="*/ 657729 w 1435433"/>
              <a:gd name="connsiteY4-80" fmla="*/ 31261 h 1253131"/>
              <a:gd name="connsiteX5-81" fmla="*/ 783151 w 1435433"/>
              <a:gd name="connsiteY5-82" fmla="*/ 31261 h 1253131"/>
              <a:gd name="connsiteX6-83" fmla="*/ 1429268 w 1435433"/>
              <a:gd name="connsiteY6-84" fmla="*/ 1145256 h 1253131"/>
              <a:gd name="connsiteX0-85" fmla="*/ 1429268 w 1438819"/>
              <a:gd name="connsiteY0-86" fmla="*/ 1145256 h 1253131"/>
              <a:gd name="connsiteX1-87" fmla="*/ 1366987 w 1438819"/>
              <a:gd name="connsiteY1-88" fmla="*/ 1253131 h 1253131"/>
              <a:gd name="connsiteX2-89" fmla="*/ 73893 w 1438819"/>
              <a:gd name="connsiteY2-90" fmla="*/ 1253131 h 1253131"/>
              <a:gd name="connsiteX3-91" fmla="*/ 11611 w 1438819"/>
              <a:gd name="connsiteY3-92" fmla="*/ 1145257 h 1253131"/>
              <a:gd name="connsiteX4-93" fmla="*/ 657729 w 1438819"/>
              <a:gd name="connsiteY4-94" fmla="*/ 31261 h 1253131"/>
              <a:gd name="connsiteX5-95" fmla="*/ 783151 w 1438819"/>
              <a:gd name="connsiteY5-96" fmla="*/ 31261 h 1253131"/>
              <a:gd name="connsiteX6-97" fmla="*/ 1429268 w 1438819"/>
              <a:gd name="connsiteY6-98" fmla="*/ 1145256 h 1253131"/>
              <a:gd name="connsiteX0-99" fmla="*/ 1429268 w 1439817"/>
              <a:gd name="connsiteY0-100" fmla="*/ 1145256 h 1253131"/>
              <a:gd name="connsiteX1-101" fmla="*/ 1366987 w 1439817"/>
              <a:gd name="connsiteY1-102" fmla="*/ 1253131 h 1253131"/>
              <a:gd name="connsiteX2-103" fmla="*/ 73893 w 1439817"/>
              <a:gd name="connsiteY2-104" fmla="*/ 1253131 h 1253131"/>
              <a:gd name="connsiteX3-105" fmla="*/ 11611 w 1439817"/>
              <a:gd name="connsiteY3-106" fmla="*/ 1145257 h 1253131"/>
              <a:gd name="connsiteX4-107" fmla="*/ 657729 w 1439817"/>
              <a:gd name="connsiteY4-108" fmla="*/ 31261 h 1253131"/>
              <a:gd name="connsiteX5-109" fmla="*/ 783151 w 1439817"/>
              <a:gd name="connsiteY5-110" fmla="*/ 31261 h 1253131"/>
              <a:gd name="connsiteX6-111" fmla="*/ 1429268 w 1439817"/>
              <a:gd name="connsiteY6-112" fmla="*/ 1145256 h 1253131"/>
              <a:gd name="connsiteX0-113" fmla="*/ 1429268 w 1442096"/>
              <a:gd name="connsiteY0-114" fmla="*/ 1145256 h 1253131"/>
              <a:gd name="connsiteX1-115" fmla="*/ 1366987 w 1442096"/>
              <a:gd name="connsiteY1-116" fmla="*/ 1253131 h 1253131"/>
              <a:gd name="connsiteX2-117" fmla="*/ 73893 w 1442096"/>
              <a:gd name="connsiteY2-118" fmla="*/ 1253131 h 1253131"/>
              <a:gd name="connsiteX3-119" fmla="*/ 11611 w 1442096"/>
              <a:gd name="connsiteY3-120" fmla="*/ 1145257 h 1253131"/>
              <a:gd name="connsiteX4-121" fmla="*/ 657729 w 1442096"/>
              <a:gd name="connsiteY4-122" fmla="*/ 31261 h 1253131"/>
              <a:gd name="connsiteX5-123" fmla="*/ 783151 w 1442096"/>
              <a:gd name="connsiteY5-124" fmla="*/ 31261 h 1253131"/>
              <a:gd name="connsiteX6-125" fmla="*/ 1429268 w 1442096"/>
              <a:gd name="connsiteY6-126" fmla="*/ 1145256 h 1253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42096" h="1253131">
                <a:moveTo>
                  <a:pt x="1429268" y="1145256"/>
                </a:moveTo>
                <a:cubicBezTo>
                  <a:pt x="1458514" y="1197883"/>
                  <a:pt x="1437753" y="1250511"/>
                  <a:pt x="1366987" y="1253131"/>
                </a:cubicBezTo>
                <a:lnTo>
                  <a:pt x="73893" y="1253131"/>
                </a:lnTo>
                <a:cubicBezTo>
                  <a:pt x="10269" y="1250510"/>
                  <a:pt x="-17634" y="1185977"/>
                  <a:pt x="11611" y="1145257"/>
                </a:cubicBezTo>
                <a:lnTo>
                  <a:pt x="657729" y="31261"/>
                </a:lnTo>
                <a:cubicBezTo>
                  <a:pt x="678105" y="-9220"/>
                  <a:pt x="753250" y="-11602"/>
                  <a:pt x="783151" y="31261"/>
                </a:cubicBezTo>
                <a:lnTo>
                  <a:pt x="1429268" y="1145256"/>
                </a:lnTo>
                <a:close/>
              </a:path>
            </a:pathLst>
          </a:cu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115"/>
          <p:cNvSpPr>
            <a:spLocks noChangeArrowheads="1"/>
          </p:cNvSpPr>
          <p:nvPr/>
        </p:nvSpPr>
        <p:spPr bwMode="auto">
          <a:xfrm>
            <a:off x="1200879" y="2107702"/>
            <a:ext cx="292746" cy="363521"/>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243152"/>
          </a:solidFill>
          <a:ln>
            <a:noFill/>
          </a:ln>
          <a:effectLst/>
        </p:spPr>
        <p:txBody>
          <a:bodyPr wrap="none" anchor="ctr"/>
          <a:lstStyle/>
          <a:p>
            <a:endParaRPr lang="en-US" sz="900"/>
          </a:p>
        </p:txBody>
      </p:sp>
      <p:sp>
        <p:nvSpPr>
          <p:cNvPr id="170" name="矩形 169"/>
          <p:cNvSpPr/>
          <p:nvPr/>
        </p:nvSpPr>
        <p:spPr>
          <a:xfrm>
            <a:off x="1799375" y="383602"/>
            <a:ext cx="3279140" cy="829945"/>
          </a:xfrm>
          <a:prstGeom prst="rect">
            <a:avLst/>
          </a:prstGeom>
        </p:spPr>
        <p:txBody>
          <a:bodyPr wrap="none">
            <a:spAutoFit/>
          </a:bodyPr>
          <a:lstStyle/>
          <a:p>
            <a:pPr>
              <a:lnSpc>
                <a:spcPct val="200000"/>
              </a:lnSpc>
            </a:pPr>
            <a:r>
              <a:rPr lang="zh-CN" altLang="en-US" sz="2400" b="1" dirty="0">
                <a:solidFill>
                  <a:schemeClr val="bg1"/>
                </a:solidFill>
                <a:latin typeface="微软雅黑" panose="020B0503020204020204" pitchFamily="34" charset="-122"/>
                <a:ea typeface="微软雅黑" panose="020B0503020204020204" pitchFamily="34" charset="-122"/>
              </a:rPr>
              <a:t>具体功能分析</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学生</a:t>
            </a:r>
          </a:p>
        </p:txBody>
      </p:sp>
      <p:sp>
        <p:nvSpPr>
          <p:cNvPr id="171" name="文本框 170"/>
          <p:cNvSpPr txBox="1"/>
          <p:nvPr/>
        </p:nvSpPr>
        <p:spPr>
          <a:xfrm>
            <a:off x="1799375" y="1034236"/>
            <a:ext cx="5022106" cy="33718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Specific Requirements Analysis of Student</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72" name="文本框 171"/>
          <p:cNvSpPr txBox="1"/>
          <p:nvPr/>
        </p:nvSpPr>
        <p:spPr>
          <a:xfrm>
            <a:off x="1039742" y="2515615"/>
            <a:ext cx="1015198" cy="302070"/>
          </a:xfrm>
          <a:prstGeom prst="rect">
            <a:avLst/>
          </a:prstGeom>
          <a:noFill/>
        </p:spPr>
        <p:txBody>
          <a:bodyPr wrap="square" rtlCol="0">
            <a:spAutoFit/>
          </a:bodyPr>
          <a:lstStyle/>
          <a:p>
            <a:pPr>
              <a:lnSpc>
                <a:spcPct val="125000"/>
              </a:lnSpc>
            </a:pPr>
            <a:r>
              <a:rPr lang="zh-CN" altLang="en-US" sz="1200" b="1" dirty="0">
                <a:solidFill>
                  <a:srgbClr val="243152"/>
                </a:solidFill>
                <a:latin typeface="微软雅黑" panose="020B0503020204020204" pitchFamily="34" charset="-122"/>
                <a:ea typeface="微软雅黑" panose="020B0503020204020204" pitchFamily="34" charset="-122"/>
              </a:rPr>
              <a:t>登录注销</a:t>
            </a:r>
          </a:p>
        </p:txBody>
      </p:sp>
      <p:grpSp>
        <p:nvGrpSpPr>
          <p:cNvPr id="3" name="组合 69"/>
          <p:cNvGrpSpPr/>
          <p:nvPr/>
        </p:nvGrpSpPr>
        <p:grpSpPr>
          <a:xfrm rot="1825908">
            <a:off x="657543" y="3287468"/>
            <a:ext cx="725746" cy="460375"/>
            <a:chOff x="781750" y="2470713"/>
            <a:chExt cx="982498" cy="623246"/>
          </a:xfrm>
        </p:grpSpPr>
        <p:sp>
          <p:nvSpPr>
            <p:cNvPr id="4" name="圆角矩形 70"/>
            <p:cNvSpPr/>
            <p:nvPr/>
          </p:nvSpPr>
          <p:spPr>
            <a:xfrm>
              <a:off x="844200" y="2555036"/>
              <a:ext cx="920048" cy="453177"/>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1"/>
            <p:cNvSpPr txBox="1"/>
            <p:nvPr/>
          </p:nvSpPr>
          <p:spPr>
            <a:xfrm>
              <a:off x="781750" y="2470713"/>
              <a:ext cx="489140" cy="623246"/>
            </a:xfrm>
            <a:prstGeom prst="rect">
              <a:avLst/>
            </a:prstGeom>
            <a:noFill/>
          </p:spPr>
          <p:txBody>
            <a:bodyPr wrap="none" rtlCol="0">
              <a:spAutoFit/>
            </a:bodyPr>
            <a:lstStyle/>
            <a:p>
              <a:pPr algn="ctr"/>
              <a:r>
                <a:rPr lang="en-US" altLang="zh-CN" sz="2400" dirty="0">
                  <a:solidFill>
                    <a:srgbClr val="243152"/>
                  </a:solidFill>
                  <a:latin typeface="微软雅黑" panose="020B0503020204020204" pitchFamily="34" charset="-122"/>
                  <a:ea typeface="微软雅黑" panose="020B0503020204020204" pitchFamily="34" charset="-122"/>
                  <a:cs typeface="Aharoni" pitchFamily="2" charset="-79"/>
                </a:rPr>
                <a:t>2</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grpSp>
      <p:sp>
        <p:nvSpPr>
          <p:cNvPr id="6" name="等腰三角形 6"/>
          <p:cNvSpPr/>
          <p:nvPr/>
        </p:nvSpPr>
        <p:spPr>
          <a:xfrm rot="5400000">
            <a:off x="722630" y="3649980"/>
            <a:ext cx="1381125" cy="772795"/>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26795" y="4031615"/>
            <a:ext cx="904240" cy="553085"/>
          </a:xfrm>
          <a:prstGeom prst="rect">
            <a:avLst/>
          </a:prstGeom>
          <a:noFill/>
        </p:spPr>
        <p:txBody>
          <a:bodyPr wrap="square" rtlCol="0">
            <a:spAutoFit/>
          </a:bodyPr>
          <a:lstStyle/>
          <a:p>
            <a:pPr>
              <a:lnSpc>
                <a:spcPct val="125000"/>
              </a:lnSpc>
            </a:pPr>
            <a:r>
              <a:rPr lang="zh-CN" altLang="en-US" sz="1200" b="1" dirty="0">
                <a:solidFill>
                  <a:srgbClr val="243152"/>
                </a:solidFill>
                <a:latin typeface="微软雅黑" panose="020B0503020204020204" pitchFamily="34" charset="-122"/>
                <a:ea typeface="微软雅黑" panose="020B0503020204020204" pitchFamily="34" charset="-122"/>
              </a:rPr>
              <a:t>查看全校课程</a:t>
            </a:r>
          </a:p>
        </p:txBody>
      </p:sp>
      <p:grpSp>
        <p:nvGrpSpPr>
          <p:cNvPr id="13" name="组合 69"/>
          <p:cNvGrpSpPr/>
          <p:nvPr/>
        </p:nvGrpSpPr>
        <p:grpSpPr>
          <a:xfrm rot="1825908">
            <a:off x="657543" y="4770828"/>
            <a:ext cx="725746" cy="460375"/>
            <a:chOff x="781750" y="2470713"/>
            <a:chExt cx="982498" cy="623246"/>
          </a:xfrm>
        </p:grpSpPr>
        <p:sp>
          <p:nvSpPr>
            <p:cNvPr id="14" name="圆角矩形 70"/>
            <p:cNvSpPr/>
            <p:nvPr/>
          </p:nvSpPr>
          <p:spPr>
            <a:xfrm>
              <a:off x="844200" y="2555036"/>
              <a:ext cx="920048" cy="453177"/>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1"/>
            <p:cNvSpPr txBox="1"/>
            <p:nvPr/>
          </p:nvSpPr>
          <p:spPr>
            <a:xfrm>
              <a:off x="781750" y="2470713"/>
              <a:ext cx="489140" cy="623246"/>
            </a:xfrm>
            <a:prstGeom prst="rect">
              <a:avLst/>
            </a:prstGeom>
            <a:noFill/>
          </p:spPr>
          <p:txBody>
            <a:bodyPr wrap="none" rtlCol="0">
              <a:spAutoFit/>
            </a:bodyPr>
            <a:lstStyle/>
            <a:p>
              <a:pPr algn="ctr"/>
              <a:r>
                <a:rPr lang="en-US" altLang="zh-CN" sz="2400" dirty="0">
                  <a:solidFill>
                    <a:srgbClr val="243152"/>
                  </a:solidFill>
                  <a:latin typeface="微软雅黑" panose="020B0503020204020204" pitchFamily="34" charset="-122"/>
                  <a:ea typeface="微软雅黑" panose="020B0503020204020204" pitchFamily="34" charset="-122"/>
                  <a:cs typeface="Aharoni" pitchFamily="2" charset="-79"/>
                </a:rPr>
                <a:t>3</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grpSp>
      <p:sp>
        <p:nvSpPr>
          <p:cNvPr id="21" name="等腰三角形 6"/>
          <p:cNvSpPr/>
          <p:nvPr/>
        </p:nvSpPr>
        <p:spPr>
          <a:xfrm rot="5400000">
            <a:off x="722630" y="5133340"/>
            <a:ext cx="1381125" cy="772795"/>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27042" y="5514720"/>
            <a:ext cx="1015198" cy="532903"/>
          </a:xfrm>
          <a:prstGeom prst="rect">
            <a:avLst/>
          </a:prstGeom>
          <a:noFill/>
        </p:spPr>
        <p:txBody>
          <a:bodyPr wrap="square" rtlCol="0">
            <a:spAutoFit/>
          </a:bodyPr>
          <a:lstStyle/>
          <a:p>
            <a:pPr>
              <a:lnSpc>
                <a:spcPct val="125000"/>
              </a:lnSpc>
            </a:pPr>
            <a:r>
              <a:rPr lang="zh-CN" altLang="en-US" sz="1200" b="1" dirty="0">
                <a:solidFill>
                  <a:srgbClr val="243152"/>
                </a:solidFill>
                <a:latin typeface="微软雅黑" panose="020B0503020204020204" pitchFamily="34" charset="-122"/>
                <a:ea typeface="微软雅黑" panose="020B0503020204020204" pitchFamily="34" charset="-122"/>
              </a:rPr>
              <a:t>查看方案</a:t>
            </a:r>
            <a:endParaRPr lang="en-US" altLang="zh-CN" sz="1200" b="1" dirty="0">
              <a:solidFill>
                <a:srgbClr val="243152"/>
              </a:solidFill>
              <a:latin typeface="微软雅黑" panose="020B0503020204020204" pitchFamily="34" charset="-122"/>
              <a:ea typeface="微软雅黑" panose="020B0503020204020204" pitchFamily="34" charset="-122"/>
            </a:endParaRPr>
          </a:p>
          <a:p>
            <a:pPr>
              <a:lnSpc>
                <a:spcPct val="125000"/>
              </a:lnSpc>
            </a:pPr>
            <a:r>
              <a:rPr lang="zh-CN" altLang="en-US" sz="1200" b="1" dirty="0">
                <a:solidFill>
                  <a:srgbClr val="243152"/>
                </a:solidFill>
                <a:latin typeface="微软雅黑" panose="020B0503020204020204" pitchFamily="34" charset="-122"/>
                <a:ea typeface="微软雅黑" panose="020B0503020204020204" pitchFamily="34" charset="-122"/>
              </a:rPr>
              <a:t>内课程</a:t>
            </a:r>
          </a:p>
        </p:txBody>
      </p:sp>
      <p:sp>
        <p:nvSpPr>
          <p:cNvPr id="56" name="Freeform 28"/>
          <p:cNvSpPr>
            <a:spLocks noChangeArrowheads="1"/>
          </p:cNvSpPr>
          <p:nvPr/>
        </p:nvSpPr>
        <p:spPr bwMode="auto">
          <a:xfrm>
            <a:off x="1135092" y="3681688"/>
            <a:ext cx="363521" cy="305614"/>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grpSp>
        <p:nvGrpSpPr>
          <p:cNvPr id="62" name="组合 16"/>
          <p:cNvGrpSpPr/>
          <p:nvPr/>
        </p:nvGrpSpPr>
        <p:grpSpPr>
          <a:xfrm>
            <a:off x="1450333" y="3761938"/>
            <a:ext cx="233829" cy="270000"/>
            <a:chOff x="5961062" y="1094681"/>
            <a:chExt cx="233829" cy="270000"/>
          </a:xfrm>
          <a:solidFill>
            <a:srgbClr val="243152"/>
          </a:solidFill>
        </p:grpSpPr>
        <p:sp>
          <p:nvSpPr>
            <p:cNvPr id="63" name="矩形 15"/>
            <p:cNvSpPr/>
            <p:nvPr/>
          </p:nvSpPr>
          <p:spPr>
            <a:xfrm>
              <a:off x="5961062" y="1206821"/>
              <a:ext cx="23382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171"/>
            <p:cNvSpPr/>
            <p:nvPr/>
          </p:nvSpPr>
          <p:spPr>
            <a:xfrm rot="5400000">
              <a:off x="5942975" y="1206821"/>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Freeform 123"/>
          <p:cNvSpPr>
            <a:spLocks noChangeArrowheads="1"/>
          </p:cNvSpPr>
          <p:nvPr/>
        </p:nvSpPr>
        <p:spPr bwMode="auto">
          <a:xfrm>
            <a:off x="1135178" y="5132782"/>
            <a:ext cx="331351" cy="337784"/>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243152"/>
          </a:solidFill>
          <a:ln>
            <a:noFill/>
          </a:ln>
          <a:effectLst/>
        </p:spPr>
        <p:txBody>
          <a:bodyPr wrap="none" anchor="ctr"/>
          <a:lstStyle/>
          <a:p>
            <a:endParaRPr lang="en-US" sz="900"/>
          </a:p>
        </p:txBody>
      </p:sp>
      <p:sp>
        <p:nvSpPr>
          <p:cNvPr id="119" name="椭圆 24"/>
          <p:cNvSpPr/>
          <p:nvPr/>
        </p:nvSpPr>
        <p:spPr>
          <a:xfrm>
            <a:off x="1450548" y="5200936"/>
            <a:ext cx="270000" cy="270000"/>
          </a:xfrm>
          <a:prstGeom prst="ellipse">
            <a:avLst/>
          </a:pr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69"/>
          <p:cNvGrpSpPr/>
          <p:nvPr/>
        </p:nvGrpSpPr>
        <p:grpSpPr>
          <a:xfrm rot="1825908">
            <a:off x="6056948" y="1772993"/>
            <a:ext cx="725746" cy="460375"/>
            <a:chOff x="781750" y="2470713"/>
            <a:chExt cx="982498" cy="623246"/>
          </a:xfrm>
        </p:grpSpPr>
        <p:sp>
          <p:nvSpPr>
            <p:cNvPr id="26" name="圆角矩形 70"/>
            <p:cNvSpPr/>
            <p:nvPr/>
          </p:nvSpPr>
          <p:spPr>
            <a:xfrm>
              <a:off x="844200" y="2555036"/>
              <a:ext cx="920048" cy="453177"/>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1"/>
            <p:cNvSpPr txBox="1"/>
            <p:nvPr/>
          </p:nvSpPr>
          <p:spPr>
            <a:xfrm>
              <a:off x="781750" y="2470713"/>
              <a:ext cx="489140" cy="623246"/>
            </a:xfrm>
            <a:prstGeom prst="rect">
              <a:avLst/>
            </a:prstGeom>
            <a:noFill/>
          </p:spPr>
          <p:txBody>
            <a:bodyPr wrap="none" rtlCol="0">
              <a:spAutoFit/>
            </a:bodyPr>
            <a:lstStyle/>
            <a:p>
              <a:pPr algn="ctr"/>
              <a:r>
                <a:rPr lang="en-US" altLang="zh-CN" sz="2400" dirty="0">
                  <a:solidFill>
                    <a:srgbClr val="243152"/>
                  </a:solidFill>
                  <a:latin typeface="微软雅黑" panose="020B0503020204020204" pitchFamily="34" charset="-122"/>
                  <a:ea typeface="微软雅黑" panose="020B0503020204020204" pitchFamily="34" charset="-122"/>
                  <a:cs typeface="Aharoni" pitchFamily="2" charset="-79"/>
                </a:rPr>
                <a:t>4</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grpSp>
      <p:sp>
        <p:nvSpPr>
          <p:cNvPr id="28" name="等腰三角形 6"/>
          <p:cNvSpPr/>
          <p:nvPr/>
        </p:nvSpPr>
        <p:spPr>
          <a:xfrm rot="5400000">
            <a:off x="6122035" y="2135505"/>
            <a:ext cx="1381125" cy="772795"/>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6"/>
          <p:cNvSpPr/>
          <p:nvPr/>
        </p:nvSpPr>
        <p:spPr>
          <a:xfrm rot="5400000">
            <a:off x="6913335" y="2221258"/>
            <a:ext cx="269090" cy="233830"/>
          </a:xfrm>
          <a:custGeom>
            <a:avLst/>
            <a:gdLst>
              <a:gd name="connsiteX0" fmla="*/ 1417657 w 1417657"/>
              <a:gd name="connsiteY0" fmla="*/ 1136219 h 1244094"/>
              <a:gd name="connsiteX1" fmla="*/ 1355376 w 1417657"/>
              <a:gd name="connsiteY1" fmla="*/ 1244094 h 1244094"/>
              <a:gd name="connsiteX2" fmla="*/ 62282 w 1417657"/>
              <a:gd name="connsiteY2" fmla="*/ 1244094 h 1244094"/>
              <a:gd name="connsiteX3" fmla="*/ 0 w 1417657"/>
              <a:gd name="connsiteY3" fmla="*/ 1136220 h 1244094"/>
              <a:gd name="connsiteX4" fmla="*/ 646118 w 1417657"/>
              <a:gd name="connsiteY4" fmla="*/ 22224 h 1244094"/>
              <a:gd name="connsiteX5" fmla="*/ 771540 w 1417657"/>
              <a:gd name="connsiteY5" fmla="*/ 22224 h 1244094"/>
              <a:gd name="connsiteX6" fmla="*/ 1417657 w 1417657"/>
              <a:gd name="connsiteY6" fmla="*/ 1136219 h 1244094"/>
              <a:gd name="connsiteX0-1" fmla="*/ 1417657 w 1417657"/>
              <a:gd name="connsiteY0-2" fmla="*/ 1148021 h 1255896"/>
              <a:gd name="connsiteX1-3" fmla="*/ 1355376 w 1417657"/>
              <a:gd name="connsiteY1-4" fmla="*/ 1255896 h 1255896"/>
              <a:gd name="connsiteX2-5" fmla="*/ 62282 w 1417657"/>
              <a:gd name="connsiteY2-6" fmla="*/ 1255896 h 1255896"/>
              <a:gd name="connsiteX3-7" fmla="*/ 0 w 1417657"/>
              <a:gd name="connsiteY3-8" fmla="*/ 1148022 h 1255896"/>
              <a:gd name="connsiteX4-9" fmla="*/ 646118 w 1417657"/>
              <a:gd name="connsiteY4-10" fmla="*/ 34026 h 1255896"/>
              <a:gd name="connsiteX5-11" fmla="*/ 771540 w 1417657"/>
              <a:gd name="connsiteY5-12" fmla="*/ 34026 h 1255896"/>
              <a:gd name="connsiteX6-13" fmla="*/ 1417657 w 1417657"/>
              <a:gd name="connsiteY6-14" fmla="*/ 1148021 h 1255896"/>
              <a:gd name="connsiteX0-15" fmla="*/ 1417657 w 1417657"/>
              <a:gd name="connsiteY0-16" fmla="*/ 1145256 h 1253131"/>
              <a:gd name="connsiteX1-17" fmla="*/ 1355376 w 1417657"/>
              <a:gd name="connsiteY1-18" fmla="*/ 1253131 h 1253131"/>
              <a:gd name="connsiteX2-19" fmla="*/ 62282 w 1417657"/>
              <a:gd name="connsiteY2-20" fmla="*/ 1253131 h 1253131"/>
              <a:gd name="connsiteX3-21" fmla="*/ 0 w 1417657"/>
              <a:gd name="connsiteY3-22" fmla="*/ 1145257 h 1253131"/>
              <a:gd name="connsiteX4-23" fmla="*/ 646118 w 1417657"/>
              <a:gd name="connsiteY4-24" fmla="*/ 31261 h 1253131"/>
              <a:gd name="connsiteX5-25" fmla="*/ 771540 w 1417657"/>
              <a:gd name="connsiteY5-26" fmla="*/ 31261 h 1253131"/>
              <a:gd name="connsiteX6-27" fmla="*/ 1417657 w 1417657"/>
              <a:gd name="connsiteY6-28" fmla="*/ 1145256 h 1253131"/>
              <a:gd name="connsiteX0-29" fmla="*/ 1422255 w 1422255"/>
              <a:gd name="connsiteY0-30" fmla="*/ 1145256 h 1253131"/>
              <a:gd name="connsiteX1-31" fmla="*/ 1359974 w 1422255"/>
              <a:gd name="connsiteY1-32" fmla="*/ 1253131 h 1253131"/>
              <a:gd name="connsiteX2-33" fmla="*/ 66880 w 1422255"/>
              <a:gd name="connsiteY2-34" fmla="*/ 1253131 h 1253131"/>
              <a:gd name="connsiteX3-35" fmla="*/ 4598 w 1422255"/>
              <a:gd name="connsiteY3-36" fmla="*/ 1145257 h 1253131"/>
              <a:gd name="connsiteX4-37" fmla="*/ 650716 w 1422255"/>
              <a:gd name="connsiteY4-38" fmla="*/ 31261 h 1253131"/>
              <a:gd name="connsiteX5-39" fmla="*/ 776138 w 1422255"/>
              <a:gd name="connsiteY5-40" fmla="*/ 31261 h 1253131"/>
              <a:gd name="connsiteX6-41" fmla="*/ 1422255 w 1422255"/>
              <a:gd name="connsiteY6-42" fmla="*/ 1145256 h 1253131"/>
              <a:gd name="connsiteX0-43" fmla="*/ 1426204 w 1426204"/>
              <a:gd name="connsiteY0-44" fmla="*/ 1145256 h 1253131"/>
              <a:gd name="connsiteX1-45" fmla="*/ 1363923 w 1426204"/>
              <a:gd name="connsiteY1-46" fmla="*/ 1253131 h 1253131"/>
              <a:gd name="connsiteX2-47" fmla="*/ 70829 w 1426204"/>
              <a:gd name="connsiteY2-48" fmla="*/ 1253131 h 1253131"/>
              <a:gd name="connsiteX3-49" fmla="*/ 8547 w 1426204"/>
              <a:gd name="connsiteY3-50" fmla="*/ 1145257 h 1253131"/>
              <a:gd name="connsiteX4-51" fmla="*/ 654665 w 1426204"/>
              <a:gd name="connsiteY4-52" fmla="*/ 31261 h 1253131"/>
              <a:gd name="connsiteX5-53" fmla="*/ 780087 w 1426204"/>
              <a:gd name="connsiteY5-54" fmla="*/ 31261 h 1253131"/>
              <a:gd name="connsiteX6-55" fmla="*/ 1426204 w 1426204"/>
              <a:gd name="connsiteY6-56" fmla="*/ 1145256 h 1253131"/>
              <a:gd name="connsiteX0-57" fmla="*/ 1429268 w 1429268"/>
              <a:gd name="connsiteY0-58" fmla="*/ 1145256 h 1253131"/>
              <a:gd name="connsiteX1-59" fmla="*/ 1366987 w 1429268"/>
              <a:gd name="connsiteY1-60" fmla="*/ 1253131 h 1253131"/>
              <a:gd name="connsiteX2-61" fmla="*/ 73893 w 1429268"/>
              <a:gd name="connsiteY2-62" fmla="*/ 1253131 h 1253131"/>
              <a:gd name="connsiteX3-63" fmla="*/ 11611 w 1429268"/>
              <a:gd name="connsiteY3-64" fmla="*/ 1145257 h 1253131"/>
              <a:gd name="connsiteX4-65" fmla="*/ 657729 w 1429268"/>
              <a:gd name="connsiteY4-66" fmla="*/ 31261 h 1253131"/>
              <a:gd name="connsiteX5-67" fmla="*/ 783151 w 1429268"/>
              <a:gd name="connsiteY5-68" fmla="*/ 31261 h 1253131"/>
              <a:gd name="connsiteX6-69" fmla="*/ 1429268 w 1429268"/>
              <a:gd name="connsiteY6-70" fmla="*/ 1145256 h 1253131"/>
              <a:gd name="connsiteX0-71" fmla="*/ 1429268 w 1435433"/>
              <a:gd name="connsiteY0-72" fmla="*/ 1145256 h 1253131"/>
              <a:gd name="connsiteX1-73" fmla="*/ 1366987 w 1435433"/>
              <a:gd name="connsiteY1-74" fmla="*/ 1253131 h 1253131"/>
              <a:gd name="connsiteX2-75" fmla="*/ 73893 w 1435433"/>
              <a:gd name="connsiteY2-76" fmla="*/ 1253131 h 1253131"/>
              <a:gd name="connsiteX3-77" fmla="*/ 11611 w 1435433"/>
              <a:gd name="connsiteY3-78" fmla="*/ 1145257 h 1253131"/>
              <a:gd name="connsiteX4-79" fmla="*/ 657729 w 1435433"/>
              <a:gd name="connsiteY4-80" fmla="*/ 31261 h 1253131"/>
              <a:gd name="connsiteX5-81" fmla="*/ 783151 w 1435433"/>
              <a:gd name="connsiteY5-82" fmla="*/ 31261 h 1253131"/>
              <a:gd name="connsiteX6-83" fmla="*/ 1429268 w 1435433"/>
              <a:gd name="connsiteY6-84" fmla="*/ 1145256 h 1253131"/>
              <a:gd name="connsiteX0-85" fmla="*/ 1429268 w 1438819"/>
              <a:gd name="connsiteY0-86" fmla="*/ 1145256 h 1253131"/>
              <a:gd name="connsiteX1-87" fmla="*/ 1366987 w 1438819"/>
              <a:gd name="connsiteY1-88" fmla="*/ 1253131 h 1253131"/>
              <a:gd name="connsiteX2-89" fmla="*/ 73893 w 1438819"/>
              <a:gd name="connsiteY2-90" fmla="*/ 1253131 h 1253131"/>
              <a:gd name="connsiteX3-91" fmla="*/ 11611 w 1438819"/>
              <a:gd name="connsiteY3-92" fmla="*/ 1145257 h 1253131"/>
              <a:gd name="connsiteX4-93" fmla="*/ 657729 w 1438819"/>
              <a:gd name="connsiteY4-94" fmla="*/ 31261 h 1253131"/>
              <a:gd name="connsiteX5-95" fmla="*/ 783151 w 1438819"/>
              <a:gd name="connsiteY5-96" fmla="*/ 31261 h 1253131"/>
              <a:gd name="connsiteX6-97" fmla="*/ 1429268 w 1438819"/>
              <a:gd name="connsiteY6-98" fmla="*/ 1145256 h 1253131"/>
              <a:gd name="connsiteX0-99" fmla="*/ 1429268 w 1439817"/>
              <a:gd name="connsiteY0-100" fmla="*/ 1145256 h 1253131"/>
              <a:gd name="connsiteX1-101" fmla="*/ 1366987 w 1439817"/>
              <a:gd name="connsiteY1-102" fmla="*/ 1253131 h 1253131"/>
              <a:gd name="connsiteX2-103" fmla="*/ 73893 w 1439817"/>
              <a:gd name="connsiteY2-104" fmla="*/ 1253131 h 1253131"/>
              <a:gd name="connsiteX3-105" fmla="*/ 11611 w 1439817"/>
              <a:gd name="connsiteY3-106" fmla="*/ 1145257 h 1253131"/>
              <a:gd name="connsiteX4-107" fmla="*/ 657729 w 1439817"/>
              <a:gd name="connsiteY4-108" fmla="*/ 31261 h 1253131"/>
              <a:gd name="connsiteX5-109" fmla="*/ 783151 w 1439817"/>
              <a:gd name="connsiteY5-110" fmla="*/ 31261 h 1253131"/>
              <a:gd name="connsiteX6-111" fmla="*/ 1429268 w 1439817"/>
              <a:gd name="connsiteY6-112" fmla="*/ 1145256 h 1253131"/>
              <a:gd name="connsiteX0-113" fmla="*/ 1429268 w 1442096"/>
              <a:gd name="connsiteY0-114" fmla="*/ 1145256 h 1253131"/>
              <a:gd name="connsiteX1-115" fmla="*/ 1366987 w 1442096"/>
              <a:gd name="connsiteY1-116" fmla="*/ 1253131 h 1253131"/>
              <a:gd name="connsiteX2-117" fmla="*/ 73893 w 1442096"/>
              <a:gd name="connsiteY2-118" fmla="*/ 1253131 h 1253131"/>
              <a:gd name="connsiteX3-119" fmla="*/ 11611 w 1442096"/>
              <a:gd name="connsiteY3-120" fmla="*/ 1145257 h 1253131"/>
              <a:gd name="connsiteX4-121" fmla="*/ 657729 w 1442096"/>
              <a:gd name="connsiteY4-122" fmla="*/ 31261 h 1253131"/>
              <a:gd name="connsiteX5-123" fmla="*/ 783151 w 1442096"/>
              <a:gd name="connsiteY5-124" fmla="*/ 31261 h 1253131"/>
              <a:gd name="connsiteX6-125" fmla="*/ 1429268 w 1442096"/>
              <a:gd name="connsiteY6-126" fmla="*/ 1145256 h 1253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42096" h="1253131">
                <a:moveTo>
                  <a:pt x="1429268" y="1145256"/>
                </a:moveTo>
                <a:cubicBezTo>
                  <a:pt x="1458514" y="1197883"/>
                  <a:pt x="1437753" y="1250511"/>
                  <a:pt x="1366987" y="1253131"/>
                </a:cubicBezTo>
                <a:lnTo>
                  <a:pt x="73893" y="1253131"/>
                </a:lnTo>
                <a:cubicBezTo>
                  <a:pt x="10269" y="1250510"/>
                  <a:pt x="-17634" y="1185977"/>
                  <a:pt x="11611" y="1145257"/>
                </a:cubicBezTo>
                <a:lnTo>
                  <a:pt x="657729" y="31261"/>
                </a:lnTo>
                <a:cubicBezTo>
                  <a:pt x="678105" y="-9220"/>
                  <a:pt x="753250" y="-11602"/>
                  <a:pt x="783151" y="31261"/>
                </a:cubicBezTo>
                <a:lnTo>
                  <a:pt x="1429268" y="1145256"/>
                </a:lnTo>
                <a:close/>
              </a:path>
            </a:pathLst>
          </a:cu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426200" y="2517140"/>
            <a:ext cx="904240" cy="572135"/>
          </a:xfrm>
          <a:prstGeom prst="rect">
            <a:avLst/>
          </a:prstGeom>
          <a:noFill/>
        </p:spPr>
        <p:txBody>
          <a:bodyPr wrap="square" rtlCol="0">
            <a:noAutofit/>
          </a:bodyPr>
          <a:lstStyle/>
          <a:p>
            <a:pPr>
              <a:lnSpc>
                <a:spcPct val="125000"/>
              </a:lnSpc>
            </a:pPr>
            <a:r>
              <a:rPr lang="zh-CN" altLang="en-US" sz="1200" b="1" dirty="0">
                <a:solidFill>
                  <a:srgbClr val="243152"/>
                </a:solidFill>
                <a:latin typeface="微软雅黑" panose="020B0503020204020204" pitchFamily="34" charset="-122"/>
                <a:ea typeface="微软雅黑" panose="020B0503020204020204" pitchFamily="34" charset="-122"/>
              </a:rPr>
              <a:t>选课退课</a:t>
            </a:r>
          </a:p>
        </p:txBody>
      </p:sp>
      <p:sp>
        <p:nvSpPr>
          <p:cNvPr id="124" name="Freeform 168"/>
          <p:cNvSpPr>
            <a:spLocks noChangeArrowheads="1"/>
          </p:cNvSpPr>
          <p:nvPr/>
        </p:nvSpPr>
        <p:spPr bwMode="auto">
          <a:xfrm>
            <a:off x="6583698" y="2168340"/>
            <a:ext cx="281715" cy="241825"/>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243152"/>
          </a:solidFill>
          <a:ln>
            <a:noFill/>
          </a:ln>
          <a:effectLst/>
        </p:spPr>
        <p:txBody>
          <a:bodyPr wrap="none" anchor="ctr"/>
          <a:lstStyle/>
          <a:p>
            <a:endParaRPr lang="en-US" sz="900"/>
          </a:p>
        </p:txBody>
      </p:sp>
      <p:grpSp>
        <p:nvGrpSpPr>
          <p:cNvPr id="71" name="组合 69"/>
          <p:cNvGrpSpPr/>
          <p:nvPr/>
        </p:nvGrpSpPr>
        <p:grpSpPr>
          <a:xfrm rot="1825908">
            <a:off x="6056948" y="3287468"/>
            <a:ext cx="725746" cy="460375"/>
            <a:chOff x="781750" y="2470713"/>
            <a:chExt cx="982498" cy="623246"/>
          </a:xfrm>
        </p:grpSpPr>
        <p:sp>
          <p:nvSpPr>
            <p:cNvPr id="80" name="圆角矩形 70"/>
            <p:cNvSpPr/>
            <p:nvPr/>
          </p:nvSpPr>
          <p:spPr>
            <a:xfrm>
              <a:off x="844200" y="2555036"/>
              <a:ext cx="920048" cy="453177"/>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TextBox 11"/>
            <p:cNvSpPr txBox="1"/>
            <p:nvPr/>
          </p:nvSpPr>
          <p:spPr>
            <a:xfrm>
              <a:off x="781750" y="2470713"/>
              <a:ext cx="489140" cy="623246"/>
            </a:xfrm>
            <a:prstGeom prst="rect">
              <a:avLst/>
            </a:prstGeom>
            <a:noFill/>
          </p:spPr>
          <p:txBody>
            <a:bodyPr wrap="none" rtlCol="0">
              <a:spAutoFit/>
            </a:bodyPr>
            <a:lstStyle/>
            <a:p>
              <a:pPr algn="ctr"/>
              <a:r>
                <a:rPr lang="en-US" altLang="zh-CN" sz="2400" dirty="0">
                  <a:solidFill>
                    <a:srgbClr val="243152"/>
                  </a:solidFill>
                  <a:latin typeface="微软雅黑" panose="020B0503020204020204" pitchFamily="34" charset="-122"/>
                  <a:ea typeface="微软雅黑" panose="020B0503020204020204" pitchFamily="34" charset="-122"/>
                  <a:cs typeface="Aharoni" pitchFamily="2" charset="-79"/>
                </a:rPr>
                <a:t>5</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grpSp>
      <p:sp>
        <p:nvSpPr>
          <p:cNvPr id="83" name="等腰三角形 6"/>
          <p:cNvSpPr/>
          <p:nvPr/>
        </p:nvSpPr>
        <p:spPr>
          <a:xfrm rot="5400000">
            <a:off x="6122035" y="3649980"/>
            <a:ext cx="1381125" cy="772795"/>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6406502" y="4015904"/>
            <a:ext cx="1015198" cy="532903"/>
          </a:xfrm>
          <a:prstGeom prst="rect">
            <a:avLst/>
          </a:prstGeom>
          <a:noFill/>
        </p:spPr>
        <p:txBody>
          <a:bodyPr wrap="square" rtlCol="0">
            <a:spAutoFit/>
          </a:bodyPr>
          <a:lstStyle/>
          <a:p>
            <a:pPr>
              <a:lnSpc>
                <a:spcPct val="125000"/>
              </a:lnSpc>
            </a:pPr>
            <a:r>
              <a:rPr lang="zh-CN" altLang="en-US" sz="1200" b="1" dirty="0">
                <a:solidFill>
                  <a:srgbClr val="243152"/>
                </a:solidFill>
                <a:latin typeface="微软雅黑" panose="020B0503020204020204" pitchFamily="34" charset="-122"/>
                <a:ea typeface="微软雅黑" panose="020B0503020204020204" pitchFamily="34" charset="-122"/>
              </a:rPr>
              <a:t>选课日志</a:t>
            </a:r>
            <a:endParaRPr lang="en-US" altLang="zh-CN" sz="1200" b="1" dirty="0">
              <a:solidFill>
                <a:srgbClr val="243152"/>
              </a:solidFill>
              <a:latin typeface="微软雅黑" panose="020B0503020204020204" pitchFamily="34" charset="-122"/>
              <a:ea typeface="微软雅黑" panose="020B0503020204020204" pitchFamily="34" charset="-122"/>
            </a:endParaRPr>
          </a:p>
          <a:p>
            <a:pPr>
              <a:lnSpc>
                <a:spcPct val="125000"/>
              </a:lnSpc>
            </a:pPr>
            <a:r>
              <a:rPr lang="zh-CN" altLang="en-US" sz="1200" b="1" dirty="0">
                <a:solidFill>
                  <a:srgbClr val="243152"/>
                </a:solidFill>
                <a:latin typeface="微软雅黑" panose="020B0503020204020204" pitchFamily="34" charset="-122"/>
                <a:ea typeface="微软雅黑" panose="020B0503020204020204" pitchFamily="34" charset="-122"/>
              </a:rPr>
              <a:t>查询</a:t>
            </a:r>
          </a:p>
        </p:txBody>
      </p:sp>
      <p:sp>
        <p:nvSpPr>
          <p:cNvPr id="69" name="Freeform 38"/>
          <p:cNvSpPr>
            <a:spLocks noChangeArrowheads="1"/>
          </p:cNvSpPr>
          <p:nvPr/>
        </p:nvSpPr>
        <p:spPr bwMode="auto">
          <a:xfrm>
            <a:off x="6673459" y="3681847"/>
            <a:ext cx="147983" cy="331354"/>
          </a:xfrm>
          <a:custGeom>
            <a:avLst/>
            <a:gdLst>
              <a:gd name="T0" fmla="*/ 26 w 205"/>
              <a:gd name="T1" fmla="*/ 443 h 453"/>
              <a:gd name="T2" fmla="*/ 26 w 205"/>
              <a:gd name="T3" fmla="*/ 443 h 453"/>
              <a:gd name="T4" fmla="*/ 106 w 205"/>
              <a:gd name="T5" fmla="*/ 266 h 453"/>
              <a:gd name="T6" fmla="*/ 8 w 205"/>
              <a:gd name="T7" fmla="*/ 212 h 453"/>
              <a:gd name="T8" fmla="*/ 186 w 205"/>
              <a:gd name="T9" fmla="*/ 0 h 453"/>
              <a:gd name="T10" fmla="*/ 106 w 205"/>
              <a:gd name="T11" fmla="*/ 187 h 453"/>
              <a:gd name="T12" fmla="*/ 204 w 205"/>
              <a:gd name="T13" fmla="*/ 240 h 453"/>
              <a:gd name="T14" fmla="*/ 26 w 205"/>
              <a:gd name="T15" fmla="*/ 44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453">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rgbClr val="243152"/>
          </a:solidFill>
          <a:ln>
            <a:noFill/>
          </a:ln>
          <a:effectLst/>
        </p:spPr>
        <p:txBody>
          <a:bodyPr wrap="none" anchor="ctr"/>
          <a:lstStyle/>
          <a:p>
            <a:endParaRPr lang="en-US" sz="900"/>
          </a:p>
        </p:txBody>
      </p:sp>
      <p:grpSp>
        <p:nvGrpSpPr>
          <p:cNvPr id="75" name="组合 18"/>
          <p:cNvGrpSpPr/>
          <p:nvPr/>
        </p:nvGrpSpPr>
        <p:grpSpPr>
          <a:xfrm>
            <a:off x="6939653" y="3761968"/>
            <a:ext cx="130841" cy="270000"/>
            <a:chOff x="3400966" y="3310243"/>
            <a:chExt cx="130841" cy="270000"/>
          </a:xfrm>
          <a:solidFill>
            <a:srgbClr val="243152"/>
          </a:solidFill>
        </p:grpSpPr>
        <p:sp>
          <p:nvSpPr>
            <p:cNvPr id="76" name="矩形 172"/>
            <p:cNvSpPr/>
            <p:nvPr/>
          </p:nvSpPr>
          <p:spPr>
            <a:xfrm rot="5400000">
              <a:off x="3288826" y="3422383"/>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173"/>
            <p:cNvSpPr/>
            <p:nvPr/>
          </p:nvSpPr>
          <p:spPr>
            <a:xfrm rot="5400000">
              <a:off x="3418948" y="3422383"/>
              <a:ext cx="18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36" name="任意多边形 6"/>
          <p:cNvSpPr/>
          <p:nvPr/>
        </p:nvSpPr>
        <p:spPr>
          <a:xfrm>
            <a:off x="7889413" y="274477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2"/>
          <p:cNvSpPr/>
          <p:nvPr/>
        </p:nvSpPr>
        <p:spPr>
          <a:xfrm rot="18900000">
            <a:off x="7601909" y="2995229"/>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
          <p:cNvSpPr/>
          <p:nvPr/>
        </p:nvSpPr>
        <p:spPr>
          <a:xfrm rot="2700000">
            <a:off x="6634617" y="449066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39" name="矩形 4"/>
          <p:cNvSpPr/>
          <p:nvPr/>
        </p:nvSpPr>
        <p:spPr>
          <a:xfrm rot="2700000">
            <a:off x="6366416" y="457536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9"/>
          <p:cNvSpPr/>
          <p:nvPr/>
        </p:nvSpPr>
        <p:spPr>
          <a:xfrm rot="18900000">
            <a:off x="9878731" y="216901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12"/>
          <p:cNvSpPr/>
          <p:nvPr/>
        </p:nvSpPr>
        <p:spPr>
          <a:xfrm>
            <a:off x="6276513"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13"/>
          <p:cNvSpPr/>
          <p:nvPr/>
        </p:nvSpPr>
        <p:spPr>
          <a:xfrm rot="18900000">
            <a:off x="5989009"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14"/>
          <p:cNvSpPr/>
          <p:nvPr/>
        </p:nvSpPr>
        <p:spPr>
          <a:xfrm rot="2700000">
            <a:off x="5021717"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45" name="矩形 15"/>
          <p:cNvSpPr/>
          <p:nvPr/>
        </p:nvSpPr>
        <p:spPr>
          <a:xfrm rot="2700000">
            <a:off x="4753516"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16"/>
          <p:cNvSpPr/>
          <p:nvPr/>
        </p:nvSpPr>
        <p:spPr>
          <a:xfrm rot="18900000">
            <a:off x="8265831"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18"/>
          <p:cNvSpPr/>
          <p:nvPr/>
        </p:nvSpPr>
        <p:spPr>
          <a:xfrm>
            <a:off x="4660365"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19"/>
          <p:cNvSpPr/>
          <p:nvPr/>
        </p:nvSpPr>
        <p:spPr>
          <a:xfrm rot="18900000">
            <a:off x="4372861"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20"/>
          <p:cNvSpPr/>
          <p:nvPr/>
        </p:nvSpPr>
        <p:spPr>
          <a:xfrm rot="2700000">
            <a:off x="3405569"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63" name="矩形 21"/>
          <p:cNvSpPr/>
          <p:nvPr/>
        </p:nvSpPr>
        <p:spPr>
          <a:xfrm rot="2700000">
            <a:off x="3137368"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22"/>
          <p:cNvSpPr/>
          <p:nvPr/>
        </p:nvSpPr>
        <p:spPr>
          <a:xfrm rot="18900000">
            <a:off x="6649683"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24"/>
          <p:cNvSpPr/>
          <p:nvPr/>
        </p:nvSpPr>
        <p:spPr>
          <a:xfrm>
            <a:off x="3044217"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25"/>
          <p:cNvSpPr/>
          <p:nvPr/>
        </p:nvSpPr>
        <p:spPr>
          <a:xfrm rot="18900000">
            <a:off x="2756713"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26"/>
          <p:cNvSpPr/>
          <p:nvPr/>
        </p:nvSpPr>
        <p:spPr>
          <a:xfrm rot="2700000">
            <a:off x="1789421"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69" name="矩形 27"/>
          <p:cNvSpPr/>
          <p:nvPr/>
        </p:nvSpPr>
        <p:spPr>
          <a:xfrm rot="2700000">
            <a:off x="1521220"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28"/>
          <p:cNvSpPr/>
          <p:nvPr/>
        </p:nvSpPr>
        <p:spPr>
          <a:xfrm rot="18900000">
            <a:off x="5033535"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30"/>
          <p:cNvSpPr/>
          <p:nvPr/>
        </p:nvSpPr>
        <p:spPr>
          <a:xfrm>
            <a:off x="1428069"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31"/>
          <p:cNvSpPr/>
          <p:nvPr/>
        </p:nvSpPr>
        <p:spPr>
          <a:xfrm rot="18900000">
            <a:off x="1140565"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32"/>
          <p:cNvSpPr/>
          <p:nvPr/>
        </p:nvSpPr>
        <p:spPr>
          <a:xfrm rot="2700000">
            <a:off x="173273"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75" name="矩形 33"/>
          <p:cNvSpPr/>
          <p:nvPr/>
        </p:nvSpPr>
        <p:spPr>
          <a:xfrm rot="2700000">
            <a:off x="-94928"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34"/>
          <p:cNvSpPr/>
          <p:nvPr/>
        </p:nvSpPr>
        <p:spPr>
          <a:xfrm rot="18900000">
            <a:off x="3417387"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35"/>
          <p:cNvSpPr txBox="1"/>
          <p:nvPr/>
        </p:nvSpPr>
        <p:spPr>
          <a:xfrm rot="18900000">
            <a:off x="3465328" y="2146255"/>
            <a:ext cx="442750" cy="1323439"/>
          </a:xfrm>
          <a:prstGeom prst="rect">
            <a:avLst/>
          </a:prstGeom>
          <a:noFill/>
        </p:spPr>
        <p:txBody>
          <a:bodyPr wrap="none" rtlCol="0">
            <a:spAutoFit/>
          </a:bodyPr>
          <a:lstStyle/>
          <a:p>
            <a:r>
              <a:rPr lang="zh-CN" altLang="en-US" sz="2000" b="1" dirty="0">
                <a:solidFill>
                  <a:schemeClr val="bg1"/>
                </a:solidFill>
              </a:rPr>
              <a:t>选</a:t>
            </a:r>
            <a:endParaRPr lang="en-US" altLang="zh-CN" sz="2000" b="1" dirty="0">
              <a:solidFill>
                <a:schemeClr val="bg1"/>
              </a:solidFill>
            </a:endParaRPr>
          </a:p>
          <a:p>
            <a:r>
              <a:rPr lang="zh-CN" altLang="en-US" sz="2000" b="1" dirty="0">
                <a:solidFill>
                  <a:schemeClr val="bg1"/>
                </a:solidFill>
              </a:rPr>
              <a:t>课</a:t>
            </a:r>
            <a:endParaRPr lang="en-US" altLang="zh-CN" sz="2000" b="1" dirty="0">
              <a:solidFill>
                <a:schemeClr val="bg1"/>
              </a:solidFill>
            </a:endParaRPr>
          </a:p>
          <a:p>
            <a:r>
              <a:rPr lang="zh-CN" altLang="en-US" sz="2000" b="1" dirty="0">
                <a:solidFill>
                  <a:schemeClr val="bg1"/>
                </a:solidFill>
              </a:rPr>
              <a:t>轮</a:t>
            </a:r>
            <a:endParaRPr lang="en-US" altLang="zh-CN" sz="2000" b="1" dirty="0">
              <a:solidFill>
                <a:schemeClr val="bg1"/>
              </a:solidFill>
            </a:endParaRPr>
          </a:p>
          <a:p>
            <a:r>
              <a:rPr lang="zh-CN" altLang="en-US" sz="2000" b="1" dirty="0">
                <a:solidFill>
                  <a:schemeClr val="bg1"/>
                </a:solidFill>
              </a:rPr>
              <a:t>次</a:t>
            </a:r>
          </a:p>
        </p:txBody>
      </p:sp>
      <p:grpSp>
        <p:nvGrpSpPr>
          <p:cNvPr id="93" name="组合 43"/>
          <p:cNvGrpSpPr/>
          <p:nvPr/>
        </p:nvGrpSpPr>
        <p:grpSpPr>
          <a:xfrm>
            <a:off x="2007148" y="3974718"/>
            <a:ext cx="415036" cy="415035"/>
            <a:chOff x="4549775" y="536575"/>
            <a:chExt cx="539751" cy="539750"/>
          </a:xfrm>
          <a:solidFill>
            <a:srgbClr val="243152"/>
          </a:solidFill>
        </p:grpSpPr>
        <p:sp>
          <p:nvSpPr>
            <p:cNvPr id="94" name="Freeform 53"/>
            <p:cNvSpPr/>
            <p:nvPr/>
          </p:nvSpPr>
          <p:spPr bwMode="auto">
            <a:xfrm>
              <a:off x="4732338" y="536575"/>
              <a:ext cx="134938" cy="131763"/>
            </a:xfrm>
            <a:custGeom>
              <a:avLst/>
              <a:gdLst>
                <a:gd name="T0" fmla="*/ 46 w 48"/>
                <a:gd name="T1" fmla="*/ 29 h 47"/>
                <a:gd name="T2" fmla="*/ 46 w 48"/>
                <a:gd name="T3" fmla="*/ 24 h 47"/>
                <a:gd name="T4" fmla="*/ 24 w 48"/>
                <a:gd name="T5" fmla="*/ 1 h 47"/>
                <a:gd name="T6" fmla="*/ 21 w 48"/>
                <a:gd name="T7" fmla="*/ 0 h 47"/>
                <a:gd name="T8" fmla="*/ 18 w 48"/>
                <a:gd name="T9" fmla="*/ 1 h 47"/>
                <a:gd name="T10" fmla="*/ 0 w 48"/>
                <a:gd name="T11" fmla="*/ 19 h 47"/>
                <a:gd name="T12" fmla="*/ 28 w 48"/>
                <a:gd name="T13" fmla="*/ 47 h 47"/>
                <a:gd name="T14" fmla="*/ 46 w 48"/>
                <a:gd name="T15" fmla="*/ 2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7">
                  <a:moveTo>
                    <a:pt x="46" y="29"/>
                  </a:moveTo>
                  <a:cubicBezTo>
                    <a:pt x="48" y="28"/>
                    <a:pt x="48" y="25"/>
                    <a:pt x="46" y="24"/>
                  </a:cubicBezTo>
                  <a:cubicBezTo>
                    <a:pt x="24" y="1"/>
                    <a:pt x="24" y="1"/>
                    <a:pt x="24" y="1"/>
                  </a:cubicBezTo>
                  <a:cubicBezTo>
                    <a:pt x="23" y="0"/>
                    <a:pt x="22" y="0"/>
                    <a:pt x="21" y="0"/>
                  </a:cubicBezTo>
                  <a:cubicBezTo>
                    <a:pt x="20" y="0"/>
                    <a:pt x="19" y="0"/>
                    <a:pt x="18" y="1"/>
                  </a:cubicBezTo>
                  <a:cubicBezTo>
                    <a:pt x="0" y="19"/>
                    <a:pt x="0" y="19"/>
                    <a:pt x="0" y="19"/>
                  </a:cubicBezTo>
                  <a:cubicBezTo>
                    <a:pt x="28" y="47"/>
                    <a:pt x="28" y="47"/>
                    <a:pt x="28" y="47"/>
                  </a:cubicBezTo>
                  <a:lnTo>
                    <a:pt x="46"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4549775" y="606425"/>
              <a:ext cx="469900" cy="469900"/>
            </a:xfrm>
            <a:custGeom>
              <a:avLst/>
              <a:gdLst>
                <a:gd name="T0" fmla="*/ 100 w 167"/>
                <a:gd name="T1" fmla="*/ 118 h 167"/>
                <a:gd name="T2" fmla="*/ 76 w 167"/>
                <a:gd name="T3" fmla="*/ 127 h 167"/>
                <a:gd name="T4" fmla="*/ 51 w 167"/>
                <a:gd name="T5" fmla="*/ 116 h 167"/>
                <a:gd name="T6" fmla="*/ 40 w 167"/>
                <a:gd name="T7" fmla="*/ 91 h 167"/>
                <a:gd name="T8" fmla="*/ 51 w 167"/>
                <a:gd name="T9" fmla="*/ 65 h 167"/>
                <a:gd name="T10" fmla="*/ 88 w 167"/>
                <a:gd name="T11" fmla="*/ 28 h 167"/>
                <a:gd name="T12" fmla="*/ 60 w 167"/>
                <a:gd name="T13" fmla="*/ 0 h 167"/>
                <a:gd name="T14" fmla="*/ 22 w 167"/>
                <a:gd name="T15" fmla="*/ 37 h 167"/>
                <a:gd name="T16" fmla="*/ 22 w 167"/>
                <a:gd name="T17" fmla="*/ 37 h 167"/>
                <a:gd name="T18" fmla="*/ 0 w 167"/>
                <a:gd name="T19" fmla="*/ 91 h 167"/>
                <a:gd name="T20" fmla="*/ 22 w 167"/>
                <a:gd name="T21" fmla="*/ 145 h 167"/>
                <a:gd name="T22" fmla="*/ 76 w 167"/>
                <a:gd name="T23" fmla="*/ 167 h 167"/>
                <a:gd name="T24" fmla="*/ 130 w 167"/>
                <a:gd name="T25" fmla="*/ 145 h 167"/>
                <a:gd name="T26" fmla="*/ 130 w 167"/>
                <a:gd name="T27" fmla="*/ 144 h 167"/>
                <a:gd name="T28" fmla="*/ 167 w 167"/>
                <a:gd name="T29" fmla="*/ 107 h 167"/>
                <a:gd name="T30" fmla="*/ 139 w 167"/>
                <a:gd name="T31" fmla="*/ 79 h 167"/>
                <a:gd name="T32" fmla="*/ 100 w 167"/>
                <a:gd name="T33" fmla="*/ 11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00" y="118"/>
                  </a:moveTo>
                  <a:cubicBezTo>
                    <a:pt x="94" y="124"/>
                    <a:pt x="85" y="127"/>
                    <a:pt x="76" y="127"/>
                  </a:cubicBezTo>
                  <a:cubicBezTo>
                    <a:pt x="67" y="127"/>
                    <a:pt x="57" y="123"/>
                    <a:pt x="51" y="116"/>
                  </a:cubicBezTo>
                  <a:cubicBezTo>
                    <a:pt x="44" y="110"/>
                    <a:pt x="40" y="100"/>
                    <a:pt x="40" y="91"/>
                  </a:cubicBezTo>
                  <a:cubicBezTo>
                    <a:pt x="40" y="81"/>
                    <a:pt x="44" y="72"/>
                    <a:pt x="51" y="65"/>
                  </a:cubicBezTo>
                  <a:cubicBezTo>
                    <a:pt x="88" y="28"/>
                    <a:pt x="88" y="28"/>
                    <a:pt x="88" y="28"/>
                  </a:cubicBezTo>
                  <a:cubicBezTo>
                    <a:pt x="60" y="0"/>
                    <a:pt x="60" y="0"/>
                    <a:pt x="60" y="0"/>
                  </a:cubicBezTo>
                  <a:cubicBezTo>
                    <a:pt x="22" y="37"/>
                    <a:pt x="22" y="37"/>
                    <a:pt x="22" y="37"/>
                  </a:cubicBezTo>
                  <a:cubicBezTo>
                    <a:pt x="22" y="37"/>
                    <a:pt x="22" y="37"/>
                    <a:pt x="22" y="37"/>
                  </a:cubicBezTo>
                  <a:cubicBezTo>
                    <a:pt x="8" y="52"/>
                    <a:pt x="0" y="71"/>
                    <a:pt x="0" y="91"/>
                  </a:cubicBezTo>
                  <a:cubicBezTo>
                    <a:pt x="0" y="111"/>
                    <a:pt x="8" y="130"/>
                    <a:pt x="22" y="145"/>
                  </a:cubicBezTo>
                  <a:cubicBezTo>
                    <a:pt x="37" y="159"/>
                    <a:pt x="56" y="167"/>
                    <a:pt x="76" y="167"/>
                  </a:cubicBezTo>
                  <a:cubicBezTo>
                    <a:pt x="96" y="167"/>
                    <a:pt x="116" y="159"/>
                    <a:pt x="130" y="145"/>
                  </a:cubicBezTo>
                  <a:cubicBezTo>
                    <a:pt x="130" y="144"/>
                    <a:pt x="130" y="144"/>
                    <a:pt x="130" y="144"/>
                  </a:cubicBezTo>
                  <a:cubicBezTo>
                    <a:pt x="167" y="107"/>
                    <a:pt x="167" y="107"/>
                    <a:pt x="167" y="107"/>
                  </a:cubicBezTo>
                  <a:cubicBezTo>
                    <a:pt x="139" y="79"/>
                    <a:pt x="139" y="79"/>
                    <a:pt x="139" y="79"/>
                  </a:cubicBezTo>
                  <a:lnTo>
                    <a:pt x="10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4957763" y="758825"/>
              <a:ext cx="131763" cy="134938"/>
            </a:xfrm>
            <a:custGeom>
              <a:avLst/>
              <a:gdLst>
                <a:gd name="T0" fmla="*/ 46 w 47"/>
                <a:gd name="T1" fmla="*/ 24 h 48"/>
                <a:gd name="T2" fmla="*/ 23 w 47"/>
                <a:gd name="T3" fmla="*/ 2 h 48"/>
                <a:gd name="T4" fmla="*/ 18 w 47"/>
                <a:gd name="T5" fmla="*/ 2 h 48"/>
                <a:gd name="T6" fmla="*/ 0 w 47"/>
                <a:gd name="T7" fmla="*/ 20 h 48"/>
                <a:gd name="T8" fmla="*/ 28 w 47"/>
                <a:gd name="T9" fmla="*/ 48 h 48"/>
                <a:gd name="T10" fmla="*/ 46 w 47"/>
                <a:gd name="T11" fmla="*/ 29 h 48"/>
                <a:gd name="T12" fmla="*/ 47 w 47"/>
                <a:gd name="T13" fmla="*/ 27 h 48"/>
                <a:gd name="T14" fmla="*/ 46 w 4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8">
                  <a:moveTo>
                    <a:pt x="46" y="24"/>
                  </a:moveTo>
                  <a:cubicBezTo>
                    <a:pt x="23" y="2"/>
                    <a:pt x="23" y="2"/>
                    <a:pt x="23" y="2"/>
                  </a:cubicBezTo>
                  <a:cubicBezTo>
                    <a:pt x="22" y="0"/>
                    <a:pt x="19" y="1"/>
                    <a:pt x="18" y="2"/>
                  </a:cubicBezTo>
                  <a:cubicBezTo>
                    <a:pt x="0" y="20"/>
                    <a:pt x="0" y="20"/>
                    <a:pt x="0" y="20"/>
                  </a:cubicBezTo>
                  <a:cubicBezTo>
                    <a:pt x="28" y="48"/>
                    <a:pt x="28" y="48"/>
                    <a:pt x="28" y="48"/>
                  </a:cubicBezTo>
                  <a:cubicBezTo>
                    <a:pt x="46" y="29"/>
                    <a:pt x="46" y="29"/>
                    <a:pt x="46" y="29"/>
                  </a:cubicBezTo>
                  <a:cubicBezTo>
                    <a:pt x="47" y="29"/>
                    <a:pt x="47" y="28"/>
                    <a:pt x="47" y="27"/>
                  </a:cubicBezTo>
                  <a:cubicBezTo>
                    <a:pt x="47" y="25"/>
                    <a:pt x="47" y="24"/>
                    <a:pt x="4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7" name="组合 62"/>
          <p:cNvGrpSpPr/>
          <p:nvPr/>
        </p:nvGrpSpPr>
        <p:grpSpPr>
          <a:xfrm rot="18900000">
            <a:off x="8680511" y="4201246"/>
            <a:ext cx="376265" cy="363511"/>
            <a:chOff x="549275" y="533400"/>
            <a:chExt cx="561975" cy="542926"/>
          </a:xfrm>
          <a:solidFill>
            <a:srgbClr val="243152"/>
          </a:solidFill>
        </p:grpSpPr>
        <p:sp>
          <p:nvSpPr>
            <p:cNvPr id="98"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grpFill/>
            <a:ln>
              <a:noFill/>
            </a:ln>
          </p:spPr>
          <p:txBody>
            <a:bodyPr vert="horz" wrap="square" lIns="91440" tIns="45720" rIns="91440" bIns="45720" numCol="1" anchor="t" anchorCtr="0" compatLnSpc="1"/>
            <a:lstStyle/>
            <a:p>
              <a:endParaRPr lang="zh-CN" altLang="en-US"/>
            </a:p>
          </p:txBody>
        </p:sp>
        <p:sp>
          <p:nvSpPr>
            <p:cNvPr id="99" name="Freeform 17"/>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grpFill/>
            <a:ln>
              <a:noFill/>
            </a:ln>
          </p:spPr>
          <p:txBody>
            <a:bodyPr vert="horz" wrap="square" lIns="91440" tIns="45720" rIns="91440" bIns="45720" numCol="1" anchor="t" anchorCtr="0" compatLnSpc="1"/>
            <a:lstStyle/>
            <a:p>
              <a:endParaRPr lang="zh-CN" altLang="en-US"/>
            </a:p>
          </p:txBody>
        </p:sp>
        <p:sp>
          <p:nvSpPr>
            <p:cNvPr id="100"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p:spPr>
          <p:txBody>
            <a:bodyPr vert="horz" wrap="square" lIns="91440" tIns="45720" rIns="91440" bIns="45720" numCol="1" anchor="t" anchorCtr="0" compatLnSpc="1"/>
            <a:lstStyle/>
            <a:p>
              <a:endParaRPr lang="zh-CN" altLang="en-US"/>
            </a:p>
          </p:txBody>
        </p:sp>
        <p:sp>
          <p:nvSpPr>
            <p:cNvPr id="102"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p:spPr>
          <p:txBody>
            <a:bodyPr vert="horz" wrap="square" lIns="91440" tIns="45720" rIns="91440" bIns="45720" numCol="1" anchor="t" anchorCtr="0" compatLnSpc="1"/>
            <a:lstStyle/>
            <a:p>
              <a:endParaRPr lang="zh-CN" altLang="en-US"/>
            </a:p>
          </p:txBody>
        </p:sp>
        <p:sp>
          <p:nvSpPr>
            <p:cNvPr id="103"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p>
          </p:txBody>
        </p:sp>
        <p:sp>
          <p:nvSpPr>
            <p:cNvPr id="104"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05" name="组合 61"/>
          <p:cNvGrpSpPr/>
          <p:nvPr/>
        </p:nvGrpSpPr>
        <p:grpSpPr>
          <a:xfrm rot="18900000">
            <a:off x="7115959" y="4185643"/>
            <a:ext cx="254216" cy="323203"/>
            <a:chOff x="3290888" y="533400"/>
            <a:chExt cx="427038" cy="542925"/>
          </a:xfrm>
          <a:solidFill>
            <a:srgbClr val="243152"/>
          </a:solidFill>
        </p:grpSpPr>
        <p:sp>
          <p:nvSpPr>
            <p:cNvPr id="106" name="Freeform 25"/>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grpFill/>
            <a:ln>
              <a:noFill/>
            </a:ln>
          </p:spPr>
          <p:txBody>
            <a:bodyPr vert="horz" wrap="square" lIns="91440" tIns="45720" rIns="91440" bIns="45720" numCol="1" anchor="t" anchorCtr="0" compatLnSpc="1"/>
            <a:lstStyle/>
            <a:p>
              <a:endParaRPr lang="zh-CN" altLang="en-US"/>
            </a:p>
          </p:txBody>
        </p:sp>
        <p:sp>
          <p:nvSpPr>
            <p:cNvPr id="107"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108" name="组合 59"/>
          <p:cNvGrpSpPr/>
          <p:nvPr/>
        </p:nvGrpSpPr>
        <p:grpSpPr>
          <a:xfrm rot="18900000">
            <a:off x="3767643" y="4098420"/>
            <a:ext cx="422412" cy="387625"/>
            <a:chOff x="3222625" y="3211513"/>
            <a:chExt cx="539750" cy="495300"/>
          </a:xfrm>
          <a:solidFill>
            <a:srgbClr val="243152"/>
          </a:solidFill>
        </p:grpSpPr>
        <p:sp>
          <p:nvSpPr>
            <p:cNvPr id="109" name="Freeform 42"/>
            <p:cNvSpPr>
              <a:spLocks noEditPoints="1"/>
            </p:cNvSpPr>
            <p:nvPr/>
          </p:nvSpPr>
          <p:spPr bwMode="auto">
            <a:xfrm>
              <a:off x="3222625" y="3211513"/>
              <a:ext cx="539750" cy="495300"/>
            </a:xfrm>
            <a:custGeom>
              <a:avLst/>
              <a:gdLst>
                <a:gd name="T0" fmla="*/ 188 w 192"/>
                <a:gd name="T1" fmla="*/ 0 h 176"/>
                <a:gd name="T2" fmla="*/ 4 w 192"/>
                <a:gd name="T3" fmla="*/ 0 h 176"/>
                <a:gd name="T4" fmla="*/ 0 w 192"/>
                <a:gd name="T5" fmla="*/ 4 h 176"/>
                <a:gd name="T6" fmla="*/ 0 w 192"/>
                <a:gd name="T7" fmla="*/ 172 h 176"/>
                <a:gd name="T8" fmla="*/ 4 w 192"/>
                <a:gd name="T9" fmla="*/ 176 h 176"/>
                <a:gd name="T10" fmla="*/ 188 w 192"/>
                <a:gd name="T11" fmla="*/ 176 h 176"/>
                <a:gd name="T12" fmla="*/ 192 w 192"/>
                <a:gd name="T13" fmla="*/ 172 h 176"/>
                <a:gd name="T14" fmla="*/ 192 w 192"/>
                <a:gd name="T15" fmla="*/ 4 h 176"/>
                <a:gd name="T16" fmla="*/ 188 w 192"/>
                <a:gd name="T17" fmla="*/ 0 h 176"/>
                <a:gd name="T18" fmla="*/ 176 w 192"/>
                <a:gd name="T19" fmla="*/ 132 h 176"/>
                <a:gd name="T20" fmla="*/ 172 w 192"/>
                <a:gd name="T21" fmla="*/ 136 h 176"/>
                <a:gd name="T22" fmla="*/ 20 w 192"/>
                <a:gd name="T23" fmla="*/ 136 h 176"/>
                <a:gd name="T24" fmla="*/ 16 w 192"/>
                <a:gd name="T25" fmla="*/ 132 h 176"/>
                <a:gd name="T26" fmla="*/ 16 w 192"/>
                <a:gd name="T27" fmla="*/ 20 h 176"/>
                <a:gd name="T28" fmla="*/ 20 w 192"/>
                <a:gd name="T29" fmla="*/ 16 h 176"/>
                <a:gd name="T30" fmla="*/ 172 w 192"/>
                <a:gd name="T31" fmla="*/ 16 h 176"/>
                <a:gd name="T32" fmla="*/ 176 w 192"/>
                <a:gd name="T33" fmla="*/ 20 h 176"/>
                <a:gd name="T34" fmla="*/ 176 w 192"/>
                <a:gd name="T35"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6">
                  <a:moveTo>
                    <a:pt x="188" y="0"/>
                  </a:moveTo>
                  <a:cubicBezTo>
                    <a:pt x="4" y="0"/>
                    <a:pt x="4" y="0"/>
                    <a:pt x="4" y="0"/>
                  </a:cubicBezTo>
                  <a:cubicBezTo>
                    <a:pt x="2" y="0"/>
                    <a:pt x="0" y="2"/>
                    <a:pt x="0" y="4"/>
                  </a:cubicBezTo>
                  <a:cubicBezTo>
                    <a:pt x="0" y="172"/>
                    <a:pt x="0" y="172"/>
                    <a:pt x="0" y="172"/>
                  </a:cubicBezTo>
                  <a:cubicBezTo>
                    <a:pt x="0" y="174"/>
                    <a:pt x="2" y="176"/>
                    <a:pt x="4" y="176"/>
                  </a:cubicBezTo>
                  <a:cubicBezTo>
                    <a:pt x="188" y="176"/>
                    <a:pt x="188" y="176"/>
                    <a:pt x="188" y="176"/>
                  </a:cubicBezTo>
                  <a:cubicBezTo>
                    <a:pt x="190" y="176"/>
                    <a:pt x="192" y="174"/>
                    <a:pt x="192" y="172"/>
                  </a:cubicBezTo>
                  <a:cubicBezTo>
                    <a:pt x="192" y="4"/>
                    <a:pt x="192" y="4"/>
                    <a:pt x="192" y="4"/>
                  </a:cubicBezTo>
                  <a:cubicBezTo>
                    <a:pt x="192" y="2"/>
                    <a:pt x="190" y="0"/>
                    <a:pt x="188" y="0"/>
                  </a:cubicBezTo>
                  <a:close/>
                  <a:moveTo>
                    <a:pt x="176" y="132"/>
                  </a:moveTo>
                  <a:cubicBezTo>
                    <a:pt x="176" y="134"/>
                    <a:pt x="174" y="136"/>
                    <a:pt x="172" y="136"/>
                  </a:cubicBezTo>
                  <a:cubicBezTo>
                    <a:pt x="20" y="136"/>
                    <a:pt x="20" y="136"/>
                    <a:pt x="20" y="136"/>
                  </a:cubicBezTo>
                  <a:cubicBezTo>
                    <a:pt x="18" y="136"/>
                    <a:pt x="16" y="134"/>
                    <a:pt x="16" y="132"/>
                  </a:cubicBezTo>
                  <a:cubicBezTo>
                    <a:pt x="16" y="20"/>
                    <a:pt x="16" y="20"/>
                    <a:pt x="16" y="20"/>
                  </a:cubicBezTo>
                  <a:cubicBezTo>
                    <a:pt x="16" y="18"/>
                    <a:pt x="18" y="16"/>
                    <a:pt x="20" y="16"/>
                  </a:cubicBezTo>
                  <a:cubicBezTo>
                    <a:pt x="172" y="16"/>
                    <a:pt x="172" y="16"/>
                    <a:pt x="172" y="16"/>
                  </a:cubicBezTo>
                  <a:cubicBezTo>
                    <a:pt x="174" y="16"/>
                    <a:pt x="176" y="18"/>
                    <a:pt x="176" y="20"/>
                  </a:cubicBezTo>
                  <a:lnTo>
                    <a:pt x="176" y="132"/>
                  </a:lnTo>
                  <a:close/>
                </a:path>
              </a:pathLst>
            </a:custGeom>
            <a:grpFill/>
            <a:ln>
              <a:noFill/>
            </a:ln>
          </p:spPr>
          <p:txBody>
            <a:bodyPr vert="horz" wrap="square" lIns="91440" tIns="45720" rIns="91440" bIns="45720" numCol="1" anchor="t" anchorCtr="0" compatLnSpc="1"/>
            <a:lstStyle/>
            <a:p>
              <a:endParaRPr lang="zh-CN" altLang="en-US"/>
            </a:p>
          </p:txBody>
        </p:sp>
        <p:sp>
          <p:nvSpPr>
            <p:cNvPr id="110" name="Oval 43"/>
            <p:cNvSpPr>
              <a:spLocks noChangeArrowheads="1"/>
            </p:cNvSpPr>
            <p:nvPr/>
          </p:nvSpPr>
          <p:spPr bwMode="auto">
            <a:xfrm>
              <a:off x="3379788" y="3302000"/>
              <a:ext cx="90488" cy="90488"/>
            </a:xfrm>
            <a:prstGeom prst="ellipse">
              <a:avLst/>
            </a:prstGeom>
            <a:grpFill/>
            <a:ln>
              <a:noFill/>
            </a:ln>
          </p:spPr>
          <p:txBody>
            <a:bodyPr vert="horz" wrap="square" lIns="91440" tIns="45720" rIns="91440" bIns="45720" numCol="1" anchor="t" anchorCtr="0" compatLnSpc="1"/>
            <a:lstStyle/>
            <a:p>
              <a:endParaRPr lang="zh-CN" altLang="en-US"/>
            </a:p>
          </p:txBody>
        </p:sp>
        <p:sp>
          <p:nvSpPr>
            <p:cNvPr id="111" name="Freeform 44"/>
            <p:cNvSpPr>
              <a:spLocks noEditPoints="1"/>
            </p:cNvSpPr>
            <p:nvPr/>
          </p:nvSpPr>
          <p:spPr bwMode="auto">
            <a:xfrm>
              <a:off x="3290888" y="3363913"/>
              <a:ext cx="404813" cy="207963"/>
            </a:xfrm>
            <a:custGeom>
              <a:avLst/>
              <a:gdLst>
                <a:gd name="T0" fmla="*/ 77 w 144"/>
                <a:gd name="T1" fmla="*/ 7 h 74"/>
                <a:gd name="T2" fmla="*/ 77 w 144"/>
                <a:gd name="T3" fmla="*/ 8 h 74"/>
                <a:gd name="T4" fmla="*/ 49 w 144"/>
                <a:gd name="T5" fmla="*/ 36 h 74"/>
                <a:gd name="T6" fmla="*/ 43 w 144"/>
                <a:gd name="T7" fmla="*/ 31 h 74"/>
                <a:gd name="T8" fmla="*/ 13 w 144"/>
                <a:gd name="T9" fmla="*/ 32 h 74"/>
                <a:gd name="T10" fmla="*/ 0 w 144"/>
                <a:gd name="T11" fmla="*/ 45 h 74"/>
                <a:gd name="T12" fmla="*/ 0 w 144"/>
                <a:gd name="T13" fmla="*/ 56 h 74"/>
                <a:gd name="T14" fmla="*/ 0 w 144"/>
                <a:gd name="T15" fmla="*/ 74 h 74"/>
                <a:gd name="T16" fmla="*/ 144 w 144"/>
                <a:gd name="T17" fmla="*/ 74 h 74"/>
                <a:gd name="T18" fmla="*/ 144 w 144"/>
                <a:gd name="T19" fmla="*/ 50 h 74"/>
                <a:gd name="T20" fmla="*/ 144 w 144"/>
                <a:gd name="T21" fmla="*/ 40 h 74"/>
                <a:gd name="T22" fmla="*/ 107 w 144"/>
                <a:gd name="T23" fmla="*/ 7 h 74"/>
                <a:gd name="T24" fmla="*/ 77 w 144"/>
                <a:gd name="T25" fmla="*/ 7 h 74"/>
                <a:gd name="T26" fmla="*/ 104 w 144"/>
                <a:gd name="T27" fmla="*/ 33 h 74"/>
                <a:gd name="T28" fmla="*/ 94 w 144"/>
                <a:gd name="T29" fmla="*/ 27 h 74"/>
                <a:gd name="T30" fmla="*/ 90 w 144"/>
                <a:gd name="T31" fmla="*/ 27 h 74"/>
                <a:gd name="T32" fmla="*/ 80 w 144"/>
                <a:gd name="T33" fmla="*/ 33 h 74"/>
                <a:gd name="T34" fmla="*/ 70 w 144"/>
                <a:gd name="T35" fmla="*/ 27 h 74"/>
                <a:gd name="T36" fmla="*/ 70 w 144"/>
                <a:gd name="T37" fmla="*/ 26 h 74"/>
                <a:gd name="T38" fmla="*/ 83 w 144"/>
                <a:gd name="T39" fmla="*/ 13 h 74"/>
                <a:gd name="T40" fmla="*/ 102 w 144"/>
                <a:gd name="T41" fmla="*/ 13 h 74"/>
                <a:gd name="T42" fmla="*/ 118 w 144"/>
                <a:gd name="T43" fmla="*/ 27 h 74"/>
                <a:gd name="T44" fmla="*/ 104 w 144"/>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74">
                  <a:moveTo>
                    <a:pt x="77" y="7"/>
                  </a:moveTo>
                  <a:cubicBezTo>
                    <a:pt x="77" y="7"/>
                    <a:pt x="77" y="7"/>
                    <a:pt x="77" y="8"/>
                  </a:cubicBezTo>
                  <a:cubicBezTo>
                    <a:pt x="49" y="36"/>
                    <a:pt x="49" y="36"/>
                    <a:pt x="49" y="36"/>
                  </a:cubicBezTo>
                  <a:cubicBezTo>
                    <a:pt x="43" y="31"/>
                    <a:pt x="43" y="31"/>
                    <a:pt x="43" y="31"/>
                  </a:cubicBezTo>
                  <a:cubicBezTo>
                    <a:pt x="35" y="24"/>
                    <a:pt x="22" y="24"/>
                    <a:pt x="13" y="32"/>
                  </a:cubicBezTo>
                  <a:cubicBezTo>
                    <a:pt x="0" y="45"/>
                    <a:pt x="0" y="45"/>
                    <a:pt x="0" y="45"/>
                  </a:cubicBezTo>
                  <a:cubicBezTo>
                    <a:pt x="0" y="56"/>
                    <a:pt x="0" y="56"/>
                    <a:pt x="0" y="56"/>
                  </a:cubicBezTo>
                  <a:cubicBezTo>
                    <a:pt x="0" y="74"/>
                    <a:pt x="0" y="74"/>
                    <a:pt x="0" y="74"/>
                  </a:cubicBezTo>
                  <a:cubicBezTo>
                    <a:pt x="144" y="74"/>
                    <a:pt x="144" y="74"/>
                    <a:pt x="144" y="74"/>
                  </a:cubicBezTo>
                  <a:cubicBezTo>
                    <a:pt x="144" y="50"/>
                    <a:pt x="144" y="50"/>
                    <a:pt x="144" y="50"/>
                  </a:cubicBezTo>
                  <a:cubicBezTo>
                    <a:pt x="144" y="40"/>
                    <a:pt x="144" y="40"/>
                    <a:pt x="144" y="40"/>
                  </a:cubicBezTo>
                  <a:cubicBezTo>
                    <a:pt x="107" y="7"/>
                    <a:pt x="107" y="7"/>
                    <a:pt x="107" y="7"/>
                  </a:cubicBezTo>
                  <a:cubicBezTo>
                    <a:pt x="99" y="0"/>
                    <a:pt x="85" y="0"/>
                    <a:pt x="77" y="7"/>
                  </a:cubicBezTo>
                  <a:close/>
                  <a:moveTo>
                    <a:pt x="104" y="33"/>
                  </a:moveTo>
                  <a:cubicBezTo>
                    <a:pt x="94" y="27"/>
                    <a:pt x="94" y="27"/>
                    <a:pt x="94" y="27"/>
                  </a:cubicBezTo>
                  <a:cubicBezTo>
                    <a:pt x="93" y="26"/>
                    <a:pt x="91" y="26"/>
                    <a:pt x="90" y="27"/>
                  </a:cubicBezTo>
                  <a:cubicBezTo>
                    <a:pt x="80" y="33"/>
                    <a:pt x="80" y="33"/>
                    <a:pt x="80" y="33"/>
                  </a:cubicBezTo>
                  <a:cubicBezTo>
                    <a:pt x="70" y="27"/>
                    <a:pt x="70" y="27"/>
                    <a:pt x="70" y="27"/>
                  </a:cubicBezTo>
                  <a:cubicBezTo>
                    <a:pt x="70" y="26"/>
                    <a:pt x="70" y="26"/>
                    <a:pt x="70" y="26"/>
                  </a:cubicBezTo>
                  <a:cubicBezTo>
                    <a:pt x="83" y="13"/>
                    <a:pt x="83" y="13"/>
                    <a:pt x="83" y="13"/>
                  </a:cubicBezTo>
                  <a:cubicBezTo>
                    <a:pt x="88" y="9"/>
                    <a:pt x="97" y="9"/>
                    <a:pt x="102" y="13"/>
                  </a:cubicBezTo>
                  <a:cubicBezTo>
                    <a:pt x="118" y="27"/>
                    <a:pt x="118" y="27"/>
                    <a:pt x="118" y="27"/>
                  </a:cubicBezTo>
                  <a:lnTo>
                    <a:pt x="104" y="33"/>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12" name="组合 60"/>
          <p:cNvGrpSpPr/>
          <p:nvPr/>
        </p:nvGrpSpPr>
        <p:grpSpPr>
          <a:xfrm rot="18900000">
            <a:off x="5403366" y="4149301"/>
            <a:ext cx="353925" cy="353924"/>
            <a:chOff x="5821363" y="5846763"/>
            <a:chExt cx="541338" cy="541337"/>
          </a:xfrm>
          <a:solidFill>
            <a:srgbClr val="243152"/>
          </a:solidFill>
        </p:grpSpPr>
        <p:sp>
          <p:nvSpPr>
            <p:cNvPr id="113" name="Freeform 61"/>
            <p:cNvSpPr>
              <a:spLocks noEditPoints="1"/>
            </p:cNvSpPr>
            <p:nvPr/>
          </p:nvSpPr>
          <p:spPr bwMode="auto">
            <a:xfrm>
              <a:off x="5867401" y="5846763"/>
              <a:ext cx="449263" cy="358775"/>
            </a:xfrm>
            <a:custGeom>
              <a:avLst/>
              <a:gdLst>
                <a:gd name="T0" fmla="*/ 66 w 160"/>
                <a:gd name="T1" fmla="*/ 101 h 127"/>
                <a:gd name="T2" fmla="*/ 80 w 160"/>
                <a:gd name="T3" fmla="*/ 96 h 127"/>
                <a:gd name="T4" fmla="*/ 94 w 160"/>
                <a:gd name="T5" fmla="*/ 102 h 127"/>
                <a:gd name="T6" fmla="*/ 123 w 160"/>
                <a:gd name="T7" fmla="*/ 127 h 127"/>
                <a:gd name="T8" fmla="*/ 160 w 160"/>
                <a:gd name="T9" fmla="*/ 79 h 127"/>
                <a:gd name="T10" fmla="*/ 160 w 160"/>
                <a:gd name="T11" fmla="*/ 4 h 127"/>
                <a:gd name="T12" fmla="*/ 156 w 160"/>
                <a:gd name="T13" fmla="*/ 0 h 127"/>
                <a:gd name="T14" fmla="*/ 4 w 160"/>
                <a:gd name="T15" fmla="*/ 0 h 127"/>
                <a:gd name="T16" fmla="*/ 0 w 160"/>
                <a:gd name="T17" fmla="*/ 4 h 127"/>
                <a:gd name="T18" fmla="*/ 0 w 160"/>
                <a:gd name="T19" fmla="*/ 79 h 127"/>
                <a:gd name="T20" fmla="*/ 38 w 160"/>
                <a:gd name="T21" fmla="*/ 127 h 127"/>
                <a:gd name="T22" fmla="*/ 66 w 160"/>
                <a:gd name="T23" fmla="*/ 101 h 127"/>
                <a:gd name="T24" fmla="*/ 32 w 160"/>
                <a:gd name="T25" fmla="*/ 20 h 127"/>
                <a:gd name="T26" fmla="*/ 36 w 160"/>
                <a:gd name="T27" fmla="*/ 16 h 127"/>
                <a:gd name="T28" fmla="*/ 60 w 160"/>
                <a:gd name="T29" fmla="*/ 16 h 127"/>
                <a:gd name="T30" fmla="*/ 64 w 160"/>
                <a:gd name="T31" fmla="*/ 20 h 127"/>
                <a:gd name="T32" fmla="*/ 64 w 160"/>
                <a:gd name="T33" fmla="*/ 44 h 127"/>
                <a:gd name="T34" fmla="*/ 60 w 160"/>
                <a:gd name="T35" fmla="*/ 48 h 127"/>
                <a:gd name="T36" fmla="*/ 36 w 160"/>
                <a:gd name="T37" fmla="*/ 48 h 127"/>
                <a:gd name="T38" fmla="*/ 32 w 160"/>
                <a:gd name="T39" fmla="*/ 44 h 127"/>
                <a:gd name="T40" fmla="*/ 32 w 160"/>
                <a:gd name="T41" fmla="*/ 20 h 127"/>
                <a:gd name="T42" fmla="*/ 36 w 160"/>
                <a:gd name="T43" fmla="*/ 56 h 127"/>
                <a:gd name="T44" fmla="*/ 124 w 160"/>
                <a:gd name="T45" fmla="*/ 56 h 127"/>
                <a:gd name="T46" fmla="*/ 128 w 160"/>
                <a:gd name="T47" fmla="*/ 60 h 127"/>
                <a:gd name="T48" fmla="*/ 124 w 160"/>
                <a:gd name="T49" fmla="*/ 64 h 127"/>
                <a:gd name="T50" fmla="*/ 36 w 160"/>
                <a:gd name="T51" fmla="*/ 64 h 127"/>
                <a:gd name="T52" fmla="*/ 32 w 160"/>
                <a:gd name="T53" fmla="*/ 60 h 127"/>
                <a:gd name="T54" fmla="*/ 36 w 160"/>
                <a:gd name="T55" fmla="*/ 56 h 127"/>
                <a:gd name="T56" fmla="*/ 32 w 160"/>
                <a:gd name="T57" fmla="*/ 76 h 127"/>
                <a:gd name="T58" fmla="*/ 36 w 160"/>
                <a:gd name="T59" fmla="*/ 72 h 127"/>
                <a:gd name="T60" fmla="*/ 124 w 160"/>
                <a:gd name="T61" fmla="*/ 72 h 127"/>
                <a:gd name="T62" fmla="*/ 128 w 160"/>
                <a:gd name="T63" fmla="*/ 76 h 127"/>
                <a:gd name="T64" fmla="*/ 124 w 160"/>
                <a:gd name="T65" fmla="*/ 80 h 127"/>
                <a:gd name="T66" fmla="*/ 36 w 160"/>
                <a:gd name="T67" fmla="*/ 80 h 127"/>
                <a:gd name="T68" fmla="*/ 32 w 160"/>
                <a:gd name="T69" fmla="*/ 7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27">
                  <a:moveTo>
                    <a:pt x="66" y="101"/>
                  </a:moveTo>
                  <a:cubicBezTo>
                    <a:pt x="70" y="98"/>
                    <a:pt x="75" y="96"/>
                    <a:pt x="80" y="96"/>
                  </a:cubicBezTo>
                  <a:cubicBezTo>
                    <a:pt x="86" y="96"/>
                    <a:pt x="91" y="98"/>
                    <a:pt x="94" y="102"/>
                  </a:cubicBezTo>
                  <a:cubicBezTo>
                    <a:pt x="123" y="127"/>
                    <a:pt x="123" y="127"/>
                    <a:pt x="123" y="127"/>
                  </a:cubicBezTo>
                  <a:cubicBezTo>
                    <a:pt x="160" y="79"/>
                    <a:pt x="160" y="79"/>
                    <a:pt x="160" y="79"/>
                  </a:cubicBezTo>
                  <a:cubicBezTo>
                    <a:pt x="160" y="4"/>
                    <a:pt x="160" y="4"/>
                    <a:pt x="160" y="4"/>
                  </a:cubicBezTo>
                  <a:cubicBezTo>
                    <a:pt x="160" y="2"/>
                    <a:pt x="158" y="0"/>
                    <a:pt x="156" y="0"/>
                  </a:cubicBezTo>
                  <a:cubicBezTo>
                    <a:pt x="4" y="0"/>
                    <a:pt x="4" y="0"/>
                    <a:pt x="4" y="0"/>
                  </a:cubicBezTo>
                  <a:cubicBezTo>
                    <a:pt x="2" y="0"/>
                    <a:pt x="0" y="2"/>
                    <a:pt x="0" y="4"/>
                  </a:cubicBezTo>
                  <a:cubicBezTo>
                    <a:pt x="0" y="79"/>
                    <a:pt x="0" y="79"/>
                    <a:pt x="0" y="79"/>
                  </a:cubicBezTo>
                  <a:cubicBezTo>
                    <a:pt x="38" y="127"/>
                    <a:pt x="38" y="127"/>
                    <a:pt x="38" y="127"/>
                  </a:cubicBezTo>
                  <a:lnTo>
                    <a:pt x="66" y="101"/>
                  </a:lnTo>
                  <a:close/>
                  <a:moveTo>
                    <a:pt x="32" y="20"/>
                  </a:moveTo>
                  <a:cubicBezTo>
                    <a:pt x="32" y="18"/>
                    <a:pt x="34" y="16"/>
                    <a:pt x="36" y="16"/>
                  </a:cubicBezTo>
                  <a:cubicBezTo>
                    <a:pt x="60" y="16"/>
                    <a:pt x="60" y="16"/>
                    <a:pt x="60" y="16"/>
                  </a:cubicBezTo>
                  <a:cubicBezTo>
                    <a:pt x="62" y="16"/>
                    <a:pt x="64" y="18"/>
                    <a:pt x="64" y="20"/>
                  </a:cubicBezTo>
                  <a:cubicBezTo>
                    <a:pt x="64" y="44"/>
                    <a:pt x="64" y="44"/>
                    <a:pt x="64" y="44"/>
                  </a:cubicBezTo>
                  <a:cubicBezTo>
                    <a:pt x="64" y="46"/>
                    <a:pt x="62" y="48"/>
                    <a:pt x="60" y="48"/>
                  </a:cubicBezTo>
                  <a:cubicBezTo>
                    <a:pt x="36" y="48"/>
                    <a:pt x="36" y="48"/>
                    <a:pt x="36" y="48"/>
                  </a:cubicBezTo>
                  <a:cubicBezTo>
                    <a:pt x="34" y="48"/>
                    <a:pt x="32" y="46"/>
                    <a:pt x="32" y="44"/>
                  </a:cubicBezTo>
                  <a:lnTo>
                    <a:pt x="32" y="20"/>
                  </a:lnTo>
                  <a:close/>
                  <a:moveTo>
                    <a:pt x="36" y="56"/>
                  </a:moveTo>
                  <a:cubicBezTo>
                    <a:pt x="124" y="56"/>
                    <a:pt x="124" y="56"/>
                    <a:pt x="124" y="56"/>
                  </a:cubicBezTo>
                  <a:cubicBezTo>
                    <a:pt x="126" y="56"/>
                    <a:pt x="128" y="58"/>
                    <a:pt x="128" y="60"/>
                  </a:cubicBezTo>
                  <a:cubicBezTo>
                    <a:pt x="128" y="62"/>
                    <a:pt x="126" y="64"/>
                    <a:pt x="124" y="64"/>
                  </a:cubicBezTo>
                  <a:cubicBezTo>
                    <a:pt x="36" y="64"/>
                    <a:pt x="36" y="64"/>
                    <a:pt x="36" y="64"/>
                  </a:cubicBezTo>
                  <a:cubicBezTo>
                    <a:pt x="34" y="64"/>
                    <a:pt x="32" y="62"/>
                    <a:pt x="32" y="60"/>
                  </a:cubicBezTo>
                  <a:cubicBezTo>
                    <a:pt x="32" y="58"/>
                    <a:pt x="34" y="56"/>
                    <a:pt x="36" y="56"/>
                  </a:cubicBezTo>
                  <a:close/>
                  <a:moveTo>
                    <a:pt x="32" y="76"/>
                  </a:moveTo>
                  <a:cubicBezTo>
                    <a:pt x="32" y="74"/>
                    <a:pt x="34" y="72"/>
                    <a:pt x="36" y="72"/>
                  </a:cubicBezTo>
                  <a:cubicBezTo>
                    <a:pt x="124" y="72"/>
                    <a:pt x="124" y="72"/>
                    <a:pt x="124" y="72"/>
                  </a:cubicBezTo>
                  <a:cubicBezTo>
                    <a:pt x="126" y="72"/>
                    <a:pt x="128" y="74"/>
                    <a:pt x="128" y="76"/>
                  </a:cubicBezTo>
                  <a:cubicBezTo>
                    <a:pt x="128" y="78"/>
                    <a:pt x="126" y="80"/>
                    <a:pt x="124" y="80"/>
                  </a:cubicBezTo>
                  <a:cubicBezTo>
                    <a:pt x="36" y="80"/>
                    <a:pt x="36" y="80"/>
                    <a:pt x="36" y="80"/>
                  </a:cubicBezTo>
                  <a:cubicBezTo>
                    <a:pt x="34" y="80"/>
                    <a:pt x="32" y="78"/>
                    <a:pt x="32" y="76"/>
                  </a:cubicBezTo>
                  <a:close/>
                </a:path>
              </a:pathLst>
            </a:custGeom>
            <a:grpFill/>
            <a:ln>
              <a:noFill/>
            </a:ln>
          </p:spPr>
          <p:txBody>
            <a:bodyPr vert="horz" wrap="square" lIns="91440" tIns="45720" rIns="91440" bIns="45720" numCol="1" anchor="t" anchorCtr="0" compatLnSpc="1"/>
            <a:lstStyle/>
            <a:p>
              <a:endParaRPr lang="zh-CN" altLang="en-US"/>
            </a:p>
          </p:txBody>
        </p:sp>
        <p:sp>
          <p:nvSpPr>
            <p:cNvPr id="114" name="Rectangle 62"/>
            <p:cNvSpPr>
              <a:spLocks noChangeArrowheads="1"/>
            </p:cNvSpPr>
            <p:nvPr/>
          </p:nvSpPr>
          <p:spPr bwMode="auto">
            <a:xfrm>
              <a:off x="5978526" y="5915025"/>
              <a:ext cx="46038" cy="44450"/>
            </a:xfrm>
            <a:prstGeom prst="rect">
              <a:avLst/>
            </a:prstGeom>
            <a:grpFill/>
            <a:ln>
              <a:noFill/>
            </a:ln>
          </p:spPr>
          <p:txBody>
            <a:bodyPr vert="horz" wrap="square" lIns="91440" tIns="45720" rIns="91440" bIns="45720" numCol="1" anchor="t" anchorCtr="0" compatLnSpc="1"/>
            <a:lstStyle/>
            <a:p>
              <a:endParaRPr lang="zh-CN" altLang="en-US"/>
            </a:p>
          </p:txBody>
        </p:sp>
        <p:sp>
          <p:nvSpPr>
            <p:cNvPr id="115" name="Freeform 63"/>
            <p:cNvSpPr/>
            <p:nvPr/>
          </p:nvSpPr>
          <p:spPr bwMode="auto">
            <a:xfrm>
              <a:off x="5821363" y="5981700"/>
              <a:ext cx="541338" cy="406400"/>
            </a:xfrm>
            <a:custGeom>
              <a:avLst/>
              <a:gdLst>
                <a:gd name="T0" fmla="*/ 188 w 192"/>
                <a:gd name="T1" fmla="*/ 0 h 144"/>
                <a:gd name="T2" fmla="*/ 184 w 192"/>
                <a:gd name="T3" fmla="*/ 0 h 144"/>
                <a:gd name="T4" fmla="*/ 184 w 192"/>
                <a:gd name="T5" fmla="*/ 34 h 144"/>
                <a:gd name="T6" fmla="*/ 145 w 192"/>
                <a:gd name="T7" fmla="*/ 85 h 144"/>
                <a:gd name="T8" fmla="*/ 167 w 192"/>
                <a:gd name="T9" fmla="*/ 105 h 144"/>
                <a:gd name="T10" fmla="*/ 167 w 192"/>
                <a:gd name="T11" fmla="*/ 111 h 144"/>
                <a:gd name="T12" fmla="*/ 161 w 192"/>
                <a:gd name="T13" fmla="*/ 111 h 144"/>
                <a:gd name="T14" fmla="*/ 105 w 192"/>
                <a:gd name="T15" fmla="*/ 60 h 144"/>
                <a:gd name="T16" fmla="*/ 88 w 192"/>
                <a:gd name="T17" fmla="*/ 59 h 144"/>
                <a:gd name="T18" fmla="*/ 31 w 192"/>
                <a:gd name="T19" fmla="*/ 111 h 144"/>
                <a:gd name="T20" fmla="*/ 28 w 192"/>
                <a:gd name="T21" fmla="*/ 112 h 144"/>
                <a:gd name="T22" fmla="*/ 25 w 192"/>
                <a:gd name="T23" fmla="*/ 111 h 144"/>
                <a:gd name="T24" fmla="*/ 25 w 192"/>
                <a:gd name="T25" fmla="*/ 105 h 144"/>
                <a:gd name="T26" fmla="*/ 48 w 192"/>
                <a:gd name="T27" fmla="*/ 85 h 144"/>
                <a:gd name="T28" fmla="*/ 8 w 192"/>
                <a:gd name="T29" fmla="*/ 34 h 144"/>
                <a:gd name="T30" fmla="*/ 8 w 192"/>
                <a:gd name="T31" fmla="*/ 0 h 144"/>
                <a:gd name="T32" fmla="*/ 4 w 192"/>
                <a:gd name="T33" fmla="*/ 0 h 144"/>
                <a:gd name="T34" fmla="*/ 0 w 192"/>
                <a:gd name="T35" fmla="*/ 4 h 144"/>
                <a:gd name="T36" fmla="*/ 0 w 192"/>
                <a:gd name="T37" fmla="*/ 24 h 144"/>
                <a:gd name="T38" fmla="*/ 0 w 192"/>
                <a:gd name="T39" fmla="*/ 124 h 144"/>
                <a:gd name="T40" fmla="*/ 20 w 192"/>
                <a:gd name="T41" fmla="*/ 144 h 144"/>
                <a:gd name="T42" fmla="*/ 172 w 192"/>
                <a:gd name="T43" fmla="*/ 144 h 144"/>
                <a:gd name="T44" fmla="*/ 192 w 192"/>
                <a:gd name="T45" fmla="*/ 124 h 144"/>
                <a:gd name="T46" fmla="*/ 192 w 192"/>
                <a:gd name="T47" fmla="*/ 24 h 144"/>
                <a:gd name="T48" fmla="*/ 192 w 192"/>
                <a:gd name="T49" fmla="*/ 4 h 144"/>
                <a:gd name="T50" fmla="*/ 188 w 192"/>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44">
                  <a:moveTo>
                    <a:pt x="188" y="0"/>
                  </a:moveTo>
                  <a:cubicBezTo>
                    <a:pt x="184" y="0"/>
                    <a:pt x="184" y="0"/>
                    <a:pt x="184" y="0"/>
                  </a:cubicBezTo>
                  <a:cubicBezTo>
                    <a:pt x="184" y="34"/>
                    <a:pt x="184" y="34"/>
                    <a:pt x="184" y="34"/>
                  </a:cubicBezTo>
                  <a:cubicBezTo>
                    <a:pt x="145" y="85"/>
                    <a:pt x="145" y="85"/>
                    <a:pt x="145" y="85"/>
                  </a:cubicBezTo>
                  <a:cubicBezTo>
                    <a:pt x="167" y="105"/>
                    <a:pt x="167" y="105"/>
                    <a:pt x="167" y="105"/>
                  </a:cubicBezTo>
                  <a:cubicBezTo>
                    <a:pt x="168" y="106"/>
                    <a:pt x="169" y="109"/>
                    <a:pt x="167" y="111"/>
                  </a:cubicBezTo>
                  <a:cubicBezTo>
                    <a:pt x="166" y="112"/>
                    <a:pt x="163" y="112"/>
                    <a:pt x="161" y="111"/>
                  </a:cubicBezTo>
                  <a:cubicBezTo>
                    <a:pt x="105" y="60"/>
                    <a:pt x="105" y="60"/>
                    <a:pt x="105" y="60"/>
                  </a:cubicBezTo>
                  <a:cubicBezTo>
                    <a:pt x="100" y="55"/>
                    <a:pt x="92" y="55"/>
                    <a:pt x="88" y="59"/>
                  </a:cubicBezTo>
                  <a:cubicBezTo>
                    <a:pt x="31" y="111"/>
                    <a:pt x="31" y="111"/>
                    <a:pt x="31" y="111"/>
                  </a:cubicBezTo>
                  <a:cubicBezTo>
                    <a:pt x="30" y="112"/>
                    <a:pt x="29" y="112"/>
                    <a:pt x="28" y="112"/>
                  </a:cubicBezTo>
                  <a:cubicBezTo>
                    <a:pt x="27" y="112"/>
                    <a:pt x="26" y="111"/>
                    <a:pt x="25" y="111"/>
                  </a:cubicBezTo>
                  <a:cubicBezTo>
                    <a:pt x="24" y="109"/>
                    <a:pt x="24" y="106"/>
                    <a:pt x="25" y="105"/>
                  </a:cubicBezTo>
                  <a:cubicBezTo>
                    <a:pt x="48" y="85"/>
                    <a:pt x="48" y="85"/>
                    <a:pt x="48" y="85"/>
                  </a:cubicBezTo>
                  <a:cubicBezTo>
                    <a:pt x="8" y="34"/>
                    <a:pt x="8" y="34"/>
                    <a:pt x="8" y="34"/>
                  </a:cubicBezTo>
                  <a:cubicBezTo>
                    <a:pt x="8" y="0"/>
                    <a:pt x="8" y="0"/>
                    <a:pt x="8" y="0"/>
                  </a:cubicBezTo>
                  <a:cubicBezTo>
                    <a:pt x="4" y="0"/>
                    <a:pt x="4" y="0"/>
                    <a:pt x="4" y="0"/>
                  </a:cubicBezTo>
                  <a:cubicBezTo>
                    <a:pt x="2" y="0"/>
                    <a:pt x="0" y="2"/>
                    <a:pt x="0" y="4"/>
                  </a:cubicBezTo>
                  <a:cubicBezTo>
                    <a:pt x="0" y="24"/>
                    <a:pt x="0" y="24"/>
                    <a:pt x="0" y="24"/>
                  </a:cubicBezTo>
                  <a:cubicBezTo>
                    <a:pt x="0" y="124"/>
                    <a:pt x="0" y="124"/>
                    <a:pt x="0" y="124"/>
                  </a:cubicBezTo>
                  <a:cubicBezTo>
                    <a:pt x="0" y="135"/>
                    <a:pt x="9" y="144"/>
                    <a:pt x="20" y="144"/>
                  </a:cubicBezTo>
                  <a:cubicBezTo>
                    <a:pt x="172" y="144"/>
                    <a:pt x="172" y="144"/>
                    <a:pt x="172" y="144"/>
                  </a:cubicBezTo>
                  <a:cubicBezTo>
                    <a:pt x="183" y="144"/>
                    <a:pt x="192" y="135"/>
                    <a:pt x="192" y="124"/>
                  </a:cubicBezTo>
                  <a:cubicBezTo>
                    <a:pt x="192" y="24"/>
                    <a:pt x="192" y="24"/>
                    <a:pt x="192" y="24"/>
                  </a:cubicBezTo>
                  <a:cubicBezTo>
                    <a:pt x="192" y="4"/>
                    <a:pt x="192" y="4"/>
                    <a:pt x="192" y="4"/>
                  </a:cubicBezTo>
                  <a:cubicBezTo>
                    <a:pt x="192" y="2"/>
                    <a:pt x="190" y="0"/>
                    <a:pt x="188" y="0"/>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8" name="文本框 77"/>
          <p:cNvSpPr txBox="1"/>
          <p:nvPr/>
        </p:nvSpPr>
        <p:spPr>
          <a:xfrm rot="18923405">
            <a:off x="2262531" y="3140809"/>
            <a:ext cx="1315272" cy="763735"/>
          </a:xfrm>
          <a:prstGeom prst="rect">
            <a:avLst/>
          </a:prstGeom>
          <a:noFill/>
        </p:spPr>
        <p:txBody>
          <a:bodyPr wrap="square" rtlCol="0">
            <a:spAutoFit/>
          </a:bodyPr>
          <a:lstStyle/>
          <a:p>
            <a:pPr>
              <a:lnSpc>
                <a:spcPct val="125000"/>
              </a:lnSpc>
            </a:pPr>
            <a:r>
              <a:rPr lang="zh-CN" altLang="en-US" sz="1200" dirty="0">
                <a:solidFill>
                  <a:srgbClr val="243152"/>
                </a:solidFill>
                <a:latin typeface="微软雅黑" panose="020B0503020204020204" pitchFamily="34" charset="-122"/>
                <a:ea typeface="微软雅黑" panose="020B0503020204020204" pitchFamily="34" charset="-122"/>
              </a:rPr>
              <a:t>新增选课轮次、查看选课轮次、删除选课轮次</a:t>
            </a:r>
          </a:p>
        </p:txBody>
      </p:sp>
      <p:sp>
        <p:nvSpPr>
          <p:cNvPr id="79" name="文本框 78"/>
          <p:cNvSpPr txBox="1"/>
          <p:nvPr/>
        </p:nvSpPr>
        <p:spPr>
          <a:xfrm rot="18923405">
            <a:off x="3986579" y="3140809"/>
            <a:ext cx="1315272" cy="763735"/>
          </a:xfrm>
          <a:prstGeom prst="rect">
            <a:avLst/>
          </a:prstGeom>
          <a:noFill/>
        </p:spPr>
        <p:txBody>
          <a:bodyPr wrap="square" rtlCol="0">
            <a:spAutoFit/>
          </a:bodyPr>
          <a:lstStyle/>
          <a:p>
            <a:pPr>
              <a:lnSpc>
                <a:spcPct val="125000"/>
              </a:lnSpc>
            </a:pPr>
            <a:r>
              <a:rPr lang="zh-CN" altLang="en-US" sz="1200" dirty="0">
                <a:solidFill>
                  <a:srgbClr val="243152"/>
                </a:solidFill>
                <a:latin typeface="微软雅黑" panose="020B0503020204020204" pitchFamily="34" charset="-122"/>
                <a:ea typeface="微软雅黑" panose="020B0503020204020204" pitchFamily="34" charset="-122"/>
              </a:rPr>
              <a:t>院系专业、班级和方案内课程的增删改查</a:t>
            </a:r>
          </a:p>
        </p:txBody>
      </p:sp>
      <p:sp>
        <p:nvSpPr>
          <p:cNvPr id="80" name="文本框 79"/>
          <p:cNvSpPr txBox="1"/>
          <p:nvPr/>
        </p:nvSpPr>
        <p:spPr>
          <a:xfrm rot="18923405">
            <a:off x="5684472" y="3198685"/>
            <a:ext cx="1315272" cy="763735"/>
          </a:xfrm>
          <a:prstGeom prst="rect">
            <a:avLst/>
          </a:prstGeom>
          <a:noFill/>
        </p:spPr>
        <p:txBody>
          <a:bodyPr wrap="square" rtlCol="0">
            <a:spAutoFit/>
          </a:bodyPr>
          <a:lstStyle/>
          <a:p>
            <a:pPr>
              <a:lnSpc>
                <a:spcPct val="125000"/>
              </a:lnSpc>
            </a:pPr>
            <a:r>
              <a:rPr lang="zh-CN" altLang="en-US" sz="1200" dirty="0">
                <a:solidFill>
                  <a:srgbClr val="243152"/>
                </a:solidFill>
                <a:latin typeface="微软雅黑" panose="020B0503020204020204" pitchFamily="34" charset="-122"/>
                <a:ea typeface="微软雅黑" panose="020B0503020204020204" pitchFamily="34" charset="-122"/>
              </a:rPr>
              <a:t>课程依赖、课程以及课程班的增删改查</a:t>
            </a:r>
          </a:p>
        </p:txBody>
      </p:sp>
      <p:sp>
        <p:nvSpPr>
          <p:cNvPr id="81" name="文本框 80"/>
          <p:cNvSpPr txBox="1"/>
          <p:nvPr/>
        </p:nvSpPr>
        <p:spPr>
          <a:xfrm rot="18923405">
            <a:off x="7285095" y="3206930"/>
            <a:ext cx="1315272" cy="763735"/>
          </a:xfrm>
          <a:prstGeom prst="rect">
            <a:avLst/>
          </a:prstGeom>
          <a:noFill/>
        </p:spPr>
        <p:txBody>
          <a:bodyPr wrap="square" rtlCol="0">
            <a:spAutoFit/>
          </a:bodyPr>
          <a:lstStyle/>
          <a:p>
            <a:pPr>
              <a:lnSpc>
                <a:spcPct val="125000"/>
              </a:lnSpc>
            </a:pPr>
            <a:r>
              <a:rPr lang="zh-CN" altLang="en-US" sz="1200" dirty="0">
                <a:solidFill>
                  <a:srgbClr val="243152"/>
                </a:solidFill>
                <a:latin typeface="微软雅黑" panose="020B0503020204020204" pitchFamily="34" charset="-122"/>
                <a:ea typeface="微软雅黑" panose="020B0503020204020204" pitchFamily="34" charset="-122"/>
              </a:rPr>
              <a:t>新增课程仅开放给某个班级、年级</a:t>
            </a:r>
          </a:p>
        </p:txBody>
      </p:sp>
      <p:sp>
        <p:nvSpPr>
          <p:cNvPr id="82" name="文本框 81"/>
          <p:cNvSpPr txBox="1"/>
          <p:nvPr/>
        </p:nvSpPr>
        <p:spPr>
          <a:xfrm rot="18923405">
            <a:off x="8875701" y="3371508"/>
            <a:ext cx="1315272" cy="532903"/>
          </a:xfrm>
          <a:prstGeom prst="rect">
            <a:avLst/>
          </a:prstGeom>
          <a:noFill/>
        </p:spPr>
        <p:txBody>
          <a:bodyPr wrap="square" rtlCol="0">
            <a:spAutoFit/>
          </a:bodyPr>
          <a:lstStyle/>
          <a:p>
            <a:pPr>
              <a:lnSpc>
                <a:spcPct val="125000"/>
              </a:lnSpc>
            </a:pPr>
            <a:r>
              <a:rPr lang="zh-CN" altLang="en-US" sz="1200" dirty="0">
                <a:solidFill>
                  <a:srgbClr val="243152"/>
                </a:solidFill>
                <a:latin typeface="微软雅黑" panose="020B0503020204020204" pitchFamily="34" charset="-122"/>
                <a:ea typeface="微软雅黑" panose="020B0503020204020204" pitchFamily="34" charset="-122"/>
              </a:rPr>
              <a:t>发布点对点通知以及群体公告</a:t>
            </a:r>
          </a:p>
        </p:txBody>
      </p:sp>
      <p:sp>
        <p:nvSpPr>
          <p:cNvPr id="83" name="文本框 82"/>
          <p:cNvSpPr txBox="1"/>
          <p:nvPr/>
        </p:nvSpPr>
        <p:spPr>
          <a:xfrm>
            <a:off x="2024195" y="641493"/>
            <a:ext cx="4959929" cy="83099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具体功能分析</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管理员</a:t>
            </a:r>
          </a:p>
          <a:p>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024195" y="1103158"/>
            <a:ext cx="5022106" cy="33855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 </a:t>
            </a: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Specific Requirements Analysis of Administrator </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文本框 35">
            <a:extLst>
              <a:ext uri="{FF2B5EF4-FFF2-40B4-BE49-F238E27FC236}">
                <a16:creationId xmlns:a16="http://schemas.microsoft.com/office/drawing/2014/main" id="{295E1F5D-36E5-AC64-4169-DA3DA74E3CF7}"/>
              </a:ext>
            </a:extLst>
          </p:cNvPr>
          <p:cNvSpPr txBox="1"/>
          <p:nvPr/>
        </p:nvSpPr>
        <p:spPr>
          <a:xfrm rot="18900000">
            <a:off x="5087905" y="2146255"/>
            <a:ext cx="442750" cy="1323439"/>
          </a:xfrm>
          <a:prstGeom prst="rect">
            <a:avLst/>
          </a:prstGeom>
          <a:noFill/>
        </p:spPr>
        <p:txBody>
          <a:bodyPr wrap="none" rtlCol="0">
            <a:spAutoFit/>
          </a:bodyPr>
          <a:lstStyle/>
          <a:p>
            <a:r>
              <a:rPr lang="zh-CN" altLang="en-US" sz="2000" b="1" dirty="0">
                <a:solidFill>
                  <a:schemeClr val="bg1"/>
                </a:solidFill>
              </a:rPr>
              <a:t>班</a:t>
            </a:r>
            <a:endParaRPr lang="en-US" altLang="zh-CN" sz="2000" b="1" dirty="0">
              <a:solidFill>
                <a:schemeClr val="bg1"/>
              </a:solidFill>
            </a:endParaRPr>
          </a:p>
          <a:p>
            <a:r>
              <a:rPr lang="zh-CN" altLang="en-US" sz="2000" b="1" dirty="0">
                <a:solidFill>
                  <a:schemeClr val="bg1"/>
                </a:solidFill>
              </a:rPr>
              <a:t>级</a:t>
            </a:r>
            <a:endParaRPr lang="en-US" altLang="zh-CN" sz="2000" b="1" dirty="0">
              <a:solidFill>
                <a:schemeClr val="bg1"/>
              </a:solidFill>
            </a:endParaRPr>
          </a:p>
          <a:p>
            <a:r>
              <a:rPr lang="zh-CN" altLang="en-US" sz="2000" b="1" dirty="0">
                <a:solidFill>
                  <a:schemeClr val="bg1"/>
                </a:solidFill>
              </a:rPr>
              <a:t>管</a:t>
            </a:r>
            <a:endParaRPr lang="en-US" altLang="zh-CN" sz="2000" b="1" dirty="0">
              <a:solidFill>
                <a:schemeClr val="bg1"/>
              </a:solidFill>
            </a:endParaRPr>
          </a:p>
          <a:p>
            <a:r>
              <a:rPr lang="zh-CN" altLang="en-US" sz="2000" b="1" dirty="0">
                <a:solidFill>
                  <a:schemeClr val="bg1"/>
                </a:solidFill>
              </a:rPr>
              <a:t>理</a:t>
            </a:r>
            <a:endParaRPr lang="en-US" altLang="zh-CN" sz="2000" b="1" dirty="0">
              <a:solidFill>
                <a:schemeClr val="bg1"/>
              </a:solidFill>
            </a:endParaRPr>
          </a:p>
        </p:txBody>
      </p:sp>
      <p:sp>
        <p:nvSpPr>
          <p:cNvPr id="3" name="文本框 35">
            <a:extLst>
              <a:ext uri="{FF2B5EF4-FFF2-40B4-BE49-F238E27FC236}">
                <a16:creationId xmlns:a16="http://schemas.microsoft.com/office/drawing/2014/main" id="{B203EBE0-EDD1-4493-6B22-EA90C9D7EF96}"/>
              </a:ext>
            </a:extLst>
          </p:cNvPr>
          <p:cNvSpPr txBox="1"/>
          <p:nvPr/>
        </p:nvSpPr>
        <p:spPr>
          <a:xfrm rot="18900000">
            <a:off x="6704379" y="2160114"/>
            <a:ext cx="442750" cy="1323439"/>
          </a:xfrm>
          <a:prstGeom prst="rect">
            <a:avLst/>
          </a:prstGeom>
          <a:noFill/>
        </p:spPr>
        <p:txBody>
          <a:bodyPr wrap="none" rtlCol="0">
            <a:spAutoFit/>
          </a:bodyPr>
          <a:lstStyle/>
          <a:p>
            <a:r>
              <a:rPr lang="zh-CN" altLang="en-US" sz="2000" b="1" dirty="0">
                <a:solidFill>
                  <a:schemeClr val="bg1"/>
                </a:solidFill>
              </a:rPr>
              <a:t>课</a:t>
            </a:r>
            <a:endParaRPr lang="en-US" altLang="zh-CN" sz="2000" b="1" dirty="0">
              <a:solidFill>
                <a:schemeClr val="bg1"/>
              </a:solidFill>
            </a:endParaRPr>
          </a:p>
          <a:p>
            <a:r>
              <a:rPr lang="zh-CN" altLang="en-US" sz="2000" b="1" dirty="0">
                <a:solidFill>
                  <a:schemeClr val="bg1"/>
                </a:solidFill>
              </a:rPr>
              <a:t>程</a:t>
            </a:r>
            <a:endParaRPr lang="en-US" altLang="zh-CN" sz="2000" b="1" dirty="0">
              <a:solidFill>
                <a:schemeClr val="bg1"/>
              </a:solidFill>
            </a:endParaRPr>
          </a:p>
          <a:p>
            <a:r>
              <a:rPr lang="zh-CN" altLang="en-US" sz="2000" b="1" dirty="0">
                <a:solidFill>
                  <a:schemeClr val="bg1"/>
                </a:solidFill>
              </a:rPr>
              <a:t>管</a:t>
            </a:r>
            <a:endParaRPr lang="en-US" altLang="zh-CN" sz="2000" b="1" dirty="0">
              <a:solidFill>
                <a:schemeClr val="bg1"/>
              </a:solidFill>
            </a:endParaRPr>
          </a:p>
          <a:p>
            <a:r>
              <a:rPr lang="zh-CN" altLang="en-US" sz="2000" b="1" dirty="0">
                <a:solidFill>
                  <a:schemeClr val="bg1"/>
                </a:solidFill>
              </a:rPr>
              <a:t>理</a:t>
            </a:r>
            <a:endParaRPr lang="en-US" altLang="zh-CN" sz="2000" b="1" dirty="0">
              <a:solidFill>
                <a:schemeClr val="bg1"/>
              </a:solidFill>
            </a:endParaRPr>
          </a:p>
        </p:txBody>
      </p:sp>
      <p:sp>
        <p:nvSpPr>
          <p:cNvPr id="4" name="文本框 35">
            <a:extLst>
              <a:ext uri="{FF2B5EF4-FFF2-40B4-BE49-F238E27FC236}">
                <a16:creationId xmlns:a16="http://schemas.microsoft.com/office/drawing/2014/main" id="{F25AD8E4-2F11-9A9C-0B85-1581EF76BBE4}"/>
              </a:ext>
            </a:extLst>
          </p:cNvPr>
          <p:cNvSpPr txBox="1"/>
          <p:nvPr/>
        </p:nvSpPr>
        <p:spPr>
          <a:xfrm rot="18900000">
            <a:off x="8320201" y="2153629"/>
            <a:ext cx="442750" cy="1323439"/>
          </a:xfrm>
          <a:prstGeom prst="rect">
            <a:avLst/>
          </a:prstGeom>
          <a:noFill/>
        </p:spPr>
        <p:txBody>
          <a:bodyPr wrap="none" rtlCol="0">
            <a:spAutoFit/>
          </a:bodyPr>
          <a:lstStyle/>
          <a:p>
            <a:r>
              <a:rPr lang="zh-CN" altLang="en-US" sz="2000" b="1" dirty="0">
                <a:solidFill>
                  <a:schemeClr val="bg1"/>
                </a:solidFill>
              </a:rPr>
              <a:t>紧</a:t>
            </a:r>
            <a:endParaRPr lang="en-US" altLang="zh-CN" sz="2000" b="1" dirty="0">
              <a:solidFill>
                <a:schemeClr val="bg1"/>
              </a:solidFill>
            </a:endParaRPr>
          </a:p>
          <a:p>
            <a:r>
              <a:rPr lang="zh-CN" altLang="en-US" sz="2000" b="1" dirty="0">
                <a:solidFill>
                  <a:schemeClr val="bg1"/>
                </a:solidFill>
              </a:rPr>
              <a:t>急</a:t>
            </a:r>
            <a:endParaRPr lang="en-US" altLang="zh-CN" sz="2000" b="1" dirty="0">
              <a:solidFill>
                <a:schemeClr val="bg1"/>
              </a:solidFill>
            </a:endParaRPr>
          </a:p>
          <a:p>
            <a:r>
              <a:rPr lang="zh-CN" altLang="en-US" sz="2000" b="1" dirty="0">
                <a:solidFill>
                  <a:schemeClr val="bg1"/>
                </a:solidFill>
              </a:rPr>
              <a:t>设</a:t>
            </a:r>
            <a:endParaRPr lang="en-US" altLang="zh-CN" sz="2000" b="1" dirty="0">
              <a:solidFill>
                <a:schemeClr val="bg1"/>
              </a:solidFill>
            </a:endParaRPr>
          </a:p>
          <a:p>
            <a:r>
              <a:rPr lang="zh-CN" altLang="en-US" sz="2000" b="1" dirty="0">
                <a:solidFill>
                  <a:schemeClr val="bg1"/>
                </a:solidFill>
              </a:rPr>
              <a:t>置</a:t>
            </a:r>
            <a:endParaRPr lang="en-US" altLang="zh-CN" sz="2000" b="1" dirty="0">
              <a:solidFill>
                <a:schemeClr val="bg1"/>
              </a:solidFill>
            </a:endParaRPr>
          </a:p>
        </p:txBody>
      </p:sp>
      <p:sp>
        <p:nvSpPr>
          <p:cNvPr id="5" name="文本框 35">
            <a:extLst>
              <a:ext uri="{FF2B5EF4-FFF2-40B4-BE49-F238E27FC236}">
                <a16:creationId xmlns:a16="http://schemas.microsoft.com/office/drawing/2014/main" id="{E281FA66-DE06-03E7-E3F4-8108152A4D34}"/>
              </a:ext>
            </a:extLst>
          </p:cNvPr>
          <p:cNvSpPr txBox="1"/>
          <p:nvPr/>
        </p:nvSpPr>
        <p:spPr>
          <a:xfrm rot="18900000">
            <a:off x="9928692" y="2211069"/>
            <a:ext cx="442750" cy="1323439"/>
          </a:xfrm>
          <a:prstGeom prst="rect">
            <a:avLst/>
          </a:prstGeom>
          <a:noFill/>
        </p:spPr>
        <p:txBody>
          <a:bodyPr wrap="none" rtlCol="0">
            <a:spAutoFit/>
          </a:bodyPr>
          <a:lstStyle/>
          <a:p>
            <a:r>
              <a:rPr lang="zh-CN" altLang="en-US" sz="2000" b="1" dirty="0">
                <a:solidFill>
                  <a:schemeClr val="bg1"/>
                </a:solidFill>
              </a:rPr>
              <a:t>通</a:t>
            </a:r>
            <a:endParaRPr lang="en-US" altLang="zh-CN" sz="2000" b="1" dirty="0">
              <a:solidFill>
                <a:schemeClr val="bg1"/>
              </a:solidFill>
            </a:endParaRPr>
          </a:p>
          <a:p>
            <a:r>
              <a:rPr lang="zh-CN" altLang="en-US" sz="2000" b="1" dirty="0">
                <a:solidFill>
                  <a:schemeClr val="bg1"/>
                </a:solidFill>
              </a:rPr>
              <a:t>知</a:t>
            </a:r>
            <a:endParaRPr lang="en-US" altLang="zh-CN" sz="2000" b="1" dirty="0">
              <a:solidFill>
                <a:schemeClr val="bg1"/>
              </a:solidFill>
            </a:endParaRPr>
          </a:p>
          <a:p>
            <a:r>
              <a:rPr lang="zh-CN" altLang="en-US" sz="2000" b="1" dirty="0">
                <a:solidFill>
                  <a:schemeClr val="bg1"/>
                </a:solidFill>
              </a:rPr>
              <a:t>管</a:t>
            </a:r>
            <a:endParaRPr lang="en-US" altLang="zh-CN" sz="2000" b="1" dirty="0">
              <a:solidFill>
                <a:schemeClr val="bg1"/>
              </a:solidFill>
            </a:endParaRPr>
          </a:p>
          <a:p>
            <a:r>
              <a:rPr lang="zh-CN" altLang="en-US" sz="2000" b="1" dirty="0">
                <a:solidFill>
                  <a:schemeClr val="bg1"/>
                </a:solidFill>
              </a:rPr>
              <a:t>理</a:t>
            </a:r>
            <a:endParaRPr lang="en-US" altLang="zh-CN" sz="2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randombar(horizontal)">
                                      <p:cBhvr>
                                        <p:cTn id="7" dur="500"/>
                                        <p:tgtEl>
                                          <p:spTgt spid="7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randombar(horizontal)">
                                      <p:cBhvr>
                                        <p:cTn id="11" dur="500"/>
                                        <p:tgtEl>
                                          <p:spTgt spid="9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randombar(horizontal)">
                                      <p:cBhvr>
                                        <p:cTn id="15" dur="500"/>
                                        <p:tgtEl>
                                          <p:spTgt spid="108"/>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randombar(horizontal)">
                                      <p:cBhvr>
                                        <p:cTn id="19" dur="500"/>
                                        <p:tgtEl>
                                          <p:spTgt spid="112"/>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randombar(horizontal)">
                                      <p:cBhvr>
                                        <p:cTn id="23" dur="500"/>
                                        <p:tgtEl>
                                          <p:spTgt spid="105"/>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randombar(horizontal)">
                                      <p:cBhvr>
                                        <p:cTn id="27" dur="500"/>
                                        <p:tgtEl>
                                          <p:spTgt spid="97"/>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randombar(horizontal)">
                                      <p:cBhvr>
                                        <p:cTn id="31" dur="500"/>
                                        <p:tgtEl>
                                          <p:spTgt spid="2"/>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randombar(horizontal)">
                                      <p:cBhvr>
                                        <p:cTn id="35" dur="500"/>
                                        <p:tgtEl>
                                          <p:spTgt spid="3"/>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randombar(horizontal)">
                                      <p:cBhvr>
                                        <p:cTn id="39" dur="500"/>
                                        <p:tgtEl>
                                          <p:spTgt spid="4"/>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randombar(horizontal)">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29945"/>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7" y="641493"/>
            <a:ext cx="5205365"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具体功能分析</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超级管理员</a:t>
            </a:r>
          </a:p>
        </p:txBody>
      </p:sp>
      <p:sp>
        <p:nvSpPr>
          <p:cNvPr id="14" name="文本框 13"/>
          <p:cNvSpPr txBox="1"/>
          <p:nvPr/>
        </p:nvSpPr>
        <p:spPr>
          <a:xfrm>
            <a:off x="1917700" y="1102995"/>
            <a:ext cx="6225761" cy="601980"/>
          </a:xfrm>
          <a:prstGeom prst="snip1Rect">
            <a:avLst>
              <a:gd name="adj" fmla="val 0"/>
            </a:avLst>
          </a:prstGeom>
          <a:noFill/>
          <a:ln w="28575">
            <a:noFill/>
          </a:ln>
        </p:spPr>
        <p:txBody>
          <a:bodyPr wrap="square" rtlCol="0">
            <a:no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 </a:t>
            </a: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Specific Requirements Analysis of Super Administrator </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1509327" y="1818532"/>
            <a:ext cx="8790805" cy="4094348"/>
            <a:chOff x="1052757" y="2361223"/>
            <a:chExt cx="7446869" cy="3468405"/>
          </a:xfrm>
        </p:grpSpPr>
        <p:sp>
          <p:nvSpPr>
            <p:cNvPr id="57" name="Freeform 5"/>
            <p:cNvSpPr>
              <a:spLocks noEditPoints="1"/>
            </p:cNvSpPr>
            <p:nvPr/>
          </p:nvSpPr>
          <p:spPr bwMode="auto">
            <a:xfrm>
              <a:off x="6840639" y="2361223"/>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sp>
          <p:nvSpPr>
            <p:cNvPr id="58" name="Freeform 5"/>
            <p:cNvSpPr>
              <a:spLocks noEditPoints="1"/>
            </p:cNvSpPr>
            <p:nvPr/>
          </p:nvSpPr>
          <p:spPr bwMode="auto">
            <a:xfrm>
              <a:off x="4261923" y="2361223"/>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grpSp>
          <p:nvGrpSpPr>
            <p:cNvPr id="59" name="Group 23"/>
            <p:cNvGrpSpPr/>
            <p:nvPr/>
          </p:nvGrpSpPr>
          <p:grpSpPr>
            <a:xfrm>
              <a:off x="1716939" y="2361223"/>
              <a:ext cx="1087967" cy="2152651"/>
              <a:chOff x="1377201" y="1608035"/>
              <a:chExt cx="1087967" cy="2152651"/>
            </a:xfrm>
            <a:solidFill>
              <a:schemeClr val="bg1">
                <a:lumMod val="95000"/>
              </a:schemeClr>
            </a:solidFill>
          </p:grpSpPr>
          <p:sp>
            <p:nvSpPr>
              <p:cNvPr id="60" name="Freeform 5"/>
              <p:cNvSpPr>
                <a:spLocks noEditPoints="1"/>
              </p:cNvSpPr>
              <p:nvPr/>
            </p:nvSpPr>
            <p:spPr bwMode="auto">
              <a:xfrm>
                <a:off x="1377201" y="1608035"/>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grpFill/>
              <a:ln>
                <a:noFill/>
              </a:ln>
            </p:spPr>
            <p:txBody>
              <a:bodyPr vert="horz" wrap="square" lIns="121920" tIns="60960" rIns="121920" bIns="60960" numCol="1" anchor="t" anchorCtr="0" compatLnSpc="1"/>
              <a:lstStyle/>
              <a:p>
                <a:endParaRPr lang="en-US" sz="2400"/>
              </a:p>
            </p:txBody>
          </p:sp>
          <p:sp>
            <p:nvSpPr>
              <p:cNvPr id="61" name="Text Box 10"/>
              <p:cNvSpPr txBox="1">
                <a:spLocks noChangeArrowheads="1"/>
              </p:cNvSpPr>
              <p:nvPr/>
            </p:nvSpPr>
            <p:spPr bwMode="auto">
              <a:xfrm>
                <a:off x="1431737" y="2943857"/>
                <a:ext cx="978891" cy="389787"/>
              </a:xfrm>
              <a:prstGeom prst="rect">
                <a:avLst/>
              </a:prstGeom>
              <a:noFill/>
              <a:ln w="9525">
                <a:noFill/>
                <a:miter lim="800000"/>
              </a:ln>
            </p:spPr>
            <p:txBody>
              <a:bodyPr wrap="square" lIns="60960" tIns="30480" rIns="60960" bIns="30480">
                <a:spAutoFit/>
              </a:bodyPr>
              <a:lstStyle/>
              <a:p>
                <a:pPr algn="ctr" defTabSz="1450340"/>
                <a:endParaRPr lang="en-US" sz="2135">
                  <a:solidFill>
                    <a:srgbClr val="F49D15"/>
                  </a:solidFill>
                  <a:latin typeface="Open Sans" pitchFamily="34" charset="0"/>
                  <a:ea typeface="Open Sans" pitchFamily="34" charset="0"/>
                  <a:cs typeface="Open Sans" pitchFamily="34" charset="0"/>
                </a:endParaRPr>
              </a:p>
            </p:txBody>
          </p:sp>
        </p:grpSp>
        <p:sp>
          <p:nvSpPr>
            <p:cNvPr id="62" name="Freeform 28"/>
            <p:cNvSpPr>
              <a:spLocks noChangeArrowheads="1"/>
            </p:cNvSpPr>
            <p:nvPr/>
          </p:nvSpPr>
          <p:spPr bwMode="auto">
            <a:xfrm>
              <a:off x="7196568" y="3798720"/>
              <a:ext cx="376107" cy="316195"/>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lumMod val="95000"/>
              </a:schemeClr>
            </a:solidFill>
            <a:ln>
              <a:noFill/>
            </a:ln>
            <a:effectLst/>
          </p:spPr>
          <p:txBody>
            <a:bodyPr wrap="none" anchor="ctr"/>
            <a:lstStyle/>
            <a:p>
              <a:endParaRPr lang="en-US" sz="900"/>
            </a:p>
          </p:txBody>
        </p:sp>
        <p:sp>
          <p:nvSpPr>
            <p:cNvPr id="63" name="Freeform 116"/>
            <p:cNvSpPr>
              <a:spLocks noChangeArrowheads="1"/>
            </p:cNvSpPr>
            <p:nvPr/>
          </p:nvSpPr>
          <p:spPr bwMode="auto">
            <a:xfrm>
              <a:off x="4637822" y="3771594"/>
              <a:ext cx="336168" cy="349479"/>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lumMod val="95000"/>
              </a:schemeClr>
            </a:solidFill>
            <a:ln>
              <a:noFill/>
            </a:ln>
            <a:effectLst/>
          </p:spPr>
          <p:txBody>
            <a:bodyPr wrap="none" anchor="ctr"/>
            <a:lstStyle/>
            <a:p>
              <a:endParaRPr lang="en-US" sz="900"/>
            </a:p>
          </p:txBody>
        </p:sp>
        <p:sp>
          <p:nvSpPr>
            <p:cNvPr id="64" name="Freeform 123"/>
            <p:cNvSpPr>
              <a:spLocks noChangeArrowheads="1"/>
            </p:cNvSpPr>
            <p:nvPr/>
          </p:nvSpPr>
          <p:spPr bwMode="auto">
            <a:xfrm>
              <a:off x="2089508" y="3765436"/>
              <a:ext cx="342823" cy="349479"/>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lumMod val="95000"/>
              </a:schemeClr>
            </a:solidFill>
            <a:ln>
              <a:noFill/>
            </a:ln>
            <a:effectLst/>
          </p:spPr>
          <p:txBody>
            <a:bodyPr wrap="none" anchor="ctr"/>
            <a:lstStyle/>
            <a:p>
              <a:endParaRPr lang="en-US" sz="900"/>
            </a:p>
          </p:txBody>
        </p:sp>
        <p:sp>
          <p:nvSpPr>
            <p:cNvPr id="66" name="文本框 65"/>
            <p:cNvSpPr txBox="1"/>
            <p:nvPr/>
          </p:nvSpPr>
          <p:spPr>
            <a:xfrm>
              <a:off x="1052757" y="4987109"/>
              <a:ext cx="2260088" cy="842519"/>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查看前台学生的操作日志以及后台管理员的操作日志，可以通过学号、管理员编号以及是否请求异常和请求时间进行筛选。</a:t>
              </a:r>
            </a:p>
          </p:txBody>
        </p:sp>
        <p:sp>
          <p:nvSpPr>
            <p:cNvPr id="67" name="文本框 66"/>
            <p:cNvSpPr txBox="1"/>
            <p:nvPr/>
          </p:nvSpPr>
          <p:spPr>
            <a:xfrm>
              <a:off x="1540349" y="4707710"/>
              <a:ext cx="1284902" cy="285636"/>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查看系统日志</a:t>
              </a:r>
            </a:p>
          </p:txBody>
        </p:sp>
        <p:sp>
          <p:nvSpPr>
            <p:cNvPr id="68" name="文本框 67"/>
            <p:cNvSpPr txBox="1"/>
            <p:nvPr/>
          </p:nvSpPr>
          <p:spPr>
            <a:xfrm>
              <a:off x="3614871" y="4987108"/>
              <a:ext cx="2260088" cy="646975"/>
            </a:xfrm>
            <a:prstGeom prst="rect">
              <a:avLst/>
            </a:prstGeom>
            <a:noFill/>
          </p:spPr>
          <p:txBody>
            <a:bodyPr wrap="square" rtlCol="0">
              <a:spAutoFit/>
            </a:bodyPr>
            <a:lstStyle/>
            <a:p>
              <a:pPr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新增和删除用户黑名单、设置</a:t>
              </a:r>
              <a:r>
                <a:rPr lang="en-US" altLang="zh-CN" sz="1200" dirty="0">
                  <a:solidFill>
                    <a:schemeClr val="bg1"/>
                  </a:solidFill>
                  <a:latin typeface="微软雅黑" panose="020B0503020204020204" pitchFamily="34" charset="-122"/>
                  <a:ea typeface="微软雅黑" panose="020B0503020204020204" pitchFamily="34" charset="-122"/>
                </a:rPr>
                <a:t>IP</a:t>
              </a:r>
              <a:r>
                <a:rPr lang="zh-CN" altLang="en-US" sz="1200" dirty="0">
                  <a:solidFill>
                    <a:schemeClr val="bg1"/>
                  </a:solidFill>
                  <a:latin typeface="微软雅黑" panose="020B0503020204020204" pitchFamily="34" charset="-122"/>
                  <a:ea typeface="微软雅黑" panose="020B0503020204020204" pitchFamily="34" charset="-122"/>
                </a:rPr>
                <a:t>地址拦截、修改用户每分钟的请求次数限制。</a:t>
              </a:r>
            </a:p>
          </p:txBody>
        </p:sp>
        <p:sp>
          <p:nvSpPr>
            <p:cNvPr id="69" name="文本框 68"/>
            <p:cNvSpPr txBox="1"/>
            <p:nvPr/>
          </p:nvSpPr>
          <p:spPr>
            <a:xfrm>
              <a:off x="4102463" y="4707710"/>
              <a:ext cx="1284902" cy="285636"/>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修改系统设置</a:t>
              </a:r>
            </a:p>
          </p:txBody>
        </p:sp>
        <p:sp>
          <p:nvSpPr>
            <p:cNvPr id="70" name="文本框 69"/>
            <p:cNvSpPr txBox="1"/>
            <p:nvPr/>
          </p:nvSpPr>
          <p:spPr>
            <a:xfrm>
              <a:off x="6239538" y="4987108"/>
              <a:ext cx="2260088" cy="646975"/>
            </a:xfrm>
            <a:prstGeom prst="rect">
              <a:avLst/>
            </a:prstGeom>
            <a:noFill/>
          </p:spPr>
          <p:txBody>
            <a:bodyPr wrap="square" rtlCol="0">
              <a:spAutoFit/>
            </a:bodyPr>
            <a:lstStyle/>
            <a:p>
              <a:pPr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可以新增管理员和删除管理员，允许修改管理员的信息和将普通管理员提权为超级管理员。</a:t>
              </a:r>
            </a:p>
          </p:txBody>
        </p:sp>
        <p:sp>
          <p:nvSpPr>
            <p:cNvPr id="71" name="文本框 70"/>
            <p:cNvSpPr txBox="1"/>
            <p:nvPr/>
          </p:nvSpPr>
          <p:spPr>
            <a:xfrm>
              <a:off x="6498135" y="4707636"/>
              <a:ext cx="1772989" cy="342656"/>
            </a:xfrm>
            <a:prstGeom prst="rect">
              <a:avLst/>
            </a:prstGeom>
            <a:noFill/>
          </p:spPr>
          <p:txBody>
            <a:bodyPr wrap="square" rtlCol="0">
              <a:no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管理普通管理员</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6e4af4e6-fea7-4ec1-9329-aeb1e40ee9f0"/>
  <p:tag name="COMMONDATA" val="eyJoZGlkIjoiZDM2MzMzYWZjZWM2NDVjNDUzOWZlZjNjMjA0M2VkY2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8521</TotalTime>
  <Words>2850</Words>
  <Application>Microsoft Office PowerPoint</Application>
  <PresentationFormat>宽屏</PresentationFormat>
  <Paragraphs>316</Paragraphs>
  <Slides>36</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36</vt:i4>
      </vt:variant>
    </vt:vector>
  </HeadingPairs>
  <TitlesOfParts>
    <vt:vector size="50" baseType="lpstr">
      <vt:lpstr>Gill Sans</vt:lpstr>
      <vt:lpstr>华文仿宋</vt:lpstr>
      <vt:lpstr>微软雅黑</vt:lpstr>
      <vt:lpstr>等线</vt:lpstr>
      <vt:lpstr>等线 Light</vt:lpstr>
      <vt:lpstr>黑体</vt:lpstr>
      <vt:lpstr>Algerian</vt:lpstr>
      <vt:lpstr>Arial</vt:lpstr>
      <vt:lpstr>Calibri</vt:lpstr>
      <vt:lpstr>Calibri Light</vt:lpstr>
      <vt:lpstr>Helvetica</vt:lpstr>
      <vt:lpstr>Open Sans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炜霖 阮</cp:lastModifiedBy>
  <cp:revision>67</cp:revision>
  <dcterms:created xsi:type="dcterms:W3CDTF">2017-05-16T12:52:00Z</dcterms:created>
  <dcterms:modified xsi:type="dcterms:W3CDTF">2023-11-04T14:43:04Z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B38A191132E843B2B4F5A25CC2C6F372</vt:lpwstr>
  </property>
</Properties>
</file>