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88" r:id="rId4"/>
    <p:sldId id="311" r:id="rId5"/>
    <p:sldId id="269" r:id="rId6"/>
    <p:sldId id="312" r:id="rId7"/>
    <p:sldId id="327" r:id="rId8"/>
    <p:sldId id="326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8" r:id="rId17"/>
    <p:sldId id="291" r:id="rId18"/>
    <p:sldId id="292" r:id="rId19"/>
    <p:sldId id="293" r:id="rId20"/>
    <p:sldId id="294" r:id="rId21"/>
    <p:sldId id="295" r:id="rId22"/>
    <p:sldId id="297" r:id="rId23"/>
    <p:sldId id="329" r:id="rId24"/>
    <p:sldId id="332" r:id="rId25"/>
    <p:sldId id="330" r:id="rId26"/>
    <p:sldId id="333" r:id="rId27"/>
    <p:sldId id="343" r:id="rId28"/>
    <p:sldId id="331" r:id="rId29"/>
    <p:sldId id="344" r:id="rId30"/>
    <p:sldId id="348" r:id="rId31"/>
    <p:sldId id="347" r:id="rId32"/>
    <p:sldId id="345" r:id="rId33"/>
    <p:sldId id="346" r:id="rId34"/>
    <p:sldId id="349" r:id="rId35"/>
    <p:sldId id="351" r:id="rId36"/>
    <p:sldId id="352" r:id="rId37"/>
    <p:sldId id="353" r:id="rId38"/>
    <p:sldId id="354" r:id="rId39"/>
    <p:sldId id="358" r:id="rId40"/>
    <p:sldId id="360" r:id="rId41"/>
    <p:sldId id="365" r:id="rId42"/>
    <p:sldId id="364" r:id="rId43"/>
    <p:sldId id="362" r:id="rId44"/>
    <p:sldId id="363" r:id="rId45"/>
    <p:sldId id="366" r:id="rId46"/>
    <p:sldId id="355" r:id="rId47"/>
    <p:sldId id="356" r:id="rId48"/>
    <p:sldId id="357" r:id="rId49"/>
    <p:sldId id="359" r:id="rId50"/>
    <p:sldId id="361" r:id="rId51"/>
    <p:sldId id="259" r:id="rId52"/>
    <p:sldId id="273" r:id="rId53"/>
    <p:sldId id="334" r:id="rId54"/>
    <p:sldId id="274" r:id="rId55"/>
    <p:sldId id="275" r:id="rId56"/>
    <p:sldId id="335" r:id="rId57"/>
    <p:sldId id="270" r:id="rId58"/>
    <p:sldId id="271" r:id="rId59"/>
    <p:sldId id="336" r:id="rId60"/>
    <p:sldId id="272" r:id="rId61"/>
    <p:sldId id="276" r:id="rId62"/>
    <p:sldId id="337" r:id="rId63"/>
    <p:sldId id="277" r:id="rId64"/>
    <p:sldId id="278" r:id="rId65"/>
    <p:sldId id="338" r:id="rId66"/>
    <p:sldId id="279" r:id="rId67"/>
    <p:sldId id="280" r:id="rId68"/>
    <p:sldId id="339" r:id="rId69"/>
    <p:sldId id="281" r:id="rId70"/>
    <p:sldId id="282" r:id="rId71"/>
    <p:sldId id="340" r:id="rId72"/>
    <p:sldId id="283" r:id="rId73"/>
    <p:sldId id="284" r:id="rId74"/>
    <p:sldId id="341" r:id="rId75"/>
    <p:sldId id="285" r:id="rId76"/>
    <p:sldId id="286" r:id="rId77"/>
    <p:sldId id="342" r:id="rId78"/>
    <p:sldId id="260" r:id="rId79"/>
    <p:sldId id="298" r:id="rId80"/>
    <p:sldId id="299" r:id="rId81"/>
    <p:sldId id="300" r:id="rId82"/>
    <p:sldId id="301" r:id="rId83"/>
    <p:sldId id="302" r:id="rId84"/>
    <p:sldId id="303" r:id="rId85"/>
    <p:sldId id="304" r:id="rId86"/>
    <p:sldId id="308" r:id="rId87"/>
    <p:sldId id="306" r:id="rId88"/>
    <p:sldId id="305" r:id="rId89"/>
    <p:sldId id="309" r:id="rId90"/>
    <p:sldId id="313" r:id="rId91"/>
    <p:sldId id="314" r:id="rId92"/>
    <p:sldId id="315" r:id="rId93"/>
    <p:sldId id="316" r:id="rId94"/>
    <p:sldId id="317" r:id="rId95"/>
    <p:sldId id="267" r:id="rId96"/>
    <p:sldId id="367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2CE00-045E-46C3-AF81-B445DB2F437A}" v="208" dt="2020-10-08T16:23:20.255"/>
    <p1510:client id="{3780C70B-2B18-4536-9B42-F9AB19D4A505}" v="1103" dt="2020-10-08T19:33:46.859"/>
    <p1510:client id="{3D5E72FF-33FF-4975-89BE-AF4A3C49F019}" v="214" dt="2020-10-08T16:30:55.188"/>
    <p1510:client id="{59B55E1D-2577-4844-9F2A-6A83F61FF257}" v="572" dt="2020-10-08T18:13:31.077"/>
    <p1510:client id="{92CFD8D5-4252-4819-A207-C913BF6E7CA9}" v="28" dt="2020-10-08T16:30:08.527"/>
    <p1510:client id="{A738B0FA-936B-45EF-B06B-23E6CEF93205}" v="2256" dt="2020-10-08T19:41:26.344"/>
    <p1510:client id="{C6A58CA7-A824-4A89-9108-E9B5B47C9927}" v="1010" dt="2020-10-08T19:33:35.391"/>
    <p1510:client id="{CFE830BA-72B1-4E6C-BAF5-20CE9937BD0F}" v="26" dt="2020-10-08T16:00:45.934"/>
    <p1510:client id="{DD0254F9-EC56-42D9-A7F1-D2E810DABA02}" v="1681" dt="2020-10-08T20:14:39.494"/>
    <p1510:client id="{E0C0BEF8-E672-4327-BC2A-7A4FD8BB0772}" v="14" dt="2020-10-08T17:07:16.347"/>
    <p1510:client id="{EEC762A2-6692-4311-A9F7-B2BB536464D8}" v="59" dt="2020-10-08T18:11:38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5940"/>
            <a:ext cx="1468395" cy="12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9" name="Picture 8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11" name="Picture 10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438" y="434831"/>
            <a:ext cx="1054585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2" y="1492423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376086"/>
            <a:ext cx="12097264" cy="48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>
                <a:latin typeface="Oswald" pitchFamily="2" charset="0"/>
              </a:rPr>
              <a:t>15CSE302 Project</a:t>
            </a:r>
            <a:r>
              <a:rPr lang="en-US" b="0" baseline="0">
                <a:latin typeface="Oswald" pitchFamily="2" charset="0"/>
              </a:rPr>
              <a:t> Review 2       </a:t>
            </a:r>
            <a:r>
              <a:rPr lang="en-US" b="0">
                <a:latin typeface="Oswald" pitchFamily="2" charset="0"/>
              </a:rPr>
              <a:t>Department</a:t>
            </a:r>
            <a:r>
              <a:rPr lang="en-US" b="0" baseline="0">
                <a:latin typeface="Oswald" pitchFamily="2" charset="0"/>
              </a:rPr>
              <a:t> </a:t>
            </a:r>
            <a:r>
              <a:rPr lang="en-US" b="0">
                <a:latin typeface="Oswald" pitchFamily="2" charset="0"/>
              </a:rPr>
              <a:t> of CSE, Amrita School of Engineering, Coimbatore        2020                                              </a:t>
            </a:r>
            <a:fld id="{6A1A7939-2C78-4E6F-8EC1-C7B24F34FA4B}" type="slidenum">
              <a:rPr lang="en-US" b="0" smtClean="0">
                <a:latin typeface="Oswald" pitchFamily="2" charset="0"/>
              </a:rPr>
              <a:t>‹#›</a:t>
            </a:fld>
            <a:endParaRPr lang="en-US" b="0">
              <a:latin typeface="Oswald" pitchFamily="2" charset="0"/>
            </a:endParaRPr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latin typeface="Oswal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Oswald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Oswald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nidhi.kerala.gov.in/page/render/reference/Jalanidhi_Analytics" TargetMode="External"/><Relationship Id="rId2" Type="http://schemas.openxmlformats.org/officeDocument/2006/relationships/hyperlink" Target="https://www.youtube.com/watch?v=Ke90Tje7VS0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58" y="1272747"/>
            <a:ext cx="10572000" cy="746835"/>
          </a:xfrm>
        </p:spPr>
        <p:txBody>
          <a:bodyPr/>
          <a:lstStyle/>
          <a:p>
            <a:r>
              <a:rPr lang="en-US"/>
              <a:t>RURAL WATER SUPPLY AND SANITATION SYSTEM</a:t>
            </a:r>
            <a:endParaRPr lang="en-US" sz="4800">
              <a:latin typeface="Oswa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Oswald"/>
                <a:ea typeface="+mj-ea"/>
                <a:cs typeface="+mj-cs"/>
              </a:rPr>
              <a:t>Section:  C                                                                                                       Faculty in Charge: Ms. Bindu K 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43277"/>
              </p:ext>
            </p:extLst>
          </p:nvPr>
        </p:nvGraphicFramePr>
        <p:xfrm>
          <a:off x="1849299" y="2198673"/>
          <a:ext cx="7937252" cy="2036621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50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Oswald" pitchFamily="2" charset="0"/>
                        </a:rPr>
                        <a:t>Rollno</a:t>
                      </a:r>
                      <a:endParaRPr lang="en-US" sz="110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/>
                        </a:rPr>
                        <a:t>Name</a:t>
                      </a:r>
                      <a:endParaRPr lang="en-US" sz="1100">
                        <a:effectLst/>
                        <a:latin typeface="Oswald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Oswald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/>
                        </a:rPr>
                        <a:t>CB.EN.U4CSE18212</a:t>
                      </a:r>
                      <a:endParaRPr lang="en-US" sz="110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  <a:latin typeface="Oswald"/>
                          <a:cs typeface="Mangal"/>
                        </a:rPr>
                        <a:t>V Ashwin</a:t>
                      </a:r>
                      <a:endParaRPr lang="en-US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/>
                        </a:rPr>
                        <a:t>CB.EN.U4CSE18227</a:t>
                      </a:r>
                      <a:endParaRPr lang="en-US" sz="110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/>
                        </a:rPr>
                        <a:t> </a:t>
                      </a:r>
                      <a:r>
                        <a:rPr lang="en-US" sz="1600">
                          <a:effectLst/>
                          <a:latin typeface="Oswald"/>
                        </a:rPr>
                        <a:t>G Sri Ram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/>
                        </a:rPr>
                        <a:t>CB.EN.U4CSE18234</a:t>
                      </a:r>
                      <a:endParaRPr lang="en-US" sz="110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effectLst/>
                          <a:latin typeface="Oswald"/>
                          <a:cs typeface="Mangal"/>
                        </a:rPr>
                        <a:t>K Chandramohan Reddy</a:t>
                      </a:r>
                      <a:endParaRPr lang="en-US" sz="1600" b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49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effectLst/>
                          <a:latin typeface="Oswald"/>
                        </a:rPr>
                        <a:t>CB.EN.U4CSE18266</a:t>
                      </a:r>
                      <a:endParaRPr lang="en-US" sz="1100">
                        <a:effectLst/>
                        <a:latin typeface="Oswald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  <a:latin typeface="Oswald"/>
                          <a:cs typeface="Mangal"/>
                        </a:rPr>
                        <a:t>N Venkatasubramanian</a:t>
                      </a:r>
                      <a:endParaRPr lang="en-US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D1A2-5078-4777-8DB2-0A12EB07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Dependency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DC85-B8DE-4457-87E5-FCF4E83B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38" y="2567343"/>
            <a:ext cx="10554574" cy="3636511"/>
          </a:xfrm>
        </p:spPr>
        <p:txBody>
          <a:bodyPr>
            <a:normAutofit/>
          </a:bodyPr>
          <a:lstStyle/>
          <a:p>
            <a:endParaRPr lang="en-US">
              <a:latin typeface="Oswald"/>
            </a:endParaRPr>
          </a:p>
          <a:p>
            <a:r>
              <a:rPr lang="en-US" sz="2400">
                <a:latin typeface="Oswald"/>
              </a:rPr>
              <a:t>{WSID, Month, Year} + = {WSID, </a:t>
            </a:r>
            <a:r>
              <a:rPr lang="en-IN" sz="2400" err="1">
                <a:latin typeface="Oswald"/>
              </a:rPr>
              <a:t>WEstimation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WCapacity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WStatus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Pincode</a:t>
            </a:r>
            <a:r>
              <a:rPr lang="en-IN" sz="2400">
                <a:latin typeface="Oswald"/>
              </a:rPr>
              <a:t>, Panchayat, </a:t>
            </a:r>
            <a:r>
              <a:rPr lang="en-US" sz="2400">
                <a:latin typeface="Oswald"/>
              </a:rPr>
              <a:t> </a:t>
            </a:r>
            <a:r>
              <a:rPr lang="en-IN" sz="2400">
                <a:latin typeface="Oswald"/>
              </a:rPr>
              <a:t>District</a:t>
            </a:r>
            <a:r>
              <a:rPr lang="en-US" sz="2400">
                <a:latin typeface="Oswald"/>
              </a:rPr>
              <a:t> ,Month, Year, Usage}</a:t>
            </a:r>
            <a:endParaRPr lang="en-US" sz="2400"/>
          </a:p>
          <a:p>
            <a:r>
              <a:rPr lang="en-US" sz="2400">
                <a:latin typeface="Oswald"/>
              </a:rPr>
              <a:t>{Month}+ = {Month}</a:t>
            </a:r>
          </a:p>
          <a:p>
            <a:r>
              <a:rPr lang="en-US" sz="2400">
                <a:latin typeface="Oswald"/>
              </a:rPr>
              <a:t>{Year}+ = {Year}</a:t>
            </a:r>
          </a:p>
          <a:p>
            <a:r>
              <a:rPr lang="en-US" sz="2400">
                <a:latin typeface="Oswald"/>
              </a:rPr>
              <a:t>{Usage}+ = {Usage}</a:t>
            </a:r>
            <a:endParaRPr lang="en-US" sz="24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6F4-1632-41BB-9A3B-19007DC1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Dependency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1FAC-CA20-446B-8C48-99E7B03A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667985"/>
            <a:ext cx="10554574" cy="3636511"/>
          </a:xfrm>
        </p:spPr>
        <p:txBody>
          <a:bodyPr/>
          <a:lstStyle/>
          <a:p>
            <a:r>
              <a:rPr lang="en-IN" sz="2800">
                <a:latin typeface="Oswald"/>
              </a:rPr>
              <a:t>{SSID}+ = {SSID, </a:t>
            </a:r>
            <a:r>
              <a:rPr lang="en-IN" sz="2800" err="1">
                <a:latin typeface="Oswald"/>
              </a:rPr>
              <a:t>SEstimation</a:t>
            </a:r>
            <a:r>
              <a:rPr lang="en-IN" sz="2800">
                <a:latin typeface="Oswald"/>
              </a:rPr>
              <a:t>, </a:t>
            </a:r>
            <a:r>
              <a:rPr lang="en-IN" sz="2800" err="1">
                <a:latin typeface="Oswald"/>
              </a:rPr>
              <a:t>SStatus</a:t>
            </a:r>
            <a:r>
              <a:rPr lang="en-IN" sz="2800">
                <a:latin typeface="Oswald"/>
              </a:rPr>
              <a:t>, </a:t>
            </a:r>
            <a:r>
              <a:rPr lang="en-IN" sz="2800" err="1">
                <a:latin typeface="Oswald"/>
              </a:rPr>
              <a:t>Pincode</a:t>
            </a:r>
            <a:r>
              <a:rPr lang="en-IN" sz="2800">
                <a:latin typeface="Oswald"/>
              </a:rPr>
              <a:t>, Panchayat, District}</a:t>
            </a:r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SStatus</a:t>
            </a:r>
            <a:r>
              <a:rPr lang="en-US" sz="2800">
                <a:latin typeface="Oswald"/>
              </a:rPr>
              <a:t>}+ = {</a:t>
            </a:r>
            <a:r>
              <a:rPr lang="en-US" sz="2800" err="1">
                <a:latin typeface="Oswald"/>
              </a:rPr>
              <a:t>SStatus</a:t>
            </a:r>
            <a:r>
              <a:rPr lang="en-US" sz="2800">
                <a:latin typeface="Oswald"/>
              </a:rPr>
              <a:t>}</a:t>
            </a:r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SEstimation</a:t>
            </a:r>
            <a:r>
              <a:rPr lang="en-US" sz="2800">
                <a:latin typeface="Oswald"/>
              </a:rPr>
              <a:t>}+ = {</a:t>
            </a:r>
            <a:r>
              <a:rPr lang="en-US" sz="2800" err="1">
                <a:latin typeface="Oswald"/>
              </a:rPr>
              <a:t>SEstimation</a:t>
            </a:r>
            <a:r>
              <a:rPr lang="en-US" sz="2800">
                <a:latin typeface="Oswald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8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FAFD-1265-467C-855D-66CEBDA3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Dependency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FDEB-B076-408F-8402-F2C4C217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7306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IN" sz="2800">
              <a:latin typeface="Oswald"/>
            </a:endParaRPr>
          </a:p>
          <a:p>
            <a:r>
              <a:rPr lang="en-IN" sz="2800">
                <a:latin typeface="Oswald"/>
              </a:rPr>
              <a:t>{FID}+ = {FID, </a:t>
            </a:r>
            <a:r>
              <a:rPr lang="en-IN" sz="2800" err="1">
                <a:latin typeface="Oswald"/>
              </a:rPr>
              <a:t>FContact</a:t>
            </a:r>
            <a:r>
              <a:rPr lang="en-IN" sz="2800">
                <a:latin typeface="Oswald"/>
              </a:rPr>
              <a:t>, Consumption, </a:t>
            </a:r>
            <a:r>
              <a:rPr lang="en-IN" sz="2800" err="1">
                <a:latin typeface="Oswald"/>
              </a:rPr>
              <a:t>FHead</a:t>
            </a:r>
            <a:r>
              <a:rPr lang="en-IN" sz="2800">
                <a:latin typeface="Oswald"/>
              </a:rPr>
              <a:t>, Persons, </a:t>
            </a:r>
            <a:r>
              <a:rPr lang="en-IN" sz="2800" err="1">
                <a:latin typeface="Oswald"/>
              </a:rPr>
              <a:t>Pincode</a:t>
            </a:r>
            <a:r>
              <a:rPr lang="en-IN" sz="2800">
                <a:latin typeface="Oswald"/>
              </a:rPr>
              <a:t>, Panchayat, District}</a:t>
            </a:r>
          </a:p>
          <a:p>
            <a:r>
              <a:rPr lang="en-US" sz="2800">
                <a:latin typeface="Oswald"/>
              </a:rPr>
              <a:t>{Persons}+ = {Persons}</a:t>
            </a:r>
            <a:endParaRPr lang="en-US" sz="2800"/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FHead</a:t>
            </a:r>
            <a:r>
              <a:rPr lang="en-US" sz="2800">
                <a:latin typeface="Oswald"/>
              </a:rPr>
              <a:t>}+ = {</a:t>
            </a:r>
            <a:r>
              <a:rPr lang="en-US" sz="2800" err="1">
                <a:latin typeface="Oswald"/>
              </a:rPr>
              <a:t>FHead</a:t>
            </a:r>
            <a:r>
              <a:rPr lang="en-US" sz="2800">
                <a:latin typeface="Oswald"/>
              </a:rPr>
              <a:t>}</a:t>
            </a:r>
            <a:endParaRPr lang="en-US" sz="2800"/>
          </a:p>
          <a:p>
            <a:r>
              <a:rPr lang="en-US" sz="2800">
                <a:latin typeface="Oswald"/>
              </a:rPr>
              <a:t>{Consumption}+ = {Consumption}</a:t>
            </a:r>
            <a:endParaRPr lang="en-US" sz="2800"/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FContact</a:t>
            </a:r>
            <a:r>
              <a:rPr lang="en-US" sz="2800">
                <a:latin typeface="Oswald"/>
              </a:rPr>
              <a:t>}+ = {</a:t>
            </a:r>
            <a:r>
              <a:rPr lang="en-US" sz="2800" err="1">
                <a:latin typeface="Oswald"/>
              </a:rPr>
              <a:t>FContact</a:t>
            </a:r>
            <a:r>
              <a:rPr lang="en-US" sz="2800">
                <a:latin typeface="Oswald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964D-748D-4A86-AC3C-977FE308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Functional Dependency Closure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8DE7-21E4-49AA-A388-04B9B4F8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31" y="2653608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>
              <a:latin typeface="Oswald"/>
            </a:endParaRPr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TransactionID</a:t>
            </a:r>
            <a:r>
              <a:rPr lang="en-US" sz="2800">
                <a:latin typeface="Oswald"/>
              </a:rPr>
              <a:t>}+ = {</a:t>
            </a:r>
            <a:r>
              <a:rPr lang="en-IN" sz="2800" err="1">
                <a:latin typeface="Oswald"/>
              </a:rPr>
              <a:t>TransactionID</a:t>
            </a:r>
            <a:r>
              <a:rPr lang="en-IN" sz="2800">
                <a:latin typeface="Oswald"/>
              </a:rPr>
              <a:t>, Amount, </a:t>
            </a:r>
            <a:r>
              <a:rPr lang="en-IN" sz="2800" err="1">
                <a:latin typeface="Oswald"/>
              </a:rPr>
              <a:t>AccountNumber</a:t>
            </a:r>
            <a:r>
              <a:rPr lang="en-IN" sz="2800">
                <a:latin typeface="Oswald"/>
              </a:rPr>
              <a:t>, </a:t>
            </a:r>
            <a:r>
              <a:rPr lang="en-IN" sz="2800" err="1">
                <a:latin typeface="Oswald"/>
              </a:rPr>
              <a:t>DDate</a:t>
            </a:r>
            <a:r>
              <a:rPr lang="en-IN" sz="2800">
                <a:latin typeface="Oswald"/>
              </a:rPr>
              <a:t>, </a:t>
            </a:r>
            <a:r>
              <a:rPr lang="en-IN" sz="2800" err="1">
                <a:latin typeface="Oswald"/>
              </a:rPr>
              <a:t>DContact</a:t>
            </a:r>
            <a:r>
              <a:rPr lang="en-IN" sz="2800">
                <a:latin typeface="Oswald"/>
              </a:rPr>
              <a:t>}</a:t>
            </a:r>
            <a:endParaRPr lang="en-IN" sz="2800"/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AccountNumber</a:t>
            </a:r>
            <a:r>
              <a:rPr lang="en-US" sz="2800">
                <a:latin typeface="Oswald"/>
              </a:rPr>
              <a:t>}+ = {</a:t>
            </a:r>
            <a:r>
              <a:rPr lang="en-US" sz="2800" err="1">
                <a:latin typeface="Oswald"/>
              </a:rPr>
              <a:t>AccountNumber</a:t>
            </a:r>
            <a:r>
              <a:rPr lang="en-US" sz="2800">
                <a:latin typeface="Oswald"/>
              </a:rPr>
              <a:t>}</a:t>
            </a:r>
            <a:endParaRPr lang="en-IN" sz="2800">
              <a:latin typeface="Oswald"/>
            </a:endParaRPr>
          </a:p>
          <a:p>
            <a:r>
              <a:rPr lang="en-US" sz="2800">
                <a:latin typeface="Oswald"/>
              </a:rPr>
              <a:t>{Amount}+ = {Amount}</a:t>
            </a:r>
            <a:endParaRPr lang="en-IN" sz="2800"/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DDate</a:t>
            </a:r>
            <a:r>
              <a:rPr lang="en-US" sz="2800">
                <a:latin typeface="Oswald"/>
              </a:rPr>
              <a:t>}+ = {</a:t>
            </a:r>
            <a:r>
              <a:rPr lang="en-US" sz="2800" err="1">
                <a:latin typeface="Oswald"/>
              </a:rPr>
              <a:t>DDate</a:t>
            </a:r>
            <a:r>
              <a:rPr lang="en-US" sz="2800">
                <a:latin typeface="Oswald"/>
              </a:rPr>
              <a:t>}</a:t>
            </a:r>
            <a:endParaRPr lang="en-IN" sz="2800"/>
          </a:p>
          <a:p>
            <a:r>
              <a:rPr lang="en-US" sz="2800">
                <a:latin typeface="Oswald"/>
              </a:rPr>
              <a:t>{</a:t>
            </a:r>
            <a:r>
              <a:rPr lang="en-US" sz="2800" err="1">
                <a:latin typeface="Oswald"/>
              </a:rPr>
              <a:t>DContact</a:t>
            </a:r>
            <a:r>
              <a:rPr lang="en-US" sz="2800">
                <a:latin typeface="Oswald"/>
              </a:rPr>
              <a:t>}+ = {</a:t>
            </a:r>
            <a:r>
              <a:rPr lang="en-US" sz="2800" err="1">
                <a:latin typeface="Oswald"/>
              </a:rPr>
              <a:t>DContact</a:t>
            </a:r>
            <a:r>
              <a:rPr lang="en-US" sz="2800">
                <a:latin typeface="Oswald"/>
              </a:rPr>
              <a:t>}</a:t>
            </a:r>
            <a:endParaRPr lang="en-IN" sz="2800">
              <a:latin typeface="Oswald"/>
            </a:endParaRPr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D58E-BEA9-41E8-9EC2-7B60CB04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Functional Dependency Closure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3DD2-6078-4812-86A5-32766352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{</a:t>
            </a:r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}+ = {</a:t>
            </a:r>
            <a:r>
              <a:rPr lang="en-IN" err="1">
                <a:latin typeface="Oswald"/>
              </a:rPr>
              <a:t>ExpenseID</a:t>
            </a:r>
            <a:r>
              <a:rPr lang="en-IN">
                <a:latin typeface="Oswald"/>
              </a:rPr>
              <a:t>, EDate, </a:t>
            </a:r>
            <a:r>
              <a:rPr lang="en-IN" err="1">
                <a:latin typeface="Oswald"/>
              </a:rPr>
              <a:t>EAmount</a:t>
            </a:r>
            <a:r>
              <a:rPr lang="en-IN">
                <a:latin typeface="Oswald"/>
              </a:rPr>
              <a:t>}</a:t>
            </a:r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{EDate}+ = {EDate}</a:t>
            </a:r>
          </a:p>
          <a:p>
            <a:r>
              <a:rPr lang="en-US">
                <a:latin typeface="Oswald"/>
              </a:rPr>
              <a:t>{</a:t>
            </a:r>
            <a:r>
              <a:rPr lang="en-US" err="1">
                <a:latin typeface="Oswald"/>
              </a:rPr>
              <a:t>EAmount</a:t>
            </a:r>
            <a:r>
              <a:rPr lang="en-US">
                <a:latin typeface="Oswald"/>
              </a:rPr>
              <a:t>}+</a:t>
            </a:r>
            <a:r>
              <a:rPr lang="en-IN">
                <a:latin typeface="Oswald"/>
              </a:rPr>
              <a:t> = </a:t>
            </a:r>
            <a:r>
              <a:rPr lang="en-US">
                <a:latin typeface="Oswald"/>
              </a:rPr>
              <a:t>{</a:t>
            </a:r>
            <a:r>
              <a:rPr lang="en-US" err="1">
                <a:latin typeface="Oswald"/>
              </a:rPr>
              <a:t>EAmount</a:t>
            </a:r>
            <a:r>
              <a:rPr lang="en-US">
                <a:latin typeface="Oswald"/>
              </a:rPr>
              <a:t>}</a:t>
            </a:r>
          </a:p>
          <a:p>
            <a:endParaRPr lang="en-US"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6809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7220-36FA-4030-B90A-17D4F39E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Attribute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73AC-4B2A-4FA0-BF57-7FA0EB59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{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}+ = {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, </a:t>
            </a:r>
            <a:r>
              <a:rPr lang="en-IN">
                <a:latin typeface="Oswald"/>
              </a:rPr>
              <a:t>Panchayat, District}</a:t>
            </a:r>
            <a:endParaRPr lang="en-IN"/>
          </a:p>
          <a:p>
            <a:r>
              <a:rPr lang="en-IN">
                <a:latin typeface="Oswald"/>
              </a:rPr>
              <a:t>{</a:t>
            </a:r>
            <a:r>
              <a:rPr lang="en-IN" err="1">
                <a:latin typeface="Oswald"/>
              </a:rPr>
              <a:t>JobCode</a:t>
            </a:r>
            <a:r>
              <a:rPr lang="en-IN">
                <a:latin typeface="Oswald"/>
              </a:rPr>
              <a:t>}+ = {Designation, Shift}</a:t>
            </a:r>
            <a:endParaRPr lang="en-IN"/>
          </a:p>
          <a:p>
            <a:r>
              <a:rPr lang="en-IN">
                <a:latin typeface="Oswald"/>
              </a:rPr>
              <a:t>{</a:t>
            </a:r>
            <a:r>
              <a:rPr lang="en-IN" err="1">
                <a:latin typeface="Oswald"/>
              </a:rPr>
              <a:t>EmpID</a:t>
            </a:r>
            <a:r>
              <a:rPr lang="en-IN">
                <a:latin typeface="Oswald"/>
              </a:rPr>
              <a:t>}+ = {EmpID, EContact, LName, FName,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, </a:t>
            </a:r>
            <a:r>
              <a:rPr lang="en-IN">
                <a:latin typeface="Oswald"/>
              </a:rPr>
              <a:t>Panchayat, District} </a:t>
            </a:r>
            <a:endParaRPr lang="en-US"/>
          </a:p>
          <a:p>
            <a:r>
              <a:rPr lang="en-IN">
                <a:latin typeface="Oswald"/>
              </a:rPr>
              <a:t>{WSID}+ = {WSID, </a:t>
            </a:r>
            <a:r>
              <a:rPr lang="en-IN" err="1">
                <a:latin typeface="Oswald"/>
              </a:rPr>
              <a:t>WEstimation</a:t>
            </a:r>
            <a:r>
              <a:rPr lang="en-IN">
                <a:latin typeface="Oswald"/>
              </a:rPr>
              <a:t>, Capacity, </a:t>
            </a:r>
            <a:r>
              <a:rPr lang="en-IN" err="1">
                <a:latin typeface="Oswald"/>
              </a:rPr>
              <a:t>WStatus</a:t>
            </a:r>
            <a:r>
              <a:rPr lang="en-IN">
                <a:latin typeface="Oswald"/>
              </a:rPr>
              <a:t>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, </a:t>
            </a:r>
            <a:r>
              <a:rPr lang="en-IN">
                <a:latin typeface="Oswald"/>
              </a:rPr>
              <a:t>Panchayat, District}</a:t>
            </a:r>
            <a:endParaRPr lang="en-IN"/>
          </a:p>
          <a:p>
            <a:r>
              <a:rPr lang="en-US">
                <a:latin typeface="Oswald"/>
              </a:rPr>
              <a:t>{WSID, Month, Year} + = {WSID, </a:t>
            </a:r>
            <a:r>
              <a:rPr lang="en-IN" err="1">
                <a:latin typeface="Oswald"/>
              </a:rPr>
              <a:t>WEstimation</a:t>
            </a:r>
            <a:r>
              <a:rPr lang="en-IN">
                <a:latin typeface="Oswald"/>
              </a:rPr>
              <a:t>, </a:t>
            </a:r>
            <a:r>
              <a:rPr lang="en-IN" err="1">
                <a:latin typeface="Oswald"/>
              </a:rPr>
              <a:t>WCapacity</a:t>
            </a:r>
            <a:r>
              <a:rPr lang="en-IN">
                <a:latin typeface="Oswald"/>
              </a:rPr>
              <a:t>, </a:t>
            </a:r>
            <a:r>
              <a:rPr lang="en-IN" err="1">
                <a:latin typeface="Oswald"/>
              </a:rPr>
              <a:t>WStatus</a:t>
            </a:r>
            <a:r>
              <a:rPr lang="en-IN">
                <a:latin typeface="Oswald"/>
              </a:rPr>
              <a:t>, </a:t>
            </a:r>
            <a:r>
              <a:rPr lang="en-IN" err="1">
                <a:latin typeface="Oswald"/>
              </a:rPr>
              <a:t>Pincode</a:t>
            </a:r>
            <a:r>
              <a:rPr lang="en-IN">
                <a:latin typeface="Oswald"/>
              </a:rPr>
              <a:t>, Panchayat, </a:t>
            </a:r>
            <a:r>
              <a:rPr lang="en-US">
                <a:latin typeface="Oswald"/>
              </a:rPr>
              <a:t> </a:t>
            </a:r>
            <a:r>
              <a:rPr lang="en-IN">
                <a:latin typeface="Oswald"/>
              </a:rPr>
              <a:t>District</a:t>
            </a:r>
            <a:r>
              <a:rPr lang="en-US">
                <a:latin typeface="Oswald"/>
              </a:rPr>
              <a:t> , Month, Year, Usage}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4DAA-C3A2-4D13-98D8-1BC82BB1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Attribute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1ED8-DC96-489A-A575-76E8600D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>
              <a:latin typeface="Oswald"/>
            </a:endParaRPr>
          </a:p>
          <a:p>
            <a:r>
              <a:rPr lang="en-IN">
                <a:latin typeface="Oswald"/>
              </a:rPr>
              <a:t>{SSID}+ = {SSID, </a:t>
            </a:r>
            <a:r>
              <a:rPr lang="en-IN" err="1">
                <a:latin typeface="Oswald"/>
              </a:rPr>
              <a:t>SEstimation</a:t>
            </a:r>
            <a:r>
              <a:rPr lang="en-IN">
                <a:latin typeface="Oswald"/>
              </a:rPr>
              <a:t>, </a:t>
            </a:r>
            <a:r>
              <a:rPr lang="en-IN" err="1">
                <a:latin typeface="Oswald"/>
              </a:rPr>
              <a:t>SStatus</a:t>
            </a:r>
            <a:r>
              <a:rPr lang="en-IN">
                <a:latin typeface="Oswald"/>
              </a:rPr>
              <a:t>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, </a:t>
            </a:r>
            <a:r>
              <a:rPr lang="en-IN">
                <a:latin typeface="Oswald"/>
              </a:rPr>
              <a:t>Panchayat, District}</a:t>
            </a:r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r>
              <a:rPr lang="en-IN">
                <a:latin typeface="Oswald"/>
              </a:rPr>
              <a:t>{FID}+ = {FID, </a:t>
            </a:r>
            <a:r>
              <a:rPr lang="en-IN" err="1">
                <a:latin typeface="Oswald"/>
              </a:rPr>
              <a:t>FContact</a:t>
            </a:r>
            <a:r>
              <a:rPr lang="en-IN">
                <a:latin typeface="Oswald"/>
              </a:rPr>
              <a:t>, Consumption, </a:t>
            </a:r>
            <a:r>
              <a:rPr lang="en-IN" err="1">
                <a:latin typeface="Oswald"/>
              </a:rPr>
              <a:t>FHead</a:t>
            </a:r>
            <a:r>
              <a:rPr lang="en-IN">
                <a:latin typeface="Oswald"/>
              </a:rPr>
              <a:t>, Persons,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, </a:t>
            </a:r>
            <a:r>
              <a:rPr lang="en-IN">
                <a:latin typeface="Oswald"/>
              </a:rPr>
              <a:t>Panchayat, District}</a:t>
            </a:r>
          </a:p>
          <a:p>
            <a:endParaRPr lang="en-US">
              <a:latin typeface="Oswald"/>
            </a:endParaRPr>
          </a:p>
          <a:p>
            <a:r>
              <a:rPr lang="en-IN">
                <a:latin typeface="Oswald"/>
              </a:rPr>
              <a:t>{</a:t>
            </a:r>
            <a:r>
              <a:rPr lang="en-IN" err="1">
                <a:latin typeface="Oswald"/>
              </a:rPr>
              <a:t>TransactionID</a:t>
            </a:r>
            <a:r>
              <a:rPr lang="en-IN">
                <a:latin typeface="Oswald"/>
              </a:rPr>
              <a:t>}+ =  {</a:t>
            </a:r>
            <a:r>
              <a:rPr lang="en-IN" err="1">
                <a:latin typeface="Oswald"/>
              </a:rPr>
              <a:t>TransactionID</a:t>
            </a:r>
            <a:r>
              <a:rPr lang="en-IN">
                <a:latin typeface="Oswald"/>
              </a:rPr>
              <a:t> , Amount, </a:t>
            </a:r>
            <a:r>
              <a:rPr lang="en-IN" err="1">
                <a:latin typeface="Oswald"/>
              </a:rPr>
              <a:t>AccountNumber</a:t>
            </a:r>
            <a:r>
              <a:rPr lang="en-IN">
                <a:latin typeface="Oswald"/>
              </a:rPr>
              <a:t>, </a:t>
            </a:r>
            <a:r>
              <a:rPr lang="en-IN" err="1">
                <a:latin typeface="Oswald"/>
              </a:rPr>
              <a:t>DDate</a:t>
            </a:r>
            <a:r>
              <a:rPr lang="en-IN">
                <a:latin typeface="Oswald"/>
              </a:rPr>
              <a:t>, </a:t>
            </a:r>
            <a:r>
              <a:rPr lang="en-IN" err="1">
                <a:latin typeface="Oswald"/>
              </a:rPr>
              <a:t>DContact</a:t>
            </a:r>
            <a:r>
              <a:rPr lang="en-IN">
                <a:latin typeface="Oswald"/>
              </a:rPr>
              <a:t>}</a:t>
            </a:r>
          </a:p>
          <a:p>
            <a:endParaRPr lang="en-IN">
              <a:latin typeface="Oswald"/>
            </a:endParaRPr>
          </a:p>
          <a:p>
            <a:r>
              <a:rPr lang="en-IN">
                <a:latin typeface="Oswald"/>
              </a:rPr>
              <a:t>{</a:t>
            </a:r>
            <a:r>
              <a:rPr lang="en-IN" err="1">
                <a:latin typeface="Oswald"/>
              </a:rPr>
              <a:t>ExpenseID</a:t>
            </a:r>
            <a:r>
              <a:rPr lang="en-IN">
                <a:latin typeface="Oswald"/>
              </a:rPr>
              <a:t>}+ = {</a:t>
            </a:r>
            <a:r>
              <a:rPr lang="en-IN" err="1">
                <a:latin typeface="Oswald"/>
              </a:rPr>
              <a:t>ExpenseID</a:t>
            </a:r>
            <a:r>
              <a:rPr lang="en-IN">
                <a:latin typeface="Oswald"/>
              </a:rPr>
              <a:t>,  EDate, </a:t>
            </a:r>
            <a:r>
              <a:rPr lang="en-IN" err="1">
                <a:latin typeface="Oswald"/>
              </a:rPr>
              <a:t>EAmount</a:t>
            </a:r>
            <a:r>
              <a:rPr lang="en-IN">
                <a:latin typeface="Oswald"/>
              </a:rPr>
              <a:t>, EMPID, WSID, SSID}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0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44B0-A8C8-4D1D-BEC7-AEADC084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Canonical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C020-376D-47B3-95ED-252B52FE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Oswald"/>
              </a:rPr>
              <a:t>EmpID   -&gt;    FName   </a:t>
            </a:r>
          </a:p>
          <a:p>
            <a:r>
              <a:rPr lang="en-US">
                <a:latin typeface="Oswald"/>
              </a:rPr>
              <a:t> EmpID  -&gt;    EName   </a:t>
            </a:r>
          </a:p>
          <a:p>
            <a:r>
              <a:rPr lang="en-US">
                <a:latin typeface="Oswald"/>
              </a:rPr>
              <a:t> EmpID   -&gt;  EContact </a:t>
            </a:r>
            <a:endParaRPr lang="en-US"/>
          </a:p>
          <a:p>
            <a:r>
              <a:rPr lang="en-US">
                <a:latin typeface="Oswald"/>
              </a:rPr>
              <a:t>EmpID    -&gt;  JobCode </a:t>
            </a:r>
            <a:endParaRPr lang="en-US"/>
          </a:p>
          <a:p>
            <a:r>
              <a:rPr lang="en-US">
                <a:latin typeface="Oswald"/>
              </a:rPr>
              <a:t>EmpID    -&gt;   Pincode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ED6F-1C79-4D24-8118-ECA30C96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>
                <a:latin typeface="Oswald"/>
              </a:rPr>
              <a:t>JobCode</a:t>
            </a:r>
            <a:r>
              <a:rPr lang="en-US">
                <a:latin typeface="Oswald"/>
              </a:rPr>
              <a:t>   -&gt;   Designation    </a:t>
            </a:r>
          </a:p>
          <a:p>
            <a:r>
              <a:rPr lang="en-US" err="1">
                <a:latin typeface="Oswald"/>
              </a:rPr>
              <a:t>JobCode</a:t>
            </a:r>
            <a:r>
              <a:rPr lang="en-US">
                <a:latin typeface="Oswald"/>
              </a:rPr>
              <a:t>   -&gt;    Shift </a:t>
            </a:r>
          </a:p>
          <a:p>
            <a:r>
              <a:rPr lang="en-US">
                <a:latin typeface="Oswald"/>
              </a:rPr>
              <a:t>WSID   -&gt;     </a:t>
            </a:r>
            <a:r>
              <a:rPr lang="en-US" err="1">
                <a:latin typeface="Oswald"/>
              </a:rPr>
              <a:t>WStatus</a:t>
            </a:r>
            <a:r>
              <a:rPr lang="en-US">
                <a:latin typeface="Oswald"/>
              </a:rPr>
              <a:t> </a:t>
            </a:r>
          </a:p>
          <a:p>
            <a:r>
              <a:rPr lang="en-US">
                <a:latin typeface="Oswald"/>
              </a:rPr>
              <a:t>WSID   -&gt; </a:t>
            </a:r>
            <a:r>
              <a:rPr lang="en-US" err="1">
                <a:latin typeface="Oswald"/>
              </a:rPr>
              <a:t>WCapacity</a:t>
            </a:r>
            <a:r>
              <a:rPr lang="en-US">
                <a:latin typeface="Oswald"/>
              </a:rPr>
              <a:t>  </a:t>
            </a:r>
          </a:p>
          <a:p>
            <a:r>
              <a:rPr lang="en-US">
                <a:latin typeface="Oswald"/>
              </a:rPr>
              <a:t>WSID   -&gt;   </a:t>
            </a:r>
            <a:r>
              <a:rPr lang="en-US" err="1">
                <a:latin typeface="Oswald"/>
              </a:rPr>
              <a:t>WEstimation</a:t>
            </a:r>
            <a:r>
              <a:rPr lang="en-US">
                <a:latin typeface="Oswald"/>
              </a:rPr>
              <a:t> </a:t>
            </a:r>
            <a:endParaRPr lang="en-US"/>
          </a:p>
          <a:p>
            <a:r>
              <a:rPr lang="en-US">
                <a:latin typeface="Oswald"/>
              </a:rPr>
              <a:t>WSID   -&gt;  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 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F3E9B6-CAEB-4FAF-8B3A-EE2BB6C7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>
                <a:latin typeface="Oswald"/>
              </a:rPr>
              <a:t>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323741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C2E6-8753-4BA1-B9F5-54877636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99" y="2552966"/>
            <a:ext cx="10554574" cy="3636511"/>
          </a:xfrm>
        </p:spPr>
        <p:txBody>
          <a:bodyPr>
            <a:normAutofit/>
          </a:bodyPr>
          <a:lstStyle/>
          <a:p>
            <a:r>
              <a:rPr lang="en-US">
                <a:latin typeface="Oswald"/>
              </a:rPr>
              <a:t>SSID   -&gt;  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  </a:t>
            </a:r>
          </a:p>
          <a:p>
            <a:r>
              <a:rPr lang="en-US">
                <a:latin typeface="Oswald"/>
              </a:rPr>
              <a:t>SSID     -&gt;   </a:t>
            </a:r>
            <a:r>
              <a:rPr lang="en-US" err="1">
                <a:latin typeface="Oswald"/>
              </a:rPr>
              <a:t>SEstimation</a:t>
            </a:r>
            <a:r>
              <a:rPr lang="en-US">
                <a:latin typeface="Oswald"/>
              </a:rPr>
              <a:t>   </a:t>
            </a:r>
          </a:p>
          <a:p>
            <a:r>
              <a:rPr lang="en-US">
                <a:latin typeface="Oswald"/>
              </a:rPr>
              <a:t>SSID    -&gt;    </a:t>
            </a:r>
            <a:r>
              <a:rPr lang="en-US" err="1">
                <a:latin typeface="Oswald"/>
              </a:rPr>
              <a:t>SStatus</a:t>
            </a:r>
            <a:r>
              <a:rPr lang="en-US">
                <a:latin typeface="Oswald"/>
              </a:rPr>
              <a:t>   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5CF73-304C-4F7F-803A-1AE8A9E3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>
                <a:latin typeface="Oswald"/>
              </a:rPr>
              <a:t>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25893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29223" cy="3636511"/>
          </a:xfrm>
        </p:spPr>
        <p:txBody>
          <a:bodyPr>
            <a:normAutofit/>
          </a:bodyPr>
          <a:lstStyle/>
          <a:p>
            <a:r>
              <a:rPr lang="en-US" b="1"/>
              <a:t>Normalization	</a:t>
            </a:r>
          </a:p>
          <a:p>
            <a:r>
              <a:rPr lang="en-US" b="1"/>
              <a:t>Creation of Tables</a:t>
            </a:r>
          </a:p>
          <a:p>
            <a:r>
              <a:rPr lang="en-US" b="1"/>
              <a:t>User Interface Screens</a:t>
            </a:r>
          </a:p>
          <a:p>
            <a:r>
              <a:rPr lang="en-US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8454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9836-DF8C-46C0-BF8B-0D9CA165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6" y="271111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>
                <a:latin typeface="Oswald"/>
              </a:rPr>
              <a:t>FID     -&gt;    Persons   </a:t>
            </a:r>
          </a:p>
          <a:p>
            <a:r>
              <a:rPr lang="en-US" sz="2800">
                <a:latin typeface="Oswald"/>
              </a:rPr>
              <a:t>FID     -&gt;    </a:t>
            </a:r>
            <a:r>
              <a:rPr lang="en-US" sz="2800" err="1">
                <a:latin typeface="Oswald"/>
              </a:rPr>
              <a:t>FHead</a:t>
            </a:r>
            <a:r>
              <a:rPr lang="en-US" sz="2800">
                <a:latin typeface="Oswald"/>
              </a:rPr>
              <a:t>   </a:t>
            </a:r>
          </a:p>
          <a:p>
            <a:r>
              <a:rPr lang="en-US" sz="2800">
                <a:latin typeface="Oswald"/>
              </a:rPr>
              <a:t>FID    -&gt;     Consumption   </a:t>
            </a:r>
          </a:p>
          <a:p>
            <a:r>
              <a:rPr lang="en-US" sz="2800">
                <a:latin typeface="Oswald"/>
              </a:rPr>
              <a:t>FID    -&gt;     </a:t>
            </a:r>
            <a:r>
              <a:rPr lang="en-US" sz="2800" err="1">
                <a:latin typeface="Oswald"/>
              </a:rPr>
              <a:t>FContact</a:t>
            </a:r>
            <a:r>
              <a:rPr lang="en-US" sz="2800">
                <a:latin typeface="Oswald"/>
              </a:rPr>
              <a:t>   </a:t>
            </a:r>
          </a:p>
          <a:p>
            <a:r>
              <a:rPr lang="en-US" sz="2800">
                <a:latin typeface="Oswald"/>
              </a:rPr>
              <a:t>FID    -&gt;     </a:t>
            </a:r>
            <a:r>
              <a:rPr lang="en-US" sz="2800" err="1">
                <a:latin typeface="Oswald"/>
              </a:rPr>
              <a:t>Pincode</a:t>
            </a:r>
            <a:r>
              <a:rPr lang="en-US" sz="2800">
                <a:latin typeface="Oswald"/>
              </a:rPr>
              <a:t>   </a:t>
            </a:r>
          </a:p>
          <a:p>
            <a:r>
              <a:rPr lang="en-US" sz="2800">
                <a:latin typeface="Oswald"/>
              </a:rPr>
              <a:t>WSID  Month   Year      -&gt;   Usage   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22FA2-29D0-4654-8E25-E955469E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>
                <a:latin typeface="Oswald"/>
              </a:rPr>
              <a:t>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252938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4AC2-FDB4-45E0-87AE-CBC0C295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52966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     -&gt;    EDate   </a:t>
            </a:r>
          </a:p>
          <a:p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     -&gt;    </a:t>
            </a:r>
            <a:r>
              <a:rPr lang="en-US" err="1">
                <a:latin typeface="Oswald"/>
              </a:rPr>
              <a:t>EAmount</a:t>
            </a:r>
            <a:r>
              <a:rPr lang="en-US">
                <a:latin typeface="Oswald"/>
              </a:rPr>
              <a:t>   </a:t>
            </a:r>
          </a:p>
          <a:p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   -&gt;      WSID   </a:t>
            </a:r>
          </a:p>
          <a:p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     -&gt;    </a:t>
            </a:r>
            <a:r>
              <a:rPr lang="en-US" err="1">
                <a:latin typeface="Oswald"/>
              </a:rPr>
              <a:t>EmpID</a:t>
            </a:r>
            <a:r>
              <a:rPr lang="en-US">
                <a:latin typeface="Oswald"/>
              </a:rPr>
              <a:t>   </a:t>
            </a:r>
          </a:p>
          <a:p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      -&gt;   SSID   </a:t>
            </a:r>
          </a:p>
          <a:p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     -&gt;    </a:t>
            </a:r>
            <a:r>
              <a:rPr lang="en-US" err="1">
                <a:latin typeface="Oswald"/>
              </a:rPr>
              <a:t>DContact</a:t>
            </a:r>
            <a:endParaRPr lang="en-US">
              <a:latin typeface="Oswald"/>
            </a:endParaRP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BEA2A-D8DB-4FEB-A83E-35656CF6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>
                <a:latin typeface="Oswald"/>
              </a:rPr>
              <a:t>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21520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3C8B-1ADD-4C48-BF95-E493F986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09193"/>
            <a:ext cx="10554574" cy="3636511"/>
          </a:xfrm>
        </p:spPr>
        <p:txBody>
          <a:bodyPr/>
          <a:lstStyle/>
          <a:p>
            <a:r>
              <a:rPr lang="en-US" err="1">
                <a:latin typeface="Oswald"/>
              </a:rPr>
              <a:t>TransactionID</a:t>
            </a:r>
            <a:r>
              <a:rPr lang="en-US">
                <a:latin typeface="Oswald"/>
              </a:rPr>
              <a:t>      -&gt;   </a:t>
            </a:r>
            <a:r>
              <a:rPr lang="en-US" err="1">
                <a:latin typeface="Oswald"/>
              </a:rPr>
              <a:t>AccountNumber</a:t>
            </a:r>
            <a:r>
              <a:rPr lang="en-US">
                <a:latin typeface="Oswald"/>
              </a:rPr>
              <a:t>   </a:t>
            </a:r>
          </a:p>
          <a:p>
            <a:r>
              <a:rPr lang="en-US" err="1">
                <a:latin typeface="Oswald"/>
              </a:rPr>
              <a:t>TransactionID</a:t>
            </a:r>
            <a:r>
              <a:rPr lang="en-US">
                <a:latin typeface="Oswald"/>
              </a:rPr>
              <a:t>   -&gt;      Amount   </a:t>
            </a:r>
          </a:p>
          <a:p>
            <a:r>
              <a:rPr lang="en-US" err="1">
                <a:latin typeface="Oswald"/>
              </a:rPr>
              <a:t>TransactionID</a:t>
            </a:r>
            <a:r>
              <a:rPr lang="en-US">
                <a:latin typeface="Oswald"/>
              </a:rPr>
              <a:t>     -&gt;    </a:t>
            </a:r>
            <a:r>
              <a:rPr lang="en-US" err="1">
                <a:latin typeface="Oswald"/>
              </a:rPr>
              <a:t>DDate</a:t>
            </a:r>
            <a:r>
              <a:rPr lang="en-US">
                <a:latin typeface="Oswald"/>
              </a:rPr>
              <a:t>   </a:t>
            </a:r>
          </a:p>
          <a:p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   -&gt;      Panchayat   </a:t>
            </a:r>
          </a:p>
          <a:p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  -&gt;       District   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D4B51-02EF-4ED5-8F86-82256A34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>
                <a:latin typeface="Oswald"/>
              </a:rPr>
              <a:t>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401640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4B2-2716-4A88-B46B-D1F557D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Super Keys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1103-DF89-429E-9E3D-6CE31725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EmpID</a:t>
            </a:r>
            <a:r>
              <a:rPr lang="en-US">
                <a:latin typeface="Oswald"/>
              </a:rPr>
              <a:t>, WSID, Month, Year, SSID, FID, </a:t>
            </a:r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TransactionID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3484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4B2-2716-4A88-B46B-D1F557DC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Anomalies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1103-DF89-429E-9E3D-6CE31725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latin typeface="Oswald"/>
              </a:rPr>
              <a:t>In Employee Table, Shift depends on Designation which is not a primary key.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Oswald"/>
              </a:rPr>
              <a:t> This brought in partial dependency which created creation, </a:t>
            </a:r>
            <a:r>
              <a:rPr lang="en-US" sz="2400" err="1">
                <a:latin typeface="Oswald"/>
              </a:rPr>
              <a:t>updation</a:t>
            </a:r>
            <a:r>
              <a:rPr lang="en-US" sz="2400">
                <a:latin typeface="Oswald"/>
              </a:rPr>
              <a:t> and deletion anomalies.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Oswald"/>
              </a:rPr>
              <a:t>We resolved this by decomposing those attributes to a new Jobs Table which acted as a foreign key in the Employee Table.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0566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EB64-EEAE-458C-B719-2C79FB29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Conditions for 1NF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6FDA-7974-4EC0-8819-EAF96681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Each table should have a primary key. </a:t>
            </a:r>
          </a:p>
          <a:p>
            <a:r>
              <a:rPr lang="en-US">
                <a:latin typeface="Oswald"/>
              </a:rPr>
              <a:t>The values in each column of a table should be atomic.</a:t>
            </a:r>
          </a:p>
          <a:p>
            <a:r>
              <a:rPr lang="en-US">
                <a:latin typeface="Oswald"/>
              </a:rPr>
              <a:t> There should not be any repeating groups</a:t>
            </a:r>
          </a:p>
        </p:txBody>
      </p:sp>
    </p:spTree>
    <p:extLst>
      <p:ext uri="{BB962C8B-B14F-4D97-AF65-F5344CB8AC3E}">
        <p14:creationId xmlns:p14="http://schemas.microsoft.com/office/powerpoint/2010/main" val="70977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22EB-69AA-4112-8EB8-63523F84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37" y="436750"/>
            <a:ext cx="10571998" cy="970450"/>
          </a:xfrm>
        </p:spPr>
        <p:txBody>
          <a:bodyPr/>
          <a:lstStyle/>
          <a:p>
            <a:r>
              <a:rPr lang="en-US" sz="2800">
                <a:latin typeface="Oswald"/>
              </a:rPr>
              <a:t>Conditions satisfied and violated by the relation </a:t>
            </a:r>
            <a:r>
              <a:rPr lang="en-US" sz="2800" err="1">
                <a:latin typeface="Oswald"/>
              </a:rPr>
              <a:t>Water_Supply_And_Sanitation_System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A345-1DF3-4339-AE91-B241DE4E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Composite Primary Key is present</a:t>
            </a:r>
          </a:p>
          <a:p>
            <a:r>
              <a:rPr lang="en-US">
                <a:latin typeface="Oswald"/>
              </a:rPr>
              <a:t>There are non-atomic values present in the relation.</a:t>
            </a:r>
          </a:p>
          <a:p>
            <a:pPr marL="0" indent="0">
              <a:buNone/>
            </a:pPr>
            <a:r>
              <a:rPr lang="en-US">
                <a:latin typeface="Oswald"/>
              </a:rPr>
              <a:t>     a. There can be more than one </a:t>
            </a:r>
            <a:r>
              <a:rPr lang="en-US" err="1">
                <a:latin typeface="Oswald"/>
              </a:rPr>
              <a:t>EmpID</a:t>
            </a:r>
            <a:r>
              <a:rPr lang="en-US">
                <a:latin typeface="Oswald"/>
              </a:rPr>
              <a:t>, WSID and                  SSID mapped to one 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.</a:t>
            </a:r>
          </a:p>
          <a:p>
            <a:pPr marL="0" indent="0">
              <a:buNone/>
            </a:pPr>
            <a:r>
              <a:rPr lang="en-US">
                <a:latin typeface="Oswald"/>
              </a:rPr>
              <a:t>     b. There is a many to many relation present here.</a:t>
            </a:r>
            <a:endParaRPr lang="en-US"/>
          </a:p>
          <a:p>
            <a:r>
              <a:rPr lang="en-US">
                <a:latin typeface="Oswald"/>
              </a:rPr>
              <a:t> There are no repeating groups. </a:t>
            </a:r>
            <a:endParaRPr lang="en-US"/>
          </a:p>
          <a:p>
            <a:pPr marL="0" indent="0">
              <a:buNone/>
            </a:pPr>
            <a:endParaRPr lang="en-US">
              <a:latin typeface="Oswald"/>
            </a:endParaRPr>
          </a:p>
          <a:p>
            <a:pPr marL="0" indent="0">
              <a:buNone/>
            </a:pPr>
            <a:endParaRPr lang="en-US"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065897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60EF-F944-48F0-B2DA-75D8A25E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0DCF-D1AC-4E0E-9E00-92832D8D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reduce the table into 1NF, we make the values atomic by splitting them into different tuples in the same relations. </a:t>
            </a:r>
          </a:p>
        </p:txBody>
      </p:sp>
    </p:spTree>
    <p:extLst>
      <p:ext uri="{BB962C8B-B14F-4D97-AF65-F5344CB8AC3E}">
        <p14:creationId xmlns:p14="http://schemas.microsoft.com/office/powerpoint/2010/main" val="255948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EB64-EEAE-458C-B719-2C79FB29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Conditions for 2NF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6FDA-7974-4EC0-8819-EAF96681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The relation must be in 1NF</a:t>
            </a:r>
          </a:p>
          <a:p>
            <a:r>
              <a:rPr lang="en-US">
                <a:latin typeface="Oswald"/>
              </a:rPr>
              <a:t>All non-key attributes are fully functionally dependent on the primary key.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1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  -&gt;Panchayat, District</a:t>
            </a:r>
          </a:p>
          <a:p>
            <a:r>
              <a:rPr lang="en-US">
                <a:latin typeface="Oswald"/>
              </a:rPr>
              <a:t> </a:t>
            </a:r>
            <a:r>
              <a:rPr lang="en-US" err="1">
                <a:latin typeface="Oswald"/>
              </a:rPr>
              <a:t>EmpID</a:t>
            </a:r>
            <a:r>
              <a:rPr lang="en-US">
                <a:latin typeface="Oswald"/>
              </a:rPr>
              <a:t>  -&gt;</a:t>
            </a:r>
            <a:r>
              <a:rPr lang="en-US" err="1">
                <a:latin typeface="Oswald"/>
              </a:rPr>
              <a:t>EContact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LName</a:t>
            </a:r>
            <a:r>
              <a:rPr lang="en-US">
                <a:latin typeface="Oswald"/>
              </a:rPr>
              <a:t>, FName, </a:t>
            </a:r>
            <a:r>
              <a:rPr lang="en-US" err="1">
                <a:latin typeface="Oswald"/>
              </a:rPr>
              <a:t>JobCode</a:t>
            </a:r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 </a:t>
            </a:r>
            <a:r>
              <a:rPr lang="en-US" err="1">
                <a:latin typeface="Oswald"/>
              </a:rPr>
              <a:t>JobCode</a:t>
            </a:r>
            <a:r>
              <a:rPr lang="en-US">
                <a:latin typeface="Oswald"/>
              </a:rPr>
              <a:t> -&gt; Designation, Shift </a:t>
            </a:r>
            <a:endParaRPr lang="en-US"/>
          </a:p>
          <a:p>
            <a:r>
              <a:rPr lang="en-US">
                <a:latin typeface="Oswald"/>
              </a:rPr>
              <a:t>WSID -&gt; </a:t>
            </a:r>
            <a:r>
              <a:rPr lang="en-US" err="1">
                <a:latin typeface="Oswald"/>
              </a:rPr>
              <a:t>WEstimation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WCapacity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WStatus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Pincode</a:t>
            </a:r>
            <a:endParaRPr lang="en-US" err="1"/>
          </a:p>
          <a:p>
            <a:r>
              <a:rPr lang="en-US">
                <a:latin typeface="Oswald"/>
              </a:rPr>
              <a:t> </a:t>
            </a:r>
            <a:r>
              <a:rPr lang="en-US" err="1">
                <a:latin typeface="Oswald"/>
              </a:rPr>
              <a:t>WSIDMonth</a:t>
            </a:r>
            <a:r>
              <a:rPr lang="en-US">
                <a:latin typeface="Oswald"/>
              </a:rPr>
              <a:t>, Year  -&gt;Usage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B0A2-0C9E-4570-B3BC-6B1D0E11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06" y="303414"/>
            <a:ext cx="10571998" cy="970450"/>
          </a:xfrm>
        </p:spPr>
        <p:txBody>
          <a:bodyPr/>
          <a:lstStyle/>
          <a:p>
            <a:r>
              <a:rPr lang="en-US" sz="3600">
                <a:latin typeface="Oswald"/>
              </a:rPr>
              <a:t>Initial </a:t>
            </a:r>
            <a:r>
              <a:rPr lang="en-US" sz="3600" err="1">
                <a:latin typeface="Oswald"/>
              </a:rPr>
              <a:t>Water_Supply_and_Sanitation</a:t>
            </a:r>
            <a:r>
              <a:rPr lang="en-US" sz="3600">
                <a:latin typeface="Oswald"/>
              </a:rPr>
              <a:t> 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E153-D9CA-4135-8837-A121C7E7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b="1">
              <a:latin typeface="Oswald"/>
              <a:cs typeface="Times New Roman"/>
            </a:endParaRPr>
          </a:p>
          <a:p>
            <a:endParaRPr lang="en-US" sz="2800" b="1">
              <a:latin typeface="Oswald"/>
              <a:cs typeface="Times New Roman"/>
            </a:endParaRPr>
          </a:p>
          <a:p>
            <a:endParaRPr lang="en-US" sz="2800" b="1">
              <a:latin typeface="Oswald"/>
              <a:cs typeface="Times New Roman"/>
            </a:endParaRPr>
          </a:p>
          <a:p>
            <a:r>
              <a:rPr lang="en-US" sz="2800" b="1">
                <a:latin typeface="Oswald"/>
                <a:cs typeface="Times New Roman"/>
              </a:rPr>
              <a:t>Water_Supply_and_Sanitation </a:t>
            </a:r>
            <a:r>
              <a:rPr lang="en-US" sz="2800">
                <a:latin typeface="Oswald"/>
                <a:cs typeface="Times New Roman"/>
              </a:rPr>
              <a:t>(Pincode, Panchayat, District, EmpID, FName, LName, EContact, JobCode, Designation, Shift, WSID, WStatus, WCapacity, WEstimation, Month, Year, Usage, SSID, SStatus, SEstimation, FID, Persons, FHead, Consumption, FContact, TransactionID, AccountNumber, Amount, DDate, ExpenseID, EDate, EAmount)</a:t>
            </a:r>
            <a:endParaRPr lang="en-US"/>
          </a:p>
          <a:p>
            <a:endParaRPr lang="en-US" sz="2800">
              <a:latin typeface="Oswald"/>
              <a:cs typeface="Times New Roman"/>
            </a:endParaRPr>
          </a:p>
          <a:p>
            <a:endParaRPr lang="en-US" sz="2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81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EEFE-F363-481E-9B21-7331C51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Dependencies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AA5F-A69C-48E2-A459-F241BA3A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SSID  -&gt;SEstimation, SStatus, Pincode </a:t>
            </a:r>
          </a:p>
          <a:p>
            <a:r>
              <a:rPr lang="en-US">
                <a:latin typeface="Oswald"/>
              </a:rPr>
              <a:t>FID  -&gt; FContact, Consumption, FHead, Persons, Pincode</a:t>
            </a:r>
          </a:p>
          <a:p>
            <a:r>
              <a:rPr lang="en-US">
                <a:latin typeface="Oswald"/>
              </a:rPr>
              <a:t> TransactionID  -&gt; Amount, AccountNumber, DDate</a:t>
            </a:r>
            <a:endParaRPr lang="en-US"/>
          </a:p>
          <a:p>
            <a:r>
              <a:rPr lang="en-US">
                <a:latin typeface="Oswald"/>
              </a:rPr>
              <a:t> ExpenseID  -&gt; EDate, EAmount, EMPID, WSID, SSID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7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Decompose the relations based on their partial dependencies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4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Decomposed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Location - (</a:t>
            </a:r>
            <a:r>
              <a:rPr lang="en-US" b="1" u="sng" err="1">
                <a:latin typeface="Oswald"/>
              </a:rPr>
              <a:t>Pincode</a:t>
            </a:r>
            <a:r>
              <a:rPr lang="en-US">
                <a:latin typeface="Oswald"/>
              </a:rPr>
              <a:t>, WSID, SSID, </a:t>
            </a:r>
            <a:r>
              <a:rPr lang="en-US" err="1">
                <a:latin typeface="Oswald"/>
              </a:rPr>
              <a:t>EmpID</a:t>
            </a:r>
            <a:r>
              <a:rPr lang="en-US">
                <a:latin typeface="Oswald"/>
              </a:rPr>
              <a:t>, FID, Panchayat, District)</a:t>
            </a:r>
            <a:endParaRPr lang="en-US"/>
          </a:p>
          <a:p>
            <a:r>
              <a:rPr lang="en-US">
                <a:latin typeface="Oswald"/>
              </a:rPr>
              <a:t>Employee - (</a:t>
            </a:r>
            <a:r>
              <a:rPr lang="en-US" b="1" u="sng" err="1">
                <a:latin typeface="Oswald"/>
              </a:rPr>
              <a:t>EmpID</a:t>
            </a:r>
            <a:r>
              <a:rPr lang="en-US">
                <a:latin typeface="Oswald"/>
              </a:rPr>
              <a:t>, FName, </a:t>
            </a:r>
            <a:r>
              <a:rPr lang="en-US" err="1">
                <a:latin typeface="Oswald"/>
              </a:rPr>
              <a:t>LName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EContact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JobCode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, Designation, Shift)</a:t>
            </a:r>
          </a:p>
          <a:p>
            <a:r>
              <a:rPr lang="en-US">
                <a:latin typeface="Oswald"/>
              </a:rPr>
              <a:t>Water Sources - (</a:t>
            </a:r>
            <a:r>
              <a:rPr lang="en-US" b="1" u="sng">
                <a:latin typeface="Oswald"/>
              </a:rPr>
              <a:t>WSID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WStatus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WCapacity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WEstimation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 )</a:t>
            </a:r>
          </a:p>
          <a:p>
            <a:r>
              <a:rPr lang="en-US" err="1">
                <a:latin typeface="Oswald"/>
              </a:rPr>
              <a:t>WaterUsage</a:t>
            </a:r>
            <a:r>
              <a:rPr lang="en-US">
                <a:latin typeface="Oswald"/>
              </a:rPr>
              <a:t> - (</a:t>
            </a:r>
            <a:r>
              <a:rPr lang="en-US" b="1" u="sng">
                <a:latin typeface="Oswald"/>
              </a:rPr>
              <a:t>WSID, Month, Year</a:t>
            </a:r>
            <a:r>
              <a:rPr lang="en-US">
                <a:latin typeface="Oswald"/>
              </a:rPr>
              <a:t>, Usage)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6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Decomposed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Sanitation Systems - (</a:t>
            </a:r>
            <a:r>
              <a:rPr lang="en-US" b="1" u="sng">
                <a:latin typeface="Oswald"/>
              </a:rPr>
              <a:t>SSID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SStatus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SEstimation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 )</a:t>
            </a:r>
            <a:endParaRPr lang="en-US"/>
          </a:p>
          <a:p>
            <a:r>
              <a:rPr lang="en-US">
                <a:latin typeface="Oswald"/>
              </a:rPr>
              <a:t>Families - (</a:t>
            </a:r>
            <a:r>
              <a:rPr lang="en-US" b="1" u="sng">
                <a:latin typeface="Oswald"/>
              </a:rPr>
              <a:t>FID</a:t>
            </a:r>
            <a:r>
              <a:rPr lang="en-US">
                <a:latin typeface="Oswald"/>
              </a:rPr>
              <a:t>, Persons, </a:t>
            </a:r>
            <a:r>
              <a:rPr lang="en-US" err="1">
                <a:latin typeface="Oswald"/>
              </a:rPr>
              <a:t>FHead</a:t>
            </a:r>
            <a:r>
              <a:rPr lang="en-US">
                <a:latin typeface="Oswald"/>
              </a:rPr>
              <a:t>, Consumption, </a:t>
            </a:r>
            <a:r>
              <a:rPr lang="en-US" err="1">
                <a:latin typeface="Oswald"/>
              </a:rPr>
              <a:t>FContact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)</a:t>
            </a:r>
          </a:p>
          <a:p>
            <a:r>
              <a:rPr lang="en-US">
                <a:latin typeface="Oswald"/>
              </a:rPr>
              <a:t>Donation - ( </a:t>
            </a:r>
            <a:r>
              <a:rPr lang="en-US" b="1" u="sng" err="1">
                <a:latin typeface="Oswald"/>
              </a:rPr>
              <a:t>TransactionID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AccountNumber</a:t>
            </a:r>
            <a:r>
              <a:rPr lang="en-US">
                <a:latin typeface="Oswald"/>
              </a:rPr>
              <a:t>, Amount, </a:t>
            </a:r>
            <a:r>
              <a:rPr lang="en-US" err="1">
                <a:latin typeface="Oswald"/>
              </a:rPr>
              <a:t>DDate</a:t>
            </a:r>
            <a:r>
              <a:rPr lang="en-US">
                <a:latin typeface="Oswald"/>
              </a:rPr>
              <a:t> )</a:t>
            </a:r>
          </a:p>
          <a:p>
            <a:r>
              <a:rPr lang="en-US">
                <a:latin typeface="Oswald"/>
              </a:rPr>
              <a:t>Expenditure - ( </a:t>
            </a:r>
            <a:r>
              <a:rPr lang="en-US" b="1" u="sng" err="1">
                <a:latin typeface="Oswald"/>
              </a:rPr>
              <a:t>ExpenseID</a:t>
            </a:r>
            <a:r>
              <a:rPr lang="en-US">
                <a:latin typeface="Oswald"/>
              </a:rPr>
              <a:t>, EDate, </a:t>
            </a:r>
            <a:r>
              <a:rPr lang="en-US" err="1">
                <a:latin typeface="Oswald"/>
              </a:rPr>
              <a:t>EmpID</a:t>
            </a:r>
            <a:r>
              <a:rPr lang="en-US">
                <a:latin typeface="Oswald"/>
              </a:rPr>
              <a:t>, WSID, SSID, </a:t>
            </a:r>
            <a:r>
              <a:rPr lang="en-US" err="1">
                <a:latin typeface="Oswald"/>
              </a:rPr>
              <a:t>EAmount</a:t>
            </a:r>
            <a:r>
              <a:rPr lang="en-US">
                <a:latin typeface="Oswald"/>
              </a:rPr>
              <a:t> )</a:t>
            </a: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Conditions for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The relation must be in 2NF</a:t>
            </a:r>
            <a:endParaRPr lang="en-US"/>
          </a:p>
          <a:p>
            <a:r>
              <a:rPr lang="en-US">
                <a:latin typeface="Oswald"/>
              </a:rPr>
              <a:t>No non-key attribute should be transitively dependent on the primary key</a:t>
            </a: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r>
              <a:rPr lang="en-IN" err="1">
                <a:latin typeface="Oswald"/>
              </a:rPr>
              <a:t>EmpID</a:t>
            </a:r>
            <a:r>
              <a:rPr lang="en-IN">
                <a:latin typeface="Oswald"/>
              </a:rPr>
              <a:t>    -&gt;    </a:t>
            </a:r>
            <a:r>
              <a:rPr lang="en-IN" err="1">
                <a:latin typeface="Oswald"/>
              </a:rPr>
              <a:t>EContact</a:t>
            </a:r>
            <a:r>
              <a:rPr lang="en-IN">
                <a:latin typeface="Oswald"/>
              </a:rPr>
              <a:t>, </a:t>
            </a:r>
            <a:r>
              <a:rPr lang="en-IN" err="1">
                <a:latin typeface="Oswald"/>
              </a:rPr>
              <a:t>LName</a:t>
            </a:r>
            <a:r>
              <a:rPr lang="en-IN">
                <a:latin typeface="Oswald"/>
              </a:rPr>
              <a:t>, FName, </a:t>
            </a:r>
            <a:r>
              <a:rPr lang="en-IN" err="1">
                <a:latin typeface="Oswald"/>
              </a:rPr>
              <a:t>JobCode</a:t>
            </a:r>
            <a:endParaRPr lang="en-US">
              <a:latin typeface="Oswald"/>
            </a:endParaRPr>
          </a:p>
          <a:p>
            <a:r>
              <a:rPr lang="en-IN" err="1">
                <a:latin typeface="Oswald"/>
              </a:rPr>
              <a:t>JobCode</a:t>
            </a:r>
            <a:r>
              <a:rPr lang="en-IN">
                <a:latin typeface="Oswald"/>
              </a:rPr>
              <a:t> -&gt; Designation, Shift</a:t>
            </a:r>
            <a:endParaRPr lang="en-US">
              <a:latin typeface="Oswald"/>
            </a:endParaRPr>
          </a:p>
          <a:p>
            <a:endParaRPr lang="en-US"/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r>
              <a:rPr lang="en-US">
                <a:latin typeface="Oswald"/>
              </a:rPr>
              <a:t>The transitive dependencies have been normalized by decomposing the relations into the following relations</a:t>
            </a: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r>
              <a:rPr lang="en-US">
                <a:latin typeface="Oswald"/>
              </a:rPr>
              <a:t>Employee - (</a:t>
            </a:r>
            <a:r>
              <a:rPr lang="en-US" b="1" u="sng" err="1">
                <a:latin typeface="Oswald"/>
              </a:rPr>
              <a:t>EmpID</a:t>
            </a:r>
            <a:r>
              <a:rPr lang="en-US">
                <a:latin typeface="Oswald"/>
              </a:rPr>
              <a:t>, FName, </a:t>
            </a:r>
            <a:r>
              <a:rPr lang="en-US" err="1">
                <a:latin typeface="Oswald"/>
              </a:rPr>
              <a:t>LName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EContact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JobCode</a:t>
            </a:r>
            <a:r>
              <a:rPr lang="en-US">
                <a:latin typeface="Oswald"/>
              </a:rPr>
              <a:t>, 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)</a:t>
            </a:r>
            <a:endParaRPr lang="en-IN">
              <a:latin typeface="Oswald"/>
            </a:endParaRPr>
          </a:p>
          <a:p>
            <a:r>
              <a:rPr lang="en-US">
                <a:latin typeface="Oswald"/>
              </a:rPr>
              <a:t>Job - ( </a:t>
            </a:r>
            <a:r>
              <a:rPr lang="en-US" b="1" u="sng" err="1">
                <a:latin typeface="Oswald"/>
              </a:rPr>
              <a:t>JobCode</a:t>
            </a:r>
            <a:r>
              <a:rPr lang="en-US">
                <a:latin typeface="Oswald"/>
              </a:rPr>
              <a:t>, Designation, Shift )</a:t>
            </a: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/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1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Checking for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pPr marL="0" indent="0">
              <a:buNone/>
            </a:pPr>
            <a:r>
              <a:rPr lang="en-US">
                <a:latin typeface="Oswald"/>
              </a:rPr>
              <a:t>All the relations after being normalized to 3NF are present in BCNF as there are no non-key attribute determining is determining a key attribute.</a:t>
            </a: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/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Chase Method on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Chase method is performed over the relation Employee after the transitive dependency is being resolved to check whether the decomposition is lossless</a:t>
            </a: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/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B16C7-7B11-415E-A129-F6579DC1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rgbClr val="FEFEFE"/>
                </a:solidFill>
                <a:latin typeface="+mj-lt"/>
              </a:rPr>
              <a:t>Attributes and dependency in Employee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E546262-1D61-4ADB-9C0D-D52BE9B7E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393731"/>
            <a:ext cx="6268060" cy="38973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2228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55C-302C-4467-BD9F-AA3A8B00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Oswald"/>
            </a:endParaRPr>
          </a:p>
          <a:p>
            <a:br>
              <a:rPr lang="en-US"/>
            </a:br>
            <a:r>
              <a:rPr lang="en-US">
                <a:latin typeface="Oswald"/>
              </a:rPr>
              <a:t>Functional Dependencies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03BA-9329-4443-A863-6BF9D579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452325"/>
            <a:ext cx="10554574" cy="3636511"/>
          </a:xfrm>
        </p:spPr>
        <p:txBody>
          <a:bodyPr>
            <a:normAutofit fontScale="40000" lnSpcReduction="20000"/>
          </a:bodyPr>
          <a:lstStyle/>
          <a:p>
            <a:r>
              <a:rPr lang="en-IN" sz="4400" err="1">
                <a:latin typeface="Oswald"/>
                <a:cs typeface="Times New Roman"/>
              </a:rPr>
              <a:t>Pincode</a:t>
            </a:r>
            <a:r>
              <a:rPr lang="en-IN" sz="4400">
                <a:latin typeface="Oswald"/>
                <a:cs typeface="Times New Roman"/>
              </a:rPr>
              <a:t>  -&gt;   Panchayat, District   </a:t>
            </a:r>
          </a:p>
          <a:p>
            <a:r>
              <a:rPr lang="en-IN" sz="4400" err="1">
                <a:latin typeface="Oswald"/>
                <a:cs typeface="Times New Roman"/>
              </a:rPr>
              <a:t>EmpID</a:t>
            </a:r>
            <a:r>
              <a:rPr lang="en-IN" sz="4400">
                <a:latin typeface="Oswald"/>
                <a:cs typeface="Times New Roman"/>
              </a:rPr>
              <a:t>  -&gt;  EContact, LName, FName, </a:t>
            </a:r>
            <a:r>
              <a:rPr lang="en-IN" sz="4400" err="1">
                <a:latin typeface="Oswald"/>
                <a:cs typeface="Times New Roman"/>
              </a:rPr>
              <a:t>JobCode</a:t>
            </a:r>
            <a:endParaRPr lang="en-IN" sz="4400">
              <a:latin typeface="Oswald"/>
              <a:cs typeface="Times New Roman"/>
            </a:endParaRPr>
          </a:p>
          <a:p>
            <a:r>
              <a:rPr lang="en-IN" sz="4400" err="1">
                <a:latin typeface="Oswald"/>
                <a:cs typeface="Times New Roman"/>
              </a:rPr>
              <a:t>JobCode</a:t>
            </a:r>
            <a:r>
              <a:rPr lang="en-IN" sz="4400">
                <a:latin typeface="Oswald"/>
                <a:cs typeface="Times New Roman"/>
              </a:rPr>
              <a:t>  -&gt;  Designation, Shift </a:t>
            </a:r>
          </a:p>
          <a:p>
            <a:r>
              <a:rPr lang="en-IN" sz="4400">
                <a:latin typeface="Oswald"/>
                <a:cs typeface="Times New Roman"/>
              </a:rPr>
              <a:t>WSID  -&gt;  </a:t>
            </a:r>
            <a:r>
              <a:rPr lang="en-IN" sz="4400" err="1">
                <a:latin typeface="Oswald"/>
                <a:cs typeface="Times New Roman"/>
              </a:rPr>
              <a:t>WEstimation</a:t>
            </a:r>
            <a:r>
              <a:rPr lang="en-IN" sz="4400">
                <a:latin typeface="Oswald"/>
                <a:cs typeface="Times New Roman"/>
              </a:rPr>
              <a:t>, </a:t>
            </a:r>
            <a:r>
              <a:rPr lang="en-IN" sz="4400" err="1">
                <a:latin typeface="Oswald"/>
                <a:cs typeface="Times New Roman"/>
              </a:rPr>
              <a:t>WCapacity</a:t>
            </a:r>
            <a:r>
              <a:rPr lang="en-IN" sz="4400">
                <a:latin typeface="Oswald"/>
                <a:cs typeface="Times New Roman"/>
              </a:rPr>
              <a:t>, </a:t>
            </a:r>
            <a:r>
              <a:rPr lang="en-IN" sz="4400" err="1">
                <a:latin typeface="Oswald"/>
                <a:cs typeface="Times New Roman"/>
              </a:rPr>
              <a:t>WStatus</a:t>
            </a:r>
            <a:r>
              <a:rPr lang="en-IN" sz="4400">
                <a:latin typeface="Oswald"/>
                <a:cs typeface="Times New Roman"/>
              </a:rPr>
              <a:t>, </a:t>
            </a:r>
            <a:r>
              <a:rPr lang="en-IN" sz="4400" err="1">
                <a:latin typeface="Oswald"/>
                <a:cs typeface="Times New Roman"/>
              </a:rPr>
              <a:t>Pincode</a:t>
            </a:r>
            <a:endParaRPr lang="en-US" sz="4400">
              <a:latin typeface="Oswald"/>
              <a:cs typeface="Times New Roman"/>
            </a:endParaRPr>
          </a:p>
          <a:p>
            <a:r>
              <a:rPr lang="en-IN" sz="4400">
                <a:latin typeface="Oswald"/>
                <a:cs typeface="Times New Roman"/>
              </a:rPr>
              <a:t>WSID, Month, Year  -&gt;  Usage</a:t>
            </a:r>
          </a:p>
          <a:p>
            <a:r>
              <a:rPr lang="en-IN" sz="4400">
                <a:latin typeface="Oswald"/>
                <a:cs typeface="Times New Roman"/>
              </a:rPr>
              <a:t>SSID   -&gt;     </a:t>
            </a:r>
            <a:r>
              <a:rPr lang="en-IN" sz="4400" err="1">
                <a:latin typeface="Oswald"/>
                <a:cs typeface="Times New Roman"/>
              </a:rPr>
              <a:t>SEstimation</a:t>
            </a:r>
            <a:r>
              <a:rPr lang="en-IN" sz="4400">
                <a:latin typeface="Oswald"/>
                <a:cs typeface="Times New Roman"/>
              </a:rPr>
              <a:t>, </a:t>
            </a:r>
            <a:r>
              <a:rPr lang="en-IN" sz="4400" err="1">
                <a:latin typeface="Oswald"/>
                <a:cs typeface="Times New Roman"/>
              </a:rPr>
              <a:t>SStatus</a:t>
            </a:r>
            <a:r>
              <a:rPr lang="en-IN" sz="4400">
                <a:latin typeface="Oswald"/>
                <a:cs typeface="Times New Roman"/>
              </a:rPr>
              <a:t>, </a:t>
            </a:r>
            <a:r>
              <a:rPr lang="en-IN" sz="4400" err="1">
                <a:latin typeface="Oswald"/>
                <a:cs typeface="Times New Roman"/>
              </a:rPr>
              <a:t>Pincode</a:t>
            </a:r>
            <a:endParaRPr lang="en-US" sz="4400">
              <a:latin typeface="Oswald"/>
              <a:cs typeface="Times New Roman"/>
            </a:endParaRPr>
          </a:p>
          <a:p>
            <a:r>
              <a:rPr lang="en-IN" sz="4400">
                <a:latin typeface="Oswald"/>
                <a:cs typeface="Times New Roman"/>
              </a:rPr>
              <a:t>FID    -&gt;    </a:t>
            </a:r>
            <a:r>
              <a:rPr lang="en-IN" sz="4400" err="1">
                <a:latin typeface="Oswald"/>
                <a:cs typeface="Times New Roman"/>
              </a:rPr>
              <a:t>FContact</a:t>
            </a:r>
            <a:r>
              <a:rPr lang="en-IN" sz="4400">
                <a:latin typeface="Oswald"/>
                <a:cs typeface="Times New Roman"/>
              </a:rPr>
              <a:t>, Consumption, </a:t>
            </a:r>
            <a:r>
              <a:rPr lang="en-IN" sz="4400" err="1">
                <a:latin typeface="Oswald"/>
                <a:cs typeface="Times New Roman"/>
              </a:rPr>
              <a:t>FHead</a:t>
            </a:r>
            <a:r>
              <a:rPr lang="en-IN" sz="4400">
                <a:latin typeface="Oswald"/>
                <a:cs typeface="Times New Roman"/>
              </a:rPr>
              <a:t>, Persons, </a:t>
            </a:r>
            <a:r>
              <a:rPr lang="en-IN" sz="4400" err="1">
                <a:latin typeface="Oswald"/>
                <a:cs typeface="Times New Roman"/>
              </a:rPr>
              <a:t>Pincode</a:t>
            </a:r>
            <a:endParaRPr lang="en-US" sz="4400">
              <a:latin typeface="Oswald"/>
              <a:cs typeface="Times New Roman"/>
            </a:endParaRPr>
          </a:p>
          <a:p>
            <a:r>
              <a:rPr lang="en-IN" sz="4400" err="1">
                <a:latin typeface="Oswald"/>
                <a:cs typeface="Times New Roman"/>
              </a:rPr>
              <a:t>TransactionID</a:t>
            </a:r>
            <a:r>
              <a:rPr lang="en-IN" sz="4400">
                <a:latin typeface="Oswald"/>
                <a:cs typeface="Times New Roman"/>
              </a:rPr>
              <a:t>    -&gt;    Amount, </a:t>
            </a:r>
            <a:r>
              <a:rPr lang="en-IN" sz="4400" err="1">
                <a:latin typeface="Oswald"/>
                <a:cs typeface="Times New Roman"/>
              </a:rPr>
              <a:t>AccountNumber</a:t>
            </a:r>
            <a:r>
              <a:rPr lang="en-IN" sz="4400">
                <a:latin typeface="Oswald"/>
                <a:cs typeface="Times New Roman"/>
              </a:rPr>
              <a:t>, </a:t>
            </a:r>
            <a:r>
              <a:rPr lang="en-IN" sz="4400" err="1">
                <a:latin typeface="Oswald"/>
                <a:cs typeface="Times New Roman"/>
              </a:rPr>
              <a:t>DDate</a:t>
            </a:r>
            <a:r>
              <a:rPr lang="en-IN" sz="4400">
                <a:latin typeface="Oswald"/>
                <a:cs typeface="Times New Roman"/>
              </a:rPr>
              <a:t>, </a:t>
            </a:r>
            <a:r>
              <a:rPr lang="en-IN" sz="4400" err="1">
                <a:latin typeface="Oswald"/>
                <a:cs typeface="Times New Roman"/>
              </a:rPr>
              <a:t>DContact</a:t>
            </a:r>
            <a:endParaRPr lang="en-IN" sz="4400">
              <a:latin typeface="Oswald"/>
              <a:cs typeface="Times New Roman"/>
            </a:endParaRPr>
          </a:p>
          <a:p>
            <a:r>
              <a:rPr lang="en-IN" sz="4400" err="1">
                <a:latin typeface="Oswald"/>
                <a:cs typeface="Times New Roman"/>
              </a:rPr>
              <a:t>ExpenseID</a:t>
            </a:r>
            <a:r>
              <a:rPr lang="en-IN" sz="4400">
                <a:latin typeface="Oswald"/>
                <a:cs typeface="Times New Roman"/>
              </a:rPr>
              <a:t>   -&gt;    EDate, </a:t>
            </a:r>
            <a:r>
              <a:rPr lang="en-IN" sz="4400" err="1">
                <a:latin typeface="Oswald"/>
                <a:cs typeface="Times New Roman"/>
              </a:rPr>
              <a:t>EAmount</a:t>
            </a:r>
            <a:r>
              <a:rPr lang="en-IN" sz="4400">
                <a:latin typeface="Oswald"/>
                <a:cs typeface="Times New Roman"/>
              </a:rPr>
              <a:t>, EMPID, WSID, SSID</a:t>
            </a:r>
            <a:endParaRPr lang="en-US" sz="4400">
              <a:latin typeface="Oswald"/>
              <a:cs typeface="Times New Roman"/>
            </a:endParaRP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9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5B16C7-7B11-415E-A129-F6579DC1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EFE"/>
                </a:solidFill>
                <a:latin typeface="+mj-lt"/>
              </a:rPr>
              <a:t>Chase method performed on Employee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F88058D-ACC5-42DA-8858-AF85AB26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43" y="964679"/>
            <a:ext cx="10460962" cy="29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26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From the chase method performed over the relation employee we have found out the all attributes can be determined from the given functional dependencies and given decomposition.</a:t>
            </a: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/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2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Chase Method on Water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Chase method is performed over the relation </a:t>
            </a:r>
            <a:r>
              <a:rPr lang="en-US" err="1">
                <a:latin typeface="Oswald"/>
              </a:rPr>
              <a:t>WaterSource</a:t>
            </a:r>
            <a:r>
              <a:rPr lang="en-US">
                <a:latin typeface="Oswald"/>
              </a:rPr>
              <a:t> which has partial dependency which is being resolved to check whether the decomposition is lossless.</a:t>
            </a:r>
          </a:p>
          <a:p>
            <a:endParaRPr lang="en-US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/>
          </a:p>
          <a:p>
            <a:endParaRPr lang="en-US"/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7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B16C7-7B11-415E-A129-F6579DC1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rgbClr val="FEFEFE"/>
                </a:solidFill>
                <a:latin typeface="+mj-lt"/>
              </a:rPr>
              <a:t>Attributes and dependency in Employee</a:t>
            </a:r>
          </a:p>
        </p:txBody>
      </p:sp>
      <p:pic>
        <p:nvPicPr>
          <p:cNvPr id="6" name="Picture 6" descr="Application, table, Excel&#10;&#10;Description automatically generated">
            <a:extLst>
              <a:ext uri="{FF2B5EF4-FFF2-40B4-BE49-F238E27FC236}">
                <a16:creationId xmlns:a16="http://schemas.microsoft.com/office/drawing/2014/main" id="{08749763-A4C2-434A-82E6-346D6B46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729311"/>
            <a:ext cx="6268060" cy="32262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855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B16C7-7B11-415E-A129-F6579DC1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+mj-lt"/>
              </a:rPr>
              <a:t>Chase method performed on Employee</a:t>
            </a:r>
          </a:p>
        </p:txBody>
      </p:sp>
      <p:pic>
        <p:nvPicPr>
          <p:cNvPr id="5" name="Picture 6" descr="Application, table, Excel&#10;&#10;Description automatically generated">
            <a:extLst>
              <a:ext uri="{FF2B5EF4-FFF2-40B4-BE49-F238E27FC236}">
                <a16:creationId xmlns:a16="http://schemas.microsoft.com/office/drawing/2014/main" id="{86DD2C51-D7A6-4263-89E4-447FE48B9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186055"/>
            <a:ext cx="10916463" cy="25107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87897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4106-E790-45AA-9885-81FD708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97A7-A071-42F3-8142-70ECCD23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r>
              <a:rPr lang="en-US">
                <a:latin typeface="Oswald"/>
              </a:rPr>
              <a:t>From the chase method performed over the relation </a:t>
            </a:r>
            <a:r>
              <a:rPr lang="en-US" err="1">
                <a:latin typeface="Oswald"/>
              </a:rPr>
              <a:t>WaterSource</a:t>
            </a:r>
            <a:r>
              <a:rPr lang="en-US">
                <a:latin typeface="Oswald"/>
              </a:rPr>
              <a:t> we have found out the all attributes can be determined from the given functional dependencies and given decomposition.</a:t>
            </a:r>
          </a:p>
          <a:p>
            <a:endParaRPr lang="en-IN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IN">
              <a:latin typeface="Oswald"/>
            </a:endParaRPr>
          </a:p>
          <a:p>
            <a:endParaRPr lang="en-US"/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0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4746-5DAE-468A-80B1-5FAEEB29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Dependency preserving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C5CF-58EB-4DB2-8FC8-1F9CFEEE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All the below listed dependencies have can be found in the decomposed tables as shown in the functional dependency diagram. Hence dependency is preserved.</a:t>
            </a:r>
          </a:p>
        </p:txBody>
      </p:sp>
    </p:spTree>
    <p:extLst>
      <p:ext uri="{BB962C8B-B14F-4D97-AF65-F5344CB8AC3E}">
        <p14:creationId xmlns:p14="http://schemas.microsoft.com/office/powerpoint/2010/main" val="1912574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85BC-833B-4FB8-9BDA-A2079E7A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9DFB-EBD7-4EE3-9236-B9E50A29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Pincode   -&gt;Panchayat, District </a:t>
            </a:r>
          </a:p>
          <a:p>
            <a:r>
              <a:rPr lang="en-US">
                <a:latin typeface="Oswald"/>
              </a:rPr>
              <a:t>EmpID  -&gt; EContact, LName, FName, JobCode</a:t>
            </a:r>
            <a:endParaRPr lang="en-US"/>
          </a:p>
          <a:p>
            <a:r>
              <a:rPr lang="en-US">
                <a:latin typeface="Oswald"/>
              </a:rPr>
              <a:t> JobCode   -&gt;Designation, Shift </a:t>
            </a:r>
            <a:endParaRPr lang="en-US"/>
          </a:p>
          <a:p>
            <a:r>
              <a:rPr lang="en-US">
                <a:latin typeface="Oswald"/>
              </a:rPr>
              <a:t>WSID  -&gt;WEstimation, WCapacity, WStatus, Pincode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7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C55D-E17A-46B4-BF0A-A5E89F17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418B-53A4-4375-98DE-C3F369AB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WSID  -&gt;Month, Year Usage</a:t>
            </a:r>
          </a:p>
          <a:p>
            <a:r>
              <a:rPr lang="en-US">
                <a:latin typeface="Oswald"/>
              </a:rPr>
              <a:t> SSID   -&gt;SEstimation, SStatus, Pincode</a:t>
            </a:r>
          </a:p>
          <a:p>
            <a:r>
              <a:rPr lang="en-US">
                <a:latin typeface="Oswald"/>
              </a:rPr>
              <a:t> FID   -&gt;FContact, Consumption, FHead, Persons, Pincode</a:t>
            </a:r>
            <a:endParaRPr lang="en-US"/>
          </a:p>
          <a:p>
            <a:r>
              <a:rPr lang="en-US">
                <a:latin typeface="Oswald"/>
              </a:rPr>
              <a:t> TransactionID  -&gt;Amount, AccountNumber, DDate</a:t>
            </a:r>
            <a:endParaRPr lang="en-US"/>
          </a:p>
          <a:p>
            <a:r>
              <a:rPr lang="en-US">
                <a:latin typeface="Oswald"/>
              </a:rPr>
              <a:t> ExpenseID  -&gt;EDate, EAmount, EMPID, WSID, SSID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4011-4278-4569-972B-71F344D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Oswald"/>
              </a:rPr>
              <a:t>Final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1CE3-0728-4489-8201-313356A7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Oswald"/>
              </a:rPr>
              <a:t>Location - (Pincode, WSID, SSID, EmpID, FID, Panchayat, District) </a:t>
            </a:r>
          </a:p>
          <a:p>
            <a:r>
              <a:rPr lang="en-US">
                <a:latin typeface="Oswald"/>
              </a:rPr>
              <a:t>Employee - (EmpID, FName, LName, EContact, JobCode, Pincode) </a:t>
            </a:r>
          </a:p>
          <a:p>
            <a:r>
              <a:rPr lang="en-US">
                <a:latin typeface="Oswald"/>
              </a:rPr>
              <a:t>Job - ( JobCode, Designation, Shift )</a:t>
            </a:r>
          </a:p>
          <a:p>
            <a:r>
              <a:rPr lang="en-US">
                <a:latin typeface="Oswald"/>
              </a:rPr>
              <a:t>Water Sources - (WSID, WStatus, WCapacity, WEstimation, Pincode )</a:t>
            </a:r>
          </a:p>
        </p:txBody>
      </p:sp>
    </p:spTree>
    <p:extLst>
      <p:ext uri="{BB962C8B-B14F-4D97-AF65-F5344CB8AC3E}">
        <p14:creationId xmlns:p14="http://schemas.microsoft.com/office/powerpoint/2010/main" val="36738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rgbClr val="FEFEFE"/>
                </a:solidFill>
                <a:latin typeface="+mj-lt"/>
              </a:rPr>
              <a:t>Dependency Diagram of Normalized Schema</a:t>
            </a: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03BF6B3-0509-4117-B8B6-3300E5EF4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924" y="65684"/>
            <a:ext cx="4642037" cy="6612625"/>
          </a:xfrm>
        </p:spPr>
      </p:pic>
    </p:spTree>
    <p:extLst>
      <p:ext uri="{BB962C8B-B14F-4D97-AF65-F5344CB8AC3E}">
        <p14:creationId xmlns:p14="http://schemas.microsoft.com/office/powerpoint/2010/main" val="2838300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D5F6-B845-4B07-92EB-5681328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Final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4C92-B92D-4DC5-993C-FCCA7CF3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>
              <a:latin typeface="Oswald"/>
            </a:endParaRPr>
          </a:p>
          <a:p>
            <a:r>
              <a:rPr lang="en-US" err="1">
                <a:latin typeface="Oswald"/>
              </a:rPr>
              <a:t>WaterUsage</a:t>
            </a:r>
            <a:r>
              <a:rPr lang="en-US">
                <a:latin typeface="Oswald"/>
              </a:rPr>
              <a:t> - ( WSID, Month, Year, Usage) </a:t>
            </a:r>
            <a:endParaRPr lang="en-US"/>
          </a:p>
          <a:p>
            <a:r>
              <a:rPr lang="en-US">
                <a:latin typeface="Oswald"/>
              </a:rPr>
              <a:t>Sanitation Systems - (SSID, </a:t>
            </a:r>
            <a:r>
              <a:rPr lang="en-US" err="1">
                <a:latin typeface="Oswald"/>
              </a:rPr>
              <a:t>SStatus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SEstimation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 )</a:t>
            </a:r>
          </a:p>
          <a:p>
            <a:r>
              <a:rPr lang="en-US">
                <a:latin typeface="Oswald"/>
              </a:rPr>
              <a:t>Families - ( FID, Persons, </a:t>
            </a:r>
            <a:r>
              <a:rPr lang="en-US" err="1">
                <a:latin typeface="Oswald"/>
              </a:rPr>
              <a:t>FHead</a:t>
            </a:r>
            <a:r>
              <a:rPr lang="en-US">
                <a:latin typeface="Oswald"/>
              </a:rPr>
              <a:t>, Consumption, </a:t>
            </a:r>
            <a:r>
              <a:rPr lang="en-US" err="1">
                <a:latin typeface="Oswald"/>
              </a:rPr>
              <a:t>FContact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)</a:t>
            </a:r>
            <a:endParaRPr lang="en-US"/>
          </a:p>
          <a:p>
            <a:r>
              <a:rPr lang="en-US">
                <a:latin typeface="Oswald"/>
              </a:rPr>
              <a:t> Donation - ( </a:t>
            </a:r>
            <a:r>
              <a:rPr lang="en-US" err="1">
                <a:latin typeface="Oswald"/>
              </a:rPr>
              <a:t>TransactionID</a:t>
            </a:r>
            <a:r>
              <a:rPr lang="en-US">
                <a:latin typeface="Oswald"/>
              </a:rPr>
              <a:t>, </a:t>
            </a:r>
            <a:r>
              <a:rPr lang="en-US" err="1">
                <a:latin typeface="Oswald"/>
              </a:rPr>
              <a:t>AccountNumber</a:t>
            </a:r>
            <a:r>
              <a:rPr lang="en-US">
                <a:latin typeface="Oswald"/>
              </a:rPr>
              <a:t>, Amount, </a:t>
            </a:r>
            <a:r>
              <a:rPr lang="en-US" err="1">
                <a:latin typeface="Oswald"/>
              </a:rPr>
              <a:t>DDate</a:t>
            </a:r>
            <a:r>
              <a:rPr lang="en-US">
                <a:latin typeface="Oswald"/>
              </a:rPr>
              <a:t> )</a:t>
            </a:r>
          </a:p>
          <a:p>
            <a:r>
              <a:rPr lang="en-US">
                <a:latin typeface="Oswald"/>
              </a:rPr>
              <a:t>Expenditure - ( </a:t>
            </a:r>
            <a:r>
              <a:rPr lang="en-US" err="1">
                <a:latin typeface="Oswald"/>
              </a:rPr>
              <a:t>ExpenseID</a:t>
            </a:r>
            <a:r>
              <a:rPr lang="en-US">
                <a:latin typeface="Oswald"/>
              </a:rPr>
              <a:t>, EDate, </a:t>
            </a:r>
            <a:r>
              <a:rPr lang="en-US" err="1">
                <a:latin typeface="Oswald"/>
              </a:rPr>
              <a:t>EmpID</a:t>
            </a:r>
            <a:r>
              <a:rPr lang="en-US">
                <a:latin typeface="Oswald"/>
              </a:rPr>
              <a:t>, WSID, SSID, </a:t>
            </a:r>
            <a:r>
              <a:rPr lang="en-US" err="1">
                <a:latin typeface="Oswald"/>
              </a:rPr>
              <a:t>EAmount</a:t>
            </a:r>
            <a:r>
              <a:rPr lang="en-US">
                <a:latin typeface="Oswald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65939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  </a:t>
            </a:r>
            <a:r>
              <a:rPr lang="en-US" err="1">
                <a:latin typeface="Oswald"/>
              </a:rPr>
              <a:t>LocationTable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4B796-F31D-46B2-9E4A-BDD8C684AC82}"/>
              </a:ext>
            </a:extLst>
          </p:cNvPr>
          <p:cNvSpPr txBox="1"/>
          <p:nvPr/>
        </p:nvSpPr>
        <p:spPr>
          <a:xfrm>
            <a:off x="770626" y="2395267"/>
            <a:ext cx="6941388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2700">
                <a:latin typeface="Times New Roman"/>
                <a:cs typeface="Segoe UI"/>
              </a:rPr>
              <a:t>create table Location  </a:t>
            </a:r>
          </a:p>
          <a:p>
            <a:r>
              <a:rPr lang="en-US" sz="2700">
                <a:latin typeface="Times New Roman"/>
                <a:cs typeface="Segoe UI"/>
              </a:rPr>
              <a:t>( </a:t>
            </a:r>
          </a:p>
          <a:p>
            <a:r>
              <a:rPr lang="en-US" sz="2700">
                <a:latin typeface="Times New Roman"/>
                <a:cs typeface="Segoe UI"/>
              </a:rPr>
              <a:t>    </a:t>
            </a:r>
            <a:r>
              <a:rPr lang="en-US" sz="2700" err="1">
                <a:latin typeface="Times New Roman"/>
                <a:cs typeface="Segoe UI"/>
              </a:rPr>
              <a:t>Pincode</a:t>
            </a:r>
            <a:r>
              <a:rPr lang="en-US" sz="2700">
                <a:latin typeface="Times New Roman"/>
                <a:cs typeface="Segoe UI"/>
              </a:rPr>
              <a:t> number(6) not null,  </a:t>
            </a:r>
          </a:p>
          <a:p>
            <a:r>
              <a:rPr lang="en-US" sz="2700">
                <a:latin typeface="Times New Roman"/>
                <a:cs typeface="Segoe UI"/>
              </a:rPr>
              <a:t>    Panchayat varchar2(15),  </a:t>
            </a:r>
          </a:p>
          <a:p>
            <a:r>
              <a:rPr lang="en-US" sz="2700">
                <a:latin typeface="Times New Roman"/>
                <a:cs typeface="Segoe UI"/>
              </a:rPr>
              <a:t>    District varchar2(20),  </a:t>
            </a:r>
          </a:p>
          <a:p>
            <a:r>
              <a:rPr lang="en-US" sz="2700">
                <a:latin typeface="Times New Roman"/>
                <a:cs typeface="Segoe UI"/>
              </a:rPr>
              <a:t>    constraint </a:t>
            </a:r>
            <a:r>
              <a:rPr lang="en-US" sz="2700" err="1">
                <a:latin typeface="Times New Roman"/>
                <a:cs typeface="Segoe UI"/>
              </a:rPr>
              <a:t>pk_Pincode</a:t>
            </a:r>
            <a:r>
              <a:rPr lang="en-US" sz="2700">
                <a:latin typeface="Times New Roman"/>
                <a:cs typeface="Segoe UI"/>
              </a:rPr>
              <a:t> primary key (</a:t>
            </a:r>
            <a:r>
              <a:rPr lang="en-US" sz="2700" err="1">
                <a:latin typeface="Times New Roman"/>
                <a:cs typeface="Segoe UI"/>
              </a:rPr>
              <a:t>Pincode</a:t>
            </a:r>
            <a:r>
              <a:rPr lang="en-US" sz="2700">
                <a:latin typeface="Times New Roman"/>
                <a:cs typeface="Segoe UI"/>
              </a:rPr>
              <a:t>) </a:t>
            </a:r>
          </a:p>
          <a:p>
            <a:r>
              <a:rPr lang="en-US" sz="2700">
                <a:latin typeface="Times New Roman"/>
                <a:cs typeface="Segoe UI"/>
              </a:rPr>
              <a:t>) </a:t>
            </a:r>
          </a:p>
          <a:p>
            <a:endParaRPr lang="en-US" sz="2000">
              <a:latin typeface="Times New Roman"/>
              <a:cs typeface="Segoe UI"/>
            </a:endParaRPr>
          </a:p>
          <a:p>
            <a:endParaRPr lang="en-US" sz="1200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3104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0952-5349-4719-A47E-3406320B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 </a:t>
            </a:r>
            <a:r>
              <a:rPr lang="en-US" err="1">
                <a:latin typeface="Oswald"/>
              </a:rPr>
              <a:t>LocationTable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3D36-A0F2-408C-9AB4-92454C92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93" y="2481079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values(641112,'Ettimadai','Coimbatore');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values(641105,'Madukarai','Coimbatore');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 values(641041,'PN </a:t>
            </a:r>
            <a:r>
              <a:rPr lang="en-US" sz="2400" err="1">
                <a:latin typeface="Times New Roman"/>
                <a:cs typeface="Times New Roman"/>
              </a:rPr>
              <a:t>Pudur</a:t>
            </a:r>
            <a:r>
              <a:rPr lang="en-US" sz="2400">
                <a:latin typeface="Times New Roman"/>
                <a:cs typeface="Times New Roman"/>
              </a:rPr>
              <a:t>','Coimbatore');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 values(641062,'RG </a:t>
            </a:r>
            <a:r>
              <a:rPr lang="en-US" sz="2400" err="1">
                <a:latin typeface="Times New Roman"/>
                <a:cs typeface="Times New Roman"/>
              </a:rPr>
              <a:t>Pudur</a:t>
            </a:r>
            <a:r>
              <a:rPr lang="en-US" sz="2400">
                <a:latin typeface="Times New Roman"/>
                <a:cs typeface="Times New Roman"/>
              </a:rPr>
              <a:t>','Coimbatore');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values(635602,'Adiyur','Vellore');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values(641605,'Ugayanur','Tiruppur');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values(609503,'Koothanur','Tiruppur');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values(621702,'Ambil','Tiruchirappalli');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values(626126,'Kunnur','Theni'); </a:t>
            </a:r>
            <a:endParaRPr lang="en-US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Times New Roman"/>
                <a:cs typeface="Times New Roman"/>
              </a:rPr>
              <a:t>insert into Location values(641655,'Alathur','Coimbatore'); 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7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99E1F-5671-4A20-ACB3-37401811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EFEFE"/>
                </a:solidFill>
                <a:latin typeface="+mj-lt"/>
              </a:rPr>
              <a:t>Sample Data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9100EA-BBA8-4002-9F3D-1F1E725B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LocationTable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83F96AB-9592-41F4-A9EC-64B27EF7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4" y="643467"/>
            <a:ext cx="6006385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227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D1EB-FC37-4E6D-A2B5-4A3A7CE3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 </a:t>
            </a:r>
            <a:r>
              <a:rPr lang="en-US" err="1">
                <a:latin typeface="Oswald"/>
              </a:rPr>
              <a:t>JobTable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9EE1-305C-4563-9FCE-1091369F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03" y="2481079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>
                <a:latin typeface="Oswald"/>
              </a:rPr>
              <a:t>create table Job </a:t>
            </a:r>
          </a:p>
          <a:p>
            <a:r>
              <a:rPr lang="en-US" sz="2400">
                <a:latin typeface="Oswald"/>
              </a:rPr>
              <a:t>(</a:t>
            </a:r>
          </a:p>
          <a:p>
            <a:r>
              <a:rPr lang="en-US" sz="2400">
                <a:latin typeface="Oswald"/>
              </a:rPr>
              <a:t>    </a:t>
            </a:r>
            <a:r>
              <a:rPr lang="en-US" sz="2400" err="1">
                <a:latin typeface="Oswald"/>
              </a:rPr>
              <a:t>JobCode</a:t>
            </a:r>
            <a:r>
              <a:rPr lang="en-US" sz="2400">
                <a:latin typeface="Oswald"/>
              </a:rPr>
              <a:t> varchar2(3) not null, </a:t>
            </a:r>
          </a:p>
          <a:p>
            <a:r>
              <a:rPr lang="en-US" sz="2400">
                <a:latin typeface="Oswald"/>
              </a:rPr>
              <a:t>    Designation varchar2(20), </a:t>
            </a:r>
          </a:p>
          <a:p>
            <a:r>
              <a:rPr lang="en-US" sz="2400">
                <a:latin typeface="Oswald"/>
              </a:rPr>
              <a:t>    Shift varchar2(15), </a:t>
            </a:r>
          </a:p>
          <a:p>
            <a:r>
              <a:rPr lang="en-US" sz="2400">
                <a:latin typeface="Oswald"/>
              </a:rPr>
              <a:t>    constraint </a:t>
            </a:r>
            <a:r>
              <a:rPr lang="en-US" sz="2400" err="1">
                <a:latin typeface="Oswald"/>
              </a:rPr>
              <a:t>pk_JobCode</a:t>
            </a:r>
            <a:r>
              <a:rPr lang="en-US" sz="2400">
                <a:latin typeface="Oswald"/>
              </a:rPr>
              <a:t> primary key (</a:t>
            </a:r>
            <a:r>
              <a:rPr lang="en-US" sz="2400" err="1">
                <a:latin typeface="Oswald"/>
              </a:rPr>
              <a:t>JobCode</a:t>
            </a:r>
            <a:r>
              <a:rPr lang="en-US" sz="2400">
                <a:latin typeface="Oswald"/>
              </a:rPr>
              <a:t>)</a:t>
            </a:r>
          </a:p>
          <a:p>
            <a:r>
              <a:rPr lang="en-US" sz="2400">
                <a:latin typeface="Oswald"/>
              </a:rPr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3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E8C5-320D-4CFB-A2D9-F504A4AB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 </a:t>
            </a:r>
            <a:r>
              <a:rPr lang="en-US" err="1">
                <a:latin typeface="Oswald"/>
              </a:rPr>
              <a:t>JobTable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084D-D9AC-4EE0-B1CB-424A59A7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0" y="2667985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>
                <a:latin typeface="Oswald"/>
              </a:rPr>
              <a:t>insert into Job values('J01','Admin','Full-time');</a:t>
            </a:r>
          </a:p>
          <a:p>
            <a:r>
              <a:rPr lang="en-US" sz="1400">
                <a:latin typeface="Oswald"/>
              </a:rPr>
              <a:t>insert into Job values('J02','Planning </a:t>
            </a:r>
            <a:r>
              <a:rPr lang="en-US" sz="1400" err="1">
                <a:latin typeface="Oswald"/>
              </a:rPr>
              <a:t>Engineer','Full</a:t>
            </a:r>
            <a:r>
              <a:rPr lang="en-US" sz="1400">
                <a:latin typeface="Oswald"/>
              </a:rPr>
              <a:t>-time');</a:t>
            </a:r>
          </a:p>
          <a:p>
            <a:r>
              <a:rPr lang="en-US" sz="1400">
                <a:latin typeface="Oswald"/>
              </a:rPr>
              <a:t>insert into Job values('J03','Project </a:t>
            </a:r>
            <a:r>
              <a:rPr lang="en-US" sz="1400" err="1">
                <a:latin typeface="Oswald"/>
              </a:rPr>
              <a:t>Manager','Full</a:t>
            </a:r>
            <a:r>
              <a:rPr lang="en-US" sz="1400">
                <a:latin typeface="Oswald"/>
              </a:rPr>
              <a:t>-time');</a:t>
            </a:r>
          </a:p>
          <a:p>
            <a:r>
              <a:rPr lang="en-US" sz="1400">
                <a:latin typeface="Oswald"/>
              </a:rPr>
              <a:t>insert into Job values('J04','Accountant','Full-time');</a:t>
            </a:r>
          </a:p>
          <a:p>
            <a:r>
              <a:rPr lang="en-US" sz="1400">
                <a:latin typeface="Oswald"/>
              </a:rPr>
              <a:t>insert into Job values('J05','Electrician','Morning');</a:t>
            </a:r>
          </a:p>
          <a:p>
            <a:r>
              <a:rPr lang="en-US" sz="1400">
                <a:latin typeface="Oswald"/>
              </a:rPr>
              <a:t>insert into Job values('J06','Electrician','Evening');</a:t>
            </a:r>
          </a:p>
          <a:p>
            <a:r>
              <a:rPr lang="en-US" sz="1400">
                <a:latin typeface="Oswald"/>
              </a:rPr>
              <a:t>insert into Job values('J07','Electrician','Night');</a:t>
            </a:r>
          </a:p>
          <a:p>
            <a:r>
              <a:rPr lang="en-US" sz="1400">
                <a:latin typeface="Oswald"/>
              </a:rPr>
              <a:t>insert into Job values('J08','Plumber','Morning');</a:t>
            </a:r>
          </a:p>
          <a:p>
            <a:r>
              <a:rPr lang="en-US" sz="1400">
                <a:latin typeface="Oswald"/>
              </a:rPr>
              <a:t>insert into Job values('J09','Plumber','Evening');</a:t>
            </a:r>
          </a:p>
          <a:p>
            <a:r>
              <a:rPr lang="en-US" sz="1400">
                <a:latin typeface="Oswald"/>
              </a:rPr>
              <a:t>insert into Job values('J10','Pumber','Night');</a:t>
            </a:r>
          </a:p>
          <a:p>
            <a:r>
              <a:rPr lang="en-US" sz="1400">
                <a:latin typeface="Oswald"/>
              </a:rPr>
              <a:t>insert into Job values('J11','House </a:t>
            </a:r>
            <a:r>
              <a:rPr lang="en-US" sz="1400" err="1">
                <a:latin typeface="Oswald"/>
              </a:rPr>
              <a:t>Keeping','Morning</a:t>
            </a:r>
            <a:r>
              <a:rPr lang="en-US" sz="1400">
                <a:latin typeface="Oswald"/>
              </a:rPr>
              <a:t>');</a:t>
            </a:r>
          </a:p>
          <a:p>
            <a:r>
              <a:rPr lang="en-US" sz="1400">
                <a:latin typeface="Oswald"/>
              </a:rPr>
              <a:t>insert into Job values('J12','House </a:t>
            </a:r>
            <a:r>
              <a:rPr lang="en-US" sz="1400" err="1">
                <a:latin typeface="Oswald"/>
              </a:rPr>
              <a:t>Keeping','Evening</a:t>
            </a:r>
            <a:r>
              <a:rPr lang="en-US" sz="1400">
                <a:latin typeface="Oswald"/>
              </a:rPr>
              <a:t>');</a:t>
            </a:r>
          </a:p>
          <a:p>
            <a:r>
              <a:rPr lang="en-US" sz="1400">
                <a:latin typeface="Oswald"/>
              </a:rPr>
              <a:t>insert into Job values('J13','House </a:t>
            </a:r>
            <a:r>
              <a:rPr lang="en-US" sz="1400" err="1">
                <a:latin typeface="Oswald"/>
              </a:rPr>
              <a:t>Keeping','Night</a:t>
            </a:r>
            <a:r>
              <a:rPr lang="en-US" sz="1400">
                <a:latin typeface="Oswald"/>
              </a:rPr>
              <a:t>');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5861E-07FA-44A8-9E84-DCA5CE73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rgbClr val="FEFEFE"/>
                </a:solidFill>
                <a:latin typeface="+mj-lt"/>
              </a:rPr>
              <a:t>Sample Data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E03850-E966-4672-8A58-6D59F581E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Table</a:t>
            </a:r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47FCF1-A3AC-4DD4-B0E9-64731BED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05" y="643467"/>
            <a:ext cx="6166583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595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585F-A25C-4610-880D-8FB682A0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 </a:t>
            </a:r>
            <a:r>
              <a:rPr lang="en-US" err="1">
                <a:latin typeface="Oswald"/>
              </a:rPr>
              <a:t>EmployeeTable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EB7B-BAAE-45F6-9DB9-8019B0B2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0" y="2869267"/>
            <a:ext cx="10583328" cy="29320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>
                <a:latin typeface="Times New Roman"/>
                <a:ea typeface="Segoe UI"/>
                <a:cs typeface="Segoe UI"/>
              </a:rPr>
              <a:t>create table Employee  ( </a:t>
            </a:r>
            <a:endParaRPr lang="en-US"/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EmpID</a:t>
            </a:r>
            <a:r>
              <a:rPr lang="en-US" sz="1800">
                <a:latin typeface="Times New Roman"/>
                <a:ea typeface="Segoe UI"/>
                <a:cs typeface="Segoe UI"/>
              </a:rPr>
              <a:t> varchar2(4) not null, </a:t>
            </a:r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 FName varchar2(20),  </a:t>
            </a:r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LName</a:t>
            </a:r>
            <a:r>
              <a:rPr lang="en-US" sz="1800">
                <a:latin typeface="Times New Roman"/>
                <a:ea typeface="Segoe UI"/>
                <a:cs typeface="Segoe UI"/>
              </a:rPr>
              <a:t> varchar2(20),  </a:t>
            </a:r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EContact</a:t>
            </a:r>
            <a:r>
              <a:rPr lang="en-US" sz="1800">
                <a:latin typeface="Times New Roman"/>
                <a:ea typeface="Segoe UI"/>
                <a:cs typeface="Segoe UI"/>
              </a:rPr>
              <a:t> number(10),  </a:t>
            </a:r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JobCode</a:t>
            </a:r>
            <a:r>
              <a:rPr lang="en-US" sz="1800">
                <a:latin typeface="Times New Roman"/>
                <a:ea typeface="Segoe UI"/>
                <a:cs typeface="Segoe UI"/>
              </a:rPr>
              <a:t> varchar2(3),  </a:t>
            </a:r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Pincode</a:t>
            </a:r>
            <a:r>
              <a:rPr lang="en-US" sz="1800">
                <a:latin typeface="Times New Roman"/>
                <a:ea typeface="Segoe UI"/>
                <a:cs typeface="Segoe UI"/>
              </a:rPr>
              <a:t> number(6),  </a:t>
            </a:r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 constraint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pk_EmpID</a:t>
            </a:r>
            <a:r>
              <a:rPr lang="en-US" sz="1800">
                <a:latin typeface="Times New Roman"/>
                <a:ea typeface="Segoe UI"/>
                <a:cs typeface="Segoe UI"/>
              </a:rPr>
              <a:t> primary key (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EmpID</a:t>
            </a:r>
            <a:r>
              <a:rPr lang="en-US" sz="1800">
                <a:latin typeface="Times New Roman"/>
                <a:ea typeface="Segoe UI"/>
                <a:cs typeface="Segoe UI"/>
              </a:rPr>
              <a:t>),  </a:t>
            </a:r>
          </a:p>
          <a:p>
            <a:pPr rtl="0"/>
            <a:r>
              <a:rPr lang="en-US" sz="1800">
                <a:latin typeface="Times New Roman"/>
                <a:ea typeface="Segoe UI"/>
                <a:cs typeface="Segoe UI"/>
              </a:rPr>
              <a:t>    constraint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fk_JobCode</a:t>
            </a:r>
            <a:r>
              <a:rPr lang="en-US" sz="1800">
                <a:latin typeface="Times New Roman"/>
                <a:ea typeface="Segoe UI"/>
                <a:cs typeface="Segoe UI"/>
              </a:rPr>
              <a:t> FOREIGN KEY(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JobCode</a:t>
            </a:r>
            <a:r>
              <a:rPr lang="en-US" sz="1800">
                <a:latin typeface="Times New Roman"/>
                <a:ea typeface="Segoe UI"/>
                <a:cs typeface="Segoe UI"/>
              </a:rPr>
              <a:t>) REFERENCES Job(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JobCode</a:t>
            </a:r>
            <a:r>
              <a:rPr lang="en-US" sz="1800">
                <a:latin typeface="Times New Roman"/>
                <a:ea typeface="Segoe UI"/>
                <a:cs typeface="Segoe UI"/>
              </a:rPr>
              <a:t>),  </a:t>
            </a:r>
          </a:p>
          <a:p>
            <a:r>
              <a:rPr lang="en-US" sz="1800">
                <a:latin typeface="Times New Roman"/>
                <a:ea typeface="Segoe UI"/>
                <a:cs typeface="Segoe UI"/>
              </a:rPr>
              <a:t>    constraint 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fk_Pincode</a:t>
            </a:r>
            <a:r>
              <a:rPr lang="en-US" sz="1800">
                <a:latin typeface="Times New Roman"/>
                <a:ea typeface="Segoe UI"/>
                <a:cs typeface="Segoe UI"/>
              </a:rPr>
              <a:t> FOREIGN KEY(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Pincode</a:t>
            </a:r>
            <a:r>
              <a:rPr lang="en-US" sz="1800">
                <a:latin typeface="Times New Roman"/>
                <a:ea typeface="Segoe UI"/>
                <a:cs typeface="Segoe UI"/>
              </a:rPr>
              <a:t>) REFERENCES Location(</a:t>
            </a:r>
            <a:r>
              <a:rPr lang="en-US" sz="1800" err="1">
                <a:latin typeface="Times New Roman"/>
                <a:ea typeface="Segoe UI"/>
                <a:cs typeface="Segoe UI"/>
              </a:rPr>
              <a:t>Pincode</a:t>
            </a:r>
            <a:r>
              <a:rPr lang="en-US" sz="1800">
                <a:latin typeface="Times New Roman"/>
                <a:ea typeface="Segoe UI"/>
                <a:cs typeface="Segoe UI"/>
              </a:rPr>
              <a:t>)  </a:t>
            </a:r>
          </a:p>
          <a:p>
            <a:r>
              <a:rPr lang="en-US" sz="1800">
                <a:latin typeface="Times New Roman"/>
                <a:ea typeface="Segoe UI"/>
                <a:cs typeface="Segoe UI"/>
              </a:rPr>
              <a:t>)</a:t>
            </a:r>
            <a:endParaRPr lang="en-US"/>
          </a:p>
          <a:p>
            <a:pPr rtl="0"/>
            <a:endParaRPr lang="en-US" sz="1800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60090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95C3-8F2B-4575-9815-DE6690FE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 </a:t>
            </a:r>
            <a:r>
              <a:rPr lang="en-US" err="1">
                <a:latin typeface="Oswald"/>
              </a:rPr>
              <a:t>EmployeeTable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805D-3470-4561-A7C9-98B4FADE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29" y="2581721"/>
            <a:ext cx="10554574" cy="3636511"/>
          </a:xfrm>
        </p:spPr>
        <p:txBody>
          <a:bodyPr>
            <a:normAutofit fontScale="55000" lnSpcReduction="20000"/>
          </a:bodyPr>
          <a:lstStyle/>
          <a:p>
            <a:r>
              <a:rPr lang="en-US">
                <a:latin typeface="Oswald"/>
              </a:rPr>
              <a:t>insert into Employee values('E001','Ashwin','Venkatesan',9867564361,'J01',641105);</a:t>
            </a:r>
          </a:p>
          <a:p>
            <a:r>
              <a:rPr lang="en-US"/>
              <a:t>insert into Employee values('E002','Senthi','kumar',8985663421,'J05',641041);</a:t>
            </a:r>
          </a:p>
          <a:p>
            <a:r>
              <a:rPr lang="en-US"/>
              <a:t>insert into Employee values('E003','Ganesh','Iyer',9676415267,'J07',641062);</a:t>
            </a:r>
          </a:p>
          <a:p>
            <a:r>
              <a:rPr lang="en-US"/>
              <a:t>insert into Employee values('E004','Suresh','Nair',9989432678,'J04',635602);</a:t>
            </a:r>
          </a:p>
          <a:p>
            <a:r>
              <a:rPr lang="en-US"/>
              <a:t>insert into Employee values('E005','Rama','Rao',8884587239,'J06',641605);</a:t>
            </a:r>
          </a:p>
          <a:p>
            <a:r>
              <a:rPr lang="en-US"/>
              <a:t>insert into Employee values('E006','Ashwin','Raman',9876523465,'J02',609503);</a:t>
            </a:r>
          </a:p>
          <a:p>
            <a:r>
              <a:rPr lang="en-US"/>
              <a:t>insert into Employee values('E007','Ramachandra','Iyer',9987643257,'J08',641112);</a:t>
            </a:r>
          </a:p>
          <a:p>
            <a:r>
              <a:rPr lang="en-US"/>
              <a:t>insert into Employee values('E008','Deva','Pillai',9876345656,'J04',621702);</a:t>
            </a:r>
          </a:p>
          <a:p>
            <a:r>
              <a:rPr lang="en-US"/>
              <a:t>insert into Employee values('E009','Dharun','Venkatesah',6308456579,'J03',626126);</a:t>
            </a:r>
          </a:p>
          <a:p>
            <a:r>
              <a:rPr lang="en-US"/>
              <a:t>insert into Employee values('E0010','Kavin','Thevar',9441343733,'J09',641655);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6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6E7E-40EE-442E-AAE0-0AEA7E90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j-lt"/>
              </a:rPr>
              <a:t>Sample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D024-6659-4450-A2E0-6C3BF9E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825437"/>
            <a:ext cx="10930487" cy="469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Table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FFE7F99-86FE-495F-A779-739A43F9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73" y="447675"/>
            <a:ext cx="9618121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02393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FA6D-95E1-44E3-BF4C-BB294253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Functional Dependency Closure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044F-F3F2-487B-8F12-A7FAB3EB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Oswald"/>
              </a:rPr>
              <a:t>{</a:t>
            </a:r>
            <a:r>
              <a:rPr lang="en-US" err="1">
                <a:latin typeface="Oswald"/>
              </a:rPr>
              <a:t>Pincode</a:t>
            </a:r>
            <a:r>
              <a:rPr lang="en-US">
                <a:latin typeface="Oswald"/>
              </a:rPr>
              <a:t>}+ = {</a:t>
            </a:r>
            <a:r>
              <a:rPr lang="en-IN">
                <a:latin typeface="Oswald"/>
              </a:rPr>
              <a:t>Panchayat, District}</a:t>
            </a:r>
          </a:p>
          <a:p>
            <a:r>
              <a:rPr lang="en-US">
                <a:latin typeface="Oswald"/>
              </a:rPr>
              <a:t>{Panchayat}+ = {Panchayat}</a:t>
            </a:r>
          </a:p>
          <a:p>
            <a:r>
              <a:rPr lang="en-US">
                <a:latin typeface="Oswald"/>
              </a:rPr>
              <a:t>{District}+ = {District}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2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1A5-2AA5-4BAF-A9F0-DED1891F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 </a:t>
            </a:r>
            <a:r>
              <a:rPr lang="en-US" err="1">
                <a:latin typeface="Oswald"/>
              </a:rPr>
              <a:t>WaterSourceTable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ED1B-E47C-4753-9909-7EFCBA15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2" y="2667985"/>
            <a:ext cx="10554574" cy="3636511"/>
          </a:xfrm>
        </p:spPr>
        <p:txBody>
          <a:bodyPr>
            <a:normAutofit fontScale="55000" lnSpcReduction="20000"/>
          </a:bodyPr>
          <a:lstStyle/>
          <a:p>
            <a:r>
              <a:rPr lang="en-US">
                <a:latin typeface="Oswald"/>
              </a:rPr>
              <a:t>create table </a:t>
            </a:r>
            <a:r>
              <a:rPr lang="en-US" err="1">
                <a:latin typeface="Oswald"/>
              </a:rPr>
              <a:t>WaterSource</a:t>
            </a:r>
            <a:r>
              <a:rPr lang="en-US">
                <a:latin typeface="Oswald"/>
              </a:rPr>
              <a:t> </a:t>
            </a:r>
          </a:p>
          <a:p>
            <a:r>
              <a:rPr lang="en-US">
                <a:latin typeface="Oswald"/>
              </a:rPr>
              <a:t>(</a:t>
            </a:r>
          </a:p>
          <a:p>
            <a:r>
              <a:rPr lang="en-US"/>
              <a:t>    WSID varchar2(4) not null,</a:t>
            </a:r>
          </a:p>
          <a:p>
            <a:r>
              <a:rPr lang="en-US">
                <a:latin typeface="Oswald"/>
              </a:rPr>
              <a:t>    </a:t>
            </a:r>
            <a:r>
              <a:rPr lang="en-US" err="1">
                <a:latin typeface="Oswald"/>
              </a:rPr>
              <a:t>WStatus</a:t>
            </a:r>
            <a:r>
              <a:rPr lang="en-US">
                <a:latin typeface="Oswald"/>
              </a:rPr>
              <a:t> varchar2(15), </a:t>
            </a:r>
          </a:p>
          <a:p>
            <a:r>
              <a:rPr lang="en-US"/>
              <a:t>    </a:t>
            </a:r>
            <a:r>
              <a:rPr lang="en-US" err="1"/>
              <a:t>WEstimation</a:t>
            </a:r>
            <a:r>
              <a:rPr lang="en-US"/>
              <a:t> number(7), </a:t>
            </a:r>
          </a:p>
          <a:p>
            <a:r>
              <a:rPr lang="en-US"/>
              <a:t>    </a:t>
            </a:r>
            <a:r>
              <a:rPr lang="en-US" err="1"/>
              <a:t>WCapacity</a:t>
            </a:r>
            <a:r>
              <a:rPr lang="en-US"/>
              <a:t> number(6), </a:t>
            </a:r>
          </a:p>
          <a:p>
            <a:r>
              <a:rPr lang="en-US"/>
              <a:t>    </a:t>
            </a:r>
            <a:r>
              <a:rPr lang="en-US" err="1"/>
              <a:t>Pincode</a:t>
            </a:r>
            <a:r>
              <a:rPr lang="en-US"/>
              <a:t> number(6), </a:t>
            </a:r>
          </a:p>
          <a:p>
            <a:r>
              <a:rPr lang="en-US"/>
              <a:t>    constraint </a:t>
            </a:r>
            <a:r>
              <a:rPr lang="en-US" err="1"/>
              <a:t>pk_WSID</a:t>
            </a:r>
            <a:r>
              <a:rPr lang="en-US"/>
              <a:t> primary key (WSID), </a:t>
            </a:r>
          </a:p>
          <a:p>
            <a:r>
              <a:rPr lang="en-US"/>
              <a:t>    constraint fk_WPincode FOREIGN KEY(Pincode) REFERENCES Location(Pincode) </a:t>
            </a:r>
          </a:p>
          <a:p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5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073-AB05-4C5C-91AA-EF8B0219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 </a:t>
            </a:r>
            <a:r>
              <a:rPr lang="en-US" err="1">
                <a:latin typeface="Oswald"/>
              </a:rPr>
              <a:t>WaterSourceTable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CE25-E84F-4D40-BE02-414AB8BF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87" y="2552966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>
                <a:latin typeface="Oswald"/>
              </a:rPr>
              <a:t>insert into </a:t>
            </a:r>
            <a:r>
              <a:rPr lang="en-US" sz="2400" err="1">
                <a:latin typeface="Oswald"/>
              </a:rPr>
              <a:t>WaterSource</a:t>
            </a:r>
            <a:r>
              <a:rPr lang="en-US" sz="2400">
                <a:latin typeface="Oswald"/>
              </a:rPr>
              <a:t> values('W002','Constructed',5261510,120000,641041);</a:t>
            </a:r>
          </a:p>
          <a:p>
            <a:r>
              <a:rPr lang="en-US" sz="2400">
                <a:latin typeface="Oswald"/>
              </a:rPr>
              <a:t>insert into WaterSource values('W003','Constructed',4500000,55000,641062);</a:t>
            </a:r>
          </a:p>
          <a:p>
            <a:r>
              <a:rPr lang="en-US" sz="2400">
                <a:latin typeface="Oswald"/>
              </a:rPr>
              <a:t>insert into WaterSource values('W005','Constructed',5400000,75000,641605);</a:t>
            </a:r>
          </a:p>
          <a:p>
            <a:r>
              <a:rPr lang="en-US" sz="2400">
                <a:latin typeface="Oswald"/>
              </a:rPr>
              <a:t>insert into </a:t>
            </a:r>
            <a:r>
              <a:rPr lang="en-US" sz="2400" err="1">
                <a:latin typeface="Oswald"/>
              </a:rPr>
              <a:t>WaterSource</a:t>
            </a:r>
            <a:r>
              <a:rPr lang="en-US" sz="2400">
                <a:latin typeface="Oswald"/>
              </a:rPr>
              <a:t> values('W007','Constructed',7500000,150000,641112);</a:t>
            </a:r>
          </a:p>
          <a:p>
            <a:r>
              <a:rPr lang="en-US" sz="2400">
                <a:latin typeface="Oswald"/>
              </a:rPr>
              <a:t>insert into WaterSource values('W008','Constructed',7000000,135000,621702);</a:t>
            </a:r>
          </a:p>
          <a:p>
            <a:endParaRPr lang="en-US" sz="2400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04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69D20-905C-43B2-8342-C321049E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EFEFE"/>
                </a:solidFill>
                <a:latin typeface="+mj-lt"/>
              </a:rPr>
              <a:t>Sample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98A4-B5CC-47BE-8C73-4E34D0C2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457198"/>
            <a:ext cx="3444211" cy="1343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WaterSource Table 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44E0EFF-E61C-4293-9D77-FC692B5B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800076"/>
            <a:ext cx="6268062" cy="30846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1282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DA99-5508-4A66-A2E2-9B67CE26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 </a:t>
            </a:r>
            <a:r>
              <a:rPr lang="en-US" err="1">
                <a:latin typeface="Oswald"/>
              </a:rPr>
              <a:t>WaterUsage</a:t>
            </a:r>
            <a:r>
              <a:rPr lang="en-US" b="0">
                <a:latin typeface="Oswald"/>
              </a:rPr>
              <a:t> </a:t>
            </a:r>
            <a:r>
              <a:rPr lang="en-US">
                <a:latin typeface="Oswald"/>
              </a:rPr>
              <a:t>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C404-DC31-43D2-8A23-36F5E73D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38" y="2696739"/>
            <a:ext cx="10554574" cy="3636511"/>
          </a:xfrm>
        </p:spPr>
        <p:txBody>
          <a:bodyPr>
            <a:normAutofit fontScale="62500" lnSpcReduction="20000"/>
          </a:bodyPr>
          <a:lstStyle/>
          <a:p>
            <a:r>
              <a:rPr lang="en-US">
                <a:latin typeface="Oswald"/>
              </a:rPr>
              <a:t>create table </a:t>
            </a:r>
            <a:r>
              <a:rPr lang="en-US" err="1">
                <a:latin typeface="Oswald"/>
              </a:rPr>
              <a:t>WaterUsage</a:t>
            </a:r>
            <a:r>
              <a:rPr lang="en-US">
                <a:latin typeface="Oswald"/>
              </a:rPr>
              <a:t> </a:t>
            </a:r>
          </a:p>
          <a:p>
            <a:r>
              <a:rPr lang="en-US"/>
              <a:t>(</a:t>
            </a:r>
          </a:p>
          <a:p>
            <a:r>
              <a:rPr lang="en-US"/>
              <a:t>    WSID varchar2(4) not null,</a:t>
            </a:r>
          </a:p>
          <a:p>
            <a:r>
              <a:rPr lang="en-US"/>
              <a:t>    MONTH varchar2(10) not null, </a:t>
            </a:r>
          </a:p>
          <a:p>
            <a:r>
              <a:rPr lang="en-US"/>
              <a:t>    YEAR number(4) not null, </a:t>
            </a:r>
          </a:p>
          <a:p>
            <a:r>
              <a:rPr lang="en-US"/>
              <a:t>    USAGE number(6), </a:t>
            </a:r>
          </a:p>
          <a:p>
            <a:r>
              <a:rPr lang="en-US"/>
              <a:t>    constraint </a:t>
            </a:r>
            <a:r>
              <a:rPr lang="en-US" err="1"/>
              <a:t>pk_WSID_MONTH_YEAR</a:t>
            </a:r>
            <a:r>
              <a:rPr lang="en-US"/>
              <a:t> primary key (WSID, MONTH, YEAR), </a:t>
            </a:r>
          </a:p>
          <a:p>
            <a:r>
              <a:rPr lang="en-US"/>
              <a:t>    constraint fk_WSID FOREIGN KEY(WSID) REFERENCES WaterSource(WSID) </a:t>
            </a:r>
          </a:p>
          <a:p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7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06BC-7594-4738-B01C-AFCB0D21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 </a:t>
            </a:r>
            <a:r>
              <a:rPr lang="en-US" err="1">
                <a:latin typeface="Oswald"/>
              </a:rPr>
              <a:t>WaterUsageTable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5663-89D5-471C-96CC-BD3DB67B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2" y="2552966"/>
            <a:ext cx="10554574" cy="363651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insert into WaterUsage values('W002','January',2020,20000);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values('W007','March',2020,30000);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values('W008','November',2020,25000);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values('W002','February',2020,9000);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values('W008','January',2020,30000);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values('W002','April',2020,25000);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values('W007','February',2020,17000);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values('W007','September',2020,22000);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values('W008','June',2020,15000);</a:t>
            </a:r>
          </a:p>
          <a:p>
            <a:r>
              <a:rPr lang="en-US"/>
              <a:t>insert into </a:t>
            </a:r>
            <a:r>
              <a:rPr lang="en-US" err="1"/>
              <a:t>WaterUsage</a:t>
            </a:r>
            <a:r>
              <a:rPr lang="en-US"/>
              <a:t> values('W002','July',2020,21000);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79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8526F-3CAC-42DF-A7D5-865FE44D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EFEFE"/>
                </a:solidFill>
                <a:latin typeface="+mj-lt"/>
              </a:rPr>
              <a:t>Sample Data 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CDEA-4FB9-4E09-8C30-5ADD3F4A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WaterUsage Table 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, Excel&#10;&#10;Description automatically generated">
            <a:extLst>
              <a:ext uri="{FF2B5EF4-FFF2-40B4-BE49-F238E27FC236}">
                <a16:creationId xmlns:a16="http://schemas.microsoft.com/office/drawing/2014/main" id="{C7FDBB6F-7FF6-44AF-A13E-0D1CEF92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18" y="1613795"/>
            <a:ext cx="5630441" cy="3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9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CE6-755B-4684-9BAF-ABC679F5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" y="418433"/>
            <a:ext cx="10571998" cy="970450"/>
          </a:xfrm>
        </p:spPr>
        <p:txBody>
          <a:bodyPr/>
          <a:lstStyle/>
          <a:p>
            <a:r>
              <a:rPr lang="en-US">
                <a:latin typeface="Oswald"/>
              </a:rPr>
              <a:t>Creation of </a:t>
            </a:r>
            <a:r>
              <a:rPr lang="en-US" err="1">
                <a:latin typeface="Oswald"/>
              </a:rPr>
              <a:t>SanitationSystems</a:t>
            </a:r>
            <a:r>
              <a:rPr lang="en-US">
                <a:latin typeface="Oswald"/>
              </a:rPr>
              <a:t> 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80A9-B45E-4E43-AD11-28CB7741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8" y="2711117"/>
            <a:ext cx="10554574" cy="3636511"/>
          </a:xfrm>
        </p:spPr>
        <p:txBody>
          <a:bodyPr>
            <a:normAutofit fontScale="62500" lnSpcReduction="20000"/>
          </a:bodyPr>
          <a:lstStyle/>
          <a:p>
            <a:r>
              <a:rPr lang="en-US">
                <a:latin typeface="Oswald"/>
              </a:rPr>
              <a:t>create table </a:t>
            </a:r>
            <a:r>
              <a:rPr lang="en-US" err="1">
                <a:latin typeface="Oswald"/>
              </a:rPr>
              <a:t>SanitationSystems</a:t>
            </a:r>
            <a:r>
              <a:rPr lang="en-US">
                <a:latin typeface="Oswald"/>
              </a:rPr>
              <a:t> </a:t>
            </a:r>
          </a:p>
          <a:p>
            <a:r>
              <a:rPr lang="en-US">
                <a:latin typeface="Oswald"/>
              </a:rPr>
              <a:t>(</a:t>
            </a:r>
          </a:p>
          <a:p>
            <a:r>
              <a:rPr lang="en-US"/>
              <a:t>    SSID varchar2(4) not null,</a:t>
            </a:r>
          </a:p>
          <a:p>
            <a:r>
              <a:rPr lang="en-US"/>
              <a:t>    </a:t>
            </a:r>
            <a:r>
              <a:rPr lang="en-US" err="1"/>
              <a:t>SStatus</a:t>
            </a:r>
            <a:r>
              <a:rPr lang="en-US"/>
              <a:t> varchar2(15), </a:t>
            </a:r>
          </a:p>
          <a:p>
            <a:r>
              <a:rPr lang="en-US"/>
              <a:t>    SEstimation number(10), </a:t>
            </a:r>
          </a:p>
          <a:p>
            <a:r>
              <a:rPr lang="en-US"/>
              <a:t>    </a:t>
            </a:r>
            <a:r>
              <a:rPr lang="en-US" err="1"/>
              <a:t>Pincode</a:t>
            </a:r>
            <a:r>
              <a:rPr lang="en-US"/>
              <a:t> number(6), </a:t>
            </a:r>
          </a:p>
          <a:p>
            <a:r>
              <a:rPr lang="en-US"/>
              <a:t>    constraint </a:t>
            </a:r>
            <a:r>
              <a:rPr lang="en-US" err="1"/>
              <a:t>pk_SSID</a:t>
            </a:r>
            <a:r>
              <a:rPr lang="en-US"/>
              <a:t> primary key (SSID), </a:t>
            </a:r>
          </a:p>
          <a:p>
            <a:r>
              <a:rPr lang="en-US"/>
              <a:t>    constraint </a:t>
            </a:r>
            <a:r>
              <a:rPr lang="en-US" err="1"/>
              <a:t>fk_SPincode</a:t>
            </a:r>
            <a:r>
              <a:rPr lang="en-US"/>
              <a:t> FOREIGN KEY(</a:t>
            </a:r>
            <a:r>
              <a:rPr lang="en-US" err="1"/>
              <a:t>Pincode</a:t>
            </a:r>
            <a:r>
              <a:rPr lang="en-US"/>
              <a:t>) REFERENCES Location(</a:t>
            </a:r>
            <a:r>
              <a:rPr lang="en-US" err="1"/>
              <a:t>Pincode</a:t>
            </a:r>
            <a:r>
              <a:rPr lang="en-US"/>
              <a:t>) </a:t>
            </a:r>
          </a:p>
          <a:p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68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D66A-E439-45FC-AF98-17E22119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" y="389679"/>
            <a:ext cx="10571998" cy="970450"/>
          </a:xfrm>
        </p:spPr>
        <p:txBody>
          <a:bodyPr/>
          <a:lstStyle/>
          <a:p>
            <a:r>
              <a:rPr lang="en-US">
                <a:latin typeface="Oswald"/>
              </a:rPr>
              <a:t>Insertion Of </a:t>
            </a:r>
            <a:r>
              <a:rPr lang="en-US" err="1">
                <a:latin typeface="Oswald"/>
              </a:rPr>
              <a:t>SanitationSystemsTable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C893-4774-4326-9C5D-2C19BE46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80" y="2452325"/>
            <a:ext cx="10554574" cy="3636511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>
                <a:latin typeface="Oswald"/>
              </a:rPr>
              <a:t>insert into SanitationSystems values('S001','Constructed',2100000,641105);</a:t>
            </a:r>
          </a:p>
          <a:p>
            <a:r>
              <a:rPr lang="en-US" sz="2400">
                <a:latin typeface="Oswald"/>
              </a:rPr>
              <a:t>insert into SanitationSystems values('S002','Constructed',2000000,641041);</a:t>
            </a:r>
          </a:p>
          <a:p>
            <a:r>
              <a:rPr lang="en-US" sz="2400">
                <a:latin typeface="Oswald"/>
              </a:rPr>
              <a:t>insert into SanitationSystems values('S005','Constructed',2000000,641605);</a:t>
            </a:r>
          </a:p>
          <a:p>
            <a:r>
              <a:rPr lang="en-US" sz="2400">
                <a:latin typeface="Oswald"/>
              </a:rPr>
              <a:t>insert into SanitationSystems values('S006','Constructed',1700000,609503);</a:t>
            </a:r>
          </a:p>
          <a:p>
            <a:r>
              <a:rPr lang="en-US" sz="2400">
                <a:latin typeface="Oswald"/>
              </a:rPr>
              <a:t>insert into SanitationSystems values('S009','Constructed',2300000,626126);</a:t>
            </a:r>
          </a:p>
          <a:p>
            <a:endParaRPr lang="en-US" sz="2000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6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F908-DE45-4BE6-B1FE-64FEC4CD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EFEFE"/>
                </a:solidFill>
                <a:latin typeface="+mj-lt"/>
              </a:rPr>
              <a:t>Sample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727B-7907-4AF5-8B9A-F1E5A920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49" y="457199"/>
            <a:ext cx="3247652" cy="13620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SanitationSystems Table</a:t>
            </a:r>
            <a:r>
              <a:rPr lang="en-US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endParaRPr lang="en-US"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06BE70F-BE64-4F01-8EB6-1629C615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48737"/>
            <a:ext cx="6268060" cy="39873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5067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AEDB-4B39-429A-90E2-F3416CE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 Families</a:t>
            </a:r>
            <a:r>
              <a:rPr lang="en-US" b="0">
                <a:latin typeface="Oswald"/>
              </a:rPr>
              <a:t> </a:t>
            </a:r>
            <a:r>
              <a:rPr lang="en-US">
                <a:latin typeface="Oswald"/>
              </a:rPr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7562-2B90-4238-A471-F6D3E96C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63" y="2725495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>
                <a:latin typeface="Oswald"/>
              </a:rPr>
              <a:t>create table Families </a:t>
            </a:r>
          </a:p>
          <a:p>
            <a:r>
              <a:rPr lang="en-US" sz="1600">
                <a:latin typeface="Oswald"/>
              </a:rPr>
              <a:t>(</a:t>
            </a:r>
          </a:p>
          <a:p>
            <a:r>
              <a:rPr lang="en-US" sz="1600">
                <a:latin typeface="Oswald"/>
              </a:rPr>
              <a:t>    FID varchar2(6) not null, </a:t>
            </a:r>
          </a:p>
          <a:p>
            <a:r>
              <a:rPr lang="en-US" sz="1600">
                <a:latin typeface="Oswald"/>
              </a:rPr>
              <a:t>    Persons number(2), </a:t>
            </a:r>
          </a:p>
          <a:p>
            <a:r>
              <a:rPr lang="en-US" sz="1600">
                <a:latin typeface="Oswald"/>
              </a:rPr>
              <a:t>    </a:t>
            </a:r>
            <a:r>
              <a:rPr lang="en-US" sz="1600" err="1">
                <a:latin typeface="Oswald"/>
              </a:rPr>
              <a:t>FHead</a:t>
            </a:r>
            <a:r>
              <a:rPr lang="en-US" sz="1600">
                <a:latin typeface="Oswald"/>
              </a:rPr>
              <a:t> varchar2(10), </a:t>
            </a:r>
          </a:p>
          <a:p>
            <a:r>
              <a:rPr lang="en-US" sz="1600">
                <a:latin typeface="Oswald"/>
              </a:rPr>
              <a:t>    Consumption number(5), </a:t>
            </a:r>
          </a:p>
          <a:p>
            <a:r>
              <a:rPr lang="en-US" sz="1600">
                <a:latin typeface="Oswald"/>
              </a:rPr>
              <a:t>    </a:t>
            </a:r>
            <a:r>
              <a:rPr lang="en-US" sz="1600" err="1">
                <a:latin typeface="Oswald"/>
              </a:rPr>
              <a:t>FContact</a:t>
            </a:r>
            <a:r>
              <a:rPr lang="en-US" sz="1600">
                <a:latin typeface="Oswald"/>
              </a:rPr>
              <a:t> number(10), </a:t>
            </a:r>
          </a:p>
          <a:p>
            <a:r>
              <a:rPr lang="en-US" sz="1600">
                <a:latin typeface="Oswald"/>
              </a:rPr>
              <a:t>    </a:t>
            </a:r>
            <a:r>
              <a:rPr lang="en-US" sz="1600" err="1">
                <a:latin typeface="Oswald"/>
              </a:rPr>
              <a:t>Pincode</a:t>
            </a:r>
            <a:r>
              <a:rPr lang="en-US" sz="1600">
                <a:latin typeface="Oswald"/>
              </a:rPr>
              <a:t> number(6), </a:t>
            </a:r>
          </a:p>
          <a:p>
            <a:r>
              <a:rPr lang="en-US" sz="1600">
                <a:latin typeface="Oswald"/>
              </a:rPr>
              <a:t>    constraint </a:t>
            </a:r>
            <a:r>
              <a:rPr lang="en-US" sz="1600" err="1">
                <a:latin typeface="Oswald"/>
              </a:rPr>
              <a:t>pk_FID</a:t>
            </a:r>
            <a:r>
              <a:rPr lang="en-US" sz="1600">
                <a:latin typeface="Oswald"/>
              </a:rPr>
              <a:t> primary key (FID), </a:t>
            </a:r>
          </a:p>
          <a:p>
            <a:r>
              <a:rPr lang="en-US" sz="1600">
                <a:latin typeface="Oswald"/>
              </a:rPr>
              <a:t>    constraint </a:t>
            </a:r>
            <a:r>
              <a:rPr lang="en-US" sz="1600" err="1">
                <a:latin typeface="Oswald"/>
              </a:rPr>
              <a:t>fk_FPincode</a:t>
            </a:r>
            <a:r>
              <a:rPr lang="en-US" sz="1600">
                <a:latin typeface="Oswald"/>
              </a:rPr>
              <a:t> FOREIGN KEY(</a:t>
            </a:r>
            <a:r>
              <a:rPr lang="en-US" sz="1600" err="1">
                <a:latin typeface="Oswald"/>
              </a:rPr>
              <a:t>Pincode</a:t>
            </a:r>
            <a:r>
              <a:rPr lang="en-US" sz="1600">
                <a:latin typeface="Oswald"/>
              </a:rPr>
              <a:t>) REFERENCES Location(</a:t>
            </a:r>
            <a:r>
              <a:rPr lang="en-US" sz="1600" err="1">
                <a:latin typeface="Oswald"/>
              </a:rPr>
              <a:t>Pincode</a:t>
            </a:r>
            <a:r>
              <a:rPr lang="en-US" sz="1600">
                <a:latin typeface="Oswald"/>
              </a:rPr>
              <a:t>) </a:t>
            </a:r>
          </a:p>
          <a:p>
            <a:r>
              <a:rPr lang="en-US" sz="1600">
                <a:latin typeface="Oswald"/>
              </a:rPr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FA6D-95E1-44E3-BF4C-BB294253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Functional Dependency Closure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044F-F3F2-487B-8F12-A7FAB3EB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>
              <a:latin typeface="Oswald"/>
            </a:endParaRPr>
          </a:p>
          <a:p>
            <a:r>
              <a:rPr lang="en-IN" sz="2400">
                <a:latin typeface="Oswald"/>
              </a:rPr>
              <a:t>{</a:t>
            </a:r>
            <a:r>
              <a:rPr lang="en-IN" sz="2400" err="1">
                <a:latin typeface="Oswald"/>
              </a:rPr>
              <a:t>EmpID</a:t>
            </a:r>
            <a:r>
              <a:rPr lang="en-IN" sz="2400">
                <a:latin typeface="Oswald"/>
              </a:rPr>
              <a:t>}+ = {</a:t>
            </a:r>
            <a:r>
              <a:rPr lang="en-IN" sz="2400" err="1">
                <a:latin typeface="Oswald"/>
              </a:rPr>
              <a:t>EmpID</a:t>
            </a:r>
            <a:r>
              <a:rPr lang="en-IN" sz="2400">
                <a:latin typeface="Oswald"/>
              </a:rPr>
              <a:t>, FName, </a:t>
            </a:r>
            <a:r>
              <a:rPr lang="en-IN" sz="2400" err="1">
                <a:latin typeface="Oswald"/>
              </a:rPr>
              <a:t>LName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EContact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JobCode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Pincode</a:t>
            </a:r>
            <a:r>
              <a:rPr lang="en-IN" sz="2400">
                <a:latin typeface="Oswald"/>
              </a:rPr>
              <a:t>, Panchayat, District} </a:t>
            </a:r>
            <a:endParaRPr lang="en-US" sz="2400"/>
          </a:p>
          <a:p>
            <a:r>
              <a:rPr lang="en-US" sz="2400">
                <a:latin typeface="Oswald"/>
              </a:rPr>
              <a:t>{FName}+ = {FName}</a:t>
            </a:r>
          </a:p>
          <a:p>
            <a:r>
              <a:rPr lang="en-US" sz="2400">
                <a:latin typeface="Oswald"/>
              </a:rPr>
              <a:t>{</a:t>
            </a:r>
            <a:r>
              <a:rPr lang="en-US" sz="2400" err="1">
                <a:latin typeface="Oswald"/>
              </a:rPr>
              <a:t>LName</a:t>
            </a:r>
            <a:r>
              <a:rPr lang="en-US" sz="2400">
                <a:latin typeface="Oswald"/>
              </a:rPr>
              <a:t>}+ = {</a:t>
            </a:r>
            <a:r>
              <a:rPr lang="en-US" sz="2400" err="1">
                <a:latin typeface="Oswald"/>
              </a:rPr>
              <a:t>LName</a:t>
            </a:r>
            <a:r>
              <a:rPr lang="en-US" sz="2400">
                <a:latin typeface="Oswald"/>
              </a:rPr>
              <a:t>}</a:t>
            </a:r>
          </a:p>
          <a:p>
            <a:r>
              <a:rPr lang="en-US" sz="2400">
                <a:latin typeface="Oswald"/>
              </a:rPr>
              <a:t>{</a:t>
            </a:r>
            <a:r>
              <a:rPr lang="en-US" sz="2400" err="1">
                <a:latin typeface="Oswald"/>
              </a:rPr>
              <a:t>EContact</a:t>
            </a:r>
            <a:r>
              <a:rPr lang="en-US" sz="2400">
                <a:latin typeface="Oswald"/>
              </a:rPr>
              <a:t>}+ = {</a:t>
            </a:r>
            <a:r>
              <a:rPr lang="en-US" sz="2400" err="1">
                <a:latin typeface="Oswald"/>
              </a:rPr>
              <a:t>EContact</a:t>
            </a:r>
            <a:r>
              <a:rPr lang="en-US" sz="2400">
                <a:latin typeface="Oswald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75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BA11-6067-4B60-8DAE-AA4752EC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 Families Table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2BD4-E64D-424E-AEC2-462A82BD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74" y="2667986"/>
            <a:ext cx="10554574" cy="363651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insert into Families values('F00001',4,'Ashwin',7500,7358973592,641105);</a:t>
            </a:r>
          </a:p>
          <a:p>
            <a:r>
              <a:rPr lang="en-US"/>
              <a:t>insert into Families values('F00002',3,'Venkat',5000,9391357915,641041);</a:t>
            </a:r>
          </a:p>
          <a:p>
            <a:r>
              <a:rPr lang="en-US"/>
              <a:t>insert into Families values('F00003',8,'Sriram',15000,9989763459,641062);</a:t>
            </a:r>
          </a:p>
          <a:p>
            <a:r>
              <a:rPr lang="en-US"/>
              <a:t>insert into Families values('F00004',6,'Chandu',10000,9676313275,635602);</a:t>
            </a:r>
          </a:p>
          <a:p>
            <a:r>
              <a:rPr lang="en-US"/>
              <a:t>insert into Families values('F00005',2,'Senthil',1500,7702184949,641605);</a:t>
            </a:r>
          </a:p>
          <a:p>
            <a:r>
              <a:rPr lang="en-US"/>
              <a:t>insert into Families values('F00006',7,'Ganesh',13500,8985717469,609503);</a:t>
            </a:r>
          </a:p>
          <a:p>
            <a:r>
              <a:rPr lang="en-US"/>
              <a:t>insert into Families values('F00007',4,'Akash',75000,9490384823,641112);</a:t>
            </a:r>
          </a:p>
          <a:p>
            <a:r>
              <a:rPr lang="en-US"/>
              <a:t>insert into Families values('F00008',3,'RamaRao',5000,8356983593,621702);</a:t>
            </a:r>
          </a:p>
          <a:p>
            <a:r>
              <a:rPr lang="en-US"/>
              <a:t>insert into Families values('F00009',5,'Saravan',9000,9441754535,626126);</a:t>
            </a:r>
          </a:p>
          <a:p>
            <a:r>
              <a:rPr lang="en-US"/>
              <a:t>insert into Families values('F00010',6,'Manoj',10000,8886433659,641655);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54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F54A2-3956-4CF9-9ED3-D87FFE2E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j-lt"/>
              </a:rPr>
              <a:t>Sample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AE7F-4910-4ECD-B455-BD4EF6AA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825437"/>
            <a:ext cx="10930487" cy="469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Families Table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D00158B-BDCB-4402-B89C-10CA2F6F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37" y="332656"/>
            <a:ext cx="9785628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3035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81A9-8502-41C8-B405-51CAFDEF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 </a:t>
            </a:r>
            <a:r>
              <a:rPr lang="en-US" b="0">
                <a:latin typeface="Oswald"/>
              </a:rPr>
              <a:t> </a:t>
            </a:r>
            <a:r>
              <a:rPr lang="en-US">
                <a:latin typeface="Oswald"/>
              </a:rPr>
              <a:t>Donations 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9816-0377-4E6E-A195-7A285C65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97" y="2653608"/>
            <a:ext cx="10554574" cy="3636511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create table Donations </a:t>
            </a:r>
          </a:p>
          <a:p>
            <a:r>
              <a:rPr lang="en-US">
                <a:latin typeface="Oswald"/>
              </a:rPr>
              <a:t>(</a:t>
            </a:r>
          </a:p>
          <a:p>
            <a:r>
              <a:rPr lang="en-US">
                <a:latin typeface="Oswald"/>
              </a:rPr>
              <a:t>    </a:t>
            </a:r>
            <a:r>
              <a:rPr lang="en-US" err="1">
                <a:latin typeface="Oswald"/>
              </a:rPr>
              <a:t>TransactionID</a:t>
            </a:r>
            <a:r>
              <a:rPr lang="en-US">
                <a:latin typeface="Oswald"/>
              </a:rPr>
              <a:t> varchar2(6) not null, </a:t>
            </a:r>
          </a:p>
          <a:p>
            <a:r>
              <a:rPr lang="en-US">
                <a:latin typeface="Oswald"/>
              </a:rPr>
              <a:t>    </a:t>
            </a:r>
            <a:r>
              <a:rPr lang="en-US" err="1">
                <a:latin typeface="Oswald"/>
              </a:rPr>
              <a:t>AccountNumber</a:t>
            </a:r>
            <a:r>
              <a:rPr lang="en-US">
                <a:latin typeface="Oswald"/>
              </a:rPr>
              <a:t> number(15), </a:t>
            </a:r>
          </a:p>
          <a:p>
            <a:r>
              <a:rPr lang="en-US">
                <a:latin typeface="Oswald"/>
              </a:rPr>
              <a:t>    Amount number(10,2), </a:t>
            </a:r>
          </a:p>
          <a:p>
            <a:r>
              <a:rPr lang="en-US">
                <a:latin typeface="Oswald"/>
              </a:rPr>
              <a:t>    </a:t>
            </a:r>
            <a:r>
              <a:rPr lang="en-US" err="1">
                <a:latin typeface="Oswald"/>
              </a:rPr>
              <a:t>DContact</a:t>
            </a:r>
            <a:r>
              <a:rPr lang="en-US">
                <a:latin typeface="Oswald"/>
              </a:rPr>
              <a:t> number(10), </a:t>
            </a:r>
          </a:p>
          <a:p>
            <a:r>
              <a:rPr lang="en-US"/>
              <a:t>    </a:t>
            </a:r>
            <a:r>
              <a:rPr lang="en-US" err="1"/>
              <a:t>DDate</a:t>
            </a:r>
            <a:r>
              <a:rPr lang="en-US"/>
              <a:t> varchar2(25), </a:t>
            </a:r>
          </a:p>
          <a:p>
            <a:r>
              <a:rPr lang="en-US"/>
              <a:t>    constraint </a:t>
            </a:r>
            <a:r>
              <a:rPr lang="en-US" err="1"/>
              <a:t>pk_TransactionID</a:t>
            </a:r>
            <a:r>
              <a:rPr lang="en-US"/>
              <a:t> primary key (</a:t>
            </a:r>
            <a:r>
              <a:rPr lang="en-US" err="1"/>
              <a:t>TransactionID</a:t>
            </a:r>
            <a:r>
              <a:rPr lang="en-US"/>
              <a:t>) </a:t>
            </a:r>
          </a:p>
          <a:p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18C4-8700-41B0-A6FA-C6B921F1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 </a:t>
            </a:r>
            <a:r>
              <a:rPr lang="en-US" err="1">
                <a:latin typeface="Oswald"/>
              </a:rPr>
              <a:t>DonationsTable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C1F5-D0A6-4C9E-847C-4DD41A3A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5" y="2711117"/>
            <a:ext cx="10554574" cy="363651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insert into Donations values('T00001',123456789009123,1500,9652836888,'2020-01-22');</a:t>
            </a:r>
          </a:p>
          <a:p>
            <a:r>
              <a:rPr lang="en-US"/>
              <a:t>insert into Donations values('T00002',123456769009224,1000,9676313275,'2020-04-11');</a:t>
            </a:r>
          </a:p>
          <a:p>
            <a:r>
              <a:rPr lang="en-US"/>
              <a:t>insert into Donations values('T00003',123565678432156,500,8985546789,'2020-01-02');</a:t>
            </a:r>
          </a:p>
          <a:p>
            <a:r>
              <a:rPr lang="en-US"/>
              <a:t>insert into Donations values('T00004',567895432167889,750,9678654329,'2020-05-07');</a:t>
            </a:r>
          </a:p>
          <a:p>
            <a:r>
              <a:rPr lang="en-US"/>
              <a:t>insert into Donations values('T00005',123564567897656,2500,7702184949,'2020-07-03');</a:t>
            </a:r>
          </a:p>
          <a:p>
            <a:r>
              <a:rPr lang="en-US"/>
              <a:t>insert into Donations values('T00006',678954325689567,1900,9490384823,'2020-01-10');</a:t>
            </a:r>
          </a:p>
          <a:p>
            <a:r>
              <a:rPr lang="en-US"/>
              <a:t>insert into Donations values('T00007',789456345678956,5000,9989654329,'2020-06-06');</a:t>
            </a:r>
          </a:p>
          <a:p>
            <a:r>
              <a:rPr lang="en-US"/>
              <a:t>insert into Donations values('T00008',657894325678976,35000,9989442189,'2020-05-15');</a:t>
            </a:r>
          </a:p>
          <a:p>
            <a:r>
              <a:rPr lang="en-US"/>
              <a:t>insert into Donations values('T00009',456789543267798,550,6302856789,'2020-02-21');</a:t>
            </a:r>
          </a:p>
          <a:p>
            <a:r>
              <a:rPr lang="en-US"/>
              <a:t>insert into Donations values('T00010',345678934523678,300,7302184965,'2020-03-20');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214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AAB16-1B4A-43D1-9ADF-E939893E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j-lt"/>
              </a:rPr>
              <a:t>Sample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2F24-1C94-4EAE-85FF-4FE6C0D4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Donations Table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939F6F9-804B-4BCB-94DB-6F7A01F5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91" y="2593914"/>
            <a:ext cx="9018072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561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D6D9-3CA5-42A3-A58C-5289D9F7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Creation of </a:t>
            </a:r>
            <a:r>
              <a:rPr lang="en-US" b="0">
                <a:latin typeface="Oswald"/>
              </a:rPr>
              <a:t> </a:t>
            </a:r>
            <a:r>
              <a:rPr lang="en-US">
                <a:latin typeface="Oswald"/>
              </a:rPr>
              <a:t>Expenditure 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9603-ABA8-47B7-918C-9F6AE983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7" y="2826136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>
                <a:latin typeface="Oswald"/>
              </a:rPr>
              <a:t>create table Expenditure (</a:t>
            </a:r>
          </a:p>
          <a:p>
            <a:r>
              <a:rPr lang="en-US" sz="1600">
                <a:latin typeface="Oswald"/>
              </a:rPr>
              <a:t>    </a:t>
            </a:r>
            <a:r>
              <a:rPr lang="en-US" sz="1600" err="1">
                <a:latin typeface="Oswald"/>
              </a:rPr>
              <a:t>ExpenseID</a:t>
            </a:r>
            <a:r>
              <a:rPr lang="en-US" sz="1600">
                <a:latin typeface="Oswald"/>
              </a:rPr>
              <a:t> varchar2(6) not null, </a:t>
            </a:r>
          </a:p>
          <a:p>
            <a:r>
              <a:rPr lang="en-US" sz="1600">
                <a:latin typeface="Oswald"/>
              </a:rPr>
              <a:t>    EDate varchar2(25), </a:t>
            </a:r>
          </a:p>
          <a:p>
            <a:r>
              <a:rPr lang="en-US" sz="1600">
                <a:latin typeface="Oswald"/>
              </a:rPr>
              <a:t>    </a:t>
            </a:r>
            <a:r>
              <a:rPr lang="en-US" sz="1600" err="1">
                <a:latin typeface="Oswald"/>
              </a:rPr>
              <a:t>EmpID</a:t>
            </a:r>
            <a:r>
              <a:rPr lang="en-US" sz="1600">
                <a:latin typeface="Oswald"/>
              </a:rPr>
              <a:t> varchar2(4), </a:t>
            </a:r>
          </a:p>
          <a:p>
            <a:r>
              <a:rPr lang="en-US" sz="1600">
                <a:latin typeface="Oswald"/>
              </a:rPr>
              <a:t>    WSID varchar2(4), </a:t>
            </a:r>
          </a:p>
          <a:p>
            <a:r>
              <a:rPr lang="en-US" sz="1600">
                <a:latin typeface="Oswald"/>
              </a:rPr>
              <a:t>    SSID varchar2(4), </a:t>
            </a:r>
          </a:p>
          <a:p>
            <a:r>
              <a:rPr lang="en-US" sz="1600">
                <a:latin typeface="Oswald"/>
              </a:rPr>
              <a:t>    </a:t>
            </a:r>
            <a:r>
              <a:rPr lang="en-US" sz="1600" err="1">
                <a:latin typeface="Oswald"/>
              </a:rPr>
              <a:t>EAmount</a:t>
            </a:r>
            <a:r>
              <a:rPr lang="en-US" sz="1600">
                <a:latin typeface="Oswald"/>
              </a:rPr>
              <a:t> number(10,2), </a:t>
            </a:r>
          </a:p>
          <a:p>
            <a:r>
              <a:rPr lang="en-US" sz="1600">
                <a:latin typeface="Oswald"/>
              </a:rPr>
              <a:t>    constraint </a:t>
            </a:r>
            <a:r>
              <a:rPr lang="en-US" sz="1600" err="1">
                <a:latin typeface="Oswald"/>
              </a:rPr>
              <a:t>pk_ExpenseID</a:t>
            </a:r>
            <a:r>
              <a:rPr lang="en-US" sz="1600">
                <a:latin typeface="Oswald"/>
              </a:rPr>
              <a:t> primary key (</a:t>
            </a:r>
            <a:r>
              <a:rPr lang="en-US" sz="1600" err="1">
                <a:latin typeface="Oswald"/>
              </a:rPr>
              <a:t>ExpenseID</a:t>
            </a:r>
            <a:r>
              <a:rPr lang="en-US" sz="1600">
                <a:latin typeface="Oswald"/>
              </a:rPr>
              <a:t>), </a:t>
            </a:r>
          </a:p>
          <a:p>
            <a:r>
              <a:rPr lang="en-US" sz="1600">
                <a:latin typeface="Oswald"/>
              </a:rPr>
              <a:t>    constraint </a:t>
            </a:r>
            <a:r>
              <a:rPr lang="en-US" sz="1600" err="1">
                <a:latin typeface="Oswald"/>
              </a:rPr>
              <a:t>fk_EmpID</a:t>
            </a:r>
            <a:r>
              <a:rPr lang="en-US" sz="1600">
                <a:latin typeface="Oswald"/>
              </a:rPr>
              <a:t> FOREIGN KEY(</a:t>
            </a:r>
            <a:r>
              <a:rPr lang="en-US" sz="1600" err="1">
                <a:latin typeface="Oswald"/>
              </a:rPr>
              <a:t>EmpID</a:t>
            </a:r>
            <a:r>
              <a:rPr lang="en-US" sz="1600">
                <a:latin typeface="Oswald"/>
              </a:rPr>
              <a:t>) REFERENCES Employee(</a:t>
            </a:r>
            <a:r>
              <a:rPr lang="en-US" sz="1600" err="1">
                <a:latin typeface="Oswald"/>
              </a:rPr>
              <a:t>EmpID</a:t>
            </a:r>
            <a:r>
              <a:rPr lang="en-US" sz="1600">
                <a:latin typeface="Oswald"/>
              </a:rPr>
              <a:t>), </a:t>
            </a:r>
          </a:p>
          <a:p>
            <a:r>
              <a:rPr lang="en-US" sz="1600">
                <a:latin typeface="Oswald"/>
              </a:rPr>
              <a:t>    constraint </a:t>
            </a:r>
            <a:r>
              <a:rPr lang="en-US" sz="1600" err="1">
                <a:latin typeface="Oswald"/>
              </a:rPr>
              <a:t>fk_EWSID</a:t>
            </a:r>
            <a:r>
              <a:rPr lang="en-US" sz="1600">
                <a:latin typeface="Oswald"/>
              </a:rPr>
              <a:t> FOREIGN KEY(WSID) REFERENCES </a:t>
            </a:r>
            <a:r>
              <a:rPr lang="en-US" sz="1600" err="1">
                <a:latin typeface="Oswald"/>
              </a:rPr>
              <a:t>WaterSource</a:t>
            </a:r>
            <a:r>
              <a:rPr lang="en-US" sz="1600">
                <a:latin typeface="Oswald"/>
              </a:rPr>
              <a:t>(WSID), </a:t>
            </a:r>
          </a:p>
          <a:p>
            <a:r>
              <a:rPr lang="en-US" sz="1600">
                <a:latin typeface="Oswald"/>
              </a:rPr>
              <a:t>    constraint </a:t>
            </a:r>
            <a:r>
              <a:rPr lang="en-US" sz="1600" err="1">
                <a:latin typeface="Oswald"/>
              </a:rPr>
              <a:t>fk_SSID</a:t>
            </a:r>
            <a:r>
              <a:rPr lang="en-US" sz="1600">
                <a:latin typeface="Oswald"/>
              </a:rPr>
              <a:t> FOREIGN KEY(SSID) REFERENCES </a:t>
            </a:r>
            <a:r>
              <a:rPr lang="en-US" sz="1600" err="1">
                <a:latin typeface="Oswald"/>
              </a:rPr>
              <a:t>SanitationSystems</a:t>
            </a:r>
            <a:r>
              <a:rPr lang="en-US" sz="1600">
                <a:latin typeface="Oswald"/>
              </a:rPr>
              <a:t>(SSID) )</a:t>
            </a:r>
          </a:p>
          <a:p>
            <a:endParaRPr lang="en-US" sz="1600">
              <a:latin typeface="Oswald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47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D363-0E30-4D13-BFA0-458FCC63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Insertion Of </a:t>
            </a:r>
            <a:r>
              <a:rPr lang="en-US" err="1">
                <a:latin typeface="Oswald"/>
              </a:rPr>
              <a:t>ExpenditureTable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16C4-56F5-49B1-800C-EB575AA8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88" y="2596098"/>
            <a:ext cx="10554574" cy="3636511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insert into Expenditure values('E00001','2020-01-01','E004','W003','NULL',15000);</a:t>
            </a:r>
          </a:p>
          <a:p>
            <a:r>
              <a:rPr lang="en-US"/>
              <a:t>insert into Expenditure values('E00002','2020-03-06','E009','W007','NULL',20000);</a:t>
            </a:r>
          </a:p>
          <a:p>
            <a:r>
              <a:rPr lang="en-US"/>
              <a:t>insert into Expenditure values('E00003','2020-04-09','E005','NULL','S006',10000);</a:t>
            </a:r>
          </a:p>
          <a:p>
            <a:r>
              <a:rPr lang="en-US"/>
              <a:t>insert into Expenditure values('E00004','2020-02-14','E001','NULL','S003',25000);</a:t>
            </a:r>
          </a:p>
          <a:p>
            <a:r>
              <a:rPr lang="en-US"/>
              <a:t>insert into Expenditure values('E00005','2020-01-25','E002','W004','NULL',5000);</a:t>
            </a:r>
          </a:p>
          <a:p>
            <a:r>
              <a:rPr lang="en-US"/>
              <a:t>insert into Expenditure values('E00006','2020-05-09','E003','NULL','S005',7500);</a:t>
            </a:r>
          </a:p>
          <a:p>
            <a:r>
              <a:rPr lang="en-US"/>
              <a:t>insert into Expenditure values('E00007','2020-04-16','E007','NULL','S002',12500);</a:t>
            </a:r>
          </a:p>
          <a:p>
            <a:r>
              <a:rPr lang="en-US"/>
              <a:t>insert into Expenditure values('E00009','2020-08-15','E004','W002','NULL',15000);</a:t>
            </a:r>
          </a:p>
          <a:p>
            <a:r>
              <a:rPr lang="en-US"/>
              <a:t>insert into Expenditure values('E00010','2020-05-15','E008','NULL','S008',12000);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13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8A308-8655-4191-9E52-AB35209F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j-lt"/>
              </a:rPr>
              <a:t>Sample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92AD-E6E6-4D4E-AF9F-E20E8A03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825437"/>
            <a:ext cx="10930487" cy="469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Expenditure Table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985828E-EBF8-4E59-BB94-1C9DC30D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42" y="404543"/>
            <a:ext cx="9747254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63456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36843-0008-4617-BAFC-1A2D7E9C07DB}"/>
              </a:ext>
            </a:extLst>
          </p:cNvPr>
          <p:cNvSpPr txBox="1">
            <a:spLocks/>
          </p:cNvSpPr>
          <p:nvPr/>
        </p:nvSpPr>
        <p:spPr>
          <a:xfrm>
            <a:off x="4962280" y="1902341"/>
            <a:ext cx="2276189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Location Table: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22B2EF-E902-4B3B-9346-15630374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122" y="2343496"/>
            <a:ext cx="8140103" cy="3985377"/>
          </a:xfrm>
        </p:spPr>
      </p:pic>
    </p:spTree>
    <p:extLst>
      <p:ext uri="{BB962C8B-B14F-4D97-AF65-F5344CB8AC3E}">
        <p14:creationId xmlns:p14="http://schemas.microsoft.com/office/powerpoint/2010/main" val="1595328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1E5E8-407D-49BB-8AD1-5FA56C77BCB8}"/>
              </a:ext>
            </a:extLst>
          </p:cNvPr>
          <p:cNvSpPr txBox="1">
            <a:spLocks/>
          </p:cNvSpPr>
          <p:nvPr/>
        </p:nvSpPr>
        <p:spPr>
          <a:xfrm>
            <a:off x="4926421" y="1902341"/>
            <a:ext cx="2347907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Location Table:</a:t>
            </a:r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E59B679-DFCD-4735-93BB-F8711A2F8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885" y="2342710"/>
            <a:ext cx="8042908" cy="3931339"/>
          </a:xfrm>
        </p:spPr>
      </p:pic>
    </p:spTree>
    <p:extLst>
      <p:ext uri="{BB962C8B-B14F-4D97-AF65-F5344CB8AC3E}">
        <p14:creationId xmlns:p14="http://schemas.microsoft.com/office/powerpoint/2010/main" val="140688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FA6D-95E1-44E3-BF4C-BB294253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Functional Dependency Closure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044F-F3F2-487B-8F12-A7FAB3EB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Oswald"/>
              </a:rPr>
              <a:t>{</a:t>
            </a:r>
            <a:r>
              <a:rPr lang="en-US" err="1">
                <a:latin typeface="Oswald"/>
              </a:rPr>
              <a:t>JobCode</a:t>
            </a:r>
            <a:r>
              <a:rPr lang="en-US">
                <a:latin typeface="Oswald"/>
              </a:rPr>
              <a:t>}+ = {</a:t>
            </a:r>
            <a:r>
              <a:rPr lang="en-IN" err="1">
                <a:latin typeface="Oswald"/>
              </a:rPr>
              <a:t>JobCode</a:t>
            </a:r>
            <a:r>
              <a:rPr lang="en-IN">
                <a:latin typeface="Oswald"/>
              </a:rPr>
              <a:t>, Designation, Shift}</a:t>
            </a:r>
          </a:p>
          <a:p>
            <a:r>
              <a:rPr lang="en-US">
                <a:latin typeface="Oswald"/>
              </a:rPr>
              <a:t>{Designation}+ = {Designation}</a:t>
            </a:r>
          </a:p>
          <a:p>
            <a:r>
              <a:rPr lang="en-US">
                <a:latin typeface="Oswald"/>
              </a:rPr>
              <a:t>{Shift}+ = {Shift}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38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752F3-8D70-4D2E-ACFA-BAB0E8A619C6}"/>
              </a:ext>
            </a:extLst>
          </p:cNvPr>
          <p:cNvSpPr txBox="1">
            <a:spLocks/>
          </p:cNvSpPr>
          <p:nvPr/>
        </p:nvSpPr>
        <p:spPr>
          <a:xfrm>
            <a:off x="5069856" y="1929883"/>
            <a:ext cx="20431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Jobs Table: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A9324A5-1141-4D96-B152-DD6A71D0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113" y="2369179"/>
            <a:ext cx="7787627" cy="3792583"/>
          </a:xfrm>
        </p:spPr>
      </p:pic>
    </p:spTree>
    <p:extLst>
      <p:ext uri="{BB962C8B-B14F-4D97-AF65-F5344CB8AC3E}">
        <p14:creationId xmlns:p14="http://schemas.microsoft.com/office/powerpoint/2010/main" val="19586195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0CCE-C83A-4DF9-BDC5-C93C9182E01E}"/>
              </a:ext>
            </a:extLst>
          </p:cNvPr>
          <p:cNvSpPr txBox="1">
            <a:spLocks/>
          </p:cNvSpPr>
          <p:nvPr/>
        </p:nvSpPr>
        <p:spPr>
          <a:xfrm>
            <a:off x="5069856" y="1929883"/>
            <a:ext cx="20431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Jobs Table:</a:t>
            </a:r>
          </a:p>
        </p:txBody>
      </p:sp>
      <p:pic>
        <p:nvPicPr>
          <p:cNvPr id="8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556807-4275-4F91-9FDC-A376F003B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302" y="2369179"/>
            <a:ext cx="8129747" cy="3954814"/>
          </a:xfrm>
        </p:spPr>
      </p:pic>
    </p:spTree>
    <p:extLst>
      <p:ext uri="{BB962C8B-B14F-4D97-AF65-F5344CB8AC3E}">
        <p14:creationId xmlns:p14="http://schemas.microsoft.com/office/powerpoint/2010/main" val="5847158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53EF-0D35-4BB6-A516-FF82657B1C80}"/>
              </a:ext>
            </a:extLst>
          </p:cNvPr>
          <p:cNvSpPr txBox="1">
            <a:spLocks/>
          </p:cNvSpPr>
          <p:nvPr/>
        </p:nvSpPr>
        <p:spPr>
          <a:xfrm>
            <a:off x="5069856" y="1929883"/>
            <a:ext cx="219918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Employee Table: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E0BA43D-93FA-49B4-B580-36B913AD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004" y="2366971"/>
            <a:ext cx="7806750" cy="3810131"/>
          </a:xfrm>
        </p:spPr>
      </p:pic>
    </p:spTree>
    <p:extLst>
      <p:ext uri="{BB962C8B-B14F-4D97-AF65-F5344CB8AC3E}">
        <p14:creationId xmlns:p14="http://schemas.microsoft.com/office/powerpoint/2010/main" val="31551136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32AFC-9CF3-47C6-9D6F-030FC5088CEA}"/>
              </a:ext>
            </a:extLst>
          </p:cNvPr>
          <p:cNvSpPr txBox="1">
            <a:spLocks/>
          </p:cNvSpPr>
          <p:nvPr/>
        </p:nvSpPr>
        <p:spPr>
          <a:xfrm>
            <a:off x="5069856" y="1929883"/>
            <a:ext cx="219918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Employee Table: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F0035C1-95BB-4607-9DCC-18DE53368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112" y="2366971"/>
            <a:ext cx="7724634" cy="3752257"/>
          </a:xfrm>
        </p:spPr>
      </p:pic>
    </p:spTree>
    <p:extLst>
      <p:ext uri="{BB962C8B-B14F-4D97-AF65-F5344CB8AC3E}">
        <p14:creationId xmlns:p14="http://schemas.microsoft.com/office/powerpoint/2010/main" val="16543267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1B272-F1B2-4D2B-9A19-DCCB55B2C89C}"/>
              </a:ext>
            </a:extLst>
          </p:cNvPr>
          <p:cNvSpPr txBox="1">
            <a:spLocks/>
          </p:cNvSpPr>
          <p:nvPr/>
        </p:nvSpPr>
        <p:spPr>
          <a:xfrm>
            <a:off x="3063578" y="1929883"/>
            <a:ext cx="606705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Employee Table (Validation of PK):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D8FF09C-B4FC-4570-A2D2-62B9DC06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593" y="2366971"/>
            <a:ext cx="7792153" cy="3781194"/>
          </a:xfrm>
        </p:spPr>
      </p:pic>
    </p:spTree>
    <p:extLst>
      <p:ext uri="{BB962C8B-B14F-4D97-AF65-F5344CB8AC3E}">
        <p14:creationId xmlns:p14="http://schemas.microsoft.com/office/powerpoint/2010/main" val="255506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01507-2E41-4FD3-A3B4-B66F97C2C8B4}"/>
              </a:ext>
            </a:extLst>
          </p:cNvPr>
          <p:cNvSpPr txBox="1">
            <a:spLocks/>
          </p:cNvSpPr>
          <p:nvPr/>
        </p:nvSpPr>
        <p:spPr>
          <a:xfrm>
            <a:off x="4748531" y="1903736"/>
            <a:ext cx="268575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Water Source Table: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F97CAB-7E6A-4132-AE89-252D9963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45" y="2338034"/>
            <a:ext cx="8309799" cy="4031978"/>
          </a:xfrm>
        </p:spPr>
      </p:pic>
    </p:spTree>
    <p:extLst>
      <p:ext uri="{BB962C8B-B14F-4D97-AF65-F5344CB8AC3E}">
        <p14:creationId xmlns:p14="http://schemas.microsoft.com/office/powerpoint/2010/main" val="26946244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518EF-8FFE-4330-BCF6-04E2FB9E2295}"/>
              </a:ext>
            </a:extLst>
          </p:cNvPr>
          <p:cNvSpPr txBox="1">
            <a:spLocks/>
          </p:cNvSpPr>
          <p:nvPr/>
        </p:nvSpPr>
        <p:spPr>
          <a:xfrm>
            <a:off x="4748531" y="1874799"/>
            <a:ext cx="268575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Water Source Table:</a:t>
            </a:r>
          </a:p>
        </p:txBody>
      </p:sp>
      <p:pic>
        <p:nvPicPr>
          <p:cNvPr id="8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CF02D83-F88B-4BB7-B9B4-10E85E1E5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01" y="2309097"/>
            <a:ext cx="8351595" cy="4060915"/>
          </a:xfrm>
        </p:spPr>
      </p:pic>
    </p:spTree>
    <p:extLst>
      <p:ext uri="{BB962C8B-B14F-4D97-AF65-F5344CB8AC3E}">
        <p14:creationId xmlns:p14="http://schemas.microsoft.com/office/powerpoint/2010/main" val="3957729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A860-C2D3-44F4-A113-D29088DFE475}"/>
              </a:ext>
            </a:extLst>
          </p:cNvPr>
          <p:cNvSpPr txBox="1">
            <a:spLocks/>
          </p:cNvSpPr>
          <p:nvPr/>
        </p:nvSpPr>
        <p:spPr>
          <a:xfrm>
            <a:off x="4748531" y="1874799"/>
            <a:ext cx="268575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Water Usage Table: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32147-0BB0-4F4F-B85A-23AB11BA6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143" y="2309097"/>
            <a:ext cx="7870951" cy="3829422"/>
          </a:xfrm>
        </p:spPr>
      </p:pic>
    </p:spTree>
    <p:extLst>
      <p:ext uri="{BB962C8B-B14F-4D97-AF65-F5344CB8AC3E}">
        <p14:creationId xmlns:p14="http://schemas.microsoft.com/office/powerpoint/2010/main" val="2694114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253A-472F-4EF3-A47B-39AF1A7D7C06}"/>
              </a:ext>
            </a:extLst>
          </p:cNvPr>
          <p:cNvSpPr txBox="1">
            <a:spLocks/>
          </p:cNvSpPr>
          <p:nvPr/>
        </p:nvSpPr>
        <p:spPr>
          <a:xfrm>
            <a:off x="4748531" y="1874799"/>
            <a:ext cx="268575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Water Usage Table:</a:t>
            </a:r>
          </a:p>
        </p:txBody>
      </p:sp>
      <p:pic>
        <p:nvPicPr>
          <p:cNvPr id="8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8973E02-72A5-425D-9A31-FD62A601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3" y="2315214"/>
            <a:ext cx="7853939" cy="3813071"/>
          </a:xfrm>
        </p:spPr>
      </p:pic>
    </p:spTree>
    <p:extLst>
      <p:ext uri="{BB962C8B-B14F-4D97-AF65-F5344CB8AC3E}">
        <p14:creationId xmlns:p14="http://schemas.microsoft.com/office/powerpoint/2010/main" val="38862948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54CF8-D1FA-4B5F-93F9-42BC9D2A2A34}"/>
              </a:ext>
            </a:extLst>
          </p:cNvPr>
          <p:cNvSpPr txBox="1">
            <a:spLocks/>
          </p:cNvSpPr>
          <p:nvPr/>
        </p:nvSpPr>
        <p:spPr>
          <a:xfrm>
            <a:off x="4408844" y="1874799"/>
            <a:ext cx="33284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Sanitation Systems Table: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9261D-F037-4D38-8A76-E70E08483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685" y="2311934"/>
            <a:ext cx="7859077" cy="3815805"/>
          </a:xfrm>
        </p:spPr>
      </p:pic>
    </p:spTree>
    <p:extLst>
      <p:ext uri="{BB962C8B-B14F-4D97-AF65-F5344CB8AC3E}">
        <p14:creationId xmlns:p14="http://schemas.microsoft.com/office/powerpoint/2010/main" val="413405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7DB-3A54-4A57-B6ED-B2634A58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Dependency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8C74-BAA2-407A-8FB9-F3F38EE3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>
              <a:latin typeface="Oswald"/>
            </a:endParaRPr>
          </a:p>
          <a:p>
            <a:r>
              <a:rPr lang="en-IN" sz="2400">
                <a:latin typeface="Oswald"/>
              </a:rPr>
              <a:t>{WSID}+ = {WSID, </a:t>
            </a:r>
            <a:r>
              <a:rPr lang="en-IN" sz="2400" err="1">
                <a:latin typeface="Oswald"/>
              </a:rPr>
              <a:t>WEstimation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WStatus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WCapacity</a:t>
            </a:r>
            <a:r>
              <a:rPr lang="en-IN" sz="2400">
                <a:latin typeface="Oswald"/>
              </a:rPr>
              <a:t>, </a:t>
            </a:r>
            <a:r>
              <a:rPr lang="en-IN" sz="2400" err="1">
                <a:latin typeface="Oswald"/>
              </a:rPr>
              <a:t>Pincode</a:t>
            </a:r>
            <a:r>
              <a:rPr lang="en-IN" sz="2400">
                <a:latin typeface="Oswald"/>
              </a:rPr>
              <a:t>, Panchayat, District}</a:t>
            </a:r>
            <a:endParaRPr lang="en-IN" sz="2400"/>
          </a:p>
          <a:p>
            <a:r>
              <a:rPr lang="en-US" sz="2400">
                <a:latin typeface="Oswald"/>
              </a:rPr>
              <a:t>{</a:t>
            </a:r>
            <a:r>
              <a:rPr lang="en-US" sz="2400" err="1">
                <a:latin typeface="Oswald"/>
              </a:rPr>
              <a:t>WStatus</a:t>
            </a:r>
            <a:r>
              <a:rPr lang="en-US" sz="2400">
                <a:latin typeface="Oswald"/>
              </a:rPr>
              <a:t>}+ = {</a:t>
            </a:r>
            <a:r>
              <a:rPr lang="en-US" sz="2400" err="1">
                <a:latin typeface="Oswald"/>
              </a:rPr>
              <a:t>WStatus</a:t>
            </a:r>
            <a:r>
              <a:rPr lang="en-US" sz="2400">
                <a:latin typeface="Oswald"/>
              </a:rPr>
              <a:t>}</a:t>
            </a:r>
            <a:endParaRPr lang="en-US" sz="2400"/>
          </a:p>
          <a:p>
            <a:r>
              <a:rPr lang="en-US" sz="2400">
                <a:latin typeface="Oswald"/>
              </a:rPr>
              <a:t>{</a:t>
            </a:r>
            <a:r>
              <a:rPr lang="en-US" sz="2400" err="1">
                <a:latin typeface="Oswald"/>
              </a:rPr>
              <a:t>WCapacity</a:t>
            </a:r>
            <a:r>
              <a:rPr lang="en-US" sz="2400">
                <a:latin typeface="Oswald"/>
              </a:rPr>
              <a:t>}+ = {</a:t>
            </a:r>
            <a:r>
              <a:rPr lang="en-US" sz="2400" err="1">
                <a:latin typeface="Oswald"/>
              </a:rPr>
              <a:t>WCapacity</a:t>
            </a:r>
            <a:r>
              <a:rPr lang="en-US" sz="2400">
                <a:latin typeface="Oswald"/>
              </a:rPr>
              <a:t>}</a:t>
            </a:r>
            <a:endParaRPr lang="en-US" sz="2400"/>
          </a:p>
          <a:p>
            <a:r>
              <a:rPr lang="en-US" sz="2400">
                <a:latin typeface="Oswald"/>
              </a:rPr>
              <a:t>{</a:t>
            </a:r>
            <a:r>
              <a:rPr lang="en-US" sz="2400" err="1">
                <a:latin typeface="Oswald"/>
              </a:rPr>
              <a:t>WEstimation</a:t>
            </a:r>
            <a:r>
              <a:rPr lang="en-US" sz="2400">
                <a:latin typeface="Oswald"/>
              </a:rPr>
              <a:t>}+ = {</a:t>
            </a:r>
            <a:r>
              <a:rPr lang="en-US" sz="2400" err="1">
                <a:latin typeface="Oswald"/>
              </a:rPr>
              <a:t>WEstimation</a:t>
            </a:r>
            <a:r>
              <a:rPr lang="en-US" sz="2400">
                <a:latin typeface="Oswald"/>
              </a:rPr>
              <a:t>}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26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54CF8-D1FA-4B5F-93F9-42BC9D2A2A34}"/>
              </a:ext>
            </a:extLst>
          </p:cNvPr>
          <p:cNvSpPr txBox="1">
            <a:spLocks/>
          </p:cNvSpPr>
          <p:nvPr/>
        </p:nvSpPr>
        <p:spPr>
          <a:xfrm>
            <a:off x="4408844" y="1874799"/>
            <a:ext cx="33284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Sanitation Systems Table: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056281D-CA4A-4096-BF37-28012AE58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740" y="2311934"/>
            <a:ext cx="7825106" cy="3806840"/>
          </a:xfrm>
        </p:spPr>
      </p:pic>
    </p:spTree>
    <p:extLst>
      <p:ext uri="{BB962C8B-B14F-4D97-AF65-F5344CB8AC3E}">
        <p14:creationId xmlns:p14="http://schemas.microsoft.com/office/powerpoint/2010/main" val="23898644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81F5B-95FB-4672-A70B-5896D7EBBFF9}"/>
              </a:ext>
            </a:extLst>
          </p:cNvPr>
          <p:cNvSpPr txBox="1">
            <a:spLocks/>
          </p:cNvSpPr>
          <p:nvPr/>
        </p:nvSpPr>
        <p:spPr>
          <a:xfrm>
            <a:off x="4408844" y="1874799"/>
            <a:ext cx="33284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Expenditure Table: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64A1D23-A358-46BA-A4DE-74701E30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648" y="2311934"/>
            <a:ext cx="8198703" cy="3995098"/>
          </a:xfrm>
        </p:spPr>
      </p:pic>
    </p:spTree>
    <p:extLst>
      <p:ext uri="{BB962C8B-B14F-4D97-AF65-F5344CB8AC3E}">
        <p14:creationId xmlns:p14="http://schemas.microsoft.com/office/powerpoint/2010/main" val="225006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81F5B-95FB-4672-A70B-5896D7EBBFF9}"/>
              </a:ext>
            </a:extLst>
          </p:cNvPr>
          <p:cNvSpPr txBox="1">
            <a:spLocks/>
          </p:cNvSpPr>
          <p:nvPr/>
        </p:nvSpPr>
        <p:spPr>
          <a:xfrm>
            <a:off x="4408844" y="1874799"/>
            <a:ext cx="33284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Expenditure Table: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E4AF57-3227-4CDE-A220-5C8A59AA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14" y="2311934"/>
            <a:ext cx="7841148" cy="3806840"/>
          </a:xfrm>
        </p:spPr>
      </p:pic>
    </p:spTree>
    <p:extLst>
      <p:ext uri="{BB962C8B-B14F-4D97-AF65-F5344CB8AC3E}">
        <p14:creationId xmlns:p14="http://schemas.microsoft.com/office/powerpoint/2010/main" val="29270291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81F5B-95FB-4672-A70B-5896D7EBBFF9}"/>
              </a:ext>
            </a:extLst>
          </p:cNvPr>
          <p:cNvSpPr txBox="1">
            <a:spLocks/>
          </p:cNvSpPr>
          <p:nvPr/>
        </p:nvSpPr>
        <p:spPr>
          <a:xfrm>
            <a:off x="4408844" y="1874799"/>
            <a:ext cx="33284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Donations Table: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F6254C-2124-4D9A-ADE9-D5E8D58EE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02" y="2311934"/>
            <a:ext cx="8306394" cy="4030957"/>
          </a:xfrm>
        </p:spPr>
      </p:pic>
    </p:spTree>
    <p:extLst>
      <p:ext uri="{BB962C8B-B14F-4D97-AF65-F5344CB8AC3E}">
        <p14:creationId xmlns:p14="http://schemas.microsoft.com/office/powerpoint/2010/main" val="5079693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81F5B-95FB-4672-A70B-5896D7EBBFF9}"/>
              </a:ext>
            </a:extLst>
          </p:cNvPr>
          <p:cNvSpPr txBox="1">
            <a:spLocks/>
          </p:cNvSpPr>
          <p:nvPr/>
        </p:nvSpPr>
        <p:spPr>
          <a:xfrm>
            <a:off x="4408844" y="1874799"/>
            <a:ext cx="332840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32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Oswald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Donations Table: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A155F6-21AE-4DD6-BDC0-0C80C0C91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590" y="2311934"/>
            <a:ext cx="7849195" cy="3806840"/>
          </a:xfrm>
        </p:spPr>
      </p:pic>
    </p:spTree>
    <p:extLst>
      <p:ext uri="{BB962C8B-B14F-4D97-AF65-F5344CB8AC3E}">
        <p14:creationId xmlns:p14="http://schemas.microsoft.com/office/powerpoint/2010/main" val="9230630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>
                <a:latin typeface="Oswald"/>
              </a:rPr>
              <a:t>React Tutorial for Beginners - Programming with Mosh</a:t>
            </a:r>
            <a:r>
              <a:rPr lang="en-US" dirty="0">
                <a:latin typeface="Oswald"/>
              </a:rPr>
              <a:t> </a:t>
            </a:r>
            <a:endParaRPr lang="en-US"/>
          </a:p>
          <a:p>
            <a:pPr>
              <a:buNone/>
            </a:pPr>
            <a:r>
              <a:rPr lang="en-US"/>
              <a:t>  Website: YouTube </a:t>
            </a:r>
          </a:p>
          <a:p>
            <a:pPr>
              <a:buNone/>
            </a:pPr>
            <a:r>
              <a:rPr lang="en-US"/>
              <a:t>  Date of Visit: 01/10/2020 – 09/10/2020 </a:t>
            </a:r>
          </a:p>
          <a:p>
            <a:pPr>
              <a:buNone/>
            </a:pPr>
            <a:r>
              <a:rPr lang="en-US" dirty="0">
                <a:latin typeface="Oswald"/>
              </a:rPr>
              <a:t>  </a:t>
            </a:r>
            <a:r>
              <a:rPr lang="en-US">
                <a:latin typeface="Oswald"/>
              </a:rPr>
              <a:t>URL: </a:t>
            </a:r>
            <a:r>
              <a:rPr lang="en-US" dirty="0">
                <a:latin typeface="Oswald"/>
                <a:hlinkClick r:id="rId2"/>
              </a:rPr>
              <a:t>https://www.youtube.com/watch?v=Ke90Tje7VS0</a:t>
            </a:r>
            <a:r>
              <a:rPr lang="en-US" dirty="0">
                <a:latin typeface="Oswald"/>
              </a:rPr>
              <a:t> </a:t>
            </a:r>
            <a:endParaRPr lang="en-US" dirty="0"/>
          </a:p>
          <a:p>
            <a:pPr>
              <a:buNone/>
            </a:pPr>
            <a:r>
              <a:rPr lang="en-US" b="1">
                <a:latin typeface="Oswald"/>
              </a:rPr>
              <a:t>Example Live Project - Kerala Rural Water Supply and Sanitation Agency</a:t>
            </a:r>
            <a:r>
              <a:rPr lang="en-US" dirty="0">
                <a:latin typeface="Oswald"/>
              </a:rPr>
              <a:t> </a:t>
            </a:r>
            <a:endParaRPr lang="en-US" dirty="0"/>
          </a:p>
          <a:p>
            <a:pPr>
              <a:buNone/>
            </a:pPr>
            <a:r>
              <a:rPr lang="en-US"/>
              <a:t>  Website: jalanidhi.kerala.gov.in </a:t>
            </a:r>
          </a:p>
          <a:p>
            <a:pPr>
              <a:buNone/>
            </a:pPr>
            <a:r>
              <a:rPr lang="en-US"/>
              <a:t>  Date of Visit: 07/09/2020 – 09/10/2020 </a:t>
            </a:r>
          </a:p>
          <a:p>
            <a:pPr marL="0" indent="0">
              <a:buNone/>
            </a:pPr>
            <a:r>
              <a:rPr lang="en-US" dirty="0">
                <a:latin typeface="Oswald"/>
              </a:rPr>
              <a:t>  </a:t>
            </a:r>
            <a:r>
              <a:rPr lang="en-US">
                <a:latin typeface="Oswald"/>
              </a:rPr>
              <a:t>URL: </a:t>
            </a:r>
            <a:r>
              <a:rPr lang="en-US" dirty="0">
                <a:latin typeface="Oswald"/>
                <a:hlinkClick r:id="rId3"/>
              </a:rPr>
              <a:t>https://jalanidhi.kerala.gov.in/page/render/reference/Jalanidhi_Analytics</a:t>
            </a:r>
            <a:r>
              <a:rPr lang="en-US" dirty="0">
                <a:latin typeface="Oswald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15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Oswald"/>
              </a:rPr>
              <a:t>Happy to Answer your Questions!</a:t>
            </a:r>
          </a:p>
        </p:txBody>
      </p:sp>
    </p:spTree>
    <p:extLst>
      <p:ext uri="{BB962C8B-B14F-4D97-AF65-F5344CB8AC3E}">
        <p14:creationId xmlns:p14="http://schemas.microsoft.com/office/powerpoint/2010/main" val="196166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3793</Words>
  <Application>Microsoft Office PowerPoint</Application>
  <PresentationFormat>Widescreen</PresentationFormat>
  <Paragraphs>559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Century Gothic</vt:lpstr>
      <vt:lpstr>Oswald</vt:lpstr>
      <vt:lpstr>Times New Roman</vt:lpstr>
      <vt:lpstr>Wingdings 2</vt:lpstr>
      <vt:lpstr>Quotable</vt:lpstr>
      <vt:lpstr>RURAL WATER SUPPLY AND SANITATION SYSTEM</vt:lpstr>
      <vt:lpstr>Overview</vt:lpstr>
      <vt:lpstr>Initial Water_Supply_and_Sanitation Table</vt:lpstr>
      <vt:lpstr>  Functional Dependencies</vt:lpstr>
      <vt:lpstr>Dependency Diagram of Normalized Schema</vt:lpstr>
      <vt:lpstr>Functional Dependency Closure</vt:lpstr>
      <vt:lpstr>Functional Dependency Closure</vt:lpstr>
      <vt:lpstr>Functional Dependency Closure</vt:lpstr>
      <vt:lpstr>Functional Dependency Closure</vt:lpstr>
      <vt:lpstr>Functional Dependency Closure</vt:lpstr>
      <vt:lpstr>Functional Dependency Closure</vt:lpstr>
      <vt:lpstr>Functional Dependency Closure</vt:lpstr>
      <vt:lpstr>Functional Dependency Closure</vt:lpstr>
      <vt:lpstr>Functional Dependency Closure</vt:lpstr>
      <vt:lpstr>Attribute Closure</vt:lpstr>
      <vt:lpstr>Attribute Closure</vt:lpstr>
      <vt:lpstr>Canonical cover</vt:lpstr>
      <vt:lpstr>Canonical cover</vt:lpstr>
      <vt:lpstr>Canonical cover</vt:lpstr>
      <vt:lpstr>Canonical cover</vt:lpstr>
      <vt:lpstr>Canonical cover</vt:lpstr>
      <vt:lpstr>Canonical cover</vt:lpstr>
      <vt:lpstr>Super Keys</vt:lpstr>
      <vt:lpstr>Anomalies</vt:lpstr>
      <vt:lpstr>Conditions for 1NF</vt:lpstr>
      <vt:lpstr>Conditions satisfied and violated by the relation Water_Supply_And_Sanitation_System</vt:lpstr>
      <vt:lpstr>Solution</vt:lpstr>
      <vt:lpstr>Conditions for 2NF</vt:lpstr>
      <vt:lpstr>Dependencies</vt:lpstr>
      <vt:lpstr>Dependencies</vt:lpstr>
      <vt:lpstr>Solution</vt:lpstr>
      <vt:lpstr>Decomposed Relations</vt:lpstr>
      <vt:lpstr>Decomposed Relations</vt:lpstr>
      <vt:lpstr>Conditions for 3NF</vt:lpstr>
      <vt:lpstr>Transitive Dependencies</vt:lpstr>
      <vt:lpstr>Solution</vt:lpstr>
      <vt:lpstr>Checking for BCNF</vt:lpstr>
      <vt:lpstr>Chase Method on Employee</vt:lpstr>
      <vt:lpstr>Attributes and dependency in Employee</vt:lpstr>
      <vt:lpstr>Chase method performed on Employee</vt:lpstr>
      <vt:lpstr>Result</vt:lpstr>
      <vt:lpstr>Chase Method on Water Source</vt:lpstr>
      <vt:lpstr>Attributes and dependency in Employee</vt:lpstr>
      <vt:lpstr>Chase method performed on Employee</vt:lpstr>
      <vt:lpstr>Result</vt:lpstr>
      <vt:lpstr>Dependency preserving</vt:lpstr>
      <vt:lpstr>Dependencies</vt:lpstr>
      <vt:lpstr>Dependencies</vt:lpstr>
      <vt:lpstr>Final schema</vt:lpstr>
      <vt:lpstr>Final Schema</vt:lpstr>
      <vt:lpstr>Creation of  LocationTable</vt:lpstr>
      <vt:lpstr>Insertion Of LocationTable</vt:lpstr>
      <vt:lpstr>Sample Data </vt:lpstr>
      <vt:lpstr>Creation of JobTable</vt:lpstr>
      <vt:lpstr>Insertion Of JobTable</vt:lpstr>
      <vt:lpstr>Sample Data </vt:lpstr>
      <vt:lpstr>Creation of EmployeeTable</vt:lpstr>
      <vt:lpstr>Insertion Of EmployeeTable</vt:lpstr>
      <vt:lpstr>Sample Data </vt:lpstr>
      <vt:lpstr>Creation of WaterSourceTable</vt:lpstr>
      <vt:lpstr>Insertion Of WaterSourceTable</vt:lpstr>
      <vt:lpstr>Sample Data </vt:lpstr>
      <vt:lpstr>Creation of WaterUsage Table</vt:lpstr>
      <vt:lpstr>Insertion Of WaterUsageTable</vt:lpstr>
      <vt:lpstr>Sample Data </vt:lpstr>
      <vt:lpstr>Creation of SanitationSystems Table</vt:lpstr>
      <vt:lpstr>Insertion Of SanitationSystemsTable</vt:lpstr>
      <vt:lpstr>Sample Data </vt:lpstr>
      <vt:lpstr>Creation of Families Table</vt:lpstr>
      <vt:lpstr>Insertion Of Families Table</vt:lpstr>
      <vt:lpstr>Sample Data </vt:lpstr>
      <vt:lpstr>Creation of  Donations Table</vt:lpstr>
      <vt:lpstr>Insertion Of DonationsTable</vt:lpstr>
      <vt:lpstr>Sample Data </vt:lpstr>
      <vt:lpstr>Creation of  Expenditure Table</vt:lpstr>
      <vt:lpstr>Insertion Of ExpenditureTable</vt:lpstr>
      <vt:lpstr>Sample Data 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User Interface Screens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bindukr</dc:creator>
  <cp:lastModifiedBy>Ashwin Venkatesan</cp:lastModifiedBy>
  <cp:revision>66</cp:revision>
  <dcterms:created xsi:type="dcterms:W3CDTF">2020-09-07T04:59:52Z</dcterms:created>
  <dcterms:modified xsi:type="dcterms:W3CDTF">2020-10-08T20:15:56Z</dcterms:modified>
</cp:coreProperties>
</file>