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85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custDataLst>
    <p:tags r:id="rId16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ヒラギノ角ゴ Pro W3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28" y="96"/>
      </p:cViewPr>
      <p:guideLst>
        <p:guide pos="3840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8BB8BD4-D772-4B47-8273-DC30E225FB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3F2B776-A428-4EDB-A31E-831D8991FE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50FE8D-49FC-433A-92A2-C6E711A5FB9A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CB927C-1E4C-45FA-BB30-19358E1026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EFE1DAC-CE64-4E29-B10F-C1BA6075C9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50202C-2E8C-4C22-8943-49E13165F8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4417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F7AD1B-6EE8-4F85-A1CB-66C22AF7B46B}" type="datetimeFigureOut">
              <a:rPr lang="de-DE" smtClean="0"/>
              <a:t>09.07.2025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05FDB1-7F27-4E18-A6B2-D7DFF744CA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6910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2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34275E95-B9C0-45A2-AB1C-86843B928AB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3132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51BD732E-01F1-4FD2-BFC5-6253A5EFAB5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0E83BE3-041A-4AB7-9061-AC714860F4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122" b="21295"/>
          <a:stretch/>
        </p:blipFill>
        <p:spPr>
          <a:xfrm>
            <a:off x="0" y="-27384"/>
            <a:ext cx="12192000" cy="443745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38AC52-50F8-41AB-8B11-B70465CFC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4368563"/>
            <a:ext cx="11524520" cy="581334"/>
          </a:xfrm>
        </p:spPr>
        <p:txBody>
          <a:bodyPr anchor="b" anchorCtr="0">
            <a:spAutoFit/>
          </a:bodyPr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5895EDA-99D2-4DD0-8B0E-E6178A9206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312C599C-D350-49B9-9E8E-121AB8E03C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4963" y="5267325"/>
            <a:ext cx="11522075" cy="6463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Formatvorlage für Untertitel</a:t>
            </a:r>
          </a:p>
          <a:p>
            <a:pPr lvl="0"/>
            <a:endParaRPr lang="de-DE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76306A-91F0-457E-ABEF-968164DAB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t="14682" r="2378" b="16818"/>
          <a:stretch/>
        </p:blipFill>
        <p:spPr>
          <a:xfrm>
            <a:off x="9735409" y="6392068"/>
            <a:ext cx="2124075" cy="4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8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86188659-BCE9-42A2-BDBB-CCF2431A04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6169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702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9A3A197-775D-4983-9CAC-0D0F5F458A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05264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hteck 10" hidden="1">
            <a:extLst>
              <a:ext uri="{FF2B5EF4-FFF2-40B4-BE49-F238E27FC236}">
                <a16:creationId xmlns:a16="http://schemas.microsoft.com/office/drawing/2014/main" id="{CBCB5AA9-32BF-45F5-9C87-F201D3249DB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F2D5EF88-8CAB-4A6F-A977-F252A1D0B7B0}"/>
              </a:ext>
            </a:extLst>
          </p:cNvPr>
          <p:cNvCxnSpPr/>
          <p:nvPr userDrawn="1"/>
        </p:nvCxnSpPr>
        <p:spPr>
          <a:xfrm>
            <a:off x="0" y="631067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3EB40206-7478-4C3A-9537-E71F5A2FFD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t="14682" r="2378" b="16818"/>
          <a:stretch/>
        </p:blipFill>
        <p:spPr>
          <a:xfrm>
            <a:off x="9735409" y="6392068"/>
            <a:ext cx="2124075" cy="406391"/>
          </a:xfrm>
          <a:prstGeom prst="rect">
            <a:avLst/>
          </a:prstGeom>
        </p:spPr>
      </p:pic>
      <p:sp>
        <p:nvSpPr>
          <p:cNvPr id="12" name="Titel 1">
            <a:extLst>
              <a:ext uri="{FF2B5EF4-FFF2-40B4-BE49-F238E27FC236}">
                <a16:creationId xmlns:a16="http://schemas.microsoft.com/office/drawing/2014/main" id="{1D7421F4-DDEB-41A6-BC4A-EC6082A776D4}"/>
              </a:ext>
            </a:extLst>
          </p:cNvPr>
          <p:cNvSpPr txBox="1">
            <a:spLocks/>
          </p:cNvSpPr>
          <p:nvPr userDrawn="1"/>
        </p:nvSpPr>
        <p:spPr>
          <a:xfrm>
            <a:off x="334963" y="3608388"/>
            <a:ext cx="11524520" cy="110416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chemeClr val="tx2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endParaRPr lang="de-DE" sz="1800" b="0" dirty="0">
              <a:solidFill>
                <a:schemeClr val="tx1"/>
              </a:solidFill>
            </a:endParaRP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3D39A411-EE7D-40A1-8D29-FDFF24E289C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34962" y="3608389"/>
            <a:ext cx="11522075" cy="235743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CB1EB18F-B318-43AD-B692-6DB691CC55DB}"/>
              </a:ext>
            </a:extLst>
          </p:cNvPr>
          <p:cNvSpPr txBox="1"/>
          <p:nvPr userDrawn="1"/>
        </p:nvSpPr>
        <p:spPr>
          <a:xfrm>
            <a:off x="334963" y="2531170"/>
            <a:ext cx="5961062" cy="107721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de-DE" sz="3200" b="1" dirty="0">
                <a:solidFill>
                  <a:schemeClr val="tx2"/>
                </a:solidFill>
              </a:rPr>
              <a:t>Vielen Dank für Ihre Aufmerksamkeit!</a:t>
            </a:r>
          </a:p>
        </p:txBody>
      </p:sp>
    </p:spTree>
    <p:extLst>
      <p:ext uri="{BB962C8B-B14F-4D97-AF65-F5344CB8AC3E}">
        <p14:creationId xmlns:p14="http://schemas.microsoft.com/office/powerpoint/2010/main" val="669659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A4E0CC66-8B88-4289-BB50-D8F727D9AB3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218059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hteck 7" hidden="1">
            <a:extLst>
              <a:ext uri="{FF2B5EF4-FFF2-40B4-BE49-F238E27FC236}">
                <a16:creationId xmlns:a16="http://schemas.microsoft.com/office/drawing/2014/main" id="{EAD5422B-7CC0-48F8-9514-8E4B567A5BE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1135D63-3085-4062-BA24-2EDC99AFFD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799" b="24107"/>
          <a:stretch/>
        </p:blipFill>
        <p:spPr>
          <a:xfrm>
            <a:off x="0" y="-47625"/>
            <a:ext cx="12192000" cy="2365207"/>
          </a:xfrm>
          <a:prstGeom prst="rect">
            <a:avLst/>
          </a:prstGeom>
        </p:spPr>
      </p:pic>
      <p:sp>
        <p:nvSpPr>
          <p:cNvPr id="7" name="Titel 6">
            <a:extLst>
              <a:ext uri="{FF2B5EF4-FFF2-40B4-BE49-F238E27FC236}">
                <a16:creationId xmlns:a16="http://schemas.microsoft.com/office/drawing/2014/main" id="{84E51F9D-1123-404B-9F23-B298C02D4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2317582"/>
            <a:ext cx="11524520" cy="581334"/>
          </a:xfrm>
        </p:spPr>
        <p:txBody>
          <a:bodyPr>
            <a:spAutoFit/>
          </a:bodyPr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6F5D028-65AC-475B-8ED9-005F544EC4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4962" y="4498123"/>
            <a:ext cx="11522075" cy="369332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de-DE" dirty="0"/>
              <a:t>Formatvorlage für Untertitel</a:t>
            </a:r>
          </a:p>
        </p:txBody>
      </p:sp>
    </p:spTree>
    <p:extLst>
      <p:ext uri="{BB962C8B-B14F-4D97-AF65-F5344CB8AC3E}">
        <p14:creationId xmlns:p14="http://schemas.microsoft.com/office/powerpoint/2010/main" val="346863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77BDE6CB-8DFC-4F78-8926-629B8EC77C8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8612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00DBB588-41FE-46EC-B4B9-1992DBE0EA5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3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D54C16C-82B9-4ECD-A389-663BEB68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1932709"/>
            <a:ext cx="11524520" cy="1104169"/>
          </a:xfrm>
        </p:spPr>
        <p:txBody>
          <a:bodyPr>
            <a:noAutofit/>
          </a:bodyPr>
          <a:lstStyle>
            <a:lvl1pPr algn="ctr">
              <a:defRPr sz="3200"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cxnSp>
        <p:nvCxnSpPr>
          <p:cNvPr id="7" name="Gerader Verbinder 9">
            <a:extLst>
              <a:ext uri="{FF2B5EF4-FFF2-40B4-BE49-F238E27FC236}">
                <a16:creationId xmlns:a16="http://schemas.microsoft.com/office/drawing/2014/main" id="{C6487A98-494D-46AE-9B1A-081107EB1D4B}"/>
              </a:ext>
            </a:extLst>
          </p:cNvPr>
          <p:cNvCxnSpPr>
            <a:cxnSpLocks/>
          </p:cNvCxnSpPr>
          <p:nvPr userDrawn="1"/>
        </p:nvCxnSpPr>
        <p:spPr>
          <a:xfrm>
            <a:off x="334963" y="3036888"/>
            <a:ext cx="115220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007C97D0-6F76-4D3D-B1DD-B6D4FAE826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t="14682" r="2378" b="16818"/>
          <a:stretch/>
        </p:blipFill>
        <p:spPr>
          <a:xfrm>
            <a:off x="9735409" y="6392068"/>
            <a:ext cx="2124075" cy="40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79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103060E5-40BF-400F-9D99-5E2F6B7990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004432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hteck 5" hidden="1">
            <a:extLst>
              <a:ext uri="{FF2B5EF4-FFF2-40B4-BE49-F238E27FC236}">
                <a16:creationId xmlns:a16="http://schemas.microsoft.com/office/drawing/2014/main" id="{D7F0F775-EED6-4D38-A398-11660B69EB8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405828-1DD0-4088-BA98-2BB5A8F4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144847-EEDE-490F-BF0A-4FECF5B60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E904E029-2240-41D6-A056-AF238130DE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75750" y="6103029"/>
            <a:ext cx="2689642" cy="2056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429470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9A5403F0-B8B4-4E40-A403-ACE4ADA4E63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32410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7A0FF7A0-58DD-4394-AF61-7E43AFDB5BD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61A10FE-6326-4901-A946-4FA1D774D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3A876CC-94EA-4F4E-8FF4-DE5317B65A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5042D05-ECA0-474B-A888-6CFEB32940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1313" y="1268413"/>
            <a:ext cx="11515723" cy="4681537"/>
          </a:xfrm>
          <a:prstGeom prst="rect">
            <a:avLst/>
          </a:prstGeom>
        </p:spPr>
        <p:txBody>
          <a:bodyPr lIns="0" tIns="0" rIns="0" bIns="0"/>
          <a:lstStyle>
            <a:lvl1pPr marL="215900" indent="-215900">
              <a:lnSpc>
                <a:spcPct val="125000"/>
              </a:lnSpc>
              <a:tabLst>
                <a:tab pos="180975" algn="l"/>
              </a:tabLst>
              <a:defRPr sz="1800"/>
            </a:lvl1pPr>
            <a:lvl2pPr>
              <a:lnSpc>
                <a:spcPct val="125000"/>
              </a:lnSpc>
              <a:defRPr sz="16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8A7F7DFF-CDF9-4AF6-BEE0-F70BC1D223D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75750" y="6103029"/>
            <a:ext cx="2689642" cy="2056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337162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Aufzählung +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652570E-A066-403E-9CC9-BAE4B7FE4F3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704727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473" imgH="473" progId="TCLayout.ActiveDocument.1">
                  <p:embed/>
                </p:oleObj>
              </mc:Choice>
              <mc:Fallback>
                <p:oleObj name="think-cell Folie" r:id="rId4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 hidden="1">
            <a:extLst>
              <a:ext uri="{FF2B5EF4-FFF2-40B4-BE49-F238E27FC236}">
                <a16:creationId xmlns:a16="http://schemas.microsoft.com/office/drawing/2014/main" id="{8632B4B7-1ED7-4E15-ACBF-B83F21B747B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E405828-1DD0-4088-BA98-2BB5A8F4C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E144847-EEDE-490F-BF0A-4FECF5B60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382C34E4-B5FF-4713-9680-77B7AF35049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91374" y="1268413"/>
            <a:ext cx="4665663" cy="46815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Hier kann ein Bild eingefügt werden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983B4A7-BB66-4FCD-B8DC-13A585D859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4487" y="1268413"/>
            <a:ext cx="6618287" cy="46815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5000"/>
              </a:lnSpc>
              <a:defRPr sz="1800"/>
            </a:lvl1pPr>
            <a:lvl2pPr>
              <a:lnSpc>
                <a:spcPct val="125000"/>
              </a:lnSpc>
              <a:defRPr sz="16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7DFC7801-DE7C-48F1-9FB8-771F7F0552D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75750" y="6103029"/>
            <a:ext cx="2689642" cy="2056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323315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Unter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AB033-6A3E-4DF2-9345-DCA9CD02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D64108-8AF0-4294-AD92-48D8216B1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7FF143-6A0C-4E67-AA82-F795A0D991F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4963" y="850900"/>
            <a:ext cx="11525250" cy="27305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b="1" dirty="0"/>
              <a:t>Untertitel einfügen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032C4F1-4F65-4936-9A53-8AD4E79ECA1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75750" y="6103029"/>
            <a:ext cx="2689642" cy="2056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2564161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+ UÜ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AB033-6A3E-4DF2-9345-DCA9CD026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D64108-8AF0-4294-AD92-48D8216B13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7FF143-6A0C-4E67-AA82-F795A0D991F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334963" y="850900"/>
            <a:ext cx="11525250" cy="273050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de-DE" b="1" dirty="0"/>
              <a:t>Untertitel einfügen</a:t>
            </a:r>
            <a:endParaRPr lang="de-DE" dirty="0"/>
          </a:p>
        </p:txBody>
      </p:sp>
      <p:sp>
        <p:nvSpPr>
          <p:cNvPr id="7" name="Textplatzhalter 5">
            <a:extLst>
              <a:ext uri="{FF2B5EF4-FFF2-40B4-BE49-F238E27FC236}">
                <a16:creationId xmlns:a16="http://schemas.microsoft.com/office/drawing/2014/main" id="{9A95E401-0C4E-4FC1-8A99-7C715C3C9B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41313" y="1268413"/>
            <a:ext cx="11525250" cy="468153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5000"/>
              </a:lnSpc>
              <a:defRPr sz="1800"/>
            </a:lvl1pPr>
            <a:lvl2pPr>
              <a:lnSpc>
                <a:spcPct val="125000"/>
              </a:lnSpc>
              <a:defRPr sz="1600"/>
            </a:lvl2pPr>
            <a:lvl3pPr>
              <a:lnSpc>
                <a:spcPct val="125000"/>
              </a:lnSpc>
              <a:defRPr sz="1600"/>
            </a:lvl3pPr>
            <a:lvl4pPr>
              <a:lnSpc>
                <a:spcPct val="125000"/>
              </a:lnSpc>
              <a:defRPr sz="1600"/>
            </a:lvl4pPr>
            <a:lvl5pPr>
              <a:lnSpc>
                <a:spcPct val="125000"/>
              </a:lnSpc>
              <a:defRPr sz="16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D98364CC-48DB-4323-B3A0-73827D3546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75750" y="6103029"/>
            <a:ext cx="2689642" cy="205696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800"/>
            </a:lvl1pPr>
            <a:lvl2pPr>
              <a:defRPr sz="8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de-DE" dirty="0"/>
              <a:t>Quelle:</a:t>
            </a:r>
          </a:p>
        </p:txBody>
      </p:sp>
    </p:spTree>
    <p:extLst>
      <p:ext uri="{BB962C8B-B14F-4D97-AF65-F5344CB8AC3E}">
        <p14:creationId xmlns:p14="http://schemas.microsoft.com/office/powerpoint/2010/main" val="338723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 + Fußze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59477A1F-61AE-4EEB-91EB-45621E3371B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934892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73" imgH="473" progId="TCLayout.ActiveDocument.1">
                  <p:embed/>
                </p:oleObj>
              </mc:Choice>
              <mc:Fallback>
                <p:oleObj name="think-cell Folie" r:id="rId3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1C80C27-1F68-4361-9B6D-0CE06008D0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938A255-A50B-41B2-BEAB-1C855C47E9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t="14682" r="2378" b="16818"/>
          <a:stretch/>
        </p:blipFill>
        <p:spPr>
          <a:xfrm>
            <a:off x="9735409" y="6392068"/>
            <a:ext cx="2124075" cy="406391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AAFFF38-56D3-4ACD-9AEF-B04C01B40777}"/>
              </a:ext>
            </a:extLst>
          </p:cNvPr>
          <p:cNvCxnSpPr/>
          <p:nvPr userDrawn="1"/>
        </p:nvCxnSpPr>
        <p:spPr>
          <a:xfrm>
            <a:off x="0" y="631067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09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5923FC26-8330-4CB7-9FB9-32A207B988C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1883034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5" imgW="473" imgH="473" progId="TCLayout.ActiveDocument.1">
                  <p:embed/>
                </p:oleObj>
              </mc:Choice>
              <mc:Fallback>
                <p:oleObj name="think-cell Folie" r:id="rId15" imgW="473" imgH="47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 hidden="1">
            <a:extLst>
              <a:ext uri="{FF2B5EF4-FFF2-40B4-BE49-F238E27FC236}">
                <a16:creationId xmlns:a16="http://schemas.microsoft.com/office/drawing/2014/main" id="{299B9EEF-E1B5-4C1F-BE9E-852D5EE27DDA}"/>
              </a:ext>
            </a:extLst>
          </p:cNvPr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de-DE" sz="22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8951A8-1687-4924-9EAA-A4978B6317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6460264"/>
            <a:ext cx="533400" cy="273005"/>
          </a:xfrm>
          <a:prstGeom prst="rect">
            <a:avLst/>
          </a:prstGeom>
          <a:solidFill>
            <a:schemeClr val="tx2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701771C0-88D1-4A8F-954D-9DF68436241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4" t="14682" r="2378" b="16818"/>
          <a:stretch/>
        </p:blipFill>
        <p:spPr>
          <a:xfrm>
            <a:off x="9735409" y="6392068"/>
            <a:ext cx="2124075" cy="406391"/>
          </a:xfrm>
          <a:prstGeom prst="rect">
            <a:avLst/>
          </a:prstGeom>
        </p:spPr>
      </p:pic>
      <p:cxnSp>
        <p:nvCxnSpPr>
          <p:cNvPr id="11" name="Gerader Verbinder 10"/>
          <p:cNvCxnSpPr>
            <a:cxnSpLocks/>
          </p:cNvCxnSpPr>
          <p:nvPr/>
        </p:nvCxnSpPr>
        <p:spPr>
          <a:xfrm>
            <a:off x="334963" y="728663"/>
            <a:ext cx="1152452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0" y="6310673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platzhalter 3">
            <a:extLst>
              <a:ext uri="{FF2B5EF4-FFF2-40B4-BE49-F238E27FC236}">
                <a16:creationId xmlns:a16="http://schemas.microsoft.com/office/drawing/2014/main" id="{855D8DD5-E917-4C16-82F0-07C88E2D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8" y="416066"/>
            <a:ext cx="11524520" cy="304699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4AB65CC-BBB7-4E69-A037-82D63371AAA9}"/>
              </a:ext>
            </a:extLst>
          </p:cNvPr>
          <p:cNvSpPr txBox="1"/>
          <p:nvPr userDrawn="1"/>
        </p:nvSpPr>
        <p:spPr>
          <a:xfrm>
            <a:off x="533400" y="6308725"/>
            <a:ext cx="9059008" cy="549275"/>
          </a:xfrm>
          <a:prstGeom prst="rect">
            <a:avLst/>
          </a:prstGeom>
          <a:noFill/>
          <a:ln w="19050">
            <a:noFill/>
          </a:ln>
        </p:spPr>
        <p:txBody>
          <a:bodyPr wrap="square" rtlCol="0" anchor="ctr" anchorCtr="0">
            <a:noAutofit/>
          </a:bodyPr>
          <a:lstStyle/>
          <a:p>
            <a:pPr algn="l" fontAlgn="auto">
              <a:spcBef>
                <a:spcPts val="0"/>
              </a:spcBef>
              <a:spcAft>
                <a:spcPts val="300"/>
              </a:spcAft>
              <a:defRPr/>
            </a:pPr>
            <a:r>
              <a:rPr lang="de-DE" sz="1050" b="1" dirty="0">
                <a:solidFill>
                  <a:schemeClr val="tx2"/>
                </a:solidFill>
              </a:rPr>
              <a:t>Installationsanleitung | </a:t>
            </a:r>
            <a:r>
              <a:rPr lang="de-DE" sz="1050" dirty="0">
                <a:solidFill>
                  <a:schemeClr val="tx2"/>
                </a:solidFill>
              </a:rPr>
              <a:t>Jupyter Notebooks – </a:t>
            </a:r>
            <a:r>
              <a:rPr lang="de-DE" sz="1050" dirty="0" err="1">
                <a:solidFill>
                  <a:schemeClr val="tx2"/>
                </a:solidFill>
              </a:rPr>
              <a:t>Soellerhaus</a:t>
            </a:r>
            <a:r>
              <a:rPr lang="de-DE" sz="1050" dirty="0">
                <a:solidFill>
                  <a:schemeClr val="tx2"/>
                </a:solidFill>
              </a:rPr>
              <a:t> Edition</a:t>
            </a:r>
          </a:p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tx2"/>
                </a:solidFill>
              </a:rPr>
              <a:t>Lehrstuhl für Energieeffizientes Bauen | 08.03.2023</a:t>
            </a:r>
          </a:p>
        </p:txBody>
      </p:sp>
    </p:spTree>
    <p:extLst>
      <p:ext uri="{BB962C8B-B14F-4D97-AF65-F5344CB8AC3E}">
        <p14:creationId xmlns:p14="http://schemas.microsoft.com/office/powerpoint/2010/main" val="991114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5" r:id="rId2"/>
    <p:sldLayoutId id="2147483812" r:id="rId3"/>
    <p:sldLayoutId id="2147483807" r:id="rId4"/>
    <p:sldLayoutId id="2147483808" r:id="rId5"/>
    <p:sldLayoutId id="2147483810" r:id="rId6"/>
    <p:sldLayoutId id="2147483806" r:id="rId7"/>
    <p:sldLayoutId id="2147483809" r:id="rId8"/>
    <p:sldLayoutId id="2147483817" r:id="rId9"/>
    <p:sldLayoutId id="2147483811" r:id="rId10"/>
    <p:sldLayoutId id="2147483813" r:id="rId11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00" b="1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59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itchFamily="34" charset="0"/>
        <a:buChar char="•"/>
        <a:tabLst>
          <a:tab pos="215900" algn="l"/>
        </a:tabLst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1800" indent="-2159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Symbol" pitchFamily="18" charset="2"/>
        <a:buChar char="-"/>
        <a:tabLst>
          <a:tab pos="4318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77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tabLst>
          <a:tab pos="6477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3600" indent="-215900" algn="l" defTabSz="215900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00000"/>
        <a:buFont typeface="Arial" pitchFamily="34" charset="0"/>
        <a:buChar char="-"/>
        <a:tabLst>
          <a:tab pos="8636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3600" indent="-215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chemeClr val="tx2"/>
        </a:buClr>
        <a:buFont typeface="Arial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73" userDrawn="1">
          <p15:clr>
            <a:srgbClr val="F26B43"/>
          </p15:clr>
        </p15:guide>
        <p15:guide id="2" pos="3840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3974" userDrawn="1">
          <p15:clr>
            <a:srgbClr val="F26B43"/>
          </p15:clr>
        </p15:guide>
        <p15:guide id="6" orient="horz" pos="459" userDrawn="1">
          <p15:clr>
            <a:srgbClr val="F26B43"/>
          </p15:clr>
        </p15:guide>
        <p15:guide id="7" orient="horz" pos="799" userDrawn="1">
          <p15:clr>
            <a:srgbClr val="F26B43"/>
          </p15:clr>
        </p15:guide>
        <p15:guide id="8" orient="horz" pos="37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cker.com/products/docker-desktop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lab.e3d.rwth-aachen.de/frisch/jupyter-soellerhaus/-/archive/main/jupyter-soellerhaus-main.zip?path=deploy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://localhost:8888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8493B0F2-FCD9-B0F9-7CEE-6532EE476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17" y="2633621"/>
            <a:ext cx="11524520" cy="886397"/>
          </a:xfrm>
        </p:spPr>
        <p:txBody>
          <a:bodyPr/>
          <a:lstStyle/>
          <a:p>
            <a:r>
              <a:rPr lang="de-DE" dirty="0"/>
              <a:t>Installation Jupyter Notebooks</a:t>
            </a:r>
            <a:br>
              <a:rPr lang="de-DE" dirty="0"/>
            </a:br>
            <a:r>
              <a:rPr lang="de-DE" dirty="0"/>
              <a:t>für das AI Summerschool 2025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89EDE2DE-E275-2FC7-3DCC-4B1D878B7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4962" y="4359624"/>
            <a:ext cx="11522075" cy="646331"/>
          </a:xfrm>
        </p:spPr>
        <p:txBody>
          <a:bodyPr/>
          <a:lstStyle/>
          <a:p>
            <a:r>
              <a:rPr lang="de-DE" dirty="0"/>
              <a:t>08.03.2023 (update vom 10.03.2023)</a:t>
            </a:r>
          </a:p>
          <a:p>
            <a:r>
              <a:rPr lang="de-DE" dirty="0"/>
              <a:t>Jérôme Frisch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C245D99-C9A5-46F1-8F52-88DC09647F8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59538"/>
            <a:ext cx="533400" cy="273050"/>
          </a:xfrm>
        </p:spPr>
        <p:txBody>
          <a:bodyPr/>
          <a:lstStyle/>
          <a:p>
            <a:fld id="{701771C0-88D1-4A8F-954D-9DF684362419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4983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9B7BD-5B89-CE7C-A5C4-471CADB0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5: Jupyter Notebooks – </a:t>
            </a:r>
            <a:r>
              <a:rPr lang="de-DE" dirty="0" err="1"/>
              <a:t>Soellerhaus</a:t>
            </a:r>
            <a:r>
              <a:rPr lang="de-DE" dirty="0"/>
              <a:t> Edition starten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99FE74B-0326-4D5E-AB2B-31122BDD06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10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723E989-BD4E-081B-B0C7-D1AB2B50A2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1314" y="1268413"/>
            <a:ext cx="3428430" cy="4681537"/>
          </a:xfrm>
        </p:spPr>
        <p:txBody>
          <a:bodyPr/>
          <a:lstStyle/>
          <a:p>
            <a:r>
              <a:rPr lang="de-DE" dirty="0"/>
              <a:t>Nach Eingabe des Passworts wird man auf die folgende Seite weitergeleitet. Hier sieht man auch den Ordner „</a:t>
            </a:r>
            <a:r>
              <a:rPr lang="de-DE" dirty="0" err="1"/>
              <a:t>work</a:t>
            </a:r>
            <a:r>
              <a:rPr lang="de-DE" dirty="0"/>
              <a:t>“ der ebenfalls in dem Ordner „deploy“ enthalten war. Parallel kann man nun in einem Windows Explorer Daten hier ablegen, die dann innerhalb des Notebooks zu sehen sind.</a:t>
            </a:r>
          </a:p>
          <a:p>
            <a:r>
              <a:rPr lang="de-DE" dirty="0"/>
              <a:t>WICHTIG: alles was nicht in „</a:t>
            </a:r>
            <a:r>
              <a:rPr lang="de-DE" dirty="0" err="1"/>
              <a:t>work</a:t>
            </a:r>
            <a:r>
              <a:rPr lang="de-DE" dirty="0"/>
              <a:t>“ liegt, ist beim nächsten Neustart des Containers weg!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FC8ECB-BC41-D887-3506-498E90D4694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609114-701C-98BF-6193-5E915B26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596" y="874225"/>
            <a:ext cx="7944796" cy="5432579"/>
          </a:xfrm>
          <a:prstGeom prst="rect">
            <a:avLst/>
          </a:prstGeom>
        </p:spPr>
      </p:pic>
      <p:sp>
        <p:nvSpPr>
          <p:cNvPr id="8" name="Ellipse 7">
            <a:extLst>
              <a:ext uri="{FF2B5EF4-FFF2-40B4-BE49-F238E27FC236}">
                <a16:creationId xmlns:a16="http://schemas.microsoft.com/office/drawing/2014/main" id="{9DB6F476-872D-173B-D8A4-E94A8E07A0C3}"/>
              </a:ext>
            </a:extLst>
          </p:cNvPr>
          <p:cNvSpPr/>
          <p:nvPr/>
        </p:nvSpPr>
        <p:spPr>
          <a:xfrm>
            <a:off x="3985404" y="2484407"/>
            <a:ext cx="914400" cy="33643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288369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037338-9B21-1AFC-E3AE-08A7B673A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Jetzt kann‘s losgehen… Viel Erfolg und viel Spaß!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B5C75B-D74A-D5BB-4D6C-F87F0D734F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11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928A9A-AEA1-CD26-30FF-515E1DBB005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58BD34-15C2-713E-D8E4-AF83A8B842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966EB68-127C-E33A-2004-CB85E58BE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065" y="898957"/>
            <a:ext cx="8255973" cy="530692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D1227C2-0562-E6F7-2248-8CFF453A2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2421956"/>
            <a:ext cx="3188898" cy="263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917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03A71-11E6-647B-AE7B-9CD0AB2F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Zusatzinformation – Installierte Python Bibliotheken – Python 3.10.9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0A0B82B-4C9E-EB7D-DA65-C51A73609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12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B391C-FB56-4DA4-E9B7-67CBA6561C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9669" y="1000994"/>
            <a:ext cx="11515723" cy="4681537"/>
          </a:xfrm>
        </p:spPr>
        <p:txBody>
          <a:bodyPr/>
          <a:lstStyle/>
          <a:p>
            <a:pPr marL="0" indent="0">
              <a:buNone/>
            </a:pPr>
            <a:r>
              <a:rPr lang="de-DE" sz="1000" dirty="0"/>
              <a:t>'</a:t>
            </a:r>
            <a:r>
              <a:rPr lang="de-DE" sz="1000" dirty="0" err="1"/>
              <a:t>absl-py</a:t>
            </a:r>
            <a:r>
              <a:rPr lang="de-DE" sz="1000" dirty="0"/>
              <a:t>==1.4.0', '</a:t>
            </a:r>
            <a:r>
              <a:rPr lang="de-DE" sz="1000" dirty="0" err="1"/>
              <a:t>aiofiles</a:t>
            </a:r>
            <a:r>
              <a:rPr lang="de-DE" sz="1000" dirty="0"/>
              <a:t>==22.1.0', '</a:t>
            </a:r>
            <a:r>
              <a:rPr lang="de-DE" sz="1000" dirty="0" err="1"/>
              <a:t>aiohttp</a:t>
            </a:r>
            <a:r>
              <a:rPr lang="de-DE" sz="1000" dirty="0"/>
              <a:t>==3.8.4', '</a:t>
            </a:r>
            <a:r>
              <a:rPr lang="de-DE" sz="1000" dirty="0" err="1"/>
              <a:t>aiosignal</a:t>
            </a:r>
            <a:r>
              <a:rPr lang="de-DE" sz="1000" dirty="0"/>
              <a:t>==1.3.1', '</a:t>
            </a:r>
            <a:r>
              <a:rPr lang="de-DE" sz="1000" dirty="0" err="1"/>
              <a:t>aiosqlite</a:t>
            </a:r>
            <a:r>
              <a:rPr lang="de-DE" sz="1000" dirty="0"/>
              <a:t>==0.18.0', '</a:t>
            </a:r>
            <a:r>
              <a:rPr lang="de-DE" sz="1000" dirty="0" err="1"/>
              <a:t>alembic</a:t>
            </a:r>
            <a:r>
              <a:rPr lang="de-DE" sz="1000" dirty="0"/>
              <a:t>==1.9.4', '</a:t>
            </a:r>
            <a:r>
              <a:rPr lang="de-DE" sz="1000" dirty="0" err="1"/>
              <a:t>altair</a:t>
            </a:r>
            <a:r>
              <a:rPr lang="de-DE" sz="1000" dirty="0"/>
              <a:t>==4.2.2', '</a:t>
            </a:r>
            <a:r>
              <a:rPr lang="de-DE" sz="1000" dirty="0" err="1"/>
              <a:t>anyio</a:t>
            </a:r>
            <a:r>
              <a:rPr lang="de-DE" sz="1000" dirty="0"/>
              <a:t>==3.6.2', 'argon2-cffi-bindings==21.2.0', 'argon2-cffi==21.3.0', '</a:t>
            </a:r>
            <a:r>
              <a:rPr lang="de-DE" sz="1000" dirty="0" err="1"/>
              <a:t>asttokens</a:t>
            </a:r>
            <a:r>
              <a:rPr lang="de-DE" sz="1000" dirty="0"/>
              <a:t>==2.2.1', '</a:t>
            </a:r>
            <a:r>
              <a:rPr lang="de-DE" sz="1000" dirty="0" err="1"/>
              <a:t>astunparse</a:t>
            </a:r>
            <a:r>
              <a:rPr lang="de-DE" sz="1000" dirty="0"/>
              <a:t>==1.6.3', '</a:t>
            </a:r>
            <a:r>
              <a:rPr lang="de-DE" sz="1000" dirty="0" err="1"/>
              <a:t>async</a:t>
            </a:r>
            <a:r>
              <a:rPr lang="de-DE" sz="1000" dirty="0"/>
              <a:t>-generator==1.10', '</a:t>
            </a:r>
            <a:r>
              <a:rPr lang="de-DE" sz="1000" dirty="0" err="1"/>
              <a:t>async</a:t>
            </a:r>
            <a:r>
              <a:rPr lang="de-DE" sz="1000" dirty="0"/>
              <a:t>-timeout==4.0.2', '</a:t>
            </a:r>
            <a:r>
              <a:rPr lang="de-DE" sz="1000" dirty="0" err="1"/>
              <a:t>attrs</a:t>
            </a:r>
            <a:r>
              <a:rPr lang="de-DE" sz="1000" dirty="0"/>
              <a:t>==22.2.0', '</a:t>
            </a:r>
            <a:r>
              <a:rPr lang="de-DE" sz="1000" dirty="0" err="1"/>
              <a:t>babel</a:t>
            </a:r>
            <a:r>
              <a:rPr lang="de-DE" sz="1000" dirty="0"/>
              <a:t>==2.12.1', '</a:t>
            </a:r>
            <a:r>
              <a:rPr lang="de-DE" sz="1000" dirty="0" err="1"/>
              <a:t>backcall</a:t>
            </a:r>
            <a:r>
              <a:rPr lang="de-DE" sz="1000" dirty="0"/>
              <a:t>==0.2.0', '</a:t>
            </a:r>
            <a:r>
              <a:rPr lang="de-DE" sz="1000" dirty="0" err="1"/>
              <a:t>backports.functools</a:t>
            </a:r>
            <a:r>
              <a:rPr lang="de-DE" sz="1000" dirty="0"/>
              <a:t>-</a:t>
            </a:r>
            <a:r>
              <a:rPr lang="de-DE" sz="1000" dirty="0" err="1"/>
              <a:t>lru</a:t>
            </a:r>
            <a:r>
              <a:rPr lang="de-DE" sz="1000" dirty="0"/>
              <a:t>-cache==1.6.4', 'beautifulsoup4==4.11.2', 'bleach==6.0.0', '</a:t>
            </a:r>
            <a:r>
              <a:rPr lang="de-DE" sz="1000" dirty="0" err="1"/>
              <a:t>blinker</a:t>
            </a:r>
            <a:r>
              <a:rPr lang="de-DE" sz="1000" dirty="0"/>
              <a:t>==1.5', '</a:t>
            </a:r>
            <a:r>
              <a:rPr lang="de-DE" sz="1000" dirty="0" err="1"/>
              <a:t>bokeh</a:t>
            </a:r>
            <a:r>
              <a:rPr lang="de-DE" sz="1000" dirty="0"/>
              <a:t>==2.4.3', '</a:t>
            </a:r>
            <a:r>
              <a:rPr lang="de-DE" sz="1000" dirty="0" err="1"/>
              <a:t>bottleneck</a:t>
            </a:r>
            <a:r>
              <a:rPr lang="de-DE" sz="1000" dirty="0"/>
              <a:t>==1.3.6', '</a:t>
            </a:r>
            <a:r>
              <a:rPr lang="de-DE" sz="1000" dirty="0" err="1"/>
              <a:t>brotlipy</a:t>
            </a:r>
            <a:r>
              <a:rPr lang="de-DE" sz="1000" dirty="0"/>
              <a:t>==0.7.0', '</a:t>
            </a:r>
            <a:r>
              <a:rPr lang="de-DE" sz="1000" dirty="0" err="1"/>
              <a:t>cached-property</a:t>
            </a:r>
            <a:r>
              <a:rPr lang="de-DE" sz="1000" dirty="0"/>
              <a:t>==1.5.2', '</a:t>
            </a:r>
            <a:r>
              <a:rPr lang="de-DE" sz="1000" dirty="0" err="1"/>
              <a:t>cachetools</a:t>
            </a:r>
            <a:r>
              <a:rPr lang="de-DE" sz="1000" dirty="0"/>
              <a:t>==5.3.0', '</a:t>
            </a:r>
            <a:r>
              <a:rPr lang="de-DE" sz="1000" dirty="0" err="1"/>
              <a:t>certifi</a:t>
            </a:r>
            <a:r>
              <a:rPr lang="de-DE" sz="1000" dirty="0"/>
              <a:t>==2022.12.7', '</a:t>
            </a:r>
            <a:r>
              <a:rPr lang="de-DE" sz="1000" dirty="0" err="1"/>
              <a:t>certipy</a:t>
            </a:r>
            <a:r>
              <a:rPr lang="de-DE" sz="1000" dirty="0"/>
              <a:t>==0.1.3', '</a:t>
            </a:r>
            <a:r>
              <a:rPr lang="de-DE" sz="1000" dirty="0" err="1"/>
              <a:t>cffi</a:t>
            </a:r>
            <a:r>
              <a:rPr lang="de-DE" sz="1000" dirty="0"/>
              <a:t>==1.15.1', '</a:t>
            </a:r>
            <a:r>
              <a:rPr lang="de-DE" sz="1000" dirty="0" err="1"/>
              <a:t>charset-normalizer</a:t>
            </a:r>
            <a:r>
              <a:rPr lang="de-DE" sz="1000" dirty="0"/>
              <a:t>==2.1.1', '</a:t>
            </a:r>
            <a:r>
              <a:rPr lang="de-DE" sz="1000" dirty="0" err="1"/>
              <a:t>click</a:t>
            </a:r>
            <a:r>
              <a:rPr lang="de-DE" sz="1000" dirty="0"/>
              <a:t>==8.1.3', '</a:t>
            </a:r>
            <a:r>
              <a:rPr lang="de-DE" sz="1000" dirty="0" err="1"/>
              <a:t>cloudpickle</a:t>
            </a:r>
            <a:r>
              <a:rPr lang="de-DE" sz="1000" dirty="0"/>
              <a:t>==2.2.1', '</a:t>
            </a:r>
            <a:r>
              <a:rPr lang="de-DE" sz="1000" dirty="0" err="1"/>
              <a:t>colorama</a:t>
            </a:r>
            <a:r>
              <a:rPr lang="de-DE" sz="1000" dirty="0"/>
              <a:t>==0.4.6', '</a:t>
            </a:r>
            <a:r>
              <a:rPr lang="de-DE" sz="1000" dirty="0" err="1"/>
              <a:t>comm</a:t>
            </a:r>
            <a:r>
              <a:rPr lang="de-DE" sz="1000" dirty="0"/>
              <a:t>==0.1.2', '</a:t>
            </a:r>
            <a:r>
              <a:rPr lang="de-DE" sz="1000" dirty="0" err="1"/>
              <a:t>conda</a:t>
            </a:r>
            <a:r>
              <a:rPr lang="de-DE" sz="1000" dirty="0"/>
              <a:t>-</a:t>
            </a:r>
            <a:r>
              <a:rPr lang="de-DE" sz="1000" dirty="0" err="1"/>
              <a:t>package</a:t>
            </a:r>
            <a:r>
              <a:rPr lang="de-DE" sz="1000" dirty="0"/>
              <a:t>-handling==2.0.2', '</a:t>
            </a:r>
            <a:r>
              <a:rPr lang="de-DE" sz="1000" dirty="0" err="1"/>
              <a:t>conda</a:t>
            </a:r>
            <a:r>
              <a:rPr lang="de-DE" sz="1000" dirty="0"/>
              <a:t>-</a:t>
            </a:r>
            <a:r>
              <a:rPr lang="de-DE" sz="1000" dirty="0" err="1"/>
              <a:t>package</a:t>
            </a:r>
            <a:r>
              <a:rPr lang="de-DE" sz="1000" dirty="0"/>
              <a:t>-streaming==0.7.0', '</a:t>
            </a:r>
            <a:r>
              <a:rPr lang="de-DE" sz="1000" dirty="0" err="1"/>
              <a:t>conda</a:t>
            </a:r>
            <a:r>
              <a:rPr lang="de-DE" sz="1000" dirty="0"/>
              <a:t>==23.1.0', '</a:t>
            </a:r>
            <a:r>
              <a:rPr lang="de-DE" sz="1000" dirty="0" err="1"/>
              <a:t>contourpy</a:t>
            </a:r>
            <a:r>
              <a:rPr lang="de-DE" sz="1000" dirty="0"/>
              <a:t>==1.0.7', '</a:t>
            </a:r>
            <a:r>
              <a:rPr lang="de-DE" sz="1000" dirty="0" err="1"/>
              <a:t>cryptography</a:t>
            </a:r>
            <a:r>
              <a:rPr lang="de-DE" sz="1000" dirty="0"/>
              <a:t>==39.0.2', '</a:t>
            </a:r>
            <a:r>
              <a:rPr lang="de-DE" sz="1000" dirty="0" err="1"/>
              <a:t>cycler</a:t>
            </a:r>
            <a:r>
              <a:rPr lang="de-DE" sz="1000" dirty="0"/>
              <a:t>==0.11.0', '</a:t>
            </a:r>
            <a:r>
              <a:rPr lang="de-DE" sz="1000" dirty="0" err="1"/>
              <a:t>cython</a:t>
            </a:r>
            <a:r>
              <a:rPr lang="de-DE" sz="1000" dirty="0"/>
              <a:t>==0.29.33', '</a:t>
            </a:r>
            <a:r>
              <a:rPr lang="de-DE" sz="1000" dirty="0" err="1"/>
              <a:t>cytoolz</a:t>
            </a:r>
            <a:r>
              <a:rPr lang="de-DE" sz="1000" dirty="0"/>
              <a:t>==0.12.0', '</a:t>
            </a:r>
            <a:r>
              <a:rPr lang="de-DE" sz="1000" dirty="0" err="1"/>
              <a:t>dask</a:t>
            </a:r>
            <a:r>
              <a:rPr lang="de-DE" sz="1000" dirty="0"/>
              <a:t>==2023.3.0', '</a:t>
            </a:r>
            <a:r>
              <a:rPr lang="de-DE" sz="1000" dirty="0" err="1"/>
              <a:t>debugpy</a:t>
            </a:r>
            <a:r>
              <a:rPr lang="de-DE" sz="1000" dirty="0"/>
              <a:t>==1.6.6', '</a:t>
            </a:r>
            <a:r>
              <a:rPr lang="de-DE" sz="1000" dirty="0" err="1"/>
              <a:t>decorator</a:t>
            </a:r>
            <a:r>
              <a:rPr lang="de-DE" sz="1000" dirty="0"/>
              <a:t>==5.1.1', '</a:t>
            </a:r>
            <a:r>
              <a:rPr lang="de-DE" sz="1000" dirty="0" err="1"/>
              <a:t>defusedxml</a:t>
            </a:r>
            <a:r>
              <a:rPr lang="de-DE" sz="1000" dirty="0"/>
              <a:t>==0.7.1', '</a:t>
            </a:r>
            <a:r>
              <a:rPr lang="de-DE" sz="1000" dirty="0" err="1"/>
              <a:t>dill</a:t>
            </a:r>
            <a:r>
              <a:rPr lang="de-DE" sz="1000" dirty="0"/>
              <a:t>==0.3.6', '</a:t>
            </a:r>
            <a:r>
              <a:rPr lang="de-DE" sz="1000" dirty="0" err="1"/>
              <a:t>distributed</a:t>
            </a:r>
            <a:r>
              <a:rPr lang="de-DE" sz="1000" dirty="0"/>
              <a:t>==2023.3.0', '</a:t>
            </a:r>
            <a:r>
              <a:rPr lang="de-DE" sz="1000" dirty="0" err="1"/>
              <a:t>entrypoints</a:t>
            </a:r>
            <a:r>
              <a:rPr lang="de-DE" sz="1000" dirty="0"/>
              <a:t>==0.4', 'et-</a:t>
            </a:r>
            <a:r>
              <a:rPr lang="de-DE" sz="1000" dirty="0" err="1"/>
              <a:t>xmlfile</a:t>
            </a:r>
            <a:r>
              <a:rPr lang="de-DE" sz="1000" dirty="0"/>
              <a:t>==1.1.0', '</a:t>
            </a:r>
            <a:r>
              <a:rPr lang="de-DE" sz="1000" dirty="0" err="1"/>
              <a:t>executing</a:t>
            </a:r>
            <a:r>
              <a:rPr lang="de-DE" sz="1000" dirty="0"/>
              <a:t>==1.2.0', '</a:t>
            </a:r>
            <a:r>
              <a:rPr lang="de-DE" sz="1000" dirty="0" err="1"/>
              <a:t>fastjsonschema</a:t>
            </a:r>
            <a:r>
              <a:rPr lang="de-DE" sz="1000" dirty="0"/>
              <a:t>==2.16.3', '</a:t>
            </a:r>
            <a:r>
              <a:rPr lang="de-DE" sz="1000" dirty="0" err="1"/>
              <a:t>flatbuffers</a:t>
            </a:r>
            <a:r>
              <a:rPr lang="de-DE" sz="1000" dirty="0"/>
              <a:t>==23.1.21', '</a:t>
            </a:r>
            <a:r>
              <a:rPr lang="de-DE" sz="1000" dirty="0" err="1"/>
              <a:t>flit</a:t>
            </a:r>
            <a:r>
              <a:rPr lang="de-DE" sz="1000" dirty="0"/>
              <a:t>-core==3.8.0', '</a:t>
            </a:r>
            <a:r>
              <a:rPr lang="de-DE" sz="1000" dirty="0" err="1"/>
              <a:t>fonttools</a:t>
            </a:r>
            <a:r>
              <a:rPr lang="de-DE" sz="1000" dirty="0"/>
              <a:t>==4.38.0', '</a:t>
            </a:r>
            <a:r>
              <a:rPr lang="de-DE" sz="1000" dirty="0" err="1"/>
              <a:t>frozenlist</a:t>
            </a:r>
            <a:r>
              <a:rPr lang="de-DE" sz="1000" dirty="0"/>
              <a:t>==1.3.3', '</a:t>
            </a:r>
            <a:r>
              <a:rPr lang="de-DE" sz="1000" dirty="0" err="1"/>
              <a:t>fsspec</a:t>
            </a:r>
            <a:r>
              <a:rPr lang="de-DE" sz="1000" dirty="0"/>
              <a:t>==2023.3.0', 'gast==0.4.0', 'gmpy2==2.1.2', '</a:t>
            </a:r>
            <a:r>
              <a:rPr lang="de-DE" sz="1000" dirty="0" err="1"/>
              <a:t>google-auth-oauthlib</a:t>
            </a:r>
            <a:r>
              <a:rPr lang="de-DE" sz="1000" dirty="0"/>
              <a:t>==0.4.6', '</a:t>
            </a:r>
            <a:r>
              <a:rPr lang="de-DE" sz="1000" dirty="0" err="1"/>
              <a:t>google-auth</a:t>
            </a:r>
            <a:r>
              <a:rPr lang="de-DE" sz="1000" dirty="0"/>
              <a:t>==2.16.2', '</a:t>
            </a:r>
            <a:r>
              <a:rPr lang="de-DE" sz="1000" dirty="0" err="1"/>
              <a:t>google</a:t>
            </a:r>
            <a:r>
              <a:rPr lang="de-DE" sz="1000" dirty="0"/>
              <a:t>-pasta==0.2.0', '</a:t>
            </a:r>
            <a:r>
              <a:rPr lang="de-DE" sz="1000" dirty="0" err="1"/>
              <a:t>graphviz</a:t>
            </a:r>
            <a:r>
              <a:rPr lang="de-DE" sz="1000" dirty="0"/>
              <a:t>==0.20.1', '</a:t>
            </a:r>
            <a:r>
              <a:rPr lang="de-DE" sz="1000" dirty="0" err="1"/>
              <a:t>greenlet</a:t>
            </a:r>
            <a:r>
              <a:rPr lang="de-DE" sz="1000" dirty="0"/>
              <a:t>==2.0.2', '</a:t>
            </a:r>
            <a:r>
              <a:rPr lang="de-DE" sz="1000" dirty="0" err="1"/>
              <a:t>grpcio</a:t>
            </a:r>
            <a:r>
              <a:rPr lang="de-DE" sz="1000" dirty="0"/>
              <a:t>==1.51.1', 'h5py==3.8.0', '</a:t>
            </a:r>
            <a:r>
              <a:rPr lang="de-DE" sz="1000" dirty="0" err="1"/>
              <a:t>heapdict</a:t>
            </a:r>
            <a:r>
              <a:rPr lang="de-DE" sz="1000" dirty="0"/>
              <a:t>==1.0.1', '</a:t>
            </a:r>
            <a:r>
              <a:rPr lang="de-DE" sz="1000" dirty="0" err="1"/>
              <a:t>idna</a:t>
            </a:r>
            <a:r>
              <a:rPr lang="de-DE" sz="1000" dirty="0"/>
              <a:t>==3.4', '</a:t>
            </a:r>
            <a:r>
              <a:rPr lang="de-DE" sz="1000" dirty="0" err="1"/>
              <a:t>imagecodecs</a:t>
            </a:r>
            <a:r>
              <a:rPr lang="de-DE" sz="1000" dirty="0"/>
              <a:t>==2023.1.23', '</a:t>
            </a:r>
            <a:r>
              <a:rPr lang="de-DE" sz="1000" dirty="0" err="1"/>
              <a:t>imageio</a:t>
            </a:r>
            <a:r>
              <a:rPr lang="de-DE" sz="1000" dirty="0"/>
              <a:t>==2.26.0', '</a:t>
            </a:r>
            <a:r>
              <a:rPr lang="de-DE" sz="1000" dirty="0" err="1"/>
              <a:t>importlib-metadata</a:t>
            </a:r>
            <a:r>
              <a:rPr lang="de-DE" sz="1000" dirty="0"/>
              <a:t>==6.0.0', '</a:t>
            </a:r>
            <a:r>
              <a:rPr lang="de-DE" sz="1000" dirty="0" err="1"/>
              <a:t>importlib-resources</a:t>
            </a:r>
            <a:r>
              <a:rPr lang="de-DE" sz="1000" dirty="0"/>
              <a:t>==5.12.0', '</a:t>
            </a:r>
            <a:r>
              <a:rPr lang="de-DE" sz="1000" dirty="0" err="1"/>
              <a:t>ipykernel</a:t>
            </a:r>
            <a:r>
              <a:rPr lang="de-DE" sz="1000" dirty="0"/>
              <a:t>==6.21.2', '</a:t>
            </a:r>
            <a:r>
              <a:rPr lang="de-DE" sz="1000" dirty="0" err="1"/>
              <a:t>ipympl</a:t>
            </a:r>
            <a:r>
              <a:rPr lang="de-DE" sz="1000" dirty="0"/>
              <a:t>==0.9.3', '</a:t>
            </a:r>
            <a:r>
              <a:rPr lang="de-DE" sz="1000" dirty="0" err="1"/>
              <a:t>ipython-genutils</a:t>
            </a:r>
            <a:r>
              <a:rPr lang="de-DE" sz="1000" dirty="0"/>
              <a:t>==0.2.0', '</a:t>
            </a:r>
            <a:r>
              <a:rPr lang="de-DE" sz="1000" dirty="0" err="1"/>
              <a:t>ipython</a:t>
            </a:r>
            <a:r>
              <a:rPr lang="de-DE" sz="1000" dirty="0"/>
              <a:t>==8.11.0', '</a:t>
            </a:r>
            <a:r>
              <a:rPr lang="de-DE" sz="1000" dirty="0" err="1"/>
              <a:t>ipywidgets</a:t>
            </a:r>
            <a:r>
              <a:rPr lang="de-DE" sz="1000" dirty="0"/>
              <a:t>==8.0.4', '</a:t>
            </a:r>
            <a:r>
              <a:rPr lang="de-DE" sz="1000" dirty="0" err="1"/>
              <a:t>jedi</a:t>
            </a:r>
            <a:r>
              <a:rPr lang="de-DE" sz="1000" dirty="0"/>
              <a:t>==0.18.2', 'jinja2==3.1.2', '</a:t>
            </a:r>
            <a:r>
              <a:rPr lang="de-DE" sz="1000" dirty="0" err="1"/>
              <a:t>joblib</a:t>
            </a:r>
            <a:r>
              <a:rPr lang="de-DE" sz="1000" dirty="0"/>
              <a:t>==1.2.0', 'json5==0.9.5', '</a:t>
            </a:r>
            <a:r>
              <a:rPr lang="de-DE" sz="1000" dirty="0" err="1"/>
              <a:t>jsonschema</a:t>
            </a:r>
            <a:r>
              <a:rPr lang="de-DE" sz="1000" dirty="0"/>
              <a:t>==4.17.3', '</a:t>
            </a:r>
            <a:r>
              <a:rPr lang="de-DE" sz="1000" dirty="0" err="1"/>
              <a:t>jupyter</a:t>
            </a:r>
            <a:r>
              <a:rPr lang="de-DE" sz="1000" dirty="0"/>
              <a:t>-client==8.0.3', '</a:t>
            </a:r>
            <a:r>
              <a:rPr lang="de-DE" sz="1000" dirty="0" err="1"/>
              <a:t>jupyter</a:t>
            </a:r>
            <a:r>
              <a:rPr lang="de-DE" sz="1000" dirty="0"/>
              <a:t>-core==5.2.0', '</a:t>
            </a:r>
            <a:r>
              <a:rPr lang="de-DE" sz="1000" dirty="0" err="1"/>
              <a:t>jupyter</a:t>
            </a:r>
            <a:r>
              <a:rPr lang="de-DE" sz="1000" dirty="0"/>
              <a:t>-events==0.6.3', '</a:t>
            </a:r>
            <a:r>
              <a:rPr lang="de-DE" sz="1000" dirty="0" err="1"/>
              <a:t>jupyter</a:t>
            </a:r>
            <a:r>
              <a:rPr lang="de-DE" sz="1000" dirty="0"/>
              <a:t>-server-</a:t>
            </a:r>
            <a:r>
              <a:rPr lang="de-DE" sz="1000" dirty="0" err="1"/>
              <a:t>fileid</a:t>
            </a:r>
            <a:r>
              <a:rPr lang="de-DE" sz="1000" dirty="0"/>
              <a:t>==0.8.0', '</a:t>
            </a:r>
            <a:r>
              <a:rPr lang="de-DE" sz="1000" dirty="0" err="1"/>
              <a:t>jupyter</a:t>
            </a:r>
            <a:r>
              <a:rPr lang="de-DE" sz="1000" dirty="0"/>
              <a:t>-server-terminals==0.4.4', '</a:t>
            </a:r>
            <a:r>
              <a:rPr lang="de-DE" sz="1000" dirty="0" err="1"/>
              <a:t>jupyter</a:t>
            </a:r>
            <a:r>
              <a:rPr lang="de-DE" sz="1000" dirty="0"/>
              <a:t>-server-</a:t>
            </a:r>
            <a:r>
              <a:rPr lang="de-DE" sz="1000" dirty="0" err="1"/>
              <a:t>ydoc</a:t>
            </a:r>
            <a:r>
              <a:rPr lang="de-DE" sz="1000" dirty="0"/>
              <a:t>==0.6.1', '</a:t>
            </a:r>
            <a:r>
              <a:rPr lang="de-DE" sz="1000" dirty="0" err="1"/>
              <a:t>jupyter</a:t>
            </a:r>
            <a:r>
              <a:rPr lang="de-DE" sz="1000" dirty="0"/>
              <a:t>-server==2.3.0', '</a:t>
            </a:r>
            <a:r>
              <a:rPr lang="de-DE" sz="1000" dirty="0" err="1"/>
              <a:t>jupyter-telemetry</a:t>
            </a:r>
            <a:r>
              <a:rPr lang="de-DE" sz="1000" dirty="0"/>
              <a:t>==0.1.0', '</a:t>
            </a:r>
            <a:r>
              <a:rPr lang="de-DE" sz="1000" dirty="0" err="1"/>
              <a:t>jupyter-ydoc</a:t>
            </a:r>
            <a:r>
              <a:rPr lang="de-DE" sz="1000" dirty="0"/>
              <a:t>==0.2.2', '</a:t>
            </a:r>
            <a:r>
              <a:rPr lang="de-DE" sz="1000" dirty="0" err="1"/>
              <a:t>jupyterhub</a:t>
            </a:r>
            <a:r>
              <a:rPr lang="de-DE" sz="1000" dirty="0"/>
              <a:t>==3.1.1', '</a:t>
            </a:r>
            <a:r>
              <a:rPr lang="de-DE" sz="1000" dirty="0" err="1"/>
              <a:t>jupyterlab-pygments</a:t>
            </a:r>
            <a:r>
              <a:rPr lang="de-DE" sz="1000" dirty="0"/>
              <a:t>==0.2.2', '</a:t>
            </a:r>
            <a:r>
              <a:rPr lang="de-DE" sz="1000" dirty="0" err="1"/>
              <a:t>jupyterlab</a:t>
            </a:r>
            <a:r>
              <a:rPr lang="de-DE" sz="1000" dirty="0"/>
              <a:t>-server==2.19.0', '</a:t>
            </a:r>
            <a:r>
              <a:rPr lang="de-DE" sz="1000" dirty="0" err="1"/>
              <a:t>jupyterlab-widgets</a:t>
            </a:r>
            <a:r>
              <a:rPr lang="de-DE" sz="1000" dirty="0"/>
              <a:t>==3.0.5', '</a:t>
            </a:r>
            <a:r>
              <a:rPr lang="de-DE" sz="1000" dirty="0" err="1"/>
              <a:t>jupyterlab</a:t>
            </a:r>
            <a:r>
              <a:rPr lang="de-DE" sz="1000" dirty="0"/>
              <a:t>==3.6.1', '</a:t>
            </a:r>
            <a:r>
              <a:rPr lang="de-DE" sz="1000" dirty="0" err="1"/>
              <a:t>keras-preprocessing</a:t>
            </a:r>
            <a:r>
              <a:rPr lang="de-DE" sz="1000" dirty="0"/>
              <a:t>==1.1.2', '</a:t>
            </a:r>
            <a:r>
              <a:rPr lang="de-DE" sz="1000" dirty="0" err="1"/>
              <a:t>keras</a:t>
            </a:r>
            <a:r>
              <a:rPr lang="de-DE" sz="1000" dirty="0"/>
              <a:t>==2.11.0', '</a:t>
            </a:r>
            <a:r>
              <a:rPr lang="de-DE" sz="1000" dirty="0" err="1"/>
              <a:t>kiwisolver</a:t>
            </a:r>
            <a:r>
              <a:rPr lang="de-DE" sz="1000" dirty="0"/>
              <a:t>==1.4.4', '</a:t>
            </a:r>
            <a:r>
              <a:rPr lang="de-DE" sz="1000" dirty="0" err="1"/>
              <a:t>libmambapy</a:t>
            </a:r>
            <a:r>
              <a:rPr lang="de-DE" sz="1000" dirty="0"/>
              <a:t>==1.3.1', '</a:t>
            </a:r>
            <a:r>
              <a:rPr lang="de-DE" sz="1000" dirty="0" err="1"/>
              <a:t>llvmlite</a:t>
            </a:r>
            <a:r>
              <a:rPr lang="de-DE" sz="1000" dirty="0"/>
              <a:t>==0.39.1', 'locket==1.0.0', 'lz4==4.3.2', '</a:t>
            </a:r>
            <a:r>
              <a:rPr lang="de-DE" sz="1000" dirty="0" err="1"/>
              <a:t>mako</a:t>
            </a:r>
            <a:r>
              <a:rPr lang="de-DE" sz="1000" dirty="0"/>
              <a:t>==1.2.4', '</a:t>
            </a:r>
            <a:r>
              <a:rPr lang="de-DE" sz="1000" dirty="0" err="1"/>
              <a:t>mamba</a:t>
            </a:r>
            <a:r>
              <a:rPr lang="de-DE" sz="1000" dirty="0"/>
              <a:t>==1.3.1', '</a:t>
            </a:r>
            <a:r>
              <a:rPr lang="de-DE" sz="1000" dirty="0" err="1"/>
              <a:t>markdown</a:t>
            </a:r>
            <a:r>
              <a:rPr lang="de-DE" sz="1000" dirty="0"/>
              <a:t>==3.4.1', '</a:t>
            </a:r>
            <a:r>
              <a:rPr lang="de-DE" sz="1000" dirty="0" err="1"/>
              <a:t>markupsafe</a:t>
            </a:r>
            <a:r>
              <a:rPr lang="de-DE" sz="1000" dirty="0"/>
              <a:t>==2.1.2', '</a:t>
            </a:r>
            <a:r>
              <a:rPr lang="de-DE" sz="1000" dirty="0" err="1"/>
              <a:t>matplotlib</a:t>
            </a:r>
            <a:r>
              <a:rPr lang="de-DE" sz="1000" dirty="0"/>
              <a:t>-inline==0.1.6', '</a:t>
            </a:r>
            <a:r>
              <a:rPr lang="de-DE" sz="1000" dirty="0" err="1"/>
              <a:t>matplotlib</a:t>
            </a:r>
            <a:r>
              <a:rPr lang="de-DE" sz="1000" dirty="0"/>
              <a:t>==3.7.0', '</a:t>
            </a:r>
            <a:r>
              <a:rPr lang="de-DE" sz="1000" dirty="0" err="1"/>
              <a:t>mistune</a:t>
            </a:r>
            <a:r>
              <a:rPr lang="de-DE" sz="1000" dirty="0"/>
              <a:t>==2.0.5', '</a:t>
            </a:r>
            <a:r>
              <a:rPr lang="de-DE" sz="1000" dirty="0" err="1"/>
              <a:t>mpmath</a:t>
            </a:r>
            <a:r>
              <a:rPr lang="de-DE" sz="1000" dirty="0"/>
              <a:t>==1.2.1', '</a:t>
            </a:r>
            <a:r>
              <a:rPr lang="de-DE" sz="1000" dirty="0" err="1"/>
              <a:t>msgpack</a:t>
            </a:r>
            <a:r>
              <a:rPr lang="de-DE" sz="1000" dirty="0"/>
              <a:t>==1.0.4', '</a:t>
            </a:r>
            <a:r>
              <a:rPr lang="de-DE" sz="1000" dirty="0" err="1"/>
              <a:t>multidict</a:t>
            </a:r>
            <a:r>
              <a:rPr lang="de-DE" sz="1000" dirty="0"/>
              <a:t>==6.0.4', '</a:t>
            </a:r>
            <a:r>
              <a:rPr lang="de-DE" sz="1000" dirty="0" err="1"/>
              <a:t>munkres</a:t>
            </a:r>
            <a:r>
              <a:rPr lang="de-DE" sz="1000" dirty="0"/>
              <a:t>==1.1.4', '</a:t>
            </a:r>
            <a:r>
              <a:rPr lang="de-DE" sz="1000" dirty="0" err="1"/>
              <a:t>nbclassic</a:t>
            </a:r>
            <a:r>
              <a:rPr lang="de-DE" sz="1000" dirty="0"/>
              <a:t>==0.5.2', '</a:t>
            </a:r>
            <a:r>
              <a:rPr lang="de-DE" sz="1000" dirty="0" err="1"/>
              <a:t>nbclient</a:t>
            </a:r>
            <a:r>
              <a:rPr lang="de-DE" sz="1000" dirty="0"/>
              <a:t>==0.7.2', '</a:t>
            </a:r>
            <a:r>
              <a:rPr lang="de-DE" sz="1000" dirty="0" err="1"/>
              <a:t>nbconvert</a:t>
            </a:r>
            <a:r>
              <a:rPr lang="de-DE" sz="1000" dirty="0"/>
              <a:t>==7.2.9', '</a:t>
            </a:r>
            <a:r>
              <a:rPr lang="de-DE" sz="1000" dirty="0" err="1"/>
              <a:t>nbformat</a:t>
            </a:r>
            <a:r>
              <a:rPr lang="de-DE" sz="1000" dirty="0"/>
              <a:t>==5.7.3', 'nest-</a:t>
            </a:r>
            <a:r>
              <a:rPr lang="de-DE" sz="1000" dirty="0" err="1"/>
              <a:t>asyncio</a:t>
            </a:r>
            <a:r>
              <a:rPr lang="de-DE" sz="1000" dirty="0"/>
              <a:t>==1.5.6', '</a:t>
            </a:r>
            <a:r>
              <a:rPr lang="de-DE" sz="1000" dirty="0" err="1"/>
              <a:t>networkx</a:t>
            </a:r>
            <a:r>
              <a:rPr lang="de-DE" sz="1000" dirty="0"/>
              <a:t>==3.0', 'notebook-</a:t>
            </a:r>
            <a:r>
              <a:rPr lang="de-DE" sz="1000" dirty="0" err="1"/>
              <a:t>shim</a:t>
            </a:r>
            <a:r>
              <a:rPr lang="de-DE" sz="1000" dirty="0"/>
              <a:t>==0.2.2', '</a:t>
            </a:r>
            <a:r>
              <a:rPr lang="de-DE" sz="1000" dirty="0" err="1"/>
              <a:t>notebook</a:t>
            </a:r>
            <a:r>
              <a:rPr lang="de-DE" sz="1000" dirty="0"/>
              <a:t>==6.5.2', '</a:t>
            </a:r>
            <a:r>
              <a:rPr lang="de-DE" sz="1000" dirty="0" err="1"/>
              <a:t>numba</a:t>
            </a:r>
            <a:r>
              <a:rPr lang="de-DE" sz="1000" dirty="0"/>
              <a:t>==0.56.4', '</a:t>
            </a:r>
            <a:r>
              <a:rPr lang="de-DE" sz="1000" dirty="0" err="1"/>
              <a:t>numexpr</a:t>
            </a:r>
            <a:r>
              <a:rPr lang="de-DE" sz="1000" dirty="0"/>
              <a:t>==2.8.3', '</a:t>
            </a:r>
            <a:r>
              <a:rPr lang="de-DE" sz="1000" dirty="0" err="1"/>
              <a:t>numpy</a:t>
            </a:r>
            <a:r>
              <a:rPr lang="de-DE" sz="1000" dirty="0"/>
              <a:t>==1.23.5', 'nvidia-cublas-cu11==11.10.3.66', 'nvidia-cuda-nvrtc-cu11==11.7.99', 'nvidia-cuda-runtime-cu11==11.7.99', 'nvidia-cudnn-cu11==8.5.0.96', '</a:t>
            </a:r>
            <a:r>
              <a:rPr lang="de-DE" sz="1000" dirty="0" err="1"/>
              <a:t>oauthlib</a:t>
            </a:r>
            <a:r>
              <a:rPr lang="de-DE" sz="1000" dirty="0"/>
              <a:t>==3.2.2', '</a:t>
            </a:r>
            <a:r>
              <a:rPr lang="de-DE" sz="1000" dirty="0" err="1"/>
              <a:t>opencv-python</a:t>
            </a:r>
            <a:r>
              <a:rPr lang="de-DE" sz="1000" dirty="0"/>
              <a:t>==4.7.0.72', '</a:t>
            </a:r>
            <a:r>
              <a:rPr lang="de-DE" sz="1000" dirty="0" err="1"/>
              <a:t>openpyxl</a:t>
            </a:r>
            <a:r>
              <a:rPr lang="de-DE" sz="1000" dirty="0"/>
              <a:t>==3.1.1', '</a:t>
            </a:r>
            <a:r>
              <a:rPr lang="de-DE" sz="1000" dirty="0" err="1"/>
              <a:t>opt-einsum</a:t>
            </a:r>
            <a:r>
              <a:rPr lang="de-DE" sz="1000" dirty="0"/>
              <a:t>==3.3.0', '</a:t>
            </a:r>
            <a:r>
              <a:rPr lang="de-DE" sz="1000" dirty="0" err="1"/>
              <a:t>packaging</a:t>
            </a:r>
            <a:r>
              <a:rPr lang="de-DE" sz="1000" dirty="0"/>
              <a:t>==23.0', '</a:t>
            </a:r>
            <a:r>
              <a:rPr lang="de-DE" sz="1000" dirty="0" err="1"/>
              <a:t>pamela</a:t>
            </a:r>
            <a:r>
              <a:rPr lang="de-DE" sz="1000" dirty="0"/>
              <a:t>==1.0.0', '</a:t>
            </a:r>
            <a:r>
              <a:rPr lang="de-DE" sz="1000" dirty="0" err="1"/>
              <a:t>pandas</a:t>
            </a:r>
            <a:r>
              <a:rPr lang="de-DE" sz="1000" dirty="0"/>
              <a:t>==1.5.3', '</a:t>
            </a:r>
            <a:r>
              <a:rPr lang="de-DE" sz="1000" dirty="0" err="1"/>
              <a:t>pandocfilters</a:t>
            </a:r>
            <a:r>
              <a:rPr lang="de-DE" sz="1000" dirty="0"/>
              <a:t>==1.5.0', '</a:t>
            </a:r>
            <a:r>
              <a:rPr lang="de-DE" sz="1000" dirty="0" err="1"/>
              <a:t>parso</a:t>
            </a:r>
            <a:r>
              <a:rPr lang="de-DE" sz="1000" dirty="0"/>
              <a:t>==0.8.3', '</a:t>
            </a:r>
            <a:r>
              <a:rPr lang="de-DE" sz="1000" dirty="0" err="1"/>
              <a:t>partd</a:t>
            </a:r>
            <a:r>
              <a:rPr lang="de-DE" sz="1000" dirty="0"/>
              <a:t>==1.3.0', '</a:t>
            </a:r>
            <a:r>
              <a:rPr lang="de-DE" sz="1000" dirty="0" err="1"/>
              <a:t>patsy</a:t>
            </a:r>
            <a:r>
              <a:rPr lang="de-DE" sz="1000" dirty="0"/>
              <a:t>==0.5.3', '</a:t>
            </a:r>
            <a:r>
              <a:rPr lang="de-DE" sz="1000" dirty="0" err="1"/>
              <a:t>pexpect</a:t>
            </a:r>
            <a:r>
              <a:rPr lang="de-DE" sz="1000" dirty="0"/>
              <a:t>==4.8.0', '</a:t>
            </a:r>
            <a:r>
              <a:rPr lang="de-DE" sz="1000" dirty="0" err="1"/>
              <a:t>pickleshare</a:t>
            </a:r>
            <a:r>
              <a:rPr lang="de-DE" sz="1000" dirty="0"/>
              <a:t>==0.7.5', '</a:t>
            </a:r>
            <a:r>
              <a:rPr lang="de-DE" sz="1000" dirty="0" err="1"/>
              <a:t>pillow</a:t>
            </a:r>
            <a:r>
              <a:rPr lang="de-DE" sz="1000" dirty="0"/>
              <a:t>==9.4.0', '</a:t>
            </a:r>
            <a:r>
              <a:rPr lang="de-DE" sz="1000" dirty="0" err="1"/>
              <a:t>pip</a:t>
            </a:r>
            <a:r>
              <a:rPr lang="de-DE" sz="1000" dirty="0"/>
              <a:t>==23.0.1', '</a:t>
            </a:r>
            <a:r>
              <a:rPr lang="de-DE" sz="1000" dirty="0" err="1"/>
              <a:t>pkgutil</a:t>
            </a:r>
            <a:r>
              <a:rPr lang="de-DE" sz="1000" dirty="0"/>
              <a:t>-</a:t>
            </a:r>
            <a:r>
              <a:rPr lang="de-DE" sz="1000" dirty="0" err="1"/>
              <a:t>resolve</a:t>
            </a:r>
            <a:r>
              <a:rPr lang="de-DE" sz="1000" dirty="0"/>
              <a:t>-name==1.3.10', '</a:t>
            </a:r>
            <a:r>
              <a:rPr lang="de-DE" sz="1000" dirty="0" err="1"/>
              <a:t>platformdirs</a:t>
            </a:r>
            <a:r>
              <a:rPr lang="de-DE" sz="1000" dirty="0"/>
              <a:t>==3.1.0', '</a:t>
            </a:r>
            <a:r>
              <a:rPr lang="de-DE" sz="1000" dirty="0" err="1"/>
              <a:t>pluggy</a:t>
            </a:r>
            <a:r>
              <a:rPr lang="de-DE" sz="1000" dirty="0"/>
              <a:t>==1.0.0', '</a:t>
            </a:r>
            <a:r>
              <a:rPr lang="de-DE" sz="1000" dirty="0" err="1"/>
              <a:t>pooch</a:t>
            </a:r>
            <a:r>
              <a:rPr lang="de-DE" sz="1000" dirty="0"/>
              <a:t>==1.7.0', '</a:t>
            </a:r>
            <a:r>
              <a:rPr lang="de-DE" sz="1000" dirty="0" err="1"/>
              <a:t>prometheus</a:t>
            </a:r>
            <a:r>
              <a:rPr lang="de-DE" sz="1000" dirty="0"/>
              <a:t>-client==0.16.0', 'prompt-</a:t>
            </a:r>
            <a:r>
              <a:rPr lang="de-DE" sz="1000" dirty="0" err="1"/>
              <a:t>toolkit</a:t>
            </a:r>
            <a:r>
              <a:rPr lang="de-DE" sz="1000" dirty="0"/>
              <a:t>==3.0.38', '</a:t>
            </a:r>
            <a:r>
              <a:rPr lang="de-DE" sz="1000" dirty="0" err="1"/>
              <a:t>protobuf</a:t>
            </a:r>
            <a:r>
              <a:rPr lang="de-DE" sz="1000" dirty="0"/>
              <a:t>==4.21.12', '</a:t>
            </a:r>
            <a:r>
              <a:rPr lang="de-DE" sz="1000" dirty="0" err="1"/>
              <a:t>psutil</a:t>
            </a:r>
            <a:r>
              <a:rPr lang="de-DE" sz="1000" dirty="0"/>
              <a:t>==5.9.4', '</a:t>
            </a:r>
            <a:r>
              <a:rPr lang="de-DE" sz="1000" dirty="0" err="1"/>
              <a:t>ptyprocess</a:t>
            </a:r>
            <a:r>
              <a:rPr lang="de-DE" sz="1000" dirty="0"/>
              <a:t>==0.7.0', 'pure-</a:t>
            </a:r>
            <a:r>
              <a:rPr lang="de-DE" sz="1000" dirty="0" err="1"/>
              <a:t>eval</a:t>
            </a:r>
            <a:r>
              <a:rPr lang="de-DE" sz="1000" dirty="0"/>
              <a:t>==0.2.2', 'pyasn1-modules==0.2.7', 'pyasn1==0.4.8', '</a:t>
            </a:r>
            <a:r>
              <a:rPr lang="de-DE" sz="1000" dirty="0" err="1"/>
              <a:t>pycosat</a:t>
            </a:r>
            <a:r>
              <a:rPr lang="de-DE" sz="1000" dirty="0"/>
              <a:t>==0.6.4', '</a:t>
            </a:r>
            <a:r>
              <a:rPr lang="de-DE" sz="1000" dirty="0" err="1"/>
              <a:t>pycparser</a:t>
            </a:r>
            <a:r>
              <a:rPr lang="de-DE" sz="1000" dirty="0"/>
              <a:t>==2.21', '</a:t>
            </a:r>
            <a:r>
              <a:rPr lang="de-DE" sz="1000" dirty="0" err="1"/>
              <a:t>pycurl</a:t>
            </a:r>
            <a:r>
              <a:rPr lang="de-DE" sz="1000" dirty="0"/>
              <a:t>==7.45.1', '</a:t>
            </a:r>
            <a:r>
              <a:rPr lang="de-DE" sz="1000" dirty="0" err="1"/>
              <a:t>pygments</a:t>
            </a:r>
            <a:r>
              <a:rPr lang="de-DE" sz="1000" dirty="0"/>
              <a:t>==2.14.0', '</a:t>
            </a:r>
            <a:r>
              <a:rPr lang="de-DE" sz="1000" dirty="0" err="1"/>
              <a:t>pygwalker</a:t>
            </a:r>
            <a:r>
              <a:rPr lang="de-DE" sz="1000" dirty="0"/>
              <a:t>==0.1.4.8', '</a:t>
            </a:r>
            <a:r>
              <a:rPr lang="de-DE" sz="1000" dirty="0" err="1"/>
              <a:t>pyjwt</a:t>
            </a:r>
            <a:r>
              <a:rPr lang="de-DE" sz="1000" dirty="0"/>
              <a:t>==2.6.0', '</a:t>
            </a:r>
            <a:r>
              <a:rPr lang="de-DE" sz="1000" dirty="0" err="1"/>
              <a:t>pyopenssl</a:t>
            </a:r>
            <a:r>
              <a:rPr lang="de-DE" sz="1000" dirty="0"/>
              <a:t>==23.0.0', '</a:t>
            </a:r>
            <a:r>
              <a:rPr lang="de-DE" sz="1000" dirty="0" err="1"/>
              <a:t>pyparsing</a:t>
            </a:r>
            <a:r>
              <a:rPr lang="de-DE" sz="1000" dirty="0"/>
              <a:t>==3.0.9', '</a:t>
            </a:r>
            <a:r>
              <a:rPr lang="de-DE" sz="1000" dirty="0" err="1"/>
              <a:t>pyrsistent</a:t>
            </a:r>
            <a:r>
              <a:rPr lang="de-DE" sz="1000" dirty="0"/>
              <a:t>==0.19.3', '</a:t>
            </a:r>
            <a:r>
              <a:rPr lang="de-DE" sz="1000" dirty="0" err="1"/>
              <a:t>pysocks</a:t>
            </a:r>
            <a:r>
              <a:rPr lang="de-DE" sz="1000" dirty="0"/>
              <a:t>==1.7.1', '</a:t>
            </a:r>
            <a:r>
              <a:rPr lang="de-DE" sz="1000" dirty="0" err="1"/>
              <a:t>python-dateutil</a:t>
            </a:r>
            <a:r>
              <a:rPr lang="de-DE" sz="1000" dirty="0"/>
              <a:t>==2.8.2', '</a:t>
            </a:r>
            <a:r>
              <a:rPr lang="de-DE" sz="1000" dirty="0" err="1"/>
              <a:t>python</a:t>
            </a:r>
            <a:r>
              <a:rPr lang="de-DE" sz="1000" dirty="0"/>
              <a:t>-</a:t>
            </a:r>
            <a:r>
              <a:rPr lang="de-DE" sz="1000" dirty="0" err="1"/>
              <a:t>json</a:t>
            </a:r>
            <a:r>
              <a:rPr lang="de-DE" sz="1000" dirty="0"/>
              <a:t>-logger==2.0.7', '</a:t>
            </a:r>
            <a:r>
              <a:rPr lang="de-DE" sz="1000" dirty="0" err="1"/>
              <a:t>pytz</a:t>
            </a:r>
            <a:r>
              <a:rPr lang="de-DE" sz="1000" dirty="0"/>
              <a:t>==2022.7.1', 'pyu2f==0.1.5', '</a:t>
            </a:r>
            <a:r>
              <a:rPr lang="de-DE" sz="1000" dirty="0" err="1"/>
              <a:t>pywavelets</a:t>
            </a:r>
            <a:r>
              <a:rPr lang="de-DE" sz="1000" dirty="0"/>
              <a:t>==1.4.1', '</a:t>
            </a:r>
            <a:r>
              <a:rPr lang="de-DE" sz="1000" dirty="0" err="1"/>
              <a:t>pyyaml</a:t>
            </a:r>
            <a:r>
              <a:rPr lang="de-DE" sz="1000" dirty="0"/>
              <a:t>==6.0', '</a:t>
            </a:r>
            <a:r>
              <a:rPr lang="de-DE" sz="1000" dirty="0" err="1"/>
              <a:t>pyzmq</a:t>
            </a:r>
            <a:r>
              <a:rPr lang="de-DE" sz="1000" dirty="0"/>
              <a:t>==25.0.0', '</a:t>
            </a:r>
            <a:r>
              <a:rPr lang="de-DE" sz="1000" dirty="0" err="1"/>
              <a:t>requests-oauthlib</a:t>
            </a:r>
            <a:r>
              <a:rPr lang="de-DE" sz="1000" dirty="0"/>
              <a:t>==1.3.1', '</a:t>
            </a:r>
            <a:r>
              <a:rPr lang="de-DE" sz="1000" dirty="0" err="1"/>
              <a:t>requests</a:t>
            </a:r>
            <a:r>
              <a:rPr lang="de-DE" sz="1000" dirty="0"/>
              <a:t>==2.28.2', 'rfc3339-validator==0.1.4', 'rfc3986-validator==0.1.1', '</a:t>
            </a:r>
            <a:r>
              <a:rPr lang="de-DE" sz="1000" dirty="0" err="1"/>
              <a:t>rsa</a:t>
            </a:r>
            <a:r>
              <a:rPr lang="de-DE" sz="1000" dirty="0"/>
              <a:t>==4.9', '</a:t>
            </a:r>
            <a:r>
              <a:rPr lang="de-DE" sz="1000" dirty="0" err="1"/>
              <a:t>ruamel.yaml.clib</a:t>
            </a:r>
            <a:r>
              <a:rPr lang="de-DE" sz="1000" dirty="0"/>
              <a:t>==0.2.7', '</a:t>
            </a:r>
            <a:r>
              <a:rPr lang="de-DE" sz="1000" dirty="0" err="1"/>
              <a:t>ruamel.yaml</a:t>
            </a:r>
            <a:r>
              <a:rPr lang="de-DE" sz="1000" dirty="0"/>
              <a:t>==0.17.21', '</a:t>
            </a:r>
            <a:r>
              <a:rPr lang="de-DE" sz="1000" dirty="0" err="1"/>
              <a:t>scikit</a:t>
            </a:r>
            <a:r>
              <a:rPr lang="de-DE" sz="1000" dirty="0"/>
              <a:t>-image==0.19.3', '</a:t>
            </a:r>
            <a:r>
              <a:rPr lang="de-DE" sz="1000" dirty="0" err="1"/>
              <a:t>scikit-learn</a:t>
            </a:r>
            <a:r>
              <a:rPr lang="de-DE" sz="1000" dirty="0"/>
              <a:t>==1.2.1', '</a:t>
            </a:r>
            <a:r>
              <a:rPr lang="de-DE" sz="1000" dirty="0" err="1"/>
              <a:t>scipy</a:t>
            </a:r>
            <a:r>
              <a:rPr lang="de-DE" sz="1000" dirty="0"/>
              <a:t>==1.10.1', '</a:t>
            </a:r>
            <a:r>
              <a:rPr lang="de-DE" sz="1000" dirty="0" err="1"/>
              <a:t>seaborn</a:t>
            </a:r>
            <a:r>
              <a:rPr lang="de-DE" sz="1000" dirty="0"/>
              <a:t>==0.12.2', 'send2trash==1.8.0', '</a:t>
            </a:r>
            <a:r>
              <a:rPr lang="de-DE" sz="1000" dirty="0" err="1"/>
              <a:t>setuptools</a:t>
            </a:r>
            <a:r>
              <a:rPr lang="de-DE" sz="1000" dirty="0"/>
              <a:t>==67.4.0', '</a:t>
            </a:r>
            <a:r>
              <a:rPr lang="de-DE" sz="1000" dirty="0" err="1"/>
              <a:t>six</a:t>
            </a:r>
            <a:r>
              <a:rPr lang="de-DE" sz="1000" dirty="0"/>
              <a:t>==1.16.0', '</a:t>
            </a:r>
            <a:r>
              <a:rPr lang="de-DE" sz="1000" dirty="0" err="1"/>
              <a:t>sniffio</a:t>
            </a:r>
            <a:r>
              <a:rPr lang="de-DE" sz="1000" dirty="0"/>
              <a:t>==1.3.0', '</a:t>
            </a:r>
            <a:r>
              <a:rPr lang="de-DE" sz="1000" dirty="0" err="1"/>
              <a:t>sortedcontainers</a:t>
            </a:r>
            <a:r>
              <a:rPr lang="de-DE" sz="1000" dirty="0"/>
              <a:t>==2.4.0', '</a:t>
            </a:r>
            <a:r>
              <a:rPr lang="de-DE" sz="1000" dirty="0" err="1"/>
              <a:t>soupsieve</a:t>
            </a:r>
            <a:r>
              <a:rPr lang="de-DE" sz="1000" dirty="0"/>
              <a:t>==2.3.2.post1', '</a:t>
            </a:r>
            <a:r>
              <a:rPr lang="de-DE" sz="1000" dirty="0" err="1"/>
              <a:t>sqlalchemy</a:t>
            </a:r>
            <a:r>
              <a:rPr lang="de-DE" sz="1000" dirty="0"/>
              <a:t>==2.0.4', '</a:t>
            </a:r>
            <a:r>
              <a:rPr lang="de-DE" sz="1000" dirty="0" err="1"/>
              <a:t>stack-data</a:t>
            </a:r>
            <a:r>
              <a:rPr lang="de-DE" sz="1000" dirty="0"/>
              <a:t>==0.6.2', '</a:t>
            </a:r>
            <a:r>
              <a:rPr lang="de-DE" sz="1000" dirty="0" err="1"/>
              <a:t>statsmodels</a:t>
            </a:r>
            <a:r>
              <a:rPr lang="de-DE" sz="1000" dirty="0"/>
              <a:t>==0.13.5', '</a:t>
            </a:r>
            <a:r>
              <a:rPr lang="de-DE" sz="1000" dirty="0" err="1"/>
              <a:t>sympy</a:t>
            </a:r>
            <a:r>
              <a:rPr lang="de-DE" sz="1000" dirty="0"/>
              <a:t>==1.11.1', '</a:t>
            </a:r>
            <a:r>
              <a:rPr lang="de-DE" sz="1000" dirty="0" err="1"/>
              <a:t>tables</a:t>
            </a:r>
            <a:r>
              <a:rPr lang="de-DE" sz="1000" dirty="0"/>
              <a:t>==3.7.0', '</a:t>
            </a:r>
            <a:r>
              <a:rPr lang="de-DE" sz="1000" dirty="0" err="1"/>
              <a:t>tblib</a:t>
            </a:r>
            <a:r>
              <a:rPr lang="de-DE" sz="1000" dirty="0"/>
              <a:t>==1.7.0', '</a:t>
            </a:r>
            <a:r>
              <a:rPr lang="de-DE" sz="1000" dirty="0" err="1"/>
              <a:t>tensorboard</a:t>
            </a:r>
            <a:r>
              <a:rPr lang="de-DE" sz="1000" dirty="0"/>
              <a:t>-</a:t>
            </a:r>
            <a:r>
              <a:rPr lang="de-DE" sz="1000" dirty="0" err="1"/>
              <a:t>data</a:t>
            </a:r>
            <a:r>
              <a:rPr lang="de-DE" sz="1000" dirty="0"/>
              <a:t>-server==0.6.1', '</a:t>
            </a:r>
            <a:r>
              <a:rPr lang="de-DE" sz="1000" dirty="0" err="1"/>
              <a:t>tensorboard</a:t>
            </a:r>
            <a:r>
              <a:rPr lang="de-DE" sz="1000" dirty="0"/>
              <a:t>-plugin-</a:t>
            </a:r>
            <a:r>
              <a:rPr lang="de-DE" sz="1000" dirty="0" err="1"/>
              <a:t>wit</a:t>
            </a:r>
            <a:r>
              <a:rPr lang="de-DE" sz="1000" dirty="0"/>
              <a:t>==1.8.1', '</a:t>
            </a:r>
            <a:r>
              <a:rPr lang="de-DE" sz="1000" dirty="0" err="1"/>
              <a:t>tensorboard</a:t>
            </a:r>
            <a:r>
              <a:rPr lang="de-DE" sz="1000" dirty="0"/>
              <a:t>==2.11.2', '</a:t>
            </a:r>
            <a:r>
              <a:rPr lang="de-DE" sz="1000" dirty="0" err="1"/>
              <a:t>tensorflow-estimator</a:t>
            </a:r>
            <a:r>
              <a:rPr lang="de-DE" sz="1000" dirty="0"/>
              <a:t>==2.11.0', '</a:t>
            </a:r>
            <a:r>
              <a:rPr lang="de-DE" sz="1000" dirty="0" err="1"/>
              <a:t>tensorflow</a:t>
            </a:r>
            <a:r>
              <a:rPr lang="de-DE" sz="1000" dirty="0"/>
              <a:t>==2.11.0', '</a:t>
            </a:r>
            <a:r>
              <a:rPr lang="de-DE" sz="1000" dirty="0" err="1"/>
              <a:t>termcolor</a:t>
            </a:r>
            <a:r>
              <a:rPr lang="de-DE" sz="1000" dirty="0"/>
              <a:t>==2.2.0', '</a:t>
            </a:r>
            <a:r>
              <a:rPr lang="de-DE" sz="1000" dirty="0" err="1"/>
              <a:t>terminado</a:t>
            </a:r>
            <a:r>
              <a:rPr lang="de-DE" sz="1000" dirty="0"/>
              <a:t>==0.17.1', '</a:t>
            </a:r>
            <a:r>
              <a:rPr lang="de-DE" sz="1000" dirty="0" err="1"/>
              <a:t>threadpoolctl</a:t>
            </a:r>
            <a:r>
              <a:rPr lang="de-DE" sz="1000" dirty="0"/>
              <a:t>==3.1.0', '</a:t>
            </a:r>
            <a:r>
              <a:rPr lang="de-DE" sz="1000" dirty="0" err="1"/>
              <a:t>tifffile</a:t>
            </a:r>
            <a:r>
              <a:rPr lang="de-DE" sz="1000" dirty="0"/>
              <a:t>==2023.2.28', 'tinycss2==1.2.1', '</a:t>
            </a:r>
            <a:r>
              <a:rPr lang="de-DE" sz="1000" dirty="0" err="1"/>
              <a:t>tomli</a:t>
            </a:r>
            <a:r>
              <a:rPr lang="de-DE" sz="1000" dirty="0"/>
              <a:t>==2.0.1', '</a:t>
            </a:r>
            <a:r>
              <a:rPr lang="de-DE" sz="1000" dirty="0" err="1"/>
              <a:t>toolz</a:t>
            </a:r>
            <a:r>
              <a:rPr lang="de-DE" sz="1000" dirty="0"/>
              <a:t>==0.12.0', '</a:t>
            </a:r>
            <a:r>
              <a:rPr lang="de-DE" sz="1000" dirty="0" err="1"/>
              <a:t>torch</a:t>
            </a:r>
            <a:r>
              <a:rPr lang="de-DE" sz="1000" dirty="0"/>
              <a:t>==1.13.1', '</a:t>
            </a:r>
            <a:r>
              <a:rPr lang="de-DE" sz="1000" dirty="0" err="1"/>
              <a:t>tornado</a:t>
            </a:r>
            <a:r>
              <a:rPr lang="de-DE" sz="1000" dirty="0"/>
              <a:t>==6.2', '</a:t>
            </a:r>
            <a:r>
              <a:rPr lang="de-DE" sz="1000" dirty="0" err="1"/>
              <a:t>tqdm</a:t>
            </a:r>
            <a:r>
              <a:rPr lang="de-DE" sz="1000" dirty="0"/>
              <a:t>==4.65.0', '</a:t>
            </a:r>
            <a:r>
              <a:rPr lang="de-DE" sz="1000" dirty="0" err="1"/>
              <a:t>traitlets</a:t>
            </a:r>
            <a:r>
              <a:rPr lang="de-DE" sz="1000" dirty="0"/>
              <a:t>==5.9.0', '</a:t>
            </a:r>
            <a:r>
              <a:rPr lang="de-DE" sz="1000" dirty="0" err="1"/>
              <a:t>typing-extensions</a:t>
            </a:r>
            <a:r>
              <a:rPr lang="de-DE" sz="1000" dirty="0"/>
              <a:t>==4.4.0', 'unicodedata2==15.0.0', 'urllib3==1.26.14', '</a:t>
            </a:r>
            <a:r>
              <a:rPr lang="de-DE" sz="1000" dirty="0" err="1"/>
              <a:t>wcwidth</a:t>
            </a:r>
            <a:r>
              <a:rPr lang="de-DE" sz="1000" dirty="0"/>
              <a:t>==0.2.6', '</a:t>
            </a:r>
            <a:r>
              <a:rPr lang="de-DE" sz="1000" dirty="0" err="1"/>
              <a:t>webencodings</a:t>
            </a:r>
            <a:r>
              <a:rPr lang="de-DE" sz="1000" dirty="0"/>
              <a:t>==0.5.1', 'websocket-client==1.5.1', '</a:t>
            </a:r>
            <a:r>
              <a:rPr lang="de-DE" sz="1000" dirty="0" err="1"/>
              <a:t>werkzeug</a:t>
            </a:r>
            <a:r>
              <a:rPr lang="de-DE" sz="1000" dirty="0"/>
              <a:t>==2.2.3', '</a:t>
            </a:r>
            <a:r>
              <a:rPr lang="de-DE" sz="1000" dirty="0" err="1"/>
              <a:t>wheel</a:t>
            </a:r>
            <a:r>
              <a:rPr lang="de-DE" sz="1000" dirty="0"/>
              <a:t>==0.38.4', '</a:t>
            </a:r>
            <a:r>
              <a:rPr lang="de-DE" sz="1000" dirty="0" err="1"/>
              <a:t>widgetsnbextension</a:t>
            </a:r>
            <a:r>
              <a:rPr lang="de-DE" sz="1000" dirty="0"/>
              <a:t>==4.0.5', '</a:t>
            </a:r>
            <a:r>
              <a:rPr lang="de-DE" sz="1000" dirty="0" err="1"/>
              <a:t>wrapt</a:t>
            </a:r>
            <a:r>
              <a:rPr lang="de-DE" sz="1000" dirty="0"/>
              <a:t>==1.15.0', '</a:t>
            </a:r>
            <a:r>
              <a:rPr lang="de-DE" sz="1000" dirty="0" err="1"/>
              <a:t>xlrd</a:t>
            </a:r>
            <a:r>
              <a:rPr lang="de-DE" sz="1000" dirty="0"/>
              <a:t>==2.0.1', 'y-</a:t>
            </a:r>
            <a:r>
              <a:rPr lang="de-DE" sz="1000" dirty="0" err="1"/>
              <a:t>py</a:t>
            </a:r>
            <a:r>
              <a:rPr lang="de-DE" sz="1000" dirty="0"/>
              <a:t>==0.5.9', '</a:t>
            </a:r>
            <a:r>
              <a:rPr lang="de-DE" sz="1000" dirty="0" err="1"/>
              <a:t>yarl</a:t>
            </a:r>
            <a:r>
              <a:rPr lang="de-DE" sz="1000" dirty="0"/>
              <a:t>==1.8.2', '</a:t>
            </a:r>
            <a:r>
              <a:rPr lang="de-DE" sz="1000" dirty="0" err="1"/>
              <a:t>ypy</a:t>
            </a:r>
            <a:r>
              <a:rPr lang="de-DE" sz="1000" dirty="0"/>
              <a:t>-websocket==0.8.2', '</a:t>
            </a:r>
            <a:r>
              <a:rPr lang="de-DE" sz="1000" dirty="0" err="1"/>
              <a:t>zict</a:t>
            </a:r>
            <a:r>
              <a:rPr lang="de-DE" sz="1000" dirty="0"/>
              <a:t>==2.2.0', '</a:t>
            </a:r>
            <a:r>
              <a:rPr lang="de-DE" sz="1000" dirty="0" err="1"/>
              <a:t>zipp</a:t>
            </a:r>
            <a:r>
              <a:rPr lang="de-DE" sz="1000" dirty="0"/>
              <a:t>==3.15.0', '</a:t>
            </a:r>
            <a:r>
              <a:rPr lang="de-DE" sz="1000" dirty="0" err="1"/>
              <a:t>zstandard</a:t>
            </a:r>
            <a:r>
              <a:rPr lang="de-DE" sz="1000" dirty="0"/>
              <a:t>==0.19.0'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EB70023-A245-822F-CD02-EDA473DD6A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8031C6C-8DE1-A707-C3D8-F9A9F6B13B01}"/>
              </a:ext>
            </a:extLst>
          </p:cNvPr>
          <p:cNvSpPr txBox="1"/>
          <p:nvPr/>
        </p:nvSpPr>
        <p:spPr>
          <a:xfrm>
            <a:off x="349669" y="5763620"/>
            <a:ext cx="11043344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de-DE" sz="1400" dirty="0"/>
              <a:t>Weitere Bibliotheken können über die Konsole temporär installiert werden, sind aber nach Neustart des Containers nicht mehr vorhanden</a:t>
            </a:r>
          </a:p>
        </p:txBody>
      </p:sp>
    </p:spTree>
    <p:extLst>
      <p:ext uri="{BB962C8B-B14F-4D97-AF65-F5344CB8AC3E}">
        <p14:creationId xmlns:p14="http://schemas.microsoft.com/office/powerpoint/2010/main" val="518756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5C8E1-7873-183E-4494-D8B9E737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1: Download und Installation „Docker Desktop“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5E8D55-7479-A417-ED00-8ED2E14DB4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7DAAB6-3934-401D-C23C-8ADD62F969B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Download von Docker Desktop (für Windows, Linux oder Mac) unter </a:t>
            </a:r>
            <a:br>
              <a:rPr lang="de-DE" dirty="0"/>
            </a:br>
            <a:r>
              <a:rPr lang="de-DE" dirty="0">
                <a:hlinkClick r:id="rId2"/>
              </a:rPr>
              <a:t>https://www.docker.com/products/docker-desktop/</a:t>
            </a:r>
            <a:endParaRPr lang="de-DE" dirty="0"/>
          </a:p>
          <a:p>
            <a:endParaRPr lang="de-DE" dirty="0"/>
          </a:p>
          <a:p>
            <a:r>
              <a:rPr lang="de-DE" dirty="0"/>
              <a:t>Installationsdatei Docker Desktop Installer.exe (bspw. unter Windows) ausführen.</a:t>
            </a:r>
          </a:p>
          <a:p>
            <a:endParaRPr lang="de-DE" dirty="0"/>
          </a:p>
          <a:p>
            <a:r>
              <a:rPr lang="de-DE" dirty="0"/>
              <a:t>Anmerkung: alle Schritte sollten mit Mac ähnlich funktionieren. Die Anleitung hier ist mit Windows Screenshots erstellt.</a:t>
            </a:r>
          </a:p>
          <a:p>
            <a:endParaRPr lang="de-DE" dirty="0"/>
          </a:p>
          <a:p>
            <a:r>
              <a:rPr lang="de-DE" dirty="0"/>
              <a:t>Nach abgeschlossener Installation „Close and Restart“ wählen</a:t>
            </a:r>
            <a:br>
              <a:rPr lang="de-DE" dirty="0"/>
            </a:br>
            <a:r>
              <a:rPr lang="de-DE" dirty="0"/>
              <a:t>und Rechner neu starten</a:t>
            </a:r>
          </a:p>
          <a:p>
            <a:endParaRPr lang="de-DE" dirty="0"/>
          </a:p>
          <a:p>
            <a:r>
              <a:rPr lang="de-DE" dirty="0"/>
              <a:t>Anmerkung 2: sollte bereits eine Art Virtualisierung auf dem Rechner installiert sein (VirtualBox o.ä.) kann es zu Konflikten kommen. Diese müssen wir uns dann im Einzelfall ansehen.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66338A6-F111-45A6-86E4-57A0072A2E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205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8D3E8-193A-BEF5-248F-D3EBB0B1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2: Docker Desktop testen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7149371-ABDC-BA39-AF65-BBD26B7270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E824E8-367E-8472-8944-E67923E42E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1314" y="1268413"/>
            <a:ext cx="6816160" cy="4681537"/>
          </a:xfrm>
        </p:spPr>
        <p:txBody>
          <a:bodyPr/>
          <a:lstStyle/>
          <a:p>
            <a:r>
              <a:rPr lang="de-DE" dirty="0"/>
              <a:t>Nach dem Neustart müssen das „Docker </a:t>
            </a:r>
            <a:r>
              <a:rPr lang="de-DE" dirty="0" err="1"/>
              <a:t>Subscription</a:t>
            </a:r>
            <a:r>
              <a:rPr lang="de-DE" dirty="0"/>
              <a:t> Service Agreement“ akzeptiert werden.</a:t>
            </a:r>
          </a:p>
          <a:p>
            <a:endParaRPr lang="de-DE" dirty="0"/>
          </a:p>
          <a:p>
            <a:r>
              <a:rPr lang="de-DE" dirty="0"/>
              <a:t>Sollte das Fenster unten rechts angezeigt werden, wurde nicht die letzte Version von WSL Version installiert. In diesem Fall muss das WSL, wie angegeben aktualisiert werden. Dazu eine </a:t>
            </a:r>
            <a:r>
              <a:rPr lang="de-DE" dirty="0" err="1"/>
              <a:t>Powershell</a:t>
            </a:r>
            <a:r>
              <a:rPr lang="de-DE" dirty="0"/>
              <a:t> als Administrator öffnen und „</a:t>
            </a:r>
            <a:r>
              <a:rPr lang="de-DE" dirty="0" err="1"/>
              <a:t>wsl</a:t>
            </a:r>
            <a:r>
              <a:rPr lang="de-DE" dirty="0"/>
              <a:t> --update“ eingeben.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Fährt Docker dann immer noch nicht richtig hoch und bleibt bei dem Bildschirm „</a:t>
            </a:r>
            <a:r>
              <a:rPr lang="de-DE" dirty="0" err="1"/>
              <a:t>starting</a:t>
            </a: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“ hängen, dann lohnt sich noch mal eine Desinstallation und anschließende Neuinstallation.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13F7C8C-479C-AA6B-0692-53477D0586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8BFDDB8-8B62-3B5C-48C0-889FC1614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619" y="1045363"/>
            <a:ext cx="3828121" cy="23836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C2F6741-63B1-2158-0F1C-E8A6FCE74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286" y="3936602"/>
            <a:ext cx="4398400" cy="1658825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BA72801E-8253-150E-AAAA-1CD7CA8943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5854" y="4089645"/>
            <a:ext cx="3762900" cy="676369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1D9D1AB3-A60E-1C51-415F-BF0BDCB13855}"/>
              </a:ext>
            </a:extLst>
          </p:cNvPr>
          <p:cNvSpPr/>
          <p:nvPr/>
        </p:nvSpPr>
        <p:spPr>
          <a:xfrm>
            <a:off x="10335237" y="3049424"/>
            <a:ext cx="639228" cy="360727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de-DE" sz="18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2534E29-E5B5-EAF6-4F3B-72524A762EC4}"/>
              </a:ext>
            </a:extLst>
          </p:cNvPr>
          <p:cNvCxnSpPr/>
          <p:nvPr/>
        </p:nvCxnSpPr>
        <p:spPr>
          <a:xfrm>
            <a:off x="6985266" y="1535185"/>
            <a:ext cx="3291248" cy="1585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2C4DC7A-ADFF-E9E1-25FB-8130C8CB9939}"/>
              </a:ext>
            </a:extLst>
          </p:cNvPr>
          <p:cNvCxnSpPr>
            <a:stCxn id="4" idx="3"/>
          </p:cNvCxnSpPr>
          <p:nvPr/>
        </p:nvCxnSpPr>
        <p:spPr>
          <a:xfrm>
            <a:off x="7157474" y="3609182"/>
            <a:ext cx="1088904" cy="818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FA585872-D9C1-DF20-79C2-5C14225B1D5D}"/>
              </a:ext>
            </a:extLst>
          </p:cNvPr>
          <p:cNvCxnSpPr/>
          <p:nvPr/>
        </p:nvCxnSpPr>
        <p:spPr>
          <a:xfrm flipH="1">
            <a:off x="5813571" y="4427829"/>
            <a:ext cx="1979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205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999F7-DE81-5B20-638B-D001A66D1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2: Docker Desktop testen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F1BF75-62AB-9B27-C046-F75C4E6B71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0688BE-9481-51C9-E50F-38BD131F351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1313" y="1268413"/>
            <a:ext cx="3100627" cy="4681537"/>
          </a:xfrm>
        </p:spPr>
        <p:txBody>
          <a:bodyPr/>
          <a:lstStyle/>
          <a:p>
            <a:r>
              <a:rPr lang="de-DE" dirty="0"/>
              <a:t>Anschließend sollte Docker Desktop sich öffnen (oder manuell geöffnet werden) und folgendes Bild sollte zu sehen sein.</a:t>
            </a:r>
            <a:br>
              <a:rPr lang="de-DE" dirty="0"/>
            </a:br>
            <a:r>
              <a:rPr lang="de-DE" dirty="0"/>
              <a:t>(ggf. muss noch mal neugestartet werden)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7D0E6B-6123-0C39-8D99-88A70C7327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0B99588-3525-F7B9-AE40-2238146C9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396" y="1419984"/>
            <a:ext cx="8126873" cy="4606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1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6FA4E3-DA89-E854-98F8-3E3FFD2F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3: Jupyter Notebooks – </a:t>
            </a:r>
            <a:r>
              <a:rPr lang="de-DE" dirty="0" err="1"/>
              <a:t>Soellerhaus</a:t>
            </a:r>
            <a:r>
              <a:rPr lang="de-DE" dirty="0"/>
              <a:t> Edition installieren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D85AE54-3CCF-735A-F00B-7BF1BABBCC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5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32175B-A5B5-0D3F-B590-BC7370FE919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1315" y="1088231"/>
            <a:ext cx="11515723" cy="4681537"/>
          </a:xfrm>
        </p:spPr>
        <p:txBody>
          <a:bodyPr/>
          <a:lstStyle/>
          <a:p>
            <a:r>
              <a:rPr lang="de-DE" dirty="0"/>
              <a:t>Zur Vorbereitung des </a:t>
            </a:r>
            <a:r>
              <a:rPr lang="de-DE" dirty="0" err="1"/>
              <a:t>Machine</a:t>
            </a:r>
            <a:r>
              <a:rPr lang="de-DE" dirty="0"/>
              <a:t> Learning Workshops wurde eine spezielle Jupyter Notebook Version zusammengebaut, die alle benötigten Bibliotheken bereits einhält und alles automatisch zur Verfügung stellt.</a:t>
            </a:r>
          </a:p>
          <a:p>
            <a:endParaRPr lang="de-DE" dirty="0"/>
          </a:p>
          <a:p>
            <a:r>
              <a:rPr lang="de-DE" dirty="0"/>
              <a:t>Hierzu einmal den deploy Ordner aus dem </a:t>
            </a:r>
            <a:r>
              <a:rPr lang="de-DE" dirty="0" err="1"/>
              <a:t>gitlab</a:t>
            </a:r>
            <a:r>
              <a:rPr lang="de-DE" dirty="0"/>
              <a:t> hier herunterladen:</a:t>
            </a:r>
            <a:br>
              <a:rPr lang="de-DE" dirty="0"/>
            </a:br>
            <a:r>
              <a:rPr lang="de-DE" dirty="0">
                <a:hlinkClick r:id="rId2"/>
              </a:rPr>
              <a:t>https://gitlab.e3d.rwth-aachen.de/frisch/jupyter-soellerhaus/-/archive/main/jupyter-soellerhaus-main.zip?path=deploy</a:t>
            </a:r>
            <a:endParaRPr lang="de-DE" dirty="0"/>
          </a:p>
          <a:p>
            <a:endParaRPr lang="de-DE" dirty="0"/>
          </a:p>
          <a:p>
            <a:r>
              <a:rPr lang="de-DE" dirty="0"/>
              <a:t>Den Ordner entpacken und am besten im Benutzerordner C:\Users\&lt;Benutzername&gt; abspeichern. Der Inhalt sollte wie folgt aussehen: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 </a:t>
            </a:r>
            <a:r>
              <a:rPr lang="de-DE" dirty="0" err="1"/>
              <a:t>Rename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Soellerhaus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AI_Summerschool_2025. </a:t>
            </a:r>
          </a:p>
          <a:p>
            <a:r>
              <a:rPr lang="de-DE" dirty="0"/>
              <a:t>Die Datei „</a:t>
            </a:r>
            <a:r>
              <a:rPr lang="de-DE" dirty="0" err="1"/>
              <a:t>docker-compose.yml</a:t>
            </a:r>
            <a:r>
              <a:rPr lang="de-DE" dirty="0"/>
              <a:t>“ enthält die minimale Konfiguration und den Pfad des </a:t>
            </a:r>
            <a:r>
              <a:rPr lang="de-DE" dirty="0" err="1"/>
              <a:t>Soellerhaus</a:t>
            </a:r>
            <a:r>
              <a:rPr lang="de-DE" dirty="0"/>
              <a:t> Images. In dem Ordner „</a:t>
            </a:r>
            <a:r>
              <a:rPr lang="de-DE" dirty="0" err="1"/>
              <a:t>work</a:t>
            </a:r>
            <a:r>
              <a:rPr lang="de-DE" dirty="0"/>
              <a:t>“ kann alles abgelegt werden, was anschließend innerhalb des Containers sichtbar sein soll.</a:t>
            </a:r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F50A07F-681A-DB57-EF23-8F5C59D289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E31E9490-E93D-7303-B689-308025BC3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555" y="4070258"/>
            <a:ext cx="5037826" cy="109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1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A48CBF-E90A-634F-BB4F-0F571CBFB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3: Jupyter Notebooks – </a:t>
            </a:r>
            <a:r>
              <a:rPr lang="de-DE" dirty="0" err="1"/>
              <a:t>Soellerhaus</a:t>
            </a:r>
            <a:r>
              <a:rPr lang="de-DE" dirty="0"/>
              <a:t> Edition installieren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A31CB02-75C5-7A74-1F97-33A16BFC7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6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B5A8E9-B956-D651-EAE9-3D5532B94C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Am Einfachsten ist es beim ersten Starten dies aus einem Kommandofenster heraus zu starten (hier keine Administratorrechte notwendig). </a:t>
            </a:r>
          </a:p>
          <a:p>
            <a:r>
              <a:rPr lang="de-DE" dirty="0"/>
              <a:t>Hierzu ein Kommandofenster öffnen,</a:t>
            </a:r>
            <a:br>
              <a:rPr lang="de-DE" dirty="0"/>
            </a:br>
            <a:r>
              <a:rPr lang="de-DE" dirty="0"/>
              <a:t>in den Ordner* navigieren, der </a:t>
            </a:r>
            <a:br>
              <a:rPr lang="de-DE" dirty="0"/>
            </a:br>
            <a:r>
              <a:rPr lang="de-DE" dirty="0"/>
              <a:t>vorher ausgewählt wurde</a:t>
            </a:r>
            <a:br>
              <a:rPr lang="de-DE" dirty="0"/>
            </a:br>
            <a:r>
              <a:rPr lang="de-DE" dirty="0"/>
              <a:t>und anschließend einmal den</a:t>
            </a:r>
            <a:br>
              <a:rPr lang="de-DE" dirty="0"/>
            </a:br>
            <a:r>
              <a:rPr lang="de-DE" dirty="0"/>
              <a:t>Befehl</a:t>
            </a:r>
            <a:br>
              <a:rPr lang="de-DE" dirty="0"/>
            </a:br>
            <a:r>
              <a:rPr lang="de-DE" dirty="0"/>
              <a:t>„</a:t>
            </a:r>
            <a:r>
              <a:rPr lang="de-DE" dirty="0" err="1"/>
              <a:t>docker-compose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“ eintippen.</a:t>
            </a:r>
          </a:p>
          <a:p>
            <a:r>
              <a:rPr lang="de-DE" dirty="0"/>
              <a:t>Anschließend startet das System</a:t>
            </a:r>
            <a:br>
              <a:rPr lang="de-DE" dirty="0"/>
            </a:br>
            <a:r>
              <a:rPr lang="de-DE" dirty="0"/>
              <a:t>damit, das Image aus unserem</a:t>
            </a:r>
            <a:br>
              <a:rPr lang="de-DE" dirty="0"/>
            </a:br>
            <a:r>
              <a:rPr lang="de-DE" dirty="0" err="1"/>
              <a:t>gitlab</a:t>
            </a:r>
            <a:r>
              <a:rPr lang="de-DE" dirty="0"/>
              <a:t> zu ziehen und alles vorzubereiten.</a:t>
            </a:r>
          </a:p>
          <a:p>
            <a:r>
              <a:rPr lang="de-DE" dirty="0"/>
              <a:t>Das kann Dauern </a:t>
            </a:r>
            <a:r>
              <a:rPr lang="de-DE" dirty="0">
                <a:sym typeface="Wingdings" panose="05000000000000000000" pitchFamily="2" charset="2"/>
              </a:rPr>
              <a:t> Kaffee holen!</a:t>
            </a:r>
          </a:p>
          <a:p>
            <a:r>
              <a:rPr lang="de-DE" dirty="0">
                <a:sym typeface="Wingdings" panose="05000000000000000000" pitchFamily="2" charset="2"/>
              </a:rPr>
              <a:t>Es kann sein, dass ihr zu einer Firewall-Freigabe aufgefordert werdet</a:t>
            </a:r>
            <a:br>
              <a:rPr lang="de-DE" dirty="0">
                <a:sym typeface="Wingdings" panose="05000000000000000000" pitchFamily="2" charset="2"/>
              </a:rPr>
            </a:br>
            <a:r>
              <a:rPr lang="de-DE" dirty="0">
                <a:sym typeface="Wingdings" panose="05000000000000000000" pitchFamily="2" charset="2"/>
              </a:rPr>
              <a:t>(siehe Bild rechts). Diese dann bitte bestätigen.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ABDA3E-F4C4-E90E-4D96-B6C5670F35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FF97A35-77ED-96D0-1953-55854ED9E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442" y="1687930"/>
            <a:ext cx="6658701" cy="306522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2EA09E71-A061-91D0-F41B-37C77272D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840" y="3563611"/>
            <a:ext cx="3852829" cy="2689711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B4D3661A-166F-1038-7DDD-D4FAF113F6B3}"/>
              </a:ext>
            </a:extLst>
          </p:cNvPr>
          <p:cNvSpPr/>
          <p:nvPr/>
        </p:nvSpPr>
        <p:spPr>
          <a:xfrm>
            <a:off x="10520571" y="5869177"/>
            <a:ext cx="931178" cy="464918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de-DE" sz="18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3EE22DB-C34A-2748-9902-4F0083CA6871}"/>
              </a:ext>
            </a:extLst>
          </p:cNvPr>
          <p:cNvCxnSpPr/>
          <p:nvPr/>
        </p:nvCxnSpPr>
        <p:spPr>
          <a:xfrm>
            <a:off x="6241409" y="5745193"/>
            <a:ext cx="4211274" cy="357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41C3471-5675-646C-CD05-DEBBDAD8971E}"/>
              </a:ext>
            </a:extLst>
          </p:cNvPr>
          <p:cNvSpPr txBox="1"/>
          <p:nvPr/>
        </p:nvSpPr>
        <p:spPr>
          <a:xfrm>
            <a:off x="341313" y="6062504"/>
            <a:ext cx="4759636" cy="24622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pPr algn="l"/>
            <a:r>
              <a:rPr lang="de-DE" sz="1000" dirty="0"/>
              <a:t>*wichtig ist den Ordner auszuwählen, in dem die </a:t>
            </a:r>
            <a:r>
              <a:rPr lang="de-DE" sz="1000" dirty="0" err="1"/>
              <a:t>docker-compose.yml</a:t>
            </a:r>
            <a:r>
              <a:rPr lang="de-DE" sz="1000" dirty="0"/>
              <a:t> Datei liegt!</a:t>
            </a:r>
          </a:p>
        </p:txBody>
      </p:sp>
    </p:spTree>
    <p:extLst>
      <p:ext uri="{BB962C8B-B14F-4D97-AF65-F5344CB8AC3E}">
        <p14:creationId xmlns:p14="http://schemas.microsoft.com/office/powerpoint/2010/main" val="372468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E0D80-61F4-B76D-463B-B8C602E5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3: Jupyter Notebooks – </a:t>
            </a:r>
            <a:r>
              <a:rPr lang="de-DE" dirty="0" err="1"/>
              <a:t>Soellerhaus</a:t>
            </a:r>
            <a:r>
              <a:rPr lang="de-DE" dirty="0"/>
              <a:t> Edition installieren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CED3756-7811-8A0E-18FB-DB949A1E5F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82966F5-C040-8604-C649-F830018E449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Sind die Daten alle heruntergezogen und ist alles glatt gelaufen, dann sieht das Ergebnis wie folgt aus:</a:t>
            </a:r>
          </a:p>
          <a:p>
            <a:endParaRPr lang="de-DE" dirty="0"/>
          </a:p>
          <a:p>
            <a:r>
              <a:rPr lang="de-DE" dirty="0"/>
              <a:t>Dieses Fenster kann</a:t>
            </a:r>
            <a:br>
              <a:rPr lang="de-DE" dirty="0"/>
            </a:br>
            <a:r>
              <a:rPr lang="de-DE" dirty="0"/>
              <a:t>anschließend geschlossen</a:t>
            </a:r>
            <a:br>
              <a:rPr lang="de-DE" dirty="0"/>
            </a:br>
            <a:r>
              <a:rPr lang="de-DE" dirty="0"/>
              <a:t>werden. Ab jetzt werden wir</a:t>
            </a:r>
            <a:br>
              <a:rPr lang="de-DE" dirty="0"/>
            </a:br>
            <a:r>
              <a:rPr lang="de-DE" dirty="0"/>
              <a:t>nicht mehr im Konsolen-</a:t>
            </a:r>
            <a:br>
              <a:rPr lang="de-DE" dirty="0"/>
            </a:br>
            <a:r>
              <a:rPr lang="de-DE" dirty="0" err="1"/>
              <a:t>fenster</a:t>
            </a:r>
            <a:r>
              <a:rPr lang="de-DE" dirty="0"/>
              <a:t> arbeiten.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99EF7B0-FB95-E703-7EE0-04916AC91E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320961C-4918-B1AA-F63E-86ACF126E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078" y="1825968"/>
            <a:ext cx="7691998" cy="402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407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BBAC9F-6E6A-8542-9965-2F270053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4: Jupyter Notebooks – </a:t>
            </a:r>
            <a:r>
              <a:rPr lang="de-DE" dirty="0" err="1"/>
              <a:t>Soellerhaus</a:t>
            </a:r>
            <a:r>
              <a:rPr lang="de-DE" dirty="0"/>
              <a:t> Edition verwalten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DA821D8-BD99-3721-F77C-9106CB984C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8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1E87EC8-D0BA-0268-EE2A-E1467558E8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1314" y="1268413"/>
            <a:ext cx="3954641" cy="4681537"/>
          </a:xfrm>
        </p:spPr>
        <p:txBody>
          <a:bodyPr/>
          <a:lstStyle/>
          <a:p>
            <a:r>
              <a:rPr lang="de-DE" dirty="0"/>
              <a:t>Ein Blick auf die immer noch laufende, grafische Oberfläche verrät nun, dass das System ab jetzt auch hier verwaltet werden kann und läuft.</a:t>
            </a:r>
          </a:p>
          <a:p>
            <a:r>
              <a:rPr lang="de-DE" dirty="0"/>
              <a:t>Durch das Drücken auf das kleine „</a:t>
            </a:r>
            <a:r>
              <a:rPr lang="de-DE" dirty="0" err="1"/>
              <a:t>Stop</a:t>
            </a:r>
            <a:r>
              <a:rPr lang="de-DE" dirty="0"/>
              <a:t>“-Zeichen kann der Container angehalten werden, und durch das anschließend Drücken auf das erscheinende Pfeil-Symbol wieder gestartet werden.</a:t>
            </a:r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D50F0B-B09B-857A-2CEA-516936B22ED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FF6052FA-BCED-205E-F7D9-98BB210E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0574" y="873860"/>
            <a:ext cx="7474818" cy="4223361"/>
          </a:xfrm>
          <a:prstGeom prst="rect">
            <a:avLst/>
          </a:prstGeom>
        </p:spPr>
      </p:pic>
      <p:sp>
        <p:nvSpPr>
          <p:cNvPr id="9" name="Ellipse 8">
            <a:extLst>
              <a:ext uri="{FF2B5EF4-FFF2-40B4-BE49-F238E27FC236}">
                <a16:creationId xmlns:a16="http://schemas.microsoft.com/office/drawing/2014/main" id="{ADACD9DE-B6E4-675B-57B7-ED52994F1C57}"/>
              </a:ext>
            </a:extLst>
          </p:cNvPr>
          <p:cNvSpPr/>
          <p:nvPr/>
        </p:nvSpPr>
        <p:spPr>
          <a:xfrm>
            <a:off x="10774392" y="2403600"/>
            <a:ext cx="310551" cy="313722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de-DE" sz="1800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986226F9-8BB0-6BDF-85FC-70BB508930E4}"/>
              </a:ext>
            </a:extLst>
          </p:cNvPr>
          <p:cNvCxnSpPr>
            <a:cxnSpLocks/>
          </p:cNvCxnSpPr>
          <p:nvPr/>
        </p:nvCxnSpPr>
        <p:spPr>
          <a:xfrm flipV="1">
            <a:off x="4201064" y="2639683"/>
            <a:ext cx="6530196" cy="789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A0831318-4C37-CE4F-8CF6-FA19352CF954}"/>
              </a:ext>
            </a:extLst>
          </p:cNvPr>
          <p:cNvSpPr txBox="1"/>
          <p:nvPr/>
        </p:nvSpPr>
        <p:spPr>
          <a:xfrm>
            <a:off x="455762" y="5337809"/>
            <a:ext cx="11524520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algn="l"/>
            <a:r>
              <a:rPr lang="de-DE" sz="1800" dirty="0"/>
              <a:t>Achtung: Das System merkt sich den aktuellen Zustand und stellt diesen bei Start des Docker Desktop wieder her. D.h. nicht zu viele Container gleichzeitig starten.</a:t>
            </a: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0F4FF734-33D2-38AB-105A-E6A4039D584D}"/>
              </a:ext>
            </a:extLst>
          </p:cNvPr>
          <p:cNvSpPr/>
          <p:nvPr/>
        </p:nvSpPr>
        <p:spPr>
          <a:xfrm>
            <a:off x="8762432" y="2399095"/>
            <a:ext cx="826185" cy="313722"/>
          </a:xfrm>
          <a:prstGeom prst="ellipse">
            <a:avLst/>
          </a:prstGeom>
          <a:ln w="19050"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de-DE" sz="18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572D4A0B-F7BE-F448-3CB3-65E4048AF2D8}"/>
              </a:ext>
            </a:extLst>
          </p:cNvPr>
          <p:cNvCxnSpPr>
            <a:cxnSpLocks/>
          </p:cNvCxnSpPr>
          <p:nvPr/>
        </p:nvCxnSpPr>
        <p:spPr>
          <a:xfrm flipV="1">
            <a:off x="1199399" y="2550253"/>
            <a:ext cx="7519901" cy="24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514BA049-C8E1-3D51-D403-E138A3039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559" y="908050"/>
            <a:ext cx="8535907" cy="580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226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1DDB2-1EA1-1C9F-38AB-F05F14A41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Schritt 5: Jupyter Notebooks – </a:t>
            </a:r>
            <a:r>
              <a:rPr lang="de-DE" dirty="0" err="1"/>
              <a:t>Soellerhaus</a:t>
            </a:r>
            <a:r>
              <a:rPr lang="de-DE" dirty="0"/>
              <a:t> Edition starten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9D5FC3B-7AAD-A4AB-8EF4-943725951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771C0-88D1-4A8F-954D-9DF684362419}" type="slidenum">
              <a:rPr lang="de-DE" smtClean="0"/>
              <a:pPr/>
              <a:t>9</a:t>
            </a:fld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C73BF4-DFE9-8D4F-7D5E-8CC0ED59099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1313" y="1268413"/>
            <a:ext cx="4282445" cy="4681537"/>
          </a:xfrm>
        </p:spPr>
        <p:txBody>
          <a:bodyPr/>
          <a:lstStyle/>
          <a:p>
            <a:r>
              <a:rPr lang="de-DE" dirty="0"/>
              <a:t>Zum Starten des Jupyter-Notebooks</a:t>
            </a:r>
            <a:br>
              <a:rPr lang="de-DE" dirty="0"/>
            </a:br>
            <a:r>
              <a:rPr lang="de-DE" dirty="0"/>
              <a:t>„</a:t>
            </a:r>
            <a:r>
              <a:rPr lang="de-DE" dirty="0" err="1"/>
              <a:t>Soellerhaus</a:t>
            </a:r>
            <a:r>
              <a:rPr lang="de-DE" dirty="0"/>
              <a:t> Edition“ nun in einen Browser wechseln und die Seite</a:t>
            </a:r>
            <a:br>
              <a:rPr lang="de-DE" dirty="0"/>
            </a:br>
            <a:r>
              <a:rPr lang="de-DE" dirty="0">
                <a:hlinkClick r:id="rId2"/>
              </a:rPr>
              <a:t>http://localhost:8888</a:t>
            </a:r>
            <a:br>
              <a:rPr lang="de-DE" dirty="0"/>
            </a:br>
            <a:r>
              <a:rPr lang="de-DE" dirty="0"/>
              <a:t>aufrufen.</a:t>
            </a:r>
          </a:p>
          <a:p>
            <a:r>
              <a:rPr lang="de-DE" dirty="0"/>
              <a:t>Als „Password </a:t>
            </a:r>
            <a:r>
              <a:rPr lang="de-DE" dirty="0" err="1"/>
              <a:t>or</a:t>
            </a:r>
            <a:r>
              <a:rPr lang="de-DE" dirty="0"/>
              <a:t> Token“ „e3d“ eingeben (ohne Anführungszeichen)</a:t>
            </a:r>
            <a:br>
              <a:rPr lang="de-DE" dirty="0"/>
            </a:br>
            <a:r>
              <a:rPr lang="de-DE" dirty="0"/>
              <a:t>PS: Das Passwort kann in der </a:t>
            </a:r>
            <a:r>
              <a:rPr lang="de-DE" dirty="0" err="1"/>
              <a:t>docker-compose.yml</a:t>
            </a:r>
            <a:r>
              <a:rPr lang="de-DE" dirty="0"/>
              <a:t> Datei einfach geändert werden.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EE5B82-15CE-4CB5-1BD0-535E06D15B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8E0F965-1CA0-3F52-F619-BD45DBD699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317" y="1042156"/>
            <a:ext cx="7180075" cy="4984333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7BD49639-4B5C-1E3D-52C7-0F45BA46CF66}"/>
              </a:ext>
            </a:extLst>
          </p:cNvPr>
          <p:cNvSpPr/>
          <p:nvPr/>
        </p:nvSpPr>
        <p:spPr>
          <a:xfrm>
            <a:off x="6702804" y="2122415"/>
            <a:ext cx="3464653" cy="70467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 rtlCol="0" anchor="ctr">
            <a:spAutoFit/>
          </a:bodyPr>
          <a:lstStyle/>
          <a:p>
            <a:pPr algn="l">
              <a:lnSpc>
                <a:spcPct val="125000"/>
              </a:lnSpc>
              <a:spcBef>
                <a:spcPts val="0"/>
              </a:spcBef>
            </a:pPr>
            <a:endParaRPr lang="de-DE" sz="1800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7011F25-3834-8FDD-A71F-5DCFBC50F1F0}"/>
              </a:ext>
            </a:extLst>
          </p:cNvPr>
          <p:cNvCxnSpPr>
            <a:cxnSpLocks/>
          </p:cNvCxnSpPr>
          <p:nvPr/>
        </p:nvCxnSpPr>
        <p:spPr>
          <a:xfrm flipV="1">
            <a:off x="3900881" y="2583809"/>
            <a:ext cx="2751589" cy="56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39031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xWsdPciMNPmR8ZMarAlu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MZdLrnU54VKj.WK.bzD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1UhrQZK3EDbt1g1WB5vp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mOXFVP9gwtVYgusnGg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Y8CCMNDTJXD1UQ5svHw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S4GOd4lZsGvyxbbqFEU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tgur1hIsRCs3ahp0OoS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DtL5KLLrdgxjoM2cZY7vw"/>
</p:tagLst>
</file>

<file path=ppt/theme/theme1.xml><?xml version="1.0" encoding="utf-8"?>
<a:theme xmlns:a="http://schemas.openxmlformats.org/drawingml/2006/main" name="Foliensatz_E3D_2020">
  <a:themeElements>
    <a:clrScheme name="Benutzerdefiniert 4">
      <a:dk1>
        <a:srgbClr val="000000"/>
      </a:dk1>
      <a:lt1>
        <a:sysClr val="window" lastClr="FFFFFF"/>
      </a:lt1>
      <a:dk2>
        <a:srgbClr val="00549F"/>
      </a:dk2>
      <a:lt2>
        <a:srgbClr val="8EBAE5"/>
      </a:lt2>
      <a:accent1>
        <a:srgbClr val="CC071E"/>
      </a:accent1>
      <a:accent2>
        <a:srgbClr val="F6BA00"/>
      </a:accent2>
      <a:accent3>
        <a:srgbClr val="57AB27"/>
      </a:accent3>
      <a:accent4>
        <a:srgbClr val="646765"/>
      </a:accent4>
      <a:accent5>
        <a:srgbClr val="8EBAE5"/>
      </a:accent5>
      <a:accent6>
        <a:srgbClr val="00549F"/>
      </a:accent6>
      <a:hlink>
        <a:srgbClr val="000000"/>
      </a:hlink>
      <a:folHlink>
        <a:srgbClr val="000000"/>
      </a:folHlink>
    </a:clrScheme>
    <a:fontScheme name="Benutzerdefiniert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l">
          <a:lnSpc>
            <a:spcPct val="125000"/>
          </a:lnSpc>
          <a:spcBef>
            <a:spcPts val="0"/>
          </a:spcBef>
          <a:defRPr sz="1800" dirty="0"/>
        </a:defPPr>
      </a:lstStyle>
    </a:spDef>
    <a:txDef>
      <a:spPr>
        <a:noFill/>
        <a:ln w="19050">
          <a:solidFill>
            <a:schemeClr val="bg2"/>
          </a:solidFill>
        </a:ln>
      </a:spPr>
      <a:bodyPr wrap="square" rtlCol="0">
        <a:spAutoFit/>
      </a:bodyPr>
      <a:lstStyle>
        <a:defPPr algn="l">
          <a:defRPr sz="1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042020_Erläuterung_Standardfoliensatz_E3D.pptx" id="{4778868A-3493-4303-9480-808F1D96BECE}" vid="{8534B660-D024-4AD0-833C-23E63997E3A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E3D_Vorlage_Lehre</Template>
  <TotalTime>0</TotalTime>
  <Words>1801</Words>
  <Application>Microsoft Office PowerPoint</Application>
  <PresentationFormat>Breitbild</PresentationFormat>
  <Paragraphs>72</Paragraphs>
  <Slides>12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Foliensatz_E3D_2020</vt:lpstr>
      <vt:lpstr>think-cell Folie</vt:lpstr>
      <vt:lpstr>Installation Jupyter Notebooks für das AI Summerschool 2025</vt:lpstr>
      <vt:lpstr>Schritt 1: Download und Installation „Docker Desktop“</vt:lpstr>
      <vt:lpstr>Schritt 2: Docker Desktop testen</vt:lpstr>
      <vt:lpstr>Schritt 2: Docker Desktop testen</vt:lpstr>
      <vt:lpstr>Schritt 3: Jupyter Notebooks – Soellerhaus Edition installieren</vt:lpstr>
      <vt:lpstr>Schritt 3: Jupyter Notebooks – Soellerhaus Edition installieren</vt:lpstr>
      <vt:lpstr>Schritt 3: Jupyter Notebooks – Soellerhaus Edition installieren</vt:lpstr>
      <vt:lpstr>Schritt 4: Jupyter Notebooks – Soellerhaus Edition verwalten</vt:lpstr>
      <vt:lpstr>Schritt 5: Jupyter Notebooks – Soellerhaus Edition starten</vt:lpstr>
      <vt:lpstr>Schritt 5: Jupyter Notebooks – Soellerhaus Edition starten</vt:lpstr>
      <vt:lpstr>Jetzt kann‘s losgehen… Viel Erfolg und viel Spaß!</vt:lpstr>
      <vt:lpstr>Zusatzinformation – Installierte Python Bibliotheken – Python 3.10.9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Lehrstuhl für Energieeffizientes Bauen</dc:title>
  <dc:creator>Elisabeth Borgmann</dc:creator>
  <cp:lastModifiedBy>Clara Lorenz</cp:lastModifiedBy>
  <cp:revision>62</cp:revision>
  <dcterms:created xsi:type="dcterms:W3CDTF">2020-04-08T15:09:46Z</dcterms:created>
  <dcterms:modified xsi:type="dcterms:W3CDTF">2025-07-09T11:33:50Z</dcterms:modified>
</cp:coreProperties>
</file>