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8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68" r:id="rId4"/>
    <p:sldId id="269" r:id="rId5"/>
    <p:sldId id="271" r:id="rId6"/>
    <p:sldId id="272" r:id="rId7"/>
    <p:sldId id="270" r:id="rId8"/>
    <p:sldId id="273" r:id="rId9"/>
    <p:sldId id="277" r:id="rId10"/>
    <p:sldId id="275" r:id="rId11"/>
    <p:sldId id="276" r:id="rId12"/>
    <p:sldId id="278" r:id="rId13"/>
    <p:sldId id="281" r:id="rId14"/>
    <p:sldId id="280" r:id="rId15"/>
    <p:sldId id="283" r:id="rId16"/>
    <p:sldId id="282" r:id="rId17"/>
  </p:sldIdLst>
  <p:sldSz cx="12192000" cy="6858000"/>
  <p:notesSz cx="6858000" cy="9144000"/>
  <p:custDataLst>
    <p:tags r:id="rId20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BEE"/>
    <a:srgbClr val="FDEED4"/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8" autoAdjust="0"/>
    <p:restoredTop sz="74601" autoAdjust="0"/>
  </p:normalViewPr>
  <p:slideViewPr>
    <p:cSldViewPr snapToGrid="0" showGuides="1">
      <p:cViewPr varScale="1">
        <p:scale>
          <a:sx n="121" d="100"/>
          <a:sy n="121" d="100"/>
        </p:scale>
        <p:origin x="126" y="31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8BB8BD4-D772-4B47-8273-DC30E225FB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F2B776-A428-4EDB-A31E-831D8991FE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0FE8D-49FC-433A-92A2-C6E711A5FB9A}" type="datetimeFigureOut">
              <a:rPr lang="de-DE" smtClean="0"/>
              <a:t>06.03.2023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CB927C-1E4C-45FA-BB30-19358E1026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FE1DAC-CE64-4E29-B10F-C1BA6075C9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0202C-2E8C-4C22-8943-49E13165F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417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7AD1B-6EE8-4F85-A1CB-66C22AF7B46B}" type="datetimeFigureOut">
              <a:rPr lang="de-DE" smtClean="0"/>
              <a:t>06.03.2023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5FDB1-7F27-4E18-A6B2-D7DFF744C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91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691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2591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978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1086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918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68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6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895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879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582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2562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984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5FDB1-7F27-4E18-A6B2-D7DFF744CAB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10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5.xml"/><Relationship Id="rId7" Type="http://schemas.openxmlformats.org/officeDocument/2006/relationships/image" Target="../media/image3.jpe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3.jpe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34275E95-B9C0-45A2-AB1C-86843B928AB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63132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think-cell Folie" r:id="rId5" imgW="473" imgH="473" progId="TCLayout.ActiveDocument.1">
                  <p:embed/>
                </p:oleObj>
              </mc:Choice>
              <mc:Fallback>
                <p:oleObj name="think-cell Foli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51BD732E-01F1-4FD2-BFC5-6253A5EFAB5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E83BE3-041A-4AB7-9061-AC714860F4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22" b="21295"/>
          <a:stretch/>
        </p:blipFill>
        <p:spPr>
          <a:xfrm>
            <a:off x="0" y="-27384"/>
            <a:ext cx="12192000" cy="443745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438AC52-50F8-41AB-8B11-B70465CF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368563"/>
            <a:ext cx="11524520" cy="581334"/>
          </a:xfrm>
        </p:spPr>
        <p:txBody>
          <a:bodyPr anchor="b" anchorCtr="0">
            <a:spAutoFit/>
          </a:bodyPr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12C599C-D350-49B9-9E8E-121AB8E03C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3" y="5267325"/>
            <a:ext cx="11522075" cy="646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Formatvorlage für Untertitel</a:t>
            </a:r>
          </a:p>
          <a:p>
            <a:pPr lvl="0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76306A-91F0-457E-ABEF-968164DAB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t="14682" r="2378" b="16818"/>
          <a:stretch/>
        </p:blipFill>
        <p:spPr>
          <a:xfrm>
            <a:off x="9735409" y="6392068"/>
            <a:ext cx="2124075" cy="4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9A3A197-775D-4983-9CAC-0D0F5F458A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905264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" name="think-cell Folie" r:id="rId5" imgW="473" imgH="473" progId="TCLayout.ActiveDocument.1">
                  <p:embed/>
                </p:oleObj>
              </mc:Choice>
              <mc:Fallback>
                <p:oleObj name="think-cell Foli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 hidden="1">
            <a:extLst>
              <a:ext uri="{FF2B5EF4-FFF2-40B4-BE49-F238E27FC236}">
                <a16:creationId xmlns:a16="http://schemas.microsoft.com/office/drawing/2014/main" id="{CBCB5AA9-32BF-45F5-9C87-F201D3249DB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2D5EF88-8CAB-4A6F-A977-F252A1D0B7B0}"/>
              </a:ext>
            </a:extLst>
          </p:cNvPr>
          <p:cNvCxnSpPr/>
          <p:nvPr userDrawn="1"/>
        </p:nvCxnSpPr>
        <p:spPr>
          <a:xfrm>
            <a:off x="0" y="631067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3EB40206-7478-4C3A-9537-E71F5A2FFD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t="14682" r="2378" b="16818"/>
          <a:stretch/>
        </p:blipFill>
        <p:spPr>
          <a:xfrm>
            <a:off x="9735409" y="6392068"/>
            <a:ext cx="2124075" cy="406391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1D7421F4-DDEB-41A6-BC4A-EC6082A776D4}"/>
              </a:ext>
            </a:extLst>
          </p:cNvPr>
          <p:cNvSpPr txBox="1">
            <a:spLocks/>
          </p:cNvSpPr>
          <p:nvPr userDrawn="1"/>
        </p:nvSpPr>
        <p:spPr>
          <a:xfrm>
            <a:off x="334963" y="3608388"/>
            <a:ext cx="11524520" cy="110416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de-DE" sz="1800" b="0" dirty="0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B1EB18F-B318-43AD-B692-6DB691CC55DB}"/>
              </a:ext>
            </a:extLst>
          </p:cNvPr>
          <p:cNvSpPr txBox="1"/>
          <p:nvPr userDrawn="1"/>
        </p:nvSpPr>
        <p:spPr>
          <a:xfrm>
            <a:off x="4157770" y="2664837"/>
            <a:ext cx="3876460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de-DE" sz="3200" b="1" dirty="0">
                <a:solidFill>
                  <a:schemeClr val="tx2"/>
                </a:solidFill>
              </a:rPr>
              <a:t>Hands-on </a:t>
            </a:r>
            <a:r>
              <a:rPr lang="de-DE" sz="3200" b="1" dirty="0" err="1">
                <a:solidFill>
                  <a:schemeClr val="tx2"/>
                </a:solidFill>
              </a:rPr>
              <a:t>practice</a:t>
            </a:r>
            <a:r>
              <a:rPr lang="de-DE" sz="3200" b="1" dirty="0">
                <a:solidFill>
                  <a:schemeClr val="tx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696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A4E0CC66-8B88-4289-BB50-D8F727D9AB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1805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think-cell Folie" r:id="rId5" imgW="473" imgH="473" progId="TCLayout.ActiveDocument.1">
                  <p:embed/>
                </p:oleObj>
              </mc:Choice>
              <mc:Fallback>
                <p:oleObj name="think-cell Foli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>
            <a:extLst>
              <a:ext uri="{FF2B5EF4-FFF2-40B4-BE49-F238E27FC236}">
                <a16:creationId xmlns:a16="http://schemas.microsoft.com/office/drawing/2014/main" id="{EAD5422B-7CC0-48F8-9514-8E4B567A5BE2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135D63-3085-4062-BA24-2EDC99AFFD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99" b="24107"/>
          <a:stretch/>
        </p:blipFill>
        <p:spPr>
          <a:xfrm>
            <a:off x="0" y="-47625"/>
            <a:ext cx="12192000" cy="2365207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84E51F9D-1123-404B-9F23-B298C02D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317582"/>
            <a:ext cx="11524520" cy="581334"/>
          </a:xfrm>
        </p:spPr>
        <p:txBody>
          <a:bodyPr>
            <a:spAutoFit/>
          </a:bodyPr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6F5D028-65AC-475B-8ED9-005F544EC4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962" y="4498123"/>
            <a:ext cx="11522075" cy="3693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Formatvorlage für Untertitel</a:t>
            </a:r>
          </a:p>
        </p:txBody>
      </p:sp>
    </p:spTree>
    <p:extLst>
      <p:ext uri="{BB962C8B-B14F-4D97-AF65-F5344CB8AC3E}">
        <p14:creationId xmlns:p14="http://schemas.microsoft.com/office/powerpoint/2010/main" val="346863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77BDE6CB-8DFC-4F78-8926-629B8EC77C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86124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think-cell Folie" r:id="rId5" imgW="473" imgH="473" progId="TCLayout.ActiveDocument.1">
                  <p:embed/>
                </p:oleObj>
              </mc:Choice>
              <mc:Fallback>
                <p:oleObj name="think-cell Foli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00DBB588-41FE-46EC-B4B9-1992DBE0EA5A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54C16C-82B9-4ECD-A389-663BEB68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32709"/>
            <a:ext cx="11524520" cy="1104169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cxnSp>
        <p:nvCxnSpPr>
          <p:cNvPr id="7" name="Gerader Verbinder 9">
            <a:extLst>
              <a:ext uri="{FF2B5EF4-FFF2-40B4-BE49-F238E27FC236}">
                <a16:creationId xmlns:a16="http://schemas.microsoft.com/office/drawing/2014/main" id="{C6487A98-494D-46AE-9B1A-081107EB1D4B}"/>
              </a:ext>
            </a:extLst>
          </p:cNvPr>
          <p:cNvCxnSpPr>
            <a:cxnSpLocks/>
          </p:cNvCxnSpPr>
          <p:nvPr userDrawn="1"/>
        </p:nvCxnSpPr>
        <p:spPr>
          <a:xfrm>
            <a:off x="334963" y="3036888"/>
            <a:ext cx="11522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007C97D0-6F76-4D3D-B1DD-B6D4FAE826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t="14682" r="2378" b="16818"/>
          <a:stretch/>
        </p:blipFill>
        <p:spPr>
          <a:xfrm>
            <a:off x="9735409" y="6392068"/>
            <a:ext cx="2124075" cy="4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7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103060E5-40BF-400F-9D99-5E2F6B7990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04432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think-cell Folie" r:id="rId5" imgW="473" imgH="473" progId="TCLayout.ActiveDocument.1">
                  <p:embed/>
                </p:oleObj>
              </mc:Choice>
              <mc:Fallback>
                <p:oleObj name="think-cell Foli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D7F0F775-EED6-4D38-A398-11660B69EB84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405828-1DD0-4088-BA98-2BB5A8F4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144847-EEDE-490F-BF0A-4FECF5B60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E904E029-2240-41D6-A056-AF238130DE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75750" y="6103029"/>
            <a:ext cx="2689642" cy="2056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42947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9A5403F0-B8B4-4E40-A403-ACE4ADA4E6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2410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think-cell Folie" r:id="rId5" imgW="473" imgH="473" progId="TCLayout.ActiveDocument.1">
                  <p:embed/>
                </p:oleObj>
              </mc:Choice>
              <mc:Fallback>
                <p:oleObj name="think-cell Foli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7A0FF7A0-58DD-4394-AF61-7E43AFDB5BDC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1A10FE-6326-4901-A946-4FA1D774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A876CC-94EA-4F4E-8FF4-DE5317B65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5042D05-ECA0-474B-A888-6CFEB32940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1313" y="1268413"/>
            <a:ext cx="11515723" cy="4681537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lnSpc>
                <a:spcPct val="125000"/>
              </a:lnSpc>
              <a:tabLst>
                <a:tab pos="180975" algn="l"/>
              </a:tabLst>
              <a:defRPr sz="1800"/>
            </a:lvl1pPr>
            <a:lvl2pPr>
              <a:lnSpc>
                <a:spcPct val="125000"/>
              </a:lnSpc>
              <a:defRPr sz="16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8A7F7DFF-CDF9-4AF6-BEE0-F70BC1D223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75750" y="6103029"/>
            <a:ext cx="2689642" cy="2056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337162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+ Aufzählung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A652570E-A066-403E-9CC9-BAE4B7FE4F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704727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name="think-cell Folie" r:id="rId5" imgW="473" imgH="473" progId="TCLayout.ActiveDocument.1">
                  <p:embed/>
                </p:oleObj>
              </mc:Choice>
              <mc:Fallback>
                <p:oleObj name="think-cell Folie" r:id="rId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8632B4B7-1ED7-4E15-ACBF-B83F21B747B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405828-1DD0-4088-BA98-2BB5A8F4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144847-EEDE-490F-BF0A-4FECF5B60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382C34E4-B5FF-4713-9680-77B7AF35049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91374" y="1268413"/>
            <a:ext cx="4665663" cy="4681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Hier kann ein Bild eingefügt werden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983B4A7-BB66-4FCD-B8DC-13A585D85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4487" y="1268413"/>
            <a:ext cx="6618287" cy="468153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5000"/>
              </a:lnSpc>
              <a:defRPr sz="1800"/>
            </a:lvl1pPr>
            <a:lvl2pPr>
              <a:lnSpc>
                <a:spcPct val="125000"/>
              </a:lnSpc>
              <a:defRPr sz="16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7DFC7801-DE7C-48F1-9FB8-771F7F0552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75750" y="6103029"/>
            <a:ext cx="2689642" cy="2056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323315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+ Unter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AB033-6A3E-4DF2-9345-DCA9CD02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8D64108-8AF0-4294-AD92-48D8216B1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7FF143-6A0C-4E67-AA82-F795A0D991F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34963" y="850900"/>
            <a:ext cx="11525250" cy="27305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b="1" dirty="0"/>
              <a:t>Untertitel einfügen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032C4F1-4F65-4936-9A53-8AD4E79ECA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75750" y="6103029"/>
            <a:ext cx="2689642" cy="2056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256416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+ UÜ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AB033-6A3E-4DF2-9345-DCA9CD02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8D64108-8AF0-4294-AD92-48D8216B1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7FF143-6A0C-4E67-AA82-F795A0D991F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34963" y="850900"/>
            <a:ext cx="11525250" cy="27305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b="1" dirty="0"/>
              <a:t>Untertitel einfügen</a:t>
            </a:r>
            <a:endParaRPr lang="de-DE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9A95E401-0C4E-4FC1-8A99-7C715C3C9B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1313" y="1268413"/>
            <a:ext cx="11525250" cy="468153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5000"/>
              </a:lnSpc>
              <a:defRPr sz="1800"/>
            </a:lvl1pPr>
            <a:lvl2pPr>
              <a:lnSpc>
                <a:spcPct val="125000"/>
              </a:lnSpc>
              <a:defRPr sz="16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D98364CC-48DB-4323-B3A0-73827D3546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75750" y="6103029"/>
            <a:ext cx="2689642" cy="2056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338723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6188659-BCE9-42A2-BDBB-CCF2431A04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169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think-cell Folie" r:id="rId4" imgW="473" imgH="473" progId="TCLayout.ActiveDocument.1">
                  <p:embed/>
                </p:oleObj>
              </mc:Choice>
              <mc:Fallback>
                <p:oleObj name="think-cell Foli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02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5923FC26-8330-4CB7-9FB9-32A207B988C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883034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think-cell Folie" r:id="rId15" imgW="473" imgH="473" progId="TCLayout.ActiveDocument.1">
                  <p:embed/>
                </p:oleObj>
              </mc:Choice>
              <mc:Fallback>
                <p:oleObj name="think-cell Folie" r:id="rId1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299B9EEF-E1B5-4C1F-BE9E-852D5EE27DDA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8951A8-1687-4924-9EAA-A4978B631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60264"/>
            <a:ext cx="533400" cy="273005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701771C0-88D1-4A8F-954D-9DF684362419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t="14682" r="2378" b="16818"/>
          <a:stretch/>
        </p:blipFill>
        <p:spPr>
          <a:xfrm>
            <a:off x="9735409" y="6392068"/>
            <a:ext cx="2124075" cy="406391"/>
          </a:xfrm>
          <a:prstGeom prst="rect">
            <a:avLst/>
          </a:prstGeom>
        </p:spPr>
      </p:pic>
      <p:cxnSp>
        <p:nvCxnSpPr>
          <p:cNvPr id="11" name="Gerader Verbinder 10"/>
          <p:cNvCxnSpPr>
            <a:cxnSpLocks/>
          </p:cNvCxnSpPr>
          <p:nvPr/>
        </p:nvCxnSpPr>
        <p:spPr>
          <a:xfrm>
            <a:off x="334963" y="728663"/>
            <a:ext cx="1152452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0" y="631067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855D8DD5-E917-4C16-82F0-07C88E2D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416066"/>
            <a:ext cx="11524520" cy="304699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5B1D7DF-F45B-4D21-8812-35DB7B083EAE}"/>
              </a:ext>
            </a:extLst>
          </p:cNvPr>
          <p:cNvSpPr txBox="1"/>
          <p:nvPr userDrawn="1"/>
        </p:nvSpPr>
        <p:spPr>
          <a:xfrm>
            <a:off x="606668" y="6366193"/>
            <a:ext cx="8941777" cy="4581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GB" sz="1000" b="1" dirty="0">
                <a:solidFill>
                  <a:schemeClr val="tx2"/>
                </a:solidFill>
              </a:rPr>
              <a:t>Introduction to missing data imputation </a:t>
            </a:r>
            <a:r>
              <a:rPr lang="de-DE" sz="1000" b="1" dirty="0">
                <a:solidFill>
                  <a:schemeClr val="tx2"/>
                </a:solidFill>
              </a:rPr>
              <a:t>| </a:t>
            </a:r>
            <a:r>
              <a:rPr lang="de-DE" sz="1000" b="0" dirty="0">
                <a:solidFill>
                  <a:schemeClr val="tx2"/>
                </a:solidFill>
              </a:rPr>
              <a:t>Antonio</a:t>
            </a:r>
            <a:r>
              <a:rPr lang="de-DE" sz="1000" b="1" dirty="0">
                <a:solidFill>
                  <a:schemeClr val="tx2"/>
                </a:solidFill>
              </a:rPr>
              <a:t> </a:t>
            </a:r>
            <a:r>
              <a:rPr lang="de-DE" sz="1000" b="0" dirty="0" err="1">
                <a:solidFill>
                  <a:schemeClr val="tx2"/>
                </a:solidFill>
              </a:rPr>
              <a:t>Liguori</a:t>
            </a:r>
            <a:r>
              <a:rPr lang="de-DE" sz="1000" dirty="0">
                <a:solidFill>
                  <a:schemeClr val="tx2"/>
                </a:solidFill>
              </a:rPr>
              <a:t> </a:t>
            </a:r>
          </a:p>
          <a:p>
            <a:pPr algn="l">
              <a:lnSpc>
                <a:spcPct val="125000"/>
              </a:lnSpc>
            </a:pPr>
            <a:r>
              <a:rPr lang="de-DE" sz="900" dirty="0">
                <a:solidFill>
                  <a:schemeClr val="tx2"/>
                </a:solidFill>
              </a:rPr>
              <a:t>Lehrstuhl für Energieeffizientes Bauen | 19. March 2023</a:t>
            </a:r>
          </a:p>
        </p:txBody>
      </p:sp>
    </p:spTree>
    <p:extLst>
      <p:ext uri="{BB962C8B-B14F-4D97-AF65-F5344CB8AC3E}">
        <p14:creationId xmlns:p14="http://schemas.microsoft.com/office/powerpoint/2010/main" val="99111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5" r:id="rId2"/>
    <p:sldLayoutId id="2147483812" r:id="rId3"/>
    <p:sldLayoutId id="2147483807" r:id="rId4"/>
    <p:sldLayoutId id="2147483808" r:id="rId5"/>
    <p:sldLayoutId id="2147483810" r:id="rId6"/>
    <p:sldLayoutId id="2147483806" r:id="rId7"/>
    <p:sldLayoutId id="2147483809" r:id="rId8"/>
    <p:sldLayoutId id="2147483811" r:id="rId9"/>
    <p:sldLayoutId id="2147483813" r:id="rId10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73" userDrawn="1">
          <p15:clr>
            <a:srgbClr val="F26B43"/>
          </p15:clr>
        </p15:guide>
        <p15:guide id="2" pos="3840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799" userDrawn="1">
          <p15:clr>
            <a:srgbClr val="F26B43"/>
          </p15:clr>
        </p15:guide>
        <p15:guide id="8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18" Type="http://schemas.openxmlformats.org/officeDocument/2006/relationships/image" Target="../media/image3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968D0-E7B6-7DEB-6841-19E8FA87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506699"/>
            <a:ext cx="11524520" cy="443198"/>
          </a:xfrm>
        </p:spPr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imputation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8F9110-C919-0792-1037-C7FE802FC6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4963" y="5267325"/>
            <a:ext cx="11522075" cy="369332"/>
          </a:xfrm>
        </p:spPr>
        <p:txBody>
          <a:bodyPr/>
          <a:lstStyle/>
          <a:p>
            <a:r>
              <a:rPr lang="de-DE" dirty="0"/>
              <a:t>Antonio </a:t>
            </a:r>
            <a:r>
              <a:rPr lang="de-DE" dirty="0" err="1"/>
              <a:t>Liguori</a:t>
            </a:r>
            <a:r>
              <a:rPr lang="de-DE" dirty="0"/>
              <a:t> – 19. March 2023</a:t>
            </a:r>
          </a:p>
        </p:txBody>
      </p:sp>
    </p:spTree>
    <p:extLst>
      <p:ext uri="{BB962C8B-B14F-4D97-AF65-F5344CB8AC3E}">
        <p14:creationId xmlns:p14="http://schemas.microsoft.com/office/powerpoint/2010/main" val="335322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ED4-DCE6-4A18-164B-AD83C2B2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/>
              <a:t>Imputation </a:t>
            </a:r>
            <a:r>
              <a:rPr lang="de-DE" sz="2400" dirty="0" err="1"/>
              <a:t>techniques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D4DD07-D4E2-C113-7C16-CF763E4C5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78D8BC11-D1B2-4A02-BC2D-D2C2A9F1FC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2517" y="1019003"/>
            <a:ext cx="8417345" cy="4002314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</a:rPr>
              <a:t>Statistical </a:t>
            </a:r>
            <a:r>
              <a:rPr lang="de-DE" dirty="0" err="1">
                <a:latin typeface="arial" panose="020B0604020202020204" pitchFamily="34" charset="0"/>
              </a:rPr>
              <a:t>approaches</a:t>
            </a:r>
            <a:endParaRPr lang="de-DE" dirty="0">
              <a:latin typeface="arial" panose="020B0604020202020204" pitchFamily="34" charset="0"/>
            </a:endParaRPr>
          </a:p>
          <a:p>
            <a:pPr marL="1080000" lvl="0">
              <a:buFont typeface="Arial" panose="020B0604020202020204" pitchFamily="34" charset="0"/>
              <a:buChar char="−"/>
            </a:pPr>
            <a:r>
              <a:rPr lang="it-IT" dirty="0">
                <a:solidFill>
                  <a:schemeClr val="tx2"/>
                </a:solidFill>
              </a:rPr>
              <a:t>Linear </a:t>
            </a:r>
            <a:r>
              <a:rPr lang="it-IT" dirty="0" err="1">
                <a:solidFill>
                  <a:schemeClr val="tx2"/>
                </a:solidFill>
              </a:rPr>
              <a:t>interpolation</a:t>
            </a:r>
            <a:endParaRPr lang="it-IT" dirty="0">
              <a:solidFill>
                <a:schemeClr val="tx2"/>
              </a:solidFill>
            </a:endParaRPr>
          </a:p>
          <a:p>
            <a:pPr marL="1080000" lvl="0">
              <a:buFont typeface="Arial" panose="020B0604020202020204" pitchFamily="34" charset="0"/>
              <a:buChar char="−"/>
            </a:pPr>
            <a:r>
              <a:rPr lang="it-IT" dirty="0" err="1">
                <a:solidFill>
                  <a:schemeClr val="tx2"/>
                </a:solidFill>
              </a:rPr>
              <a:t>Mean</a:t>
            </a:r>
            <a:r>
              <a:rPr lang="it-IT" dirty="0">
                <a:solidFill>
                  <a:schemeClr val="tx2"/>
                </a:solidFill>
              </a:rPr>
              <a:t> operation</a:t>
            </a:r>
            <a:endParaRPr lang="de-DE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</a:rPr>
              <a:t>Machine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learning</a:t>
            </a:r>
            <a:endParaRPr lang="de-DE" dirty="0">
              <a:latin typeface="arial" panose="020B0604020202020204" pitchFamily="34" charset="0"/>
            </a:endParaRPr>
          </a:p>
          <a:p>
            <a:pPr marL="1080000" lvl="0">
              <a:buFont typeface="Arial" panose="020B0604020202020204" pitchFamily="34" charset="0"/>
              <a:buChar char="−"/>
            </a:pPr>
            <a:r>
              <a:rPr lang="it-IT" dirty="0" err="1">
                <a:solidFill>
                  <a:schemeClr val="tx2"/>
                </a:solidFill>
              </a:rPr>
              <a:t>KNNimpute</a:t>
            </a:r>
            <a:endParaRPr lang="it-IT" dirty="0">
              <a:solidFill>
                <a:schemeClr val="tx2"/>
              </a:solidFill>
            </a:endParaRPr>
          </a:p>
          <a:p>
            <a:pPr marL="1080000" lvl="0">
              <a:buFont typeface="Arial" panose="020B0604020202020204" pitchFamily="34" charset="0"/>
              <a:buChar char="−"/>
            </a:pPr>
            <a:r>
              <a:rPr lang="it-IT" dirty="0" err="1">
                <a:solidFill>
                  <a:schemeClr val="tx2"/>
                </a:solidFill>
              </a:rPr>
              <a:t>MissForest</a:t>
            </a:r>
            <a:endParaRPr lang="de-DE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79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ED4-DCE6-4A18-164B-AD83C2B2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/>
              <a:t>Imputation </a:t>
            </a:r>
            <a:r>
              <a:rPr lang="de-DE" sz="2400" dirty="0" err="1"/>
              <a:t>techniques</a:t>
            </a:r>
            <a:r>
              <a:rPr lang="de-DE" sz="2400" dirty="0"/>
              <a:t> - </a:t>
            </a:r>
            <a:r>
              <a:rPr lang="de-DE" dirty="0">
                <a:latin typeface="arial" panose="020B0604020202020204" pitchFamily="34" charset="0"/>
              </a:rPr>
              <a:t>Linear </a:t>
            </a:r>
            <a:r>
              <a:rPr lang="de-DE" dirty="0" err="1">
                <a:latin typeface="arial" panose="020B0604020202020204" pitchFamily="34" charset="0"/>
              </a:rPr>
              <a:t>interpolation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D4DD07-D4E2-C113-7C16-CF763E4C5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11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platzhalter 3">
                <a:extLst>
                  <a:ext uri="{FF2B5EF4-FFF2-40B4-BE49-F238E27FC236}">
                    <a16:creationId xmlns:a16="http://schemas.microsoft.com/office/drawing/2014/main" id="{78D8BC11-D1B2-4A02-BC2D-D2C2A9F1FC5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32517" y="1019003"/>
                <a:ext cx="5910628" cy="4002314"/>
              </a:xfrm>
            </p:spPr>
            <p:txBody>
              <a:bodyPr/>
              <a:lstStyle/>
              <a:p>
                <a:r>
                  <a:rPr lang="de-DE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Linear </a:t>
                </a:r>
                <a:r>
                  <a:rPr lang="de-DE" dirty="0" err="1">
                    <a:solidFill>
                      <a:schemeClr val="tx2"/>
                    </a:solidFill>
                    <a:latin typeface="arial" panose="020B0604020202020204" pitchFamily="34" charset="0"/>
                  </a:rPr>
                  <a:t>interpolation</a:t>
                </a:r>
                <a:r>
                  <a:rPr lang="de-DE" dirty="0">
                    <a:latin typeface="arial" panose="020B0604020202020204" pitchFamily="34" charset="0"/>
                  </a:rPr>
                  <a:t>,</a:t>
                </a:r>
                <a:r>
                  <a:rPr lang="de-DE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de-DE" dirty="0">
                    <a:latin typeface="arial" panose="020B0604020202020204" pitchFamily="34" charset="0"/>
                  </a:rPr>
                  <a:t>i.e., </a:t>
                </a:r>
                <a:r>
                  <a:rPr lang="en-GB" dirty="0"/>
                  <a:t>given two existing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</m:oMath>
                </a14:m>
                <a:r>
                  <a:rPr lang="en-GB" dirty="0"/>
                  <a:t>, occurring at time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, the missing intermediate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𝑚𝑖𝑠</m:t>
                        </m:r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dirty="0"/>
                  <a:t> is imputed by means of the following equation: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𝑚𝑖𝑠</m:t>
                          </m:r>
                          <m:sSub>
                            <m:sSub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𝑚𝑖𝑠</m:t>
                              </m:r>
                              <m:sSub>
                                <m:sSub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</m:den>
                      </m:f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</m:e>
                      </m:d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</m:oMath>
                  </m:oMathPara>
                </a14:m>
                <a:endParaRPr lang="de-DE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  <a:p>
                <a:endParaRPr lang="de-DE" dirty="0"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de-DE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platzhalter 3">
                <a:extLst>
                  <a:ext uri="{FF2B5EF4-FFF2-40B4-BE49-F238E27FC236}">
                    <a16:creationId xmlns:a16="http://schemas.microsoft.com/office/drawing/2014/main" id="{78D8BC11-D1B2-4A02-BC2D-D2C2A9F1F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32517" y="1019003"/>
                <a:ext cx="5910628" cy="4002314"/>
              </a:xfrm>
              <a:blipFill>
                <a:blip r:embed="rId3"/>
                <a:stretch>
                  <a:fillRect l="-2270" t="-1065" r="-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54C90B5B-F4F3-4C2C-B12F-14EFBA3FB25D}"/>
              </a:ext>
            </a:extLst>
          </p:cNvPr>
          <p:cNvSpPr txBox="1"/>
          <p:nvPr/>
        </p:nvSpPr>
        <p:spPr>
          <a:xfrm>
            <a:off x="7203299" y="3971312"/>
            <a:ext cx="3060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Fig. 4. </a:t>
            </a:r>
            <a:r>
              <a:rPr lang="de-DE" sz="1200" dirty="0"/>
              <a:t>Imputation </a:t>
            </a:r>
            <a:r>
              <a:rPr lang="de-DE" sz="1200" dirty="0" err="1"/>
              <a:t>with</a:t>
            </a:r>
            <a:r>
              <a:rPr lang="de-DE" sz="1200" dirty="0"/>
              <a:t> linear </a:t>
            </a:r>
            <a:r>
              <a:rPr lang="de-DE" sz="1200" dirty="0" err="1"/>
              <a:t>interpolation</a:t>
            </a:r>
            <a:r>
              <a:rPr lang="de-DE" sz="1200" dirty="0"/>
              <a:t>.</a:t>
            </a:r>
            <a:endParaRPr lang="en-GB" sz="1200" i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CE1BD0-6F0D-4798-BBF3-24BFE31E9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359" y="1172382"/>
            <a:ext cx="4593144" cy="26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11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ED4-DCE6-4A18-164B-AD83C2B2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/>
              <a:t>Imputation </a:t>
            </a:r>
            <a:r>
              <a:rPr lang="de-DE" sz="2400" dirty="0" err="1"/>
              <a:t>techniques</a:t>
            </a:r>
            <a:r>
              <a:rPr lang="de-DE" sz="2400" dirty="0"/>
              <a:t> - </a:t>
            </a:r>
            <a:r>
              <a:rPr lang="de-DE" dirty="0">
                <a:latin typeface="arial" panose="020B0604020202020204" pitchFamily="34" charset="0"/>
              </a:rPr>
              <a:t>Mean </a:t>
            </a:r>
            <a:r>
              <a:rPr lang="de-DE" dirty="0" err="1">
                <a:latin typeface="arial" panose="020B0604020202020204" pitchFamily="34" charset="0"/>
              </a:rPr>
              <a:t>operation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D4DD07-D4E2-C113-7C16-CF763E4C5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12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platzhalter 3">
                <a:extLst>
                  <a:ext uri="{FF2B5EF4-FFF2-40B4-BE49-F238E27FC236}">
                    <a16:creationId xmlns:a16="http://schemas.microsoft.com/office/drawing/2014/main" id="{78D8BC11-D1B2-4A02-BC2D-D2C2A9F1FC5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32517" y="1019003"/>
                <a:ext cx="5910628" cy="4002314"/>
              </a:xfrm>
            </p:spPr>
            <p:txBody>
              <a:bodyPr/>
              <a:lstStyle/>
              <a:p>
                <a:r>
                  <a:rPr lang="de-DE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Mean </a:t>
                </a:r>
                <a:r>
                  <a:rPr lang="de-DE" dirty="0" err="1">
                    <a:solidFill>
                      <a:schemeClr val="tx2"/>
                    </a:solidFill>
                    <a:latin typeface="arial" panose="020B0604020202020204" pitchFamily="34" charset="0"/>
                  </a:rPr>
                  <a:t>operation</a:t>
                </a:r>
                <a:r>
                  <a:rPr lang="de-DE" dirty="0">
                    <a:latin typeface="arial" panose="020B0604020202020204" pitchFamily="34" charset="0"/>
                  </a:rPr>
                  <a:t>,</a:t>
                </a:r>
                <a:r>
                  <a:rPr lang="de-DE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de-DE" dirty="0">
                    <a:latin typeface="arial" panose="020B0604020202020204" pitchFamily="34" charset="0"/>
                  </a:rPr>
                  <a:t>i.e., </a:t>
                </a:r>
                <a:r>
                  <a:rPr lang="en-GB" dirty="0"/>
                  <a:t>given two existing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𝑟𝑖𝑔h𝑡</m:t>
                        </m:r>
                      </m:sub>
                    </m:sSub>
                  </m:oMath>
                </a14:m>
                <a:r>
                  <a:rPr lang="en-GB" dirty="0"/>
                  <a:t>, the missing intermediate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𝑚𝑖𝑠</m:t>
                        </m:r>
                        <m:sSub>
                          <m:sSub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dirty="0"/>
                  <a:t> is imputed by means of the following equation: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𝑚𝑖𝑠</m:t>
                          </m:r>
                          <m:sSub>
                            <m:sSub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</m:num>
                        <m:den>
                          <m:r>
                            <a:rPr lang="de-DE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  <a:p>
                <a:endParaRPr lang="de-DE" dirty="0"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de-DE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platzhalter 3">
                <a:extLst>
                  <a:ext uri="{FF2B5EF4-FFF2-40B4-BE49-F238E27FC236}">
                    <a16:creationId xmlns:a16="http://schemas.microsoft.com/office/drawing/2014/main" id="{78D8BC11-D1B2-4A02-BC2D-D2C2A9F1F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32517" y="1019003"/>
                <a:ext cx="5910628" cy="4002314"/>
              </a:xfrm>
              <a:blipFill>
                <a:blip r:embed="rId3"/>
                <a:stretch>
                  <a:fillRect l="-2270" t="-609" r="-22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54C90B5B-F4F3-4C2C-B12F-14EFBA3FB25D}"/>
              </a:ext>
            </a:extLst>
          </p:cNvPr>
          <p:cNvSpPr txBox="1"/>
          <p:nvPr/>
        </p:nvSpPr>
        <p:spPr>
          <a:xfrm>
            <a:off x="7211182" y="3972415"/>
            <a:ext cx="3060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Fig. 5. </a:t>
            </a:r>
            <a:r>
              <a:rPr lang="de-DE" sz="1200" dirty="0"/>
              <a:t>Imputation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mean</a:t>
            </a:r>
            <a:r>
              <a:rPr lang="de-DE" sz="1200" dirty="0"/>
              <a:t> </a:t>
            </a:r>
            <a:r>
              <a:rPr lang="de-DE" sz="1200" dirty="0" err="1"/>
              <a:t>operation</a:t>
            </a:r>
            <a:r>
              <a:rPr lang="de-DE" sz="1200" dirty="0"/>
              <a:t>.</a:t>
            </a:r>
            <a:endParaRPr lang="en-GB" sz="1200" i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056E82-F276-42DD-A36E-D2E625451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425" y="1116880"/>
            <a:ext cx="4663258" cy="266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5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ED4-DCE6-4A18-164B-AD83C2B2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/>
              <a:t>Imputation </a:t>
            </a:r>
            <a:r>
              <a:rPr lang="de-DE" sz="2400" dirty="0" err="1"/>
              <a:t>techniques</a:t>
            </a:r>
            <a:r>
              <a:rPr lang="de-DE" sz="2400" dirty="0"/>
              <a:t> - </a:t>
            </a:r>
            <a:r>
              <a:rPr lang="de-DE" dirty="0" err="1">
                <a:latin typeface="arial" panose="020B0604020202020204" pitchFamily="34" charset="0"/>
              </a:rPr>
              <a:t>KNNimpute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D4DD07-D4E2-C113-7C16-CF763E4C5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platzhalter 3">
                <a:extLst>
                  <a:ext uri="{FF2B5EF4-FFF2-40B4-BE49-F238E27FC236}">
                    <a16:creationId xmlns:a16="http://schemas.microsoft.com/office/drawing/2014/main" id="{78D8BC11-D1B2-4A02-BC2D-D2C2A9F1FC5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332517" y="1019002"/>
                <a:ext cx="5910628" cy="5137431"/>
              </a:xfrm>
            </p:spPr>
            <p:txBody>
              <a:bodyPr/>
              <a:lstStyle/>
              <a:p>
                <a:r>
                  <a:rPr lang="de-DE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KNNimpute</a:t>
                </a:r>
                <a:r>
                  <a:rPr lang="de-DE" dirty="0">
                    <a:latin typeface="arial" panose="020B0604020202020204" pitchFamily="34" charset="0"/>
                  </a:rPr>
                  <a:t>,</a:t>
                </a:r>
                <a:r>
                  <a:rPr lang="de-DE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de-DE" dirty="0">
                    <a:latin typeface="arial" panose="020B0604020202020204" pitchFamily="34" charset="0"/>
                  </a:rPr>
                  <a:t>i.e., g</a:t>
                </a:r>
                <a:r>
                  <a:rPr lang="en-GB" dirty="0" err="1"/>
                  <a:t>iven</a:t>
                </a:r>
                <a:r>
                  <a:rPr lang="en-GB" dirty="0"/>
                  <a:t> a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with missing values, </a:t>
                </a:r>
                <a:r>
                  <a:rPr lang="de-DE" dirty="0" err="1"/>
                  <a:t>KNNimpute</a:t>
                </a:r>
                <a:r>
                  <a:rPr lang="de-DE" dirty="0"/>
                  <a:t> </a:t>
                </a:r>
                <a:r>
                  <a:rPr lang="en-GB" dirty="0"/>
                  <a:t> selects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samples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similar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dirty="0"/>
                  <a:t>. The imputed missing components are a weighted average of the existing values, as follows: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 dirty="0">
                              <a:latin typeface="Cambria Math" panose="02040503050406030204" pitchFamily="18" charset="0"/>
                            </a:rPr>
                            <m:t>𝑚𝑖𝑠</m:t>
                          </m:r>
                          <m:sSub>
                            <m:sSubPr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de-DE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𝑚𝑖𝑠</m:t>
                                  </m:r>
                                  <m:sSub>
                                    <m:sSubPr>
                                      <m:ctrlPr>
                                        <a:rPr lang="de-DE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de-DE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de-DE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de-DE" dirty="0">
                  <a:latin typeface="arial" panose="020B0604020202020204" pitchFamily="34" charset="0"/>
                </a:endParaRPr>
              </a:p>
              <a:p>
                <a:r>
                  <a:rPr lang="en-GB" dirty="0"/>
                  <a:t>The weighting coefficient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obtained based on the Euclidean distance between the samples, i.e., </a:t>
                </a:r>
                <a:r>
                  <a:rPr lang="en-GB" dirty="0">
                    <a:solidFill>
                      <a:schemeClr val="accent1"/>
                    </a:solidFill>
                  </a:rPr>
                  <a:t>normalize your data!</a:t>
                </a:r>
                <a:endParaRPr lang="de-DE" dirty="0">
                  <a:solidFill>
                    <a:schemeClr val="accent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platzhalter 3">
                <a:extLst>
                  <a:ext uri="{FF2B5EF4-FFF2-40B4-BE49-F238E27FC236}">
                    <a16:creationId xmlns:a16="http://schemas.microsoft.com/office/drawing/2014/main" id="{78D8BC11-D1B2-4A02-BC2D-D2C2A9F1F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332517" y="1019002"/>
                <a:ext cx="5910628" cy="5137431"/>
              </a:xfrm>
              <a:blipFill>
                <a:blip r:embed="rId3"/>
                <a:stretch>
                  <a:fillRect l="-2270" t="-830" r="-3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54C90B5B-F4F3-4C2C-B12F-14EFBA3FB25D}"/>
              </a:ext>
            </a:extLst>
          </p:cNvPr>
          <p:cNvSpPr txBox="1"/>
          <p:nvPr/>
        </p:nvSpPr>
        <p:spPr>
          <a:xfrm>
            <a:off x="7211182" y="3972415"/>
            <a:ext cx="3060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Fig. 6. </a:t>
            </a:r>
            <a:r>
              <a:rPr lang="de-DE" sz="1200" dirty="0"/>
              <a:t>Imputation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KNNimpute</a:t>
            </a:r>
            <a:r>
              <a:rPr lang="de-DE" sz="1200" dirty="0"/>
              <a:t>.</a:t>
            </a:r>
            <a:endParaRPr lang="en-GB" sz="1200" i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30277F-8E90-4F01-859A-252AC3384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765" y="1084686"/>
            <a:ext cx="4805843" cy="274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77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ED4-DCE6-4A18-164B-AD83C2B2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/>
              <a:t>Imputation </a:t>
            </a:r>
            <a:r>
              <a:rPr lang="de-DE" sz="2400" dirty="0" err="1"/>
              <a:t>techniques</a:t>
            </a:r>
            <a:r>
              <a:rPr lang="de-DE" sz="2400" dirty="0"/>
              <a:t> - </a:t>
            </a:r>
            <a:r>
              <a:rPr lang="de-DE" dirty="0" err="1">
                <a:latin typeface="arial" panose="020B0604020202020204" pitchFamily="34" charset="0"/>
              </a:rPr>
              <a:t>MissForest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D4DD07-D4E2-C113-7C16-CF763E4C5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78D8BC11-D1B2-4A02-BC2D-D2C2A9F1FC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2517" y="1019002"/>
            <a:ext cx="5910628" cy="5137431"/>
          </a:xfrm>
        </p:spPr>
        <p:txBody>
          <a:bodyPr/>
          <a:lstStyle/>
          <a:p>
            <a:r>
              <a:rPr lang="de-DE" dirty="0"/>
              <a:t>A</a:t>
            </a:r>
            <a:r>
              <a:rPr lang="en-GB" dirty="0"/>
              <a:t> Random Forest regressor is an ensemble method that generates multiple decision trees / estimators to make a final prediction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</a:t>
            </a:r>
            <a:r>
              <a:rPr lang="en-GB" dirty="0"/>
              <a:t>ach decision tree is built independently on a randomly selected subset of features and training samples</a:t>
            </a:r>
          </a:p>
          <a:p>
            <a:endParaRPr lang="de-DE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AF5C1C3-DE0A-4F8E-A0F2-5ADCFFDD539E}"/>
              </a:ext>
            </a:extLst>
          </p:cNvPr>
          <p:cNvSpPr/>
          <p:nvPr/>
        </p:nvSpPr>
        <p:spPr>
          <a:xfrm>
            <a:off x="7542031" y="3517454"/>
            <a:ext cx="3604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1200" i="1" dirty="0">
                <a:solidFill>
                  <a:srgbClr val="000000"/>
                </a:solidFill>
              </a:rPr>
              <a:t>Fig. 7. </a:t>
            </a:r>
            <a:r>
              <a:rPr lang="de-DE" sz="1200" dirty="0">
                <a:solidFill>
                  <a:srgbClr val="000000"/>
                </a:solidFill>
              </a:rPr>
              <a:t>Figurative </a:t>
            </a:r>
            <a:r>
              <a:rPr lang="de-DE" sz="1200" dirty="0" err="1">
                <a:solidFill>
                  <a:srgbClr val="000000"/>
                </a:solidFill>
              </a:rPr>
              <a:t>representation</a:t>
            </a:r>
            <a:r>
              <a:rPr lang="de-DE" sz="1200" dirty="0">
                <a:solidFill>
                  <a:srgbClr val="000000"/>
                </a:solidFill>
              </a:rPr>
              <a:t> </a:t>
            </a:r>
            <a:r>
              <a:rPr lang="de-DE" sz="1200" dirty="0" err="1">
                <a:solidFill>
                  <a:srgbClr val="000000"/>
                </a:solidFill>
              </a:rPr>
              <a:t>of</a:t>
            </a:r>
            <a:r>
              <a:rPr lang="de-DE" sz="1200" dirty="0">
                <a:solidFill>
                  <a:srgbClr val="000000"/>
                </a:solidFill>
              </a:rPr>
              <a:t> a Random Forest. </a:t>
            </a:r>
            <a:r>
              <a:rPr lang="en-GB" sz="1200" dirty="0">
                <a:solidFill>
                  <a:srgbClr val="000000"/>
                </a:solidFill>
              </a:rPr>
              <a:t>Each decision tree is built independently.</a:t>
            </a:r>
            <a:endParaRPr lang="en-GB" sz="1200" i="1" dirty="0">
              <a:solidFill>
                <a:srgbClr val="000000"/>
              </a:solidFill>
            </a:endParaRPr>
          </a:p>
        </p:txBody>
      </p:sp>
      <p:pic>
        <p:nvPicPr>
          <p:cNvPr id="26" name="Grafik 25" descr="Tannenbaum">
            <a:extLst>
              <a:ext uri="{FF2B5EF4-FFF2-40B4-BE49-F238E27FC236}">
                <a16:creationId xmlns:a16="http://schemas.microsoft.com/office/drawing/2014/main" id="{9080F745-8F30-45EB-91DC-95363106D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3433" y="2195860"/>
            <a:ext cx="441187" cy="441187"/>
          </a:xfrm>
          <a:prstGeom prst="rect">
            <a:avLst/>
          </a:prstGeom>
        </p:spPr>
      </p:pic>
      <p:pic>
        <p:nvPicPr>
          <p:cNvPr id="28" name="Grafik 27" descr="Laubbaum">
            <a:extLst>
              <a:ext uri="{FF2B5EF4-FFF2-40B4-BE49-F238E27FC236}">
                <a16:creationId xmlns:a16="http://schemas.microsoft.com/office/drawing/2014/main" id="{15EE1202-B43A-4044-B51F-7BE9B08B85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53686" y="2161531"/>
            <a:ext cx="441188" cy="441188"/>
          </a:xfrm>
          <a:prstGeom prst="rect">
            <a:avLst/>
          </a:prstGeom>
        </p:spPr>
      </p:pic>
      <p:pic>
        <p:nvPicPr>
          <p:cNvPr id="30" name="Grafik 29" descr="Palmbaum">
            <a:extLst>
              <a:ext uri="{FF2B5EF4-FFF2-40B4-BE49-F238E27FC236}">
                <a16:creationId xmlns:a16="http://schemas.microsoft.com/office/drawing/2014/main" id="{0BD1254E-995A-407B-80F3-B3613B2220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76780" y="1810245"/>
            <a:ext cx="441187" cy="441187"/>
          </a:xfrm>
          <a:prstGeom prst="rect">
            <a:avLst/>
          </a:prstGeom>
        </p:spPr>
      </p:pic>
      <p:pic>
        <p:nvPicPr>
          <p:cNvPr id="32" name="Grafik 31" descr="Kaktus">
            <a:extLst>
              <a:ext uri="{FF2B5EF4-FFF2-40B4-BE49-F238E27FC236}">
                <a16:creationId xmlns:a16="http://schemas.microsoft.com/office/drawing/2014/main" id="{E790691F-F2CA-4DB1-88EE-A024AE30C7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68800" y="2341198"/>
            <a:ext cx="441188" cy="441188"/>
          </a:xfrm>
          <a:prstGeom prst="rect">
            <a:avLst/>
          </a:prstGeom>
        </p:spPr>
      </p:pic>
      <p:pic>
        <p:nvPicPr>
          <p:cNvPr id="33" name="Grafik 32" descr="Tannenbaum">
            <a:extLst>
              <a:ext uri="{FF2B5EF4-FFF2-40B4-BE49-F238E27FC236}">
                <a16:creationId xmlns:a16="http://schemas.microsoft.com/office/drawing/2014/main" id="{6101CD0C-662F-45D9-8048-98E8922142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35480" y="2560211"/>
            <a:ext cx="441188" cy="441188"/>
          </a:xfrm>
          <a:prstGeom prst="rect">
            <a:avLst/>
          </a:prstGeom>
        </p:spPr>
      </p:pic>
      <p:pic>
        <p:nvPicPr>
          <p:cNvPr id="34" name="Grafik 33" descr="Laubbaum">
            <a:extLst>
              <a:ext uri="{FF2B5EF4-FFF2-40B4-BE49-F238E27FC236}">
                <a16:creationId xmlns:a16="http://schemas.microsoft.com/office/drawing/2014/main" id="{3BC9F672-1E38-4F09-86B8-958C4B4F58E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79815" y="2602719"/>
            <a:ext cx="441189" cy="441189"/>
          </a:xfrm>
          <a:prstGeom prst="rect">
            <a:avLst/>
          </a:prstGeom>
        </p:spPr>
      </p:pic>
      <p:pic>
        <p:nvPicPr>
          <p:cNvPr id="35" name="Grafik 34" descr="Palmbaum">
            <a:extLst>
              <a:ext uri="{FF2B5EF4-FFF2-40B4-BE49-F238E27FC236}">
                <a16:creationId xmlns:a16="http://schemas.microsoft.com/office/drawing/2014/main" id="{F1E8021D-03BE-4C22-81C0-52DFCFB07E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68363" y="1787533"/>
            <a:ext cx="441187" cy="441187"/>
          </a:xfrm>
          <a:prstGeom prst="rect">
            <a:avLst/>
          </a:prstGeom>
        </p:spPr>
      </p:pic>
      <p:pic>
        <p:nvPicPr>
          <p:cNvPr id="36" name="Grafik 35" descr="Kaktus">
            <a:extLst>
              <a:ext uri="{FF2B5EF4-FFF2-40B4-BE49-F238E27FC236}">
                <a16:creationId xmlns:a16="http://schemas.microsoft.com/office/drawing/2014/main" id="{E33D706F-5158-468E-B6D2-5E7565B0B5D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2571" y="1547130"/>
            <a:ext cx="441187" cy="441187"/>
          </a:xfrm>
          <a:prstGeom prst="rect">
            <a:avLst/>
          </a:prstGeom>
        </p:spPr>
      </p:pic>
      <p:sp>
        <p:nvSpPr>
          <p:cNvPr id="37" name="Ellipse 36">
            <a:extLst>
              <a:ext uri="{FF2B5EF4-FFF2-40B4-BE49-F238E27FC236}">
                <a16:creationId xmlns:a16="http://schemas.microsoft.com/office/drawing/2014/main" id="{1437B2E7-E946-49BD-BF95-39779B950239}"/>
              </a:ext>
            </a:extLst>
          </p:cNvPr>
          <p:cNvSpPr/>
          <p:nvPr/>
        </p:nvSpPr>
        <p:spPr>
          <a:xfrm>
            <a:off x="8054269" y="1247199"/>
            <a:ext cx="1933470" cy="197242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48078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ED4-DCE6-4A18-164B-AD83C2B2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/>
              <a:t>Imputation </a:t>
            </a:r>
            <a:r>
              <a:rPr lang="de-DE" sz="2400" dirty="0" err="1"/>
              <a:t>techniques</a:t>
            </a:r>
            <a:r>
              <a:rPr lang="de-DE" sz="2400" dirty="0"/>
              <a:t> - </a:t>
            </a:r>
            <a:r>
              <a:rPr lang="de-DE" dirty="0" err="1">
                <a:latin typeface="arial" panose="020B0604020202020204" pitchFamily="34" charset="0"/>
              </a:rPr>
              <a:t>MissForest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D4DD07-D4E2-C113-7C16-CF763E4C5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78D8BC11-D1B2-4A02-BC2D-D2C2A9F1FC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2517" y="1019002"/>
            <a:ext cx="5910628" cy="5137431"/>
          </a:xfrm>
        </p:spPr>
        <p:txBody>
          <a:bodyPr/>
          <a:lstStyle/>
          <a:p>
            <a:r>
              <a:rPr lang="de-DE" dirty="0" err="1">
                <a:solidFill>
                  <a:schemeClr val="tx2"/>
                </a:solidFill>
                <a:latin typeface="arial" panose="020B0604020202020204" pitchFamily="34" charset="0"/>
              </a:rPr>
              <a:t>MissForest</a:t>
            </a:r>
            <a:r>
              <a:rPr lang="de-DE" dirty="0">
                <a:latin typeface="arial" panose="020B0604020202020204" pitchFamily="34" charset="0"/>
              </a:rPr>
              <a:t>,</a:t>
            </a:r>
            <a:r>
              <a:rPr lang="de-DE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</a:rPr>
              <a:t>i.e., </a:t>
            </a:r>
            <a:r>
              <a:rPr lang="de-DE" dirty="0" err="1">
                <a:latin typeface="arial" panose="020B0604020202020204" pitchFamily="34" charset="0"/>
              </a:rPr>
              <a:t>g</a:t>
            </a:r>
            <a:r>
              <a:rPr lang="de-DE" dirty="0" err="1"/>
              <a:t>iven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feature, </a:t>
            </a:r>
            <a:r>
              <a:rPr lang="de-DE" dirty="0" err="1"/>
              <a:t>MissForest</a:t>
            </a:r>
            <a:r>
              <a:rPr lang="de-DE" dirty="0"/>
              <a:t> </a:t>
            </a:r>
            <a:r>
              <a:rPr lang="en-GB" dirty="0"/>
              <a:t>builds a Random Forest regressor to iteratively predict missing values based on the real and imputed values of the remaining features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F6728AD-7D4F-40BE-B614-7494FB9ACE70}"/>
              </a:ext>
            </a:extLst>
          </p:cNvPr>
          <p:cNvSpPr txBox="1"/>
          <p:nvPr/>
        </p:nvSpPr>
        <p:spPr>
          <a:xfrm>
            <a:off x="7719989" y="3877927"/>
            <a:ext cx="2793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Fig. 8. </a:t>
            </a:r>
            <a:r>
              <a:rPr lang="de-DE" sz="1200" dirty="0"/>
              <a:t>Imputation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MissForest</a:t>
            </a:r>
            <a:r>
              <a:rPr lang="de-DE" sz="1200" dirty="0"/>
              <a:t>.</a:t>
            </a:r>
            <a:endParaRPr lang="en-GB" sz="1200" i="1" dirty="0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1A1381E0-5A8B-4823-8C59-CC31B3923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531" y="1184424"/>
            <a:ext cx="4480384" cy="255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64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33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ED4-DCE6-4A18-164B-AD83C2B2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 err="1"/>
              <a:t>Introduction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D4DD07-D4E2-C113-7C16-CF763E4C5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F99362-16B1-4BCB-8377-C157CF050A2B}"/>
              </a:ext>
            </a:extLst>
          </p:cNvPr>
          <p:cNvSpPr/>
          <p:nvPr/>
        </p:nvSpPr>
        <p:spPr>
          <a:xfrm>
            <a:off x="4614417" y="2430073"/>
            <a:ext cx="3271103" cy="29600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endParaRPr lang="en-GB" sz="18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FAA924B-A3C5-4CAA-955C-08D665A9FCBE}"/>
              </a:ext>
            </a:extLst>
          </p:cNvPr>
          <p:cNvSpPr txBox="1"/>
          <p:nvPr/>
        </p:nvSpPr>
        <p:spPr>
          <a:xfrm>
            <a:off x="5392132" y="3624730"/>
            <a:ext cx="2026763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de-DE" sz="2400" dirty="0"/>
              <a:t>Industry 4.0</a:t>
            </a:r>
            <a:endParaRPr lang="en-GB" sz="2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727CB1F-7FAD-41A2-9F81-11208D436A3C}"/>
              </a:ext>
            </a:extLst>
          </p:cNvPr>
          <p:cNvSpPr txBox="1"/>
          <p:nvPr/>
        </p:nvSpPr>
        <p:spPr>
          <a:xfrm>
            <a:off x="6094778" y="1142360"/>
            <a:ext cx="1962347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de-DE" sz="1600" dirty="0"/>
              <a:t>Internet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things</a:t>
            </a:r>
            <a:endParaRPr lang="en-GB" sz="1600" dirty="0"/>
          </a:p>
        </p:txBody>
      </p:sp>
      <p:pic>
        <p:nvPicPr>
          <p:cNvPr id="17" name="Grafik 16" descr="Verbindungen">
            <a:extLst>
              <a:ext uri="{FF2B5EF4-FFF2-40B4-BE49-F238E27FC236}">
                <a16:creationId xmlns:a16="http://schemas.microsoft.com/office/drawing/2014/main" id="{B0F3BA4D-2CB0-4384-83C2-90BEE5A4B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2132" y="1467911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C29C125-5D9A-4C5A-A012-6A5DACDB3206}"/>
              </a:ext>
            </a:extLst>
          </p:cNvPr>
          <p:cNvSpPr txBox="1"/>
          <p:nvPr/>
        </p:nvSpPr>
        <p:spPr>
          <a:xfrm>
            <a:off x="8663235" y="2070997"/>
            <a:ext cx="1285189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de-DE" sz="1600" dirty="0"/>
              <a:t>Big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analytics</a:t>
            </a:r>
            <a:endParaRPr lang="en-GB" sz="1600" dirty="0"/>
          </a:p>
        </p:txBody>
      </p:sp>
      <p:pic>
        <p:nvPicPr>
          <p:cNvPr id="20" name="Grafik 19" descr="Balkendiagramm mit Aufwärtstrend">
            <a:extLst>
              <a:ext uri="{FF2B5EF4-FFF2-40B4-BE49-F238E27FC236}">
                <a16:creationId xmlns:a16="http://schemas.microsoft.com/office/drawing/2014/main" id="{521684DF-AE60-4261-914C-B8AA329397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99663" y="2709405"/>
            <a:ext cx="914400" cy="91440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84128F1-A6B0-4464-B487-D956557AB3BA}"/>
              </a:ext>
            </a:extLst>
          </p:cNvPr>
          <p:cNvSpPr txBox="1"/>
          <p:nvPr/>
        </p:nvSpPr>
        <p:spPr>
          <a:xfrm>
            <a:off x="8316014" y="5466503"/>
            <a:ext cx="1632410" cy="5847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de-DE" sz="1600" dirty="0" err="1"/>
              <a:t>Artificial</a:t>
            </a:r>
            <a:r>
              <a:rPr lang="de-DE" sz="1600" dirty="0"/>
              <a:t> </a:t>
            </a:r>
            <a:r>
              <a:rPr lang="de-DE" sz="1600" dirty="0" err="1"/>
              <a:t>intelligence</a:t>
            </a:r>
            <a:endParaRPr lang="en-GB" sz="1600" dirty="0"/>
          </a:p>
        </p:txBody>
      </p:sp>
      <p:pic>
        <p:nvPicPr>
          <p:cNvPr id="23" name="Grafik 22" descr="Gehirn im Kopf">
            <a:extLst>
              <a:ext uri="{FF2B5EF4-FFF2-40B4-BE49-F238E27FC236}">
                <a16:creationId xmlns:a16="http://schemas.microsoft.com/office/drawing/2014/main" id="{E5B7F163-81E0-434D-AA19-5374DFD8B9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28872" y="4892278"/>
            <a:ext cx="914400" cy="9144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F6070E0A-4FBD-474E-8E46-D28738AD8DBD}"/>
              </a:ext>
            </a:extLst>
          </p:cNvPr>
          <p:cNvSpPr txBox="1"/>
          <p:nvPr/>
        </p:nvSpPr>
        <p:spPr>
          <a:xfrm>
            <a:off x="3165433" y="5589614"/>
            <a:ext cx="1632410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de-DE" sz="1600" dirty="0"/>
              <a:t>Buildings</a:t>
            </a:r>
            <a:endParaRPr lang="en-GB" sz="1600" dirty="0"/>
          </a:p>
        </p:txBody>
      </p:sp>
      <p:pic>
        <p:nvPicPr>
          <p:cNvPr id="26" name="Grafik 25" descr="Zuhause">
            <a:extLst>
              <a:ext uri="{FF2B5EF4-FFF2-40B4-BE49-F238E27FC236}">
                <a16:creationId xmlns:a16="http://schemas.microsoft.com/office/drawing/2014/main" id="{B2434403-666F-4C46-9267-5325E30609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00475" y="5021287"/>
            <a:ext cx="737604" cy="737604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DBFA4A5A-BC94-40AE-AE9C-60A3DE4CCEA6}"/>
              </a:ext>
            </a:extLst>
          </p:cNvPr>
          <p:cNvSpPr txBox="1"/>
          <p:nvPr/>
        </p:nvSpPr>
        <p:spPr>
          <a:xfrm>
            <a:off x="3035429" y="1959022"/>
            <a:ext cx="1212734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de-DE" sz="1600" dirty="0"/>
              <a:t>Human – </a:t>
            </a:r>
          </a:p>
          <a:p>
            <a:pPr algn="l"/>
            <a:r>
              <a:rPr lang="de-DE" sz="1600" dirty="0" err="1"/>
              <a:t>building</a:t>
            </a:r>
            <a:r>
              <a:rPr lang="de-DE" sz="1600" dirty="0"/>
              <a:t> </a:t>
            </a:r>
            <a:r>
              <a:rPr lang="de-DE" sz="1600" dirty="0" err="1"/>
              <a:t>interaction</a:t>
            </a:r>
            <a:endParaRPr lang="en-GB" sz="1600" dirty="0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FDA0779D-CC75-48C1-A098-8BFB3CF2AF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35620" y="2862675"/>
            <a:ext cx="1433657" cy="89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2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ED4-DCE6-4A18-164B-AD83C2B2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 err="1"/>
              <a:t>Introduction</a:t>
            </a:r>
            <a:endParaRPr lang="de-DE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D4DD07-D4E2-C113-7C16-CF763E4C5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209D39-F025-DBCD-4793-E3FA5F8940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2518" y="1019003"/>
            <a:ext cx="5114468" cy="2181397"/>
          </a:xfrm>
        </p:spPr>
        <p:txBody>
          <a:bodyPr/>
          <a:lstStyle/>
          <a:p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Missing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data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are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commonly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observed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in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building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energy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management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systems</a:t>
            </a:r>
            <a:endParaRPr lang="de-DE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it-IT" dirty="0" err="1"/>
              <a:t>Missingness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occur</a:t>
            </a:r>
            <a:r>
              <a:rPr lang="it-IT" dirty="0"/>
              <a:t> for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reasons</a:t>
            </a:r>
            <a:r>
              <a:rPr lang="it-IT" dirty="0"/>
              <a:t> (e.g. </a:t>
            </a:r>
            <a:r>
              <a:rPr lang="it-IT" dirty="0" err="1"/>
              <a:t>sensor</a:t>
            </a:r>
            <a:r>
              <a:rPr lang="it-IT" dirty="0"/>
              <a:t> </a:t>
            </a:r>
            <a:r>
              <a:rPr lang="it-IT" dirty="0" err="1"/>
              <a:t>malfunctioning</a:t>
            </a:r>
            <a:r>
              <a:rPr lang="it-IT" dirty="0"/>
              <a:t>, network issues)</a:t>
            </a:r>
            <a:endParaRPr lang="de-DE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feld 10">
            <a:extLst>
              <a:ext uri="{FF2B5EF4-FFF2-40B4-BE49-F238E27FC236}">
                <a16:creationId xmlns:a16="http://schemas.microsoft.com/office/drawing/2014/main" id="{830128B4-CCA6-4FF6-B73C-3EB499A9DF24}"/>
              </a:ext>
            </a:extLst>
          </p:cNvPr>
          <p:cNvSpPr txBox="1"/>
          <p:nvPr/>
        </p:nvSpPr>
        <p:spPr>
          <a:xfrm>
            <a:off x="6294447" y="3698304"/>
            <a:ext cx="4947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F</a:t>
            </a:r>
            <a:r>
              <a:rPr lang="en-DE" sz="1200" i="1" dirty="0"/>
              <a:t>i</a:t>
            </a:r>
            <a:r>
              <a:rPr lang="de-DE" sz="1200" i="1" dirty="0"/>
              <a:t>g.</a:t>
            </a:r>
            <a:r>
              <a:rPr lang="en-DE" sz="1200" i="1" dirty="0"/>
              <a:t> </a:t>
            </a:r>
            <a:r>
              <a:rPr lang="it-IT" sz="1200" i="1" dirty="0"/>
              <a:t>1</a:t>
            </a:r>
            <a:r>
              <a:rPr lang="en-DE" sz="1200" b="1" dirty="0"/>
              <a:t>. </a:t>
            </a:r>
            <a:r>
              <a:rPr lang="de-DE" sz="1200" dirty="0"/>
              <a:t>Trend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indoor </a:t>
            </a:r>
            <a:r>
              <a:rPr lang="de-DE" sz="1200" dirty="0" err="1"/>
              <a:t>air</a:t>
            </a:r>
            <a:r>
              <a:rPr lang="de-DE" sz="1200" dirty="0"/>
              <a:t> </a:t>
            </a:r>
            <a:r>
              <a:rPr lang="de-DE" sz="1200" dirty="0" err="1"/>
              <a:t>temperature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one</a:t>
            </a:r>
            <a:r>
              <a:rPr lang="de-DE" sz="1200" dirty="0"/>
              <a:t> </a:t>
            </a:r>
            <a:r>
              <a:rPr lang="de-DE" sz="1200" dirty="0" err="1"/>
              <a:t>office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EON </a:t>
            </a:r>
            <a:r>
              <a:rPr lang="de-DE" sz="1200" dirty="0" err="1"/>
              <a:t>building</a:t>
            </a:r>
            <a:r>
              <a:rPr lang="de-DE" sz="1200" dirty="0"/>
              <a:t>.</a:t>
            </a:r>
            <a:endParaRPr lang="en-DE" sz="12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B0DA84F-89C2-4E88-9FB5-8F2EAD89F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97044"/>
            <a:ext cx="5342204" cy="290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0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ED4-DCE6-4A18-164B-AD83C2B2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 err="1"/>
              <a:t>Introduction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D4DD07-D4E2-C113-7C16-CF763E4C5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A3D7613-742A-40FB-8BE6-6E762B5B928D}"/>
              </a:ext>
            </a:extLst>
          </p:cNvPr>
          <p:cNvSpPr txBox="1"/>
          <p:nvPr/>
        </p:nvSpPr>
        <p:spPr>
          <a:xfrm>
            <a:off x="7616723" y="3804143"/>
            <a:ext cx="4097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Fig. 2. </a:t>
            </a:r>
            <a:r>
              <a:rPr lang="de-DE" sz="1200" dirty="0"/>
              <a:t>Density </a:t>
            </a:r>
            <a:r>
              <a:rPr lang="de-DE" sz="1200" dirty="0" err="1"/>
              <a:t>distributions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a </a:t>
            </a:r>
            <a:r>
              <a:rPr lang="de-DE" sz="1200" dirty="0" err="1"/>
              <a:t>room</a:t>
            </a:r>
            <a:r>
              <a:rPr lang="de-DE" sz="1200" dirty="0"/>
              <a:t> </a:t>
            </a:r>
            <a:r>
              <a:rPr lang="de-DE" sz="1200" dirty="0" err="1"/>
              <a:t>temperature</a:t>
            </a:r>
            <a:r>
              <a:rPr lang="de-DE" sz="1200" dirty="0"/>
              <a:t> </a:t>
            </a:r>
            <a:r>
              <a:rPr lang="de-DE" sz="1200" dirty="0" err="1"/>
              <a:t>dataset</a:t>
            </a:r>
            <a:r>
              <a:rPr lang="de-DE" sz="1200" dirty="0"/>
              <a:t> in </a:t>
            </a:r>
            <a:r>
              <a:rPr lang="de-DE" sz="1200" dirty="0" err="1"/>
              <a:t>case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real, </a:t>
            </a:r>
            <a:r>
              <a:rPr lang="de-DE" sz="1200" dirty="0" err="1"/>
              <a:t>missing</a:t>
            </a:r>
            <a:r>
              <a:rPr lang="de-DE" sz="1200" dirty="0"/>
              <a:t> /</a:t>
            </a:r>
            <a:r>
              <a:rPr lang="de-DE" sz="1200" dirty="0" err="1"/>
              <a:t>corrupted</a:t>
            </a:r>
            <a:r>
              <a:rPr lang="de-DE" sz="1200" dirty="0"/>
              <a:t> and </a:t>
            </a:r>
            <a:r>
              <a:rPr lang="de-DE" sz="1200" dirty="0" err="1"/>
              <a:t>imputed</a:t>
            </a:r>
            <a:r>
              <a:rPr lang="de-DE" sz="1200" dirty="0"/>
              <a:t> </a:t>
            </a:r>
            <a:r>
              <a:rPr lang="de-DE" sz="1200" dirty="0" err="1"/>
              <a:t>values</a:t>
            </a:r>
            <a:r>
              <a:rPr lang="de-DE" sz="1200" dirty="0"/>
              <a:t>.</a:t>
            </a:r>
            <a:endParaRPr lang="en-GB" sz="1200" i="1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2B30DFF2-9FE4-4575-B3A7-F54DFD303E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2517" y="1019003"/>
            <a:ext cx="5763483" cy="3434756"/>
          </a:xfrm>
        </p:spPr>
        <p:txBody>
          <a:bodyPr/>
          <a:lstStyle/>
          <a:p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Missing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data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can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lead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to biased and inaccurate analysis </a:t>
            </a:r>
          </a:p>
          <a:p>
            <a:endParaRPr lang="de-DE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de-DE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Handling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incomplete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datasets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is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a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tedious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task</a:t>
            </a:r>
            <a:endParaRPr lang="de-DE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de-DE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de-DE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de-DE" dirty="0">
                <a:solidFill>
                  <a:schemeClr val="tx2"/>
                </a:solidFill>
                <a:latin typeface="arial" panose="020B0604020202020204" pitchFamily="34" charset="0"/>
              </a:rPr>
              <a:t>Imputation</a:t>
            </a:r>
            <a:r>
              <a:rPr lang="de-DE" dirty="0">
                <a:latin typeface="arial" panose="020B0604020202020204" pitchFamily="34" charset="0"/>
              </a:rPr>
              <a:t>,</a:t>
            </a:r>
            <a:r>
              <a:rPr lang="de-DE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</a:rPr>
              <a:t>i.e.,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the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process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of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replacing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missing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/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corrupted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data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with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substitute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values</a:t>
            </a:r>
            <a:endParaRPr lang="de-DE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de-DE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D57429-158D-48A2-A814-BC9E84130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661" y="1105702"/>
            <a:ext cx="4604377" cy="263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2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D7042-D3D7-44B6-B1BE-6D8116F5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imputation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34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ED4-DCE6-4A18-164B-AD83C2B2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/>
              <a:t>The </a:t>
            </a:r>
            <a:r>
              <a:rPr lang="de-DE" sz="2400" dirty="0" err="1"/>
              <a:t>imputation</a:t>
            </a:r>
            <a:r>
              <a:rPr lang="de-DE" sz="2400" dirty="0"/>
              <a:t> </a:t>
            </a:r>
            <a:r>
              <a:rPr lang="de-DE" sz="2400" dirty="0" err="1"/>
              <a:t>problem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D4DD07-D4E2-C113-7C16-CF763E4C5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78D8BC11-D1B2-4A02-BC2D-D2C2A9F1FC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2517" y="1019002"/>
            <a:ext cx="9749531" cy="3513584"/>
          </a:xfrm>
        </p:spPr>
        <p:txBody>
          <a:bodyPr/>
          <a:lstStyle/>
          <a:p>
            <a:r>
              <a:rPr lang="de-DE" dirty="0">
                <a:solidFill>
                  <a:schemeClr val="tx2"/>
                </a:solidFill>
                <a:latin typeface="arial" panose="020B0604020202020204" pitchFamily="34" charset="0"/>
              </a:rPr>
              <a:t>Corruption rate (CR)</a:t>
            </a:r>
            <a:r>
              <a:rPr lang="de-DE" dirty="0">
                <a:latin typeface="arial" panose="020B0604020202020204" pitchFamily="34" charset="0"/>
              </a:rPr>
              <a:t>,</a:t>
            </a:r>
            <a:r>
              <a:rPr lang="de-DE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</a:rPr>
              <a:t>i.e.,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the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number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of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missing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components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over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the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total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number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of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existing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and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missing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02124"/>
                </a:solidFill>
                <a:latin typeface="arial" panose="020B0604020202020204" pitchFamily="34" charset="0"/>
              </a:rPr>
              <a:t>components</a:t>
            </a:r>
            <a:endParaRPr lang="de-DE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de-DE" dirty="0" err="1">
                <a:solidFill>
                  <a:schemeClr val="tx2"/>
                </a:solidFill>
                <a:latin typeface="arial" panose="020B0604020202020204" pitchFamily="34" charset="0"/>
              </a:rPr>
              <a:t>Continuous</a:t>
            </a:r>
            <a:r>
              <a:rPr lang="de-DE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tx2"/>
                </a:solidFill>
                <a:latin typeface="arial" panose="020B0604020202020204" pitchFamily="34" charset="0"/>
              </a:rPr>
              <a:t>missing</a:t>
            </a:r>
            <a:r>
              <a:rPr lang="de-DE" dirty="0">
                <a:latin typeface="arial" panose="020B0604020202020204" pitchFamily="34" charset="0"/>
              </a:rPr>
              <a:t>,</a:t>
            </a:r>
            <a:r>
              <a:rPr lang="de-DE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</a:rPr>
              <a:t>i.e.,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components are missing according to a systematic pattern</a:t>
            </a:r>
          </a:p>
          <a:p>
            <a:endParaRPr lang="de-DE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de-DE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de-DE" dirty="0">
                <a:solidFill>
                  <a:schemeClr val="tx2"/>
                </a:solidFill>
                <a:latin typeface="arial" panose="020B0604020202020204" pitchFamily="34" charset="0"/>
              </a:rPr>
              <a:t>Random </a:t>
            </a:r>
            <a:r>
              <a:rPr lang="de-DE" dirty="0" err="1">
                <a:solidFill>
                  <a:schemeClr val="tx2"/>
                </a:solidFill>
                <a:latin typeface="arial" panose="020B0604020202020204" pitchFamily="34" charset="0"/>
              </a:rPr>
              <a:t>missing</a:t>
            </a:r>
            <a:r>
              <a:rPr lang="de-DE" dirty="0">
                <a:latin typeface="arial" panose="020B0604020202020204" pitchFamily="34" charset="0"/>
              </a:rPr>
              <a:t>,</a:t>
            </a:r>
            <a:r>
              <a:rPr lang="de-DE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de-DE" dirty="0">
                <a:latin typeface="arial" panose="020B0604020202020204" pitchFamily="34" charset="0"/>
              </a:rPr>
              <a:t>i.e.,</a:t>
            </a:r>
            <a:r>
              <a:rPr lang="de-DE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components are missing completely at random</a:t>
            </a:r>
          </a:p>
          <a:p>
            <a:endParaRPr lang="de-DE" dirty="0">
              <a:solidFill>
                <a:srgbClr val="202124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47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ED4-DCE6-4A18-164B-AD83C2B2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/>
              <a:t>The </a:t>
            </a:r>
            <a:r>
              <a:rPr lang="de-DE" sz="2400" dirty="0" err="1"/>
              <a:t>imputation</a:t>
            </a:r>
            <a:r>
              <a:rPr lang="de-DE" sz="2400" dirty="0"/>
              <a:t> </a:t>
            </a:r>
            <a:r>
              <a:rPr lang="de-DE" sz="2400" dirty="0" err="1"/>
              <a:t>problem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D4DD07-D4E2-C113-7C16-CF763E4C5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78D8BC11-D1B2-4A02-BC2D-D2C2A9F1FC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2517" y="1019003"/>
            <a:ext cx="5763483" cy="3560880"/>
          </a:xfrm>
        </p:spPr>
        <p:txBody>
          <a:bodyPr/>
          <a:lstStyle/>
          <a:p>
            <a:r>
              <a:rPr lang="en-GB" dirty="0"/>
              <a:t>The distance between the two last known values is generally smaller in the random missing scenarios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</a:rPr>
              <a:t>Simplified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statistical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approaches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are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usually</a:t>
            </a:r>
            <a:r>
              <a:rPr lang="de-DE" dirty="0">
                <a:latin typeface="arial" panose="020B0604020202020204" pitchFamily="34" charset="0"/>
              </a:rPr>
              <a:t> a </a:t>
            </a:r>
            <a:r>
              <a:rPr lang="de-DE" dirty="0" err="1">
                <a:latin typeface="arial" panose="020B0604020202020204" pitchFamily="34" charset="0"/>
              </a:rPr>
              <a:t>good</a:t>
            </a:r>
            <a:r>
              <a:rPr lang="de-DE" dirty="0">
                <a:latin typeface="arial" panose="020B0604020202020204" pitchFamily="34" charset="0"/>
              </a:rPr>
              <a:t> fit </a:t>
            </a:r>
            <a:r>
              <a:rPr lang="de-DE" dirty="0" err="1">
                <a:latin typeface="arial" panose="020B0604020202020204" pitchFamily="34" charset="0"/>
              </a:rPr>
              <a:t>to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random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missing</a:t>
            </a:r>
            <a:endParaRPr lang="de-DE" dirty="0">
              <a:latin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</a:rPr>
              <a:t>More </a:t>
            </a:r>
            <a:r>
              <a:rPr lang="de-DE" dirty="0" err="1">
                <a:latin typeface="arial" panose="020B0604020202020204" pitchFamily="34" charset="0"/>
              </a:rPr>
              <a:t>advanced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solutions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are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usually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required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continuous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missing</a:t>
            </a:r>
            <a:endParaRPr lang="de-DE" dirty="0">
              <a:latin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885E8BC-32F2-4B23-AE28-2F71B8E38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382" y="1074426"/>
            <a:ext cx="3860048" cy="220545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1FEDCEFB-494B-444D-864A-4F166389D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382" y="3335303"/>
            <a:ext cx="3860048" cy="220545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6A10E284-A739-4E0F-A5B4-98303897032F}"/>
              </a:ext>
            </a:extLst>
          </p:cNvPr>
          <p:cNvSpPr txBox="1"/>
          <p:nvPr/>
        </p:nvSpPr>
        <p:spPr>
          <a:xfrm>
            <a:off x="7634382" y="5727536"/>
            <a:ext cx="4097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Fig. 3. </a:t>
            </a:r>
            <a:r>
              <a:rPr lang="de-DE" sz="1200" dirty="0" err="1"/>
              <a:t>Continuous</a:t>
            </a:r>
            <a:r>
              <a:rPr lang="de-DE" sz="1200" dirty="0"/>
              <a:t> and </a:t>
            </a:r>
            <a:r>
              <a:rPr lang="de-DE" sz="1200" dirty="0" err="1"/>
              <a:t>random</a:t>
            </a:r>
            <a:r>
              <a:rPr lang="de-DE" sz="1200" dirty="0"/>
              <a:t> </a:t>
            </a:r>
            <a:r>
              <a:rPr lang="de-DE" sz="1200" dirty="0" err="1"/>
              <a:t>missing</a:t>
            </a:r>
            <a:r>
              <a:rPr lang="de-DE" sz="1200" dirty="0"/>
              <a:t> </a:t>
            </a:r>
            <a:r>
              <a:rPr lang="de-DE" sz="1200" dirty="0" err="1"/>
              <a:t>scenarios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four</a:t>
            </a:r>
            <a:r>
              <a:rPr lang="de-DE" sz="1200" dirty="0"/>
              <a:t> </a:t>
            </a:r>
            <a:r>
              <a:rPr lang="de-DE" sz="1200" dirty="0" err="1"/>
              <a:t>consecutive</a:t>
            </a:r>
            <a:r>
              <a:rPr lang="de-DE" sz="1200" dirty="0"/>
              <a:t> </a:t>
            </a:r>
            <a:r>
              <a:rPr lang="de-DE" sz="1200" dirty="0" err="1"/>
              <a:t>days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room</a:t>
            </a:r>
            <a:r>
              <a:rPr lang="de-DE" sz="1200" dirty="0"/>
              <a:t> </a:t>
            </a:r>
            <a:r>
              <a:rPr lang="de-DE" sz="1200" dirty="0" err="1"/>
              <a:t>temperature</a:t>
            </a:r>
            <a:r>
              <a:rPr lang="de-DE" sz="1200" dirty="0"/>
              <a:t> </a:t>
            </a:r>
            <a:r>
              <a:rPr lang="de-DE" sz="1200" dirty="0" err="1"/>
              <a:t>measurements</a:t>
            </a:r>
            <a:r>
              <a:rPr lang="de-DE" sz="1200" dirty="0"/>
              <a:t>.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203855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D7042-D3D7-44B6-B1BE-6D8116F5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Imputation </a:t>
            </a:r>
            <a:r>
              <a:rPr lang="de-DE" dirty="0" err="1"/>
              <a:t>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68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1EED4-DCE6-4A18-164B-AD83C2B2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388366"/>
            <a:ext cx="11524520" cy="332399"/>
          </a:xfrm>
        </p:spPr>
        <p:txBody>
          <a:bodyPr/>
          <a:lstStyle/>
          <a:p>
            <a:r>
              <a:rPr lang="de-DE" sz="2400" dirty="0"/>
              <a:t>Imputation </a:t>
            </a:r>
            <a:r>
              <a:rPr lang="de-DE" sz="2400" dirty="0" err="1"/>
              <a:t>techniques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4D4DD07-D4E2-C113-7C16-CF763E4C5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78D8BC11-D1B2-4A02-BC2D-D2C2A9F1FC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2517" y="1019003"/>
            <a:ext cx="8417345" cy="4002314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</a:rPr>
              <a:t>Statistical </a:t>
            </a:r>
            <a:r>
              <a:rPr lang="de-DE" dirty="0" err="1">
                <a:latin typeface="arial" panose="020B0604020202020204" pitchFamily="34" charset="0"/>
              </a:rPr>
              <a:t>approaches</a:t>
            </a:r>
            <a:endParaRPr lang="de-DE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</a:rPr>
              <a:t>Machine</a:t>
            </a:r>
            <a:r>
              <a:rPr lang="de-DE" dirty="0">
                <a:latin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</a:rPr>
              <a:t>learning</a:t>
            </a:r>
            <a:endParaRPr lang="de-DE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58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WsdPciMNPmR8ZMarAlu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MZdLrnU54VKj.WK.bz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1UhrQZK3EDbt1g1WB5vp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mOXFVP9gwtVYgusnGg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Y8CCMNDTJXD1UQ5svHw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S4GOd4lZsGvyxbbqFEU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tgur1hIsRCs3ahp0Oo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tL5KLLrdgxjoM2cZY7vw"/>
</p:tagLst>
</file>

<file path=ppt/theme/theme1.xml><?xml version="1.0" encoding="utf-8"?>
<a:theme xmlns:a="http://schemas.openxmlformats.org/drawingml/2006/main" name="Foliensatz_E3D_2020">
  <a:themeElements>
    <a:clrScheme name="Benutzerdefiniert 4">
      <a:dk1>
        <a:srgbClr val="000000"/>
      </a:dk1>
      <a:lt1>
        <a:sysClr val="window" lastClr="FFFFFF"/>
      </a:lt1>
      <a:dk2>
        <a:srgbClr val="00549F"/>
      </a:dk2>
      <a:lt2>
        <a:srgbClr val="8EBAE5"/>
      </a:lt2>
      <a:accent1>
        <a:srgbClr val="CC071E"/>
      </a:accent1>
      <a:accent2>
        <a:srgbClr val="F6BA00"/>
      </a:accent2>
      <a:accent3>
        <a:srgbClr val="57AB27"/>
      </a:accent3>
      <a:accent4>
        <a:srgbClr val="646765"/>
      </a:accent4>
      <a:accent5>
        <a:srgbClr val="8EBAE5"/>
      </a:accent5>
      <a:accent6>
        <a:srgbClr val="00549F"/>
      </a:accent6>
      <a:hlink>
        <a:srgbClr val="000000"/>
      </a:hlink>
      <a:folHlink>
        <a:srgbClr val="000000"/>
      </a:folHlink>
    </a:clrScheme>
    <a:fontScheme name="Benutzerdefiniert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l">
          <a:lnSpc>
            <a:spcPct val="125000"/>
          </a:lnSpc>
          <a:spcBef>
            <a:spcPts val="0"/>
          </a:spcBef>
          <a:defRPr sz="1800" dirty="0"/>
        </a:defPPr>
      </a:lstStyle>
    </a:spDef>
    <a:txDef>
      <a:spPr>
        <a:noFill/>
        <a:ln w="19050">
          <a:solidFill>
            <a:schemeClr val="bg2"/>
          </a:solidFill>
        </a:ln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201111_Abschlussvortrag_BA_MA_Arbeit.pptx" id="{9862A47C-93E3-42A5-8B61-BDA04BF77D35}" vid="{9C0152EB-95AD-4067-BB4B-8032FB81F89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Foliensatz_E3D_2020</Template>
  <TotalTime>0</TotalTime>
  <Words>576</Words>
  <Application>Microsoft Office PowerPoint</Application>
  <PresentationFormat>Breitbild</PresentationFormat>
  <Paragraphs>108</Paragraphs>
  <Slides>16</Slides>
  <Notes>13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5" baseType="lpstr">
      <vt:lpstr>Arial</vt:lpstr>
      <vt:lpstr>Arial</vt:lpstr>
      <vt:lpstr>Calibri</vt:lpstr>
      <vt:lpstr>Cambria Math</vt:lpstr>
      <vt:lpstr>Symbol</vt:lpstr>
      <vt:lpstr>Wingdings</vt:lpstr>
      <vt:lpstr>ヒラギノ角ゴ Pro W3</vt:lpstr>
      <vt:lpstr>Foliensatz_E3D_2020</vt:lpstr>
      <vt:lpstr>think-cell Folie</vt:lpstr>
      <vt:lpstr>Introduction to missing data imputation</vt:lpstr>
      <vt:lpstr>Introduction</vt:lpstr>
      <vt:lpstr>Introduction</vt:lpstr>
      <vt:lpstr>Introduction</vt:lpstr>
      <vt:lpstr>The imputation problem</vt:lpstr>
      <vt:lpstr>The imputation problem</vt:lpstr>
      <vt:lpstr>The imputation problem</vt:lpstr>
      <vt:lpstr>Imputation techniques</vt:lpstr>
      <vt:lpstr>Imputation techniques</vt:lpstr>
      <vt:lpstr>Imputation techniques</vt:lpstr>
      <vt:lpstr>Imputation techniques - Linear interpolation</vt:lpstr>
      <vt:lpstr>Imputation techniques - Mean operation</vt:lpstr>
      <vt:lpstr>Imputation techniques - KNNimpute</vt:lpstr>
      <vt:lpstr>Imputation techniques - MissForest</vt:lpstr>
      <vt:lpstr>Imputation techniques - MissForest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Vorname Nachname</dc:title>
  <dc:creator>Nicolas Pauen</dc:creator>
  <cp:lastModifiedBy>Antonio</cp:lastModifiedBy>
  <cp:revision>243</cp:revision>
  <dcterms:created xsi:type="dcterms:W3CDTF">2022-08-23T13:56:11Z</dcterms:created>
  <dcterms:modified xsi:type="dcterms:W3CDTF">2023-03-06T15:06:31Z</dcterms:modified>
</cp:coreProperties>
</file>