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8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5" r:id="rId3"/>
    <p:sldId id="261" r:id="rId4"/>
    <p:sldId id="279" r:id="rId5"/>
    <p:sldId id="268" r:id="rId6"/>
    <p:sldId id="280" r:id="rId7"/>
    <p:sldId id="273" r:id="rId8"/>
    <p:sldId id="282" r:id="rId9"/>
    <p:sldId id="284" r:id="rId10"/>
    <p:sldId id="283" r:id="rId11"/>
    <p:sldId id="285" r:id="rId12"/>
    <p:sldId id="286" r:id="rId13"/>
    <p:sldId id="287" r:id="rId14"/>
    <p:sldId id="289" r:id="rId15"/>
    <p:sldId id="290" r:id="rId16"/>
    <p:sldId id="291" r:id="rId17"/>
  </p:sldIdLst>
  <p:sldSz cx="12192000" cy="6858000"/>
  <p:notesSz cx="6858000" cy="9144000"/>
  <p:custDataLst>
    <p:tags r:id="rId20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" initials="A" lastIdx="1" clrIdx="0">
    <p:extLst>
      <p:ext uri="{19B8F6BF-5375-455C-9EA6-DF929625EA0E}">
        <p15:presenceInfo xmlns:p15="http://schemas.microsoft.com/office/powerpoint/2012/main" userId="576a94f12b11db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0DBEE"/>
    <a:srgbClr val="FDEED4"/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8" autoAdjust="0"/>
    <p:restoredTop sz="74601" autoAdjust="0"/>
  </p:normalViewPr>
  <p:slideViewPr>
    <p:cSldViewPr snapToGrid="0" showGuides="1">
      <p:cViewPr varScale="1">
        <p:scale>
          <a:sx n="121" d="100"/>
          <a:sy n="121" d="100"/>
        </p:scale>
        <p:origin x="126" y="31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8BB8BD4-D772-4B47-8273-DC30E225FB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F2B776-A428-4EDB-A31E-831D8991FE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0FE8D-49FC-433A-92A2-C6E711A5FB9A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CB927C-1E4C-45FA-BB30-19358E1026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FE1DAC-CE64-4E29-B10F-C1BA6075C9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0202C-2E8C-4C22-8943-49E13165F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417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AD1B-6EE8-4F85-A1CB-66C22AF7B46B}" type="datetimeFigureOut">
              <a:rPr lang="de-DE" smtClean="0"/>
              <a:t>16.03.2023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5FDB1-7F27-4E18-A6B2-D7DFF744C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91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691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054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904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62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488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390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307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98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681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846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3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354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32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99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3.jpe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jpe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34275E95-B9C0-45A2-AB1C-86843B928AB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313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think-cell Folie" r:id="rId5" imgW="473" imgH="473" progId="TCLayout.ActiveDocument.1">
                  <p:embed/>
                </p:oleObj>
              </mc:Choice>
              <mc:Fallback>
                <p:oleObj name="think-cell Foli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51BD732E-01F1-4FD2-BFC5-6253A5EFAB5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E83BE3-041A-4AB7-9061-AC714860F4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22" b="21295"/>
          <a:stretch/>
        </p:blipFill>
        <p:spPr>
          <a:xfrm>
            <a:off x="0" y="-27384"/>
            <a:ext cx="12192000" cy="443745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38AC52-50F8-41AB-8B11-B70465CF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368563"/>
            <a:ext cx="11524520" cy="581334"/>
          </a:xfrm>
        </p:spPr>
        <p:txBody>
          <a:bodyPr anchor="b" anchorCtr="0">
            <a:spAutoFit/>
          </a:bodyPr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12C599C-D350-49B9-9E8E-121AB8E03C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5267325"/>
            <a:ext cx="11522075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Formatvorlage für Untertitel</a:t>
            </a:r>
          </a:p>
          <a:p>
            <a:pPr lvl="0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76306A-91F0-457E-ABEF-968164DAB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t="14682" r="2378" b="16818"/>
          <a:stretch/>
        </p:blipFill>
        <p:spPr>
          <a:xfrm>
            <a:off x="9735409" y="6392068"/>
            <a:ext cx="2124075" cy="4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9A3A197-775D-4983-9CAC-0D0F5F458A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05264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7" name="think-cell Folie" r:id="rId5" imgW="473" imgH="473" progId="TCLayout.ActiveDocument.1">
                  <p:embed/>
                </p:oleObj>
              </mc:Choice>
              <mc:Fallback>
                <p:oleObj name="think-cell Foli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 hidden="1">
            <a:extLst>
              <a:ext uri="{FF2B5EF4-FFF2-40B4-BE49-F238E27FC236}">
                <a16:creationId xmlns:a16="http://schemas.microsoft.com/office/drawing/2014/main" id="{CBCB5AA9-32BF-45F5-9C87-F201D3249DB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2D5EF88-8CAB-4A6F-A977-F252A1D0B7B0}"/>
              </a:ext>
            </a:extLst>
          </p:cNvPr>
          <p:cNvCxnSpPr/>
          <p:nvPr userDrawn="1"/>
        </p:nvCxnSpPr>
        <p:spPr>
          <a:xfrm>
            <a:off x="0" y="631067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3EB40206-7478-4C3A-9537-E71F5A2FFD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t="14682" r="2378" b="16818"/>
          <a:stretch/>
        </p:blipFill>
        <p:spPr>
          <a:xfrm>
            <a:off x="9735409" y="6392068"/>
            <a:ext cx="2124075" cy="406391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1D7421F4-DDEB-41A6-BC4A-EC6082A776D4}"/>
              </a:ext>
            </a:extLst>
          </p:cNvPr>
          <p:cNvSpPr txBox="1">
            <a:spLocks/>
          </p:cNvSpPr>
          <p:nvPr userDrawn="1"/>
        </p:nvSpPr>
        <p:spPr>
          <a:xfrm>
            <a:off x="334963" y="3608388"/>
            <a:ext cx="11524520" cy="110416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de-DE" sz="1800" b="0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B1EB18F-B318-43AD-B692-6DB691CC55DB}"/>
              </a:ext>
            </a:extLst>
          </p:cNvPr>
          <p:cNvSpPr txBox="1"/>
          <p:nvPr userDrawn="1"/>
        </p:nvSpPr>
        <p:spPr>
          <a:xfrm>
            <a:off x="4157770" y="2664837"/>
            <a:ext cx="3876460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de-DE" sz="3200" b="1" dirty="0">
                <a:solidFill>
                  <a:schemeClr val="tx2"/>
                </a:solidFill>
              </a:rPr>
              <a:t>Hands-on </a:t>
            </a:r>
            <a:r>
              <a:rPr lang="de-DE" sz="3200" b="1" dirty="0" err="1">
                <a:solidFill>
                  <a:schemeClr val="tx2"/>
                </a:solidFill>
              </a:rPr>
              <a:t>practice</a:t>
            </a:r>
            <a:r>
              <a:rPr lang="de-DE" sz="3200" b="1" dirty="0">
                <a:solidFill>
                  <a:schemeClr val="tx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696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A4E0CC66-8B88-4289-BB50-D8F727D9AB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1805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think-cell Folie" r:id="rId5" imgW="473" imgH="473" progId="TCLayout.ActiveDocument.1">
                  <p:embed/>
                </p:oleObj>
              </mc:Choice>
              <mc:Fallback>
                <p:oleObj name="think-cell Foli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>
            <a:extLst>
              <a:ext uri="{FF2B5EF4-FFF2-40B4-BE49-F238E27FC236}">
                <a16:creationId xmlns:a16="http://schemas.microsoft.com/office/drawing/2014/main" id="{EAD5422B-7CC0-48F8-9514-8E4B567A5BE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135D63-3085-4062-BA24-2EDC99AFFD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99" b="24107"/>
          <a:stretch/>
        </p:blipFill>
        <p:spPr>
          <a:xfrm>
            <a:off x="0" y="-47625"/>
            <a:ext cx="12192000" cy="2365207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84E51F9D-1123-404B-9F23-B298C02D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317582"/>
            <a:ext cx="11524520" cy="581334"/>
          </a:xfrm>
        </p:spPr>
        <p:txBody>
          <a:bodyPr>
            <a:spAutoFit/>
          </a:bodyPr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6F5D028-65AC-475B-8ED9-005F544EC4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962" y="4498123"/>
            <a:ext cx="11522075" cy="3693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Formatvorlage für Untertitel</a:t>
            </a:r>
          </a:p>
        </p:txBody>
      </p:sp>
    </p:spTree>
    <p:extLst>
      <p:ext uri="{BB962C8B-B14F-4D97-AF65-F5344CB8AC3E}">
        <p14:creationId xmlns:p14="http://schemas.microsoft.com/office/powerpoint/2010/main" val="346863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77BDE6CB-8DFC-4F78-8926-629B8EC77C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86124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think-cell Folie" r:id="rId5" imgW="473" imgH="473" progId="TCLayout.ActiveDocument.1">
                  <p:embed/>
                </p:oleObj>
              </mc:Choice>
              <mc:Fallback>
                <p:oleObj name="think-cell Foli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00DBB588-41FE-46EC-B4B9-1992DBE0EA5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54C16C-82B9-4ECD-A389-663BEB68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32709"/>
            <a:ext cx="11524520" cy="1104169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7" name="Gerader Verbinder 9">
            <a:extLst>
              <a:ext uri="{FF2B5EF4-FFF2-40B4-BE49-F238E27FC236}">
                <a16:creationId xmlns:a16="http://schemas.microsoft.com/office/drawing/2014/main" id="{C6487A98-494D-46AE-9B1A-081107EB1D4B}"/>
              </a:ext>
            </a:extLst>
          </p:cNvPr>
          <p:cNvCxnSpPr>
            <a:cxnSpLocks/>
          </p:cNvCxnSpPr>
          <p:nvPr userDrawn="1"/>
        </p:nvCxnSpPr>
        <p:spPr>
          <a:xfrm>
            <a:off x="334963" y="3036888"/>
            <a:ext cx="11522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007C97D0-6F76-4D3D-B1DD-B6D4FAE826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t="14682" r="2378" b="16818"/>
          <a:stretch/>
        </p:blipFill>
        <p:spPr>
          <a:xfrm>
            <a:off x="9735409" y="6392068"/>
            <a:ext cx="2124075" cy="4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7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103060E5-40BF-400F-9D99-5E2F6B7990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04432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1" name="think-cell Folie" r:id="rId5" imgW="473" imgH="473" progId="TCLayout.ActiveDocument.1">
                  <p:embed/>
                </p:oleObj>
              </mc:Choice>
              <mc:Fallback>
                <p:oleObj name="think-cell Foli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D7F0F775-EED6-4D38-A398-11660B69EB8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405828-1DD0-4088-BA98-2BB5A8F4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144847-EEDE-490F-BF0A-4FECF5B60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904E029-2240-41D6-A056-AF238130DE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75750" y="6103029"/>
            <a:ext cx="2689642" cy="2056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42947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9A5403F0-B8B4-4E40-A403-ACE4ADA4E6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2410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name="think-cell Folie" r:id="rId5" imgW="473" imgH="473" progId="TCLayout.ActiveDocument.1">
                  <p:embed/>
                </p:oleObj>
              </mc:Choice>
              <mc:Fallback>
                <p:oleObj name="think-cell Foli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7A0FF7A0-58DD-4394-AF61-7E43AFDB5BD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1A10FE-6326-4901-A946-4FA1D774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A876CC-94EA-4F4E-8FF4-DE5317B65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5042D05-ECA0-474B-A888-6CFEB32940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1313" y="1268413"/>
            <a:ext cx="11515723" cy="4681537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lnSpc>
                <a:spcPct val="125000"/>
              </a:lnSpc>
              <a:tabLst>
                <a:tab pos="180975" algn="l"/>
              </a:tabLst>
              <a:defRPr sz="1800"/>
            </a:lvl1pPr>
            <a:lvl2pPr>
              <a:lnSpc>
                <a:spcPct val="125000"/>
              </a:lnSpc>
              <a:defRPr sz="16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8A7F7DFF-CDF9-4AF6-BEE0-F70BC1D223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75750" y="6103029"/>
            <a:ext cx="2689642" cy="2056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337162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+ Aufzählung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652570E-A066-403E-9CC9-BAE4B7FE4F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04727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9" name="think-cell Folie" r:id="rId5" imgW="473" imgH="473" progId="TCLayout.ActiveDocument.1">
                  <p:embed/>
                </p:oleObj>
              </mc:Choice>
              <mc:Fallback>
                <p:oleObj name="think-cell Foli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8632B4B7-1ED7-4E15-ACBF-B83F21B747B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405828-1DD0-4088-BA98-2BB5A8F4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144847-EEDE-490F-BF0A-4FECF5B60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82C34E4-B5FF-4713-9680-77B7AF35049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91374" y="1268413"/>
            <a:ext cx="4665663" cy="4681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Hier kann ein Bild eingefügt werden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983B4A7-BB66-4FCD-B8DC-13A585D85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4487" y="1268413"/>
            <a:ext cx="6618287" cy="46815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5000"/>
              </a:lnSpc>
              <a:defRPr sz="1800"/>
            </a:lvl1pPr>
            <a:lvl2pPr>
              <a:lnSpc>
                <a:spcPct val="125000"/>
              </a:lnSpc>
              <a:defRPr sz="16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7DFC7801-DE7C-48F1-9FB8-771F7F0552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75750" y="6103029"/>
            <a:ext cx="2689642" cy="2056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323315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+ Unter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AB033-6A3E-4DF2-9345-DCA9CD02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D64108-8AF0-4294-AD92-48D8216B1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7FF143-6A0C-4E67-AA82-F795A0D991F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34963" y="850900"/>
            <a:ext cx="11525250" cy="27305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b="1" dirty="0"/>
              <a:t>Untertitel einfügen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032C4F1-4F65-4936-9A53-8AD4E79ECA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75750" y="6103029"/>
            <a:ext cx="2689642" cy="2056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256416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+ UÜ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AB033-6A3E-4DF2-9345-DCA9CD02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D64108-8AF0-4294-AD92-48D8216B1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7FF143-6A0C-4E67-AA82-F795A0D991F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34963" y="850900"/>
            <a:ext cx="11525250" cy="27305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b="1" dirty="0"/>
              <a:t>Untertitel einfügen</a:t>
            </a:r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9A95E401-0C4E-4FC1-8A99-7C715C3C9B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1313" y="1268413"/>
            <a:ext cx="11525250" cy="46815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5000"/>
              </a:lnSpc>
              <a:defRPr sz="1800"/>
            </a:lvl1pPr>
            <a:lvl2pPr>
              <a:lnSpc>
                <a:spcPct val="125000"/>
              </a:lnSpc>
              <a:defRPr sz="16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D98364CC-48DB-4323-B3A0-73827D3546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75750" y="6103029"/>
            <a:ext cx="2689642" cy="2056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338723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6188659-BCE9-42A2-BDBB-CCF2431A04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16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3"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02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5923FC26-8330-4CB7-9FB9-32A207B988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883034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think-cell Folie" r:id="rId15" imgW="473" imgH="473" progId="TCLayout.ActiveDocument.1">
                  <p:embed/>
                </p:oleObj>
              </mc:Choice>
              <mc:Fallback>
                <p:oleObj name="think-cell Folie" r:id="rId1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299B9EEF-E1B5-4C1F-BE9E-852D5EE27DDA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951A8-1687-4924-9EAA-A4978B631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60264"/>
            <a:ext cx="533400" cy="273005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701771C0-88D1-4A8F-954D-9DF68436241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t="14682" r="2378" b="16818"/>
          <a:stretch/>
        </p:blipFill>
        <p:spPr>
          <a:xfrm>
            <a:off x="9735409" y="6392068"/>
            <a:ext cx="2124075" cy="406391"/>
          </a:xfrm>
          <a:prstGeom prst="rect">
            <a:avLst/>
          </a:prstGeom>
        </p:spPr>
      </p:pic>
      <p:cxnSp>
        <p:nvCxnSpPr>
          <p:cNvPr id="11" name="Gerader Verbinder 10"/>
          <p:cNvCxnSpPr>
            <a:cxnSpLocks/>
          </p:cNvCxnSpPr>
          <p:nvPr/>
        </p:nvCxnSpPr>
        <p:spPr>
          <a:xfrm>
            <a:off x="334963" y="728663"/>
            <a:ext cx="1152452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0" y="631067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855D8DD5-E917-4C16-82F0-07C88E2D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416066"/>
            <a:ext cx="11524520" cy="3046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5B1D7DF-F45B-4D21-8812-35DB7B083EAE}"/>
              </a:ext>
            </a:extLst>
          </p:cNvPr>
          <p:cNvSpPr txBox="1"/>
          <p:nvPr userDrawn="1"/>
        </p:nvSpPr>
        <p:spPr>
          <a:xfrm>
            <a:off x="606668" y="6366193"/>
            <a:ext cx="8941777" cy="4581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GB" sz="1000" b="1" dirty="0">
                <a:solidFill>
                  <a:schemeClr val="tx2"/>
                </a:solidFill>
              </a:rPr>
              <a:t>PI-DAEs – Physics-informed Denoising Autoencoders</a:t>
            </a:r>
            <a:r>
              <a:rPr lang="de-DE" sz="1000" b="1" dirty="0">
                <a:solidFill>
                  <a:schemeClr val="tx2"/>
                </a:solidFill>
              </a:rPr>
              <a:t>| </a:t>
            </a:r>
            <a:r>
              <a:rPr lang="de-DE" sz="1000" b="0" dirty="0">
                <a:solidFill>
                  <a:schemeClr val="tx2"/>
                </a:solidFill>
              </a:rPr>
              <a:t>Antonio</a:t>
            </a:r>
            <a:r>
              <a:rPr lang="de-DE" sz="1000" b="1" dirty="0">
                <a:solidFill>
                  <a:schemeClr val="tx2"/>
                </a:solidFill>
              </a:rPr>
              <a:t> </a:t>
            </a:r>
            <a:r>
              <a:rPr lang="de-DE" sz="1000" b="0" dirty="0" err="1">
                <a:solidFill>
                  <a:schemeClr val="tx2"/>
                </a:solidFill>
              </a:rPr>
              <a:t>Liguori</a:t>
            </a:r>
            <a:r>
              <a:rPr lang="de-DE" sz="1000" dirty="0">
                <a:solidFill>
                  <a:schemeClr val="tx2"/>
                </a:solidFill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de-DE" sz="900" dirty="0">
                <a:solidFill>
                  <a:schemeClr val="tx2"/>
                </a:solidFill>
              </a:rPr>
              <a:t>Lehrstuhl für Energieeffizientes Bauen | 19. March 2022</a:t>
            </a:r>
          </a:p>
        </p:txBody>
      </p:sp>
    </p:spTree>
    <p:extLst>
      <p:ext uri="{BB962C8B-B14F-4D97-AF65-F5344CB8AC3E}">
        <p14:creationId xmlns:p14="http://schemas.microsoft.com/office/powerpoint/2010/main" val="99111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5" r:id="rId2"/>
    <p:sldLayoutId id="2147483812" r:id="rId3"/>
    <p:sldLayoutId id="2147483807" r:id="rId4"/>
    <p:sldLayoutId id="2147483808" r:id="rId5"/>
    <p:sldLayoutId id="2147483810" r:id="rId6"/>
    <p:sldLayoutId id="2147483806" r:id="rId7"/>
    <p:sldLayoutId id="2147483809" r:id="rId8"/>
    <p:sldLayoutId id="2147483811" r:id="rId9"/>
    <p:sldLayoutId id="2147483813" r:id="rId10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73" userDrawn="1">
          <p15:clr>
            <a:srgbClr val="F26B43"/>
          </p15:clr>
        </p15:guide>
        <p15:guide id="2" pos="3840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799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24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9.png"/><Relationship Id="rId18" Type="http://schemas.openxmlformats.org/officeDocument/2006/relationships/image" Target="../media/image50.png"/><Relationship Id="rId3" Type="http://schemas.openxmlformats.org/officeDocument/2006/relationships/image" Target="../media/image25.png"/><Relationship Id="rId7" Type="http://schemas.openxmlformats.org/officeDocument/2006/relationships/image" Target="../media/image41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1.png"/><Relationship Id="rId15" Type="http://schemas.openxmlformats.org/officeDocument/2006/relationships/image" Target="../media/image46.png"/><Relationship Id="rId10" Type="http://schemas.openxmlformats.org/officeDocument/2006/relationships/image" Target="../media/image44.png"/><Relationship Id="rId4" Type="http://schemas.openxmlformats.org/officeDocument/2006/relationships/image" Target="../media/image28.png"/><Relationship Id="rId9" Type="http://schemas.openxmlformats.org/officeDocument/2006/relationships/image" Target="../media/image43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968D0-E7B6-7DEB-6841-19E8FA87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506699"/>
            <a:ext cx="11524520" cy="443198"/>
          </a:xfrm>
        </p:spPr>
        <p:txBody>
          <a:bodyPr/>
          <a:lstStyle/>
          <a:p>
            <a:r>
              <a:rPr lang="de-DE" dirty="0"/>
              <a:t>PI-DAEs – Physics-</a:t>
            </a:r>
            <a:r>
              <a:rPr lang="de-DE" dirty="0" err="1"/>
              <a:t>informed</a:t>
            </a:r>
            <a:r>
              <a:rPr lang="de-DE" dirty="0"/>
              <a:t> </a:t>
            </a:r>
            <a:r>
              <a:rPr lang="de-DE" dirty="0" err="1"/>
              <a:t>Denoising</a:t>
            </a:r>
            <a:r>
              <a:rPr lang="de-DE" dirty="0"/>
              <a:t> Autoencoders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8F9110-C919-0792-1037-C7FE802FC6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5267325"/>
            <a:ext cx="11522075" cy="369332"/>
          </a:xfrm>
        </p:spPr>
        <p:txBody>
          <a:bodyPr/>
          <a:lstStyle/>
          <a:p>
            <a:r>
              <a:rPr lang="de-DE" dirty="0"/>
              <a:t>Antonio </a:t>
            </a:r>
            <a:r>
              <a:rPr lang="de-DE" dirty="0" err="1"/>
              <a:t>Liguori</a:t>
            </a:r>
            <a:r>
              <a:rPr lang="de-DE" dirty="0"/>
              <a:t> – 19. March 2023</a:t>
            </a:r>
          </a:p>
        </p:txBody>
      </p:sp>
    </p:spTree>
    <p:extLst>
      <p:ext uri="{BB962C8B-B14F-4D97-AF65-F5344CB8AC3E}">
        <p14:creationId xmlns:p14="http://schemas.microsoft.com/office/powerpoint/2010/main" val="335322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/>
              <a:t>Definition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building</a:t>
            </a:r>
            <a:r>
              <a:rPr lang="de-DE" sz="2400" dirty="0"/>
              <a:t> </a:t>
            </a:r>
            <a:r>
              <a:rPr lang="de-DE" sz="2400" dirty="0" err="1"/>
              <a:t>energy</a:t>
            </a:r>
            <a:r>
              <a:rPr lang="de-DE" sz="2400" dirty="0"/>
              <a:t> </a:t>
            </a:r>
            <a:r>
              <a:rPr lang="de-DE" sz="2400" dirty="0" err="1"/>
              <a:t>balance</a:t>
            </a:r>
            <a:r>
              <a:rPr lang="de-DE" sz="2400" dirty="0"/>
              <a:t> ODE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10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7FC33E6-0170-4626-B3AB-E6B16B7A67BB}"/>
                  </a:ext>
                </a:extLst>
              </p:cNvPr>
              <p:cNvSpPr txBox="1"/>
              <p:nvPr/>
            </p:nvSpPr>
            <p:spPr>
              <a:xfrm>
                <a:off x="355023" y="1017141"/>
                <a:ext cx="6674164" cy="515698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marL="215900" lvl="0" indent="-215900" defTabSz="215900" eaLnBrk="1" hangingPunct="1">
                  <a:lnSpc>
                    <a:spcPct val="125000"/>
                  </a:lnSpc>
                  <a:buClr>
                    <a:srgbClr val="00549F"/>
                  </a:buClr>
                  <a:buFont typeface="Arial" pitchFamily="34" charset="0"/>
                  <a:buChar char="•"/>
                  <a:tabLst>
                    <a:tab pos="180975" algn="l"/>
                  </a:tabLst>
                </a:pPr>
                <a:r>
                  <a:rPr lang="en-GB" sz="1800" dirty="0">
                    <a:solidFill>
                      <a:srgbClr val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Energy balance (RC building model): </a:t>
                </a:r>
                <a:r>
                  <a:rPr lang="de-DE" sz="1800" b="0" dirty="0"/>
                  <a:t> </a:t>
                </a:r>
              </a:p>
              <a:p>
                <a:pPr lvl="0" defTabSz="215900" eaLnBrk="1" hangingPunct="1">
                  <a:lnSpc>
                    <a:spcPct val="125000"/>
                  </a:lnSpc>
                  <a:buClr>
                    <a:srgbClr val="00549F"/>
                  </a:buClr>
                  <a:tabLst>
                    <a:tab pos="180975" algn="l"/>
                  </a:tabLst>
                </a:pPr>
                <a:endParaRPr lang="de-DE" sz="1800" b="0" dirty="0"/>
              </a:p>
              <a:p>
                <a:pPr lvl="0" defTabSz="215900" eaLnBrk="1" hangingPunct="1">
                  <a:lnSpc>
                    <a:spcPct val="125000"/>
                  </a:lnSpc>
                  <a:buClr>
                    <a:srgbClr val="00549F"/>
                  </a:buClr>
                  <a:tabLst>
                    <a:tab pos="180975" algn="l"/>
                  </a:tabLst>
                </a:pPr>
                <a:r>
                  <a:rPr lang="de-DE" sz="1800" dirty="0">
                    <a:solidFill>
                      <a:srgbClr val="00000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de-DE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𝑖𝑎</m:t>
                            </m:r>
                          </m:sub>
                        </m:sSub>
                      </m:num>
                      <m:den>
                        <m:r>
                          <a:rPr lang="de-DE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de-DE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de-DE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n-GB" sz="1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sz="1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acc>
                    <m:r>
                      <a:rPr lang="de-DE" sz="18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1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de-DE" sz="1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</m:sSub>
                    <m:r>
                      <a:rPr lang="de-DE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1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de-DE" sz="1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h𝑒𝑎𝑡</m:t>
                        </m:r>
                      </m:sub>
                    </m:sSub>
                  </m:oMath>
                </a14:m>
                <a:r>
                  <a:rPr lang="de-DE" sz="1800" dirty="0">
                    <a:solidFill>
                      <a:srgbClr val="000000"/>
                    </a:solidFill>
                  </a:rPr>
                  <a:t>) </a:t>
                </a:r>
                <a:endParaRPr lang="de-DE" sz="1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0" defTabSz="215900" eaLnBrk="1" hangingPunct="1">
                  <a:lnSpc>
                    <a:spcPct val="125000"/>
                  </a:lnSpc>
                  <a:buClr>
                    <a:srgbClr val="00549F"/>
                  </a:buClr>
                  <a:tabLst>
                    <a:tab pos="180975" algn="l"/>
                  </a:tabLst>
                </a:pPr>
                <a:r>
                  <a:rPr lang="de-DE" sz="1800" dirty="0">
                    <a:solidFill>
                      <a:srgbClr val="000000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de-DE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𝑜𝑎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𝑖𝑎</m:t>
                        </m:r>
                      </m:sub>
                    </m:sSub>
                    <m:r>
                      <a:rPr lang="de-DE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18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sz="18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sz="18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de-DE" sz="18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GB" sz="18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de-DE" sz="1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de-DE" sz="18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𝑝h𝑦𝑠</m:t>
                        </m:r>
                      </m:sup>
                    </m:sSubSup>
                    <m:r>
                      <a:rPr lang="de-DE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sz="1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de-DE" sz="18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GB" sz="18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de-DE" sz="1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h𝑒𝑎𝑡</m:t>
                        </m:r>
                      </m:sub>
                      <m:sup>
                        <m:r>
                          <a:rPr lang="de-DE" sz="18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𝑝h𝑦𝑠</m:t>
                        </m:r>
                      </m:sup>
                    </m:sSubSup>
                  </m:oMath>
                </a14:m>
                <a:endParaRPr lang="de-DE" sz="1800" b="0" dirty="0"/>
              </a:p>
              <a:p>
                <a:endParaRPr lang="de-DE" sz="1800" dirty="0"/>
              </a:p>
              <a:p>
                <a14:m>
                  <m:oMath xmlns:m="http://schemas.openxmlformats.org/officeDocument/2006/math">
                    <m:r>
                      <a:rPr lang="de-DE" sz="1800" b="0" i="1" dirty="0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acc>
                      <m:accPr>
                        <m:chr m:val="̇"/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de-DE" sz="18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acc>
                    <m:r>
                      <a:rPr lang="de-DE" sz="18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de-DE" sz="1800" b="0" i="1" dirty="0" smtClean="0"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de-DE" sz="1800" b="0" i="1" dirty="0" smtClean="0"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</m:s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𝑖𝑎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𝑟𝑎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800" dirty="0"/>
                  <a:t> </a:t>
                </a:r>
              </a:p>
              <a:p>
                <a:endParaRPr lang="de-DE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800" b="0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de-DE" sz="18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acc>
                            <m:accPr>
                              <m:chr m:val="̇"/>
                              <m:ctrlPr>
                                <a:rPr lang="en-GB" sz="18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8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sz="18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𝑘𝑊</m:t>
                          </m:r>
                        </m:e>
                      </m:d>
                      <m:r>
                        <a:rPr lang="de-DE" sz="1800" b="0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8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de-DE" sz="18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de-DE" sz="18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GB" sz="18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8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  <m:sup>
                          <m:r>
                            <a:rPr lang="de-DE" sz="18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𝑝h𝑦𝑠</m:t>
                          </m:r>
                        </m:sup>
                      </m:sSubSup>
                    </m:oMath>
                  </m:oMathPara>
                </a14:m>
                <a:endParaRPr lang="de-DE" sz="1800" i="1" kern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de-DE" sz="1800" i="1" kern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</m:t>
                          </m:r>
                          <m:acc>
                            <m:accPr>
                              <m:chr m:val="̇"/>
                              <m:ctrlPr>
                                <a:rPr lang="en-GB" sz="18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8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h𝑒𝑎𝑡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sz="18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𝑘𝑊</m:t>
                          </m:r>
                        </m:e>
                      </m:d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sz="1800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de-DE" sz="18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GB" sz="18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8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8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h𝑒𝑎𝑡</m:t>
                          </m:r>
                        </m:sub>
                        <m:sup>
                          <m:r>
                            <a:rPr lang="de-DE" sz="18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𝑝h𝑦𝑠</m:t>
                          </m:r>
                        </m:sup>
                      </m:sSubSup>
                    </m:oMath>
                  </m:oMathPara>
                </a14:m>
                <a:endParaRPr lang="de-DE" sz="1800" i="1" kern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de-DE" sz="18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acc>
                          <m:accPr>
                            <m:chr m:val="̇"/>
                            <m:ctrlPr>
                              <a:rPr lang="en-GB" sz="18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de-DE" sz="1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𝑐𝑜𝑜𝑙</m:t>
                        </m:r>
                      </m:sub>
                      <m:sup>
                        <m:r>
                          <a:rPr lang="de-DE" sz="1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𝑝h𝑦𝑠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de-DE" sz="1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𝑘𝑊</m:t>
                        </m:r>
                      </m:e>
                    </m:d>
                  </m:oMath>
                </a14:m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𝑧𝑜𝑛𝑒𝑠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GB" sz="1800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800" i="1" kern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𝑠𝑎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800" i="1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𝑠𝑎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𝑚𝑎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de-DE" sz="1800" dirty="0"/>
              </a:p>
              <a:p>
                <a:endParaRPr lang="de-DE" sz="1800" i="1" kern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acc>
                          <m:accPr>
                            <m:chr m:val="̇"/>
                            <m:ctrlPr>
                              <a:rPr lang="en-GB" sz="18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de-DE" sz="1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h𝑒𝑎𝑡</m:t>
                        </m:r>
                      </m:sub>
                      <m:sup>
                        <m:r>
                          <a:rPr lang="de-DE" sz="1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𝑝h𝑦𝑠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de-DE" sz="1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8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𝑘𝑊</m:t>
                        </m:r>
                      </m:e>
                    </m:d>
                  </m:oMath>
                </a14:m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sz="18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800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h𝑤</m:t>
                        </m:r>
                      </m:sub>
                    </m:sSub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ρ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𝑠h𝑤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𝑟h𝑤</m:t>
                        </m:r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GB" sz="1800" dirty="0"/>
                      <m:t> </m:t>
                    </m:r>
                  </m:oMath>
                </a14:m>
                <a:endParaRPr lang="de-DE" sz="1800" dirty="0"/>
              </a:p>
              <a:p>
                <a:endParaRPr lang="de-DE" sz="18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C7FC33E6-0170-4626-B3AB-E6B16B7A6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23" y="1017141"/>
                <a:ext cx="6674164" cy="5156989"/>
              </a:xfrm>
              <a:prstGeom prst="rect">
                <a:avLst/>
              </a:prstGeom>
              <a:blipFill>
                <a:blip r:embed="rId3"/>
                <a:stretch>
                  <a:fillRect l="-1918" t="-82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AF824791-9765-4EE2-9B5C-2CEBB72F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364" y="1008471"/>
            <a:ext cx="4781924" cy="4923569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7FD5940-ABC1-4467-BCB3-B18A5C937ED2}"/>
              </a:ext>
            </a:extLst>
          </p:cNvPr>
          <p:cNvCxnSpPr>
            <a:cxnSpLocks/>
          </p:cNvCxnSpPr>
          <p:nvPr/>
        </p:nvCxnSpPr>
        <p:spPr>
          <a:xfrm>
            <a:off x="8497025" y="2440463"/>
            <a:ext cx="0" cy="68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24BEEA3-4C7B-4975-86DF-8DEDAC60D9E5}"/>
              </a:ext>
            </a:extLst>
          </p:cNvPr>
          <p:cNvCxnSpPr>
            <a:cxnSpLocks/>
          </p:cNvCxnSpPr>
          <p:nvPr/>
        </p:nvCxnSpPr>
        <p:spPr>
          <a:xfrm>
            <a:off x="7264245" y="5244987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F8806C4-8063-4CCB-B152-DA44E37E10B3}"/>
              </a:ext>
            </a:extLst>
          </p:cNvPr>
          <p:cNvCxnSpPr>
            <a:cxnSpLocks/>
          </p:cNvCxnSpPr>
          <p:nvPr/>
        </p:nvCxnSpPr>
        <p:spPr>
          <a:xfrm flipH="1">
            <a:off x="11095370" y="4301916"/>
            <a:ext cx="325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A644B-39A7-4D8F-839C-8EECE1986D6B}"/>
                  </a:ext>
                </a:extLst>
              </p:cNvPr>
              <p:cNvSpPr txBox="1"/>
              <p:nvPr/>
            </p:nvSpPr>
            <p:spPr>
              <a:xfrm>
                <a:off x="11041596" y="4019119"/>
                <a:ext cx="514187" cy="252057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0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h𝑒𝑎𝑡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A644B-39A7-4D8F-839C-8EECE198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1596" y="4019119"/>
                <a:ext cx="514187" cy="252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EAE8B08-AD0C-4F65-B325-7D528749E3EA}"/>
                  </a:ext>
                </a:extLst>
              </p:cNvPr>
              <p:cNvSpPr txBox="1"/>
              <p:nvPr/>
            </p:nvSpPr>
            <p:spPr>
              <a:xfrm>
                <a:off x="11504304" y="3504580"/>
                <a:ext cx="352734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𝑟h𝑤</m:t>
                          </m:r>
                        </m:sub>
                      </m:sSub>
                    </m:oMath>
                  </m:oMathPara>
                </a14:m>
                <a:endParaRPr lang="de-DE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BEAE8B08-AD0C-4F65-B325-7D528749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4304" y="3504580"/>
                <a:ext cx="352734" cy="246221"/>
              </a:xfrm>
              <a:prstGeom prst="rect">
                <a:avLst/>
              </a:prstGeom>
              <a:blipFill>
                <a:blip r:embed="rId6"/>
                <a:stretch>
                  <a:fillRect r="-5172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E6E132-CBE1-4D8E-8A3D-6163886CF290}"/>
                  </a:ext>
                </a:extLst>
              </p:cNvPr>
              <p:cNvSpPr txBox="1"/>
              <p:nvPr/>
            </p:nvSpPr>
            <p:spPr>
              <a:xfrm>
                <a:off x="11509771" y="5121876"/>
                <a:ext cx="303694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𝑠h𝑤</m:t>
                          </m:r>
                        </m:sub>
                      </m:sSub>
                    </m:oMath>
                  </m:oMathPara>
                </a14:m>
                <a:endParaRPr lang="de-DE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0E6E132-CBE1-4D8E-8A3D-6163886CF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771" y="5121876"/>
                <a:ext cx="303694" cy="246221"/>
              </a:xfrm>
              <a:prstGeom prst="rect">
                <a:avLst/>
              </a:prstGeom>
              <a:blipFill>
                <a:blip r:embed="rId7"/>
                <a:stretch>
                  <a:fillRect r="-20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96BFB05-1B85-4CEC-A09F-2C84D7455E37}"/>
                  </a:ext>
                </a:extLst>
              </p:cNvPr>
              <p:cNvSpPr txBox="1"/>
              <p:nvPr/>
            </p:nvSpPr>
            <p:spPr>
              <a:xfrm>
                <a:off x="6985614" y="5187742"/>
                <a:ext cx="514187" cy="252057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1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B96BFB05-1B85-4CEC-A09F-2C84D7455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614" y="5187742"/>
                <a:ext cx="514187" cy="252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9A7EF377-5F6C-4FDE-8816-8153462FE6BC}"/>
                  </a:ext>
                </a:extLst>
              </p:cNvPr>
              <p:cNvSpPr txBox="1"/>
              <p:nvPr/>
            </p:nvSpPr>
            <p:spPr>
              <a:xfrm>
                <a:off x="8038894" y="2871650"/>
                <a:ext cx="514187" cy="25205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i="1" kern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0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000" i="1" kern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0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𝑐𝑜𝑜𝑙</m:t>
                          </m:r>
                        </m:sub>
                      </m:sSub>
                    </m:oMath>
                  </m:oMathPara>
                </a14:m>
                <a:endParaRPr lang="en-GB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9A7EF377-5F6C-4FDE-8816-8153462FE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894" y="2871650"/>
                <a:ext cx="514187" cy="252057"/>
              </a:xfrm>
              <a:prstGeom prst="rect">
                <a:avLst/>
              </a:prstGeom>
              <a:blipFill>
                <a:blip r:embed="rId9"/>
                <a:stretch>
                  <a:fillRect b="-243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472A9345-4D38-44AE-86F4-89EB2C1A449F}"/>
                  </a:ext>
                </a:extLst>
              </p:cNvPr>
              <p:cNvSpPr txBox="1"/>
              <p:nvPr/>
            </p:nvSpPr>
            <p:spPr>
              <a:xfrm>
                <a:off x="8038894" y="2303624"/>
                <a:ext cx="352734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</m:t>
                          </m:r>
                        </m:sub>
                      </m:sSub>
                    </m:oMath>
                  </m:oMathPara>
                </a14:m>
                <a:endParaRPr lang="de-DE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472A9345-4D38-44AE-86F4-89EB2C1A4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894" y="2303624"/>
                <a:ext cx="352734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524A800-5BF6-427F-ADAF-227EA3275647}"/>
                  </a:ext>
                </a:extLst>
              </p:cNvPr>
              <p:cNvSpPr txBox="1"/>
              <p:nvPr/>
            </p:nvSpPr>
            <p:spPr>
              <a:xfrm>
                <a:off x="9361236" y="2057403"/>
                <a:ext cx="352734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𝑠𝑎</m:t>
                          </m:r>
                        </m:sub>
                      </m:sSub>
                    </m:oMath>
                  </m:oMathPara>
                </a14:m>
                <a:endParaRPr lang="de-DE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3524A800-5BF6-427F-ADAF-227EA3275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36" y="2057403"/>
                <a:ext cx="352734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hteck 29">
            <a:extLst>
              <a:ext uri="{FF2B5EF4-FFF2-40B4-BE49-F238E27FC236}">
                <a16:creationId xmlns:a16="http://schemas.microsoft.com/office/drawing/2014/main" id="{F47E961D-C68E-4C89-9075-F55AAB1CD4C8}"/>
              </a:ext>
            </a:extLst>
          </p:cNvPr>
          <p:cNvSpPr/>
          <p:nvPr/>
        </p:nvSpPr>
        <p:spPr>
          <a:xfrm>
            <a:off x="4436198" y="2788467"/>
            <a:ext cx="659209" cy="166366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GB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1EDBDC23-6782-4A6E-A190-3004419ABB78}"/>
                  </a:ext>
                </a:extLst>
              </p:cNvPr>
              <p:cNvSpPr txBox="1"/>
              <p:nvPr/>
            </p:nvSpPr>
            <p:spPr>
              <a:xfrm>
                <a:off x="7341963" y="5277311"/>
                <a:ext cx="352734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𝑜𝑎</m:t>
                          </m:r>
                        </m:sub>
                      </m:sSub>
                    </m:oMath>
                  </m:oMathPara>
                </a14:m>
                <a:endParaRPr lang="de-DE" sz="1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1EDBDC23-6782-4A6E-A190-3004419AB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963" y="5277311"/>
                <a:ext cx="352734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feld 10">
            <a:extLst>
              <a:ext uri="{FF2B5EF4-FFF2-40B4-BE49-F238E27FC236}">
                <a16:creationId xmlns:a16="http://schemas.microsoft.com/office/drawing/2014/main" id="{D9EFA67C-71BF-432B-A0FF-82011C4740CD}"/>
              </a:ext>
            </a:extLst>
          </p:cNvPr>
          <p:cNvSpPr txBox="1"/>
          <p:nvPr/>
        </p:nvSpPr>
        <p:spPr>
          <a:xfrm>
            <a:off x="7570015" y="5856890"/>
            <a:ext cx="333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rgbClr val="000000"/>
                </a:solidFill>
              </a:rPr>
              <a:t>Fig. 6. </a:t>
            </a:r>
            <a:r>
              <a:rPr lang="de-DE" sz="1200" dirty="0">
                <a:solidFill>
                  <a:srgbClr val="000000"/>
                </a:solidFill>
              </a:rPr>
              <a:t>Building </a:t>
            </a:r>
            <a:r>
              <a:rPr lang="de-DE" sz="1200" dirty="0" err="1">
                <a:solidFill>
                  <a:srgbClr val="000000"/>
                </a:solidFill>
              </a:rPr>
              <a:t>scheme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with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heat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fluxes</a:t>
            </a:r>
            <a:r>
              <a:rPr lang="de-DE" sz="1200" dirty="0">
                <a:solidFill>
                  <a:srgbClr val="000000"/>
                </a:solidFill>
              </a:rPr>
              <a:t>.</a:t>
            </a:r>
            <a:endParaRPr lang="en-US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1627517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/>
              <a:t>Definition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model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2CE008E-9AF3-4299-A4B7-9DB673ECC32D}"/>
              </a:ext>
            </a:extLst>
          </p:cNvPr>
          <p:cNvSpPr/>
          <p:nvPr/>
        </p:nvSpPr>
        <p:spPr>
          <a:xfrm>
            <a:off x="2471595" y="1910281"/>
            <a:ext cx="3340729" cy="3186819"/>
          </a:xfrm>
          <a:prstGeom prst="rect">
            <a:avLst/>
          </a:prstGeom>
        </p:spPr>
        <p:txBody>
          <a:bodyPr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GB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platzhalter 3">
                <a:extLst>
                  <a:ext uri="{FF2B5EF4-FFF2-40B4-BE49-F238E27FC236}">
                    <a16:creationId xmlns:a16="http://schemas.microsoft.com/office/drawing/2014/main" id="{07100828-0F8B-4C2C-84BE-CFAE98588A3D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32517" y="1019003"/>
                <a:ext cx="10558801" cy="660701"/>
              </a:xfrm>
            </p:spPr>
            <p:txBody>
              <a:bodyPr/>
              <a:lstStyle/>
              <a:p>
                <a:r>
                  <a:rPr lang="de-DE" dirty="0"/>
                  <a:t>Imputation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building</a:t>
                </a:r>
                <a:r>
                  <a:rPr lang="de-DE" dirty="0"/>
                  <a:t> thermal </a:t>
                </a:r>
                <a:r>
                  <a:rPr lang="de-DE" dirty="0" err="1"/>
                  <a:t>dynamics</a:t>
                </a:r>
                <a:r>
                  <a:rPr lang="de-DE" dirty="0"/>
                  <a:t> variables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missing</a:t>
                </a:r>
                <a:r>
                  <a:rPr lang="de-DE" dirty="0"/>
                  <a:t> </a:t>
                </a:r>
                <a:r>
                  <a:rPr lang="de-DE" dirty="0" err="1"/>
                  <a:t>values</a:t>
                </a:r>
                <a:r>
                  <a:rPr lang="de-DE" dirty="0"/>
                  <a:t> (</a:t>
                </a:r>
                <a:r>
                  <a:rPr lang="de-DE" dirty="0" err="1"/>
                  <a:t>except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𝑜𝑎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54" name="Textplatzhalter 3">
                <a:extLst>
                  <a:ext uri="{FF2B5EF4-FFF2-40B4-BE49-F238E27FC236}">
                    <a16:creationId xmlns:a16="http://schemas.microsoft.com/office/drawing/2014/main" id="{07100828-0F8B-4C2C-84BE-CFAE98588A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32517" y="1019003"/>
                <a:ext cx="10558801" cy="660701"/>
              </a:xfrm>
              <a:blipFill>
                <a:blip r:embed="rId3"/>
                <a:stretch>
                  <a:fillRect l="-1270" t="-45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rapezoid 54">
            <a:extLst>
              <a:ext uri="{FF2B5EF4-FFF2-40B4-BE49-F238E27FC236}">
                <a16:creationId xmlns:a16="http://schemas.microsoft.com/office/drawing/2014/main" id="{E11A9DF5-C5A1-4A3F-AB84-DC083A75375F}"/>
              </a:ext>
            </a:extLst>
          </p:cNvPr>
          <p:cNvSpPr/>
          <p:nvPr/>
        </p:nvSpPr>
        <p:spPr>
          <a:xfrm>
            <a:off x="3960348" y="3183415"/>
            <a:ext cx="543208" cy="425513"/>
          </a:xfrm>
          <a:prstGeom prst="trapezoid">
            <a:avLst/>
          </a:prstGeom>
        </p:spPr>
        <p:txBody>
          <a:bodyPr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GB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DCD20F1D-F959-4B4E-8A4C-7EFE9AF485F5}"/>
                  </a:ext>
                </a:extLst>
              </p:cNvPr>
              <p:cNvSpPr txBox="1"/>
              <p:nvPr/>
            </p:nvSpPr>
            <p:spPr>
              <a:xfrm>
                <a:off x="5201472" y="2432621"/>
                <a:ext cx="568330" cy="236860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𝑖𝑎</m:t>
                          </m:r>
                          <m:r>
                            <a:rPr lang="de-DE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GB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DCD20F1D-F959-4B4E-8A4C-7EFE9AF48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472" y="2432621"/>
                <a:ext cx="568330" cy="2368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E96C4690-3307-4550-9F3A-9ECE9CF503BE}"/>
                  </a:ext>
                </a:extLst>
              </p:cNvPr>
              <p:cNvSpPr txBox="1"/>
              <p:nvPr/>
            </p:nvSpPr>
            <p:spPr>
              <a:xfrm>
                <a:off x="5211242" y="3500660"/>
                <a:ext cx="555649" cy="271421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9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̇"/>
                              <m:ctrlPr>
                                <a:rPr lang="en-GB" sz="900" i="1" kern="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900" i="1" kern="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9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h𝑒𝑎𝑡</m:t>
                          </m:r>
                          <m:r>
                            <a:rPr lang="de-DE" sz="9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9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𝑝h𝑦𝑠</m:t>
                          </m:r>
                        </m:sup>
                      </m:sSubSup>
                    </m:oMath>
                  </m:oMathPara>
                </a14:m>
                <a:endParaRPr lang="en-GB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E96C4690-3307-4550-9F3A-9ECE9CF50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242" y="3500660"/>
                <a:ext cx="555649" cy="271421"/>
              </a:xfrm>
              <a:prstGeom prst="rect">
                <a:avLst/>
              </a:prstGeom>
              <a:blipFill>
                <a:blip r:embed="rId5"/>
                <a:stretch>
                  <a:fillRect r="-1064"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rapezoid 57">
            <a:extLst>
              <a:ext uri="{FF2B5EF4-FFF2-40B4-BE49-F238E27FC236}">
                <a16:creationId xmlns:a16="http://schemas.microsoft.com/office/drawing/2014/main" id="{C32A56D0-CDD0-43D1-86AE-8B3D21B3511B}"/>
              </a:ext>
            </a:extLst>
          </p:cNvPr>
          <p:cNvSpPr/>
          <p:nvPr/>
        </p:nvSpPr>
        <p:spPr>
          <a:xfrm rot="5400000">
            <a:off x="1533880" y="2619556"/>
            <a:ext cx="1672734" cy="933380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B94FE12-1F42-451B-B05A-A81D7E2579C6}"/>
              </a:ext>
            </a:extLst>
          </p:cNvPr>
          <p:cNvSpPr/>
          <p:nvPr/>
        </p:nvSpPr>
        <p:spPr>
          <a:xfrm>
            <a:off x="3252847" y="2666536"/>
            <a:ext cx="155046" cy="8189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0" name="Trapezoid 59">
            <a:extLst>
              <a:ext uri="{FF2B5EF4-FFF2-40B4-BE49-F238E27FC236}">
                <a16:creationId xmlns:a16="http://schemas.microsoft.com/office/drawing/2014/main" id="{21F439F6-86D3-4743-A073-2E0C02F0EE82}"/>
              </a:ext>
            </a:extLst>
          </p:cNvPr>
          <p:cNvSpPr/>
          <p:nvPr/>
        </p:nvSpPr>
        <p:spPr>
          <a:xfrm rot="16200000">
            <a:off x="3500753" y="2608205"/>
            <a:ext cx="1682330" cy="965675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F3459424-98C3-49CC-8B5F-6C75DBABF64D}"/>
              </a:ext>
            </a:extLst>
          </p:cNvPr>
          <p:cNvCxnSpPr>
            <a:cxnSpLocks/>
            <a:stCxn id="58" idx="0"/>
            <a:endCxn id="60" idx="0"/>
          </p:cNvCxnSpPr>
          <p:nvPr/>
        </p:nvCxnSpPr>
        <p:spPr>
          <a:xfrm>
            <a:off x="2836937" y="3086246"/>
            <a:ext cx="1022144" cy="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11AA4205-FB6D-4CB0-BEC7-03728D12570F}"/>
                  </a:ext>
                </a:extLst>
              </p:cNvPr>
              <p:cNvSpPr txBox="1"/>
              <p:nvPr/>
            </p:nvSpPr>
            <p:spPr>
              <a:xfrm>
                <a:off x="915989" y="2436860"/>
                <a:ext cx="568330" cy="236860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𝑖𝑎</m:t>
                          </m:r>
                          <m:r>
                            <a:rPr lang="de-DE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GB" sz="9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11AA4205-FB6D-4CB0-BEC7-03728D125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89" y="2436860"/>
                <a:ext cx="568330" cy="2368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1A640BC2-5DC7-4622-85EE-5B1E770D62D2}"/>
                  </a:ext>
                </a:extLst>
              </p:cNvPr>
              <p:cNvSpPr txBox="1"/>
              <p:nvPr/>
            </p:nvSpPr>
            <p:spPr>
              <a:xfrm>
                <a:off x="908834" y="3513809"/>
                <a:ext cx="555649" cy="27142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9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̇"/>
                              <m:ctrlPr>
                                <a:rPr lang="en-GB" sz="900" i="1" kern="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900" i="1" kern="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9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h𝑒𝑎𝑡</m:t>
                          </m:r>
                          <m:r>
                            <a:rPr lang="de-DE" sz="9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9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𝑝h𝑦𝑠</m:t>
                          </m:r>
                        </m:sup>
                      </m:sSubSup>
                    </m:oMath>
                  </m:oMathPara>
                </a14:m>
                <a:endParaRPr lang="en-GB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1A640BC2-5DC7-4622-85EE-5B1E770D6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34" y="3513809"/>
                <a:ext cx="555649" cy="271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3445EC3B-50E1-4DAB-8CD0-58B9E452CCA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484319" y="2586865"/>
            <a:ext cx="411963" cy="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F2E9A4C-C455-48E9-90F1-8E2D679440E3}"/>
              </a:ext>
            </a:extLst>
          </p:cNvPr>
          <p:cNvCxnSpPr/>
          <p:nvPr/>
        </p:nvCxnSpPr>
        <p:spPr>
          <a:xfrm>
            <a:off x="1468272" y="3677878"/>
            <a:ext cx="411963" cy="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CB3528DB-2C67-42A0-832C-C7E0FF3C200F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4841081" y="2595787"/>
            <a:ext cx="360391" cy="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0E7FF297-7B7B-4630-ABEF-8612A8AD22ED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841959" y="3675895"/>
            <a:ext cx="369283" cy="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E4172D70-7302-4E47-AB8B-40208F0B3E22}"/>
                  </a:ext>
                </a:extLst>
              </p:cNvPr>
              <p:cNvSpPr/>
              <p:nvPr/>
            </p:nvSpPr>
            <p:spPr>
              <a:xfrm>
                <a:off x="6242902" y="2698724"/>
                <a:ext cx="892591" cy="848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E4172D70-7302-4E47-AB8B-40208F0B3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02" y="2698724"/>
                <a:ext cx="892591" cy="84881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A03DB88C-BB0E-4EA2-8214-9E688DD28A68}"/>
              </a:ext>
            </a:extLst>
          </p:cNvPr>
          <p:cNvCxnSpPr>
            <a:cxnSpLocks/>
            <a:stCxn id="56" idx="3"/>
            <a:endCxn id="69" idx="2"/>
          </p:cNvCxnSpPr>
          <p:nvPr/>
        </p:nvCxnSpPr>
        <p:spPr>
          <a:xfrm>
            <a:off x="5769802" y="2551051"/>
            <a:ext cx="473100" cy="57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EF229959-91DC-48BD-B2DD-869E541F40BA}"/>
              </a:ext>
            </a:extLst>
          </p:cNvPr>
          <p:cNvCxnSpPr>
            <a:stCxn id="69" idx="6"/>
          </p:cNvCxnSpPr>
          <p:nvPr/>
        </p:nvCxnSpPr>
        <p:spPr>
          <a:xfrm>
            <a:off x="7135493" y="3123131"/>
            <a:ext cx="455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hteck: abgerundete Ecken 71">
                <a:extLst>
                  <a:ext uri="{FF2B5EF4-FFF2-40B4-BE49-F238E27FC236}">
                    <a16:creationId xmlns:a16="http://schemas.microsoft.com/office/drawing/2014/main" id="{4D4244AA-E2D1-4C2A-BDDE-5C8417B13DD6}"/>
                  </a:ext>
                </a:extLst>
              </p:cNvPr>
              <p:cNvSpPr/>
              <p:nvPr/>
            </p:nvSpPr>
            <p:spPr>
              <a:xfrm>
                <a:off x="7591118" y="2411249"/>
                <a:ext cx="3106725" cy="1441033"/>
              </a:xfrm>
              <a:prstGeom prst="roundRect">
                <a:avLst/>
              </a:prstGeom>
              <a:solidFill>
                <a:srgbClr val="FF9966"/>
              </a:solidFill>
              <a:ln>
                <a:solidFill>
                  <a:srgbClr val="FF996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sz="14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kern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𝑖𝑎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𝑜𝑢</m:t>
                          </m:r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de-DE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de-DE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𝑜𝑎</m:t>
                          </m:r>
                          <m:r>
                            <a:rPr lang="de-DE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de-DE" sz="1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𝑖𝑎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de-DE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1400" i="1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400" i="1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de-DE" sz="14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̇"/>
                              <m:ctrlPr>
                                <a:rPr lang="en-GB" sz="14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𝑐𝑜𝑜𝑙</m:t>
                          </m:r>
                          <m:r>
                            <a:rPr lang="de-DE" sz="14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4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𝑝h𝑦𝑠</m:t>
                          </m:r>
                        </m:sup>
                      </m:sSubSup>
                      <m:r>
                        <a:rPr lang="de-DE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Sup>
                        <m:sSubSupPr>
                          <m:ctrlPr>
                            <a:rPr lang="de-DE" sz="14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4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̇"/>
                              <m:ctrlPr>
                                <a:rPr lang="en-GB" sz="14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14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h𝑒𝑎𝑡</m:t>
                          </m:r>
                          <m:r>
                            <a:rPr lang="de-DE" sz="14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1400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𝑝h𝑦𝑠</m:t>
                          </m:r>
                        </m:sup>
                      </m:sSubSup>
                      <m:r>
                        <a:rPr lang="de-DE" sz="1400" b="0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chemeClr val="bg1"/>
                  </a:solidFill>
                </a:endParaRPr>
              </a:p>
              <a:p>
                <a:pPr algn="l">
                  <a:lnSpc>
                    <a:spcPct val="125000"/>
                  </a:lnSpc>
                  <a:spcBef>
                    <a:spcPts val="0"/>
                  </a:spcBef>
                </a:pPr>
                <a:endParaRPr lang="en-GB" sz="1400" dirty="0"/>
              </a:p>
            </p:txBody>
          </p:sp>
        </mc:Choice>
        <mc:Fallback>
          <p:sp>
            <p:nvSpPr>
              <p:cNvPr id="72" name="Rechteck: abgerundete Ecken 71">
                <a:extLst>
                  <a:ext uri="{FF2B5EF4-FFF2-40B4-BE49-F238E27FC236}">
                    <a16:creationId xmlns:a16="http://schemas.microsoft.com/office/drawing/2014/main" id="{4D4244AA-E2D1-4C2A-BDDE-5C8417B13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118" y="2411249"/>
                <a:ext cx="3106725" cy="1441033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9966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5D8BE9E1-C17F-4363-A20E-9653D974EE3B}"/>
                  </a:ext>
                </a:extLst>
              </p:cNvPr>
              <p:cNvSpPr txBox="1"/>
              <p:nvPr/>
            </p:nvSpPr>
            <p:spPr>
              <a:xfrm>
                <a:off x="903308" y="2794247"/>
                <a:ext cx="568330" cy="236860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𝑜𝑎</m:t>
                          </m:r>
                          <m:r>
                            <a:rPr lang="de-DE" sz="9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GB" sz="9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5D8BE9E1-C17F-4363-A20E-9653D974E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08" y="2794247"/>
                <a:ext cx="568330" cy="2368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9AF2E3E-16B9-4DD2-A456-4D9ED1A7DF06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471638" y="2948296"/>
            <a:ext cx="411963" cy="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829E9ABD-B9ED-4DAA-BB4D-34E91C088793}"/>
                  </a:ext>
                </a:extLst>
              </p:cNvPr>
              <p:cNvSpPr txBox="1"/>
              <p:nvPr/>
            </p:nvSpPr>
            <p:spPr>
              <a:xfrm>
                <a:off x="5211098" y="2798940"/>
                <a:ext cx="568330" cy="236860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9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𝑜𝑎</m:t>
                          </m:r>
                          <m:r>
                            <a:rPr lang="de-D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GB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829E9ABD-B9ED-4DAA-BB4D-34E91C088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098" y="2798940"/>
                <a:ext cx="568330" cy="2368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1BFF7CC-C634-48BD-9EB5-6525F36BD9FB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4850707" y="2963996"/>
            <a:ext cx="360391" cy="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4DEF3E2B-33DB-499B-B665-BF245FAA95BC}"/>
              </a:ext>
            </a:extLst>
          </p:cNvPr>
          <p:cNvSpPr/>
          <p:nvPr/>
        </p:nvSpPr>
        <p:spPr>
          <a:xfrm>
            <a:off x="6354876" y="3916778"/>
            <a:ext cx="851338" cy="471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de-DE" sz="1400" dirty="0">
                <a:solidFill>
                  <a:schemeClr val="bg1"/>
                </a:solidFill>
              </a:rPr>
              <a:t>Loss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80" name="Freihandform: Form 79">
            <a:extLst>
              <a:ext uri="{FF2B5EF4-FFF2-40B4-BE49-F238E27FC236}">
                <a16:creationId xmlns:a16="http://schemas.microsoft.com/office/drawing/2014/main" id="{231E592A-4579-45D5-8817-6D923D2B7AA1}"/>
              </a:ext>
            </a:extLst>
          </p:cNvPr>
          <p:cNvSpPr/>
          <p:nvPr/>
        </p:nvSpPr>
        <p:spPr>
          <a:xfrm>
            <a:off x="7206214" y="3696514"/>
            <a:ext cx="1284890" cy="509951"/>
          </a:xfrm>
          <a:custGeom>
            <a:avLst/>
            <a:gdLst>
              <a:gd name="connsiteX0" fmla="*/ 1284890 w 1284890"/>
              <a:gd name="connsiteY0" fmla="*/ 0 h 509951"/>
              <a:gd name="connsiteX1" fmla="*/ 772510 w 1284890"/>
              <a:gd name="connsiteY1" fmla="*/ 480849 h 509951"/>
              <a:gd name="connsiteX2" fmla="*/ 0 w 1284890"/>
              <a:gd name="connsiteY2" fmla="*/ 457200 h 50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4890" h="509951">
                <a:moveTo>
                  <a:pt x="1284890" y="0"/>
                </a:moveTo>
                <a:cubicBezTo>
                  <a:pt x="1135774" y="202324"/>
                  <a:pt x="986658" y="404649"/>
                  <a:pt x="772510" y="480849"/>
                </a:cubicBezTo>
                <a:cubicBezTo>
                  <a:pt x="558362" y="557049"/>
                  <a:pt x="131379" y="459828"/>
                  <a:pt x="0" y="457200"/>
                </a:cubicBezTo>
              </a:path>
            </a:pathLst>
          </a:cu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reihandform: Form 80">
            <a:extLst>
              <a:ext uri="{FF2B5EF4-FFF2-40B4-BE49-F238E27FC236}">
                <a16:creationId xmlns:a16="http://schemas.microsoft.com/office/drawing/2014/main" id="{6809882E-1786-41EE-A29E-1192EDA034C1}"/>
              </a:ext>
            </a:extLst>
          </p:cNvPr>
          <p:cNvSpPr/>
          <p:nvPr/>
        </p:nvSpPr>
        <p:spPr>
          <a:xfrm>
            <a:off x="5795200" y="3570390"/>
            <a:ext cx="796159" cy="354724"/>
          </a:xfrm>
          <a:custGeom>
            <a:avLst/>
            <a:gdLst>
              <a:gd name="connsiteX0" fmla="*/ 0 w 796159"/>
              <a:gd name="connsiteY0" fmla="*/ 0 h 354724"/>
              <a:gd name="connsiteX1" fmla="*/ 654269 w 796159"/>
              <a:gd name="connsiteY1" fmla="*/ 157655 h 354724"/>
              <a:gd name="connsiteX2" fmla="*/ 796159 w 796159"/>
              <a:gd name="connsiteY2" fmla="*/ 354724 h 35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9" h="354724">
                <a:moveTo>
                  <a:pt x="0" y="0"/>
                </a:moveTo>
                <a:cubicBezTo>
                  <a:pt x="260788" y="49267"/>
                  <a:pt x="521576" y="98534"/>
                  <a:pt x="654269" y="157655"/>
                </a:cubicBezTo>
                <a:cubicBezTo>
                  <a:pt x="786962" y="216776"/>
                  <a:pt x="791560" y="285750"/>
                  <a:pt x="796159" y="354724"/>
                </a:cubicBezTo>
              </a:path>
            </a:pathLst>
          </a:cu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ihandform: Form 81">
            <a:extLst>
              <a:ext uri="{FF2B5EF4-FFF2-40B4-BE49-F238E27FC236}">
                <a16:creationId xmlns:a16="http://schemas.microsoft.com/office/drawing/2014/main" id="{43621DF0-10B6-41F6-A338-7041124C0886}"/>
              </a:ext>
            </a:extLst>
          </p:cNvPr>
          <p:cNvSpPr/>
          <p:nvPr/>
        </p:nvSpPr>
        <p:spPr>
          <a:xfrm>
            <a:off x="5787317" y="3262963"/>
            <a:ext cx="1061416" cy="630620"/>
          </a:xfrm>
          <a:custGeom>
            <a:avLst/>
            <a:gdLst>
              <a:gd name="connsiteX0" fmla="*/ 0 w 1061416"/>
              <a:gd name="connsiteY0" fmla="*/ 0 h 630620"/>
              <a:gd name="connsiteX1" fmla="*/ 938049 w 1061416"/>
              <a:gd name="connsiteY1" fmla="*/ 512379 h 630620"/>
              <a:gd name="connsiteX2" fmla="*/ 1040525 w 1061416"/>
              <a:gd name="connsiteY2" fmla="*/ 630620 h 63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416" h="630620">
                <a:moveTo>
                  <a:pt x="0" y="0"/>
                </a:moveTo>
                <a:cubicBezTo>
                  <a:pt x="382314" y="203638"/>
                  <a:pt x="764628" y="407276"/>
                  <a:pt x="938049" y="512379"/>
                </a:cubicBezTo>
                <a:cubicBezTo>
                  <a:pt x="1111470" y="617482"/>
                  <a:pt x="1056290" y="630620"/>
                  <a:pt x="1040525" y="630620"/>
                </a:cubicBezTo>
              </a:path>
            </a:pathLst>
          </a:cu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Freihandform: Form 82">
            <a:extLst>
              <a:ext uri="{FF2B5EF4-FFF2-40B4-BE49-F238E27FC236}">
                <a16:creationId xmlns:a16="http://schemas.microsoft.com/office/drawing/2014/main" id="{53021751-33E6-4F91-A237-794DCAF8D7C4}"/>
              </a:ext>
            </a:extLst>
          </p:cNvPr>
          <p:cNvSpPr/>
          <p:nvPr/>
        </p:nvSpPr>
        <p:spPr>
          <a:xfrm>
            <a:off x="5763669" y="2924004"/>
            <a:ext cx="953814" cy="977462"/>
          </a:xfrm>
          <a:custGeom>
            <a:avLst/>
            <a:gdLst>
              <a:gd name="connsiteX0" fmla="*/ 0 w 953814"/>
              <a:gd name="connsiteY0" fmla="*/ 0 h 977462"/>
              <a:gd name="connsiteX1" fmla="*/ 252248 w 953814"/>
              <a:gd name="connsiteY1" fmla="*/ 268014 h 977462"/>
              <a:gd name="connsiteX2" fmla="*/ 953814 w 953814"/>
              <a:gd name="connsiteY2" fmla="*/ 977462 h 97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814" h="977462">
                <a:moveTo>
                  <a:pt x="0" y="0"/>
                </a:moveTo>
                <a:cubicBezTo>
                  <a:pt x="46639" y="52552"/>
                  <a:pt x="93279" y="105104"/>
                  <a:pt x="252248" y="268014"/>
                </a:cubicBezTo>
                <a:cubicBezTo>
                  <a:pt x="411217" y="430924"/>
                  <a:pt x="682515" y="704193"/>
                  <a:pt x="953814" y="977462"/>
                </a:cubicBezTo>
              </a:path>
            </a:pathLst>
          </a:cu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Freihandform: Form 83">
            <a:extLst>
              <a:ext uri="{FF2B5EF4-FFF2-40B4-BE49-F238E27FC236}">
                <a16:creationId xmlns:a16="http://schemas.microsoft.com/office/drawing/2014/main" id="{FBADB67B-D0C2-480E-972C-52F9F24DA131}"/>
              </a:ext>
            </a:extLst>
          </p:cNvPr>
          <p:cNvSpPr/>
          <p:nvPr/>
        </p:nvSpPr>
        <p:spPr>
          <a:xfrm>
            <a:off x="1368312" y="3956645"/>
            <a:ext cx="5049626" cy="374049"/>
          </a:xfrm>
          <a:custGeom>
            <a:avLst/>
            <a:gdLst>
              <a:gd name="connsiteX0" fmla="*/ 5049626 w 5049626"/>
              <a:gd name="connsiteY0" fmla="*/ 307428 h 374049"/>
              <a:gd name="connsiteX1" fmla="*/ 3110467 w 5049626"/>
              <a:gd name="connsiteY1" fmla="*/ 370490 h 374049"/>
              <a:gd name="connsiteX2" fmla="*/ 406681 w 5049626"/>
              <a:gd name="connsiteY2" fmla="*/ 212835 h 374049"/>
              <a:gd name="connsiteX3" fmla="*/ 59840 w 5049626"/>
              <a:gd name="connsiteY3" fmla="*/ 0 h 37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9626" h="374049">
                <a:moveTo>
                  <a:pt x="5049626" y="307428"/>
                </a:moveTo>
                <a:cubicBezTo>
                  <a:pt x="4466958" y="346841"/>
                  <a:pt x="3884291" y="386255"/>
                  <a:pt x="3110467" y="370490"/>
                </a:cubicBezTo>
                <a:cubicBezTo>
                  <a:pt x="2336643" y="354725"/>
                  <a:pt x="915119" y="274583"/>
                  <a:pt x="406681" y="212835"/>
                </a:cubicBezTo>
                <a:cubicBezTo>
                  <a:pt x="-101757" y="151087"/>
                  <a:pt x="-20959" y="75543"/>
                  <a:pt x="59840" y="0"/>
                </a:cubicBezTo>
              </a:path>
            </a:pathLst>
          </a:cu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38C5E7E6-F43B-4E9E-A2CA-4C136CEE322A}"/>
              </a:ext>
            </a:extLst>
          </p:cNvPr>
          <p:cNvSpPr/>
          <p:nvPr/>
        </p:nvSpPr>
        <p:spPr>
          <a:xfrm>
            <a:off x="616296" y="2171087"/>
            <a:ext cx="5444005" cy="18524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GB" sz="1800" dirty="0"/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48545D06-EF29-4D55-9966-513EC793FB92}"/>
              </a:ext>
            </a:extLst>
          </p:cNvPr>
          <p:cNvSpPr/>
          <p:nvPr/>
        </p:nvSpPr>
        <p:spPr>
          <a:xfrm>
            <a:off x="5944513" y="2372441"/>
            <a:ext cx="4831217" cy="154567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GB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FAD96413-238C-4A36-89A5-536E58CF6E4C}"/>
                  </a:ext>
                </a:extLst>
              </p:cNvPr>
              <p:cNvSpPr txBox="1"/>
              <p:nvPr/>
            </p:nvSpPr>
            <p:spPr>
              <a:xfrm>
                <a:off x="6089714" y="1995139"/>
                <a:ext cx="1045779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FAD96413-238C-4A36-89A5-536E58CF6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714" y="1995139"/>
                <a:ext cx="1045779" cy="307777"/>
              </a:xfrm>
              <a:prstGeom prst="rect">
                <a:avLst/>
              </a:prstGeom>
              <a:blipFill>
                <a:blip r:embed="rId13"/>
                <a:stretch>
                  <a:fillRect r="-5233"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AC0DB2E-1E73-4256-AF77-246CE6D1176B}"/>
                  </a:ext>
                </a:extLst>
              </p:cNvPr>
              <p:cNvSpPr txBox="1"/>
              <p:nvPr/>
            </p:nvSpPr>
            <p:spPr>
              <a:xfrm>
                <a:off x="712262" y="1726863"/>
                <a:ext cx="1045779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6AC0DB2E-1E73-4256-AF77-246CE6D11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2" y="1726863"/>
                <a:ext cx="1045779" cy="307777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AED8ADCF-468B-4ABD-81D9-C4CE488A5697}"/>
                  </a:ext>
                </a:extLst>
              </p:cNvPr>
              <p:cNvSpPr txBox="1"/>
              <p:nvPr/>
            </p:nvSpPr>
            <p:spPr>
              <a:xfrm>
                <a:off x="902338" y="3142981"/>
                <a:ext cx="568330" cy="271421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9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̇"/>
                              <m:ctrlPr>
                                <a:rPr lang="en-GB" sz="900" i="1" kern="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900" i="1" kern="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9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𝑐𝑜𝑜𝑙</m:t>
                          </m:r>
                          <m:r>
                            <a:rPr lang="de-DE" sz="9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00" b="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de-DE" sz="9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𝑝h𝑦𝑠</m:t>
                          </m:r>
                        </m:sup>
                      </m:sSubSup>
                    </m:oMath>
                  </m:oMathPara>
                </a14:m>
                <a:endParaRPr lang="en-GB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AED8ADCF-468B-4ABD-81D9-C4CE488A5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8" y="3142981"/>
                <a:ext cx="568330" cy="2714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AEFFB4EB-680E-46FB-B57D-F5B59E524095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1470668" y="3301103"/>
            <a:ext cx="411963" cy="1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860B02DF-9797-4864-B22D-15B22BD6E2F3}"/>
                  </a:ext>
                </a:extLst>
              </p:cNvPr>
              <p:cNvSpPr txBox="1"/>
              <p:nvPr/>
            </p:nvSpPr>
            <p:spPr>
              <a:xfrm>
                <a:off x="5219356" y="3152427"/>
                <a:ext cx="568330" cy="271421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900" i="1" kern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9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̇"/>
                              <m:ctrlPr>
                                <a:rPr lang="en-GB" sz="900" i="1" kern="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900" i="1" kern="0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sz="9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𝑐𝑜𝑜𝑙</m:t>
                          </m:r>
                          <m:r>
                            <a:rPr lang="de-DE" sz="9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9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de-DE" sz="900" i="1" kern="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𝑝h𝑦𝑠</m:t>
                          </m:r>
                        </m:sup>
                      </m:sSubSup>
                    </m:oMath>
                  </m:oMathPara>
                </a14:m>
                <a:endParaRPr lang="en-GB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860B02DF-9797-4864-B22D-15B22BD6E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356" y="3152427"/>
                <a:ext cx="568330" cy="2714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18123DCB-6BD2-4A9C-92CB-D56374F53B1E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4858965" y="3314720"/>
            <a:ext cx="360391" cy="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C0BEF365-3BCF-42FF-B65A-B3F68E99171C}"/>
                  </a:ext>
                </a:extLst>
              </p:cNvPr>
              <p:cNvSpPr txBox="1"/>
              <p:nvPr/>
            </p:nvSpPr>
            <p:spPr>
              <a:xfrm>
                <a:off x="5966291" y="4708803"/>
                <a:ext cx="5049626" cy="146302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de-DE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  <m:r>
                                <a:rPr lang="de-DE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de-DE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𝑜𝑎</m:t>
                              </m:r>
                              <m:r>
                                <a:rPr lang="de-DE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de-DE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DE" sz="1400" i="1" kern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de-DE" sz="1400" i="1" kern="0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400" i="1" kern="0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lang="de-DE" sz="1400" i="1" kern="0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400" i="1" kern="0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𝑐𝑜𝑜𝑙</m:t>
                              </m:r>
                              <m:r>
                                <a:rPr lang="de-DE" sz="1400" i="1" kern="0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,</m:t>
                              </m:r>
                              <m:r>
                                <a:rPr lang="de-DE" sz="1400" i="1" kern="0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de-DE" sz="1400" i="1" kern="0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𝑝h𝑦𝑠</m:t>
                              </m:r>
                            </m:sup>
                          </m:sSubSup>
                          <m:r>
                            <a:rPr lang="de-DE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DE" sz="1400" i="1" kern="0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400" i="1" kern="0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GB" sz="1400" i="1" kern="0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400" i="1" kern="0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400" b="0" i="1" kern="0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h𝑒𝑎𝑡</m:t>
                              </m:r>
                              <m:r>
                                <a:rPr lang="de-DE" sz="1400" i="1" kern="0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i="1" kern="0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lang="de-DE" sz="1400" i="1" kern="0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𝑝h𝑦𝑠</m:t>
                              </m:r>
                            </m:sup>
                          </m:sSubSup>
                        </m:sub>
                      </m:sSub>
                      <m:r>
                        <a:rPr lang="de-DE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de-DE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de-DE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r>
                            <a:rPr lang="en-GB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de-DE" sz="1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0; 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r>
                            <a:rPr lang="en-GB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de-DE" sz="1400" b="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&gt;0; 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r>
                            <a:rPr lang="en-GB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de-DE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de-DE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GB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 </a:t>
                </a:r>
              </a:p>
            </p:txBody>
          </p:sp>
        </mc:Choice>
        <mc:Fallback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C0BEF365-3BCF-42FF-B65A-B3F68E991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91" y="4708803"/>
                <a:ext cx="5049626" cy="14630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feld 10">
            <a:extLst>
              <a:ext uri="{FF2B5EF4-FFF2-40B4-BE49-F238E27FC236}">
                <a16:creationId xmlns:a16="http://schemas.microsoft.com/office/drawing/2014/main" id="{ED6D47E6-2C65-4B89-8757-441A2708025B}"/>
              </a:ext>
            </a:extLst>
          </p:cNvPr>
          <p:cNvSpPr txBox="1"/>
          <p:nvPr/>
        </p:nvSpPr>
        <p:spPr>
          <a:xfrm>
            <a:off x="712262" y="5824202"/>
            <a:ext cx="606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rgbClr val="000000"/>
                </a:solidFill>
              </a:rPr>
              <a:t>Fig. 7. </a:t>
            </a:r>
            <a:r>
              <a:rPr lang="de-DE" sz="1200" dirty="0" err="1">
                <a:solidFill>
                  <a:srgbClr val="000000"/>
                </a:solidFill>
              </a:rPr>
              <a:t>Representation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of</a:t>
            </a:r>
            <a:r>
              <a:rPr lang="de-DE" sz="1200" dirty="0">
                <a:solidFill>
                  <a:srgbClr val="000000"/>
                </a:solidFill>
              </a:rPr>
              <a:t> a PI-DAE </a:t>
            </a:r>
            <a:r>
              <a:rPr lang="de-DE" sz="1200" dirty="0" err="1">
                <a:solidFill>
                  <a:srgbClr val="000000"/>
                </a:solidFill>
              </a:rPr>
              <a:t>with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building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energy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balance</a:t>
            </a:r>
            <a:r>
              <a:rPr lang="de-DE" sz="1200" dirty="0">
                <a:solidFill>
                  <a:srgbClr val="000000"/>
                </a:solidFill>
              </a:rPr>
              <a:t> ODE.</a:t>
            </a:r>
            <a:endParaRPr lang="en-US" sz="1200" i="1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23F31F0-B6C9-4AC0-B1AB-F603B68466F4}"/>
                  </a:ext>
                </a:extLst>
              </p:cNvPr>
              <p:cNvSpPr txBox="1"/>
              <p:nvPr/>
            </p:nvSpPr>
            <p:spPr>
              <a:xfrm>
                <a:off x="3044334" y="2242848"/>
                <a:ext cx="555649" cy="307777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23F31F0-B6C9-4AC0-B1AB-F603B6846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334" y="2242848"/>
                <a:ext cx="555649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9E0EB574-6E10-4164-A329-68578E58AAD0}"/>
              </a:ext>
            </a:extLst>
          </p:cNvPr>
          <p:cNvSpPr/>
          <p:nvPr/>
        </p:nvSpPr>
        <p:spPr>
          <a:xfrm>
            <a:off x="5762297" y="2546131"/>
            <a:ext cx="1206062" cy="1418897"/>
          </a:xfrm>
          <a:custGeom>
            <a:avLst/>
            <a:gdLst>
              <a:gd name="connsiteX0" fmla="*/ 0 w 1206062"/>
              <a:gd name="connsiteY0" fmla="*/ 0 h 1418897"/>
              <a:gd name="connsiteX1" fmla="*/ 835572 w 1206062"/>
              <a:gd name="connsiteY1" fmla="*/ 804041 h 1418897"/>
              <a:gd name="connsiteX2" fmla="*/ 1206062 w 1206062"/>
              <a:gd name="connsiteY2" fmla="*/ 1418897 h 1418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6062" h="1418897">
                <a:moveTo>
                  <a:pt x="0" y="0"/>
                </a:moveTo>
                <a:cubicBezTo>
                  <a:pt x="317281" y="283779"/>
                  <a:pt x="634562" y="567558"/>
                  <a:pt x="835572" y="804041"/>
                </a:cubicBezTo>
                <a:cubicBezTo>
                  <a:pt x="1036582" y="1040524"/>
                  <a:pt x="1204748" y="1322990"/>
                  <a:pt x="1206062" y="1418897"/>
                </a:cubicBezTo>
              </a:path>
            </a:pathLst>
          </a:cu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9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3C58C-7494-59B0-28A2-511AFCE8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 err="1"/>
              <a:t>Selection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different </a:t>
            </a:r>
            <a:r>
              <a:rPr lang="de-DE" sz="2400" dirty="0" err="1"/>
              <a:t>building</a:t>
            </a:r>
            <a:r>
              <a:rPr lang="de-DE" sz="2400" dirty="0"/>
              <a:t> </a:t>
            </a:r>
            <a:r>
              <a:rPr lang="de-DE" sz="2400" dirty="0" err="1"/>
              <a:t>operation</a:t>
            </a:r>
            <a:r>
              <a:rPr lang="de-DE" sz="2400" dirty="0"/>
              <a:t> </a:t>
            </a:r>
            <a:r>
              <a:rPr lang="de-DE" sz="2400" dirty="0" err="1"/>
              <a:t>periods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3A2FE5-CB46-5D1D-F116-82661D6F8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765C244F-4F50-4488-84BC-C92DF74DB88C}"/>
              </a:ext>
            </a:extLst>
          </p:cNvPr>
          <p:cNvSpPr txBox="1">
            <a:spLocks/>
          </p:cNvSpPr>
          <p:nvPr/>
        </p:nvSpPr>
        <p:spPr>
          <a:xfrm>
            <a:off x="332519" y="1019003"/>
            <a:ext cx="5762259" cy="2042347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180975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rgbClr val="000000"/>
                </a:solidFill>
              </a:rPr>
              <a:t>Selection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the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most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correlated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observations</a:t>
            </a:r>
            <a:r>
              <a:rPr lang="de-DE" dirty="0">
                <a:solidFill>
                  <a:srgbClr val="000000"/>
                </a:solidFill>
              </a:rPr>
              <a:t> </a:t>
            </a:r>
          </a:p>
          <a:p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  <a:p>
            <a:r>
              <a:rPr lang="de-DE" dirty="0">
                <a:solidFill>
                  <a:srgbClr val="000000"/>
                </a:solidFill>
              </a:rPr>
              <a:t>Days </a:t>
            </a:r>
            <a:r>
              <a:rPr lang="de-DE" dirty="0" err="1">
                <a:solidFill>
                  <a:srgbClr val="000000"/>
                </a:solidFill>
              </a:rPr>
              <a:t>with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higher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normalized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interquartile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range</a:t>
            </a:r>
            <a:r>
              <a:rPr lang="de-DE" dirty="0">
                <a:solidFill>
                  <a:srgbClr val="000000"/>
                </a:solidFill>
              </a:rPr>
              <a:t> (IQR) </a:t>
            </a:r>
            <a:r>
              <a:rPr lang="de-DE" dirty="0" err="1">
                <a:solidFill>
                  <a:srgbClr val="000000"/>
                </a:solidFill>
              </a:rPr>
              <a:t>have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higher</a:t>
            </a:r>
            <a:r>
              <a:rPr lang="de-DE" dirty="0">
                <a:solidFill>
                  <a:srgbClr val="000000"/>
                </a:solidFill>
              </a:rPr>
              <a:t> Pearson </a:t>
            </a:r>
            <a:r>
              <a:rPr lang="de-DE" dirty="0" err="1">
                <a:solidFill>
                  <a:srgbClr val="000000"/>
                </a:solidFill>
              </a:rPr>
              <a:t>Correlation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Coefficient</a:t>
            </a:r>
            <a:r>
              <a:rPr lang="de-DE" dirty="0">
                <a:solidFill>
                  <a:srgbClr val="000000"/>
                </a:solidFill>
              </a:rPr>
              <a:t> (PCC) </a:t>
            </a:r>
          </a:p>
          <a:p>
            <a:endParaRPr lang="de-DE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Stern: 5 Zacken 3">
            <a:extLst>
              <a:ext uri="{FF2B5EF4-FFF2-40B4-BE49-F238E27FC236}">
                <a16:creationId xmlns:a16="http://schemas.microsoft.com/office/drawing/2014/main" id="{3391BEE2-AFE3-44CA-A686-793732679FDC}"/>
              </a:ext>
            </a:extLst>
          </p:cNvPr>
          <p:cNvSpPr/>
          <p:nvPr/>
        </p:nvSpPr>
        <p:spPr>
          <a:xfrm>
            <a:off x="810705" y="2092751"/>
            <a:ext cx="499621" cy="707010"/>
          </a:xfrm>
          <a:prstGeom prst="star5">
            <a:avLst/>
          </a:prstGeom>
        </p:spPr>
        <p:txBody>
          <a:bodyPr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GB" sz="18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08E702D-6957-40D9-B851-E9A8DD0A7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25" y="784295"/>
            <a:ext cx="5067537" cy="244271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ACEBF67-102D-4C9A-B225-CCDD81FBFF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25" y="3498141"/>
            <a:ext cx="5067537" cy="2442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E8916B1-5B14-4290-954F-A074FC9A8995}"/>
                  </a:ext>
                </a:extLst>
              </p:cNvPr>
              <p:cNvSpPr txBox="1"/>
              <p:nvPr/>
            </p:nvSpPr>
            <p:spPr>
              <a:xfrm>
                <a:off x="332518" y="3430682"/>
                <a:ext cx="5959222" cy="2673874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𝑁𝑜𝑟𝑚𝑎𝑙𝑖𝑧𝑒𝑑</m:t>
                          </m:r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𝐼𝑄𝑅</m:t>
                          </m:r>
                        </m:e>
                        <m:sub>
                          <m:sSub>
                            <m:sSubPr>
                              <m:ctrlPr>
                                <a:rPr lang="de-DE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𝑐𝑜𝑜𝑙</m:t>
                              </m:r>
                            </m:sub>
                          </m:sSub>
                        </m:sub>
                      </m:sSub>
                      <m:r>
                        <a:rPr lang="de-DE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sSub>
                        <m:sSubPr>
                          <m:ctrlPr>
                            <a:rPr lang="de-DE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de-DE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𝑁𝑜𝑟𝑚𝑎𝑙𝑖𝑧𝑒𝑑</m:t>
                          </m:r>
                          <m:r>
                            <a:rPr lang="de-DE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𝐼𝑄𝑅</m:t>
                          </m:r>
                        </m:e>
                        <m:sub>
                          <m:sSub>
                            <m:sSubPr>
                              <m:ctrlPr>
                                <a:rPr lang="de-DE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𝑐𝑜𝑜𝑙</m:t>
                              </m:r>
                            </m:sub>
                          </m:sSub>
                        </m:sub>
                      </m:sSub>
                      <m:r>
                        <a:rPr lang="de-DE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&gt;</m:t>
                      </m:r>
                      <m:r>
                        <a:rPr lang="de-DE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𝑡h</m:t>
                      </m:r>
                      <m:sSub>
                        <m:sSubPr>
                          <m:ctrlP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𝑐𝑜𝑜𝑙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de-DE" sz="18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𝑁𝑜𝑟𝑚𝑎𝑙𝑖𝑧𝑒𝑑</m:t>
                          </m:r>
                          <m:r>
                            <a:rPr lang="de-DE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𝐼𝑄𝑅</m:t>
                          </m:r>
                        </m:e>
                        <m:sub>
                          <m:sSub>
                            <m:sSubPr>
                              <m:ctrlPr>
                                <a:rPr lang="de-DE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h𝑒𝑎𝑡</m:t>
                              </m:r>
                            </m:sub>
                          </m:sSub>
                        </m:sub>
                      </m:sSub>
                      <m:r>
                        <a:rPr lang="de-DE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sSub>
                        <m:sSubPr>
                          <m:ctrlPr>
                            <a:rPr lang="de-DE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de-DE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𝑁𝑜𝑟𝑚𝑎𝑙𝑖𝑧𝑒𝑑</m:t>
                          </m:r>
                          <m:r>
                            <a:rPr lang="de-DE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𝐼𝑄𝑅</m:t>
                          </m:r>
                        </m:e>
                        <m:sub>
                          <m:sSub>
                            <m:sSubPr>
                              <m:ctrlPr>
                                <a:rPr lang="de-DE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h𝑒𝑎𝑡</m:t>
                              </m:r>
                            </m:sub>
                          </m:sSub>
                        </m:sub>
                      </m:sSub>
                      <m:r>
                        <a:rPr lang="de-DE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&gt;</m:t>
                      </m:r>
                      <m:r>
                        <a:rPr lang="de-DE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𝑡h</m:t>
                      </m:r>
                      <m:sSub>
                        <m:sSubPr>
                          <m:ctrlP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h𝑒𝑎𝑡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de-DE" sz="18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𝐼𝑄𝑅</m:t>
                          </m:r>
                        </m:e>
                        <m:sub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𝑟𝑎</m:t>
                              </m:r>
                            </m:sub>
                          </m:sSub>
                        </m:sub>
                      </m:sSub>
                      <m:r>
                        <a:rPr lang="de-DE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&lt;1</m:t>
                      </m:r>
                      <m:sSub>
                        <m:sSubPr>
                          <m:ctrlPr>
                            <a:rPr lang="de-DE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de-DE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𝐼𝑄𝑅</m:t>
                          </m:r>
                        </m:e>
                        <m:sub>
                          <m:sSub>
                            <m:sSubPr>
                              <m:ctrlPr>
                                <a:rPr lang="de-DE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𝑟𝑎</m:t>
                              </m:r>
                            </m:sub>
                          </m:sSub>
                        </m:sub>
                      </m:sSub>
                      <m:r>
                        <a:rPr lang="de-DE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&lt;1</m:t>
                      </m:r>
                    </m:oMath>
                  </m:oMathPara>
                </a14:m>
                <a:endParaRPr lang="de-DE" sz="18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de-DE" sz="18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endParaRPr lang="de-DE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𝑃𝐶𝐶</m:t>
                        </m:r>
                      </m:e>
                      <m:sub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</m:s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𝑐𝑜𝑜𝑙</m:t>
                            </m:r>
                          </m:sub>
                        </m:sSub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0.73</m:t>
                    </m:r>
                  </m:oMath>
                </a14:m>
                <a:r>
                  <a:rPr lang="de-DE" sz="1800" b="0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𝑃𝐶𝐶</m:t>
                        </m:r>
                      </m:e>
                      <m:sub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</m:s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𝑐𝑜𝑜𝑙</m:t>
                            </m:r>
                          </m:sub>
                        </m:sSub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    =0.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82</m:t>
                    </m:r>
                  </m:oMath>
                </a14:m>
                <a:endParaRPr lang="de-DE" sz="1800" b="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𝑃𝐶𝐶</m:t>
                          </m:r>
                        </m:e>
                        <m:sub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𝑜𝑎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h𝑒𝑎𝑡</m:t>
                              </m:r>
                            </m:sub>
                          </m:sSub>
                        </m:sub>
                      </m:sSub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de-DE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−0.5             </m:t>
                      </m:r>
                      <m:sSub>
                        <m:sSubPr>
                          <m:ctrlPr>
                            <a:rPr lang="de-D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𝑃𝐶𝐶</m:t>
                          </m:r>
                        </m:e>
                        <m:sub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𝑜𝑎</m:t>
                              </m:r>
                            </m:sub>
                          </m:sSub>
                          <m:r>
                            <a:rPr lang="de-DE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1800" i="1">
                                  <a:latin typeface="Cambria Math" panose="02040503050406030204" pitchFamily="18" charset="0"/>
                                </a:rPr>
                                <m:t>h𝑒𝑎𝑡</m:t>
                              </m:r>
                            </m:sub>
                          </m:sSub>
                        </m:sub>
                      </m:sSub>
                      <m:r>
                        <a:rPr lang="de-DE" sz="1800" i="1">
                          <a:latin typeface="Cambria Math" panose="02040503050406030204" pitchFamily="18" charset="0"/>
                        </a:rPr>
                        <m:t>   =−0.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</a:rPr>
                        <m:t>73</m:t>
                      </m:r>
                    </m:oMath>
                  </m:oMathPara>
                </a14:m>
                <a:endParaRPr lang="de-DE" sz="18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𝑃𝐶𝐶</m:t>
                        </m:r>
                      </m:e>
                      <m:sub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</m:s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𝑟𝑎</m:t>
                            </m:r>
                          </m:sub>
                        </m:sSub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de-DE" sz="1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59</m:t>
                    </m:r>
                  </m:oMath>
                </a14:m>
                <a:r>
                  <a:rPr lang="de-DE" sz="1800" i="1" dirty="0">
                    <a:latin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𝑃𝐶𝐶</m:t>
                        </m:r>
                      </m:e>
                      <m:sub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𝑜𝑎</m:t>
                            </m:r>
                          </m:sub>
                        </m:s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𝑟𝑎</m:t>
                            </m:r>
                          </m:sub>
                        </m:sSub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       =0.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78</m:t>
                    </m:r>
                  </m:oMath>
                </a14:m>
                <a:endParaRPr lang="de-DE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𝑃𝐶𝐶</m:t>
                        </m:r>
                      </m:e>
                      <m:sub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h𝑒𝑎𝑡</m:t>
                            </m:r>
                          </m:sub>
                        </m:s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𝑐𝑜𝑜𝑙</m:t>
                            </m:r>
                          </m:sub>
                        </m:sSub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37</m:t>
                    </m:r>
                  </m:oMath>
                </a14:m>
                <a:r>
                  <a:rPr lang="de-DE" sz="1800" i="1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𝑃𝐶𝐶</m:t>
                        </m:r>
                      </m:e>
                      <m:sub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h𝑒𝑎𝑡</m:t>
                            </m:r>
                          </m:sub>
                        </m:s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𝑐𝑜𝑜𝑙</m:t>
                            </m:r>
                          </m:sub>
                        </m:sSub>
                      </m:sub>
                    </m:sSub>
                    <m:r>
                      <a:rPr lang="de-DE" sz="1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61</m:t>
                    </m:r>
                  </m:oMath>
                </a14:m>
                <a:endParaRPr lang="de-DE" sz="180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E8916B1-5B14-4290-954F-A074FC9A8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8" y="3430682"/>
                <a:ext cx="5959222" cy="2673874"/>
              </a:xfrm>
              <a:prstGeom prst="rect">
                <a:avLst/>
              </a:prstGeom>
              <a:blipFill>
                <a:blip r:embed="rId5"/>
                <a:stretch>
                  <a:fillRect l="-1633" b="-907"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FC02344-1124-4235-A8FD-4DAC897145C5}"/>
              </a:ext>
            </a:extLst>
          </p:cNvPr>
          <p:cNvCxnSpPr>
            <a:cxnSpLocks/>
          </p:cNvCxnSpPr>
          <p:nvPr/>
        </p:nvCxnSpPr>
        <p:spPr>
          <a:xfrm>
            <a:off x="3045572" y="3410602"/>
            <a:ext cx="0" cy="2673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39369B8-D05B-47BC-8159-E0B7C78F7EC7}"/>
              </a:ext>
            </a:extLst>
          </p:cNvPr>
          <p:cNvSpPr txBox="1"/>
          <p:nvPr/>
        </p:nvSpPr>
        <p:spPr>
          <a:xfrm>
            <a:off x="1193413" y="3061350"/>
            <a:ext cx="99462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de-DE" sz="1800" dirty="0">
                <a:solidFill>
                  <a:schemeClr val="accent1"/>
                </a:solidFill>
              </a:rPr>
              <a:t>Case 1</a:t>
            </a:r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7DD1C56-E1CC-4813-B700-E4AC55587B9C}"/>
              </a:ext>
            </a:extLst>
          </p:cNvPr>
          <p:cNvSpPr txBox="1"/>
          <p:nvPr/>
        </p:nvSpPr>
        <p:spPr>
          <a:xfrm>
            <a:off x="3466949" y="3019044"/>
            <a:ext cx="20845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de-DE" sz="1800" dirty="0">
                <a:solidFill>
                  <a:schemeClr val="accent1"/>
                </a:solidFill>
              </a:rPr>
              <a:t>Case 2 (high IQR)</a:t>
            </a:r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89610B6-AEC0-4898-A184-8086F29F17F0}"/>
              </a:ext>
            </a:extLst>
          </p:cNvPr>
          <p:cNvSpPr txBox="1"/>
          <p:nvPr/>
        </p:nvSpPr>
        <p:spPr>
          <a:xfrm rot="5400000">
            <a:off x="11225917" y="1762207"/>
            <a:ext cx="99462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de-DE" sz="1800" dirty="0">
                <a:solidFill>
                  <a:schemeClr val="accent1"/>
                </a:solidFill>
              </a:rPr>
              <a:t>Case 1</a:t>
            </a:r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E26A9B9-CF0E-439E-B8D2-C4F2E006C149}"/>
              </a:ext>
            </a:extLst>
          </p:cNvPr>
          <p:cNvSpPr txBox="1"/>
          <p:nvPr/>
        </p:nvSpPr>
        <p:spPr>
          <a:xfrm rot="5400000">
            <a:off x="10682181" y="4487444"/>
            <a:ext cx="208209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chemeClr val="accent1"/>
                </a:solidFill>
              </a:rPr>
              <a:t>Case 2 (high IQR)</a:t>
            </a:r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15" name="Textfeld 10">
            <a:extLst>
              <a:ext uri="{FF2B5EF4-FFF2-40B4-BE49-F238E27FC236}">
                <a16:creationId xmlns:a16="http://schemas.microsoft.com/office/drawing/2014/main" id="{6F75A392-7B3D-4B95-B559-6561DA08E2BA}"/>
              </a:ext>
            </a:extLst>
          </p:cNvPr>
          <p:cNvSpPr txBox="1"/>
          <p:nvPr/>
        </p:nvSpPr>
        <p:spPr>
          <a:xfrm>
            <a:off x="6676531" y="5978714"/>
            <a:ext cx="493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rgbClr val="000000"/>
                </a:solidFill>
              </a:rPr>
              <a:t>Fig. 8. </a:t>
            </a:r>
            <a:r>
              <a:rPr lang="de-DE" sz="1200" dirty="0" err="1">
                <a:solidFill>
                  <a:srgbClr val="000000"/>
                </a:solidFill>
              </a:rPr>
              <a:t>Correlation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of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the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analyzed</a:t>
            </a:r>
            <a:r>
              <a:rPr lang="de-DE" sz="1200" dirty="0">
                <a:solidFill>
                  <a:srgbClr val="000000"/>
                </a:solidFill>
              </a:rPr>
              <a:t> variables </a:t>
            </a:r>
            <a:r>
              <a:rPr lang="de-DE" sz="1200" dirty="0" err="1">
                <a:solidFill>
                  <a:srgbClr val="000000"/>
                </a:solidFill>
              </a:rPr>
              <a:t>for</a:t>
            </a:r>
            <a:r>
              <a:rPr lang="de-DE" sz="1200" dirty="0">
                <a:solidFill>
                  <a:srgbClr val="000000"/>
                </a:solidFill>
              </a:rPr>
              <a:t> different </a:t>
            </a:r>
            <a:r>
              <a:rPr lang="de-DE" sz="1200" dirty="0" err="1">
                <a:solidFill>
                  <a:srgbClr val="000000"/>
                </a:solidFill>
              </a:rPr>
              <a:t>thresholds</a:t>
            </a:r>
            <a:r>
              <a:rPr lang="de-DE" sz="1200" dirty="0">
                <a:solidFill>
                  <a:srgbClr val="000000"/>
                </a:solidFill>
              </a:rPr>
              <a:t>.</a:t>
            </a:r>
            <a:endParaRPr lang="en-US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70678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3C58C-7494-59B0-28A2-511AFCE8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/>
              <a:t>Ablation </a:t>
            </a:r>
            <a:r>
              <a:rPr lang="de-DE" sz="2400" dirty="0" err="1"/>
              <a:t>study</a:t>
            </a:r>
            <a:r>
              <a:rPr lang="de-DE" sz="2400" dirty="0"/>
              <a:t> (</a:t>
            </a:r>
            <a:r>
              <a:rPr lang="de-DE" sz="2400" dirty="0" err="1"/>
              <a:t>preliminary</a:t>
            </a:r>
            <a:r>
              <a:rPr lang="de-DE" sz="2400" dirty="0"/>
              <a:t> </a:t>
            </a:r>
            <a:r>
              <a:rPr lang="de-DE" sz="2400" dirty="0" err="1"/>
              <a:t>results</a:t>
            </a:r>
            <a:r>
              <a:rPr lang="de-DE" sz="2400" dirty="0"/>
              <a:t>): Case 1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3A2FE5-CB46-5D1D-F116-82661D6F8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765C244F-4F50-4488-84BC-C92DF74DB88C}"/>
              </a:ext>
            </a:extLst>
          </p:cNvPr>
          <p:cNvSpPr txBox="1">
            <a:spLocks/>
          </p:cNvSpPr>
          <p:nvPr/>
        </p:nvSpPr>
        <p:spPr>
          <a:xfrm>
            <a:off x="332518" y="1019004"/>
            <a:ext cx="11654269" cy="1060030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180975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Training </a:t>
            </a:r>
            <a:r>
              <a:rPr lang="de-DE" dirty="0" err="1">
                <a:solidFill>
                  <a:srgbClr val="000000"/>
                </a:solidFill>
              </a:rPr>
              <a:t>set</a:t>
            </a:r>
            <a:r>
              <a:rPr lang="de-DE" dirty="0">
                <a:solidFill>
                  <a:srgbClr val="000000"/>
                </a:solidFill>
              </a:rPr>
              <a:t>: 10% plus </a:t>
            </a:r>
            <a:r>
              <a:rPr lang="de-DE" dirty="0" err="1">
                <a:solidFill>
                  <a:srgbClr val="000000"/>
                </a:solidFill>
              </a:rPr>
              <a:t>data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augmentation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  <a:p>
            <a:r>
              <a:rPr lang="de-DE" dirty="0">
                <a:solidFill>
                  <a:srgbClr val="000000"/>
                </a:solidFill>
              </a:rPr>
              <a:t>PI-DAE </a:t>
            </a:r>
            <a:r>
              <a:rPr lang="de-DE" dirty="0" err="1">
                <a:solidFill>
                  <a:srgbClr val="000000"/>
                </a:solidFill>
              </a:rPr>
              <a:t>has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always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slightly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worst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performance</a:t>
            </a:r>
            <a:endParaRPr lang="de-DE" dirty="0">
              <a:solidFill>
                <a:srgbClr val="000000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F8D2538-AC3C-4DB5-9E2D-5E134617C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37" y="3267662"/>
            <a:ext cx="2603790" cy="19528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CB1E1A2-77A5-45AE-AE6D-49391BAB0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636" y="3264904"/>
            <a:ext cx="2603790" cy="195284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13F84C5-E869-4C26-9397-117F9E65E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616" y="3264903"/>
            <a:ext cx="2603790" cy="1952843"/>
          </a:xfrm>
          <a:prstGeom prst="rect">
            <a:avLst/>
          </a:prstGeom>
        </p:spPr>
      </p:pic>
      <p:sp>
        <p:nvSpPr>
          <p:cNvPr id="16" name="Textfeld 10">
            <a:extLst>
              <a:ext uri="{FF2B5EF4-FFF2-40B4-BE49-F238E27FC236}">
                <a16:creationId xmlns:a16="http://schemas.microsoft.com/office/drawing/2014/main" id="{31D45F9C-EB57-49FD-99BF-74D8CB15A84B}"/>
              </a:ext>
            </a:extLst>
          </p:cNvPr>
          <p:cNvSpPr txBox="1"/>
          <p:nvPr/>
        </p:nvSpPr>
        <p:spPr>
          <a:xfrm>
            <a:off x="1245310" y="5377331"/>
            <a:ext cx="927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rgbClr val="000000"/>
                </a:solidFill>
              </a:rPr>
              <a:t>Fig. 8. </a:t>
            </a:r>
            <a:r>
              <a:rPr lang="de-DE" sz="1200" dirty="0">
                <a:solidFill>
                  <a:srgbClr val="000000"/>
                </a:solidFill>
              </a:rPr>
              <a:t>Performance </a:t>
            </a:r>
            <a:r>
              <a:rPr lang="de-DE" sz="1200" dirty="0" err="1">
                <a:solidFill>
                  <a:srgbClr val="000000"/>
                </a:solidFill>
              </a:rPr>
              <a:t>of</a:t>
            </a:r>
            <a:r>
              <a:rPr lang="de-DE" sz="1200" dirty="0">
                <a:solidFill>
                  <a:srgbClr val="000000"/>
                </a:solidFill>
              </a:rPr>
              <a:t> different </a:t>
            </a:r>
            <a:r>
              <a:rPr lang="de-DE" sz="1200" dirty="0" err="1">
                <a:solidFill>
                  <a:srgbClr val="000000"/>
                </a:solidFill>
              </a:rPr>
              <a:t>models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for</a:t>
            </a:r>
            <a:r>
              <a:rPr lang="de-DE" sz="1200" dirty="0">
                <a:solidFill>
                  <a:srgbClr val="000000"/>
                </a:solidFill>
              </a:rPr>
              <a:t> different variables. </a:t>
            </a:r>
            <a:r>
              <a:rPr lang="de-DE" sz="1200" dirty="0">
                <a:solidFill>
                  <a:schemeClr val="tx2"/>
                </a:solidFill>
              </a:rPr>
              <a:t>1st </a:t>
            </a:r>
            <a:r>
              <a:rPr lang="de-DE" sz="1200" dirty="0" err="1">
                <a:solidFill>
                  <a:schemeClr val="tx2"/>
                </a:solidFill>
              </a:rPr>
              <a:t>Column</a:t>
            </a:r>
            <a:r>
              <a:rPr lang="de-DE" sz="1200" dirty="0">
                <a:solidFill>
                  <a:srgbClr val="000000"/>
                </a:solidFill>
              </a:rPr>
              <a:t>: univariate DAE; </a:t>
            </a:r>
            <a:r>
              <a:rPr lang="de-DE" sz="1200" dirty="0">
                <a:solidFill>
                  <a:schemeClr val="tx2"/>
                </a:solidFill>
              </a:rPr>
              <a:t>2nd </a:t>
            </a:r>
            <a:r>
              <a:rPr lang="de-DE" sz="1200" dirty="0" err="1">
                <a:solidFill>
                  <a:schemeClr val="tx2"/>
                </a:solidFill>
              </a:rPr>
              <a:t>Column</a:t>
            </a:r>
            <a:r>
              <a:rPr lang="de-DE" sz="1200" dirty="0">
                <a:solidFill>
                  <a:srgbClr val="000000"/>
                </a:solidFill>
              </a:rPr>
              <a:t>: multivariate DAE </a:t>
            </a:r>
            <a:r>
              <a:rPr lang="de-DE" sz="1200" dirty="0" err="1">
                <a:solidFill>
                  <a:srgbClr val="000000"/>
                </a:solidFill>
              </a:rPr>
              <a:t>with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no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outdoor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temperature</a:t>
            </a:r>
            <a:r>
              <a:rPr lang="de-DE" sz="1200" dirty="0">
                <a:solidFill>
                  <a:srgbClr val="000000"/>
                </a:solidFill>
              </a:rPr>
              <a:t>; </a:t>
            </a:r>
            <a:r>
              <a:rPr lang="de-DE" sz="1200" dirty="0">
                <a:solidFill>
                  <a:schemeClr val="tx2"/>
                </a:solidFill>
              </a:rPr>
              <a:t>3rd </a:t>
            </a:r>
            <a:r>
              <a:rPr lang="de-DE" sz="1200" dirty="0" err="1">
                <a:solidFill>
                  <a:schemeClr val="tx2"/>
                </a:solidFill>
              </a:rPr>
              <a:t>Column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>
                <a:solidFill>
                  <a:srgbClr val="000000"/>
                </a:solidFill>
              </a:rPr>
              <a:t>Multivariate DAE </a:t>
            </a:r>
            <a:r>
              <a:rPr lang="de-DE" sz="1200" dirty="0" err="1">
                <a:solidFill>
                  <a:srgbClr val="000000"/>
                </a:solidFill>
              </a:rPr>
              <a:t>with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outdoor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Temperature</a:t>
            </a:r>
            <a:r>
              <a:rPr lang="de-DE" sz="1200" dirty="0">
                <a:solidFill>
                  <a:srgbClr val="000000"/>
                </a:solidFill>
              </a:rPr>
              <a:t>, </a:t>
            </a:r>
            <a:r>
              <a:rPr lang="de-DE" sz="1200" dirty="0">
                <a:solidFill>
                  <a:schemeClr val="tx2"/>
                </a:solidFill>
              </a:rPr>
              <a:t>4th </a:t>
            </a:r>
            <a:r>
              <a:rPr lang="de-DE" sz="1200" dirty="0" err="1">
                <a:solidFill>
                  <a:schemeClr val="tx2"/>
                </a:solidFill>
              </a:rPr>
              <a:t>Column</a:t>
            </a:r>
            <a:r>
              <a:rPr lang="de-DE" sz="1200" dirty="0">
                <a:solidFill>
                  <a:srgbClr val="000000"/>
                </a:solidFill>
              </a:rPr>
              <a:t>: PI-DAE.</a:t>
            </a:r>
            <a:endParaRPr lang="en-US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377736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3C58C-7494-59B0-28A2-511AFCE8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/>
              <a:t>Ablation </a:t>
            </a:r>
            <a:r>
              <a:rPr lang="de-DE" sz="2400" dirty="0" err="1"/>
              <a:t>study</a:t>
            </a:r>
            <a:r>
              <a:rPr lang="de-DE" sz="2400" dirty="0"/>
              <a:t> (</a:t>
            </a:r>
            <a:r>
              <a:rPr lang="de-DE" sz="2400" dirty="0" err="1"/>
              <a:t>preliminary</a:t>
            </a:r>
            <a:r>
              <a:rPr lang="de-DE" sz="2400" dirty="0"/>
              <a:t> </a:t>
            </a:r>
            <a:r>
              <a:rPr lang="de-DE" sz="2400" dirty="0" err="1"/>
              <a:t>results</a:t>
            </a:r>
            <a:r>
              <a:rPr lang="de-DE" sz="2400" dirty="0"/>
              <a:t>): Case 2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3A2FE5-CB46-5D1D-F116-82661D6F8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60264"/>
            <a:ext cx="533400" cy="273005"/>
          </a:xfrm>
        </p:spPr>
        <p:txBody>
          <a:bodyPr/>
          <a:lstStyle/>
          <a:p>
            <a:fld id="{701771C0-88D1-4A8F-954D-9DF684362419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765C244F-4F50-4488-84BC-C92DF74DB88C}"/>
              </a:ext>
            </a:extLst>
          </p:cNvPr>
          <p:cNvSpPr txBox="1">
            <a:spLocks/>
          </p:cNvSpPr>
          <p:nvPr/>
        </p:nvSpPr>
        <p:spPr>
          <a:xfrm>
            <a:off x="332518" y="1019003"/>
            <a:ext cx="11654269" cy="1115543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180975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Training </a:t>
            </a:r>
            <a:r>
              <a:rPr lang="de-DE" dirty="0" err="1">
                <a:solidFill>
                  <a:srgbClr val="000000"/>
                </a:solidFill>
              </a:rPr>
              <a:t>set</a:t>
            </a:r>
            <a:r>
              <a:rPr lang="de-DE" dirty="0">
                <a:solidFill>
                  <a:srgbClr val="000000"/>
                </a:solidFill>
              </a:rPr>
              <a:t>: 10% plus </a:t>
            </a:r>
            <a:r>
              <a:rPr lang="de-DE" dirty="0" err="1">
                <a:solidFill>
                  <a:srgbClr val="000000"/>
                </a:solidFill>
              </a:rPr>
              <a:t>data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augmentation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  <a:p>
            <a:r>
              <a:rPr lang="de-DE" dirty="0">
                <a:solidFill>
                  <a:srgbClr val="000000"/>
                </a:solidFill>
              </a:rPr>
              <a:t>PI-DAE </a:t>
            </a:r>
            <a:r>
              <a:rPr lang="de-DE" dirty="0" err="1">
                <a:solidFill>
                  <a:srgbClr val="000000"/>
                </a:solidFill>
              </a:rPr>
              <a:t>has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always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slightly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better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performance</a:t>
            </a:r>
            <a:endParaRPr lang="de-DE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Stern: 5 Zacken 3">
            <a:extLst>
              <a:ext uri="{FF2B5EF4-FFF2-40B4-BE49-F238E27FC236}">
                <a16:creationId xmlns:a16="http://schemas.microsoft.com/office/drawing/2014/main" id="{3391BEE2-AFE3-44CA-A686-793732679FDC}"/>
              </a:ext>
            </a:extLst>
          </p:cNvPr>
          <p:cNvSpPr/>
          <p:nvPr/>
        </p:nvSpPr>
        <p:spPr>
          <a:xfrm>
            <a:off x="1353579" y="3331992"/>
            <a:ext cx="499621" cy="707010"/>
          </a:xfrm>
          <a:prstGeom prst="star5">
            <a:avLst/>
          </a:prstGeom>
        </p:spPr>
        <p:txBody>
          <a:bodyPr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GB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2622A2-0D15-4075-A7AC-08091DF62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52" y="3278360"/>
            <a:ext cx="2580621" cy="193546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10D57C-1FBF-4293-9069-8B4659D35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325" y="3278359"/>
            <a:ext cx="2580623" cy="1935467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8E7E302-8507-4ECF-9A30-756507B88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870" y="3283411"/>
            <a:ext cx="2610685" cy="1958014"/>
          </a:xfrm>
          <a:prstGeom prst="rect">
            <a:avLst/>
          </a:prstGeom>
        </p:spPr>
      </p:pic>
      <p:sp>
        <p:nvSpPr>
          <p:cNvPr id="18" name="Textfeld 10">
            <a:extLst>
              <a:ext uri="{FF2B5EF4-FFF2-40B4-BE49-F238E27FC236}">
                <a16:creationId xmlns:a16="http://schemas.microsoft.com/office/drawing/2014/main" id="{D8B32077-5114-41E1-ABA1-538633EF852E}"/>
              </a:ext>
            </a:extLst>
          </p:cNvPr>
          <p:cNvSpPr txBox="1"/>
          <p:nvPr/>
        </p:nvSpPr>
        <p:spPr>
          <a:xfrm>
            <a:off x="1116588" y="5377332"/>
            <a:ext cx="927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rgbClr val="000000"/>
                </a:solidFill>
              </a:rPr>
              <a:t>Fig. 9. </a:t>
            </a:r>
            <a:r>
              <a:rPr lang="de-DE" sz="1200" dirty="0">
                <a:solidFill>
                  <a:srgbClr val="000000"/>
                </a:solidFill>
              </a:rPr>
              <a:t>Performance </a:t>
            </a:r>
            <a:r>
              <a:rPr lang="de-DE" sz="1200" dirty="0" err="1">
                <a:solidFill>
                  <a:srgbClr val="000000"/>
                </a:solidFill>
              </a:rPr>
              <a:t>of</a:t>
            </a:r>
            <a:r>
              <a:rPr lang="de-DE" sz="1200" dirty="0">
                <a:solidFill>
                  <a:srgbClr val="000000"/>
                </a:solidFill>
              </a:rPr>
              <a:t> different </a:t>
            </a:r>
            <a:r>
              <a:rPr lang="de-DE" sz="1200" dirty="0" err="1">
                <a:solidFill>
                  <a:srgbClr val="000000"/>
                </a:solidFill>
              </a:rPr>
              <a:t>models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for</a:t>
            </a:r>
            <a:r>
              <a:rPr lang="de-DE" sz="1200" dirty="0">
                <a:solidFill>
                  <a:srgbClr val="000000"/>
                </a:solidFill>
              </a:rPr>
              <a:t> different variables. </a:t>
            </a:r>
            <a:r>
              <a:rPr lang="de-DE" sz="1200" dirty="0">
                <a:solidFill>
                  <a:schemeClr val="tx2"/>
                </a:solidFill>
              </a:rPr>
              <a:t>1st </a:t>
            </a:r>
            <a:r>
              <a:rPr lang="de-DE" sz="1200" dirty="0" err="1">
                <a:solidFill>
                  <a:schemeClr val="tx2"/>
                </a:solidFill>
              </a:rPr>
              <a:t>Column</a:t>
            </a:r>
            <a:r>
              <a:rPr lang="de-DE" sz="1200" dirty="0">
                <a:solidFill>
                  <a:srgbClr val="000000"/>
                </a:solidFill>
              </a:rPr>
              <a:t>: univariate DAE; </a:t>
            </a:r>
            <a:r>
              <a:rPr lang="de-DE" sz="1200" dirty="0">
                <a:solidFill>
                  <a:schemeClr val="tx2"/>
                </a:solidFill>
              </a:rPr>
              <a:t>2nd </a:t>
            </a:r>
            <a:r>
              <a:rPr lang="de-DE" sz="1200" dirty="0" err="1">
                <a:solidFill>
                  <a:schemeClr val="tx2"/>
                </a:solidFill>
              </a:rPr>
              <a:t>Column</a:t>
            </a:r>
            <a:r>
              <a:rPr lang="de-DE" sz="1200" dirty="0">
                <a:solidFill>
                  <a:srgbClr val="000000"/>
                </a:solidFill>
              </a:rPr>
              <a:t>: multivariate DAE </a:t>
            </a:r>
            <a:r>
              <a:rPr lang="de-DE" sz="1200" dirty="0" err="1">
                <a:solidFill>
                  <a:srgbClr val="000000"/>
                </a:solidFill>
              </a:rPr>
              <a:t>with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no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outdoor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temperature</a:t>
            </a:r>
            <a:r>
              <a:rPr lang="de-DE" sz="1200" dirty="0">
                <a:solidFill>
                  <a:srgbClr val="000000"/>
                </a:solidFill>
              </a:rPr>
              <a:t>; </a:t>
            </a:r>
            <a:r>
              <a:rPr lang="de-DE" sz="1200" dirty="0">
                <a:solidFill>
                  <a:schemeClr val="tx2"/>
                </a:solidFill>
              </a:rPr>
              <a:t>3rd </a:t>
            </a:r>
            <a:r>
              <a:rPr lang="de-DE" sz="1200" dirty="0" err="1">
                <a:solidFill>
                  <a:schemeClr val="tx2"/>
                </a:solidFill>
              </a:rPr>
              <a:t>Column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dirty="0">
                <a:solidFill>
                  <a:srgbClr val="000000"/>
                </a:solidFill>
              </a:rPr>
              <a:t>Multivariate DAE </a:t>
            </a:r>
            <a:r>
              <a:rPr lang="de-DE" sz="1200" dirty="0" err="1">
                <a:solidFill>
                  <a:srgbClr val="000000"/>
                </a:solidFill>
              </a:rPr>
              <a:t>with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outdoor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Temperature</a:t>
            </a:r>
            <a:r>
              <a:rPr lang="de-DE" sz="1200" dirty="0">
                <a:solidFill>
                  <a:srgbClr val="000000"/>
                </a:solidFill>
              </a:rPr>
              <a:t>, </a:t>
            </a:r>
            <a:r>
              <a:rPr lang="de-DE" sz="1200" dirty="0">
                <a:solidFill>
                  <a:schemeClr val="tx2"/>
                </a:solidFill>
              </a:rPr>
              <a:t>4th </a:t>
            </a:r>
            <a:r>
              <a:rPr lang="de-DE" sz="1200" dirty="0" err="1">
                <a:solidFill>
                  <a:schemeClr val="tx2"/>
                </a:solidFill>
              </a:rPr>
              <a:t>Column</a:t>
            </a:r>
            <a:r>
              <a:rPr lang="de-DE" sz="1200" dirty="0">
                <a:solidFill>
                  <a:srgbClr val="000000"/>
                </a:solidFill>
              </a:rPr>
              <a:t>: PI-DAE.</a:t>
            </a:r>
            <a:endParaRPr lang="en-US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401500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3C58C-7494-59B0-28A2-511AFCE8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 err="1"/>
              <a:t>Considerations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23A2FE5-CB46-5D1D-F116-82661D6F8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765C244F-4F50-4488-84BC-C92DF74DB88C}"/>
              </a:ext>
            </a:extLst>
          </p:cNvPr>
          <p:cNvSpPr txBox="1">
            <a:spLocks/>
          </p:cNvSpPr>
          <p:nvPr/>
        </p:nvSpPr>
        <p:spPr>
          <a:xfrm>
            <a:off x="332518" y="1019003"/>
            <a:ext cx="11515723" cy="5147879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•"/>
              <a:tabLst>
                <a:tab pos="180975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-"/>
              <a:tabLst>
                <a:tab pos="4318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tabLst>
                <a:tab pos="6477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549F"/>
              </a:buClr>
            </a:pPr>
            <a:r>
              <a:rPr lang="de-DE" dirty="0"/>
              <a:t>The </a:t>
            </a:r>
            <a:r>
              <a:rPr lang="de-DE" dirty="0" err="1"/>
              <a:t>preliminary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physics-informed</a:t>
            </a:r>
            <a:r>
              <a:rPr lang="de-DE" dirty="0"/>
              <a:t> </a:t>
            </a:r>
            <a:r>
              <a:rPr lang="de-DE" dirty="0" err="1"/>
              <a:t>constrain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-tune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DAE on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correlated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therefore</a:t>
            </a:r>
            <a:r>
              <a:rPr lang="de-DE" dirty="0"/>
              <a:t> a </a:t>
            </a:r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direction</a:t>
            </a:r>
            <a:endParaRPr lang="de-DE" dirty="0"/>
          </a:p>
          <a:p>
            <a:pPr lvl="0">
              <a:buClr>
                <a:srgbClr val="00549F"/>
              </a:buClr>
            </a:pPr>
            <a:endParaRPr lang="de-DE" dirty="0"/>
          </a:p>
          <a:p>
            <a:pPr lvl="0">
              <a:buClr>
                <a:srgbClr val="00549F"/>
              </a:buClr>
            </a:pPr>
            <a:endParaRPr lang="de-DE" dirty="0"/>
          </a:p>
          <a:p>
            <a:pPr lvl="0">
              <a:buClr>
                <a:srgbClr val="00549F"/>
              </a:buClr>
            </a:pPr>
            <a:r>
              <a:rPr lang="de-DE" dirty="0"/>
              <a:t>Additional </a:t>
            </a:r>
            <a:r>
              <a:rPr lang="de-DE" dirty="0" err="1"/>
              <a:t>work</a:t>
            </a:r>
            <a:r>
              <a:rPr lang="de-DE" dirty="0"/>
              <a:t> / </a:t>
            </a:r>
            <a:r>
              <a:rPr lang="de-DE" dirty="0" err="1"/>
              <a:t>debugging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performed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lvl="0">
              <a:buClr>
                <a:srgbClr val="00549F"/>
              </a:buClr>
            </a:pPr>
            <a:endParaRPr lang="de-DE" dirty="0"/>
          </a:p>
          <a:p>
            <a:pPr lvl="0">
              <a:buClr>
                <a:srgbClr val="00549F"/>
              </a:buClr>
            </a:pPr>
            <a:endParaRPr lang="de-DE" dirty="0"/>
          </a:p>
          <a:p>
            <a:pPr lvl="0">
              <a:buClr>
                <a:srgbClr val="00549F"/>
              </a:buClr>
            </a:pPr>
            <a:endParaRPr lang="de-DE" dirty="0"/>
          </a:p>
          <a:p>
            <a:pPr lvl="0">
              <a:buClr>
                <a:srgbClr val="00549F"/>
              </a:buClr>
            </a:pPr>
            <a:endParaRPr lang="de-DE" dirty="0"/>
          </a:p>
          <a:p>
            <a:pPr lvl="0">
              <a:buClr>
                <a:srgbClr val="00549F"/>
              </a:buClr>
            </a:pPr>
            <a:endParaRPr lang="de-DE" dirty="0"/>
          </a:p>
          <a:p>
            <a:pPr marL="0" lvl="0" indent="0">
              <a:buClr>
                <a:srgbClr val="00549F"/>
              </a:buClr>
              <a:buNone/>
            </a:pPr>
            <a:endParaRPr lang="de-DE" dirty="0"/>
          </a:p>
          <a:p>
            <a:pPr lvl="0">
              <a:buClr>
                <a:srgbClr val="00549F"/>
              </a:buClr>
            </a:pPr>
            <a:endParaRPr lang="de-DE" dirty="0">
              <a:solidFill>
                <a:schemeClr val="tx2"/>
              </a:solidFill>
            </a:endParaRPr>
          </a:p>
          <a:p>
            <a:pPr marL="0" lvl="0" indent="0">
              <a:buClr>
                <a:srgbClr val="00549F"/>
              </a:buClr>
              <a:buNone/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" name="Stern: 5 Zacken 3">
            <a:extLst>
              <a:ext uri="{FF2B5EF4-FFF2-40B4-BE49-F238E27FC236}">
                <a16:creationId xmlns:a16="http://schemas.microsoft.com/office/drawing/2014/main" id="{3391BEE2-AFE3-44CA-A686-793732679FDC}"/>
              </a:ext>
            </a:extLst>
          </p:cNvPr>
          <p:cNvSpPr/>
          <p:nvPr/>
        </p:nvSpPr>
        <p:spPr>
          <a:xfrm>
            <a:off x="810705" y="2092751"/>
            <a:ext cx="499621" cy="707010"/>
          </a:xfrm>
          <a:prstGeom prst="star5">
            <a:avLst/>
          </a:prstGeom>
        </p:spPr>
        <p:txBody>
          <a:bodyPr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28768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07B2-065E-41AB-92B7-F6DE0D01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04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/>
              <a:t>Motivation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78D8BC11-D1B2-4A02-BC2D-D2C2A9F1FC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517" y="1019003"/>
            <a:ext cx="8417345" cy="4002314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Statistical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approach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 marL="1080000" lvl="0">
              <a:buFont typeface="Arial" panose="020B0604020202020204" pitchFamily="34" charset="0"/>
              <a:buChar char="−"/>
            </a:pPr>
            <a:r>
              <a:rPr lang="it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</a:t>
            </a:r>
            <a:r>
              <a:rPr lang="it-IT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it-I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080000" lvl="0">
              <a:buFont typeface="Arial" panose="020B0604020202020204" pitchFamily="34" charset="0"/>
              <a:buChar char="−"/>
            </a:pPr>
            <a:r>
              <a:rPr lang="it-IT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Mean</a:t>
            </a:r>
            <a:r>
              <a:rPr lang="it-IT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operation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Machine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learning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pPr marL="1080000" lvl="0">
              <a:buFont typeface="Arial" panose="020B0604020202020204" pitchFamily="34" charset="0"/>
              <a:buChar char="−"/>
            </a:pPr>
            <a:r>
              <a:rPr lang="it-IT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KNNimpute</a:t>
            </a:r>
            <a:endParaRPr lang="it-IT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080000" lvl="0">
              <a:buFont typeface="Arial" panose="020B0604020202020204" pitchFamily="34" charset="0"/>
              <a:buChar char="−"/>
            </a:pPr>
            <a:r>
              <a:rPr lang="it-IT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MissForest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</a:rPr>
              <a:t>Deep </a:t>
            </a:r>
            <a:r>
              <a:rPr lang="de-DE" dirty="0" err="1">
                <a:latin typeface="arial" panose="020B0604020202020204" pitchFamily="34" charset="0"/>
              </a:rPr>
              <a:t>learning</a:t>
            </a:r>
            <a:endParaRPr lang="de-DE" dirty="0">
              <a:latin typeface="arial" panose="020B0604020202020204" pitchFamily="34" charset="0"/>
            </a:endParaRPr>
          </a:p>
          <a:p>
            <a:pPr marL="1080000" lvl="0">
              <a:buFont typeface="Arial" panose="020B0604020202020204" pitchFamily="34" charset="0"/>
              <a:buChar char="−"/>
            </a:pPr>
            <a:r>
              <a:rPr lang="it-IT" dirty="0" err="1">
                <a:solidFill>
                  <a:schemeClr val="tx2"/>
                </a:solidFill>
              </a:rPr>
              <a:t>Denoising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Autoencoders</a:t>
            </a:r>
            <a:r>
              <a:rPr lang="it-IT" dirty="0">
                <a:solidFill>
                  <a:schemeClr val="tx2"/>
                </a:solidFill>
              </a:rPr>
              <a:t> (</a:t>
            </a:r>
            <a:r>
              <a:rPr lang="it-IT" dirty="0" err="1">
                <a:solidFill>
                  <a:schemeClr val="tx2"/>
                </a:solidFill>
              </a:rPr>
              <a:t>DAEs</a:t>
            </a:r>
            <a:r>
              <a:rPr lang="it-IT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657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/>
              <a:t>Motivation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2115B35A-2E9E-4CE5-BCFA-5E44527BD1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518" y="1019003"/>
            <a:ext cx="7321642" cy="2938400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</a:rPr>
              <a:t>Significant progress for deep learning in recent years</a:t>
            </a:r>
          </a:p>
          <a:p>
            <a:endParaRPr lang="de-DE" dirty="0">
              <a:latin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Extensive historical data</a:t>
            </a:r>
          </a:p>
          <a:p>
            <a:endParaRPr lang="de-DE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de-DE" dirty="0">
                <a:solidFill>
                  <a:schemeClr val="tx2"/>
                </a:solidFill>
                <a:latin typeface="arial" panose="020B0604020202020204" pitchFamily="34" charset="0"/>
              </a:rPr>
              <a:t>Physics-</a:t>
            </a:r>
            <a:r>
              <a:rPr lang="de-DE" dirty="0" err="1">
                <a:solidFill>
                  <a:schemeClr val="tx2"/>
                </a:solidFill>
                <a:latin typeface="arial" panose="020B0604020202020204" pitchFamily="34" charset="0"/>
              </a:rPr>
              <a:t>informed</a:t>
            </a:r>
            <a:r>
              <a:rPr lang="de-DE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/>
                </a:solidFill>
                <a:latin typeface="arial" panose="020B0604020202020204" pitchFamily="34" charset="0"/>
              </a:rPr>
              <a:t>Neural</a:t>
            </a:r>
            <a:r>
              <a:rPr lang="de-DE" dirty="0">
                <a:solidFill>
                  <a:schemeClr val="tx2"/>
                </a:solidFill>
                <a:latin typeface="arial" panose="020B0604020202020204" pitchFamily="34" charset="0"/>
              </a:rPr>
              <a:t> Networks (PINNs)</a:t>
            </a:r>
            <a:r>
              <a:rPr lang="de-DE" dirty="0">
                <a:latin typeface="arial" panose="020B0604020202020204" pitchFamily="34" charset="0"/>
              </a:rPr>
              <a:t>,</a:t>
            </a:r>
            <a:r>
              <a:rPr lang="de-DE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</a:rPr>
              <a:t>i.e., </a:t>
            </a:r>
            <a:r>
              <a:rPr lang="de-DE" dirty="0" err="1">
                <a:latin typeface="arial" panose="020B0604020202020204" pitchFamily="34" charset="0"/>
              </a:rPr>
              <a:t>solution</a:t>
            </a:r>
            <a:r>
              <a:rPr lang="de-DE" dirty="0">
                <a:latin typeface="arial" panose="020B0604020202020204" pitchFamily="34" charset="0"/>
              </a:rPr>
              <a:t> and </a:t>
            </a:r>
            <a:r>
              <a:rPr lang="de-DE" dirty="0" err="1">
                <a:latin typeface="arial" panose="020B0604020202020204" pitchFamily="34" charset="0"/>
              </a:rPr>
              <a:t>identification</a:t>
            </a:r>
            <a:r>
              <a:rPr lang="de-DE" dirty="0">
                <a:latin typeface="arial" panose="020B0604020202020204" pitchFamily="34" charset="0"/>
              </a:rPr>
              <a:t> (</a:t>
            </a:r>
            <a:r>
              <a:rPr lang="de-DE" dirty="0" err="1">
                <a:latin typeface="arial" panose="020B0604020202020204" pitchFamily="34" charset="0"/>
              </a:rPr>
              <a:t>discovery</a:t>
            </a:r>
            <a:r>
              <a:rPr lang="de-DE" dirty="0">
                <a:latin typeface="arial" panose="020B0604020202020204" pitchFamily="34" charset="0"/>
              </a:rPr>
              <a:t>) </a:t>
            </a:r>
            <a:r>
              <a:rPr lang="de-DE" dirty="0" err="1">
                <a:latin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physical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systems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feld 10">
            <a:extLst>
              <a:ext uri="{FF2B5EF4-FFF2-40B4-BE49-F238E27FC236}">
                <a16:creationId xmlns:a16="http://schemas.microsoft.com/office/drawing/2014/main" id="{F184A97A-4589-46FA-B1F4-148BCF34508F}"/>
              </a:ext>
            </a:extLst>
          </p:cNvPr>
          <p:cNvSpPr txBox="1"/>
          <p:nvPr/>
        </p:nvSpPr>
        <p:spPr>
          <a:xfrm>
            <a:off x="8545897" y="4664206"/>
            <a:ext cx="1880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rgbClr val="000000"/>
                </a:solidFill>
              </a:rPr>
              <a:t>Fig. 1. </a:t>
            </a:r>
            <a:r>
              <a:rPr lang="de-DE" sz="1200" dirty="0">
                <a:solidFill>
                  <a:srgbClr val="000000"/>
                </a:solidFill>
              </a:rPr>
              <a:t>Data </a:t>
            </a:r>
            <a:r>
              <a:rPr lang="de-DE" sz="1200" dirty="0" err="1">
                <a:solidFill>
                  <a:srgbClr val="000000"/>
                </a:solidFill>
              </a:rPr>
              <a:t>vs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physics</a:t>
            </a:r>
            <a:r>
              <a:rPr lang="de-DE" sz="1200" dirty="0">
                <a:solidFill>
                  <a:srgbClr val="000000"/>
                </a:solidFill>
              </a:rPr>
              <a:t>.</a:t>
            </a:r>
            <a:endParaRPr lang="en-US" sz="1200" i="1" baseline="30000" dirty="0"/>
          </a:p>
        </p:txBody>
      </p:sp>
      <p:pic>
        <p:nvPicPr>
          <p:cNvPr id="28" name="object 3">
            <a:extLst>
              <a:ext uri="{FF2B5EF4-FFF2-40B4-BE49-F238E27FC236}">
                <a16:creationId xmlns:a16="http://schemas.microsoft.com/office/drawing/2014/main" id="{68917EBC-429C-46E2-98BD-252C232248E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8032" y="1150883"/>
            <a:ext cx="4416791" cy="314615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AFE5D57-2C28-4C58-B06E-945B34C674B7}"/>
              </a:ext>
            </a:extLst>
          </p:cNvPr>
          <p:cNvSpPr/>
          <p:nvPr/>
        </p:nvSpPr>
        <p:spPr>
          <a:xfrm>
            <a:off x="6469301" y="783712"/>
            <a:ext cx="5387737" cy="103720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91022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/>
              <a:t>Motivation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2115B35A-2E9E-4CE5-BCFA-5E44527BD1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517" y="1019003"/>
            <a:ext cx="10064841" cy="4434146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</a:rPr>
              <a:t>Pros and </a:t>
            </a:r>
            <a:r>
              <a:rPr lang="de-DE" dirty="0" err="1">
                <a:latin typeface="arial" panose="020B0604020202020204" pitchFamily="34" charset="0"/>
              </a:rPr>
              <a:t>cons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</a:rPr>
              <a:t> DAEs </a:t>
            </a:r>
            <a:r>
              <a:rPr lang="de-DE" dirty="0" err="1">
                <a:latin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missing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data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imputation</a:t>
            </a:r>
            <a:endParaRPr lang="en-GB" dirty="0">
              <a:latin typeface="arial" panose="020B0604020202020204" pitchFamily="34" charset="0"/>
            </a:endParaRPr>
          </a:p>
          <a:p>
            <a:pPr marL="1080000" lvl="0">
              <a:buClr>
                <a:srgbClr val="00549F"/>
              </a:buClr>
              <a:buFont typeface="Arial" panose="020B0604020202020204" pitchFamily="34" charset="0"/>
              <a:buChar char="−"/>
            </a:pPr>
            <a:r>
              <a:rPr lang="it-IT" dirty="0" err="1"/>
              <a:t>Reflect</a:t>
            </a:r>
            <a:r>
              <a:rPr lang="it-IT" dirty="0"/>
              <a:t> the non-linear </a:t>
            </a:r>
            <a:r>
              <a:rPr lang="it-IT" dirty="0" err="1"/>
              <a:t>characteristics</a:t>
            </a:r>
            <a:r>
              <a:rPr lang="it-IT" dirty="0"/>
              <a:t> of the missing building monitoring data</a:t>
            </a:r>
          </a:p>
          <a:p>
            <a:pPr marL="1080000">
              <a:buClr>
                <a:srgbClr val="00549F"/>
              </a:buClr>
              <a:buFont typeface="Arial" panose="020B0604020202020204" pitchFamily="34" charset="0"/>
              <a:buChar char="−"/>
            </a:pP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en-GB" dirty="0"/>
              <a:t>extensive historical data for training</a:t>
            </a:r>
            <a:endParaRPr lang="de-DE" dirty="0">
              <a:latin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B</a:t>
            </a:r>
            <a:r>
              <a:rPr lang="en-GB" dirty="0" err="1">
                <a:solidFill>
                  <a:srgbClr val="202124"/>
                </a:solidFill>
                <a:latin typeface="arial" panose="020B0604020202020204" pitchFamily="34" charset="0"/>
              </a:rPr>
              <a:t>enefits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 of Physics-informed DAEs (PI-DAEs) for missing data imputation</a:t>
            </a:r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1080000" lvl="0">
              <a:buClr>
                <a:srgbClr val="00549F"/>
              </a:buClr>
              <a:buFont typeface="Arial" panose="020B0604020202020204" pitchFamily="34" charset="0"/>
              <a:buChar char="−"/>
            </a:pPr>
            <a:r>
              <a:rPr lang="it-IT" dirty="0"/>
              <a:t>Combine the potential of </a:t>
            </a:r>
            <a:r>
              <a:rPr lang="it-IT" dirty="0" err="1"/>
              <a:t>DAEs</a:t>
            </a:r>
            <a:r>
              <a:rPr lang="it-IT" dirty="0"/>
              <a:t> with </a:t>
            </a:r>
            <a:r>
              <a:rPr lang="it-IT" dirty="0" err="1"/>
              <a:t>mathematical</a:t>
            </a:r>
            <a:r>
              <a:rPr lang="it-IT" dirty="0"/>
              <a:t> </a:t>
            </a:r>
            <a:r>
              <a:rPr lang="it-IT" dirty="0" err="1"/>
              <a:t>models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physicals</a:t>
            </a:r>
            <a:r>
              <a:rPr lang="it-IT" dirty="0"/>
              <a:t> laws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differential</a:t>
            </a:r>
            <a:r>
              <a:rPr lang="it-IT" dirty="0"/>
              <a:t> </a:t>
            </a:r>
            <a:r>
              <a:rPr lang="it-IT" dirty="0" err="1"/>
              <a:t>equations</a:t>
            </a:r>
            <a:endParaRPr lang="it-IT" dirty="0"/>
          </a:p>
          <a:p>
            <a:pPr marL="1080000">
              <a:buClr>
                <a:srgbClr val="00549F"/>
              </a:buClr>
              <a:buFont typeface="Arial" panose="020B0604020202020204" pitchFamily="34" charset="0"/>
              <a:buChar char="−"/>
            </a:pPr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 and </a:t>
            </a:r>
            <a:r>
              <a:rPr lang="de-DE" dirty="0" err="1"/>
              <a:t>imputation</a:t>
            </a:r>
            <a:endParaRPr lang="de-DE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9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 err="1"/>
              <a:t>Theoretical</a:t>
            </a:r>
            <a:r>
              <a:rPr lang="de-DE" sz="2400" dirty="0"/>
              <a:t> </a:t>
            </a:r>
            <a:r>
              <a:rPr lang="de-DE" sz="2400" dirty="0" err="1"/>
              <a:t>background</a:t>
            </a:r>
            <a:r>
              <a:rPr lang="de-DE" sz="2400" dirty="0"/>
              <a:t> – DAEs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209D39-F025-DBCD-4793-E3FA5F894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517" y="1019003"/>
            <a:ext cx="10673533" cy="1042553"/>
          </a:xfrm>
        </p:spPr>
        <p:txBody>
          <a:bodyPr/>
          <a:lstStyle/>
          <a:p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DAEs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were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first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used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for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denoising</a:t>
            </a:r>
            <a:r>
              <a:rPr lang="de-DE" dirty="0"/>
              <a:t> in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vision</a:t>
            </a:r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feld 10">
            <a:extLst>
              <a:ext uri="{FF2B5EF4-FFF2-40B4-BE49-F238E27FC236}">
                <a16:creationId xmlns:a16="http://schemas.microsoft.com/office/drawing/2014/main" id="{928FE0A7-C70A-478F-8656-DCCE554A5D58}"/>
              </a:ext>
            </a:extLst>
          </p:cNvPr>
          <p:cNvSpPr txBox="1"/>
          <p:nvPr/>
        </p:nvSpPr>
        <p:spPr>
          <a:xfrm>
            <a:off x="1311965" y="5513548"/>
            <a:ext cx="8464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rgbClr val="000000"/>
                </a:solidFill>
              </a:rPr>
              <a:t>Fig. 2. </a:t>
            </a:r>
            <a:r>
              <a:rPr lang="en-US" sz="1200" dirty="0">
                <a:solidFill>
                  <a:srgbClr val="000000"/>
                </a:solidFill>
              </a:rPr>
              <a:t>Training</a:t>
            </a:r>
            <a:r>
              <a:rPr lang="en-US" sz="1200" dirty="0"/>
              <a:t> of a generic denoising autoencoder applied to computer vision (top) and building monitored data (bottom).</a:t>
            </a:r>
            <a:endParaRPr lang="en-US" sz="1200" i="1" baseline="30000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DD4A6A9-1B50-4B9C-87F1-8AFF22381120}"/>
              </a:ext>
            </a:extLst>
          </p:cNvPr>
          <p:cNvCxnSpPr>
            <a:cxnSpLocks/>
          </p:cNvCxnSpPr>
          <p:nvPr/>
        </p:nvCxnSpPr>
        <p:spPr bwMode="auto">
          <a:xfrm>
            <a:off x="6639652" y="4539841"/>
            <a:ext cx="589935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76D2B04-05C7-40E5-921D-8552A4720BE8}"/>
              </a:ext>
            </a:extLst>
          </p:cNvPr>
          <p:cNvCxnSpPr>
            <a:cxnSpLocks/>
          </p:cNvCxnSpPr>
          <p:nvPr/>
        </p:nvCxnSpPr>
        <p:spPr bwMode="auto">
          <a:xfrm>
            <a:off x="3743101" y="4536094"/>
            <a:ext cx="589935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34F654C6-84BA-4739-A8C7-E0FAE04E32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272" y="3809442"/>
            <a:ext cx="2272143" cy="170410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EEEBF2D-C28A-4EF7-8514-5AD67225EF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720" y="3809442"/>
            <a:ext cx="2272143" cy="170410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CC4964C-4CC7-431D-B755-B386DE9392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24" y="3809441"/>
            <a:ext cx="2272143" cy="170410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30A1FC3-3A15-4849-A385-007595DBA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9669" y="2184751"/>
            <a:ext cx="5353347" cy="138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0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 err="1"/>
              <a:t>Theoretical</a:t>
            </a:r>
            <a:r>
              <a:rPr lang="de-DE" sz="2400" dirty="0"/>
              <a:t> </a:t>
            </a:r>
            <a:r>
              <a:rPr lang="de-DE" sz="2400" dirty="0" err="1"/>
              <a:t>background</a:t>
            </a:r>
            <a:r>
              <a:rPr lang="de-DE" sz="2400" dirty="0"/>
              <a:t> – PINNs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46209D39-F025-DBCD-4793-E3FA5F894018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32517" y="1019003"/>
                <a:ext cx="10673533" cy="1735099"/>
              </a:xfrm>
            </p:spPr>
            <p:txBody>
              <a:bodyPr/>
              <a:lstStyle/>
              <a:p>
                <a:r>
                  <a:rPr lang="de-DE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The </a:t>
                </a:r>
                <a:r>
                  <a:rPr lang="de-DE" dirty="0" err="1">
                    <a:solidFill>
                      <a:srgbClr val="202124"/>
                    </a:solidFill>
                    <a:latin typeface="arial" panose="020B0604020202020204" pitchFamily="34" charset="0"/>
                  </a:rPr>
                  <a:t>output</a:t>
                </a:r>
                <a:r>
                  <a:rPr lang="de-DE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de-DE" dirty="0" err="1">
                    <a:solidFill>
                      <a:srgbClr val="202124"/>
                    </a:solidFill>
                    <a:latin typeface="arial" panose="020B0604020202020204" pitchFamily="34" charset="0"/>
                  </a:rPr>
                  <a:t>of</a:t>
                </a:r>
                <a:r>
                  <a:rPr lang="de-DE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de-DE" dirty="0" err="1">
                    <a:solidFill>
                      <a:srgbClr val="202124"/>
                    </a:solidFill>
                    <a:latin typeface="arial" panose="020B0604020202020204" pitchFamily="34" charset="0"/>
                  </a:rPr>
                  <a:t>the</a:t>
                </a:r>
                <a:r>
                  <a:rPr lang="de-DE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de-DE" dirty="0" err="1">
                    <a:solidFill>
                      <a:srgbClr val="202124"/>
                    </a:solidFill>
                    <a:latin typeface="arial" panose="020B0604020202020204" pitchFamily="34" charset="0"/>
                  </a:rPr>
                  <a:t>neural</a:t>
                </a:r>
                <a:r>
                  <a:rPr lang="de-DE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network </a:t>
                </a:r>
                <a:r>
                  <a:rPr lang="de-DE" i="1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u </a:t>
                </a:r>
                <a:r>
                  <a:rPr lang="de-DE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de-DE" dirty="0" err="1">
                    <a:solidFill>
                      <a:srgbClr val="202124"/>
                    </a:solidFill>
                    <a:latin typeface="arial" panose="020B0604020202020204" pitchFamily="34" charset="0"/>
                  </a:rPr>
                  <a:t>statisfies</a:t>
                </a:r>
                <a:r>
                  <a:rPr lang="de-DE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a </a:t>
                </a:r>
                <a:r>
                  <a:rPr lang="de-DE" dirty="0" err="1">
                    <a:solidFill>
                      <a:srgbClr val="202124"/>
                    </a:solidFill>
                    <a:latin typeface="arial" panose="020B0604020202020204" pitchFamily="34" charset="0"/>
                  </a:rPr>
                  <a:t>parameterized</a:t>
                </a:r>
                <a:r>
                  <a:rPr lang="de-DE" dirty="0">
                    <a:solidFill>
                      <a:srgbClr val="202124"/>
                    </a:solidFill>
                    <a:latin typeface="arial" panose="020B0604020202020204" pitchFamily="34" charset="0"/>
                  </a:rPr>
                  <a:t> PDE:</a:t>
                </a:r>
              </a:p>
              <a:p>
                <a:endParaRPr lang="de-DE" i="1" dirty="0">
                  <a:solidFill>
                    <a:srgbClr val="202124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dirty="0" smtClean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dirty="0" smtClean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dirty="0" smtClean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dirty="0" smtClean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dirty="0" smtClean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) = 0</m:t>
                      </m:r>
                    </m:oMath>
                  </m:oMathPara>
                </a14:m>
                <a:endParaRPr lang="de-DE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46209D39-F025-DBCD-4793-E3FA5F8940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32517" y="1019003"/>
                <a:ext cx="10673533" cy="1735099"/>
              </a:xfrm>
              <a:blipFill>
                <a:blip r:embed="rId3"/>
                <a:stretch>
                  <a:fillRect l="-1257" t="-24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object 9">
            <a:extLst>
              <a:ext uri="{FF2B5EF4-FFF2-40B4-BE49-F238E27FC236}">
                <a16:creationId xmlns:a16="http://schemas.microsoft.com/office/drawing/2014/main" id="{9454BF96-992E-4404-8666-73D3E574ECE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4040" y="2407595"/>
            <a:ext cx="6302422" cy="2855086"/>
          </a:xfrm>
          <a:prstGeom prst="rect">
            <a:avLst/>
          </a:prstGeom>
        </p:spPr>
      </p:pic>
      <p:grpSp>
        <p:nvGrpSpPr>
          <p:cNvPr id="70" name="object 2">
            <a:extLst>
              <a:ext uri="{FF2B5EF4-FFF2-40B4-BE49-F238E27FC236}">
                <a16:creationId xmlns:a16="http://schemas.microsoft.com/office/drawing/2014/main" id="{F4EA5C50-15AF-4831-9380-C4EAE13A9766}"/>
              </a:ext>
            </a:extLst>
          </p:cNvPr>
          <p:cNvGrpSpPr/>
          <p:nvPr/>
        </p:nvGrpSpPr>
        <p:grpSpPr>
          <a:xfrm>
            <a:off x="7850039" y="3579794"/>
            <a:ext cx="3881225" cy="1147351"/>
            <a:chOff x="656630" y="6656831"/>
            <a:chExt cx="10822305" cy="2917190"/>
          </a:xfrm>
        </p:grpSpPr>
        <p:pic>
          <p:nvPicPr>
            <p:cNvPr id="71" name="object 3">
              <a:extLst>
                <a:ext uri="{FF2B5EF4-FFF2-40B4-BE49-F238E27FC236}">
                  <a16:creationId xmlns:a16="http://schemas.microsoft.com/office/drawing/2014/main" id="{BEC69C25-78D8-4AC1-B592-78E354B67B5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630" y="7896486"/>
              <a:ext cx="4999374" cy="445349"/>
            </a:xfrm>
            <a:prstGeom prst="rect">
              <a:avLst/>
            </a:prstGeom>
          </p:spPr>
        </p:pic>
        <p:pic>
          <p:nvPicPr>
            <p:cNvPr id="72" name="object 4">
              <a:extLst>
                <a:ext uri="{FF2B5EF4-FFF2-40B4-BE49-F238E27FC236}">
                  <a16:creationId xmlns:a16="http://schemas.microsoft.com/office/drawing/2014/main" id="{44F6A41A-0421-4C8B-B2B6-ACFEA00142C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88280" y="6656831"/>
              <a:ext cx="6190081" cy="1408176"/>
            </a:xfrm>
            <a:prstGeom prst="rect">
              <a:avLst/>
            </a:prstGeom>
          </p:spPr>
        </p:pic>
        <p:pic>
          <p:nvPicPr>
            <p:cNvPr id="73" name="object 5">
              <a:extLst>
                <a:ext uri="{FF2B5EF4-FFF2-40B4-BE49-F238E27FC236}">
                  <a16:creationId xmlns:a16="http://schemas.microsoft.com/office/drawing/2014/main" id="{4C03FCB8-E867-46FF-AEB5-51FB13DEFAF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47944" y="8307323"/>
              <a:ext cx="4880339" cy="1266101"/>
            </a:xfrm>
            <a:prstGeom prst="rect">
              <a:avLst/>
            </a:prstGeom>
          </p:spPr>
        </p:pic>
        <p:pic>
          <p:nvPicPr>
            <p:cNvPr id="74" name="object 6">
              <a:extLst>
                <a:ext uri="{FF2B5EF4-FFF2-40B4-BE49-F238E27FC236}">
                  <a16:creationId xmlns:a16="http://schemas.microsoft.com/office/drawing/2014/main" id="{26E3785B-0ECE-468B-A1B8-5963C617EFC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0872" y="8768932"/>
              <a:ext cx="1881956" cy="385446"/>
            </a:xfrm>
            <a:prstGeom prst="rect">
              <a:avLst/>
            </a:prstGeom>
          </p:spPr>
        </p:pic>
      </p:grpSp>
      <p:sp>
        <p:nvSpPr>
          <p:cNvPr id="75" name="Textfeld 10">
            <a:extLst>
              <a:ext uri="{FF2B5EF4-FFF2-40B4-BE49-F238E27FC236}">
                <a16:creationId xmlns:a16="http://schemas.microsoft.com/office/drawing/2014/main" id="{C088257C-8DB4-455F-AA16-8C88B8B9D09A}"/>
              </a:ext>
            </a:extLst>
          </p:cNvPr>
          <p:cNvSpPr txBox="1"/>
          <p:nvPr/>
        </p:nvSpPr>
        <p:spPr>
          <a:xfrm>
            <a:off x="1284040" y="5561998"/>
            <a:ext cx="8464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rgbClr val="000000"/>
                </a:solidFill>
              </a:rPr>
              <a:t>Fig. 3. </a:t>
            </a:r>
            <a:r>
              <a:rPr lang="de-DE" sz="1200" dirty="0" err="1">
                <a:solidFill>
                  <a:srgbClr val="000000"/>
                </a:solidFill>
              </a:rPr>
              <a:t>Representation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of</a:t>
            </a:r>
            <a:r>
              <a:rPr lang="de-DE" sz="1200" dirty="0">
                <a:solidFill>
                  <a:srgbClr val="000000"/>
                </a:solidFill>
              </a:rPr>
              <a:t> a </a:t>
            </a:r>
            <a:r>
              <a:rPr lang="de-DE" sz="1200" dirty="0" err="1">
                <a:solidFill>
                  <a:srgbClr val="000000"/>
                </a:solidFill>
              </a:rPr>
              <a:t>generic</a:t>
            </a:r>
            <a:r>
              <a:rPr lang="de-DE" sz="1200" dirty="0">
                <a:solidFill>
                  <a:srgbClr val="000000"/>
                </a:solidFill>
              </a:rPr>
              <a:t> PINN.</a:t>
            </a:r>
            <a:endParaRPr lang="en-US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117797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 err="1"/>
              <a:t>Theoretical</a:t>
            </a:r>
            <a:r>
              <a:rPr lang="de-DE" sz="2400" dirty="0"/>
              <a:t> </a:t>
            </a:r>
            <a:r>
              <a:rPr lang="de-DE" sz="2400" dirty="0" err="1"/>
              <a:t>background</a:t>
            </a:r>
            <a:r>
              <a:rPr lang="de-DE" sz="2400" dirty="0"/>
              <a:t> – PI-DAEs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platzhalter 3">
                <a:extLst>
                  <a:ext uri="{FF2B5EF4-FFF2-40B4-BE49-F238E27FC236}">
                    <a16:creationId xmlns:a16="http://schemas.microsoft.com/office/drawing/2014/main" id="{C7110878-256C-487D-912B-41E370C406DF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32517" y="1019002"/>
                <a:ext cx="10673533" cy="1264941"/>
              </a:xfrm>
            </p:spPr>
            <p:txBody>
              <a:bodyPr/>
              <a:lstStyle/>
              <a:p>
                <a:r>
                  <a:rPr lang="de-DE" dirty="0"/>
                  <a:t>PI-DAEs </a:t>
                </a:r>
                <a:r>
                  <a:rPr lang="de-DE" dirty="0" err="1"/>
                  <a:t>improve</a:t>
                </a:r>
                <a:r>
                  <a:rPr lang="de-DE" dirty="0"/>
                  <a:t> DAEs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en-GB" dirty="0"/>
                  <a:t>introducing physics-based constraints in the form of ODEs. </a:t>
                </a:r>
              </a:p>
              <a:p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de-DE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) = 0</m:t>
                      </m:r>
                    </m:oMath>
                  </m:oMathPara>
                </a14:m>
                <a:endParaRPr lang="de-DE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endParaRPr lang="en-GB" dirty="0"/>
              </a:p>
              <a:p>
                <a:r>
                  <a:rPr lang="en-GB" dirty="0"/>
                  <a:t>Neural network’s automatic differentiation is used to compute the derivatives and the physics-based parameters are estimated using gradient descent</a:t>
                </a:r>
                <a:endParaRPr lang="de-DE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  <a:p>
                <a:endParaRPr lang="de-DE" dirty="0">
                  <a:solidFill>
                    <a:srgbClr val="202124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7" name="Textplatzhalter 3">
                <a:extLst>
                  <a:ext uri="{FF2B5EF4-FFF2-40B4-BE49-F238E27FC236}">
                    <a16:creationId xmlns:a16="http://schemas.microsoft.com/office/drawing/2014/main" id="{C7110878-256C-487D-912B-41E370C40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32517" y="1019002"/>
                <a:ext cx="10673533" cy="1264941"/>
              </a:xfrm>
              <a:blipFill>
                <a:blip r:embed="rId3"/>
                <a:stretch>
                  <a:fillRect l="-1257" t="-3365" b="-71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rapezoid 118">
            <a:extLst>
              <a:ext uri="{FF2B5EF4-FFF2-40B4-BE49-F238E27FC236}">
                <a16:creationId xmlns:a16="http://schemas.microsoft.com/office/drawing/2014/main" id="{0A9A1C97-6EFA-4C3E-B92F-307BD243085A}"/>
              </a:ext>
            </a:extLst>
          </p:cNvPr>
          <p:cNvSpPr/>
          <p:nvPr/>
        </p:nvSpPr>
        <p:spPr>
          <a:xfrm>
            <a:off x="3580603" y="4634342"/>
            <a:ext cx="543208" cy="425513"/>
          </a:xfrm>
          <a:prstGeom prst="trapezoid">
            <a:avLst/>
          </a:prstGeom>
        </p:spPr>
        <p:txBody>
          <a:bodyPr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GB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5C651CF7-1DCF-465D-9566-028A2AFA009C}"/>
                  </a:ext>
                </a:extLst>
              </p:cNvPr>
              <p:cNvSpPr txBox="1"/>
              <p:nvPr/>
            </p:nvSpPr>
            <p:spPr>
              <a:xfrm>
                <a:off x="4795501" y="4417490"/>
                <a:ext cx="568330" cy="317203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2" name="Textfeld 121">
                <a:extLst>
                  <a:ext uri="{FF2B5EF4-FFF2-40B4-BE49-F238E27FC236}">
                    <a16:creationId xmlns:a16="http://schemas.microsoft.com/office/drawing/2014/main" id="{5C651CF7-1DCF-465D-9566-028A2AFA0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501" y="4417490"/>
                <a:ext cx="568330" cy="317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Trapezoid 145">
            <a:extLst>
              <a:ext uri="{FF2B5EF4-FFF2-40B4-BE49-F238E27FC236}">
                <a16:creationId xmlns:a16="http://schemas.microsoft.com/office/drawing/2014/main" id="{E93449C1-ACF4-4983-98D4-384714A80FD2}"/>
              </a:ext>
            </a:extLst>
          </p:cNvPr>
          <p:cNvSpPr/>
          <p:nvPr/>
        </p:nvSpPr>
        <p:spPr>
          <a:xfrm rot="5400000">
            <a:off x="1418716" y="4278426"/>
            <a:ext cx="1143572" cy="933380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DD21EC86-7C0F-4586-9411-D26F199431F6}"/>
              </a:ext>
            </a:extLst>
          </p:cNvPr>
          <p:cNvSpPr/>
          <p:nvPr/>
        </p:nvSpPr>
        <p:spPr>
          <a:xfrm>
            <a:off x="2857597" y="4335651"/>
            <a:ext cx="155046" cy="8189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48" name="Trapezoid 147">
            <a:extLst>
              <a:ext uri="{FF2B5EF4-FFF2-40B4-BE49-F238E27FC236}">
                <a16:creationId xmlns:a16="http://schemas.microsoft.com/office/drawing/2014/main" id="{EFE82F54-175B-4F13-96CA-F9921AA23E4E}"/>
              </a:ext>
            </a:extLst>
          </p:cNvPr>
          <p:cNvSpPr/>
          <p:nvPr/>
        </p:nvSpPr>
        <p:spPr>
          <a:xfrm rot="16200000">
            <a:off x="3390165" y="4262497"/>
            <a:ext cx="1144012" cy="965675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5091EA36-21FD-4C4D-970E-AD88F5C6BDE9}"/>
              </a:ext>
            </a:extLst>
          </p:cNvPr>
          <p:cNvCxnSpPr>
            <a:cxnSpLocks/>
            <a:stCxn id="146" idx="0"/>
            <a:endCxn id="148" idx="0"/>
          </p:cNvCxnSpPr>
          <p:nvPr/>
        </p:nvCxnSpPr>
        <p:spPr>
          <a:xfrm>
            <a:off x="2457192" y="4745116"/>
            <a:ext cx="1022142" cy="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4A48E8DB-79CC-4410-8693-D4D3A3F72EA4}"/>
                  </a:ext>
                </a:extLst>
              </p:cNvPr>
              <p:cNvSpPr txBox="1"/>
              <p:nvPr/>
            </p:nvSpPr>
            <p:spPr>
              <a:xfrm>
                <a:off x="537472" y="4401913"/>
                <a:ext cx="568330" cy="317203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4" name="Textfeld 193">
                <a:extLst>
                  <a:ext uri="{FF2B5EF4-FFF2-40B4-BE49-F238E27FC236}">
                    <a16:creationId xmlns:a16="http://schemas.microsoft.com/office/drawing/2014/main" id="{4A48E8DB-79CC-4410-8693-D4D3A3F72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2" y="4401913"/>
                <a:ext cx="568330" cy="317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2C423EC-DE80-4C45-90D0-E27B990EB657}"/>
              </a:ext>
            </a:extLst>
          </p:cNvPr>
          <p:cNvCxnSpPr>
            <a:stCxn id="194" idx="3"/>
          </p:cNvCxnSpPr>
          <p:nvPr/>
        </p:nvCxnSpPr>
        <p:spPr>
          <a:xfrm flipV="1">
            <a:off x="1105802" y="4560034"/>
            <a:ext cx="411963" cy="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Gerade Verbindung mit Pfeil 198">
            <a:extLst>
              <a:ext uri="{FF2B5EF4-FFF2-40B4-BE49-F238E27FC236}">
                <a16:creationId xmlns:a16="http://schemas.microsoft.com/office/drawing/2014/main" id="{342F7F89-3025-4257-8A7E-AA4606AE49B7}"/>
              </a:ext>
            </a:extLst>
          </p:cNvPr>
          <p:cNvCxnSpPr>
            <a:cxnSpLocks/>
            <a:endCxn id="122" idx="1"/>
          </p:cNvCxnSpPr>
          <p:nvPr/>
        </p:nvCxnSpPr>
        <p:spPr>
          <a:xfrm flipV="1">
            <a:off x="4435110" y="4576092"/>
            <a:ext cx="360391" cy="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0CBF5500-E043-406D-A47C-5021C00AEB1B}"/>
                  </a:ext>
                </a:extLst>
              </p:cNvPr>
              <p:cNvSpPr/>
              <p:nvPr/>
            </p:nvSpPr>
            <p:spPr>
              <a:xfrm>
                <a:off x="5863157" y="4149651"/>
                <a:ext cx="892591" cy="84881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0CBF5500-E043-406D-A47C-5021C00AE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157" y="4149651"/>
                <a:ext cx="892591" cy="84881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A554299-8C11-4FE6-B186-6A0CDD662C77}"/>
              </a:ext>
            </a:extLst>
          </p:cNvPr>
          <p:cNvCxnSpPr>
            <a:cxnSpLocks/>
            <a:stCxn id="122" idx="3"/>
            <a:endCxn id="28" idx="2"/>
          </p:cNvCxnSpPr>
          <p:nvPr/>
        </p:nvCxnSpPr>
        <p:spPr>
          <a:xfrm flipV="1">
            <a:off x="5363831" y="4574058"/>
            <a:ext cx="499326" cy="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04E21D4-A03A-4E31-9792-B83FD6BE4827}"/>
              </a:ext>
            </a:extLst>
          </p:cNvPr>
          <p:cNvCxnSpPr>
            <a:stCxn id="28" idx="6"/>
          </p:cNvCxnSpPr>
          <p:nvPr/>
        </p:nvCxnSpPr>
        <p:spPr>
          <a:xfrm>
            <a:off x="6755748" y="4574058"/>
            <a:ext cx="4556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hteck: abgerundete Ecken 37">
                <a:extLst>
                  <a:ext uri="{FF2B5EF4-FFF2-40B4-BE49-F238E27FC236}">
                    <a16:creationId xmlns:a16="http://schemas.microsoft.com/office/drawing/2014/main" id="{6EA3D281-4A10-4E17-83A6-9A95C1390E32}"/>
                  </a:ext>
                </a:extLst>
              </p:cNvPr>
              <p:cNvSpPr/>
              <p:nvPr/>
            </p:nvSpPr>
            <p:spPr>
              <a:xfrm>
                <a:off x="7255074" y="4253454"/>
                <a:ext cx="2354009" cy="722255"/>
              </a:xfrm>
              <a:prstGeom prst="roundRect">
                <a:avLst/>
              </a:prstGeom>
              <a:solidFill>
                <a:srgbClr val="FF9966"/>
              </a:solidFill>
              <a:ln>
                <a:solidFill>
                  <a:srgbClr val="FF996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400" i="1" kern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400" b="0" i="1" kern="0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  <m:sub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GB" sz="1400" i="1" kern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400" b="0" i="1" kern="0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  <m:sub>
                          <m:r>
                            <a:rPr lang="de-DE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bg1"/>
                  </a:solidFill>
                </a:endParaRPr>
              </a:p>
              <a:p>
                <a:pPr algn="l">
                  <a:lnSpc>
                    <a:spcPct val="125000"/>
                  </a:lnSpc>
                  <a:spcBef>
                    <a:spcPts val="0"/>
                  </a:spcBef>
                </a:pPr>
                <a:endParaRPr lang="en-GB" sz="1400" dirty="0"/>
              </a:p>
            </p:txBody>
          </p:sp>
        </mc:Choice>
        <mc:Fallback>
          <p:sp>
            <p:nvSpPr>
              <p:cNvPr id="38" name="Rechteck: abgerundete Ecken 37">
                <a:extLst>
                  <a:ext uri="{FF2B5EF4-FFF2-40B4-BE49-F238E27FC236}">
                    <a16:creationId xmlns:a16="http://schemas.microsoft.com/office/drawing/2014/main" id="{6EA3D281-4A10-4E17-83A6-9A95C1390E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074" y="4253454"/>
                <a:ext cx="2354009" cy="72225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9966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F9000578-5A5D-4B04-AEAF-22DAD3C64B0C}"/>
                  </a:ext>
                </a:extLst>
              </p:cNvPr>
              <p:cNvSpPr txBox="1"/>
              <p:nvPr/>
            </p:nvSpPr>
            <p:spPr>
              <a:xfrm>
                <a:off x="524791" y="4759300"/>
                <a:ext cx="568330" cy="317203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8" name="Textfeld 207">
                <a:extLst>
                  <a:ext uri="{FF2B5EF4-FFF2-40B4-BE49-F238E27FC236}">
                    <a16:creationId xmlns:a16="http://schemas.microsoft.com/office/drawing/2014/main" id="{F9000578-5A5D-4B04-AEAF-22DAD3C64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91" y="4759300"/>
                <a:ext cx="568330" cy="3172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Gerade Verbindung mit Pfeil 208">
            <a:extLst>
              <a:ext uri="{FF2B5EF4-FFF2-40B4-BE49-F238E27FC236}">
                <a16:creationId xmlns:a16="http://schemas.microsoft.com/office/drawing/2014/main" id="{A5E3EE11-AEE9-4C28-ABCB-2BC1B983E07B}"/>
              </a:ext>
            </a:extLst>
          </p:cNvPr>
          <p:cNvCxnSpPr>
            <a:stCxn id="208" idx="3"/>
          </p:cNvCxnSpPr>
          <p:nvPr/>
        </p:nvCxnSpPr>
        <p:spPr>
          <a:xfrm flipV="1">
            <a:off x="1093121" y="4917421"/>
            <a:ext cx="411963" cy="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581F2379-334E-4DAC-A08A-49CE31209AA0}"/>
                  </a:ext>
                </a:extLst>
              </p:cNvPr>
              <p:cNvSpPr txBox="1"/>
              <p:nvPr/>
            </p:nvSpPr>
            <p:spPr>
              <a:xfrm>
                <a:off x="4805127" y="4783809"/>
                <a:ext cx="568330" cy="317203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de-DE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0" name="Textfeld 209">
                <a:extLst>
                  <a:ext uri="{FF2B5EF4-FFF2-40B4-BE49-F238E27FC236}">
                    <a16:creationId xmlns:a16="http://schemas.microsoft.com/office/drawing/2014/main" id="{581F2379-334E-4DAC-A08A-49CE31209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127" y="4783809"/>
                <a:ext cx="568330" cy="3172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ACD3F56C-A11A-4D0D-BE05-83711D09F0BF}"/>
              </a:ext>
            </a:extLst>
          </p:cNvPr>
          <p:cNvCxnSpPr>
            <a:cxnSpLocks/>
            <a:endCxn id="210" idx="1"/>
          </p:cNvCxnSpPr>
          <p:nvPr/>
        </p:nvCxnSpPr>
        <p:spPr>
          <a:xfrm flipV="1">
            <a:off x="4444736" y="4942411"/>
            <a:ext cx="360391" cy="6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9B95657-0AC9-442C-A027-13987ED1B6B2}"/>
              </a:ext>
            </a:extLst>
          </p:cNvPr>
          <p:cNvCxnSpPr>
            <a:stCxn id="210" idx="3"/>
            <a:endCxn id="28" idx="2"/>
          </p:cNvCxnSpPr>
          <p:nvPr/>
        </p:nvCxnSpPr>
        <p:spPr>
          <a:xfrm flipV="1">
            <a:off x="5373457" y="4574058"/>
            <a:ext cx="489700" cy="36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C6D71DA5-DEEE-46BB-AC45-024057BE3435}"/>
                  </a:ext>
                </a:extLst>
              </p:cNvPr>
              <p:cNvSpPr txBox="1"/>
              <p:nvPr/>
            </p:nvSpPr>
            <p:spPr>
              <a:xfrm>
                <a:off x="9853448" y="3975561"/>
                <a:ext cx="2003590" cy="121424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de-DE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de-DE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de-DE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sub>
                      </m:sSub>
                      <m:r>
                        <a:rPr lang="de-DE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de-DE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de-DE" sz="1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𝑀𝑆𝐸</m:t>
                          </m:r>
                        </m:num>
                        <m:den>
                          <m:r>
                            <a:rPr lang="en-GB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de-DE" sz="1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C6D71DA5-DEEE-46BB-AC45-024057BE3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448" y="3975561"/>
                <a:ext cx="2003590" cy="12142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Textfeld 10">
            <a:extLst>
              <a:ext uri="{FF2B5EF4-FFF2-40B4-BE49-F238E27FC236}">
                <a16:creationId xmlns:a16="http://schemas.microsoft.com/office/drawing/2014/main" id="{B18459B2-5CBE-4CBE-8A64-21C3CA602FE9}"/>
              </a:ext>
            </a:extLst>
          </p:cNvPr>
          <p:cNvSpPr txBox="1"/>
          <p:nvPr/>
        </p:nvSpPr>
        <p:spPr>
          <a:xfrm>
            <a:off x="1279573" y="5826807"/>
            <a:ext cx="333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rgbClr val="000000"/>
                </a:solidFill>
              </a:rPr>
              <a:t>Fig. 4. </a:t>
            </a:r>
            <a:r>
              <a:rPr lang="de-DE" sz="1200" dirty="0" err="1">
                <a:solidFill>
                  <a:srgbClr val="000000"/>
                </a:solidFill>
              </a:rPr>
              <a:t>Representation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of</a:t>
            </a:r>
            <a:r>
              <a:rPr lang="de-DE" sz="1200" dirty="0">
                <a:solidFill>
                  <a:srgbClr val="000000"/>
                </a:solidFill>
              </a:rPr>
              <a:t> a </a:t>
            </a:r>
            <a:r>
              <a:rPr lang="de-DE" sz="1200" dirty="0" err="1">
                <a:solidFill>
                  <a:srgbClr val="000000"/>
                </a:solidFill>
              </a:rPr>
              <a:t>generic</a:t>
            </a:r>
            <a:r>
              <a:rPr lang="de-DE" sz="1200" dirty="0">
                <a:solidFill>
                  <a:srgbClr val="000000"/>
                </a:solidFill>
              </a:rPr>
              <a:t> PI-DAE.</a:t>
            </a:r>
            <a:endParaRPr lang="en-US" sz="1200" i="1" baseline="30000" dirty="0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D12653F5-327E-49A0-80D7-76CCF2196910}"/>
              </a:ext>
            </a:extLst>
          </p:cNvPr>
          <p:cNvSpPr/>
          <p:nvPr/>
        </p:nvSpPr>
        <p:spPr>
          <a:xfrm>
            <a:off x="5975131" y="5367705"/>
            <a:ext cx="851338" cy="4712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de-DE" sz="1400" dirty="0">
                <a:solidFill>
                  <a:schemeClr val="bg1"/>
                </a:solidFill>
              </a:rPr>
              <a:t>Loss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5" name="Freihandform: Form 74">
            <a:extLst>
              <a:ext uri="{FF2B5EF4-FFF2-40B4-BE49-F238E27FC236}">
                <a16:creationId xmlns:a16="http://schemas.microsoft.com/office/drawing/2014/main" id="{CF42F6A9-2908-44B7-A9AA-F24434A75397}"/>
              </a:ext>
            </a:extLst>
          </p:cNvPr>
          <p:cNvSpPr/>
          <p:nvPr/>
        </p:nvSpPr>
        <p:spPr>
          <a:xfrm>
            <a:off x="6826469" y="5147441"/>
            <a:ext cx="1284890" cy="509951"/>
          </a:xfrm>
          <a:custGeom>
            <a:avLst/>
            <a:gdLst>
              <a:gd name="connsiteX0" fmla="*/ 1284890 w 1284890"/>
              <a:gd name="connsiteY0" fmla="*/ 0 h 509951"/>
              <a:gd name="connsiteX1" fmla="*/ 772510 w 1284890"/>
              <a:gd name="connsiteY1" fmla="*/ 480849 h 509951"/>
              <a:gd name="connsiteX2" fmla="*/ 0 w 1284890"/>
              <a:gd name="connsiteY2" fmla="*/ 457200 h 50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4890" h="509951">
                <a:moveTo>
                  <a:pt x="1284890" y="0"/>
                </a:moveTo>
                <a:cubicBezTo>
                  <a:pt x="1135774" y="202324"/>
                  <a:pt x="986658" y="404649"/>
                  <a:pt x="772510" y="480849"/>
                </a:cubicBezTo>
                <a:cubicBezTo>
                  <a:pt x="558362" y="557049"/>
                  <a:pt x="131379" y="459828"/>
                  <a:pt x="0" y="457200"/>
                </a:cubicBezTo>
              </a:path>
            </a:pathLst>
          </a:cu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reihandform: Form 75">
            <a:extLst>
              <a:ext uri="{FF2B5EF4-FFF2-40B4-BE49-F238E27FC236}">
                <a16:creationId xmlns:a16="http://schemas.microsoft.com/office/drawing/2014/main" id="{D6F5E2BF-A87D-4168-9EF9-91A51CC115ED}"/>
              </a:ext>
            </a:extLst>
          </p:cNvPr>
          <p:cNvSpPr/>
          <p:nvPr/>
        </p:nvSpPr>
        <p:spPr>
          <a:xfrm>
            <a:off x="5415455" y="5021317"/>
            <a:ext cx="796159" cy="354724"/>
          </a:xfrm>
          <a:custGeom>
            <a:avLst/>
            <a:gdLst>
              <a:gd name="connsiteX0" fmla="*/ 0 w 796159"/>
              <a:gd name="connsiteY0" fmla="*/ 0 h 354724"/>
              <a:gd name="connsiteX1" fmla="*/ 654269 w 796159"/>
              <a:gd name="connsiteY1" fmla="*/ 157655 h 354724"/>
              <a:gd name="connsiteX2" fmla="*/ 796159 w 796159"/>
              <a:gd name="connsiteY2" fmla="*/ 354724 h 35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159" h="354724">
                <a:moveTo>
                  <a:pt x="0" y="0"/>
                </a:moveTo>
                <a:cubicBezTo>
                  <a:pt x="260788" y="49267"/>
                  <a:pt x="521576" y="98534"/>
                  <a:pt x="654269" y="157655"/>
                </a:cubicBezTo>
                <a:cubicBezTo>
                  <a:pt x="786962" y="216776"/>
                  <a:pt x="791560" y="285750"/>
                  <a:pt x="796159" y="354724"/>
                </a:cubicBezTo>
              </a:path>
            </a:pathLst>
          </a:cu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Freihandform: Form 76">
            <a:extLst>
              <a:ext uri="{FF2B5EF4-FFF2-40B4-BE49-F238E27FC236}">
                <a16:creationId xmlns:a16="http://schemas.microsoft.com/office/drawing/2014/main" id="{E5B5707F-E816-4F0A-9001-1881727A4FB8}"/>
              </a:ext>
            </a:extLst>
          </p:cNvPr>
          <p:cNvSpPr/>
          <p:nvPr/>
        </p:nvSpPr>
        <p:spPr>
          <a:xfrm>
            <a:off x="5407572" y="4713890"/>
            <a:ext cx="1061416" cy="630620"/>
          </a:xfrm>
          <a:custGeom>
            <a:avLst/>
            <a:gdLst>
              <a:gd name="connsiteX0" fmla="*/ 0 w 1061416"/>
              <a:gd name="connsiteY0" fmla="*/ 0 h 630620"/>
              <a:gd name="connsiteX1" fmla="*/ 938049 w 1061416"/>
              <a:gd name="connsiteY1" fmla="*/ 512379 h 630620"/>
              <a:gd name="connsiteX2" fmla="*/ 1040525 w 1061416"/>
              <a:gd name="connsiteY2" fmla="*/ 630620 h 63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1416" h="630620">
                <a:moveTo>
                  <a:pt x="0" y="0"/>
                </a:moveTo>
                <a:cubicBezTo>
                  <a:pt x="382314" y="203638"/>
                  <a:pt x="764628" y="407276"/>
                  <a:pt x="938049" y="512379"/>
                </a:cubicBezTo>
                <a:cubicBezTo>
                  <a:pt x="1111470" y="617482"/>
                  <a:pt x="1056290" y="630620"/>
                  <a:pt x="1040525" y="630620"/>
                </a:cubicBezTo>
              </a:path>
            </a:pathLst>
          </a:cu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Freihandform: Form 78">
            <a:extLst>
              <a:ext uri="{FF2B5EF4-FFF2-40B4-BE49-F238E27FC236}">
                <a16:creationId xmlns:a16="http://schemas.microsoft.com/office/drawing/2014/main" id="{0D473C7F-15AE-4B21-B66D-658EC5110E97}"/>
              </a:ext>
            </a:extLst>
          </p:cNvPr>
          <p:cNvSpPr/>
          <p:nvPr/>
        </p:nvSpPr>
        <p:spPr>
          <a:xfrm>
            <a:off x="988567" y="5407572"/>
            <a:ext cx="5049626" cy="374049"/>
          </a:xfrm>
          <a:custGeom>
            <a:avLst/>
            <a:gdLst>
              <a:gd name="connsiteX0" fmla="*/ 5049626 w 5049626"/>
              <a:gd name="connsiteY0" fmla="*/ 307428 h 374049"/>
              <a:gd name="connsiteX1" fmla="*/ 3110467 w 5049626"/>
              <a:gd name="connsiteY1" fmla="*/ 370490 h 374049"/>
              <a:gd name="connsiteX2" fmla="*/ 406681 w 5049626"/>
              <a:gd name="connsiteY2" fmla="*/ 212835 h 374049"/>
              <a:gd name="connsiteX3" fmla="*/ 59840 w 5049626"/>
              <a:gd name="connsiteY3" fmla="*/ 0 h 374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9626" h="374049">
                <a:moveTo>
                  <a:pt x="5049626" y="307428"/>
                </a:moveTo>
                <a:cubicBezTo>
                  <a:pt x="4466958" y="346841"/>
                  <a:pt x="3884291" y="386255"/>
                  <a:pt x="3110467" y="370490"/>
                </a:cubicBezTo>
                <a:cubicBezTo>
                  <a:pt x="2336643" y="354725"/>
                  <a:pt x="915119" y="274583"/>
                  <a:pt x="406681" y="212835"/>
                </a:cubicBezTo>
                <a:cubicBezTo>
                  <a:pt x="-101757" y="151087"/>
                  <a:pt x="-20959" y="75543"/>
                  <a:pt x="59840" y="0"/>
                </a:cubicBezTo>
              </a:path>
            </a:pathLst>
          </a:cu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4A2FE195-5055-4F05-9A52-DADE3064164D}"/>
              </a:ext>
            </a:extLst>
          </p:cNvPr>
          <p:cNvSpPr/>
          <p:nvPr/>
        </p:nvSpPr>
        <p:spPr>
          <a:xfrm>
            <a:off x="252249" y="3564307"/>
            <a:ext cx="5444005" cy="18524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GB" sz="1800" dirty="0"/>
          </a:p>
        </p:txBody>
      </p:sp>
      <p:sp>
        <p:nvSpPr>
          <p:cNvPr id="213" name="Rechteck: abgerundete Ecken 212">
            <a:extLst>
              <a:ext uri="{FF2B5EF4-FFF2-40B4-BE49-F238E27FC236}">
                <a16:creationId xmlns:a16="http://schemas.microsoft.com/office/drawing/2014/main" id="{8C68AC7E-DB30-46F8-9198-2EAC479A973E}"/>
              </a:ext>
            </a:extLst>
          </p:cNvPr>
          <p:cNvSpPr/>
          <p:nvPr/>
        </p:nvSpPr>
        <p:spPr>
          <a:xfrm>
            <a:off x="5522609" y="3846370"/>
            <a:ext cx="4199589" cy="138895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GB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0AB4FF8B-3D29-4672-8881-31204E5B3D0E}"/>
                  </a:ext>
                </a:extLst>
              </p:cNvPr>
              <p:cNvSpPr txBox="1"/>
              <p:nvPr/>
            </p:nvSpPr>
            <p:spPr>
              <a:xfrm>
                <a:off x="5709969" y="3446066"/>
                <a:ext cx="1045779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𝐷𝐸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400" i="1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0AB4FF8B-3D29-4672-8881-31204E5B3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69" y="3446066"/>
                <a:ext cx="1045779" cy="307777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feld 214">
                <a:extLst>
                  <a:ext uri="{FF2B5EF4-FFF2-40B4-BE49-F238E27FC236}">
                    <a16:creationId xmlns:a16="http://schemas.microsoft.com/office/drawing/2014/main" id="{E9323DDB-4BBF-4A22-BF8E-D3D147957120}"/>
                  </a:ext>
                </a:extLst>
              </p:cNvPr>
              <p:cNvSpPr txBox="1"/>
              <p:nvPr/>
            </p:nvSpPr>
            <p:spPr>
              <a:xfrm>
                <a:off x="332517" y="3177790"/>
                <a:ext cx="1045779" cy="3077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sz="1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5" name="Textfeld 214">
                <a:extLst>
                  <a:ext uri="{FF2B5EF4-FFF2-40B4-BE49-F238E27FC236}">
                    <a16:creationId xmlns:a16="http://schemas.microsoft.com/office/drawing/2014/main" id="{E9323DDB-4BBF-4A22-BF8E-D3D147957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7" y="3177790"/>
                <a:ext cx="1045779" cy="307777"/>
              </a:xfrm>
              <a:prstGeom prst="rect">
                <a:avLst/>
              </a:prstGeom>
              <a:blipFill>
                <a:blip r:embed="rId15"/>
                <a:stretch>
                  <a:fillRect b="-78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6916E18-BC90-439E-B25C-C85B21780729}"/>
                  </a:ext>
                </a:extLst>
              </p:cNvPr>
              <p:cNvSpPr txBox="1"/>
              <p:nvPr/>
            </p:nvSpPr>
            <p:spPr>
              <a:xfrm>
                <a:off x="2657295" y="3819431"/>
                <a:ext cx="555649" cy="307777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76916E18-BC90-439E-B25C-C85B2178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95" y="3819431"/>
                <a:ext cx="55564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8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/>
              <a:t>Case </a:t>
            </a:r>
            <a:r>
              <a:rPr lang="de-DE" sz="2400" dirty="0" err="1"/>
              <a:t>study</a:t>
            </a:r>
            <a:r>
              <a:rPr lang="de-DE" sz="2400" dirty="0"/>
              <a:t> </a:t>
            </a:r>
            <a:r>
              <a:rPr lang="de-DE" sz="2400" dirty="0" err="1"/>
              <a:t>description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3BC678-AC5B-459E-8312-17B9BA203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691" y="948059"/>
            <a:ext cx="4271966" cy="5078438"/>
          </a:xfrm>
          <a:prstGeom prst="rect">
            <a:avLst/>
          </a:prstGeom>
        </p:spPr>
      </p:pic>
      <p:sp>
        <p:nvSpPr>
          <p:cNvPr id="36" name="Textplatzhalter 3">
            <a:extLst>
              <a:ext uri="{FF2B5EF4-FFF2-40B4-BE49-F238E27FC236}">
                <a16:creationId xmlns:a16="http://schemas.microsoft.com/office/drawing/2014/main" id="{0B5A710B-F482-4A20-B866-C49E7ECF4B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518" y="1019003"/>
            <a:ext cx="5762260" cy="4837887"/>
          </a:xfrm>
        </p:spPr>
        <p:txBody>
          <a:bodyPr/>
          <a:lstStyle/>
          <a:p>
            <a:r>
              <a:rPr lang="de-DE" dirty="0"/>
              <a:t>Office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located</a:t>
            </a:r>
            <a:r>
              <a:rPr lang="de-DE" dirty="0"/>
              <a:t> in Berkeley, California (open-source </a:t>
            </a:r>
            <a:r>
              <a:rPr lang="de-DE" dirty="0" err="1"/>
              <a:t>dataset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roof</a:t>
            </a:r>
            <a:r>
              <a:rPr lang="de-DE" dirty="0"/>
              <a:t> terminal </a:t>
            </a:r>
            <a:r>
              <a:rPr lang="de-DE" dirty="0" err="1"/>
              <a:t>unit</a:t>
            </a:r>
            <a:r>
              <a:rPr lang="de-DE" dirty="0"/>
              <a:t> (RTU)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serving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thermal </a:t>
            </a:r>
            <a:r>
              <a:rPr lang="de-DE" dirty="0" err="1"/>
              <a:t>zone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aggregate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-&gt;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adjacent</a:t>
            </a:r>
            <a:r>
              <a:rPr lang="de-DE" dirty="0"/>
              <a:t> </a:t>
            </a:r>
            <a:r>
              <a:rPr lang="de-DE" dirty="0" err="1"/>
              <a:t>zones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Cooling and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aggregated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sum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en-GB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9" name="Textfeld 10">
            <a:extLst>
              <a:ext uri="{FF2B5EF4-FFF2-40B4-BE49-F238E27FC236}">
                <a16:creationId xmlns:a16="http://schemas.microsoft.com/office/drawing/2014/main" id="{CBACFDD0-CD49-4CCA-A1B9-A1BB76963BCA}"/>
              </a:ext>
            </a:extLst>
          </p:cNvPr>
          <p:cNvSpPr txBox="1"/>
          <p:nvPr/>
        </p:nvSpPr>
        <p:spPr>
          <a:xfrm>
            <a:off x="7570015" y="5856890"/>
            <a:ext cx="3330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>
                <a:solidFill>
                  <a:srgbClr val="000000"/>
                </a:solidFill>
              </a:rPr>
              <a:t>Fig. 5. </a:t>
            </a:r>
            <a:r>
              <a:rPr lang="de-DE" sz="1200" dirty="0">
                <a:solidFill>
                  <a:srgbClr val="000000"/>
                </a:solidFill>
              </a:rPr>
              <a:t>Building </a:t>
            </a:r>
            <a:r>
              <a:rPr lang="de-DE" sz="1200" dirty="0" err="1">
                <a:solidFill>
                  <a:srgbClr val="000000"/>
                </a:solidFill>
              </a:rPr>
              <a:t>scheme</a:t>
            </a:r>
            <a:r>
              <a:rPr lang="de-DE" sz="1200" dirty="0">
                <a:solidFill>
                  <a:srgbClr val="000000"/>
                </a:solidFill>
              </a:rPr>
              <a:t>.</a:t>
            </a:r>
            <a:endParaRPr lang="en-US" sz="1200" i="1" baseline="30000" dirty="0"/>
          </a:p>
        </p:txBody>
      </p:sp>
      <p:sp>
        <p:nvSpPr>
          <p:cNvPr id="40" name="Textfeld 10">
            <a:extLst>
              <a:ext uri="{FF2B5EF4-FFF2-40B4-BE49-F238E27FC236}">
                <a16:creationId xmlns:a16="http://schemas.microsoft.com/office/drawing/2014/main" id="{286325D7-0D91-46B0-B96D-D3E0CDE7E0F3}"/>
              </a:ext>
            </a:extLst>
          </p:cNvPr>
          <p:cNvSpPr txBox="1"/>
          <p:nvPr/>
        </p:nvSpPr>
        <p:spPr>
          <a:xfrm>
            <a:off x="332518" y="5841831"/>
            <a:ext cx="623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Luo, N., Wang, Z., Blum, D., </a:t>
            </a:r>
            <a:r>
              <a:rPr lang="en-GB" sz="900" dirty="0" err="1"/>
              <a:t>Weyandt</a:t>
            </a:r>
            <a:r>
              <a:rPr lang="en-GB" sz="900" dirty="0"/>
              <a:t>, C., Bourassa, N., </a:t>
            </a:r>
            <a:r>
              <a:rPr lang="en-GB" sz="900" dirty="0" err="1"/>
              <a:t>Piette</a:t>
            </a:r>
            <a:r>
              <a:rPr lang="en-GB" sz="900" dirty="0"/>
              <a:t>, M. A., &amp; Hong, T. (2022). A three-year dataset supporting research on building energy management and occupancy analytics. </a:t>
            </a:r>
            <a:r>
              <a:rPr lang="en-GB" sz="900" i="1" dirty="0"/>
              <a:t>Scientific Data</a:t>
            </a:r>
            <a:r>
              <a:rPr lang="en-GB" sz="900" dirty="0"/>
              <a:t>, </a:t>
            </a:r>
            <a:r>
              <a:rPr lang="en-GB" sz="900" i="1" dirty="0"/>
              <a:t>9</a:t>
            </a:r>
            <a:r>
              <a:rPr lang="en-GB" sz="900" dirty="0"/>
              <a:t>(1), 156.</a:t>
            </a:r>
            <a:endParaRPr lang="en-US" sz="900" i="1" baseline="30000" dirty="0"/>
          </a:p>
        </p:txBody>
      </p:sp>
    </p:spTree>
    <p:extLst>
      <p:ext uri="{BB962C8B-B14F-4D97-AF65-F5344CB8AC3E}">
        <p14:creationId xmlns:p14="http://schemas.microsoft.com/office/powerpoint/2010/main" val="197320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/>
              <a:t>Definition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building</a:t>
            </a:r>
            <a:r>
              <a:rPr lang="de-DE" sz="2400" dirty="0"/>
              <a:t> </a:t>
            </a:r>
            <a:r>
              <a:rPr lang="de-DE" sz="2400" dirty="0" err="1"/>
              <a:t>energy</a:t>
            </a:r>
            <a:r>
              <a:rPr lang="de-DE" sz="2400" dirty="0"/>
              <a:t> </a:t>
            </a:r>
            <a:r>
              <a:rPr lang="de-DE" sz="2400" dirty="0" err="1"/>
              <a:t>balance</a:t>
            </a:r>
            <a:r>
              <a:rPr lang="de-DE" sz="2400" dirty="0"/>
              <a:t> ODE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platzhalter 3">
                <a:extLst>
                  <a:ext uri="{FF2B5EF4-FFF2-40B4-BE49-F238E27FC236}">
                    <a16:creationId xmlns:a16="http://schemas.microsoft.com/office/drawing/2014/main" id="{3ECEE602-6875-406F-B8B4-B22C8AA47ACC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32518" y="1019003"/>
                <a:ext cx="10080606" cy="4837887"/>
              </a:xfrm>
            </p:spPr>
            <p:txBody>
              <a:bodyPr/>
              <a:lstStyle/>
              <a:p>
                <a:r>
                  <a:rPr lang="en-GB" dirty="0"/>
                  <a:t>Energy balance: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sSub>
                        <m:sSubPr>
                          <m:ctrlPr>
                            <a:rPr lang="de-DE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GB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 kern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de-DE" i="1" kern="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𝑠𝑡𝑜𝑟𝑎𝑔𝑒</m:t>
                          </m:r>
                        </m:sub>
                      </m:sSub>
                      <m:r>
                        <a:rPr lang="de-DE" b="0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  <m:r>
                        <a:rPr lang="de-DE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acc>
                      <m:r>
                        <a:rPr lang="de-DE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  <m:r>
                        <a:rPr lang="de-DE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acc>
                      <m:r>
                        <a:rPr lang="de-DE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GB" dirty="0"/>
              </a:p>
              <a:p>
                <a:endParaRPr lang="de-DE" dirty="0"/>
              </a:p>
              <a:p>
                <a:pPr marL="0" lvl="0" indent="0" defTabSz="914400">
                  <a:lnSpc>
                    <a:spcPct val="100000"/>
                  </a:lnSpc>
                  <a:spcBef>
                    <a:spcPct val="20000"/>
                  </a:spcBef>
                  <a:buClr>
                    <a:srgbClr val="00549F"/>
                  </a:buClr>
                  <a:buSzPct val="130000"/>
                  <a:buNone/>
                  <a:tabLst/>
                </a:pPr>
                <a14:m>
                  <m:oMath xmlns:m="http://schemas.openxmlformats.org/officeDocument/2006/math">
                    <m:r>
                      <a:rPr lang="de-DE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                   </m:t>
                    </m:r>
                    <m:sSub>
                      <m:sSubPr>
                        <m:ctrlPr>
                          <a:rPr lang="de-DE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de-DE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𝑠𝑡𝑜𝑟𝑎𝑔𝑒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000000"/>
                    </a:solidFill>
                    <a:latin typeface="Arial"/>
                    <a:ea typeface="ヒラギノ角ゴ Pro W3"/>
                  </a:rPr>
                  <a:t>= heat storage</a:t>
                </a:r>
                <a:endParaRPr lang="en-GB" dirty="0"/>
              </a:p>
              <a:p>
                <a:pPr marL="0" lvl="0" indent="0" defTabSz="914400">
                  <a:lnSpc>
                    <a:spcPct val="100000"/>
                  </a:lnSpc>
                  <a:spcBef>
                    <a:spcPct val="20000"/>
                  </a:spcBef>
                  <a:buClr>
                    <a:srgbClr val="00549F"/>
                  </a:buClr>
                  <a:buSzPct val="130000"/>
                  <a:buNone/>
                  <a:tabLst/>
                </a:pPr>
                <a:r>
                  <a:rPr lang="en-GB" kern="0" dirty="0">
                    <a:solidFill>
                      <a:srgbClr val="000000"/>
                    </a:solidFill>
                    <a:latin typeface="Arial"/>
                    <a:ea typeface="ヒラギノ角ゴ Pro W3"/>
                    <a:cs typeface="+mn-cs"/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𝑄</m:t>
                            </m:r>
                          </m:e>
                          <m:sub>
                            <m: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</m:sub>
                        </m:sSub>
                      </m:e>
                    </m:acc>
                    <m:r>
                      <a:rPr lang="de-DE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000000"/>
                    </a:solidFill>
                    <a:latin typeface="Arial"/>
                    <a:ea typeface="ヒラギノ角ゴ Pro W3"/>
                    <a:cs typeface="+mn-cs"/>
                  </a:rPr>
                  <a:t>	= transmission heat flux </a:t>
                </a:r>
              </a:p>
              <a:p>
                <a:pPr marL="0" lvl="0" indent="0" defTabSz="914400">
                  <a:lnSpc>
                    <a:spcPct val="100000"/>
                  </a:lnSpc>
                  <a:spcBef>
                    <a:spcPct val="20000"/>
                  </a:spcBef>
                  <a:buClr>
                    <a:srgbClr val="00549F"/>
                  </a:buClr>
                  <a:buSzPct val="130000"/>
                  <a:buNone/>
                  <a:tabLst/>
                </a:pPr>
                <a:r>
                  <a:rPr lang="en-GB" kern="0" dirty="0">
                    <a:solidFill>
                      <a:srgbClr val="000000"/>
                    </a:solidFill>
                    <a:latin typeface="Arial"/>
                    <a:ea typeface="ヒラギノ角ゴ Pro W3"/>
                    <a:cs typeface="+mn-cs"/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𝑄</m:t>
                            </m:r>
                          </m:e>
                          <m:sub>
                            <m: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kern="0" dirty="0">
                    <a:solidFill>
                      <a:srgbClr val="000000"/>
                    </a:solidFill>
                    <a:latin typeface="Arial"/>
                    <a:ea typeface="ヒラギノ角ゴ Pro W3"/>
                    <a:cs typeface="+mn-cs"/>
                  </a:rPr>
                  <a:t> 	= ventilation heat flux</a:t>
                </a:r>
              </a:p>
              <a:p>
                <a:pPr marL="0" lvl="0" indent="0" defTabSz="914400">
                  <a:lnSpc>
                    <a:spcPct val="100000"/>
                  </a:lnSpc>
                  <a:spcBef>
                    <a:spcPct val="20000"/>
                  </a:spcBef>
                  <a:buClr>
                    <a:srgbClr val="00549F"/>
                  </a:buClr>
                  <a:buSzPct val="130000"/>
                  <a:buNone/>
                  <a:tabLst/>
                </a:pPr>
                <a:r>
                  <a:rPr lang="en-GB" kern="0" dirty="0">
                    <a:solidFill>
                      <a:srgbClr val="000000"/>
                    </a:solidFill>
                    <a:latin typeface="Arial"/>
                    <a:ea typeface="ヒラギノ角ゴ Pro W3"/>
                    <a:cs typeface="+mn-cs"/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𝑄</m:t>
                            </m:r>
                          </m:e>
                          <m:sub>
                            <m:r>
                              <a:rPr lang="de-DE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𝑆</m:t>
                            </m:r>
                          </m:sub>
                        </m:sSub>
                      </m:e>
                    </m:acc>
                    <m:r>
                      <a:rPr lang="de-DE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000000"/>
                    </a:solidFill>
                    <a:latin typeface="Arial"/>
                    <a:ea typeface="ヒラギノ角ゴ Pro W3"/>
                    <a:cs typeface="+mn-cs"/>
                  </a:rPr>
                  <a:t>	= solar heat flux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/>
                  <a:t> 0</a:t>
                </a:r>
                <a:endParaRPr lang="en-GB" kern="0" dirty="0">
                  <a:solidFill>
                    <a:srgbClr val="000000"/>
                  </a:solidFill>
                  <a:latin typeface="Arial"/>
                  <a:ea typeface="ヒラギノ角ゴ Pro W3"/>
                  <a:cs typeface="+mn-cs"/>
                </a:endParaRPr>
              </a:p>
              <a:p>
                <a:pPr marL="0" lvl="0" indent="0" defTabSz="914400">
                  <a:lnSpc>
                    <a:spcPct val="100000"/>
                  </a:lnSpc>
                  <a:spcBef>
                    <a:spcPct val="20000"/>
                  </a:spcBef>
                  <a:buClr>
                    <a:srgbClr val="00549F"/>
                  </a:buClr>
                  <a:buSzPct val="130000"/>
                  <a:buNone/>
                  <a:tabLst/>
                </a:pPr>
                <a:r>
                  <a:rPr lang="en-GB" kern="0" dirty="0">
                    <a:solidFill>
                      <a:srgbClr val="000000"/>
                    </a:solidFill>
                    <a:latin typeface="Arial"/>
                    <a:ea typeface="ヒラギノ角ゴ Pro W3"/>
                    <a:cs typeface="+mn-cs"/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𝑄</m:t>
                            </m:r>
                          </m:e>
                          <m:sub>
                            <m: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kern="0" dirty="0">
                    <a:solidFill>
                      <a:srgbClr val="000000"/>
                    </a:solidFill>
                    <a:latin typeface="Arial"/>
                    <a:ea typeface="ヒラギノ角ゴ Pro W3"/>
                    <a:cs typeface="+mn-cs"/>
                  </a:rPr>
                  <a:t> 	= internal heat flux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/>
                  <a:t> 0</a:t>
                </a:r>
                <a:endParaRPr lang="en-GB" kern="0" dirty="0">
                  <a:solidFill>
                    <a:srgbClr val="000000"/>
                  </a:solidFill>
                  <a:latin typeface="Arial"/>
                  <a:ea typeface="ヒラギノ角ゴ Pro W3"/>
                  <a:cs typeface="+mn-cs"/>
                </a:endParaRPr>
              </a:p>
              <a:p>
                <a:pPr marL="0" lvl="0" indent="0" defTabSz="914400">
                  <a:lnSpc>
                    <a:spcPct val="100000"/>
                  </a:lnSpc>
                  <a:spcBef>
                    <a:spcPct val="20000"/>
                  </a:spcBef>
                  <a:buClr>
                    <a:srgbClr val="00549F"/>
                  </a:buClr>
                  <a:buSzPct val="130000"/>
                  <a:buNone/>
                  <a:tabLst/>
                </a:pPr>
                <a:r>
                  <a:rPr lang="en-GB" kern="0" dirty="0">
                    <a:solidFill>
                      <a:srgbClr val="000000"/>
                    </a:solidFill>
                    <a:latin typeface="Arial"/>
                    <a:ea typeface="ヒラギノ角ゴ Pro W3"/>
                    <a:cs typeface="+mn-cs"/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𝑄</m:t>
                            </m:r>
                          </m:e>
                          <m:sub>
                            <m: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𝐸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kern="0" dirty="0">
                    <a:solidFill>
                      <a:srgbClr val="000000"/>
                    </a:solidFill>
                    <a:latin typeface="Arial"/>
                    <a:ea typeface="ヒラギノ角ゴ Pro W3"/>
                    <a:cs typeface="+mn-cs"/>
                  </a:rPr>
                  <a:t> 	= evaporative heat flux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/>
                  <a:t> 0</a:t>
                </a:r>
                <a:endParaRPr lang="en-GB" kern="0" dirty="0">
                  <a:solidFill>
                    <a:srgbClr val="000000"/>
                  </a:solidFill>
                  <a:latin typeface="Arial"/>
                  <a:ea typeface="ヒラギノ角ゴ Pro W3"/>
                  <a:cs typeface="+mn-cs"/>
                </a:endParaRPr>
              </a:p>
              <a:p>
                <a:pPr marL="0" lvl="0" indent="0" defTabSz="914400">
                  <a:lnSpc>
                    <a:spcPct val="100000"/>
                  </a:lnSpc>
                  <a:spcBef>
                    <a:spcPct val="20000"/>
                  </a:spcBef>
                  <a:buClr>
                    <a:srgbClr val="00549F"/>
                  </a:buClr>
                  <a:buSzPct val="130000"/>
                  <a:buNone/>
                  <a:tabLst/>
                </a:pPr>
                <a:r>
                  <a:rPr lang="en-GB" kern="0" dirty="0">
                    <a:solidFill>
                      <a:srgbClr val="000000"/>
                    </a:solidFill>
                    <a:latin typeface="Arial"/>
                    <a:ea typeface="ヒラギノ角ゴ Pro W3"/>
                    <a:cs typeface="+mn-cs"/>
                  </a:rPr>
                  <a:t>	</a:t>
                </a:r>
              </a:p>
              <a:p>
                <a:pPr marL="0" lvl="0" indent="0" defTabSz="914400">
                  <a:lnSpc>
                    <a:spcPct val="100000"/>
                  </a:lnSpc>
                  <a:spcBef>
                    <a:spcPct val="20000"/>
                  </a:spcBef>
                  <a:buClr>
                    <a:srgbClr val="00549F"/>
                  </a:buClr>
                  <a:buSzPct val="130000"/>
                  <a:buNone/>
                  <a:tabLst/>
                </a:pPr>
                <a:r>
                  <a:rPr lang="en-GB" kern="0" dirty="0">
                    <a:solidFill>
                      <a:srgbClr val="000000"/>
                    </a:solidFill>
                    <a:latin typeface="Arial"/>
                    <a:ea typeface="ヒラギノ角ゴ Pro W3"/>
                    <a:cs typeface="+mn-cs"/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𝑄</m:t>
                            </m:r>
                          </m:e>
                          <m:sub>
                            <m: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kern="0" dirty="0">
                    <a:solidFill>
                      <a:srgbClr val="000000"/>
                    </a:solidFill>
                    <a:latin typeface="Arial"/>
                    <a:ea typeface="ヒラギノ角ゴ Pro W3"/>
                    <a:cs typeface="+mn-cs"/>
                  </a:rPr>
                  <a:t> 	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de-DE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h𝑒𝑎𝑡</m:t>
                        </m:r>
                      </m:sub>
                    </m:sSub>
                    <m:r>
                      <a:rPr lang="de-DE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lang="de-DE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GB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de-DE" i="1" kern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de-DE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𝑐𝑜𝑜𝑙</m:t>
                        </m:r>
                      </m:sub>
                    </m:sSub>
                  </m:oMath>
                </a14:m>
                <a:endParaRPr lang="en-GB" kern="0" dirty="0">
                  <a:solidFill>
                    <a:srgbClr val="000000"/>
                  </a:solidFill>
                  <a:latin typeface="Arial"/>
                  <a:ea typeface="ヒラギノ角ゴ Pro W3"/>
                  <a:cs typeface="+mn-cs"/>
                </a:endParaRPr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11" name="Textplatzhalter 3">
                <a:extLst>
                  <a:ext uri="{FF2B5EF4-FFF2-40B4-BE49-F238E27FC236}">
                    <a16:creationId xmlns:a16="http://schemas.microsoft.com/office/drawing/2014/main" id="{3ECEE602-6875-406F-B8B4-B22C8AA47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32518" y="1019003"/>
                <a:ext cx="10080606" cy="4837887"/>
              </a:xfrm>
              <a:blipFill>
                <a:blip r:embed="rId3"/>
                <a:stretch>
                  <a:fillRect l="-1331" t="-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2734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WsdPciMNPmR8ZMarAl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MZdLrnU54VKj.WK.bz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1UhrQZK3EDbt1g1WB5vp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mOXFVP9gwtVYgusnGg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Y8CCMNDTJXD1UQ5svHw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S4GOd4lZsGvyxbbqFEU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tgur1hIsRCs3ahp0Oo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tL5KLLrdgxjoM2cZY7vw"/>
</p:tagLst>
</file>

<file path=ppt/theme/theme1.xml><?xml version="1.0" encoding="utf-8"?>
<a:theme xmlns:a="http://schemas.openxmlformats.org/drawingml/2006/main" name="Foliensatz_E3D_2020">
  <a:themeElements>
    <a:clrScheme name="Benutzerdefiniert 4">
      <a:dk1>
        <a:srgbClr val="000000"/>
      </a:dk1>
      <a:lt1>
        <a:sysClr val="window" lastClr="FFFFFF"/>
      </a:lt1>
      <a:dk2>
        <a:srgbClr val="00549F"/>
      </a:dk2>
      <a:lt2>
        <a:srgbClr val="8EBAE5"/>
      </a:lt2>
      <a:accent1>
        <a:srgbClr val="CC071E"/>
      </a:accent1>
      <a:accent2>
        <a:srgbClr val="F6BA00"/>
      </a:accent2>
      <a:accent3>
        <a:srgbClr val="57AB27"/>
      </a:accent3>
      <a:accent4>
        <a:srgbClr val="646765"/>
      </a:accent4>
      <a:accent5>
        <a:srgbClr val="8EBAE5"/>
      </a:accent5>
      <a:accent6>
        <a:srgbClr val="00549F"/>
      </a:accent6>
      <a:hlink>
        <a:srgbClr val="000000"/>
      </a:hlink>
      <a:folHlink>
        <a:srgbClr val="000000"/>
      </a:folHlink>
    </a:clrScheme>
    <a:fontScheme name="Benutzerdefiniert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lnSpc>
            <a:spcPct val="125000"/>
          </a:lnSpc>
          <a:spcBef>
            <a:spcPts val="0"/>
          </a:spcBef>
          <a:defRPr sz="1800" dirty="0"/>
        </a:defPPr>
      </a:lstStyle>
    </a:spDef>
    <a:txDef>
      <a:spPr>
        <a:noFill/>
        <a:ln w="19050">
          <a:solidFill>
            <a:schemeClr val="bg2"/>
          </a:solidFill>
        </a:ln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1111_Abschlussvortrag_BA_MA_Arbeit.pptx" id="{9862A47C-93E3-42A5-8B61-BDA04BF77D35}" vid="{9C0152EB-95AD-4067-BB4B-8032FB81F89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Foliensatz_E3D_2020</Template>
  <TotalTime>0</TotalTime>
  <Words>993</Words>
  <Application>Microsoft Office PowerPoint</Application>
  <PresentationFormat>Breitbild</PresentationFormat>
  <Paragraphs>214</Paragraphs>
  <Slides>16</Slides>
  <Notes>15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Arial</vt:lpstr>
      <vt:lpstr>Arial</vt:lpstr>
      <vt:lpstr>Calibri</vt:lpstr>
      <vt:lpstr>Cambria Math</vt:lpstr>
      <vt:lpstr>Symbol</vt:lpstr>
      <vt:lpstr>Wingdings</vt:lpstr>
      <vt:lpstr>ヒラギノ角ゴ Pro W3</vt:lpstr>
      <vt:lpstr>Foliensatz_E3D_2020</vt:lpstr>
      <vt:lpstr>think-cell Folie</vt:lpstr>
      <vt:lpstr>PI-DAEs – Physics-informed Denoising Autoencoders </vt:lpstr>
      <vt:lpstr>Motivation</vt:lpstr>
      <vt:lpstr>Motivation</vt:lpstr>
      <vt:lpstr>Motivation</vt:lpstr>
      <vt:lpstr>Theoretical background – DAEs</vt:lpstr>
      <vt:lpstr>Theoretical background – PINNs</vt:lpstr>
      <vt:lpstr>Theoretical background – PI-DAEs</vt:lpstr>
      <vt:lpstr>Case study description</vt:lpstr>
      <vt:lpstr>Definition of the building energy balance ODE</vt:lpstr>
      <vt:lpstr>Definition of the building energy balance ODE</vt:lpstr>
      <vt:lpstr>Definition of the model</vt:lpstr>
      <vt:lpstr>Selection of different building operation periods</vt:lpstr>
      <vt:lpstr>Ablation study (preliminary results): Case 1</vt:lpstr>
      <vt:lpstr>Ablation study (preliminary results): Case 2</vt:lpstr>
      <vt:lpstr>Considerations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Vorname Nachname</dc:title>
  <dc:creator>Nicolas Pauen</dc:creator>
  <cp:lastModifiedBy>Antonio</cp:lastModifiedBy>
  <cp:revision>340</cp:revision>
  <dcterms:created xsi:type="dcterms:W3CDTF">2022-08-23T13:56:11Z</dcterms:created>
  <dcterms:modified xsi:type="dcterms:W3CDTF">2023-03-16T10:55:25Z</dcterms:modified>
</cp:coreProperties>
</file>