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13068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9" autoAdjust="0"/>
    <p:restoredTop sz="94660"/>
  </p:normalViewPr>
  <p:slideViewPr>
    <p:cSldViewPr snapToGrid="0">
      <p:cViewPr>
        <p:scale>
          <a:sx n="200" d="100"/>
          <a:sy n="200" d="100"/>
        </p:scale>
        <p:origin x="-366" y="-3078"/>
      </p:cViewPr>
      <p:guideLst>
        <p:guide orient="horz" pos="41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8725"/>
            <a:ext cx="10363200" cy="454970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863884"/>
            <a:ext cx="9144000" cy="315514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9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8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95766"/>
            <a:ext cx="2628900" cy="1107478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95766"/>
            <a:ext cx="7734300" cy="1107478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11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09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258004"/>
            <a:ext cx="10515600" cy="54360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745479"/>
            <a:ext cx="10515600" cy="285869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3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78830"/>
            <a:ext cx="5181600" cy="82917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78830"/>
            <a:ext cx="5181600" cy="82917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17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5769"/>
            <a:ext cx="10515600" cy="252593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203550"/>
            <a:ext cx="5157787" cy="157001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773560"/>
            <a:ext cx="5157787" cy="70211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203550"/>
            <a:ext cx="5183188" cy="157001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773560"/>
            <a:ext cx="5183188" cy="70211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77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33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06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220"/>
            <a:ext cx="3932237" cy="304927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81596"/>
            <a:ext cx="6172200" cy="928696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920490"/>
            <a:ext cx="3932237" cy="72631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22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220"/>
            <a:ext cx="3932237" cy="304927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81596"/>
            <a:ext cx="6172200" cy="928696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920490"/>
            <a:ext cx="3932237" cy="72631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AA02-F400-4C31-9ED2-009D36B15956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0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5769"/>
            <a:ext cx="10515600" cy="2525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78830"/>
            <a:ext cx="10515600" cy="829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112381"/>
            <a:ext cx="2743200" cy="695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AA02-F400-4C31-9ED2-009D36B15956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112381"/>
            <a:ext cx="4114800" cy="695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112381"/>
            <a:ext cx="2743200" cy="695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A172-C1D9-4433-B2A1-87BFD8B00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35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r Verbinder 19"/>
          <p:cNvCxnSpPr/>
          <p:nvPr/>
        </p:nvCxnSpPr>
        <p:spPr>
          <a:xfrm>
            <a:off x="3974593" y="1734128"/>
            <a:ext cx="0" cy="901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2889183" y="8865651"/>
            <a:ext cx="25704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smtClean="0"/>
              <a:t>1. </a:t>
            </a:r>
            <a:r>
              <a:rPr lang="de-DE" sz="800" dirty="0" err="1" smtClean="0"/>
              <a:t>Get</a:t>
            </a:r>
            <a:r>
              <a:rPr lang="de-DE" sz="800" dirty="0" smtClean="0"/>
              <a:t> </a:t>
            </a:r>
            <a:r>
              <a:rPr lang="de-DE" sz="800" dirty="0"/>
              <a:t>dsfinal of Simulation 1</a:t>
            </a:r>
          </a:p>
          <a:p>
            <a:r>
              <a:rPr lang="de-DE" sz="800" dirty="0" smtClean="0"/>
              <a:t>2. Alter </a:t>
            </a:r>
            <a:r>
              <a:rPr lang="de-DE" sz="800" dirty="0"/>
              <a:t>this dsfinal</a:t>
            </a:r>
          </a:p>
          <a:p>
            <a:r>
              <a:rPr lang="de-DE" sz="800" dirty="0" smtClean="0"/>
              <a:t>3. Import </a:t>
            </a:r>
            <a:r>
              <a:rPr lang="de-DE" sz="800" dirty="0" err="1" smtClean="0"/>
              <a:t>altered</a:t>
            </a:r>
            <a:r>
              <a:rPr lang="de-DE" sz="800" dirty="0" smtClean="0"/>
              <a:t> </a:t>
            </a:r>
            <a:r>
              <a:rPr lang="de-DE" sz="800" dirty="0" err="1" smtClean="0"/>
              <a:t>dsfinal</a:t>
            </a:r>
            <a:r>
              <a:rPr lang="de-DE" sz="800" dirty="0" smtClean="0"/>
              <a:t> </a:t>
            </a:r>
            <a:r>
              <a:rPr lang="de-DE" sz="800" dirty="0"/>
              <a:t>as Initial </a:t>
            </a:r>
            <a:r>
              <a:rPr lang="de-DE" sz="800" dirty="0" err="1"/>
              <a:t>value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 smtClean="0"/>
              <a:t>next</a:t>
            </a:r>
            <a:r>
              <a:rPr lang="de-DE" sz="800" dirty="0" smtClean="0"/>
              <a:t> Class</a:t>
            </a:r>
            <a:endParaRPr lang="de-DE" sz="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899160" y="1670119"/>
            <a:ext cx="0" cy="1545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899160" y="3215455"/>
            <a:ext cx="10652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94961" y="144944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P_el</a:t>
            </a:r>
            <a:endParaRPr lang="en-US" dirty="0"/>
          </a:p>
        </p:txBody>
      </p:sp>
      <p:sp>
        <p:nvSpPr>
          <p:cNvPr id="17" name="Freihandform 16"/>
          <p:cNvSpPr/>
          <p:nvPr/>
        </p:nvSpPr>
        <p:spPr>
          <a:xfrm>
            <a:off x="899160" y="1424451"/>
            <a:ext cx="11292840" cy="1754994"/>
          </a:xfrm>
          <a:custGeom>
            <a:avLst/>
            <a:gdLst>
              <a:gd name="connsiteX0" fmla="*/ 0 w 11292840"/>
              <a:gd name="connsiteY0" fmla="*/ 1692520 h 1754994"/>
              <a:gd name="connsiteX1" fmla="*/ 1271016 w 11292840"/>
              <a:gd name="connsiteY1" fmla="*/ 1692520 h 1754994"/>
              <a:gd name="connsiteX2" fmla="*/ 1508760 w 11292840"/>
              <a:gd name="connsiteY2" fmla="*/ 1317616 h 1754994"/>
              <a:gd name="connsiteX3" fmla="*/ 1536192 w 11292840"/>
              <a:gd name="connsiteY3" fmla="*/ 531232 h 1754994"/>
              <a:gd name="connsiteX4" fmla="*/ 1920240 w 11292840"/>
              <a:gd name="connsiteY4" fmla="*/ 430648 h 1754994"/>
              <a:gd name="connsiteX5" fmla="*/ 2953512 w 11292840"/>
              <a:gd name="connsiteY5" fmla="*/ 439792 h 1754994"/>
              <a:gd name="connsiteX6" fmla="*/ 3099816 w 11292840"/>
              <a:gd name="connsiteY6" fmla="*/ 1198744 h 1754994"/>
              <a:gd name="connsiteX7" fmla="*/ 3209544 w 11292840"/>
              <a:gd name="connsiteY7" fmla="*/ 1573648 h 1754994"/>
              <a:gd name="connsiteX8" fmla="*/ 4315968 w 11292840"/>
              <a:gd name="connsiteY8" fmla="*/ 1655944 h 1754994"/>
              <a:gd name="connsiteX9" fmla="*/ 4709160 w 11292840"/>
              <a:gd name="connsiteY9" fmla="*/ 1098160 h 1754994"/>
              <a:gd name="connsiteX10" fmla="*/ 4782312 w 11292840"/>
              <a:gd name="connsiteY10" fmla="*/ 430648 h 1754994"/>
              <a:gd name="connsiteX11" fmla="*/ 5824728 w 11292840"/>
              <a:gd name="connsiteY11" fmla="*/ 403216 h 1754994"/>
              <a:gd name="connsiteX12" fmla="*/ 6007608 w 11292840"/>
              <a:gd name="connsiteY12" fmla="*/ 1079872 h 1754994"/>
              <a:gd name="connsiteX13" fmla="*/ 6071616 w 11292840"/>
              <a:gd name="connsiteY13" fmla="*/ 1628512 h 1754994"/>
              <a:gd name="connsiteX14" fmla="*/ 7214616 w 11292840"/>
              <a:gd name="connsiteY14" fmla="*/ 1692520 h 1754994"/>
              <a:gd name="connsiteX15" fmla="*/ 7406640 w 11292840"/>
              <a:gd name="connsiteY15" fmla="*/ 869560 h 1754994"/>
              <a:gd name="connsiteX16" fmla="*/ 7452360 w 11292840"/>
              <a:gd name="connsiteY16" fmla="*/ 119752 h 1754994"/>
              <a:gd name="connsiteX17" fmla="*/ 8513064 w 11292840"/>
              <a:gd name="connsiteY17" fmla="*/ 83176 h 1754994"/>
              <a:gd name="connsiteX18" fmla="*/ 8686800 w 11292840"/>
              <a:gd name="connsiteY18" fmla="*/ 924424 h 1754994"/>
              <a:gd name="connsiteX19" fmla="*/ 9162288 w 11292840"/>
              <a:gd name="connsiteY19" fmla="*/ 1134736 h 1754994"/>
              <a:gd name="connsiteX20" fmla="*/ 9966960 w 11292840"/>
              <a:gd name="connsiteY20" fmla="*/ 1134736 h 1754994"/>
              <a:gd name="connsiteX21" fmla="*/ 10040112 w 11292840"/>
              <a:gd name="connsiteY21" fmla="*/ 275200 h 1754994"/>
              <a:gd name="connsiteX22" fmla="*/ 11109960 w 11292840"/>
              <a:gd name="connsiteY22" fmla="*/ 174616 h 1754994"/>
              <a:gd name="connsiteX23" fmla="*/ 11292840 w 11292840"/>
              <a:gd name="connsiteY23" fmla="*/ 1738240 h 175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292840" h="1754994">
                <a:moveTo>
                  <a:pt x="0" y="1692520"/>
                </a:moveTo>
                <a:cubicBezTo>
                  <a:pt x="509778" y="1723762"/>
                  <a:pt x="1019556" y="1755004"/>
                  <a:pt x="1271016" y="1692520"/>
                </a:cubicBezTo>
                <a:cubicBezTo>
                  <a:pt x="1522476" y="1630036"/>
                  <a:pt x="1464564" y="1511164"/>
                  <a:pt x="1508760" y="1317616"/>
                </a:cubicBezTo>
                <a:cubicBezTo>
                  <a:pt x="1552956" y="1124068"/>
                  <a:pt x="1467612" y="679060"/>
                  <a:pt x="1536192" y="531232"/>
                </a:cubicBezTo>
                <a:cubicBezTo>
                  <a:pt x="1604772" y="383404"/>
                  <a:pt x="1684020" y="445888"/>
                  <a:pt x="1920240" y="430648"/>
                </a:cubicBezTo>
                <a:cubicBezTo>
                  <a:pt x="2156460" y="415408"/>
                  <a:pt x="2756916" y="311776"/>
                  <a:pt x="2953512" y="439792"/>
                </a:cubicBezTo>
                <a:cubicBezTo>
                  <a:pt x="3150108" y="567808"/>
                  <a:pt x="3057144" y="1009768"/>
                  <a:pt x="3099816" y="1198744"/>
                </a:cubicBezTo>
                <a:cubicBezTo>
                  <a:pt x="3142488" y="1387720"/>
                  <a:pt x="3006852" y="1497448"/>
                  <a:pt x="3209544" y="1573648"/>
                </a:cubicBezTo>
                <a:cubicBezTo>
                  <a:pt x="3412236" y="1649848"/>
                  <a:pt x="4066032" y="1735192"/>
                  <a:pt x="4315968" y="1655944"/>
                </a:cubicBezTo>
                <a:cubicBezTo>
                  <a:pt x="4565904" y="1576696"/>
                  <a:pt x="4631436" y="1302376"/>
                  <a:pt x="4709160" y="1098160"/>
                </a:cubicBezTo>
                <a:cubicBezTo>
                  <a:pt x="4786884" y="893944"/>
                  <a:pt x="4596384" y="546472"/>
                  <a:pt x="4782312" y="430648"/>
                </a:cubicBezTo>
                <a:cubicBezTo>
                  <a:pt x="4968240" y="314824"/>
                  <a:pt x="5620512" y="295012"/>
                  <a:pt x="5824728" y="403216"/>
                </a:cubicBezTo>
                <a:cubicBezTo>
                  <a:pt x="6028944" y="511420"/>
                  <a:pt x="5966460" y="875656"/>
                  <a:pt x="6007608" y="1079872"/>
                </a:cubicBezTo>
                <a:cubicBezTo>
                  <a:pt x="6048756" y="1284088"/>
                  <a:pt x="5870448" y="1526404"/>
                  <a:pt x="6071616" y="1628512"/>
                </a:cubicBezTo>
                <a:cubicBezTo>
                  <a:pt x="6272784" y="1730620"/>
                  <a:pt x="6992112" y="1819012"/>
                  <a:pt x="7214616" y="1692520"/>
                </a:cubicBezTo>
                <a:cubicBezTo>
                  <a:pt x="7437120" y="1566028"/>
                  <a:pt x="7367016" y="1131688"/>
                  <a:pt x="7406640" y="869560"/>
                </a:cubicBezTo>
                <a:cubicBezTo>
                  <a:pt x="7446264" y="607432"/>
                  <a:pt x="7267956" y="250816"/>
                  <a:pt x="7452360" y="119752"/>
                </a:cubicBezTo>
                <a:cubicBezTo>
                  <a:pt x="7636764" y="-11312"/>
                  <a:pt x="8307324" y="-50936"/>
                  <a:pt x="8513064" y="83176"/>
                </a:cubicBezTo>
                <a:cubicBezTo>
                  <a:pt x="8718804" y="217288"/>
                  <a:pt x="8578596" y="749164"/>
                  <a:pt x="8686800" y="924424"/>
                </a:cubicBezTo>
                <a:cubicBezTo>
                  <a:pt x="8795004" y="1099684"/>
                  <a:pt x="8948928" y="1099684"/>
                  <a:pt x="9162288" y="1134736"/>
                </a:cubicBezTo>
                <a:cubicBezTo>
                  <a:pt x="9375648" y="1169788"/>
                  <a:pt x="9820656" y="1277992"/>
                  <a:pt x="9966960" y="1134736"/>
                </a:cubicBezTo>
                <a:cubicBezTo>
                  <a:pt x="10113264" y="991480"/>
                  <a:pt x="9849612" y="435220"/>
                  <a:pt x="10040112" y="275200"/>
                </a:cubicBezTo>
                <a:cubicBezTo>
                  <a:pt x="10230612" y="115180"/>
                  <a:pt x="10901172" y="-69224"/>
                  <a:pt x="11109960" y="174616"/>
                </a:cubicBezTo>
                <a:cubicBezTo>
                  <a:pt x="11318748" y="418456"/>
                  <a:pt x="11285220" y="1444108"/>
                  <a:pt x="11292840" y="1738240"/>
                </a:cubicBez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12166191" y="1670119"/>
            <a:ext cx="0" cy="9079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8299705" y="1734128"/>
            <a:ext cx="0" cy="901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18961" y="1734128"/>
            <a:ext cx="0" cy="901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5611369" y="1734128"/>
            <a:ext cx="0" cy="901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2410969" y="1734128"/>
            <a:ext cx="0" cy="901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54896" y="32514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24" name="Textfeld 23"/>
          <p:cNvSpPr txBox="1"/>
          <p:nvPr/>
        </p:nvSpPr>
        <p:spPr>
          <a:xfrm>
            <a:off x="5999200" y="32514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10070635" y="32514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4555097" y="3251466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7371449" y="3251466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1551921" y="303078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30" name="Gerader Verbinder 29"/>
          <p:cNvCxnSpPr/>
          <p:nvPr/>
        </p:nvCxnSpPr>
        <p:spPr>
          <a:xfrm>
            <a:off x="872987" y="8511655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872987" y="9308210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854134" y="8693133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DSFinal</a:t>
            </a:r>
            <a:endParaRPr lang="en-US" dirty="0"/>
          </a:p>
        </p:txBody>
      </p:sp>
      <p:sp>
        <p:nvSpPr>
          <p:cNvPr id="45" name="Textfeld 44"/>
          <p:cNvSpPr txBox="1"/>
          <p:nvPr/>
        </p:nvSpPr>
        <p:spPr>
          <a:xfrm>
            <a:off x="854134" y="5661299"/>
            <a:ext cx="114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Timedelta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872987" y="11091247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872987" y="3721134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854134" y="944519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FixStart</a:t>
            </a:r>
            <a:endParaRPr lang="en-US" dirty="0"/>
          </a:p>
        </p:txBody>
      </p:sp>
      <p:sp>
        <p:nvSpPr>
          <p:cNvPr id="75" name="Pfeil nach rechts 74"/>
          <p:cNvSpPr/>
          <p:nvPr/>
        </p:nvSpPr>
        <p:spPr>
          <a:xfrm>
            <a:off x="2410967" y="8540606"/>
            <a:ext cx="1588313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Pfeil nach rechts 75"/>
          <p:cNvSpPr/>
          <p:nvPr/>
        </p:nvSpPr>
        <p:spPr>
          <a:xfrm>
            <a:off x="4010607" y="8540606"/>
            <a:ext cx="1625449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Pfeil nach rechts 76"/>
          <p:cNvSpPr/>
          <p:nvPr/>
        </p:nvSpPr>
        <p:spPr>
          <a:xfrm>
            <a:off x="5636055" y="8540606"/>
            <a:ext cx="1295734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Pfeil nach rechts 77"/>
          <p:cNvSpPr/>
          <p:nvPr/>
        </p:nvSpPr>
        <p:spPr>
          <a:xfrm>
            <a:off x="6943646" y="8540606"/>
            <a:ext cx="1356059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Pfeil nach rechts 78"/>
          <p:cNvSpPr/>
          <p:nvPr/>
        </p:nvSpPr>
        <p:spPr>
          <a:xfrm>
            <a:off x="8326803" y="8540606"/>
            <a:ext cx="3813581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Pfeil nach rechts 79"/>
          <p:cNvSpPr/>
          <p:nvPr/>
        </p:nvSpPr>
        <p:spPr>
          <a:xfrm>
            <a:off x="2410967" y="9301772"/>
            <a:ext cx="1588313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Pfeil nach rechts 82"/>
          <p:cNvSpPr/>
          <p:nvPr/>
        </p:nvSpPr>
        <p:spPr>
          <a:xfrm>
            <a:off x="3974592" y="9408386"/>
            <a:ext cx="1661464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Pfeil nach rechts 83"/>
          <p:cNvSpPr/>
          <p:nvPr/>
        </p:nvSpPr>
        <p:spPr>
          <a:xfrm>
            <a:off x="5624275" y="9498728"/>
            <a:ext cx="1294687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Pfeil nach rechts 84"/>
          <p:cNvSpPr/>
          <p:nvPr/>
        </p:nvSpPr>
        <p:spPr>
          <a:xfrm>
            <a:off x="6918960" y="9620674"/>
            <a:ext cx="1406554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Pfeil nach rechts 85"/>
          <p:cNvSpPr/>
          <p:nvPr/>
        </p:nvSpPr>
        <p:spPr>
          <a:xfrm>
            <a:off x="8299704" y="9758058"/>
            <a:ext cx="3892294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Pfeil nach rechts 86"/>
          <p:cNvSpPr/>
          <p:nvPr/>
        </p:nvSpPr>
        <p:spPr>
          <a:xfrm>
            <a:off x="136437" y="12416806"/>
            <a:ext cx="29593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Start and end point of simulation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Pfeil nach rechts 89"/>
          <p:cNvSpPr/>
          <p:nvPr/>
        </p:nvSpPr>
        <p:spPr>
          <a:xfrm>
            <a:off x="136437" y="12041840"/>
            <a:ext cx="295930" cy="369332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Part of Time Series used for objective function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2422674" y="9506455"/>
            <a:ext cx="153893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hteck 91"/>
          <p:cNvSpPr/>
          <p:nvPr/>
        </p:nvSpPr>
        <p:spPr>
          <a:xfrm>
            <a:off x="2422674" y="9596964"/>
            <a:ext cx="3188695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Rechteck 92"/>
          <p:cNvSpPr/>
          <p:nvPr/>
        </p:nvSpPr>
        <p:spPr>
          <a:xfrm>
            <a:off x="2422673" y="9713193"/>
            <a:ext cx="4509115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Rechteck 93"/>
          <p:cNvSpPr/>
          <p:nvPr/>
        </p:nvSpPr>
        <p:spPr>
          <a:xfrm>
            <a:off x="2422673" y="9840700"/>
            <a:ext cx="5877031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Pfeil nach rechts 94"/>
          <p:cNvSpPr/>
          <p:nvPr/>
        </p:nvSpPr>
        <p:spPr>
          <a:xfrm>
            <a:off x="2410966" y="5521616"/>
            <a:ext cx="1550644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hteck 95"/>
          <p:cNvSpPr/>
          <p:nvPr/>
        </p:nvSpPr>
        <p:spPr>
          <a:xfrm>
            <a:off x="2089979" y="5607665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hteck 96"/>
          <p:cNvSpPr/>
          <p:nvPr/>
        </p:nvSpPr>
        <p:spPr>
          <a:xfrm>
            <a:off x="5290382" y="5608984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hteck 97"/>
          <p:cNvSpPr/>
          <p:nvPr/>
        </p:nvSpPr>
        <p:spPr>
          <a:xfrm>
            <a:off x="6585148" y="5945054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Rechteck 98"/>
          <p:cNvSpPr/>
          <p:nvPr/>
        </p:nvSpPr>
        <p:spPr>
          <a:xfrm>
            <a:off x="7965891" y="5586543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Pfeil nach rechts 99"/>
          <p:cNvSpPr/>
          <p:nvPr/>
        </p:nvSpPr>
        <p:spPr>
          <a:xfrm>
            <a:off x="5605877" y="5522935"/>
            <a:ext cx="1337769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Pfeil nach rechts 100"/>
          <p:cNvSpPr/>
          <p:nvPr/>
        </p:nvSpPr>
        <p:spPr>
          <a:xfrm>
            <a:off x="8299703" y="5500741"/>
            <a:ext cx="3871981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Pfeil nach rechts 101"/>
          <p:cNvSpPr/>
          <p:nvPr/>
        </p:nvSpPr>
        <p:spPr>
          <a:xfrm>
            <a:off x="6931788" y="5846224"/>
            <a:ext cx="1367915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Rechteck 102"/>
          <p:cNvSpPr/>
          <p:nvPr/>
        </p:nvSpPr>
        <p:spPr>
          <a:xfrm>
            <a:off x="3640779" y="5945054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Pfeil nach rechts 103"/>
          <p:cNvSpPr/>
          <p:nvPr/>
        </p:nvSpPr>
        <p:spPr>
          <a:xfrm>
            <a:off x="3967491" y="5846224"/>
            <a:ext cx="1638385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8" name="Gerader Verbinder 107"/>
          <p:cNvCxnSpPr/>
          <p:nvPr/>
        </p:nvCxnSpPr>
        <p:spPr>
          <a:xfrm>
            <a:off x="872987" y="4570437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854134" y="3972962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FixStart</a:t>
            </a:r>
            <a:endParaRPr lang="en-US" dirty="0"/>
          </a:p>
        </p:txBody>
      </p:sp>
      <p:cxnSp>
        <p:nvCxnSpPr>
          <p:cNvPr id="110" name="Gerader Verbinder 109"/>
          <p:cNvCxnSpPr/>
          <p:nvPr/>
        </p:nvCxnSpPr>
        <p:spPr>
          <a:xfrm>
            <a:off x="872987" y="5441696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854134" y="4844221"/>
            <a:ext cx="134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Timedelta</a:t>
            </a:r>
            <a:endParaRPr lang="en-US" dirty="0"/>
          </a:p>
        </p:txBody>
      </p:sp>
      <p:cxnSp>
        <p:nvCxnSpPr>
          <p:cNvPr id="112" name="Gerader Verbinder 111"/>
          <p:cNvCxnSpPr/>
          <p:nvPr/>
        </p:nvCxnSpPr>
        <p:spPr>
          <a:xfrm>
            <a:off x="872987" y="6371164"/>
            <a:ext cx="11275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0" y="8511655"/>
            <a:ext cx="854134" cy="1615735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Continuous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2" name="Pfeil nach rechts 131"/>
          <p:cNvSpPr/>
          <p:nvPr/>
        </p:nvSpPr>
        <p:spPr>
          <a:xfrm>
            <a:off x="2435656" y="3766774"/>
            <a:ext cx="9756345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Pfeil nach rechts 132"/>
          <p:cNvSpPr/>
          <p:nvPr/>
        </p:nvSpPr>
        <p:spPr>
          <a:xfrm>
            <a:off x="2422673" y="4197778"/>
            <a:ext cx="5889861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4" name="Rechteck 133"/>
          <p:cNvSpPr/>
          <p:nvPr/>
        </p:nvSpPr>
        <p:spPr>
          <a:xfrm>
            <a:off x="6931787" y="3860236"/>
            <a:ext cx="1355090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Rechteck 134"/>
          <p:cNvSpPr/>
          <p:nvPr/>
        </p:nvSpPr>
        <p:spPr>
          <a:xfrm>
            <a:off x="3969102" y="3860236"/>
            <a:ext cx="1636773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6" name="Rechteck 135"/>
          <p:cNvSpPr/>
          <p:nvPr/>
        </p:nvSpPr>
        <p:spPr>
          <a:xfrm>
            <a:off x="5616864" y="4291240"/>
            <a:ext cx="129660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7" name="Rechteck 136"/>
          <p:cNvSpPr/>
          <p:nvPr/>
        </p:nvSpPr>
        <p:spPr>
          <a:xfrm>
            <a:off x="2004004" y="4291240"/>
            <a:ext cx="1965095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8" name="Pfeil nach rechts 137"/>
          <p:cNvSpPr/>
          <p:nvPr/>
        </p:nvSpPr>
        <p:spPr>
          <a:xfrm>
            <a:off x="2435656" y="4594796"/>
            <a:ext cx="9756345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Pfeil nach rechts 138"/>
          <p:cNvSpPr/>
          <p:nvPr/>
        </p:nvSpPr>
        <p:spPr>
          <a:xfrm>
            <a:off x="3974593" y="5025800"/>
            <a:ext cx="4337941" cy="3693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0" name="Rechteck 139"/>
          <p:cNvSpPr/>
          <p:nvPr/>
        </p:nvSpPr>
        <p:spPr>
          <a:xfrm>
            <a:off x="6931787" y="4688258"/>
            <a:ext cx="1355090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1" name="Rechteck 140"/>
          <p:cNvSpPr/>
          <p:nvPr/>
        </p:nvSpPr>
        <p:spPr>
          <a:xfrm>
            <a:off x="3969102" y="4688258"/>
            <a:ext cx="1636773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2" name="Rechteck 141"/>
          <p:cNvSpPr/>
          <p:nvPr/>
        </p:nvSpPr>
        <p:spPr>
          <a:xfrm>
            <a:off x="5616864" y="5119262"/>
            <a:ext cx="129660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3" name="Rechteck 142"/>
          <p:cNvSpPr/>
          <p:nvPr/>
        </p:nvSpPr>
        <p:spPr>
          <a:xfrm>
            <a:off x="2114668" y="4696242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4" name="Rechteck 143"/>
          <p:cNvSpPr/>
          <p:nvPr/>
        </p:nvSpPr>
        <p:spPr>
          <a:xfrm>
            <a:off x="3637448" y="5119262"/>
            <a:ext cx="320987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2" name="Textfeld 151"/>
          <p:cNvSpPr txBox="1"/>
          <p:nvPr/>
        </p:nvSpPr>
        <p:spPr>
          <a:xfrm>
            <a:off x="867040" y="10197265"/>
            <a:ext cx="11286248" cy="86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tlCol="0">
            <a:noAutofit/>
          </a:bodyPr>
          <a:lstStyle/>
          <a:p>
            <a:r>
              <a:rPr lang="en-US" sz="1400" b="1" dirty="0" smtClean="0"/>
              <a:t>After each simulation: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Get last Optimal values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Average them time-based</a:t>
            </a:r>
          </a:p>
          <a:p>
            <a:pPr marL="228600" indent="-228600">
              <a:buAutoNum type="arabicPeriod"/>
            </a:pPr>
            <a:r>
              <a:rPr lang="en-US" sz="1400" dirty="0" smtClean="0"/>
              <a:t>Use them as initial values for next optimization</a:t>
            </a:r>
          </a:p>
        </p:txBody>
      </p:sp>
      <p:sp>
        <p:nvSpPr>
          <p:cNvPr id="153" name="Textfeld 152"/>
          <p:cNvSpPr txBox="1"/>
          <p:nvPr/>
        </p:nvSpPr>
        <p:spPr>
          <a:xfrm>
            <a:off x="879943" y="6382740"/>
            <a:ext cx="11286248" cy="848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Simulate each type of class separate (if possible in parallel).</a:t>
            </a:r>
          </a:p>
          <a:p>
            <a:r>
              <a:rPr lang="en-US" sz="1400" b="1" dirty="0" smtClean="0"/>
              <a:t>WARNING </a:t>
            </a:r>
            <a:r>
              <a:rPr lang="en-US" sz="1400" b="1" dirty="0" smtClean="0"/>
              <a:t>is </a:t>
            </a:r>
            <a:r>
              <a:rPr lang="en-US" sz="1400" b="1" dirty="0" smtClean="0"/>
              <a:t>raised </a:t>
            </a:r>
            <a:r>
              <a:rPr lang="en-US" sz="1400" b="1" dirty="0" smtClean="0"/>
              <a:t>and Violin Plot </a:t>
            </a:r>
            <a:r>
              <a:rPr lang="en-US" sz="1400" b="1" dirty="0" err="1" smtClean="0"/>
              <a:t>createad</a:t>
            </a:r>
            <a:r>
              <a:rPr lang="en-US" sz="1400" b="1" dirty="0" smtClean="0"/>
              <a:t> </a:t>
            </a:r>
            <a:r>
              <a:rPr lang="en-US" sz="1400" b="1" dirty="0" smtClean="0"/>
              <a:t>if </a:t>
            </a:r>
            <a:r>
              <a:rPr lang="en-US" sz="1400" b="1" dirty="0" smtClean="0"/>
              <a:t>sets of </a:t>
            </a:r>
            <a:r>
              <a:rPr lang="en-US" sz="1400" b="1" dirty="0" err="1" smtClean="0"/>
              <a:t>tuner_paras</a:t>
            </a:r>
            <a:r>
              <a:rPr lang="en-US" sz="1400" b="1" dirty="0" smtClean="0"/>
              <a:t> have an intersection. </a:t>
            </a:r>
            <a:r>
              <a:rPr lang="en-US" sz="1400" b="1" dirty="0" smtClean="0"/>
              <a:t>(Averaging </a:t>
            </a:r>
            <a:r>
              <a:rPr lang="en-US" sz="1400" b="1" dirty="0" smtClean="0"/>
              <a:t>may not always make sense, see next slide</a:t>
            </a:r>
            <a:r>
              <a:rPr lang="en-US" sz="1400" b="1" dirty="0" smtClean="0"/>
              <a:t>!)</a:t>
            </a:r>
            <a:endParaRPr lang="en-US" sz="1400" b="1" dirty="0"/>
          </a:p>
        </p:txBody>
      </p:sp>
      <p:sp>
        <p:nvSpPr>
          <p:cNvPr id="2" name="Rechteck 1"/>
          <p:cNvSpPr/>
          <p:nvPr/>
        </p:nvSpPr>
        <p:spPr>
          <a:xfrm>
            <a:off x="5247701" y="10238721"/>
            <a:ext cx="6850001" cy="762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0" rtlCol="0"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--&gt; Not necessarily good tactic: </a:t>
            </a:r>
            <a:r>
              <a:rPr lang="en-US" sz="1400" b="1" dirty="0" smtClean="0">
                <a:solidFill>
                  <a:schemeClr val="tx1"/>
                </a:solidFill>
              </a:rPr>
              <a:t/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r>
              <a:rPr lang="en-US" sz="1400" b="1" dirty="0">
                <a:solidFill>
                  <a:schemeClr val="tx1"/>
                </a:solidFill>
              </a:rPr>
              <a:t>. Stays at local </a:t>
            </a:r>
            <a:r>
              <a:rPr lang="en-US" sz="1400" b="1" dirty="0" smtClean="0">
                <a:solidFill>
                  <a:schemeClr val="tx1"/>
                </a:solidFill>
              </a:rPr>
              <a:t>solution after first class</a:t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. </a:t>
            </a:r>
            <a:r>
              <a:rPr lang="en-US" sz="1400" b="1" dirty="0" smtClean="0">
                <a:solidFill>
                  <a:schemeClr val="tx1"/>
                </a:solidFill>
              </a:rPr>
              <a:t>Does </a:t>
            </a:r>
            <a:r>
              <a:rPr lang="en-US" sz="1400" b="1" dirty="0">
                <a:solidFill>
                  <a:schemeClr val="tx1"/>
                </a:solidFill>
              </a:rPr>
              <a:t>not weight in the </a:t>
            </a:r>
            <a:r>
              <a:rPr lang="en-US" sz="1400" b="1" dirty="0" err="1">
                <a:solidFill>
                  <a:schemeClr val="tx1"/>
                </a:solidFill>
              </a:rPr>
              <a:t>obj</a:t>
            </a:r>
            <a:r>
              <a:rPr lang="en-US" sz="1400" b="1" dirty="0">
                <a:solidFill>
                  <a:schemeClr val="tx1"/>
                </a:solidFill>
              </a:rPr>
              <a:t>-value </a:t>
            </a:r>
            <a:r>
              <a:rPr lang="en-US" sz="1400" b="1" dirty="0" smtClean="0">
                <a:solidFill>
                  <a:schemeClr val="tx1"/>
                </a:solidFill>
              </a:rPr>
              <a:t/>
            </a:r>
            <a:br>
              <a:rPr lang="en-US" sz="1400" b="1" dirty="0" smtClean="0">
                <a:solidFill>
                  <a:schemeClr val="tx1"/>
                </a:solidFill>
              </a:rPr>
            </a:br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r>
              <a:rPr lang="en-US" sz="1400" b="1" dirty="0">
                <a:solidFill>
                  <a:schemeClr val="tx1"/>
                </a:solidFill>
              </a:rPr>
              <a:t>. </a:t>
            </a:r>
            <a:r>
              <a:rPr lang="en-US" sz="1400" b="1" dirty="0" smtClean="0">
                <a:solidFill>
                  <a:schemeClr val="tx1"/>
                </a:solidFill>
              </a:rPr>
              <a:t>Results in different </a:t>
            </a:r>
            <a:r>
              <a:rPr lang="en-US" sz="1400" b="1" dirty="0">
                <a:solidFill>
                  <a:schemeClr val="tx1"/>
                </a:solidFill>
              </a:rPr>
              <a:t>optimal values for one parameter in model</a:t>
            </a:r>
          </a:p>
        </p:txBody>
      </p:sp>
      <p:sp>
        <p:nvSpPr>
          <p:cNvPr id="82" name="Geschweifte Klammer rechts 81"/>
          <p:cNvSpPr/>
          <p:nvPr/>
        </p:nvSpPr>
        <p:spPr>
          <a:xfrm rot="16200000">
            <a:off x="3930285" y="7818546"/>
            <a:ext cx="73632" cy="2109150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136437" y="245938"/>
            <a:ext cx="11956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There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are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various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NOT VALIDATED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methods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of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calibrating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different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classes</a:t>
            </a:r>
            <a:r>
              <a:rPr lang="de-DE" sz="32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–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Results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depend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strongly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on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the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choosen</a:t>
            </a:r>
            <a:r>
              <a:rPr lang="de-DE" sz="32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sz="3200" b="1" dirty="0" err="1" smtClean="0">
                <a:solidFill>
                  <a:srgbClr val="FF0000"/>
                </a:solidFill>
                <a:latin typeface="+mj-lt"/>
              </a:rPr>
              <a:t>method</a:t>
            </a:r>
            <a:endParaRPr lang="de-DE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8" name="Geschweifte Klammer rechts 117"/>
          <p:cNvSpPr/>
          <p:nvPr/>
        </p:nvSpPr>
        <p:spPr>
          <a:xfrm rot="5400000">
            <a:off x="2181029" y="5703370"/>
            <a:ext cx="137448" cy="310004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feld 118"/>
              <p:cNvSpPr txBox="1"/>
              <p:nvPr/>
            </p:nvSpPr>
            <p:spPr>
              <a:xfrm>
                <a:off x="1127367" y="5885591"/>
                <a:ext cx="2231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9" name="Textfeld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67" y="5885591"/>
                <a:ext cx="223113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winkelter Verbinder 43"/>
          <p:cNvCxnSpPr>
            <a:stCxn id="124" idx="2"/>
            <a:endCxn id="152" idx="1"/>
          </p:cNvCxnSpPr>
          <p:nvPr/>
        </p:nvCxnSpPr>
        <p:spPr>
          <a:xfrm rot="16200000" flipH="1">
            <a:off x="394941" y="10159515"/>
            <a:ext cx="504225" cy="4399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0" y="8517290"/>
            <a:ext cx="12166191" cy="293870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 smtClean="0"/>
              <a:t>Currently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disregarded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options</a:t>
            </a:r>
            <a:endParaRPr lang="de-DE" sz="3600" b="1" dirty="0"/>
          </a:p>
        </p:txBody>
      </p:sp>
      <p:sp>
        <p:nvSpPr>
          <p:cNvPr id="122" name="Rechteck 121"/>
          <p:cNvSpPr/>
          <p:nvPr/>
        </p:nvSpPr>
        <p:spPr>
          <a:xfrm>
            <a:off x="0" y="3726682"/>
            <a:ext cx="854134" cy="166845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Multiple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0" y="5493807"/>
            <a:ext cx="854134" cy="761116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Single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004004" y="3858476"/>
            <a:ext cx="421805" cy="18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899160" y="2914719"/>
            <a:ext cx="0" cy="3232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99160" y="6146800"/>
            <a:ext cx="4053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1155700" y="2679700"/>
            <a:ext cx="4191000" cy="3320681"/>
          </a:xfrm>
          <a:custGeom>
            <a:avLst/>
            <a:gdLst>
              <a:gd name="connsiteX0" fmla="*/ 0 w 4191000"/>
              <a:gd name="connsiteY0" fmla="*/ 0 h 3320681"/>
              <a:gd name="connsiteX1" fmla="*/ 1117600 w 4191000"/>
              <a:gd name="connsiteY1" fmla="*/ 2984500 h 3320681"/>
              <a:gd name="connsiteX2" fmla="*/ 1917700 w 4191000"/>
              <a:gd name="connsiteY2" fmla="*/ 2959100 h 3320681"/>
              <a:gd name="connsiteX3" fmla="*/ 3543300 w 4191000"/>
              <a:gd name="connsiteY3" fmla="*/ 381000 h 3320681"/>
              <a:gd name="connsiteX4" fmla="*/ 4191000 w 4191000"/>
              <a:gd name="connsiteY4" fmla="*/ 317500 h 332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3320681">
                <a:moveTo>
                  <a:pt x="0" y="0"/>
                </a:moveTo>
                <a:cubicBezTo>
                  <a:pt x="398991" y="1245658"/>
                  <a:pt x="797983" y="2491317"/>
                  <a:pt x="1117600" y="2984500"/>
                </a:cubicBezTo>
                <a:cubicBezTo>
                  <a:pt x="1437217" y="3477683"/>
                  <a:pt x="1513417" y="3393017"/>
                  <a:pt x="1917700" y="2959100"/>
                </a:cubicBezTo>
                <a:cubicBezTo>
                  <a:pt x="2321983" y="2525183"/>
                  <a:pt x="3164417" y="821267"/>
                  <a:pt x="3543300" y="381000"/>
                </a:cubicBezTo>
                <a:cubicBezTo>
                  <a:pt x="3922183" y="-59267"/>
                  <a:pt x="3996267" y="277283"/>
                  <a:pt x="4191000" y="3175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94961" y="291471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4810975" y="6146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2218197" y="6135132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x_opt_on</a:t>
            </a:r>
            <a:endParaRPr lang="en-US" dirty="0"/>
          </a:p>
        </p:txBody>
      </p:sp>
      <p:cxnSp>
        <p:nvCxnSpPr>
          <p:cNvPr id="19" name="Gerader Verbinder 18"/>
          <p:cNvCxnSpPr/>
          <p:nvPr/>
        </p:nvCxnSpPr>
        <p:spPr>
          <a:xfrm>
            <a:off x="431800" y="2349500"/>
            <a:ext cx="4914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08000" y="1955800"/>
            <a:ext cx="45870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Class „On“</a:t>
            </a:r>
            <a:endParaRPr lang="de-DE" b="1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6901716" y="2914719"/>
            <a:ext cx="0" cy="3232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6901716" y="6146800"/>
            <a:ext cx="4053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6297517" y="291471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10813531" y="6146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9735415" y="6135132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x_opt_off</a:t>
            </a:r>
            <a:endParaRPr lang="en-US" dirty="0"/>
          </a:p>
        </p:txBody>
      </p:sp>
      <p:cxnSp>
        <p:nvCxnSpPr>
          <p:cNvPr id="28" name="Gerader Verbinder 27"/>
          <p:cNvCxnSpPr/>
          <p:nvPr/>
        </p:nvCxnSpPr>
        <p:spPr>
          <a:xfrm>
            <a:off x="6434356" y="2349500"/>
            <a:ext cx="4914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510556" y="1955800"/>
            <a:ext cx="45870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Class „Off“</a:t>
            </a:r>
            <a:endParaRPr lang="de-DE" b="1" dirty="0"/>
          </a:p>
        </p:txBody>
      </p:sp>
      <p:sp>
        <p:nvSpPr>
          <p:cNvPr id="30" name="Freihandform 29"/>
          <p:cNvSpPr/>
          <p:nvPr/>
        </p:nvSpPr>
        <p:spPr>
          <a:xfrm>
            <a:off x="7086600" y="2742451"/>
            <a:ext cx="4318000" cy="3213426"/>
          </a:xfrm>
          <a:custGeom>
            <a:avLst/>
            <a:gdLst>
              <a:gd name="connsiteX0" fmla="*/ 0 w 4318000"/>
              <a:gd name="connsiteY0" fmla="*/ 1588249 h 3213426"/>
              <a:gd name="connsiteX1" fmla="*/ 1244600 w 4318000"/>
              <a:gd name="connsiteY1" fmla="*/ 26149 h 3213426"/>
              <a:gd name="connsiteX2" fmla="*/ 2235200 w 4318000"/>
              <a:gd name="connsiteY2" fmla="*/ 800849 h 3213426"/>
              <a:gd name="connsiteX3" fmla="*/ 3124200 w 4318000"/>
              <a:gd name="connsiteY3" fmla="*/ 3188449 h 3213426"/>
              <a:gd name="connsiteX4" fmla="*/ 4140200 w 4318000"/>
              <a:gd name="connsiteY4" fmla="*/ 1943849 h 3213426"/>
              <a:gd name="connsiteX5" fmla="*/ 4318000 w 4318000"/>
              <a:gd name="connsiteY5" fmla="*/ 254749 h 321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8000" h="3213426">
                <a:moveTo>
                  <a:pt x="0" y="1588249"/>
                </a:moveTo>
                <a:cubicBezTo>
                  <a:pt x="436033" y="872815"/>
                  <a:pt x="872067" y="157382"/>
                  <a:pt x="1244600" y="26149"/>
                </a:cubicBezTo>
                <a:cubicBezTo>
                  <a:pt x="1617133" y="-105084"/>
                  <a:pt x="1921933" y="273799"/>
                  <a:pt x="2235200" y="800849"/>
                </a:cubicBezTo>
                <a:cubicBezTo>
                  <a:pt x="2548467" y="1327899"/>
                  <a:pt x="2806700" y="2997949"/>
                  <a:pt x="3124200" y="3188449"/>
                </a:cubicBezTo>
                <a:cubicBezTo>
                  <a:pt x="3441700" y="3378949"/>
                  <a:pt x="3941233" y="2432799"/>
                  <a:pt x="4140200" y="1943849"/>
                </a:cubicBezTo>
                <a:cubicBezTo>
                  <a:pt x="4339167" y="1454899"/>
                  <a:pt x="4199467" y="525682"/>
                  <a:pt x="4318000" y="25474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/>
          <p:cNvCxnSpPr/>
          <p:nvPr/>
        </p:nvCxnSpPr>
        <p:spPr>
          <a:xfrm>
            <a:off x="10310813" y="5955877"/>
            <a:ext cx="0" cy="242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2640013" y="5955877"/>
            <a:ext cx="0" cy="242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3951514" y="8115301"/>
            <a:ext cx="4279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feil nach unten 47"/>
          <p:cNvSpPr/>
          <p:nvPr/>
        </p:nvSpPr>
        <p:spPr>
          <a:xfrm>
            <a:off x="5095027" y="6694714"/>
            <a:ext cx="1685314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052572" y="7449860"/>
            <a:ext cx="612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Final </a:t>
            </a:r>
            <a:r>
              <a:rPr lang="de-DE" b="1" dirty="0" err="1" smtClean="0"/>
              <a:t>result</a:t>
            </a:r>
            <a:r>
              <a:rPr lang="de-DE" b="1" dirty="0" smtClean="0"/>
              <a:t>? </a:t>
            </a:r>
          </a:p>
          <a:p>
            <a:pPr algn="ctr"/>
            <a:r>
              <a:rPr lang="de-DE" b="1" dirty="0" smtClean="0"/>
              <a:t>Intuitive: </a:t>
            </a:r>
            <a:r>
              <a:rPr lang="de-DE" dirty="0" err="1" smtClean="0"/>
              <a:t>x_opt</a:t>
            </a:r>
            <a:r>
              <a:rPr lang="de-DE" dirty="0" smtClean="0"/>
              <a:t> = </a:t>
            </a:r>
            <a:r>
              <a:rPr lang="de-DE" dirty="0" err="1" smtClean="0"/>
              <a:t>average</a:t>
            </a:r>
            <a:r>
              <a:rPr lang="de-DE" dirty="0" smtClean="0"/>
              <a:t>(</a:t>
            </a:r>
            <a:r>
              <a:rPr lang="de-DE" dirty="0" err="1" smtClean="0"/>
              <a:t>x_opt_on</a:t>
            </a:r>
            <a:r>
              <a:rPr lang="de-DE" dirty="0" smtClean="0"/>
              <a:t>, </a:t>
            </a:r>
            <a:r>
              <a:rPr lang="de-DE" dirty="0" err="1" smtClean="0"/>
              <a:t>x_opt_off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65" name="Gerade Verbindung mit Pfeil 64"/>
          <p:cNvCxnSpPr/>
          <p:nvPr/>
        </p:nvCxnSpPr>
        <p:spPr>
          <a:xfrm flipV="1">
            <a:off x="3900512" y="8654376"/>
            <a:ext cx="0" cy="3232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3900512" y="11886457"/>
            <a:ext cx="4053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ihandform 66"/>
          <p:cNvSpPr/>
          <p:nvPr/>
        </p:nvSpPr>
        <p:spPr>
          <a:xfrm>
            <a:off x="4157052" y="8419357"/>
            <a:ext cx="4191000" cy="3320681"/>
          </a:xfrm>
          <a:custGeom>
            <a:avLst/>
            <a:gdLst>
              <a:gd name="connsiteX0" fmla="*/ 0 w 4191000"/>
              <a:gd name="connsiteY0" fmla="*/ 0 h 3320681"/>
              <a:gd name="connsiteX1" fmla="*/ 1117600 w 4191000"/>
              <a:gd name="connsiteY1" fmla="*/ 2984500 h 3320681"/>
              <a:gd name="connsiteX2" fmla="*/ 1917700 w 4191000"/>
              <a:gd name="connsiteY2" fmla="*/ 2959100 h 3320681"/>
              <a:gd name="connsiteX3" fmla="*/ 3543300 w 4191000"/>
              <a:gd name="connsiteY3" fmla="*/ 381000 h 3320681"/>
              <a:gd name="connsiteX4" fmla="*/ 4191000 w 4191000"/>
              <a:gd name="connsiteY4" fmla="*/ 317500 h 332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3320681">
                <a:moveTo>
                  <a:pt x="0" y="0"/>
                </a:moveTo>
                <a:cubicBezTo>
                  <a:pt x="398991" y="1245658"/>
                  <a:pt x="797983" y="2491317"/>
                  <a:pt x="1117600" y="2984500"/>
                </a:cubicBezTo>
                <a:cubicBezTo>
                  <a:pt x="1437217" y="3477683"/>
                  <a:pt x="1513417" y="3393017"/>
                  <a:pt x="1917700" y="2959100"/>
                </a:cubicBezTo>
                <a:cubicBezTo>
                  <a:pt x="2321983" y="2525183"/>
                  <a:pt x="3164417" y="821267"/>
                  <a:pt x="3543300" y="381000"/>
                </a:cubicBezTo>
                <a:cubicBezTo>
                  <a:pt x="3922183" y="-59267"/>
                  <a:pt x="3996267" y="277283"/>
                  <a:pt x="4191000" y="3175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296313" y="86543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69" name="Textfeld 68"/>
          <p:cNvSpPr txBox="1"/>
          <p:nvPr/>
        </p:nvSpPr>
        <p:spPr>
          <a:xfrm>
            <a:off x="7812327" y="118864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0" name="Textfeld 69"/>
          <p:cNvSpPr txBox="1"/>
          <p:nvPr/>
        </p:nvSpPr>
        <p:spPr>
          <a:xfrm>
            <a:off x="5219549" y="11874789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x_opt_on</a:t>
            </a:r>
            <a:endParaRPr lang="en-US" dirty="0"/>
          </a:p>
        </p:txBody>
      </p:sp>
      <p:cxnSp>
        <p:nvCxnSpPr>
          <p:cNvPr id="71" name="Gerader Verbinder 70"/>
          <p:cNvCxnSpPr/>
          <p:nvPr/>
        </p:nvCxnSpPr>
        <p:spPr>
          <a:xfrm>
            <a:off x="5641365" y="11695534"/>
            <a:ext cx="0" cy="242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ihandform 71"/>
          <p:cNvSpPr/>
          <p:nvPr/>
        </p:nvSpPr>
        <p:spPr>
          <a:xfrm>
            <a:off x="4093552" y="8482107"/>
            <a:ext cx="4318000" cy="3213426"/>
          </a:xfrm>
          <a:custGeom>
            <a:avLst/>
            <a:gdLst>
              <a:gd name="connsiteX0" fmla="*/ 0 w 4318000"/>
              <a:gd name="connsiteY0" fmla="*/ 1588249 h 3213426"/>
              <a:gd name="connsiteX1" fmla="*/ 1244600 w 4318000"/>
              <a:gd name="connsiteY1" fmla="*/ 26149 h 3213426"/>
              <a:gd name="connsiteX2" fmla="*/ 2235200 w 4318000"/>
              <a:gd name="connsiteY2" fmla="*/ 800849 h 3213426"/>
              <a:gd name="connsiteX3" fmla="*/ 3124200 w 4318000"/>
              <a:gd name="connsiteY3" fmla="*/ 3188449 h 3213426"/>
              <a:gd name="connsiteX4" fmla="*/ 4140200 w 4318000"/>
              <a:gd name="connsiteY4" fmla="*/ 1943849 h 3213426"/>
              <a:gd name="connsiteX5" fmla="*/ 4318000 w 4318000"/>
              <a:gd name="connsiteY5" fmla="*/ 254749 h 321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8000" h="3213426">
                <a:moveTo>
                  <a:pt x="0" y="1588249"/>
                </a:moveTo>
                <a:cubicBezTo>
                  <a:pt x="436033" y="872815"/>
                  <a:pt x="872067" y="157382"/>
                  <a:pt x="1244600" y="26149"/>
                </a:cubicBezTo>
                <a:cubicBezTo>
                  <a:pt x="1617133" y="-105084"/>
                  <a:pt x="1921933" y="273799"/>
                  <a:pt x="2235200" y="800849"/>
                </a:cubicBezTo>
                <a:cubicBezTo>
                  <a:pt x="2548467" y="1327899"/>
                  <a:pt x="2806700" y="2997949"/>
                  <a:pt x="3124200" y="3188449"/>
                </a:cubicBezTo>
                <a:cubicBezTo>
                  <a:pt x="3441700" y="3378949"/>
                  <a:pt x="3941233" y="2432799"/>
                  <a:pt x="4140200" y="1943849"/>
                </a:cubicBezTo>
                <a:cubicBezTo>
                  <a:pt x="4339167" y="1454899"/>
                  <a:pt x="4199467" y="525682"/>
                  <a:pt x="4318000" y="25474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/>
          <p:cNvSpPr txBox="1"/>
          <p:nvPr/>
        </p:nvSpPr>
        <p:spPr>
          <a:xfrm>
            <a:off x="6719481" y="11874789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x_opt_off</a:t>
            </a:r>
            <a:endParaRPr lang="en-US" dirty="0"/>
          </a:p>
        </p:txBody>
      </p:sp>
      <p:cxnSp>
        <p:nvCxnSpPr>
          <p:cNvPr id="74" name="Gerader Verbinder 73"/>
          <p:cNvCxnSpPr/>
          <p:nvPr/>
        </p:nvCxnSpPr>
        <p:spPr>
          <a:xfrm>
            <a:off x="7294879" y="11695534"/>
            <a:ext cx="0" cy="242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>
            <a:off x="6468122" y="9455150"/>
            <a:ext cx="0" cy="2874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6151034" y="12255789"/>
            <a:ext cx="7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x_opt</a:t>
            </a:r>
            <a:endParaRPr lang="en-US" dirty="0"/>
          </a:p>
        </p:txBody>
      </p:sp>
      <p:sp>
        <p:nvSpPr>
          <p:cNvPr id="80" name="Textfeld 79"/>
          <p:cNvSpPr txBox="1"/>
          <p:nvPr/>
        </p:nvSpPr>
        <p:spPr>
          <a:xfrm>
            <a:off x="136437" y="245938"/>
            <a:ext cx="11956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Hypothetical objective function makes clear the problem using the same tuner parameter for two different classes</a:t>
            </a:r>
          </a:p>
        </p:txBody>
      </p:sp>
      <p:cxnSp>
        <p:nvCxnSpPr>
          <p:cNvPr id="82" name="Gerader Verbinder 81"/>
          <p:cNvCxnSpPr/>
          <p:nvPr/>
        </p:nvCxnSpPr>
        <p:spPr>
          <a:xfrm>
            <a:off x="6468122" y="9557463"/>
            <a:ext cx="2866378" cy="47518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/>
          <p:nvPr/>
        </p:nvCxnSpPr>
        <p:spPr>
          <a:xfrm flipV="1">
            <a:off x="6468122" y="10179066"/>
            <a:ext cx="2866378" cy="622173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9334500" y="9833462"/>
            <a:ext cx="16641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Solution is bad 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both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07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190</Words>
  <Application>Microsoft Office PowerPoint</Application>
  <PresentationFormat>Benutzerdefiniert</PresentationFormat>
  <Paragraphs>48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Wüllhorst, Fabian</dc:creator>
  <cp:lastModifiedBy>Wüllhorst, Fabian</cp:lastModifiedBy>
  <cp:revision>81</cp:revision>
  <dcterms:created xsi:type="dcterms:W3CDTF">2019-01-04T07:48:55Z</dcterms:created>
  <dcterms:modified xsi:type="dcterms:W3CDTF">2019-12-19T13:14:20Z</dcterms:modified>
</cp:coreProperties>
</file>