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Wüllhorst" initials="FW" lastIdx="1" clrIdx="0">
    <p:extLst>
      <p:ext uri="{19B8F6BF-5375-455C-9EA6-DF929625EA0E}">
        <p15:presenceInfo xmlns:p15="http://schemas.microsoft.com/office/powerpoint/2012/main" userId="S::a3jvetzhush9dth5@m365.rwth-aachen.de::1bc578f6-641f-4b57-b4b6-62a13ca310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22C1E"/>
    <a:srgbClr val="A0A2A3"/>
    <a:srgbClr val="E9422F"/>
    <a:srgbClr val="E9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52DD-3878-D5FC-18F5-B6E5CE049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CA3115-EA90-8A99-8706-650E045EF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4A978-E2B6-AD25-FE91-644DFBEB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34F8D-67F8-516F-A406-FD4EDCE2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6A325-7EF5-A45D-91F8-53EA0394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9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03575-B31F-FDBB-1E92-E0EE948D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5DDC28-4860-2795-7363-03917C44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F6FBC-427E-E099-A991-E320B973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CDFB8-CA92-5688-E0AC-B0674469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B5E48-8C59-9D83-6660-329C1211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1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055B42-8730-1A57-4143-9F8F4F07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BA87-2EF0-441F-0208-9B216BAA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D04DE-0954-6E5B-860F-469F8E0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7E23AB-3784-3343-1E76-2FFFDEDF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A7EB1-3707-5EDD-E113-7E10E02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8FA8C-3F87-6979-16D8-1CCD9C9C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108BF-A231-DFA8-3D93-5CF78A9C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357C5-ED6A-2A33-9704-21E2DAA9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3EBE9-9968-66EB-9124-5FC02F1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D873D-4EBB-3342-1CB1-9E5CCFB1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4B8D9-F482-FB9D-3BCF-1400090F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F6380B-A6BA-DDEF-A607-EC78B5FB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8459A-2971-3CE5-4096-041FE3DA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AD4B-061F-19AE-D07C-33207421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8C038-C35D-B5DA-7516-F4D721B9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AC213-2458-357D-D93C-61E7B77F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FBB43-4061-B213-0273-AB8D8460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51E8B-1A83-624A-967D-4B10F6886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4963C-95EE-156D-9E5E-99F23E7B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FAD905-4DE6-64C1-26CD-E60D3CCC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02AA5-B07F-5940-E613-7093DAB8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1331A-11F4-F512-E4BA-0D5F59F0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E6C48-383F-143E-A761-86B709E2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9D1FD-5BC8-4020-5230-A0759A69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2646D3-36F4-AC74-C2BA-99C252AF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844D4E-9D2D-D4DE-D9ED-2A98201C3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D10247-23D9-BC5C-8D04-327A17D8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049F5B-5968-01C0-0D89-545B735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3E5A42-7C8B-3AEF-725A-02FE178A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7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2D190-28C0-13DB-00C6-260F3069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192C8B-3611-6D58-0C2F-321F63B4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8690AF-C769-23A1-61C4-BE1A72C4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547A4D-5A7A-5ED0-9663-FF2844F5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84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AC044C-94AC-E2B1-6A50-49412195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4CC1A7-B6A8-8F40-9B29-2A28B89B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EBED1E-838A-0ACD-7B44-47C1DFC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F164-21C9-1815-F22D-EE34EB4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567E4-72AA-00ED-BF44-DC01D6C2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1A4288-073C-F24E-6D99-7A19BE22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CD83D9-5E5C-9357-1261-E095CBC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990FFE-550C-CD1C-1EFD-B33969B6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0CDCD7-0801-43BA-EEDA-A5718861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F1DA-712D-612B-5334-D69B7868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70ECE-979D-2255-306E-C28CD39C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091A3-3C6F-7431-76A9-612A2306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76FCE-5271-52D4-A2FB-687991FD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C2D6A-F7F8-F175-CF8C-CC9BEC29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69E885-915E-050F-B318-2AD12B5D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CCD318-A8B5-4683-B014-A7A976B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34C5A-54F9-4B88-B5D6-2A592648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02877-EF61-D017-A88F-B91A94147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959B-51C2-4F05-B019-B5DFF6D5E15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BD33F-8573-D8B2-ED1F-80634F177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D4D0A-582E-9A70-2E6B-499EC35E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32F2-F98C-43D4-8387-A67217170D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111A6129-AAF1-DA00-36D9-9A6B3118602D}"/>
              </a:ext>
            </a:extLst>
          </p:cNvPr>
          <p:cNvGrpSpPr/>
          <p:nvPr/>
        </p:nvGrpSpPr>
        <p:grpSpPr>
          <a:xfrm>
            <a:off x="303359" y="139195"/>
            <a:ext cx="11194578" cy="5517960"/>
            <a:chOff x="303359" y="139195"/>
            <a:chExt cx="11194578" cy="5517960"/>
          </a:xfrm>
        </p:grpSpPr>
        <p:sp>
          <p:nvSpPr>
            <p:cNvPr id="282" name="Rechteck: abgerundete Ecken 281">
              <a:extLst>
                <a:ext uri="{FF2B5EF4-FFF2-40B4-BE49-F238E27FC236}">
                  <a16:creationId xmlns:a16="http://schemas.microsoft.com/office/drawing/2014/main" id="{0A902AAE-C649-9EC0-687C-7D6033E4A677}"/>
                </a:ext>
              </a:extLst>
            </p:cNvPr>
            <p:cNvSpPr/>
            <p:nvPr/>
          </p:nvSpPr>
          <p:spPr>
            <a:xfrm>
              <a:off x="6557962" y="139195"/>
              <a:ext cx="4939975" cy="2221678"/>
            </a:xfrm>
            <a:prstGeom prst="roundRect">
              <a:avLst>
                <a:gd name="adj" fmla="val 60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800" dirty="0">
                  <a:latin typeface="Arial" panose="020B0604020202020204" pitchFamily="34" charset="0"/>
                  <a:cs typeface="Arial" panose="020B0604020202020204" pitchFamily="34" charset="0"/>
                </a:rPr>
                <a:t>Typical Grid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42D63575-5E64-A90B-B87D-E63E6F3D0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6652623" y="208221"/>
              <a:ext cx="4481614" cy="2120890"/>
            </a:xfrm>
            <a:prstGeom prst="rect">
              <a:avLst/>
            </a:prstGeom>
          </p:spPr>
        </p:pic>
        <p:sp>
          <p:nvSpPr>
            <p:cNvPr id="276" name="Rechteck 269">
              <a:extLst>
                <a:ext uri="{FF2B5EF4-FFF2-40B4-BE49-F238E27FC236}">
                  <a16:creationId xmlns:a16="http://schemas.microsoft.com/office/drawing/2014/main" id="{42470977-B18C-33C0-1598-C9F17F8AE18D}"/>
                </a:ext>
              </a:extLst>
            </p:cNvPr>
            <p:cNvSpPr/>
            <p:nvPr/>
          </p:nvSpPr>
          <p:spPr>
            <a:xfrm>
              <a:off x="4923681" y="175902"/>
              <a:ext cx="1767430" cy="2216678"/>
            </a:xfrm>
            <a:custGeom>
              <a:avLst/>
              <a:gdLst>
                <a:gd name="connsiteX0" fmla="*/ 0 w 2432274"/>
                <a:gd name="connsiteY0" fmla="*/ 0 h 1216552"/>
                <a:gd name="connsiteX1" fmla="*/ 2432274 w 2432274"/>
                <a:gd name="connsiteY1" fmla="*/ 0 h 1216552"/>
                <a:gd name="connsiteX2" fmla="*/ 2432274 w 2432274"/>
                <a:gd name="connsiteY2" fmla="*/ 1216552 h 1216552"/>
                <a:gd name="connsiteX3" fmla="*/ 0 w 2432274"/>
                <a:gd name="connsiteY3" fmla="*/ 1216552 h 1216552"/>
                <a:gd name="connsiteX4" fmla="*/ 0 w 2432274"/>
                <a:gd name="connsiteY4" fmla="*/ 0 h 1216552"/>
                <a:gd name="connsiteX0" fmla="*/ 0 w 2432274"/>
                <a:gd name="connsiteY0" fmla="*/ 412750 h 1629302"/>
                <a:gd name="connsiteX1" fmla="*/ 2352899 w 2432274"/>
                <a:gd name="connsiteY1" fmla="*/ 0 h 1629302"/>
                <a:gd name="connsiteX2" fmla="*/ 2432274 w 2432274"/>
                <a:gd name="connsiteY2" fmla="*/ 1629302 h 1629302"/>
                <a:gd name="connsiteX3" fmla="*/ 0 w 2432274"/>
                <a:gd name="connsiteY3" fmla="*/ 1629302 h 1629302"/>
                <a:gd name="connsiteX4" fmla="*/ 0 w 2432274"/>
                <a:gd name="connsiteY4" fmla="*/ 412750 h 1629302"/>
                <a:gd name="connsiteX0" fmla="*/ 0 w 2352899"/>
                <a:gd name="connsiteY0" fmla="*/ 412750 h 1629302"/>
                <a:gd name="connsiteX1" fmla="*/ 2352899 w 2352899"/>
                <a:gd name="connsiteY1" fmla="*/ 0 h 1629302"/>
                <a:gd name="connsiteX2" fmla="*/ 2349724 w 2352899"/>
                <a:gd name="connsiteY2" fmla="*/ 140227 h 1629302"/>
                <a:gd name="connsiteX3" fmla="*/ 0 w 2352899"/>
                <a:gd name="connsiteY3" fmla="*/ 1629302 h 1629302"/>
                <a:gd name="connsiteX4" fmla="*/ 0 w 2352899"/>
                <a:gd name="connsiteY4" fmla="*/ 412750 h 1629302"/>
                <a:gd name="connsiteX0" fmla="*/ 0 w 2425935"/>
                <a:gd name="connsiteY0" fmla="*/ 412750 h 1629302"/>
                <a:gd name="connsiteX1" fmla="*/ 2352899 w 2425935"/>
                <a:gd name="connsiteY1" fmla="*/ 0 h 1629302"/>
                <a:gd name="connsiteX2" fmla="*/ 2425924 w 2425935"/>
                <a:gd name="connsiteY2" fmla="*/ 219602 h 1629302"/>
                <a:gd name="connsiteX3" fmla="*/ 0 w 2425935"/>
                <a:gd name="connsiteY3" fmla="*/ 1629302 h 1629302"/>
                <a:gd name="connsiteX4" fmla="*/ 0 w 2425935"/>
                <a:gd name="connsiteY4" fmla="*/ 412750 h 1629302"/>
                <a:gd name="connsiteX0" fmla="*/ 0 w 2426064"/>
                <a:gd name="connsiteY0" fmla="*/ 358775 h 1575327"/>
                <a:gd name="connsiteX1" fmla="*/ 2422749 w 2426064"/>
                <a:gd name="connsiteY1" fmla="*/ 0 h 1575327"/>
                <a:gd name="connsiteX2" fmla="*/ 2425924 w 2426064"/>
                <a:gd name="connsiteY2" fmla="*/ 165627 h 1575327"/>
                <a:gd name="connsiteX3" fmla="*/ 0 w 2426064"/>
                <a:gd name="connsiteY3" fmla="*/ 1575327 h 1575327"/>
                <a:gd name="connsiteX4" fmla="*/ 0 w 2426064"/>
                <a:gd name="connsiteY4" fmla="*/ 358775 h 1575327"/>
                <a:gd name="connsiteX0" fmla="*/ 0 w 2426159"/>
                <a:gd name="connsiteY0" fmla="*/ 375444 h 1591996"/>
                <a:gd name="connsiteX1" fmla="*/ 2425130 w 2426159"/>
                <a:gd name="connsiteY1" fmla="*/ 0 h 1591996"/>
                <a:gd name="connsiteX2" fmla="*/ 2425924 w 2426159"/>
                <a:gd name="connsiteY2" fmla="*/ 182296 h 1591996"/>
                <a:gd name="connsiteX3" fmla="*/ 0 w 2426159"/>
                <a:gd name="connsiteY3" fmla="*/ 1591996 h 1591996"/>
                <a:gd name="connsiteX4" fmla="*/ 0 w 2426159"/>
                <a:gd name="connsiteY4" fmla="*/ 375444 h 1591996"/>
                <a:gd name="connsiteX0" fmla="*/ 0 w 4376644"/>
                <a:gd name="connsiteY0" fmla="*/ 375444 h 1591996"/>
                <a:gd name="connsiteX1" fmla="*/ 2425130 w 4376644"/>
                <a:gd name="connsiteY1" fmla="*/ 0 h 1591996"/>
                <a:gd name="connsiteX2" fmla="*/ 4376644 w 4376644"/>
                <a:gd name="connsiteY2" fmla="*/ 1089076 h 1591996"/>
                <a:gd name="connsiteX3" fmla="*/ 0 w 4376644"/>
                <a:gd name="connsiteY3" fmla="*/ 1591996 h 1591996"/>
                <a:gd name="connsiteX4" fmla="*/ 0 w 4376644"/>
                <a:gd name="connsiteY4" fmla="*/ 375444 h 1591996"/>
                <a:gd name="connsiteX0" fmla="*/ 0 w 4398710"/>
                <a:gd name="connsiteY0" fmla="*/ 0 h 1216552"/>
                <a:gd name="connsiteX1" fmla="*/ 4398710 w 4398710"/>
                <a:gd name="connsiteY1" fmla="*/ 523716 h 1216552"/>
                <a:gd name="connsiteX2" fmla="*/ 4376644 w 4398710"/>
                <a:gd name="connsiteY2" fmla="*/ 713632 h 1216552"/>
                <a:gd name="connsiteX3" fmla="*/ 0 w 4398710"/>
                <a:gd name="connsiteY3" fmla="*/ 1216552 h 1216552"/>
                <a:gd name="connsiteX4" fmla="*/ 0 w 4398710"/>
                <a:gd name="connsiteY4" fmla="*/ 0 h 1216552"/>
                <a:gd name="connsiteX0" fmla="*/ 0 w 4422522"/>
                <a:gd name="connsiteY0" fmla="*/ 0 h 1216552"/>
                <a:gd name="connsiteX1" fmla="*/ 4422522 w 4422522"/>
                <a:gd name="connsiteY1" fmla="*/ 545147 h 1216552"/>
                <a:gd name="connsiteX2" fmla="*/ 4376644 w 4422522"/>
                <a:gd name="connsiteY2" fmla="*/ 713632 h 1216552"/>
                <a:gd name="connsiteX3" fmla="*/ 0 w 4422522"/>
                <a:gd name="connsiteY3" fmla="*/ 1216552 h 1216552"/>
                <a:gd name="connsiteX4" fmla="*/ 0 w 4422522"/>
                <a:gd name="connsiteY4" fmla="*/ 0 h 1216552"/>
                <a:gd name="connsiteX0" fmla="*/ 0 w 4429121"/>
                <a:gd name="connsiteY0" fmla="*/ 0 h 1216552"/>
                <a:gd name="connsiteX1" fmla="*/ 4422522 w 4429121"/>
                <a:gd name="connsiteY1" fmla="*/ 545147 h 1216552"/>
                <a:gd name="connsiteX2" fmla="*/ 4429031 w 4429121"/>
                <a:gd name="connsiteY2" fmla="*/ 727919 h 1216552"/>
                <a:gd name="connsiteX3" fmla="*/ 0 w 4429121"/>
                <a:gd name="connsiteY3" fmla="*/ 1216552 h 1216552"/>
                <a:gd name="connsiteX4" fmla="*/ 0 w 4429121"/>
                <a:gd name="connsiteY4" fmla="*/ 0 h 1216552"/>
                <a:gd name="connsiteX0" fmla="*/ 0 w 4436810"/>
                <a:gd name="connsiteY0" fmla="*/ 0 h 1216552"/>
                <a:gd name="connsiteX1" fmla="*/ 4436810 w 4436810"/>
                <a:gd name="connsiteY1" fmla="*/ 545147 h 1216552"/>
                <a:gd name="connsiteX2" fmla="*/ 4429031 w 4436810"/>
                <a:gd name="connsiteY2" fmla="*/ 727919 h 1216552"/>
                <a:gd name="connsiteX3" fmla="*/ 0 w 4436810"/>
                <a:gd name="connsiteY3" fmla="*/ 1216552 h 1216552"/>
                <a:gd name="connsiteX4" fmla="*/ 0 w 4436810"/>
                <a:gd name="connsiteY4" fmla="*/ 0 h 1216552"/>
                <a:gd name="connsiteX0" fmla="*/ 0 w 4429216"/>
                <a:gd name="connsiteY0" fmla="*/ 0 h 1216552"/>
                <a:gd name="connsiteX1" fmla="*/ 4427285 w 4429216"/>
                <a:gd name="connsiteY1" fmla="*/ 547528 h 1216552"/>
                <a:gd name="connsiteX2" fmla="*/ 4429031 w 4429216"/>
                <a:gd name="connsiteY2" fmla="*/ 727919 h 1216552"/>
                <a:gd name="connsiteX3" fmla="*/ 0 w 4429216"/>
                <a:gd name="connsiteY3" fmla="*/ 1216552 h 1216552"/>
                <a:gd name="connsiteX4" fmla="*/ 0 w 4429216"/>
                <a:gd name="connsiteY4" fmla="*/ 0 h 1216552"/>
                <a:gd name="connsiteX0" fmla="*/ 0 w 4429152"/>
                <a:gd name="connsiteY0" fmla="*/ 0 h 1216552"/>
                <a:gd name="connsiteX1" fmla="*/ 4424904 w 4429152"/>
                <a:gd name="connsiteY1" fmla="*/ 533241 h 1216552"/>
                <a:gd name="connsiteX2" fmla="*/ 4429031 w 4429152"/>
                <a:gd name="connsiteY2" fmla="*/ 727919 h 1216552"/>
                <a:gd name="connsiteX3" fmla="*/ 0 w 4429152"/>
                <a:gd name="connsiteY3" fmla="*/ 1216552 h 1216552"/>
                <a:gd name="connsiteX4" fmla="*/ 0 w 4429152"/>
                <a:gd name="connsiteY4" fmla="*/ 0 h 1216552"/>
                <a:gd name="connsiteX0" fmla="*/ 0 w 4695852"/>
                <a:gd name="connsiteY0" fmla="*/ 0 h 1468965"/>
                <a:gd name="connsiteX1" fmla="*/ 4691604 w 4695852"/>
                <a:gd name="connsiteY1" fmla="*/ 785654 h 1468965"/>
                <a:gd name="connsiteX2" fmla="*/ 4695731 w 4695852"/>
                <a:gd name="connsiteY2" fmla="*/ 980332 h 1468965"/>
                <a:gd name="connsiteX3" fmla="*/ 266700 w 4695852"/>
                <a:gd name="connsiteY3" fmla="*/ 1468965 h 1468965"/>
                <a:gd name="connsiteX4" fmla="*/ 0 w 4695852"/>
                <a:gd name="connsiteY4" fmla="*/ 0 h 1468965"/>
                <a:gd name="connsiteX0" fmla="*/ 0 w 4695852"/>
                <a:gd name="connsiteY0" fmla="*/ 0 h 1692802"/>
                <a:gd name="connsiteX1" fmla="*/ 4691604 w 4695852"/>
                <a:gd name="connsiteY1" fmla="*/ 785654 h 1692802"/>
                <a:gd name="connsiteX2" fmla="*/ 4695731 w 4695852"/>
                <a:gd name="connsiteY2" fmla="*/ 980332 h 1692802"/>
                <a:gd name="connsiteX3" fmla="*/ 23813 w 4695852"/>
                <a:gd name="connsiteY3" fmla="*/ 1692802 h 1692802"/>
                <a:gd name="connsiteX4" fmla="*/ 0 w 4695852"/>
                <a:gd name="connsiteY4" fmla="*/ 0 h 1692802"/>
                <a:gd name="connsiteX0" fmla="*/ 0 w 4695852"/>
                <a:gd name="connsiteY0" fmla="*/ 0 h 1688040"/>
                <a:gd name="connsiteX1" fmla="*/ 4691604 w 4695852"/>
                <a:gd name="connsiteY1" fmla="*/ 785654 h 1688040"/>
                <a:gd name="connsiteX2" fmla="*/ 4695731 w 4695852"/>
                <a:gd name="connsiteY2" fmla="*/ 980332 h 1688040"/>
                <a:gd name="connsiteX3" fmla="*/ 33338 w 4695852"/>
                <a:gd name="connsiteY3" fmla="*/ 1688040 h 1688040"/>
                <a:gd name="connsiteX4" fmla="*/ 0 w 4695852"/>
                <a:gd name="connsiteY4" fmla="*/ 0 h 1688040"/>
                <a:gd name="connsiteX0" fmla="*/ 0 w 4700615"/>
                <a:gd name="connsiteY0" fmla="*/ 0 h 1678515"/>
                <a:gd name="connsiteX1" fmla="*/ 4696367 w 4700615"/>
                <a:gd name="connsiteY1" fmla="*/ 776129 h 1678515"/>
                <a:gd name="connsiteX2" fmla="*/ 4700494 w 4700615"/>
                <a:gd name="connsiteY2" fmla="*/ 970807 h 1678515"/>
                <a:gd name="connsiteX3" fmla="*/ 38101 w 4700615"/>
                <a:gd name="connsiteY3" fmla="*/ 1678515 h 1678515"/>
                <a:gd name="connsiteX4" fmla="*/ 0 w 4700615"/>
                <a:gd name="connsiteY4" fmla="*/ 0 h 1678515"/>
                <a:gd name="connsiteX0" fmla="*/ 0 w 4700615"/>
                <a:gd name="connsiteY0" fmla="*/ 0 h 1668990"/>
                <a:gd name="connsiteX1" fmla="*/ 4696367 w 4700615"/>
                <a:gd name="connsiteY1" fmla="*/ 776129 h 1668990"/>
                <a:gd name="connsiteX2" fmla="*/ 4700494 w 4700615"/>
                <a:gd name="connsiteY2" fmla="*/ 970807 h 1668990"/>
                <a:gd name="connsiteX3" fmla="*/ 23813 w 4700615"/>
                <a:gd name="connsiteY3" fmla="*/ 1668990 h 1668990"/>
                <a:gd name="connsiteX4" fmla="*/ 0 w 4700615"/>
                <a:gd name="connsiteY4" fmla="*/ 0 h 1668990"/>
                <a:gd name="connsiteX0" fmla="*/ 0 w 4713036"/>
                <a:gd name="connsiteY0" fmla="*/ 0 h 1668990"/>
                <a:gd name="connsiteX1" fmla="*/ 4713036 w 4713036"/>
                <a:gd name="connsiteY1" fmla="*/ 857091 h 1668990"/>
                <a:gd name="connsiteX2" fmla="*/ 4700494 w 4713036"/>
                <a:gd name="connsiteY2" fmla="*/ 970807 h 1668990"/>
                <a:gd name="connsiteX3" fmla="*/ 23813 w 4713036"/>
                <a:gd name="connsiteY3" fmla="*/ 1668990 h 1668990"/>
                <a:gd name="connsiteX4" fmla="*/ 0 w 4713036"/>
                <a:gd name="connsiteY4" fmla="*/ 0 h 1668990"/>
                <a:gd name="connsiteX0" fmla="*/ 0 w 4714966"/>
                <a:gd name="connsiteY0" fmla="*/ 0 h 1668990"/>
                <a:gd name="connsiteX1" fmla="*/ 4713036 w 4714966"/>
                <a:gd name="connsiteY1" fmla="*/ 857091 h 1668990"/>
                <a:gd name="connsiteX2" fmla="*/ 4714781 w 4714966"/>
                <a:gd name="connsiteY2" fmla="*/ 1018432 h 1668990"/>
                <a:gd name="connsiteX3" fmla="*/ 23813 w 4714966"/>
                <a:gd name="connsiteY3" fmla="*/ 1668990 h 1668990"/>
                <a:gd name="connsiteX4" fmla="*/ 0 w 4714966"/>
                <a:gd name="connsiteY4" fmla="*/ 0 h 1668990"/>
                <a:gd name="connsiteX0" fmla="*/ 0 w 4748303"/>
                <a:gd name="connsiteY0" fmla="*/ 0 h 2292878"/>
                <a:gd name="connsiteX1" fmla="*/ 4746373 w 4748303"/>
                <a:gd name="connsiteY1" fmla="*/ 1480979 h 2292878"/>
                <a:gd name="connsiteX2" fmla="*/ 4748118 w 4748303"/>
                <a:gd name="connsiteY2" fmla="*/ 1642320 h 2292878"/>
                <a:gd name="connsiteX3" fmla="*/ 57150 w 4748303"/>
                <a:gd name="connsiteY3" fmla="*/ 2292878 h 2292878"/>
                <a:gd name="connsiteX4" fmla="*/ 0 w 4748303"/>
                <a:gd name="connsiteY4" fmla="*/ 0 h 2292878"/>
                <a:gd name="connsiteX0" fmla="*/ 0 w 4748303"/>
                <a:gd name="connsiteY0" fmla="*/ 0 h 2302403"/>
                <a:gd name="connsiteX1" fmla="*/ 4746373 w 4748303"/>
                <a:gd name="connsiteY1" fmla="*/ 1480979 h 2302403"/>
                <a:gd name="connsiteX2" fmla="*/ 4748118 w 4748303"/>
                <a:gd name="connsiteY2" fmla="*/ 1642320 h 2302403"/>
                <a:gd name="connsiteX3" fmla="*/ 33337 w 4748303"/>
                <a:gd name="connsiteY3" fmla="*/ 2302403 h 2302403"/>
                <a:gd name="connsiteX4" fmla="*/ 0 w 4748303"/>
                <a:gd name="connsiteY4" fmla="*/ 0 h 2302403"/>
                <a:gd name="connsiteX0" fmla="*/ 0 w 4748118"/>
                <a:gd name="connsiteY0" fmla="*/ 0 h 2302403"/>
                <a:gd name="connsiteX1" fmla="*/ 1979361 w 4748118"/>
                <a:gd name="connsiteY1" fmla="*/ 99854 h 2302403"/>
                <a:gd name="connsiteX2" fmla="*/ 4748118 w 4748118"/>
                <a:gd name="connsiteY2" fmla="*/ 1642320 h 2302403"/>
                <a:gd name="connsiteX3" fmla="*/ 33337 w 4748118"/>
                <a:gd name="connsiteY3" fmla="*/ 2302403 h 2302403"/>
                <a:gd name="connsiteX4" fmla="*/ 0 w 4748118"/>
                <a:gd name="connsiteY4" fmla="*/ 0 h 2302403"/>
                <a:gd name="connsiteX0" fmla="*/ 0 w 1981290"/>
                <a:gd name="connsiteY0" fmla="*/ 0 h 2302403"/>
                <a:gd name="connsiteX1" fmla="*/ 1979361 w 1981290"/>
                <a:gd name="connsiteY1" fmla="*/ 99854 h 2302403"/>
                <a:gd name="connsiteX2" fmla="*/ 1981105 w 1981290"/>
                <a:gd name="connsiteY2" fmla="*/ 270720 h 2302403"/>
                <a:gd name="connsiteX3" fmla="*/ 33337 w 1981290"/>
                <a:gd name="connsiteY3" fmla="*/ 2302403 h 2302403"/>
                <a:gd name="connsiteX4" fmla="*/ 0 w 1981290"/>
                <a:gd name="connsiteY4" fmla="*/ 0 h 2302403"/>
                <a:gd name="connsiteX0" fmla="*/ 0 w 1981290"/>
                <a:gd name="connsiteY0" fmla="*/ 0 h 2202391"/>
                <a:gd name="connsiteX1" fmla="*/ 1979361 w 1981290"/>
                <a:gd name="connsiteY1" fmla="*/ 99854 h 2202391"/>
                <a:gd name="connsiteX2" fmla="*/ 1981105 w 1981290"/>
                <a:gd name="connsiteY2" fmla="*/ 270720 h 2202391"/>
                <a:gd name="connsiteX3" fmla="*/ 180975 w 1981290"/>
                <a:gd name="connsiteY3" fmla="*/ 2202391 h 2202391"/>
                <a:gd name="connsiteX4" fmla="*/ 0 w 1981290"/>
                <a:gd name="connsiteY4" fmla="*/ 0 h 2202391"/>
                <a:gd name="connsiteX0" fmla="*/ 0 w 1981290"/>
                <a:gd name="connsiteY0" fmla="*/ 0 h 2207153"/>
                <a:gd name="connsiteX1" fmla="*/ 1979361 w 1981290"/>
                <a:gd name="connsiteY1" fmla="*/ 99854 h 2207153"/>
                <a:gd name="connsiteX2" fmla="*/ 1981105 w 1981290"/>
                <a:gd name="connsiteY2" fmla="*/ 270720 h 2207153"/>
                <a:gd name="connsiteX3" fmla="*/ 214312 w 1981290"/>
                <a:gd name="connsiteY3" fmla="*/ 2207153 h 2207153"/>
                <a:gd name="connsiteX4" fmla="*/ 0 w 1981290"/>
                <a:gd name="connsiteY4" fmla="*/ 0 h 2207153"/>
                <a:gd name="connsiteX0" fmla="*/ 0 w 1790790"/>
                <a:gd name="connsiteY0" fmla="*/ 0 h 2216678"/>
                <a:gd name="connsiteX1" fmla="*/ 1788861 w 1790790"/>
                <a:gd name="connsiteY1" fmla="*/ 109379 h 2216678"/>
                <a:gd name="connsiteX2" fmla="*/ 1790605 w 1790790"/>
                <a:gd name="connsiteY2" fmla="*/ 280245 h 2216678"/>
                <a:gd name="connsiteX3" fmla="*/ 23812 w 1790790"/>
                <a:gd name="connsiteY3" fmla="*/ 2216678 h 2216678"/>
                <a:gd name="connsiteX4" fmla="*/ 0 w 1790790"/>
                <a:gd name="connsiteY4" fmla="*/ 0 h 2216678"/>
                <a:gd name="connsiteX0" fmla="*/ 0 w 1790612"/>
                <a:gd name="connsiteY0" fmla="*/ 0 h 2216678"/>
                <a:gd name="connsiteX1" fmla="*/ 1679324 w 1790612"/>
                <a:gd name="connsiteY1" fmla="*/ 40323 h 2216678"/>
                <a:gd name="connsiteX2" fmla="*/ 1790605 w 1790612"/>
                <a:gd name="connsiteY2" fmla="*/ 280245 h 2216678"/>
                <a:gd name="connsiteX3" fmla="*/ 23812 w 1790612"/>
                <a:gd name="connsiteY3" fmla="*/ 2216678 h 2216678"/>
                <a:gd name="connsiteX4" fmla="*/ 0 w 1790612"/>
                <a:gd name="connsiteY4" fmla="*/ 0 h 2216678"/>
                <a:gd name="connsiteX0" fmla="*/ 0 w 1769183"/>
                <a:gd name="connsiteY0" fmla="*/ 0 h 2216678"/>
                <a:gd name="connsiteX1" fmla="*/ 1679324 w 1769183"/>
                <a:gd name="connsiteY1" fmla="*/ 40323 h 2216678"/>
                <a:gd name="connsiteX2" fmla="*/ 1769174 w 1769183"/>
                <a:gd name="connsiteY2" fmla="*/ 208808 h 2216678"/>
                <a:gd name="connsiteX3" fmla="*/ 23812 w 1769183"/>
                <a:gd name="connsiteY3" fmla="*/ 2216678 h 2216678"/>
                <a:gd name="connsiteX4" fmla="*/ 0 w 1769183"/>
                <a:gd name="connsiteY4" fmla="*/ 0 h 2216678"/>
                <a:gd name="connsiteX0" fmla="*/ 0 w 1769359"/>
                <a:gd name="connsiteY0" fmla="*/ 0 h 2216678"/>
                <a:gd name="connsiteX1" fmla="*/ 1767430 w 1769359"/>
                <a:gd name="connsiteY1" fmla="*/ 47466 h 2216678"/>
                <a:gd name="connsiteX2" fmla="*/ 1769174 w 1769359"/>
                <a:gd name="connsiteY2" fmla="*/ 208808 h 2216678"/>
                <a:gd name="connsiteX3" fmla="*/ 23812 w 1769359"/>
                <a:gd name="connsiteY3" fmla="*/ 2216678 h 2216678"/>
                <a:gd name="connsiteX4" fmla="*/ 0 w 1769359"/>
                <a:gd name="connsiteY4" fmla="*/ 0 h 2216678"/>
                <a:gd name="connsiteX0" fmla="*/ 0 w 1767430"/>
                <a:gd name="connsiteY0" fmla="*/ 0 h 2216678"/>
                <a:gd name="connsiteX1" fmla="*/ 1767430 w 1767430"/>
                <a:gd name="connsiteY1" fmla="*/ 47466 h 2216678"/>
                <a:gd name="connsiteX2" fmla="*/ 1759649 w 1767430"/>
                <a:gd name="connsiteY2" fmla="*/ 211189 h 2216678"/>
                <a:gd name="connsiteX3" fmla="*/ 23812 w 1767430"/>
                <a:gd name="connsiteY3" fmla="*/ 2216678 h 2216678"/>
                <a:gd name="connsiteX4" fmla="*/ 0 w 1767430"/>
                <a:gd name="connsiteY4" fmla="*/ 0 h 2216678"/>
                <a:gd name="connsiteX0" fmla="*/ 0 w 1774026"/>
                <a:gd name="connsiteY0" fmla="*/ 0 h 2216678"/>
                <a:gd name="connsiteX1" fmla="*/ 1767430 w 1774026"/>
                <a:gd name="connsiteY1" fmla="*/ 47466 h 2216678"/>
                <a:gd name="connsiteX2" fmla="*/ 1773936 w 1774026"/>
                <a:gd name="connsiteY2" fmla="*/ 192139 h 2216678"/>
                <a:gd name="connsiteX3" fmla="*/ 23812 w 1774026"/>
                <a:gd name="connsiteY3" fmla="*/ 2216678 h 2216678"/>
                <a:gd name="connsiteX4" fmla="*/ 0 w 1774026"/>
                <a:gd name="connsiteY4" fmla="*/ 0 h 2216678"/>
                <a:gd name="connsiteX0" fmla="*/ 0 w 1767430"/>
                <a:gd name="connsiteY0" fmla="*/ 0 h 2216678"/>
                <a:gd name="connsiteX1" fmla="*/ 1767430 w 1767430"/>
                <a:gd name="connsiteY1" fmla="*/ 47466 h 2216678"/>
                <a:gd name="connsiteX2" fmla="*/ 1762029 w 1767430"/>
                <a:gd name="connsiteY2" fmla="*/ 194520 h 2216678"/>
                <a:gd name="connsiteX3" fmla="*/ 23812 w 1767430"/>
                <a:gd name="connsiteY3" fmla="*/ 2216678 h 2216678"/>
                <a:gd name="connsiteX4" fmla="*/ 0 w 1767430"/>
                <a:gd name="connsiteY4" fmla="*/ 0 h 221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430" h="2216678">
                  <a:moveTo>
                    <a:pt x="0" y="0"/>
                  </a:moveTo>
                  <a:lnTo>
                    <a:pt x="1767430" y="47466"/>
                  </a:lnTo>
                  <a:cubicBezTo>
                    <a:pt x="1766372" y="94208"/>
                    <a:pt x="1763087" y="147778"/>
                    <a:pt x="1762029" y="194520"/>
                  </a:cubicBezTo>
                  <a:lnTo>
                    <a:pt x="23812" y="2216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hteck: abgerundete Ecken 267">
              <a:extLst>
                <a:ext uri="{FF2B5EF4-FFF2-40B4-BE49-F238E27FC236}">
                  <a16:creationId xmlns:a16="http://schemas.microsoft.com/office/drawing/2014/main" id="{709332DE-AD98-6B56-DEF6-6657F8632910}"/>
                </a:ext>
              </a:extLst>
            </p:cNvPr>
            <p:cNvSpPr/>
            <p:nvPr/>
          </p:nvSpPr>
          <p:spPr>
            <a:xfrm>
              <a:off x="5537777" y="2803665"/>
              <a:ext cx="2833513" cy="517504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Monte-Carlo simulation for different technology shares</a:t>
              </a:r>
            </a:p>
          </p:txBody>
        </p:sp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6A789FC2-C5F8-73FF-639F-DF8635ABF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7"/>
            <a:stretch/>
          </p:blipFill>
          <p:spPr>
            <a:xfrm>
              <a:off x="6277230" y="3423978"/>
              <a:ext cx="1914839" cy="2198834"/>
            </a:xfrm>
            <a:prstGeom prst="rect">
              <a:avLst/>
            </a:prstGeom>
          </p:spPr>
        </p:pic>
        <p:pic>
          <p:nvPicPr>
            <p:cNvPr id="285" name="Grafik 284">
              <a:extLst>
                <a:ext uri="{FF2B5EF4-FFF2-40B4-BE49-F238E27FC236}">
                  <a16:creationId xmlns:a16="http://schemas.microsoft.com/office/drawing/2014/main" id="{7B1AB259-4EE0-AECB-C15A-86520D12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73303" y="2815366"/>
              <a:ext cx="537162" cy="514604"/>
            </a:xfrm>
            <a:prstGeom prst="rect">
              <a:avLst/>
            </a:prstGeom>
          </p:spPr>
        </p:pic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9F576E0E-DCDE-4FA5-F6D9-175966585674}"/>
                </a:ext>
              </a:extLst>
            </p:cNvPr>
            <p:cNvSpPr/>
            <p:nvPr/>
          </p:nvSpPr>
          <p:spPr>
            <a:xfrm>
              <a:off x="303359" y="163124"/>
              <a:ext cx="4732627" cy="2247219"/>
            </a:xfrm>
            <a:prstGeom prst="roundRect">
              <a:avLst>
                <a:gd name="adj" fmla="val 6032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Possible system configurations</a:t>
              </a:r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E4DB075-0996-BAE9-7EBB-09C493E5821C}"/>
                </a:ext>
              </a:extLst>
            </p:cNvPr>
            <p:cNvSpPr/>
            <p:nvPr/>
          </p:nvSpPr>
          <p:spPr>
            <a:xfrm>
              <a:off x="390845" y="1886308"/>
              <a:ext cx="2298771" cy="350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Building Envelope</a:t>
              </a:r>
            </a:p>
          </p:txBody>
        </p:sp>
        <p:pic>
          <p:nvPicPr>
            <p:cNvPr id="301" name="Grafik 300">
              <a:extLst>
                <a:ext uri="{FF2B5EF4-FFF2-40B4-BE49-F238E27FC236}">
                  <a16:creationId xmlns:a16="http://schemas.microsoft.com/office/drawing/2014/main" id="{20CAA7FC-0E02-E654-87B9-6A83BA3C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3163" y="1271458"/>
              <a:ext cx="537657" cy="515076"/>
            </a:xfrm>
            <a:prstGeom prst="rect">
              <a:avLst/>
            </a:prstGeom>
          </p:spPr>
        </p:pic>
        <p:pic>
          <p:nvPicPr>
            <p:cNvPr id="302" name="Grafik 301">
              <a:extLst>
                <a:ext uri="{FF2B5EF4-FFF2-40B4-BE49-F238E27FC236}">
                  <a16:creationId xmlns:a16="http://schemas.microsoft.com/office/drawing/2014/main" id="{19AC41A8-0032-834A-F682-22603C6E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61860" y="1272741"/>
              <a:ext cx="536317" cy="513793"/>
            </a:xfrm>
            <a:prstGeom prst="rect">
              <a:avLst/>
            </a:prstGeom>
          </p:spPr>
        </p:pic>
        <p:pic>
          <p:nvPicPr>
            <p:cNvPr id="303" name="Grafik 302">
              <a:extLst>
                <a:ext uri="{FF2B5EF4-FFF2-40B4-BE49-F238E27FC236}">
                  <a16:creationId xmlns:a16="http://schemas.microsoft.com/office/drawing/2014/main" id="{315FA874-E6F7-C2BF-0415-C99C9EAC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5806" y="1274145"/>
              <a:ext cx="534849" cy="512389"/>
            </a:xfrm>
            <a:prstGeom prst="rect">
              <a:avLst/>
            </a:prstGeom>
          </p:spPr>
        </p:pic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850EB598-0A96-4FF6-307C-B9C659441306}"/>
                </a:ext>
              </a:extLst>
            </p:cNvPr>
            <p:cNvSpPr/>
            <p:nvPr/>
          </p:nvSpPr>
          <p:spPr>
            <a:xfrm>
              <a:off x="390845" y="803625"/>
              <a:ext cx="2298771" cy="350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Heat Technology</a:t>
              </a: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AE9F1896-9B23-FC6D-05A7-F9205781361A}"/>
                </a:ext>
              </a:extLst>
            </p:cNvPr>
            <p:cNvSpPr/>
            <p:nvPr/>
          </p:nvSpPr>
          <p:spPr>
            <a:xfrm>
              <a:off x="390845" y="1344966"/>
              <a:ext cx="2298771" cy="350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Electrical Technology</a:t>
              </a:r>
            </a:p>
          </p:txBody>
        </p:sp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160B0075-53C7-2F96-6205-63D6322A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861" y="722591"/>
              <a:ext cx="536254" cy="512450"/>
            </a:xfrm>
            <a:prstGeom prst="rect">
              <a:avLst/>
            </a:prstGeom>
          </p:spPr>
        </p:pic>
        <p:pic>
          <p:nvPicPr>
            <p:cNvPr id="320" name="Grafik 319">
              <a:extLst>
                <a:ext uri="{FF2B5EF4-FFF2-40B4-BE49-F238E27FC236}">
                  <a16:creationId xmlns:a16="http://schemas.microsoft.com/office/drawing/2014/main" id="{0DE48D3B-A842-CDFC-62F9-4399C50C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295" y="1270403"/>
              <a:ext cx="574933" cy="566373"/>
            </a:xfrm>
            <a:prstGeom prst="rect">
              <a:avLst/>
            </a:prstGeom>
          </p:spPr>
        </p:pic>
        <p:pic>
          <p:nvPicPr>
            <p:cNvPr id="322" name="Grafik 321">
              <a:extLst>
                <a:ext uri="{FF2B5EF4-FFF2-40B4-BE49-F238E27FC236}">
                  <a16:creationId xmlns:a16="http://schemas.microsoft.com/office/drawing/2014/main" id="{80727A20-9106-4675-DDFB-FABA6A77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87" y="1812943"/>
              <a:ext cx="537657" cy="512389"/>
            </a:xfrm>
            <a:prstGeom prst="rect">
              <a:avLst/>
            </a:prstGeom>
          </p:spPr>
        </p:pic>
        <p:pic>
          <p:nvPicPr>
            <p:cNvPr id="324" name="Grafik 323">
              <a:extLst>
                <a:ext uri="{FF2B5EF4-FFF2-40B4-BE49-F238E27FC236}">
                  <a16:creationId xmlns:a16="http://schemas.microsoft.com/office/drawing/2014/main" id="{E981C68B-2207-13A3-0673-90A9351C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860" y="1811078"/>
              <a:ext cx="536254" cy="513793"/>
            </a:xfrm>
            <a:prstGeom prst="rect">
              <a:avLst/>
            </a:prstGeom>
          </p:spPr>
        </p:pic>
        <p:pic>
          <p:nvPicPr>
            <p:cNvPr id="326" name="Grafik 325">
              <a:extLst>
                <a:ext uri="{FF2B5EF4-FFF2-40B4-BE49-F238E27FC236}">
                  <a16:creationId xmlns:a16="http://schemas.microsoft.com/office/drawing/2014/main" id="{5C819050-C0F2-17CB-E784-CF05233B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888" y="1811078"/>
              <a:ext cx="536254" cy="513793"/>
            </a:xfrm>
            <a:prstGeom prst="rect">
              <a:avLst/>
            </a:prstGeom>
          </p:spPr>
        </p:pic>
        <p:pic>
          <p:nvPicPr>
            <p:cNvPr id="333" name="Grafik 332">
              <a:extLst>
                <a:ext uri="{FF2B5EF4-FFF2-40B4-BE49-F238E27FC236}">
                  <a16:creationId xmlns:a16="http://schemas.microsoft.com/office/drawing/2014/main" id="{6C4CD22E-0871-7343-F990-2493C975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806" y="729821"/>
              <a:ext cx="534849" cy="511109"/>
            </a:xfrm>
            <a:prstGeom prst="rect">
              <a:avLst/>
            </a:prstGeom>
          </p:spPr>
        </p:pic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18D098BA-4F16-155C-3D68-9E69D784275D}"/>
                </a:ext>
              </a:extLst>
            </p:cNvPr>
            <p:cNvGrpSpPr/>
            <p:nvPr/>
          </p:nvGrpSpPr>
          <p:grpSpPr>
            <a:xfrm>
              <a:off x="4421396" y="736966"/>
              <a:ext cx="536553" cy="512371"/>
              <a:chOff x="11117772" y="344060"/>
              <a:chExt cx="658716" cy="629029"/>
            </a:xfrm>
          </p:grpSpPr>
          <p:pic>
            <p:nvPicPr>
              <p:cNvPr id="330" name="Grafik 329">
                <a:extLst>
                  <a:ext uri="{FF2B5EF4-FFF2-40B4-BE49-F238E27FC236}">
                    <a16:creationId xmlns:a16="http://schemas.microsoft.com/office/drawing/2014/main" id="{16E91167-96BF-2ABC-87D1-F19D126E8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3598" y="596655"/>
                <a:ext cx="392890" cy="376434"/>
              </a:xfrm>
              <a:prstGeom prst="rect">
                <a:avLst/>
              </a:prstGeom>
            </p:spPr>
          </p:pic>
          <p:pic>
            <p:nvPicPr>
              <p:cNvPr id="334" name="Grafik 333">
                <a:extLst>
                  <a:ext uri="{FF2B5EF4-FFF2-40B4-BE49-F238E27FC236}">
                    <a16:creationId xmlns:a16="http://schemas.microsoft.com/office/drawing/2014/main" id="{65B35FFC-79D7-69EA-9317-697413CFB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772" y="344060"/>
                <a:ext cx="393919" cy="376434"/>
              </a:xfrm>
              <a:prstGeom prst="rect">
                <a:avLst/>
              </a:prstGeom>
            </p:spPr>
          </p:pic>
        </p:grpSp>
        <p:grpSp>
          <p:nvGrpSpPr>
            <p:cNvPr id="337" name="Gruppieren 336">
              <a:extLst>
                <a:ext uri="{FF2B5EF4-FFF2-40B4-BE49-F238E27FC236}">
                  <a16:creationId xmlns:a16="http://schemas.microsoft.com/office/drawing/2014/main" id="{BF1CE936-A93D-3109-3EB4-6624DA90EAA8}"/>
                </a:ext>
              </a:extLst>
            </p:cNvPr>
            <p:cNvGrpSpPr/>
            <p:nvPr/>
          </p:nvGrpSpPr>
          <p:grpSpPr>
            <a:xfrm>
              <a:off x="3305735" y="730685"/>
              <a:ext cx="539330" cy="513529"/>
              <a:chOff x="10567703" y="343483"/>
              <a:chExt cx="662126" cy="630450"/>
            </a:xfrm>
          </p:grpSpPr>
          <p:pic>
            <p:nvPicPr>
              <p:cNvPr id="332" name="Grafik 331">
                <a:extLst>
                  <a:ext uri="{FF2B5EF4-FFF2-40B4-BE49-F238E27FC236}">
                    <a16:creationId xmlns:a16="http://schemas.microsoft.com/office/drawing/2014/main" id="{7DA21F8F-CA22-7FCB-2EC4-E69ACC12D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5910" y="597499"/>
                <a:ext cx="393919" cy="376434"/>
              </a:xfrm>
              <a:prstGeom prst="rect">
                <a:avLst/>
              </a:prstGeom>
            </p:spPr>
          </p:pic>
          <p:pic>
            <p:nvPicPr>
              <p:cNvPr id="336" name="Grafik 335">
                <a:extLst>
                  <a:ext uri="{FF2B5EF4-FFF2-40B4-BE49-F238E27FC236}">
                    <a16:creationId xmlns:a16="http://schemas.microsoft.com/office/drawing/2014/main" id="{C41AE31C-8F5A-8F77-6285-833754AA8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7703" y="343483"/>
                <a:ext cx="393919" cy="376434"/>
              </a:xfrm>
              <a:prstGeom prst="rect">
                <a:avLst/>
              </a:prstGeom>
            </p:spPr>
          </p:pic>
        </p:grpSp>
        <p:grpSp>
          <p:nvGrpSpPr>
            <p:cNvPr id="365" name="Gruppieren 364">
              <a:extLst>
                <a:ext uri="{FF2B5EF4-FFF2-40B4-BE49-F238E27FC236}">
                  <a16:creationId xmlns:a16="http://schemas.microsoft.com/office/drawing/2014/main" id="{F58D4A1D-D02E-6C31-E187-6B7B1E63E950}"/>
                </a:ext>
              </a:extLst>
            </p:cNvPr>
            <p:cNvGrpSpPr/>
            <p:nvPr/>
          </p:nvGrpSpPr>
          <p:grpSpPr>
            <a:xfrm>
              <a:off x="4554041" y="3632486"/>
              <a:ext cx="314303" cy="1780376"/>
              <a:chOff x="5952035" y="346579"/>
              <a:chExt cx="314303" cy="3687435"/>
            </a:xfrm>
          </p:grpSpPr>
          <p:cxnSp>
            <p:nvCxnSpPr>
              <p:cNvPr id="366" name="Gerader Verbinder 365">
                <a:extLst>
                  <a:ext uri="{FF2B5EF4-FFF2-40B4-BE49-F238E27FC236}">
                    <a16:creationId xmlns:a16="http://schemas.microsoft.com/office/drawing/2014/main" id="{297816D7-111E-7C53-98FA-60E2716D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2" y="346579"/>
                <a:ext cx="0" cy="368743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Pfeil: Chevron 366">
                <a:extLst>
                  <a:ext uri="{FF2B5EF4-FFF2-40B4-BE49-F238E27FC236}">
                    <a16:creationId xmlns:a16="http://schemas.microsoft.com/office/drawing/2014/main" id="{A3939A14-A666-FBEA-65A6-A35167C1991D}"/>
                  </a:ext>
                </a:extLst>
              </p:cNvPr>
              <p:cNvSpPr/>
              <p:nvPr/>
            </p:nvSpPr>
            <p:spPr>
              <a:xfrm>
                <a:off x="5952035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Pfeil: Chevron 367">
                <a:extLst>
                  <a:ext uri="{FF2B5EF4-FFF2-40B4-BE49-F238E27FC236}">
                    <a16:creationId xmlns:a16="http://schemas.microsoft.com/office/drawing/2014/main" id="{C85C5AC1-B6A1-7A04-FFE0-20FF47B91E2F}"/>
                  </a:ext>
                </a:extLst>
              </p:cNvPr>
              <p:cNvSpPr/>
              <p:nvPr/>
            </p:nvSpPr>
            <p:spPr>
              <a:xfrm>
                <a:off x="6018726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1" name="Gruppieren 380">
              <a:extLst>
                <a:ext uri="{FF2B5EF4-FFF2-40B4-BE49-F238E27FC236}">
                  <a16:creationId xmlns:a16="http://schemas.microsoft.com/office/drawing/2014/main" id="{027B539C-6524-494B-05B2-94098A557056}"/>
                </a:ext>
              </a:extLst>
            </p:cNvPr>
            <p:cNvGrpSpPr/>
            <p:nvPr/>
          </p:nvGrpSpPr>
          <p:grpSpPr>
            <a:xfrm>
              <a:off x="8438959" y="3632486"/>
              <a:ext cx="314303" cy="1780376"/>
              <a:chOff x="5952035" y="346579"/>
              <a:chExt cx="314303" cy="3687435"/>
            </a:xfrm>
          </p:grpSpPr>
          <p:cxnSp>
            <p:nvCxnSpPr>
              <p:cNvPr id="382" name="Gerader Verbinder 381">
                <a:extLst>
                  <a:ext uri="{FF2B5EF4-FFF2-40B4-BE49-F238E27FC236}">
                    <a16:creationId xmlns:a16="http://schemas.microsoft.com/office/drawing/2014/main" id="{2502DCB0-B95E-2D51-4CA6-590F0FDDA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2" y="346579"/>
                <a:ext cx="0" cy="368743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Pfeil: Chevron 382">
                <a:extLst>
                  <a:ext uri="{FF2B5EF4-FFF2-40B4-BE49-F238E27FC236}">
                    <a16:creationId xmlns:a16="http://schemas.microsoft.com/office/drawing/2014/main" id="{7CA19136-1922-61CB-4DCA-A057C3C4672A}"/>
                  </a:ext>
                </a:extLst>
              </p:cNvPr>
              <p:cNvSpPr/>
              <p:nvPr/>
            </p:nvSpPr>
            <p:spPr>
              <a:xfrm>
                <a:off x="5952035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Pfeil: Chevron 383">
                <a:extLst>
                  <a:ext uri="{FF2B5EF4-FFF2-40B4-BE49-F238E27FC236}">
                    <a16:creationId xmlns:a16="http://schemas.microsoft.com/office/drawing/2014/main" id="{14862AAE-00E9-5145-5D8A-82822DA7C449}"/>
                  </a:ext>
                </a:extLst>
              </p:cNvPr>
              <p:cNvSpPr/>
              <p:nvPr/>
            </p:nvSpPr>
            <p:spPr>
              <a:xfrm>
                <a:off x="6018726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70E695E-6158-AD43-2D5D-3A3DD0697B02}"/>
                </a:ext>
              </a:extLst>
            </p:cNvPr>
            <p:cNvGrpSpPr/>
            <p:nvPr/>
          </p:nvGrpSpPr>
          <p:grpSpPr>
            <a:xfrm>
              <a:off x="4966421" y="3525209"/>
              <a:ext cx="1262676" cy="1752640"/>
              <a:chOff x="5190153" y="3509033"/>
              <a:chExt cx="1048076" cy="1454768"/>
            </a:xfrm>
          </p:grpSpPr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4C484038-AB8D-DC27-8904-7FA4EBA06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7795" y="3509151"/>
                <a:ext cx="160434" cy="153312"/>
              </a:xfrm>
              <a:prstGeom prst="rect">
                <a:avLst/>
              </a:prstGeom>
            </p:spPr>
          </p:pic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EB0F99A1-1178-DEB2-3B54-ACF646230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775" y="3826883"/>
                <a:ext cx="160434" cy="153312"/>
              </a:xfrm>
              <a:prstGeom prst="rect">
                <a:avLst/>
              </a:prstGeom>
            </p:spPr>
          </p:pic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4CB364C0-1882-039E-CE00-CBF107B28956}"/>
                  </a:ext>
                </a:extLst>
              </p:cNvPr>
              <p:cNvGrpSpPr/>
              <p:nvPr/>
            </p:nvGrpSpPr>
            <p:grpSpPr>
              <a:xfrm>
                <a:off x="6074828" y="3987701"/>
                <a:ext cx="160434" cy="153204"/>
                <a:chOff x="11117772" y="344060"/>
                <a:chExt cx="658716" cy="629029"/>
              </a:xfrm>
            </p:grpSpPr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BD2BE5E0-812E-1F42-1923-B036EC601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3502D380-31D2-7112-7314-0C88E06AA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CA1B912B-5701-9157-13B8-1E04C67C9590}"/>
                  </a:ext>
                </a:extLst>
              </p:cNvPr>
              <p:cNvGrpSpPr/>
              <p:nvPr/>
            </p:nvGrpSpPr>
            <p:grpSpPr>
              <a:xfrm>
                <a:off x="6079295" y="3669969"/>
                <a:ext cx="156914" cy="149408"/>
                <a:chOff x="10567703" y="343483"/>
                <a:chExt cx="662126" cy="630450"/>
              </a:xfrm>
            </p:grpSpPr>
            <p:pic>
              <p:nvPicPr>
                <p:cNvPr id="9" name="Grafik 8">
                  <a:extLst>
                    <a:ext uri="{FF2B5EF4-FFF2-40B4-BE49-F238E27FC236}">
                      <a16:creationId xmlns:a16="http://schemas.microsoft.com/office/drawing/2014/main" id="{544926B9-509D-96BD-9EB2-32F996D83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5910" y="597499"/>
                  <a:ext cx="393919" cy="376434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0915DB70-E391-32A8-C31F-891691E81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7703" y="343483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CA691503-48E8-535A-D3C9-03C609E08C04}"/>
                  </a:ext>
                </a:extLst>
              </p:cNvPr>
              <p:cNvGrpSpPr/>
              <p:nvPr/>
            </p:nvGrpSpPr>
            <p:grpSpPr>
              <a:xfrm>
                <a:off x="6074828" y="4148411"/>
                <a:ext cx="160434" cy="153204"/>
                <a:chOff x="11117772" y="344060"/>
                <a:chExt cx="658716" cy="629029"/>
              </a:xfrm>
            </p:grpSpPr>
            <p:pic>
              <p:nvPicPr>
                <p:cNvPr id="12" name="Grafik 11">
                  <a:extLst>
                    <a:ext uri="{FF2B5EF4-FFF2-40B4-BE49-F238E27FC236}">
                      <a16:creationId xmlns:a16="http://schemas.microsoft.com/office/drawing/2014/main" id="{85192BE0-F5D8-F5E7-E407-EBCEFFB45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13" name="Grafik 12">
                  <a:extLst>
                    <a:ext uri="{FF2B5EF4-FFF2-40B4-BE49-F238E27FC236}">
                      <a16:creationId xmlns:a16="http://schemas.microsoft.com/office/drawing/2014/main" id="{0B5387F8-60C1-18D2-C4BF-B4738CBC5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17368CD2-7CC6-B50A-CD36-7BDC7DF8B7CF}"/>
                  </a:ext>
                </a:extLst>
              </p:cNvPr>
              <p:cNvGrpSpPr/>
              <p:nvPr/>
            </p:nvGrpSpPr>
            <p:grpSpPr>
              <a:xfrm>
                <a:off x="6074828" y="4309121"/>
                <a:ext cx="160434" cy="153204"/>
                <a:chOff x="11117772" y="344060"/>
                <a:chExt cx="658716" cy="629029"/>
              </a:xfrm>
            </p:grpSpPr>
            <p:pic>
              <p:nvPicPr>
                <p:cNvPr id="15" name="Grafik 14">
                  <a:extLst>
                    <a:ext uri="{FF2B5EF4-FFF2-40B4-BE49-F238E27FC236}">
                      <a16:creationId xmlns:a16="http://schemas.microsoft.com/office/drawing/2014/main" id="{49EB67B5-0216-E050-DC05-A9ECA1DFE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16" name="Grafik 15">
                  <a:extLst>
                    <a:ext uri="{FF2B5EF4-FFF2-40B4-BE49-F238E27FC236}">
                      <a16:creationId xmlns:a16="http://schemas.microsoft.com/office/drawing/2014/main" id="{EB34653F-636B-C7C4-8D46-80929D509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46204A67-221F-7679-2596-13AE024DDA9A}"/>
                  </a:ext>
                </a:extLst>
              </p:cNvPr>
              <p:cNvGrpSpPr/>
              <p:nvPr/>
            </p:nvGrpSpPr>
            <p:grpSpPr>
              <a:xfrm>
                <a:off x="6074828" y="4469831"/>
                <a:ext cx="160434" cy="153204"/>
                <a:chOff x="11117772" y="344060"/>
                <a:chExt cx="658716" cy="629029"/>
              </a:xfrm>
            </p:grpSpPr>
            <p:pic>
              <p:nvPicPr>
                <p:cNvPr id="18" name="Grafik 17">
                  <a:extLst>
                    <a:ext uri="{FF2B5EF4-FFF2-40B4-BE49-F238E27FC236}">
                      <a16:creationId xmlns:a16="http://schemas.microsoft.com/office/drawing/2014/main" id="{5E16B72A-5B44-5FC6-5A01-D2963B3299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19" name="Grafik 18">
                  <a:extLst>
                    <a:ext uri="{FF2B5EF4-FFF2-40B4-BE49-F238E27FC236}">
                      <a16:creationId xmlns:a16="http://schemas.microsoft.com/office/drawing/2014/main" id="{56EC1CCB-BADF-EEB7-7951-18FB38FE1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F2526CA4-9898-7970-B6FA-BC6037E35B3E}"/>
                  </a:ext>
                </a:extLst>
              </p:cNvPr>
              <p:cNvGrpSpPr/>
              <p:nvPr/>
            </p:nvGrpSpPr>
            <p:grpSpPr>
              <a:xfrm>
                <a:off x="6074828" y="4630541"/>
                <a:ext cx="160434" cy="153204"/>
                <a:chOff x="11117772" y="344060"/>
                <a:chExt cx="658716" cy="629029"/>
              </a:xfrm>
            </p:grpSpPr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EB040D42-B977-93FD-7017-EE51261D3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22" name="Grafik 21">
                  <a:extLst>
                    <a:ext uri="{FF2B5EF4-FFF2-40B4-BE49-F238E27FC236}">
                      <a16:creationId xmlns:a16="http://schemas.microsoft.com/office/drawing/2014/main" id="{710720A3-952C-C98D-D9EE-E77AF994D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B7CB252A-81BB-6AE0-B78C-236D51B6F67A}"/>
                  </a:ext>
                </a:extLst>
              </p:cNvPr>
              <p:cNvGrpSpPr/>
              <p:nvPr/>
            </p:nvGrpSpPr>
            <p:grpSpPr>
              <a:xfrm>
                <a:off x="6074828" y="4791254"/>
                <a:ext cx="160434" cy="153204"/>
                <a:chOff x="11117772" y="344060"/>
                <a:chExt cx="658716" cy="629029"/>
              </a:xfrm>
            </p:grpSpPr>
            <p:pic>
              <p:nvPicPr>
                <p:cNvPr id="24" name="Grafik 23">
                  <a:extLst>
                    <a:ext uri="{FF2B5EF4-FFF2-40B4-BE49-F238E27FC236}">
                      <a16:creationId xmlns:a16="http://schemas.microsoft.com/office/drawing/2014/main" id="{096B3367-9FB9-C8FD-0F93-1B0E10A3C8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3598" y="596655"/>
                  <a:ext cx="392890" cy="376434"/>
                </a:xfrm>
                <a:prstGeom prst="rect">
                  <a:avLst/>
                </a:prstGeom>
              </p:spPr>
            </p:pic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id="{CF58E7A0-EFA5-C7A2-BD9F-9DA6C3C6D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772" y="344060"/>
                  <a:ext cx="393919" cy="376434"/>
                </a:xfrm>
                <a:prstGeom prst="rect">
                  <a:avLst/>
                </a:prstGeom>
              </p:spPr>
            </p:pic>
          </p:grpSp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6028ED97-004D-7DA5-7889-7301735C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56559" y="4469337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1899515C-9957-CF0B-CB16-5CF0F2088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15482" y="4149231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FAB7F041-EC64-443D-9DEA-61D95E8F9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3509033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F0995C2B-105A-79F2-E90F-74EA69912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56" y="4307643"/>
                <a:ext cx="167287" cy="164796"/>
              </a:xfrm>
              <a:prstGeom prst="rect">
                <a:avLst/>
              </a:prstGeom>
            </p:spPr>
          </p:pic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6519AED0-AB2F-98E2-9C68-2FB458F58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1551" y="4798990"/>
                <a:ext cx="156819" cy="149449"/>
              </a:xfrm>
              <a:prstGeom prst="rect">
                <a:avLst/>
              </a:prstGeom>
            </p:spPr>
          </p:pic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279ED1A1-77BB-0255-FAA5-2B1873D05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153" y="4629390"/>
                <a:ext cx="156410" cy="149859"/>
              </a:xfrm>
              <a:prstGeom prst="rect">
                <a:avLst/>
              </a:prstGeom>
            </p:spPr>
          </p:pic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520CB029-8142-78A9-76F6-4C5799149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15482" y="4309284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568FAAE9-5D7B-C6D3-B176-B45849992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15482" y="4469337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CF46CC17-F364-97B1-D6DF-FF7F5DB44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15482" y="4629390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398DEA7B-AB45-449C-E166-08A42EAC8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15482" y="4789443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DD58B100-2128-B672-8A55-4E3D3270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3668858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FC1014A3-4767-D4B9-AAAE-3414B2689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3828683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A7A47FDA-EEA1-36C7-2EBD-2FC9E82AD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4148333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78820B66-2DF5-7BC5-F043-D0449745F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4308158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23B4EBD4-88A6-2CA3-A2A0-5C102FCC2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4467983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FA98CD4D-20A4-6506-3608-32E0EBAEB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4627808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6C9A4D4-3A83-C903-9196-E55080E8E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4787630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4A3C4323-3C02-758B-7A0B-5BA8FC25F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56" y="4469857"/>
                <a:ext cx="167287" cy="164796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78D0511D-5743-438D-6ECD-A04ED1A7C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56" y="4632071"/>
                <a:ext cx="167287" cy="164796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928B8379-1F95-630C-7EAA-98EDB123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56" y="4799005"/>
                <a:ext cx="167287" cy="164796"/>
              </a:xfrm>
              <a:prstGeom prst="rect">
                <a:avLst/>
              </a:prstGeom>
            </p:spPr>
          </p:pic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40C7AC84-9EE9-B734-2BDE-E5297EDFB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95765" y="3988508"/>
                <a:ext cx="160278" cy="153547"/>
              </a:xfrm>
              <a:prstGeom prst="rect">
                <a:avLst/>
              </a:prstGeom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545AF552-5E9C-2FB1-BE84-8A81CDD1F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56559" y="4629390"/>
                <a:ext cx="160434" cy="153696"/>
              </a:xfrm>
              <a:prstGeom prst="rect">
                <a:avLst/>
              </a:prstGeom>
            </p:spPr>
          </p:pic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4C741303-F01B-19F7-FCA1-D31B346D3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56559" y="4796867"/>
                <a:ext cx="160434" cy="153696"/>
              </a:xfrm>
              <a:prstGeom prst="rect">
                <a:avLst/>
              </a:prstGeom>
            </p:spPr>
          </p:pic>
        </p:grp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BBF1336A-B8A4-5274-818D-A1CFB1106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536" y="1463111"/>
              <a:ext cx="537162" cy="513688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C8FFB157-E54F-ED6C-4C57-B2C22005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505" y="1455200"/>
              <a:ext cx="537162" cy="513688"/>
            </a:xfrm>
            <a:prstGeom prst="rect">
              <a:avLst/>
            </a:prstGeom>
          </p:spPr>
        </p:pic>
        <p:pic>
          <p:nvPicPr>
            <p:cNvPr id="259" name="Grafik 258">
              <a:extLst>
                <a:ext uri="{FF2B5EF4-FFF2-40B4-BE49-F238E27FC236}">
                  <a16:creationId xmlns:a16="http://schemas.microsoft.com/office/drawing/2014/main" id="{2E75AB7D-5C5F-659C-FE6D-382D88814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07" y="2812128"/>
              <a:ext cx="541227" cy="517506"/>
            </a:xfrm>
            <a:prstGeom prst="rect">
              <a:avLst/>
            </a:prstGeom>
          </p:spPr>
        </p:pic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064B15A2-4759-C7FC-DB62-1B9A22F5108C}"/>
                </a:ext>
              </a:extLst>
            </p:cNvPr>
            <p:cNvGrpSpPr/>
            <p:nvPr/>
          </p:nvGrpSpPr>
          <p:grpSpPr>
            <a:xfrm>
              <a:off x="8973784" y="3488211"/>
              <a:ext cx="2256248" cy="2167477"/>
              <a:chOff x="8972011" y="3397900"/>
              <a:chExt cx="2256248" cy="2167477"/>
            </a:xfrm>
          </p:grpSpPr>
          <p:pic>
            <p:nvPicPr>
              <p:cNvPr id="54" name="Grafik 53">
                <a:extLst>
                  <a:ext uri="{FF2B5EF4-FFF2-40B4-BE49-F238E27FC236}">
                    <a16:creationId xmlns:a16="http://schemas.microsoft.com/office/drawing/2014/main" id="{78AFC948-BC4A-EF90-0BD3-35E3B6102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64" t="13496"/>
              <a:stretch/>
            </p:blipFill>
            <p:spPr>
              <a:xfrm>
                <a:off x="8972011" y="3397900"/>
                <a:ext cx="2256248" cy="2167477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790D55F4-DEE4-8D6C-6198-6227E7434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 flipV="1">
                <a:off x="9004298" y="3441334"/>
                <a:ext cx="1981476" cy="1738555"/>
              </a:xfrm>
              <a:prstGeom prst="rect">
                <a:avLst/>
              </a:prstGeom>
            </p:spPr>
          </p:pic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5F401B3D-4194-03C1-A695-879D87DF6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456" y="2812055"/>
              <a:ext cx="541227" cy="517506"/>
            </a:xfrm>
            <a:prstGeom prst="rect">
              <a:avLst/>
            </a:prstGeom>
          </p:spPr>
        </p:pic>
        <p:sp>
          <p:nvSpPr>
            <p:cNvPr id="401" name="Freihandform: Form 400">
              <a:extLst>
                <a:ext uri="{FF2B5EF4-FFF2-40B4-BE49-F238E27FC236}">
                  <a16:creationId xmlns:a16="http://schemas.microsoft.com/office/drawing/2014/main" id="{096124B2-37CE-4C56-89D9-E251471DBF35}"/>
                </a:ext>
              </a:extLst>
            </p:cNvPr>
            <p:cNvSpPr/>
            <p:nvPr/>
          </p:nvSpPr>
          <p:spPr>
            <a:xfrm rot="252305" flipV="1">
              <a:off x="7219951" y="3806162"/>
              <a:ext cx="1784347" cy="305406"/>
            </a:xfrm>
            <a:custGeom>
              <a:avLst/>
              <a:gdLst>
                <a:gd name="connsiteX0" fmla="*/ 0 w 1857375"/>
                <a:gd name="connsiteY0" fmla="*/ 0 h 305406"/>
                <a:gd name="connsiteX1" fmla="*/ 519112 w 1857375"/>
                <a:gd name="connsiteY1" fmla="*/ 276225 h 305406"/>
                <a:gd name="connsiteX2" fmla="*/ 1347787 w 1857375"/>
                <a:gd name="connsiteY2" fmla="*/ 271462 h 305406"/>
                <a:gd name="connsiteX3" fmla="*/ 1857375 w 1857375"/>
                <a:gd name="connsiteY3" fmla="*/ 47625 h 30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305406">
                  <a:moveTo>
                    <a:pt x="0" y="0"/>
                  </a:moveTo>
                  <a:cubicBezTo>
                    <a:pt x="147240" y="115490"/>
                    <a:pt x="294481" y="230981"/>
                    <a:pt x="519112" y="276225"/>
                  </a:cubicBezTo>
                  <a:cubicBezTo>
                    <a:pt x="743743" y="321469"/>
                    <a:pt x="1124743" y="309562"/>
                    <a:pt x="1347787" y="271462"/>
                  </a:cubicBezTo>
                  <a:cubicBezTo>
                    <a:pt x="1570831" y="233362"/>
                    <a:pt x="1753394" y="101600"/>
                    <a:pt x="1857375" y="47625"/>
                  </a:cubicBezTo>
                </a:path>
              </a:pathLst>
            </a:custGeom>
            <a:noFill/>
            <a:ln w="38100">
              <a:solidFill>
                <a:srgbClr val="A22C1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chteck: abgerundete Ecken 260">
              <a:extLst>
                <a:ext uri="{FF2B5EF4-FFF2-40B4-BE49-F238E27FC236}">
                  <a16:creationId xmlns:a16="http://schemas.microsoft.com/office/drawing/2014/main" id="{C730D940-BC60-C856-832D-F8490C9CE2E6}"/>
                </a:ext>
              </a:extLst>
            </p:cNvPr>
            <p:cNvSpPr/>
            <p:nvPr/>
          </p:nvSpPr>
          <p:spPr>
            <a:xfrm>
              <a:off x="9238055" y="2803665"/>
              <a:ext cx="2256249" cy="517504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Simulate required transformer size</a:t>
              </a:r>
            </a:p>
          </p:txBody>
        </p:sp>
        <p:sp>
          <p:nvSpPr>
            <p:cNvPr id="269" name="Rechteck: abgerundete Ecken 268">
              <a:extLst>
                <a:ext uri="{FF2B5EF4-FFF2-40B4-BE49-F238E27FC236}">
                  <a16:creationId xmlns:a16="http://schemas.microsoft.com/office/drawing/2014/main" id="{E1E08FC6-E28D-262D-58DE-7FB199CFDBEC}"/>
                </a:ext>
              </a:extLst>
            </p:cNvPr>
            <p:cNvSpPr/>
            <p:nvPr/>
          </p:nvSpPr>
          <p:spPr>
            <a:xfrm>
              <a:off x="1048574" y="2803665"/>
              <a:ext cx="3422027" cy="517504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DD40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Annual dynamic simulations of all configurations for all buildings</a:t>
              </a:r>
            </a:p>
          </p:txBody>
        </p:sp>
        <p:sp>
          <p:nvSpPr>
            <p:cNvPr id="272" name="Freihandform: Form 271">
              <a:extLst>
                <a:ext uri="{FF2B5EF4-FFF2-40B4-BE49-F238E27FC236}">
                  <a16:creationId xmlns:a16="http://schemas.microsoft.com/office/drawing/2014/main" id="{90727FD4-5D5A-8864-F361-51FAE66244E2}"/>
                </a:ext>
              </a:extLst>
            </p:cNvPr>
            <p:cNvSpPr/>
            <p:nvPr/>
          </p:nvSpPr>
          <p:spPr>
            <a:xfrm rot="5400000" flipV="1">
              <a:off x="10370682" y="2146891"/>
              <a:ext cx="1832517" cy="305406"/>
            </a:xfrm>
            <a:custGeom>
              <a:avLst/>
              <a:gdLst>
                <a:gd name="connsiteX0" fmla="*/ 0 w 1857375"/>
                <a:gd name="connsiteY0" fmla="*/ 0 h 305406"/>
                <a:gd name="connsiteX1" fmla="*/ 519112 w 1857375"/>
                <a:gd name="connsiteY1" fmla="*/ 276225 h 305406"/>
                <a:gd name="connsiteX2" fmla="*/ 1347787 w 1857375"/>
                <a:gd name="connsiteY2" fmla="*/ 271462 h 305406"/>
                <a:gd name="connsiteX3" fmla="*/ 1857375 w 1857375"/>
                <a:gd name="connsiteY3" fmla="*/ 47625 h 30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305406">
                  <a:moveTo>
                    <a:pt x="0" y="0"/>
                  </a:moveTo>
                  <a:cubicBezTo>
                    <a:pt x="147240" y="115490"/>
                    <a:pt x="294481" y="230981"/>
                    <a:pt x="519112" y="276225"/>
                  </a:cubicBezTo>
                  <a:cubicBezTo>
                    <a:pt x="743743" y="321469"/>
                    <a:pt x="1124743" y="309562"/>
                    <a:pt x="1347787" y="271462"/>
                  </a:cubicBezTo>
                  <a:cubicBezTo>
                    <a:pt x="1570831" y="233362"/>
                    <a:pt x="1753394" y="101600"/>
                    <a:pt x="1857375" y="47625"/>
                  </a:cubicBezTo>
                </a:path>
              </a:pathLst>
            </a:custGeom>
            <a:noFill/>
            <a:ln w="38100">
              <a:solidFill>
                <a:srgbClr val="A22C1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946DE50D-BB8A-8B32-0331-9FFE5C9B1C65}"/>
                </a:ext>
              </a:extLst>
            </p:cNvPr>
            <p:cNvGrpSpPr/>
            <p:nvPr/>
          </p:nvGrpSpPr>
          <p:grpSpPr>
            <a:xfrm rot="5400000">
              <a:off x="5785423" y="-2950428"/>
              <a:ext cx="314303" cy="11103459"/>
              <a:chOff x="5952035" y="-16658942"/>
              <a:chExt cx="314303" cy="22996987"/>
            </a:xfrm>
          </p:grpSpPr>
          <p:cxnSp>
            <p:nvCxnSpPr>
              <p:cNvPr id="284" name="Gerader Verbinder 283">
                <a:extLst>
                  <a:ext uri="{FF2B5EF4-FFF2-40B4-BE49-F238E27FC236}">
                    <a16:creationId xmlns:a16="http://schemas.microsoft.com/office/drawing/2014/main" id="{1D4D8F7B-1DD3-0B24-CA29-74E44EEE12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5402490" y="-5160448"/>
                <a:ext cx="229969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Pfeil: Chevron 285">
                <a:extLst>
                  <a:ext uri="{FF2B5EF4-FFF2-40B4-BE49-F238E27FC236}">
                    <a16:creationId xmlns:a16="http://schemas.microsoft.com/office/drawing/2014/main" id="{044EAAA8-3DC4-BC19-4DF9-6E7DB117C0B0}"/>
                  </a:ext>
                </a:extLst>
              </p:cNvPr>
              <p:cNvSpPr/>
              <p:nvPr/>
            </p:nvSpPr>
            <p:spPr>
              <a:xfrm>
                <a:off x="5952035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Pfeil: Chevron 286">
                <a:extLst>
                  <a:ext uri="{FF2B5EF4-FFF2-40B4-BE49-F238E27FC236}">
                    <a16:creationId xmlns:a16="http://schemas.microsoft.com/office/drawing/2014/main" id="{DBA034C9-E23D-B616-3823-294740A8470D}"/>
                  </a:ext>
                </a:extLst>
              </p:cNvPr>
              <p:cNvSpPr/>
              <p:nvPr/>
            </p:nvSpPr>
            <p:spPr>
              <a:xfrm>
                <a:off x="6018726" y="1807382"/>
                <a:ext cx="247612" cy="775217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9" name="Grafik 288">
              <a:extLst>
                <a:ext uri="{FF2B5EF4-FFF2-40B4-BE49-F238E27FC236}">
                  <a16:creationId xmlns:a16="http://schemas.microsoft.com/office/drawing/2014/main" id="{73B71386-7255-1FC4-348E-105A2D4B2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" r="12953" b="8812"/>
            <a:stretch/>
          </p:blipFill>
          <p:spPr>
            <a:xfrm>
              <a:off x="838201" y="3676087"/>
              <a:ext cx="3632400" cy="1375057"/>
            </a:xfrm>
            <a:prstGeom prst="rect">
              <a:avLst/>
            </a:prstGeom>
          </p:spPr>
        </p:pic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8091C540-9239-67A0-E133-D46FC85130AC}"/>
                </a:ext>
              </a:extLst>
            </p:cNvPr>
            <p:cNvSpPr txBox="1"/>
            <p:nvPr/>
          </p:nvSpPr>
          <p:spPr>
            <a:xfrm>
              <a:off x="1941096" y="5031984"/>
              <a:ext cx="1426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Hours in year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2780B3E2-ACB8-9674-7637-543577BC6B9A}"/>
                    </a:ext>
                  </a:extLst>
                </p:cNvPr>
                <p:cNvSpPr txBox="1"/>
                <p:nvPr/>
              </p:nvSpPr>
              <p:spPr>
                <a:xfrm rot="16200000">
                  <a:off x="388828" y="4218419"/>
                  <a:ext cx="535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el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2780B3E2-ACB8-9674-7637-543577BC6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8828" y="4218419"/>
                  <a:ext cx="53565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Textfeld 291">
                  <a:extLst>
                    <a:ext uri="{FF2B5EF4-FFF2-40B4-BE49-F238E27FC236}">
                      <a16:creationId xmlns:a16="http://schemas.microsoft.com/office/drawing/2014/main" id="{25844275-6C95-ACB3-A473-E716C4B937E4}"/>
                    </a:ext>
                  </a:extLst>
                </p:cNvPr>
                <p:cNvSpPr txBox="1"/>
                <p:nvPr/>
              </p:nvSpPr>
              <p:spPr>
                <a:xfrm>
                  <a:off x="6277231" y="5275640"/>
                  <a:ext cx="183072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el</m:t>
                          </m:r>
                          <m: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a14:m>
                  <a:r>
                    <a:rPr lang="en-GB" dirty="0"/>
                    <a:t> in kW</a:t>
                  </a:r>
                </a:p>
              </p:txBody>
            </p:sp>
          </mc:Choice>
          <mc:Fallback>
            <p:sp>
              <p:nvSpPr>
                <p:cNvPr id="292" name="Textfeld 291">
                  <a:extLst>
                    <a:ext uri="{FF2B5EF4-FFF2-40B4-BE49-F238E27FC236}">
                      <a16:creationId xmlns:a16="http://schemas.microsoft.com/office/drawing/2014/main" id="{25844275-6C95-ACB3-A473-E716C4B93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231" y="5275640"/>
                  <a:ext cx="1830724" cy="381515"/>
                </a:xfrm>
                <a:prstGeom prst="rect">
                  <a:avLst/>
                </a:prstGeom>
                <a:blipFill>
                  <a:blip r:embed="rId28"/>
                  <a:stretch>
                    <a:fillRect t="-6349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Textfeld 292">
              <a:extLst>
                <a:ext uri="{FF2B5EF4-FFF2-40B4-BE49-F238E27FC236}">
                  <a16:creationId xmlns:a16="http://schemas.microsoft.com/office/drawing/2014/main" id="{3846E116-0674-220B-D988-B57F71406AE5}"/>
                </a:ext>
              </a:extLst>
            </p:cNvPr>
            <p:cNvSpPr txBox="1"/>
            <p:nvPr/>
          </p:nvSpPr>
          <p:spPr>
            <a:xfrm>
              <a:off x="8582926" y="5280403"/>
              <a:ext cx="28756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Required transformer in kVA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1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Wüllhorst</dc:creator>
  <cp:lastModifiedBy>Fabian Wüllhorst</cp:lastModifiedBy>
  <cp:revision>15</cp:revision>
  <dcterms:created xsi:type="dcterms:W3CDTF">2024-01-25T10:15:33Z</dcterms:created>
  <dcterms:modified xsi:type="dcterms:W3CDTF">2024-02-03T12:37:03Z</dcterms:modified>
</cp:coreProperties>
</file>