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4" r:id="rId2"/>
    <p:sldId id="296" r:id="rId3"/>
    <p:sldId id="295" r:id="rId4"/>
    <p:sldId id="297" r:id="rId5"/>
    <p:sldId id="298" r:id="rId6"/>
    <p:sldId id="299" r:id="rId7"/>
    <p:sldId id="300" r:id="rId8"/>
    <p:sldId id="301" r:id="rId9"/>
  </p:sldIdLst>
  <p:sldSz cx="9144000" cy="6858000" type="screen4x3"/>
  <p:notesSz cx="9926638" cy="67976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Avichal Malhotra" initials="AM" lastIdx="1" clrIdx="1">
    <p:extLst>
      <p:ext uri="{19B8F6BF-5375-455C-9EA6-DF929625EA0E}">
        <p15:presenceInfo xmlns:p15="http://schemas.microsoft.com/office/powerpoint/2012/main" userId="S-1-5-21-631096363-857105250-4001485344-13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DAFE3"/>
    <a:srgbClr val="F0AEBE"/>
    <a:srgbClr val="FFFFCC"/>
    <a:srgbClr val="FEA0A2"/>
    <a:srgbClr val="BDC5E1"/>
    <a:srgbClr val="AECFF0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31" autoAdjust="0"/>
    <p:restoredTop sz="94660"/>
  </p:normalViewPr>
  <p:slideViewPr>
    <p:cSldViewPr snapToGrid="0">
      <p:cViewPr varScale="1">
        <p:scale>
          <a:sx n="36" d="100"/>
          <a:sy n="36" d="100"/>
        </p:scale>
        <p:origin x="72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731C3-E6D6-4989-B4F1-E6AB5BB9E56F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FEEC-C6A1-460B-9DE0-062043EA97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591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C6968-7494-4121-8E69-EAF12D296AA3}" type="datetimeFigureOut">
              <a:rPr lang="de-DE" smtClean="0"/>
              <a:t>28.08.2019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50900"/>
            <a:ext cx="3055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24CD9-C481-454B-A88C-B3E8069719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733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83B2B-C840-4200-BDC0-6249F086CD1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67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560" y="112242"/>
            <a:ext cx="3485400" cy="923252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440" y="2514600"/>
            <a:ext cx="806512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440" y="4114800"/>
            <a:ext cx="8065120" cy="2286000"/>
          </a:xfrm>
        </p:spPr>
        <p:txBody>
          <a:bodyPr/>
          <a:lstStyle>
            <a:lvl1pPr marL="0" indent="0">
              <a:buFont typeface="Wingdings" pitchFamily="1" charset="2"/>
              <a:buNone/>
              <a:defRPr sz="14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440" y="3429000"/>
            <a:ext cx="8065120" cy="977116"/>
          </a:xfrm>
        </p:spPr>
        <p:txBody>
          <a:bodyPr/>
          <a:lstStyle>
            <a:lvl1pPr algn="l">
              <a:defRPr sz="2800" b="1" cap="none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440" y="4410348"/>
            <a:ext cx="8065120" cy="16830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EDACD-2176-472B-BF79-4E06D0FD259D}" type="slidenum">
              <a:rPr lang="de-DE"/>
              <a:pPr>
                <a:defRPr/>
              </a:pPr>
              <a:t>‹Nr.›</a:t>
            </a:fld>
            <a:endParaRPr lang="de-DE" dirty="0">
              <a:solidFill>
                <a:srgbClr val="D3D9D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440" y="228600"/>
            <a:ext cx="8065008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409B0-36CF-4DEC-AC9F-D07B15BA7930}" type="slidenum">
              <a:rPr lang="de-DE"/>
              <a:pPr>
                <a:defRPr/>
              </a:pPr>
              <a:t>‹Nr.›</a:t>
            </a:fld>
            <a:endParaRPr lang="de-DE">
              <a:solidFill>
                <a:srgbClr val="D3D9D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440" y="228600"/>
            <a:ext cx="8065008" cy="4308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440" y="1412720"/>
            <a:ext cx="8045002" cy="46806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F6B2B-1732-46FE-9A6B-F4EFC21A1509}" type="slidenum">
              <a:rPr lang="de-DE"/>
              <a:pPr>
                <a:defRPr/>
              </a:pPr>
              <a:t>‹Nr.›</a:t>
            </a:fld>
            <a:endParaRPr lang="de-DE">
              <a:solidFill>
                <a:srgbClr val="D3D9D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440" y="228600"/>
            <a:ext cx="8065008" cy="4308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440" y="1412720"/>
            <a:ext cx="3929193" cy="4680650"/>
          </a:xfrm>
        </p:spPr>
        <p:txBody>
          <a:bodyPr/>
          <a:lstStyle>
            <a:lvl1pPr marL="358775" indent="-358775">
              <a:defRPr sz="2000"/>
            </a:lvl1pPr>
            <a:lvl2pPr marL="715963" indent="-271463">
              <a:buFont typeface="Arial" pitchFamily="34" charset="0"/>
              <a:buChar char="•"/>
              <a:defRPr sz="1800"/>
            </a:lvl2pPr>
            <a:lvl3pPr marL="1073150" indent="-269875"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5366" y="1412720"/>
            <a:ext cx="3929193" cy="46806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09092-A6DE-4740-A3A2-73ED8904CB5E}" type="slidenum">
              <a:rPr lang="de-DE"/>
              <a:pPr>
                <a:defRPr/>
              </a:pPr>
              <a:t>‹Nr.›</a:t>
            </a:fld>
            <a:endParaRPr lang="de-DE">
              <a:solidFill>
                <a:srgbClr val="D3D9D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39440" y="1412720"/>
            <a:ext cx="8065120" cy="4680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 smtClean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39440" y="228600"/>
            <a:ext cx="8065008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CCE11-5892-4101-BBE4-7292BFC9A6BD}" type="slidenum">
              <a:rPr lang="de-DE"/>
              <a:pPr>
                <a:defRPr/>
              </a:pPr>
              <a:t>‹Nr.›</a:t>
            </a:fld>
            <a:endParaRPr lang="de-DE">
              <a:solidFill>
                <a:srgbClr val="D3D9D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16DE7-7160-44DE-A6B5-625908D1E5B5}" type="slidenum">
              <a:rPr lang="de-DE"/>
              <a:pPr>
                <a:defRPr/>
              </a:pPr>
              <a:t>‹Nr.›</a:t>
            </a:fld>
            <a:endParaRPr lang="de-DE">
              <a:solidFill>
                <a:srgbClr val="D3D9D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440" y="3429000"/>
            <a:ext cx="8065120" cy="2592000"/>
          </a:xfrm>
        </p:spPr>
        <p:txBody>
          <a:bodyPr bIns="45720"/>
          <a:lstStyle>
            <a:lvl1pPr marL="0" indent="0">
              <a:buFont typeface="Wingdings" pitchFamily="1" charset="2"/>
              <a:buNone/>
              <a:defRPr sz="1400"/>
            </a:lvl1pPr>
          </a:lstStyle>
          <a:p>
            <a:pPr lvl="0"/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560" y="112242"/>
            <a:ext cx="3485400" cy="923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440" y="228600"/>
            <a:ext cx="59048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440" y="1412720"/>
            <a:ext cx="8045002" cy="456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16703"/>
            <a:ext cx="397565" cy="252747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8690D76-1D84-40F9-A019-C492136DF52F}" type="slidenum">
              <a:rPr lang="de-DE"/>
              <a:pPr>
                <a:defRPr/>
              </a:pPr>
              <a:t>‹Nr.›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39440" y="6389618"/>
            <a:ext cx="8050154" cy="2923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defRPr/>
            </a:pPr>
            <a:r>
              <a:rPr lang="de-DE" sz="950" b="1" dirty="0" smtClean="0">
                <a:solidFill>
                  <a:srgbClr val="00549F"/>
                </a:solidFill>
                <a:latin typeface="+mn-lt"/>
              </a:rPr>
              <a:t>Lehrstuhl für</a:t>
            </a:r>
            <a:r>
              <a:rPr lang="de-DE" sz="950" b="1" baseline="0" dirty="0" smtClean="0">
                <a:solidFill>
                  <a:srgbClr val="00549F"/>
                </a:solidFill>
                <a:latin typeface="+mn-lt"/>
              </a:rPr>
              <a:t> Energieeffizientes Bauen</a:t>
            </a:r>
            <a:endParaRPr lang="de-DE" sz="950" b="1" dirty="0" smtClean="0">
              <a:solidFill>
                <a:srgbClr val="00549F"/>
              </a:solidFill>
              <a:latin typeface="+mn-lt"/>
            </a:endParaRPr>
          </a:p>
          <a:p>
            <a:pPr>
              <a:defRPr/>
            </a:pPr>
            <a:r>
              <a:rPr lang="de-DE" sz="950" b="0" dirty="0" smtClean="0">
                <a:latin typeface="+mn-lt"/>
              </a:rPr>
              <a:t>Fakultät</a:t>
            </a:r>
            <a:r>
              <a:rPr lang="de-DE" sz="950" b="0" baseline="0" dirty="0" smtClean="0">
                <a:latin typeface="+mn-lt"/>
              </a:rPr>
              <a:t> für Bauingenieurwesen</a:t>
            </a:r>
            <a:endParaRPr lang="de-DE" sz="950" b="0" dirty="0" smtClean="0">
              <a:latin typeface="+mn-lt"/>
            </a:endParaRPr>
          </a:p>
        </p:txBody>
      </p:sp>
      <p:cxnSp>
        <p:nvCxnSpPr>
          <p:cNvPr id="5" name="Gerade Verbindung 4"/>
          <p:cNvCxnSpPr/>
          <p:nvPr/>
        </p:nvCxnSpPr>
        <p:spPr bwMode="auto">
          <a:xfrm>
            <a:off x="0" y="630940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549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04" y="6288069"/>
            <a:ext cx="1942532" cy="5145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9pPr>
    </p:titleStyle>
    <p:bodyStyle>
      <a:lvl1pPr marL="358775" indent="-358775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SzPct val="13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71463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SzPct val="115000"/>
        <a:buFont typeface="Arial" pitchFamily="34" charset="0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1073150" indent="-269875" algn="l" rtl="0" eaLnBrk="1" fontAlgn="base" hangingPunct="1">
        <a:spcBef>
          <a:spcPct val="20000"/>
        </a:spcBef>
        <a:spcAft>
          <a:spcPct val="0"/>
        </a:spcAft>
        <a:buSzPct val="115000"/>
        <a:buFont typeface="Symbol" pitchFamily="18" charset="2"/>
        <a:buChar char="-"/>
        <a:defRPr sz="1600">
          <a:solidFill>
            <a:srgbClr val="4C4C4C"/>
          </a:solidFill>
          <a:latin typeface="+mn-lt"/>
          <a:ea typeface="+mn-ea"/>
        </a:defRPr>
      </a:lvl3pPr>
      <a:lvl4pPr marL="1431925" indent="-263525" algn="l" rtl="0" eaLnBrk="1" fontAlgn="base" hangingPunct="1"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defRPr sz="1400">
          <a:solidFill>
            <a:srgbClr val="4C4C4C"/>
          </a:solidFill>
          <a:latin typeface="+mn-lt"/>
          <a:ea typeface="+mn-ea"/>
        </a:defRPr>
      </a:lvl4pPr>
      <a:lvl5pPr marL="1797050" indent="-2698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rgbClr val="4C4C4C"/>
          </a:solidFill>
          <a:latin typeface="+mn-lt"/>
          <a:ea typeface="+mn-ea"/>
        </a:defRPr>
      </a:lvl5pPr>
      <a:lvl6pPr marL="26654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6pPr>
      <a:lvl7pPr marL="31226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7pPr>
      <a:lvl8pPr marL="35798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8pPr>
      <a:lvl9pPr marL="40370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1JLVMQ9TGUfWT1zmFVB56-92an3woz33Hrz7B-1SVDvQ/viewform?edit_requested=tru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440" y="3322350"/>
            <a:ext cx="8065120" cy="977116"/>
          </a:xfrm>
        </p:spPr>
        <p:txBody>
          <a:bodyPr/>
          <a:lstStyle/>
          <a:p>
            <a:r>
              <a:rPr lang="en-IN" dirty="0" err="1" smtClean="0"/>
              <a:t>CityGML</a:t>
            </a:r>
            <a:r>
              <a:rPr lang="en-IN" dirty="0" smtClean="0"/>
              <a:t> </a:t>
            </a:r>
            <a:r>
              <a:rPr lang="en-IN" dirty="0" err="1" smtClean="0"/>
              <a:t>EnergyADE</a:t>
            </a:r>
            <a:r>
              <a:rPr lang="en-IN" dirty="0" smtClean="0"/>
              <a:t> Exchange</a:t>
            </a:r>
            <a:r>
              <a:rPr lang="en-IN" dirty="0"/>
              <a:t> </a:t>
            </a:r>
            <a:r>
              <a:rPr lang="de-DE" dirty="0" smtClean="0"/>
              <a:t>GIT Repository </a:t>
            </a:r>
            <a:endParaRPr lang="de-DE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 bwMode="auto">
          <a:xfrm>
            <a:off x="539440" y="4114800"/>
            <a:ext cx="806512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9F"/>
              </a:buClr>
              <a:buSzPct val="13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9F"/>
              </a:buClr>
              <a:buSzPct val="115000"/>
              <a:buFont typeface="Arial" pitchFamily="34" charset="0"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115000"/>
              <a:buFont typeface="Symbol" pitchFamily="18" charset="2"/>
              <a:buNone/>
              <a:defRPr sz="1600">
                <a:solidFill>
                  <a:srgbClr val="4C4C4C"/>
                </a:solidFill>
                <a:latin typeface="+mn-lt"/>
                <a:ea typeface="+mn-ea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None/>
              <a:defRPr sz="1400">
                <a:solidFill>
                  <a:srgbClr val="4C4C4C"/>
                </a:solidFill>
                <a:latin typeface="+mn-lt"/>
                <a:ea typeface="+mn-ea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400">
                <a:solidFill>
                  <a:srgbClr val="4C4C4C"/>
                </a:solidFill>
                <a:latin typeface="+mn-lt"/>
                <a:ea typeface="+mn-ea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4C4C4C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4C4C4C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4C4C4C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4C4C4C"/>
                </a:solidFill>
                <a:latin typeface="+mn-lt"/>
                <a:ea typeface="+mn-ea"/>
              </a:defRPr>
            </a:lvl9pPr>
          </a:lstStyle>
          <a:p>
            <a:pPr algn="ctr"/>
            <a:endParaRPr lang="de-DE" kern="0" dirty="0" smtClean="0"/>
          </a:p>
          <a:p>
            <a:pPr algn="ctr"/>
            <a:endParaRPr lang="de-DE" kern="0" dirty="0" smtClean="0"/>
          </a:p>
          <a:p>
            <a:r>
              <a:rPr lang="de-DE" b="1" kern="0" dirty="0" smtClean="0"/>
              <a:t>Avichal Malhotra, </a:t>
            </a:r>
            <a:r>
              <a:rPr lang="de-DE" b="1" kern="0" dirty="0" err="1" smtClean="0"/>
              <a:t>M.Sc</a:t>
            </a:r>
            <a:r>
              <a:rPr lang="de-DE" b="1" kern="0" dirty="0" smtClean="0"/>
              <a:t> </a:t>
            </a:r>
          </a:p>
          <a:p>
            <a:r>
              <a:rPr lang="en-US" kern="0" dirty="0" err="1" smtClean="0"/>
              <a:t>Lehrstuhl</a:t>
            </a:r>
            <a:r>
              <a:rPr lang="en-US" kern="0" dirty="0" smtClean="0"/>
              <a:t> </a:t>
            </a:r>
            <a:r>
              <a:rPr lang="en-US" kern="0" dirty="0" err="1" smtClean="0"/>
              <a:t>für</a:t>
            </a:r>
            <a:r>
              <a:rPr lang="en-US" kern="0" dirty="0" smtClean="0"/>
              <a:t> </a:t>
            </a:r>
            <a:r>
              <a:rPr lang="en-US" kern="0" dirty="0" err="1" smtClean="0"/>
              <a:t>Energieeffizientes</a:t>
            </a:r>
            <a:r>
              <a:rPr lang="en-US" kern="0" dirty="0" smtClean="0"/>
              <a:t> </a:t>
            </a:r>
            <a:r>
              <a:rPr lang="en-US" kern="0" dirty="0" err="1" smtClean="0"/>
              <a:t>Bauen</a:t>
            </a:r>
            <a:r>
              <a:rPr lang="en-US" kern="0" dirty="0" smtClean="0"/>
              <a:t>, E3D</a:t>
            </a:r>
          </a:p>
          <a:p>
            <a:r>
              <a:rPr lang="en-US" kern="0" dirty="0" smtClean="0"/>
              <a:t>RWTH Aachen University</a:t>
            </a:r>
          </a:p>
          <a:p>
            <a:pPr algn="ctr"/>
            <a:endParaRPr lang="de-DE" kern="0" dirty="0" smtClean="0"/>
          </a:p>
          <a:p>
            <a:r>
              <a:rPr lang="de-DE" kern="0" dirty="0" smtClean="0"/>
              <a:t> </a:t>
            </a:r>
          </a:p>
          <a:p>
            <a:r>
              <a:rPr lang="de-DE" kern="0" dirty="0" smtClean="0"/>
              <a:t>31.08.2019 – 01.09.2019</a:t>
            </a:r>
          </a:p>
          <a:p>
            <a:pPr algn="ctr"/>
            <a:endParaRPr lang="de-DE" kern="0" dirty="0"/>
          </a:p>
        </p:txBody>
      </p:sp>
      <p:sp>
        <p:nvSpPr>
          <p:cNvPr id="6" name="Rechteck 5"/>
          <p:cNvSpPr/>
          <p:nvPr/>
        </p:nvSpPr>
        <p:spPr>
          <a:xfrm>
            <a:off x="446567" y="4114800"/>
            <a:ext cx="5348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4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</a:t>
            </a:r>
            <a:r>
              <a:rPr lang="en-US" sz="1800" dirty="0"/>
              <a:t>Expert Meeting IBPSA Project 1, </a:t>
            </a:r>
            <a:r>
              <a:rPr lang="en-US" sz="1800" dirty="0" smtClean="0"/>
              <a:t>Rome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576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platform to work and share data</a:t>
            </a:r>
            <a:endParaRPr lang="en-IN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191" y="1083266"/>
            <a:ext cx="5156791" cy="5126148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1F6B2B-1732-46FE-9A6B-F4EFC21A1509}" type="slidenum">
              <a:rPr lang="de-DE" smtClean="0"/>
              <a:pPr>
                <a:defRPr/>
              </a:pPr>
              <a:t>2</a:t>
            </a:fld>
            <a:endParaRPr lang="de-DE">
              <a:solidFill>
                <a:srgbClr val="D3D9DD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07" y="4443812"/>
            <a:ext cx="1725711" cy="86285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2" y="3237372"/>
            <a:ext cx="3579012" cy="81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3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 for membership</a:t>
            </a:r>
            <a:endParaRPr lang="en-IN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550" y="923778"/>
            <a:ext cx="4501137" cy="5168678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1F6B2B-1732-46FE-9A6B-F4EFC21A1509}" type="slidenum">
              <a:rPr lang="de-DE" smtClean="0"/>
              <a:pPr>
                <a:defRPr/>
              </a:pPr>
              <a:t>3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315740" y="1158949"/>
            <a:ext cx="2594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Data exchange for </a:t>
            </a:r>
            <a:r>
              <a:rPr lang="en-IN" dirty="0" err="1" smtClean="0"/>
              <a:t>CityGML</a:t>
            </a:r>
            <a:r>
              <a:rPr lang="en-IN" dirty="0" smtClean="0"/>
              <a:t> 2.0 and Energy ADE v1.0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16 responses till 26.08.2019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77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Responses : Academic Title</a:t>
            </a:r>
            <a:endParaRPr lang="en-I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1F6B2B-1732-46FE-9A6B-F4EFC21A1509}" type="slidenum">
              <a:rPr lang="de-DE" smtClean="0"/>
              <a:pPr>
                <a:defRPr/>
              </a:pPr>
              <a:t>4</a:t>
            </a:fld>
            <a:endParaRPr lang="de-DE">
              <a:solidFill>
                <a:srgbClr val="D3D9DD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1644502"/>
            <a:ext cx="7546333" cy="421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Responses: Experiences</a:t>
            </a:r>
            <a:endParaRPr lang="en-IN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747" y="1492102"/>
            <a:ext cx="7329222" cy="4536557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1F6B2B-1732-46FE-9A6B-F4EFC21A1509}" type="slidenum">
              <a:rPr lang="de-DE" smtClean="0"/>
              <a:pPr>
                <a:defRPr/>
              </a:pPr>
              <a:t>5</a:t>
            </a:fld>
            <a:endParaRPr lang="de-DE">
              <a:solidFill>
                <a:srgbClr val="D3D9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Responses: Sharing Data within the group</a:t>
            </a:r>
            <a:endParaRPr lang="en-IN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177" y="1412273"/>
            <a:ext cx="7901919" cy="425488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1F6B2B-1732-46FE-9A6B-F4EFC21A1509}" type="slidenum">
              <a:rPr lang="de-DE" smtClean="0"/>
              <a:pPr>
                <a:defRPr/>
              </a:pPr>
              <a:t>6</a:t>
            </a:fld>
            <a:endParaRPr lang="de-DE">
              <a:solidFill>
                <a:srgbClr val="D3D9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Responses: Sharing data as open source</a:t>
            </a:r>
            <a:endParaRPr lang="en-IN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440" y="1476485"/>
            <a:ext cx="7638898" cy="4243832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1F6B2B-1732-46FE-9A6B-F4EFC21A1509}" type="slidenum">
              <a:rPr lang="de-DE" smtClean="0"/>
              <a:pPr>
                <a:defRPr/>
              </a:pPr>
              <a:t>7</a:t>
            </a:fld>
            <a:endParaRPr lang="de-DE">
              <a:solidFill>
                <a:srgbClr val="D3D9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1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Facts</a:t>
            </a:r>
            <a:endParaRPr lang="en-I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1F6B2B-1732-46FE-9A6B-F4EFC21A1509}" type="slidenum">
              <a:rPr lang="de-DE" smtClean="0"/>
              <a:pPr>
                <a:defRPr/>
              </a:pPr>
              <a:t>8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Idea is to compare computational differences between multiple simulation platforms over a common data model </a:t>
            </a:r>
            <a:endParaRPr lang="en-IN" dirty="0"/>
          </a:p>
          <a:p>
            <a:r>
              <a:rPr lang="en-IN" dirty="0"/>
              <a:t>Presently, data exchange has been facilitated by KIT and </a:t>
            </a:r>
            <a:r>
              <a:rPr lang="en-IN" dirty="0" smtClean="0"/>
              <a:t>E3D</a:t>
            </a:r>
          </a:p>
          <a:p>
            <a:r>
              <a:rPr lang="en-IN" dirty="0" smtClean="0"/>
              <a:t>Until now, results for </a:t>
            </a:r>
            <a:r>
              <a:rPr lang="en-IN" dirty="0" err="1" smtClean="0"/>
              <a:t>EnergyPlus</a:t>
            </a:r>
            <a:r>
              <a:rPr lang="en-IN" dirty="0" smtClean="0"/>
              <a:t> and </a:t>
            </a:r>
            <a:r>
              <a:rPr lang="en-IN" dirty="0" err="1" smtClean="0"/>
              <a:t>Modelica</a:t>
            </a:r>
            <a:r>
              <a:rPr lang="en-IN" dirty="0" smtClean="0"/>
              <a:t>(LoD2) has been uploaded</a:t>
            </a:r>
          </a:p>
          <a:p>
            <a:r>
              <a:rPr lang="en-IN" dirty="0" smtClean="0"/>
              <a:t>KIT uploaded the ASHRAE 140 BESTEST and FZK </a:t>
            </a:r>
            <a:r>
              <a:rPr lang="en-IN" dirty="0" err="1" smtClean="0"/>
              <a:t>Haus</a:t>
            </a:r>
            <a:r>
              <a:rPr lang="en-IN" dirty="0" smtClean="0"/>
              <a:t> to share the data model </a:t>
            </a:r>
          </a:p>
          <a:p>
            <a:r>
              <a:rPr lang="en-IN" dirty="0" smtClean="0"/>
              <a:t>All 16 participants of the membership form will be given access soon</a:t>
            </a:r>
            <a:endParaRPr lang="en-IN" dirty="0"/>
          </a:p>
          <a:p>
            <a:r>
              <a:rPr lang="en-IN" dirty="0" smtClean="0"/>
              <a:t>If you wish to join the exchange platform, follow the link below to fill out the membership form: </a:t>
            </a:r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docs.google.com/forms/d/1JLVMQ9TGUfWT1zmFVB56-92an3woz33Hrz7B-1SVDvQ/viewform?edit_requested=true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4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_Lehre_e3D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-Desig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Vorlage_Präsi</Template>
  <TotalTime>0</TotalTime>
  <Words>169</Words>
  <Application>Microsoft Office PowerPoint</Application>
  <PresentationFormat>Bildschirmpräsentation (4:3)</PresentationFormat>
  <Paragraphs>33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ヒラギノ角ゴ Pro W3</vt:lpstr>
      <vt:lpstr>NEU_Lehre_e3D</vt:lpstr>
      <vt:lpstr>CityGML EnergyADE Exchange GIT Repository </vt:lpstr>
      <vt:lpstr>A platform to work and share data</vt:lpstr>
      <vt:lpstr>Form for membership</vt:lpstr>
      <vt:lpstr>Responses : Academic Title</vt:lpstr>
      <vt:lpstr>Responses: Experiences</vt:lpstr>
      <vt:lpstr>Responses: Sharing Data within the group</vt:lpstr>
      <vt:lpstr>Responses: Sharing data as open source</vt:lpstr>
      <vt:lpstr>Key 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Henkel</dc:creator>
  <cp:lastModifiedBy>Avichal Malhotra</cp:lastModifiedBy>
  <cp:revision>169</cp:revision>
  <cp:lastPrinted>2016-11-07T12:50:28Z</cp:lastPrinted>
  <dcterms:created xsi:type="dcterms:W3CDTF">2016-04-26T07:35:34Z</dcterms:created>
  <dcterms:modified xsi:type="dcterms:W3CDTF">2019-08-28T09:40:02Z</dcterms:modified>
</cp:coreProperties>
</file>