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8" r:id="rId1"/>
    <p:sldMasterId id="2147483709" r:id="rId2"/>
  </p:sldMasterIdLst>
  <p:notesMasterIdLst>
    <p:notesMasterId r:id="rId20"/>
  </p:notesMasterIdLst>
  <p:handoutMasterIdLst>
    <p:handoutMasterId r:id="rId21"/>
  </p:handoutMasterIdLst>
  <p:sldIdLst>
    <p:sldId id="493" r:id="rId3"/>
    <p:sldId id="521" r:id="rId4"/>
    <p:sldId id="538" r:id="rId5"/>
    <p:sldId id="558" r:id="rId6"/>
    <p:sldId id="559" r:id="rId7"/>
    <p:sldId id="562" r:id="rId8"/>
    <p:sldId id="564" r:id="rId9"/>
    <p:sldId id="574" r:id="rId10"/>
    <p:sldId id="566" r:id="rId11"/>
    <p:sldId id="565" r:id="rId12"/>
    <p:sldId id="567" r:id="rId13"/>
    <p:sldId id="568" r:id="rId14"/>
    <p:sldId id="569" r:id="rId15"/>
    <p:sldId id="570" r:id="rId16"/>
    <p:sldId id="572" r:id="rId17"/>
    <p:sldId id="571" r:id="rId18"/>
    <p:sldId id="537" r:id="rId19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F97"/>
    <a:srgbClr val="F6CE86"/>
    <a:srgbClr val="AEF8E5"/>
    <a:srgbClr val="0A8464"/>
    <a:srgbClr val="0DB78A"/>
    <a:srgbClr val="D68F10"/>
    <a:srgbClr val="F1B13D"/>
    <a:srgbClr val="10D6A2"/>
    <a:srgbClr val="2DEFBC"/>
    <a:srgbClr val="11D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67" autoAdjust="0"/>
    <p:restoredTop sz="80368" autoAdjust="0"/>
  </p:normalViewPr>
  <p:slideViewPr>
    <p:cSldViewPr snapToGrid="0">
      <p:cViewPr varScale="1">
        <p:scale>
          <a:sx n="104" d="100"/>
          <a:sy n="104" d="100"/>
        </p:scale>
        <p:origin x="-1072" y="-96"/>
      </p:cViewPr>
      <p:guideLst>
        <p:guide orient="horz" pos="993"/>
        <p:guide orient="horz" pos="399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Objects="1">
      <p:cViewPr varScale="1">
        <p:scale>
          <a:sx n="165" d="100"/>
          <a:sy n="165" d="100"/>
        </p:scale>
        <p:origin x="-5256" y="-11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313" tIns="46657" rIns="93313" bIns="46657" rtlCol="0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1" y="1"/>
            <a:ext cx="3043343" cy="465455"/>
          </a:xfrm>
          <a:prstGeom prst="rect">
            <a:avLst/>
          </a:prstGeom>
        </p:spPr>
        <p:txBody>
          <a:bodyPr vert="horz" lIns="93313" tIns="46657" rIns="93313" bIns="46657" rtlCol="0"/>
          <a:lstStyle>
            <a:lvl1pPr algn="r">
              <a:defRPr sz="1100"/>
            </a:lvl1pPr>
          </a:lstStyle>
          <a:p>
            <a:fld id="{7A1D2F2F-8618-2143-A89B-2D6D3F007EBC}" type="datetimeFigureOut">
              <a:rPr lang="en-US" smtClean="0">
                <a:latin typeface="Arial"/>
              </a:rPr>
              <a:pPr/>
              <a:t>9/4/14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3" tIns="46657" rIns="93313" bIns="46657" rtlCol="0" anchor="b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13" tIns="46657" rIns="93313" bIns="46657" rtlCol="0" anchor="b"/>
          <a:lstStyle>
            <a:lvl1pPr algn="r">
              <a:defRPr sz="1100"/>
            </a:lvl1pPr>
          </a:lstStyle>
          <a:p>
            <a:fld id="{CE221CE3-F987-1944-AB66-8BE5522C5EC6}" type="slidenum">
              <a:rPr lang="en-US" smtClean="0">
                <a:latin typeface="Arial"/>
              </a:rPr>
              <a:pPr/>
              <a:t>‹Nr.›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84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313" tIns="46657" rIns="93313" bIns="46657" rtlCol="0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1"/>
            <a:ext cx="3043343" cy="465455"/>
          </a:xfrm>
          <a:prstGeom prst="rect">
            <a:avLst/>
          </a:prstGeom>
        </p:spPr>
        <p:txBody>
          <a:bodyPr vert="horz" lIns="93313" tIns="46657" rIns="93313" bIns="46657" rtlCol="0"/>
          <a:lstStyle>
            <a:lvl1pPr algn="r">
              <a:defRPr sz="1100">
                <a:latin typeface="Arial"/>
              </a:defRPr>
            </a:lvl1pPr>
          </a:lstStyle>
          <a:p>
            <a:fld id="{D8B0A143-2353-BE4A-A6C4-57C9AE3FBC68}" type="datetimeFigureOut">
              <a:rPr lang="en-US" smtClean="0"/>
              <a:pPr/>
              <a:t>9/4/14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3" tIns="46657" rIns="93313" bIns="4665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13" tIns="46657" rIns="93313" bIns="4665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3" tIns="46657" rIns="93313" bIns="46657" rtlCol="0" anchor="b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13" tIns="46657" rIns="93313" bIns="46657" rtlCol="0" anchor="b"/>
          <a:lstStyle>
            <a:lvl1pPr algn="r">
              <a:defRPr sz="1100">
                <a:latin typeface="Arial"/>
              </a:defRPr>
            </a:lvl1pPr>
          </a:lstStyle>
          <a:p>
            <a:fld id="{4CFDF800-FE0E-A944-8AC1-D57C07B352F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65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03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07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72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41A044-2747-4918-B3AA-797FB9F89EB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50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41A044-2747-4918-B3AA-797FB9F89EB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50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41A044-2747-4918-B3AA-797FB9F89EB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5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5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9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461863">
              <a:defRPr/>
            </a:pPr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9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461863">
              <a:defRPr/>
            </a:pPr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9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5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91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	We present a “prescription-based” debugging model</a:t>
            </a:r>
          </a:p>
          <a:p>
            <a:r>
              <a:rPr lang="en-US" dirty="0"/>
              <a:t>•	Four main objectives in this model is to</a:t>
            </a:r>
          </a:p>
          <a:p>
            <a:r>
              <a:rPr lang="en-US" dirty="0"/>
              <a:t>•	(1) Minimize human interaction at run-time</a:t>
            </a:r>
          </a:p>
          <a:p>
            <a:r>
              <a:rPr lang="en-US" dirty="0"/>
              <a:t>•	(2) Base our search-process on both local and collective-states predicates</a:t>
            </a:r>
          </a:p>
          <a:p>
            <a:r>
              <a:rPr lang="en-US" dirty="0"/>
              <a:t>•	(3) Narrow search space in a hierarchical way, by composing and chaining these predicates</a:t>
            </a:r>
          </a:p>
          <a:p>
            <a:r>
              <a:rPr lang="en-US" dirty="0"/>
              <a:t>•	(4) Present condensed diagnostics in the process</a:t>
            </a:r>
          </a:p>
          <a:p>
            <a:r>
              <a:rPr lang="en-US" dirty="0"/>
              <a:t>•	We combine concepts from existing paradigms, into a new one.</a:t>
            </a:r>
          </a:p>
          <a:p>
            <a:r>
              <a:rPr lang="en-US" dirty="0"/>
              <a:t>•	Local-state evaluation from traditional debugging, Collective similar to Cray parallel assertions</a:t>
            </a:r>
          </a:p>
          <a:p>
            <a:r>
              <a:rPr lang="en-US" dirty="0"/>
              <a:t>•	A probe is our way to generalize instrumentation-steps.</a:t>
            </a:r>
          </a:p>
          <a:p>
            <a:r>
              <a:rPr lang="en-US" dirty="0"/>
              <a:t>•	A probe-tree should be understood as, when one probe is triggered - all immediate children probes are enabled. When those are triggered, they enable their immediate children probes and so on.</a:t>
            </a:r>
          </a:p>
          <a:p>
            <a:r>
              <a:rPr lang="en-US" dirty="0"/>
              <a:t>•	We want to use all these properties to deal with the cognitive challenge and enable a scalable debugging </a:t>
            </a:r>
            <a:r>
              <a:rPr lang="en-US" dirty="0" smtClean="0"/>
              <a:t>machinery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It can be considered as </a:t>
            </a:r>
            <a:r>
              <a:rPr lang="en-US" sz="1200" dirty="0" smtClean="0">
                <a:solidFill>
                  <a:srgbClr val="FF0000"/>
                </a:solidFill>
              </a:rPr>
              <a:t>domain specific language for debugging</a:t>
            </a:r>
            <a:r>
              <a:rPr lang="en-US" sz="1200" dirty="0" smtClean="0"/>
              <a:t>, which allows users to construct various higher-level debug queries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3065028"/>
            <a:ext cx="3417506" cy="3792972"/>
          </a:xfrm>
          <a:prstGeom prst="rect">
            <a:avLst/>
          </a:prstGeom>
          <a:solidFill>
            <a:srgbClr val="0F4F9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743918"/>
            <a:ext cx="8229600" cy="986725"/>
          </a:xfrm>
        </p:spPr>
        <p:txBody>
          <a:bodyPr/>
          <a:lstStyle>
            <a:lvl1pPr>
              <a:lnSpc>
                <a:spcPts val="3800"/>
              </a:lnSpc>
              <a:defRPr b="0" i="1">
                <a:solidFill>
                  <a:srgbClr val="0F4F97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2275" y="1733685"/>
            <a:ext cx="5434199" cy="369888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200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 l="949"/>
          <a:stretch/>
        </p:blipFill>
        <p:spPr bwMode="auto">
          <a:xfrm>
            <a:off x="3497385" y="3062287"/>
            <a:ext cx="5646615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44879" y="5974520"/>
            <a:ext cx="3351463" cy="60170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90000"/>
              </a:lnSpc>
              <a:spcAft>
                <a:spcPts val="300"/>
              </a:spcAft>
            </a:pPr>
            <a:r>
              <a:rPr lang="en-US" sz="10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Arial"/>
              </a:rPr>
              <a:t>LLNL-PRES-655004</a:t>
            </a:r>
          </a:p>
          <a:p>
            <a:pPr marL="0" algn="l" defTabSz="457200" rtl="0" eaLnBrk="1" latinLnBrk="0" hangingPunct="1">
              <a:lnSpc>
                <a:spcPct val="90000"/>
              </a:lnSpc>
              <a:spcAft>
                <a:spcPts val="300"/>
              </a:spcAft>
            </a:pP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This work was performed under the auspices of the</a:t>
            </a:r>
            <a:r>
              <a:rPr lang="en-US" sz="8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U.S. Department </a:t>
            </a:r>
            <a:b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of Energy by Lawrence Livermore National Laboratory under Contract </a:t>
            </a:r>
            <a:b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DE-AC52-07NA27344.</a:t>
            </a:r>
            <a:r>
              <a:rPr lang="en-US" sz="8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Lawrence Livermore National Security, LLC</a:t>
            </a:r>
            <a:endParaRPr lang="en-US" sz="800" kern="1200" dirty="0">
              <a:solidFill>
                <a:schemeClr val="bg1"/>
              </a:solidFill>
              <a:effectLst/>
              <a:latin typeface="Arial"/>
              <a:ea typeface="+mn-ea"/>
              <a:cs typeface="Arial"/>
            </a:endParaRPr>
          </a:p>
        </p:txBody>
      </p:sp>
      <p:pic>
        <p:nvPicPr>
          <p:cNvPr id="16" name="Picture 15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9876" y="3220532"/>
            <a:ext cx="2240285" cy="377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NL_Logo_WHT-LR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852" y="5437487"/>
            <a:ext cx="3602498" cy="607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3065028"/>
            <a:ext cx="3417506" cy="3792972"/>
          </a:xfrm>
          <a:prstGeom prst="rect">
            <a:avLst/>
          </a:prstGeom>
          <a:solidFill>
            <a:srgbClr val="0F4F9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743918"/>
            <a:ext cx="8229600" cy="986725"/>
          </a:xfrm>
        </p:spPr>
        <p:txBody>
          <a:bodyPr/>
          <a:lstStyle>
            <a:lvl1pPr>
              <a:lnSpc>
                <a:spcPts val="3800"/>
              </a:lnSpc>
              <a:defRPr b="0" i="1">
                <a:solidFill>
                  <a:srgbClr val="0F4F97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2275" y="1733685"/>
            <a:ext cx="5434199" cy="369888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200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 l="949"/>
          <a:stretch/>
        </p:blipFill>
        <p:spPr bwMode="auto">
          <a:xfrm>
            <a:off x="3497385" y="3062287"/>
            <a:ext cx="5646615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68385" y="5974520"/>
            <a:ext cx="3327957" cy="603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90000"/>
              </a:lnSpc>
              <a:spcAft>
                <a:spcPts val="300"/>
              </a:spcAft>
            </a:pPr>
            <a:r>
              <a:rPr lang="en-US" sz="10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LLNL-PRES-XXXXXX</a:t>
            </a:r>
          </a:p>
          <a:p>
            <a:pPr marL="0" algn="l" defTabSz="457200" rtl="0" eaLnBrk="1" latinLnBrk="0" hangingPunct="1">
              <a:lnSpc>
                <a:spcPct val="90000"/>
              </a:lnSpc>
              <a:spcAft>
                <a:spcPts val="600"/>
              </a:spcAft>
            </a:pP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This work was performed under the auspices of the</a:t>
            </a:r>
            <a:r>
              <a:rPr lang="en-US" sz="8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U.S. Department </a:t>
            </a:r>
            <a:b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of Energy by Lawrence Livermore National Laboratory under contract </a:t>
            </a:r>
            <a:b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DE-AC52-07NA27344.</a:t>
            </a:r>
            <a:r>
              <a:rPr lang="en-US" sz="8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Lawrence Livermore National Security, LLC</a:t>
            </a:r>
            <a:endParaRPr lang="en-US" sz="800" kern="1200" dirty="0">
              <a:solidFill>
                <a:schemeClr val="bg1"/>
              </a:solidFill>
              <a:effectLst/>
              <a:latin typeface="Arial"/>
              <a:ea typeface="+mn-ea"/>
              <a:cs typeface="Arial"/>
            </a:endParaRPr>
          </a:p>
        </p:txBody>
      </p:sp>
      <p:pic>
        <p:nvPicPr>
          <p:cNvPr id="16" name="Picture 15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9876" y="3220532"/>
            <a:ext cx="2240285" cy="377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251062"/>
          </a:xfrm>
          <a:prstGeom prst="rect">
            <a:avLst/>
          </a:prstGeom>
          <a:effectLst/>
        </p:spPr>
        <p:txBody>
          <a:bodyPr vert="horz" lIns="9144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left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right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7275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8649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Qua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575089" y="1653591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 rot="5400000">
            <a:off x="2153528" y="3920602"/>
            <a:ext cx="4722647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3961A7">
                <a:alpha val="43000"/>
              </a:srgbClr>
            </a:outerShdw>
          </a:effectLst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69900" y="3873981"/>
            <a:ext cx="8229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3961A7">
                <a:alpha val="43000"/>
              </a:srgbClr>
            </a:outerShdw>
          </a:effectLst>
        </p:spPr>
      </p:cxnSp>
      <p:sp>
        <p:nvSpPr>
          <p:cNvPr id="7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69900" y="1653591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575089" y="4021969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9900" y="4021969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0136"/>
            <a:ext cx="9143999" cy="1251062"/>
          </a:xfr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000000">
                  <a:alpha val="0"/>
                </a:srgbClr>
              </a:gs>
              <a:gs pos="78000">
                <a:srgbClr val="FFFFFF">
                  <a:alpha val="59000"/>
                </a:srgbClr>
              </a:gs>
            </a:gsLst>
            <a:lin ang="0" scaled="1"/>
            <a:tileRect/>
          </a:gradFill>
          <a:effectLst/>
        </p:spPr>
        <p:txBody>
          <a:bodyPr vert="horz" lIns="45720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marL="233363" indent="0">
              <a:lnSpc>
                <a:spcPts val="3800"/>
              </a:lnSpc>
              <a:def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4A8F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NL_Logo_WHT-LR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852" y="5437487"/>
            <a:ext cx="3602498" cy="607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251062"/>
          </a:xfrm>
          <a:prstGeom prst="rect">
            <a:avLst/>
          </a:prstGeom>
          <a:effectLst/>
        </p:spPr>
        <p:txBody>
          <a:bodyPr vert="horz" lIns="9144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left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right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7275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8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8649" y="1566863"/>
            <a:ext cx="3968496" cy="4751357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Qua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575089" y="1653591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 rot="5400000">
            <a:off x="2153528" y="3920602"/>
            <a:ext cx="4722647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3961A7">
                <a:alpha val="43000"/>
              </a:srgbClr>
            </a:outerShdw>
          </a:effectLst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69900" y="3873981"/>
            <a:ext cx="8229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3961A7">
                <a:alpha val="43000"/>
              </a:srgbClr>
            </a:outerShdw>
          </a:effectLst>
        </p:spPr>
      </p:cxnSp>
      <p:sp>
        <p:nvSpPr>
          <p:cNvPr id="7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69900" y="1653591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575089" y="4021969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9900" y="4021969"/>
            <a:ext cx="3959225" cy="2101328"/>
          </a:xfrm>
          <a:effectLst/>
        </p:spPr>
        <p:txBody>
          <a:bodyPr/>
          <a:lstStyle>
            <a:lvl1pPr marL="288925" indent="-169863">
              <a:defRPr sz="1400"/>
            </a:lvl1pPr>
            <a:lvl2pPr marL="460375" indent="-171450">
              <a:defRPr sz="1400"/>
            </a:lvl2pPr>
            <a:lvl3pPr marL="685800" indent="-225425">
              <a:defRPr sz="1200"/>
            </a:lvl3pPr>
            <a:lvl4pPr marL="858838" indent="-173038">
              <a:defRPr sz="1200"/>
            </a:lvl4pPr>
            <a:lvl5pPr marL="1030288" indent="-17145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0136"/>
            <a:ext cx="9143999" cy="1251062"/>
          </a:xfr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000000">
                  <a:alpha val="0"/>
                </a:srgbClr>
              </a:gs>
              <a:gs pos="78000">
                <a:srgbClr val="FFFFFF">
                  <a:alpha val="59000"/>
                </a:srgbClr>
              </a:gs>
            </a:gsLst>
            <a:lin ang="0" scaled="1"/>
            <a:tileRect/>
          </a:gradFill>
          <a:effectLst/>
        </p:spPr>
        <p:txBody>
          <a:bodyPr vert="horz" lIns="45720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marL="233363" indent="0">
              <a:lnSpc>
                <a:spcPts val="3800"/>
              </a:lnSpc>
              <a:def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4A8F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251062"/>
          </a:xfrm>
          <a:prstGeom prst="rect">
            <a:avLst/>
          </a:prstGeom>
          <a:effectLst/>
        </p:spPr>
        <p:txBody>
          <a:bodyPr vert="horz" lIns="9144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6863"/>
            <a:ext cx="8229600" cy="475135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6355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79731" y="6492857"/>
            <a:ext cx="30525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24A91"/>
                </a:solidFill>
                <a:latin typeface="Arial Narrow" pitchFamily="-80" charset="0"/>
              </a:rPr>
              <a:t>Lawrence Livermore National Laboratory</a:t>
            </a:r>
          </a:p>
        </p:txBody>
      </p:sp>
      <p:pic>
        <p:nvPicPr>
          <p:cNvPr id="13" name="Picture 21" descr="lab_icon_no_box_blue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80166" y="6535024"/>
            <a:ext cx="231880" cy="211357"/>
          </a:xfrm>
          <a:prstGeom prst="rect">
            <a:avLst/>
          </a:prstGeom>
          <a:noFill/>
          <a:effectLst/>
        </p:spPr>
      </p:pic>
      <p:sp>
        <p:nvSpPr>
          <p:cNvPr id="14" name="TextBox 13"/>
          <p:cNvSpPr txBox="1"/>
          <p:nvPr userDrawn="1"/>
        </p:nvSpPr>
        <p:spPr>
          <a:xfrm>
            <a:off x="7780862" y="6591164"/>
            <a:ext cx="799258" cy="138499"/>
          </a:xfrm>
          <a:prstGeom prst="rect">
            <a:avLst/>
          </a:prstGeom>
          <a:noFill/>
        </p:spPr>
        <p:txBody>
          <a:bodyPr wrap="none" lIns="0" bIns="0" rtlCol="0" anchor="b" anchorCtr="0">
            <a:spAutoFit/>
          </a:bodyPr>
          <a:lstStyle/>
          <a:p>
            <a:pPr algn="r"/>
            <a:r>
              <a:rPr lang="en-US" sz="600" smtClean="0">
                <a:latin typeface="+mn-lt"/>
                <a:cs typeface="Arial"/>
              </a:rPr>
              <a:t>LLNL-PRES-655004</a:t>
            </a:r>
            <a:endParaRPr lang="en-US" sz="600" dirty="0" smtClean="0">
              <a:latin typeface="Arial"/>
              <a:cs typeface="Arial"/>
            </a:endParaRPr>
          </a:p>
        </p:txBody>
      </p:sp>
      <p:sp>
        <p:nvSpPr>
          <p:cNvPr id="19" name="Slide Number Placeholder 7"/>
          <p:cNvSpPr txBox="1">
            <a:spLocks/>
          </p:cNvSpPr>
          <p:nvPr userDrawn="1"/>
        </p:nvSpPr>
        <p:spPr>
          <a:xfrm>
            <a:off x="8212821" y="6493079"/>
            <a:ext cx="360727" cy="15939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690BD-BADF-4FBD-97E7-557E707EBBB2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2" r:id="rId2"/>
    <p:sldLayoutId id="2147483691" r:id="rId3"/>
    <p:sldLayoutId id="2147483703" r:id="rId4"/>
    <p:sldLayoutId id="2147483705" r:id="rId5"/>
    <p:sldLayoutId id="2147483706" r:id="rId6"/>
    <p:sldLayoutId id="2147483702" r:id="rId7"/>
    <p:sldLayoutId id="2147483698" r:id="rId8"/>
    <p:sldLayoutId id="2147483707" r:id="rId9"/>
    <p:sldLayoutId id="2147483699" r:id="rId10"/>
    <p:sldLayoutId id="2147483708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lnSpc>
          <a:spcPct val="100000"/>
        </a:lnSpc>
        <a:spcBef>
          <a:spcPct val="0"/>
        </a:spcBef>
        <a:buNone/>
        <a:defRPr kumimoji="0" sz="3600" b="1" kern="1200">
          <a:solidFill>
            <a:srgbClr val="214A8F"/>
          </a:solidFill>
          <a:effectLst/>
          <a:latin typeface="Arial"/>
          <a:ea typeface="+mj-ea"/>
          <a:cs typeface="Arial"/>
        </a:defRPr>
      </a:lvl1pPr>
    </p:titleStyle>
    <p:bodyStyle>
      <a:lvl1pPr marL="400050" indent="-280988" algn="l" rtl="0" eaLnBrk="1" latinLnBrk="0" hangingPunct="1">
        <a:spcBef>
          <a:spcPts val="1200"/>
        </a:spcBef>
        <a:spcAft>
          <a:spcPts val="600"/>
        </a:spcAft>
        <a:buClr>
          <a:srgbClr val="0D5097"/>
        </a:buClr>
        <a:buSzPct val="90000"/>
        <a:buFont typeface="Wingdings" charset="2"/>
        <a:buChar char="§"/>
        <a:defRPr kumimoji="0"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628650" indent="-215900" algn="l" rtl="0" eaLnBrk="1" latinLnBrk="0" hangingPunct="1">
        <a:spcBef>
          <a:spcPts val="0"/>
        </a:spcBef>
        <a:spcAft>
          <a:spcPts val="600"/>
        </a:spcAft>
        <a:buClrTx/>
        <a:buSzPct val="90000"/>
        <a:buFont typeface="Arial"/>
        <a:buChar char="•"/>
        <a:defRPr kumimoji="0"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027113" indent="-342900" algn="l" rtl="0" eaLnBrk="1" latinLnBrk="0" hangingPunct="1">
        <a:spcBef>
          <a:spcPts val="0"/>
        </a:spcBef>
        <a:spcAft>
          <a:spcPts val="600"/>
        </a:spcAft>
        <a:buClrTx/>
        <a:buSzPct val="90000"/>
        <a:buFont typeface="Lucida Grande"/>
        <a:buChar char="—"/>
        <a:defRPr kumimoji="0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314450" indent="-242888" algn="l" rtl="0" eaLnBrk="1" latinLnBrk="0" hangingPunct="1">
        <a:spcBef>
          <a:spcPts val="0"/>
        </a:spcBef>
        <a:spcAft>
          <a:spcPts val="600"/>
        </a:spcAft>
        <a:buClrTx/>
        <a:buSzPct val="100000"/>
        <a:buFont typeface="Lucida Grande"/>
        <a:buChar char="–"/>
        <a:defRPr kumimoji="0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242888" algn="l" rtl="0" eaLnBrk="1" latinLnBrk="0" hangingPunct="1">
        <a:spcBef>
          <a:spcPts val="0"/>
        </a:spcBef>
        <a:spcAft>
          <a:spcPts val="600"/>
        </a:spcAft>
        <a:buClrTx/>
        <a:buFont typeface="Arial"/>
        <a:buChar char="•"/>
        <a:defRPr kumimoji="0" lang="en-US" sz="1800" kern="1200" smtClean="0">
          <a:solidFill>
            <a:schemeClr val="tx1"/>
          </a:solidFill>
          <a:latin typeface="Arial"/>
          <a:ea typeface="+mn-ea"/>
          <a:cs typeface="Arial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251062"/>
          </a:xfrm>
          <a:prstGeom prst="rect">
            <a:avLst/>
          </a:prstGeom>
          <a:effectLst/>
        </p:spPr>
        <p:txBody>
          <a:bodyPr vert="horz" lIns="9144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6863"/>
            <a:ext cx="8229600" cy="475135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6355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79731" y="6492857"/>
            <a:ext cx="30525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24A91"/>
                </a:solidFill>
                <a:latin typeface="Arial Narrow" pitchFamily="-80" charset="0"/>
              </a:rPr>
              <a:t>Lawrence Livermore National Laboratory</a:t>
            </a:r>
          </a:p>
        </p:txBody>
      </p:sp>
      <p:pic>
        <p:nvPicPr>
          <p:cNvPr id="13" name="Picture 21" descr="lab_icon_no_box_blue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80166" y="6535024"/>
            <a:ext cx="231880" cy="211357"/>
          </a:xfrm>
          <a:prstGeom prst="rect">
            <a:avLst/>
          </a:prstGeom>
          <a:noFill/>
          <a:effectLst/>
        </p:spPr>
      </p:pic>
      <p:sp>
        <p:nvSpPr>
          <p:cNvPr id="14" name="TextBox 13"/>
          <p:cNvSpPr txBox="1"/>
          <p:nvPr userDrawn="1"/>
        </p:nvSpPr>
        <p:spPr>
          <a:xfrm>
            <a:off x="7808114" y="6591164"/>
            <a:ext cx="772006" cy="138499"/>
          </a:xfrm>
          <a:prstGeom prst="rect">
            <a:avLst/>
          </a:prstGeom>
          <a:noFill/>
        </p:spPr>
        <p:txBody>
          <a:bodyPr wrap="none" lIns="0" bIns="0" rtlCol="0" anchor="b" anchorCtr="0">
            <a:spAutoFit/>
          </a:bodyPr>
          <a:lstStyle/>
          <a:p>
            <a:pPr algn="r"/>
            <a:r>
              <a:rPr lang="en-US" sz="600" dirty="0" smtClean="0">
                <a:latin typeface="Arial"/>
                <a:cs typeface="Arial"/>
              </a:rPr>
              <a:t>LLNL-PRES-</a:t>
            </a:r>
            <a:r>
              <a:rPr lang="en-US" sz="600" dirty="0" err="1" smtClean="0">
                <a:latin typeface="Arial"/>
                <a:cs typeface="Arial"/>
              </a:rPr>
              <a:t>xxxxxx</a:t>
            </a:r>
            <a:endParaRPr lang="en-US" sz="600" dirty="0" smtClean="0">
              <a:latin typeface="Arial"/>
              <a:cs typeface="Arial"/>
            </a:endParaRPr>
          </a:p>
        </p:txBody>
      </p:sp>
      <p:sp>
        <p:nvSpPr>
          <p:cNvPr id="19" name="Slide Number Placeholder 7"/>
          <p:cNvSpPr txBox="1">
            <a:spLocks/>
          </p:cNvSpPr>
          <p:nvPr userDrawn="1"/>
        </p:nvSpPr>
        <p:spPr>
          <a:xfrm>
            <a:off x="8212821" y="6493079"/>
            <a:ext cx="360727" cy="15939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690BD-BADF-4FBD-97E7-557E707EBBB2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1" latinLnBrk="0" hangingPunct="1">
        <a:lnSpc>
          <a:spcPct val="100000"/>
        </a:lnSpc>
        <a:spcBef>
          <a:spcPct val="0"/>
        </a:spcBef>
        <a:buNone/>
        <a:defRPr kumimoji="0" sz="3600" b="1" kern="1200">
          <a:solidFill>
            <a:srgbClr val="214A8F"/>
          </a:solidFill>
          <a:effectLst/>
          <a:latin typeface="Arial"/>
          <a:ea typeface="+mj-ea"/>
          <a:cs typeface="Arial"/>
        </a:defRPr>
      </a:lvl1pPr>
    </p:titleStyle>
    <p:bodyStyle>
      <a:lvl1pPr marL="400050" indent="-280988" algn="l" rtl="0" eaLnBrk="1" latinLnBrk="0" hangingPunct="1">
        <a:spcBef>
          <a:spcPts val="1200"/>
        </a:spcBef>
        <a:spcAft>
          <a:spcPts val="600"/>
        </a:spcAft>
        <a:buClr>
          <a:srgbClr val="0D5097"/>
        </a:buClr>
        <a:buSzPct val="90000"/>
        <a:buFont typeface="Wingdings" charset="2"/>
        <a:buChar char="§"/>
        <a:defRPr kumimoji="0"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628650" indent="-215900" algn="l" rtl="0" eaLnBrk="1" latinLnBrk="0" hangingPunct="1">
        <a:spcBef>
          <a:spcPts val="0"/>
        </a:spcBef>
        <a:spcAft>
          <a:spcPts val="600"/>
        </a:spcAft>
        <a:buClrTx/>
        <a:buSzPct val="90000"/>
        <a:buFont typeface="Arial"/>
        <a:buChar char="•"/>
        <a:defRPr kumimoji="0"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027113" indent="-342900" algn="l" rtl="0" eaLnBrk="1" latinLnBrk="0" hangingPunct="1">
        <a:spcBef>
          <a:spcPts val="0"/>
        </a:spcBef>
        <a:spcAft>
          <a:spcPts val="600"/>
        </a:spcAft>
        <a:buClrTx/>
        <a:buSzPct val="90000"/>
        <a:buFont typeface="Lucida Grande"/>
        <a:buChar char="—"/>
        <a:defRPr kumimoji="0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314450" indent="-242888" algn="l" rtl="0" eaLnBrk="1" latinLnBrk="0" hangingPunct="1">
        <a:spcBef>
          <a:spcPts val="0"/>
        </a:spcBef>
        <a:spcAft>
          <a:spcPts val="600"/>
        </a:spcAft>
        <a:buClrTx/>
        <a:buSzPct val="100000"/>
        <a:buFont typeface="Lucida Grande"/>
        <a:buChar char="–"/>
        <a:defRPr kumimoji="0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242888" algn="l" rtl="0" eaLnBrk="1" latinLnBrk="0" hangingPunct="1">
        <a:spcBef>
          <a:spcPts val="0"/>
        </a:spcBef>
        <a:spcAft>
          <a:spcPts val="600"/>
        </a:spcAft>
        <a:buClrTx/>
        <a:buFont typeface="Arial"/>
        <a:buChar char="•"/>
        <a:defRPr kumimoji="0" lang="en-US" sz="1800" kern="1200" smtClean="0">
          <a:solidFill>
            <a:schemeClr val="tx1"/>
          </a:solidFill>
          <a:latin typeface="Arial"/>
          <a:ea typeface="+mn-ea"/>
          <a:cs typeface="Arial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5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8.wmf"/><Relationship Id="rId10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7967" y="431097"/>
            <a:ext cx="8206695" cy="986725"/>
          </a:xfrm>
        </p:spPr>
        <p:txBody>
          <a:bodyPr/>
          <a:lstStyle/>
          <a:p>
            <a:pPr algn="ctr"/>
            <a:r>
              <a:rPr lang="en-US" sz="2800" dirty="0" smtClean="0">
                <a:latin typeface="Corbel" panose="020B0503020204020204" pitchFamily="34" charset="0"/>
              </a:rPr>
              <a:t>LLNL’s debugging tools and next challenges</a:t>
            </a:r>
            <a:endParaRPr lang="en-US" sz="2800" dirty="0">
              <a:latin typeface="Corbel" panose="020B0503020204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7968" y="1502785"/>
            <a:ext cx="1715939" cy="369888"/>
          </a:xfrm>
        </p:spPr>
        <p:txBody>
          <a:bodyPr/>
          <a:lstStyle/>
          <a:p>
            <a:pPr marL="0" lvl="0" indent="4763"/>
            <a:r>
              <a:rPr lang="en-US" dirty="0" smtClean="0">
                <a:latin typeface="Corbel" panose="020B0503020204020204" pitchFamily="34" charset="0"/>
                <a:cs typeface="Lucida Handwriting"/>
              </a:rPr>
              <a:t>JOWOG34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356338" y="2473038"/>
            <a:ext cx="6575764" cy="587081"/>
          </a:xfrm>
          <a:prstGeom prst="rect">
            <a:avLst/>
          </a:prstGeom>
        </p:spPr>
        <p:txBody>
          <a:bodyPr vert="horz" lIns="91440" rIns="45720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algn="r" defTabSz="914400">
              <a:spcBef>
                <a:spcPct val="0"/>
              </a:spcBef>
              <a:defRPr/>
            </a:pPr>
            <a:r>
              <a:rPr lang="en-US" sz="2000" noProof="0" dirty="0" smtClean="0">
                <a:latin typeface="Arial"/>
                <a:ea typeface="+mj-ea"/>
                <a:cs typeface="Arial"/>
              </a:rPr>
              <a:t>Dong H.  Ahn</a:t>
            </a:r>
            <a:r>
              <a:rPr lang="en-US" sz="2000" dirty="0">
                <a:latin typeface="Arial"/>
                <a:ea typeface="+mj-ea"/>
                <a:cs typeface="Arial"/>
              </a:rPr>
              <a:t> </a:t>
            </a:r>
            <a:r>
              <a:rPr lang="en-US" sz="2000" dirty="0" smtClean="0">
                <a:latin typeface="Arial"/>
                <a:ea typeface="+mj-ea"/>
                <a:cs typeface="Arial"/>
              </a:rPr>
              <a:t>and Greg Lee</a:t>
            </a:r>
            <a:endParaRPr kumimoji="0" lang="en-US" sz="2000" b="0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467968" y="1872673"/>
            <a:ext cx="3776739" cy="3975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rbel" panose="020B0503020204020204" pitchFamily="34" charset="0"/>
                <a:cs typeface="Lucida Handwriting"/>
              </a:rPr>
              <a:t>Reading, UK</a:t>
            </a:r>
            <a:r>
              <a:rPr lang="en-US" sz="1600">
                <a:latin typeface="Corbel" panose="020B0503020204020204" pitchFamily="34" charset="0"/>
                <a:cs typeface="Lucida Handwriting"/>
              </a:rPr>
              <a:t>, </a:t>
            </a:r>
            <a:r>
              <a:rPr lang="en-US" sz="1600" smtClean="0">
                <a:latin typeface="Corbel" panose="020B0503020204020204" pitchFamily="34" charset="0"/>
                <a:cs typeface="Lucida Handwriting"/>
              </a:rPr>
              <a:t>6/5/2014</a:t>
            </a:r>
            <a:endParaRPr lang="en-US" sz="1600" dirty="0" smtClean="0">
              <a:latin typeface="Corbel" panose="020B0503020204020204" pitchFamily="34" charset="0"/>
              <a:cs typeface="Lucida Handwrit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23"/>
    </mc:Choice>
    <mc:Fallback xmlns="">
      <p:transition spd="slow" advTm="396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orbel" panose="020B0503020204020204" pitchFamily="34" charset="0"/>
              </a:rPr>
              <a:t>Non-deterministic </a:t>
            </a:r>
            <a:r>
              <a:rPr lang="en-US" sz="2800" dirty="0">
                <a:latin typeface="Corbel" panose="020B0503020204020204" pitchFamily="34" charset="0"/>
              </a:rPr>
              <a:t>concurrency errors </a:t>
            </a:r>
            <a:r>
              <a:rPr lang="en-US" sz="2800" dirty="0" smtClean="0">
                <a:latin typeface="Corbel" panose="020B0503020204020204" pitchFamily="34" charset="0"/>
              </a:rPr>
              <a:t>at large scale are the next big challenge</a:t>
            </a:r>
            <a:endParaRPr lang="en-US" sz="2800" dirty="0">
              <a:effectLst/>
              <a:latin typeface="Corbel" panose="020B0503020204020204" pitchFamily="34" charset="0"/>
            </a:endParaRPr>
          </a:p>
        </p:txBody>
      </p:sp>
      <p:pic>
        <p:nvPicPr>
          <p:cNvPr id="3074" name="Picture 2" descr="C:\Users\ahn1\Desktop\Storage\Presentation &amp; Publication\2013_pub_talk\Talks\2013-11-21-TV-BOF\PF3D\ha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3" y="1404851"/>
            <a:ext cx="1915064" cy="497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010619" y="1526875"/>
            <a:ext cx="5500992" cy="384842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rgbClr val="000000"/>
                </a:solidFill>
                <a:latin typeface="Corbel" panose="020B0503020204020204" pitchFamily="34" charset="0"/>
              </a:rPr>
              <a:t>A hang </a:t>
            </a: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only appeared </a:t>
            </a:r>
            <a:r>
              <a:rPr lang="en-US" sz="2000" dirty="0" smtClean="0">
                <a:solidFill>
                  <a:srgbClr val="000000"/>
                </a:solidFill>
                <a:latin typeface="Corbel" panose="020B0503020204020204" pitchFamily="34" charset="0"/>
              </a:rPr>
              <a:t>only when pf3d is </a:t>
            </a: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scaled to </a:t>
            </a:r>
            <a:r>
              <a:rPr lang="en-US" sz="2000" i="1" dirty="0">
                <a:solidFill>
                  <a:srgbClr val="C00000"/>
                </a:solidFill>
                <a:latin typeface="Corbel" panose="020B0503020204020204" pitchFamily="34" charset="0"/>
              </a:rPr>
              <a:t>half a million </a:t>
            </a:r>
            <a:r>
              <a:rPr lang="en-US" sz="2000" i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processes</a:t>
            </a:r>
            <a:r>
              <a:rPr lang="en-US" sz="2000" dirty="0" smtClean="0">
                <a:solidFill>
                  <a:srgbClr val="000000"/>
                </a:solidFill>
                <a:latin typeface="Corbel" panose="020B0503020204020204" pitchFamily="34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rgbClr val="000000"/>
                </a:solidFill>
                <a:latin typeface="Corbel" panose="020B0503020204020204" pitchFamily="34" charset="0"/>
              </a:rPr>
              <a:t>User refused to debug for </a:t>
            </a:r>
            <a:r>
              <a:rPr lang="en-US" sz="2000" i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6 months</a:t>
            </a:r>
            <a:r>
              <a:rPr lang="en-US" sz="2000" dirty="0" smtClean="0">
                <a:solidFill>
                  <a:srgbClr val="000000"/>
                </a:solidFill>
                <a:latin typeface="Corbel" panose="020B0503020204020204" pitchFamily="34" charset="0"/>
              </a:rPr>
              <a:t>…</a:t>
            </a:r>
          </a:p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rgbClr val="000000"/>
                </a:solidFill>
                <a:latin typeface="Corbel" panose="020B0503020204020204" pitchFamily="34" charset="0"/>
              </a:rPr>
              <a:t>Incorrect message mismatches due to </a:t>
            </a:r>
            <a:r>
              <a:rPr lang="en-US" sz="2000" i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non-deterministic communication patterns</a:t>
            </a:r>
            <a:r>
              <a:rPr lang="en-US" sz="2000" dirty="0" smtClean="0">
                <a:solidFill>
                  <a:srgbClr val="000000"/>
                </a:solidFill>
                <a:latin typeface="Corbel" panose="020B0503020204020204" pitchFamily="34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Non-deterministic concurrency </a:t>
            </a:r>
            <a:r>
              <a:rPr lang="en-US" sz="2000" dirty="0" smtClean="0">
                <a:solidFill>
                  <a:srgbClr val="000000"/>
                </a:solidFill>
                <a:latin typeface="Corbel" panose="020B0503020204020204" pitchFamily="34" charset="0"/>
              </a:rPr>
              <a:t>errors are </a:t>
            </a: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increasingly common and </a:t>
            </a:r>
            <a:r>
              <a:rPr lang="en-US" sz="2000" dirty="0" smtClean="0">
                <a:solidFill>
                  <a:srgbClr val="000000"/>
                </a:solidFill>
                <a:latin typeface="Corbel" panose="020B0503020204020204" pitchFamily="34" charset="0"/>
              </a:rPr>
              <a:t>painful.</a:t>
            </a:r>
          </a:p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rgbClr val="000000"/>
                </a:solidFill>
                <a:latin typeface="Corbel" panose="020B0503020204020204" pitchFamily="34" charset="0"/>
              </a:rPr>
              <a:t>Demand for scalable—yet effective— techniques and tools for this class of errors.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9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0"/>
    </mc:Choice>
    <mc:Fallback xmlns="">
      <p:transition spd="slow" advTm="10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06" y="419449"/>
            <a:ext cx="8229600" cy="632299"/>
          </a:xfrm>
        </p:spPr>
        <p:txBody>
          <a:bodyPr/>
          <a:lstStyle/>
          <a:p>
            <a:r>
              <a:rPr lang="en-US" sz="2800" dirty="0" smtClean="0">
                <a:latin typeface="Corbel" pitchFamily="34" charset="0"/>
                <a:ea typeface="Cambria Math" pitchFamily="18" charset="0"/>
              </a:rPr>
              <a:t>Non-determinism hampers reproducibility in HPC.</a:t>
            </a:r>
            <a:endParaRPr lang="en-US" sz="2800" dirty="0">
              <a:effectLst/>
              <a:latin typeface="Corbel" pitchFamily="34" charset="0"/>
              <a:ea typeface="Cambria Math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758920" y="1390769"/>
            <a:ext cx="4671848" cy="336841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Corbel" pitchFamily="34" charset="0"/>
              </a:rPr>
              <a:t>Reproducibility</a:t>
            </a:r>
          </a:p>
          <a:p>
            <a:pPr marL="798513" lvl="2" indent="-280988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1800" dirty="0" smtClean="0">
                <a:latin typeface="Corbel" pitchFamily="34" charset="0"/>
              </a:rPr>
              <a:t>The </a:t>
            </a:r>
            <a:r>
              <a:rPr lang="en-US" sz="1800" dirty="0">
                <a:latin typeface="Corbel" pitchFamily="34" charset="0"/>
              </a:rPr>
              <a:t>ability to repeat program executions with the same results or the same </a:t>
            </a:r>
            <a:r>
              <a:rPr lang="en-US" sz="1800" dirty="0" smtClean="0">
                <a:latin typeface="Corbel" pitchFamily="34" charset="0"/>
              </a:rPr>
              <a:t>behavior</a:t>
            </a:r>
            <a:endParaRPr lang="en-US" sz="1800" dirty="0">
              <a:latin typeface="Corbel" pitchFamily="34" charset="0"/>
            </a:endParaRPr>
          </a:p>
          <a:p>
            <a:r>
              <a:rPr lang="en-US" sz="2000" dirty="0" smtClean="0">
                <a:latin typeface="Corbel" pitchFamily="34" charset="0"/>
              </a:rPr>
              <a:t>Many sources of non-determinism hamper this ability</a:t>
            </a:r>
          </a:p>
          <a:p>
            <a:r>
              <a:rPr lang="en-US" sz="2000" dirty="0" smtClean="0">
                <a:latin typeface="Corbel" pitchFamily="34" charset="0"/>
              </a:rPr>
              <a:t>In particular, non-determinism in concurrency scheduling presents increasingly greater challenges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512606" y="1543311"/>
            <a:ext cx="3220496" cy="3616036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tx2">
                <a:lumMod val="50000"/>
                <a:alpha val="40000"/>
              </a:schemeClr>
            </a:glow>
            <a:outerShdw blurRad="39000" dist="25400" dir="5400000" rotWithShape="0">
              <a:srgbClr val="000000">
                <a:alpha val="38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$ </a:t>
            </a:r>
            <a:r>
              <a:rPr lang="en-US" sz="2000" dirty="0" err="1" smtClean="0">
                <a:solidFill>
                  <a:schemeClr val="bg1"/>
                </a:solidFill>
              </a:rPr>
              <a:t>srun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-n 128 </a:t>
            </a:r>
            <a:r>
              <a:rPr lang="en-US" sz="2000" dirty="0" smtClean="0">
                <a:solidFill>
                  <a:schemeClr val="bg1"/>
                </a:solidFill>
              </a:rPr>
              <a:t>./</a:t>
            </a:r>
            <a:r>
              <a:rPr lang="en-US" sz="2000" dirty="0" err="1" smtClean="0">
                <a:solidFill>
                  <a:schemeClr val="bg1"/>
                </a:solidFill>
              </a:rPr>
              <a:t>tst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   = 0.245</a:t>
            </a:r>
            <a:r>
              <a:rPr lang="en-US" sz="2000" b="1" dirty="0" smtClean="0">
                <a:solidFill>
                  <a:srgbClr val="FFC000"/>
                </a:solidFill>
              </a:rPr>
              <a:t>12003</a:t>
            </a:r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$ </a:t>
            </a:r>
            <a:r>
              <a:rPr lang="en-US" sz="2000" dirty="0" err="1" smtClean="0">
                <a:solidFill>
                  <a:schemeClr val="bg1"/>
                </a:solidFill>
              </a:rPr>
              <a:t>srun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-n 128 </a:t>
            </a:r>
            <a:r>
              <a:rPr lang="en-US" sz="2000" dirty="0" smtClean="0">
                <a:solidFill>
                  <a:schemeClr val="bg1"/>
                </a:solidFill>
              </a:rPr>
              <a:t>./</a:t>
            </a:r>
            <a:r>
              <a:rPr lang="en-US" sz="2000" dirty="0" err="1" smtClean="0">
                <a:solidFill>
                  <a:schemeClr val="bg1"/>
                </a:solidFill>
              </a:rPr>
              <a:t>tst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   = </a:t>
            </a:r>
            <a:r>
              <a:rPr lang="en-US" sz="2000" b="1" dirty="0">
                <a:solidFill>
                  <a:schemeClr val="bg1"/>
                </a:solidFill>
              </a:rPr>
              <a:t>0.245</a:t>
            </a:r>
            <a:r>
              <a:rPr lang="en-US" sz="2000" b="1" dirty="0">
                <a:solidFill>
                  <a:srgbClr val="FFC000"/>
                </a:solidFill>
              </a:rPr>
              <a:t>11999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$ </a:t>
            </a:r>
            <a:r>
              <a:rPr lang="en-US" sz="2000" dirty="0" err="1" smtClean="0">
                <a:solidFill>
                  <a:schemeClr val="bg1"/>
                </a:solidFill>
              </a:rPr>
              <a:t>srun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-n 128 </a:t>
            </a:r>
            <a:r>
              <a:rPr lang="en-US" sz="2000" dirty="0" smtClean="0">
                <a:solidFill>
                  <a:schemeClr val="bg1"/>
                </a:solidFill>
              </a:rPr>
              <a:t>./</a:t>
            </a:r>
            <a:r>
              <a:rPr lang="en-US" sz="2000" dirty="0" err="1" smtClean="0">
                <a:solidFill>
                  <a:schemeClr val="bg1"/>
                </a:solidFill>
              </a:rPr>
              <a:t>tst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   </a:t>
            </a:r>
            <a:r>
              <a:rPr lang="en-US" sz="2000" b="1" dirty="0" smtClean="0">
                <a:solidFill>
                  <a:srgbClr val="FFC000"/>
                </a:solidFill>
              </a:rPr>
              <a:t>error</a:t>
            </a:r>
            <a:r>
              <a:rPr lang="en-US" sz="2000" b="1" dirty="0">
                <a:solidFill>
                  <a:srgbClr val="FFC000"/>
                </a:solidFill>
              </a:rPr>
              <a:t>: </a:t>
            </a:r>
            <a:r>
              <a:rPr lang="en-US" sz="2000" b="1" dirty="0" err="1" smtClean="0">
                <a:solidFill>
                  <a:srgbClr val="FFC000"/>
                </a:solidFill>
              </a:rPr>
              <a:t>Segfault</a:t>
            </a:r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$ </a:t>
            </a:r>
            <a:r>
              <a:rPr lang="en-US" sz="2000" dirty="0" err="1" smtClean="0">
                <a:solidFill>
                  <a:schemeClr val="bg1"/>
                </a:solidFill>
              </a:rPr>
              <a:t>srun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-n 128 </a:t>
            </a:r>
            <a:r>
              <a:rPr lang="en-US" sz="2000" dirty="0" smtClean="0">
                <a:solidFill>
                  <a:schemeClr val="bg1"/>
                </a:solidFill>
              </a:rPr>
              <a:t>./</a:t>
            </a:r>
            <a:r>
              <a:rPr lang="en-US" sz="2000" dirty="0" err="1" smtClean="0">
                <a:solidFill>
                  <a:schemeClr val="bg1"/>
                </a:solidFill>
              </a:rPr>
              <a:t>tst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  = 0.245</a:t>
            </a:r>
            <a:r>
              <a:rPr lang="en-US" sz="2000" b="1" dirty="0" smtClean="0">
                <a:solidFill>
                  <a:srgbClr val="FFC000"/>
                </a:solidFill>
              </a:rPr>
              <a:t>12000</a:t>
            </a:r>
            <a:endParaRPr lang="en-US" sz="2000" b="1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449587" y="2248252"/>
            <a:ext cx="1409349" cy="2946363"/>
          </a:xfrm>
          <a:prstGeom prst="straightConnector1">
            <a:avLst/>
          </a:prstGeom>
          <a:ln w="38100" cmpd="sng">
            <a:solidFill>
              <a:srgbClr val="FFC000"/>
            </a:solidFill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449585" y="3187819"/>
            <a:ext cx="1283517" cy="2006796"/>
          </a:xfrm>
          <a:prstGeom prst="straightConnector1">
            <a:avLst/>
          </a:prstGeom>
          <a:ln w="38100" cmpd="sng">
            <a:solidFill>
              <a:srgbClr val="FFC000"/>
            </a:solidFill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593599" y="4110608"/>
            <a:ext cx="1030445" cy="1182845"/>
          </a:xfrm>
          <a:prstGeom prst="straightConnector1">
            <a:avLst/>
          </a:prstGeom>
          <a:ln w="38100" cmpd="sng">
            <a:solidFill>
              <a:srgbClr val="FFC000"/>
            </a:solidFill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49588" y="5025007"/>
            <a:ext cx="1023455" cy="339217"/>
          </a:xfrm>
          <a:prstGeom prst="straightConnector1">
            <a:avLst/>
          </a:prstGeom>
          <a:ln w="38100" cmpd="sng">
            <a:solidFill>
              <a:srgbClr val="FFC000"/>
            </a:solidFill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Not Equal 23"/>
          <p:cNvSpPr/>
          <p:nvPr/>
        </p:nvSpPr>
        <p:spPr bwMode="auto">
          <a:xfrm>
            <a:off x="2835480" y="5364224"/>
            <a:ext cx="1795244" cy="679508"/>
          </a:xfrm>
          <a:prstGeom prst="mathNotEqual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7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184"/>
    </mc:Choice>
    <mc:Fallback xmlns="">
      <p:transition spd="slow" advTm="1501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orbel" pitchFamily="34" charset="0"/>
              </a:rPr>
              <a:t>Non-determinism is often the bane of parallel software development</a:t>
            </a:r>
            <a:endParaRPr lang="en-US" sz="2800" dirty="0">
              <a:latin typeface="Corbel" pitchFamily="34" charset="0"/>
            </a:endParaRP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458406"/>
              </p:ext>
            </p:extLst>
          </p:nvPr>
        </p:nvGraphicFramePr>
        <p:xfrm>
          <a:off x="806924" y="1628991"/>
          <a:ext cx="44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" name="Equation" r:id="rId4" imgW="177480" imgH="228600" progId="Equation.3">
                  <p:embed/>
                </p:oleObj>
              </mc:Choice>
              <mc:Fallback>
                <p:oleObj name="Equation" r:id="rId4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924" y="1628991"/>
                        <a:ext cx="444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607678"/>
              </p:ext>
            </p:extLst>
          </p:nvPr>
        </p:nvGraphicFramePr>
        <p:xfrm>
          <a:off x="1580037" y="1642147"/>
          <a:ext cx="444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" name="Equation" r:id="rId6" imgW="177480" imgH="241200" progId="Equation.3">
                  <p:embed/>
                </p:oleObj>
              </mc:Choice>
              <mc:Fallback>
                <p:oleObj name="Equation" r:id="rId6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037" y="1642147"/>
                        <a:ext cx="4445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846715"/>
              </p:ext>
            </p:extLst>
          </p:nvPr>
        </p:nvGraphicFramePr>
        <p:xfrm>
          <a:off x="2337274" y="1640480"/>
          <a:ext cx="412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" name="Equation" r:id="rId8" imgW="164880" imgH="215640" progId="Equation.3">
                  <p:embed/>
                </p:oleObj>
              </mc:Choice>
              <mc:Fallback>
                <p:oleObj name="Equation" r:id="rId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274" y="1640480"/>
                        <a:ext cx="4127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41"/>
          <p:cNvSpPr>
            <a:spLocks noChangeShapeType="1"/>
          </p:cNvSpPr>
          <p:nvPr/>
        </p:nvSpPr>
        <p:spPr bwMode="auto">
          <a:xfrm flipH="1">
            <a:off x="980018" y="2173664"/>
            <a:ext cx="0" cy="1175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H="1">
            <a:off x="1767836" y="2171084"/>
            <a:ext cx="0" cy="11785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 flipH="1">
            <a:off x="2527238" y="2186582"/>
            <a:ext cx="0" cy="11630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64"/>
          <p:cNvSpPr>
            <a:spLocks noChangeArrowheads="1"/>
          </p:cNvSpPr>
          <p:nvPr/>
        </p:nvSpPr>
        <p:spPr bwMode="auto">
          <a:xfrm>
            <a:off x="1618016" y="2619252"/>
            <a:ext cx="304800" cy="762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400" b="1">
              <a:latin typeface="Helvetica" pitchFamily="34" charset="0"/>
            </a:endParaRPr>
          </a:p>
        </p:txBody>
      </p:sp>
      <p:sp>
        <p:nvSpPr>
          <p:cNvPr id="42" name="Rectangle 64"/>
          <p:cNvSpPr>
            <a:spLocks noChangeArrowheads="1"/>
          </p:cNvSpPr>
          <p:nvPr/>
        </p:nvSpPr>
        <p:spPr bwMode="auto">
          <a:xfrm>
            <a:off x="1615436" y="3007529"/>
            <a:ext cx="304800" cy="762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400" b="1">
              <a:latin typeface="Helvetica" pitchFamily="34" charset="0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980018" y="2351251"/>
            <a:ext cx="637998" cy="344202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 flipH="1">
            <a:off x="1922816" y="2503650"/>
            <a:ext cx="604422" cy="541979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ounded Rectangle 28"/>
          <p:cNvSpPr/>
          <p:nvPr/>
        </p:nvSpPr>
        <p:spPr bwMode="auto">
          <a:xfrm rot="16200000">
            <a:off x="-80485" y="2438430"/>
            <a:ext cx="1443157" cy="301167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-150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RUN1</a:t>
            </a:r>
            <a:endParaRPr lang="en-US" sz="2000" b="1" spc="-150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998465"/>
              </p:ext>
            </p:extLst>
          </p:nvPr>
        </p:nvGraphicFramePr>
        <p:xfrm>
          <a:off x="854517" y="4155476"/>
          <a:ext cx="44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" name="Equation" r:id="rId10" imgW="177480" imgH="228600" progId="Equation.3">
                  <p:embed/>
                </p:oleObj>
              </mc:Choice>
              <mc:Fallback>
                <p:oleObj name="Equation" r:id="rId10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517" y="4155476"/>
                        <a:ext cx="444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735664"/>
              </p:ext>
            </p:extLst>
          </p:nvPr>
        </p:nvGraphicFramePr>
        <p:xfrm>
          <a:off x="1627630" y="4168632"/>
          <a:ext cx="444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" name="Equation" r:id="rId11" imgW="177480" imgH="241200" progId="Equation.3">
                  <p:embed/>
                </p:oleObj>
              </mc:Choice>
              <mc:Fallback>
                <p:oleObj name="Equation" r:id="rId11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630" y="4168632"/>
                        <a:ext cx="4445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834036"/>
              </p:ext>
            </p:extLst>
          </p:nvPr>
        </p:nvGraphicFramePr>
        <p:xfrm>
          <a:off x="2384867" y="4166965"/>
          <a:ext cx="412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" name="Equation" r:id="rId12" imgW="164880" imgH="215640" progId="Equation.3">
                  <p:embed/>
                </p:oleObj>
              </mc:Choice>
              <mc:Fallback>
                <p:oleObj name="Equation" r:id="rId1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867" y="4166965"/>
                        <a:ext cx="4127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41"/>
          <p:cNvSpPr>
            <a:spLocks noChangeShapeType="1"/>
          </p:cNvSpPr>
          <p:nvPr/>
        </p:nvSpPr>
        <p:spPr bwMode="auto">
          <a:xfrm flipH="1">
            <a:off x="1027611" y="4700149"/>
            <a:ext cx="0" cy="1175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41"/>
          <p:cNvSpPr>
            <a:spLocks noChangeShapeType="1"/>
          </p:cNvSpPr>
          <p:nvPr/>
        </p:nvSpPr>
        <p:spPr bwMode="auto">
          <a:xfrm flipH="1">
            <a:off x="1815429" y="4697569"/>
            <a:ext cx="0" cy="11785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41"/>
          <p:cNvSpPr>
            <a:spLocks noChangeShapeType="1"/>
          </p:cNvSpPr>
          <p:nvPr/>
        </p:nvSpPr>
        <p:spPr bwMode="auto">
          <a:xfrm flipH="1">
            <a:off x="2574831" y="4713067"/>
            <a:ext cx="0" cy="11630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Rectangle 64"/>
          <p:cNvSpPr>
            <a:spLocks noChangeArrowheads="1"/>
          </p:cNvSpPr>
          <p:nvPr/>
        </p:nvSpPr>
        <p:spPr bwMode="auto">
          <a:xfrm>
            <a:off x="1665609" y="5145737"/>
            <a:ext cx="304800" cy="762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400" b="1">
              <a:latin typeface="Helvetica" pitchFamily="34" charset="0"/>
            </a:endParaRPr>
          </a:p>
        </p:txBody>
      </p:sp>
      <p:sp>
        <p:nvSpPr>
          <p:cNvPr id="61" name="Rectangle 64"/>
          <p:cNvSpPr>
            <a:spLocks noChangeArrowheads="1"/>
          </p:cNvSpPr>
          <p:nvPr/>
        </p:nvSpPr>
        <p:spPr bwMode="auto">
          <a:xfrm>
            <a:off x="1663029" y="5534014"/>
            <a:ext cx="304800" cy="762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400" b="1">
              <a:latin typeface="Helvetica" pitchFamily="34" charset="0"/>
            </a:endParaRPr>
          </a:p>
        </p:txBody>
      </p:sp>
      <p:sp>
        <p:nvSpPr>
          <p:cNvPr id="62" name="Line 41"/>
          <p:cNvSpPr>
            <a:spLocks noChangeShapeType="1"/>
          </p:cNvSpPr>
          <p:nvPr/>
        </p:nvSpPr>
        <p:spPr bwMode="auto">
          <a:xfrm>
            <a:off x="1027611" y="4877736"/>
            <a:ext cx="635418" cy="656278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Line 41"/>
          <p:cNvSpPr>
            <a:spLocks noChangeShapeType="1"/>
          </p:cNvSpPr>
          <p:nvPr/>
        </p:nvSpPr>
        <p:spPr bwMode="auto">
          <a:xfrm flipH="1">
            <a:off x="1970409" y="5030136"/>
            <a:ext cx="604422" cy="153702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Not Equal 64"/>
          <p:cNvSpPr/>
          <p:nvPr/>
        </p:nvSpPr>
        <p:spPr bwMode="auto">
          <a:xfrm>
            <a:off x="1268946" y="3506598"/>
            <a:ext cx="1098125" cy="515387"/>
          </a:xfrm>
          <a:prstGeom prst="mathNotEqual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6" name="Content Placeholder 13"/>
          <p:cNvSpPr>
            <a:spLocks noGrp="1"/>
          </p:cNvSpPr>
          <p:nvPr>
            <p:ph idx="1"/>
          </p:nvPr>
        </p:nvSpPr>
        <p:spPr>
          <a:xfrm>
            <a:off x="2962500" y="1636317"/>
            <a:ext cx="5706012" cy="358562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rbel" pitchFamily="34" charset="0"/>
              </a:rPr>
              <a:t>Many sources of such non-determinism</a:t>
            </a:r>
          </a:p>
          <a:p>
            <a:r>
              <a:rPr lang="en-US" sz="2000" dirty="0" smtClean="0">
                <a:latin typeface="Corbel" pitchFamily="34" charset="0"/>
              </a:rPr>
              <a:t>Essential for performance, but unintended        non-determinism is costly</a:t>
            </a:r>
          </a:p>
          <a:p>
            <a:pPr marL="400050" lvl="1" indent="-280988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2000" dirty="0" smtClean="0">
                <a:latin typeface="Corbel" pitchFamily="34" charset="0"/>
              </a:rPr>
              <a:t>Impacts </a:t>
            </a:r>
            <a:r>
              <a:rPr lang="en-US" sz="2000" dirty="0">
                <a:latin typeface="Corbel" pitchFamily="34" charset="0"/>
              </a:rPr>
              <a:t>the full development life cycle</a:t>
            </a:r>
            <a:r>
              <a:rPr lang="en-US" sz="2000" dirty="0" smtClean="0">
                <a:latin typeface="Corbel" pitchFamily="34" charset="0"/>
              </a:rPr>
              <a:t>!</a:t>
            </a:r>
          </a:p>
          <a:p>
            <a:pPr marL="798513" lvl="2" indent="-280988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1800" dirty="0" smtClean="0">
                <a:latin typeface="Corbel" pitchFamily="34" charset="0"/>
              </a:rPr>
              <a:t>Debugging, testing, verification and validation</a:t>
            </a:r>
          </a:p>
          <a:p>
            <a:pPr marL="400050" lvl="1" indent="-280988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2000" dirty="0" smtClean="0">
                <a:latin typeface="Corbel" pitchFamily="34" charset="0"/>
              </a:rPr>
              <a:t>Architectural </a:t>
            </a:r>
            <a:r>
              <a:rPr lang="en-US" sz="2000" dirty="0">
                <a:latin typeface="Corbel" pitchFamily="34" charset="0"/>
              </a:rPr>
              <a:t>trends </a:t>
            </a:r>
            <a:r>
              <a:rPr lang="en-US" sz="2000" dirty="0" smtClean="0">
                <a:latin typeface="Corbel" pitchFamily="34" charset="0"/>
              </a:rPr>
              <a:t>continue to magnify the harmful effects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pPr marL="412750" lvl="1" indent="0">
              <a:buNone/>
            </a:pPr>
            <a:endParaRPr lang="en-US" dirty="0" smtClean="0"/>
          </a:p>
        </p:txBody>
      </p:sp>
      <p:sp>
        <p:nvSpPr>
          <p:cNvPr id="67" name="Rounded Rectangle 66"/>
          <p:cNvSpPr/>
          <p:nvPr/>
        </p:nvSpPr>
        <p:spPr bwMode="auto">
          <a:xfrm rot="16200000">
            <a:off x="-80486" y="4915807"/>
            <a:ext cx="1443157" cy="301167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-150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RUN2</a:t>
            </a:r>
            <a:endParaRPr lang="en-US" sz="2000" b="1" spc="-150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7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972"/>
    </mc:Choice>
    <mc:Fallback xmlns="">
      <p:transition spd="slow" advTm="949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4850" y="1505178"/>
            <a:ext cx="8229600" cy="2749948"/>
          </a:xfrm>
        </p:spPr>
        <p:txBody>
          <a:bodyPr>
            <a:noAutofit/>
          </a:bodyPr>
          <a:lstStyle/>
          <a:p>
            <a:pPr marL="400050" lvl="1" indent="-280988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2000" dirty="0" smtClean="0">
                <a:latin typeface="Corbel" pitchFamily="34" charset="0"/>
              </a:rPr>
              <a:t>Enable codes to achieve reproducibility </a:t>
            </a:r>
            <a:r>
              <a:rPr lang="en-US" sz="2000" b="1" i="1" dirty="0" smtClean="0">
                <a:solidFill>
                  <a:srgbClr val="FF0000"/>
                </a:solidFill>
                <a:latin typeface="Corbel" pitchFamily="34" charset="0"/>
              </a:rPr>
              <a:t>effectively and </a:t>
            </a:r>
            <a:r>
              <a:rPr lang="en-US" sz="2000" b="1" i="1" dirty="0" err="1" smtClean="0">
                <a:solidFill>
                  <a:srgbClr val="FF0000"/>
                </a:solidFill>
                <a:latin typeface="Corbel" pitchFamily="34" charset="0"/>
              </a:rPr>
              <a:t>scalably</a:t>
            </a:r>
            <a:endParaRPr lang="en-US" sz="2000" b="1" i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98513" lvl="2" indent="-280988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1800" dirty="0" smtClean="0">
                <a:latin typeface="Corbel" pitchFamily="34" charset="0"/>
              </a:rPr>
              <a:t>Reproducible behaviors and results will aid </a:t>
            </a:r>
            <a:r>
              <a:rPr lang="en-US" sz="1800" dirty="0">
                <a:latin typeface="Corbel" pitchFamily="34" charset="0"/>
              </a:rPr>
              <a:t>in </a:t>
            </a:r>
            <a:r>
              <a:rPr lang="en-US" sz="1800" dirty="0" smtClean="0">
                <a:latin typeface="Corbel" pitchFamily="34" charset="0"/>
              </a:rPr>
              <a:t>the full development lifecycle</a:t>
            </a:r>
          </a:p>
          <a:p>
            <a:pPr marL="400050" lvl="1" indent="-280988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2000" dirty="0" smtClean="0">
                <a:latin typeface="Corbel" pitchFamily="34" charset="0"/>
              </a:rPr>
              <a:t>A </a:t>
            </a:r>
            <a:r>
              <a:rPr lang="en-US" sz="2000" dirty="0">
                <a:latin typeface="Corbel" pitchFamily="34" charset="0"/>
              </a:rPr>
              <a:t>multilevel analysis and control </a:t>
            </a:r>
            <a:r>
              <a:rPr lang="en-US" sz="2000" dirty="0" smtClean="0">
                <a:latin typeface="Corbel" pitchFamily="34" charset="0"/>
              </a:rPr>
              <a:t>toolset: the PRUNER toolset</a:t>
            </a:r>
          </a:p>
          <a:p>
            <a:pPr marL="798513" lvl="2" indent="-280988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1800" dirty="0">
                <a:latin typeface="Corbel" pitchFamily="34" charset="0"/>
              </a:rPr>
              <a:t>Detects, controls, and eliminates </a:t>
            </a:r>
            <a:r>
              <a:rPr lang="en-US" sz="1800" b="1" i="1" dirty="0">
                <a:solidFill>
                  <a:srgbClr val="FF0000"/>
                </a:solidFill>
                <a:latin typeface="Corbel" pitchFamily="34" charset="0"/>
              </a:rPr>
              <a:t>targeted</a:t>
            </a:r>
            <a:r>
              <a:rPr lang="en-US" sz="1800" b="1" i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1800" dirty="0">
                <a:latin typeface="Corbel" pitchFamily="34" charset="0"/>
              </a:rPr>
              <a:t>sources of non-determinism</a:t>
            </a:r>
          </a:p>
          <a:p>
            <a:pPr marL="798513" lvl="2" indent="-280988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1800" b="1" i="1" dirty="0" smtClean="0">
                <a:solidFill>
                  <a:srgbClr val="FF0000"/>
                </a:solidFill>
                <a:latin typeface="Corbel" pitchFamily="34" charset="0"/>
              </a:rPr>
              <a:t>Multilevel</a:t>
            </a:r>
            <a:r>
              <a:rPr lang="en-US" sz="1800" b="1" i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1800" dirty="0" smtClean="0">
                <a:latin typeface="Corbel" pitchFamily="34" charset="0"/>
              </a:rPr>
              <a:t>approaches</a:t>
            </a:r>
          </a:p>
          <a:p>
            <a:pPr marL="798513" lvl="2" indent="-280988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1800" dirty="0" smtClean="0">
                <a:latin typeface="Corbel" pitchFamily="34" charset="0"/>
              </a:rPr>
              <a:t>Tools are </a:t>
            </a:r>
            <a:r>
              <a:rPr lang="en-US" sz="1800" b="1" i="1" dirty="0" smtClean="0">
                <a:solidFill>
                  <a:srgbClr val="FF0000"/>
                </a:solidFill>
                <a:latin typeface="Corbel" pitchFamily="34" charset="0"/>
              </a:rPr>
              <a:t>unified</a:t>
            </a:r>
            <a:endParaRPr lang="en-US" sz="2200" b="1" i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0136"/>
            <a:ext cx="8317523" cy="1251062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Corbel" pitchFamily="34" charset="0"/>
              </a:rPr>
              <a:t>PRUNER will innovate scalable ways to analyze and control concurrency.</a:t>
            </a:r>
            <a:endParaRPr lang="en-US" sz="2800" dirty="0">
              <a:solidFill>
                <a:schemeClr val="tx2"/>
              </a:solidFill>
              <a:latin typeface="Corbe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1990" y="4077796"/>
            <a:ext cx="7760064" cy="2171720"/>
            <a:chOff x="734712" y="1517476"/>
            <a:chExt cx="7760064" cy="2171720"/>
          </a:xfrm>
        </p:grpSpPr>
        <p:sp>
          <p:nvSpPr>
            <p:cNvPr id="3" name="Flowchart: Document 2"/>
            <p:cNvSpPr/>
            <p:nvPr/>
          </p:nvSpPr>
          <p:spPr bwMode="auto">
            <a:xfrm>
              <a:off x="734712" y="1583703"/>
              <a:ext cx="2276775" cy="2083324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78138" y="1594643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u="sng" dirty="0" smtClean="0">
                  <a:latin typeface="Corbel" pitchFamily="34" charset="0"/>
                </a:rPr>
                <a:t>App code</a:t>
              </a:r>
              <a:endParaRPr lang="en-US" b="1" i="1" u="sng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40129" y="1974915"/>
              <a:ext cx="76014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orbel" pitchFamily="34" charset="0"/>
                </a:rPr>
                <a:t>func_1</a:t>
              </a:r>
            </a:p>
            <a:p>
              <a:r>
                <a:rPr lang="en-US" sz="1600" dirty="0" smtClean="0">
                  <a:latin typeface="Corbel" pitchFamily="34" charset="0"/>
                </a:rPr>
                <a:t>func_2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712" y="2938021"/>
              <a:ext cx="704039" cy="538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300" dirty="0" smtClean="0">
                  <a:latin typeface="Corbel" pitchFamily="34" charset="0"/>
                </a:rPr>
                <a:t>…</a:t>
              </a:r>
            </a:p>
            <a:p>
              <a:r>
                <a:rPr lang="en-US" sz="1600" dirty="0" err="1" smtClean="0">
                  <a:latin typeface="Corbel" pitchFamily="34" charset="0"/>
                </a:rPr>
                <a:t>func_l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1052" y="2482853"/>
              <a:ext cx="4796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Corbel" pitchFamily="34" charset="0"/>
                </a:rPr>
                <a:t>foo</a:t>
              </a:r>
            </a:p>
            <a:p>
              <a:r>
                <a:rPr lang="en-US" sz="1600" b="1" dirty="0" smtClean="0">
                  <a:latin typeface="Corbel" pitchFamily="34" charset="0"/>
                </a:rPr>
                <a:t>bar</a:t>
              </a:r>
              <a:endParaRPr lang="en-US" sz="1600" b="1" dirty="0"/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489054" y="2031358"/>
              <a:ext cx="1522433" cy="608043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dirty="0" smtClean="0">
                  <a:solidFill>
                    <a:srgbClr val="000000"/>
                  </a:solidFill>
                </a:rPr>
                <a:t>…</a:t>
              </a:r>
            </a:p>
            <a:p>
              <a:pPr>
                <a:spcBef>
                  <a:spcPct val="0"/>
                </a:spcBef>
              </a:pPr>
              <a:r>
                <a:rPr lang="en-US" sz="1400" i="1" dirty="0" err="1">
                  <a:solidFill>
                    <a:srgbClr val="000000"/>
                  </a:solidFill>
                </a:rPr>
                <a:t>r</a:t>
              </a:r>
              <a:r>
                <a:rPr lang="en-US" sz="1400" i="1" dirty="0" err="1" smtClean="0">
                  <a:solidFill>
                    <a:srgbClr val="000000"/>
                  </a:solidFill>
                </a:rPr>
                <a:t>ecv</a:t>
              </a:r>
              <a:r>
                <a:rPr lang="en-US" sz="1400" i="1" dirty="0" smtClean="0">
                  <a:solidFill>
                    <a:srgbClr val="000000"/>
                  </a:solidFill>
                </a:rPr>
                <a:t>(ANY_SRC</a:t>
              </a:r>
              <a:endParaRPr lang="en-US" sz="1400" i="1" dirty="0">
                <a:solidFill>
                  <a:srgbClr val="0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1456061" y="2742306"/>
              <a:ext cx="1555426" cy="608043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dirty="0" smtClean="0">
                  <a:solidFill>
                    <a:srgbClr val="000000"/>
                  </a:solidFill>
                </a:rPr>
                <a:t>…</a:t>
              </a:r>
            </a:p>
            <a:p>
              <a:pPr>
                <a:spcBef>
                  <a:spcPct val="0"/>
                </a:spcBef>
              </a:pPr>
              <a:r>
                <a:rPr lang="en-US" sz="1400" i="1" dirty="0" smtClean="0">
                  <a:solidFill>
                    <a:srgbClr val="000000"/>
                  </a:solidFill>
                </a:rPr>
                <a:t>#pragma </a:t>
              </a:r>
              <a:r>
                <a:rPr lang="en-US" sz="1400" i="1" dirty="0" err="1" smtClean="0">
                  <a:solidFill>
                    <a:srgbClr val="000000"/>
                  </a:solidFill>
                </a:rPr>
                <a:t>omp</a:t>
              </a:r>
              <a:endParaRPr lang="en-US" sz="1400" i="1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155453" y="2484535"/>
              <a:ext cx="333601" cy="140831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8" idx="3"/>
            </p:cNvCxnSpPr>
            <p:nvPr/>
          </p:nvCxnSpPr>
          <p:spPr>
            <a:xfrm>
              <a:off x="1179434" y="2956038"/>
              <a:ext cx="259317" cy="251288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4005072" y="1517476"/>
              <a:ext cx="4489704" cy="2171720"/>
              <a:chOff x="3840480" y="1517476"/>
              <a:chExt cx="4489704" cy="217172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4070907" y="1519683"/>
                <a:ext cx="940251" cy="2165349"/>
                <a:chOff x="4070907" y="1519683"/>
                <a:chExt cx="940251" cy="2165349"/>
              </a:xfrm>
            </p:grpSpPr>
            <p:sp>
              <p:nvSpPr>
                <p:cNvPr id="43" name="Rectangle 42"/>
                <p:cNvSpPr/>
                <p:nvPr/>
              </p:nvSpPr>
              <p:spPr bwMode="auto">
                <a:xfrm>
                  <a:off x="4116410" y="1588865"/>
                  <a:ext cx="786384" cy="20961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" name="Line 41"/>
                <p:cNvSpPr>
                  <a:spLocks noChangeShapeType="1"/>
                </p:cNvSpPr>
                <p:nvPr/>
              </p:nvSpPr>
              <p:spPr bwMode="auto">
                <a:xfrm>
                  <a:off x="4261021" y="1779309"/>
                  <a:ext cx="1" cy="178713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421483" y="2480371"/>
                  <a:ext cx="8150" cy="23208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718222" y="2480371"/>
                  <a:ext cx="6096" cy="23208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4223633" y="2107568"/>
                  <a:ext cx="375424" cy="3185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latin typeface="Corbel" pitchFamily="34" charset="0"/>
                    </a:rPr>
                    <a:t>T1</a:t>
                  </a:r>
                  <a:endParaRPr lang="en-US" sz="1400" dirty="0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070907" y="1519683"/>
                  <a:ext cx="38023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latin typeface="Corbel" pitchFamily="34" charset="0"/>
                    </a:rPr>
                    <a:t>P1</a:t>
                  </a:r>
                  <a:endParaRPr lang="en-US" sz="1400" dirty="0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583027" y="2108432"/>
                  <a:ext cx="428131" cy="3185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latin typeface="Corbel" pitchFamily="34" charset="0"/>
                    </a:rPr>
                    <a:t>Tm</a:t>
                  </a:r>
                  <a:endParaRPr lang="en-US" sz="1400" dirty="0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9633" y="2061848"/>
                  <a:ext cx="343364" cy="3185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latin typeface="Corbel" pitchFamily="34" charset="0"/>
                    </a:rPr>
                    <a:t>…</a:t>
                  </a:r>
                  <a:endParaRPr lang="en-US" sz="1400" dirty="0"/>
                </a:p>
              </p:txBody>
            </p:sp>
            <p:cxnSp>
              <p:nvCxnSpPr>
                <p:cNvPr id="54" name="Straight Connector 53"/>
                <p:cNvCxnSpPr>
                  <a:endCxn id="47" idx="0"/>
                </p:cNvCxnSpPr>
                <p:nvPr/>
              </p:nvCxnSpPr>
              <p:spPr>
                <a:xfrm>
                  <a:off x="4261021" y="2335380"/>
                  <a:ext cx="168612" cy="144991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endCxn id="48" idx="0"/>
                </p:cNvCxnSpPr>
                <p:nvPr/>
              </p:nvCxnSpPr>
              <p:spPr>
                <a:xfrm>
                  <a:off x="4261021" y="2335379"/>
                  <a:ext cx="463297" cy="144992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47" idx="1"/>
                </p:cNvCxnSpPr>
                <p:nvPr/>
              </p:nvCxnSpPr>
              <p:spPr>
                <a:xfrm flipH="1">
                  <a:off x="4261023" y="2712452"/>
                  <a:ext cx="160460" cy="143002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  <a:tailEnd w="lg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stCxn id="48" idx="1"/>
                </p:cNvCxnSpPr>
                <p:nvPr/>
              </p:nvCxnSpPr>
              <p:spPr>
                <a:xfrm flipH="1">
                  <a:off x="4261022" y="2712453"/>
                  <a:ext cx="457200" cy="143001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  <a:tailEnd type="triangle" w="lg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419492" y="3241689"/>
                  <a:ext cx="8061" cy="33223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4267118" y="3051048"/>
                  <a:ext cx="160459" cy="199784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267118" y="3051048"/>
                  <a:ext cx="457200" cy="199785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Line 41"/>
                <p:cNvSpPr>
                  <a:spLocks noChangeShapeType="1"/>
                </p:cNvSpPr>
                <p:nvPr/>
              </p:nvSpPr>
              <p:spPr bwMode="auto">
                <a:xfrm>
                  <a:off x="4717112" y="3256929"/>
                  <a:ext cx="7205" cy="3095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4949492" y="1523847"/>
                <a:ext cx="940251" cy="2143181"/>
                <a:chOff x="4070907" y="1519683"/>
                <a:chExt cx="940251" cy="2143181"/>
              </a:xfrm>
              <a:effectLst/>
            </p:grpSpPr>
            <p:sp>
              <p:nvSpPr>
                <p:cNvPr id="138" name="Rectangle 137"/>
                <p:cNvSpPr/>
                <p:nvPr/>
              </p:nvSpPr>
              <p:spPr bwMode="auto">
                <a:xfrm>
                  <a:off x="4116410" y="1588866"/>
                  <a:ext cx="786384" cy="207399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9" name="Line 41"/>
                <p:cNvSpPr>
                  <a:spLocks noChangeShapeType="1"/>
                </p:cNvSpPr>
                <p:nvPr/>
              </p:nvSpPr>
              <p:spPr bwMode="auto">
                <a:xfrm>
                  <a:off x="4261021" y="1779309"/>
                  <a:ext cx="1" cy="178713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421483" y="2480371"/>
                  <a:ext cx="8150" cy="23208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718222" y="2480371"/>
                  <a:ext cx="6096" cy="23208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4223633" y="2107568"/>
                  <a:ext cx="375424" cy="3185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latin typeface="Corbel" pitchFamily="34" charset="0"/>
                    </a:rPr>
                    <a:t>T1</a:t>
                  </a:r>
                  <a:endParaRPr lang="en-US" sz="1400" dirty="0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4070907" y="1519683"/>
                  <a:ext cx="38023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latin typeface="Corbel" pitchFamily="34" charset="0"/>
                    </a:rPr>
                    <a:t>P2</a:t>
                  </a:r>
                  <a:endParaRPr lang="en-US" sz="1400" dirty="0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583027" y="2108432"/>
                  <a:ext cx="428131" cy="3185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latin typeface="Corbel" pitchFamily="34" charset="0"/>
                    </a:rPr>
                    <a:t>Tm</a:t>
                  </a:r>
                  <a:endParaRPr lang="en-US" sz="1400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429633" y="2061848"/>
                  <a:ext cx="343364" cy="3185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latin typeface="Corbel" pitchFamily="34" charset="0"/>
                    </a:rPr>
                    <a:t>…</a:t>
                  </a:r>
                  <a:endParaRPr lang="en-US" sz="1400" dirty="0"/>
                </a:p>
              </p:txBody>
            </p:sp>
            <p:cxnSp>
              <p:nvCxnSpPr>
                <p:cNvPr id="146" name="Straight Connector 145"/>
                <p:cNvCxnSpPr>
                  <a:endCxn id="140" idx="0"/>
                </p:cNvCxnSpPr>
                <p:nvPr/>
              </p:nvCxnSpPr>
              <p:spPr>
                <a:xfrm>
                  <a:off x="4261021" y="2335380"/>
                  <a:ext cx="168612" cy="144991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>
                  <a:endCxn id="141" idx="0"/>
                </p:cNvCxnSpPr>
                <p:nvPr/>
              </p:nvCxnSpPr>
              <p:spPr>
                <a:xfrm>
                  <a:off x="4261021" y="2335379"/>
                  <a:ext cx="463297" cy="144992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>
                  <a:stCxn id="140" idx="1"/>
                </p:cNvCxnSpPr>
                <p:nvPr/>
              </p:nvCxnSpPr>
              <p:spPr>
                <a:xfrm flipH="1">
                  <a:off x="4261023" y="2712452"/>
                  <a:ext cx="160460" cy="143002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  <a:tailEnd w="lg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>
                  <a:stCxn id="141" idx="1"/>
                </p:cNvCxnSpPr>
                <p:nvPr/>
              </p:nvCxnSpPr>
              <p:spPr>
                <a:xfrm flipH="1">
                  <a:off x="4261022" y="2712453"/>
                  <a:ext cx="457200" cy="143001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  <a:tailEnd type="triangle" w="lg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419492" y="3241689"/>
                  <a:ext cx="8061" cy="33223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4267118" y="3051048"/>
                  <a:ext cx="160459" cy="199784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4267118" y="3051048"/>
                  <a:ext cx="457200" cy="199785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Line 41"/>
                <p:cNvSpPr>
                  <a:spLocks noChangeShapeType="1"/>
                </p:cNvSpPr>
                <p:nvPr/>
              </p:nvSpPr>
              <p:spPr bwMode="auto">
                <a:xfrm>
                  <a:off x="4717112" y="3256929"/>
                  <a:ext cx="7205" cy="3095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5817955" y="1517476"/>
                <a:ext cx="940251" cy="2165349"/>
                <a:chOff x="4070907" y="1519683"/>
                <a:chExt cx="940251" cy="2165349"/>
              </a:xfrm>
            </p:grpSpPr>
            <p:sp>
              <p:nvSpPr>
                <p:cNvPr id="155" name="Rectangle 154"/>
                <p:cNvSpPr/>
                <p:nvPr/>
              </p:nvSpPr>
              <p:spPr bwMode="auto">
                <a:xfrm>
                  <a:off x="4116410" y="1588865"/>
                  <a:ext cx="786384" cy="20961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6" name="Line 41"/>
                <p:cNvSpPr>
                  <a:spLocks noChangeShapeType="1"/>
                </p:cNvSpPr>
                <p:nvPr/>
              </p:nvSpPr>
              <p:spPr bwMode="auto">
                <a:xfrm>
                  <a:off x="4261021" y="1779309"/>
                  <a:ext cx="1" cy="178713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421483" y="2480371"/>
                  <a:ext cx="8150" cy="23208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718222" y="2480371"/>
                  <a:ext cx="6096" cy="23208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4223633" y="2107568"/>
                  <a:ext cx="375424" cy="3185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latin typeface="Corbel" pitchFamily="34" charset="0"/>
                    </a:rPr>
                    <a:t>T1</a:t>
                  </a:r>
                  <a:endParaRPr lang="en-US" sz="1400" dirty="0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4070907" y="1519683"/>
                  <a:ext cx="38023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latin typeface="Corbel" pitchFamily="34" charset="0"/>
                    </a:rPr>
                    <a:t>P3</a:t>
                  </a:r>
                  <a:endParaRPr lang="en-US" sz="1400" dirty="0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4583027" y="2108432"/>
                  <a:ext cx="428131" cy="3185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latin typeface="Corbel" pitchFamily="34" charset="0"/>
                    </a:rPr>
                    <a:t>Tm</a:t>
                  </a:r>
                  <a:endParaRPr lang="en-US" sz="1400" dirty="0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4429633" y="2061848"/>
                  <a:ext cx="343364" cy="3185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latin typeface="Corbel" pitchFamily="34" charset="0"/>
                    </a:rPr>
                    <a:t>…</a:t>
                  </a:r>
                  <a:endParaRPr lang="en-US" sz="1400" dirty="0"/>
                </a:p>
              </p:txBody>
            </p:sp>
            <p:cxnSp>
              <p:nvCxnSpPr>
                <p:cNvPr id="163" name="Straight Connector 162"/>
                <p:cNvCxnSpPr>
                  <a:endCxn id="157" idx="0"/>
                </p:cNvCxnSpPr>
                <p:nvPr/>
              </p:nvCxnSpPr>
              <p:spPr>
                <a:xfrm>
                  <a:off x="4261021" y="2335380"/>
                  <a:ext cx="168612" cy="144991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>
                  <a:endCxn id="158" idx="0"/>
                </p:cNvCxnSpPr>
                <p:nvPr/>
              </p:nvCxnSpPr>
              <p:spPr>
                <a:xfrm>
                  <a:off x="4261021" y="2335379"/>
                  <a:ext cx="463297" cy="144992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>
                  <a:stCxn id="157" idx="1"/>
                </p:cNvCxnSpPr>
                <p:nvPr/>
              </p:nvCxnSpPr>
              <p:spPr>
                <a:xfrm flipH="1">
                  <a:off x="4261023" y="2712452"/>
                  <a:ext cx="160460" cy="143002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  <a:tailEnd w="lg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>
                  <a:stCxn id="158" idx="1"/>
                </p:cNvCxnSpPr>
                <p:nvPr/>
              </p:nvCxnSpPr>
              <p:spPr>
                <a:xfrm flipH="1">
                  <a:off x="4261022" y="2712453"/>
                  <a:ext cx="457200" cy="143001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  <a:tailEnd type="triangle" w="lg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419492" y="3241689"/>
                  <a:ext cx="8061" cy="33223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4267118" y="3051048"/>
                  <a:ext cx="160459" cy="199784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4267118" y="3051048"/>
                  <a:ext cx="457200" cy="199785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Line 41"/>
                <p:cNvSpPr>
                  <a:spLocks noChangeShapeType="1"/>
                </p:cNvSpPr>
                <p:nvPr/>
              </p:nvSpPr>
              <p:spPr bwMode="auto">
                <a:xfrm>
                  <a:off x="4717112" y="3256929"/>
                  <a:ext cx="7205" cy="3095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6685054" y="2038912"/>
                <a:ext cx="67999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400" b="1" dirty="0" smtClean="0">
                    <a:latin typeface="Corbel" pitchFamily="34" charset="0"/>
                  </a:rPr>
                  <a:t>…</a:t>
                </a:r>
                <a:endParaRPr lang="en-US" sz="4400" dirty="0"/>
              </a:p>
            </p:txBody>
          </p:sp>
          <p:grpSp>
            <p:nvGrpSpPr>
              <p:cNvPr id="172" name="Group 171"/>
              <p:cNvGrpSpPr/>
              <p:nvPr/>
            </p:nvGrpSpPr>
            <p:grpSpPr>
              <a:xfrm>
                <a:off x="7296235" y="1523847"/>
                <a:ext cx="940251" cy="2165349"/>
                <a:chOff x="4070907" y="1519683"/>
                <a:chExt cx="940251" cy="2165349"/>
              </a:xfrm>
            </p:grpSpPr>
            <p:sp>
              <p:nvSpPr>
                <p:cNvPr id="173" name="Rectangle 172"/>
                <p:cNvSpPr/>
                <p:nvPr/>
              </p:nvSpPr>
              <p:spPr bwMode="auto">
                <a:xfrm>
                  <a:off x="4116410" y="1588865"/>
                  <a:ext cx="786384" cy="20961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rtlCol="0" anchor="b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" name="Line 41"/>
                <p:cNvSpPr>
                  <a:spLocks noChangeShapeType="1"/>
                </p:cNvSpPr>
                <p:nvPr/>
              </p:nvSpPr>
              <p:spPr bwMode="auto">
                <a:xfrm>
                  <a:off x="4261021" y="1779309"/>
                  <a:ext cx="1" cy="178713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421483" y="2480371"/>
                  <a:ext cx="8150" cy="23208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718222" y="2480371"/>
                  <a:ext cx="6096" cy="23208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223633" y="2107568"/>
                  <a:ext cx="375424" cy="3185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latin typeface="Corbel" pitchFamily="34" charset="0"/>
                    </a:rPr>
                    <a:t>T1</a:t>
                  </a:r>
                  <a:endParaRPr lang="en-US" sz="1400" dirty="0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070907" y="1519683"/>
                  <a:ext cx="39145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err="1" smtClean="0">
                      <a:latin typeface="Corbel" pitchFamily="34" charset="0"/>
                    </a:rPr>
                    <a:t>Pn</a:t>
                  </a:r>
                  <a:endParaRPr lang="en-US" sz="1400" dirty="0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583027" y="2108432"/>
                  <a:ext cx="428131" cy="3185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latin typeface="Corbel" pitchFamily="34" charset="0"/>
                    </a:rPr>
                    <a:t>Tm</a:t>
                  </a:r>
                  <a:endParaRPr lang="en-US" sz="1400" dirty="0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4429633" y="2061848"/>
                  <a:ext cx="343364" cy="3185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latin typeface="Corbel" pitchFamily="34" charset="0"/>
                    </a:rPr>
                    <a:t>…</a:t>
                  </a:r>
                  <a:endParaRPr lang="en-US" sz="1400" dirty="0"/>
                </a:p>
              </p:txBody>
            </p:sp>
            <p:cxnSp>
              <p:nvCxnSpPr>
                <p:cNvPr id="181" name="Straight Connector 180"/>
                <p:cNvCxnSpPr>
                  <a:endCxn id="175" idx="0"/>
                </p:cNvCxnSpPr>
                <p:nvPr/>
              </p:nvCxnSpPr>
              <p:spPr>
                <a:xfrm>
                  <a:off x="4261021" y="2335380"/>
                  <a:ext cx="168612" cy="144991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endCxn id="176" idx="0"/>
                </p:cNvCxnSpPr>
                <p:nvPr/>
              </p:nvCxnSpPr>
              <p:spPr>
                <a:xfrm>
                  <a:off x="4261021" y="2335379"/>
                  <a:ext cx="463297" cy="144992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75" idx="1"/>
                </p:cNvCxnSpPr>
                <p:nvPr/>
              </p:nvCxnSpPr>
              <p:spPr>
                <a:xfrm flipH="1">
                  <a:off x="4261023" y="2712452"/>
                  <a:ext cx="160460" cy="143002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  <a:tailEnd w="lg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>
                  <a:stCxn id="176" idx="1"/>
                </p:cNvCxnSpPr>
                <p:nvPr/>
              </p:nvCxnSpPr>
              <p:spPr>
                <a:xfrm flipH="1">
                  <a:off x="4261022" y="2712453"/>
                  <a:ext cx="457200" cy="143001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  <a:tailEnd type="triangle" w="lg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419492" y="3241689"/>
                  <a:ext cx="8061" cy="33223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4267118" y="3051048"/>
                  <a:ext cx="160459" cy="199784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4267118" y="3051048"/>
                  <a:ext cx="457200" cy="199785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Line 41"/>
                <p:cNvSpPr>
                  <a:spLocks noChangeShapeType="1"/>
                </p:cNvSpPr>
                <p:nvPr/>
              </p:nvSpPr>
              <p:spPr bwMode="auto">
                <a:xfrm>
                  <a:off x="4717112" y="3256929"/>
                  <a:ext cx="7205" cy="3095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2" name="Rectangle 191"/>
              <p:cNvSpPr/>
              <p:nvPr/>
            </p:nvSpPr>
            <p:spPr bwMode="auto">
              <a:xfrm>
                <a:off x="3840480" y="1852685"/>
                <a:ext cx="4489704" cy="206105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2225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4347347" y="2497523"/>
                <a:ext cx="460414" cy="206105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2225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 bwMode="auto">
              <a:xfrm>
                <a:off x="5223912" y="2493359"/>
                <a:ext cx="460414" cy="206105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2225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rtlCol="0" anchor="b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08" name="Curved Connector 207"/>
            <p:cNvCxnSpPr/>
            <p:nvPr/>
          </p:nvCxnSpPr>
          <p:spPr>
            <a:xfrm flipV="1">
              <a:off x="3011487" y="1852685"/>
              <a:ext cx="914400" cy="411955"/>
            </a:xfrm>
            <a:prstGeom prst="curvedConnector3">
              <a:avLst/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Curved Connector 209"/>
            <p:cNvCxnSpPr>
              <a:endCxn id="193" idx="1"/>
            </p:cNvCxnSpPr>
            <p:nvPr/>
          </p:nvCxnSpPr>
          <p:spPr>
            <a:xfrm flipV="1">
              <a:off x="3011487" y="2600576"/>
              <a:ext cx="1500452" cy="181967"/>
            </a:xfrm>
            <a:prstGeom prst="curvedConnector3">
              <a:avLst/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59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065"/>
    </mc:Choice>
    <mc:Fallback xmlns="">
      <p:transition spd="slow" advTm="12206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0118"/>
            <a:ext cx="8229600" cy="1251062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Corbel" panose="020B0503020204020204" pitchFamily="34" charset="0"/>
              </a:rPr>
              <a:t>PRUNER is investigating </a:t>
            </a:r>
            <a:r>
              <a:rPr lang="en-US" sz="2800" dirty="0" smtClean="0">
                <a:latin typeface="Corbel" panose="020B0503020204020204" pitchFamily="34" charset="0"/>
              </a:rPr>
              <a:t>a scalable record and replay and dynamic verification techniques for MPI</a:t>
            </a:r>
            <a:endParaRPr lang="en-US" sz="2800" dirty="0">
              <a:latin typeface="Corbel" panose="020B0503020204020204" pitchFamily="34" charset="0"/>
            </a:endParaRPr>
          </a:p>
        </p:txBody>
      </p:sp>
      <p:grpSp>
        <p:nvGrpSpPr>
          <p:cNvPr id="21507" name="Group 24"/>
          <p:cNvGrpSpPr>
            <a:grpSpLocks/>
          </p:cNvGrpSpPr>
          <p:nvPr/>
        </p:nvGrpSpPr>
        <p:grpSpPr bwMode="auto">
          <a:xfrm>
            <a:off x="615950" y="1239838"/>
            <a:ext cx="6203950" cy="3770312"/>
            <a:chOff x="676658" y="1680112"/>
            <a:chExt cx="7333922" cy="405918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3014956" y="2423582"/>
              <a:ext cx="1486301" cy="1917642"/>
            </a:xfrm>
            <a:prstGeom prst="roundRect">
              <a:avLst/>
            </a:prstGeom>
            <a:solidFill>
              <a:srgbClr val="FFBE86"/>
            </a:solidFill>
            <a:ln>
              <a:solidFill>
                <a:srgbClr val="FFBE86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Calibri" pitchFamily="34" charset="0"/>
                </a:rPr>
                <a:t>Executable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latin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Calibri" pitchFamily="34" charset="0"/>
                </a:rPr>
                <a:t>Proc</a:t>
              </a:r>
              <a:r>
                <a:rPr lang="en-US" sz="1200" b="1" baseline="-25000" dirty="0">
                  <a:latin typeface="Calibri" pitchFamily="34" charset="0"/>
                </a:rPr>
                <a:t>1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Calibri" pitchFamily="34" charset="0"/>
                </a:rPr>
                <a:t>Proc</a:t>
              </a:r>
              <a:r>
                <a:rPr lang="en-US" sz="1200" b="1" baseline="-25000" dirty="0">
                  <a:latin typeface="Calibri" pitchFamily="34" charset="0"/>
                </a:rPr>
                <a:t>2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Calibri" pitchFamily="34" charset="0"/>
                </a:rPr>
                <a:t>……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err="1">
                  <a:latin typeface="Calibri" pitchFamily="34" charset="0"/>
                </a:rPr>
                <a:t>Proc</a:t>
              </a:r>
              <a:r>
                <a:rPr lang="en-US" sz="1200" b="1" baseline="-25000" dirty="0" err="1">
                  <a:latin typeface="Calibri" pitchFamily="34" charset="0"/>
                </a:rPr>
                <a:t>n</a:t>
              </a:r>
              <a:endParaRPr lang="en-US" sz="1200" b="1" baseline="-25000" dirty="0">
                <a:latin typeface="Calibri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189841" y="1680112"/>
              <a:ext cx="1190979" cy="840387"/>
            </a:xfrm>
            <a:prstGeom prst="rect">
              <a:avLst/>
            </a:prstGeom>
            <a:solidFill>
              <a:srgbClr val="CCC1DA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</a:rPr>
                <a:t>Alternate Matches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996189" y="4898401"/>
              <a:ext cx="1505068" cy="8408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Calibri" pitchFamily="34" charset="0"/>
                </a:rPr>
                <a:t>MPI runtime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864708" y="2476922"/>
              <a:ext cx="1128296" cy="628534"/>
            </a:xfrm>
            <a:prstGeom prst="roundRect">
              <a:avLst/>
            </a:prstGeom>
            <a:solidFill>
              <a:srgbClr val="66FFCC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</a:rPr>
                <a:t>MPI Program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39341" y="3621479"/>
              <a:ext cx="1441711" cy="782225"/>
            </a:xfrm>
            <a:prstGeom prst="rect">
              <a:avLst/>
            </a:prstGeom>
            <a:solidFill>
              <a:srgbClr val="CCC1DA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</a:rPr>
                <a:t>DAMPI - </a:t>
              </a:r>
              <a:r>
                <a:rPr lang="en-US" sz="1200" b="1" dirty="0" err="1">
                  <a:solidFill>
                    <a:schemeClr val="tx1"/>
                  </a:solidFill>
                  <a:latin typeface="Calibri" pitchFamily="34" charset="0"/>
                </a:rPr>
                <a:t>PnMPI</a:t>
              </a: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</a:rPr>
                <a:t> modules</a:t>
              </a:r>
            </a:p>
          </p:txBody>
        </p:sp>
        <p:sp>
          <p:nvSpPr>
            <p:cNvPr id="10" name="Plus 9"/>
            <p:cNvSpPr/>
            <p:nvPr/>
          </p:nvSpPr>
          <p:spPr bwMode="auto">
            <a:xfrm>
              <a:off x="1241528" y="3199527"/>
              <a:ext cx="300263" cy="317898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>
                <a:latin typeface="Calibri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76658" y="2298817"/>
              <a:ext cx="1566998" cy="235176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2305584" y="3221746"/>
              <a:ext cx="690605" cy="1709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 bwMode="auto">
            <a:xfrm>
              <a:off x="6819601" y="3103809"/>
              <a:ext cx="1190979" cy="840387"/>
            </a:xfrm>
            <a:prstGeom prst="rect">
              <a:avLst/>
            </a:prstGeom>
            <a:solidFill>
              <a:srgbClr val="CCC1DA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</a:rPr>
                <a:t>Schedule Generator</a:t>
              </a:r>
            </a:p>
          </p:txBody>
        </p:sp>
        <p:cxnSp>
          <p:nvCxnSpPr>
            <p:cNvPr id="14" name="Straight Arrow Connector 13"/>
            <p:cNvCxnSpPr>
              <a:stCxn id="5" idx="2"/>
              <a:endCxn id="7" idx="0"/>
            </p:cNvCxnSpPr>
            <p:nvPr/>
          </p:nvCxnSpPr>
          <p:spPr bwMode="auto">
            <a:xfrm rot="5400000">
              <a:off x="3474827" y="4615121"/>
              <a:ext cx="557176" cy="9383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5" idx="0"/>
            </p:cNvCxnSpPr>
            <p:nvPr/>
          </p:nvCxnSpPr>
          <p:spPr bwMode="auto">
            <a:xfrm rot="5400000" flipH="1" flipV="1">
              <a:off x="4312534" y="1546130"/>
              <a:ext cx="323025" cy="1431879"/>
            </a:xfrm>
            <a:prstGeom prst="bentConnector2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/>
            <p:nvPr/>
          </p:nvCxnSpPr>
          <p:spPr bwMode="auto">
            <a:xfrm>
              <a:off x="6381654" y="2100558"/>
              <a:ext cx="1002128" cy="1003258"/>
            </a:xfrm>
            <a:prstGeom prst="bentConnector2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 bwMode="auto">
            <a:xfrm>
              <a:off x="5189841" y="3103809"/>
              <a:ext cx="1190979" cy="840387"/>
            </a:xfrm>
            <a:prstGeom prst="rect">
              <a:avLst/>
            </a:prstGeom>
            <a:solidFill>
              <a:srgbClr val="CCC1DA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</a:rPr>
                <a:t>Epoch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</a:rPr>
                <a:t>Decisions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10800000">
              <a:off x="6381654" y="3524261"/>
              <a:ext cx="437258" cy="171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 bwMode="auto">
            <a:xfrm rot="10800000">
              <a:off x="4501257" y="3537934"/>
              <a:ext cx="688729" cy="171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4" name="TextBox 49"/>
            <p:cNvSpPr txBox="1">
              <a:spLocks noChangeArrowheads="1"/>
            </p:cNvSpPr>
            <p:nvPr/>
          </p:nvSpPr>
          <p:spPr bwMode="auto">
            <a:xfrm>
              <a:off x="4500774" y="3165707"/>
              <a:ext cx="696041" cy="298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200" b="1">
                  <a:latin typeface="Calibri" pitchFamily="34" charset="0"/>
                </a:rPr>
                <a:t>Rerun</a:t>
              </a:r>
            </a:p>
          </p:txBody>
        </p:sp>
      </p:grpSp>
      <p:sp>
        <p:nvSpPr>
          <p:cNvPr id="21508" name="TextBox 22"/>
          <p:cNvSpPr txBox="1">
            <a:spLocks noChangeArrowheads="1"/>
          </p:cNvSpPr>
          <p:nvPr/>
        </p:nvSpPr>
        <p:spPr bwMode="auto">
          <a:xfrm>
            <a:off x="4200525" y="3479800"/>
            <a:ext cx="500156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  Run the given MPI program on a cluster</a:t>
            </a:r>
          </a:p>
          <a:p>
            <a:pPr eaLnBrk="1" hangingPunct="1">
              <a:buFont typeface="Arial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  Piggy-back logical clocks with messages</a:t>
            </a:r>
          </a:p>
          <a:p>
            <a:pPr eaLnBrk="1" hangingPunct="1">
              <a:buFont typeface="Arial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  Analyze Send/Receive clock values</a:t>
            </a:r>
          </a:p>
          <a:p>
            <a:pPr eaLnBrk="1" hangingPunct="1">
              <a:buFont typeface="Arial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  Determine Alternate Send/Receive matches</a:t>
            </a:r>
          </a:p>
          <a:p>
            <a:pPr eaLnBrk="1" hangingPunct="1"/>
            <a:endParaRPr lang="en-US" sz="2000" dirty="0">
              <a:latin typeface="Corbel" panose="020B0503020204020204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  Generate Schedule, and Rerun</a:t>
            </a:r>
          </a:p>
        </p:txBody>
      </p:sp>
    </p:spTree>
    <p:extLst>
      <p:ext uri="{BB962C8B-B14F-4D97-AF65-F5344CB8AC3E}">
        <p14:creationId xmlns:p14="http://schemas.microsoft.com/office/powerpoint/2010/main" val="202377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51"/>
    </mc:Choice>
    <mc:Fallback xmlns="">
      <p:transition spd="slow" advTm="1199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0118"/>
            <a:ext cx="8229600" cy="1251062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Corbel" panose="020B0503020204020204" pitchFamily="34" charset="0"/>
              </a:rPr>
              <a:t>PRUNER is </a:t>
            </a:r>
            <a:r>
              <a:rPr lang="en-US" sz="2800" dirty="0" smtClean="0">
                <a:latin typeface="Corbel" panose="020B0503020204020204" pitchFamily="34" charset="0"/>
              </a:rPr>
              <a:t>actively investigating a scalable, </a:t>
            </a:r>
            <a:r>
              <a:rPr lang="en-US" sz="2800" smtClean="0">
                <a:latin typeface="Corbel" panose="020B0503020204020204" pitchFamily="34" charset="0"/>
              </a:rPr>
              <a:t>low-overhead data-race </a:t>
            </a:r>
            <a:r>
              <a:rPr lang="en-US" sz="2800" dirty="0" smtClean="0">
                <a:latin typeface="Corbel" panose="020B0503020204020204" pitchFamily="34" charset="0"/>
              </a:rPr>
              <a:t>checker for </a:t>
            </a:r>
            <a:r>
              <a:rPr lang="en-US" sz="2800" dirty="0" err="1" smtClean="0">
                <a:latin typeface="Corbel" panose="020B0503020204020204" pitchFamily="34" charset="0"/>
              </a:rPr>
              <a:t>OpenMP</a:t>
            </a:r>
            <a:endParaRPr lang="en-US" sz="2800" dirty="0">
              <a:latin typeface="Corbel" panose="020B0503020204020204" pitchFamily="34" charset="0"/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514850" y="1505178"/>
            <a:ext cx="8229600" cy="2749948"/>
          </a:xfrm>
          <a:prstGeom prst="rect">
            <a:avLst/>
          </a:prstGeom>
        </p:spPr>
        <p:txBody>
          <a:bodyPr>
            <a:noAutofit/>
          </a:bodyPr>
          <a:lstStyle>
            <a:lvl1pPr marL="400050" indent="-280988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8650" indent="-21590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27113" indent="-34290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280988" defTabSz="914400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2000" dirty="0" smtClean="0">
                <a:latin typeface="Corbel" pitchFamily="34" charset="0"/>
              </a:rPr>
              <a:t>Combine static analysis and runtime analysis</a:t>
            </a:r>
            <a:endParaRPr lang="en-US" sz="2000" b="1" i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400050" lvl="1" indent="-280988" defTabSz="914400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2000" dirty="0" smtClean="0">
                <a:latin typeface="Corbel" pitchFamily="34" charset="0"/>
              </a:rPr>
              <a:t>Our preliminary study suggests that</a:t>
            </a:r>
          </a:p>
          <a:p>
            <a:pPr marL="798513" lvl="2" indent="-280988" defTabSz="914400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1600" dirty="0" smtClean="0">
                <a:latin typeface="Corbel" pitchFamily="34" charset="0"/>
              </a:rPr>
              <a:t>Google’s </a:t>
            </a:r>
            <a:r>
              <a:rPr lang="en-US" sz="1600" dirty="0" err="1" smtClean="0">
                <a:latin typeface="Corbel" pitchFamily="34" charset="0"/>
              </a:rPr>
              <a:t>ThreadSantizer</a:t>
            </a:r>
            <a:r>
              <a:rPr lang="en-US" sz="1600" dirty="0" smtClean="0">
                <a:latin typeface="Corbel" pitchFamily="34" charset="0"/>
              </a:rPr>
              <a:t> is a promising base </a:t>
            </a:r>
            <a:r>
              <a:rPr lang="en-US" sz="1600" dirty="0">
                <a:latin typeface="Corbel" pitchFamily="34" charset="0"/>
              </a:rPr>
              <a:t>run-time analysis component </a:t>
            </a:r>
            <a:endParaRPr lang="en-US" sz="1600" dirty="0" smtClean="0">
              <a:latin typeface="Corbel" pitchFamily="34" charset="0"/>
            </a:endParaRPr>
          </a:p>
          <a:p>
            <a:pPr marL="798513" lvl="2" indent="-280988" defTabSz="914400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1600" dirty="0" smtClean="0">
                <a:latin typeface="Corbel" pitchFamily="34" charset="0"/>
              </a:rPr>
              <a:t>Currently investigating ways to reduce overheads by feeding smaller code slices</a:t>
            </a:r>
          </a:p>
          <a:p>
            <a:pPr marL="798513" lvl="2" indent="-280988" defTabSz="914400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1600" dirty="0" smtClean="0">
                <a:latin typeface="Corbel" pitchFamily="34" charset="0"/>
              </a:rPr>
              <a:t>Soon look at static analysis using  Clang/LLVM or ROSE to produce such slices</a:t>
            </a:r>
            <a:endParaRPr lang="en-US" sz="16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0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35"/>
    </mc:Choice>
    <mc:Fallback xmlns="">
      <p:transition spd="slow" advTm="654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0118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Corbel" panose="020B0503020204020204" pitchFamily="34" charset="0"/>
              </a:rPr>
              <a:t>LLNL pushes the frontiers of HPC debugging to provide most comprehensive debugging solutions</a:t>
            </a:r>
            <a:endParaRPr lang="en-US" sz="2800" dirty="0">
              <a:latin typeface="Corbel" panose="020B0503020204020204" pitchFamily="34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14850" y="1505178"/>
            <a:ext cx="8229600" cy="4103142"/>
          </a:xfrm>
          <a:prstGeom prst="rect">
            <a:avLst/>
          </a:prstGeom>
        </p:spPr>
        <p:txBody>
          <a:bodyPr>
            <a:noAutofit/>
          </a:bodyPr>
          <a:lstStyle>
            <a:lvl1pPr marL="400050" indent="-280988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8650" indent="-21590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27113" indent="-34290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280988" defTabSz="914400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2000" dirty="0" smtClean="0">
                <a:latin typeface="Corbel" pitchFamily="34" charset="0"/>
              </a:rPr>
              <a:t>Not all bugs are created equal</a:t>
            </a:r>
            <a:endParaRPr lang="en-US" sz="2000" b="1" i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400050" lvl="1" indent="-280988" defTabSz="914400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2000" dirty="0" smtClean="0">
                <a:latin typeface="Corbel" pitchFamily="34" charset="0"/>
              </a:rPr>
              <a:t>Advance, bring and compose best capabilities from various types of tools</a:t>
            </a:r>
          </a:p>
          <a:p>
            <a:pPr marL="400050" lvl="1" indent="-280988" defTabSz="914400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2000" dirty="0" smtClean="0">
                <a:latin typeface="Corbel" pitchFamily="34" charset="0"/>
              </a:rPr>
              <a:t>Our large-scale debugging tools efforts are already paying off</a:t>
            </a:r>
          </a:p>
          <a:p>
            <a:pPr marL="400050" lvl="1" indent="-280988" defTabSz="914400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2000" dirty="0" smtClean="0">
                <a:latin typeface="Corbel" pitchFamily="34" charset="0"/>
              </a:rPr>
              <a:t>New </a:t>
            </a:r>
            <a:r>
              <a:rPr lang="en-US" sz="2000" smtClean="0">
                <a:latin typeface="Corbel" pitchFamily="34" charset="0"/>
              </a:rPr>
              <a:t>efforts position </a:t>
            </a:r>
            <a:r>
              <a:rPr lang="en-US" sz="2000" dirty="0" smtClean="0">
                <a:latin typeface="Corbel" pitchFamily="34" charset="0"/>
              </a:rPr>
              <a:t>us for future challenges</a:t>
            </a:r>
          </a:p>
          <a:p>
            <a:pPr marL="798513" lvl="2" indent="-280988" defTabSz="914400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1600" dirty="0" err="1" smtClean="0">
                <a:latin typeface="Corbel" pitchFamily="34" charset="0"/>
              </a:rPr>
              <a:t>DySectAPI</a:t>
            </a:r>
            <a:r>
              <a:rPr lang="en-US" sz="1600" dirty="0" smtClean="0">
                <a:latin typeface="Corbel" pitchFamily="34" charset="0"/>
              </a:rPr>
              <a:t> will expand the capabilities of our lightweight debugging</a:t>
            </a:r>
          </a:p>
          <a:p>
            <a:pPr marL="798513" lvl="2" indent="-280988" defTabSz="914400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1600" dirty="0" smtClean="0">
                <a:latin typeface="Corbel" pitchFamily="34" charset="0"/>
              </a:rPr>
              <a:t>PRUNER will lead our way to debug non-deterministic problems with ease while also impacting code testing and verification</a:t>
            </a:r>
            <a:endParaRPr lang="en-US" sz="16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70"/>
    </mc:Choice>
    <mc:Fallback xmlns="">
      <p:transition spd="slow" advTm="9647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orbel" panose="020B0503020204020204" pitchFamily="34" charset="0"/>
              </a:rPr>
              <a:t>Parallel </a:t>
            </a:r>
            <a:r>
              <a:rPr lang="en-US" sz="2800" dirty="0">
                <a:latin typeface="Corbel" panose="020B0503020204020204" pitchFamily="34" charset="0"/>
              </a:rPr>
              <a:t>debugging represents a significant loss in user productivity</a:t>
            </a:r>
          </a:p>
        </p:txBody>
      </p:sp>
      <p:pic>
        <p:nvPicPr>
          <p:cNvPr id="25" name="Picture 2" descr="C:\Users\ahn1\Desktop\need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880" y="1755071"/>
            <a:ext cx="2695575" cy="4038600"/>
          </a:xfrm>
          <a:prstGeom prst="rect">
            <a:avLst/>
          </a:prstGeom>
          <a:noFill/>
        </p:spPr>
      </p:pic>
      <p:sp>
        <p:nvSpPr>
          <p:cNvPr id="27" name="Content Placeholder 1"/>
          <p:cNvSpPr>
            <a:spLocks noGrp="1"/>
          </p:cNvSpPr>
          <p:nvPr>
            <p:ph idx="1"/>
          </p:nvPr>
        </p:nvSpPr>
        <p:spPr>
          <a:xfrm>
            <a:off x="3492062" y="1722760"/>
            <a:ext cx="5029200" cy="410483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Code development is on the critical path to our programmatic mission</a:t>
            </a:r>
          </a:p>
          <a:p>
            <a:r>
              <a:rPr lang="en-US" sz="2000" dirty="0" smtClean="0">
                <a:latin typeface="Corbel" panose="020B0503020204020204" pitchFamily="34" charset="0"/>
              </a:rPr>
              <a:t>Some classes of bugs take a heavier toll on the productivity of developers</a:t>
            </a:r>
          </a:p>
          <a:p>
            <a:r>
              <a:rPr lang="en-US" sz="2000" dirty="0" smtClean="0">
                <a:latin typeface="Corbel" panose="020B0503020204020204" pitchFamily="34" charset="0"/>
              </a:rPr>
              <a:t>The traditional debugging approach is not always effective</a:t>
            </a:r>
          </a:p>
          <a:p>
            <a:r>
              <a:rPr lang="en-US" sz="2000" dirty="0" smtClean="0">
                <a:latin typeface="Corbel" panose="020B0503020204020204" pitchFamily="34" charset="0"/>
              </a:rPr>
              <a:t>New debugging techniques are crucial to improving productivity</a:t>
            </a:r>
          </a:p>
          <a:p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5"/>
    </mc:Choice>
    <mc:Fallback xmlns="">
      <p:transition spd="slow" advTm="78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orbel" panose="020B0503020204020204" pitchFamily="34" charset="0"/>
              </a:rPr>
              <a:t>Our approach composes strengths of various types of debugging tools </a:t>
            </a:r>
            <a:endParaRPr lang="en-US" sz="2800" dirty="0">
              <a:latin typeface="Corbel" panose="020B0503020204020204" pitchFamily="34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938213" y="5857875"/>
            <a:ext cx="2908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319713" y="5857875"/>
            <a:ext cx="2908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922338" y="5770563"/>
            <a:ext cx="0" cy="185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8224838" y="5757863"/>
            <a:ext cx="0" cy="185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54500" y="547528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0"/>
              <a:t>…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010401" y="5838825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Corbel" panose="020B0503020204020204" pitchFamily="34" charset="0"/>
              </a:rPr>
              <a:t>Hig</a:t>
            </a:r>
            <a:r>
              <a:rPr lang="en-US" sz="2000" dirty="0" smtClean="0">
                <a:latin typeface="Corbel" panose="020B0503020204020204" pitchFamily="34" charset="0"/>
              </a:rPr>
              <a:t>h-end</a:t>
            </a:r>
            <a:endParaRPr lang="en-US" sz="2000" b="0" dirty="0">
              <a:latin typeface="Corbel" panose="020B0503020204020204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69938" y="5851525"/>
            <a:ext cx="1075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orbel" panose="020B0503020204020204" pitchFamily="34" charset="0"/>
              </a:rPr>
              <a:t>Desktop</a:t>
            </a:r>
            <a:endParaRPr lang="en-US" sz="2000" b="0" dirty="0">
              <a:latin typeface="Corbel" panose="020B0503020204020204" pitchFamily="34" charset="0"/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H="1" flipV="1">
            <a:off x="920750" y="2287588"/>
            <a:ext cx="1588" cy="3484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-76200" y="1763713"/>
            <a:ext cx="1409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Corbel" panose="020B0503020204020204" pitchFamily="34" charset="0"/>
              </a:rPr>
              <a:t>Feature Set</a:t>
            </a:r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1731963" y="2500313"/>
            <a:ext cx="185737" cy="17621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31"/>
          <p:cNvSpPr>
            <a:spLocks noChangeArrowheads="1"/>
          </p:cNvSpPr>
          <p:nvPr/>
        </p:nvSpPr>
        <p:spPr bwMode="auto">
          <a:xfrm>
            <a:off x="8042275" y="5446713"/>
            <a:ext cx="185738" cy="166687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43"/>
          <p:cNvGrpSpPr>
            <a:grpSpLocks/>
          </p:cNvGrpSpPr>
          <p:nvPr/>
        </p:nvGrpSpPr>
        <p:grpSpPr bwMode="auto">
          <a:xfrm>
            <a:off x="4876800" y="1554162"/>
            <a:ext cx="3005137" cy="3479801"/>
            <a:chOff x="3154" y="730"/>
            <a:chExt cx="1859" cy="2192"/>
          </a:xfrm>
        </p:grpSpPr>
        <p:sp>
          <p:nvSpPr>
            <p:cNvPr id="20" name="AutoShape 32"/>
            <p:cNvSpPr>
              <a:spLocks/>
            </p:cNvSpPr>
            <p:nvPr/>
          </p:nvSpPr>
          <p:spPr bwMode="auto">
            <a:xfrm>
              <a:off x="3154" y="730"/>
              <a:ext cx="1859" cy="2152"/>
            </a:xfrm>
            <a:prstGeom prst="borderCallout2">
              <a:avLst>
                <a:gd name="adj1" fmla="val 3347"/>
                <a:gd name="adj2" fmla="val 102583"/>
                <a:gd name="adj3" fmla="val 3347"/>
                <a:gd name="adj4" fmla="val 104787"/>
                <a:gd name="adj5" fmla="val 114593"/>
                <a:gd name="adj6" fmla="val 107046"/>
              </a:avLst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" name="Picture 3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9" y="805"/>
              <a:ext cx="1709" cy="1689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3175" y="2476"/>
              <a:ext cx="1836" cy="44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000" b="0" dirty="0"/>
                <a:t>Scalable, lightweight </a:t>
              </a:r>
              <a:r>
                <a:rPr lang="en-US" sz="2000" b="0" dirty="0" smtClean="0"/>
                <a:t>tools infrastructure</a:t>
              </a:r>
              <a:endParaRPr lang="en-US" sz="2000" b="0" dirty="0"/>
            </a:p>
          </p:txBody>
        </p:sp>
      </p:grpSp>
      <p:grpSp>
        <p:nvGrpSpPr>
          <p:cNvPr id="23" name="Group 42"/>
          <p:cNvGrpSpPr>
            <a:grpSpLocks/>
          </p:cNvGrpSpPr>
          <p:nvPr/>
        </p:nvGrpSpPr>
        <p:grpSpPr bwMode="auto">
          <a:xfrm>
            <a:off x="1836738" y="3270250"/>
            <a:ext cx="1841500" cy="2470150"/>
            <a:chOff x="1157" y="1856"/>
            <a:chExt cx="1160" cy="1556"/>
          </a:xfrm>
        </p:grpSpPr>
        <p:sp>
          <p:nvSpPr>
            <p:cNvPr id="24" name="AutoShape 37"/>
            <p:cNvSpPr>
              <a:spLocks/>
            </p:cNvSpPr>
            <p:nvPr/>
          </p:nvSpPr>
          <p:spPr bwMode="auto">
            <a:xfrm>
              <a:off x="1157" y="1856"/>
              <a:ext cx="1160" cy="1556"/>
            </a:xfrm>
            <a:prstGeom prst="borderCallout2">
              <a:avLst>
                <a:gd name="adj1" fmla="val 4625"/>
                <a:gd name="adj2" fmla="val -4139"/>
                <a:gd name="adj3" fmla="val 4625"/>
                <a:gd name="adj4" fmla="val -4222"/>
                <a:gd name="adj5" fmla="val -21528"/>
                <a:gd name="adj6" fmla="val -4310"/>
              </a:avLst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 type="none"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" name="Group 38"/>
            <p:cNvGrpSpPr>
              <a:grpSpLocks/>
            </p:cNvGrpSpPr>
            <p:nvPr/>
          </p:nvGrpSpPr>
          <p:grpSpPr bwMode="auto">
            <a:xfrm>
              <a:off x="1243" y="1936"/>
              <a:ext cx="963" cy="1376"/>
              <a:chOff x="915" y="1272"/>
              <a:chExt cx="1370" cy="1800"/>
            </a:xfrm>
          </p:grpSpPr>
          <p:pic>
            <p:nvPicPr>
              <p:cNvPr id="26" name="Picture 39" descr="mai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915" y="1272"/>
                <a:ext cx="1223" cy="1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</p:pic>
          <p:pic>
            <p:nvPicPr>
              <p:cNvPr id="27" name="Picture 40" descr="msq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482" y="2124"/>
                <a:ext cx="803" cy="88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</p:pic>
        </p:grpSp>
      </p:grpSp>
      <p:grpSp>
        <p:nvGrpSpPr>
          <p:cNvPr id="28" name="Group 48"/>
          <p:cNvGrpSpPr>
            <a:grpSpLocks/>
          </p:cNvGrpSpPr>
          <p:nvPr/>
        </p:nvGrpSpPr>
        <p:grpSpPr bwMode="auto">
          <a:xfrm>
            <a:off x="1752600" y="1466851"/>
            <a:ext cx="6448425" cy="4135438"/>
            <a:chOff x="1104" y="720"/>
            <a:chExt cx="4062" cy="2605"/>
          </a:xfrm>
        </p:grpSpPr>
        <p:sp>
          <p:nvSpPr>
            <p:cNvPr id="29" name="Rectangle 46"/>
            <p:cNvSpPr>
              <a:spLocks noChangeArrowheads="1"/>
            </p:cNvSpPr>
            <p:nvPr/>
          </p:nvSpPr>
          <p:spPr bwMode="auto">
            <a:xfrm>
              <a:off x="1104" y="720"/>
              <a:ext cx="201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b="0" i="1" dirty="0" smtClean="0">
                  <a:solidFill>
                    <a:srgbClr val="FF0000"/>
                  </a:solidFill>
                  <a:latin typeface="Corbel" panose="020B0503020204020204" pitchFamily="34" charset="0"/>
                </a:rPr>
                <a:t>Root cause analysis</a:t>
              </a:r>
              <a:endParaRPr lang="en-US" sz="2000" b="0" i="1" dirty="0">
                <a:solidFill>
                  <a:srgbClr val="FF0000"/>
                </a:solidFill>
                <a:latin typeface="Corbel" panose="020B0503020204020204" pitchFamily="34" charset="0"/>
              </a:endParaRPr>
            </a:p>
            <a:p>
              <a:r>
                <a:rPr lang="en-US" sz="2000" b="0" i="1" dirty="0">
                  <a:solidFill>
                    <a:srgbClr val="FF0000"/>
                  </a:solidFill>
                  <a:latin typeface="Corbel" panose="020B0503020204020204" pitchFamily="34" charset="0"/>
                </a:rPr>
                <a:t>at manageable subset</a:t>
              </a:r>
            </a:p>
          </p:txBody>
        </p:sp>
        <p:cxnSp>
          <p:nvCxnSpPr>
            <p:cNvPr id="30" name="AutoShape 47"/>
            <p:cNvCxnSpPr>
              <a:cxnSpLocks noChangeShapeType="1"/>
            </p:cNvCxnSpPr>
            <p:nvPr/>
          </p:nvCxnSpPr>
          <p:spPr bwMode="auto">
            <a:xfrm rot="10800000">
              <a:off x="2112" y="2304"/>
              <a:ext cx="3054" cy="1021"/>
            </a:xfrm>
            <a:prstGeom prst="curvedConnector3">
              <a:avLst>
                <a:gd name="adj1" fmla="val 76802"/>
              </a:avLst>
            </a:prstGeom>
            <a:noFill/>
            <a:ln w="31750">
              <a:solidFill>
                <a:srgbClr val="008000"/>
              </a:solidFill>
              <a:round/>
              <a:headEnd/>
              <a:tailEnd type="stealth" w="lg" len="lg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64601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52"/>
    </mc:Choice>
    <mc:Fallback xmlns="">
      <p:transition spd="slow" advTm="5415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76596E-6 L 0.10885 0.003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9.02151E-7 L 0.12014 -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orbel" panose="020B0503020204020204" pitchFamily="34" charset="0"/>
              </a:rPr>
              <a:t>Our multiyear, multiphase collaborative project with RWS re-architected TotalView for higher scalability</a:t>
            </a:r>
            <a:endParaRPr lang="en-US" sz="2800" dirty="0">
              <a:latin typeface="Corbel" panose="020B0503020204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3746356" y="3278556"/>
            <a:ext cx="1547446" cy="612022"/>
          </a:xfrm>
          <a:prstGeom prst="roundRect">
            <a:avLst/>
          </a:prstGeom>
          <a:ln cmpd="sng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rbel" panose="020B0503020204020204" pitchFamily="34" charset="0"/>
              </a:rPr>
              <a:t>TotalView Client</a:t>
            </a:r>
            <a:endParaRPr lang="en-US" sz="16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790091" y="4336983"/>
            <a:ext cx="1529024" cy="612022"/>
          </a:xfrm>
          <a:prstGeom prst="roundRect">
            <a:avLst/>
          </a:prstGeom>
          <a:ln cmpd="sng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rbel" panose="020B0503020204020204" pitchFamily="34" charset="0"/>
              </a:rPr>
              <a:t>MRNet Comm. </a:t>
            </a:r>
            <a:r>
              <a:rPr lang="en-US" sz="1600" dirty="0" err="1" smtClean="0">
                <a:solidFill>
                  <a:srgbClr val="000000"/>
                </a:solidFill>
                <a:latin typeface="Corbel" panose="020B0503020204020204" pitchFamily="34" charset="0"/>
              </a:rPr>
              <a:t>Proc</a:t>
            </a:r>
            <a:endParaRPr lang="en-US" sz="16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910292" y="4336983"/>
            <a:ext cx="1547446" cy="612022"/>
          </a:xfrm>
          <a:prstGeom prst="roundRect">
            <a:avLst/>
          </a:prstGeom>
          <a:ln cmpd="sng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Corbel" panose="020B0503020204020204" pitchFamily="34" charset="0"/>
              </a:rPr>
              <a:t>MRNet Comm. </a:t>
            </a:r>
            <a:r>
              <a:rPr lang="en-US" sz="1600" dirty="0" err="1">
                <a:solidFill>
                  <a:srgbClr val="000000"/>
                </a:solidFill>
                <a:latin typeface="Corbel" panose="020B0503020204020204" pitchFamily="34" charset="0"/>
              </a:rPr>
              <a:t>Proc</a:t>
            </a:r>
            <a:endParaRPr lang="en-US" sz="16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879042" y="5409644"/>
            <a:ext cx="1312985" cy="818943"/>
          </a:xfrm>
          <a:prstGeom prst="roundRect">
            <a:avLst/>
          </a:prstGeom>
          <a:ln cmpd="sng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rbel" panose="020B0503020204020204" pitchFamily="34" charset="0"/>
              </a:rPr>
              <a:t>TotalView debugger server</a:t>
            </a:r>
            <a:endParaRPr lang="en-US" sz="16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292928" y="5396620"/>
            <a:ext cx="1312985" cy="818943"/>
          </a:xfrm>
          <a:prstGeom prst="roundRect">
            <a:avLst/>
          </a:prstGeom>
          <a:ln cmpd="sng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Corbel" panose="020B0503020204020204" pitchFamily="34" charset="0"/>
              </a:rPr>
              <a:t>TotalView debugger </a:t>
            </a:r>
            <a:r>
              <a:rPr lang="en-US" sz="1600" dirty="0" smtClean="0">
                <a:solidFill>
                  <a:srgbClr val="000000"/>
                </a:solidFill>
                <a:latin typeface="Corbel" panose="020B0503020204020204" pitchFamily="34" charset="0"/>
              </a:rPr>
              <a:t>server</a:t>
            </a:r>
            <a:endParaRPr lang="en-US" sz="16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cxnSp>
        <p:nvCxnSpPr>
          <p:cNvPr id="4" name="Straight Arrow Connector 3"/>
          <p:cNvCxnSpPr>
            <a:stCxn id="2" idx="2"/>
            <a:endCxn id="9" idx="0"/>
          </p:cNvCxnSpPr>
          <p:nvPr/>
        </p:nvCxnSpPr>
        <p:spPr>
          <a:xfrm flipH="1">
            <a:off x="3554603" y="3890578"/>
            <a:ext cx="965476" cy="446405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  <a:endCxn id="10" idx="0"/>
          </p:cNvCxnSpPr>
          <p:nvPr/>
        </p:nvCxnSpPr>
        <p:spPr>
          <a:xfrm>
            <a:off x="4520079" y="3890578"/>
            <a:ext cx="1163936" cy="446405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1" idx="0"/>
          </p:cNvCxnSpPr>
          <p:nvPr/>
        </p:nvCxnSpPr>
        <p:spPr>
          <a:xfrm flipH="1">
            <a:off x="2535535" y="4949005"/>
            <a:ext cx="1019068" cy="460639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2" idx="0"/>
          </p:cNvCxnSpPr>
          <p:nvPr/>
        </p:nvCxnSpPr>
        <p:spPr>
          <a:xfrm>
            <a:off x="3554603" y="4949005"/>
            <a:ext cx="394818" cy="447615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 bwMode="auto">
          <a:xfrm>
            <a:off x="4719372" y="5374011"/>
            <a:ext cx="1312985" cy="818943"/>
          </a:xfrm>
          <a:prstGeom prst="roundRect">
            <a:avLst/>
          </a:prstGeom>
          <a:ln cmpd="sng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rbel" panose="020B0503020204020204" pitchFamily="34" charset="0"/>
              </a:rPr>
              <a:t>TotalView debugger server</a:t>
            </a:r>
            <a:endParaRPr lang="en-US" sz="16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6166338" y="5363962"/>
            <a:ext cx="1312985" cy="818943"/>
          </a:xfrm>
          <a:prstGeom prst="roundRect">
            <a:avLst/>
          </a:prstGeom>
          <a:ln cmpd="sng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Corbel" panose="020B0503020204020204" pitchFamily="34" charset="0"/>
              </a:rPr>
              <a:t>TotalView debugger </a:t>
            </a:r>
            <a:r>
              <a:rPr lang="en-US" sz="1600" dirty="0" smtClean="0">
                <a:solidFill>
                  <a:srgbClr val="000000"/>
                </a:solidFill>
                <a:latin typeface="Corbel" panose="020B0503020204020204" pitchFamily="34" charset="0"/>
              </a:rPr>
              <a:t>server</a:t>
            </a:r>
            <a:endParaRPr lang="en-US" sz="16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cxnSp>
        <p:nvCxnSpPr>
          <p:cNvPr id="53" name="Straight Arrow Connector 52"/>
          <p:cNvCxnSpPr>
            <a:stCxn id="10" idx="2"/>
            <a:endCxn id="51" idx="0"/>
          </p:cNvCxnSpPr>
          <p:nvPr/>
        </p:nvCxnSpPr>
        <p:spPr>
          <a:xfrm flipH="1">
            <a:off x="5375865" y="4949005"/>
            <a:ext cx="308150" cy="425006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2"/>
            <a:endCxn id="52" idx="0"/>
          </p:cNvCxnSpPr>
          <p:nvPr/>
        </p:nvCxnSpPr>
        <p:spPr>
          <a:xfrm>
            <a:off x="5684015" y="4949005"/>
            <a:ext cx="1138816" cy="414957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ontent Placeholder 1"/>
          <p:cNvSpPr>
            <a:spLocks noGrp="1"/>
          </p:cNvSpPr>
          <p:nvPr>
            <p:ph idx="1"/>
          </p:nvPr>
        </p:nvSpPr>
        <p:spPr>
          <a:xfrm>
            <a:off x="457200" y="1566864"/>
            <a:ext cx="8229600" cy="1829480"/>
          </a:xfrm>
        </p:spPr>
        <p:txBody>
          <a:bodyPr>
            <a:normAutofit/>
          </a:bodyPr>
          <a:lstStyle/>
          <a:p>
            <a:pPr marL="400050" lvl="1" indent="-280988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2000" dirty="0" smtClean="0">
                <a:latin typeface="Corbel" panose="020B0503020204020204" pitchFamily="34" charset="0"/>
              </a:rPr>
              <a:t>Implemented a tree-based </a:t>
            </a:r>
            <a:r>
              <a:rPr lang="en-US" sz="2000" dirty="0">
                <a:latin typeface="Corbel" panose="020B0503020204020204" pitchFamily="34" charset="0"/>
              </a:rPr>
              <a:t>infrastructure using </a:t>
            </a:r>
            <a:r>
              <a:rPr lang="en-US" sz="2000" dirty="0" smtClean="0">
                <a:latin typeface="Corbel" panose="020B0503020204020204" pitchFamily="34" charset="0"/>
              </a:rPr>
              <a:t>MRNet</a:t>
            </a:r>
          </a:p>
          <a:p>
            <a:pPr marL="400050" lvl="1" indent="-280988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2000" dirty="0" smtClean="0">
                <a:latin typeface="Corbel" panose="020B0503020204020204" pitchFamily="34" charset="0"/>
              </a:rPr>
              <a:t>Parallelized </a:t>
            </a:r>
            <a:r>
              <a:rPr lang="en-US" sz="2000" dirty="0">
                <a:latin typeface="Corbel" panose="020B0503020204020204" pitchFamily="34" charset="0"/>
              </a:rPr>
              <a:t>debugger operations to leverage the </a:t>
            </a:r>
            <a:r>
              <a:rPr lang="en-US" sz="2000" dirty="0" smtClean="0">
                <a:latin typeface="Corbel" panose="020B0503020204020204" pitchFamily="34" charset="0"/>
              </a:rPr>
              <a:t>tree</a:t>
            </a:r>
          </a:p>
          <a:p>
            <a:pPr marL="803275" lvl="2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rbel" panose="020B0503020204020204" pitchFamily="34" charset="0"/>
              </a:rPr>
              <a:t>Convert </a:t>
            </a:r>
            <a:r>
              <a:rPr lang="en-US" sz="1600" dirty="0">
                <a:latin typeface="Corbel" panose="020B0503020204020204" pitchFamily="34" charset="0"/>
              </a:rPr>
              <a:t>iteration in the front-end </a:t>
            </a:r>
            <a:r>
              <a:rPr lang="en-US" sz="1600" dirty="0" smtClean="0">
                <a:latin typeface="Corbel" panose="020B0503020204020204" pitchFamily="34" charset="0"/>
              </a:rPr>
              <a:t>to… </a:t>
            </a:r>
          </a:p>
          <a:p>
            <a:pPr marL="803275" lvl="2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rbel" panose="020B0503020204020204" pitchFamily="34" charset="0"/>
              </a:rPr>
              <a:t>Multicast </a:t>
            </a:r>
            <a:r>
              <a:rPr lang="en-US" sz="1600" dirty="0">
                <a:latin typeface="Corbel" panose="020B0503020204020204" pitchFamily="34" charset="0"/>
              </a:rPr>
              <a:t>down, and reduction up, the tree</a:t>
            </a:r>
            <a:endParaRPr lang="en-US" sz="1600" dirty="0" smtClean="0">
              <a:latin typeface="Corbel" panose="020B0503020204020204" pitchFamily="34" charset="0"/>
            </a:endParaRPr>
          </a:p>
        </p:txBody>
      </p:sp>
      <p:sp>
        <p:nvSpPr>
          <p:cNvPr id="69" name="Down Arrow 68"/>
          <p:cNvSpPr/>
          <p:nvPr/>
        </p:nvSpPr>
        <p:spPr bwMode="auto">
          <a:xfrm>
            <a:off x="1004837" y="3401831"/>
            <a:ext cx="783772" cy="2826756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Multicast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0" name="Down Arrow 69"/>
          <p:cNvSpPr/>
          <p:nvPr/>
        </p:nvSpPr>
        <p:spPr bwMode="auto">
          <a:xfrm rot="10800000">
            <a:off x="7439136" y="3356149"/>
            <a:ext cx="783772" cy="2826756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Reduction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2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22"/>
    </mc:Choice>
    <mc:Fallback xmlns="">
      <p:transition spd="slow" advTm="5342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566864"/>
            <a:ext cx="4235381" cy="382754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rbel" panose="020B0503020204020204" pitchFamily="34" charset="0"/>
              </a:rPr>
              <a:t>Scalable </a:t>
            </a:r>
            <a:r>
              <a:rPr lang="en-US" sz="2000" dirty="0">
                <a:latin typeface="Corbel" panose="020B0503020204020204" pitchFamily="34" charset="0"/>
              </a:rPr>
              <a:t>Early </a:t>
            </a:r>
            <a:r>
              <a:rPr lang="en-US" sz="2000" dirty="0" smtClean="0">
                <a:latin typeface="Corbel" panose="020B0503020204020204" pitchFamily="34" charset="0"/>
              </a:rPr>
              <a:t>Access  program</a:t>
            </a:r>
            <a:endParaRPr lang="en-US" sz="2000" dirty="0">
              <a:latin typeface="Corbel" panose="020B0503020204020204" pitchFamily="34" charset="0"/>
            </a:endParaRPr>
          </a:p>
          <a:p>
            <a:pPr lvl="1"/>
            <a:r>
              <a:rPr lang="en-US" sz="1800" dirty="0" smtClean="0">
                <a:latin typeface="Corbel" panose="020B0503020204020204" pitchFamily="34" charset="0"/>
              </a:rPr>
              <a:t>Up to version 6 </a:t>
            </a:r>
          </a:p>
          <a:p>
            <a:pPr lvl="1"/>
            <a:r>
              <a:rPr lang="en-US" sz="1800" dirty="0">
                <a:latin typeface="Corbel" panose="020B0503020204020204" pitchFamily="34" charset="0"/>
              </a:rPr>
              <a:t>Demonstrated scalability for a majority of basic operations </a:t>
            </a:r>
            <a:endParaRPr lang="en-US" sz="1800" dirty="0" smtClean="0">
              <a:latin typeface="Corbel" panose="020B0503020204020204" pitchFamily="34" charset="0"/>
            </a:endParaRPr>
          </a:p>
          <a:p>
            <a:pPr lvl="1"/>
            <a:r>
              <a:rPr lang="en-US" sz="1800" dirty="0" smtClean="0">
                <a:latin typeface="Corbel" panose="020B0503020204020204" pitchFamily="34" charset="0"/>
              </a:rPr>
              <a:t>Further improvements for start-up</a:t>
            </a:r>
          </a:p>
          <a:p>
            <a:pPr lvl="1"/>
            <a:r>
              <a:rPr lang="en-US" sz="1800" dirty="0" smtClean="0">
                <a:latin typeface="Corbel" panose="020B0503020204020204" pitchFamily="34" charset="0"/>
              </a:rPr>
              <a:t>New root window – previews of process/thread aggregation techniques</a:t>
            </a:r>
          </a:p>
          <a:p>
            <a:pPr marL="400050" lvl="1" indent="-280988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2000" dirty="0" smtClean="0">
                <a:latin typeface="Corbel" panose="020B0503020204020204" pitchFamily="34" charset="0"/>
              </a:rPr>
              <a:t>Field tested</a:t>
            </a:r>
          </a:p>
          <a:p>
            <a:pPr lvl="1"/>
            <a:r>
              <a:rPr lang="en-US" sz="1800" dirty="0" smtClean="0">
                <a:latin typeface="Corbel" panose="020B0503020204020204" pitchFamily="34" charset="0"/>
              </a:rPr>
              <a:t>Debugged various large-scale bugs</a:t>
            </a:r>
          </a:p>
          <a:p>
            <a:pPr lvl="1"/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orbel" panose="020B0503020204020204" pitchFamily="34" charset="0"/>
              </a:rPr>
              <a:t>The improvements are being </a:t>
            </a:r>
            <a:r>
              <a:rPr lang="en-US" sz="2800" dirty="0">
                <a:latin typeface="Corbel" panose="020B0503020204020204" pitchFamily="34" charset="0"/>
              </a:rPr>
              <a:t>incrementally </a:t>
            </a:r>
            <a:r>
              <a:rPr lang="en-US" sz="2800" dirty="0" smtClean="0">
                <a:latin typeface="Corbel" panose="020B0503020204020204" pitchFamily="34" charset="0"/>
              </a:rPr>
              <a:t>introduced through scalable early access program</a:t>
            </a:r>
            <a:endParaRPr lang="en-US" sz="2800" dirty="0"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28" y="1919231"/>
            <a:ext cx="3979334" cy="251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6912" y="5194349"/>
            <a:ext cx="7772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0988">
              <a:spcBef>
                <a:spcPts val="600"/>
              </a:spcBef>
              <a:buClr>
                <a:srgbClr val="0D5097"/>
              </a:buClr>
              <a:buFont typeface="Wingdings" charset="2"/>
              <a:buChar char="§"/>
            </a:pPr>
            <a:r>
              <a:rPr lang="en-US" sz="2000" dirty="0" smtClean="0">
                <a:latin typeface="Corbel" panose="020B0503020204020204" pitchFamily="34" charset="0"/>
              </a:rPr>
              <a:t>Soon be available in production versions – 8.14</a:t>
            </a:r>
          </a:p>
        </p:txBody>
      </p:sp>
    </p:spTree>
    <p:extLst>
      <p:ext uri="{BB962C8B-B14F-4D97-AF65-F5344CB8AC3E}">
        <p14:creationId xmlns:p14="http://schemas.microsoft.com/office/powerpoint/2010/main" val="23421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367"/>
    </mc:Choice>
    <mc:Fallback xmlns="">
      <p:transition spd="slow" advTm="13736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0136"/>
            <a:ext cx="8396243" cy="1251062"/>
          </a:xfrm>
        </p:spPr>
        <p:txBody>
          <a:bodyPr/>
          <a:lstStyle/>
          <a:p>
            <a:r>
              <a:rPr lang="en-US" sz="2800" dirty="0" smtClean="0">
                <a:latin typeface="Corbel" panose="020B0503020204020204" pitchFamily="34" charset="0"/>
              </a:rPr>
              <a:t>Meanwhile, we must reduce the search space to a level a human can comprehend and tools can manage</a:t>
            </a:r>
            <a:endParaRPr lang="en-US" sz="2800" dirty="0">
              <a:effectLst/>
              <a:latin typeface="Corbel" panose="020B0503020204020204" pitchFamily="34" charset="0"/>
            </a:endParaRPr>
          </a:p>
        </p:txBody>
      </p:sp>
      <p:pic>
        <p:nvPicPr>
          <p:cNvPr id="6" name="Picture 11" descr="C:\Documents and Settings\lee218\Desktop\untitl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6488" y="2091663"/>
            <a:ext cx="6643687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770438" y="2940976"/>
            <a:ext cx="2817812" cy="862012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508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H="1" flipV="1">
            <a:off x="4329113" y="1658276"/>
            <a:ext cx="527050" cy="1268412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Dot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H="1" flipV="1">
            <a:off x="4335463" y="2931451"/>
            <a:ext cx="415925" cy="78105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Dot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" name="Picture 12" descr="C:\Documents and Settings\lee218\Desktop\untitl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" y="1558263"/>
            <a:ext cx="42386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28575" y="1548738"/>
            <a:ext cx="4292600" cy="1533525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508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558800" y="3904588"/>
            <a:ext cx="2936875" cy="2397125"/>
            <a:chOff x="579" y="1059"/>
            <a:chExt cx="1724" cy="1946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579" y="1273"/>
              <a:ext cx="1724" cy="173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80" y="1059"/>
              <a:ext cx="1720" cy="21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Your Favorite Debugger</a:t>
              </a: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58775" y="3104488"/>
            <a:ext cx="7350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Task 0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820863" y="3072738"/>
            <a:ext cx="7350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Task 1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262313" y="3061626"/>
            <a:ext cx="7350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Task 2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1585913" y="3037813"/>
            <a:ext cx="1208087" cy="2178050"/>
          </a:xfrm>
          <a:prstGeom prst="downArrow">
            <a:avLst>
              <a:gd name="adj1" fmla="val 50000"/>
              <a:gd name="adj2" fmla="val 45072"/>
            </a:avLst>
          </a:prstGeom>
          <a:solidFill>
            <a:srgbClr val="99CCFF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7"/>
          <p:cNvSpPr>
            <a:spLocks noChangeArrowheads="1"/>
          </p:cNvSpPr>
          <p:nvPr/>
        </p:nvSpPr>
        <p:spPr bwMode="auto">
          <a:xfrm flipV="1">
            <a:off x="455613" y="3060038"/>
            <a:ext cx="1522412" cy="2384425"/>
          </a:xfrm>
          <a:custGeom>
            <a:avLst/>
            <a:gdLst>
              <a:gd name="G0" fmla="+- 14684 0 0"/>
              <a:gd name="G1" fmla="+- 2464 0 0"/>
              <a:gd name="G2" fmla="+- 12158 0 2464"/>
              <a:gd name="G3" fmla="+- G2 0 2464"/>
              <a:gd name="G4" fmla="*/ G3 32768 32059"/>
              <a:gd name="G5" fmla="*/ G4 1 2"/>
              <a:gd name="G6" fmla="+- 21600 0 14684"/>
              <a:gd name="G7" fmla="*/ G6 2464 6079"/>
              <a:gd name="G8" fmla="+- G7 14684 0"/>
              <a:gd name="T0" fmla="*/ 14684 w 21600"/>
              <a:gd name="T1" fmla="*/ 0 h 21600"/>
              <a:gd name="T2" fmla="*/ 14684 w 21600"/>
              <a:gd name="T3" fmla="*/ 12158 h 21600"/>
              <a:gd name="T4" fmla="*/ 3695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684" y="0"/>
                </a:lnTo>
                <a:lnTo>
                  <a:pt x="14684" y="2464"/>
                </a:lnTo>
                <a:lnTo>
                  <a:pt x="12427" y="2464"/>
                </a:lnTo>
                <a:cubicBezTo>
                  <a:pt x="5564" y="2464"/>
                  <a:pt x="0" y="6804"/>
                  <a:pt x="0" y="12158"/>
                </a:cubicBezTo>
                <a:lnTo>
                  <a:pt x="0" y="21600"/>
                </a:lnTo>
                <a:lnTo>
                  <a:pt x="7390" y="21600"/>
                </a:lnTo>
                <a:lnTo>
                  <a:pt x="7390" y="12158"/>
                </a:lnTo>
                <a:cubicBezTo>
                  <a:pt x="7390" y="10797"/>
                  <a:pt x="9645" y="9694"/>
                  <a:pt x="12427" y="9694"/>
                </a:cubicBezTo>
                <a:lnTo>
                  <a:pt x="14684" y="9694"/>
                </a:lnTo>
                <a:lnTo>
                  <a:pt x="14684" y="12158"/>
                </a:lnTo>
                <a:close/>
              </a:path>
            </a:pathLst>
          </a:custGeom>
          <a:solidFill>
            <a:srgbClr val="99CCFF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28"/>
          <p:cNvSpPr>
            <a:spLocks noChangeArrowheads="1"/>
          </p:cNvSpPr>
          <p:nvPr/>
        </p:nvSpPr>
        <p:spPr bwMode="auto">
          <a:xfrm flipH="1" flipV="1">
            <a:off x="2384425" y="3074325"/>
            <a:ext cx="1536700" cy="3284538"/>
          </a:xfrm>
          <a:custGeom>
            <a:avLst/>
            <a:gdLst>
              <a:gd name="G0" fmla="+- 16882 0 0"/>
              <a:gd name="G1" fmla="+- 2052 0 0"/>
              <a:gd name="G2" fmla="+- 12158 0 2052"/>
              <a:gd name="G3" fmla="+- G2 0 2052"/>
              <a:gd name="G4" fmla="*/ G3 32768 32059"/>
              <a:gd name="G5" fmla="*/ G4 1 2"/>
              <a:gd name="G6" fmla="+- 21600 0 16882"/>
              <a:gd name="G7" fmla="*/ G6 2052 6079"/>
              <a:gd name="G8" fmla="+- G7 16882 0"/>
              <a:gd name="T0" fmla="*/ 16882 w 21600"/>
              <a:gd name="T1" fmla="*/ 0 h 21600"/>
              <a:gd name="T2" fmla="*/ 16882 w 21600"/>
              <a:gd name="T3" fmla="*/ 12158 h 21600"/>
              <a:gd name="T4" fmla="*/ 411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882" y="0"/>
                </a:lnTo>
                <a:lnTo>
                  <a:pt x="16882" y="2052"/>
                </a:lnTo>
                <a:lnTo>
                  <a:pt x="12427" y="2052"/>
                </a:lnTo>
                <a:cubicBezTo>
                  <a:pt x="5564" y="2052"/>
                  <a:pt x="0" y="6577"/>
                  <a:pt x="0" y="12158"/>
                </a:cubicBezTo>
                <a:lnTo>
                  <a:pt x="0" y="21600"/>
                </a:lnTo>
                <a:lnTo>
                  <a:pt x="8232" y="21600"/>
                </a:lnTo>
                <a:lnTo>
                  <a:pt x="8232" y="12158"/>
                </a:lnTo>
                <a:cubicBezTo>
                  <a:pt x="8232" y="11025"/>
                  <a:pt x="10110" y="10106"/>
                  <a:pt x="12427" y="10106"/>
                </a:cubicBezTo>
                <a:lnTo>
                  <a:pt x="16882" y="10106"/>
                </a:lnTo>
                <a:lnTo>
                  <a:pt x="16882" y="12158"/>
                </a:lnTo>
                <a:close/>
              </a:path>
            </a:pathLst>
          </a:custGeom>
          <a:solidFill>
            <a:srgbClr val="99CCFF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331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2"/>
    </mc:Choice>
    <mc:Fallback xmlns="">
      <p:transition spd="slow" advTm="316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C -0.00538 0.06875 -0.01042 0.13774 0.01562 0.16945 C 0.04184 0.20116 0.0993 0.19584 0.15694 0.19051 " pathEditMode="relative" rAng="0" ptsTypes="aaA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-0.00087 0.233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33 0.09098 0.01684 0.18195 -0.0099 0.22825 C -0.03664 0.27454 -0.09879 0.27593 -0.16077 0.27755 " pathEditMode="relative" ptsTypes="aaA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7" grpId="0"/>
      <p:bldP spid="17" grpId="1"/>
      <p:bldP spid="18" grpId="0"/>
      <p:bldP spid="18" grpId="1"/>
      <p:bldP spid="19" grpId="0"/>
      <p:bldP spid="19" grpId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orbel" panose="020B0503020204020204" pitchFamily="34" charset="0"/>
              </a:rPr>
              <a:t>Quick </a:t>
            </a:r>
            <a:r>
              <a:rPr lang="en-US" sz="2800" dirty="0">
                <a:latin typeface="Corbel" panose="020B0503020204020204" pitchFamily="34" charset="0"/>
              </a:rPr>
              <a:t>outlier detection with </a:t>
            </a:r>
            <a:r>
              <a:rPr lang="en-US" sz="2800" dirty="0" smtClean="0">
                <a:latin typeface="Corbel" panose="020B0503020204020204" pitchFamily="34" charset="0"/>
              </a:rPr>
              <a:t>STAT is highly effective in isolating the origin of many bugs in Sequoia.</a:t>
            </a:r>
            <a:endParaRPr lang="en-US" sz="2800" dirty="0">
              <a:latin typeface="Corbel" panose="020B0503020204020204" pitchFamily="34" charset="0"/>
            </a:endParaRPr>
          </a:p>
        </p:txBody>
      </p:sp>
      <p:pic>
        <p:nvPicPr>
          <p:cNvPr id="1026" name="Picture 2" descr="C:\Users\ahn1\Desktop\Storage\Presentation &amp; Publication\2013_pub_talk\Talks\2013-11-21-TV-BOF\BGQ init error\Pictur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7" y="1610993"/>
            <a:ext cx="2353831" cy="29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21809" y="2314341"/>
            <a:ext cx="2168049" cy="3090212"/>
            <a:chOff x="421809" y="2314341"/>
            <a:chExt cx="2168049" cy="3090212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1524500" y="2314341"/>
              <a:ext cx="1065358" cy="2293739"/>
            </a:xfrm>
            <a:prstGeom prst="roundRect">
              <a:avLst/>
            </a:prstGeom>
            <a:noFill/>
            <a:ln cmpd="sng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Flowchart: Alternate Process 6"/>
            <p:cNvSpPr/>
            <p:nvPr/>
          </p:nvSpPr>
          <p:spPr bwMode="auto">
            <a:xfrm>
              <a:off x="421809" y="4725930"/>
              <a:ext cx="1982265" cy="678623"/>
            </a:xfrm>
            <a:prstGeom prst="flowChartAlternateProcess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1002">
              <a:schemeClr val="lt2"/>
            </a:fillRef>
            <a:effectRef idx="0">
              <a:scrgbClr r="0" g="0" b="0"/>
            </a:effectRef>
            <a:fontRef idx="major"/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dirty="0" smtClean="0">
                  <a:solidFill>
                    <a:srgbClr val="000000"/>
                  </a:solidFill>
                </a:rPr>
                <a:t>A crash </a:t>
              </a:r>
              <a:r>
                <a:rPr lang="en-US" sz="1600" dirty="0">
                  <a:solidFill>
                    <a:srgbClr val="000000"/>
                  </a:solidFill>
                </a:rPr>
                <a:t>during </a:t>
              </a:r>
              <a:r>
                <a:rPr lang="en-US" sz="1600" dirty="0" err="1">
                  <a:solidFill>
                    <a:srgbClr val="000000"/>
                  </a:solidFill>
                </a:rPr>
                <a:t>init.</a:t>
              </a:r>
              <a:r>
                <a:rPr lang="en-US" sz="1600" dirty="0">
                  <a:solidFill>
                    <a:srgbClr val="000000"/>
                  </a:solidFill>
                </a:rPr>
                <a:t> due to a bad CN. </a:t>
              </a:r>
            </a:p>
          </p:txBody>
        </p:sp>
      </p:grpSp>
      <p:pic>
        <p:nvPicPr>
          <p:cNvPr id="9" name="Picture 2" descr="C:\Users\ahn1\Desktop\Storage\Presentation &amp; Publication\2013_pub_talk\Talks\2013-11-21-TV-BOF\Decrementor\decrement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22" y="1610993"/>
            <a:ext cx="3295253" cy="198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373937" y="2224507"/>
            <a:ext cx="2689238" cy="2916836"/>
            <a:chOff x="3373937" y="2224507"/>
            <a:chExt cx="2689238" cy="2916836"/>
          </a:xfrm>
        </p:grpSpPr>
        <p:sp>
          <p:nvSpPr>
            <p:cNvPr id="13" name="Flowchart: Alternate Process 12"/>
            <p:cNvSpPr/>
            <p:nvPr/>
          </p:nvSpPr>
          <p:spPr bwMode="auto">
            <a:xfrm>
              <a:off x="3373937" y="3756522"/>
              <a:ext cx="2498266" cy="1384821"/>
            </a:xfrm>
            <a:prstGeom prst="flowChartAlternateProcess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1002">
              <a:schemeClr val="lt2"/>
            </a:fillRef>
            <a:effectRef idx="0">
              <a:scrgbClr r="0" g="0" b="0"/>
            </a:effectRef>
            <a:fontRef idx="major"/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dirty="0" smtClean="0">
                  <a:solidFill>
                    <a:srgbClr val="000000"/>
                  </a:solidFill>
                </a:rPr>
                <a:t>A hang </a:t>
              </a:r>
              <a:r>
                <a:rPr lang="en-US" sz="1600" dirty="0">
                  <a:solidFill>
                    <a:srgbClr val="000000"/>
                  </a:solidFill>
                </a:rPr>
                <a:t>due to a </a:t>
              </a:r>
              <a:r>
                <a:rPr lang="en-US" sz="1600" dirty="0" err="1">
                  <a:solidFill>
                    <a:srgbClr val="000000"/>
                  </a:solidFill>
                </a:rPr>
                <a:t>decrementor</a:t>
              </a:r>
              <a:r>
                <a:rPr lang="en-US" sz="1600" dirty="0">
                  <a:solidFill>
                    <a:srgbClr val="000000"/>
                  </a:solidFill>
                </a:rPr>
                <a:t> on a core running </a:t>
              </a:r>
              <a:r>
                <a:rPr lang="en-US" sz="1600" dirty="0" smtClean="0">
                  <a:solidFill>
                    <a:srgbClr val="000000"/>
                  </a:solidFill>
                </a:rPr>
                <a:t>super slow at </a:t>
              </a:r>
              <a:r>
                <a:rPr lang="en-US" sz="1600" i="1" dirty="0" smtClean="0">
                  <a:solidFill>
                    <a:srgbClr val="C00000"/>
                  </a:solidFill>
                </a:rPr>
                <a:t>over one million processes.</a:t>
              </a:r>
              <a:endParaRPr lang="en-US" sz="1600" i="1" dirty="0">
                <a:solidFill>
                  <a:srgbClr val="C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4623070" y="2224507"/>
              <a:ext cx="1440105" cy="1236703"/>
            </a:xfrm>
            <a:prstGeom prst="roundRect">
              <a:avLst/>
            </a:prstGeom>
            <a:noFill/>
            <a:ln cmpd="sng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10010" y="5764864"/>
            <a:ext cx="2580194" cy="357447"/>
            <a:chOff x="3710010" y="5764864"/>
            <a:chExt cx="2580194" cy="357447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3710010" y="5764864"/>
              <a:ext cx="1826119" cy="357447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92716: 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bgqio199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8" name="Striped Right Arrow 17"/>
            <p:cNvSpPr/>
            <p:nvPr/>
          </p:nvSpPr>
          <p:spPr bwMode="auto">
            <a:xfrm rot="10800000">
              <a:off x="5736556" y="5843674"/>
              <a:ext cx="553648" cy="199828"/>
            </a:xfrm>
            <a:prstGeom prst="stripedRightArrow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6" name="Flowchart: Alternate Process 15"/>
          <p:cNvSpPr/>
          <p:nvPr/>
        </p:nvSpPr>
        <p:spPr bwMode="auto">
          <a:xfrm>
            <a:off x="6339955" y="5322498"/>
            <a:ext cx="2498266" cy="930789"/>
          </a:xfrm>
          <a:prstGeom prst="flowChartAlternateProcess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Hang </a:t>
            </a:r>
            <a:r>
              <a:rPr lang="en-US" sz="1600" dirty="0">
                <a:solidFill>
                  <a:srgbClr val="000000"/>
                </a:solidFill>
              </a:rPr>
              <a:t>due to a </a:t>
            </a:r>
            <a:r>
              <a:rPr lang="en-US" sz="1600" dirty="0" smtClean="0">
                <a:solidFill>
                  <a:srgbClr val="000000"/>
                </a:solidFill>
              </a:rPr>
              <a:t>bug in LUSTRE using </a:t>
            </a:r>
            <a:r>
              <a:rPr lang="en-US" sz="1600" dirty="0" smtClean="0"/>
              <a:t>the</a:t>
            </a:r>
            <a:r>
              <a:rPr lang="en-US" sz="1600" dirty="0" smtClean="0">
                <a:solidFill>
                  <a:srgbClr val="C00000"/>
                </a:solidFill>
              </a:rPr>
              <a:t> full  96 BGQ racks.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1027" name="Picture 3" descr="C:\Users\ahn1\Desktop\Storage\Presentation &amp; Publication\2013_pub_talk\Talks\2013-11-20-extreme-scale-debugging-BOF\IOR\ior.iss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613" y="1611857"/>
            <a:ext cx="2254949" cy="352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 bwMode="auto">
          <a:xfrm>
            <a:off x="7367291" y="2056976"/>
            <a:ext cx="1509423" cy="440574"/>
          </a:xfrm>
          <a:prstGeom prst="roundRect">
            <a:avLst/>
          </a:prstGeom>
          <a:noFill/>
          <a:ln cmpd="sng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36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9"/>
    </mc:Choice>
    <mc:Fallback xmlns="">
      <p:transition spd="slow" advTm="243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orbel" panose="020B0503020204020204" pitchFamily="34" charset="0"/>
              </a:rPr>
              <a:t>We must also expand the capabilities of our lightweight tools</a:t>
            </a:r>
            <a:endParaRPr lang="en-US" sz="2800" dirty="0">
              <a:latin typeface="Corbel" panose="020B0503020204020204" pitchFamily="34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938213" y="5857875"/>
            <a:ext cx="2908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319713" y="5857875"/>
            <a:ext cx="2908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922338" y="5770563"/>
            <a:ext cx="0" cy="185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8224838" y="5757863"/>
            <a:ext cx="0" cy="185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54500" y="547528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0"/>
              <a:t>…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010401" y="5838825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Corbel" panose="020B0503020204020204" pitchFamily="34" charset="0"/>
              </a:rPr>
              <a:t>Hig</a:t>
            </a:r>
            <a:r>
              <a:rPr lang="en-US" sz="2000" dirty="0" smtClean="0">
                <a:latin typeface="Corbel" panose="020B0503020204020204" pitchFamily="34" charset="0"/>
              </a:rPr>
              <a:t>h-end</a:t>
            </a:r>
            <a:endParaRPr lang="en-US" sz="2000" b="0" dirty="0">
              <a:latin typeface="Corbel" panose="020B0503020204020204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69938" y="5851525"/>
            <a:ext cx="1075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orbel" panose="020B0503020204020204" pitchFamily="34" charset="0"/>
              </a:rPr>
              <a:t>Desktop</a:t>
            </a:r>
            <a:endParaRPr lang="en-US" sz="2000" b="0" dirty="0">
              <a:latin typeface="Corbel" panose="020B0503020204020204" pitchFamily="34" charset="0"/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H="1" flipV="1">
            <a:off x="920750" y="2287588"/>
            <a:ext cx="1588" cy="3484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-76200" y="1763713"/>
            <a:ext cx="1409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Corbel" panose="020B0503020204020204" pitchFamily="34" charset="0"/>
              </a:rPr>
              <a:t>Feature Set</a:t>
            </a:r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1731963" y="2500313"/>
            <a:ext cx="185737" cy="17621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19664" y="1966912"/>
            <a:ext cx="3308349" cy="3646488"/>
            <a:chOff x="4919664" y="1966912"/>
            <a:chExt cx="3308349" cy="3646488"/>
          </a:xfrm>
        </p:grpSpPr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8042275" y="5446713"/>
              <a:ext cx="185738" cy="166687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32"/>
            <p:cNvSpPr>
              <a:spLocks/>
            </p:cNvSpPr>
            <p:nvPr/>
          </p:nvSpPr>
          <p:spPr bwMode="auto">
            <a:xfrm>
              <a:off x="4919664" y="1966912"/>
              <a:ext cx="3005137" cy="3416301"/>
            </a:xfrm>
            <a:prstGeom prst="borderCallout2">
              <a:avLst>
                <a:gd name="adj1" fmla="val 3347"/>
                <a:gd name="adj2" fmla="val 102583"/>
                <a:gd name="adj3" fmla="val 3347"/>
                <a:gd name="adj4" fmla="val 104787"/>
                <a:gd name="adj5" fmla="val 99176"/>
                <a:gd name="adj6" fmla="val 106803"/>
              </a:avLst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" name="Picture 3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57069" y="2085975"/>
              <a:ext cx="2762657" cy="268128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4953611" y="4738688"/>
              <a:ext cx="2967957" cy="70802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000" b="0" dirty="0"/>
                <a:t>Scalable, lightweight </a:t>
              </a:r>
              <a:r>
                <a:rPr lang="en-US" sz="2000" b="0" dirty="0" smtClean="0"/>
                <a:t>tools infrastructure</a:t>
              </a:r>
              <a:endParaRPr lang="en-US" sz="2000" b="0" dirty="0"/>
            </a:p>
          </p:txBody>
        </p:sp>
      </p:grpSp>
      <p:grpSp>
        <p:nvGrpSpPr>
          <p:cNvPr id="23" name="Group 42"/>
          <p:cNvGrpSpPr>
            <a:grpSpLocks/>
          </p:cNvGrpSpPr>
          <p:nvPr/>
        </p:nvGrpSpPr>
        <p:grpSpPr bwMode="auto">
          <a:xfrm>
            <a:off x="1836738" y="3270250"/>
            <a:ext cx="1841500" cy="2470150"/>
            <a:chOff x="1157" y="1856"/>
            <a:chExt cx="1160" cy="1556"/>
          </a:xfrm>
        </p:grpSpPr>
        <p:sp>
          <p:nvSpPr>
            <p:cNvPr id="24" name="AutoShape 37"/>
            <p:cNvSpPr>
              <a:spLocks/>
            </p:cNvSpPr>
            <p:nvPr/>
          </p:nvSpPr>
          <p:spPr bwMode="auto">
            <a:xfrm>
              <a:off x="1157" y="1856"/>
              <a:ext cx="1160" cy="1556"/>
            </a:xfrm>
            <a:prstGeom prst="borderCallout2">
              <a:avLst>
                <a:gd name="adj1" fmla="val 4625"/>
                <a:gd name="adj2" fmla="val -4139"/>
                <a:gd name="adj3" fmla="val 4625"/>
                <a:gd name="adj4" fmla="val -4222"/>
                <a:gd name="adj5" fmla="val -21528"/>
                <a:gd name="adj6" fmla="val -4310"/>
              </a:avLst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 type="none"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" name="Group 38"/>
            <p:cNvGrpSpPr>
              <a:grpSpLocks/>
            </p:cNvGrpSpPr>
            <p:nvPr/>
          </p:nvGrpSpPr>
          <p:grpSpPr bwMode="auto">
            <a:xfrm>
              <a:off x="1243" y="1936"/>
              <a:ext cx="963" cy="1376"/>
              <a:chOff x="915" y="1272"/>
              <a:chExt cx="1370" cy="1800"/>
            </a:xfrm>
          </p:grpSpPr>
          <p:pic>
            <p:nvPicPr>
              <p:cNvPr id="26" name="Picture 39" descr="mai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915" y="1272"/>
                <a:ext cx="1223" cy="1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</p:pic>
          <p:pic>
            <p:nvPicPr>
              <p:cNvPr id="27" name="Picture 40" descr="msq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482" y="2124"/>
                <a:ext cx="803" cy="88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7136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5"/>
    </mc:Choice>
    <mc:Fallback xmlns="">
      <p:transition spd="slow" advTm="222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6.06201E-7 L -3.61111E-6 -0.07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066959"/>
          </a:xfrm>
        </p:spPr>
        <p:txBody>
          <a:bodyPr anchor="t">
            <a:spAutoFit/>
          </a:bodyPr>
          <a:lstStyle/>
          <a:p>
            <a:r>
              <a:rPr lang="en-US" sz="2800" dirty="0" err="1" smtClean="0">
                <a:latin typeface="Corbel" panose="020B0503020204020204" pitchFamily="34" charset="0"/>
              </a:rPr>
              <a:t>DySectAPI</a:t>
            </a:r>
            <a:r>
              <a:rPr lang="en-US" sz="2800" dirty="0" smtClean="0">
                <a:latin typeface="Corbel" panose="020B0503020204020204" pitchFamily="34" charset="0"/>
              </a:rPr>
              <a:t> will enable STAT to diagnose more classes of bugs</a:t>
            </a:r>
            <a:endParaRPr lang="en-US" sz="2800" dirty="0">
              <a:latin typeface="Corbel" panose="020B0503020204020204" pitchFamily="34" charset="0"/>
            </a:endParaRP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57200" y="1566863"/>
            <a:ext cx="5143500" cy="4237037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Create probe trees </a:t>
            </a:r>
            <a:r>
              <a:rPr lang="en-US" sz="2000" dirty="0"/>
              <a:t>to capture a user’s debugging </a:t>
            </a:r>
            <a:r>
              <a:rPr lang="en-US" sz="2000" dirty="0" smtClean="0"/>
              <a:t>intuition</a:t>
            </a:r>
          </a:p>
          <a:p>
            <a:r>
              <a:rPr lang="en-US" sz="2000" i="1" dirty="0" smtClean="0"/>
              <a:t>Probe(Event, Condition, Domain, Action)</a:t>
            </a:r>
          </a:p>
          <a:p>
            <a:pPr lvl="1"/>
            <a:r>
              <a:rPr lang="en-US" sz="1600" dirty="0" smtClean="0"/>
              <a:t>Event – Initial trigger</a:t>
            </a:r>
          </a:p>
          <a:p>
            <a:pPr lvl="1"/>
            <a:r>
              <a:rPr lang="en-US" sz="1600" dirty="0" smtClean="0"/>
              <a:t>Condition – Predicate for probe triggering</a:t>
            </a:r>
          </a:p>
          <a:p>
            <a:pPr lvl="1"/>
            <a:r>
              <a:rPr lang="en-US" sz="1600" dirty="0" smtClean="0"/>
              <a:t>Domain – Process scope and synchronization</a:t>
            </a:r>
          </a:p>
          <a:p>
            <a:pPr lvl="1"/>
            <a:r>
              <a:rPr lang="en-US" sz="1600" dirty="0" smtClean="0"/>
              <a:t>Action – User actions performed upon triggering</a:t>
            </a:r>
            <a:endParaRPr lang="en-US" sz="2100" dirty="0" smtClean="0"/>
          </a:p>
          <a:p>
            <a:r>
              <a:rPr lang="en-US" sz="2000" dirty="0" smtClean="0"/>
              <a:t>Minimize user interaction at runtime</a:t>
            </a:r>
          </a:p>
          <a:p>
            <a:r>
              <a:rPr lang="en-US" sz="2000" dirty="0" smtClean="0"/>
              <a:t>Reduce bug search space in time, code space, and process space</a:t>
            </a:r>
          </a:p>
          <a:p>
            <a:r>
              <a:rPr lang="en-US" sz="2000" dirty="0"/>
              <a:t>We plan to populate ready-made probes that then will serve as </a:t>
            </a:r>
            <a:r>
              <a:rPr lang="en-US" sz="2000" i="1" dirty="0"/>
              <a:t>debugging </a:t>
            </a:r>
            <a:r>
              <a:rPr lang="en-US" sz="2000" i="1" dirty="0" smtClean="0"/>
              <a:t>know-how</a:t>
            </a:r>
            <a:endParaRPr lang="en-US" sz="2000" dirty="0" smtClean="0"/>
          </a:p>
          <a:p>
            <a:pPr lvl="3"/>
            <a:endParaRPr lang="en-US" dirty="0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5581374" y="2070100"/>
            <a:ext cx="3391452" cy="2108200"/>
            <a:chOff x="4794250" y="1581150"/>
            <a:chExt cx="4229100" cy="262890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7308850" y="2038350"/>
              <a:ext cx="914400" cy="5715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5708650" y="2038350"/>
              <a:ext cx="914400" cy="5715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6051550" y="1581150"/>
              <a:ext cx="1714500" cy="5715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Probe A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94250" y="2609850"/>
              <a:ext cx="1714500" cy="5715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Probe 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08850" y="2609850"/>
              <a:ext cx="1714500" cy="5715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Probe C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08850" y="3638550"/>
              <a:ext cx="1714500" cy="5715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Probe D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8223250" y="3181350"/>
              <a:ext cx="0" cy="4572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955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"/>
    </mc:Choice>
    <mc:Fallback xmlns="">
      <p:transition spd="slow" advTm="4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3|8.6|2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7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2|0.3|0.3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1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ndard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</a:spDef>
    <a:lnDef>
      <a:spPr>
        <a:ln w="31750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o Background Col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ln>
          <a:headEnd/>
          <a:tailEnd/>
        </a:ln>
      </a:spPr>
      <a:bodyPr rtlCol="0"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1750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945</Words>
  <Application>Microsoft Macintosh PowerPoint</Application>
  <PresentationFormat>Bildschirmpräsentation (4:3)</PresentationFormat>
  <Paragraphs>201</Paragraphs>
  <Slides>17</Slides>
  <Notes>16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Standard Background</vt:lpstr>
      <vt:lpstr>1_No Background Color</vt:lpstr>
      <vt:lpstr>Equation</vt:lpstr>
      <vt:lpstr>LLNL’s debugging tools and next challenges</vt:lpstr>
      <vt:lpstr>Parallel debugging represents a significant loss in user productivity</vt:lpstr>
      <vt:lpstr>Our approach composes strengths of various types of debugging tools </vt:lpstr>
      <vt:lpstr>Our multiyear, multiphase collaborative project with RWS re-architected TotalView for higher scalability</vt:lpstr>
      <vt:lpstr>The improvements are being incrementally introduced through scalable early access program</vt:lpstr>
      <vt:lpstr>Meanwhile, we must reduce the search space to a level a human can comprehend and tools can manage</vt:lpstr>
      <vt:lpstr>Quick outlier detection with STAT is highly effective in isolating the origin of many bugs in Sequoia.</vt:lpstr>
      <vt:lpstr>We must also expand the capabilities of our lightweight tools</vt:lpstr>
      <vt:lpstr>DySectAPI will enable STAT to diagnose more classes of bugs</vt:lpstr>
      <vt:lpstr>Non-deterministic concurrency errors at large scale are the next big challenge</vt:lpstr>
      <vt:lpstr>Non-determinism hampers reproducibility in HPC.</vt:lpstr>
      <vt:lpstr>Non-determinism is often the bane of parallel software development</vt:lpstr>
      <vt:lpstr>PRUNER will innovate scalable ways to analyze and control concurrency.</vt:lpstr>
      <vt:lpstr>PRUNER is investigating a scalable record and replay and dynamic verification techniques for MPI</vt:lpstr>
      <vt:lpstr>PRUNER is actively investigating a scalable, low-overhead data-race checker for OpenMP</vt:lpstr>
      <vt:lpstr>LLNL pushes the frontiers of HPC debugging to provide most comprehensive debugging solutions</vt:lpstr>
      <vt:lpstr>PowerPoint-Präsentation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LLNL Template</dc:title>
  <dc:creator>TID</dc:creator>
  <cp:lastModifiedBy>Tobias Hilbrich</cp:lastModifiedBy>
  <cp:revision>2640</cp:revision>
  <cp:lastPrinted>2014-05-28T17:15:32Z</cp:lastPrinted>
  <dcterms:created xsi:type="dcterms:W3CDTF">2010-07-01T20:56:41Z</dcterms:created>
  <dcterms:modified xsi:type="dcterms:W3CDTF">2014-09-04T13:24:02Z</dcterms:modified>
</cp:coreProperties>
</file>