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4"/>
  </p:sldMasterIdLst>
  <p:notesMasterIdLst>
    <p:notesMasterId r:id="rId21"/>
  </p:notesMasterIdLst>
  <p:handoutMasterIdLst>
    <p:handoutMasterId r:id="rId22"/>
  </p:handoutMasterIdLst>
  <p:sldIdLst>
    <p:sldId id="257" r:id="rId5"/>
    <p:sldId id="258" r:id="rId6"/>
    <p:sldId id="259" r:id="rId7"/>
    <p:sldId id="266" r:id="rId8"/>
    <p:sldId id="265" r:id="rId9"/>
    <p:sldId id="260" r:id="rId10"/>
    <p:sldId id="261" r:id="rId11"/>
    <p:sldId id="263" r:id="rId12"/>
    <p:sldId id="262" r:id="rId13"/>
    <p:sldId id="264" r:id="rId14"/>
    <p:sldId id="267" r:id="rId15"/>
    <p:sldId id="268" r:id="rId16"/>
    <p:sldId id="269" r:id="rId17"/>
    <p:sldId id="270" r:id="rId18"/>
    <p:sldId id="272" r:id="rId19"/>
    <p:sldId id="271" r:id="rId20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2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7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52CCA3A-88EE-4D7E-83E9-6FC411A2CA41}" type="datetimeFigureOut">
              <a:rPr lang="de-DE"/>
              <a:pPr>
                <a:defRPr/>
              </a:pPr>
              <a:t>10.07.2018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pPr>
              <a:defRPr/>
            </a:pPr>
            <a:fld id="{03345BD2-95B6-4F42-AD73-12724A5EC8F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3186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77A5C064-1270-429F-A2C5-B28646435329}" type="datetimeFigureOut">
              <a:rPr lang="de-DE"/>
              <a:pPr>
                <a:defRPr/>
              </a:pPr>
              <a:t>10.07.2018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pPr>
              <a:defRPr/>
            </a:pPr>
            <a:fld id="{95E3E67E-0889-475E-8DE1-B1B594BCF64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706261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8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6018213"/>
            <a:ext cx="28241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7338" y="6227763"/>
            <a:ext cx="731837" cy="396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00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_ohne_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288324" y="1136822"/>
            <a:ext cx="8568339" cy="374202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30337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" y="1152000"/>
            <a:ext cx="8568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 noProof="0" smtClean="0"/>
              <a:t>Formatvorlagen des Textmasters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7338" y="1684800"/>
            <a:ext cx="8569325" cy="3751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189689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ohne_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0086" y="1145060"/>
            <a:ext cx="8576577" cy="42910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48624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1684338"/>
            <a:ext cx="27813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288000" y="1152000"/>
            <a:ext cx="8569325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noProof="0" smtClean="0"/>
              <a:t>Formatvorlagen des Textmasters bearbeiten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287338" y="1684799"/>
            <a:ext cx="5648325" cy="398595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289536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152525"/>
            <a:ext cx="85725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87338" y="5359400"/>
            <a:ext cx="8559667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noProof="0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90915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2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288000" y="1152000"/>
            <a:ext cx="8569325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noProof="0" smtClean="0"/>
              <a:t>Formatvorlagen des Textmasters bearbeiten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7338" y="1684800"/>
            <a:ext cx="8569325" cy="3632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6294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9"/>
          <p:cNvCxnSpPr/>
          <p:nvPr/>
        </p:nvCxnSpPr>
        <p:spPr>
          <a:xfrm>
            <a:off x="287338" y="6040438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287338" y="2487613"/>
            <a:ext cx="8569325" cy="10795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noProof="0" dirty="0" smtClean="0"/>
              <a:t>Thanks</a:t>
            </a:r>
            <a:r>
              <a:rPr lang="en-US" baseline="0" noProof="0" dirty="0" smtClean="0"/>
              <a:t> for your attention!</a:t>
            </a:r>
            <a:endParaRPr lang="en-US" noProof="0" dirty="0"/>
          </a:p>
        </p:txBody>
      </p:sp>
      <p:pic>
        <p:nvPicPr>
          <p:cNvPr id="5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6018213"/>
            <a:ext cx="28241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288000" y="3988800"/>
            <a:ext cx="856932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noProof="0" smtClean="0"/>
              <a:t>Formatvorlagen des Textmasters bearbeiten</a:t>
            </a:r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2"/>
          </p:nvPr>
        </p:nvSpPr>
        <p:spPr>
          <a:xfrm>
            <a:off x="287338" y="6227763"/>
            <a:ext cx="731837" cy="396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99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6018213"/>
            <a:ext cx="28241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7338" y="6227763"/>
            <a:ext cx="731837" cy="396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6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6018213"/>
            <a:ext cx="28241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7338" y="6227763"/>
            <a:ext cx="731837" cy="396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40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6018213"/>
            <a:ext cx="28241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7338" y="6227763"/>
            <a:ext cx="731837" cy="396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07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6018213"/>
            <a:ext cx="28241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7338" y="6227763"/>
            <a:ext cx="731837" cy="396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1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65"/>
          <a:stretch>
            <a:fillRect/>
          </a:stretch>
        </p:blipFill>
        <p:spPr bwMode="auto">
          <a:xfrm>
            <a:off x="0" y="0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6018213"/>
            <a:ext cx="28241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7338" y="6227763"/>
            <a:ext cx="731837" cy="396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81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9"/>
          <p:cNvCxnSpPr/>
          <p:nvPr/>
        </p:nvCxnSpPr>
        <p:spPr>
          <a:xfrm>
            <a:off x="287338" y="6040438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6018213"/>
            <a:ext cx="28241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7338" y="6227763"/>
            <a:ext cx="731837" cy="396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4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mittig, horizontal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9"/>
          <p:cNvCxnSpPr/>
          <p:nvPr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6018213"/>
            <a:ext cx="28241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7338" y="6227763"/>
            <a:ext cx="731837" cy="396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4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288000" y="1152000"/>
            <a:ext cx="8569325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noProof="0" smtClean="0"/>
              <a:t>Formatvorlagen des Textmasters bearbeiten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287338" y="1684800"/>
            <a:ext cx="8569325" cy="319405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07959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1123950" y="6227763"/>
            <a:ext cx="4251325" cy="630237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noProof="0" dirty="0" smtClean="0"/>
              <a:t>LLVM </a:t>
            </a:r>
            <a:r>
              <a:rPr lang="en-US" noProof="0" dirty="0" err="1" smtClean="0"/>
              <a:t>OpenMP</a:t>
            </a:r>
            <a:r>
              <a:rPr lang="en-US" noProof="0" dirty="0" smtClean="0"/>
              <a:t> runtime  |  Jonas Hahnfeld  |  HPC</a:t>
            </a:r>
            <a:r>
              <a:rPr lang="en-US" baseline="0" noProof="0" dirty="0" smtClean="0"/>
              <a:t> Group</a:t>
            </a:r>
            <a:r>
              <a:rPr lang="en-US" noProof="0" dirty="0" smtClean="0"/>
              <a:t>  |  24.04.2017</a:t>
            </a:r>
          </a:p>
        </p:txBody>
      </p:sp>
      <p:cxnSp>
        <p:nvCxnSpPr>
          <p:cNvPr id="11" name="Gerader Verbinder 10"/>
          <p:cNvCxnSpPr/>
          <p:nvPr/>
        </p:nvCxnSpPr>
        <p:spPr>
          <a:xfrm>
            <a:off x="287338" y="814388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287338" y="6040438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4"/>
          <p:cNvSpPr txBox="1">
            <a:spLocks noChangeArrowheads="1"/>
          </p:cNvSpPr>
          <p:nvPr/>
        </p:nvSpPr>
        <p:spPr bwMode="auto">
          <a:xfrm>
            <a:off x="288925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CE7F184-B9C8-4430-9E16-B50EC2A76BFA}" type="slidenum">
              <a:rPr lang="de-DE" altLang="de-DE" sz="900" smtClean="0">
                <a:solidFill>
                  <a:schemeClr val="tx2"/>
                </a:solidFill>
              </a:rPr>
              <a:pPr>
                <a:defRPr/>
              </a:pPr>
              <a:t>‹Nr.›</a:t>
            </a:fld>
            <a:endParaRPr lang="de-DE" altLang="de-DE" sz="900" dirty="0" smtClean="0">
              <a:solidFill>
                <a:schemeClr val="tx2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6018213"/>
            <a:ext cx="28241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60" r:id="rId9"/>
    <p:sldLayoutId id="2147483861" r:id="rId10"/>
    <p:sldLayoutId id="2147483862" r:id="rId11"/>
    <p:sldLayoutId id="2147483863" r:id="rId12"/>
    <p:sldLayoutId id="2147483873" r:id="rId13"/>
    <p:sldLayoutId id="2147483874" r:id="rId14"/>
    <p:sldLayoutId id="2147483864" r:id="rId15"/>
    <p:sldLayoutId id="2147483875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mprtl.org/" TargetMode="External"/><Relationship Id="rId2" Type="http://schemas.openxmlformats.org/officeDocument/2006/relationships/hyperlink" Target="http://openmp.llvm.org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LLVM </a:t>
            </a:r>
            <a:r>
              <a:rPr lang="en-US" dirty="0" err="1" smtClean="0"/>
              <a:t>OpenMP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 von 14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</a:t>
            </a:r>
            <a:r>
              <a:rPr lang="en-US" dirty="0" err="1" smtClean="0"/>
              <a:t>OpenMP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87338" y="1684798"/>
            <a:ext cx="8569325" cy="3915902"/>
          </a:xfrm>
        </p:spPr>
        <p:txBody>
          <a:bodyPr/>
          <a:lstStyle/>
          <a:p>
            <a:r>
              <a:rPr lang="de-DE" dirty="0" smtClean="0"/>
              <a:t>Global </a:t>
            </a:r>
            <a:r>
              <a:rPr lang="de-DE" dirty="0" err="1" smtClean="0"/>
              <a:t>array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pointers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threads</a:t>
            </a:r>
            <a:r>
              <a:rPr lang="de-DE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 err="1" smtClean="0"/>
              <a:t>kmp_info_t</a:t>
            </a:r>
            <a:r>
              <a:rPr lang="en-US" sz="1600" dirty="0" smtClean="0"/>
              <a:t> </a:t>
            </a:r>
            <a:r>
              <a:rPr lang="en-US" sz="1600" dirty="0"/>
              <a:t>**__</a:t>
            </a:r>
            <a:r>
              <a:rPr lang="en-US" sz="1600" dirty="0" err="1" smtClean="0"/>
              <a:t>kmp_threads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alignment</a:t>
            </a:r>
            <a:r>
              <a:rPr lang="de-DE" dirty="0" smtClean="0"/>
              <a:t> </a:t>
            </a:r>
            <a:r>
              <a:rPr lang="de-DE" dirty="0" err="1" smtClean="0"/>
              <a:t>purpose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en-US" sz="1600" dirty="0" err="1"/>
              <a:t>typedef</a:t>
            </a:r>
            <a:r>
              <a:rPr lang="en-US" sz="1600" dirty="0"/>
              <a:t> union KMP_ALIGN_CACHE </a:t>
            </a:r>
            <a:r>
              <a:rPr lang="en-US" sz="1600" dirty="0" err="1"/>
              <a:t>kmp_info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 double          </a:t>
            </a:r>
            <a:r>
              <a:rPr lang="en-US" sz="1600" dirty="0" err="1"/>
              <a:t>th_align</a:t>
            </a:r>
            <a:r>
              <a:rPr lang="en-US" sz="1600" dirty="0"/>
              <a:t>;        /* use worst case alignment */</a:t>
            </a:r>
          </a:p>
          <a:p>
            <a:pPr marL="0" indent="0">
              <a:buNone/>
            </a:pPr>
            <a:r>
              <a:rPr lang="en-US" sz="1600" dirty="0"/>
              <a:t>    char            </a:t>
            </a:r>
            <a:r>
              <a:rPr lang="en-US" sz="1600" dirty="0" err="1"/>
              <a:t>th_pad</a:t>
            </a:r>
            <a:r>
              <a:rPr lang="en-US" sz="1600" dirty="0"/>
              <a:t>[ KMP_PAD(</a:t>
            </a:r>
            <a:r>
              <a:rPr lang="en-US" sz="1600" dirty="0" err="1"/>
              <a:t>kmp_base_info_t</a:t>
            </a:r>
            <a:r>
              <a:rPr lang="en-US" sz="1600" dirty="0"/>
              <a:t>, CACHE_LINE) ];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kmp_base_info_t</a:t>
            </a:r>
            <a:r>
              <a:rPr lang="en-US" sz="1600" dirty="0"/>
              <a:t> </a:t>
            </a:r>
            <a:r>
              <a:rPr lang="en-US" sz="1600" dirty="0" err="1"/>
              <a:t>th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} </a:t>
            </a:r>
            <a:r>
              <a:rPr lang="en-US" sz="1600" dirty="0" err="1"/>
              <a:t>kmp_info_t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de-DE" sz="1600" dirty="0"/>
          </a:p>
          <a:p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 smtClean="0"/>
              <a:t>, e.g.:</a:t>
            </a:r>
          </a:p>
          <a:p>
            <a:pPr lvl="1"/>
            <a:r>
              <a:rPr lang="en-US" dirty="0" err="1" smtClean="0"/>
              <a:t>kmp_team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kmp_base_team_t</a:t>
            </a:r>
            <a:r>
              <a:rPr lang="en-US" dirty="0" smtClean="0">
                <a:sym typeface="Wingdings" panose="05000000000000000000" pitchFamily="2" charset="2"/>
              </a:rPr>
              <a:t> t;</a:t>
            </a:r>
          </a:p>
          <a:p>
            <a:pPr lvl="1"/>
            <a:r>
              <a:rPr lang="en-US" dirty="0" err="1" smtClean="0"/>
              <a:t>kmp_task_team</a:t>
            </a:r>
            <a:r>
              <a:rPr lang="en-US" dirty="0"/>
              <a:t>	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kmp_base_task_team_t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tt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</a:p>
          <a:p>
            <a:pPr lvl="1"/>
            <a:r>
              <a:rPr lang="de-DE" dirty="0" err="1" smtClean="0">
                <a:sym typeface="Wingdings" panose="05000000000000000000" pitchFamily="2" charset="2"/>
              </a:rPr>
              <a:t>kmp_thread_data</a:t>
            </a:r>
            <a:r>
              <a:rPr lang="de-DE" dirty="0" smtClean="0">
                <a:sym typeface="Wingdings" panose="05000000000000000000" pitchFamily="2" charset="2"/>
              </a:rPr>
              <a:t>	 </a:t>
            </a:r>
            <a:r>
              <a:rPr lang="de-DE" dirty="0" err="1" smtClean="0">
                <a:sym typeface="Wingdings" panose="05000000000000000000" pitchFamily="2" charset="2"/>
              </a:rPr>
              <a:t>kmp_base_thread_data_t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td</a:t>
            </a:r>
            <a:r>
              <a:rPr lang="de-DE" dirty="0" smtClean="0">
                <a:sym typeface="Wingdings" panose="05000000000000000000" pitchFamily="2" charset="2"/>
              </a:rPr>
              <a:t>;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</a:t>
            </a:r>
            <a:r>
              <a:rPr lang="en-US" dirty="0" err="1" smtClean="0"/>
              <a:t>OpenMP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Data structures – access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Get number of threads in a team that a thread is part of:</a:t>
            </a:r>
          </a:p>
          <a:p>
            <a:pPr marL="0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define __</a:t>
            </a:r>
            <a:r>
              <a:rPr lang="en-US" sz="1600" dirty="0" err="1"/>
              <a:t>kmp_get_team_num_threads</a:t>
            </a:r>
            <a:r>
              <a:rPr lang="en-US" sz="1600" dirty="0"/>
              <a:t>(</a:t>
            </a:r>
            <a:r>
              <a:rPr lang="en-US" sz="1600" dirty="0" err="1"/>
              <a:t>gtid</a:t>
            </a:r>
            <a:r>
              <a:rPr lang="en-US" sz="1600" dirty="0"/>
              <a:t>) </a:t>
            </a:r>
            <a:r>
              <a:rPr lang="en-US" sz="1600" dirty="0" smtClean="0"/>
              <a:t>\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( </a:t>
            </a:r>
            <a:r>
              <a:rPr lang="en-US" sz="1600" dirty="0"/>
              <a:t>__</a:t>
            </a:r>
            <a:r>
              <a:rPr lang="en-US" sz="1600" dirty="0" err="1"/>
              <a:t>kmp_threads</a:t>
            </a:r>
            <a:r>
              <a:rPr lang="en-US" sz="1600" dirty="0"/>
              <a:t>[ ( </a:t>
            </a:r>
            <a:r>
              <a:rPr lang="en-US" sz="1600" dirty="0" err="1"/>
              <a:t>gtid</a:t>
            </a:r>
            <a:r>
              <a:rPr lang="en-US" sz="1600" dirty="0"/>
              <a:t> ) ] -&gt; </a:t>
            </a:r>
            <a:r>
              <a:rPr lang="en-US" sz="1600" dirty="0" err="1"/>
              <a:t>th.th_team</a:t>
            </a:r>
            <a:r>
              <a:rPr lang="en-US" sz="1600" dirty="0"/>
              <a:t> -&gt; </a:t>
            </a:r>
            <a:r>
              <a:rPr lang="en-US" sz="1600" dirty="0" err="1"/>
              <a:t>t.t_nproc</a:t>
            </a:r>
            <a:r>
              <a:rPr lang="en-US" sz="1600" dirty="0"/>
              <a:t> 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dirty="0" smtClean="0"/>
              <a:t>in __</a:t>
            </a:r>
            <a:r>
              <a:rPr lang="en-US" dirty="0" err="1" smtClean="0"/>
              <a:t>kmp_execute_tasks_template</a:t>
            </a:r>
            <a:r>
              <a:rPr lang="en-US" dirty="0" smtClean="0"/>
              <a:t>(</a:t>
            </a:r>
            <a:r>
              <a:rPr lang="en-US" dirty="0" err="1" smtClean="0"/>
              <a:t>kmp_info_t</a:t>
            </a:r>
            <a:r>
              <a:rPr lang="en-US" dirty="0" smtClean="0"/>
              <a:t> *thread, …)</a:t>
            </a:r>
          </a:p>
          <a:p>
            <a:pPr marL="0" indent="0">
              <a:buNone/>
            </a:pPr>
            <a:r>
              <a:rPr lang="en-US" sz="1600" dirty="0" err="1" smtClean="0"/>
              <a:t>kmp_task_team_t</a:t>
            </a:r>
            <a:r>
              <a:rPr lang="en-US" sz="1600" dirty="0" smtClean="0"/>
              <a:t> *     </a:t>
            </a:r>
            <a:r>
              <a:rPr lang="en-US" sz="1600" dirty="0" err="1" smtClean="0"/>
              <a:t>task_team</a:t>
            </a:r>
            <a:r>
              <a:rPr lang="en-US" sz="1600" dirty="0" smtClean="0"/>
              <a:t> = thread-&gt;</a:t>
            </a:r>
            <a:r>
              <a:rPr lang="en-US" sz="1600" dirty="0" err="1" smtClean="0"/>
              <a:t>th.th_task_team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err="1" smtClean="0"/>
              <a:t>kmp_taskdata_t</a:t>
            </a:r>
            <a:r>
              <a:rPr lang="en-US" sz="1600" dirty="0" smtClean="0"/>
              <a:t> *      </a:t>
            </a:r>
            <a:r>
              <a:rPr lang="en-US" sz="1600" dirty="0" err="1" smtClean="0"/>
              <a:t>current_task</a:t>
            </a:r>
            <a:r>
              <a:rPr lang="en-US" sz="1600" dirty="0" smtClean="0"/>
              <a:t> = thread -&gt; </a:t>
            </a:r>
            <a:r>
              <a:rPr lang="en-US" sz="1600" dirty="0" err="1" smtClean="0"/>
              <a:t>th.th_current_task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kmp_uint32 * </a:t>
            </a:r>
            <a:r>
              <a:rPr lang="en-US" sz="1600" dirty="0" err="1" smtClean="0"/>
              <a:t>unfinished_threads</a:t>
            </a:r>
            <a:r>
              <a:rPr lang="en-US" sz="1600" dirty="0" smtClean="0"/>
              <a:t> = &amp;(</a:t>
            </a:r>
            <a:r>
              <a:rPr lang="en-US" sz="1600" dirty="0" err="1" smtClean="0"/>
              <a:t>task_team</a:t>
            </a:r>
            <a:r>
              <a:rPr lang="en-US" sz="1600" dirty="0" smtClean="0"/>
              <a:t> -&gt; </a:t>
            </a:r>
            <a:r>
              <a:rPr lang="en-US" sz="1600" dirty="0" err="1" smtClean="0"/>
              <a:t>tt.tt_unfinished_threads</a:t>
            </a:r>
            <a:r>
              <a:rPr lang="en-US" sz="1600" dirty="0" smtClean="0"/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85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</a:t>
            </a:r>
            <a:r>
              <a:rPr lang="en-US" dirty="0" err="1" smtClean="0"/>
              <a:t>OpenMP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Task creation and scheduling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87338" y="1684800"/>
            <a:ext cx="8569325" cy="3220576"/>
          </a:xfrm>
        </p:spPr>
        <p:txBody>
          <a:bodyPr/>
          <a:lstStyle/>
          <a:p>
            <a:r>
              <a:rPr lang="en-US" dirty="0" smtClean="0"/>
              <a:t>Compiler generates function containing code in task:</a:t>
            </a:r>
          </a:p>
          <a:p>
            <a:pPr marL="0" indent="0">
              <a:buNone/>
            </a:pPr>
            <a:r>
              <a:rPr lang="en-US" sz="1600" dirty="0" smtClean="0"/>
              <a:t>.</a:t>
            </a:r>
            <a:r>
              <a:rPr lang="en-US" sz="1600" dirty="0" err="1" smtClean="0"/>
              <a:t>omp_task_entry</a:t>
            </a:r>
            <a:r>
              <a:rPr lang="en-US" sz="1600" dirty="0" smtClean="0"/>
              <a:t>.(…)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…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 smtClean="0"/>
              <a:t>Compiler calls runtime to allocate memory for task:</a:t>
            </a:r>
          </a:p>
          <a:p>
            <a:pPr lvl="1"/>
            <a:r>
              <a:rPr lang="en-US" dirty="0"/>
              <a:t>__</a:t>
            </a:r>
            <a:r>
              <a:rPr lang="en-US" dirty="0" err="1" smtClean="0"/>
              <a:t>kmpc_omp_task_alloc</a:t>
            </a:r>
            <a:r>
              <a:rPr lang="en-US" dirty="0" smtClean="0"/>
              <a:t>(…)</a:t>
            </a:r>
          </a:p>
          <a:p>
            <a:endParaRPr lang="en-US" dirty="0"/>
          </a:p>
          <a:p>
            <a:r>
              <a:rPr lang="en-US" dirty="0" smtClean="0"/>
              <a:t>Compiler calls runtime to queue / schedule task</a:t>
            </a:r>
          </a:p>
          <a:p>
            <a:pPr lvl="1"/>
            <a:r>
              <a:rPr lang="en-US" dirty="0"/>
              <a:t>__</a:t>
            </a:r>
            <a:r>
              <a:rPr lang="en-US" dirty="0" err="1" smtClean="0"/>
              <a:t>kmpc_omp_task</a:t>
            </a:r>
            <a:r>
              <a:rPr lang="en-US" dirty="0" smtClean="0"/>
              <a:t>(…)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Runtime takes care of the rest 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62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</a:t>
            </a:r>
            <a:r>
              <a:rPr lang="en-US" dirty="0" err="1" smtClean="0"/>
              <a:t>OpenMP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Task execution algorithm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See __</a:t>
            </a:r>
            <a:r>
              <a:rPr lang="en-US" dirty="0" err="1" smtClean="0"/>
              <a:t>kmp_execute_tasks_template</a:t>
            </a:r>
            <a:r>
              <a:rPr lang="en-US" dirty="0" smtClean="0"/>
              <a:t>(…)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Execute tasks on local queue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Steal a task from the last “victim”</a:t>
            </a:r>
          </a:p>
          <a:p>
            <a:pPr lvl="1"/>
            <a:r>
              <a:rPr lang="en-US" dirty="0" smtClean="0"/>
              <a:t>Select new “victim” if necessary</a:t>
            </a:r>
          </a:p>
          <a:p>
            <a:pPr lvl="1"/>
            <a:r>
              <a:rPr lang="en-US" dirty="0" smtClean="0"/>
              <a:t>Newly generated tasks are put on local task queue: Go back to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Repeated until no tasks remain and all threads finish.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</a:t>
            </a:r>
            <a:r>
              <a:rPr lang="en-US" dirty="0" err="1" smtClean="0"/>
              <a:t>OpenMP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Task dependencies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87338" y="1684799"/>
            <a:ext cx="8569325" cy="3982575"/>
          </a:xfrm>
        </p:spPr>
        <p:txBody>
          <a:bodyPr/>
          <a:lstStyle/>
          <a:p>
            <a:r>
              <a:rPr lang="en-US" dirty="0" smtClean="0"/>
              <a:t>Note from spec: out implies </a:t>
            </a:r>
            <a:r>
              <a:rPr lang="en-US" dirty="0" err="1" smtClean="0"/>
              <a:t>inout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Compiler calls runtime to resolve dependencies:</a:t>
            </a:r>
          </a:p>
          <a:p>
            <a:pPr lvl="1"/>
            <a:r>
              <a:rPr lang="en-US" dirty="0"/>
              <a:t>__</a:t>
            </a:r>
            <a:r>
              <a:rPr lang="en-US" dirty="0" err="1" smtClean="0"/>
              <a:t>kmpc_omp_task_with_deps</a:t>
            </a:r>
            <a:r>
              <a:rPr lang="en-US" dirty="0" smtClean="0"/>
              <a:t>(…) instead of __</a:t>
            </a:r>
            <a:r>
              <a:rPr lang="en-US" dirty="0" err="1"/>
              <a:t>kmpc_omp_task</a:t>
            </a:r>
            <a:r>
              <a:rPr lang="en-US" dirty="0" smtClean="0"/>
              <a:t>(…)</a:t>
            </a:r>
          </a:p>
          <a:p>
            <a:endParaRPr lang="de-DE" dirty="0"/>
          </a:p>
          <a:p>
            <a:r>
              <a:rPr lang="en-US" dirty="0" smtClean="0"/>
              <a:t>For all dependencies:</a:t>
            </a:r>
          </a:p>
          <a:p>
            <a:pPr lvl="1"/>
            <a:r>
              <a:rPr lang="en-US" dirty="0" smtClean="0"/>
              <a:t>Get object holding information about that memory address</a:t>
            </a:r>
          </a:p>
          <a:p>
            <a:pPr lvl="1"/>
            <a:r>
              <a:rPr lang="en-US" dirty="0" smtClean="0"/>
              <a:t>If dependency is of type out and previously, there were in-tasks</a:t>
            </a:r>
          </a:p>
          <a:p>
            <a:pPr lvl="2"/>
            <a:r>
              <a:rPr lang="en-US" dirty="0" smtClean="0"/>
              <a:t>Depend on all of them</a:t>
            </a:r>
          </a:p>
          <a:p>
            <a:pPr lvl="1"/>
            <a:r>
              <a:rPr lang="en-US" dirty="0" smtClean="0"/>
              <a:t>Else if there was an out-task</a:t>
            </a:r>
          </a:p>
          <a:p>
            <a:pPr lvl="2"/>
            <a:r>
              <a:rPr lang="en-US" dirty="0" smtClean="0"/>
              <a:t>Depend on it</a:t>
            </a:r>
          </a:p>
          <a:p>
            <a:endParaRPr lang="en-US" dirty="0" smtClean="0"/>
          </a:p>
          <a:p>
            <a:r>
              <a:rPr lang="en-US" dirty="0" smtClean="0"/>
              <a:t>If no unresolved dependencies:</a:t>
            </a:r>
          </a:p>
          <a:p>
            <a:pPr lvl="1"/>
            <a:r>
              <a:rPr lang="en-US" dirty="0" smtClean="0"/>
              <a:t>queue immediately </a:t>
            </a:r>
            <a:r>
              <a:rPr lang="en-US" dirty="0" smtClean="0">
                <a:sym typeface="Wingdings" panose="05000000000000000000" pitchFamily="2" charset="2"/>
              </a:rPr>
              <a:t> __</a:t>
            </a:r>
            <a:r>
              <a:rPr lang="en-US" dirty="0" err="1" smtClean="0">
                <a:sym typeface="Wingdings" panose="05000000000000000000" pitchFamily="2" charset="2"/>
              </a:rPr>
              <a:t>kmpc_omp_task</a:t>
            </a:r>
            <a:r>
              <a:rPr lang="en-US" dirty="0" smtClean="0">
                <a:sym typeface="Wingdings" panose="05000000000000000000" pitchFamily="2" charset="2"/>
              </a:rPr>
              <a:t>(…)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2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</a:t>
            </a:r>
            <a:r>
              <a:rPr lang="en-US" dirty="0" err="1" smtClean="0"/>
              <a:t>OpenMP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Task dependencies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__</a:t>
            </a:r>
            <a:r>
              <a:rPr lang="en-US" dirty="0" err="1" smtClean="0"/>
              <a:t>kmp_release_deps</a:t>
            </a:r>
            <a:r>
              <a:rPr lang="en-US" dirty="0" smtClean="0"/>
              <a:t>(…) is called after</a:t>
            </a:r>
            <a:r>
              <a:rPr lang="de-DE" dirty="0" smtClean="0"/>
              <a:t> </a:t>
            </a:r>
            <a:r>
              <a:rPr lang="en-US" dirty="0" smtClean="0"/>
              <a:t>each finished task</a:t>
            </a:r>
          </a:p>
          <a:p>
            <a:endParaRPr lang="de-DE" dirty="0"/>
          </a:p>
          <a:p>
            <a:r>
              <a:rPr lang="en-US" dirty="0" smtClean="0"/>
              <a:t>For all successors:</a:t>
            </a:r>
          </a:p>
          <a:p>
            <a:pPr lvl="1"/>
            <a:r>
              <a:rPr lang="en-US" dirty="0" smtClean="0"/>
              <a:t>Decrement number of predecessors</a:t>
            </a:r>
          </a:p>
          <a:p>
            <a:pPr lvl="1"/>
            <a:r>
              <a:rPr lang="en-US" dirty="0" smtClean="0"/>
              <a:t>If zero: All dependencies have finished!</a:t>
            </a:r>
          </a:p>
          <a:p>
            <a:pPr marL="2159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 </a:t>
            </a:r>
            <a:r>
              <a:rPr lang="en-US" dirty="0" smtClean="0"/>
              <a:t>Queue task via __</a:t>
            </a:r>
            <a:r>
              <a:rPr lang="en-US" dirty="0" err="1" smtClean="0"/>
              <a:t>kmpc_omp_task</a:t>
            </a:r>
            <a:r>
              <a:rPr lang="en-US" dirty="0" smtClean="0"/>
              <a:t>(…)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</a:t>
            </a:r>
            <a:r>
              <a:rPr lang="en-US" dirty="0" err="1" smtClean="0"/>
              <a:t>OpenMP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Proxy tasks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Asynchronous offloading creates so called “proxy tasks”</a:t>
            </a:r>
          </a:p>
          <a:p>
            <a:r>
              <a:rPr lang="en-US" dirty="0" smtClean="0"/>
              <a:t>Often represent special cases for optimization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In a serial team (only one thread), task dependencies can be ignored</a:t>
            </a:r>
          </a:p>
          <a:p>
            <a:pPr lvl="2"/>
            <a:r>
              <a:rPr lang="en-US" dirty="0" smtClean="0"/>
              <a:t>tasks are executed immediately</a:t>
            </a:r>
          </a:p>
          <a:p>
            <a:pPr lvl="1"/>
            <a:r>
              <a:rPr lang="en-US" dirty="0" smtClean="0"/>
              <a:t>Not true with proxy tasks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hey are still executed in the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</a:t>
            </a:r>
            <a:r>
              <a:rPr lang="en-US" dirty="0" err="1" smtClean="0"/>
              <a:t>OpenMP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General information</a:t>
            </a:r>
          </a:p>
          <a:p>
            <a:pPr lvl="1"/>
            <a:r>
              <a:rPr lang="en-US" dirty="0" smtClean="0"/>
              <a:t>Debugging output</a:t>
            </a:r>
          </a:p>
          <a:p>
            <a:endParaRPr lang="en-US" dirty="0" smtClean="0"/>
          </a:p>
          <a:p>
            <a:r>
              <a:rPr lang="en-US" dirty="0" smtClean="0"/>
              <a:t>Important files &amp; functions</a:t>
            </a:r>
          </a:p>
          <a:p>
            <a:r>
              <a:rPr lang="en-US" dirty="0" smtClean="0"/>
              <a:t>Data structures</a:t>
            </a:r>
          </a:p>
          <a:p>
            <a:endParaRPr lang="en-US" dirty="0" smtClean="0"/>
          </a:p>
          <a:p>
            <a:r>
              <a:rPr lang="en-US" dirty="0" smtClean="0"/>
              <a:t>Task creation and scheduling</a:t>
            </a:r>
          </a:p>
          <a:p>
            <a:pPr lvl="1"/>
            <a:r>
              <a:rPr lang="en-US" dirty="0" smtClean="0"/>
              <a:t>Task execution algorithm</a:t>
            </a:r>
          </a:p>
          <a:p>
            <a:pPr lvl="1"/>
            <a:r>
              <a:rPr lang="en-US" dirty="0" smtClean="0"/>
              <a:t>Task dependencies</a:t>
            </a:r>
          </a:p>
          <a:p>
            <a:pPr lvl="1"/>
            <a:r>
              <a:rPr lang="de-DE" dirty="0" smtClean="0"/>
              <a:t>Proxy </a:t>
            </a:r>
            <a:r>
              <a:rPr lang="de-DE" dirty="0" err="1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</a:t>
            </a:r>
            <a:r>
              <a:rPr lang="en-US" dirty="0" err="1" smtClean="0"/>
              <a:t>OpenMP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General information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LLVM subproject: </a:t>
            </a:r>
            <a:r>
              <a:rPr lang="en-US" dirty="0">
                <a:hlinkClick r:id="rId2"/>
              </a:rPr>
              <a:t>http://openmp.llvm.org/</a:t>
            </a:r>
            <a:endParaRPr lang="en-US" dirty="0"/>
          </a:p>
          <a:p>
            <a:r>
              <a:rPr lang="en-US" dirty="0" smtClean="0"/>
              <a:t>Host runtime: </a:t>
            </a:r>
            <a:r>
              <a:rPr lang="en-US" dirty="0" err="1" smtClean="0"/>
              <a:t>libomp</a:t>
            </a:r>
            <a:endParaRPr lang="en-US" dirty="0" smtClean="0"/>
          </a:p>
          <a:p>
            <a:pPr lvl="1"/>
            <a:r>
              <a:rPr lang="en-US" dirty="0" smtClean="0"/>
              <a:t>Formerly known as Intel </a:t>
            </a:r>
            <a:r>
              <a:rPr lang="en-US" dirty="0" err="1" smtClean="0"/>
              <a:t>OpenMP</a:t>
            </a:r>
            <a:r>
              <a:rPr lang="en-US" dirty="0" smtClean="0"/>
              <a:t> runtime, libiomp5</a:t>
            </a:r>
          </a:p>
          <a:p>
            <a:pPr lvl="1"/>
            <a:r>
              <a:rPr lang="en-US" dirty="0"/>
              <a:t>Released at </a:t>
            </a:r>
            <a:r>
              <a:rPr lang="en-US" dirty="0">
                <a:hlinkClick r:id="rId3"/>
              </a:rPr>
              <a:t>https://www.openmprtl.org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Mostly written in C, files are compiled as C++</a:t>
            </a:r>
          </a:p>
          <a:p>
            <a:pPr lvl="1"/>
            <a:r>
              <a:rPr lang="en-US" dirty="0" smtClean="0"/>
              <a:t>Big source code reformat still outstanding (as of 04/2017)</a:t>
            </a:r>
          </a:p>
          <a:p>
            <a:endParaRPr lang="en-US" dirty="0"/>
          </a:p>
          <a:p>
            <a:r>
              <a:rPr lang="en-US" dirty="0" smtClean="0">
                <a:sym typeface="Wingdings" panose="05000000000000000000" pitchFamily="2" charset="2"/>
              </a:rPr>
              <a:t>(preferred) Build-System: </a:t>
            </a:r>
            <a:r>
              <a:rPr lang="en-US" dirty="0" err="1" smtClean="0">
                <a:sym typeface="Wingdings" panose="05000000000000000000" pitchFamily="2" charset="2"/>
              </a:rPr>
              <a:t>CMake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83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</a:t>
            </a:r>
            <a:r>
              <a:rPr lang="en-US" dirty="0" err="1" smtClean="0"/>
              <a:t>OpenMP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General information - structure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runtime/</a:t>
            </a:r>
          </a:p>
          <a:p>
            <a:pPr lvl="1"/>
            <a:r>
              <a:rPr lang="en-US" dirty="0" err="1" smtClean="0"/>
              <a:t>cmake</a:t>
            </a:r>
            <a:endParaRPr lang="en-US" dirty="0" smtClean="0"/>
          </a:p>
          <a:p>
            <a:pPr lvl="1"/>
            <a:r>
              <a:rPr lang="en-US" dirty="0" smtClean="0"/>
              <a:t>doc</a:t>
            </a:r>
            <a:endParaRPr lang="en-US" dirty="0"/>
          </a:p>
          <a:p>
            <a:pPr lvl="1"/>
            <a:r>
              <a:rPr lang="en-US" dirty="0"/>
              <a:t>exports </a:t>
            </a:r>
            <a:r>
              <a:rPr lang="en-US" dirty="0">
                <a:sym typeface="Wingdings" panose="05000000000000000000" pitchFamily="2" charset="2"/>
              </a:rPr>
              <a:t> generated, contains some copied build files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src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test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tools  some Perl scripts for the build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</a:t>
            </a:r>
            <a:r>
              <a:rPr lang="en-US" dirty="0" err="1" smtClean="0"/>
              <a:t>OpenMP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General information – debugging output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Debugging output all over the code</a:t>
            </a:r>
          </a:p>
          <a:p>
            <a:endParaRPr lang="en-US" dirty="0" smtClean="0"/>
          </a:p>
          <a:p>
            <a:r>
              <a:rPr lang="en-US" dirty="0" smtClean="0"/>
              <a:t>Implemented by macros: K?_TRACE(</a:t>
            </a:r>
            <a:r>
              <a:rPr lang="en-US" i="1" dirty="0" err="1" smtClean="0"/>
              <a:t>prio</a:t>
            </a:r>
            <a:r>
              <a:rPr lang="en-US" dirty="0" smtClean="0"/>
              <a:t>, (“format string”, arguments))</a:t>
            </a:r>
          </a:p>
          <a:p>
            <a:pPr lvl="1"/>
            <a:r>
              <a:rPr lang="en-US" dirty="0" smtClean="0"/>
              <a:t>Only enabled in debug mode</a:t>
            </a:r>
          </a:p>
          <a:p>
            <a:endParaRPr lang="en-US" dirty="0"/>
          </a:p>
          <a:p>
            <a:r>
              <a:rPr lang="en-US" dirty="0" smtClean="0"/>
              <a:t>Even then: Not printed by default!</a:t>
            </a:r>
          </a:p>
          <a:p>
            <a:r>
              <a:rPr lang="en-US" dirty="0" smtClean="0"/>
              <a:t>Set KMP_?_DEBUG with a number to see all messages with </a:t>
            </a:r>
            <a:r>
              <a:rPr lang="en-US" i="1" dirty="0" err="1" smtClean="0"/>
              <a:t>prio</a:t>
            </a:r>
            <a:r>
              <a:rPr lang="en-US" dirty="0" smtClean="0"/>
              <a:t> below</a:t>
            </a:r>
          </a:p>
          <a:p>
            <a:endParaRPr lang="de-DE" dirty="0"/>
          </a:p>
          <a:p>
            <a:r>
              <a:rPr lang="en-US" b="1" dirty="0" smtClean="0">
                <a:solidFill>
                  <a:srgbClr val="FF0000"/>
                </a:solidFill>
              </a:rPr>
              <a:t>Recommendation</a:t>
            </a:r>
            <a:r>
              <a:rPr lang="en-US" dirty="0" smtClean="0"/>
              <a:t>: Use this output – it‘s really useful!</a:t>
            </a:r>
          </a:p>
        </p:txBody>
      </p:sp>
    </p:spTree>
    <p:extLst>
      <p:ext uri="{BB962C8B-B14F-4D97-AF65-F5344CB8AC3E}">
        <p14:creationId xmlns:p14="http://schemas.microsoft.com/office/powerpoint/2010/main" val="23905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</a:t>
            </a:r>
            <a:r>
              <a:rPr lang="en-US" dirty="0" err="1" smtClean="0"/>
              <a:t>OpenMP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Important files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87338" y="1684799"/>
            <a:ext cx="8569325" cy="3696825"/>
          </a:xfrm>
        </p:spPr>
        <p:txBody>
          <a:bodyPr/>
          <a:lstStyle/>
          <a:p>
            <a:r>
              <a:rPr lang="en-US" dirty="0" smtClean="0"/>
              <a:t>exports_so.txt (</a:t>
            </a:r>
            <a:r>
              <a:rPr lang="en-US" dirty="0" err="1" smtClean="0"/>
              <a:t>dllexports</a:t>
            </a:r>
            <a:r>
              <a:rPr lang="en-US" dirty="0" smtClean="0"/>
              <a:t> for Windows)</a:t>
            </a:r>
          </a:p>
          <a:p>
            <a:pPr lvl="1"/>
            <a:r>
              <a:rPr lang="en-US" dirty="0" smtClean="0"/>
              <a:t>Version script for linker</a:t>
            </a:r>
          </a:p>
          <a:p>
            <a:pPr lvl="1"/>
            <a:r>
              <a:rPr lang="en-US" dirty="0" smtClean="0"/>
              <a:t>List of global symbols </a:t>
            </a:r>
            <a:r>
              <a:rPr lang="en-US" dirty="0" smtClean="0">
                <a:sym typeface="Wingdings" panose="05000000000000000000" pitchFamily="2" charset="2"/>
              </a:rPr>
              <a:t> add your function if necessary!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include/{30,40,45,50}/</a:t>
            </a:r>
            <a:r>
              <a:rPr lang="en-US" b="1" dirty="0" err="1" smtClean="0">
                <a:sym typeface="Wingdings" panose="05000000000000000000" pitchFamily="2" charset="2"/>
              </a:rPr>
              <a:t>omp.h.var</a:t>
            </a:r>
            <a:r>
              <a:rPr lang="en-US" b="1" dirty="0" smtClean="0">
                <a:sym typeface="Wingdings" panose="05000000000000000000" pitchFamily="2" charset="2"/>
              </a:rPr>
              <a:t> !!!</a:t>
            </a:r>
            <a:endParaRPr lang="en-US" b="1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Template file for “public” </a:t>
            </a:r>
            <a:r>
              <a:rPr lang="en-US" dirty="0" err="1" smtClean="0">
                <a:sym typeface="Wingdings" panose="05000000000000000000" pitchFamily="2" charset="2"/>
              </a:rPr>
              <a:t>omp.h</a:t>
            </a:r>
            <a:r>
              <a:rPr lang="en-US" dirty="0" smtClean="0">
                <a:sym typeface="Wingdings" panose="05000000000000000000" pitchFamily="2" charset="2"/>
              </a:rPr>
              <a:t> - @LIBOMP_&lt;…&gt;@ is replaced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err="1" smtClean="0"/>
              <a:t>kmp.h</a:t>
            </a:r>
            <a:r>
              <a:rPr lang="en-US" b="1" dirty="0" smtClean="0"/>
              <a:t> !!!</a:t>
            </a:r>
            <a:endParaRPr lang="en-US" b="1" dirty="0"/>
          </a:p>
          <a:p>
            <a:pPr lvl="1"/>
            <a:r>
              <a:rPr lang="en-US" dirty="0" smtClean="0"/>
              <a:t>“Private” header for internal data structures</a:t>
            </a:r>
          </a:p>
          <a:p>
            <a:pPr lvl="1"/>
            <a:r>
              <a:rPr lang="en-US" dirty="0" smtClean="0"/>
              <a:t>Compiler interface defined here</a:t>
            </a:r>
          </a:p>
          <a:p>
            <a:endParaRPr lang="en-US" dirty="0"/>
          </a:p>
          <a:p>
            <a:r>
              <a:rPr lang="en-US" b="1" dirty="0" smtClean="0"/>
              <a:t>kmp_global.cpp !!!</a:t>
            </a:r>
            <a:endParaRPr lang="en-US" b="1" dirty="0" smtClean="0"/>
          </a:p>
          <a:p>
            <a:pPr lvl="1"/>
            <a:r>
              <a:rPr lang="en-US" dirty="0" smtClean="0"/>
              <a:t>Global variables and runtime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</a:t>
            </a:r>
            <a:r>
              <a:rPr lang="en-US" dirty="0" err="1" smtClean="0"/>
              <a:t>OpenMP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Important files &amp; functions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87338" y="1684799"/>
            <a:ext cx="8569325" cy="3732589"/>
          </a:xfrm>
        </p:spPr>
        <p:txBody>
          <a:bodyPr/>
          <a:lstStyle/>
          <a:p>
            <a:r>
              <a:rPr lang="en-US" dirty="0" smtClean="0"/>
              <a:t>kmp_csupport.cpp</a:t>
            </a:r>
          </a:p>
          <a:p>
            <a:pPr lvl="1"/>
            <a:r>
              <a:rPr lang="en-US" dirty="0" smtClean="0"/>
              <a:t>Compiler entry functions for Intel &amp; Clang compiler</a:t>
            </a:r>
          </a:p>
          <a:p>
            <a:pPr lvl="1"/>
            <a:r>
              <a:rPr lang="en-US" dirty="0"/>
              <a:t>e.g. __</a:t>
            </a:r>
            <a:r>
              <a:rPr lang="en-US" dirty="0" err="1" smtClean="0"/>
              <a:t>kmpc_fork_call</a:t>
            </a:r>
            <a:r>
              <a:rPr lang="en-US" dirty="0" smtClean="0"/>
              <a:t>(…)</a:t>
            </a:r>
          </a:p>
          <a:p>
            <a:endParaRPr lang="en-US" dirty="0" smtClean="0"/>
          </a:p>
          <a:p>
            <a:r>
              <a:rPr lang="en-US" dirty="0" smtClean="0"/>
              <a:t>kmp_gsupport.cpp</a:t>
            </a:r>
            <a:endParaRPr lang="en-US" dirty="0"/>
          </a:p>
          <a:p>
            <a:pPr lvl="1"/>
            <a:r>
              <a:rPr lang="en-US" dirty="0" smtClean="0"/>
              <a:t>Compiler entry functions for GCC</a:t>
            </a:r>
          </a:p>
          <a:p>
            <a:pPr lvl="1"/>
            <a:r>
              <a:rPr lang="en-US" dirty="0"/>
              <a:t>e.g. </a:t>
            </a:r>
            <a:r>
              <a:rPr lang="en-US" dirty="0" err="1" smtClean="0"/>
              <a:t>GOMP_parallel</a:t>
            </a:r>
            <a:r>
              <a:rPr lang="en-US" dirty="0" smtClean="0"/>
              <a:t>(…)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smtClean="0"/>
              <a:t>done via some ugly macros and possibly name aliasing!)</a:t>
            </a:r>
          </a:p>
          <a:p>
            <a:endParaRPr lang="en-US" dirty="0"/>
          </a:p>
          <a:p>
            <a:r>
              <a:rPr lang="en-US" b="1" dirty="0" smtClean="0"/>
              <a:t>kmp_runtime.cpp !!!</a:t>
            </a:r>
            <a:endParaRPr lang="en-US" b="1" dirty="0" smtClean="0"/>
          </a:p>
          <a:p>
            <a:pPr lvl="1"/>
            <a:r>
              <a:rPr lang="en-US" dirty="0" smtClean="0"/>
              <a:t>Common basic functionality</a:t>
            </a:r>
          </a:p>
          <a:p>
            <a:pPr lvl="1"/>
            <a:r>
              <a:rPr lang="en-US" dirty="0"/>
              <a:t>e.g. __</a:t>
            </a:r>
            <a:r>
              <a:rPr lang="en-US" dirty="0" err="1" smtClean="0"/>
              <a:t>kmp_fork_call</a:t>
            </a:r>
            <a:r>
              <a:rPr lang="en-US" dirty="0" smtClean="0"/>
              <a:t>(…)</a:t>
            </a:r>
          </a:p>
          <a:p>
            <a:pPr lvl="1"/>
            <a:r>
              <a:rPr lang="en-US" dirty="0" smtClean="0"/>
              <a:t>Typically called from kmp_csupport.cpp / kmp_gsupport.cpp</a:t>
            </a:r>
          </a:p>
        </p:txBody>
      </p:sp>
    </p:spTree>
    <p:extLst>
      <p:ext uri="{BB962C8B-B14F-4D97-AF65-F5344CB8AC3E}">
        <p14:creationId xmlns:p14="http://schemas.microsoft.com/office/powerpoint/2010/main" val="17314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</a:t>
            </a:r>
            <a:r>
              <a:rPr lang="en-US" dirty="0" err="1" smtClean="0"/>
              <a:t>OpenMP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Important files &amp; functions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87338" y="1684799"/>
            <a:ext cx="8569325" cy="3925425"/>
          </a:xfrm>
        </p:spPr>
        <p:txBody>
          <a:bodyPr/>
          <a:lstStyle/>
          <a:p>
            <a:r>
              <a:rPr lang="en-US" dirty="0" smtClean="0"/>
              <a:t>kmp_barrier.cpp</a:t>
            </a:r>
          </a:p>
          <a:p>
            <a:pPr lvl="1"/>
            <a:r>
              <a:rPr lang="en-US" dirty="0" smtClean="0"/>
              <a:t>Different barrier implementations (gather &amp; release)</a:t>
            </a:r>
          </a:p>
          <a:p>
            <a:pPr lvl="2"/>
            <a:r>
              <a:rPr lang="en-US" dirty="0" smtClean="0"/>
              <a:t>linear</a:t>
            </a:r>
          </a:p>
          <a:p>
            <a:pPr lvl="2"/>
            <a:r>
              <a:rPr lang="en-US" dirty="0" smtClean="0"/>
              <a:t>tree</a:t>
            </a:r>
          </a:p>
          <a:p>
            <a:pPr lvl="2"/>
            <a:r>
              <a:rPr lang="en-US" dirty="0" smtClean="0"/>
              <a:t>hyper (default on x86_64 as of 04/2017)</a:t>
            </a:r>
          </a:p>
          <a:p>
            <a:pPr lvl="2"/>
            <a:r>
              <a:rPr lang="en-US" dirty="0" smtClean="0"/>
              <a:t>hierarchical</a:t>
            </a:r>
          </a:p>
          <a:p>
            <a:endParaRPr lang="en-US" dirty="0"/>
          </a:p>
          <a:p>
            <a:r>
              <a:rPr lang="en-US" dirty="0" smtClean="0"/>
              <a:t>kmp_sched.cpp</a:t>
            </a:r>
          </a:p>
          <a:p>
            <a:pPr lvl="1"/>
            <a:r>
              <a:rPr lang="en-US" dirty="0" smtClean="0"/>
              <a:t>Static scheduling</a:t>
            </a:r>
          </a:p>
          <a:p>
            <a:pPr lvl="1"/>
            <a:r>
              <a:rPr lang="en-US" dirty="0"/>
              <a:t>e.g. __</a:t>
            </a:r>
            <a:r>
              <a:rPr lang="en-US" dirty="0" err="1" smtClean="0"/>
              <a:t>kmpc_for_static_init</a:t>
            </a:r>
            <a:r>
              <a:rPr lang="en-US" dirty="0" smtClean="0"/>
              <a:t>_*(…)</a:t>
            </a:r>
          </a:p>
          <a:p>
            <a:endParaRPr lang="en-US" dirty="0"/>
          </a:p>
          <a:p>
            <a:r>
              <a:rPr lang="en-US" dirty="0" smtClean="0"/>
              <a:t>kmp_dispatch.cpp</a:t>
            </a:r>
          </a:p>
          <a:p>
            <a:pPr lvl="1"/>
            <a:r>
              <a:rPr lang="en-US" dirty="0" smtClean="0"/>
              <a:t>Dynamic Scheduling</a:t>
            </a:r>
          </a:p>
          <a:p>
            <a:pPr lvl="1"/>
            <a:r>
              <a:rPr lang="en-US" dirty="0" smtClean="0"/>
              <a:t>e.g. __</a:t>
            </a:r>
            <a:r>
              <a:rPr lang="en-US" dirty="0" err="1" smtClean="0"/>
              <a:t>kmpc_dispatch_init</a:t>
            </a:r>
            <a:r>
              <a:rPr lang="en-US" dirty="0" smtClean="0"/>
              <a:t>_*(…)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</a:t>
            </a:r>
            <a:r>
              <a:rPr lang="en-US" dirty="0" err="1" smtClean="0"/>
              <a:t>OpenMP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Important files &amp; functions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kmp_taskq.cpp</a:t>
            </a:r>
          </a:p>
          <a:p>
            <a:pPr lvl="1"/>
            <a:r>
              <a:rPr lang="en-US" dirty="0" smtClean="0"/>
              <a:t>Deprecated functionality, not generated by Clang?!?</a:t>
            </a:r>
          </a:p>
          <a:p>
            <a:pPr lvl="1"/>
            <a:r>
              <a:rPr lang="en-US" dirty="0" smtClean="0"/>
              <a:t>Maybe used to evaluate </a:t>
            </a:r>
            <a:r>
              <a:rPr lang="en-US" dirty="0" err="1" smtClean="0"/>
              <a:t>OpenMP</a:t>
            </a:r>
            <a:r>
              <a:rPr lang="en-US" dirty="0" smtClean="0"/>
              <a:t> tasking when it was standardized?</a:t>
            </a:r>
          </a:p>
          <a:p>
            <a:endParaRPr lang="en-US" dirty="0"/>
          </a:p>
          <a:p>
            <a:r>
              <a:rPr lang="en-US" b="1" dirty="0" smtClean="0"/>
              <a:t>kmp_tasking.cpp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 tasks and scheduling</a:t>
            </a:r>
          </a:p>
          <a:p>
            <a:pPr lvl="1"/>
            <a:r>
              <a:rPr lang="en-US" dirty="0"/>
              <a:t>__</a:t>
            </a:r>
            <a:r>
              <a:rPr lang="en-US" dirty="0" err="1" smtClean="0"/>
              <a:t>kmpc_omp_task_alloc</a:t>
            </a:r>
            <a:r>
              <a:rPr lang="en-US" dirty="0"/>
              <a:t>(…), __</a:t>
            </a:r>
            <a:r>
              <a:rPr lang="en-US" dirty="0" err="1" smtClean="0"/>
              <a:t>kmpc_omp_task</a:t>
            </a:r>
            <a:r>
              <a:rPr lang="en-US" dirty="0" smtClean="0"/>
              <a:t>(…)</a:t>
            </a:r>
          </a:p>
          <a:p>
            <a:endParaRPr lang="en-US" dirty="0"/>
          </a:p>
          <a:p>
            <a:r>
              <a:rPr lang="en-US" dirty="0" smtClean="0"/>
              <a:t>kmp_taskdeps.cpp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 4.0 task dependencies</a:t>
            </a:r>
          </a:p>
          <a:p>
            <a:pPr lvl="1"/>
            <a:r>
              <a:rPr lang="en-US" dirty="0"/>
              <a:t>__</a:t>
            </a:r>
            <a:r>
              <a:rPr lang="en-US" dirty="0" err="1" smtClean="0"/>
              <a:t>kmpc_omp_task_with_deps</a:t>
            </a:r>
            <a:r>
              <a:rPr lang="en-US" dirty="0" smtClean="0"/>
              <a:t>(…)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-English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_Master_RWTH_Institute_addin.potm" id="{0837BC49-7264-48C2-AAF5-DCA3DFDD7462}" vid="{6CDB8236-988B-4A45-A262-D5656478FE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um xmlns="87f698b8-1bd7-45a8-8537-d0eda1a6b842">2017-04-23T22:00:00+00:00</Datum>
    <aktuelle_x0020_Projekt_x0028_e_x0029_ xmlns="87f698b8-1bd7-45a8-8537-d0eda1a6b842">für Chameleon</aktuelle_x0020_Projekt_x0028_e_x0029_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932F40124CECD40A436C29B0ED7E835" ma:contentTypeVersion="3" ma:contentTypeDescription="Ein neues Dokument erstellen." ma:contentTypeScope="" ma:versionID="cdb9150b57c6073c7854ac1e2962e91b">
  <xsd:schema xmlns:xsd="http://www.w3.org/2001/XMLSchema" xmlns:xs="http://www.w3.org/2001/XMLSchema" xmlns:p="http://schemas.microsoft.com/office/2006/metadata/properties" xmlns:ns2="87f698b8-1bd7-45a8-8537-d0eda1a6b842" targetNamespace="http://schemas.microsoft.com/office/2006/metadata/properties" ma:root="true" ma:fieldsID="065fad8236fa6d7169623b20d7b00662" ns2:_="">
    <xsd:import namespace="87f698b8-1bd7-45a8-8537-d0eda1a6b842"/>
    <xsd:element name="properties">
      <xsd:complexType>
        <xsd:sequence>
          <xsd:element name="documentManagement">
            <xsd:complexType>
              <xsd:all>
                <xsd:element ref="ns2:Datum"/>
                <xsd:element ref="ns2:aktuelle_x0020_Projekt_x0028_e_x0029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f698b8-1bd7-45a8-8537-d0eda1a6b842" elementFormDefault="qualified">
    <xsd:import namespace="http://schemas.microsoft.com/office/2006/documentManagement/types"/>
    <xsd:import namespace="http://schemas.microsoft.com/office/infopath/2007/PartnerControls"/>
    <xsd:element name="Datum" ma:index="8" ma:displayName="Datum" ma:default="[today]" ma:format="DateOnly" ma:internalName="Datum">
      <xsd:simpleType>
        <xsd:restriction base="dms:DateTime"/>
      </xsd:simpleType>
    </xsd:element>
    <xsd:element name="aktuelle_x0020_Projekt_x0028_e_x0029_" ma:index="9" nillable="true" ma:displayName="aktuelle Projekt(e)" ma:internalName="aktuelle_x0020_Projekt_x0028_e_x0029_">
      <xsd:simpleType>
        <xsd:restriction base="dms:Text">
          <xsd:maxLength value="4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0EC560-D2C9-473C-BB91-BC9499693AA8}">
  <ds:schemaRefs>
    <ds:schemaRef ds:uri="http://schemas.microsoft.com/office/2006/metadata/properties"/>
    <ds:schemaRef ds:uri="http://schemas.microsoft.com/office/infopath/2007/PartnerControls"/>
    <ds:schemaRef ds:uri="87f698b8-1bd7-45a8-8537-d0eda1a6b842"/>
  </ds:schemaRefs>
</ds:datastoreItem>
</file>

<file path=customXml/itemProps2.xml><?xml version="1.0" encoding="utf-8"?>
<ds:datastoreItem xmlns:ds="http://schemas.openxmlformats.org/officeDocument/2006/customXml" ds:itemID="{2CC2A0FC-709F-4748-B0FB-359669EF5D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CED4E5-765F-4E37-94BB-872EE5AD1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f698b8-1bd7-45a8-8537-d0eda1a6b8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Präsentation-English</Template>
  <TotalTime>0</TotalTime>
  <Words>722</Words>
  <Application>Microsoft Office PowerPoint</Application>
  <PresentationFormat>Bildschirmpräsentation (4:3)</PresentationFormat>
  <Paragraphs>189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Wingdings</vt:lpstr>
      <vt:lpstr>Präsentation-English</vt:lpstr>
      <vt:lpstr>LLVM OpenMP runtime</vt:lpstr>
      <vt:lpstr>LLVM OpenMP runtime</vt:lpstr>
      <vt:lpstr>LLVM OpenMP runtime</vt:lpstr>
      <vt:lpstr>LLVM OpenMP runtime</vt:lpstr>
      <vt:lpstr>LLVM OpenMP runtime</vt:lpstr>
      <vt:lpstr>LLVM OpenMP runtime</vt:lpstr>
      <vt:lpstr>LLVM OpenMP runtime</vt:lpstr>
      <vt:lpstr>LLVM OpenMP runtime</vt:lpstr>
      <vt:lpstr>LLVM OpenMP runtime</vt:lpstr>
      <vt:lpstr>LLVM OpenMP runtime</vt:lpstr>
      <vt:lpstr>LLVM OpenMP runtime</vt:lpstr>
      <vt:lpstr>LLVM OpenMP runtime</vt:lpstr>
      <vt:lpstr>LLVM OpenMP runtime</vt:lpstr>
      <vt:lpstr>LLVM OpenMP runtime</vt:lpstr>
      <vt:lpstr>LLVM OpenMP runtime</vt:lpstr>
      <vt:lpstr>LLVM OpenMP runtime</vt:lpstr>
    </vt:vector>
  </TitlesOfParts>
  <Company>IT Center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LLVM OpenMP runtime</dc:title>
  <dc:creator>Hahnfeld, Jonas</dc:creator>
  <cp:lastModifiedBy>Klinkenberg, Jannis</cp:lastModifiedBy>
  <cp:revision>34</cp:revision>
  <dcterms:created xsi:type="dcterms:W3CDTF">2017-04-21T10:25:50Z</dcterms:created>
  <dcterms:modified xsi:type="dcterms:W3CDTF">2018-07-10T11:57:51Z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0x0101002932F40124CECD40A436C29B0ED7E835</vt:lpwstr>
  </property>
</Properties>
</file>