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7" r:id="rId2"/>
    <p:sldId id="309" r:id="rId3"/>
    <p:sldId id="289" r:id="rId4"/>
    <p:sldId id="310" r:id="rId5"/>
    <p:sldId id="311" r:id="rId6"/>
    <p:sldId id="312" r:id="rId7"/>
    <p:sldId id="313" r:id="rId8"/>
    <p:sldId id="316" r:id="rId9"/>
    <p:sldId id="295" r:id="rId10"/>
    <p:sldId id="322" r:id="rId11"/>
    <p:sldId id="323" r:id="rId12"/>
    <p:sldId id="317" r:id="rId13"/>
    <p:sldId id="307" r:id="rId14"/>
    <p:sldId id="314" r:id="rId15"/>
    <p:sldId id="318" r:id="rId16"/>
    <p:sldId id="319" r:id="rId17"/>
    <p:sldId id="321" r:id="rId18"/>
    <p:sldId id="320" r:id="rId19"/>
    <p:sldId id="315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ladis" initials="AG" lastIdx="1" clrIdx="0">
    <p:extLst>
      <p:ext uri="{19B8F6BF-5375-455C-9EA6-DF929625EA0E}">
        <p15:presenceInfo xmlns:p15="http://schemas.microsoft.com/office/powerpoint/2012/main" userId="Alexander Glad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17" autoAdjust="0"/>
  </p:normalViewPr>
  <p:slideViewPr>
    <p:cSldViewPr snapToGrid="0" snapToObjects="1">
      <p:cViewPr varScale="1">
        <p:scale>
          <a:sx n="155" d="100"/>
          <a:sy n="155" d="100"/>
        </p:scale>
        <p:origin x="69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FA4E7-1041-41C0-A598-221774D3F527}" type="datetimeFigureOut">
              <a:rPr lang="de-DE" smtClean="0"/>
              <a:t>14.07.2017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7D8D-3F23-4807-9C1D-D95AA30C16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6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52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14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98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60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716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190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09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662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06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98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05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7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49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19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4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0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3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98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D8D-3F23-4807-9C1D-D95AA30C169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08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62005" y="3844067"/>
            <a:ext cx="6917333" cy="1177134"/>
          </a:xfrm>
        </p:spPr>
        <p:txBody>
          <a:bodyPr>
            <a:noAutofit/>
          </a:bodyPr>
          <a:lstStyle>
            <a:lvl1pPr algn="l">
              <a:defRPr sz="2000" b="0" i="0" baseline="0">
                <a:latin typeface="Helvetica"/>
                <a:cs typeface="Helvetica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pic>
        <p:nvPicPr>
          <p:cNvPr id="6" name="Picture 9" descr="grüneFläche.jpg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3698"/>
            <a:ext cx="8229600" cy="76393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9F71-D3A8-6A40-87E9-71177C11D5BF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0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pic>
        <p:nvPicPr>
          <p:cNvPr id="6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3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9F71-D3A8-6A40-87E9-71177C11D5BF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1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9F71-D3A8-6A40-87E9-71177C11D5BF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9F71-D3A8-6A40-87E9-71177C11D5BF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0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LogoRWTH.jpg   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5791200"/>
            <a:ext cx="1809750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nets-grün.jpg 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0"/>
            <a:ext cx="1660525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275601" y="3667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409700" y="3855000"/>
            <a:ext cx="6687532" cy="679892"/>
          </a:xfrm>
        </p:spPr>
        <p:txBody>
          <a:bodyPr>
            <a:normAutofit/>
          </a:bodyPr>
          <a:lstStyle>
            <a:lvl1pPr marL="0" indent="0" algn="l">
              <a:buFont typeface="Arial"/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r>
              <a:rPr lang="de-DE" dirty="0"/>
              <a:t>Title in </a:t>
            </a:r>
            <a:r>
              <a:rPr lang="de-DE" dirty="0" err="1"/>
              <a:t>Helvetica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Ariel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409701" y="4603750"/>
            <a:ext cx="6687532" cy="4762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Helvetica"/>
                <a:cs typeface="Helvetica"/>
              </a:defRPr>
            </a:lvl1pPr>
            <a:lvl2pPr marL="457200" indent="0">
              <a:buNone/>
              <a:defRPr sz="2000">
                <a:latin typeface="Helvetica"/>
                <a:cs typeface="Helvetica"/>
              </a:defRPr>
            </a:lvl2pPr>
            <a:lvl3pPr marL="914400" indent="0">
              <a:buNone/>
              <a:defRPr sz="1800">
                <a:latin typeface="Helvetica"/>
                <a:cs typeface="Helvetica"/>
              </a:defRPr>
            </a:lvl3pPr>
            <a:lvl4pPr marL="1371600" indent="0">
              <a:buNone/>
              <a:defRPr sz="1600">
                <a:latin typeface="Helvetica"/>
                <a:cs typeface="Helvetica"/>
              </a:defRPr>
            </a:lvl4pPr>
            <a:lvl5pPr marL="1828800" indent="0">
              <a:buNone/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de-DE" dirty="0"/>
              <a:t>11. </a:t>
            </a:r>
            <a:r>
              <a:rPr lang="de-DE" dirty="0" err="1"/>
              <a:t>July</a:t>
            </a:r>
            <a:r>
              <a:rPr lang="de-DE" dirty="0"/>
              <a:t> 2011, Aachen, </a:t>
            </a:r>
            <a:r>
              <a:rPr lang="de-DE" dirty="0" err="1"/>
              <a:t>Helvetica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Arial Normal</a:t>
            </a:r>
          </a:p>
        </p:txBody>
      </p:sp>
      <p:pic>
        <p:nvPicPr>
          <p:cNvPr id="13" name="Picture 8" descr="grünerBalken.jpg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2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62005" y="3844067"/>
            <a:ext cx="6917333" cy="1177134"/>
          </a:xfrm>
        </p:spPr>
        <p:txBody>
          <a:bodyPr>
            <a:noAutofit/>
          </a:bodyPr>
          <a:lstStyle>
            <a:lvl1pPr algn="l">
              <a:defRPr sz="2000" b="0" i="0" baseline="0">
                <a:latin typeface="Helvetica"/>
                <a:cs typeface="Helvetica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pic>
        <p:nvPicPr>
          <p:cNvPr id="7" name="Picture 9" descr="grüneFläche.jpg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060" y="1312288"/>
            <a:ext cx="6898865" cy="517264"/>
          </a:xfrm>
        </p:spPr>
        <p:txBody>
          <a:bodyPr>
            <a:normAutofit/>
          </a:bodyPr>
          <a:lstStyle>
            <a:lvl1pPr algn="l">
              <a:defRPr sz="2800" baseline="0">
                <a:latin typeface="Eurostile"/>
                <a:cs typeface="Eurostile"/>
              </a:defRPr>
            </a:lvl1pPr>
          </a:lstStyle>
          <a:p>
            <a:r>
              <a:rPr lang="en-GB" noProof="0" dirty="0" err="1">
                <a:solidFill>
                  <a:srgbClr val="4C4C4C"/>
                </a:solidFill>
              </a:rPr>
              <a:t>Versalien</a:t>
            </a:r>
            <a:r>
              <a:rPr lang="en-GB" noProof="0" dirty="0">
                <a:solidFill>
                  <a:srgbClr val="4C4C4C"/>
                </a:solidFill>
              </a:rPr>
              <a:t>, Arial, Calibri, Arial Bold 70% grey</a:t>
            </a:r>
          </a:p>
        </p:txBody>
      </p:sp>
      <p:pic>
        <p:nvPicPr>
          <p:cNvPr id="7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646238" y="2148779"/>
            <a:ext cx="6897687" cy="3706828"/>
          </a:xfrm>
        </p:spPr>
        <p:txBody>
          <a:bodyPr>
            <a:normAutofit/>
          </a:bodyPr>
          <a:lstStyle>
            <a:lvl1pPr marL="457200" indent="-457200">
              <a:buClr>
                <a:schemeClr val="accent3"/>
              </a:buClr>
              <a:buFont typeface="Arial"/>
              <a:buChar char="•"/>
              <a:defRPr sz="2400"/>
            </a:lvl1pPr>
            <a:lvl2pPr marL="800100" indent="-342900">
              <a:buClr>
                <a:schemeClr val="accent3"/>
              </a:buClr>
              <a:buFont typeface="Arial"/>
              <a:buChar char="•"/>
              <a:defRPr sz="2000"/>
            </a:lvl2pPr>
            <a:lvl3pPr marL="1257300" indent="-342900">
              <a:buClr>
                <a:schemeClr val="accent3"/>
              </a:buClr>
              <a:buFont typeface="Arial"/>
              <a:buChar char="•"/>
              <a:defRPr sz="1800"/>
            </a:lvl3pPr>
            <a:lvl4pPr marL="1657350" indent="-285750">
              <a:buClr>
                <a:schemeClr val="accent3"/>
              </a:buClr>
              <a:buFont typeface="Arial"/>
              <a:buChar char="•"/>
              <a:defRPr sz="1600"/>
            </a:lvl4pPr>
            <a:lvl5pPr marL="2114550" indent="-285750">
              <a:buClr>
                <a:schemeClr val="accent3"/>
              </a:buClr>
              <a:buFont typeface="Arial"/>
              <a:buChar char="•"/>
              <a:defRPr sz="160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pic>
        <p:nvPicPr>
          <p:cNvPr id="9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2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inets-grau-groß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15" y="1481138"/>
            <a:ext cx="6877050" cy="202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646238" y="3071793"/>
            <a:ext cx="6897687" cy="2783813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400">
                <a:solidFill>
                  <a:srgbClr val="000000"/>
                </a:solidFill>
              </a:defRPr>
            </a:lvl1pPr>
            <a:lvl2pPr marL="914400" indent="-457200">
              <a:buClrTx/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2pPr>
            <a:lvl3pPr marL="1257300" indent="-342900">
              <a:buClrTx/>
              <a:buFont typeface="+mj-lt"/>
              <a:buAutoNum type="arabicPeriod"/>
              <a:defRPr sz="1800">
                <a:solidFill>
                  <a:srgbClr val="000000"/>
                </a:solidFill>
              </a:defRPr>
            </a:lvl3pPr>
            <a:lvl4pPr marL="1714500" indent="-342900">
              <a:buClrTx/>
              <a:buFont typeface="+mj-lt"/>
              <a:buAutoNum type="arabicPeriod"/>
              <a:defRPr sz="1600">
                <a:solidFill>
                  <a:srgbClr val="000000"/>
                </a:solidFill>
              </a:defRPr>
            </a:lvl4pPr>
            <a:lvl5pPr marL="2171700" indent="-342900">
              <a:buClrTx/>
              <a:buFont typeface="+mj-lt"/>
              <a:buAutoNum type="arabicPeriod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 dirty="0" err="1"/>
              <a:t>Idea</a:t>
            </a:r>
            <a:endParaRPr lang="de-DE" dirty="0"/>
          </a:p>
          <a:p>
            <a:pPr lvl="0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rambling</a:t>
            </a:r>
            <a:endParaRPr lang="de-DE" dirty="0"/>
          </a:p>
          <a:p>
            <a:pPr lvl="0"/>
            <a:r>
              <a:rPr lang="de-DE" dirty="0" err="1"/>
              <a:t>Results</a:t>
            </a:r>
            <a:endParaRPr lang="de-DE" dirty="0"/>
          </a:p>
          <a:p>
            <a:pPr lvl="0"/>
            <a:r>
              <a:rPr lang="de-DE" dirty="0"/>
              <a:t>Etc.</a:t>
            </a:r>
          </a:p>
        </p:txBody>
      </p:sp>
      <p:pic>
        <p:nvPicPr>
          <p:cNvPr id="10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4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8094" y="1053656"/>
            <a:ext cx="7945831" cy="517264"/>
          </a:xfrm>
        </p:spPr>
        <p:txBody>
          <a:bodyPr>
            <a:noAutofit/>
          </a:bodyPr>
          <a:lstStyle>
            <a:lvl1pPr algn="l">
              <a:defRPr sz="2800" b="0" baseline="0">
                <a:latin typeface="Eurostile"/>
                <a:cs typeface="Eurostile"/>
              </a:defRPr>
            </a:lvl1pPr>
          </a:lstStyle>
          <a:p>
            <a:r>
              <a:rPr lang="en-GB" noProof="0" dirty="0">
                <a:solidFill>
                  <a:srgbClr val="4C4C4C"/>
                </a:solidFill>
              </a:rPr>
              <a:t>Capital Style in </a:t>
            </a:r>
            <a:r>
              <a:rPr lang="en-GB" noProof="0" dirty="0" err="1">
                <a:solidFill>
                  <a:srgbClr val="4C4C4C"/>
                </a:solidFill>
              </a:rPr>
              <a:t>Eurostile</a:t>
            </a:r>
            <a:r>
              <a:rPr lang="en-GB" noProof="0" dirty="0">
                <a:solidFill>
                  <a:srgbClr val="4C4C4C"/>
                </a:solidFill>
              </a:rPr>
              <a:t> or Calibri </a:t>
            </a:r>
            <a:r>
              <a:rPr lang="en-GB" noProof="0" dirty="0" err="1">
                <a:solidFill>
                  <a:srgbClr val="4C4C4C"/>
                </a:solidFill>
              </a:rPr>
              <a:t>Gray</a:t>
            </a:r>
            <a:r>
              <a:rPr lang="en-GB" noProof="0" dirty="0">
                <a:solidFill>
                  <a:srgbClr val="4C4C4C"/>
                </a:solidFill>
              </a:rPr>
              <a:t> 70%</a:t>
            </a:r>
          </a:p>
        </p:txBody>
      </p:sp>
      <p:pic>
        <p:nvPicPr>
          <p:cNvPr id="7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98094" y="2148779"/>
            <a:ext cx="7945831" cy="3706828"/>
          </a:xfrm>
        </p:spPr>
        <p:txBody>
          <a:bodyPr>
            <a:normAutofit/>
          </a:bodyPr>
          <a:lstStyle>
            <a:lvl1pPr marL="457200" indent="-457200">
              <a:buClr>
                <a:schemeClr val="accent3"/>
              </a:buClr>
              <a:buFont typeface="Arial"/>
              <a:buChar char="•"/>
              <a:defRPr sz="2400"/>
            </a:lvl1pPr>
            <a:lvl2pPr marL="800100" indent="-342900">
              <a:buClr>
                <a:schemeClr val="accent3"/>
              </a:buClr>
              <a:buFont typeface="Arial"/>
              <a:buChar char="•"/>
              <a:defRPr sz="2000"/>
            </a:lvl2pPr>
            <a:lvl3pPr marL="1257300" indent="-342900">
              <a:buClr>
                <a:schemeClr val="accent3"/>
              </a:buClr>
              <a:buFont typeface="Arial"/>
              <a:buChar char="•"/>
              <a:defRPr sz="1800"/>
            </a:lvl3pPr>
            <a:lvl4pPr marL="1657350" indent="-285750">
              <a:buClr>
                <a:schemeClr val="accent3"/>
              </a:buClr>
              <a:buFont typeface="Arial"/>
              <a:buChar char="•"/>
              <a:defRPr sz="1600"/>
            </a:lvl4pPr>
            <a:lvl5pPr marL="2114550" indent="-285750">
              <a:buClr>
                <a:schemeClr val="accent3"/>
              </a:buClr>
              <a:buFont typeface="Arial"/>
              <a:buChar char="•"/>
              <a:defRPr sz="160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pic>
        <p:nvPicPr>
          <p:cNvPr id="9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312"/>
            <a:ext cx="8229600" cy="7413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chemeClr val="accent5">
                  <a:lumMod val="75000"/>
                </a:schemeClr>
              </a:buClr>
              <a:defRPr sz="2800"/>
            </a:lvl1pPr>
            <a:lvl2pPr>
              <a:buClr>
                <a:schemeClr val="accent5">
                  <a:lumMod val="75000"/>
                </a:schemeClr>
              </a:buClr>
              <a:defRPr sz="24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buClr>
                <a:schemeClr val="accent5">
                  <a:lumMod val="75000"/>
                </a:schemeClr>
              </a:buClr>
              <a:defRPr sz="1800"/>
            </a:lvl4pPr>
            <a:lvl5pPr>
              <a:buClr>
                <a:schemeClr val="accent5">
                  <a:lumMod val="75000"/>
                </a:schemeClr>
              </a:buCl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7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3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376"/>
            <a:ext cx="8229600" cy="745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pic>
        <p:nvPicPr>
          <p:cNvPr id="6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7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22"/>
            <a:ext cx="8229600" cy="78261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pic>
        <p:nvPicPr>
          <p:cNvPr id="8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8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9F71-D3A8-6A40-87E9-71177C11D5BF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7DD3-6483-1549-A9DE-E85E4B386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0" r:id="rId4"/>
    <p:sldLayoutId id="2147483663" r:id="rId5"/>
    <p:sldLayoutId id="2147483661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699" y="3854999"/>
            <a:ext cx="6918755" cy="2314981"/>
          </a:xfrm>
        </p:spPr>
        <p:txBody>
          <a:bodyPr anchor="t">
            <a:normAutofit/>
          </a:bodyPr>
          <a:lstStyle/>
          <a:p>
            <a:r>
              <a:rPr lang="en-US" dirty="0"/>
              <a:t>Mobile Phone Motion &amp; Usage Classification</a:t>
            </a:r>
            <a:br>
              <a:rPr lang="en-US" dirty="0"/>
            </a:br>
            <a:r>
              <a:rPr lang="en-US" sz="2000" b="0" dirty="0"/>
              <a:t>Midterm Presentation</a:t>
            </a:r>
            <a:br>
              <a:rPr lang="en-US" dirty="0"/>
            </a:br>
            <a:br>
              <a:rPr lang="en-US" sz="1600" dirty="0"/>
            </a:br>
            <a:r>
              <a:rPr lang="en-US" sz="1600" b="0" dirty="0"/>
              <a:t>Alexander Gladis</a:t>
            </a:r>
            <a:endParaRPr lang="en-US" b="0" dirty="0"/>
          </a:p>
        </p:txBody>
      </p:sp>
      <p:pic>
        <p:nvPicPr>
          <p:cNvPr id="4" name="Picture 17" descr="&#10;Titelbild.jpg                                                  0016006EMacintosh HD                   CA012640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558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6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7"/>
            <a:ext cx="8366733" cy="4437373"/>
          </a:xfrm>
        </p:spPr>
        <p:txBody>
          <a:bodyPr>
            <a:normAutofit/>
          </a:bodyPr>
          <a:lstStyle/>
          <a:p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exclusively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  <a:p>
            <a:pPr lvl="1"/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motion</a:t>
            </a:r>
            <a:endParaRPr lang="de-DE" dirty="0"/>
          </a:p>
          <a:p>
            <a:pPr lvl="1"/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transferable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motion</a:t>
            </a:r>
            <a:endParaRPr lang="de-DE" dirty="0"/>
          </a:p>
          <a:p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suit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lvl="1"/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  <a:p>
            <a:pPr lvl="1"/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Neighbor</a:t>
            </a:r>
            <a:r>
              <a:rPr lang="de-DE" dirty="0"/>
              <a:t> (KNN)</a:t>
            </a:r>
          </a:p>
          <a:p>
            <a:pPr lvl="1"/>
            <a:r>
              <a:rPr lang="de-DE" dirty="0"/>
              <a:t>…</a:t>
            </a:r>
            <a:endParaRPr lang="en-US" dirty="0"/>
          </a:p>
          <a:p>
            <a:r>
              <a:rPr lang="en-US" dirty="0"/>
              <a:t>Pro: Relatively small training datasets sufficient</a:t>
            </a:r>
            <a:endParaRPr lang="de-DE" dirty="0"/>
          </a:p>
          <a:p>
            <a:r>
              <a:rPr lang="de-DE" dirty="0" err="1"/>
              <a:t>Con</a:t>
            </a:r>
            <a:r>
              <a:rPr lang="de-DE" dirty="0"/>
              <a:t>: </a:t>
            </a:r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en-US" dirty="0"/>
              <a:t>strong set of features extracted from raw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9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7"/>
            <a:ext cx="8366733" cy="4437373"/>
          </a:xfrm>
        </p:spPr>
        <p:txBody>
          <a:bodyPr>
            <a:normAutofit/>
          </a:bodyPr>
          <a:lstStyle/>
          <a:p>
            <a:r>
              <a:rPr lang="de-DE" dirty="0"/>
              <a:t>Not (</a:t>
            </a:r>
            <a:r>
              <a:rPr lang="de-DE" dirty="0" err="1"/>
              <a:t>or</a:t>
            </a:r>
            <a:r>
              <a:rPr lang="de-DE" dirty="0"/>
              <a:t> at least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rarely</a:t>
            </a:r>
            <a:r>
              <a:rPr lang="de-DE" dirty="0"/>
              <a:t>)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  <a:p>
            <a:r>
              <a:rPr lang="de-DE" dirty="0" err="1"/>
              <a:t>Variants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suit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lvl="1"/>
            <a:r>
              <a:rPr lang="de-DE" dirty="0" err="1"/>
              <a:t>Bidirectional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r>
              <a:rPr lang="de-DE" dirty="0"/>
              <a:t>Pro: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engineering</a:t>
            </a:r>
            <a:endParaRPr lang="de-DE" dirty="0"/>
          </a:p>
          <a:p>
            <a:r>
              <a:rPr lang="de-DE" dirty="0"/>
              <a:t>Pro: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comprehension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temporal </a:t>
            </a:r>
            <a:r>
              <a:rPr lang="de-DE" dirty="0" err="1"/>
              <a:t>coherence</a:t>
            </a:r>
            <a:r>
              <a:rPr lang="de-DE" dirty="0"/>
              <a:t> (</a:t>
            </a:r>
            <a:r>
              <a:rPr lang="de-DE" dirty="0" err="1"/>
              <a:t>probably</a:t>
            </a:r>
            <a:r>
              <a:rPr lang="de-DE" dirty="0"/>
              <a:t>!)</a:t>
            </a:r>
          </a:p>
          <a:p>
            <a:r>
              <a:rPr lang="de-DE" dirty="0" err="1"/>
              <a:t>Con</a:t>
            </a:r>
            <a:r>
              <a:rPr lang="de-DE" dirty="0"/>
              <a:t>: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b="1" dirty="0"/>
              <a:t>large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datasets</a:t>
            </a:r>
            <a:endParaRPr lang="de-DE" dirty="0"/>
          </a:p>
          <a:p>
            <a:pPr lvl="1"/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endParaRPr lang="de-DE" dirty="0"/>
          </a:p>
          <a:p>
            <a:pPr lvl="1"/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dirty="0"/>
              <a:t>“intelligent thinking” of feature engineering</a:t>
            </a:r>
          </a:p>
          <a:p>
            <a:pPr lvl="1"/>
            <a:r>
              <a:rPr lang="en-US" b="1" dirty="0"/>
              <a:t>Too large for given resource constraints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3510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7"/>
            <a:ext cx="8366733" cy="4437373"/>
          </a:xfrm>
        </p:spPr>
        <p:txBody>
          <a:bodyPr>
            <a:normAutofit/>
          </a:bodyPr>
          <a:lstStyle/>
          <a:p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traverse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timeline</a:t>
            </a:r>
            <a:endParaRPr lang="en-US" dirty="0"/>
          </a:p>
          <a:p>
            <a:pPr lvl="1"/>
            <a:r>
              <a:rPr lang="en-US" dirty="0"/>
              <a:t>2s length</a:t>
            </a:r>
          </a:p>
          <a:p>
            <a:pPr lvl="1"/>
            <a:r>
              <a:rPr lang="en-US" dirty="0"/>
              <a:t>50% overlap</a:t>
            </a:r>
          </a:p>
          <a:p>
            <a:r>
              <a:rPr lang="en-US" dirty="0"/>
              <a:t>Extract features from the logged events for the window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Standard Deviation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Root Mean Square</a:t>
            </a:r>
          </a:p>
          <a:p>
            <a:pPr lvl="1"/>
            <a:r>
              <a:rPr lang="en-US" dirty="0"/>
              <a:t>Variance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Classify each window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2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2103" y="3911295"/>
            <a:ext cx="8833622" cy="1177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de-DE" sz="4000" b="1" dirty="0" err="1"/>
              <a:t>Current</a:t>
            </a:r>
            <a:r>
              <a:rPr lang="de-DE" sz="4000" b="1" dirty="0"/>
              <a:t> State </a:t>
            </a:r>
            <a:r>
              <a:rPr lang="de-DE" sz="4000" b="1" dirty="0" err="1"/>
              <a:t>of</a:t>
            </a:r>
            <a:r>
              <a:rPr lang="de-DE" sz="4000" b="1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427933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State </a:t>
            </a:r>
            <a:r>
              <a:rPr lang="de-DE" dirty="0" err="1"/>
              <a:t>of</a:t>
            </a:r>
            <a:r>
              <a:rPr lang="de-DE" dirty="0"/>
              <a:t>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7"/>
            <a:ext cx="8366733" cy="4437373"/>
          </a:xfrm>
        </p:spPr>
        <p:txBody>
          <a:bodyPr>
            <a:normAutofit/>
          </a:bodyPr>
          <a:lstStyle/>
          <a:p>
            <a:r>
              <a:rPr lang="en-US" dirty="0"/>
              <a:t>Adjust framework to new requirements </a:t>
            </a:r>
            <a:r>
              <a:rPr lang="en-US" b="1" dirty="0"/>
              <a:t>✔</a:t>
            </a:r>
            <a:endParaRPr lang="en-US" dirty="0"/>
          </a:p>
          <a:p>
            <a:r>
              <a:rPr lang="en-US" dirty="0"/>
              <a:t>Familiarize with the most commonly used ML techniques </a:t>
            </a:r>
            <a:r>
              <a:rPr lang="en-US" b="1" dirty="0"/>
              <a:t>✔</a:t>
            </a:r>
            <a:endParaRPr lang="en-US" dirty="0"/>
          </a:p>
          <a:p>
            <a:r>
              <a:rPr lang="en-US" dirty="0"/>
              <a:t>Select the ones best suited for our application </a:t>
            </a:r>
            <a:r>
              <a:rPr lang="en-US" b="1" dirty="0"/>
              <a:t>✔</a:t>
            </a:r>
            <a:endParaRPr lang="en-US" dirty="0"/>
          </a:p>
          <a:p>
            <a:r>
              <a:rPr lang="en-US" dirty="0"/>
              <a:t>Generate a training dataset (</a:t>
            </a:r>
            <a:r>
              <a:rPr lang="en-US" b="1" dirty="0"/>
              <a:t>✔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Currently around 30 full sets of the 14 different scenarios, 1min each</a:t>
            </a:r>
          </a:p>
          <a:p>
            <a:r>
              <a:rPr lang="en-US" dirty="0"/>
              <a:t>Engineer strong extracted features (</a:t>
            </a:r>
            <a:r>
              <a:rPr lang="en-US" b="1" dirty="0"/>
              <a:t>✔</a:t>
            </a:r>
            <a:r>
              <a:rPr lang="en-US" dirty="0"/>
              <a:t>)</a:t>
            </a:r>
          </a:p>
          <a:p>
            <a:r>
              <a:rPr lang="en-US" dirty="0"/>
              <a:t>Evaluate selected techniques</a:t>
            </a:r>
          </a:p>
          <a:p>
            <a:pPr lvl="1"/>
            <a:r>
              <a:rPr lang="en-US" dirty="0"/>
              <a:t>Cross-validation </a:t>
            </a:r>
            <a:r>
              <a:rPr lang="en-US" b="1" dirty="0"/>
              <a:t>✔</a:t>
            </a:r>
            <a:endParaRPr lang="en-US" dirty="0"/>
          </a:p>
          <a:p>
            <a:pPr lvl="1"/>
            <a:r>
              <a:rPr lang="en-US" dirty="0"/>
              <a:t>Manual validation against real-world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(Cross-Validation)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7"/>
            <a:ext cx="8465587" cy="4437373"/>
          </a:xfrm>
        </p:spPr>
        <p:txBody>
          <a:bodyPr>
            <a:normAutofit/>
          </a:bodyPr>
          <a:lstStyle/>
          <a:p>
            <a:r>
              <a:rPr lang="en-US" dirty="0"/>
              <a:t>Use e.g. 25 random sets for training and the rest for validation</a:t>
            </a:r>
          </a:p>
          <a:p>
            <a:r>
              <a:rPr lang="en-US" dirty="0"/>
              <a:t>High accuracy (&gt;98%) for easily distinguishable set of scenarios</a:t>
            </a:r>
          </a:p>
          <a:p>
            <a:pPr lvl="1"/>
            <a:r>
              <a:rPr lang="en-US" dirty="0"/>
              <a:t>Standing; In pocket (top down)</a:t>
            </a:r>
          </a:p>
          <a:p>
            <a:pPr lvl="1"/>
            <a:r>
              <a:rPr lang="en-US" dirty="0"/>
              <a:t>Standing; </a:t>
            </a:r>
            <a:r>
              <a:rPr lang="en-US" dirty="0"/>
              <a:t>In hands (landscape)</a:t>
            </a:r>
          </a:p>
          <a:p>
            <a:pPr lvl="1"/>
            <a:r>
              <a:rPr lang="en-US" dirty="0"/>
              <a:t>Standing; </a:t>
            </a:r>
            <a:r>
              <a:rPr lang="en-US" dirty="0"/>
              <a:t>In hands (portrait)</a:t>
            </a:r>
          </a:p>
          <a:p>
            <a:pPr lvl="1"/>
            <a:r>
              <a:rPr lang="en-US" dirty="0"/>
              <a:t>Standing; </a:t>
            </a:r>
            <a:r>
              <a:rPr lang="en-US" dirty="0"/>
              <a:t>At ear (top up)</a:t>
            </a:r>
          </a:p>
          <a:p>
            <a:r>
              <a:rPr lang="en-US" dirty="0"/>
              <a:t>Less accuracy for scenarios where user is walking</a:t>
            </a:r>
          </a:p>
          <a:p>
            <a:pPr lvl="1"/>
            <a:r>
              <a:rPr lang="en-US" dirty="0"/>
              <a:t>We use raw sensor data!</a:t>
            </a:r>
          </a:p>
          <a:p>
            <a:pPr lvl="1"/>
            <a:r>
              <a:rPr lang="en-US" dirty="0"/>
              <a:t>Accelerometer: gravity + linear acceleration</a:t>
            </a:r>
          </a:p>
          <a:p>
            <a:pPr lvl="1"/>
            <a:r>
              <a:rPr lang="en-US" dirty="0"/>
              <a:t>Pre-filtered data could yield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13368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(Cross-Validation)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7"/>
            <a:ext cx="8465587" cy="4437373"/>
          </a:xfrm>
        </p:spPr>
        <p:txBody>
          <a:bodyPr>
            <a:normAutofit/>
          </a:bodyPr>
          <a:lstStyle/>
          <a:p>
            <a:r>
              <a:rPr lang="en-US" dirty="0"/>
              <a:t>Worst cases:</a:t>
            </a:r>
          </a:p>
          <a:p>
            <a:pPr lvl="1"/>
            <a:r>
              <a:rPr lang="en-US" dirty="0"/>
              <a:t>Phone in pocket (top up) vs. at ear (top up)</a:t>
            </a:r>
          </a:p>
          <a:p>
            <a:pPr lvl="1"/>
            <a:r>
              <a:rPr lang="en-US" dirty="0"/>
              <a:t>Phone in bag/handbag</a:t>
            </a:r>
          </a:p>
        </p:txBody>
      </p:sp>
      <p:pic>
        <p:nvPicPr>
          <p:cNvPr id="1026" name="Picture 2" descr="https://cdn.shopify.com/s/files/1/1061/1924/products/Handbag_Emoji_large.png?v=148048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51" y="3459891"/>
            <a:ext cx="2631989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53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2103" y="3911295"/>
            <a:ext cx="8833622" cy="1177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de-DE" sz="4000" b="1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43062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7"/>
            <a:ext cx="8465587" cy="4437373"/>
          </a:xfrm>
        </p:spPr>
        <p:txBody>
          <a:bodyPr>
            <a:normAutofit/>
          </a:bodyPr>
          <a:lstStyle/>
          <a:p>
            <a:r>
              <a:rPr lang="en-US" dirty="0"/>
              <a:t>Two-step classification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also covers some previously not considered cases!</a:t>
            </a:r>
          </a:p>
          <a:p>
            <a:pPr lvl="1"/>
            <a:r>
              <a:rPr lang="en-US" dirty="0"/>
              <a:t>E.g. phone inactive and lying on table</a:t>
            </a:r>
          </a:p>
          <a:p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319887" y="2687594"/>
            <a:ext cx="2502243" cy="994719"/>
          </a:xfrm>
          <a:prstGeom prst="flowChartDecision">
            <a:avLst/>
          </a:prstGeom>
          <a:solidFill>
            <a:srgbClr val="71BF45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usage?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106827" y="4275437"/>
            <a:ext cx="1773194" cy="858794"/>
          </a:xfrm>
          <a:prstGeom prst="flowChartAlternateProcess">
            <a:avLst/>
          </a:prstGeom>
          <a:solidFill>
            <a:srgbClr val="71BF45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don’t care</a:t>
            </a:r>
          </a:p>
          <a:p>
            <a:pPr algn="ctr"/>
            <a:r>
              <a:rPr lang="en-US" dirty="0"/>
              <a:t>where phone is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5314614" y="4275437"/>
            <a:ext cx="1773194" cy="858794"/>
          </a:xfrm>
          <a:prstGeom prst="flowChartAlternateProcess">
            <a:avLst/>
          </a:prstGeom>
          <a:solidFill>
            <a:srgbClr val="71BF45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74890" y="3447535"/>
            <a:ext cx="1023462" cy="82790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78811" y="3447535"/>
            <a:ext cx="1022400" cy="82790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519" y="3601994"/>
            <a:ext cx="49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8635" y="3596152"/>
            <a:ext cx="49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Speech Bubble: Rectangle 17"/>
          <p:cNvSpPr/>
          <p:nvPr/>
        </p:nvSpPr>
        <p:spPr>
          <a:xfrm>
            <a:off x="4090086" y="2184056"/>
            <a:ext cx="2737022" cy="599303"/>
          </a:xfrm>
          <a:prstGeom prst="wedgeRectCallout">
            <a:avLst>
              <a:gd name="adj1" fmla="val -21510"/>
              <a:gd name="adj2" fmla="val 84149"/>
            </a:avLst>
          </a:prstGeom>
          <a:solidFill>
            <a:srgbClr val="71BF45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on/off?</a:t>
            </a:r>
          </a:p>
          <a:p>
            <a:pPr algn="ctr"/>
            <a:r>
              <a:rPr lang="en-US" dirty="0"/>
              <a:t>Screen locked?</a:t>
            </a:r>
          </a:p>
        </p:txBody>
      </p:sp>
    </p:spTree>
    <p:extLst>
      <p:ext uri="{BB962C8B-B14F-4D97-AF65-F5344CB8AC3E}">
        <p14:creationId xmlns:p14="http://schemas.microsoft.com/office/powerpoint/2010/main" val="9412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  <p:bldP spid="17" grpId="0"/>
      <p:bldP spid="19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7"/>
            <a:ext cx="8286414" cy="4437373"/>
          </a:xfrm>
        </p:spPr>
        <p:txBody>
          <a:bodyPr>
            <a:normAutofit/>
          </a:bodyPr>
          <a:lstStyle/>
          <a:p>
            <a:r>
              <a:rPr lang="en-US" dirty="0"/>
              <a:t>Evaluation of a real-world log</a:t>
            </a:r>
          </a:p>
          <a:p>
            <a:pPr lvl="1"/>
            <a:r>
              <a:rPr lang="en-US" dirty="0"/>
              <a:t>Run logging for hours while manually keeping track of phone usage</a:t>
            </a:r>
          </a:p>
          <a:p>
            <a:pPr lvl="1"/>
            <a:r>
              <a:rPr lang="en-US" dirty="0"/>
              <a:t>Compare classification result to notes</a:t>
            </a:r>
          </a:p>
          <a:p>
            <a:endParaRPr lang="en-US" dirty="0"/>
          </a:p>
          <a:p>
            <a:r>
              <a:rPr lang="en-US" dirty="0"/>
              <a:t>Pick some scenarios interesting for millimeter wave radio</a:t>
            </a:r>
          </a:p>
          <a:p>
            <a:pPr lvl="1"/>
            <a:r>
              <a:rPr lang="en-US" dirty="0"/>
              <a:t>Extract from logged data and analyze phone motion</a:t>
            </a:r>
          </a:p>
          <a:p>
            <a:endParaRPr lang="en-US" dirty="0"/>
          </a:p>
          <a:p>
            <a:r>
              <a:rPr lang="en-US" dirty="0"/>
              <a:t>What I </a:t>
            </a:r>
            <a:r>
              <a:rPr lang="en-US" b="1" dirty="0"/>
              <a:t>cannot</a:t>
            </a:r>
            <a:r>
              <a:rPr lang="en-US" dirty="0"/>
              <a:t> do due to time constraints:</a:t>
            </a:r>
          </a:p>
          <a:p>
            <a:pPr lvl="1"/>
            <a:r>
              <a:rPr lang="en-US" dirty="0"/>
              <a:t>Gather enough training data for unsupervised learning / neural nets</a:t>
            </a:r>
          </a:p>
          <a:p>
            <a:pPr lvl="1"/>
            <a:r>
              <a:rPr lang="en-US" dirty="0"/>
              <a:t>Continuously improve classification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646238" y="2148779"/>
            <a:ext cx="6897687" cy="42025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G.O.L.L.U.M.</a:t>
            </a:r>
          </a:p>
          <a:p>
            <a:pPr lvl="1"/>
            <a:r>
              <a:rPr lang="en-US" dirty="0"/>
              <a:t>Recap on the institute project</a:t>
            </a:r>
          </a:p>
          <a:p>
            <a:pPr lvl="1"/>
            <a:r>
              <a:rPr lang="en-US" dirty="0"/>
              <a:t>Motivation for automated phone usage classification</a:t>
            </a:r>
          </a:p>
          <a:p>
            <a:pPr lvl="1"/>
            <a:r>
              <a:rPr lang="en-US" dirty="0"/>
              <a:t>Changes &amp; improvements to the framework since then</a:t>
            </a:r>
          </a:p>
          <a:p>
            <a:pPr lvl="1"/>
            <a:endParaRPr lang="en-US" dirty="0"/>
          </a:p>
          <a:p>
            <a:r>
              <a:rPr lang="en-US" dirty="0"/>
              <a:t>Discussion of machine learning techniques</a:t>
            </a:r>
          </a:p>
          <a:p>
            <a:pPr lvl="1"/>
            <a:r>
              <a:rPr lang="en-US" dirty="0"/>
              <a:t>Supervised vs. unsupervised learning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endParaRPr lang="en-US" dirty="0"/>
          </a:p>
          <a:p>
            <a:r>
              <a:rPr lang="en-US" dirty="0"/>
              <a:t>Current state of development</a:t>
            </a:r>
          </a:p>
          <a:p>
            <a:pPr lvl="1"/>
            <a:endParaRPr lang="en-US" dirty="0"/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894120"/>
            <a:ext cx="8229600" cy="323204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latin typeface="Eurostile"/>
              </a:rPr>
              <a:t>Thank</a:t>
            </a:r>
            <a:r>
              <a:rPr lang="de-DE" dirty="0">
                <a:latin typeface="Eurostile"/>
              </a:rPr>
              <a:t> </a:t>
            </a:r>
            <a:r>
              <a:rPr lang="de-DE" dirty="0" err="1">
                <a:latin typeface="Eurostile"/>
              </a:rPr>
              <a:t>you</a:t>
            </a:r>
            <a:r>
              <a:rPr lang="de-DE" dirty="0">
                <a:latin typeface="Eurostile"/>
              </a:rPr>
              <a:t> </a:t>
            </a:r>
            <a:r>
              <a:rPr lang="de-DE" dirty="0" err="1">
                <a:latin typeface="Eurostile"/>
              </a:rPr>
              <a:t>for</a:t>
            </a:r>
            <a:r>
              <a:rPr lang="de-DE" dirty="0">
                <a:latin typeface="Eurostile"/>
              </a:rPr>
              <a:t> </a:t>
            </a:r>
            <a:r>
              <a:rPr lang="de-DE" dirty="0" err="1">
                <a:latin typeface="Eurostile"/>
              </a:rPr>
              <a:t>your</a:t>
            </a:r>
            <a:r>
              <a:rPr lang="de-DE" dirty="0">
                <a:latin typeface="Eurostile"/>
              </a:rPr>
              <a:t> </a:t>
            </a:r>
            <a:r>
              <a:rPr lang="de-DE" dirty="0" err="1">
                <a:latin typeface="Eurostile"/>
              </a:rPr>
              <a:t>attention</a:t>
            </a:r>
            <a:r>
              <a:rPr lang="de-DE" dirty="0">
                <a:latin typeface="Eurostile"/>
              </a:rPr>
              <a:t>!</a:t>
            </a:r>
          </a:p>
          <a:p>
            <a:pPr marL="0" indent="0">
              <a:buNone/>
            </a:pPr>
            <a:endParaRPr lang="de-DE" dirty="0">
              <a:latin typeface="Eurostile"/>
            </a:endParaRPr>
          </a:p>
          <a:p>
            <a:pPr marL="0" indent="0">
              <a:buNone/>
            </a:pPr>
            <a:r>
              <a:rPr lang="de-DE" sz="2000" dirty="0">
                <a:latin typeface="+mj-lt"/>
              </a:rPr>
              <a:t>Alexander Gladis, B.Sc. RWTH</a:t>
            </a:r>
          </a:p>
          <a:p>
            <a:pPr marL="0" indent="0">
              <a:buNone/>
            </a:pPr>
            <a:r>
              <a:rPr lang="de-DE" sz="2000" dirty="0">
                <a:latin typeface="+mj-lt"/>
              </a:rPr>
              <a:t>alexander.gladis@rwth-aachen.de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76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2103" y="3911295"/>
            <a:ext cx="8833622" cy="1177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de-DE" sz="4000" b="1" dirty="0" err="1"/>
              <a:t>Recap</a:t>
            </a:r>
            <a:r>
              <a:rPr lang="de-DE" sz="4000" b="1" dirty="0"/>
              <a:t>: G.O.L.L.U.M.</a:t>
            </a:r>
            <a:endParaRPr lang="en-US" sz="40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41" y="5181321"/>
            <a:ext cx="1240233" cy="12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Development </a:t>
            </a:r>
            <a:r>
              <a:rPr lang="de-DE" dirty="0" err="1"/>
              <a:t>of</a:t>
            </a:r>
            <a:r>
              <a:rPr lang="de-DE" dirty="0"/>
              <a:t> Android </a:t>
            </a:r>
            <a:r>
              <a:rPr lang="de-DE" dirty="0" err="1"/>
              <a:t>app</a:t>
            </a:r>
            <a:r>
              <a:rPr lang="de-DE" dirty="0"/>
              <a:t> (Java)</a:t>
            </a:r>
          </a:p>
          <a:p>
            <a:r>
              <a:rPr lang="de-DE" dirty="0"/>
              <a:t>Background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everyday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/>
              <a:t>Recording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/>
              <a:t>sensors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  <a:p>
            <a:r>
              <a:rPr lang="de-DE" dirty="0"/>
              <a:t>Export </a:t>
            </a:r>
            <a:r>
              <a:rPr lang="de-DE" dirty="0" err="1"/>
              <a:t>to</a:t>
            </a:r>
            <a:r>
              <a:rPr lang="de-DE" dirty="0"/>
              <a:t> PC </a:t>
            </a:r>
            <a:r>
              <a:rPr lang="de-DE" dirty="0" err="1"/>
              <a:t>and</a:t>
            </a:r>
            <a:r>
              <a:rPr lang="de-DE" dirty="0"/>
              <a:t> off-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(Python)</a:t>
            </a:r>
          </a:p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directional</a:t>
            </a:r>
            <a:r>
              <a:rPr lang="de-DE" dirty="0"/>
              <a:t> </a:t>
            </a:r>
            <a:r>
              <a:rPr lang="de-DE" dirty="0" err="1"/>
              <a:t>radio</a:t>
            </a:r>
            <a:br>
              <a:rPr lang="de-DE" dirty="0"/>
            </a:br>
            <a:r>
              <a:rPr lang="de-DE" dirty="0"/>
              <a:t>on a per-scenario </a:t>
            </a:r>
            <a:r>
              <a:rPr lang="de-DE" dirty="0" err="1"/>
              <a:t>basis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Flexible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  <a:p>
            <a:pPr lvl="1"/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accelerometer</a:t>
            </a:r>
            <a:r>
              <a:rPr lang="de-DE" dirty="0"/>
              <a:t>, </a:t>
            </a:r>
            <a:r>
              <a:rPr lang="de-DE" dirty="0" err="1"/>
              <a:t>gyroscope</a:t>
            </a:r>
            <a:r>
              <a:rPr lang="de-DE" dirty="0"/>
              <a:t>, …)</a:t>
            </a:r>
          </a:p>
          <a:p>
            <a:pPr lvl="1"/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screen</a:t>
            </a:r>
            <a:r>
              <a:rPr lang="de-DE" dirty="0"/>
              <a:t> on/off, </a:t>
            </a:r>
            <a:r>
              <a:rPr lang="de-DE" dirty="0" err="1"/>
              <a:t>incoming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, …)</a:t>
            </a:r>
          </a:p>
          <a:p>
            <a:endParaRPr lang="de-DE" dirty="0"/>
          </a:p>
          <a:p>
            <a:r>
              <a:rPr lang="en-US" dirty="0"/>
              <a:t>Designed to be easily extensible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8"/>
            <a:ext cx="7945831" cy="4282914"/>
          </a:xfrm>
        </p:spPr>
        <p:txBody>
          <a:bodyPr>
            <a:normAutofit/>
          </a:bodyPr>
          <a:lstStyle/>
          <a:p>
            <a:r>
              <a:rPr lang="de-DE" b="1" dirty="0" err="1"/>
              <a:t>We</a:t>
            </a:r>
            <a:r>
              <a:rPr lang="de-DE" b="1" dirty="0"/>
              <a:t> do not </a:t>
            </a:r>
            <a:r>
              <a:rPr lang="de-DE" b="1" dirty="0" err="1"/>
              <a:t>want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analyze</a:t>
            </a:r>
            <a:r>
              <a:rPr lang="de-DE" b="1" dirty="0"/>
              <a:t> </a:t>
            </a:r>
            <a:r>
              <a:rPr lang="de-DE" b="1" dirty="0" err="1"/>
              <a:t>everything</a:t>
            </a:r>
            <a:r>
              <a:rPr lang="de-DE" b="1" dirty="0"/>
              <a:t>!</a:t>
            </a:r>
            <a:endParaRPr lang="en-US" b="1" dirty="0"/>
          </a:p>
          <a:p>
            <a:r>
              <a:rPr lang="en-US" dirty="0"/>
              <a:t>Most interesting scenarios for millimeter wave radio / directional radio:</a:t>
            </a:r>
          </a:p>
          <a:p>
            <a:pPr lvl="1"/>
            <a:r>
              <a:rPr lang="en-US" dirty="0"/>
              <a:t>Active phone usage</a:t>
            </a:r>
          </a:p>
          <a:p>
            <a:pPr lvl="1"/>
            <a:r>
              <a:rPr lang="en-US" dirty="0"/>
              <a:t>High upload/download speeds</a:t>
            </a:r>
          </a:p>
          <a:p>
            <a:pPr lvl="2"/>
            <a:r>
              <a:rPr lang="en-US" dirty="0"/>
              <a:t>YouTube</a:t>
            </a:r>
          </a:p>
          <a:p>
            <a:pPr lvl="2"/>
            <a:r>
              <a:rPr lang="en-US" dirty="0"/>
              <a:t>Video telephony</a:t>
            </a:r>
          </a:p>
          <a:p>
            <a:r>
              <a:rPr lang="en-US" dirty="0" err="1"/>
              <a:t>Translatorial</a:t>
            </a:r>
            <a:r>
              <a:rPr lang="en-US" dirty="0"/>
              <a:t> phone movements should be recognizable:</a:t>
            </a:r>
          </a:p>
          <a:p>
            <a:pPr lvl="1"/>
            <a:r>
              <a:rPr lang="en-US" dirty="0"/>
              <a:t>No translation: adapt only to rotations</a:t>
            </a:r>
          </a:p>
          <a:p>
            <a:pPr lvl="1"/>
            <a:r>
              <a:rPr lang="en-US" dirty="0"/>
              <a:t>With translation: adapt also to movement relative to cell tower</a:t>
            </a:r>
          </a:p>
        </p:txBody>
      </p:sp>
    </p:spTree>
    <p:extLst>
      <p:ext uri="{BB962C8B-B14F-4D97-AF65-F5344CB8AC3E}">
        <p14:creationId xmlns:p14="http://schemas.microsoft.com/office/powerpoint/2010/main" val="39287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98094" y="2148777"/>
            <a:ext cx="8366733" cy="4437373"/>
          </a:xfrm>
        </p:spPr>
        <p:txBody>
          <a:bodyPr>
            <a:normAutofit/>
          </a:bodyPr>
          <a:lstStyle/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en-US" dirty="0"/>
          </a:p>
          <a:p>
            <a:r>
              <a:rPr lang="en-US" dirty="0"/>
              <a:t>Various different machine learning techniques available</a:t>
            </a:r>
          </a:p>
          <a:p>
            <a:pPr lvl="1"/>
            <a:r>
              <a:rPr lang="en-US" dirty="0"/>
              <a:t>Familiarize with the most commonly used techniques</a:t>
            </a:r>
          </a:p>
          <a:p>
            <a:pPr lvl="1"/>
            <a:r>
              <a:rPr lang="en-US" dirty="0"/>
              <a:t>Select the ones best suited for our requirements</a:t>
            </a:r>
          </a:p>
          <a:p>
            <a:pPr lvl="1"/>
            <a:r>
              <a:rPr lang="en-US" dirty="0"/>
              <a:t>Evaluate selected techniques</a:t>
            </a:r>
          </a:p>
          <a:p>
            <a:r>
              <a:rPr lang="en-US" dirty="0"/>
              <a:t>Requirement: training dataset</a:t>
            </a:r>
          </a:p>
          <a:p>
            <a:pPr lvl="1"/>
            <a:r>
              <a:rPr lang="en-US" dirty="0"/>
              <a:t>Usually the bigger the better</a:t>
            </a:r>
          </a:p>
          <a:p>
            <a:pPr lvl="1"/>
            <a:r>
              <a:rPr lang="en-US" dirty="0"/>
              <a:t>People need to perform a given set of usage scenarios</a:t>
            </a:r>
          </a:p>
          <a:p>
            <a:pPr lvl="1"/>
            <a:r>
              <a:rPr lang="en-US" dirty="0"/>
              <a:t>Very tedious work</a:t>
            </a:r>
          </a:p>
        </p:txBody>
      </p:sp>
    </p:spTree>
    <p:extLst>
      <p:ext uri="{BB962C8B-B14F-4D97-AF65-F5344CB8AC3E}">
        <p14:creationId xmlns:p14="http://schemas.microsoft.com/office/powerpoint/2010/main" val="39771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Logging of a lot more sensors and events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/ mobile data traffic statistics</a:t>
            </a:r>
          </a:p>
          <a:p>
            <a:pPr lvl="1"/>
            <a:r>
              <a:rPr lang="en-US" dirty="0"/>
              <a:t>Raw accelerometer / gyroscope / magnetometer data</a:t>
            </a:r>
          </a:p>
          <a:p>
            <a:pPr lvl="1"/>
            <a:r>
              <a:rPr lang="en-US" dirty="0"/>
              <a:t>Proximity sensor</a:t>
            </a:r>
          </a:p>
          <a:p>
            <a:pPr lvl="1"/>
            <a:r>
              <a:rPr lang="en-US" dirty="0"/>
              <a:t>Ambient brightness sensor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Improved log management</a:t>
            </a:r>
          </a:p>
          <a:p>
            <a:r>
              <a:rPr lang="en-US" dirty="0"/>
              <a:t>Training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76" y="3521434"/>
            <a:ext cx="2796282" cy="2601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5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2103" y="3911295"/>
            <a:ext cx="8833622" cy="1177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de-DE" sz="4000" b="1" dirty="0" err="1"/>
              <a:t>Machine</a:t>
            </a:r>
            <a:r>
              <a:rPr lang="de-DE" sz="4000" b="1" dirty="0"/>
              <a:t> Learning </a:t>
            </a:r>
            <a:r>
              <a:rPr lang="de-DE" sz="4000" b="1" dirty="0" err="1"/>
              <a:t>Techniques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362132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On-screen Show (4:3)</PresentationFormat>
  <Paragraphs>189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Eurostile</vt:lpstr>
      <vt:lpstr>Helvetica</vt:lpstr>
      <vt:lpstr>Wingdings</vt:lpstr>
      <vt:lpstr>Office Theme</vt:lpstr>
      <vt:lpstr>Mobile Phone Motion &amp; Usage Classification Midterm Presentation  Alexander Gladis</vt:lpstr>
      <vt:lpstr>Contents</vt:lpstr>
      <vt:lpstr>PowerPoint Presentation</vt:lpstr>
      <vt:lpstr>Approach</vt:lpstr>
      <vt:lpstr>During the institute project</vt:lpstr>
      <vt:lpstr>Motivation</vt:lpstr>
      <vt:lpstr>Motivation</vt:lpstr>
      <vt:lpstr>Important changes to the framework</vt:lpstr>
      <vt:lpstr>PowerPoint Presentation</vt:lpstr>
      <vt:lpstr>Supervised learning</vt:lpstr>
      <vt:lpstr>Unsupervised learning</vt:lpstr>
      <vt:lpstr>Feature Extraction</vt:lpstr>
      <vt:lpstr>PowerPoint Presentation</vt:lpstr>
      <vt:lpstr>Current State of Development</vt:lpstr>
      <vt:lpstr>Evaluation (Cross-Validation)</vt:lpstr>
      <vt:lpstr>Evaluation (Cross-Validation)</vt:lpstr>
      <vt:lpstr>PowerPoint Presentation</vt:lpstr>
      <vt:lpstr>Future Work</vt:lpstr>
      <vt:lpstr>Future Work</vt:lpstr>
      <vt:lpstr>PowerPoint Presentation</vt:lpstr>
    </vt:vector>
  </TitlesOfParts>
  <Company>RWTH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Petri Mähönen</dc:creator>
  <cp:lastModifiedBy>Alexander Gladis</cp:lastModifiedBy>
  <cp:revision>194</cp:revision>
  <dcterms:created xsi:type="dcterms:W3CDTF">2011-12-29T16:24:53Z</dcterms:created>
  <dcterms:modified xsi:type="dcterms:W3CDTF">2017-07-14T06:34:40Z</dcterms:modified>
</cp:coreProperties>
</file>