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89" r:id="rId3"/>
    <p:sldId id="284" r:id="rId4"/>
    <p:sldId id="292" r:id="rId5"/>
    <p:sldId id="293" r:id="rId6"/>
    <p:sldId id="296" r:id="rId7"/>
    <p:sldId id="297" r:id="rId8"/>
    <p:sldId id="298" r:id="rId9"/>
    <p:sldId id="295" r:id="rId10"/>
    <p:sldId id="300" r:id="rId11"/>
    <p:sldId id="301" r:id="rId12"/>
    <p:sldId id="302" r:id="rId13"/>
    <p:sldId id="303" r:id="rId14"/>
    <p:sldId id="304" r:id="rId15"/>
    <p:sldId id="305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ladis" initials="AG" lastIdx="1" clrIdx="0">
    <p:extLst>
      <p:ext uri="{19B8F6BF-5375-455C-9EA6-DF929625EA0E}">
        <p15:presenceInfo xmlns:p15="http://schemas.microsoft.com/office/powerpoint/2012/main" userId="Alexander Glad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17" autoAdjust="0"/>
  </p:normalViewPr>
  <p:slideViewPr>
    <p:cSldViewPr snapToGrid="0" snapToObjects="1">
      <p:cViewPr varScale="1">
        <p:scale>
          <a:sx n="155" d="100"/>
          <a:sy n="155" d="100"/>
        </p:scale>
        <p:origin x="141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A4E7-1041-41C0-A598-221774D3F527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7D8D-3F23-4807-9C1D-D95AA30C16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6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5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3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3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50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9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05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7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4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6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7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7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9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62005" y="3844067"/>
            <a:ext cx="6917333" cy="1177134"/>
          </a:xfrm>
        </p:spPr>
        <p:txBody>
          <a:bodyPr>
            <a:noAutofit/>
          </a:bodyPr>
          <a:lstStyle>
            <a:lvl1pPr algn="l">
              <a:defRPr sz="2000" b="0" i="0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pic>
        <p:nvPicPr>
          <p:cNvPr id="6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3698"/>
            <a:ext cx="8229600" cy="76393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0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3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LogoRWTH.jpg  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5791200"/>
            <a:ext cx="18097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nets-grün.jpg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166052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275601" y="3667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409700" y="3855000"/>
            <a:ext cx="6687532" cy="679892"/>
          </a:xfrm>
        </p:spPr>
        <p:txBody>
          <a:bodyPr>
            <a:normAutofit/>
          </a:bodyPr>
          <a:lstStyle>
            <a:lvl1pPr marL="0" indent="0" algn="l">
              <a:buFont typeface="Arial"/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Title in </a:t>
            </a:r>
            <a:r>
              <a:rPr lang="de-DE" dirty="0" err="1"/>
              <a:t>Helvetica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Ariel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1" y="4603750"/>
            <a:ext cx="6687532" cy="4762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Helvetica"/>
                <a:cs typeface="Helvetica"/>
              </a:defRPr>
            </a:lvl1pPr>
            <a:lvl2pPr marL="457200" indent="0">
              <a:buNone/>
              <a:defRPr sz="2000">
                <a:latin typeface="Helvetica"/>
                <a:cs typeface="Helvetica"/>
              </a:defRPr>
            </a:lvl2pPr>
            <a:lvl3pPr marL="914400" indent="0">
              <a:buNone/>
              <a:defRPr sz="1800">
                <a:latin typeface="Helvetica"/>
                <a:cs typeface="Helvetica"/>
              </a:defRPr>
            </a:lvl3pPr>
            <a:lvl4pPr marL="1371600" indent="0">
              <a:buNone/>
              <a:defRPr sz="1600">
                <a:latin typeface="Helvetica"/>
                <a:cs typeface="Helvetica"/>
              </a:defRPr>
            </a:lvl4pPr>
            <a:lvl5pPr marL="1828800" indent="0">
              <a:buNone/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de-DE" dirty="0"/>
              <a:t>11. </a:t>
            </a:r>
            <a:r>
              <a:rPr lang="de-DE" dirty="0" err="1"/>
              <a:t>July</a:t>
            </a:r>
            <a:r>
              <a:rPr lang="de-DE" dirty="0"/>
              <a:t> 2011, Aachen, </a:t>
            </a:r>
            <a:r>
              <a:rPr lang="de-DE" dirty="0" err="1"/>
              <a:t>Helvetica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Arial Normal</a:t>
            </a:r>
          </a:p>
        </p:txBody>
      </p:sp>
      <p:pic>
        <p:nvPicPr>
          <p:cNvPr id="13" name="Picture 8" descr="grünerBalken.jpg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62005" y="3844067"/>
            <a:ext cx="6917333" cy="1177134"/>
          </a:xfrm>
        </p:spPr>
        <p:txBody>
          <a:bodyPr>
            <a:noAutofit/>
          </a:bodyPr>
          <a:lstStyle>
            <a:lvl1pPr algn="l">
              <a:defRPr sz="2000" b="0" i="0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pic>
        <p:nvPicPr>
          <p:cNvPr id="7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060" y="1312288"/>
            <a:ext cx="6898865" cy="517264"/>
          </a:xfrm>
        </p:spPr>
        <p:txBody>
          <a:bodyPr>
            <a:normAutofit/>
          </a:bodyPr>
          <a:lstStyle>
            <a:lvl1pPr algn="l">
              <a:defRPr sz="2800" baseline="0">
                <a:latin typeface="Eurostile"/>
                <a:cs typeface="Eurostile"/>
              </a:defRPr>
            </a:lvl1pPr>
          </a:lstStyle>
          <a:p>
            <a:r>
              <a:rPr lang="en-GB" noProof="0" dirty="0" err="1">
                <a:solidFill>
                  <a:srgbClr val="4C4C4C"/>
                </a:solidFill>
              </a:rPr>
              <a:t>Versalien</a:t>
            </a:r>
            <a:r>
              <a:rPr lang="en-GB" noProof="0" dirty="0">
                <a:solidFill>
                  <a:srgbClr val="4C4C4C"/>
                </a:solidFill>
              </a:rPr>
              <a:t>, Arial, Calibri, Arial Bold 70% grey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646238" y="2148779"/>
            <a:ext cx="6897687" cy="3706828"/>
          </a:xfrm>
        </p:spPr>
        <p:txBody>
          <a:bodyPr>
            <a:normAutofit/>
          </a:bodyPr>
          <a:lstStyle>
            <a:lvl1pPr marL="457200" indent="-457200">
              <a:buClr>
                <a:schemeClr val="accent3"/>
              </a:buClr>
              <a:buFont typeface="Arial"/>
              <a:buChar char="•"/>
              <a:defRPr sz="2400"/>
            </a:lvl1pPr>
            <a:lvl2pPr marL="800100" indent="-342900">
              <a:buClr>
                <a:schemeClr val="accent3"/>
              </a:buClr>
              <a:buFont typeface="Arial"/>
              <a:buChar char="•"/>
              <a:defRPr sz="2000"/>
            </a:lvl2pPr>
            <a:lvl3pPr marL="1257300" indent="-342900">
              <a:buClr>
                <a:schemeClr val="accent3"/>
              </a:buClr>
              <a:buFont typeface="Arial"/>
              <a:buChar char="•"/>
              <a:defRPr sz="1800"/>
            </a:lvl3pPr>
            <a:lvl4pPr marL="1657350" indent="-285750">
              <a:buClr>
                <a:schemeClr val="accent3"/>
              </a:buClr>
              <a:buFont typeface="Arial"/>
              <a:buChar char="•"/>
              <a:defRPr sz="1600"/>
            </a:lvl4pPr>
            <a:lvl5pPr marL="2114550" indent="-285750">
              <a:buClr>
                <a:schemeClr val="accent3"/>
              </a:buClr>
              <a:buFont typeface="Arial"/>
              <a:buChar char="•"/>
              <a:defRPr sz="160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inets-grau-groß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5" y="1481138"/>
            <a:ext cx="6877050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646238" y="3071793"/>
            <a:ext cx="6897687" cy="2783813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400">
                <a:solidFill>
                  <a:srgbClr val="000000"/>
                </a:solidFill>
              </a:defRPr>
            </a:lvl1pPr>
            <a:lvl2pPr marL="914400" indent="-457200">
              <a:buClrTx/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2pPr>
            <a:lvl3pPr marL="1257300" indent="-342900">
              <a:buClrTx/>
              <a:buFont typeface="+mj-lt"/>
              <a:buAutoNum type="arabicPeriod"/>
              <a:defRPr sz="1800">
                <a:solidFill>
                  <a:srgbClr val="000000"/>
                </a:solidFill>
              </a:defRPr>
            </a:lvl3pPr>
            <a:lvl4pPr marL="1714500" indent="-342900">
              <a:buClrTx/>
              <a:buFont typeface="+mj-lt"/>
              <a:buAutoNum type="arabicPeriod"/>
              <a:defRPr sz="1600">
                <a:solidFill>
                  <a:srgbClr val="000000"/>
                </a:solidFill>
              </a:defRPr>
            </a:lvl4pPr>
            <a:lvl5pPr marL="2171700" indent="-342900">
              <a:buClrTx/>
              <a:buFont typeface="+mj-lt"/>
              <a:buAutoNum type="arabicPeriod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err="1"/>
              <a:t>Idea</a:t>
            </a:r>
            <a:endParaRPr lang="de-DE" dirty="0"/>
          </a:p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rambling</a:t>
            </a:r>
            <a:endParaRPr lang="de-DE" dirty="0"/>
          </a:p>
          <a:p>
            <a:pPr lvl="0"/>
            <a:r>
              <a:rPr lang="de-DE" dirty="0" err="1"/>
              <a:t>Results</a:t>
            </a:r>
            <a:endParaRPr lang="de-DE" dirty="0"/>
          </a:p>
          <a:p>
            <a:pPr lvl="0"/>
            <a:r>
              <a:rPr lang="de-DE" dirty="0"/>
              <a:t>Etc.</a:t>
            </a:r>
          </a:p>
        </p:txBody>
      </p:sp>
      <p:pic>
        <p:nvPicPr>
          <p:cNvPr id="10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094" y="1053656"/>
            <a:ext cx="7945831" cy="517264"/>
          </a:xfrm>
        </p:spPr>
        <p:txBody>
          <a:bodyPr>
            <a:noAutofit/>
          </a:bodyPr>
          <a:lstStyle>
            <a:lvl1pPr algn="l">
              <a:defRPr sz="2800" b="0" baseline="0">
                <a:latin typeface="Eurostile"/>
                <a:cs typeface="Eurostile"/>
              </a:defRPr>
            </a:lvl1pPr>
          </a:lstStyle>
          <a:p>
            <a:r>
              <a:rPr lang="en-GB" noProof="0" dirty="0">
                <a:solidFill>
                  <a:srgbClr val="4C4C4C"/>
                </a:solidFill>
              </a:rPr>
              <a:t>Capital Style in </a:t>
            </a:r>
            <a:r>
              <a:rPr lang="en-GB" noProof="0" dirty="0" err="1">
                <a:solidFill>
                  <a:srgbClr val="4C4C4C"/>
                </a:solidFill>
              </a:rPr>
              <a:t>Eurostile</a:t>
            </a:r>
            <a:r>
              <a:rPr lang="en-GB" noProof="0" dirty="0">
                <a:solidFill>
                  <a:srgbClr val="4C4C4C"/>
                </a:solidFill>
              </a:rPr>
              <a:t> or Calibri </a:t>
            </a:r>
            <a:r>
              <a:rPr lang="en-GB" noProof="0" dirty="0" err="1">
                <a:solidFill>
                  <a:srgbClr val="4C4C4C"/>
                </a:solidFill>
              </a:rPr>
              <a:t>Gray</a:t>
            </a:r>
            <a:r>
              <a:rPr lang="en-GB" noProof="0" dirty="0">
                <a:solidFill>
                  <a:srgbClr val="4C4C4C"/>
                </a:solidFill>
              </a:rPr>
              <a:t> 70%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8094" y="2148779"/>
            <a:ext cx="7945831" cy="3706828"/>
          </a:xfrm>
        </p:spPr>
        <p:txBody>
          <a:bodyPr>
            <a:normAutofit/>
          </a:bodyPr>
          <a:lstStyle>
            <a:lvl1pPr marL="457200" indent="-457200">
              <a:buClr>
                <a:schemeClr val="accent3"/>
              </a:buClr>
              <a:buFont typeface="Arial"/>
              <a:buChar char="•"/>
              <a:defRPr sz="2400"/>
            </a:lvl1pPr>
            <a:lvl2pPr marL="800100" indent="-342900">
              <a:buClr>
                <a:schemeClr val="accent3"/>
              </a:buClr>
              <a:buFont typeface="Arial"/>
              <a:buChar char="•"/>
              <a:defRPr sz="2000"/>
            </a:lvl2pPr>
            <a:lvl3pPr marL="1257300" indent="-342900">
              <a:buClr>
                <a:schemeClr val="accent3"/>
              </a:buClr>
              <a:buFont typeface="Arial"/>
              <a:buChar char="•"/>
              <a:defRPr sz="1800"/>
            </a:lvl3pPr>
            <a:lvl4pPr marL="1657350" indent="-285750">
              <a:buClr>
                <a:schemeClr val="accent3"/>
              </a:buClr>
              <a:buFont typeface="Arial"/>
              <a:buChar char="•"/>
              <a:defRPr sz="1600"/>
            </a:lvl4pPr>
            <a:lvl5pPr marL="2114550" indent="-285750">
              <a:buClr>
                <a:schemeClr val="accent3"/>
              </a:buClr>
              <a:buFont typeface="Arial"/>
              <a:buChar char="•"/>
              <a:defRPr sz="160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312"/>
            <a:ext cx="8229600" cy="7413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800"/>
            </a:lvl1pPr>
            <a:lvl2pPr>
              <a:buClr>
                <a:schemeClr val="accent5">
                  <a:lumMod val="75000"/>
                </a:schemeClr>
              </a:buClr>
              <a:defRPr sz="24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buClr>
                <a:schemeClr val="accent5">
                  <a:lumMod val="75000"/>
                </a:schemeClr>
              </a:buClr>
              <a:defRPr sz="1800"/>
            </a:lvl4pPr>
            <a:lvl5pPr>
              <a:buClr>
                <a:schemeClr val="accent5">
                  <a:lumMod val="75000"/>
                </a:schemeClr>
              </a:buCl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376"/>
            <a:ext cx="8229600" cy="745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22"/>
            <a:ext cx="8229600" cy="7826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pic>
        <p:nvPicPr>
          <p:cNvPr id="8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8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9F71-D3A8-6A40-87E9-71177C11D5BF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0" r:id="rId4"/>
    <p:sldLayoutId id="2147483663" r:id="rId5"/>
    <p:sldLayoutId id="2147483661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3854999"/>
            <a:ext cx="6918755" cy="2314981"/>
          </a:xfrm>
        </p:spPr>
        <p:txBody>
          <a:bodyPr anchor="t">
            <a:normAutofit/>
          </a:bodyPr>
          <a:lstStyle/>
          <a:p>
            <a:r>
              <a:rPr lang="en-US" dirty="0"/>
              <a:t>Comparison of Machine Learning Techniques</a:t>
            </a:r>
            <a:br>
              <a:rPr lang="en-US" dirty="0"/>
            </a:br>
            <a:r>
              <a:rPr lang="en-US" sz="2000" dirty="0"/>
              <a:t>Mobile Phone Motion &amp; Usage Classification  </a:t>
            </a:r>
            <a:br>
              <a:rPr lang="en-US" dirty="0"/>
            </a:br>
            <a:br>
              <a:rPr lang="en-US" sz="1600" dirty="0"/>
            </a:br>
            <a:r>
              <a:rPr lang="en-US" sz="1600" b="0" dirty="0"/>
              <a:t>Alexander Gladis</a:t>
            </a:r>
            <a:endParaRPr lang="en-US" b="0" dirty="0"/>
          </a:p>
        </p:txBody>
      </p:sp>
      <p:pic>
        <p:nvPicPr>
          <p:cNvPr id="4" name="Picture 17" descr="&#10;Titelbild.jpg                                                  0016006EMacintosh HD                   CA012640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558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864974"/>
            <a:ext cx="8107241" cy="5467864"/>
          </a:xfrm>
        </p:spPr>
        <p:txBody>
          <a:bodyPr>
            <a:normAutofit/>
          </a:bodyPr>
          <a:lstStyle/>
          <a:p>
            <a:r>
              <a:rPr lang="en-US" dirty="0"/>
              <a:t>Not (or at least very rarely) used in recent studies</a:t>
            </a:r>
          </a:p>
          <a:p>
            <a:r>
              <a:rPr lang="en-US" dirty="0"/>
              <a:t>Artificial Neural Networks (ANN)</a:t>
            </a:r>
          </a:p>
          <a:p>
            <a:r>
              <a:rPr lang="en-US" dirty="0"/>
              <a:t>Variants that </a:t>
            </a:r>
            <a:r>
              <a:rPr lang="en-US" i="1" dirty="0"/>
              <a:t>could</a:t>
            </a:r>
            <a:r>
              <a:rPr lang="en-US" dirty="0"/>
              <a:t> suit our needs:</a:t>
            </a:r>
          </a:p>
          <a:p>
            <a:pPr lvl="1"/>
            <a:r>
              <a:rPr lang="en-US" dirty="0"/>
              <a:t>Recurrent Neural Networks (RNN)</a:t>
            </a:r>
          </a:p>
          <a:p>
            <a:pPr lvl="2"/>
            <a:r>
              <a:rPr lang="en-US" dirty="0"/>
              <a:t>Unit Connections = Directed Cycle</a:t>
            </a:r>
          </a:p>
          <a:p>
            <a:pPr lvl="2"/>
            <a:r>
              <a:rPr lang="en-US" dirty="0"/>
              <a:t>Allows for dynamic temporal behavior</a:t>
            </a:r>
          </a:p>
          <a:p>
            <a:pPr lvl="2"/>
            <a:r>
              <a:rPr lang="en-US" dirty="0"/>
              <a:t>Suited for </a:t>
            </a:r>
            <a:r>
              <a:rPr lang="en-US" i="1" dirty="0"/>
              <a:t>temporally connected input sequences</a:t>
            </a:r>
          </a:p>
          <a:p>
            <a:pPr lvl="3"/>
            <a:r>
              <a:rPr lang="en-US" dirty="0"/>
              <a:t>Consecutive sensor data from accelerometer / gyroscope</a:t>
            </a:r>
          </a:p>
          <a:p>
            <a:pPr lvl="2"/>
            <a:r>
              <a:rPr lang="en-US" dirty="0"/>
              <a:t>Only input data from the past available from the current state</a:t>
            </a:r>
          </a:p>
          <a:p>
            <a:pPr lvl="2"/>
            <a:r>
              <a:rPr lang="en-US" dirty="0"/>
              <a:t>For example Long Short-Term Memory (LSTM) RNNs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Bidirectional Neural Networks (BRNN)</a:t>
            </a:r>
          </a:p>
          <a:p>
            <a:pPr lvl="2"/>
            <a:r>
              <a:rPr lang="en-US" dirty="0"/>
              <a:t>Can be seen as an extension of RNNs</a:t>
            </a:r>
          </a:p>
          <a:p>
            <a:pPr lvl="2"/>
            <a:r>
              <a:rPr lang="en-US" dirty="0"/>
              <a:t>Input data from both, past and future, reachable from the current state</a:t>
            </a:r>
          </a:p>
          <a:p>
            <a:pPr lvl="2"/>
            <a:r>
              <a:rPr lang="en-US" dirty="0"/>
              <a:t>Able to interpret input data </a:t>
            </a:r>
            <a:r>
              <a:rPr lang="en-US" i="1" dirty="0"/>
              <a:t>embedded into its context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4" y="912442"/>
            <a:ext cx="7284308" cy="505291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697844" y="6042453"/>
            <a:ext cx="7236091" cy="3309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https://en.wikipedia.org/wiki/Bidirectional_recurrent_neural_networks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7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What</a:t>
            </a:r>
            <a:r>
              <a:rPr lang="de-DE" sz="4000" b="1" dirty="0"/>
              <a:t> </a:t>
            </a:r>
            <a:r>
              <a:rPr lang="de-DE" sz="4000" b="1" dirty="0" err="1"/>
              <a:t>training</a:t>
            </a:r>
            <a:r>
              <a:rPr lang="de-DE" sz="4000" b="1" dirty="0"/>
              <a:t> </a:t>
            </a:r>
            <a:r>
              <a:rPr lang="de-DE" sz="4000" b="1" dirty="0" err="1"/>
              <a:t>data</a:t>
            </a:r>
            <a:r>
              <a:rPr lang="de-DE" sz="4000" b="1" dirty="0"/>
              <a:t> do </a:t>
            </a:r>
            <a:r>
              <a:rPr lang="de-DE" sz="4000" b="1" dirty="0" err="1"/>
              <a:t>we</a:t>
            </a:r>
            <a:r>
              <a:rPr lang="de-DE" sz="4000" b="1" dirty="0"/>
              <a:t> </a:t>
            </a:r>
            <a:r>
              <a:rPr lang="de-DE" sz="4000" b="1" dirty="0" err="1"/>
              <a:t>need</a:t>
            </a:r>
            <a:r>
              <a:rPr lang="de-DE" sz="4000" b="1" dirty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056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834081"/>
            <a:ext cx="8107241" cy="5474044"/>
          </a:xfrm>
        </p:spPr>
        <p:txBody>
          <a:bodyPr>
            <a:normAutofit/>
          </a:bodyPr>
          <a:lstStyle/>
          <a:p>
            <a:r>
              <a:rPr lang="en-US" dirty="0"/>
              <a:t>Simply collect as much sensor data as possible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r>
              <a:rPr lang="en-US" dirty="0"/>
              <a:t>Magnetometer?</a:t>
            </a:r>
          </a:p>
          <a:p>
            <a:pPr lvl="1"/>
            <a:r>
              <a:rPr lang="en-US" dirty="0"/>
              <a:t>Rotation Vector?</a:t>
            </a:r>
          </a:p>
          <a:p>
            <a:pPr lvl="2"/>
            <a:r>
              <a:rPr lang="en-US" dirty="0"/>
              <a:t>We can also compute this from A/G(/M) if needed…</a:t>
            </a:r>
          </a:p>
          <a:p>
            <a:pPr lvl="1"/>
            <a:r>
              <a:rPr lang="en-US" dirty="0"/>
              <a:t>Ambient Brightness/Proximity?</a:t>
            </a:r>
          </a:p>
          <a:p>
            <a:r>
              <a:rPr lang="en-US" dirty="0"/>
              <a:t>Use high sampling frequency (150Hz?)</a:t>
            </a:r>
          </a:p>
          <a:p>
            <a:pPr lvl="1"/>
            <a:r>
              <a:rPr lang="en-US" dirty="0"/>
              <a:t>We can discard/interpolate to lower sampling frequencies</a:t>
            </a:r>
          </a:p>
          <a:p>
            <a:pPr lvl="1"/>
            <a:r>
              <a:rPr lang="en-US" dirty="0"/>
              <a:t>We do not care about battery life or disk space here!</a:t>
            </a:r>
          </a:p>
          <a:p>
            <a:r>
              <a:rPr lang="en-US" dirty="0"/>
              <a:t>Labeled blocks (probably a few minutes) of continuous data for each activity/motion we want to classify</a:t>
            </a:r>
          </a:p>
          <a:p>
            <a:r>
              <a:rPr lang="en-US" dirty="0"/>
              <a:t>Cover different variants of activity</a:t>
            </a:r>
          </a:p>
          <a:p>
            <a:pPr lvl="1"/>
            <a:r>
              <a:rPr lang="en-US" dirty="0"/>
              <a:t>For example distinct ways of holding phone to 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877330"/>
            <a:ext cx="8107241" cy="5406081"/>
          </a:xfrm>
        </p:spPr>
        <p:txBody>
          <a:bodyPr>
            <a:normAutofit fontScale="92500"/>
          </a:bodyPr>
          <a:lstStyle/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The larger the training dataset, the better</a:t>
            </a:r>
          </a:p>
          <a:p>
            <a:pPr lvl="1"/>
            <a:r>
              <a:rPr lang="en-US" dirty="0"/>
              <a:t>Make sure we can reuse the training dataset for </a:t>
            </a:r>
            <a:r>
              <a:rPr lang="en-US" i="1" dirty="0"/>
              <a:t>all</a:t>
            </a:r>
            <a:r>
              <a:rPr lang="en-US" dirty="0"/>
              <a:t> classification techniques (a bit of preprocessing is OK!)</a:t>
            </a:r>
          </a:p>
          <a:p>
            <a:endParaRPr lang="en-US" dirty="0"/>
          </a:p>
          <a:p>
            <a:r>
              <a:rPr lang="en-US" dirty="0"/>
              <a:t>For feature-based classification:</a:t>
            </a:r>
          </a:p>
          <a:p>
            <a:pPr lvl="1"/>
            <a:r>
              <a:rPr lang="en-US" dirty="0"/>
              <a:t>A few (10-50) measurements </a:t>
            </a:r>
            <a:r>
              <a:rPr lang="en-US" i="1" dirty="0"/>
              <a:t>should</a:t>
            </a:r>
            <a:r>
              <a:rPr lang="en-US" dirty="0"/>
              <a:t> suffice for an acceptable accuracy</a:t>
            </a:r>
          </a:p>
          <a:p>
            <a:pPr lvl="1"/>
            <a:r>
              <a:rPr lang="en-US" dirty="0"/>
              <a:t>Each measurement should take a few (3-5) minutes</a:t>
            </a:r>
          </a:p>
          <a:p>
            <a:pPr lvl="1"/>
            <a:r>
              <a:rPr lang="en-US" dirty="0"/>
              <a:t>One set of measurements for each motion to be classified</a:t>
            </a:r>
          </a:p>
          <a:p>
            <a:endParaRPr lang="en-US" dirty="0"/>
          </a:p>
          <a:p>
            <a:r>
              <a:rPr lang="en-US" dirty="0"/>
              <a:t>For classification using raw data and neural networks:</a:t>
            </a:r>
          </a:p>
          <a:p>
            <a:pPr lvl="1"/>
            <a:r>
              <a:rPr lang="en-US" dirty="0"/>
              <a:t>Classification task becomes much more complex</a:t>
            </a:r>
          </a:p>
          <a:p>
            <a:pPr lvl="1"/>
            <a:r>
              <a:rPr lang="en-US" dirty="0"/>
              <a:t>Neural network needs to perform the “intelligent thinking” of feature engineering</a:t>
            </a:r>
          </a:p>
          <a:p>
            <a:pPr lvl="1"/>
            <a:r>
              <a:rPr lang="en-US" i="1" dirty="0"/>
              <a:t>A lot more </a:t>
            </a:r>
            <a:r>
              <a:rPr lang="en-US" dirty="0"/>
              <a:t>(estimate: more than 500-1000) measurements required!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27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716690"/>
            <a:ext cx="8107241" cy="5776785"/>
          </a:xfrm>
        </p:spPr>
        <p:txBody>
          <a:bodyPr>
            <a:normAutofit/>
          </a:bodyPr>
          <a:lstStyle/>
          <a:p>
            <a:r>
              <a:rPr lang="en-US" dirty="0"/>
              <a:t>Gathering the training dataset will require many resources</a:t>
            </a:r>
          </a:p>
          <a:p>
            <a:pPr lvl="1"/>
            <a:r>
              <a:rPr lang="en-US" dirty="0"/>
              <a:t>At least a month of time, probably more</a:t>
            </a:r>
          </a:p>
          <a:p>
            <a:pPr lvl="1"/>
            <a:r>
              <a:rPr lang="en-US" dirty="0"/>
              <a:t>Ideally we have multiple persons performing the same activity</a:t>
            </a:r>
          </a:p>
          <a:p>
            <a:pPr lvl="2"/>
            <a:r>
              <a:rPr lang="en-US" dirty="0"/>
              <a:t>Right-handed and left-handed people</a:t>
            </a:r>
          </a:p>
          <a:p>
            <a:pPr lvl="2"/>
            <a:r>
              <a:rPr lang="en-US" dirty="0"/>
              <a:t>Different habits (i.e. phone on left or right ear during a call)</a:t>
            </a:r>
          </a:p>
          <a:p>
            <a:pPr lvl="1"/>
            <a:r>
              <a:rPr lang="en-US" dirty="0"/>
              <a:t>Different phones are not necessarily required</a:t>
            </a:r>
          </a:p>
          <a:p>
            <a:pPr lvl="2"/>
            <a:r>
              <a:rPr lang="en-US" dirty="0"/>
              <a:t>Sensor data should be similar in terms of accuracy</a:t>
            </a:r>
          </a:p>
          <a:p>
            <a:endParaRPr lang="en-US" dirty="0"/>
          </a:p>
          <a:p>
            <a:r>
              <a:rPr lang="en-US" dirty="0"/>
              <a:t>We can start with a relatively small dataset</a:t>
            </a:r>
          </a:p>
          <a:p>
            <a:pPr lvl="1"/>
            <a:r>
              <a:rPr lang="en-US" dirty="0"/>
              <a:t>Set up the machine learning environment</a:t>
            </a:r>
          </a:p>
          <a:p>
            <a:pPr lvl="1"/>
            <a:r>
              <a:rPr lang="en-US" dirty="0"/>
              <a:t>Implement the algorithms and perform some first experiments</a:t>
            </a:r>
          </a:p>
          <a:p>
            <a:pPr lvl="1"/>
            <a:r>
              <a:rPr lang="en-US" dirty="0"/>
              <a:t>In parallel: Collect more training data</a:t>
            </a:r>
          </a:p>
          <a:p>
            <a:endParaRPr lang="en-US" dirty="0"/>
          </a:p>
          <a:p>
            <a:r>
              <a:rPr lang="en-US" dirty="0"/>
              <a:t>Once everything is implemented, we simply need to run the training again on a larger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94120"/>
            <a:ext cx="8229600" cy="32320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Eurostile"/>
              </a:rPr>
              <a:t>Thank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you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for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your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attention</a:t>
            </a:r>
            <a:r>
              <a:rPr lang="de-DE" dirty="0">
                <a:latin typeface="Eurostile"/>
              </a:rPr>
              <a:t>!</a:t>
            </a:r>
          </a:p>
          <a:p>
            <a:pPr marL="0" indent="0">
              <a:buNone/>
            </a:pPr>
            <a:endParaRPr lang="de-DE" dirty="0">
              <a:latin typeface="Eurostile"/>
            </a:endParaRPr>
          </a:p>
          <a:p>
            <a:pPr marL="0" indent="0">
              <a:buNone/>
            </a:pPr>
            <a:r>
              <a:rPr lang="de-DE" sz="2000" dirty="0">
                <a:latin typeface="+mj-lt"/>
              </a:rPr>
              <a:t>Alexander Gladis, B.Sc. RWTH</a:t>
            </a:r>
          </a:p>
          <a:p>
            <a:pPr marL="0" indent="0">
              <a:buNone/>
            </a:pPr>
            <a:r>
              <a:rPr lang="de-DE" sz="2000" dirty="0">
                <a:latin typeface="+mj-lt"/>
              </a:rPr>
              <a:t>alexander.gladis@rwth-aachen.de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76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Recap</a:t>
            </a:r>
            <a:r>
              <a:rPr lang="de-DE" sz="4000" b="1" dirty="0"/>
              <a:t>: Sensors on Android </a:t>
            </a:r>
            <a:r>
              <a:rPr lang="de-DE" sz="4000" b="1" dirty="0" err="1"/>
              <a:t>Phones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4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1050324"/>
            <a:ext cx="8107241" cy="5115697"/>
          </a:xfrm>
        </p:spPr>
        <p:txBody>
          <a:bodyPr>
            <a:normAutofit/>
          </a:bodyPr>
          <a:lstStyle/>
          <a:p>
            <a:r>
              <a:rPr lang="en-US" dirty="0"/>
              <a:t>Motion-related sensors supported by Android SDK</a:t>
            </a:r>
          </a:p>
          <a:p>
            <a:pPr lvl="1"/>
            <a:r>
              <a:rPr lang="en-US" dirty="0"/>
              <a:t>Raw hardware sensor data</a:t>
            </a:r>
          </a:p>
          <a:p>
            <a:pPr lvl="2"/>
            <a:r>
              <a:rPr lang="en-US" dirty="0"/>
              <a:t>Accelerometer (Linear Acceleration + Gravity)</a:t>
            </a:r>
          </a:p>
          <a:p>
            <a:pPr lvl="2"/>
            <a:r>
              <a:rPr lang="en-US" dirty="0"/>
              <a:t>Gyroscope (Angular Velocity)</a:t>
            </a:r>
          </a:p>
          <a:p>
            <a:pPr lvl="2"/>
            <a:r>
              <a:rPr lang="en-US" dirty="0"/>
              <a:t>Magnetometer (Geomagnetic Field)</a:t>
            </a:r>
          </a:p>
          <a:p>
            <a:pPr lvl="1"/>
            <a:r>
              <a:rPr lang="en-US" dirty="0"/>
              <a:t>Virtual software sensors (preprocessed sensor data)</a:t>
            </a:r>
          </a:p>
          <a:p>
            <a:pPr lvl="2"/>
            <a:r>
              <a:rPr lang="en-US" dirty="0"/>
              <a:t>Rotation Vector Sensor (A/G/M)</a:t>
            </a:r>
          </a:p>
          <a:p>
            <a:pPr lvl="2"/>
            <a:r>
              <a:rPr lang="en-US" dirty="0"/>
              <a:t>Game Rotation Vector Sensor (A/G)</a:t>
            </a:r>
          </a:p>
          <a:p>
            <a:pPr lvl="2"/>
            <a:endParaRPr lang="en-US" dirty="0"/>
          </a:p>
          <a:p>
            <a:r>
              <a:rPr lang="en-US" dirty="0"/>
              <a:t>Maximum sampling frequency:</a:t>
            </a:r>
          </a:p>
          <a:p>
            <a:pPr lvl="1"/>
            <a:r>
              <a:rPr lang="en-US" b="1" dirty="0"/>
              <a:t>No requirements </a:t>
            </a:r>
            <a:r>
              <a:rPr lang="en-US" dirty="0"/>
              <a:t>by the Android standard!</a:t>
            </a:r>
          </a:p>
          <a:p>
            <a:pPr lvl="1"/>
            <a:r>
              <a:rPr lang="en-US" dirty="0"/>
              <a:t>On most phones: 150-200Hz</a:t>
            </a:r>
          </a:p>
          <a:p>
            <a:pPr lvl="1"/>
            <a:r>
              <a:rPr lang="en-US" dirty="0"/>
              <a:t>To make sure that we support almost all phones: max. 100Hz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50" y="1225912"/>
            <a:ext cx="2143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1050324"/>
            <a:ext cx="8107241" cy="5115697"/>
          </a:xfrm>
        </p:spPr>
        <p:txBody>
          <a:bodyPr>
            <a:normAutofit/>
          </a:bodyPr>
          <a:lstStyle/>
          <a:p>
            <a:r>
              <a:rPr lang="en-US" dirty="0"/>
              <a:t>Other interesting sensors</a:t>
            </a:r>
          </a:p>
          <a:p>
            <a:pPr lvl="1"/>
            <a:r>
              <a:rPr lang="en-US" dirty="0"/>
              <a:t>Ambient light level sensor</a:t>
            </a:r>
          </a:p>
          <a:p>
            <a:pPr lvl="1"/>
            <a:r>
              <a:rPr lang="en-US" dirty="0"/>
              <a:t>Proximity (relative to device screen) sensor</a:t>
            </a:r>
          </a:p>
          <a:p>
            <a:r>
              <a:rPr lang="en-US" dirty="0"/>
              <a:t>Present on almost all (modern) devices</a:t>
            </a:r>
            <a:endParaRPr lang="en-US" dirty="0"/>
          </a:p>
          <a:p>
            <a:r>
              <a:rPr lang="en-US" dirty="0"/>
              <a:t>Possibly helpful to determine if phone is in pocket or held up to the user’s ear</a:t>
            </a:r>
          </a:p>
          <a:p>
            <a:r>
              <a:rPr lang="en-US" dirty="0"/>
              <a:t>This cannot always be certainly determined based only on phone position/orientation</a:t>
            </a:r>
          </a:p>
        </p:txBody>
      </p:sp>
    </p:spTree>
    <p:extLst>
      <p:ext uri="{BB962C8B-B14F-4D97-AF65-F5344CB8AC3E}">
        <p14:creationId xmlns:p14="http://schemas.microsoft.com/office/powerpoint/2010/main" val="4994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Machine</a:t>
            </a:r>
            <a:r>
              <a:rPr lang="de-DE" sz="4000" b="1" dirty="0"/>
              <a:t> Learning </a:t>
            </a:r>
            <a:r>
              <a:rPr lang="de-DE" sz="4000" b="1" dirty="0" err="1"/>
              <a:t>Techniques</a:t>
            </a:r>
            <a:endParaRPr lang="de-DE" sz="4000" b="1" dirty="0"/>
          </a:p>
          <a:p>
            <a:pPr algn="ctr"/>
            <a:r>
              <a:rPr lang="de-DE" sz="2800" b="1" dirty="0"/>
              <a:t>(</a:t>
            </a:r>
            <a:r>
              <a:rPr lang="de-DE" sz="2800" b="1" dirty="0" err="1"/>
              <a:t>based</a:t>
            </a:r>
            <a:r>
              <a:rPr lang="de-DE" sz="2800" b="1" dirty="0"/>
              <a:t> on </a:t>
            </a:r>
            <a:r>
              <a:rPr lang="de-DE" sz="2800" b="1" dirty="0" err="1"/>
              <a:t>feature</a:t>
            </a:r>
            <a:r>
              <a:rPr lang="de-DE" sz="2800" b="1" dirty="0"/>
              <a:t> </a:t>
            </a:r>
            <a:r>
              <a:rPr lang="de-DE" sz="2800" b="1" dirty="0" err="1"/>
              <a:t>extraction</a:t>
            </a:r>
            <a:r>
              <a:rPr lang="de-DE" sz="2800" b="1" dirty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47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871151"/>
            <a:ext cx="8107241" cy="5542006"/>
          </a:xfrm>
        </p:spPr>
        <p:txBody>
          <a:bodyPr>
            <a:normAutofit/>
          </a:bodyPr>
          <a:lstStyle/>
          <a:p>
            <a:r>
              <a:rPr lang="en-US" dirty="0"/>
              <a:t>Almost exclusively used in recent studies</a:t>
            </a:r>
          </a:p>
          <a:p>
            <a:r>
              <a:rPr lang="en-US" dirty="0"/>
              <a:t>Studies mostly focus on classification of user motion</a:t>
            </a:r>
          </a:p>
          <a:p>
            <a:r>
              <a:rPr lang="en-US" dirty="0"/>
              <a:t>Approaches and results easily transferable to phone motion</a:t>
            </a:r>
          </a:p>
          <a:p>
            <a:r>
              <a:rPr lang="en-US" dirty="0"/>
              <a:t>State-of-the-Art Techniques</a:t>
            </a:r>
          </a:p>
          <a:p>
            <a:pPr lvl="1"/>
            <a:r>
              <a:rPr lang="en-US" dirty="0"/>
              <a:t>Bayesian Networks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US" dirty="0"/>
              <a:t>K-Nearest-Neighbor (KNN)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Most of my work will be the development of a “good” set of extracted features (feature engineering)</a:t>
            </a:r>
          </a:p>
          <a:p>
            <a:pPr lvl="1"/>
            <a:r>
              <a:rPr lang="en-US" dirty="0"/>
              <a:t>Time domain: Means, </a:t>
            </a:r>
            <a:r>
              <a:rPr lang="en-US" dirty="0" err="1"/>
              <a:t>StdDevs</a:t>
            </a:r>
            <a:r>
              <a:rPr lang="en-US" dirty="0"/>
              <a:t>, Zeros, RMS, Quantiles, …</a:t>
            </a:r>
          </a:p>
          <a:p>
            <a:pPr lvl="1"/>
            <a:r>
              <a:rPr lang="en-US" dirty="0"/>
              <a:t>Frequency domain: FFT coefficients, spectral energy, …</a:t>
            </a:r>
          </a:p>
        </p:txBody>
      </p:sp>
    </p:spTree>
    <p:extLst>
      <p:ext uri="{BB962C8B-B14F-4D97-AF65-F5344CB8AC3E}">
        <p14:creationId xmlns:p14="http://schemas.microsoft.com/office/powerpoint/2010/main" val="5069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1050324"/>
            <a:ext cx="8175204" cy="5115697"/>
          </a:xfrm>
        </p:spPr>
        <p:txBody>
          <a:bodyPr>
            <a:normAutofit/>
          </a:bodyPr>
          <a:lstStyle/>
          <a:p>
            <a:r>
              <a:rPr lang="en-US" dirty="0"/>
              <a:t>Thorough comparison for user motion classification available</a:t>
            </a:r>
          </a:p>
          <a:p>
            <a:r>
              <a:rPr lang="en-US" dirty="0"/>
              <a:t>Example: Classification of the user motion “walking”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3" y="2023814"/>
            <a:ext cx="8101916" cy="3289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6094" y="5227593"/>
            <a:ext cx="50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http://www.mdpi.com/1424-8220/14/6/10146/htm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6314" y="2588742"/>
            <a:ext cx="191529" cy="229217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5595" y="2514601"/>
            <a:ext cx="191529" cy="23663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96730" y="2514601"/>
            <a:ext cx="191529" cy="23663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7449" y="2638168"/>
            <a:ext cx="191529" cy="22427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2108" y="2514602"/>
            <a:ext cx="191529" cy="23663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7567" y="2452816"/>
            <a:ext cx="191529" cy="24281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85004" y="2514602"/>
            <a:ext cx="191529" cy="23663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28702" y="2452815"/>
            <a:ext cx="162695" cy="24281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3" y="1050324"/>
            <a:ext cx="8107241" cy="5115697"/>
          </a:xfrm>
        </p:spPr>
        <p:txBody>
          <a:bodyPr>
            <a:normAutofit/>
          </a:bodyPr>
          <a:lstStyle/>
          <a:p>
            <a:r>
              <a:rPr lang="en-US" dirty="0"/>
              <a:t>Best suited for user motion classification: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K-Nearest-Neighbor (in the study: K = 1)</a:t>
            </a:r>
          </a:p>
          <a:p>
            <a:r>
              <a:rPr lang="en-US" dirty="0"/>
              <a:t>Similar results from other studies</a:t>
            </a:r>
          </a:p>
          <a:p>
            <a:endParaRPr lang="en-US" dirty="0"/>
          </a:p>
          <a:p>
            <a:r>
              <a:rPr lang="en-US" dirty="0"/>
              <a:t>We should also perform such a comparison</a:t>
            </a:r>
          </a:p>
          <a:p>
            <a:pPr lvl="1"/>
            <a:r>
              <a:rPr lang="en-US" dirty="0"/>
              <a:t>to confirm the results</a:t>
            </a:r>
          </a:p>
          <a:p>
            <a:pPr lvl="1"/>
            <a:r>
              <a:rPr lang="en-US" dirty="0"/>
              <a:t>to make sure they also apply to phone motion classification</a:t>
            </a:r>
          </a:p>
          <a:p>
            <a:pPr lvl="1"/>
            <a:r>
              <a:rPr lang="en-US" dirty="0"/>
              <a:t>starting with RF and KNN</a:t>
            </a:r>
          </a:p>
          <a:p>
            <a:pPr lvl="1"/>
            <a:endParaRPr lang="en-US" dirty="0"/>
          </a:p>
          <a:p>
            <a:r>
              <a:rPr lang="en-US" dirty="0"/>
              <a:t>Advantage: Very similar input data for those techniques</a:t>
            </a:r>
          </a:p>
        </p:txBody>
      </p:sp>
    </p:spTree>
    <p:extLst>
      <p:ext uri="{BB962C8B-B14F-4D97-AF65-F5344CB8AC3E}">
        <p14:creationId xmlns:p14="http://schemas.microsoft.com/office/powerpoint/2010/main" val="32949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Machine</a:t>
            </a:r>
            <a:r>
              <a:rPr lang="de-DE" sz="4000" b="1" dirty="0"/>
              <a:t> Learning </a:t>
            </a:r>
            <a:r>
              <a:rPr lang="de-DE" sz="4000" b="1" dirty="0" err="1"/>
              <a:t>Techniques</a:t>
            </a:r>
            <a:endParaRPr lang="de-DE" sz="4000" b="1" dirty="0"/>
          </a:p>
          <a:p>
            <a:pPr algn="ctr"/>
            <a:r>
              <a:rPr lang="de-DE" sz="2800" b="1" dirty="0"/>
              <a:t>(</a:t>
            </a:r>
            <a:r>
              <a:rPr lang="de-DE" sz="2800" b="1" dirty="0" err="1"/>
              <a:t>that</a:t>
            </a:r>
            <a:r>
              <a:rPr lang="de-DE" sz="2800" b="1" dirty="0"/>
              <a:t> do not </a:t>
            </a:r>
            <a:r>
              <a:rPr lang="de-DE" sz="2800" b="1" dirty="0" err="1"/>
              <a:t>require</a:t>
            </a:r>
            <a:r>
              <a:rPr lang="de-DE" sz="2800" b="1" dirty="0"/>
              <a:t> </a:t>
            </a:r>
            <a:r>
              <a:rPr lang="de-DE" sz="2800" b="1" dirty="0" err="1"/>
              <a:t>feature</a:t>
            </a:r>
            <a:r>
              <a:rPr lang="de-DE" sz="2800" b="1" dirty="0"/>
              <a:t> </a:t>
            </a:r>
            <a:r>
              <a:rPr lang="de-DE" sz="2800" b="1" dirty="0" err="1"/>
              <a:t>extraction</a:t>
            </a:r>
            <a:r>
              <a:rPr lang="de-DE" sz="2800" b="1" dirty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132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On-screen Show (4:3)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Eurostile</vt:lpstr>
      <vt:lpstr>Helvetica</vt:lpstr>
      <vt:lpstr>Office Theme</vt:lpstr>
      <vt:lpstr>Comparison of Machine Learning Techniques Mobile Phone Motion &amp; Usage Classification    Alexander Gladis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Mähönen</dc:creator>
  <cp:lastModifiedBy>Alexander Gladis</cp:lastModifiedBy>
  <cp:revision>136</cp:revision>
  <dcterms:created xsi:type="dcterms:W3CDTF">2011-12-29T16:24:53Z</dcterms:created>
  <dcterms:modified xsi:type="dcterms:W3CDTF">2017-05-03T21:49:36Z</dcterms:modified>
</cp:coreProperties>
</file>