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Montserrat" panose="00000500000000000000" pitchFamily="2" charset="0"/>
      <p:regular r:id="rId8"/>
      <p:bold r:id="rId9"/>
      <p:italic r:id="rId10"/>
      <p:boldItalic r:id="rId11"/>
    </p:embeddedFont>
    <p:embeddedFont>
      <p:font typeface="Montserrat Medium" panose="00000600000000000000"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67" autoAdjust="0"/>
    <p:restoredTop sz="94053" autoAdjust="0"/>
  </p:normalViewPr>
  <p:slideViewPr>
    <p:cSldViewPr snapToGrid="0">
      <p:cViewPr>
        <p:scale>
          <a:sx n="150" d="100"/>
          <a:sy n="150" d="100"/>
        </p:scale>
        <p:origin x="-372" y="-1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8e49f03f5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8e49f03f5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6294ec54e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6294ec54e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6294ec54e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6294ec54e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63eb036c75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63eb036c75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8" Type="http://schemas.openxmlformats.org/officeDocument/2006/relationships/hyperlink" Target="https://github.com/sophos-ai/yaraml_rules/" TargetMode="External"/><Relationship Id="rId3" Type="http://schemas.openxmlformats.org/officeDocument/2006/relationships/image" Target="../media/image2.png"/><Relationship Id="rId7" Type="http://schemas.openxmlformats.org/officeDocument/2006/relationships/hyperlink" Target="https://nvd.nist.gov/vuln-metrics/cvss/v3-calculator"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hyperlink" Target="https://www.ijcseonline.org/pub_paper/49-IJCSE-07560-20.pdf" TargetMode="External"/><Relationship Id="rId5" Type="http://schemas.openxmlformats.org/officeDocument/2006/relationships/hyperlink" Target="https://www.mdpi.com/2079-9292/11/12/1851" TargetMode="External"/><Relationship Id="rId4" Type="http://schemas.openxmlformats.org/officeDocument/2006/relationships/hyperlink" Target="https://norma.ncirl.ie/6546/1/hardikvinodsolanki.pdf" TargetMode="External"/><Relationship Id="rId9" Type="http://schemas.openxmlformats.org/officeDocument/2006/relationships/hyperlink" Target="https://intellx.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3997" cy="5143499"/>
          </a:xfrm>
          <a:prstGeom prst="rect">
            <a:avLst/>
          </a:prstGeom>
          <a:noFill/>
          <a:ln>
            <a:noFill/>
          </a:ln>
        </p:spPr>
      </p:pic>
      <p:sp>
        <p:nvSpPr>
          <p:cNvPr id="55" name="Google Shape;55;p13"/>
          <p:cNvSpPr txBox="1"/>
          <p:nvPr/>
        </p:nvSpPr>
        <p:spPr>
          <a:xfrm>
            <a:off x="85200" y="3080626"/>
            <a:ext cx="8973600" cy="643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b="1" dirty="0">
                <a:solidFill>
                  <a:schemeClr val="dk2"/>
                </a:solidFill>
                <a:latin typeface="Montserrat"/>
                <a:ea typeface="Montserrat"/>
                <a:cs typeface="Montserrat"/>
                <a:sym typeface="Montserrat"/>
              </a:rPr>
              <a:t>Team Name: Equators</a:t>
            </a:r>
            <a:endParaRPr b="1" dirty="0">
              <a:solidFill>
                <a:schemeClr val="dk2"/>
              </a:solidFill>
              <a:latin typeface="Montserrat"/>
              <a:ea typeface="Montserrat"/>
              <a:cs typeface="Montserrat"/>
              <a:sym typeface="Montserrat"/>
            </a:endParaRPr>
          </a:p>
          <a:p>
            <a:pPr marL="0" lvl="0" indent="0" algn="l" rtl="0">
              <a:lnSpc>
                <a:spcPct val="150000"/>
              </a:lnSpc>
              <a:spcBef>
                <a:spcPts val="0"/>
              </a:spcBef>
              <a:spcAft>
                <a:spcPts val="0"/>
              </a:spcAft>
              <a:buNone/>
            </a:pPr>
            <a:r>
              <a:rPr lang="en-GB" b="1" dirty="0">
                <a:solidFill>
                  <a:schemeClr val="dk2"/>
                </a:solidFill>
                <a:latin typeface="Montserrat"/>
                <a:ea typeface="Montserrat"/>
                <a:cs typeface="Montserrat"/>
                <a:sym typeface="Montserrat"/>
              </a:rPr>
              <a:t>Name of College/University: PSG College of Technology </a:t>
            </a:r>
            <a:endParaRPr b="1" dirty="0">
              <a:solidFill>
                <a:schemeClr val="dk2"/>
              </a:solidFill>
              <a:latin typeface="Montserrat"/>
              <a:ea typeface="Montserrat"/>
              <a:cs typeface="Montserrat"/>
              <a:sym typeface="Montserrat"/>
            </a:endParaRPr>
          </a:p>
        </p:txBody>
      </p:sp>
      <p:sp>
        <p:nvSpPr>
          <p:cNvPr id="56" name="Google Shape;56;p13"/>
          <p:cNvSpPr txBox="1"/>
          <p:nvPr/>
        </p:nvSpPr>
        <p:spPr>
          <a:xfrm>
            <a:off x="85200" y="3724425"/>
            <a:ext cx="9058800" cy="421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b="1" dirty="0">
                <a:solidFill>
                  <a:schemeClr val="dk2"/>
                </a:solidFill>
                <a:latin typeface="Montserrat"/>
                <a:ea typeface="Montserrat"/>
                <a:cs typeface="Montserrat"/>
                <a:sym typeface="Montserrat"/>
              </a:rPr>
              <a:t>Team Member Details:</a:t>
            </a:r>
            <a:endParaRPr b="1" dirty="0">
              <a:solidFill>
                <a:schemeClr val="dk2"/>
              </a:solidFill>
              <a:latin typeface="Montserrat"/>
              <a:ea typeface="Montserrat"/>
              <a:cs typeface="Montserrat"/>
              <a:sym typeface="Montserrat"/>
            </a:endParaRPr>
          </a:p>
        </p:txBody>
      </p:sp>
      <p:sp>
        <p:nvSpPr>
          <p:cNvPr id="57" name="Google Shape;57;p13"/>
          <p:cNvSpPr txBox="1"/>
          <p:nvPr/>
        </p:nvSpPr>
        <p:spPr>
          <a:xfrm>
            <a:off x="85200" y="4145633"/>
            <a:ext cx="4486800" cy="3516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2"/>
              </a:buClr>
              <a:buSzPts val="1400"/>
              <a:buFont typeface="Montserrat Medium"/>
              <a:buChar char="●"/>
            </a:pPr>
            <a:r>
              <a:rPr lang="en-GB" dirty="0">
                <a:solidFill>
                  <a:schemeClr val="dk2"/>
                </a:solidFill>
                <a:latin typeface="Montserrat Medium"/>
                <a:ea typeface="Montserrat Medium"/>
                <a:cs typeface="Montserrat Medium"/>
                <a:sym typeface="Montserrat Medium"/>
              </a:rPr>
              <a:t>Aaditya Rengarajan</a:t>
            </a:r>
            <a:endParaRPr dirty="0">
              <a:solidFill>
                <a:schemeClr val="dk2"/>
              </a:solidFill>
              <a:latin typeface="Montserrat Medium"/>
              <a:ea typeface="Montserrat Medium"/>
              <a:cs typeface="Montserrat Medium"/>
              <a:sym typeface="Montserrat Medium"/>
            </a:endParaRPr>
          </a:p>
        </p:txBody>
      </p:sp>
      <p:sp>
        <p:nvSpPr>
          <p:cNvPr id="58" name="Google Shape;58;p13"/>
          <p:cNvSpPr txBox="1"/>
          <p:nvPr/>
        </p:nvSpPr>
        <p:spPr>
          <a:xfrm>
            <a:off x="85200" y="4497233"/>
            <a:ext cx="4486800" cy="3516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2"/>
              </a:buClr>
              <a:buSzPts val="1400"/>
              <a:buFont typeface="Montserrat Medium"/>
              <a:buChar char="●"/>
            </a:pPr>
            <a:r>
              <a:rPr lang="en-GB" dirty="0">
                <a:solidFill>
                  <a:schemeClr val="dk2"/>
                </a:solidFill>
                <a:latin typeface="Montserrat Medium"/>
                <a:ea typeface="Montserrat Medium"/>
                <a:cs typeface="Montserrat Medium"/>
                <a:sym typeface="Montserrat Medium"/>
              </a:rPr>
              <a:t>S Karun </a:t>
            </a:r>
            <a:r>
              <a:rPr lang="en-GB" dirty="0" err="1">
                <a:solidFill>
                  <a:schemeClr val="dk2"/>
                </a:solidFill>
                <a:latin typeface="Montserrat Medium"/>
                <a:ea typeface="Montserrat Medium"/>
                <a:cs typeface="Montserrat Medium"/>
                <a:sym typeface="Montserrat Medium"/>
              </a:rPr>
              <a:t>Vikhash</a:t>
            </a:r>
            <a:endParaRPr dirty="0">
              <a:solidFill>
                <a:schemeClr val="dk2"/>
              </a:solidFill>
              <a:latin typeface="Montserrat Medium"/>
              <a:ea typeface="Montserrat Medium"/>
              <a:cs typeface="Montserrat Medium"/>
              <a:sym typeface="Montserrat Medium"/>
            </a:endParaRPr>
          </a:p>
        </p:txBody>
      </p:sp>
      <p:sp>
        <p:nvSpPr>
          <p:cNvPr id="59" name="Google Shape;59;p13"/>
          <p:cNvSpPr txBox="1"/>
          <p:nvPr/>
        </p:nvSpPr>
        <p:spPr>
          <a:xfrm>
            <a:off x="4657200" y="4145633"/>
            <a:ext cx="4486800" cy="3516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2"/>
              </a:buClr>
              <a:buSzPts val="1400"/>
              <a:buFont typeface="Montserrat Medium"/>
              <a:buChar char="●"/>
            </a:pPr>
            <a:r>
              <a:rPr lang="en-GB" dirty="0" err="1">
                <a:solidFill>
                  <a:schemeClr val="dk2"/>
                </a:solidFill>
                <a:latin typeface="Montserrat Medium"/>
                <a:ea typeface="Montserrat Medium"/>
                <a:cs typeface="Montserrat Medium"/>
                <a:sym typeface="Montserrat Medium"/>
              </a:rPr>
              <a:t>Hareesh</a:t>
            </a:r>
            <a:r>
              <a:rPr lang="en-GB" dirty="0">
                <a:solidFill>
                  <a:schemeClr val="dk2"/>
                </a:solidFill>
                <a:latin typeface="Montserrat Medium"/>
                <a:ea typeface="Montserrat Medium"/>
                <a:cs typeface="Montserrat Medium"/>
                <a:sym typeface="Montserrat Medium"/>
              </a:rPr>
              <a:t> S</a:t>
            </a:r>
            <a:endParaRPr dirty="0">
              <a:solidFill>
                <a:schemeClr val="dk2"/>
              </a:solidFill>
              <a:latin typeface="Montserrat Medium"/>
              <a:ea typeface="Montserrat Medium"/>
              <a:cs typeface="Montserrat Medium"/>
              <a:sym typeface="Montserrat Medium"/>
            </a:endParaRPr>
          </a:p>
        </p:txBody>
      </p:sp>
      <p:sp>
        <p:nvSpPr>
          <p:cNvPr id="60" name="Google Shape;60;p13"/>
          <p:cNvSpPr txBox="1"/>
          <p:nvPr/>
        </p:nvSpPr>
        <p:spPr>
          <a:xfrm>
            <a:off x="4657200" y="4497233"/>
            <a:ext cx="4486800" cy="3516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2"/>
              </a:buClr>
              <a:buSzPts val="1400"/>
              <a:buFont typeface="Montserrat Medium"/>
              <a:buChar char="●"/>
            </a:pPr>
            <a:r>
              <a:rPr lang="en-GB" dirty="0">
                <a:solidFill>
                  <a:schemeClr val="dk2"/>
                </a:solidFill>
                <a:latin typeface="Montserrat Medium"/>
                <a:ea typeface="Montserrat Medium"/>
                <a:cs typeface="Montserrat Medium"/>
                <a:sym typeface="Montserrat Medium"/>
              </a:rPr>
              <a:t>Ashwant Krishna</a:t>
            </a:r>
            <a:endParaRPr dirty="0">
              <a:solidFill>
                <a:schemeClr val="dk2"/>
              </a:solidFill>
              <a:latin typeface="Montserrat Medium"/>
              <a:ea typeface="Montserrat Medium"/>
              <a:cs typeface="Montserrat Medium"/>
              <a:sym typeface="Montserrat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p:nvPr/>
        </p:nvSpPr>
        <p:spPr>
          <a:xfrm>
            <a:off x="-9150" y="5022350"/>
            <a:ext cx="9153300" cy="121200"/>
          </a:xfrm>
          <a:prstGeom prst="rect">
            <a:avLst/>
          </a:prstGeom>
          <a:solidFill>
            <a:srgbClr val="5847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5847C3"/>
              </a:solidFill>
            </a:endParaRPr>
          </a:p>
        </p:txBody>
      </p:sp>
      <p:sp>
        <p:nvSpPr>
          <p:cNvPr id="66" name="Google Shape;66;p14"/>
          <p:cNvSpPr txBox="1"/>
          <p:nvPr/>
        </p:nvSpPr>
        <p:spPr>
          <a:xfrm>
            <a:off x="224850" y="741125"/>
            <a:ext cx="8533800" cy="48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dk2"/>
                </a:solidFill>
                <a:latin typeface="Montserrat"/>
                <a:ea typeface="Montserrat"/>
                <a:cs typeface="Montserrat"/>
                <a:sym typeface="Montserrat"/>
              </a:rPr>
              <a:t>Problem Statement:</a:t>
            </a:r>
            <a:endParaRPr sz="1600" b="1">
              <a:solidFill>
                <a:schemeClr val="dk2"/>
              </a:solidFill>
              <a:latin typeface="Montserrat"/>
              <a:ea typeface="Montserrat"/>
              <a:cs typeface="Montserrat"/>
              <a:sym typeface="Montserrat"/>
            </a:endParaRPr>
          </a:p>
        </p:txBody>
      </p:sp>
      <p:pic>
        <p:nvPicPr>
          <p:cNvPr id="67" name="Google Shape;67;p14"/>
          <p:cNvPicPr preferRelativeResize="0"/>
          <p:nvPr/>
        </p:nvPicPr>
        <p:blipFill rotWithShape="1">
          <a:blip r:embed="rId3">
            <a:alphaModFix/>
          </a:blip>
          <a:srcRect b="85590"/>
          <a:stretch/>
        </p:blipFill>
        <p:spPr>
          <a:xfrm>
            <a:off x="0" y="0"/>
            <a:ext cx="9144003" cy="741125"/>
          </a:xfrm>
          <a:prstGeom prst="rect">
            <a:avLst/>
          </a:prstGeom>
          <a:noFill/>
          <a:ln>
            <a:noFill/>
          </a:ln>
        </p:spPr>
      </p:pic>
      <p:sp>
        <p:nvSpPr>
          <p:cNvPr id="68" name="Google Shape;68;p14"/>
          <p:cNvSpPr txBox="1"/>
          <p:nvPr/>
        </p:nvSpPr>
        <p:spPr>
          <a:xfrm>
            <a:off x="224850" y="1222925"/>
            <a:ext cx="8533800" cy="208953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dk2"/>
                </a:solidFill>
                <a:latin typeface="Montserrat Medium"/>
                <a:ea typeface="Montserrat Medium"/>
                <a:cs typeface="Montserrat Medium"/>
                <a:sym typeface="Montserrat Medium"/>
              </a:rPr>
              <a:t>Explain your understanding on Problem Statement:</a:t>
            </a:r>
          </a:p>
          <a:p>
            <a:pPr marL="0" lvl="0" indent="0" algn="l" rtl="0">
              <a:spcBef>
                <a:spcPts val="0"/>
              </a:spcBef>
              <a:spcAft>
                <a:spcPts val="0"/>
              </a:spcAft>
              <a:buNone/>
            </a:pPr>
            <a:endParaRPr lang="en-GB" dirty="0">
              <a:solidFill>
                <a:schemeClr val="dk2"/>
              </a:solidFill>
              <a:latin typeface="Montserrat Medium"/>
              <a:ea typeface="Montserrat Medium"/>
              <a:cs typeface="Montserrat Medium"/>
              <a:sym typeface="Montserrat Medium"/>
            </a:endParaRPr>
          </a:p>
          <a:p>
            <a:pPr marL="0" lvl="0" indent="0" algn="l" rtl="0">
              <a:spcBef>
                <a:spcPts val="0"/>
              </a:spcBef>
              <a:spcAft>
                <a:spcPts val="0"/>
              </a:spcAft>
              <a:buNone/>
            </a:pPr>
            <a:endParaRPr dirty="0">
              <a:solidFill>
                <a:schemeClr val="dk2"/>
              </a:solidFill>
              <a:latin typeface="Montserrat Medium"/>
              <a:ea typeface="Montserrat Medium"/>
              <a:cs typeface="Montserrat Medium"/>
              <a:sym typeface="Montserrat Medium"/>
            </a:endParaRPr>
          </a:p>
        </p:txBody>
      </p:sp>
      <p:sp>
        <p:nvSpPr>
          <p:cNvPr id="69" name="Google Shape;69;p14"/>
          <p:cNvSpPr txBox="1"/>
          <p:nvPr/>
        </p:nvSpPr>
        <p:spPr>
          <a:xfrm>
            <a:off x="224850" y="3259400"/>
            <a:ext cx="8533800" cy="48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a:solidFill>
                  <a:schemeClr val="dk2"/>
                </a:solidFill>
                <a:latin typeface="Montserrat Medium"/>
                <a:ea typeface="Montserrat Medium"/>
                <a:cs typeface="Montserrat Medium"/>
                <a:sym typeface="Montserrat Medium"/>
              </a:rPr>
              <a:t>Brief about your approach:</a:t>
            </a:r>
            <a:endParaRPr dirty="0">
              <a:solidFill>
                <a:schemeClr val="dk2"/>
              </a:solidFill>
              <a:latin typeface="Montserrat Medium"/>
              <a:ea typeface="Montserrat Medium"/>
              <a:cs typeface="Montserrat Medium"/>
              <a:sym typeface="Montserrat Medium"/>
            </a:endParaRPr>
          </a:p>
        </p:txBody>
      </p:sp>
      <p:pic>
        <p:nvPicPr>
          <p:cNvPr id="1026" name="Picture 2" descr="Firewalls and Proxies Explained | ServerAdminHub">
            <a:extLst>
              <a:ext uri="{FF2B5EF4-FFF2-40B4-BE49-F238E27FC236}">
                <a16:creationId xmlns:a16="http://schemas.microsoft.com/office/drawing/2014/main" id="{888706C7-A452-6E00-F5F4-955733742A86}"/>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14779" y="858595"/>
            <a:ext cx="3807993" cy="1561705"/>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Connector: Elbow 12">
            <a:extLst>
              <a:ext uri="{FF2B5EF4-FFF2-40B4-BE49-F238E27FC236}">
                <a16:creationId xmlns:a16="http://schemas.microsoft.com/office/drawing/2014/main" id="{719000FD-C134-47A9-BD19-C4149C803556}"/>
              </a:ext>
            </a:extLst>
          </p:cNvPr>
          <p:cNvCxnSpPr>
            <a:cxnSpLocks/>
          </p:cNvCxnSpPr>
          <p:nvPr/>
        </p:nvCxnSpPr>
        <p:spPr>
          <a:xfrm rot="5400000">
            <a:off x="4349112" y="2574635"/>
            <a:ext cx="2278409" cy="1142344"/>
          </a:xfrm>
          <a:prstGeom prst="bentConnector3">
            <a:avLst>
              <a:gd name="adj1" fmla="val 100538"/>
            </a:avLst>
          </a:prstGeom>
          <a:ln>
            <a:solidFill>
              <a:schemeClr val="bg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29364392-85AB-7090-F9E8-DFCF8F39868A}"/>
              </a:ext>
            </a:extLst>
          </p:cNvPr>
          <p:cNvCxnSpPr>
            <a:cxnSpLocks/>
          </p:cNvCxnSpPr>
          <p:nvPr/>
        </p:nvCxnSpPr>
        <p:spPr>
          <a:xfrm rot="5400000">
            <a:off x="4763446" y="2268245"/>
            <a:ext cx="2170462" cy="1863073"/>
          </a:xfrm>
          <a:prstGeom prst="bentConnector3">
            <a:avLst>
              <a:gd name="adj1" fmla="val 100516"/>
            </a:avLst>
          </a:prstGeom>
          <a:ln>
            <a:solidFill>
              <a:schemeClr val="bg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7CA5B02-3877-905C-EE61-B8DDB110F05C}"/>
              </a:ext>
            </a:extLst>
          </p:cNvPr>
          <p:cNvSpPr txBox="1"/>
          <p:nvPr/>
        </p:nvSpPr>
        <p:spPr>
          <a:xfrm>
            <a:off x="4065492" y="4169598"/>
            <a:ext cx="819455" cy="230832"/>
          </a:xfrm>
          <a:prstGeom prst="rect">
            <a:avLst/>
          </a:prstGeom>
          <a:noFill/>
        </p:spPr>
        <p:txBody>
          <a:bodyPr wrap="none" rtlCol="0">
            <a:spAutoFit/>
          </a:bodyPr>
          <a:lstStyle/>
          <a:p>
            <a:r>
              <a:rPr lang="en-US" sz="900" dirty="0">
                <a:solidFill>
                  <a:schemeClr val="accent1">
                    <a:lumMod val="50000"/>
                  </a:schemeClr>
                </a:solidFill>
              </a:rPr>
              <a:t>Collect Logs</a:t>
            </a:r>
          </a:p>
        </p:txBody>
      </p:sp>
      <p:cxnSp>
        <p:nvCxnSpPr>
          <p:cNvPr id="20" name="Straight Arrow Connector 19">
            <a:extLst>
              <a:ext uri="{FF2B5EF4-FFF2-40B4-BE49-F238E27FC236}">
                <a16:creationId xmlns:a16="http://schemas.microsoft.com/office/drawing/2014/main" id="{F36EDC5E-2730-60EA-E36A-2CDCABD4662B}"/>
              </a:ext>
            </a:extLst>
          </p:cNvPr>
          <p:cNvCxnSpPr>
            <a:cxnSpLocks/>
            <a:stCxn id="18" idx="1"/>
          </p:cNvCxnSpPr>
          <p:nvPr/>
        </p:nvCxnSpPr>
        <p:spPr>
          <a:xfrm flipH="1">
            <a:off x="3778623" y="4285014"/>
            <a:ext cx="286869" cy="0"/>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C478637-407B-0971-04FA-7E95F8A509B7}"/>
              </a:ext>
            </a:extLst>
          </p:cNvPr>
          <p:cNvSpPr txBox="1"/>
          <p:nvPr/>
        </p:nvSpPr>
        <p:spPr>
          <a:xfrm>
            <a:off x="2729753" y="4032719"/>
            <a:ext cx="1192304" cy="507831"/>
          </a:xfrm>
          <a:prstGeom prst="rect">
            <a:avLst/>
          </a:prstGeom>
          <a:noFill/>
        </p:spPr>
        <p:txBody>
          <a:bodyPr wrap="square" rtlCol="0">
            <a:spAutoFit/>
          </a:bodyPr>
          <a:lstStyle/>
          <a:p>
            <a:pPr algn="ctr"/>
            <a:r>
              <a:rPr lang="en-US" sz="900" dirty="0">
                <a:solidFill>
                  <a:schemeClr val="accent1">
                    <a:lumMod val="50000"/>
                  </a:schemeClr>
                </a:solidFill>
              </a:rPr>
              <a:t>Compare with Community-Sourced Rules</a:t>
            </a:r>
          </a:p>
        </p:txBody>
      </p:sp>
      <p:sp>
        <p:nvSpPr>
          <p:cNvPr id="25" name="TextBox 24">
            <a:extLst>
              <a:ext uri="{FF2B5EF4-FFF2-40B4-BE49-F238E27FC236}">
                <a16:creationId xmlns:a16="http://schemas.microsoft.com/office/drawing/2014/main" id="{FB20D6EB-7C9E-2BD7-10AF-2767BBBFF5B7}"/>
              </a:ext>
            </a:extLst>
          </p:cNvPr>
          <p:cNvSpPr txBox="1"/>
          <p:nvPr/>
        </p:nvSpPr>
        <p:spPr>
          <a:xfrm>
            <a:off x="1771346" y="4032719"/>
            <a:ext cx="1192304" cy="507831"/>
          </a:xfrm>
          <a:prstGeom prst="rect">
            <a:avLst/>
          </a:prstGeom>
          <a:noFill/>
        </p:spPr>
        <p:txBody>
          <a:bodyPr wrap="square" rtlCol="0">
            <a:spAutoFit/>
          </a:bodyPr>
          <a:lstStyle/>
          <a:p>
            <a:pPr algn="ctr"/>
            <a:r>
              <a:rPr lang="en-US" sz="900" dirty="0">
                <a:solidFill>
                  <a:schemeClr val="accent1">
                    <a:lumMod val="50000"/>
                  </a:schemeClr>
                </a:solidFill>
              </a:rPr>
              <a:t>Map to MITRE ATT&amp;CK Framework</a:t>
            </a:r>
          </a:p>
        </p:txBody>
      </p:sp>
      <p:sp>
        <p:nvSpPr>
          <p:cNvPr id="26" name="TextBox 25">
            <a:extLst>
              <a:ext uri="{FF2B5EF4-FFF2-40B4-BE49-F238E27FC236}">
                <a16:creationId xmlns:a16="http://schemas.microsoft.com/office/drawing/2014/main" id="{4A8764C6-B6AC-6A7B-1E7C-4072CC3DE8DB}"/>
              </a:ext>
            </a:extLst>
          </p:cNvPr>
          <p:cNvSpPr txBox="1"/>
          <p:nvPr/>
        </p:nvSpPr>
        <p:spPr>
          <a:xfrm>
            <a:off x="746112" y="4032719"/>
            <a:ext cx="1192304" cy="507831"/>
          </a:xfrm>
          <a:prstGeom prst="rect">
            <a:avLst/>
          </a:prstGeom>
          <a:noFill/>
        </p:spPr>
        <p:txBody>
          <a:bodyPr wrap="square" rtlCol="0">
            <a:spAutoFit/>
          </a:bodyPr>
          <a:lstStyle/>
          <a:p>
            <a:pPr algn="ctr"/>
            <a:r>
              <a:rPr lang="en-US" sz="900" dirty="0">
                <a:solidFill>
                  <a:schemeClr val="accent1">
                    <a:lumMod val="50000"/>
                  </a:schemeClr>
                </a:solidFill>
              </a:rPr>
              <a:t>Prioritize by calculating NIST  CVSS Scores</a:t>
            </a:r>
          </a:p>
        </p:txBody>
      </p:sp>
      <p:sp>
        <p:nvSpPr>
          <p:cNvPr id="27" name="TextBox 26">
            <a:extLst>
              <a:ext uri="{FF2B5EF4-FFF2-40B4-BE49-F238E27FC236}">
                <a16:creationId xmlns:a16="http://schemas.microsoft.com/office/drawing/2014/main" id="{E5967EF9-C241-81B5-5CFD-B8ABEF19BAF4}"/>
              </a:ext>
            </a:extLst>
          </p:cNvPr>
          <p:cNvSpPr txBox="1"/>
          <p:nvPr/>
        </p:nvSpPr>
        <p:spPr>
          <a:xfrm>
            <a:off x="-43596" y="3766304"/>
            <a:ext cx="1192304" cy="415498"/>
          </a:xfrm>
          <a:prstGeom prst="rect">
            <a:avLst/>
          </a:prstGeom>
          <a:noFill/>
        </p:spPr>
        <p:txBody>
          <a:bodyPr wrap="square" rtlCol="0">
            <a:spAutoFit/>
          </a:bodyPr>
          <a:lstStyle/>
          <a:p>
            <a:pPr algn="ctr"/>
            <a:r>
              <a:rPr lang="en-US" sz="700" dirty="0">
                <a:solidFill>
                  <a:schemeClr val="accent1">
                    <a:lumMod val="50000"/>
                  </a:schemeClr>
                </a:solidFill>
              </a:rPr>
              <a:t>Present in Dashboard,</a:t>
            </a:r>
          </a:p>
          <a:p>
            <a:pPr algn="ctr"/>
            <a:r>
              <a:rPr lang="en-US" sz="700" dirty="0">
                <a:solidFill>
                  <a:schemeClr val="accent1">
                    <a:lumMod val="50000"/>
                  </a:schemeClr>
                </a:solidFill>
              </a:rPr>
              <a:t>along with mitigation</a:t>
            </a:r>
          </a:p>
          <a:p>
            <a:pPr algn="ctr"/>
            <a:r>
              <a:rPr lang="en-US" sz="700" dirty="0">
                <a:solidFill>
                  <a:schemeClr val="accent1">
                    <a:lumMod val="50000"/>
                  </a:schemeClr>
                </a:solidFill>
              </a:rPr>
              <a:t>techniques</a:t>
            </a:r>
          </a:p>
        </p:txBody>
      </p:sp>
      <p:cxnSp>
        <p:nvCxnSpPr>
          <p:cNvPr id="28" name="Straight Arrow Connector 27">
            <a:extLst>
              <a:ext uri="{FF2B5EF4-FFF2-40B4-BE49-F238E27FC236}">
                <a16:creationId xmlns:a16="http://schemas.microsoft.com/office/drawing/2014/main" id="{95B3C58F-BC2E-746E-0031-80D31315688B}"/>
              </a:ext>
            </a:extLst>
          </p:cNvPr>
          <p:cNvCxnSpPr>
            <a:cxnSpLocks/>
          </p:cNvCxnSpPr>
          <p:nvPr/>
        </p:nvCxnSpPr>
        <p:spPr>
          <a:xfrm flipH="1">
            <a:off x="2676781" y="4285013"/>
            <a:ext cx="286869" cy="0"/>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BD3DD1D-5FA4-5008-15BB-68B008D21BCE}"/>
              </a:ext>
            </a:extLst>
          </p:cNvPr>
          <p:cNvCxnSpPr>
            <a:cxnSpLocks/>
          </p:cNvCxnSpPr>
          <p:nvPr/>
        </p:nvCxnSpPr>
        <p:spPr>
          <a:xfrm flipH="1">
            <a:off x="1794981" y="4285013"/>
            <a:ext cx="286869" cy="0"/>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BC18B42-75A9-4F77-7B87-D8281275D978}"/>
              </a:ext>
            </a:extLst>
          </p:cNvPr>
          <p:cNvCxnSpPr>
            <a:cxnSpLocks/>
            <a:endCxn id="27" idx="2"/>
          </p:cNvCxnSpPr>
          <p:nvPr/>
        </p:nvCxnSpPr>
        <p:spPr>
          <a:xfrm flipH="1" flipV="1">
            <a:off x="552556" y="4181802"/>
            <a:ext cx="334950" cy="103211"/>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FAA091E-5826-DC60-337E-411D57698720}"/>
              </a:ext>
            </a:extLst>
          </p:cNvPr>
          <p:cNvSpPr txBox="1"/>
          <p:nvPr/>
        </p:nvSpPr>
        <p:spPr>
          <a:xfrm>
            <a:off x="313765" y="1545818"/>
            <a:ext cx="4430702" cy="1615827"/>
          </a:xfrm>
          <a:prstGeom prst="rect">
            <a:avLst/>
          </a:prstGeom>
          <a:noFill/>
        </p:spPr>
        <p:txBody>
          <a:bodyPr wrap="square" rtlCol="0">
            <a:spAutoFit/>
          </a:bodyPr>
          <a:lstStyle/>
          <a:p>
            <a:r>
              <a:rPr lang="en-US" sz="900" dirty="0">
                <a:solidFill>
                  <a:schemeClr val="accent1">
                    <a:lumMod val="50000"/>
                  </a:schemeClr>
                </a:solidFill>
              </a:rPr>
              <a:t>The Objectives are to:</a:t>
            </a:r>
          </a:p>
          <a:p>
            <a:pPr marL="171450" indent="-171450">
              <a:buFont typeface="Arial" panose="020B0604020202020204" pitchFamily="34" charset="0"/>
              <a:buChar char="•"/>
            </a:pPr>
            <a:r>
              <a:rPr lang="en-US" sz="900" dirty="0">
                <a:solidFill>
                  <a:schemeClr val="accent1">
                    <a:lumMod val="50000"/>
                  </a:schemeClr>
                </a:solidFill>
              </a:rPr>
              <a:t>Analyze behavior of cyber adversaries using AI/ML</a:t>
            </a:r>
          </a:p>
          <a:p>
            <a:pPr marL="171450" indent="-171450">
              <a:buFont typeface="Arial" panose="020B0604020202020204" pitchFamily="34" charset="0"/>
              <a:buChar char="•"/>
            </a:pPr>
            <a:r>
              <a:rPr lang="en-US" sz="900" b="1" dirty="0">
                <a:solidFill>
                  <a:schemeClr val="accent1">
                    <a:lumMod val="50000"/>
                  </a:schemeClr>
                </a:solidFill>
              </a:rPr>
              <a:t>Identify:</a:t>
            </a:r>
            <a:r>
              <a:rPr lang="en-US" sz="900" dirty="0">
                <a:solidFill>
                  <a:schemeClr val="accent1">
                    <a:lumMod val="50000"/>
                  </a:schemeClr>
                </a:solidFill>
              </a:rPr>
              <a:t> Flag packets that are suspected to be malicious.</a:t>
            </a:r>
          </a:p>
          <a:p>
            <a:pPr marL="171450" indent="-171450">
              <a:buFont typeface="Arial" panose="020B0604020202020204" pitchFamily="34" charset="0"/>
              <a:buChar char="•"/>
            </a:pPr>
            <a:r>
              <a:rPr lang="en-US" sz="900" b="1" dirty="0">
                <a:solidFill>
                  <a:schemeClr val="accent1">
                    <a:lumMod val="50000"/>
                  </a:schemeClr>
                </a:solidFill>
              </a:rPr>
              <a:t>Protect:</a:t>
            </a:r>
            <a:r>
              <a:rPr lang="en-US" sz="900" dirty="0">
                <a:solidFill>
                  <a:schemeClr val="accent1">
                    <a:lumMod val="50000"/>
                  </a:schemeClr>
                </a:solidFill>
              </a:rPr>
              <a:t> Find Mitigation Strategies to any suspected attack, and suggest the same to the CISO.</a:t>
            </a:r>
          </a:p>
          <a:p>
            <a:pPr marL="171450" indent="-171450">
              <a:buFont typeface="Arial" panose="020B0604020202020204" pitchFamily="34" charset="0"/>
              <a:buChar char="•"/>
            </a:pPr>
            <a:r>
              <a:rPr lang="en-US" sz="900" b="1" dirty="0">
                <a:solidFill>
                  <a:schemeClr val="accent1">
                    <a:lumMod val="50000"/>
                  </a:schemeClr>
                </a:solidFill>
              </a:rPr>
              <a:t>Detect:</a:t>
            </a:r>
            <a:r>
              <a:rPr lang="en-US" sz="900" dirty="0">
                <a:solidFill>
                  <a:schemeClr val="accent1">
                    <a:lumMod val="50000"/>
                  </a:schemeClr>
                </a:solidFill>
              </a:rPr>
              <a:t> Detect true positives and separate them from the false positives.</a:t>
            </a:r>
          </a:p>
          <a:p>
            <a:pPr marL="171450" lvl="1" indent="-171450">
              <a:buFont typeface="Arial" panose="020B0604020202020204" pitchFamily="34" charset="0"/>
              <a:buChar char="•"/>
            </a:pPr>
            <a:r>
              <a:rPr lang="en-US" sz="900" b="1" dirty="0">
                <a:solidFill>
                  <a:schemeClr val="accent1">
                    <a:lumMod val="50000"/>
                  </a:schemeClr>
                </a:solidFill>
              </a:rPr>
              <a:t>Respond:</a:t>
            </a:r>
            <a:r>
              <a:rPr lang="en-US" sz="900" dirty="0">
                <a:solidFill>
                  <a:schemeClr val="accent1">
                    <a:lumMod val="50000"/>
                  </a:schemeClr>
                </a:solidFill>
              </a:rPr>
              <a:t> Firewall is to decide whether to Allow or Deny.</a:t>
            </a:r>
          </a:p>
          <a:p>
            <a:pPr marL="171450" lvl="1" indent="-171450">
              <a:buFont typeface="Arial" panose="020B0604020202020204" pitchFamily="34" charset="0"/>
              <a:buChar char="•"/>
            </a:pPr>
            <a:r>
              <a:rPr lang="en-US" sz="900" b="1" dirty="0">
                <a:solidFill>
                  <a:schemeClr val="accent1">
                    <a:lumMod val="50000"/>
                  </a:schemeClr>
                </a:solidFill>
              </a:rPr>
              <a:t>Recover</a:t>
            </a:r>
            <a:r>
              <a:rPr lang="en-US" sz="900" dirty="0">
                <a:solidFill>
                  <a:schemeClr val="accent1">
                    <a:lumMod val="50000"/>
                  </a:schemeClr>
                </a:solidFill>
              </a:rPr>
              <a:t>: Find Mitigation Strategies to any suspected attack, and suggest the same to the CISO.</a:t>
            </a:r>
          </a:p>
          <a:p>
            <a:pPr marL="171450" lvl="1" indent="-171450">
              <a:buFont typeface="Arial" panose="020B0604020202020204" pitchFamily="34" charset="0"/>
              <a:buChar char="•"/>
            </a:pPr>
            <a:r>
              <a:rPr lang="en-US" sz="900" dirty="0">
                <a:solidFill>
                  <a:schemeClr val="accent1">
                    <a:lumMod val="50000"/>
                  </a:schemeClr>
                </a:solidFill>
              </a:rPr>
              <a:t>Develop a framework for analyzing security logs collected.</a:t>
            </a:r>
          </a:p>
          <a:p>
            <a:pPr marL="171450" lvl="1" indent="-171450">
              <a:buFont typeface="Arial" panose="020B0604020202020204" pitchFamily="34" charset="0"/>
              <a:buChar char="•"/>
            </a:pPr>
            <a:r>
              <a:rPr lang="en-US" sz="900" dirty="0">
                <a:solidFill>
                  <a:schemeClr val="accent1">
                    <a:lumMod val="50000"/>
                  </a:schemeClr>
                </a:solidFill>
              </a:rPr>
              <a:t>Anomaly detection based on pattern recognition of user access logs.</a:t>
            </a:r>
          </a:p>
        </p:txBody>
      </p:sp>
      <p:sp>
        <p:nvSpPr>
          <p:cNvPr id="44" name="TextBox 43">
            <a:extLst>
              <a:ext uri="{FF2B5EF4-FFF2-40B4-BE49-F238E27FC236}">
                <a16:creationId xmlns:a16="http://schemas.microsoft.com/office/drawing/2014/main" id="{5DBDC678-16D0-062A-8A91-77FEBA742086}"/>
              </a:ext>
            </a:extLst>
          </p:cNvPr>
          <p:cNvSpPr txBox="1"/>
          <p:nvPr/>
        </p:nvSpPr>
        <p:spPr>
          <a:xfrm>
            <a:off x="6059489" y="2447260"/>
            <a:ext cx="3054238" cy="2508379"/>
          </a:xfrm>
          <a:prstGeom prst="rect">
            <a:avLst/>
          </a:prstGeom>
          <a:solidFill>
            <a:schemeClr val="bg1">
              <a:alpha val="81000"/>
            </a:schemeClr>
          </a:solidFill>
        </p:spPr>
        <p:txBody>
          <a:bodyPr wrap="square" rtlCol="0">
            <a:spAutoFit/>
          </a:bodyPr>
          <a:lstStyle/>
          <a:p>
            <a:r>
              <a:rPr lang="en-US" sz="700" dirty="0">
                <a:solidFill>
                  <a:schemeClr val="accent1">
                    <a:lumMod val="50000"/>
                  </a:schemeClr>
                </a:solidFill>
              </a:rPr>
              <a:t>Solving the major problems with firewalls:</a:t>
            </a:r>
          </a:p>
          <a:p>
            <a:endParaRPr lang="en-US" sz="600" b="1" dirty="0">
              <a:solidFill>
                <a:schemeClr val="accent1">
                  <a:lumMod val="50000"/>
                </a:schemeClr>
              </a:solidFill>
            </a:endParaRPr>
          </a:p>
          <a:p>
            <a:r>
              <a:rPr lang="en-US" sz="600" b="1" dirty="0">
                <a:solidFill>
                  <a:schemeClr val="accent1">
                    <a:lumMod val="50000"/>
                  </a:schemeClr>
                </a:solidFill>
              </a:rPr>
              <a:t>Insider Intrusion</a:t>
            </a:r>
          </a:p>
          <a:p>
            <a:pPr marL="171450" indent="-171450">
              <a:buFont typeface="Arial" panose="020B0604020202020204" pitchFamily="34" charset="0"/>
              <a:buChar char="•"/>
            </a:pPr>
            <a:r>
              <a:rPr lang="en-US" sz="600" dirty="0">
                <a:solidFill>
                  <a:schemeClr val="accent1">
                    <a:lumMod val="50000"/>
                  </a:schemeClr>
                </a:solidFill>
              </a:rPr>
              <a:t>Behavioral Analysis: Utilizes AI/ML models to monitor user access patterns, detecting anomalous behavior indicative of potential insider threats.</a:t>
            </a:r>
          </a:p>
          <a:p>
            <a:pPr marL="171450" indent="-171450">
              <a:buFont typeface="Arial" panose="020B0604020202020204" pitchFamily="34" charset="0"/>
              <a:buChar char="•"/>
            </a:pPr>
            <a:r>
              <a:rPr lang="en-US" sz="600" dirty="0">
                <a:solidFill>
                  <a:schemeClr val="accent1">
                    <a:lumMod val="50000"/>
                  </a:schemeClr>
                </a:solidFill>
              </a:rPr>
              <a:t>Log Monitoring: Processes system logs to flag users exhibiting suspicious activities or unauthorized access, identifying potential insider intrusions.</a:t>
            </a:r>
          </a:p>
          <a:p>
            <a:pPr marL="171450" indent="-171450">
              <a:buFont typeface="Arial" panose="020B0604020202020204" pitchFamily="34" charset="0"/>
              <a:buChar char="•"/>
            </a:pPr>
            <a:r>
              <a:rPr lang="en-US" sz="600" dirty="0">
                <a:solidFill>
                  <a:schemeClr val="accent1">
                    <a:lumMod val="50000"/>
                  </a:schemeClr>
                </a:solidFill>
              </a:rPr>
              <a:t>Access Controls: Implements firewall rules and access controls to limit sensitive data access, preventing unauthorized internal breaches.</a:t>
            </a:r>
            <a:endParaRPr lang="en-US" sz="600" b="1" dirty="0">
              <a:solidFill>
                <a:schemeClr val="accent1">
                  <a:lumMod val="50000"/>
                </a:schemeClr>
              </a:solidFill>
            </a:endParaRPr>
          </a:p>
          <a:p>
            <a:r>
              <a:rPr lang="en-US" sz="600" b="1" dirty="0">
                <a:solidFill>
                  <a:schemeClr val="accent1">
                    <a:lumMod val="50000"/>
                  </a:schemeClr>
                </a:solidFill>
              </a:rPr>
              <a:t>Direct Internet Traffic</a:t>
            </a:r>
            <a:endParaRPr lang="en-US" sz="600" dirty="0">
              <a:solidFill>
                <a:schemeClr val="accent1">
                  <a:lumMod val="50000"/>
                </a:schemeClr>
              </a:solidFill>
            </a:endParaRPr>
          </a:p>
          <a:p>
            <a:pPr marL="171450" indent="-171450">
              <a:buFont typeface="Arial" panose="020B0604020202020204" pitchFamily="34" charset="0"/>
              <a:buChar char="•"/>
            </a:pPr>
            <a:r>
              <a:rPr lang="en-US" sz="600" dirty="0">
                <a:solidFill>
                  <a:schemeClr val="accent1">
                    <a:lumMod val="50000"/>
                  </a:schemeClr>
                </a:solidFill>
              </a:rPr>
              <a:t>Packet Inspection and Filtering: Uses packet sniffers and specialized YARA rules to inspect incoming and outgoing network traffic, flagging potentially malicious packets before they enter or leave the network.</a:t>
            </a:r>
          </a:p>
          <a:p>
            <a:pPr marL="171450" indent="-171450">
              <a:buFont typeface="Arial" panose="020B0604020202020204" pitchFamily="34" charset="0"/>
              <a:buChar char="•"/>
            </a:pPr>
            <a:r>
              <a:rPr lang="en-US" sz="600" dirty="0">
                <a:solidFill>
                  <a:schemeClr val="accent1">
                    <a:lumMod val="50000"/>
                  </a:schemeClr>
                </a:solidFill>
              </a:rPr>
              <a:t>Firewall Implementation: Utilizes firewalls, both hardware and software-based, to control and filter direct internet traffic, preventing unauthorized access and blocking suspicious traffic based on predefined rules.</a:t>
            </a:r>
            <a:endParaRPr lang="en-US" sz="600" b="1" dirty="0">
              <a:solidFill>
                <a:schemeClr val="accent1">
                  <a:lumMod val="50000"/>
                </a:schemeClr>
              </a:solidFill>
            </a:endParaRPr>
          </a:p>
          <a:p>
            <a:r>
              <a:rPr lang="en-US" sz="600" b="1" dirty="0">
                <a:solidFill>
                  <a:schemeClr val="accent1">
                    <a:lumMod val="50000"/>
                  </a:schemeClr>
                </a:solidFill>
              </a:rPr>
              <a:t>Virus Attacks</a:t>
            </a:r>
            <a:endParaRPr lang="en-US" sz="600" dirty="0">
              <a:solidFill>
                <a:schemeClr val="accent1">
                  <a:lumMod val="50000"/>
                </a:schemeClr>
              </a:solidFill>
            </a:endParaRPr>
          </a:p>
          <a:p>
            <a:pPr marL="171450" indent="-171450">
              <a:buFont typeface="Arial" panose="020B0604020202020204" pitchFamily="34" charset="0"/>
              <a:buChar char="•"/>
            </a:pPr>
            <a:r>
              <a:rPr lang="en-US" sz="600" dirty="0">
                <a:solidFill>
                  <a:schemeClr val="accent1">
                    <a:lumMod val="50000"/>
                  </a:schemeClr>
                </a:solidFill>
              </a:rPr>
              <a:t>Malware Detection: Applies YARA rules and ML-based classifiers to identify known virus patterns or malware signatures in network traffic, flagging suspicious packets or behaviors associated with virus attacks.</a:t>
            </a:r>
          </a:p>
          <a:p>
            <a:pPr marL="171450" indent="-171450">
              <a:buFont typeface="Arial" panose="020B0604020202020204" pitchFamily="34" charset="0"/>
              <a:buChar char="•"/>
            </a:pPr>
            <a:r>
              <a:rPr lang="en-US" sz="600" dirty="0">
                <a:solidFill>
                  <a:schemeClr val="accent1">
                    <a:lumMod val="50000"/>
                  </a:schemeClr>
                </a:solidFill>
              </a:rPr>
              <a:t>Threat Intelligence Integration: Incorporates threat intelligence from MITRE ATT&amp;CK Framework, enabling the identification and classification of known attack vectors or methods used in virus attacks.</a:t>
            </a:r>
          </a:p>
          <a:p>
            <a:pPr marL="171450" indent="-171450">
              <a:buFont typeface="Arial" panose="020B0604020202020204" pitchFamily="34" charset="0"/>
              <a:buChar char="•"/>
            </a:pPr>
            <a:r>
              <a:rPr lang="en-US" sz="600" dirty="0">
                <a:solidFill>
                  <a:schemeClr val="accent1">
                    <a:lumMod val="50000"/>
                  </a:schemeClr>
                </a:solidFill>
              </a:rPr>
              <a:t>Vulnerability Scoring and Prioritization: Uses CVSS scores to assess the severity of identified vulnerabilities exploited by viruses, allowing for prioritized responses and mitigation strategies.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p:nvPr/>
        </p:nvSpPr>
        <p:spPr>
          <a:xfrm>
            <a:off x="-9150" y="5022350"/>
            <a:ext cx="9153300" cy="121200"/>
          </a:xfrm>
          <a:prstGeom prst="rect">
            <a:avLst/>
          </a:prstGeom>
          <a:solidFill>
            <a:srgbClr val="5847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5847C3"/>
              </a:solidFill>
            </a:endParaRPr>
          </a:p>
        </p:txBody>
      </p:sp>
      <p:pic>
        <p:nvPicPr>
          <p:cNvPr id="76" name="Google Shape;76;p15"/>
          <p:cNvPicPr preferRelativeResize="0"/>
          <p:nvPr/>
        </p:nvPicPr>
        <p:blipFill rotWithShape="1">
          <a:blip r:embed="rId3">
            <a:alphaModFix/>
          </a:blip>
          <a:srcRect b="85590"/>
          <a:stretch/>
        </p:blipFill>
        <p:spPr>
          <a:xfrm>
            <a:off x="0" y="0"/>
            <a:ext cx="9144003" cy="741125"/>
          </a:xfrm>
          <a:prstGeom prst="rect">
            <a:avLst/>
          </a:prstGeom>
          <a:noFill/>
          <a:ln>
            <a:noFill/>
          </a:ln>
        </p:spPr>
      </p:pic>
      <p:sp>
        <p:nvSpPr>
          <p:cNvPr id="2" name="Isosceles Triangle 1">
            <a:extLst>
              <a:ext uri="{FF2B5EF4-FFF2-40B4-BE49-F238E27FC236}">
                <a16:creationId xmlns:a16="http://schemas.microsoft.com/office/drawing/2014/main" id="{EDE94C80-75BA-A225-BC31-7FBB5CDE27B3}"/>
              </a:ext>
            </a:extLst>
          </p:cNvPr>
          <p:cNvSpPr/>
          <p:nvPr/>
        </p:nvSpPr>
        <p:spPr>
          <a:xfrm>
            <a:off x="407892" y="1033224"/>
            <a:ext cx="8153401" cy="1459393"/>
          </a:xfrm>
          <a:prstGeom prst="triangle">
            <a:avLst>
              <a:gd name="adj" fmla="val 47839"/>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u="sng" dirty="0"/>
              <a:t>Cybersecurity Dashboard</a:t>
            </a:r>
          </a:p>
          <a:p>
            <a:pPr algn="ctr"/>
            <a:endParaRPr lang="en-US" u="sng" dirty="0"/>
          </a:p>
          <a:p>
            <a:pPr algn="ctr"/>
            <a:endParaRPr lang="en-US" u="sng" dirty="0"/>
          </a:p>
          <a:p>
            <a:pPr algn="ctr"/>
            <a:endParaRPr lang="en-US" u="sng" dirty="0"/>
          </a:p>
          <a:p>
            <a:pPr algn="ctr"/>
            <a:endParaRPr lang="en-US" u="sng" dirty="0"/>
          </a:p>
          <a:p>
            <a:pPr algn="ctr"/>
            <a:endParaRPr lang="en-US" u="sng" dirty="0"/>
          </a:p>
        </p:txBody>
      </p:sp>
      <p:sp>
        <p:nvSpPr>
          <p:cNvPr id="3" name="Rectangle 2">
            <a:extLst>
              <a:ext uri="{FF2B5EF4-FFF2-40B4-BE49-F238E27FC236}">
                <a16:creationId xmlns:a16="http://schemas.microsoft.com/office/drawing/2014/main" id="{510FCCB4-B597-FA15-1691-4DAA5ECB5DF2}"/>
              </a:ext>
            </a:extLst>
          </p:cNvPr>
          <p:cNvSpPr/>
          <p:nvPr/>
        </p:nvSpPr>
        <p:spPr>
          <a:xfrm>
            <a:off x="407893" y="4383741"/>
            <a:ext cx="4092389" cy="394447"/>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Server Logs</a:t>
            </a:r>
          </a:p>
        </p:txBody>
      </p:sp>
      <p:sp>
        <p:nvSpPr>
          <p:cNvPr id="4" name="Rectangle 3">
            <a:extLst>
              <a:ext uri="{FF2B5EF4-FFF2-40B4-BE49-F238E27FC236}">
                <a16:creationId xmlns:a16="http://schemas.microsoft.com/office/drawing/2014/main" id="{2211DC69-F444-35E7-CF63-51C4DB610BBF}"/>
              </a:ext>
            </a:extLst>
          </p:cNvPr>
          <p:cNvSpPr/>
          <p:nvPr/>
        </p:nvSpPr>
        <p:spPr>
          <a:xfrm>
            <a:off x="4500282" y="4383740"/>
            <a:ext cx="4061011" cy="394447"/>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Firewall Logs</a:t>
            </a:r>
          </a:p>
        </p:txBody>
      </p:sp>
      <p:sp>
        <p:nvSpPr>
          <p:cNvPr id="5" name="Rectangle 4">
            <a:extLst>
              <a:ext uri="{FF2B5EF4-FFF2-40B4-BE49-F238E27FC236}">
                <a16:creationId xmlns:a16="http://schemas.microsoft.com/office/drawing/2014/main" id="{9A6242EB-2D39-205A-D403-FFEC930FA6DC}"/>
              </a:ext>
            </a:extLst>
          </p:cNvPr>
          <p:cNvSpPr/>
          <p:nvPr/>
        </p:nvSpPr>
        <p:spPr>
          <a:xfrm>
            <a:off x="995081" y="3850741"/>
            <a:ext cx="7566211" cy="532999"/>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Preprocessing (Cleaning) -&gt; Tokenize Data -&gt; Convert to Vector Embeddings</a:t>
            </a:r>
          </a:p>
        </p:txBody>
      </p:sp>
      <p:sp>
        <p:nvSpPr>
          <p:cNvPr id="6" name="Rectangle 5">
            <a:extLst>
              <a:ext uri="{FF2B5EF4-FFF2-40B4-BE49-F238E27FC236}">
                <a16:creationId xmlns:a16="http://schemas.microsoft.com/office/drawing/2014/main" id="{23742428-059E-B579-4FA3-E86E6706B73C}"/>
              </a:ext>
            </a:extLst>
          </p:cNvPr>
          <p:cNvSpPr/>
          <p:nvPr/>
        </p:nvSpPr>
        <p:spPr>
          <a:xfrm>
            <a:off x="995081" y="3317741"/>
            <a:ext cx="4675095" cy="532999"/>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Match with YARA Rules using supervised learning using ANN Models and Binary Sigmoidal Function as we are classifying it into categories of Safe or Unsafe</a:t>
            </a:r>
          </a:p>
        </p:txBody>
      </p:sp>
      <p:sp>
        <p:nvSpPr>
          <p:cNvPr id="7" name="Rectangle 6">
            <a:extLst>
              <a:ext uri="{FF2B5EF4-FFF2-40B4-BE49-F238E27FC236}">
                <a16:creationId xmlns:a16="http://schemas.microsoft.com/office/drawing/2014/main" id="{6816A302-98E6-319C-787C-C54E3D098DC0}"/>
              </a:ext>
            </a:extLst>
          </p:cNvPr>
          <p:cNvSpPr/>
          <p:nvPr/>
        </p:nvSpPr>
        <p:spPr>
          <a:xfrm>
            <a:off x="708212" y="3850740"/>
            <a:ext cx="286869" cy="532999"/>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NLP</a:t>
            </a:r>
          </a:p>
        </p:txBody>
      </p:sp>
      <p:sp>
        <p:nvSpPr>
          <p:cNvPr id="8" name="Rectangle 7">
            <a:extLst>
              <a:ext uri="{FF2B5EF4-FFF2-40B4-BE49-F238E27FC236}">
                <a16:creationId xmlns:a16="http://schemas.microsoft.com/office/drawing/2014/main" id="{9491D735-8AE6-15F0-F456-9215BEA417E7}"/>
              </a:ext>
            </a:extLst>
          </p:cNvPr>
          <p:cNvSpPr/>
          <p:nvPr/>
        </p:nvSpPr>
        <p:spPr>
          <a:xfrm>
            <a:off x="708211" y="3317739"/>
            <a:ext cx="286869" cy="532999"/>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ML</a:t>
            </a:r>
          </a:p>
        </p:txBody>
      </p:sp>
      <p:sp>
        <p:nvSpPr>
          <p:cNvPr id="9" name="Rectangle 8">
            <a:extLst>
              <a:ext uri="{FF2B5EF4-FFF2-40B4-BE49-F238E27FC236}">
                <a16:creationId xmlns:a16="http://schemas.microsoft.com/office/drawing/2014/main" id="{1E0FDA63-9733-E3A5-11A7-FB7B2C889605}"/>
              </a:ext>
            </a:extLst>
          </p:cNvPr>
          <p:cNvSpPr/>
          <p:nvPr/>
        </p:nvSpPr>
        <p:spPr>
          <a:xfrm>
            <a:off x="5670176" y="3317738"/>
            <a:ext cx="2891116" cy="532999"/>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Specialized YARA Rules are collected from open source YAML files (https://github.com/projectdiscovery/nuclei-templates/), and are used to match each log entry to flag for suspicion</a:t>
            </a:r>
          </a:p>
        </p:txBody>
      </p:sp>
      <p:sp>
        <p:nvSpPr>
          <p:cNvPr id="10" name="Rectangle 9">
            <a:extLst>
              <a:ext uri="{FF2B5EF4-FFF2-40B4-BE49-F238E27FC236}">
                <a16:creationId xmlns:a16="http://schemas.microsoft.com/office/drawing/2014/main" id="{BEF1676F-2730-932A-EFD3-7DFFDBCA3398}"/>
              </a:ext>
            </a:extLst>
          </p:cNvPr>
          <p:cNvSpPr/>
          <p:nvPr/>
        </p:nvSpPr>
        <p:spPr>
          <a:xfrm>
            <a:off x="708211" y="2784736"/>
            <a:ext cx="286869" cy="532999"/>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AI</a:t>
            </a:r>
          </a:p>
        </p:txBody>
      </p:sp>
      <p:sp>
        <p:nvSpPr>
          <p:cNvPr id="11" name="Rectangle 10">
            <a:extLst>
              <a:ext uri="{FF2B5EF4-FFF2-40B4-BE49-F238E27FC236}">
                <a16:creationId xmlns:a16="http://schemas.microsoft.com/office/drawing/2014/main" id="{88109513-E2FA-8AC6-3674-773D1CCACCD8}"/>
              </a:ext>
            </a:extLst>
          </p:cNvPr>
          <p:cNvSpPr/>
          <p:nvPr/>
        </p:nvSpPr>
        <p:spPr>
          <a:xfrm>
            <a:off x="995080" y="2784735"/>
            <a:ext cx="4675095" cy="532999"/>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Map the flagged packets to MITRE ATT&amp;CK Framework by most general unification so as to categorize under an attempt of breach of Confidentiality, Integrity or Availability.</a:t>
            </a:r>
          </a:p>
        </p:txBody>
      </p:sp>
      <p:sp>
        <p:nvSpPr>
          <p:cNvPr id="12" name="Rectangle 11">
            <a:extLst>
              <a:ext uri="{FF2B5EF4-FFF2-40B4-BE49-F238E27FC236}">
                <a16:creationId xmlns:a16="http://schemas.microsoft.com/office/drawing/2014/main" id="{94A5DC46-0006-A797-D76E-08802201B567}"/>
              </a:ext>
            </a:extLst>
          </p:cNvPr>
          <p:cNvSpPr/>
          <p:nvPr/>
        </p:nvSpPr>
        <p:spPr>
          <a:xfrm>
            <a:off x="5670176" y="2784735"/>
            <a:ext cx="2891116" cy="532999"/>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Use the MITRE ATT&amp;CK Framework to learn more regarding the issue to protect and mitigate</a:t>
            </a:r>
          </a:p>
        </p:txBody>
      </p:sp>
      <p:sp>
        <p:nvSpPr>
          <p:cNvPr id="13" name="Rectangle 12">
            <a:extLst>
              <a:ext uri="{FF2B5EF4-FFF2-40B4-BE49-F238E27FC236}">
                <a16:creationId xmlns:a16="http://schemas.microsoft.com/office/drawing/2014/main" id="{B2F8FE9C-BAB9-95AF-D541-4D8EBB389E65}"/>
              </a:ext>
            </a:extLst>
          </p:cNvPr>
          <p:cNvSpPr/>
          <p:nvPr/>
        </p:nvSpPr>
        <p:spPr>
          <a:xfrm>
            <a:off x="407893" y="2784735"/>
            <a:ext cx="286869" cy="159900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200" dirty="0"/>
              <a:t>Artificial Intelligence</a:t>
            </a:r>
          </a:p>
        </p:txBody>
      </p:sp>
      <p:sp>
        <p:nvSpPr>
          <p:cNvPr id="15" name="Rectangle 14">
            <a:extLst>
              <a:ext uri="{FF2B5EF4-FFF2-40B4-BE49-F238E27FC236}">
                <a16:creationId xmlns:a16="http://schemas.microsoft.com/office/drawing/2014/main" id="{75305AF4-F924-A6CC-D783-682D2FD1997F}"/>
              </a:ext>
            </a:extLst>
          </p:cNvPr>
          <p:cNvSpPr/>
          <p:nvPr/>
        </p:nvSpPr>
        <p:spPr>
          <a:xfrm>
            <a:off x="407892" y="2492625"/>
            <a:ext cx="8160558" cy="29210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900" dirty="0"/>
              <a:t>Score every flagged packet using NIST NVD’s CVSS (Common Vulnerability Scoring System) and order requests or responses by priority</a:t>
            </a:r>
          </a:p>
        </p:txBody>
      </p:sp>
      <p:sp>
        <p:nvSpPr>
          <p:cNvPr id="16" name="Rectangle 15">
            <a:extLst>
              <a:ext uri="{FF2B5EF4-FFF2-40B4-BE49-F238E27FC236}">
                <a16:creationId xmlns:a16="http://schemas.microsoft.com/office/drawing/2014/main" id="{EA84ECB1-A48D-02EA-C77C-39374438D2A3}"/>
              </a:ext>
            </a:extLst>
          </p:cNvPr>
          <p:cNvSpPr/>
          <p:nvPr/>
        </p:nvSpPr>
        <p:spPr>
          <a:xfrm>
            <a:off x="2227729" y="1807124"/>
            <a:ext cx="1420906" cy="63861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050" b="1" u="sng" dirty="0"/>
              <a:t>Confidentiality</a:t>
            </a:r>
          </a:p>
          <a:p>
            <a:pPr algn="ctr"/>
            <a:r>
              <a:rPr lang="en-US" sz="1050" dirty="0"/>
              <a:t>Packets suspected for Interception</a:t>
            </a:r>
          </a:p>
        </p:txBody>
      </p:sp>
      <p:sp>
        <p:nvSpPr>
          <p:cNvPr id="17" name="Rectangle 16">
            <a:extLst>
              <a:ext uri="{FF2B5EF4-FFF2-40B4-BE49-F238E27FC236}">
                <a16:creationId xmlns:a16="http://schemas.microsoft.com/office/drawing/2014/main" id="{0E7FB328-D700-7F15-EB3A-BCF85675AE6D}"/>
              </a:ext>
            </a:extLst>
          </p:cNvPr>
          <p:cNvSpPr/>
          <p:nvPr/>
        </p:nvSpPr>
        <p:spPr>
          <a:xfrm>
            <a:off x="3648635" y="1807124"/>
            <a:ext cx="1420906" cy="63861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050" b="1" u="sng" dirty="0"/>
              <a:t>Availability</a:t>
            </a:r>
          </a:p>
          <a:p>
            <a:pPr algn="ctr"/>
            <a:r>
              <a:rPr lang="en-US" sz="1050" dirty="0"/>
              <a:t>Packets suspected for Interruption</a:t>
            </a:r>
          </a:p>
        </p:txBody>
      </p:sp>
      <p:sp>
        <p:nvSpPr>
          <p:cNvPr id="18" name="Rectangle 17">
            <a:extLst>
              <a:ext uri="{FF2B5EF4-FFF2-40B4-BE49-F238E27FC236}">
                <a16:creationId xmlns:a16="http://schemas.microsoft.com/office/drawing/2014/main" id="{8A7C2919-DF7F-D44A-9652-4289771BFABB}"/>
              </a:ext>
            </a:extLst>
          </p:cNvPr>
          <p:cNvSpPr/>
          <p:nvPr/>
        </p:nvSpPr>
        <p:spPr>
          <a:xfrm>
            <a:off x="5069541" y="1807959"/>
            <a:ext cx="1420906" cy="63861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050" b="1" u="sng" dirty="0"/>
              <a:t>Integrity</a:t>
            </a:r>
          </a:p>
          <a:p>
            <a:pPr algn="ctr"/>
            <a:r>
              <a:rPr lang="en-US" sz="1050" dirty="0"/>
              <a:t>Packets suspected for Modification</a:t>
            </a:r>
          </a:p>
        </p:txBody>
      </p:sp>
      <p:sp>
        <p:nvSpPr>
          <p:cNvPr id="19" name="Rectangle 18">
            <a:extLst>
              <a:ext uri="{FF2B5EF4-FFF2-40B4-BE49-F238E27FC236}">
                <a16:creationId xmlns:a16="http://schemas.microsoft.com/office/drawing/2014/main" id="{18B367F7-E892-3EE3-1F5A-DD306F6D39B8}"/>
              </a:ext>
            </a:extLst>
          </p:cNvPr>
          <p:cNvSpPr/>
          <p:nvPr/>
        </p:nvSpPr>
        <p:spPr>
          <a:xfrm>
            <a:off x="5670175" y="741114"/>
            <a:ext cx="3330390" cy="9666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SCREENSHOTS GO HERE</a:t>
            </a:r>
          </a:p>
        </p:txBody>
      </p:sp>
      <p:sp>
        <p:nvSpPr>
          <p:cNvPr id="20" name="Rectangle 19">
            <a:extLst>
              <a:ext uri="{FF2B5EF4-FFF2-40B4-BE49-F238E27FC236}">
                <a16:creationId xmlns:a16="http://schemas.microsoft.com/office/drawing/2014/main" id="{2938D510-0583-F608-4305-5DD4EDC2AFFB}"/>
              </a:ext>
            </a:extLst>
          </p:cNvPr>
          <p:cNvSpPr/>
          <p:nvPr/>
        </p:nvSpPr>
        <p:spPr>
          <a:xfrm>
            <a:off x="120888" y="1372754"/>
            <a:ext cx="2044088" cy="9132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SCREENSHOTS GO HERE</a:t>
            </a:r>
          </a:p>
        </p:txBody>
      </p:sp>
      <p:sp>
        <p:nvSpPr>
          <p:cNvPr id="21" name="Google Shape;82;p16">
            <a:extLst>
              <a:ext uri="{FF2B5EF4-FFF2-40B4-BE49-F238E27FC236}">
                <a16:creationId xmlns:a16="http://schemas.microsoft.com/office/drawing/2014/main" id="{85F1111B-7632-5786-D78B-F466A55F10AA}"/>
              </a:ext>
            </a:extLst>
          </p:cNvPr>
          <p:cNvSpPr txBox="1"/>
          <p:nvPr/>
        </p:nvSpPr>
        <p:spPr>
          <a:xfrm>
            <a:off x="224850" y="681926"/>
            <a:ext cx="8533800" cy="48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dk2"/>
                </a:solidFill>
                <a:latin typeface="Montserrat"/>
                <a:ea typeface="Montserrat"/>
                <a:cs typeface="Montserrat"/>
                <a:sym typeface="Montserrat"/>
              </a:rPr>
              <a:t>Detailed Proposal &amp; Solution Approach</a:t>
            </a:r>
            <a:endParaRPr b="1" dirty="0">
              <a:solidFill>
                <a:schemeClr val="dk2"/>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AE297F9-194D-3B87-4275-B1458F676257}"/>
              </a:ext>
            </a:extLst>
          </p:cNvPr>
          <p:cNvGraphicFramePr>
            <a:graphicFrameLocks noGrp="1"/>
          </p:cNvGraphicFramePr>
          <p:nvPr>
            <p:extLst>
              <p:ext uri="{D42A27DB-BD31-4B8C-83A1-F6EECF244321}">
                <p14:modId xmlns:p14="http://schemas.microsoft.com/office/powerpoint/2010/main" val="2855946347"/>
              </p:ext>
            </p:extLst>
          </p:nvPr>
        </p:nvGraphicFramePr>
        <p:xfrm>
          <a:off x="300600" y="623656"/>
          <a:ext cx="8533800" cy="4397064"/>
        </p:xfrm>
        <a:graphic>
          <a:graphicData uri="http://schemas.openxmlformats.org/drawingml/2006/table">
            <a:tbl>
              <a:tblPr firstRow="1" bandRow="1">
                <a:tableStyleId>{5C22544A-7EE6-4342-B048-85BDC9FD1C3A}</a:tableStyleId>
              </a:tblPr>
              <a:tblGrid>
                <a:gridCol w="3666282">
                  <a:extLst>
                    <a:ext uri="{9D8B030D-6E8A-4147-A177-3AD203B41FA5}">
                      <a16:colId xmlns:a16="http://schemas.microsoft.com/office/drawing/2014/main" val="1875086289"/>
                    </a:ext>
                  </a:extLst>
                </a:gridCol>
                <a:gridCol w="4867518">
                  <a:extLst>
                    <a:ext uri="{9D8B030D-6E8A-4147-A177-3AD203B41FA5}">
                      <a16:colId xmlns:a16="http://schemas.microsoft.com/office/drawing/2014/main" val="1273512568"/>
                    </a:ext>
                  </a:extLst>
                </a:gridCol>
              </a:tblGrid>
              <a:tr h="177427">
                <a:tc>
                  <a:txBody>
                    <a:bodyPr/>
                    <a:lstStyle/>
                    <a:p>
                      <a:r>
                        <a:rPr lang="en-US" sz="700" dirty="0"/>
                        <a:t>Problem Statement Objective</a:t>
                      </a:r>
                    </a:p>
                  </a:txBody>
                  <a:tcPr/>
                </a:tc>
                <a:tc>
                  <a:txBody>
                    <a:bodyPr/>
                    <a:lstStyle/>
                    <a:p>
                      <a:r>
                        <a:rPr lang="en-US" sz="700" dirty="0"/>
                        <a:t>Solution Approach</a:t>
                      </a:r>
                    </a:p>
                  </a:txBody>
                  <a:tcPr/>
                </a:tc>
                <a:extLst>
                  <a:ext uri="{0D108BD9-81ED-4DB2-BD59-A6C34878D82A}">
                    <a16:rowId xmlns:a16="http://schemas.microsoft.com/office/drawing/2014/main" val="3772157725"/>
                  </a:ext>
                </a:extLst>
              </a:tr>
              <a:tr h="344175">
                <a:tc>
                  <a:txBody>
                    <a:bodyPr/>
                    <a:lstStyle/>
                    <a:p>
                      <a:r>
                        <a:rPr lang="en-US" sz="700" dirty="0"/>
                        <a:t>To implement  AI/ ML based security analysis model for finding the behaviors of the cyber attacker and to analyze the user traffic  who are accessing Bhuvan Geo‐ Portal.</a:t>
                      </a:r>
                    </a:p>
                  </a:txBody>
                  <a:tcPr/>
                </a:tc>
                <a:tc>
                  <a:txBody>
                    <a:bodyPr/>
                    <a:lstStyle/>
                    <a:p>
                      <a:r>
                        <a:rPr lang="en-US" sz="700" dirty="0"/>
                        <a:t>Utilizing AI/ML algorithms, like Artificial Neural Networks (ANNs), the model processes Bhuvan Geo‐Portal traffic logs. It identifies behavioral patterns of cyber attackers and user access behavior, distinguishing normal from malicious activities.</a:t>
                      </a:r>
                    </a:p>
                  </a:txBody>
                  <a:tcPr/>
                </a:tc>
                <a:extLst>
                  <a:ext uri="{0D108BD9-81ED-4DB2-BD59-A6C34878D82A}">
                    <a16:rowId xmlns:a16="http://schemas.microsoft.com/office/drawing/2014/main" val="4168709538"/>
                  </a:ext>
                </a:extLst>
              </a:tr>
              <a:tr h="323118">
                <a:tc>
                  <a:txBody>
                    <a:bodyPr/>
                    <a:lstStyle/>
                    <a:p>
                      <a:r>
                        <a:rPr lang="en-US" sz="700" dirty="0"/>
                        <a:t>The framework / model Should Identify, Protect, Detect, Respond and Recover from the cyber security attacks.</a:t>
                      </a:r>
                    </a:p>
                  </a:txBody>
                  <a:tcPr/>
                </a:tc>
                <a:tc>
                  <a:txBody>
                    <a:bodyPr/>
                    <a:lstStyle/>
                    <a:p>
                      <a:r>
                        <a:rPr lang="en-US" sz="700" dirty="0"/>
                        <a:t>Creating a next </a:t>
                      </a:r>
                      <a:r>
                        <a:rPr lang="en-US" sz="700" dirty="0" err="1"/>
                        <a:t>generration</a:t>
                      </a:r>
                      <a:r>
                        <a:rPr lang="en-US" sz="700" dirty="0"/>
                        <a:t> framework involves integrating MITRE ATT&amp;CK knowledgebase for attack techniques, scoring flagged packets using CVSS, and employing YARA rules via supervised learning.</a:t>
                      </a:r>
                    </a:p>
                  </a:txBody>
                  <a:tcPr/>
                </a:tc>
                <a:extLst>
                  <a:ext uri="{0D108BD9-81ED-4DB2-BD59-A6C34878D82A}">
                    <a16:rowId xmlns:a16="http://schemas.microsoft.com/office/drawing/2014/main" val="2116406568"/>
                  </a:ext>
                </a:extLst>
              </a:tr>
              <a:tr h="307872">
                <a:tc>
                  <a:txBody>
                    <a:bodyPr/>
                    <a:lstStyle/>
                    <a:p>
                      <a:r>
                        <a:rPr lang="en-US" sz="700" dirty="0"/>
                        <a:t>Develop a  Framework/ Model    for analyzing  security  patterns  on the  fire wall  logs collected.</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700" dirty="0"/>
                        <a:t>By processing system logs, the model identifies flagged users, analyzes transferred data packets, and automatically detects user access patterns to distinguish suspicious activities from normal behavior.</a:t>
                      </a:r>
                    </a:p>
                  </a:txBody>
                  <a:tcPr/>
                </a:tc>
                <a:extLst>
                  <a:ext uri="{0D108BD9-81ED-4DB2-BD59-A6C34878D82A}">
                    <a16:rowId xmlns:a16="http://schemas.microsoft.com/office/drawing/2014/main" val="4147979830"/>
                  </a:ext>
                </a:extLst>
              </a:tr>
              <a:tr h="291353">
                <a:tc>
                  <a:txBody>
                    <a:bodyPr/>
                    <a:lstStyle/>
                    <a:p>
                      <a:r>
                        <a:rPr lang="en-US" sz="700" dirty="0"/>
                        <a:t>Model / Framework should include anomaly detection, pattern  recognition of user access and report from the logs collected.</a:t>
                      </a:r>
                    </a:p>
                  </a:txBody>
                  <a:tcPr/>
                </a:tc>
                <a:tc>
                  <a:txBody>
                    <a:bodyPr/>
                    <a:lstStyle/>
                    <a:p>
                      <a:r>
                        <a:rPr lang="en-US" sz="700" dirty="0"/>
                        <a:t>The model for analyzing firewall logs involves anomaly detection through packet sniffing and network traffic analysis. It scrutinizes incoming and outgoing traffic, detects anomalies, and matches logs against specialized YARA rules for potential vulnerabilities. </a:t>
                      </a:r>
                    </a:p>
                  </a:txBody>
                  <a:tcPr/>
                </a:tc>
                <a:extLst>
                  <a:ext uri="{0D108BD9-81ED-4DB2-BD59-A6C34878D82A}">
                    <a16:rowId xmlns:a16="http://schemas.microsoft.com/office/drawing/2014/main" val="4269455825"/>
                  </a:ext>
                </a:extLst>
              </a:tr>
              <a:tr h="469293">
                <a:tc>
                  <a:txBody>
                    <a:bodyPr/>
                    <a:lstStyle/>
                    <a:p>
                      <a:r>
                        <a:rPr lang="en-US" sz="700" dirty="0"/>
                        <a:t>Packet Sniffing or Network Traffic Analysis is the process of tracking all incoming</a:t>
                      </a:r>
                    </a:p>
                    <a:p>
                      <a:r>
                        <a:rPr lang="en-US" sz="700" dirty="0"/>
                        <a:t>and  outcoming traffic, network traffic, and availability using packet sniffers.</a:t>
                      </a:r>
                    </a:p>
                    <a:p>
                      <a:r>
                        <a:rPr lang="en-US" sz="700" dirty="0"/>
                        <a:t>Packet sniffers  are used for comparing real‐time networks and past data for detecting anomalies and  potential vulnerabilities. </a:t>
                      </a:r>
                    </a:p>
                  </a:txBody>
                  <a:tcPr/>
                </a:tc>
                <a:tc>
                  <a:txBody>
                    <a:bodyPr/>
                    <a:lstStyle/>
                    <a:p>
                      <a:r>
                        <a:rPr lang="en-US" sz="700" dirty="0"/>
                        <a:t>MITRE ATT&amp;CK Framework is utilized to categorize flagged packets, mapping potential vulnerabilities, and anomalies detected in network traffic. CVSS scores are assigned to flagged packets based on their severity and risk level, aiding in prioritizing responses to potential threats.</a:t>
                      </a:r>
                    </a:p>
                  </a:txBody>
                  <a:tcPr/>
                </a:tc>
                <a:extLst>
                  <a:ext uri="{0D108BD9-81ED-4DB2-BD59-A6C34878D82A}">
                    <a16:rowId xmlns:a16="http://schemas.microsoft.com/office/drawing/2014/main" val="764505279"/>
                  </a:ext>
                </a:extLst>
              </a:tr>
              <a:tr h="288664">
                <a:tc>
                  <a:txBody>
                    <a:bodyPr/>
                    <a:lstStyle/>
                    <a:p>
                      <a:r>
                        <a:rPr lang="en-US" sz="700" dirty="0"/>
                        <a:t>Monitor  the  information  contained  in  the  packets  or  the  intended  source</a:t>
                      </a:r>
                    </a:p>
                    <a:p>
                      <a:r>
                        <a:rPr lang="en-US" sz="700" dirty="0"/>
                        <a:t>and  destination of the packets.</a:t>
                      </a:r>
                    </a:p>
                  </a:txBody>
                  <a:tcPr/>
                </a:tc>
                <a:tc>
                  <a:txBody>
                    <a:bodyPr/>
                    <a:lstStyle/>
                    <a:p>
                      <a:r>
                        <a:rPr lang="en-US" sz="700" dirty="0"/>
                        <a:t>Packet inspection involves parsing packet content, determining source-destination pairs, and analyzing packet headers. This information helps identify potentially malicious or suspicious traffic patterns and sources.</a:t>
                      </a:r>
                    </a:p>
                  </a:txBody>
                  <a:tcPr/>
                </a:tc>
                <a:extLst>
                  <a:ext uri="{0D108BD9-81ED-4DB2-BD59-A6C34878D82A}">
                    <a16:rowId xmlns:a16="http://schemas.microsoft.com/office/drawing/2014/main" val="944943134"/>
                  </a:ext>
                </a:extLst>
              </a:tr>
              <a:tr h="199017">
                <a:tc>
                  <a:txBody>
                    <a:bodyPr/>
                    <a:lstStyle/>
                    <a:p>
                      <a:r>
                        <a:rPr lang="en-US" sz="700" dirty="0"/>
                        <a:t>Process the system/ traffic logs and detect the users that are flagged.</a:t>
                      </a:r>
                    </a:p>
                  </a:txBody>
                  <a:tcPr/>
                </a:tc>
                <a:tc>
                  <a:txBody>
                    <a:bodyPr/>
                    <a:lstStyle/>
                    <a:p>
                      <a:r>
                        <a:rPr lang="en-US" sz="700" dirty="0"/>
                        <a:t>System logs undergo preprocessing, applying YARA rules via supervised ANN models to flag users and traffic.</a:t>
                      </a:r>
                    </a:p>
                  </a:txBody>
                  <a:tcPr/>
                </a:tc>
                <a:extLst>
                  <a:ext uri="{0D108BD9-81ED-4DB2-BD59-A6C34878D82A}">
                    <a16:rowId xmlns:a16="http://schemas.microsoft.com/office/drawing/2014/main" val="1289810640"/>
                  </a:ext>
                </a:extLst>
              </a:tr>
              <a:tr h="199017">
                <a:tc>
                  <a:txBody>
                    <a:bodyPr/>
                    <a:lstStyle/>
                    <a:p>
                      <a:r>
                        <a:rPr lang="en-US" sz="700" dirty="0"/>
                        <a:t>Analyze the data packets transferred over the network</a:t>
                      </a:r>
                    </a:p>
                  </a:txBody>
                  <a:tcPr/>
                </a:tc>
                <a:tc>
                  <a:txBody>
                    <a:bodyPr/>
                    <a:lstStyle/>
                    <a:p>
                      <a:r>
                        <a:rPr lang="en-US" sz="700" dirty="0"/>
                        <a:t>Analyzing data packets entails preprocessing logs, converting them to vector embeddings, and employing specialized YARA rules to classify packets as safe or unsafe.</a:t>
                      </a:r>
                    </a:p>
                  </a:txBody>
                  <a:tcPr/>
                </a:tc>
                <a:extLst>
                  <a:ext uri="{0D108BD9-81ED-4DB2-BD59-A6C34878D82A}">
                    <a16:rowId xmlns:a16="http://schemas.microsoft.com/office/drawing/2014/main" val="1747157289"/>
                  </a:ext>
                </a:extLst>
              </a:tr>
              <a:tr h="199017">
                <a:tc>
                  <a:txBody>
                    <a:bodyPr/>
                    <a:lstStyle/>
                    <a:p>
                      <a:r>
                        <a:rPr lang="en-US" sz="700" dirty="0"/>
                        <a:t>Analyze the user access pattern and develop a model to automatically detect.</a:t>
                      </a:r>
                    </a:p>
                  </a:txBody>
                  <a:tcPr/>
                </a:tc>
                <a:tc>
                  <a:txBody>
                    <a:bodyPr/>
                    <a:lstStyle/>
                    <a:p>
                      <a:r>
                        <a:rPr lang="en-US" sz="700" dirty="0"/>
                        <a:t>User access logs undergo pattern recognition using AI/ML algorithms, detecting anomalies in access behavior.</a:t>
                      </a:r>
                    </a:p>
                  </a:txBody>
                  <a:tcPr/>
                </a:tc>
                <a:extLst>
                  <a:ext uri="{0D108BD9-81ED-4DB2-BD59-A6C34878D82A}">
                    <a16:rowId xmlns:a16="http://schemas.microsoft.com/office/drawing/2014/main" val="381380976"/>
                  </a:ext>
                </a:extLst>
              </a:tr>
              <a:tr h="199017">
                <a:tc>
                  <a:txBody>
                    <a:bodyPr/>
                    <a:lstStyle/>
                    <a:p>
                      <a:r>
                        <a:rPr lang="en-US" sz="700" dirty="0"/>
                        <a:t>Generate a report after analyzing the packets</a:t>
                      </a:r>
                    </a:p>
                  </a:txBody>
                  <a:tcPr/>
                </a:tc>
                <a:tc>
                  <a:txBody>
                    <a:bodyPr/>
                    <a:lstStyle/>
                    <a:p>
                      <a:r>
                        <a:rPr lang="en-US" sz="700" dirty="0"/>
                        <a:t>A cybersecurity dashboard presents a comprehensive report of flagged packets categorized by Confidentiality, Integrity, and Availability, highlighting potential interception, modification, or service interruption attempts.</a:t>
                      </a:r>
                    </a:p>
                  </a:txBody>
                  <a:tcPr/>
                </a:tc>
                <a:extLst>
                  <a:ext uri="{0D108BD9-81ED-4DB2-BD59-A6C34878D82A}">
                    <a16:rowId xmlns:a16="http://schemas.microsoft.com/office/drawing/2014/main" val="2384762158"/>
                  </a:ext>
                </a:extLst>
              </a:tr>
              <a:tr h="199017">
                <a:tc>
                  <a:txBody>
                    <a:bodyPr/>
                    <a:lstStyle/>
                    <a:p>
                      <a:r>
                        <a:rPr lang="en-US" sz="700" dirty="0"/>
                        <a:t>Develop software for detecting any data breach or ensuring the safety of the</a:t>
                      </a:r>
                    </a:p>
                    <a:p>
                      <a:r>
                        <a:rPr lang="en-US" sz="700" dirty="0"/>
                        <a:t>packet  transfer process.  </a:t>
                      </a:r>
                    </a:p>
                  </a:txBody>
                  <a:tcPr/>
                </a:tc>
                <a:tc>
                  <a:txBody>
                    <a:bodyPr/>
                    <a:lstStyle/>
                    <a:p>
                      <a:r>
                        <a:rPr lang="en-US" sz="700" dirty="0"/>
                        <a:t>Using AI/ML models, the software analyzes network traffic, matching it against known attack patterns from MITRE and assessing vulnerabilities through CVSS scores, contributing to breach detection and ensuring secure packet transfers.</a:t>
                      </a:r>
                    </a:p>
                  </a:txBody>
                  <a:tcPr/>
                </a:tc>
                <a:extLst>
                  <a:ext uri="{0D108BD9-81ED-4DB2-BD59-A6C34878D82A}">
                    <a16:rowId xmlns:a16="http://schemas.microsoft.com/office/drawing/2014/main" val="2446014492"/>
                  </a:ext>
                </a:extLst>
              </a:tr>
              <a:tr h="199017">
                <a:tc>
                  <a:txBody>
                    <a:bodyPr/>
                    <a:lstStyle/>
                    <a:p>
                      <a:r>
                        <a:rPr lang="en-US" sz="700" dirty="0"/>
                        <a:t>The accuracy of the model in identifying the malicious users will be evaluated.</a:t>
                      </a:r>
                    </a:p>
                  </a:txBody>
                  <a:tcPr/>
                </a:tc>
                <a:tc>
                  <a:txBody>
                    <a:bodyPr/>
                    <a:lstStyle/>
                    <a:p>
                      <a:r>
                        <a:rPr lang="en-US" sz="700" dirty="0"/>
                        <a:t>The accuracy of the model in identifying malicious users is evaluated through metrics such as precision, recall, and F1-score, assessing the efficacy of the ANN models in distinguishing between safe and unsafe network behavior.</a:t>
                      </a:r>
                    </a:p>
                  </a:txBody>
                  <a:tcPr/>
                </a:tc>
                <a:extLst>
                  <a:ext uri="{0D108BD9-81ED-4DB2-BD59-A6C34878D82A}">
                    <a16:rowId xmlns:a16="http://schemas.microsoft.com/office/drawing/2014/main" val="1049159592"/>
                  </a:ext>
                </a:extLst>
              </a:tr>
              <a:tr h="199017">
                <a:tc>
                  <a:txBody>
                    <a:bodyPr/>
                    <a:lstStyle/>
                    <a:p>
                      <a:r>
                        <a:rPr lang="en-US" sz="700" dirty="0"/>
                        <a:t>The  reporting  mechanism  will  be  evaluated  through  mail  alerts  </a:t>
                      </a:r>
                    </a:p>
                    <a:p>
                      <a:r>
                        <a:rPr lang="en-US" sz="700" dirty="0"/>
                        <a:t>dashboard  integration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700" dirty="0"/>
                        <a:t>Evaluating the model's accuracy in identifying malicious users is essential. The reporting mechanism includes mail alerts and dashboard integration, ensuring efficient communication and reporting of identified threats and anomalies.</a:t>
                      </a:r>
                    </a:p>
                  </a:txBody>
                  <a:tcPr/>
                </a:tc>
                <a:extLst>
                  <a:ext uri="{0D108BD9-81ED-4DB2-BD59-A6C34878D82A}">
                    <a16:rowId xmlns:a16="http://schemas.microsoft.com/office/drawing/2014/main" val="162504940"/>
                  </a:ext>
                </a:extLst>
              </a:tr>
            </a:tbl>
          </a:graphicData>
        </a:graphic>
      </p:graphicFrame>
      <p:sp>
        <p:nvSpPr>
          <p:cNvPr id="81" name="Google Shape;81;p16"/>
          <p:cNvSpPr/>
          <p:nvPr/>
        </p:nvSpPr>
        <p:spPr>
          <a:xfrm>
            <a:off x="-9150" y="5022350"/>
            <a:ext cx="9153300" cy="121200"/>
          </a:xfrm>
          <a:prstGeom prst="rect">
            <a:avLst/>
          </a:prstGeom>
          <a:solidFill>
            <a:srgbClr val="5847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5847C3"/>
              </a:solidFill>
            </a:endParaRPr>
          </a:p>
        </p:txBody>
      </p:sp>
      <p:pic>
        <p:nvPicPr>
          <p:cNvPr id="83" name="Google Shape;83;p16"/>
          <p:cNvPicPr preferRelativeResize="0"/>
          <p:nvPr/>
        </p:nvPicPr>
        <p:blipFill rotWithShape="1">
          <a:blip r:embed="rId3">
            <a:alphaModFix/>
          </a:blip>
          <a:srcRect b="85590"/>
          <a:stretch/>
        </p:blipFill>
        <p:spPr>
          <a:xfrm>
            <a:off x="0" y="0"/>
            <a:ext cx="9144003" cy="741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p:nvPr/>
        </p:nvSpPr>
        <p:spPr>
          <a:xfrm>
            <a:off x="-9150" y="5022350"/>
            <a:ext cx="9153300" cy="121200"/>
          </a:xfrm>
          <a:prstGeom prst="rect">
            <a:avLst/>
          </a:prstGeom>
          <a:solidFill>
            <a:srgbClr val="5847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5847C3"/>
              </a:solidFill>
            </a:endParaRPr>
          </a:p>
        </p:txBody>
      </p:sp>
      <p:sp>
        <p:nvSpPr>
          <p:cNvPr id="89" name="Google Shape;89;p17"/>
          <p:cNvSpPr txBox="1"/>
          <p:nvPr/>
        </p:nvSpPr>
        <p:spPr>
          <a:xfrm>
            <a:off x="132863" y="741125"/>
            <a:ext cx="4347300" cy="275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dk2"/>
                </a:solidFill>
                <a:latin typeface="Montserrat"/>
                <a:ea typeface="Montserrat"/>
                <a:cs typeface="Montserrat"/>
                <a:sym typeface="Montserrat"/>
              </a:rPr>
              <a:t>Tools and devices used on development</a:t>
            </a:r>
            <a:endParaRPr lang="en-GB" dirty="0">
              <a:solidFill>
                <a:schemeClr val="dk2"/>
              </a:solidFill>
              <a:latin typeface="Montserrat Medium"/>
              <a:ea typeface="Montserrat Medium"/>
              <a:cs typeface="Montserrat Medium"/>
              <a:sym typeface="Montserrat Medium"/>
            </a:endParaRPr>
          </a:p>
          <a:p>
            <a:pPr marL="457200" lvl="0" indent="-317500" algn="l" rtl="0">
              <a:spcBef>
                <a:spcPts val="0"/>
              </a:spcBef>
              <a:spcAft>
                <a:spcPts val="0"/>
              </a:spcAft>
              <a:buClr>
                <a:schemeClr val="dk2"/>
              </a:buClr>
              <a:buSzPts val="1400"/>
              <a:buFont typeface="Montserrat Medium"/>
              <a:buChar char="●"/>
            </a:pPr>
            <a:r>
              <a:rPr lang="en-GB" dirty="0">
                <a:solidFill>
                  <a:schemeClr val="dk2"/>
                </a:solidFill>
                <a:latin typeface="Montserrat Medium"/>
                <a:ea typeface="Montserrat Medium"/>
                <a:cs typeface="Montserrat Medium"/>
                <a:sym typeface="Montserrat Medium"/>
              </a:rPr>
              <a:t>MITRE ATT&amp;CK Framework for threat intelligence and detection.</a:t>
            </a:r>
          </a:p>
          <a:p>
            <a:pPr marL="457200" lvl="0" indent="-317500" algn="l" rtl="0">
              <a:spcBef>
                <a:spcPts val="0"/>
              </a:spcBef>
              <a:spcAft>
                <a:spcPts val="0"/>
              </a:spcAft>
              <a:buClr>
                <a:schemeClr val="dk2"/>
              </a:buClr>
              <a:buSzPts val="1400"/>
              <a:buFont typeface="Montserrat Medium"/>
              <a:buChar char="●"/>
            </a:pPr>
            <a:r>
              <a:rPr lang="en-GB" dirty="0">
                <a:solidFill>
                  <a:schemeClr val="dk2"/>
                </a:solidFill>
                <a:latin typeface="Montserrat Medium"/>
                <a:ea typeface="Montserrat Medium"/>
                <a:cs typeface="Montserrat Medium"/>
                <a:sym typeface="Montserrat Medium"/>
              </a:rPr>
              <a:t>YARA for writing and using rules to identify malware or suspicious patterns.</a:t>
            </a:r>
          </a:p>
          <a:p>
            <a:pPr marL="457200" lvl="0" indent="-317500" algn="l" rtl="0">
              <a:spcBef>
                <a:spcPts val="0"/>
              </a:spcBef>
              <a:spcAft>
                <a:spcPts val="0"/>
              </a:spcAft>
              <a:buClr>
                <a:schemeClr val="dk2"/>
              </a:buClr>
              <a:buSzPts val="1400"/>
              <a:buFont typeface="Montserrat Medium"/>
              <a:buChar char="●"/>
            </a:pPr>
            <a:r>
              <a:rPr lang="en-GB" dirty="0">
                <a:solidFill>
                  <a:schemeClr val="dk2"/>
                </a:solidFill>
                <a:latin typeface="Montserrat Medium"/>
                <a:ea typeface="Montserrat Medium"/>
                <a:cs typeface="Montserrat Medium"/>
                <a:sym typeface="Montserrat Medium"/>
              </a:rPr>
              <a:t>CVSS Calculator tools for assigning Common Vulnerability Scoring System scores</a:t>
            </a:r>
          </a:p>
          <a:p>
            <a:pPr marL="457200" lvl="0" indent="-317500" algn="l" rtl="0">
              <a:spcBef>
                <a:spcPts val="0"/>
              </a:spcBef>
              <a:spcAft>
                <a:spcPts val="0"/>
              </a:spcAft>
              <a:buClr>
                <a:schemeClr val="dk2"/>
              </a:buClr>
              <a:buSzPts val="1400"/>
              <a:buFont typeface="Montserrat Medium"/>
              <a:buChar char="●"/>
            </a:pPr>
            <a:r>
              <a:rPr lang="en-US" dirty="0">
                <a:solidFill>
                  <a:schemeClr val="dk2"/>
                </a:solidFill>
                <a:latin typeface="Montserrat Medium"/>
                <a:ea typeface="Montserrat Medium"/>
                <a:cs typeface="Montserrat Medium"/>
                <a:sym typeface="Montserrat Medium"/>
              </a:rPr>
              <a:t>High-performance cloud computing resources for data processing and machine learning model training.</a:t>
            </a:r>
            <a:endParaRPr dirty="0">
              <a:solidFill>
                <a:schemeClr val="dk2"/>
              </a:solidFill>
              <a:latin typeface="Montserrat Medium"/>
              <a:ea typeface="Montserrat Medium"/>
              <a:cs typeface="Montserrat Medium"/>
              <a:sym typeface="Montserrat Medium"/>
            </a:endParaRPr>
          </a:p>
        </p:txBody>
      </p:sp>
      <p:pic>
        <p:nvPicPr>
          <p:cNvPr id="90" name="Google Shape;90;p17"/>
          <p:cNvPicPr preferRelativeResize="0"/>
          <p:nvPr/>
        </p:nvPicPr>
        <p:blipFill rotWithShape="1">
          <a:blip r:embed="rId3">
            <a:alphaModFix/>
          </a:blip>
          <a:srcRect b="85590"/>
          <a:stretch/>
        </p:blipFill>
        <p:spPr>
          <a:xfrm>
            <a:off x="0" y="0"/>
            <a:ext cx="9144003" cy="741125"/>
          </a:xfrm>
          <a:prstGeom prst="rect">
            <a:avLst/>
          </a:prstGeom>
          <a:noFill/>
          <a:ln>
            <a:noFill/>
          </a:ln>
        </p:spPr>
      </p:pic>
      <p:sp>
        <p:nvSpPr>
          <p:cNvPr id="91" name="Google Shape;91;p17"/>
          <p:cNvSpPr txBox="1"/>
          <p:nvPr/>
        </p:nvSpPr>
        <p:spPr>
          <a:xfrm>
            <a:off x="4663838" y="741125"/>
            <a:ext cx="4347300" cy="275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dk2"/>
                </a:solidFill>
                <a:latin typeface="Montserrat"/>
                <a:ea typeface="Montserrat"/>
                <a:cs typeface="Montserrat"/>
                <a:sym typeface="Montserrat"/>
              </a:rPr>
              <a:t>Technologies involved/used</a:t>
            </a:r>
            <a:endParaRPr b="1" dirty="0">
              <a:solidFill>
                <a:schemeClr val="dk2"/>
              </a:solidFill>
              <a:latin typeface="Montserrat"/>
              <a:ea typeface="Montserrat"/>
              <a:cs typeface="Montserrat"/>
              <a:sym typeface="Montserrat"/>
            </a:endParaRPr>
          </a:p>
          <a:p>
            <a:pPr marL="457200" lvl="0" indent="-317500" algn="l" rtl="0">
              <a:spcBef>
                <a:spcPts val="0"/>
              </a:spcBef>
              <a:spcAft>
                <a:spcPts val="0"/>
              </a:spcAft>
              <a:buClr>
                <a:schemeClr val="dk2"/>
              </a:buClr>
              <a:buSzPts val="1400"/>
              <a:buFont typeface="Montserrat Medium"/>
              <a:buChar char="●"/>
            </a:pPr>
            <a:r>
              <a:rPr lang="en-GB" dirty="0">
                <a:solidFill>
                  <a:schemeClr val="dk2"/>
                </a:solidFill>
                <a:latin typeface="Montserrat Medium"/>
                <a:ea typeface="Montserrat Medium"/>
                <a:cs typeface="Montserrat Medium"/>
                <a:sym typeface="Montserrat Medium"/>
              </a:rPr>
              <a:t>Artificial Neural Networks (ANNs)</a:t>
            </a:r>
          </a:p>
          <a:p>
            <a:pPr marL="457200" lvl="0" indent="-317500" algn="l" rtl="0">
              <a:spcBef>
                <a:spcPts val="0"/>
              </a:spcBef>
              <a:spcAft>
                <a:spcPts val="0"/>
              </a:spcAft>
              <a:buClr>
                <a:schemeClr val="dk2"/>
              </a:buClr>
              <a:buSzPts val="1400"/>
              <a:buFont typeface="Montserrat Medium"/>
              <a:buChar char="●"/>
            </a:pPr>
            <a:r>
              <a:rPr lang="en-GB" dirty="0">
                <a:solidFill>
                  <a:schemeClr val="dk2"/>
                </a:solidFill>
                <a:latin typeface="Montserrat Medium"/>
                <a:ea typeface="Montserrat Medium"/>
                <a:cs typeface="Montserrat Medium"/>
                <a:sym typeface="Montserrat Medium"/>
              </a:rPr>
              <a:t>Supervised Learning algorithms (used for training models)</a:t>
            </a:r>
          </a:p>
          <a:p>
            <a:pPr marL="457200" lvl="0" indent="-317500" algn="l" rtl="0">
              <a:spcBef>
                <a:spcPts val="0"/>
              </a:spcBef>
              <a:spcAft>
                <a:spcPts val="0"/>
              </a:spcAft>
              <a:buClr>
                <a:schemeClr val="dk2"/>
              </a:buClr>
              <a:buSzPts val="1400"/>
              <a:buFont typeface="Montserrat Medium"/>
              <a:buChar char="●"/>
            </a:pPr>
            <a:r>
              <a:rPr lang="en-GB" dirty="0">
                <a:solidFill>
                  <a:schemeClr val="dk2"/>
                </a:solidFill>
                <a:latin typeface="Montserrat Medium"/>
                <a:ea typeface="Montserrat Medium"/>
                <a:cs typeface="Montserrat Medium"/>
                <a:sym typeface="Montserrat Medium"/>
              </a:rPr>
              <a:t>Natural Language Processing (NLP) for log preprocessing</a:t>
            </a:r>
          </a:p>
          <a:p>
            <a:pPr marL="457200" lvl="0" indent="-317500" algn="l" rtl="0">
              <a:spcBef>
                <a:spcPts val="0"/>
              </a:spcBef>
              <a:spcAft>
                <a:spcPts val="0"/>
              </a:spcAft>
              <a:buClr>
                <a:schemeClr val="dk2"/>
              </a:buClr>
              <a:buSzPts val="1400"/>
              <a:buFont typeface="Montserrat Medium"/>
              <a:buChar char="●"/>
            </a:pPr>
            <a:r>
              <a:rPr lang="en-GB" dirty="0">
                <a:solidFill>
                  <a:schemeClr val="dk2"/>
                </a:solidFill>
                <a:latin typeface="Montserrat Medium"/>
                <a:ea typeface="Montserrat Medium"/>
                <a:cs typeface="Montserrat Medium"/>
                <a:sym typeface="Montserrat Medium"/>
              </a:rPr>
              <a:t>Pattern Recognition for anomaly detection</a:t>
            </a:r>
          </a:p>
          <a:p>
            <a:pPr marL="457200" lvl="0" indent="-317500" algn="l" rtl="0">
              <a:spcBef>
                <a:spcPts val="0"/>
              </a:spcBef>
              <a:spcAft>
                <a:spcPts val="0"/>
              </a:spcAft>
              <a:buClr>
                <a:schemeClr val="dk2"/>
              </a:buClr>
              <a:buSzPts val="1400"/>
              <a:buFont typeface="Montserrat Medium"/>
              <a:buChar char="●"/>
            </a:pPr>
            <a:r>
              <a:rPr lang="en-GB" dirty="0">
                <a:solidFill>
                  <a:schemeClr val="dk2"/>
                </a:solidFill>
                <a:latin typeface="Montserrat Medium"/>
                <a:ea typeface="Montserrat Medium"/>
                <a:cs typeface="Montserrat Medium"/>
                <a:sym typeface="Montserrat Medium"/>
              </a:rPr>
              <a:t>Pandas, NumPy for data manipulation</a:t>
            </a:r>
          </a:p>
          <a:p>
            <a:pPr marL="457200" lvl="0" indent="-317500" algn="l" rtl="0">
              <a:spcBef>
                <a:spcPts val="0"/>
              </a:spcBef>
              <a:spcAft>
                <a:spcPts val="0"/>
              </a:spcAft>
              <a:buClr>
                <a:schemeClr val="dk2"/>
              </a:buClr>
              <a:buSzPts val="1400"/>
              <a:buFont typeface="Montserrat Medium"/>
              <a:buChar char="●"/>
            </a:pPr>
            <a:r>
              <a:rPr lang="en-GB" dirty="0">
                <a:solidFill>
                  <a:schemeClr val="dk2"/>
                </a:solidFill>
                <a:latin typeface="Montserrat Medium"/>
                <a:ea typeface="Montserrat Medium"/>
                <a:cs typeface="Montserrat Medium"/>
                <a:sym typeface="Montserrat Medium"/>
              </a:rPr>
              <a:t>Python, scripting languages for development</a:t>
            </a:r>
          </a:p>
        </p:txBody>
      </p:sp>
      <p:sp>
        <p:nvSpPr>
          <p:cNvPr id="92" name="Google Shape;92;p17"/>
          <p:cNvSpPr txBox="1"/>
          <p:nvPr/>
        </p:nvSpPr>
        <p:spPr>
          <a:xfrm>
            <a:off x="132863" y="3365145"/>
            <a:ext cx="8878200" cy="145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b="1" dirty="0">
                <a:solidFill>
                  <a:schemeClr val="dk2"/>
                </a:solidFill>
                <a:latin typeface="Montserrat"/>
                <a:ea typeface="Montserrat"/>
                <a:cs typeface="Montserrat"/>
                <a:sym typeface="Montserrat"/>
              </a:rPr>
              <a:t>References/Acknowledgement</a:t>
            </a:r>
            <a:endParaRPr sz="1000" b="1" dirty="0">
              <a:solidFill>
                <a:schemeClr val="dk2"/>
              </a:solidFill>
              <a:latin typeface="Montserrat"/>
              <a:ea typeface="Montserrat"/>
              <a:cs typeface="Montserrat"/>
              <a:sym typeface="Montserrat"/>
            </a:endParaRPr>
          </a:p>
          <a:p>
            <a:pPr marL="457200" lvl="0" indent="-317500" algn="l" rtl="0">
              <a:spcBef>
                <a:spcPts val="0"/>
              </a:spcBef>
              <a:spcAft>
                <a:spcPts val="0"/>
              </a:spcAft>
              <a:buClr>
                <a:schemeClr val="dk2"/>
              </a:buClr>
              <a:buSzPts val="1400"/>
              <a:buFont typeface="Montserrat Medium"/>
              <a:buChar char="●"/>
            </a:pPr>
            <a:r>
              <a:rPr lang="en-US" sz="1000" dirty="0">
                <a:solidFill>
                  <a:schemeClr val="dk2"/>
                </a:solidFill>
                <a:latin typeface="Montserrat Medium"/>
                <a:ea typeface="Montserrat Medium"/>
                <a:cs typeface="Montserrat Medium"/>
                <a:sym typeface="Montserrat Medium"/>
              </a:rPr>
              <a:t>Hardik Solanki, Limiting Attack Surface for Infrastructure Applications using Custom YAML Templates in Nuclei Automation (</a:t>
            </a:r>
            <a:r>
              <a:rPr lang="en-US" sz="1000" dirty="0">
                <a:solidFill>
                  <a:schemeClr val="dk2"/>
                </a:solidFill>
                <a:latin typeface="Montserrat Medium"/>
                <a:ea typeface="Montserrat Medium"/>
                <a:cs typeface="Montserrat Medium"/>
                <a:sym typeface="Montserrat Medium"/>
                <a:hlinkClick r:id="rId4"/>
              </a:rPr>
              <a:t>https://norma.ncirl.ie/6546/1/hardikvinodsolanki.pdf</a:t>
            </a:r>
            <a:r>
              <a:rPr lang="en-US" sz="1000" dirty="0">
                <a:solidFill>
                  <a:schemeClr val="dk2"/>
                </a:solidFill>
                <a:latin typeface="Montserrat Medium"/>
                <a:ea typeface="Montserrat Medium"/>
                <a:cs typeface="Montserrat Medium"/>
                <a:sym typeface="Montserrat Medium"/>
              </a:rPr>
              <a:t>)</a:t>
            </a:r>
          </a:p>
          <a:p>
            <a:pPr marL="457200" lvl="0" indent="-317500" algn="l" rtl="0">
              <a:spcBef>
                <a:spcPts val="0"/>
              </a:spcBef>
              <a:spcAft>
                <a:spcPts val="0"/>
              </a:spcAft>
              <a:buClr>
                <a:schemeClr val="dk2"/>
              </a:buClr>
              <a:buSzPts val="1400"/>
              <a:buFont typeface="Montserrat Medium"/>
              <a:buChar char="●"/>
            </a:pPr>
            <a:r>
              <a:rPr lang="en-US" sz="1000" dirty="0">
                <a:solidFill>
                  <a:schemeClr val="dk2"/>
                </a:solidFill>
                <a:latin typeface="Montserrat Medium"/>
                <a:ea typeface="Montserrat Medium"/>
                <a:cs typeface="Montserrat Medium"/>
                <a:sym typeface="Montserrat Medium"/>
              </a:rPr>
              <a:t>Malak </a:t>
            </a:r>
            <a:r>
              <a:rPr lang="en-US" sz="1000" dirty="0" err="1">
                <a:solidFill>
                  <a:schemeClr val="dk2"/>
                </a:solidFill>
                <a:latin typeface="Montserrat Medium"/>
                <a:ea typeface="Montserrat Medium"/>
                <a:cs typeface="Montserrat Medium"/>
                <a:sym typeface="Montserrat Medium"/>
              </a:rPr>
              <a:t>Aljabri,Amal</a:t>
            </a:r>
            <a:r>
              <a:rPr lang="en-US" sz="1000" dirty="0">
                <a:solidFill>
                  <a:schemeClr val="dk2"/>
                </a:solidFill>
                <a:latin typeface="Montserrat Medium"/>
                <a:ea typeface="Montserrat Medium"/>
                <a:cs typeface="Montserrat Medium"/>
                <a:sym typeface="Montserrat Medium"/>
              </a:rPr>
              <a:t> A. </a:t>
            </a:r>
            <a:r>
              <a:rPr lang="en-US" sz="1000" dirty="0" err="1">
                <a:solidFill>
                  <a:schemeClr val="dk2"/>
                </a:solidFill>
                <a:latin typeface="Montserrat Medium"/>
                <a:ea typeface="Montserrat Medium"/>
                <a:cs typeface="Montserrat Medium"/>
                <a:sym typeface="Montserrat Medium"/>
              </a:rPr>
              <a:t>Alahmadi,Rami</a:t>
            </a:r>
            <a:r>
              <a:rPr lang="en-US" sz="1000" dirty="0">
                <a:solidFill>
                  <a:schemeClr val="dk2"/>
                </a:solidFill>
                <a:latin typeface="Montserrat Medium"/>
                <a:ea typeface="Montserrat Medium"/>
                <a:cs typeface="Montserrat Medium"/>
                <a:sym typeface="Montserrat Medium"/>
              </a:rPr>
              <a:t> Mustafa A. Mohammad, </a:t>
            </a:r>
            <a:r>
              <a:rPr lang="en-US" sz="1000" dirty="0" err="1">
                <a:solidFill>
                  <a:schemeClr val="dk2"/>
                </a:solidFill>
                <a:latin typeface="Montserrat Medium"/>
                <a:ea typeface="Montserrat Medium"/>
                <a:cs typeface="Montserrat Medium"/>
                <a:sym typeface="Montserrat Medium"/>
              </a:rPr>
              <a:t>Menna</a:t>
            </a:r>
            <a:r>
              <a:rPr lang="en-US" sz="1000" dirty="0">
                <a:solidFill>
                  <a:schemeClr val="dk2"/>
                </a:solidFill>
                <a:latin typeface="Montserrat Medium"/>
                <a:ea typeface="Montserrat Medium"/>
                <a:cs typeface="Montserrat Medium"/>
                <a:sym typeface="Montserrat Medium"/>
              </a:rPr>
              <a:t> </a:t>
            </a:r>
            <a:r>
              <a:rPr lang="en-US" sz="1000" dirty="0" err="1">
                <a:solidFill>
                  <a:schemeClr val="dk2"/>
                </a:solidFill>
                <a:latin typeface="Montserrat Medium"/>
                <a:ea typeface="Montserrat Medium"/>
                <a:cs typeface="Montserrat Medium"/>
                <a:sym typeface="Montserrat Medium"/>
              </a:rPr>
              <a:t>Aboulnour,Dorieh</a:t>
            </a:r>
            <a:r>
              <a:rPr lang="en-US" sz="1000" dirty="0">
                <a:solidFill>
                  <a:schemeClr val="dk2"/>
                </a:solidFill>
                <a:latin typeface="Montserrat Medium"/>
                <a:ea typeface="Montserrat Medium"/>
                <a:cs typeface="Montserrat Medium"/>
                <a:sym typeface="Montserrat Medium"/>
              </a:rPr>
              <a:t> M. </a:t>
            </a:r>
            <a:r>
              <a:rPr lang="en-US" sz="1000" dirty="0" err="1">
                <a:solidFill>
                  <a:schemeClr val="dk2"/>
                </a:solidFill>
                <a:latin typeface="Montserrat Medium"/>
                <a:ea typeface="Montserrat Medium"/>
                <a:cs typeface="Montserrat Medium"/>
                <a:sym typeface="Montserrat Medium"/>
              </a:rPr>
              <a:t>Alomari</a:t>
            </a:r>
            <a:r>
              <a:rPr lang="en-US" sz="1000" dirty="0">
                <a:solidFill>
                  <a:schemeClr val="dk2"/>
                </a:solidFill>
                <a:latin typeface="Montserrat Medium"/>
                <a:ea typeface="Montserrat Medium"/>
                <a:cs typeface="Montserrat Medium"/>
                <a:sym typeface="Montserrat Medium"/>
              </a:rPr>
              <a:t> and Sultan H. </a:t>
            </a:r>
            <a:r>
              <a:rPr lang="en-US" sz="1000" dirty="0" err="1">
                <a:solidFill>
                  <a:schemeClr val="dk2"/>
                </a:solidFill>
                <a:latin typeface="Montserrat Medium"/>
                <a:ea typeface="Montserrat Medium"/>
                <a:cs typeface="Montserrat Medium"/>
                <a:sym typeface="Montserrat Medium"/>
              </a:rPr>
              <a:t>Almotiri</a:t>
            </a:r>
            <a:r>
              <a:rPr lang="en-US" sz="1000" dirty="0">
                <a:solidFill>
                  <a:schemeClr val="dk2"/>
                </a:solidFill>
                <a:latin typeface="Montserrat Medium"/>
                <a:ea typeface="Montserrat Medium"/>
                <a:cs typeface="Montserrat Medium"/>
                <a:sym typeface="Montserrat Medium"/>
              </a:rPr>
              <a:t>, Classification of Firewall Log Data Using Multiclass Machine Learning Models (</a:t>
            </a:r>
            <a:r>
              <a:rPr lang="en-US" sz="1000" dirty="0">
                <a:solidFill>
                  <a:schemeClr val="dk2"/>
                </a:solidFill>
                <a:latin typeface="Montserrat Medium"/>
                <a:ea typeface="Montserrat Medium"/>
                <a:cs typeface="Montserrat Medium"/>
                <a:sym typeface="Montserrat Medium"/>
                <a:hlinkClick r:id="rId5"/>
              </a:rPr>
              <a:t>https://www.mdpi.com/2079-9292/11/12/1851</a:t>
            </a:r>
            <a:r>
              <a:rPr lang="en-US" sz="1000" dirty="0">
                <a:solidFill>
                  <a:schemeClr val="dk2"/>
                </a:solidFill>
                <a:latin typeface="Montserrat Medium"/>
                <a:ea typeface="Montserrat Medium"/>
                <a:cs typeface="Montserrat Medium"/>
                <a:sym typeface="Montserrat Medium"/>
              </a:rPr>
              <a:t>) </a:t>
            </a:r>
          </a:p>
          <a:p>
            <a:pPr marL="457200" lvl="0" indent="-317500" algn="l" rtl="0">
              <a:spcBef>
                <a:spcPts val="0"/>
              </a:spcBef>
              <a:spcAft>
                <a:spcPts val="0"/>
              </a:spcAft>
              <a:buClr>
                <a:schemeClr val="dk2"/>
              </a:buClr>
              <a:buSzPts val="1400"/>
              <a:buFont typeface="Montserrat Medium"/>
              <a:buChar char="●"/>
            </a:pPr>
            <a:r>
              <a:rPr lang="en-US" sz="1000" dirty="0">
                <a:solidFill>
                  <a:schemeClr val="dk2"/>
                </a:solidFill>
                <a:latin typeface="Montserrat Medium"/>
                <a:ea typeface="Montserrat Medium"/>
                <a:cs typeface="Montserrat Medium"/>
                <a:sym typeface="Montserrat Medium"/>
              </a:rPr>
              <a:t>Hajar </a:t>
            </a:r>
            <a:r>
              <a:rPr lang="en-US" sz="1000" dirty="0" err="1">
                <a:solidFill>
                  <a:schemeClr val="dk2"/>
                </a:solidFill>
                <a:latin typeface="Montserrat Medium"/>
                <a:ea typeface="Montserrat Medium"/>
                <a:cs typeface="Montserrat Medium"/>
                <a:sym typeface="Montserrat Medium"/>
              </a:rPr>
              <a:t>Esmaeil</a:t>
            </a:r>
            <a:r>
              <a:rPr lang="en-US" sz="1000" dirty="0">
                <a:solidFill>
                  <a:schemeClr val="dk2"/>
                </a:solidFill>
                <a:latin typeface="Montserrat Medium"/>
                <a:ea typeface="Montserrat Medium"/>
                <a:cs typeface="Montserrat Medium"/>
                <a:sym typeface="Montserrat Medium"/>
              </a:rPr>
              <a:t> As-</a:t>
            </a:r>
            <a:r>
              <a:rPr lang="en-US" sz="1000" dirty="0" err="1">
                <a:solidFill>
                  <a:schemeClr val="dk2"/>
                </a:solidFill>
                <a:latin typeface="Montserrat Medium"/>
                <a:ea typeface="Montserrat Medium"/>
                <a:cs typeface="Montserrat Medium"/>
                <a:sym typeface="Montserrat Medium"/>
              </a:rPr>
              <a:t>Suhbani</a:t>
            </a:r>
            <a:r>
              <a:rPr lang="en-US" sz="1000" dirty="0">
                <a:solidFill>
                  <a:schemeClr val="dk2"/>
                </a:solidFill>
                <a:latin typeface="Montserrat Medium"/>
                <a:ea typeface="Montserrat Medium"/>
                <a:cs typeface="Montserrat Medium"/>
                <a:sym typeface="Montserrat Medium"/>
              </a:rPr>
              <a:t>, S.D. </a:t>
            </a:r>
            <a:r>
              <a:rPr lang="en-US" sz="1000" dirty="0" err="1">
                <a:solidFill>
                  <a:schemeClr val="dk2"/>
                </a:solidFill>
                <a:latin typeface="Montserrat Medium"/>
                <a:ea typeface="Montserrat Medium"/>
                <a:cs typeface="Montserrat Medium"/>
                <a:sym typeface="Montserrat Medium"/>
              </a:rPr>
              <a:t>Khamitkar</a:t>
            </a:r>
            <a:r>
              <a:rPr lang="en-US" sz="1000" dirty="0">
                <a:solidFill>
                  <a:schemeClr val="dk2"/>
                </a:solidFill>
                <a:latin typeface="Montserrat Medium"/>
                <a:ea typeface="Montserrat Medium"/>
                <a:cs typeface="Montserrat Medium"/>
                <a:sym typeface="Montserrat Medium"/>
              </a:rPr>
              <a:t>, Classification of Firewall Logs Using Supervised Machine Learning Algorithms (</a:t>
            </a:r>
            <a:r>
              <a:rPr lang="en-US" sz="1000" dirty="0">
                <a:solidFill>
                  <a:schemeClr val="dk2"/>
                </a:solidFill>
                <a:latin typeface="Montserrat Medium"/>
                <a:ea typeface="Montserrat Medium"/>
                <a:cs typeface="Montserrat Medium"/>
                <a:sym typeface="Montserrat Medium"/>
                <a:hlinkClick r:id="rId6"/>
              </a:rPr>
              <a:t>https://www.ijcseonline.org/pub_paper/49-IJCSE-07560-20.pdf</a:t>
            </a:r>
            <a:r>
              <a:rPr lang="en-US" sz="1000" dirty="0">
                <a:solidFill>
                  <a:schemeClr val="dk2"/>
                </a:solidFill>
                <a:latin typeface="Montserrat Medium"/>
                <a:ea typeface="Montserrat Medium"/>
                <a:cs typeface="Montserrat Medium"/>
                <a:sym typeface="Montserrat Medium"/>
              </a:rPr>
              <a:t>)</a:t>
            </a:r>
          </a:p>
          <a:p>
            <a:pPr marL="457200" lvl="0" indent="-317500" algn="l" rtl="0">
              <a:spcBef>
                <a:spcPts val="0"/>
              </a:spcBef>
              <a:spcAft>
                <a:spcPts val="0"/>
              </a:spcAft>
              <a:buClr>
                <a:schemeClr val="dk2"/>
              </a:buClr>
              <a:buSzPts val="1400"/>
              <a:buFont typeface="Montserrat Medium"/>
              <a:buChar char="●"/>
            </a:pPr>
            <a:r>
              <a:rPr lang="en-US" sz="1000" dirty="0">
                <a:solidFill>
                  <a:schemeClr val="dk2"/>
                </a:solidFill>
                <a:latin typeface="Montserrat Medium"/>
                <a:ea typeface="Montserrat Medium"/>
                <a:cs typeface="Montserrat Medium"/>
                <a:sym typeface="Montserrat Medium"/>
              </a:rPr>
              <a:t>NIST National Vulnerability Database, Common Vulnerability Scoring System Calculator (</a:t>
            </a:r>
            <a:r>
              <a:rPr lang="en-US" sz="1000" dirty="0">
                <a:solidFill>
                  <a:schemeClr val="dk2"/>
                </a:solidFill>
                <a:latin typeface="Montserrat Medium"/>
                <a:ea typeface="Montserrat Medium"/>
                <a:cs typeface="Montserrat Medium"/>
                <a:sym typeface="Montserrat Medium"/>
                <a:hlinkClick r:id="rId7"/>
              </a:rPr>
              <a:t>https://nvd.nist.gov/vuln-metrics/cvss/v3-calculator</a:t>
            </a:r>
            <a:r>
              <a:rPr lang="en-US" sz="1000" dirty="0">
                <a:solidFill>
                  <a:schemeClr val="dk2"/>
                </a:solidFill>
                <a:latin typeface="Montserrat Medium"/>
                <a:ea typeface="Montserrat Medium"/>
                <a:cs typeface="Montserrat Medium"/>
                <a:sym typeface="Montserrat Medium"/>
              </a:rPr>
              <a:t>)</a:t>
            </a:r>
          </a:p>
          <a:p>
            <a:pPr marL="457200" lvl="0" indent="-317500" algn="l" rtl="0">
              <a:spcBef>
                <a:spcPts val="0"/>
              </a:spcBef>
              <a:spcAft>
                <a:spcPts val="0"/>
              </a:spcAft>
              <a:buClr>
                <a:schemeClr val="dk2"/>
              </a:buClr>
              <a:buSzPts val="1400"/>
              <a:buFont typeface="Montserrat Medium"/>
              <a:buChar char="●"/>
            </a:pPr>
            <a:r>
              <a:rPr lang="en-US" sz="1000" dirty="0">
                <a:solidFill>
                  <a:schemeClr val="dk2"/>
                </a:solidFill>
                <a:latin typeface="Montserrat Medium"/>
                <a:ea typeface="Montserrat Medium"/>
                <a:cs typeface="Montserrat Medium"/>
                <a:sym typeface="Montserrat Medium"/>
              </a:rPr>
              <a:t>Saxe J., </a:t>
            </a:r>
            <a:r>
              <a:rPr lang="en-US" sz="1000" dirty="0" err="1">
                <a:solidFill>
                  <a:schemeClr val="dk2"/>
                </a:solidFill>
                <a:latin typeface="Montserrat Medium"/>
                <a:ea typeface="Montserrat Medium"/>
                <a:cs typeface="Montserrat Medium"/>
                <a:sym typeface="Montserrat Medium"/>
              </a:rPr>
              <a:t>Yaraml</a:t>
            </a:r>
            <a:r>
              <a:rPr lang="en-US" sz="1000" dirty="0">
                <a:solidFill>
                  <a:schemeClr val="dk2"/>
                </a:solidFill>
                <a:latin typeface="Montserrat Medium"/>
                <a:ea typeface="Montserrat Medium"/>
                <a:cs typeface="Montserrat Medium"/>
                <a:sym typeface="Montserrat Medium"/>
              </a:rPr>
              <a:t> (</a:t>
            </a:r>
            <a:r>
              <a:rPr lang="en-US" sz="1000" dirty="0">
                <a:solidFill>
                  <a:schemeClr val="dk2"/>
                </a:solidFill>
                <a:latin typeface="Montserrat Medium"/>
                <a:ea typeface="Montserrat Medium"/>
                <a:cs typeface="Montserrat Medium"/>
                <a:sym typeface="Montserrat Medium"/>
                <a:hlinkClick r:id="rId8"/>
              </a:rPr>
              <a:t>https://github.com/sophos-ai/yaraml_rules/</a:t>
            </a:r>
            <a:r>
              <a:rPr lang="en-US" sz="1000" dirty="0">
                <a:solidFill>
                  <a:schemeClr val="dk2"/>
                </a:solidFill>
                <a:latin typeface="Montserrat Medium"/>
                <a:ea typeface="Montserrat Medium"/>
                <a:cs typeface="Montserrat Medium"/>
                <a:sym typeface="Montserrat Medium"/>
              </a:rPr>
              <a:t>)</a:t>
            </a:r>
          </a:p>
        </p:txBody>
      </p:sp>
      <p:sp>
        <p:nvSpPr>
          <p:cNvPr id="2" name="TextBox 1">
            <a:extLst>
              <a:ext uri="{FF2B5EF4-FFF2-40B4-BE49-F238E27FC236}">
                <a16:creationId xmlns:a16="http://schemas.microsoft.com/office/drawing/2014/main" id="{0BEBE206-EF30-A92D-CFDB-597C8FCDE134}"/>
              </a:ext>
            </a:extLst>
          </p:cNvPr>
          <p:cNvSpPr txBox="1"/>
          <p:nvPr/>
        </p:nvSpPr>
        <p:spPr>
          <a:xfrm>
            <a:off x="4790838" y="3211256"/>
            <a:ext cx="3239990" cy="307777"/>
          </a:xfrm>
          <a:prstGeom prst="rect">
            <a:avLst/>
          </a:prstGeom>
          <a:noFill/>
        </p:spPr>
        <p:txBody>
          <a:bodyPr wrap="none" rtlCol="0">
            <a:spAutoFit/>
          </a:bodyPr>
          <a:lstStyle/>
          <a:p>
            <a:r>
              <a:rPr lang="en-US" dirty="0"/>
              <a:t>Working Prototype at: </a:t>
            </a:r>
            <a:r>
              <a:rPr lang="en-US" dirty="0">
                <a:hlinkClick r:id="rId9"/>
              </a:rPr>
              <a:t>https://intellx.in/</a:t>
            </a:r>
            <a:r>
              <a:rPr lang="en-US" dirty="0"/>
              <a:t>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1500</Words>
  <Application>Microsoft Office PowerPoint</Application>
  <PresentationFormat>On-screen Show (16:9)</PresentationFormat>
  <Paragraphs>116</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Montserrat</vt:lpstr>
      <vt:lpstr>Montserrat Medium</vt:lpstr>
      <vt:lpstr>Simple Light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Aaditya</dc:creator>
  <cp:lastModifiedBy>Aaditya Rengarajan</cp:lastModifiedBy>
  <cp:revision>4</cp:revision>
  <dcterms:modified xsi:type="dcterms:W3CDTF">2023-12-18T17:07:15Z</dcterms:modified>
</cp:coreProperties>
</file>