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259" r:id="rId3"/>
    <p:sldId id="258" r:id="rId4"/>
    <p:sldId id="260" r:id="rId5"/>
    <p:sldId id="261" r:id="rId6"/>
    <p:sldId id="268" r:id="rId7"/>
    <p:sldId id="269" r:id="rId8"/>
    <p:sldId id="270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05613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t  Ursula (HK)" initials="u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-2080" y="-11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476B9-FB08-5241-B794-1660955D5639}" type="doc">
      <dgm:prSet loTypeId="urn:microsoft.com/office/officeart/2008/layout/HorizontalMultiLevelHierarchy" loCatId="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968DE229-B8E2-724D-BDC4-5EFBED6796F3}">
      <dgm:prSet phldrT="[Text]"/>
      <dgm:spPr/>
      <dgm:t>
        <a:bodyPr/>
        <a:lstStyle/>
        <a:p>
          <a:r>
            <a:rPr lang="de-DE" dirty="0" err="1" smtClean="0"/>
            <a:t>Civilian</a:t>
          </a:r>
          <a:endParaRPr lang="en-US" noProof="0" dirty="0"/>
        </a:p>
      </dgm:t>
    </dgm:pt>
    <dgm:pt modelId="{B24A503E-9096-644C-8252-EFD43A7C0673}" type="parTrans" cxnId="{1FBEBDA4-A580-674E-802A-A2EAE118F2BE}">
      <dgm:prSet/>
      <dgm:spPr/>
      <dgm:t>
        <a:bodyPr/>
        <a:lstStyle/>
        <a:p>
          <a:endParaRPr lang="de-DE"/>
        </a:p>
      </dgm:t>
    </dgm:pt>
    <dgm:pt modelId="{188AAD12-075A-D842-9239-8A1117D20826}" type="sibTrans" cxnId="{1FBEBDA4-A580-674E-802A-A2EAE118F2BE}">
      <dgm:prSet/>
      <dgm:spPr/>
      <dgm:t>
        <a:bodyPr/>
        <a:lstStyle/>
        <a:p>
          <a:endParaRPr lang="de-DE"/>
        </a:p>
      </dgm:t>
    </dgm:pt>
    <dgm:pt modelId="{A98FA67B-8154-404A-B7CC-2CCDE0DE9D34}">
      <dgm:prSet phldrT="[Text]"/>
      <dgm:spPr/>
      <dgm:t>
        <a:bodyPr/>
        <a:lstStyle/>
        <a:p>
          <a:r>
            <a:rPr lang="en-US" noProof="0" smtClean="0"/>
            <a:t>Hardship (H)</a:t>
          </a:r>
          <a:endParaRPr lang="en-US" noProof="0"/>
        </a:p>
      </dgm:t>
    </dgm:pt>
    <dgm:pt modelId="{0CCB8812-6F89-8844-A859-8AFE52232241}" type="parTrans" cxnId="{EFC077D6-2B47-C548-9217-F4B8E039BE64}">
      <dgm:prSet/>
      <dgm:spPr/>
      <dgm:t>
        <a:bodyPr/>
        <a:lstStyle/>
        <a:p>
          <a:endParaRPr lang="de-DE"/>
        </a:p>
      </dgm:t>
    </dgm:pt>
    <dgm:pt modelId="{CA30EB28-3A8D-8F4D-8E9B-17CC964F0721}" type="sibTrans" cxnId="{EFC077D6-2B47-C548-9217-F4B8E039BE64}">
      <dgm:prSet/>
      <dgm:spPr/>
      <dgm:t>
        <a:bodyPr/>
        <a:lstStyle/>
        <a:p>
          <a:endParaRPr lang="de-DE"/>
        </a:p>
      </dgm:t>
    </dgm:pt>
    <dgm:pt modelId="{07E96AAD-2F6B-E140-9300-74CED3A6C468}">
      <dgm:prSet phldrT="[Text]"/>
      <dgm:spPr/>
      <dgm:t>
        <a:bodyPr/>
        <a:lstStyle/>
        <a:p>
          <a:r>
            <a:rPr lang="en-US" noProof="0" smtClean="0"/>
            <a:t>Legitimacy (L)</a:t>
          </a:r>
          <a:endParaRPr lang="en-US" noProof="0"/>
        </a:p>
      </dgm:t>
    </dgm:pt>
    <dgm:pt modelId="{254DE487-DB24-104A-8651-FE65134CA4D0}" type="parTrans" cxnId="{CCD95E37-529C-2946-A257-F62645FB6615}">
      <dgm:prSet/>
      <dgm:spPr/>
      <dgm:t>
        <a:bodyPr/>
        <a:lstStyle/>
        <a:p>
          <a:endParaRPr lang="de-DE"/>
        </a:p>
      </dgm:t>
    </dgm:pt>
    <dgm:pt modelId="{9FA17290-9BB0-AE42-9F27-D684D9251B17}" type="sibTrans" cxnId="{CCD95E37-529C-2946-A257-F62645FB6615}">
      <dgm:prSet/>
      <dgm:spPr/>
      <dgm:t>
        <a:bodyPr/>
        <a:lstStyle/>
        <a:p>
          <a:endParaRPr lang="de-DE"/>
        </a:p>
      </dgm:t>
    </dgm:pt>
    <dgm:pt modelId="{72383443-5387-9241-9110-9081847E5AEF}">
      <dgm:prSet phldrT="[Text]"/>
      <dgm:spPr/>
      <dgm:t>
        <a:bodyPr/>
        <a:lstStyle/>
        <a:p>
          <a:r>
            <a:rPr lang="en-US" noProof="0" smtClean="0"/>
            <a:t>Risk Aversion (R)</a:t>
          </a:r>
          <a:endParaRPr lang="en-US" noProof="0"/>
        </a:p>
      </dgm:t>
    </dgm:pt>
    <dgm:pt modelId="{5B1972AD-C9BB-5C40-909E-B648EB0AB28C}" type="parTrans" cxnId="{819F8313-9C49-DC4D-93DA-14BF1D8F4F47}">
      <dgm:prSet/>
      <dgm:spPr/>
      <dgm:t>
        <a:bodyPr/>
        <a:lstStyle/>
        <a:p>
          <a:endParaRPr lang="de-DE"/>
        </a:p>
      </dgm:t>
    </dgm:pt>
    <dgm:pt modelId="{B5DF0257-7C7D-8A4C-AA54-7CA4C3278143}" type="sibTrans" cxnId="{819F8313-9C49-DC4D-93DA-14BF1D8F4F47}">
      <dgm:prSet/>
      <dgm:spPr/>
      <dgm:t>
        <a:bodyPr/>
        <a:lstStyle/>
        <a:p>
          <a:endParaRPr lang="de-DE"/>
        </a:p>
      </dgm:t>
    </dgm:pt>
    <dgm:pt modelId="{FEE4FCE0-ABA5-4E4F-9667-AFE0D22D1998}">
      <dgm:prSet/>
      <dgm:spPr/>
      <dgm:t>
        <a:bodyPr/>
        <a:lstStyle/>
        <a:p>
          <a:r>
            <a:rPr lang="en-US" noProof="0" dirty="0" smtClean="0"/>
            <a:t>Violence Threshold </a:t>
          </a:r>
          <a:r>
            <a:rPr lang="de-DE" dirty="0" smtClean="0"/>
            <a:t>(T)</a:t>
          </a:r>
          <a:endParaRPr lang="de-DE" dirty="0"/>
        </a:p>
      </dgm:t>
    </dgm:pt>
    <dgm:pt modelId="{8FF8F551-8235-9B47-8B0D-C5EA80560132}" type="parTrans" cxnId="{3075C81A-B400-9743-A7B0-CD704FF81E0E}">
      <dgm:prSet/>
      <dgm:spPr/>
      <dgm:t>
        <a:bodyPr/>
        <a:lstStyle/>
        <a:p>
          <a:endParaRPr lang="de-DE"/>
        </a:p>
      </dgm:t>
    </dgm:pt>
    <dgm:pt modelId="{60709ED1-9BAC-2D49-9FF4-6EEAAA00EE22}" type="sibTrans" cxnId="{3075C81A-B400-9743-A7B0-CD704FF81E0E}">
      <dgm:prSet/>
      <dgm:spPr/>
      <dgm:t>
        <a:bodyPr/>
        <a:lstStyle/>
        <a:p>
          <a:endParaRPr lang="de-DE"/>
        </a:p>
      </dgm:t>
    </dgm:pt>
    <dgm:pt modelId="{5F2F09ED-375F-9842-ABB5-CFB9068EF84C}" type="pres">
      <dgm:prSet presAssocID="{527476B9-FB08-5241-B794-1660955D563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7E757B6-2191-A945-A893-1E68F4C2CCDC}" type="pres">
      <dgm:prSet presAssocID="{968DE229-B8E2-724D-BDC4-5EFBED6796F3}" presName="root1" presStyleCnt="0"/>
      <dgm:spPr/>
    </dgm:pt>
    <dgm:pt modelId="{0894E6F6-C392-0044-A6B1-FCD71311AC89}" type="pres">
      <dgm:prSet presAssocID="{968DE229-B8E2-724D-BDC4-5EFBED6796F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243EE0F-679C-AF49-88CB-04AC8F5DE21F}" type="pres">
      <dgm:prSet presAssocID="{968DE229-B8E2-724D-BDC4-5EFBED6796F3}" presName="level2hierChild" presStyleCnt="0"/>
      <dgm:spPr/>
    </dgm:pt>
    <dgm:pt modelId="{64D44F2B-17A2-614A-B321-D162AAEF6ED8}" type="pres">
      <dgm:prSet presAssocID="{0CCB8812-6F89-8844-A859-8AFE52232241}" presName="conn2-1" presStyleLbl="parChTrans1D2" presStyleIdx="0" presStyleCnt="4"/>
      <dgm:spPr/>
      <dgm:t>
        <a:bodyPr/>
        <a:lstStyle/>
        <a:p>
          <a:endParaRPr lang="de-DE"/>
        </a:p>
      </dgm:t>
    </dgm:pt>
    <dgm:pt modelId="{6C11F1D2-7C6C-304B-9D59-A43D18EAABCB}" type="pres">
      <dgm:prSet presAssocID="{0CCB8812-6F89-8844-A859-8AFE52232241}" presName="connTx" presStyleLbl="parChTrans1D2" presStyleIdx="0" presStyleCnt="4"/>
      <dgm:spPr/>
      <dgm:t>
        <a:bodyPr/>
        <a:lstStyle/>
        <a:p>
          <a:endParaRPr lang="de-DE"/>
        </a:p>
      </dgm:t>
    </dgm:pt>
    <dgm:pt modelId="{C003B762-C11A-9F48-98EA-F6DF3006FDA0}" type="pres">
      <dgm:prSet presAssocID="{A98FA67B-8154-404A-B7CC-2CCDE0DE9D34}" presName="root2" presStyleCnt="0"/>
      <dgm:spPr/>
    </dgm:pt>
    <dgm:pt modelId="{7745D257-6427-F44F-B604-E3D7FF49AF05}" type="pres">
      <dgm:prSet presAssocID="{A98FA67B-8154-404A-B7CC-2CCDE0DE9D3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C9FB8B3-D7B0-994E-8717-C003111BB935}" type="pres">
      <dgm:prSet presAssocID="{A98FA67B-8154-404A-B7CC-2CCDE0DE9D34}" presName="level3hierChild" presStyleCnt="0"/>
      <dgm:spPr/>
    </dgm:pt>
    <dgm:pt modelId="{C2EA1BA6-76E9-FB40-A89D-4923841736E9}" type="pres">
      <dgm:prSet presAssocID="{254DE487-DB24-104A-8651-FE65134CA4D0}" presName="conn2-1" presStyleLbl="parChTrans1D2" presStyleIdx="1" presStyleCnt="4"/>
      <dgm:spPr/>
      <dgm:t>
        <a:bodyPr/>
        <a:lstStyle/>
        <a:p>
          <a:endParaRPr lang="de-DE"/>
        </a:p>
      </dgm:t>
    </dgm:pt>
    <dgm:pt modelId="{857F7FA3-AC1E-D94C-9271-C94961B92DB6}" type="pres">
      <dgm:prSet presAssocID="{254DE487-DB24-104A-8651-FE65134CA4D0}" presName="connTx" presStyleLbl="parChTrans1D2" presStyleIdx="1" presStyleCnt="4"/>
      <dgm:spPr/>
      <dgm:t>
        <a:bodyPr/>
        <a:lstStyle/>
        <a:p>
          <a:endParaRPr lang="de-DE"/>
        </a:p>
      </dgm:t>
    </dgm:pt>
    <dgm:pt modelId="{09A6EE8B-31E2-EA4B-9C6B-F3FDAE4A11AF}" type="pres">
      <dgm:prSet presAssocID="{07E96AAD-2F6B-E140-9300-74CED3A6C468}" presName="root2" presStyleCnt="0"/>
      <dgm:spPr/>
    </dgm:pt>
    <dgm:pt modelId="{D675B78E-6E43-634B-8A42-ED4F8054297D}" type="pres">
      <dgm:prSet presAssocID="{07E96AAD-2F6B-E140-9300-74CED3A6C46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8EE3C5-AED4-BA4B-AECE-13E7A9294AA2}" type="pres">
      <dgm:prSet presAssocID="{07E96AAD-2F6B-E140-9300-74CED3A6C468}" presName="level3hierChild" presStyleCnt="0"/>
      <dgm:spPr/>
    </dgm:pt>
    <dgm:pt modelId="{3C6BF30B-0D70-DA48-8969-B76A21AA043B}" type="pres">
      <dgm:prSet presAssocID="{5B1972AD-C9BB-5C40-909E-B648EB0AB28C}" presName="conn2-1" presStyleLbl="parChTrans1D2" presStyleIdx="2" presStyleCnt="4"/>
      <dgm:spPr/>
      <dgm:t>
        <a:bodyPr/>
        <a:lstStyle/>
        <a:p>
          <a:endParaRPr lang="de-DE"/>
        </a:p>
      </dgm:t>
    </dgm:pt>
    <dgm:pt modelId="{3F284AE2-CA06-0A44-AF10-10220357A832}" type="pres">
      <dgm:prSet presAssocID="{5B1972AD-C9BB-5C40-909E-B648EB0AB28C}" presName="connTx" presStyleLbl="parChTrans1D2" presStyleIdx="2" presStyleCnt="4"/>
      <dgm:spPr/>
      <dgm:t>
        <a:bodyPr/>
        <a:lstStyle/>
        <a:p>
          <a:endParaRPr lang="de-DE"/>
        </a:p>
      </dgm:t>
    </dgm:pt>
    <dgm:pt modelId="{F6EBA6D7-9C1C-5540-93F1-5CEF05A65C25}" type="pres">
      <dgm:prSet presAssocID="{72383443-5387-9241-9110-9081847E5AEF}" presName="root2" presStyleCnt="0"/>
      <dgm:spPr/>
    </dgm:pt>
    <dgm:pt modelId="{3570616F-1FCB-E24E-88BD-834DA0ED7535}" type="pres">
      <dgm:prSet presAssocID="{72383443-5387-9241-9110-9081847E5AE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14F932-1F2A-6745-98D2-FA97D1D275C8}" type="pres">
      <dgm:prSet presAssocID="{72383443-5387-9241-9110-9081847E5AEF}" presName="level3hierChild" presStyleCnt="0"/>
      <dgm:spPr/>
    </dgm:pt>
    <dgm:pt modelId="{7F7DB70D-D393-714F-B5BA-57FEEFD6D570}" type="pres">
      <dgm:prSet presAssocID="{8FF8F551-8235-9B47-8B0D-C5EA80560132}" presName="conn2-1" presStyleLbl="parChTrans1D2" presStyleIdx="3" presStyleCnt="4"/>
      <dgm:spPr/>
      <dgm:t>
        <a:bodyPr/>
        <a:lstStyle/>
        <a:p>
          <a:endParaRPr lang="de-DE"/>
        </a:p>
      </dgm:t>
    </dgm:pt>
    <dgm:pt modelId="{527DC7C5-F4B4-504B-9909-CF6A13655073}" type="pres">
      <dgm:prSet presAssocID="{8FF8F551-8235-9B47-8B0D-C5EA80560132}" presName="connTx" presStyleLbl="parChTrans1D2" presStyleIdx="3" presStyleCnt="4"/>
      <dgm:spPr/>
      <dgm:t>
        <a:bodyPr/>
        <a:lstStyle/>
        <a:p>
          <a:endParaRPr lang="de-DE"/>
        </a:p>
      </dgm:t>
    </dgm:pt>
    <dgm:pt modelId="{E8EFBED5-8ED9-DD43-9F87-42A6DB9EBFF7}" type="pres">
      <dgm:prSet presAssocID="{FEE4FCE0-ABA5-4E4F-9667-AFE0D22D1998}" presName="root2" presStyleCnt="0"/>
      <dgm:spPr/>
    </dgm:pt>
    <dgm:pt modelId="{02883786-C2FF-334D-8263-725FBF29D864}" type="pres">
      <dgm:prSet presAssocID="{FEE4FCE0-ABA5-4E4F-9667-AFE0D22D1998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4EBDBB3-26E7-1D46-8238-FBD0FD1E8F5D}" type="pres">
      <dgm:prSet presAssocID="{FEE4FCE0-ABA5-4E4F-9667-AFE0D22D1998}" presName="level3hierChild" presStyleCnt="0"/>
      <dgm:spPr/>
    </dgm:pt>
  </dgm:ptLst>
  <dgm:cxnLst>
    <dgm:cxn modelId="{082F5D6D-4B13-CB44-95E2-87D376E13230}" type="presOf" srcId="{07E96AAD-2F6B-E140-9300-74CED3A6C468}" destId="{D675B78E-6E43-634B-8A42-ED4F8054297D}" srcOrd="0" destOrd="0" presId="urn:microsoft.com/office/officeart/2008/layout/HorizontalMultiLevelHierarchy"/>
    <dgm:cxn modelId="{819F8313-9C49-DC4D-93DA-14BF1D8F4F47}" srcId="{968DE229-B8E2-724D-BDC4-5EFBED6796F3}" destId="{72383443-5387-9241-9110-9081847E5AEF}" srcOrd="2" destOrd="0" parTransId="{5B1972AD-C9BB-5C40-909E-B648EB0AB28C}" sibTransId="{B5DF0257-7C7D-8A4C-AA54-7CA4C3278143}"/>
    <dgm:cxn modelId="{CCD95E37-529C-2946-A257-F62645FB6615}" srcId="{968DE229-B8E2-724D-BDC4-5EFBED6796F3}" destId="{07E96AAD-2F6B-E140-9300-74CED3A6C468}" srcOrd="1" destOrd="0" parTransId="{254DE487-DB24-104A-8651-FE65134CA4D0}" sibTransId="{9FA17290-9BB0-AE42-9F27-D684D9251B17}"/>
    <dgm:cxn modelId="{3075C81A-B400-9743-A7B0-CD704FF81E0E}" srcId="{968DE229-B8E2-724D-BDC4-5EFBED6796F3}" destId="{FEE4FCE0-ABA5-4E4F-9667-AFE0D22D1998}" srcOrd="3" destOrd="0" parTransId="{8FF8F551-8235-9B47-8B0D-C5EA80560132}" sibTransId="{60709ED1-9BAC-2D49-9FF4-6EEAAA00EE22}"/>
    <dgm:cxn modelId="{EEACB04A-7C3B-A947-A7A3-426CAF82796B}" type="presOf" srcId="{0CCB8812-6F89-8844-A859-8AFE52232241}" destId="{6C11F1D2-7C6C-304B-9D59-A43D18EAABCB}" srcOrd="1" destOrd="0" presId="urn:microsoft.com/office/officeart/2008/layout/HorizontalMultiLevelHierarchy"/>
    <dgm:cxn modelId="{520CD087-5537-C84E-A20A-B0A8B0AC916B}" type="presOf" srcId="{968DE229-B8E2-724D-BDC4-5EFBED6796F3}" destId="{0894E6F6-C392-0044-A6B1-FCD71311AC89}" srcOrd="0" destOrd="0" presId="urn:microsoft.com/office/officeart/2008/layout/HorizontalMultiLevelHierarchy"/>
    <dgm:cxn modelId="{8128E159-670B-6B45-8051-2F6CC799C958}" type="presOf" srcId="{8FF8F551-8235-9B47-8B0D-C5EA80560132}" destId="{527DC7C5-F4B4-504B-9909-CF6A13655073}" srcOrd="1" destOrd="0" presId="urn:microsoft.com/office/officeart/2008/layout/HorizontalMultiLevelHierarchy"/>
    <dgm:cxn modelId="{4075FB5A-1277-6246-BEA6-415AAD55A6DB}" type="presOf" srcId="{FEE4FCE0-ABA5-4E4F-9667-AFE0D22D1998}" destId="{02883786-C2FF-334D-8263-725FBF29D864}" srcOrd="0" destOrd="0" presId="urn:microsoft.com/office/officeart/2008/layout/HorizontalMultiLevelHierarchy"/>
    <dgm:cxn modelId="{DADFB7CC-2729-9C4A-8D79-AF14E84B9903}" type="presOf" srcId="{72383443-5387-9241-9110-9081847E5AEF}" destId="{3570616F-1FCB-E24E-88BD-834DA0ED7535}" srcOrd="0" destOrd="0" presId="urn:microsoft.com/office/officeart/2008/layout/HorizontalMultiLevelHierarchy"/>
    <dgm:cxn modelId="{3E0122C2-4F12-BF46-80B1-4F5BDA4910A5}" type="presOf" srcId="{5B1972AD-C9BB-5C40-909E-B648EB0AB28C}" destId="{3F284AE2-CA06-0A44-AF10-10220357A832}" srcOrd="1" destOrd="0" presId="urn:microsoft.com/office/officeart/2008/layout/HorizontalMultiLevelHierarchy"/>
    <dgm:cxn modelId="{0B9D8181-F130-9E42-B0C0-65F349A3604D}" type="presOf" srcId="{527476B9-FB08-5241-B794-1660955D5639}" destId="{5F2F09ED-375F-9842-ABB5-CFB9068EF84C}" srcOrd="0" destOrd="0" presId="urn:microsoft.com/office/officeart/2008/layout/HorizontalMultiLevelHierarchy"/>
    <dgm:cxn modelId="{39293A59-8C50-8D43-B846-C0754CB79611}" type="presOf" srcId="{254DE487-DB24-104A-8651-FE65134CA4D0}" destId="{C2EA1BA6-76E9-FB40-A89D-4923841736E9}" srcOrd="0" destOrd="0" presId="urn:microsoft.com/office/officeart/2008/layout/HorizontalMultiLevelHierarchy"/>
    <dgm:cxn modelId="{DAECEA31-42F4-2E42-9E95-3340FF43F961}" type="presOf" srcId="{5B1972AD-C9BB-5C40-909E-B648EB0AB28C}" destId="{3C6BF30B-0D70-DA48-8969-B76A21AA043B}" srcOrd="0" destOrd="0" presId="urn:microsoft.com/office/officeart/2008/layout/HorizontalMultiLevelHierarchy"/>
    <dgm:cxn modelId="{2C05F349-4DBF-EB48-8D08-A5689A80A107}" type="presOf" srcId="{254DE487-DB24-104A-8651-FE65134CA4D0}" destId="{857F7FA3-AC1E-D94C-9271-C94961B92DB6}" srcOrd="1" destOrd="0" presId="urn:microsoft.com/office/officeart/2008/layout/HorizontalMultiLevelHierarchy"/>
    <dgm:cxn modelId="{7708C4DF-A15B-D249-ADE0-415DC702CB7E}" type="presOf" srcId="{A98FA67B-8154-404A-B7CC-2CCDE0DE9D34}" destId="{7745D257-6427-F44F-B604-E3D7FF49AF05}" srcOrd="0" destOrd="0" presId="urn:microsoft.com/office/officeart/2008/layout/HorizontalMultiLevelHierarchy"/>
    <dgm:cxn modelId="{06B12991-53F7-7641-9F5E-C97677F5973D}" type="presOf" srcId="{8FF8F551-8235-9B47-8B0D-C5EA80560132}" destId="{7F7DB70D-D393-714F-B5BA-57FEEFD6D570}" srcOrd="0" destOrd="0" presId="urn:microsoft.com/office/officeart/2008/layout/HorizontalMultiLevelHierarchy"/>
    <dgm:cxn modelId="{EFC077D6-2B47-C548-9217-F4B8E039BE64}" srcId="{968DE229-B8E2-724D-BDC4-5EFBED6796F3}" destId="{A98FA67B-8154-404A-B7CC-2CCDE0DE9D34}" srcOrd="0" destOrd="0" parTransId="{0CCB8812-6F89-8844-A859-8AFE52232241}" sibTransId="{CA30EB28-3A8D-8F4D-8E9B-17CC964F0721}"/>
    <dgm:cxn modelId="{DA3E752F-8A1A-B047-AAA6-EC4E40323873}" type="presOf" srcId="{0CCB8812-6F89-8844-A859-8AFE52232241}" destId="{64D44F2B-17A2-614A-B321-D162AAEF6ED8}" srcOrd="0" destOrd="0" presId="urn:microsoft.com/office/officeart/2008/layout/HorizontalMultiLevelHierarchy"/>
    <dgm:cxn modelId="{1FBEBDA4-A580-674E-802A-A2EAE118F2BE}" srcId="{527476B9-FB08-5241-B794-1660955D5639}" destId="{968DE229-B8E2-724D-BDC4-5EFBED6796F3}" srcOrd="0" destOrd="0" parTransId="{B24A503E-9096-644C-8252-EFD43A7C0673}" sibTransId="{188AAD12-075A-D842-9239-8A1117D20826}"/>
    <dgm:cxn modelId="{04F66AEA-EB3A-A749-8A20-90E2FFDD63C9}" type="presParOf" srcId="{5F2F09ED-375F-9842-ABB5-CFB9068EF84C}" destId="{C7E757B6-2191-A945-A893-1E68F4C2CCDC}" srcOrd="0" destOrd="0" presId="urn:microsoft.com/office/officeart/2008/layout/HorizontalMultiLevelHierarchy"/>
    <dgm:cxn modelId="{4F91B30C-B97B-B846-8ED9-0D07CCEFE6E2}" type="presParOf" srcId="{C7E757B6-2191-A945-A893-1E68F4C2CCDC}" destId="{0894E6F6-C392-0044-A6B1-FCD71311AC89}" srcOrd="0" destOrd="0" presId="urn:microsoft.com/office/officeart/2008/layout/HorizontalMultiLevelHierarchy"/>
    <dgm:cxn modelId="{C7B6066F-5CF1-0C48-9487-6BCC72781A65}" type="presParOf" srcId="{C7E757B6-2191-A945-A893-1E68F4C2CCDC}" destId="{7243EE0F-679C-AF49-88CB-04AC8F5DE21F}" srcOrd="1" destOrd="0" presId="urn:microsoft.com/office/officeart/2008/layout/HorizontalMultiLevelHierarchy"/>
    <dgm:cxn modelId="{70465C4B-4F4B-D14B-85B4-0CB21B68546E}" type="presParOf" srcId="{7243EE0F-679C-AF49-88CB-04AC8F5DE21F}" destId="{64D44F2B-17A2-614A-B321-D162AAEF6ED8}" srcOrd="0" destOrd="0" presId="urn:microsoft.com/office/officeart/2008/layout/HorizontalMultiLevelHierarchy"/>
    <dgm:cxn modelId="{DEEA1893-7464-E147-8195-0D497C7FFA67}" type="presParOf" srcId="{64D44F2B-17A2-614A-B321-D162AAEF6ED8}" destId="{6C11F1D2-7C6C-304B-9D59-A43D18EAABCB}" srcOrd="0" destOrd="0" presId="urn:microsoft.com/office/officeart/2008/layout/HorizontalMultiLevelHierarchy"/>
    <dgm:cxn modelId="{5E6D705B-4418-9D40-A1A2-0077EC3DADBD}" type="presParOf" srcId="{7243EE0F-679C-AF49-88CB-04AC8F5DE21F}" destId="{C003B762-C11A-9F48-98EA-F6DF3006FDA0}" srcOrd="1" destOrd="0" presId="urn:microsoft.com/office/officeart/2008/layout/HorizontalMultiLevelHierarchy"/>
    <dgm:cxn modelId="{F2484848-9E3A-FB46-8892-94EB773A40DE}" type="presParOf" srcId="{C003B762-C11A-9F48-98EA-F6DF3006FDA0}" destId="{7745D257-6427-F44F-B604-E3D7FF49AF05}" srcOrd="0" destOrd="0" presId="urn:microsoft.com/office/officeart/2008/layout/HorizontalMultiLevelHierarchy"/>
    <dgm:cxn modelId="{3033DEC2-CEA8-9149-8F51-8D5C95598EAA}" type="presParOf" srcId="{C003B762-C11A-9F48-98EA-F6DF3006FDA0}" destId="{AC9FB8B3-D7B0-994E-8717-C003111BB935}" srcOrd="1" destOrd="0" presId="urn:microsoft.com/office/officeart/2008/layout/HorizontalMultiLevelHierarchy"/>
    <dgm:cxn modelId="{ABF35256-B3E3-6744-8674-47EB2E00BAC6}" type="presParOf" srcId="{7243EE0F-679C-AF49-88CB-04AC8F5DE21F}" destId="{C2EA1BA6-76E9-FB40-A89D-4923841736E9}" srcOrd="2" destOrd="0" presId="urn:microsoft.com/office/officeart/2008/layout/HorizontalMultiLevelHierarchy"/>
    <dgm:cxn modelId="{32195EA8-C8A5-7942-AB70-5F10A3940EA3}" type="presParOf" srcId="{C2EA1BA6-76E9-FB40-A89D-4923841736E9}" destId="{857F7FA3-AC1E-D94C-9271-C94961B92DB6}" srcOrd="0" destOrd="0" presId="urn:microsoft.com/office/officeart/2008/layout/HorizontalMultiLevelHierarchy"/>
    <dgm:cxn modelId="{DB77086E-894D-A04B-8DEE-A6F9FF7665E8}" type="presParOf" srcId="{7243EE0F-679C-AF49-88CB-04AC8F5DE21F}" destId="{09A6EE8B-31E2-EA4B-9C6B-F3FDAE4A11AF}" srcOrd="3" destOrd="0" presId="urn:microsoft.com/office/officeart/2008/layout/HorizontalMultiLevelHierarchy"/>
    <dgm:cxn modelId="{BB8BB202-AB1C-F542-8850-383E87644902}" type="presParOf" srcId="{09A6EE8B-31E2-EA4B-9C6B-F3FDAE4A11AF}" destId="{D675B78E-6E43-634B-8A42-ED4F8054297D}" srcOrd="0" destOrd="0" presId="urn:microsoft.com/office/officeart/2008/layout/HorizontalMultiLevelHierarchy"/>
    <dgm:cxn modelId="{7A531ABC-F4F8-1C4D-A2B0-08F54C80BA7F}" type="presParOf" srcId="{09A6EE8B-31E2-EA4B-9C6B-F3FDAE4A11AF}" destId="{DD8EE3C5-AED4-BA4B-AECE-13E7A9294AA2}" srcOrd="1" destOrd="0" presId="urn:microsoft.com/office/officeart/2008/layout/HorizontalMultiLevelHierarchy"/>
    <dgm:cxn modelId="{112D5770-4930-3040-9B8E-FA8252CE556E}" type="presParOf" srcId="{7243EE0F-679C-AF49-88CB-04AC8F5DE21F}" destId="{3C6BF30B-0D70-DA48-8969-B76A21AA043B}" srcOrd="4" destOrd="0" presId="urn:microsoft.com/office/officeart/2008/layout/HorizontalMultiLevelHierarchy"/>
    <dgm:cxn modelId="{458B8755-72A5-9D49-86B7-788F6E2D5AF7}" type="presParOf" srcId="{3C6BF30B-0D70-DA48-8969-B76A21AA043B}" destId="{3F284AE2-CA06-0A44-AF10-10220357A832}" srcOrd="0" destOrd="0" presId="urn:microsoft.com/office/officeart/2008/layout/HorizontalMultiLevelHierarchy"/>
    <dgm:cxn modelId="{A4A41868-96E3-1E48-88ED-C9B8E68820F0}" type="presParOf" srcId="{7243EE0F-679C-AF49-88CB-04AC8F5DE21F}" destId="{F6EBA6D7-9C1C-5540-93F1-5CEF05A65C25}" srcOrd="5" destOrd="0" presId="urn:microsoft.com/office/officeart/2008/layout/HorizontalMultiLevelHierarchy"/>
    <dgm:cxn modelId="{74DD3960-8E93-1247-9DDF-3016022E4CEF}" type="presParOf" srcId="{F6EBA6D7-9C1C-5540-93F1-5CEF05A65C25}" destId="{3570616F-1FCB-E24E-88BD-834DA0ED7535}" srcOrd="0" destOrd="0" presId="urn:microsoft.com/office/officeart/2008/layout/HorizontalMultiLevelHierarchy"/>
    <dgm:cxn modelId="{829E2696-DD11-A144-B7D8-078877F9F6AD}" type="presParOf" srcId="{F6EBA6D7-9C1C-5540-93F1-5CEF05A65C25}" destId="{F914F932-1F2A-6745-98D2-FA97D1D275C8}" srcOrd="1" destOrd="0" presId="urn:microsoft.com/office/officeart/2008/layout/HorizontalMultiLevelHierarchy"/>
    <dgm:cxn modelId="{C7E90D9E-26AF-0D4E-A37C-E303FA6EEA35}" type="presParOf" srcId="{7243EE0F-679C-AF49-88CB-04AC8F5DE21F}" destId="{7F7DB70D-D393-714F-B5BA-57FEEFD6D570}" srcOrd="6" destOrd="0" presId="urn:microsoft.com/office/officeart/2008/layout/HorizontalMultiLevelHierarchy"/>
    <dgm:cxn modelId="{91AD2761-548B-1B41-911E-091215604E56}" type="presParOf" srcId="{7F7DB70D-D393-714F-B5BA-57FEEFD6D570}" destId="{527DC7C5-F4B4-504B-9909-CF6A13655073}" srcOrd="0" destOrd="0" presId="urn:microsoft.com/office/officeart/2008/layout/HorizontalMultiLevelHierarchy"/>
    <dgm:cxn modelId="{9582407E-D24B-8548-904D-8E08893CBD6F}" type="presParOf" srcId="{7243EE0F-679C-AF49-88CB-04AC8F5DE21F}" destId="{E8EFBED5-8ED9-DD43-9F87-42A6DB9EBFF7}" srcOrd="7" destOrd="0" presId="urn:microsoft.com/office/officeart/2008/layout/HorizontalMultiLevelHierarchy"/>
    <dgm:cxn modelId="{BFF79343-CC73-9945-A594-A2B571FE63A2}" type="presParOf" srcId="{E8EFBED5-8ED9-DD43-9F87-42A6DB9EBFF7}" destId="{02883786-C2FF-334D-8263-725FBF29D864}" srcOrd="0" destOrd="0" presId="urn:microsoft.com/office/officeart/2008/layout/HorizontalMultiLevelHierarchy"/>
    <dgm:cxn modelId="{DE04E25F-95EA-B240-B613-674F0C0EF2A4}" type="presParOf" srcId="{E8EFBED5-8ED9-DD43-9F87-42A6DB9EBFF7}" destId="{64EBDBB3-26E7-1D46-8238-FBD0FD1E8F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DB70D-D393-714F-B5BA-57FEEFD6D570}">
      <dsp:nvSpPr>
        <dsp:cNvPr id="0" name=""/>
        <dsp:cNvSpPr/>
      </dsp:nvSpPr>
      <dsp:spPr>
        <a:xfrm>
          <a:off x="876914" y="2106612"/>
          <a:ext cx="525136" cy="1500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568" y="0"/>
              </a:lnTo>
              <a:lnTo>
                <a:pt x="262568" y="1500961"/>
              </a:lnTo>
              <a:lnTo>
                <a:pt x="525136" y="1500961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099728" y="2817338"/>
        <a:ext cx="79508" cy="79508"/>
      </dsp:txXfrm>
    </dsp:sp>
    <dsp:sp modelId="{3C6BF30B-0D70-DA48-8969-B76A21AA043B}">
      <dsp:nvSpPr>
        <dsp:cNvPr id="0" name=""/>
        <dsp:cNvSpPr/>
      </dsp:nvSpPr>
      <dsp:spPr>
        <a:xfrm>
          <a:off x="876914" y="2106612"/>
          <a:ext cx="525136" cy="50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568" y="0"/>
              </a:lnTo>
              <a:lnTo>
                <a:pt x="262568" y="500320"/>
              </a:lnTo>
              <a:lnTo>
                <a:pt x="525136" y="50032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121349" y="2338639"/>
        <a:ext cx="36265" cy="36265"/>
      </dsp:txXfrm>
    </dsp:sp>
    <dsp:sp modelId="{C2EA1BA6-76E9-FB40-A89D-4923841736E9}">
      <dsp:nvSpPr>
        <dsp:cNvPr id="0" name=""/>
        <dsp:cNvSpPr/>
      </dsp:nvSpPr>
      <dsp:spPr>
        <a:xfrm>
          <a:off x="876914" y="1606292"/>
          <a:ext cx="525136" cy="500320"/>
        </a:xfrm>
        <a:custGeom>
          <a:avLst/>
          <a:gdLst/>
          <a:ahLst/>
          <a:cxnLst/>
          <a:rect l="0" t="0" r="0" b="0"/>
          <a:pathLst>
            <a:path>
              <a:moveTo>
                <a:pt x="0" y="500320"/>
              </a:moveTo>
              <a:lnTo>
                <a:pt x="262568" y="500320"/>
              </a:lnTo>
              <a:lnTo>
                <a:pt x="262568" y="0"/>
              </a:lnTo>
              <a:lnTo>
                <a:pt x="525136" y="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121349" y="1838319"/>
        <a:ext cx="36265" cy="36265"/>
      </dsp:txXfrm>
    </dsp:sp>
    <dsp:sp modelId="{64D44F2B-17A2-614A-B321-D162AAEF6ED8}">
      <dsp:nvSpPr>
        <dsp:cNvPr id="0" name=""/>
        <dsp:cNvSpPr/>
      </dsp:nvSpPr>
      <dsp:spPr>
        <a:xfrm>
          <a:off x="876914" y="605651"/>
          <a:ext cx="525136" cy="1500961"/>
        </a:xfrm>
        <a:custGeom>
          <a:avLst/>
          <a:gdLst/>
          <a:ahLst/>
          <a:cxnLst/>
          <a:rect l="0" t="0" r="0" b="0"/>
          <a:pathLst>
            <a:path>
              <a:moveTo>
                <a:pt x="0" y="1500961"/>
              </a:moveTo>
              <a:lnTo>
                <a:pt x="262568" y="1500961"/>
              </a:lnTo>
              <a:lnTo>
                <a:pt x="262568" y="0"/>
              </a:lnTo>
              <a:lnTo>
                <a:pt x="525136" y="0"/>
              </a:lnTo>
            </a:path>
          </a:pathLst>
        </a:custGeom>
        <a:noFill/>
        <a:ln w="254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1099728" y="1316377"/>
        <a:ext cx="79508" cy="79508"/>
      </dsp:txXfrm>
    </dsp:sp>
    <dsp:sp modelId="{0894E6F6-C392-0044-A6B1-FCD71311AC89}">
      <dsp:nvSpPr>
        <dsp:cNvPr id="0" name=""/>
        <dsp:cNvSpPr/>
      </dsp:nvSpPr>
      <dsp:spPr>
        <a:xfrm rot="16200000">
          <a:off x="-1629954" y="1706356"/>
          <a:ext cx="4213225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200" kern="1200" dirty="0" err="1" smtClean="0"/>
            <a:t>Civilian</a:t>
          </a:r>
          <a:endParaRPr lang="en-US" sz="5200" kern="1200" noProof="0" dirty="0"/>
        </a:p>
      </dsp:txBody>
      <dsp:txXfrm>
        <a:off x="-1629954" y="1706356"/>
        <a:ext cx="4213225" cy="800512"/>
      </dsp:txXfrm>
    </dsp:sp>
    <dsp:sp modelId="{7745D257-6427-F44F-B604-E3D7FF49AF05}">
      <dsp:nvSpPr>
        <dsp:cNvPr id="0" name=""/>
        <dsp:cNvSpPr/>
      </dsp:nvSpPr>
      <dsp:spPr>
        <a:xfrm>
          <a:off x="1402050" y="205394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smtClean="0"/>
            <a:t>Hardship (H)</a:t>
          </a:r>
          <a:endParaRPr lang="en-US" sz="2700" kern="1200" noProof="0"/>
        </a:p>
      </dsp:txBody>
      <dsp:txXfrm>
        <a:off x="1402050" y="205394"/>
        <a:ext cx="2625681" cy="800512"/>
      </dsp:txXfrm>
    </dsp:sp>
    <dsp:sp modelId="{D675B78E-6E43-634B-8A42-ED4F8054297D}">
      <dsp:nvSpPr>
        <dsp:cNvPr id="0" name=""/>
        <dsp:cNvSpPr/>
      </dsp:nvSpPr>
      <dsp:spPr>
        <a:xfrm>
          <a:off x="1402050" y="1206035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smtClean="0"/>
            <a:t>Legitimacy (L)</a:t>
          </a:r>
          <a:endParaRPr lang="en-US" sz="2700" kern="1200" noProof="0"/>
        </a:p>
      </dsp:txBody>
      <dsp:txXfrm>
        <a:off x="1402050" y="1206035"/>
        <a:ext cx="2625681" cy="800512"/>
      </dsp:txXfrm>
    </dsp:sp>
    <dsp:sp modelId="{3570616F-1FCB-E24E-88BD-834DA0ED7535}">
      <dsp:nvSpPr>
        <dsp:cNvPr id="0" name=""/>
        <dsp:cNvSpPr/>
      </dsp:nvSpPr>
      <dsp:spPr>
        <a:xfrm>
          <a:off x="1402050" y="2206676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smtClean="0"/>
            <a:t>Risk Aversion (R)</a:t>
          </a:r>
          <a:endParaRPr lang="en-US" sz="2700" kern="1200" noProof="0"/>
        </a:p>
      </dsp:txBody>
      <dsp:txXfrm>
        <a:off x="1402050" y="2206676"/>
        <a:ext cx="2625681" cy="800512"/>
      </dsp:txXfrm>
    </dsp:sp>
    <dsp:sp modelId="{02883786-C2FF-334D-8263-725FBF29D864}">
      <dsp:nvSpPr>
        <dsp:cNvPr id="0" name=""/>
        <dsp:cNvSpPr/>
      </dsp:nvSpPr>
      <dsp:spPr>
        <a:xfrm>
          <a:off x="1402050" y="3207317"/>
          <a:ext cx="2625681" cy="80051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dirty="0" smtClean="0"/>
            <a:t>Violence Threshold </a:t>
          </a:r>
          <a:r>
            <a:rPr lang="de-DE" sz="2700" kern="1200" dirty="0" smtClean="0"/>
            <a:t>(T)</a:t>
          </a:r>
          <a:endParaRPr lang="de-DE" sz="2700" kern="1200" dirty="0"/>
        </a:p>
      </dsp:txBody>
      <dsp:txXfrm>
        <a:off x="1402050" y="3207317"/>
        <a:ext cx="2625681" cy="80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575" cy="496888"/>
          </a:xfrm>
          <a:prstGeom prst="rect">
            <a:avLst/>
          </a:prstGeom>
        </p:spPr>
        <p:txBody>
          <a:bodyPr vert="horz" lIns="91712" tIns="45856" rIns="91712" bIns="4585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453" y="0"/>
            <a:ext cx="2949575" cy="496888"/>
          </a:xfrm>
          <a:prstGeom prst="rect">
            <a:avLst/>
          </a:prstGeom>
        </p:spPr>
        <p:txBody>
          <a:bodyPr vert="horz" lIns="91712" tIns="45856" rIns="91712" bIns="45856" rtlCol="0"/>
          <a:lstStyle>
            <a:lvl1pPr algn="r">
              <a:defRPr sz="1200"/>
            </a:lvl1pPr>
          </a:lstStyle>
          <a:p>
            <a:fld id="{3604AE5E-AF67-44F6-8D0C-DA304963BEB5}" type="datetimeFigureOut">
              <a:rPr lang="de-CH" smtClean="0"/>
              <a:t>15.12.14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9440866"/>
            <a:ext cx="2949575" cy="496887"/>
          </a:xfrm>
          <a:prstGeom prst="rect">
            <a:avLst/>
          </a:prstGeom>
        </p:spPr>
        <p:txBody>
          <a:bodyPr vert="horz" lIns="91712" tIns="45856" rIns="91712" bIns="4585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453" y="9440866"/>
            <a:ext cx="2949575" cy="496887"/>
          </a:xfrm>
          <a:prstGeom prst="rect">
            <a:avLst/>
          </a:prstGeom>
        </p:spPr>
        <p:txBody>
          <a:bodyPr vert="horz" lIns="91712" tIns="45856" rIns="91712" bIns="45856" rtlCol="0" anchor="b"/>
          <a:lstStyle>
            <a:lvl1pPr algn="r">
              <a:defRPr sz="1200"/>
            </a:lvl1pPr>
          </a:lstStyle>
          <a:p>
            <a:fld id="{4F65A0EE-4558-4863-B762-21A5629381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619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5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43" y="5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15.12.14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52" tIns="47976" rIns="95952" bIns="4797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21188"/>
            <a:ext cx="5444490" cy="4472703"/>
          </a:xfrm>
          <a:prstGeom prst="rect">
            <a:avLst/>
          </a:prstGeom>
        </p:spPr>
        <p:txBody>
          <a:bodyPr vert="horz" lIns="95952" tIns="47976" rIns="95952" bIns="47976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40652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43" y="9440652"/>
            <a:ext cx="2949099" cy="496966"/>
          </a:xfrm>
          <a:prstGeom prst="rect">
            <a:avLst/>
          </a:prstGeom>
        </p:spPr>
        <p:txBody>
          <a:bodyPr vert="horz" lIns="95952" tIns="47976" rIns="95952" bIns="47976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ADE-6E73-DF48-948B-09CD47AD96AB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0E85-0083-E847-B30D-F35E9E72CB9A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109-A2D7-A14D-8050-D5FACDA932E4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8F17-0853-3C48-85F1-D13F80608C67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0940-F97D-374D-A8A7-49F46F1F2B83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AD46E-21CB-4245-A7A5-ABF3A882F40C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AEBB-1477-A444-B60E-EABD709DBF28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B280-0D47-2845-B384-6270C11C6303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  <p:sp>
        <p:nvSpPr>
          <p:cNvPr id="6" name="Rechteck 5"/>
          <p:cNvSpPr/>
          <p:nvPr userDrawn="1"/>
        </p:nvSpPr>
        <p:spPr>
          <a:xfrm>
            <a:off x="221509" y="6335005"/>
            <a:ext cx="3066664" cy="383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1A58-DB26-FC49-9ADC-6BDF1C228CD5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3AB3-6792-EE4F-A577-1DCD0F9A05C6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57FBA9-480B-4E4E-BED5-F5A12D9242FD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aseline="0" dirty="0" smtClean="0">
                <a:sym typeface="Wingdings" pitchFamily="2" charset="2"/>
              </a:rPr>
              <a:t> </a:t>
            </a:r>
            <a:endParaRPr lang="de-CH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  <p:sldLayoutId id="2147483668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Model Extension </a:t>
            </a:r>
            <a:r>
              <a:rPr lang="de-DE" dirty="0" err="1" smtClean="0"/>
              <a:t>and</a:t>
            </a:r>
            <a:r>
              <a:rPr lang="de-DE" dirty="0" smtClean="0"/>
              <a:t> Global </a:t>
            </a:r>
            <a:r>
              <a:rPr lang="de-DE" dirty="0" err="1" smtClean="0"/>
              <a:t>Sensitivity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MSSSM: Modeling </a:t>
            </a:r>
            <a:r>
              <a:rPr lang="de-DE" dirty="0" err="1" smtClean="0"/>
              <a:t>Ethnic</a:t>
            </a:r>
            <a:r>
              <a:rPr lang="de-DE" dirty="0" smtClean="0"/>
              <a:t> </a:t>
            </a:r>
            <a:r>
              <a:rPr lang="de-DE" dirty="0" err="1" smtClean="0"/>
              <a:t>Violence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5777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violence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/>
              <a:t>more</a:t>
            </a:r>
            <a:r>
              <a:rPr lang="de-DE" b="1" dirty="0" smtClean="0"/>
              <a:t> </a:t>
            </a:r>
            <a:r>
              <a:rPr lang="de-DE" b="1" dirty="0" err="1" smtClean="0"/>
              <a:t>influential</a:t>
            </a:r>
            <a:endParaRPr lang="de-DE" b="1" dirty="0" smtClean="0"/>
          </a:p>
          <a:p>
            <a:pPr>
              <a:lnSpc>
                <a:spcPct val="150000"/>
              </a:lnSpc>
            </a:pPr>
            <a:r>
              <a:rPr lang="de-DE" b="1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perceived</a:t>
            </a:r>
            <a:r>
              <a:rPr lang="de-DE" dirty="0" smtClean="0"/>
              <a:t> </a:t>
            </a:r>
            <a:r>
              <a:rPr lang="de-DE" dirty="0" err="1" smtClean="0"/>
              <a:t>legitimacy</a:t>
            </a:r>
            <a:r>
              <a:rPr lang="de-DE" dirty="0" smtClean="0"/>
              <a:t> </a:t>
            </a:r>
            <a:r>
              <a:rPr lang="de-DE" b="1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decreasing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violence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endParaRPr lang="de-DE" dirty="0"/>
          </a:p>
        </p:txBody>
      </p:sp>
      <p:pic>
        <p:nvPicPr>
          <p:cNvPr id="9" name="Inhaltsplatzhalter 8" descr="L_T_mean_dep_mean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39" b="-18439"/>
          <a:stretch>
            <a:fillRect/>
          </a:stretch>
        </p:blipFill>
        <p:spPr/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DC34-253C-AC48-987E-49BA628D8F0B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Dependence</a:t>
            </a:r>
            <a:r>
              <a:rPr lang="de-DE" dirty="0" smtClean="0"/>
              <a:t> on </a:t>
            </a:r>
            <a:r>
              <a:rPr lang="de-DE" i="1" dirty="0" smtClean="0"/>
              <a:t>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T</a:t>
            </a:r>
            <a:endParaRPr lang="de-DE" i="1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060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heterogeneity</a:t>
            </a:r>
            <a:r>
              <a:rPr lang="de-DE" dirty="0" smtClean="0"/>
              <a:t> </a:t>
            </a:r>
            <a:r>
              <a:rPr lang="de-DE" b="1" dirty="0" err="1" smtClean="0"/>
              <a:t>increases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extent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violence</a:t>
            </a:r>
            <a:endParaRPr lang="de-DE" b="1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Reason</a:t>
            </a:r>
            <a:r>
              <a:rPr lang="de-DE" dirty="0" smtClean="0"/>
              <a:t>: </a:t>
            </a:r>
            <a:r>
              <a:rPr lang="de-DE" b="1" dirty="0" smtClean="0"/>
              <a:t>extreme </a:t>
            </a:r>
            <a:r>
              <a:rPr lang="de-DE" b="1" dirty="0" err="1" smtClean="0"/>
              <a:t>individuals</a:t>
            </a:r>
            <a:r>
              <a:rPr lang="de-DE" b="1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society</a:t>
            </a:r>
            <a:endParaRPr lang="de-DE" dirty="0" smtClean="0"/>
          </a:p>
        </p:txBody>
      </p:sp>
      <p:pic>
        <p:nvPicPr>
          <p:cNvPr id="7" name="Inhaltsplatzhalter 6" descr="L_T_std_dep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39" b="-18439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E56E-E602-754F-A006-EFDBE48C2526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Dependence</a:t>
            </a:r>
            <a:r>
              <a:rPr lang="de-DE" dirty="0" smtClean="0"/>
              <a:t> on </a:t>
            </a:r>
            <a:r>
              <a:rPr lang="de-DE" i="1" dirty="0" err="1" smtClean="0"/>
              <a:t>σ</a:t>
            </a:r>
            <a:r>
              <a:rPr lang="de-DE" i="1" baseline="-25000" dirty="0" err="1" smtClean="0"/>
              <a:t>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err="1" smtClean="0"/>
              <a:t>σ</a:t>
            </a:r>
            <a:r>
              <a:rPr lang="de-DE" i="1" baseline="-25000" dirty="0" err="1" smtClean="0"/>
              <a:t>T</a:t>
            </a:r>
            <a:endParaRPr lang="de-DE" i="1" baseline="-250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40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Value of parameter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L</a:t>
            </a:r>
            <a:r>
              <a:rPr lang="en-US" dirty="0" smtClean="0"/>
              <a:t> seems to have </a:t>
            </a:r>
            <a:r>
              <a:rPr lang="en-US" b="1" dirty="0" smtClean="0"/>
              <a:t>no influence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Probably due to </a:t>
            </a:r>
            <a:r>
              <a:rPr lang="en-US" b="1" dirty="0" smtClean="0"/>
              <a:t>limited range</a:t>
            </a:r>
            <a:r>
              <a:rPr lang="en-US" dirty="0" smtClean="0"/>
              <a:t> of the update</a:t>
            </a:r>
          </a:p>
        </p:txBody>
      </p:sp>
      <p:pic>
        <p:nvPicPr>
          <p:cNvPr id="7" name="Inhaltsplatzhalter 6" descr="k_L_dep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39" b="-18439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A6A6-7499-2B4E-8CA5-672BB0F1EA9D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Dependence on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L</a:t>
            </a:r>
            <a:endParaRPr lang="en-US" i="1" baseline="-250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3551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2000" b="1" dirty="0" err="1" smtClean="0"/>
              <a:t>Modified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model</a:t>
            </a:r>
            <a:r>
              <a:rPr lang="de-DE" sz="2000" b="1" dirty="0" smtClean="0"/>
              <a:t> </a:t>
            </a:r>
            <a:r>
              <a:rPr lang="de-DE" sz="2000" dirty="0" err="1" smtClean="0"/>
              <a:t>describes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reality</a:t>
            </a:r>
            <a:r>
              <a:rPr lang="de-DE" sz="2000" dirty="0" smtClean="0"/>
              <a:t> </a:t>
            </a:r>
            <a:r>
              <a:rPr lang="de-DE" sz="2000" b="1" dirty="0" err="1" smtClean="0"/>
              <a:t>better</a:t>
            </a:r>
            <a:endParaRPr lang="de-DE" sz="2000" b="1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In </a:t>
            </a:r>
            <a:r>
              <a:rPr lang="de-DE" sz="2000" dirty="0" err="1" smtClean="0"/>
              <a:t>societies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high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violence</a:t>
            </a:r>
            <a:r>
              <a:rPr lang="de-DE" sz="2000" dirty="0" smtClean="0"/>
              <a:t> </a:t>
            </a:r>
            <a:r>
              <a:rPr lang="de-DE" sz="2000" dirty="0" err="1" smtClean="0"/>
              <a:t>threshold</a:t>
            </a:r>
            <a:r>
              <a:rPr lang="de-DE" sz="2000" dirty="0" smtClean="0"/>
              <a:t>,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perceived</a:t>
            </a:r>
            <a:r>
              <a:rPr lang="de-DE" sz="2000" dirty="0" smtClean="0"/>
              <a:t> </a:t>
            </a:r>
            <a:r>
              <a:rPr lang="de-DE" sz="2000" dirty="0" err="1" smtClean="0"/>
              <a:t>legitimacy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important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b="1" dirty="0" err="1" smtClean="0"/>
              <a:t>Heterogeneous</a:t>
            </a:r>
            <a:r>
              <a:rPr lang="de-DE" sz="2000" dirty="0" smtClean="0"/>
              <a:t> </a:t>
            </a:r>
            <a:r>
              <a:rPr lang="de-DE" sz="2000" dirty="0" err="1" smtClean="0"/>
              <a:t>societies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expected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more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violent</a:t>
            </a:r>
            <a:endParaRPr lang="de-DE" sz="2000" b="1" dirty="0" smtClean="0"/>
          </a:p>
          <a:p>
            <a:pPr>
              <a:lnSpc>
                <a:spcPct val="150000"/>
              </a:lnSpc>
            </a:pPr>
            <a:r>
              <a:rPr lang="de-DE" sz="2000" dirty="0" err="1" smtClean="0"/>
              <a:t>Mechanism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b="1" dirty="0" err="1" smtClean="0"/>
              <a:t>updating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legitimacy</a:t>
            </a:r>
            <a:r>
              <a:rPr lang="de-DE" sz="2000" dirty="0" smtClean="0"/>
              <a:t> </a:t>
            </a:r>
            <a:r>
              <a:rPr lang="de-DE" sz="2000" dirty="0" err="1" smtClean="0"/>
              <a:t>has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be</a:t>
            </a:r>
            <a:r>
              <a:rPr lang="de-DE" sz="2000" dirty="0" smtClean="0"/>
              <a:t> </a:t>
            </a:r>
            <a:r>
              <a:rPr lang="de-DE" sz="2000" b="1" dirty="0" err="1" smtClean="0"/>
              <a:t>further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improved</a:t>
            </a:r>
            <a:endParaRPr lang="de-DE" sz="2000" b="1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Debugging </a:t>
            </a:r>
            <a:r>
              <a:rPr lang="de-DE" sz="2000" dirty="0" err="1" smtClean="0"/>
              <a:t>the</a:t>
            </a:r>
            <a:r>
              <a:rPr lang="de-DE" sz="2000" dirty="0" smtClean="0"/>
              <a:t> global </a:t>
            </a:r>
            <a:r>
              <a:rPr lang="de-DE" sz="2000" dirty="0" err="1" smtClean="0"/>
              <a:t>sensitivity</a:t>
            </a:r>
            <a:r>
              <a:rPr lang="de-DE" sz="2000" dirty="0" smtClean="0"/>
              <a:t> </a:t>
            </a:r>
            <a:r>
              <a:rPr lang="de-DE" sz="2000" dirty="0" err="1" smtClean="0"/>
              <a:t>analysis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repeating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04F3-7B18-4842-A860-2DB921C81F1B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 </a:t>
            </a:r>
            <a:r>
              <a:rPr lang="de-DE" dirty="0" err="1" smtClean="0"/>
              <a:t>and</a:t>
            </a:r>
            <a:r>
              <a:rPr lang="de-DE" dirty="0" smtClean="0"/>
              <a:t> Outlook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9841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Still a major problem of humanity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Understanding the dynamics leading to </a:t>
            </a:r>
            <a:r>
              <a:rPr lang="en-US" dirty="0" err="1" smtClean="0"/>
              <a:t>etnic</a:t>
            </a:r>
            <a:r>
              <a:rPr lang="en-US" dirty="0" smtClean="0"/>
              <a:t> violence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prevention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ym typeface="Wingdings"/>
              </a:rPr>
              <a:t>Modification</a:t>
            </a:r>
            <a:r>
              <a:rPr lang="en-US" dirty="0" smtClean="0">
                <a:sym typeface="Wingdings"/>
              </a:rPr>
              <a:t> of </a:t>
            </a:r>
            <a:r>
              <a:rPr lang="en-US" dirty="0" err="1" smtClean="0">
                <a:sym typeface="Wingdings"/>
              </a:rPr>
              <a:t>extisting</a:t>
            </a:r>
            <a:r>
              <a:rPr lang="en-US" dirty="0" smtClean="0">
                <a:sym typeface="Wingdings"/>
              </a:rPr>
              <a:t> model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ym typeface="Wingdings"/>
              </a:rPr>
              <a:t>Global sensitivity analysis</a:t>
            </a:r>
            <a:r>
              <a:rPr lang="en-US" dirty="0" smtClean="0">
                <a:sym typeface="Wingdings"/>
              </a:rPr>
              <a:t> to quantify the influence of model parameters</a:t>
            </a:r>
            <a:endParaRPr lang="en-US" dirty="0"/>
          </a:p>
        </p:txBody>
      </p:sp>
      <p:pic>
        <p:nvPicPr>
          <p:cNvPr id="7" name="Inhaltsplatzhalter 6" descr="mass_killing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943" b="-65943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4FB-48C9-4042-B85F-7684238EB3E7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Ethnic Violence - Introduction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5890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Agent-based model; agents placed on 2D map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types of agents: civilians and LEOs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</a:t>
            </a:r>
            <a:r>
              <a:rPr lang="en-US" smtClean="0"/>
              <a:t>ethnic groups</a:t>
            </a:r>
            <a:endParaRPr lang="en-US" dirty="0" smtClean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4567939"/>
              </p:ext>
            </p:extLst>
          </p:nvPr>
        </p:nvGraphicFramePr>
        <p:xfrm>
          <a:off x="4716016" y="2024063"/>
          <a:ext cx="4104134" cy="421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869A-3D45-094D-B9C2-34B89CE58604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Model: Agents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2834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smtClean="0"/>
              <a:t>Random </a:t>
            </a:r>
            <a:r>
              <a:rPr lang="de-DE" dirty="0" err="1" smtClean="0"/>
              <a:t>selection</a:t>
            </a:r>
            <a:r>
              <a:rPr lang="de-DE" dirty="0" smtClean="0"/>
              <a:t> + </a:t>
            </a:r>
            <a:r>
              <a:rPr lang="de-DE" dirty="0" err="1" smtClean="0"/>
              <a:t>movement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agent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err="1" smtClean="0"/>
              <a:t>Inspection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smtClean="0"/>
              <a:t>Action</a:t>
            </a:r>
          </a:p>
          <a:p>
            <a:pPr marL="722313" lvl="1" indent="-457200">
              <a:lnSpc>
                <a:spcPct val="120000"/>
              </a:lnSpc>
              <a:buFont typeface="+mj-lt"/>
              <a:buAutoNum type="alphaLcPeriod"/>
            </a:pPr>
            <a:r>
              <a:rPr lang="de-DE" dirty="0" err="1" smtClean="0"/>
              <a:t>Civilian</a:t>
            </a:r>
            <a:r>
              <a:rPr lang="de-DE" dirty="0" smtClean="0"/>
              <a:t>: Kill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opponent</a:t>
            </a:r>
            <a:endParaRPr lang="de-DE" dirty="0"/>
          </a:p>
          <a:p>
            <a:pPr marL="722313" lvl="1" indent="-457200">
              <a:lnSpc>
                <a:spcPct val="120000"/>
              </a:lnSpc>
              <a:buFont typeface="+mj-lt"/>
              <a:buAutoNum type="alphaLcPeriod"/>
            </a:pPr>
            <a:r>
              <a:rPr lang="de-DE" dirty="0" smtClean="0"/>
              <a:t>LEO: Arrest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civilian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err="1" smtClean="0"/>
              <a:t>Cloning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civilians</a:t>
            </a:r>
            <a:r>
              <a:rPr lang="de-DE" dirty="0" smtClean="0"/>
              <a:t> on </a:t>
            </a:r>
            <a:r>
              <a:rPr lang="de-DE" dirty="0" err="1" smtClean="0"/>
              <a:t>map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smtClean="0"/>
              <a:t>Update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j</a:t>
            </a:r>
            <a:r>
              <a:rPr lang="de-DE" dirty="0" err="1" smtClean="0"/>
              <a:t>ail</a:t>
            </a:r>
            <a:endParaRPr lang="de-DE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dirty="0" smtClean="0"/>
              <a:t>Update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722313" lvl="1" indent="-457200">
              <a:buFont typeface="+mj-lt"/>
              <a:buAutoNum type="alphaLcPeriod"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72DF4-89E3-9C48-927F-B13BFACB6495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 Model: Iteration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37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i="1" dirty="0" smtClean="0"/>
              <a:t>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T</a:t>
            </a:r>
            <a:r>
              <a:rPr lang="de-DE" dirty="0" smtClean="0"/>
              <a:t> </a:t>
            </a:r>
            <a:r>
              <a:rPr lang="de-DE" b="1" dirty="0" err="1" smtClean="0"/>
              <a:t>heterogeneous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dirty="0" err="1" smtClean="0"/>
              <a:t>Drawn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b="1" dirty="0" err="1" smtClean="0"/>
              <a:t>truncated</a:t>
            </a:r>
            <a:r>
              <a:rPr lang="de-DE" b="1" dirty="0" smtClean="0"/>
              <a:t> normal </a:t>
            </a:r>
            <a:r>
              <a:rPr lang="de-DE" b="1" dirty="0" err="1" smtClean="0"/>
              <a:t>distributions</a:t>
            </a:r>
            <a:endParaRPr lang="de-DE" b="1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Uniform </a:t>
            </a:r>
            <a:r>
              <a:rPr lang="de-DE" dirty="0" err="1" smtClean="0"/>
              <a:t>distribution</a:t>
            </a:r>
            <a:r>
              <a:rPr lang="de-DE" dirty="0" smtClean="0"/>
              <a:t> not </a:t>
            </a:r>
            <a:r>
              <a:rPr lang="de-DE" dirty="0" err="1" smtClean="0"/>
              <a:t>realistic</a:t>
            </a:r>
            <a:endParaRPr lang="de-DE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smtClean="0"/>
              <a:t>Update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legitimacy</a:t>
            </a:r>
            <a:r>
              <a:rPr lang="de-DE" b="1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i="1" dirty="0" err="1" smtClean="0"/>
              <a:t>L</a:t>
            </a:r>
            <a:r>
              <a:rPr lang="de-DE" i="1" baseline="-25000" dirty="0" err="1" smtClean="0"/>
              <a:t>new</a:t>
            </a:r>
            <a:r>
              <a:rPr lang="de-DE" i="1" dirty="0" smtClean="0"/>
              <a:t>=</a:t>
            </a:r>
            <a:r>
              <a:rPr lang="de-DE" i="1" dirty="0" err="1" smtClean="0"/>
              <a:t>L</a:t>
            </a:r>
            <a:r>
              <a:rPr lang="de-DE" i="1" baseline="-25000" dirty="0" err="1" smtClean="0"/>
              <a:t>old</a:t>
            </a:r>
            <a:r>
              <a:rPr lang="de-DE" i="1" dirty="0" smtClean="0"/>
              <a:t>(1-k</a:t>
            </a:r>
            <a:r>
              <a:rPr lang="de-DE" i="1" baseline="-25000" dirty="0" smtClean="0"/>
              <a:t>L</a:t>
            </a:r>
            <a:r>
              <a:rPr lang="de-DE" i="1" dirty="0" smtClean="0"/>
              <a:t>)</a:t>
            </a:r>
            <a:r>
              <a:rPr lang="de-DE" dirty="0" smtClean="0"/>
              <a:t> (</a:t>
            </a:r>
            <a:r>
              <a:rPr lang="de-DE" dirty="0" err="1" smtClean="0"/>
              <a:t>violence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i="1" dirty="0" err="1" smtClean="0"/>
              <a:t>L</a:t>
            </a:r>
            <a:r>
              <a:rPr lang="de-DE" i="1" baseline="-25000" dirty="0" err="1" smtClean="0"/>
              <a:t>new</a:t>
            </a:r>
            <a:r>
              <a:rPr lang="de-DE" i="1" dirty="0" smtClean="0"/>
              <a:t> = </a:t>
            </a:r>
            <a:r>
              <a:rPr lang="de-DE" i="1" dirty="0" err="1" smtClean="0"/>
              <a:t>L</a:t>
            </a:r>
            <a:r>
              <a:rPr lang="de-DE" i="1" baseline="-25000" dirty="0" err="1" smtClean="0"/>
              <a:t>old</a:t>
            </a:r>
            <a:r>
              <a:rPr lang="de-DE" i="1" dirty="0" err="1" smtClean="0"/>
              <a:t>+k</a:t>
            </a:r>
            <a:r>
              <a:rPr lang="de-DE" i="1" baseline="-25000" dirty="0" err="1" smtClean="0"/>
              <a:t>L</a:t>
            </a:r>
            <a:r>
              <a:rPr lang="de-DE" i="1" dirty="0" smtClean="0"/>
              <a:t>(1-L</a:t>
            </a:r>
            <a:r>
              <a:rPr lang="de-DE" i="1" baseline="-25000" dirty="0" smtClean="0"/>
              <a:t>old</a:t>
            </a:r>
            <a:r>
              <a:rPr lang="de-DE" i="1" dirty="0" smtClean="0"/>
              <a:t>)</a:t>
            </a:r>
            <a:r>
              <a:rPr lang="de-DE" i="1" dirty="0" err="1" smtClean="0"/>
              <a:t>L</a:t>
            </a:r>
            <a:r>
              <a:rPr lang="de-DE" i="1" baseline="-25000" dirty="0" err="1" smtClean="0"/>
              <a:t>old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arrest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Violence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effect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Arrests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C175-DD2B-D54D-B0A8-2678BA0FF090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Modified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9843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Aim</a:t>
            </a:r>
            <a:r>
              <a:rPr lang="de-DE" dirty="0" smtClean="0"/>
              <a:t>: </a:t>
            </a:r>
            <a:r>
              <a:rPr lang="de-DE" dirty="0" err="1" smtClean="0"/>
              <a:t>quantify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/>
              <a:t>input</a:t>
            </a:r>
            <a:r>
              <a:rPr lang="de-DE" b="1" dirty="0" smtClean="0"/>
              <a:t> </a:t>
            </a:r>
            <a:r>
              <a:rPr lang="de-DE" b="1" dirty="0" err="1" smtClean="0"/>
              <a:t>parameters</a:t>
            </a:r>
            <a:r>
              <a:rPr lang="de-DE" b="1" dirty="0" smtClean="0"/>
              <a:t> </a:t>
            </a:r>
            <a:r>
              <a:rPr lang="de-DE" b="1" i="1" dirty="0" err="1" smtClean="0"/>
              <a:t>X</a:t>
            </a:r>
            <a:r>
              <a:rPr lang="de-DE" b="1" i="1" baseline="-25000" dirty="0" err="1" smtClean="0"/>
              <a:t>i</a:t>
            </a:r>
            <a:r>
              <a:rPr lang="de-DE" b="1" dirty="0" smtClean="0"/>
              <a:t> </a:t>
            </a:r>
            <a:r>
              <a:rPr lang="de-DE" dirty="0" smtClean="0"/>
              <a:t>on </a:t>
            </a:r>
            <a:r>
              <a:rPr lang="de-DE" b="1" dirty="0" err="1" smtClean="0"/>
              <a:t>model</a:t>
            </a:r>
            <a:r>
              <a:rPr lang="de-DE" b="1" dirty="0" smtClean="0"/>
              <a:t> </a:t>
            </a:r>
            <a:r>
              <a:rPr lang="de-DE" b="1" dirty="0" err="1" smtClean="0"/>
              <a:t>output</a:t>
            </a:r>
            <a:r>
              <a:rPr lang="de-DE" b="1" dirty="0" smtClean="0"/>
              <a:t> </a:t>
            </a:r>
            <a:r>
              <a:rPr lang="de-DE" b="1" i="1" dirty="0" smtClean="0"/>
              <a:t>Y = f(X</a:t>
            </a:r>
            <a:r>
              <a:rPr lang="de-DE" b="1" i="1" baseline="-25000" dirty="0" smtClean="0"/>
              <a:t>1</a:t>
            </a:r>
            <a:r>
              <a:rPr lang="de-DE" b="1" i="1" dirty="0" smtClean="0"/>
              <a:t>,...,</a:t>
            </a:r>
            <a:r>
              <a:rPr lang="de-DE" b="1" i="1" dirty="0" err="1" smtClean="0"/>
              <a:t>X</a:t>
            </a:r>
            <a:r>
              <a:rPr lang="de-DE" b="1" i="1" baseline="-25000" dirty="0" err="1" smtClean="0"/>
              <a:t>k</a:t>
            </a:r>
            <a:r>
              <a:rPr lang="de-DE" b="1" i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Input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treated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b="1" dirty="0" err="1" smtClean="0"/>
              <a:t>random</a:t>
            </a:r>
            <a:r>
              <a:rPr lang="de-DE" b="1" dirty="0" smtClean="0"/>
              <a:t> variables</a:t>
            </a:r>
            <a:r>
              <a:rPr lang="de-DE" dirty="0" smtClean="0"/>
              <a:t> </a:t>
            </a: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variance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based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Base </a:t>
            </a:r>
            <a:r>
              <a:rPr lang="de-DE" dirty="0" err="1" smtClean="0"/>
              <a:t>model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i="1" dirty="0" err="1" smtClean="0"/>
              <a:t>ρ</a:t>
            </a:r>
            <a:r>
              <a:rPr lang="de-DE" i="1" baseline="-25000" dirty="0" err="1" smtClean="0"/>
              <a:t>tot</a:t>
            </a:r>
            <a:r>
              <a:rPr lang="de-DE" i="1" dirty="0" smtClean="0"/>
              <a:t>, χ</a:t>
            </a:r>
            <a:r>
              <a:rPr lang="de-DE" i="1" baseline="-25000" dirty="0" smtClean="0"/>
              <a:t>1</a:t>
            </a:r>
            <a:r>
              <a:rPr lang="de-DE" i="1" dirty="0" smtClean="0"/>
              <a:t>, LEO/</a:t>
            </a:r>
            <a:r>
              <a:rPr lang="de-DE" i="1" dirty="0" err="1" smtClean="0"/>
              <a:t>civilian</a:t>
            </a:r>
            <a:r>
              <a:rPr lang="de-DE" i="1" dirty="0" smtClean="0"/>
              <a:t>, </a:t>
            </a:r>
            <a:r>
              <a:rPr lang="de-DE" i="1" dirty="0" err="1" smtClean="0"/>
              <a:t>P</a:t>
            </a:r>
            <a:r>
              <a:rPr lang="de-DE" i="1" baseline="-25000" dirty="0" err="1" smtClean="0"/>
              <a:t>c</a:t>
            </a:r>
            <a:r>
              <a:rPr lang="de-DE" i="1" dirty="0" smtClean="0"/>
              <a:t>, v, v*, </a:t>
            </a:r>
            <a:r>
              <a:rPr lang="de-DE" i="1" dirty="0" err="1" smtClean="0"/>
              <a:t>k</a:t>
            </a:r>
            <a:r>
              <a:rPr lang="de-DE" i="1" baseline="-25000" dirty="0" err="1" smtClean="0"/>
              <a:t>P</a:t>
            </a:r>
            <a:r>
              <a:rPr lang="de-DE" i="1" dirty="0" smtClean="0"/>
              <a:t>, </a:t>
            </a:r>
            <a:r>
              <a:rPr lang="de-DE" i="1" dirty="0" err="1" smtClean="0"/>
              <a:t>J</a:t>
            </a:r>
            <a:r>
              <a:rPr lang="de-DE" i="1" baseline="-25000" dirty="0" err="1" smtClean="0"/>
              <a:t>max</a:t>
            </a:r>
            <a:r>
              <a:rPr lang="de-DE" i="1" dirty="0" smtClean="0"/>
              <a:t>, L, 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i="1" dirty="0" err="1"/>
              <a:t>ρ</a:t>
            </a:r>
            <a:r>
              <a:rPr lang="de-DE" i="1" baseline="-25000" dirty="0" err="1"/>
              <a:t>tot</a:t>
            </a:r>
            <a:r>
              <a:rPr lang="de-DE" i="1" dirty="0"/>
              <a:t>, χ</a:t>
            </a:r>
            <a:r>
              <a:rPr lang="de-DE" i="1" baseline="-25000" dirty="0"/>
              <a:t>1</a:t>
            </a:r>
            <a:r>
              <a:rPr lang="de-DE" i="1" dirty="0"/>
              <a:t>, LEO/</a:t>
            </a:r>
            <a:r>
              <a:rPr lang="de-DE" i="1" dirty="0" err="1"/>
              <a:t>civilian</a:t>
            </a:r>
            <a:r>
              <a:rPr lang="de-DE" i="1" dirty="0"/>
              <a:t>, </a:t>
            </a:r>
            <a:r>
              <a:rPr lang="de-DE" i="1" dirty="0" err="1"/>
              <a:t>P</a:t>
            </a:r>
            <a:r>
              <a:rPr lang="de-DE" i="1" baseline="-25000" dirty="0" err="1"/>
              <a:t>c</a:t>
            </a:r>
            <a:r>
              <a:rPr lang="de-DE" i="1" dirty="0"/>
              <a:t>, v, v*, </a:t>
            </a:r>
            <a:r>
              <a:rPr lang="de-DE" i="1" dirty="0" err="1"/>
              <a:t>k</a:t>
            </a:r>
            <a:r>
              <a:rPr lang="de-DE" i="1" baseline="-25000" dirty="0" err="1"/>
              <a:t>P</a:t>
            </a:r>
            <a:r>
              <a:rPr lang="de-DE" i="1" dirty="0"/>
              <a:t>, </a:t>
            </a:r>
            <a:r>
              <a:rPr lang="de-DE" i="1" dirty="0" err="1"/>
              <a:t>J</a:t>
            </a:r>
            <a:r>
              <a:rPr lang="de-DE" i="1" baseline="-25000" dirty="0" err="1"/>
              <a:t>max</a:t>
            </a:r>
            <a:r>
              <a:rPr lang="de-DE" i="1" dirty="0"/>
              <a:t>, </a:t>
            </a:r>
            <a:r>
              <a:rPr lang="de-DE" i="1" dirty="0" err="1" smtClean="0"/>
              <a:t>μ</a:t>
            </a:r>
            <a:r>
              <a:rPr lang="de-DE" i="1" baseline="-25000" dirty="0" err="1" smtClean="0"/>
              <a:t>L</a:t>
            </a:r>
            <a:r>
              <a:rPr lang="de-DE" i="1" dirty="0" smtClean="0"/>
              <a:t>, </a:t>
            </a:r>
            <a:r>
              <a:rPr lang="de-DE" i="1" dirty="0" err="1" smtClean="0"/>
              <a:t>σ</a:t>
            </a:r>
            <a:r>
              <a:rPr lang="de-DE" i="1" baseline="-25000" dirty="0" err="1" smtClean="0"/>
              <a:t>L</a:t>
            </a:r>
            <a:r>
              <a:rPr lang="de-DE" i="1" dirty="0" smtClean="0"/>
              <a:t>, </a:t>
            </a:r>
            <a:r>
              <a:rPr lang="de-DE" i="1" dirty="0" err="1" smtClean="0"/>
              <a:t>μ</a:t>
            </a:r>
            <a:r>
              <a:rPr lang="de-DE" i="1" baseline="-25000" dirty="0" err="1" smtClean="0"/>
              <a:t>T</a:t>
            </a:r>
            <a:r>
              <a:rPr lang="de-DE" i="1" dirty="0" smtClean="0"/>
              <a:t>, </a:t>
            </a:r>
            <a:r>
              <a:rPr lang="de-DE" i="1" dirty="0" err="1" smtClean="0"/>
              <a:t>σ</a:t>
            </a:r>
            <a:r>
              <a:rPr lang="de-DE" i="1" baseline="-25000" dirty="0" err="1" smtClean="0"/>
              <a:t>T</a:t>
            </a:r>
            <a:r>
              <a:rPr lang="de-DE" i="1" dirty="0" smtClean="0"/>
              <a:t>, </a:t>
            </a:r>
            <a:r>
              <a:rPr lang="de-DE" i="1" dirty="0" err="1" smtClean="0"/>
              <a:t>k</a:t>
            </a:r>
            <a:r>
              <a:rPr lang="de-DE" i="1" baseline="-25000" dirty="0" err="1" smtClean="0"/>
              <a:t>L</a:t>
            </a:r>
            <a:endParaRPr lang="de-DE" i="1" baseline="-25000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Model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b="1" dirty="0" err="1"/>
              <a:t>c</a:t>
            </a:r>
            <a:r>
              <a:rPr lang="de-DE" b="1" dirty="0" err="1" smtClean="0"/>
              <a:t>umulative</a:t>
            </a:r>
            <a:r>
              <a:rPr lang="de-DE" b="1" dirty="0" smtClean="0"/>
              <a:t> </a:t>
            </a:r>
            <a:r>
              <a:rPr lang="de-DE" b="1" dirty="0" err="1" smtClean="0"/>
              <a:t>number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killings</a:t>
            </a:r>
            <a:r>
              <a:rPr lang="de-DE" dirty="0" smtClean="0"/>
              <a:t> </a:t>
            </a:r>
            <a:r>
              <a:rPr lang="de-DE" dirty="0" err="1" smtClean="0"/>
              <a:t>normalized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initial</a:t>
            </a:r>
            <a:r>
              <a:rPr lang="de-DE" dirty="0" smtClean="0"/>
              <a:t> total </a:t>
            </a:r>
            <a:r>
              <a:rPr lang="de-DE" dirty="0" err="1" smtClean="0"/>
              <a:t>population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AEBB-1477-A444-B60E-EABD709DBF28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Sensitivity</a:t>
            </a:r>
            <a:r>
              <a:rPr lang="de-DE" dirty="0" smtClean="0"/>
              <a:t> 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5930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AEBB-1477-A444-B60E-EABD709DBF28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Sensitivity</a:t>
            </a:r>
            <a:r>
              <a:rPr lang="de-DE" dirty="0" smtClean="0"/>
              <a:t> Analysis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9885308"/>
              </p:ext>
            </p:extLst>
          </p:nvPr>
        </p:nvGraphicFramePr>
        <p:xfrm>
          <a:off x="5337569" y="2250635"/>
          <a:ext cx="267652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Formel" r:id="rId3" imgW="1054100" imgH="520700" progId="Equation.3">
                  <p:embed/>
                </p:oleObj>
              </mc:Choice>
              <mc:Fallback>
                <p:oleObj name="Formel" r:id="rId3" imgW="10541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7569" y="2250635"/>
                        <a:ext cx="2676525" cy="132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Inhaltsplatzhalter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5671034"/>
              </p:ext>
            </p:extLst>
          </p:nvPr>
        </p:nvGraphicFramePr>
        <p:xfrm>
          <a:off x="5343094" y="3966677"/>
          <a:ext cx="291623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Formel" r:id="rId5" imgW="1333500" imgH="520700" progId="Equation.3">
                  <p:embed/>
                </p:oleObj>
              </mc:Choice>
              <mc:Fallback>
                <p:oleObj name="Formel" r:id="rId5" imgW="13335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3094" y="3966677"/>
                        <a:ext cx="2916238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1"/>
          <p:cNvSpPr txBox="1">
            <a:spLocks/>
          </p:cNvSpPr>
          <p:nvPr/>
        </p:nvSpPr>
        <p:spPr>
          <a:xfrm>
            <a:off x="323850" y="2024063"/>
            <a:ext cx="4104000" cy="4213225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b="1" dirty="0" err="1" smtClean="0"/>
              <a:t>Conditional</a:t>
            </a:r>
            <a:r>
              <a:rPr lang="de-DE" b="1" dirty="0" smtClean="0"/>
              <a:t> </a:t>
            </a:r>
            <a:r>
              <a:rPr lang="de-DE" b="1" dirty="0" err="1" smtClean="0"/>
              <a:t>variance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b="1" dirty="0" smtClean="0"/>
              <a:t>Monte Carlo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449872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Several obtained values </a:t>
            </a:r>
            <a:r>
              <a:rPr lang="en-US" b="1" dirty="0" smtClean="0"/>
              <a:t>violate</a:t>
            </a:r>
            <a:r>
              <a:rPr lang="en-US" dirty="0" smtClean="0"/>
              <a:t> those </a:t>
            </a:r>
            <a:r>
              <a:rPr lang="en-US" b="1" dirty="0" smtClean="0"/>
              <a:t>constrains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Possible explanation: Monte Carlo </a:t>
            </a:r>
            <a:r>
              <a:rPr lang="en-US" b="1" dirty="0" smtClean="0"/>
              <a:t>sample too small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Increase was not possible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possible future improvement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AEBB-1477-A444-B60E-EABD709DBF28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Sensitivty</a:t>
            </a:r>
            <a:r>
              <a:rPr lang="de-DE" dirty="0" smtClean="0"/>
              <a:t> Analysis: </a:t>
            </a:r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4690122"/>
              </p:ext>
            </p:extLst>
          </p:nvPr>
        </p:nvGraphicFramePr>
        <p:xfrm>
          <a:off x="5532773" y="3389381"/>
          <a:ext cx="246301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Formel" r:id="rId3" imgW="825500" imgH="241300" progId="Equation.3">
                  <p:embed/>
                </p:oleObj>
              </mc:Choice>
              <mc:Fallback>
                <p:oleObj name="Formel" r:id="rId3" imgW="825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2773" y="3389381"/>
                        <a:ext cx="2463018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537959"/>
              </p:ext>
            </p:extLst>
          </p:nvPr>
        </p:nvGraphicFramePr>
        <p:xfrm>
          <a:off x="6045522" y="2306457"/>
          <a:ext cx="144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Formel" r:id="rId5" imgW="457200" imgH="228600" progId="Equation.3">
                  <p:embed/>
                </p:oleObj>
              </mc:Choice>
              <mc:Fallback>
                <p:oleObj name="Formel" r:id="rId5" imgW="457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5522" y="2306457"/>
                        <a:ext cx="1440000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3785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FCC8-8300-5F4F-BFF0-68307C525447}" type="datetime1">
              <a:rPr lang="de-CH" smtClean="0"/>
              <a:t>15.12.14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Bjelobrk Zoran, Wälchli Ruben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Simulation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3" name="movie_pres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3850" y="2614613"/>
            <a:ext cx="8496300" cy="3027362"/>
          </a:xfrm>
        </p:spPr>
      </p:pic>
    </p:spTree>
    <p:extLst>
      <p:ext uri="{BB962C8B-B14F-4D97-AF65-F5344CB8AC3E}">
        <p14:creationId xmlns:p14="http://schemas.microsoft.com/office/powerpoint/2010/main" val="7979157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eth_praesentation_4zu3_ETH1.potx</Template>
  <TotalTime>0</TotalTime>
  <Words>433</Words>
  <Application>Microsoft Macintosh PowerPoint</Application>
  <PresentationFormat>Bildschirmpräsentation (4:3)</PresentationFormat>
  <Paragraphs>98</Paragraphs>
  <Slides>13</Slides>
  <Notes>0</Notes>
  <HiddenSlides>0</HiddenSlides>
  <MMClips>1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eth_praesentation_4zu3_ETH1</vt:lpstr>
      <vt:lpstr>Formel</vt:lpstr>
      <vt:lpstr>MSSSM: Modeling Ethnic Violence</vt:lpstr>
      <vt:lpstr>Ethnic Violence - Introduction</vt:lpstr>
      <vt:lpstr>Base Model: Agents</vt:lpstr>
      <vt:lpstr>Base Model: Iteration</vt:lpstr>
      <vt:lpstr>Modified Model</vt:lpstr>
      <vt:lpstr>Global Sensitivity Analysis</vt:lpstr>
      <vt:lpstr>Global Sensitivity Analysis</vt:lpstr>
      <vt:lpstr>Global Sensitivty Analysis: Results</vt:lpstr>
      <vt:lpstr>Visualization of Simulation</vt:lpstr>
      <vt:lpstr>Dependence on L and T</vt:lpstr>
      <vt:lpstr>Dependence on σL and σT</vt:lpstr>
      <vt:lpstr>Dependence on kL</vt:lpstr>
      <vt:lpstr>Summary and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Ruben Wälchli</cp:lastModifiedBy>
  <cp:revision>360</cp:revision>
  <cp:lastPrinted>2014-04-29T07:13:00Z</cp:lastPrinted>
  <dcterms:created xsi:type="dcterms:W3CDTF">2013-05-24T16:23:39Z</dcterms:created>
  <dcterms:modified xsi:type="dcterms:W3CDTF">2014-12-15T15:34:41Z</dcterms:modified>
</cp:coreProperties>
</file>