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8.emf"/><Relationship Id="rId1" Type="http://schemas.openxmlformats.org/officeDocument/2006/relationships/image" Target="../media/image1.emf"/><Relationship Id="rId2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2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4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4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3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4C5B-2250-0043-9879-C3A0D83CD20E}" type="datetimeFigureOut">
              <a:rPr lang="en-US" smtClean="0"/>
              <a:t>15.12.14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3F01-FC74-BB4D-A40F-68FA17F2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emf"/><Relationship Id="rId12" Type="http://schemas.openxmlformats.org/officeDocument/2006/relationships/oleObject" Target="../embeddings/oleObject5.bin"/><Relationship Id="rId13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.emf"/><Relationship Id="rId5" Type="http://schemas.openxmlformats.org/officeDocument/2006/relationships/image" Target="../media/image6.png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8" Type="http://schemas.openxmlformats.org/officeDocument/2006/relationships/oleObject" Target="../embeddings/oleObject8.bin"/><Relationship Id="rId9" Type="http://schemas.openxmlformats.org/officeDocument/2006/relationships/image" Target="../media/image2.e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Sensitivity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Aim: quantitative analysis of model parameter X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on output variable Y = f(X</a:t>
            </a:r>
            <a:r>
              <a:rPr lang="en-US" sz="2400" baseline="-25000" dirty="0"/>
              <a:t>1</a:t>
            </a:r>
            <a:r>
              <a:rPr lang="en-US" sz="2400" dirty="0" smtClean="0"/>
              <a:t>, X</a:t>
            </a:r>
            <a:r>
              <a:rPr lang="en-US" sz="2400" baseline="-25000" dirty="0"/>
              <a:t>2</a:t>
            </a:r>
            <a:r>
              <a:rPr lang="en-US" sz="2400" dirty="0" smtClean="0"/>
              <a:t>, … ,</a:t>
            </a:r>
            <a:r>
              <a:rPr lang="en-US" sz="2400" dirty="0"/>
              <a:t>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Output variable Y: cumulative no. of killings divided by initial population size after 200 time-iterations</a:t>
            </a:r>
          </a:p>
          <a:p>
            <a:r>
              <a:rPr lang="en-US" sz="2400" dirty="0" smtClean="0"/>
              <a:t>Tested input variables (on parameter-individual intervals):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base model: </a:t>
            </a:r>
            <a:r>
              <a:rPr lang="en-US" sz="2400" i="1" dirty="0" err="1" smtClean="0"/>
              <a:t>ρ</a:t>
            </a:r>
            <a:r>
              <a:rPr lang="en-US" sz="2400" baseline="-25000" dirty="0" err="1" smtClean="0"/>
              <a:t>tot</a:t>
            </a:r>
            <a:r>
              <a:rPr lang="en-US" sz="2400" dirty="0" smtClean="0"/>
              <a:t>, </a:t>
            </a:r>
            <a:r>
              <a:rPr lang="en-US" sz="2400" i="1" dirty="0" smtClean="0"/>
              <a:t>χ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LEO/civilian,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c</a:t>
            </a:r>
            <a:r>
              <a:rPr lang="en-US" sz="2400" dirty="0" smtClean="0"/>
              <a:t>, </a:t>
            </a:r>
            <a:r>
              <a:rPr lang="en-US" sz="2400" i="1" dirty="0" smtClean="0"/>
              <a:t>v</a:t>
            </a:r>
            <a:r>
              <a:rPr lang="en-US" sz="2400" dirty="0" smtClean="0"/>
              <a:t>, </a:t>
            </a:r>
            <a:r>
              <a:rPr lang="en-US" sz="2400" i="1" dirty="0" smtClean="0"/>
              <a:t>v*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k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J</a:t>
            </a:r>
            <a:r>
              <a:rPr lang="en-US" sz="2400" baseline="-25000" dirty="0" err="1" smtClean="0"/>
              <a:t>max</a:t>
            </a:r>
            <a:r>
              <a:rPr lang="en-US" sz="2400" dirty="0" smtClean="0"/>
              <a:t>, </a:t>
            </a:r>
            <a:r>
              <a:rPr lang="en-US" sz="2400" i="1" dirty="0" smtClean="0"/>
              <a:t>L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	 </a:t>
            </a:r>
            <a:r>
              <a:rPr lang="en-US" sz="2400" dirty="0" smtClean="0"/>
              <a:t>modified </a:t>
            </a:r>
            <a:r>
              <a:rPr lang="en-US" sz="2400" dirty="0"/>
              <a:t>model: </a:t>
            </a:r>
            <a:r>
              <a:rPr lang="en-US" sz="2400" i="1" dirty="0" err="1"/>
              <a:t>ρ</a:t>
            </a:r>
            <a:r>
              <a:rPr lang="en-US" sz="2400" baseline="-25000" dirty="0" err="1"/>
              <a:t>tot</a:t>
            </a:r>
            <a:r>
              <a:rPr lang="en-US" sz="2400" dirty="0"/>
              <a:t>, </a:t>
            </a:r>
            <a:r>
              <a:rPr lang="en-US" sz="2400" i="1" dirty="0"/>
              <a:t>χ</a:t>
            </a:r>
            <a:r>
              <a:rPr lang="en-US" sz="2400" baseline="-25000" dirty="0"/>
              <a:t>1</a:t>
            </a:r>
            <a:r>
              <a:rPr lang="en-US" sz="2400" dirty="0"/>
              <a:t>, LEO/civilian, </a:t>
            </a:r>
            <a:r>
              <a:rPr lang="en-US" sz="2400" i="1" dirty="0"/>
              <a:t>P</a:t>
            </a:r>
            <a:r>
              <a:rPr lang="en-US" sz="2400" i="1" baseline="-25000" dirty="0"/>
              <a:t>c</a:t>
            </a:r>
            <a:r>
              <a:rPr lang="en-US" sz="2400" dirty="0"/>
              <a:t>, </a:t>
            </a:r>
            <a:r>
              <a:rPr lang="en-US" sz="2400" i="1" dirty="0"/>
              <a:t>v</a:t>
            </a:r>
            <a:r>
              <a:rPr lang="en-US" sz="2400" dirty="0"/>
              <a:t>, </a:t>
            </a:r>
            <a:r>
              <a:rPr lang="en-US" sz="2400" i="1" dirty="0"/>
              <a:t>v*</a:t>
            </a:r>
            <a:r>
              <a:rPr lang="en-US" sz="2400" dirty="0"/>
              <a:t>, </a:t>
            </a:r>
            <a:r>
              <a:rPr lang="en-US" sz="2400" i="1" dirty="0" err="1"/>
              <a:t>k</a:t>
            </a:r>
            <a:r>
              <a:rPr lang="en-US" sz="2400" baseline="-25000" dirty="0" err="1"/>
              <a:t>P</a:t>
            </a:r>
            <a:r>
              <a:rPr lang="en-US" sz="2400" dirty="0"/>
              <a:t>, </a:t>
            </a:r>
            <a:r>
              <a:rPr lang="en-US" sz="2400" i="1" dirty="0" err="1"/>
              <a:t>J</a:t>
            </a:r>
            <a:r>
              <a:rPr lang="en-US" sz="2400" baseline="-25000" dirty="0" err="1"/>
              <a:t>max</a:t>
            </a:r>
            <a:r>
              <a:rPr lang="en-US" sz="2400" dirty="0" smtClean="0"/>
              <a:t>,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    </a:t>
            </a:r>
            <a:r>
              <a:rPr lang="en-US" sz="2400" i="1" dirty="0" err="1" smtClean="0"/>
              <a:t>μ</a:t>
            </a:r>
            <a:r>
              <a:rPr lang="en-US" sz="2400" i="1" baseline="-25000" dirty="0" err="1" smtClean="0"/>
              <a:t>L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σ</a:t>
            </a:r>
            <a:r>
              <a:rPr lang="en-US" sz="2400" i="1" baseline="-25000" dirty="0" err="1" smtClean="0"/>
              <a:t>L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μ</a:t>
            </a:r>
            <a:r>
              <a:rPr lang="en-US" sz="2400" i="1" baseline="-25000" dirty="0" err="1" smtClean="0"/>
              <a:t>T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σ</a:t>
            </a:r>
            <a:r>
              <a:rPr lang="en-US" sz="2400" i="1" baseline="-25000" dirty="0" err="1" smtClean="0"/>
              <a:t>T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k</a:t>
            </a:r>
            <a:r>
              <a:rPr lang="en-US" sz="2400" i="1" baseline="-25000" dirty="0" err="1" smtClean="0"/>
              <a:t>L</a:t>
            </a:r>
            <a:endParaRPr lang="en-US" sz="2400" i="1" baseline="-250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29675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Sensitivity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199" y="1252893"/>
            <a:ext cx="7967133" cy="42633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Calculaltion</a:t>
            </a:r>
            <a:r>
              <a:rPr lang="en-US" dirty="0" smtClean="0"/>
              <a:t> of sensitivity indices by the method of </a:t>
            </a:r>
            <a:r>
              <a:rPr lang="en-US" dirty="0" err="1" smtClean="0"/>
              <a:t>Saltelli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199" y="1779766"/>
            <a:ext cx="7967133" cy="4852455"/>
          </a:xfrm>
        </p:spPr>
        <p:txBody>
          <a:bodyPr>
            <a:normAutofit/>
          </a:bodyPr>
          <a:lstStyle/>
          <a:p>
            <a:r>
              <a:rPr lang="en-US" sz="2200" dirty="0" smtClean="0"/>
              <a:t>Calculation of </a:t>
            </a:r>
            <a:r>
              <a:rPr lang="en-US" sz="2200" dirty="0" err="1" smtClean="0"/>
              <a:t>pdf</a:t>
            </a:r>
            <a:r>
              <a:rPr lang="en-US" sz="2200" dirty="0" smtClean="0"/>
              <a:t> of Y via Monte Carlo simulation</a:t>
            </a:r>
          </a:p>
          <a:p>
            <a:r>
              <a:rPr lang="en-US" sz="2200" dirty="0" smtClean="0"/>
              <a:t>Calculation of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order sensitivity </a:t>
            </a:r>
            <a:r>
              <a:rPr lang="en-US" sz="2200" dirty="0" smtClean="0"/>
              <a:t>index (</a:t>
            </a:r>
            <a:r>
              <a:rPr lang="en-US" sz="2200" i="1" dirty="0" smtClean="0"/>
              <a:t>V</a:t>
            </a:r>
            <a:r>
              <a:rPr lang="en-US" sz="2200" dirty="0" smtClean="0"/>
              <a:t>(</a:t>
            </a:r>
            <a:r>
              <a:rPr lang="en-US" sz="2200" i="1" dirty="0" smtClean="0"/>
              <a:t>Y</a:t>
            </a:r>
            <a:r>
              <a:rPr lang="en-US" sz="2200" dirty="0" smtClean="0"/>
              <a:t>) = variance of </a:t>
            </a:r>
            <a:r>
              <a:rPr lang="en-US" sz="2200" i="1" dirty="0" smtClean="0"/>
              <a:t>Y</a:t>
            </a:r>
            <a:r>
              <a:rPr lang="en-US" sz="2200" dirty="0" smtClean="0"/>
              <a:t>): </a:t>
            </a:r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Calculation of total effect sensitivity </a:t>
            </a:r>
            <a:r>
              <a:rPr lang="en-US" sz="2200" dirty="0" smtClean="0"/>
              <a:t>index (</a:t>
            </a:r>
            <a:r>
              <a:rPr lang="en-US" sz="2200" i="1" dirty="0" err="1" smtClean="0"/>
              <a:t>X</a:t>
            </a:r>
            <a:r>
              <a:rPr lang="en-US" sz="2200" i="1" baseline="-25000" dirty="0" err="1" smtClean="0"/>
              <a:t>~</a:t>
            </a:r>
            <a:r>
              <a:rPr lang="en-US" sz="2200" i="1" baseline="-25000" dirty="0" err="1"/>
              <a:t>i</a:t>
            </a:r>
            <a:r>
              <a:rPr lang="en-US" sz="2200" dirty="0" smtClean="0"/>
              <a:t> = all values of </a:t>
            </a:r>
            <a:r>
              <a:rPr lang="en-US" sz="2200" i="1" dirty="0" smtClean="0"/>
              <a:t>X</a:t>
            </a:r>
            <a:r>
              <a:rPr lang="en-US" sz="2200" dirty="0" smtClean="0"/>
              <a:t> except </a:t>
            </a:r>
            <a:r>
              <a:rPr lang="en-US" sz="2200" i="1" dirty="0" smtClean="0"/>
              <a:t>X</a:t>
            </a:r>
            <a:r>
              <a:rPr lang="en-US" sz="2200" i="1" baseline="-25000" dirty="0" smtClean="0"/>
              <a:t>i</a:t>
            </a:r>
            <a:r>
              <a:rPr lang="en-US" sz="2200" dirty="0" smtClean="0"/>
              <a:t>):</a:t>
            </a:r>
            <a:endParaRPr lang="en-US" sz="2200" dirty="0" smtClean="0"/>
          </a:p>
          <a:p>
            <a:pPr marL="0" indent="0">
              <a:buNone/>
            </a:pPr>
            <a:endParaRPr lang="en-US" sz="22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bigger 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r>
              <a:rPr lang="en-US" sz="2000" dirty="0"/>
              <a:t> and 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T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, </a:t>
            </a:r>
            <a:r>
              <a:rPr lang="en-US" sz="2000" dirty="0"/>
              <a:t>the higher is the </a:t>
            </a:r>
            <a:r>
              <a:rPr lang="en-US" sz="2000" dirty="0" smtClean="0"/>
              <a:t>effect </a:t>
            </a:r>
            <a:r>
              <a:rPr lang="en-US" sz="2000" dirty="0"/>
              <a:t>of </a:t>
            </a:r>
            <a:r>
              <a:rPr lang="en-US" sz="2000" dirty="0" smtClean="0"/>
              <a:t>input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onto </a:t>
            </a:r>
            <a:r>
              <a:rPr lang="en-US" sz="2000" dirty="0" smtClean="0"/>
              <a:t>output </a:t>
            </a:r>
            <a:r>
              <a:rPr lang="en-US" sz="2000" i="1" dirty="0" smtClean="0"/>
              <a:t>Y</a:t>
            </a:r>
            <a:endParaRPr lang="en-US" sz="2000" dirty="0"/>
          </a:p>
          <a:p>
            <a:r>
              <a:rPr lang="en-US" sz="2000" dirty="0" smtClean="0"/>
              <a:t>(</a:t>
            </a:r>
            <a:r>
              <a:rPr lang="en-US" sz="2000" i="1" dirty="0" err="1" smtClean="0"/>
              <a:t>S</a:t>
            </a:r>
            <a:r>
              <a:rPr lang="en-US" sz="2000" i="1" baseline="-25000" dirty="0" err="1" smtClean="0"/>
              <a:t>T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smtClean="0"/>
              <a:t>–</a:t>
            </a:r>
            <a:r>
              <a:rPr lang="en-US" sz="2000" dirty="0" smtClean="0"/>
              <a:t> </a:t>
            </a:r>
            <a:r>
              <a:rPr lang="en-US" sz="2000" i="1" dirty="0" smtClean="0"/>
              <a:t>S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) provides information on how much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interferes </a:t>
            </a:r>
            <a:r>
              <a:rPr lang="en-US" sz="2000" dirty="0"/>
              <a:t>with the other input </a:t>
            </a:r>
            <a:r>
              <a:rPr lang="en-US" sz="2000" dirty="0" smtClean="0"/>
              <a:t>parameters</a:t>
            </a:r>
            <a:endParaRPr lang="en-US" sz="2000" dirty="0"/>
          </a:p>
          <a:p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8014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076082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7610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27621"/>
              </p:ext>
            </p:extLst>
          </p:nvPr>
        </p:nvGraphicFramePr>
        <p:xfrm>
          <a:off x="2492732" y="2640895"/>
          <a:ext cx="2022828" cy="804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0" imgW="1054100" imgH="419100" progId="Equation.3">
                  <p:embed/>
                </p:oleObj>
              </mc:Choice>
              <mc:Fallback>
                <p:oleObj name="Equation" r:id="rId10" imgW="1054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2732" y="2640895"/>
                        <a:ext cx="2022828" cy="804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758041"/>
              </p:ext>
            </p:extLst>
          </p:nvPr>
        </p:nvGraphicFramePr>
        <p:xfrm>
          <a:off x="2425700" y="3851275"/>
          <a:ext cx="26177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12" imgW="1333500" imgH="419100" progId="Equation.3">
                  <p:embed/>
                </p:oleObj>
              </mc:Choice>
              <mc:Fallback>
                <p:oleObj name="Equation" r:id="rId12" imgW="1333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25700" y="3851275"/>
                        <a:ext cx="2617788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39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 Sensitivity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7967133" cy="6397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Failure of implementation of sensitivity analysis suggested by </a:t>
            </a:r>
            <a:r>
              <a:rPr lang="en-US" dirty="0" err="1" smtClean="0"/>
              <a:t>Saltelli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7967133" cy="3951288"/>
          </a:xfrm>
        </p:spPr>
        <p:txBody>
          <a:bodyPr/>
          <a:lstStyle/>
          <a:p>
            <a:r>
              <a:rPr lang="en-US" dirty="0" smtClean="0"/>
              <a:t>Several computed values of sensitivity indices violate: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domain of definition: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Possible reason for failure: size of base samples of 100 not large enough</a:t>
            </a:r>
          </a:p>
          <a:p>
            <a:r>
              <a:rPr lang="en-US" dirty="0" smtClean="0"/>
              <a:t>Size of base samples could not be increased due to lack of sufficient computational power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377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45187"/>
              </p:ext>
            </p:extLst>
          </p:nvPr>
        </p:nvGraphicFramePr>
        <p:xfrm>
          <a:off x="4089400" y="2667000"/>
          <a:ext cx="1508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6" imgW="812800" imgH="228600" progId="Equation.3">
                  <p:embed/>
                </p:oleObj>
              </mc:Choice>
              <mc:Fallback>
                <p:oleObj name="Equation" r:id="rId6" imgW="812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9400" y="2667000"/>
                        <a:ext cx="15081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47224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34637"/>
              </p:ext>
            </p:extLst>
          </p:nvPr>
        </p:nvGraphicFramePr>
        <p:xfrm>
          <a:off x="1341087" y="3130550"/>
          <a:ext cx="847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" name="Equation" r:id="rId10" imgW="457200" imgH="228600" progId="Equation.3">
                  <p:embed/>
                </p:oleObj>
              </mc:Choice>
              <mc:Fallback>
                <p:oleObj name="Equation" r:id="rId10" imgW="457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1087" y="3130550"/>
                        <a:ext cx="84772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4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167</Words>
  <Application>Microsoft Macintosh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Office Theme</vt:lpstr>
      <vt:lpstr>Equation</vt:lpstr>
      <vt:lpstr>Microsoft Equation</vt:lpstr>
      <vt:lpstr>Global Sensitivity Analysis</vt:lpstr>
      <vt:lpstr>Global Sensitivity Analysis</vt:lpstr>
      <vt:lpstr>Global Sensitivity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Sensitivity Analysis</dc:title>
  <dc:creator>Zoltan Dzogchen</dc:creator>
  <cp:lastModifiedBy>Zoltan Dzogchen</cp:lastModifiedBy>
  <cp:revision>22</cp:revision>
  <dcterms:created xsi:type="dcterms:W3CDTF">2014-12-12T10:19:19Z</dcterms:created>
  <dcterms:modified xsi:type="dcterms:W3CDTF">2014-12-14T23:39:47Z</dcterms:modified>
</cp:coreProperties>
</file>