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6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0" roundtripDataSignature="AMtx7mjeMVao9DDyHFHqpdTVIuC+uqCZ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6"/>
  </p:normalViewPr>
  <p:slideViewPr>
    <p:cSldViewPr snapToGrid="0">
      <p:cViewPr varScale="1">
        <p:scale>
          <a:sx n="108" d="100"/>
          <a:sy n="108" d="100"/>
        </p:scale>
        <p:origin x="176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10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0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11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1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12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2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p13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3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p14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4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p15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5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p16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6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p17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7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2" name="Google Shape;242;p18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8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2" name="Google Shape;252;p19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p20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0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p21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1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3" name="Google Shape;283;p22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2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p23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3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3" name="Google Shape;303;p24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4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2" name="Google Shape;312;p25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5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0" name="Google Shape;320;p26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6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2" name="Google Shape;332;p27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7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2" name="Google Shape;342;p28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8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1" name="Google Shape;351;p29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9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9" name="Google Shape;359;p30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0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p31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1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9" name="Google Shape;379;p32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32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p33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3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6" name="Google Shape;396;p34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4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7" name="Google Shape;407;p35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5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6" name="Google Shape;416;p36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36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4" name="Google Shape;424;p37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7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4" name="Google Shape;434;p38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38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4" name="Google Shape;444;p39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39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4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3" name="Google Shape;453;p40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40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3" name="Google Shape;463;p41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41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2" name="Google Shape;472;p42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42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2" name="Google Shape;482;p43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43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2" name="Google Shape;492;p44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44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2" name="Google Shape;502;p45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45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0" name="Google Shape;510;p46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46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0" name="Google Shape;520;p47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47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8" name="Google Shape;528;p48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48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8" name="Google Shape;538;p49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49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5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7" name="Google Shape;547;p50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50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5" name="Google Shape;555;p51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51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51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4" name="Google Shape;564;p52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52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52</a:t>
            </a:fld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2" name="Google Shape;572;p53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53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53</a:t>
            </a:fld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2" name="Google Shape;582;p54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54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54</a:t>
            </a:fld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0" name="Google Shape;590;p55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55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55</a:t>
            </a:fld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9" name="Google Shape;599;p56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56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56</a:t>
            </a:fld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9" name="Google Shape;609;p57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57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57</a:t>
            </a:fld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7" name="Google Shape;617;p58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58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58</a:t>
            </a:fld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5" name="Google Shape;625;p59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59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59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6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6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6" name="Google Shape;636;p60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60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60</a:t>
            </a:fld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4" name="Google Shape;644;p61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61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61</a:t>
            </a:fld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7" name="Google Shape;657;p62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62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62</a:t>
            </a:fld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7" name="Google Shape;667;p63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63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63</a:t>
            </a:fld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7" name="Google Shape;677;p64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64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64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7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7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8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8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9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9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10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01816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509013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1413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865248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2645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089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9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11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37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1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956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05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912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8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2536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667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299384-919B-4248-8FE3-5FD22192C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0594" y="2309532"/>
            <a:ext cx="5826719" cy="1646302"/>
          </a:xfrm>
        </p:spPr>
        <p:txBody>
          <a:bodyPr/>
          <a:lstStyle/>
          <a:p>
            <a:r>
              <a:rPr lang="en-US" b="1" i="1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The Document Object Model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ym typeface="Arial"/>
              </a:rPr>
              <a:t>The DOM Tree</a:t>
            </a:r>
          </a:p>
        </p:txBody>
      </p:sp>
      <p:sp>
        <p:nvSpPr>
          <p:cNvPr id="169" name="Google Shape;169;p10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DOM </a:t>
            </a:r>
            <a:r>
              <a:rPr lang="en-US">
                <a:sym typeface="Courier New"/>
              </a:rPr>
              <a:t>Document</a:t>
            </a:r>
            <a:r>
              <a:rPr lang="en-US"/>
              <a:t> Object Properties</a:t>
            </a:r>
          </a:p>
        </p:txBody>
      </p:sp>
      <p:sp>
        <p:nvSpPr>
          <p:cNvPr id="170" name="Google Shape;170;p10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>
                <a:sym typeface="Calibri"/>
              </a:rPr>
              <a:t>© 2015, 2011 Cengage Learning.</a:t>
            </a:r>
          </a:p>
        </p:txBody>
      </p:sp>
      <p:pic>
        <p:nvPicPr>
          <p:cNvPr id="171" name="Google Shape;171;p10" descr="Screen Shot 2014-10-03 at 3 Oct   2.12.34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0700" y="1982241"/>
            <a:ext cx="8102600" cy="3881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>
                <a:sym typeface="Arial"/>
              </a:rPr>
              <a:t>Accessing Document Elements, Content, Properties, &amp; Attributes</a:t>
            </a:r>
          </a:p>
        </p:txBody>
      </p:sp>
      <p:sp>
        <p:nvSpPr>
          <p:cNvPr id="179" name="Google Shape;179;p11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Accessing Elements by </a:t>
            </a:r>
            <a:r>
              <a:rPr lang="en-US">
                <a:sym typeface="Courier New"/>
              </a:rPr>
              <a:t>id</a:t>
            </a:r>
            <a:r>
              <a:rPr lang="en-US"/>
              <a:t> value</a:t>
            </a:r>
          </a:p>
          <a:p>
            <a:pPr lvl="1"/>
            <a:r>
              <a:rPr lang="en-US"/>
              <a:t>Set the </a:t>
            </a:r>
            <a:r>
              <a:rPr lang="en-US">
                <a:sym typeface="Courier New"/>
              </a:rPr>
              <a:t>id</a:t>
            </a:r>
            <a:r>
              <a:rPr lang="en-US"/>
              <a:t> value in HTML</a:t>
            </a:r>
          </a:p>
          <a:p>
            <a:pPr lvl="1"/>
            <a:r>
              <a:rPr lang="en-US"/>
              <a:t>Use the </a:t>
            </a:r>
            <a:r>
              <a:rPr lang="en-US">
                <a:sym typeface="Courier New"/>
              </a:rPr>
              <a:t>getElementById()</a:t>
            </a:r>
            <a:r>
              <a:rPr lang="en-US"/>
              <a:t>method</a:t>
            </a:r>
          </a:p>
          <a:p>
            <a:pPr lvl="1"/>
            <a:r>
              <a:rPr lang="en-US"/>
              <a:t>Returns the first element in a document with a matching </a:t>
            </a:r>
            <a:r>
              <a:rPr lang="en-US">
                <a:sym typeface="Courier New"/>
              </a:rPr>
              <a:t>id</a:t>
            </a:r>
            <a:r>
              <a:rPr lang="en-US"/>
              <a:t> attribute</a:t>
            </a:r>
          </a:p>
        </p:txBody>
      </p:sp>
      <p:sp>
        <p:nvSpPr>
          <p:cNvPr id="180" name="Google Shape;180;p11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>
                <a:sym typeface="Calibri"/>
              </a:rPr>
              <a:t>© 2015, 2011 Cengage Learning.</a:t>
            </a:r>
          </a:p>
        </p:txBody>
      </p:sp>
      <p:pic>
        <p:nvPicPr>
          <p:cNvPr id="181" name="Google Shape;181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0776" y="3922995"/>
            <a:ext cx="6922449" cy="2151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>
                <a:sym typeface="Arial"/>
              </a:rPr>
              <a:t>Accessing Document Elements, Content, Properties, &amp; Attributes</a:t>
            </a:r>
          </a:p>
        </p:txBody>
      </p:sp>
      <p:sp>
        <p:nvSpPr>
          <p:cNvPr id="188" name="Google Shape;188;p1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Programming Exercise 01_05_01 – Step 1</a:t>
            </a:r>
          </a:p>
          <a:p>
            <a:pPr lvl="1"/>
            <a:r>
              <a:rPr lang="en-US"/>
              <a:t>Accessing Elements by </a:t>
            </a:r>
            <a:r>
              <a:rPr lang="en-US">
                <a:sym typeface="Courier New"/>
              </a:rPr>
              <a:t>id</a:t>
            </a:r>
            <a:r>
              <a:rPr lang="en-US"/>
              <a:t> Value</a:t>
            </a:r>
          </a:p>
        </p:txBody>
      </p:sp>
      <p:pic>
        <p:nvPicPr>
          <p:cNvPr id="190" name="Google Shape;190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2937" y="2447061"/>
            <a:ext cx="6498126" cy="3634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>
                <a:sym typeface="Arial"/>
              </a:rPr>
              <a:t>Accessing Document Elements, Content, Properties, &amp; Attributes</a:t>
            </a:r>
          </a:p>
        </p:txBody>
      </p:sp>
      <p:sp>
        <p:nvSpPr>
          <p:cNvPr id="198" name="Google Shape;198;p13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Accessing Elements by Tag Name</a:t>
            </a:r>
          </a:p>
          <a:p>
            <a:pPr lvl="1"/>
            <a:r>
              <a:rPr lang="en-US"/>
              <a:t>Use the </a:t>
            </a:r>
            <a:r>
              <a:rPr lang="en-US">
                <a:sym typeface="Courier New"/>
              </a:rPr>
              <a:t>getElementsByTagName()</a:t>
            </a:r>
            <a:r>
              <a:rPr lang="en-US"/>
              <a:t>method</a:t>
            </a:r>
          </a:p>
          <a:p>
            <a:pPr lvl="1"/>
            <a:r>
              <a:rPr lang="en-US"/>
              <a:t>Tag name is the name of an element</a:t>
            </a:r>
          </a:p>
          <a:p>
            <a:pPr lvl="1"/>
            <a:r>
              <a:rPr lang="en-US"/>
              <a:t>Returns array  or node list (more later) of elements matching a specified tag name</a:t>
            </a:r>
          </a:p>
          <a:p>
            <a:pPr lvl="2"/>
            <a:r>
              <a:rPr lang="en-US"/>
              <a:t>Returned in order of appearance in document</a:t>
            </a:r>
          </a:p>
        </p:txBody>
      </p:sp>
      <p:sp>
        <p:nvSpPr>
          <p:cNvPr id="199" name="Google Shape;199;p13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>
                <a:sym typeface="Calibri"/>
              </a:rPr>
              <a:t>© 2015, 2011 Cengage Learning.</a:t>
            </a:r>
          </a:p>
        </p:txBody>
      </p:sp>
      <p:pic>
        <p:nvPicPr>
          <p:cNvPr id="200" name="Google Shape;20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5336" y="4948666"/>
            <a:ext cx="7173327" cy="600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4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>
                <a:sym typeface="Arial"/>
              </a:rPr>
              <a:t>Accessing Document Elements, Content, Properties, &amp; Attributes</a:t>
            </a:r>
          </a:p>
        </p:txBody>
      </p:sp>
      <p:sp>
        <p:nvSpPr>
          <p:cNvPr id="207" name="Google Shape;207;p14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Programming Exercise 01_05_01 – Step 2</a:t>
            </a:r>
          </a:p>
          <a:p>
            <a:pPr lvl="1"/>
            <a:r>
              <a:rPr lang="en-US"/>
              <a:t>Accessing Elements by Tag Name</a:t>
            </a:r>
          </a:p>
        </p:txBody>
      </p:sp>
      <p:pic>
        <p:nvPicPr>
          <p:cNvPr id="209" name="Google Shape;20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2937" y="2447061"/>
            <a:ext cx="6498126" cy="3634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5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>
                <a:sym typeface="Arial"/>
              </a:rPr>
              <a:t>Accessing Document Elements, Content, Properties, &amp; Attributes</a:t>
            </a:r>
          </a:p>
        </p:txBody>
      </p:sp>
      <p:sp>
        <p:nvSpPr>
          <p:cNvPr id="217" name="Google Shape;217;p15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Accessing Elements by Class Name</a:t>
            </a:r>
          </a:p>
          <a:p>
            <a:pPr lvl="1"/>
            <a:r>
              <a:rPr lang="en-US"/>
              <a:t>Use the </a:t>
            </a:r>
            <a:r>
              <a:rPr lang="en-US">
                <a:sym typeface="Courier New"/>
              </a:rPr>
              <a:t>getElementsByClassName()</a:t>
            </a:r>
            <a:r>
              <a:rPr lang="en-US"/>
              <a:t>method</a:t>
            </a:r>
          </a:p>
          <a:p>
            <a:pPr lvl="1"/>
            <a:r>
              <a:rPr lang="en-US"/>
              <a:t>Returns array  or node list (more later) of elements matching a specified </a:t>
            </a:r>
            <a:r>
              <a:rPr lang="en-US">
                <a:sym typeface="Courier New"/>
              </a:rPr>
              <a:t>class</a:t>
            </a:r>
            <a:r>
              <a:rPr lang="en-US"/>
              <a:t> attribute</a:t>
            </a:r>
            <a:endParaRPr lang="en-US">
              <a:sym typeface="Courier New"/>
            </a:endParaRPr>
          </a:p>
          <a:p>
            <a:pPr lvl="1"/>
            <a:r>
              <a:rPr lang="en-US">
                <a:sym typeface="Courier New"/>
              </a:rPr>
              <a:t>class</a:t>
            </a:r>
            <a:r>
              <a:rPr lang="en-US"/>
              <a:t> attribute takes multiple values, so method takes compound arguments</a:t>
            </a:r>
          </a:p>
          <a:p>
            <a:pPr lvl="2"/>
            <a:r>
              <a:rPr lang="en-US"/>
              <a:t>Arguments enclosed in single set of quotes, with </a:t>
            </a:r>
            <a:r>
              <a:rPr lang="en-US">
                <a:sym typeface="Courier New"/>
              </a:rPr>
              <a:t>class</a:t>
            </a:r>
            <a:r>
              <a:rPr lang="en-US"/>
              <a:t> names separated by spaces</a:t>
            </a:r>
          </a:p>
          <a:p>
            <a:pPr lvl="1"/>
            <a:endParaRPr lang="en-US"/>
          </a:p>
        </p:txBody>
      </p:sp>
      <p:sp>
        <p:nvSpPr>
          <p:cNvPr id="218" name="Google Shape;218;p15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>
                <a:sym typeface="Calibri"/>
              </a:rPr>
              <a:t>© 2015, 2011 Cengage Learning.</a:t>
            </a:r>
          </a:p>
        </p:txBody>
      </p:sp>
      <p:pic>
        <p:nvPicPr>
          <p:cNvPr id="219" name="Google Shape;21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7652" y="5482126"/>
            <a:ext cx="7668696" cy="438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6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>
                <a:sym typeface="Arial"/>
              </a:rPr>
              <a:t>Accessing Document Elements, Content, Properties, &amp; Attributes</a:t>
            </a:r>
          </a:p>
        </p:txBody>
      </p:sp>
      <p:sp>
        <p:nvSpPr>
          <p:cNvPr id="227" name="Google Shape;227;p16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Accessing Elements by Name</a:t>
            </a:r>
          </a:p>
          <a:p>
            <a:pPr lvl="1"/>
            <a:r>
              <a:rPr lang="en-US"/>
              <a:t>Use the </a:t>
            </a:r>
            <a:r>
              <a:rPr lang="en-US">
                <a:sym typeface="Courier New"/>
              </a:rPr>
              <a:t>getElementsByName()</a:t>
            </a:r>
            <a:r>
              <a:rPr lang="en-US"/>
              <a:t>method</a:t>
            </a:r>
          </a:p>
          <a:p>
            <a:pPr lvl="1"/>
            <a:r>
              <a:rPr lang="en-US"/>
              <a:t>Returns array  or node list (more later) of elements matching a specified </a:t>
            </a:r>
            <a:r>
              <a:rPr lang="en-US">
                <a:sym typeface="Courier New"/>
              </a:rPr>
              <a:t>name</a:t>
            </a:r>
            <a:r>
              <a:rPr lang="en-US"/>
              <a:t> attribute</a:t>
            </a:r>
          </a:p>
          <a:p>
            <a:pPr lvl="1"/>
            <a:r>
              <a:rPr lang="en-US"/>
              <a:t>Not as useful as preceding options</a:t>
            </a:r>
          </a:p>
          <a:p>
            <a:pPr lvl="2"/>
            <a:r>
              <a:rPr lang="en-US"/>
              <a:t>Good for concise code when accessing set of option buttons or check boxes in a form</a:t>
            </a:r>
          </a:p>
        </p:txBody>
      </p:sp>
      <p:sp>
        <p:nvSpPr>
          <p:cNvPr id="228" name="Google Shape;228;p16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>
                <a:sym typeface="Calibri"/>
              </a:rPr>
              <a:t>© 2015, 2011 Cengage Learning.</a:t>
            </a:r>
          </a:p>
        </p:txBody>
      </p:sp>
      <p:pic>
        <p:nvPicPr>
          <p:cNvPr id="229" name="Google Shape;22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3837" y="5148281"/>
            <a:ext cx="7836327" cy="464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7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>
                <a:sym typeface="Arial"/>
              </a:rPr>
              <a:t>Accessing Document Elements, Content, Properties, &amp; Attributes</a:t>
            </a:r>
          </a:p>
        </p:txBody>
      </p:sp>
      <p:sp>
        <p:nvSpPr>
          <p:cNvPr id="237" name="Google Shape;237;p17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Accessing Elements by CSS Selectors</a:t>
            </a:r>
          </a:p>
          <a:p>
            <a:pPr lvl="1"/>
            <a:r>
              <a:rPr lang="en-US"/>
              <a:t>Use the </a:t>
            </a:r>
            <a:r>
              <a:rPr lang="en-US">
                <a:sym typeface="Courier New"/>
              </a:rPr>
              <a:t>querySelector()</a:t>
            </a:r>
            <a:r>
              <a:rPr lang="en-US"/>
              <a:t>method</a:t>
            </a:r>
          </a:p>
          <a:p>
            <a:pPr lvl="1"/>
            <a:r>
              <a:rPr lang="en-US"/>
              <a:t>Returns first occurrence of element matching a CSS selector</a:t>
            </a:r>
          </a:p>
        </p:txBody>
      </p:sp>
      <p:sp>
        <p:nvSpPr>
          <p:cNvPr id="238" name="Google Shape;238;p17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>
                <a:sym typeface="Calibri"/>
              </a:rPr>
              <a:t>© 2015, 2011 Cengage Learning.</a:t>
            </a:r>
          </a:p>
        </p:txBody>
      </p:sp>
      <p:pic>
        <p:nvPicPr>
          <p:cNvPr id="239" name="Google Shape;23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469" y="3640076"/>
            <a:ext cx="5811061" cy="24387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8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>
                <a:sym typeface="Arial"/>
              </a:rPr>
              <a:t>Accessing Document Elements, Content, Properties, &amp; Attributes</a:t>
            </a:r>
          </a:p>
        </p:txBody>
      </p:sp>
      <p:sp>
        <p:nvSpPr>
          <p:cNvPr id="247" name="Google Shape;247;p18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Accessing Elements by CSS Selectors</a:t>
            </a:r>
          </a:p>
          <a:p>
            <a:pPr lvl="1"/>
            <a:r>
              <a:rPr lang="en-US"/>
              <a:t>Use the </a:t>
            </a:r>
            <a:r>
              <a:rPr lang="en-US">
                <a:sym typeface="Courier New"/>
              </a:rPr>
              <a:t>querySelectorAll()</a:t>
            </a:r>
            <a:r>
              <a:rPr lang="en-US"/>
              <a:t>method</a:t>
            </a:r>
          </a:p>
          <a:p>
            <a:pPr lvl="1"/>
            <a:r>
              <a:rPr lang="en-US"/>
              <a:t>Returns collection of elements matching a CSS selector</a:t>
            </a:r>
          </a:p>
        </p:txBody>
      </p:sp>
      <p:sp>
        <p:nvSpPr>
          <p:cNvPr id="248" name="Google Shape;248;p18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>
                <a:sym typeface="Calibri"/>
              </a:rPr>
              <a:t>© 2015, 2011 Cengage Learning.</a:t>
            </a:r>
          </a:p>
        </p:txBody>
      </p:sp>
      <p:pic>
        <p:nvPicPr>
          <p:cNvPr id="249" name="Google Shape;24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6390" y="3638692"/>
            <a:ext cx="6411220" cy="25625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9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>
                <a:sym typeface="Arial"/>
              </a:rPr>
              <a:t>Accessing Document Elements, Content, Properties, &amp; Attributes</a:t>
            </a:r>
          </a:p>
        </p:txBody>
      </p:sp>
      <p:sp>
        <p:nvSpPr>
          <p:cNvPr id="257" name="Google Shape;257;p19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Accessing an Element’s Content</a:t>
            </a:r>
          </a:p>
          <a:p>
            <a:pPr lvl="1"/>
            <a:r>
              <a:rPr lang="en-US"/>
              <a:t>Use the </a:t>
            </a:r>
            <a:r>
              <a:rPr lang="en-US">
                <a:sym typeface="Courier New"/>
              </a:rPr>
              <a:t>textContent</a:t>
            </a:r>
            <a:r>
              <a:rPr lang="en-US"/>
              <a:t> property</a:t>
            </a:r>
          </a:p>
          <a:p>
            <a:pPr lvl="1"/>
            <a:r>
              <a:rPr lang="en-US"/>
              <a:t>Accesses and/or changes an element’s text</a:t>
            </a:r>
          </a:p>
          <a:p>
            <a:pPr lvl="1"/>
            <a:r>
              <a:rPr lang="en-US"/>
              <a:t>Unlike </a:t>
            </a:r>
            <a:r>
              <a:rPr lang="en-US">
                <a:sym typeface="Courier New"/>
              </a:rPr>
              <a:t>innerHTML</a:t>
            </a:r>
            <a:r>
              <a:rPr lang="en-US"/>
              <a:t>, </a:t>
            </a:r>
            <a:r>
              <a:rPr lang="en-US">
                <a:sym typeface="Courier New"/>
              </a:rPr>
              <a:t>textContent</a:t>
            </a:r>
            <a:r>
              <a:rPr lang="en-US"/>
              <a:t> strips out HTML tags</a:t>
            </a:r>
          </a:p>
        </p:txBody>
      </p:sp>
      <p:sp>
        <p:nvSpPr>
          <p:cNvPr id="258" name="Google Shape;258;p19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>
                <a:sym typeface="Calibri"/>
              </a:rPr>
              <a:t>© 2015, 2011 Cengage Learning.</a:t>
            </a:r>
          </a:p>
        </p:txBody>
      </p:sp>
      <p:pic>
        <p:nvPicPr>
          <p:cNvPr id="259" name="Google Shape;25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4495" y="3842125"/>
            <a:ext cx="6335010" cy="250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ym typeface="Arial"/>
              </a:rPr>
              <a:t>Credits</a:t>
            </a:r>
          </a:p>
        </p:txBody>
      </p:sp>
      <p:sp>
        <p:nvSpPr>
          <p:cNvPr id="97" name="Google Shape;97;p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Some of the contents of this slide presentation have been referenced and reproduced from the textbook for this course, JavaScript (Sixth Edition) , Sasha Vodnik and Don Gosseling, ©2015, 2011, Cengage Learning, All Rights Reserved. ISBN 978-1-305-07844-4.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0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>
                <a:sym typeface="Arial"/>
              </a:rPr>
              <a:t>Accessing Document Elements, Content, Properties, &amp; Attributes</a:t>
            </a:r>
          </a:p>
        </p:txBody>
      </p:sp>
      <p:sp>
        <p:nvSpPr>
          <p:cNvPr id="267" name="Google Shape;267;p20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Accessing an Element’s CSS Properties</a:t>
            </a:r>
          </a:p>
          <a:p>
            <a:pPr lvl="1"/>
            <a:r>
              <a:rPr lang="en-US"/>
              <a:t>Can access CSS properties through DOM using dot notation</a:t>
            </a:r>
          </a:p>
          <a:p>
            <a:pPr lvl="1"/>
            <a:r>
              <a:rPr lang="en-US"/>
              <a:t>Reference element's style property followed by name of CSS property</a:t>
            </a:r>
          </a:p>
          <a:p>
            <a:pPr lvl="1"/>
            <a:r>
              <a:rPr lang="en-US"/>
              <a:t>Example: change value of CSS </a:t>
            </a:r>
            <a:r>
              <a:rPr lang="en-US">
                <a:sym typeface="Courier New"/>
              </a:rPr>
              <a:t>display</a:t>
            </a:r>
            <a:r>
              <a:rPr lang="en-US"/>
              <a:t> property to </a:t>
            </a:r>
            <a:r>
              <a:rPr lang="en-US">
                <a:sym typeface="Courier New"/>
              </a:rPr>
              <a:t>none</a:t>
            </a:r>
            <a:r>
              <a:rPr lang="en-US"/>
              <a:t> for an element</a:t>
            </a:r>
          </a:p>
        </p:txBody>
      </p:sp>
      <p:sp>
        <p:nvSpPr>
          <p:cNvPr id="268" name="Google Shape;268;p20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>
                <a:sym typeface="Calibri"/>
              </a:rPr>
              <a:t>© 2015, 2011 Cengage Learning.</a:t>
            </a:r>
          </a:p>
        </p:txBody>
      </p:sp>
      <p:pic>
        <p:nvPicPr>
          <p:cNvPr id="269" name="Google Shape;26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0791" y="4988663"/>
            <a:ext cx="7955280" cy="546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0791" y="5531666"/>
            <a:ext cx="7955280" cy="570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>
                <a:sym typeface="Arial"/>
              </a:rPr>
              <a:t>Accessing Document Elements, Content, Properties, &amp; Attributes</a:t>
            </a:r>
          </a:p>
        </p:txBody>
      </p:sp>
      <p:sp>
        <p:nvSpPr>
          <p:cNvPr id="278" name="Google Shape;278;p21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JavaScript Rules for CSS Properties</a:t>
            </a:r>
          </a:p>
          <a:p>
            <a:pPr lvl="1"/>
            <a:r>
              <a:rPr lang="en-US"/>
              <a:t>When CSS property includes hyphen (-), remove hyphen</a:t>
            </a:r>
          </a:p>
          <a:p>
            <a:pPr lvl="1"/>
            <a:r>
              <a:rPr lang="en-US"/>
              <a:t>CamelCase CSS property name</a:t>
            </a:r>
          </a:p>
          <a:p>
            <a:pPr lvl="1"/>
            <a:r>
              <a:rPr lang="en-US"/>
              <a:t>Example: </a:t>
            </a:r>
            <a:r>
              <a:rPr lang="en-US">
                <a:sym typeface="Courier New"/>
              </a:rPr>
              <a:t>font-family</a:t>
            </a:r>
            <a:r>
              <a:rPr lang="en-US"/>
              <a:t> becomes </a:t>
            </a:r>
            <a:r>
              <a:rPr lang="en-US">
                <a:sym typeface="Courier New"/>
              </a:rPr>
              <a:t>fontFamily</a:t>
            </a:r>
            <a:endParaRPr lang="en-US"/>
          </a:p>
        </p:txBody>
      </p:sp>
      <p:sp>
        <p:nvSpPr>
          <p:cNvPr id="279" name="Google Shape;279;p21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>
                <a:sym typeface="Calibri"/>
              </a:rPr>
              <a:t>© 2015, 2011 Cengage Learning.</a:t>
            </a:r>
          </a:p>
        </p:txBody>
      </p:sp>
      <p:pic>
        <p:nvPicPr>
          <p:cNvPr id="280" name="Google Shape;280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1090" y="4477751"/>
            <a:ext cx="7841820" cy="514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2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>
                <a:sym typeface="Arial"/>
              </a:rPr>
              <a:t>Accessing Document Elements, Content, Properties, &amp; Attributes</a:t>
            </a:r>
          </a:p>
        </p:txBody>
      </p:sp>
      <p:sp>
        <p:nvSpPr>
          <p:cNvPr id="288" name="Google Shape;288;p2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Accessing Element Attributes</a:t>
            </a:r>
          </a:p>
          <a:p>
            <a:pPr lvl="1"/>
            <a:r>
              <a:rPr lang="en-US"/>
              <a:t>Use dot notation with name of attribute after element reference</a:t>
            </a:r>
          </a:p>
          <a:p>
            <a:pPr lvl="1"/>
            <a:r>
              <a:rPr lang="en-US"/>
              <a:t>Use to look up attribute value &amp; assign to variable </a:t>
            </a:r>
          </a:p>
          <a:p>
            <a:pPr lvl="1"/>
            <a:r>
              <a:rPr lang="en-US"/>
              <a:t>Use to assign new value to attribute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JavaScript exception: </a:t>
            </a:r>
            <a:r>
              <a:rPr lang="en-US">
                <a:sym typeface="Courier New"/>
              </a:rPr>
              <a:t>class</a:t>
            </a:r>
            <a:r>
              <a:rPr lang="en-US"/>
              <a:t> attribute must be changed to </a:t>
            </a:r>
            <a:r>
              <a:rPr lang="en-US">
                <a:sym typeface="Courier New"/>
              </a:rPr>
              <a:t>className</a:t>
            </a:r>
            <a:endParaRPr lang="en-US"/>
          </a:p>
          <a:p>
            <a:pPr lvl="2"/>
            <a:r>
              <a:rPr lang="en-US"/>
              <a:t>It is a JavaScript keyword</a:t>
            </a:r>
          </a:p>
          <a:p>
            <a:pPr lvl="1"/>
            <a:endParaRPr lang="en-US"/>
          </a:p>
        </p:txBody>
      </p:sp>
      <p:sp>
        <p:nvSpPr>
          <p:cNvPr id="289" name="Google Shape;289;p22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>
                <a:sym typeface="Calibri"/>
              </a:rPr>
              <a:t>© 2015, 2011 Cengage Learning.</a:t>
            </a:r>
          </a:p>
        </p:txBody>
      </p:sp>
      <p:pic>
        <p:nvPicPr>
          <p:cNvPr id="290" name="Google Shape;290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1018" y="4033119"/>
            <a:ext cx="7501965" cy="520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3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>
                <a:sym typeface="Arial"/>
              </a:rPr>
              <a:t>Accessing Document Elements, Content, Properties, &amp; Attributes</a:t>
            </a:r>
          </a:p>
        </p:txBody>
      </p:sp>
      <p:sp>
        <p:nvSpPr>
          <p:cNvPr id="298" name="Google Shape;298;p23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JavaScript Rules for CSS Properties</a:t>
            </a:r>
          </a:p>
          <a:p>
            <a:pPr lvl="1"/>
            <a:r>
              <a:rPr lang="en-US"/>
              <a:t>When CSS property includes hyphen (-), remove hyphen</a:t>
            </a:r>
          </a:p>
          <a:p>
            <a:pPr lvl="1"/>
            <a:r>
              <a:rPr lang="en-US"/>
              <a:t>CamelCase CSS property name</a:t>
            </a:r>
          </a:p>
          <a:p>
            <a:pPr lvl="1"/>
            <a:r>
              <a:rPr lang="en-US"/>
              <a:t>Example: </a:t>
            </a:r>
            <a:r>
              <a:rPr lang="en-US">
                <a:sym typeface="Courier New"/>
              </a:rPr>
              <a:t>font-family</a:t>
            </a:r>
            <a:r>
              <a:rPr lang="en-US"/>
              <a:t> becomes </a:t>
            </a:r>
            <a:r>
              <a:rPr lang="en-US">
                <a:sym typeface="Courier New"/>
              </a:rPr>
              <a:t>fontFamily</a:t>
            </a:r>
            <a:endParaRPr lang="en-US"/>
          </a:p>
          <a:p>
            <a:pPr lvl="1"/>
            <a:r>
              <a:rPr lang="en-US">
                <a:sym typeface="Courier New"/>
              </a:rPr>
              <a:t>class</a:t>
            </a:r>
            <a:r>
              <a:rPr lang="en-US"/>
              <a:t> property must be changed to </a:t>
            </a:r>
            <a:r>
              <a:rPr lang="en-US">
                <a:sym typeface="Courier New"/>
              </a:rPr>
              <a:t>className</a:t>
            </a:r>
            <a:r>
              <a:rPr lang="en-US"/>
              <a:t>, as it is a JavaScript keyword</a:t>
            </a:r>
            <a:endParaRPr lang="en-US">
              <a:sym typeface="Courier New"/>
            </a:endParaRPr>
          </a:p>
          <a:p>
            <a:pPr lvl="1"/>
            <a:endParaRPr lang="en-US"/>
          </a:p>
        </p:txBody>
      </p:sp>
      <p:sp>
        <p:nvSpPr>
          <p:cNvPr id="299" name="Google Shape;299;p23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>
                <a:sym typeface="Calibri"/>
              </a:rPr>
              <a:t>© 2015, 2011 Cengage Learning.</a:t>
            </a:r>
          </a:p>
        </p:txBody>
      </p:sp>
      <p:pic>
        <p:nvPicPr>
          <p:cNvPr id="300" name="Google Shape;300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1090" y="5093386"/>
            <a:ext cx="7841820" cy="514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4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>
                <a:sym typeface="Arial"/>
              </a:rPr>
              <a:t>Accessing Document Elements, Content, Properties, &amp; Attributes</a:t>
            </a:r>
          </a:p>
        </p:txBody>
      </p:sp>
      <p:sp>
        <p:nvSpPr>
          <p:cNvPr id="307" name="Google Shape;307;p24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Programming Exercise 01_05_01 – Step 3</a:t>
            </a:r>
          </a:p>
          <a:p>
            <a:pPr lvl="1"/>
            <a:r>
              <a:rPr lang="en-US"/>
              <a:t>Accessing Element Attributes</a:t>
            </a:r>
          </a:p>
        </p:txBody>
      </p:sp>
      <p:pic>
        <p:nvPicPr>
          <p:cNvPr id="309" name="Google Shape;309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2937" y="2447061"/>
            <a:ext cx="6498126" cy="3634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ym typeface="Arial"/>
              </a:rPr>
              <a:t>Adding and Removing DOM Nodes</a:t>
            </a:r>
          </a:p>
        </p:txBody>
      </p:sp>
      <p:sp>
        <p:nvSpPr>
          <p:cNvPr id="317" name="Google Shape;317;p25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Changing the DOM Node Tree</a:t>
            </a:r>
          </a:p>
          <a:p>
            <a:pPr lvl="1"/>
            <a:r>
              <a:rPr lang="en-US"/>
              <a:t>DOM includes methods to change the tree</a:t>
            </a:r>
          </a:p>
          <a:p>
            <a:pPr lvl="1"/>
            <a:r>
              <a:rPr lang="en-US"/>
              <a:t>Can create brand new elements</a:t>
            </a:r>
          </a:p>
          <a:p>
            <a:pPr lvl="1"/>
            <a:r>
              <a:rPr lang="en-US"/>
              <a:t>Can add or remove elements from DOM tree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ym typeface="Arial"/>
              </a:rPr>
              <a:t>Adding and Removing DOM Nodes</a:t>
            </a:r>
          </a:p>
        </p:txBody>
      </p:sp>
      <p:sp>
        <p:nvSpPr>
          <p:cNvPr id="325" name="Google Shape;325;p26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Creating Nodes</a:t>
            </a:r>
          </a:p>
          <a:p>
            <a:pPr lvl="1"/>
            <a:r>
              <a:rPr lang="en-US"/>
              <a:t>Use the </a:t>
            </a:r>
            <a:r>
              <a:rPr lang="en-US">
                <a:sym typeface="Courier New"/>
              </a:rPr>
              <a:t>createElement()</a:t>
            </a:r>
            <a:r>
              <a:rPr lang="en-US"/>
              <a:t> method</a:t>
            </a:r>
          </a:p>
          <a:p>
            <a:pPr lvl="1"/>
            <a:endParaRPr lang="en-US"/>
          </a:p>
          <a:p>
            <a:pPr lvl="2"/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Example: to create a new </a:t>
            </a:r>
            <a:r>
              <a:rPr lang="en-US">
                <a:sym typeface="Courier New"/>
              </a:rPr>
              <a:t>&lt;div&gt;</a:t>
            </a:r>
            <a:r>
              <a:rPr lang="en-US"/>
              <a:t> element:</a:t>
            </a:r>
          </a:p>
        </p:txBody>
      </p:sp>
      <p:sp>
        <p:nvSpPr>
          <p:cNvPr id="327" name="Google Shape;327;p26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>
                <a:sym typeface="Calibri"/>
              </a:rPr>
              <a:t>© 2015, 2011 Cengage Learning.</a:t>
            </a:r>
          </a:p>
        </p:txBody>
      </p:sp>
      <p:sp>
        <p:nvSpPr>
          <p:cNvPr id="328" name="Google Shape;328;p26"/>
          <p:cNvSpPr txBox="1">
            <a:spLocks noGrp="1"/>
          </p:cNvSpPr>
          <p:nvPr>
            <p:ph type="ftr" idx="4294967295"/>
          </p:nvPr>
        </p:nvSpPr>
        <p:spPr>
          <a:xfrm>
            <a:off x="0" y="5059363"/>
            <a:ext cx="2251075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2015, 2011 Cengage Learning.</a:t>
            </a:r>
            <a:endParaRPr sz="12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6" name="Google Shape;326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9762" y="2402120"/>
            <a:ext cx="6684477" cy="619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29761" y="4410417"/>
            <a:ext cx="5447391" cy="648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ym typeface="Arial"/>
              </a:rPr>
              <a:t>Adding and Removing DOM Nodes</a:t>
            </a:r>
          </a:p>
        </p:txBody>
      </p:sp>
      <p:sp>
        <p:nvSpPr>
          <p:cNvPr id="336" name="Google Shape;336;p27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Creating Nodes</a:t>
            </a:r>
          </a:p>
        </p:txBody>
      </p:sp>
      <p:sp>
        <p:nvSpPr>
          <p:cNvPr id="339" name="Google Shape;339;p27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>
                <a:sym typeface="Calibri"/>
              </a:rPr>
              <a:t>© 2015, 2011 Cengage Learning.</a:t>
            </a:r>
          </a:p>
        </p:txBody>
      </p:sp>
      <p:pic>
        <p:nvPicPr>
          <p:cNvPr id="337" name="Google Shape;337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404" y="2099635"/>
            <a:ext cx="7469192" cy="3748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ym typeface="Arial"/>
              </a:rPr>
              <a:t>Adding and Removing DOM Nodes</a:t>
            </a:r>
          </a:p>
        </p:txBody>
      </p:sp>
      <p:sp>
        <p:nvSpPr>
          <p:cNvPr id="346" name="Google Shape;346;p28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Programming Exercise 01_05_01 – Step 4</a:t>
            </a:r>
          </a:p>
          <a:p>
            <a:pPr lvl="1"/>
            <a:r>
              <a:rPr lang="en-US"/>
              <a:t>Creating Nodes</a:t>
            </a:r>
          </a:p>
        </p:txBody>
      </p:sp>
      <p:pic>
        <p:nvPicPr>
          <p:cNvPr id="347" name="Google Shape;347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2937" y="2447061"/>
            <a:ext cx="6498126" cy="3634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ym typeface="Arial"/>
              </a:rPr>
              <a:t>Adding and Removing DOM Nodes</a:t>
            </a:r>
          </a:p>
        </p:txBody>
      </p:sp>
      <p:sp>
        <p:nvSpPr>
          <p:cNvPr id="356" name="Google Shape;356;p29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Attaching Nodes</a:t>
            </a:r>
          </a:p>
          <a:p>
            <a:pPr lvl="1"/>
            <a:r>
              <a:rPr lang="en-US"/>
              <a:t>A newly created node is independent of the DOM tree</a:t>
            </a:r>
          </a:p>
          <a:p>
            <a:pPr lvl="1"/>
            <a:r>
              <a:rPr lang="en-US"/>
              <a:t>Use the </a:t>
            </a:r>
            <a:r>
              <a:rPr lang="en-US">
                <a:sym typeface="Courier New"/>
              </a:rPr>
              <a:t>appendChild()</a:t>
            </a:r>
            <a:r>
              <a:rPr lang="en-US"/>
              <a:t> method to attach it to the tree</a:t>
            </a:r>
          </a:p>
          <a:p>
            <a:pPr lvl="1"/>
            <a:r>
              <a:rPr lang="en-US"/>
              <a:t>Syntax</a:t>
            </a:r>
            <a:br>
              <a:rPr lang="en-US"/>
            </a:br>
            <a:r>
              <a:rPr lang="en-US"/>
              <a:t>	</a:t>
            </a:r>
            <a:r>
              <a:rPr lang="en-US">
                <a:sym typeface="Courier New"/>
              </a:rPr>
              <a:t>parentNode.appendChild(childNode);</a:t>
            </a:r>
          </a:p>
          <a:p>
            <a:pPr lvl="2"/>
            <a:r>
              <a:rPr lang="en-US">
                <a:sym typeface="Courier New"/>
              </a:rPr>
              <a:t>childNode</a:t>
            </a:r>
            <a:r>
              <a:rPr lang="en-US"/>
              <a:t> is node to be attached</a:t>
            </a:r>
          </a:p>
          <a:p>
            <a:pPr lvl="2"/>
            <a:r>
              <a:rPr lang="en-US">
                <a:sym typeface="Courier New"/>
              </a:rPr>
              <a:t>parentNode</a:t>
            </a:r>
            <a:r>
              <a:rPr lang="en-US"/>
              <a:t> is node to attach child node to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ym typeface="Arial"/>
              </a:rPr>
              <a:t>LEARNING OBJECTIVES</a:t>
            </a:r>
          </a:p>
        </p:txBody>
      </p:sp>
      <p:sp>
        <p:nvSpPr>
          <p:cNvPr id="105" name="Google Shape;105;p3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Access elements by id, tag name, class name, or CSS selector</a:t>
            </a:r>
          </a:p>
          <a:p>
            <a:pPr lvl="0"/>
            <a:r>
              <a:rPr lang="en-US"/>
              <a:t>Access element content, CSS properties, and attributes</a:t>
            </a:r>
          </a:p>
          <a:p>
            <a:pPr lvl="0"/>
            <a:r>
              <a:rPr lang="en-US"/>
              <a:t>Add and remove document nodes</a:t>
            </a:r>
          </a:p>
          <a:p>
            <a:pPr lvl="0"/>
            <a:r>
              <a:rPr lang="en-US"/>
              <a:t>Create and close new browser tabs and windows with an app</a:t>
            </a:r>
          </a:p>
          <a:p>
            <a:pPr lvl="0"/>
            <a:r>
              <a:rPr lang="en-US"/>
              <a:t>Use the </a:t>
            </a:r>
            <a:r>
              <a:rPr lang="en-US">
                <a:sym typeface="Courier New"/>
              </a:rPr>
              <a:t>setTimeout()</a:t>
            </a:r>
            <a:r>
              <a:rPr lang="en-US"/>
              <a:t> and </a:t>
            </a:r>
            <a:r>
              <a:rPr lang="en-US">
                <a:sym typeface="Courier New"/>
              </a:rPr>
              <a:t>setInterval()</a:t>
            </a:r>
            <a:r>
              <a:rPr lang="en-US"/>
              <a:t> methods to specify a delay or a duration</a:t>
            </a:r>
          </a:p>
          <a:p>
            <a:pPr lvl="0"/>
            <a:r>
              <a:rPr lang="en-US"/>
              <a:t>Use the History, Location, Navigation, and Screen objects to manipulate the browser window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ym typeface="Arial"/>
              </a:rPr>
              <a:t>Adding and Removing DOM Nodes</a:t>
            </a:r>
          </a:p>
        </p:txBody>
      </p:sp>
      <p:sp>
        <p:nvSpPr>
          <p:cNvPr id="364" name="Google Shape;364;p30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Example</a:t>
            </a:r>
          </a:p>
          <a:p>
            <a:pPr lvl="1"/>
            <a:r>
              <a:rPr lang="en-US"/>
              <a:t>Create new </a:t>
            </a:r>
            <a:r>
              <a:rPr lang="en-US">
                <a:sym typeface="Courier New"/>
              </a:rPr>
              <a:t>li</a:t>
            </a:r>
            <a:r>
              <a:rPr lang="en-US"/>
              <a:t> element and attach to element with </a:t>
            </a:r>
            <a:r>
              <a:rPr lang="en-US">
                <a:sym typeface="Courier New"/>
              </a:rPr>
              <a:t>id</a:t>
            </a:r>
            <a:r>
              <a:rPr lang="en-US"/>
              <a:t> value </a:t>
            </a:r>
            <a:r>
              <a:rPr lang="en-US">
                <a:sym typeface="Courier New"/>
              </a:rPr>
              <a:t>navList</a:t>
            </a:r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r>
              <a:rPr lang="en-US"/>
              <a:t>Document Fragment</a:t>
            </a:r>
          </a:p>
          <a:p>
            <a:pPr lvl="1"/>
            <a:r>
              <a:rPr lang="en-US"/>
              <a:t>Set of connected nodes not part of document</a:t>
            </a:r>
          </a:p>
          <a:p>
            <a:pPr lvl="1"/>
            <a:r>
              <a:rPr lang="en-US"/>
              <a:t>Can use </a:t>
            </a:r>
            <a:r>
              <a:rPr lang="en-US">
                <a:sym typeface="Courier New"/>
              </a:rPr>
              <a:t>appendChild()</a:t>
            </a:r>
            <a:r>
              <a:rPr lang="en-US"/>
              <a:t> to add document fragment to DOM tree for a document</a:t>
            </a:r>
          </a:p>
        </p:txBody>
      </p:sp>
      <p:sp>
        <p:nvSpPr>
          <p:cNvPr id="366" name="Google Shape;366;p30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>
                <a:sym typeface="Calibri"/>
              </a:rPr>
              <a:t>© 2015, 2011 Cengage Learning.</a:t>
            </a:r>
          </a:p>
        </p:txBody>
      </p:sp>
      <p:pic>
        <p:nvPicPr>
          <p:cNvPr id="365" name="Google Shape;365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7358" y="2745050"/>
            <a:ext cx="5866773" cy="994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ym typeface="Arial"/>
              </a:rPr>
              <a:t>Adding and Removing DOM Nodes</a:t>
            </a:r>
          </a:p>
        </p:txBody>
      </p:sp>
      <p:sp>
        <p:nvSpPr>
          <p:cNvPr id="373" name="Google Shape;373;p31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Attaching Nodes</a:t>
            </a:r>
          </a:p>
        </p:txBody>
      </p:sp>
      <p:sp>
        <p:nvSpPr>
          <p:cNvPr id="376" name="Google Shape;376;p31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>
                <a:sym typeface="Calibri"/>
              </a:rPr>
              <a:t>© 2015, 2011 Cengage Learning.</a:t>
            </a:r>
          </a:p>
        </p:txBody>
      </p:sp>
      <p:pic>
        <p:nvPicPr>
          <p:cNvPr id="374" name="Google Shape;374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7869" y="1973352"/>
            <a:ext cx="6748263" cy="4119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ym typeface="Arial"/>
              </a:rPr>
              <a:t>Adding and Removing DOM Nodes</a:t>
            </a:r>
          </a:p>
        </p:txBody>
      </p:sp>
      <p:sp>
        <p:nvSpPr>
          <p:cNvPr id="383" name="Google Shape;383;p3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Programming Exercise 01_05_01 – Step 5</a:t>
            </a:r>
          </a:p>
          <a:p>
            <a:pPr lvl="1"/>
            <a:r>
              <a:rPr lang="en-US"/>
              <a:t>Attaching Nodes</a:t>
            </a:r>
          </a:p>
        </p:txBody>
      </p:sp>
      <p:pic>
        <p:nvPicPr>
          <p:cNvPr id="384" name="Google Shape;384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2937" y="2447061"/>
            <a:ext cx="6498126" cy="3634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ym typeface="Arial"/>
              </a:rPr>
              <a:t>Adding and Removing DOM Nodes</a:t>
            </a:r>
          </a:p>
        </p:txBody>
      </p:sp>
      <p:sp>
        <p:nvSpPr>
          <p:cNvPr id="393" name="Google Shape;393;p33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Cloning Nodes</a:t>
            </a:r>
          </a:p>
          <a:p>
            <a:pPr lvl="1"/>
            <a:r>
              <a:rPr lang="en-US"/>
              <a:t>Create a new node the same as an existing node</a:t>
            </a:r>
          </a:p>
          <a:p>
            <a:pPr lvl="1"/>
            <a:r>
              <a:rPr lang="en-US"/>
              <a:t>Use the </a:t>
            </a:r>
            <a:r>
              <a:rPr lang="en-US">
                <a:sym typeface="Courier New"/>
              </a:rPr>
              <a:t>cloneNode()</a:t>
            </a:r>
            <a:r>
              <a:rPr lang="en-US"/>
              <a:t> method</a:t>
            </a:r>
          </a:p>
          <a:p>
            <a:pPr lvl="1"/>
            <a:r>
              <a:rPr lang="en-US"/>
              <a:t>Syntax</a:t>
            </a:r>
            <a:br>
              <a:rPr lang="en-US"/>
            </a:br>
            <a:r>
              <a:rPr lang="en-US"/>
              <a:t>	</a:t>
            </a:r>
            <a:r>
              <a:rPr lang="en-US">
                <a:sym typeface="Courier New"/>
              </a:rPr>
              <a:t>existingNode.cloneNode(true |</a:t>
            </a:r>
            <a:br>
              <a:rPr lang="en-US">
                <a:sym typeface="Courier New"/>
              </a:rPr>
            </a:br>
            <a:r>
              <a:rPr lang="en-US">
                <a:sym typeface="Courier New"/>
              </a:rPr>
              <a:t>   false);</a:t>
            </a:r>
          </a:p>
          <a:p>
            <a:pPr lvl="2"/>
            <a:r>
              <a:rPr lang="en-US">
                <a:sym typeface="Courier New"/>
              </a:rPr>
              <a:t>true</a:t>
            </a:r>
            <a:r>
              <a:rPr lang="en-US"/>
              <a:t> includes child nodes of the existing node</a:t>
            </a:r>
          </a:p>
          <a:p>
            <a:pPr lvl="2"/>
            <a:r>
              <a:rPr lang="en-US">
                <a:sym typeface="Courier New"/>
              </a:rPr>
              <a:t>false</a:t>
            </a:r>
            <a:r>
              <a:rPr lang="en-US"/>
              <a:t> clones only specified node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ym typeface="Arial"/>
              </a:rPr>
              <a:t>Adding and Removing DOM Nodes</a:t>
            </a:r>
          </a:p>
        </p:txBody>
      </p:sp>
      <p:sp>
        <p:nvSpPr>
          <p:cNvPr id="400" name="Google Shape;400;p34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Example</a:t>
            </a:r>
          </a:p>
        </p:txBody>
      </p:sp>
      <p:sp>
        <p:nvSpPr>
          <p:cNvPr id="402" name="Google Shape;402;p34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>
                <a:sym typeface="Calibri"/>
              </a:rPr>
              <a:t>© 2015, 2011 Cengage Learning.</a:t>
            </a:r>
          </a:p>
        </p:txBody>
      </p:sp>
      <p:pic>
        <p:nvPicPr>
          <p:cNvPr id="403" name="Google Shape;403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4857" y="2014713"/>
            <a:ext cx="5212080" cy="960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14857" y="2957571"/>
            <a:ext cx="5212080" cy="2722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ym typeface="Arial"/>
              </a:rPr>
              <a:t>Adding and Removing DOM Nodes</a:t>
            </a:r>
          </a:p>
        </p:txBody>
      </p:sp>
      <p:sp>
        <p:nvSpPr>
          <p:cNvPr id="411" name="Google Shape;411;p35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Programming Exercise 01_05_01 – Step 6</a:t>
            </a:r>
          </a:p>
          <a:p>
            <a:pPr lvl="1"/>
            <a:r>
              <a:rPr lang="en-US"/>
              <a:t>Cloning Nodes</a:t>
            </a:r>
          </a:p>
        </p:txBody>
      </p:sp>
      <p:pic>
        <p:nvPicPr>
          <p:cNvPr id="412" name="Google Shape;412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2937" y="2447061"/>
            <a:ext cx="6498126" cy="3634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ym typeface="Arial"/>
              </a:rPr>
              <a:t>Adding and Removing DOM Nodes</a:t>
            </a:r>
          </a:p>
        </p:txBody>
      </p:sp>
      <p:sp>
        <p:nvSpPr>
          <p:cNvPr id="421" name="Google Shape;421;p36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Inserting Nodes at Specific Positions</a:t>
            </a:r>
          </a:p>
          <a:p>
            <a:pPr lvl="1"/>
            <a:r>
              <a:rPr lang="en-US">
                <a:sym typeface="Courier New"/>
              </a:rPr>
              <a:t>appendChild()</a:t>
            </a:r>
            <a:r>
              <a:rPr lang="en-US"/>
              <a:t> adds nodes after all existing child nodes</a:t>
            </a:r>
          </a:p>
          <a:p>
            <a:pPr lvl="1"/>
            <a:r>
              <a:rPr lang="en-US"/>
              <a:t>Use </a:t>
            </a:r>
            <a:r>
              <a:rPr lang="en-US">
                <a:sym typeface="Courier New"/>
              </a:rPr>
              <a:t>insertBefore()</a:t>
            </a:r>
            <a:r>
              <a:rPr lang="en-US"/>
              <a:t> to specify a different position in the tree</a:t>
            </a:r>
          </a:p>
          <a:p>
            <a:pPr lvl="1"/>
            <a:r>
              <a:rPr lang="en-US"/>
              <a:t>Syntax</a:t>
            </a:r>
            <a:br>
              <a:rPr lang="en-US"/>
            </a:br>
            <a:r>
              <a:rPr lang="en-US"/>
              <a:t>	</a:t>
            </a:r>
            <a:r>
              <a:rPr lang="en-US">
                <a:sym typeface="Courier New"/>
              </a:rPr>
              <a:t>parentNode.insertBefore(</a:t>
            </a:r>
            <a:br>
              <a:rPr lang="en-US">
                <a:sym typeface="Courier New"/>
              </a:rPr>
            </a:br>
            <a:r>
              <a:rPr lang="en-US">
                <a:sym typeface="Courier New"/>
              </a:rPr>
              <a:t>  newchildNode, existingChildNode);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ym typeface="Arial"/>
              </a:rPr>
              <a:t>Adding and Removing DOM Nodes</a:t>
            </a:r>
          </a:p>
        </p:txBody>
      </p:sp>
      <p:sp>
        <p:nvSpPr>
          <p:cNvPr id="428" name="Google Shape;428;p37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Example</a:t>
            </a:r>
          </a:p>
        </p:txBody>
      </p:sp>
      <p:sp>
        <p:nvSpPr>
          <p:cNvPr id="430" name="Google Shape;430;p37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>
                <a:sym typeface="Calibri"/>
              </a:rPr>
              <a:t>© 2015, 2011 Cengage Learning.</a:t>
            </a:r>
          </a:p>
        </p:txBody>
      </p:sp>
      <p:pic>
        <p:nvPicPr>
          <p:cNvPr id="431" name="Google Shape;431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6022" y="1965303"/>
            <a:ext cx="5591956" cy="37057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ym typeface="Arial"/>
              </a:rPr>
              <a:t>Adding and Removing DOM Nodes</a:t>
            </a:r>
          </a:p>
        </p:txBody>
      </p:sp>
      <p:sp>
        <p:nvSpPr>
          <p:cNvPr id="438" name="Google Shape;438;p38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Example</a:t>
            </a:r>
          </a:p>
        </p:txBody>
      </p:sp>
      <p:sp>
        <p:nvSpPr>
          <p:cNvPr id="440" name="Google Shape;440;p38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>
                <a:sym typeface="Calibri"/>
              </a:rPr>
              <a:t>© 2015, 2011 Cengage Learning.</a:t>
            </a:r>
          </a:p>
        </p:txBody>
      </p:sp>
      <p:pic>
        <p:nvPicPr>
          <p:cNvPr id="441" name="Google Shape;441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2748" y="1861513"/>
            <a:ext cx="6098505" cy="4213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ym typeface="Arial"/>
              </a:rPr>
              <a:t>Adding and Removing DOM Nodes</a:t>
            </a:r>
          </a:p>
        </p:txBody>
      </p:sp>
      <p:sp>
        <p:nvSpPr>
          <p:cNvPr id="448" name="Google Shape;448;p39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Programming Exercise 01_05_01 – Step 7</a:t>
            </a:r>
          </a:p>
          <a:p>
            <a:pPr lvl="1"/>
            <a:r>
              <a:rPr lang="en-US"/>
              <a:t>Inserting Nodes at Specific Positions</a:t>
            </a:r>
          </a:p>
        </p:txBody>
      </p:sp>
      <p:pic>
        <p:nvPicPr>
          <p:cNvPr id="449" name="Google Shape;449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2937" y="2447061"/>
            <a:ext cx="6498126" cy="3634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ym typeface="Arial"/>
              </a:rPr>
              <a:t>Introduction to the DOM</a:t>
            </a:r>
          </a:p>
        </p:txBody>
      </p:sp>
      <p:sp>
        <p:nvSpPr>
          <p:cNvPr id="113" name="Google Shape;113;p4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Objects </a:t>
            </a:r>
          </a:p>
          <a:p>
            <a:pPr lvl="1"/>
            <a:r>
              <a:rPr lang="en-US"/>
              <a:t>JavaScript treats web page content as set of related components: objects</a:t>
            </a:r>
          </a:p>
          <a:p>
            <a:pPr lvl="1"/>
            <a:r>
              <a:rPr lang="en-US"/>
              <a:t>Every element on web page is an object</a:t>
            </a:r>
          </a:p>
          <a:p>
            <a:pPr lvl="0"/>
            <a:r>
              <a:rPr lang="en-US"/>
              <a:t>Document Object Model - DOM</a:t>
            </a:r>
          </a:p>
          <a:p>
            <a:pPr lvl="1"/>
            <a:r>
              <a:rPr lang="en-US"/>
              <a:t>Hierarchy of objects with set of properties and methods</a:t>
            </a:r>
          </a:p>
          <a:p>
            <a:pPr lvl="1"/>
            <a:r>
              <a:rPr lang="en-US"/>
              <a:t>Each provides programmatic access</a:t>
            </a:r>
          </a:p>
          <a:p>
            <a:pPr lvl="1"/>
            <a:r>
              <a:rPr lang="en-US"/>
              <a:t>To a different aspect of the web browser window</a:t>
            </a:r>
          </a:p>
          <a:p>
            <a:pPr lvl="1"/>
            <a:r>
              <a:rPr lang="en-US"/>
              <a:t>It is an application programming interface (API)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ym typeface="Arial"/>
              </a:rPr>
              <a:t>Adding and Removing DOM Nodes</a:t>
            </a:r>
          </a:p>
        </p:txBody>
      </p:sp>
      <p:sp>
        <p:nvSpPr>
          <p:cNvPr id="458" name="Google Shape;458;p40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Removing Nodes</a:t>
            </a:r>
          </a:p>
          <a:p>
            <a:pPr lvl="1"/>
            <a:r>
              <a:rPr lang="en-US">
                <a:sym typeface="Courier New"/>
              </a:rPr>
              <a:t>removeChild()</a:t>
            </a:r>
            <a:r>
              <a:rPr lang="en-US"/>
              <a:t> removes a node from the DOM tree</a:t>
            </a:r>
          </a:p>
          <a:p>
            <a:pPr lvl="1"/>
            <a:r>
              <a:rPr lang="en-US"/>
              <a:t>Syntax</a:t>
            </a:r>
            <a:br>
              <a:rPr lang="en-US"/>
            </a:br>
            <a:r>
              <a:rPr lang="en-US"/>
              <a:t>	</a:t>
            </a:r>
            <a:r>
              <a:rPr lang="en-US">
                <a:sym typeface="Courier New"/>
              </a:rPr>
              <a:t>parentNode.removeChild(childNode);</a:t>
            </a:r>
            <a:endParaRPr lang="en-US"/>
          </a:p>
          <a:p>
            <a:pPr lvl="1"/>
            <a:r>
              <a:rPr lang="en-US"/>
              <a:t>Node removed without being assigned to a variable is deleted during garbage collection</a:t>
            </a:r>
          </a:p>
          <a:p>
            <a:pPr lvl="2"/>
            <a:r>
              <a:rPr lang="en-US"/>
              <a:t>Can assign removed node to variable to save it</a:t>
            </a:r>
            <a:endParaRPr lang="en-US">
              <a:sym typeface="Courier New"/>
            </a:endParaRPr>
          </a:p>
        </p:txBody>
      </p:sp>
      <p:sp>
        <p:nvSpPr>
          <p:cNvPr id="459" name="Google Shape;459;p40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>
                <a:sym typeface="Calibri"/>
              </a:rPr>
              <a:t>© 2015, 2011 Cengage Learning.</a:t>
            </a:r>
          </a:p>
        </p:txBody>
      </p:sp>
      <p:pic>
        <p:nvPicPr>
          <p:cNvPr id="460" name="Google Shape;460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0441" y="5122170"/>
            <a:ext cx="6783119" cy="10885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ym typeface="Arial"/>
              </a:rPr>
              <a:t>Adding and Removing DOM Nodes</a:t>
            </a:r>
          </a:p>
        </p:txBody>
      </p:sp>
      <p:sp>
        <p:nvSpPr>
          <p:cNvPr id="467" name="Google Shape;467;p41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Programming Exercise 01_05_01 – Step 8</a:t>
            </a:r>
          </a:p>
          <a:p>
            <a:pPr lvl="1"/>
            <a:r>
              <a:rPr lang="en-US"/>
              <a:t>Removing Nodes</a:t>
            </a:r>
          </a:p>
        </p:txBody>
      </p:sp>
      <p:pic>
        <p:nvPicPr>
          <p:cNvPr id="468" name="Google Shape;468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2937" y="2447061"/>
            <a:ext cx="6498126" cy="3634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ym typeface="Arial"/>
              </a:rPr>
              <a:t>Manipulating the Browser with the Window Object</a:t>
            </a:r>
          </a:p>
        </p:txBody>
      </p:sp>
      <p:sp>
        <p:nvSpPr>
          <p:cNvPr id="477" name="Google Shape;477;p4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>
                <a:sym typeface="Courier New"/>
              </a:rPr>
              <a:t>window</a:t>
            </a:r>
            <a:r>
              <a:rPr lang="en-US"/>
              <a:t> Object Properties</a:t>
            </a:r>
          </a:p>
        </p:txBody>
      </p:sp>
      <p:sp>
        <p:nvSpPr>
          <p:cNvPr id="478" name="Google Shape;478;p42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>
                <a:sym typeface="Calibri"/>
              </a:rPr>
              <a:t>© 2015, 2011 Cengage Learning.</a:t>
            </a:r>
          </a:p>
        </p:txBody>
      </p:sp>
      <p:pic>
        <p:nvPicPr>
          <p:cNvPr id="479" name="Google Shape;479;p42" descr="Screen Shot 2014-10-06 at 6 Oct   12.53.23 PM.png"/>
          <p:cNvPicPr preferRelativeResize="0"/>
          <p:nvPr/>
        </p:nvPicPr>
        <p:blipFill rotWithShape="1">
          <a:blip r:embed="rId3">
            <a:alphaModFix/>
          </a:blip>
          <a:srcRect l="742" r="741"/>
          <a:stretch/>
        </p:blipFill>
        <p:spPr>
          <a:xfrm>
            <a:off x="1535923" y="1966646"/>
            <a:ext cx="6072154" cy="4316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ym typeface="Arial"/>
              </a:rPr>
              <a:t>Manipulating the Browser with the Window Object</a:t>
            </a:r>
          </a:p>
        </p:txBody>
      </p:sp>
      <p:sp>
        <p:nvSpPr>
          <p:cNvPr id="487" name="Google Shape;487;p43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>
                <a:sym typeface="Courier New"/>
              </a:rPr>
              <a:t>window</a:t>
            </a:r>
            <a:r>
              <a:rPr lang="en-US"/>
              <a:t> Object Methods</a:t>
            </a:r>
          </a:p>
        </p:txBody>
      </p:sp>
      <p:sp>
        <p:nvSpPr>
          <p:cNvPr id="488" name="Google Shape;488;p43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>
                <a:sym typeface="Calibri"/>
              </a:rPr>
              <a:t>© 2015, 2011 Cengage Learning.</a:t>
            </a:r>
          </a:p>
        </p:txBody>
      </p:sp>
      <p:pic>
        <p:nvPicPr>
          <p:cNvPr id="489" name="Google Shape;489;p43" descr="Screen Shot 2014-10-06 at 6 Oct   12.54.58 PM.png"/>
          <p:cNvPicPr preferRelativeResize="0"/>
          <p:nvPr/>
        </p:nvPicPr>
        <p:blipFill rotWithShape="1">
          <a:blip r:embed="rId3">
            <a:alphaModFix/>
          </a:blip>
          <a:srcRect l="261" r="71"/>
          <a:stretch/>
        </p:blipFill>
        <p:spPr>
          <a:xfrm>
            <a:off x="800894" y="1939927"/>
            <a:ext cx="7542213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ym typeface="Arial"/>
              </a:rPr>
              <a:t>Manipulating the Browser with the Window Object</a:t>
            </a:r>
          </a:p>
        </p:txBody>
      </p:sp>
      <p:sp>
        <p:nvSpPr>
          <p:cNvPr id="497" name="Google Shape;497;p44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>
                <a:sym typeface="Courier New"/>
              </a:rPr>
              <a:t>window</a:t>
            </a:r>
            <a:r>
              <a:rPr lang="en-US"/>
              <a:t> Object Methods</a:t>
            </a:r>
          </a:p>
        </p:txBody>
      </p:sp>
      <p:sp>
        <p:nvSpPr>
          <p:cNvPr id="498" name="Google Shape;498;p44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>
                <a:sym typeface="Calibri"/>
              </a:rPr>
              <a:t>© 2015, 2011 Cengage Learning.</a:t>
            </a:r>
          </a:p>
        </p:txBody>
      </p:sp>
      <p:pic>
        <p:nvPicPr>
          <p:cNvPr id="499" name="Google Shape;499;p44" descr="Screen Shot 2014-10-06 at 6 Oct   12.56.38 PM.png"/>
          <p:cNvPicPr preferRelativeResize="0"/>
          <p:nvPr/>
        </p:nvPicPr>
        <p:blipFill rotWithShape="1">
          <a:blip r:embed="rId3">
            <a:alphaModFix/>
          </a:blip>
          <a:srcRect l="38" r="20"/>
          <a:stretch/>
        </p:blipFill>
        <p:spPr>
          <a:xfrm>
            <a:off x="266700" y="2239224"/>
            <a:ext cx="8610600" cy="277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ym typeface="Arial"/>
              </a:rPr>
              <a:t>Manipulating the Browser with the Window Object</a:t>
            </a:r>
          </a:p>
        </p:txBody>
      </p:sp>
      <p:sp>
        <p:nvSpPr>
          <p:cNvPr id="506" name="Google Shape;506;p45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>
                <a:sym typeface="Courier New"/>
              </a:rPr>
              <a:t>self</a:t>
            </a:r>
            <a:r>
              <a:rPr lang="en-US"/>
              <a:t> Property</a:t>
            </a:r>
          </a:p>
          <a:p>
            <a:pPr lvl="1"/>
            <a:r>
              <a:rPr lang="en-US"/>
              <a:t>Refers to the current </a:t>
            </a:r>
            <a:r>
              <a:rPr lang="en-US">
                <a:sym typeface="Courier New"/>
              </a:rPr>
              <a:t>window</a:t>
            </a:r>
            <a:r>
              <a:rPr lang="en-US"/>
              <a:t> object</a:t>
            </a:r>
          </a:p>
          <a:p>
            <a:pPr lvl="1"/>
            <a:r>
              <a:rPr lang="en-US"/>
              <a:t>Identical to using the </a:t>
            </a:r>
            <a:r>
              <a:rPr lang="en-US">
                <a:sym typeface="Courier New"/>
              </a:rPr>
              <a:t>window</a:t>
            </a:r>
            <a:r>
              <a:rPr lang="en-US"/>
              <a:t> property Examples:</a:t>
            </a:r>
          </a:p>
          <a:p>
            <a:pPr lvl="2"/>
            <a:r>
              <a:rPr lang="en-US">
                <a:sym typeface="Courier New"/>
              </a:rPr>
              <a:t>window.close();</a:t>
            </a:r>
            <a:endParaRPr lang="en-US"/>
          </a:p>
          <a:p>
            <a:pPr lvl="2"/>
            <a:r>
              <a:rPr lang="en-US">
                <a:sym typeface="Courier New"/>
              </a:rPr>
              <a:t>self.close();</a:t>
            </a:r>
            <a:endParaRPr lang="en-US"/>
          </a:p>
          <a:p>
            <a:pPr lvl="1"/>
            <a:r>
              <a:rPr lang="en-US"/>
              <a:t>Web browser assumes a reference to global object</a:t>
            </a:r>
          </a:p>
          <a:p>
            <a:pPr lvl="2"/>
            <a:r>
              <a:rPr lang="en-US"/>
              <a:t>Best Practice: use </a:t>
            </a:r>
            <a:r>
              <a:rPr lang="en-US">
                <a:sym typeface="Courier New"/>
              </a:rPr>
              <a:t>window</a:t>
            </a:r>
            <a:r>
              <a:rPr lang="en-US"/>
              <a:t> or </a:t>
            </a:r>
            <a:r>
              <a:rPr lang="en-US">
                <a:sym typeface="Courier New"/>
              </a:rPr>
              <a:t>self</a:t>
            </a:r>
            <a:r>
              <a:rPr lang="en-US"/>
              <a:t> references when referring to a </a:t>
            </a:r>
            <a:r>
              <a:rPr lang="en-US">
                <a:sym typeface="Courier New"/>
              </a:rPr>
              <a:t>window</a:t>
            </a:r>
            <a:r>
              <a:rPr lang="en-US"/>
              <a:t> object property or method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ym typeface="Arial"/>
              </a:rPr>
              <a:t>Manipulating the Browser with the Window Object</a:t>
            </a:r>
          </a:p>
        </p:txBody>
      </p:sp>
      <p:sp>
        <p:nvSpPr>
          <p:cNvPr id="514" name="Google Shape;514;p46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Opening and Closing Windows and Tabs</a:t>
            </a:r>
          </a:p>
          <a:p>
            <a:pPr lvl="1"/>
            <a:r>
              <a:rPr lang="en-US"/>
              <a:t>Reasons to open a new browser window </a:t>
            </a:r>
          </a:p>
          <a:p>
            <a:pPr lvl="2"/>
            <a:r>
              <a:rPr lang="en-US"/>
              <a:t>To launch a new Web page in a separate window</a:t>
            </a:r>
          </a:p>
          <a:p>
            <a:pPr lvl="2"/>
            <a:r>
              <a:rPr lang="en-US"/>
              <a:t>To use an additional window to display information</a:t>
            </a:r>
          </a:p>
          <a:p>
            <a:pPr lvl="1"/>
            <a:r>
              <a:rPr lang="en-US"/>
              <a:t>When new browser window is opened, a new </a:t>
            </a:r>
            <a:r>
              <a:rPr lang="en-US">
                <a:sym typeface="Courier New"/>
              </a:rPr>
              <a:t>window</a:t>
            </a:r>
            <a:r>
              <a:rPr lang="en-US"/>
              <a:t> object created</a:t>
            </a:r>
          </a:p>
          <a:p>
            <a:pPr lvl="2"/>
            <a:r>
              <a:rPr lang="en-US"/>
              <a:t>Represents the new window</a:t>
            </a:r>
          </a:p>
          <a:p>
            <a:pPr lvl="2"/>
            <a:r>
              <a:rPr lang="en-US"/>
              <a:t>Know how to open a link in a new window using the </a:t>
            </a:r>
            <a:r>
              <a:rPr lang="en-US">
                <a:sym typeface="Courier New"/>
              </a:rPr>
              <a:t>&lt;a&gt;</a:t>
            </a:r>
            <a:r>
              <a:rPr lang="en-US"/>
              <a:t> element’s </a:t>
            </a:r>
            <a:r>
              <a:rPr lang="en-US">
                <a:sym typeface="Courier New"/>
              </a:rPr>
              <a:t>target</a:t>
            </a:r>
            <a:r>
              <a:rPr lang="en-US"/>
              <a:t> attribute</a:t>
            </a:r>
          </a:p>
        </p:txBody>
      </p:sp>
      <p:sp>
        <p:nvSpPr>
          <p:cNvPr id="516" name="Google Shape;516;p46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>
                <a:sym typeface="Calibri"/>
              </a:rPr>
              <a:t>© 2015, 2011 Cengage Learning.</a:t>
            </a:r>
          </a:p>
        </p:txBody>
      </p:sp>
      <p:pic>
        <p:nvPicPr>
          <p:cNvPr id="517" name="Google Shape;517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5994" y="5559324"/>
            <a:ext cx="5792009" cy="72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ym typeface="Arial"/>
              </a:rPr>
              <a:t>Manipulating the Browser with the Window Object</a:t>
            </a:r>
          </a:p>
        </p:txBody>
      </p:sp>
      <p:sp>
        <p:nvSpPr>
          <p:cNvPr id="524" name="Google Shape;524;p47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Opening a Window or Tab</a:t>
            </a:r>
          </a:p>
          <a:p>
            <a:pPr lvl="1"/>
            <a:r>
              <a:rPr lang="en-US"/>
              <a:t>Use </a:t>
            </a:r>
            <a:r>
              <a:rPr lang="en-US">
                <a:sym typeface="Courier New"/>
              </a:rPr>
              <a:t>open()</a:t>
            </a:r>
            <a:r>
              <a:rPr lang="en-US"/>
              <a:t> method of the </a:t>
            </a:r>
            <a:r>
              <a:rPr lang="en-US">
                <a:sym typeface="Courier New"/>
              </a:rPr>
              <a:t>window</a:t>
            </a:r>
            <a:r>
              <a:rPr lang="en-US"/>
              <a:t> object to open a new window</a:t>
            </a:r>
          </a:p>
          <a:p>
            <a:pPr lvl="1"/>
            <a:r>
              <a:rPr lang="en-US"/>
              <a:t>	</a:t>
            </a:r>
            <a:r>
              <a:rPr lang="en-US">
                <a:sym typeface="Courier New"/>
              </a:rPr>
              <a:t>window.open(url,name,options,replace);</a:t>
            </a:r>
            <a:endParaRPr lang="en-US"/>
          </a:p>
          <a:p>
            <a:pPr lvl="1"/>
            <a:r>
              <a:rPr lang="en-US"/>
              <a:t>All but </a:t>
            </a:r>
            <a:r>
              <a:rPr lang="en-US">
                <a:sym typeface="Courier New"/>
              </a:rPr>
              <a:t>url</a:t>
            </a:r>
            <a:r>
              <a:rPr lang="en-US"/>
              <a:t> are optional</a:t>
            </a:r>
          </a:p>
          <a:p>
            <a:pPr lvl="2"/>
            <a:r>
              <a:rPr lang="en-US">
                <a:sym typeface="Courier New"/>
              </a:rPr>
              <a:t>url</a:t>
            </a:r>
            <a:r>
              <a:rPr lang="en-US"/>
              <a:t>: web address or filename to be opened</a:t>
            </a:r>
          </a:p>
          <a:p>
            <a:pPr lvl="2"/>
            <a:r>
              <a:rPr lang="en-US">
                <a:sym typeface="Courier New"/>
              </a:rPr>
              <a:t>name</a:t>
            </a:r>
            <a:r>
              <a:rPr lang="en-US"/>
              <a:t>: assigns value to </a:t>
            </a:r>
            <a:r>
              <a:rPr lang="en-US">
                <a:sym typeface="Courier New"/>
              </a:rPr>
              <a:t>name</a:t>
            </a:r>
            <a:r>
              <a:rPr lang="en-US"/>
              <a:t> property of new </a:t>
            </a:r>
            <a:r>
              <a:rPr lang="en-US">
                <a:sym typeface="Courier New"/>
              </a:rPr>
              <a:t>window</a:t>
            </a:r>
            <a:r>
              <a:rPr lang="en-US"/>
              <a:t> object</a:t>
            </a:r>
          </a:p>
          <a:p>
            <a:pPr lvl="2"/>
            <a:r>
              <a:rPr lang="en-US">
                <a:sym typeface="Courier New"/>
              </a:rPr>
              <a:t>options</a:t>
            </a:r>
            <a:r>
              <a:rPr lang="en-US"/>
              <a:t>: string to customize window appearance</a:t>
            </a:r>
          </a:p>
          <a:p>
            <a:pPr lvl="2"/>
            <a:r>
              <a:rPr lang="en-US">
                <a:sym typeface="Courier New"/>
              </a:rPr>
              <a:t>replace</a:t>
            </a:r>
            <a:r>
              <a:rPr lang="en-US"/>
              <a:t>: Boolean </a:t>
            </a:r>
            <a:r>
              <a:rPr lang="en-US">
                <a:sym typeface="Courier New"/>
              </a:rPr>
              <a:t>true</a:t>
            </a:r>
            <a:r>
              <a:rPr lang="en-US"/>
              <a:t> indicates create new entry in history, </a:t>
            </a:r>
            <a:r>
              <a:rPr lang="en-US">
                <a:sym typeface="Courier New"/>
              </a:rPr>
              <a:t>false</a:t>
            </a:r>
            <a:r>
              <a:rPr lang="en-US"/>
              <a:t> replace current window entry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ym typeface="Arial"/>
              </a:rPr>
              <a:t>Manipulating the Browser with the Window Object</a:t>
            </a:r>
          </a:p>
        </p:txBody>
      </p:sp>
      <p:sp>
        <p:nvSpPr>
          <p:cNvPr id="532" name="Google Shape;532;p48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>
                <a:sym typeface="Courier New"/>
              </a:rPr>
              <a:t>window.open()</a:t>
            </a:r>
            <a:r>
              <a:rPr lang="en-US"/>
              <a:t> Arguments </a:t>
            </a:r>
          </a:p>
          <a:p>
            <a:pPr lvl="1"/>
            <a:r>
              <a:rPr lang="en-US">
                <a:sym typeface="Courier New"/>
              </a:rPr>
              <a:t>window.open(”about.html”, ”AboutWindow”,</a:t>
            </a:r>
            <a:br>
              <a:rPr lang="en-US">
                <a:sym typeface="Courier New"/>
              </a:rPr>
            </a:br>
            <a:r>
              <a:rPr lang="en-US">
                <a:sym typeface="Courier New"/>
              </a:rPr>
              <a:t>	”menubar=no, scrollbar=no”, false);</a:t>
            </a:r>
            <a:endParaRPr lang="en-US"/>
          </a:p>
        </p:txBody>
      </p:sp>
      <p:sp>
        <p:nvSpPr>
          <p:cNvPr id="535" name="Google Shape;535;p48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>
                <a:sym typeface="Calibri"/>
              </a:rPr>
              <a:t>© 2015, 2011 Cengage Learning.</a:t>
            </a:r>
          </a:p>
        </p:txBody>
      </p:sp>
      <p:pic>
        <p:nvPicPr>
          <p:cNvPr id="534" name="Google Shape;534;p48" descr="Screen Shot 2014-10-06 at 6 Oct   1.04.47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8515" y="2822417"/>
            <a:ext cx="6326971" cy="3460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ym typeface="Arial"/>
              </a:rPr>
              <a:t>Manipulating the Browser with the Window Object</a:t>
            </a:r>
          </a:p>
        </p:txBody>
      </p:sp>
      <p:sp>
        <p:nvSpPr>
          <p:cNvPr id="542" name="Google Shape;542;p49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Programming Exercise 01_05_01 – Step 9</a:t>
            </a:r>
          </a:p>
          <a:p>
            <a:pPr lvl="1"/>
            <a:r>
              <a:rPr lang="en-US"/>
              <a:t>Opening a New Window</a:t>
            </a:r>
          </a:p>
        </p:txBody>
      </p:sp>
      <p:pic>
        <p:nvPicPr>
          <p:cNvPr id="543" name="Google Shape;543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2937" y="2447061"/>
            <a:ext cx="6498126" cy="3634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ym typeface="Arial"/>
              </a:rPr>
              <a:t>Introduction to the DOM</a:t>
            </a:r>
          </a:p>
        </p:txBody>
      </p:sp>
      <p:sp>
        <p:nvSpPr>
          <p:cNvPr id="121" name="Google Shape;121;p5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>
                <a:sym typeface="Courier New"/>
              </a:rPr>
              <a:t>Window</a:t>
            </a:r>
            <a:r>
              <a:rPr lang="en-US"/>
              <a:t> Object</a:t>
            </a:r>
          </a:p>
          <a:p>
            <a:pPr lvl="1"/>
            <a:r>
              <a:rPr lang="en-US"/>
              <a:t>Represents a Web browser window</a:t>
            </a:r>
          </a:p>
          <a:p>
            <a:pPr lvl="1"/>
            <a:r>
              <a:rPr lang="en-US"/>
              <a:t>Called the global object</a:t>
            </a:r>
          </a:p>
          <a:p>
            <a:pPr lvl="2"/>
            <a:r>
              <a:rPr lang="en-US"/>
              <a:t>Because all other DOM objects contained within it</a:t>
            </a:r>
          </a:p>
        </p:txBody>
      </p:sp>
      <p:sp>
        <p:nvSpPr>
          <p:cNvPr id="123" name="Google Shape;123;p5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>
                <a:sym typeface="Calibri"/>
              </a:rPr>
              <a:t>© 2015, 2011 Cengage Learning.</a:t>
            </a:r>
          </a:p>
        </p:txBody>
      </p:sp>
      <p:pic>
        <p:nvPicPr>
          <p:cNvPr id="122" name="Google Shape;12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599" y="3674501"/>
            <a:ext cx="7761355" cy="2220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5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ym typeface="Arial"/>
              </a:rPr>
              <a:t>Manipulating the Browser with the Window Object</a:t>
            </a:r>
          </a:p>
        </p:txBody>
      </p:sp>
      <p:sp>
        <p:nvSpPr>
          <p:cNvPr id="551" name="Google Shape;551;p50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Closing a Window or Tab</a:t>
            </a:r>
          </a:p>
          <a:p>
            <a:pPr lvl="1"/>
            <a:r>
              <a:rPr lang="en-US"/>
              <a:t>Use </a:t>
            </a:r>
            <a:r>
              <a:rPr lang="en-US">
                <a:sym typeface="Courier New"/>
              </a:rPr>
              <a:t>close()</a:t>
            </a:r>
            <a:r>
              <a:rPr lang="en-US"/>
              <a:t> method of the </a:t>
            </a:r>
            <a:r>
              <a:rPr lang="en-US">
                <a:sym typeface="Courier New"/>
              </a:rPr>
              <a:t>window</a:t>
            </a:r>
            <a:r>
              <a:rPr lang="en-US"/>
              <a:t> object to open a new window</a:t>
            </a:r>
          </a:p>
          <a:p>
            <a:pPr lvl="1"/>
            <a:r>
              <a:rPr lang="en-US"/>
              <a:t>	</a:t>
            </a:r>
            <a:r>
              <a:rPr lang="en-US">
                <a:sym typeface="Courier New"/>
              </a:rPr>
              <a:t>window.close();</a:t>
            </a:r>
            <a:br>
              <a:rPr lang="en-US">
                <a:sym typeface="Courier New"/>
              </a:rPr>
            </a:br>
            <a:r>
              <a:rPr lang="en-US">
                <a:sym typeface="Courier New"/>
              </a:rPr>
              <a:t>	self.close();</a:t>
            </a:r>
            <a:endParaRPr lang="en-US"/>
          </a:p>
          <a:p>
            <a:pPr lvl="1"/>
            <a:r>
              <a:rPr lang="en-US"/>
              <a:t>Closes the current window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5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ym typeface="Arial"/>
              </a:rPr>
              <a:t>Manipulating the Browser with the Window Object</a:t>
            </a:r>
          </a:p>
        </p:txBody>
      </p:sp>
      <p:sp>
        <p:nvSpPr>
          <p:cNvPr id="559" name="Google Shape;559;p51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Programming Exercise 01_05_01 – Step 10</a:t>
            </a:r>
          </a:p>
          <a:p>
            <a:pPr lvl="1"/>
            <a:r>
              <a:rPr lang="en-US"/>
              <a:t>Closing a Window</a:t>
            </a:r>
          </a:p>
        </p:txBody>
      </p:sp>
      <p:pic>
        <p:nvPicPr>
          <p:cNvPr id="560" name="Google Shape;560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2937" y="2447061"/>
            <a:ext cx="6498126" cy="3634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5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ym typeface="Arial"/>
              </a:rPr>
              <a:t>Manipulating the Browser with the Window Object</a:t>
            </a:r>
          </a:p>
        </p:txBody>
      </p:sp>
      <p:sp>
        <p:nvSpPr>
          <p:cNvPr id="568" name="Google Shape;568;p5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Working with Timeouts and Intervals</a:t>
            </a:r>
          </a:p>
          <a:p>
            <a:pPr lvl="1"/>
            <a:r>
              <a:rPr lang="en-US">
                <a:sym typeface="Courier New"/>
              </a:rPr>
              <a:t>window</a:t>
            </a:r>
            <a:r>
              <a:rPr lang="en-US"/>
              <a:t> object timeout() and interval() methods creates code that executes automatically</a:t>
            </a:r>
          </a:p>
          <a:p>
            <a:pPr lvl="1"/>
            <a:r>
              <a:rPr lang="en-US">
                <a:sym typeface="Courier New"/>
              </a:rPr>
              <a:t>setTimeout()</a:t>
            </a:r>
            <a:r>
              <a:rPr lang="en-US"/>
              <a:t> method</a:t>
            </a:r>
          </a:p>
          <a:p>
            <a:pPr lvl="2"/>
            <a:r>
              <a:rPr lang="en-US"/>
              <a:t>Executes code after a specific amount of time</a:t>
            </a:r>
          </a:p>
          <a:p>
            <a:pPr lvl="2"/>
            <a:r>
              <a:rPr lang="en-US"/>
              <a:t>Executes only once</a:t>
            </a:r>
          </a:p>
          <a:p>
            <a:pPr lvl="1"/>
            <a:r>
              <a:rPr lang="en-US"/>
              <a:t>Syntax</a:t>
            </a:r>
          </a:p>
          <a:p>
            <a:pPr lvl="1"/>
            <a:r>
              <a:rPr lang="en-US"/>
              <a:t>	</a:t>
            </a:r>
            <a:r>
              <a:rPr lang="en-US">
                <a:sym typeface="Courier New"/>
              </a:rPr>
              <a:t>var variable = setTimeout("code",</a:t>
            </a:r>
            <a:br>
              <a:rPr lang="en-US">
                <a:sym typeface="Courier New"/>
              </a:rPr>
            </a:br>
            <a:r>
              <a:rPr lang="en-US">
                <a:sym typeface="Courier New"/>
              </a:rPr>
              <a:t>     milliseconds);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5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ym typeface="Arial"/>
              </a:rPr>
              <a:t>Manipulating the Browser with the Window Object</a:t>
            </a:r>
          </a:p>
        </p:txBody>
      </p:sp>
      <p:sp>
        <p:nvSpPr>
          <p:cNvPr id="576" name="Google Shape;576;p53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Working with Timeouts and Intervals</a:t>
            </a:r>
          </a:p>
          <a:p>
            <a:pPr lvl="1"/>
            <a:r>
              <a:rPr lang="en-US">
                <a:sym typeface="Courier New"/>
              </a:rPr>
              <a:t>clearTimeout()</a:t>
            </a:r>
            <a:r>
              <a:rPr lang="en-US"/>
              <a:t> method</a:t>
            </a:r>
          </a:p>
          <a:p>
            <a:pPr lvl="2"/>
            <a:r>
              <a:rPr lang="en-US"/>
              <a:t>Cancel setTimeout() before its code executes</a:t>
            </a:r>
          </a:p>
          <a:p>
            <a:pPr lvl="1"/>
            <a:r>
              <a:rPr lang="en-US"/>
              <a:t>Syntax</a:t>
            </a:r>
          </a:p>
        </p:txBody>
      </p:sp>
      <p:sp>
        <p:nvSpPr>
          <p:cNvPr id="578" name="Google Shape;578;p53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>
                <a:sym typeface="Calibri"/>
              </a:rPr>
              <a:t>© 2015, 2011 Cengage Learning.</a:t>
            </a:r>
          </a:p>
        </p:txBody>
      </p:sp>
      <p:pic>
        <p:nvPicPr>
          <p:cNvPr id="579" name="Google Shape;579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3323" y="3584904"/>
            <a:ext cx="7137355" cy="22183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5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ym typeface="Arial"/>
              </a:rPr>
              <a:t>Manipulating the Browser with the Window Object</a:t>
            </a:r>
          </a:p>
        </p:txBody>
      </p:sp>
      <p:sp>
        <p:nvSpPr>
          <p:cNvPr id="586" name="Google Shape;586;p54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Working with Timeouts and Intervals</a:t>
            </a:r>
          </a:p>
          <a:p>
            <a:pPr lvl="1"/>
            <a:r>
              <a:rPr lang="en-US">
                <a:sym typeface="Courier New"/>
              </a:rPr>
              <a:t>setInterval()</a:t>
            </a:r>
            <a:r>
              <a:rPr lang="en-US"/>
              <a:t> method</a:t>
            </a:r>
          </a:p>
          <a:p>
            <a:pPr lvl="2"/>
            <a:r>
              <a:rPr lang="en-US"/>
              <a:t>Repeatedly executes the same code after being called only once</a:t>
            </a:r>
          </a:p>
          <a:p>
            <a:pPr lvl="1"/>
            <a:r>
              <a:rPr lang="en-US"/>
              <a:t>Syntax</a:t>
            </a:r>
          </a:p>
          <a:p>
            <a:pPr lvl="1"/>
            <a:r>
              <a:rPr lang="en-US"/>
              <a:t>	</a:t>
            </a:r>
            <a:r>
              <a:rPr lang="en-US">
                <a:sym typeface="Courier New"/>
              </a:rPr>
              <a:t>var variable = setInterval("code",</a:t>
            </a:r>
            <a:br>
              <a:rPr lang="en-US">
                <a:sym typeface="Courier New"/>
              </a:rPr>
            </a:br>
            <a:r>
              <a:rPr lang="en-US">
                <a:sym typeface="Courier New"/>
              </a:rPr>
              <a:t>     milliseconds);</a:t>
            </a:r>
            <a:endParaRPr lang="en-US"/>
          </a:p>
          <a:p>
            <a:pPr lvl="1"/>
            <a:r>
              <a:rPr lang="en-US">
                <a:sym typeface="Courier New"/>
              </a:rPr>
              <a:t>clearInterval()</a:t>
            </a:r>
            <a:r>
              <a:rPr lang="en-US"/>
              <a:t> method</a:t>
            </a:r>
          </a:p>
          <a:p>
            <a:pPr lvl="2"/>
            <a:r>
              <a:rPr lang="en-US"/>
              <a:t>Used to clear </a:t>
            </a:r>
            <a:r>
              <a:rPr lang="en-US">
                <a:sym typeface="Courier New"/>
              </a:rPr>
              <a:t>setInterval()</a:t>
            </a:r>
            <a:r>
              <a:rPr lang="en-US"/>
              <a:t> method call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5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ym typeface="Arial"/>
              </a:rPr>
              <a:t>Manipulating the Browser with the Window Object</a:t>
            </a:r>
          </a:p>
        </p:txBody>
      </p:sp>
      <p:sp>
        <p:nvSpPr>
          <p:cNvPr id="594" name="Google Shape;594;p55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Programming Exercise 01_05_01 – Step 11</a:t>
            </a:r>
          </a:p>
          <a:p>
            <a:pPr lvl="1"/>
            <a:r>
              <a:rPr lang="en-US"/>
              <a:t>Working with Timeouts and Intervals</a:t>
            </a:r>
          </a:p>
        </p:txBody>
      </p:sp>
      <p:pic>
        <p:nvPicPr>
          <p:cNvPr id="595" name="Google Shape;595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2937" y="2447061"/>
            <a:ext cx="6498126" cy="3634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5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ym typeface="Arial"/>
              </a:rPr>
              <a:t>Other DOM Objects</a:t>
            </a:r>
          </a:p>
        </p:txBody>
      </p:sp>
      <p:sp>
        <p:nvSpPr>
          <p:cNvPr id="604" name="Google Shape;604;p56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>
                <a:sym typeface="Courier New"/>
              </a:rPr>
              <a:t>history</a:t>
            </a:r>
            <a:r>
              <a:rPr lang="en-US"/>
              <a:t> Object</a:t>
            </a:r>
          </a:p>
          <a:p>
            <a:pPr lvl="1"/>
            <a:r>
              <a:rPr lang="en-US"/>
              <a:t>Maintains internal list (history list)</a:t>
            </a:r>
          </a:p>
          <a:p>
            <a:pPr lvl="1"/>
            <a:r>
              <a:rPr lang="en-US"/>
              <a:t>All documents opened during current web browser session</a:t>
            </a:r>
          </a:p>
          <a:p>
            <a:pPr lvl="1"/>
            <a:r>
              <a:rPr lang="en-US"/>
              <a:t>Security features: will not display URLs contained in the history list</a:t>
            </a:r>
          </a:p>
        </p:txBody>
      </p:sp>
      <p:sp>
        <p:nvSpPr>
          <p:cNvPr id="606" name="Google Shape;606;p56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>
                <a:sym typeface="Calibri"/>
              </a:rPr>
              <a:t>© 2015, 2011 Cengage Learning.</a:t>
            </a:r>
          </a:p>
        </p:txBody>
      </p:sp>
      <p:pic>
        <p:nvPicPr>
          <p:cNvPr id="605" name="Google Shape;605;p56" descr="Screen Shot 2014-10-06 at 6 Oct   1.15.49 PM.png"/>
          <p:cNvPicPr preferRelativeResize="0"/>
          <p:nvPr/>
        </p:nvPicPr>
        <p:blipFill rotWithShape="1">
          <a:blip r:embed="rId3">
            <a:alphaModFix/>
          </a:blip>
          <a:srcRect l="2" r="33"/>
          <a:stretch/>
        </p:blipFill>
        <p:spPr>
          <a:xfrm>
            <a:off x="400843" y="4388667"/>
            <a:ext cx="8342313" cy="1703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5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ym typeface="Arial"/>
              </a:rPr>
              <a:t>Other DOM Objects</a:t>
            </a:r>
          </a:p>
        </p:txBody>
      </p:sp>
      <p:sp>
        <p:nvSpPr>
          <p:cNvPr id="614" name="Google Shape;614;p57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>
                <a:sym typeface="Courier New"/>
              </a:rPr>
              <a:t>history</a:t>
            </a:r>
            <a:r>
              <a:rPr lang="en-US"/>
              <a:t> Object</a:t>
            </a:r>
          </a:p>
          <a:p>
            <a:pPr lvl="1"/>
            <a:r>
              <a:rPr lang="en-US">
                <a:sym typeface="Courier New"/>
              </a:rPr>
              <a:t>go()</a:t>
            </a:r>
            <a:r>
              <a:rPr lang="en-US"/>
              <a:t> method</a:t>
            </a:r>
          </a:p>
          <a:p>
            <a:pPr lvl="2"/>
            <a:r>
              <a:rPr lang="en-US"/>
              <a:t>Allows navigation to a previously visited web page</a:t>
            </a:r>
          </a:p>
          <a:p>
            <a:pPr lvl="1"/>
            <a:r>
              <a:rPr lang="en-US">
                <a:sym typeface="Courier New"/>
              </a:rPr>
              <a:t>history</a:t>
            </a:r>
            <a:r>
              <a:rPr lang="en-US"/>
              <a:t> object </a:t>
            </a:r>
            <a:r>
              <a:rPr lang="en-US">
                <a:sym typeface="Courier New"/>
              </a:rPr>
              <a:t>length</a:t>
            </a:r>
            <a:r>
              <a:rPr lang="en-US"/>
              <a:t> property</a:t>
            </a:r>
          </a:p>
          <a:p>
            <a:pPr lvl="2"/>
            <a:r>
              <a:rPr lang="en-US"/>
              <a:t>Provides specific number of documents opened during the current browser session</a:t>
            </a:r>
          </a:p>
          <a:p>
            <a:pPr lvl="1"/>
            <a:r>
              <a:rPr lang="en-US"/>
              <a:t>Example:</a:t>
            </a:r>
          </a:p>
          <a:p>
            <a:pPr lvl="2"/>
            <a:r>
              <a:rPr lang="en-US"/>
              <a:t>Return to first document opened in current browser session</a:t>
            </a:r>
            <a:br>
              <a:rPr lang="en-US"/>
            </a:br>
            <a:r>
              <a:rPr lang="en-US"/>
              <a:t> 	</a:t>
            </a:r>
            <a:r>
              <a:rPr lang="en-US">
                <a:sym typeface="Courier New"/>
              </a:rPr>
              <a:t>history.go(-(history.length - 1));</a:t>
            </a:r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5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ym typeface="Arial"/>
              </a:rPr>
              <a:t>Other DOM Objects</a:t>
            </a:r>
          </a:p>
        </p:txBody>
      </p:sp>
      <p:sp>
        <p:nvSpPr>
          <p:cNvPr id="622" name="Google Shape;622;p58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>
                <a:sym typeface="Courier New"/>
              </a:rPr>
              <a:t>location</a:t>
            </a:r>
            <a:r>
              <a:rPr lang="en-US"/>
              <a:t> Object</a:t>
            </a:r>
          </a:p>
          <a:p>
            <a:pPr lvl="1"/>
            <a:r>
              <a:rPr lang="en-US"/>
              <a:t>Allows changes to a new web page from within JavaScript code</a:t>
            </a:r>
          </a:p>
          <a:p>
            <a:pPr lvl="1"/>
            <a:r>
              <a:rPr lang="en-US">
                <a:sym typeface="Courier New"/>
              </a:rPr>
              <a:t>location</a:t>
            </a:r>
            <a:r>
              <a:rPr lang="en-US"/>
              <a:t> object properties allow modification of URL individual portions</a:t>
            </a:r>
          </a:p>
          <a:p>
            <a:pPr lvl="2"/>
            <a:r>
              <a:rPr lang="en-US"/>
              <a:t>Web browser automatically attempts to open that new URL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5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ym typeface="Arial"/>
              </a:rPr>
              <a:t>Other DOM Objects</a:t>
            </a:r>
          </a:p>
        </p:txBody>
      </p:sp>
      <p:sp>
        <p:nvSpPr>
          <p:cNvPr id="630" name="Google Shape;630;p59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>
                <a:sym typeface="Courier New"/>
              </a:rPr>
              <a:t>location</a:t>
            </a:r>
            <a:r>
              <a:rPr lang="en-US"/>
              <a:t> Object</a:t>
            </a:r>
          </a:p>
        </p:txBody>
      </p:sp>
      <p:sp>
        <p:nvSpPr>
          <p:cNvPr id="633" name="Google Shape;633;p59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>
                <a:sym typeface="Calibri"/>
              </a:rPr>
              <a:t>© 2015, 2011 Cengage Learning.</a:t>
            </a:r>
          </a:p>
        </p:txBody>
      </p:sp>
      <p:pic>
        <p:nvPicPr>
          <p:cNvPr id="631" name="Google Shape;631;p59" descr="Screen Shot 2014-10-06 at 6 Oct   1.19.29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08881" y="1819330"/>
            <a:ext cx="6726238" cy="2820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632" name="Google Shape;632;p59" descr="Screen Shot 2014-10-06 at 6 Oct   1.19.35 PM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29519" y="4826111"/>
            <a:ext cx="6705600" cy="1328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ym typeface="Arial"/>
              </a:rPr>
              <a:t>Introduction to the DOM</a:t>
            </a:r>
          </a:p>
        </p:txBody>
      </p:sp>
      <p:sp>
        <p:nvSpPr>
          <p:cNvPr id="131" name="Google Shape;131;p6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>
                <a:sym typeface="Courier New"/>
              </a:rPr>
              <a:t>Document</a:t>
            </a:r>
            <a:r>
              <a:rPr lang="en-US"/>
              <a:t> Object</a:t>
            </a:r>
          </a:p>
          <a:p>
            <a:pPr lvl="1"/>
            <a:r>
              <a:rPr lang="en-US"/>
              <a:t>Represents the Web page displayed in a browser</a:t>
            </a:r>
          </a:p>
          <a:p>
            <a:pPr lvl="1"/>
            <a:r>
              <a:rPr lang="en-US"/>
              <a:t>Contains all Web page elements</a:t>
            </a:r>
          </a:p>
          <a:p>
            <a:pPr lvl="1"/>
            <a:r>
              <a:rPr lang="en-US"/>
              <a:t>JavaScript represents each element as its own object</a:t>
            </a:r>
          </a:p>
          <a:p>
            <a:pPr lvl="0"/>
            <a:r>
              <a:rPr lang="en-US"/>
              <a:t>Dynamic HTML (DHTML)</a:t>
            </a:r>
          </a:p>
          <a:p>
            <a:pPr lvl="1"/>
            <a:r>
              <a:rPr lang="en-US"/>
              <a:t>User interaction can change content of a web page without reloading</a:t>
            </a:r>
          </a:p>
          <a:p>
            <a:pPr lvl="1"/>
            <a:r>
              <a:rPr lang="en-US"/>
              <a:t>Can also change presentation of content</a:t>
            </a:r>
          </a:p>
          <a:p>
            <a:pPr lvl="1"/>
            <a:r>
              <a:rPr lang="en-US"/>
              <a:t>DHTML is combination of HTML, CSS, &amp; JavaScript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6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ym typeface="Arial"/>
              </a:rPr>
              <a:t>Other DOM Objects</a:t>
            </a:r>
          </a:p>
        </p:txBody>
      </p:sp>
      <p:sp>
        <p:nvSpPr>
          <p:cNvPr id="641" name="Google Shape;641;p60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>
                <a:sym typeface="Courier New"/>
              </a:rPr>
              <a:t>location</a:t>
            </a:r>
            <a:r>
              <a:rPr lang="en-US"/>
              <a:t> Object</a:t>
            </a:r>
          </a:p>
          <a:p>
            <a:pPr lvl="1"/>
            <a:r>
              <a:rPr lang="en-US"/>
              <a:t>Location object’s </a:t>
            </a:r>
            <a:r>
              <a:rPr lang="en-US">
                <a:sym typeface="Courier New"/>
              </a:rPr>
              <a:t>assign()</a:t>
            </a:r>
            <a:r>
              <a:rPr lang="en-US"/>
              <a:t> method</a:t>
            </a:r>
          </a:p>
          <a:p>
            <a:pPr lvl="2"/>
            <a:r>
              <a:rPr lang="en-US"/>
              <a:t>Same action as changing the </a:t>
            </a:r>
            <a:r>
              <a:rPr lang="en-US">
                <a:sym typeface="Courier New"/>
              </a:rPr>
              <a:t>href</a:t>
            </a:r>
            <a:r>
              <a:rPr lang="en-US"/>
              <a:t> property</a:t>
            </a:r>
          </a:p>
          <a:p>
            <a:pPr lvl="2"/>
            <a:r>
              <a:rPr lang="en-US"/>
              <a:t>Loads a new web page</a:t>
            </a:r>
          </a:p>
          <a:p>
            <a:pPr lvl="1"/>
            <a:r>
              <a:rPr lang="en-US"/>
              <a:t>Location object’s </a:t>
            </a:r>
            <a:r>
              <a:rPr lang="en-US">
                <a:sym typeface="Courier New"/>
              </a:rPr>
              <a:t>reload()</a:t>
            </a:r>
            <a:r>
              <a:rPr lang="en-US"/>
              <a:t> method </a:t>
            </a:r>
          </a:p>
          <a:p>
            <a:pPr lvl="2"/>
            <a:r>
              <a:rPr lang="en-US"/>
              <a:t>Equivalent to the browser Reload or Refresh button</a:t>
            </a:r>
          </a:p>
          <a:p>
            <a:pPr lvl="2"/>
            <a:r>
              <a:rPr lang="en-US"/>
              <a:t>Causes current page to open again</a:t>
            </a:r>
          </a:p>
          <a:p>
            <a:pPr lvl="1"/>
            <a:r>
              <a:rPr lang="en-US"/>
              <a:t>Location object’s </a:t>
            </a:r>
            <a:r>
              <a:rPr lang="en-US">
                <a:sym typeface="Courier New"/>
              </a:rPr>
              <a:t>replace()</a:t>
            </a:r>
            <a:r>
              <a:rPr lang="en-US"/>
              <a:t> method</a:t>
            </a:r>
          </a:p>
          <a:p>
            <a:pPr lvl="2"/>
            <a:r>
              <a:rPr lang="en-US"/>
              <a:t>Replaces currently loaded URL with a different one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6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ym typeface="Arial"/>
              </a:rPr>
              <a:t>Other DOM Objects</a:t>
            </a:r>
          </a:p>
        </p:txBody>
      </p:sp>
      <p:sp>
        <p:nvSpPr>
          <p:cNvPr id="649" name="Google Shape;649;p61"/>
          <p:cNvSpPr txBox="1">
            <a:spLocks noGrp="1"/>
          </p:cNvSpPr>
          <p:nvPr>
            <p:ph idx="1"/>
          </p:nvPr>
        </p:nvSpPr>
        <p:spPr>
          <a:xfrm>
            <a:off x="609598" y="1374313"/>
            <a:ext cx="6347714" cy="3880773"/>
          </a:xfrm>
        </p:spPr>
        <p:txBody>
          <a:bodyPr/>
          <a:lstStyle/>
          <a:p>
            <a:pPr lvl="0"/>
            <a:r>
              <a:rPr lang="en-US" dirty="0">
                <a:sym typeface="Courier New"/>
              </a:rPr>
              <a:t>navigator</a:t>
            </a:r>
            <a:r>
              <a:rPr lang="en-US" dirty="0"/>
              <a:t> Object</a:t>
            </a:r>
          </a:p>
          <a:p>
            <a:pPr lvl="1"/>
            <a:r>
              <a:rPr lang="en-US" dirty="0"/>
              <a:t>Obtains information about current web browser</a:t>
            </a:r>
          </a:p>
          <a:p>
            <a:pPr lvl="1"/>
            <a:r>
              <a:rPr lang="en-US" dirty="0"/>
              <a:t>Example: determine type of web browser running</a:t>
            </a:r>
          </a:p>
        </p:txBody>
      </p:sp>
      <p:sp>
        <p:nvSpPr>
          <p:cNvPr id="650" name="Google Shape;650;p61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>
                <a:sym typeface="Calibri"/>
              </a:rPr>
              <a:t>© 2015, 2011 Cengage Learning.</a:t>
            </a:r>
          </a:p>
        </p:txBody>
      </p:sp>
      <p:grpSp>
        <p:nvGrpSpPr>
          <p:cNvPr id="651" name="Google Shape;651;p61"/>
          <p:cNvGrpSpPr/>
          <p:nvPr/>
        </p:nvGrpSpPr>
        <p:grpSpPr>
          <a:xfrm>
            <a:off x="702448" y="2570304"/>
            <a:ext cx="6090238" cy="2262954"/>
            <a:chOff x="1371600" y="3013075"/>
            <a:chExt cx="6553200" cy="2549525"/>
          </a:xfrm>
        </p:grpSpPr>
        <p:pic>
          <p:nvPicPr>
            <p:cNvPr id="652" name="Google Shape;652;p61" descr="Screen Shot 2014-10-06 at 6 Oct   1.21.43 PM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371600" y="3013075"/>
              <a:ext cx="6553200" cy="15033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3" name="Google Shape;653;p61" descr="Screen Shot 2014-10-06 at 6 Oct   1.21.51 PM.png"/>
            <p:cNvPicPr preferRelativeResize="0"/>
            <p:nvPr/>
          </p:nvPicPr>
          <p:blipFill rotWithShape="1">
            <a:blip r:embed="rId4">
              <a:alphaModFix/>
            </a:blip>
            <a:srcRect t="2249" b="2"/>
            <a:stretch/>
          </p:blipFill>
          <p:spPr>
            <a:xfrm>
              <a:off x="1371600" y="4397375"/>
              <a:ext cx="6553200" cy="11652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54" name="Google Shape;654;p6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2058" y="5119828"/>
            <a:ext cx="6080628" cy="899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6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ym typeface="Arial"/>
              </a:rPr>
              <a:t>Other DOM Objects</a:t>
            </a:r>
          </a:p>
        </p:txBody>
      </p:sp>
      <p:sp>
        <p:nvSpPr>
          <p:cNvPr id="662" name="Google Shape;662;p6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>
                <a:sym typeface="Courier New"/>
              </a:rPr>
              <a:t>screen</a:t>
            </a:r>
            <a:r>
              <a:rPr lang="en-US"/>
              <a:t> Object</a:t>
            </a:r>
          </a:p>
          <a:p>
            <a:pPr lvl="1"/>
            <a:r>
              <a:rPr lang="en-US"/>
              <a:t>Obtains information about display screen’s size, resolution, color depth</a:t>
            </a:r>
          </a:p>
          <a:p>
            <a:pPr lvl="1"/>
            <a:r>
              <a:rPr lang="en-US"/>
              <a:t>Common use of </a:t>
            </a:r>
            <a:r>
              <a:rPr lang="en-US">
                <a:sym typeface="Courier New"/>
              </a:rPr>
              <a:t>screen</a:t>
            </a:r>
            <a:r>
              <a:rPr lang="en-US"/>
              <a:t> object properties</a:t>
            </a:r>
          </a:p>
          <a:p>
            <a:pPr lvl="2"/>
            <a:r>
              <a:rPr lang="en-US"/>
              <a:t>Centering a web browser window in the middle of the display area</a:t>
            </a:r>
          </a:p>
        </p:txBody>
      </p:sp>
      <p:sp>
        <p:nvSpPr>
          <p:cNvPr id="663" name="Google Shape;663;p62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>
                <a:sym typeface="Calibri"/>
              </a:rPr>
              <a:t>© 2015, 2011 Cengage Learning.</a:t>
            </a:r>
          </a:p>
        </p:txBody>
      </p:sp>
      <p:pic>
        <p:nvPicPr>
          <p:cNvPr id="664" name="Google Shape;664;p62" descr="Screen Shot 2014-10-06 at 6 Oct   1.26.57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0790" y="3887709"/>
            <a:ext cx="6082420" cy="2511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6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ym typeface="Arial"/>
              </a:rPr>
              <a:t>Other DOM Objects</a:t>
            </a:r>
          </a:p>
        </p:txBody>
      </p:sp>
      <p:sp>
        <p:nvSpPr>
          <p:cNvPr id="672" name="Google Shape;672;p63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>
                <a:sym typeface="Courier New"/>
              </a:rPr>
              <a:t>screen</a:t>
            </a:r>
            <a:r>
              <a:rPr lang="en-US"/>
              <a:t> Object</a:t>
            </a:r>
          </a:p>
          <a:p>
            <a:pPr lvl="1"/>
            <a:r>
              <a:rPr lang="en-US"/>
              <a:t>Centering a web browser window in the middle of the display area</a:t>
            </a:r>
          </a:p>
        </p:txBody>
      </p:sp>
      <p:sp>
        <p:nvSpPr>
          <p:cNvPr id="673" name="Google Shape;673;p63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>
                <a:sym typeface="Calibri"/>
              </a:rPr>
              <a:t>© 2015, 2011 Cengage Learning.</a:t>
            </a:r>
          </a:p>
        </p:txBody>
      </p:sp>
      <p:pic>
        <p:nvPicPr>
          <p:cNvPr id="674" name="Google Shape;674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5894" y="2859274"/>
            <a:ext cx="7072213" cy="23917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6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ym typeface="Arial"/>
              </a:rPr>
              <a:t>Other DOM Objects</a:t>
            </a:r>
          </a:p>
        </p:txBody>
      </p:sp>
      <p:sp>
        <p:nvSpPr>
          <p:cNvPr id="681" name="Google Shape;681;p64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Programming Exercise 01_05_01 – Step 12</a:t>
            </a:r>
          </a:p>
          <a:p>
            <a:pPr lvl="1"/>
            <a:r>
              <a:rPr lang="en-US">
                <a:sym typeface="Courier New"/>
              </a:rPr>
              <a:t>screen</a:t>
            </a:r>
            <a:r>
              <a:rPr lang="en-US"/>
              <a:t> Object</a:t>
            </a:r>
          </a:p>
        </p:txBody>
      </p:sp>
      <p:pic>
        <p:nvPicPr>
          <p:cNvPr id="682" name="Google Shape;682;p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927" y="2945824"/>
            <a:ext cx="6498126" cy="3634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ym typeface="Arial"/>
              </a:rPr>
              <a:t>The DOM Tree</a:t>
            </a:r>
          </a:p>
        </p:txBody>
      </p:sp>
      <p:sp>
        <p:nvSpPr>
          <p:cNvPr id="139" name="Google Shape;139;p7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Hierarchy of the Web Page</a:t>
            </a:r>
          </a:p>
          <a:p>
            <a:pPr lvl="1"/>
            <a:r>
              <a:rPr lang="en-US"/>
              <a:t>Hierarchy depends on a document's contents and order</a:t>
            </a:r>
          </a:p>
        </p:txBody>
      </p:sp>
      <p:sp>
        <p:nvSpPr>
          <p:cNvPr id="141" name="Google Shape;141;p7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>
                <a:sym typeface="Calibri"/>
              </a:rPr>
              <a:t>© 2015, 2011 Cengage Learning.</a:t>
            </a:r>
          </a:p>
        </p:txBody>
      </p:sp>
      <p:pic>
        <p:nvPicPr>
          <p:cNvPr id="140" name="Google Shape;14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4364" y="2885520"/>
            <a:ext cx="4987678" cy="3155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ym typeface="Arial"/>
              </a:rPr>
              <a:t>The DOM Tree</a:t>
            </a:r>
          </a:p>
        </p:txBody>
      </p:sp>
      <p:sp>
        <p:nvSpPr>
          <p:cNvPr id="149" name="Google Shape;149;p8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Example DOM Tree</a:t>
            </a:r>
          </a:p>
          <a:p>
            <a:pPr lvl="1"/>
            <a:r>
              <a:rPr lang="en-US"/>
              <a:t>Each item in the </a:t>
            </a:r>
            <a:br>
              <a:rPr lang="en-US"/>
            </a:br>
            <a:r>
              <a:rPr lang="en-US"/>
              <a:t>DOM tree is a node</a:t>
            </a:r>
          </a:p>
          <a:p>
            <a:pPr lvl="1"/>
            <a:r>
              <a:rPr lang="en-US"/>
              <a:t>Element, attribute, </a:t>
            </a:r>
            <a:br>
              <a:rPr lang="en-US"/>
            </a:br>
            <a:r>
              <a:rPr lang="en-US"/>
              <a:t>and text content </a:t>
            </a:r>
            <a:br>
              <a:rPr lang="en-US"/>
            </a:br>
            <a:r>
              <a:rPr lang="en-US"/>
              <a:t>nodes are the most </a:t>
            </a:r>
            <a:br>
              <a:rPr lang="en-US"/>
            </a:br>
            <a:r>
              <a:rPr lang="en-US"/>
              <a:t>commonly used</a:t>
            </a:r>
          </a:p>
        </p:txBody>
      </p:sp>
      <p:sp>
        <p:nvSpPr>
          <p:cNvPr id="150" name="Google Shape;150;p8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>
                <a:sym typeface="Calibri"/>
              </a:rPr>
              <a:t>© 2015, 2011 Cengage Learning.</a:t>
            </a:r>
          </a:p>
        </p:txBody>
      </p:sp>
      <p:pic>
        <p:nvPicPr>
          <p:cNvPr id="151" name="Google Shape;15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83071" y="2088322"/>
            <a:ext cx="4344867" cy="3767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ym typeface="Arial"/>
              </a:rPr>
              <a:t>The DOM Tree</a:t>
            </a:r>
          </a:p>
        </p:txBody>
      </p:sp>
      <p:sp>
        <p:nvSpPr>
          <p:cNvPr id="159" name="Google Shape;159;p9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DOM </a:t>
            </a:r>
            <a:r>
              <a:rPr lang="en-US">
                <a:sym typeface="Courier New"/>
              </a:rPr>
              <a:t>Document</a:t>
            </a:r>
            <a:r>
              <a:rPr lang="en-US"/>
              <a:t> Object Methods</a:t>
            </a:r>
          </a:p>
        </p:txBody>
      </p:sp>
      <p:sp>
        <p:nvSpPr>
          <p:cNvPr id="160" name="Google Shape;160;p9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>
                <a:sym typeface="Calibri"/>
              </a:rPr>
              <a:t>© 2015, 2011 Cengage Learning.</a:t>
            </a:r>
          </a:p>
        </p:txBody>
      </p:sp>
      <p:pic>
        <p:nvPicPr>
          <p:cNvPr id="161" name="Google Shape;161;p9" descr="Screen Shot 2014-10-03 at 3 Oct   2.05.25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750" y="1850830"/>
            <a:ext cx="7556500" cy="4005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{7AF1FD5B-0B99-3D40-883F-D9F5B3B22F9D}tf10001060</Template>
  <TotalTime>1</TotalTime>
  <Words>2076</Words>
  <Application>Microsoft Macintosh PowerPoint</Application>
  <PresentationFormat>On-screen Show (4:3)</PresentationFormat>
  <Paragraphs>398</Paragraphs>
  <Slides>64</Slides>
  <Notes>64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0" baseType="lpstr">
      <vt:lpstr>Arial</vt:lpstr>
      <vt:lpstr>Calibri</vt:lpstr>
      <vt:lpstr>Courier New</vt:lpstr>
      <vt:lpstr>Trebuchet MS</vt:lpstr>
      <vt:lpstr>Wingdings 3</vt:lpstr>
      <vt:lpstr>Facet</vt:lpstr>
      <vt:lpstr>The Document Object Model</vt:lpstr>
      <vt:lpstr>Credits</vt:lpstr>
      <vt:lpstr>LEARNING OBJECTIVES</vt:lpstr>
      <vt:lpstr>Introduction to the DOM</vt:lpstr>
      <vt:lpstr>Introduction to the DOM</vt:lpstr>
      <vt:lpstr>Introduction to the DOM</vt:lpstr>
      <vt:lpstr>The DOM Tree</vt:lpstr>
      <vt:lpstr>The DOM Tree</vt:lpstr>
      <vt:lpstr>The DOM Tree</vt:lpstr>
      <vt:lpstr>The DOM Tree</vt:lpstr>
      <vt:lpstr>Accessing Document Elements, Content, Properties, &amp; Attributes</vt:lpstr>
      <vt:lpstr>Accessing Document Elements, Content, Properties, &amp; Attributes</vt:lpstr>
      <vt:lpstr>Accessing Document Elements, Content, Properties, &amp; Attributes</vt:lpstr>
      <vt:lpstr>Accessing Document Elements, Content, Properties, &amp; Attributes</vt:lpstr>
      <vt:lpstr>Accessing Document Elements, Content, Properties, &amp; Attributes</vt:lpstr>
      <vt:lpstr>Accessing Document Elements, Content, Properties, &amp; Attributes</vt:lpstr>
      <vt:lpstr>Accessing Document Elements, Content, Properties, &amp; Attributes</vt:lpstr>
      <vt:lpstr>Accessing Document Elements, Content, Properties, &amp; Attributes</vt:lpstr>
      <vt:lpstr>Accessing Document Elements, Content, Properties, &amp; Attributes</vt:lpstr>
      <vt:lpstr>Accessing Document Elements, Content, Properties, &amp; Attributes</vt:lpstr>
      <vt:lpstr>Accessing Document Elements, Content, Properties, &amp; Attributes</vt:lpstr>
      <vt:lpstr>Accessing Document Elements, Content, Properties, &amp; Attributes</vt:lpstr>
      <vt:lpstr>Accessing Document Elements, Content, Properties, &amp; Attributes</vt:lpstr>
      <vt:lpstr>Accessing Document Elements, Content, Properties, &amp; Attributes</vt:lpstr>
      <vt:lpstr>Adding and Removing DOM Nodes</vt:lpstr>
      <vt:lpstr>Adding and Removing DOM Nodes</vt:lpstr>
      <vt:lpstr>Adding and Removing DOM Nodes</vt:lpstr>
      <vt:lpstr>Adding and Removing DOM Nodes</vt:lpstr>
      <vt:lpstr>Adding and Removing DOM Nodes</vt:lpstr>
      <vt:lpstr>Adding and Removing DOM Nodes</vt:lpstr>
      <vt:lpstr>Adding and Removing DOM Nodes</vt:lpstr>
      <vt:lpstr>Adding and Removing DOM Nodes</vt:lpstr>
      <vt:lpstr>Adding and Removing DOM Nodes</vt:lpstr>
      <vt:lpstr>Adding and Removing DOM Nodes</vt:lpstr>
      <vt:lpstr>Adding and Removing DOM Nodes</vt:lpstr>
      <vt:lpstr>Adding and Removing DOM Nodes</vt:lpstr>
      <vt:lpstr>Adding and Removing DOM Nodes</vt:lpstr>
      <vt:lpstr>Adding and Removing DOM Nodes</vt:lpstr>
      <vt:lpstr>Adding and Removing DOM Nodes</vt:lpstr>
      <vt:lpstr>Adding and Removing DOM Nodes</vt:lpstr>
      <vt:lpstr>Adding and Removing DOM Nodes</vt:lpstr>
      <vt:lpstr>Manipulating the Browser with the Window Object</vt:lpstr>
      <vt:lpstr>Manipulating the Browser with the Window Object</vt:lpstr>
      <vt:lpstr>Manipulating the Browser with the Window Object</vt:lpstr>
      <vt:lpstr>Manipulating the Browser with the Window Object</vt:lpstr>
      <vt:lpstr>Manipulating the Browser with the Window Object</vt:lpstr>
      <vt:lpstr>Manipulating the Browser with the Window Object</vt:lpstr>
      <vt:lpstr>Manipulating the Browser with the Window Object</vt:lpstr>
      <vt:lpstr>Manipulating the Browser with the Window Object</vt:lpstr>
      <vt:lpstr>Manipulating the Browser with the Window Object</vt:lpstr>
      <vt:lpstr>Manipulating the Browser with the Window Object</vt:lpstr>
      <vt:lpstr>Manipulating the Browser with the Window Object</vt:lpstr>
      <vt:lpstr>Manipulating the Browser with the Window Object</vt:lpstr>
      <vt:lpstr>Manipulating the Browser with the Window Object</vt:lpstr>
      <vt:lpstr>Manipulating the Browser with the Window Object</vt:lpstr>
      <vt:lpstr>Other DOM Objects</vt:lpstr>
      <vt:lpstr>Other DOM Objects</vt:lpstr>
      <vt:lpstr>Other DOM Objects</vt:lpstr>
      <vt:lpstr>Other DOM Objects</vt:lpstr>
      <vt:lpstr>Other DOM Objects</vt:lpstr>
      <vt:lpstr>Other DOM Objects</vt:lpstr>
      <vt:lpstr>Other DOM Objects</vt:lpstr>
      <vt:lpstr>Other DOM Objects</vt:lpstr>
      <vt:lpstr>Other DOM Objects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Document Object Model</dc:title>
  <dc:creator>Brande Ferschke</dc:creator>
  <cp:lastModifiedBy>Microsoft Office User</cp:lastModifiedBy>
  <cp:revision>2</cp:revision>
  <dcterms:created xsi:type="dcterms:W3CDTF">2013-01-24T22:24:37Z</dcterms:created>
  <dcterms:modified xsi:type="dcterms:W3CDTF">2019-07-22T16:16:23Z</dcterms:modified>
</cp:coreProperties>
</file>