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256" r:id="rId2"/>
    <p:sldId id="271" r:id="rId3"/>
    <p:sldId id="316" r:id="rId4"/>
    <p:sldId id="317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43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61" r:id="rId22"/>
    <p:sldId id="360" r:id="rId23"/>
    <p:sldId id="362" r:id="rId24"/>
    <p:sldId id="363" r:id="rId25"/>
    <p:sldId id="364" r:id="rId26"/>
    <p:sldId id="365" r:id="rId27"/>
    <p:sldId id="367" r:id="rId28"/>
    <p:sldId id="368" r:id="rId29"/>
    <p:sldId id="369" r:id="rId30"/>
    <p:sldId id="370" r:id="rId31"/>
    <p:sldId id="366" r:id="rId32"/>
    <p:sldId id="371" r:id="rId33"/>
    <p:sldId id="373" r:id="rId34"/>
    <p:sldId id="372" r:id="rId35"/>
    <p:sldId id="374" r:id="rId36"/>
    <p:sldId id="375" r:id="rId37"/>
    <p:sldId id="376" r:id="rId38"/>
    <p:sldId id="377" r:id="rId39"/>
    <p:sldId id="378" r:id="rId40"/>
    <p:sldId id="379" r:id="rId41"/>
    <p:sldId id="380" r:id="rId42"/>
    <p:sldId id="381" r:id="rId43"/>
    <p:sldId id="382" r:id="rId44"/>
    <p:sldId id="383" r:id="rId45"/>
    <p:sldId id="384" r:id="rId46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66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815" autoAdjust="0"/>
    <p:restoredTop sz="86425" autoAdjust="0"/>
  </p:normalViewPr>
  <p:slideViewPr>
    <p:cSldViewPr snapToGrid="0" snapToObjects="1">
      <p:cViewPr varScale="1">
        <p:scale>
          <a:sx n="98" d="100"/>
          <a:sy n="98" d="100"/>
        </p:scale>
        <p:origin x="18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720"/>
    </p:cViewPr>
  </p:sorterViewPr>
  <p:notesViewPr>
    <p:cSldViewPr snapToGrid="0" snapToObjects="1">
      <p:cViewPr varScale="1">
        <p:scale>
          <a:sx n="85" d="100"/>
          <a:sy n="85" d="100"/>
        </p:scale>
        <p:origin x="388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4016992-4FAF-4DE1-ADFC-7D12D83029AB}" type="datetimeFigureOut">
              <a:rPr lang="en-US" smtClean="0"/>
              <a:t>7/22/19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702B1F7-CB58-42D2-8896-4751D9565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3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50DB36-2EDE-486A-AF0D-9F9E960A25FD}" type="datetimeFigureOut">
              <a:rPr lang="en-US"/>
              <a:t>7/22/19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8DBF0BD-6A94-4810-BC89-4495240496D7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6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15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AFC41-0D77-4898-9B4A-3641A2D6273C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B067-756A-43EE-9641-2B347BCF16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7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7587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23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7584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84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8815-F8C7-47B3-9ADC-B63FC50E4813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F6F8-487E-48FB-B2A9-DE952F457D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026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F4CE-3FB2-4C76-A5A4-442A9819BFA9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B3EB-88B0-48C0-9D7B-F0D4FF722F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0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9DA2-DDC0-43DF-B54F-2E3C9C1A6803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4F0A-E281-4771-9A3F-0B81C5C970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22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5260-F832-4CE9-9C38-E4A05BA9358B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690C-1741-4D25-BE7C-4E1D1A5B9F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4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0952-8CD7-494F-859B-6F1B370EA9E8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F62F4-C9EA-4DB3-A2A2-32C3A6180F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7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6D11-8802-47CD-AFDB-51EA00444A97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A0CB-F43E-45D2-969E-3473509AEE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1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A129-E43C-4EFB-BB6D-369C0929D01A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38C9-1406-4F8F-BCD6-2D5596A19A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5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008A-6B09-49F9-8B13-172246AC50A8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9AD7-E4AD-48DF-AC76-9C28AD4183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1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1EA2-617F-44FC-B845-53FA061E5AAC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DF7E-E21D-4819-9309-13AD8C09F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8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C120-1EB5-4215-B6AC-7E2514652CD5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AE99-2789-445C-B342-7AC4D588C5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8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4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7611D8-F14E-964A-A971-29B54787C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Document Object Model: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363FED6-254A-FA4A-99B7-18B7997E78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THE D.O.M.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Input Fields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Events of Elements Within Forms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2011 Cengage Learning.</a:t>
            </a:r>
            <a:endParaRPr lang="en-US" dirty="0"/>
          </a:p>
        </p:txBody>
      </p:sp>
      <p:pic>
        <p:nvPicPr>
          <p:cNvPr id="8" name="Picture 3" descr="Screen Shot 2014-10-06 at 6 Oct   2.42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88" y="2131336"/>
            <a:ext cx="7532025" cy="3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8887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Input Fields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Referencing Forms and Form Elements</a:t>
            </a:r>
          </a:p>
          <a:p>
            <a:pPr lvl="1"/>
            <a:r>
              <a:rPr lang="en-US"/>
              <a:t>Can use getElementsByTagName() method:</a:t>
            </a:r>
            <a:br>
              <a:rPr lang="en-US"/>
            </a:br>
            <a:r>
              <a:rPr lang="en-US"/>
              <a:t>	getElementsByTagName("form")[0]</a:t>
            </a:r>
          </a:p>
          <a:p>
            <a:pPr lvl="1"/>
            <a:r>
              <a:rPr lang="en-US"/>
              <a:t>document object includes a forms[] array</a:t>
            </a:r>
          </a:p>
          <a:p>
            <a:pPr lvl="2"/>
            <a:r>
              <a:rPr lang="en-US"/>
              <a:t>Contains all forms on a web page</a:t>
            </a:r>
          </a:p>
          <a:p>
            <a:pPr lvl="1"/>
            <a:r>
              <a:rPr lang="en-US"/>
              <a:t>form object has an elements[] array</a:t>
            </a:r>
          </a:p>
          <a:p>
            <a:pPr lvl="2"/>
            <a:r>
              <a:rPr lang="en-US"/>
              <a:t>Contains objects representing each control in a form</a:t>
            </a:r>
          </a:p>
          <a:p>
            <a:pPr lvl="2"/>
            <a:r>
              <a:rPr lang="en-US"/>
              <a:t>Reference form index number in the forms[] array</a:t>
            </a:r>
          </a:p>
          <a:p>
            <a:pPr lvl="2"/>
            <a:r>
              <a:rPr lang="en-US"/>
              <a:t>Followed by the appropriate element index number from the elements[]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Input Fields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01_06_01 – Step 1</a:t>
            </a:r>
          </a:p>
          <a:p>
            <a:pPr lvl="1"/>
            <a:r>
              <a:rPr lang="en-US"/>
              <a:t>Exercise Setup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2011 Cengage Learning.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84" y="2734147"/>
            <a:ext cx="7932232" cy="315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41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Usability and Accuracy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Design to Collect More Accurate Content</a:t>
            </a:r>
          </a:p>
          <a:p>
            <a:pPr lvl="1"/>
            <a:r>
              <a:rPr lang="en-US"/>
              <a:t>Before validation can reduce amount of validation necessary</a:t>
            </a:r>
          </a:p>
          <a:p>
            <a:pPr lvl="1"/>
            <a:r>
              <a:rPr lang="en-US"/>
              <a:t>Replace input boxes with other field types that present more control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2011 Cengage Learning.</a:t>
            </a:r>
            <a:endParaRPr lang="en-US" dirty="0"/>
          </a:p>
        </p:txBody>
      </p:sp>
      <p:pic>
        <p:nvPicPr>
          <p:cNvPr id="5" name="Picture 2" descr="Fig6-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3" y="3848854"/>
            <a:ext cx="4297680" cy="161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ig6-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55" y="3848854"/>
            <a:ext cx="4297680" cy="157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106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Usability and Accuracy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Design to Collect More Accurate Content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2011 Cengage Learning.</a:t>
            </a:r>
            <a:endParaRPr lang="en-US" dirty="0"/>
          </a:p>
        </p:txBody>
      </p:sp>
      <p:pic>
        <p:nvPicPr>
          <p:cNvPr id="9" name="Picture 1" descr="Screen Shot 2014-10-06 at 6 Oct   3.07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753025"/>
            <a:ext cx="5594350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1323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Usability and Accuracy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 to Collect More Accurate Content</a:t>
            </a:r>
          </a:p>
          <a:p>
            <a:pPr lvl="1"/>
            <a:r>
              <a:rPr lang="en-US"/>
              <a:t>Assistive functions</a:t>
            </a:r>
          </a:p>
          <a:p>
            <a:pPr lvl="2"/>
            <a:r>
              <a:rPr lang="en-US"/>
              <a:t>Reduce likelihood of user errors</a:t>
            </a:r>
          </a:p>
          <a:p>
            <a:pPr lvl="2"/>
            <a:r>
              <a:rPr lang="en-US"/>
              <a:t>Prevent users from entering erroneous data</a:t>
            </a:r>
          </a:p>
          <a:p>
            <a:pPr lvl="1"/>
            <a:r>
              <a:rPr lang="en-US"/>
              <a:t>Removing default values from selection lists</a:t>
            </a:r>
          </a:p>
          <a:p>
            <a:pPr lvl="2"/>
            <a:r>
              <a:rPr lang="en-US"/>
              <a:t>Can set default value for selection list in HTML to one of the options</a:t>
            </a:r>
          </a:p>
          <a:p>
            <a:pPr lvl="2"/>
            <a:r>
              <a:rPr lang="en-US"/>
              <a:t>JavaScript can set selectedIndex property to -1</a:t>
            </a:r>
          </a:p>
          <a:p>
            <a:pPr lvl="2"/>
            <a:r>
              <a:rPr lang="en-US"/>
              <a:t>Corresponds to no selection</a:t>
            </a:r>
          </a:p>
          <a:p>
            <a:pPr lvl="2"/>
            <a:r>
              <a:rPr lang="en-US"/>
              <a:t>Forces deliberate user choice, reducing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7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Usability and Accuracy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 to Collect More Accurate Content</a:t>
            </a:r>
          </a:p>
          <a:p>
            <a:pPr lvl="1"/>
            <a:r>
              <a:rPr lang="en-US"/>
              <a:t>select Element Useful Properties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2011 Cengage Learning.</a:t>
            </a:r>
            <a:endParaRPr lang="en-US" dirty="0"/>
          </a:p>
        </p:txBody>
      </p:sp>
      <p:pic>
        <p:nvPicPr>
          <p:cNvPr id="6" name="Picture 1" descr="Screen Shot 2014-10-06 at 6 Oct   3.14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558358"/>
            <a:ext cx="72390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810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Usability and Accuracy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01_06_01 – Step 2</a:t>
            </a:r>
          </a:p>
          <a:p>
            <a:pPr lvl="1"/>
            <a:r>
              <a:rPr lang="en-US"/>
              <a:t>Program to Collect More Accurate Content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2011 Cengage Learning.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84" y="2734147"/>
            <a:ext cx="7932232" cy="315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23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Usability and Accuracy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Dynamically Updating Selection List Values</a:t>
            </a:r>
          </a:p>
          <a:p>
            <a:pPr lvl="1"/>
            <a:r>
              <a:rPr lang="en-US"/>
              <a:t>Can add or remove option elements from a select element using node methods we learned</a:t>
            </a:r>
          </a:p>
          <a:p>
            <a:pPr lvl="1"/>
            <a:r>
              <a:rPr lang="en-US"/>
              <a:t>Can also use properties to get or modify the options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2011 Cengage Learning.</a:t>
            </a:r>
            <a:endParaRPr lang="en-US" dirty="0"/>
          </a:p>
        </p:txBody>
      </p:sp>
      <p:pic>
        <p:nvPicPr>
          <p:cNvPr id="5" name="Picture 2" descr="Screen Shot 2014-10-06 at 6 Oct   3.18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971" y="3519534"/>
            <a:ext cx="6148058" cy="256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893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Usability and Accuracy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Dynamically Updating Selection List Values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14" y="1639190"/>
            <a:ext cx="6143772" cy="477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2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Some of the contents of this slide presentation have been referenced and reproduced from the textbook for this course, JavaScript (Sixth Edition) , Sasha Vodnik and Don Gosseling, ©2015, 2011, Cengage Learning, All Rights Reserved. ISBN 978-1-305-07844-4.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591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Usability and Accuracy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01_06_01 – Step 3</a:t>
            </a:r>
          </a:p>
          <a:p>
            <a:pPr lvl="1"/>
            <a:r>
              <a:rPr lang="en-US"/>
              <a:t>Dynamically Updating Selection List Values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2011 Cengage Learning.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84" y="2734147"/>
            <a:ext cx="7932232" cy="315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30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Usability and Accuracy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Automatically Updating an Associated Field Based on a User Entry</a:t>
            </a:r>
          </a:p>
          <a:p>
            <a:pPr lvl="1"/>
            <a:r>
              <a:rPr lang="en-US"/>
              <a:t>Multiple elements may be associated</a:t>
            </a:r>
          </a:p>
          <a:p>
            <a:pPr lvl="2"/>
            <a:r>
              <a:rPr lang="en-US"/>
              <a:t>Example: check box to indicate textarea entry</a:t>
            </a:r>
          </a:p>
          <a:p>
            <a:pPr lvl="1"/>
            <a:r>
              <a:rPr lang="en-US"/>
              <a:t>Can automatically change value of one field in response to change in other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124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Usability and Accuracy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01_06_01 – Step 4</a:t>
            </a:r>
          </a:p>
          <a:p>
            <a:pPr lvl="1"/>
            <a:r>
              <a:rPr lang="en-US"/>
              <a:t>Automatically Updating an Associated Field Based on a User Entry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2011 Cengage Learning.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84" y="2734147"/>
            <a:ext cx="7932232" cy="315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42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Usability and Accuracy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Transferring Duplicate Field Values</a:t>
            </a:r>
          </a:p>
          <a:p>
            <a:pPr lvl="1"/>
            <a:r>
              <a:rPr lang="en-US"/>
              <a:t>Can copy data from </a:t>
            </a:r>
            <a:br>
              <a:rPr lang="en-US"/>
            </a:br>
            <a:r>
              <a:rPr lang="en-US"/>
              <a:t>one field to </a:t>
            </a:r>
            <a:br>
              <a:rPr lang="en-US"/>
            </a:br>
            <a:r>
              <a:rPr lang="en-US"/>
              <a:t>another based on </a:t>
            </a:r>
            <a:br>
              <a:rPr lang="en-US"/>
            </a:br>
            <a:r>
              <a:rPr lang="en-US"/>
              <a:t>user indicating </a:t>
            </a:r>
            <a:br>
              <a:rPr lang="en-US"/>
            </a:br>
            <a:r>
              <a:rPr lang="en-US"/>
              <a:t>they should have </a:t>
            </a:r>
            <a:br>
              <a:rPr lang="en-US"/>
            </a:br>
            <a:r>
              <a:rPr lang="en-US"/>
              <a:t>the same value</a:t>
            </a:r>
          </a:p>
          <a:p>
            <a:pPr lvl="2"/>
            <a:r>
              <a:rPr lang="en-US"/>
              <a:t>Example: Shipping </a:t>
            </a:r>
            <a:br>
              <a:rPr lang="en-US"/>
            </a:br>
            <a:r>
              <a:rPr lang="en-US"/>
              <a:t>Address and Billing </a:t>
            </a:r>
            <a:br>
              <a:rPr lang="en-US"/>
            </a:br>
            <a:r>
              <a:rPr lang="en-US"/>
              <a:t>Address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079" y="1938326"/>
            <a:ext cx="4773168" cy="420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54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Usability and Accuracy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01_06_01 – Step 5</a:t>
            </a:r>
          </a:p>
          <a:p>
            <a:pPr lvl="1"/>
            <a:r>
              <a:rPr lang="en-US"/>
              <a:t>Transferring Duplicate Field Values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2011 Cengage Learning.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84" y="2734147"/>
            <a:ext cx="7932232" cy="315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20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Browser-Based Validation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Browsers can Perform some HTML5 Validation</a:t>
            </a:r>
          </a:p>
          <a:p>
            <a:pPr lvl="1"/>
            <a:r>
              <a:rPr lang="en-US"/>
              <a:t>Specifying browser-based validation parameters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2011 Cengage Learning.</a:t>
            </a:r>
            <a:endParaRPr lang="en-US" dirty="0"/>
          </a:p>
        </p:txBody>
      </p:sp>
      <p:pic>
        <p:nvPicPr>
          <p:cNvPr id="5" name="Picture 1" descr="Screen Shot 2014-10-06 at 6 Oct   4.20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212" y="2526616"/>
            <a:ext cx="5685576" cy="389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6382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Browser-Based Validation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Browsers can Perform some HTML5 Validation</a:t>
            </a:r>
          </a:p>
          <a:p>
            <a:pPr lvl="1"/>
            <a:r>
              <a:rPr lang="en-US"/>
              <a:t>Additional validation linked to &lt;input&gt; type 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2011 Cengage Learning.</a:t>
            </a:r>
            <a:endParaRPr lang="en-US" dirty="0"/>
          </a:p>
        </p:txBody>
      </p:sp>
      <p:pic>
        <p:nvPicPr>
          <p:cNvPr id="7" name="Picture 3" descr="Screen Shot 2014-10-06 at 6 Oct   4.22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58" y="2590799"/>
            <a:ext cx="7808284" cy="274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577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Browser-Based Validation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Customizing Browser-Based Validation Feedback</a:t>
            </a:r>
          </a:p>
          <a:p>
            <a:pPr lvl="1"/>
            <a:r>
              <a:rPr lang="en-US"/>
              <a:t>Modern browsers display feedback in similar ways, with small variation</a:t>
            </a:r>
          </a:p>
          <a:p>
            <a:pPr lvl="2"/>
            <a:r>
              <a:rPr lang="en-US"/>
              <a:t>Displayed after submit event triggered</a:t>
            </a:r>
          </a:p>
          <a:p>
            <a:pPr lvl="2"/>
            <a:r>
              <a:rPr lang="en-US"/>
              <a:t>Invalid controls highlighted</a:t>
            </a:r>
          </a:p>
          <a:p>
            <a:pPr lvl="2"/>
            <a:r>
              <a:rPr lang="en-US"/>
              <a:t>Bubble displayed next to a control</a:t>
            </a:r>
          </a:p>
          <a:p>
            <a:pPr lvl="1"/>
            <a:r>
              <a:rPr lang="en-US"/>
              <a:t>Customizable through constraint validation API</a:t>
            </a:r>
          </a:p>
          <a:p>
            <a:pPr lvl="2"/>
            <a:r>
              <a:rPr lang="en-US"/>
              <a:t>validity object is part of the API, has properties</a:t>
            </a:r>
          </a:p>
          <a:p>
            <a:pPr lvl="2"/>
            <a:r>
              <a:rPr lang="en-US"/>
              <a:t>All properties of validity object must have value of false for an element to be valid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1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Browser-Based Validation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validity Object Properties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2011 Cengage Learning.</a:t>
            </a:r>
            <a:endParaRPr lang="en-US" dirty="0"/>
          </a:p>
        </p:txBody>
      </p:sp>
      <p:pic>
        <p:nvPicPr>
          <p:cNvPr id="8" name="Picture 2" descr="Screen Shot 2014-10-06 at 6 Oct   4.27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86" y="2065966"/>
            <a:ext cx="7970029" cy="3927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1885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Browser-Based Validation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Customizing Browser-Based Validation Feedback</a:t>
            </a:r>
          </a:p>
          <a:p>
            <a:pPr lvl="1"/>
            <a:r>
              <a:rPr lang="en-US"/>
              <a:t>Use constraint validation API methods to set custom messages </a:t>
            </a:r>
          </a:p>
          <a:p>
            <a:pPr lvl="1"/>
            <a:r>
              <a:rPr lang="en-US"/>
              <a:t>Use in conjunction with CSS pseudo-classes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2011 Cengage Learning.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34" y="3667502"/>
            <a:ext cx="7663132" cy="243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Enhance form usability with JavaScript</a:t>
            </a:r>
          </a:p>
          <a:p>
            <a:r>
              <a:rPr lang="en-US"/>
              <a:t>Customize browser-based HTML validation</a:t>
            </a:r>
          </a:p>
          <a:p>
            <a:r>
              <a:rPr lang="en-US"/>
              <a:t>Implement custom validation to check for errors and display error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1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Browser-Based Validation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Custom Validation</a:t>
            </a:r>
          </a:p>
          <a:p>
            <a:pPr lvl="1"/>
            <a:r>
              <a:rPr lang="en-US"/>
              <a:t>Browser-based validation still fairly limited and causes inconsistencies cross-platform</a:t>
            </a:r>
          </a:p>
          <a:p>
            <a:pPr lvl="2"/>
            <a:r>
              <a:rPr lang="en-US"/>
              <a:t>Bubble appearance varies among browsers</a:t>
            </a:r>
          </a:p>
          <a:p>
            <a:pPr lvl="2"/>
            <a:r>
              <a:rPr lang="en-US"/>
              <a:t>Cannot set multiple validation messages for a single field at once</a:t>
            </a:r>
          </a:p>
          <a:p>
            <a:pPr lvl="1"/>
            <a:r>
              <a:rPr lang="en-US"/>
              <a:t>Can disable browser-based validation </a:t>
            </a:r>
          </a:p>
          <a:p>
            <a:pPr lvl="2"/>
            <a:r>
              <a:rPr lang="en-US"/>
              <a:t>If disabled, must program custom validation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4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Browser-Based Validation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01_06_01 – Step 6</a:t>
            </a:r>
          </a:p>
          <a:p>
            <a:pPr lvl="1"/>
            <a:r>
              <a:rPr lang="en-US"/>
              <a:t>Setting up &lt;form&gt; for Custom Validation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2011 Cengage Learning.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84" y="2734147"/>
            <a:ext cx="7932232" cy="315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15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Browser-Based Validation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Custom Validation</a:t>
            </a:r>
          </a:p>
          <a:p>
            <a:pPr lvl="1"/>
            <a:r>
              <a:rPr lang="en-US"/>
              <a:t>Common validation functions</a:t>
            </a:r>
          </a:p>
          <a:p>
            <a:pPr lvl="2"/>
            <a:r>
              <a:rPr lang="en-US"/>
              <a:t>Checking that required fields contain entries</a:t>
            </a:r>
          </a:p>
          <a:p>
            <a:pPr lvl="2"/>
            <a:r>
              <a:rPr lang="en-US"/>
              <a:t>Checking values dependent on other fields</a:t>
            </a:r>
          </a:p>
          <a:p>
            <a:pPr lvl="2"/>
            <a:r>
              <a:rPr lang="en-US"/>
              <a:t>Checking for appropriate content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89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Validation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Validating Submitted Data</a:t>
            </a:r>
          </a:p>
          <a:p>
            <a:pPr lvl="1"/>
            <a:r>
              <a:rPr lang="en-US"/>
              <a:t>submit event fires when a &lt;form&gt; is submitted</a:t>
            </a:r>
          </a:p>
          <a:p>
            <a:pPr lvl="2"/>
            <a:r>
              <a:rPr lang="en-US"/>
              <a:t>Often when submit button selected</a:t>
            </a:r>
          </a:p>
          <a:p>
            <a:pPr lvl="2"/>
            <a:r>
              <a:rPr lang="en-US"/>
              <a:t>Data is usually validated when submit event fires</a:t>
            </a:r>
          </a:p>
          <a:p>
            <a:pPr lvl="2"/>
            <a:r>
              <a:rPr lang="en-US"/>
              <a:t>Use the preventDefault() method to disable default submit behavior of the event when it fires</a:t>
            </a:r>
          </a:p>
          <a:p>
            <a:pPr lvl="2"/>
            <a:r>
              <a:rPr lang="en-US"/>
              <a:t>If disabled, must program custom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57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Validation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01_06_01 – Step 7</a:t>
            </a:r>
          </a:p>
          <a:p>
            <a:pPr lvl="1"/>
            <a:r>
              <a:rPr lang="en-US"/>
              <a:t>Create the Main Validation Function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2011 Cengage Learning.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84" y="2734147"/>
            <a:ext cx="7932232" cy="315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88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Validation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Validating Required Fields</a:t>
            </a:r>
          </a:p>
          <a:p>
            <a:pPr lvl="1"/>
            <a:r>
              <a:rPr lang="en-US"/>
              <a:t>Very easy to do, check if any of them is empty</a:t>
            </a:r>
          </a:p>
          <a:p>
            <a:pPr lvl="2"/>
            <a:r>
              <a:rPr lang="en-US"/>
              <a:t>Most elegant way is to use a try / catch construct</a:t>
            </a:r>
          </a:p>
          <a:p>
            <a:pPr lvl="2"/>
            <a:r>
              <a:rPr lang="en-US"/>
              <a:t>Check the value attribute of the element</a:t>
            </a:r>
          </a:p>
          <a:p>
            <a:pPr lvl="2"/>
            <a:r>
              <a:rPr lang="en-US"/>
              <a:t>Very efficient to retrieve a group of fields and check them in a loop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24" y="3811263"/>
            <a:ext cx="7380953" cy="2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86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Validation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01_06_01 – Step 8</a:t>
            </a:r>
          </a:p>
          <a:p>
            <a:pPr lvl="1"/>
            <a:r>
              <a:rPr lang="en-US"/>
              <a:t>Validating Required Fields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2011 Cengage Learning.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84" y="2734147"/>
            <a:ext cx="7932232" cy="315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44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Validation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Validating Selection Lists</a:t>
            </a:r>
          </a:p>
          <a:p>
            <a:pPr lvl="1"/>
            <a:r>
              <a:rPr lang="en-US"/>
              <a:t>Checking for selection lists with no values</a:t>
            </a:r>
          </a:p>
          <a:p>
            <a:pPr lvl="1"/>
            <a:r>
              <a:rPr lang="en-US"/>
              <a:t>Check value of selectedIndex property</a:t>
            </a:r>
          </a:p>
          <a:p>
            <a:pPr lvl="1"/>
            <a:r>
              <a:rPr lang="en-US"/>
              <a:t>If no option is selected, value is -1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2011 Cengage Learning.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03" y="3624235"/>
            <a:ext cx="8052794" cy="124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46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Validation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01_06_01 – Step 9</a:t>
            </a:r>
          </a:p>
          <a:p>
            <a:pPr lvl="1"/>
            <a:r>
              <a:rPr lang="en-US"/>
              <a:t>Validating Selection Lists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2011 Cengage Learning.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84" y="2734147"/>
            <a:ext cx="7932232" cy="315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406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Validation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01_06_01 – Step 10</a:t>
            </a:r>
          </a:p>
          <a:p>
            <a:pPr lvl="1"/>
            <a:r>
              <a:rPr lang="en-US"/>
              <a:t>Validating Date Selection Lists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2011 Cengage Learning.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84" y="2734147"/>
            <a:ext cx="7932232" cy="315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63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JavaScript with Forms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Validation</a:t>
            </a:r>
          </a:p>
          <a:p>
            <a:pPr lvl="1"/>
            <a:r>
              <a:rPr lang="en-US"/>
              <a:t>Checking that form information provided by users conforms to data rules</a:t>
            </a:r>
          </a:p>
          <a:p>
            <a:pPr lvl="1"/>
            <a:r>
              <a:rPr lang="en-US"/>
              <a:t>Provided in a format that the site’s back-end programming can work with</a:t>
            </a:r>
          </a:p>
          <a:p>
            <a:pPr lvl="0"/>
            <a:r>
              <a:rPr lang="en-US"/>
              <a:t>form object</a:t>
            </a:r>
          </a:p>
          <a:p>
            <a:pPr lvl="1"/>
            <a:r>
              <a:rPr lang="en-US"/>
              <a:t>Represents a form in an HTML document</a:t>
            </a:r>
          </a:p>
          <a:p>
            <a:pPr lvl="1"/>
            <a:r>
              <a:rPr lang="en-US"/>
              <a:t>Used to access form and its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5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Validation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Validating Option Button Sets</a:t>
            </a:r>
          </a:p>
          <a:p>
            <a:pPr lvl="1"/>
            <a:r>
              <a:rPr lang="en-US"/>
              <a:t>Checking for option button sets with no selection</a:t>
            </a:r>
          </a:p>
          <a:p>
            <a:pPr lvl="1"/>
            <a:r>
              <a:rPr lang="en-US"/>
              <a:t>Check value of checked property</a:t>
            </a:r>
          </a:p>
          <a:p>
            <a:pPr lvl="1"/>
            <a:r>
              <a:rPr lang="en-US"/>
              <a:t>Use logical &amp;&amp; operators to check if no option button is selected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72" y="3748807"/>
            <a:ext cx="7124657" cy="189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244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Validation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01_06_01 – Step 11</a:t>
            </a:r>
          </a:p>
          <a:p>
            <a:pPr lvl="1"/>
            <a:r>
              <a:rPr lang="en-US"/>
              <a:t>Validating Option Button Sets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2011 Cengage Learning.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84" y="2734147"/>
            <a:ext cx="7932232" cy="315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76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Validation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Validating Dependent Fields</a:t>
            </a:r>
          </a:p>
          <a:p>
            <a:pPr lvl="1"/>
            <a:r>
              <a:rPr lang="en-US"/>
              <a:t>Sometimes the logic specific to a form can be more complex than single field tests</a:t>
            </a:r>
          </a:p>
          <a:p>
            <a:pPr lvl="2"/>
            <a:r>
              <a:rPr lang="en-US"/>
              <a:t>Field values can be dependent on other field values</a:t>
            </a:r>
          </a:p>
          <a:p>
            <a:pPr lvl="2"/>
            <a:r>
              <a:rPr lang="en-US"/>
              <a:t>Example: validating data in some field based on the state of some check box</a:t>
            </a:r>
          </a:p>
          <a:p>
            <a:pPr lvl="1"/>
            <a:r>
              <a:rPr lang="en-US"/>
              <a:t>Validation logic is said to be validating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1359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Validation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01_06_01 – Step 12</a:t>
            </a:r>
          </a:p>
          <a:p>
            <a:pPr lvl="1"/>
            <a:r>
              <a:rPr lang="en-US"/>
              <a:t>Validating Dependent Fields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2011 Cengage Learning.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84" y="2734147"/>
            <a:ext cx="7932232" cy="315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102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Validation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Validating Multiple Dependent Fields</a:t>
            </a:r>
          </a:p>
          <a:p>
            <a:pPr lvl="1"/>
            <a:r>
              <a:rPr lang="en-US"/>
              <a:t>Sometimes validation logic </a:t>
            </a:r>
            <a:br>
              <a:rPr lang="en-US"/>
            </a:br>
            <a:r>
              <a:rPr lang="en-US"/>
              <a:t>specific to a form </a:t>
            </a:r>
            <a:br>
              <a:rPr lang="en-US"/>
            </a:br>
            <a:r>
              <a:rPr lang="en-US"/>
              <a:t>can be much </a:t>
            </a:r>
            <a:br>
              <a:rPr lang="en-US"/>
            </a:br>
            <a:r>
              <a:rPr lang="en-US"/>
              <a:t>more complex </a:t>
            </a:r>
          </a:p>
          <a:p>
            <a:pPr lvl="1"/>
            <a:r>
              <a:rPr lang="en-US"/>
              <a:t>May even need </a:t>
            </a:r>
            <a:br>
              <a:rPr lang="en-US"/>
            </a:br>
            <a:r>
              <a:rPr lang="en-US"/>
              <a:t>to use </a:t>
            </a:r>
            <a:br>
              <a:rPr lang="en-US"/>
            </a:br>
            <a:r>
              <a:rPr lang="en-US"/>
              <a:t>flowchart logic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2011 Cengage Learning.</a:t>
            </a:r>
            <a:endParaRPr lang="en-US" dirty="0"/>
          </a:p>
        </p:txBody>
      </p:sp>
      <p:pic>
        <p:nvPicPr>
          <p:cNvPr id="6" name="Picture 2" descr="Screen Shot 2014-10-06 at 6 Oct   4.56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205" y="2622211"/>
            <a:ext cx="5116286" cy="3615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2487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Validation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01_06_01 – Step 13</a:t>
            </a:r>
          </a:p>
          <a:p>
            <a:pPr lvl="1"/>
            <a:r>
              <a:rPr lang="en-US"/>
              <a:t>Validating Multiple Dependent Fields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2011 Cengage Learning.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84" y="2734147"/>
            <a:ext cx="7932232" cy="315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2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JavaScript with Forms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Properties of form Objects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Event of form Objects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2011 Cengage Learning.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5459413"/>
            <a:ext cx="2252663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2015, 2011 Cengage Learning.</a:t>
            </a:r>
          </a:p>
        </p:txBody>
      </p:sp>
      <p:pic>
        <p:nvPicPr>
          <p:cNvPr id="6" name="Picture 2" descr="Screen Shot 2014-10-06 at 6 Oct   2.37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77" y="1672911"/>
            <a:ext cx="7465736" cy="19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Screen Shot 2014-10-06 at 6 Oct   2.38.2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77" y="4632036"/>
            <a:ext cx="7470648" cy="80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189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JavaScript with Forms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Methods of form Objects</a:t>
            </a:r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2011 Cengage Learning.</a:t>
            </a:r>
            <a:endParaRPr lang="en-US" dirty="0"/>
          </a:p>
        </p:txBody>
      </p:sp>
      <p:pic>
        <p:nvPicPr>
          <p:cNvPr id="9" name="Picture 4" descr="Screen Shot 2014-10-06 at 6 Oct   2.38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271728"/>
            <a:ext cx="6934200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340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Input Fields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Common Elements for Collecting form Data</a:t>
            </a:r>
          </a:p>
          <a:p>
            <a:pPr lvl="1"/>
            <a:r>
              <a:rPr lang="en-US"/>
              <a:t>input</a:t>
            </a:r>
          </a:p>
          <a:p>
            <a:pPr lvl="1"/>
            <a:r>
              <a:rPr lang="en-US"/>
              <a:t>select</a:t>
            </a:r>
          </a:p>
          <a:p>
            <a:pPr lvl="1"/>
            <a:r>
              <a:rPr lang="en-US"/>
              <a:t>option</a:t>
            </a:r>
          </a:p>
          <a:p>
            <a:pPr lvl="1"/>
            <a:r>
              <a:rPr lang="en-US"/>
              <a:t>textarea</a:t>
            </a:r>
          </a:p>
          <a:p>
            <a:pPr lvl="1"/>
            <a:r>
              <a:rPr lang="en-US"/>
              <a:t>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0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Input Fields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Properties of Elements Within Forms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2011 Cengage Learning.</a:t>
            </a:r>
            <a:endParaRPr lang="en-US" dirty="0"/>
          </a:p>
        </p:txBody>
      </p:sp>
      <p:pic>
        <p:nvPicPr>
          <p:cNvPr id="7" name="Picture 1" descr="Screen Shot 2014-10-06 at 6 Oct   2.42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2261292"/>
            <a:ext cx="73914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014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Input Fields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Methods of Elements Within Forms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2011 Cengage Learning.</a:t>
            </a:r>
            <a:endParaRPr lang="en-US" dirty="0"/>
          </a:p>
        </p:txBody>
      </p:sp>
      <p:pic>
        <p:nvPicPr>
          <p:cNvPr id="8" name="Picture 2" descr="Screen Shot 2014-10-06 at 6 Oct   2.42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34" y="2100403"/>
            <a:ext cx="7887732" cy="205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88873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{7AF1FD5B-0B99-3D40-883F-D9F5B3B22F9D}tf10001060</Template>
  <TotalTime>6333</TotalTime>
  <Words>1266</Words>
  <Application>Microsoft Macintosh PowerPoint</Application>
  <PresentationFormat>On-screen Show (4:3)</PresentationFormat>
  <Paragraphs>265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ＭＳ Ｐゴシック</vt:lpstr>
      <vt:lpstr>Arial</vt:lpstr>
      <vt:lpstr>Calibri</vt:lpstr>
      <vt:lpstr>Trebuchet MS</vt:lpstr>
      <vt:lpstr>Wingdings 3</vt:lpstr>
      <vt:lpstr>Facet</vt:lpstr>
      <vt:lpstr>The Document Object Model:</vt:lpstr>
      <vt:lpstr>Credits</vt:lpstr>
      <vt:lpstr>LEARNING OBJECTIVES</vt:lpstr>
      <vt:lpstr>Using JavaScript with Forms</vt:lpstr>
      <vt:lpstr>Using JavaScript with Forms</vt:lpstr>
      <vt:lpstr>Using JavaScript with Forms</vt:lpstr>
      <vt:lpstr>Working with Input Fields</vt:lpstr>
      <vt:lpstr>Working with Input Fields</vt:lpstr>
      <vt:lpstr>Working with Input Fields</vt:lpstr>
      <vt:lpstr>Working with Input Fields</vt:lpstr>
      <vt:lpstr>Working with Input Fields</vt:lpstr>
      <vt:lpstr>Working with Input Fields</vt:lpstr>
      <vt:lpstr>Form Usability and Accuracy</vt:lpstr>
      <vt:lpstr>Form Usability and Accuracy</vt:lpstr>
      <vt:lpstr>Form Usability and Accuracy</vt:lpstr>
      <vt:lpstr>Form Usability and Accuracy</vt:lpstr>
      <vt:lpstr>Form Usability and Accuracy</vt:lpstr>
      <vt:lpstr>Form Usability and Accuracy</vt:lpstr>
      <vt:lpstr>Form Usability and Accuracy</vt:lpstr>
      <vt:lpstr>Form Usability and Accuracy</vt:lpstr>
      <vt:lpstr>Form Usability and Accuracy</vt:lpstr>
      <vt:lpstr>Form Usability and Accuracy</vt:lpstr>
      <vt:lpstr>Form Usability and Accuracy</vt:lpstr>
      <vt:lpstr>Form Usability and Accuracy</vt:lpstr>
      <vt:lpstr>Browser-Based Validation</vt:lpstr>
      <vt:lpstr>Browser-Based Validation</vt:lpstr>
      <vt:lpstr>Browser-Based Validation</vt:lpstr>
      <vt:lpstr>Browser-Based Validation</vt:lpstr>
      <vt:lpstr>Browser-Based Validation</vt:lpstr>
      <vt:lpstr>Browser-Based Validation</vt:lpstr>
      <vt:lpstr>Browser-Based Validation</vt:lpstr>
      <vt:lpstr>Browser-Based Validation</vt:lpstr>
      <vt:lpstr>Custom Validation</vt:lpstr>
      <vt:lpstr>Custom Validation</vt:lpstr>
      <vt:lpstr>Custom Validation</vt:lpstr>
      <vt:lpstr>Custom Validation</vt:lpstr>
      <vt:lpstr>Custom Validation</vt:lpstr>
      <vt:lpstr>Custom Validation</vt:lpstr>
      <vt:lpstr>Custom Validation</vt:lpstr>
      <vt:lpstr>Custom Validation</vt:lpstr>
      <vt:lpstr>Custom Validation</vt:lpstr>
      <vt:lpstr>Custom Validation</vt:lpstr>
      <vt:lpstr>Custom Validation</vt:lpstr>
      <vt:lpstr>Custom Validation</vt:lpstr>
      <vt:lpstr>Custom Validation</vt:lpstr>
    </vt:vector>
  </TitlesOfParts>
  <Company>UAT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Brande Ferschke</dc:creator>
  <cp:lastModifiedBy>Microsoft Office User</cp:lastModifiedBy>
  <cp:revision>257</cp:revision>
  <cp:lastPrinted>2017-09-27T18:11:05Z</cp:lastPrinted>
  <dcterms:created xsi:type="dcterms:W3CDTF">2013-01-24T22:24:37Z</dcterms:created>
  <dcterms:modified xsi:type="dcterms:W3CDTF">2019-07-22T16:22:47Z</dcterms:modified>
</cp:coreProperties>
</file>