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EAC48-B934-432C-8D85-50A51B7F81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08DCE81-71C6-471D-A5CF-4FD69498F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4BF1DB3-A0C4-42B5-81F4-CFA7BE9A615D}"/>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2D7A8FC9-7415-4401-A8CF-F9DC66C9E9C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E08CBE5-BF43-419B-B6F7-091BEDC41197}"/>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2117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4AE4E-5FE9-40B0-BDC7-CBF0A61BE9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4F1A29-7120-4069-B366-38E260C960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D7C7AD-24BE-4B1D-A334-B1B9759AB25C}"/>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342395FD-A2A7-4263-AE37-9D4652C524A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02B5F9-E700-4DD0-8D40-4DD5F4127AAF}"/>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126731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162629-4FE9-4371-A703-2CC03201BC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92A8190-6AAB-48F6-A994-37F04DB80A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85E481C-FDEE-4BA3-BFD2-2A04CBFFE6D7}"/>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1A45F460-92DF-4789-8D12-42319EC4CC3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4DE36A-DD0A-4992-A718-C2DDF5C48997}"/>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353210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B916-D230-47E2-BEA0-80BA494C64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C79CD04-3260-4A5A-9FC7-C569855624D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32BBE08-CF93-4995-952F-8EA455992755}"/>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191E161A-3446-4BF2-BA7B-C943745E58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C323AF7-BC0E-4097-8C6B-3DA29FFD9B5A}"/>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178797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3E979-D5EC-40E3-B892-CAFFC767BF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3EE07A-1B48-4728-8ED9-92BB3C7C2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0DA0D2-075B-4E65-AE25-0DD33651C62B}"/>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020A1514-E57C-4A3D-B85A-16F4E2C03C9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8E18AE-A194-4C9F-8CE6-14B4CB52DDED}"/>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32596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11F31-2128-4149-B508-207D8191C95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A1BB579-44B1-4D6B-A19A-3624533602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7125D68-142E-4750-B56A-D7D8EDCF84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9D7B21B-0922-4A38-836C-40232AE4A2E4}"/>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6" name="Marcador de pie de página 5">
            <a:extLst>
              <a:ext uri="{FF2B5EF4-FFF2-40B4-BE49-F238E27FC236}">
                <a16:creationId xmlns:a16="http://schemas.microsoft.com/office/drawing/2014/main" id="{2E38013C-E331-4D6A-971C-D43E248FE72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17AC87-965A-4834-8766-621EA59C73F9}"/>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47921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FFB27-8095-44D1-B858-17B6D52380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4B07A49-3395-44CD-83CC-54D30A155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3156124-2A78-422F-BD4A-DF968B4012D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ACF94B8-1BDF-461E-A88B-3220319D2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EF1839-A1AA-4255-BFC3-C0F4AAC978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B35985F-F5CC-4B66-9A06-9E49644BB9C9}"/>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8" name="Marcador de pie de página 7">
            <a:extLst>
              <a:ext uri="{FF2B5EF4-FFF2-40B4-BE49-F238E27FC236}">
                <a16:creationId xmlns:a16="http://schemas.microsoft.com/office/drawing/2014/main" id="{445187AC-8081-4356-AE76-9E868362AF0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70CEBE2-3269-42F8-8B36-A57911FEC124}"/>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292046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0EB02-672A-4717-9DAA-BD64F41017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752E56D-2257-476A-9C7E-AC85E6AA0E90}"/>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4" name="Marcador de pie de página 3">
            <a:extLst>
              <a:ext uri="{FF2B5EF4-FFF2-40B4-BE49-F238E27FC236}">
                <a16:creationId xmlns:a16="http://schemas.microsoft.com/office/drawing/2014/main" id="{0A9245B8-E139-45F0-8BBF-477FD3CC66F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63D274F-FB0F-4076-9913-66DDDA844082}"/>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134703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30816D9-56EB-4366-975B-F48919CC7B7B}"/>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3" name="Marcador de pie de página 2">
            <a:extLst>
              <a:ext uri="{FF2B5EF4-FFF2-40B4-BE49-F238E27FC236}">
                <a16:creationId xmlns:a16="http://schemas.microsoft.com/office/drawing/2014/main" id="{ABC888E6-B424-41F1-AA2B-97C90AFC8E7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32880BB-E308-4CAB-86EF-2E1610753DA4}"/>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16829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9B394-0F2B-4B17-9E2D-2EC64D5394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D015393-0379-46BC-8E46-6E29C98AA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D2EAB54-1111-48F7-A86A-92752C2A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10FD00-BBB1-429E-A29C-5C0453F6AA5A}"/>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6" name="Marcador de pie de página 5">
            <a:extLst>
              <a:ext uri="{FF2B5EF4-FFF2-40B4-BE49-F238E27FC236}">
                <a16:creationId xmlns:a16="http://schemas.microsoft.com/office/drawing/2014/main" id="{DF6065D5-0F16-40CB-997A-F03A63CD291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4FC7AAF-B06E-46EE-861F-3B51D7BA529C}"/>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246350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8EA40-7FB8-4654-8C05-FACE9F85EA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876162D-4D7C-4CA5-BB96-C01B59C80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ED4B905-4CF2-47F0-BBE4-3E36CEDC6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49F2D7-5419-47E5-B2F8-39F2105EBC73}"/>
              </a:ext>
            </a:extLst>
          </p:cNvPr>
          <p:cNvSpPr>
            <a:spLocks noGrp="1"/>
          </p:cNvSpPr>
          <p:nvPr>
            <p:ph type="dt" sz="half" idx="10"/>
          </p:nvPr>
        </p:nvSpPr>
        <p:spPr/>
        <p:txBody>
          <a:bodyPr/>
          <a:lstStyle/>
          <a:p>
            <a:fld id="{9D4567EA-7668-45C5-B052-61E6B61359C4}" type="datetimeFigureOut">
              <a:rPr lang="es-MX" smtClean="0"/>
              <a:t>21/09/2019</a:t>
            </a:fld>
            <a:endParaRPr lang="es-MX"/>
          </a:p>
        </p:txBody>
      </p:sp>
      <p:sp>
        <p:nvSpPr>
          <p:cNvPr id="6" name="Marcador de pie de página 5">
            <a:extLst>
              <a:ext uri="{FF2B5EF4-FFF2-40B4-BE49-F238E27FC236}">
                <a16:creationId xmlns:a16="http://schemas.microsoft.com/office/drawing/2014/main" id="{0FEC5933-C00D-4AA8-9567-E666F5624C9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11FD877-3D31-4D68-B7A5-789A0ECF8A3D}"/>
              </a:ext>
            </a:extLst>
          </p:cNvPr>
          <p:cNvSpPr>
            <a:spLocks noGrp="1"/>
          </p:cNvSpPr>
          <p:nvPr>
            <p:ph type="sldNum" sz="quarter" idx="12"/>
          </p:nvPr>
        </p:nvSpPr>
        <p:spPr/>
        <p:txBody>
          <a:bodyPr/>
          <a:lstStyle/>
          <a:p>
            <a:fld id="{8F9BA685-CFA8-43DB-8E44-FCEFDFD36F41}" type="slidenum">
              <a:rPr lang="es-MX" smtClean="0"/>
              <a:t>‹Nº›</a:t>
            </a:fld>
            <a:endParaRPr lang="es-MX"/>
          </a:p>
        </p:txBody>
      </p:sp>
    </p:spTree>
    <p:extLst>
      <p:ext uri="{BB962C8B-B14F-4D97-AF65-F5344CB8AC3E}">
        <p14:creationId xmlns:p14="http://schemas.microsoft.com/office/powerpoint/2010/main" val="22202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42689DF-F3AC-4A1E-A5E7-DF4ECF912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7359E6E-48F2-4333-BC13-3B361B258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D8C21D3-CA1A-469E-ADC0-A1BA46785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567EA-7668-45C5-B052-61E6B61359C4}" type="datetimeFigureOut">
              <a:rPr lang="es-MX" smtClean="0"/>
              <a:t>21/09/2019</a:t>
            </a:fld>
            <a:endParaRPr lang="es-MX"/>
          </a:p>
        </p:txBody>
      </p:sp>
      <p:sp>
        <p:nvSpPr>
          <p:cNvPr id="5" name="Marcador de pie de página 4">
            <a:extLst>
              <a:ext uri="{FF2B5EF4-FFF2-40B4-BE49-F238E27FC236}">
                <a16:creationId xmlns:a16="http://schemas.microsoft.com/office/drawing/2014/main" id="{6E66DD7D-6619-4C23-9F9B-63D1D69AD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1D7C2B2-EBA8-4D32-BB69-32894A121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BA685-CFA8-43DB-8E44-FCEFDFD36F41}" type="slidenum">
              <a:rPr lang="es-MX" smtClean="0"/>
              <a:t>‹Nº›</a:t>
            </a:fld>
            <a:endParaRPr lang="es-MX"/>
          </a:p>
        </p:txBody>
      </p:sp>
    </p:spTree>
    <p:extLst>
      <p:ext uri="{BB962C8B-B14F-4D97-AF65-F5344CB8AC3E}">
        <p14:creationId xmlns:p14="http://schemas.microsoft.com/office/powerpoint/2010/main" val="1622909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FP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21B8E-D47A-4D06-920F-F9FCA216A252}"/>
              </a:ext>
            </a:extLst>
          </p:cNvPr>
          <p:cNvSpPr>
            <a:spLocks noGrp="1"/>
          </p:cNvSpPr>
          <p:nvPr>
            <p:ph type="ctrTitle"/>
          </p:nvPr>
        </p:nvSpPr>
        <p:spPr>
          <a:xfrm>
            <a:off x="1388533" y="427037"/>
            <a:ext cx="9144000" cy="1173163"/>
          </a:xfrm>
        </p:spPr>
        <p:txBody>
          <a:bodyPr/>
          <a:lstStyle/>
          <a:p>
            <a:r>
              <a:rPr lang="es-MX" dirty="0"/>
              <a:t>Conjunto de instrucciones</a:t>
            </a:r>
          </a:p>
        </p:txBody>
      </p:sp>
      <p:sp>
        <p:nvSpPr>
          <p:cNvPr id="3" name="Subtítulo 2">
            <a:extLst>
              <a:ext uri="{FF2B5EF4-FFF2-40B4-BE49-F238E27FC236}">
                <a16:creationId xmlns:a16="http://schemas.microsoft.com/office/drawing/2014/main" id="{34131A15-331A-464C-B037-EE3F784E44DF}"/>
              </a:ext>
            </a:extLst>
          </p:cNvPr>
          <p:cNvSpPr>
            <a:spLocks noGrp="1"/>
          </p:cNvSpPr>
          <p:nvPr>
            <p:ph type="subTitle" idx="1"/>
          </p:nvPr>
        </p:nvSpPr>
        <p:spPr>
          <a:xfrm>
            <a:off x="1524000" y="2601119"/>
            <a:ext cx="9144000" cy="2411148"/>
          </a:xfrm>
        </p:spPr>
        <p:txBody>
          <a:bodyPr/>
          <a:lstStyle/>
          <a:p>
            <a:r>
              <a:rPr lang="es-MX" dirty="0"/>
              <a:t>La arquitectura SPARC tiene cerca de 50 instrucciones enteras, unas pocas más que el anterior diseño RISC, pero menos de la mitad del número de instrucciones enteras del 6800 de Motorola.</a:t>
            </a:r>
          </a:p>
          <a:p>
            <a:r>
              <a:rPr lang="es-MX" dirty="0"/>
              <a:t>Las instrucciones de SPARC se pueden clasificar en cinco categorías</a:t>
            </a:r>
          </a:p>
          <a:p>
            <a:endParaRPr lang="es-MX" dirty="0"/>
          </a:p>
        </p:txBody>
      </p:sp>
    </p:spTree>
    <p:extLst>
      <p:ext uri="{BB962C8B-B14F-4D97-AF65-F5344CB8AC3E}">
        <p14:creationId xmlns:p14="http://schemas.microsoft.com/office/powerpoint/2010/main" val="266346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4CAD1A-6848-4010-9314-9CC9076FE1DE}"/>
              </a:ext>
            </a:extLst>
          </p:cNvPr>
          <p:cNvSpPr>
            <a:spLocks noGrp="1"/>
          </p:cNvSpPr>
          <p:nvPr>
            <p:ph idx="1"/>
          </p:nvPr>
        </p:nvSpPr>
        <p:spPr>
          <a:xfrm>
            <a:off x="838200" y="509852"/>
            <a:ext cx="10515600" cy="5546391"/>
          </a:xfrm>
        </p:spPr>
        <p:txBody>
          <a:bodyPr>
            <a:normAutofit fontScale="85000" lnSpcReduction="20000"/>
          </a:bodyPr>
          <a:lstStyle/>
          <a:p>
            <a:r>
              <a:rPr lang="es-MX" dirty="0"/>
              <a:t>LOAD y STORE (la única manera de acceder a la memoria). Estas instrucciones usan dos registros o un registro y una constante para calcular la dirección de memoria a direccionar. </a:t>
            </a:r>
            <a:r>
              <a:rPr lang="es-MX" b="1" dirty="0"/>
              <a:t>(PREFETCH)</a:t>
            </a:r>
          </a:p>
          <a:p>
            <a:r>
              <a:rPr lang="es-MX" dirty="0"/>
              <a:t>Instrucciones Aritméticas/Lógicas/Shift. Ejecutan operaciones aritméticas, lógicas y de desplazamiento de bits. Estas instrucciones calculan el resultado si es una función de 2 operandos y guardan el resultado en un registro. </a:t>
            </a:r>
            <a:r>
              <a:rPr lang="es-MX" b="1" dirty="0"/>
              <a:t>(FMOV)</a:t>
            </a:r>
          </a:p>
          <a:p>
            <a:r>
              <a:rPr lang="es-MX" dirty="0"/>
              <a:t>Operaciones del Coprocesador. La IU extrae las operaciones de coma flotante desde las instrucciones del bus de datos y los coloca en la cola para la </a:t>
            </a:r>
            <a:r>
              <a:rPr lang="es-MX" dirty="0">
                <a:hlinkClick r:id="rId2" tooltip="FPU"/>
              </a:rPr>
              <a:t>FPU</a:t>
            </a:r>
            <a:r>
              <a:rPr lang="es-MX" dirty="0"/>
              <a:t>. La </a:t>
            </a:r>
            <a:r>
              <a:rPr lang="es-MX" dirty="0">
                <a:hlinkClick r:id="rId2" tooltip="FPU"/>
              </a:rPr>
              <a:t>FPU</a:t>
            </a:r>
            <a:r>
              <a:rPr lang="es-MX" dirty="0"/>
              <a:t> ejecuta los cálculos de coma flotante con un número fijo en unidad aritmética de coma flotante (el número es dependiente de la aplicación). </a:t>
            </a:r>
            <a:r>
              <a:rPr lang="es-MX" b="1" dirty="0"/>
              <a:t>(TBR, WIM, PSR)</a:t>
            </a:r>
          </a:p>
          <a:p>
            <a:r>
              <a:rPr lang="es-MX" dirty="0"/>
              <a:t>Instrucciones de Control de Transferencia. Estas incluyen </a:t>
            </a:r>
            <a:r>
              <a:rPr lang="es-MX" dirty="0" err="1"/>
              <a:t>jumps</a:t>
            </a:r>
            <a:r>
              <a:rPr lang="es-MX" dirty="0"/>
              <a:t>, </a:t>
            </a:r>
            <a:r>
              <a:rPr lang="es-MX" dirty="0" err="1"/>
              <a:t>calls</a:t>
            </a:r>
            <a:r>
              <a:rPr lang="es-MX" dirty="0"/>
              <a:t>, </a:t>
            </a:r>
            <a:r>
              <a:rPr lang="es-MX" dirty="0" err="1"/>
              <a:t>traps</a:t>
            </a:r>
            <a:r>
              <a:rPr lang="es-MX" dirty="0"/>
              <a:t> y </a:t>
            </a:r>
            <a:r>
              <a:rPr lang="es-MX" dirty="0" err="1"/>
              <a:t>branches</a:t>
            </a:r>
            <a:r>
              <a:rPr lang="es-MX" dirty="0"/>
              <a:t>. El control de transferencia es retardado usualmente hasta después de la ejecución de la próxima instrucción, así el pipeline no es vaciado porque ocurre un control de tiempo. De este modo, los compiladores pueden ser optimizados por ramas retardadas. </a:t>
            </a:r>
            <a:r>
              <a:rPr lang="es-MX" b="1" dirty="0"/>
              <a:t>(CALL)</a:t>
            </a:r>
          </a:p>
          <a:p>
            <a:r>
              <a:rPr lang="es-MX" dirty="0"/>
              <a:t>Instrucciones de control de registros </a:t>
            </a:r>
            <a:r>
              <a:rPr lang="es-MX" dirty="0" err="1"/>
              <a:t>Read</a:t>
            </a:r>
            <a:r>
              <a:rPr lang="es-MX" dirty="0"/>
              <a:t>/</a:t>
            </a:r>
            <a:r>
              <a:rPr lang="es-MX" dirty="0" err="1"/>
              <a:t>Write</a:t>
            </a:r>
            <a:r>
              <a:rPr lang="es-MX" dirty="0"/>
              <a:t>. Estas instrucciones se incluyen para leer y grabar el contenido de varios registros de control. Generalmente la fuente o destino está implícito en la instrucción. </a:t>
            </a:r>
            <a:r>
              <a:rPr lang="es-MX" b="1" dirty="0"/>
              <a:t>(RDASR, WRASR)</a:t>
            </a:r>
          </a:p>
        </p:txBody>
      </p:sp>
    </p:spTree>
    <p:extLst>
      <p:ext uri="{BB962C8B-B14F-4D97-AF65-F5344CB8AC3E}">
        <p14:creationId xmlns:p14="http://schemas.microsoft.com/office/powerpoint/2010/main" val="325990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FBB150-3EB1-422A-A953-B3AC5AFD34B1}"/>
              </a:ext>
            </a:extLst>
          </p:cNvPr>
          <p:cNvSpPr>
            <a:spLocks noGrp="1"/>
          </p:cNvSpPr>
          <p:nvPr>
            <p:ph idx="1"/>
          </p:nvPr>
        </p:nvSpPr>
        <p:spPr>
          <a:xfrm>
            <a:off x="185530" y="0"/>
            <a:ext cx="11860696" cy="6858000"/>
          </a:xfrm>
        </p:spPr>
        <p:txBody>
          <a:bodyPr>
            <a:noAutofit/>
          </a:bodyPr>
          <a:lstStyle/>
          <a:p>
            <a:r>
              <a:rPr lang="en-US" sz="1200" dirty="0"/>
              <a:t>FCMP, FCMPE: Floating-Point Compare: Can set any of the four floating-point condition codes </a:t>
            </a:r>
          </a:p>
          <a:p>
            <a:r>
              <a:rPr lang="en-US" sz="1200" dirty="0"/>
              <a:t> LDUW, LDUWA (same as “LD, LDA” in SPARC V8) </a:t>
            </a:r>
          </a:p>
          <a:p>
            <a:r>
              <a:rPr lang="en-US" sz="1200" dirty="0"/>
              <a:t> LDFSR, STFSR: Load/Store FSR: Only affect low-order 32 bits of FSR </a:t>
            </a:r>
          </a:p>
          <a:p>
            <a:r>
              <a:rPr lang="en-US" sz="1200" dirty="0"/>
              <a:t> RDASR/WRASR: Read/Write State Registers: Access additional registers </a:t>
            </a:r>
          </a:p>
          <a:p>
            <a:r>
              <a:rPr lang="en-US" sz="1200" dirty="0"/>
              <a:t> SAVE/RESTORE </a:t>
            </a:r>
          </a:p>
          <a:p>
            <a:r>
              <a:rPr lang="en-US" sz="1200" dirty="0"/>
              <a:t> SETHI </a:t>
            </a:r>
          </a:p>
          <a:p>
            <a:r>
              <a:rPr lang="en-US" sz="1200" dirty="0"/>
              <a:t> SRA, SRL, SLL: Shifts: Split into 32-bit and 64-bit versions </a:t>
            </a:r>
          </a:p>
          <a:p>
            <a:r>
              <a:rPr lang="en-US" sz="1200" dirty="0"/>
              <a:t> </a:t>
            </a:r>
            <a:r>
              <a:rPr lang="en-US" sz="1200" dirty="0" err="1"/>
              <a:t>Tcc</a:t>
            </a:r>
            <a:r>
              <a:rPr lang="en-US" sz="1200" dirty="0"/>
              <a:t>: (was </a:t>
            </a:r>
            <a:r>
              <a:rPr lang="en-US" sz="1200" dirty="0" err="1"/>
              <a:t>Ticc</a:t>
            </a:r>
            <a:r>
              <a:rPr lang="en-US" sz="1200" dirty="0"/>
              <a:t>): Operates with either the 32-bit integer condition codes (</a:t>
            </a:r>
            <a:r>
              <a:rPr lang="en-US" sz="1200" dirty="0" err="1"/>
              <a:t>icc</a:t>
            </a:r>
            <a:r>
              <a:rPr lang="en-US" sz="1200" dirty="0"/>
              <a:t>), or the 64-bit integer condition codes (</a:t>
            </a:r>
            <a:r>
              <a:rPr lang="en-US" sz="1200" dirty="0" err="1"/>
              <a:t>xcc</a:t>
            </a:r>
            <a:r>
              <a:rPr lang="en-US" sz="1200" dirty="0"/>
              <a:t>) </a:t>
            </a:r>
          </a:p>
          <a:p>
            <a:r>
              <a:rPr lang="en-US" sz="1200" dirty="0"/>
              <a:t> All other arithmetic operations now operate on 64-bit operands and produce 64- bit results. Application software written for SPARC V8 cannot detect that arithmetic operations are now 64 bits wide. This is due to retention of the 32-bit integer condition codes (</a:t>
            </a:r>
            <a:r>
              <a:rPr lang="en-US" sz="1200" dirty="0" err="1"/>
              <a:t>icc</a:t>
            </a:r>
            <a:r>
              <a:rPr lang="en-US" sz="1200" dirty="0"/>
              <a:t>), addition of 64-bit integer condition codes (</a:t>
            </a:r>
            <a:r>
              <a:rPr lang="en-US" sz="1200" dirty="0" err="1"/>
              <a:t>xcc</a:t>
            </a:r>
            <a:r>
              <a:rPr lang="en-US" sz="1200" dirty="0"/>
              <a:t>), and the carry-propagation rules of two’s-complement arithmetic. The following instructions have been added to provide support for 64-bit operations and/or addressing: </a:t>
            </a:r>
          </a:p>
          <a:p>
            <a:r>
              <a:rPr lang="en-US" sz="1200" dirty="0"/>
              <a:t>F[</a:t>
            </a:r>
            <a:r>
              <a:rPr lang="en-US" sz="1200" dirty="0" err="1"/>
              <a:t>sdq</a:t>
            </a:r>
            <a:r>
              <a:rPr lang="en-US" sz="1200" dirty="0"/>
              <a:t>]</a:t>
            </a:r>
            <a:r>
              <a:rPr lang="en-US" sz="1200" dirty="0" err="1"/>
              <a:t>TOx</a:t>
            </a:r>
            <a:r>
              <a:rPr lang="en-US" sz="1200" dirty="0"/>
              <a:t>: Convert floating point to 64-bit word </a:t>
            </a:r>
          </a:p>
          <a:p>
            <a:r>
              <a:rPr lang="en-US" sz="1200" dirty="0"/>
              <a:t> </a:t>
            </a:r>
            <a:r>
              <a:rPr lang="en-US" sz="1200" dirty="0" err="1"/>
              <a:t>FxTO</a:t>
            </a:r>
            <a:r>
              <a:rPr lang="en-US" sz="1200" dirty="0"/>
              <a:t>[</a:t>
            </a:r>
            <a:r>
              <a:rPr lang="en-US" sz="1200" dirty="0" err="1"/>
              <a:t>sdq</a:t>
            </a:r>
            <a:r>
              <a:rPr lang="en-US" sz="1200" dirty="0"/>
              <a:t>]: Convert 64-bit word to floating point </a:t>
            </a:r>
          </a:p>
          <a:p>
            <a:r>
              <a:rPr lang="en-US" sz="1200" dirty="0"/>
              <a:t> FMOV[</a:t>
            </a:r>
            <a:r>
              <a:rPr lang="en-US" sz="1200" dirty="0" err="1"/>
              <a:t>dq</a:t>
            </a:r>
            <a:r>
              <a:rPr lang="en-US" sz="1200" dirty="0"/>
              <a:t>]: Floating-point Move, double and quad </a:t>
            </a:r>
          </a:p>
          <a:p>
            <a:r>
              <a:rPr lang="en-US" sz="1200" dirty="0"/>
              <a:t> FNEG[</a:t>
            </a:r>
            <a:r>
              <a:rPr lang="en-US" sz="1200" dirty="0" err="1"/>
              <a:t>dq</a:t>
            </a:r>
            <a:r>
              <a:rPr lang="en-US" sz="1200" dirty="0"/>
              <a:t>]: Floating-point Negate, double and quad</a:t>
            </a:r>
          </a:p>
          <a:p>
            <a:r>
              <a:rPr lang="es-MX" sz="1200" dirty="0"/>
              <a:t>FABS[</a:t>
            </a:r>
            <a:r>
              <a:rPr lang="es-MX" sz="1200" dirty="0" err="1"/>
              <a:t>dq</a:t>
            </a:r>
            <a:r>
              <a:rPr lang="es-MX" sz="1200" dirty="0"/>
              <a:t>]: </a:t>
            </a:r>
            <a:r>
              <a:rPr lang="es-MX" sz="1200" dirty="0" err="1"/>
              <a:t>Floating-point</a:t>
            </a:r>
            <a:r>
              <a:rPr lang="es-MX" sz="1200" dirty="0"/>
              <a:t> Absolute </a:t>
            </a:r>
            <a:r>
              <a:rPr lang="es-MX" sz="1200" dirty="0" err="1"/>
              <a:t>Value</a:t>
            </a:r>
            <a:r>
              <a:rPr lang="es-MX" sz="1200" dirty="0"/>
              <a:t>, </a:t>
            </a:r>
            <a:r>
              <a:rPr lang="es-MX" sz="1200" dirty="0" err="1"/>
              <a:t>double</a:t>
            </a:r>
            <a:r>
              <a:rPr lang="es-MX" sz="1200" dirty="0"/>
              <a:t> and </a:t>
            </a:r>
            <a:r>
              <a:rPr lang="es-MX" sz="1200" dirty="0" err="1"/>
              <a:t>quad</a:t>
            </a:r>
            <a:r>
              <a:rPr lang="es-MX" sz="1200" dirty="0"/>
              <a:t> </a:t>
            </a:r>
          </a:p>
          <a:p>
            <a:r>
              <a:rPr lang="es-MX" sz="1200" dirty="0"/>
              <a:t> LDDFA, STDFA, LDFA, STFA: </a:t>
            </a:r>
            <a:r>
              <a:rPr lang="es-MX" sz="1200" dirty="0" err="1"/>
              <a:t>Alternate</a:t>
            </a:r>
            <a:r>
              <a:rPr lang="es-MX" sz="1200" dirty="0"/>
              <a:t> </a:t>
            </a:r>
            <a:r>
              <a:rPr lang="es-MX" sz="1200" dirty="0" err="1"/>
              <a:t>address</a:t>
            </a:r>
            <a:r>
              <a:rPr lang="es-MX" sz="1200" dirty="0"/>
              <a:t> </a:t>
            </a:r>
            <a:r>
              <a:rPr lang="es-MX" sz="1200" dirty="0" err="1"/>
              <a:t>space</a:t>
            </a:r>
            <a:r>
              <a:rPr lang="es-MX" sz="1200" dirty="0"/>
              <a:t> </a:t>
            </a:r>
            <a:r>
              <a:rPr lang="es-MX" sz="1200" dirty="0" err="1"/>
              <a:t>forms</a:t>
            </a:r>
            <a:r>
              <a:rPr lang="es-MX" sz="1200" dirty="0"/>
              <a:t> </a:t>
            </a:r>
            <a:r>
              <a:rPr lang="es-MX" sz="1200" dirty="0" err="1"/>
              <a:t>of</a:t>
            </a:r>
            <a:r>
              <a:rPr lang="es-MX" sz="1200" dirty="0"/>
              <a:t> LDDF, STDF, LDF, and STF </a:t>
            </a:r>
          </a:p>
          <a:p>
            <a:r>
              <a:rPr lang="es-MX" sz="1200" dirty="0"/>
              <a:t> LDSW: Load a </a:t>
            </a:r>
            <a:r>
              <a:rPr lang="es-MX" sz="1200" dirty="0" err="1"/>
              <a:t>signed</a:t>
            </a:r>
            <a:r>
              <a:rPr lang="es-MX" sz="1200" dirty="0"/>
              <a:t> </a:t>
            </a:r>
            <a:r>
              <a:rPr lang="es-MX" sz="1200" dirty="0" err="1"/>
              <a:t>word</a:t>
            </a:r>
            <a:r>
              <a:rPr lang="es-MX" sz="1200" dirty="0"/>
              <a:t> </a:t>
            </a:r>
          </a:p>
          <a:p>
            <a:r>
              <a:rPr lang="es-MX" sz="1200" dirty="0"/>
              <a:t> LDSWA: Load a </a:t>
            </a:r>
            <a:r>
              <a:rPr lang="es-MX" sz="1200" dirty="0" err="1"/>
              <a:t>signed</a:t>
            </a:r>
            <a:r>
              <a:rPr lang="es-MX" sz="1200" dirty="0"/>
              <a:t> </a:t>
            </a:r>
            <a:r>
              <a:rPr lang="es-MX" sz="1200" dirty="0" err="1"/>
              <a:t>word</a:t>
            </a:r>
            <a:r>
              <a:rPr lang="es-MX" sz="1200" dirty="0"/>
              <a:t> </a:t>
            </a:r>
            <a:r>
              <a:rPr lang="es-MX" sz="1200" dirty="0" err="1"/>
              <a:t>from</a:t>
            </a:r>
            <a:r>
              <a:rPr lang="es-MX" sz="1200" dirty="0"/>
              <a:t> </a:t>
            </a:r>
            <a:r>
              <a:rPr lang="es-MX" sz="1200" dirty="0" err="1"/>
              <a:t>an</a:t>
            </a:r>
            <a:r>
              <a:rPr lang="es-MX" sz="1200" dirty="0"/>
              <a:t> </a:t>
            </a:r>
            <a:r>
              <a:rPr lang="es-MX" sz="1200" dirty="0" err="1"/>
              <a:t>alternate</a:t>
            </a:r>
            <a:r>
              <a:rPr lang="es-MX" sz="1200" dirty="0"/>
              <a:t> </a:t>
            </a:r>
            <a:r>
              <a:rPr lang="es-MX" sz="1200" dirty="0" err="1"/>
              <a:t>space</a:t>
            </a:r>
            <a:r>
              <a:rPr lang="es-MX" sz="1200" dirty="0"/>
              <a:t> </a:t>
            </a:r>
          </a:p>
          <a:p>
            <a:r>
              <a:rPr lang="es-MX" sz="1200" dirty="0"/>
              <a:t> LDX: Load </a:t>
            </a:r>
            <a:r>
              <a:rPr lang="es-MX" sz="1200" dirty="0" err="1"/>
              <a:t>an</a:t>
            </a:r>
            <a:r>
              <a:rPr lang="es-MX" sz="1200" dirty="0"/>
              <a:t> extended </a:t>
            </a:r>
            <a:r>
              <a:rPr lang="es-MX" sz="1200" dirty="0" err="1"/>
              <a:t>word</a:t>
            </a:r>
            <a:r>
              <a:rPr lang="es-MX" sz="1200" dirty="0"/>
              <a:t> </a:t>
            </a:r>
          </a:p>
          <a:p>
            <a:r>
              <a:rPr lang="es-MX" sz="1200" dirty="0"/>
              <a:t> LDXA: Load </a:t>
            </a:r>
            <a:r>
              <a:rPr lang="es-MX" sz="1200" dirty="0" err="1"/>
              <a:t>an</a:t>
            </a:r>
            <a:r>
              <a:rPr lang="es-MX" sz="1200" dirty="0"/>
              <a:t> extended </a:t>
            </a:r>
            <a:r>
              <a:rPr lang="es-MX" sz="1200" dirty="0" err="1"/>
              <a:t>word</a:t>
            </a:r>
            <a:r>
              <a:rPr lang="es-MX" sz="1200" dirty="0"/>
              <a:t> </a:t>
            </a:r>
            <a:r>
              <a:rPr lang="es-MX" sz="1200" dirty="0" err="1"/>
              <a:t>from</a:t>
            </a:r>
            <a:r>
              <a:rPr lang="es-MX" sz="1200" dirty="0"/>
              <a:t> </a:t>
            </a:r>
            <a:r>
              <a:rPr lang="es-MX" sz="1200" dirty="0" err="1"/>
              <a:t>an</a:t>
            </a:r>
            <a:r>
              <a:rPr lang="es-MX" sz="1200" dirty="0"/>
              <a:t> </a:t>
            </a:r>
            <a:r>
              <a:rPr lang="es-MX" sz="1200" dirty="0" err="1"/>
              <a:t>alternate</a:t>
            </a:r>
            <a:r>
              <a:rPr lang="es-MX" sz="1200" dirty="0"/>
              <a:t> </a:t>
            </a:r>
            <a:r>
              <a:rPr lang="es-MX" sz="1200" dirty="0" err="1"/>
              <a:t>space</a:t>
            </a:r>
            <a:r>
              <a:rPr lang="es-MX" sz="1200" dirty="0"/>
              <a:t> </a:t>
            </a:r>
          </a:p>
          <a:p>
            <a:r>
              <a:rPr lang="es-MX" sz="1200" dirty="0"/>
              <a:t> LDXFSR: Load </a:t>
            </a:r>
            <a:r>
              <a:rPr lang="es-MX" sz="1200" dirty="0" err="1"/>
              <a:t>all</a:t>
            </a:r>
            <a:r>
              <a:rPr lang="es-MX" sz="1200" dirty="0"/>
              <a:t> 64 bits </a:t>
            </a:r>
            <a:r>
              <a:rPr lang="es-MX" sz="1200" dirty="0" err="1"/>
              <a:t>of</a:t>
            </a:r>
            <a:r>
              <a:rPr lang="es-MX" sz="1200" dirty="0"/>
              <a:t> </a:t>
            </a:r>
            <a:r>
              <a:rPr lang="es-MX" sz="1200" dirty="0" err="1"/>
              <a:t>the</a:t>
            </a:r>
            <a:r>
              <a:rPr lang="es-MX" sz="1200" dirty="0"/>
              <a:t> FSR </a:t>
            </a:r>
            <a:r>
              <a:rPr lang="es-MX" sz="1200" dirty="0" err="1"/>
              <a:t>register</a:t>
            </a:r>
            <a:r>
              <a:rPr lang="es-MX" sz="1200" dirty="0"/>
              <a:t> </a:t>
            </a:r>
          </a:p>
          <a:p>
            <a:r>
              <a:rPr lang="es-MX" sz="1200" dirty="0"/>
              <a:t> STXA: Store </a:t>
            </a:r>
            <a:r>
              <a:rPr lang="es-MX" sz="1200" dirty="0" err="1"/>
              <a:t>an</a:t>
            </a:r>
            <a:r>
              <a:rPr lang="es-MX" sz="1200" dirty="0"/>
              <a:t> extended </a:t>
            </a:r>
            <a:r>
              <a:rPr lang="es-MX" sz="1200" dirty="0" err="1"/>
              <a:t>word</a:t>
            </a:r>
            <a:r>
              <a:rPr lang="es-MX" sz="1200" dirty="0"/>
              <a:t> </a:t>
            </a:r>
            <a:r>
              <a:rPr lang="es-MX" sz="1200" dirty="0" err="1"/>
              <a:t>into</a:t>
            </a:r>
            <a:r>
              <a:rPr lang="es-MX" sz="1200" dirty="0"/>
              <a:t> </a:t>
            </a:r>
            <a:r>
              <a:rPr lang="es-MX" sz="1200" dirty="0" err="1"/>
              <a:t>an</a:t>
            </a:r>
            <a:r>
              <a:rPr lang="es-MX" sz="1200" dirty="0"/>
              <a:t> </a:t>
            </a:r>
            <a:r>
              <a:rPr lang="es-MX" sz="1200" dirty="0" err="1"/>
              <a:t>alternate</a:t>
            </a:r>
            <a:r>
              <a:rPr lang="es-MX" sz="1200" dirty="0"/>
              <a:t> </a:t>
            </a:r>
            <a:r>
              <a:rPr lang="es-MX" sz="1200" dirty="0" err="1"/>
              <a:t>space</a:t>
            </a:r>
            <a:r>
              <a:rPr lang="es-MX" sz="1200" dirty="0"/>
              <a:t> </a:t>
            </a:r>
          </a:p>
          <a:p>
            <a:r>
              <a:rPr lang="es-MX" sz="1200" dirty="0"/>
              <a:t> STXFSR: Store </a:t>
            </a:r>
            <a:r>
              <a:rPr lang="es-MX" sz="1200" dirty="0" err="1"/>
              <a:t>all</a:t>
            </a:r>
            <a:r>
              <a:rPr lang="es-MX" sz="1200" dirty="0"/>
              <a:t> 64 bits </a:t>
            </a:r>
            <a:r>
              <a:rPr lang="es-MX" sz="1200" dirty="0" err="1"/>
              <a:t>of</a:t>
            </a:r>
            <a:r>
              <a:rPr lang="es-MX" sz="1200" dirty="0"/>
              <a:t> </a:t>
            </a:r>
            <a:r>
              <a:rPr lang="es-MX" sz="1200" dirty="0" err="1"/>
              <a:t>the</a:t>
            </a:r>
            <a:r>
              <a:rPr lang="es-MX" sz="1200" dirty="0"/>
              <a:t> FSR </a:t>
            </a:r>
            <a:r>
              <a:rPr lang="es-MX" sz="1200" dirty="0" err="1"/>
              <a:t>register</a:t>
            </a:r>
            <a:endParaRPr lang="es-MX" sz="1200" dirty="0"/>
          </a:p>
        </p:txBody>
      </p:sp>
    </p:spTree>
    <p:extLst>
      <p:ext uri="{BB962C8B-B14F-4D97-AF65-F5344CB8AC3E}">
        <p14:creationId xmlns:p14="http://schemas.microsoft.com/office/powerpoint/2010/main" val="351372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9BC13591-64B6-421C-956D-AE0B2E4FEF07}"/>
              </a:ext>
            </a:extLst>
          </p:cNvPr>
          <p:cNvSpPr txBox="1">
            <a:spLocks noGrp="1"/>
          </p:cNvSpPr>
          <p:nvPr>
            <p:ph idx="1"/>
          </p:nvPr>
        </p:nvSpPr>
        <p:spPr>
          <a:xfrm>
            <a:off x="612913" y="317431"/>
            <a:ext cx="10515600" cy="6147324"/>
          </a:xfrm>
          <a:prstGeom prst="rect">
            <a:avLst/>
          </a:prstGeom>
          <a:noFill/>
        </p:spPr>
        <p:txBody>
          <a:bodyPr wrap="square" rtlCol="0">
            <a:spAutoFit/>
          </a:bodyPr>
          <a:lstStyle/>
          <a:p>
            <a:r>
              <a:rPr lang="es-MX" sz="1200" dirty="0" err="1"/>
              <a:t>The</a:t>
            </a:r>
            <a:r>
              <a:rPr lang="es-MX" sz="1200" dirty="0"/>
              <a:t> </a:t>
            </a:r>
            <a:r>
              <a:rPr lang="es-MX" sz="1200" dirty="0" err="1"/>
              <a:t>following</a:t>
            </a:r>
            <a:r>
              <a:rPr lang="es-MX" sz="1200" dirty="0"/>
              <a:t> </a:t>
            </a:r>
            <a:r>
              <a:rPr lang="es-MX" sz="1200" dirty="0" err="1"/>
              <a:t>instructions</a:t>
            </a:r>
            <a:r>
              <a:rPr lang="es-MX" sz="1200" dirty="0"/>
              <a:t> </a:t>
            </a:r>
            <a:r>
              <a:rPr lang="es-MX" sz="1200" dirty="0" err="1"/>
              <a:t>have</a:t>
            </a:r>
            <a:r>
              <a:rPr lang="es-MX" sz="1200" dirty="0"/>
              <a:t> </a:t>
            </a:r>
            <a:r>
              <a:rPr lang="es-MX" sz="1200" dirty="0" err="1"/>
              <a:t>been</a:t>
            </a:r>
            <a:r>
              <a:rPr lang="es-MX" sz="1200" dirty="0"/>
              <a:t> </a:t>
            </a:r>
            <a:r>
              <a:rPr lang="es-MX" sz="1200" dirty="0" err="1"/>
              <a:t>added</a:t>
            </a:r>
            <a:r>
              <a:rPr lang="es-MX" sz="1200" dirty="0"/>
              <a:t> </a:t>
            </a:r>
            <a:r>
              <a:rPr lang="es-MX" sz="1200" dirty="0" err="1"/>
              <a:t>to</a:t>
            </a:r>
            <a:r>
              <a:rPr lang="es-MX" sz="1200" dirty="0"/>
              <a:t> </a:t>
            </a:r>
            <a:r>
              <a:rPr lang="es-MX" sz="1200" dirty="0" err="1"/>
              <a:t>support</a:t>
            </a:r>
            <a:r>
              <a:rPr lang="es-MX" sz="1200" dirty="0"/>
              <a:t> </a:t>
            </a:r>
            <a:r>
              <a:rPr lang="es-MX" sz="1200" dirty="0" err="1"/>
              <a:t>the</a:t>
            </a:r>
            <a:r>
              <a:rPr lang="es-MX" sz="1200" dirty="0"/>
              <a:t> new </a:t>
            </a:r>
            <a:r>
              <a:rPr lang="es-MX" sz="1200" dirty="0" err="1"/>
              <a:t>trap</a:t>
            </a:r>
            <a:r>
              <a:rPr lang="es-MX" sz="1200" dirty="0"/>
              <a:t> </a:t>
            </a:r>
            <a:r>
              <a:rPr lang="es-MX" sz="1200" dirty="0" err="1"/>
              <a:t>model</a:t>
            </a:r>
            <a:r>
              <a:rPr lang="es-MX" sz="1200" dirty="0"/>
              <a:t>: </a:t>
            </a:r>
          </a:p>
          <a:p>
            <a:r>
              <a:rPr lang="es-MX" sz="1200" dirty="0"/>
              <a:t>DONE: </a:t>
            </a:r>
            <a:r>
              <a:rPr lang="es-MX" sz="1200" dirty="0" err="1"/>
              <a:t>Return</a:t>
            </a:r>
            <a:r>
              <a:rPr lang="es-MX" sz="1200" dirty="0"/>
              <a:t> </a:t>
            </a:r>
            <a:r>
              <a:rPr lang="es-MX" sz="1200" dirty="0" err="1"/>
              <a:t>from</a:t>
            </a:r>
            <a:r>
              <a:rPr lang="es-MX" sz="1200" dirty="0"/>
              <a:t> </a:t>
            </a:r>
            <a:r>
              <a:rPr lang="es-MX" sz="1200" dirty="0" err="1"/>
              <a:t>trap</a:t>
            </a:r>
            <a:r>
              <a:rPr lang="es-MX" sz="1200" dirty="0"/>
              <a:t> and </a:t>
            </a:r>
            <a:r>
              <a:rPr lang="es-MX" sz="1200" dirty="0" err="1"/>
              <a:t>skip</a:t>
            </a:r>
            <a:r>
              <a:rPr lang="es-MX" sz="1200" dirty="0"/>
              <a:t> </a:t>
            </a:r>
            <a:r>
              <a:rPr lang="es-MX" sz="1200" dirty="0" err="1"/>
              <a:t>instruction</a:t>
            </a:r>
            <a:r>
              <a:rPr lang="es-MX" sz="1200" dirty="0"/>
              <a:t> </a:t>
            </a:r>
            <a:r>
              <a:rPr lang="es-MX" sz="1200" dirty="0" err="1"/>
              <a:t>that</a:t>
            </a:r>
            <a:r>
              <a:rPr lang="es-MX" sz="1200" dirty="0"/>
              <a:t> </a:t>
            </a:r>
            <a:r>
              <a:rPr lang="es-MX" sz="1200" dirty="0" err="1"/>
              <a:t>trapped</a:t>
            </a:r>
            <a:r>
              <a:rPr lang="es-MX" sz="1200" dirty="0"/>
              <a:t> </a:t>
            </a:r>
          </a:p>
          <a:p>
            <a:r>
              <a:rPr lang="es-MX" sz="1200" dirty="0"/>
              <a:t> RDPR and WRPR: </a:t>
            </a:r>
            <a:r>
              <a:rPr lang="es-MX" sz="1200" dirty="0" err="1"/>
              <a:t>Read</a:t>
            </a:r>
            <a:r>
              <a:rPr lang="es-MX" sz="1200" dirty="0"/>
              <a:t> and </a:t>
            </a:r>
            <a:r>
              <a:rPr lang="es-MX" sz="1200" dirty="0" err="1"/>
              <a:t>Write</a:t>
            </a:r>
            <a:r>
              <a:rPr lang="es-MX" sz="1200" dirty="0"/>
              <a:t> </a:t>
            </a:r>
            <a:r>
              <a:rPr lang="es-MX" sz="1200" dirty="0" err="1"/>
              <a:t>privileged</a:t>
            </a:r>
            <a:r>
              <a:rPr lang="es-MX" sz="1200" dirty="0"/>
              <a:t> </a:t>
            </a:r>
            <a:r>
              <a:rPr lang="es-MX" sz="1200" dirty="0" err="1"/>
              <a:t>registers</a:t>
            </a:r>
            <a:r>
              <a:rPr lang="es-MX" sz="1200" dirty="0"/>
              <a:t> </a:t>
            </a:r>
          </a:p>
          <a:p>
            <a:r>
              <a:rPr lang="es-MX" sz="1200" dirty="0"/>
              <a:t> RESTORED: </a:t>
            </a:r>
            <a:r>
              <a:rPr lang="es-MX" sz="1200" dirty="0" err="1"/>
              <a:t>Adjust</a:t>
            </a:r>
            <a:r>
              <a:rPr lang="es-MX" sz="1200" dirty="0"/>
              <a:t> </a:t>
            </a:r>
            <a:r>
              <a:rPr lang="es-MX" sz="1200" dirty="0" err="1"/>
              <a:t>state</a:t>
            </a:r>
            <a:r>
              <a:rPr lang="es-MX" sz="1200" dirty="0"/>
              <a:t> </a:t>
            </a:r>
            <a:r>
              <a:rPr lang="es-MX" sz="1200" dirty="0" err="1"/>
              <a:t>of</a:t>
            </a:r>
            <a:r>
              <a:rPr lang="es-MX" sz="1200" dirty="0"/>
              <a:t> </a:t>
            </a:r>
            <a:r>
              <a:rPr lang="es-MX" sz="1200" dirty="0" err="1"/>
              <a:t>register</a:t>
            </a:r>
            <a:r>
              <a:rPr lang="es-MX" sz="1200" dirty="0"/>
              <a:t> </a:t>
            </a:r>
            <a:r>
              <a:rPr lang="es-MX" sz="1200" dirty="0" err="1"/>
              <a:t>windows</a:t>
            </a:r>
            <a:r>
              <a:rPr lang="es-MX" sz="1200" dirty="0"/>
              <a:t> after RESTORE </a:t>
            </a:r>
          </a:p>
          <a:p>
            <a:r>
              <a:rPr lang="es-MX" sz="1200" dirty="0"/>
              <a:t>RETRY: </a:t>
            </a:r>
            <a:r>
              <a:rPr lang="es-MX" sz="1200" dirty="0" err="1"/>
              <a:t>Return</a:t>
            </a:r>
            <a:r>
              <a:rPr lang="es-MX" sz="1200" dirty="0"/>
              <a:t> </a:t>
            </a:r>
            <a:r>
              <a:rPr lang="es-MX" sz="1200" dirty="0" err="1"/>
              <a:t>from</a:t>
            </a:r>
            <a:r>
              <a:rPr lang="es-MX" sz="1200" dirty="0"/>
              <a:t> </a:t>
            </a:r>
            <a:r>
              <a:rPr lang="es-MX" sz="1200" dirty="0" err="1"/>
              <a:t>trap</a:t>
            </a:r>
            <a:r>
              <a:rPr lang="es-MX" sz="1200" dirty="0"/>
              <a:t> and </a:t>
            </a:r>
            <a:r>
              <a:rPr lang="es-MX" sz="1200" dirty="0" err="1"/>
              <a:t>reexecute</a:t>
            </a:r>
            <a:r>
              <a:rPr lang="es-MX" sz="1200" dirty="0"/>
              <a:t> </a:t>
            </a:r>
            <a:r>
              <a:rPr lang="es-MX" sz="1200" dirty="0" err="1"/>
              <a:t>instruction</a:t>
            </a:r>
            <a:r>
              <a:rPr lang="es-MX" sz="1200" dirty="0"/>
              <a:t> </a:t>
            </a:r>
            <a:r>
              <a:rPr lang="es-MX" sz="1200" dirty="0" err="1"/>
              <a:t>that</a:t>
            </a:r>
            <a:r>
              <a:rPr lang="es-MX" sz="1200" dirty="0"/>
              <a:t> </a:t>
            </a:r>
            <a:r>
              <a:rPr lang="es-MX" sz="1200" dirty="0" err="1"/>
              <a:t>trapped</a:t>
            </a:r>
            <a:r>
              <a:rPr lang="es-MX" sz="1200" dirty="0"/>
              <a:t> </a:t>
            </a:r>
          </a:p>
          <a:p>
            <a:r>
              <a:rPr lang="es-MX" sz="1200" dirty="0"/>
              <a:t>RETURN: </a:t>
            </a:r>
            <a:r>
              <a:rPr lang="es-MX" sz="1200" dirty="0" err="1"/>
              <a:t>Return</a:t>
            </a:r>
            <a:r>
              <a:rPr lang="es-MX" sz="1200" dirty="0"/>
              <a:t> </a:t>
            </a:r>
          </a:p>
          <a:p>
            <a:r>
              <a:rPr lang="es-MX" sz="1200" dirty="0"/>
              <a:t> SAVED: </a:t>
            </a:r>
            <a:r>
              <a:rPr lang="es-MX" sz="1200" dirty="0" err="1"/>
              <a:t>Adjust</a:t>
            </a:r>
            <a:r>
              <a:rPr lang="es-MX" sz="1200" dirty="0"/>
              <a:t> </a:t>
            </a:r>
            <a:r>
              <a:rPr lang="es-MX" sz="1200" dirty="0" err="1"/>
              <a:t>state</a:t>
            </a:r>
            <a:r>
              <a:rPr lang="es-MX" sz="1200" dirty="0"/>
              <a:t> </a:t>
            </a:r>
            <a:r>
              <a:rPr lang="es-MX" sz="1200" dirty="0" err="1"/>
              <a:t>of</a:t>
            </a:r>
            <a:r>
              <a:rPr lang="es-MX" sz="1200" dirty="0"/>
              <a:t> </a:t>
            </a:r>
            <a:r>
              <a:rPr lang="es-MX" sz="1200" dirty="0" err="1"/>
              <a:t>register</a:t>
            </a:r>
            <a:r>
              <a:rPr lang="es-MX" sz="1200" dirty="0"/>
              <a:t> </a:t>
            </a:r>
            <a:r>
              <a:rPr lang="es-MX" sz="1200" dirty="0" err="1"/>
              <a:t>windows</a:t>
            </a:r>
            <a:r>
              <a:rPr lang="es-MX" sz="1200" dirty="0"/>
              <a:t> after SAVE </a:t>
            </a:r>
          </a:p>
          <a:p>
            <a:r>
              <a:rPr lang="es-MX" sz="1200" dirty="0"/>
              <a:t> SIR: </a:t>
            </a:r>
            <a:r>
              <a:rPr lang="es-MX" sz="1200" dirty="0" err="1"/>
              <a:t>Signal</a:t>
            </a:r>
            <a:r>
              <a:rPr lang="es-MX" sz="1200" dirty="0"/>
              <a:t> Monitor (</a:t>
            </a:r>
            <a:r>
              <a:rPr lang="es-MX" sz="1200" dirty="0" err="1"/>
              <a:t>generate</a:t>
            </a:r>
            <a:r>
              <a:rPr lang="es-MX" sz="1200" dirty="0"/>
              <a:t> software-</a:t>
            </a:r>
            <a:r>
              <a:rPr lang="es-MX" sz="1200" dirty="0" err="1"/>
              <a:t>initiated</a:t>
            </a:r>
            <a:r>
              <a:rPr lang="es-MX" sz="1200" dirty="0"/>
              <a:t> </a:t>
            </a:r>
            <a:r>
              <a:rPr lang="es-MX" sz="1200" dirty="0" err="1"/>
              <a:t>reset</a:t>
            </a:r>
            <a:r>
              <a:rPr lang="es-MX" sz="1200" dirty="0"/>
              <a:t>) </a:t>
            </a:r>
            <a:r>
              <a:rPr lang="es-MX" sz="1200" dirty="0" err="1"/>
              <a:t>The</a:t>
            </a:r>
            <a:r>
              <a:rPr lang="es-MX" sz="1200" dirty="0"/>
              <a:t> </a:t>
            </a:r>
            <a:r>
              <a:rPr lang="es-MX" sz="1200" dirty="0" err="1"/>
              <a:t>following</a:t>
            </a:r>
            <a:r>
              <a:rPr lang="es-MX" sz="1200" dirty="0"/>
              <a:t> </a:t>
            </a:r>
            <a:r>
              <a:rPr lang="es-MX" sz="1200" dirty="0" err="1"/>
              <a:t>instructions</a:t>
            </a:r>
            <a:r>
              <a:rPr lang="es-MX" sz="1200" dirty="0"/>
              <a:t> </a:t>
            </a:r>
            <a:r>
              <a:rPr lang="es-MX" sz="1200" dirty="0" err="1"/>
              <a:t>have</a:t>
            </a:r>
            <a:r>
              <a:rPr lang="es-MX" sz="1200" dirty="0"/>
              <a:t> </a:t>
            </a:r>
            <a:r>
              <a:rPr lang="es-MX" sz="1200" dirty="0" err="1"/>
              <a:t>been</a:t>
            </a:r>
            <a:r>
              <a:rPr lang="es-MX" sz="1200" dirty="0"/>
              <a:t> </a:t>
            </a:r>
            <a:r>
              <a:rPr lang="es-MX" sz="1200" dirty="0" err="1"/>
              <a:t>added</a:t>
            </a:r>
            <a:r>
              <a:rPr lang="es-MX" sz="1200" dirty="0"/>
              <a:t> </a:t>
            </a:r>
            <a:r>
              <a:rPr lang="es-MX" sz="1200" dirty="0" err="1"/>
              <a:t>to</a:t>
            </a:r>
            <a:r>
              <a:rPr lang="es-MX" sz="1200" dirty="0"/>
              <a:t> </a:t>
            </a:r>
            <a:r>
              <a:rPr lang="es-MX" sz="1200" dirty="0" err="1"/>
              <a:t>support</a:t>
            </a:r>
            <a:r>
              <a:rPr lang="es-MX" sz="1200" dirty="0"/>
              <a:t> </a:t>
            </a:r>
            <a:r>
              <a:rPr lang="es-MX" sz="1200" dirty="0" err="1"/>
              <a:t>implementation</a:t>
            </a:r>
            <a:r>
              <a:rPr lang="es-MX" sz="1200" dirty="0"/>
              <a:t> </a:t>
            </a:r>
            <a:r>
              <a:rPr lang="es-MX" sz="1200" dirty="0" err="1"/>
              <a:t>of</a:t>
            </a:r>
            <a:r>
              <a:rPr lang="es-MX" sz="1200" dirty="0"/>
              <a:t> </a:t>
            </a:r>
            <a:r>
              <a:rPr lang="es-MX" sz="1200" dirty="0" err="1"/>
              <a:t>higherperformance</a:t>
            </a:r>
            <a:r>
              <a:rPr lang="es-MX" sz="1200" dirty="0"/>
              <a:t> </a:t>
            </a:r>
            <a:r>
              <a:rPr lang="es-MX" sz="1200" dirty="0" err="1"/>
              <a:t>systems</a:t>
            </a:r>
            <a:r>
              <a:rPr lang="es-MX" sz="1200" dirty="0"/>
              <a:t>: </a:t>
            </a:r>
          </a:p>
          <a:p>
            <a:r>
              <a:rPr lang="es-MX" sz="1200" dirty="0"/>
              <a:t> </a:t>
            </a:r>
            <a:r>
              <a:rPr lang="es-MX" sz="1200" dirty="0" err="1"/>
              <a:t>BPcc</a:t>
            </a:r>
            <a:r>
              <a:rPr lang="es-MX" sz="1200" dirty="0"/>
              <a:t>: Branch </a:t>
            </a:r>
            <a:r>
              <a:rPr lang="es-MX" sz="1200" dirty="0" err="1"/>
              <a:t>on</a:t>
            </a:r>
            <a:r>
              <a:rPr lang="es-MX" sz="1200" dirty="0"/>
              <a:t> </a:t>
            </a:r>
            <a:r>
              <a:rPr lang="es-MX" sz="1200" dirty="0" err="1"/>
              <a:t>integer</a:t>
            </a:r>
            <a:r>
              <a:rPr lang="es-MX" sz="1200" dirty="0"/>
              <a:t> </a:t>
            </a:r>
            <a:r>
              <a:rPr lang="es-MX" sz="1200" dirty="0" err="1"/>
              <a:t>condition</a:t>
            </a:r>
            <a:r>
              <a:rPr lang="es-MX" sz="1200" dirty="0"/>
              <a:t> </a:t>
            </a:r>
            <a:r>
              <a:rPr lang="es-MX" sz="1200" dirty="0" err="1"/>
              <a:t>code</a:t>
            </a:r>
            <a:r>
              <a:rPr lang="es-MX" sz="1200" dirty="0"/>
              <a:t> </a:t>
            </a:r>
            <a:r>
              <a:rPr lang="es-MX" sz="1200" dirty="0" err="1"/>
              <a:t>with</a:t>
            </a:r>
            <a:r>
              <a:rPr lang="es-MX" sz="1200" dirty="0"/>
              <a:t> </a:t>
            </a:r>
            <a:r>
              <a:rPr lang="es-MX" sz="1200" dirty="0" err="1"/>
              <a:t>prediction</a:t>
            </a:r>
            <a:r>
              <a:rPr lang="es-MX" sz="1200" dirty="0"/>
              <a:t> </a:t>
            </a:r>
          </a:p>
          <a:p>
            <a:r>
              <a:rPr lang="es-MX" sz="1200" dirty="0"/>
              <a:t> </a:t>
            </a:r>
            <a:r>
              <a:rPr lang="es-MX" sz="1200" dirty="0" err="1"/>
              <a:t>BPr</a:t>
            </a:r>
            <a:r>
              <a:rPr lang="es-MX" sz="1200" dirty="0"/>
              <a:t>: Branch </a:t>
            </a:r>
            <a:r>
              <a:rPr lang="es-MX" sz="1200" dirty="0" err="1"/>
              <a:t>on</a:t>
            </a:r>
            <a:r>
              <a:rPr lang="es-MX" sz="1200" dirty="0"/>
              <a:t> </a:t>
            </a:r>
            <a:r>
              <a:rPr lang="es-MX" sz="1200" dirty="0" err="1"/>
              <a:t>integer</a:t>
            </a:r>
            <a:r>
              <a:rPr lang="es-MX" sz="1200" dirty="0"/>
              <a:t> </a:t>
            </a:r>
            <a:r>
              <a:rPr lang="es-MX" sz="1200" dirty="0" err="1"/>
              <a:t>register</a:t>
            </a:r>
            <a:r>
              <a:rPr lang="es-MX" sz="1200" dirty="0"/>
              <a:t> </a:t>
            </a:r>
            <a:r>
              <a:rPr lang="es-MX" sz="1200" dirty="0" err="1"/>
              <a:t>contents</a:t>
            </a:r>
            <a:r>
              <a:rPr lang="es-MX" sz="1200" dirty="0"/>
              <a:t> </a:t>
            </a:r>
            <a:r>
              <a:rPr lang="es-MX" sz="1200" dirty="0" err="1"/>
              <a:t>with</a:t>
            </a:r>
            <a:r>
              <a:rPr lang="es-MX" sz="1200" dirty="0"/>
              <a:t> </a:t>
            </a:r>
            <a:r>
              <a:rPr lang="es-MX" sz="1200" dirty="0" err="1"/>
              <a:t>prediction</a:t>
            </a:r>
            <a:r>
              <a:rPr lang="es-MX" sz="1200" dirty="0"/>
              <a:t>  CASA, CASXA: Compare and Swap </a:t>
            </a:r>
            <a:r>
              <a:rPr lang="es-MX" sz="1200" dirty="0" err="1"/>
              <a:t>from</a:t>
            </a:r>
            <a:r>
              <a:rPr lang="es-MX" sz="1200" dirty="0"/>
              <a:t> </a:t>
            </a:r>
            <a:r>
              <a:rPr lang="es-MX" sz="1200" dirty="0" err="1"/>
              <a:t>an</a:t>
            </a:r>
            <a:r>
              <a:rPr lang="es-MX" sz="1200" dirty="0"/>
              <a:t> </a:t>
            </a:r>
            <a:r>
              <a:rPr lang="es-MX" sz="1200" dirty="0" err="1"/>
              <a:t>alternate</a:t>
            </a:r>
            <a:r>
              <a:rPr lang="es-MX" sz="1200" dirty="0"/>
              <a:t> </a:t>
            </a:r>
            <a:r>
              <a:rPr lang="es-MX" sz="1200" dirty="0" err="1"/>
              <a:t>space</a:t>
            </a:r>
            <a:r>
              <a:rPr lang="es-MX" sz="1200" dirty="0"/>
              <a:t> </a:t>
            </a:r>
          </a:p>
          <a:p>
            <a:r>
              <a:rPr lang="es-MX" sz="1200" dirty="0"/>
              <a:t> </a:t>
            </a:r>
            <a:r>
              <a:rPr lang="es-MX" sz="1200" dirty="0" err="1"/>
              <a:t>FBPfcc</a:t>
            </a:r>
            <a:r>
              <a:rPr lang="es-MX" sz="1200" dirty="0"/>
              <a:t>: Branch </a:t>
            </a:r>
            <a:r>
              <a:rPr lang="es-MX" sz="1200" dirty="0" err="1"/>
              <a:t>on</a:t>
            </a:r>
            <a:r>
              <a:rPr lang="es-MX" sz="1200" dirty="0"/>
              <a:t> </a:t>
            </a:r>
            <a:r>
              <a:rPr lang="es-MX" sz="1200" dirty="0" err="1"/>
              <a:t>floating-point</a:t>
            </a:r>
            <a:r>
              <a:rPr lang="es-MX" sz="1200" dirty="0"/>
              <a:t> </a:t>
            </a:r>
            <a:r>
              <a:rPr lang="es-MX" sz="1200" dirty="0" err="1"/>
              <a:t>condition</a:t>
            </a:r>
            <a:r>
              <a:rPr lang="es-MX" sz="1200" dirty="0"/>
              <a:t> </a:t>
            </a:r>
            <a:r>
              <a:rPr lang="es-MX" sz="1200" dirty="0" err="1"/>
              <a:t>code</a:t>
            </a:r>
            <a:r>
              <a:rPr lang="es-MX" sz="1200" dirty="0"/>
              <a:t> </a:t>
            </a:r>
            <a:r>
              <a:rPr lang="es-MX" sz="1200" dirty="0" err="1"/>
              <a:t>with</a:t>
            </a:r>
            <a:r>
              <a:rPr lang="es-MX" sz="1200" dirty="0"/>
              <a:t> </a:t>
            </a:r>
            <a:r>
              <a:rPr lang="es-MX" sz="1200" dirty="0" err="1"/>
              <a:t>prediction</a:t>
            </a:r>
            <a:r>
              <a:rPr lang="es-MX" sz="1200" dirty="0"/>
              <a:t> </a:t>
            </a:r>
          </a:p>
          <a:p>
            <a:r>
              <a:rPr lang="es-MX" sz="1200" dirty="0"/>
              <a:t> FLUSHW: </a:t>
            </a:r>
            <a:r>
              <a:rPr lang="es-MX" sz="1200" dirty="0" err="1"/>
              <a:t>Flush</a:t>
            </a:r>
            <a:r>
              <a:rPr lang="es-MX" sz="1200" dirty="0"/>
              <a:t> </a:t>
            </a:r>
            <a:r>
              <a:rPr lang="es-MX" sz="1200" dirty="0" err="1"/>
              <a:t>windows</a:t>
            </a:r>
            <a:r>
              <a:rPr lang="es-MX" sz="1200" dirty="0"/>
              <a:t> </a:t>
            </a:r>
          </a:p>
          <a:p>
            <a:r>
              <a:rPr lang="es-MX" sz="1200" dirty="0" err="1"/>
              <a:t>FMOVcc</a:t>
            </a:r>
            <a:r>
              <a:rPr lang="es-MX" sz="1200" dirty="0"/>
              <a:t>: </a:t>
            </a:r>
            <a:r>
              <a:rPr lang="es-MX" sz="1200" dirty="0" err="1"/>
              <a:t>Move</a:t>
            </a:r>
            <a:r>
              <a:rPr lang="es-MX" sz="1200" dirty="0"/>
              <a:t> </a:t>
            </a:r>
            <a:r>
              <a:rPr lang="es-MX" sz="1200" dirty="0" err="1"/>
              <a:t>floating-point</a:t>
            </a:r>
            <a:r>
              <a:rPr lang="es-MX" sz="1200" dirty="0"/>
              <a:t> </a:t>
            </a:r>
            <a:r>
              <a:rPr lang="es-MX" sz="1200" dirty="0" err="1"/>
              <a:t>register</a:t>
            </a:r>
            <a:r>
              <a:rPr lang="es-MX" sz="1200" dirty="0"/>
              <a:t> </a:t>
            </a:r>
            <a:r>
              <a:rPr lang="es-MX" sz="1200" dirty="0" err="1"/>
              <a:t>if</a:t>
            </a:r>
            <a:r>
              <a:rPr lang="es-MX" sz="1200" dirty="0"/>
              <a:t> </a:t>
            </a:r>
            <a:r>
              <a:rPr lang="es-MX" sz="1200" dirty="0" err="1"/>
              <a:t>condition</a:t>
            </a:r>
            <a:r>
              <a:rPr lang="es-MX" sz="1200" dirty="0"/>
              <a:t> </a:t>
            </a:r>
            <a:r>
              <a:rPr lang="es-MX" sz="1200" dirty="0" err="1"/>
              <a:t>code</a:t>
            </a:r>
            <a:r>
              <a:rPr lang="es-MX" sz="1200" dirty="0"/>
              <a:t> </a:t>
            </a:r>
            <a:r>
              <a:rPr lang="es-MX" sz="1200" dirty="0" err="1"/>
              <a:t>is</a:t>
            </a:r>
            <a:r>
              <a:rPr lang="es-MX" sz="1200" dirty="0"/>
              <a:t> </a:t>
            </a:r>
            <a:r>
              <a:rPr lang="es-MX" sz="1200" dirty="0" err="1"/>
              <a:t>satisfied</a:t>
            </a:r>
            <a:r>
              <a:rPr lang="es-MX" sz="1200" dirty="0"/>
              <a:t> </a:t>
            </a:r>
          </a:p>
          <a:p>
            <a:r>
              <a:rPr lang="es-MX" sz="1200" dirty="0"/>
              <a:t> </a:t>
            </a:r>
            <a:r>
              <a:rPr lang="es-MX" sz="1200" dirty="0" err="1"/>
              <a:t>FMOVr</a:t>
            </a:r>
            <a:r>
              <a:rPr lang="es-MX" sz="1200" dirty="0"/>
              <a:t>: </a:t>
            </a:r>
            <a:r>
              <a:rPr lang="es-MX" sz="1200" dirty="0" err="1"/>
              <a:t>Move</a:t>
            </a:r>
            <a:r>
              <a:rPr lang="es-MX" sz="1200" dirty="0"/>
              <a:t> </a:t>
            </a:r>
            <a:r>
              <a:rPr lang="es-MX" sz="1200" dirty="0" err="1"/>
              <a:t>floating-point</a:t>
            </a:r>
            <a:r>
              <a:rPr lang="es-MX" sz="1200" dirty="0"/>
              <a:t> </a:t>
            </a:r>
            <a:r>
              <a:rPr lang="es-MX" sz="1200" dirty="0" err="1"/>
              <a:t>register</a:t>
            </a:r>
            <a:r>
              <a:rPr lang="es-MX" sz="1200" dirty="0"/>
              <a:t> </a:t>
            </a:r>
            <a:r>
              <a:rPr lang="es-MX" sz="1200" dirty="0" err="1"/>
              <a:t>if</a:t>
            </a:r>
            <a:r>
              <a:rPr lang="es-MX" sz="1200" dirty="0"/>
              <a:t> </a:t>
            </a:r>
            <a:r>
              <a:rPr lang="es-MX" sz="1200" dirty="0" err="1"/>
              <a:t>integer</a:t>
            </a:r>
            <a:r>
              <a:rPr lang="es-MX" sz="1200" dirty="0"/>
              <a:t> </a:t>
            </a:r>
            <a:r>
              <a:rPr lang="es-MX" sz="1200" dirty="0" err="1"/>
              <a:t>register</a:t>
            </a:r>
            <a:r>
              <a:rPr lang="es-MX" sz="1200" dirty="0"/>
              <a:t> </a:t>
            </a:r>
            <a:r>
              <a:rPr lang="es-MX" sz="1200" dirty="0" err="1"/>
              <a:t>contents</a:t>
            </a:r>
            <a:r>
              <a:rPr lang="es-MX" sz="1200" dirty="0"/>
              <a:t> </a:t>
            </a:r>
            <a:r>
              <a:rPr lang="es-MX" sz="1200" dirty="0" err="1"/>
              <a:t>satisfy</a:t>
            </a:r>
            <a:r>
              <a:rPr lang="es-MX" sz="1200" dirty="0"/>
              <a:t> </a:t>
            </a:r>
            <a:r>
              <a:rPr lang="es-MX" sz="1200" dirty="0" err="1"/>
              <a:t>condition</a:t>
            </a:r>
            <a:r>
              <a:rPr lang="es-MX" sz="1200" dirty="0"/>
              <a:t> </a:t>
            </a:r>
          </a:p>
          <a:p>
            <a:r>
              <a:rPr lang="es-MX" sz="1200" dirty="0"/>
              <a:t> LDQF(A), STQF(A): Load/Store </a:t>
            </a:r>
            <a:r>
              <a:rPr lang="es-MX" sz="1200" dirty="0" err="1"/>
              <a:t>Quad</a:t>
            </a:r>
            <a:r>
              <a:rPr lang="es-MX" sz="1200" dirty="0"/>
              <a:t> </a:t>
            </a:r>
            <a:r>
              <a:rPr lang="es-MX" sz="1200" dirty="0" err="1"/>
              <a:t>Floating-point</a:t>
            </a:r>
            <a:r>
              <a:rPr lang="es-MX" sz="1200" dirty="0"/>
              <a:t> (in </a:t>
            </a:r>
            <a:r>
              <a:rPr lang="es-MX" sz="1200" dirty="0" err="1"/>
              <a:t>an</a:t>
            </a:r>
            <a:r>
              <a:rPr lang="es-MX" sz="1200" dirty="0"/>
              <a:t> </a:t>
            </a:r>
            <a:r>
              <a:rPr lang="es-MX" sz="1200" dirty="0" err="1"/>
              <a:t>alternate</a:t>
            </a:r>
            <a:r>
              <a:rPr lang="es-MX" sz="1200" dirty="0"/>
              <a:t> </a:t>
            </a:r>
            <a:r>
              <a:rPr lang="es-MX" sz="1200" dirty="0" err="1"/>
              <a:t>space</a:t>
            </a:r>
            <a:r>
              <a:rPr lang="es-MX" sz="1200" dirty="0"/>
              <a:t>) </a:t>
            </a:r>
          </a:p>
          <a:p>
            <a:r>
              <a:rPr lang="es-MX" sz="1200" dirty="0"/>
              <a:t> </a:t>
            </a:r>
            <a:r>
              <a:rPr lang="es-MX" sz="1200" dirty="0" err="1"/>
              <a:t>MOVcc</a:t>
            </a:r>
            <a:r>
              <a:rPr lang="es-MX" sz="1200" dirty="0"/>
              <a:t>: </a:t>
            </a:r>
            <a:r>
              <a:rPr lang="es-MX" sz="1200" dirty="0" err="1"/>
              <a:t>Move</a:t>
            </a:r>
            <a:r>
              <a:rPr lang="es-MX" sz="1200" dirty="0"/>
              <a:t> </a:t>
            </a:r>
            <a:r>
              <a:rPr lang="es-MX" sz="1200" dirty="0" err="1"/>
              <a:t>integer</a:t>
            </a:r>
            <a:r>
              <a:rPr lang="es-MX" sz="1200" dirty="0"/>
              <a:t> </a:t>
            </a:r>
            <a:r>
              <a:rPr lang="es-MX" sz="1200" dirty="0" err="1"/>
              <a:t>register</a:t>
            </a:r>
            <a:r>
              <a:rPr lang="es-MX" sz="1200" dirty="0"/>
              <a:t> </a:t>
            </a:r>
            <a:r>
              <a:rPr lang="es-MX" sz="1200" dirty="0" err="1"/>
              <a:t>if</a:t>
            </a:r>
            <a:r>
              <a:rPr lang="es-MX" sz="1200" dirty="0"/>
              <a:t> </a:t>
            </a:r>
            <a:r>
              <a:rPr lang="es-MX" sz="1200" dirty="0" err="1"/>
              <a:t>condition</a:t>
            </a:r>
            <a:r>
              <a:rPr lang="es-MX" sz="1200" dirty="0"/>
              <a:t> </a:t>
            </a:r>
            <a:r>
              <a:rPr lang="es-MX" sz="1200" dirty="0" err="1"/>
              <a:t>code</a:t>
            </a:r>
            <a:r>
              <a:rPr lang="es-MX" sz="1200" dirty="0"/>
              <a:t> </a:t>
            </a:r>
            <a:r>
              <a:rPr lang="es-MX" sz="1200" dirty="0" err="1"/>
              <a:t>is</a:t>
            </a:r>
            <a:r>
              <a:rPr lang="es-MX" sz="1200" dirty="0"/>
              <a:t> </a:t>
            </a:r>
            <a:r>
              <a:rPr lang="es-MX" sz="1200" dirty="0" err="1"/>
              <a:t>satisfied</a:t>
            </a:r>
            <a:r>
              <a:rPr lang="es-MX" sz="1200" dirty="0"/>
              <a:t> </a:t>
            </a:r>
          </a:p>
          <a:p>
            <a:r>
              <a:rPr lang="es-MX" sz="1200" dirty="0"/>
              <a:t> </a:t>
            </a:r>
            <a:r>
              <a:rPr lang="es-MX" sz="1200" dirty="0" err="1"/>
              <a:t>MOVr</a:t>
            </a:r>
            <a:r>
              <a:rPr lang="es-MX" sz="1200" dirty="0"/>
              <a:t>: </a:t>
            </a:r>
            <a:r>
              <a:rPr lang="es-MX" sz="1200" dirty="0" err="1"/>
              <a:t>Move</a:t>
            </a:r>
            <a:r>
              <a:rPr lang="es-MX" sz="1200" dirty="0"/>
              <a:t> </a:t>
            </a:r>
            <a:r>
              <a:rPr lang="es-MX" sz="1200" dirty="0" err="1"/>
              <a:t>integer</a:t>
            </a:r>
            <a:r>
              <a:rPr lang="es-MX" sz="1200" dirty="0"/>
              <a:t> </a:t>
            </a:r>
            <a:r>
              <a:rPr lang="es-MX" sz="1200" dirty="0" err="1"/>
              <a:t>register</a:t>
            </a:r>
            <a:r>
              <a:rPr lang="es-MX" sz="1200" dirty="0"/>
              <a:t> </a:t>
            </a:r>
            <a:r>
              <a:rPr lang="es-MX" sz="1200" dirty="0" err="1"/>
              <a:t>if</a:t>
            </a:r>
            <a:r>
              <a:rPr lang="es-MX" sz="1200" dirty="0"/>
              <a:t> </a:t>
            </a:r>
            <a:r>
              <a:rPr lang="es-MX" sz="1200" dirty="0" err="1"/>
              <a:t>register</a:t>
            </a:r>
            <a:r>
              <a:rPr lang="es-MX" sz="1200" dirty="0"/>
              <a:t> </a:t>
            </a:r>
            <a:r>
              <a:rPr lang="es-MX" sz="1200" dirty="0" err="1"/>
              <a:t>contents</a:t>
            </a:r>
            <a:r>
              <a:rPr lang="es-MX" sz="1200" dirty="0"/>
              <a:t> </a:t>
            </a:r>
            <a:r>
              <a:rPr lang="es-MX" sz="1200" dirty="0" err="1"/>
              <a:t>satisfy</a:t>
            </a:r>
            <a:r>
              <a:rPr lang="es-MX" sz="1200" dirty="0"/>
              <a:t> </a:t>
            </a:r>
            <a:r>
              <a:rPr lang="es-MX" sz="1200" dirty="0" err="1"/>
              <a:t>condition</a:t>
            </a:r>
            <a:r>
              <a:rPr lang="es-MX" sz="1200" dirty="0"/>
              <a:t> </a:t>
            </a:r>
          </a:p>
          <a:p>
            <a:r>
              <a:rPr lang="es-MX" sz="1200" dirty="0"/>
              <a:t> MULX: </a:t>
            </a:r>
            <a:r>
              <a:rPr lang="es-MX" sz="1200" dirty="0" err="1"/>
              <a:t>Generic</a:t>
            </a:r>
            <a:r>
              <a:rPr lang="es-MX" sz="1200" dirty="0"/>
              <a:t> 64-bit </a:t>
            </a:r>
            <a:r>
              <a:rPr lang="es-MX" sz="1200" dirty="0" err="1"/>
              <a:t>multiply</a:t>
            </a:r>
            <a:r>
              <a:rPr lang="es-MX" sz="1200" dirty="0"/>
              <a:t> </a:t>
            </a:r>
          </a:p>
          <a:p>
            <a:r>
              <a:rPr lang="es-MX" sz="1200" dirty="0"/>
              <a:t> POPC: </a:t>
            </a:r>
            <a:r>
              <a:rPr lang="es-MX" sz="1200" dirty="0" err="1"/>
              <a:t>Population</a:t>
            </a:r>
            <a:r>
              <a:rPr lang="es-MX" sz="1200" dirty="0"/>
              <a:t> </a:t>
            </a:r>
            <a:r>
              <a:rPr lang="es-MX" sz="1200" dirty="0" err="1"/>
              <a:t>Count</a:t>
            </a:r>
            <a:r>
              <a:rPr lang="es-MX" sz="1200" dirty="0"/>
              <a:t> </a:t>
            </a:r>
          </a:p>
          <a:p>
            <a:r>
              <a:rPr lang="es-MX" sz="1200" dirty="0"/>
              <a:t> PREFETCH, PREFETCHA: </a:t>
            </a:r>
            <a:r>
              <a:rPr lang="es-MX" sz="1200" dirty="0" err="1"/>
              <a:t>Prefetch</a:t>
            </a:r>
            <a:r>
              <a:rPr lang="es-MX" sz="1200" dirty="0"/>
              <a:t> Data </a:t>
            </a:r>
          </a:p>
          <a:p>
            <a:r>
              <a:rPr lang="es-MX" sz="1200" dirty="0"/>
              <a:t> SDIVX, UDIVX: </a:t>
            </a:r>
            <a:r>
              <a:rPr lang="es-MX" sz="1200" dirty="0" err="1"/>
              <a:t>Signed</a:t>
            </a:r>
            <a:r>
              <a:rPr lang="es-MX" sz="1200" dirty="0"/>
              <a:t> and </a:t>
            </a:r>
            <a:r>
              <a:rPr lang="es-MX" sz="1200" dirty="0" err="1"/>
              <a:t>Unsigned</a:t>
            </a:r>
            <a:r>
              <a:rPr lang="es-MX" sz="1200" dirty="0"/>
              <a:t> 64-bit divide</a:t>
            </a:r>
          </a:p>
        </p:txBody>
      </p:sp>
    </p:spTree>
    <p:extLst>
      <p:ext uri="{BB962C8B-B14F-4D97-AF65-F5344CB8AC3E}">
        <p14:creationId xmlns:p14="http://schemas.microsoft.com/office/powerpoint/2010/main" val="62736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477021-8A83-4797-B536-1D8A1FF1FB29}"/>
              </a:ext>
            </a:extLst>
          </p:cNvPr>
          <p:cNvSpPr>
            <a:spLocks noGrp="1"/>
          </p:cNvSpPr>
          <p:nvPr>
            <p:ph idx="1"/>
          </p:nvPr>
        </p:nvSpPr>
        <p:spPr>
          <a:xfrm>
            <a:off x="838200" y="424070"/>
            <a:ext cx="10515600" cy="5752893"/>
          </a:xfrm>
        </p:spPr>
        <p:txBody>
          <a:bodyPr>
            <a:normAutofit/>
          </a:bodyPr>
          <a:lstStyle/>
          <a:p>
            <a:r>
              <a:rPr lang="en-US" sz="1400" dirty="0"/>
              <a:t>The definitions of the following instructions have changed: </a:t>
            </a:r>
          </a:p>
          <a:p>
            <a:r>
              <a:rPr lang="en-US" sz="1400" dirty="0"/>
              <a:t> </a:t>
            </a:r>
            <a:r>
              <a:rPr lang="en-US" sz="1400" dirty="0" err="1"/>
              <a:t>IMPDEPn</a:t>
            </a:r>
            <a:r>
              <a:rPr lang="en-US" sz="1400" dirty="0"/>
              <a:t>: SPARC V8 </a:t>
            </a:r>
            <a:r>
              <a:rPr lang="en-US" sz="1400" dirty="0" err="1"/>
              <a:t>CPop</a:t>
            </a:r>
            <a:r>
              <a:rPr lang="en-US" sz="1400" dirty="0"/>
              <a:t> instructions have been replaced by VIS, IMPDEP2A, and IMPDEP2B instructions. The following instruction was added to support memory synchronization: </a:t>
            </a:r>
          </a:p>
          <a:p>
            <a:r>
              <a:rPr lang="en-US" sz="1400" dirty="0"/>
              <a:t> MEMBAR: Memory barrier The following instructions have been deleted: </a:t>
            </a:r>
          </a:p>
          <a:p>
            <a:r>
              <a:rPr lang="en-US" sz="1400" dirty="0"/>
              <a:t> Coprocessor loads and stores </a:t>
            </a:r>
          </a:p>
          <a:p>
            <a:r>
              <a:rPr lang="en-US" sz="1400" dirty="0"/>
              <a:t>RDTBR and WRTBR: TBR no longer exists. It has been replaced by TBA, which can be read/written with RDPR/WRPR instructions. </a:t>
            </a:r>
          </a:p>
          <a:p>
            <a:r>
              <a:rPr lang="en-US" sz="1400" dirty="0"/>
              <a:t> RDWIM and WRWIM: WIM no longer exists. WIM has been subsumed by several register-window state registers. </a:t>
            </a:r>
          </a:p>
          <a:p>
            <a:r>
              <a:rPr lang="en-US" sz="1400" dirty="0"/>
              <a:t> RDPSR and WRPSR: PSR no longer exists. It has been replaced by several separate registers which are read/written with other instructions. </a:t>
            </a:r>
          </a:p>
          <a:p>
            <a:r>
              <a:rPr lang="en-US" sz="1400" dirty="0"/>
              <a:t> RETT: Return from trap (replaced by DONE/RETRY). </a:t>
            </a:r>
          </a:p>
          <a:p>
            <a:r>
              <a:rPr lang="en-US" sz="1400" dirty="0"/>
              <a:t> STDFQ: Store Double from Floating-point Queue (replaced by the RDPR FQ instruction).</a:t>
            </a:r>
            <a:endParaRPr lang="es-MX" sz="1400" dirty="0"/>
          </a:p>
        </p:txBody>
      </p:sp>
    </p:spTree>
    <p:extLst>
      <p:ext uri="{BB962C8B-B14F-4D97-AF65-F5344CB8AC3E}">
        <p14:creationId xmlns:p14="http://schemas.microsoft.com/office/powerpoint/2010/main" val="250010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C8CE0-410E-47E9-8A10-88C39154473C}"/>
              </a:ext>
            </a:extLst>
          </p:cNvPr>
          <p:cNvSpPr>
            <a:spLocks noGrp="1"/>
          </p:cNvSpPr>
          <p:nvPr>
            <p:ph type="title"/>
          </p:nvPr>
        </p:nvSpPr>
        <p:spPr/>
        <p:txBody>
          <a:bodyPr/>
          <a:lstStyle/>
          <a:p>
            <a:pPr algn="ctr"/>
            <a:r>
              <a:rPr lang="es-MX" dirty="0"/>
              <a:t>Tipos </a:t>
            </a:r>
            <a:r>
              <a:rPr lang="es-MX"/>
              <a:t>de datos</a:t>
            </a:r>
            <a:endParaRPr lang="es-MX" dirty="0"/>
          </a:p>
        </p:txBody>
      </p:sp>
      <p:pic>
        <p:nvPicPr>
          <p:cNvPr id="5" name="Marcador de contenido 4">
            <a:extLst>
              <a:ext uri="{FF2B5EF4-FFF2-40B4-BE49-F238E27FC236}">
                <a16:creationId xmlns:a16="http://schemas.microsoft.com/office/drawing/2014/main" id="{C37B554B-EF69-4E15-9ECC-A9C179191FAA}"/>
              </a:ext>
            </a:extLst>
          </p:cNvPr>
          <p:cNvPicPr>
            <a:picLocks noGrp="1" noChangeAspect="1"/>
          </p:cNvPicPr>
          <p:nvPr>
            <p:ph idx="1"/>
          </p:nvPr>
        </p:nvPicPr>
        <p:blipFill>
          <a:blip r:embed="rId2"/>
          <a:stretch>
            <a:fillRect/>
          </a:stretch>
        </p:blipFill>
        <p:spPr>
          <a:xfrm>
            <a:off x="1631852" y="1825625"/>
            <a:ext cx="8961119" cy="4667250"/>
          </a:xfrm>
          <a:prstGeom prst="rect">
            <a:avLst/>
          </a:prstGeom>
        </p:spPr>
      </p:pic>
    </p:spTree>
    <p:extLst>
      <p:ext uri="{BB962C8B-B14F-4D97-AF65-F5344CB8AC3E}">
        <p14:creationId xmlns:p14="http://schemas.microsoft.com/office/powerpoint/2010/main" val="15818545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879</Words>
  <Application>Microsoft Office PowerPoint</Application>
  <PresentationFormat>Panorámica</PresentationFormat>
  <Paragraphs>61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Conjunto de instrucciones</vt:lpstr>
      <vt:lpstr>Presentación de PowerPoint</vt:lpstr>
      <vt:lpstr>Presentación de PowerPoint</vt:lpstr>
      <vt:lpstr>Presentación de PowerPoint</vt:lpstr>
      <vt:lpstr>Presentación de PowerPoint</vt:lpstr>
      <vt:lpstr>Tipos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instrucciones</dc:title>
  <dc:creator>RWong</dc:creator>
  <cp:lastModifiedBy>RWong</cp:lastModifiedBy>
  <cp:revision>7</cp:revision>
  <dcterms:created xsi:type="dcterms:W3CDTF">2019-09-21T17:52:08Z</dcterms:created>
  <dcterms:modified xsi:type="dcterms:W3CDTF">2019-09-21T18:27:24Z</dcterms:modified>
</cp:coreProperties>
</file>