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9" r:id="rId4"/>
    <p:sldId id="257" r:id="rId5"/>
    <p:sldId id="258" r:id="rId6"/>
    <p:sldId id="260" r:id="rId7"/>
    <p:sldId id="261" r:id="rId8"/>
    <p:sldId id="262" r:id="rId9"/>
    <p:sldId id="268" r:id="rId10"/>
    <p:sldId id="267" r:id="rId11"/>
    <p:sldId id="266" r:id="rId12"/>
    <p:sldId id="264" r:id="rId13"/>
    <p:sldId id="265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1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[Book1]Sheet1!$E$3</c:f>
              <c:strCache>
                <c:ptCount val="1"/>
                <c:pt idx="0">
                  <c:v>1 Client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[Book1]Sheet1!$D$4:$D$14</c:f>
              <c:strCache>
                <c:ptCount val="11"/>
                <c:pt idx="0">
                  <c:v>CPP-&gt;CPP</c:v>
                </c:pt>
                <c:pt idx="1">
                  <c:v>CPP-&gt;Go</c:v>
                </c:pt>
                <c:pt idx="2">
                  <c:v>Go-&gt;Go</c:v>
                </c:pt>
                <c:pt idx="3">
                  <c:v>Py-&gt;CPP</c:v>
                </c:pt>
                <c:pt idx="4">
                  <c:v>JS-&gt;CPP</c:v>
                </c:pt>
                <c:pt idx="5">
                  <c:v>Py-&gt;Go</c:v>
                </c:pt>
                <c:pt idx="6">
                  <c:v>PyAc-&gt;PyAc</c:v>
                </c:pt>
                <c:pt idx="7">
                  <c:v>CPP-&gt;JS</c:v>
                </c:pt>
                <c:pt idx="8">
                  <c:v>JS-&gt;JS</c:v>
                </c:pt>
                <c:pt idx="9">
                  <c:v>Py-&gt;Py</c:v>
                </c:pt>
                <c:pt idx="10">
                  <c:v>Go-&gt;Py</c:v>
                </c:pt>
              </c:strCache>
            </c:strRef>
          </c:cat>
          <c:val>
            <c:numRef>
              <c:f>[Book1]Sheet1!$E$4:$E$14</c:f>
              <c:numCache>
                <c:formatCode>General</c:formatCode>
                <c:ptCount val="11"/>
                <c:pt idx="0">
                  <c:v>59.62</c:v>
                </c:pt>
                <c:pt idx="1">
                  <c:v>61.65</c:v>
                </c:pt>
                <c:pt idx="2">
                  <c:v>69.75</c:v>
                </c:pt>
                <c:pt idx="3">
                  <c:v>122.02</c:v>
                </c:pt>
                <c:pt idx="4">
                  <c:v>120.31</c:v>
                </c:pt>
                <c:pt idx="5">
                  <c:v>142.05000000000001</c:v>
                </c:pt>
                <c:pt idx="6">
                  <c:v>169.74</c:v>
                </c:pt>
                <c:pt idx="7">
                  <c:v>94.11</c:v>
                </c:pt>
                <c:pt idx="8">
                  <c:v>117.97</c:v>
                </c:pt>
                <c:pt idx="9">
                  <c:v>342.02</c:v>
                </c:pt>
                <c:pt idx="10">
                  <c:v>143.22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20-4DC1-A780-BE586EBADD55}"/>
            </c:ext>
          </c:extLst>
        </c:ser>
        <c:ser>
          <c:idx val="1"/>
          <c:order val="1"/>
          <c:tx>
            <c:strRef>
              <c:f>[Book1]Sheet1!$F$3</c:f>
              <c:strCache>
                <c:ptCount val="1"/>
                <c:pt idx="0">
                  <c:v>4 Clients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[Book1]Sheet1!$D$4:$D$14</c:f>
              <c:strCache>
                <c:ptCount val="11"/>
                <c:pt idx="0">
                  <c:v>CPP-&gt;CPP</c:v>
                </c:pt>
                <c:pt idx="1">
                  <c:v>CPP-&gt;Go</c:v>
                </c:pt>
                <c:pt idx="2">
                  <c:v>Go-&gt;Go</c:v>
                </c:pt>
                <c:pt idx="3">
                  <c:v>Py-&gt;CPP</c:v>
                </c:pt>
                <c:pt idx="4">
                  <c:v>JS-&gt;CPP</c:v>
                </c:pt>
                <c:pt idx="5">
                  <c:v>Py-&gt;Go</c:v>
                </c:pt>
                <c:pt idx="6">
                  <c:v>PyAc-&gt;PyAc</c:v>
                </c:pt>
                <c:pt idx="7">
                  <c:v>CPP-&gt;JS</c:v>
                </c:pt>
                <c:pt idx="8">
                  <c:v>JS-&gt;JS</c:v>
                </c:pt>
                <c:pt idx="9">
                  <c:v>Py-&gt;Py</c:v>
                </c:pt>
                <c:pt idx="10">
                  <c:v>Go-&gt;Py</c:v>
                </c:pt>
              </c:strCache>
            </c:strRef>
          </c:cat>
          <c:val>
            <c:numRef>
              <c:f>[Book1]Sheet1!$F$4:$F$14</c:f>
              <c:numCache>
                <c:formatCode>General</c:formatCode>
                <c:ptCount val="11"/>
                <c:pt idx="0">
                  <c:v>36.61</c:v>
                </c:pt>
                <c:pt idx="1">
                  <c:v>38.15</c:v>
                </c:pt>
                <c:pt idx="2">
                  <c:v>60.2</c:v>
                </c:pt>
                <c:pt idx="3">
                  <c:v>136.46</c:v>
                </c:pt>
                <c:pt idx="4">
                  <c:v>181.59</c:v>
                </c:pt>
                <c:pt idx="5">
                  <c:v>194.34</c:v>
                </c:pt>
                <c:pt idx="6">
                  <c:v>396.66</c:v>
                </c:pt>
                <c:pt idx="7">
                  <c:v>518.32000000000005</c:v>
                </c:pt>
                <c:pt idx="8">
                  <c:v>570.32000000000005</c:v>
                </c:pt>
                <c:pt idx="9" formatCode="#,##0.00">
                  <c:v>1200.9100000000001</c:v>
                </c:pt>
                <c:pt idx="10" formatCode="#,##0.00">
                  <c:v>1364.6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20-4DC1-A780-BE586EBAD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72893840"/>
        <c:axId val="1772884048"/>
      </c:barChart>
      <c:catAx>
        <c:axId val="1772893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884048"/>
        <c:crosses val="autoZero"/>
        <c:auto val="1"/>
        <c:lblAlgn val="ctr"/>
        <c:lblOffset val="100"/>
        <c:noMultiLvlLbl val="0"/>
      </c:catAx>
      <c:valAx>
        <c:axId val="1772884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89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gRPC/Thrift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[Book1]Sheet2!$D$4</c:f>
              <c:strCache>
                <c:ptCount val="1"/>
                <c:pt idx="0">
                  <c:v>1 client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[Book1]Sheet2!$C$5:$C$8</c:f>
              <c:strCache>
                <c:ptCount val="4"/>
                <c:pt idx="0">
                  <c:v>Thrift CPP</c:v>
                </c:pt>
                <c:pt idx="1">
                  <c:v>Thrift Go</c:v>
                </c:pt>
                <c:pt idx="2">
                  <c:v>gRPC CPP</c:v>
                </c:pt>
                <c:pt idx="3">
                  <c:v>gRPC Go</c:v>
                </c:pt>
              </c:strCache>
            </c:strRef>
          </c:cat>
          <c:val>
            <c:numRef>
              <c:f>[Book1]Sheet2!$D$5:$D$8</c:f>
              <c:numCache>
                <c:formatCode>General</c:formatCode>
                <c:ptCount val="4"/>
                <c:pt idx="0">
                  <c:v>59.62</c:v>
                </c:pt>
                <c:pt idx="1">
                  <c:v>69.75</c:v>
                </c:pt>
                <c:pt idx="2">
                  <c:v>173.79</c:v>
                </c:pt>
                <c:pt idx="3">
                  <c:v>224.43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0C-4A7A-8B0E-023F225B568F}"/>
            </c:ext>
          </c:extLst>
        </c:ser>
        <c:ser>
          <c:idx val="1"/>
          <c:order val="1"/>
          <c:tx>
            <c:strRef>
              <c:f>[Book1]Sheet2!$E$4</c:f>
              <c:strCache>
                <c:ptCount val="1"/>
                <c:pt idx="0">
                  <c:v>4 clients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[Book1]Sheet2!$C$5:$C$8</c:f>
              <c:strCache>
                <c:ptCount val="4"/>
                <c:pt idx="0">
                  <c:v>Thrift CPP</c:v>
                </c:pt>
                <c:pt idx="1">
                  <c:v>Thrift Go</c:v>
                </c:pt>
                <c:pt idx="2">
                  <c:v>gRPC CPP</c:v>
                </c:pt>
                <c:pt idx="3">
                  <c:v>gRPC Go</c:v>
                </c:pt>
              </c:strCache>
            </c:strRef>
          </c:cat>
          <c:val>
            <c:numRef>
              <c:f>[Book1]Sheet2!$E$5:$E$8</c:f>
              <c:numCache>
                <c:formatCode>General</c:formatCode>
                <c:ptCount val="4"/>
                <c:pt idx="0">
                  <c:v>36.61</c:v>
                </c:pt>
                <c:pt idx="1">
                  <c:v>60.2</c:v>
                </c:pt>
                <c:pt idx="2">
                  <c:v>218.5</c:v>
                </c:pt>
                <c:pt idx="3">
                  <c:v>296.88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0C-4A7A-8B0E-023F225B5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01943328"/>
        <c:axId val="1001964544"/>
      </c:barChart>
      <c:catAx>
        <c:axId val="100194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964544"/>
        <c:crosses val="autoZero"/>
        <c:auto val="1"/>
        <c:lblAlgn val="ctr"/>
        <c:lblOffset val="100"/>
        <c:noMultiLvlLbl val="0"/>
      </c:catAx>
      <c:valAx>
        <c:axId val="1001964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94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8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2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2017-10-19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2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2017-10-19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8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2017-10-19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DBCA-D170-43AA-96CF-9A15605EEF92}" type="datetimeFigureOut">
              <a:rPr lang="en-US" smtClean="0"/>
              <a:t>2017-10-19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EDBCA-D170-43AA-96CF-9A15605EEF92}" type="datetimeFigureOut">
              <a:rPr lang="en-US" smtClean="0"/>
              <a:t>2017-10-19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E716-CABD-428D-A920-F61D91265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25" y="347114"/>
            <a:ext cx="11826242" cy="2105867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latin typeface="Agency FB" panose="020B0503020202020204" pitchFamily="34" charset="0"/>
              </a:rPr>
              <a:t>Building High Performance Microservices </a:t>
            </a:r>
            <a:br>
              <a:rPr lang="en-US" sz="6600" dirty="0">
                <a:latin typeface="Agency FB" panose="020B0503020202020204" pitchFamily="34" charset="0"/>
              </a:rPr>
            </a:br>
            <a:r>
              <a:rPr lang="en-US" sz="6600" dirty="0">
                <a:latin typeface="Agency FB" panose="020B0503020202020204" pitchFamily="34" charset="0"/>
              </a:rPr>
              <a:t>with Apache Thrift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24" y="3097037"/>
            <a:ext cx="10347299" cy="572494"/>
          </a:xfrm>
        </p:spPr>
        <p:txBody>
          <a:bodyPr/>
          <a:lstStyle/>
          <a:p>
            <a:pPr algn="l"/>
            <a:r>
              <a:rPr lang="en-US" dirty="0"/>
              <a:t>Rethinking service APIs in a Cloud Native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4ADB1-9C30-4126-B707-E20B53DA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7049"/>
            <a:ext cx="12193974" cy="21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7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REST fast enough?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9359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public, widely consumed APIs, REST is very good, leveraging the infrastructure of the web</a:t>
            </a:r>
          </a:p>
          <a:p>
            <a:r>
              <a:rPr lang="en-US" dirty="0"/>
              <a:t>For internal, high performance APIs, REST, HTTP and JSON text serialization can be slow and there’s no “web infra” to leverage</a:t>
            </a:r>
          </a:p>
          <a:p>
            <a:r>
              <a:rPr lang="en-US" dirty="0"/>
              <a:t>The chart at right shows seconds required for the same client on the same computer to call the same local service 1mm times</a:t>
            </a:r>
          </a:p>
          <a:p>
            <a:r>
              <a:rPr lang="en-US" dirty="0"/>
              <a:t>Each bar, uses a different tech stack to implement the service</a:t>
            </a:r>
          </a:p>
          <a:p>
            <a:endParaRPr lang="en-US" dirty="0"/>
          </a:p>
        </p:txBody>
      </p:sp>
      <p:pic>
        <p:nvPicPr>
          <p:cNvPr id="5124" name="Picture 4" descr="https://lh3.googleusercontent.com/Og_o48VNkvkJmGjqo4u14rjZNmcQLGO3FiTHsJa6y4I0dCsPjlTJnoXSZO5huNi-TRFttSFoKWx1moOFwmwLl6C_9zuZJ51AKd9DLmRJSf_auAGyaWjvH7NI09WxcRRdjdzkTn-Yqv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797" y="1825625"/>
            <a:ext cx="71628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0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658357"/>
              </p:ext>
            </p:extLst>
          </p:nvPr>
        </p:nvGraphicFramePr>
        <p:xfrm>
          <a:off x="838200" y="1765190"/>
          <a:ext cx="10515600" cy="4492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Thrift Language </a:t>
            </a:r>
            <a:r>
              <a:rPr lang="en-US" dirty="0"/>
              <a:t>Comparison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9280" y="4011433"/>
            <a:ext cx="394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Thrift Local Loopback Test</a:t>
            </a:r>
          </a:p>
          <a:p>
            <a:r>
              <a:rPr lang="en-US" dirty="0"/>
              <a:t>Time to complete 1mm calls </a:t>
            </a:r>
            <a:br>
              <a:rPr lang="en-US" dirty="0"/>
            </a:br>
            <a:r>
              <a:rPr lang="en-US" dirty="0"/>
              <a:t>Client (</a:t>
            </a:r>
            <a:r>
              <a:rPr lang="en-US" dirty="0" err="1"/>
              <a:t>Cli</a:t>
            </a:r>
            <a:r>
              <a:rPr lang="en-US" dirty="0"/>
              <a:t>-&gt;) to server (-&gt;</a:t>
            </a:r>
            <a:r>
              <a:rPr lang="en-US" dirty="0" err="1"/>
              <a:t>Svr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82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in the backend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Thrift</a:t>
            </a:r>
          </a:p>
          <a:p>
            <a:pPr lvl="1"/>
            <a:r>
              <a:rPr lang="en-US" dirty="0"/>
              <a:t>Compact Protocol</a:t>
            </a:r>
          </a:p>
          <a:p>
            <a:pPr lvl="1"/>
            <a:r>
              <a:rPr lang="en-US" dirty="0"/>
              <a:t>TCP</a:t>
            </a:r>
          </a:p>
          <a:p>
            <a:r>
              <a:rPr lang="en-US" dirty="0" err="1"/>
              <a:t>gRPC</a:t>
            </a:r>
            <a:endParaRPr lang="en-US" dirty="0"/>
          </a:p>
          <a:p>
            <a:pPr lvl="1"/>
            <a:r>
              <a:rPr lang="en-US" dirty="0" err="1"/>
              <a:t>ProtoBuf</a:t>
            </a:r>
            <a:endParaRPr lang="en-US" dirty="0"/>
          </a:p>
          <a:p>
            <a:pPr lvl="1"/>
            <a:r>
              <a:rPr lang="en-US" dirty="0"/>
              <a:t>HTTP/2</a:t>
            </a:r>
          </a:p>
          <a:p>
            <a:pPr lvl="2"/>
            <a:r>
              <a:rPr lang="en-US" dirty="0"/>
              <a:t>POST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052273"/>
              </p:ext>
            </p:extLst>
          </p:nvPr>
        </p:nvGraphicFramePr>
        <p:xfrm>
          <a:off x="4104197" y="1690688"/>
          <a:ext cx="7790953" cy="4319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1303" y="4154557"/>
            <a:ext cx="394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Loopback Test</a:t>
            </a:r>
          </a:p>
          <a:p>
            <a:r>
              <a:rPr lang="en-US" dirty="0"/>
              <a:t>Time to complete 1mm calls </a:t>
            </a:r>
            <a:br>
              <a:rPr lang="en-US" dirty="0"/>
            </a:br>
            <a:r>
              <a:rPr lang="en-US" dirty="0"/>
              <a:t>API Tech / Language</a:t>
            </a:r>
          </a:p>
        </p:txBody>
      </p:sp>
    </p:spTree>
    <p:extLst>
      <p:ext uri="{BB962C8B-B14F-4D97-AF65-F5344CB8AC3E}">
        <p14:creationId xmlns:p14="http://schemas.microsoft.com/office/powerpoint/2010/main" val="40424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over 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312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world wide web is the largest distributed system mankind has ever created</a:t>
            </a:r>
          </a:p>
          <a:p>
            <a:r>
              <a:rPr lang="en-US" dirty="0"/>
              <a:t>Systems leveraging the protocols of the Web (http/http/2) gain many benefits at little or no cost</a:t>
            </a:r>
          </a:p>
          <a:p>
            <a:pPr lvl="1"/>
            <a:r>
              <a:rPr lang="en-US" dirty="0"/>
              <a:t>Massively distributed caches</a:t>
            </a:r>
          </a:p>
          <a:p>
            <a:pPr lvl="1"/>
            <a:r>
              <a:rPr lang="en-US" dirty="0"/>
              <a:t>Security appliances/technologies</a:t>
            </a:r>
          </a:p>
          <a:p>
            <a:pPr lvl="1"/>
            <a:r>
              <a:rPr lang="en-US" dirty="0"/>
              <a:t>Gateways</a:t>
            </a:r>
          </a:p>
          <a:p>
            <a:pPr lvl="1"/>
            <a:r>
              <a:rPr lang="en-US" dirty="0"/>
              <a:t>Load balancers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REST and to some degree </a:t>
            </a:r>
            <a:r>
              <a:rPr lang="en-US" dirty="0" err="1"/>
              <a:t>gRPC</a:t>
            </a:r>
            <a:r>
              <a:rPr lang="en-US" dirty="0"/>
              <a:t> and Thrift over http reap many of these benefits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90" y="1690688"/>
            <a:ext cx="5591175" cy="4524353"/>
          </a:xfrm>
          <a:prstGeom prst="rect">
            <a:avLst/>
          </a:prstGeom>
        </p:spPr>
      </p:pic>
      <p:sp>
        <p:nvSpPr>
          <p:cNvPr id="5" name="TextBox 6"/>
          <p:cNvSpPr txBox="1"/>
          <p:nvPr/>
        </p:nvSpPr>
        <p:spPr>
          <a:xfrm>
            <a:off x="10194815" y="6014242"/>
            <a:ext cx="140017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i="1" dirty="0"/>
              <a:t>Fielding, 2000</a:t>
            </a:r>
          </a:p>
        </p:txBody>
      </p:sp>
    </p:spTree>
    <p:extLst>
      <p:ext uri="{BB962C8B-B14F-4D97-AF65-F5344CB8AC3E}">
        <p14:creationId xmlns:p14="http://schemas.microsoft.com/office/powerpoint/2010/main" val="226451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I: Creating a Thrift microservice, containerizing it, orchestrating it</a:t>
            </a:r>
          </a:p>
          <a:p>
            <a:r>
              <a:rPr lang="en-US" dirty="0"/>
              <a:t>Part II: Evolving the service and rolling it out without breaking compatibility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971" y="321541"/>
            <a:ext cx="5262087" cy="3667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546" y="1518703"/>
            <a:ext cx="5406888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Imagine we need to build a service that tracks </a:t>
            </a:r>
            <a:br>
              <a:rPr lang="en-US" sz="3200" dirty="0"/>
            </a:br>
            <a:r>
              <a:rPr lang="en-US" sz="3600" b="1" cap="small" dirty="0">
                <a:solidFill>
                  <a:schemeClr val="tx1"/>
                </a:solidFill>
              </a:rPr>
              <a:t>open source projects</a:t>
            </a:r>
            <a:endParaRPr lang="en-US" sz="3200" b="1" cap="small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8011" y="461642"/>
            <a:ext cx="446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https://github.com/RX-M/api-bench</a:t>
            </a:r>
          </a:p>
        </p:txBody>
      </p:sp>
    </p:spTree>
    <p:extLst>
      <p:ext uri="{BB962C8B-B14F-4D97-AF65-F5344CB8AC3E}">
        <p14:creationId xmlns:p14="http://schemas.microsoft.com/office/powerpoint/2010/main" val="216224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Thrift Take 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65020" cy="48624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Features of Apache Thrift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Servers and Serialization </a:t>
            </a:r>
            <a:r>
              <a:rPr lang="en-US" dirty="0"/>
              <a:t>– a complete serialization and service solution in tree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Modularity </a:t>
            </a:r>
            <a:r>
              <a:rPr lang="en-US" dirty="0"/>
              <a:t>– pluggable serialization protocols and transports with a range of provided implementations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Performance </a:t>
            </a:r>
            <a:r>
              <a:rPr lang="en-US" dirty="0"/>
              <a:t>– light weight, scalable servers with fast and efficient serialization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Reach </a:t>
            </a:r>
            <a:r>
              <a:rPr lang="en-US" dirty="0"/>
              <a:t>– support for an impressive range of languages, protocols and platforms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Rich IDL </a:t>
            </a:r>
            <a:r>
              <a:rPr lang="en-US" dirty="0"/>
              <a:t>– language independent support for expressive type and service abstractions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Flexibility </a:t>
            </a:r>
            <a:r>
              <a:rPr lang="en-US" dirty="0"/>
              <a:t>– integrated type and service evolution features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Community Driven Open Source </a:t>
            </a:r>
            <a:r>
              <a:rPr lang="en-US" dirty="0"/>
              <a:t>– Apache Software Foundation hosted and community managed</a:t>
            </a:r>
          </a:p>
        </p:txBody>
      </p:sp>
      <p:pic>
        <p:nvPicPr>
          <p:cNvPr id="7170" name="Picture 2" descr="https://images-na.ssl-images-amazon.com/images/I/51Jx55ij6PL._SX397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220" y="1935108"/>
            <a:ext cx="38004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94535" y="1350333"/>
            <a:ext cx="3617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39% discount code: </a:t>
            </a:r>
            <a:r>
              <a:rPr lang="en-US" sz="1600" i="1" dirty="0" err="1"/>
              <a:t>abernethydz</a:t>
            </a:r>
            <a:endParaRPr lang="en-US" sz="1600" i="1" dirty="0"/>
          </a:p>
          <a:p>
            <a:pPr algn="ctr"/>
            <a:r>
              <a:rPr lang="en-US" sz="1600" i="1" dirty="0"/>
              <a:t>Good at Manning.com</a:t>
            </a:r>
          </a:p>
        </p:txBody>
      </p:sp>
    </p:spTree>
    <p:extLst>
      <p:ext uri="{BB962C8B-B14F-4D97-AF65-F5344CB8AC3E}">
        <p14:creationId xmlns:p14="http://schemas.microsoft.com/office/powerpoint/2010/main" val="198125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816" y="2377440"/>
            <a:ext cx="4191000" cy="6917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Questions?</a:t>
            </a:r>
          </a:p>
        </p:txBody>
      </p:sp>
      <p:pic>
        <p:nvPicPr>
          <p:cNvPr id="819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815" y="3237340"/>
            <a:ext cx="4191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60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Randy</a:t>
            </a:r>
            <a:r>
              <a:rPr lang="en-US" dirty="0"/>
              <a:t> Abernethy</a:t>
            </a:r>
          </a:p>
          <a:p>
            <a:pPr lvl="1"/>
            <a:r>
              <a:rPr lang="en-US" dirty="0"/>
              <a:t>ra@apache.org, randy.abernethy@rx-m.com</a:t>
            </a:r>
          </a:p>
          <a:p>
            <a:pPr lvl="1"/>
            <a:r>
              <a:rPr lang="en-US" dirty="0"/>
              <a:t>Apache Thrift PMC</a:t>
            </a:r>
          </a:p>
          <a:p>
            <a:pPr lvl="1"/>
            <a:r>
              <a:rPr lang="en-US" dirty="0"/>
              <a:t>CNCF member</a:t>
            </a:r>
          </a:p>
          <a:p>
            <a:pPr lvl="1"/>
            <a:r>
              <a:rPr lang="en-US" dirty="0"/>
              <a:t>Partner RX-M Cloud Native Consulting</a:t>
            </a:r>
          </a:p>
          <a:p>
            <a:r>
              <a:rPr lang="en-US" b="1" dirty="0"/>
              <a:t>Jens</a:t>
            </a:r>
            <a:r>
              <a:rPr lang="en-US" dirty="0"/>
              <a:t> Geyer</a:t>
            </a:r>
          </a:p>
          <a:p>
            <a:pPr lvl="1"/>
            <a:r>
              <a:rPr lang="en-US" dirty="0"/>
              <a:t>jensg@apache.org</a:t>
            </a:r>
          </a:p>
          <a:p>
            <a:pPr lvl="1"/>
            <a:r>
              <a:rPr lang="en-US" dirty="0"/>
              <a:t>Apache Thrift  PMC</a:t>
            </a:r>
          </a:p>
          <a:p>
            <a:pPr lvl="1"/>
            <a:r>
              <a:rPr lang="en-US" dirty="0"/>
              <a:t>Senior Software Engineer at VSX Vogel Software GmbH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404" y="2403417"/>
            <a:ext cx="3105150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367" y="5303270"/>
            <a:ext cx="749222" cy="1331951"/>
          </a:xfrm>
          <a:prstGeom prst="rect">
            <a:avLst/>
          </a:prstGeom>
        </p:spPr>
      </p:pic>
      <p:pic>
        <p:nvPicPr>
          <p:cNvPr id="2056" name="Picture 8" descr="Image result for cnc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449" y="648713"/>
            <a:ext cx="1299060" cy="129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vsx.net/pics/header.jpg">
            <a:extLst>
              <a:ext uri="{FF2B5EF4-FFF2-40B4-BE49-F238E27FC236}">
                <a16:creationId xmlns:a16="http://schemas.microsoft.com/office/drawing/2014/main" id="{95C89DAC-EA2A-4603-8E49-3523464EF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90"/>
          <a:stretch/>
        </p:blipFill>
        <p:spPr bwMode="auto">
          <a:xfrm>
            <a:off x="9167812" y="3604625"/>
            <a:ext cx="1974333" cy="141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94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: Rounded Corners 112"/>
          <p:cNvSpPr/>
          <p:nvPr/>
        </p:nvSpPr>
        <p:spPr>
          <a:xfrm>
            <a:off x="5473789" y="177116"/>
            <a:ext cx="6249725" cy="63848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cxnSpLocks/>
          </p:cNvCxnSpPr>
          <p:nvPr/>
        </p:nvCxnSpPr>
        <p:spPr>
          <a:xfrm flipH="1">
            <a:off x="9609148" y="4644425"/>
            <a:ext cx="870668" cy="749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65" idx="1"/>
          </p:cNvCxnSpPr>
          <p:nvPr/>
        </p:nvCxnSpPr>
        <p:spPr>
          <a:xfrm flipH="1">
            <a:off x="9632341" y="4570384"/>
            <a:ext cx="763982" cy="801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 flipH="1">
            <a:off x="9609148" y="4448001"/>
            <a:ext cx="787175" cy="946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</p:cNvCxnSpPr>
          <p:nvPr/>
        </p:nvCxnSpPr>
        <p:spPr>
          <a:xfrm flipH="1">
            <a:off x="9590055" y="4735061"/>
            <a:ext cx="366301" cy="659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</p:cNvCxnSpPr>
          <p:nvPr/>
        </p:nvCxnSpPr>
        <p:spPr>
          <a:xfrm flipH="1">
            <a:off x="9609148" y="4529428"/>
            <a:ext cx="573820" cy="86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</p:cNvCxnSpPr>
          <p:nvPr/>
        </p:nvCxnSpPr>
        <p:spPr>
          <a:xfrm flipH="1">
            <a:off x="9579003" y="4735061"/>
            <a:ext cx="286033" cy="659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endCxn id="66" idx="1"/>
          </p:cNvCxnSpPr>
          <p:nvPr/>
        </p:nvCxnSpPr>
        <p:spPr>
          <a:xfrm>
            <a:off x="6440223" y="3000071"/>
            <a:ext cx="2509582" cy="1317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  <a:endCxn id="66" idx="1"/>
          </p:cNvCxnSpPr>
          <p:nvPr/>
        </p:nvCxnSpPr>
        <p:spPr>
          <a:xfrm>
            <a:off x="6385558" y="2883040"/>
            <a:ext cx="2564247" cy="1434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endCxn id="66" idx="1"/>
          </p:cNvCxnSpPr>
          <p:nvPr/>
        </p:nvCxnSpPr>
        <p:spPr>
          <a:xfrm>
            <a:off x="6702585" y="2977059"/>
            <a:ext cx="2247220" cy="1340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14680" cy="1325563"/>
          </a:xfrm>
        </p:spPr>
        <p:txBody>
          <a:bodyPr/>
          <a:lstStyle/>
          <a:p>
            <a:r>
              <a:rPr lang="en-US" dirty="0"/>
              <a:t>What is Cloud Native?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 Oriented</a:t>
            </a:r>
          </a:p>
          <a:p>
            <a:r>
              <a:rPr lang="en-US" dirty="0"/>
              <a:t>Container Packaged</a:t>
            </a:r>
          </a:p>
          <a:p>
            <a:r>
              <a:rPr lang="en-US" dirty="0"/>
              <a:t>Dynamically Orchestrated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7768" y="4001294"/>
            <a:ext cx="1001864" cy="1121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9052" y="4664365"/>
            <a:ext cx="1732058" cy="458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15048" y="4001294"/>
            <a:ext cx="1296062" cy="52813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7768" y="5206903"/>
            <a:ext cx="1494844" cy="97006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2180" y="5206903"/>
            <a:ext cx="718930" cy="970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3680793" y="4395517"/>
            <a:ext cx="1766827" cy="11848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29706" y="678974"/>
            <a:ext cx="1296062" cy="528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582106" y="831374"/>
            <a:ext cx="1296062" cy="528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734506" y="983774"/>
            <a:ext cx="1296062" cy="528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886906" y="1136174"/>
            <a:ext cx="1296062" cy="528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039306" y="1288574"/>
            <a:ext cx="1296062" cy="528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080758" y="1789905"/>
            <a:ext cx="718930" cy="9700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33158" y="1942305"/>
            <a:ext cx="718930" cy="9700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85558" y="2094705"/>
            <a:ext cx="718930" cy="9700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537958" y="2247105"/>
            <a:ext cx="718930" cy="9700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461512" y="2759965"/>
            <a:ext cx="1494844" cy="97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613912" y="2912365"/>
            <a:ext cx="1494844" cy="97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66312" y="3064765"/>
            <a:ext cx="1494844" cy="97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918712" y="3217165"/>
            <a:ext cx="1494844" cy="97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071112" y="3369565"/>
            <a:ext cx="1494844" cy="97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223512" y="3521965"/>
            <a:ext cx="1494844" cy="97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375912" y="3674365"/>
            <a:ext cx="1494844" cy="97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28312" y="3826765"/>
            <a:ext cx="1494844" cy="9700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072021" y="4717312"/>
            <a:ext cx="1001864" cy="1121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33305" y="5380383"/>
            <a:ext cx="1732058" cy="458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224421" y="4869712"/>
            <a:ext cx="1001864" cy="11211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85705" y="5532783"/>
            <a:ext cx="1732058" cy="458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cxnSpLocks/>
            <a:endCxn id="54" idx="1"/>
          </p:cNvCxnSpPr>
          <p:nvPr/>
        </p:nvCxnSpPr>
        <p:spPr>
          <a:xfrm flipV="1">
            <a:off x="6952088" y="1548801"/>
            <a:ext cx="1713909" cy="410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endCxn id="54" idx="1"/>
          </p:cNvCxnSpPr>
          <p:nvPr/>
        </p:nvCxnSpPr>
        <p:spPr>
          <a:xfrm flipV="1">
            <a:off x="7104488" y="1548801"/>
            <a:ext cx="1561509" cy="563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endCxn id="54" idx="1"/>
          </p:cNvCxnSpPr>
          <p:nvPr/>
        </p:nvCxnSpPr>
        <p:spPr>
          <a:xfrm flipV="1">
            <a:off x="7256888" y="1548801"/>
            <a:ext cx="1409109" cy="715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endCxn id="54" idx="1"/>
          </p:cNvCxnSpPr>
          <p:nvPr/>
        </p:nvCxnSpPr>
        <p:spPr>
          <a:xfrm flipV="1">
            <a:off x="6795050" y="1548801"/>
            <a:ext cx="1870947" cy="249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Left Bracket 53"/>
          <p:cNvSpPr/>
          <p:nvPr/>
        </p:nvSpPr>
        <p:spPr>
          <a:xfrm rot="19060189">
            <a:off x="8659558" y="1031757"/>
            <a:ext cx="49392" cy="100082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781011" y="5524832"/>
            <a:ext cx="428734" cy="44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78722" y="5301732"/>
            <a:ext cx="726224" cy="781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865899" y="5295968"/>
            <a:ext cx="547985" cy="4895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865899" y="5837983"/>
            <a:ext cx="547985" cy="2447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609146" y="3911750"/>
            <a:ext cx="726224" cy="781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396323" y="3905986"/>
            <a:ext cx="547985" cy="4895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396323" y="4448001"/>
            <a:ext cx="547985" cy="2447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ket 65"/>
          <p:cNvSpPr/>
          <p:nvPr/>
        </p:nvSpPr>
        <p:spPr>
          <a:xfrm rot="18941739">
            <a:off x="8943304" y="3432021"/>
            <a:ext cx="45719" cy="1739609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cxnSpLocks/>
            <a:endCxn id="66" idx="1"/>
          </p:cNvCxnSpPr>
          <p:nvPr/>
        </p:nvCxnSpPr>
        <p:spPr>
          <a:xfrm>
            <a:off x="7225054" y="3227570"/>
            <a:ext cx="1724751" cy="1090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 flipH="1">
            <a:off x="9590056" y="4794636"/>
            <a:ext cx="143694" cy="599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</p:cNvCxnSpPr>
          <p:nvPr/>
        </p:nvCxnSpPr>
        <p:spPr>
          <a:xfrm flipH="1">
            <a:off x="9590057" y="4775447"/>
            <a:ext cx="194684" cy="618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Left Bracket 111"/>
          <p:cNvSpPr/>
          <p:nvPr/>
        </p:nvSpPr>
        <p:spPr>
          <a:xfrm rot="7623018">
            <a:off x="9535126" y="5194894"/>
            <a:ext cx="45719" cy="411623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38200" y="3854595"/>
            <a:ext cx="2763741" cy="24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Cloud Native Solutions Can Solve: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310"/>
            <a:ext cx="4759518" cy="50729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Extreme horizontal scale</a:t>
            </a:r>
          </a:p>
          <a:p>
            <a:r>
              <a:rPr lang="en-US" dirty="0"/>
              <a:t>Increased server density</a:t>
            </a:r>
          </a:p>
          <a:p>
            <a:r>
              <a:rPr lang="en-US" dirty="0"/>
              <a:t>Granular scaling</a:t>
            </a:r>
          </a:p>
          <a:p>
            <a:r>
              <a:rPr lang="en-US" dirty="0"/>
              <a:t>Improved and explicit modularity</a:t>
            </a:r>
          </a:p>
          <a:p>
            <a:r>
              <a:rPr lang="en-US" dirty="0"/>
              <a:t>Support for aspirational development processes</a:t>
            </a:r>
          </a:p>
          <a:p>
            <a:pPr lvl="1"/>
            <a:r>
              <a:rPr lang="en-US" dirty="0"/>
              <a:t>CI/CD</a:t>
            </a:r>
          </a:p>
          <a:p>
            <a:pPr lvl="1"/>
            <a:r>
              <a:rPr lang="en-US" dirty="0"/>
              <a:t>Agile development</a:t>
            </a:r>
          </a:p>
          <a:p>
            <a:pPr lvl="1"/>
            <a:r>
              <a:rPr lang="en-US" dirty="0"/>
              <a:t>Everything as code</a:t>
            </a:r>
          </a:p>
          <a:p>
            <a:r>
              <a:rPr lang="en-US" dirty="0"/>
              <a:t>Support for rapid adoption of new technologies</a:t>
            </a:r>
          </a:p>
          <a:p>
            <a:r>
              <a:rPr lang="en-US" b="1" dirty="0">
                <a:solidFill>
                  <a:schemeClr val="accent2"/>
                </a:solidFill>
              </a:rPr>
              <a:t>Time to Innovation/Market</a:t>
            </a:r>
          </a:p>
        </p:txBody>
      </p:sp>
      <p:pic>
        <p:nvPicPr>
          <p:cNvPr id="3076" name="Picture 4" descr="Image result for time to mar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18" y="2214914"/>
            <a:ext cx="6541770" cy="372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82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12393"/>
            <a:ext cx="4321629" cy="1325563"/>
          </a:xfrm>
        </p:spPr>
        <p:txBody>
          <a:bodyPr/>
          <a:lstStyle/>
          <a:p>
            <a:r>
              <a:rPr lang="en-US" dirty="0"/>
              <a:t>Cloud Native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4850" y="212393"/>
            <a:ext cx="7582893" cy="20855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Docker hub has seen </a:t>
            </a:r>
            <a:r>
              <a:rPr lang="en-US" dirty="0">
                <a:solidFill>
                  <a:schemeClr val="accent2"/>
                </a:solidFill>
              </a:rPr>
              <a:t>390,000% image pull growth </a:t>
            </a:r>
            <a:r>
              <a:rPr lang="en-US" dirty="0"/>
              <a:t>since 2014</a:t>
            </a:r>
          </a:p>
          <a:p>
            <a:r>
              <a:rPr lang="en-US" dirty="0"/>
              <a:t>K8s has seen </a:t>
            </a:r>
            <a:r>
              <a:rPr lang="en-US" dirty="0">
                <a:solidFill>
                  <a:schemeClr val="accent2"/>
                </a:solidFill>
              </a:rPr>
              <a:t>567% growth in commits </a:t>
            </a:r>
            <a:r>
              <a:rPr lang="en-US" dirty="0"/>
              <a:t>in just over a year</a:t>
            </a:r>
          </a:p>
          <a:p>
            <a:r>
              <a:rPr lang="en-US" dirty="0"/>
              <a:t>Google starts over </a:t>
            </a:r>
            <a:r>
              <a:rPr lang="en-US" dirty="0">
                <a:solidFill>
                  <a:schemeClr val="accent2"/>
                </a:solidFill>
              </a:rPr>
              <a:t>3,000 containers per second </a:t>
            </a:r>
            <a:r>
              <a:rPr lang="en-US" dirty="0"/>
              <a:t>in their Borg/Omega environment</a:t>
            </a:r>
          </a:p>
          <a:p>
            <a:r>
              <a:rPr lang="en-US" dirty="0" err="1"/>
              <a:t>Pokemon</a:t>
            </a:r>
            <a:r>
              <a:rPr lang="en-US" dirty="0"/>
              <a:t> Go: a </a:t>
            </a:r>
            <a:r>
              <a:rPr lang="en-US" dirty="0">
                <a:solidFill>
                  <a:schemeClr val="accent2"/>
                </a:solidFill>
              </a:rPr>
              <a:t>30,000 container </a:t>
            </a:r>
            <a:r>
              <a:rPr lang="en-US" dirty="0"/>
              <a:t>cloud native application running on Google Container Engine</a:t>
            </a:r>
          </a:p>
        </p:txBody>
      </p:sp>
      <p:pic>
        <p:nvPicPr>
          <p:cNvPr id="4098" name="Picture 2" descr="Image result for Docker pulls 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70" y="2297927"/>
            <a:ext cx="7935773" cy="446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7492" y="3220278"/>
            <a:ext cx="220251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Source: Docker Blog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1913"/>
            <a:ext cx="2424700" cy="40029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830036" y="2297927"/>
            <a:ext cx="244102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Kubernetes Commits</a:t>
            </a:r>
          </a:p>
        </p:txBody>
      </p:sp>
    </p:spTree>
    <p:extLst>
      <p:ext uri="{BB962C8B-B14F-4D97-AF65-F5344CB8AC3E}">
        <p14:creationId xmlns:p14="http://schemas.microsoft.com/office/powerpoint/2010/main" val="335050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/>
          <p:cNvSpPr/>
          <p:nvPr/>
        </p:nvSpPr>
        <p:spPr>
          <a:xfrm>
            <a:off x="9148374" y="2993099"/>
            <a:ext cx="1502228" cy="160639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Container B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7027390" y="2993099"/>
            <a:ext cx="1502228" cy="162054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Container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930" y="389100"/>
            <a:ext cx="7355293" cy="1325563"/>
          </a:xfrm>
        </p:spPr>
        <p:txBody>
          <a:bodyPr/>
          <a:lstStyle/>
          <a:p>
            <a:r>
              <a:rPr lang="en-US" dirty="0"/>
              <a:t>Contrasting Containers with VMs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279" y="5311471"/>
            <a:ext cx="4175760" cy="4532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H/W</a:t>
            </a:r>
          </a:p>
        </p:txBody>
      </p:sp>
      <p:sp>
        <p:nvSpPr>
          <p:cNvPr id="9" name="Rectangle 8"/>
          <p:cNvSpPr/>
          <p:nvPr/>
        </p:nvSpPr>
        <p:spPr>
          <a:xfrm>
            <a:off x="6758607" y="5311471"/>
            <a:ext cx="4175760" cy="4532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H/W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7279" y="4725581"/>
            <a:ext cx="4175760" cy="4532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58607" y="4725581"/>
            <a:ext cx="4175760" cy="4532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7278" y="2397106"/>
            <a:ext cx="2033878" cy="21920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VM 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39161" y="2397106"/>
            <a:ext cx="2033878" cy="21920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VM 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1761" y="3668744"/>
            <a:ext cx="1861457" cy="453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25371" y="3668744"/>
            <a:ext cx="1861457" cy="4532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7" name="Oval 16"/>
          <p:cNvSpPr/>
          <p:nvPr/>
        </p:nvSpPr>
        <p:spPr>
          <a:xfrm>
            <a:off x="1565483" y="2460430"/>
            <a:ext cx="1100858" cy="1071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A</a:t>
            </a:r>
          </a:p>
        </p:txBody>
      </p:sp>
      <p:sp>
        <p:nvSpPr>
          <p:cNvPr id="19" name="Oval 18"/>
          <p:cNvSpPr/>
          <p:nvPr/>
        </p:nvSpPr>
        <p:spPr>
          <a:xfrm>
            <a:off x="3705670" y="2460430"/>
            <a:ext cx="1100858" cy="1071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B</a:t>
            </a:r>
          </a:p>
        </p:txBody>
      </p:sp>
      <p:sp>
        <p:nvSpPr>
          <p:cNvPr id="20" name="Oval 19"/>
          <p:cNvSpPr/>
          <p:nvPr/>
        </p:nvSpPr>
        <p:spPr>
          <a:xfrm>
            <a:off x="7245104" y="3114321"/>
            <a:ext cx="1100858" cy="1071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A</a:t>
            </a:r>
          </a:p>
        </p:txBody>
      </p:sp>
      <p:sp>
        <p:nvSpPr>
          <p:cNvPr id="21" name="Oval 20"/>
          <p:cNvSpPr/>
          <p:nvPr/>
        </p:nvSpPr>
        <p:spPr>
          <a:xfrm>
            <a:off x="9385291" y="3114321"/>
            <a:ext cx="1100858" cy="1071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B</a:t>
            </a:r>
          </a:p>
        </p:txBody>
      </p:sp>
      <p:sp>
        <p:nvSpPr>
          <p:cNvPr id="24" name="Arrow: Right 23"/>
          <p:cNvSpPr/>
          <p:nvPr/>
        </p:nvSpPr>
        <p:spPr>
          <a:xfrm>
            <a:off x="5401193" y="3540775"/>
            <a:ext cx="1271203" cy="11848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created by a microservice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71769" cy="4351338"/>
          </a:xfrm>
        </p:spPr>
        <p:txBody>
          <a:bodyPr/>
          <a:lstStyle/>
          <a:p>
            <a:r>
              <a:rPr lang="en-US" dirty="0"/>
              <a:t>Explosion in the number of service instances to manage</a:t>
            </a:r>
          </a:p>
          <a:p>
            <a:r>
              <a:rPr lang="en-US" dirty="0"/>
              <a:t>Extreme need for reliable deployment</a:t>
            </a:r>
          </a:p>
          <a:p>
            <a:r>
              <a:rPr lang="en-US" dirty="0"/>
              <a:t>Dramatically different debugging and monitoring models</a:t>
            </a:r>
          </a:p>
          <a:p>
            <a:r>
              <a:rPr lang="en-US" dirty="0">
                <a:solidFill>
                  <a:schemeClr val="accent2"/>
                </a:solidFill>
              </a:rPr>
              <a:t>Increased pressure on networks to exchange procedure calls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45" y="1926854"/>
            <a:ext cx="5689816" cy="4462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9196" y="1587082"/>
            <a:ext cx="412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Netflix Microservice “Death Star” Model</a:t>
            </a:r>
          </a:p>
        </p:txBody>
      </p:sp>
    </p:spTree>
    <p:extLst>
      <p:ext uri="{BB962C8B-B14F-4D97-AF65-F5344CB8AC3E}">
        <p14:creationId xmlns:p14="http://schemas.microsoft.com/office/powerpoint/2010/main" val="21584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48" y="209040"/>
            <a:ext cx="4921856" cy="1325563"/>
          </a:xfrm>
        </p:spPr>
        <p:txBody>
          <a:bodyPr/>
          <a:lstStyle/>
          <a:p>
            <a:r>
              <a:rPr lang="en-US" dirty="0"/>
              <a:t>Modern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48" y="1606162"/>
            <a:ext cx="5096786" cy="49139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is modern RPC?</a:t>
            </a:r>
          </a:p>
          <a:p>
            <a:pPr lvl="1"/>
            <a:r>
              <a:rPr lang="en-US" dirty="0"/>
              <a:t>Cross platform</a:t>
            </a:r>
          </a:p>
          <a:p>
            <a:pPr lvl="1"/>
            <a:r>
              <a:rPr lang="en-US" dirty="0"/>
              <a:t>Polyglot</a:t>
            </a:r>
          </a:p>
          <a:p>
            <a:pPr lvl="1"/>
            <a:r>
              <a:rPr lang="en-US" dirty="0"/>
              <a:t>Evolvable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Monoliths are internally composed of modules which call each other through exposed functions/methods</a:t>
            </a:r>
          </a:p>
          <a:p>
            <a:r>
              <a:rPr lang="en-US" dirty="0"/>
              <a:t>This model is easy to translate to RPC style microservices</a:t>
            </a:r>
          </a:p>
          <a:p>
            <a:r>
              <a:rPr lang="en-US" dirty="0"/>
              <a:t>The largest Internet Scale firms have all adopted Modern RPC solutions internally to improve service performance</a:t>
            </a:r>
          </a:p>
          <a:p>
            <a:pPr lvl="1"/>
            <a:r>
              <a:rPr lang="en-US" dirty="0"/>
              <a:t>Google – </a:t>
            </a:r>
            <a:r>
              <a:rPr lang="en-US" dirty="0" err="1"/>
              <a:t>ProtoBuf</a:t>
            </a:r>
            <a:r>
              <a:rPr lang="en-US" dirty="0"/>
              <a:t>/Stubby </a:t>
            </a:r>
            <a:br>
              <a:rPr lang="en-US" dirty="0"/>
            </a:br>
            <a:r>
              <a:rPr lang="en-US" dirty="0"/>
              <a:t>(now moving from Stubby to </a:t>
            </a:r>
            <a:r>
              <a:rPr lang="en-US" dirty="0" err="1"/>
              <a:t>gRPC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Facebook – Thrift</a:t>
            </a:r>
          </a:p>
          <a:p>
            <a:pPr lvl="1"/>
            <a:r>
              <a:rPr lang="en-US" dirty="0"/>
              <a:t>Twitter – Thrift/Scrooge/Finagle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470496" y="540689"/>
            <a:ext cx="6590969" cy="6202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1980</a:t>
            </a:r>
            <a:r>
              <a:rPr lang="en-US" dirty="0"/>
              <a:t> - Bruce Jay Nelson is credited with inventing the term </a:t>
            </a:r>
            <a:r>
              <a:rPr lang="en-US" dirty="0">
                <a:solidFill>
                  <a:schemeClr val="accent1"/>
                </a:solidFill>
              </a:rPr>
              <a:t>RPC in early ARPANET </a:t>
            </a:r>
            <a:r>
              <a:rPr lang="en-US" dirty="0"/>
              <a:t>documents</a:t>
            </a:r>
          </a:p>
          <a:p>
            <a:pPr lvl="1"/>
            <a:r>
              <a:rPr lang="en-US" dirty="0"/>
              <a:t>The idea of treating network operations as procedure calls 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1981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Xerox Courier </a:t>
            </a:r>
            <a:r>
              <a:rPr lang="en-US" dirty="0"/>
              <a:t>possibly the first commercial RPC system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1984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Sun RPC </a:t>
            </a:r>
            <a:r>
              <a:rPr lang="en-US" dirty="0"/>
              <a:t>(now Open Network Computing [</a:t>
            </a:r>
            <a:r>
              <a:rPr lang="en-US" dirty="0">
                <a:solidFill>
                  <a:schemeClr val="tx2"/>
                </a:solidFill>
              </a:rPr>
              <a:t>ONC+</a:t>
            </a:r>
            <a:r>
              <a:rPr lang="en-US" dirty="0"/>
              <a:t>] RPC, RFC 5531)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1991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CORBA</a:t>
            </a:r>
            <a:r>
              <a:rPr lang="en-US" dirty="0"/>
              <a:t> – Common Object Request Broker Architecture</a:t>
            </a:r>
          </a:p>
          <a:p>
            <a:pPr lvl="1"/>
            <a:r>
              <a:rPr lang="en-US" dirty="0"/>
              <a:t>The CORBA specification defines an ORB through which an application interacts with objects</a:t>
            </a:r>
          </a:p>
          <a:p>
            <a:pPr lvl="1"/>
            <a:r>
              <a:rPr lang="en-US" dirty="0"/>
              <a:t>Applications typically initialize the ORB and accesses an internal Object Adapter, which maintains things like reference counting, object (and reference) instantiation policies, and object lifetime policies</a:t>
            </a:r>
          </a:p>
          <a:p>
            <a:pPr lvl="1"/>
            <a:r>
              <a:rPr lang="en-US" dirty="0"/>
              <a:t>General Inter-ORB Protocol (GIOP) is the abstract protocol by which object request brokers (ORBs) communicate</a:t>
            </a:r>
          </a:p>
          <a:p>
            <a:pPr lvl="1"/>
            <a:r>
              <a:rPr lang="en-US" dirty="0"/>
              <a:t>Internet </a:t>
            </a:r>
            <a:r>
              <a:rPr lang="en-US" dirty="0" err="1"/>
              <a:t>InterORB</a:t>
            </a:r>
            <a:r>
              <a:rPr lang="en-US" dirty="0"/>
              <a:t> Protocol (IIOP) is an implementation of the GIOP for use over the Internet, and provides a mapping between GIOP messages and the TCP/IP layer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1993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DCE RPC </a:t>
            </a:r>
            <a:r>
              <a:rPr lang="en-US" dirty="0"/>
              <a:t>– An open (designed by committee) RPC solution integrated with the Distributed Computing Environment</a:t>
            </a:r>
          </a:p>
          <a:p>
            <a:pPr lvl="1"/>
            <a:r>
              <a:rPr lang="en-US" dirty="0"/>
              <a:t>Packaged with a distributed file system, network information system and other platform elements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1994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MS RPC </a:t>
            </a:r>
            <a:r>
              <a:rPr lang="en-US" dirty="0"/>
              <a:t>(a flavor of DCE RPC and the basis for DCOM)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1994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Java RMI </a:t>
            </a:r>
            <a:r>
              <a:rPr lang="en-US" dirty="0"/>
              <a:t>– a Java API that performs the object-oriented equivalent of remote procedure calls (RPC), with support for direct transfer of serialized Java objects and distributed garbage collection</a:t>
            </a:r>
          </a:p>
          <a:p>
            <a:pPr lvl="1"/>
            <a:r>
              <a:rPr lang="en-US" dirty="0"/>
              <a:t>RMI-IIOP implements the RMI interface over CORBA</a:t>
            </a:r>
          </a:p>
          <a:p>
            <a:pPr lvl="1"/>
            <a:r>
              <a:rPr lang="en-US" dirty="0"/>
              <a:t>Third party RMI implementations and wrappers are prevalent (e.g. Spring RMI)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1998 </a:t>
            </a:r>
            <a:r>
              <a:rPr lang="en-US" dirty="0"/>
              <a:t>- </a:t>
            </a:r>
            <a:r>
              <a:rPr lang="en-US" dirty="0">
                <a:solidFill>
                  <a:schemeClr val="accent1"/>
                </a:solidFill>
              </a:rPr>
              <a:t>SOAP</a:t>
            </a:r>
            <a:r>
              <a:rPr lang="en-US" dirty="0"/>
              <a:t> (Simple Object Access Protocol) specifies a way to perform RPC using XML over HTTP or Simple Mail Transfer Protocol (SMTP) for message negotiation and transmission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2001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Google Protocol Buffers </a:t>
            </a:r>
            <a:r>
              <a:rPr lang="en-US" dirty="0"/>
              <a:t>– developed at Google to glue their servers together and interoperate between their three official languages (C++/Java/Python, JavaScript and others have since been added), used as a serialization scheme for custom RPC systems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  <a:highlight>
                  <a:srgbClr val="FFFF00"/>
                </a:highlight>
              </a:rPr>
              <a:t>2006</a:t>
            </a:r>
            <a:r>
              <a:rPr lang="en-US" dirty="0">
                <a:highlight>
                  <a:srgbClr val="FFFF00"/>
                </a:highlight>
              </a:rPr>
              <a:t> - 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Apache Thrift </a:t>
            </a:r>
            <a:r>
              <a:rPr lang="en-US" dirty="0">
                <a:highlight>
                  <a:srgbClr val="FFFF00"/>
                </a:highlight>
              </a:rPr>
              <a:t>– developed at Facebook to solve REST performance problems and to glue their servers together across many languages</a:t>
            </a:r>
          </a:p>
          <a:p>
            <a:pPr lvl="1"/>
            <a:r>
              <a:rPr lang="en-US" dirty="0"/>
              <a:t>The basis for Twitter Finagle, an important facet of the Twitter platform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2008</a:t>
            </a: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Apache Avro </a:t>
            </a:r>
            <a:r>
              <a:rPr lang="en-US" dirty="0"/>
              <a:t>is a serialization framework designed to package the serialization schema with the data serialized, packaged with Hadoop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2015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- </a:t>
            </a:r>
            <a:r>
              <a:rPr lang="en-US" dirty="0">
                <a:solidFill>
                  <a:schemeClr val="accent1"/>
                </a:solidFill>
              </a:rPr>
              <a:t>Google </a:t>
            </a:r>
            <a:r>
              <a:rPr lang="en-US" dirty="0" err="1">
                <a:solidFill>
                  <a:schemeClr val="accent1"/>
                </a:solidFill>
              </a:rPr>
              <a:t>gRPC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announced as an RPC framework operating over http/2 using protocol buffers for serialization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2"/>
                </a:solidFill>
              </a:rPr>
              <a:t>2017</a:t>
            </a:r>
            <a:r>
              <a:rPr lang="en-US" dirty="0"/>
              <a:t> - Google contributes </a:t>
            </a:r>
            <a:r>
              <a:rPr lang="en-US" dirty="0" err="1"/>
              <a:t>gRPC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CNCF</a:t>
            </a:r>
          </a:p>
        </p:txBody>
      </p:sp>
    </p:spTree>
    <p:extLst>
      <p:ext uri="{BB962C8B-B14F-4D97-AF65-F5344CB8AC3E}">
        <p14:creationId xmlns:p14="http://schemas.microsoft.com/office/powerpoint/2010/main" val="72014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19" y="265906"/>
            <a:ext cx="5697771" cy="1325563"/>
          </a:xfrm>
        </p:spPr>
        <p:txBody>
          <a:bodyPr/>
          <a:lstStyle/>
          <a:p>
            <a:r>
              <a:rPr lang="en-US" dirty="0"/>
              <a:t>Fast does not have to be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66" y="1789906"/>
            <a:ext cx="351911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create an Apache Thrift service, simply:</a:t>
            </a:r>
          </a:p>
          <a:p>
            <a:pPr lvl="1"/>
            <a:r>
              <a:rPr lang="en-US" dirty="0"/>
              <a:t>Define it in IDL</a:t>
            </a:r>
          </a:p>
          <a:p>
            <a:pPr lvl="1"/>
            <a:r>
              <a:rPr lang="en-US" dirty="0"/>
              <a:t>Generate client stubs in your choice of languages</a:t>
            </a:r>
          </a:p>
          <a:p>
            <a:pPr lvl="1"/>
            <a:r>
              <a:rPr lang="en-US" dirty="0"/>
              <a:t>Generate a server stub and wire it to your implementation </a:t>
            </a:r>
          </a:p>
          <a:p>
            <a:pPr lvl="1"/>
            <a:r>
              <a:rPr lang="en-US" dirty="0"/>
              <a:t>Use a prebuilt Apache Thrift server shell to implement the service</a:t>
            </a:r>
          </a:p>
          <a:p>
            <a:endParaRPr lang="en-US" dirty="0"/>
          </a:p>
        </p:txBody>
      </p:sp>
      <p:pic>
        <p:nvPicPr>
          <p:cNvPr id="6146" name="Picture 2" descr="https://lh4.googleusercontent.com/N0k2-QS6WO_kzBwB-g8uJs1ma_oGr2bxtYJWX-ZYIJCks4Z1sW8BMO1tbYNk4z8pJ7gD1P1dOxXTo4r1_1icgsG5WE0W9vxXoeyvEkQ8-LfAL7TDTrzgcbBGygrjl5jWVQNVkpe5M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123" y="1629879"/>
            <a:ext cx="7445073" cy="519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5.googleusercontent.com/9_MIVb5lbDbFKSwsUKNc-oI_2a2r1u2qh-ezQYM79Sp_W5Ct7ipZEh4rUJ4eCLzq2suIw-02j5tXIc-G8EtZTSDEO3KkYrL2m0broiFgeH8l8sWNoTDyHohc9ZbhNZ3MI-S0hTbiY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87" y="265906"/>
            <a:ext cx="56007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79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2704</TotalTime>
  <Words>1112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Agency FB</vt:lpstr>
      <vt:lpstr>Arial</vt:lpstr>
      <vt:lpstr>Calibri</vt:lpstr>
      <vt:lpstr>Wingdings</vt:lpstr>
      <vt:lpstr>Office Theme</vt:lpstr>
      <vt:lpstr>Building High Performance Microservices  with Apache Thrift</vt:lpstr>
      <vt:lpstr>Presenters</vt:lpstr>
      <vt:lpstr>What is Cloud Native?</vt:lpstr>
      <vt:lpstr>Problems Cloud Native Solutions Can Solve:</vt:lpstr>
      <vt:lpstr>Cloud Native Adoption</vt:lpstr>
      <vt:lpstr>Contrasting Containers with VMs</vt:lpstr>
      <vt:lpstr>Challenges created by a microservice approach</vt:lpstr>
      <vt:lpstr>Modern RPC</vt:lpstr>
      <vt:lpstr>Fast does not have to be hard</vt:lpstr>
      <vt:lpstr>Isn’t REST fast enough?</vt:lpstr>
      <vt:lpstr>Thrift Language Comparison</vt:lpstr>
      <vt:lpstr>Performance in the backend </vt:lpstr>
      <vt:lpstr>Performance over the Internet</vt:lpstr>
      <vt:lpstr>Demo</vt:lpstr>
      <vt:lpstr>Apache Thrift Take Away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High Performance Microservices with Apache Thrift</dc:title>
  <dc:creator>Randy Abernethy</dc:creator>
  <cp:lastModifiedBy>Randy Abernethy</cp:lastModifiedBy>
  <cp:revision>55</cp:revision>
  <dcterms:created xsi:type="dcterms:W3CDTF">2017-05-31T08:20:02Z</dcterms:created>
  <dcterms:modified xsi:type="dcterms:W3CDTF">2017-10-19T19:36:48Z</dcterms:modified>
</cp:coreProperties>
</file>