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0" r:id="rId3"/>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oboto"/>
      <p:regular r:id="rId47"/>
      <p:bold r:id="rId48"/>
      <p:italic r:id="rId49"/>
      <p:boldItalic r:id="rId50"/>
    </p:embeddedFont>
    <p:embeddedFont>
      <p:font typeface="Montserrat"/>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regular.fntdata"/><Relationship Id="rId50" Type="http://schemas.openxmlformats.org/officeDocument/2006/relationships/font" Target="fonts/Roboto-boldItalic.fntdata"/><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Montserra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sarsa-reinforcement-learn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reinforcement-learning-temporal-difference-sarsa-q-learning-expected-sarsa-on-python-9fecfda7467e" TargetMode="External"/><Relationship Id="rId3" Type="http://schemas.openxmlformats.org/officeDocument/2006/relationships/hyperlink" Target="https://www.geeksforgeeks.org/sarsa-reinforcement-learning/" TargetMode="External"/><Relationship Id="rId4" Type="http://schemas.openxmlformats.org/officeDocument/2006/relationships/hyperlink" Target="https://medium.com/swlh/introduction-to-reinforcement-learning-coding-sarsa-part-4-2d64d6e37617"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hugo.sjoberg88/using-reinforcement-learning-and-q-learning-to-play-snake-28423dd49e9b" TargetMode="External"/><Relationship Id="rId3" Type="http://schemas.openxmlformats.org/officeDocument/2006/relationships/hyperlink" Target="https://www.analyticsvidhya.com/blog/2019/04/introduction-deep-q-learning-python/"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19/04/introduction-deep-q-learning-python/"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free-code-camp/an-introduction-to-reinforcement-learning-4339519de419"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free-code-camp/an-introduction-to-reinforcement-learning-4339519de419"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an-intuitive-explanation-of-policy-gradient-part-1-reinforce-aa4392cbfd3c"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abs/1502.05477"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the-complete-reinforcement-learning-dictionary-e16230b7d24e" TargetMode="External"/><Relationship Id="rId3" Type="http://schemas.openxmlformats.org/officeDocument/2006/relationships/hyperlink" Target="https://medium.com/@jonathan_hui/rl-reinforcement-learning-terms-242baac11907"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rgioskar.github.io/Actor_critic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penai.com/blog/openai-baselines-ppo/"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1707.06347.pdf"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hugo.sjoberg88/using-reinforcement-learning-and-q-learning-to-play-snake-28423dd49e9b" TargetMode="External"/><Relationship Id="rId3" Type="http://schemas.openxmlformats.org/officeDocument/2006/relationships/hyperlink" Target="https://www.analyticsvidhya.com/blog/2019/04/introduction-deep-q-learning-pytho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erfectial.com/blog/reinforcement-learning-applications/"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hugo.sjoberg88/using-reinforcement-learning-and-q-learning-to-play-snake-28423dd49e9b" TargetMode="External"/><Relationship Id="rId3" Type="http://schemas.openxmlformats.org/officeDocument/2006/relationships/hyperlink" Target="https://www.analyticsvidhya.com/blog/2019/04/introduction-deep-q-learning-python/"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reilly.com/radar/reinforcement-learning-explaine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reecodecamp.org/news/diving-deeper-into-reinforcement-learning-with-q-learning-c18d0db58ef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reecodecamp.org/news/diving-deeper-into-reinforcement-learning-with-q-learning-c18d0db58ef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SmartLabAI/reinforcement-learning-algorithms-an-intuitive-overview-904e2dff5bbc"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q-learning-in-python/" TargetMode="External"/><Relationship Id="rId3" Type="http://schemas.openxmlformats.org/officeDocument/2006/relationships/hyperlink" Target="https://towardsdatascience.com/reinforcement-learning-temporal-difference-sarsa-q-learning-expected-sarsa-on-python-9fecfda7467e" TargetMode="External"/><Relationship Id="rId4" Type="http://schemas.openxmlformats.org/officeDocument/2006/relationships/hyperlink" Target="https://www.geeksforgeeks.org/q-learning-in-python/" TargetMode="External"/><Relationship Id="rId5" Type="http://schemas.openxmlformats.org/officeDocument/2006/relationships/hyperlink" Target="https://www.geeksforgeeks.org/q-learning-in-python/" TargetMode="External"/><Relationship Id="rId6" Type="http://schemas.openxmlformats.org/officeDocument/2006/relationships/hyperlink" Target="https://towardsdatascience.com/q-learning-54b841f3f9e4" TargetMode="External"/><Relationship Id="rId7" Type="http://schemas.openxmlformats.org/officeDocument/2006/relationships/hyperlink" Target="https://www.analyticsvidhya.com/blog/2019/04/introduction-deep-q-learning-python/" TargetMode="External"/><Relationship Id="rId8" Type="http://schemas.openxmlformats.org/officeDocument/2006/relationships/hyperlink" Target="https://www.analyticsvidhya.com/blog/2019/04/introduction-deep-q-learning-python/"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1b880cc4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880cc4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21a53661c_2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621a53661c_2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fr"/>
              <a:t>S</a:t>
            </a:r>
            <a:endParaRPr/>
          </a:p>
          <a:p>
            <a:pPr indent="0" lvl="0" marL="457200" rtl="0" algn="l">
              <a:lnSpc>
                <a:spcPct val="100000"/>
              </a:lnSpc>
              <a:spcBef>
                <a:spcPts val="0"/>
              </a:spcBef>
              <a:spcAft>
                <a:spcPts val="0"/>
              </a:spcAft>
              <a:buNone/>
            </a:pPr>
            <a:r>
              <a:rPr lang="fr" u="sng">
                <a:solidFill>
                  <a:schemeClr val="hlink"/>
                </a:solidFill>
                <a:hlinkClick r:id="rId2"/>
              </a:rPr>
              <a:t>https://www.geeksforgeeks.org/sarsa-reinforcement-learning/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21a53661c_2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621a53661c_2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fr"/>
              <a:t>S</a:t>
            </a:r>
            <a:endParaRPr/>
          </a:p>
          <a:p>
            <a:pPr indent="-298450" lvl="0" marL="457200" rtl="0" algn="l">
              <a:lnSpc>
                <a:spcPct val="100000"/>
              </a:lnSpc>
              <a:spcBef>
                <a:spcPts val="0"/>
              </a:spcBef>
              <a:spcAft>
                <a:spcPts val="0"/>
              </a:spcAft>
              <a:buSzPts val="1100"/>
              <a:buChar char="●"/>
            </a:pPr>
            <a:r>
              <a:rPr lang="fr" u="sng">
                <a:solidFill>
                  <a:schemeClr val="hlink"/>
                </a:solidFill>
                <a:hlinkClick r:id="rId2"/>
              </a:rPr>
              <a:t>https://towardsdatascience.com/reinforcement-learning-temporal-difference-sarsa-q-learning-expected-sarsa-on-python-9fecfda7467e</a:t>
            </a:r>
            <a:endParaRPr/>
          </a:p>
          <a:p>
            <a:pPr indent="-317500" lvl="0" marL="457200" rtl="0" algn="l">
              <a:lnSpc>
                <a:spcPct val="100000"/>
              </a:lnSpc>
              <a:spcBef>
                <a:spcPts val="0"/>
              </a:spcBef>
              <a:spcAft>
                <a:spcPts val="0"/>
              </a:spcAft>
              <a:buSzPts val="1400"/>
              <a:buChar char="●"/>
            </a:pPr>
            <a:r>
              <a:rPr lang="fr" u="sng">
                <a:solidFill>
                  <a:schemeClr val="hlink"/>
                </a:solidFill>
                <a:hlinkClick r:id="rId3"/>
              </a:rPr>
              <a:t>https://www.geeksforgeeks.org/sarsa-reinforcement-learning/</a:t>
            </a:r>
            <a:endParaRPr/>
          </a:p>
          <a:p>
            <a:pPr indent="-317500" lvl="0" marL="457200" rtl="0" algn="l">
              <a:lnSpc>
                <a:spcPct val="100000"/>
              </a:lnSpc>
              <a:spcBef>
                <a:spcPts val="0"/>
              </a:spcBef>
              <a:spcAft>
                <a:spcPts val="0"/>
              </a:spcAft>
              <a:buSzPts val="1400"/>
              <a:buChar char="●"/>
            </a:pPr>
            <a:r>
              <a:rPr lang="fr" u="sng">
                <a:solidFill>
                  <a:schemeClr val="hlink"/>
                </a:solidFill>
                <a:hlinkClick r:id="rId4"/>
              </a:rPr>
              <a:t>https://medium.com/swlh/introduction-to-reinforcement-learning-coding-sarsa-part-4-2d64d6e37617</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22e1a491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622e1a491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241802a5b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6241802a5b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fr" sz="1800" u="sng">
                <a:solidFill>
                  <a:schemeClr val="accent5"/>
                </a:solidFill>
                <a:hlinkClick r:id="rId2"/>
              </a:rPr>
              <a:t>https://medium.com/@hugo.sjoberg88/using-reinforcement-learning-and-q-learning-to-play-snake-28423dd49e9b</a:t>
            </a:r>
            <a:endParaRPr/>
          </a:p>
          <a:p>
            <a:pPr indent="0" lvl="0" marL="0" rtl="0" algn="l">
              <a:lnSpc>
                <a:spcPct val="115000"/>
              </a:lnSpc>
              <a:spcBef>
                <a:spcPts val="1600"/>
              </a:spcBef>
              <a:spcAft>
                <a:spcPts val="1600"/>
              </a:spcAft>
              <a:buClr>
                <a:schemeClr val="dk1"/>
              </a:buClr>
              <a:buSzPts val="1800"/>
              <a:buFont typeface="Arial"/>
              <a:buNone/>
            </a:pPr>
            <a:r>
              <a:rPr lang="fr" u="sng">
                <a:solidFill>
                  <a:schemeClr val="hlink"/>
                </a:solidFill>
                <a:hlinkClick r:id="rId3"/>
              </a:rPr>
              <a:t>https://www.analyticsvidhya.com/blog/2019/04/introduction-deep-q-learning-python/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23b52f49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23b52f49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2"/>
              </a:rPr>
              <a:t>https://www.analyticsvidhya.com/blog/2019/04/introduction-deep-q-learning-python/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246171d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246171d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338d585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338d585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23b52f49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23b52f49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23b52f49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23b52f49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31833aab2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631833aab2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fr" u="sng">
                <a:solidFill>
                  <a:schemeClr val="accent5"/>
                </a:solidFill>
                <a:hlinkClick r:id="rId2"/>
              </a:rPr>
              <a:t>https://medium.com/free-code-camp/an-introduction-to-reinforcement-learning-4339519de419</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21a53661c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621a53661c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fr"/>
              <a:t>S</a:t>
            </a:r>
            <a:endParaRPr/>
          </a:p>
          <a:p>
            <a:pPr indent="-298450" lvl="0" marL="457200" rtl="0" algn="l">
              <a:lnSpc>
                <a:spcPct val="100000"/>
              </a:lnSpc>
              <a:spcBef>
                <a:spcPts val="0"/>
              </a:spcBef>
              <a:spcAft>
                <a:spcPts val="0"/>
              </a:spcAft>
              <a:buSzPts val="1100"/>
              <a:buChar char="●"/>
            </a:pPr>
            <a:r>
              <a:rPr lang="fr"/>
              <a:t>https://deepsense.ai/what-is-reinforcement-learning-the-complete-guide/</a:t>
            </a:r>
            <a:endParaRPr/>
          </a:p>
          <a:p>
            <a:pPr indent="-298450" lvl="0" marL="457200" rtl="0" algn="l">
              <a:lnSpc>
                <a:spcPct val="100000"/>
              </a:lnSpc>
              <a:spcBef>
                <a:spcPts val="0"/>
              </a:spcBef>
              <a:spcAft>
                <a:spcPts val="0"/>
              </a:spcAft>
              <a:buSzPts val="1100"/>
              <a:buChar char="●"/>
            </a:pPr>
            <a:r>
              <a:rPr lang="fr"/>
              <a:t>https://adventuresinmachinelearning.com/reinforcement-learning-tutorial-python-keras/</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241802a5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241802a5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31833aab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631833aab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fr" u="sng">
                <a:solidFill>
                  <a:schemeClr val="hlink"/>
                </a:solidFill>
                <a:hlinkClick r:id="rId2"/>
              </a:rPr>
              <a:t>https://medium.com/free-code-camp/an-introduction-to-reinforcement-learning-4339519de419</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23379b2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23379b2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2"/>
              </a:rPr>
              <a:t>https://towardsdatascience.com/an-intuitive-explanation-of-policy-gradient-part-1-reinforce-aa4392cbfd3c</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23379b21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23379b21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63da54fc71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63da54fc71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23b52f49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23b52f49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63da54fc7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3da54fc7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235a3fd5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235a3fd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3da54fc7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3da54fc7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2"/>
              </a:rPr>
              <a:t>https://arxiv.org/abs/1502.05477</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623b52f49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623b52f49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21a53661c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fr" sz="1800" u="sng">
                <a:solidFill>
                  <a:schemeClr val="accent5"/>
                </a:solidFill>
                <a:hlinkClick r:id="rId2"/>
              </a:rPr>
              <a:t>https://towardsdatascience.com/the-complete-reinforcement-learning-dictionary-e16230b7d24e</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fr" sz="1800" u="sng">
                <a:solidFill>
                  <a:schemeClr val="accent5"/>
                </a:solidFill>
                <a:hlinkClick r:id="rId3"/>
              </a:rPr>
              <a:t>https://medium.com/@jonathan_hui/rl-reinforcement-learning-terms-242baac11907</a:t>
            </a:r>
            <a:endParaRPr/>
          </a:p>
        </p:txBody>
      </p:sp>
      <p:sp>
        <p:nvSpPr>
          <p:cNvPr id="163" name="Google Shape;163;g621a53661c_2_6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6235a3fd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6235a3fd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2"/>
              </a:rPr>
              <a:t>https://sergioskar.github.io/Actor_critics/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6241802a5b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6241802a5b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241802a5b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241802a5b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621a53661c_2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621a53661c_2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6241802a5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241802a5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6235a3fd5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6235a3fd5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2"/>
              </a:rPr>
              <a:t>https://openai.com/blog/openai-baselines-ppo/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63da54fc7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63da54fc7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2"/>
              </a:rPr>
              <a:t>https://arxiv.org/pdf/1707.06347.pdf</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621a53661c_2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621a53661c_2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621a53661c_2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621a53661c_2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6241802a5b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6241802a5b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fr" sz="1800" u="sng">
                <a:solidFill>
                  <a:schemeClr val="accent5"/>
                </a:solidFill>
                <a:hlinkClick r:id="rId2"/>
              </a:rPr>
              <a:t>https://medium.com/@hugo.sjoberg88/using-reinforcement-learning-and-q-learning-to-play-snake-28423dd49e9b</a:t>
            </a:r>
            <a:endParaRPr/>
          </a:p>
          <a:p>
            <a:pPr indent="0" lvl="0" marL="0" rtl="0" algn="l">
              <a:lnSpc>
                <a:spcPct val="115000"/>
              </a:lnSpc>
              <a:spcBef>
                <a:spcPts val="1600"/>
              </a:spcBef>
              <a:spcAft>
                <a:spcPts val="1600"/>
              </a:spcAft>
              <a:buClr>
                <a:schemeClr val="dk1"/>
              </a:buClr>
              <a:buSzPts val="1800"/>
              <a:buFont typeface="Arial"/>
              <a:buNone/>
            </a:pPr>
            <a:r>
              <a:rPr lang="fr" u="sng">
                <a:solidFill>
                  <a:schemeClr val="hlink"/>
                </a:solidFill>
                <a:hlinkClick r:id="rId3"/>
              </a:rPr>
              <a:t>https://www.analyticsvidhya.com/blog/2019/04/introduction-deep-q-learning-python/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243af7b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243af7b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a:t>
            </a:r>
            <a:endParaRPr/>
          </a:p>
          <a:p>
            <a:pPr indent="0" lvl="0" marL="0" rtl="0" algn="l">
              <a:spcBef>
                <a:spcPts val="0"/>
              </a:spcBef>
              <a:spcAft>
                <a:spcPts val="0"/>
              </a:spcAft>
              <a:buNone/>
            </a:pPr>
            <a:r>
              <a:rPr lang="fr" u="sng">
                <a:solidFill>
                  <a:schemeClr val="hlink"/>
                </a:solidFill>
                <a:hlinkClick r:id="rId2"/>
              </a:rPr>
              <a:t>https://perfectial.com/blog/reinforcement-learning-applications/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621a53661c_2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621a53661c_2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fr" sz="1800" u="sng">
                <a:solidFill>
                  <a:schemeClr val="accent5"/>
                </a:solidFill>
                <a:hlinkClick r:id="rId2"/>
              </a:rPr>
              <a:t>https://medium.com/@hugo.sjoberg88/using-reinforcement-learning-and-q-learning-to-play-snake-28423dd49e9b</a:t>
            </a:r>
            <a:endParaRPr/>
          </a:p>
          <a:p>
            <a:pPr indent="0" lvl="0" marL="0" rtl="0" algn="l">
              <a:lnSpc>
                <a:spcPct val="115000"/>
              </a:lnSpc>
              <a:spcBef>
                <a:spcPts val="1600"/>
              </a:spcBef>
              <a:spcAft>
                <a:spcPts val="1600"/>
              </a:spcAft>
              <a:buClr>
                <a:schemeClr val="dk1"/>
              </a:buClr>
              <a:buSzPts val="1800"/>
              <a:buFont typeface="Arial"/>
              <a:buNone/>
            </a:pPr>
            <a:r>
              <a:rPr lang="fr" u="sng">
                <a:solidFill>
                  <a:schemeClr val="hlink"/>
                </a:solidFill>
                <a:hlinkClick r:id="rId3"/>
              </a:rPr>
              <a:t>https://www.analyticsvidhya.com/blog/2019/04/introduction-deep-q-learning-python/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21a53661c_2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621a53661c_2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fr"/>
              <a:t>(a Go program cannot calculate all possible future states, which could be 10^170, while the universe is only 10^17 seconds old. This means even if the computer can compute one billion (10^9) possible game boards (states) in a second, it will take longer than the age of the universe to finish that calculation.)</a:t>
            </a:r>
            <a:endParaRPr/>
          </a:p>
          <a:p>
            <a:pPr indent="0" lvl="0" marL="0" rtl="0" algn="l">
              <a:lnSpc>
                <a:spcPct val="115000"/>
              </a:lnSpc>
              <a:spcBef>
                <a:spcPts val="1600"/>
              </a:spcBef>
              <a:spcAft>
                <a:spcPts val="0"/>
              </a:spcAft>
              <a:buClr>
                <a:schemeClr val="dk1"/>
              </a:buClr>
              <a:buSzPts val="1800"/>
              <a:buFont typeface="Arial"/>
              <a:buNone/>
            </a:pPr>
            <a:r>
              <a:rPr lang="fr" sz="1800" u="sng">
                <a:solidFill>
                  <a:schemeClr val="accent5"/>
                </a:solidFill>
                <a:hlinkClick r:id="rId2"/>
              </a:rPr>
              <a:t>https://www.oreilly.com/radar/reinforcement-learning-explained/</a:t>
            </a:r>
            <a:endParaRPr/>
          </a:p>
          <a:p>
            <a:pPr indent="0" lvl="0" marL="0" rtl="0" algn="l">
              <a:lnSpc>
                <a:spcPct val="100000"/>
              </a:lnSpc>
              <a:spcBef>
                <a:spcPts val="160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21a53661c_2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621a53661c_2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a:t>S</a:t>
            </a:r>
            <a:endParaRPr/>
          </a:p>
          <a:p>
            <a:pPr indent="0" lvl="0" marL="0" rtl="0" algn="l">
              <a:lnSpc>
                <a:spcPct val="100000"/>
              </a:lnSpc>
              <a:spcBef>
                <a:spcPts val="0"/>
              </a:spcBef>
              <a:spcAft>
                <a:spcPts val="0"/>
              </a:spcAft>
              <a:buNone/>
            </a:pPr>
            <a:r>
              <a:rPr lang="fr" u="sng">
                <a:solidFill>
                  <a:schemeClr val="hlink"/>
                </a:solidFill>
                <a:hlinkClick r:id="rId2"/>
              </a:rPr>
              <a:t>https://www.freecodecamp.org/news/diving-deeper-into-reinforcement-learning-with-q-learning-c18d0db58efe/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31833aab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631833aab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a:t>S</a:t>
            </a:r>
            <a:endParaRPr/>
          </a:p>
          <a:p>
            <a:pPr indent="0" lvl="0" marL="0" rtl="0" algn="l">
              <a:lnSpc>
                <a:spcPct val="100000"/>
              </a:lnSpc>
              <a:spcBef>
                <a:spcPts val="0"/>
              </a:spcBef>
              <a:spcAft>
                <a:spcPts val="0"/>
              </a:spcAft>
              <a:buNone/>
            </a:pPr>
            <a:r>
              <a:rPr lang="fr" u="sng">
                <a:solidFill>
                  <a:schemeClr val="hlink"/>
                </a:solidFill>
                <a:hlinkClick r:id="rId2"/>
              </a:rPr>
              <a:t>https://www.freecodecamp.org/news/diving-deeper-into-reinforcement-learning-with-q-learning-c18d0db58efe/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31833aab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31833aab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 </a:t>
            </a:r>
            <a:endParaRPr/>
          </a:p>
          <a:p>
            <a:pPr indent="0" lvl="0" marL="0" rtl="0" algn="l">
              <a:spcBef>
                <a:spcPts val="0"/>
              </a:spcBef>
              <a:spcAft>
                <a:spcPts val="0"/>
              </a:spcAft>
              <a:buNone/>
            </a:pPr>
            <a:r>
              <a:rPr lang="fr" u="sng">
                <a:solidFill>
                  <a:schemeClr val="hlink"/>
                </a:solidFill>
                <a:hlinkClick r:id="rId2"/>
              </a:rPr>
              <a:t>https://medium.com/@SmartLabAI/reinforcement-learning-algorithms-an-intuitive-overview-904e2dff5bbc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31833aab2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631833aab2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u="sng">
              <a:solidFill>
                <a:schemeClr val="hlink"/>
              </a:solidFill>
              <a:hlinkClick r:id="rId2"/>
            </a:endParaRPr>
          </a:p>
          <a:p>
            <a:pPr indent="0" lvl="0" marL="0" marR="0" rtl="0" algn="l">
              <a:lnSpc>
                <a:spcPct val="100000"/>
              </a:lnSpc>
              <a:spcBef>
                <a:spcPts val="0"/>
              </a:spcBef>
              <a:spcAft>
                <a:spcPts val="0"/>
              </a:spcAft>
              <a:buClr>
                <a:srgbClr val="000000"/>
              </a:buClr>
              <a:buSzPts val="1100"/>
              <a:buFont typeface="Arial"/>
              <a:buNone/>
            </a:pPr>
            <a:r>
              <a:rPr lang="fr"/>
              <a:t>S</a:t>
            </a:r>
            <a:endParaRPr/>
          </a:p>
          <a:p>
            <a:pPr indent="0" lvl="0" marL="0" marR="0" rtl="0" algn="l">
              <a:lnSpc>
                <a:spcPct val="100000"/>
              </a:lnSpc>
              <a:spcBef>
                <a:spcPts val="0"/>
              </a:spcBef>
              <a:spcAft>
                <a:spcPts val="0"/>
              </a:spcAft>
              <a:buClr>
                <a:srgbClr val="000000"/>
              </a:buClr>
              <a:buSzPts val="1100"/>
              <a:buFont typeface="Arial"/>
              <a:buNone/>
            </a:pPr>
            <a:r>
              <a:rPr lang="fr" u="sng">
                <a:solidFill>
                  <a:schemeClr val="hlink"/>
                </a:solidFill>
                <a:hlinkClick r:id="rId3"/>
              </a:rPr>
              <a:t>https://towardsdatascience.com/reinforcement-learning-temporal-difference-sarsa-q-learning-expected-sarsa-on-python-9fecfda7467e</a:t>
            </a:r>
            <a:endParaRPr u="sng">
              <a:solidFill>
                <a:schemeClr val="hlink"/>
              </a:solidFill>
              <a:hlinkClick r:id="rId4"/>
            </a:endParaRPr>
          </a:p>
          <a:p>
            <a:pPr indent="0" lvl="0" marL="0" marR="0" rtl="0" algn="l">
              <a:lnSpc>
                <a:spcPct val="100000"/>
              </a:lnSpc>
              <a:spcBef>
                <a:spcPts val="0"/>
              </a:spcBef>
              <a:spcAft>
                <a:spcPts val="0"/>
              </a:spcAft>
              <a:buClr>
                <a:srgbClr val="000000"/>
              </a:buClr>
              <a:buSzPts val="1100"/>
              <a:buFont typeface="Arial"/>
              <a:buNone/>
            </a:pPr>
            <a:r>
              <a:rPr lang="fr" u="sng">
                <a:solidFill>
                  <a:schemeClr val="hlink"/>
                </a:solidFill>
                <a:hlinkClick r:id="rId5"/>
              </a:rPr>
              <a:t>https://www.geeksforgeeks.org/q-learning-in-python/</a:t>
            </a:r>
            <a:endParaRPr/>
          </a:p>
          <a:p>
            <a:pPr indent="0" lvl="0" marL="0" marR="0" rtl="0" algn="l">
              <a:lnSpc>
                <a:spcPct val="100000"/>
              </a:lnSpc>
              <a:spcBef>
                <a:spcPts val="0"/>
              </a:spcBef>
              <a:spcAft>
                <a:spcPts val="0"/>
              </a:spcAft>
              <a:buClr>
                <a:srgbClr val="000000"/>
              </a:buClr>
              <a:buSzPts val="1100"/>
              <a:buFont typeface="Arial"/>
              <a:buNone/>
            </a:pPr>
            <a:r>
              <a:rPr lang="fr" u="sng">
                <a:solidFill>
                  <a:schemeClr val="hlink"/>
                </a:solidFill>
                <a:hlinkClick r:id="rId6"/>
              </a:rPr>
              <a:t>https://towardsdatascience.com/q-learning-54b841f3f9e4</a:t>
            </a:r>
            <a:endParaRPr/>
          </a:p>
          <a:p>
            <a:pPr indent="0" lvl="0" marL="0" marR="0" rtl="0" algn="l">
              <a:lnSpc>
                <a:spcPct val="100000"/>
              </a:lnSpc>
              <a:spcBef>
                <a:spcPts val="0"/>
              </a:spcBef>
              <a:spcAft>
                <a:spcPts val="0"/>
              </a:spcAft>
              <a:buClr>
                <a:srgbClr val="000000"/>
              </a:buClr>
              <a:buSzPts val="1100"/>
              <a:buFont typeface="Arial"/>
              <a:buNone/>
            </a:pPr>
            <a:r>
              <a:t/>
            </a:r>
            <a:endParaRPr sz="1100" u="sng">
              <a:solidFill>
                <a:schemeClr val="hlink"/>
              </a:solidFill>
              <a:hlinkClick r:id="rId7"/>
            </a:endParaRPr>
          </a:p>
          <a:p>
            <a:pPr indent="0" lvl="0" marL="0" marR="0" rtl="0" algn="l">
              <a:lnSpc>
                <a:spcPct val="100000"/>
              </a:lnSpc>
              <a:spcBef>
                <a:spcPts val="0"/>
              </a:spcBef>
              <a:spcAft>
                <a:spcPts val="0"/>
              </a:spcAft>
              <a:buClr>
                <a:srgbClr val="000000"/>
              </a:buClr>
              <a:buSzPts val="1100"/>
              <a:buFont typeface="Arial"/>
              <a:buNone/>
            </a:pPr>
            <a:r>
              <a:rPr lang="fr" sz="1100" u="sng">
                <a:solidFill>
                  <a:schemeClr val="hlink"/>
                </a:solidFill>
                <a:hlinkClick r:id="rId8"/>
              </a:rPr>
              <a:t>https://www.analyticsvidhya.com/blog/2019/04/introduction-deep-q-learning-python/</a:t>
            </a:r>
            <a:endParaRPr/>
          </a:p>
          <a:p>
            <a:pPr indent="0" lvl="0" marL="0" rtl="0" algn="l">
              <a:lnSpc>
                <a:spcPct val="100000"/>
              </a:lnSpc>
              <a:spcBef>
                <a:spcPts val="0"/>
              </a:spcBef>
              <a:spcAft>
                <a:spcPts val="0"/>
              </a:spcAft>
              <a:buSzPts val="1100"/>
              <a:buNone/>
            </a:pPr>
            <a:r>
              <a:rPr b="0" i="0" lang="fr" sz="1100" u="none" cap="none" strike="noStrike">
                <a:solidFill>
                  <a:srgbClr val="000000"/>
                </a:solidFill>
                <a:latin typeface="Arial"/>
                <a:ea typeface="Arial"/>
                <a:cs typeface="Arial"/>
                <a:sym typeface="Arial"/>
              </a:rPr>
              <a:t> It’s considered off-policy because the q-learning function learns from actions that are outside the current policy, like taking random actions, and therefore a policy isn’t needed</a:t>
            </a:r>
            <a:endParaRPr/>
          </a:p>
          <a:p>
            <a:pPr indent="-298450" lvl="0" marL="457200" rtl="0" algn="l">
              <a:lnSpc>
                <a:spcPct val="100000"/>
              </a:lnSpc>
              <a:spcBef>
                <a:spcPts val="0"/>
              </a:spcBef>
              <a:spcAft>
                <a:spcPts val="0"/>
              </a:spcAft>
              <a:buSzPts val="1100"/>
              <a:buChar char="●"/>
            </a:pPr>
            <a:r>
              <a:rPr b="0" i="0" lang="fr" sz="1100" u="none" cap="none" strike="noStrike">
                <a:solidFill>
                  <a:srgbClr val="000000"/>
                </a:solidFill>
                <a:latin typeface="Arial"/>
                <a:ea typeface="Arial"/>
                <a:cs typeface="Arial"/>
                <a:sym typeface="Arial"/>
              </a:rPr>
              <a:t>(&gt;0 and &lt;=1) : Discounting Factor for Future Rewards. Future  rewars are less valuable than current rewards so they must be discounted. Since Q-value is an estimation of expected rewards from a state, discounting rule applies here as well.</a:t>
            </a:r>
            <a:endParaRPr/>
          </a:p>
          <a:p>
            <a:pPr indent="-298450" lvl="0" marL="457200" rtl="0" algn="l">
              <a:lnSpc>
                <a:spcPct val="100000"/>
              </a:lnSpc>
              <a:spcBef>
                <a:spcPts val="0"/>
              </a:spcBef>
              <a:spcAft>
                <a:spcPts val="0"/>
              </a:spcAft>
              <a:buSzPts val="1100"/>
              <a:buChar char="●"/>
            </a:pPr>
            <a:r>
              <a:rPr b="0" i="0" lang="fr" sz="1100" u="none" cap="none" strike="noStrike">
                <a:solidFill>
                  <a:srgbClr val="000000"/>
                </a:solidFill>
                <a:latin typeface="Arial"/>
                <a:ea typeface="Arial"/>
                <a:cs typeface="Arial"/>
                <a:sym typeface="Arial"/>
              </a:rPr>
              <a:t> : Step length taken to update the estimation of Q(S, A)</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685800" y="1697644"/>
            <a:ext cx="7772400" cy="1371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4800"/>
              <a:buFont typeface="Arial"/>
              <a:buNone/>
              <a:defRPr b="0" i="0" sz="2400" u="none" cap="none" strike="noStrike">
                <a:solidFill>
                  <a:srgbClr val="00264C"/>
                </a:solidFill>
                <a:latin typeface="Montserrat"/>
                <a:ea typeface="Montserrat"/>
                <a:cs typeface="Montserrat"/>
                <a:sym typeface="Montserrat"/>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56" name="Google Shape;56;p14"/>
          <p:cNvSpPr txBox="1"/>
          <p:nvPr>
            <p:ph idx="1" type="subTitle"/>
          </p:nvPr>
        </p:nvSpPr>
        <p:spPr>
          <a:xfrm>
            <a:off x="685800" y="4354199"/>
            <a:ext cx="7772400" cy="331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3000"/>
              <a:buFont typeface="Arial"/>
              <a:buNone/>
              <a:defRPr b="0" i="0" sz="1400" u="none" cap="none" strike="noStrike">
                <a:solidFill>
                  <a:srgbClr val="00264C"/>
                </a:solidFill>
                <a:latin typeface="Montserrat"/>
                <a:ea typeface="Montserrat"/>
                <a:cs typeface="Montserrat"/>
                <a:sym typeface="Montserrat"/>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57" name="Google Shape;57;p14"/>
          <p:cNvCxnSpPr/>
          <p:nvPr/>
        </p:nvCxnSpPr>
        <p:spPr>
          <a:xfrm>
            <a:off x="736950" y="4354193"/>
            <a:ext cx="7974900" cy="0"/>
          </a:xfrm>
          <a:prstGeom prst="straightConnector1">
            <a:avLst/>
          </a:prstGeom>
          <a:noFill/>
          <a:ln cap="flat" cmpd="sng" w="9525">
            <a:solidFill>
              <a:srgbClr val="00264C"/>
            </a:solidFill>
            <a:prstDash val="solid"/>
            <a:round/>
            <a:headEnd len="med" w="med" type="none"/>
            <a:tailEnd len="med" w="med" type="none"/>
          </a:ln>
        </p:spPr>
      </p:cxnSp>
      <p:pic>
        <p:nvPicPr>
          <p:cNvPr id="58" name="Google Shape;58;p14"/>
          <p:cNvPicPr preferRelativeResize="0"/>
          <p:nvPr/>
        </p:nvPicPr>
        <p:blipFill>
          <a:blip r:embed="rId2">
            <a:alphaModFix/>
          </a:blip>
          <a:stretch>
            <a:fillRect/>
          </a:stretch>
        </p:blipFill>
        <p:spPr>
          <a:xfrm>
            <a:off x="364425" y="107925"/>
            <a:ext cx="1077784" cy="694797"/>
          </a:xfrm>
          <a:prstGeom prst="rect">
            <a:avLst/>
          </a:prstGeom>
          <a:noFill/>
          <a:ln>
            <a:noFill/>
          </a:ln>
        </p:spPr>
      </p:pic>
      <p:cxnSp>
        <p:nvCxnSpPr>
          <p:cNvPr id="59" name="Google Shape;59;p14"/>
          <p:cNvCxnSpPr/>
          <p:nvPr/>
        </p:nvCxnSpPr>
        <p:spPr>
          <a:xfrm>
            <a:off x="584550" y="1039493"/>
            <a:ext cx="7974900" cy="0"/>
          </a:xfrm>
          <a:prstGeom prst="straightConnector1">
            <a:avLst/>
          </a:prstGeom>
          <a:noFill/>
          <a:ln cap="flat" cmpd="sng" w="9525">
            <a:solidFill>
              <a:srgbClr val="00264C"/>
            </a:solidFill>
            <a:prstDash val="solid"/>
            <a:round/>
            <a:headEnd len="med" w="med" type="none"/>
            <a:tailEnd len="med" w="med" type="none"/>
          </a:ln>
        </p:spPr>
      </p:cxnSp>
      <p:sp>
        <p:nvSpPr>
          <p:cNvPr id="60" name="Google Shape;60;p14"/>
          <p:cNvSpPr txBox="1"/>
          <p:nvPr>
            <p:ph idx="2" type="ctrTitle"/>
          </p:nvPr>
        </p:nvSpPr>
        <p:spPr>
          <a:xfrm>
            <a:off x="738987" y="3172973"/>
            <a:ext cx="7772400" cy="68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00AECF"/>
              </a:buClr>
              <a:buSzPts val="1200"/>
              <a:buFont typeface="Arial"/>
              <a:buNone/>
              <a:defRPr b="0" i="0" sz="1200" u="none" cap="none" strike="noStrike">
                <a:solidFill>
                  <a:srgbClr val="00AECF"/>
                </a:solidFill>
                <a:latin typeface="Montserrat"/>
                <a:ea typeface="Montserrat"/>
                <a:cs typeface="Montserrat"/>
                <a:sym typeface="Montserrat"/>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61" name="Google Shape;61;p1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00264C"/>
                </a:solidFill>
                <a:latin typeface="Montserrat"/>
                <a:ea typeface="Montserrat"/>
                <a:cs typeface="Montserrat"/>
                <a:sym typeface="Montserrat"/>
              </a:defRPr>
            </a:lvl1pPr>
            <a:lvl2pPr lvl="1" rtl="0">
              <a:buNone/>
              <a:defRPr>
                <a:solidFill>
                  <a:srgbClr val="00264C"/>
                </a:solidFill>
                <a:latin typeface="Montserrat"/>
                <a:ea typeface="Montserrat"/>
                <a:cs typeface="Montserrat"/>
                <a:sym typeface="Montserrat"/>
              </a:defRPr>
            </a:lvl2pPr>
            <a:lvl3pPr lvl="2" rtl="0">
              <a:buNone/>
              <a:defRPr>
                <a:solidFill>
                  <a:srgbClr val="00264C"/>
                </a:solidFill>
                <a:latin typeface="Montserrat"/>
                <a:ea typeface="Montserrat"/>
                <a:cs typeface="Montserrat"/>
                <a:sym typeface="Montserrat"/>
              </a:defRPr>
            </a:lvl3pPr>
            <a:lvl4pPr lvl="3" rtl="0">
              <a:buNone/>
              <a:defRPr>
                <a:solidFill>
                  <a:srgbClr val="00264C"/>
                </a:solidFill>
                <a:latin typeface="Montserrat"/>
                <a:ea typeface="Montserrat"/>
                <a:cs typeface="Montserrat"/>
                <a:sym typeface="Montserrat"/>
              </a:defRPr>
            </a:lvl4pPr>
            <a:lvl5pPr lvl="4" rtl="0">
              <a:buNone/>
              <a:defRPr>
                <a:solidFill>
                  <a:srgbClr val="00264C"/>
                </a:solidFill>
                <a:latin typeface="Montserrat"/>
                <a:ea typeface="Montserrat"/>
                <a:cs typeface="Montserrat"/>
                <a:sym typeface="Montserrat"/>
              </a:defRPr>
            </a:lvl5pPr>
            <a:lvl6pPr lvl="5" rtl="0">
              <a:buNone/>
              <a:defRPr>
                <a:solidFill>
                  <a:srgbClr val="00264C"/>
                </a:solidFill>
                <a:latin typeface="Montserrat"/>
                <a:ea typeface="Montserrat"/>
                <a:cs typeface="Montserrat"/>
                <a:sym typeface="Montserrat"/>
              </a:defRPr>
            </a:lvl6pPr>
            <a:lvl7pPr lvl="6" rtl="0">
              <a:buNone/>
              <a:defRPr>
                <a:solidFill>
                  <a:srgbClr val="00264C"/>
                </a:solidFill>
                <a:latin typeface="Montserrat"/>
                <a:ea typeface="Montserrat"/>
                <a:cs typeface="Montserrat"/>
                <a:sym typeface="Montserrat"/>
              </a:defRPr>
            </a:lvl7pPr>
            <a:lvl8pPr lvl="7" rtl="0">
              <a:buNone/>
              <a:defRPr>
                <a:solidFill>
                  <a:srgbClr val="00264C"/>
                </a:solidFill>
                <a:latin typeface="Montserrat"/>
                <a:ea typeface="Montserrat"/>
                <a:cs typeface="Montserrat"/>
                <a:sym typeface="Montserrat"/>
              </a:defRPr>
            </a:lvl8pPr>
            <a:lvl9pPr lvl="8" rtl="0">
              <a:buNone/>
              <a:defRPr>
                <a:solidFill>
                  <a:srgbClr val="00264C"/>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2" name="Shape 62"/>
        <p:cNvGrpSpPr/>
        <p:nvPr/>
      </p:nvGrpSpPr>
      <p:grpSpPr>
        <a:xfrm>
          <a:off x="0" y="0"/>
          <a:ext cx="0" cy="0"/>
          <a:chOff x="0" y="0"/>
          <a:chExt cx="0" cy="0"/>
        </a:xfrm>
      </p:grpSpPr>
      <p:sp>
        <p:nvSpPr>
          <p:cNvPr id="63" name="Google Shape;63;p15"/>
          <p:cNvSpPr txBox="1"/>
          <p:nvPr>
            <p:ph idx="1" type="body"/>
          </p:nvPr>
        </p:nvSpPr>
        <p:spPr>
          <a:xfrm>
            <a:off x="457200" y="1013738"/>
            <a:ext cx="8024400" cy="3736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600"/>
              </a:spcBef>
              <a:spcAft>
                <a:spcPts val="0"/>
              </a:spcAft>
              <a:buClr>
                <a:srgbClr val="00AECF"/>
              </a:buClr>
              <a:buSzPts val="1800"/>
              <a:buFont typeface="Montserrat"/>
              <a:buChar char="●"/>
              <a:defRPr sz="1800">
                <a:solidFill>
                  <a:srgbClr val="00264C"/>
                </a:solidFill>
                <a:latin typeface="Montserrat"/>
                <a:ea typeface="Montserrat"/>
                <a:cs typeface="Montserrat"/>
                <a:sym typeface="Montserrat"/>
              </a:defRPr>
            </a:lvl1pPr>
            <a:lvl2pPr indent="-330200" lvl="1" marL="914400" rtl="0">
              <a:lnSpc>
                <a:spcPct val="115000"/>
              </a:lnSpc>
              <a:spcBef>
                <a:spcPts val="0"/>
              </a:spcBef>
              <a:spcAft>
                <a:spcPts val="0"/>
              </a:spcAft>
              <a:buClr>
                <a:srgbClr val="00AECF"/>
              </a:buClr>
              <a:buSzPts val="1600"/>
              <a:buFont typeface="Montserrat"/>
              <a:buChar char="○"/>
              <a:defRPr sz="1600">
                <a:solidFill>
                  <a:srgbClr val="00264C"/>
                </a:solidFill>
                <a:latin typeface="Montserrat"/>
                <a:ea typeface="Montserrat"/>
                <a:cs typeface="Montserrat"/>
                <a:sym typeface="Montserrat"/>
              </a:defRPr>
            </a:lvl2pPr>
            <a:lvl3pPr indent="-317500" lvl="2" marL="1371600" rtl="0">
              <a:lnSpc>
                <a:spcPct val="115000"/>
              </a:lnSpc>
              <a:spcBef>
                <a:spcPts val="0"/>
              </a:spcBef>
              <a:spcAft>
                <a:spcPts val="0"/>
              </a:spcAft>
              <a:buClr>
                <a:srgbClr val="00AECF"/>
              </a:buClr>
              <a:buSzPts val="1400"/>
              <a:buFont typeface="Montserrat"/>
              <a:buChar char="■"/>
              <a:defRPr sz="1400">
                <a:solidFill>
                  <a:srgbClr val="00264C"/>
                </a:solidFill>
                <a:latin typeface="Montserrat"/>
                <a:ea typeface="Montserrat"/>
                <a:cs typeface="Montserrat"/>
                <a:sym typeface="Montserrat"/>
              </a:defRPr>
            </a:lvl3pPr>
            <a:lvl4pPr indent="-304800" lvl="3" marL="1828800" rtl="0">
              <a:lnSpc>
                <a:spcPct val="115000"/>
              </a:lnSpc>
              <a:spcBef>
                <a:spcPts val="0"/>
              </a:spcBef>
              <a:spcAft>
                <a:spcPts val="0"/>
              </a:spcAft>
              <a:buClr>
                <a:srgbClr val="00AECF"/>
              </a:buClr>
              <a:buSzPts val="1200"/>
              <a:buFont typeface="Montserrat"/>
              <a:buChar char="●"/>
              <a:defRPr sz="1200">
                <a:solidFill>
                  <a:srgbClr val="00264C"/>
                </a:solidFill>
                <a:latin typeface="Montserrat"/>
                <a:ea typeface="Montserrat"/>
                <a:cs typeface="Montserrat"/>
                <a:sym typeface="Montserrat"/>
              </a:defRPr>
            </a:lvl4pPr>
            <a:lvl5pPr indent="-298450" lvl="4" marL="2286000" rtl="0">
              <a:lnSpc>
                <a:spcPct val="115000"/>
              </a:lnSpc>
              <a:spcBef>
                <a:spcPts val="0"/>
              </a:spcBef>
              <a:spcAft>
                <a:spcPts val="0"/>
              </a:spcAft>
              <a:buClr>
                <a:srgbClr val="00AECF"/>
              </a:buClr>
              <a:buSzPts val="1100"/>
              <a:buFont typeface="Montserrat"/>
              <a:buChar char="○"/>
              <a:defRPr sz="1100">
                <a:solidFill>
                  <a:srgbClr val="00264C"/>
                </a:solidFill>
                <a:latin typeface="Montserrat"/>
                <a:ea typeface="Montserrat"/>
                <a:cs typeface="Montserrat"/>
                <a:sym typeface="Montserrat"/>
              </a:defRPr>
            </a:lvl5pPr>
            <a:lvl6pPr indent="-292100" lvl="5" marL="2743200" rtl="0">
              <a:lnSpc>
                <a:spcPct val="115000"/>
              </a:lnSpc>
              <a:spcBef>
                <a:spcPts val="0"/>
              </a:spcBef>
              <a:spcAft>
                <a:spcPts val="0"/>
              </a:spcAft>
              <a:buClr>
                <a:srgbClr val="00AECF"/>
              </a:buClr>
              <a:buSzPts val="1000"/>
              <a:buFont typeface="Montserrat"/>
              <a:buChar char="■"/>
              <a:defRPr sz="1000">
                <a:solidFill>
                  <a:srgbClr val="00264C"/>
                </a:solidFill>
                <a:latin typeface="Montserrat"/>
                <a:ea typeface="Montserrat"/>
                <a:cs typeface="Montserrat"/>
                <a:sym typeface="Montserrat"/>
              </a:defRPr>
            </a:lvl6pPr>
            <a:lvl7pPr indent="-292100" lvl="6" marL="3200400" rtl="0">
              <a:lnSpc>
                <a:spcPct val="115000"/>
              </a:lnSpc>
              <a:spcBef>
                <a:spcPts val="0"/>
              </a:spcBef>
              <a:spcAft>
                <a:spcPts val="0"/>
              </a:spcAft>
              <a:buClr>
                <a:srgbClr val="00AECF"/>
              </a:buClr>
              <a:buSzPts val="1000"/>
              <a:buFont typeface="Montserrat"/>
              <a:buChar char="●"/>
              <a:defRPr sz="1000">
                <a:solidFill>
                  <a:srgbClr val="00264C"/>
                </a:solidFill>
                <a:latin typeface="Montserrat"/>
                <a:ea typeface="Montserrat"/>
                <a:cs typeface="Montserrat"/>
                <a:sym typeface="Montserrat"/>
              </a:defRPr>
            </a:lvl7pPr>
            <a:lvl8pPr indent="-292100" lvl="7" marL="3657600" rtl="0">
              <a:lnSpc>
                <a:spcPct val="115000"/>
              </a:lnSpc>
              <a:spcBef>
                <a:spcPts val="0"/>
              </a:spcBef>
              <a:spcAft>
                <a:spcPts val="0"/>
              </a:spcAft>
              <a:buClr>
                <a:srgbClr val="00AECF"/>
              </a:buClr>
              <a:buSzPts val="1000"/>
              <a:buFont typeface="Montserrat"/>
              <a:buChar char="○"/>
              <a:defRPr sz="1000">
                <a:solidFill>
                  <a:srgbClr val="00264C"/>
                </a:solidFill>
                <a:latin typeface="Montserrat"/>
                <a:ea typeface="Montserrat"/>
                <a:cs typeface="Montserrat"/>
                <a:sym typeface="Montserrat"/>
              </a:defRPr>
            </a:lvl8pPr>
            <a:lvl9pPr indent="-292100" lvl="8" marL="4114800" rtl="0">
              <a:lnSpc>
                <a:spcPct val="115000"/>
              </a:lnSpc>
              <a:spcBef>
                <a:spcPts val="0"/>
              </a:spcBef>
              <a:spcAft>
                <a:spcPts val="0"/>
              </a:spcAft>
              <a:buClr>
                <a:srgbClr val="00AECF"/>
              </a:buClr>
              <a:buSzPts val="1000"/>
              <a:buFont typeface="Montserrat"/>
              <a:buChar char="■"/>
              <a:defRPr sz="1000">
                <a:solidFill>
                  <a:srgbClr val="00264C"/>
                </a:solidFill>
                <a:latin typeface="Montserrat"/>
                <a:ea typeface="Montserrat"/>
                <a:cs typeface="Montserrat"/>
                <a:sym typeface="Montserrat"/>
              </a:defRPr>
            </a:lvl9pPr>
          </a:lstStyle>
          <a:p/>
        </p:txBody>
      </p:sp>
      <p:sp>
        <p:nvSpPr>
          <p:cNvPr id="64" name="Google Shape;64;p15"/>
          <p:cNvSpPr txBox="1"/>
          <p:nvPr>
            <p:ph idx="12" type="sldNum"/>
          </p:nvPr>
        </p:nvSpPr>
        <p:spPr>
          <a:xfrm>
            <a:off x="8262859" y="4749901"/>
            <a:ext cx="548700" cy="393600"/>
          </a:xfrm>
          <a:prstGeom prst="rect">
            <a:avLst/>
          </a:prstGeom>
        </p:spPr>
        <p:txBody>
          <a:bodyPr anchorCtr="0" anchor="ctr" bIns="91425" lIns="91425" spcFirstLastPara="1" rIns="91425" wrap="square" tIns="91425">
            <a:noAutofit/>
          </a:bodyPr>
          <a:lstStyle>
            <a:lvl1pPr lvl="0" rtl="0">
              <a:buNone/>
              <a:defRPr sz="1000">
                <a:solidFill>
                  <a:srgbClr val="00264C"/>
                </a:solidFill>
                <a:latin typeface="Montserrat"/>
                <a:ea typeface="Montserrat"/>
                <a:cs typeface="Montserrat"/>
                <a:sym typeface="Montserrat"/>
              </a:defRPr>
            </a:lvl1pPr>
            <a:lvl2pPr lvl="1" rtl="0">
              <a:buNone/>
              <a:defRPr sz="1000">
                <a:solidFill>
                  <a:srgbClr val="00264C"/>
                </a:solidFill>
                <a:latin typeface="Montserrat"/>
                <a:ea typeface="Montserrat"/>
                <a:cs typeface="Montserrat"/>
                <a:sym typeface="Montserrat"/>
              </a:defRPr>
            </a:lvl2pPr>
            <a:lvl3pPr lvl="2" rtl="0">
              <a:buNone/>
              <a:defRPr sz="1000">
                <a:solidFill>
                  <a:srgbClr val="00264C"/>
                </a:solidFill>
                <a:latin typeface="Montserrat"/>
                <a:ea typeface="Montserrat"/>
                <a:cs typeface="Montserrat"/>
                <a:sym typeface="Montserrat"/>
              </a:defRPr>
            </a:lvl3pPr>
            <a:lvl4pPr lvl="3" rtl="0">
              <a:buNone/>
              <a:defRPr sz="1000">
                <a:solidFill>
                  <a:srgbClr val="00264C"/>
                </a:solidFill>
                <a:latin typeface="Montserrat"/>
                <a:ea typeface="Montserrat"/>
                <a:cs typeface="Montserrat"/>
                <a:sym typeface="Montserrat"/>
              </a:defRPr>
            </a:lvl4pPr>
            <a:lvl5pPr lvl="4" rtl="0">
              <a:buNone/>
              <a:defRPr sz="1000">
                <a:solidFill>
                  <a:srgbClr val="00264C"/>
                </a:solidFill>
                <a:latin typeface="Montserrat"/>
                <a:ea typeface="Montserrat"/>
                <a:cs typeface="Montserrat"/>
                <a:sym typeface="Montserrat"/>
              </a:defRPr>
            </a:lvl5pPr>
            <a:lvl6pPr lvl="5" rtl="0">
              <a:buNone/>
              <a:defRPr sz="1000">
                <a:solidFill>
                  <a:srgbClr val="00264C"/>
                </a:solidFill>
                <a:latin typeface="Montserrat"/>
                <a:ea typeface="Montserrat"/>
                <a:cs typeface="Montserrat"/>
                <a:sym typeface="Montserrat"/>
              </a:defRPr>
            </a:lvl6pPr>
            <a:lvl7pPr lvl="6" rtl="0">
              <a:buNone/>
              <a:defRPr sz="1000">
                <a:solidFill>
                  <a:srgbClr val="00264C"/>
                </a:solidFill>
                <a:latin typeface="Montserrat"/>
                <a:ea typeface="Montserrat"/>
                <a:cs typeface="Montserrat"/>
                <a:sym typeface="Montserrat"/>
              </a:defRPr>
            </a:lvl7pPr>
            <a:lvl8pPr lvl="7" rtl="0">
              <a:buNone/>
              <a:defRPr sz="1000">
                <a:solidFill>
                  <a:srgbClr val="00264C"/>
                </a:solidFill>
                <a:latin typeface="Montserrat"/>
                <a:ea typeface="Montserrat"/>
                <a:cs typeface="Montserrat"/>
                <a:sym typeface="Montserrat"/>
              </a:defRPr>
            </a:lvl8pPr>
            <a:lvl9pPr lvl="8" rtl="0">
              <a:buNone/>
              <a:defRPr sz="1000">
                <a:solidFill>
                  <a:srgbClr val="00264C"/>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
        <p:nvSpPr>
          <p:cNvPr id="65" name="Google Shape;65;p15"/>
          <p:cNvSpPr txBox="1"/>
          <p:nvPr>
            <p:ph type="title"/>
          </p:nvPr>
        </p:nvSpPr>
        <p:spPr>
          <a:xfrm>
            <a:off x="334875" y="104563"/>
            <a:ext cx="8229600" cy="6642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200">
                <a:solidFill>
                  <a:srgbClr val="00264C"/>
                </a:solidFill>
                <a:latin typeface="Montserrat"/>
                <a:ea typeface="Montserrat"/>
                <a:cs typeface="Montserrat"/>
                <a:sym typeface="Montserrat"/>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pic>
        <p:nvPicPr>
          <p:cNvPr descr="confidentiel.png" id="66" name="Google Shape;66;p15"/>
          <p:cNvPicPr preferRelativeResize="0"/>
          <p:nvPr/>
        </p:nvPicPr>
        <p:blipFill>
          <a:blip r:embed="rId2">
            <a:alphaModFix/>
          </a:blip>
          <a:stretch>
            <a:fillRect/>
          </a:stretch>
        </p:blipFill>
        <p:spPr>
          <a:xfrm>
            <a:off x="7289025" y="4832288"/>
            <a:ext cx="1192700" cy="228825"/>
          </a:xfrm>
          <a:prstGeom prst="rect">
            <a:avLst/>
          </a:prstGeom>
          <a:noFill/>
          <a:ln>
            <a:noFill/>
          </a:ln>
        </p:spPr>
      </p:pic>
      <p:sp>
        <p:nvSpPr>
          <p:cNvPr id="67" name="Google Shape;67;p15"/>
          <p:cNvSpPr txBox="1"/>
          <p:nvPr>
            <p:ph idx="2" type="title"/>
          </p:nvPr>
        </p:nvSpPr>
        <p:spPr>
          <a:xfrm>
            <a:off x="334875" y="687950"/>
            <a:ext cx="7258800" cy="3258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00AECF"/>
              </a:buClr>
              <a:buSzPts val="1400"/>
              <a:buFont typeface="Arial"/>
              <a:buNone/>
              <a:defRPr b="0" sz="1400">
                <a:solidFill>
                  <a:srgbClr val="00AECF"/>
                </a:solidFill>
                <a:latin typeface="Montserrat"/>
                <a:ea typeface="Montserrat"/>
                <a:cs typeface="Montserrat"/>
                <a:sym typeface="Montserrat"/>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Google Shape;69;p1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70" name="Google Shape;70;p16"/>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71" name="Google Shape;71;p16"/>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72" name="Google Shape;72;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Google Shape;74;p1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75" name="Google Shape;75;p1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6" name="Shape 76"/>
        <p:cNvGrpSpPr/>
        <p:nvPr/>
      </p:nvGrpSpPr>
      <p:grpSpPr>
        <a:xfrm>
          <a:off x="0" y="0"/>
          <a:ext cx="0" cy="0"/>
          <a:chOff x="0" y="0"/>
          <a:chExt cx="0" cy="0"/>
        </a:xfrm>
      </p:grpSpPr>
      <p:sp>
        <p:nvSpPr>
          <p:cNvPr id="77" name="Google Shape;77;p18"/>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
        <p:nvSpPr>
          <p:cNvPr id="78" name="Google Shape;78;p1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credits">
  <p:cSld name="CUSTOM">
    <p:spTree>
      <p:nvGrpSpPr>
        <p:cNvPr id="81" name="Shape 81"/>
        <p:cNvGrpSpPr/>
        <p:nvPr/>
      </p:nvGrpSpPr>
      <p:grpSpPr>
        <a:xfrm>
          <a:off x="0" y="0"/>
          <a:ext cx="0" cy="0"/>
          <a:chOff x="0" y="0"/>
          <a:chExt cx="0" cy="0"/>
        </a:xfrm>
      </p:grpSpPr>
      <p:cxnSp>
        <p:nvCxnSpPr>
          <p:cNvPr id="82" name="Google Shape;82;p20"/>
          <p:cNvCxnSpPr/>
          <p:nvPr/>
        </p:nvCxnSpPr>
        <p:spPr>
          <a:xfrm>
            <a:off x="736950" y="1153793"/>
            <a:ext cx="7974900" cy="0"/>
          </a:xfrm>
          <a:prstGeom prst="straightConnector1">
            <a:avLst/>
          </a:prstGeom>
          <a:noFill/>
          <a:ln cap="flat" cmpd="sng" w="9525">
            <a:solidFill>
              <a:srgbClr val="00264C"/>
            </a:solidFill>
            <a:prstDash val="solid"/>
            <a:round/>
            <a:headEnd len="med" w="med" type="none"/>
            <a:tailEnd len="med" w="med" type="none"/>
          </a:ln>
        </p:spPr>
      </p:cxnSp>
      <p:pic>
        <p:nvPicPr>
          <p:cNvPr id="83" name="Google Shape;83;p20"/>
          <p:cNvPicPr preferRelativeResize="0"/>
          <p:nvPr/>
        </p:nvPicPr>
        <p:blipFill>
          <a:blip r:embed="rId2">
            <a:alphaModFix/>
          </a:blip>
          <a:stretch>
            <a:fillRect/>
          </a:stretch>
        </p:blipFill>
        <p:spPr>
          <a:xfrm>
            <a:off x="516825" y="222225"/>
            <a:ext cx="1077784" cy="694797"/>
          </a:xfrm>
          <a:prstGeom prst="rect">
            <a:avLst/>
          </a:prstGeom>
          <a:noFill/>
          <a:ln>
            <a:noFill/>
          </a:ln>
        </p:spPr>
      </p:pic>
      <p:sp>
        <p:nvSpPr>
          <p:cNvPr id="84" name="Google Shape;84;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00264C"/>
                </a:solidFill>
                <a:latin typeface="Montserrat"/>
                <a:ea typeface="Montserrat"/>
                <a:cs typeface="Montserrat"/>
                <a:sym typeface="Montserrat"/>
              </a:defRPr>
            </a:lvl1pPr>
            <a:lvl2pPr lvl="1" rtl="0">
              <a:buNone/>
              <a:defRPr>
                <a:solidFill>
                  <a:srgbClr val="00264C"/>
                </a:solidFill>
                <a:latin typeface="Montserrat"/>
                <a:ea typeface="Montserrat"/>
                <a:cs typeface="Montserrat"/>
                <a:sym typeface="Montserrat"/>
              </a:defRPr>
            </a:lvl2pPr>
            <a:lvl3pPr lvl="2" rtl="0">
              <a:buNone/>
              <a:defRPr>
                <a:solidFill>
                  <a:srgbClr val="00264C"/>
                </a:solidFill>
                <a:latin typeface="Montserrat"/>
                <a:ea typeface="Montserrat"/>
                <a:cs typeface="Montserrat"/>
                <a:sym typeface="Montserrat"/>
              </a:defRPr>
            </a:lvl3pPr>
            <a:lvl4pPr lvl="3" rtl="0">
              <a:buNone/>
              <a:defRPr>
                <a:solidFill>
                  <a:srgbClr val="00264C"/>
                </a:solidFill>
                <a:latin typeface="Montserrat"/>
                <a:ea typeface="Montserrat"/>
                <a:cs typeface="Montserrat"/>
                <a:sym typeface="Montserrat"/>
              </a:defRPr>
            </a:lvl4pPr>
            <a:lvl5pPr lvl="4" rtl="0">
              <a:buNone/>
              <a:defRPr>
                <a:solidFill>
                  <a:srgbClr val="00264C"/>
                </a:solidFill>
                <a:latin typeface="Montserrat"/>
                <a:ea typeface="Montserrat"/>
                <a:cs typeface="Montserrat"/>
                <a:sym typeface="Montserrat"/>
              </a:defRPr>
            </a:lvl5pPr>
            <a:lvl6pPr lvl="5" rtl="0">
              <a:buNone/>
              <a:defRPr>
                <a:solidFill>
                  <a:srgbClr val="00264C"/>
                </a:solidFill>
                <a:latin typeface="Montserrat"/>
                <a:ea typeface="Montserrat"/>
                <a:cs typeface="Montserrat"/>
                <a:sym typeface="Montserrat"/>
              </a:defRPr>
            </a:lvl6pPr>
            <a:lvl7pPr lvl="6" rtl="0">
              <a:buNone/>
              <a:defRPr>
                <a:solidFill>
                  <a:srgbClr val="00264C"/>
                </a:solidFill>
                <a:latin typeface="Montserrat"/>
                <a:ea typeface="Montserrat"/>
                <a:cs typeface="Montserrat"/>
                <a:sym typeface="Montserrat"/>
              </a:defRPr>
            </a:lvl7pPr>
            <a:lvl8pPr lvl="7" rtl="0">
              <a:buNone/>
              <a:defRPr>
                <a:solidFill>
                  <a:srgbClr val="00264C"/>
                </a:solidFill>
                <a:latin typeface="Montserrat"/>
                <a:ea typeface="Montserrat"/>
                <a:cs typeface="Montserrat"/>
                <a:sym typeface="Montserrat"/>
              </a:defRPr>
            </a:lvl8pPr>
            <a:lvl9pPr lvl="8" rtl="0">
              <a:buNone/>
              <a:defRPr>
                <a:solidFill>
                  <a:srgbClr val="00264C"/>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avec titre 1">
  <p:cSld name="TITLE_1">
    <p:spTree>
      <p:nvGrpSpPr>
        <p:cNvPr id="85" name="Shape 85"/>
        <p:cNvGrpSpPr/>
        <p:nvPr/>
      </p:nvGrpSpPr>
      <p:grpSpPr>
        <a:xfrm>
          <a:off x="0" y="0"/>
          <a:ext cx="0" cy="0"/>
          <a:chOff x="0" y="0"/>
          <a:chExt cx="0" cy="0"/>
        </a:xfrm>
      </p:grpSpPr>
      <p:sp>
        <p:nvSpPr>
          <p:cNvPr id="86" name="Google Shape;86;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1">
  <p:cSld name="TITLE_2">
    <p:spTree>
      <p:nvGrpSpPr>
        <p:cNvPr id="89" name="Shape 89"/>
        <p:cNvGrpSpPr/>
        <p:nvPr/>
      </p:nvGrpSpPr>
      <p:grpSpPr>
        <a:xfrm>
          <a:off x="0" y="0"/>
          <a:ext cx="0" cy="0"/>
          <a:chOff x="0" y="0"/>
          <a:chExt cx="0" cy="0"/>
        </a:xfrm>
      </p:grpSpPr>
      <p:sp>
        <p:nvSpPr>
          <p:cNvPr id="90" name="Google Shape;90;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 name="Google Shape;91;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3">
    <p:spTree>
      <p:nvGrpSpPr>
        <p:cNvPr id="93" name="Shape 93"/>
        <p:cNvGrpSpPr/>
        <p:nvPr/>
      </p:nvGrpSpPr>
      <p:grpSpPr>
        <a:xfrm>
          <a:off x="0" y="0"/>
          <a:ext cx="0" cy="0"/>
          <a:chOff x="0" y="0"/>
          <a:chExt cx="0" cy="0"/>
        </a:xfrm>
      </p:grpSpPr>
      <p:sp>
        <p:nvSpPr>
          <p:cNvPr id="94" name="Google Shape;9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5" name="Google Shape;9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 name="Google Shape;9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1" name="Shape 101"/>
        <p:cNvGrpSpPr/>
        <p:nvPr/>
      </p:nvGrpSpPr>
      <p:grpSpPr>
        <a:xfrm>
          <a:off x="0" y="0"/>
          <a:ext cx="0" cy="0"/>
          <a:chOff x="0" y="0"/>
          <a:chExt cx="0" cy="0"/>
        </a:xfrm>
      </p:grpSpPr>
      <p:sp>
        <p:nvSpPr>
          <p:cNvPr id="102" name="Google Shape;102;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3" name="Google Shape;103;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4" name="Google Shape;10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7" name="Google Shape;10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8" name="Google Shape;10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9" name="Shape 109"/>
        <p:cNvGrpSpPr/>
        <p:nvPr/>
      </p:nvGrpSpPr>
      <p:grpSpPr>
        <a:xfrm>
          <a:off x="0" y="0"/>
          <a:ext cx="0" cy="0"/>
          <a:chOff x="0" y="0"/>
          <a:chExt cx="0" cy="0"/>
        </a:xfrm>
      </p:grpSpPr>
      <p:sp>
        <p:nvSpPr>
          <p:cNvPr id="110" name="Google Shape;110;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1" name="Google Shape;11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2" name="Shape 112"/>
        <p:cNvGrpSpPr/>
        <p:nvPr/>
      </p:nvGrpSpPr>
      <p:grpSpPr>
        <a:xfrm>
          <a:off x="0" y="0"/>
          <a:ext cx="0" cy="0"/>
          <a:chOff x="0" y="0"/>
          <a:chExt cx="0" cy="0"/>
        </a:xfrm>
      </p:grpSpPr>
      <p:sp>
        <p:nvSpPr>
          <p:cNvPr id="113" name="Google Shape;113;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4" name="Google Shape;114;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15" name="Google Shape;115;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16" name="Google Shape;11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7" name="Shape 117"/>
        <p:cNvGrpSpPr/>
        <p:nvPr/>
      </p:nvGrpSpPr>
      <p:grpSpPr>
        <a:xfrm>
          <a:off x="0" y="0"/>
          <a:ext cx="0" cy="0"/>
          <a:chOff x="0" y="0"/>
          <a:chExt cx="0" cy="0"/>
        </a:xfrm>
      </p:grpSpPr>
      <p:sp>
        <p:nvSpPr>
          <p:cNvPr id="118" name="Google Shape;11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20" name="Shape 120"/>
        <p:cNvGrpSpPr/>
        <p:nvPr/>
      </p:nvGrpSpPr>
      <p:grpSpPr>
        <a:xfrm>
          <a:off x="0" y="0"/>
          <a:ext cx="0" cy="0"/>
          <a:chOff x="0" y="0"/>
          <a:chExt cx="0" cy="0"/>
        </a:xfrm>
      </p:grpSpPr>
      <p:sp>
        <p:nvSpPr>
          <p:cNvPr id="121" name="Google Shape;121;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2" name="Google Shape;122;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23" name="Google Shape;12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24" name="Shape 124"/>
        <p:cNvGrpSpPr/>
        <p:nvPr/>
      </p:nvGrpSpPr>
      <p:grpSpPr>
        <a:xfrm>
          <a:off x="0" y="0"/>
          <a:ext cx="0" cy="0"/>
          <a:chOff x="0" y="0"/>
          <a:chExt cx="0" cy="0"/>
        </a:xfrm>
      </p:grpSpPr>
      <p:sp>
        <p:nvSpPr>
          <p:cNvPr id="125" name="Google Shape;125;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26" name="Google Shape;12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sp>
        <p:nvSpPr>
          <p:cNvPr id="128" name="Google Shape;128;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0" name="Google Shape;130;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1" name="Google Shape;131;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2" name="Google Shape;13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3" name="Shape 133"/>
        <p:cNvGrpSpPr/>
        <p:nvPr/>
      </p:nvGrpSpPr>
      <p:grpSpPr>
        <a:xfrm>
          <a:off x="0" y="0"/>
          <a:ext cx="0" cy="0"/>
          <a:chOff x="0" y="0"/>
          <a:chExt cx="0" cy="0"/>
        </a:xfrm>
      </p:grpSpPr>
      <p:sp>
        <p:nvSpPr>
          <p:cNvPr id="134" name="Google Shape;134;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35" name="Google Shape;13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6" name="Shape 136"/>
        <p:cNvGrpSpPr/>
        <p:nvPr/>
      </p:nvGrpSpPr>
      <p:grpSpPr>
        <a:xfrm>
          <a:off x="0" y="0"/>
          <a:ext cx="0" cy="0"/>
          <a:chOff x="0" y="0"/>
          <a:chExt cx="0" cy="0"/>
        </a:xfrm>
      </p:grpSpPr>
      <p:sp>
        <p:nvSpPr>
          <p:cNvPr id="137" name="Google Shape;137;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8" name="Google Shape;138;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39" name="Google Shape;13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0" name="Shape 140"/>
        <p:cNvGrpSpPr/>
        <p:nvPr/>
      </p:nvGrpSpPr>
      <p:grpSpPr>
        <a:xfrm>
          <a:off x="0" y="0"/>
          <a:ext cx="0" cy="0"/>
          <a:chOff x="0" y="0"/>
          <a:chExt cx="0" cy="0"/>
        </a:xfrm>
      </p:grpSpPr>
      <p:sp>
        <p:nvSpPr>
          <p:cNvPr id="141" name="Google Shape;14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2" Type="http://schemas.openxmlformats.org/officeDocument/2006/relationships/theme" Target="../theme/theme2.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00264C"/>
              </a:buClr>
              <a:buSzPts val="3600"/>
              <a:buFont typeface="Montserrat"/>
              <a:buNone/>
              <a:defRPr b="1" i="0" sz="3600" u="none" cap="none" strike="noStrike">
                <a:solidFill>
                  <a:srgbClr val="00264C"/>
                </a:solidFill>
                <a:latin typeface="Montserrat"/>
                <a:ea typeface="Montserrat"/>
                <a:cs typeface="Montserrat"/>
                <a:sym typeface="Montserrat"/>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rgbClr val="00264C"/>
              </a:buClr>
              <a:buSzPts val="3000"/>
              <a:buFont typeface="Montserrat"/>
              <a:buChar char="●"/>
              <a:defRPr b="0" i="0" sz="3000" u="none" cap="none" strike="noStrike">
                <a:solidFill>
                  <a:srgbClr val="00264C"/>
                </a:solidFill>
                <a:latin typeface="Montserrat"/>
                <a:ea typeface="Montserrat"/>
                <a:cs typeface="Montserrat"/>
                <a:sym typeface="Montserrat"/>
              </a:defRPr>
            </a:lvl1pPr>
            <a:lvl2pPr indent="-381000" lvl="1" marL="914400" rtl="0" algn="l">
              <a:spcBef>
                <a:spcPts val="0"/>
              </a:spcBef>
              <a:spcAft>
                <a:spcPts val="0"/>
              </a:spcAft>
              <a:buClr>
                <a:srgbClr val="00AECF"/>
              </a:buClr>
              <a:buSzPts val="2400"/>
              <a:buFont typeface="Montserrat"/>
              <a:buChar char="○"/>
              <a:defRPr b="0" i="0" sz="2400" u="none" cap="none" strike="noStrike">
                <a:solidFill>
                  <a:srgbClr val="00AECF"/>
                </a:solidFill>
                <a:latin typeface="Montserrat"/>
                <a:ea typeface="Montserrat"/>
                <a:cs typeface="Montserrat"/>
                <a:sym typeface="Montserrat"/>
              </a:defRPr>
            </a:lvl2pPr>
            <a:lvl3pPr indent="-381000" lvl="2" marL="1371600" rtl="0" algn="l">
              <a:spcBef>
                <a:spcPts val="0"/>
              </a:spcBef>
              <a:spcAft>
                <a:spcPts val="0"/>
              </a:spcAft>
              <a:buClr>
                <a:srgbClr val="00264C"/>
              </a:buClr>
              <a:buSzPts val="2400"/>
              <a:buFont typeface="Montserrat"/>
              <a:buChar char="■"/>
              <a:defRPr b="0" i="0" sz="2400" u="none" cap="none" strike="noStrike">
                <a:solidFill>
                  <a:srgbClr val="00264C"/>
                </a:solidFill>
                <a:latin typeface="Montserrat"/>
                <a:ea typeface="Montserrat"/>
                <a:cs typeface="Montserrat"/>
                <a:sym typeface="Montserrat"/>
              </a:defRPr>
            </a:lvl3pPr>
            <a:lvl4pPr indent="-342900" lvl="3" marL="1828800" rtl="0" algn="l">
              <a:spcBef>
                <a:spcPts val="0"/>
              </a:spcBef>
              <a:spcAft>
                <a:spcPts val="0"/>
              </a:spcAft>
              <a:buClr>
                <a:srgbClr val="00264C"/>
              </a:buClr>
              <a:buSzPts val="1800"/>
              <a:buFont typeface="Montserrat"/>
              <a:buChar char="●"/>
              <a:defRPr b="0" i="0" sz="1800" u="none" cap="none" strike="noStrike">
                <a:solidFill>
                  <a:srgbClr val="00264C"/>
                </a:solidFill>
                <a:latin typeface="Montserrat"/>
                <a:ea typeface="Montserrat"/>
                <a:cs typeface="Montserrat"/>
                <a:sym typeface="Montserrat"/>
              </a:defRPr>
            </a:lvl4pPr>
            <a:lvl5pPr indent="-342900" lvl="4" marL="2286000" rtl="0" algn="l">
              <a:spcBef>
                <a:spcPts val="0"/>
              </a:spcBef>
              <a:spcAft>
                <a:spcPts val="0"/>
              </a:spcAft>
              <a:buClr>
                <a:srgbClr val="00264C"/>
              </a:buClr>
              <a:buSzPts val="1800"/>
              <a:buFont typeface="Montserrat"/>
              <a:buChar char="○"/>
              <a:defRPr b="0" i="0" sz="1800" u="none" cap="none" strike="noStrike">
                <a:solidFill>
                  <a:srgbClr val="00264C"/>
                </a:solidFill>
                <a:latin typeface="Montserrat"/>
                <a:ea typeface="Montserrat"/>
                <a:cs typeface="Montserrat"/>
                <a:sym typeface="Montserrat"/>
              </a:defRPr>
            </a:lvl5pPr>
            <a:lvl6pPr indent="-342900" lvl="5" marL="2743200" rtl="0" algn="l">
              <a:spcBef>
                <a:spcPts val="0"/>
              </a:spcBef>
              <a:spcAft>
                <a:spcPts val="0"/>
              </a:spcAft>
              <a:buClr>
                <a:srgbClr val="00264C"/>
              </a:buClr>
              <a:buSzPts val="1800"/>
              <a:buFont typeface="Montserrat"/>
              <a:buChar char="■"/>
              <a:defRPr b="0" i="0" sz="1800" u="none" cap="none" strike="noStrike">
                <a:solidFill>
                  <a:srgbClr val="00264C"/>
                </a:solidFill>
                <a:latin typeface="Montserrat"/>
                <a:ea typeface="Montserrat"/>
                <a:cs typeface="Montserrat"/>
                <a:sym typeface="Montserrat"/>
              </a:defRPr>
            </a:lvl6pPr>
            <a:lvl7pPr indent="-342900" lvl="6" marL="3200400" rtl="0" algn="l">
              <a:spcBef>
                <a:spcPts val="0"/>
              </a:spcBef>
              <a:spcAft>
                <a:spcPts val="0"/>
              </a:spcAft>
              <a:buClr>
                <a:srgbClr val="00264C"/>
              </a:buClr>
              <a:buSzPts val="1800"/>
              <a:buFont typeface="Montserrat"/>
              <a:buChar char="●"/>
              <a:defRPr b="0" i="0" sz="1800" u="none" cap="none" strike="noStrike">
                <a:solidFill>
                  <a:srgbClr val="00264C"/>
                </a:solidFill>
                <a:latin typeface="Montserrat"/>
                <a:ea typeface="Montserrat"/>
                <a:cs typeface="Montserrat"/>
                <a:sym typeface="Montserrat"/>
              </a:defRPr>
            </a:lvl7pPr>
            <a:lvl8pPr indent="-342900" lvl="7" marL="3657600" rtl="0" algn="l">
              <a:spcBef>
                <a:spcPts val="0"/>
              </a:spcBef>
              <a:spcAft>
                <a:spcPts val="0"/>
              </a:spcAft>
              <a:buClr>
                <a:srgbClr val="00264C"/>
              </a:buClr>
              <a:buSzPts val="1800"/>
              <a:buFont typeface="Montserrat"/>
              <a:buChar char="○"/>
              <a:defRPr b="0" i="0" sz="1800" u="none" cap="none" strike="noStrike">
                <a:solidFill>
                  <a:srgbClr val="00264C"/>
                </a:solidFill>
                <a:latin typeface="Montserrat"/>
                <a:ea typeface="Montserrat"/>
                <a:cs typeface="Montserrat"/>
                <a:sym typeface="Montserrat"/>
              </a:defRPr>
            </a:lvl8pPr>
            <a:lvl9pPr indent="-342900" lvl="8" marL="4114800" rtl="0" algn="l">
              <a:spcBef>
                <a:spcPts val="0"/>
              </a:spcBef>
              <a:spcAft>
                <a:spcPts val="0"/>
              </a:spcAft>
              <a:buClr>
                <a:srgbClr val="00264C"/>
              </a:buClr>
              <a:buSzPts val="1800"/>
              <a:buFont typeface="Montserrat"/>
              <a:buChar char="■"/>
              <a:defRPr b="0" i="0" sz="1800" u="none" cap="none" strike="noStrike">
                <a:solidFill>
                  <a:srgbClr val="00264C"/>
                </a:solidFill>
                <a:latin typeface="Montserrat"/>
                <a:ea typeface="Montserrat"/>
                <a:cs typeface="Montserrat"/>
                <a:sym typeface="Montserra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7" name="Shape 97"/>
        <p:cNvGrpSpPr/>
        <p:nvPr/>
      </p:nvGrpSpPr>
      <p:grpSpPr>
        <a:xfrm>
          <a:off x="0" y="0"/>
          <a:ext cx="0" cy="0"/>
          <a:chOff x="0" y="0"/>
          <a:chExt cx="0" cy="0"/>
        </a:xfrm>
      </p:grpSpPr>
      <p:sp>
        <p:nvSpPr>
          <p:cNvPr id="98" name="Google Shape;98;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9" name="Google Shape;99;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00" name="Google Shape;10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7.xml"/><Relationship Id="rId3" Type="http://schemas.openxmlformats.org/officeDocument/2006/relationships/hyperlink" Target="https://hollygrimm.com/syllabus_rl" TargetMode="External"/><Relationship Id="rId4" Type="http://schemas.openxmlformats.org/officeDocument/2006/relationships/hyperlink" Target="http://karpathy.github.io/2016/05/31/rl/" TargetMode="External"/><Relationship Id="rId5" Type="http://schemas.openxmlformats.org/officeDocument/2006/relationships/hyperlink" Target="https://www.slideshare.net/zhihua98/deep-reinforcement-learning-from-scratch-84633163" TargetMode="External"/><Relationship Id="rId6" Type="http://schemas.openxmlformats.org/officeDocument/2006/relationships/hyperlink" Target="https://medium.com/@SmartLabAI/reinforcement-learning-algorithms-an-intuitive-overview-904e2dff5bbc" TargetMode="External"/><Relationship Id="rId7" Type="http://schemas.openxmlformats.org/officeDocument/2006/relationships/hyperlink" Target="http://louiskirsch.com/maps/reinforcement-learning" TargetMode="External"/><Relationship Id="rId8" Type="http://schemas.openxmlformats.org/officeDocument/2006/relationships/hyperlink" Target="https://www.intel.ai/introducing-reinforcement-learning-coach-0-10-0/#gs.89wsv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 Id="rId3" Type="http://schemas.openxmlformats.org/officeDocument/2006/relationships/hyperlink" Target="https://towardsdatascience.com/reinforcement-learning-temporal-difference-sarsa-q-learning-expected-sarsa-on-python-9fecfda7467e" TargetMode="External"/><Relationship Id="rId4" Type="http://schemas.openxmlformats.org/officeDocument/2006/relationships/hyperlink" Target="https://github.com/ciortanmadalina/RL_overview"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 Id="rId3" Type="http://schemas.openxmlformats.org/officeDocument/2006/relationships/image" Target="../media/image19.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sz="3600"/>
              <a:t>Reinforcement learning</a:t>
            </a:r>
            <a:endParaRPr sz="3600"/>
          </a:p>
        </p:txBody>
      </p:sp>
      <p:sp>
        <p:nvSpPr>
          <p:cNvPr id="147" name="Google Shape;147;p36"/>
          <p:cNvSpPr txBox="1"/>
          <p:nvPr>
            <p:ph idx="1" type="subTitle"/>
          </p:nvPr>
        </p:nvSpPr>
        <p:spPr>
          <a:xfrm>
            <a:off x="311700" y="2834125"/>
            <a:ext cx="8520600" cy="1178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fr" sz="2400">
                <a:solidFill>
                  <a:srgbClr val="00AECF"/>
                </a:solidFill>
              </a:rPr>
              <a:t>AI Talks</a:t>
            </a:r>
            <a:endParaRPr sz="2400">
              <a:solidFill>
                <a:srgbClr val="00AECF"/>
              </a:solidFill>
            </a:endParaRPr>
          </a:p>
        </p:txBody>
      </p:sp>
      <p:pic>
        <p:nvPicPr>
          <p:cNvPr descr="EURANOVA logo.png" id="148" name="Google Shape;148;p36"/>
          <p:cNvPicPr preferRelativeResize="0"/>
          <p:nvPr/>
        </p:nvPicPr>
        <p:blipFill>
          <a:blip r:embed="rId3">
            <a:alphaModFix/>
          </a:blip>
          <a:stretch>
            <a:fillRect/>
          </a:stretch>
        </p:blipFill>
        <p:spPr>
          <a:xfrm>
            <a:off x="457656" y="158775"/>
            <a:ext cx="1452201" cy="945875"/>
          </a:xfrm>
          <a:prstGeom prst="rect">
            <a:avLst/>
          </a:prstGeom>
          <a:noFill/>
          <a:ln>
            <a:noFill/>
          </a:ln>
        </p:spPr>
      </p:pic>
      <p:cxnSp>
        <p:nvCxnSpPr>
          <p:cNvPr id="149" name="Google Shape;149;p36"/>
          <p:cNvCxnSpPr/>
          <p:nvPr/>
        </p:nvCxnSpPr>
        <p:spPr>
          <a:xfrm flipH="1" rot="10800000">
            <a:off x="602275" y="1104300"/>
            <a:ext cx="7881000" cy="12000"/>
          </a:xfrm>
          <a:prstGeom prst="straightConnector1">
            <a:avLst/>
          </a:prstGeom>
          <a:noFill/>
          <a:ln cap="flat" cmpd="sng" w="9525">
            <a:solidFill>
              <a:srgbClr val="00264C"/>
            </a:solidFill>
            <a:prstDash val="solid"/>
            <a:round/>
            <a:headEnd len="med" w="med" type="none"/>
            <a:tailEnd len="med" w="med" type="none"/>
          </a:ln>
        </p:spPr>
      </p:cxnSp>
      <p:cxnSp>
        <p:nvCxnSpPr>
          <p:cNvPr id="150" name="Google Shape;150;p36"/>
          <p:cNvCxnSpPr/>
          <p:nvPr/>
        </p:nvCxnSpPr>
        <p:spPr>
          <a:xfrm flipH="1" rot="10800000">
            <a:off x="602275" y="4761900"/>
            <a:ext cx="7881000" cy="12000"/>
          </a:xfrm>
          <a:prstGeom prst="straightConnector1">
            <a:avLst/>
          </a:prstGeom>
          <a:noFill/>
          <a:ln cap="flat" cmpd="sng" w="9525">
            <a:solidFill>
              <a:srgbClr val="00264C"/>
            </a:solidFill>
            <a:prstDash val="solid"/>
            <a:round/>
            <a:headEnd len="med" w="med" type="none"/>
            <a:tailEnd len="med" w="med" type="none"/>
          </a:ln>
        </p:spPr>
      </p:cxnSp>
      <p:cxnSp>
        <p:nvCxnSpPr>
          <p:cNvPr id="151" name="Google Shape;151;p36"/>
          <p:cNvCxnSpPr/>
          <p:nvPr/>
        </p:nvCxnSpPr>
        <p:spPr>
          <a:xfrm flipH="1" rot="10800000">
            <a:off x="602275" y="4380900"/>
            <a:ext cx="7881000" cy="12000"/>
          </a:xfrm>
          <a:prstGeom prst="straightConnector1">
            <a:avLst/>
          </a:prstGeom>
          <a:noFill/>
          <a:ln cap="flat" cmpd="sng" w="9525">
            <a:solidFill>
              <a:srgbClr val="00264C"/>
            </a:solidFill>
            <a:prstDash val="solid"/>
            <a:round/>
            <a:headEnd len="med" w="med" type="none"/>
            <a:tailEnd len="med" w="med" type="none"/>
          </a:ln>
        </p:spPr>
      </p:cxnSp>
      <p:sp>
        <p:nvSpPr>
          <p:cNvPr id="152" name="Google Shape;152;p36"/>
          <p:cNvSpPr txBox="1"/>
          <p:nvPr/>
        </p:nvSpPr>
        <p:spPr>
          <a:xfrm>
            <a:off x="602275" y="4382325"/>
            <a:ext cx="7814700" cy="2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264C"/>
                </a:solidFill>
                <a:latin typeface="Montserrat"/>
                <a:ea typeface="Montserrat"/>
                <a:cs typeface="Montserrat"/>
                <a:sym typeface="Montserrat"/>
              </a:rPr>
              <a:t>Employé</a:t>
            </a:r>
            <a:r>
              <a:rPr lang="fr">
                <a:solidFill>
                  <a:srgbClr val="00264C"/>
                </a:solidFill>
                <a:latin typeface="Montserrat"/>
                <a:ea typeface="Montserrat"/>
                <a:cs typeface="Montserrat"/>
                <a:sym typeface="Montserrat"/>
              </a:rPr>
              <a:t>, Fonction @ EURANOVA</a:t>
            </a:r>
            <a:endParaRPr>
              <a:solidFill>
                <a:srgbClr val="00264C"/>
              </a:solidFill>
              <a:latin typeface="Montserrat"/>
              <a:ea typeface="Montserrat"/>
              <a:cs typeface="Montserrat"/>
              <a:sym typeface="Montserrat"/>
            </a:endParaRPr>
          </a:p>
        </p:txBody>
      </p:sp>
      <p:sp>
        <p:nvSpPr>
          <p:cNvPr id="153" name="Google Shape;153;p36"/>
          <p:cNvSpPr txBox="1"/>
          <p:nvPr/>
        </p:nvSpPr>
        <p:spPr>
          <a:xfrm>
            <a:off x="6527475" y="591175"/>
            <a:ext cx="1935600" cy="5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00264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On policy vs off policy RL</a:t>
            </a:r>
            <a:endParaRPr/>
          </a:p>
        </p:txBody>
      </p:sp>
      <p:sp>
        <p:nvSpPr>
          <p:cNvPr id="215" name="Google Shape;215;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fr" sz="1400"/>
              <a:t>Off policy: the agent learns the value function according to the action derived from another policy. For instance, a robot can figure out its policy by observing another robot or any other demonstration</a:t>
            </a:r>
            <a:endParaRPr sz="1400"/>
          </a:p>
          <a:p>
            <a:pPr indent="-317500" lvl="1" marL="914400" rtl="0" algn="l">
              <a:lnSpc>
                <a:spcPct val="115000"/>
              </a:lnSpc>
              <a:spcBef>
                <a:spcPts val="0"/>
              </a:spcBef>
              <a:spcAft>
                <a:spcPts val="0"/>
              </a:spcAft>
              <a:buSzPts val="1400"/>
              <a:buChar char="○"/>
            </a:pPr>
            <a:r>
              <a:rPr lang="fr"/>
              <a:t>Reuses the experience from old policies and learns about optimal policy while still exploring</a:t>
            </a:r>
            <a:endParaRPr sz="1400"/>
          </a:p>
          <a:p>
            <a:pPr indent="-317500" lvl="0" marL="457200" rtl="0" algn="l">
              <a:lnSpc>
                <a:spcPct val="115000"/>
              </a:lnSpc>
              <a:spcBef>
                <a:spcPts val="0"/>
              </a:spcBef>
              <a:spcAft>
                <a:spcPts val="0"/>
              </a:spcAft>
              <a:buSzPts val="1400"/>
              <a:buChar char="●"/>
            </a:pPr>
            <a:r>
              <a:rPr lang="fr" sz="1400"/>
              <a:t>On policy: the agent learns the value function according to the current action derived from the policy currently being used. The agent learns about the policy </a:t>
            </a:r>
            <a:r>
              <a:rPr lang="fr" sz="1400"/>
              <a:t>𝛑 </a:t>
            </a:r>
            <a:r>
              <a:rPr lang="fr" sz="1400"/>
              <a:t>from the experience sampled from </a:t>
            </a:r>
            <a:r>
              <a:rPr lang="fr" sz="1400"/>
              <a:t>𝛑 </a:t>
            </a:r>
            <a:endParaRPr sz="1400"/>
          </a:p>
          <a:p>
            <a:pPr indent="-317500" lvl="1" marL="914400" rtl="0" algn="l">
              <a:lnSpc>
                <a:spcPct val="115000"/>
              </a:lnSpc>
              <a:spcBef>
                <a:spcPts val="0"/>
              </a:spcBef>
              <a:spcAft>
                <a:spcPts val="0"/>
              </a:spcAft>
              <a:buSzPts val="1400"/>
              <a:buChar char="○"/>
            </a:pPr>
            <a:r>
              <a:rPr lang="fr"/>
              <a:t>we start with a (S,A) pair, then we randomly sample from the environment to receive a reward R and end up in S’, sample again the policy to generate A’ and so on</a:t>
            </a:r>
            <a:endParaRPr/>
          </a:p>
        </p:txBody>
      </p:sp>
      <p:pic>
        <p:nvPicPr>
          <p:cNvPr id="216" name="Google Shape;216;p45"/>
          <p:cNvPicPr preferRelativeResize="0"/>
          <p:nvPr/>
        </p:nvPicPr>
        <p:blipFill rotWithShape="1">
          <a:blip r:embed="rId3">
            <a:alphaModFix/>
          </a:blip>
          <a:srcRect b="0" l="0" r="0" t="0"/>
          <a:stretch/>
        </p:blipFill>
        <p:spPr>
          <a:xfrm>
            <a:off x="167787" y="3324733"/>
            <a:ext cx="8734425" cy="1552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SARSA (State Action Reward State Action)</a:t>
            </a:r>
            <a:br>
              <a:rPr lang="fr"/>
            </a:br>
            <a:endParaRPr/>
          </a:p>
        </p:txBody>
      </p:sp>
      <p:pic>
        <p:nvPicPr>
          <p:cNvPr id="222" name="Google Shape;222;p46"/>
          <p:cNvPicPr preferRelativeResize="0"/>
          <p:nvPr/>
        </p:nvPicPr>
        <p:blipFill rotWithShape="1">
          <a:blip r:embed="rId3">
            <a:alphaModFix/>
          </a:blip>
          <a:srcRect b="0" l="0" r="0" t="0"/>
          <a:stretch/>
        </p:blipFill>
        <p:spPr>
          <a:xfrm>
            <a:off x="311700" y="1372603"/>
            <a:ext cx="8639175" cy="350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Deep Q Learning</a:t>
            </a:r>
            <a:endParaRPr/>
          </a:p>
        </p:txBody>
      </p:sp>
      <p:sp>
        <p:nvSpPr>
          <p:cNvPr id="228" name="Google Shape;228;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200"/>
              </a:spcBef>
              <a:spcAft>
                <a:spcPts val="0"/>
              </a:spcAft>
              <a:buSzPts val="1800"/>
              <a:buChar char="●"/>
            </a:pPr>
            <a:r>
              <a:rPr lang="fr"/>
              <a:t>Q-Learning ⇨ Q-Table </a:t>
            </a:r>
            <a:r>
              <a:rPr lang="fr"/>
              <a:t>⇨ like a cheat-cheat</a:t>
            </a:r>
            <a:r>
              <a:rPr lang="fr"/>
              <a:t> </a:t>
            </a:r>
            <a:endParaRPr/>
          </a:p>
          <a:p>
            <a:pPr indent="0" lvl="0" marL="457200" marR="0" rtl="0" algn="l">
              <a:lnSpc>
                <a:spcPct val="100000"/>
              </a:lnSpc>
              <a:spcBef>
                <a:spcPts val="200"/>
              </a:spcBef>
              <a:spcAft>
                <a:spcPts val="0"/>
              </a:spcAft>
              <a:buNone/>
            </a:pPr>
            <a:r>
              <a:t/>
            </a:r>
            <a:endParaRPr sz="800"/>
          </a:p>
          <a:p>
            <a:pPr indent="-317500" lvl="1" marL="914400" marR="0" rtl="0" algn="l">
              <a:lnSpc>
                <a:spcPct val="100000"/>
              </a:lnSpc>
              <a:spcBef>
                <a:spcPts val="200"/>
              </a:spcBef>
              <a:spcAft>
                <a:spcPts val="0"/>
              </a:spcAft>
              <a:buSzPts val="1400"/>
              <a:buChar char="○"/>
            </a:pPr>
            <a:r>
              <a:rPr lang="fr"/>
              <a:t>ok when small environment</a:t>
            </a:r>
            <a:endParaRPr/>
          </a:p>
          <a:p>
            <a:pPr indent="0" lvl="0" marL="914400" marR="0" rtl="0" algn="l">
              <a:lnSpc>
                <a:spcPct val="100000"/>
              </a:lnSpc>
              <a:spcBef>
                <a:spcPts val="200"/>
              </a:spcBef>
              <a:spcAft>
                <a:spcPts val="0"/>
              </a:spcAft>
              <a:buNone/>
            </a:pPr>
            <a:r>
              <a:t/>
            </a:r>
            <a:endParaRPr sz="800"/>
          </a:p>
          <a:p>
            <a:pPr indent="-317500" lvl="1" marL="914400" marR="0" rtl="0" algn="l">
              <a:lnSpc>
                <a:spcPct val="100000"/>
              </a:lnSpc>
              <a:spcBef>
                <a:spcPts val="200"/>
              </a:spcBef>
              <a:spcAft>
                <a:spcPts val="0"/>
              </a:spcAft>
              <a:buSzPts val="1400"/>
              <a:buChar char="○"/>
            </a:pPr>
            <a:r>
              <a:rPr lang="fr"/>
              <a:t>not </a:t>
            </a:r>
            <a:r>
              <a:rPr lang="fr"/>
              <a:t>sustainable when million of states</a:t>
            </a:r>
            <a:endParaRPr/>
          </a:p>
          <a:p>
            <a:pPr indent="0" lvl="0" marL="914400" marR="0" rtl="0" algn="l">
              <a:lnSpc>
                <a:spcPct val="100000"/>
              </a:lnSpc>
              <a:spcBef>
                <a:spcPts val="200"/>
              </a:spcBef>
              <a:spcAft>
                <a:spcPts val="0"/>
              </a:spcAft>
              <a:buNone/>
            </a:pPr>
            <a:r>
              <a:t/>
            </a:r>
            <a:endParaRPr sz="1800"/>
          </a:p>
          <a:p>
            <a:pPr indent="-342900" lvl="0" marL="457200" marR="0" rtl="0" algn="l">
              <a:lnSpc>
                <a:spcPct val="100000"/>
              </a:lnSpc>
              <a:spcBef>
                <a:spcPts val="200"/>
              </a:spcBef>
              <a:spcAft>
                <a:spcPts val="0"/>
              </a:spcAft>
              <a:buSzPts val="1800"/>
              <a:buChar char="●"/>
            </a:pPr>
            <a:r>
              <a:rPr lang="fr"/>
              <a:t>Approximate Q-Value with Neural Network</a:t>
            </a:r>
            <a:endParaRPr/>
          </a:p>
          <a:p>
            <a:pPr indent="0" lvl="0" marL="914400" marR="0" rtl="0" algn="l">
              <a:lnSpc>
                <a:spcPct val="100000"/>
              </a:lnSpc>
              <a:spcBef>
                <a:spcPts val="200"/>
              </a:spcBef>
              <a:spcAft>
                <a:spcPts val="0"/>
              </a:spcAft>
              <a:buNone/>
            </a:pPr>
            <a:r>
              <a:t/>
            </a:r>
            <a:endParaRPr sz="800"/>
          </a:p>
          <a:p>
            <a:pPr indent="-317500" lvl="1" marL="914400" marR="0" rtl="0" algn="l">
              <a:lnSpc>
                <a:spcPct val="100000"/>
              </a:lnSpc>
              <a:spcBef>
                <a:spcPts val="200"/>
              </a:spcBef>
              <a:spcAft>
                <a:spcPts val="0"/>
              </a:spcAft>
              <a:buSzPts val="1400"/>
              <a:buChar char="○"/>
            </a:pPr>
            <a:r>
              <a:rPr lang="fr"/>
              <a:t>function approximator</a:t>
            </a:r>
            <a:r>
              <a:rPr lang="fr"/>
              <a:t> </a:t>
            </a:r>
            <a:endParaRPr/>
          </a:p>
        </p:txBody>
      </p:sp>
      <p:pic>
        <p:nvPicPr>
          <p:cNvPr id="229" name="Google Shape;229;p47"/>
          <p:cNvPicPr preferRelativeResize="0"/>
          <p:nvPr/>
        </p:nvPicPr>
        <p:blipFill>
          <a:blip r:embed="rId3">
            <a:alphaModFix/>
          </a:blip>
          <a:stretch>
            <a:fillRect/>
          </a:stretch>
        </p:blipFill>
        <p:spPr>
          <a:xfrm>
            <a:off x="3184475" y="2981569"/>
            <a:ext cx="3308875" cy="4152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Deep Q Learning</a:t>
            </a:r>
            <a:endParaRPr/>
          </a:p>
        </p:txBody>
      </p:sp>
      <p:sp>
        <p:nvSpPr>
          <p:cNvPr id="235" name="Google Shape;235;p48"/>
          <p:cNvSpPr txBox="1"/>
          <p:nvPr>
            <p:ph idx="1" type="body"/>
          </p:nvPr>
        </p:nvSpPr>
        <p:spPr>
          <a:xfrm>
            <a:off x="235500" y="1429600"/>
            <a:ext cx="8835600" cy="3416400"/>
          </a:xfrm>
          <a:prstGeom prst="rect">
            <a:avLst/>
          </a:prstGeom>
          <a:noFill/>
          <a:ln>
            <a:noFill/>
          </a:ln>
        </p:spPr>
        <p:txBody>
          <a:bodyPr anchorCtr="0" anchor="t" bIns="91425" lIns="91425" spcFirstLastPara="1" rIns="91425" wrap="square" tIns="91425">
            <a:noAutofit/>
          </a:bodyPr>
          <a:lstStyle/>
          <a:p>
            <a:pPr indent="-301625" lvl="0" marL="457200" rtl="0" algn="l">
              <a:spcBef>
                <a:spcPts val="0"/>
              </a:spcBef>
              <a:spcAft>
                <a:spcPts val="0"/>
              </a:spcAft>
              <a:buClr>
                <a:srgbClr val="595858"/>
              </a:buClr>
              <a:buSzPts val="1150"/>
              <a:buFont typeface="Roboto"/>
              <a:buAutoNum type="arabicPeriod"/>
            </a:pPr>
            <a:r>
              <a:rPr lang="fr" sz="1150">
                <a:solidFill>
                  <a:srgbClr val="595858"/>
                </a:solidFill>
                <a:highlight>
                  <a:srgbClr val="FFFFFF"/>
                </a:highlight>
                <a:latin typeface="Roboto"/>
                <a:ea typeface="Roboto"/>
                <a:cs typeface="Roboto"/>
                <a:sym typeface="Roboto"/>
              </a:rPr>
              <a:t>Preprocess and feed the game screen (state s) to our DQN, which will return the Q-values of all possible actions in the state</a:t>
            </a:r>
            <a:endParaRPr sz="1150">
              <a:solidFill>
                <a:srgbClr val="595858"/>
              </a:solidFill>
              <a:highlight>
                <a:srgbClr val="FFFFFF"/>
              </a:highlight>
              <a:latin typeface="Roboto"/>
              <a:ea typeface="Roboto"/>
              <a:cs typeface="Roboto"/>
              <a:sym typeface="Roboto"/>
            </a:endParaRPr>
          </a:p>
          <a:p>
            <a:pPr indent="-301625" lvl="0" marL="457200" rtl="0" algn="l">
              <a:spcBef>
                <a:spcPts val="0"/>
              </a:spcBef>
              <a:spcAft>
                <a:spcPts val="0"/>
              </a:spcAft>
              <a:buClr>
                <a:srgbClr val="595858"/>
              </a:buClr>
              <a:buSzPts val="1150"/>
              <a:buFont typeface="Roboto"/>
              <a:buAutoNum type="arabicPeriod"/>
            </a:pPr>
            <a:r>
              <a:rPr lang="fr" sz="1150">
                <a:solidFill>
                  <a:srgbClr val="595858"/>
                </a:solidFill>
                <a:highlight>
                  <a:srgbClr val="FFFFFF"/>
                </a:highlight>
                <a:latin typeface="Roboto"/>
                <a:ea typeface="Roboto"/>
                <a:cs typeface="Roboto"/>
                <a:sym typeface="Roboto"/>
              </a:rPr>
              <a:t>Select an action using the epsilon-greedy policy. With the probability epsilon, we select a random action </a:t>
            </a:r>
            <a:r>
              <a:rPr i="1" lang="fr" sz="1150">
                <a:solidFill>
                  <a:srgbClr val="595858"/>
                </a:solidFill>
                <a:highlight>
                  <a:srgbClr val="FFFFFF"/>
                </a:highlight>
                <a:latin typeface="Roboto"/>
                <a:ea typeface="Roboto"/>
                <a:cs typeface="Roboto"/>
                <a:sym typeface="Roboto"/>
              </a:rPr>
              <a:t>a</a:t>
            </a:r>
            <a:r>
              <a:rPr lang="fr" sz="1150">
                <a:solidFill>
                  <a:srgbClr val="595858"/>
                </a:solidFill>
                <a:highlight>
                  <a:srgbClr val="FFFFFF"/>
                </a:highlight>
                <a:latin typeface="Roboto"/>
                <a:ea typeface="Roboto"/>
                <a:cs typeface="Roboto"/>
                <a:sym typeface="Roboto"/>
              </a:rPr>
              <a:t> and with probability 1-epsilon, we select an action that has a maximum Q-value, such as a = argmax(Q(s,a,w))</a:t>
            </a:r>
            <a:endParaRPr sz="1150">
              <a:solidFill>
                <a:srgbClr val="595858"/>
              </a:solidFill>
              <a:highlight>
                <a:srgbClr val="FFFFFF"/>
              </a:highlight>
              <a:latin typeface="Roboto"/>
              <a:ea typeface="Roboto"/>
              <a:cs typeface="Roboto"/>
              <a:sym typeface="Roboto"/>
            </a:endParaRPr>
          </a:p>
          <a:p>
            <a:pPr indent="-301625" lvl="0" marL="457200" rtl="0" algn="l">
              <a:spcBef>
                <a:spcPts val="0"/>
              </a:spcBef>
              <a:spcAft>
                <a:spcPts val="0"/>
              </a:spcAft>
              <a:buClr>
                <a:srgbClr val="595858"/>
              </a:buClr>
              <a:buSzPts val="1150"/>
              <a:buFont typeface="Roboto"/>
              <a:buAutoNum type="arabicPeriod"/>
            </a:pPr>
            <a:r>
              <a:rPr lang="fr" sz="1150">
                <a:solidFill>
                  <a:srgbClr val="595858"/>
                </a:solidFill>
                <a:highlight>
                  <a:srgbClr val="FFFFFF"/>
                </a:highlight>
                <a:latin typeface="Roboto"/>
                <a:ea typeface="Roboto"/>
                <a:cs typeface="Roboto"/>
                <a:sym typeface="Roboto"/>
              </a:rPr>
              <a:t>Perform this action in a state </a:t>
            </a:r>
            <a:r>
              <a:rPr i="1" lang="fr" sz="1150">
                <a:solidFill>
                  <a:srgbClr val="595858"/>
                </a:solidFill>
                <a:highlight>
                  <a:srgbClr val="FFFFFF"/>
                </a:highlight>
                <a:latin typeface="Roboto"/>
                <a:ea typeface="Roboto"/>
                <a:cs typeface="Roboto"/>
                <a:sym typeface="Roboto"/>
              </a:rPr>
              <a:t>s</a:t>
            </a:r>
            <a:r>
              <a:rPr lang="fr" sz="1150">
                <a:solidFill>
                  <a:srgbClr val="595858"/>
                </a:solidFill>
                <a:highlight>
                  <a:srgbClr val="FFFFFF"/>
                </a:highlight>
                <a:latin typeface="Roboto"/>
                <a:ea typeface="Roboto"/>
                <a:cs typeface="Roboto"/>
                <a:sym typeface="Roboto"/>
              </a:rPr>
              <a:t> and move to a new state </a:t>
            </a:r>
            <a:r>
              <a:rPr i="1" lang="fr" sz="1150">
                <a:solidFill>
                  <a:srgbClr val="595858"/>
                </a:solidFill>
                <a:highlight>
                  <a:srgbClr val="FFFFFF"/>
                </a:highlight>
                <a:latin typeface="Roboto"/>
                <a:ea typeface="Roboto"/>
                <a:cs typeface="Roboto"/>
                <a:sym typeface="Roboto"/>
              </a:rPr>
              <a:t>s’</a:t>
            </a:r>
            <a:r>
              <a:rPr lang="fr" sz="1150">
                <a:solidFill>
                  <a:srgbClr val="595858"/>
                </a:solidFill>
                <a:highlight>
                  <a:srgbClr val="FFFFFF"/>
                </a:highlight>
                <a:latin typeface="Roboto"/>
                <a:ea typeface="Roboto"/>
                <a:cs typeface="Roboto"/>
                <a:sym typeface="Roboto"/>
              </a:rPr>
              <a:t> to receive a reward. This state s’ is the preprocessed image of the next game screen. We store this transition in our replay buffer as &lt;s,a,r,s’&gt;</a:t>
            </a:r>
            <a:endParaRPr sz="1150">
              <a:solidFill>
                <a:srgbClr val="595858"/>
              </a:solidFill>
              <a:highlight>
                <a:srgbClr val="FFFFFF"/>
              </a:highlight>
              <a:latin typeface="Roboto"/>
              <a:ea typeface="Roboto"/>
              <a:cs typeface="Roboto"/>
              <a:sym typeface="Roboto"/>
            </a:endParaRPr>
          </a:p>
          <a:p>
            <a:pPr indent="-301625" lvl="0" marL="457200" rtl="0" algn="l">
              <a:spcBef>
                <a:spcPts val="0"/>
              </a:spcBef>
              <a:spcAft>
                <a:spcPts val="0"/>
              </a:spcAft>
              <a:buClr>
                <a:srgbClr val="595858"/>
              </a:buClr>
              <a:buSzPts val="1150"/>
              <a:buFont typeface="Roboto"/>
              <a:buAutoNum type="arabicPeriod"/>
            </a:pPr>
            <a:r>
              <a:rPr lang="fr" sz="1150">
                <a:solidFill>
                  <a:srgbClr val="595858"/>
                </a:solidFill>
                <a:highlight>
                  <a:srgbClr val="FFFFFF"/>
                </a:highlight>
                <a:latin typeface="Roboto"/>
                <a:ea typeface="Roboto"/>
                <a:cs typeface="Roboto"/>
                <a:sym typeface="Roboto"/>
              </a:rPr>
              <a:t>Next, sample some random batches of transitions from the replay buffer and calculate the loss</a:t>
            </a:r>
            <a:endParaRPr sz="1150">
              <a:solidFill>
                <a:srgbClr val="595858"/>
              </a:solidFill>
              <a:highlight>
                <a:srgbClr val="FFFFFF"/>
              </a:highlight>
              <a:latin typeface="Roboto"/>
              <a:ea typeface="Roboto"/>
              <a:cs typeface="Roboto"/>
              <a:sym typeface="Roboto"/>
            </a:endParaRPr>
          </a:p>
          <a:p>
            <a:pPr indent="-301625" lvl="0" marL="457200" rtl="0" algn="l">
              <a:spcBef>
                <a:spcPts val="0"/>
              </a:spcBef>
              <a:spcAft>
                <a:spcPts val="0"/>
              </a:spcAft>
              <a:buClr>
                <a:srgbClr val="595858"/>
              </a:buClr>
              <a:buSzPts val="1150"/>
              <a:buFont typeface="Roboto"/>
              <a:buAutoNum type="arabicPeriod"/>
            </a:pPr>
            <a:r>
              <a:rPr lang="fr" sz="1150">
                <a:solidFill>
                  <a:srgbClr val="595858"/>
                </a:solidFill>
                <a:highlight>
                  <a:srgbClr val="FFFFFF"/>
                </a:highlight>
                <a:latin typeface="Roboto"/>
                <a:ea typeface="Roboto"/>
                <a:cs typeface="Roboto"/>
                <a:sym typeface="Roboto"/>
              </a:rPr>
              <a:t>It is known that: which is just the squared difference between target Q and predicted Q</a:t>
            </a:r>
            <a:endParaRPr sz="1150">
              <a:solidFill>
                <a:srgbClr val="595858"/>
              </a:solidFill>
              <a:highlight>
                <a:srgbClr val="FFFFFF"/>
              </a:highlight>
              <a:latin typeface="Roboto"/>
              <a:ea typeface="Roboto"/>
              <a:cs typeface="Roboto"/>
              <a:sym typeface="Roboto"/>
            </a:endParaRPr>
          </a:p>
          <a:p>
            <a:pPr indent="-301625" lvl="0" marL="457200" rtl="0" algn="l">
              <a:spcBef>
                <a:spcPts val="0"/>
              </a:spcBef>
              <a:spcAft>
                <a:spcPts val="0"/>
              </a:spcAft>
              <a:buClr>
                <a:srgbClr val="595858"/>
              </a:buClr>
              <a:buSzPts val="1150"/>
              <a:buFont typeface="Roboto"/>
              <a:buAutoNum type="arabicPeriod"/>
            </a:pPr>
            <a:r>
              <a:rPr lang="fr" sz="1150">
                <a:solidFill>
                  <a:srgbClr val="595858"/>
                </a:solidFill>
                <a:highlight>
                  <a:srgbClr val="FFFFFF"/>
                </a:highlight>
                <a:latin typeface="Roboto"/>
                <a:ea typeface="Roboto"/>
                <a:cs typeface="Roboto"/>
                <a:sym typeface="Roboto"/>
              </a:rPr>
              <a:t>Perform gradient descent with respect to our actual network parameters in order to minimize this loss</a:t>
            </a:r>
            <a:endParaRPr sz="1150">
              <a:solidFill>
                <a:srgbClr val="595858"/>
              </a:solidFill>
              <a:highlight>
                <a:srgbClr val="FFFFFF"/>
              </a:highlight>
              <a:latin typeface="Roboto"/>
              <a:ea typeface="Roboto"/>
              <a:cs typeface="Roboto"/>
              <a:sym typeface="Roboto"/>
            </a:endParaRPr>
          </a:p>
          <a:p>
            <a:pPr indent="-301625" lvl="0" marL="457200" rtl="0" algn="l">
              <a:spcBef>
                <a:spcPts val="0"/>
              </a:spcBef>
              <a:spcAft>
                <a:spcPts val="0"/>
              </a:spcAft>
              <a:buClr>
                <a:srgbClr val="595858"/>
              </a:buClr>
              <a:buSzPts val="1150"/>
              <a:buFont typeface="Roboto"/>
              <a:buAutoNum type="arabicPeriod"/>
            </a:pPr>
            <a:r>
              <a:rPr lang="fr" sz="1150">
                <a:solidFill>
                  <a:srgbClr val="595858"/>
                </a:solidFill>
                <a:highlight>
                  <a:srgbClr val="FFFFFF"/>
                </a:highlight>
                <a:latin typeface="Roboto"/>
                <a:ea typeface="Roboto"/>
                <a:cs typeface="Roboto"/>
                <a:sym typeface="Roboto"/>
              </a:rPr>
              <a:t>After every C iterations, copy our actual network weights to the target network weights</a:t>
            </a:r>
            <a:endParaRPr sz="1150">
              <a:solidFill>
                <a:srgbClr val="595858"/>
              </a:solidFill>
              <a:highlight>
                <a:srgbClr val="FFFFFF"/>
              </a:highlight>
              <a:latin typeface="Roboto"/>
              <a:ea typeface="Roboto"/>
              <a:cs typeface="Roboto"/>
              <a:sym typeface="Roboto"/>
            </a:endParaRPr>
          </a:p>
          <a:p>
            <a:pPr indent="0" lvl="0" marL="0" rtl="0" algn="l">
              <a:lnSpc>
                <a:spcPct val="115000"/>
              </a:lnSpc>
              <a:spcBef>
                <a:spcPts val="1600"/>
              </a:spcBef>
              <a:spcAft>
                <a:spcPts val="1600"/>
              </a:spcAft>
              <a:buNone/>
            </a:pPr>
            <a:r>
              <a:rPr lang="fr" sz="1150">
                <a:solidFill>
                  <a:srgbClr val="595858"/>
                </a:solidFill>
                <a:highlight>
                  <a:srgbClr val="FFFFFF"/>
                </a:highlight>
                <a:latin typeface="Roboto"/>
                <a:ea typeface="Roboto"/>
                <a:cs typeface="Roboto"/>
                <a:sym typeface="Roboto"/>
              </a:rPr>
              <a:t>Repeat these steps for </a:t>
            </a:r>
            <a:r>
              <a:rPr i="1" lang="fr" sz="1150">
                <a:solidFill>
                  <a:srgbClr val="595858"/>
                </a:solidFill>
                <a:highlight>
                  <a:srgbClr val="FFFFFF"/>
                </a:highlight>
                <a:latin typeface="Roboto"/>
                <a:ea typeface="Roboto"/>
                <a:cs typeface="Roboto"/>
                <a:sym typeface="Roboto"/>
              </a:rPr>
              <a:t>M</a:t>
            </a:r>
            <a:r>
              <a:rPr lang="fr" sz="1150">
                <a:solidFill>
                  <a:srgbClr val="595858"/>
                </a:solidFill>
                <a:highlight>
                  <a:srgbClr val="FFFFFF"/>
                </a:highlight>
                <a:latin typeface="Roboto"/>
                <a:ea typeface="Roboto"/>
                <a:cs typeface="Roboto"/>
                <a:sym typeface="Roboto"/>
              </a:rPr>
              <a:t> number of episodes</a:t>
            </a:r>
            <a:r>
              <a:rPr lang="fr"/>
              <a:t> </a:t>
            </a:r>
            <a:endParaRPr/>
          </a:p>
        </p:txBody>
      </p:sp>
      <p:pic>
        <p:nvPicPr>
          <p:cNvPr id="236" name="Google Shape;236;p48"/>
          <p:cNvPicPr preferRelativeResize="0"/>
          <p:nvPr/>
        </p:nvPicPr>
        <p:blipFill>
          <a:blip r:embed="rId3">
            <a:alphaModFix/>
          </a:blip>
          <a:stretch>
            <a:fillRect/>
          </a:stretch>
        </p:blipFill>
        <p:spPr>
          <a:xfrm>
            <a:off x="5038750" y="67325"/>
            <a:ext cx="3696126" cy="1267750"/>
          </a:xfrm>
          <a:prstGeom prst="rect">
            <a:avLst/>
          </a:prstGeom>
          <a:noFill/>
          <a:ln>
            <a:noFill/>
          </a:ln>
        </p:spPr>
      </p:pic>
      <p:pic>
        <p:nvPicPr>
          <p:cNvPr id="237" name="Google Shape;237;p48"/>
          <p:cNvPicPr preferRelativeResize="0"/>
          <p:nvPr/>
        </p:nvPicPr>
        <p:blipFill>
          <a:blip r:embed="rId4">
            <a:alphaModFix/>
          </a:blip>
          <a:stretch>
            <a:fillRect/>
          </a:stretch>
        </p:blipFill>
        <p:spPr>
          <a:xfrm>
            <a:off x="3322750" y="4387900"/>
            <a:ext cx="3038475" cy="18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Deep Q Network</a:t>
            </a:r>
            <a:endParaRPr/>
          </a:p>
        </p:txBody>
      </p:sp>
      <p:sp>
        <p:nvSpPr>
          <p:cNvPr id="243" name="Google Shape;243;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after the agent interacted with the environment as a result of the policy it follows, the transition (s, a, r, s’) is stored in the replay buffer</a:t>
            </a:r>
            <a:endParaRPr/>
          </a:p>
          <a:p>
            <a:pPr indent="-342900" lvl="0" marL="457200" rtl="0" algn="l">
              <a:spcBef>
                <a:spcPts val="0"/>
              </a:spcBef>
              <a:spcAft>
                <a:spcPts val="0"/>
              </a:spcAft>
              <a:buSzPts val="1800"/>
              <a:buChar char="-"/>
            </a:pPr>
            <a:r>
              <a:rPr lang="fr"/>
              <a:t>using SGD, the agent samples a number of experiences from the replay buffer, thus learning batch by batch</a:t>
            </a:r>
            <a:endParaRPr/>
          </a:p>
        </p:txBody>
      </p:sp>
      <p:pic>
        <p:nvPicPr>
          <p:cNvPr id="244" name="Google Shape;244;p49"/>
          <p:cNvPicPr preferRelativeResize="0"/>
          <p:nvPr/>
        </p:nvPicPr>
        <p:blipFill>
          <a:blip r:embed="rId3">
            <a:alphaModFix/>
          </a:blip>
          <a:stretch>
            <a:fillRect/>
          </a:stretch>
        </p:blipFill>
        <p:spPr>
          <a:xfrm>
            <a:off x="2243458" y="3394895"/>
            <a:ext cx="4657074" cy="1387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Welcome policy optimization</a:t>
            </a:r>
            <a:endParaRPr/>
          </a:p>
        </p:txBody>
      </p:sp>
      <p:sp>
        <p:nvSpPr>
          <p:cNvPr id="250" name="Google Shape;25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1" name="Google Shape;251;p50"/>
          <p:cNvPicPr preferRelativeResize="0"/>
          <p:nvPr/>
        </p:nvPicPr>
        <p:blipFill>
          <a:blip r:embed="rId3">
            <a:alphaModFix/>
          </a:blip>
          <a:stretch>
            <a:fillRect/>
          </a:stretch>
        </p:blipFill>
        <p:spPr>
          <a:xfrm>
            <a:off x="1237151" y="1072325"/>
            <a:ext cx="6069825" cy="388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RL taxonomy </a:t>
            </a:r>
            <a:endParaRPr/>
          </a:p>
        </p:txBody>
      </p:sp>
      <p:sp>
        <p:nvSpPr>
          <p:cNvPr id="257" name="Google Shape;25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8" name="Google Shape;258;p51"/>
          <p:cNvPicPr preferRelativeResize="0"/>
          <p:nvPr/>
        </p:nvPicPr>
        <p:blipFill>
          <a:blip r:embed="rId3">
            <a:alphaModFix/>
          </a:blip>
          <a:stretch>
            <a:fillRect/>
          </a:stretch>
        </p:blipFill>
        <p:spPr>
          <a:xfrm>
            <a:off x="1032600" y="1204725"/>
            <a:ext cx="7263899" cy="3311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Markov decision process</a:t>
            </a:r>
            <a:endParaRPr/>
          </a:p>
        </p:txBody>
      </p:sp>
      <p:sp>
        <p:nvSpPr>
          <p:cNvPr id="264" name="Google Shape;26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Mathematical framework for decision making consisting of: a set of states (S), a set of actions (A), a reward Model R, the transition probabilities between states and the discounted factor</a:t>
            </a:r>
            <a:endParaRPr/>
          </a:p>
          <a:p>
            <a:pPr indent="-342900" lvl="0" marL="457200" rtl="0" algn="l">
              <a:spcBef>
                <a:spcPts val="0"/>
              </a:spcBef>
              <a:spcAft>
                <a:spcPts val="0"/>
              </a:spcAft>
              <a:buSzPts val="1800"/>
              <a:buChar char="-"/>
            </a:pPr>
            <a:r>
              <a:rPr lang="fr"/>
              <a:t>A state has the Markov property if it contains all needed information in order to predict the future; once it is known we can throw away the history</a:t>
            </a:r>
            <a:endParaRPr/>
          </a:p>
        </p:txBody>
      </p:sp>
      <p:pic>
        <p:nvPicPr>
          <p:cNvPr id="265" name="Google Shape;265;p52"/>
          <p:cNvPicPr preferRelativeResize="0"/>
          <p:nvPr/>
        </p:nvPicPr>
        <p:blipFill>
          <a:blip r:embed="rId3">
            <a:alphaModFix/>
          </a:blip>
          <a:stretch>
            <a:fillRect/>
          </a:stretch>
        </p:blipFill>
        <p:spPr>
          <a:xfrm>
            <a:off x="2631488" y="3458870"/>
            <a:ext cx="3744851" cy="1535275"/>
          </a:xfrm>
          <a:prstGeom prst="rect">
            <a:avLst/>
          </a:prstGeom>
          <a:noFill/>
          <a:ln>
            <a:noFill/>
          </a:ln>
        </p:spPr>
      </p:pic>
      <p:pic>
        <p:nvPicPr>
          <p:cNvPr id="266" name="Google Shape;266;p52"/>
          <p:cNvPicPr preferRelativeResize="0"/>
          <p:nvPr/>
        </p:nvPicPr>
        <p:blipFill>
          <a:blip r:embed="rId4">
            <a:alphaModFix/>
          </a:blip>
          <a:stretch>
            <a:fillRect/>
          </a:stretch>
        </p:blipFill>
        <p:spPr>
          <a:xfrm>
            <a:off x="490750" y="2993325"/>
            <a:ext cx="8026325" cy="5727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Bellman Equation</a:t>
            </a:r>
            <a:endParaRPr/>
          </a:p>
        </p:txBody>
      </p:sp>
      <p:sp>
        <p:nvSpPr>
          <p:cNvPr id="272" name="Google Shape;27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53"/>
          <p:cNvPicPr preferRelativeResize="0"/>
          <p:nvPr/>
        </p:nvPicPr>
        <p:blipFill>
          <a:blip r:embed="rId3">
            <a:alphaModFix/>
          </a:blip>
          <a:stretch>
            <a:fillRect/>
          </a:stretch>
        </p:blipFill>
        <p:spPr>
          <a:xfrm>
            <a:off x="189950" y="1209750"/>
            <a:ext cx="8764100" cy="3120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Three approaches to Reinforcement Learning</a:t>
            </a:r>
            <a:endParaRPr/>
          </a:p>
        </p:txBody>
      </p:sp>
      <p:sp>
        <p:nvSpPr>
          <p:cNvPr id="279" name="Google Shape;279;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Value Based</a:t>
            </a:r>
            <a:endParaRPr/>
          </a:p>
          <a:p>
            <a:pPr indent="-317500" lvl="1" marL="914400" rtl="0" algn="l">
              <a:spcBef>
                <a:spcPts val="1600"/>
              </a:spcBef>
              <a:spcAft>
                <a:spcPts val="0"/>
              </a:spcAft>
              <a:buSzPts val="1400"/>
              <a:buChar char="○"/>
            </a:pPr>
            <a:r>
              <a:rPr lang="fr"/>
              <a:t>Function telling maximum expected future reward the agent will get at each state.</a:t>
            </a:r>
            <a:endParaRPr/>
          </a:p>
          <a:p>
            <a:pPr indent="0" lvl="0" marL="9144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fr"/>
              <a:t>Policy Based</a:t>
            </a:r>
            <a:endParaRPr/>
          </a:p>
          <a:p>
            <a:pPr indent="-317500" lvl="1" marL="914400" rtl="0" algn="l">
              <a:spcBef>
                <a:spcPts val="1600"/>
              </a:spcBef>
              <a:spcAft>
                <a:spcPts val="0"/>
              </a:spcAft>
              <a:buSzPts val="1400"/>
              <a:buChar char="○"/>
            </a:pPr>
            <a:r>
              <a:rPr lang="fr"/>
              <a:t>Directly optimize the policy function π(s) without using a value function.</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lang="fr"/>
              <a:t>Model Based</a:t>
            </a:r>
            <a:endParaRPr/>
          </a:p>
          <a:p>
            <a:pPr indent="-317500" lvl="1" marL="914400" rtl="0" algn="l">
              <a:spcBef>
                <a:spcPts val="1600"/>
              </a:spcBef>
              <a:spcAft>
                <a:spcPts val="0"/>
              </a:spcAft>
              <a:buSzPts val="1400"/>
              <a:buChar char="○"/>
            </a:pPr>
            <a:r>
              <a:rPr lang="fr"/>
              <a:t>Create a model of the behavior of the environment.</a:t>
            </a:r>
            <a:endParaRPr/>
          </a:p>
          <a:p>
            <a:pPr indent="0" lvl="0" marL="0" rtl="0" algn="l">
              <a:lnSpc>
                <a:spcPct val="115000"/>
              </a:lnSpc>
              <a:spcBef>
                <a:spcPts val="1600"/>
              </a:spcBef>
              <a:spcAft>
                <a:spcPts val="1600"/>
              </a:spcAft>
              <a:buSzPts val="1800"/>
              <a:buNone/>
            </a:pPr>
            <a:r>
              <a:t/>
            </a:r>
            <a:endParaRPr/>
          </a:p>
        </p:txBody>
      </p:sp>
      <p:pic>
        <p:nvPicPr>
          <p:cNvPr id="280" name="Google Shape;280;p54"/>
          <p:cNvPicPr preferRelativeResize="0"/>
          <p:nvPr/>
        </p:nvPicPr>
        <p:blipFill>
          <a:blip r:embed="rId3">
            <a:alphaModFix/>
          </a:blip>
          <a:stretch>
            <a:fillRect/>
          </a:stretch>
        </p:blipFill>
        <p:spPr>
          <a:xfrm>
            <a:off x="2488450" y="2102862"/>
            <a:ext cx="4879425" cy="937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What is reinforcement learning?</a:t>
            </a:r>
            <a:endParaRPr/>
          </a:p>
        </p:txBody>
      </p:sp>
      <p:sp>
        <p:nvSpPr>
          <p:cNvPr id="159" name="Google Shape;159;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fr"/>
              <a:t>A field of data science in which an </a:t>
            </a:r>
            <a:r>
              <a:rPr b="1" lang="fr"/>
              <a:t>agent</a:t>
            </a:r>
            <a:r>
              <a:rPr lang="fr"/>
              <a:t> explores an </a:t>
            </a:r>
            <a:r>
              <a:rPr b="1" lang="fr"/>
              <a:t>environment</a:t>
            </a:r>
            <a:r>
              <a:rPr lang="fr"/>
              <a:t> by performing </a:t>
            </a:r>
            <a:r>
              <a:rPr b="1" lang="fr"/>
              <a:t>actions</a:t>
            </a:r>
            <a:r>
              <a:rPr lang="fr"/>
              <a:t> for which it receives various </a:t>
            </a:r>
            <a:r>
              <a:rPr b="1" lang="fr"/>
              <a:t>rewards</a:t>
            </a:r>
            <a:r>
              <a:rPr lang="fr"/>
              <a:t> depending on the </a:t>
            </a:r>
            <a:r>
              <a:rPr b="1" lang="fr"/>
              <a:t>state</a:t>
            </a:r>
            <a:r>
              <a:rPr lang="fr"/>
              <a:t> he is in. The goal is to maximize the cumulative reward.</a:t>
            </a:r>
            <a:endParaRPr/>
          </a:p>
        </p:txBody>
      </p:sp>
      <p:pic>
        <p:nvPicPr>
          <p:cNvPr id="160" name="Google Shape;160;p37"/>
          <p:cNvPicPr preferRelativeResize="0"/>
          <p:nvPr/>
        </p:nvPicPr>
        <p:blipFill rotWithShape="1">
          <a:blip r:embed="rId3">
            <a:alphaModFix/>
          </a:blip>
          <a:srcRect b="8737" l="11470" r="6656" t="6272"/>
          <a:stretch/>
        </p:blipFill>
        <p:spPr>
          <a:xfrm>
            <a:off x="2502250" y="2203650"/>
            <a:ext cx="4609099" cy="2698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Value based vs policy based algorithms</a:t>
            </a:r>
            <a:endParaRPr/>
          </a:p>
        </p:txBody>
      </p:sp>
      <p:sp>
        <p:nvSpPr>
          <p:cNvPr id="286" name="Google Shape;286;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Value based</a:t>
            </a:r>
            <a:r>
              <a:rPr lang="fr"/>
              <a:t>: approximate the mapping between an action and its value</a:t>
            </a:r>
            <a:endParaRPr/>
          </a:p>
          <a:p>
            <a:pPr indent="-342900" lvl="0" marL="457200" rtl="0" algn="l">
              <a:spcBef>
                <a:spcPts val="0"/>
              </a:spcBef>
              <a:spcAft>
                <a:spcPts val="0"/>
              </a:spcAft>
              <a:buSzPts val="1800"/>
              <a:buChar char="-"/>
            </a:pPr>
            <a:r>
              <a:rPr lang="fr"/>
              <a:t>ex: Q learning, Deep Q Networks, Double Dueling Q Networks</a:t>
            </a:r>
            <a:endParaRPr/>
          </a:p>
          <a:p>
            <a:pPr indent="-342900" lvl="0" marL="457200" rtl="0" algn="l">
              <a:spcBef>
                <a:spcPts val="0"/>
              </a:spcBef>
              <a:spcAft>
                <a:spcPts val="0"/>
              </a:spcAft>
              <a:buSzPts val="1800"/>
              <a:buChar char="-"/>
            </a:pPr>
            <a:r>
              <a:rPr lang="fr"/>
              <a:t>sample efficiency</a:t>
            </a:r>
            <a:endParaRPr/>
          </a:p>
          <a:p>
            <a:pPr indent="0" lvl="0" marL="0" rtl="0" algn="l">
              <a:spcBef>
                <a:spcPts val="0"/>
              </a:spcBef>
              <a:spcAft>
                <a:spcPts val="0"/>
              </a:spcAft>
              <a:buNone/>
            </a:pPr>
            <a:r>
              <a:rPr b="1" lang="fr"/>
              <a:t>Policy based</a:t>
            </a:r>
            <a:r>
              <a:rPr lang="fr"/>
              <a:t>: find the optimal policy without using Q-value as middleman</a:t>
            </a:r>
            <a:endParaRPr/>
          </a:p>
          <a:p>
            <a:pPr indent="-342900" lvl="0" marL="457200" rtl="0" algn="l">
              <a:spcBef>
                <a:spcPts val="0"/>
              </a:spcBef>
              <a:spcAft>
                <a:spcPts val="0"/>
              </a:spcAft>
              <a:buSzPts val="1800"/>
              <a:buChar char="-"/>
            </a:pPr>
            <a:r>
              <a:rPr lang="fr"/>
              <a:t>ex: REINFORCE</a:t>
            </a:r>
            <a:endParaRPr/>
          </a:p>
          <a:p>
            <a:pPr indent="-342900" lvl="0" marL="457200" rtl="0" algn="l">
              <a:spcBef>
                <a:spcPts val="0"/>
              </a:spcBef>
              <a:spcAft>
                <a:spcPts val="0"/>
              </a:spcAft>
              <a:buSzPts val="1800"/>
              <a:buChar char="-"/>
            </a:pPr>
            <a:r>
              <a:rPr lang="fr"/>
              <a:t>better for continuous and stochastic environments</a:t>
            </a:r>
            <a:endParaRPr/>
          </a:p>
          <a:p>
            <a:pPr indent="-342900" lvl="0" marL="457200" rtl="0" algn="l">
              <a:spcBef>
                <a:spcPts val="0"/>
              </a:spcBef>
              <a:spcAft>
                <a:spcPts val="0"/>
              </a:spcAft>
              <a:buSzPts val="1800"/>
              <a:buChar char="-"/>
            </a:pPr>
            <a:r>
              <a:rPr lang="fr"/>
              <a:t>faster convergence</a:t>
            </a:r>
            <a:endParaRPr/>
          </a:p>
          <a:p>
            <a:pPr indent="0" lvl="0" marL="0" rtl="0" algn="l">
              <a:spcBef>
                <a:spcPts val="0"/>
              </a:spcBef>
              <a:spcAft>
                <a:spcPts val="0"/>
              </a:spcAft>
              <a:buNone/>
            </a:pPr>
            <a:r>
              <a:rPr b="1" lang="fr"/>
              <a:t>Actor critic</a:t>
            </a:r>
            <a:r>
              <a:rPr lang="fr"/>
              <a:t>: merges the 2 algorithms, the actor learns the optimal policy while the critic evaluates the action by computing the value function.</a:t>
            </a:r>
            <a:endParaRPr/>
          </a:p>
          <a:p>
            <a:pPr indent="-342900" lvl="0" marL="457200" rtl="0" algn="l">
              <a:spcBef>
                <a:spcPts val="0"/>
              </a:spcBef>
              <a:spcAft>
                <a:spcPts val="0"/>
              </a:spcAft>
              <a:buSzPts val="1800"/>
              <a:buChar char="-"/>
            </a:pPr>
            <a:r>
              <a:rPr lang="fr"/>
              <a:t>ex: A2C, A3C, PPO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Monte Carlo vs TD Learning methods</a:t>
            </a:r>
            <a:endParaRPr/>
          </a:p>
        </p:txBody>
      </p:sp>
      <p:sp>
        <p:nvSpPr>
          <p:cNvPr id="292" name="Google Shape;292;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fr"/>
              <a:t>Monte Carlo</a:t>
            </a:r>
            <a:endParaRPr/>
          </a:p>
          <a:p>
            <a:pPr indent="-342900" lvl="1" marL="914400" rtl="0" algn="l">
              <a:lnSpc>
                <a:spcPct val="115000"/>
              </a:lnSpc>
              <a:spcBef>
                <a:spcPts val="0"/>
              </a:spcBef>
              <a:spcAft>
                <a:spcPts val="0"/>
              </a:spcAft>
              <a:buSzPts val="1800"/>
              <a:buChar char="○"/>
            </a:pPr>
            <a:r>
              <a:rPr lang="fr"/>
              <a:t>When the episode ends (the agent reaches a “terminal state”), the agent looks at the total cumulative reward to see how well it did. In Monte Carlo approach, rewards are only received at the end of the game.</a:t>
            </a:r>
            <a:endParaRPr/>
          </a:p>
          <a:p>
            <a:pPr indent="-342900" lvl="1" marL="914400" rtl="0" algn="l">
              <a:lnSpc>
                <a:spcPct val="115000"/>
              </a:lnSpc>
              <a:spcBef>
                <a:spcPts val="0"/>
              </a:spcBef>
              <a:spcAft>
                <a:spcPts val="0"/>
              </a:spcAft>
              <a:buSzPts val="1800"/>
              <a:buChar char="○"/>
            </a:pPr>
            <a:r>
              <a:rPr lang="fr"/>
              <a:t>Then, we start a new game with the added knowledge. The agent makes better decisions with each iteration.</a:t>
            </a:r>
            <a:endParaRPr/>
          </a:p>
          <a:p>
            <a:pPr indent="-342900" lvl="0" marL="457200" rtl="0" algn="l">
              <a:lnSpc>
                <a:spcPct val="115000"/>
              </a:lnSpc>
              <a:spcBef>
                <a:spcPts val="0"/>
              </a:spcBef>
              <a:spcAft>
                <a:spcPts val="0"/>
              </a:spcAft>
              <a:buSzPts val="1800"/>
              <a:buChar char="●"/>
            </a:pPr>
            <a:r>
              <a:rPr lang="fr"/>
              <a:t>Temporal Difference Learning : learning at each time step</a:t>
            </a:r>
            <a:endParaRPr/>
          </a:p>
          <a:p>
            <a:pPr indent="-342900" lvl="1" marL="914400" rtl="0" algn="l">
              <a:lnSpc>
                <a:spcPct val="115000"/>
              </a:lnSpc>
              <a:spcBef>
                <a:spcPts val="0"/>
              </a:spcBef>
              <a:spcAft>
                <a:spcPts val="0"/>
              </a:spcAft>
              <a:buSzPts val="1800"/>
              <a:buChar char="○"/>
            </a:pPr>
            <a:r>
              <a:rPr lang="fr"/>
              <a:t>TD methods only wait until the next time step to update the value estimates. At time t+1 they immediately form a TD target using the observed reward Rt+1 and the current estimate V(St+1).</a:t>
            </a:r>
            <a:endParaRPr/>
          </a:p>
          <a:p>
            <a:pPr indent="-342900" lvl="1" marL="914400" rtl="0" algn="l">
              <a:lnSpc>
                <a:spcPct val="115000"/>
              </a:lnSpc>
              <a:spcBef>
                <a:spcPts val="0"/>
              </a:spcBef>
              <a:spcAft>
                <a:spcPts val="0"/>
              </a:spcAft>
              <a:buSzPts val="1800"/>
              <a:buChar char="○"/>
            </a:pPr>
            <a:r>
              <a:rPr lang="fr"/>
              <a:t>TD target is an estimation: in fact you update the previous estimate V(St) by updating it towards a one-step target.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Policy Optimisation methods</a:t>
            </a:r>
            <a:endParaRPr/>
          </a:p>
        </p:txBody>
      </p:sp>
      <p:sp>
        <p:nvSpPr>
          <p:cNvPr id="298" name="Google Shape;298;p57"/>
          <p:cNvSpPr txBox="1"/>
          <p:nvPr>
            <p:ph idx="1" type="body"/>
          </p:nvPr>
        </p:nvSpPr>
        <p:spPr>
          <a:xfrm>
            <a:off x="194825" y="1152475"/>
            <a:ext cx="87870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fr" sz="1400"/>
              <a:t>the goal is to find directly a policy 𝝅</a:t>
            </a:r>
            <a:r>
              <a:rPr baseline="-25000" lang="fr" sz="1400"/>
              <a:t>𝞱</a:t>
            </a:r>
            <a:r>
              <a:rPr lang="fr" sz="1400"/>
              <a:t>(a|s) that maximizes the sum of rewards: </a:t>
            </a:r>
            <a:endParaRPr sz="1400"/>
          </a:p>
          <a:p>
            <a:pPr indent="-317500" lvl="0" marL="457200" rtl="0" algn="l">
              <a:spcBef>
                <a:spcPts val="0"/>
              </a:spcBef>
              <a:spcAft>
                <a:spcPts val="0"/>
              </a:spcAft>
              <a:buSzPts val="1400"/>
              <a:buChar char="-"/>
            </a:pPr>
            <a:r>
              <a:rPr lang="fr" sz="1400"/>
              <a:t>It can be a NN that processes state information (for instance images) and outputs a distribution over possible actions. We sample from this distribution, a new state is reached, the process repeats</a:t>
            </a:r>
            <a:endParaRPr sz="1400"/>
          </a:p>
          <a:p>
            <a:pPr indent="-317500" lvl="0" marL="457200" rtl="0" algn="l">
              <a:spcBef>
                <a:spcPts val="0"/>
              </a:spcBef>
              <a:spcAft>
                <a:spcPts val="0"/>
              </a:spcAft>
              <a:buSzPts val="1400"/>
              <a:buChar char="-"/>
            </a:pPr>
            <a:r>
              <a:rPr lang="fr" sz="1400"/>
              <a:t>The weights in the NN is the 𝜽 vector. The policy is stochastic which leads to a smooth optimisation pb</a:t>
            </a:r>
            <a:endParaRPr sz="1400"/>
          </a:p>
          <a:p>
            <a:pPr indent="-317500" lvl="0" marL="457200" rtl="0" algn="l">
              <a:spcBef>
                <a:spcPts val="0"/>
              </a:spcBef>
              <a:spcAft>
                <a:spcPts val="0"/>
              </a:spcAft>
              <a:buSzPts val="1400"/>
              <a:buChar char="-"/>
            </a:pPr>
            <a:r>
              <a:rPr lang="fr" sz="1400"/>
              <a:t>Policy gradient loss L(𝛉) = E</a:t>
            </a:r>
            <a:r>
              <a:rPr baseline="-25000" lang="fr" sz="1400"/>
              <a:t>t</a:t>
            </a:r>
            <a:r>
              <a:rPr lang="fr" sz="1400"/>
              <a:t>[log π</a:t>
            </a:r>
            <a:r>
              <a:rPr baseline="-25000" lang="fr" sz="1400"/>
              <a:t> 𝜃</a:t>
            </a:r>
            <a:r>
              <a:rPr lang="fr" sz="1400"/>
              <a:t>(a</a:t>
            </a:r>
            <a:r>
              <a:rPr baseline="-25000" lang="fr" sz="1400"/>
              <a:t> t</a:t>
            </a:r>
            <a:r>
              <a:rPr baseline="-25000" lang="fr" sz="1400"/>
              <a:t> </a:t>
            </a:r>
            <a:r>
              <a:rPr lang="fr"/>
              <a:t>/ s</a:t>
            </a:r>
            <a:r>
              <a:rPr baseline="-25000" lang="fr"/>
              <a:t> t</a:t>
            </a:r>
            <a:r>
              <a:rPr lang="fr" sz="1400"/>
              <a:t>)A</a:t>
            </a:r>
            <a:r>
              <a:rPr baseline="-25000" lang="fr" sz="1400"/>
              <a:t> t</a:t>
            </a:r>
            <a:r>
              <a:rPr lang="fr" sz="1400"/>
              <a:t>] is the</a:t>
            </a:r>
            <a:r>
              <a:rPr b="1" lang="fr" sz="1400"/>
              <a:t> expectation over the log of the policy actions times an estimate of the advantage function</a:t>
            </a:r>
            <a:r>
              <a:rPr lang="fr" sz="1400"/>
              <a:t>(= an estimate of the relative value of the selected action in the current state)</a:t>
            </a:r>
            <a:endParaRPr sz="1400"/>
          </a:p>
        </p:txBody>
      </p:sp>
      <p:pic>
        <p:nvPicPr>
          <p:cNvPr id="299" name="Google Shape;299;p57"/>
          <p:cNvPicPr preferRelativeResize="0"/>
          <p:nvPr/>
        </p:nvPicPr>
        <p:blipFill>
          <a:blip r:embed="rId3">
            <a:alphaModFix/>
          </a:blip>
          <a:stretch>
            <a:fillRect/>
          </a:stretch>
        </p:blipFill>
        <p:spPr>
          <a:xfrm>
            <a:off x="7047672" y="1017725"/>
            <a:ext cx="1482678" cy="539150"/>
          </a:xfrm>
          <a:prstGeom prst="rect">
            <a:avLst/>
          </a:prstGeom>
          <a:noFill/>
          <a:ln>
            <a:noFill/>
          </a:ln>
        </p:spPr>
      </p:pic>
      <p:pic>
        <p:nvPicPr>
          <p:cNvPr id="300" name="Google Shape;300;p57"/>
          <p:cNvPicPr preferRelativeResize="0"/>
          <p:nvPr/>
        </p:nvPicPr>
        <p:blipFill>
          <a:blip r:embed="rId4">
            <a:alphaModFix/>
          </a:blip>
          <a:stretch>
            <a:fillRect/>
          </a:stretch>
        </p:blipFill>
        <p:spPr>
          <a:xfrm>
            <a:off x="1823225" y="3088325"/>
            <a:ext cx="5224450" cy="1998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Policy gradients</a:t>
            </a:r>
            <a:endParaRPr/>
          </a:p>
        </p:txBody>
      </p:sp>
      <p:sp>
        <p:nvSpPr>
          <p:cNvPr id="306" name="Google Shape;306;p58"/>
          <p:cNvSpPr txBox="1"/>
          <p:nvPr>
            <p:ph idx="1" type="body"/>
          </p:nvPr>
        </p:nvSpPr>
        <p:spPr>
          <a:xfrm>
            <a:off x="107150" y="1152475"/>
            <a:ext cx="89037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fr" sz="1600"/>
              <a:t>Start with a random network, it is presented with an input state (e.g. image), it proposes an action which is then implemented and so on. The first phase consists in collecting experiences</a:t>
            </a:r>
            <a:endParaRPr sz="1600"/>
          </a:p>
          <a:p>
            <a:pPr indent="-330200" lvl="0" marL="457200" rtl="0" algn="l">
              <a:spcBef>
                <a:spcPts val="0"/>
              </a:spcBef>
              <a:spcAft>
                <a:spcPts val="0"/>
              </a:spcAft>
              <a:buSzPts val="1600"/>
              <a:buChar char="-"/>
            </a:pPr>
            <a:r>
              <a:rPr lang="fr" sz="1600"/>
              <a:t>The network samples from the distribution of actions, so we avoid always repeating the same strategy(exploration)</a:t>
            </a:r>
            <a:endParaRPr b="1" sz="1600"/>
          </a:p>
          <a:p>
            <a:pPr indent="-330200" lvl="0" marL="457200" rtl="0" algn="l">
              <a:spcBef>
                <a:spcPts val="0"/>
              </a:spcBef>
              <a:spcAft>
                <a:spcPts val="0"/>
              </a:spcAft>
              <a:buSzPts val="1600"/>
              <a:buChar char="-"/>
            </a:pPr>
            <a:r>
              <a:rPr lang="fr" sz="1600"/>
              <a:t>The goal is to search for a local maximum of the o</a:t>
            </a:r>
            <a:r>
              <a:rPr lang="fr" sz="1600"/>
              <a:t>bjective</a:t>
            </a:r>
            <a:r>
              <a:rPr lang="fr" sz="1600"/>
              <a:t> function J</a:t>
            </a:r>
            <a:r>
              <a:rPr baseline="-25000" lang="fr" sz="1600"/>
              <a:t>V</a:t>
            </a:r>
            <a:r>
              <a:rPr lang="fr" sz="1600"/>
              <a:t>(𝛳) = ∑μ</a:t>
            </a:r>
            <a:r>
              <a:rPr baseline="-25000" lang="fr" sz="1600"/>
              <a:t> π𝜃</a:t>
            </a:r>
            <a:r>
              <a:rPr lang="fr" sz="1600"/>
              <a:t>(s) v</a:t>
            </a:r>
            <a:r>
              <a:rPr baseline="-25000" lang="fr" sz="1600"/>
              <a:t> π𝜃</a:t>
            </a:r>
            <a:r>
              <a:rPr lang="fr" sz="1600"/>
              <a:t>(s) where μ</a:t>
            </a:r>
            <a:r>
              <a:rPr baseline="-25000" lang="fr" sz="1600"/>
              <a:t> π𝜃</a:t>
            </a:r>
            <a:r>
              <a:rPr lang="fr" sz="1600"/>
              <a:t>(s) is the probability of being in state s on the long run, using gradient ascent</a:t>
            </a:r>
            <a:endParaRPr sz="1600"/>
          </a:p>
          <a:p>
            <a:pPr indent="-330200" lvl="0" marL="457200" rtl="0" algn="l">
              <a:spcBef>
                <a:spcPts val="0"/>
              </a:spcBef>
              <a:spcAft>
                <a:spcPts val="0"/>
              </a:spcAft>
              <a:buSzPts val="1600"/>
              <a:buChar char="-"/>
            </a:pPr>
            <a:r>
              <a:rPr lang="fr" sz="1600"/>
              <a:t>The weights update happen at the end of the episode</a:t>
            </a:r>
            <a:endParaRPr sz="1600"/>
          </a:p>
          <a:p>
            <a:pPr indent="0" lvl="0" marL="457200" rtl="0" algn="l">
              <a:spcBef>
                <a:spcPts val="0"/>
              </a:spcBef>
              <a:spcAft>
                <a:spcPts val="0"/>
              </a:spcAft>
              <a:buNone/>
            </a:pPr>
            <a:r>
              <a:t/>
            </a:r>
            <a:endParaRPr/>
          </a:p>
        </p:txBody>
      </p:sp>
      <p:pic>
        <p:nvPicPr>
          <p:cNvPr id="307" name="Google Shape;307;p58"/>
          <p:cNvPicPr preferRelativeResize="0"/>
          <p:nvPr/>
        </p:nvPicPr>
        <p:blipFill>
          <a:blip r:embed="rId3">
            <a:alphaModFix/>
          </a:blip>
          <a:stretch>
            <a:fillRect/>
          </a:stretch>
        </p:blipFill>
        <p:spPr>
          <a:xfrm>
            <a:off x="6526799" y="0"/>
            <a:ext cx="1512750" cy="1179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Vanilla policy gradient</a:t>
            </a:r>
            <a:endParaRPr/>
          </a:p>
        </p:txBody>
      </p:sp>
      <p:sp>
        <p:nvSpPr>
          <p:cNvPr id="313" name="Google Shape;313;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59"/>
          <p:cNvPicPr preferRelativeResize="0"/>
          <p:nvPr/>
        </p:nvPicPr>
        <p:blipFill>
          <a:blip r:embed="rId3">
            <a:alphaModFix/>
          </a:blip>
          <a:stretch>
            <a:fillRect/>
          </a:stretch>
        </p:blipFill>
        <p:spPr>
          <a:xfrm>
            <a:off x="1547800" y="1152463"/>
            <a:ext cx="5705475" cy="3362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Policy gradients</a:t>
            </a:r>
            <a:endParaRPr/>
          </a:p>
        </p:txBody>
      </p:sp>
      <p:sp>
        <p:nvSpPr>
          <p:cNvPr id="320" name="Google Shape;320;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fr" sz="1600"/>
              <a:t>For each episode we compute the gradients which will make the actions that lead to positive rewards to be more likely in the future and vice versa. This applies to all actions in an episode and on the downside good actions at the beginning of a lost game will also be penalised =&gt; </a:t>
            </a:r>
            <a:r>
              <a:rPr b="1" lang="fr" sz="1600"/>
              <a:t>credit assignment problem</a:t>
            </a:r>
            <a:endParaRPr/>
          </a:p>
        </p:txBody>
      </p:sp>
      <p:pic>
        <p:nvPicPr>
          <p:cNvPr id="321" name="Google Shape;321;p60"/>
          <p:cNvPicPr preferRelativeResize="0"/>
          <p:nvPr/>
        </p:nvPicPr>
        <p:blipFill>
          <a:blip r:embed="rId3">
            <a:alphaModFix/>
          </a:blip>
          <a:stretch>
            <a:fillRect/>
          </a:stretch>
        </p:blipFill>
        <p:spPr>
          <a:xfrm>
            <a:off x="1646325" y="3127347"/>
            <a:ext cx="5023350" cy="18797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Advantage function</a:t>
            </a:r>
            <a:endParaRPr/>
          </a:p>
        </p:txBody>
      </p:sp>
      <p:sp>
        <p:nvSpPr>
          <p:cNvPr id="327" name="Google Shape;327;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defined as the </a:t>
            </a:r>
            <a:r>
              <a:rPr b="1" lang="fr"/>
              <a:t>discounted</a:t>
            </a:r>
            <a:r>
              <a:rPr b="1" lang="fr"/>
              <a:t> rewards </a:t>
            </a:r>
            <a:r>
              <a:rPr lang="fr"/>
              <a:t>(∑𝛾</a:t>
            </a:r>
            <a:r>
              <a:rPr baseline="30000" lang="fr"/>
              <a:t>k</a:t>
            </a:r>
            <a:r>
              <a:rPr lang="fr"/>
              <a:t>r</a:t>
            </a:r>
            <a:r>
              <a:rPr baseline="-25000" lang="fr"/>
              <a:t>t</a:t>
            </a:r>
            <a:r>
              <a:rPr lang="fr"/>
              <a:t> + k)</a:t>
            </a:r>
            <a:r>
              <a:rPr lang="fr"/>
              <a:t>- </a:t>
            </a:r>
            <a:r>
              <a:rPr b="1" lang="fr"/>
              <a:t>baseline estimate</a:t>
            </a:r>
            <a:r>
              <a:rPr lang="fr"/>
              <a:t> </a:t>
            </a:r>
            <a:endParaRPr/>
          </a:p>
          <a:p>
            <a:pPr indent="-342900" lvl="0" marL="457200" rtl="0" algn="l">
              <a:spcBef>
                <a:spcPts val="0"/>
              </a:spcBef>
              <a:spcAft>
                <a:spcPts val="0"/>
              </a:spcAft>
              <a:buSzPts val="1800"/>
              <a:buChar char="-"/>
            </a:pPr>
            <a:r>
              <a:rPr lang="fr"/>
              <a:t>it is calculated after the episode sequence was collected from the environment, when all rewards are known</a:t>
            </a:r>
            <a:endParaRPr/>
          </a:p>
          <a:p>
            <a:pPr indent="-342900" lvl="0" marL="457200" rtl="0" algn="l">
              <a:spcBef>
                <a:spcPts val="0"/>
              </a:spcBef>
              <a:spcAft>
                <a:spcPts val="0"/>
              </a:spcAft>
              <a:buSzPts val="1800"/>
              <a:buChar char="-"/>
            </a:pPr>
            <a:r>
              <a:rPr lang="fr"/>
              <a:t>Baseline= value function, gives an estimate of the discounted sum of rewards from the current state onwards, it is guessing what the final return would be. It is approximated by a NN which takes a state as an input and returns the estimation of the discounted return (supervised learning)</a:t>
            </a:r>
            <a:endParaRPr/>
          </a:p>
          <a:p>
            <a:pPr indent="-342900" lvl="0" marL="457200" rtl="0" algn="l">
              <a:spcBef>
                <a:spcPts val="0"/>
              </a:spcBef>
              <a:spcAft>
                <a:spcPts val="0"/>
              </a:spcAft>
              <a:buSzPts val="1800"/>
              <a:buChar char="-"/>
            </a:pPr>
            <a:r>
              <a:rPr lang="fr"/>
              <a:t>the baseline function will be updated using the experience the agent collects from the </a:t>
            </a:r>
            <a:r>
              <a:rPr lang="fr"/>
              <a:t>environment</a:t>
            </a:r>
            <a:r>
              <a:rPr lang="fr"/>
              <a:t> by minimising the </a:t>
            </a:r>
            <a:endParaRPr/>
          </a:p>
          <a:p>
            <a:pPr indent="-342900" lvl="0" marL="457200" rtl="0" algn="l">
              <a:spcBef>
                <a:spcPts val="0"/>
              </a:spcBef>
              <a:spcAft>
                <a:spcPts val="0"/>
              </a:spcAft>
              <a:buSzPts val="1800"/>
              <a:buChar char="-"/>
            </a:pPr>
            <a:r>
              <a:rPr lang="fr"/>
              <a:t>it answers the question: </a:t>
            </a:r>
            <a:r>
              <a:rPr i="1" lang="fr"/>
              <a:t>how much better was the action that I took based on the expectation of what would happen, was it better than the expectation?</a:t>
            </a:r>
            <a:endParaRPr i="1"/>
          </a:p>
        </p:txBody>
      </p:sp>
      <p:pic>
        <p:nvPicPr>
          <p:cNvPr id="328" name="Google Shape;328;p61"/>
          <p:cNvPicPr preferRelativeResize="0"/>
          <p:nvPr/>
        </p:nvPicPr>
        <p:blipFill>
          <a:blip r:embed="rId3">
            <a:alphaModFix/>
          </a:blip>
          <a:stretch>
            <a:fillRect/>
          </a:stretch>
        </p:blipFill>
        <p:spPr>
          <a:xfrm>
            <a:off x="4943000" y="3769575"/>
            <a:ext cx="1197349" cy="269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Policy based algorithms evaluation</a:t>
            </a:r>
            <a:endParaRPr/>
          </a:p>
        </p:txBody>
      </p:sp>
      <p:sp>
        <p:nvSpPr>
          <p:cNvPr id="334" name="Google Shape;33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Advantages:</a:t>
            </a:r>
            <a:endParaRPr sz="1600"/>
          </a:p>
          <a:p>
            <a:pPr indent="-330200" lvl="0" marL="457200" rtl="0" algn="l">
              <a:spcBef>
                <a:spcPts val="0"/>
              </a:spcBef>
              <a:spcAft>
                <a:spcPts val="0"/>
              </a:spcAft>
              <a:buSzPts val="1600"/>
              <a:buChar char="-"/>
            </a:pPr>
            <a:r>
              <a:rPr lang="fr" sz="1600"/>
              <a:t>easy to extend to continuous and high-dimensional action spaces</a:t>
            </a:r>
            <a:endParaRPr sz="1600"/>
          </a:p>
          <a:p>
            <a:pPr indent="-330200" lvl="0" marL="457200" rtl="0" algn="l">
              <a:spcBef>
                <a:spcPts val="0"/>
              </a:spcBef>
              <a:spcAft>
                <a:spcPts val="0"/>
              </a:spcAft>
              <a:buSzPts val="1600"/>
              <a:buChar char="-"/>
            </a:pPr>
            <a:r>
              <a:rPr lang="fr" sz="1600"/>
              <a:t>good convergence</a:t>
            </a:r>
            <a:endParaRPr sz="1600"/>
          </a:p>
          <a:p>
            <a:pPr indent="-330200" lvl="0" marL="457200" rtl="0" algn="l">
              <a:spcBef>
                <a:spcPts val="0"/>
              </a:spcBef>
              <a:spcAft>
                <a:spcPts val="0"/>
              </a:spcAft>
              <a:buSzPts val="1600"/>
              <a:buChar char="-"/>
            </a:pPr>
            <a:r>
              <a:rPr lang="fr" sz="1600"/>
              <a:t>can learn stochastic policies (allow the agent to explore the state space without always taking the same action)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fr" sz="1600"/>
              <a:t>Disadvantages:</a:t>
            </a:r>
            <a:endParaRPr sz="1600"/>
          </a:p>
          <a:p>
            <a:pPr indent="-330200" lvl="0" marL="457200" rtl="0" algn="l">
              <a:spcBef>
                <a:spcPts val="0"/>
              </a:spcBef>
              <a:spcAft>
                <a:spcPts val="0"/>
              </a:spcAft>
              <a:buSzPts val="1600"/>
              <a:buChar char="-"/>
            </a:pPr>
            <a:r>
              <a:rPr lang="fr" sz="1600"/>
              <a:t>the </a:t>
            </a:r>
            <a:r>
              <a:rPr lang="fr" sz="1600"/>
              <a:t>knowledge</a:t>
            </a:r>
            <a:r>
              <a:rPr lang="fr" sz="1600"/>
              <a:t> may not generalize well,susceptible to get stuck in local minima</a:t>
            </a:r>
            <a:endParaRPr sz="1600"/>
          </a:p>
          <a:p>
            <a:pPr indent="-330200" lvl="0" marL="457200" rtl="0" algn="l">
              <a:spcBef>
                <a:spcPts val="0"/>
              </a:spcBef>
              <a:spcAft>
                <a:spcPts val="0"/>
              </a:spcAft>
              <a:buSzPts val="1600"/>
              <a:buChar char="-"/>
            </a:pPr>
            <a:r>
              <a:rPr lang="fr" sz="1600"/>
              <a:t>instability created by constantly changing distributions of observations and rewards which are being generated by the followed policy, which changes with training</a:t>
            </a:r>
            <a:endParaRPr sz="1600"/>
          </a:p>
          <a:p>
            <a:pPr indent="-330200" lvl="0" marL="457200" rtl="0" algn="l">
              <a:spcBef>
                <a:spcPts val="0"/>
              </a:spcBef>
              <a:spcAft>
                <a:spcPts val="0"/>
              </a:spcAft>
              <a:buSzPts val="1600"/>
              <a:buChar char="-"/>
            </a:pPr>
            <a:r>
              <a:rPr lang="fr" sz="1600"/>
              <a:t>high sensitivity to hyperparameter tuning, initialization</a:t>
            </a:r>
            <a:endParaRPr sz="1600"/>
          </a:p>
          <a:p>
            <a:pPr indent="-330200" lvl="0" marL="457200" rtl="0" algn="l">
              <a:spcBef>
                <a:spcPts val="0"/>
              </a:spcBef>
              <a:spcAft>
                <a:spcPts val="0"/>
              </a:spcAft>
              <a:buSzPts val="1600"/>
              <a:buChar char="-"/>
            </a:pPr>
            <a:r>
              <a:rPr lang="fr" sz="1600"/>
              <a:t>less sample efficient than q learning methods because they use the collected experience once</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Trusted regions</a:t>
            </a:r>
            <a:endParaRPr/>
          </a:p>
        </p:txBody>
      </p:sp>
      <p:sp>
        <p:nvSpPr>
          <p:cNvPr id="340" name="Google Shape;340;p63"/>
          <p:cNvSpPr txBox="1"/>
          <p:nvPr>
            <p:ph idx="1" type="body"/>
          </p:nvPr>
        </p:nvSpPr>
        <p:spPr>
          <a:xfrm>
            <a:off x="311700" y="1152475"/>
            <a:ext cx="87348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fr" sz="1600"/>
              <a:t>when the advantage function is positive, it increases the likelihood of selecting the action probabilities it followed and vice versa</a:t>
            </a:r>
            <a:endParaRPr sz="1600"/>
          </a:p>
          <a:p>
            <a:pPr indent="-330200" lvl="0" marL="457200" rtl="0" algn="l">
              <a:spcBef>
                <a:spcPts val="0"/>
              </a:spcBef>
              <a:spcAft>
                <a:spcPts val="0"/>
              </a:spcAft>
              <a:buSzPts val="1600"/>
              <a:buChar char="-"/>
            </a:pPr>
            <a:r>
              <a:rPr lang="fr" sz="1600"/>
              <a:t>by running GD on the same batch, the update may lead to values which are wrong and are far away from the real advantage</a:t>
            </a:r>
            <a:endParaRPr sz="1600"/>
          </a:p>
          <a:p>
            <a:pPr indent="-330200" lvl="0" marL="457200" rtl="0" algn="l">
              <a:spcBef>
                <a:spcPts val="0"/>
              </a:spcBef>
              <a:spcAft>
                <a:spcPts val="0"/>
              </a:spcAft>
              <a:buSzPts val="1600"/>
              <a:buChar char="-"/>
            </a:pPr>
            <a:r>
              <a:rPr lang="fr" sz="1600"/>
              <a:t>solution </a:t>
            </a:r>
            <a:r>
              <a:rPr b="1" lang="fr" sz="1600"/>
              <a:t>Trust region policy optimization</a:t>
            </a:r>
            <a:r>
              <a:rPr lang="fr" sz="1600"/>
              <a:t>: we want to update the policy but without moving too far from the old policy. It proposes a </a:t>
            </a:r>
            <a:r>
              <a:rPr b="1" lang="fr" sz="1600"/>
              <a:t>surrogate objective</a:t>
            </a:r>
            <a:r>
              <a:rPr lang="fr" sz="1600"/>
              <a:t> function maximized subject to a constraint on the size of the policy update </a:t>
            </a:r>
            <a:endParaRPr sz="1600"/>
          </a:p>
          <a:p>
            <a:pPr indent="-330200" lvl="0" marL="457200" rtl="0" algn="l">
              <a:spcBef>
                <a:spcPts val="0"/>
              </a:spcBef>
              <a:spcAft>
                <a:spcPts val="0"/>
              </a:spcAft>
              <a:buSzPts val="1600"/>
              <a:buChar char="-"/>
            </a:pPr>
            <a:r>
              <a:rPr lang="fr" sz="1600"/>
              <a:t>PPO </a:t>
            </a:r>
            <a:r>
              <a:rPr lang="fr" sz="1600"/>
              <a:t>algorithm</a:t>
            </a:r>
            <a:r>
              <a:rPr lang="fr" sz="1600"/>
              <a:t> includes the KL constraint directly into the optimisation objective </a:t>
            </a:r>
            <a:endParaRPr sz="1600"/>
          </a:p>
        </p:txBody>
      </p:sp>
      <p:pic>
        <p:nvPicPr>
          <p:cNvPr id="341" name="Google Shape;341;p63"/>
          <p:cNvPicPr preferRelativeResize="0"/>
          <p:nvPr/>
        </p:nvPicPr>
        <p:blipFill>
          <a:blip r:embed="rId3">
            <a:alphaModFix/>
          </a:blip>
          <a:stretch>
            <a:fillRect/>
          </a:stretch>
        </p:blipFill>
        <p:spPr>
          <a:xfrm>
            <a:off x="2696900" y="3695775"/>
            <a:ext cx="2598400" cy="1131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Sparse reward setting problem</a:t>
            </a:r>
            <a:endParaRPr/>
          </a:p>
        </p:txBody>
      </p:sp>
      <p:sp>
        <p:nvSpPr>
          <p:cNvPr id="347" name="Google Shape;347;p64"/>
          <p:cNvSpPr txBox="1"/>
          <p:nvPr>
            <p:ph idx="1" type="body"/>
          </p:nvPr>
        </p:nvSpPr>
        <p:spPr>
          <a:xfrm>
            <a:off x="311700" y="1152475"/>
            <a:ext cx="8520600" cy="36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instead</a:t>
            </a:r>
            <a:r>
              <a:rPr lang="fr"/>
              <a:t> of getting a rewards for every action, we get a reward at the end of the episode</a:t>
            </a:r>
            <a:endParaRPr/>
          </a:p>
          <a:p>
            <a:pPr indent="-342900" lvl="0" marL="457200" rtl="0" algn="l">
              <a:spcBef>
                <a:spcPts val="0"/>
              </a:spcBef>
              <a:spcAft>
                <a:spcPts val="0"/>
              </a:spcAft>
              <a:buSzPts val="1800"/>
              <a:buChar char="-"/>
            </a:pPr>
            <a:r>
              <a:rPr lang="fr"/>
              <a:t>difficulty to discriminate between the actions which were </a:t>
            </a:r>
            <a:r>
              <a:rPr lang="fr"/>
              <a:t>responsible</a:t>
            </a:r>
            <a:r>
              <a:rPr lang="fr"/>
              <a:t> for the final reward and the one that weren’t </a:t>
            </a:r>
            <a:endParaRPr/>
          </a:p>
          <a:p>
            <a:pPr indent="-342900" lvl="0" marL="457200" rtl="0" algn="l">
              <a:spcBef>
                <a:spcPts val="0"/>
              </a:spcBef>
              <a:spcAft>
                <a:spcPts val="0"/>
              </a:spcAft>
              <a:buSzPts val="1800"/>
              <a:buChar char="-"/>
            </a:pPr>
            <a:r>
              <a:rPr lang="fr"/>
              <a:t>As a consequence, the algorithms are sample inefficient</a:t>
            </a:r>
            <a:endParaRPr/>
          </a:p>
          <a:p>
            <a:pPr indent="-342900" lvl="0" marL="457200" rtl="0" algn="l">
              <a:spcBef>
                <a:spcPts val="0"/>
              </a:spcBef>
              <a:spcAft>
                <a:spcPts val="0"/>
              </a:spcAft>
              <a:buSzPts val="1800"/>
              <a:buChar char="-"/>
            </a:pPr>
            <a:r>
              <a:rPr lang="fr"/>
              <a:t>In complex environments, stochastic policies with sparse rewards may fail completely to find positive rewards</a:t>
            </a:r>
            <a:endParaRPr/>
          </a:p>
          <a:p>
            <a:pPr indent="-342900" lvl="0" marL="457200" rtl="0" algn="l">
              <a:spcBef>
                <a:spcPts val="0"/>
              </a:spcBef>
              <a:spcAft>
                <a:spcPts val="0"/>
              </a:spcAft>
              <a:buSzPts val="1800"/>
              <a:buChar char="-"/>
            </a:pPr>
            <a:r>
              <a:rPr lang="fr"/>
              <a:t>Solution =&gt; </a:t>
            </a:r>
            <a:r>
              <a:rPr b="1" lang="fr"/>
              <a:t>reward shaping</a:t>
            </a:r>
            <a:r>
              <a:rPr lang="fr"/>
              <a:t> : manually designing a reward function that guides the policy to the expected behaviour. This process is environment specific and suffers from </a:t>
            </a:r>
            <a:r>
              <a:rPr b="1" lang="fr"/>
              <a:t>the alignment problem</a:t>
            </a:r>
            <a:r>
              <a:rPr lang="fr"/>
              <a:t> (it may overfit to that specific reward function and not generalize as desired)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Terminology</a:t>
            </a:r>
            <a:endParaRPr/>
          </a:p>
        </p:txBody>
      </p:sp>
      <p:sp>
        <p:nvSpPr>
          <p:cNvPr id="166" name="Google Shape;166;p38"/>
          <p:cNvSpPr txBox="1"/>
          <p:nvPr>
            <p:ph idx="1" type="body"/>
          </p:nvPr>
        </p:nvSpPr>
        <p:spPr>
          <a:xfrm>
            <a:off x="155425" y="1152475"/>
            <a:ext cx="8910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b="1" lang="fr" sz="1600"/>
              <a:t>Agent/ Controller</a:t>
            </a:r>
            <a:r>
              <a:rPr lang="fr" sz="1600"/>
              <a:t>: the system that interacts with the environment</a:t>
            </a:r>
            <a:endParaRPr sz="1600"/>
          </a:p>
          <a:p>
            <a:pPr indent="-330200" lvl="0" marL="457200" rtl="0" algn="l">
              <a:lnSpc>
                <a:spcPct val="115000"/>
              </a:lnSpc>
              <a:spcBef>
                <a:spcPts val="0"/>
              </a:spcBef>
              <a:spcAft>
                <a:spcPts val="0"/>
              </a:spcAft>
              <a:buSzPts val="1600"/>
              <a:buChar char="●"/>
            </a:pPr>
            <a:r>
              <a:rPr b="1" lang="fr" sz="1600"/>
              <a:t>Reward</a:t>
            </a:r>
            <a:r>
              <a:rPr lang="fr" sz="1600"/>
              <a:t>: numerical value the agent receives from the environment for making an action in a given state</a:t>
            </a:r>
            <a:endParaRPr sz="1600"/>
          </a:p>
          <a:p>
            <a:pPr indent="-330200" lvl="0" marL="457200" rtl="0" algn="l">
              <a:spcBef>
                <a:spcPts val="0"/>
              </a:spcBef>
              <a:spcAft>
                <a:spcPts val="0"/>
              </a:spcAft>
              <a:buSzPts val="1600"/>
              <a:buChar char="●"/>
            </a:pPr>
            <a:r>
              <a:rPr b="1" lang="fr" sz="1600"/>
              <a:t>Return</a:t>
            </a:r>
            <a:r>
              <a:rPr lang="fr" sz="1600"/>
              <a:t>: total discounted reward(G</a:t>
            </a:r>
            <a:r>
              <a:rPr baseline="-25000" lang="fr" sz="1600"/>
              <a:t>t</a:t>
            </a:r>
            <a:r>
              <a:rPr lang="fr" sz="1600"/>
              <a:t> = R</a:t>
            </a:r>
            <a:r>
              <a:rPr baseline="-25000" lang="fr" sz="1600"/>
              <a:t> t+1</a:t>
            </a:r>
            <a:r>
              <a:rPr lang="fr" sz="1600"/>
              <a:t> + R</a:t>
            </a:r>
            <a:r>
              <a:rPr baseline="-25000" lang="fr" sz="1600"/>
              <a:t> t+2</a:t>
            </a:r>
            <a:r>
              <a:rPr lang="fr" sz="1600"/>
              <a:t> + ...+ 𝛾</a:t>
            </a:r>
            <a:r>
              <a:rPr baseline="30000" lang="fr" sz="1600"/>
              <a:t>T-1</a:t>
            </a:r>
            <a:r>
              <a:rPr lang="fr" sz="1600"/>
              <a:t>R</a:t>
            </a:r>
            <a:r>
              <a:rPr baseline="-25000" lang="fr" sz="1600"/>
              <a:t> T</a:t>
            </a:r>
            <a:r>
              <a:rPr lang="fr" sz="1600"/>
              <a:t> )</a:t>
            </a:r>
            <a:endParaRPr sz="1600"/>
          </a:p>
          <a:p>
            <a:pPr indent="-330200" lvl="0" marL="457200" rtl="0" algn="l">
              <a:lnSpc>
                <a:spcPct val="115000"/>
              </a:lnSpc>
              <a:spcBef>
                <a:spcPts val="0"/>
              </a:spcBef>
              <a:spcAft>
                <a:spcPts val="0"/>
              </a:spcAft>
              <a:buSzPts val="1600"/>
              <a:buChar char="●"/>
            </a:pPr>
            <a:r>
              <a:rPr b="1" lang="fr" sz="1600"/>
              <a:t>Value function</a:t>
            </a:r>
            <a:r>
              <a:rPr lang="fr" sz="1600"/>
              <a:t>: the goodness of each state, the expected return V</a:t>
            </a:r>
            <a:r>
              <a:rPr baseline="-25000" lang="fr" sz="1600"/>
              <a:t>𝛑</a:t>
            </a:r>
            <a:r>
              <a:rPr lang="fr" sz="1600"/>
              <a:t>(s)=E</a:t>
            </a:r>
            <a:r>
              <a:rPr baseline="-25000" lang="fr" sz="1600"/>
              <a:t>𝛑</a:t>
            </a:r>
            <a:r>
              <a:rPr lang="fr" sz="1600"/>
              <a:t>[G</a:t>
            </a:r>
            <a:r>
              <a:rPr baseline="-25000" lang="fr" sz="1600"/>
              <a:t>t</a:t>
            </a:r>
            <a:r>
              <a:rPr lang="fr" sz="1600"/>
              <a:t>|S</a:t>
            </a:r>
            <a:r>
              <a:rPr baseline="-25000" lang="fr" sz="1600"/>
              <a:t>t</a:t>
            </a:r>
            <a:r>
              <a:rPr lang="fr" sz="1600"/>
              <a:t>=s)</a:t>
            </a:r>
            <a:endParaRPr baseline="-25000" sz="1600"/>
          </a:p>
          <a:p>
            <a:pPr indent="-330200" lvl="0" marL="457200" rtl="0" algn="l">
              <a:lnSpc>
                <a:spcPct val="115000"/>
              </a:lnSpc>
              <a:spcBef>
                <a:spcPts val="0"/>
              </a:spcBef>
              <a:spcAft>
                <a:spcPts val="0"/>
              </a:spcAft>
              <a:buSzPts val="1600"/>
              <a:buChar char="●"/>
            </a:pPr>
            <a:r>
              <a:rPr b="1" lang="fr" sz="1600"/>
              <a:t>Policy</a:t>
            </a:r>
            <a:r>
              <a:rPr lang="fr" sz="1600"/>
              <a:t>: the agent’s behaviour function which maps states to actions</a:t>
            </a:r>
            <a:endParaRPr sz="1600"/>
          </a:p>
          <a:p>
            <a:pPr indent="-330200" lvl="0" marL="457200" rtl="0" algn="l">
              <a:lnSpc>
                <a:spcPct val="115000"/>
              </a:lnSpc>
              <a:spcBef>
                <a:spcPts val="0"/>
              </a:spcBef>
              <a:spcAft>
                <a:spcPts val="0"/>
              </a:spcAft>
              <a:buSzPts val="1600"/>
              <a:buChar char="●"/>
            </a:pPr>
            <a:r>
              <a:rPr b="1" lang="fr" sz="1600"/>
              <a:t>Model</a:t>
            </a:r>
            <a:r>
              <a:rPr lang="fr" sz="1600"/>
              <a:t>: agent’s representation of the env, the rules of the game or the system’s dynamics </a:t>
            </a:r>
            <a:endParaRPr sz="1600"/>
          </a:p>
          <a:p>
            <a:pPr indent="-330200" lvl="1" marL="914400" rtl="0" algn="l">
              <a:lnSpc>
                <a:spcPct val="115000"/>
              </a:lnSpc>
              <a:spcBef>
                <a:spcPts val="0"/>
              </a:spcBef>
              <a:spcAft>
                <a:spcPts val="0"/>
              </a:spcAft>
              <a:buSzPts val="1600"/>
              <a:buChar char="○"/>
            </a:pPr>
            <a:r>
              <a:rPr lang="fr" sz="1600"/>
              <a:t>Model based: learn transition probability and rewards and solve MDP</a:t>
            </a:r>
            <a:endParaRPr sz="1600"/>
          </a:p>
          <a:p>
            <a:pPr indent="-330200" lvl="1" marL="914400" rtl="0" algn="l">
              <a:lnSpc>
                <a:spcPct val="115000"/>
              </a:lnSpc>
              <a:spcBef>
                <a:spcPts val="0"/>
              </a:spcBef>
              <a:spcAft>
                <a:spcPts val="0"/>
              </a:spcAft>
              <a:buSzPts val="1600"/>
              <a:buChar char="○"/>
            </a:pPr>
            <a:r>
              <a:rPr lang="fr" sz="1600"/>
              <a:t>Model free: learn how to act without explicitly learn the transition probability P[s2|s1, a]</a:t>
            </a:r>
            <a:endParaRPr sz="1600"/>
          </a:p>
          <a:p>
            <a:pPr indent="-330200" lvl="0" marL="457200" rtl="0" algn="l">
              <a:lnSpc>
                <a:spcPct val="115000"/>
              </a:lnSpc>
              <a:spcBef>
                <a:spcPts val="0"/>
              </a:spcBef>
              <a:spcAft>
                <a:spcPts val="0"/>
              </a:spcAft>
              <a:buSzPts val="1600"/>
              <a:buChar char="●"/>
            </a:pPr>
            <a:r>
              <a:rPr b="1" lang="fr" sz="1600"/>
              <a:t>Episode</a:t>
            </a:r>
            <a:r>
              <a:rPr lang="fr" sz="1600"/>
              <a:t>: all states between initial and terminal states</a:t>
            </a:r>
            <a:endParaRPr sz="1600"/>
          </a:p>
          <a:p>
            <a:pPr indent="-330200" lvl="0" marL="457200" rtl="0" algn="l">
              <a:lnSpc>
                <a:spcPct val="115000"/>
              </a:lnSpc>
              <a:spcBef>
                <a:spcPts val="0"/>
              </a:spcBef>
              <a:spcAft>
                <a:spcPts val="0"/>
              </a:spcAft>
              <a:buSzPts val="1600"/>
              <a:buChar char="●"/>
            </a:pPr>
            <a:r>
              <a:rPr b="1" lang="fr" sz="1600"/>
              <a:t>Advantage</a:t>
            </a:r>
            <a:r>
              <a:rPr lang="fr" sz="1600"/>
              <a:t>: the gain of selecting an action in a given state: A(s, a) = Q(s, a) - V(s)</a:t>
            </a:r>
            <a:endParaRPr sz="1600"/>
          </a:p>
          <a:p>
            <a:pPr indent="0" lvl="0" marL="457200" rtl="0" algn="l">
              <a:lnSpc>
                <a:spcPct val="115000"/>
              </a:lnSpc>
              <a:spcBef>
                <a:spcPts val="0"/>
              </a:spcBef>
              <a:spcAft>
                <a:spcPts val="0"/>
              </a:spcAft>
              <a:buNone/>
            </a:pPr>
            <a:r>
              <a:t/>
            </a:r>
            <a:endParaRPr sz="1600"/>
          </a:p>
          <a:p>
            <a:pPr indent="0" lvl="0" marL="457200" rtl="0" algn="l">
              <a:lnSpc>
                <a:spcPct val="115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Actor critic</a:t>
            </a:r>
            <a:endParaRPr/>
          </a:p>
        </p:txBody>
      </p:sp>
      <p:sp>
        <p:nvSpPr>
          <p:cNvPr id="353" name="Google Shape;353;p65"/>
          <p:cNvSpPr txBox="1"/>
          <p:nvPr>
            <p:ph idx="1" type="body"/>
          </p:nvPr>
        </p:nvSpPr>
        <p:spPr>
          <a:xfrm>
            <a:off x="165600" y="1152475"/>
            <a:ext cx="48513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fr" sz="1600"/>
              <a:t>Learn a value function to update the policy</a:t>
            </a:r>
            <a:endParaRPr sz="1600"/>
          </a:p>
          <a:p>
            <a:pPr indent="-330200" lvl="0" marL="457200" rtl="0" algn="l">
              <a:spcBef>
                <a:spcPts val="0"/>
              </a:spcBef>
              <a:spcAft>
                <a:spcPts val="0"/>
              </a:spcAft>
              <a:buSzPts val="1600"/>
              <a:buChar char="-"/>
            </a:pPr>
            <a:r>
              <a:rPr b="1" lang="fr" sz="1600"/>
              <a:t>Actor </a:t>
            </a:r>
            <a:r>
              <a:rPr lang="fr" sz="1600"/>
              <a:t>= parametric policy, </a:t>
            </a:r>
            <a:r>
              <a:rPr b="1" lang="fr" sz="1600"/>
              <a:t>critic </a:t>
            </a:r>
            <a:r>
              <a:rPr lang="fr" sz="1600"/>
              <a:t>=value function. The critic </a:t>
            </a:r>
            <a:r>
              <a:rPr lang="fr" sz="1600"/>
              <a:t>criticises</a:t>
            </a:r>
            <a:r>
              <a:rPr lang="fr" sz="1600"/>
              <a:t> the behaviour of the actor in order to improve his learning. Both values and policy are learned simultaneously</a:t>
            </a:r>
            <a:endParaRPr sz="1600"/>
          </a:p>
          <a:p>
            <a:pPr indent="-330200" lvl="0" marL="457200" rtl="0" algn="l">
              <a:spcBef>
                <a:spcPts val="0"/>
              </a:spcBef>
              <a:spcAft>
                <a:spcPts val="0"/>
              </a:spcAft>
              <a:buSzPts val="1600"/>
              <a:buChar char="-"/>
            </a:pPr>
            <a:r>
              <a:rPr lang="fr" sz="1600"/>
              <a:t>The 2 models participate in a game where they get better in their own role as the training progresses (competitive learning)</a:t>
            </a:r>
            <a:endParaRPr sz="1600"/>
          </a:p>
          <a:p>
            <a:pPr indent="-330200" lvl="0" marL="457200" rtl="0" algn="l">
              <a:spcBef>
                <a:spcPts val="0"/>
              </a:spcBef>
              <a:spcAft>
                <a:spcPts val="0"/>
              </a:spcAft>
              <a:buSzPts val="1600"/>
              <a:buChar char="-"/>
            </a:pPr>
            <a:r>
              <a:rPr lang="fr" sz="1600"/>
              <a:t>Analogy: young child exploring an environment while guided by the critics of his mother</a:t>
            </a:r>
            <a:endParaRPr sz="1600"/>
          </a:p>
          <a:p>
            <a:pPr indent="0" lvl="0" marL="457200" rtl="0" algn="l">
              <a:spcBef>
                <a:spcPts val="0"/>
              </a:spcBef>
              <a:spcAft>
                <a:spcPts val="0"/>
              </a:spcAft>
              <a:buNone/>
            </a:pPr>
            <a:r>
              <a:t/>
            </a:r>
            <a:endParaRPr/>
          </a:p>
        </p:txBody>
      </p:sp>
      <p:pic>
        <p:nvPicPr>
          <p:cNvPr id="354" name="Google Shape;354;p65"/>
          <p:cNvPicPr preferRelativeResize="0"/>
          <p:nvPr/>
        </p:nvPicPr>
        <p:blipFill>
          <a:blip r:embed="rId3">
            <a:alphaModFix/>
          </a:blip>
          <a:stretch>
            <a:fillRect/>
          </a:stretch>
        </p:blipFill>
        <p:spPr>
          <a:xfrm>
            <a:off x="6200884" y="7575"/>
            <a:ext cx="2108614" cy="1447600"/>
          </a:xfrm>
          <a:prstGeom prst="rect">
            <a:avLst/>
          </a:prstGeom>
          <a:noFill/>
          <a:ln>
            <a:noFill/>
          </a:ln>
        </p:spPr>
      </p:pic>
      <p:pic>
        <p:nvPicPr>
          <p:cNvPr id="355" name="Google Shape;355;p65"/>
          <p:cNvPicPr preferRelativeResize="0"/>
          <p:nvPr/>
        </p:nvPicPr>
        <p:blipFill>
          <a:blip r:embed="rId4">
            <a:alphaModFix/>
          </a:blip>
          <a:stretch>
            <a:fillRect/>
          </a:stretch>
        </p:blipFill>
        <p:spPr>
          <a:xfrm>
            <a:off x="5179025" y="1987475"/>
            <a:ext cx="3822300" cy="21311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Actor critic</a:t>
            </a:r>
            <a:endParaRPr/>
          </a:p>
        </p:txBody>
      </p:sp>
      <p:sp>
        <p:nvSpPr>
          <p:cNvPr id="361" name="Google Shape;361;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Actor model</a:t>
            </a:r>
            <a:endParaRPr sz="1600"/>
          </a:p>
          <a:p>
            <a:pPr indent="0" lvl="0" marL="0" rtl="0" algn="l">
              <a:spcBef>
                <a:spcPts val="0"/>
              </a:spcBef>
              <a:spcAft>
                <a:spcPts val="0"/>
              </a:spcAft>
              <a:buNone/>
            </a:pPr>
            <a:r>
              <a:rPr lang="fr" sz="1600"/>
              <a:t>input: the current state</a:t>
            </a:r>
            <a:endParaRPr sz="1600"/>
          </a:p>
          <a:p>
            <a:pPr indent="0" lvl="0" marL="0" rtl="0" algn="l">
              <a:spcBef>
                <a:spcPts val="0"/>
              </a:spcBef>
              <a:spcAft>
                <a:spcPts val="0"/>
              </a:spcAft>
              <a:buNone/>
            </a:pPr>
            <a:r>
              <a:rPr lang="fr" sz="1600"/>
              <a:t>output: the best action to perform in the current state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fr" sz="1600"/>
              <a:t>Critic model</a:t>
            </a:r>
            <a:endParaRPr sz="1600"/>
          </a:p>
          <a:p>
            <a:pPr indent="0" lvl="0" marL="0" rtl="0" algn="l">
              <a:spcBef>
                <a:spcPts val="0"/>
              </a:spcBef>
              <a:spcAft>
                <a:spcPts val="0"/>
              </a:spcAft>
              <a:buNone/>
            </a:pPr>
            <a:r>
              <a:rPr lang="fr" sz="1600"/>
              <a:t>input: the environment and the actor’s action</a:t>
            </a:r>
            <a:endParaRPr sz="1600"/>
          </a:p>
          <a:p>
            <a:pPr indent="0" lvl="0" marL="0" rtl="0" algn="l">
              <a:spcBef>
                <a:spcPts val="0"/>
              </a:spcBef>
              <a:spcAft>
                <a:spcPts val="0"/>
              </a:spcAft>
              <a:buNone/>
            </a:pPr>
            <a:r>
              <a:rPr lang="fr" sz="1600"/>
              <a:t>output: the action value (Q-value)</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fr" sz="1600"/>
              <a:t>the weights update happens at each step (TD learning) and not at the end of the episode like for policy gradients</a:t>
            </a:r>
            <a:endParaRPr sz="1600"/>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Actor Critic</a:t>
            </a:r>
            <a:endParaRPr/>
          </a:p>
        </p:txBody>
      </p:sp>
      <p:sp>
        <p:nvSpPr>
          <p:cNvPr id="367" name="Google Shape;367;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67"/>
          <p:cNvPicPr preferRelativeResize="0"/>
          <p:nvPr/>
        </p:nvPicPr>
        <p:blipFill>
          <a:blip r:embed="rId3">
            <a:alphaModFix/>
          </a:blip>
          <a:stretch>
            <a:fillRect/>
          </a:stretch>
        </p:blipFill>
        <p:spPr>
          <a:xfrm>
            <a:off x="1568375" y="1682797"/>
            <a:ext cx="5578824" cy="2559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Advantage Actor Critic (A2C)</a:t>
            </a:r>
            <a:endParaRPr/>
          </a:p>
        </p:txBody>
      </p:sp>
      <p:sp>
        <p:nvSpPr>
          <p:cNvPr id="374" name="Google Shape;374;p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fr"/>
              <a:t>Instead of learning the Q values directly, like basic Actor Critic models, the critic will learn the advantage values =&gt; the evaluation of an action is not only based on how good it is but on how much better it can be</a:t>
            </a:r>
            <a:endParaRPr/>
          </a:p>
          <a:p>
            <a:pPr indent="-342900" lvl="0" marL="457200" rtl="0" algn="l">
              <a:lnSpc>
                <a:spcPct val="115000"/>
              </a:lnSpc>
              <a:spcBef>
                <a:spcPts val="0"/>
              </a:spcBef>
              <a:spcAft>
                <a:spcPts val="0"/>
              </a:spcAft>
              <a:buSzPts val="1800"/>
              <a:buChar char="-"/>
            </a:pPr>
            <a:r>
              <a:rPr lang="fr"/>
              <a:t>the advantage function reduces the high variance of the policy networks and stabilizes the model</a:t>
            </a:r>
            <a:endParaRPr/>
          </a:p>
          <a:p>
            <a:pPr indent="-342900" lvl="0" marL="457200" rtl="0" algn="l">
              <a:lnSpc>
                <a:spcPct val="115000"/>
              </a:lnSpc>
              <a:spcBef>
                <a:spcPts val="0"/>
              </a:spcBef>
              <a:spcAft>
                <a:spcPts val="0"/>
              </a:spcAft>
              <a:buSzPts val="1800"/>
              <a:buChar char="-"/>
            </a:pPr>
            <a:r>
              <a:rPr lang="fr"/>
              <a:t>similar to A3C but with a single worker. It produces results comparable with A3C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Asynchronous Advantage Actor Critic (A3C)</a:t>
            </a:r>
            <a:endParaRPr/>
          </a:p>
        </p:txBody>
      </p:sp>
      <p:sp>
        <p:nvSpPr>
          <p:cNvPr id="380" name="Google Shape;380;p69"/>
          <p:cNvSpPr txBox="1"/>
          <p:nvPr>
            <p:ph idx="1" type="body"/>
          </p:nvPr>
        </p:nvSpPr>
        <p:spPr>
          <a:xfrm>
            <a:off x="58450" y="1152475"/>
            <a:ext cx="8923200" cy="1088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fr" sz="1400"/>
              <a:t>implements parallel training where multiple workers in parallel environments (with their own weights) independently update a global value function, that efficiently exploring the state space</a:t>
            </a:r>
            <a:endParaRPr sz="1400"/>
          </a:p>
          <a:p>
            <a:pPr indent="-317500" lvl="0" marL="457200" rtl="0" algn="l">
              <a:spcBef>
                <a:spcPts val="0"/>
              </a:spcBef>
              <a:spcAft>
                <a:spcPts val="0"/>
              </a:spcAft>
              <a:buSzPts val="1400"/>
              <a:buChar char="-"/>
            </a:pPr>
            <a:r>
              <a:rPr lang="fr" sz="1400"/>
              <a:t>the updates don’t happen simultaneously</a:t>
            </a:r>
            <a:endParaRPr sz="1400"/>
          </a:p>
        </p:txBody>
      </p:sp>
      <p:pic>
        <p:nvPicPr>
          <p:cNvPr id="381" name="Google Shape;381;p69"/>
          <p:cNvPicPr preferRelativeResize="0"/>
          <p:nvPr/>
        </p:nvPicPr>
        <p:blipFill>
          <a:blip r:embed="rId3">
            <a:alphaModFix/>
          </a:blip>
          <a:stretch>
            <a:fillRect/>
          </a:stretch>
        </p:blipFill>
        <p:spPr>
          <a:xfrm>
            <a:off x="4472512" y="2162575"/>
            <a:ext cx="4738476" cy="2898175"/>
          </a:xfrm>
          <a:prstGeom prst="rect">
            <a:avLst/>
          </a:prstGeom>
          <a:noFill/>
          <a:ln>
            <a:noFill/>
          </a:ln>
        </p:spPr>
      </p:pic>
      <p:sp>
        <p:nvSpPr>
          <p:cNvPr id="382" name="Google Shape;382;p69"/>
          <p:cNvSpPr txBox="1"/>
          <p:nvPr>
            <p:ph idx="1" type="body"/>
          </p:nvPr>
        </p:nvSpPr>
        <p:spPr>
          <a:xfrm>
            <a:off x="123325" y="1943200"/>
            <a:ext cx="5312400" cy="289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fr" sz="1400"/>
              <a:t>After each update, the agents reset their parameters to those of the global network and continue their independent exploration for n steps until they update themselves again</a:t>
            </a:r>
            <a:endParaRPr sz="1400"/>
          </a:p>
          <a:p>
            <a:pPr indent="-317500" lvl="0" marL="457200" rtl="0" algn="l">
              <a:spcBef>
                <a:spcPts val="0"/>
              </a:spcBef>
              <a:spcAft>
                <a:spcPts val="0"/>
              </a:spcAft>
              <a:buSzPts val="1400"/>
              <a:buChar char="-"/>
            </a:pPr>
            <a:r>
              <a:rPr lang="fr" sz="1400"/>
              <a:t>the information flows not only from the agents to the global network but also between agents, as the reset to the global state contains information from all agents</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Proximal Policy optimisation</a:t>
            </a:r>
            <a:endParaRPr/>
          </a:p>
        </p:txBody>
      </p:sp>
      <p:sp>
        <p:nvSpPr>
          <p:cNvPr id="388" name="Google Shape;388;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fr" sz="1400"/>
              <a:t>designed at OpenAI and used for a variety of tasks</a:t>
            </a:r>
            <a:endParaRPr sz="1400"/>
          </a:p>
          <a:p>
            <a:pPr indent="-317500" lvl="0" marL="457200" rtl="0" algn="l">
              <a:spcBef>
                <a:spcPts val="0"/>
              </a:spcBef>
              <a:spcAft>
                <a:spcPts val="0"/>
              </a:spcAft>
              <a:buSzPts val="1400"/>
              <a:buChar char="-"/>
            </a:pPr>
            <a:r>
              <a:rPr lang="fr" sz="1400"/>
              <a:t>sample efficient and easy to tune</a:t>
            </a:r>
            <a:endParaRPr sz="1400"/>
          </a:p>
          <a:p>
            <a:pPr indent="-317500" lvl="0" marL="457200" rtl="0" algn="l">
              <a:spcBef>
                <a:spcPts val="0"/>
              </a:spcBef>
              <a:spcAft>
                <a:spcPts val="0"/>
              </a:spcAft>
              <a:buSzPts val="1400"/>
              <a:buChar char="-"/>
            </a:pPr>
            <a:r>
              <a:rPr lang="fr" sz="1400"/>
              <a:t>learns online (doesn’t use a replay buffer to recycle past experiences). Once the </a:t>
            </a:r>
            <a:r>
              <a:rPr lang="fr" sz="1400"/>
              <a:t>experience</a:t>
            </a:r>
            <a:r>
              <a:rPr lang="fr" sz="1400"/>
              <a:t> has been use for the update, it is discarded and the agent moves on</a:t>
            </a:r>
            <a:endParaRPr sz="1400"/>
          </a:p>
          <a:p>
            <a:pPr indent="-317500" lvl="0" marL="457200" rtl="0" algn="l">
              <a:spcBef>
                <a:spcPts val="0"/>
              </a:spcBef>
              <a:spcAft>
                <a:spcPts val="0"/>
              </a:spcAft>
              <a:buSzPts val="1400"/>
              <a:buChar char="-"/>
            </a:pPr>
            <a:r>
              <a:rPr lang="fr" sz="1400"/>
              <a:t>Each iteration, each of N (parallel) actors collect T timesteps of data. Then we construct the surrogate loss on these NT timesteps of data, and optimize it with minibatch SGD (or usually for better performance, Adam), for K epochs.</a:t>
            </a:r>
            <a:endParaRPr sz="1400"/>
          </a:p>
          <a:p>
            <a:pPr indent="-317500" lvl="0" marL="457200" rtl="0" algn="l">
              <a:spcBef>
                <a:spcPts val="0"/>
              </a:spcBef>
              <a:spcAft>
                <a:spcPts val="0"/>
              </a:spcAft>
              <a:buSzPts val="1400"/>
              <a:buChar char="-"/>
            </a:pPr>
            <a:r>
              <a:rPr lang="fr" sz="1400"/>
              <a:t>Uses a </a:t>
            </a:r>
            <a:r>
              <a:rPr b="1" lang="fr" sz="1400"/>
              <a:t>clipped surrogate objective</a:t>
            </a:r>
            <a:r>
              <a:rPr lang="fr" sz="1400"/>
              <a:t> which constrains the update in the policy to stay close to the old policy</a:t>
            </a:r>
            <a:endParaRPr sz="1400"/>
          </a:p>
          <a:p>
            <a:pPr indent="-317500" lvl="0" marL="457200" rtl="0" algn="l">
              <a:spcBef>
                <a:spcPts val="0"/>
              </a:spcBef>
              <a:spcAft>
                <a:spcPts val="0"/>
              </a:spcAft>
              <a:buSzPts val="1400"/>
              <a:buChar char="-"/>
            </a:pPr>
            <a:r>
              <a:rPr lang="fr" sz="1400"/>
              <a:t>Consists of 2 alternating threads: the first one the current policy is interacting with the environment generating episode sequences for which the advantage function is immediately calculated using the fitted baseline estimate for the state values and then every N episodes a second thread will collect all that experience and run gradient descent on the policy network using the clips PPO objective</a:t>
            </a:r>
            <a:endParaRPr sz="1400"/>
          </a:p>
          <a:p>
            <a:pPr indent="-317500" lvl="0" marL="457200" rtl="0" algn="l">
              <a:spcBef>
                <a:spcPts val="0"/>
              </a:spcBef>
              <a:spcAft>
                <a:spcPts val="0"/>
              </a:spcAft>
              <a:buSzPts val="1400"/>
              <a:buChar char="-"/>
            </a:pPr>
            <a:r>
              <a:rPr lang="fr" sz="1400"/>
              <a:t>These threads can be decoupled using remote workers</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PPO</a:t>
            </a:r>
            <a:endParaRPr/>
          </a:p>
        </p:txBody>
      </p:sp>
      <p:sp>
        <p:nvSpPr>
          <p:cNvPr id="394" name="Google Shape;394;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95" name="Google Shape;395;p71"/>
          <p:cNvPicPr preferRelativeResize="0"/>
          <p:nvPr/>
        </p:nvPicPr>
        <p:blipFill>
          <a:blip r:embed="rId3">
            <a:alphaModFix/>
          </a:blip>
          <a:stretch>
            <a:fillRect/>
          </a:stretch>
        </p:blipFill>
        <p:spPr>
          <a:xfrm>
            <a:off x="833438" y="1514475"/>
            <a:ext cx="7477125" cy="2114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Learning resources</a:t>
            </a:r>
            <a:endParaRPr/>
          </a:p>
        </p:txBody>
      </p:sp>
      <p:sp>
        <p:nvSpPr>
          <p:cNvPr id="401" name="Google Shape;401;p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fr"/>
              <a:t>OpenAI course: </a:t>
            </a:r>
            <a:r>
              <a:rPr lang="fr" sz="1100" u="sng">
                <a:solidFill>
                  <a:schemeClr val="hlink"/>
                </a:solidFill>
                <a:hlinkClick r:id="rId3"/>
              </a:rPr>
              <a:t>https://hollygrimm.com/syllabus_rl</a:t>
            </a:r>
            <a:endParaRPr/>
          </a:p>
          <a:p>
            <a:pPr indent="0" lvl="0" marL="0" rtl="0" algn="l">
              <a:lnSpc>
                <a:spcPct val="115000"/>
              </a:lnSpc>
              <a:spcBef>
                <a:spcPts val="1600"/>
              </a:spcBef>
              <a:spcAft>
                <a:spcPts val="0"/>
              </a:spcAft>
              <a:buSzPts val="1800"/>
              <a:buNone/>
            </a:pPr>
            <a:r>
              <a:rPr lang="fr" sz="1100" u="sng">
                <a:solidFill>
                  <a:schemeClr val="hlink"/>
                </a:solidFill>
                <a:hlinkClick r:id="rId4"/>
              </a:rPr>
              <a:t>http://karpathy.github.io/2016/05/31/rl/</a:t>
            </a:r>
            <a:endParaRPr/>
          </a:p>
          <a:p>
            <a:pPr indent="0" lvl="0" marL="0" rtl="0" algn="l">
              <a:lnSpc>
                <a:spcPct val="115000"/>
              </a:lnSpc>
              <a:spcBef>
                <a:spcPts val="1600"/>
              </a:spcBef>
              <a:spcAft>
                <a:spcPts val="0"/>
              </a:spcAft>
              <a:buSzPts val="1800"/>
              <a:buNone/>
            </a:pPr>
            <a:r>
              <a:rPr lang="fr" sz="1100" u="sng">
                <a:solidFill>
                  <a:schemeClr val="hlink"/>
                </a:solidFill>
                <a:hlinkClick r:id="rId5"/>
              </a:rPr>
              <a:t>https://www.slideshare.net/zhihua98/deep-reinforcement-learning-from-scratch-84633163</a:t>
            </a:r>
            <a:endParaRPr/>
          </a:p>
          <a:p>
            <a:pPr indent="0" lvl="0" marL="0" rtl="0" algn="l">
              <a:spcBef>
                <a:spcPts val="1600"/>
              </a:spcBef>
              <a:spcAft>
                <a:spcPts val="0"/>
              </a:spcAft>
              <a:buClr>
                <a:schemeClr val="dk1"/>
              </a:buClr>
              <a:buSzPts val="1800"/>
              <a:buFont typeface="Arial"/>
              <a:buNone/>
            </a:pPr>
            <a:r>
              <a:rPr lang="fr" sz="1100" u="sng">
                <a:solidFill>
                  <a:schemeClr val="accent5"/>
                </a:solidFill>
                <a:hlinkClick r:id="rId6"/>
              </a:rPr>
              <a:t>https://medium.com/@SmartLabAI/reinforcement-learning-algorithms-an-intuitive-overview-904e2dff5bbc</a:t>
            </a:r>
            <a:endParaRPr/>
          </a:p>
          <a:p>
            <a:pPr indent="0" lvl="0" marL="0" rtl="0" algn="l">
              <a:spcBef>
                <a:spcPts val="1600"/>
              </a:spcBef>
              <a:spcAft>
                <a:spcPts val="0"/>
              </a:spcAft>
              <a:buClr>
                <a:schemeClr val="dk1"/>
              </a:buClr>
              <a:buSzPts val="1800"/>
              <a:buFont typeface="Arial"/>
              <a:buNone/>
            </a:pPr>
            <a:r>
              <a:rPr lang="fr" sz="1100" u="sng">
                <a:solidFill>
                  <a:schemeClr val="accent5"/>
                </a:solidFill>
                <a:hlinkClick r:id="rId7"/>
              </a:rPr>
              <a:t>http://louiskirsch.com/maps/reinforcement-learning</a:t>
            </a:r>
            <a:endParaRPr/>
          </a:p>
          <a:p>
            <a:pPr indent="0" lvl="0" marL="0" rtl="0" algn="l">
              <a:spcBef>
                <a:spcPts val="1600"/>
              </a:spcBef>
              <a:spcAft>
                <a:spcPts val="0"/>
              </a:spcAft>
              <a:buClr>
                <a:schemeClr val="dk1"/>
              </a:buClr>
              <a:buSzPts val="1800"/>
              <a:buFont typeface="Arial"/>
              <a:buNone/>
            </a:pPr>
            <a:r>
              <a:rPr lang="fr" sz="1100" u="sng">
                <a:solidFill>
                  <a:schemeClr val="accent5"/>
                </a:solidFill>
                <a:hlinkClick r:id="rId8"/>
              </a:rPr>
              <a:t>https://www.intel.ai/introducing-reinforcement-learning-coach-0-10-0/#gs.89wsvn</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Implementation examples</a:t>
            </a:r>
            <a:endParaRPr/>
          </a:p>
        </p:txBody>
      </p:sp>
      <p:sp>
        <p:nvSpPr>
          <p:cNvPr id="407" name="Google Shape;407;p7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fr" sz="1400"/>
              <a:t>Q learning, Sarsa: </a:t>
            </a:r>
            <a:r>
              <a:rPr lang="fr" sz="1400" u="sng">
                <a:solidFill>
                  <a:schemeClr val="hlink"/>
                </a:solidFill>
                <a:hlinkClick r:id="rId3"/>
              </a:rPr>
              <a:t>https://towardsdatascience.com/reinforcement-learning-temporal-difference-sarsa-q-learning-expected-sarsa-on-python-9fecfda7467e</a:t>
            </a:r>
            <a:endParaRPr sz="1400"/>
          </a:p>
          <a:p>
            <a:pPr indent="0" lvl="0" marL="0" rtl="0" algn="l">
              <a:lnSpc>
                <a:spcPct val="115000"/>
              </a:lnSpc>
              <a:spcBef>
                <a:spcPts val="1600"/>
              </a:spcBef>
              <a:spcAft>
                <a:spcPts val="1600"/>
              </a:spcAft>
              <a:buSzPts val="1800"/>
              <a:buNone/>
            </a:pPr>
            <a:r>
              <a:rPr lang="fr" sz="1400" u="sng">
                <a:solidFill>
                  <a:schemeClr val="hlink"/>
                </a:solidFill>
                <a:hlinkClick r:id="rId4"/>
              </a:rPr>
              <a:t>https://github.com/ciortanmadalina/RL_overview</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Deep Q Learning</a:t>
            </a:r>
            <a:endParaRPr/>
          </a:p>
        </p:txBody>
      </p:sp>
      <p:pic>
        <p:nvPicPr>
          <p:cNvPr id="413" name="Google Shape;413;p74"/>
          <p:cNvPicPr preferRelativeResize="0"/>
          <p:nvPr/>
        </p:nvPicPr>
        <p:blipFill>
          <a:blip r:embed="rId3">
            <a:alphaModFix/>
          </a:blip>
          <a:stretch>
            <a:fillRect/>
          </a:stretch>
        </p:blipFill>
        <p:spPr>
          <a:xfrm>
            <a:off x="5038750" y="67325"/>
            <a:ext cx="3696126" cy="1267750"/>
          </a:xfrm>
          <a:prstGeom prst="rect">
            <a:avLst/>
          </a:prstGeom>
          <a:noFill/>
          <a:ln>
            <a:noFill/>
          </a:ln>
        </p:spPr>
      </p:pic>
      <p:pic>
        <p:nvPicPr>
          <p:cNvPr id="414" name="Google Shape;414;p74"/>
          <p:cNvPicPr preferRelativeResize="0"/>
          <p:nvPr/>
        </p:nvPicPr>
        <p:blipFill>
          <a:blip r:embed="rId4">
            <a:alphaModFix/>
          </a:blip>
          <a:stretch>
            <a:fillRect/>
          </a:stretch>
        </p:blipFill>
        <p:spPr>
          <a:xfrm>
            <a:off x="440625" y="1420950"/>
            <a:ext cx="6856285" cy="350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Use case examples</a:t>
            </a:r>
            <a:endParaRPr/>
          </a:p>
        </p:txBody>
      </p:sp>
      <p:sp>
        <p:nvSpPr>
          <p:cNvPr id="172" name="Google Shape;17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Gaming</a:t>
            </a:r>
            <a:endParaRPr/>
          </a:p>
          <a:p>
            <a:pPr indent="-317500" lvl="1" marL="914400" rtl="0" algn="l">
              <a:spcBef>
                <a:spcPts val="0"/>
              </a:spcBef>
              <a:spcAft>
                <a:spcPts val="0"/>
              </a:spcAft>
              <a:buSzPts val="1400"/>
              <a:buChar char="○"/>
            </a:pPr>
            <a:r>
              <a:rPr lang="fr"/>
              <a:t>Automated players</a:t>
            </a:r>
            <a:endParaRPr/>
          </a:p>
          <a:p>
            <a:pPr indent="-342900" lvl="0" marL="457200" rtl="0" algn="l">
              <a:spcBef>
                <a:spcPts val="0"/>
              </a:spcBef>
              <a:spcAft>
                <a:spcPts val="0"/>
              </a:spcAft>
              <a:buSzPts val="1800"/>
              <a:buChar char="●"/>
            </a:pPr>
            <a:r>
              <a:rPr lang="fr"/>
              <a:t>Robotics</a:t>
            </a:r>
            <a:endParaRPr/>
          </a:p>
          <a:p>
            <a:pPr indent="-317500" lvl="1" marL="914400" rtl="0" algn="l">
              <a:spcBef>
                <a:spcPts val="0"/>
              </a:spcBef>
              <a:spcAft>
                <a:spcPts val="0"/>
              </a:spcAft>
              <a:buSzPts val="1400"/>
              <a:buChar char="○"/>
            </a:pPr>
            <a:r>
              <a:rPr lang="fr"/>
              <a:t>high-dimensional control problems</a:t>
            </a:r>
            <a:endParaRPr/>
          </a:p>
          <a:p>
            <a:pPr indent="-342900" lvl="0" marL="457200" rtl="0" algn="l">
              <a:spcBef>
                <a:spcPts val="0"/>
              </a:spcBef>
              <a:spcAft>
                <a:spcPts val="0"/>
              </a:spcAft>
              <a:buSzPts val="1800"/>
              <a:buChar char="●"/>
            </a:pPr>
            <a:r>
              <a:rPr lang="fr"/>
              <a:t>Text mining</a:t>
            </a:r>
            <a:endParaRPr/>
          </a:p>
          <a:p>
            <a:pPr indent="-317500" lvl="1" marL="914400" rtl="0" algn="l">
              <a:spcBef>
                <a:spcPts val="0"/>
              </a:spcBef>
              <a:spcAft>
                <a:spcPts val="0"/>
              </a:spcAft>
              <a:buSzPts val="1400"/>
              <a:buChar char="○"/>
            </a:pPr>
            <a:r>
              <a:rPr lang="fr"/>
              <a:t>produce highly readable summaries of long texts</a:t>
            </a:r>
            <a:endParaRPr/>
          </a:p>
          <a:p>
            <a:pPr indent="-342900" lvl="0" marL="457200" rtl="0" algn="l">
              <a:spcBef>
                <a:spcPts val="0"/>
              </a:spcBef>
              <a:spcAft>
                <a:spcPts val="0"/>
              </a:spcAft>
              <a:buSzPts val="1800"/>
              <a:buChar char="●"/>
            </a:pPr>
            <a:r>
              <a:rPr lang="fr"/>
              <a:t>Trade execution</a:t>
            </a:r>
            <a:endParaRPr/>
          </a:p>
          <a:p>
            <a:pPr indent="-317500" lvl="1" marL="914400" rtl="0" algn="l">
              <a:spcBef>
                <a:spcPts val="0"/>
              </a:spcBef>
              <a:spcAft>
                <a:spcPts val="0"/>
              </a:spcAft>
              <a:buSzPts val="1400"/>
              <a:buChar char="○"/>
            </a:pPr>
            <a:r>
              <a:rPr lang="fr"/>
              <a:t>trading procedure promptly at optimal prices</a:t>
            </a:r>
            <a:endParaRPr/>
          </a:p>
          <a:p>
            <a:pPr indent="-317500" lvl="1" marL="914400" rtl="0" algn="l">
              <a:spcBef>
                <a:spcPts val="0"/>
              </a:spcBef>
              <a:spcAft>
                <a:spcPts val="0"/>
              </a:spcAft>
              <a:buSzPts val="1400"/>
              <a:buChar char="○"/>
            </a:pPr>
            <a:r>
              <a:rPr lang="fr"/>
              <a:t>without creating market swings</a:t>
            </a:r>
            <a:endParaRPr/>
          </a:p>
          <a:p>
            <a:pPr indent="-342900" lvl="0" marL="457200" rtl="0" algn="l">
              <a:spcBef>
                <a:spcPts val="0"/>
              </a:spcBef>
              <a:spcAft>
                <a:spcPts val="0"/>
              </a:spcAft>
              <a:buSzPts val="1800"/>
              <a:buChar char="●"/>
            </a:pPr>
            <a:r>
              <a:rPr lang="fr"/>
              <a:t>Healthcare</a:t>
            </a:r>
            <a:endParaRPr/>
          </a:p>
          <a:p>
            <a:pPr indent="-317500" lvl="1" marL="914400" rtl="0" algn="l">
              <a:spcBef>
                <a:spcPts val="0"/>
              </a:spcBef>
              <a:spcAft>
                <a:spcPts val="0"/>
              </a:spcAft>
              <a:buSzPts val="1400"/>
              <a:buChar char="○"/>
            </a:pPr>
            <a:r>
              <a:rPr lang="fr"/>
              <a:t>medication dosing</a:t>
            </a:r>
            <a:endParaRPr/>
          </a:p>
          <a:p>
            <a:pPr indent="-317500" lvl="1" marL="914400" rtl="0" algn="l">
              <a:spcBef>
                <a:spcPts val="0"/>
              </a:spcBef>
              <a:spcAft>
                <a:spcPts val="0"/>
              </a:spcAft>
              <a:buSzPts val="1400"/>
              <a:buChar char="○"/>
            </a:pPr>
            <a:r>
              <a:rPr lang="fr"/>
              <a:t>optimization of treatment policies for chronic disease</a:t>
            </a:r>
            <a:endParaRPr/>
          </a:p>
          <a:p>
            <a:pPr indent="-317500" lvl="1" marL="914400" rtl="0" algn="l">
              <a:spcBef>
                <a:spcPts val="0"/>
              </a:spcBef>
              <a:spcAft>
                <a:spcPts val="0"/>
              </a:spcAft>
              <a:buSzPts val="1400"/>
              <a:buChar char="○"/>
            </a:pPr>
            <a:r>
              <a:rPr lang="fr"/>
              <a:t>clinical trials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Deep Q Learning</a:t>
            </a:r>
            <a:endParaRPr/>
          </a:p>
        </p:txBody>
      </p:sp>
      <p:sp>
        <p:nvSpPr>
          <p:cNvPr id="420" name="Google Shape;420;p75"/>
          <p:cNvSpPr txBox="1"/>
          <p:nvPr>
            <p:ph idx="1" type="body"/>
          </p:nvPr>
        </p:nvSpPr>
        <p:spPr>
          <a:xfrm>
            <a:off x="146125" y="1152475"/>
            <a:ext cx="8835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fr"/>
              <a:t>Because Q-Learning is expensive for storing the action-value pairs and high dimensional state spaces lead to the curse of dimensionality, it it used only in the discrete action task =&gt; need for a </a:t>
            </a:r>
            <a:r>
              <a:rPr b="1" lang="fr"/>
              <a:t>function approximator</a:t>
            </a:r>
            <a:endParaRPr b="1"/>
          </a:p>
          <a:p>
            <a:pPr indent="-342900" lvl="0" marL="457200" rtl="0" algn="l">
              <a:lnSpc>
                <a:spcPct val="115000"/>
              </a:lnSpc>
              <a:spcBef>
                <a:spcPts val="0"/>
              </a:spcBef>
              <a:spcAft>
                <a:spcPts val="0"/>
              </a:spcAft>
              <a:buSzPts val="1800"/>
              <a:buChar char="-"/>
            </a:pPr>
            <a:r>
              <a:rPr lang="fr"/>
              <a:t>DQN uses NN to approximate the action value</a:t>
            </a:r>
            <a:endParaRPr/>
          </a:p>
          <a:p>
            <a:pPr indent="-342900" lvl="0" marL="457200" rtl="0" algn="l">
              <a:lnSpc>
                <a:spcPct val="115000"/>
              </a:lnSpc>
              <a:spcBef>
                <a:spcPts val="0"/>
              </a:spcBef>
              <a:spcAft>
                <a:spcPts val="0"/>
              </a:spcAft>
              <a:buSzPts val="1800"/>
              <a:buChar char="-"/>
            </a:pPr>
            <a:r>
              <a:rPr lang="fr"/>
              <a:t>Uses SGD to calculate Q*</a:t>
            </a:r>
            <a:endParaRPr/>
          </a:p>
          <a:p>
            <a:pPr indent="-342900" lvl="0" marL="457200" rtl="0" algn="l">
              <a:lnSpc>
                <a:spcPct val="115000"/>
              </a:lnSpc>
              <a:spcBef>
                <a:spcPts val="0"/>
              </a:spcBef>
              <a:spcAft>
                <a:spcPts val="0"/>
              </a:spcAft>
              <a:buSzPts val="1800"/>
              <a:buChar char="-"/>
            </a:pPr>
            <a:r>
              <a:rPr lang="fr"/>
              <a:t>Performs online learning by sampling, sample experience: s, a, r, s’</a:t>
            </a:r>
            <a:endParaRPr/>
          </a:p>
          <a:p>
            <a:pPr indent="-317500" lvl="1" marL="914400" rtl="0" algn="l">
              <a:lnSpc>
                <a:spcPct val="115000"/>
              </a:lnSpc>
              <a:spcBef>
                <a:spcPts val="0"/>
              </a:spcBef>
              <a:spcAft>
                <a:spcPts val="0"/>
              </a:spcAft>
              <a:buSzPts val="1400"/>
              <a:buChar char="-"/>
            </a:pPr>
            <a:r>
              <a:rPr lang="fr"/>
              <a:t>observe the environment, select a state</a:t>
            </a:r>
            <a:endParaRPr/>
          </a:p>
          <a:p>
            <a:pPr indent="-317500" lvl="1" marL="914400" rtl="0" algn="l">
              <a:lnSpc>
                <a:spcPct val="115000"/>
              </a:lnSpc>
              <a:spcBef>
                <a:spcPts val="0"/>
              </a:spcBef>
              <a:spcAft>
                <a:spcPts val="0"/>
              </a:spcAft>
              <a:buSzPts val="1400"/>
              <a:buChar char="-"/>
            </a:pPr>
            <a:r>
              <a:rPr lang="fr"/>
              <a:t>take the action according to the current observation</a:t>
            </a:r>
            <a:endParaRPr/>
          </a:p>
          <a:p>
            <a:pPr indent="-317500" lvl="1" marL="914400" rtl="0" algn="l">
              <a:lnSpc>
                <a:spcPct val="115000"/>
              </a:lnSpc>
              <a:spcBef>
                <a:spcPts val="0"/>
              </a:spcBef>
              <a:spcAft>
                <a:spcPts val="0"/>
              </a:spcAft>
              <a:buSzPts val="1400"/>
              <a:buChar char="-"/>
            </a:pPr>
            <a:r>
              <a:rPr lang="fr"/>
              <a:t>update the NN weights and so on</a:t>
            </a:r>
            <a:endParaRPr/>
          </a:p>
          <a:p>
            <a:pPr indent="0" lvl="0" marL="914400" rtl="0" algn="l">
              <a:lnSpc>
                <a:spcPct val="115000"/>
              </a:lnSpc>
              <a:spcBef>
                <a:spcPts val="1600"/>
              </a:spcBef>
              <a:spcAft>
                <a:spcPts val="1600"/>
              </a:spcAft>
              <a:buNone/>
            </a:pPr>
            <a:r>
              <a:rPr lang="fr"/>
              <a:t> </a:t>
            </a:r>
            <a:endParaRPr/>
          </a:p>
        </p:txBody>
      </p:sp>
      <p:pic>
        <p:nvPicPr>
          <p:cNvPr id="421" name="Google Shape;421;p75"/>
          <p:cNvPicPr preferRelativeResize="0"/>
          <p:nvPr/>
        </p:nvPicPr>
        <p:blipFill>
          <a:blip r:embed="rId3">
            <a:alphaModFix/>
          </a:blip>
          <a:stretch>
            <a:fillRect/>
          </a:stretch>
        </p:blipFill>
        <p:spPr>
          <a:xfrm>
            <a:off x="5426000" y="67325"/>
            <a:ext cx="3308876" cy="1134925"/>
          </a:xfrm>
          <a:prstGeom prst="rect">
            <a:avLst/>
          </a:prstGeom>
          <a:noFill/>
          <a:ln>
            <a:noFill/>
          </a:ln>
        </p:spPr>
      </p:pic>
      <p:pic>
        <p:nvPicPr>
          <p:cNvPr id="422" name="Google Shape;422;p75"/>
          <p:cNvPicPr preferRelativeResize="0"/>
          <p:nvPr/>
        </p:nvPicPr>
        <p:blipFill>
          <a:blip r:embed="rId4">
            <a:alphaModFix/>
          </a:blip>
          <a:stretch>
            <a:fillRect/>
          </a:stretch>
        </p:blipFill>
        <p:spPr>
          <a:xfrm>
            <a:off x="5523425" y="2116919"/>
            <a:ext cx="3308875" cy="415231"/>
          </a:xfrm>
          <a:prstGeom prst="rect">
            <a:avLst/>
          </a:prstGeom>
          <a:noFill/>
          <a:ln>
            <a:noFill/>
          </a:ln>
        </p:spPr>
      </p:pic>
      <p:pic>
        <p:nvPicPr>
          <p:cNvPr id="423" name="Google Shape;423;p75"/>
          <p:cNvPicPr preferRelativeResize="0"/>
          <p:nvPr/>
        </p:nvPicPr>
        <p:blipFill>
          <a:blip r:embed="rId5">
            <a:alphaModFix/>
          </a:blip>
          <a:stretch>
            <a:fillRect/>
          </a:stretch>
        </p:blipFill>
        <p:spPr>
          <a:xfrm>
            <a:off x="3322750" y="4387900"/>
            <a:ext cx="3038475" cy="18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When should we use RL?</a:t>
            </a:r>
            <a:endParaRPr/>
          </a:p>
        </p:txBody>
      </p:sp>
      <p:sp>
        <p:nvSpPr>
          <p:cNvPr id="178" name="Google Shape;178;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800"/>
              <a:buFont typeface="Arial"/>
              <a:buChar char="-"/>
            </a:pPr>
            <a:r>
              <a:rPr lang="fr"/>
              <a:t>Information about the world is very limited; we have to learn our actions by interacting with the environment: trial and error is required, we </a:t>
            </a:r>
            <a:r>
              <a:rPr lang="fr"/>
              <a:t>learn also by failure</a:t>
            </a:r>
            <a:endParaRPr/>
          </a:p>
          <a:p>
            <a:pPr indent="-285750" lvl="0" marL="285750" rtl="0" algn="l">
              <a:lnSpc>
                <a:spcPct val="115000"/>
              </a:lnSpc>
              <a:spcBef>
                <a:spcPts val="0"/>
              </a:spcBef>
              <a:spcAft>
                <a:spcPts val="0"/>
              </a:spcAft>
              <a:buSzPts val="1800"/>
              <a:buChar char="-"/>
            </a:pPr>
            <a:r>
              <a:rPr lang="fr"/>
              <a:t>There is a reward signal which provides feedback to the agent in a delayed or immediate way</a:t>
            </a:r>
            <a:endParaRPr/>
          </a:p>
          <a:p>
            <a:pPr indent="-285750" lvl="0" marL="285750" rtl="0" algn="l">
              <a:lnSpc>
                <a:spcPct val="115000"/>
              </a:lnSpc>
              <a:spcBef>
                <a:spcPts val="0"/>
              </a:spcBef>
              <a:spcAft>
                <a:spcPts val="0"/>
              </a:spcAft>
              <a:buSzPts val="1800"/>
              <a:buChar char="-"/>
            </a:pPr>
            <a:r>
              <a:rPr lang="fr"/>
              <a:t>The interactions with the environment are sequential</a:t>
            </a:r>
            <a:endParaRPr/>
          </a:p>
          <a:p>
            <a:pPr indent="-285750" lvl="0" marL="285750" rtl="0" algn="l">
              <a:lnSpc>
                <a:spcPct val="115000"/>
              </a:lnSpc>
              <a:spcBef>
                <a:spcPts val="0"/>
              </a:spcBef>
              <a:spcAft>
                <a:spcPts val="0"/>
              </a:spcAft>
              <a:buSzPts val="1800"/>
              <a:buChar char="-"/>
            </a:pPr>
            <a:r>
              <a:rPr lang="fr"/>
              <a:t>When the exhaustive exploration of the environment is computationally </a:t>
            </a:r>
            <a:r>
              <a:rPr lang="fr"/>
              <a:t>infeasible</a:t>
            </a:r>
            <a:endParaRPr/>
          </a:p>
          <a:p>
            <a:pPr indent="-285750" lvl="0" marL="285750" rtl="0" algn="l">
              <a:lnSpc>
                <a:spcPct val="115000"/>
              </a:lnSpc>
              <a:spcBef>
                <a:spcPts val="0"/>
              </a:spcBef>
              <a:spcAft>
                <a:spcPts val="0"/>
              </a:spcAft>
              <a:buSzPts val="1800"/>
              <a:buChar char="-"/>
            </a:pPr>
            <a:r>
              <a:rPr lang="fr"/>
              <a:t>The problem can be modeled as a Markov decision process</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Q-Learning principles</a:t>
            </a:r>
            <a:endParaRPr/>
          </a:p>
        </p:txBody>
      </p:sp>
      <p:sp>
        <p:nvSpPr>
          <p:cNvPr id="184" name="Google Shape;184;p41"/>
          <p:cNvSpPr txBox="1"/>
          <p:nvPr>
            <p:ph idx="1" type="body"/>
          </p:nvPr>
        </p:nvSpPr>
        <p:spPr>
          <a:xfrm>
            <a:off x="528268" y="1017725"/>
            <a:ext cx="8471353" cy="3654475"/>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200"/>
              </a:spcBef>
              <a:spcAft>
                <a:spcPts val="0"/>
              </a:spcAft>
              <a:buSzPts val="1800"/>
              <a:buChar char="●"/>
            </a:pPr>
            <a:r>
              <a:rPr lang="fr"/>
              <a:t>Q Table</a:t>
            </a:r>
            <a:endParaRPr/>
          </a:p>
          <a:p>
            <a:pPr indent="-317500" lvl="1" marL="914400" rtl="0" algn="l">
              <a:lnSpc>
                <a:spcPct val="100000"/>
              </a:lnSpc>
              <a:spcBef>
                <a:spcPts val="0"/>
              </a:spcBef>
              <a:spcAft>
                <a:spcPts val="0"/>
              </a:spcAft>
              <a:buSzPts val="1400"/>
              <a:buChar char="○"/>
            </a:pPr>
            <a:r>
              <a:rPr lang="fr"/>
              <a:t>T</a:t>
            </a:r>
            <a:r>
              <a:rPr lang="fr"/>
              <a:t>able with maximum expected future reward, for each action at each state</a:t>
            </a:r>
            <a:endParaRPr/>
          </a:p>
          <a:p>
            <a:pPr indent="0" lvl="0" marL="0" rtl="0" algn="l">
              <a:lnSpc>
                <a:spcPct val="100000"/>
              </a:lnSpc>
              <a:spcBef>
                <a:spcPts val="400"/>
              </a:spcBef>
              <a:spcAft>
                <a:spcPts val="0"/>
              </a:spcAft>
              <a:buSzPts val="1800"/>
              <a:buNone/>
            </a:pPr>
            <a:r>
              <a:t/>
            </a:r>
            <a:endParaRPr/>
          </a:p>
          <a:p>
            <a:pPr indent="0" lvl="0" marL="0" rtl="0" algn="l">
              <a:lnSpc>
                <a:spcPct val="100000"/>
              </a:lnSpc>
              <a:spcBef>
                <a:spcPts val="0"/>
              </a:spcBef>
              <a:spcAft>
                <a:spcPts val="0"/>
              </a:spcAft>
              <a:buSzPts val="1100"/>
              <a:buNone/>
            </a:pPr>
            <a:r>
              <a:rPr lang="fr" sz="1200"/>
              <a:t>            Game</a:t>
            </a:r>
            <a:endParaRPr sz="1200">
              <a:solidFill>
                <a:srgbClr val="0A0A23"/>
              </a:solidFill>
              <a:highlight>
                <a:srgbClr val="FFFFFF"/>
              </a:highlight>
            </a:endParaRPr>
          </a:p>
          <a:p>
            <a:pPr indent="457200" lvl="0" marL="2286000" rtl="0" algn="l">
              <a:lnSpc>
                <a:spcPct val="100000"/>
              </a:lnSpc>
              <a:spcBef>
                <a:spcPts val="0"/>
              </a:spcBef>
              <a:spcAft>
                <a:spcPts val="0"/>
              </a:spcAft>
              <a:buSzPts val="1100"/>
              <a:buNone/>
            </a:pPr>
            <a:r>
              <a:rPr lang="fr" sz="1200"/>
              <a:t>Q Table</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0" lvl="0" marL="2286000" rtl="0" algn="l">
              <a:lnSpc>
                <a:spcPct val="100000"/>
              </a:lnSpc>
              <a:spcBef>
                <a:spcPts val="0"/>
              </a:spcBef>
              <a:spcAft>
                <a:spcPts val="0"/>
              </a:spcAft>
              <a:buSzPts val="1100"/>
              <a:buNone/>
            </a:pPr>
            <a:r>
              <a:rPr lang="fr" sz="800">
                <a:solidFill>
                  <a:srgbClr val="0A0A23"/>
                </a:solidFill>
                <a:highlight>
                  <a:srgbClr val="FFFFFF"/>
                </a:highlight>
              </a:rPr>
              <a:t>  </a:t>
            </a:r>
            <a:r>
              <a:rPr lang="fr" sz="1000"/>
              <a:t>     </a:t>
            </a:r>
            <a:endParaRPr sz="1000"/>
          </a:p>
          <a:p>
            <a:pPr indent="0" lvl="0" marL="2286000" rtl="0" algn="l">
              <a:lnSpc>
                <a:spcPct val="100000"/>
              </a:lnSpc>
              <a:spcBef>
                <a:spcPts val="0"/>
              </a:spcBef>
              <a:spcAft>
                <a:spcPts val="0"/>
              </a:spcAft>
              <a:buClr>
                <a:schemeClr val="dk1"/>
              </a:buClr>
              <a:buSzPts val="1100"/>
              <a:buFont typeface="Arial"/>
              <a:buNone/>
            </a:pPr>
            <a:r>
              <a:rPr lang="fr" sz="1000"/>
              <a:t>       </a:t>
            </a:r>
            <a:r>
              <a:rPr lang="fr" sz="1000"/>
              <a:t>0 are impossible moves</a:t>
            </a:r>
            <a:endParaRPr sz="1000">
              <a:solidFill>
                <a:schemeClr val="dk1"/>
              </a:solidFill>
            </a:endParaRPr>
          </a:p>
          <a:p>
            <a:pPr indent="0" lvl="0" marL="0" rtl="0" algn="l">
              <a:lnSpc>
                <a:spcPct val="100000"/>
              </a:lnSpc>
              <a:spcBef>
                <a:spcPts val="1800"/>
              </a:spcBef>
              <a:spcAft>
                <a:spcPts val="0"/>
              </a:spcAft>
              <a:buSzPts val="1800"/>
              <a:buNone/>
            </a:pPr>
            <a:r>
              <a:t/>
            </a:r>
            <a:endParaRPr/>
          </a:p>
          <a:p>
            <a:pPr indent="0" lvl="0" marL="0" rtl="0" algn="l">
              <a:lnSpc>
                <a:spcPct val="115000"/>
              </a:lnSpc>
              <a:spcBef>
                <a:spcPts val="3200"/>
              </a:spcBef>
              <a:spcAft>
                <a:spcPts val="1600"/>
              </a:spcAft>
              <a:buSzPts val="1800"/>
              <a:buNone/>
            </a:pPr>
            <a:r>
              <a:t/>
            </a:r>
            <a:endParaRPr/>
          </a:p>
        </p:txBody>
      </p:sp>
      <p:pic>
        <p:nvPicPr>
          <p:cNvPr id="185" name="Google Shape;185;p41"/>
          <p:cNvPicPr preferRelativeResize="0"/>
          <p:nvPr/>
        </p:nvPicPr>
        <p:blipFill>
          <a:blip r:embed="rId3">
            <a:alphaModFix/>
          </a:blip>
          <a:stretch>
            <a:fillRect/>
          </a:stretch>
        </p:blipFill>
        <p:spPr>
          <a:xfrm>
            <a:off x="3159875" y="2586597"/>
            <a:ext cx="5883824" cy="1860750"/>
          </a:xfrm>
          <a:prstGeom prst="rect">
            <a:avLst/>
          </a:prstGeom>
          <a:noFill/>
          <a:ln>
            <a:noFill/>
          </a:ln>
        </p:spPr>
      </p:pic>
      <p:pic>
        <p:nvPicPr>
          <p:cNvPr id="186" name="Google Shape;186;p41"/>
          <p:cNvPicPr preferRelativeResize="0"/>
          <p:nvPr/>
        </p:nvPicPr>
        <p:blipFill>
          <a:blip r:embed="rId4">
            <a:alphaModFix/>
          </a:blip>
          <a:stretch>
            <a:fillRect/>
          </a:stretch>
        </p:blipFill>
        <p:spPr>
          <a:xfrm>
            <a:off x="77150" y="2341019"/>
            <a:ext cx="2499325" cy="2504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Q-Learning principles</a:t>
            </a:r>
            <a:endParaRPr/>
          </a:p>
        </p:txBody>
      </p:sp>
      <p:sp>
        <p:nvSpPr>
          <p:cNvPr id="192" name="Google Shape;192;p42"/>
          <p:cNvSpPr txBox="1"/>
          <p:nvPr>
            <p:ph idx="1" type="body"/>
          </p:nvPr>
        </p:nvSpPr>
        <p:spPr>
          <a:xfrm>
            <a:off x="528268" y="1017725"/>
            <a:ext cx="8471400" cy="3654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200"/>
              </a:spcBef>
              <a:spcAft>
                <a:spcPts val="0"/>
              </a:spcAft>
              <a:buSzPts val="1800"/>
              <a:buChar char="●"/>
            </a:pPr>
            <a:r>
              <a:rPr lang="fr"/>
              <a:t>Q Table</a:t>
            </a:r>
            <a:endParaRPr/>
          </a:p>
          <a:p>
            <a:pPr indent="-317500" lvl="1" marL="914400" rtl="0" algn="l">
              <a:lnSpc>
                <a:spcPct val="100000"/>
              </a:lnSpc>
              <a:spcBef>
                <a:spcPts val="0"/>
              </a:spcBef>
              <a:spcAft>
                <a:spcPts val="0"/>
              </a:spcAft>
              <a:buSzPts val="1400"/>
              <a:buChar char="○"/>
            </a:pPr>
            <a:r>
              <a:rPr lang="fr"/>
              <a:t>Table with maximum expected future reward, for each action at each state</a:t>
            </a:r>
            <a:endParaRPr/>
          </a:p>
          <a:p>
            <a:pPr indent="457200" lvl="0" marL="2286000" rtl="0" algn="l">
              <a:lnSpc>
                <a:spcPct val="100000"/>
              </a:lnSpc>
              <a:spcBef>
                <a:spcPts val="0"/>
              </a:spcBef>
              <a:spcAft>
                <a:spcPts val="0"/>
              </a:spcAft>
              <a:buNone/>
            </a:pPr>
            <a:r>
              <a:rPr lang="fr" sz="1200"/>
              <a:t>                 </a:t>
            </a:r>
            <a:endParaRPr sz="1200"/>
          </a:p>
          <a:p>
            <a:pPr indent="457200" lvl="0" marL="2286000" rtl="0" algn="l">
              <a:lnSpc>
                <a:spcPct val="100000"/>
              </a:lnSpc>
              <a:spcBef>
                <a:spcPts val="0"/>
              </a:spcBef>
              <a:spcAft>
                <a:spcPts val="0"/>
              </a:spcAft>
              <a:buNone/>
            </a:pPr>
            <a:r>
              <a:rPr lang="fr" sz="1200"/>
              <a:t>                                                      Q Table</a:t>
            </a:r>
            <a:endParaRPr/>
          </a:p>
          <a:p>
            <a:pPr indent="0" lvl="0" marL="0" rtl="0" algn="l">
              <a:lnSpc>
                <a:spcPct val="100000"/>
              </a:lnSpc>
              <a:spcBef>
                <a:spcPts val="0"/>
              </a:spcBef>
              <a:spcAft>
                <a:spcPts val="0"/>
              </a:spcAft>
              <a:buSzPts val="1100"/>
              <a:buNone/>
            </a:pPr>
            <a:r>
              <a:rPr lang="fr"/>
              <a:t>       </a:t>
            </a:r>
            <a:r>
              <a:rPr lang="fr" sz="1200"/>
              <a:t>Game</a:t>
            </a:r>
            <a:endParaRPr sz="1200">
              <a:solidFill>
                <a:srgbClr val="0A0A23"/>
              </a:solidFill>
              <a:highlight>
                <a:srgbClr val="FFFFFF"/>
              </a:highlight>
            </a:endParaRPr>
          </a:p>
          <a:p>
            <a:pPr indent="457200" lvl="0" marL="22860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457200" lvl="0" marL="1371600" rtl="0" algn="l">
              <a:lnSpc>
                <a:spcPct val="100000"/>
              </a:lnSpc>
              <a:spcBef>
                <a:spcPts val="0"/>
              </a:spcBef>
              <a:spcAft>
                <a:spcPts val="0"/>
              </a:spcAft>
              <a:buSzPts val="1100"/>
              <a:buNone/>
            </a:pPr>
            <a:r>
              <a:t/>
            </a:r>
            <a:endParaRPr sz="1300">
              <a:solidFill>
                <a:srgbClr val="0A0A23"/>
              </a:solidFill>
              <a:highlight>
                <a:srgbClr val="FFFFFF"/>
              </a:highlight>
            </a:endParaRPr>
          </a:p>
          <a:p>
            <a:pPr indent="0" lvl="0" marL="2286000" rtl="0" algn="l">
              <a:lnSpc>
                <a:spcPct val="100000"/>
              </a:lnSpc>
              <a:spcBef>
                <a:spcPts val="0"/>
              </a:spcBef>
              <a:spcAft>
                <a:spcPts val="0"/>
              </a:spcAft>
              <a:buSzPts val="1100"/>
              <a:buNone/>
            </a:pPr>
            <a:r>
              <a:rPr lang="fr" sz="800">
                <a:solidFill>
                  <a:srgbClr val="0A0A23"/>
                </a:solidFill>
                <a:highlight>
                  <a:srgbClr val="FFFFFF"/>
                </a:highlight>
              </a:rPr>
              <a:t>  </a:t>
            </a:r>
            <a:r>
              <a:rPr lang="fr" sz="1000"/>
              <a:t>      </a:t>
            </a:r>
            <a:endParaRPr/>
          </a:p>
          <a:p>
            <a:pPr indent="0" lvl="0" marL="0" rtl="0" algn="l">
              <a:lnSpc>
                <a:spcPct val="115000"/>
              </a:lnSpc>
              <a:spcBef>
                <a:spcPts val="3200"/>
              </a:spcBef>
              <a:spcAft>
                <a:spcPts val="1600"/>
              </a:spcAft>
              <a:buSzPts val="1800"/>
              <a:buNone/>
            </a:pPr>
            <a:r>
              <a:t/>
            </a:r>
            <a:endParaRPr/>
          </a:p>
        </p:txBody>
      </p:sp>
      <p:pic>
        <p:nvPicPr>
          <p:cNvPr id="193" name="Google Shape;193;p42"/>
          <p:cNvPicPr preferRelativeResize="0"/>
          <p:nvPr/>
        </p:nvPicPr>
        <p:blipFill>
          <a:blip r:embed="rId3">
            <a:alphaModFix/>
          </a:blip>
          <a:stretch>
            <a:fillRect/>
          </a:stretch>
        </p:blipFill>
        <p:spPr>
          <a:xfrm>
            <a:off x="87550" y="2379119"/>
            <a:ext cx="2499325" cy="2504300"/>
          </a:xfrm>
          <a:prstGeom prst="rect">
            <a:avLst/>
          </a:prstGeom>
          <a:noFill/>
          <a:ln>
            <a:noFill/>
          </a:ln>
        </p:spPr>
      </p:pic>
      <p:pic>
        <p:nvPicPr>
          <p:cNvPr id="194" name="Google Shape;194;p42"/>
          <p:cNvPicPr preferRelativeResize="0"/>
          <p:nvPr/>
        </p:nvPicPr>
        <p:blipFill>
          <a:blip r:embed="rId4">
            <a:alphaModFix/>
          </a:blip>
          <a:stretch>
            <a:fillRect/>
          </a:stretch>
        </p:blipFill>
        <p:spPr>
          <a:xfrm>
            <a:off x="4498100" y="2156445"/>
            <a:ext cx="2499325" cy="27269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fr"/>
              <a:t>Q-Learning algorithm</a:t>
            </a:r>
            <a:endParaRPr/>
          </a:p>
          <a:p>
            <a:pPr indent="0" lvl="0" marL="0" rtl="0" algn="l">
              <a:spcBef>
                <a:spcPts val="0"/>
              </a:spcBef>
              <a:spcAft>
                <a:spcPts val="0"/>
              </a:spcAft>
              <a:buNone/>
            </a:pPr>
            <a:r>
              <a:t/>
            </a:r>
            <a:endParaRPr/>
          </a:p>
        </p:txBody>
      </p:sp>
      <p:pic>
        <p:nvPicPr>
          <p:cNvPr id="200" name="Google Shape;200;p43"/>
          <p:cNvPicPr preferRelativeResize="0"/>
          <p:nvPr/>
        </p:nvPicPr>
        <p:blipFill>
          <a:blip r:embed="rId3">
            <a:alphaModFix/>
          </a:blip>
          <a:stretch>
            <a:fillRect/>
          </a:stretch>
        </p:blipFill>
        <p:spPr>
          <a:xfrm>
            <a:off x="130375" y="1556938"/>
            <a:ext cx="2488750" cy="3215125"/>
          </a:xfrm>
          <a:prstGeom prst="rect">
            <a:avLst/>
          </a:prstGeom>
          <a:noFill/>
          <a:ln>
            <a:noFill/>
          </a:ln>
        </p:spPr>
      </p:pic>
      <p:pic>
        <p:nvPicPr>
          <p:cNvPr id="201" name="Google Shape;201;p43"/>
          <p:cNvPicPr preferRelativeResize="0"/>
          <p:nvPr/>
        </p:nvPicPr>
        <p:blipFill>
          <a:blip r:embed="rId4">
            <a:alphaModFix/>
          </a:blip>
          <a:stretch>
            <a:fillRect/>
          </a:stretch>
        </p:blipFill>
        <p:spPr>
          <a:xfrm>
            <a:off x="2933725" y="1608813"/>
            <a:ext cx="6075200" cy="1116318"/>
          </a:xfrm>
          <a:prstGeom prst="rect">
            <a:avLst/>
          </a:prstGeom>
          <a:noFill/>
          <a:ln>
            <a:noFill/>
          </a:ln>
        </p:spPr>
      </p:pic>
      <p:pic>
        <p:nvPicPr>
          <p:cNvPr id="202" name="Google Shape;202;p43"/>
          <p:cNvPicPr preferRelativeResize="0"/>
          <p:nvPr/>
        </p:nvPicPr>
        <p:blipFill>
          <a:blip r:embed="rId5">
            <a:alphaModFix/>
          </a:blip>
          <a:stretch>
            <a:fillRect/>
          </a:stretch>
        </p:blipFill>
        <p:spPr>
          <a:xfrm>
            <a:off x="2933725" y="3316225"/>
            <a:ext cx="6075200" cy="1237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fr"/>
              <a:t>Q-Learning algorithm</a:t>
            </a:r>
            <a:endParaRPr/>
          </a:p>
          <a:p>
            <a:pPr indent="0" lvl="0" marL="0" rtl="0" algn="l">
              <a:lnSpc>
                <a:spcPct val="100000"/>
              </a:lnSpc>
              <a:spcBef>
                <a:spcPts val="0"/>
              </a:spcBef>
              <a:spcAft>
                <a:spcPts val="0"/>
              </a:spcAft>
              <a:buSzPts val="2800"/>
              <a:buNone/>
            </a:pPr>
            <a:r>
              <a:t/>
            </a:r>
            <a:endParaRPr/>
          </a:p>
        </p:txBody>
      </p:sp>
      <p:sp>
        <p:nvSpPr>
          <p:cNvPr id="208" name="Google Shape;208;p44"/>
          <p:cNvSpPr txBox="1"/>
          <p:nvPr>
            <p:ph idx="1" type="body"/>
          </p:nvPr>
        </p:nvSpPr>
        <p:spPr>
          <a:xfrm>
            <a:off x="528268" y="1017725"/>
            <a:ext cx="8471400" cy="36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200"/>
              </a:spcBef>
              <a:spcAft>
                <a:spcPts val="0"/>
              </a:spcAft>
              <a:buSzPts val="1800"/>
              <a:buNone/>
            </a:pPr>
            <a:r>
              <a:rPr lang="fr"/>
              <a:t>Like SARSA, but it doesn’t follow a policy to find the next action but chooses it in a greedy fashion</a:t>
            </a:r>
            <a:endParaRPr/>
          </a:p>
          <a:p>
            <a:pPr indent="0" lvl="0" marL="0" rtl="0" algn="l">
              <a:lnSpc>
                <a:spcPct val="100000"/>
              </a:lnSpc>
              <a:spcBef>
                <a:spcPts val="400"/>
              </a:spcBef>
              <a:spcAft>
                <a:spcPts val="0"/>
              </a:spcAft>
              <a:buSzPts val="1800"/>
              <a:buNone/>
            </a:pPr>
            <a:r>
              <a:t/>
            </a:r>
            <a:endParaRPr/>
          </a:p>
          <a:p>
            <a:pPr indent="0" lvl="0" marL="0" rtl="0" algn="l">
              <a:lnSpc>
                <a:spcPct val="100000"/>
              </a:lnSpc>
              <a:spcBef>
                <a:spcPts val="400"/>
              </a:spcBef>
              <a:spcAft>
                <a:spcPts val="0"/>
              </a:spcAft>
              <a:buSzPts val="1800"/>
              <a:buNone/>
            </a:pPr>
            <a:r>
              <a:t/>
            </a:r>
            <a:endParaRPr/>
          </a:p>
          <a:p>
            <a:pPr indent="0" lvl="0" marL="0" rtl="0" algn="l">
              <a:lnSpc>
                <a:spcPct val="100000"/>
              </a:lnSpc>
              <a:spcBef>
                <a:spcPts val="1800"/>
              </a:spcBef>
              <a:spcAft>
                <a:spcPts val="0"/>
              </a:spcAft>
              <a:buSzPts val="1800"/>
              <a:buNone/>
            </a:pPr>
            <a:r>
              <a:t/>
            </a:r>
            <a:endParaRPr/>
          </a:p>
          <a:p>
            <a:pPr indent="0" lvl="0" marL="0" rtl="0" algn="l">
              <a:lnSpc>
                <a:spcPct val="115000"/>
              </a:lnSpc>
              <a:spcBef>
                <a:spcPts val="3200"/>
              </a:spcBef>
              <a:spcAft>
                <a:spcPts val="1600"/>
              </a:spcAft>
              <a:buSzPts val="1800"/>
              <a:buNone/>
            </a:pPr>
            <a:r>
              <a:t/>
            </a:r>
            <a:endParaRPr/>
          </a:p>
        </p:txBody>
      </p:sp>
      <p:pic>
        <p:nvPicPr>
          <p:cNvPr id="209" name="Google Shape;209;p44"/>
          <p:cNvPicPr preferRelativeResize="0"/>
          <p:nvPr/>
        </p:nvPicPr>
        <p:blipFill rotWithShape="1">
          <a:blip r:embed="rId3">
            <a:alphaModFix/>
          </a:blip>
          <a:srcRect b="0" l="0" r="0" t="0"/>
          <a:stretch/>
        </p:blipFill>
        <p:spPr>
          <a:xfrm>
            <a:off x="200275" y="1748088"/>
            <a:ext cx="8486775" cy="321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