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9" r:id="rId14"/>
    <p:sldId id="268"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144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5" name="Footer Placeholder 4"/>
          <p:cNvSpPr>
            <a:spLocks noGrp="1"/>
          </p:cNvSpPr>
          <p:nvPr>
            <p:ph type="ftr" sz="quarter" idx="11"/>
          </p:nvPr>
        </p:nvSpPr>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8" name="Footer Placeholder 7"/>
          <p:cNvSpPr>
            <a:spLocks noGrp="1"/>
          </p:cNvSpPr>
          <p:nvPr>
            <p:ph type="ftr" sz="quarter" idx="11"/>
          </p:nvPr>
        </p:nvSpPr>
        <p:spPr/>
        <p:txBody>
          <a:bodyPr/>
          <a:lstStyle>
            <a:lvl1pPr>
              <a:defRPr/>
            </a:lvl1pPr>
          </a:lstStyle>
          <a:p>
            <a:endParaRPr lang="en-IN"/>
          </a:p>
        </p:txBody>
      </p:sp>
      <p:sp>
        <p:nvSpPr>
          <p:cNvPr id="9" name="Slide Number Placeholder 8"/>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4" name="Footer Placeholder 3"/>
          <p:cNvSpPr>
            <a:spLocks noGrp="1"/>
          </p:cNvSpPr>
          <p:nvPr>
            <p:ph type="ftr" sz="quarter" idx="11"/>
          </p:nvPr>
        </p:nvSpPr>
        <p:spPr/>
        <p:txBody>
          <a:bodyPr/>
          <a:lstStyle>
            <a:lvl1pPr>
              <a:defRPr/>
            </a:lvl1pPr>
          </a:lstStyle>
          <a:p>
            <a:endParaRPr lang="en-IN"/>
          </a:p>
        </p:txBody>
      </p:sp>
      <p:sp>
        <p:nvSpPr>
          <p:cNvPr id="5" name="Slide Number Placeholder 4"/>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3" name="Footer Placeholder 2"/>
          <p:cNvSpPr>
            <a:spLocks noGrp="1"/>
          </p:cNvSpPr>
          <p:nvPr>
            <p:ph type="ftr" sz="quarter" idx="11"/>
          </p:nvPr>
        </p:nvSpPr>
        <p:spPr/>
        <p:txBody>
          <a:bodyPr/>
          <a:lstStyle>
            <a:lvl1pPr>
              <a:defRPr/>
            </a:lvl1pPr>
          </a:lstStyle>
          <a:p>
            <a:endParaRPr lang="en-IN"/>
          </a:p>
        </p:txBody>
      </p:sp>
      <p:sp>
        <p:nvSpPr>
          <p:cNvPr id="4" name="Slide Number Placeholder 3"/>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D555121-CDEE-4A70-AED3-4FCF81527FF3}" type="datetimeFigureOut">
              <a:rPr lang="en-IN" smtClean="0"/>
              <a:pPr/>
              <a:t>04-06-2020</a:t>
            </a:fld>
            <a:endParaRPr lang="en-IN"/>
          </a:p>
        </p:txBody>
      </p:sp>
      <p:sp>
        <p:nvSpPr>
          <p:cNvPr id="6" name="Footer Placeholder 5"/>
          <p:cNvSpPr>
            <a:spLocks noGrp="1"/>
          </p:cNvSpPr>
          <p:nvPr>
            <p:ph type="ftr" sz="quarter" idx="11"/>
          </p:nvPr>
        </p:nvSpPr>
        <p:spPr/>
        <p:txBody>
          <a:bodyPr/>
          <a:lstStyle>
            <a:lvl1pPr>
              <a:defRPr/>
            </a:lvl1pPr>
          </a:lstStyle>
          <a:p>
            <a:endParaRPr lang="en-IN"/>
          </a:p>
        </p:txBody>
      </p:sp>
      <p:sp>
        <p:nvSpPr>
          <p:cNvPr id="7" name="Slide Number Placeholder 6"/>
          <p:cNvSpPr>
            <a:spLocks noGrp="1"/>
          </p:cNvSpPr>
          <p:nvPr>
            <p:ph type="sldNum" sz="quarter" idx="12"/>
          </p:nvPr>
        </p:nvSpPr>
        <p:spPr/>
        <p:txBody>
          <a:bodyPr/>
          <a:lstStyle>
            <a:lvl1pPr>
              <a:defRPr/>
            </a:lvl1pPr>
          </a:lstStyle>
          <a:p>
            <a:fld id="{FC2B10E2-0C6C-4FA4-B9E5-E0B893BD18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0D555121-CDEE-4A70-AED3-4FCF81527FF3}" type="datetimeFigureOut">
              <a:rPr lang="en-IN" smtClean="0"/>
              <a:pPr/>
              <a:t>04-06-2020</a:t>
            </a:fld>
            <a:endParaRPr lang="en-I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C2B10E2-0C6C-4FA4-B9E5-E0B893BD18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796834"/>
            <a:ext cx="6772434" cy="2495006"/>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BITCOIN PRICE PREDICTION USING DEEP LEARNING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0551" y="4050834"/>
            <a:ext cx="8441563" cy="1696823"/>
          </a:xfrm>
        </p:spPr>
        <p:txBody>
          <a:bodyPr>
            <a:noAutofit/>
          </a:bodyPr>
          <a:lstStyle/>
          <a:p>
            <a:pPr algn="just"/>
            <a:r>
              <a:rPr lang="en-IN" sz="2000" dirty="0" smtClean="0">
                <a:solidFill>
                  <a:schemeClr val="tx1"/>
                </a:solidFill>
                <a:latin typeface="Times New Roman" panose="02020603050405020304" pitchFamily="18" charset="0"/>
                <a:cs typeface="Times New Roman" panose="02020603050405020304" pitchFamily="18" charset="0"/>
              </a:rPr>
              <a:t>SUBMITTED BY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UNDER </a:t>
            </a:r>
            <a:r>
              <a:rPr lang="en-IN" sz="2000" dirty="0">
                <a:solidFill>
                  <a:schemeClr val="tx1"/>
                </a:solidFill>
                <a:latin typeface="Times New Roman" panose="02020603050405020304" pitchFamily="18" charset="0"/>
                <a:cs typeface="Times New Roman" panose="02020603050405020304" pitchFamily="18" charset="0"/>
              </a:rPr>
              <a:t>THE GUIDANCE OF:</a:t>
            </a:r>
          </a:p>
          <a:p>
            <a:pPr algn="l"/>
            <a:r>
              <a:rPr lang="en-IN" sz="2000" dirty="0">
                <a:solidFill>
                  <a:schemeClr val="tx1"/>
                </a:solidFill>
                <a:latin typeface="Times New Roman" panose="02020603050405020304" pitchFamily="18" charset="0"/>
                <a:cs typeface="Times New Roman" panose="02020603050405020304" pitchFamily="18" charset="0"/>
              </a:rPr>
              <a:t>ESHA MAHENDRA(9916102024)               </a:t>
            </a:r>
            <a:r>
              <a:rPr lang="en-IN" sz="2000" dirty="0" smtClean="0">
                <a:solidFill>
                  <a:schemeClr val="tx1"/>
                </a:solidFill>
                <a:latin typeface="Times New Roman" panose="02020603050405020304" pitchFamily="18" charset="0"/>
                <a:cs typeface="Times New Roman" panose="02020603050405020304" pitchFamily="18" charset="0"/>
              </a:rPr>
              <a:t>  DR</a:t>
            </a:r>
            <a:r>
              <a:rPr lang="en-IN" sz="2000" dirty="0">
                <a:solidFill>
                  <a:schemeClr val="tx1"/>
                </a:solidFill>
                <a:latin typeface="Times New Roman" panose="02020603050405020304" pitchFamily="18" charset="0"/>
                <a:cs typeface="Times New Roman" panose="02020603050405020304" pitchFamily="18" charset="0"/>
              </a:rPr>
              <a:t>. SAJAIVIR SINGH</a:t>
            </a:r>
          </a:p>
          <a:p>
            <a:pPr algn="l"/>
            <a:r>
              <a:rPr lang="en-IN" sz="2000" dirty="0">
                <a:solidFill>
                  <a:schemeClr val="tx1"/>
                </a:solidFill>
                <a:latin typeface="Times New Roman" panose="02020603050405020304" pitchFamily="18" charset="0"/>
                <a:cs typeface="Times New Roman" panose="02020603050405020304" pitchFamily="18" charset="0"/>
              </a:rPr>
              <a:t>HARSHITA MADAN (9916102069)</a:t>
            </a:r>
          </a:p>
          <a:p>
            <a:pPr algn="l"/>
            <a:r>
              <a:rPr lang="en-IN" sz="2000" dirty="0">
                <a:solidFill>
                  <a:schemeClr val="tx1"/>
                </a:solidFill>
                <a:latin typeface="Times New Roman" panose="02020603050405020304" pitchFamily="18" charset="0"/>
                <a:cs typeface="Times New Roman" panose="02020603050405020304" pitchFamily="18" charset="0"/>
              </a:rPr>
              <a:t>SHIVANGI GUPTA (9916102126)</a:t>
            </a:r>
          </a:p>
        </p:txBody>
      </p:sp>
    </p:spTree>
    <p:extLst>
      <p:ext uri="{BB962C8B-B14F-4D97-AF65-F5344CB8AC3E}">
        <p14:creationId xmlns:p14="http://schemas.microsoft.com/office/powerpoint/2010/main" val="2708373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8302" y="1043796"/>
            <a:ext cx="7910423" cy="2308324"/>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Deployment of Deep Learning Model requires the following steps:</a:t>
            </a: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first thing is to make the front end web app using HTML for the user to input the values. [6]</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API is created which receive the price details through GUI and computed the predicted sales value based on the model. The POST request is used in prediction and then showing the results.</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Finally, the request module is used to call API’s defined in the previous file which displays the result.</a:t>
            </a:r>
          </a:p>
        </p:txBody>
      </p:sp>
      <p:sp>
        <p:nvSpPr>
          <p:cNvPr id="6" name="TextBox 5"/>
          <p:cNvSpPr txBox="1"/>
          <p:nvPr/>
        </p:nvSpPr>
        <p:spPr>
          <a:xfrm>
            <a:off x="1791469" y="6035040"/>
            <a:ext cx="571967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Fig 5. Flowchart of Model Deployment[6]</a:t>
            </a:r>
            <a:endParaRPr lang="en-IN"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33" y="3352120"/>
            <a:ext cx="4558145" cy="2682920"/>
          </a:xfrm>
          <a:prstGeom prst="rect">
            <a:avLst/>
          </a:prstGeom>
        </p:spPr>
      </p:pic>
    </p:spTree>
    <p:extLst>
      <p:ext uri="{BB962C8B-B14F-4D97-AF65-F5344CB8AC3E}">
        <p14:creationId xmlns:p14="http://schemas.microsoft.com/office/powerpoint/2010/main" val="2656958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406" y="810883"/>
            <a:ext cx="594360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ALGORITHMS USED</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1049" y="1328468"/>
            <a:ext cx="6750540" cy="646331"/>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1. LONG SHORT TERM MEMORY(LSTM):</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08" t="3017" r="1740" b="9176"/>
          <a:stretch/>
        </p:blipFill>
        <p:spPr>
          <a:xfrm>
            <a:off x="2090057" y="1742537"/>
            <a:ext cx="5034358" cy="3131388"/>
          </a:xfrm>
          <a:prstGeom prst="rect">
            <a:avLst/>
          </a:prstGeom>
        </p:spPr>
      </p:pic>
      <p:sp>
        <p:nvSpPr>
          <p:cNvPr id="5" name="TextBox 4"/>
          <p:cNvSpPr txBox="1"/>
          <p:nvPr/>
        </p:nvSpPr>
        <p:spPr>
          <a:xfrm>
            <a:off x="862149" y="5287992"/>
            <a:ext cx="7563393" cy="107721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above figure shows the LSTM unit consisting of </a:t>
            </a:r>
            <a:r>
              <a:rPr lang="en-US" sz="1600" dirty="0" smtClean="0">
                <a:latin typeface="Times New Roman" panose="02020603050405020304" pitchFamily="18" charset="0"/>
                <a:cs typeface="Times New Roman" panose="02020603050405020304" pitchFamily="18" charset="0"/>
              </a:rPr>
              <a:t>the three </a:t>
            </a:r>
            <a:r>
              <a:rPr lang="en-US" sz="1600" dirty="0">
                <a:latin typeface="Times New Roman" panose="02020603050405020304" pitchFamily="18" charset="0"/>
                <a:cs typeface="Times New Roman" panose="02020603050405020304" pitchFamily="18" charset="0"/>
              </a:rPr>
              <a:t>gates </a:t>
            </a:r>
            <a:r>
              <a:rPr lang="en-US" sz="1600" dirty="0" smtClean="0">
                <a:latin typeface="Times New Roman" panose="02020603050405020304" pitchFamily="18" charset="0"/>
                <a:cs typeface="Times New Roman" panose="02020603050405020304" pitchFamily="18" charset="0"/>
              </a:rPr>
              <a:t>,X</a:t>
            </a:r>
            <a:r>
              <a:rPr lang="en-US" sz="1600" baseline="-25000" dirty="0" smtClean="0">
                <a:latin typeface="Times New Roman" panose="02020603050405020304" pitchFamily="18" charset="0"/>
                <a:cs typeface="Times New Roman" panose="02020603050405020304" pitchFamily="18" charset="0"/>
              </a:rPr>
              <a:t>t </a:t>
            </a:r>
            <a:r>
              <a:rPr lang="en-US" sz="1600" dirty="0">
                <a:latin typeface="Times New Roman" panose="02020603050405020304" pitchFamily="18" charset="0"/>
                <a:cs typeface="Times New Roman" panose="02020603050405020304" pitchFamily="18" charset="0"/>
              </a:rPr>
              <a:t>represents the current input while h</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represents the current hidden state calculated. h</a:t>
            </a:r>
            <a:r>
              <a:rPr lang="en-US" sz="1600" baseline="-25000" dirty="0">
                <a:latin typeface="Times New Roman" panose="02020603050405020304" pitchFamily="18" charset="0"/>
                <a:cs typeface="Times New Roman" panose="02020603050405020304" pitchFamily="18" charset="0"/>
              </a:rPr>
              <a:t>t-1</a:t>
            </a:r>
            <a:r>
              <a:rPr lang="en-US" sz="1600" dirty="0">
                <a:latin typeface="Times New Roman" panose="02020603050405020304" pitchFamily="18" charset="0"/>
                <a:cs typeface="Times New Roman" panose="02020603050405020304" pitchFamily="18" charset="0"/>
              </a:rPr>
              <a:t> represents the previous hidden state which is most important in deciding which values are to be updated in current state and C</a:t>
            </a:r>
            <a:r>
              <a:rPr lang="en-US" sz="1600" baseline="-25000" dirty="0">
                <a:latin typeface="Times New Roman" panose="02020603050405020304" pitchFamily="18" charset="0"/>
                <a:cs typeface="Times New Roman" panose="02020603050405020304" pitchFamily="18" charset="0"/>
              </a:rPr>
              <a:t>t-1</a:t>
            </a:r>
            <a:r>
              <a:rPr lang="en-US" sz="1600" dirty="0">
                <a:latin typeface="Times New Roman" panose="02020603050405020304" pitchFamily="18" charset="0"/>
                <a:cs typeface="Times New Roman" panose="02020603050405020304" pitchFamily="18" charset="0"/>
              </a:rPr>
              <a:t> denotes the cell state of previous time </a:t>
            </a:r>
            <a:r>
              <a:rPr lang="en-US" sz="1600" dirty="0" smtClean="0">
                <a:latin typeface="Times New Roman" panose="02020603050405020304" pitchFamily="18" charset="0"/>
                <a:cs typeface="Times New Roman" panose="02020603050405020304" pitchFamily="18" charset="0"/>
              </a:rPr>
              <a:t>step.[7]</a:t>
            </a: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090057" y="4977442"/>
            <a:ext cx="479406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Fig 6. LSTM Gates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712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004" y="888520"/>
            <a:ext cx="45806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a:t>
            </a:r>
            <a:r>
              <a:rPr lang="en-US" u="sng" dirty="0" smtClean="0">
                <a:latin typeface="Times New Roman" panose="02020603050405020304" pitchFamily="18" charset="0"/>
                <a:cs typeface="Times New Roman" panose="02020603050405020304" pitchFamily="18" charset="0"/>
              </a:rPr>
              <a:t> GATED RECURRENT UNIT(GRU):</a:t>
            </a:r>
            <a:endParaRPr lang="en-IN"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5519" b="13554"/>
          <a:stretch/>
        </p:blipFill>
        <p:spPr>
          <a:xfrm>
            <a:off x="1998616" y="1354347"/>
            <a:ext cx="5486401" cy="3148642"/>
          </a:xfrm>
          <a:prstGeom prst="rect">
            <a:avLst/>
          </a:prstGeom>
        </p:spPr>
      </p:pic>
      <p:sp>
        <p:nvSpPr>
          <p:cNvPr id="4" name="TextBox 3"/>
          <p:cNvSpPr txBox="1"/>
          <p:nvPr/>
        </p:nvSpPr>
        <p:spPr>
          <a:xfrm>
            <a:off x="1005840" y="4833256"/>
            <a:ext cx="7667898"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Gated Recurrent Unit is the advance version of LSTM neural </a:t>
            </a:r>
            <a:r>
              <a:rPr lang="en-US" sz="1600" dirty="0" smtClean="0">
                <a:latin typeface="Times New Roman" panose="02020603050405020304" pitchFamily="18" charset="0"/>
                <a:cs typeface="Times New Roman" panose="02020603050405020304" pitchFamily="18" charset="0"/>
              </a:rPr>
              <a:t>architecture.</a:t>
            </a:r>
          </a:p>
          <a:p>
            <a:pPr algn="just"/>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above GRU unit cell, h</a:t>
            </a:r>
            <a:r>
              <a:rPr lang="en-US" sz="1600" baseline="-25000" dirty="0">
                <a:latin typeface="Times New Roman" panose="02020603050405020304" pitchFamily="18" charset="0"/>
                <a:cs typeface="Times New Roman" panose="02020603050405020304" pitchFamily="18" charset="0"/>
              </a:rPr>
              <a:t>t-1</a:t>
            </a:r>
            <a:r>
              <a:rPr lang="en-US" sz="1600" dirty="0">
                <a:latin typeface="Times New Roman" panose="02020603050405020304" pitchFamily="18" charset="0"/>
                <a:cs typeface="Times New Roman" panose="02020603050405020304" pitchFamily="18" charset="0"/>
              </a:rPr>
              <a:t> represents the hidden state of previous time step, X</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represents the input value of data in current time step and h</a:t>
            </a:r>
            <a:r>
              <a:rPr lang="en-US" sz="1600" baseline="-250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represents the hidden state of current time step which would be passed to next time step. The reset gate performs the operation which the input and the forget gate does in LSTM </a:t>
            </a:r>
            <a:r>
              <a:rPr lang="en-US" sz="1600" dirty="0" smtClean="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259873" y="4546121"/>
            <a:ext cx="4310743"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                               Fig 7. GRU Unit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917" y="879895"/>
            <a:ext cx="6556075"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3.CONVOLUTIONAL NEURAL NETWORK (CNN</a:t>
            </a:r>
            <a:r>
              <a:rPr lang="en-US" u="sng" dirty="0" smtClean="0"/>
              <a:t>):</a:t>
            </a:r>
            <a:endParaRPr lang="en-US" u="sng" dirty="0"/>
          </a:p>
        </p:txBody>
      </p:sp>
      <p:sp>
        <p:nvSpPr>
          <p:cNvPr id="4" name="TextBox 3"/>
          <p:cNvSpPr txBox="1"/>
          <p:nvPr/>
        </p:nvSpPr>
        <p:spPr>
          <a:xfrm>
            <a:off x="690112" y="4364967"/>
            <a:ext cx="8169215" cy="2062103"/>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The architecture of CNN is similar to fully connected networks as that of neurons inside the brain. </a:t>
            </a:r>
          </a:p>
          <a:p>
            <a:pPr marL="285750" indent="-285750" algn="just">
              <a:buFont typeface="Arial" panose="020B0604020202020204" pitchFamily="34" charset="0"/>
              <a:buChar char="•"/>
            </a:pPr>
            <a:r>
              <a:rPr lang="en-US" sz="1600" b="1" dirty="0" smtClean="0">
                <a:latin typeface="Times New Roman" pitchFamily="18" charset="0"/>
                <a:cs typeface="Times New Roman" pitchFamily="18" charset="0"/>
              </a:rPr>
              <a:t>Convolution Layer</a:t>
            </a:r>
            <a:r>
              <a:rPr lang="en-US" sz="1600" dirty="0" smtClean="0">
                <a:latin typeface="Times New Roman" pitchFamily="18" charset="0"/>
                <a:cs typeface="Times New Roman" pitchFamily="18" charset="0"/>
              </a:rPr>
              <a:t>: This layer detects the set of features received as input.</a:t>
            </a:r>
          </a:p>
          <a:p>
            <a:pPr marL="285750" indent="-285750" algn="just">
              <a:buFont typeface="Arial" panose="020B0604020202020204" pitchFamily="34" charset="0"/>
              <a:buChar char="•"/>
            </a:pPr>
            <a:r>
              <a:rPr lang="en-US" sz="1600" b="1" dirty="0" smtClean="0">
                <a:latin typeface="Times New Roman" pitchFamily="18" charset="0"/>
                <a:cs typeface="Times New Roman" pitchFamily="18" charset="0"/>
              </a:rPr>
              <a:t>Pooling Layer</a:t>
            </a:r>
            <a:r>
              <a:rPr lang="en-US" sz="1600" dirty="0" smtClean="0">
                <a:latin typeface="Times New Roman" pitchFamily="18" charset="0"/>
                <a:cs typeface="Times New Roman" pitchFamily="18" charset="0"/>
              </a:rPr>
              <a:t>: This layer reduces the computation power required to process the data.</a:t>
            </a:r>
          </a:p>
          <a:p>
            <a:pPr marL="285750" indent="-285750" algn="just">
              <a:buFont typeface="Arial" panose="020B0604020202020204" pitchFamily="34" charset="0"/>
              <a:buChar char="•"/>
            </a:pPr>
            <a:r>
              <a:rPr lang="en-US" sz="1600" b="1" dirty="0" err="1" smtClean="0">
                <a:latin typeface="Times New Roman" pitchFamily="18" charset="0"/>
                <a:cs typeface="Times New Roman" pitchFamily="18" charset="0"/>
              </a:rPr>
              <a:t>ReLU</a:t>
            </a:r>
            <a:r>
              <a:rPr lang="en-US" sz="1600" b="1" dirty="0" smtClean="0">
                <a:latin typeface="Times New Roman" pitchFamily="18" charset="0"/>
                <a:cs typeface="Times New Roman" pitchFamily="18" charset="0"/>
              </a:rPr>
              <a:t> Correction Layer</a:t>
            </a:r>
            <a:r>
              <a:rPr lang="en-US" sz="1600" dirty="0" smtClean="0">
                <a:latin typeface="Times New Roman" pitchFamily="18" charset="0"/>
                <a:cs typeface="Times New Roman" pitchFamily="18" charset="0"/>
              </a:rPr>
              <a:t>: This layer acts as an activation layer by changing all the values from negative to zero.[9]</a:t>
            </a:r>
          </a:p>
          <a:p>
            <a:pPr marL="285750" indent="-285750" algn="just">
              <a:buFont typeface="Arial" panose="020B0604020202020204" pitchFamily="34" charset="0"/>
              <a:buChar char="•"/>
            </a:pPr>
            <a:r>
              <a:rPr lang="en-US" sz="1600" b="1" dirty="0" smtClean="0">
                <a:latin typeface="Times New Roman" pitchFamily="18" charset="0"/>
                <a:cs typeface="Times New Roman" pitchFamily="18" charset="0"/>
              </a:rPr>
              <a:t>Fully connected Layer</a:t>
            </a:r>
            <a:r>
              <a:rPr lang="en-US" sz="1600" dirty="0" smtClean="0">
                <a:latin typeface="Times New Roman" pitchFamily="18" charset="0"/>
                <a:cs typeface="Times New Roman" pitchFamily="18" charset="0"/>
              </a:rPr>
              <a:t>: This type of layer receives the input vector and the output vector is produced by applying the linear combinations.</a:t>
            </a:r>
            <a:endParaRPr lang="en-US" sz="1600" dirty="0">
              <a:latin typeface="Times New Roman" pitchFamily="18" charset="0"/>
              <a:cs typeface="Times New Roman" pitchFamily="18" charset="0"/>
            </a:endParaRPr>
          </a:p>
        </p:txBody>
      </p:sp>
      <p:sp>
        <p:nvSpPr>
          <p:cNvPr id="5" name="TextBox 4"/>
          <p:cNvSpPr txBox="1"/>
          <p:nvPr/>
        </p:nvSpPr>
        <p:spPr>
          <a:xfrm>
            <a:off x="2691442" y="3959525"/>
            <a:ext cx="423557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Fig 8. CNN Architecture[9]</a:t>
            </a:r>
            <a:endParaRPr lang="en-US" sz="16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655" y="1299354"/>
            <a:ext cx="5732978" cy="266017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992" y="862641"/>
            <a:ext cx="5460521" cy="369332"/>
          </a:xfrm>
          <a:prstGeom prst="rect">
            <a:avLst/>
          </a:prstGeom>
          <a:noFill/>
        </p:spPr>
        <p:txBody>
          <a:bodyPr wrap="square" rtlCol="0">
            <a:spAutoFit/>
          </a:bodyPr>
          <a:lstStyle/>
          <a:p>
            <a:r>
              <a:rPr lang="en-US" u="sng" dirty="0" smtClean="0">
                <a:latin typeface="Times New Roman" pitchFamily="18" charset="0"/>
                <a:cs typeface="Times New Roman" pitchFamily="18" charset="0"/>
              </a:rPr>
              <a:t>4.SUPPORT </a:t>
            </a:r>
            <a:r>
              <a:rPr lang="en-US" u="sng" dirty="0" smtClean="0">
                <a:latin typeface="Times New Roman" pitchFamily="18" charset="0"/>
                <a:cs typeface="Times New Roman" pitchFamily="18" charset="0"/>
              </a:rPr>
              <a:t>VECTOR MACHINE(SVM</a:t>
            </a:r>
            <a:r>
              <a:rPr lang="en-US" u="sng" dirty="0" smtClean="0"/>
              <a:t>):</a:t>
            </a:r>
            <a:endParaRPr lang="en-US" u="sng" dirty="0"/>
          </a:p>
        </p:txBody>
      </p:sp>
      <p:sp>
        <p:nvSpPr>
          <p:cNvPr id="5" name="TextBox 4"/>
          <p:cNvSpPr txBox="1"/>
          <p:nvPr/>
        </p:nvSpPr>
        <p:spPr>
          <a:xfrm>
            <a:off x="4580627" y="1502228"/>
            <a:ext cx="3466094"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This algorithm can both be used in classification as well as regression problem.</a:t>
            </a:r>
          </a:p>
          <a:p>
            <a:pPr algn="just"/>
            <a:endParaRPr lang="en-US" sz="16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In </a:t>
            </a:r>
            <a:r>
              <a:rPr lang="en-US" sz="1600" dirty="0" smtClean="0">
                <a:latin typeface="Times New Roman" pitchFamily="18" charset="0"/>
                <a:cs typeface="Times New Roman" pitchFamily="18" charset="0"/>
              </a:rPr>
              <a:t>the project, support vector regression function is used for analyzing data for regression analysis</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10]</a:t>
            </a:r>
          </a:p>
          <a:p>
            <a:pPr algn="just"/>
            <a:endParaRPr lang="en-US" sz="16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This algorithm also has more classification errors as compared to other neural network and doesn’t perform well with the continuous sequential data.</a:t>
            </a:r>
            <a:endParaRPr lang="en-US" sz="1600" dirty="0">
              <a:latin typeface="Times New Roman" pitchFamily="18" charset="0"/>
              <a:cs typeface="Times New Roman" pitchFamily="18" charset="0"/>
            </a:endParaRPr>
          </a:p>
        </p:txBody>
      </p:sp>
      <p:pic>
        <p:nvPicPr>
          <p:cNvPr id="9" name="Picture 8" descr="svm1.png"/>
          <p:cNvPicPr>
            <a:picLocks noChangeAspect="1"/>
          </p:cNvPicPr>
          <p:nvPr/>
        </p:nvPicPr>
        <p:blipFill rotWithShape="1">
          <a:blip r:embed="rId2"/>
          <a:srcRect t="5952"/>
          <a:stretch/>
        </p:blipFill>
        <p:spPr>
          <a:xfrm>
            <a:off x="715992" y="1502228"/>
            <a:ext cx="3513186" cy="4424119"/>
          </a:xfrm>
          <a:prstGeom prst="rect">
            <a:avLst/>
          </a:prstGeom>
        </p:spPr>
      </p:pic>
      <p:sp>
        <p:nvSpPr>
          <p:cNvPr id="10" name="TextBox 9"/>
          <p:cNvSpPr txBox="1"/>
          <p:nvPr/>
        </p:nvSpPr>
        <p:spPr>
          <a:xfrm>
            <a:off x="783770" y="6047117"/>
            <a:ext cx="3796855"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             Fig 9. </a:t>
            </a:r>
            <a:r>
              <a:rPr lang="en-US" sz="1600" dirty="0" smtClean="0">
                <a:latin typeface="Times New Roman" pitchFamily="18" charset="0"/>
                <a:cs typeface="Times New Roman" pitchFamily="18" charset="0"/>
              </a:rPr>
              <a:t>SVR flowchart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1215" y="879894"/>
            <a:ext cx="7487728" cy="646331"/>
          </a:xfrm>
          <a:prstGeom prst="rect">
            <a:avLst/>
          </a:prstGeom>
          <a:noFill/>
        </p:spPr>
        <p:txBody>
          <a:bodyPr wrap="square" rtlCol="0">
            <a:spAutoFit/>
          </a:bodyPr>
          <a:lstStyle/>
          <a:p>
            <a:r>
              <a:rPr lang="en-US" sz="3600" dirty="0" smtClean="0">
                <a:latin typeface="Times New Roman" pitchFamily="18" charset="0"/>
                <a:cs typeface="Times New Roman" pitchFamily="18" charset="0"/>
              </a:rPr>
              <a:t>RESULTS AND DISCUSSION</a:t>
            </a:r>
            <a:endParaRPr lang="en-US" sz="3600" dirty="0">
              <a:latin typeface="Times New Roman" pitchFamily="18" charset="0"/>
              <a:cs typeface="Times New Roman" pitchFamily="18" charset="0"/>
            </a:endParaRPr>
          </a:p>
        </p:txBody>
      </p:sp>
      <p:pic>
        <p:nvPicPr>
          <p:cNvPr id="3" name="Picture 2" descr="lstm_pred.png"/>
          <p:cNvPicPr>
            <a:picLocks noChangeAspect="1"/>
          </p:cNvPicPr>
          <p:nvPr/>
        </p:nvPicPr>
        <p:blipFill rotWithShape="1">
          <a:blip r:embed="rId2"/>
          <a:srcRect b="7734"/>
          <a:stretch/>
        </p:blipFill>
        <p:spPr>
          <a:xfrm>
            <a:off x="258795" y="1466538"/>
            <a:ext cx="3717985" cy="3612192"/>
          </a:xfrm>
          <a:prstGeom prst="rect">
            <a:avLst/>
          </a:prstGeom>
        </p:spPr>
      </p:pic>
      <p:pic>
        <p:nvPicPr>
          <p:cNvPr id="4" name="Picture 3" descr="lstm.jfif"/>
          <p:cNvPicPr>
            <a:picLocks noChangeAspect="1"/>
          </p:cNvPicPr>
          <p:nvPr/>
        </p:nvPicPr>
        <p:blipFill rotWithShape="1">
          <a:blip r:embed="rId3"/>
          <a:srcRect t="10211" b="2854"/>
          <a:stretch/>
        </p:blipFill>
        <p:spPr>
          <a:xfrm>
            <a:off x="4127863" y="1466537"/>
            <a:ext cx="4859383" cy="3612193"/>
          </a:xfrm>
          <a:prstGeom prst="rect">
            <a:avLst/>
          </a:prstGeom>
        </p:spPr>
      </p:pic>
      <p:sp>
        <p:nvSpPr>
          <p:cNvPr id="5" name="TextBox 4"/>
          <p:cNvSpPr txBox="1"/>
          <p:nvPr/>
        </p:nvSpPr>
        <p:spPr>
          <a:xfrm>
            <a:off x="336430" y="5322498"/>
            <a:ext cx="8807570" cy="584775"/>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The above shown images represent predicted output cells of LSTM model and plot between time and price respectively. LSTM Model has the RMSE of 0.014.</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u_pred.png"/>
          <p:cNvPicPr>
            <a:picLocks noChangeAspect="1"/>
          </p:cNvPicPr>
          <p:nvPr/>
        </p:nvPicPr>
        <p:blipFill rotWithShape="1">
          <a:blip r:embed="rId2"/>
          <a:srcRect b="7924"/>
          <a:stretch/>
        </p:blipFill>
        <p:spPr>
          <a:xfrm>
            <a:off x="207036" y="1052424"/>
            <a:ext cx="4028536" cy="3336696"/>
          </a:xfrm>
          <a:prstGeom prst="rect">
            <a:avLst/>
          </a:prstGeom>
        </p:spPr>
      </p:pic>
      <p:pic>
        <p:nvPicPr>
          <p:cNvPr id="3" name="Picture 2" descr="gru.jfif"/>
          <p:cNvPicPr>
            <a:picLocks noChangeAspect="1"/>
          </p:cNvPicPr>
          <p:nvPr/>
        </p:nvPicPr>
        <p:blipFill rotWithShape="1">
          <a:blip r:embed="rId3"/>
          <a:srcRect t="11585" b="1"/>
          <a:stretch/>
        </p:blipFill>
        <p:spPr>
          <a:xfrm>
            <a:off x="4362994" y="1052423"/>
            <a:ext cx="4637315" cy="3336697"/>
          </a:xfrm>
          <a:prstGeom prst="rect">
            <a:avLst/>
          </a:prstGeom>
        </p:spPr>
      </p:pic>
      <p:sp>
        <p:nvSpPr>
          <p:cNvPr id="5" name="TextBox 4"/>
          <p:cNvSpPr txBox="1"/>
          <p:nvPr/>
        </p:nvSpPr>
        <p:spPr>
          <a:xfrm>
            <a:off x="517585" y="4856672"/>
            <a:ext cx="8065698" cy="1077218"/>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The above shown images represent predicted output cells of GRU model and plot between time and price respectively. GRU Model has the RMSE of 0.022.</a:t>
            </a:r>
          </a:p>
          <a:p>
            <a:pPr algn="just"/>
            <a:r>
              <a:rPr lang="en-US" sz="1600" dirty="0" smtClean="0">
                <a:latin typeface="Times New Roman" pitchFamily="18" charset="0"/>
                <a:cs typeface="Times New Roman" pitchFamily="18" charset="0"/>
              </a:rPr>
              <a:t>This shows it is better as compared to LSTM.</a:t>
            </a:r>
          </a:p>
          <a:p>
            <a:pPr algn="just"/>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NN.png"/>
          <p:cNvPicPr>
            <a:picLocks noChangeAspect="1"/>
          </p:cNvPicPr>
          <p:nvPr/>
        </p:nvPicPr>
        <p:blipFill>
          <a:blip r:embed="rId2"/>
          <a:stretch>
            <a:fillRect/>
          </a:stretch>
        </p:blipFill>
        <p:spPr>
          <a:xfrm>
            <a:off x="267420" y="896649"/>
            <a:ext cx="8479766" cy="3462292"/>
          </a:xfrm>
          <a:prstGeom prst="rect">
            <a:avLst/>
          </a:prstGeom>
        </p:spPr>
      </p:pic>
      <p:pic>
        <p:nvPicPr>
          <p:cNvPr id="6" name="Picture 5" descr="cnn_meansquare.png"/>
          <p:cNvPicPr>
            <a:picLocks noChangeAspect="1"/>
          </p:cNvPicPr>
          <p:nvPr/>
        </p:nvPicPr>
        <p:blipFill>
          <a:blip r:embed="rId3"/>
          <a:stretch>
            <a:fillRect/>
          </a:stretch>
        </p:blipFill>
        <p:spPr>
          <a:xfrm>
            <a:off x="575001" y="4450524"/>
            <a:ext cx="8172185" cy="922100"/>
          </a:xfrm>
          <a:prstGeom prst="rect">
            <a:avLst/>
          </a:prstGeom>
        </p:spPr>
      </p:pic>
      <p:sp>
        <p:nvSpPr>
          <p:cNvPr id="7" name="TextBox 6"/>
          <p:cNvSpPr txBox="1"/>
          <p:nvPr/>
        </p:nvSpPr>
        <p:spPr>
          <a:xfrm>
            <a:off x="292963" y="5575177"/>
            <a:ext cx="872675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above shown images represents plot between time and price using CNN model and mean square error respectively.</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vm_pred.png"/>
          <p:cNvPicPr>
            <a:picLocks noChangeAspect="1"/>
          </p:cNvPicPr>
          <p:nvPr/>
        </p:nvPicPr>
        <p:blipFill>
          <a:blip r:embed="rId2"/>
          <a:stretch>
            <a:fillRect/>
          </a:stretch>
        </p:blipFill>
        <p:spPr>
          <a:xfrm>
            <a:off x="1475116" y="988432"/>
            <a:ext cx="6374921" cy="2168833"/>
          </a:xfrm>
          <a:prstGeom prst="rect">
            <a:avLst/>
          </a:prstGeom>
        </p:spPr>
      </p:pic>
      <p:pic>
        <p:nvPicPr>
          <p:cNvPr id="3" name="Picture 2" descr="svm_accuracy.png"/>
          <p:cNvPicPr>
            <a:picLocks noChangeAspect="1"/>
          </p:cNvPicPr>
          <p:nvPr/>
        </p:nvPicPr>
        <p:blipFill>
          <a:blip r:embed="rId3"/>
          <a:stretch>
            <a:fillRect/>
          </a:stretch>
        </p:blipFill>
        <p:spPr>
          <a:xfrm>
            <a:off x="1475117" y="3269410"/>
            <a:ext cx="6374921" cy="1345721"/>
          </a:xfrm>
          <a:prstGeom prst="rect">
            <a:avLst/>
          </a:prstGeom>
        </p:spPr>
      </p:pic>
      <p:sp>
        <p:nvSpPr>
          <p:cNvPr id="4" name="TextBox 3"/>
          <p:cNvSpPr txBox="1"/>
          <p:nvPr/>
        </p:nvSpPr>
        <p:spPr>
          <a:xfrm>
            <a:off x="750498" y="4891177"/>
            <a:ext cx="8134710" cy="584775"/>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The above images represent the predicted output matrix and accuracy using SVM model. It is very clear that SVM doesn’t work well in time series data.</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I_3.png"/>
          <p:cNvPicPr>
            <a:picLocks noChangeAspect="1"/>
          </p:cNvPicPr>
          <p:nvPr/>
        </p:nvPicPr>
        <p:blipFill>
          <a:blip r:embed="rId2"/>
          <a:srcRect l="32109" t="30808" r="23733"/>
          <a:stretch>
            <a:fillRect/>
          </a:stretch>
        </p:blipFill>
        <p:spPr>
          <a:xfrm>
            <a:off x="4807131" y="1167506"/>
            <a:ext cx="4293739" cy="3329563"/>
          </a:xfrm>
          <a:prstGeom prst="rect">
            <a:avLst/>
          </a:prstGeom>
        </p:spPr>
      </p:pic>
      <p:pic>
        <p:nvPicPr>
          <p:cNvPr id="4" name="Picture 3" descr="API_2.png"/>
          <p:cNvPicPr>
            <a:picLocks noChangeAspect="1"/>
          </p:cNvPicPr>
          <p:nvPr/>
        </p:nvPicPr>
        <p:blipFill>
          <a:blip r:embed="rId3"/>
          <a:srcRect l="23491" t="18847" r="25370"/>
          <a:stretch>
            <a:fillRect/>
          </a:stretch>
        </p:blipFill>
        <p:spPr>
          <a:xfrm>
            <a:off x="302091" y="1167506"/>
            <a:ext cx="4335223" cy="3329563"/>
          </a:xfrm>
          <a:prstGeom prst="rect">
            <a:avLst/>
          </a:prstGeom>
        </p:spPr>
      </p:pic>
      <p:sp>
        <p:nvSpPr>
          <p:cNvPr id="5" name="TextBox 4"/>
          <p:cNvSpPr txBox="1"/>
          <p:nvPr/>
        </p:nvSpPr>
        <p:spPr>
          <a:xfrm>
            <a:off x="422694" y="5205975"/>
            <a:ext cx="8497019"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Above images represent the API Window while giving inputs and obtaining result respectively.</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417" y="875211"/>
            <a:ext cx="5760720"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TABLE OF CONTENTS</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33577" y="1673525"/>
            <a:ext cx="7660257" cy="6001643"/>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ABSTRACT</a:t>
            </a:r>
          </a:p>
          <a:p>
            <a:pPr>
              <a:buFont typeface="Wingdings" pitchFamily="2" charset="2"/>
              <a:buChar char="q"/>
            </a:pPr>
            <a:r>
              <a:rPr lang="en-US" sz="2400" dirty="0" smtClean="0">
                <a:latin typeface="Times New Roman" pitchFamily="18" charset="0"/>
                <a:cs typeface="Times New Roman" pitchFamily="18" charset="0"/>
              </a:rPr>
              <a:t>INTRODUCTION TO BITCOIN </a:t>
            </a:r>
          </a:p>
          <a:p>
            <a:pPr>
              <a:buFont typeface="Wingdings" pitchFamily="2" charset="2"/>
              <a:buChar char="q"/>
            </a:pPr>
            <a:r>
              <a:rPr lang="en-US" sz="2400" dirty="0" smtClean="0">
                <a:latin typeface="Times New Roman" pitchFamily="18" charset="0"/>
                <a:cs typeface="Times New Roman" pitchFamily="18" charset="0"/>
              </a:rPr>
              <a:t>WHAT IS DEEP LEARNING?</a:t>
            </a:r>
          </a:p>
          <a:p>
            <a:pPr>
              <a:buFont typeface="Wingdings" pitchFamily="2" charset="2"/>
              <a:buChar char="q"/>
            </a:pPr>
            <a:r>
              <a:rPr lang="en-US" sz="2400" dirty="0" smtClean="0">
                <a:latin typeface="Times New Roman" pitchFamily="18" charset="0"/>
                <a:cs typeface="Times New Roman" pitchFamily="18" charset="0"/>
              </a:rPr>
              <a:t>LITERATURE SURVEY</a:t>
            </a:r>
          </a:p>
          <a:p>
            <a:pPr>
              <a:buFont typeface="Wingdings" pitchFamily="2" charset="2"/>
              <a:buChar char="q"/>
            </a:pPr>
            <a:r>
              <a:rPr lang="en-US" sz="2400" dirty="0" smtClean="0">
                <a:latin typeface="Times New Roman" pitchFamily="18" charset="0"/>
                <a:cs typeface="Times New Roman" pitchFamily="18" charset="0"/>
              </a:rPr>
              <a:t>PROJECT GOAL</a:t>
            </a:r>
          </a:p>
          <a:p>
            <a:pPr>
              <a:buFont typeface="Wingdings" pitchFamily="2" charset="2"/>
              <a:buChar char="q"/>
            </a:pPr>
            <a:r>
              <a:rPr lang="en-US" sz="2400" dirty="0" smtClean="0">
                <a:latin typeface="Times New Roman" pitchFamily="18" charset="0"/>
                <a:cs typeface="Times New Roman" pitchFamily="18" charset="0"/>
              </a:rPr>
              <a:t>WORKFLOW</a:t>
            </a:r>
          </a:p>
          <a:p>
            <a:pPr>
              <a:buFont typeface="Wingdings" pitchFamily="2" charset="2"/>
              <a:buChar char="q"/>
            </a:pPr>
            <a:r>
              <a:rPr lang="en-US" sz="2400" dirty="0" smtClean="0">
                <a:latin typeface="Times New Roman" pitchFamily="18" charset="0"/>
                <a:cs typeface="Times New Roman" pitchFamily="18" charset="0"/>
              </a:rPr>
              <a:t>ALGORITHMS USED</a:t>
            </a:r>
          </a:p>
          <a:p>
            <a:pPr>
              <a:buFont typeface="Wingdings" pitchFamily="2" charset="2"/>
              <a:buChar char="q"/>
            </a:pPr>
            <a:r>
              <a:rPr lang="en-US" sz="2400" dirty="0" smtClean="0">
                <a:latin typeface="Times New Roman" pitchFamily="18" charset="0"/>
                <a:cs typeface="Times New Roman" pitchFamily="18" charset="0"/>
              </a:rPr>
              <a:t>RESULTS AND DISCUSSION</a:t>
            </a:r>
          </a:p>
          <a:p>
            <a:pPr>
              <a:buFont typeface="Wingdings" pitchFamily="2" charset="2"/>
              <a:buChar char="q"/>
            </a:pPr>
            <a:r>
              <a:rPr lang="en-US" sz="2400" dirty="0" smtClean="0">
                <a:latin typeface="Times New Roman" pitchFamily="18" charset="0"/>
                <a:cs typeface="Times New Roman" pitchFamily="18" charset="0"/>
              </a:rPr>
              <a:t>CONCLUSION</a:t>
            </a:r>
          </a:p>
          <a:p>
            <a:pPr>
              <a:buFont typeface="Wingdings" pitchFamily="2" charset="2"/>
              <a:buChar char="q"/>
            </a:pPr>
            <a:r>
              <a:rPr lang="en-US" sz="2400" dirty="0" smtClean="0">
                <a:latin typeface="Times New Roman" pitchFamily="18" charset="0"/>
                <a:cs typeface="Times New Roman" pitchFamily="18" charset="0"/>
              </a:rPr>
              <a:t>REFERENCES</a:t>
            </a: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6830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8686"/>
            <a:ext cx="8229600" cy="278951"/>
          </a:xfrm>
        </p:spPr>
        <p:txBody>
          <a:bodyPr/>
          <a:lstStyle/>
          <a:p>
            <a:r>
              <a:rPr lang="en-US" sz="3600"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TextBox 2"/>
          <p:cNvSpPr txBox="1"/>
          <p:nvPr/>
        </p:nvSpPr>
        <p:spPr>
          <a:xfrm>
            <a:off x="1112808" y="1768415"/>
            <a:ext cx="7556739"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It can be inferred </a:t>
            </a:r>
            <a:r>
              <a:rPr lang="en-US" sz="1600" dirty="0" smtClean="0">
                <a:latin typeface="Times New Roman" pitchFamily="18" charset="0"/>
                <a:cs typeface="Times New Roman" pitchFamily="18" charset="0"/>
              </a:rPr>
              <a:t>that deep </a:t>
            </a:r>
            <a:r>
              <a:rPr lang="en-US" sz="1600" dirty="0" smtClean="0">
                <a:latin typeface="Times New Roman" pitchFamily="18" charset="0"/>
                <a:cs typeface="Times New Roman" pitchFamily="18" charset="0"/>
              </a:rPr>
              <a:t>learning models take long time to train. </a:t>
            </a:r>
          </a:p>
          <a:p>
            <a:pPr algn="just"/>
            <a:endParaRPr lang="en-US" sz="16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Prediction of bitcoin price was a complicated task as it is based on large dataset. </a:t>
            </a:r>
          </a:p>
          <a:p>
            <a:pPr algn="just"/>
            <a:endParaRPr lang="en-US" sz="16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No. of neurons can be increased. Dataset of large columns will be of better results. Including more features or parameters is always for betterment.</a:t>
            </a:r>
          </a:p>
          <a:p>
            <a:pPr algn="just"/>
            <a:endParaRPr lang="en-US" sz="16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Deployment of model using flask API can be seen  as work in production.</a:t>
            </a:r>
            <a:endParaRPr lang="en-US" sz="1600" dirty="0">
              <a:latin typeface="Times New Roman" pitchFamily="18" charset="0"/>
              <a:cs typeface="Times New Roman" pitchFamily="18" charset="0"/>
            </a:endParaRPr>
          </a:p>
        </p:txBody>
      </p:sp>
      <p:pic>
        <p:nvPicPr>
          <p:cNvPr id="4" name="Picture 3" descr="conclusion.png"/>
          <p:cNvPicPr>
            <a:picLocks noChangeAspect="1"/>
          </p:cNvPicPr>
          <p:nvPr/>
        </p:nvPicPr>
        <p:blipFill>
          <a:blip r:embed="rId2"/>
          <a:stretch>
            <a:fillRect/>
          </a:stretch>
        </p:blipFill>
        <p:spPr>
          <a:xfrm>
            <a:off x="3200400" y="4054415"/>
            <a:ext cx="2852468" cy="202720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004"/>
            <a:ext cx="8229600" cy="632634"/>
          </a:xfrm>
        </p:spPr>
        <p:txBody>
          <a:bodyPr/>
          <a:lstStyle/>
          <a:p>
            <a:r>
              <a:rPr lang="en-US" sz="3600"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TextBox 2"/>
          <p:cNvSpPr txBox="1"/>
          <p:nvPr/>
        </p:nvSpPr>
        <p:spPr>
          <a:xfrm>
            <a:off x="574765" y="1254034"/>
            <a:ext cx="8216537" cy="6001643"/>
          </a:xfrm>
          <a:prstGeom prst="rect">
            <a:avLst/>
          </a:prstGeom>
          <a:noFill/>
        </p:spPr>
        <p:txBody>
          <a:bodyPr wrap="square" rtlCol="0">
            <a:spAutoFit/>
          </a:bodyPr>
          <a:lstStyle/>
          <a:p>
            <a:pPr algn="just"/>
            <a:r>
              <a:rPr lang="en-US" sz="1600" dirty="0" smtClean="0">
                <a:latin typeface="Times New Roman" pitchFamily="18" charset="0"/>
                <a:cs typeface="Times New Roman" pitchFamily="18" charset="0"/>
              </a:rPr>
              <a:t>[1] Y. Yao, J. Yi, S. Zhai, Y. Lin, T. K. G. Zhang, L. Yoonjae Lee “ </a:t>
            </a:r>
            <a:r>
              <a:rPr lang="en-US" sz="1600" i="1" dirty="0" smtClean="0">
                <a:latin typeface="Times New Roman" pitchFamily="18" charset="0"/>
                <a:cs typeface="Times New Roman" pitchFamily="18" charset="0"/>
              </a:rPr>
              <a:t>Predictive Analysis of Cryptocurrency Price Using  Deep Learning</a:t>
            </a:r>
            <a:r>
              <a:rPr lang="en-US" sz="1600" dirty="0" smtClean="0">
                <a:latin typeface="Times New Roman" pitchFamily="18" charset="0"/>
                <a:cs typeface="Times New Roman" pitchFamily="18" charset="0"/>
              </a:rPr>
              <a:t>” International Journal of Engineering &amp; Technology, pp: 258-264, 2018</a:t>
            </a:r>
          </a:p>
          <a:p>
            <a:pPr algn="just"/>
            <a:r>
              <a:rPr lang="en-US" sz="1600" dirty="0" smtClean="0">
                <a:latin typeface="Times New Roman" pitchFamily="18" charset="0"/>
                <a:cs typeface="Times New Roman" pitchFamily="18" charset="0"/>
              </a:rPr>
              <a:t>[2]</a:t>
            </a:r>
            <a:r>
              <a:rPr lang="en-US" sz="1600" dirty="0" err="1" smtClean="0">
                <a:latin typeface="Times New Roman" pitchFamily="18" charset="0"/>
                <a:cs typeface="Times New Roman" pitchFamily="18" charset="0"/>
              </a:rPr>
              <a:t>M.Bristone</a:t>
            </a:r>
            <a:r>
              <a:rPr lang="en-US" sz="1600" dirty="0" smtClean="0">
                <a:latin typeface="Times New Roman" pitchFamily="18" charset="0"/>
                <a:cs typeface="Times New Roman" pitchFamily="18" charset="0"/>
              </a:rPr>
              <a:t>, R. Prasad “</a:t>
            </a:r>
            <a:r>
              <a:rPr lang="en-US" sz="1600" i="1" dirty="0">
                <a:latin typeface="Times New Roman" panose="02020603050405020304" pitchFamily="18" charset="0"/>
                <a:cs typeface="Times New Roman" panose="02020603050405020304" pitchFamily="18" charset="0"/>
              </a:rPr>
              <a:t>Crude oil price prediction using complex network and deep learning </a:t>
            </a:r>
            <a:r>
              <a:rPr lang="en-US" sz="1600" i="1" dirty="0" smtClean="0">
                <a:latin typeface="Times New Roman" panose="02020603050405020304" pitchFamily="18" charset="0"/>
                <a:cs typeface="Times New Roman" panose="02020603050405020304" pitchFamily="18" charset="0"/>
              </a:rPr>
              <a:t>algorithms”, </a:t>
            </a:r>
            <a:r>
              <a:rPr lang="en-US" sz="1600" dirty="0">
                <a:latin typeface="Times New Roman" panose="02020603050405020304" pitchFamily="18" charset="0"/>
                <a:cs typeface="Times New Roman" panose="02020603050405020304" pitchFamily="18" charset="0"/>
              </a:rPr>
              <a:t>African University of Science and Technology, Abuja, </a:t>
            </a:r>
            <a:r>
              <a:rPr lang="en-US" sz="1600" dirty="0" smtClean="0">
                <a:latin typeface="Times New Roman" panose="02020603050405020304" pitchFamily="18" charset="0"/>
                <a:cs typeface="Times New Roman" panose="02020603050405020304" pitchFamily="18" charset="0"/>
              </a:rPr>
              <a:t>Nigeria, pp:1-9, November 2019.</a:t>
            </a:r>
            <a:endParaRPr lang="en-US" sz="1600" i="1" dirty="0">
              <a:latin typeface="Times New Roman" panose="02020603050405020304" pitchFamily="18" charset="0"/>
              <a:cs typeface="Times New Roman" panose="02020603050405020304" pitchFamily="18" charset="0"/>
            </a:endParaRPr>
          </a:p>
          <a:p>
            <a:pPr algn="just"/>
            <a:r>
              <a:rPr lang="en-US" sz="1600" dirty="0" smtClean="0">
                <a:latin typeface="Times New Roman" pitchFamily="18" charset="0"/>
                <a:cs typeface="Times New Roman" pitchFamily="18" charset="0"/>
              </a:rPr>
              <a:t>[3] S. Yogeshwaran, M. J. Kaur, P. Maheshwari “</a:t>
            </a:r>
            <a:r>
              <a:rPr lang="en-US" sz="1600" i="1" dirty="0" smtClean="0">
                <a:latin typeface="Times New Roman" pitchFamily="18" charset="0"/>
                <a:cs typeface="Times New Roman" pitchFamily="18" charset="0"/>
              </a:rPr>
              <a:t>Predicting Bitcoin</a:t>
            </a:r>
            <a:r>
              <a:rPr lang="en-US" sz="1600" i="1" dirty="0">
                <a:latin typeface="Times New Roman" pitchFamily="18" charset="0"/>
                <a:cs typeface="Times New Roman" pitchFamily="18" charset="0"/>
              </a:rPr>
              <a:t> </a:t>
            </a:r>
            <a:r>
              <a:rPr lang="en-US" sz="1600" i="1" dirty="0" smtClean="0">
                <a:latin typeface="Times New Roman" pitchFamily="18" charset="0"/>
                <a:cs typeface="Times New Roman" pitchFamily="18" charset="0"/>
              </a:rPr>
              <a:t>Prices using Deep Learning</a:t>
            </a:r>
            <a:r>
              <a:rPr lang="en-US" sz="1600" dirty="0" smtClean="0">
                <a:latin typeface="Times New Roman" pitchFamily="18" charset="0"/>
                <a:cs typeface="Times New Roman" pitchFamily="18" charset="0"/>
              </a:rPr>
              <a:t>”, IEEE Global  Engineering Education Conference (EDUCON), pp: 1449-1454, April 2019</a:t>
            </a:r>
          </a:p>
          <a:p>
            <a:pPr algn="just"/>
            <a:r>
              <a:rPr lang="en-US" sz="1600" dirty="0" smtClean="0">
                <a:latin typeface="Times New Roman" pitchFamily="18" charset="0"/>
                <a:cs typeface="Times New Roman" pitchFamily="18" charset="0"/>
              </a:rPr>
              <a:t>[4] S. Velankar, S. Valecha, S. Maji, “</a:t>
            </a:r>
            <a:r>
              <a:rPr lang="en-US" sz="1600" i="1" dirty="0" smtClean="0">
                <a:latin typeface="Times New Roman" pitchFamily="18" charset="0"/>
                <a:cs typeface="Times New Roman" pitchFamily="18" charset="0"/>
              </a:rPr>
              <a:t>Bitcoin Price Prediction using Machine Learning</a:t>
            </a:r>
            <a:r>
              <a:rPr lang="en-US" sz="1600" dirty="0" smtClean="0">
                <a:latin typeface="Times New Roman" pitchFamily="18" charset="0"/>
                <a:cs typeface="Times New Roman" pitchFamily="18" charset="0"/>
              </a:rPr>
              <a:t>”, International Conference on Advanced Communications Technology, pp:144-147, Feb 2018</a:t>
            </a:r>
          </a:p>
          <a:p>
            <a:pPr algn="just"/>
            <a:r>
              <a:rPr lang="en-US" sz="1600" dirty="0" smtClean="0">
                <a:latin typeface="Times New Roman" pitchFamily="18" charset="0"/>
                <a:cs typeface="Times New Roman" pitchFamily="18" charset="0"/>
              </a:rPr>
              <a:t>[5] F. Tschorsch, B. Scheuermann, “</a:t>
            </a:r>
            <a:r>
              <a:rPr lang="en-US" sz="1600" i="1" dirty="0" smtClean="0">
                <a:latin typeface="Times New Roman" pitchFamily="18" charset="0"/>
                <a:cs typeface="Times New Roman" pitchFamily="18" charset="0"/>
              </a:rPr>
              <a:t>Bitcoin and beyond: A technical survey on decentralized digital currencies</a:t>
            </a:r>
            <a:r>
              <a:rPr lang="en-US" sz="1600" dirty="0" smtClean="0">
                <a:latin typeface="Times New Roman" pitchFamily="18" charset="0"/>
                <a:cs typeface="Times New Roman" pitchFamily="18" charset="0"/>
              </a:rPr>
              <a:t>”, IEEE Communications Surveys &amp; Tutorials Vol.18 No.3, pp:2084-2123, 2016.</a:t>
            </a:r>
          </a:p>
          <a:p>
            <a:pPr algn="just"/>
            <a:r>
              <a:rPr lang="en-US" sz="1600" dirty="0" smtClean="0">
                <a:latin typeface="Times New Roman" pitchFamily="18" charset="0"/>
                <a:cs typeface="Times New Roman" pitchFamily="18" charset="0"/>
              </a:rPr>
              <a:t>[6</a:t>
            </a:r>
            <a:r>
              <a:rPr lang="en-US" sz="1600" dirty="0">
                <a:latin typeface="Times New Roman" pitchFamily="18" charset="0"/>
                <a:cs typeface="Times New Roman" pitchFamily="18" charset="0"/>
              </a:rPr>
              <a:t>] F. A. Aslam, Mohammed, “</a:t>
            </a:r>
            <a:r>
              <a:rPr lang="en-US" sz="1600" i="1" dirty="0">
                <a:latin typeface="Times New Roman" pitchFamily="18" charset="0"/>
                <a:cs typeface="Times New Roman" pitchFamily="18" charset="0"/>
              </a:rPr>
              <a:t>Efficient Way of Web Development Using Python and Flask</a:t>
            </a:r>
            <a:r>
              <a:rPr lang="en-US" sz="1600" dirty="0">
                <a:latin typeface="Times New Roman" pitchFamily="18" charset="0"/>
                <a:cs typeface="Times New Roman" pitchFamily="18" charset="0"/>
              </a:rPr>
              <a:t>”, International Journal of Advanced Computer Research Vol.6, pp:54-57, January 2015.</a:t>
            </a:r>
          </a:p>
          <a:p>
            <a:pPr algn="just"/>
            <a:r>
              <a:rPr lang="en-US" sz="1600" dirty="0" smtClean="0">
                <a:latin typeface="Times New Roman" pitchFamily="18" charset="0"/>
                <a:cs typeface="Times New Roman" pitchFamily="18" charset="0"/>
              </a:rPr>
              <a:t>[7]P. Meesad, R.I Rasel</a:t>
            </a:r>
            <a:r>
              <a:rPr lang="en-US" sz="1600" i="1" dirty="0" smtClean="0">
                <a:latin typeface="Times New Roman" pitchFamily="18" charset="0"/>
                <a:cs typeface="Times New Roman" pitchFamily="18" charset="0"/>
              </a:rPr>
              <a:t>, “An efficient modelling approach for forecasting financial time series data using support vector regression”</a:t>
            </a:r>
            <a:r>
              <a:rPr lang="en-US" sz="1600" dirty="0" smtClean="0">
                <a:latin typeface="Times New Roman" pitchFamily="18" charset="0"/>
                <a:cs typeface="Times New Roman" pitchFamily="18" charset="0"/>
              </a:rPr>
              <a:t>, International Journal of Computational Intelligence StudiesVol.4 No.2, pp:134-150, January 2015.</a:t>
            </a:r>
          </a:p>
          <a:p>
            <a:pPr algn="just"/>
            <a:r>
              <a:rPr lang="en-US" sz="1600" dirty="0" smtClean="0">
                <a:latin typeface="Times New Roman" pitchFamily="18" charset="0"/>
                <a:cs typeface="Times New Roman" pitchFamily="18" charset="0"/>
              </a:rPr>
              <a:t>[8] https://www.kaggle.com/atuljhasg/bitcoin-price-prediction-using-rnn </a:t>
            </a:r>
          </a:p>
          <a:p>
            <a:pPr algn="just"/>
            <a:r>
              <a:rPr lang="en-US" sz="1600" dirty="0" smtClean="0">
                <a:latin typeface="Times New Roman" pitchFamily="18" charset="0"/>
                <a:cs typeface="Times New Roman" pitchFamily="18" charset="0"/>
              </a:rPr>
              <a:t>[9]https://medium.com/swlh/how-i-used-ml-to-predict-bitcoin-prices-82af7c655092 </a:t>
            </a:r>
          </a:p>
          <a:p>
            <a:pPr algn="just"/>
            <a:r>
              <a:rPr lang="en-US" sz="1600" dirty="0" smtClean="0">
                <a:latin typeface="Times New Roman" pitchFamily="18" charset="0"/>
                <a:cs typeface="Times New Roman" pitchFamily="18" charset="0"/>
              </a:rPr>
              <a:t>[10]https://www.analyticsvidhya.com/blog/2017/09/machine-learning-models-as-apis-using-flask</a:t>
            </a: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2411" y="879894"/>
            <a:ext cx="6531429"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ABSTRACT</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4400" y="2037807"/>
            <a:ext cx="7106194" cy="3139321"/>
          </a:xfrm>
          <a:prstGeom prst="rect">
            <a:avLst/>
          </a:prstGeom>
          <a:noFill/>
        </p:spPr>
        <p:txBody>
          <a:bodyPr wrap="square" rtlCol="0">
            <a:spAutoFit/>
          </a:bodyPr>
          <a:lstStyle/>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rapid development of digital currencies during the last decade is one of the most controversial and ambiguous innovations in the modern global </a:t>
            </a:r>
            <a:r>
              <a:rPr lang="en-US" dirty="0" smtClean="0">
                <a:latin typeface="Times New Roman" panose="02020603050405020304" pitchFamily="18" charset="0"/>
                <a:cs typeface="Times New Roman" panose="02020603050405020304" pitchFamily="18" charset="0"/>
              </a:rPr>
              <a:t>economy.</a:t>
            </a:r>
          </a:p>
          <a:p>
            <a:pPr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 Wide </a:t>
            </a:r>
            <a:r>
              <a:rPr lang="en-US" dirty="0">
                <a:latin typeface="Times New Roman" panose="02020603050405020304" pitchFamily="18" charset="0"/>
                <a:cs typeface="Times New Roman" panose="02020603050405020304" pitchFamily="18" charset="0"/>
              </a:rPr>
              <a:t>fluctuations in cryptocurrency price indicate an urgent need for an accurate way to forecast this </a:t>
            </a:r>
            <a:r>
              <a:rPr lang="en-US" dirty="0" smtClean="0">
                <a:latin typeface="Times New Roman" panose="02020603050405020304" pitchFamily="18" charset="0"/>
                <a:cs typeface="Times New Roman" panose="02020603050405020304" pitchFamily="18" charset="0"/>
              </a:rPr>
              <a:t>price.</a:t>
            </a:r>
            <a:endParaRPr lang="en-IN" dirty="0">
              <a:latin typeface="Times New Roman" panose="02020603050405020304" pitchFamily="18" charset="0"/>
              <a:cs typeface="Times New Roman" panose="02020603050405020304" pitchFamily="18" charset="0"/>
            </a:endParaRPr>
          </a:p>
          <a:p>
            <a:pPr algn="just">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deep learning </a:t>
            </a:r>
            <a:r>
              <a:rPr lang="en-US" dirty="0" smtClean="0">
                <a:latin typeface="Times New Roman" panose="02020603050405020304" pitchFamily="18" charset="0"/>
                <a:cs typeface="Times New Roman" panose="02020603050405020304" pitchFamily="18" charset="0"/>
              </a:rPr>
              <a:t>techniques have gained </a:t>
            </a:r>
            <a:r>
              <a:rPr lang="en-US" dirty="0">
                <a:latin typeface="Times New Roman" panose="02020603050405020304" pitchFamily="18" charset="0"/>
                <a:cs typeface="Times New Roman" panose="02020603050405020304" pitchFamily="18" charset="0"/>
              </a:rPr>
              <a:t>increasing popularity for its performance </a:t>
            </a:r>
            <a:r>
              <a:rPr lang="en-US" dirty="0" smtClean="0">
                <a:latin typeface="Times New Roman" panose="02020603050405020304" pitchFamily="18" charset="0"/>
                <a:cs typeface="Times New Roman" panose="02020603050405020304" pitchFamily="18" charset="0"/>
              </a:rPr>
              <a:t>by predicting the bitcoin prices by considering their non-linear nature.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763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57" y="828136"/>
            <a:ext cx="7341326" cy="1200329"/>
          </a:xfrm>
          <a:prstGeom prst="rect">
            <a:avLst/>
          </a:prstGeom>
          <a:noFill/>
        </p:spPr>
        <p:txBody>
          <a:bodyPr wrap="square" rtlCol="0">
            <a:spAutoFit/>
          </a:bodyPr>
          <a:lstStyle/>
          <a:p>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INTRODUCTION</a:t>
            </a:r>
            <a:r>
              <a:rPr lang="en-US" sz="3600" dirty="0" smtClean="0"/>
              <a:t> TO BITCOIN</a:t>
            </a:r>
            <a:endParaRPr lang="en-IN" sz="3600" dirty="0"/>
          </a:p>
        </p:txBody>
      </p:sp>
      <p:sp>
        <p:nvSpPr>
          <p:cNvPr id="3" name="TextBox 2"/>
          <p:cNvSpPr txBox="1"/>
          <p:nvPr/>
        </p:nvSpPr>
        <p:spPr>
          <a:xfrm>
            <a:off x="1031966" y="2191109"/>
            <a:ext cx="7445828" cy="3508653"/>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Cryptocurrency </a:t>
            </a:r>
            <a:r>
              <a:rPr lang="en-US" dirty="0">
                <a:latin typeface="Times New Roman" panose="02020603050405020304" pitchFamily="18" charset="0"/>
                <a:cs typeface="Times New Roman" panose="02020603050405020304" pitchFamily="18" charset="0"/>
              </a:rPr>
              <a:t>is an internet-based medium of exchange which uses </a:t>
            </a:r>
            <a:r>
              <a:rPr lang="en-US" dirty="0" smtClean="0">
                <a:latin typeface="Times New Roman" panose="02020603050405020304" pitchFamily="18" charset="0"/>
                <a:cs typeface="Times New Roman" panose="02020603050405020304" pitchFamily="18" charset="0"/>
              </a:rPr>
              <a:t>cryptographic functions </a:t>
            </a:r>
            <a:r>
              <a:rPr lang="en-US" dirty="0">
                <a:latin typeface="Times New Roman" panose="02020603050405020304" pitchFamily="18" charset="0"/>
                <a:cs typeface="Times New Roman" panose="02020603050405020304" pitchFamily="18" charset="0"/>
              </a:rPr>
              <a:t>to conduct financial transactions</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Bitcoin is the world’s largest cryptocurrency launched in 2009.</a:t>
            </a:r>
            <a:r>
              <a:rPr lang="en-US" dirty="0" smtClean="0">
                <a:solidFill>
                  <a:schemeClr val="tx1"/>
                </a:solidFill>
                <a:latin typeface="Bookman Old Style" pitchFamily="18" charset="0"/>
                <a:cs typeface="Times New Roman" pitchFamily="18" charset="0"/>
              </a:rPr>
              <a:t> </a:t>
            </a:r>
            <a:r>
              <a:rPr lang="en-US" dirty="0" smtClean="0">
                <a:solidFill>
                  <a:schemeClr val="tx1"/>
                </a:solidFill>
                <a:latin typeface="Times New Roman" panose="02020603050405020304" pitchFamily="18" charset="0"/>
                <a:cs typeface="Times New Roman" panose="02020603050405020304" pitchFamily="18" charset="0"/>
              </a:rPr>
              <a:t>It is a decentralized digital currency without a central bank that can be sent from user to user on the peer to peer bitcoin network without the need of intermediaries.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 Bitcoin </a:t>
            </a:r>
            <a:r>
              <a:rPr lang="en-US" dirty="0" smtClean="0">
                <a:latin typeface="Times New Roman" panose="02020603050405020304" pitchFamily="18" charset="0"/>
                <a:cs typeface="Times New Roman" panose="02020603050405020304" pitchFamily="18" charset="0"/>
              </a:rPr>
              <a:t>equals 7,21,342.47</a:t>
            </a:r>
            <a:r>
              <a:rPr lang="en-US" dirty="0">
                <a:latin typeface="Times New Roman" panose="02020603050405020304" pitchFamily="18" charset="0"/>
                <a:cs typeface="Times New Roman" panose="02020603050405020304" pitchFamily="18" charset="0"/>
              </a:rPr>
              <a:t> Indian </a:t>
            </a:r>
            <a:r>
              <a:rPr lang="en-US" dirty="0" smtClean="0">
                <a:latin typeface="Times New Roman" panose="02020603050405020304" pitchFamily="18" charset="0"/>
                <a:cs typeface="Times New Roman" panose="02020603050405020304" pitchFamily="18" charset="0"/>
              </a:rPr>
              <a:t>Rupee.</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sz="20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2691" t="18991" r="27694" b="11200"/>
          <a:stretch/>
        </p:blipFill>
        <p:spPr>
          <a:xfrm>
            <a:off x="7119257" y="746086"/>
            <a:ext cx="1924483" cy="1779956"/>
          </a:xfrm>
          <a:prstGeom prst="rect">
            <a:avLst/>
          </a:prstGeom>
        </p:spPr>
      </p:pic>
    </p:spTree>
    <p:extLst>
      <p:ext uri="{BB962C8B-B14F-4D97-AF65-F5344CB8AC3E}">
        <p14:creationId xmlns:p14="http://schemas.microsoft.com/office/powerpoint/2010/main" val="358146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0343" y="767751"/>
            <a:ext cx="6923313"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WHAT IS DEEP LEARNING?</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70709" y="1449238"/>
            <a:ext cx="764177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is a subset of machine learning in artificial intelligence (AI) that has networks capable of learning unsupervised from data that </a:t>
            </a:r>
            <a:r>
              <a:rPr lang="en-US" dirty="0" smtClean="0">
                <a:latin typeface="Times New Roman" panose="02020603050405020304" pitchFamily="18" charset="0"/>
                <a:cs typeface="Times New Roman" panose="02020603050405020304" pitchFamily="18" charset="0"/>
              </a:rPr>
              <a:t>is unstructured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unlabeled. </a:t>
            </a:r>
          </a:p>
          <a:p>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Learning can be supervised, unsupervised or semi-supervised. The deep learning architectures such as </a:t>
            </a:r>
            <a:r>
              <a:rPr lang="en-US" dirty="0" smtClean="0">
                <a:latin typeface="Times New Roman" panose="02020603050405020304" pitchFamily="18" charset="0"/>
                <a:cs typeface="Times New Roman" panose="02020603050405020304" pitchFamily="18" charset="0"/>
              </a:rPr>
              <a:t>RNN,DBN,CNN </a:t>
            </a:r>
            <a:r>
              <a:rPr lang="en-US" dirty="0" smtClean="0">
                <a:latin typeface="Times New Roman" panose="02020603050405020304" pitchFamily="18" charset="0"/>
                <a:cs typeface="Times New Roman" panose="02020603050405020304" pitchFamily="18" charset="0"/>
              </a:rPr>
              <a:t>have been applied in various fields.[1]</a:t>
            </a:r>
            <a:endParaRPr lang="en-IN"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571" t="32960" r="25286" b="58692"/>
          <a:stretch/>
        </p:blipFill>
        <p:spPr>
          <a:xfrm>
            <a:off x="1463040" y="3614468"/>
            <a:ext cx="6204857" cy="94890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6715" t="50382" r="24714" b="37930"/>
          <a:stretch/>
        </p:blipFill>
        <p:spPr>
          <a:xfrm>
            <a:off x="1454413" y="4865298"/>
            <a:ext cx="6204857" cy="923027"/>
          </a:xfrm>
          <a:prstGeom prst="rect">
            <a:avLst/>
          </a:prstGeom>
        </p:spPr>
      </p:pic>
      <p:sp>
        <p:nvSpPr>
          <p:cNvPr id="8" name="TextBox 7"/>
          <p:cNvSpPr txBox="1"/>
          <p:nvPr/>
        </p:nvSpPr>
        <p:spPr>
          <a:xfrm>
            <a:off x="1985555" y="5960853"/>
            <a:ext cx="667512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Fig 1. Difference between ML and DL[1]</a:t>
            </a:r>
            <a:endParaRPr lang="en-IN"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1271532" y="3542745"/>
            <a:ext cx="0" cy="2259874"/>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245653" y="3528204"/>
            <a:ext cx="6785539" cy="23169"/>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8059536" y="3542746"/>
            <a:ext cx="0" cy="2259874"/>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271534" y="5811246"/>
            <a:ext cx="6753497"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8533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291" y="854015"/>
            <a:ext cx="5917475"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     LITERATURE SURVEY</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4766" y="1772817"/>
            <a:ext cx="3722914"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deep learning model has been used  to capture the </a:t>
            </a:r>
            <a:r>
              <a:rPr lang="en-IN" dirty="0" smtClean="0">
                <a:latin typeface="Times New Roman" panose="02020603050405020304" pitchFamily="18" charset="0"/>
                <a:cs typeface="Times New Roman" panose="02020603050405020304" pitchFamily="18" charset="0"/>
              </a:rPr>
              <a:t>unknown complex non-linear characteristics </a:t>
            </a:r>
            <a:r>
              <a:rPr lang="en-IN" dirty="0">
                <a:latin typeface="Times New Roman" panose="02020603050405020304" pitchFamily="18" charset="0"/>
                <a:cs typeface="Times New Roman" panose="02020603050405020304" pitchFamily="18" charset="0"/>
              </a:rPr>
              <a:t>of </a:t>
            </a:r>
            <a:r>
              <a:rPr lang="en-IN" dirty="0" smtClean="0">
                <a:latin typeface="Times New Roman" panose="02020603050405020304" pitchFamily="18" charset="0"/>
                <a:cs typeface="Times New Roman" panose="02020603050405020304" pitchFamily="18" charset="0"/>
              </a:rPr>
              <a:t>crude oil price </a:t>
            </a:r>
            <a:r>
              <a:rPr lang="en-IN" dirty="0">
                <a:latin typeface="Times New Roman" panose="02020603050405020304" pitchFamily="18" charset="0"/>
                <a:cs typeface="Times New Roman" panose="02020603050405020304" pitchFamily="18" charset="0"/>
              </a:rPr>
              <a:t>movements</a:t>
            </a:r>
            <a:r>
              <a:rPr lang="en-IN" dirty="0" smtClean="0">
                <a:latin typeface="Times New Roman" panose="02020603050405020304" pitchFamily="18" charset="0"/>
                <a:cs typeface="Times New Roman" panose="02020603050405020304" pitchFamily="18" charset="0"/>
              </a:rPr>
              <a:t>.[2]</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It contributes to literature by providing new </a:t>
            </a:r>
            <a:r>
              <a:rPr lang="en-IN" dirty="0" smtClean="0">
                <a:latin typeface="Times New Roman" panose="02020603050405020304" pitchFamily="18" charset="0"/>
                <a:cs typeface="Times New Roman" panose="02020603050405020304" pitchFamily="18" charset="0"/>
              </a:rPr>
              <a:t>methodology </a:t>
            </a:r>
            <a:r>
              <a:rPr lang="en-IN" dirty="0">
                <a:latin typeface="Times New Roman" panose="02020603050405020304" pitchFamily="18" charset="0"/>
                <a:cs typeface="Times New Roman" panose="02020603050405020304" pitchFamily="18" charset="0"/>
              </a:rPr>
              <a:t>on how the deep learning models </a:t>
            </a:r>
            <a:r>
              <a:rPr lang="en-IN" dirty="0" smtClean="0">
                <a:latin typeface="Times New Roman" panose="02020603050405020304" pitchFamily="18" charset="0"/>
                <a:cs typeface="Times New Roman" panose="02020603050405020304" pitchFamily="18" charset="0"/>
              </a:rPr>
              <a:t>DBN </a:t>
            </a:r>
            <a:r>
              <a:rPr lang="en-IN" dirty="0">
                <a:latin typeface="Times New Roman" panose="02020603050405020304" pitchFamily="18" charset="0"/>
                <a:cs typeface="Times New Roman" panose="02020603050405020304" pitchFamily="18" charset="0"/>
              </a:rPr>
              <a:t>and LSTM  has been used to  improve the crude oil forecasting </a:t>
            </a:r>
            <a:r>
              <a:rPr lang="en-IN" dirty="0" smtClean="0">
                <a:latin typeface="Times New Roman" panose="02020603050405020304" pitchFamily="18" charset="0"/>
                <a:cs typeface="Times New Roman" panose="02020603050405020304" pitchFamily="18" charset="0"/>
              </a:rPr>
              <a:t>accuracy</a:t>
            </a:r>
            <a:r>
              <a:rPr lang="en-IN" baseline="30000" dirty="0">
                <a:latin typeface="Times New Roman" panose="02020603050405020304" pitchFamily="18" charset="0"/>
                <a:cs typeface="Times New Roman" panose="02020603050405020304" pitchFamily="18" charset="0"/>
              </a:rPr>
              <a:t>.</a:t>
            </a:r>
          </a:p>
          <a:p>
            <a:pPr algn="just"/>
            <a:endParaRPr lang="en-IN" dirty="0"/>
          </a:p>
        </p:txBody>
      </p:sp>
      <p:sp>
        <p:nvSpPr>
          <p:cNvPr id="5" name="TextBox 4"/>
          <p:cNvSpPr txBox="1"/>
          <p:nvPr/>
        </p:nvSpPr>
        <p:spPr>
          <a:xfrm>
            <a:off x="4454434" y="4965769"/>
            <a:ext cx="4284617"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2. Graph showing the actual and predicted crude oil price[2]</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31520" y="1410789"/>
            <a:ext cx="3624819" cy="646331"/>
          </a:xfrm>
          <a:prstGeom prst="rect">
            <a:avLst/>
          </a:prstGeom>
          <a:noFill/>
        </p:spPr>
        <p:txBody>
          <a:bodyPr wrap="square" rtlCol="0">
            <a:spAutoFit/>
          </a:bodyPr>
          <a:lstStyle/>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1. Forecasting Crude Oil Price</a:t>
            </a:r>
            <a:endParaRPr lang="en-IN" b="1" u="sng"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874" y="2057120"/>
            <a:ext cx="4193177" cy="2998206"/>
          </a:xfrm>
          <a:prstGeom prst="rect">
            <a:avLst/>
          </a:prstGeom>
        </p:spPr>
      </p:pic>
    </p:spTree>
    <p:extLst>
      <p:ext uri="{BB962C8B-B14F-4D97-AF65-F5344CB8AC3E}">
        <p14:creationId xmlns:p14="http://schemas.microsoft.com/office/powerpoint/2010/main" val="3482007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1045028"/>
            <a:ext cx="3892732" cy="646331"/>
          </a:xfrm>
          <a:prstGeom prst="rect">
            <a:avLst/>
          </a:prstGeom>
          <a:noFill/>
        </p:spPr>
        <p:txBody>
          <a:bodyPr wrap="square" rtlCol="0">
            <a:spAutoFit/>
          </a:bodyPr>
          <a:lstStyle/>
          <a:p>
            <a:endParaRPr lang="en-US" b="1" u="sng"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2. Price </a:t>
            </a:r>
            <a:r>
              <a:rPr lang="en-US" b="1" u="sng" dirty="0" err="1" smtClean="0">
                <a:latin typeface="Times New Roman" panose="02020603050405020304" pitchFamily="18" charset="0"/>
                <a:cs typeface="Times New Roman" panose="02020603050405020304" pitchFamily="18" charset="0"/>
              </a:rPr>
              <a:t>Prediciton</a:t>
            </a:r>
            <a:r>
              <a:rPr lang="en-US" b="1" u="sng" dirty="0" smtClean="0">
                <a:latin typeface="Times New Roman" panose="02020603050405020304" pitchFamily="18" charset="0"/>
                <a:cs typeface="Times New Roman" panose="02020603050405020304" pitchFamily="18" charset="0"/>
              </a:rPr>
              <a:t> Using CNN:</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4949" y="1724298"/>
            <a:ext cx="3683725" cy="3970318"/>
          </a:xfrm>
          <a:prstGeom prst="rect">
            <a:avLst/>
          </a:prstGeom>
          <a:noFill/>
        </p:spPr>
        <p:txBody>
          <a:bodyPr wrap="square" rtlCol="0">
            <a:spAutoFit/>
          </a:bodyPr>
          <a:lstStyle/>
          <a:p>
            <a:pPr marL="3619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CNN architecture was used to predict the bitcoin price.</a:t>
            </a:r>
          </a:p>
          <a:p>
            <a:pPr marL="76200" algn="just"/>
            <a:endParaRPr lang="en-US" dirty="0" smtClean="0">
              <a:latin typeface="Times New Roman" panose="02020603050405020304" pitchFamily="18" charset="0"/>
              <a:cs typeface="Times New Roman" panose="02020603050405020304" pitchFamily="18" charset="0"/>
            </a:endParaRPr>
          </a:p>
          <a:p>
            <a:pPr marL="3619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website was designed using Django framework to request online database through an API.</a:t>
            </a:r>
          </a:p>
          <a:p>
            <a:pPr marL="76200" algn="just"/>
            <a:endParaRPr lang="en-US" dirty="0" smtClean="0">
              <a:latin typeface="Times New Roman" panose="02020603050405020304" pitchFamily="18" charset="0"/>
              <a:cs typeface="Times New Roman" panose="02020603050405020304" pitchFamily="18" charset="0"/>
            </a:endParaRPr>
          </a:p>
          <a:p>
            <a:pPr marL="3619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experimental results show that the CNN model took a long time in training of data </a:t>
            </a:r>
            <a:r>
              <a:rPr lang="en-US" dirty="0" smtClean="0">
                <a:latin typeface="Times New Roman" panose="02020603050405020304" pitchFamily="18" charset="0"/>
                <a:cs typeface="Times New Roman" panose="02020603050405020304" pitchFamily="18" charset="0"/>
              </a:rPr>
              <a:t>and performance was also low. </a:t>
            </a:r>
            <a:r>
              <a:rPr lang="en-US" dirty="0" smtClean="0">
                <a:latin typeface="Times New Roman" panose="02020603050405020304" pitchFamily="18" charset="0"/>
                <a:cs typeface="Times New Roman" panose="02020603050405020304" pitchFamily="18" charset="0"/>
              </a:rPr>
              <a:t>This was because the CNN architecture lacks internal memory.[3]</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23806" y="4950824"/>
            <a:ext cx="434993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Fig 3. Prediction Graph Window.[3] </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088674" y="1724298"/>
            <a:ext cx="4820195" cy="3226526"/>
          </a:xfrm>
          <a:prstGeom prst="rect">
            <a:avLst/>
          </a:prstGeom>
        </p:spPr>
      </p:pic>
    </p:spTree>
    <p:extLst>
      <p:ext uri="{BB962C8B-B14F-4D97-AF65-F5344CB8AC3E}">
        <p14:creationId xmlns:p14="http://schemas.microsoft.com/office/powerpoint/2010/main" val="2126579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0" y="802257"/>
            <a:ext cx="6374674"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PROJECT GOAL</a:t>
            </a:r>
            <a:endParaRPr lang="en-IN"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9713" y="1528354"/>
            <a:ext cx="7119257" cy="3693319"/>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The main </a:t>
            </a:r>
            <a:r>
              <a:rPr lang="en-IN" dirty="0">
                <a:latin typeface="Times New Roman" panose="02020603050405020304" pitchFamily="18" charset="0"/>
                <a:cs typeface="Times New Roman" panose="02020603050405020304" pitchFamily="18" charset="0"/>
              </a:rPr>
              <a:t>objective of our project is to analyse dataset and train a model that can predict the bitcoin price using deep </a:t>
            </a:r>
            <a:r>
              <a:rPr lang="en-IN" dirty="0" smtClean="0">
                <a:latin typeface="Times New Roman" panose="02020603050405020304" pitchFamily="18" charset="0"/>
                <a:cs typeface="Times New Roman" panose="02020603050405020304" pitchFamily="18" charset="0"/>
              </a:rPr>
              <a:t>learning models which are effective  for </a:t>
            </a:r>
            <a:r>
              <a:rPr lang="en-IN" dirty="0">
                <a:latin typeface="Times New Roman" panose="02020603050405020304" pitchFamily="18" charset="0"/>
                <a:cs typeface="Times New Roman" panose="02020603050405020304" pitchFamily="18" charset="0"/>
              </a:rPr>
              <a:t>training time-series  data</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study is also been carried out to prove that ML models can’t be used for training sequential data i.e. Time series data as they have very low accuracy.[4]</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model built has been deployed to the website using </a:t>
            </a:r>
            <a:r>
              <a:rPr lang="en-US" dirty="0" smtClean="0">
                <a:latin typeface="Times New Roman" panose="02020603050405020304" pitchFamily="18" charset="0"/>
                <a:cs typeface="Times New Roman" panose="02020603050405020304" pitchFamily="18" charset="0"/>
              </a:rPr>
              <a:t>Flask.</a:t>
            </a:r>
            <a:endParaRPr lang="en-IN" dirty="0">
              <a:latin typeface="Bookman Old Style" pitchFamily="18" charset="0"/>
              <a:cs typeface="Times New Roman" pitchFamily="18" charset="0"/>
            </a:endParaRPr>
          </a:p>
          <a:p>
            <a:pPr marL="76200" indent="0" algn="just"/>
            <a:endParaRPr lang="en-IN" dirty="0">
              <a:latin typeface="Bookman Old Style" pitchFamily="18" charset="0"/>
              <a:cs typeface="Times New Roman"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approach is implemented in Python and validated for benchmark datasets.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5657" y="793630"/>
            <a:ext cx="5891349"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        WORKFLOW</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55" r="1768" b="5284"/>
          <a:stretch/>
        </p:blipFill>
        <p:spPr>
          <a:xfrm>
            <a:off x="5029200" y="1570008"/>
            <a:ext cx="3383280" cy="4377945"/>
          </a:xfrm>
          <a:prstGeom prst="rect">
            <a:avLst/>
          </a:prstGeom>
        </p:spPr>
      </p:pic>
      <p:sp>
        <p:nvSpPr>
          <p:cNvPr id="5" name="TextBox 4"/>
          <p:cNvSpPr txBox="1"/>
          <p:nvPr/>
        </p:nvSpPr>
        <p:spPr>
          <a:xfrm>
            <a:off x="4754880" y="5995357"/>
            <a:ext cx="3657600" cy="338554"/>
          </a:xfrm>
          <a:prstGeom prst="rect">
            <a:avLst/>
          </a:prstGeom>
          <a:noFill/>
        </p:spPr>
        <p:txBody>
          <a:bodyPr wrap="square" rtlCol="0">
            <a:spAutoFit/>
          </a:bodyPr>
          <a:lstStyle/>
          <a:p>
            <a:pPr algn="just"/>
            <a:r>
              <a:rPr lang="en-US" sz="1600" dirty="0" smtClean="0">
                <a:latin typeface="Times New Roman" panose="02020603050405020304" pitchFamily="18" charset="0"/>
                <a:cs typeface="Times New Roman" panose="02020603050405020304" pitchFamily="18" charset="0"/>
              </a:rPr>
              <a:t>Fig 4.Flowchart of the Proposed Approach</a:t>
            </a: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27018" y="1570008"/>
            <a:ext cx="349431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Our project is basically divided into two parts: Firstly, Finding the suitable Deep learning model for prediction and then its deployment using Flask.</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following processes are carried out as shown in the flowchart.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Evaluation is done by plotting graphs and calculating RMSE values.[5]</a:t>
            </a:r>
          </a:p>
          <a:p>
            <a:pPr marL="285750" indent="-285750" algn="just"/>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36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2595</Template>
  <TotalTime>787</TotalTime>
  <Words>1365</Words>
  <Application>Microsoft Office PowerPoint</Application>
  <PresentationFormat>On-screen Show (4:3)</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Times New Roman</vt:lpstr>
      <vt:lpstr>Wingdings</vt:lpstr>
      <vt:lpstr>Diseño predeterminado</vt:lpstr>
      <vt:lpstr>BITCOIN PRICE PREDICTION USING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 USING DEEP LEARNING</dc:title>
  <dc:creator>Dell</dc:creator>
  <cp:lastModifiedBy>Dell</cp:lastModifiedBy>
  <cp:revision>127</cp:revision>
  <dcterms:created xsi:type="dcterms:W3CDTF">2020-05-31T10:12:19Z</dcterms:created>
  <dcterms:modified xsi:type="dcterms:W3CDTF">2020-06-04T08:07:44Z</dcterms:modified>
</cp:coreProperties>
</file>