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6"/>
  </p:notesMasterIdLst>
  <p:sldIdLst>
    <p:sldId id="256" r:id="rId3"/>
    <p:sldId id="260" r:id="rId4"/>
    <p:sldId id="257" r:id="rId5"/>
    <p:sldId id="258" r:id="rId6"/>
    <p:sldId id="263" r:id="rId7"/>
    <p:sldId id="264" r:id="rId8"/>
    <p:sldId id="259" r:id="rId9"/>
    <p:sldId id="266" r:id="rId10"/>
    <p:sldId id="267" r:id="rId11"/>
    <p:sldId id="276" r:id="rId12"/>
    <p:sldId id="268" r:id="rId13"/>
    <p:sldId id="283" r:id="rId14"/>
    <p:sldId id="285" r:id="rId15"/>
    <p:sldId id="269" r:id="rId16"/>
    <p:sldId id="270" r:id="rId17"/>
    <p:sldId id="271" r:id="rId18"/>
    <p:sldId id="272" r:id="rId19"/>
    <p:sldId id="286" r:id="rId20"/>
    <p:sldId id="281" r:id="rId21"/>
    <p:sldId id="282" r:id="rId22"/>
    <p:sldId id="273" r:id="rId23"/>
    <p:sldId id="274"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68" autoAdjust="0"/>
    <p:restoredTop sz="90747" autoAdjust="0"/>
  </p:normalViewPr>
  <p:slideViewPr>
    <p:cSldViewPr>
      <p:cViewPr varScale="1">
        <p:scale>
          <a:sx n="80" d="100"/>
          <a:sy n="80" d="100"/>
        </p:scale>
        <p:origin x="-1579"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67FAFC-A9C0-44E0-BD97-3907AB2D7398}" type="datetimeFigureOut">
              <a:rPr lang="en-IN" smtClean="0"/>
              <a:pPr/>
              <a:t>15-12-2019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846F67-8604-43F1-9A80-00322C351573}" type="slidenum">
              <a:rPr lang="en-IN" smtClean="0"/>
              <a:pPr/>
              <a:t>‹#›</a:t>
            </a:fld>
            <a:endParaRPr lang="en-IN"/>
          </a:p>
        </p:txBody>
      </p:sp>
    </p:spTree>
    <p:extLst>
      <p:ext uri="{BB962C8B-B14F-4D97-AF65-F5344CB8AC3E}">
        <p14:creationId xmlns:p14="http://schemas.microsoft.com/office/powerpoint/2010/main" xmlns="" val="415020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C846F67-8604-43F1-9A80-00322C351573}" type="slidenum">
              <a:rPr lang="en-IN" smtClean="0"/>
              <a:pPr/>
              <a:t>5</a:t>
            </a:fld>
            <a:endParaRPr lang="en-IN"/>
          </a:p>
        </p:txBody>
      </p:sp>
    </p:spTree>
    <p:extLst>
      <p:ext uri="{BB962C8B-B14F-4D97-AF65-F5344CB8AC3E}">
        <p14:creationId xmlns:p14="http://schemas.microsoft.com/office/powerpoint/2010/main" xmlns="" val="2032820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AF2815-21CC-4F69-801C-1029BE48642C}"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2AF2815-21CC-4F69-801C-1029BE48642C}"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20" y="-267"/>
            <a:ext cx="9143821" cy="6857181"/>
            <a:chOff x="2973586" y="5250656"/>
            <a:chExt cx="2856819" cy="1606800"/>
          </a:xfrm>
        </p:grpSpPr>
        <p:sp>
          <p:nvSpPr>
            <p:cNvPr id="11" name="Google Shape;11;p2"/>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9;p2"/>
          <p:cNvSpPr txBox="1">
            <a:spLocks noGrp="1"/>
          </p:cNvSpPr>
          <p:nvPr>
            <p:ph type="ctrTitle"/>
          </p:nvPr>
        </p:nvSpPr>
        <p:spPr>
          <a:xfrm>
            <a:off x="457200" y="1065700"/>
            <a:ext cx="5486400" cy="4242800"/>
          </a:xfrm>
          <a:prstGeom prst="rect">
            <a:avLst/>
          </a:prstGeom>
        </p:spPr>
        <p:txBody>
          <a:bodyPr spcFirstLastPara="1" wrap="square" lIns="0" tIns="0" rIns="0" bIns="0" anchor="t" anchorCtr="0">
            <a:no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a:r>
              <a:rPr lang="en-US"/>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123"/>
        <p:cNvGrpSpPr/>
        <p:nvPr/>
      </p:nvGrpSpPr>
      <p:grpSpPr>
        <a:xfrm>
          <a:off x="0" y="0"/>
          <a:ext cx="0" cy="0"/>
          <a:chOff x="0" y="0"/>
          <a:chExt cx="0" cy="0"/>
        </a:xfrm>
      </p:grpSpPr>
      <p:grpSp>
        <p:nvGrpSpPr>
          <p:cNvPr id="124" name="Google Shape;124;p12"/>
          <p:cNvGrpSpPr/>
          <p:nvPr/>
        </p:nvGrpSpPr>
        <p:grpSpPr>
          <a:xfrm>
            <a:off x="-238" y="-267"/>
            <a:ext cx="9143821" cy="6857736"/>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4D7E1481-E7A3-42E0-80BC-9894C262502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724F268-EF8B-46F7-AAE6-D784CF0701ED}" type="datetimeFigureOut">
              <a:rPr lang="en-IN" smtClean="0"/>
              <a:pPr/>
              <a:t>15-12-2019</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D7E1481-E7A3-42E0-80BC-9894C2625021}" type="slidenum">
              <a:rPr lang="en-IN" smtClean="0"/>
              <a:pPr/>
              <a:t>‹#›</a:t>
            </a:fld>
            <a:endParaRPr lang="en-IN"/>
          </a:p>
        </p:txBody>
      </p:sp>
    </p:spTree>
    <p:extLst>
      <p:ext uri="{BB962C8B-B14F-4D97-AF65-F5344CB8AC3E}">
        <p14:creationId xmlns:p14="http://schemas.microsoft.com/office/powerpoint/2010/main" xmlns="" val="1979594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0"/>
        <p:cNvGrpSpPr/>
        <p:nvPr/>
      </p:nvGrpSpPr>
      <p:grpSpPr>
        <a:xfrm>
          <a:off x="0" y="0"/>
          <a:ext cx="0" cy="0"/>
          <a:chOff x="0" y="0"/>
          <a:chExt cx="0" cy="0"/>
        </a:xfrm>
      </p:grpSpPr>
      <p:grpSp>
        <p:nvGrpSpPr>
          <p:cNvPr id="2" name="Google Shape;21;p3"/>
          <p:cNvGrpSpPr/>
          <p:nvPr/>
        </p:nvGrpSpPr>
        <p:grpSpPr>
          <a:xfrm>
            <a:off x="-120" y="-266"/>
            <a:ext cx="9143821" cy="6857181"/>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907933"/>
            <a:ext cx="5486400" cy="15464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r>
              <a:rPr lang="en-US"/>
              <a:t>Click to edit Master title style</a:t>
            </a:r>
            <a:endParaRPr/>
          </a:p>
        </p:txBody>
      </p:sp>
      <p:sp>
        <p:nvSpPr>
          <p:cNvPr id="31" name="Google Shape;31;p3"/>
          <p:cNvSpPr txBox="1">
            <a:spLocks noGrp="1"/>
          </p:cNvSpPr>
          <p:nvPr>
            <p:ph type="subTitle" idx="1"/>
          </p:nvPr>
        </p:nvSpPr>
        <p:spPr>
          <a:xfrm>
            <a:off x="457200" y="3685136"/>
            <a:ext cx="5486400" cy="10464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r>
              <a:rPr lang="en-US"/>
              <a:t>Click to edit Master subtitle style</a:t>
            </a:r>
            <a:endParaRPr/>
          </a:p>
        </p:txBody>
      </p:sp>
    </p:spTree>
    <p:extLst>
      <p:ext uri="{BB962C8B-B14F-4D97-AF65-F5344CB8AC3E}">
        <p14:creationId xmlns:p14="http://schemas.microsoft.com/office/powerpoint/2010/main" xmlns="" val="3646648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2"/>
        <p:cNvGrpSpPr/>
        <p:nvPr/>
      </p:nvGrpSpPr>
      <p:grpSpPr>
        <a:xfrm>
          <a:off x="0" y="0"/>
          <a:ext cx="0" cy="0"/>
          <a:chOff x="0" y="0"/>
          <a:chExt cx="0" cy="0"/>
        </a:xfrm>
      </p:grpSpPr>
      <p:grpSp>
        <p:nvGrpSpPr>
          <p:cNvPr id="2" name="Google Shape;33;p4"/>
          <p:cNvGrpSpPr/>
          <p:nvPr/>
        </p:nvGrpSpPr>
        <p:grpSpPr>
          <a:xfrm>
            <a:off x="-238" y="-267"/>
            <a:ext cx="9143821" cy="6857736"/>
            <a:chOff x="6316957" y="5250656"/>
            <a:chExt cx="2856819" cy="1606930"/>
          </a:xfrm>
        </p:grpSpPr>
        <p:sp>
          <p:nvSpPr>
            <p:cNvPr id="34" name="Google Shape;34;p4"/>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grpSp>
      <p:sp>
        <p:nvSpPr>
          <p:cNvPr id="44" name="Google Shape;44;p4"/>
          <p:cNvSpPr txBox="1">
            <a:spLocks noGrp="1"/>
          </p:cNvSpPr>
          <p:nvPr>
            <p:ph type="body" idx="1"/>
          </p:nvPr>
        </p:nvSpPr>
        <p:spPr>
          <a:xfrm>
            <a:off x="1006900" y="903600"/>
            <a:ext cx="4936800" cy="4546400"/>
          </a:xfrm>
          <a:prstGeom prst="rect">
            <a:avLst/>
          </a:prstGeom>
        </p:spPr>
        <p:txBody>
          <a:bodyPr spcFirstLastPara="1" wrap="square" lIns="0" tIns="0" rIns="0" bIns="0" anchor="t" anchorCtr="0">
            <a:noAutofit/>
          </a:bodyPr>
          <a:lstStyle>
            <a:lvl1pPr marL="457200" lvl="0" indent="-419100" rtl="0">
              <a:spcBef>
                <a:spcPts val="600"/>
              </a:spcBef>
              <a:spcAft>
                <a:spcPts val="0"/>
              </a:spcAft>
              <a:buClr>
                <a:srgbClr val="FFFFFF"/>
              </a:buClr>
              <a:buSzPts val="3000"/>
              <a:buChar char="▰"/>
              <a:defRPr sz="3000">
                <a:solidFill>
                  <a:srgbClr val="FFFFFF"/>
                </a:solidFill>
              </a:defRPr>
            </a:lvl1pPr>
            <a:lvl2pPr marL="914400" lvl="1" indent="-419100" rtl="0">
              <a:spcBef>
                <a:spcPts val="0"/>
              </a:spcBef>
              <a:spcAft>
                <a:spcPts val="0"/>
              </a:spcAft>
              <a:buClr>
                <a:srgbClr val="FFFFFF"/>
              </a:buClr>
              <a:buSzPts val="3000"/>
              <a:buChar char="▰"/>
              <a:defRPr sz="3000">
                <a:solidFill>
                  <a:srgbClr val="FFFFFF"/>
                </a:solidFill>
              </a:defRPr>
            </a:lvl2pPr>
            <a:lvl3pPr marL="1371600" lvl="2" indent="-419100" rtl="0">
              <a:spcBef>
                <a:spcPts val="0"/>
              </a:spcBef>
              <a:spcAft>
                <a:spcPts val="0"/>
              </a:spcAft>
              <a:buClr>
                <a:srgbClr val="FFFFFF"/>
              </a:buClr>
              <a:buSzPts val="3000"/>
              <a:buChar char="▰"/>
              <a:defRPr sz="3000">
                <a:solidFill>
                  <a:srgbClr val="FFFFFF"/>
                </a:solidFill>
              </a:defRPr>
            </a:lvl3pPr>
            <a:lvl4pPr marL="1828800" lvl="3" indent="-419100" rtl="0">
              <a:spcBef>
                <a:spcPts val="0"/>
              </a:spcBef>
              <a:spcAft>
                <a:spcPts val="0"/>
              </a:spcAft>
              <a:buClr>
                <a:srgbClr val="FFFFFF"/>
              </a:buClr>
              <a:buSzPts val="3000"/>
              <a:buChar char="▰"/>
              <a:defRPr sz="3000">
                <a:solidFill>
                  <a:srgbClr val="FFFFFF"/>
                </a:solidFill>
              </a:defRPr>
            </a:lvl4pPr>
            <a:lvl5pPr marL="2286000" lvl="4" indent="-419100" rtl="0">
              <a:spcBef>
                <a:spcPts val="0"/>
              </a:spcBef>
              <a:spcAft>
                <a:spcPts val="0"/>
              </a:spcAft>
              <a:buClr>
                <a:srgbClr val="FFFFFF"/>
              </a:buClr>
              <a:buSzPts val="3000"/>
              <a:buChar char="▰"/>
              <a:defRPr sz="3000">
                <a:solidFill>
                  <a:srgbClr val="FFFFFF"/>
                </a:solidFill>
              </a:defRPr>
            </a:lvl5pPr>
            <a:lvl6pPr marL="2743200" lvl="5" indent="-419100" rtl="0">
              <a:spcBef>
                <a:spcPts val="0"/>
              </a:spcBef>
              <a:spcAft>
                <a:spcPts val="0"/>
              </a:spcAft>
              <a:buClr>
                <a:srgbClr val="FFFFFF"/>
              </a:buClr>
              <a:buSzPts val="3000"/>
              <a:buChar char="▰"/>
              <a:defRPr sz="3000">
                <a:solidFill>
                  <a:srgbClr val="FFFFFF"/>
                </a:solidFill>
              </a:defRPr>
            </a:lvl6pPr>
            <a:lvl7pPr marL="3200400" lvl="6" indent="-419100" rtl="0">
              <a:spcBef>
                <a:spcPts val="0"/>
              </a:spcBef>
              <a:spcAft>
                <a:spcPts val="0"/>
              </a:spcAft>
              <a:buClr>
                <a:srgbClr val="FFFFFF"/>
              </a:buClr>
              <a:buSzPts val="3000"/>
              <a:buChar char="▰"/>
              <a:defRPr sz="3000">
                <a:solidFill>
                  <a:srgbClr val="FFFFFF"/>
                </a:solidFill>
              </a:defRPr>
            </a:lvl7pPr>
            <a:lvl8pPr marL="3657600" lvl="7" indent="-419100" rtl="0">
              <a:spcBef>
                <a:spcPts val="0"/>
              </a:spcBef>
              <a:spcAft>
                <a:spcPts val="0"/>
              </a:spcAft>
              <a:buClr>
                <a:srgbClr val="FFFFFF"/>
              </a:buClr>
              <a:buSzPts val="3000"/>
              <a:buChar char="▰"/>
              <a:defRPr sz="3000">
                <a:solidFill>
                  <a:srgbClr val="FFFFFF"/>
                </a:solidFill>
              </a:defRPr>
            </a:lvl8pPr>
            <a:lvl9pPr marL="4114800" lvl="8" indent="-419100">
              <a:spcBef>
                <a:spcPts val="0"/>
              </a:spcBef>
              <a:spcAft>
                <a:spcPts val="0"/>
              </a:spcAft>
              <a:buClr>
                <a:srgbClr val="FFFFFF"/>
              </a:buClr>
              <a:buSzPts val="3000"/>
              <a:buChar char="▰"/>
              <a:defRPr sz="3000">
                <a:solidFill>
                  <a:srgbClr val="FFFFFF"/>
                </a:solidFill>
              </a:defRPr>
            </a:lvl9pPr>
          </a:lstStyle>
          <a:p>
            <a:pPr lvl="0"/>
            <a:r>
              <a:rPr lang="en-US"/>
              <a:t>Click to edit Master text styles</a:t>
            </a:r>
          </a:p>
        </p:txBody>
      </p:sp>
      <p:sp>
        <p:nvSpPr>
          <p:cNvPr id="45" name="Google Shape;45;p4"/>
          <p:cNvSpPr txBox="1"/>
          <p:nvPr/>
        </p:nvSpPr>
        <p:spPr>
          <a:xfrm>
            <a:off x="239550" y="452928"/>
            <a:ext cx="777000" cy="8716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t" anchorCtr="0">
            <a:noAutofit/>
          </a:bodyPr>
          <a:lstStyle/>
          <a:p>
            <a:pPr algn="ct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34F38A8F-2E21-4D88-894C-911122A47634}" type="slidenum">
              <a:rPr lang="en-US" smtClean="0"/>
              <a:pPr/>
              <a:t>‹#›</a:t>
            </a:fld>
            <a:endParaRPr lang="en-US"/>
          </a:p>
        </p:txBody>
      </p:sp>
    </p:spTree>
    <p:extLst>
      <p:ext uri="{BB962C8B-B14F-4D97-AF65-F5344CB8AC3E}">
        <p14:creationId xmlns:p14="http://schemas.microsoft.com/office/powerpoint/2010/main" xmlns="" val="171694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7"/>
        <p:cNvGrpSpPr/>
        <p:nvPr/>
      </p:nvGrpSpPr>
      <p:grpSpPr>
        <a:xfrm>
          <a:off x="0" y="0"/>
          <a:ext cx="0" cy="0"/>
          <a:chOff x="0" y="0"/>
          <a:chExt cx="0" cy="0"/>
        </a:xfrm>
      </p:grpSpPr>
      <p:grpSp>
        <p:nvGrpSpPr>
          <p:cNvPr id="2" name="Google Shape;48;p5"/>
          <p:cNvGrpSpPr/>
          <p:nvPr/>
        </p:nvGrpSpPr>
        <p:grpSpPr>
          <a:xfrm>
            <a:off x="-120" y="-141"/>
            <a:ext cx="9143821" cy="6857756"/>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33"/>
            <a:ext cx="5486400" cy="24192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56" name="Google Shape;56;p5"/>
          <p:cNvSpPr txBox="1">
            <a:spLocks noGrp="1"/>
          </p:cNvSpPr>
          <p:nvPr>
            <p:ph type="body" idx="1"/>
          </p:nvPr>
        </p:nvSpPr>
        <p:spPr>
          <a:xfrm>
            <a:off x="3200400" y="2545733"/>
            <a:ext cx="5486400" cy="36864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57" name="Google Shape;57;p5"/>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4F38A8F-2E21-4D88-894C-911122A47634}" type="slidenum">
              <a:rPr lang="en-US" smtClean="0"/>
              <a:pPr/>
              <a:t>‹#›</a:t>
            </a:fld>
            <a:endParaRPr lang="en-US"/>
          </a:p>
        </p:txBody>
      </p:sp>
    </p:spTree>
    <p:extLst>
      <p:ext uri="{BB962C8B-B14F-4D97-AF65-F5344CB8AC3E}">
        <p14:creationId xmlns:p14="http://schemas.microsoft.com/office/powerpoint/2010/main" xmlns="" val="2923874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58"/>
        <p:cNvGrpSpPr/>
        <p:nvPr/>
      </p:nvGrpSpPr>
      <p:grpSpPr>
        <a:xfrm>
          <a:off x="0" y="0"/>
          <a:ext cx="0" cy="0"/>
          <a:chOff x="0" y="0"/>
          <a:chExt cx="0" cy="0"/>
        </a:xfrm>
      </p:grpSpPr>
      <p:grpSp>
        <p:nvGrpSpPr>
          <p:cNvPr id="2" name="Google Shape;59;p6"/>
          <p:cNvGrpSpPr/>
          <p:nvPr/>
        </p:nvGrpSpPr>
        <p:grpSpPr>
          <a:xfrm>
            <a:off x="-238" y="-141"/>
            <a:ext cx="9143821" cy="6857756"/>
            <a:chOff x="6361595" y="2777133"/>
            <a:chExt cx="2856819" cy="1606935"/>
          </a:xfrm>
        </p:grpSpPr>
        <p:sp>
          <p:nvSpPr>
            <p:cNvPr id="60" name="Google Shape;60;p6"/>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grpSp>
      <p:sp>
        <p:nvSpPr>
          <p:cNvPr id="68" name="Google Shape;68;p6"/>
          <p:cNvSpPr txBox="1">
            <a:spLocks noGrp="1"/>
          </p:cNvSpPr>
          <p:nvPr>
            <p:ph type="title"/>
          </p:nvPr>
        </p:nvSpPr>
        <p:spPr>
          <a:xfrm>
            <a:off x="457200" y="3192600"/>
            <a:ext cx="4114800" cy="5608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rPr lang="en-US"/>
              <a:t>Click to edit Master title style</a:t>
            </a:r>
            <a:endParaRPr/>
          </a:p>
        </p:txBody>
      </p:sp>
      <p:sp>
        <p:nvSpPr>
          <p:cNvPr id="69" name="Google Shape;69;p6"/>
          <p:cNvSpPr txBox="1">
            <a:spLocks noGrp="1"/>
          </p:cNvSpPr>
          <p:nvPr>
            <p:ph type="body" idx="1"/>
          </p:nvPr>
        </p:nvSpPr>
        <p:spPr>
          <a:xfrm>
            <a:off x="3200400" y="3733567"/>
            <a:ext cx="5486400" cy="2825200"/>
          </a:xfrm>
          <a:prstGeom prst="rect">
            <a:avLst/>
          </a:prstGeom>
        </p:spPr>
        <p:txBody>
          <a:bodyPr spcFirstLastPara="1" wrap="square" lIns="0" tIns="0" rIns="0" bIns="0" anchor="ctr"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a:t>Click to edit Master text styles</a:t>
            </a:r>
          </a:p>
        </p:txBody>
      </p:sp>
      <p:sp>
        <p:nvSpPr>
          <p:cNvPr id="70" name="Google Shape;70;p6"/>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34F38A8F-2E21-4D88-894C-911122A47634}" type="slidenum">
              <a:rPr lang="en-US" smtClean="0"/>
              <a:pPr/>
              <a:t>‹#›</a:t>
            </a:fld>
            <a:endParaRPr lang="en-US"/>
          </a:p>
        </p:txBody>
      </p:sp>
    </p:spTree>
    <p:extLst>
      <p:ext uri="{BB962C8B-B14F-4D97-AF65-F5344CB8AC3E}">
        <p14:creationId xmlns:p14="http://schemas.microsoft.com/office/powerpoint/2010/main" xmlns="" val="1028963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71"/>
        <p:cNvGrpSpPr/>
        <p:nvPr/>
      </p:nvGrpSpPr>
      <p:grpSpPr>
        <a:xfrm>
          <a:off x="0" y="0"/>
          <a:ext cx="0" cy="0"/>
          <a:chOff x="0" y="0"/>
          <a:chExt cx="0" cy="0"/>
        </a:xfrm>
      </p:grpSpPr>
      <p:grpSp>
        <p:nvGrpSpPr>
          <p:cNvPr id="2" name="Google Shape;72;p7"/>
          <p:cNvGrpSpPr/>
          <p:nvPr/>
        </p:nvGrpSpPr>
        <p:grpSpPr>
          <a:xfrm>
            <a:off x="-120" y="-141"/>
            <a:ext cx="9143821" cy="6857756"/>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33"/>
            <a:ext cx="5486400" cy="24192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80" name="Google Shape;80;p7"/>
          <p:cNvSpPr txBox="1">
            <a:spLocks noGrp="1"/>
          </p:cNvSpPr>
          <p:nvPr>
            <p:ph type="body" idx="1"/>
          </p:nvPr>
        </p:nvSpPr>
        <p:spPr>
          <a:xfrm>
            <a:off x="3200375" y="2545733"/>
            <a:ext cx="2493600" cy="4022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81" name="Google Shape;81;p7"/>
          <p:cNvSpPr txBox="1">
            <a:spLocks noGrp="1"/>
          </p:cNvSpPr>
          <p:nvPr>
            <p:ph type="body" idx="2"/>
          </p:nvPr>
        </p:nvSpPr>
        <p:spPr>
          <a:xfrm>
            <a:off x="6193205" y="2545733"/>
            <a:ext cx="2493600" cy="4022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82" name="Google Shape;82;p7"/>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4F38A8F-2E21-4D88-894C-911122A47634}" type="slidenum">
              <a:rPr lang="en-US" smtClean="0"/>
              <a:pPr/>
              <a:t>‹#›</a:t>
            </a:fld>
            <a:endParaRPr lang="en-US"/>
          </a:p>
        </p:txBody>
      </p:sp>
    </p:spTree>
    <p:extLst>
      <p:ext uri="{BB962C8B-B14F-4D97-AF65-F5344CB8AC3E}">
        <p14:creationId xmlns:p14="http://schemas.microsoft.com/office/powerpoint/2010/main" xmlns="" val="4152201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83"/>
        <p:cNvGrpSpPr/>
        <p:nvPr/>
      </p:nvGrpSpPr>
      <p:grpSpPr>
        <a:xfrm>
          <a:off x="0" y="0"/>
          <a:ext cx="0" cy="0"/>
          <a:chOff x="0" y="0"/>
          <a:chExt cx="0" cy="0"/>
        </a:xfrm>
      </p:grpSpPr>
      <p:grpSp>
        <p:nvGrpSpPr>
          <p:cNvPr id="2" name="Google Shape;84;p8"/>
          <p:cNvGrpSpPr/>
          <p:nvPr/>
        </p:nvGrpSpPr>
        <p:grpSpPr>
          <a:xfrm>
            <a:off x="-120" y="-141"/>
            <a:ext cx="9143821" cy="6857756"/>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33"/>
            <a:ext cx="5486400" cy="24192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92" name="Google Shape;92;p8"/>
          <p:cNvSpPr txBox="1">
            <a:spLocks noGrp="1"/>
          </p:cNvSpPr>
          <p:nvPr>
            <p:ph type="body" idx="1"/>
          </p:nvPr>
        </p:nvSpPr>
        <p:spPr>
          <a:xfrm>
            <a:off x="457200" y="3177533"/>
            <a:ext cx="2563500" cy="2959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93" name="Google Shape;93;p8"/>
          <p:cNvSpPr txBox="1">
            <a:spLocks noGrp="1"/>
          </p:cNvSpPr>
          <p:nvPr>
            <p:ph type="body" idx="2"/>
          </p:nvPr>
        </p:nvSpPr>
        <p:spPr>
          <a:xfrm>
            <a:off x="3290238" y="3177533"/>
            <a:ext cx="2563500" cy="2959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94" name="Google Shape;94;p8"/>
          <p:cNvSpPr txBox="1">
            <a:spLocks noGrp="1"/>
          </p:cNvSpPr>
          <p:nvPr>
            <p:ph type="body" idx="3"/>
          </p:nvPr>
        </p:nvSpPr>
        <p:spPr>
          <a:xfrm>
            <a:off x="6123300" y="3177533"/>
            <a:ext cx="2563500" cy="2959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95" name="Google Shape;95;p8"/>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4F38A8F-2E21-4D88-894C-911122A47634}" type="slidenum">
              <a:rPr lang="en-US" smtClean="0"/>
              <a:pPr/>
              <a:t>‹#›</a:t>
            </a:fld>
            <a:endParaRPr lang="en-US"/>
          </a:p>
        </p:txBody>
      </p:sp>
    </p:spTree>
    <p:extLst>
      <p:ext uri="{BB962C8B-B14F-4D97-AF65-F5344CB8AC3E}">
        <p14:creationId xmlns:p14="http://schemas.microsoft.com/office/powerpoint/2010/main" xmlns="" val="833717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6"/>
        <p:cNvGrpSpPr/>
        <p:nvPr/>
      </p:nvGrpSpPr>
      <p:grpSpPr>
        <a:xfrm>
          <a:off x="0" y="0"/>
          <a:ext cx="0" cy="0"/>
          <a:chOff x="0" y="0"/>
          <a:chExt cx="0" cy="0"/>
        </a:xfrm>
      </p:grpSpPr>
      <p:grpSp>
        <p:nvGrpSpPr>
          <p:cNvPr id="2" name="Google Shape;97;p9"/>
          <p:cNvGrpSpPr/>
          <p:nvPr/>
        </p:nvGrpSpPr>
        <p:grpSpPr>
          <a:xfrm>
            <a:off x="-120" y="-141"/>
            <a:ext cx="9143821" cy="6857756"/>
            <a:chOff x="2973586" y="2777133"/>
            <a:chExt cx="2856819" cy="1606935"/>
          </a:xfrm>
        </p:grpSpPr>
        <p:sp>
          <p:nvSpPr>
            <p:cNvPr id="98" name="Google Shape;98;p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grpSp>
      <p:sp>
        <p:nvSpPr>
          <p:cNvPr id="104" name="Google Shape;104;p9"/>
          <p:cNvSpPr txBox="1">
            <a:spLocks noGrp="1"/>
          </p:cNvSpPr>
          <p:nvPr>
            <p:ph type="title"/>
          </p:nvPr>
        </p:nvSpPr>
        <p:spPr>
          <a:xfrm>
            <a:off x="457200" y="-133"/>
            <a:ext cx="5486400" cy="24192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105" name="Google Shape;105;p9"/>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4F38A8F-2E21-4D88-894C-911122A47634}" type="slidenum">
              <a:rPr lang="en-US" smtClean="0"/>
              <a:pPr/>
              <a:t>‹#›</a:t>
            </a:fld>
            <a:endParaRPr lang="en-US"/>
          </a:p>
        </p:txBody>
      </p:sp>
    </p:spTree>
    <p:extLst>
      <p:ext uri="{BB962C8B-B14F-4D97-AF65-F5344CB8AC3E}">
        <p14:creationId xmlns:p14="http://schemas.microsoft.com/office/powerpoint/2010/main" xmlns="" val="6710313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6"/>
        <p:cNvGrpSpPr/>
        <p:nvPr/>
      </p:nvGrpSpPr>
      <p:grpSpPr>
        <a:xfrm>
          <a:off x="0" y="0"/>
          <a:ext cx="0" cy="0"/>
          <a:chOff x="0" y="0"/>
          <a:chExt cx="0" cy="0"/>
        </a:xfrm>
      </p:grpSpPr>
      <p:grpSp>
        <p:nvGrpSpPr>
          <p:cNvPr id="2" name="Google Shape;107;p10"/>
          <p:cNvGrpSpPr/>
          <p:nvPr/>
        </p:nvGrpSpPr>
        <p:grpSpPr>
          <a:xfrm>
            <a:off x="-120" y="1"/>
            <a:ext cx="9143821" cy="6859497"/>
            <a:chOff x="2973586" y="0"/>
            <a:chExt cx="2856819" cy="1607343"/>
          </a:xfrm>
        </p:grpSpPr>
        <p:sp>
          <p:nvSpPr>
            <p:cNvPr id="108" name="Google Shape;108;p10"/>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grpSp>
      <p:sp>
        <p:nvSpPr>
          <p:cNvPr id="113" name="Google Shape;113;p10"/>
          <p:cNvSpPr txBox="1">
            <a:spLocks noGrp="1"/>
          </p:cNvSpPr>
          <p:nvPr>
            <p:ph type="body" idx="1"/>
          </p:nvPr>
        </p:nvSpPr>
        <p:spPr>
          <a:xfrm>
            <a:off x="457200" y="2459033"/>
            <a:ext cx="2190000" cy="3612400"/>
          </a:xfrm>
          <a:prstGeom prst="rect">
            <a:avLst/>
          </a:prstGeom>
        </p:spPr>
        <p:txBody>
          <a:bodyPr spcFirstLastPara="1" wrap="square" lIns="0" tIns="0" rIns="0" bIns="0" anchor="t" anchorCtr="0">
            <a:noAutofit/>
          </a:bodyPr>
          <a:lstStyle>
            <a:lvl1pPr marL="457200" lvl="0" indent="-228600">
              <a:spcBef>
                <a:spcPts val="360"/>
              </a:spcBef>
              <a:spcAft>
                <a:spcPts val="0"/>
              </a:spcAft>
              <a:buSzPts val="1600"/>
              <a:buNone/>
              <a:defRPr sz="1600"/>
            </a:lvl1pPr>
          </a:lstStyle>
          <a:p>
            <a:pPr lvl="0"/>
            <a:r>
              <a:rPr lang="en-US"/>
              <a:t>Click to edit Master text styles</a:t>
            </a:r>
          </a:p>
        </p:txBody>
      </p:sp>
      <p:sp>
        <p:nvSpPr>
          <p:cNvPr id="114" name="Google Shape;114;p10"/>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4F38A8F-2E21-4D88-894C-911122A47634}" type="slidenum">
              <a:rPr lang="en-US" smtClean="0"/>
              <a:pPr/>
              <a:t>‹#›</a:t>
            </a:fld>
            <a:endParaRPr lang="en-US"/>
          </a:p>
        </p:txBody>
      </p:sp>
    </p:spTree>
    <p:extLst>
      <p:ext uri="{BB962C8B-B14F-4D97-AF65-F5344CB8AC3E}">
        <p14:creationId xmlns:p14="http://schemas.microsoft.com/office/powerpoint/2010/main" xmlns="" val="175661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0"/>
        <p:cNvGrpSpPr/>
        <p:nvPr/>
      </p:nvGrpSpPr>
      <p:grpSpPr>
        <a:xfrm>
          <a:off x="0" y="0"/>
          <a:ext cx="0" cy="0"/>
          <a:chOff x="0" y="0"/>
          <a:chExt cx="0" cy="0"/>
        </a:xfrm>
      </p:grpSpPr>
      <p:grpSp>
        <p:nvGrpSpPr>
          <p:cNvPr id="21" name="Google Shape;21;p3"/>
          <p:cNvGrpSpPr/>
          <p:nvPr/>
        </p:nvGrpSpPr>
        <p:grpSpPr>
          <a:xfrm>
            <a:off x="-120" y="-267"/>
            <a:ext cx="9143821" cy="6857181"/>
            <a:chOff x="2973586" y="5250656"/>
            <a:chExt cx="2856819" cy="1606800"/>
          </a:xfrm>
        </p:grpSpPr>
        <p:sp>
          <p:nvSpPr>
            <p:cNvPr id="22" name="Google Shape;22;p3"/>
            <p:cNvSpPr/>
            <p:nvPr/>
          </p:nvSpPr>
          <p:spPr>
            <a:xfrm>
              <a:off x="2973586" y="6221960"/>
              <a:ext cx="2856819" cy="635496"/>
            </a:xfrm>
            <a:custGeom>
              <a:avLst/>
              <a:gdLst/>
              <a:ahLst/>
              <a:cxnLst/>
              <a:rect l="l" t="t" r="r" b="b"/>
              <a:pathLst>
                <a:path w="2856819" h="635496" extrusionOk="0">
                  <a:moveTo>
                    <a:pt x="0" y="636040"/>
                  </a:moveTo>
                  <a:lnTo>
                    <a:pt x="2856819" y="636040"/>
                  </a:lnTo>
                  <a:lnTo>
                    <a:pt x="2856819" y="0"/>
                  </a:lnTo>
                  <a:lnTo>
                    <a:pt x="0" y="503857"/>
                  </a:lnTo>
                  <a:lnTo>
                    <a:pt x="0" y="6360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3"/>
            <p:cNvSpPr/>
            <p:nvPr/>
          </p:nvSpPr>
          <p:spPr>
            <a:xfrm>
              <a:off x="2973586" y="6067738"/>
              <a:ext cx="642784" cy="385464"/>
            </a:xfrm>
            <a:custGeom>
              <a:avLst/>
              <a:gdLst/>
              <a:ahLst/>
              <a:cxnLst/>
              <a:rect l="l" t="t" r="r" b="b"/>
              <a:pathLst>
                <a:path w="642784" h="385464" extrusionOk="0">
                  <a:moveTo>
                    <a:pt x="0" y="113368"/>
                  </a:moveTo>
                  <a:lnTo>
                    <a:pt x="0" y="385724"/>
                  </a:lnTo>
                  <a:lnTo>
                    <a:pt x="642784" y="272355"/>
                  </a:lnTo>
                  <a:lnTo>
                    <a:pt x="642784" y="0"/>
                  </a:lnTo>
                  <a:lnTo>
                    <a:pt x="0" y="113368"/>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p:nvPr/>
          </p:nvSpPr>
          <p:spPr>
            <a:xfrm>
              <a:off x="3378302" y="5250656"/>
              <a:ext cx="1781048" cy="314027"/>
            </a:xfrm>
            <a:custGeom>
              <a:avLst/>
              <a:gdLst/>
              <a:ahLst/>
              <a:cxnLst/>
              <a:rect l="l" t="t" r="r" b="b"/>
              <a:pathLst>
                <a:path w="1781048" h="314027" extrusionOk="0">
                  <a:moveTo>
                    <a:pt x="238155" y="0"/>
                  </a:moveTo>
                  <a:lnTo>
                    <a:pt x="0" y="42004"/>
                  </a:lnTo>
                  <a:lnTo>
                    <a:pt x="0" y="314359"/>
                  </a:lnTo>
                  <a:lnTo>
                    <a:pt x="1782389" y="0"/>
                  </a:lnTo>
                  <a:lnTo>
                    <a:pt x="23815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3"/>
            <p:cNvSpPr/>
            <p:nvPr/>
          </p:nvSpPr>
          <p:spPr>
            <a:xfrm>
              <a:off x="4790344" y="5404894"/>
              <a:ext cx="1040060" cy="455414"/>
            </a:xfrm>
            <a:custGeom>
              <a:avLst/>
              <a:gdLst/>
              <a:ahLst/>
              <a:cxnLst/>
              <a:rect l="l" t="t" r="r" b="b"/>
              <a:pathLst>
                <a:path w="1040060" h="455414" extrusionOk="0">
                  <a:moveTo>
                    <a:pt x="1040061" y="0"/>
                  </a:moveTo>
                  <a:lnTo>
                    <a:pt x="0" y="184194"/>
                  </a:lnTo>
                  <a:lnTo>
                    <a:pt x="0" y="456550"/>
                  </a:lnTo>
                  <a:lnTo>
                    <a:pt x="1040061" y="272355"/>
                  </a:lnTo>
                  <a:lnTo>
                    <a:pt x="1040061"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2973586" y="6263466"/>
              <a:ext cx="1077258" cy="461367"/>
            </a:xfrm>
            <a:custGeom>
              <a:avLst/>
              <a:gdLst/>
              <a:ahLst/>
              <a:cxnLst/>
              <a:rect l="l" t="t" r="r" b="b"/>
              <a:pathLst>
                <a:path w="1077258" h="461367" extrusionOk="0">
                  <a:moveTo>
                    <a:pt x="0" y="189996"/>
                  </a:moveTo>
                  <a:lnTo>
                    <a:pt x="0" y="462351"/>
                  </a:lnTo>
                  <a:lnTo>
                    <a:pt x="1077259" y="272355"/>
                  </a:lnTo>
                  <a:lnTo>
                    <a:pt x="1077259" y="0"/>
                  </a:lnTo>
                  <a:lnTo>
                    <a:pt x="0" y="189996"/>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5531332" y="5949605"/>
              <a:ext cx="299073" cy="324445"/>
            </a:xfrm>
            <a:custGeom>
              <a:avLst/>
              <a:gdLst/>
              <a:ahLst/>
              <a:cxnLst/>
              <a:rect l="l" t="t" r="r" b="b"/>
              <a:pathLst>
                <a:path w="299073" h="324445" extrusionOk="0">
                  <a:moveTo>
                    <a:pt x="299073" y="0"/>
                  </a:moveTo>
                  <a:lnTo>
                    <a:pt x="0" y="52748"/>
                  </a:lnTo>
                  <a:lnTo>
                    <a:pt x="0" y="325103"/>
                  </a:lnTo>
                  <a:lnTo>
                    <a:pt x="299073" y="272355"/>
                  </a:lnTo>
                  <a:lnTo>
                    <a:pt x="299073"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3613394" y="5425142"/>
              <a:ext cx="557972" cy="370582"/>
            </a:xfrm>
            <a:custGeom>
              <a:avLst/>
              <a:gdLst/>
              <a:ahLst/>
              <a:cxnLst/>
              <a:rect l="l" t="t" r="r" b="b"/>
              <a:pathLst>
                <a:path w="557972" h="370582" extrusionOk="0">
                  <a:moveTo>
                    <a:pt x="0" y="98410"/>
                  </a:moveTo>
                  <a:lnTo>
                    <a:pt x="0" y="370765"/>
                  </a:lnTo>
                  <a:lnTo>
                    <a:pt x="557973" y="272355"/>
                  </a:lnTo>
                  <a:lnTo>
                    <a:pt x="557973" y="0"/>
                  </a:lnTo>
                  <a:lnTo>
                    <a:pt x="0" y="9841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5636975" y="5677250"/>
              <a:ext cx="193430" cy="305097"/>
            </a:xfrm>
            <a:custGeom>
              <a:avLst/>
              <a:gdLst/>
              <a:ahLst/>
              <a:cxnLst/>
              <a:rect l="l" t="t" r="r" b="b"/>
              <a:pathLst>
                <a:path w="193430" h="305097" extrusionOk="0">
                  <a:moveTo>
                    <a:pt x="193430" y="0"/>
                  </a:moveTo>
                  <a:lnTo>
                    <a:pt x="0" y="34116"/>
                  </a:lnTo>
                  <a:lnTo>
                    <a:pt x="0" y="306471"/>
                  </a:lnTo>
                  <a:lnTo>
                    <a:pt x="193430" y="272355"/>
                  </a:lnTo>
                  <a:lnTo>
                    <a:pt x="19343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 name="Google Shape;30;p3"/>
          <p:cNvSpPr txBox="1">
            <a:spLocks noGrp="1"/>
          </p:cNvSpPr>
          <p:nvPr>
            <p:ph type="ctrTitle"/>
          </p:nvPr>
        </p:nvSpPr>
        <p:spPr>
          <a:xfrm>
            <a:off x="457200" y="1907933"/>
            <a:ext cx="5486400" cy="1546400"/>
          </a:xfrm>
          <a:prstGeom prst="rect">
            <a:avLst/>
          </a:prstGeom>
        </p:spPr>
        <p:txBody>
          <a:bodyPr spcFirstLastPara="1" wrap="square" lIns="0" tIns="0" rIns="0" bIns="0" anchor="ctr"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r>
              <a:rPr lang="en-US"/>
              <a:t>Click to edit Master title style</a:t>
            </a:r>
            <a:endParaRPr/>
          </a:p>
        </p:txBody>
      </p:sp>
      <p:sp>
        <p:nvSpPr>
          <p:cNvPr id="31" name="Google Shape;31;p3"/>
          <p:cNvSpPr txBox="1">
            <a:spLocks noGrp="1"/>
          </p:cNvSpPr>
          <p:nvPr>
            <p:ph type="subTitle" idx="1"/>
          </p:nvPr>
        </p:nvSpPr>
        <p:spPr>
          <a:xfrm>
            <a:off x="457200" y="3685136"/>
            <a:ext cx="5486400" cy="10464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r>
              <a:rPr lang="en-US"/>
              <a:t>Click to edit Master subtitle style</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grpSp>
        <p:nvGrpSpPr>
          <p:cNvPr id="2" name="Google Shape;116;p11"/>
          <p:cNvGrpSpPr/>
          <p:nvPr/>
        </p:nvGrpSpPr>
        <p:grpSpPr>
          <a:xfrm>
            <a:off x="-120" y="1"/>
            <a:ext cx="9143821" cy="6859497"/>
            <a:chOff x="2973586" y="0"/>
            <a:chExt cx="2856819" cy="1607343"/>
          </a:xfrm>
        </p:grpSpPr>
        <p:sp>
          <p:nvSpPr>
            <p:cNvPr id="117" name="Google Shape;117;p11"/>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18" name="Google Shape;118;p11"/>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19" name="Google Shape;119;p11"/>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20" name="Google Shape;120;p11"/>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21" name="Google Shape;121;p11"/>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grpSp>
      <p:sp>
        <p:nvSpPr>
          <p:cNvPr id="122" name="Google Shape;122;p11"/>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34F38A8F-2E21-4D88-894C-911122A47634}" type="slidenum">
              <a:rPr lang="en-US" smtClean="0"/>
              <a:pPr/>
              <a:t>‹#›</a:t>
            </a:fld>
            <a:endParaRPr lang="en-US"/>
          </a:p>
        </p:txBody>
      </p:sp>
    </p:spTree>
    <p:extLst>
      <p:ext uri="{BB962C8B-B14F-4D97-AF65-F5344CB8AC3E}">
        <p14:creationId xmlns:p14="http://schemas.microsoft.com/office/powerpoint/2010/main" xmlns="" val="13348549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123"/>
        <p:cNvGrpSpPr/>
        <p:nvPr/>
      </p:nvGrpSpPr>
      <p:grpSpPr>
        <a:xfrm>
          <a:off x="0" y="0"/>
          <a:ext cx="0" cy="0"/>
          <a:chOff x="0" y="0"/>
          <a:chExt cx="0" cy="0"/>
        </a:xfrm>
      </p:grpSpPr>
      <p:grpSp>
        <p:nvGrpSpPr>
          <p:cNvPr id="2" name="Google Shape;124;p12"/>
          <p:cNvGrpSpPr/>
          <p:nvPr/>
        </p:nvGrpSpPr>
        <p:grpSpPr>
          <a:xfrm>
            <a:off x="-238" y="-267"/>
            <a:ext cx="9143821" cy="6857736"/>
            <a:chOff x="6316957" y="5250656"/>
            <a:chExt cx="2856819" cy="1606930"/>
          </a:xfrm>
        </p:grpSpPr>
        <p:sp>
          <p:nvSpPr>
            <p:cNvPr id="125" name="Google Shape;125;p12"/>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26" name="Google Shape;126;p12"/>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27" name="Google Shape;127;p12"/>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28" name="Google Shape;128;p12"/>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29" name="Google Shape;129;p12"/>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30" name="Google Shape;130;p12"/>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31" name="Google Shape;131;p12"/>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32" name="Google Shape;132;p12"/>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33" name="Google Shape;133;p12"/>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sp>
          <p:nvSpPr>
            <p:cNvPr id="134" name="Google Shape;134;p12"/>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endParaRPr>
                <a:solidFill>
                  <a:srgbClr val="000000"/>
                </a:solidFill>
                <a:latin typeface="Calibri"/>
                <a:ea typeface="Calibri"/>
                <a:cs typeface="Calibri"/>
                <a:sym typeface="Calibri"/>
              </a:endParaRPr>
            </a:p>
          </p:txBody>
        </p:sp>
      </p:grpSp>
      <p:sp>
        <p:nvSpPr>
          <p:cNvPr id="135" name="Google Shape;135;p12"/>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fld id="{34F38A8F-2E21-4D88-894C-911122A47634}" type="slidenum">
              <a:rPr lang="en-US" smtClean="0"/>
              <a:pPr/>
              <a:t>‹#›</a:t>
            </a:fld>
            <a:endParaRPr lang="en-US"/>
          </a:p>
        </p:txBody>
      </p:sp>
    </p:spTree>
    <p:extLst>
      <p:ext uri="{BB962C8B-B14F-4D97-AF65-F5344CB8AC3E}">
        <p14:creationId xmlns:p14="http://schemas.microsoft.com/office/powerpoint/2010/main" xmlns="" val="3448215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071116" y="2395728"/>
            <a:ext cx="5308092"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071116" y="3721608"/>
            <a:ext cx="5308092"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xmlns="" val="841842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2"/>
        <p:cNvGrpSpPr/>
        <p:nvPr/>
      </p:nvGrpSpPr>
      <p:grpSpPr>
        <a:xfrm>
          <a:off x="0" y="0"/>
          <a:ext cx="0" cy="0"/>
          <a:chOff x="0" y="0"/>
          <a:chExt cx="0" cy="0"/>
        </a:xfrm>
      </p:grpSpPr>
      <p:grpSp>
        <p:nvGrpSpPr>
          <p:cNvPr id="33" name="Google Shape;33;p4"/>
          <p:cNvGrpSpPr/>
          <p:nvPr/>
        </p:nvGrpSpPr>
        <p:grpSpPr>
          <a:xfrm>
            <a:off x="-238" y="-267"/>
            <a:ext cx="9143821" cy="6857736"/>
            <a:chOff x="6316957" y="5250656"/>
            <a:chExt cx="2856819" cy="1606930"/>
          </a:xfrm>
        </p:grpSpPr>
        <p:sp>
          <p:nvSpPr>
            <p:cNvPr id="34" name="Google Shape;34;p4"/>
            <p:cNvSpPr/>
            <p:nvPr/>
          </p:nvSpPr>
          <p:spPr>
            <a:xfrm>
              <a:off x="6316957" y="6351571"/>
              <a:ext cx="2856819" cy="506015"/>
            </a:xfrm>
            <a:custGeom>
              <a:avLst/>
              <a:gdLst/>
              <a:ahLst/>
              <a:cxnLst/>
              <a:rect l="l" t="t" r="r" b="b"/>
              <a:pathLst>
                <a:path w="2856819" h="506015" extrusionOk="0">
                  <a:moveTo>
                    <a:pt x="0" y="506429"/>
                  </a:moveTo>
                  <a:lnTo>
                    <a:pt x="2856819" y="506429"/>
                  </a:lnTo>
                  <a:lnTo>
                    <a:pt x="2856819" y="0"/>
                  </a:lnTo>
                  <a:lnTo>
                    <a:pt x="0" y="503856"/>
                  </a:lnTo>
                  <a:lnTo>
                    <a:pt x="0" y="5064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4"/>
            <p:cNvSpPr/>
            <p:nvPr/>
          </p:nvSpPr>
          <p:spPr>
            <a:xfrm>
              <a:off x="7306428" y="5250656"/>
              <a:ext cx="1434361" cy="253007"/>
            </a:xfrm>
            <a:custGeom>
              <a:avLst/>
              <a:gdLst/>
              <a:ahLst/>
              <a:cxnLst/>
              <a:rect l="l" t="t" r="r" b="b"/>
              <a:pathLst>
                <a:path w="1434361" h="253007" extrusionOk="0">
                  <a:moveTo>
                    <a:pt x="481099" y="0"/>
                  </a:moveTo>
                  <a:lnTo>
                    <a:pt x="0" y="84851"/>
                  </a:lnTo>
                  <a:lnTo>
                    <a:pt x="0" y="253027"/>
                  </a:lnTo>
                  <a:lnTo>
                    <a:pt x="1434642" y="0"/>
                  </a:lnTo>
                  <a:lnTo>
                    <a:pt x="481099"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4"/>
            <p:cNvSpPr/>
            <p:nvPr/>
          </p:nvSpPr>
          <p:spPr>
            <a:xfrm>
              <a:off x="6316957" y="6512738"/>
              <a:ext cx="989471" cy="342304"/>
            </a:xfrm>
            <a:custGeom>
              <a:avLst/>
              <a:gdLst/>
              <a:ahLst/>
              <a:cxnLst/>
              <a:rect l="l" t="t" r="r" b="b"/>
              <a:pathLst>
                <a:path w="989471" h="342304" extrusionOk="0">
                  <a:moveTo>
                    <a:pt x="0" y="174513"/>
                  </a:moveTo>
                  <a:lnTo>
                    <a:pt x="0" y="342688"/>
                  </a:lnTo>
                  <a:lnTo>
                    <a:pt x="989471" y="168176"/>
                  </a:lnTo>
                  <a:lnTo>
                    <a:pt x="989471" y="0"/>
                  </a:lnTo>
                  <a:lnTo>
                    <a:pt x="0" y="174513"/>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4"/>
            <p:cNvSpPr/>
            <p:nvPr/>
          </p:nvSpPr>
          <p:spPr>
            <a:xfrm>
              <a:off x="8885118" y="6183395"/>
              <a:ext cx="288657" cy="218777"/>
            </a:xfrm>
            <a:custGeom>
              <a:avLst/>
              <a:gdLst/>
              <a:ahLst/>
              <a:cxnLst/>
              <a:rect l="l" t="t" r="r" b="b"/>
              <a:pathLst>
                <a:path w="288657" h="218777" extrusionOk="0">
                  <a:moveTo>
                    <a:pt x="288658" y="0"/>
                  </a:moveTo>
                  <a:lnTo>
                    <a:pt x="0" y="50911"/>
                  </a:lnTo>
                  <a:lnTo>
                    <a:pt x="0" y="219087"/>
                  </a:lnTo>
                  <a:lnTo>
                    <a:pt x="288658" y="168176"/>
                  </a:lnTo>
                  <a:lnTo>
                    <a:pt x="288658"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6316957" y="6431950"/>
              <a:ext cx="493991" cy="254496"/>
            </a:xfrm>
            <a:custGeom>
              <a:avLst/>
              <a:gdLst/>
              <a:ahLst/>
              <a:cxnLst/>
              <a:rect l="l" t="t" r="r" b="b"/>
              <a:pathLst>
                <a:path w="493991" h="254496" extrusionOk="0">
                  <a:moveTo>
                    <a:pt x="0" y="87125"/>
                  </a:moveTo>
                  <a:lnTo>
                    <a:pt x="0" y="255301"/>
                  </a:lnTo>
                  <a:lnTo>
                    <a:pt x="493992" y="168176"/>
                  </a:lnTo>
                  <a:lnTo>
                    <a:pt x="493992" y="0"/>
                  </a:lnTo>
                  <a:lnTo>
                    <a:pt x="0" y="871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9029447" y="6015219"/>
              <a:ext cx="144328" cy="193476"/>
            </a:xfrm>
            <a:custGeom>
              <a:avLst/>
              <a:gdLst/>
              <a:ahLst/>
              <a:cxnLst/>
              <a:rect l="l" t="t" r="r" b="b"/>
              <a:pathLst>
                <a:path w="144328" h="193476" extrusionOk="0">
                  <a:moveTo>
                    <a:pt x="144329" y="0"/>
                  </a:moveTo>
                  <a:lnTo>
                    <a:pt x="0" y="25456"/>
                  </a:lnTo>
                  <a:lnTo>
                    <a:pt x="0" y="193632"/>
                  </a:lnTo>
                  <a:lnTo>
                    <a:pt x="144329" y="168176"/>
                  </a:lnTo>
                  <a:lnTo>
                    <a:pt x="144329"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4"/>
            <p:cNvSpPr/>
            <p:nvPr/>
          </p:nvSpPr>
          <p:spPr>
            <a:xfrm>
              <a:off x="8224479" y="5847043"/>
              <a:ext cx="949297" cy="334863"/>
            </a:xfrm>
            <a:custGeom>
              <a:avLst/>
              <a:gdLst/>
              <a:ahLst/>
              <a:cxnLst/>
              <a:rect l="l" t="t" r="r" b="b"/>
              <a:pathLst>
                <a:path w="949297" h="334863" extrusionOk="0">
                  <a:moveTo>
                    <a:pt x="949297" y="0"/>
                  </a:moveTo>
                  <a:lnTo>
                    <a:pt x="0" y="167427"/>
                  </a:lnTo>
                  <a:lnTo>
                    <a:pt x="0" y="335603"/>
                  </a:lnTo>
                  <a:lnTo>
                    <a:pt x="949297" y="168176"/>
                  </a:lnTo>
                  <a:lnTo>
                    <a:pt x="949297"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4"/>
            <p:cNvSpPr/>
            <p:nvPr/>
          </p:nvSpPr>
          <p:spPr>
            <a:xfrm>
              <a:off x="6677035" y="5840035"/>
              <a:ext cx="629392" cy="278308"/>
            </a:xfrm>
            <a:custGeom>
              <a:avLst/>
              <a:gdLst/>
              <a:ahLst/>
              <a:cxnLst/>
              <a:rect l="l" t="t" r="r" b="b"/>
              <a:pathLst>
                <a:path w="629392" h="278308" extrusionOk="0">
                  <a:moveTo>
                    <a:pt x="0" y="111005"/>
                  </a:moveTo>
                  <a:lnTo>
                    <a:pt x="0" y="279181"/>
                  </a:lnTo>
                  <a:lnTo>
                    <a:pt x="629393" y="168176"/>
                  </a:lnTo>
                  <a:lnTo>
                    <a:pt x="629393" y="0"/>
                  </a:lnTo>
                  <a:lnTo>
                    <a:pt x="0" y="111005"/>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6316957" y="5716734"/>
              <a:ext cx="735035" cy="297656"/>
            </a:xfrm>
            <a:custGeom>
              <a:avLst/>
              <a:gdLst/>
              <a:ahLst/>
              <a:cxnLst/>
              <a:rect l="l" t="t" r="r" b="b"/>
              <a:pathLst>
                <a:path w="735035" h="297656" extrusionOk="0">
                  <a:moveTo>
                    <a:pt x="0" y="129638"/>
                  </a:moveTo>
                  <a:lnTo>
                    <a:pt x="0" y="297814"/>
                  </a:lnTo>
                  <a:lnTo>
                    <a:pt x="735036" y="168176"/>
                  </a:lnTo>
                  <a:lnTo>
                    <a:pt x="735036" y="0"/>
                  </a:lnTo>
                  <a:lnTo>
                    <a:pt x="0" y="129638"/>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8703591" y="5342516"/>
              <a:ext cx="470184" cy="250031"/>
            </a:xfrm>
            <a:custGeom>
              <a:avLst/>
              <a:gdLst/>
              <a:ahLst/>
              <a:cxnLst/>
              <a:rect l="l" t="t" r="r" b="b"/>
              <a:pathLst>
                <a:path w="470184" h="250031" extrusionOk="0">
                  <a:moveTo>
                    <a:pt x="470185" y="0"/>
                  </a:moveTo>
                  <a:lnTo>
                    <a:pt x="0" y="82927"/>
                  </a:lnTo>
                  <a:lnTo>
                    <a:pt x="0" y="251103"/>
                  </a:lnTo>
                  <a:lnTo>
                    <a:pt x="470185" y="168176"/>
                  </a:lnTo>
                  <a:lnTo>
                    <a:pt x="470185"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 name="Google Shape;44;p4"/>
          <p:cNvSpPr txBox="1">
            <a:spLocks noGrp="1"/>
          </p:cNvSpPr>
          <p:nvPr>
            <p:ph type="body" idx="1"/>
          </p:nvPr>
        </p:nvSpPr>
        <p:spPr>
          <a:xfrm>
            <a:off x="1006900" y="903600"/>
            <a:ext cx="4936800" cy="4546400"/>
          </a:xfrm>
          <a:prstGeom prst="rect">
            <a:avLst/>
          </a:prstGeom>
        </p:spPr>
        <p:txBody>
          <a:bodyPr spcFirstLastPara="1" wrap="square" lIns="0" tIns="0" rIns="0" bIns="0" anchor="t" anchorCtr="0">
            <a:noAutofit/>
          </a:bodyPr>
          <a:lstStyle>
            <a:lvl1pPr marL="457200" lvl="0" indent="-419100" rtl="0">
              <a:spcBef>
                <a:spcPts val="600"/>
              </a:spcBef>
              <a:spcAft>
                <a:spcPts val="0"/>
              </a:spcAft>
              <a:buClr>
                <a:srgbClr val="FFFFFF"/>
              </a:buClr>
              <a:buSzPts val="3000"/>
              <a:buChar char="▰"/>
              <a:defRPr sz="3000">
                <a:solidFill>
                  <a:srgbClr val="FFFFFF"/>
                </a:solidFill>
              </a:defRPr>
            </a:lvl1pPr>
            <a:lvl2pPr marL="914400" lvl="1" indent="-419100" rtl="0">
              <a:spcBef>
                <a:spcPts val="0"/>
              </a:spcBef>
              <a:spcAft>
                <a:spcPts val="0"/>
              </a:spcAft>
              <a:buClr>
                <a:srgbClr val="FFFFFF"/>
              </a:buClr>
              <a:buSzPts val="3000"/>
              <a:buChar char="▰"/>
              <a:defRPr sz="3000">
                <a:solidFill>
                  <a:srgbClr val="FFFFFF"/>
                </a:solidFill>
              </a:defRPr>
            </a:lvl2pPr>
            <a:lvl3pPr marL="1371600" lvl="2" indent="-419100" rtl="0">
              <a:spcBef>
                <a:spcPts val="0"/>
              </a:spcBef>
              <a:spcAft>
                <a:spcPts val="0"/>
              </a:spcAft>
              <a:buClr>
                <a:srgbClr val="FFFFFF"/>
              </a:buClr>
              <a:buSzPts val="3000"/>
              <a:buChar char="▰"/>
              <a:defRPr sz="3000">
                <a:solidFill>
                  <a:srgbClr val="FFFFFF"/>
                </a:solidFill>
              </a:defRPr>
            </a:lvl3pPr>
            <a:lvl4pPr marL="1828800" lvl="3" indent="-419100" rtl="0">
              <a:spcBef>
                <a:spcPts val="0"/>
              </a:spcBef>
              <a:spcAft>
                <a:spcPts val="0"/>
              </a:spcAft>
              <a:buClr>
                <a:srgbClr val="FFFFFF"/>
              </a:buClr>
              <a:buSzPts val="3000"/>
              <a:buChar char="▰"/>
              <a:defRPr sz="3000">
                <a:solidFill>
                  <a:srgbClr val="FFFFFF"/>
                </a:solidFill>
              </a:defRPr>
            </a:lvl4pPr>
            <a:lvl5pPr marL="2286000" lvl="4" indent="-419100" rtl="0">
              <a:spcBef>
                <a:spcPts val="0"/>
              </a:spcBef>
              <a:spcAft>
                <a:spcPts val="0"/>
              </a:spcAft>
              <a:buClr>
                <a:srgbClr val="FFFFFF"/>
              </a:buClr>
              <a:buSzPts val="3000"/>
              <a:buChar char="▰"/>
              <a:defRPr sz="3000">
                <a:solidFill>
                  <a:srgbClr val="FFFFFF"/>
                </a:solidFill>
              </a:defRPr>
            </a:lvl5pPr>
            <a:lvl6pPr marL="2743200" lvl="5" indent="-419100" rtl="0">
              <a:spcBef>
                <a:spcPts val="0"/>
              </a:spcBef>
              <a:spcAft>
                <a:spcPts val="0"/>
              </a:spcAft>
              <a:buClr>
                <a:srgbClr val="FFFFFF"/>
              </a:buClr>
              <a:buSzPts val="3000"/>
              <a:buChar char="▰"/>
              <a:defRPr sz="3000">
                <a:solidFill>
                  <a:srgbClr val="FFFFFF"/>
                </a:solidFill>
              </a:defRPr>
            </a:lvl6pPr>
            <a:lvl7pPr marL="3200400" lvl="6" indent="-419100" rtl="0">
              <a:spcBef>
                <a:spcPts val="0"/>
              </a:spcBef>
              <a:spcAft>
                <a:spcPts val="0"/>
              </a:spcAft>
              <a:buClr>
                <a:srgbClr val="FFFFFF"/>
              </a:buClr>
              <a:buSzPts val="3000"/>
              <a:buChar char="▰"/>
              <a:defRPr sz="3000">
                <a:solidFill>
                  <a:srgbClr val="FFFFFF"/>
                </a:solidFill>
              </a:defRPr>
            </a:lvl7pPr>
            <a:lvl8pPr marL="3657600" lvl="7" indent="-419100" rtl="0">
              <a:spcBef>
                <a:spcPts val="0"/>
              </a:spcBef>
              <a:spcAft>
                <a:spcPts val="0"/>
              </a:spcAft>
              <a:buClr>
                <a:srgbClr val="FFFFFF"/>
              </a:buClr>
              <a:buSzPts val="3000"/>
              <a:buChar char="▰"/>
              <a:defRPr sz="3000">
                <a:solidFill>
                  <a:srgbClr val="FFFFFF"/>
                </a:solidFill>
              </a:defRPr>
            </a:lvl8pPr>
            <a:lvl9pPr marL="4114800" lvl="8" indent="-419100">
              <a:spcBef>
                <a:spcPts val="0"/>
              </a:spcBef>
              <a:spcAft>
                <a:spcPts val="0"/>
              </a:spcAft>
              <a:buClr>
                <a:srgbClr val="FFFFFF"/>
              </a:buClr>
              <a:buSzPts val="3000"/>
              <a:buChar char="▰"/>
              <a:defRPr sz="3000">
                <a:solidFill>
                  <a:srgbClr val="FFFFFF"/>
                </a:solidFill>
              </a:defRPr>
            </a:lvl9pPr>
          </a:lstStyle>
          <a:p>
            <a:pPr lvl="0"/>
            <a:r>
              <a:rPr lang="en-US"/>
              <a:t>Click to edit Master text styles</a:t>
            </a:r>
          </a:p>
        </p:txBody>
      </p:sp>
      <p:sp>
        <p:nvSpPr>
          <p:cNvPr id="45" name="Google Shape;45;p4"/>
          <p:cNvSpPr txBox="1"/>
          <p:nvPr/>
        </p:nvSpPr>
        <p:spPr>
          <a:xfrm>
            <a:off x="239550" y="452928"/>
            <a:ext cx="777000" cy="8716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t" anchorCtr="0">
            <a:noAutofit/>
          </a:bodyPr>
          <a:lstStyle/>
          <a:p>
            <a:pPr marL="0" lvl="0" indent="0" algn="ctr" rtl="0">
              <a:spcBef>
                <a:spcPts val="0"/>
              </a:spcBef>
              <a:spcAft>
                <a:spcPts val="0"/>
              </a:spcAft>
              <a:buNone/>
            </a:pPr>
            <a:r>
              <a:rPr lang="en" sz="10000">
                <a:solidFill>
                  <a:srgbClr val="FFFFFF"/>
                </a:solidFill>
                <a:latin typeface="Chivo"/>
                <a:ea typeface="Chivo"/>
                <a:cs typeface="Chivo"/>
                <a:sym typeface="Chivo"/>
              </a:rPr>
              <a:t>“</a:t>
            </a:r>
            <a:endParaRPr sz="10000">
              <a:solidFill>
                <a:srgbClr val="FFFFFF"/>
              </a:solidFill>
              <a:latin typeface="Chivo"/>
              <a:ea typeface="Chivo"/>
              <a:cs typeface="Chivo"/>
              <a:sym typeface="Chivo"/>
            </a:endParaRPr>
          </a:p>
        </p:txBody>
      </p:sp>
      <p:sp>
        <p:nvSpPr>
          <p:cNvPr id="46" name="Google Shape;46;p4"/>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4D7E1481-E7A3-42E0-80BC-9894C262502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47"/>
        <p:cNvGrpSpPr/>
        <p:nvPr/>
      </p:nvGrpSpPr>
      <p:grpSpPr>
        <a:xfrm>
          <a:off x="0" y="0"/>
          <a:ext cx="0" cy="0"/>
          <a:chOff x="0" y="0"/>
          <a:chExt cx="0" cy="0"/>
        </a:xfrm>
      </p:grpSpPr>
      <p:grpSp>
        <p:nvGrpSpPr>
          <p:cNvPr id="48" name="Google Shape;48;p5"/>
          <p:cNvGrpSpPr/>
          <p:nvPr/>
        </p:nvGrpSpPr>
        <p:grpSpPr>
          <a:xfrm>
            <a:off x="-120" y="-141"/>
            <a:ext cx="9143821" cy="6857756"/>
            <a:chOff x="2973586" y="2777133"/>
            <a:chExt cx="2856819" cy="1606935"/>
          </a:xfrm>
        </p:grpSpPr>
        <p:sp>
          <p:nvSpPr>
            <p:cNvPr id="49" name="Google Shape;49;p5"/>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5"/>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5"/>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5"/>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5"/>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5"/>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5"/>
          <p:cNvSpPr txBox="1">
            <a:spLocks noGrp="1"/>
          </p:cNvSpPr>
          <p:nvPr>
            <p:ph type="title"/>
          </p:nvPr>
        </p:nvSpPr>
        <p:spPr>
          <a:xfrm>
            <a:off x="457200" y="-133"/>
            <a:ext cx="5486400" cy="24192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56" name="Google Shape;56;p5"/>
          <p:cNvSpPr txBox="1">
            <a:spLocks noGrp="1"/>
          </p:cNvSpPr>
          <p:nvPr>
            <p:ph type="body" idx="1"/>
          </p:nvPr>
        </p:nvSpPr>
        <p:spPr>
          <a:xfrm>
            <a:off x="3200400" y="2545733"/>
            <a:ext cx="5486400" cy="36864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57" name="Google Shape;57;p5"/>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D7E1481-E7A3-42E0-80BC-9894C262502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58"/>
        <p:cNvGrpSpPr/>
        <p:nvPr/>
      </p:nvGrpSpPr>
      <p:grpSpPr>
        <a:xfrm>
          <a:off x="0" y="0"/>
          <a:ext cx="0" cy="0"/>
          <a:chOff x="0" y="0"/>
          <a:chExt cx="0" cy="0"/>
        </a:xfrm>
      </p:grpSpPr>
      <p:grpSp>
        <p:nvGrpSpPr>
          <p:cNvPr id="59" name="Google Shape;59;p6"/>
          <p:cNvGrpSpPr/>
          <p:nvPr/>
        </p:nvGrpSpPr>
        <p:grpSpPr>
          <a:xfrm>
            <a:off x="-239" y="-141"/>
            <a:ext cx="9143821" cy="6857756"/>
            <a:chOff x="6361595" y="2777133"/>
            <a:chExt cx="2856819" cy="1606935"/>
          </a:xfrm>
        </p:grpSpPr>
        <p:sp>
          <p:nvSpPr>
            <p:cNvPr id="60" name="Google Shape;60;p6"/>
            <p:cNvSpPr/>
            <p:nvPr/>
          </p:nvSpPr>
          <p:spPr>
            <a:xfrm>
              <a:off x="6361595" y="3328877"/>
              <a:ext cx="2856819" cy="1055191"/>
            </a:xfrm>
            <a:custGeom>
              <a:avLst/>
              <a:gdLst/>
              <a:ahLst/>
              <a:cxnLst/>
              <a:rect l="l" t="t" r="r" b="b"/>
              <a:pathLst>
                <a:path w="2856819" h="1055191" extrusionOk="0">
                  <a:moveTo>
                    <a:pt x="0" y="1055599"/>
                  </a:moveTo>
                  <a:lnTo>
                    <a:pt x="2856819" y="1055599"/>
                  </a:lnTo>
                  <a:lnTo>
                    <a:pt x="2856819" y="0"/>
                  </a:lnTo>
                  <a:lnTo>
                    <a:pt x="0" y="503854"/>
                  </a:lnTo>
                  <a:lnTo>
                    <a:pt x="0" y="105559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a:off x="6361595" y="3581367"/>
              <a:ext cx="471672" cy="250031"/>
            </a:xfrm>
            <a:custGeom>
              <a:avLst/>
              <a:gdLst/>
              <a:ahLst/>
              <a:cxnLst/>
              <a:rect l="l" t="t" r="r" b="b"/>
              <a:pathLst>
                <a:path w="471672" h="250031" extrusionOk="0">
                  <a:moveTo>
                    <a:pt x="0" y="83189"/>
                  </a:moveTo>
                  <a:lnTo>
                    <a:pt x="0" y="251365"/>
                  </a:lnTo>
                  <a:lnTo>
                    <a:pt x="471673" y="168176"/>
                  </a:lnTo>
                  <a:lnTo>
                    <a:pt x="471673" y="0"/>
                  </a:lnTo>
                  <a:lnTo>
                    <a:pt x="0" y="831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8188769" y="3160702"/>
              <a:ext cx="1029645" cy="349746"/>
            </a:xfrm>
            <a:custGeom>
              <a:avLst/>
              <a:gdLst/>
              <a:ahLst/>
              <a:cxnLst/>
              <a:rect l="l" t="t" r="r" b="b"/>
              <a:pathLst>
                <a:path w="1029645" h="349746" extrusionOk="0">
                  <a:moveTo>
                    <a:pt x="1029645" y="0"/>
                  </a:moveTo>
                  <a:lnTo>
                    <a:pt x="0" y="181597"/>
                  </a:lnTo>
                  <a:lnTo>
                    <a:pt x="0" y="349773"/>
                  </a:lnTo>
                  <a:lnTo>
                    <a:pt x="1029645" y="168176"/>
                  </a:lnTo>
                  <a:lnTo>
                    <a:pt x="1029645"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a:off x="6361595" y="3343125"/>
              <a:ext cx="868949" cy="319980"/>
            </a:xfrm>
            <a:custGeom>
              <a:avLst/>
              <a:gdLst/>
              <a:ahLst/>
              <a:cxnLst/>
              <a:rect l="l" t="t" r="r" b="b"/>
              <a:pathLst>
                <a:path w="868949" h="319980" extrusionOk="0">
                  <a:moveTo>
                    <a:pt x="0" y="153256"/>
                  </a:moveTo>
                  <a:lnTo>
                    <a:pt x="0" y="321431"/>
                  </a:lnTo>
                  <a:lnTo>
                    <a:pt x="868949" y="168176"/>
                  </a:lnTo>
                  <a:lnTo>
                    <a:pt x="868949" y="0"/>
                  </a:lnTo>
                  <a:lnTo>
                    <a:pt x="0" y="153256"/>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a:off x="6361595" y="3286479"/>
              <a:ext cx="236580" cy="209847"/>
            </a:xfrm>
            <a:custGeom>
              <a:avLst/>
              <a:gdLst/>
              <a:ahLst/>
              <a:cxnLst/>
              <a:rect l="l" t="t" r="r" b="b"/>
              <a:pathLst>
                <a:path w="236580" h="209847" extrusionOk="0">
                  <a:moveTo>
                    <a:pt x="0" y="41725"/>
                  </a:moveTo>
                  <a:lnTo>
                    <a:pt x="0" y="209901"/>
                  </a:lnTo>
                  <a:lnTo>
                    <a:pt x="236580" y="168176"/>
                  </a:lnTo>
                  <a:lnTo>
                    <a:pt x="236580" y="0"/>
                  </a:lnTo>
                  <a:lnTo>
                    <a:pt x="0" y="4172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8331610" y="2824350"/>
              <a:ext cx="886804" cy="324445"/>
            </a:xfrm>
            <a:custGeom>
              <a:avLst/>
              <a:gdLst/>
              <a:ahLst/>
              <a:cxnLst/>
              <a:rect l="l" t="t" r="r" b="b"/>
              <a:pathLst>
                <a:path w="886804" h="324445" extrusionOk="0">
                  <a:moveTo>
                    <a:pt x="886804" y="0"/>
                  </a:moveTo>
                  <a:lnTo>
                    <a:pt x="0" y="156405"/>
                  </a:lnTo>
                  <a:lnTo>
                    <a:pt x="0" y="324581"/>
                  </a:lnTo>
                  <a:lnTo>
                    <a:pt x="886804" y="168176"/>
                  </a:lnTo>
                  <a:lnTo>
                    <a:pt x="886804" y="0"/>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a:off x="6868978" y="2954026"/>
              <a:ext cx="660639" cy="284261"/>
            </a:xfrm>
            <a:custGeom>
              <a:avLst/>
              <a:gdLst/>
              <a:ahLst/>
              <a:cxnLst/>
              <a:rect l="l" t="t" r="r" b="b"/>
              <a:pathLst>
                <a:path w="660639" h="284261" extrusionOk="0">
                  <a:moveTo>
                    <a:pt x="0" y="116516"/>
                  </a:moveTo>
                  <a:lnTo>
                    <a:pt x="0" y="284692"/>
                  </a:lnTo>
                  <a:lnTo>
                    <a:pt x="660639" y="168176"/>
                  </a:lnTo>
                  <a:lnTo>
                    <a:pt x="660639" y="0"/>
                  </a:lnTo>
                  <a:lnTo>
                    <a:pt x="0" y="116516"/>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a:off x="7093655" y="2777133"/>
              <a:ext cx="1438825" cy="253007"/>
            </a:xfrm>
            <a:custGeom>
              <a:avLst/>
              <a:gdLst/>
              <a:ahLst/>
              <a:cxnLst/>
              <a:rect l="l" t="t" r="r" b="b"/>
              <a:pathLst>
                <a:path w="1438825" h="253007" extrusionOk="0">
                  <a:moveTo>
                    <a:pt x="485388" y="0"/>
                  </a:moveTo>
                  <a:lnTo>
                    <a:pt x="0" y="85607"/>
                  </a:lnTo>
                  <a:lnTo>
                    <a:pt x="0" y="253783"/>
                  </a:lnTo>
                  <a:lnTo>
                    <a:pt x="1438932" y="0"/>
                  </a:lnTo>
                  <a:lnTo>
                    <a:pt x="485388"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 name="Google Shape;68;p6"/>
          <p:cNvSpPr txBox="1">
            <a:spLocks noGrp="1"/>
          </p:cNvSpPr>
          <p:nvPr>
            <p:ph type="title"/>
          </p:nvPr>
        </p:nvSpPr>
        <p:spPr>
          <a:xfrm>
            <a:off x="457200" y="3192600"/>
            <a:ext cx="4114800" cy="560800"/>
          </a:xfrm>
          <a:prstGeom prst="rect">
            <a:avLst/>
          </a:prstGeom>
          <a:effectLst>
            <a:outerShdw blurRad="28575" dist="9525" dir="5400000" algn="bl" rotWithShape="0">
              <a:srgbClr val="00001A">
                <a:alpha val="15000"/>
              </a:srgbClr>
            </a:outerShdw>
          </a:effectLst>
        </p:spPr>
        <p:txBody>
          <a:bodyPr spcFirstLastPara="1" wrap="square" lIns="0" tIns="0" rIns="0" bIns="0" anchor="b"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r>
              <a:rPr lang="en-US"/>
              <a:t>Click to edit Master title style</a:t>
            </a:r>
            <a:endParaRPr/>
          </a:p>
        </p:txBody>
      </p:sp>
      <p:sp>
        <p:nvSpPr>
          <p:cNvPr id="69" name="Google Shape;69;p6"/>
          <p:cNvSpPr txBox="1">
            <a:spLocks noGrp="1"/>
          </p:cNvSpPr>
          <p:nvPr>
            <p:ph type="body" idx="1"/>
          </p:nvPr>
        </p:nvSpPr>
        <p:spPr>
          <a:xfrm>
            <a:off x="3200400" y="3733567"/>
            <a:ext cx="5486400" cy="2825200"/>
          </a:xfrm>
          <a:prstGeom prst="rect">
            <a:avLst/>
          </a:prstGeom>
        </p:spPr>
        <p:txBody>
          <a:bodyPr spcFirstLastPara="1" wrap="square" lIns="0" tIns="0" rIns="0" bIns="0" anchor="ctr"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pPr lvl="0"/>
            <a:r>
              <a:rPr lang="en-US"/>
              <a:t>Click to edit Master text styles</a:t>
            </a:r>
          </a:p>
        </p:txBody>
      </p:sp>
      <p:sp>
        <p:nvSpPr>
          <p:cNvPr id="70" name="Google Shape;70;p6"/>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4D7E1481-E7A3-42E0-80BC-9894C262502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71"/>
        <p:cNvGrpSpPr/>
        <p:nvPr/>
      </p:nvGrpSpPr>
      <p:grpSpPr>
        <a:xfrm>
          <a:off x="0" y="0"/>
          <a:ext cx="0" cy="0"/>
          <a:chOff x="0" y="0"/>
          <a:chExt cx="0" cy="0"/>
        </a:xfrm>
      </p:grpSpPr>
      <p:grpSp>
        <p:nvGrpSpPr>
          <p:cNvPr id="72" name="Google Shape;72;p7"/>
          <p:cNvGrpSpPr/>
          <p:nvPr/>
        </p:nvGrpSpPr>
        <p:grpSpPr>
          <a:xfrm>
            <a:off x="-120" y="-141"/>
            <a:ext cx="9143821" cy="6857756"/>
            <a:chOff x="2973586" y="2777133"/>
            <a:chExt cx="2856819" cy="1606935"/>
          </a:xfrm>
        </p:grpSpPr>
        <p:sp>
          <p:nvSpPr>
            <p:cNvPr id="73" name="Google Shape;73;p7"/>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7"/>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7"/>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7"/>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9" name="Google Shape;79;p7"/>
          <p:cNvSpPr txBox="1">
            <a:spLocks noGrp="1"/>
          </p:cNvSpPr>
          <p:nvPr>
            <p:ph type="title"/>
          </p:nvPr>
        </p:nvSpPr>
        <p:spPr>
          <a:xfrm>
            <a:off x="457200" y="-133"/>
            <a:ext cx="5486400" cy="24192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80" name="Google Shape;80;p7"/>
          <p:cNvSpPr txBox="1">
            <a:spLocks noGrp="1"/>
          </p:cNvSpPr>
          <p:nvPr>
            <p:ph type="body" idx="1"/>
          </p:nvPr>
        </p:nvSpPr>
        <p:spPr>
          <a:xfrm>
            <a:off x="3200375" y="2545733"/>
            <a:ext cx="2493600" cy="4022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81" name="Google Shape;81;p7"/>
          <p:cNvSpPr txBox="1">
            <a:spLocks noGrp="1"/>
          </p:cNvSpPr>
          <p:nvPr>
            <p:ph type="body" idx="2"/>
          </p:nvPr>
        </p:nvSpPr>
        <p:spPr>
          <a:xfrm>
            <a:off x="6193205" y="2545733"/>
            <a:ext cx="2493600" cy="4022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82" name="Google Shape;82;p7"/>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D7E1481-E7A3-42E0-80BC-9894C262502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83"/>
        <p:cNvGrpSpPr/>
        <p:nvPr/>
      </p:nvGrpSpPr>
      <p:grpSpPr>
        <a:xfrm>
          <a:off x="0" y="0"/>
          <a:ext cx="0" cy="0"/>
          <a:chOff x="0" y="0"/>
          <a:chExt cx="0" cy="0"/>
        </a:xfrm>
      </p:grpSpPr>
      <p:grpSp>
        <p:nvGrpSpPr>
          <p:cNvPr id="84" name="Google Shape;84;p8"/>
          <p:cNvGrpSpPr/>
          <p:nvPr/>
        </p:nvGrpSpPr>
        <p:grpSpPr>
          <a:xfrm>
            <a:off x="-120" y="-141"/>
            <a:ext cx="9143821" cy="6857756"/>
            <a:chOff x="2973586" y="2777133"/>
            <a:chExt cx="2856819" cy="1606935"/>
          </a:xfrm>
        </p:grpSpPr>
        <p:sp>
          <p:nvSpPr>
            <p:cNvPr id="85" name="Google Shape;85;p8"/>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8"/>
          <p:cNvSpPr txBox="1">
            <a:spLocks noGrp="1"/>
          </p:cNvSpPr>
          <p:nvPr>
            <p:ph type="title"/>
          </p:nvPr>
        </p:nvSpPr>
        <p:spPr>
          <a:xfrm>
            <a:off x="457200" y="-133"/>
            <a:ext cx="5486400" cy="24192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92" name="Google Shape;92;p8"/>
          <p:cNvSpPr txBox="1">
            <a:spLocks noGrp="1"/>
          </p:cNvSpPr>
          <p:nvPr>
            <p:ph type="body" idx="1"/>
          </p:nvPr>
        </p:nvSpPr>
        <p:spPr>
          <a:xfrm>
            <a:off x="457200" y="3177533"/>
            <a:ext cx="2563500" cy="2959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93" name="Google Shape;93;p8"/>
          <p:cNvSpPr txBox="1">
            <a:spLocks noGrp="1"/>
          </p:cNvSpPr>
          <p:nvPr>
            <p:ph type="body" idx="2"/>
          </p:nvPr>
        </p:nvSpPr>
        <p:spPr>
          <a:xfrm>
            <a:off x="3290238" y="3177533"/>
            <a:ext cx="2563500" cy="2959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94" name="Google Shape;94;p8"/>
          <p:cNvSpPr txBox="1">
            <a:spLocks noGrp="1"/>
          </p:cNvSpPr>
          <p:nvPr>
            <p:ph type="body" idx="3"/>
          </p:nvPr>
        </p:nvSpPr>
        <p:spPr>
          <a:xfrm>
            <a:off x="6123300" y="3177533"/>
            <a:ext cx="2563500" cy="2959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95" name="Google Shape;95;p8"/>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D7E1481-E7A3-42E0-80BC-9894C262502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96"/>
        <p:cNvGrpSpPr/>
        <p:nvPr/>
      </p:nvGrpSpPr>
      <p:grpSpPr>
        <a:xfrm>
          <a:off x="0" y="0"/>
          <a:ext cx="0" cy="0"/>
          <a:chOff x="0" y="0"/>
          <a:chExt cx="0" cy="0"/>
        </a:xfrm>
      </p:grpSpPr>
      <p:grpSp>
        <p:nvGrpSpPr>
          <p:cNvPr id="97" name="Google Shape;97;p9"/>
          <p:cNvGrpSpPr/>
          <p:nvPr/>
        </p:nvGrpSpPr>
        <p:grpSpPr>
          <a:xfrm>
            <a:off x="-120" y="-141"/>
            <a:ext cx="9143821" cy="6857756"/>
            <a:chOff x="2973586" y="2777133"/>
            <a:chExt cx="2856819" cy="1606935"/>
          </a:xfrm>
        </p:grpSpPr>
        <p:sp>
          <p:nvSpPr>
            <p:cNvPr id="98" name="Google Shape;98;p9"/>
            <p:cNvSpPr/>
            <p:nvPr/>
          </p:nvSpPr>
          <p:spPr>
            <a:xfrm>
              <a:off x="2973586" y="2944901"/>
              <a:ext cx="2856819" cy="1439167"/>
            </a:xfrm>
            <a:custGeom>
              <a:avLst/>
              <a:gdLst/>
              <a:ahLst/>
              <a:cxnLst/>
              <a:rect l="l" t="t" r="r" b="b"/>
              <a:pathLst>
                <a:path w="2856819" h="1439167" extrusionOk="0">
                  <a:moveTo>
                    <a:pt x="0" y="1439576"/>
                  </a:moveTo>
                  <a:lnTo>
                    <a:pt x="2856819" y="1439576"/>
                  </a:lnTo>
                  <a:lnTo>
                    <a:pt x="2856819" y="0"/>
                  </a:lnTo>
                  <a:lnTo>
                    <a:pt x="0" y="503855"/>
                  </a:lnTo>
                  <a:lnTo>
                    <a:pt x="0" y="143957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3669936" y="2777133"/>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9"/>
            <p:cNvSpPr/>
            <p:nvPr/>
          </p:nvSpPr>
          <p:spPr>
            <a:xfrm>
              <a:off x="2973586" y="2900141"/>
              <a:ext cx="249971" cy="211335"/>
            </a:xfrm>
            <a:custGeom>
              <a:avLst/>
              <a:gdLst/>
              <a:ahLst/>
              <a:cxnLst/>
              <a:rect l="l" t="t" r="r" b="b"/>
              <a:pathLst>
                <a:path w="249971" h="211335" extrusionOk="0">
                  <a:moveTo>
                    <a:pt x="0" y="44087"/>
                  </a:moveTo>
                  <a:lnTo>
                    <a:pt x="0" y="212263"/>
                  </a:lnTo>
                  <a:lnTo>
                    <a:pt x="249972" y="168176"/>
                  </a:lnTo>
                  <a:lnTo>
                    <a:pt x="249972" y="0"/>
                  </a:lnTo>
                  <a:lnTo>
                    <a:pt x="0" y="44087"/>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9"/>
            <p:cNvSpPr/>
            <p:nvPr/>
          </p:nvSpPr>
          <p:spPr>
            <a:xfrm>
              <a:off x="2973586" y="3176135"/>
              <a:ext cx="592194" cy="272355"/>
            </a:xfrm>
            <a:custGeom>
              <a:avLst/>
              <a:gdLst/>
              <a:ahLst/>
              <a:cxnLst/>
              <a:rect l="l" t="t" r="r" b="b"/>
              <a:pathLst>
                <a:path w="592194" h="272355" extrusionOk="0">
                  <a:moveTo>
                    <a:pt x="0" y="104445"/>
                  </a:moveTo>
                  <a:lnTo>
                    <a:pt x="0" y="272620"/>
                  </a:lnTo>
                  <a:lnTo>
                    <a:pt x="592195" y="168176"/>
                  </a:lnTo>
                  <a:lnTo>
                    <a:pt x="592195" y="0"/>
                  </a:lnTo>
                  <a:lnTo>
                    <a:pt x="0" y="104445"/>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9"/>
            <p:cNvSpPr/>
            <p:nvPr/>
          </p:nvSpPr>
          <p:spPr>
            <a:xfrm>
              <a:off x="5446520" y="2777133"/>
              <a:ext cx="383885" cy="235148"/>
            </a:xfrm>
            <a:custGeom>
              <a:avLst/>
              <a:gdLst/>
              <a:ahLst/>
              <a:cxnLst/>
              <a:rect l="l" t="t" r="r" b="b"/>
              <a:pathLst>
                <a:path w="383885" h="235148" extrusionOk="0">
                  <a:moveTo>
                    <a:pt x="383885" y="0"/>
                  </a:moveTo>
                  <a:lnTo>
                    <a:pt x="381571" y="0"/>
                  </a:lnTo>
                  <a:lnTo>
                    <a:pt x="0" y="67297"/>
                  </a:lnTo>
                  <a:lnTo>
                    <a:pt x="0" y="235473"/>
                  </a:lnTo>
                  <a:lnTo>
                    <a:pt x="383885" y="167768"/>
                  </a:lnTo>
                  <a:lnTo>
                    <a:pt x="383885"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9"/>
            <p:cNvSpPr/>
            <p:nvPr/>
          </p:nvSpPr>
          <p:spPr>
            <a:xfrm>
              <a:off x="2973586" y="2964659"/>
              <a:ext cx="837702" cy="315515"/>
            </a:xfrm>
            <a:custGeom>
              <a:avLst/>
              <a:gdLst/>
              <a:ahLst/>
              <a:cxnLst/>
              <a:rect l="l" t="t" r="r" b="b"/>
              <a:pathLst>
                <a:path w="837702" h="315515" extrusionOk="0">
                  <a:moveTo>
                    <a:pt x="0" y="147745"/>
                  </a:moveTo>
                  <a:lnTo>
                    <a:pt x="0" y="315920"/>
                  </a:lnTo>
                  <a:lnTo>
                    <a:pt x="837703" y="168176"/>
                  </a:lnTo>
                  <a:lnTo>
                    <a:pt x="837703" y="0"/>
                  </a:lnTo>
                  <a:lnTo>
                    <a:pt x="0" y="147745"/>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 name="Google Shape;104;p9"/>
          <p:cNvSpPr txBox="1">
            <a:spLocks noGrp="1"/>
          </p:cNvSpPr>
          <p:nvPr>
            <p:ph type="title"/>
          </p:nvPr>
        </p:nvSpPr>
        <p:spPr>
          <a:xfrm>
            <a:off x="457200" y="-133"/>
            <a:ext cx="5486400" cy="2419200"/>
          </a:xfrm>
          <a:prstGeom prst="rect">
            <a:avLst/>
          </a:prstGeom>
        </p:spPr>
        <p:txBody>
          <a:bodyPr spcFirstLastPara="1" wrap="square" lIns="0" tIns="0" rIns="0" bIns="0"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105" name="Google Shape;105;p9"/>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D7E1481-E7A3-42E0-80BC-9894C262502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06"/>
        <p:cNvGrpSpPr/>
        <p:nvPr/>
      </p:nvGrpSpPr>
      <p:grpSpPr>
        <a:xfrm>
          <a:off x="0" y="0"/>
          <a:ext cx="0" cy="0"/>
          <a:chOff x="0" y="0"/>
          <a:chExt cx="0" cy="0"/>
        </a:xfrm>
      </p:grpSpPr>
      <p:grpSp>
        <p:nvGrpSpPr>
          <p:cNvPr id="107" name="Google Shape;107;p10"/>
          <p:cNvGrpSpPr/>
          <p:nvPr/>
        </p:nvGrpSpPr>
        <p:grpSpPr>
          <a:xfrm>
            <a:off x="-120" y="1"/>
            <a:ext cx="9143821" cy="6859497"/>
            <a:chOff x="2973586" y="0"/>
            <a:chExt cx="2856819" cy="1607343"/>
          </a:xfrm>
        </p:grpSpPr>
        <p:sp>
          <p:nvSpPr>
            <p:cNvPr id="108" name="Google Shape;108;p10"/>
            <p:cNvSpPr/>
            <p:nvPr/>
          </p:nvSpPr>
          <p:spPr>
            <a:xfrm>
              <a:off x="2973586" y="0"/>
              <a:ext cx="2856819" cy="1607343"/>
            </a:xfrm>
            <a:custGeom>
              <a:avLst/>
              <a:gdLst/>
              <a:ahLst/>
              <a:cxnLst/>
              <a:rect l="l" t="t" r="r" b="b"/>
              <a:pathLst>
                <a:path w="2856819" h="1607343" extrusionOk="0">
                  <a:moveTo>
                    <a:pt x="0" y="1607344"/>
                  </a:moveTo>
                  <a:lnTo>
                    <a:pt x="2856819" y="1607344"/>
                  </a:lnTo>
                  <a:lnTo>
                    <a:pt x="2856819" y="0"/>
                  </a:lnTo>
                  <a:lnTo>
                    <a:pt x="2854505" y="0"/>
                  </a:lnTo>
                  <a:lnTo>
                    <a:pt x="0" y="503447"/>
                  </a:lnTo>
                  <a:lnTo>
                    <a:pt x="0" y="160734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0"/>
            <p:cNvSpPr/>
            <p:nvPr/>
          </p:nvSpPr>
          <p:spPr>
            <a:xfrm>
              <a:off x="2973586" y="278850"/>
              <a:ext cx="319904" cy="223242"/>
            </a:xfrm>
            <a:custGeom>
              <a:avLst/>
              <a:gdLst/>
              <a:ahLst/>
              <a:cxnLst/>
              <a:rect l="l" t="t" r="r" b="b"/>
              <a:pathLst>
                <a:path w="319904" h="223242" extrusionOk="0">
                  <a:moveTo>
                    <a:pt x="0" y="56421"/>
                  </a:moveTo>
                  <a:lnTo>
                    <a:pt x="0" y="224597"/>
                  </a:lnTo>
                  <a:lnTo>
                    <a:pt x="319904" y="168176"/>
                  </a:lnTo>
                  <a:lnTo>
                    <a:pt x="319904" y="0"/>
                  </a:lnTo>
                  <a:lnTo>
                    <a:pt x="0" y="56421"/>
                  </a:lnTo>
                  <a:close/>
                </a:path>
              </a:pathLst>
            </a:custGeom>
            <a:gradFill>
              <a:gsLst>
                <a:gs pos="0">
                  <a:srgbClr val="00001A">
                    <a:alpha val="1960"/>
                  </a:srgbClr>
                </a:gs>
                <a:gs pos="100000">
                  <a:srgbClr val="00001A">
                    <a:alpha val="7843"/>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0"/>
            <p:cNvSpPr/>
            <p:nvPr/>
          </p:nvSpPr>
          <p:spPr>
            <a:xfrm>
              <a:off x="4446633" y="0"/>
              <a:ext cx="1380795" cy="242589"/>
            </a:xfrm>
            <a:custGeom>
              <a:avLst/>
              <a:gdLst/>
              <a:ahLst/>
              <a:cxnLst/>
              <a:rect l="l" t="t" r="r" b="b"/>
              <a:pathLst>
                <a:path w="1380795" h="242589" extrusionOk="0">
                  <a:moveTo>
                    <a:pt x="427914" y="0"/>
                  </a:moveTo>
                  <a:lnTo>
                    <a:pt x="0" y="75471"/>
                  </a:lnTo>
                  <a:lnTo>
                    <a:pt x="0" y="243647"/>
                  </a:lnTo>
                  <a:lnTo>
                    <a:pt x="1381458" y="0"/>
                  </a:lnTo>
                  <a:lnTo>
                    <a:pt x="427914" y="0"/>
                  </a:lnTo>
                  <a:close/>
                </a:path>
              </a:pathLst>
            </a:custGeom>
            <a:gradFill>
              <a:gsLst>
                <a:gs pos="0">
                  <a:srgbClr val="FFFFFF">
                    <a:alpha val="4705"/>
                  </a:srgbClr>
                </a:gs>
                <a:gs pos="100000">
                  <a:srgbClr val="FFFFFF">
                    <a:alpha val="11764"/>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0"/>
            <p:cNvSpPr/>
            <p:nvPr/>
          </p:nvSpPr>
          <p:spPr>
            <a:xfrm>
              <a:off x="2973586" y="131406"/>
              <a:ext cx="202358" cy="202406"/>
            </a:xfrm>
            <a:custGeom>
              <a:avLst/>
              <a:gdLst/>
              <a:ahLst/>
              <a:cxnLst/>
              <a:rect l="l" t="t" r="r" b="b"/>
              <a:pathLst>
                <a:path w="202358" h="202406" extrusionOk="0">
                  <a:moveTo>
                    <a:pt x="0" y="35689"/>
                  </a:moveTo>
                  <a:lnTo>
                    <a:pt x="0" y="203865"/>
                  </a:lnTo>
                  <a:lnTo>
                    <a:pt x="202358" y="168176"/>
                  </a:lnTo>
                  <a:lnTo>
                    <a:pt x="202358" y="0"/>
                  </a:lnTo>
                  <a:lnTo>
                    <a:pt x="0" y="35689"/>
                  </a:lnTo>
                  <a:close/>
                </a:path>
              </a:pathLst>
            </a:custGeom>
            <a:gradFill>
              <a:gsLst>
                <a:gs pos="0">
                  <a:srgbClr val="FFFFFF">
                    <a:alpha val="11764"/>
                  </a:srgbClr>
                </a:gs>
                <a:gs pos="100000">
                  <a:srgbClr val="FFFFFF">
                    <a:alpha val="4705"/>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0"/>
            <p:cNvSpPr/>
            <p:nvPr/>
          </p:nvSpPr>
          <p:spPr>
            <a:xfrm>
              <a:off x="3669936" y="0"/>
              <a:ext cx="1203732" cy="211335"/>
            </a:xfrm>
            <a:custGeom>
              <a:avLst/>
              <a:gdLst/>
              <a:ahLst/>
              <a:cxnLst/>
              <a:rect l="l" t="t" r="r" b="b"/>
              <a:pathLst>
                <a:path w="1203732" h="211335" extrusionOk="0">
                  <a:moveTo>
                    <a:pt x="251070" y="0"/>
                  </a:moveTo>
                  <a:lnTo>
                    <a:pt x="0" y="44281"/>
                  </a:lnTo>
                  <a:lnTo>
                    <a:pt x="0" y="212457"/>
                  </a:lnTo>
                  <a:lnTo>
                    <a:pt x="1204612" y="0"/>
                  </a:lnTo>
                  <a:lnTo>
                    <a:pt x="251070" y="0"/>
                  </a:lnTo>
                  <a:close/>
                </a:path>
              </a:pathLst>
            </a:custGeom>
            <a:gradFill>
              <a:gsLst>
                <a:gs pos="0">
                  <a:srgbClr val="00001A">
                    <a:alpha val="7843"/>
                  </a:srgbClr>
                </a:gs>
                <a:gs pos="100000">
                  <a:srgbClr val="00001A">
                    <a:alpha val="1960"/>
                  </a:srgbClr>
                </a:gs>
              </a:gsLst>
              <a:lin ang="599887"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 name="Google Shape;113;p10"/>
          <p:cNvSpPr txBox="1">
            <a:spLocks noGrp="1"/>
          </p:cNvSpPr>
          <p:nvPr>
            <p:ph type="body" idx="1"/>
          </p:nvPr>
        </p:nvSpPr>
        <p:spPr>
          <a:xfrm>
            <a:off x="457200" y="2459033"/>
            <a:ext cx="2190000" cy="3612400"/>
          </a:xfrm>
          <a:prstGeom prst="rect">
            <a:avLst/>
          </a:prstGeom>
        </p:spPr>
        <p:txBody>
          <a:bodyPr spcFirstLastPara="1" wrap="square" lIns="0" tIns="0" rIns="0" bIns="0" anchor="t" anchorCtr="0">
            <a:noAutofit/>
          </a:bodyPr>
          <a:lstStyle>
            <a:lvl1pPr marL="457200" lvl="0" indent="-228600">
              <a:spcBef>
                <a:spcPts val="360"/>
              </a:spcBef>
              <a:spcAft>
                <a:spcPts val="0"/>
              </a:spcAft>
              <a:buSzPts val="1600"/>
              <a:buNone/>
              <a:defRPr sz="1600"/>
            </a:lvl1pPr>
          </a:lstStyle>
          <a:p>
            <a:pPr lvl="0"/>
            <a:r>
              <a:rPr lang="en-US"/>
              <a:t>Click to edit Master text styles</a:t>
            </a:r>
          </a:p>
        </p:txBody>
      </p:sp>
      <p:sp>
        <p:nvSpPr>
          <p:cNvPr id="114" name="Google Shape;114;p10"/>
          <p:cNvSpPr txBox="1">
            <a:spLocks noGrp="1"/>
          </p:cNvSpPr>
          <p:nvPr>
            <p:ph type="sldNum" idx="12"/>
          </p:nvPr>
        </p:nvSpPr>
        <p:spPr>
          <a:xfrm>
            <a:off x="259225" y="6232133"/>
            <a:ext cx="481500" cy="326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4D7E1481-E7A3-42E0-80BC-9894C262502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2CA388"/>
            </a:gs>
            <a:gs pos="100000">
              <a:srgbClr val="A6D683"/>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3"/>
            <a:ext cx="5486400" cy="24192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2545733"/>
            <a:ext cx="5486400" cy="36864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marL="914400" lvl="1"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marL="1371600" lvl="2"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marL="1828800" lvl="3"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marL="2286000" lvl="4"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marL="2743200" lvl="5"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marL="3200400" lvl="6"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marL="3657600" lvl="7"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marL="4114800" lvl="8"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6232133"/>
            <a:ext cx="481500" cy="326800"/>
          </a:xfrm>
          <a:prstGeom prst="rect">
            <a:avLst/>
          </a:prstGeom>
          <a:noFill/>
          <a:ln>
            <a:noFill/>
          </a:ln>
        </p:spPr>
        <p:txBody>
          <a:bodyPr spcFirstLastPara="1" wrap="square" lIns="0" tIns="0" rIns="0" bIns="0" anchor="b" anchorCtr="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fld id="{4D7E1481-E7A3-42E0-80BC-9894C2625021}" type="slidenum">
              <a:rPr lang="en-IN" smtClean="0"/>
              <a:pPr/>
              <a:t>‹#›</a:t>
            </a:fld>
            <a:endParaRPr lang="en-IN"/>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 id="2147483672"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2CA388"/>
            </a:gs>
            <a:gs pos="100000">
              <a:srgbClr val="A6D683"/>
            </a:gs>
          </a:gsLst>
          <a:lin ang="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3"/>
            <a:ext cx="5486400" cy="2419200"/>
          </a:xfrm>
          <a:prstGeom prst="rect">
            <a:avLst/>
          </a:prstGeom>
          <a:noFill/>
          <a:ln>
            <a:noFill/>
          </a:ln>
          <a:effectLst>
            <a:outerShdw blurRad="28575" dist="9525" dir="5400000" algn="bl" rotWithShape="0">
              <a:srgbClr val="00001A">
                <a:alpha val="15000"/>
              </a:srgbClr>
            </a:outerShdw>
          </a:effectLst>
        </p:spPr>
        <p:txBody>
          <a:bodyPr spcFirstLastPara="1" wrap="square" lIns="0" tIns="0" rIns="0" bIns="0" anchor="ctr" anchorCtr="0">
            <a:noAutofit/>
          </a:bodyPr>
          <a:lstStyle>
            <a:lvl1pPr lvl="0">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1pPr>
            <a:lvl2pPr lvl="1">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2pPr>
            <a:lvl3pPr lvl="2">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3pPr>
            <a:lvl4pPr lvl="3">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4pPr>
            <a:lvl5pPr lvl="4">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5pPr>
            <a:lvl6pPr lvl="5">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6pPr>
            <a:lvl7pPr lvl="6">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7pPr>
            <a:lvl8pPr lvl="7">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8pPr>
            <a:lvl9pPr lvl="8">
              <a:spcBef>
                <a:spcPts val="0"/>
              </a:spcBef>
              <a:spcAft>
                <a:spcPts val="0"/>
              </a:spcAft>
              <a:buClr>
                <a:srgbClr val="FFFFFF"/>
              </a:buClr>
              <a:buSzPts val="3200"/>
              <a:buFont typeface="Roboto Slab"/>
              <a:buNone/>
              <a:defRPr sz="3200" b="1">
                <a:solidFill>
                  <a:srgbClr val="FFFFFF"/>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200400" y="2545733"/>
            <a:ext cx="5486400" cy="3686400"/>
          </a:xfrm>
          <a:prstGeom prst="rect">
            <a:avLst/>
          </a:prstGeom>
          <a:noFill/>
          <a:ln>
            <a:noFill/>
          </a:ln>
        </p:spPr>
        <p:txBody>
          <a:bodyPr spcFirstLastPara="1" wrap="square" lIns="0" tIns="0" rIns="0" bIns="0" anchor="t" anchorCtr="0">
            <a:noAutofit/>
          </a:bodyPr>
          <a:lstStyle>
            <a:lvl1pPr marL="457200" lvl="0" indent="-381000">
              <a:lnSpc>
                <a:spcPct val="115000"/>
              </a:lnSpc>
              <a:spcBef>
                <a:spcPts val="600"/>
              </a:spcBef>
              <a:spcAft>
                <a:spcPts val="0"/>
              </a:spcAft>
              <a:buClr>
                <a:srgbClr val="A6D683"/>
              </a:buClr>
              <a:buSzPts val="2400"/>
              <a:buFont typeface="Chivo"/>
              <a:buChar char="▰"/>
              <a:defRPr sz="2400">
                <a:solidFill>
                  <a:srgbClr val="00001A"/>
                </a:solidFill>
                <a:latin typeface="Chivo"/>
                <a:ea typeface="Chivo"/>
                <a:cs typeface="Chivo"/>
                <a:sym typeface="Chivo"/>
              </a:defRPr>
            </a:lvl1pPr>
            <a:lvl2pPr marL="914400" lvl="1"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2pPr>
            <a:lvl3pPr marL="1371600" lvl="2"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3pPr>
            <a:lvl4pPr marL="1828800" lvl="3"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4pPr>
            <a:lvl5pPr marL="2286000" lvl="4"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5pPr>
            <a:lvl6pPr marL="2743200" lvl="5"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6pPr>
            <a:lvl7pPr marL="3200400" lvl="6"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7pPr>
            <a:lvl8pPr marL="3657600" lvl="7"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8pPr>
            <a:lvl9pPr marL="4114800" lvl="8" indent="-381000">
              <a:lnSpc>
                <a:spcPct val="115000"/>
              </a:lnSpc>
              <a:spcBef>
                <a:spcPts val="0"/>
              </a:spcBef>
              <a:spcAft>
                <a:spcPts val="0"/>
              </a:spcAft>
              <a:buClr>
                <a:srgbClr val="9EB3C2"/>
              </a:buClr>
              <a:buSzPts val="2400"/>
              <a:buFont typeface="Chivo"/>
              <a:buChar char="▰"/>
              <a:defRPr sz="2400">
                <a:solidFill>
                  <a:srgbClr val="00001A"/>
                </a:solidFill>
                <a:latin typeface="Chivo"/>
                <a:ea typeface="Chivo"/>
                <a:cs typeface="Chivo"/>
                <a:sym typeface="Chivo"/>
              </a:defRPr>
            </a:lvl9pPr>
          </a:lstStyle>
          <a:p>
            <a:endParaRPr/>
          </a:p>
        </p:txBody>
      </p:sp>
      <p:sp>
        <p:nvSpPr>
          <p:cNvPr id="8" name="Google Shape;8;p1"/>
          <p:cNvSpPr txBox="1">
            <a:spLocks noGrp="1"/>
          </p:cNvSpPr>
          <p:nvPr>
            <p:ph type="sldNum" idx="12"/>
          </p:nvPr>
        </p:nvSpPr>
        <p:spPr>
          <a:xfrm>
            <a:off x="259225" y="6232133"/>
            <a:ext cx="481500" cy="326800"/>
          </a:xfrm>
          <a:prstGeom prst="rect">
            <a:avLst/>
          </a:prstGeom>
          <a:noFill/>
          <a:ln>
            <a:noFill/>
          </a:ln>
        </p:spPr>
        <p:txBody>
          <a:bodyPr spcFirstLastPara="1" wrap="square" lIns="0" tIns="0" rIns="0" bIns="0" anchor="b" anchorCtr="0">
            <a:noAutofit/>
          </a:bodyPr>
          <a:lstStyle>
            <a:lvl1pPr lvl="0">
              <a:buNone/>
              <a:defRPr sz="1200">
                <a:solidFill>
                  <a:srgbClr val="9EB3C2"/>
                </a:solidFill>
                <a:latin typeface="Chivo"/>
                <a:ea typeface="Chivo"/>
                <a:cs typeface="Chivo"/>
                <a:sym typeface="Chivo"/>
              </a:defRPr>
            </a:lvl1pPr>
            <a:lvl2pPr lvl="1">
              <a:buNone/>
              <a:defRPr sz="1200">
                <a:solidFill>
                  <a:srgbClr val="9EB3C2"/>
                </a:solidFill>
                <a:latin typeface="Chivo"/>
                <a:ea typeface="Chivo"/>
                <a:cs typeface="Chivo"/>
                <a:sym typeface="Chivo"/>
              </a:defRPr>
            </a:lvl2pPr>
            <a:lvl3pPr lvl="2">
              <a:buNone/>
              <a:defRPr sz="1200">
                <a:solidFill>
                  <a:srgbClr val="9EB3C2"/>
                </a:solidFill>
                <a:latin typeface="Chivo"/>
                <a:ea typeface="Chivo"/>
                <a:cs typeface="Chivo"/>
                <a:sym typeface="Chivo"/>
              </a:defRPr>
            </a:lvl3pPr>
            <a:lvl4pPr lvl="3">
              <a:buNone/>
              <a:defRPr sz="1200">
                <a:solidFill>
                  <a:srgbClr val="9EB3C2"/>
                </a:solidFill>
                <a:latin typeface="Chivo"/>
                <a:ea typeface="Chivo"/>
                <a:cs typeface="Chivo"/>
                <a:sym typeface="Chivo"/>
              </a:defRPr>
            </a:lvl4pPr>
            <a:lvl5pPr lvl="4">
              <a:buNone/>
              <a:defRPr sz="1200">
                <a:solidFill>
                  <a:srgbClr val="9EB3C2"/>
                </a:solidFill>
                <a:latin typeface="Chivo"/>
                <a:ea typeface="Chivo"/>
                <a:cs typeface="Chivo"/>
                <a:sym typeface="Chivo"/>
              </a:defRPr>
            </a:lvl5pPr>
            <a:lvl6pPr lvl="5">
              <a:buNone/>
              <a:defRPr sz="1200">
                <a:solidFill>
                  <a:srgbClr val="9EB3C2"/>
                </a:solidFill>
                <a:latin typeface="Chivo"/>
                <a:ea typeface="Chivo"/>
                <a:cs typeface="Chivo"/>
                <a:sym typeface="Chivo"/>
              </a:defRPr>
            </a:lvl6pPr>
            <a:lvl7pPr lvl="6">
              <a:buNone/>
              <a:defRPr sz="1200">
                <a:solidFill>
                  <a:srgbClr val="9EB3C2"/>
                </a:solidFill>
                <a:latin typeface="Chivo"/>
                <a:ea typeface="Chivo"/>
                <a:cs typeface="Chivo"/>
                <a:sym typeface="Chivo"/>
              </a:defRPr>
            </a:lvl7pPr>
            <a:lvl8pPr lvl="7">
              <a:buNone/>
              <a:defRPr sz="1200">
                <a:solidFill>
                  <a:srgbClr val="9EB3C2"/>
                </a:solidFill>
                <a:latin typeface="Chivo"/>
                <a:ea typeface="Chivo"/>
                <a:cs typeface="Chivo"/>
                <a:sym typeface="Chivo"/>
              </a:defRPr>
            </a:lvl8pPr>
            <a:lvl9pPr lvl="8">
              <a:buNone/>
              <a:defRPr sz="1200">
                <a:solidFill>
                  <a:srgbClr val="9EB3C2"/>
                </a:solidFill>
                <a:latin typeface="Chivo"/>
                <a:ea typeface="Chivo"/>
                <a:cs typeface="Chivo"/>
                <a:sym typeface="Chivo"/>
              </a:defRPr>
            </a:lvl9pPr>
          </a:lstStyle>
          <a:p>
            <a:fld id="{34F38A8F-2E21-4D88-894C-911122A47634}" type="slidenum">
              <a:rPr lang="en-US" smtClean="0"/>
              <a:pPr/>
              <a:t>‹#›</a:t>
            </a:fld>
            <a:endParaRPr lang="en-US"/>
          </a:p>
        </p:txBody>
      </p:sp>
    </p:spTree>
    <p:extLst>
      <p:ext uri="{BB962C8B-B14F-4D97-AF65-F5344CB8AC3E}">
        <p14:creationId xmlns:p14="http://schemas.microsoft.com/office/powerpoint/2010/main" xmlns="" val="1025802242"/>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20689"/>
            <a:ext cx="7772400" cy="2979762"/>
          </a:xfrm>
        </p:spPr>
        <p:txBody>
          <a:bodyPr/>
          <a:lstStyle/>
          <a:p>
            <a:pPr algn="ctr"/>
            <a:r>
              <a:rPr lang="en-IN" sz="4800" dirty="0">
                <a:solidFill>
                  <a:schemeClr val="bg1"/>
                </a:solidFill>
                <a:latin typeface="Bookman Old Style" pitchFamily="18" charset="0"/>
                <a:cs typeface="Times New Roman" pitchFamily="18" charset="0"/>
              </a:rPr>
              <a:t>BITCOIN PRICE PREDICTION USING DEEP LEARNING</a:t>
            </a:r>
          </a:p>
        </p:txBody>
      </p:sp>
      <p:sp>
        <p:nvSpPr>
          <p:cNvPr id="3" name="Subtitle 2"/>
          <p:cNvSpPr>
            <a:spLocks noGrp="1"/>
          </p:cNvSpPr>
          <p:nvPr>
            <p:ph type="subTitle" idx="1"/>
          </p:nvPr>
        </p:nvSpPr>
        <p:spPr>
          <a:xfrm>
            <a:off x="467544" y="3886200"/>
            <a:ext cx="8352928" cy="2423120"/>
          </a:xfrm>
        </p:spPr>
        <p:txBody>
          <a:bodyPr/>
          <a:lstStyle/>
          <a:p>
            <a:pPr algn="just"/>
            <a:r>
              <a:rPr lang="en-IN" sz="2000" dirty="0">
                <a:solidFill>
                  <a:schemeClr val="bg1"/>
                </a:solidFill>
                <a:latin typeface="Copperplate Gothic Light" pitchFamily="34" charset="0"/>
                <a:cs typeface="Times New Roman" pitchFamily="18" charset="0"/>
              </a:rPr>
              <a:t>SUBMITTED BY :                                      </a:t>
            </a:r>
            <a:r>
              <a:rPr lang="en-IN" sz="2000" dirty="0" smtClean="0">
                <a:solidFill>
                  <a:schemeClr val="bg1"/>
                </a:solidFill>
                <a:latin typeface="Copperplate Gothic Light" pitchFamily="34" charset="0"/>
                <a:cs typeface="Times New Roman" pitchFamily="18" charset="0"/>
              </a:rPr>
              <a:t>UNDER </a:t>
            </a:r>
            <a:r>
              <a:rPr lang="en-IN" sz="2000" dirty="0">
                <a:solidFill>
                  <a:schemeClr val="bg1"/>
                </a:solidFill>
                <a:latin typeface="Copperplate Gothic Light" pitchFamily="34" charset="0"/>
                <a:cs typeface="Times New Roman" pitchFamily="18" charset="0"/>
              </a:rPr>
              <a:t>THE GUIDANCE OF:</a:t>
            </a:r>
          </a:p>
          <a:p>
            <a:pPr algn="l"/>
            <a:r>
              <a:rPr lang="en-IN" sz="2000" dirty="0">
                <a:solidFill>
                  <a:schemeClr val="bg1"/>
                </a:solidFill>
                <a:latin typeface="Copperplate Gothic Light" pitchFamily="34" charset="0"/>
                <a:cs typeface="Times New Roman" pitchFamily="18" charset="0"/>
              </a:rPr>
              <a:t>ESHA MAHENDRA(9916102024)               DR. SAJAIVIR SINGH</a:t>
            </a:r>
          </a:p>
          <a:p>
            <a:pPr algn="l"/>
            <a:r>
              <a:rPr lang="en-IN" sz="2000" dirty="0">
                <a:solidFill>
                  <a:schemeClr val="bg1"/>
                </a:solidFill>
                <a:latin typeface="Copperplate Gothic Light" pitchFamily="34" charset="0"/>
                <a:cs typeface="Times New Roman" pitchFamily="18" charset="0"/>
              </a:rPr>
              <a:t>HARSHITA MADAN (9916102069)</a:t>
            </a:r>
          </a:p>
          <a:p>
            <a:pPr algn="l"/>
            <a:r>
              <a:rPr lang="en-IN" sz="2000" dirty="0">
                <a:solidFill>
                  <a:schemeClr val="bg1"/>
                </a:solidFill>
                <a:latin typeface="Copperplate Gothic Light" pitchFamily="34" charset="0"/>
                <a:cs typeface="Times New Roman" pitchFamily="18" charset="0"/>
              </a:rPr>
              <a:t>SHIVANGI GUPTA (9916102126)</a:t>
            </a:r>
          </a:p>
        </p:txBody>
      </p:sp>
    </p:spTree>
    <p:extLst>
      <p:ext uri="{BB962C8B-B14F-4D97-AF65-F5344CB8AC3E}">
        <p14:creationId xmlns:p14="http://schemas.microsoft.com/office/powerpoint/2010/main" xmlns="" val="24040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CF419A5-6C86-4B3B-A72A-68AD7226C39B}"/>
              </a:ext>
            </a:extLst>
          </p:cNvPr>
          <p:cNvSpPr txBox="1"/>
          <p:nvPr/>
        </p:nvSpPr>
        <p:spPr>
          <a:xfrm>
            <a:off x="395536" y="1196752"/>
            <a:ext cx="8352929" cy="5632311"/>
          </a:xfrm>
          <a:prstGeom prst="rect">
            <a:avLst/>
          </a:prstGeom>
          <a:noFill/>
        </p:spPr>
        <p:txBody>
          <a:bodyPr wrap="square" rtlCol="0">
            <a:spAutoFit/>
          </a:bodyPr>
          <a:lstStyle/>
          <a:p>
            <a:pPr marL="342900" indent="-342900" algn="just">
              <a:buFont typeface="Wingdings" panose="05000000000000000000" pitchFamily="2" charset="2"/>
              <a:buChar char="q"/>
            </a:pPr>
            <a:r>
              <a:rPr lang="en-IN" sz="2000" b="1" dirty="0">
                <a:latin typeface="Bookman Old Style" pitchFamily="18" charset="0"/>
                <a:cs typeface="Times New Roman" panose="02020603050405020304" pitchFamily="18" charset="0"/>
              </a:rPr>
              <a:t>Model-Building Phase: </a:t>
            </a:r>
            <a:r>
              <a:rPr lang="en-IN" sz="2000" dirty="0">
                <a:latin typeface="Bookman Old Style" pitchFamily="18" charset="0"/>
                <a:cs typeface="Times New Roman" panose="02020603050405020304" pitchFamily="18" charset="0"/>
              </a:rPr>
              <a:t>The proposed approach is implemented in python. </a:t>
            </a:r>
            <a:r>
              <a:rPr lang="en-IN" sz="2000" dirty="0" err="1">
                <a:latin typeface="Bookman Old Style" pitchFamily="18" charset="0"/>
                <a:cs typeface="Times New Roman" panose="02020603050405020304" pitchFamily="18" charset="0"/>
              </a:rPr>
              <a:t>Keras</a:t>
            </a:r>
            <a:r>
              <a:rPr lang="en-IN" sz="2000" b="1" dirty="0">
                <a:latin typeface="Bookman Old Style" pitchFamily="18" charset="0"/>
                <a:cs typeface="Times New Roman" panose="02020603050405020304" pitchFamily="18" charset="0"/>
              </a:rPr>
              <a:t> </a:t>
            </a:r>
            <a:r>
              <a:rPr lang="en-IN" sz="2000" dirty="0">
                <a:latin typeface="Bookman Old Style" pitchFamily="18" charset="0"/>
                <a:cs typeface="Times New Roman" panose="02020603050405020304" pitchFamily="18" charset="0"/>
              </a:rPr>
              <a:t>with tensor flow is used as the </a:t>
            </a:r>
            <a:r>
              <a:rPr lang="en-IN" sz="2000" dirty="0" err="1">
                <a:latin typeface="Bookman Old Style" pitchFamily="18" charset="0"/>
                <a:cs typeface="Times New Roman" panose="02020603050405020304" pitchFamily="18" charset="0"/>
              </a:rPr>
              <a:t>backened</a:t>
            </a:r>
            <a:r>
              <a:rPr lang="en-IN" sz="2000" dirty="0">
                <a:latin typeface="Bookman Old Style" pitchFamily="18" charset="0"/>
                <a:cs typeface="Times New Roman" panose="02020603050405020304" pitchFamily="18" charset="0"/>
              </a:rPr>
              <a:t> library to make the model more accurate. The </a:t>
            </a:r>
            <a:r>
              <a:rPr lang="en-IN" sz="2000" dirty="0" err="1">
                <a:latin typeface="Bookman Old Style" pitchFamily="18" charset="0"/>
                <a:cs typeface="Times New Roman" panose="02020603050405020304" pitchFamily="18" charset="0"/>
              </a:rPr>
              <a:t>Keras</a:t>
            </a:r>
            <a:r>
              <a:rPr lang="en-IN" sz="2000" dirty="0">
                <a:latin typeface="Bookman Old Style" pitchFamily="18" charset="0"/>
                <a:cs typeface="Times New Roman" panose="02020603050405020304" pitchFamily="18" charset="0"/>
              </a:rPr>
              <a:t> sequential model consists of two layers named LSTM and dense layers which process data in depth to </a:t>
            </a:r>
            <a:r>
              <a:rPr lang="en-IN" sz="2000" dirty="0" err="1">
                <a:latin typeface="Bookman Old Style" pitchFamily="18" charset="0"/>
                <a:cs typeface="Times New Roman" panose="02020603050405020304" pitchFamily="18" charset="0"/>
              </a:rPr>
              <a:t>analyze</a:t>
            </a:r>
            <a:r>
              <a:rPr lang="en-IN" sz="2000" dirty="0">
                <a:latin typeface="Bookman Old Style" pitchFamily="18" charset="0"/>
                <a:cs typeface="Times New Roman" panose="02020603050405020304" pitchFamily="18" charset="0"/>
              </a:rPr>
              <a:t> all kinds of pattern formed in dataset to make the model more precise.</a:t>
            </a:r>
          </a:p>
          <a:p>
            <a:pPr algn="just"/>
            <a:endParaRPr lang="en-IN" sz="2000" dirty="0">
              <a:latin typeface="Bookman Old Style" pitchFamily="18" charset="0"/>
              <a:cs typeface="Times New Roman" panose="02020603050405020304" pitchFamily="18" charset="0"/>
            </a:endParaRPr>
          </a:p>
          <a:p>
            <a:pPr algn="just"/>
            <a:endParaRPr lang="en-US" sz="2000" dirty="0">
              <a:solidFill>
                <a:schemeClr val="accent3"/>
              </a:solidFill>
              <a:latin typeface="Bookman Old Style" pitchFamily="18" charset="0"/>
              <a:cs typeface="Times New Roman" panose="02020603050405020304" pitchFamily="18" charset="0"/>
            </a:endParaRPr>
          </a:p>
          <a:p>
            <a:pPr marL="342900" indent="-342900" algn="just">
              <a:buFont typeface="Wingdings" panose="05000000000000000000" pitchFamily="2" charset="2"/>
              <a:buChar char="q"/>
            </a:pPr>
            <a:r>
              <a:rPr lang="en-US" sz="2000" b="1" dirty="0">
                <a:latin typeface="Bookman Old Style" pitchFamily="18" charset="0"/>
                <a:cs typeface="Times New Roman" pitchFamily="18" charset="0"/>
              </a:rPr>
              <a:t>Model Learning and Evaluation Phase: </a:t>
            </a:r>
            <a:r>
              <a:rPr lang="en-US" sz="2000" dirty="0">
                <a:latin typeface="Bookman Old Style" pitchFamily="18" charset="0"/>
                <a:cs typeface="Times New Roman" pitchFamily="18" charset="0"/>
              </a:rPr>
              <a:t>Data is trained using various </a:t>
            </a:r>
            <a:r>
              <a:rPr lang="en-US" sz="2000" b="1" dirty="0">
                <a:latin typeface="Bookman Old Style" pitchFamily="18" charset="0"/>
                <a:cs typeface="Times New Roman" pitchFamily="18" charset="0"/>
              </a:rPr>
              <a:t>LSTM</a:t>
            </a:r>
            <a:r>
              <a:rPr lang="en-US" sz="2000" dirty="0">
                <a:latin typeface="Bookman Old Style" pitchFamily="18" charset="0"/>
                <a:cs typeface="Times New Roman" pitchFamily="18" charset="0"/>
              </a:rPr>
              <a:t> units model and </a:t>
            </a:r>
            <a:r>
              <a:rPr lang="en-US" sz="2000" b="1" dirty="0">
                <a:latin typeface="Bookman Old Style" pitchFamily="18" charset="0"/>
                <a:cs typeface="Times New Roman" pitchFamily="18" charset="0"/>
              </a:rPr>
              <a:t>GRU.</a:t>
            </a:r>
          </a:p>
          <a:p>
            <a:pPr algn="just"/>
            <a:endParaRPr lang="en-US" sz="2000" b="1" dirty="0">
              <a:latin typeface="Bookman Old Style" pitchFamily="18" charset="0"/>
              <a:cs typeface="Times New Roman" pitchFamily="18" charset="0"/>
            </a:endParaRPr>
          </a:p>
          <a:p>
            <a:pPr algn="just"/>
            <a:endParaRPr lang="en-US" sz="2000" b="1" dirty="0">
              <a:latin typeface="Bookman Old Style" pitchFamily="18" charset="0"/>
              <a:cs typeface="Times New Roman" pitchFamily="18" charset="0"/>
            </a:endParaRPr>
          </a:p>
          <a:p>
            <a:pPr marL="342900" indent="-342900" algn="just">
              <a:buFont typeface="Wingdings" panose="05000000000000000000" pitchFamily="2" charset="2"/>
              <a:buChar char="q"/>
            </a:pPr>
            <a:r>
              <a:rPr lang="en-US" sz="2000" b="1" dirty="0">
                <a:latin typeface="Bookman Old Style" pitchFamily="18" charset="0"/>
                <a:cs typeface="Times New Roman" pitchFamily="18" charset="0"/>
              </a:rPr>
              <a:t>Prediction Phase: </a:t>
            </a:r>
            <a:r>
              <a:rPr lang="en-US" sz="2000" dirty="0">
                <a:latin typeface="Bookman Old Style" pitchFamily="18" charset="0"/>
                <a:cs typeface="Times New Roman" pitchFamily="18" charset="0"/>
              </a:rPr>
              <a:t>Input values are passed to the model to give predicted values as the output. The output is compared with testing data to calculate accuracy and losses.</a:t>
            </a:r>
            <a:r>
              <a:rPr lang="en-US" sz="2000" dirty="0">
                <a:solidFill>
                  <a:schemeClr val="accent3"/>
                </a:solidFill>
                <a:latin typeface="Bookman Old Style" pitchFamily="18" charset="0"/>
                <a:cs typeface="Times New Roman" pitchFamily="18" charset="0"/>
              </a:rPr>
              <a:t> </a:t>
            </a:r>
          </a:p>
          <a:p>
            <a:pPr marL="342900" indent="-342900" algn="just">
              <a:buFont typeface="Wingdings" panose="05000000000000000000" pitchFamily="2" charset="2"/>
              <a:buChar char="q"/>
            </a:pPr>
            <a:endParaRPr lang="en-US" sz="2000" dirty="0">
              <a:solidFill>
                <a:schemeClr val="accent3"/>
              </a:solidFill>
              <a:latin typeface="Times New Roman" pitchFamily="18" charset="0"/>
              <a:cs typeface="Times New Roman" pitchFamily="18" charset="0"/>
            </a:endParaRPr>
          </a:p>
          <a:p>
            <a:pPr marL="342900" indent="-342900" algn="just">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61414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7927032" cy="584775"/>
          </a:xfrm>
          <a:prstGeom prst="rect">
            <a:avLst/>
          </a:prstGeom>
          <a:noFill/>
        </p:spPr>
        <p:txBody>
          <a:bodyPr wrap="square" rtlCol="0">
            <a:spAutoFit/>
          </a:bodyPr>
          <a:lstStyle/>
          <a:p>
            <a:pPr algn="just"/>
            <a:r>
              <a:rPr lang="en-US" sz="3200" b="1" u="sng" dirty="0">
                <a:latin typeface="Copperplate Gothic Bold" pitchFamily="34" charset="0"/>
                <a:cs typeface="Times New Roman" pitchFamily="18" charset="0"/>
              </a:rPr>
              <a:t>OUR DATASET LOOKS LIKE THIS!</a:t>
            </a:r>
          </a:p>
        </p:txBody>
      </p:sp>
      <p:pic>
        <p:nvPicPr>
          <p:cNvPr id="3" name="Picture 2" descr="3.png"/>
          <p:cNvPicPr>
            <a:picLocks noChangeAspect="1"/>
          </p:cNvPicPr>
          <p:nvPr/>
        </p:nvPicPr>
        <p:blipFill>
          <a:blip r:embed="rId2"/>
          <a:stretch>
            <a:fillRect/>
          </a:stretch>
        </p:blipFill>
        <p:spPr>
          <a:xfrm>
            <a:off x="1143000" y="1447801"/>
            <a:ext cx="6934199" cy="5105400"/>
          </a:xfrm>
          <a:prstGeom prst="rect">
            <a:avLst/>
          </a:prstGeom>
        </p:spPr>
      </p:pic>
    </p:spTree>
    <p:extLst>
      <p:ext uri="{BB962C8B-B14F-4D97-AF65-F5344CB8AC3E}">
        <p14:creationId xmlns:p14="http://schemas.microsoft.com/office/powerpoint/2010/main" xmlns="" val="127969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28600"/>
            <a:ext cx="6324600" cy="461665"/>
          </a:xfrm>
          <a:prstGeom prst="rect">
            <a:avLst/>
          </a:prstGeom>
          <a:noFill/>
        </p:spPr>
        <p:txBody>
          <a:bodyPr wrap="square" rtlCol="0">
            <a:spAutoFit/>
          </a:bodyPr>
          <a:lstStyle/>
          <a:p>
            <a:r>
              <a:rPr lang="en-US" sz="2400" dirty="0" smtClean="0">
                <a:solidFill>
                  <a:schemeClr val="bg1"/>
                </a:solidFill>
                <a:latin typeface="Copperplate Gothic Bold" pitchFamily="34" charset="0"/>
              </a:rPr>
              <a:t>ACTIVATION FUNCTIONS USED</a:t>
            </a:r>
            <a:r>
              <a:rPr lang="en-US" sz="2400" baseline="30000" dirty="0" smtClean="0">
                <a:solidFill>
                  <a:schemeClr val="bg1"/>
                </a:solidFill>
                <a:latin typeface="Copperplate Gothic Bold" pitchFamily="34" charset="0"/>
              </a:rPr>
              <a:t>[10]</a:t>
            </a:r>
            <a:endParaRPr lang="en-US" sz="2400" baseline="30000" dirty="0">
              <a:solidFill>
                <a:schemeClr val="bg1"/>
              </a:solidFill>
              <a:latin typeface="Copperplate Gothic Bold" pitchFamily="34" charset="0"/>
            </a:endParaRPr>
          </a:p>
        </p:txBody>
      </p:sp>
      <p:sp>
        <p:nvSpPr>
          <p:cNvPr id="3" name="TextBox 2"/>
          <p:cNvSpPr txBox="1"/>
          <p:nvPr/>
        </p:nvSpPr>
        <p:spPr>
          <a:xfrm>
            <a:off x="838200" y="990600"/>
            <a:ext cx="7772400" cy="677108"/>
          </a:xfrm>
          <a:prstGeom prst="rect">
            <a:avLst/>
          </a:prstGeom>
          <a:noFill/>
        </p:spPr>
        <p:txBody>
          <a:bodyPr wrap="square" rtlCol="0">
            <a:spAutoFit/>
          </a:bodyPr>
          <a:lstStyle/>
          <a:p>
            <a:pPr marL="342900" indent="-342900">
              <a:buAutoNum type="arabicPeriod"/>
            </a:pPr>
            <a:r>
              <a:rPr lang="en-US" sz="2000" dirty="0" smtClean="0">
                <a:latin typeface="Bookman Old Style" pitchFamily="18" charset="0"/>
              </a:rPr>
              <a:t>Sigmoid Function</a:t>
            </a:r>
          </a:p>
          <a:p>
            <a:pPr marL="342900" indent="-342900"/>
            <a:endParaRPr lang="en-US" dirty="0" smtClean="0"/>
          </a:p>
        </p:txBody>
      </p:sp>
      <p:pic>
        <p:nvPicPr>
          <p:cNvPr id="4" name="Picture 3" descr="s.png"/>
          <p:cNvPicPr>
            <a:picLocks noChangeAspect="1"/>
          </p:cNvPicPr>
          <p:nvPr/>
        </p:nvPicPr>
        <p:blipFill>
          <a:blip r:embed="rId2"/>
          <a:stretch>
            <a:fillRect/>
          </a:stretch>
        </p:blipFill>
        <p:spPr>
          <a:xfrm>
            <a:off x="2057400" y="1676400"/>
            <a:ext cx="4362450" cy="2362200"/>
          </a:xfrm>
          <a:prstGeom prst="rect">
            <a:avLst/>
          </a:prstGeom>
        </p:spPr>
      </p:pic>
      <p:sp>
        <p:nvSpPr>
          <p:cNvPr id="5" name="TextBox 4"/>
          <p:cNvSpPr txBox="1"/>
          <p:nvPr/>
        </p:nvSpPr>
        <p:spPr>
          <a:xfrm>
            <a:off x="1219200" y="4267200"/>
            <a:ext cx="7162800" cy="2585323"/>
          </a:xfrm>
          <a:prstGeom prst="rect">
            <a:avLst/>
          </a:prstGeom>
          <a:noFill/>
        </p:spPr>
        <p:txBody>
          <a:bodyPr wrap="square" rtlCol="0">
            <a:spAutoFit/>
          </a:bodyPr>
          <a:lstStyle/>
          <a:p>
            <a:r>
              <a:rPr lang="en-US" dirty="0" smtClean="0">
                <a:latin typeface="Bookman Old Style" pitchFamily="18" charset="0"/>
              </a:rPr>
              <a:t>The main reason why we use sigmoid function is because it exists between </a:t>
            </a:r>
            <a:r>
              <a:rPr lang="en-US" b="1" dirty="0" smtClean="0">
                <a:latin typeface="Bookman Old Style" pitchFamily="18" charset="0"/>
              </a:rPr>
              <a:t>(0 to 1). </a:t>
            </a:r>
            <a:r>
              <a:rPr lang="en-US" dirty="0" smtClean="0">
                <a:latin typeface="Bookman Old Style" pitchFamily="18" charset="0"/>
              </a:rPr>
              <a:t>Therefore, it is especially used for models where we have to </a:t>
            </a:r>
            <a:r>
              <a:rPr lang="en-US" b="1" dirty="0" smtClean="0">
                <a:latin typeface="Bookman Old Style" pitchFamily="18" charset="0"/>
              </a:rPr>
              <a:t>predict the probability</a:t>
            </a:r>
            <a:r>
              <a:rPr lang="en-US" dirty="0" smtClean="0">
                <a:latin typeface="Bookman Old Style" pitchFamily="18" charset="0"/>
              </a:rPr>
              <a:t> as an </a:t>
            </a:r>
            <a:r>
              <a:rPr lang="en-US" dirty="0" err="1" smtClean="0">
                <a:latin typeface="Bookman Old Style" pitchFamily="18" charset="0"/>
              </a:rPr>
              <a:t>output.Since</a:t>
            </a:r>
            <a:r>
              <a:rPr lang="en-US" dirty="0" smtClean="0">
                <a:latin typeface="Bookman Old Style" pitchFamily="18" charset="0"/>
              </a:rPr>
              <a:t> probability of anything exists only between the range of </a:t>
            </a:r>
            <a:r>
              <a:rPr lang="en-US" b="1" dirty="0" smtClean="0">
                <a:latin typeface="Bookman Old Style" pitchFamily="18" charset="0"/>
              </a:rPr>
              <a:t>0 and 1,</a:t>
            </a:r>
            <a:r>
              <a:rPr lang="en-US" dirty="0" smtClean="0">
                <a:latin typeface="Bookman Old Style" pitchFamily="18" charset="0"/>
              </a:rPr>
              <a:t> sigmoid is the right choice.</a:t>
            </a:r>
          </a:p>
          <a:p>
            <a:r>
              <a:rPr lang="en-US" dirty="0" smtClean="0">
                <a:latin typeface="Bookman Old Style" pitchFamily="18" charset="0"/>
              </a:rPr>
              <a:t>The function is </a:t>
            </a:r>
            <a:r>
              <a:rPr lang="en-US" b="1" dirty="0" err="1" smtClean="0">
                <a:latin typeface="Bookman Old Style" pitchFamily="18" charset="0"/>
              </a:rPr>
              <a:t>differentiable</a:t>
            </a:r>
            <a:r>
              <a:rPr lang="en-US" dirty="0" err="1" smtClean="0">
                <a:latin typeface="Bookman Old Style" pitchFamily="18" charset="0"/>
              </a:rPr>
              <a:t>.That</a:t>
            </a:r>
            <a:r>
              <a:rPr lang="en-US" dirty="0" smtClean="0">
                <a:latin typeface="Bookman Old Style" pitchFamily="18" charset="0"/>
              </a:rPr>
              <a:t> means, we can find the slope of the sigmoid curve at any two points.</a:t>
            </a:r>
            <a:endParaRPr lang="en-US" baseline="30000" dirty="0" smtClean="0">
              <a:latin typeface="Bookman Old Style" pitchFamily="18" charset="0"/>
            </a:endParaRPr>
          </a:p>
          <a:p>
            <a:r>
              <a:rPr lang="en-US" dirty="0" smtClean="0">
                <a:latin typeface="Bookman Old Style" pitchFamily="18" charset="0"/>
              </a:rPr>
              <a:t>The function is </a:t>
            </a:r>
            <a:r>
              <a:rPr lang="en-US" b="1" dirty="0" smtClean="0">
                <a:latin typeface="Bookman Old Style" pitchFamily="18" charset="0"/>
              </a:rPr>
              <a:t>monotonic </a:t>
            </a:r>
            <a:r>
              <a:rPr lang="en-US" dirty="0" smtClean="0">
                <a:latin typeface="Bookman Old Style" pitchFamily="18" charset="0"/>
              </a:rPr>
              <a:t>but function’s derivative is not.</a:t>
            </a:r>
          </a:p>
          <a:p>
            <a:endParaRPr lang="en-US" dirty="0">
              <a:latin typeface="Bookman Old Style"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7772400" cy="461665"/>
          </a:xfrm>
          <a:prstGeom prst="rect">
            <a:avLst/>
          </a:prstGeom>
          <a:noFill/>
        </p:spPr>
        <p:txBody>
          <a:bodyPr wrap="square" rtlCol="0">
            <a:spAutoFit/>
          </a:bodyPr>
          <a:lstStyle/>
          <a:p>
            <a:r>
              <a:rPr lang="en-US" sz="2400" dirty="0" smtClean="0">
                <a:latin typeface="Bookman Old Style" pitchFamily="18" charset="0"/>
              </a:rPr>
              <a:t>2. </a:t>
            </a:r>
            <a:r>
              <a:rPr lang="en-US" sz="2400" dirty="0" err="1" smtClean="0">
                <a:latin typeface="Bookman Old Style" pitchFamily="18" charset="0"/>
              </a:rPr>
              <a:t>Relu</a:t>
            </a:r>
            <a:r>
              <a:rPr lang="en-US" sz="2400" dirty="0" smtClean="0">
                <a:latin typeface="Bookman Old Style" pitchFamily="18" charset="0"/>
              </a:rPr>
              <a:t> Function</a:t>
            </a:r>
            <a:endParaRPr lang="en-US" sz="2400" dirty="0">
              <a:latin typeface="Bookman Old Style" pitchFamily="18" charset="0"/>
            </a:endParaRPr>
          </a:p>
        </p:txBody>
      </p:sp>
      <p:pic>
        <p:nvPicPr>
          <p:cNvPr id="4" name="Picture 3" descr="r.png"/>
          <p:cNvPicPr>
            <a:picLocks noChangeAspect="1"/>
          </p:cNvPicPr>
          <p:nvPr/>
        </p:nvPicPr>
        <p:blipFill>
          <a:blip r:embed="rId2"/>
          <a:stretch>
            <a:fillRect/>
          </a:stretch>
        </p:blipFill>
        <p:spPr>
          <a:xfrm>
            <a:off x="1600200" y="1066801"/>
            <a:ext cx="4038600" cy="2971799"/>
          </a:xfrm>
          <a:prstGeom prst="rect">
            <a:avLst/>
          </a:prstGeom>
        </p:spPr>
      </p:pic>
      <p:sp>
        <p:nvSpPr>
          <p:cNvPr id="5" name="TextBox 4"/>
          <p:cNvSpPr txBox="1"/>
          <p:nvPr/>
        </p:nvSpPr>
        <p:spPr>
          <a:xfrm>
            <a:off x="838200" y="4419600"/>
            <a:ext cx="7696200" cy="1477328"/>
          </a:xfrm>
          <a:prstGeom prst="rect">
            <a:avLst/>
          </a:prstGeom>
          <a:noFill/>
        </p:spPr>
        <p:txBody>
          <a:bodyPr wrap="square" rtlCol="0">
            <a:spAutoFit/>
          </a:bodyPr>
          <a:lstStyle/>
          <a:p>
            <a:r>
              <a:rPr lang="en-US" dirty="0" smtClean="0">
                <a:latin typeface="Bookman Old Style" pitchFamily="18" charset="0"/>
              </a:rPr>
              <a:t>The </a:t>
            </a:r>
            <a:r>
              <a:rPr lang="en-US" dirty="0" err="1" smtClean="0">
                <a:latin typeface="Bookman Old Style" pitchFamily="18" charset="0"/>
              </a:rPr>
              <a:t>ReLU</a:t>
            </a:r>
            <a:r>
              <a:rPr lang="en-US" dirty="0" smtClean="0">
                <a:latin typeface="Bookman Old Style" pitchFamily="18" charset="0"/>
              </a:rPr>
              <a:t> is half rectified (from bottom). f(z) is zero when z is less than zero and f(z) is equal to z when z is above or equal to zero.</a:t>
            </a:r>
          </a:p>
          <a:p>
            <a:r>
              <a:rPr lang="en-US" b="1" dirty="0" smtClean="0">
                <a:latin typeface="Bookman Old Style" pitchFamily="18" charset="0"/>
              </a:rPr>
              <a:t>Range: </a:t>
            </a:r>
            <a:r>
              <a:rPr lang="en-US" dirty="0" smtClean="0">
                <a:latin typeface="Bookman Old Style" pitchFamily="18" charset="0"/>
              </a:rPr>
              <a:t>[ 0 to infinity)</a:t>
            </a:r>
          </a:p>
          <a:p>
            <a:r>
              <a:rPr lang="en-US" dirty="0" smtClean="0">
                <a:latin typeface="Bookman Old Style" pitchFamily="18" charset="0"/>
              </a:rPr>
              <a:t>The function and its derivative </a:t>
            </a:r>
            <a:r>
              <a:rPr lang="en-US" b="1" dirty="0" smtClean="0">
                <a:latin typeface="Bookman Old Style" pitchFamily="18" charset="0"/>
              </a:rPr>
              <a:t>both are</a:t>
            </a:r>
            <a:r>
              <a:rPr lang="en-US" dirty="0" smtClean="0">
                <a:latin typeface="Bookman Old Style" pitchFamily="18" charset="0"/>
              </a:rPr>
              <a:t> </a:t>
            </a:r>
            <a:r>
              <a:rPr lang="en-US" b="1" dirty="0" smtClean="0">
                <a:latin typeface="Bookman Old Style" pitchFamily="18" charset="0"/>
              </a:rPr>
              <a:t>monotonic</a:t>
            </a:r>
            <a:r>
              <a:rPr lang="en-US" dirty="0" smtClean="0">
                <a:latin typeface="Bookman Old Style" pitchFamily="18" charset="0"/>
              </a:rPr>
              <a:t>.</a:t>
            </a:r>
          </a:p>
          <a:p>
            <a:endParaRPr lang="en-US" dirty="0">
              <a:latin typeface="Bookman Old Style"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001000" cy="523220"/>
          </a:xfrm>
          <a:prstGeom prst="rect">
            <a:avLst/>
          </a:prstGeom>
          <a:noFill/>
        </p:spPr>
        <p:txBody>
          <a:bodyPr wrap="square" rtlCol="0">
            <a:spAutoFit/>
          </a:bodyPr>
          <a:lstStyle/>
          <a:p>
            <a:pPr algn="just"/>
            <a:r>
              <a:rPr lang="en-US" sz="2800" b="1" u="sng" dirty="0">
                <a:solidFill>
                  <a:schemeClr val="bg1"/>
                </a:solidFill>
                <a:latin typeface="Copperplate Gothic Bold" pitchFamily="34" charset="0"/>
                <a:cs typeface="Times New Roman" pitchFamily="18" charset="0"/>
              </a:rPr>
              <a:t>STUDIED ALGORITHMS</a:t>
            </a:r>
          </a:p>
        </p:txBody>
      </p:sp>
      <p:sp>
        <p:nvSpPr>
          <p:cNvPr id="3" name="TextBox 2"/>
          <p:cNvSpPr txBox="1"/>
          <p:nvPr/>
        </p:nvSpPr>
        <p:spPr>
          <a:xfrm>
            <a:off x="304800" y="1066800"/>
            <a:ext cx="8001000" cy="461665"/>
          </a:xfrm>
          <a:prstGeom prst="rect">
            <a:avLst/>
          </a:prstGeom>
          <a:noFill/>
        </p:spPr>
        <p:txBody>
          <a:bodyPr wrap="square" rtlCol="0">
            <a:spAutoFit/>
          </a:bodyPr>
          <a:lstStyle/>
          <a:p>
            <a:pPr>
              <a:buFont typeface="Wingdings" pitchFamily="2" charset="2"/>
              <a:buChar char="§"/>
            </a:pPr>
            <a:r>
              <a:rPr lang="en-US" b="1" dirty="0">
                <a:latin typeface="Roboto Slab"/>
              </a:rPr>
              <a:t> </a:t>
            </a:r>
            <a:r>
              <a:rPr lang="en-US" sz="2400" b="1" dirty="0">
                <a:latin typeface="Bookman Old Style" pitchFamily="18" charset="0"/>
                <a:cs typeface="Times New Roman" pitchFamily="18" charset="0"/>
              </a:rPr>
              <a:t>Long Short Term Memory (LSTM)</a:t>
            </a:r>
          </a:p>
        </p:txBody>
      </p:sp>
      <p:sp>
        <p:nvSpPr>
          <p:cNvPr id="4" name="TextBox 3"/>
          <p:cNvSpPr txBox="1"/>
          <p:nvPr/>
        </p:nvSpPr>
        <p:spPr>
          <a:xfrm>
            <a:off x="381000" y="1916832"/>
            <a:ext cx="8534400" cy="1323439"/>
          </a:xfrm>
          <a:prstGeom prst="rect">
            <a:avLst/>
          </a:prstGeom>
          <a:noFill/>
        </p:spPr>
        <p:txBody>
          <a:bodyPr wrap="square" rtlCol="0">
            <a:spAutoFit/>
          </a:bodyPr>
          <a:lstStyle/>
          <a:p>
            <a:pPr algn="just"/>
            <a:r>
              <a:rPr lang="en-US" sz="2000" dirty="0">
                <a:latin typeface="Bookman Old Style" pitchFamily="18" charset="0"/>
                <a:cs typeface="Times New Roman" pitchFamily="18" charset="0"/>
              </a:rPr>
              <a:t>Long Short Term Memory is a kind of recurrent neural network capable of learning long-term dependencies. It is used for processing, predicting and classifying on the basis of time </a:t>
            </a:r>
            <a:r>
              <a:rPr lang="en-US" dirty="0">
                <a:latin typeface="Bookman Old Style" pitchFamily="18" charset="0"/>
                <a:cs typeface="Times New Roman" pitchFamily="18" charset="0"/>
              </a:rPr>
              <a:t>series data.</a:t>
            </a:r>
            <a:r>
              <a:rPr lang="en-US" baseline="30000" dirty="0">
                <a:latin typeface="Bookman Old Style" pitchFamily="18" charset="0"/>
                <a:cs typeface="Times New Roman" pitchFamily="18" charset="0"/>
              </a:rPr>
              <a:t>[6]</a:t>
            </a:r>
          </a:p>
        </p:txBody>
      </p:sp>
      <p:pic>
        <p:nvPicPr>
          <p:cNvPr id="5" name="Picture 4" descr="2.png"/>
          <p:cNvPicPr>
            <a:picLocks noChangeAspect="1"/>
          </p:cNvPicPr>
          <p:nvPr/>
        </p:nvPicPr>
        <p:blipFill>
          <a:blip r:embed="rId2"/>
          <a:stretch>
            <a:fillRect/>
          </a:stretch>
        </p:blipFill>
        <p:spPr>
          <a:xfrm>
            <a:off x="1756410" y="3501008"/>
            <a:ext cx="5859780" cy="2697480"/>
          </a:xfrm>
          <a:prstGeom prst="rect">
            <a:avLst/>
          </a:prstGeom>
        </p:spPr>
      </p:pic>
    </p:spTree>
    <p:extLst>
      <p:ext uri="{BB962C8B-B14F-4D97-AF65-F5344CB8AC3E}">
        <p14:creationId xmlns:p14="http://schemas.microsoft.com/office/powerpoint/2010/main" xmlns="" val="2521894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534400" cy="3139321"/>
          </a:xfrm>
          <a:prstGeom prst="rect">
            <a:avLst/>
          </a:prstGeom>
          <a:noFill/>
        </p:spPr>
        <p:txBody>
          <a:bodyPr wrap="square" rtlCol="0">
            <a:spAutoFit/>
          </a:bodyPr>
          <a:lstStyle/>
          <a:p>
            <a:pPr marL="285750" indent="-285750" algn="just" fontAlgn="base">
              <a:buFont typeface="Arial" pitchFamily="34" charset="0"/>
              <a:buChar char="•"/>
            </a:pPr>
            <a:r>
              <a:rPr lang="en-US" b="1" dirty="0">
                <a:latin typeface="Bookman Old Style" pitchFamily="18" charset="0"/>
                <a:cs typeface="Times New Roman" pitchFamily="18" charset="0"/>
              </a:rPr>
              <a:t>Forget Gate(f):</a:t>
            </a:r>
            <a:r>
              <a:rPr lang="en-US" dirty="0">
                <a:latin typeface="Bookman Old Style" pitchFamily="18" charset="0"/>
                <a:cs typeface="Times New Roman" pitchFamily="18" charset="0"/>
              </a:rPr>
              <a:t> It determines to what extent to forget the previous data.</a:t>
            </a:r>
          </a:p>
          <a:p>
            <a:pPr algn="just" fontAlgn="base"/>
            <a:endParaRPr lang="en-US" dirty="0">
              <a:latin typeface="Bookman Old Style" pitchFamily="18" charset="0"/>
              <a:cs typeface="Times New Roman" pitchFamily="18" charset="0"/>
            </a:endParaRPr>
          </a:p>
          <a:p>
            <a:pPr marL="285750" indent="-285750" algn="just" fontAlgn="base">
              <a:buFont typeface="Arial" pitchFamily="34" charset="0"/>
              <a:buChar char="•"/>
            </a:pPr>
            <a:r>
              <a:rPr lang="en-US" b="1" dirty="0">
                <a:latin typeface="Bookman Old Style" pitchFamily="18" charset="0"/>
                <a:cs typeface="Times New Roman" pitchFamily="18" charset="0"/>
              </a:rPr>
              <a:t>Input Gate(i):</a:t>
            </a:r>
            <a:r>
              <a:rPr lang="en-US" dirty="0">
                <a:latin typeface="Bookman Old Style" pitchFamily="18" charset="0"/>
                <a:cs typeface="Times New Roman" pitchFamily="18" charset="0"/>
              </a:rPr>
              <a:t> It determines the extent of information to be written onto the Internal Cell State.</a:t>
            </a:r>
          </a:p>
          <a:p>
            <a:pPr algn="just" fontAlgn="base"/>
            <a:endParaRPr lang="en-US" dirty="0">
              <a:latin typeface="Bookman Old Style" pitchFamily="18" charset="0"/>
              <a:cs typeface="Times New Roman" pitchFamily="18" charset="0"/>
            </a:endParaRPr>
          </a:p>
          <a:p>
            <a:pPr marL="285750" indent="-285750" algn="just" fontAlgn="base">
              <a:buFont typeface="Arial" pitchFamily="34" charset="0"/>
              <a:buChar char="•"/>
            </a:pPr>
            <a:r>
              <a:rPr lang="en-US" b="1" dirty="0">
                <a:latin typeface="Bookman Old Style" pitchFamily="18" charset="0"/>
                <a:cs typeface="Times New Roman" pitchFamily="18" charset="0"/>
              </a:rPr>
              <a:t>Input Modulation Gate(g):</a:t>
            </a:r>
            <a:r>
              <a:rPr lang="en-US" dirty="0">
                <a:latin typeface="Bookman Old Style" pitchFamily="18" charset="0"/>
                <a:cs typeface="Times New Roman" pitchFamily="18" charset="0"/>
              </a:rPr>
              <a:t>It is used to modulate the information that the Input gate will write onto the Internal State Cell by adding non-linearity to the information and making the information </a:t>
            </a:r>
            <a:r>
              <a:rPr lang="en-US" b="1" dirty="0">
                <a:latin typeface="Bookman Old Style" pitchFamily="18" charset="0"/>
                <a:cs typeface="Times New Roman" pitchFamily="18" charset="0"/>
              </a:rPr>
              <a:t>Zero-mean</a:t>
            </a:r>
            <a:r>
              <a:rPr lang="en-US" dirty="0">
                <a:latin typeface="Bookman Old Style" pitchFamily="18" charset="0"/>
                <a:cs typeface="Times New Roman" pitchFamily="18" charset="0"/>
              </a:rPr>
              <a:t>.</a:t>
            </a:r>
          </a:p>
          <a:p>
            <a:pPr algn="just" fontAlgn="base"/>
            <a:endParaRPr lang="en-US" dirty="0">
              <a:latin typeface="Bookman Old Style" pitchFamily="18" charset="0"/>
              <a:cs typeface="Times New Roman" pitchFamily="18" charset="0"/>
            </a:endParaRPr>
          </a:p>
          <a:p>
            <a:pPr marL="285750" indent="-285750" algn="just" fontAlgn="base">
              <a:buFont typeface="Arial" pitchFamily="34" charset="0"/>
              <a:buChar char="•"/>
            </a:pPr>
            <a:r>
              <a:rPr lang="en-US" b="1" dirty="0">
                <a:latin typeface="Bookman Old Style" pitchFamily="18" charset="0"/>
                <a:cs typeface="Times New Roman" pitchFamily="18" charset="0"/>
              </a:rPr>
              <a:t>Output Gate(o):</a:t>
            </a:r>
            <a:r>
              <a:rPr lang="en-US" dirty="0">
                <a:latin typeface="Bookman Old Style" pitchFamily="18" charset="0"/>
                <a:cs typeface="Times New Roman" pitchFamily="18" charset="0"/>
              </a:rPr>
              <a:t> It determines what output(next Hidden State) to generate from the current Internal Cell State</a:t>
            </a:r>
            <a:r>
              <a:rPr lang="en-US" baseline="30000" dirty="0">
                <a:latin typeface="Bookman Old Style" pitchFamily="18" charset="0"/>
                <a:cs typeface="Times New Roman" pitchFamily="18" charset="0"/>
              </a:rPr>
              <a:t>.[7]</a:t>
            </a:r>
          </a:p>
        </p:txBody>
      </p:sp>
      <p:pic>
        <p:nvPicPr>
          <p:cNvPr id="4" name="Picture 3" descr="4.png"/>
          <p:cNvPicPr>
            <a:picLocks noChangeAspect="1"/>
          </p:cNvPicPr>
          <p:nvPr/>
        </p:nvPicPr>
        <p:blipFill>
          <a:blip r:embed="rId2"/>
          <a:stretch>
            <a:fillRect/>
          </a:stretch>
        </p:blipFill>
        <p:spPr>
          <a:xfrm>
            <a:off x="1676400" y="3644920"/>
            <a:ext cx="5791200" cy="3136880"/>
          </a:xfrm>
          <a:prstGeom prst="rect">
            <a:avLst/>
          </a:prstGeom>
        </p:spPr>
      </p:pic>
    </p:spTree>
    <p:extLst>
      <p:ext uri="{BB962C8B-B14F-4D97-AF65-F5344CB8AC3E}">
        <p14:creationId xmlns:p14="http://schemas.microsoft.com/office/powerpoint/2010/main" xmlns="" val="3976737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7696200" cy="830997"/>
          </a:xfrm>
          <a:prstGeom prst="rect">
            <a:avLst/>
          </a:prstGeom>
          <a:noFill/>
        </p:spPr>
        <p:txBody>
          <a:bodyPr wrap="square" rtlCol="0">
            <a:spAutoFit/>
          </a:bodyPr>
          <a:lstStyle/>
          <a:p>
            <a:r>
              <a:rPr lang="en-US" sz="2400" b="1" dirty="0">
                <a:latin typeface="Roboto Slab"/>
              </a:rPr>
              <a:t> </a:t>
            </a:r>
          </a:p>
          <a:p>
            <a:pPr>
              <a:buFont typeface="Wingdings" pitchFamily="2" charset="2"/>
              <a:buChar char="§"/>
            </a:pPr>
            <a:r>
              <a:rPr lang="en-US" sz="2400" b="1" dirty="0">
                <a:latin typeface="Bookman Old Style" pitchFamily="18" charset="0"/>
                <a:cs typeface="Times New Roman" pitchFamily="18" charset="0"/>
              </a:rPr>
              <a:t>GATED RECURRENT UNIT(GRU)</a:t>
            </a:r>
          </a:p>
        </p:txBody>
      </p:sp>
      <p:sp>
        <p:nvSpPr>
          <p:cNvPr id="3" name="TextBox 2"/>
          <p:cNvSpPr txBox="1"/>
          <p:nvPr/>
        </p:nvSpPr>
        <p:spPr>
          <a:xfrm>
            <a:off x="467544" y="980728"/>
            <a:ext cx="8445624" cy="5355312"/>
          </a:xfrm>
          <a:prstGeom prst="rect">
            <a:avLst/>
          </a:prstGeom>
          <a:noFill/>
        </p:spPr>
        <p:txBody>
          <a:bodyPr wrap="square" rtlCol="0">
            <a:spAutoFit/>
          </a:bodyPr>
          <a:lstStyle/>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Bookman Old Style" pitchFamily="18" charset="0"/>
                <a:cs typeface="Times New Roman" pitchFamily="18" charset="0"/>
              </a:rPr>
              <a:t>Unlike LSTM, it consists of only three gates and does not maintain an Internal Cell State. The information which is stored in the Internal Cell State in an LSTM recurrent unit is incorporated into the hidden state of the Gated Recurrent Unit</a:t>
            </a:r>
            <a:r>
              <a:rPr lang="en-US" baseline="30000" dirty="0">
                <a:latin typeface="Bookman Old Style" pitchFamily="18" charset="0"/>
                <a:cs typeface="Times New Roman" pitchFamily="18" charset="0"/>
              </a:rPr>
              <a:t>.[8]</a:t>
            </a:r>
          </a:p>
          <a:p>
            <a:pPr algn="just"/>
            <a:endParaRPr lang="en-US" dirty="0">
              <a:latin typeface="Bookman Old Style" pitchFamily="18" charset="0"/>
              <a:cs typeface="Times New Roman" pitchFamily="18" charset="0"/>
            </a:endParaRPr>
          </a:p>
          <a:p>
            <a:pPr marL="285750" indent="-285750" algn="just" fontAlgn="base">
              <a:buFont typeface="Arial" pitchFamily="34" charset="0"/>
              <a:buChar char="•"/>
            </a:pPr>
            <a:r>
              <a:rPr lang="en-US" b="1" dirty="0">
                <a:latin typeface="Bookman Old Style" pitchFamily="18" charset="0"/>
                <a:cs typeface="Times New Roman" pitchFamily="18" charset="0"/>
              </a:rPr>
              <a:t>Update Gate(z):</a:t>
            </a:r>
            <a:r>
              <a:rPr lang="en-US" dirty="0">
                <a:latin typeface="Bookman Old Style" pitchFamily="18" charset="0"/>
                <a:cs typeface="Times New Roman" pitchFamily="18" charset="0"/>
              </a:rPr>
              <a:t> It determines how much of the past knowledge needs to be passed along into the future. It is analogous to the Output Gate in an LSTM recurrent unit.</a:t>
            </a:r>
          </a:p>
          <a:p>
            <a:pPr algn="just" fontAlgn="base"/>
            <a:endParaRPr lang="en-US" dirty="0">
              <a:latin typeface="Bookman Old Style" pitchFamily="18" charset="0"/>
              <a:cs typeface="Times New Roman" pitchFamily="18" charset="0"/>
            </a:endParaRPr>
          </a:p>
          <a:p>
            <a:pPr marL="285750" indent="-285750" algn="just" fontAlgn="base">
              <a:buFont typeface="Arial" pitchFamily="34" charset="0"/>
              <a:buChar char="•"/>
            </a:pPr>
            <a:r>
              <a:rPr lang="en-US" b="1" dirty="0">
                <a:latin typeface="Bookman Old Style" pitchFamily="18" charset="0"/>
                <a:cs typeface="Times New Roman" pitchFamily="18" charset="0"/>
              </a:rPr>
              <a:t>Reset Gate(r):</a:t>
            </a:r>
            <a:r>
              <a:rPr lang="en-US" dirty="0">
                <a:latin typeface="Bookman Old Style" pitchFamily="18" charset="0"/>
                <a:cs typeface="Times New Roman" pitchFamily="18" charset="0"/>
              </a:rPr>
              <a:t> It determines how much of the past knowledge to forget. It is analogous to the combination of the Input Gate and the Forget Gate in an LSTM recurrent unit.</a:t>
            </a:r>
          </a:p>
          <a:p>
            <a:pPr algn="just" fontAlgn="base"/>
            <a:endParaRPr lang="en-US" dirty="0">
              <a:latin typeface="Bookman Old Style" pitchFamily="18" charset="0"/>
              <a:cs typeface="Times New Roman" pitchFamily="18" charset="0"/>
            </a:endParaRPr>
          </a:p>
          <a:p>
            <a:pPr marL="285750" indent="-285750" algn="just" fontAlgn="base">
              <a:buFont typeface="Arial" pitchFamily="34" charset="0"/>
              <a:buChar char="•"/>
            </a:pPr>
            <a:r>
              <a:rPr lang="en-US" b="1" dirty="0">
                <a:latin typeface="Bookman Old Style" pitchFamily="18" charset="0"/>
                <a:cs typeface="Times New Roman" pitchFamily="18" charset="0"/>
              </a:rPr>
              <a:t>Current Memory Gate():</a:t>
            </a:r>
            <a:r>
              <a:rPr lang="en-US" dirty="0">
                <a:latin typeface="Bookman Old Style" pitchFamily="18" charset="0"/>
                <a:cs typeface="Times New Roman" pitchFamily="18" charset="0"/>
              </a:rPr>
              <a:t>  It is incorporated into the Reset Gate just like the Input Modulation Gate is a sub-part of the Input Gate and is used to introduce some non-linearity into the input and to also make the input Zero-mean.</a:t>
            </a:r>
            <a:r>
              <a:rPr lang="en-US" baseline="30000" dirty="0">
                <a:latin typeface="Bookman Old Style" pitchFamily="18" charset="0"/>
                <a:cs typeface="Times New Roman" pitchFamily="18" charset="0"/>
              </a:rPr>
              <a:t>[9]</a:t>
            </a:r>
            <a:endParaRPr lang="en-US" baseline="30000" dirty="0">
              <a:solidFill>
                <a:schemeClr val="accent6">
                  <a:lumMod val="50000"/>
                </a:schemeClr>
              </a:solidFill>
              <a:latin typeface="Bookman Old Style" pitchFamily="18" charset="0"/>
              <a:cs typeface="Times New Roman" pitchFamily="18" charset="0"/>
            </a:endParaRPr>
          </a:p>
        </p:txBody>
      </p:sp>
    </p:spTree>
    <p:extLst>
      <p:ext uri="{BB962C8B-B14F-4D97-AF65-F5344CB8AC3E}">
        <p14:creationId xmlns:p14="http://schemas.microsoft.com/office/powerpoint/2010/main" xmlns="" val="3678495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png"/>
          <p:cNvPicPr>
            <a:picLocks noChangeAspect="1"/>
          </p:cNvPicPr>
          <p:nvPr/>
        </p:nvPicPr>
        <p:blipFill>
          <a:blip r:embed="rId2"/>
          <a:stretch>
            <a:fillRect/>
          </a:stretch>
        </p:blipFill>
        <p:spPr>
          <a:xfrm>
            <a:off x="0" y="2053590"/>
            <a:ext cx="9144000" cy="2750820"/>
          </a:xfrm>
          <a:prstGeom prst="rect">
            <a:avLst/>
          </a:prstGeom>
        </p:spPr>
      </p:pic>
    </p:spTree>
    <p:extLst>
      <p:ext uri="{BB962C8B-B14F-4D97-AF65-F5344CB8AC3E}">
        <p14:creationId xmlns:p14="http://schemas.microsoft.com/office/powerpoint/2010/main" xmlns="" val="25202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28600"/>
            <a:ext cx="7848600" cy="523220"/>
          </a:xfrm>
          <a:prstGeom prst="rect">
            <a:avLst/>
          </a:prstGeom>
          <a:noFill/>
        </p:spPr>
        <p:txBody>
          <a:bodyPr wrap="square" rtlCol="0">
            <a:spAutoFit/>
          </a:bodyPr>
          <a:lstStyle/>
          <a:p>
            <a:pPr>
              <a:buFont typeface="Arial" pitchFamily="34" charset="0"/>
              <a:buChar char="•"/>
            </a:pPr>
            <a:r>
              <a:rPr lang="en-US" sz="2800" dirty="0" smtClean="0">
                <a:solidFill>
                  <a:schemeClr val="bg1"/>
                </a:solidFill>
                <a:latin typeface="Bookman Old Style" pitchFamily="18" charset="0"/>
              </a:rPr>
              <a:t>NEURAL NETWORK OPTIMISATION</a:t>
            </a:r>
            <a:endParaRPr lang="en-US" sz="2800" dirty="0">
              <a:solidFill>
                <a:schemeClr val="bg1"/>
              </a:solidFill>
              <a:latin typeface="Bookman Old Style" pitchFamily="18" charset="0"/>
            </a:endParaRPr>
          </a:p>
        </p:txBody>
      </p:sp>
      <p:sp>
        <p:nvSpPr>
          <p:cNvPr id="4" name="TextBox 3"/>
          <p:cNvSpPr txBox="1"/>
          <p:nvPr/>
        </p:nvSpPr>
        <p:spPr>
          <a:xfrm>
            <a:off x="533400" y="914400"/>
            <a:ext cx="8077200" cy="6247864"/>
          </a:xfrm>
          <a:prstGeom prst="rect">
            <a:avLst/>
          </a:prstGeom>
          <a:noFill/>
        </p:spPr>
        <p:txBody>
          <a:bodyPr wrap="square" rtlCol="0">
            <a:spAutoFit/>
          </a:bodyPr>
          <a:lstStyle/>
          <a:p>
            <a:pPr>
              <a:buFont typeface="Arial" pitchFamily="34" charset="0"/>
              <a:buChar char="•"/>
            </a:pPr>
            <a:r>
              <a:rPr lang="en-US" sz="1600" b="1" dirty="0" smtClean="0">
                <a:latin typeface="Bookman Old Style" pitchFamily="18" charset="0"/>
              </a:rPr>
              <a:t>Number of Layers:- </a:t>
            </a:r>
            <a:r>
              <a:rPr lang="en-US" sz="1600" dirty="0" smtClean="0">
                <a:latin typeface="Bookman Old Style" pitchFamily="18" charset="0"/>
              </a:rPr>
              <a:t>It must be chosen wisely as a very high number may introduce problems like over-fitting and vanishing and exploding gradient problems .</a:t>
            </a:r>
          </a:p>
          <a:p>
            <a:pPr>
              <a:buFont typeface="Arial" pitchFamily="34" charset="0"/>
              <a:buChar char="•"/>
            </a:pPr>
            <a:endParaRPr lang="en-US" sz="1600" dirty="0" smtClean="0">
              <a:latin typeface="Bookman Old Style" pitchFamily="18" charset="0"/>
            </a:endParaRPr>
          </a:p>
          <a:p>
            <a:pPr>
              <a:buFont typeface="Arial" pitchFamily="34" charset="0"/>
              <a:buChar char="•"/>
            </a:pPr>
            <a:r>
              <a:rPr lang="en-US" sz="1600" b="1" dirty="0" smtClean="0">
                <a:latin typeface="Bookman Old Style" pitchFamily="18" charset="0"/>
              </a:rPr>
              <a:t>Activation Function:- </a:t>
            </a:r>
            <a:r>
              <a:rPr lang="en-US" sz="1600" dirty="0" smtClean="0">
                <a:latin typeface="Bookman Old Style" pitchFamily="18" charset="0"/>
              </a:rPr>
              <a:t>The popular choices in this are </a:t>
            </a:r>
            <a:r>
              <a:rPr lang="en-US" sz="1600" dirty="0" err="1" smtClean="0">
                <a:latin typeface="Bookman Old Style" pitchFamily="18" charset="0"/>
              </a:rPr>
              <a:t>ReLU</a:t>
            </a:r>
            <a:r>
              <a:rPr lang="en-US" sz="1600" dirty="0" smtClean="0">
                <a:latin typeface="Bookman Old Style" pitchFamily="18" charset="0"/>
              </a:rPr>
              <a:t>, Sigmoid &amp; </a:t>
            </a:r>
            <a:r>
              <a:rPr lang="en-US" sz="1600" dirty="0" err="1" smtClean="0">
                <a:latin typeface="Bookman Old Style" pitchFamily="18" charset="0"/>
              </a:rPr>
              <a:t>Tanh</a:t>
            </a:r>
            <a:r>
              <a:rPr lang="en-US" sz="1600" dirty="0" smtClean="0">
                <a:latin typeface="Bookman Old Style" pitchFamily="18" charset="0"/>
              </a:rPr>
              <a:t>(only for shallow networks), and </a:t>
            </a:r>
            <a:r>
              <a:rPr lang="en-US" sz="1600" dirty="0" err="1" smtClean="0">
                <a:latin typeface="Bookman Old Style" pitchFamily="18" charset="0"/>
              </a:rPr>
              <a:t>LeakyReLU</a:t>
            </a:r>
            <a:r>
              <a:rPr lang="en-US" sz="1600" dirty="0" smtClean="0">
                <a:latin typeface="Bookman Old Style" pitchFamily="18" charset="0"/>
              </a:rPr>
              <a:t>. Generally choosing a </a:t>
            </a:r>
            <a:r>
              <a:rPr lang="en-US" sz="1600" dirty="0" err="1" smtClean="0">
                <a:latin typeface="Bookman Old Style" pitchFamily="18" charset="0"/>
              </a:rPr>
              <a:t>ReLU</a:t>
            </a:r>
            <a:r>
              <a:rPr lang="en-US" sz="1600" dirty="0" smtClean="0">
                <a:latin typeface="Bookman Old Style" pitchFamily="18" charset="0"/>
              </a:rPr>
              <a:t>/</a:t>
            </a:r>
            <a:r>
              <a:rPr lang="en-US" sz="1600" dirty="0" err="1" smtClean="0">
                <a:latin typeface="Bookman Old Style" pitchFamily="18" charset="0"/>
              </a:rPr>
              <a:t>LeakyReLU</a:t>
            </a:r>
            <a:r>
              <a:rPr lang="en-US" sz="1600" dirty="0" smtClean="0">
                <a:latin typeface="Bookman Old Style" pitchFamily="18" charset="0"/>
              </a:rPr>
              <a:t> do equally well. </a:t>
            </a:r>
          </a:p>
          <a:p>
            <a:pPr>
              <a:buFont typeface="Arial" pitchFamily="34" charset="0"/>
              <a:buChar char="•"/>
            </a:pPr>
            <a:endParaRPr lang="en-US" sz="1600" dirty="0" smtClean="0">
              <a:latin typeface="Bookman Old Style" pitchFamily="18" charset="0"/>
            </a:endParaRPr>
          </a:p>
          <a:p>
            <a:pPr>
              <a:buFont typeface="Arial" pitchFamily="34" charset="0"/>
              <a:buChar char="•"/>
            </a:pPr>
            <a:r>
              <a:rPr lang="en-US" sz="1600" b="1" dirty="0" smtClean="0">
                <a:latin typeface="Bookman Old Style" pitchFamily="18" charset="0"/>
              </a:rPr>
              <a:t>Optimizer:- </a:t>
            </a:r>
            <a:r>
              <a:rPr lang="en-US" sz="1600" dirty="0" smtClean="0">
                <a:latin typeface="Bookman Old Style" pitchFamily="18" charset="0"/>
              </a:rPr>
              <a:t>It is the algorithm used by the model to update weights of every layer after every iteration. Popular choices are </a:t>
            </a:r>
            <a:r>
              <a:rPr lang="en-US" sz="1600" dirty="0" err="1" smtClean="0">
                <a:latin typeface="Bookman Old Style" pitchFamily="18" charset="0"/>
              </a:rPr>
              <a:t>SGD,RMSProp</a:t>
            </a:r>
            <a:r>
              <a:rPr lang="en-US" sz="1600" dirty="0" smtClean="0">
                <a:latin typeface="Bookman Old Style" pitchFamily="18" charset="0"/>
              </a:rPr>
              <a:t> and Adam.</a:t>
            </a:r>
          </a:p>
          <a:p>
            <a:pPr>
              <a:buFont typeface="Arial" pitchFamily="34" charset="0"/>
              <a:buChar char="•"/>
            </a:pPr>
            <a:endParaRPr lang="en-US" sz="1600" dirty="0" smtClean="0">
              <a:latin typeface="Bookman Old Style" pitchFamily="18" charset="0"/>
            </a:endParaRPr>
          </a:p>
          <a:p>
            <a:pPr>
              <a:buFont typeface="Arial" pitchFamily="34" charset="0"/>
              <a:buChar char="•"/>
            </a:pPr>
            <a:r>
              <a:rPr lang="en-US" sz="1600" b="1" dirty="0" smtClean="0">
                <a:latin typeface="Bookman Old Style" pitchFamily="18" charset="0"/>
              </a:rPr>
              <a:t>Batch Size:- </a:t>
            </a:r>
            <a:r>
              <a:rPr lang="en-US" sz="1600" dirty="0" smtClean="0">
                <a:latin typeface="Bookman Old Style" pitchFamily="18" charset="0"/>
              </a:rPr>
              <a:t>It is indicative of number of patterns shown to the network before the weight matrix is updated. If batch size is less, patterns would be less repeating and hence the weights would be all over the place and convergence would become difficult. If batch size is high learning would become slow as only after many iterations will the batch size change.</a:t>
            </a:r>
          </a:p>
          <a:p>
            <a:pPr>
              <a:buFont typeface="Arial" pitchFamily="34" charset="0"/>
              <a:buChar char="•"/>
            </a:pPr>
            <a:endParaRPr lang="en-US" sz="1600" dirty="0" smtClean="0">
              <a:latin typeface="Bookman Old Style" pitchFamily="18" charset="0"/>
            </a:endParaRPr>
          </a:p>
          <a:p>
            <a:pPr>
              <a:buFont typeface="Arial" pitchFamily="34" charset="0"/>
              <a:buChar char="•"/>
            </a:pPr>
            <a:r>
              <a:rPr lang="en-US" sz="1600" b="1" dirty="0" smtClean="0">
                <a:latin typeface="Bookman Old Style" pitchFamily="18" charset="0"/>
              </a:rPr>
              <a:t>Number of Epochs:- </a:t>
            </a:r>
            <a:r>
              <a:rPr lang="en-US" sz="1600" dirty="0" smtClean="0">
                <a:latin typeface="Bookman Old Style" pitchFamily="18" charset="0"/>
              </a:rPr>
              <a:t>The number of epochs is the number of times the entire training data is shown to the model. It plays an important role in how well does the model fit on the train data. High number of epochs may over-fit to the data and may have generalization problems on the test and validation set, also they could cause vanishing and exploding gradient problems. Lower number of epochs may limit the potential of the model.</a:t>
            </a:r>
          </a:p>
          <a:p>
            <a:pPr>
              <a:buFont typeface="Arial" pitchFamily="34" charset="0"/>
              <a:buChar char="•"/>
            </a:pPr>
            <a:endParaRPr lang="en-US" sz="1600" dirty="0" smtClean="0">
              <a:latin typeface="Bookman Old Style" pitchFamily="18" charset="0"/>
            </a:endParaRPr>
          </a:p>
          <a:p>
            <a:pPr>
              <a:buFont typeface="Arial" pitchFamily="34" charset="0"/>
              <a:buChar char="•"/>
            </a:pPr>
            <a:endParaRPr lang="en-US" sz="1600" dirty="0">
              <a:latin typeface="Bookman Old Style"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04800"/>
            <a:ext cx="6858000" cy="523220"/>
          </a:xfrm>
          <a:prstGeom prst="rect">
            <a:avLst/>
          </a:prstGeom>
          <a:noFill/>
        </p:spPr>
        <p:txBody>
          <a:bodyPr wrap="square" rtlCol="0">
            <a:spAutoFit/>
          </a:bodyPr>
          <a:lstStyle/>
          <a:p>
            <a:r>
              <a:rPr lang="en-US" sz="2800" dirty="0" smtClean="0">
                <a:solidFill>
                  <a:schemeClr val="bg1"/>
                </a:solidFill>
                <a:latin typeface="Copperplate Gothic Bold" pitchFamily="34" charset="0"/>
              </a:rPr>
              <a:t>RESULTS &amp; CONCLUSION</a:t>
            </a:r>
            <a:endParaRPr lang="en-US" sz="2800" dirty="0">
              <a:solidFill>
                <a:schemeClr val="bg1"/>
              </a:solidFill>
              <a:latin typeface="Copperplate Gothic Bold" pitchFamily="34" charset="0"/>
            </a:endParaRPr>
          </a:p>
        </p:txBody>
      </p:sp>
      <p:pic>
        <p:nvPicPr>
          <p:cNvPr id="5" name="Picture 4" descr="lstm.jfif"/>
          <p:cNvPicPr>
            <a:picLocks noChangeAspect="1"/>
          </p:cNvPicPr>
          <p:nvPr/>
        </p:nvPicPr>
        <p:blipFill>
          <a:blip r:embed="rId2"/>
          <a:stretch>
            <a:fillRect/>
          </a:stretch>
        </p:blipFill>
        <p:spPr>
          <a:xfrm>
            <a:off x="914400" y="990600"/>
            <a:ext cx="5532120" cy="3299460"/>
          </a:xfrm>
          <a:prstGeom prst="rect">
            <a:avLst/>
          </a:prstGeom>
        </p:spPr>
      </p:pic>
      <p:sp>
        <p:nvSpPr>
          <p:cNvPr id="6" name="TextBox 5"/>
          <p:cNvSpPr txBox="1"/>
          <p:nvPr/>
        </p:nvSpPr>
        <p:spPr>
          <a:xfrm>
            <a:off x="685800" y="4800600"/>
            <a:ext cx="7620000" cy="369332"/>
          </a:xfrm>
          <a:prstGeom prst="rect">
            <a:avLst/>
          </a:prstGeom>
          <a:noFill/>
        </p:spPr>
        <p:txBody>
          <a:bodyPr wrap="square" rtlCol="0">
            <a:spAutoFit/>
          </a:bodyPr>
          <a:lstStyle/>
          <a:p>
            <a:r>
              <a:rPr lang="en-US" dirty="0" smtClean="0">
                <a:latin typeface="Bookman Old Style" pitchFamily="18" charset="0"/>
              </a:rPr>
              <a:t>This is the plot of LSTM Model with RMSE value: 0.022</a:t>
            </a:r>
            <a:endParaRPr lang="en-US" dirty="0">
              <a:latin typeface="Bookman Old Style"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363272" cy="1728192"/>
          </a:xfrm>
        </p:spPr>
        <p:txBody>
          <a:bodyPr/>
          <a:lstStyle/>
          <a:p>
            <a:pPr algn="ctr"/>
            <a:r>
              <a:rPr lang="en-IN" dirty="0">
                <a:solidFill>
                  <a:schemeClr val="bg1"/>
                </a:solidFill>
                <a:latin typeface="Copperplate Gothic Light" pitchFamily="34" charset="0"/>
              </a:rPr>
              <a:t>INDEX</a:t>
            </a:r>
          </a:p>
        </p:txBody>
      </p:sp>
      <p:sp>
        <p:nvSpPr>
          <p:cNvPr id="3" name="Subtitle 2"/>
          <p:cNvSpPr>
            <a:spLocks noGrp="1"/>
          </p:cNvSpPr>
          <p:nvPr>
            <p:ph type="subTitle" idx="1"/>
          </p:nvPr>
        </p:nvSpPr>
        <p:spPr>
          <a:xfrm>
            <a:off x="175320" y="1371601"/>
            <a:ext cx="8579296" cy="5109118"/>
          </a:xfrm>
        </p:spPr>
        <p:txBody>
          <a:bodyPr/>
          <a:lstStyle/>
          <a:p>
            <a:pPr marL="419100" indent="-342900" algn="just">
              <a:buFont typeface="Arial" pitchFamily="34" charset="0"/>
              <a:buChar char="•"/>
            </a:pPr>
            <a:r>
              <a:rPr lang="en-IN" dirty="0">
                <a:solidFill>
                  <a:schemeClr val="tx1"/>
                </a:solidFill>
                <a:latin typeface="Copperplate Gothic Bold" pitchFamily="34" charset="0"/>
                <a:cs typeface="Times New Roman" pitchFamily="18" charset="0"/>
              </a:rPr>
              <a:t>INTRODUCTION TO BITCOIN</a:t>
            </a:r>
          </a:p>
          <a:p>
            <a:pPr marL="419100" indent="-342900" algn="just">
              <a:buFont typeface="Arial" pitchFamily="34" charset="0"/>
              <a:buChar char="•"/>
            </a:pPr>
            <a:r>
              <a:rPr lang="en-IN" dirty="0">
                <a:solidFill>
                  <a:schemeClr val="tx1"/>
                </a:solidFill>
                <a:latin typeface="Copperplate Gothic Bold" pitchFamily="34" charset="0"/>
                <a:cs typeface="Times New Roman" pitchFamily="18" charset="0"/>
              </a:rPr>
              <a:t>INTRODUCTION TO DEEP LEARNING</a:t>
            </a:r>
          </a:p>
          <a:p>
            <a:pPr marL="419100" indent="-342900" algn="just">
              <a:buFont typeface="Arial" pitchFamily="34" charset="0"/>
              <a:buChar char="•"/>
            </a:pPr>
            <a:r>
              <a:rPr lang="en-IN" dirty="0">
                <a:solidFill>
                  <a:schemeClr val="tx1"/>
                </a:solidFill>
                <a:latin typeface="Copperplate Gothic Bold" pitchFamily="34" charset="0"/>
                <a:cs typeface="Times New Roman" pitchFamily="18" charset="0"/>
              </a:rPr>
              <a:t>LITERATURE SURVEY</a:t>
            </a:r>
          </a:p>
          <a:p>
            <a:pPr marL="419100" indent="-342900" algn="just">
              <a:buFont typeface="Arial" pitchFamily="34" charset="0"/>
              <a:buChar char="•"/>
            </a:pPr>
            <a:r>
              <a:rPr lang="en-IN" dirty="0">
                <a:solidFill>
                  <a:schemeClr val="tx1"/>
                </a:solidFill>
                <a:latin typeface="Copperplate Gothic Bold" pitchFamily="34" charset="0"/>
                <a:cs typeface="Times New Roman" pitchFamily="18" charset="0"/>
              </a:rPr>
              <a:t>OUR PROJECT</a:t>
            </a:r>
          </a:p>
          <a:p>
            <a:pPr marL="419100" indent="-342900" algn="just">
              <a:buFont typeface="Arial" pitchFamily="34" charset="0"/>
              <a:buChar char="•"/>
            </a:pPr>
            <a:r>
              <a:rPr lang="en-IN" dirty="0">
                <a:solidFill>
                  <a:schemeClr val="tx1"/>
                </a:solidFill>
                <a:latin typeface="Copperplate Gothic Bold" pitchFamily="34" charset="0"/>
                <a:cs typeface="Times New Roman" pitchFamily="18" charset="0"/>
              </a:rPr>
              <a:t>WORK </a:t>
            </a:r>
            <a:r>
              <a:rPr lang="en-IN" dirty="0" smtClean="0">
                <a:solidFill>
                  <a:schemeClr val="tx1"/>
                </a:solidFill>
                <a:latin typeface="Copperplate Gothic Bold" pitchFamily="34" charset="0"/>
                <a:cs typeface="Times New Roman" pitchFamily="18" charset="0"/>
              </a:rPr>
              <a:t>FLOW</a:t>
            </a:r>
          </a:p>
          <a:p>
            <a:pPr marL="419100" indent="-342900" algn="just">
              <a:buFont typeface="Arial" pitchFamily="34" charset="0"/>
              <a:buChar char="•"/>
            </a:pPr>
            <a:r>
              <a:rPr lang="en-IN" dirty="0" smtClean="0">
                <a:solidFill>
                  <a:schemeClr val="tx1"/>
                </a:solidFill>
                <a:latin typeface="Copperplate Gothic Bold" pitchFamily="34" charset="0"/>
                <a:cs typeface="Times New Roman" pitchFamily="18" charset="0"/>
              </a:rPr>
              <a:t>ACTIVATION FUNCTIONS</a:t>
            </a:r>
            <a:endParaRPr lang="en-IN" dirty="0">
              <a:solidFill>
                <a:schemeClr val="tx1"/>
              </a:solidFill>
              <a:latin typeface="Copperplate Gothic Bold" pitchFamily="34" charset="0"/>
              <a:cs typeface="Times New Roman" pitchFamily="18" charset="0"/>
            </a:endParaRPr>
          </a:p>
          <a:p>
            <a:pPr marL="419100" indent="-342900" algn="just">
              <a:buFont typeface="Arial" pitchFamily="34" charset="0"/>
              <a:buChar char="•"/>
            </a:pPr>
            <a:r>
              <a:rPr lang="en-IN" dirty="0">
                <a:solidFill>
                  <a:schemeClr val="tx1"/>
                </a:solidFill>
                <a:latin typeface="Copperplate Gothic Bold" pitchFamily="34" charset="0"/>
                <a:cs typeface="Times New Roman" pitchFamily="18" charset="0"/>
              </a:rPr>
              <a:t>STUDIED </a:t>
            </a:r>
            <a:r>
              <a:rPr lang="en-IN" dirty="0" smtClean="0">
                <a:solidFill>
                  <a:schemeClr val="tx1"/>
                </a:solidFill>
                <a:latin typeface="Copperplate Gothic Bold" pitchFamily="34" charset="0"/>
                <a:cs typeface="Times New Roman" pitchFamily="18" charset="0"/>
              </a:rPr>
              <a:t>ALGORITHMS</a:t>
            </a:r>
          </a:p>
          <a:p>
            <a:pPr marL="419100" indent="-342900" algn="just">
              <a:buFont typeface="Arial" pitchFamily="34" charset="0"/>
              <a:buChar char="•"/>
            </a:pPr>
            <a:r>
              <a:rPr lang="en-IN" dirty="0" smtClean="0">
                <a:solidFill>
                  <a:schemeClr val="tx1"/>
                </a:solidFill>
                <a:latin typeface="Copperplate Gothic Bold" pitchFamily="34" charset="0"/>
                <a:cs typeface="Times New Roman" pitchFamily="18" charset="0"/>
              </a:rPr>
              <a:t>NEURAL NETWORK OPTIMISATION</a:t>
            </a:r>
            <a:endParaRPr lang="en-IN" dirty="0" smtClean="0">
              <a:solidFill>
                <a:schemeClr val="tx1"/>
              </a:solidFill>
              <a:latin typeface="Copperplate Gothic Bold" pitchFamily="34" charset="0"/>
              <a:cs typeface="Times New Roman" pitchFamily="18" charset="0"/>
            </a:endParaRPr>
          </a:p>
          <a:p>
            <a:pPr marL="419100" indent="-342900" algn="just">
              <a:buFont typeface="Arial" pitchFamily="34" charset="0"/>
              <a:buChar char="•"/>
            </a:pPr>
            <a:r>
              <a:rPr lang="en-IN" dirty="0" smtClean="0">
                <a:solidFill>
                  <a:schemeClr val="tx1"/>
                </a:solidFill>
                <a:latin typeface="Copperplate Gothic Bold" pitchFamily="34" charset="0"/>
                <a:cs typeface="Times New Roman" pitchFamily="18" charset="0"/>
              </a:rPr>
              <a:t>RESULT  &amp; CONCLUSION</a:t>
            </a:r>
            <a:endParaRPr lang="en-IN" dirty="0">
              <a:solidFill>
                <a:schemeClr val="tx1"/>
              </a:solidFill>
              <a:latin typeface="Copperplate Gothic Bold" pitchFamily="34" charset="0"/>
              <a:cs typeface="Times New Roman" pitchFamily="18" charset="0"/>
            </a:endParaRPr>
          </a:p>
          <a:p>
            <a:pPr marL="419100" indent="-342900" algn="just">
              <a:buFont typeface="Arial" pitchFamily="34" charset="0"/>
              <a:buChar char="•"/>
            </a:pPr>
            <a:r>
              <a:rPr lang="en-IN" dirty="0">
                <a:solidFill>
                  <a:schemeClr val="tx1"/>
                </a:solidFill>
                <a:latin typeface="Copperplate Gothic Bold" pitchFamily="34" charset="0"/>
                <a:cs typeface="Times New Roman" pitchFamily="18" charset="0"/>
              </a:rPr>
              <a:t>PROPOSED PLAN</a:t>
            </a:r>
          </a:p>
          <a:p>
            <a:pPr marL="419100" indent="-342900" algn="just">
              <a:buFont typeface="Arial" pitchFamily="34" charset="0"/>
              <a:buChar char="•"/>
            </a:pPr>
            <a:r>
              <a:rPr lang="en-IN" dirty="0">
                <a:solidFill>
                  <a:schemeClr val="tx1"/>
                </a:solidFill>
                <a:latin typeface="Copperplate Gothic Bold" pitchFamily="34" charset="0"/>
                <a:cs typeface="Times New Roman" pitchFamily="18" charset="0"/>
              </a:rPr>
              <a:t>REFERENCES</a:t>
            </a:r>
          </a:p>
        </p:txBody>
      </p:sp>
    </p:spTree>
    <p:extLst>
      <p:ext uri="{BB962C8B-B14F-4D97-AF65-F5344CB8AC3E}">
        <p14:creationId xmlns:p14="http://schemas.microsoft.com/office/powerpoint/2010/main" xmlns="" val="31841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u.jfif"/>
          <p:cNvPicPr>
            <a:picLocks noChangeAspect="1"/>
          </p:cNvPicPr>
          <p:nvPr/>
        </p:nvPicPr>
        <p:blipFill>
          <a:blip r:embed="rId2"/>
          <a:stretch>
            <a:fillRect/>
          </a:stretch>
        </p:blipFill>
        <p:spPr>
          <a:xfrm>
            <a:off x="609600" y="457200"/>
            <a:ext cx="5532120" cy="3162300"/>
          </a:xfrm>
          <a:prstGeom prst="rect">
            <a:avLst/>
          </a:prstGeom>
        </p:spPr>
      </p:pic>
      <p:sp>
        <p:nvSpPr>
          <p:cNvPr id="4" name="TextBox 3"/>
          <p:cNvSpPr txBox="1"/>
          <p:nvPr/>
        </p:nvSpPr>
        <p:spPr>
          <a:xfrm>
            <a:off x="609600" y="3886200"/>
            <a:ext cx="8077200" cy="369332"/>
          </a:xfrm>
          <a:prstGeom prst="rect">
            <a:avLst/>
          </a:prstGeom>
          <a:noFill/>
        </p:spPr>
        <p:txBody>
          <a:bodyPr wrap="square" rtlCol="0">
            <a:spAutoFit/>
          </a:bodyPr>
          <a:lstStyle/>
          <a:p>
            <a:r>
              <a:rPr lang="en-US" dirty="0" smtClean="0">
                <a:latin typeface="Bookman Old Style" pitchFamily="18" charset="0"/>
              </a:rPr>
              <a:t>This is the plot of GRU Model with RMSE value: 0.014</a:t>
            </a:r>
            <a:endParaRPr lang="en-US" dirty="0">
              <a:latin typeface="Bookman Old Style" pitchFamily="18" charset="0"/>
            </a:endParaRPr>
          </a:p>
        </p:txBody>
      </p:sp>
      <p:sp>
        <p:nvSpPr>
          <p:cNvPr id="5" name="TextBox 4"/>
          <p:cNvSpPr txBox="1"/>
          <p:nvPr/>
        </p:nvSpPr>
        <p:spPr>
          <a:xfrm>
            <a:off x="762000" y="4495800"/>
            <a:ext cx="7467600" cy="1754326"/>
          </a:xfrm>
          <a:prstGeom prst="rect">
            <a:avLst/>
          </a:prstGeom>
          <a:noFill/>
        </p:spPr>
        <p:txBody>
          <a:bodyPr wrap="square" rtlCol="0">
            <a:spAutoFit/>
          </a:bodyPr>
          <a:lstStyle/>
          <a:p>
            <a:r>
              <a:rPr lang="en-IN" dirty="0" smtClean="0">
                <a:latin typeface="Bookman Old Style" pitchFamily="18" charset="0"/>
              </a:rPr>
              <a:t>We can see that in both the cases, both the models could not perform well for prediction for the higher BTC price, though GRU performed better than the LSTM model. For the lower price range both are successful in predicting the prices. Because of time series data and its non-linear nature prediction is difficult. GRU prediction is able to pick up the shape of observed data.</a:t>
            </a:r>
            <a:endParaRPr lang="en-US" dirty="0">
              <a:latin typeface="Bookman Old Style"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229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  </a:t>
            </a:r>
            <a:r>
              <a:rPr lang="en-US" sz="3200" b="1" dirty="0">
                <a:solidFill>
                  <a:schemeClr val="bg1"/>
                </a:solidFill>
                <a:latin typeface="Copperplate Gothic Bold" pitchFamily="34" charset="0"/>
                <a:cs typeface="Times New Roman" pitchFamily="18" charset="0"/>
              </a:rPr>
              <a:t>PROPOSED PLAN</a:t>
            </a:r>
          </a:p>
        </p:txBody>
      </p:sp>
      <p:sp>
        <p:nvSpPr>
          <p:cNvPr id="3" name="TextBox 2"/>
          <p:cNvSpPr txBox="1"/>
          <p:nvPr/>
        </p:nvSpPr>
        <p:spPr>
          <a:xfrm>
            <a:off x="457200" y="1143000"/>
            <a:ext cx="8382000" cy="3170099"/>
          </a:xfrm>
          <a:prstGeom prst="rect">
            <a:avLst/>
          </a:prstGeom>
          <a:noFill/>
        </p:spPr>
        <p:txBody>
          <a:bodyPr wrap="square" rtlCol="0">
            <a:spAutoFit/>
          </a:bodyPr>
          <a:lstStyle/>
          <a:p>
            <a:pPr algn="just"/>
            <a:endParaRPr lang="en-US" sz="2000" dirty="0">
              <a:latin typeface="Bookman Old Style" pitchFamily="18" charset="0"/>
              <a:cs typeface="Times New Roman" pitchFamily="18" charset="0"/>
            </a:endParaRPr>
          </a:p>
          <a:p>
            <a:pPr algn="just">
              <a:buFont typeface="Wingdings" pitchFamily="2" charset="2"/>
              <a:buChar char="§"/>
            </a:pPr>
            <a:r>
              <a:rPr lang="en-US" sz="2000" dirty="0" smtClean="0">
                <a:latin typeface="Bookman Old Style" pitchFamily="18" charset="0"/>
                <a:cs typeface="Times New Roman" pitchFamily="18" charset="0"/>
              </a:rPr>
              <a:t>  Implementing using CNN and ARIMA.</a:t>
            </a:r>
          </a:p>
          <a:p>
            <a:pPr algn="just"/>
            <a:endParaRPr lang="en-US" sz="2000" dirty="0" smtClean="0">
              <a:latin typeface="Bookman Old Style" pitchFamily="18" charset="0"/>
              <a:cs typeface="Times New Roman" pitchFamily="18" charset="0"/>
            </a:endParaRPr>
          </a:p>
          <a:p>
            <a:pPr algn="just">
              <a:buFont typeface="Wingdings" pitchFamily="2" charset="2"/>
              <a:buChar char="§"/>
            </a:pPr>
            <a:r>
              <a:rPr lang="en-US" sz="2000" dirty="0" smtClean="0">
                <a:latin typeface="Bookman Old Style" pitchFamily="18" charset="0"/>
                <a:cs typeface="Times New Roman" pitchFamily="18" charset="0"/>
              </a:rPr>
              <a:t> </a:t>
            </a:r>
            <a:r>
              <a:rPr lang="en-US" sz="2000" dirty="0">
                <a:latin typeface="Bookman Old Style" pitchFamily="18" charset="0"/>
                <a:cs typeface="Times New Roman" pitchFamily="18" charset="0"/>
              </a:rPr>
              <a:t>Development of an API which fetches data from website and analyze it, then build model and brings output using </a:t>
            </a:r>
            <a:r>
              <a:rPr lang="en-US" sz="2000" dirty="0" err="1">
                <a:latin typeface="Bookman Old Style" pitchFamily="18" charset="0"/>
                <a:cs typeface="Times New Roman" pitchFamily="18" charset="0"/>
              </a:rPr>
              <a:t>Django</a:t>
            </a:r>
            <a:r>
              <a:rPr lang="en-US" sz="2000" dirty="0" smtClean="0">
                <a:latin typeface="Bookman Old Style" pitchFamily="18" charset="0"/>
                <a:cs typeface="Times New Roman" pitchFamily="18" charset="0"/>
              </a:rPr>
              <a:t>. It will be Real Time </a:t>
            </a:r>
            <a:r>
              <a:rPr lang="en-US" sz="2000" dirty="0" err="1" smtClean="0">
                <a:latin typeface="Bookman Old Style" pitchFamily="18" charset="0"/>
                <a:cs typeface="Times New Roman" pitchFamily="18" charset="0"/>
              </a:rPr>
              <a:t>Bitcoin</a:t>
            </a:r>
            <a:r>
              <a:rPr lang="en-US" sz="2000" dirty="0" smtClean="0">
                <a:latin typeface="Bookman Old Style" pitchFamily="18" charset="0"/>
                <a:cs typeface="Times New Roman" pitchFamily="18" charset="0"/>
              </a:rPr>
              <a:t> Price Predictor  with more new and efficient data updated time to time.</a:t>
            </a:r>
            <a:endParaRPr lang="en-US" sz="2000" dirty="0">
              <a:latin typeface="Bookman Old Style" pitchFamily="18" charset="0"/>
              <a:cs typeface="Times New Roman" pitchFamily="18" charset="0"/>
            </a:endParaRPr>
          </a:p>
          <a:p>
            <a:pPr algn="just">
              <a:buFont typeface="Wingdings" pitchFamily="2" charset="2"/>
              <a:buChar char="§"/>
            </a:pPr>
            <a:endParaRPr lang="en-US" sz="2000" dirty="0">
              <a:latin typeface="Bookman Old Style" pitchFamily="18" charset="0"/>
              <a:cs typeface="Times New Roman" pitchFamily="18" charset="0"/>
            </a:endParaRPr>
          </a:p>
          <a:p>
            <a:pPr algn="just">
              <a:buFont typeface="Wingdings" pitchFamily="2" charset="2"/>
              <a:buChar char="§"/>
            </a:pPr>
            <a:endParaRPr lang="en-US" sz="2000" dirty="0">
              <a:latin typeface="Bookman Old Style" pitchFamily="18" charset="0"/>
              <a:cs typeface="Times New Roman" pitchFamily="18" charset="0"/>
            </a:endParaRPr>
          </a:p>
          <a:p>
            <a:pPr algn="just">
              <a:buFont typeface="Wingdings" pitchFamily="2" charset="2"/>
              <a:buChar char="§"/>
            </a:pPr>
            <a:endParaRPr lang="en-US" sz="2000" dirty="0">
              <a:latin typeface="Bookman Old Style" pitchFamily="18" charset="0"/>
            </a:endParaRPr>
          </a:p>
        </p:txBody>
      </p:sp>
      <p:pic>
        <p:nvPicPr>
          <p:cNvPr id="4" name="Picture 3" descr="6.png"/>
          <p:cNvPicPr>
            <a:picLocks noChangeAspect="1"/>
          </p:cNvPicPr>
          <p:nvPr/>
        </p:nvPicPr>
        <p:blipFill>
          <a:blip r:embed="rId2"/>
          <a:stretch>
            <a:fillRect/>
          </a:stretch>
        </p:blipFill>
        <p:spPr>
          <a:xfrm>
            <a:off x="2285681" y="3733545"/>
            <a:ext cx="4572638" cy="1829055"/>
          </a:xfrm>
          <a:prstGeom prst="rect">
            <a:avLst/>
          </a:prstGeom>
        </p:spPr>
      </p:pic>
    </p:spTree>
    <p:extLst>
      <p:ext uri="{BB962C8B-B14F-4D97-AF65-F5344CB8AC3E}">
        <p14:creationId xmlns:p14="http://schemas.microsoft.com/office/powerpoint/2010/main" xmlns="" val="1616811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
            <a:ext cx="8219256" cy="1124877"/>
          </a:xfrm>
        </p:spPr>
        <p:txBody>
          <a:bodyPr/>
          <a:lstStyle/>
          <a:p>
            <a:r>
              <a:rPr lang="en-US" sz="3600" dirty="0">
                <a:solidFill>
                  <a:schemeClr val="tx1"/>
                </a:solidFill>
                <a:latin typeface="Times New Roman" pitchFamily="18" charset="0"/>
                <a:cs typeface="Times New Roman" pitchFamily="18" charset="0"/>
              </a:rPr>
              <a:t>                     </a:t>
            </a:r>
            <a:r>
              <a:rPr lang="en-US" sz="3600" dirty="0">
                <a:solidFill>
                  <a:schemeClr val="bg1"/>
                </a:solidFill>
                <a:latin typeface="Copperplate Gothic Bold" pitchFamily="34" charset="0"/>
                <a:cs typeface="Times New Roman" pitchFamily="18" charset="0"/>
              </a:rPr>
              <a:t>REFERENCES</a:t>
            </a:r>
          </a:p>
        </p:txBody>
      </p:sp>
      <p:sp>
        <p:nvSpPr>
          <p:cNvPr id="4" name="TextBox 3"/>
          <p:cNvSpPr txBox="1"/>
          <p:nvPr/>
        </p:nvSpPr>
        <p:spPr>
          <a:xfrm>
            <a:off x="0" y="1052736"/>
            <a:ext cx="9036496" cy="5755422"/>
          </a:xfrm>
          <a:prstGeom prst="rect">
            <a:avLst/>
          </a:prstGeom>
          <a:noFill/>
        </p:spPr>
        <p:txBody>
          <a:bodyPr wrap="square" rtlCol="0">
            <a:spAutoFit/>
          </a:bodyPr>
          <a:lstStyle/>
          <a:p>
            <a:pPr algn="just"/>
            <a:r>
              <a:rPr lang="en-IN" sz="1600" dirty="0">
                <a:latin typeface="Bookman Old Style" pitchFamily="18" charset="0"/>
                <a:cs typeface="Times New Roman" pitchFamily="18" charset="0"/>
              </a:rPr>
              <a:t>[1] https://machinelearningmastery.com/what-is-deep-learning </a:t>
            </a:r>
          </a:p>
          <a:p>
            <a:pPr algn="just"/>
            <a:r>
              <a:rPr lang="en-IN" sz="1600" dirty="0">
                <a:latin typeface="Bookman Old Style" pitchFamily="18" charset="0"/>
                <a:cs typeface="Times New Roman" pitchFamily="18" charset="0"/>
              </a:rPr>
              <a:t>[2]</a:t>
            </a:r>
            <a:r>
              <a:rPr lang="en-IN" sz="1600" dirty="0" err="1">
                <a:latin typeface="Bookman Old Style" pitchFamily="18" charset="0"/>
                <a:cs typeface="Times New Roman" pitchFamily="18" charset="0"/>
              </a:rPr>
              <a:t>Yanhui</a:t>
            </a:r>
            <a:r>
              <a:rPr lang="en-IN" sz="1600" dirty="0">
                <a:latin typeface="Bookman Old Style" pitchFamily="18" charset="0"/>
                <a:cs typeface="Times New Roman" pitchFamily="18" charset="0"/>
              </a:rPr>
              <a:t> </a:t>
            </a:r>
            <a:r>
              <a:rPr lang="en-IN" sz="1600" dirty="0" err="1">
                <a:latin typeface="Bookman Old Style" pitchFamily="18" charset="0"/>
                <a:cs typeface="Times New Roman" pitchFamily="18" charset="0"/>
              </a:rPr>
              <a:t>Chen,Kaijin</a:t>
            </a:r>
            <a:r>
              <a:rPr lang="en-IN" sz="1600" dirty="0">
                <a:latin typeface="Bookman Old Style" pitchFamily="18" charset="0"/>
                <a:cs typeface="Times New Roman" pitchFamily="18" charset="0"/>
              </a:rPr>
              <a:t> </a:t>
            </a:r>
            <a:r>
              <a:rPr lang="en-IN" sz="1600" dirty="0" err="1">
                <a:latin typeface="Bookman Old Style" pitchFamily="18" charset="0"/>
                <a:cs typeface="Times New Roman" pitchFamily="18" charset="0"/>
              </a:rPr>
              <a:t>He,Geoffrey</a:t>
            </a:r>
            <a:r>
              <a:rPr lang="en-IN" sz="1600" dirty="0">
                <a:latin typeface="Bookman Old Style" pitchFamily="18" charset="0"/>
                <a:cs typeface="Times New Roman" pitchFamily="18" charset="0"/>
              </a:rPr>
              <a:t> K.F.T, “Forecasting Crude Oil Prices: a Deep Learning based Model” International Conference On Information Technology and Quantitative Management, Held in 2017, pp: 300-307.</a:t>
            </a:r>
          </a:p>
          <a:p>
            <a:pPr algn="just"/>
            <a:r>
              <a:rPr lang="en-IN" sz="1600" dirty="0">
                <a:latin typeface="Bookman Old Style" pitchFamily="18" charset="0"/>
                <a:cs typeface="Times New Roman" pitchFamily="18" charset="0"/>
              </a:rPr>
              <a:t>[3] Jia Wang, Tong Sun, </a:t>
            </a:r>
            <a:r>
              <a:rPr lang="en-IN" sz="1600" dirty="0" err="1">
                <a:latin typeface="Bookman Old Style" pitchFamily="18" charset="0"/>
                <a:cs typeface="Times New Roman" pitchFamily="18" charset="0"/>
              </a:rPr>
              <a:t>Benyuan</a:t>
            </a:r>
            <a:r>
              <a:rPr lang="en-IN" sz="1600" dirty="0">
                <a:latin typeface="Bookman Old Style" pitchFamily="18" charset="0"/>
                <a:cs typeface="Times New Roman" pitchFamily="18" charset="0"/>
              </a:rPr>
              <a:t> Liu, Yu Cao, </a:t>
            </a:r>
            <a:r>
              <a:rPr lang="en-IN" sz="1600" dirty="0" err="1">
                <a:latin typeface="Bookman Old Style" pitchFamily="18" charset="0"/>
                <a:cs typeface="Times New Roman" pitchFamily="18" charset="0"/>
              </a:rPr>
              <a:t>Degang</a:t>
            </a:r>
            <a:r>
              <a:rPr lang="en-IN" sz="1600" dirty="0">
                <a:latin typeface="Bookman Old Style" pitchFamily="18" charset="0"/>
                <a:cs typeface="Times New Roman" pitchFamily="18" charset="0"/>
              </a:rPr>
              <a:t> Wang, “Financial Market Prediction with Deep Learning” IEEE International Conference on Machine Learning and Applications” Held in 2018, pp:97-104.</a:t>
            </a:r>
          </a:p>
          <a:p>
            <a:pPr algn="just"/>
            <a:r>
              <a:rPr lang="en-IN" sz="1600" dirty="0">
                <a:latin typeface="Bookman Old Style" pitchFamily="18" charset="0"/>
                <a:cs typeface="Times New Roman" pitchFamily="18" charset="0"/>
              </a:rPr>
              <a:t>[4]</a:t>
            </a:r>
            <a:r>
              <a:rPr lang="en-IN" sz="1600" dirty="0" err="1">
                <a:latin typeface="Bookman Old Style" pitchFamily="18" charset="0"/>
                <a:cs typeface="Times New Roman" pitchFamily="18" charset="0"/>
              </a:rPr>
              <a:t>Yechang</a:t>
            </a:r>
            <a:r>
              <a:rPr lang="en-IN" sz="1600" dirty="0">
                <a:latin typeface="Bookman Old Style" pitchFamily="18" charset="0"/>
                <a:cs typeface="Times New Roman" pitchFamily="18" charset="0"/>
              </a:rPr>
              <a:t> </a:t>
            </a:r>
            <a:r>
              <a:rPr lang="en-IN" sz="1600" dirty="0" err="1">
                <a:latin typeface="Bookman Old Style" pitchFamily="18" charset="0"/>
                <a:cs typeface="Times New Roman" pitchFamily="18" charset="0"/>
              </a:rPr>
              <a:t>Yao,Jungho</a:t>
            </a:r>
            <a:r>
              <a:rPr lang="en-IN" sz="1600" dirty="0">
                <a:latin typeface="Bookman Old Style" pitchFamily="18" charset="0"/>
                <a:cs typeface="Times New Roman" pitchFamily="18" charset="0"/>
              </a:rPr>
              <a:t> </a:t>
            </a:r>
            <a:r>
              <a:rPr lang="en-IN" sz="1600" dirty="0" err="1">
                <a:latin typeface="Bookman Old Style" pitchFamily="18" charset="0"/>
                <a:cs typeface="Times New Roman" pitchFamily="18" charset="0"/>
              </a:rPr>
              <a:t>Yi,Shengjun</a:t>
            </a:r>
            <a:r>
              <a:rPr lang="en-IN" sz="1600" dirty="0">
                <a:latin typeface="Bookman Old Style" pitchFamily="18" charset="0"/>
                <a:cs typeface="Times New Roman" pitchFamily="18" charset="0"/>
              </a:rPr>
              <a:t> </a:t>
            </a:r>
            <a:r>
              <a:rPr lang="en-IN" sz="1600" dirty="0" err="1">
                <a:latin typeface="Bookman Old Style" pitchFamily="18" charset="0"/>
                <a:cs typeface="Times New Roman" pitchFamily="18" charset="0"/>
              </a:rPr>
              <a:t>Zhai,Yuwen</a:t>
            </a:r>
            <a:r>
              <a:rPr lang="en-IN" sz="1600" dirty="0">
                <a:latin typeface="Bookman Old Style" pitchFamily="18" charset="0"/>
                <a:cs typeface="Times New Roman" pitchFamily="18" charset="0"/>
              </a:rPr>
              <a:t> </a:t>
            </a:r>
            <a:r>
              <a:rPr lang="en-IN" sz="1600" dirty="0" err="1">
                <a:latin typeface="Bookman Old Style" pitchFamily="18" charset="0"/>
                <a:cs typeface="Times New Roman" pitchFamily="18" charset="0"/>
              </a:rPr>
              <a:t>Lin,Taeksung</a:t>
            </a:r>
            <a:r>
              <a:rPr lang="en-IN" sz="1600" dirty="0">
                <a:latin typeface="Bookman Old Style" pitchFamily="18" charset="0"/>
                <a:cs typeface="Times New Roman" pitchFamily="18" charset="0"/>
              </a:rPr>
              <a:t> Kim, “Predictive Analysis of Cryptocurrency Price using Deep Learning” International Journal Of Engineering and Technology, (2018) , pp:258-264.</a:t>
            </a:r>
          </a:p>
          <a:p>
            <a:pPr algn="just"/>
            <a:r>
              <a:rPr lang="en-IN" sz="1600" dirty="0">
                <a:latin typeface="Bookman Old Style" pitchFamily="18" charset="0"/>
                <a:cs typeface="Times New Roman" pitchFamily="18" charset="0"/>
              </a:rPr>
              <a:t>[5] S. </a:t>
            </a:r>
            <a:r>
              <a:rPr lang="en-IN" sz="1600" dirty="0" err="1">
                <a:latin typeface="Bookman Old Style" pitchFamily="18" charset="0"/>
                <a:cs typeface="Times New Roman" pitchFamily="18" charset="0"/>
              </a:rPr>
              <a:t>Yogeshwaran,Maninder</a:t>
            </a:r>
            <a:r>
              <a:rPr lang="en-IN" sz="1600" dirty="0">
                <a:latin typeface="Bookman Old Style" pitchFamily="18" charset="0"/>
                <a:cs typeface="Times New Roman" pitchFamily="18" charset="0"/>
              </a:rPr>
              <a:t> Jeet </a:t>
            </a:r>
            <a:r>
              <a:rPr lang="en-IN" sz="1600" dirty="0" err="1">
                <a:latin typeface="Bookman Old Style" pitchFamily="18" charset="0"/>
                <a:cs typeface="Times New Roman" pitchFamily="18" charset="0"/>
              </a:rPr>
              <a:t>Kaur,Piyush</a:t>
            </a:r>
            <a:r>
              <a:rPr lang="en-IN" sz="1600" dirty="0">
                <a:latin typeface="Bookman Old Style" pitchFamily="18" charset="0"/>
                <a:cs typeface="Times New Roman" pitchFamily="18" charset="0"/>
              </a:rPr>
              <a:t>  Maheshwari , “Predicting Bitcoin Prices Using Machine Learning” IEEE Global Engineering Education Conference , Held in April (2019), pp:1449-1454.</a:t>
            </a:r>
          </a:p>
          <a:p>
            <a:pPr algn="just"/>
            <a:r>
              <a:rPr lang="en-IN" sz="1600" dirty="0">
                <a:latin typeface="Bookman Old Style" pitchFamily="18" charset="0"/>
                <a:cs typeface="Times New Roman" pitchFamily="18" charset="0"/>
              </a:rPr>
              <a:t>[6] https://towardsdatascience.com/understanding-rnn-and-lstm-f7cdf6dfc14e</a:t>
            </a:r>
          </a:p>
          <a:p>
            <a:pPr algn="just"/>
            <a:r>
              <a:rPr lang="en-IN" sz="1600" dirty="0">
                <a:latin typeface="Bookman Old Style" pitchFamily="18" charset="0"/>
                <a:cs typeface="Times New Roman" pitchFamily="18" charset="0"/>
              </a:rPr>
              <a:t>[7] https://towardsdatascience.com/understanding-gru-networks-2ef37df6c9be</a:t>
            </a:r>
          </a:p>
          <a:p>
            <a:pPr algn="just"/>
            <a:r>
              <a:rPr lang="en-IN" sz="1600" dirty="0">
                <a:latin typeface="Bookman Old Style" pitchFamily="18" charset="0"/>
                <a:cs typeface="Times New Roman" pitchFamily="18" charset="0"/>
              </a:rPr>
              <a:t>[8] https://www.geeksforgeeks.org/introduction-to-recurrent-neural-network</a:t>
            </a:r>
          </a:p>
          <a:p>
            <a:pPr algn="just"/>
            <a:r>
              <a:rPr lang="en-IN" sz="1600" dirty="0">
                <a:latin typeface="Bookman Old Style" pitchFamily="18" charset="0"/>
                <a:cs typeface="Times New Roman" pitchFamily="18" charset="0"/>
              </a:rPr>
              <a:t>[9]https://</a:t>
            </a:r>
            <a:r>
              <a:rPr lang="en-IN" sz="1600" dirty="0" smtClean="0">
                <a:latin typeface="Bookman Old Style" pitchFamily="18" charset="0"/>
                <a:cs typeface="Times New Roman" pitchFamily="18" charset="0"/>
              </a:rPr>
              <a:t>towardsdatascience.com/illustrated-guide-to-lstms-and-gru-s-a-step-by-step-explanation-44e9eb85bf21</a:t>
            </a:r>
          </a:p>
          <a:p>
            <a:pPr algn="just"/>
            <a:r>
              <a:rPr lang="en-IN" sz="1600" dirty="0" smtClean="0">
                <a:latin typeface="Bookman Old Style" pitchFamily="18" charset="0"/>
                <a:cs typeface="Times New Roman" pitchFamily="18" charset="0"/>
              </a:rPr>
              <a:t>[10]https://towardsdatascience.com/activation-functions-neural-networks-1cbd9f8d91d6</a:t>
            </a:r>
            <a:endParaRPr lang="en-IN" sz="1600" dirty="0">
              <a:latin typeface="Bookman Old Style" pitchFamily="18" charset="0"/>
              <a:cs typeface="Times New Roman" pitchFamily="18" charset="0"/>
            </a:endParaRPr>
          </a:p>
          <a:p>
            <a:pPr algn="just"/>
            <a:endParaRPr lang="en-IN" sz="1600" dirty="0">
              <a:latin typeface="Bookman Old Style" pitchFamily="18" charset="0"/>
              <a:cs typeface="Times New Roman" pitchFamily="18" charset="0"/>
            </a:endParaRPr>
          </a:p>
          <a:p>
            <a:pPr algn="just"/>
            <a:endParaRPr lang="en-IN" sz="1600" dirty="0">
              <a:latin typeface="Bookman Old Style" pitchFamily="18" charset="0"/>
              <a:cs typeface="Times New Roman" pitchFamily="18" charset="0"/>
            </a:endParaRPr>
          </a:p>
          <a:p>
            <a:pPr algn="just"/>
            <a:endParaRPr lang="en-IN" sz="1600" dirty="0">
              <a:latin typeface="Bookman Old Style" pitchFamily="18" charset="0"/>
              <a:cs typeface="Times New Roman" pitchFamily="18" charset="0"/>
            </a:endParaRPr>
          </a:p>
        </p:txBody>
      </p:sp>
    </p:spTree>
    <p:extLst>
      <p:ext uri="{BB962C8B-B14F-4D97-AF65-F5344CB8AC3E}">
        <p14:creationId xmlns:p14="http://schemas.microsoft.com/office/powerpoint/2010/main" xmlns="" val="3146581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9672" y="2967334"/>
            <a:ext cx="5811025" cy="1109737"/>
          </a:xfrm>
          <a:prstGeom prst="rect">
            <a:avLst/>
          </a:prstGeom>
          <a:noFill/>
        </p:spPr>
        <p:txBody>
          <a:bodyPr wrap="square" lIns="91440" tIns="45720" rIns="91440" bIns="45720">
            <a:spAutoFit/>
          </a:bodyPr>
          <a:lstStyle/>
          <a:p>
            <a:pPr algn="ctr"/>
            <a:r>
              <a:rPr lang="en-US" sz="6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 !</a:t>
            </a:r>
          </a:p>
        </p:txBody>
      </p:sp>
    </p:spTree>
    <p:extLst>
      <p:ext uri="{BB962C8B-B14F-4D97-AF65-F5344CB8AC3E}">
        <p14:creationId xmlns:p14="http://schemas.microsoft.com/office/powerpoint/2010/main" xmlns="" val="3832226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6633"/>
            <a:ext cx="8003232" cy="1224135"/>
          </a:xfrm>
        </p:spPr>
        <p:txBody>
          <a:bodyPr/>
          <a:lstStyle/>
          <a:p>
            <a:pPr algn="ctr"/>
            <a:r>
              <a:rPr lang="en-IN" dirty="0">
                <a:solidFill>
                  <a:schemeClr val="tx1"/>
                </a:solidFill>
              </a:rPr>
              <a:t> </a:t>
            </a:r>
            <a:r>
              <a:rPr lang="en-IN" dirty="0">
                <a:solidFill>
                  <a:schemeClr val="bg1"/>
                </a:solidFill>
                <a:latin typeface="Copperplate Gothic Bold" pitchFamily="34" charset="0"/>
                <a:cs typeface="Times New Roman" pitchFamily="18" charset="0"/>
              </a:rPr>
              <a:t>What is Bitcoin?</a:t>
            </a:r>
          </a:p>
        </p:txBody>
      </p:sp>
      <p:sp>
        <p:nvSpPr>
          <p:cNvPr id="3" name="Subtitle 2"/>
          <p:cNvSpPr>
            <a:spLocks noGrp="1"/>
          </p:cNvSpPr>
          <p:nvPr>
            <p:ph type="subTitle" idx="1"/>
          </p:nvPr>
        </p:nvSpPr>
        <p:spPr>
          <a:xfrm>
            <a:off x="179512" y="1052736"/>
            <a:ext cx="8856984" cy="4509864"/>
          </a:xfrm>
        </p:spPr>
        <p:txBody>
          <a:bodyPr anchor="ctr"/>
          <a:lstStyle/>
          <a:p>
            <a:pPr marL="419100" indent="-342900" algn="just">
              <a:buFont typeface="Arial" pitchFamily="34" charset="0"/>
              <a:buChar char="•"/>
            </a:pPr>
            <a:r>
              <a:rPr lang="en-US" sz="2000" dirty="0" err="1" smtClean="0">
                <a:solidFill>
                  <a:schemeClr val="tx1"/>
                </a:solidFill>
                <a:latin typeface="Bookman Old Style" pitchFamily="18" charset="0"/>
                <a:cs typeface="Times New Roman" pitchFamily="18" charset="0"/>
              </a:rPr>
              <a:t>Cryptocurrency</a:t>
            </a:r>
            <a:r>
              <a:rPr lang="en-US" sz="2000" dirty="0" smtClean="0">
                <a:solidFill>
                  <a:schemeClr val="tx1"/>
                </a:solidFill>
                <a:latin typeface="Bookman Old Style" pitchFamily="18" charset="0"/>
                <a:cs typeface="Times New Roman" pitchFamily="18" charset="0"/>
              </a:rPr>
              <a:t> is an internet-based medium of exchange which uses </a:t>
            </a:r>
            <a:r>
              <a:rPr lang="en-US" sz="2000" dirty="0" err="1" smtClean="0">
                <a:solidFill>
                  <a:schemeClr val="tx1"/>
                </a:solidFill>
                <a:latin typeface="Bookman Old Style" pitchFamily="18" charset="0"/>
                <a:cs typeface="Times New Roman" pitchFamily="18" charset="0"/>
              </a:rPr>
              <a:t>cryptographical</a:t>
            </a:r>
            <a:r>
              <a:rPr lang="en-US" sz="2000" dirty="0" smtClean="0">
                <a:solidFill>
                  <a:schemeClr val="tx1"/>
                </a:solidFill>
                <a:latin typeface="Bookman Old Style" pitchFamily="18" charset="0"/>
                <a:cs typeface="Times New Roman" pitchFamily="18" charset="0"/>
              </a:rPr>
              <a:t> functions to conduct financial transactions.</a:t>
            </a:r>
          </a:p>
          <a:p>
            <a:pPr marL="76200" indent="0" algn="just"/>
            <a:endParaRPr lang="en-US" sz="2000" dirty="0" smtClean="0">
              <a:solidFill>
                <a:schemeClr val="tx1"/>
              </a:solidFill>
              <a:latin typeface="Bookman Old Style" pitchFamily="18" charset="0"/>
              <a:cs typeface="Times New Roman" pitchFamily="18" charset="0"/>
            </a:endParaRPr>
          </a:p>
          <a:p>
            <a:pPr marL="419100" indent="-342900">
              <a:buFont typeface="Arial" pitchFamily="34" charset="0"/>
              <a:buChar char="•"/>
            </a:pPr>
            <a:r>
              <a:rPr lang="en-US" sz="2000" dirty="0" err="1" smtClean="0">
                <a:solidFill>
                  <a:schemeClr val="tx1"/>
                </a:solidFill>
                <a:latin typeface="Bookman Old Style" pitchFamily="18" charset="0"/>
                <a:cs typeface="Times New Roman" pitchFamily="18" charset="0"/>
              </a:rPr>
              <a:t>Bitcoin</a:t>
            </a:r>
            <a:r>
              <a:rPr lang="en-US" sz="2000" dirty="0" smtClean="0">
                <a:solidFill>
                  <a:schemeClr val="tx1"/>
                </a:solidFill>
                <a:latin typeface="Bookman Old Style" pitchFamily="18" charset="0"/>
                <a:cs typeface="Times New Roman" pitchFamily="18" charset="0"/>
              </a:rPr>
              <a:t> is the first </a:t>
            </a:r>
            <a:r>
              <a:rPr lang="en-US" sz="2000" dirty="0" err="1" smtClean="0">
                <a:solidFill>
                  <a:schemeClr val="tx1"/>
                </a:solidFill>
                <a:latin typeface="Bookman Old Style" pitchFamily="18" charset="0"/>
                <a:cs typeface="Times New Roman" pitchFamily="18" charset="0"/>
              </a:rPr>
              <a:t>cryptocurrency</a:t>
            </a:r>
            <a:r>
              <a:rPr lang="en-US" sz="2000" dirty="0" smtClean="0">
                <a:solidFill>
                  <a:schemeClr val="tx1"/>
                </a:solidFill>
                <a:latin typeface="Bookman Old Style" pitchFamily="18" charset="0"/>
                <a:cs typeface="Times New Roman" pitchFamily="18" charset="0"/>
              </a:rPr>
              <a:t>. It is a decentralized digital currency without a central bank that can be sent from user to user on the peer to peer </a:t>
            </a:r>
            <a:r>
              <a:rPr lang="en-US" sz="2000" dirty="0" err="1" smtClean="0">
                <a:solidFill>
                  <a:schemeClr val="tx1"/>
                </a:solidFill>
                <a:latin typeface="Bookman Old Style" pitchFamily="18" charset="0"/>
                <a:cs typeface="Times New Roman" pitchFamily="18" charset="0"/>
              </a:rPr>
              <a:t>bitcoin</a:t>
            </a:r>
            <a:r>
              <a:rPr lang="en-US" sz="2000" dirty="0" smtClean="0">
                <a:solidFill>
                  <a:schemeClr val="tx1"/>
                </a:solidFill>
                <a:latin typeface="Bookman Old Style" pitchFamily="18" charset="0"/>
                <a:cs typeface="Times New Roman" pitchFamily="18" charset="0"/>
              </a:rPr>
              <a:t> network without the need of intermediaries. The entire </a:t>
            </a:r>
            <a:r>
              <a:rPr lang="en-US" sz="2000" dirty="0" err="1" smtClean="0">
                <a:solidFill>
                  <a:schemeClr val="tx1"/>
                </a:solidFill>
                <a:latin typeface="Bookman Old Style" pitchFamily="18" charset="0"/>
                <a:cs typeface="Times New Roman" pitchFamily="18" charset="0"/>
              </a:rPr>
              <a:t>bitcoin</a:t>
            </a:r>
            <a:r>
              <a:rPr lang="en-US" sz="2000" dirty="0" smtClean="0">
                <a:solidFill>
                  <a:schemeClr val="tx1"/>
                </a:solidFill>
                <a:latin typeface="Bookman Old Style" pitchFamily="18" charset="0"/>
                <a:cs typeface="Times New Roman" pitchFamily="18" charset="0"/>
              </a:rPr>
              <a:t> network relies on the </a:t>
            </a:r>
            <a:r>
              <a:rPr lang="en-US" sz="2000" dirty="0" err="1" smtClean="0">
                <a:solidFill>
                  <a:schemeClr val="tx1"/>
                </a:solidFill>
                <a:latin typeface="Bookman Old Style" pitchFamily="18" charset="0"/>
                <a:cs typeface="Times New Roman" pitchFamily="18" charset="0"/>
              </a:rPr>
              <a:t>blockchain</a:t>
            </a:r>
            <a:r>
              <a:rPr lang="en-US" sz="2000" dirty="0" smtClean="0">
                <a:solidFill>
                  <a:schemeClr val="tx1"/>
                </a:solidFill>
                <a:latin typeface="Bookman Old Style" pitchFamily="18" charset="0"/>
                <a:cs typeface="Times New Roman" pitchFamily="18" charset="0"/>
              </a:rPr>
              <a:t> which is a shared public ledger.</a:t>
            </a:r>
            <a:endParaRPr lang="en-US" sz="2000" dirty="0" smtClean="0">
              <a:solidFill>
                <a:schemeClr val="tx1"/>
              </a:solidFill>
              <a:latin typeface="Bookman Old Style" pitchFamily="18" charset="0"/>
            </a:endParaRPr>
          </a:p>
          <a:p>
            <a:pPr algn="just"/>
            <a:endParaRPr lang="en-US" dirty="0">
              <a:solidFill>
                <a:schemeClr val="tx1"/>
              </a:solidFill>
            </a:endParaRPr>
          </a:p>
          <a:p>
            <a:pPr algn="just"/>
            <a:endParaRPr lang="en-IN" dirty="0">
              <a:solidFill>
                <a:schemeClr val="tx1"/>
              </a:solidFill>
            </a:endParaRPr>
          </a:p>
        </p:txBody>
      </p:sp>
      <p:pic>
        <p:nvPicPr>
          <p:cNvPr id="4" name="Picture 3" descr="Image result for bitcoin and cryptocurrency"/>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71800" y="4833392"/>
            <a:ext cx="3528392" cy="1872208"/>
          </a:xfrm>
          <a:prstGeom prst="rect">
            <a:avLst/>
          </a:prstGeom>
          <a:noFill/>
          <a:ln>
            <a:noFill/>
          </a:ln>
        </p:spPr>
      </p:pic>
    </p:spTree>
    <p:extLst>
      <p:ext uri="{BB962C8B-B14F-4D97-AF65-F5344CB8AC3E}">
        <p14:creationId xmlns:p14="http://schemas.microsoft.com/office/powerpoint/2010/main" xmlns="" val="299404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32656"/>
            <a:ext cx="8291264" cy="648071"/>
          </a:xfrm>
        </p:spPr>
        <p:txBody>
          <a:bodyPr/>
          <a:lstStyle/>
          <a:p>
            <a:pPr algn="ctr"/>
            <a:r>
              <a:rPr lang="en-IN" dirty="0">
                <a:solidFill>
                  <a:schemeClr val="bg1"/>
                </a:solidFill>
                <a:latin typeface="Copperplate Gothic Bold" pitchFamily="34" charset="0"/>
                <a:cs typeface="Times New Roman" pitchFamily="18" charset="0"/>
              </a:rPr>
              <a:t>What is Deep Learning?</a:t>
            </a:r>
          </a:p>
        </p:txBody>
      </p:sp>
      <p:sp>
        <p:nvSpPr>
          <p:cNvPr id="3" name="Subtitle 2"/>
          <p:cNvSpPr>
            <a:spLocks noGrp="1"/>
          </p:cNvSpPr>
          <p:nvPr>
            <p:ph type="subTitle" idx="1"/>
          </p:nvPr>
        </p:nvSpPr>
        <p:spPr>
          <a:xfrm>
            <a:off x="395536" y="1484784"/>
            <a:ext cx="8363272" cy="5184576"/>
          </a:xfrm>
        </p:spPr>
        <p:txBody>
          <a:bodyPr/>
          <a:lstStyle/>
          <a:p>
            <a:pPr algn="just">
              <a:buFont typeface="Arial" pitchFamily="34" charset="0"/>
              <a:buChar char="•"/>
            </a:pPr>
            <a:r>
              <a:rPr lang="en-IN" sz="2000" dirty="0">
                <a:solidFill>
                  <a:schemeClr val="tx1"/>
                </a:solidFill>
                <a:latin typeface="Bookman Old Style" pitchFamily="18" charset="0"/>
                <a:cs typeface="Times New Roman" panose="02020603050405020304" pitchFamily="18" charset="0"/>
              </a:rPr>
              <a:t>Deep learning is part of a broader family of machine learning methods based on artificial neural networks. </a:t>
            </a:r>
          </a:p>
          <a:p>
            <a:pPr algn="just">
              <a:buFont typeface="Arial" pitchFamily="34" charset="0"/>
              <a:buChar char="•"/>
            </a:pPr>
            <a:r>
              <a:rPr lang="en-IN" sz="2000" dirty="0">
                <a:solidFill>
                  <a:schemeClr val="tx1"/>
                </a:solidFill>
                <a:latin typeface="Bookman Old Style" pitchFamily="18" charset="0"/>
                <a:cs typeface="Times New Roman" panose="02020603050405020304" pitchFamily="18" charset="0"/>
              </a:rPr>
              <a:t>Learning can be supervised, semi-supervised or unsupervised. </a:t>
            </a:r>
          </a:p>
          <a:p>
            <a:pPr algn="just">
              <a:buFont typeface="Arial" pitchFamily="34" charset="0"/>
              <a:buChar char="•"/>
            </a:pPr>
            <a:r>
              <a:rPr lang="en-US" sz="2000" dirty="0">
                <a:solidFill>
                  <a:schemeClr val="tx1"/>
                </a:solidFill>
                <a:latin typeface="Bookman Old Style" pitchFamily="18" charset="0"/>
                <a:cs typeface="Times New Roman" panose="02020603050405020304" pitchFamily="18" charset="0"/>
              </a:rPr>
              <a:t>Deep learning architectures such as DNN, DBM, RNN and  CNN have been applied to several fields.</a:t>
            </a:r>
            <a:r>
              <a:rPr lang="en-US" sz="2000" baseline="30000" dirty="0">
                <a:solidFill>
                  <a:schemeClr val="tx1"/>
                </a:solidFill>
                <a:latin typeface="Bookman Old Style" pitchFamily="18" charset="0"/>
                <a:cs typeface="Times New Roman" panose="02020603050405020304" pitchFamily="18" charset="0"/>
              </a:rPr>
              <a:t>[1]</a:t>
            </a:r>
          </a:p>
          <a:p>
            <a:pPr algn="just"/>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10544" y="3733800"/>
            <a:ext cx="5184576" cy="244827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113939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8064896" cy="864096"/>
          </a:xfrm>
        </p:spPr>
        <p:txBody>
          <a:bodyPr/>
          <a:lstStyle/>
          <a:p>
            <a:r>
              <a:rPr lang="en-IN" dirty="0">
                <a:solidFill>
                  <a:schemeClr val="tx1"/>
                </a:solidFill>
                <a:latin typeface="Times New Roman" pitchFamily="18" charset="0"/>
                <a:cs typeface="Times New Roman" pitchFamily="18" charset="0"/>
              </a:rPr>
              <a:t>        </a:t>
            </a:r>
            <a:r>
              <a:rPr lang="en-IN" dirty="0">
                <a:solidFill>
                  <a:schemeClr val="bg1"/>
                </a:solidFill>
                <a:latin typeface="Copperplate Gothic Bold" pitchFamily="34" charset="0"/>
                <a:cs typeface="Times New Roman" pitchFamily="18" charset="0"/>
              </a:rPr>
              <a:t>LITERATURE SURVEY</a:t>
            </a:r>
          </a:p>
        </p:txBody>
      </p:sp>
      <p:sp>
        <p:nvSpPr>
          <p:cNvPr id="3" name="Subtitle 2"/>
          <p:cNvSpPr>
            <a:spLocks noGrp="1"/>
          </p:cNvSpPr>
          <p:nvPr>
            <p:ph type="subTitle" idx="1"/>
          </p:nvPr>
        </p:nvSpPr>
        <p:spPr>
          <a:xfrm>
            <a:off x="457200" y="1196752"/>
            <a:ext cx="3826768" cy="4896544"/>
          </a:xfrm>
        </p:spPr>
        <p:txBody>
          <a:bodyPr/>
          <a:lstStyle/>
          <a:p>
            <a:pPr marL="76200" indent="0" algn="just"/>
            <a:r>
              <a:rPr lang="en-IN" sz="2000" b="1" dirty="0">
                <a:solidFill>
                  <a:schemeClr val="tx1"/>
                </a:solidFill>
                <a:latin typeface="Times New Roman" pitchFamily="18" charset="0"/>
                <a:cs typeface="Times New Roman" pitchFamily="18" charset="0"/>
              </a:rPr>
              <a:t>1</a:t>
            </a:r>
            <a:r>
              <a:rPr lang="en-IN" sz="1600" b="1" dirty="0">
                <a:solidFill>
                  <a:schemeClr val="tx1"/>
                </a:solidFill>
                <a:latin typeface="Copperplate Gothic Bold" pitchFamily="34" charset="0"/>
                <a:cs typeface="Times New Roman" pitchFamily="18" charset="0"/>
              </a:rPr>
              <a:t>.  </a:t>
            </a:r>
            <a:r>
              <a:rPr lang="en-IN" sz="1600" b="1" dirty="0">
                <a:solidFill>
                  <a:schemeClr val="tx1"/>
                </a:solidFill>
                <a:latin typeface="Bookman Old Style" pitchFamily="18" charset="0"/>
                <a:cs typeface="Times New Roman" pitchFamily="18" charset="0"/>
              </a:rPr>
              <a:t>Forecasting Crude Oil Prices</a:t>
            </a:r>
            <a:r>
              <a:rPr lang="en-IN" sz="1600" dirty="0">
                <a:solidFill>
                  <a:schemeClr val="tx1"/>
                </a:solidFill>
                <a:latin typeface="Bookman Old Style" pitchFamily="18" charset="0"/>
                <a:cs typeface="Times New Roman" pitchFamily="18" charset="0"/>
              </a:rPr>
              <a:t>: </a:t>
            </a:r>
          </a:p>
          <a:p>
            <a:pPr marL="76200" indent="0" algn="just"/>
            <a:endParaRPr lang="en-IN" sz="1600" dirty="0">
              <a:solidFill>
                <a:schemeClr val="tx1"/>
              </a:solidFill>
              <a:latin typeface="Bookman Old Style" pitchFamily="18" charset="0"/>
              <a:cs typeface="Times New Roman" pitchFamily="18" charset="0"/>
            </a:endParaRPr>
          </a:p>
          <a:p>
            <a:pPr marL="419100" indent="-342900" algn="just">
              <a:buFont typeface="Arial" pitchFamily="34" charset="0"/>
              <a:buChar char="•"/>
            </a:pPr>
            <a:r>
              <a:rPr lang="en-IN" sz="1600" dirty="0">
                <a:solidFill>
                  <a:schemeClr val="tx1"/>
                </a:solidFill>
                <a:latin typeface="Bookman Old Style" pitchFamily="18" charset="0"/>
                <a:cs typeface="Times New Roman" pitchFamily="18" charset="0"/>
              </a:rPr>
              <a:t>The  deep learning model has been used  to capture the unknown complex non-linear </a:t>
            </a:r>
            <a:r>
              <a:rPr lang="en-IN" sz="1600" dirty="0" err="1">
                <a:solidFill>
                  <a:schemeClr val="tx1"/>
                </a:solidFill>
                <a:latin typeface="Bookman Old Style" pitchFamily="18" charset="0"/>
                <a:cs typeface="Times New Roman" pitchFamily="18" charset="0"/>
              </a:rPr>
              <a:t>characterisitics</a:t>
            </a:r>
            <a:r>
              <a:rPr lang="en-IN" sz="1600" dirty="0">
                <a:solidFill>
                  <a:schemeClr val="tx1"/>
                </a:solidFill>
                <a:latin typeface="Bookman Old Style" pitchFamily="18" charset="0"/>
                <a:cs typeface="Times New Roman" pitchFamily="18" charset="0"/>
              </a:rPr>
              <a:t> of the crude oil price movements.</a:t>
            </a:r>
          </a:p>
          <a:p>
            <a:pPr marL="76200" indent="0" algn="just"/>
            <a:endParaRPr lang="en-IN" sz="1600" dirty="0">
              <a:solidFill>
                <a:schemeClr val="tx1"/>
              </a:solidFill>
              <a:latin typeface="Bookman Old Style" pitchFamily="18" charset="0"/>
              <a:cs typeface="Times New Roman" pitchFamily="18" charset="0"/>
            </a:endParaRPr>
          </a:p>
          <a:p>
            <a:pPr marL="419100" indent="-342900" algn="just">
              <a:buFont typeface="Arial" pitchFamily="34" charset="0"/>
              <a:buChar char="•"/>
            </a:pPr>
            <a:r>
              <a:rPr lang="en-IN" sz="1600" dirty="0">
                <a:solidFill>
                  <a:schemeClr val="tx1"/>
                </a:solidFill>
                <a:latin typeface="Bookman Old Style" pitchFamily="18" charset="0"/>
                <a:cs typeface="Times New Roman" pitchFamily="18" charset="0"/>
              </a:rPr>
              <a:t> It contributes to literature by providing new </a:t>
            </a:r>
            <a:r>
              <a:rPr lang="en-IN" sz="1600" dirty="0" err="1">
                <a:solidFill>
                  <a:schemeClr val="tx1"/>
                </a:solidFill>
                <a:latin typeface="Bookman Old Style" pitchFamily="18" charset="0"/>
                <a:cs typeface="Times New Roman" pitchFamily="18" charset="0"/>
              </a:rPr>
              <a:t>methodolgy</a:t>
            </a:r>
            <a:r>
              <a:rPr lang="en-IN" sz="1600" dirty="0">
                <a:solidFill>
                  <a:schemeClr val="tx1"/>
                </a:solidFill>
                <a:latin typeface="Bookman Old Style" pitchFamily="18" charset="0"/>
                <a:cs typeface="Times New Roman" pitchFamily="18" charset="0"/>
              </a:rPr>
              <a:t> on how the deep learning models DBM and LSTM  has been used to  improve the crude oil forecasting accuracy</a:t>
            </a:r>
            <a:r>
              <a:rPr lang="en-IN" sz="1600" baseline="30000" dirty="0">
                <a:solidFill>
                  <a:schemeClr val="tx1"/>
                </a:solidFill>
                <a:latin typeface="Bookman Old Style" pitchFamily="18" charset="0"/>
                <a:cs typeface="Times New Roman" pitchFamily="18" charset="0"/>
              </a:rPr>
              <a:t>[2]</a:t>
            </a:r>
          </a:p>
        </p:txBody>
      </p:sp>
      <p:pic>
        <p:nvPicPr>
          <p:cNvPr id="5" name="Picture 4">
            <a:extLst>
              <a:ext uri="{FF2B5EF4-FFF2-40B4-BE49-F238E27FC236}">
                <a16:creationId xmlns:a16="http://schemas.microsoft.com/office/drawing/2014/main" xmlns="" id="{93E4E604-9EE6-407E-8E1B-ECFC90B05A4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424270" y="1772816"/>
            <a:ext cx="4716016" cy="3470126"/>
          </a:xfrm>
          <a:prstGeom prst="rect">
            <a:avLst/>
          </a:prstGeom>
        </p:spPr>
      </p:pic>
    </p:spTree>
    <p:extLst>
      <p:ext uri="{BB962C8B-B14F-4D97-AF65-F5344CB8AC3E}">
        <p14:creationId xmlns:p14="http://schemas.microsoft.com/office/powerpoint/2010/main" xmlns="" val="370736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260648"/>
            <a:ext cx="4176464" cy="5976664"/>
          </a:xfrm>
        </p:spPr>
        <p:txBody>
          <a:bodyPr/>
          <a:lstStyle/>
          <a:p>
            <a:r>
              <a:rPr lang="en-IN" dirty="0">
                <a:cs typeface="Times New Roman" pitchFamily="18" charset="0"/>
              </a:rPr>
              <a:t> </a:t>
            </a:r>
            <a:r>
              <a:rPr lang="en-IN" sz="2000" b="1" dirty="0">
                <a:solidFill>
                  <a:schemeClr val="tx1"/>
                </a:solidFill>
                <a:latin typeface="Times New Roman" pitchFamily="18" charset="0"/>
                <a:cs typeface="Times New Roman" pitchFamily="18" charset="0"/>
              </a:rPr>
              <a:t>2.  </a:t>
            </a:r>
            <a:r>
              <a:rPr lang="en-IN" sz="2000" b="1" dirty="0">
                <a:solidFill>
                  <a:schemeClr val="tx1"/>
                </a:solidFill>
                <a:latin typeface="Bookman Old Style" pitchFamily="18" charset="0"/>
                <a:cs typeface="Times New Roman" pitchFamily="18" charset="0"/>
              </a:rPr>
              <a:t>FINANCIAL MARKET PREDICTION USING DEEP LEARNING</a:t>
            </a:r>
            <a:r>
              <a:rPr lang="en-IN" sz="2000" dirty="0">
                <a:solidFill>
                  <a:schemeClr val="tx1"/>
                </a:solidFill>
                <a:latin typeface="Bookman Old Style" pitchFamily="18" charset="0"/>
                <a:cs typeface="Times New Roman" pitchFamily="18" charset="0"/>
              </a:rPr>
              <a:t>:</a:t>
            </a:r>
          </a:p>
          <a:p>
            <a:pPr algn="just"/>
            <a:endParaRPr lang="en-IN" sz="2000" dirty="0">
              <a:solidFill>
                <a:schemeClr val="tx1"/>
              </a:solidFill>
              <a:latin typeface="Bookman Old Style" pitchFamily="18" charset="0"/>
              <a:cs typeface="Times New Roman" pitchFamily="18" charset="0"/>
            </a:endParaRPr>
          </a:p>
          <a:p>
            <a:pPr marL="419100" indent="-342900" algn="just">
              <a:buFont typeface="Arial" pitchFamily="34" charset="0"/>
              <a:buChar char="•"/>
            </a:pPr>
            <a:r>
              <a:rPr lang="en-IN" sz="1800" dirty="0">
                <a:solidFill>
                  <a:schemeClr val="tx1"/>
                </a:solidFill>
                <a:latin typeface="Bookman Old Style" pitchFamily="18" charset="0"/>
                <a:cs typeface="Times New Roman" pitchFamily="18" charset="0"/>
              </a:rPr>
              <a:t>Financial markets are difficult to predict due to its complex system dynamic movement.</a:t>
            </a:r>
          </a:p>
          <a:p>
            <a:pPr marL="76200" indent="0" algn="just"/>
            <a:endParaRPr lang="en-IN" sz="1800" dirty="0">
              <a:solidFill>
                <a:schemeClr val="tx1"/>
              </a:solidFill>
              <a:latin typeface="Bookman Old Style" pitchFamily="18" charset="0"/>
              <a:cs typeface="Times New Roman" pitchFamily="18" charset="0"/>
            </a:endParaRPr>
          </a:p>
          <a:p>
            <a:pPr marL="419100" indent="-342900" algn="just">
              <a:buFont typeface="Arial" pitchFamily="34" charset="0"/>
              <a:buChar char="•"/>
            </a:pPr>
            <a:r>
              <a:rPr lang="en-IN" sz="1800" dirty="0">
                <a:solidFill>
                  <a:schemeClr val="tx1"/>
                </a:solidFill>
                <a:latin typeface="Bookman Old Style" pitchFamily="18" charset="0"/>
                <a:cs typeface="Times New Roman" pitchFamily="18" charset="0"/>
              </a:rPr>
              <a:t>The experiment results show that the CNN model can effectively extract more generalized and informative features than previous machine learning approaches. It was proposed to  predict the financial market aches</a:t>
            </a:r>
            <a:r>
              <a:rPr lang="en-IN" sz="1800" dirty="0">
                <a:solidFill>
                  <a:schemeClr val="tx1"/>
                </a:solidFill>
                <a:latin typeface="Bookman Old Style" pitchFamily="18" charset="0"/>
              </a:rPr>
              <a:t>.</a:t>
            </a:r>
            <a:r>
              <a:rPr lang="en-IN" sz="1800" baseline="30000" dirty="0">
                <a:solidFill>
                  <a:schemeClr val="tx1"/>
                </a:solidFill>
                <a:latin typeface="Bookman Old Style" pitchFamily="18" charset="0"/>
                <a:cs typeface="Times New Roman" panose="02020603050405020304" pitchFamily="18" charset="0"/>
              </a:rPr>
              <a:t>[3]</a:t>
            </a:r>
          </a:p>
        </p:txBody>
      </p:sp>
      <p:pic>
        <p:nvPicPr>
          <p:cNvPr id="4" name="Picture 3">
            <a:extLst>
              <a:ext uri="{FF2B5EF4-FFF2-40B4-BE49-F238E27FC236}">
                <a16:creationId xmlns:a16="http://schemas.microsoft.com/office/drawing/2014/main" xmlns="" id="{4B53089C-22C8-43B2-9058-194DF6683ED1}"/>
              </a:ext>
            </a:extLst>
          </p:cNvPr>
          <p:cNvPicPr>
            <a:picLocks noChangeAspect="1"/>
          </p:cNvPicPr>
          <p:nvPr/>
        </p:nvPicPr>
        <p:blipFill rotWithShape="1">
          <a:blip r:embed="rId2">
            <a:extLst>
              <a:ext uri="{28A0092B-C50C-407E-A947-70E740481C1C}">
                <a14:useLocalDpi xmlns:a14="http://schemas.microsoft.com/office/drawing/2010/main" xmlns="" val="0"/>
              </a:ext>
            </a:extLst>
          </a:blip>
          <a:srcRect b="6604"/>
          <a:stretch/>
        </p:blipFill>
        <p:spPr>
          <a:xfrm>
            <a:off x="4571999" y="1885950"/>
            <a:ext cx="4572001" cy="3055218"/>
          </a:xfrm>
          <a:prstGeom prst="rect">
            <a:avLst/>
          </a:prstGeom>
        </p:spPr>
      </p:pic>
    </p:spTree>
    <p:extLst>
      <p:ext uri="{BB962C8B-B14F-4D97-AF65-F5344CB8AC3E}">
        <p14:creationId xmlns:p14="http://schemas.microsoft.com/office/powerpoint/2010/main" xmlns="" val="212159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6633"/>
            <a:ext cx="8219256" cy="1656184"/>
          </a:xfrm>
        </p:spPr>
        <p:txBody>
          <a:bodyPr/>
          <a:lstStyle/>
          <a:p>
            <a:pPr algn="ctr"/>
            <a:r>
              <a:rPr lang="en-IN" dirty="0">
                <a:solidFill>
                  <a:schemeClr val="bg1"/>
                </a:solidFill>
                <a:latin typeface="Copperplate Gothic Bold" pitchFamily="34" charset="0"/>
              </a:rPr>
              <a:t>Our Project</a:t>
            </a:r>
          </a:p>
        </p:txBody>
      </p:sp>
      <p:sp>
        <p:nvSpPr>
          <p:cNvPr id="3" name="Subtitle 2"/>
          <p:cNvSpPr>
            <a:spLocks noGrp="1"/>
          </p:cNvSpPr>
          <p:nvPr>
            <p:ph type="subTitle" idx="1"/>
          </p:nvPr>
        </p:nvSpPr>
        <p:spPr>
          <a:xfrm>
            <a:off x="467544" y="1628800"/>
            <a:ext cx="8435280" cy="5203839"/>
          </a:xfrm>
        </p:spPr>
        <p:txBody>
          <a:bodyPr/>
          <a:lstStyle/>
          <a:p>
            <a:pPr algn="just">
              <a:buFont typeface="Arial" pitchFamily="34" charset="0"/>
              <a:buChar char="•"/>
            </a:pPr>
            <a:r>
              <a:rPr lang="en-IN" sz="2000" dirty="0">
                <a:solidFill>
                  <a:schemeClr val="tx1"/>
                </a:solidFill>
                <a:latin typeface="Bookman Old Style" pitchFamily="18" charset="0"/>
                <a:cs typeface="Times New Roman" pitchFamily="18" charset="0"/>
              </a:rPr>
              <a:t>The objective of our project is to analyse dataset and train a model that can predict the bitcoin price using deep learning techniques such as GRU and LSTM which are effective learning models for training time-series  data.</a:t>
            </a:r>
            <a:r>
              <a:rPr lang="en-IN" sz="2000" baseline="30000" dirty="0">
                <a:solidFill>
                  <a:schemeClr val="tx1"/>
                </a:solidFill>
                <a:latin typeface="Bookman Old Style" pitchFamily="18" charset="0"/>
                <a:cs typeface="Times New Roman" pitchFamily="18" charset="0"/>
              </a:rPr>
              <a:t>[4]</a:t>
            </a:r>
          </a:p>
          <a:p>
            <a:pPr marL="76200" indent="0" algn="just"/>
            <a:endParaRPr lang="en-IN" sz="2000" baseline="30000" dirty="0">
              <a:solidFill>
                <a:schemeClr val="tx1"/>
              </a:solidFill>
              <a:latin typeface="Bookman Old Style" pitchFamily="18" charset="0"/>
              <a:cs typeface="Times New Roman" pitchFamily="18" charset="0"/>
            </a:endParaRPr>
          </a:p>
          <a:p>
            <a:pPr algn="just">
              <a:buFont typeface="Arial" pitchFamily="34" charset="0"/>
              <a:buChar char="•"/>
            </a:pPr>
            <a:r>
              <a:rPr lang="en-IN" sz="2000" dirty="0">
                <a:solidFill>
                  <a:schemeClr val="tx1"/>
                </a:solidFill>
                <a:latin typeface="Bookman Old Style" pitchFamily="18" charset="0"/>
                <a:cs typeface="Times New Roman" pitchFamily="18" charset="0"/>
              </a:rPr>
              <a:t>The various factors taken for price prediction are </a:t>
            </a:r>
            <a:r>
              <a:rPr lang="en-IN" sz="2000" dirty="0" smtClean="0">
                <a:solidFill>
                  <a:schemeClr val="tx1"/>
                </a:solidFill>
                <a:latin typeface="Bookman Old Style" pitchFamily="18" charset="0"/>
                <a:cs typeface="Times New Roman" pitchFamily="18" charset="0"/>
              </a:rPr>
              <a:t>OPEN STOCK, CLOSING STOCK, HIGH VALUE, LOW VALUE and VOLUME.</a:t>
            </a:r>
            <a:endParaRPr lang="en-IN" sz="2000" dirty="0">
              <a:solidFill>
                <a:schemeClr val="tx1"/>
              </a:solidFill>
              <a:latin typeface="Bookman Old Style" pitchFamily="18" charset="0"/>
              <a:cs typeface="Times New Roman" pitchFamily="18" charset="0"/>
            </a:endParaRPr>
          </a:p>
          <a:p>
            <a:pPr marL="76200" indent="0" algn="just"/>
            <a:endParaRPr lang="en-IN" sz="2000" dirty="0">
              <a:solidFill>
                <a:schemeClr val="tx1"/>
              </a:solidFill>
              <a:latin typeface="Bookman Old Style" pitchFamily="18" charset="0"/>
              <a:cs typeface="Times New Roman" pitchFamily="18" charset="0"/>
            </a:endParaRPr>
          </a:p>
          <a:p>
            <a:pPr algn="just">
              <a:buFont typeface="Arial" pitchFamily="34" charset="0"/>
              <a:buChar char="•"/>
            </a:pPr>
            <a:r>
              <a:rPr lang="en-IN" sz="2000" dirty="0">
                <a:solidFill>
                  <a:schemeClr val="tx1"/>
                </a:solidFill>
                <a:latin typeface="Bookman Old Style" pitchFamily="18" charset="0"/>
                <a:cs typeface="Times New Roman" pitchFamily="18" charset="0"/>
              </a:rPr>
              <a:t>The proposed approach is implemented in Python and validated for benchmark datasets.</a:t>
            </a:r>
            <a:endParaRPr lang="en-IN" sz="2000" dirty="0">
              <a:solidFill>
                <a:schemeClr val="tx1"/>
              </a:solidFill>
              <a:latin typeface="Bookman Old Style" pitchFamily="18" charset="0"/>
            </a:endParaRPr>
          </a:p>
        </p:txBody>
      </p:sp>
    </p:spTree>
    <p:extLst>
      <p:ext uri="{BB962C8B-B14F-4D97-AF65-F5344CB8AC3E}">
        <p14:creationId xmlns:p14="http://schemas.microsoft.com/office/powerpoint/2010/main" xmlns="" val="214259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457200"/>
            <a:ext cx="7848600" cy="707886"/>
          </a:xfrm>
          <a:prstGeom prst="rect">
            <a:avLst/>
          </a:prstGeom>
          <a:noFill/>
        </p:spPr>
        <p:txBody>
          <a:bodyPr wrap="square" rtlCol="0">
            <a:spAutoFit/>
          </a:bodyPr>
          <a:lstStyle/>
          <a:p>
            <a:r>
              <a:rPr lang="en-US" sz="4000" b="1" dirty="0">
                <a:latin typeface="Roboto Slab"/>
              </a:rPr>
              <a:t>             </a:t>
            </a:r>
            <a:r>
              <a:rPr lang="en-US" sz="4000" b="1" dirty="0">
                <a:latin typeface="Copperplate Gothic Bold" pitchFamily="34" charset="0"/>
                <a:cs typeface="Times New Roman" pitchFamily="18" charset="0"/>
              </a:rPr>
              <a:t>WORK FLOW</a:t>
            </a:r>
          </a:p>
        </p:txBody>
      </p:sp>
      <p:pic>
        <p:nvPicPr>
          <p:cNvPr id="4" name="Picture 3" descr="1.png"/>
          <p:cNvPicPr>
            <a:picLocks noChangeAspect="1"/>
          </p:cNvPicPr>
          <p:nvPr/>
        </p:nvPicPr>
        <p:blipFill>
          <a:blip r:embed="rId2"/>
          <a:stretch>
            <a:fillRect/>
          </a:stretch>
        </p:blipFill>
        <p:spPr>
          <a:xfrm>
            <a:off x="2667001" y="1219200"/>
            <a:ext cx="4952999" cy="5486400"/>
          </a:xfrm>
          <a:prstGeom prst="rect">
            <a:avLst/>
          </a:prstGeom>
        </p:spPr>
      </p:pic>
    </p:spTree>
    <p:extLst>
      <p:ext uri="{BB962C8B-B14F-4D97-AF65-F5344CB8AC3E}">
        <p14:creationId xmlns:p14="http://schemas.microsoft.com/office/powerpoint/2010/main" xmlns="" val="1242052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DA8E0A08-D5EF-477C-9146-C6E1B383DBB3}"/>
              </a:ext>
            </a:extLst>
          </p:cNvPr>
          <p:cNvSpPr txBox="1"/>
          <p:nvPr/>
        </p:nvSpPr>
        <p:spPr>
          <a:xfrm>
            <a:off x="395537" y="1124744"/>
            <a:ext cx="8352928" cy="4708981"/>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b="1" dirty="0">
                <a:latin typeface="Bookman Old Style" pitchFamily="18" charset="0"/>
                <a:cs typeface="Times New Roman" pitchFamily="18" charset="0"/>
              </a:rPr>
              <a:t>Data Analysis Phase: </a:t>
            </a:r>
            <a:r>
              <a:rPr lang="en-US" sz="2000" dirty="0">
                <a:latin typeface="Bookman Old Style" pitchFamily="18" charset="0"/>
                <a:cs typeface="Times New Roman" pitchFamily="18" charset="0"/>
              </a:rPr>
              <a:t>This phase analyzes data and its parameters to check any redundancy in data values that may affect prediction results. If the dataset contains any irrelevant parameters, then those data values are removed.</a:t>
            </a:r>
          </a:p>
          <a:p>
            <a:pPr algn="just"/>
            <a:endParaRPr lang="en-US" sz="2000" dirty="0">
              <a:latin typeface="Bookman Old Style" pitchFamily="18" charset="0"/>
              <a:cs typeface="Times New Roman" pitchFamily="18" charset="0"/>
            </a:endParaRPr>
          </a:p>
          <a:p>
            <a:pPr algn="just"/>
            <a:endParaRPr lang="en-US" sz="2000" dirty="0">
              <a:latin typeface="Bookman Old Style" pitchFamily="18" charset="0"/>
              <a:cs typeface="Times New Roman" pitchFamily="18" charset="0"/>
            </a:endParaRPr>
          </a:p>
          <a:p>
            <a:pPr marL="285750" indent="-285750" algn="just">
              <a:buFont typeface="Wingdings" panose="05000000000000000000" pitchFamily="2" charset="2"/>
              <a:buChar char="q"/>
            </a:pPr>
            <a:r>
              <a:rPr lang="en-US" sz="2000" b="1" dirty="0">
                <a:latin typeface="Bookman Old Style" pitchFamily="18" charset="0"/>
                <a:cs typeface="Times New Roman" pitchFamily="18" charset="0"/>
              </a:rPr>
              <a:t>Data Filtration Phase: </a:t>
            </a:r>
            <a:r>
              <a:rPr lang="en-US" sz="2000" dirty="0">
                <a:latin typeface="Bookman Old Style" pitchFamily="18" charset="0"/>
                <a:cs typeface="Times New Roman" pitchFamily="18" charset="0"/>
              </a:rPr>
              <a:t>This phase filters data to remove all empty/redundant values.</a:t>
            </a:r>
          </a:p>
          <a:p>
            <a:pPr algn="just"/>
            <a:endParaRPr lang="en-US" sz="2000" dirty="0">
              <a:latin typeface="Bookman Old Style" pitchFamily="18" charset="0"/>
              <a:cs typeface="Times New Roman" pitchFamily="18" charset="0"/>
            </a:endParaRPr>
          </a:p>
          <a:p>
            <a:pPr algn="just"/>
            <a:endParaRPr lang="en-US" sz="2000" dirty="0">
              <a:latin typeface="Bookman Old Style" pitchFamily="18" charset="0"/>
              <a:cs typeface="Times New Roman" pitchFamily="18" charset="0"/>
            </a:endParaRPr>
          </a:p>
          <a:p>
            <a:pPr marL="285750" indent="-285750">
              <a:buFont typeface="Wingdings" panose="05000000000000000000" pitchFamily="2" charset="2"/>
              <a:buChar char="q"/>
            </a:pPr>
            <a:r>
              <a:rPr lang="en-US" sz="2000" dirty="0">
                <a:latin typeface="Bookman Old Style" pitchFamily="18" charset="0"/>
                <a:cs typeface="Times New Roman" pitchFamily="18" charset="0"/>
              </a:rPr>
              <a:t> </a:t>
            </a:r>
            <a:r>
              <a:rPr lang="en-US" sz="2000" b="1" dirty="0">
                <a:latin typeface="Bookman Old Style" pitchFamily="18" charset="0"/>
                <a:cs typeface="Times New Roman" pitchFamily="18" charset="0"/>
              </a:rPr>
              <a:t>Data-Scaling Phase: </a:t>
            </a:r>
            <a:r>
              <a:rPr lang="en-US" sz="2000" dirty="0">
                <a:latin typeface="Bookman Old Style" pitchFamily="18" charset="0"/>
                <a:cs typeface="Times New Roman" pitchFamily="18" charset="0"/>
              </a:rPr>
              <a:t>Before data are passed to the model, the data are scaled according to model requirements. In this way, this phase reshapes data to make them </a:t>
            </a:r>
            <a:r>
              <a:rPr lang="en-US" sz="2000" dirty="0" smtClean="0">
                <a:latin typeface="Bookman Old Style" pitchFamily="18" charset="0"/>
                <a:cs typeface="Times New Roman" pitchFamily="18" charset="0"/>
              </a:rPr>
              <a:t>more suitable </a:t>
            </a:r>
            <a:r>
              <a:rPr lang="en-US" sz="2000" dirty="0">
                <a:latin typeface="Bookman Old Style" pitchFamily="18" charset="0"/>
                <a:cs typeface="Times New Roman" pitchFamily="18" charset="0"/>
              </a:rPr>
              <a:t>for the model.</a:t>
            </a:r>
            <a:r>
              <a:rPr lang="en-US" sz="2000" baseline="30000" dirty="0">
                <a:latin typeface="Bookman Old Style" pitchFamily="18" charset="0"/>
                <a:cs typeface="Times New Roman" pitchFamily="18" charset="0"/>
              </a:rPr>
              <a:t>[5]</a:t>
            </a:r>
            <a:r>
              <a:rPr lang="en-US" sz="2000" dirty="0">
                <a:latin typeface="Times New Roman" panose="02020603050405020304" pitchFamily="18" charset="0"/>
                <a:cs typeface="Times New Roman" pitchFamily="18" charset="0"/>
              </a:rPr>
              <a:t/>
            </a:r>
            <a:br>
              <a:rPr lang="en-US" sz="2000" dirty="0">
                <a:latin typeface="Times New Roman" panose="02020603050405020304" pitchFamily="18" charset="0"/>
                <a:cs typeface="Times New Roman" pitchFamily="18" charset="0"/>
              </a:rPr>
            </a:br>
            <a:endParaRPr lang="en-IN" sz="2000" dirty="0"/>
          </a:p>
        </p:txBody>
      </p:sp>
    </p:spTree>
    <p:extLst>
      <p:ext uri="{BB962C8B-B14F-4D97-AF65-F5344CB8AC3E}">
        <p14:creationId xmlns:p14="http://schemas.microsoft.com/office/powerpoint/2010/main" xmlns="" val="3043319581"/>
      </p:ext>
    </p:extLst>
  </p:cSld>
  <p:clrMapOvr>
    <a:masterClrMapping/>
  </p:clrMapOvr>
</p:sld>
</file>

<file path=ppt/theme/theme1.xml><?xml version="1.0" encoding="utf-8"?>
<a:theme xmlns:a="http://schemas.openxmlformats.org/drawingml/2006/main" name="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acmorri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Macmorris · SlidesCarnival</Template>
  <TotalTime>1489</TotalTime>
  <Words>1074</Words>
  <Application>Microsoft Office PowerPoint</Application>
  <PresentationFormat>On-screen Show (4:3)</PresentationFormat>
  <Paragraphs>125</Paragraphs>
  <Slides>23</Slides>
  <Notes>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Macmorris template</vt:lpstr>
      <vt:lpstr>1_Macmorris template</vt:lpstr>
      <vt:lpstr>BITCOIN PRICE PREDICTION USING DEEP LEARNING</vt:lpstr>
      <vt:lpstr>INDEX</vt:lpstr>
      <vt:lpstr> What is Bitcoin?</vt:lpstr>
      <vt:lpstr>What is Deep Learning?</vt:lpstr>
      <vt:lpstr>        LITERATURE SURVEY</vt:lpstr>
      <vt:lpstr>Slide 6</vt:lpstr>
      <vt:lpstr>Our Project</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                     REFERENCES</vt:lpstr>
      <vt:lpstr>Slide 23</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Lenovo</cp:lastModifiedBy>
  <cp:revision>86</cp:revision>
  <dcterms:created xsi:type="dcterms:W3CDTF">2019-10-14T18:10:52Z</dcterms:created>
  <dcterms:modified xsi:type="dcterms:W3CDTF">2019-12-15T17:52:58Z</dcterms:modified>
</cp:coreProperties>
</file>