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69" r:id="rId7"/>
    <p:sldId id="270" r:id="rId8"/>
    <p:sldId id="271" r:id="rId9"/>
    <p:sldId id="272" r:id="rId10"/>
    <p:sldId id="258" r:id="rId11"/>
    <p:sldId id="260" r:id="rId12"/>
    <p:sldId id="268" r:id="rId13"/>
    <p:sldId id="265" r:id="rId14"/>
    <p:sldId id="266" r:id="rId15"/>
  </p:sldIdLst>
  <p:sldSz cx="12192000" cy="6858000"/>
  <p:notesSz cx="6881813" cy="92964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2" d="100"/>
          <a:sy n="102" d="100"/>
        </p:scale>
        <p:origin x="-10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A4C7-11C8-5EC5-4459-E789AD29D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0780EF2-3552-B54C-2B7F-76C7B34DC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B1EAC8D-0140-EEA4-7D5B-06971F87FBB2}"/>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D315E7FF-86CC-744A-B6F2-4B00B27FDA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24BFFE-4E23-0930-F465-762702A4346C}"/>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51553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4DCF-178C-A547-2C35-784C1FA48539}"/>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CB2BB13-357E-5F64-488A-7CB9E6A31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1E3780F-3247-0A4D-BF56-80D46F6F9EA5}"/>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A42B341A-CD96-0952-FA06-30255FF560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83A6096-5903-CE51-6E47-E2B9446388EF}"/>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1725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A78B3-AFAB-9E59-062D-4FA6E0C109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7C9D8B4-1A68-8A6C-6841-5BF13D0EE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48121CD-3D38-7383-D402-5396A1FEA83B}"/>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1450A67E-EF28-3F99-6DF3-BA33BE9CE4E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44041E6-6D94-3D1B-24FF-293B4ABED044}"/>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92187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EF4D-AE15-4E4A-79DA-79160F3C278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D06709D-F6F6-1087-92F5-872342A16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761F18B-E46E-0F64-CDE8-9C0F1EE0D48F}"/>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4D9AF486-2298-9D8F-C7DA-FEE89D9B517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474C3E9-24CC-26D5-EAFA-9C015B31AB82}"/>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24818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111E-641A-EB2E-6E3B-BA7B454D9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D2F42B0-A24F-3FA3-4713-4636F8D36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9CDAD-82E1-8349-5F5E-C3C8C110F979}"/>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944EBBB6-71CD-4389-8AAA-6211B736A3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90466CA-D6D4-3800-8612-128F16F92E4B}"/>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2886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B425-3A7A-4D6B-3473-E6457C1B5B8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5A39173-D589-BAC1-E786-A2CE4E595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6A53BF7-1C82-9F5C-52AF-E838A6281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4CB1AF7-BEDA-AE3A-F4E7-42294CDDDDC7}"/>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6" name="Footer Placeholder 5">
            <a:extLst>
              <a:ext uri="{FF2B5EF4-FFF2-40B4-BE49-F238E27FC236}">
                <a16:creationId xmlns:a16="http://schemas.microsoft.com/office/drawing/2014/main" id="{B79F894C-E05C-A2B7-DC0F-8F73DF992FB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B4438AE-94CC-A7FC-AB0F-4FA51C4317EC}"/>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395372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5311-DE62-D001-B299-C9AF3923D00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E16CE0A-602D-B9D0-F491-848B65BE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94A66-34C7-56C8-3478-CCDDE05B5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89A1079-6559-CE47-6ED3-21B4B0E8A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E5894-EB20-0DF8-554D-012BDEDF81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9B44444-61AA-4B8E-EE29-14E316473DB6}"/>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8" name="Footer Placeholder 7">
            <a:extLst>
              <a:ext uri="{FF2B5EF4-FFF2-40B4-BE49-F238E27FC236}">
                <a16:creationId xmlns:a16="http://schemas.microsoft.com/office/drawing/2014/main" id="{9F4B56DD-8692-9D8A-05BF-F8C029761C2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4F1E694-8395-A707-8721-EA04B5FF95D1}"/>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166200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BBA4-735E-6EE8-24C7-EB61C9E818A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45BF64A-6589-5CAD-FEC9-6F28604FE705}"/>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4" name="Footer Placeholder 3">
            <a:extLst>
              <a:ext uri="{FF2B5EF4-FFF2-40B4-BE49-F238E27FC236}">
                <a16:creationId xmlns:a16="http://schemas.microsoft.com/office/drawing/2014/main" id="{AB60FE9A-523D-BC25-957A-991FCA247C3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B87C072-8E5C-6811-E269-733E21B8456C}"/>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424864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2D4A6-D2E0-671B-629E-70C30A072EDF}"/>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3" name="Footer Placeholder 2">
            <a:extLst>
              <a:ext uri="{FF2B5EF4-FFF2-40B4-BE49-F238E27FC236}">
                <a16:creationId xmlns:a16="http://schemas.microsoft.com/office/drawing/2014/main" id="{703AC684-ACDB-A64A-19E0-AA3A38E8797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A3CE12C-68F0-790D-28EA-1F28DBAC3CAE}"/>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93397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1C72-F406-4CF5-9BE2-5C07C06F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9B270A0-C6C7-1F29-BB0C-4F9BDF2AE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9228628-B0DB-F669-FC23-97AD6B8F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F8BA9-8B35-F0C2-8DF3-512BDB782522}"/>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6" name="Footer Placeholder 5">
            <a:extLst>
              <a:ext uri="{FF2B5EF4-FFF2-40B4-BE49-F238E27FC236}">
                <a16:creationId xmlns:a16="http://schemas.microsoft.com/office/drawing/2014/main" id="{1A518D1E-B416-7AE1-1BE0-3247A4FA9FA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CDA3897-CC03-9DDC-3BEB-6939EF84BAF8}"/>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0582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D93E-67F4-7786-8944-CC1C6D13A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49024CA-5374-5685-283C-24A15DAFC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A2636A4-6328-2F1E-6C2B-A56625CD5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DEA75-402B-401E-1B42-6CD02C50407B}"/>
              </a:ext>
            </a:extLst>
          </p:cNvPr>
          <p:cNvSpPr>
            <a:spLocks noGrp="1"/>
          </p:cNvSpPr>
          <p:nvPr>
            <p:ph type="dt" sz="half" idx="10"/>
          </p:nvPr>
        </p:nvSpPr>
        <p:spPr/>
        <p:txBody>
          <a:bodyPr/>
          <a:lstStyle/>
          <a:p>
            <a:fld id="{01B08264-B5A2-45CE-BFC1-1EBD3D8E54BF}" type="datetimeFigureOut">
              <a:rPr lang="en-IL" smtClean="0"/>
              <a:t>09/06/2022</a:t>
            </a:fld>
            <a:endParaRPr lang="en-IL"/>
          </a:p>
        </p:txBody>
      </p:sp>
      <p:sp>
        <p:nvSpPr>
          <p:cNvPr id="6" name="Footer Placeholder 5">
            <a:extLst>
              <a:ext uri="{FF2B5EF4-FFF2-40B4-BE49-F238E27FC236}">
                <a16:creationId xmlns:a16="http://schemas.microsoft.com/office/drawing/2014/main" id="{CBD8F5EA-A898-8915-6426-77D9C1C12C6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5F168DD-E3C8-3DF9-19B6-4578B6670299}"/>
              </a:ext>
            </a:extLst>
          </p:cNvPr>
          <p:cNvSpPr>
            <a:spLocks noGrp="1"/>
          </p:cNvSpPr>
          <p:nvPr>
            <p:ph type="sldNum" sz="quarter" idx="12"/>
          </p:nvPr>
        </p:nvSpPr>
        <p:spPr/>
        <p:txBody>
          <a:bodyPr/>
          <a:lstStyle/>
          <a:p>
            <a:fld id="{0FCA2DE4-2F02-4C7C-B20F-CDC9CD737138}" type="slidenum">
              <a:rPr lang="en-IL" smtClean="0"/>
              <a:t>‹#›</a:t>
            </a:fld>
            <a:endParaRPr lang="en-IL"/>
          </a:p>
        </p:txBody>
      </p:sp>
    </p:spTree>
    <p:extLst>
      <p:ext uri="{BB962C8B-B14F-4D97-AF65-F5344CB8AC3E}">
        <p14:creationId xmlns:p14="http://schemas.microsoft.com/office/powerpoint/2010/main" val="258854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FC8E2-6F94-B317-7F6F-5151AD064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9E1FF5-86A3-A9F3-BBB9-2DBE65A87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837E4A4-A016-8FE7-2258-5C0E5B2DF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08264-B5A2-45CE-BFC1-1EBD3D8E54BF}" type="datetimeFigureOut">
              <a:rPr lang="en-IL" smtClean="0"/>
              <a:t>09/06/2022</a:t>
            </a:fld>
            <a:endParaRPr lang="en-IL"/>
          </a:p>
        </p:txBody>
      </p:sp>
      <p:sp>
        <p:nvSpPr>
          <p:cNvPr id="5" name="Footer Placeholder 4">
            <a:extLst>
              <a:ext uri="{FF2B5EF4-FFF2-40B4-BE49-F238E27FC236}">
                <a16:creationId xmlns:a16="http://schemas.microsoft.com/office/drawing/2014/main" id="{B397832F-1FBF-7416-60F6-C9DCF1134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95F6852-5B3C-751F-5DD7-745F941E8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A2DE4-2F02-4C7C-B20F-CDC9CD737138}" type="slidenum">
              <a:rPr lang="en-IL" smtClean="0"/>
              <a:t>‹#›</a:t>
            </a:fld>
            <a:endParaRPr lang="en-IL"/>
          </a:p>
        </p:txBody>
      </p:sp>
    </p:spTree>
    <p:extLst>
      <p:ext uri="{BB962C8B-B14F-4D97-AF65-F5344CB8AC3E}">
        <p14:creationId xmlns:p14="http://schemas.microsoft.com/office/powerpoint/2010/main" val="296705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FC50-3970-08C1-F38B-38850C352DFE}"/>
              </a:ext>
            </a:extLst>
          </p:cNvPr>
          <p:cNvSpPr>
            <a:spLocks noGrp="1"/>
          </p:cNvSpPr>
          <p:nvPr>
            <p:ph type="ctrTitle"/>
          </p:nvPr>
        </p:nvSpPr>
        <p:spPr>
          <a:xfrm>
            <a:off x="1524000" y="1122363"/>
            <a:ext cx="9144000" cy="987094"/>
          </a:xfrm>
        </p:spPr>
        <p:txBody>
          <a:bodyPr>
            <a:normAutofit/>
          </a:bodyPr>
          <a:lstStyle/>
          <a:p>
            <a:r>
              <a:rPr lang="en-US" sz="4400" b="1" i="0" dirty="0">
                <a:solidFill>
                  <a:srgbClr val="9DA7B7"/>
                </a:solidFill>
                <a:effectLst/>
                <a:latin typeface="Lato" panose="020F0502020204030203" pitchFamily="34" charset="0"/>
              </a:rPr>
              <a:t>Scenario Based DRL / CoRL2022</a:t>
            </a:r>
            <a:endParaRPr lang="en-IL" sz="4400" dirty="0"/>
          </a:p>
        </p:txBody>
      </p:sp>
      <p:sp>
        <p:nvSpPr>
          <p:cNvPr id="3" name="Subtitle 2">
            <a:extLst>
              <a:ext uri="{FF2B5EF4-FFF2-40B4-BE49-F238E27FC236}">
                <a16:creationId xmlns:a16="http://schemas.microsoft.com/office/drawing/2014/main" id="{712F5BAC-6AA6-8DF9-DBCC-5B33B23CF293}"/>
              </a:ext>
            </a:extLst>
          </p:cNvPr>
          <p:cNvSpPr>
            <a:spLocks noGrp="1"/>
          </p:cNvSpPr>
          <p:nvPr>
            <p:ph type="subTitle" idx="1"/>
          </p:nvPr>
        </p:nvSpPr>
        <p:spPr>
          <a:xfrm>
            <a:off x="1524000" y="3602038"/>
            <a:ext cx="9144000" cy="598770"/>
          </a:xfrm>
        </p:spPr>
        <p:txBody>
          <a:bodyPr/>
          <a:lstStyle/>
          <a:p>
            <a:r>
              <a:rPr lang="en-US" dirty="0"/>
              <a:t>Short Briefing on Results</a:t>
            </a:r>
            <a:endParaRPr lang="en-IL" dirty="0"/>
          </a:p>
        </p:txBody>
      </p:sp>
    </p:spTree>
    <p:extLst>
      <p:ext uri="{BB962C8B-B14F-4D97-AF65-F5344CB8AC3E}">
        <p14:creationId xmlns:p14="http://schemas.microsoft.com/office/powerpoint/2010/main" val="27969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D9B2F9-536D-1B0A-BE0E-C9EE567445F1}"/>
              </a:ext>
            </a:extLst>
          </p:cNvPr>
          <p:cNvPicPr>
            <a:picLocks noGrp="1" noChangeAspect="1"/>
          </p:cNvPicPr>
          <p:nvPr>
            <p:ph idx="1"/>
          </p:nvPr>
        </p:nvPicPr>
        <p:blipFill>
          <a:blip r:embed="rId2"/>
          <a:stretch>
            <a:fillRect/>
          </a:stretch>
        </p:blipFill>
        <p:spPr>
          <a:xfrm>
            <a:off x="94003" y="0"/>
            <a:ext cx="4917894" cy="2761861"/>
          </a:xfrm>
        </p:spPr>
      </p:pic>
      <p:pic>
        <p:nvPicPr>
          <p:cNvPr id="7" name="Picture 6">
            <a:extLst>
              <a:ext uri="{FF2B5EF4-FFF2-40B4-BE49-F238E27FC236}">
                <a16:creationId xmlns:a16="http://schemas.microsoft.com/office/drawing/2014/main" id="{454D32C8-A853-B56A-0DDD-9BBFCA6D3B2A}"/>
              </a:ext>
            </a:extLst>
          </p:cNvPr>
          <p:cNvPicPr>
            <a:picLocks noChangeAspect="1"/>
          </p:cNvPicPr>
          <p:nvPr/>
        </p:nvPicPr>
        <p:blipFill>
          <a:blip r:embed="rId3"/>
          <a:stretch>
            <a:fillRect/>
          </a:stretch>
        </p:blipFill>
        <p:spPr>
          <a:xfrm>
            <a:off x="0" y="2965309"/>
            <a:ext cx="4917894" cy="2761861"/>
          </a:xfrm>
          <a:prstGeom prst="rect">
            <a:avLst/>
          </a:prstGeom>
        </p:spPr>
      </p:pic>
      <p:sp>
        <p:nvSpPr>
          <p:cNvPr id="2" name="TextBox 1">
            <a:extLst>
              <a:ext uri="{FF2B5EF4-FFF2-40B4-BE49-F238E27FC236}">
                <a16:creationId xmlns:a16="http://schemas.microsoft.com/office/drawing/2014/main" id="{111918BC-C8CB-91E5-FAA0-32BC0FF4C16C}"/>
              </a:ext>
            </a:extLst>
          </p:cNvPr>
          <p:cNvSpPr txBox="1"/>
          <p:nvPr/>
        </p:nvSpPr>
        <p:spPr>
          <a:xfrm>
            <a:off x="5811140" y="333286"/>
            <a:ext cx="4606183" cy="1754326"/>
          </a:xfrm>
          <a:prstGeom prst="rect">
            <a:avLst/>
          </a:prstGeom>
          <a:noFill/>
        </p:spPr>
        <p:txBody>
          <a:bodyPr wrap="square" rtlCol="0">
            <a:spAutoFit/>
          </a:bodyPr>
          <a:lstStyle/>
          <a:p>
            <a:r>
              <a:rPr lang="en-US" dirty="0"/>
              <a:t>Figure on the left: </a:t>
            </a:r>
          </a:p>
          <a:p>
            <a:r>
              <a:rPr lang="en-US" dirty="0"/>
              <a:t>Shows the success-rate (y-axis) progress with the training episodes (x-axis). </a:t>
            </a:r>
          </a:p>
          <a:p>
            <a:r>
              <a:rPr lang="en-US" dirty="0"/>
              <a:t>Comparing the success-rate  without any rules (‘Baseline’) to that with Rule-1 (avoid back-and-forth in-place rotation) applied (‘Rule 1’).</a:t>
            </a:r>
          </a:p>
        </p:txBody>
      </p:sp>
      <p:sp>
        <p:nvSpPr>
          <p:cNvPr id="6" name="TextBox 5">
            <a:extLst>
              <a:ext uri="{FF2B5EF4-FFF2-40B4-BE49-F238E27FC236}">
                <a16:creationId xmlns:a16="http://schemas.microsoft.com/office/drawing/2014/main" id="{F5BDBFB9-6B26-65BA-CFE2-FEC077188852}"/>
              </a:ext>
            </a:extLst>
          </p:cNvPr>
          <p:cNvSpPr txBox="1"/>
          <p:nvPr/>
        </p:nvSpPr>
        <p:spPr>
          <a:xfrm>
            <a:off x="5811139" y="3238856"/>
            <a:ext cx="5281302" cy="1754326"/>
          </a:xfrm>
          <a:prstGeom prst="rect">
            <a:avLst/>
          </a:prstGeom>
          <a:noFill/>
        </p:spPr>
        <p:txBody>
          <a:bodyPr wrap="square" rtlCol="0">
            <a:spAutoFit/>
          </a:bodyPr>
          <a:lstStyle/>
          <a:p>
            <a:r>
              <a:rPr lang="en-US" dirty="0"/>
              <a:t>Figure on the left: </a:t>
            </a:r>
          </a:p>
          <a:p>
            <a:r>
              <a:rPr lang="en-US" dirty="0"/>
              <a:t>Shows the number of back-and-forth occurrences during an episode. </a:t>
            </a:r>
          </a:p>
          <a:p>
            <a:r>
              <a:rPr lang="en-US" dirty="0"/>
              <a:t>Comparing the counts of the baseline, without any rules (‘Baseline’), to that with Rule-1 (avoid back-and-forth in-place rotation) applied (‘Rule 1’).</a:t>
            </a:r>
          </a:p>
        </p:txBody>
      </p:sp>
    </p:spTree>
    <p:extLst>
      <p:ext uri="{BB962C8B-B14F-4D97-AF65-F5344CB8AC3E}">
        <p14:creationId xmlns:p14="http://schemas.microsoft.com/office/powerpoint/2010/main" val="402412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79964E9-8576-5D3B-17DE-9D0A8436A121}"/>
              </a:ext>
            </a:extLst>
          </p:cNvPr>
          <p:cNvPicPr>
            <a:picLocks noChangeAspect="1"/>
          </p:cNvPicPr>
          <p:nvPr/>
        </p:nvPicPr>
        <p:blipFill>
          <a:blip r:embed="rId2"/>
          <a:stretch>
            <a:fillRect/>
          </a:stretch>
        </p:blipFill>
        <p:spPr>
          <a:xfrm>
            <a:off x="-1" y="3030664"/>
            <a:ext cx="3967123" cy="2227913"/>
          </a:xfrm>
          <a:prstGeom prst="rect">
            <a:avLst/>
          </a:prstGeom>
        </p:spPr>
      </p:pic>
      <p:pic>
        <p:nvPicPr>
          <p:cNvPr id="8" name="Picture 7">
            <a:extLst>
              <a:ext uri="{FF2B5EF4-FFF2-40B4-BE49-F238E27FC236}">
                <a16:creationId xmlns:a16="http://schemas.microsoft.com/office/drawing/2014/main" id="{CDDFB3B1-B59A-DD69-ABCE-5288F1C7577D}"/>
              </a:ext>
            </a:extLst>
          </p:cNvPr>
          <p:cNvPicPr>
            <a:picLocks noChangeAspect="1"/>
          </p:cNvPicPr>
          <p:nvPr/>
        </p:nvPicPr>
        <p:blipFill>
          <a:blip r:embed="rId3"/>
          <a:stretch>
            <a:fillRect/>
          </a:stretch>
        </p:blipFill>
        <p:spPr>
          <a:xfrm>
            <a:off x="4016282" y="3030664"/>
            <a:ext cx="3967124" cy="2227914"/>
          </a:xfrm>
          <a:prstGeom prst="rect">
            <a:avLst/>
          </a:prstGeom>
        </p:spPr>
      </p:pic>
      <p:pic>
        <p:nvPicPr>
          <p:cNvPr id="12" name="Picture 11">
            <a:extLst>
              <a:ext uri="{FF2B5EF4-FFF2-40B4-BE49-F238E27FC236}">
                <a16:creationId xmlns:a16="http://schemas.microsoft.com/office/drawing/2014/main" id="{6A1D7527-110C-E1D4-ABBA-B72C3E87DB71}"/>
              </a:ext>
            </a:extLst>
          </p:cNvPr>
          <p:cNvPicPr>
            <a:picLocks noChangeAspect="1"/>
          </p:cNvPicPr>
          <p:nvPr/>
        </p:nvPicPr>
        <p:blipFill>
          <a:blip r:embed="rId4"/>
          <a:stretch>
            <a:fillRect/>
          </a:stretch>
        </p:blipFill>
        <p:spPr>
          <a:xfrm>
            <a:off x="7983406" y="3062958"/>
            <a:ext cx="3967124" cy="2227914"/>
          </a:xfrm>
          <a:prstGeom prst="rect">
            <a:avLst/>
          </a:prstGeom>
        </p:spPr>
      </p:pic>
      <p:sp>
        <p:nvSpPr>
          <p:cNvPr id="6" name="TextBox 5">
            <a:extLst>
              <a:ext uri="{FF2B5EF4-FFF2-40B4-BE49-F238E27FC236}">
                <a16:creationId xmlns:a16="http://schemas.microsoft.com/office/drawing/2014/main" id="{B605A447-753D-F2F7-60AE-B363FA52991B}"/>
              </a:ext>
            </a:extLst>
          </p:cNvPr>
          <p:cNvSpPr txBox="1"/>
          <p:nvPr/>
        </p:nvSpPr>
        <p:spPr>
          <a:xfrm>
            <a:off x="4971015" y="183704"/>
            <a:ext cx="4606183" cy="1200329"/>
          </a:xfrm>
          <a:prstGeom prst="rect">
            <a:avLst/>
          </a:prstGeom>
          <a:noFill/>
        </p:spPr>
        <p:txBody>
          <a:bodyPr wrap="square" rtlCol="0">
            <a:spAutoFit/>
          </a:bodyPr>
          <a:lstStyle/>
          <a:p>
            <a:r>
              <a:rPr lang="en-US" dirty="0"/>
              <a:t>Figure on the left: </a:t>
            </a:r>
          </a:p>
          <a:p>
            <a:r>
              <a:rPr lang="en-US" dirty="0"/>
              <a:t>Shows the success-rate, comparing the success-rate  without any rules (‘Baseline’) to that with all rules applied (‘All Rules’).</a:t>
            </a:r>
          </a:p>
        </p:txBody>
      </p:sp>
      <p:sp>
        <p:nvSpPr>
          <p:cNvPr id="7" name="TextBox 6">
            <a:extLst>
              <a:ext uri="{FF2B5EF4-FFF2-40B4-BE49-F238E27FC236}">
                <a16:creationId xmlns:a16="http://schemas.microsoft.com/office/drawing/2014/main" id="{C26078B3-C2DB-FA9C-3740-9FAC3AE522BE}"/>
              </a:ext>
            </a:extLst>
          </p:cNvPr>
          <p:cNvSpPr txBox="1"/>
          <p:nvPr/>
        </p:nvSpPr>
        <p:spPr>
          <a:xfrm>
            <a:off x="4971015" y="1416327"/>
            <a:ext cx="5950510" cy="1477328"/>
          </a:xfrm>
          <a:prstGeom prst="rect">
            <a:avLst/>
          </a:prstGeom>
          <a:noFill/>
        </p:spPr>
        <p:txBody>
          <a:bodyPr wrap="square" rtlCol="0">
            <a:spAutoFit/>
          </a:bodyPr>
          <a:lstStyle/>
          <a:p>
            <a:r>
              <a:rPr lang="en-US" dirty="0"/>
              <a:t>Figure on the bottom: </a:t>
            </a:r>
          </a:p>
          <a:p>
            <a:r>
              <a:rPr lang="en-US" dirty="0"/>
              <a:t>Shows the number of related ‘violation’ occurrences during an episode. </a:t>
            </a:r>
          </a:p>
          <a:p>
            <a:r>
              <a:rPr lang="en-US" dirty="0"/>
              <a:t>Comparing the counts of the baseline, without any rules (‘Baseline’), to that with all rules applied (‘All Rules’).</a:t>
            </a:r>
          </a:p>
        </p:txBody>
      </p:sp>
      <p:pic>
        <p:nvPicPr>
          <p:cNvPr id="9" name="Picture 8">
            <a:extLst>
              <a:ext uri="{FF2B5EF4-FFF2-40B4-BE49-F238E27FC236}">
                <a16:creationId xmlns:a16="http://schemas.microsoft.com/office/drawing/2014/main" id="{39852975-6576-2AF5-C89F-8B227A87C1C5}"/>
              </a:ext>
            </a:extLst>
          </p:cNvPr>
          <p:cNvPicPr>
            <a:picLocks noChangeAspect="1"/>
          </p:cNvPicPr>
          <p:nvPr/>
        </p:nvPicPr>
        <p:blipFill>
          <a:blip r:embed="rId5"/>
          <a:stretch>
            <a:fillRect/>
          </a:stretch>
        </p:blipFill>
        <p:spPr>
          <a:xfrm>
            <a:off x="0" y="0"/>
            <a:ext cx="4917895" cy="2761861"/>
          </a:xfrm>
          <a:prstGeom prst="rect">
            <a:avLst/>
          </a:prstGeom>
        </p:spPr>
      </p:pic>
      <p:sp>
        <p:nvSpPr>
          <p:cNvPr id="4" name="Oval 3">
            <a:extLst>
              <a:ext uri="{FF2B5EF4-FFF2-40B4-BE49-F238E27FC236}">
                <a16:creationId xmlns:a16="http://schemas.microsoft.com/office/drawing/2014/main" id="{5A29FB31-DC9E-F851-2D12-BD1E4D98ED31}"/>
              </a:ext>
            </a:extLst>
          </p:cNvPr>
          <p:cNvSpPr/>
          <p:nvPr/>
        </p:nvSpPr>
        <p:spPr>
          <a:xfrm>
            <a:off x="3837062" y="376015"/>
            <a:ext cx="957129" cy="6580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Oval 12">
            <a:extLst>
              <a:ext uri="{FF2B5EF4-FFF2-40B4-BE49-F238E27FC236}">
                <a16:creationId xmlns:a16="http://schemas.microsoft.com/office/drawing/2014/main" id="{A817BF2D-A54C-25A3-76D0-FE7F0B5E9C19}"/>
              </a:ext>
            </a:extLst>
          </p:cNvPr>
          <p:cNvSpPr/>
          <p:nvPr/>
        </p:nvSpPr>
        <p:spPr>
          <a:xfrm>
            <a:off x="3034573" y="3708869"/>
            <a:ext cx="957129" cy="13747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Oval 13">
            <a:extLst>
              <a:ext uri="{FF2B5EF4-FFF2-40B4-BE49-F238E27FC236}">
                <a16:creationId xmlns:a16="http://schemas.microsoft.com/office/drawing/2014/main" id="{AF74EFFA-DB79-2CB6-AF51-9ABFA43BBDE9}"/>
              </a:ext>
            </a:extLst>
          </p:cNvPr>
          <p:cNvSpPr/>
          <p:nvPr/>
        </p:nvSpPr>
        <p:spPr>
          <a:xfrm>
            <a:off x="7025220" y="3982334"/>
            <a:ext cx="957129" cy="112815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Oval 14">
            <a:extLst>
              <a:ext uri="{FF2B5EF4-FFF2-40B4-BE49-F238E27FC236}">
                <a16:creationId xmlns:a16="http://schemas.microsoft.com/office/drawing/2014/main" id="{D04563C7-590C-8CFF-652E-902FA413B6E4}"/>
              </a:ext>
            </a:extLst>
          </p:cNvPr>
          <p:cNvSpPr/>
          <p:nvPr/>
        </p:nvSpPr>
        <p:spPr>
          <a:xfrm>
            <a:off x="10991287" y="3461040"/>
            <a:ext cx="957129" cy="16225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C56E6451-DBDB-4413-3E35-98659348ED16}"/>
              </a:ext>
            </a:extLst>
          </p:cNvPr>
          <p:cNvSpPr txBox="1"/>
          <p:nvPr/>
        </p:nvSpPr>
        <p:spPr>
          <a:xfrm>
            <a:off x="427289" y="5571858"/>
            <a:ext cx="6227008" cy="923330"/>
          </a:xfrm>
          <a:prstGeom prst="rect">
            <a:avLst/>
          </a:prstGeom>
          <a:noFill/>
        </p:spPr>
        <p:txBody>
          <a:bodyPr wrap="square" rtlCol="0">
            <a:spAutoFit/>
          </a:bodyPr>
          <a:lstStyle/>
          <a:p>
            <a:r>
              <a:rPr lang="en-US" dirty="0"/>
              <a:t>With all rules applied, violations diminishes! </a:t>
            </a:r>
          </a:p>
          <a:p>
            <a:r>
              <a:rPr lang="en-US" dirty="0"/>
              <a:t>AND</a:t>
            </a:r>
          </a:p>
          <a:p>
            <a:r>
              <a:rPr lang="en-US" dirty="0"/>
              <a:t>Performance (e.g., success rate) are BETTER from the baseline!</a:t>
            </a:r>
            <a:endParaRPr lang="en-IL" dirty="0"/>
          </a:p>
        </p:txBody>
      </p:sp>
    </p:spTree>
    <p:extLst>
      <p:ext uri="{BB962C8B-B14F-4D97-AF65-F5344CB8AC3E}">
        <p14:creationId xmlns:p14="http://schemas.microsoft.com/office/powerpoint/2010/main" val="371790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2BB-FAD3-EB6B-986D-70E9B209A7E7}"/>
              </a:ext>
            </a:extLst>
          </p:cNvPr>
          <p:cNvSpPr>
            <a:spLocks noGrp="1"/>
          </p:cNvSpPr>
          <p:nvPr>
            <p:ph type="title"/>
          </p:nvPr>
        </p:nvSpPr>
        <p:spPr/>
        <p:txBody>
          <a:bodyPr/>
          <a:lstStyle/>
          <a:p>
            <a:r>
              <a:rPr lang="en-US" dirty="0"/>
              <a:t>Backup slides</a:t>
            </a:r>
            <a:endParaRPr lang="en-IL" dirty="0"/>
          </a:p>
        </p:txBody>
      </p:sp>
      <p:sp>
        <p:nvSpPr>
          <p:cNvPr id="3" name="Content Placeholder 2">
            <a:extLst>
              <a:ext uri="{FF2B5EF4-FFF2-40B4-BE49-F238E27FC236}">
                <a16:creationId xmlns:a16="http://schemas.microsoft.com/office/drawing/2014/main" id="{DEAD0CE5-FD82-7016-96FC-5A66C2AABAD7}"/>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9984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BAAB-CA0C-8009-0B25-A98948F6AAB3}"/>
              </a:ext>
            </a:extLst>
          </p:cNvPr>
          <p:cNvSpPr>
            <a:spLocks noGrp="1"/>
          </p:cNvSpPr>
          <p:nvPr>
            <p:ph type="title"/>
          </p:nvPr>
        </p:nvSpPr>
        <p:spPr/>
        <p:txBody>
          <a:bodyPr/>
          <a:lstStyle/>
          <a:p>
            <a:r>
              <a:rPr lang="en-US" dirty="0"/>
              <a:t>SBP Program</a:t>
            </a:r>
            <a:endParaRPr lang="en-IL" dirty="0"/>
          </a:p>
        </p:txBody>
      </p:sp>
      <p:sp>
        <p:nvSpPr>
          <p:cNvPr id="4" name="Rectangle 1">
            <a:extLst>
              <a:ext uri="{FF2B5EF4-FFF2-40B4-BE49-F238E27FC236}">
                <a16:creationId xmlns:a16="http://schemas.microsoft.com/office/drawing/2014/main" id="{4BAC83A1-67E9-B7B1-70A8-234EF5904F65}"/>
              </a:ext>
            </a:extLst>
          </p:cNvPr>
          <p:cNvSpPr>
            <a:spLocks noGrp="1" noChangeArrowheads="1"/>
          </p:cNvSpPr>
          <p:nvPr>
            <p:ph idx="1"/>
          </p:nvPr>
        </p:nvSpPr>
        <p:spPr bwMode="auto">
          <a:xfrm>
            <a:off x="838200" y="2500883"/>
            <a:ext cx="6223178" cy="30008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900" b="0" i="0" u="none" strike="noStrike" cap="none" normalizeH="0" baseline="0" dirty="0" err="1">
                <a:ln>
                  <a:noFill/>
                </a:ln>
                <a:solidFill>
                  <a:srgbClr val="A9B7C6"/>
                </a:solidFill>
                <a:effectLst/>
                <a:latin typeface="JetBrains Mono"/>
              </a:rPr>
              <a:t>initial_list</a:t>
            </a:r>
            <a:r>
              <a:rPr kumimoji="0" lang="en-IL" altLang="en-IL" sz="900" b="0" i="0" u="none" strike="noStrike" cap="none" normalizeH="0" baseline="0" dirty="0">
                <a:ln>
                  <a:noFill/>
                </a:ln>
                <a:solidFill>
                  <a:srgbClr val="A9B7C6"/>
                </a:solidFill>
                <a:effectLst/>
                <a:latin typeface="JetBrains Mono"/>
              </a:rPr>
              <a:t> = [</a:t>
            </a:r>
            <a:r>
              <a:rPr kumimoji="0" lang="en-US" altLang="en-IL" sz="900" b="0" i="0" u="none" strike="noStrike" cap="none" normalizeH="0" baseline="0" dirty="0" err="1">
                <a:ln>
                  <a:noFill/>
                </a:ln>
                <a:solidFill>
                  <a:srgbClr val="A9B7C6"/>
                </a:solidFill>
                <a:effectLst/>
                <a:latin typeface="JetBrains Mono"/>
              </a:rPr>
              <a:t>SBP_avoid_turning_when_clear</a:t>
            </a:r>
            <a:r>
              <a:rPr kumimoji="0" lang="en-IL" altLang="en-IL" sz="900" b="0" i="0" u="none" strike="noStrike" cap="none" normalizeH="0" baseline="0" dirty="0">
                <a:ln>
                  <a:noFill/>
                </a:ln>
                <a:solidFill>
                  <a:srgbClr val="A9B7C6"/>
                </a:solidFill>
                <a:effectLst/>
                <a:latin typeface="JetBrains Mono"/>
              </a:rPr>
              <a:t>r()</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SBP_avoid_k_consecuative_turns</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SBP_avoidBackAndForthRotation</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err="1">
                <a:ln>
                  <a:noFill/>
                </a:ln>
                <a:solidFill>
                  <a:srgbClr val="A9B7C6"/>
                </a:solidFill>
                <a:effectLst/>
                <a:latin typeface="JetBrains Mono"/>
              </a:rPr>
              <a:t>b_program</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BProgram_ex</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A4926"/>
                </a:solidFill>
                <a:effectLst/>
                <a:latin typeface="JetBrains Mono"/>
              </a:rPr>
              <a:t>bthreads</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initial_list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a:ln>
                  <a:noFill/>
                </a:ln>
                <a:solidFill>
                  <a:srgbClr val="808080"/>
                </a:solidFill>
                <a:effectLst/>
                <a:latin typeface="JetBrains Mono"/>
              </a:rPr>
              <a:t>#source_name='__main__',</a:t>
            </a:r>
            <a:br>
              <a:rPr kumimoji="0" lang="en-IL" altLang="en-IL" sz="900" b="0" i="0" u="none" strike="noStrike" cap="none" normalizeH="0" baseline="0" dirty="0">
                <a:ln>
                  <a:noFill/>
                </a:ln>
                <a:solidFill>
                  <a:srgbClr val="808080"/>
                </a:solidFill>
                <a:effectLst/>
                <a:latin typeface="JetBrains Mono"/>
              </a:rPr>
            </a:br>
            <a:r>
              <a:rPr kumimoji="0" lang="en-IL" altLang="en-IL" sz="900" b="0" i="0" u="none" strike="noStrike" cap="none" normalizeH="0" baseline="0" dirty="0">
                <a:ln>
                  <a:noFill/>
                </a:ln>
                <a:solidFill>
                  <a:srgbClr val="808080"/>
                </a:solidFill>
                <a:effectLst/>
                <a:latin typeface="JetBrains Mono"/>
              </a:rPr>
              <a:t>                        </a:t>
            </a:r>
            <a:r>
              <a:rPr kumimoji="0" lang="en-IL" altLang="en-IL" sz="900" b="0" i="0" u="none" strike="noStrike" cap="none" normalizeH="0" baseline="0" dirty="0" err="1">
                <a:ln>
                  <a:noFill/>
                </a:ln>
                <a:solidFill>
                  <a:srgbClr val="AA4926"/>
                </a:solidFill>
                <a:effectLst/>
                <a:latin typeface="JetBrains Mono"/>
              </a:rPr>
              <a:t>event_selection_strategy</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SimpleEventSelectionStrategy</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a:t>
            </a:r>
            <a:br>
              <a:rPr kumimoji="0" lang="en-IL" altLang="en-IL" sz="900" b="0" i="0" u="none" strike="noStrike" cap="none" normalizeH="0" baseline="0" dirty="0">
                <a:ln>
                  <a:noFill/>
                </a:ln>
                <a:solidFill>
                  <a:srgbClr val="CC7832"/>
                </a:solidFill>
                <a:effectLst/>
                <a:latin typeface="JetBrains Mono"/>
              </a:rPr>
            </a:b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a:ln>
                  <a:noFill/>
                </a:ln>
                <a:solidFill>
                  <a:srgbClr val="AA4926"/>
                </a:solidFill>
                <a:effectLst/>
                <a:latin typeface="JetBrains Mono"/>
              </a:rPr>
              <a:t>listener</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PrintBProgramRunnerListener</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a:t>
            </a:r>
            <a:br>
              <a:rPr kumimoji="0" lang="en-IL" altLang="en-IL" sz="900" b="0" i="0" u="none" strike="noStrike" cap="none" normalizeH="0" baseline="0" dirty="0">
                <a:ln>
                  <a:noFill/>
                </a:ln>
                <a:solidFill>
                  <a:srgbClr val="CC7832"/>
                </a:solidFill>
                <a:effectLst/>
                <a:latin typeface="JetBrains Mono"/>
              </a:rPr>
            </a:b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A4926"/>
                </a:solidFill>
                <a:effectLst/>
                <a:latin typeface="JetBrains Mono"/>
              </a:rPr>
              <a:t>infinite_run</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True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err="1">
                <a:ln>
                  <a:noFill/>
                </a:ln>
                <a:solidFill>
                  <a:srgbClr val="A9B7C6"/>
                </a:solidFill>
                <a:effectLst/>
                <a:latin typeface="JetBrains Mono"/>
              </a:rPr>
              <a:t>b_program.run</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True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CC7832"/>
                </a:solidFill>
                <a:effectLst/>
                <a:latin typeface="JetBrains Mono"/>
              </a:rPr>
              <a:t>while True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SBP_requested_ev</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get_random_action</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br>
              <a:rPr kumimoji="0" lang="en-IL" altLang="en-IL" sz="900" b="0" i="0" u="none" strike="noStrike" cap="none" normalizeH="0" baseline="0" dirty="0">
                <a:ln>
                  <a:noFill/>
                </a:ln>
                <a:solidFill>
                  <a:srgbClr val="6897BB"/>
                </a:solidFill>
                <a:effectLst/>
                <a:latin typeface="JetBrains Mono"/>
              </a:rPr>
            </a:br>
            <a:r>
              <a:rPr kumimoji="0" lang="en-IL" altLang="en-IL" sz="900" b="0" i="0" u="none" strike="noStrike" cap="none" normalizeH="0" baseline="0" dirty="0">
                <a:ln>
                  <a:noFill/>
                </a:ln>
                <a:solidFill>
                  <a:srgbClr val="6897BB"/>
                </a:solidFill>
                <a:effectLst/>
                <a:latin typeface="JetBrains Mono"/>
              </a:rPr>
              <a:t>    </a:t>
            </a:r>
            <a:r>
              <a:rPr kumimoji="0" lang="en-IL" altLang="en-IL" sz="900" b="0" i="0" u="none" strike="noStrike" cap="none" normalizeH="0" baseline="0" dirty="0">
                <a:ln>
                  <a:noFill/>
                </a:ln>
                <a:solidFill>
                  <a:srgbClr val="808080"/>
                </a:solidFill>
                <a:effectLst/>
                <a:latin typeface="JetBrains Mono"/>
              </a:rPr>
              <a:t>#  The event is requested externally, thus must check it is not blocked:</a:t>
            </a:r>
            <a:br>
              <a:rPr kumimoji="0" lang="en-IL" altLang="en-IL" sz="900" b="0" i="0" u="none" strike="noStrike" cap="none" normalizeH="0" baseline="0" dirty="0">
                <a:ln>
                  <a:noFill/>
                </a:ln>
                <a:solidFill>
                  <a:srgbClr val="808080"/>
                </a:solidFill>
                <a:effectLst/>
                <a:latin typeface="JetBrains Mono"/>
              </a:rPr>
            </a:br>
            <a:r>
              <a:rPr kumimoji="0" lang="en-IL" altLang="en-IL" sz="900" b="0" i="0" u="none" strike="noStrike" cap="none" normalizeH="0" baseline="0" dirty="0">
                <a:ln>
                  <a:noFill/>
                </a:ln>
                <a:solidFill>
                  <a:srgbClr val="808080"/>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if not </a:t>
            </a:r>
            <a:r>
              <a:rPr kumimoji="0" lang="en-IL" altLang="en-IL" sz="900" b="0" i="0" u="none" strike="noStrike" cap="none" normalizeH="0" baseline="0" dirty="0" err="1">
                <a:ln>
                  <a:noFill/>
                </a:ln>
                <a:solidFill>
                  <a:srgbClr val="A9B7C6"/>
                </a:solidFill>
                <a:effectLst/>
                <a:latin typeface="JetBrains Mono"/>
              </a:rPr>
              <a:t>b_program.is_event_blocked</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SBP_requested_ev</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SBP_terminated</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b_program.one_pass_all_bthreads</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True, </a:t>
            </a:r>
            <a:r>
              <a:rPr kumimoji="0" lang="en-IL" altLang="en-IL" sz="900" b="0" i="0" u="none" strike="noStrike" cap="none" normalizeH="0" baseline="0" dirty="0" err="1">
                <a:ln>
                  <a:noFill/>
                </a:ln>
                <a:solidFill>
                  <a:srgbClr val="A9B7C6"/>
                </a:solidFill>
                <a:effectLst/>
                <a:latin typeface="JetBrains Mono"/>
              </a:rPr>
              <a:t>SBP_requested_ev</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assert not </a:t>
            </a:r>
            <a:r>
              <a:rPr kumimoji="0" lang="en-IL" altLang="en-IL" sz="900" b="0" i="0" u="none" strike="noStrike" cap="none" normalizeH="0" baseline="0" dirty="0" err="1">
                <a:ln>
                  <a:noFill/>
                </a:ln>
                <a:solidFill>
                  <a:srgbClr val="A9B7C6"/>
                </a:solidFill>
                <a:effectLst/>
                <a:latin typeface="JetBrains Mono"/>
              </a:rPr>
              <a:t>SBP_terminated</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a:ln>
                  <a:noFill/>
                </a:ln>
                <a:solidFill>
                  <a:srgbClr val="6A8759"/>
                </a:solidFill>
                <a:effectLst/>
                <a:latin typeface="JetBrains Mono"/>
              </a:rPr>
              <a:t>'SBP: premature program termination'</a:t>
            </a:r>
            <a:br>
              <a:rPr kumimoji="0" lang="en-IL" altLang="en-IL" sz="900" b="0" i="0" u="none" strike="noStrike" cap="none" normalizeH="0" baseline="0" dirty="0">
                <a:ln>
                  <a:noFill/>
                </a:ln>
                <a:solidFill>
                  <a:srgbClr val="6A8759"/>
                </a:solidFill>
                <a:effectLst/>
                <a:latin typeface="JetBrains Mono"/>
              </a:rPr>
            </a:br>
            <a:r>
              <a:rPr kumimoji="0" lang="en-IL" altLang="en-IL" sz="900" b="0" i="0" u="none" strike="noStrike" cap="none" normalizeH="0" baseline="0" dirty="0">
                <a:ln>
                  <a:noFill/>
                </a:ln>
                <a:solidFill>
                  <a:srgbClr val="6A8759"/>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if </a:t>
            </a:r>
            <a:r>
              <a:rPr kumimoji="0" lang="en-IL" altLang="en-IL" sz="900" b="0" i="0" u="none" strike="noStrike" cap="none" normalizeH="0" baseline="0" dirty="0" err="1">
                <a:ln>
                  <a:noFill/>
                </a:ln>
                <a:solidFill>
                  <a:srgbClr val="A9B7C6"/>
                </a:solidFill>
                <a:effectLst/>
                <a:latin typeface="JetBrains Mono"/>
              </a:rPr>
              <a:t>b_program.is_event_blocked</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SBP_requested_ev</a:t>
            </a: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808080"/>
                </a:solidFill>
                <a:effectLst/>
                <a:latin typeface="JetBrains Mono"/>
              </a:rPr>
              <a:t>###  Mind that either it was already blocked, or became blocked in the</a:t>
            </a:r>
            <a:br>
              <a:rPr kumimoji="0" lang="en-IL" altLang="en-IL" sz="900" b="0" i="0" u="none" strike="noStrike" cap="none" normalizeH="0" baseline="0" dirty="0">
                <a:ln>
                  <a:noFill/>
                </a:ln>
                <a:solidFill>
                  <a:srgbClr val="808080"/>
                </a:solidFill>
                <a:effectLst/>
                <a:latin typeface="JetBrains Mono"/>
              </a:rPr>
            </a:br>
            <a:r>
              <a:rPr kumimoji="0" lang="en-IL" altLang="en-IL" sz="900" b="0" i="0" u="none" strike="noStrike" cap="none" normalizeH="0" baseline="0" dirty="0">
                <a:ln>
                  <a:noFill/>
                </a:ln>
                <a:solidFill>
                  <a:srgbClr val="808080"/>
                </a:solidFill>
                <a:effectLst/>
                <a:latin typeface="JetBrains Mono"/>
              </a:rPr>
              <a:t>                                                     ###  call to </a:t>
            </a:r>
            <a:r>
              <a:rPr kumimoji="0" lang="en-IL" altLang="en-IL" sz="900" b="0" i="0" u="none" strike="noStrike" cap="none" normalizeH="0" baseline="0" dirty="0" err="1">
                <a:ln>
                  <a:noFill/>
                </a:ln>
                <a:solidFill>
                  <a:srgbClr val="808080"/>
                </a:solidFill>
                <a:effectLst/>
                <a:latin typeface="JetBrains Mono"/>
              </a:rPr>
              <a:t>one_pass_all_bthreads</a:t>
            </a:r>
            <a:r>
              <a:rPr kumimoji="0" lang="en-IL" altLang="en-IL" sz="900" b="0" i="0" u="none" strike="noStrike" cap="none" normalizeH="0" baseline="0" dirty="0">
                <a:ln>
                  <a:noFill/>
                </a:ln>
                <a:solidFill>
                  <a:srgbClr val="808080"/>
                </a:solidFill>
                <a:effectLst/>
                <a:latin typeface="JetBrains Mono"/>
              </a:rPr>
              <a:t> above</a:t>
            </a:r>
            <a:br>
              <a:rPr kumimoji="0" lang="en-IL" altLang="en-IL" sz="900" b="0" i="0" u="none" strike="noStrike" cap="none" normalizeH="0" baseline="0" dirty="0">
                <a:ln>
                  <a:noFill/>
                </a:ln>
                <a:solidFill>
                  <a:srgbClr val="808080"/>
                </a:solidFill>
                <a:effectLst/>
                <a:latin typeface="JetBrains Mono"/>
              </a:rPr>
            </a:br>
            <a:r>
              <a:rPr kumimoji="0" lang="en-IL" altLang="en-IL" sz="900" b="0" i="0" u="none" strike="noStrike" cap="none" normalizeH="0" baseline="0" dirty="0">
                <a:ln>
                  <a:noFill/>
                </a:ln>
                <a:solidFill>
                  <a:srgbClr val="808080"/>
                </a:solidFill>
                <a:effectLst/>
                <a:latin typeface="JetBrains Mono"/>
              </a:rPr>
              <a:t>        </a:t>
            </a:r>
            <a:r>
              <a:rPr kumimoji="0" lang="en-IL" altLang="en-IL" sz="900" b="0" i="0" u="none" strike="noStrike" cap="none" normalizeH="0" baseline="0" dirty="0">
                <a:ln>
                  <a:noFill/>
                </a:ln>
                <a:solidFill>
                  <a:srgbClr val="8888C6"/>
                </a:solidFill>
                <a:effectLst/>
                <a:latin typeface="JetBrains Mono"/>
              </a:rPr>
              <a:t>print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"In </a:t>
            </a:r>
            <a:r>
              <a:rPr kumimoji="0" lang="en-IL" altLang="en-IL" sz="900" b="0" i="0" u="none" strike="noStrike" cap="none" normalizeH="0" baseline="0" dirty="0" err="1">
                <a:ln>
                  <a:noFill/>
                </a:ln>
                <a:solidFill>
                  <a:srgbClr val="6A8759"/>
                </a:solidFill>
                <a:effectLst/>
                <a:latin typeface="JetBrains Mono"/>
              </a:rPr>
              <a:t>mainloop</a:t>
            </a:r>
            <a:r>
              <a:rPr kumimoji="0" lang="en-IL" altLang="en-IL" sz="900" b="0" i="0" u="none" strike="noStrike" cap="none" normalizeH="0" baseline="0" dirty="0">
                <a:ln>
                  <a:noFill/>
                </a:ln>
                <a:solidFill>
                  <a:srgbClr val="6A8759"/>
                </a:solidFill>
                <a:effectLst/>
                <a:latin typeface="JetBrains Mono"/>
              </a:rPr>
              <a:t> -- Blocked </a:t>
            </a:r>
            <a:r>
              <a:rPr kumimoji="0" lang="en-IL" altLang="en-IL" sz="900" b="0" i="0" u="none" strike="noStrike" cap="none" normalizeH="0" baseline="0" dirty="0" err="1">
                <a:ln>
                  <a:noFill/>
                </a:ln>
                <a:solidFill>
                  <a:srgbClr val="6A8759"/>
                </a:solidFill>
                <a:effectLst/>
                <a:latin typeface="JetBrains Mono"/>
              </a:rPr>
              <a:t>ev</a:t>
            </a:r>
            <a:r>
              <a:rPr kumimoji="0" lang="en-IL" altLang="en-IL" sz="900" b="0" i="0" u="none" strike="noStrike" cap="none" normalizeH="0" baseline="0" dirty="0">
                <a:ln>
                  <a:noFill/>
                </a:ln>
                <a:solidFill>
                  <a:srgbClr val="6A8759"/>
                </a:solidFill>
                <a:effectLst/>
                <a:latin typeface="JetBrains Mono"/>
              </a:rPr>
              <a:t> {}, iteration: {}"</a:t>
            </a:r>
            <a:r>
              <a:rPr kumimoji="0" lang="en-IL" altLang="en-IL" sz="900" b="0" i="0" u="none" strike="noStrike" cap="none" normalizeH="0" baseline="0" dirty="0">
                <a:ln>
                  <a:noFill/>
                </a:ln>
                <a:solidFill>
                  <a:srgbClr val="A9B7C6"/>
                </a:solidFill>
                <a:effectLst/>
                <a:latin typeface="JetBrains Mono"/>
              </a:rPr>
              <a:t>.format(</a:t>
            </a:r>
            <a:r>
              <a:rPr kumimoji="0" lang="en-IL" altLang="en-IL" sz="900" b="0" i="0" u="none" strike="noStrike" cap="none" normalizeH="0" baseline="0" dirty="0" err="1">
                <a:ln>
                  <a:noFill/>
                </a:ln>
                <a:solidFill>
                  <a:srgbClr val="A9B7C6"/>
                </a:solidFill>
                <a:effectLst/>
                <a:latin typeface="JetBrains Mono"/>
              </a:rPr>
              <a:t>SBP_requested_ev</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iteration_counter</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else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SBP_terminated</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b_program.superstep_all_bthreads</a:t>
            </a:r>
            <a:r>
              <a:rPr kumimoji="0" lang="en-IL" altLang="en-IL" sz="900" b="0" i="0" u="none" strike="noStrike" cap="none" normalizeH="0" baseline="0" dirty="0">
                <a:ln>
                  <a:noFill/>
                </a:ln>
                <a:solidFill>
                  <a:srgbClr val="A9B7C6"/>
                </a:solidFill>
                <a:effectLst/>
                <a:latin typeface="JetBrains Mono"/>
              </a:rPr>
              <a:t>()</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58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FFDE18-0666-79BC-F7C6-806B4A891753}"/>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900" b="0" i="0" u="none" strike="noStrike" cap="none" normalizeH="0" baseline="0">
                <a:ln>
                  <a:noFill/>
                </a:ln>
                <a:solidFill>
                  <a:srgbClr val="CC7832"/>
                </a:solidFill>
                <a:effectLst/>
                <a:latin typeface="JetBrains Mono"/>
              </a:rPr>
              <a:t>def </a:t>
            </a:r>
            <a:r>
              <a:rPr kumimoji="0" lang="en-IL" altLang="en-IL" sz="900" b="0" i="0" u="none" strike="noStrike" cap="none" normalizeH="0" baseline="0">
                <a:ln>
                  <a:noFill/>
                </a:ln>
                <a:solidFill>
                  <a:srgbClr val="FFC66D"/>
                </a:solidFill>
                <a:effectLst/>
                <a:latin typeface="JetBrains Mono"/>
              </a:rPr>
              <a:t>override_reward</a:t>
            </a:r>
            <a:r>
              <a:rPr kumimoji="0" lang="en-IL" altLang="en-IL" sz="900" b="0" i="0" u="none" strike="noStrike" cap="none" normalizeH="0" baseline="0">
                <a:ln>
                  <a:noFill/>
                </a:ln>
                <a:solidFill>
                  <a:srgbClr val="A9B7C6"/>
                </a:solidFill>
                <a:effectLst/>
                <a:latin typeface="JetBrains Mono"/>
              </a:rPr>
              <a:t>(</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A9B7C6"/>
                </a:solidFill>
                <a:effectLst/>
                <a:latin typeface="JetBrains Mono"/>
              </a:rPr>
              <a:t>reward</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A9B7C6"/>
                </a:solidFill>
                <a:effectLst/>
                <a:latin typeface="JetBrains Mono"/>
              </a:rPr>
              <a:t>action</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72737A"/>
                </a:solidFill>
                <a:effectLst/>
                <a:latin typeface="JetBrains Mono"/>
              </a:rPr>
              <a:t>is_done=False</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A9B7C6"/>
                </a:solidFill>
                <a:effectLst/>
                <a:latin typeface="JetBrains Mono"/>
              </a:rPr>
              <a:t>state_info_dict=</a:t>
            </a:r>
            <a:r>
              <a:rPr kumimoji="0" lang="en-IL" altLang="en-IL" sz="900" b="0" i="0" u="none" strike="noStrike" cap="none" normalizeH="0" baseline="0">
                <a:ln>
                  <a:noFill/>
                </a:ln>
                <a:solidFill>
                  <a:srgbClr val="CC7832"/>
                </a:solidFill>
                <a:effectLst/>
                <a:latin typeface="JetBrains Mono"/>
              </a:rPr>
              <a:t>None</a:t>
            </a: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808080"/>
                </a:solidFill>
                <a:effectLst/>
                <a:latin typeface="JetBrains Mono"/>
              </a:rPr>
              <a:t>#before 12-5-2022</a:t>
            </a:r>
            <a:br>
              <a:rPr kumimoji="0" lang="en-IL" altLang="en-IL" sz="900" b="0" i="0" u="none" strike="noStrike" cap="none" normalizeH="0" baseline="0">
                <a:ln>
                  <a:noFill/>
                </a:ln>
                <a:solidFill>
                  <a:srgbClr val="808080"/>
                </a:solidFill>
                <a:effectLst/>
                <a:latin typeface="JetBrains Mono"/>
              </a:rPr>
            </a:br>
            <a:r>
              <a:rPr kumimoji="0" lang="en-IL" altLang="en-IL" sz="900" b="0" i="0" u="none" strike="noStrike" cap="none" normalizeH="0" baseline="0">
                <a:ln>
                  <a:noFill/>
                </a:ln>
                <a:solidFill>
                  <a:srgbClr val="808080"/>
                </a:solidFill>
                <a:effectLst/>
                <a:latin typeface="JetBrains Mono"/>
              </a:rPr>
              <a:t>   </a:t>
            </a:r>
            <a:r>
              <a:rPr kumimoji="0" lang="en-IL" altLang="en-IL" sz="900" b="0" i="0" u="none" strike="noStrike" cap="none" normalizeH="0" baseline="0">
                <a:ln>
                  <a:noFill/>
                </a:ln>
                <a:solidFill>
                  <a:srgbClr val="A9B7C6"/>
                </a:solidFill>
                <a:effectLst/>
                <a:latin typeface="JetBrains Mono"/>
              </a:rPr>
              <a:t>info[</a:t>
            </a:r>
            <a:r>
              <a:rPr kumimoji="0" lang="en-IL" altLang="en-IL" sz="900" b="0" i="0" u="none" strike="noStrike" cap="none" normalizeH="0" baseline="0">
                <a:ln>
                  <a:noFill/>
                </a:ln>
                <a:solidFill>
                  <a:srgbClr val="6A8759"/>
                </a:solidFill>
                <a:effectLst/>
                <a:latin typeface="JetBrains Mono"/>
              </a:rPr>
              <a:t>'sum_of_back_and_forth'</a:t>
            </a:r>
            <a:r>
              <a:rPr kumimoji="0" lang="en-IL" altLang="en-IL" sz="900" b="0" i="0" u="none" strike="noStrike" cap="none" normalizeH="0" baseline="0">
                <a:ln>
                  <a:noFill/>
                </a:ln>
                <a:solidFill>
                  <a:srgbClr val="A9B7C6"/>
                </a:solidFill>
                <a:effectLst/>
                <a:latin typeface="JetBrains Mono"/>
              </a:rPr>
              <a:t>] = </a:t>
            </a:r>
            <a:r>
              <a:rPr kumimoji="0" lang="en-IL" altLang="en-IL" sz="900" b="0" i="0" u="none" strike="noStrike" cap="none" normalizeH="0" baseline="0">
                <a:ln>
                  <a:noFill/>
                </a:ln>
                <a:solidFill>
                  <a:srgbClr val="6897BB"/>
                </a:solidFill>
                <a:effectLst/>
                <a:latin typeface="JetBrains Mono"/>
              </a:rPr>
              <a:t>0</a:t>
            </a:r>
            <a:br>
              <a:rPr kumimoji="0" lang="en-IL" altLang="en-IL" sz="900" b="0" i="0" u="none" strike="noStrike" cap="none" normalizeH="0" baseline="0">
                <a:ln>
                  <a:noFill/>
                </a:ln>
                <a:solidFill>
                  <a:srgbClr val="6897BB"/>
                </a:solidFill>
                <a:effectLst/>
                <a:latin typeface="JetBrains Mono"/>
              </a:rPr>
            </a:br>
            <a:r>
              <a:rPr kumimoji="0" lang="en-IL" altLang="en-IL" sz="900" b="0" i="0" u="none" strike="noStrike" cap="none" normalizeH="0" baseline="0">
                <a:ln>
                  <a:noFill/>
                </a:ln>
                <a:solidFill>
                  <a:srgbClr val="6897BB"/>
                </a:solidFill>
                <a:effectLst/>
                <a:latin typeface="JetBrains Mono"/>
              </a:rPr>
              <a:t>   </a:t>
            </a:r>
            <a:r>
              <a:rPr kumimoji="0" lang="en-IL" altLang="en-IL" sz="900" b="0" i="0" u="none" strike="noStrike" cap="none" normalizeH="0" baseline="0">
                <a:ln>
                  <a:noFill/>
                </a:ln>
                <a:solidFill>
                  <a:srgbClr val="A9B7C6"/>
                </a:solidFill>
                <a:effectLst/>
                <a:latin typeface="JetBrains Mono"/>
              </a:rPr>
              <a:t>info[</a:t>
            </a:r>
            <a:r>
              <a:rPr kumimoji="0" lang="en-IL" altLang="en-IL" sz="900" b="0" i="0" u="none" strike="noStrike" cap="none" normalizeH="0" baseline="0">
                <a:ln>
                  <a:noFill/>
                </a:ln>
                <a:solidFill>
                  <a:srgbClr val="6A8759"/>
                </a:solidFill>
                <a:effectLst/>
                <a:latin typeface="JetBrains Mono"/>
              </a:rPr>
              <a:t>'sum_of_6_or_more_same_direction_turns'</a:t>
            </a:r>
            <a:r>
              <a:rPr kumimoji="0" lang="en-IL" altLang="en-IL" sz="900" b="0" i="0" u="none" strike="noStrike" cap="none" normalizeH="0" baseline="0">
                <a:ln>
                  <a:noFill/>
                </a:ln>
                <a:solidFill>
                  <a:srgbClr val="A9B7C6"/>
                </a:solidFill>
                <a:effectLst/>
                <a:latin typeface="JetBrains Mono"/>
              </a:rPr>
              <a:t>] = </a:t>
            </a:r>
            <a:r>
              <a:rPr kumimoji="0" lang="en-IL" altLang="en-IL" sz="900" b="0" i="0" u="none" strike="noStrike" cap="none" normalizeH="0" baseline="0">
                <a:ln>
                  <a:noFill/>
                </a:ln>
                <a:solidFill>
                  <a:srgbClr val="6897BB"/>
                </a:solidFill>
                <a:effectLst/>
                <a:latin typeface="JetBrains Mono"/>
              </a:rPr>
              <a:t>0</a:t>
            </a:r>
            <a:br>
              <a:rPr kumimoji="0" lang="en-IL" altLang="en-IL" sz="900" b="0" i="0" u="none" strike="noStrike" cap="none" normalizeH="0" baseline="0">
                <a:ln>
                  <a:noFill/>
                </a:ln>
                <a:solidFill>
                  <a:srgbClr val="6897BB"/>
                </a:solidFill>
                <a:effectLst/>
                <a:latin typeface="JetBrains Mono"/>
              </a:rPr>
            </a:br>
            <a:r>
              <a:rPr kumimoji="0" lang="en-IL" altLang="en-IL" sz="900" b="0" i="0" u="none" strike="noStrike" cap="none" normalizeH="0" baseline="0">
                <a:ln>
                  <a:noFill/>
                </a:ln>
                <a:solidFill>
                  <a:srgbClr val="6897BB"/>
                </a:solidFill>
                <a:effectLst/>
                <a:latin typeface="JetBrains Mono"/>
              </a:rPr>
              <a:t>   </a:t>
            </a:r>
            <a:r>
              <a:rPr kumimoji="0" lang="en-IL" altLang="en-IL" sz="900" b="0" i="0" u="none" strike="noStrike" cap="none" normalizeH="0" baseline="0">
                <a:ln>
                  <a:noFill/>
                </a:ln>
                <a:solidFill>
                  <a:srgbClr val="A9B7C6"/>
                </a:solidFill>
                <a:effectLst/>
                <a:latin typeface="JetBrains Mono"/>
              </a:rPr>
              <a:t>info[</a:t>
            </a:r>
            <a:r>
              <a:rPr kumimoji="0" lang="en-IL" altLang="en-IL" sz="900" b="0" i="0" u="none" strike="noStrike" cap="none" normalizeH="0" baseline="0">
                <a:ln>
                  <a:noFill/>
                </a:ln>
                <a:solidFill>
                  <a:srgbClr val="6A8759"/>
                </a:solidFill>
                <a:effectLst/>
                <a:latin typeface="JetBrains Mono"/>
              </a:rPr>
              <a:t>'sum_of_long_loops'</a:t>
            </a:r>
            <a:r>
              <a:rPr kumimoji="0" lang="en-IL" altLang="en-IL" sz="900" b="0" i="0" u="none" strike="noStrike" cap="none" normalizeH="0" baseline="0">
                <a:ln>
                  <a:noFill/>
                </a:ln>
                <a:solidFill>
                  <a:srgbClr val="A9B7C6"/>
                </a:solidFill>
                <a:effectLst/>
                <a:latin typeface="JetBrains Mono"/>
              </a:rPr>
              <a:t>] = </a:t>
            </a:r>
            <a:r>
              <a:rPr kumimoji="0" lang="en-IL" altLang="en-IL" sz="900" b="0" i="0" u="none" strike="noStrike" cap="none" normalizeH="0" baseline="0">
                <a:ln>
                  <a:noFill/>
                </a:ln>
                <a:solidFill>
                  <a:srgbClr val="6897BB"/>
                </a:solidFill>
                <a:effectLst/>
                <a:latin typeface="JetBrains Mono"/>
              </a:rPr>
              <a:t>0</a:t>
            </a:r>
            <a:br>
              <a:rPr kumimoji="0" lang="en-IL" altLang="en-IL" sz="900" b="0" i="0" u="none" strike="noStrike" cap="none" normalizeH="0" baseline="0">
                <a:ln>
                  <a:noFill/>
                </a:ln>
                <a:solidFill>
                  <a:srgbClr val="6897BB"/>
                </a:solidFill>
                <a:effectLst/>
                <a:latin typeface="JetBrains Mono"/>
              </a:rPr>
            </a:br>
            <a:r>
              <a:rPr kumimoji="0" lang="en-IL" altLang="en-IL" sz="900" b="0" i="0" u="none" strike="noStrike" cap="none" normalizeH="0" baseline="0">
                <a:ln>
                  <a:noFill/>
                </a:ln>
                <a:solidFill>
                  <a:srgbClr val="6897BB"/>
                </a:solidFill>
                <a:effectLst/>
                <a:latin typeface="JetBrains Mono"/>
              </a:rPr>
              <a:t>   </a:t>
            </a:r>
            <a:r>
              <a:rPr kumimoji="0" lang="en-IL" altLang="en-IL" sz="900" b="0" i="0" u="none" strike="noStrike" cap="none" normalizeH="0" baseline="0">
                <a:ln>
                  <a:noFill/>
                </a:ln>
                <a:solidFill>
                  <a:srgbClr val="A9B7C6"/>
                </a:solidFill>
                <a:effectLst/>
                <a:latin typeface="JetBrains Mono"/>
              </a:rPr>
              <a:t>info[</a:t>
            </a:r>
            <a:r>
              <a:rPr kumimoji="0" lang="en-IL" altLang="en-IL" sz="900" b="0" i="0" u="none" strike="noStrike" cap="none" normalizeH="0" baseline="0">
                <a:ln>
                  <a:noFill/>
                </a:ln>
                <a:solidFill>
                  <a:srgbClr val="6A8759"/>
                </a:solidFill>
                <a:effectLst/>
                <a:latin typeface="JetBrains Mono"/>
              </a:rPr>
              <a:t>'sum_of_fwd_encouragement'</a:t>
            </a:r>
            <a:r>
              <a:rPr kumimoji="0" lang="en-IL" altLang="en-IL" sz="900" b="0" i="0" u="none" strike="noStrike" cap="none" normalizeH="0" baseline="0">
                <a:ln>
                  <a:noFill/>
                </a:ln>
                <a:solidFill>
                  <a:srgbClr val="A9B7C6"/>
                </a:solidFill>
                <a:effectLst/>
                <a:latin typeface="JetBrains Mono"/>
              </a:rPr>
              <a:t>] = </a:t>
            </a:r>
            <a:r>
              <a:rPr kumimoji="0" lang="en-IL" altLang="en-IL" sz="900" b="0" i="0" u="none" strike="noStrike" cap="none" normalizeH="0" baseline="0">
                <a:ln>
                  <a:noFill/>
                </a:ln>
                <a:solidFill>
                  <a:srgbClr val="6897BB"/>
                </a:solidFill>
                <a:effectLst/>
                <a:latin typeface="JetBrains Mono"/>
              </a:rPr>
              <a:t>0</a:t>
            </a:r>
            <a:br>
              <a:rPr kumimoji="0" lang="en-IL" altLang="en-IL" sz="900" b="0" i="0" u="none" strike="noStrike" cap="none" normalizeH="0" baseline="0">
                <a:ln>
                  <a:noFill/>
                </a:ln>
                <a:solidFill>
                  <a:srgbClr val="6897BB"/>
                </a:solidFill>
                <a:effectLst/>
                <a:latin typeface="JetBrains Mono"/>
              </a:rPr>
            </a:br>
            <a:br>
              <a:rPr kumimoji="0" lang="en-IL" altLang="en-IL" sz="900" b="0" i="0" u="none" strike="noStrike" cap="none" normalizeH="0" baseline="0">
                <a:ln>
                  <a:noFill/>
                </a:ln>
                <a:solidFill>
                  <a:srgbClr val="6897BB"/>
                </a:solidFill>
                <a:effectLst/>
                <a:latin typeface="JetBrains Mono"/>
              </a:rPr>
            </a:br>
            <a:r>
              <a:rPr kumimoji="0" lang="en-IL" altLang="en-IL" sz="900" b="0" i="0" u="none" strike="noStrike" cap="none" normalizeH="0" baseline="0">
                <a:ln>
                  <a:noFill/>
                </a:ln>
                <a:solidFill>
                  <a:srgbClr val="6897BB"/>
                </a:solidFill>
                <a:effectLst/>
                <a:latin typeface="JetBrains Mono"/>
              </a:rPr>
              <a:t>   </a:t>
            </a:r>
            <a:r>
              <a:rPr kumimoji="0" lang="en-IL" altLang="en-IL" sz="900" b="0" i="0" u="none" strike="noStrike" cap="none" normalizeH="0" baseline="0">
                <a:ln>
                  <a:noFill/>
                </a:ln>
                <a:solidFill>
                  <a:srgbClr val="A9B7C6"/>
                </a:solidFill>
                <a:effectLst/>
                <a:latin typeface="JetBrains Mono"/>
              </a:rPr>
              <a:t>overriden_reward = reward</a:t>
            </a: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SBP_requested_ev =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.append_request(action</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A9B7C6"/>
                </a:solidFill>
                <a:effectLst/>
                <a:latin typeface="JetBrains Mono"/>
              </a:rPr>
              <a:t>state_info_dict)</a:t>
            </a:r>
            <a:br>
              <a:rPr kumimoji="0" lang="en-IL" altLang="en-IL" sz="900" b="0" i="0" u="none" strike="noStrike" cap="none" normalizeH="0" baseline="0">
                <a:ln>
                  <a:noFill/>
                </a:ln>
                <a:solidFill>
                  <a:srgbClr val="A9B7C6"/>
                </a:solidFill>
                <a:effectLst/>
                <a:latin typeface="JetBrains Mono"/>
              </a:rPr>
            </a:b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.SBP_terminated =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.b_program.one_pass_all_bthreads(</a:t>
            </a:r>
            <a:r>
              <a:rPr kumimoji="0" lang="en-IL" altLang="en-IL" sz="900" b="0" i="0" u="none" strike="noStrike" cap="none" normalizeH="0" baseline="0">
                <a:ln>
                  <a:noFill/>
                </a:ln>
                <a:solidFill>
                  <a:srgbClr val="CC7832"/>
                </a:solidFill>
                <a:effectLst/>
                <a:latin typeface="JetBrains Mono"/>
              </a:rPr>
              <a:t>True</a:t>
            </a:r>
            <a:r>
              <a:rPr kumimoji="0" lang="en-IL" altLang="en-IL" sz="900" b="0" i="0" u="none" strike="noStrike" cap="none" normalizeH="0" baseline="0">
                <a:ln>
                  <a:noFill/>
                </a:ln>
                <a:solidFill>
                  <a:srgbClr val="A9B7C6"/>
                </a:solidFill>
                <a:effectLst/>
                <a:latin typeface="JetBrains Mono"/>
              </a:rPr>
              <a:t>)</a:t>
            </a:r>
            <a:br>
              <a:rPr kumimoji="0" lang="en-IL" altLang="en-IL" sz="900" b="0" i="0" u="none" strike="noStrike" cap="none" normalizeH="0" baseline="0">
                <a:ln>
                  <a:noFill/>
                </a:ln>
                <a:solidFill>
                  <a:srgbClr val="A9B7C6"/>
                </a:solidFill>
                <a:effectLst/>
                <a:latin typeface="JetBrains Mono"/>
              </a:rPr>
            </a:b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CC7832"/>
                </a:solidFill>
                <a:effectLst/>
                <a:latin typeface="JetBrains Mono"/>
              </a:rPr>
              <a:t>assert not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.SBP_terminated</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6A8759"/>
                </a:solidFill>
                <a:effectLst/>
                <a:latin typeface="JetBrains Mono"/>
              </a:rPr>
              <a:t>'SBP: premature program termination'</a:t>
            </a:r>
            <a:br>
              <a:rPr kumimoji="0" lang="en-IL" altLang="en-IL" sz="900" b="0" i="0" u="none" strike="noStrike" cap="none" normalizeH="0" baseline="0">
                <a:ln>
                  <a:noFill/>
                </a:ln>
                <a:solidFill>
                  <a:srgbClr val="6A8759"/>
                </a:solidFill>
                <a:effectLst/>
                <a:latin typeface="JetBrains Mono"/>
              </a:rPr>
            </a:br>
            <a:r>
              <a:rPr kumimoji="0" lang="en-IL" altLang="en-IL" sz="900" b="0" i="0" u="none" strike="noStrike" cap="none" normalizeH="0" baseline="0">
                <a:ln>
                  <a:noFill/>
                </a:ln>
                <a:solidFill>
                  <a:srgbClr val="6A8759"/>
                </a:solidFill>
                <a:effectLst/>
                <a:latin typeface="JetBrains Mono"/>
              </a:rPr>
              <a:t>   </a:t>
            </a:r>
            <a:r>
              <a:rPr kumimoji="0" lang="en-IL" altLang="en-IL" sz="900" b="0" i="0" u="none" strike="noStrike" cap="none" normalizeH="0" baseline="0">
                <a:ln>
                  <a:noFill/>
                </a:ln>
                <a:solidFill>
                  <a:srgbClr val="CC7832"/>
                </a:solidFill>
                <a:effectLst/>
                <a:latin typeface="JetBrains Mono"/>
              </a:rPr>
              <a:t>if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.b_program.is_event_blocked(SBP_requested_ev):</a:t>
            </a: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808080"/>
                </a:solidFill>
                <a:effectLst/>
                <a:latin typeface="JetBrains Mono"/>
              </a:rPr>
              <a:t># print("Blocked ev {}".format(SBP_requested_ev))</a:t>
            </a:r>
            <a:br>
              <a:rPr kumimoji="0" lang="en-IL" altLang="en-IL" sz="900" b="0" i="0" u="none" strike="noStrike" cap="none" normalizeH="0" baseline="0">
                <a:ln>
                  <a:noFill/>
                </a:ln>
                <a:solidFill>
                  <a:srgbClr val="808080"/>
                </a:solidFill>
                <a:effectLst/>
                <a:latin typeface="JetBrains Mono"/>
              </a:rPr>
            </a:br>
            <a:r>
              <a:rPr kumimoji="0" lang="en-IL" altLang="en-IL" sz="900" b="0" i="0" u="none" strike="noStrike" cap="none" normalizeH="0" baseline="0">
                <a:ln>
                  <a:noFill/>
                </a:ln>
                <a:solidFill>
                  <a:srgbClr val="808080"/>
                </a:solidFill>
                <a:effectLst/>
                <a:latin typeface="JetBrains Mono"/>
              </a:rPr>
              <a:t>      </a:t>
            </a:r>
            <a:r>
              <a:rPr kumimoji="0" lang="en-IL" altLang="en-IL" sz="900" b="0" i="0" u="none" strike="noStrike" cap="none" normalizeH="0" baseline="0">
                <a:ln>
                  <a:noFill/>
                </a:ln>
                <a:solidFill>
                  <a:srgbClr val="CC7832"/>
                </a:solidFill>
                <a:effectLst/>
                <a:latin typeface="JetBrains Mono"/>
              </a:rPr>
              <a:t>if not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.only_count_asif_penalty:</a:t>
            </a: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overriden_reward =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.reward_penalty</a:t>
            </a: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.report_results(reward</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A9B7C6"/>
                </a:solidFill>
                <a:effectLst/>
                <a:latin typeface="JetBrains Mono"/>
              </a:rPr>
              <a:t>overriden_reward</a:t>
            </a:r>
            <a:r>
              <a:rPr kumimoji="0" lang="en-IL" altLang="en-IL" sz="900" b="0" i="0" u="none" strike="noStrike" cap="none" normalizeH="0" baseline="0">
                <a:ln>
                  <a:noFill/>
                </a:ln>
                <a:solidFill>
                  <a:srgbClr val="CC7832"/>
                </a:solidFill>
                <a:effectLst/>
                <a:latin typeface="JetBrains Mono"/>
              </a:rPr>
              <a:t>, </a:t>
            </a:r>
            <a:r>
              <a:rPr kumimoji="0" lang="en-IL" altLang="en-IL" sz="900" b="0" i="0" u="none" strike="noStrike" cap="none" normalizeH="0" baseline="0">
                <a:ln>
                  <a:noFill/>
                </a:ln>
                <a:solidFill>
                  <a:srgbClr val="8888C6"/>
                </a:solidFill>
                <a:effectLst/>
                <a:latin typeface="JetBrains Mono"/>
              </a:rPr>
              <a:t>str</a:t>
            </a:r>
            <a:r>
              <a:rPr kumimoji="0" lang="en-IL" altLang="en-IL" sz="900" b="0" i="0" u="none" strike="noStrike" cap="none" normalizeH="0" baseline="0">
                <a:ln>
                  <a:noFill/>
                </a:ln>
                <a:solidFill>
                  <a:srgbClr val="A9B7C6"/>
                </a:solidFill>
                <a:effectLst/>
                <a:latin typeface="JetBrains Mono"/>
              </a:rPr>
              <a:t>(SBP_requested_ev))</a:t>
            </a:r>
            <a:br>
              <a:rPr kumimoji="0" lang="en-IL" altLang="en-IL" sz="900" b="0" i="0" u="none" strike="noStrike" cap="none" normalizeH="0" baseline="0">
                <a:ln>
                  <a:noFill/>
                </a:ln>
                <a:solidFill>
                  <a:srgbClr val="A9B7C6"/>
                </a:solidFill>
                <a:effectLst/>
                <a:latin typeface="JetBrains Mono"/>
              </a:rPr>
            </a:b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.SBP_terminated = </a:t>
            </a:r>
            <a:r>
              <a:rPr kumimoji="0" lang="en-IL" altLang="en-IL" sz="900" b="0" i="0" u="none" strike="noStrike" cap="none" normalizeH="0" baseline="0">
                <a:ln>
                  <a:noFill/>
                </a:ln>
                <a:solidFill>
                  <a:srgbClr val="94558D"/>
                </a:solidFill>
                <a:effectLst/>
                <a:latin typeface="JetBrains Mono"/>
              </a:rPr>
              <a:t>self</a:t>
            </a:r>
            <a:r>
              <a:rPr kumimoji="0" lang="en-IL" altLang="en-IL" sz="900" b="0" i="0" u="none" strike="noStrike" cap="none" normalizeH="0" baseline="0">
                <a:ln>
                  <a:noFill/>
                </a:ln>
                <a:solidFill>
                  <a:srgbClr val="A9B7C6"/>
                </a:solidFill>
                <a:effectLst/>
                <a:latin typeface="JetBrains Mono"/>
              </a:rPr>
              <a:t>.b_program.superstep_all_bthreads()</a:t>
            </a:r>
            <a:br>
              <a:rPr kumimoji="0" lang="en-IL" altLang="en-IL" sz="900" b="0" i="0" u="none" strike="noStrike" cap="none" normalizeH="0" baseline="0">
                <a:ln>
                  <a:noFill/>
                </a:ln>
                <a:solidFill>
                  <a:srgbClr val="A9B7C6"/>
                </a:solidFill>
                <a:effectLst/>
                <a:latin typeface="JetBrains Mono"/>
              </a:rPr>
            </a:br>
            <a:br>
              <a:rPr kumimoji="0" lang="en-IL" altLang="en-IL" sz="900" b="0" i="0" u="none" strike="noStrike" cap="none" normalizeH="0" baseline="0">
                <a:ln>
                  <a:noFill/>
                </a:ln>
                <a:solidFill>
                  <a:srgbClr val="A9B7C6"/>
                </a:solidFill>
                <a:effectLst/>
                <a:latin typeface="JetBrains Mono"/>
              </a:rPr>
            </a:br>
            <a:r>
              <a:rPr kumimoji="0" lang="en-IL" altLang="en-IL" sz="900" b="0" i="0" u="none" strike="noStrike" cap="none" normalizeH="0" baseline="0">
                <a:ln>
                  <a:noFill/>
                </a:ln>
                <a:solidFill>
                  <a:srgbClr val="A9B7C6"/>
                </a:solidFill>
                <a:effectLst/>
                <a:latin typeface="JetBrains Mono"/>
              </a:rPr>
              <a:t>   </a:t>
            </a:r>
            <a:r>
              <a:rPr kumimoji="0" lang="en-IL" altLang="en-IL" sz="900" b="0" i="0" u="none" strike="noStrike" cap="none" normalizeH="0" baseline="0">
                <a:ln>
                  <a:noFill/>
                </a:ln>
                <a:solidFill>
                  <a:srgbClr val="CC7832"/>
                </a:solidFill>
                <a:effectLst/>
                <a:latin typeface="JetBrains Mono"/>
              </a:rPr>
              <a:t>return </a:t>
            </a:r>
            <a:r>
              <a:rPr kumimoji="0" lang="en-IL" altLang="en-IL" sz="900" b="0" i="0" u="none" strike="noStrike" cap="none" normalizeH="0" baseline="0">
                <a:ln>
                  <a:noFill/>
                </a:ln>
                <a:solidFill>
                  <a:srgbClr val="A9B7C6"/>
                </a:solidFill>
                <a:effectLst/>
                <a:latin typeface="JetBrains Mono"/>
              </a:rPr>
              <a:t>overriden_reward</a:t>
            </a:r>
            <a:endParaRPr kumimoji="0" lang="en-IL" altLang="en-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C495DCD-7D66-C1C6-8CBA-25CAF2E2F0DD}"/>
              </a:ext>
            </a:extLst>
          </p:cNvPr>
          <p:cNvSpPr>
            <a:spLocks noGrp="1" noChangeArrowheads="1"/>
          </p:cNvSpPr>
          <p:nvPr>
            <p:ph type="title"/>
          </p:nvPr>
        </p:nvSpPr>
        <p:spPr bwMode="auto">
          <a:xfrm>
            <a:off x="838200" y="912490"/>
            <a:ext cx="2185214"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900" b="0" i="0" u="none" strike="noStrike" cap="none" normalizeH="0" baseline="0" dirty="0" err="1">
                <a:ln>
                  <a:noFill/>
                </a:ln>
                <a:solidFill>
                  <a:srgbClr val="A9B7C6"/>
                </a:solidFill>
                <a:effectLst/>
                <a:latin typeface="JetBrains Mono"/>
              </a:rPr>
              <a:t>RoboticNavigation_ES_extension_SBP</a:t>
            </a:r>
            <a:r>
              <a:rPr kumimoji="0" lang="en-US" altLang="en-IL" sz="900" b="0" i="0" u="none" strike="noStrike" cap="none" normalizeH="0" baseline="0" dirty="0">
                <a:ln>
                  <a:noFill/>
                </a:ln>
                <a:solidFill>
                  <a:srgbClr val="A9B7C6"/>
                </a:solidFill>
                <a:effectLst/>
                <a:latin typeface="JetBrains Mono"/>
              </a:rPr>
              <a:t> ENV</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426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1A8C-9861-FF6E-ED23-92712CA9EA4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2CFF45D-3A48-1647-58B5-C684B17B3932}"/>
              </a:ext>
            </a:extLst>
          </p:cNvPr>
          <p:cNvSpPr>
            <a:spLocks noGrp="1"/>
          </p:cNvSpPr>
          <p:nvPr>
            <p:ph idx="1"/>
          </p:nvPr>
        </p:nvSpPr>
        <p:spPr/>
        <p:txBody>
          <a:bodyPr>
            <a:normAutofit lnSpcReduction="10000"/>
          </a:bodyPr>
          <a:lstStyle/>
          <a:p>
            <a:pPr algn="l"/>
            <a:r>
              <a:rPr lang="en-US" sz="1800" dirty="0">
                <a:latin typeface="NimbusRomNo9L-Regu"/>
              </a:rPr>
              <a:t>In the coming slides we describe the three scenarios we used during DRL training, in order to get safe and high-performing agent.</a:t>
            </a:r>
          </a:p>
          <a:p>
            <a:pPr algn="l"/>
            <a:r>
              <a:rPr lang="en-US" sz="1800" dirty="0">
                <a:latin typeface="NimbusRomNo9L-Regu"/>
              </a:rPr>
              <a:t>We used </a:t>
            </a:r>
            <a:r>
              <a:rPr lang="en-US" sz="1800" dirty="0" err="1">
                <a:latin typeface="NimbusRomNo9L-Regu"/>
              </a:rPr>
              <a:t>Statecharts</a:t>
            </a:r>
            <a:r>
              <a:rPr lang="en-US" sz="1800" dirty="0">
                <a:latin typeface="NimbusRomNo9L-Regu"/>
              </a:rPr>
              <a:t> as the graphical notation.</a:t>
            </a:r>
          </a:p>
          <a:p>
            <a:pPr algn="l"/>
            <a:r>
              <a:rPr lang="en-US" sz="1800" dirty="0">
                <a:latin typeface="NimbusRomNo9L-Regu"/>
              </a:rPr>
              <a:t>We were able to </a:t>
            </a:r>
            <a:r>
              <a:rPr lang="en-US" sz="1800" b="0" i="0" u="none" strike="noStrike" baseline="0" dirty="0">
                <a:latin typeface="NimbusRomNo9L-Regu"/>
              </a:rPr>
              <a:t>reduce the number of undesired behaviors detailed below, without damaging the primary  objective of the training: the success rate.</a:t>
            </a:r>
          </a:p>
          <a:p>
            <a:pPr algn="l"/>
            <a:r>
              <a:rPr lang="en-US" sz="1800" b="0" i="0" u="none" strike="noStrike" baseline="0" dirty="0">
                <a:latin typeface="NimbusRomNo9L-Regu"/>
              </a:rPr>
              <a:t>Undesired behaviors:</a:t>
            </a:r>
          </a:p>
          <a:p>
            <a:pPr marL="800100" lvl="1" indent="-342900">
              <a:buFont typeface="+mj-lt"/>
              <a:buAutoNum type="arabicPeriod"/>
            </a:pPr>
            <a:r>
              <a:rPr lang="en-US" sz="1400" b="0" i="0" u="none" strike="noStrike" baseline="0" dirty="0" err="1">
                <a:latin typeface="NimbusRomNo9L-ReguItal"/>
              </a:rPr>
              <a:t>Back&amp;forth</a:t>
            </a:r>
            <a:r>
              <a:rPr lang="en-US" sz="1400" b="0" i="0" u="none" strike="noStrike" baseline="0" dirty="0">
                <a:latin typeface="NimbusRomNo9L-ReguItal"/>
              </a:rPr>
              <a:t> in-place rotations</a:t>
            </a:r>
          </a:p>
          <a:p>
            <a:pPr marL="1257300" lvl="2" indent="-342900">
              <a:buFont typeface="+mj-lt"/>
              <a:buAutoNum type="arabicPeriod"/>
            </a:pPr>
            <a:r>
              <a:rPr lang="en-US" sz="1400" dirty="0">
                <a:latin typeface="NimbusRomNo9L-ReguItal"/>
              </a:rPr>
              <a:t>Rational: After back-and-forth, the robot is in identical situation as before, but wasted time and battery energy.</a:t>
            </a:r>
          </a:p>
          <a:p>
            <a:pPr marL="1257300" lvl="2" indent="-342900">
              <a:buFont typeface="+mj-lt"/>
              <a:buAutoNum type="arabicPeriod"/>
            </a:pPr>
            <a:r>
              <a:rPr lang="en-US" sz="1400" dirty="0">
                <a:latin typeface="NimbusRomNo9L-ReguItal"/>
              </a:rPr>
              <a:t>Enforcing Scenario: </a:t>
            </a:r>
            <a:r>
              <a:rPr lang="en-US" sz="1400" dirty="0" err="1">
                <a:latin typeface="NimbusRomNo9L-ReguItal"/>
              </a:rPr>
              <a:t>SBP_avoidBackAndForthRotation</a:t>
            </a:r>
            <a:endParaRPr lang="en-US" sz="1400" dirty="0">
              <a:latin typeface="NimbusRomNo9L-ReguItal"/>
            </a:endParaRPr>
          </a:p>
          <a:p>
            <a:pPr marL="800100" lvl="1" indent="-342900">
              <a:buFont typeface="+mj-lt"/>
              <a:buAutoNum type="arabicPeriod"/>
            </a:pPr>
            <a:r>
              <a:rPr lang="en-US" sz="1400" b="0" i="0" u="none" strike="noStrike" baseline="0" dirty="0">
                <a:latin typeface="NimbusRomNo9L-Regu"/>
              </a:rPr>
              <a:t>Rotations larger than 180 </a:t>
            </a:r>
            <a:r>
              <a:rPr lang="en-US" sz="1400" b="0" i="0" u="none" strike="noStrike" baseline="0" dirty="0" err="1">
                <a:latin typeface="NimbusRomNo9L-Regu"/>
              </a:rPr>
              <a:t>degress</a:t>
            </a:r>
            <a:endParaRPr lang="en-US" sz="1400" b="0" i="0" u="none" strike="noStrike" baseline="0" dirty="0">
              <a:latin typeface="NimbusRomNo9L-Regu"/>
            </a:endParaRPr>
          </a:p>
          <a:p>
            <a:pPr marL="1257300" lvl="2" indent="-342900">
              <a:buFont typeface="+mj-lt"/>
              <a:buAutoNum type="arabicPeriod"/>
            </a:pPr>
            <a:r>
              <a:rPr lang="en-US" sz="1400" dirty="0">
                <a:latin typeface="NimbusRomNo9L-ReguItal"/>
              </a:rPr>
              <a:t>Rational: It is more efficient to make the shorter turn to the other side, to save time and battery energy.</a:t>
            </a:r>
          </a:p>
          <a:p>
            <a:pPr marL="1257300" lvl="2" indent="-342900">
              <a:buFont typeface="+mj-lt"/>
              <a:buAutoNum type="arabicPeriod"/>
            </a:pPr>
            <a:r>
              <a:rPr lang="en-US" sz="1400" dirty="0">
                <a:latin typeface="NimbusRomNo9L-ReguItal"/>
              </a:rPr>
              <a:t>Enforcing </a:t>
            </a:r>
            <a:r>
              <a:rPr lang="en-US" sz="1400" b="0" i="0" u="none" strike="noStrike" baseline="0" dirty="0">
                <a:latin typeface="NimbusRomNo9L-ReguItal"/>
              </a:rPr>
              <a:t>Scenario: </a:t>
            </a:r>
            <a:r>
              <a:rPr lang="en-US" sz="1400" b="0" i="0" u="none" strike="noStrike" baseline="0" dirty="0" err="1">
                <a:latin typeface="NimbusRomNo9L-ReguItal"/>
              </a:rPr>
              <a:t>SBP_avoid_k_consecuative_turns</a:t>
            </a:r>
            <a:r>
              <a:rPr lang="en-US" sz="1400" b="0" i="0" u="none" strike="noStrike" baseline="0" dirty="0">
                <a:latin typeface="NimbusRomNo9L-ReguItal"/>
              </a:rPr>
              <a:t> (‘k’ is 7, as each rotation step is of 30 degrees).</a:t>
            </a:r>
            <a:endParaRPr lang="en-US" sz="1400" b="0" i="0" u="none" strike="noStrike" baseline="0" dirty="0">
              <a:latin typeface="NimbusRomNo9L-Regu"/>
            </a:endParaRPr>
          </a:p>
          <a:p>
            <a:pPr marL="800100" lvl="1" indent="-342900">
              <a:buFont typeface="+mj-lt"/>
              <a:buAutoNum type="arabicPeriod"/>
            </a:pPr>
            <a:r>
              <a:rPr lang="en-US" sz="1400" b="0" i="0" u="none" strike="noStrike" baseline="0" dirty="0">
                <a:latin typeface="NimbusRomNo9L-Regu"/>
              </a:rPr>
              <a:t>T</a:t>
            </a:r>
            <a:r>
              <a:rPr lang="en-US" sz="1400" b="0" i="0" u="none" strike="noStrike" baseline="0" dirty="0">
                <a:latin typeface="NimbusRomNo9L-ReguItal"/>
              </a:rPr>
              <a:t>urning when the target is ahead and path is clear</a:t>
            </a:r>
          </a:p>
          <a:p>
            <a:pPr marL="1257300" lvl="2" indent="-342900">
              <a:buFont typeface="+mj-lt"/>
              <a:buAutoNum type="arabicPeriod"/>
            </a:pPr>
            <a:r>
              <a:rPr lang="en-US" sz="1400" dirty="0">
                <a:latin typeface="NimbusRomNo9L-ReguItal"/>
              </a:rPr>
              <a:t>Rational: There is no reason to turn, if the </a:t>
            </a:r>
            <a:r>
              <a:rPr lang="en-US" sz="1400" b="0" i="0" u="none" strike="noStrike" baseline="0" dirty="0">
                <a:latin typeface="NimbusRomNo9L-ReguItal"/>
              </a:rPr>
              <a:t>target is ahead and the path to it is clear.</a:t>
            </a:r>
            <a:endParaRPr lang="en-US" sz="1400" dirty="0">
              <a:latin typeface="NimbusRomNo9L-ReguItal"/>
            </a:endParaRPr>
          </a:p>
          <a:p>
            <a:pPr marL="1257300" lvl="2" indent="-342900">
              <a:buFont typeface="+mj-lt"/>
              <a:buAutoNum type="arabicPeriod"/>
            </a:pPr>
            <a:r>
              <a:rPr lang="en-US" sz="1400" dirty="0">
                <a:latin typeface="NimbusRomNo9L-ReguItal"/>
              </a:rPr>
              <a:t>Enforcing </a:t>
            </a:r>
            <a:r>
              <a:rPr lang="en-US" sz="1400" b="0" i="0" u="none" strike="noStrike" baseline="0" dirty="0">
                <a:latin typeface="NimbusRomNo9L-ReguItal"/>
              </a:rPr>
              <a:t>Scenario: </a:t>
            </a:r>
            <a:r>
              <a:rPr lang="en-US" sz="1400" b="0" i="0" u="none" strike="noStrike" baseline="0" dirty="0" err="1">
                <a:latin typeface="NimbusRomNo9L-ReguItal"/>
              </a:rPr>
              <a:t>SBP_avoid_turning_when_clear</a:t>
            </a:r>
            <a:endParaRPr lang="en-US" sz="1400" dirty="0">
              <a:latin typeface="NimbusRomNo9L-ReguItal"/>
            </a:endParaRPr>
          </a:p>
          <a:p>
            <a:r>
              <a:rPr lang="en-US" sz="1800" dirty="0">
                <a:latin typeface="NimbusRomNo9L-Regu"/>
              </a:rPr>
              <a:t>In slides 6 and 7, we compare the standard training process and training with rules.</a:t>
            </a:r>
          </a:p>
          <a:p>
            <a:pPr marL="457200" lvl="1" indent="0">
              <a:buNone/>
            </a:pPr>
            <a:endParaRPr lang="en-US" sz="1400" b="0" i="0" u="none" strike="noStrike" baseline="0" dirty="0">
              <a:latin typeface="NimbusRomNo9L-ReguItal"/>
            </a:endParaRPr>
          </a:p>
        </p:txBody>
      </p:sp>
    </p:spTree>
    <p:extLst>
      <p:ext uri="{BB962C8B-B14F-4D97-AF65-F5344CB8AC3E}">
        <p14:creationId xmlns:p14="http://schemas.microsoft.com/office/powerpoint/2010/main" val="216456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EE8-42AD-040F-734F-466E704F6804}"/>
              </a:ext>
            </a:extLst>
          </p:cNvPr>
          <p:cNvSpPr>
            <a:spLocks noGrp="1"/>
          </p:cNvSpPr>
          <p:nvPr>
            <p:ph type="title"/>
          </p:nvPr>
        </p:nvSpPr>
        <p:spPr/>
        <p:txBody>
          <a:bodyPr>
            <a:normAutofit/>
          </a:bodyPr>
          <a:lstStyle/>
          <a:p>
            <a:r>
              <a:rPr lang="en-US" altLang="en-IL" sz="3600" dirty="0">
                <a:solidFill>
                  <a:srgbClr val="FFC66D"/>
                </a:solidFill>
                <a:latin typeface="JetBrains Mono"/>
              </a:rPr>
              <a:t>A</a:t>
            </a:r>
            <a:r>
              <a:rPr kumimoji="0" lang="en-IL" altLang="en-IL" sz="3600" b="0" i="0" u="none" strike="noStrike" cap="none" normalizeH="0" baseline="0" dirty="0">
                <a:ln>
                  <a:noFill/>
                </a:ln>
                <a:solidFill>
                  <a:srgbClr val="FFC66D"/>
                </a:solidFill>
                <a:effectLst/>
                <a:latin typeface="JetBrains Mono"/>
              </a:rPr>
              <a:t>void</a:t>
            </a:r>
            <a:r>
              <a:rPr kumimoji="0" lang="en-US" altLang="en-IL" sz="3600" b="0" i="0" u="none" strike="noStrike" cap="none" normalizeH="0" baseline="0" dirty="0">
                <a:ln>
                  <a:noFill/>
                </a:ln>
                <a:solidFill>
                  <a:srgbClr val="FFC66D"/>
                </a:solidFill>
                <a:effectLst/>
                <a:latin typeface="JetBrains Mono"/>
              </a:rPr>
              <a:t> </a:t>
            </a:r>
            <a:r>
              <a:rPr kumimoji="0" lang="en-IL" altLang="en-IL" sz="3600" b="0" i="0" u="none" strike="noStrike" cap="none" normalizeH="0" baseline="0" dirty="0">
                <a:ln>
                  <a:noFill/>
                </a:ln>
                <a:solidFill>
                  <a:srgbClr val="FFC66D"/>
                </a:solidFill>
                <a:effectLst/>
                <a:latin typeface="JetBrains Mono"/>
              </a:rPr>
              <a:t>Back</a:t>
            </a:r>
            <a:r>
              <a:rPr kumimoji="0" lang="en-US" altLang="en-IL" sz="3600" b="0" i="0" u="none" strike="noStrike" cap="none" normalizeH="0" baseline="0" dirty="0">
                <a:ln>
                  <a:noFill/>
                </a:ln>
                <a:solidFill>
                  <a:srgbClr val="FFC66D"/>
                </a:solidFill>
                <a:effectLst/>
                <a:latin typeface="JetBrains Mono"/>
              </a:rPr>
              <a:t>-a</a:t>
            </a:r>
            <a:r>
              <a:rPr kumimoji="0" lang="en-IL" altLang="en-IL" sz="3600" b="0" i="0" u="none" strike="noStrike" cap="none" normalizeH="0" baseline="0" dirty="0" err="1">
                <a:ln>
                  <a:noFill/>
                </a:ln>
                <a:solidFill>
                  <a:srgbClr val="FFC66D"/>
                </a:solidFill>
                <a:effectLst/>
                <a:latin typeface="JetBrains Mono"/>
              </a:rPr>
              <a:t>nd</a:t>
            </a:r>
            <a:r>
              <a:rPr kumimoji="0" lang="en-US" altLang="en-IL" sz="3600" b="0" i="0" u="none" strike="noStrike" cap="none" normalizeH="0" baseline="0" dirty="0">
                <a:ln>
                  <a:noFill/>
                </a:ln>
                <a:solidFill>
                  <a:srgbClr val="FFC66D"/>
                </a:solidFill>
                <a:effectLst/>
                <a:latin typeface="JetBrains Mono"/>
              </a:rPr>
              <a:t>-</a:t>
            </a:r>
            <a:r>
              <a:rPr kumimoji="0" lang="en-IL" altLang="en-IL" sz="3600" b="0" i="0" u="none" strike="noStrike" cap="none" normalizeH="0" baseline="0" dirty="0">
                <a:ln>
                  <a:noFill/>
                </a:ln>
                <a:solidFill>
                  <a:srgbClr val="FFC66D"/>
                </a:solidFill>
                <a:effectLst/>
                <a:latin typeface="JetBrains Mono"/>
              </a:rPr>
              <a:t>Forth</a:t>
            </a:r>
            <a:r>
              <a:rPr kumimoji="0" lang="en-US" altLang="en-IL" sz="3600" b="0" i="0" u="none" strike="noStrike" cap="none" normalizeH="0" baseline="0" dirty="0">
                <a:ln>
                  <a:noFill/>
                </a:ln>
                <a:solidFill>
                  <a:srgbClr val="FFC66D"/>
                </a:solidFill>
                <a:effectLst/>
                <a:latin typeface="JetBrains Mono"/>
              </a:rPr>
              <a:t> </a:t>
            </a:r>
            <a:r>
              <a:rPr lang="en-US" altLang="en-IL" sz="3600" dirty="0">
                <a:solidFill>
                  <a:srgbClr val="FFC66D"/>
                </a:solidFill>
                <a:latin typeface="JetBrains Mono"/>
              </a:rPr>
              <a:t>I</a:t>
            </a:r>
            <a:r>
              <a:rPr kumimoji="0" lang="en-US" altLang="en-IL" sz="3600" b="0" i="0" u="none" strike="noStrike" cap="none" normalizeH="0" baseline="0" dirty="0">
                <a:ln>
                  <a:noFill/>
                </a:ln>
                <a:solidFill>
                  <a:srgbClr val="FFC66D"/>
                </a:solidFill>
                <a:effectLst/>
                <a:latin typeface="JetBrains Mono"/>
              </a:rPr>
              <a:t>n-Place R</a:t>
            </a:r>
            <a:r>
              <a:rPr kumimoji="0" lang="en-IL" altLang="en-IL" sz="3600" b="0" i="0" u="none" strike="noStrike" cap="none" normalizeH="0" baseline="0" dirty="0" err="1">
                <a:ln>
                  <a:noFill/>
                </a:ln>
                <a:solidFill>
                  <a:srgbClr val="FFC66D"/>
                </a:solidFill>
                <a:effectLst/>
                <a:latin typeface="JetBrains Mono"/>
              </a:rPr>
              <a:t>otation</a:t>
            </a:r>
            <a:endParaRPr lang="en-IL" sz="3600" dirty="0"/>
          </a:p>
        </p:txBody>
      </p:sp>
      <p:sp>
        <p:nvSpPr>
          <p:cNvPr id="78" name="Rectangle: Rounded Corners 77">
            <a:extLst>
              <a:ext uri="{FF2B5EF4-FFF2-40B4-BE49-F238E27FC236}">
                <a16:creationId xmlns:a16="http://schemas.microsoft.com/office/drawing/2014/main" id="{AD14EED4-9EE5-E6D8-A76E-B1A70EB15177}"/>
              </a:ext>
            </a:extLst>
          </p:cNvPr>
          <p:cNvSpPr/>
          <p:nvPr/>
        </p:nvSpPr>
        <p:spPr>
          <a:xfrm>
            <a:off x="7041493" y="3962532"/>
            <a:ext cx="4789927" cy="2530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9" name="Rectangle: Rounded Corners 78">
            <a:extLst>
              <a:ext uri="{FF2B5EF4-FFF2-40B4-BE49-F238E27FC236}">
                <a16:creationId xmlns:a16="http://schemas.microsoft.com/office/drawing/2014/main" id="{D00DB0E1-B851-4F87-6767-14CF9F4879E3}"/>
              </a:ext>
            </a:extLst>
          </p:cNvPr>
          <p:cNvSpPr/>
          <p:nvPr/>
        </p:nvSpPr>
        <p:spPr>
          <a:xfrm>
            <a:off x="7133209" y="5117079"/>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a:t>
            </a:r>
          </a:p>
          <a:p>
            <a:pPr algn="ctr"/>
            <a:endParaRPr lang="en-US" sz="1200" dirty="0"/>
          </a:p>
          <a:p>
            <a:pPr algn="ctr"/>
            <a:r>
              <a:rPr lang="en-US" sz="1200" dirty="0"/>
              <a:t>Block: </a:t>
            </a:r>
          </a:p>
          <a:p>
            <a:pPr algn="ctr"/>
            <a:r>
              <a:rPr lang="en-US" sz="1200" kern="1200" dirty="0">
                <a:solidFill>
                  <a:srgbClr val="FFFFFF"/>
                </a:solidFill>
                <a:effectLst/>
                <a:latin typeface="Calibri" panose="020F0502020204030204" pitchFamily="34" charset="0"/>
                <a:ea typeface="+mn-ea"/>
                <a:cs typeface="+mn-cs"/>
              </a:rPr>
              <a:t>Right</a:t>
            </a:r>
            <a:endParaRPr lang="en-IL" sz="1200" dirty="0"/>
          </a:p>
        </p:txBody>
      </p:sp>
      <p:sp>
        <p:nvSpPr>
          <p:cNvPr id="80" name="Rectangle: Rounded Corners 79">
            <a:extLst>
              <a:ext uri="{FF2B5EF4-FFF2-40B4-BE49-F238E27FC236}">
                <a16:creationId xmlns:a16="http://schemas.microsoft.com/office/drawing/2014/main" id="{E8DB34F0-2219-92E6-2492-3DD4B8139213}"/>
              </a:ext>
            </a:extLst>
          </p:cNvPr>
          <p:cNvSpPr/>
          <p:nvPr/>
        </p:nvSpPr>
        <p:spPr>
          <a:xfrm>
            <a:off x="9773610" y="5117079"/>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r>
              <a:rPr lang="en-US" sz="1200" dirty="0"/>
              <a:t> </a:t>
            </a:r>
          </a:p>
          <a:p>
            <a:pPr algn="ctr"/>
            <a:endParaRPr lang="en-US" sz="1200" dirty="0"/>
          </a:p>
          <a:p>
            <a:pPr algn="ctr"/>
            <a:r>
              <a:rPr lang="en-US" sz="1200" dirty="0"/>
              <a:t>Block: </a:t>
            </a:r>
          </a:p>
          <a:p>
            <a:pPr algn="ctr"/>
            <a:r>
              <a:rPr lang="en-US" sz="1200" dirty="0"/>
              <a:t>Left</a:t>
            </a:r>
            <a:endParaRPr lang="en-IL" sz="1200" dirty="0"/>
          </a:p>
        </p:txBody>
      </p:sp>
      <p:sp>
        <p:nvSpPr>
          <p:cNvPr id="81" name="Rectangle: Rounded Corners 80">
            <a:extLst>
              <a:ext uri="{FF2B5EF4-FFF2-40B4-BE49-F238E27FC236}">
                <a16:creationId xmlns:a16="http://schemas.microsoft.com/office/drawing/2014/main" id="{76EF7A37-B26F-2C0C-88E3-D7A27452A4F2}"/>
              </a:ext>
            </a:extLst>
          </p:cNvPr>
          <p:cNvSpPr/>
          <p:nvPr/>
        </p:nvSpPr>
        <p:spPr>
          <a:xfrm>
            <a:off x="8432545" y="2319252"/>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82" name="Straight Arrow Connector 13">
            <a:extLst>
              <a:ext uri="{FF2B5EF4-FFF2-40B4-BE49-F238E27FC236}">
                <a16:creationId xmlns:a16="http://schemas.microsoft.com/office/drawing/2014/main" id="{B82D5587-D1A0-7C62-7708-8B02914764AB}"/>
              </a:ext>
            </a:extLst>
          </p:cNvPr>
          <p:cNvCxnSpPr>
            <a:cxnSpLocks/>
            <a:endCxn id="81" idx="1"/>
          </p:cNvCxnSpPr>
          <p:nvPr/>
        </p:nvCxnSpPr>
        <p:spPr>
          <a:xfrm rot="5400000" flipH="1" flipV="1">
            <a:off x="7410759" y="2948877"/>
            <a:ext cx="1170062" cy="87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D0F658-629D-9A20-7BED-7A5B7ACEAE0B}"/>
              </a:ext>
            </a:extLst>
          </p:cNvPr>
          <p:cNvSpPr txBox="1"/>
          <p:nvPr/>
        </p:nvSpPr>
        <p:spPr>
          <a:xfrm>
            <a:off x="7640655" y="3569149"/>
            <a:ext cx="702181" cy="276999"/>
          </a:xfrm>
          <a:prstGeom prst="rect">
            <a:avLst/>
          </a:prstGeom>
          <a:noFill/>
        </p:spPr>
        <p:txBody>
          <a:bodyPr wrap="square" rtlCol="0">
            <a:spAutoFit/>
          </a:bodyPr>
          <a:lstStyle/>
          <a:p>
            <a:r>
              <a:rPr lang="en-US" sz="1200" dirty="0"/>
              <a:t>Forward</a:t>
            </a:r>
            <a:endParaRPr lang="en-IL" sz="1200" dirty="0"/>
          </a:p>
        </p:txBody>
      </p:sp>
      <p:cxnSp>
        <p:nvCxnSpPr>
          <p:cNvPr id="85" name="Straight Arrow Connector 84">
            <a:extLst>
              <a:ext uri="{FF2B5EF4-FFF2-40B4-BE49-F238E27FC236}">
                <a16:creationId xmlns:a16="http://schemas.microsoft.com/office/drawing/2014/main" id="{BD656238-31C6-CEE9-7821-E3635043A7E6}"/>
              </a:ext>
            </a:extLst>
          </p:cNvPr>
          <p:cNvCxnSpPr>
            <a:cxnSpLocks/>
            <a:stCxn id="81" idx="2"/>
            <a:endCxn id="20" idx="0"/>
          </p:cNvCxnSpPr>
          <p:nvPr/>
        </p:nvCxnSpPr>
        <p:spPr>
          <a:xfrm>
            <a:off x="9434896" y="3281950"/>
            <a:ext cx="12333" cy="89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25553CA-1E7A-44B2-9804-2D3209DF96DF}"/>
              </a:ext>
            </a:extLst>
          </p:cNvPr>
          <p:cNvCxnSpPr>
            <a:cxnSpLocks/>
            <a:stCxn id="20" idx="3"/>
            <a:endCxn id="79" idx="0"/>
          </p:cNvCxnSpPr>
          <p:nvPr/>
        </p:nvCxnSpPr>
        <p:spPr>
          <a:xfrm flipH="1">
            <a:off x="8135560" y="4392446"/>
            <a:ext cx="1207588" cy="72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61C92BF7-E43B-BC50-9494-1B4684CEA1E4}"/>
              </a:ext>
            </a:extLst>
          </p:cNvPr>
          <p:cNvSpPr txBox="1"/>
          <p:nvPr/>
        </p:nvSpPr>
        <p:spPr>
          <a:xfrm>
            <a:off x="8730582" y="4313076"/>
            <a:ext cx="702181" cy="276999"/>
          </a:xfrm>
          <a:prstGeom prst="rect">
            <a:avLst/>
          </a:prstGeom>
          <a:noFill/>
        </p:spPr>
        <p:txBody>
          <a:bodyPr wrap="square" rtlCol="0">
            <a:spAutoFit/>
          </a:bodyPr>
          <a:lstStyle/>
          <a:p>
            <a:r>
              <a:rPr lang="en-US" sz="1200" dirty="0"/>
              <a:t>Left</a:t>
            </a:r>
            <a:endParaRPr lang="en-IL" sz="1200" dirty="0"/>
          </a:p>
        </p:txBody>
      </p:sp>
      <p:cxnSp>
        <p:nvCxnSpPr>
          <p:cNvPr id="88" name="Straight Arrow Connector 87">
            <a:extLst>
              <a:ext uri="{FF2B5EF4-FFF2-40B4-BE49-F238E27FC236}">
                <a16:creationId xmlns:a16="http://schemas.microsoft.com/office/drawing/2014/main" id="{CE77B07C-2316-BE3F-DFE3-B18CEC67B306}"/>
              </a:ext>
            </a:extLst>
          </p:cNvPr>
          <p:cNvCxnSpPr>
            <a:cxnSpLocks/>
            <a:stCxn id="20" idx="5"/>
            <a:endCxn id="80" idx="0"/>
          </p:cNvCxnSpPr>
          <p:nvPr/>
        </p:nvCxnSpPr>
        <p:spPr>
          <a:xfrm>
            <a:off x="9551310" y="4392446"/>
            <a:ext cx="1224651" cy="72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DCABE8E-6F5A-6D1A-C63C-38B435BE73C8}"/>
              </a:ext>
            </a:extLst>
          </p:cNvPr>
          <p:cNvSpPr txBox="1"/>
          <p:nvPr/>
        </p:nvSpPr>
        <p:spPr>
          <a:xfrm>
            <a:off x="9866271" y="4313076"/>
            <a:ext cx="702181" cy="276999"/>
          </a:xfrm>
          <a:prstGeom prst="rect">
            <a:avLst/>
          </a:prstGeom>
          <a:noFill/>
        </p:spPr>
        <p:txBody>
          <a:bodyPr wrap="square" rtlCol="0">
            <a:spAutoFit/>
          </a:bodyPr>
          <a:lstStyle/>
          <a:p>
            <a:r>
              <a:rPr lang="en-US" sz="1200" dirty="0"/>
              <a:t>Right</a:t>
            </a:r>
            <a:endParaRPr lang="en-IL" sz="1200" dirty="0"/>
          </a:p>
        </p:txBody>
      </p:sp>
      <p:sp>
        <p:nvSpPr>
          <p:cNvPr id="90" name="TextBox 89">
            <a:extLst>
              <a:ext uri="{FF2B5EF4-FFF2-40B4-BE49-F238E27FC236}">
                <a16:creationId xmlns:a16="http://schemas.microsoft.com/office/drawing/2014/main" id="{247E0F91-8E6A-394C-175D-E5D23E789F01}"/>
              </a:ext>
            </a:extLst>
          </p:cNvPr>
          <p:cNvSpPr txBox="1"/>
          <p:nvPr/>
        </p:nvSpPr>
        <p:spPr>
          <a:xfrm>
            <a:off x="9457609" y="3360607"/>
            <a:ext cx="1129112" cy="461665"/>
          </a:xfrm>
          <a:prstGeom prst="rect">
            <a:avLst/>
          </a:prstGeom>
          <a:noFill/>
        </p:spPr>
        <p:txBody>
          <a:bodyPr wrap="square" rtlCol="0">
            <a:spAutoFit/>
          </a:bodyPr>
          <a:lstStyle/>
          <a:p>
            <a:r>
              <a:rPr lang="en-US" sz="1200" dirty="0"/>
              <a:t>Any Event</a:t>
            </a:r>
            <a:endParaRPr lang="en-IL" sz="1200" dirty="0"/>
          </a:p>
          <a:p>
            <a:endParaRPr lang="en-IL" sz="1200" dirty="0"/>
          </a:p>
        </p:txBody>
      </p:sp>
      <p:sp>
        <p:nvSpPr>
          <p:cNvPr id="102" name="Rectangle 2">
            <a:extLst>
              <a:ext uri="{FF2B5EF4-FFF2-40B4-BE49-F238E27FC236}">
                <a16:creationId xmlns:a16="http://schemas.microsoft.com/office/drawing/2014/main" id="{2D996D22-6D67-3C6A-5075-E3EEAAE250F2}"/>
              </a:ext>
            </a:extLst>
          </p:cNvPr>
          <p:cNvSpPr>
            <a:spLocks noGrp="1" noChangeArrowheads="1"/>
          </p:cNvSpPr>
          <p:nvPr>
            <p:ph idx="1"/>
          </p:nvPr>
        </p:nvSpPr>
        <p:spPr bwMode="auto">
          <a:xfrm>
            <a:off x="186017" y="1523328"/>
            <a:ext cx="666911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100" b="0" i="0" u="none" strike="noStrike" cap="none" normalizeH="0" baseline="0" dirty="0">
                <a:ln>
                  <a:noFill/>
                </a:ln>
                <a:solidFill>
                  <a:srgbClr val="CC7832"/>
                </a:solidFill>
                <a:effectLst/>
                <a:latin typeface="JetBrains Mono"/>
              </a:rPr>
              <a:t>def </a:t>
            </a:r>
            <a:r>
              <a:rPr kumimoji="0" lang="en-IL" altLang="en-IL" sz="1100" b="0" i="0" u="none" strike="noStrike" cap="none" normalizeH="0" baseline="0" dirty="0" err="1">
                <a:ln>
                  <a:noFill/>
                </a:ln>
                <a:solidFill>
                  <a:srgbClr val="FFC66D"/>
                </a:solidFill>
                <a:effectLst/>
                <a:latin typeface="JetBrains Mono"/>
              </a:rPr>
              <a:t>SBP_avoidBackAndForthRotation</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blockedEvList</a:t>
            </a:r>
            <a:r>
              <a:rPr kumimoji="0" lang="en-IL" altLang="en-IL" sz="1100" b="0" i="0" u="none" strike="noStrike" cap="none" normalizeH="0" baseline="0" dirty="0">
                <a:ln>
                  <a:noFill/>
                </a:ln>
                <a:solidFill>
                  <a:srgbClr val="A9B7C6"/>
                </a:solidFill>
                <a:effectLst/>
                <a:latin typeface="JetBrains Mono"/>
              </a:rPr>
              <a:t> = []</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waitforEvList</a:t>
            </a:r>
            <a:r>
              <a:rPr kumimoji="0" lang="en-IL" altLang="en-IL" sz="1100" b="0" i="0" u="none" strike="noStrike" cap="none" normalizeH="0" baseline="0" dirty="0">
                <a:ln>
                  <a:noFill/>
                </a:ln>
                <a:solidFill>
                  <a:srgbClr val="A9B7C6"/>
                </a:solidFill>
                <a:effectLst/>
                <a:latin typeface="JetBrains Mono"/>
              </a:rPr>
              <a:t> = [</a:t>
            </a:r>
            <a:r>
              <a:rPr kumimoji="0" lang="en-IL" altLang="en-IL" sz="1100" b="0" i="0" u="none" strike="noStrike" cap="none" normalizeH="0" baseline="0" dirty="0" err="1">
                <a:ln>
                  <a:noFill/>
                </a:ln>
                <a:solidFill>
                  <a:srgbClr val="A9B7C6"/>
                </a:solidFill>
                <a:effectLst/>
                <a:latin typeface="JetBrains Mono"/>
              </a:rPr>
              <a:t>BEvent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SBP_MoveForward</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CC7832"/>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BEvent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SBP_TurnLeft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CC7832"/>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BEvent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SBP_TurnRight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while True</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lastEv</a:t>
            </a:r>
            <a:r>
              <a:rPr kumimoji="0" lang="en-IL" altLang="en-IL" sz="1100" b="0" i="0" u="none" strike="noStrike" cap="none" normalizeH="0" baseline="0" dirty="0">
                <a:ln>
                  <a:noFill/>
                </a:ln>
                <a:solidFill>
                  <a:srgbClr val="A9B7C6"/>
                </a:solidFill>
                <a:effectLst/>
                <a:latin typeface="JetBrains Mono"/>
              </a:rPr>
              <a:t> = </a:t>
            </a:r>
            <a:r>
              <a:rPr kumimoji="0" lang="en-IL" altLang="en-IL" sz="1100" b="0" i="0" u="none" strike="noStrike" cap="none" normalizeH="0" baseline="0" dirty="0">
                <a:ln>
                  <a:noFill/>
                </a:ln>
                <a:solidFill>
                  <a:srgbClr val="CC7832"/>
                </a:solidFill>
                <a:effectLst/>
                <a:latin typeface="JetBrains Mono"/>
              </a:rPr>
              <a:t>yield </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err="1">
                <a:ln>
                  <a:noFill/>
                </a:ln>
                <a:solidFill>
                  <a:srgbClr val="A9B7C6"/>
                </a:solidFill>
                <a:effectLst/>
                <a:latin typeface="JetBrains Mono"/>
              </a:rPr>
              <a:t>waitFor</a:t>
            </a: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waitforEvList</a:t>
            </a:r>
            <a:r>
              <a:rPr kumimoji="0" lang="en-IL" altLang="en-IL" sz="1100" b="0" i="0" u="none" strike="noStrike" cap="none" normalizeH="0" baseline="0" dirty="0">
                <a:ln>
                  <a:noFill/>
                </a:ln>
                <a:solidFill>
                  <a:srgbClr val="CC7832"/>
                </a:solidFill>
                <a:effectLst/>
                <a:latin typeface="JetBrains Mono"/>
              </a:rPr>
              <a:t>, </a:t>
            </a:r>
            <a:r>
              <a:rPr kumimoji="0" lang="en-IL" altLang="en-IL" sz="1100" b="0" i="0" u="none" strike="noStrike" cap="none" normalizeH="0" baseline="0" dirty="0">
                <a:ln>
                  <a:noFill/>
                </a:ln>
                <a:solidFill>
                  <a:srgbClr val="A9B7C6"/>
                </a:solidFill>
                <a:effectLst/>
                <a:latin typeface="JetBrains Mono"/>
              </a:rPr>
              <a:t>block: </a:t>
            </a:r>
            <a:r>
              <a:rPr kumimoji="0" lang="en-IL" altLang="en-IL" sz="1100" b="0" i="0" u="none" strike="noStrike" cap="none" normalizeH="0" baseline="0" dirty="0" err="1">
                <a:ln>
                  <a:noFill/>
                </a:ln>
                <a:solidFill>
                  <a:srgbClr val="A9B7C6"/>
                </a:solidFill>
                <a:effectLst/>
                <a:latin typeface="JetBrains Mono"/>
              </a:rPr>
              <a:t>blockedEvList</a:t>
            </a:r>
            <a:r>
              <a:rPr kumimoji="0" lang="en-IL" altLang="en-IL" sz="1100" b="0" i="0" u="none" strike="noStrike" cap="none" normalizeH="0" baseline="0" dirty="0">
                <a:ln>
                  <a:noFill/>
                </a:ln>
                <a:solidFill>
                  <a:srgbClr val="A9B7C6"/>
                </a:solidFill>
                <a:effectLst/>
                <a:latin typeface="JetBrains Mono"/>
              </a:rPr>
              <a:t>}</a:t>
            </a:r>
            <a:endParaRPr lang="en-US" altLang="en-IL" sz="1100" dirty="0">
              <a:solidFill>
                <a:srgbClr val="A9B7C6"/>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if </a:t>
            </a:r>
            <a:r>
              <a:rPr kumimoji="0" lang="en-IL" altLang="en-IL" sz="1100" b="0" i="0" u="none" strike="noStrike" cap="none" normalizeH="0" baseline="0" dirty="0" err="1">
                <a:ln>
                  <a:noFill/>
                </a:ln>
                <a:solidFill>
                  <a:srgbClr val="A9B7C6"/>
                </a:solidFill>
                <a:effectLst/>
                <a:latin typeface="JetBrains Mono"/>
              </a:rPr>
              <a:t>lastEv</a:t>
            </a:r>
            <a:r>
              <a:rPr kumimoji="0" lang="en-IL" altLang="en-IL" sz="1100" b="0" i="0" u="none" strike="noStrike" cap="none" normalizeH="0" baseline="0" dirty="0">
                <a:ln>
                  <a:noFill/>
                </a:ln>
                <a:solidFill>
                  <a:srgbClr val="A9B7C6"/>
                </a:solidFill>
                <a:effectLst/>
                <a:latin typeface="JetBrains Mono"/>
              </a:rPr>
              <a:t> != B</a:t>
            </a:r>
            <a:r>
              <a:rPr kumimoji="0" lang="en-US" altLang="en-IL" sz="1100" b="0" i="0" u="none" strike="noStrike" cap="none" normalizeH="0" baseline="0" dirty="0">
                <a:ln>
                  <a:noFill/>
                </a:ln>
                <a:solidFill>
                  <a:srgbClr val="A9B7C6"/>
                </a:solidFill>
                <a:effectLst/>
                <a:latin typeface="JetBrains Mono"/>
              </a:rPr>
              <a:t>E</a:t>
            </a:r>
            <a:r>
              <a:rPr kumimoji="0" lang="en-IL" altLang="en-IL" sz="1100" b="0" i="0" u="none" strike="noStrike" cap="none" normalizeH="0" baseline="0" dirty="0">
                <a:ln>
                  <a:noFill/>
                </a:ln>
                <a:solidFill>
                  <a:srgbClr val="A9B7C6"/>
                </a:solidFill>
                <a:effectLst/>
                <a:latin typeface="JetBrains Mono"/>
              </a:rPr>
              <a:t>vent</a:t>
            </a:r>
            <a:r>
              <a:rPr lang="en-US" altLang="en-IL" sz="1100" dirty="0">
                <a:solidFill>
                  <a:srgbClr val="A9B7C6"/>
                </a:solidFill>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SBP_TurnLeft</a:t>
            </a:r>
            <a:r>
              <a:rPr kumimoji="0" lang="en-IL" altLang="en-IL" sz="1100" b="0" i="0" u="none" strike="noStrike" cap="none" normalizeH="0" baseline="0" dirty="0">
                <a:ln>
                  <a:noFill/>
                </a:ln>
                <a:solidFill>
                  <a:srgbClr val="6A8759"/>
                </a:solidFill>
                <a:effectLst/>
                <a:latin typeface="JetBrains Mono"/>
              </a:rPr>
              <a:t>“</a:t>
            </a:r>
            <a:r>
              <a:rPr kumimoji="0" lang="en-US"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and </a:t>
            </a:r>
            <a:r>
              <a:rPr kumimoji="0" lang="en-IL" altLang="en-IL" sz="1100" b="0" i="0" u="none" strike="noStrike" cap="none" normalizeH="0" baseline="0" dirty="0" err="1">
                <a:ln>
                  <a:noFill/>
                </a:ln>
                <a:solidFill>
                  <a:srgbClr val="A9B7C6"/>
                </a:solidFill>
                <a:effectLst/>
                <a:latin typeface="JetBrains Mono"/>
              </a:rPr>
              <a:t>lastEv</a:t>
            </a:r>
            <a:r>
              <a:rPr kumimoji="0" lang="en-IL" altLang="en-IL" sz="1100" b="0" i="0" u="none" strike="noStrike" cap="none" normalizeH="0" baseline="0" dirty="0">
                <a:ln>
                  <a:noFill/>
                </a:ln>
                <a:solidFill>
                  <a:srgbClr val="A9B7C6"/>
                </a:solidFill>
                <a:effectLst/>
                <a:latin typeface="JetBrains Mono"/>
              </a:rPr>
              <a:t> != </a:t>
            </a:r>
            <a:r>
              <a:rPr kumimoji="0" lang="en-IL" altLang="en-IL" sz="1100" b="0" i="0" u="none" strike="noStrike" cap="none" normalizeH="0" baseline="0" dirty="0" err="1">
                <a:ln>
                  <a:noFill/>
                </a:ln>
                <a:solidFill>
                  <a:srgbClr val="A9B7C6"/>
                </a:solidFill>
                <a:effectLst/>
                <a:latin typeface="JetBrains Mono"/>
              </a:rPr>
              <a:t>BEvent</a:t>
            </a:r>
            <a:r>
              <a:rPr kumimoji="0" lang="en-US"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SBP_TurnRight</a:t>
            </a:r>
            <a:r>
              <a:rPr kumimoji="0" lang="en-IL" altLang="en-IL" sz="1100" b="0" i="0" u="none" strike="noStrike" cap="none" normalizeH="0" baseline="0" dirty="0">
                <a:ln>
                  <a:noFill/>
                </a:ln>
                <a:solidFill>
                  <a:srgbClr val="6A8759"/>
                </a:solidFill>
                <a:effectLst/>
                <a:latin typeface="JetBrains Mono"/>
              </a:rPr>
              <a:t>“</a:t>
            </a:r>
            <a:r>
              <a:rPr kumimoji="0" lang="en-US"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blockedEvList</a:t>
            </a:r>
            <a:r>
              <a:rPr kumimoji="0" lang="en-IL" altLang="en-IL" sz="1100" b="0" i="0" u="none" strike="noStrike" cap="none" normalizeH="0" baseline="0" dirty="0">
                <a:ln>
                  <a:noFill/>
                </a:ln>
                <a:solidFill>
                  <a:srgbClr val="A9B7C6"/>
                </a:solidFill>
                <a:effectLst/>
                <a:latin typeface="JetBrains Mono"/>
              </a:rPr>
              <a:t> = []</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else</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blocked_ev</a:t>
            </a:r>
            <a:r>
              <a:rPr kumimoji="0" lang="en-IL" altLang="en-IL" sz="1100" b="0" i="0" u="none" strike="noStrike" cap="none" normalizeH="0" baseline="0" dirty="0">
                <a:ln>
                  <a:noFill/>
                </a:ln>
                <a:solidFill>
                  <a:srgbClr val="A9B7C6"/>
                </a:solidFill>
                <a:effectLst/>
                <a:latin typeface="JetBrains Mono"/>
              </a:rPr>
              <a:t> = </a:t>
            </a:r>
            <a:r>
              <a:rPr kumimoji="0" lang="en-IL" altLang="en-IL" sz="1100" b="0" i="0" u="none" strike="noStrike" cap="none" normalizeH="0" baseline="0" dirty="0" err="1">
                <a:ln>
                  <a:noFill/>
                </a:ln>
                <a:solidFill>
                  <a:srgbClr val="A9B7C6"/>
                </a:solidFill>
                <a:effectLst/>
                <a:latin typeface="JetBrains Mono"/>
              </a:rPr>
              <a:t>BEvent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SBP_TurnRight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if </a:t>
            </a:r>
            <a:r>
              <a:rPr kumimoji="0" lang="en-IL" altLang="en-IL" sz="1100" b="0" i="0" u="none" strike="noStrike" cap="none" normalizeH="0" baseline="0" dirty="0" err="1">
                <a:ln>
                  <a:noFill/>
                </a:ln>
                <a:solidFill>
                  <a:srgbClr val="A9B7C6"/>
                </a:solidFill>
                <a:effectLst/>
                <a:latin typeface="JetBrains Mono"/>
              </a:rPr>
              <a:t>lastEv</a:t>
            </a:r>
            <a:r>
              <a:rPr kumimoji="0" lang="en-IL" altLang="en-IL" sz="1100" b="0" i="0" u="none" strike="noStrike" cap="none" normalizeH="0" baseline="0" dirty="0">
                <a:ln>
                  <a:noFill/>
                </a:ln>
                <a:solidFill>
                  <a:srgbClr val="A9B7C6"/>
                </a:solidFill>
                <a:effectLst/>
                <a:latin typeface="JetBrains Mono"/>
              </a:rPr>
              <a:t> == B</a:t>
            </a:r>
            <a:r>
              <a:rPr lang="en-US" altLang="en-IL" sz="1100" dirty="0">
                <a:solidFill>
                  <a:srgbClr val="A9B7C6"/>
                </a:solidFill>
                <a:latin typeface="JetBrains Mono"/>
              </a:rPr>
              <a:t>E</a:t>
            </a:r>
            <a:r>
              <a:rPr kumimoji="0" lang="en-IL" altLang="en-IL" sz="1100" b="0" i="0" u="none" strike="noStrike" cap="none" normalizeH="0" baseline="0" dirty="0">
                <a:ln>
                  <a:noFill/>
                </a:ln>
                <a:solidFill>
                  <a:srgbClr val="A9B7C6"/>
                </a:solidFill>
                <a:effectLst/>
                <a:latin typeface="JetBrains Mono"/>
              </a:rPr>
              <a:t>vent</a:t>
            </a:r>
            <a:r>
              <a:rPr lang="en-US" altLang="en-IL" sz="1100" dirty="0">
                <a:solidFill>
                  <a:srgbClr val="A9B7C6"/>
                </a:solidFill>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SBP_TurnLeft</a:t>
            </a:r>
            <a:r>
              <a:rPr kumimoji="0" lang="en-IL" altLang="en-IL" sz="1100" b="0" i="0" u="none" strike="noStrike" cap="none" normalizeH="0" baseline="0" dirty="0">
                <a:ln>
                  <a:noFill/>
                </a:ln>
                <a:solidFill>
                  <a:srgbClr val="6A8759"/>
                </a:solidFill>
                <a:effectLst/>
                <a:latin typeface="JetBrains Mono"/>
              </a:rPr>
              <a:t>“</a:t>
            </a:r>
            <a:r>
              <a:rPr kumimoji="0" lang="en-US"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 </a:t>
            </a:r>
            <a:r>
              <a:rPr kumimoji="0" lang="en-IL" altLang="en-IL" sz="1100" b="0" i="0" u="none" strike="noStrike" cap="none" normalizeH="0" baseline="0" dirty="0">
                <a:ln>
                  <a:noFill/>
                </a:ln>
                <a:solidFill>
                  <a:srgbClr val="CC7832"/>
                </a:solidFill>
                <a:effectLst/>
                <a:latin typeface="JetBrains Mono"/>
              </a:rPr>
              <a:t>else </a:t>
            </a:r>
            <a:r>
              <a:rPr kumimoji="0" lang="en-IL" altLang="en-IL" sz="1100" b="0" i="0" u="none" strike="noStrike" cap="none" normalizeH="0" baseline="0" dirty="0" err="1">
                <a:ln>
                  <a:noFill/>
                </a:ln>
                <a:solidFill>
                  <a:srgbClr val="A9B7C6"/>
                </a:solidFill>
                <a:effectLst/>
                <a:latin typeface="JetBrains Mono"/>
              </a:rPr>
              <a:t>BEvent</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err="1">
                <a:ln>
                  <a:noFill/>
                </a:ln>
                <a:solidFill>
                  <a:srgbClr val="6A8759"/>
                </a:solidFill>
                <a:effectLst/>
                <a:latin typeface="JetBrains Mono"/>
              </a:rPr>
              <a:t>SBP_TurnLeft</a:t>
            </a:r>
            <a:r>
              <a:rPr kumimoji="0" lang="en-IL" altLang="en-IL" sz="1100" b="0" i="0" u="none" strike="noStrike" cap="none" normalizeH="0" baseline="0" dirty="0">
                <a:ln>
                  <a:noFill/>
                </a:ln>
                <a:solidFill>
                  <a:srgbClr val="6A8759"/>
                </a:solidFill>
                <a:effectLst/>
                <a:latin typeface="JetBrains Mono"/>
              </a:rPr>
              <a:t>"</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r>
              <a:rPr kumimoji="0" lang="en-IL" altLang="en-IL" sz="1100" b="0" i="0" u="none" strike="noStrike" cap="none" normalizeH="0" baseline="0" dirty="0">
                <a:ln>
                  <a:noFill/>
                </a:ln>
                <a:solidFill>
                  <a:srgbClr val="A9B7C6"/>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blocked_ev.data</a:t>
            </a:r>
            <a:r>
              <a:rPr kumimoji="0" lang="en-IL" altLang="en-IL" sz="1100" b="0" i="0" u="none" strike="noStrike" cap="none" normalizeH="0" baseline="0" dirty="0">
                <a:ln>
                  <a:noFill/>
                </a:ln>
                <a:solidFill>
                  <a:srgbClr val="A9B7C6"/>
                </a:solidFill>
                <a:effectLst/>
                <a:latin typeface="JetBrains Mono"/>
              </a:rPr>
              <a:t> = </a:t>
            </a:r>
            <a:r>
              <a:rPr kumimoji="0" lang="en-IL" altLang="en-IL" sz="1100" b="0" i="0" u="none" strike="noStrike" cap="none" normalizeH="0" baseline="0" dirty="0">
                <a:ln>
                  <a:noFill/>
                </a:ln>
                <a:solidFill>
                  <a:srgbClr val="CC7832"/>
                </a:solidFill>
                <a:effectLst/>
                <a:latin typeface="JetBrains Mono"/>
              </a:rPr>
              <a:t>None</a:t>
            </a:r>
            <a:br>
              <a:rPr kumimoji="0" lang="en-IL" altLang="en-IL" sz="1100" b="0" i="0" u="none" strike="noStrike" cap="none" normalizeH="0" baseline="0" dirty="0">
                <a:ln>
                  <a:noFill/>
                </a:ln>
                <a:solidFill>
                  <a:srgbClr val="CC7832"/>
                </a:solidFill>
                <a:effectLst/>
                <a:latin typeface="JetBrains Mono"/>
              </a:rPr>
            </a:br>
            <a:r>
              <a:rPr kumimoji="0" lang="en-IL" altLang="en-IL" sz="1100" b="0" i="0" u="none" strike="noStrike" cap="none" normalizeH="0" baseline="0" dirty="0">
                <a:ln>
                  <a:noFill/>
                </a:ln>
                <a:solidFill>
                  <a:srgbClr val="CC7832"/>
                </a:solidFill>
                <a:effectLst/>
                <a:latin typeface="JetBrains Mono"/>
              </a:rPr>
              <a:t>              </a:t>
            </a:r>
            <a:r>
              <a:rPr kumimoji="0" lang="en-IL" altLang="en-IL" sz="1100" b="0" i="0" u="none" strike="noStrike" cap="none" normalizeH="0" baseline="0" dirty="0">
                <a:ln>
                  <a:noFill/>
                </a:ln>
                <a:solidFill>
                  <a:srgbClr val="808080"/>
                </a:solidFill>
                <a:effectLst/>
                <a:latin typeface="JetBrains Mono"/>
              </a:rPr>
              <a:t># Blocking!</a:t>
            </a:r>
            <a:br>
              <a:rPr kumimoji="0" lang="en-IL" altLang="en-IL" sz="1100" b="0" i="0" u="none" strike="noStrike" cap="none" normalizeH="0" baseline="0" dirty="0">
                <a:ln>
                  <a:noFill/>
                </a:ln>
                <a:solidFill>
                  <a:srgbClr val="808080"/>
                </a:solidFill>
                <a:effectLst/>
                <a:latin typeface="JetBrains Mono"/>
              </a:rPr>
            </a:br>
            <a:r>
              <a:rPr kumimoji="0" lang="en-US" altLang="en-IL" sz="1100" b="0" i="0" u="none" strike="noStrike" cap="none" normalizeH="0" baseline="0" dirty="0">
                <a:ln>
                  <a:noFill/>
                </a:ln>
                <a:solidFill>
                  <a:srgbClr val="808080"/>
                </a:solidFill>
                <a:effectLst/>
                <a:latin typeface="JetBrains Mono"/>
              </a:rPr>
              <a:t>              </a:t>
            </a:r>
            <a:r>
              <a:rPr kumimoji="0" lang="en-IL" altLang="en-IL" sz="1100" b="0" i="0" u="none" strike="noStrike" cap="none" normalizeH="0" baseline="0" dirty="0" err="1">
                <a:ln>
                  <a:noFill/>
                </a:ln>
                <a:solidFill>
                  <a:srgbClr val="A9B7C6"/>
                </a:solidFill>
                <a:effectLst/>
                <a:latin typeface="JetBrains Mono"/>
              </a:rPr>
              <a:t>blockedEvList.append</a:t>
            </a:r>
            <a:r>
              <a:rPr kumimoji="0" lang="en-IL" altLang="en-IL" sz="1100" b="0" i="0" u="none" strike="noStrike" cap="none" normalizeH="0" baseline="0" dirty="0">
                <a:ln>
                  <a:noFill/>
                </a:ln>
                <a:solidFill>
                  <a:srgbClr val="A9B7C6"/>
                </a:solidFill>
                <a:effectLst/>
                <a:latin typeface="JetBrains Mono"/>
              </a:rPr>
              <a:t>(</a:t>
            </a:r>
            <a:r>
              <a:rPr kumimoji="0" lang="en-IL" altLang="en-IL" sz="1100" b="0" i="0" u="none" strike="noStrike" cap="none" normalizeH="0" baseline="0" dirty="0" err="1">
                <a:ln>
                  <a:noFill/>
                </a:ln>
                <a:solidFill>
                  <a:srgbClr val="A9B7C6"/>
                </a:solidFill>
                <a:effectLst/>
                <a:latin typeface="JetBrains Mono"/>
              </a:rPr>
              <a:t>blocked_ev</a:t>
            </a:r>
            <a:r>
              <a:rPr kumimoji="0" lang="en-IL" altLang="en-IL" sz="1100" b="0" i="0" u="none" strike="noStrike" cap="none" normalizeH="0" baseline="0" dirty="0">
                <a:ln>
                  <a:noFill/>
                </a:ln>
                <a:solidFill>
                  <a:srgbClr val="A9B7C6"/>
                </a:solidFill>
                <a:effectLst/>
                <a:latin typeface="JetBrains Mono"/>
              </a:rPr>
              <a:t>)</a:t>
            </a:r>
            <a:br>
              <a:rPr kumimoji="0" lang="en-IL" altLang="en-IL" sz="1100" b="0" i="0" u="none" strike="noStrike" cap="none" normalizeH="0" baseline="0" dirty="0">
                <a:ln>
                  <a:noFill/>
                </a:ln>
                <a:solidFill>
                  <a:srgbClr val="A9B7C6"/>
                </a:solidFill>
                <a:effectLst/>
                <a:latin typeface="JetBrains Mono"/>
              </a:rPr>
            </a:br>
            <a:endParaRPr kumimoji="0" lang="en-IL" altLang="en-IL" b="0" i="0" u="none" strike="noStrike" cap="none" normalizeH="0" baseline="0" dirty="0">
              <a:ln>
                <a:noFill/>
              </a:ln>
              <a:solidFill>
                <a:schemeClr val="tx1"/>
              </a:solidFill>
              <a:effectLst/>
              <a:latin typeface="Arial" panose="020B0604020202020204" pitchFamily="34" charset="0"/>
            </a:endParaRPr>
          </a:p>
        </p:txBody>
      </p:sp>
      <p:cxnSp>
        <p:nvCxnSpPr>
          <p:cNvPr id="104" name="Straight Arrow Connector 103">
            <a:extLst>
              <a:ext uri="{FF2B5EF4-FFF2-40B4-BE49-F238E27FC236}">
                <a16:creationId xmlns:a16="http://schemas.microsoft.com/office/drawing/2014/main" id="{0A45C616-7AF8-E0A8-9902-8E8C9BEA262D}"/>
              </a:ext>
            </a:extLst>
          </p:cNvPr>
          <p:cNvCxnSpPr>
            <a:cxnSpLocks/>
          </p:cNvCxnSpPr>
          <p:nvPr/>
        </p:nvCxnSpPr>
        <p:spPr>
          <a:xfrm rot="5400000">
            <a:off x="9612978" y="2236908"/>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71341A2C-59A1-4BF1-2FD7-575002DD4D1A}"/>
              </a:ext>
            </a:extLst>
          </p:cNvPr>
          <p:cNvSpPr txBox="1"/>
          <p:nvPr/>
        </p:nvSpPr>
        <p:spPr>
          <a:xfrm>
            <a:off x="185009" y="4496685"/>
            <a:ext cx="5890040" cy="2585323"/>
          </a:xfrm>
          <a:prstGeom prst="rect">
            <a:avLst/>
          </a:prstGeom>
          <a:noFill/>
        </p:spPr>
        <p:txBody>
          <a:bodyPr wrap="square" rtlCol="0">
            <a:spAutoFit/>
          </a:bodyPr>
          <a:lstStyle/>
          <a:p>
            <a:r>
              <a:rPr lang="en-US" dirty="0"/>
              <a:t>The SBP Python code shows the actual scenario implementation that block back-and-forth rotations.</a:t>
            </a:r>
          </a:p>
          <a:p>
            <a:r>
              <a:rPr lang="en-US" dirty="0"/>
              <a:t>The diagram on the right shows the logic graphically.</a:t>
            </a:r>
          </a:p>
          <a:p>
            <a:r>
              <a:rPr lang="en-US" dirty="0"/>
              <a:t>The default transition , marked with small empty circle, identifies the default state. The “C” in the larger circle denote condition.</a:t>
            </a:r>
          </a:p>
          <a:p>
            <a:r>
              <a:rPr lang="en-US" sz="1800" dirty="0"/>
              <a:t>‘Forward’, ‘Left’ and ‘Right’ denote events mapped to the possible agent actions.</a:t>
            </a:r>
          </a:p>
          <a:p>
            <a:endParaRPr lang="en-IL" dirty="0"/>
          </a:p>
        </p:txBody>
      </p:sp>
      <p:sp>
        <p:nvSpPr>
          <p:cNvPr id="109" name="Oval 108">
            <a:extLst>
              <a:ext uri="{FF2B5EF4-FFF2-40B4-BE49-F238E27FC236}">
                <a16:creationId xmlns:a16="http://schemas.microsoft.com/office/drawing/2014/main" id="{019E8D3C-358E-9C93-ECF0-0809A88C04D6}"/>
              </a:ext>
            </a:extLst>
          </p:cNvPr>
          <p:cNvSpPr/>
          <p:nvPr/>
        </p:nvSpPr>
        <p:spPr>
          <a:xfrm>
            <a:off x="9636851" y="2083637"/>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Oval 19">
            <a:extLst>
              <a:ext uri="{FF2B5EF4-FFF2-40B4-BE49-F238E27FC236}">
                <a16:creationId xmlns:a16="http://schemas.microsoft.com/office/drawing/2014/main" id="{2BCCB6D1-50F1-12C1-B50F-2CDC247C8EB2}"/>
              </a:ext>
            </a:extLst>
          </p:cNvPr>
          <p:cNvSpPr/>
          <p:nvPr/>
        </p:nvSpPr>
        <p:spPr>
          <a:xfrm>
            <a:off x="9300036" y="4176765"/>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Tree>
    <p:extLst>
      <p:ext uri="{BB962C8B-B14F-4D97-AF65-F5344CB8AC3E}">
        <p14:creationId xmlns:p14="http://schemas.microsoft.com/office/powerpoint/2010/main" val="140956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2C8C-05B8-CC7F-932A-7A3F15703A1C}"/>
              </a:ext>
            </a:extLst>
          </p:cNvPr>
          <p:cNvSpPr>
            <a:spLocks noGrp="1"/>
          </p:cNvSpPr>
          <p:nvPr>
            <p:ph type="title"/>
          </p:nvPr>
        </p:nvSpPr>
        <p:spPr>
          <a:xfrm>
            <a:off x="838200" y="365125"/>
            <a:ext cx="10515600" cy="807711"/>
          </a:xfrm>
        </p:spPr>
        <p:txBody>
          <a:bodyPr/>
          <a:lstStyle/>
          <a:p>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A</a:t>
            </a:r>
            <a:r>
              <a:rPr kumimoji="0" lang="en-IL" altLang="en-IL" sz="3600" b="0" i="0" u="none" strike="noStrike" kern="1200" cap="none" spc="0" normalizeH="0" baseline="0" noProof="0" dirty="0">
                <a:ln>
                  <a:noFill/>
                </a:ln>
                <a:solidFill>
                  <a:srgbClr val="FFC66D"/>
                </a:solidFill>
                <a:effectLst/>
                <a:uLnTx/>
                <a:uFillTx/>
                <a:latin typeface="JetBrains Mono"/>
                <a:ea typeface="+mj-ea"/>
                <a:cs typeface="+mj-cs"/>
              </a:rPr>
              <a:t>void</a:t>
            </a:r>
            <a:r>
              <a:rPr lang="en-US" altLang="en-IL" sz="3600" dirty="0">
                <a:solidFill>
                  <a:srgbClr val="FFC66D"/>
                </a:solidFill>
                <a:latin typeface="JetBrains Mono"/>
              </a:rPr>
              <a:t> </a:t>
            </a:r>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R</a:t>
            </a:r>
            <a:r>
              <a:rPr kumimoji="0" lang="en-IL" altLang="en-IL" sz="3600" b="0" i="0" u="none" strike="noStrike" kern="1200" cap="none" spc="0" normalizeH="0" baseline="0" noProof="0" dirty="0" err="1">
                <a:ln>
                  <a:noFill/>
                </a:ln>
                <a:solidFill>
                  <a:srgbClr val="FFC66D"/>
                </a:solidFill>
                <a:effectLst/>
                <a:uLnTx/>
                <a:uFillTx/>
                <a:latin typeface="JetBrains Mono"/>
                <a:ea typeface="+mj-ea"/>
                <a:cs typeface="+mj-cs"/>
              </a:rPr>
              <a:t>otation</a:t>
            </a:r>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s Left Larger than 180 Degrees</a:t>
            </a:r>
            <a:endParaRPr lang="en-IL" dirty="0"/>
          </a:p>
        </p:txBody>
      </p:sp>
      <p:sp>
        <p:nvSpPr>
          <p:cNvPr id="4" name="Rectangle 1">
            <a:extLst>
              <a:ext uri="{FF2B5EF4-FFF2-40B4-BE49-F238E27FC236}">
                <a16:creationId xmlns:a16="http://schemas.microsoft.com/office/drawing/2014/main" id="{3CA8B8CF-523E-D835-C939-53540DE9C2C9}"/>
              </a:ext>
            </a:extLst>
          </p:cNvPr>
          <p:cNvSpPr>
            <a:spLocks noGrp="1" noChangeArrowheads="1"/>
          </p:cNvSpPr>
          <p:nvPr>
            <p:ph idx="1"/>
          </p:nvPr>
        </p:nvSpPr>
        <p:spPr bwMode="auto">
          <a:xfrm>
            <a:off x="19791" y="1065804"/>
            <a:ext cx="5998436"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900" b="0" i="0" u="none" strike="noStrike" cap="none" normalizeH="0" baseline="0" dirty="0">
                <a:ln>
                  <a:noFill/>
                </a:ln>
                <a:solidFill>
                  <a:srgbClr val="CC7832"/>
                </a:solidFill>
                <a:effectLst/>
                <a:latin typeface="JetBrains Mono"/>
              </a:rPr>
              <a:t>def </a:t>
            </a:r>
            <a:r>
              <a:rPr kumimoji="0" lang="en-IL" altLang="en-IL" sz="900" b="0" i="0" u="none" strike="noStrike" cap="none" normalizeH="0" baseline="0" dirty="0" err="1">
                <a:ln>
                  <a:noFill/>
                </a:ln>
                <a:solidFill>
                  <a:srgbClr val="FFC66D"/>
                </a:solidFill>
                <a:effectLst/>
                <a:latin typeface="JetBrains Mono"/>
              </a:rPr>
              <a:t>SBP_avoid</a:t>
            </a:r>
            <a:r>
              <a:rPr kumimoji="0" lang="en-US" altLang="en-IL" sz="900" b="0" i="0" u="none" strike="noStrike" cap="none" normalizeH="0" baseline="0" dirty="0">
                <a:ln>
                  <a:noFill/>
                </a:ln>
                <a:solidFill>
                  <a:srgbClr val="FFC66D"/>
                </a:solidFill>
                <a:effectLst/>
                <a:latin typeface="JetBrains Mono"/>
              </a:rPr>
              <a:t>KC</a:t>
            </a:r>
            <a:r>
              <a:rPr kumimoji="0" lang="en-IL" altLang="en-IL" sz="900" b="0" i="0" u="none" strike="noStrike" cap="none" normalizeH="0" baseline="0" dirty="0" err="1">
                <a:ln>
                  <a:noFill/>
                </a:ln>
                <a:solidFill>
                  <a:srgbClr val="FFC66D"/>
                </a:solidFill>
                <a:effectLst/>
                <a:latin typeface="JetBrains Mono"/>
              </a:rPr>
              <a:t>onsecuative</a:t>
            </a:r>
            <a:r>
              <a:rPr kumimoji="0" lang="en-US" altLang="en-IL" sz="900" b="0" i="0" u="none" strike="noStrike" cap="none" normalizeH="0" baseline="0" dirty="0">
                <a:ln>
                  <a:noFill/>
                </a:ln>
                <a:solidFill>
                  <a:srgbClr val="FFC66D"/>
                </a:solidFill>
                <a:effectLst/>
                <a:latin typeface="JetBrains Mono"/>
              </a:rPr>
              <a:t>T</a:t>
            </a:r>
            <a:r>
              <a:rPr kumimoji="0" lang="en-IL" altLang="en-IL" sz="900" b="0" i="0" u="none" strike="noStrike" cap="none" normalizeH="0" baseline="0" dirty="0">
                <a:ln>
                  <a:noFill/>
                </a:ln>
                <a:solidFill>
                  <a:srgbClr val="FFC66D"/>
                </a:solidFill>
                <a:effectLst/>
                <a:latin typeface="JetBrains Mono"/>
              </a:rPr>
              <a:t>urns</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k = </a:t>
            </a:r>
            <a:r>
              <a:rPr kumimoji="0" lang="en-IL" altLang="en-IL" sz="900" b="0" i="0" u="none" strike="noStrike" cap="none" normalizeH="0" baseline="0" dirty="0">
                <a:ln>
                  <a:noFill/>
                </a:ln>
                <a:solidFill>
                  <a:srgbClr val="6897BB"/>
                </a:solidFill>
                <a:effectLst/>
                <a:latin typeface="JetBrains Mono"/>
              </a:rPr>
              <a:t>7</a:t>
            </a:r>
            <a:br>
              <a:rPr kumimoji="0" lang="en-IL" altLang="en-IL" sz="900" b="0" i="0" u="none" strike="noStrike" cap="none" normalizeH="0" baseline="0" dirty="0">
                <a:ln>
                  <a:noFill/>
                </a:ln>
                <a:solidFill>
                  <a:srgbClr val="6897BB"/>
                </a:solidFill>
                <a:effectLst/>
                <a:latin typeface="JetBrains Mono"/>
              </a:rPr>
            </a:br>
            <a:r>
              <a:rPr kumimoji="0" lang="en-IL" altLang="en-IL" sz="900" b="0" i="0" u="none" strike="noStrike" cap="none" normalizeH="0" baseline="0" dirty="0">
                <a:ln>
                  <a:noFill/>
                </a:ln>
                <a:solidFill>
                  <a:srgbClr val="6897BB"/>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counter = </a:t>
            </a:r>
            <a:r>
              <a:rPr kumimoji="0" lang="en-IL" altLang="en-IL" sz="900" b="0" i="0" u="none" strike="noStrike" cap="none" normalizeH="0" baseline="0" dirty="0">
                <a:ln>
                  <a:noFill/>
                </a:ln>
                <a:solidFill>
                  <a:srgbClr val="6897BB"/>
                </a:solidFill>
                <a:effectLst/>
                <a:latin typeface="JetBrains Mono"/>
              </a:rPr>
              <a:t>0</a:t>
            </a:r>
            <a:br>
              <a:rPr kumimoji="0" lang="en-IL" altLang="en-IL" sz="900" b="0" i="0" u="none" strike="noStrike" cap="none" normalizeH="0" baseline="0" dirty="0">
                <a:ln>
                  <a:noFill/>
                </a:ln>
                <a:solidFill>
                  <a:srgbClr val="6897BB"/>
                </a:solidFill>
                <a:effectLst/>
                <a:latin typeface="JetBrains Mono"/>
              </a:rPr>
            </a:br>
            <a:r>
              <a:rPr kumimoji="0" lang="en-IL" altLang="en-IL" sz="900" b="0" i="0" u="none" strike="noStrike" cap="none" normalizeH="0" baseline="0" dirty="0">
                <a:ln>
                  <a:noFill/>
                </a:ln>
                <a:solidFill>
                  <a:srgbClr val="6897BB"/>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prevEv</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a:ln>
                  <a:noFill/>
                </a:ln>
                <a:solidFill>
                  <a:srgbClr val="CC7832"/>
                </a:solidFill>
                <a:effectLst/>
                <a:latin typeface="JetBrains Mono"/>
              </a:rPr>
              <a:t>None</a:t>
            </a:r>
            <a:br>
              <a:rPr kumimoji="0" lang="en-IL" altLang="en-IL" sz="900" b="0" i="0" u="none" strike="noStrike" cap="none" normalizeH="0" baseline="0" dirty="0">
                <a:ln>
                  <a:noFill/>
                </a:ln>
                <a:solidFill>
                  <a:srgbClr val="CC7832"/>
                </a:solidFill>
                <a:effectLst/>
                <a:latin typeface="JetBrains Mono"/>
              </a:rPr>
            </a:b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 = []</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waitforEvList</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SBP_MoveForward</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SBP_TurnLeft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SBP_TurnRight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while True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lastEv</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a:ln>
                  <a:noFill/>
                </a:ln>
                <a:solidFill>
                  <a:srgbClr val="CC7832"/>
                </a:solidFill>
                <a:effectLst/>
                <a:latin typeface="JetBrains Mono"/>
              </a:rPr>
              <a:t>yield </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waitFor</a:t>
            </a: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waitforEvList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block: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US"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if </a:t>
            </a:r>
            <a:r>
              <a:rPr kumimoji="0" lang="en-IL" altLang="en-IL" sz="900" b="0" i="0" u="none" strike="noStrike" cap="none" normalizeH="0" baseline="0" dirty="0" err="1">
                <a:ln>
                  <a:noFill/>
                </a:ln>
                <a:solidFill>
                  <a:srgbClr val="A9B7C6"/>
                </a:solidFill>
                <a:effectLst/>
                <a:latin typeface="JetBrains Mono"/>
              </a:rPr>
              <a:t>prevEv</a:t>
            </a: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is None or </a:t>
            </a:r>
            <a:r>
              <a:rPr kumimoji="0" lang="en-IL" altLang="en-IL" sz="900" b="0" i="0" u="none" strike="noStrike" cap="none" normalizeH="0" baseline="0" dirty="0">
                <a:ln>
                  <a:noFill/>
                </a:ln>
                <a:solidFill>
                  <a:srgbClr val="A9B7C6"/>
                </a:solidFill>
                <a:effectLst/>
                <a:latin typeface="JetBrains Mono"/>
              </a:rPr>
              <a:t>lastEv.name == </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SBP_MoveForward</a:t>
            </a:r>
            <a:r>
              <a:rPr kumimoji="0" lang="en-IL" altLang="en-IL" sz="900" b="0" i="0" u="none" strike="noStrike" cap="none" normalizeH="0" baseline="0" dirty="0">
                <a:ln>
                  <a:noFill/>
                </a:ln>
                <a:solidFill>
                  <a:srgbClr val="6A8759"/>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or </a:t>
            </a:r>
            <a:r>
              <a:rPr kumimoji="0" lang="en-IL" altLang="en-IL" sz="900" b="0" i="0" u="none" strike="noStrike" cap="none" normalizeH="0" baseline="0" dirty="0">
                <a:ln>
                  <a:noFill/>
                </a:ln>
                <a:solidFill>
                  <a:srgbClr val="A9B7C6"/>
                </a:solidFill>
                <a:effectLst/>
                <a:latin typeface="JetBrains Mono"/>
              </a:rPr>
              <a:t>prevEv.name != lastEv.name:</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prevEv</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lastEv</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counter = </a:t>
            </a:r>
            <a:r>
              <a:rPr kumimoji="0" lang="en-IL" altLang="en-IL" sz="900" b="0" i="0" u="none" strike="noStrike" cap="none" normalizeH="0" baseline="0" dirty="0">
                <a:ln>
                  <a:noFill/>
                </a:ln>
                <a:solidFill>
                  <a:srgbClr val="6897BB"/>
                </a:solidFill>
                <a:effectLst/>
                <a:latin typeface="JetBrains Mono"/>
              </a:rPr>
              <a:t>0</a:t>
            </a:r>
            <a:br>
              <a:rPr kumimoji="0" lang="en-IL" altLang="en-IL" sz="900" b="0" i="0" u="none" strike="noStrike" cap="none" normalizeH="0" baseline="0" dirty="0">
                <a:ln>
                  <a:noFill/>
                </a:ln>
                <a:solidFill>
                  <a:srgbClr val="6897BB"/>
                </a:solidFill>
                <a:effectLst/>
                <a:latin typeface="JetBrains Mono"/>
              </a:rPr>
            </a:br>
            <a:r>
              <a:rPr kumimoji="0" lang="en-IL" altLang="en-IL" sz="900" b="0" i="0" u="none" strike="noStrike" cap="none" normalizeH="0" baseline="0" dirty="0">
                <a:ln>
                  <a:noFill/>
                </a:ln>
                <a:solidFill>
                  <a:srgbClr val="6897BB"/>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 = []</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else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if </a:t>
            </a:r>
            <a:r>
              <a:rPr kumimoji="0" lang="en-IL" altLang="en-IL" sz="900" b="0" i="0" u="none" strike="noStrike" cap="none" normalizeH="0" baseline="0" dirty="0">
                <a:ln>
                  <a:noFill/>
                </a:ln>
                <a:solidFill>
                  <a:srgbClr val="A9B7C6"/>
                </a:solidFill>
                <a:effectLst/>
                <a:latin typeface="JetBrains Mono"/>
              </a:rPr>
              <a:t>counter == k - </a:t>
            </a:r>
            <a:r>
              <a:rPr kumimoji="0" lang="en-IL" altLang="en-IL" sz="900" b="0" i="0" u="none" strike="noStrike" cap="none" normalizeH="0" baseline="0" dirty="0">
                <a:ln>
                  <a:noFill/>
                </a:ln>
                <a:solidFill>
                  <a:srgbClr val="6897BB"/>
                </a:solidFill>
                <a:effectLst/>
                <a:latin typeface="JetBrains Mono"/>
              </a:rPr>
              <a:t>1</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808080"/>
                </a:solidFill>
                <a:effectLst/>
                <a:latin typeface="JetBrains Mono"/>
              </a:rPr>
              <a:t># Blocking!</a:t>
            </a:r>
            <a:br>
              <a:rPr kumimoji="0" lang="en-IL" altLang="en-IL" sz="900" b="0" i="0" u="none" strike="noStrike" cap="none" normalizeH="0" baseline="0" dirty="0">
                <a:ln>
                  <a:noFill/>
                </a:ln>
                <a:solidFill>
                  <a:srgbClr val="808080"/>
                </a:solidFill>
                <a:effectLst/>
                <a:latin typeface="JetBrains Mono"/>
              </a:rPr>
            </a:br>
            <a:r>
              <a:rPr kumimoji="0" lang="en-US" altLang="en-IL" sz="900" b="0" i="0" u="none" strike="noStrike" cap="none" normalizeH="0" baseline="0" dirty="0">
                <a:ln>
                  <a:noFill/>
                </a:ln>
                <a:solidFill>
                  <a:srgbClr val="808080"/>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blockedEvList.append</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lastEv</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else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counter += </a:t>
            </a:r>
            <a:r>
              <a:rPr kumimoji="0" lang="en-IL" altLang="en-IL" sz="900" b="0" i="0" u="none" strike="noStrike" cap="none" normalizeH="0" baseline="0" dirty="0">
                <a:ln>
                  <a:noFill/>
                </a:ln>
                <a:solidFill>
                  <a:srgbClr val="6897BB"/>
                </a:solidFill>
                <a:effectLst/>
                <a:latin typeface="JetBrains Mono"/>
              </a:rPr>
              <a:t>1</a:t>
            </a:r>
            <a:br>
              <a:rPr kumimoji="0" lang="en-IL" altLang="en-IL" sz="900" b="0" i="0" u="none" strike="noStrike" cap="none" normalizeH="0" baseline="0" dirty="0">
                <a:ln>
                  <a:noFill/>
                </a:ln>
                <a:solidFill>
                  <a:srgbClr val="6897BB"/>
                </a:solidFill>
                <a:effectLst/>
                <a:latin typeface="JetBrains Mono"/>
              </a:rPr>
            </a:br>
            <a:r>
              <a:rPr kumimoji="0" lang="en-IL" altLang="en-IL" sz="900" b="0" i="0" u="none" strike="noStrike" cap="none" normalizeH="0" baseline="0" dirty="0">
                <a:ln>
                  <a:noFill/>
                </a:ln>
                <a:solidFill>
                  <a:srgbClr val="808080"/>
                </a:solidFill>
                <a:effectLst/>
                <a:latin typeface="JetBrains Mono"/>
              </a:rPr>
              <a:t># The Python implementation of a scenario that blocks rotating in the same direction more then k − 1 consecutive times.</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4866166A-5F7E-8B83-D7B9-9E3CEDB32B9F}"/>
              </a:ext>
            </a:extLst>
          </p:cNvPr>
          <p:cNvSpPr/>
          <p:nvPr/>
        </p:nvSpPr>
        <p:spPr>
          <a:xfrm>
            <a:off x="6477000" y="2928414"/>
            <a:ext cx="5514888"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Rounded Corners 5">
            <a:extLst>
              <a:ext uri="{FF2B5EF4-FFF2-40B4-BE49-F238E27FC236}">
                <a16:creationId xmlns:a16="http://schemas.microsoft.com/office/drawing/2014/main" id="{D82E5CCF-6A6B-7FFB-132C-7838E7FFCFAA}"/>
              </a:ext>
            </a:extLst>
          </p:cNvPr>
          <p:cNvSpPr/>
          <p:nvPr/>
        </p:nvSpPr>
        <p:spPr>
          <a:xfrm>
            <a:off x="8115975" y="3252400"/>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8" name="Rectangle: Rounded Corners 7">
            <a:extLst>
              <a:ext uri="{FF2B5EF4-FFF2-40B4-BE49-F238E27FC236}">
                <a16:creationId xmlns:a16="http://schemas.microsoft.com/office/drawing/2014/main" id="{D2F57FFC-9630-184B-E46F-7651B0E7187E}"/>
              </a:ext>
            </a:extLst>
          </p:cNvPr>
          <p:cNvSpPr/>
          <p:nvPr/>
        </p:nvSpPr>
        <p:spPr>
          <a:xfrm>
            <a:off x="8184717" y="1285134"/>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9" name="Straight Arrow Connector 13">
            <a:extLst>
              <a:ext uri="{FF2B5EF4-FFF2-40B4-BE49-F238E27FC236}">
                <a16:creationId xmlns:a16="http://schemas.microsoft.com/office/drawing/2014/main" id="{51BE577F-7792-B37A-F7C1-C4EBB331FA0E}"/>
              </a:ext>
            </a:extLst>
          </p:cNvPr>
          <p:cNvCxnSpPr>
            <a:cxnSpLocks/>
            <a:endCxn id="8" idx="1"/>
          </p:cNvCxnSpPr>
          <p:nvPr/>
        </p:nvCxnSpPr>
        <p:spPr>
          <a:xfrm rot="5400000" flipH="1" flipV="1">
            <a:off x="7162931" y="1914759"/>
            <a:ext cx="1170062" cy="87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B8EC83-3545-3023-BC78-51DEB724631E}"/>
              </a:ext>
            </a:extLst>
          </p:cNvPr>
          <p:cNvSpPr txBox="1"/>
          <p:nvPr/>
        </p:nvSpPr>
        <p:spPr>
          <a:xfrm>
            <a:off x="7331528" y="2606948"/>
            <a:ext cx="1370731" cy="276999"/>
          </a:xfrm>
          <a:prstGeom prst="rect">
            <a:avLst/>
          </a:prstGeom>
          <a:noFill/>
        </p:spPr>
        <p:txBody>
          <a:bodyPr wrap="square" rtlCol="0">
            <a:spAutoFit/>
          </a:bodyPr>
          <a:lstStyle/>
          <a:p>
            <a:r>
              <a:rPr lang="en-US" sz="1200" dirty="0"/>
              <a:t>Forward or Right</a:t>
            </a:r>
            <a:endParaRPr lang="en-IL" sz="1200" dirty="0"/>
          </a:p>
        </p:txBody>
      </p:sp>
      <p:cxnSp>
        <p:nvCxnSpPr>
          <p:cNvPr id="12" name="Straight Arrow Connector 11">
            <a:extLst>
              <a:ext uri="{FF2B5EF4-FFF2-40B4-BE49-F238E27FC236}">
                <a16:creationId xmlns:a16="http://schemas.microsoft.com/office/drawing/2014/main" id="{271BC402-2846-CF47-0232-7432E5BCFE5F}"/>
              </a:ext>
            </a:extLst>
          </p:cNvPr>
          <p:cNvCxnSpPr>
            <a:cxnSpLocks/>
            <a:stCxn id="8" idx="2"/>
          </p:cNvCxnSpPr>
          <p:nvPr/>
        </p:nvCxnSpPr>
        <p:spPr>
          <a:xfrm>
            <a:off x="9187068" y="2247832"/>
            <a:ext cx="22713" cy="101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1F188D-A27B-5731-704C-33DCB366B0E6}"/>
              </a:ext>
            </a:extLst>
          </p:cNvPr>
          <p:cNvSpPr txBox="1"/>
          <p:nvPr/>
        </p:nvSpPr>
        <p:spPr>
          <a:xfrm>
            <a:off x="9187067" y="2316008"/>
            <a:ext cx="2164836" cy="461665"/>
          </a:xfrm>
          <a:prstGeom prst="rect">
            <a:avLst/>
          </a:prstGeom>
          <a:noFill/>
        </p:spPr>
        <p:txBody>
          <a:bodyPr wrap="square" rtlCol="0">
            <a:spAutoFit/>
          </a:bodyPr>
          <a:lstStyle/>
          <a:p>
            <a:r>
              <a:rPr lang="en-US" sz="1200" dirty="0"/>
              <a:t>Left/ $</a:t>
            </a:r>
            <a:r>
              <a:rPr lang="en-US" sz="1200" dirty="0" err="1"/>
              <a:t>leftCounter</a:t>
            </a:r>
            <a:r>
              <a:rPr lang="en-US" sz="1200" dirty="0"/>
              <a:t> = 1</a:t>
            </a:r>
            <a:endParaRPr lang="en-IL" sz="1200" dirty="0"/>
          </a:p>
          <a:p>
            <a:endParaRPr lang="en-IL" sz="1200" dirty="0"/>
          </a:p>
        </p:txBody>
      </p:sp>
      <p:sp>
        <p:nvSpPr>
          <p:cNvPr id="18" name="Rectangle: Rounded Corners 17">
            <a:extLst>
              <a:ext uri="{FF2B5EF4-FFF2-40B4-BE49-F238E27FC236}">
                <a16:creationId xmlns:a16="http://schemas.microsoft.com/office/drawing/2014/main" id="{84A0C003-1A37-6398-5A75-E34E7B75559F}"/>
              </a:ext>
            </a:extLst>
          </p:cNvPr>
          <p:cNvSpPr/>
          <p:nvPr/>
        </p:nvSpPr>
        <p:spPr>
          <a:xfrm>
            <a:off x="7113624" y="5269997"/>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endParaRPr lang="en-US" sz="1200" dirty="0"/>
          </a:p>
          <a:p>
            <a:pPr algn="ctr"/>
            <a:endParaRPr lang="en-US" sz="1200" dirty="0"/>
          </a:p>
          <a:p>
            <a:pPr algn="ctr"/>
            <a:r>
              <a:rPr lang="en-US" sz="1200" dirty="0"/>
              <a:t>Block: </a:t>
            </a:r>
          </a:p>
          <a:p>
            <a:pPr algn="ctr"/>
            <a:r>
              <a:rPr lang="en-US" sz="1200" dirty="0"/>
              <a:t>Left</a:t>
            </a:r>
            <a:endParaRPr lang="en-IL" sz="1200" dirty="0"/>
          </a:p>
        </p:txBody>
      </p:sp>
      <p:cxnSp>
        <p:nvCxnSpPr>
          <p:cNvPr id="20" name="Straight Arrow Connector 19">
            <a:extLst>
              <a:ext uri="{FF2B5EF4-FFF2-40B4-BE49-F238E27FC236}">
                <a16:creationId xmlns:a16="http://schemas.microsoft.com/office/drawing/2014/main" id="{18546A76-5222-912E-789E-A54F8A5DAD9D}"/>
              </a:ext>
            </a:extLst>
          </p:cNvPr>
          <p:cNvCxnSpPr>
            <a:cxnSpLocks/>
            <a:stCxn id="6" idx="3"/>
            <a:endCxn id="6" idx="2"/>
          </p:cNvCxnSpPr>
          <p:nvPr/>
        </p:nvCxnSpPr>
        <p:spPr>
          <a:xfrm flipH="1">
            <a:off x="9118326" y="3733749"/>
            <a:ext cx="1002350" cy="481349"/>
          </a:xfrm>
          <a:prstGeom prst="curvedConnector4">
            <a:avLst>
              <a:gd name="adj1" fmla="val -110622"/>
              <a:gd name="adj2" fmla="val 294849"/>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E30F04B-1B28-A312-7316-E56999BFE530}"/>
              </a:ext>
            </a:extLst>
          </p:cNvPr>
          <p:cNvSpPr txBox="1"/>
          <p:nvPr/>
        </p:nvSpPr>
        <p:spPr>
          <a:xfrm>
            <a:off x="10099858" y="3307153"/>
            <a:ext cx="2004701" cy="646331"/>
          </a:xfrm>
          <a:prstGeom prst="rect">
            <a:avLst/>
          </a:prstGeom>
          <a:noFill/>
        </p:spPr>
        <p:txBody>
          <a:bodyPr wrap="square" rtlCol="0">
            <a:spAutoFit/>
          </a:bodyPr>
          <a:lstStyle/>
          <a:p>
            <a:r>
              <a:rPr lang="en-US" sz="1200" dirty="0"/>
              <a:t>Left and [$</a:t>
            </a:r>
            <a:r>
              <a:rPr lang="en-US" sz="1200" dirty="0" err="1"/>
              <a:t>leftCounter</a:t>
            </a:r>
            <a:r>
              <a:rPr lang="en-US" sz="1200" dirty="0"/>
              <a:t> &lt; $k]/</a:t>
            </a:r>
          </a:p>
          <a:p>
            <a:r>
              <a:rPr lang="en-US" sz="1200" dirty="0"/>
              <a:t>$</a:t>
            </a:r>
            <a:r>
              <a:rPr lang="en-US" sz="1200" dirty="0" err="1"/>
              <a:t>leftCounter</a:t>
            </a:r>
            <a:r>
              <a:rPr lang="en-US" sz="1200" dirty="0"/>
              <a:t> += 1</a:t>
            </a:r>
            <a:endParaRPr lang="en-IL" sz="1200" dirty="0"/>
          </a:p>
          <a:p>
            <a:endParaRPr lang="en-IL" sz="1200" dirty="0"/>
          </a:p>
        </p:txBody>
      </p:sp>
      <p:cxnSp>
        <p:nvCxnSpPr>
          <p:cNvPr id="26" name="Straight Arrow Connector 25">
            <a:extLst>
              <a:ext uri="{FF2B5EF4-FFF2-40B4-BE49-F238E27FC236}">
                <a16:creationId xmlns:a16="http://schemas.microsoft.com/office/drawing/2014/main" id="{9E96F774-D5AC-1DCD-3C6B-2D9D4BE31CB5}"/>
              </a:ext>
            </a:extLst>
          </p:cNvPr>
          <p:cNvCxnSpPr>
            <a:cxnSpLocks/>
          </p:cNvCxnSpPr>
          <p:nvPr/>
        </p:nvCxnSpPr>
        <p:spPr>
          <a:xfrm>
            <a:off x="8560301" y="4215098"/>
            <a:ext cx="0" cy="105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C119A4-B6E6-2DB8-04A8-330D2FA5EEB4}"/>
              </a:ext>
            </a:extLst>
          </p:cNvPr>
          <p:cNvSpPr txBox="1"/>
          <p:nvPr/>
        </p:nvSpPr>
        <p:spPr>
          <a:xfrm>
            <a:off x="6593554" y="4273533"/>
            <a:ext cx="2004698" cy="276999"/>
          </a:xfrm>
          <a:prstGeom prst="rect">
            <a:avLst/>
          </a:prstGeom>
          <a:noFill/>
        </p:spPr>
        <p:txBody>
          <a:bodyPr wrap="square" rtlCol="0">
            <a:spAutoFit/>
          </a:bodyPr>
          <a:lstStyle/>
          <a:p>
            <a:r>
              <a:rPr lang="en-US" sz="1200" dirty="0"/>
              <a:t>Left and [$</a:t>
            </a:r>
            <a:r>
              <a:rPr lang="en-US" sz="1200" dirty="0" err="1"/>
              <a:t>leftCounter</a:t>
            </a:r>
            <a:r>
              <a:rPr lang="en-US" sz="1200" dirty="0"/>
              <a:t> == $k]</a:t>
            </a:r>
            <a:endParaRPr lang="en-IL" sz="1200" dirty="0"/>
          </a:p>
        </p:txBody>
      </p:sp>
      <p:sp>
        <p:nvSpPr>
          <p:cNvPr id="31" name="TextBox 30">
            <a:extLst>
              <a:ext uri="{FF2B5EF4-FFF2-40B4-BE49-F238E27FC236}">
                <a16:creationId xmlns:a16="http://schemas.microsoft.com/office/drawing/2014/main" id="{4BBB9F42-F229-BED7-0045-E39B3676B7F1}"/>
              </a:ext>
            </a:extLst>
          </p:cNvPr>
          <p:cNvSpPr txBox="1"/>
          <p:nvPr/>
        </p:nvSpPr>
        <p:spPr>
          <a:xfrm>
            <a:off x="128187" y="4016523"/>
            <a:ext cx="6107454" cy="2862322"/>
          </a:xfrm>
          <a:prstGeom prst="rect">
            <a:avLst/>
          </a:prstGeom>
          <a:noFill/>
        </p:spPr>
        <p:txBody>
          <a:bodyPr wrap="square" rtlCol="0">
            <a:spAutoFit/>
          </a:bodyPr>
          <a:lstStyle/>
          <a:p>
            <a:r>
              <a:rPr lang="en-US" dirty="0"/>
              <a:t>The SBP Python code shows the actual scenario implementation that block rotations for more than 180 </a:t>
            </a:r>
            <a:r>
              <a:rPr lang="en-US" dirty="0" err="1"/>
              <a:t>degress</a:t>
            </a:r>
            <a:r>
              <a:rPr lang="en-US" dirty="0"/>
              <a:t> in one directions. Each rotation step is 30 degrees, thus k is 7.</a:t>
            </a:r>
          </a:p>
          <a:p>
            <a:r>
              <a:rPr lang="en-US" dirty="0"/>
              <a:t>The diagram on the right shows the logic graphically, for blocking rotations to the left for more than 180 degrees. The blocking of more than 180 degrees to the right use identical logic. </a:t>
            </a:r>
          </a:p>
          <a:p>
            <a:r>
              <a:rPr lang="en-US" dirty="0"/>
              <a:t>‘/&lt;action text&gt;’ on transition denote an action, on the right side of it. ‘$k’ and ‘$</a:t>
            </a:r>
            <a:r>
              <a:rPr lang="en-US" dirty="0" err="1"/>
              <a:t>leftCounter</a:t>
            </a:r>
            <a:r>
              <a:rPr lang="en-US" dirty="0"/>
              <a:t>’ are variables. ‘[ …]’ square brackets denote condition.</a:t>
            </a:r>
            <a:endParaRPr lang="en-IL" dirty="0"/>
          </a:p>
        </p:txBody>
      </p:sp>
      <p:cxnSp>
        <p:nvCxnSpPr>
          <p:cNvPr id="34" name="Straight Arrow Connector 103">
            <a:extLst>
              <a:ext uri="{FF2B5EF4-FFF2-40B4-BE49-F238E27FC236}">
                <a16:creationId xmlns:a16="http://schemas.microsoft.com/office/drawing/2014/main" id="{E96E6B2F-B4F2-D5EA-5734-E9D42D0BC766}"/>
              </a:ext>
            </a:extLst>
          </p:cNvPr>
          <p:cNvCxnSpPr>
            <a:cxnSpLocks/>
          </p:cNvCxnSpPr>
          <p:nvPr/>
        </p:nvCxnSpPr>
        <p:spPr>
          <a:xfrm rot="5400000">
            <a:off x="9706982" y="1188250"/>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A2E611D-59C2-D78D-681F-0278DBC8FEC1}"/>
              </a:ext>
            </a:extLst>
          </p:cNvPr>
          <p:cNvSpPr/>
          <p:nvPr/>
        </p:nvSpPr>
        <p:spPr>
          <a:xfrm>
            <a:off x="9730855" y="1034979"/>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61587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5D2-ED1D-4701-BF69-E8B05930428E}"/>
              </a:ext>
            </a:extLst>
          </p:cNvPr>
          <p:cNvSpPr>
            <a:spLocks noGrp="1"/>
          </p:cNvSpPr>
          <p:nvPr>
            <p:ph type="title"/>
          </p:nvPr>
        </p:nvSpPr>
        <p:spPr/>
        <p:txBody>
          <a:bodyPr/>
          <a:lstStyle/>
          <a:p>
            <a:endParaRPr lang="en-IL"/>
          </a:p>
        </p:txBody>
      </p:sp>
      <p:sp>
        <p:nvSpPr>
          <p:cNvPr id="4" name="Rectangle 1">
            <a:extLst>
              <a:ext uri="{FF2B5EF4-FFF2-40B4-BE49-F238E27FC236}">
                <a16:creationId xmlns:a16="http://schemas.microsoft.com/office/drawing/2014/main" id="{6F24C25D-EA05-9831-31BC-8EB11A8A343E}"/>
              </a:ext>
            </a:extLst>
          </p:cNvPr>
          <p:cNvSpPr>
            <a:spLocks noGrp="1" noChangeArrowheads="1"/>
          </p:cNvSpPr>
          <p:nvPr>
            <p:ph idx="1"/>
          </p:nvPr>
        </p:nvSpPr>
        <p:spPr bwMode="auto">
          <a:xfrm>
            <a:off x="34829" y="-4904"/>
            <a:ext cx="8220408"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900" b="0" i="0" u="none" strike="noStrike" cap="none" normalizeH="0" baseline="0" dirty="0">
                <a:ln>
                  <a:noFill/>
                </a:ln>
                <a:solidFill>
                  <a:srgbClr val="CC7832"/>
                </a:solidFill>
                <a:effectLst/>
                <a:latin typeface="JetBrains Mono"/>
              </a:rPr>
              <a:t>def </a:t>
            </a:r>
            <a:r>
              <a:rPr kumimoji="0" lang="en-US" altLang="en-IL" sz="900" b="0" i="0" u="none" strike="noStrike" cap="none" normalizeH="0" baseline="0" dirty="0" err="1">
                <a:ln>
                  <a:noFill/>
                </a:ln>
                <a:solidFill>
                  <a:srgbClr val="FFC66D"/>
                </a:solidFill>
                <a:effectLst/>
                <a:latin typeface="JetBrains Mono"/>
              </a:rPr>
              <a:t>SBP_avoidTurningWhenClear</a:t>
            </a:r>
            <a:r>
              <a:rPr kumimoji="0" lang="en-US" altLang="en-IL" sz="900" b="0" i="0" u="none" strike="noStrike" cap="none" normalizeH="0" baseline="0" dirty="0">
                <a:ln>
                  <a:noFill/>
                </a:ln>
                <a:solidFill>
                  <a:srgbClr val="FFC66D"/>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 = []</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waitforEvList</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SBP_MoveForward</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SBP_TurnLeft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SBP_TurnRight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while True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lastEv</a:t>
            </a:r>
            <a:r>
              <a:rPr kumimoji="0" lang="en-IL" altLang="en-IL" sz="900" b="0" i="0" u="none" strike="noStrike" cap="none" normalizeH="0" baseline="0" dirty="0">
                <a:ln>
                  <a:noFill/>
                </a:ln>
                <a:solidFill>
                  <a:srgbClr val="A9B7C6"/>
                </a:solidFill>
                <a:effectLst/>
                <a:latin typeface="JetBrains Mono"/>
              </a:rPr>
              <a:t> = </a:t>
            </a:r>
            <a:r>
              <a:rPr kumimoji="0" lang="en-IL" altLang="en-IL" sz="900" b="0" i="0" u="none" strike="noStrike" cap="none" normalizeH="0" baseline="0" dirty="0">
                <a:ln>
                  <a:noFill/>
                </a:ln>
                <a:solidFill>
                  <a:srgbClr val="CC7832"/>
                </a:solidFill>
                <a:effectLst/>
                <a:latin typeface="JetBrains Mono"/>
              </a:rPr>
              <a:t>yield </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waitFor</a:t>
            </a: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waitforEvList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block: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US"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state = </a:t>
            </a:r>
            <a:r>
              <a:rPr kumimoji="0" lang="en-IL" altLang="en-IL" sz="900" b="0" i="0" u="none" strike="noStrike" cap="none" normalizeH="0" baseline="0" dirty="0" err="1">
                <a:ln>
                  <a:noFill/>
                </a:ln>
                <a:solidFill>
                  <a:srgbClr val="A9B7C6"/>
                </a:solidFill>
                <a:effectLst/>
                <a:latin typeface="JetBrains Mono"/>
              </a:rPr>
              <a:t>lastEv.data</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'state'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t_dir</a:t>
            </a:r>
            <a:r>
              <a:rPr kumimoji="0" lang="en-IL" altLang="en-IL" sz="900" b="0" i="0" u="none" strike="noStrike" cap="none" normalizeH="0" baseline="0" dirty="0">
                <a:ln>
                  <a:noFill/>
                </a:ln>
                <a:solidFill>
                  <a:srgbClr val="A9B7C6"/>
                </a:solidFill>
                <a:effectLst/>
                <a:latin typeface="JetBrains Mono"/>
              </a:rPr>
              <a:t> = state[-</a:t>
            </a:r>
            <a:r>
              <a:rPr kumimoji="0" lang="en-IL" altLang="en-IL" sz="900" b="0" i="0" u="none" strike="noStrike" cap="none" normalizeH="0" baseline="0" dirty="0">
                <a:ln>
                  <a:noFill/>
                </a:ln>
                <a:solidFill>
                  <a:srgbClr val="6897BB"/>
                </a:solidFill>
                <a:effectLst/>
                <a:latin typeface="JetBrains Mono"/>
              </a:rPr>
              <a:t>2</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if </a:t>
            </a:r>
            <a:r>
              <a:rPr kumimoji="0" lang="en-IL" altLang="en-IL" sz="900" b="0" i="0" u="none" strike="noStrike" cap="none" normalizeH="0" baseline="0" dirty="0">
                <a:ln>
                  <a:noFill/>
                </a:ln>
                <a:solidFill>
                  <a:srgbClr val="A9B7C6"/>
                </a:solidFill>
                <a:effectLst/>
                <a:latin typeface="JetBrains Mono"/>
              </a:rPr>
              <a:t>state[</a:t>
            </a:r>
            <a:r>
              <a:rPr kumimoji="0" lang="en-IL" altLang="en-IL" sz="900" b="0" i="0" u="none" strike="noStrike" cap="none" normalizeH="0" baseline="0" dirty="0">
                <a:ln>
                  <a:noFill/>
                </a:ln>
                <a:solidFill>
                  <a:srgbClr val="6897BB"/>
                </a:solidFill>
                <a:effectLst/>
                <a:latin typeface="JetBrains Mono"/>
              </a:rPr>
              <a:t>3</a:t>
            </a:r>
            <a:r>
              <a:rPr kumimoji="0" lang="en-IL" altLang="en-IL" sz="900" b="0" i="0" u="none" strike="noStrike" cap="none" normalizeH="0" baseline="0" dirty="0">
                <a:ln>
                  <a:noFill/>
                </a:ln>
                <a:solidFill>
                  <a:srgbClr val="A9B7C6"/>
                </a:solidFill>
                <a:effectLst/>
                <a:latin typeface="JetBrains Mono"/>
              </a:rPr>
              <a:t>] &gt; MINIMAL_FWD_CLEARANCE </a:t>
            </a:r>
            <a:r>
              <a:rPr kumimoji="0" lang="en-IL" altLang="en-IL" sz="900" b="0" i="0" u="none" strike="noStrike" cap="none" normalizeH="0" baseline="0" dirty="0">
                <a:ln>
                  <a:noFill/>
                </a:ln>
                <a:solidFill>
                  <a:srgbClr val="CC7832"/>
                </a:solidFill>
                <a:effectLst/>
                <a:latin typeface="JetBrains Mono"/>
              </a:rPr>
              <a:t>and </a:t>
            </a:r>
            <a:r>
              <a:rPr kumimoji="0" lang="en-IL" altLang="en-IL" sz="900" b="0" i="0" u="none" strike="noStrike" cap="none" normalizeH="0" baseline="0" dirty="0">
                <a:ln>
                  <a:noFill/>
                </a:ln>
                <a:solidFill>
                  <a:srgbClr val="A9B7C6"/>
                </a:solidFill>
                <a:effectLst/>
                <a:latin typeface="JetBrains Mono"/>
              </a:rPr>
              <a:t>state[</a:t>
            </a:r>
            <a:r>
              <a:rPr kumimoji="0" lang="en-IL" altLang="en-IL" sz="900" b="0" i="0" u="none" strike="noStrike" cap="none" normalizeH="0" baseline="0" dirty="0">
                <a:ln>
                  <a:noFill/>
                </a:ln>
                <a:solidFill>
                  <a:srgbClr val="6897BB"/>
                </a:solidFill>
                <a:effectLst/>
                <a:latin typeface="JetBrains Mono"/>
              </a:rPr>
              <a:t>2</a:t>
            </a:r>
            <a:r>
              <a:rPr kumimoji="0" lang="en-IL" altLang="en-IL" sz="900" b="0" i="0" u="none" strike="noStrike" cap="none" normalizeH="0" baseline="0" dirty="0">
                <a:ln>
                  <a:noFill/>
                </a:ln>
                <a:solidFill>
                  <a:srgbClr val="A9B7C6"/>
                </a:solidFill>
                <a:effectLst/>
                <a:latin typeface="JetBrains Mono"/>
              </a:rPr>
              <a:t>] &gt; MINIMAL_CLEARANCE </a:t>
            </a:r>
            <a:r>
              <a:rPr kumimoji="0" lang="en-IL" altLang="en-IL" sz="900" b="0" i="0" u="none" strike="noStrike" cap="none" normalizeH="0" baseline="0" dirty="0">
                <a:ln>
                  <a:noFill/>
                </a:ln>
                <a:solidFill>
                  <a:srgbClr val="CC7832"/>
                </a:solidFill>
                <a:effectLst/>
                <a:latin typeface="JetBrains Mono"/>
              </a:rPr>
              <a:t>and </a:t>
            </a:r>
            <a:r>
              <a:rPr kumimoji="0" lang="en-IL" altLang="en-IL" sz="900" b="0" i="0" u="none" strike="noStrike" cap="none" normalizeH="0" baseline="0" dirty="0">
                <a:ln>
                  <a:noFill/>
                </a:ln>
                <a:solidFill>
                  <a:srgbClr val="A9B7C6"/>
                </a:solidFill>
                <a:effectLst/>
                <a:latin typeface="JetBrains Mono"/>
              </a:rPr>
              <a:t>state[</a:t>
            </a:r>
            <a:r>
              <a:rPr kumimoji="0" lang="en-IL" altLang="en-IL" sz="900" b="0" i="0" u="none" strike="noStrike" cap="none" normalizeH="0" baseline="0" dirty="0">
                <a:ln>
                  <a:noFill/>
                </a:ln>
                <a:solidFill>
                  <a:srgbClr val="6897BB"/>
                </a:solidFill>
                <a:effectLst/>
                <a:latin typeface="JetBrains Mono"/>
              </a:rPr>
              <a:t>4</a:t>
            </a:r>
            <a:r>
              <a:rPr kumimoji="0" lang="en-IL" altLang="en-IL" sz="900" b="0" i="0" u="none" strike="noStrike" cap="none" normalizeH="0" baseline="0" dirty="0">
                <a:ln>
                  <a:noFill/>
                </a:ln>
                <a:solidFill>
                  <a:srgbClr val="A9B7C6"/>
                </a:solidFill>
                <a:effectLst/>
                <a:latin typeface="JetBrains Mono"/>
              </a:rPr>
              <a:t>] &gt; MINIMAL_CLEARANCE </a:t>
            </a:r>
            <a:r>
              <a:rPr kumimoji="0" lang="en-IL" altLang="en-IL" sz="900" b="0" i="0" u="none" strike="noStrike" cap="none" normalizeH="0" baseline="0" dirty="0">
                <a:ln>
                  <a:noFill/>
                </a:ln>
                <a:solidFill>
                  <a:srgbClr val="CC7832"/>
                </a:solidFill>
                <a:effectLst/>
                <a:latin typeface="JetBrains Mono"/>
              </a:rPr>
              <a:t>and </a:t>
            </a:r>
            <a:r>
              <a:rPr kumimoji="0" lang="en-IL" altLang="en-IL" sz="900" b="0" i="0" u="none" strike="noStrike" cap="none" normalizeH="0" baseline="0" dirty="0">
                <a:ln>
                  <a:noFill/>
                </a:ln>
                <a:solidFill>
                  <a:srgbClr val="8888C6"/>
                </a:solidFill>
                <a:effectLst/>
                <a:latin typeface="JetBrains Mono"/>
              </a:rPr>
              <a:t>abs</a:t>
            </a:r>
            <a:r>
              <a:rPr kumimoji="0" lang="en-IL" altLang="en-IL" sz="900" b="0" i="0" u="none" strike="noStrike" cap="none" normalizeH="0" baseline="0" dirty="0">
                <a:ln>
                  <a:noFill/>
                </a:ln>
                <a:solidFill>
                  <a:srgbClr val="A9B7C6"/>
                </a:solidFill>
                <a:effectLst/>
                <a:latin typeface="JetBrains Mono"/>
              </a:rPr>
              <a:t>(FWD_DIR - </a:t>
            </a:r>
            <a:r>
              <a:rPr kumimoji="0" lang="en-IL" altLang="en-IL" sz="900" b="0" i="0" u="none" strike="noStrike" cap="none" normalizeH="0" baseline="0" dirty="0" err="1">
                <a:ln>
                  <a:noFill/>
                </a:ln>
                <a:solidFill>
                  <a:srgbClr val="A9B7C6"/>
                </a:solidFill>
                <a:effectLst/>
                <a:latin typeface="JetBrains Mono"/>
              </a:rPr>
              <a:t>t_dir</a:t>
            </a:r>
            <a:r>
              <a:rPr kumimoji="0" lang="en-IL" altLang="en-IL" sz="900" b="0" i="0" u="none" strike="noStrike" cap="none" normalizeH="0" baseline="0" dirty="0">
                <a:ln>
                  <a:noFill/>
                </a:ln>
                <a:solidFill>
                  <a:srgbClr val="A9B7C6"/>
                </a:solidFill>
                <a:effectLst/>
                <a:latin typeface="JetBrains Mono"/>
              </a:rPr>
              <a:t>) &lt; FWD_DIR_TOLERANCE:</a:t>
            </a:r>
            <a:endParaRPr kumimoji="0" lang="en-US" altLang="en-IL" sz="9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808080"/>
                </a:solidFill>
                <a:effectLst/>
                <a:latin typeface="JetBrains Mono"/>
              </a:rPr>
              <a:t>#all clear, goal ahead</a:t>
            </a:r>
            <a:r>
              <a:rPr kumimoji="0" lang="en-US" altLang="en-IL" sz="900" b="0" i="0" u="none" strike="noStrike" cap="none" normalizeH="0" baseline="0" dirty="0">
                <a:ln>
                  <a:noFill/>
                </a:ln>
                <a:solidFill>
                  <a:srgbClr val="808080"/>
                </a:solidFill>
                <a:effectLst/>
                <a:latin typeface="JetBrains Mono"/>
              </a:rPr>
              <a:t> -&gt;  must move forward!</a:t>
            </a:r>
            <a:br>
              <a:rPr kumimoji="0" lang="en-IL" altLang="en-IL" sz="900" b="0" i="0" u="none" strike="noStrike" cap="none" normalizeH="0" baseline="0" dirty="0">
                <a:ln>
                  <a:noFill/>
                </a:ln>
                <a:solidFill>
                  <a:srgbClr val="808080"/>
                </a:solidFill>
                <a:effectLst/>
                <a:latin typeface="JetBrains Mono"/>
              </a:rPr>
            </a:br>
            <a:r>
              <a:rPr kumimoji="0" lang="en-US" altLang="en-IL" sz="900" b="0" i="0" u="none" strike="noStrike" cap="none" normalizeH="0" baseline="0" dirty="0">
                <a:ln>
                  <a:noFill/>
                </a:ln>
                <a:solidFill>
                  <a:srgbClr val="808080"/>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blockedEvList.extend</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SBP_TurnLeft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CC7832"/>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BEvent</a:t>
            </a:r>
            <a:r>
              <a:rPr kumimoji="0" lang="en-IL" altLang="en-IL" sz="900" b="0" i="0" u="none" strike="noStrike" cap="none" normalizeH="0" baseline="0" dirty="0">
                <a:ln>
                  <a:noFill/>
                </a:ln>
                <a:solidFill>
                  <a:srgbClr val="A9B7C6"/>
                </a:solidFill>
                <a:effectLst/>
                <a:latin typeface="JetBrains Mono"/>
              </a:rPr>
              <a: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err="1">
                <a:ln>
                  <a:noFill/>
                </a:ln>
                <a:solidFill>
                  <a:srgbClr val="6A8759"/>
                </a:solidFill>
                <a:effectLst/>
                <a:latin typeface="JetBrains Mono"/>
              </a:rPr>
              <a:t>SBP_TurnRight</a:t>
            </a:r>
            <a:r>
              <a:rPr kumimoji="0" lang="en-IL" altLang="en-IL" sz="900" b="0" i="0" u="none" strike="noStrike" cap="none" normalizeH="0" baseline="0" dirty="0">
                <a:ln>
                  <a:noFill/>
                </a:ln>
                <a:solidFill>
                  <a:srgbClr val="6A8759"/>
                </a:solidFill>
                <a:effectLst/>
                <a:latin typeface="JetBrains Mono"/>
              </a:rPr>
              <a:t>"</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a:ln>
                  <a:noFill/>
                </a:ln>
                <a:solidFill>
                  <a:srgbClr val="CC7832"/>
                </a:solidFill>
                <a:effectLst/>
                <a:latin typeface="JetBrains Mono"/>
              </a:rPr>
              <a:t>else</a:t>
            </a:r>
            <a:r>
              <a:rPr kumimoji="0" lang="en-IL" altLang="en-IL" sz="900" b="0" i="0" u="none" strike="noStrike" cap="none" normalizeH="0" baseline="0" dirty="0">
                <a:ln>
                  <a:noFill/>
                </a:ln>
                <a:solidFill>
                  <a:srgbClr val="A9B7C6"/>
                </a:solidFill>
                <a:effectLst/>
                <a:latin typeface="JetBrains Mono"/>
              </a:rPr>
              <a:t>:</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A9B7C6"/>
                </a:solidFill>
                <a:effectLst/>
                <a:latin typeface="JetBrains Mono"/>
              </a:rPr>
              <a:t>             </a:t>
            </a:r>
            <a:r>
              <a:rPr kumimoji="0" lang="en-IL" altLang="en-IL" sz="900" b="0" i="0" u="none" strike="noStrike" cap="none" normalizeH="0" baseline="0" dirty="0" err="1">
                <a:ln>
                  <a:noFill/>
                </a:ln>
                <a:solidFill>
                  <a:srgbClr val="A9B7C6"/>
                </a:solidFill>
                <a:effectLst/>
                <a:latin typeface="JetBrains Mono"/>
              </a:rPr>
              <a:t>blockedEvList</a:t>
            </a:r>
            <a:r>
              <a:rPr kumimoji="0" lang="en-IL" altLang="en-IL" sz="900" b="0" i="0" u="none" strike="noStrike" cap="none" normalizeH="0" baseline="0" dirty="0">
                <a:ln>
                  <a:noFill/>
                </a:ln>
                <a:solidFill>
                  <a:srgbClr val="A9B7C6"/>
                </a:solidFill>
                <a:effectLst/>
                <a:latin typeface="JetBrains Mono"/>
              </a:rPr>
              <a:t> = []</a:t>
            </a:r>
            <a:br>
              <a:rPr kumimoji="0" lang="en-IL" altLang="en-IL" sz="900" b="0" i="0" u="none" strike="noStrike" cap="none" normalizeH="0" baseline="0" dirty="0">
                <a:ln>
                  <a:noFill/>
                </a:ln>
                <a:solidFill>
                  <a:srgbClr val="A9B7C6"/>
                </a:solidFill>
                <a:effectLst/>
                <a:latin typeface="JetBrains Mono"/>
              </a:rPr>
            </a:br>
            <a:r>
              <a:rPr kumimoji="0" lang="en-IL" altLang="en-IL" sz="900" b="0" i="0" u="none" strike="noStrike" cap="none" normalizeH="0" baseline="0" dirty="0">
                <a:ln>
                  <a:noFill/>
                </a:ln>
                <a:solidFill>
                  <a:srgbClr val="808080"/>
                </a:solidFill>
                <a:effectLst/>
                <a:latin typeface="JetBrains Mono"/>
              </a:rPr>
              <a:t># The Python implementation of a scenario that blocks rotating if the goal is head-on and the path is clear.</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2CB6BA5F-9690-DAA8-B228-9267A806237D}"/>
              </a:ext>
            </a:extLst>
          </p:cNvPr>
          <p:cNvSpPr/>
          <p:nvPr/>
        </p:nvSpPr>
        <p:spPr>
          <a:xfrm>
            <a:off x="7825794" y="2165351"/>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8" name="Straight Arrow Connector 13">
            <a:extLst>
              <a:ext uri="{FF2B5EF4-FFF2-40B4-BE49-F238E27FC236}">
                <a16:creationId xmlns:a16="http://schemas.microsoft.com/office/drawing/2014/main" id="{854CD97C-2CC7-4660-1CC0-E07E8467650C}"/>
              </a:ext>
            </a:extLst>
          </p:cNvPr>
          <p:cNvCxnSpPr>
            <a:cxnSpLocks/>
            <a:stCxn id="16" idx="2"/>
          </p:cNvCxnSpPr>
          <p:nvPr/>
        </p:nvCxnSpPr>
        <p:spPr>
          <a:xfrm rot="10800000">
            <a:off x="8163731" y="3138173"/>
            <a:ext cx="539935" cy="8620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0C93F6-3028-8224-CF34-1C9CF7FA921E}"/>
              </a:ext>
            </a:extLst>
          </p:cNvPr>
          <p:cNvSpPr txBox="1"/>
          <p:nvPr/>
        </p:nvSpPr>
        <p:spPr>
          <a:xfrm>
            <a:off x="8061323" y="3804114"/>
            <a:ext cx="984620" cy="276999"/>
          </a:xfrm>
          <a:prstGeom prst="rect">
            <a:avLst/>
          </a:prstGeom>
          <a:noFill/>
        </p:spPr>
        <p:txBody>
          <a:bodyPr wrap="square" rtlCol="0">
            <a:spAutoFit/>
          </a:bodyPr>
          <a:lstStyle/>
          <a:p>
            <a:r>
              <a:rPr lang="en-US" sz="1200" dirty="0"/>
              <a:t>else</a:t>
            </a:r>
            <a:endParaRPr lang="en-IL" sz="1200" dirty="0"/>
          </a:p>
        </p:txBody>
      </p:sp>
      <p:cxnSp>
        <p:nvCxnSpPr>
          <p:cNvPr id="10" name="Straight Arrow Connector 9">
            <a:extLst>
              <a:ext uri="{FF2B5EF4-FFF2-40B4-BE49-F238E27FC236}">
                <a16:creationId xmlns:a16="http://schemas.microsoft.com/office/drawing/2014/main" id="{4450BF0D-C990-9393-02E0-8EE8458E42DA}"/>
              </a:ext>
            </a:extLst>
          </p:cNvPr>
          <p:cNvCxnSpPr>
            <a:cxnSpLocks/>
            <a:stCxn id="7" idx="2"/>
            <a:endCxn id="16" idx="0"/>
          </p:cNvCxnSpPr>
          <p:nvPr/>
        </p:nvCxnSpPr>
        <p:spPr>
          <a:xfrm>
            <a:off x="8828145" y="3128049"/>
            <a:ext cx="22713" cy="74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4A85642-E14E-A5A4-7AC4-40BE269A692D}"/>
              </a:ext>
            </a:extLst>
          </p:cNvPr>
          <p:cNvSpPr txBox="1"/>
          <p:nvPr/>
        </p:nvSpPr>
        <p:spPr>
          <a:xfrm>
            <a:off x="8850858" y="3206706"/>
            <a:ext cx="1129112" cy="461665"/>
          </a:xfrm>
          <a:prstGeom prst="rect">
            <a:avLst/>
          </a:prstGeom>
          <a:noFill/>
        </p:spPr>
        <p:txBody>
          <a:bodyPr wrap="square" rtlCol="0">
            <a:spAutoFit/>
          </a:bodyPr>
          <a:lstStyle/>
          <a:p>
            <a:r>
              <a:rPr lang="en-US" sz="1200" dirty="0"/>
              <a:t>Any Event</a:t>
            </a:r>
            <a:endParaRPr lang="en-IL" sz="1200" dirty="0"/>
          </a:p>
          <a:p>
            <a:endParaRPr lang="en-IL" sz="1200" dirty="0"/>
          </a:p>
        </p:txBody>
      </p:sp>
      <p:sp>
        <p:nvSpPr>
          <p:cNvPr id="12" name="Rectangle: Rounded Corners 11">
            <a:extLst>
              <a:ext uri="{FF2B5EF4-FFF2-40B4-BE49-F238E27FC236}">
                <a16:creationId xmlns:a16="http://schemas.microsoft.com/office/drawing/2014/main" id="{F3C104DA-DB27-375D-D3A1-9879E254A5F4}"/>
              </a:ext>
            </a:extLst>
          </p:cNvPr>
          <p:cNvSpPr/>
          <p:nvPr/>
        </p:nvSpPr>
        <p:spPr>
          <a:xfrm>
            <a:off x="7825794" y="4966335"/>
            <a:ext cx="200470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a:t>
            </a:r>
          </a:p>
          <a:p>
            <a:pPr algn="ctr"/>
            <a:endParaRPr lang="en-US" sz="1200" dirty="0"/>
          </a:p>
          <a:p>
            <a:pPr algn="ctr"/>
            <a:r>
              <a:rPr lang="en-US" sz="1200" dirty="0"/>
              <a:t>Block: </a:t>
            </a:r>
          </a:p>
          <a:p>
            <a:pPr algn="ctr"/>
            <a:r>
              <a:rPr lang="en-US" sz="1200" dirty="0"/>
              <a:t>Left, Right</a:t>
            </a:r>
            <a:endParaRPr lang="en-IL" sz="1200" dirty="0"/>
          </a:p>
        </p:txBody>
      </p:sp>
      <p:sp>
        <p:nvSpPr>
          <p:cNvPr id="19" name="TextBox 18">
            <a:extLst>
              <a:ext uri="{FF2B5EF4-FFF2-40B4-BE49-F238E27FC236}">
                <a16:creationId xmlns:a16="http://schemas.microsoft.com/office/drawing/2014/main" id="{B53AD23E-60F7-1067-B66C-6CFF859D6970}"/>
              </a:ext>
            </a:extLst>
          </p:cNvPr>
          <p:cNvSpPr txBox="1"/>
          <p:nvPr/>
        </p:nvSpPr>
        <p:spPr>
          <a:xfrm>
            <a:off x="8832626" y="4187340"/>
            <a:ext cx="2893209" cy="646331"/>
          </a:xfrm>
          <a:prstGeom prst="rect">
            <a:avLst/>
          </a:prstGeom>
          <a:noFill/>
        </p:spPr>
        <p:txBody>
          <a:bodyPr wrap="square" rtlCol="0">
            <a:spAutoFit/>
          </a:bodyPr>
          <a:lstStyle/>
          <a:p>
            <a:r>
              <a:rPr lang="en-US" sz="1200" dirty="0"/>
              <a:t>Any Event[forward lidar state is clear] </a:t>
            </a:r>
          </a:p>
          <a:p>
            <a:r>
              <a:rPr lang="en-US" sz="1200" dirty="0"/>
              <a:t>and </a:t>
            </a:r>
          </a:p>
          <a:p>
            <a:r>
              <a:rPr lang="en-US" sz="1200" dirty="0"/>
              <a:t>Any Event[target direction is straight ahead]</a:t>
            </a:r>
            <a:endParaRPr lang="en-IL" sz="1200" dirty="0"/>
          </a:p>
        </p:txBody>
      </p:sp>
      <p:cxnSp>
        <p:nvCxnSpPr>
          <p:cNvPr id="20" name="Straight Arrow Connector 19">
            <a:extLst>
              <a:ext uri="{FF2B5EF4-FFF2-40B4-BE49-F238E27FC236}">
                <a16:creationId xmlns:a16="http://schemas.microsoft.com/office/drawing/2014/main" id="{5AF62931-6B55-5CA2-8065-075B686730F6}"/>
              </a:ext>
            </a:extLst>
          </p:cNvPr>
          <p:cNvCxnSpPr>
            <a:cxnSpLocks/>
            <a:stCxn id="16" idx="4"/>
            <a:endCxn id="12" idx="0"/>
          </p:cNvCxnSpPr>
          <p:nvPr/>
        </p:nvCxnSpPr>
        <p:spPr>
          <a:xfrm flipH="1">
            <a:off x="8828145" y="4126606"/>
            <a:ext cx="22713" cy="8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A4BEE8-1326-B1B7-0234-F0D405C8C250}"/>
              </a:ext>
            </a:extLst>
          </p:cNvPr>
          <p:cNvSpPr txBox="1"/>
          <p:nvPr/>
        </p:nvSpPr>
        <p:spPr>
          <a:xfrm>
            <a:off x="128187" y="4016523"/>
            <a:ext cx="5503492" cy="2308324"/>
          </a:xfrm>
          <a:prstGeom prst="rect">
            <a:avLst/>
          </a:prstGeom>
          <a:noFill/>
        </p:spPr>
        <p:txBody>
          <a:bodyPr wrap="square" rtlCol="0">
            <a:spAutoFit/>
          </a:bodyPr>
          <a:lstStyle/>
          <a:p>
            <a:r>
              <a:rPr lang="en-US" dirty="0"/>
              <a:t>The SBP Python code shows the actual scenario implementation that block any rotation if the target is straight ahead and the path ahead is clear. </a:t>
            </a:r>
          </a:p>
          <a:p>
            <a:r>
              <a:rPr lang="en-US" dirty="0"/>
              <a:t>The diagram on the right shows the logic graphically, for blocking any rotation when the path is clear.</a:t>
            </a:r>
          </a:p>
          <a:p>
            <a:r>
              <a:rPr lang="en-US" dirty="0"/>
              <a:t>Text inside square brackets on transition “[….]” represent conditional transition. Events carries data and can reference it in the condition text. </a:t>
            </a:r>
          </a:p>
        </p:txBody>
      </p:sp>
      <p:cxnSp>
        <p:nvCxnSpPr>
          <p:cNvPr id="27" name="Straight Arrow Connector 103">
            <a:extLst>
              <a:ext uri="{FF2B5EF4-FFF2-40B4-BE49-F238E27FC236}">
                <a16:creationId xmlns:a16="http://schemas.microsoft.com/office/drawing/2014/main" id="{483728FA-4159-65FD-2CD7-98BF4C6CA391}"/>
              </a:ext>
            </a:extLst>
          </p:cNvPr>
          <p:cNvCxnSpPr>
            <a:cxnSpLocks/>
          </p:cNvCxnSpPr>
          <p:nvPr/>
        </p:nvCxnSpPr>
        <p:spPr>
          <a:xfrm rot="5400000">
            <a:off x="9399334" y="2068360"/>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90E24D1-ADD8-45D1-7C5C-E033C128B26B}"/>
              </a:ext>
            </a:extLst>
          </p:cNvPr>
          <p:cNvSpPr/>
          <p:nvPr/>
        </p:nvSpPr>
        <p:spPr>
          <a:xfrm>
            <a:off x="9423207" y="1915089"/>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Oval 15">
            <a:extLst>
              <a:ext uri="{FF2B5EF4-FFF2-40B4-BE49-F238E27FC236}">
                <a16:creationId xmlns:a16="http://schemas.microsoft.com/office/drawing/2014/main" id="{4DCCCBB3-4374-87DD-E980-56BC5907E4B5}"/>
              </a:ext>
            </a:extLst>
          </p:cNvPr>
          <p:cNvSpPr/>
          <p:nvPr/>
        </p:nvSpPr>
        <p:spPr>
          <a:xfrm>
            <a:off x="8703665" y="3873920"/>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Tree>
    <p:extLst>
      <p:ext uri="{BB962C8B-B14F-4D97-AF65-F5344CB8AC3E}">
        <p14:creationId xmlns:p14="http://schemas.microsoft.com/office/powerpoint/2010/main" val="164867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EE8-42AD-040F-734F-466E704F6804}"/>
              </a:ext>
            </a:extLst>
          </p:cNvPr>
          <p:cNvSpPr>
            <a:spLocks noGrp="1"/>
          </p:cNvSpPr>
          <p:nvPr>
            <p:ph type="title"/>
          </p:nvPr>
        </p:nvSpPr>
        <p:spPr>
          <a:xfrm>
            <a:off x="21231" y="53972"/>
            <a:ext cx="6469510" cy="1325563"/>
          </a:xfrm>
        </p:spPr>
        <p:txBody>
          <a:bodyPr>
            <a:normAutofit/>
          </a:bodyPr>
          <a:lstStyle/>
          <a:p>
            <a:r>
              <a:rPr lang="en-US" altLang="en-IL" sz="3600" dirty="0">
                <a:solidFill>
                  <a:srgbClr val="FFC66D"/>
                </a:solidFill>
                <a:latin typeface="JetBrains Mono"/>
              </a:rPr>
              <a:t>A</a:t>
            </a:r>
            <a:r>
              <a:rPr kumimoji="0" lang="en-IL" altLang="en-IL" sz="3600" b="0" i="0" u="none" strike="noStrike" cap="none" normalizeH="0" baseline="0" dirty="0">
                <a:ln>
                  <a:noFill/>
                </a:ln>
                <a:solidFill>
                  <a:srgbClr val="FFC66D"/>
                </a:solidFill>
                <a:effectLst/>
                <a:latin typeface="JetBrains Mono"/>
              </a:rPr>
              <a:t>void</a:t>
            </a:r>
            <a:r>
              <a:rPr kumimoji="0" lang="en-US" altLang="en-IL" sz="3600" b="0" i="0" u="none" strike="noStrike" cap="none" normalizeH="0" baseline="0" dirty="0">
                <a:ln>
                  <a:noFill/>
                </a:ln>
                <a:solidFill>
                  <a:srgbClr val="FFC66D"/>
                </a:solidFill>
                <a:effectLst/>
                <a:latin typeface="JetBrains Mono"/>
              </a:rPr>
              <a:t> </a:t>
            </a:r>
            <a:r>
              <a:rPr kumimoji="0" lang="en-IL" altLang="en-IL" sz="3600" b="0" i="0" u="none" strike="noStrike" cap="none" normalizeH="0" baseline="0" dirty="0">
                <a:ln>
                  <a:noFill/>
                </a:ln>
                <a:solidFill>
                  <a:srgbClr val="FFC66D"/>
                </a:solidFill>
                <a:effectLst/>
                <a:latin typeface="JetBrains Mono"/>
              </a:rPr>
              <a:t>Back</a:t>
            </a:r>
            <a:r>
              <a:rPr kumimoji="0" lang="en-US" altLang="en-IL" sz="3600" b="0" i="0" u="none" strike="noStrike" cap="none" normalizeH="0" baseline="0" dirty="0">
                <a:ln>
                  <a:noFill/>
                </a:ln>
                <a:solidFill>
                  <a:srgbClr val="FFC66D"/>
                </a:solidFill>
                <a:effectLst/>
                <a:latin typeface="JetBrains Mono"/>
              </a:rPr>
              <a:t>-a</a:t>
            </a:r>
            <a:r>
              <a:rPr kumimoji="0" lang="en-IL" altLang="en-IL" sz="3600" b="0" i="0" u="none" strike="noStrike" cap="none" normalizeH="0" baseline="0" dirty="0" err="1">
                <a:ln>
                  <a:noFill/>
                </a:ln>
                <a:solidFill>
                  <a:srgbClr val="FFC66D"/>
                </a:solidFill>
                <a:effectLst/>
                <a:latin typeface="JetBrains Mono"/>
              </a:rPr>
              <a:t>nd</a:t>
            </a:r>
            <a:r>
              <a:rPr kumimoji="0" lang="en-US" altLang="en-IL" sz="3600" b="0" i="0" u="none" strike="noStrike" cap="none" normalizeH="0" baseline="0" dirty="0">
                <a:ln>
                  <a:noFill/>
                </a:ln>
                <a:solidFill>
                  <a:srgbClr val="FFC66D"/>
                </a:solidFill>
                <a:effectLst/>
                <a:latin typeface="JetBrains Mono"/>
              </a:rPr>
              <a:t>-</a:t>
            </a:r>
            <a:r>
              <a:rPr kumimoji="0" lang="en-IL" altLang="en-IL" sz="3600" b="0" i="0" u="none" strike="noStrike" cap="none" normalizeH="0" baseline="0" dirty="0">
                <a:ln>
                  <a:noFill/>
                </a:ln>
                <a:solidFill>
                  <a:srgbClr val="FFC66D"/>
                </a:solidFill>
                <a:effectLst/>
                <a:latin typeface="JetBrains Mono"/>
              </a:rPr>
              <a:t>Forth</a:t>
            </a:r>
            <a:r>
              <a:rPr kumimoji="0" lang="en-US" altLang="en-IL" sz="3600" b="0" i="0" u="none" strike="noStrike" cap="none" normalizeH="0" baseline="0" dirty="0">
                <a:ln>
                  <a:noFill/>
                </a:ln>
                <a:solidFill>
                  <a:srgbClr val="FFC66D"/>
                </a:solidFill>
                <a:effectLst/>
                <a:latin typeface="JetBrains Mono"/>
              </a:rPr>
              <a:t> </a:t>
            </a:r>
            <a:r>
              <a:rPr lang="en-US" altLang="en-IL" sz="3600" dirty="0">
                <a:solidFill>
                  <a:srgbClr val="FFC66D"/>
                </a:solidFill>
                <a:latin typeface="JetBrains Mono"/>
              </a:rPr>
              <a:t>I</a:t>
            </a:r>
            <a:r>
              <a:rPr kumimoji="0" lang="en-US" altLang="en-IL" sz="3600" b="0" i="0" u="none" strike="noStrike" cap="none" normalizeH="0" baseline="0" dirty="0">
                <a:ln>
                  <a:noFill/>
                </a:ln>
                <a:solidFill>
                  <a:srgbClr val="FFC66D"/>
                </a:solidFill>
                <a:effectLst/>
                <a:latin typeface="JetBrains Mono"/>
              </a:rPr>
              <a:t>n-Place R</a:t>
            </a:r>
            <a:r>
              <a:rPr kumimoji="0" lang="en-IL" altLang="en-IL" sz="3600" b="0" i="0" u="none" strike="noStrike" cap="none" normalizeH="0" baseline="0" dirty="0" err="1">
                <a:ln>
                  <a:noFill/>
                </a:ln>
                <a:solidFill>
                  <a:srgbClr val="FFC66D"/>
                </a:solidFill>
                <a:effectLst/>
                <a:latin typeface="JetBrains Mono"/>
              </a:rPr>
              <a:t>otation</a:t>
            </a:r>
            <a:endParaRPr lang="en-IL" sz="3600" dirty="0"/>
          </a:p>
        </p:txBody>
      </p:sp>
      <p:sp>
        <p:nvSpPr>
          <p:cNvPr id="78" name="Rectangle: Rounded Corners 77">
            <a:extLst>
              <a:ext uri="{FF2B5EF4-FFF2-40B4-BE49-F238E27FC236}">
                <a16:creationId xmlns:a16="http://schemas.microsoft.com/office/drawing/2014/main" id="{AD14EED4-9EE5-E6D8-A76E-B1A70EB15177}"/>
              </a:ext>
            </a:extLst>
          </p:cNvPr>
          <p:cNvSpPr/>
          <p:nvPr/>
        </p:nvSpPr>
        <p:spPr>
          <a:xfrm>
            <a:off x="411120" y="3701831"/>
            <a:ext cx="4789927" cy="2530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9" name="Rectangle: Rounded Corners 78">
            <a:extLst>
              <a:ext uri="{FF2B5EF4-FFF2-40B4-BE49-F238E27FC236}">
                <a16:creationId xmlns:a16="http://schemas.microsoft.com/office/drawing/2014/main" id="{D00DB0E1-B851-4F87-6767-14CF9F4879E3}"/>
              </a:ext>
            </a:extLst>
          </p:cNvPr>
          <p:cNvSpPr/>
          <p:nvPr/>
        </p:nvSpPr>
        <p:spPr>
          <a:xfrm>
            <a:off x="502836" y="4856378"/>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a:t>
            </a:r>
          </a:p>
          <a:p>
            <a:pPr algn="ctr"/>
            <a:endParaRPr lang="en-US" sz="1200" dirty="0"/>
          </a:p>
          <a:p>
            <a:pPr algn="ctr"/>
            <a:r>
              <a:rPr lang="en-US" sz="1200" dirty="0"/>
              <a:t>Block: </a:t>
            </a:r>
          </a:p>
          <a:p>
            <a:pPr algn="ctr"/>
            <a:r>
              <a:rPr lang="en-US" sz="1200" kern="1200" dirty="0">
                <a:solidFill>
                  <a:srgbClr val="FFFFFF"/>
                </a:solidFill>
                <a:effectLst/>
                <a:latin typeface="Calibri" panose="020F0502020204030204" pitchFamily="34" charset="0"/>
                <a:ea typeface="+mn-ea"/>
                <a:cs typeface="+mn-cs"/>
              </a:rPr>
              <a:t>Right</a:t>
            </a:r>
            <a:endParaRPr lang="en-IL" sz="1200" dirty="0"/>
          </a:p>
        </p:txBody>
      </p:sp>
      <p:sp>
        <p:nvSpPr>
          <p:cNvPr id="80" name="Rectangle: Rounded Corners 79">
            <a:extLst>
              <a:ext uri="{FF2B5EF4-FFF2-40B4-BE49-F238E27FC236}">
                <a16:creationId xmlns:a16="http://schemas.microsoft.com/office/drawing/2014/main" id="{E8DB34F0-2219-92E6-2492-3DD4B8139213}"/>
              </a:ext>
            </a:extLst>
          </p:cNvPr>
          <p:cNvSpPr/>
          <p:nvPr/>
        </p:nvSpPr>
        <p:spPr>
          <a:xfrm>
            <a:off x="3143237" y="4856378"/>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r>
              <a:rPr lang="en-US" sz="1200" dirty="0"/>
              <a:t> </a:t>
            </a:r>
          </a:p>
          <a:p>
            <a:pPr algn="ctr"/>
            <a:endParaRPr lang="en-US" sz="1200" dirty="0"/>
          </a:p>
          <a:p>
            <a:pPr algn="ctr"/>
            <a:r>
              <a:rPr lang="en-US" sz="1200" dirty="0"/>
              <a:t>Block: </a:t>
            </a:r>
          </a:p>
          <a:p>
            <a:pPr algn="ctr"/>
            <a:r>
              <a:rPr lang="en-US" sz="1200" dirty="0"/>
              <a:t>Left</a:t>
            </a:r>
            <a:endParaRPr lang="en-IL" sz="1200" dirty="0"/>
          </a:p>
        </p:txBody>
      </p:sp>
      <p:sp>
        <p:nvSpPr>
          <p:cNvPr id="81" name="Rectangle: Rounded Corners 80">
            <a:extLst>
              <a:ext uri="{FF2B5EF4-FFF2-40B4-BE49-F238E27FC236}">
                <a16:creationId xmlns:a16="http://schemas.microsoft.com/office/drawing/2014/main" id="{76EF7A37-B26F-2C0C-88E3-D7A27452A4F2}"/>
              </a:ext>
            </a:extLst>
          </p:cNvPr>
          <p:cNvSpPr/>
          <p:nvPr/>
        </p:nvSpPr>
        <p:spPr>
          <a:xfrm>
            <a:off x="1802172" y="2058551"/>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82" name="Straight Arrow Connector 13">
            <a:extLst>
              <a:ext uri="{FF2B5EF4-FFF2-40B4-BE49-F238E27FC236}">
                <a16:creationId xmlns:a16="http://schemas.microsoft.com/office/drawing/2014/main" id="{B82D5587-D1A0-7C62-7708-8B02914764AB}"/>
              </a:ext>
            </a:extLst>
          </p:cNvPr>
          <p:cNvCxnSpPr>
            <a:cxnSpLocks/>
            <a:endCxn id="81" idx="1"/>
          </p:cNvCxnSpPr>
          <p:nvPr/>
        </p:nvCxnSpPr>
        <p:spPr>
          <a:xfrm rot="5400000" flipH="1" flipV="1">
            <a:off x="780386" y="2688176"/>
            <a:ext cx="1170062" cy="87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D0F658-629D-9A20-7BED-7A5B7ACEAE0B}"/>
              </a:ext>
            </a:extLst>
          </p:cNvPr>
          <p:cNvSpPr txBox="1"/>
          <p:nvPr/>
        </p:nvSpPr>
        <p:spPr>
          <a:xfrm>
            <a:off x="1010282" y="3308448"/>
            <a:ext cx="702181" cy="276999"/>
          </a:xfrm>
          <a:prstGeom prst="rect">
            <a:avLst/>
          </a:prstGeom>
          <a:noFill/>
        </p:spPr>
        <p:txBody>
          <a:bodyPr wrap="square" rtlCol="0">
            <a:spAutoFit/>
          </a:bodyPr>
          <a:lstStyle/>
          <a:p>
            <a:r>
              <a:rPr lang="en-US" sz="1200" dirty="0"/>
              <a:t>Forward</a:t>
            </a:r>
            <a:endParaRPr lang="en-IL" sz="1200" dirty="0"/>
          </a:p>
        </p:txBody>
      </p:sp>
      <p:cxnSp>
        <p:nvCxnSpPr>
          <p:cNvPr id="85" name="Straight Arrow Connector 84">
            <a:extLst>
              <a:ext uri="{FF2B5EF4-FFF2-40B4-BE49-F238E27FC236}">
                <a16:creationId xmlns:a16="http://schemas.microsoft.com/office/drawing/2014/main" id="{BD656238-31C6-CEE9-7821-E3635043A7E6}"/>
              </a:ext>
            </a:extLst>
          </p:cNvPr>
          <p:cNvCxnSpPr>
            <a:cxnSpLocks/>
            <a:stCxn id="81" idx="2"/>
            <a:endCxn id="20" idx="0"/>
          </p:cNvCxnSpPr>
          <p:nvPr/>
        </p:nvCxnSpPr>
        <p:spPr>
          <a:xfrm>
            <a:off x="2804523" y="3021249"/>
            <a:ext cx="12333" cy="89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25553CA-1E7A-44B2-9804-2D3209DF96DF}"/>
              </a:ext>
            </a:extLst>
          </p:cNvPr>
          <p:cNvCxnSpPr>
            <a:cxnSpLocks/>
            <a:stCxn id="20" idx="3"/>
            <a:endCxn id="79" idx="0"/>
          </p:cNvCxnSpPr>
          <p:nvPr/>
        </p:nvCxnSpPr>
        <p:spPr>
          <a:xfrm flipH="1">
            <a:off x="1505187" y="4131745"/>
            <a:ext cx="1207588" cy="72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61C92BF7-E43B-BC50-9494-1B4684CEA1E4}"/>
              </a:ext>
            </a:extLst>
          </p:cNvPr>
          <p:cNvSpPr txBox="1"/>
          <p:nvPr/>
        </p:nvSpPr>
        <p:spPr>
          <a:xfrm>
            <a:off x="2100209" y="4052375"/>
            <a:ext cx="702181" cy="276999"/>
          </a:xfrm>
          <a:prstGeom prst="rect">
            <a:avLst/>
          </a:prstGeom>
          <a:noFill/>
        </p:spPr>
        <p:txBody>
          <a:bodyPr wrap="square" rtlCol="0">
            <a:spAutoFit/>
          </a:bodyPr>
          <a:lstStyle/>
          <a:p>
            <a:r>
              <a:rPr lang="en-US" sz="1200" dirty="0"/>
              <a:t>Left</a:t>
            </a:r>
            <a:endParaRPr lang="en-IL" sz="1200" dirty="0"/>
          </a:p>
        </p:txBody>
      </p:sp>
      <p:cxnSp>
        <p:nvCxnSpPr>
          <p:cNvPr id="88" name="Straight Arrow Connector 87">
            <a:extLst>
              <a:ext uri="{FF2B5EF4-FFF2-40B4-BE49-F238E27FC236}">
                <a16:creationId xmlns:a16="http://schemas.microsoft.com/office/drawing/2014/main" id="{CE77B07C-2316-BE3F-DFE3-B18CEC67B306}"/>
              </a:ext>
            </a:extLst>
          </p:cNvPr>
          <p:cNvCxnSpPr>
            <a:cxnSpLocks/>
            <a:stCxn id="20" idx="5"/>
            <a:endCxn id="80" idx="0"/>
          </p:cNvCxnSpPr>
          <p:nvPr/>
        </p:nvCxnSpPr>
        <p:spPr>
          <a:xfrm>
            <a:off x="2920937" y="4131745"/>
            <a:ext cx="1224651" cy="72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DCABE8E-6F5A-6D1A-C63C-38B435BE73C8}"/>
              </a:ext>
            </a:extLst>
          </p:cNvPr>
          <p:cNvSpPr txBox="1"/>
          <p:nvPr/>
        </p:nvSpPr>
        <p:spPr>
          <a:xfrm>
            <a:off x="3235898" y="4052375"/>
            <a:ext cx="702181" cy="276999"/>
          </a:xfrm>
          <a:prstGeom prst="rect">
            <a:avLst/>
          </a:prstGeom>
          <a:noFill/>
        </p:spPr>
        <p:txBody>
          <a:bodyPr wrap="square" rtlCol="0">
            <a:spAutoFit/>
          </a:bodyPr>
          <a:lstStyle/>
          <a:p>
            <a:r>
              <a:rPr lang="en-US" sz="1200" dirty="0"/>
              <a:t>Right</a:t>
            </a:r>
            <a:endParaRPr lang="en-IL" sz="1200" dirty="0"/>
          </a:p>
        </p:txBody>
      </p:sp>
      <p:sp>
        <p:nvSpPr>
          <p:cNvPr id="90" name="TextBox 89">
            <a:extLst>
              <a:ext uri="{FF2B5EF4-FFF2-40B4-BE49-F238E27FC236}">
                <a16:creationId xmlns:a16="http://schemas.microsoft.com/office/drawing/2014/main" id="{247E0F91-8E6A-394C-175D-E5D23E789F01}"/>
              </a:ext>
            </a:extLst>
          </p:cNvPr>
          <p:cNvSpPr txBox="1"/>
          <p:nvPr/>
        </p:nvSpPr>
        <p:spPr>
          <a:xfrm>
            <a:off x="2827236" y="3099906"/>
            <a:ext cx="1129112" cy="461665"/>
          </a:xfrm>
          <a:prstGeom prst="rect">
            <a:avLst/>
          </a:prstGeom>
          <a:noFill/>
        </p:spPr>
        <p:txBody>
          <a:bodyPr wrap="square" rtlCol="0">
            <a:spAutoFit/>
          </a:bodyPr>
          <a:lstStyle/>
          <a:p>
            <a:r>
              <a:rPr lang="en-US" sz="1200" dirty="0"/>
              <a:t>Any Event</a:t>
            </a:r>
            <a:endParaRPr lang="en-IL" sz="1200" dirty="0"/>
          </a:p>
          <a:p>
            <a:endParaRPr lang="en-IL" sz="1200" dirty="0"/>
          </a:p>
        </p:txBody>
      </p:sp>
      <p:cxnSp>
        <p:nvCxnSpPr>
          <p:cNvPr id="104" name="Straight Arrow Connector 103">
            <a:extLst>
              <a:ext uri="{FF2B5EF4-FFF2-40B4-BE49-F238E27FC236}">
                <a16:creationId xmlns:a16="http://schemas.microsoft.com/office/drawing/2014/main" id="{0A45C616-7AF8-E0A8-9902-8E8C9BEA262D}"/>
              </a:ext>
            </a:extLst>
          </p:cNvPr>
          <p:cNvCxnSpPr>
            <a:cxnSpLocks/>
          </p:cNvCxnSpPr>
          <p:nvPr/>
        </p:nvCxnSpPr>
        <p:spPr>
          <a:xfrm rot="5400000">
            <a:off x="2982605" y="1976207"/>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019E8D3C-358E-9C93-ECF0-0809A88C04D6}"/>
              </a:ext>
            </a:extLst>
          </p:cNvPr>
          <p:cNvSpPr/>
          <p:nvPr/>
        </p:nvSpPr>
        <p:spPr>
          <a:xfrm>
            <a:off x="3006478" y="1822936"/>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Oval 19">
            <a:extLst>
              <a:ext uri="{FF2B5EF4-FFF2-40B4-BE49-F238E27FC236}">
                <a16:creationId xmlns:a16="http://schemas.microsoft.com/office/drawing/2014/main" id="{2BCCB6D1-50F1-12C1-B50F-2CDC247C8EB2}"/>
              </a:ext>
            </a:extLst>
          </p:cNvPr>
          <p:cNvSpPr/>
          <p:nvPr/>
        </p:nvSpPr>
        <p:spPr>
          <a:xfrm>
            <a:off x="2669663" y="3916064"/>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
        <p:nvSpPr>
          <p:cNvPr id="21" name="Rectangle: Rounded Corners 20">
            <a:extLst>
              <a:ext uri="{FF2B5EF4-FFF2-40B4-BE49-F238E27FC236}">
                <a16:creationId xmlns:a16="http://schemas.microsoft.com/office/drawing/2014/main" id="{411D3F53-020E-44EA-C37E-0A5EB064F37D}"/>
              </a:ext>
            </a:extLst>
          </p:cNvPr>
          <p:cNvSpPr/>
          <p:nvPr/>
        </p:nvSpPr>
        <p:spPr>
          <a:xfrm>
            <a:off x="7027951" y="1678408"/>
            <a:ext cx="2573250" cy="28364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Rounded Corners 21">
            <a:extLst>
              <a:ext uri="{FF2B5EF4-FFF2-40B4-BE49-F238E27FC236}">
                <a16:creationId xmlns:a16="http://schemas.microsoft.com/office/drawing/2014/main" id="{E8A68995-D263-CD80-312E-D1D7152EA128}"/>
              </a:ext>
            </a:extLst>
          </p:cNvPr>
          <p:cNvSpPr/>
          <p:nvPr/>
        </p:nvSpPr>
        <p:spPr>
          <a:xfrm>
            <a:off x="7062523" y="2319893"/>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a:t>
            </a:r>
            <a:r>
              <a:rPr lang="en-US" sz="1200" kern="1200" dirty="0">
                <a:solidFill>
                  <a:srgbClr val="FFFFFF"/>
                </a:solidFill>
                <a:effectLst/>
                <a:latin typeface="Calibri" panose="020F0502020204030204" pitchFamily="34" charset="0"/>
                <a:ea typeface="+mn-ea"/>
                <a:cs typeface="+mn-cs"/>
              </a:rPr>
              <a:t> Right</a:t>
            </a:r>
            <a:endParaRPr lang="en-US" sz="1200" dirty="0"/>
          </a:p>
          <a:p>
            <a:pPr algn="ctr"/>
            <a:endParaRPr lang="en-US" sz="1200" dirty="0"/>
          </a:p>
          <a:p>
            <a:pPr algn="ctr"/>
            <a:r>
              <a:rPr lang="en-US" sz="1200" dirty="0"/>
              <a:t>Block: </a:t>
            </a:r>
          </a:p>
          <a:p>
            <a:pPr algn="ctr"/>
            <a:r>
              <a:rPr lang="en-US" sz="1200" dirty="0"/>
              <a:t>Left</a:t>
            </a:r>
            <a:endParaRPr lang="en-IL" sz="1200" dirty="0"/>
          </a:p>
        </p:txBody>
      </p:sp>
      <p:sp>
        <p:nvSpPr>
          <p:cNvPr id="23" name="Rectangle: Rounded Corners 22">
            <a:extLst>
              <a:ext uri="{FF2B5EF4-FFF2-40B4-BE49-F238E27FC236}">
                <a16:creationId xmlns:a16="http://schemas.microsoft.com/office/drawing/2014/main" id="{36C5EB09-F295-68D8-EB1B-4B8E1726986A}"/>
              </a:ext>
            </a:extLst>
          </p:cNvPr>
          <p:cNvSpPr/>
          <p:nvPr/>
        </p:nvSpPr>
        <p:spPr>
          <a:xfrm>
            <a:off x="7970446" y="3422226"/>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a:t>
            </a:r>
          </a:p>
          <a:p>
            <a:pPr algn="ctr"/>
            <a:endParaRPr lang="en-US" sz="1200" dirty="0"/>
          </a:p>
          <a:p>
            <a:pPr algn="ctr"/>
            <a:r>
              <a:rPr lang="en-US" sz="1200" dirty="0"/>
              <a:t>Block: </a:t>
            </a:r>
          </a:p>
          <a:p>
            <a:pPr algn="ctr"/>
            <a:r>
              <a:rPr lang="en-US" sz="1200" kern="1200" dirty="0">
                <a:solidFill>
                  <a:srgbClr val="FFFFFF"/>
                </a:solidFill>
                <a:effectLst/>
                <a:latin typeface="Calibri" panose="020F0502020204030204" pitchFamily="34" charset="0"/>
                <a:ea typeface="+mn-ea"/>
                <a:cs typeface="+mn-cs"/>
              </a:rPr>
              <a:t>Right</a:t>
            </a:r>
            <a:endParaRPr lang="en-IL" sz="1200" dirty="0"/>
          </a:p>
        </p:txBody>
      </p:sp>
      <p:sp>
        <p:nvSpPr>
          <p:cNvPr id="24" name="Rectangle: Rounded Corners 23">
            <a:extLst>
              <a:ext uri="{FF2B5EF4-FFF2-40B4-BE49-F238E27FC236}">
                <a16:creationId xmlns:a16="http://schemas.microsoft.com/office/drawing/2014/main" id="{25A551F4-AD24-FA5D-CF30-1D2B184F93D9}"/>
              </a:ext>
            </a:extLst>
          </p:cNvPr>
          <p:cNvSpPr/>
          <p:nvPr/>
        </p:nvSpPr>
        <p:spPr>
          <a:xfrm>
            <a:off x="7540350" y="352845"/>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25" name="Straight Arrow Connector 13">
            <a:extLst>
              <a:ext uri="{FF2B5EF4-FFF2-40B4-BE49-F238E27FC236}">
                <a16:creationId xmlns:a16="http://schemas.microsoft.com/office/drawing/2014/main" id="{F225F765-9B3C-1815-C774-40D8D5D34200}"/>
              </a:ext>
            </a:extLst>
          </p:cNvPr>
          <p:cNvCxnSpPr>
            <a:cxnSpLocks/>
            <a:endCxn id="24" idx="1"/>
          </p:cNvCxnSpPr>
          <p:nvPr/>
        </p:nvCxnSpPr>
        <p:spPr>
          <a:xfrm rot="5400000" flipH="1" flipV="1">
            <a:off x="7016910" y="1154968"/>
            <a:ext cx="844214" cy="202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808017-85EA-FC11-A9FD-B3506D8DCE25}"/>
              </a:ext>
            </a:extLst>
          </p:cNvPr>
          <p:cNvSpPr txBox="1"/>
          <p:nvPr/>
        </p:nvSpPr>
        <p:spPr>
          <a:xfrm>
            <a:off x="7289913" y="1413011"/>
            <a:ext cx="702181" cy="276999"/>
          </a:xfrm>
          <a:prstGeom prst="rect">
            <a:avLst/>
          </a:prstGeom>
          <a:noFill/>
        </p:spPr>
        <p:txBody>
          <a:bodyPr wrap="square" rtlCol="0">
            <a:spAutoFit/>
          </a:bodyPr>
          <a:lstStyle/>
          <a:p>
            <a:r>
              <a:rPr lang="en-US" sz="1200" dirty="0"/>
              <a:t>Forward</a:t>
            </a:r>
            <a:endParaRPr lang="en-IL" sz="1200" dirty="0"/>
          </a:p>
        </p:txBody>
      </p:sp>
      <p:cxnSp>
        <p:nvCxnSpPr>
          <p:cNvPr id="27" name="Straight Arrow Connector 26">
            <a:extLst>
              <a:ext uri="{FF2B5EF4-FFF2-40B4-BE49-F238E27FC236}">
                <a16:creationId xmlns:a16="http://schemas.microsoft.com/office/drawing/2014/main" id="{39E289A5-9B73-F87A-5B03-AC2062111CC2}"/>
              </a:ext>
            </a:extLst>
          </p:cNvPr>
          <p:cNvCxnSpPr>
            <a:cxnSpLocks/>
            <a:stCxn id="24" idx="2"/>
            <a:endCxn id="35" idx="0"/>
          </p:cNvCxnSpPr>
          <p:nvPr/>
        </p:nvCxnSpPr>
        <p:spPr>
          <a:xfrm>
            <a:off x="8316296" y="1315543"/>
            <a:ext cx="0" cy="53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DD8BD77-CDE6-FCAA-C844-04DDF1308E1C}"/>
              </a:ext>
            </a:extLst>
          </p:cNvPr>
          <p:cNvCxnSpPr>
            <a:cxnSpLocks/>
            <a:stCxn id="35" idx="2"/>
            <a:endCxn id="22" idx="0"/>
          </p:cNvCxnSpPr>
          <p:nvPr/>
        </p:nvCxnSpPr>
        <p:spPr>
          <a:xfrm rot="10800000" flipV="1">
            <a:off x="7838469" y="1976759"/>
            <a:ext cx="330634" cy="3431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A5638D-5EF4-D929-69F7-C5A79FD85587}"/>
              </a:ext>
            </a:extLst>
          </p:cNvPr>
          <p:cNvSpPr txBox="1"/>
          <p:nvPr/>
        </p:nvSpPr>
        <p:spPr>
          <a:xfrm>
            <a:off x="8374544" y="2029912"/>
            <a:ext cx="702181" cy="276999"/>
          </a:xfrm>
          <a:prstGeom prst="rect">
            <a:avLst/>
          </a:prstGeom>
          <a:noFill/>
        </p:spPr>
        <p:txBody>
          <a:bodyPr wrap="square" rtlCol="0">
            <a:spAutoFit/>
          </a:bodyPr>
          <a:lstStyle/>
          <a:p>
            <a:r>
              <a:rPr lang="en-US" sz="1200" dirty="0"/>
              <a:t>Left</a:t>
            </a:r>
            <a:endParaRPr lang="en-IL" sz="1200" dirty="0"/>
          </a:p>
        </p:txBody>
      </p:sp>
      <p:cxnSp>
        <p:nvCxnSpPr>
          <p:cNvPr id="30" name="Straight Arrow Connector 29">
            <a:extLst>
              <a:ext uri="{FF2B5EF4-FFF2-40B4-BE49-F238E27FC236}">
                <a16:creationId xmlns:a16="http://schemas.microsoft.com/office/drawing/2014/main" id="{B4E65147-FBA3-38D0-8CF5-EB6B1A4A564E}"/>
              </a:ext>
            </a:extLst>
          </p:cNvPr>
          <p:cNvCxnSpPr>
            <a:cxnSpLocks/>
            <a:stCxn id="35" idx="6"/>
            <a:endCxn id="23" idx="0"/>
          </p:cNvCxnSpPr>
          <p:nvPr/>
        </p:nvCxnSpPr>
        <p:spPr>
          <a:xfrm>
            <a:off x="8463489" y="1976760"/>
            <a:ext cx="282903" cy="1445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5E3C6AB-4356-BB15-F712-B3E713F42E01}"/>
              </a:ext>
            </a:extLst>
          </p:cNvPr>
          <p:cNvSpPr txBox="1"/>
          <p:nvPr/>
        </p:nvSpPr>
        <p:spPr>
          <a:xfrm>
            <a:off x="7725782" y="1723836"/>
            <a:ext cx="702181" cy="276999"/>
          </a:xfrm>
          <a:prstGeom prst="rect">
            <a:avLst/>
          </a:prstGeom>
          <a:noFill/>
        </p:spPr>
        <p:txBody>
          <a:bodyPr wrap="square" rtlCol="0">
            <a:spAutoFit/>
          </a:bodyPr>
          <a:lstStyle/>
          <a:p>
            <a:r>
              <a:rPr lang="en-US" sz="1200" dirty="0"/>
              <a:t>Right</a:t>
            </a:r>
            <a:endParaRPr lang="en-IL" sz="1200" dirty="0"/>
          </a:p>
        </p:txBody>
      </p:sp>
      <p:sp>
        <p:nvSpPr>
          <p:cNvPr id="32" name="TextBox 31">
            <a:extLst>
              <a:ext uri="{FF2B5EF4-FFF2-40B4-BE49-F238E27FC236}">
                <a16:creationId xmlns:a16="http://schemas.microsoft.com/office/drawing/2014/main" id="{8E8A7123-E766-55FD-6760-C5E4A37C6514}"/>
              </a:ext>
            </a:extLst>
          </p:cNvPr>
          <p:cNvSpPr txBox="1"/>
          <p:nvPr/>
        </p:nvSpPr>
        <p:spPr>
          <a:xfrm>
            <a:off x="8274481" y="1278773"/>
            <a:ext cx="1129112" cy="461665"/>
          </a:xfrm>
          <a:prstGeom prst="rect">
            <a:avLst/>
          </a:prstGeom>
          <a:noFill/>
        </p:spPr>
        <p:txBody>
          <a:bodyPr wrap="square" rtlCol="0">
            <a:spAutoFit/>
          </a:bodyPr>
          <a:lstStyle/>
          <a:p>
            <a:r>
              <a:rPr lang="en-US" sz="1200" dirty="0"/>
              <a:t>Any Event</a:t>
            </a:r>
            <a:endParaRPr lang="en-IL" sz="1200" dirty="0"/>
          </a:p>
          <a:p>
            <a:endParaRPr lang="en-IL" sz="1200" dirty="0"/>
          </a:p>
        </p:txBody>
      </p:sp>
      <p:cxnSp>
        <p:nvCxnSpPr>
          <p:cNvPr id="33" name="Straight Arrow Connector 103">
            <a:extLst>
              <a:ext uri="{FF2B5EF4-FFF2-40B4-BE49-F238E27FC236}">
                <a16:creationId xmlns:a16="http://schemas.microsoft.com/office/drawing/2014/main" id="{BA71F055-C84B-95B1-276D-4C9015A00118}"/>
              </a:ext>
            </a:extLst>
          </p:cNvPr>
          <p:cNvCxnSpPr>
            <a:cxnSpLocks/>
          </p:cNvCxnSpPr>
          <p:nvPr/>
        </p:nvCxnSpPr>
        <p:spPr>
          <a:xfrm rot="5400000">
            <a:off x="8714431" y="245295"/>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98A99E4B-5E8C-06A9-062B-79934D4BE40D}"/>
              </a:ext>
            </a:extLst>
          </p:cNvPr>
          <p:cNvSpPr/>
          <p:nvPr/>
        </p:nvSpPr>
        <p:spPr>
          <a:xfrm>
            <a:off x="8744655" y="117230"/>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Oval 34">
            <a:extLst>
              <a:ext uri="{FF2B5EF4-FFF2-40B4-BE49-F238E27FC236}">
                <a16:creationId xmlns:a16="http://schemas.microsoft.com/office/drawing/2014/main" id="{58AD0B99-3AF3-BD8F-EC01-D96D20E7FC00}"/>
              </a:ext>
            </a:extLst>
          </p:cNvPr>
          <p:cNvSpPr/>
          <p:nvPr/>
        </p:nvSpPr>
        <p:spPr>
          <a:xfrm>
            <a:off x="8169103" y="1850417"/>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Tree>
    <p:extLst>
      <p:ext uri="{BB962C8B-B14F-4D97-AF65-F5344CB8AC3E}">
        <p14:creationId xmlns:p14="http://schemas.microsoft.com/office/powerpoint/2010/main" val="410820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2C8C-05B8-CC7F-932A-7A3F15703A1C}"/>
              </a:ext>
            </a:extLst>
          </p:cNvPr>
          <p:cNvSpPr>
            <a:spLocks noGrp="1"/>
          </p:cNvSpPr>
          <p:nvPr>
            <p:ph type="title"/>
          </p:nvPr>
        </p:nvSpPr>
        <p:spPr>
          <a:xfrm>
            <a:off x="836303" y="375359"/>
            <a:ext cx="10515600" cy="807711"/>
          </a:xfrm>
        </p:spPr>
        <p:txBody>
          <a:bodyPr/>
          <a:lstStyle/>
          <a:p>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A</a:t>
            </a:r>
            <a:r>
              <a:rPr kumimoji="0" lang="en-IL" altLang="en-IL" sz="3600" b="0" i="0" u="none" strike="noStrike" kern="1200" cap="none" spc="0" normalizeH="0" baseline="0" noProof="0" dirty="0">
                <a:ln>
                  <a:noFill/>
                </a:ln>
                <a:solidFill>
                  <a:srgbClr val="FFC66D"/>
                </a:solidFill>
                <a:effectLst/>
                <a:uLnTx/>
                <a:uFillTx/>
                <a:latin typeface="JetBrains Mono"/>
                <a:ea typeface="+mj-ea"/>
                <a:cs typeface="+mj-cs"/>
              </a:rPr>
              <a:t>void</a:t>
            </a:r>
            <a:r>
              <a:rPr lang="en-US" altLang="en-IL" sz="3600" dirty="0">
                <a:solidFill>
                  <a:srgbClr val="FFC66D"/>
                </a:solidFill>
                <a:latin typeface="JetBrains Mono"/>
              </a:rPr>
              <a:t> </a:t>
            </a:r>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R</a:t>
            </a:r>
            <a:r>
              <a:rPr kumimoji="0" lang="en-IL" altLang="en-IL" sz="3600" b="0" i="0" u="none" strike="noStrike" kern="1200" cap="none" spc="0" normalizeH="0" baseline="0" noProof="0" dirty="0" err="1">
                <a:ln>
                  <a:noFill/>
                </a:ln>
                <a:solidFill>
                  <a:srgbClr val="FFC66D"/>
                </a:solidFill>
                <a:effectLst/>
                <a:uLnTx/>
                <a:uFillTx/>
                <a:latin typeface="JetBrains Mono"/>
                <a:ea typeface="+mj-ea"/>
                <a:cs typeface="+mj-cs"/>
              </a:rPr>
              <a:t>otation</a:t>
            </a:r>
            <a:r>
              <a:rPr kumimoji="0" lang="en-US" altLang="en-IL" sz="3600" b="0" i="0" u="none" strike="noStrike" kern="1200" cap="none" spc="0" normalizeH="0" baseline="0" noProof="0" dirty="0">
                <a:ln>
                  <a:noFill/>
                </a:ln>
                <a:solidFill>
                  <a:srgbClr val="FFC66D"/>
                </a:solidFill>
                <a:effectLst/>
                <a:uLnTx/>
                <a:uFillTx/>
                <a:latin typeface="JetBrains Mono"/>
                <a:ea typeface="+mj-ea"/>
                <a:cs typeface="+mj-cs"/>
              </a:rPr>
              <a:t>s Left Larger than 180 Degrees</a:t>
            </a:r>
            <a:endParaRPr lang="en-IL" dirty="0"/>
          </a:p>
        </p:txBody>
      </p:sp>
      <p:sp>
        <p:nvSpPr>
          <p:cNvPr id="5" name="Rectangle: Rounded Corners 4">
            <a:extLst>
              <a:ext uri="{FF2B5EF4-FFF2-40B4-BE49-F238E27FC236}">
                <a16:creationId xmlns:a16="http://schemas.microsoft.com/office/drawing/2014/main" id="{4866166A-5F7E-8B83-D7B9-9E3CEDB32B9F}"/>
              </a:ext>
            </a:extLst>
          </p:cNvPr>
          <p:cNvSpPr/>
          <p:nvPr/>
        </p:nvSpPr>
        <p:spPr>
          <a:xfrm>
            <a:off x="7670694" y="2922840"/>
            <a:ext cx="2799936"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Rounded Corners 5">
            <a:extLst>
              <a:ext uri="{FF2B5EF4-FFF2-40B4-BE49-F238E27FC236}">
                <a16:creationId xmlns:a16="http://schemas.microsoft.com/office/drawing/2014/main" id="{D82E5CCF-6A6B-7FFB-132C-7838E7FFCFAA}"/>
              </a:ext>
            </a:extLst>
          </p:cNvPr>
          <p:cNvSpPr/>
          <p:nvPr/>
        </p:nvSpPr>
        <p:spPr>
          <a:xfrm>
            <a:off x="8115974" y="3252400"/>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8" name="Rectangle: Rounded Corners 7">
            <a:extLst>
              <a:ext uri="{FF2B5EF4-FFF2-40B4-BE49-F238E27FC236}">
                <a16:creationId xmlns:a16="http://schemas.microsoft.com/office/drawing/2014/main" id="{D2F57FFC-9630-184B-E46F-7651B0E7187E}"/>
              </a:ext>
            </a:extLst>
          </p:cNvPr>
          <p:cNvSpPr/>
          <p:nvPr/>
        </p:nvSpPr>
        <p:spPr>
          <a:xfrm>
            <a:off x="8115974" y="1301264"/>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9" name="Straight Arrow Connector 13">
            <a:extLst>
              <a:ext uri="{FF2B5EF4-FFF2-40B4-BE49-F238E27FC236}">
                <a16:creationId xmlns:a16="http://schemas.microsoft.com/office/drawing/2014/main" id="{51BE577F-7792-B37A-F7C1-C4EBB331FA0E}"/>
              </a:ext>
            </a:extLst>
          </p:cNvPr>
          <p:cNvCxnSpPr>
            <a:cxnSpLocks/>
            <a:endCxn id="8" idx="1"/>
          </p:cNvCxnSpPr>
          <p:nvPr/>
        </p:nvCxnSpPr>
        <p:spPr>
          <a:xfrm rot="5400000" flipH="1" flipV="1">
            <a:off x="7299817" y="2256827"/>
            <a:ext cx="1290371" cy="341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B8EC83-3545-3023-BC78-51DEB724631E}"/>
              </a:ext>
            </a:extLst>
          </p:cNvPr>
          <p:cNvSpPr txBox="1"/>
          <p:nvPr/>
        </p:nvSpPr>
        <p:spPr>
          <a:xfrm>
            <a:off x="7695039" y="2613767"/>
            <a:ext cx="1370731" cy="253916"/>
          </a:xfrm>
          <a:prstGeom prst="rect">
            <a:avLst/>
          </a:prstGeom>
          <a:noFill/>
        </p:spPr>
        <p:txBody>
          <a:bodyPr wrap="square" rtlCol="0">
            <a:spAutoFit/>
          </a:bodyPr>
          <a:lstStyle/>
          <a:p>
            <a:r>
              <a:rPr lang="en-US" sz="1050" dirty="0"/>
              <a:t>Forward or Right</a:t>
            </a:r>
            <a:endParaRPr lang="en-IL" sz="1050" dirty="0"/>
          </a:p>
        </p:txBody>
      </p:sp>
      <p:cxnSp>
        <p:nvCxnSpPr>
          <p:cNvPr id="12" name="Straight Arrow Connector 11">
            <a:extLst>
              <a:ext uri="{FF2B5EF4-FFF2-40B4-BE49-F238E27FC236}">
                <a16:creationId xmlns:a16="http://schemas.microsoft.com/office/drawing/2014/main" id="{271BC402-2846-CF47-0232-7432E5BCFE5F}"/>
              </a:ext>
            </a:extLst>
          </p:cNvPr>
          <p:cNvCxnSpPr>
            <a:cxnSpLocks/>
            <a:stCxn id="8" idx="2"/>
            <a:endCxn id="6" idx="0"/>
          </p:cNvCxnSpPr>
          <p:nvPr/>
        </p:nvCxnSpPr>
        <p:spPr>
          <a:xfrm>
            <a:off x="8891774" y="2263962"/>
            <a:ext cx="0" cy="98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1F188D-A27B-5731-704C-33DCB366B0E6}"/>
              </a:ext>
            </a:extLst>
          </p:cNvPr>
          <p:cNvSpPr txBox="1"/>
          <p:nvPr/>
        </p:nvSpPr>
        <p:spPr>
          <a:xfrm>
            <a:off x="8881438" y="2319228"/>
            <a:ext cx="2164836" cy="461665"/>
          </a:xfrm>
          <a:prstGeom prst="rect">
            <a:avLst/>
          </a:prstGeom>
          <a:noFill/>
        </p:spPr>
        <p:txBody>
          <a:bodyPr wrap="square" rtlCol="0">
            <a:spAutoFit/>
          </a:bodyPr>
          <a:lstStyle/>
          <a:p>
            <a:r>
              <a:rPr lang="en-US" sz="1200" dirty="0"/>
              <a:t>Left/ $</a:t>
            </a:r>
            <a:r>
              <a:rPr lang="en-US" sz="1200" dirty="0" err="1"/>
              <a:t>leftCounter</a:t>
            </a:r>
            <a:r>
              <a:rPr lang="en-US" sz="1200" dirty="0"/>
              <a:t> = 1</a:t>
            </a:r>
            <a:endParaRPr lang="en-IL" sz="1200" dirty="0"/>
          </a:p>
          <a:p>
            <a:endParaRPr lang="en-IL" sz="1200" dirty="0"/>
          </a:p>
        </p:txBody>
      </p:sp>
      <p:sp>
        <p:nvSpPr>
          <p:cNvPr id="18" name="Rectangle: Rounded Corners 17">
            <a:extLst>
              <a:ext uri="{FF2B5EF4-FFF2-40B4-BE49-F238E27FC236}">
                <a16:creationId xmlns:a16="http://schemas.microsoft.com/office/drawing/2014/main" id="{84A0C003-1A37-6398-5A75-E34E7B75559F}"/>
              </a:ext>
            </a:extLst>
          </p:cNvPr>
          <p:cNvSpPr/>
          <p:nvPr/>
        </p:nvSpPr>
        <p:spPr>
          <a:xfrm>
            <a:off x="8115974" y="5295343"/>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endParaRPr lang="en-US" sz="1200" dirty="0"/>
          </a:p>
          <a:p>
            <a:pPr algn="ctr"/>
            <a:endParaRPr lang="en-US" sz="1200" dirty="0"/>
          </a:p>
          <a:p>
            <a:pPr algn="ctr"/>
            <a:r>
              <a:rPr lang="en-US" sz="1200" dirty="0"/>
              <a:t>Block: </a:t>
            </a:r>
          </a:p>
          <a:p>
            <a:pPr algn="ctr"/>
            <a:r>
              <a:rPr lang="en-US" sz="1200" dirty="0"/>
              <a:t>Left</a:t>
            </a:r>
            <a:endParaRPr lang="en-IL" sz="1200" dirty="0"/>
          </a:p>
        </p:txBody>
      </p:sp>
      <p:cxnSp>
        <p:nvCxnSpPr>
          <p:cNvPr id="20" name="Straight Arrow Connector 19">
            <a:extLst>
              <a:ext uri="{FF2B5EF4-FFF2-40B4-BE49-F238E27FC236}">
                <a16:creationId xmlns:a16="http://schemas.microsoft.com/office/drawing/2014/main" id="{18546A76-5222-912E-789E-A54F8A5DAD9D}"/>
              </a:ext>
            </a:extLst>
          </p:cNvPr>
          <p:cNvCxnSpPr>
            <a:cxnSpLocks/>
            <a:stCxn id="6" idx="3"/>
            <a:endCxn id="6" idx="2"/>
          </p:cNvCxnSpPr>
          <p:nvPr/>
        </p:nvCxnSpPr>
        <p:spPr>
          <a:xfrm flipH="1">
            <a:off x="8891774" y="3733749"/>
            <a:ext cx="775800" cy="481349"/>
          </a:xfrm>
          <a:prstGeom prst="curvedConnector4">
            <a:avLst>
              <a:gd name="adj1" fmla="val -29466"/>
              <a:gd name="adj2" fmla="val 14749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E30F04B-1B28-A312-7316-E56999BFE530}"/>
              </a:ext>
            </a:extLst>
          </p:cNvPr>
          <p:cNvSpPr txBox="1"/>
          <p:nvPr/>
        </p:nvSpPr>
        <p:spPr>
          <a:xfrm>
            <a:off x="8552124" y="4369488"/>
            <a:ext cx="2004701" cy="577081"/>
          </a:xfrm>
          <a:prstGeom prst="rect">
            <a:avLst/>
          </a:prstGeom>
          <a:noFill/>
        </p:spPr>
        <p:txBody>
          <a:bodyPr wrap="square" rtlCol="0">
            <a:spAutoFit/>
          </a:bodyPr>
          <a:lstStyle/>
          <a:p>
            <a:r>
              <a:rPr lang="en-US" sz="1050" dirty="0"/>
              <a:t>Left and [$</a:t>
            </a:r>
            <a:r>
              <a:rPr lang="en-US" sz="1050" dirty="0" err="1"/>
              <a:t>leftCounter</a:t>
            </a:r>
            <a:r>
              <a:rPr lang="en-US" sz="1050" dirty="0"/>
              <a:t> &lt; $k]/</a:t>
            </a:r>
          </a:p>
          <a:p>
            <a:r>
              <a:rPr lang="en-US" sz="1050" dirty="0"/>
              <a:t>$</a:t>
            </a:r>
            <a:r>
              <a:rPr lang="en-US" sz="1050" dirty="0" err="1"/>
              <a:t>leftCounter</a:t>
            </a:r>
            <a:r>
              <a:rPr lang="en-US" sz="1050" dirty="0"/>
              <a:t> += 1</a:t>
            </a:r>
            <a:endParaRPr lang="en-IL" sz="1050" dirty="0"/>
          </a:p>
          <a:p>
            <a:endParaRPr lang="en-IL" sz="1050" dirty="0"/>
          </a:p>
        </p:txBody>
      </p:sp>
      <p:cxnSp>
        <p:nvCxnSpPr>
          <p:cNvPr id="26" name="Straight Arrow Connector 25">
            <a:extLst>
              <a:ext uri="{FF2B5EF4-FFF2-40B4-BE49-F238E27FC236}">
                <a16:creationId xmlns:a16="http://schemas.microsoft.com/office/drawing/2014/main" id="{9E96F774-D5AC-1DCD-3C6B-2D9D4BE31CB5}"/>
              </a:ext>
            </a:extLst>
          </p:cNvPr>
          <p:cNvCxnSpPr>
            <a:cxnSpLocks/>
          </p:cNvCxnSpPr>
          <p:nvPr/>
        </p:nvCxnSpPr>
        <p:spPr>
          <a:xfrm>
            <a:off x="8256750" y="4236057"/>
            <a:ext cx="0" cy="103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C119A4-B6E6-2DB8-04A8-330D2FA5EEB4}"/>
              </a:ext>
            </a:extLst>
          </p:cNvPr>
          <p:cNvSpPr txBox="1"/>
          <p:nvPr/>
        </p:nvSpPr>
        <p:spPr>
          <a:xfrm>
            <a:off x="8337285" y="4994737"/>
            <a:ext cx="2004698" cy="253916"/>
          </a:xfrm>
          <a:prstGeom prst="rect">
            <a:avLst/>
          </a:prstGeom>
          <a:noFill/>
        </p:spPr>
        <p:txBody>
          <a:bodyPr wrap="square" rtlCol="0">
            <a:spAutoFit/>
          </a:bodyPr>
          <a:lstStyle/>
          <a:p>
            <a:r>
              <a:rPr lang="en-US" sz="1050" dirty="0"/>
              <a:t>Left and [$</a:t>
            </a:r>
            <a:r>
              <a:rPr lang="en-US" sz="1050" dirty="0" err="1"/>
              <a:t>leftCounter</a:t>
            </a:r>
            <a:r>
              <a:rPr lang="en-US" sz="1050" dirty="0"/>
              <a:t> == $k]</a:t>
            </a:r>
            <a:endParaRPr lang="en-IL" sz="1050" dirty="0"/>
          </a:p>
        </p:txBody>
      </p:sp>
      <p:cxnSp>
        <p:nvCxnSpPr>
          <p:cNvPr id="34" name="Straight Arrow Connector 103">
            <a:extLst>
              <a:ext uri="{FF2B5EF4-FFF2-40B4-BE49-F238E27FC236}">
                <a16:creationId xmlns:a16="http://schemas.microsoft.com/office/drawing/2014/main" id="{E96E6B2F-B4F2-D5EA-5734-E9D42D0BC766}"/>
              </a:ext>
            </a:extLst>
          </p:cNvPr>
          <p:cNvCxnSpPr>
            <a:cxnSpLocks/>
          </p:cNvCxnSpPr>
          <p:nvPr/>
        </p:nvCxnSpPr>
        <p:spPr>
          <a:xfrm rot="5400000">
            <a:off x="9317238" y="1214092"/>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A2E611D-59C2-D78D-681F-0278DBC8FEC1}"/>
              </a:ext>
            </a:extLst>
          </p:cNvPr>
          <p:cNvSpPr/>
          <p:nvPr/>
        </p:nvSpPr>
        <p:spPr>
          <a:xfrm>
            <a:off x="9341111" y="1060821"/>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Rectangle: Rounded Corners 20">
            <a:extLst>
              <a:ext uri="{FF2B5EF4-FFF2-40B4-BE49-F238E27FC236}">
                <a16:creationId xmlns:a16="http://schemas.microsoft.com/office/drawing/2014/main" id="{34D613E1-C84E-423E-D071-29683021BA66}"/>
              </a:ext>
            </a:extLst>
          </p:cNvPr>
          <p:cNvSpPr/>
          <p:nvPr/>
        </p:nvSpPr>
        <p:spPr>
          <a:xfrm>
            <a:off x="189059" y="2890938"/>
            <a:ext cx="5514888"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Rounded Corners 21">
            <a:extLst>
              <a:ext uri="{FF2B5EF4-FFF2-40B4-BE49-F238E27FC236}">
                <a16:creationId xmlns:a16="http://schemas.microsoft.com/office/drawing/2014/main" id="{CE46BCBD-1ECA-2445-A666-C89C9E5BD630}"/>
              </a:ext>
            </a:extLst>
          </p:cNvPr>
          <p:cNvSpPr/>
          <p:nvPr/>
        </p:nvSpPr>
        <p:spPr>
          <a:xfrm>
            <a:off x="1828034" y="3214924"/>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23" name="Rectangle: Rounded Corners 22">
            <a:extLst>
              <a:ext uri="{FF2B5EF4-FFF2-40B4-BE49-F238E27FC236}">
                <a16:creationId xmlns:a16="http://schemas.microsoft.com/office/drawing/2014/main" id="{31F0FD1F-5DB7-6BBE-7781-67433B29D317}"/>
              </a:ext>
            </a:extLst>
          </p:cNvPr>
          <p:cNvSpPr/>
          <p:nvPr/>
        </p:nvSpPr>
        <p:spPr>
          <a:xfrm>
            <a:off x="1896776" y="1247658"/>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24" name="Straight Arrow Connector 13">
            <a:extLst>
              <a:ext uri="{FF2B5EF4-FFF2-40B4-BE49-F238E27FC236}">
                <a16:creationId xmlns:a16="http://schemas.microsoft.com/office/drawing/2014/main" id="{37EB273B-07D0-4DA6-AD99-519D861B05AB}"/>
              </a:ext>
            </a:extLst>
          </p:cNvPr>
          <p:cNvCxnSpPr>
            <a:cxnSpLocks/>
            <a:endCxn id="23" idx="1"/>
          </p:cNvCxnSpPr>
          <p:nvPr/>
        </p:nvCxnSpPr>
        <p:spPr>
          <a:xfrm rot="5400000" flipH="1" flipV="1">
            <a:off x="874990" y="1877283"/>
            <a:ext cx="1170062" cy="8735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644F65-B65E-3D18-A84E-60862225DE00}"/>
              </a:ext>
            </a:extLst>
          </p:cNvPr>
          <p:cNvSpPr txBox="1"/>
          <p:nvPr/>
        </p:nvSpPr>
        <p:spPr>
          <a:xfrm>
            <a:off x="1043587" y="2569472"/>
            <a:ext cx="1370731" cy="276999"/>
          </a:xfrm>
          <a:prstGeom prst="rect">
            <a:avLst/>
          </a:prstGeom>
          <a:noFill/>
        </p:spPr>
        <p:txBody>
          <a:bodyPr wrap="square" rtlCol="0">
            <a:spAutoFit/>
          </a:bodyPr>
          <a:lstStyle/>
          <a:p>
            <a:r>
              <a:rPr lang="en-US" sz="1200" dirty="0"/>
              <a:t>Forward or Right</a:t>
            </a:r>
            <a:endParaRPr lang="en-IL" sz="1200" dirty="0"/>
          </a:p>
        </p:txBody>
      </p:sp>
      <p:cxnSp>
        <p:nvCxnSpPr>
          <p:cNvPr id="28" name="Straight Arrow Connector 27">
            <a:extLst>
              <a:ext uri="{FF2B5EF4-FFF2-40B4-BE49-F238E27FC236}">
                <a16:creationId xmlns:a16="http://schemas.microsoft.com/office/drawing/2014/main" id="{32E6FEDA-6A36-9290-6BF5-54E4FA91932E}"/>
              </a:ext>
            </a:extLst>
          </p:cNvPr>
          <p:cNvCxnSpPr>
            <a:cxnSpLocks/>
            <a:stCxn id="23" idx="2"/>
          </p:cNvCxnSpPr>
          <p:nvPr/>
        </p:nvCxnSpPr>
        <p:spPr>
          <a:xfrm>
            <a:off x="2899127" y="2210356"/>
            <a:ext cx="22713" cy="101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A0EE0BC-EFCD-6B9D-00F9-5E620F4B5395}"/>
              </a:ext>
            </a:extLst>
          </p:cNvPr>
          <p:cNvSpPr txBox="1"/>
          <p:nvPr/>
        </p:nvSpPr>
        <p:spPr>
          <a:xfrm>
            <a:off x="2899126" y="2278532"/>
            <a:ext cx="2164836" cy="461665"/>
          </a:xfrm>
          <a:prstGeom prst="rect">
            <a:avLst/>
          </a:prstGeom>
          <a:noFill/>
        </p:spPr>
        <p:txBody>
          <a:bodyPr wrap="square" rtlCol="0">
            <a:spAutoFit/>
          </a:bodyPr>
          <a:lstStyle/>
          <a:p>
            <a:r>
              <a:rPr lang="en-US" sz="1200" dirty="0"/>
              <a:t>Left/ $</a:t>
            </a:r>
            <a:r>
              <a:rPr lang="en-US" sz="1200" dirty="0" err="1"/>
              <a:t>leftCounter</a:t>
            </a:r>
            <a:r>
              <a:rPr lang="en-US" sz="1200" dirty="0"/>
              <a:t> = 1</a:t>
            </a:r>
            <a:endParaRPr lang="en-IL" sz="1200" dirty="0"/>
          </a:p>
          <a:p>
            <a:endParaRPr lang="en-IL" sz="1200" dirty="0"/>
          </a:p>
        </p:txBody>
      </p:sp>
      <p:sp>
        <p:nvSpPr>
          <p:cNvPr id="32" name="Rectangle: Rounded Corners 31">
            <a:extLst>
              <a:ext uri="{FF2B5EF4-FFF2-40B4-BE49-F238E27FC236}">
                <a16:creationId xmlns:a16="http://schemas.microsoft.com/office/drawing/2014/main" id="{E222FA98-B0BE-E805-3EA5-03972DE93BBE}"/>
              </a:ext>
            </a:extLst>
          </p:cNvPr>
          <p:cNvSpPr/>
          <p:nvPr/>
        </p:nvSpPr>
        <p:spPr>
          <a:xfrm>
            <a:off x="825683" y="5232521"/>
            <a:ext cx="2004701"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endParaRPr lang="en-US" sz="1200" dirty="0"/>
          </a:p>
          <a:p>
            <a:pPr algn="ctr"/>
            <a:endParaRPr lang="en-US" sz="1200" dirty="0"/>
          </a:p>
          <a:p>
            <a:pPr algn="ctr"/>
            <a:r>
              <a:rPr lang="en-US" sz="1200" dirty="0"/>
              <a:t>Block: </a:t>
            </a:r>
          </a:p>
          <a:p>
            <a:pPr algn="ctr"/>
            <a:r>
              <a:rPr lang="en-US" sz="1200" dirty="0"/>
              <a:t>Left</a:t>
            </a:r>
            <a:endParaRPr lang="en-IL" sz="1200" dirty="0"/>
          </a:p>
        </p:txBody>
      </p:sp>
      <p:cxnSp>
        <p:nvCxnSpPr>
          <p:cNvPr id="33" name="Straight Arrow Connector 19">
            <a:extLst>
              <a:ext uri="{FF2B5EF4-FFF2-40B4-BE49-F238E27FC236}">
                <a16:creationId xmlns:a16="http://schemas.microsoft.com/office/drawing/2014/main" id="{682D4AA2-EAF1-D03F-DD09-434D10AE8BB4}"/>
              </a:ext>
            </a:extLst>
          </p:cNvPr>
          <p:cNvCxnSpPr>
            <a:cxnSpLocks/>
            <a:stCxn id="22" idx="3"/>
            <a:endCxn id="22" idx="2"/>
          </p:cNvCxnSpPr>
          <p:nvPr/>
        </p:nvCxnSpPr>
        <p:spPr>
          <a:xfrm flipH="1">
            <a:off x="2830385" y="3696273"/>
            <a:ext cx="1002350" cy="481349"/>
          </a:xfrm>
          <a:prstGeom prst="curvedConnector4">
            <a:avLst>
              <a:gd name="adj1" fmla="val -110622"/>
              <a:gd name="adj2" fmla="val 294849"/>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E8E900C-FDE1-B3A5-081A-58F57DBFBA35}"/>
              </a:ext>
            </a:extLst>
          </p:cNvPr>
          <p:cNvSpPr txBox="1"/>
          <p:nvPr/>
        </p:nvSpPr>
        <p:spPr>
          <a:xfrm>
            <a:off x="3811917" y="3269677"/>
            <a:ext cx="2004701" cy="646331"/>
          </a:xfrm>
          <a:prstGeom prst="rect">
            <a:avLst/>
          </a:prstGeom>
          <a:noFill/>
        </p:spPr>
        <p:txBody>
          <a:bodyPr wrap="square" rtlCol="0">
            <a:spAutoFit/>
          </a:bodyPr>
          <a:lstStyle/>
          <a:p>
            <a:r>
              <a:rPr lang="en-US" sz="1200" dirty="0"/>
              <a:t>Left and [$</a:t>
            </a:r>
            <a:r>
              <a:rPr lang="en-US" sz="1200" dirty="0" err="1"/>
              <a:t>leftCounter</a:t>
            </a:r>
            <a:r>
              <a:rPr lang="en-US" sz="1200" dirty="0"/>
              <a:t> &lt; $k]/</a:t>
            </a:r>
          </a:p>
          <a:p>
            <a:r>
              <a:rPr lang="en-US" sz="1200" dirty="0"/>
              <a:t>$</a:t>
            </a:r>
            <a:r>
              <a:rPr lang="en-US" sz="1200" dirty="0" err="1"/>
              <a:t>leftCounter</a:t>
            </a:r>
            <a:r>
              <a:rPr lang="en-US" sz="1200" dirty="0"/>
              <a:t> += 1</a:t>
            </a:r>
            <a:endParaRPr lang="en-IL" sz="1200" dirty="0"/>
          </a:p>
          <a:p>
            <a:endParaRPr lang="en-IL" sz="1200" dirty="0"/>
          </a:p>
        </p:txBody>
      </p:sp>
      <p:cxnSp>
        <p:nvCxnSpPr>
          <p:cNvPr id="37" name="Straight Arrow Connector 36">
            <a:extLst>
              <a:ext uri="{FF2B5EF4-FFF2-40B4-BE49-F238E27FC236}">
                <a16:creationId xmlns:a16="http://schemas.microsoft.com/office/drawing/2014/main" id="{6C8B1F82-C8E4-CBC7-91A6-C102667128BC}"/>
              </a:ext>
            </a:extLst>
          </p:cNvPr>
          <p:cNvCxnSpPr>
            <a:cxnSpLocks/>
          </p:cNvCxnSpPr>
          <p:nvPr/>
        </p:nvCxnSpPr>
        <p:spPr>
          <a:xfrm>
            <a:off x="2272360" y="4177622"/>
            <a:ext cx="0" cy="105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0ABF8A-FD70-3DD5-222C-6A369803A425}"/>
              </a:ext>
            </a:extLst>
          </p:cNvPr>
          <p:cNvSpPr txBox="1"/>
          <p:nvPr/>
        </p:nvSpPr>
        <p:spPr>
          <a:xfrm>
            <a:off x="305613" y="4236057"/>
            <a:ext cx="2004698" cy="276999"/>
          </a:xfrm>
          <a:prstGeom prst="rect">
            <a:avLst/>
          </a:prstGeom>
          <a:noFill/>
        </p:spPr>
        <p:txBody>
          <a:bodyPr wrap="square" rtlCol="0">
            <a:spAutoFit/>
          </a:bodyPr>
          <a:lstStyle/>
          <a:p>
            <a:r>
              <a:rPr lang="en-US" sz="1200" dirty="0"/>
              <a:t>Left and [$</a:t>
            </a:r>
            <a:r>
              <a:rPr lang="en-US" sz="1200" dirty="0" err="1"/>
              <a:t>leftCounter</a:t>
            </a:r>
            <a:r>
              <a:rPr lang="en-US" sz="1200" dirty="0"/>
              <a:t> == $k]</a:t>
            </a:r>
            <a:endParaRPr lang="en-IL" sz="1200" dirty="0"/>
          </a:p>
        </p:txBody>
      </p:sp>
      <p:cxnSp>
        <p:nvCxnSpPr>
          <p:cNvPr id="39" name="Straight Arrow Connector 103">
            <a:extLst>
              <a:ext uri="{FF2B5EF4-FFF2-40B4-BE49-F238E27FC236}">
                <a16:creationId xmlns:a16="http://schemas.microsoft.com/office/drawing/2014/main" id="{B18EDF9F-B3B1-7B40-73FE-F0052C88F375}"/>
              </a:ext>
            </a:extLst>
          </p:cNvPr>
          <p:cNvCxnSpPr>
            <a:cxnSpLocks/>
          </p:cNvCxnSpPr>
          <p:nvPr/>
        </p:nvCxnSpPr>
        <p:spPr>
          <a:xfrm rot="5400000">
            <a:off x="3419041" y="1150774"/>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2119AC86-7BAE-B74A-A826-6B95873B3FB3}"/>
              </a:ext>
            </a:extLst>
          </p:cNvPr>
          <p:cNvSpPr/>
          <p:nvPr/>
        </p:nvSpPr>
        <p:spPr>
          <a:xfrm>
            <a:off x="3442914" y="997503"/>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67739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5D2-ED1D-4701-BF69-E8B05930428E}"/>
              </a:ext>
            </a:extLst>
          </p:cNvPr>
          <p:cNvSpPr>
            <a:spLocks noGrp="1"/>
          </p:cNvSpPr>
          <p:nvPr>
            <p:ph type="title"/>
          </p:nvPr>
        </p:nvSpPr>
        <p:spPr/>
        <p:txBody>
          <a:bodyPr/>
          <a:lstStyle/>
          <a:p>
            <a:endParaRPr lang="en-IL"/>
          </a:p>
        </p:txBody>
      </p:sp>
      <p:sp>
        <p:nvSpPr>
          <p:cNvPr id="7" name="Rectangle: Rounded Corners 6">
            <a:extLst>
              <a:ext uri="{FF2B5EF4-FFF2-40B4-BE49-F238E27FC236}">
                <a16:creationId xmlns:a16="http://schemas.microsoft.com/office/drawing/2014/main" id="{2CB6BA5F-9690-DAA8-B228-9267A806237D}"/>
              </a:ext>
            </a:extLst>
          </p:cNvPr>
          <p:cNvSpPr/>
          <p:nvPr/>
        </p:nvSpPr>
        <p:spPr>
          <a:xfrm>
            <a:off x="7825794" y="2165351"/>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12" name="Rectangle: Rounded Corners 11">
            <a:extLst>
              <a:ext uri="{FF2B5EF4-FFF2-40B4-BE49-F238E27FC236}">
                <a16:creationId xmlns:a16="http://schemas.microsoft.com/office/drawing/2014/main" id="{F3C104DA-DB27-375D-D3A1-9879E254A5F4}"/>
              </a:ext>
            </a:extLst>
          </p:cNvPr>
          <p:cNvSpPr/>
          <p:nvPr/>
        </p:nvSpPr>
        <p:spPr>
          <a:xfrm>
            <a:off x="7825794" y="4249884"/>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a:t>
            </a:r>
          </a:p>
          <a:p>
            <a:pPr algn="ctr"/>
            <a:endParaRPr lang="en-US" sz="1200" dirty="0"/>
          </a:p>
          <a:p>
            <a:pPr algn="ctr"/>
            <a:r>
              <a:rPr lang="en-US" sz="1200" dirty="0"/>
              <a:t>Block: </a:t>
            </a:r>
          </a:p>
          <a:p>
            <a:pPr algn="ctr"/>
            <a:r>
              <a:rPr lang="en-US" sz="1200" dirty="0"/>
              <a:t>Left, Right</a:t>
            </a:r>
            <a:endParaRPr lang="en-IL" sz="1200" dirty="0"/>
          </a:p>
        </p:txBody>
      </p:sp>
      <p:sp>
        <p:nvSpPr>
          <p:cNvPr id="19" name="TextBox 18">
            <a:extLst>
              <a:ext uri="{FF2B5EF4-FFF2-40B4-BE49-F238E27FC236}">
                <a16:creationId xmlns:a16="http://schemas.microsoft.com/office/drawing/2014/main" id="{B53AD23E-60F7-1067-B66C-6CFF859D6970}"/>
              </a:ext>
            </a:extLst>
          </p:cNvPr>
          <p:cNvSpPr txBox="1"/>
          <p:nvPr/>
        </p:nvSpPr>
        <p:spPr>
          <a:xfrm>
            <a:off x="7686518" y="3618527"/>
            <a:ext cx="2893209" cy="577081"/>
          </a:xfrm>
          <a:prstGeom prst="rect">
            <a:avLst/>
          </a:prstGeom>
          <a:noFill/>
        </p:spPr>
        <p:txBody>
          <a:bodyPr wrap="square" rtlCol="0">
            <a:spAutoFit/>
          </a:bodyPr>
          <a:lstStyle/>
          <a:p>
            <a:r>
              <a:rPr lang="en-US" sz="1050" dirty="0"/>
              <a:t>Any Event[forward lidar state is clear] </a:t>
            </a:r>
          </a:p>
          <a:p>
            <a:r>
              <a:rPr lang="en-US" sz="1050" dirty="0"/>
              <a:t>and </a:t>
            </a:r>
          </a:p>
          <a:p>
            <a:r>
              <a:rPr lang="en-US" sz="1050" dirty="0"/>
              <a:t>Any Event[target direction is straight ahead]</a:t>
            </a:r>
            <a:endParaRPr lang="en-IL" sz="1050" dirty="0"/>
          </a:p>
        </p:txBody>
      </p:sp>
      <p:cxnSp>
        <p:nvCxnSpPr>
          <p:cNvPr id="20" name="Straight Arrow Connector 19">
            <a:extLst>
              <a:ext uri="{FF2B5EF4-FFF2-40B4-BE49-F238E27FC236}">
                <a16:creationId xmlns:a16="http://schemas.microsoft.com/office/drawing/2014/main" id="{5AF62931-6B55-5CA2-8065-075B686730F6}"/>
              </a:ext>
            </a:extLst>
          </p:cNvPr>
          <p:cNvCxnSpPr>
            <a:cxnSpLocks/>
            <a:stCxn id="21" idx="3"/>
            <a:endCxn id="24" idx="6"/>
          </p:cNvCxnSpPr>
          <p:nvPr/>
        </p:nvCxnSpPr>
        <p:spPr>
          <a:xfrm flipH="1" flipV="1">
            <a:off x="10200073" y="3345836"/>
            <a:ext cx="626573" cy="229303"/>
          </a:xfrm>
          <a:prstGeom prst="bentConnector3">
            <a:avLst>
              <a:gd name="adj1" fmla="val -36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03">
            <a:extLst>
              <a:ext uri="{FF2B5EF4-FFF2-40B4-BE49-F238E27FC236}">
                <a16:creationId xmlns:a16="http://schemas.microsoft.com/office/drawing/2014/main" id="{483728FA-4159-65FD-2CD7-98BF4C6CA391}"/>
              </a:ext>
            </a:extLst>
          </p:cNvPr>
          <p:cNvCxnSpPr>
            <a:cxnSpLocks/>
          </p:cNvCxnSpPr>
          <p:nvPr/>
        </p:nvCxnSpPr>
        <p:spPr>
          <a:xfrm rot="5400000">
            <a:off x="8979609" y="2058042"/>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90E24D1-ADD8-45D1-7C5C-E033C128B26B}"/>
              </a:ext>
            </a:extLst>
          </p:cNvPr>
          <p:cNvSpPr/>
          <p:nvPr/>
        </p:nvSpPr>
        <p:spPr>
          <a:xfrm>
            <a:off x="9003482" y="1904771"/>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Rectangle: Rounded Corners 20">
            <a:extLst>
              <a:ext uri="{FF2B5EF4-FFF2-40B4-BE49-F238E27FC236}">
                <a16:creationId xmlns:a16="http://schemas.microsoft.com/office/drawing/2014/main" id="{FF8C4411-5BBD-DFC6-4706-55F8335AD504}"/>
              </a:ext>
            </a:extLst>
          </p:cNvPr>
          <p:cNvSpPr/>
          <p:nvPr/>
        </p:nvSpPr>
        <p:spPr>
          <a:xfrm>
            <a:off x="7386402" y="1792908"/>
            <a:ext cx="3440244"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2" name="Straight Arrow Connector 13">
            <a:extLst>
              <a:ext uri="{FF2B5EF4-FFF2-40B4-BE49-F238E27FC236}">
                <a16:creationId xmlns:a16="http://schemas.microsoft.com/office/drawing/2014/main" id="{70316EDE-9A71-75B9-2C07-BE7416A7F16B}"/>
              </a:ext>
            </a:extLst>
          </p:cNvPr>
          <p:cNvCxnSpPr>
            <a:cxnSpLocks/>
          </p:cNvCxnSpPr>
          <p:nvPr/>
        </p:nvCxnSpPr>
        <p:spPr>
          <a:xfrm rot="10800000">
            <a:off x="9367047" y="2646700"/>
            <a:ext cx="528293" cy="6991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23BC54-9CD9-010E-606C-AC0236E122A6}"/>
              </a:ext>
            </a:extLst>
          </p:cNvPr>
          <p:cNvSpPr txBox="1"/>
          <p:nvPr/>
        </p:nvSpPr>
        <p:spPr>
          <a:xfrm>
            <a:off x="9594720" y="2759869"/>
            <a:ext cx="984620" cy="253916"/>
          </a:xfrm>
          <a:prstGeom prst="rect">
            <a:avLst/>
          </a:prstGeom>
          <a:noFill/>
        </p:spPr>
        <p:txBody>
          <a:bodyPr wrap="square" rtlCol="0">
            <a:spAutoFit/>
          </a:bodyPr>
          <a:lstStyle/>
          <a:p>
            <a:r>
              <a:rPr lang="en-US" sz="1050" dirty="0"/>
              <a:t>else</a:t>
            </a:r>
            <a:endParaRPr lang="en-IL" sz="1050" dirty="0"/>
          </a:p>
        </p:txBody>
      </p:sp>
      <p:sp>
        <p:nvSpPr>
          <p:cNvPr id="24" name="Oval 23">
            <a:extLst>
              <a:ext uri="{FF2B5EF4-FFF2-40B4-BE49-F238E27FC236}">
                <a16:creationId xmlns:a16="http://schemas.microsoft.com/office/drawing/2014/main" id="{D36D934F-8A7E-53A5-330D-4AFC540A5C14}"/>
              </a:ext>
            </a:extLst>
          </p:cNvPr>
          <p:cNvSpPr/>
          <p:nvPr/>
        </p:nvSpPr>
        <p:spPr>
          <a:xfrm>
            <a:off x="9905687" y="3219493"/>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
        <p:nvSpPr>
          <p:cNvPr id="29" name="TextBox 28">
            <a:extLst>
              <a:ext uri="{FF2B5EF4-FFF2-40B4-BE49-F238E27FC236}">
                <a16:creationId xmlns:a16="http://schemas.microsoft.com/office/drawing/2014/main" id="{5B230774-8DB8-81CD-FEBA-1241860820F7}"/>
              </a:ext>
            </a:extLst>
          </p:cNvPr>
          <p:cNvSpPr txBox="1"/>
          <p:nvPr/>
        </p:nvSpPr>
        <p:spPr>
          <a:xfrm>
            <a:off x="10158013" y="3064913"/>
            <a:ext cx="1129112" cy="415498"/>
          </a:xfrm>
          <a:prstGeom prst="rect">
            <a:avLst/>
          </a:prstGeom>
          <a:noFill/>
        </p:spPr>
        <p:txBody>
          <a:bodyPr wrap="square" rtlCol="0">
            <a:spAutoFit/>
          </a:bodyPr>
          <a:lstStyle/>
          <a:p>
            <a:r>
              <a:rPr lang="en-US" sz="1050" dirty="0"/>
              <a:t>Any Event</a:t>
            </a:r>
            <a:endParaRPr lang="en-IL" sz="1050" dirty="0"/>
          </a:p>
          <a:p>
            <a:endParaRPr lang="en-IL" sz="1050" dirty="0"/>
          </a:p>
        </p:txBody>
      </p:sp>
      <p:cxnSp>
        <p:nvCxnSpPr>
          <p:cNvPr id="30" name="Straight Arrow Connector 13">
            <a:extLst>
              <a:ext uri="{FF2B5EF4-FFF2-40B4-BE49-F238E27FC236}">
                <a16:creationId xmlns:a16="http://schemas.microsoft.com/office/drawing/2014/main" id="{C42079F9-DD21-E2AD-A939-8A2264F49B49}"/>
              </a:ext>
            </a:extLst>
          </p:cNvPr>
          <p:cNvCxnSpPr>
            <a:cxnSpLocks/>
            <a:stCxn id="24" idx="2"/>
            <a:endCxn id="12" idx="1"/>
          </p:cNvCxnSpPr>
          <p:nvPr/>
        </p:nvCxnSpPr>
        <p:spPr>
          <a:xfrm rot="10800000" flipV="1">
            <a:off x="7825795" y="3345835"/>
            <a:ext cx="2079893" cy="1385397"/>
          </a:xfrm>
          <a:prstGeom prst="bentConnector3">
            <a:avLst>
              <a:gd name="adj1" fmla="val 11099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98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C5E3950-09EC-6C45-F6C2-3F1F49083F82}"/>
              </a:ext>
            </a:extLst>
          </p:cNvPr>
          <p:cNvGrpSpPr/>
          <p:nvPr/>
        </p:nvGrpSpPr>
        <p:grpSpPr>
          <a:xfrm>
            <a:off x="7612026" y="2645629"/>
            <a:ext cx="3900723" cy="3564461"/>
            <a:chOff x="7547546" y="1646769"/>
            <a:chExt cx="3900723" cy="3564461"/>
          </a:xfrm>
        </p:grpSpPr>
        <p:sp>
          <p:nvSpPr>
            <p:cNvPr id="4" name="Rectangle: Rounded Corners 3">
              <a:extLst>
                <a:ext uri="{FF2B5EF4-FFF2-40B4-BE49-F238E27FC236}">
                  <a16:creationId xmlns:a16="http://schemas.microsoft.com/office/drawing/2014/main" id="{8886FD5B-69EA-4AB9-9748-A14AD3BE79D1}"/>
                </a:ext>
              </a:extLst>
            </p:cNvPr>
            <p:cNvSpPr/>
            <p:nvPr/>
          </p:nvSpPr>
          <p:spPr>
            <a:xfrm>
              <a:off x="7986938" y="2019212"/>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5" name="Rectangle: Rounded Corners 4">
              <a:extLst>
                <a:ext uri="{FF2B5EF4-FFF2-40B4-BE49-F238E27FC236}">
                  <a16:creationId xmlns:a16="http://schemas.microsoft.com/office/drawing/2014/main" id="{336E875E-950A-664C-EEC8-F99980EE13F1}"/>
                </a:ext>
              </a:extLst>
            </p:cNvPr>
            <p:cNvSpPr/>
            <p:nvPr/>
          </p:nvSpPr>
          <p:spPr>
            <a:xfrm>
              <a:off x="7986938" y="4103745"/>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a:t>
              </a:r>
            </a:p>
            <a:p>
              <a:pPr algn="ctr"/>
              <a:endParaRPr lang="en-US" sz="1200" dirty="0"/>
            </a:p>
            <a:p>
              <a:pPr algn="ctr"/>
              <a:r>
                <a:rPr lang="en-US" sz="1200" dirty="0"/>
                <a:t>Block: </a:t>
              </a:r>
            </a:p>
            <a:p>
              <a:pPr algn="ctr"/>
              <a:r>
                <a:rPr lang="en-US" sz="1200" dirty="0"/>
                <a:t>Left, Right</a:t>
              </a:r>
              <a:endParaRPr lang="en-IL" sz="1200" dirty="0"/>
            </a:p>
          </p:txBody>
        </p:sp>
        <p:sp>
          <p:nvSpPr>
            <p:cNvPr id="6" name="TextBox 5">
              <a:extLst>
                <a:ext uri="{FF2B5EF4-FFF2-40B4-BE49-F238E27FC236}">
                  <a16:creationId xmlns:a16="http://schemas.microsoft.com/office/drawing/2014/main" id="{C1AE42B5-2A2F-36C9-C527-CE026772554E}"/>
                </a:ext>
              </a:extLst>
            </p:cNvPr>
            <p:cNvSpPr txBox="1"/>
            <p:nvPr/>
          </p:nvSpPr>
          <p:spPr>
            <a:xfrm>
              <a:off x="7847662" y="3472388"/>
              <a:ext cx="2893209" cy="577081"/>
            </a:xfrm>
            <a:prstGeom prst="rect">
              <a:avLst/>
            </a:prstGeom>
            <a:noFill/>
          </p:spPr>
          <p:txBody>
            <a:bodyPr wrap="square" rtlCol="0">
              <a:spAutoFit/>
            </a:bodyPr>
            <a:lstStyle/>
            <a:p>
              <a:r>
                <a:rPr lang="en-US" sz="1050" dirty="0"/>
                <a:t>Any Event[forward lidar state is clear] </a:t>
              </a:r>
            </a:p>
            <a:p>
              <a:r>
                <a:rPr lang="en-US" sz="1050" dirty="0"/>
                <a:t>and </a:t>
              </a:r>
            </a:p>
            <a:p>
              <a:r>
                <a:rPr lang="en-US" sz="1050" dirty="0"/>
                <a:t>Any Event[target direction is straight ahead]</a:t>
              </a:r>
              <a:endParaRPr lang="en-IL" sz="1050" dirty="0"/>
            </a:p>
          </p:txBody>
        </p:sp>
        <p:cxnSp>
          <p:nvCxnSpPr>
            <p:cNvPr id="7" name="Straight Arrow Connector 19">
              <a:extLst>
                <a:ext uri="{FF2B5EF4-FFF2-40B4-BE49-F238E27FC236}">
                  <a16:creationId xmlns:a16="http://schemas.microsoft.com/office/drawing/2014/main" id="{E84E54E2-9A97-C6B2-411C-FD5989C0FC02}"/>
                </a:ext>
              </a:extLst>
            </p:cNvPr>
            <p:cNvCxnSpPr>
              <a:cxnSpLocks/>
              <a:stCxn id="10" idx="3"/>
              <a:endCxn id="13" idx="6"/>
            </p:cNvCxnSpPr>
            <p:nvPr/>
          </p:nvCxnSpPr>
          <p:spPr>
            <a:xfrm flipH="1" flipV="1">
              <a:off x="10361217" y="3199697"/>
              <a:ext cx="626573" cy="229303"/>
            </a:xfrm>
            <a:prstGeom prst="bentConnector3">
              <a:avLst>
                <a:gd name="adj1" fmla="val -364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03">
              <a:extLst>
                <a:ext uri="{FF2B5EF4-FFF2-40B4-BE49-F238E27FC236}">
                  <a16:creationId xmlns:a16="http://schemas.microsoft.com/office/drawing/2014/main" id="{00C21DA1-6741-A228-344C-6A396675A07B}"/>
                </a:ext>
              </a:extLst>
            </p:cNvPr>
            <p:cNvCxnSpPr>
              <a:cxnSpLocks/>
            </p:cNvCxnSpPr>
            <p:nvPr/>
          </p:nvCxnSpPr>
          <p:spPr>
            <a:xfrm rot="5400000">
              <a:off x="9140753" y="1911903"/>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4F8B950-4C01-B2C9-C87D-C9B26812BFCA}"/>
                </a:ext>
              </a:extLst>
            </p:cNvPr>
            <p:cNvSpPr/>
            <p:nvPr/>
          </p:nvSpPr>
          <p:spPr>
            <a:xfrm>
              <a:off x="9164626" y="1758632"/>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Rectangle: Rounded Corners 9">
              <a:extLst>
                <a:ext uri="{FF2B5EF4-FFF2-40B4-BE49-F238E27FC236}">
                  <a16:creationId xmlns:a16="http://schemas.microsoft.com/office/drawing/2014/main" id="{02920844-B057-C244-6155-166221AA4EA0}"/>
                </a:ext>
              </a:extLst>
            </p:cNvPr>
            <p:cNvSpPr/>
            <p:nvPr/>
          </p:nvSpPr>
          <p:spPr>
            <a:xfrm>
              <a:off x="7547546" y="1646769"/>
              <a:ext cx="3440244"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1" name="Straight Arrow Connector 13">
              <a:extLst>
                <a:ext uri="{FF2B5EF4-FFF2-40B4-BE49-F238E27FC236}">
                  <a16:creationId xmlns:a16="http://schemas.microsoft.com/office/drawing/2014/main" id="{6FBC5111-835E-3993-2BE4-1CD082A7CF20}"/>
                </a:ext>
              </a:extLst>
            </p:cNvPr>
            <p:cNvCxnSpPr>
              <a:cxnSpLocks/>
            </p:cNvCxnSpPr>
            <p:nvPr/>
          </p:nvCxnSpPr>
          <p:spPr>
            <a:xfrm rot="10800000">
              <a:off x="9528191" y="2500561"/>
              <a:ext cx="528293" cy="6991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5E63F5-7F6C-F026-3823-69191C14CD6F}"/>
                </a:ext>
              </a:extLst>
            </p:cNvPr>
            <p:cNvSpPr txBox="1"/>
            <p:nvPr/>
          </p:nvSpPr>
          <p:spPr>
            <a:xfrm>
              <a:off x="9755864" y="2613730"/>
              <a:ext cx="984620" cy="253916"/>
            </a:xfrm>
            <a:prstGeom prst="rect">
              <a:avLst/>
            </a:prstGeom>
            <a:noFill/>
          </p:spPr>
          <p:txBody>
            <a:bodyPr wrap="square" rtlCol="0">
              <a:spAutoFit/>
            </a:bodyPr>
            <a:lstStyle/>
            <a:p>
              <a:r>
                <a:rPr lang="en-US" sz="1050" dirty="0"/>
                <a:t>else</a:t>
              </a:r>
              <a:endParaRPr lang="en-IL" sz="1050" dirty="0"/>
            </a:p>
          </p:txBody>
        </p:sp>
        <p:sp>
          <p:nvSpPr>
            <p:cNvPr id="13" name="Oval 12">
              <a:extLst>
                <a:ext uri="{FF2B5EF4-FFF2-40B4-BE49-F238E27FC236}">
                  <a16:creationId xmlns:a16="http://schemas.microsoft.com/office/drawing/2014/main" id="{B903A47C-6C37-966C-8D25-A251C2D63A63}"/>
                </a:ext>
              </a:extLst>
            </p:cNvPr>
            <p:cNvSpPr/>
            <p:nvPr/>
          </p:nvSpPr>
          <p:spPr>
            <a:xfrm>
              <a:off x="10066831" y="3073354"/>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sp>
          <p:nvSpPr>
            <p:cNvPr id="14" name="TextBox 13">
              <a:extLst>
                <a:ext uri="{FF2B5EF4-FFF2-40B4-BE49-F238E27FC236}">
                  <a16:creationId xmlns:a16="http://schemas.microsoft.com/office/drawing/2014/main" id="{078E6943-3659-B34B-CE34-1EA4911A22A5}"/>
                </a:ext>
              </a:extLst>
            </p:cNvPr>
            <p:cNvSpPr txBox="1"/>
            <p:nvPr/>
          </p:nvSpPr>
          <p:spPr>
            <a:xfrm>
              <a:off x="10319157" y="2918774"/>
              <a:ext cx="1129112" cy="415498"/>
            </a:xfrm>
            <a:prstGeom prst="rect">
              <a:avLst/>
            </a:prstGeom>
            <a:noFill/>
          </p:spPr>
          <p:txBody>
            <a:bodyPr wrap="square" rtlCol="0">
              <a:spAutoFit/>
            </a:bodyPr>
            <a:lstStyle/>
            <a:p>
              <a:r>
                <a:rPr lang="en-US" sz="1050" dirty="0"/>
                <a:t>Any Event</a:t>
              </a:r>
              <a:endParaRPr lang="en-IL" sz="1050" dirty="0"/>
            </a:p>
            <a:p>
              <a:endParaRPr lang="en-IL" sz="1050" dirty="0"/>
            </a:p>
          </p:txBody>
        </p:sp>
        <p:cxnSp>
          <p:nvCxnSpPr>
            <p:cNvPr id="15" name="Straight Arrow Connector 13">
              <a:extLst>
                <a:ext uri="{FF2B5EF4-FFF2-40B4-BE49-F238E27FC236}">
                  <a16:creationId xmlns:a16="http://schemas.microsoft.com/office/drawing/2014/main" id="{F81043E3-1FE5-8232-3C6B-9E2190666AB6}"/>
                </a:ext>
              </a:extLst>
            </p:cNvPr>
            <p:cNvCxnSpPr>
              <a:cxnSpLocks/>
              <a:stCxn id="13" idx="2"/>
              <a:endCxn id="5" idx="1"/>
            </p:cNvCxnSpPr>
            <p:nvPr/>
          </p:nvCxnSpPr>
          <p:spPr>
            <a:xfrm rot="10800000" flipV="1">
              <a:off x="7986939" y="3199696"/>
              <a:ext cx="2079893" cy="1385397"/>
            </a:xfrm>
            <a:prstGeom prst="bentConnector3">
              <a:avLst>
                <a:gd name="adj1" fmla="val 11099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404FA7D-2848-DA9E-4752-0B297EE631E5}"/>
              </a:ext>
            </a:extLst>
          </p:cNvPr>
          <p:cNvGrpSpPr/>
          <p:nvPr/>
        </p:nvGrpSpPr>
        <p:grpSpPr>
          <a:xfrm>
            <a:off x="495987" y="1629073"/>
            <a:ext cx="2573250" cy="4397674"/>
            <a:chOff x="495987" y="1629073"/>
            <a:chExt cx="2573250" cy="4397674"/>
          </a:xfrm>
        </p:grpSpPr>
        <p:sp>
          <p:nvSpPr>
            <p:cNvPr id="17" name="Rectangle: Rounded Corners 16">
              <a:extLst>
                <a:ext uri="{FF2B5EF4-FFF2-40B4-BE49-F238E27FC236}">
                  <a16:creationId xmlns:a16="http://schemas.microsoft.com/office/drawing/2014/main" id="{AC20FA8B-8BBA-DD5B-D5DB-DDD421A51B84}"/>
                </a:ext>
              </a:extLst>
            </p:cNvPr>
            <p:cNvSpPr/>
            <p:nvPr/>
          </p:nvSpPr>
          <p:spPr>
            <a:xfrm>
              <a:off x="495987" y="3190251"/>
              <a:ext cx="2573250" cy="28364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Rectangle: Rounded Corners 17">
              <a:extLst>
                <a:ext uri="{FF2B5EF4-FFF2-40B4-BE49-F238E27FC236}">
                  <a16:creationId xmlns:a16="http://schemas.microsoft.com/office/drawing/2014/main" id="{04B2D83A-F30C-34A5-FB6F-9C8084E93D4B}"/>
                </a:ext>
              </a:extLst>
            </p:cNvPr>
            <p:cNvSpPr/>
            <p:nvPr/>
          </p:nvSpPr>
          <p:spPr>
            <a:xfrm>
              <a:off x="530559" y="3831736"/>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a:t>
              </a:r>
              <a:r>
                <a:rPr lang="en-US" sz="1200" kern="1200" dirty="0">
                  <a:solidFill>
                    <a:srgbClr val="FFFFFF"/>
                  </a:solidFill>
                  <a:effectLst/>
                  <a:latin typeface="Calibri" panose="020F0502020204030204" pitchFamily="34" charset="0"/>
                  <a:ea typeface="+mn-ea"/>
                  <a:cs typeface="+mn-cs"/>
                </a:rPr>
                <a:t> Right</a:t>
              </a:r>
              <a:endParaRPr lang="en-US" sz="1200" dirty="0"/>
            </a:p>
            <a:p>
              <a:pPr algn="ctr"/>
              <a:endParaRPr lang="en-US" sz="1200" dirty="0"/>
            </a:p>
            <a:p>
              <a:pPr algn="ctr"/>
              <a:r>
                <a:rPr lang="en-US" sz="1200" dirty="0"/>
                <a:t>Block: </a:t>
              </a:r>
            </a:p>
            <a:p>
              <a:pPr algn="ctr"/>
              <a:r>
                <a:rPr lang="en-US" sz="1200" dirty="0"/>
                <a:t>Left</a:t>
              </a:r>
              <a:endParaRPr lang="en-IL" sz="1200" dirty="0"/>
            </a:p>
          </p:txBody>
        </p:sp>
        <p:sp>
          <p:nvSpPr>
            <p:cNvPr id="19" name="Rectangle: Rounded Corners 18">
              <a:extLst>
                <a:ext uri="{FF2B5EF4-FFF2-40B4-BE49-F238E27FC236}">
                  <a16:creationId xmlns:a16="http://schemas.microsoft.com/office/drawing/2014/main" id="{3609681C-4D38-403E-A679-0599ED6BB622}"/>
                </a:ext>
              </a:extLst>
            </p:cNvPr>
            <p:cNvSpPr/>
            <p:nvPr/>
          </p:nvSpPr>
          <p:spPr>
            <a:xfrm>
              <a:off x="1438482" y="4934069"/>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a:t>
              </a:r>
            </a:p>
            <a:p>
              <a:pPr algn="ctr"/>
              <a:endParaRPr lang="en-US" sz="1200" dirty="0"/>
            </a:p>
            <a:p>
              <a:pPr algn="ctr"/>
              <a:r>
                <a:rPr lang="en-US" sz="1200" dirty="0"/>
                <a:t>Block: </a:t>
              </a:r>
            </a:p>
            <a:p>
              <a:pPr algn="ctr"/>
              <a:r>
                <a:rPr lang="en-US" sz="1200" kern="1200" dirty="0">
                  <a:solidFill>
                    <a:srgbClr val="FFFFFF"/>
                  </a:solidFill>
                  <a:effectLst/>
                  <a:latin typeface="Calibri" panose="020F0502020204030204" pitchFamily="34" charset="0"/>
                  <a:ea typeface="+mn-ea"/>
                  <a:cs typeface="+mn-cs"/>
                </a:rPr>
                <a:t>Right</a:t>
              </a:r>
              <a:endParaRPr lang="en-IL" sz="1200" dirty="0"/>
            </a:p>
          </p:txBody>
        </p:sp>
        <p:sp>
          <p:nvSpPr>
            <p:cNvPr id="20" name="Rectangle: Rounded Corners 19">
              <a:extLst>
                <a:ext uri="{FF2B5EF4-FFF2-40B4-BE49-F238E27FC236}">
                  <a16:creationId xmlns:a16="http://schemas.microsoft.com/office/drawing/2014/main" id="{E97ADC23-137C-691D-47F9-1622BC0C114E}"/>
                </a:ext>
              </a:extLst>
            </p:cNvPr>
            <p:cNvSpPr/>
            <p:nvPr/>
          </p:nvSpPr>
          <p:spPr>
            <a:xfrm>
              <a:off x="1008386" y="1864688"/>
              <a:ext cx="1551892"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21" name="Straight Arrow Connector 13">
              <a:extLst>
                <a:ext uri="{FF2B5EF4-FFF2-40B4-BE49-F238E27FC236}">
                  <a16:creationId xmlns:a16="http://schemas.microsoft.com/office/drawing/2014/main" id="{8CAE7948-739D-F6E8-14AA-E62A043052B8}"/>
                </a:ext>
              </a:extLst>
            </p:cNvPr>
            <p:cNvCxnSpPr>
              <a:cxnSpLocks/>
              <a:endCxn id="20" idx="1"/>
            </p:cNvCxnSpPr>
            <p:nvPr/>
          </p:nvCxnSpPr>
          <p:spPr>
            <a:xfrm rot="5400000" flipH="1" flipV="1">
              <a:off x="484946" y="2666811"/>
              <a:ext cx="844214" cy="202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BCEE198-9E15-66D5-0E22-0ACBA293B4E3}"/>
                </a:ext>
              </a:extLst>
            </p:cNvPr>
            <p:cNvSpPr txBox="1"/>
            <p:nvPr/>
          </p:nvSpPr>
          <p:spPr>
            <a:xfrm>
              <a:off x="757949" y="2924854"/>
              <a:ext cx="702181" cy="253916"/>
            </a:xfrm>
            <a:prstGeom prst="rect">
              <a:avLst/>
            </a:prstGeom>
            <a:noFill/>
          </p:spPr>
          <p:txBody>
            <a:bodyPr wrap="square" rtlCol="0">
              <a:spAutoFit/>
            </a:bodyPr>
            <a:lstStyle/>
            <a:p>
              <a:r>
                <a:rPr lang="en-US" sz="1050" dirty="0"/>
                <a:t>Forward</a:t>
              </a:r>
              <a:endParaRPr lang="en-IL" sz="1050" dirty="0"/>
            </a:p>
          </p:txBody>
        </p:sp>
        <p:cxnSp>
          <p:nvCxnSpPr>
            <p:cNvPr id="23" name="Straight Arrow Connector 22">
              <a:extLst>
                <a:ext uri="{FF2B5EF4-FFF2-40B4-BE49-F238E27FC236}">
                  <a16:creationId xmlns:a16="http://schemas.microsoft.com/office/drawing/2014/main" id="{1EB84ADE-484F-9272-F558-220BE01A938F}"/>
                </a:ext>
              </a:extLst>
            </p:cNvPr>
            <p:cNvCxnSpPr>
              <a:cxnSpLocks/>
              <a:stCxn id="20" idx="2"/>
              <a:endCxn id="31" idx="0"/>
            </p:cNvCxnSpPr>
            <p:nvPr/>
          </p:nvCxnSpPr>
          <p:spPr>
            <a:xfrm>
              <a:off x="1784332" y="2827386"/>
              <a:ext cx="0" cy="53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7">
              <a:extLst>
                <a:ext uri="{FF2B5EF4-FFF2-40B4-BE49-F238E27FC236}">
                  <a16:creationId xmlns:a16="http://schemas.microsoft.com/office/drawing/2014/main" id="{F07BCF76-C933-2348-C52E-253A89DB4E4D}"/>
                </a:ext>
              </a:extLst>
            </p:cNvPr>
            <p:cNvCxnSpPr>
              <a:cxnSpLocks/>
              <a:stCxn id="31" idx="2"/>
              <a:endCxn id="18" idx="0"/>
            </p:cNvCxnSpPr>
            <p:nvPr/>
          </p:nvCxnSpPr>
          <p:spPr>
            <a:xfrm rot="10800000" flipV="1">
              <a:off x="1306505" y="3488602"/>
              <a:ext cx="330634" cy="3431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C6977-5041-8F2C-8238-9B402A8B9ADC}"/>
                </a:ext>
              </a:extLst>
            </p:cNvPr>
            <p:cNvSpPr txBox="1"/>
            <p:nvPr/>
          </p:nvSpPr>
          <p:spPr>
            <a:xfrm>
              <a:off x="1842580" y="3541755"/>
              <a:ext cx="702181" cy="253916"/>
            </a:xfrm>
            <a:prstGeom prst="rect">
              <a:avLst/>
            </a:prstGeom>
            <a:noFill/>
          </p:spPr>
          <p:txBody>
            <a:bodyPr wrap="square" rtlCol="0">
              <a:spAutoFit/>
            </a:bodyPr>
            <a:lstStyle/>
            <a:p>
              <a:r>
                <a:rPr lang="en-US" sz="1050" dirty="0"/>
                <a:t>Left</a:t>
              </a:r>
              <a:endParaRPr lang="en-IL" sz="1050" dirty="0"/>
            </a:p>
          </p:txBody>
        </p:sp>
        <p:cxnSp>
          <p:nvCxnSpPr>
            <p:cNvPr id="26" name="Straight Arrow Connector 29">
              <a:extLst>
                <a:ext uri="{FF2B5EF4-FFF2-40B4-BE49-F238E27FC236}">
                  <a16:creationId xmlns:a16="http://schemas.microsoft.com/office/drawing/2014/main" id="{4B582B2A-C5F2-9879-CB64-84C660E69323}"/>
                </a:ext>
              </a:extLst>
            </p:cNvPr>
            <p:cNvCxnSpPr>
              <a:cxnSpLocks/>
              <a:stCxn id="31" idx="6"/>
              <a:endCxn id="19" idx="0"/>
            </p:cNvCxnSpPr>
            <p:nvPr/>
          </p:nvCxnSpPr>
          <p:spPr>
            <a:xfrm>
              <a:off x="1931525" y="3488603"/>
              <a:ext cx="282903" cy="1445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9013D64-FF61-4519-073E-343514715697}"/>
                </a:ext>
              </a:extLst>
            </p:cNvPr>
            <p:cNvSpPr txBox="1"/>
            <p:nvPr/>
          </p:nvSpPr>
          <p:spPr>
            <a:xfrm>
              <a:off x="1193818" y="3235679"/>
              <a:ext cx="702181" cy="253916"/>
            </a:xfrm>
            <a:prstGeom prst="rect">
              <a:avLst/>
            </a:prstGeom>
            <a:noFill/>
          </p:spPr>
          <p:txBody>
            <a:bodyPr wrap="square" rtlCol="0">
              <a:spAutoFit/>
            </a:bodyPr>
            <a:lstStyle/>
            <a:p>
              <a:r>
                <a:rPr lang="en-US" sz="1050" dirty="0"/>
                <a:t>Right</a:t>
              </a:r>
              <a:endParaRPr lang="en-IL" sz="1050" dirty="0"/>
            </a:p>
          </p:txBody>
        </p:sp>
        <p:sp>
          <p:nvSpPr>
            <p:cNvPr id="28" name="TextBox 27">
              <a:extLst>
                <a:ext uri="{FF2B5EF4-FFF2-40B4-BE49-F238E27FC236}">
                  <a16:creationId xmlns:a16="http://schemas.microsoft.com/office/drawing/2014/main" id="{09A9D19A-AEEF-12BB-6F5E-B47885A6F166}"/>
                </a:ext>
              </a:extLst>
            </p:cNvPr>
            <p:cNvSpPr txBox="1"/>
            <p:nvPr/>
          </p:nvSpPr>
          <p:spPr>
            <a:xfrm>
              <a:off x="1742517" y="2790616"/>
              <a:ext cx="1129112" cy="415498"/>
            </a:xfrm>
            <a:prstGeom prst="rect">
              <a:avLst/>
            </a:prstGeom>
            <a:noFill/>
          </p:spPr>
          <p:txBody>
            <a:bodyPr wrap="square" rtlCol="0">
              <a:spAutoFit/>
            </a:bodyPr>
            <a:lstStyle/>
            <a:p>
              <a:r>
                <a:rPr lang="en-US" sz="1050" dirty="0"/>
                <a:t>Any Event</a:t>
              </a:r>
              <a:endParaRPr lang="en-IL" sz="1050" dirty="0"/>
            </a:p>
            <a:p>
              <a:endParaRPr lang="en-IL" sz="1050" dirty="0"/>
            </a:p>
          </p:txBody>
        </p:sp>
        <p:cxnSp>
          <p:nvCxnSpPr>
            <p:cNvPr id="29" name="Straight Arrow Connector 103">
              <a:extLst>
                <a:ext uri="{FF2B5EF4-FFF2-40B4-BE49-F238E27FC236}">
                  <a16:creationId xmlns:a16="http://schemas.microsoft.com/office/drawing/2014/main" id="{058E8F8D-8F46-DB20-F8A7-2C70C92B1115}"/>
                </a:ext>
              </a:extLst>
            </p:cNvPr>
            <p:cNvCxnSpPr>
              <a:cxnSpLocks/>
            </p:cNvCxnSpPr>
            <p:nvPr/>
          </p:nvCxnSpPr>
          <p:spPr>
            <a:xfrm rot="5400000">
              <a:off x="2182467" y="1757138"/>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D136402-5E65-C61A-324D-B5FE50FE0D3D}"/>
                </a:ext>
              </a:extLst>
            </p:cNvPr>
            <p:cNvSpPr/>
            <p:nvPr/>
          </p:nvSpPr>
          <p:spPr>
            <a:xfrm>
              <a:off x="2212691" y="1629073"/>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1" name="Oval 30">
              <a:extLst>
                <a:ext uri="{FF2B5EF4-FFF2-40B4-BE49-F238E27FC236}">
                  <a16:creationId xmlns:a16="http://schemas.microsoft.com/office/drawing/2014/main" id="{5EFAB350-0617-8836-6E97-F7BF6C38C25D}"/>
                </a:ext>
              </a:extLst>
            </p:cNvPr>
            <p:cNvSpPr/>
            <p:nvPr/>
          </p:nvSpPr>
          <p:spPr>
            <a:xfrm>
              <a:off x="1637139" y="3362260"/>
              <a:ext cx="294386" cy="252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t>
              </a:r>
              <a:endParaRPr lang="en-IL" sz="1200" dirty="0">
                <a:solidFill>
                  <a:schemeClr val="tx1"/>
                </a:solidFill>
              </a:endParaRPr>
            </a:p>
          </p:txBody>
        </p:sp>
      </p:grpSp>
      <p:grpSp>
        <p:nvGrpSpPr>
          <p:cNvPr id="47" name="Group 46">
            <a:extLst>
              <a:ext uri="{FF2B5EF4-FFF2-40B4-BE49-F238E27FC236}">
                <a16:creationId xmlns:a16="http://schemas.microsoft.com/office/drawing/2014/main" id="{7748C54A-6D3F-8F87-A6A5-42BE65EC179E}"/>
              </a:ext>
            </a:extLst>
          </p:cNvPr>
          <p:cNvGrpSpPr/>
          <p:nvPr/>
        </p:nvGrpSpPr>
        <p:grpSpPr>
          <a:xfrm>
            <a:off x="3994251" y="786180"/>
            <a:ext cx="2886131" cy="5426480"/>
            <a:chOff x="3752230" y="734785"/>
            <a:chExt cx="2886131" cy="5426480"/>
          </a:xfrm>
        </p:grpSpPr>
        <p:sp>
          <p:nvSpPr>
            <p:cNvPr id="34" name="Rectangle: Rounded Corners 33">
              <a:extLst>
                <a:ext uri="{FF2B5EF4-FFF2-40B4-BE49-F238E27FC236}">
                  <a16:creationId xmlns:a16="http://schemas.microsoft.com/office/drawing/2014/main" id="{1A96A8FB-0B49-BF27-BC2F-B16F5FDB238C}"/>
                </a:ext>
              </a:extLst>
            </p:cNvPr>
            <p:cNvSpPr/>
            <p:nvPr/>
          </p:nvSpPr>
          <p:spPr>
            <a:xfrm>
              <a:off x="3752230" y="2596804"/>
              <a:ext cx="2799936" cy="3564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Rectangle: Rounded Corners 34">
              <a:extLst>
                <a:ext uri="{FF2B5EF4-FFF2-40B4-BE49-F238E27FC236}">
                  <a16:creationId xmlns:a16="http://schemas.microsoft.com/office/drawing/2014/main" id="{23254293-850D-FF91-5D9C-E2FA7092C26E}"/>
                </a:ext>
              </a:extLst>
            </p:cNvPr>
            <p:cNvSpPr/>
            <p:nvPr/>
          </p:nvSpPr>
          <p:spPr>
            <a:xfrm>
              <a:off x="4197510" y="2926364"/>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sp>
          <p:nvSpPr>
            <p:cNvPr id="36" name="Rectangle: Rounded Corners 35">
              <a:extLst>
                <a:ext uri="{FF2B5EF4-FFF2-40B4-BE49-F238E27FC236}">
                  <a16:creationId xmlns:a16="http://schemas.microsoft.com/office/drawing/2014/main" id="{3251A375-4FD4-F5F1-7323-BF189083C239}"/>
                </a:ext>
              </a:extLst>
            </p:cNvPr>
            <p:cNvSpPr/>
            <p:nvPr/>
          </p:nvSpPr>
          <p:spPr>
            <a:xfrm>
              <a:off x="4197510" y="975228"/>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Left, Right</a:t>
              </a:r>
            </a:p>
            <a:p>
              <a:pPr algn="ctr"/>
              <a:endParaRPr lang="en-US" sz="1200" dirty="0"/>
            </a:p>
            <a:p>
              <a:pPr algn="ctr"/>
              <a:r>
                <a:rPr lang="en-US" sz="1200" dirty="0"/>
                <a:t>Block: None</a:t>
              </a:r>
              <a:endParaRPr lang="en-IL" sz="1200" dirty="0"/>
            </a:p>
          </p:txBody>
        </p:sp>
        <p:cxnSp>
          <p:nvCxnSpPr>
            <p:cNvPr id="37" name="Straight Arrow Connector 13">
              <a:extLst>
                <a:ext uri="{FF2B5EF4-FFF2-40B4-BE49-F238E27FC236}">
                  <a16:creationId xmlns:a16="http://schemas.microsoft.com/office/drawing/2014/main" id="{61D9521F-A198-6F65-9766-21A470177662}"/>
                </a:ext>
              </a:extLst>
            </p:cNvPr>
            <p:cNvCxnSpPr>
              <a:cxnSpLocks/>
              <a:endCxn id="36" idx="1"/>
            </p:cNvCxnSpPr>
            <p:nvPr/>
          </p:nvCxnSpPr>
          <p:spPr>
            <a:xfrm rot="5400000" flipH="1" flipV="1">
              <a:off x="3381353" y="1930791"/>
              <a:ext cx="1290371" cy="341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AA6F4C5-48F6-8CD4-D066-0C8014CB2B06}"/>
                </a:ext>
              </a:extLst>
            </p:cNvPr>
            <p:cNvSpPr txBox="1"/>
            <p:nvPr/>
          </p:nvSpPr>
          <p:spPr>
            <a:xfrm>
              <a:off x="3776575" y="2287731"/>
              <a:ext cx="1370731" cy="253916"/>
            </a:xfrm>
            <a:prstGeom prst="rect">
              <a:avLst/>
            </a:prstGeom>
            <a:noFill/>
          </p:spPr>
          <p:txBody>
            <a:bodyPr wrap="square" rtlCol="0">
              <a:spAutoFit/>
            </a:bodyPr>
            <a:lstStyle/>
            <a:p>
              <a:r>
                <a:rPr lang="en-US" sz="1050" dirty="0"/>
                <a:t>Forward or Right</a:t>
              </a:r>
              <a:endParaRPr lang="en-IL" sz="1050" dirty="0"/>
            </a:p>
          </p:txBody>
        </p:sp>
        <p:cxnSp>
          <p:nvCxnSpPr>
            <p:cNvPr id="39" name="Straight Arrow Connector 38">
              <a:extLst>
                <a:ext uri="{FF2B5EF4-FFF2-40B4-BE49-F238E27FC236}">
                  <a16:creationId xmlns:a16="http://schemas.microsoft.com/office/drawing/2014/main" id="{7AE663E1-84FE-331B-ED35-176DC78842E9}"/>
                </a:ext>
              </a:extLst>
            </p:cNvPr>
            <p:cNvCxnSpPr>
              <a:cxnSpLocks/>
              <a:stCxn id="36" idx="2"/>
              <a:endCxn id="35" idx="0"/>
            </p:cNvCxnSpPr>
            <p:nvPr/>
          </p:nvCxnSpPr>
          <p:spPr>
            <a:xfrm>
              <a:off x="4973310" y="1937926"/>
              <a:ext cx="0" cy="98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D34F617E-FC45-3226-DD60-C356FADB77B6}"/>
                </a:ext>
              </a:extLst>
            </p:cNvPr>
            <p:cNvSpPr/>
            <p:nvPr/>
          </p:nvSpPr>
          <p:spPr>
            <a:xfrm>
              <a:off x="4197510" y="4969307"/>
              <a:ext cx="1551600" cy="96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Wait for:</a:t>
              </a:r>
            </a:p>
            <a:p>
              <a:pPr algn="ctr"/>
              <a:r>
                <a:rPr lang="en-US" sz="1200" dirty="0"/>
                <a:t>Forward, </a:t>
              </a:r>
              <a:r>
                <a:rPr lang="en-US" sz="1200" kern="1200" dirty="0">
                  <a:solidFill>
                    <a:srgbClr val="FFFFFF"/>
                  </a:solidFill>
                  <a:effectLst/>
                  <a:latin typeface="Calibri" panose="020F0502020204030204" pitchFamily="34" charset="0"/>
                  <a:ea typeface="+mn-ea"/>
                  <a:cs typeface="+mn-cs"/>
                </a:rPr>
                <a:t>Right</a:t>
              </a:r>
              <a:endParaRPr lang="en-US" sz="1200" dirty="0"/>
            </a:p>
            <a:p>
              <a:pPr algn="ctr"/>
              <a:endParaRPr lang="en-US" sz="1200" dirty="0"/>
            </a:p>
            <a:p>
              <a:pPr algn="ctr"/>
              <a:r>
                <a:rPr lang="en-US" sz="1200" dirty="0"/>
                <a:t>Block: </a:t>
              </a:r>
            </a:p>
            <a:p>
              <a:pPr algn="ctr"/>
              <a:r>
                <a:rPr lang="en-US" sz="1200" dirty="0"/>
                <a:t>Left</a:t>
              </a:r>
              <a:endParaRPr lang="en-IL" sz="1200" dirty="0"/>
            </a:p>
          </p:txBody>
        </p:sp>
        <p:cxnSp>
          <p:nvCxnSpPr>
            <p:cNvPr id="41" name="Straight Arrow Connector 19">
              <a:extLst>
                <a:ext uri="{FF2B5EF4-FFF2-40B4-BE49-F238E27FC236}">
                  <a16:creationId xmlns:a16="http://schemas.microsoft.com/office/drawing/2014/main" id="{6E488D2F-DE6F-66BD-B835-AF0D6FC1297A}"/>
                </a:ext>
              </a:extLst>
            </p:cNvPr>
            <p:cNvCxnSpPr>
              <a:cxnSpLocks/>
              <a:stCxn id="35" idx="3"/>
              <a:endCxn id="35" idx="2"/>
            </p:cNvCxnSpPr>
            <p:nvPr/>
          </p:nvCxnSpPr>
          <p:spPr>
            <a:xfrm flipH="1">
              <a:off x="4973310" y="3407713"/>
              <a:ext cx="775800" cy="481349"/>
            </a:xfrm>
            <a:prstGeom prst="curvedConnector4">
              <a:avLst>
                <a:gd name="adj1" fmla="val -29466"/>
                <a:gd name="adj2" fmla="val 14749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72D0FEB-EC8B-3A96-827A-5DCEF6BA82D2}"/>
                </a:ext>
              </a:extLst>
            </p:cNvPr>
            <p:cNvSpPr txBox="1"/>
            <p:nvPr/>
          </p:nvSpPr>
          <p:spPr>
            <a:xfrm>
              <a:off x="4633660" y="4043452"/>
              <a:ext cx="2004701" cy="577081"/>
            </a:xfrm>
            <a:prstGeom prst="rect">
              <a:avLst/>
            </a:prstGeom>
            <a:noFill/>
          </p:spPr>
          <p:txBody>
            <a:bodyPr wrap="square" rtlCol="0">
              <a:spAutoFit/>
            </a:bodyPr>
            <a:lstStyle/>
            <a:p>
              <a:r>
                <a:rPr lang="en-US" sz="1050" dirty="0"/>
                <a:t>Left and [$</a:t>
              </a:r>
              <a:r>
                <a:rPr lang="en-US" sz="1050" dirty="0" err="1"/>
                <a:t>leftCounter</a:t>
              </a:r>
              <a:r>
                <a:rPr lang="en-US" sz="1050" dirty="0"/>
                <a:t> &lt; $k]/</a:t>
              </a:r>
            </a:p>
            <a:p>
              <a:r>
                <a:rPr lang="en-US" sz="1050" dirty="0"/>
                <a:t>$</a:t>
              </a:r>
              <a:r>
                <a:rPr lang="en-US" sz="1050" dirty="0" err="1"/>
                <a:t>leftCounter</a:t>
              </a:r>
              <a:r>
                <a:rPr lang="en-US" sz="1050" dirty="0"/>
                <a:t> += 1</a:t>
              </a:r>
              <a:endParaRPr lang="en-IL" sz="1050" dirty="0"/>
            </a:p>
            <a:p>
              <a:endParaRPr lang="en-IL" sz="1050" dirty="0"/>
            </a:p>
          </p:txBody>
        </p:sp>
        <p:cxnSp>
          <p:nvCxnSpPr>
            <p:cNvPr id="43" name="Straight Arrow Connector 42">
              <a:extLst>
                <a:ext uri="{FF2B5EF4-FFF2-40B4-BE49-F238E27FC236}">
                  <a16:creationId xmlns:a16="http://schemas.microsoft.com/office/drawing/2014/main" id="{54602706-0E9F-3EBE-E8CA-FE81E3991B88}"/>
                </a:ext>
              </a:extLst>
            </p:cNvPr>
            <p:cNvCxnSpPr>
              <a:cxnSpLocks/>
            </p:cNvCxnSpPr>
            <p:nvPr/>
          </p:nvCxnSpPr>
          <p:spPr>
            <a:xfrm>
              <a:off x="4338286" y="3910021"/>
              <a:ext cx="0" cy="103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13AD8C9-E64F-67D6-170C-B170DAC4F1B8}"/>
                </a:ext>
              </a:extLst>
            </p:cNvPr>
            <p:cNvSpPr txBox="1"/>
            <p:nvPr/>
          </p:nvSpPr>
          <p:spPr>
            <a:xfrm>
              <a:off x="4418821" y="4668701"/>
              <a:ext cx="2004698" cy="253916"/>
            </a:xfrm>
            <a:prstGeom prst="rect">
              <a:avLst/>
            </a:prstGeom>
            <a:noFill/>
          </p:spPr>
          <p:txBody>
            <a:bodyPr wrap="square" rtlCol="0">
              <a:spAutoFit/>
            </a:bodyPr>
            <a:lstStyle/>
            <a:p>
              <a:r>
                <a:rPr lang="en-US" sz="1050" dirty="0"/>
                <a:t>Left and [$</a:t>
              </a:r>
              <a:r>
                <a:rPr lang="en-US" sz="1050" dirty="0" err="1"/>
                <a:t>leftCounter</a:t>
              </a:r>
              <a:r>
                <a:rPr lang="en-US" sz="1050" dirty="0"/>
                <a:t> == $k]</a:t>
              </a:r>
              <a:endParaRPr lang="en-IL" sz="1050" dirty="0"/>
            </a:p>
          </p:txBody>
        </p:sp>
        <p:cxnSp>
          <p:nvCxnSpPr>
            <p:cNvPr id="45" name="Straight Arrow Connector 103">
              <a:extLst>
                <a:ext uri="{FF2B5EF4-FFF2-40B4-BE49-F238E27FC236}">
                  <a16:creationId xmlns:a16="http://schemas.microsoft.com/office/drawing/2014/main" id="{2A8F5076-6FFF-E9B5-81DE-D32CE813D120}"/>
                </a:ext>
              </a:extLst>
            </p:cNvPr>
            <p:cNvCxnSpPr>
              <a:cxnSpLocks/>
            </p:cNvCxnSpPr>
            <p:nvPr/>
          </p:nvCxnSpPr>
          <p:spPr>
            <a:xfrm rot="5400000">
              <a:off x="5398774" y="888056"/>
              <a:ext cx="177388"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52B3C8AF-6159-BF82-0CCD-3261CE27E0BB}"/>
                </a:ext>
              </a:extLst>
            </p:cNvPr>
            <p:cNvSpPr/>
            <p:nvPr/>
          </p:nvSpPr>
          <p:spPr>
            <a:xfrm>
              <a:off x="5422647" y="734785"/>
              <a:ext cx="129641" cy="106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91760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2241</Words>
  <Application>Microsoft Office PowerPoint</Application>
  <PresentationFormat>Widescreen</PresentationFormat>
  <Paragraphs>246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JetBrains Mono</vt:lpstr>
      <vt:lpstr>Lato</vt:lpstr>
      <vt:lpstr>NimbusRomNo9L-Regu</vt:lpstr>
      <vt:lpstr>NimbusRomNo9L-ReguItal</vt:lpstr>
      <vt:lpstr>Office Theme</vt:lpstr>
      <vt:lpstr>Scenario Based DRL / CoRL2022</vt:lpstr>
      <vt:lpstr>PowerPoint Presentation</vt:lpstr>
      <vt:lpstr>Avoid Back-and-Forth In-Place Rotation</vt:lpstr>
      <vt:lpstr>Avoid Rotations Left Larger than 180 Degrees</vt:lpstr>
      <vt:lpstr>PowerPoint Presentation</vt:lpstr>
      <vt:lpstr>Avoid Back-and-Forth In-Place Rotation</vt:lpstr>
      <vt:lpstr>Avoid Rotations Left Larger than 180 Degrees</vt:lpstr>
      <vt:lpstr>PowerPoint Presentation</vt:lpstr>
      <vt:lpstr>PowerPoint Presentation</vt:lpstr>
      <vt:lpstr>PowerPoint Presentation</vt:lpstr>
      <vt:lpstr>PowerPoint Presentation</vt:lpstr>
      <vt:lpstr>Backup slides</vt:lpstr>
      <vt:lpstr>SBP Program</vt:lpstr>
      <vt:lpstr>RoboticNavigation_ES_extension_SBP ENV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 Yerushalmi</dc:creator>
  <cp:lastModifiedBy>Raz Yerushalmi</cp:lastModifiedBy>
  <cp:revision>13</cp:revision>
  <cp:lastPrinted>2022-06-08T12:20:20Z</cp:lastPrinted>
  <dcterms:created xsi:type="dcterms:W3CDTF">2022-06-08T07:25:43Z</dcterms:created>
  <dcterms:modified xsi:type="dcterms:W3CDTF">2022-06-09T15:18:58Z</dcterms:modified>
</cp:coreProperties>
</file>