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744" r:id="rId2"/>
  </p:sldMasterIdLst>
  <p:notesMasterIdLst>
    <p:notesMasterId r:id="rId47"/>
  </p:notesMasterIdLst>
  <p:sldIdLst>
    <p:sldId id="327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7" r:id="rId13"/>
    <p:sldId id="338" r:id="rId14"/>
    <p:sldId id="339" r:id="rId15"/>
    <p:sldId id="340" r:id="rId16"/>
    <p:sldId id="341" r:id="rId17"/>
    <p:sldId id="342" r:id="rId18"/>
    <p:sldId id="343" r:id="rId19"/>
    <p:sldId id="363" r:id="rId20"/>
    <p:sldId id="345" r:id="rId21"/>
    <p:sldId id="365" r:id="rId22"/>
    <p:sldId id="366" r:id="rId23"/>
    <p:sldId id="367" r:id="rId24"/>
    <p:sldId id="368" r:id="rId25"/>
    <p:sldId id="370" r:id="rId26"/>
    <p:sldId id="369" r:id="rId27"/>
    <p:sldId id="373" r:id="rId28"/>
    <p:sldId id="374" r:id="rId29"/>
    <p:sldId id="371" r:id="rId30"/>
    <p:sldId id="372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A64FA40-8390-428A-92B7-04F004753182}" type="datetime1">
              <a:rPr lang="en-US"/>
              <a:pPr/>
              <a:t>8/20/2016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C37480A-EE2C-4485-B194-3828C5EA8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4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EA12A2-F4CF-46CA-8856-7322E3C97557}" type="slidenum">
              <a:rPr lang="en-GB" sz="1200">
                <a:latin typeface="Calibri" charset="0"/>
              </a:rPr>
              <a:pPr eaLnBrk="1" hangingPunct="1"/>
              <a:t>0</a:t>
            </a:fld>
            <a:endParaRPr lang="en-GB" sz="1200">
              <a:latin typeface="Calibri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2D4342-3A05-4CF1-8CDA-7F599CA2AB93}" type="slidenum">
              <a:rPr lang="en-GB" sz="1200">
                <a:latin typeface="Calibri" charset="0"/>
              </a:rPr>
              <a:pPr eaLnBrk="1" hangingPunct="1"/>
              <a:t>9</a:t>
            </a:fld>
            <a:endParaRPr lang="en-GB" sz="1200">
              <a:latin typeface="Calibri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F458E-FB09-455F-B5C5-ABB52D28FD98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15FCD6-A76E-4B56-B3C3-623EE3624AE8}" type="slidenum">
              <a:rPr lang="en-GB" sz="1200">
                <a:latin typeface="Calibri" charset="0"/>
              </a:rPr>
              <a:pPr eaLnBrk="1" hangingPunct="1"/>
              <a:t>11</a:t>
            </a:fld>
            <a:endParaRPr lang="en-GB" sz="120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553AFE-F7EF-45C0-9B57-43A610694706}" type="slidenum">
              <a:rPr lang="en-GB" sz="1200">
                <a:latin typeface="Calibri" charset="0"/>
              </a:rPr>
              <a:pPr eaLnBrk="1" hangingPunct="1"/>
              <a:t>12</a:t>
            </a:fld>
            <a:endParaRPr lang="en-GB" sz="1200">
              <a:latin typeface="Calibri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8EDCD1-C252-4E81-9BD3-DA4EC124478F}" type="slidenum">
              <a:rPr lang="en-GB" sz="1200">
                <a:latin typeface="Calibri" charset="0"/>
              </a:rPr>
              <a:pPr eaLnBrk="1" hangingPunct="1"/>
              <a:t>13</a:t>
            </a:fld>
            <a:endParaRPr lang="en-GB" sz="1200">
              <a:latin typeface="Calibri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8A4BFE-7AEC-4E88-8E88-641632CA5303}" type="slidenum">
              <a:rPr lang="en-GB" sz="1200">
                <a:latin typeface="Calibri" charset="0"/>
              </a:rPr>
              <a:pPr eaLnBrk="1" hangingPunct="1"/>
              <a:t>14</a:t>
            </a:fld>
            <a:endParaRPr lang="en-GB" sz="1200">
              <a:latin typeface="Calibri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471BAB-C1CF-4E91-98CD-DE46C178CF20}" type="slidenum">
              <a:rPr lang="en-GB" sz="1200">
                <a:latin typeface="Calibri" charset="0"/>
              </a:rPr>
              <a:pPr eaLnBrk="1" hangingPunct="1"/>
              <a:t>15</a:t>
            </a:fld>
            <a:endParaRPr lang="en-GB" sz="1200">
              <a:latin typeface="Calibri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5A480A-256D-4317-84F9-2DE360DC343A}" type="slidenum">
              <a:rPr lang="en-GB" sz="1200">
                <a:latin typeface="Calibri" charset="0"/>
              </a:rPr>
              <a:pPr eaLnBrk="1" hangingPunct="1"/>
              <a:t>16</a:t>
            </a:fld>
            <a:endParaRPr lang="en-GB" sz="1200">
              <a:latin typeface="Calibri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307975"/>
            <a:ext cx="4568825" cy="342741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775648"/>
            <a:ext cx="6858000" cy="5368352"/>
          </a:xfrm>
          <a:noFill/>
        </p:spPr>
        <p:txBody>
          <a:bodyPr/>
          <a:lstStyle/>
          <a:p>
            <a:endParaRPr lang="en-GB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4BD5BB-7BCC-460E-8C3B-9A07618D1D49}" type="slidenum">
              <a:rPr lang="en-GB" sz="1200">
                <a:latin typeface="Calibri" charset="0"/>
              </a:rPr>
              <a:pPr eaLnBrk="1" hangingPunct="1"/>
              <a:t>18</a:t>
            </a:fld>
            <a:endParaRPr lang="en-GB" sz="1200">
              <a:latin typeface="Calibri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53CBFA-A2C7-4AA7-A8C8-8B29CACBD60D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71A478-F7B2-4986-9281-380CDF053C04}" type="slidenum">
              <a:rPr lang="en-GB" sz="1200">
                <a:latin typeface="Calibri" charset="0"/>
              </a:rPr>
              <a:pPr eaLnBrk="1" hangingPunct="1"/>
              <a:t>29</a:t>
            </a:fld>
            <a:endParaRPr lang="en-GB" sz="1200">
              <a:latin typeface="Calibri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201085-3D69-484E-A177-06A031322FD4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001E01-7916-4BAE-B6FB-B0EB5083BD78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9D2D88-D04F-464A-8477-7CB08D1F13C2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732879-1640-4A84-9B7E-1717AC349171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E11A60-B81D-49C2-BCC8-A7B57A70B4A7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3B0411-D244-4FA8-9B7F-790DF6342D3E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9F9138-A884-4671-96D7-A9B0CE2A800D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527A74-D981-47C9-BE72-CEBDFD3A7552}" type="slidenum">
              <a:rPr lang="en-US" sz="1200">
                <a:latin typeface="Calibri" charset="0"/>
              </a:rPr>
              <a:pPr eaLnBrk="1" hangingPunct="1"/>
              <a:t>37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39F72A-433C-4E58-BBBB-214BE4F5E549}" type="slidenum">
              <a:rPr lang="en-US" sz="1200">
                <a:latin typeface="Calibri" charset="0"/>
              </a:rPr>
              <a:pPr eaLnBrk="1" hangingPunct="1"/>
              <a:t>38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0EAFF4-BC8F-4FA2-90C5-946A0695F9EF}" type="slidenum">
              <a:rPr lang="en-GB" sz="1200">
                <a:latin typeface="Calibri" charset="0"/>
              </a:rPr>
              <a:pPr eaLnBrk="1" hangingPunct="1"/>
              <a:t>2</a:t>
            </a:fld>
            <a:endParaRPr lang="en-GB" sz="1200">
              <a:latin typeface="Calibri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64CAAB-F536-431F-B2A5-6C11A962972E}" type="slidenum">
              <a:rPr lang="en-US" sz="1200">
                <a:latin typeface="Calibri" charset="0"/>
              </a:rPr>
              <a:pPr eaLnBrk="1" hangingPunct="1"/>
              <a:t>39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769F19-F4A1-4107-B50E-9D4FC95020FF}" type="slidenum">
              <a:rPr lang="en-US" sz="1200">
                <a:latin typeface="Calibri" charset="0"/>
              </a:rPr>
              <a:pPr eaLnBrk="1" hangingPunct="1"/>
              <a:t>40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868439-BE9E-4F53-95B0-2FDA7BF7CAF7}" type="slidenum">
              <a:rPr lang="en-US" sz="1200">
                <a:latin typeface="Calibri" charset="0"/>
              </a:rPr>
              <a:pPr eaLnBrk="1" hangingPunct="1"/>
              <a:t>41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BD1B7A-5DB4-4DC4-8130-ECF7D4B6DCCC}" type="slidenum">
              <a:rPr lang="en-US" sz="1200">
                <a:latin typeface="Calibri" charset="0"/>
              </a:rPr>
              <a:pPr eaLnBrk="1" hangingPunct="1"/>
              <a:t>42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8D5927-E751-488C-BF0F-111EB11DF056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788916-7AB5-4120-99BE-3B5E677C5495}" type="slidenum">
              <a:rPr lang="en-GB" sz="1200">
                <a:latin typeface="Calibri" charset="0"/>
              </a:rPr>
              <a:pPr eaLnBrk="1" hangingPunct="1"/>
              <a:t>3</a:t>
            </a:fld>
            <a:endParaRPr lang="en-GB" sz="120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FF9452-E357-4B33-96E8-9C02080AF7FD}" type="slidenum">
              <a:rPr lang="en-GB" sz="1200">
                <a:latin typeface="Calibri" charset="0"/>
              </a:rPr>
              <a:pPr eaLnBrk="1" hangingPunct="1"/>
              <a:t>4</a:t>
            </a:fld>
            <a:endParaRPr lang="en-GB" sz="120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FD4D86-3E23-4C45-8D46-BC2CC10ED81B}" type="slidenum">
              <a:rPr lang="en-GB" sz="1200">
                <a:latin typeface="Calibri" charset="0"/>
              </a:rPr>
              <a:pPr eaLnBrk="1" hangingPunct="1"/>
              <a:t>5</a:t>
            </a:fld>
            <a:endParaRPr lang="en-GB" sz="120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ED1CEC-5F14-4958-862D-CFA8E3DAEB4C}" type="slidenum">
              <a:rPr lang="en-GB" sz="1200">
                <a:latin typeface="Calibri" charset="0"/>
              </a:rPr>
              <a:pPr eaLnBrk="1" hangingPunct="1"/>
              <a:t>6</a:t>
            </a:fld>
            <a:endParaRPr lang="en-GB" sz="120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C8B2D8-0AF2-4641-9E6F-A576F2F29AAE}" type="slidenum">
              <a:rPr lang="en-GB" sz="1200">
                <a:latin typeface="Calibri" charset="0"/>
              </a:rPr>
              <a:pPr eaLnBrk="1" hangingPunct="1"/>
              <a:t>7</a:t>
            </a:fld>
            <a:endParaRPr lang="en-GB" sz="120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567E8B-38A1-4C17-BB86-670D95063AE6}" type="slidenum">
              <a:rPr lang="en-GB" sz="1200">
                <a:latin typeface="Calibri" charset="0"/>
              </a:rPr>
              <a:pPr eaLnBrk="1" hangingPunct="1"/>
              <a:t>8</a:t>
            </a:fld>
            <a:endParaRPr lang="en-GB" sz="120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6790B-DA30-4C0D-A8FD-D7F81A02A5A6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10-</a:t>
            </a:r>
            <a:fld id="{BBE96D32-6438-4085-B4C3-67EF5E51007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29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FB0DD-DCD7-455F-AA39-37AE6FB69686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59DB3-8690-4868-BA84-E3C869B648C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2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FFD49-D21E-4BEB-B973-5581408D875B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DDC80-0389-4DAA-9720-08DBAE5D09C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24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en-US" altLang="zh-TW" sz="2400" smtClea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en-US" altLang="zh-TW" sz="2400" smtClean="0">
                <a:solidFill>
                  <a:srgbClr val="000000"/>
                </a:solidFill>
                <a:cs typeface="Arial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en-US" altLang="zh-TW" sz="2400" smtClean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</p:grpSp>
      <p:pic>
        <p:nvPicPr>
          <p:cNvPr id="18" name="Picture 21" descr="HKMA logo (purple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60350"/>
            <a:ext cx="7207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7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GB" altLang="zh-TW"/>
              <a:t>Click to edit Master title style</a:t>
            </a:r>
          </a:p>
        </p:txBody>
      </p:sp>
      <p:sp>
        <p:nvSpPr>
          <p:cNvPr id="3307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GB" altLang="zh-TW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C0A44-00F1-4CE3-8ACF-29C1BD0014CC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549B9-254C-4494-A689-75C825360925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3757-0024-4C4C-8EDB-786FF3C3FBDE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AA302-5FAA-45F8-905F-A5AF992D7902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7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EA9E4-185A-42A2-88E5-37AE711E51EC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198C9-D09C-4C23-9495-3ABDE361B59C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7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80D40-AEC6-4FC8-AEFF-B9D159E14DFB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9B240-3B1C-47E7-9C83-8F83E53D5401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2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4306B-584C-44B8-91B1-C6675FF41DD4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36753-58B9-4714-826E-795DF7493254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12712-DFBC-4640-B993-F91F9678D19B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D45E-8C58-4877-A26E-8CD911702FCE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4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90FF6-1B87-4A3F-A6E4-93EB83E0FA1B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39840-86C3-4BCA-8FE2-970144024D7C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53576-81CC-447D-9141-4F23FFE2182D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F82E-1668-4411-BEA0-8622289E1519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16B853-88ED-4CC7-9E96-7944EFB578F5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10-</a:t>
            </a:r>
            <a:fld id="{C876F3BF-E67F-4CED-9B15-C94C7645211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612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D645D-FD22-4174-B1C6-2935019CAAE0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36C67-4932-42B3-A48A-2CAB9D74A8A6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6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6064-E94D-47E4-86AF-145F0BB06F16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21D6A-5CF4-4E78-8139-D28D9FEA6E8A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55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E1F97-5E6A-4FF7-9FE7-3724C32AB24F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F9C2F-D64C-4800-BA37-EAE3D29676A1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73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24EAF-BE93-4EC1-BFF1-C5AB047B3522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AD3DC-8A35-4378-85C3-8C8F54E39ACC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45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92FF8-7FAA-433A-9BE4-57AF99A21987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FA1D-E124-4470-AE7F-6F6CC5552841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6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F8759-B75C-402D-A277-884E164713D5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7E60F-A09A-4F68-AAA4-7637E0BAB831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797D0-C840-4BED-BA47-1BDA7F79143A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00EC-6E63-4031-8E73-CB8DA41F34AC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44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D257-0764-4225-A576-9A6121D4FB17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91A5D-150C-4154-8CF6-73BF88F77B51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492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46EE-3405-48E8-A457-FFADE488256C}" type="slidenum">
              <a:rPr lang="en-GB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7CD6C-9EDE-4E24-B44D-A77EC32A40A9}" type="datetime1">
              <a:rPr lang="zh-TW" altLang="en-US">
                <a:solidFill>
                  <a:srgbClr val="000000"/>
                </a:solidFill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E1C586-D588-4351-A4EF-714505B195D6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C3A2C-D2A6-4B00-B997-EB32169C027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5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5768F-6335-4191-8EF8-128F2F21C4A6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45D7F-4746-4A3B-9B3C-F2C83D4ADE8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0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759FB4-3191-4875-BD30-10C8BF709264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E27D-BD3A-49E2-BF51-31A21F36471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0F637-2165-4281-A05C-31D4FD317573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E7D0-889B-49E9-B017-8CD33ED64D4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FAE2F-83D7-4E57-A72A-031B58B738C6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1668C-56EE-4AF6-9079-C3E4A6010D9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71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5390EB-2721-486E-B0B7-C8E404AE380F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4E414-CCF7-4498-A8A0-C296F98379C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6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E550-E52C-4F56-A6EF-89FF9D2AF4F6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81C43-D127-4DC8-B5F3-391414D1431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3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9EE241D-33A2-4E96-BCDA-3D084051E75E}" type="datetime1">
              <a:rPr lang="es-ES"/>
              <a:pPr/>
              <a:t>20/08/2016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s-ES"/>
              <a:t>10-</a:t>
            </a:r>
            <a:fld id="{D89BD4D1-4638-41E7-9052-4298C888527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GB" altLang="zh-TW">
              <a:solidFill>
                <a:srgbClr val="000000"/>
              </a:solidFill>
              <a:cs typeface="Arial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A888476B-4560-449C-AE03-1189DD79CC3A}" type="slidenum">
              <a:rPr lang="en-GB" altLang="zh-TW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GB" altLang="zh-TW">
              <a:solidFill>
                <a:srgbClr val="000000"/>
              </a:solidFill>
              <a:cs typeface="Arial"/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3297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81B1AF8F-6008-4BC2-A379-9C3DE1ED366E}" type="datetime1">
              <a:rPr lang="zh-TW" altLang="en-US">
                <a:solidFill>
                  <a:srgbClr val="000000"/>
                </a:solidFill>
                <a:cs typeface="Arial"/>
              </a:rPr>
              <a:pPr>
                <a:defRPr/>
              </a:pPr>
              <a:t>2016/8/20</a:t>
            </a:fld>
            <a:endParaRPr lang="en-GB" altLang="zh-TW">
              <a:solidFill>
                <a:srgbClr val="000000"/>
              </a:solidFill>
              <a:cs typeface="Arial"/>
            </a:endParaRPr>
          </a:p>
        </p:txBody>
      </p:sp>
      <p:pic>
        <p:nvPicPr>
          <p:cNvPr id="1031" name="Picture 17" descr="HKMA logo (purple)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88913"/>
            <a:ext cx="5048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0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10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Electronic Commerce Payment Systems</a:t>
            </a:r>
            <a:endParaRPr lang="en-US" sz="3600" dirty="0" smtClean="0"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66813"/>
            <a:ext cx="8929687" cy="4940300"/>
          </a:xfrm>
        </p:spPr>
        <p:txBody>
          <a:bodyPr/>
          <a:lstStyle/>
          <a:p>
            <a:pPr eaLnBrk="1" hangingPunct="1"/>
            <a:r>
              <a:rPr lang="en-US" b="1" smtClean="0"/>
              <a:t>smart card</a:t>
            </a:r>
          </a:p>
          <a:p>
            <a:pPr eaLnBrk="1" hangingPunct="1">
              <a:buFontTx/>
              <a:buNone/>
            </a:pPr>
            <a:r>
              <a:rPr lang="en-US" smtClean="0"/>
              <a:t>	An electronic card containing an embedded microchip that enables predefined operations or the addition, deletion, or manipulation of information on the card.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DB0728E-7395-406D-8E09-322CFE0968E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5FC0F895-141B-4756-8083-FB05D48F508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22363"/>
            <a:ext cx="82042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016875" cy="4940300"/>
          </a:xfrm>
        </p:spPr>
        <p:txBody>
          <a:bodyPr/>
          <a:lstStyle/>
          <a:p>
            <a:pPr eaLnBrk="1" hangingPunct="1"/>
            <a:r>
              <a:rPr lang="en-US" sz="3000" b="1" smtClean="0"/>
              <a:t>TYPES OF SMART CARDS</a:t>
            </a:r>
          </a:p>
          <a:p>
            <a:pPr lvl="1" eaLnBrk="1" hangingPunct="1"/>
            <a:r>
              <a:rPr lang="en-US" sz="2600" b="1" smtClean="0"/>
              <a:t>contact card</a:t>
            </a:r>
          </a:p>
          <a:p>
            <a:pPr lvl="1" eaLnBrk="1" hangingPunct="1">
              <a:buFontTx/>
              <a:buNone/>
            </a:pPr>
            <a:r>
              <a:rPr lang="en-US" sz="2600" smtClean="0"/>
              <a:t>	A smart card containing a small gold plate on the face that when inserted in a smart card reader makes contact and passes data to and from the embedded microchip.</a:t>
            </a:r>
          </a:p>
          <a:p>
            <a:pPr lvl="1" eaLnBrk="1" hangingPunct="1"/>
            <a:r>
              <a:rPr lang="en-US" sz="2600" b="1" smtClean="0"/>
              <a:t>contactless (proximity) card</a:t>
            </a:r>
          </a:p>
          <a:p>
            <a:pPr lvl="1" eaLnBrk="1" hangingPunct="1">
              <a:buFontTx/>
              <a:buNone/>
            </a:pPr>
            <a:r>
              <a:rPr lang="en-US" sz="2600" smtClean="0"/>
              <a:t>	A smart card with an embedded antenna, by means of which data and applications are passed to and from a card reader unit or other device without contact between the card and the card reader.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C4212E0-1CE8-4D5B-93E1-76BDC5702FF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159750" cy="4940300"/>
          </a:xfrm>
        </p:spPr>
        <p:txBody>
          <a:bodyPr/>
          <a:lstStyle/>
          <a:p>
            <a:pPr lvl="1" eaLnBrk="1" hangingPunct="1"/>
            <a:r>
              <a:rPr lang="en-US" b="1" smtClean="0"/>
              <a:t>smart card reader</a:t>
            </a:r>
          </a:p>
          <a:p>
            <a:pPr lvl="1" eaLnBrk="1" hangingPunct="1">
              <a:buFontTx/>
              <a:buNone/>
            </a:pPr>
            <a:r>
              <a:rPr lang="en-US" smtClean="0"/>
              <a:t>	Activates and reads the contents of the chip on a smart card, usually passing the information on to a host system.</a:t>
            </a:r>
          </a:p>
          <a:p>
            <a:pPr lvl="1" eaLnBrk="1" hangingPunct="1"/>
            <a:r>
              <a:rPr lang="en-US" b="1" smtClean="0"/>
              <a:t>smart card operating system</a:t>
            </a:r>
          </a:p>
          <a:p>
            <a:pPr lvl="1" eaLnBrk="1" hangingPunct="1">
              <a:buFontTx/>
              <a:buNone/>
            </a:pPr>
            <a:r>
              <a:rPr lang="en-US" smtClean="0"/>
              <a:t>	Special system that handles file management, security, input/output (I/O), and command execution and provides an application programming interface (API) for a smart card.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AC7503F0-8F9B-4B34-A1C1-B4BD3C020DA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SMART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eaLnBrk="1" hangingPunct="1"/>
            <a:r>
              <a:rPr lang="en-US" b="1" smtClean="0"/>
              <a:t>APPLICATIONS OF SMART CARDS</a:t>
            </a:r>
          </a:p>
          <a:p>
            <a:pPr lvl="1" eaLnBrk="1" hangingPunct="1"/>
            <a:r>
              <a:rPr lang="en-US" b="1" smtClean="0"/>
              <a:t>Retail Purchases</a:t>
            </a:r>
          </a:p>
          <a:p>
            <a:pPr lvl="1" eaLnBrk="1" hangingPunct="1"/>
            <a:r>
              <a:rPr lang="en-US" b="1" smtClean="0"/>
              <a:t>Transit Fares</a:t>
            </a:r>
          </a:p>
          <a:p>
            <a:pPr lvl="1"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01426A32-955B-4326-9C5B-5744B30BB89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STORED-VALUE CARDS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eaLnBrk="1" hangingPunct="1"/>
            <a:r>
              <a:rPr lang="en-US" b="1" smtClean="0"/>
              <a:t>stored-value card</a:t>
            </a:r>
          </a:p>
          <a:p>
            <a:pPr eaLnBrk="1" hangingPunct="1">
              <a:buFontTx/>
              <a:buNone/>
            </a:pPr>
            <a:r>
              <a:rPr lang="en-US" smtClean="0"/>
              <a:t>	A card that has monetary value loaded onto it and that is usually rechargeable.</a:t>
            </a:r>
          </a:p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206F659-4BF6-405E-A48E-5BE51D5FFAA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E-MICROPAYMENTS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016875" cy="4940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e-micropayments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Small online payments, typically under $10.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Five basic micropayment models that do not depend solely or directly on credit or debit cards: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Aggregation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Direct payment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Stored value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Subscriptions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À la carte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DB8F7AC-F6B1-429B-82E4-CADC6DA1075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ea typeface="+mj-ea"/>
                <a:cs typeface="+mj-cs"/>
              </a:rPr>
              <a:t>E-CHECKING</a:t>
            </a:r>
            <a:endParaRPr lang="en-US" sz="3800" dirty="0" smtClean="0"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56792"/>
            <a:ext cx="7200800" cy="465985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e-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Cheque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 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e-</a:t>
            </a:r>
            <a:r>
              <a:rPr lang="en-US" dirty="0" err="1"/>
              <a:t>Cheque</a:t>
            </a:r>
            <a:r>
              <a:rPr lang="en-US" dirty="0"/>
              <a:t> is an electronic counterpart of paper </a:t>
            </a:r>
            <a:r>
              <a:rPr lang="en-US" dirty="0" err="1"/>
              <a:t>cheque</a:t>
            </a:r>
            <a:r>
              <a:rPr lang="en-US" dirty="0"/>
              <a:t>.  It turns the </a:t>
            </a:r>
            <a:r>
              <a:rPr lang="en-US" dirty="0" err="1"/>
              <a:t>cheque</a:t>
            </a:r>
            <a:r>
              <a:rPr lang="en-US" dirty="0"/>
              <a:t> writing and deposit processes totally online.  Paying with e-</a:t>
            </a:r>
            <a:r>
              <a:rPr lang="en-US" dirty="0" err="1"/>
              <a:t>Cheques</a:t>
            </a:r>
            <a:r>
              <a:rPr lang="en-US" dirty="0"/>
              <a:t> will be an entirely paperless experience</a:t>
            </a: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D454122-9E75-49D3-B66C-064209CB80C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CB7161-C0E0-431F-8B6F-E39544DDC9A7}" type="slidenum">
              <a:rPr lang="en-GB" altLang="zh-TW" sz="1200" smtClean="0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zh-TW" sz="1200" smtClean="0">
              <a:solidFill>
                <a:srgbClr val="000000"/>
              </a:solidFill>
              <a:latin typeface="Arial Black" pitchFamily="34" charset="0"/>
              <a:ea typeface="新細明體" charset="-12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781800" y="1371600"/>
            <a:ext cx="6937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400" b="1">
                <a:solidFill>
                  <a:srgbClr val="349864"/>
                </a:solidFill>
                <a:ea typeface="新細明體" charset="-120"/>
              </a:rPr>
              <a:t>Payee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733550" y="1371600"/>
            <a:ext cx="665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400" b="1">
                <a:solidFill>
                  <a:srgbClr val="114FFB"/>
                </a:solidFill>
                <a:ea typeface="新細明體" charset="-120"/>
              </a:rPr>
              <a:t>Payer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852863" y="1130300"/>
            <a:ext cx="9715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6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477000" y="6019800"/>
            <a:ext cx="13239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400" b="1">
                <a:solidFill>
                  <a:srgbClr val="349864"/>
                </a:solidFill>
                <a:ea typeface="新細明體" charset="-120"/>
              </a:rPr>
              <a:t>Payee’s Bank</a:t>
            </a:r>
            <a:endParaRPr lang="en-US" altLang="zh-TW" sz="1400" b="1" i="1">
              <a:solidFill>
                <a:srgbClr val="349864"/>
              </a:solidFill>
              <a:ea typeface="新細明體" charset="-120"/>
            </a:endParaRPr>
          </a:p>
        </p:txBody>
      </p:sp>
      <p:pic>
        <p:nvPicPr>
          <p:cNvPr id="9223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4724400"/>
            <a:ext cx="16033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490663" y="6019800"/>
            <a:ext cx="1295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400" b="1">
                <a:solidFill>
                  <a:srgbClr val="114FFB"/>
                </a:solidFill>
                <a:ea typeface="新細明體" charset="-120"/>
              </a:rPr>
              <a:t>Payer’s Bank</a:t>
            </a:r>
            <a:endParaRPr lang="en-US" altLang="zh-TW" sz="1400" b="1" i="1">
              <a:solidFill>
                <a:srgbClr val="114FFB"/>
              </a:solidFill>
              <a:ea typeface="新細明體" charset="-120"/>
            </a:endParaRPr>
          </a:p>
        </p:txBody>
      </p:sp>
      <p:sp>
        <p:nvSpPr>
          <p:cNvPr id="589832" name="Line 8"/>
          <p:cNvSpPr>
            <a:spLocks noChangeShapeType="1"/>
          </p:cNvSpPr>
          <p:nvPr/>
        </p:nvSpPr>
        <p:spPr bwMode="auto">
          <a:xfrm>
            <a:off x="2800350" y="5453063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949700" y="5818188"/>
            <a:ext cx="13144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 i="1">
                <a:solidFill>
                  <a:srgbClr val="0033CC"/>
                </a:solidFill>
                <a:ea typeface="新細明體" charset="-120"/>
              </a:rPr>
              <a:t>Clear and settle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 i="1">
                <a:solidFill>
                  <a:srgbClr val="0033CC"/>
                </a:solidFill>
                <a:ea typeface="新細明體" charset="-120"/>
              </a:rPr>
              <a:t>e-cheque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219075" y="115888"/>
            <a:ext cx="8601075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solidFill>
                  <a:srgbClr val="003399"/>
                </a:solidFill>
                <a:ea typeface="Arial Unicode MS" pitchFamily="34" charset="-120"/>
                <a:cs typeface="Arial Unicode MS" pitchFamily="34" charset="-120"/>
              </a:rPr>
              <a:t>E-cheque Flow</a:t>
            </a:r>
            <a:br>
              <a:rPr lang="en-US" altLang="zh-TW" sz="2200" b="1">
                <a:solidFill>
                  <a:srgbClr val="003399"/>
                </a:solidFill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200" b="1">
                <a:solidFill>
                  <a:srgbClr val="003399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GB" altLang="zh-TW" sz="2200" b="1">
                <a:solidFill>
                  <a:srgbClr val="003399"/>
                </a:solidFill>
                <a:ea typeface="Arial Unicode MS" pitchFamily="34" charset="-120"/>
                <a:cs typeface="Arial Unicode MS" pitchFamily="34" charset="-120"/>
              </a:rPr>
              <a:t>for banks which provide e-cheque issuance and presentment services on their own)</a:t>
            </a:r>
            <a:endParaRPr lang="en-US" altLang="zh-TW" sz="2200" b="1">
              <a:solidFill>
                <a:srgbClr val="003399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89835" name="Line 11"/>
          <p:cNvSpPr>
            <a:spLocks noChangeShapeType="1"/>
          </p:cNvSpPr>
          <p:nvPr/>
        </p:nvSpPr>
        <p:spPr bwMode="auto">
          <a:xfrm flipV="1">
            <a:off x="2638425" y="2438400"/>
            <a:ext cx="1371600" cy="0"/>
          </a:xfrm>
          <a:prstGeom prst="line">
            <a:avLst/>
          </a:prstGeom>
          <a:noFill/>
          <a:ln w="25400">
            <a:solidFill>
              <a:srgbClr val="114FF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36" name="Line 12"/>
          <p:cNvSpPr>
            <a:spLocks noChangeShapeType="1"/>
          </p:cNvSpPr>
          <p:nvPr/>
        </p:nvSpPr>
        <p:spPr bwMode="auto">
          <a:xfrm flipV="1">
            <a:off x="5257800" y="2438400"/>
            <a:ext cx="1371600" cy="0"/>
          </a:xfrm>
          <a:prstGeom prst="line">
            <a:avLst/>
          </a:prstGeom>
          <a:noFill/>
          <a:ln w="25400">
            <a:solidFill>
              <a:srgbClr val="114FFB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pic>
        <p:nvPicPr>
          <p:cNvPr id="9230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24400"/>
            <a:ext cx="16033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4157663" y="5095875"/>
            <a:ext cx="914400" cy="68580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71450" indent="-17145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14350" indent="-2286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7145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66813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517650" indent="-1714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974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4320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8892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3464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600" b="1">
                <a:solidFill>
                  <a:srgbClr val="000000"/>
                </a:solidFill>
                <a:ea typeface="新細明體" charset="-120"/>
              </a:rPr>
              <a:t>HKICL</a:t>
            </a:r>
          </a:p>
        </p:txBody>
      </p:sp>
      <p:sp>
        <p:nvSpPr>
          <p:cNvPr id="589839" name="Line 15"/>
          <p:cNvSpPr>
            <a:spLocks noChangeShapeType="1"/>
          </p:cNvSpPr>
          <p:nvPr/>
        </p:nvSpPr>
        <p:spPr bwMode="auto">
          <a:xfrm>
            <a:off x="5181600" y="5453063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40" name="Rectangle 16"/>
          <p:cNvSpPr>
            <a:spLocks noChangeArrowheads="1"/>
          </p:cNvSpPr>
          <p:nvPr/>
        </p:nvSpPr>
        <p:spPr bwMode="auto">
          <a:xfrm>
            <a:off x="7994650" y="5048250"/>
            <a:ext cx="989013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Verify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signature, payee identity and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credit deposit</a:t>
            </a:r>
          </a:p>
        </p:txBody>
      </p:sp>
      <p:sp>
        <p:nvSpPr>
          <p:cNvPr id="589841" name="Rectangle 17"/>
          <p:cNvSpPr>
            <a:spLocks noChangeArrowheads="1"/>
          </p:cNvSpPr>
          <p:nvPr/>
        </p:nvSpPr>
        <p:spPr bwMode="auto">
          <a:xfrm>
            <a:off x="395288" y="4551363"/>
            <a:ext cx="1127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Create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e-cheque</a:t>
            </a:r>
          </a:p>
        </p:txBody>
      </p:sp>
      <p:graphicFrame>
        <p:nvGraphicFramePr>
          <p:cNvPr id="9235" name="Object 18"/>
          <p:cNvGraphicFramePr>
            <a:graphicFrameLocks noChangeAspect="1"/>
          </p:cNvGraphicFramePr>
          <p:nvPr/>
        </p:nvGraphicFramePr>
        <p:xfrm>
          <a:off x="1504950" y="1676400"/>
          <a:ext cx="11779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5" imgW="2501798" imgH="2616098" progId="MS_ClipArt_Gallery.2">
                  <p:embed/>
                </p:oleObj>
              </mc:Choice>
              <mc:Fallback>
                <p:oleObj name="Clip" r:id="rId5" imgW="2501798" imgH="261609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676400"/>
                        <a:ext cx="11779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19"/>
          <p:cNvGraphicFramePr>
            <a:graphicFrameLocks noChangeAspect="1"/>
          </p:cNvGraphicFramePr>
          <p:nvPr/>
        </p:nvGraphicFramePr>
        <p:xfrm>
          <a:off x="6553200" y="1676400"/>
          <a:ext cx="11779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7" imgW="2501798" imgH="2616098" progId="MS_ClipArt_Gallery.2">
                  <p:embed/>
                </p:oleObj>
              </mc:Choice>
              <mc:Fallback>
                <p:oleObj name="Clip" r:id="rId7" imgW="2501798" imgH="261609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76400"/>
                        <a:ext cx="11779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44" name="Line 20"/>
          <p:cNvSpPr>
            <a:spLocks noChangeShapeType="1"/>
          </p:cNvSpPr>
          <p:nvPr/>
        </p:nvSpPr>
        <p:spPr bwMode="auto">
          <a:xfrm flipV="1">
            <a:off x="2614613" y="2990850"/>
            <a:ext cx="0" cy="4572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45" name="Line 21"/>
          <p:cNvSpPr>
            <a:spLocks noChangeShapeType="1"/>
          </p:cNvSpPr>
          <p:nvPr/>
        </p:nvSpPr>
        <p:spPr bwMode="auto">
          <a:xfrm flipV="1">
            <a:off x="2614613" y="4186238"/>
            <a:ext cx="0" cy="6096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46" name="Rectangle 22"/>
          <p:cNvSpPr>
            <a:spLocks noChangeArrowheads="1"/>
          </p:cNvSpPr>
          <p:nvPr/>
        </p:nvSpPr>
        <p:spPr bwMode="auto">
          <a:xfrm>
            <a:off x="2144713" y="3524250"/>
            <a:ext cx="914400" cy="5683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14350" indent="-2286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4075" indent="-17145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2063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2900" indent="-1714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01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273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45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17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Digital signed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e-cheque</a:t>
            </a:r>
          </a:p>
        </p:txBody>
      </p:sp>
      <p:sp>
        <p:nvSpPr>
          <p:cNvPr id="589847" name="Rectangle 23"/>
          <p:cNvSpPr>
            <a:spLocks noChangeArrowheads="1"/>
          </p:cNvSpPr>
          <p:nvPr/>
        </p:nvSpPr>
        <p:spPr bwMode="auto">
          <a:xfrm>
            <a:off x="130175" y="3297238"/>
            <a:ext cx="955675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through Internet Banking or other authenticated means</a:t>
            </a:r>
          </a:p>
        </p:txBody>
      </p:sp>
      <p:sp>
        <p:nvSpPr>
          <p:cNvPr id="589848" name="Line 24"/>
          <p:cNvSpPr>
            <a:spLocks noChangeShapeType="1"/>
          </p:cNvSpPr>
          <p:nvPr/>
        </p:nvSpPr>
        <p:spPr bwMode="auto">
          <a:xfrm flipV="1">
            <a:off x="1608138" y="2982913"/>
            <a:ext cx="0" cy="4572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49" name="Line 25"/>
          <p:cNvSpPr>
            <a:spLocks noChangeShapeType="1"/>
          </p:cNvSpPr>
          <p:nvPr/>
        </p:nvSpPr>
        <p:spPr bwMode="auto">
          <a:xfrm flipV="1">
            <a:off x="1608138" y="4178300"/>
            <a:ext cx="0" cy="6096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50" name="Rectangle 26"/>
          <p:cNvSpPr>
            <a:spLocks noChangeArrowheads="1"/>
          </p:cNvSpPr>
          <p:nvPr/>
        </p:nvSpPr>
        <p:spPr bwMode="auto">
          <a:xfrm>
            <a:off x="1138238" y="3516313"/>
            <a:ext cx="914400" cy="5683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14350" indent="-2286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4075" indent="-17145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2063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2900" indent="-1714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01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273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45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17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Request for issuing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e-cheque</a:t>
            </a:r>
          </a:p>
        </p:txBody>
      </p:sp>
      <p:sp>
        <p:nvSpPr>
          <p:cNvPr id="589851" name="Rectangle 27"/>
          <p:cNvSpPr>
            <a:spLocks noChangeArrowheads="1"/>
          </p:cNvSpPr>
          <p:nvPr/>
        </p:nvSpPr>
        <p:spPr bwMode="auto">
          <a:xfrm>
            <a:off x="4205288" y="2133600"/>
            <a:ext cx="914400" cy="5683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14350" indent="-2286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4075" indent="-17145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2063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2900" indent="-1714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01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273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45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17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Digital signed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e-cheque</a:t>
            </a:r>
          </a:p>
        </p:txBody>
      </p:sp>
      <p:sp>
        <p:nvSpPr>
          <p:cNvPr id="589852" name="Line 28"/>
          <p:cNvSpPr>
            <a:spLocks noChangeShapeType="1"/>
          </p:cNvSpPr>
          <p:nvPr/>
        </p:nvSpPr>
        <p:spPr bwMode="auto">
          <a:xfrm flipV="1">
            <a:off x="7151688" y="2982913"/>
            <a:ext cx="0" cy="4572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53" name="Line 29"/>
          <p:cNvSpPr>
            <a:spLocks noChangeShapeType="1"/>
          </p:cNvSpPr>
          <p:nvPr/>
        </p:nvSpPr>
        <p:spPr bwMode="auto">
          <a:xfrm flipV="1">
            <a:off x="7150100" y="4178300"/>
            <a:ext cx="1588" cy="452438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54" name="Rectangle 30"/>
          <p:cNvSpPr>
            <a:spLocks noChangeArrowheads="1"/>
          </p:cNvSpPr>
          <p:nvPr/>
        </p:nvSpPr>
        <p:spPr bwMode="auto">
          <a:xfrm>
            <a:off x="6681788" y="3516313"/>
            <a:ext cx="914400" cy="5683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14350" indent="-2286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4075" indent="-17145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2063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2900" indent="-1714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01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273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45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17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Digital signed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e-cheque</a:t>
            </a:r>
          </a:p>
        </p:txBody>
      </p:sp>
      <p:sp>
        <p:nvSpPr>
          <p:cNvPr id="589855" name="Rectangle 31"/>
          <p:cNvSpPr>
            <a:spLocks noChangeArrowheads="1"/>
          </p:cNvSpPr>
          <p:nvPr/>
        </p:nvSpPr>
        <p:spPr bwMode="auto">
          <a:xfrm>
            <a:off x="7734300" y="3455988"/>
            <a:ext cx="955675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Present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e-cheque through Internet Banking or other means</a:t>
            </a:r>
          </a:p>
        </p:txBody>
      </p:sp>
      <p:sp>
        <p:nvSpPr>
          <p:cNvPr id="589856" name="Rectangle 32"/>
          <p:cNvSpPr>
            <a:spLocks noChangeArrowheads="1"/>
          </p:cNvSpPr>
          <p:nvPr/>
        </p:nvSpPr>
        <p:spPr bwMode="auto">
          <a:xfrm>
            <a:off x="5291138" y="5429250"/>
            <a:ext cx="9556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Outward clearing file and signed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e-cheques</a:t>
            </a:r>
          </a:p>
        </p:txBody>
      </p:sp>
      <p:sp>
        <p:nvSpPr>
          <p:cNvPr id="589857" name="Rectangle 33"/>
          <p:cNvSpPr>
            <a:spLocks noChangeArrowheads="1"/>
          </p:cNvSpPr>
          <p:nvPr/>
        </p:nvSpPr>
        <p:spPr bwMode="auto">
          <a:xfrm>
            <a:off x="3001963" y="5429250"/>
            <a:ext cx="9556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Inward clearing file and signed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e-cheques</a:t>
            </a:r>
          </a:p>
        </p:txBody>
      </p:sp>
      <p:sp>
        <p:nvSpPr>
          <p:cNvPr id="589858" name="Rectangle 34"/>
          <p:cNvSpPr>
            <a:spLocks noChangeArrowheads="1"/>
          </p:cNvSpPr>
          <p:nvPr/>
        </p:nvSpPr>
        <p:spPr bwMode="auto">
          <a:xfrm>
            <a:off x="3203575" y="1460500"/>
            <a:ext cx="3068638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Alternatively, payer can send e-cheque to payee via email (if payer wishes to send e-cheque to payee, probably together with other documents)</a:t>
            </a:r>
          </a:p>
        </p:txBody>
      </p:sp>
      <p:sp>
        <p:nvSpPr>
          <p:cNvPr id="589859" name="Rectangle 35"/>
          <p:cNvSpPr>
            <a:spLocks noChangeArrowheads="1"/>
          </p:cNvSpPr>
          <p:nvPr/>
        </p:nvSpPr>
        <p:spPr bwMode="auto">
          <a:xfrm>
            <a:off x="128588" y="5761038"/>
            <a:ext cx="1163637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Verify signature, internal records and check for duplicate presentments</a:t>
            </a:r>
          </a:p>
        </p:txBody>
      </p:sp>
      <p:sp>
        <p:nvSpPr>
          <p:cNvPr id="589860" name="Rectangle 36"/>
          <p:cNvSpPr>
            <a:spLocks noChangeArrowheads="1"/>
          </p:cNvSpPr>
          <p:nvPr/>
        </p:nvSpPr>
        <p:spPr bwMode="auto">
          <a:xfrm>
            <a:off x="4262438" y="3536950"/>
            <a:ext cx="914400" cy="5683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14350" indent="-22860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4075" indent="-17145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2063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2900" indent="-1714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01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273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45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170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Digital signed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200" b="1">
                <a:solidFill>
                  <a:srgbClr val="000000"/>
                </a:solidFill>
                <a:ea typeface="新細明體" charset="-120"/>
              </a:rPr>
              <a:t>e-cheque</a:t>
            </a:r>
          </a:p>
        </p:txBody>
      </p:sp>
      <p:sp>
        <p:nvSpPr>
          <p:cNvPr id="589861" name="Line 37"/>
          <p:cNvSpPr>
            <a:spLocks noChangeShapeType="1"/>
          </p:cNvSpPr>
          <p:nvPr/>
        </p:nvSpPr>
        <p:spPr bwMode="auto">
          <a:xfrm flipV="1">
            <a:off x="2916238" y="4149725"/>
            <a:ext cx="1223962" cy="792163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62" name="Line 38"/>
          <p:cNvSpPr>
            <a:spLocks noChangeShapeType="1"/>
          </p:cNvSpPr>
          <p:nvPr/>
        </p:nvSpPr>
        <p:spPr bwMode="auto">
          <a:xfrm flipV="1">
            <a:off x="5248275" y="2852738"/>
            <a:ext cx="1195388" cy="6604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00">
              <a:solidFill>
                <a:srgbClr val="000000"/>
              </a:solidFill>
              <a:latin typeface="Times New Roman" pitchFamily="18" charset="0"/>
              <a:ea typeface="新細明體" charset="-120"/>
              <a:cs typeface="Arial"/>
            </a:endParaRPr>
          </a:p>
        </p:txBody>
      </p:sp>
      <p:sp>
        <p:nvSpPr>
          <p:cNvPr id="589863" name="Rectangle 39"/>
          <p:cNvSpPr>
            <a:spLocks noChangeArrowheads="1"/>
          </p:cNvSpPr>
          <p:nvPr/>
        </p:nvSpPr>
        <p:spPr bwMode="auto">
          <a:xfrm>
            <a:off x="3675063" y="2852738"/>
            <a:ext cx="20351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4450" rIns="18000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</a:pPr>
            <a:r>
              <a:rPr lang="en-US" altLang="zh-TW" sz="1100" b="1">
                <a:solidFill>
                  <a:srgbClr val="000000"/>
                </a:solidFill>
                <a:ea typeface="新細明體" charset="-120"/>
              </a:rPr>
              <a:t>Send e-cheque to payee by payer’s bank by email</a:t>
            </a:r>
          </a:p>
        </p:txBody>
      </p:sp>
      <p:sp>
        <p:nvSpPr>
          <p:cNvPr id="589864" name="Oval 40"/>
          <p:cNvSpPr>
            <a:spLocks noChangeArrowheads="1"/>
          </p:cNvSpPr>
          <p:nvPr/>
        </p:nvSpPr>
        <p:spPr bwMode="auto">
          <a:xfrm>
            <a:off x="179388" y="4551363"/>
            <a:ext cx="252412" cy="252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2</a:t>
            </a:r>
          </a:p>
        </p:txBody>
      </p:sp>
      <p:sp>
        <p:nvSpPr>
          <p:cNvPr id="589865" name="Oval 41"/>
          <p:cNvSpPr>
            <a:spLocks noChangeArrowheads="1"/>
          </p:cNvSpPr>
          <p:nvPr/>
        </p:nvSpPr>
        <p:spPr bwMode="auto">
          <a:xfrm>
            <a:off x="4473575" y="1225550"/>
            <a:ext cx="252413" cy="252413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200" b="1">
                <a:solidFill>
                  <a:srgbClr val="000000"/>
                </a:solidFill>
                <a:ea typeface="新細明體" charset="-120"/>
              </a:rPr>
              <a:t>4B</a:t>
            </a:r>
          </a:p>
        </p:txBody>
      </p:sp>
      <p:sp>
        <p:nvSpPr>
          <p:cNvPr id="589866" name="Oval 42"/>
          <p:cNvSpPr>
            <a:spLocks noChangeArrowheads="1"/>
          </p:cNvSpPr>
          <p:nvPr/>
        </p:nvSpPr>
        <p:spPr bwMode="auto">
          <a:xfrm>
            <a:off x="8056563" y="3205163"/>
            <a:ext cx="252412" cy="252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5</a:t>
            </a:r>
          </a:p>
        </p:txBody>
      </p:sp>
      <p:sp>
        <p:nvSpPr>
          <p:cNvPr id="589867" name="Oval 43"/>
          <p:cNvSpPr>
            <a:spLocks noChangeArrowheads="1"/>
          </p:cNvSpPr>
          <p:nvPr/>
        </p:nvSpPr>
        <p:spPr bwMode="auto">
          <a:xfrm>
            <a:off x="5637213" y="5129213"/>
            <a:ext cx="252412" cy="252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7</a:t>
            </a:r>
          </a:p>
        </p:txBody>
      </p:sp>
      <p:sp>
        <p:nvSpPr>
          <p:cNvPr id="589868" name="Oval 44"/>
          <p:cNvSpPr>
            <a:spLocks noChangeArrowheads="1"/>
          </p:cNvSpPr>
          <p:nvPr/>
        </p:nvSpPr>
        <p:spPr bwMode="auto">
          <a:xfrm>
            <a:off x="2698750" y="3068638"/>
            <a:ext cx="252413" cy="252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3</a:t>
            </a:r>
          </a:p>
        </p:txBody>
      </p:sp>
      <p:sp>
        <p:nvSpPr>
          <p:cNvPr id="589869" name="Oval 45"/>
          <p:cNvSpPr>
            <a:spLocks noChangeArrowheads="1"/>
          </p:cNvSpPr>
          <p:nvPr/>
        </p:nvSpPr>
        <p:spPr bwMode="auto">
          <a:xfrm>
            <a:off x="8345488" y="4797425"/>
            <a:ext cx="252412" cy="252413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6</a:t>
            </a:r>
          </a:p>
        </p:txBody>
      </p:sp>
      <p:sp>
        <p:nvSpPr>
          <p:cNvPr id="589870" name="Oval 46"/>
          <p:cNvSpPr>
            <a:spLocks noChangeArrowheads="1"/>
          </p:cNvSpPr>
          <p:nvPr/>
        </p:nvSpPr>
        <p:spPr bwMode="auto">
          <a:xfrm>
            <a:off x="1266825" y="3062288"/>
            <a:ext cx="252413" cy="252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1</a:t>
            </a:r>
          </a:p>
        </p:txBody>
      </p:sp>
      <p:sp>
        <p:nvSpPr>
          <p:cNvPr id="589871" name="Oval 47"/>
          <p:cNvSpPr>
            <a:spLocks noChangeArrowheads="1"/>
          </p:cNvSpPr>
          <p:nvPr/>
        </p:nvSpPr>
        <p:spPr bwMode="auto">
          <a:xfrm>
            <a:off x="3492500" y="2932113"/>
            <a:ext cx="252413" cy="252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200" b="1">
                <a:solidFill>
                  <a:srgbClr val="000000"/>
                </a:solidFill>
                <a:ea typeface="新細明體" charset="-120"/>
              </a:rPr>
              <a:t>4A</a:t>
            </a:r>
          </a:p>
        </p:txBody>
      </p:sp>
      <p:sp>
        <p:nvSpPr>
          <p:cNvPr id="589872" name="Oval 48"/>
          <p:cNvSpPr>
            <a:spLocks noChangeArrowheads="1"/>
          </p:cNvSpPr>
          <p:nvPr/>
        </p:nvSpPr>
        <p:spPr bwMode="auto">
          <a:xfrm>
            <a:off x="539750" y="5518150"/>
            <a:ext cx="252413" cy="252413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9</a:t>
            </a:r>
          </a:p>
        </p:txBody>
      </p:sp>
      <p:sp>
        <p:nvSpPr>
          <p:cNvPr id="589873" name="Oval 49"/>
          <p:cNvSpPr>
            <a:spLocks noChangeArrowheads="1"/>
          </p:cNvSpPr>
          <p:nvPr/>
        </p:nvSpPr>
        <p:spPr bwMode="auto">
          <a:xfrm>
            <a:off x="3319463" y="5129213"/>
            <a:ext cx="252412" cy="252412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TW" sz="1400" b="1">
                <a:solidFill>
                  <a:srgbClr val="000000"/>
                </a:solidFill>
                <a:ea typeface="新細明體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03353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8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8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8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8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8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8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8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8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58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8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5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8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2" grpId="0" animBg="1"/>
      <p:bldP spid="589835" grpId="0" animBg="1"/>
      <p:bldP spid="589836" grpId="0" animBg="1"/>
      <p:bldP spid="589839" grpId="0" animBg="1"/>
      <p:bldP spid="589840" grpId="0"/>
      <p:bldP spid="589841" grpId="0"/>
      <p:bldP spid="589844" grpId="0" animBg="1"/>
      <p:bldP spid="589845" grpId="0" animBg="1"/>
      <p:bldP spid="589846" grpId="0" animBg="1"/>
      <p:bldP spid="589847" grpId="0"/>
      <p:bldP spid="589848" grpId="0" animBg="1"/>
      <p:bldP spid="589849" grpId="0" animBg="1"/>
      <p:bldP spid="589850" grpId="0" animBg="1"/>
      <p:bldP spid="589851" grpId="0" animBg="1"/>
      <p:bldP spid="589852" grpId="0" animBg="1"/>
      <p:bldP spid="589853" grpId="0" animBg="1"/>
      <p:bldP spid="589854" grpId="0" animBg="1"/>
      <p:bldP spid="589855" grpId="0"/>
      <p:bldP spid="589856" grpId="0"/>
      <p:bldP spid="589857" grpId="0"/>
      <p:bldP spid="589858" grpId="0"/>
      <p:bldP spid="589859" grpId="0"/>
      <p:bldP spid="589860" grpId="0" animBg="1"/>
      <p:bldP spid="589861" grpId="0" animBg="1"/>
      <p:bldP spid="589862" grpId="0" animBg="1"/>
      <p:bldP spid="589863" grpId="0"/>
      <p:bldP spid="589864" grpId="0" animBg="1"/>
      <p:bldP spid="589865" grpId="0" animBg="1"/>
      <p:bldP spid="589866" grpId="0" animBg="1"/>
      <p:bldP spid="589867" grpId="0" animBg="1"/>
      <p:bldP spid="589868" grpId="0" animBg="1"/>
      <p:bldP spid="589869" grpId="0" animBg="1"/>
      <p:bldP spid="589870" grpId="0" animBg="1"/>
      <p:bldP spid="589871" grpId="0" animBg="1"/>
      <p:bldP spid="589872" grpId="0" animBg="1"/>
      <p:bldP spid="5898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ea typeface="+mj-ea"/>
                <a:cs typeface="+mj-cs"/>
              </a:rPr>
              <a:t>E-CHECKING in Hong Kong</a:t>
            </a:r>
            <a:endParaRPr lang="en-US" sz="3800" dirty="0" smtClean="0"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76350"/>
            <a:ext cx="7200800" cy="49403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 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/>
            <a:r>
              <a:rPr lang="en-US" dirty="0" smtClean="0"/>
              <a:t>Can </a:t>
            </a:r>
            <a:r>
              <a:rPr lang="en-US" dirty="0"/>
              <a:t>be issued anytime anywhere </a:t>
            </a:r>
          </a:p>
          <a:p>
            <a:pPr eaLnBrk="1" hangingPunct="1"/>
            <a:r>
              <a:rPr lang="en-US" dirty="0" smtClean="0"/>
              <a:t>Removes </a:t>
            </a:r>
            <a:r>
              <a:rPr lang="en-US" dirty="0"/>
              <a:t>the need for physical delivery and deposit </a:t>
            </a:r>
          </a:p>
          <a:p>
            <a:pPr eaLnBrk="1" hangingPunct="1"/>
            <a:r>
              <a:rPr lang="en-US" dirty="0" smtClean="0"/>
              <a:t>Carries </a:t>
            </a:r>
            <a:r>
              <a:rPr lang="en-US" dirty="0"/>
              <a:t>enhanced security features </a:t>
            </a:r>
          </a:p>
          <a:p>
            <a:pPr eaLnBrk="1" hangingPunct="1"/>
            <a:r>
              <a:rPr lang="en-US" dirty="0" smtClean="0"/>
              <a:t>Removes </a:t>
            </a:r>
            <a:r>
              <a:rPr lang="en-US" dirty="0"/>
              <a:t>the need of physical </a:t>
            </a:r>
            <a:r>
              <a:rPr lang="en-US" dirty="0" err="1"/>
              <a:t>cheque</a:t>
            </a:r>
            <a:r>
              <a:rPr lang="en-US" dirty="0"/>
              <a:t> book.  The e-</a:t>
            </a:r>
            <a:r>
              <a:rPr lang="en-US" dirty="0" err="1"/>
              <a:t>Cheque</a:t>
            </a:r>
            <a:r>
              <a:rPr lang="en-US" dirty="0"/>
              <a:t> book is kept by the paying bank </a:t>
            </a:r>
          </a:p>
          <a:p>
            <a:pPr eaLnBrk="1" hangingPunct="1"/>
            <a:r>
              <a:rPr lang="en-US" dirty="0" smtClean="0"/>
              <a:t>It </a:t>
            </a:r>
            <a:r>
              <a:rPr lang="en-US" dirty="0"/>
              <a:t>is environmentally friendly</a:t>
            </a: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D336D66E-1B63-43ED-82DF-FA33D8A1DA9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8"/>
            <a:ext cx="8501062" cy="4714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smtClean="0"/>
              <a:t>Understand the shifts that are occurring with regard to online payments.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smtClean="0"/>
              <a:t>Discuss the players and processes involved in using credit cards online.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600" smtClean="0"/>
              <a:t>Discuss the different categories and potential uses of smart cards.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600" smtClean="0"/>
              <a:t>Discuss various online alternatives to credit card payments and identify under what circumstances they are best used.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600" smtClean="0"/>
              <a:t>Describe the situations where e-micropayments are used and the alternative ways for handling these situations.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600" smtClean="0"/>
              <a:t>Describe the processes and parties involved in e-checking.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19010CAC-9AEB-4822-B584-8FA75311239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E-CHECKING in Hong Kong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052736"/>
            <a:ext cx="748883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 features  </a:t>
            </a:r>
          </a:p>
          <a:p>
            <a:r>
              <a:rPr lang="en-US" sz="2800" dirty="0" smtClean="0"/>
              <a:t>It is in </a:t>
            </a:r>
            <a:r>
              <a:rPr lang="en-US" sz="2800" dirty="0"/>
              <a:t>PDF </a:t>
            </a:r>
            <a:r>
              <a:rPr lang="en-US" sz="2800" dirty="0" smtClean="0"/>
              <a:t>format and it has </a:t>
            </a:r>
            <a:r>
              <a:rPr lang="en-US" sz="2800" dirty="0"/>
              <a:t>similar layout of a paper </a:t>
            </a:r>
            <a:r>
              <a:rPr lang="en-US" sz="2800" dirty="0" err="1"/>
              <a:t>cheque</a:t>
            </a:r>
            <a:r>
              <a:rPr lang="en-US" sz="2800" dirty="0"/>
              <a:t> with the display of a standardized e-</a:t>
            </a:r>
            <a:r>
              <a:rPr lang="en-US" sz="2800" dirty="0" err="1"/>
              <a:t>Cheque</a:t>
            </a:r>
            <a:r>
              <a:rPr lang="en-US" sz="2800" dirty="0"/>
              <a:t> logo on the face of e-</a:t>
            </a:r>
            <a:r>
              <a:rPr lang="en-US" sz="2800" dirty="0" err="1"/>
              <a:t>Cheque</a:t>
            </a:r>
            <a:r>
              <a:rPr lang="en-US" sz="2800" dirty="0"/>
              <a:t>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has the same legal status as paper </a:t>
            </a:r>
            <a:r>
              <a:rPr lang="en-US" sz="2800" dirty="0" err="1"/>
              <a:t>cheque</a:t>
            </a:r>
            <a:r>
              <a:rPr lang="en-US" sz="2800" dirty="0"/>
              <a:t>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not negotiable nor transferable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must be addressed to a payee and deposited to the payee’s bank account only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can be used to make Hong Kong Dollar, US Dollar and Renminbi payments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2011 Pearson Education, Inc. Publishing as Prentice Hall</a:t>
            </a:r>
            <a:endParaRPr lang="es-E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E-CHECKING in Hong Kong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764704"/>
            <a:ext cx="734481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 is e-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Cheque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 </a:t>
            </a:r>
          </a:p>
          <a:p>
            <a:r>
              <a:rPr lang="en-US" sz="2600" dirty="0" smtClean="0"/>
              <a:t>The payer is required to pass through Two Factor Authentication (2FA) before issuing an e-</a:t>
            </a:r>
            <a:r>
              <a:rPr lang="en-US" sz="2600" dirty="0" err="1" smtClean="0"/>
              <a:t>Cheque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e-</a:t>
            </a:r>
            <a:r>
              <a:rPr lang="en-US" sz="2600" dirty="0" err="1"/>
              <a:t>Cheque</a:t>
            </a:r>
            <a:r>
              <a:rPr lang="en-US" sz="2600" dirty="0"/>
              <a:t> issuance record kept by the paying bank provides an additional channel for the bank to verify the e-</a:t>
            </a:r>
            <a:r>
              <a:rPr lang="en-US" sz="2600" dirty="0" err="1"/>
              <a:t>Cheques</a:t>
            </a:r>
            <a:r>
              <a:rPr lang="en-US" sz="2600" dirty="0"/>
              <a:t> </a:t>
            </a:r>
          </a:p>
          <a:p>
            <a:r>
              <a:rPr lang="en-US" sz="2600" dirty="0" smtClean="0"/>
              <a:t>Adoption </a:t>
            </a:r>
            <a:r>
              <a:rPr lang="en-US" sz="2600" dirty="0"/>
              <a:t>of Public Key Infrastructure (PKI) technology in the digital signature of e-</a:t>
            </a:r>
            <a:r>
              <a:rPr lang="en-US" sz="2600" dirty="0" err="1"/>
              <a:t>Cheque</a:t>
            </a:r>
            <a:r>
              <a:rPr lang="en-US" sz="2600" dirty="0"/>
              <a:t> prevents e-</a:t>
            </a:r>
            <a:r>
              <a:rPr lang="en-US" sz="2600" dirty="0" err="1"/>
              <a:t>Cheque</a:t>
            </a:r>
            <a:r>
              <a:rPr lang="en-US" sz="2600" dirty="0"/>
              <a:t> tampering </a:t>
            </a:r>
          </a:p>
          <a:p>
            <a:r>
              <a:rPr lang="en-US" sz="2600" dirty="0" smtClean="0"/>
              <a:t>Centralized </a:t>
            </a:r>
            <a:r>
              <a:rPr lang="en-US" sz="2600" dirty="0"/>
              <a:t>presentment checking mechanism avoids multiple deposits of e-</a:t>
            </a:r>
            <a:r>
              <a:rPr lang="en-US" sz="2600" dirty="0" err="1"/>
              <a:t>Cheques</a:t>
            </a:r>
            <a:r>
              <a:rPr lang="en-US" sz="2600" dirty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payer may consider encrypting an e-</a:t>
            </a:r>
            <a:r>
              <a:rPr lang="en-US" sz="2600" dirty="0" err="1"/>
              <a:t>Cheque</a:t>
            </a:r>
            <a:r>
              <a:rPr lang="en-US" sz="2600" dirty="0"/>
              <a:t> before delivery to further improve security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4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E-CHECKING in Hong Kong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764704"/>
            <a:ext cx="734481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 is e-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Cheque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 </a:t>
            </a:r>
          </a:p>
          <a:p>
            <a:r>
              <a:rPr lang="en-US" sz="2600" dirty="0" smtClean="0"/>
              <a:t>The payer is required to pass through Two Factor Authentication (2FA) before issuing an e-</a:t>
            </a:r>
            <a:r>
              <a:rPr lang="en-US" sz="2600" dirty="0" err="1" smtClean="0"/>
              <a:t>Cheque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e-</a:t>
            </a:r>
            <a:r>
              <a:rPr lang="en-US" sz="2600" dirty="0" err="1"/>
              <a:t>Cheque</a:t>
            </a:r>
            <a:r>
              <a:rPr lang="en-US" sz="2600" dirty="0"/>
              <a:t> issuance record kept by the paying bank provides an additional channel for the bank to verify the e-</a:t>
            </a:r>
            <a:r>
              <a:rPr lang="en-US" sz="2600" dirty="0" err="1"/>
              <a:t>Cheques</a:t>
            </a:r>
            <a:r>
              <a:rPr lang="en-US" sz="2600" dirty="0"/>
              <a:t> </a:t>
            </a:r>
          </a:p>
          <a:p>
            <a:r>
              <a:rPr lang="en-US" sz="2600" dirty="0" smtClean="0"/>
              <a:t>Adoption </a:t>
            </a:r>
            <a:r>
              <a:rPr lang="en-US" sz="2600" dirty="0"/>
              <a:t>of Public Key Infrastructure (PKI) technology in the digital signature of e-</a:t>
            </a:r>
            <a:r>
              <a:rPr lang="en-US" sz="2600" dirty="0" err="1"/>
              <a:t>Cheque</a:t>
            </a:r>
            <a:r>
              <a:rPr lang="en-US" sz="2600" dirty="0"/>
              <a:t> prevents e-</a:t>
            </a:r>
            <a:r>
              <a:rPr lang="en-US" sz="2600" dirty="0" err="1"/>
              <a:t>Cheque</a:t>
            </a:r>
            <a:r>
              <a:rPr lang="en-US" sz="2600" dirty="0"/>
              <a:t> tampering </a:t>
            </a:r>
          </a:p>
          <a:p>
            <a:r>
              <a:rPr lang="en-US" sz="2600" dirty="0" smtClean="0"/>
              <a:t>Centralized </a:t>
            </a:r>
            <a:r>
              <a:rPr lang="en-US" sz="2600" dirty="0"/>
              <a:t>presentment checking mechanism avoids multiple deposits of e-</a:t>
            </a:r>
            <a:r>
              <a:rPr lang="en-US" sz="2600" dirty="0" err="1"/>
              <a:t>Cheques</a:t>
            </a:r>
            <a:r>
              <a:rPr lang="en-US" sz="2600" dirty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payer may consider encrypting an e-</a:t>
            </a:r>
            <a:r>
              <a:rPr lang="en-US" sz="2600" dirty="0" err="1"/>
              <a:t>Cheque</a:t>
            </a:r>
            <a:r>
              <a:rPr lang="en-US" sz="2600" dirty="0"/>
              <a:t> before delivery to further improve security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7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E-CHECKING in Hong Kong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80728"/>
            <a:ext cx="7848872" cy="4309939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Issuance of e-</a:t>
            </a:r>
            <a:r>
              <a:rPr lang="en-US" sz="2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Cheque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endParaRPr lang="en-US" sz="2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/>
              <a:t>Step 1 – Log onto your Internet banking account   </a:t>
            </a:r>
          </a:p>
          <a:p>
            <a:pPr marL="0" indent="0">
              <a:buNone/>
            </a:pPr>
            <a:r>
              <a:rPr lang="en-US" sz="2600" dirty="0"/>
              <a:t>Step 2 – Select e-</a:t>
            </a:r>
            <a:r>
              <a:rPr lang="en-US" sz="2600" dirty="0" err="1"/>
              <a:t>Cheque</a:t>
            </a:r>
            <a:r>
              <a:rPr lang="en-US" sz="2600" dirty="0"/>
              <a:t> Issuance service  </a:t>
            </a:r>
          </a:p>
          <a:p>
            <a:pPr marL="0" indent="0">
              <a:buNone/>
            </a:pPr>
            <a:r>
              <a:rPr lang="en-US" sz="2600" dirty="0"/>
              <a:t>Step 3 – Input the payee name, </a:t>
            </a:r>
            <a:r>
              <a:rPr lang="en-US" sz="2600" dirty="0" err="1"/>
              <a:t>cheque</a:t>
            </a:r>
            <a:r>
              <a:rPr lang="en-US" sz="2600" dirty="0"/>
              <a:t> date </a:t>
            </a:r>
            <a:r>
              <a:rPr lang="en-US" sz="2600" dirty="0" smtClean="0"/>
              <a:t>and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</a:t>
            </a:r>
            <a:r>
              <a:rPr lang="en-US" sz="2600" dirty="0" err="1"/>
              <a:t>cheque</a:t>
            </a:r>
            <a:r>
              <a:rPr lang="en-US" sz="2600" dirty="0"/>
              <a:t> amount in figures  </a:t>
            </a:r>
          </a:p>
          <a:p>
            <a:pPr marL="0" indent="0">
              <a:buNone/>
            </a:pPr>
            <a:r>
              <a:rPr lang="en-US" sz="2600" dirty="0"/>
              <a:t>Step 4 – The bank will generate the e-</a:t>
            </a:r>
            <a:r>
              <a:rPr lang="en-US" sz="2600" dirty="0" err="1"/>
              <a:t>Cheque</a:t>
            </a:r>
            <a:r>
              <a:rPr lang="en-US" sz="2600" dirty="0"/>
              <a:t> </a:t>
            </a:r>
            <a:r>
              <a:rPr lang="en-US" sz="2600" dirty="0" smtClean="0"/>
              <a:t>with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the </a:t>
            </a:r>
            <a:r>
              <a:rPr lang="en-US" sz="2600" dirty="0"/>
              <a:t>digital signature based on the </a:t>
            </a:r>
            <a:r>
              <a:rPr lang="en-US" sz="2600" dirty="0" smtClean="0"/>
              <a:t>payer’s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</a:t>
            </a:r>
            <a:r>
              <a:rPr lang="en-US" sz="2600" dirty="0"/>
              <a:t>given </a:t>
            </a:r>
            <a:r>
              <a:rPr lang="en-US" sz="2600" dirty="0" smtClean="0"/>
              <a:t>instruction 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Step 5 – Download and send the e-</a:t>
            </a:r>
            <a:r>
              <a:rPr lang="en-US" sz="2600" dirty="0" err="1"/>
              <a:t>Cheque</a:t>
            </a:r>
            <a:r>
              <a:rPr lang="en-US" sz="2600" dirty="0"/>
              <a:t> to </a:t>
            </a:r>
            <a:r>
              <a:rPr lang="en-US" sz="2600" dirty="0" smtClean="0"/>
              <a:t>the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payee </a:t>
            </a:r>
            <a:r>
              <a:rPr lang="en-US" sz="2600" dirty="0"/>
              <a:t>through electronic means (e.g. by email)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0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E-CHECKING in Hong Kong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344816" cy="430993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e-</a:t>
            </a:r>
            <a:r>
              <a:rPr lang="en-US" sz="2800" dirty="0" err="1"/>
              <a:t>Cheques</a:t>
            </a:r>
            <a:r>
              <a:rPr lang="en-US" sz="2800" dirty="0"/>
              <a:t> presented to </a:t>
            </a:r>
            <a:r>
              <a:rPr lang="en-US" sz="2800" u="sng" dirty="0"/>
              <a:t>Hong Kong Interbank Clearing Limited</a:t>
            </a:r>
            <a:r>
              <a:rPr lang="en-US" sz="2800" dirty="0"/>
              <a:t> (“HKICL”) on Day D are sorted and dispatched to drawee banks overnight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E-</a:t>
            </a:r>
            <a:r>
              <a:rPr lang="en-US" sz="2800" dirty="0" err="1"/>
              <a:t>Cheques</a:t>
            </a:r>
            <a:r>
              <a:rPr lang="en-US" sz="2800" dirty="0"/>
              <a:t> can be deposit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through the payer’s internet banking account </a:t>
            </a:r>
            <a:r>
              <a:rPr lang="en-US" sz="2800" dirty="0"/>
              <a:t>of his/her bank or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through the e-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Cheque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Drop Box service </a:t>
            </a:r>
            <a:r>
              <a:rPr lang="en-US" sz="2800" dirty="0"/>
              <a:t>through its </a:t>
            </a:r>
            <a:r>
              <a:rPr lang="en-US" sz="2800" u="sng" dirty="0"/>
              <a:t>website http://www.echeque.hkicl.com.hk</a:t>
            </a:r>
            <a:r>
              <a:rPr lang="en-US" sz="2800" dirty="0"/>
              <a:t> or </a:t>
            </a:r>
            <a:r>
              <a:rPr lang="en-US" sz="2800" u="sng" dirty="0"/>
              <a:t>mobile application</a:t>
            </a: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0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E-CHECKING in Hong Kong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344816" cy="4309939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Deposit of e-</a:t>
            </a:r>
            <a:r>
              <a:rPr lang="en-US" sz="2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Cheque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through your </a:t>
            </a:r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bank  </a:t>
            </a:r>
          </a:p>
          <a:p>
            <a:pPr marL="0" indent="0">
              <a:buNone/>
            </a:pPr>
            <a:endParaRPr lang="en-US" sz="2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/>
              <a:t>Step 1 – Log onto your Internet banking account  </a:t>
            </a:r>
          </a:p>
          <a:p>
            <a:pPr marL="0" indent="0">
              <a:buNone/>
            </a:pPr>
            <a:r>
              <a:rPr lang="en-US" sz="2600" dirty="0"/>
              <a:t>Step 2 – Select e-</a:t>
            </a:r>
            <a:r>
              <a:rPr lang="en-US" sz="2600" dirty="0" err="1"/>
              <a:t>Cheque</a:t>
            </a:r>
            <a:r>
              <a:rPr lang="en-US" sz="2600" dirty="0"/>
              <a:t> Deposit service  </a:t>
            </a:r>
          </a:p>
          <a:p>
            <a:pPr marL="0" indent="0">
              <a:buNone/>
            </a:pPr>
            <a:r>
              <a:rPr lang="en-US" sz="2600" dirty="0"/>
              <a:t>Step 3 – Choose the deposit account and upload the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e-</a:t>
            </a:r>
            <a:r>
              <a:rPr lang="en-US" sz="2600" dirty="0" err="1" smtClean="0"/>
              <a:t>Cheques</a:t>
            </a:r>
            <a:r>
              <a:rPr lang="en-US" sz="2600" dirty="0" smtClean="0"/>
              <a:t> </a:t>
            </a:r>
            <a:r>
              <a:rPr lang="en-US" sz="2600" dirty="0"/>
              <a:t>that you have received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O!ePay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340768"/>
            <a:ext cx="6984776" cy="38778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O!ePay</a:t>
            </a:r>
            <a:r>
              <a:rPr lang="en-US" dirty="0"/>
              <a:t> is a network-based stored value service operated and Octopus Cards Limited that enables an </a:t>
            </a:r>
            <a:r>
              <a:rPr lang="en-US" dirty="0" err="1"/>
              <a:t>O!ePay</a:t>
            </a:r>
            <a:r>
              <a:rPr lang="en-US" dirty="0"/>
              <a:t> account holder to perform</a:t>
            </a:r>
            <a:r>
              <a:rPr lang="en-US" dirty="0">
                <a:solidFill>
                  <a:schemeClr val="accent1"/>
                </a:solidFill>
              </a:rPr>
              <a:t> person-to-person payment</a:t>
            </a:r>
            <a:r>
              <a:rPr lang="en-US" dirty="0"/>
              <a:t> with other </a:t>
            </a:r>
            <a:r>
              <a:rPr lang="en-US" dirty="0" err="1"/>
              <a:t>O!ePay</a:t>
            </a:r>
            <a:r>
              <a:rPr lang="en-US" dirty="0"/>
              <a:t> account holder.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O!ePay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340768"/>
            <a:ext cx="7776864" cy="38778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3 Major features: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lvl="0"/>
            <a:r>
              <a:rPr lang="en-US" dirty="0" smtClean="0"/>
              <a:t>Person-to-person </a:t>
            </a:r>
            <a:r>
              <a:rPr lang="en-US" dirty="0"/>
              <a:t>Payment </a:t>
            </a:r>
          </a:p>
          <a:p>
            <a:pPr lvl="0"/>
            <a:r>
              <a:rPr lang="en-US" dirty="0" smtClean="0"/>
              <a:t>Fund </a:t>
            </a:r>
            <a:r>
              <a:rPr lang="en-US" dirty="0"/>
              <a:t>Transfer between </a:t>
            </a:r>
            <a:r>
              <a:rPr lang="en-US" dirty="0" err="1"/>
              <a:t>O!ePay</a:t>
            </a:r>
            <a:r>
              <a:rPr lang="en-US" dirty="0"/>
              <a:t> Account and Registered </a:t>
            </a:r>
            <a:r>
              <a:rPr lang="en-US" dirty="0" smtClean="0"/>
              <a:t>Octopus </a:t>
            </a:r>
          </a:p>
          <a:p>
            <a:pPr lvl="0"/>
            <a:r>
              <a:rPr lang="en-US" dirty="0" smtClean="0"/>
              <a:t>User can add value to his/her </a:t>
            </a:r>
            <a:r>
              <a:rPr lang="en-US" dirty="0" err="1" smtClean="0"/>
              <a:t>O!ePay</a:t>
            </a:r>
            <a:r>
              <a:rPr lang="en-US" dirty="0" smtClean="0"/>
              <a:t> account via authorized partners of Octopus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2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</a:t>
            </a:r>
            <a:r>
              <a:rPr lang="en-US" dirty="0" err="1" smtClean="0"/>
              <a:t>Hongbao</a:t>
            </a:r>
            <a:r>
              <a:rPr lang="en-US" dirty="0" smtClean="0"/>
              <a:t> (e-Lai-see)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908720"/>
            <a:ext cx="7344816" cy="43099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Setup and Operates</a:t>
            </a:r>
          </a:p>
          <a:p>
            <a:r>
              <a:rPr lang="en-US" sz="2800" dirty="0"/>
              <a:t>supports Hong Kong dollar only </a:t>
            </a:r>
            <a:endParaRPr lang="en-US" sz="2800" dirty="0" smtClean="0"/>
          </a:p>
          <a:p>
            <a:r>
              <a:rPr lang="en-US" sz="2800" dirty="0" smtClean="0"/>
              <a:t>WeChat </a:t>
            </a:r>
            <a:r>
              <a:rPr lang="en-US" sz="2800" dirty="0"/>
              <a:t>Wallet must link to Visa or </a:t>
            </a:r>
            <a:r>
              <a:rPr lang="en-US" sz="2800" dirty="0" smtClean="0"/>
              <a:t>MasterCard</a:t>
            </a:r>
          </a:p>
          <a:p>
            <a:r>
              <a:rPr lang="en-US" sz="2800" dirty="0" smtClean="0"/>
              <a:t>Two </a:t>
            </a:r>
            <a:r>
              <a:rPr lang="en-US" sz="2800" dirty="0"/>
              <a:t>ways to send </a:t>
            </a:r>
            <a:r>
              <a:rPr lang="en-US" sz="2800" dirty="0" err="1" smtClean="0"/>
              <a:t>hongbao</a:t>
            </a:r>
            <a:r>
              <a:rPr lang="en-US" sz="2800" dirty="0" smtClean="0"/>
              <a:t> to </a:t>
            </a:r>
            <a:r>
              <a:rPr lang="en-US" sz="2800" dirty="0"/>
              <a:t>friends or </a:t>
            </a:r>
            <a:r>
              <a:rPr lang="en-US" sz="2800" dirty="0" smtClean="0"/>
              <a:t>relatives: </a:t>
            </a:r>
            <a:endParaRPr lang="en-US" sz="2400" dirty="0" smtClean="0"/>
          </a:p>
          <a:p>
            <a:pPr lvl="1"/>
            <a:r>
              <a:rPr lang="en-US" sz="2400" dirty="0" smtClean="0"/>
              <a:t>The user can </a:t>
            </a:r>
            <a:r>
              <a:rPr lang="en-US" sz="2400" dirty="0"/>
              <a:t>setup a fixed amount and insert money into the red-pocket then system will randomly distribute lucky money to the selected group of friends and relatives.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user can also send lucky money to a dedicated friend or relative electronically. 	</a:t>
            </a:r>
            <a:endParaRPr lang="en-US" sz="22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4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</a:t>
            </a:r>
            <a:r>
              <a:rPr lang="en-US" dirty="0" err="1" smtClean="0"/>
              <a:t>Hongbao</a:t>
            </a:r>
            <a:r>
              <a:rPr lang="en-US" dirty="0" smtClean="0"/>
              <a:t> (e-Lai-see)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340768"/>
            <a:ext cx="6696744" cy="38778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Major service providers of </a:t>
            </a:r>
            <a:r>
              <a:rPr lang="en-US" sz="2800" b="1" dirty="0">
                <a:solidFill>
                  <a:schemeClr val="accent1"/>
                </a:solidFill>
              </a:rPr>
              <a:t>e-</a:t>
            </a:r>
            <a:r>
              <a:rPr lang="en-US" sz="2800" b="1" dirty="0" err="1">
                <a:solidFill>
                  <a:schemeClr val="accent1"/>
                </a:solidFill>
              </a:rPr>
              <a:t>Hongbao</a:t>
            </a:r>
            <a:r>
              <a:rPr lang="en-US" sz="2800" b="1" dirty="0">
                <a:solidFill>
                  <a:schemeClr val="accent1"/>
                </a:solidFill>
              </a:rPr>
              <a:t> in Hong Kong 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 smtClean="0"/>
              <a:t>TNG</a:t>
            </a:r>
          </a:p>
          <a:p>
            <a:r>
              <a:rPr lang="en-US" sz="2800" dirty="0" smtClean="0"/>
              <a:t>Hong </a:t>
            </a:r>
            <a:r>
              <a:rPr lang="en-US" sz="2800" dirty="0"/>
              <a:t>Kong Telecom (Tap &amp; go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Standard </a:t>
            </a:r>
            <a:r>
              <a:rPr lang="en-US" sz="2800" dirty="0"/>
              <a:t>Chartered Bank and WeChat (</a:t>
            </a:r>
            <a:r>
              <a:rPr lang="en-US" sz="2800" dirty="0" err="1"/>
              <a:t>Tencent</a:t>
            </a:r>
            <a:r>
              <a:rPr lang="en-US" sz="2800" dirty="0"/>
              <a:t>)</a:t>
            </a:r>
            <a:r>
              <a:rPr lang="en-US" sz="2400" dirty="0"/>
              <a:t>	</a:t>
            </a:r>
            <a:endParaRPr lang="en-US" sz="22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2011 Pearson Education, Inc. Publishing as Prentice Hall</a:t>
            </a:r>
            <a:endParaRPr lang="es-E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10-</a:t>
            </a:r>
            <a:fld id="{C876F3BF-E67F-4CED-9B15-C94C7645211A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3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THE PAYMENT REVOLUTION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358187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Crucial</a:t>
            </a:r>
            <a:r>
              <a:rPr lang="en-US" sz="3000" b="1" smtClean="0"/>
              <a:t> </a:t>
            </a:r>
            <a:r>
              <a:rPr lang="en-US" sz="3000" smtClean="0"/>
              <a:t>factors in determining whether a particular method of e-payment achieves critical mass: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Interoperability and Portability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Anonymity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Divisibility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Ease of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Transaction Fees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International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Regulations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4E93FDFA-0EAD-48F8-AABD-A03946B857C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MANAGERIAL ISSUES</a:t>
            </a:r>
            <a:endParaRPr lang="en-US" sz="3800" smtClean="0">
              <a:ea typeface="+mj-ea"/>
              <a:cs typeface="+mj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What payment methods should your B2C site support?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What e-micropayment strategy should your e-marketplace support?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What payment methods should the C2C marketplace support?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Should we outsource our payment gateway service?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sz="3000" smtClean="0"/>
              <a:t>How secure are e-payments? What is the required security to use Internet banking?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2272E326-745F-4418-BE45-D0CCE26D3FE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slides on Order Fulfillment are taken from Online File W10.1 available on the book’s Web site at www.pearsonhighered.com/turban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CD80933-5455-4AAF-8B6A-956C69FB069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Order Fulfillment and Logistics—an Overview</a:t>
            </a:r>
          </a:p>
          <a:p>
            <a:pPr lvl="1" eaLnBrk="1" hangingPunct="1"/>
            <a:r>
              <a:rPr lang="en-US" b="1" smtClean="0"/>
              <a:t>order fulfillment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All the activities needed to provide customers with their ordered goods and services, including related customer services.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A3E1CF0-504E-448E-B1A4-DF1755A9DC2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back-office operations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The activities that support fulfillment of orders, such as packing, delivery, accounting, and logistics.</a:t>
            </a:r>
          </a:p>
          <a:p>
            <a:pPr lvl="1" eaLnBrk="1" hangingPunct="1"/>
            <a:r>
              <a:rPr lang="en-US" b="1" smtClean="0"/>
              <a:t>front-office operations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The business processes, such as sales and advertising, that are visible to customers.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B7DB245-13C3-438E-87B9-691AEA9B0A3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logistics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The operations involved in the efficient and effective flow and storage of goods, services, and related information from point of origin to point of consumption.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D8FF621-2360-482A-B039-7A8F403E067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The EC Order Fulfillment Process</a:t>
            </a:r>
          </a:p>
          <a:p>
            <a:pPr lvl="1" eaLnBrk="1" hangingPunct="1"/>
            <a:r>
              <a:rPr lang="en-US" smtClean="0"/>
              <a:t>Step 1: Making sure the customer will pay</a:t>
            </a:r>
          </a:p>
          <a:p>
            <a:pPr lvl="1" eaLnBrk="1" hangingPunct="1"/>
            <a:r>
              <a:rPr lang="en-US" smtClean="0"/>
              <a:t>Step 2: Checking for in-stock availability</a:t>
            </a:r>
          </a:p>
          <a:p>
            <a:pPr lvl="1" eaLnBrk="1" hangingPunct="1"/>
            <a:r>
              <a:rPr lang="en-US" smtClean="0"/>
              <a:t>Step 3: Arranging shipments</a:t>
            </a:r>
          </a:p>
          <a:p>
            <a:pPr lvl="1" eaLnBrk="1" hangingPunct="1"/>
            <a:r>
              <a:rPr lang="en-US" smtClean="0"/>
              <a:t>Step 4: Insurance</a:t>
            </a:r>
          </a:p>
          <a:p>
            <a:pPr lvl="1" eaLnBrk="1" hangingPunct="1"/>
            <a:r>
              <a:rPr lang="en-US" smtClean="0"/>
              <a:t>Step 5: Replenishment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428F043-B64D-4F45-AC8E-36F3110ECC6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Step 6: In-house production</a:t>
            </a:r>
          </a:p>
          <a:p>
            <a:pPr lvl="1" eaLnBrk="1" hangingPunct="1"/>
            <a:r>
              <a:rPr lang="en-US" smtClean="0"/>
              <a:t>Step 7: Use contractors</a:t>
            </a:r>
          </a:p>
          <a:p>
            <a:pPr lvl="1" eaLnBrk="1" hangingPunct="1"/>
            <a:r>
              <a:rPr lang="en-US" smtClean="0"/>
              <a:t>Step 8: Contacts with customers</a:t>
            </a:r>
          </a:p>
          <a:p>
            <a:pPr lvl="1" eaLnBrk="1" hangingPunct="1"/>
            <a:r>
              <a:rPr lang="en-US" smtClean="0"/>
              <a:t>Step 9: Returns</a:t>
            </a:r>
          </a:p>
          <a:p>
            <a:pPr lvl="2" eaLnBrk="1" hangingPunct="1"/>
            <a:r>
              <a:rPr lang="en-US" b="1" smtClean="0"/>
              <a:t>reverse logistics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The movement of returns from customers to vendors.</a:t>
            </a:r>
            <a:endParaRPr lang="en-US" b="1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7A9F90C1-B5A7-4BD4-B916-F9E01D023FA5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1B0B9FEE-A6FD-4063-BFC2-33C9F957A6C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19088"/>
            <a:ext cx="7675563" cy="5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dirty="0" smtClean="0"/>
              <a:t>Order Fulfillment and the Supply Chain</a:t>
            </a:r>
          </a:p>
          <a:p>
            <a:pPr lvl="1" eaLnBrk="1" hangingPunct="1"/>
            <a:r>
              <a:rPr lang="en-US" b="1" dirty="0" smtClean="0"/>
              <a:t>e-logistics</a:t>
            </a:r>
          </a:p>
          <a:p>
            <a:pPr lvl="1" eaLnBrk="1" hangingPunct="1">
              <a:buNone/>
            </a:pPr>
            <a:r>
              <a:rPr lang="en-US" dirty="0" smtClean="0"/>
              <a:t>	The logistics of EC systems, typically involving small parcels sent to many customers’ homes (in B2C). E.g. Shun Fung Express (www.sf-express.com)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9590F0F2-BFEC-4C9F-A172-912112FA871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0A872008-C076-452D-BDA0-BE95123588F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851535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76350"/>
            <a:ext cx="8016875" cy="4940300"/>
          </a:xfrm>
        </p:spPr>
        <p:txBody>
          <a:bodyPr/>
          <a:lstStyle/>
          <a:p>
            <a:pPr eaLnBrk="1" hangingPunct="1"/>
            <a:r>
              <a:rPr lang="en-US" b="1" smtClean="0"/>
              <a:t>payment card</a:t>
            </a:r>
          </a:p>
          <a:p>
            <a:pPr eaLnBrk="1" hangingPunct="1">
              <a:buFontTx/>
              <a:buNone/>
            </a:pPr>
            <a:r>
              <a:rPr lang="en-US" smtClean="0"/>
              <a:t>	Electronic card that contains information that can be used for payment purposes.</a:t>
            </a:r>
          </a:p>
          <a:p>
            <a:pPr eaLnBrk="1" hangingPunct="1"/>
            <a:r>
              <a:rPr lang="en-US" smtClean="0"/>
              <a:t>Three forms of payment cards: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Credit cards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Charge cards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Debit cards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68948590-2E37-429F-8CB2-8BA1DE86BD0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Typical Supply Chain Problems</a:t>
            </a:r>
          </a:p>
          <a:p>
            <a:pPr lvl="1" eaLnBrk="1" hangingPunct="1"/>
            <a:r>
              <a:rPr lang="en-US" smtClean="0"/>
              <a:t>Demand forecasting is difficult</a:t>
            </a:r>
          </a:p>
          <a:p>
            <a:pPr lvl="1" eaLnBrk="1" hangingPunct="1"/>
            <a:r>
              <a:rPr lang="en-US" smtClean="0"/>
              <a:t>Many of the problems along the EC supply chain stem from the need to </a:t>
            </a:r>
            <a:r>
              <a:rPr lang="en-US" i="1" smtClean="0"/>
              <a:t>coordinate </a:t>
            </a:r>
            <a:r>
              <a:rPr lang="en-US" smtClean="0"/>
              <a:t>several activities, internal</a:t>
            </a:r>
            <a:r>
              <a:rPr lang="en-US" i="1" smtClean="0"/>
              <a:t> </a:t>
            </a:r>
            <a:r>
              <a:rPr lang="en-US" smtClean="0"/>
              <a:t>units, and business partners in the face of uncertainties</a:t>
            </a:r>
          </a:p>
          <a:p>
            <a:pPr lvl="2" eaLnBrk="1" hangingPunct="1"/>
            <a:r>
              <a:rPr lang="en-US" b="1" smtClean="0"/>
              <a:t>third-party logistics suppliers (3PL)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External, rather than in-house, providers of logistics services.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DC717F2A-8B52-4EAE-AA4C-FE64AB63157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Solutions to Order Fulfillment Problems</a:t>
            </a:r>
          </a:p>
          <a:p>
            <a:pPr lvl="1" eaLnBrk="1" hangingPunct="1"/>
            <a:r>
              <a:rPr lang="en-US" b="1" smtClean="0"/>
              <a:t>Improvements in the Order-Taking Process</a:t>
            </a:r>
          </a:p>
          <a:p>
            <a:pPr lvl="1" eaLnBrk="1" hangingPunct="1"/>
            <a:r>
              <a:rPr lang="en-US" b="1" smtClean="0"/>
              <a:t>Warehouse management system (WMS)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 software system that helps in managing warehouses.</a:t>
            </a:r>
          </a:p>
          <a:p>
            <a:pPr lvl="2" eaLnBrk="1" hangingPunct="1"/>
            <a:r>
              <a:rPr lang="en-US" smtClean="0"/>
              <a:t>Other Inventory Management Improvements</a:t>
            </a:r>
          </a:p>
          <a:p>
            <a:pPr lvl="2" eaLnBrk="1" hangingPunct="1"/>
            <a:r>
              <a:rPr lang="en-US" smtClean="0"/>
              <a:t>Automated Warehouses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351B13DA-0AFF-4C91-AC2C-F407AE824E0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28625" y="1500188"/>
            <a:ext cx="8429625" cy="4643437"/>
          </a:xfrm>
        </p:spPr>
        <p:txBody>
          <a:bodyPr/>
          <a:lstStyle/>
          <a:p>
            <a:pPr lvl="1" eaLnBrk="1" hangingPunct="1"/>
            <a:r>
              <a:rPr lang="en-US" b="1" smtClean="0"/>
              <a:t>Partnering Efforts and Outsourcing Logistics</a:t>
            </a:r>
          </a:p>
          <a:p>
            <a:pPr lvl="2" eaLnBrk="1" hangingPunct="1"/>
            <a:r>
              <a:rPr lang="en-US" smtClean="0"/>
              <a:t>Comprehensive Logistics Services</a:t>
            </a:r>
          </a:p>
          <a:p>
            <a:pPr lvl="1" eaLnBrk="1" hangingPunct="1"/>
            <a:r>
              <a:rPr lang="en-US" b="1" smtClean="0"/>
              <a:t>Speeding Deliveries</a:t>
            </a:r>
          </a:p>
          <a:p>
            <a:pPr lvl="1" eaLnBrk="1" hangingPunct="1"/>
            <a:r>
              <a:rPr lang="en-US" b="1" smtClean="0"/>
              <a:t>Handling Returns (Reverse Logistics)</a:t>
            </a:r>
          </a:p>
          <a:p>
            <a:pPr lvl="2" eaLnBrk="1" hangingPunct="1"/>
            <a:r>
              <a:rPr lang="en-US" smtClean="0"/>
              <a:t>Return the item to the place of purchase</a:t>
            </a:r>
          </a:p>
          <a:p>
            <a:pPr lvl="2" eaLnBrk="1" hangingPunct="1"/>
            <a:r>
              <a:rPr lang="en-US" smtClean="0"/>
              <a:t>Separate the logistics of returns from the logistics of delivery</a:t>
            </a:r>
          </a:p>
          <a:p>
            <a:pPr lvl="2" eaLnBrk="1" hangingPunct="1"/>
            <a:r>
              <a:rPr lang="en-US" smtClean="0"/>
              <a:t>Completely outsource returns</a:t>
            </a:r>
          </a:p>
          <a:p>
            <a:pPr lvl="2" eaLnBrk="1" hangingPunct="1"/>
            <a:r>
              <a:rPr lang="en-US" smtClean="0"/>
              <a:t>Allow the customer to physically drop the returned item at a collection station</a:t>
            </a:r>
          </a:p>
          <a:p>
            <a:pPr lvl="2" eaLnBrk="1" hangingPunct="1"/>
            <a:r>
              <a:rPr lang="en-US" smtClean="0"/>
              <a:t>Auction the returned items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F867095-3FB8-4385-A9D2-8B6A1B9F472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Addressing Problems in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Order Fulfillment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Order Fulfillment in B2B</a:t>
            </a:r>
          </a:p>
          <a:p>
            <a:pPr lvl="2" eaLnBrk="1" hangingPunct="1"/>
            <a:r>
              <a:rPr lang="en-US" smtClean="0"/>
              <a:t>Using BPM to Improve Order Fulfillment</a:t>
            </a:r>
          </a:p>
          <a:p>
            <a:pPr lvl="2" eaLnBrk="1" hangingPunct="1"/>
            <a:endParaRPr lang="en-US" smtClean="0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BB20DD2D-63E3-4DD5-A613-F52A136A017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100CD721-9F27-4C27-B8F0-2A8BB0F51CB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27025"/>
            <a:ext cx="668655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088313" cy="4940300"/>
          </a:xfrm>
        </p:spPr>
        <p:txBody>
          <a:bodyPr/>
          <a:lstStyle/>
          <a:p>
            <a:pPr eaLnBrk="1" hangingPunct="1"/>
            <a:r>
              <a:rPr lang="en-US" b="1" smtClean="0"/>
              <a:t>PROCESSING CARDS ONLINE</a:t>
            </a:r>
          </a:p>
          <a:p>
            <a:pPr lvl="1" eaLnBrk="1" hangingPunct="1"/>
            <a:r>
              <a:rPr lang="en-US" b="1" smtClean="0"/>
              <a:t>authorization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	Determines whether a buyer’s card is active and whether the customer has sufficient funds.</a:t>
            </a:r>
          </a:p>
          <a:p>
            <a:pPr lvl="1" eaLnBrk="1" hangingPunct="1"/>
            <a:r>
              <a:rPr lang="en-US" b="1" smtClean="0"/>
              <a:t>settlement</a:t>
            </a:r>
          </a:p>
          <a:p>
            <a:pPr lvl="1" eaLnBrk="1" hangingPunct="1">
              <a:buFontTx/>
              <a:buNone/>
            </a:pPr>
            <a:r>
              <a:rPr lang="en-US" smtClean="0"/>
              <a:t>	Transferring money from the buyer’s to the merchant’s account.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4B7CBD8-111F-4500-BB13-74C52684671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461375" cy="5072063"/>
          </a:xfrm>
        </p:spPr>
        <p:txBody>
          <a:bodyPr/>
          <a:lstStyle/>
          <a:p>
            <a:pPr eaLnBrk="1" hangingPunct="1"/>
            <a:r>
              <a:rPr lang="en-US" smtClean="0"/>
              <a:t>Merchants use three basic configurations for processing online payments: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Own the payment software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Use a point of sale system (POS) operated by an acquirer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Use a POS operated by a payment service provider</a:t>
            </a:r>
          </a:p>
          <a:p>
            <a:pPr lvl="2" eaLnBrk="1" hangingPunct="1"/>
            <a:r>
              <a:rPr lang="en-US" b="1" smtClean="0"/>
              <a:t>payment service provider (PSP)</a:t>
            </a:r>
          </a:p>
          <a:p>
            <a:pPr lvl="2" eaLnBrk="1" hangingPunct="1">
              <a:buFontTx/>
              <a:buNone/>
            </a:pPr>
            <a:r>
              <a:rPr lang="en-US" smtClean="0"/>
              <a:t>	A third-party service connecting a merchant’s EC system to the appropriate acquiring bank or financial institution. PSPs must be registered with the various card associations they support.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E16F149C-E765-4AF5-B53E-DE021B1B5A8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83937D21-53CD-461B-A3F6-C68D249E892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593725"/>
            <a:ext cx="86185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76350"/>
            <a:ext cx="7945438" cy="4940300"/>
          </a:xfrm>
        </p:spPr>
        <p:txBody>
          <a:bodyPr/>
          <a:lstStyle/>
          <a:p>
            <a:pPr eaLnBrk="1" hangingPunct="1"/>
            <a:r>
              <a:rPr lang="en-US" smtClean="0"/>
              <a:t>Key tools used in combating fraud:</a:t>
            </a:r>
          </a:p>
          <a:p>
            <a:pPr lvl="1" eaLnBrk="1" hangingPunct="1"/>
            <a:r>
              <a:rPr lang="en-US" b="1" smtClean="0"/>
              <a:t>Address Verification System (AVS)</a:t>
            </a:r>
          </a:p>
          <a:p>
            <a:pPr lvl="1" eaLnBrk="1" hangingPunct="1">
              <a:buFontTx/>
              <a:buNone/>
            </a:pPr>
            <a:r>
              <a:rPr lang="en-US" smtClean="0"/>
              <a:t>	Detects fraud by comparing the address entered on a Web page with the address information on file with the cardholder’s issuing bank.</a:t>
            </a:r>
          </a:p>
          <a:p>
            <a:pPr lvl="1" eaLnBrk="1" hangingPunct="1"/>
            <a:r>
              <a:rPr lang="en-US" b="1" smtClean="0"/>
              <a:t>Manual review</a:t>
            </a:r>
          </a:p>
          <a:p>
            <a:pPr lvl="1" eaLnBrk="1" hangingPunct="1"/>
            <a:r>
              <a:rPr lang="en-US" b="1" smtClean="0"/>
              <a:t>Fraud screens and automated decision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C7666857-3A7E-4C6C-B48A-88A8EE6EAF3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smtClean="0">
                <a:ea typeface="+mj-ea"/>
                <a:cs typeface="+mj-cs"/>
              </a:rPr>
              <a:t>USING PAYMENT CARDS ONLINE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159750" cy="4940300"/>
          </a:xfrm>
        </p:spPr>
        <p:txBody>
          <a:bodyPr/>
          <a:lstStyle/>
          <a:p>
            <a:pPr lvl="1" eaLnBrk="1" hangingPunct="1"/>
            <a:r>
              <a:rPr lang="en-US" b="1" smtClean="0"/>
              <a:t>card verification number (CVN)</a:t>
            </a:r>
          </a:p>
          <a:p>
            <a:pPr lvl="1" eaLnBrk="1" hangingPunct="1">
              <a:buFontTx/>
              <a:buNone/>
            </a:pPr>
            <a:r>
              <a:rPr lang="en-US" smtClean="0"/>
              <a:t>	Detects fraud by comparing the verification number printed on the signature strip on the back of the card with the information on file with the cardholder’s issuing bank.</a:t>
            </a:r>
          </a:p>
          <a:p>
            <a:pPr lvl="1" eaLnBrk="1" hangingPunct="1"/>
            <a:r>
              <a:rPr lang="en-US" b="1" smtClean="0"/>
              <a:t>Card association payer authentication services</a:t>
            </a:r>
          </a:p>
          <a:p>
            <a:pPr lvl="1" eaLnBrk="1" hangingPunct="1"/>
            <a:r>
              <a:rPr lang="en-US" b="1" smtClean="0"/>
              <a:t>Negative lists</a:t>
            </a: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10-</a:t>
            </a:r>
            <a:fld id="{F69A5B1D-68CF-49C8-AA27-625A8381624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1894</Words>
  <Application>Microsoft Office PowerPoint</Application>
  <PresentationFormat>如螢幕大小 (4:3)</PresentationFormat>
  <Paragraphs>381</Paragraphs>
  <Slides>44</Slides>
  <Notes>34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7" baseType="lpstr">
      <vt:lpstr>Tema de Office</vt:lpstr>
      <vt:lpstr>Pixel</vt:lpstr>
      <vt:lpstr>Clip</vt:lpstr>
      <vt:lpstr>Chapter 10 Electronic Commerce Payment Systems</vt:lpstr>
      <vt:lpstr>LEARNING OBJECTIVES</vt:lpstr>
      <vt:lpstr>THE PAYMENT REVOLUTION</vt:lpstr>
      <vt:lpstr>USING PAYMENT CARDS ONLINE</vt:lpstr>
      <vt:lpstr>USING PAYMENT CARDS ONLINE</vt:lpstr>
      <vt:lpstr>USING PAYMENT CARDS ONLINE</vt:lpstr>
      <vt:lpstr>PowerPoint 簡報</vt:lpstr>
      <vt:lpstr>USING PAYMENT CARDS ONLINE</vt:lpstr>
      <vt:lpstr>USING PAYMENT CARDS ONLINE</vt:lpstr>
      <vt:lpstr>SMART CARDS</vt:lpstr>
      <vt:lpstr>PowerPoint 簡報</vt:lpstr>
      <vt:lpstr>SMART CARDS</vt:lpstr>
      <vt:lpstr>SMART CARDS</vt:lpstr>
      <vt:lpstr>SMART CARDS</vt:lpstr>
      <vt:lpstr>STORED-VALUE CARDS</vt:lpstr>
      <vt:lpstr>E-MICROPAYMENTS</vt:lpstr>
      <vt:lpstr>E-CHECKING</vt:lpstr>
      <vt:lpstr>PowerPoint 簡報</vt:lpstr>
      <vt:lpstr>E-CHECKING in Hong Kong</vt:lpstr>
      <vt:lpstr>E-CHECKING in Hong Kong</vt:lpstr>
      <vt:lpstr>E-CHECKING in Hong Kong</vt:lpstr>
      <vt:lpstr>E-CHECKING in Hong Kong</vt:lpstr>
      <vt:lpstr>E-CHECKING in Hong Kong</vt:lpstr>
      <vt:lpstr>E-CHECKING in Hong Kong</vt:lpstr>
      <vt:lpstr>E-CHECKING in Hong Kong</vt:lpstr>
      <vt:lpstr>O!ePay</vt:lpstr>
      <vt:lpstr>O!ePay</vt:lpstr>
      <vt:lpstr>e-Hongbao (e-Lai-see)</vt:lpstr>
      <vt:lpstr>e-Hongbao (e-Lai-see)</vt:lpstr>
      <vt:lpstr>MANAGERIAL ISSUES</vt:lpstr>
      <vt:lpstr>Order Fulfillment</vt:lpstr>
      <vt:lpstr>Order Fulfillment</vt:lpstr>
      <vt:lpstr>Order Fulfillment</vt:lpstr>
      <vt:lpstr>Order Fulfillment</vt:lpstr>
      <vt:lpstr>Order Fulfillment</vt:lpstr>
      <vt:lpstr>Order Fulfillment</vt:lpstr>
      <vt:lpstr>PowerPoint 簡報</vt:lpstr>
      <vt:lpstr>Order Fulfillment</vt:lpstr>
      <vt:lpstr>PowerPoint 簡報</vt:lpstr>
      <vt:lpstr>Addressing Problems in Order Fulfillment</vt:lpstr>
      <vt:lpstr>Addressing Problems in Order Fulfillment</vt:lpstr>
      <vt:lpstr>Addressing Problems in Order Fulfillment</vt:lpstr>
      <vt:lpstr>Addressing Problems in Order Fulfillment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MARAVILLAS DEL MUNDO</dc:title>
  <dc:creator>Judy</dc:creator>
  <cp:lastModifiedBy>Evans Ha</cp:lastModifiedBy>
  <cp:revision>146</cp:revision>
  <dcterms:created xsi:type="dcterms:W3CDTF">2009-05-25T19:22:03Z</dcterms:created>
  <dcterms:modified xsi:type="dcterms:W3CDTF">2016-08-19T16:31:19Z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