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5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49" r:id="rId33"/>
    <p:sldId id="339" r:id="rId34"/>
    <p:sldId id="340" r:id="rId35"/>
    <p:sldId id="341" r:id="rId36"/>
    <p:sldId id="342" r:id="rId37"/>
    <p:sldId id="343" r:id="rId38"/>
    <p:sldId id="350" r:id="rId39"/>
    <p:sldId id="344" r:id="rId40"/>
    <p:sldId id="345" r:id="rId41"/>
    <p:sldId id="346" r:id="rId42"/>
    <p:sldId id="347" r:id="rId43"/>
    <p:sldId id="348" r:id="rId4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2500046-C70A-4BC5-BD1F-15CE911485A3}" type="datetime1">
              <a:rPr lang="en-US"/>
              <a:pPr/>
              <a:t>7/15/2013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8B80E31-A66C-4E1B-A032-31A69D8944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2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BEB55F-133F-4BCB-A2DD-9F60BBECCDC1}" type="slidenum">
              <a:rPr lang="en-GB" sz="1200">
                <a:latin typeface="Calibri" charset="0"/>
              </a:rPr>
              <a:pPr eaLnBrk="1" hangingPunct="1"/>
              <a:t>0</a:t>
            </a:fld>
            <a:endParaRPr lang="en-GB" sz="1200">
              <a:latin typeface="Calibri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37142E-17CF-4905-BC5D-9FC777CAEB1F}" type="slidenum">
              <a:rPr lang="en-GB" sz="1200">
                <a:latin typeface="Calibri" charset="0"/>
              </a:rPr>
              <a:pPr eaLnBrk="1" hangingPunct="1"/>
              <a:t>9</a:t>
            </a:fld>
            <a:endParaRPr lang="en-GB" sz="1200">
              <a:latin typeface="Calibri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158F99-FD04-4C3F-9A3A-51AD83C2BA41}" type="slidenum">
              <a:rPr lang="en-GB" sz="1200">
                <a:latin typeface="Calibri" charset="0"/>
              </a:rPr>
              <a:pPr eaLnBrk="1" hangingPunct="1"/>
              <a:t>10</a:t>
            </a:fld>
            <a:endParaRPr lang="en-GB" sz="1200">
              <a:latin typeface="Calibri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91404A-1DA3-4DD6-A4BD-C9792F0A913C}" type="slidenum">
              <a:rPr lang="en-GB" sz="1200">
                <a:latin typeface="Calibri" charset="0"/>
              </a:rPr>
              <a:pPr eaLnBrk="1" hangingPunct="1"/>
              <a:t>11</a:t>
            </a:fld>
            <a:endParaRPr lang="en-GB" sz="1200">
              <a:latin typeface="Calibri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A1CA95-20E2-467E-8F86-7289E8226D5E}" type="slidenum">
              <a:rPr lang="en-GB" sz="1200">
                <a:latin typeface="Calibri" charset="0"/>
              </a:rPr>
              <a:pPr eaLnBrk="1" hangingPunct="1"/>
              <a:t>12</a:t>
            </a:fld>
            <a:endParaRPr lang="en-GB" sz="1200">
              <a:latin typeface="Calibri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6B435-EB25-4957-8870-8B0757E3FB24}" type="slidenum">
              <a:rPr lang="en-GB" sz="1200">
                <a:latin typeface="Calibri" charset="0"/>
              </a:rPr>
              <a:pPr eaLnBrk="1" hangingPunct="1"/>
              <a:t>13</a:t>
            </a:fld>
            <a:endParaRPr lang="en-GB" sz="1200">
              <a:latin typeface="Calibri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42C964-5E1C-47D1-A635-99D720EDD76B}" type="slidenum">
              <a:rPr lang="en-GB" sz="1200">
                <a:latin typeface="Calibri" charset="0"/>
              </a:rPr>
              <a:pPr eaLnBrk="1" hangingPunct="1"/>
              <a:t>14</a:t>
            </a:fld>
            <a:endParaRPr lang="en-GB" sz="1200">
              <a:latin typeface="Calibri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4F83D1-516A-4ADF-8772-18D2C96BA7ED}" type="slidenum">
              <a:rPr lang="en-GB" sz="1200">
                <a:latin typeface="Calibri" charset="0"/>
              </a:rPr>
              <a:pPr eaLnBrk="1" hangingPunct="1"/>
              <a:t>15</a:t>
            </a:fld>
            <a:endParaRPr lang="en-GB" sz="1200">
              <a:latin typeface="Calibri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4DC10-1AAB-4C73-BAF6-CCC60FE6FB93}" type="slidenum">
              <a:rPr lang="en-GB" sz="1200">
                <a:latin typeface="Calibri" charset="0"/>
              </a:rPr>
              <a:pPr eaLnBrk="1" hangingPunct="1"/>
              <a:t>16</a:t>
            </a:fld>
            <a:endParaRPr lang="en-GB" sz="1200">
              <a:latin typeface="Calibri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F32893-C599-402A-9B2A-7C0F5FD71AB1}" type="slidenum">
              <a:rPr lang="en-GB" sz="1200">
                <a:latin typeface="Calibri" charset="0"/>
              </a:rPr>
              <a:pPr eaLnBrk="1" hangingPunct="1"/>
              <a:t>17</a:t>
            </a:fld>
            <a:endParaRPr lang="en-GB" sz="1200">
              <a:latin typeface="Calibri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003DA3-A6D4-4FDA-A572-9A13495A3658}" type="slidenum">
              <a:rPr lang="en-GB" sz="1200">
                <a:latin typeface="Calibri" charset="0"/>
              </a:rPr>
              <a:pPr eaLnBrk="1" hangingPunct="1"/>
              <a:t>18</a:t>
            </a:fld>
            <a:endParaRPr lang="en-GB" sz="1200">
              <a:latin typeface="Calibri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DA780A-0CE8-443E-A7FA-F8CD99B073B9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179EC3-7874-4680-8A05-BDA5E0D5B468}" type="slidenum">
              <a:rPr lang="en-GB" sz="1200">
                <a:latin typeface="Calibri" charset="0"/>
              </a:rPr>
              <a:pPr eaLnBrk="1" hangingPunct="1"/>
              <a:t>19</a:t>
            </a:fld>
            <a:endParaRPr lang="en-GB" sz="1200">
              <a:latin typeface="Calibri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8EF511-A4BF-404B-9B89-A219D88CEE6B}" type="slidenum">
              <a:rPr lang="en-GB" sz="1200">
                <a:latin typeface="Calibri" charset="0"/>
              </a:rPr>
              <a:pPr eaLnBrk="1" hangingPunct="1"/>
              <a:t>20</a:t>
            </a:fld>
            <a:endParaRPr lang="en-GB" sz="1200">
              <a:latin typeface="Calibri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E5E319-95E3-4995-B7B7-0D7E9B139AB1}" type="slidenum">
              <a:rPr lang="en-GB" sz="1200">
                <a:latin typeface="Calibri" charset="0"/>
              </a:rPr>
              <a:pPr eaLnBrk="1" hangingPunct="1"/>
              <a:t>21</a:t>
            </a:fld>
            <a:endParaRPr lang="en-GB" sz="1200">
              <a:latin typeface="Calibri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D5317B-B79A-404D-BF77-53713E1C1BE1}" type="slidenum">
              <a:rPr lang="en-GB" sz="1200">
                <a:latin typeface="Calibri" charset="0"/>
              </a:rPr>
              <a:pPr eaLnBrk="1" hangingPunct="1"/>
              <a:t>22</a:t>
            </a:fld>
            <a:endParaRPr lang="en-GB" sz="1200">
              <a:latin typeface="Calibri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58B1F2-43E3-4AC1-9982-75D3651AD446}" type="slidenum">
              <a:rPr lang="en-GB" sz="1200">
                <a:latin typeface="Calibri" charset="0"/>
              </a:rPr>
              <a:pPr eaLnBrk="1" hangingPunct="1"/>
              <a:t>23</a:t>
            </a:fld>
            <a:endParaRPr lang="en-GB" sz="1200">
              <a:latin typeface="Calibri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F62F0D-78AB-4F1B-99BD-8D4CDF1DB828}" type="slidenum">
              <a:rPr lang="en-GB" sz="1200">
                <a:latin typeface="Calibri" charset="0"/>
              </a:rPr>
              <a:pPr eaLnBrk="1" hangingPunct="1"/>
              <a:t>24</a:t>
            </a:fld>
            <a:endParaRPr lang="en-GB" sz="1200">
              <a:latin typeface="Calibri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795AD2-BC3C-4760-B45D-D41F604928FD}" type="slidenum">
              <a:rPr lang="en-GB" sz="1200">
                <a:latin typeface="Calibri" charset="0"/>
              </a:rPr>
              <a:pPr eaLnBrk="1" hangingPunct="1"/>
              <a:t>25</a:t>
            </a:fld>
            <a:endParaRPr lang="en-GB" sz="1200">
              <a:latin typeface="Calibri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DBD245-F64A-44AE-8BD2-E43C63A8F3B1}" type="slidenum">
              <a:rPr lang="en-GB" sz="1200">
                <a:latin typeface="Calibri" charset="0"/>
              </a:rPr>
              <a:pPr eaLnBrk="1" hangingPunct="1"/>
              <a:t>26</a:t>
            </a:fld>
            <a:endParaRPr lang="en-GB" sz="1200">
              <a:latin typeface="Calibri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D56C87-7314-4567-AFA0-0A6AAEE57F10}" type="slidenum">
              <a:rPr lang="en-GB" sz="1200">
                <a:latin typeface="Calibri" charset="0"/>
              </a:rPr>
              <a:pPr eaLnBrk="1" hangingPunct="1"/>
              <a:t>27</a:t>
            </a:fld>
            <a:endParaRPr lang="en-GB" sz="1200">
              <a:latin typeface="Calibri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B88CA1-79BD-4418-9774-3A4BEBC42C00}" type="slidenum">
              <a:rPr lang="en-GB" sz="1200">
                <a:latin typeface="Calibri" charset="0"/>
              </a:rPr>
              <a:pPr eaLnBrk="1" hangingPunct="1"/>
              <a:t>28</a:t>
            </a:fld>
            <a:endParaRPr lang="en-GB" sz="1200">
              <a:latin typeface="Calibri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2441F3-ECFF-48FC-BC4D-3224DC1C0715}" type="slidenum">
              <a:rPr lang="en-GB" sz="1200">
                <a:latin typeface="Calibri" charset="0"/>
              </a:rPr>
              <a:pPr eaLnBrk="1" hangingPunct="1"/>
              <a:t>2</a:t>
            </a:fld>
            <a:endParaRPr lang="en-GB" sz="1200">
              <a:latin typeface="Calibri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08E390-8E2C-4335-8AD7-9FB5E53BEE3A}" type="slidenum">
              <a:rPr lang="en-GB" sz="1200">
                <a:latin typeface="Calibri" charset="0"/>
              </a:rPr>
              <a:pPr eaLnBrk="1" hangingPunct="1"/>
              <a:t>29</a:t>
            </a:fld>
            <a:endParaRPr lang="en-GB" sz="1200">
              <a:latin typeface="Calibri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15EADA-0EB9-4126-AA74-9A6C49AE975C}" type="slidenum">
              <a:rPr lang="en-GB" sz="1200">
                <a:latin typeface="Calibri" charset="0"/>
              </a:rPr>
              <a:pPr eaLnBrk="1" hangingPunct="1"/>
              <a:t>30</a:t>
            </a:fld>
            <a:endParaRPr lang="en-GB" sz="1200">
              <a:latin typeface="Calibri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EC7F421-48F3-4BA3-A599-1381FE1D4B87}" type="slidenum">
              <a:rPr lang="en-GB" sz="1200">
                <a:latin typeface="Calibri" charset="0"/>
              </a:rPr>
              <a:pPr algn="r" eaLnBrk="1" hangingPunct="1"/>
              <a:t>31</a:t>
            </a:fld>
            <a:endParaRPr lang="en-GB" sz="1200">
              <a:latin typeface="Calibri" charset="0"/>
            </a:endParaRPr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CC1049-75F1-4E76-AA10-17E55BB4EF9E}" type="slidenum">
              <a:rPr lang="en-GB" sz="1200">
                <a:latin typeface="Calibri" charset="0"/>
              </a:rPr>
              <a:pPr eaLnBrk="1" hangingPunct="1"/>
              <a:t>32</a:t>
            </a:fld>
            <a:endParaRPr lang="en-GB" sz="1200">
              <a:latin typeface="Calibri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BA0B77-3BF2-4C5B-8007-7210153A4571}" type="slidenum">
              <a:rPr lang="en-GB" sz="1200">
                <a:latin typeface="Calibri" charset="0"/>
              </a:rPr>
              <a:pPr eaLnBrk="1" hangingPunct="1"/>
              <a:t>33</a:t>
            </a:fld>
            <a:endParaRPr lang="en-GB" sz="1200">
              <a:latin typeface="Calibri" charset="0"/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2B8481-416A-4562-AC7C-5489843E1023}" type="slidenum">
              <a:rPr lang="en-GB" sz="1200">
                <a:latin typeface="Calibri" charset="0"/>
              </a:rPr>
              <a:pPr eaLnBrk="1" hangingPunct="1"/>
              <a:t>34</a:t>
            </a:fld>
            <a:endParaRPr lang="en-GB" sz="1200">
              <a:latin typeface="Calibri" charset="0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DA9692-88E5-4770-87CA-1938738B42B2}" type="slidenum">
              <a:rPr lang="en-GB" sz="1200">
                <a:latin typeface="Calibri" charset="0"/>
              </a:rPr>
              <a:pPr eaLnBrk="1" hangingPunct="1"/>
              <a:t>35</a:t>
            </a:fld>
            <a:endParaRPr lang="en-GB" sz="1200">
              <a:latin typeface="Calibri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E9025A-7398-46D6-B695-E82AB9D3AF65}" type="slidenum">
              <a:rPr lang="en-GB" sz="1200">
                <a:latin typeface="Calibri" charset="0"/>
              </a:rPr>
              <a:pPr eaLnBrk="1" hangingPunct="1"/>
              <a:t>36</a:t>
            </a:fld>
            <a:endParaRPr lang="en-GB" sz="1200">
              <a:latin typeface="Calibri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F4204CA-9789-4B6B-A9B4-1693C271797A}" type="slidenum">
              <a:rPr lang="en-GB" sz="1200">
                <a:latin typeface="Calibri" charset="0"/>
              </a:rPr>
              <a:pPr algn="r" eaLnBrk="1" hangingPunct="1"/>
              <a:t>37</a:t>
            </a:fld>
            <a:endParaRPr lang="en-GB" sz="1200">
              <a:latin typeface="Calibri" charset="0"/>
            </a:endParaRPr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AA66A-4668-4BE7-ABA3-FAAD5C036419}" type="slidenum">
              <a:rPr lang="en-GB" sz="1200">
                <a:latin typeface="Calibri" charset="0"/>
              </a:rPr>
              <a:pPr eaLnBrk="1" hangingPunct="1"/>
              <a:t>38</a:t>
            </a:fld>
            <a:endParaRPr lang="en-GB" sz="1200">
              <a:latin typeface="Calibri" charset="0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F6CF38-BD56-4E4C-B658-A762287B62DC}" type="slidenum">
              <a:rPr lang="en-GB" sz="1200">
                <a:latin typeface="Calibri" charset="0"/>
              </a:rPr>
              <a:pPr eaLnBrk="1" hangingPunct="1"/>
              <a:t>3</a:t>
            </a:fld>
            <a:endParaRPr lang="en-GB" sz="1200">
              <a:latin typeface="Calibri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F96680-0285-47B2-A9E3-1560D8D8E57F}" type="slidenum">
              <a:rPr lang="en-GB" sz="1200">
                <a:latin typeface="Calibri" charset="0"/>
              </a:rPr>
              <a:pPr eaLnBrk="1" hangingPunct="1"/>
              <a:t>39</a:t>
            </a:fld>
            <a:endParaRPr lang="en-GB" sz="1200">
              <a:latin typeface="Calibri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9758C5-A904-4AE9-9DAE-055E91A61468}" type="slidenum">
              <a:rPr lang="en-GB" sz="1200">
                <a:latin typeface="Calibri" charset="0"/>
              </a:rPr>
              <a:pPr eaLnBrk="1" hangingPunct="1"/>
              <a:t>40</a:t>
            </a:fld>
            <a:endParaRPr lang="en-GB" sz="1200">
              <a:latin typeface="Calibri" charset="0"/>
            </a:endParaRPr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3EBFE4-E4CC-43A7-B384-2C1E39DC116D}" type="slidenum">
              <a:rPr lang="en-GB" sz="1200">
                <a:latin typeface="Calibri" charset="0"/>
              </a:rPr>
              <a:pPr eaLnBrk="1" hangingPunct="1"/>
              <a:t>41</a:t>
            </a:fld>
            <a:endParaRPr lang="en-GB" sz="1200">
              <a:latin typeface="Calibri" charset="0"/>
            </a:endParaRPr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7D747-0C7D-401C-A4B3-8718F37BE971}" type="slidenum">
              <a:rPr lang="en-GB" sz="1200">
                <a:latin typeface="Calibri" charset="0"/>
              </a:rPr>
              <a:pPr eaLnBrk="1" hangingPunct="1"/>
              <a:t>42</a:t>
            </a:fld>
            <a:endParaRPr lang="en-GB" sz="1200">
              <a:latin typeface="Calibri" charset="0"/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16C3DD-5F1F-42E1-A4B0-0DEDD334CFB4}" type="slidenum">
              <a:rPr lang="en-GB" sz="1200">
                <a:latin typeface="Calibri" charset="0"/>
              </a:rPr>
              <a:pPr eaLnBrk="1" hangingPunct="1"/>
              <a:t>4</a:t>
            </a:fld>
            <a:endParaRPr lang="en-GB" sz="1200">
              <a:latin typeface="Calibri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A3308D-C937-4D28-ABF4-36476453A3A5}" type="slidenum">
              <a:rPr lang="en-GB" sz="1200">
                <a:latin typeface="Calibri" charset="0"/>
              </a:rPr>
              <a:pPr eaLnBrk="1" hangingPunct="1"/>
              <a:t>5</a:t>
            </a:fld>
            <a:endParaRPr lang="en-GB" sz="1200">
              <a:latin typeface="Calibri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70CE98-2085-41AE-A0B9-EFF3A587537E}" type="slidenum">
              <a:rPr lang="en-GB" sz="1200">
                <a:latin typeface="Calibri" charset="0"/>
              </a:rPr>
              <a:pPr eaLnBrk="1" hangingPunct="1"/>
              <a:t>6</a:t>
            </a:fld>
            <a:endParaRPr lang="en-GB" sz="1200">
              <a:latin typeface="Calibri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D2CD73-9517-48C6-A6CF-1DC22FF6A7F8}" type="slidenum">
              <a:rPr lang="en-GB" sz="1200">
                <a:latin typeface="Calibri" charset="0"/>
              </a:rPr>
              <a:pPr eaLnBrk="1" hangingPunct="1"/>
              <a:t>7</a:t>
            </a:fld>
            <a:endParaRPr lang="en-GB" sz="1200">
              <a:latin typeface="Calibri" charset="0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2D51BF-9DF8-4257-8565-8463868E4237}" type="slidenum">
              <a:rPr lang="en-GB" sz="1200">
                <a:latin typeface="Calibri" charset="0"/>
              </a:rPr>
              <a:pPr eaLnBrk="1" hangingPunct="1"/>
              <a:t>8</a:t>
            </a:fld>
            <a:endParaRPr lang="en-GB" sz="1200">
              <a:latin typeface="Calibri" charset="0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D244E-FA90-481F-B07D-059D7B93ACA3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5-</a:t>
            </a:r>
            <a:fld id="{6EAEE87D-0D4C-4F5C-9417-EDB043FC96A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5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49038-A8B1-4D1C-A628-3471BFA63425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0C638-5F7F-4118-95C3-E2C0A1CD493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149C4E-2ECB-412A-BBC7-9AB7C9F54961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25A10-48D6-4C6D-AD0F-E0ED41ADAB0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46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DAA2E8-FFCB-4504-83A9-2270FC8D13EA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5-</a:t>
            </a:r>
            <a:fld id="{0763BA25-B2DA-4E46-94E1-016F7598C20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23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17AD9-D487-4E13-A736-9FB207A843F7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B391D-5144-4FEC-9A13-C15C9B3C327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7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7F6926-A0C2-4A15-88D2-BFDE0738D1DA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78805-59C0-44C4-95A3-1E52053BC24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10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59E5B-E7E3-4607-89EF-9EF497009EED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3617A-1665-47AA-8D89-DC536F7A4D9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11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10A88-D29C-4814-BBA5-FD5C6B1B3FEA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9984E-C665-47F0-AA3D-EF80D2FE905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8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CDE10-277A-4183-9416-78636B34D246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29C68-E56F-43A6-BFC7-16F02EBB68A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27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85B22-A1AE-4145-B7CE-AA0B4A5E80C8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CF2BB-9814-40DD-B51E-DE6CBD33C2E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66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1EB7CF-F431-4ED4-9815-06B64DA0C3F2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5F367-24E2-41C0-8898-70CF8A00B22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21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65112FA-1C10-486A-8863-46B1CF6E0536}" type="datetime1">
              <a:rPr lang="es-ES"/>
              <a:pPr/>
              <a:t>15/07/2013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5E0474A-00B1-4605-AED3-59DC1583EB8E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entrics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1655762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Chapter 5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B2B E-Commerce</a:t>
            </a:r>
            <a:endParaRPr lang="en-US" sz="4000" smtClean="0"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smtClean="0"/>
              <a:t>Types of Materials Traded </a:t>
            </a:r>
            <a:r>
              <a:rPr lang="en-US" sz="2400" b="1" smtClean="0"/>
              <a:t>(e.g. manufacturing)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smtClean="0"/>
              <a:t>direct materials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Materials used in the production of a product (e.g., steel in a car or paper in a book).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smtClean="0"/>
              <a:t>indirect materials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Materials used to support production (e.g., office supplies or lightbulbs).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smtClean="0"/>
              <a:t>maintenance, repair, and operation (MRO)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Indirect materials used in activities that support production.</a:t>
            </a:r>
            <a:endParaRPr lang="en-US" b="1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18E5D4BC-D27A-45BD-A1C3-FB0ADF2E975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The Direction of the Trades</a:t>
            </a:r>
          </a:p>
          <a:p>
            <a:pPr lvl="2" eaLnBrk="1" hangingPunct="1"/>
            <a:r>
              <a:rPr lang="en-US" b="1" smtClean="0"/>
              <a:t>vertical marketplaces</a:t>
            </a:r>
          </a:p>
          <a:p>
            <a:pPr lvl="2" eaLnBrk="1" hangingPunct="1">
              <a:buFontTx/>
              <a:buNone/>
            </a:pPr>
            <a:r>
              <a:rPr lang="en-US" smtClean="0"/>
              <a:t>	Markets that deal with one industry or industry segment (e.g., cars, steel, chemicals). </a:t>
            </a:r>
          </a:p>
          <a:p>
            <a:pPr lvl="2" eaLnBrk="1" hangingPunct="1"/>
            <a:r>
              <a:rPr lang="en-US" b="1" smtClean="0"/>
              <a:t>horizontal marketplaces</a:t>
            </a:r>
          </a:p>
          <a:p>
            <a:pPr lvl="2" eaLnBrk="1" hangingPunct="1">
              <a:buFontTx/>
              <a:buNone/>
            </a:pPr>
            <a:r>
              <a:rPr lang="en-US" smtClean="0"/>
              <a:t>	Markets that concentrate on a service, material, or a product that is used in all types of industries (e.g., office supplies, PCs).</a:t>
            </a:r>
          </a:p>
          <a:p>
            <a:pPr eaLnBrk="1" hangingPunct="1"/>
            <a:r>
              <a:rPr lang="en-US" b="1" smtClean="0"/>
              <a:t>SUPPLY CHAIN RELATIONSHIPS IN B2B</a:t>
            </a: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F606F423-CC13-440F-908D-496DD146162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SERVICE INDUSTRIES ONLINE IN B2B</a:t>
            </a:r>
          </a:p>
          <a:p>
            <a:pPr lvl="1" eaLnBrk="1" hangingPunct="1"/>
            <a:r>
              <a:rPr lang="en-US" smtClean="0"/>
              <a:t>Travel and hospitality services</a:t>
            </a:r>
          </a:p>
          <a:p>
            <a:pPr lvl="1" eaLnBrk="1" hangingPunct="1"/>
            <a:r>
              <a:rPr lang="en-US" smtClean="0"/>
              <a:t>Real estate </a:t>
            </a:r>
            <a:r>
              <a:rPr lang="en-US" sz="2000" smtClean="0"/>
              <a:t>(e.g. government-run foreclosed property auctions are open only to corporate real estate dealers)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Financial services </a:t>
            </a:r>
            <a:r>
              <a:rPr lang="en-US" sz="2000" smtClean="0"/>
              <a:t>(e.g. SWIFT among Banks)</a:t>
            </a:r>
          </a:p>
          <a:p>
            <a:pPr lvl="1" eaLnBrk="1" hangingPunct="1"/>
            <a:r>
              <a:rPr lang="en-US" smtClean="0"/>
              <a:t>Online financing</a:t>
            </a:r>
          </a:p>
          <a:p>
            <a:pPr lvl="1" eaLnBrk="1" hangingPunct="1"/>
            <a:r>
              <a:rPr lang="en-US" smtClean="0"/>
              <a:t>Other online services </a:t>
            </a:r>
            <a:r>
              <a:rPr lang="en-US" sz="2000" smtClean="0"/>
              <a:t>(e.g. consulting, law firms)</a:t>
            </a:r>
          </a:p>
          <a:p>
            <a:pPr lvl="1"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7A34CE27-4668-4957-A3FE-CCDC2C245A5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43000"/>
            <a:ext cx="8643938" cy="642938"/>
          </a:xfrm>
        </p:spPr>
        <p:txBody>
          <a:bodyPr/>
          <a:lstStyle/>
          <a:p>
            <a:pPr eaLnBrk="1" hangingPunct="1"/>
            <a:r>
              <a:rPr lang="en-US" sz="2600" b="1" smtClean="0"/>
              <a:t>THE BENEFITS OF B2B to Buyers (B), Sellers (S), or Both (J)</a:t>
            </a:r>
          </a:p>
          <a:p>
            <a:pPr eaLnBrk="1" hangingPunct="1"/>
            <a:endParaRPr 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43063"/>
            <a:ext cx="714375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9DE27B50-14AA-4227-95A7-4DA4586540E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735ED2D5-EEA3-4237-9711-CDABF5546FC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382588"/>
            <a:ext cx="8777287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ONE-TO-MANY: </a:t>
            </a:r>
            <a:br>
              <a:rPr lang="en-US" sz="3600" smtClean="0">
                <a:ea typeface="+mj-ea"/>
                <a:cs typeface="+mj-cs"/>
              </a:rPr>
            </a:br>
            <a:r>
              <a:rPr lang="en-US" sz="3600" smtClean="0">
                <a:ea typeface="+mj-ea"/>
                <a:cs typeface="+mj-cs"/>
              </a:rPr>
              <a:t>SELL-SIDE E-MARKETPLACES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4438"/>
            <a:ext cx="8715375" cy="5000625"/>
          </a:xfrm>
        </p:spPr>
        <p:txBody>
          <a:bodyPr/>
          <a:lstStyle/>
          <a:p>
            <a:pPr eaLnBrk="1" hangingPunct="1"/>
            <a:r>
              <a:rPr lang="en-US" sz="2800" b="1" smtClean="0"/>
              <a:t>sell-side e-marketplace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A Web-based marketplace in which one company sells to many business buyers from e-catalogs or auctions, frequently over an extranet.</a:t>
            </a:r>
          </a:p>
          <a:p>
            <a:pPr lvl="1" eaLnBrk="1" hangingPunct="1"/>
            <a:r>
              <a:rPr lang="en-US" sz="2400" b="1" smtClean="0"/>
              <a:t>B2B Sellers </a:t>
            </a:r>
            <a:r>
              <a:rPr lang="en-US" sz="1800" b="1" smtClean="0"/>
              <a:t>(e.g. bigboXX.com, IBM, Cisco)</a:t>
            </a:r>
          </a:p>
          <a:p>
            <a:pPr lvl="1" eaLnBrk="1" hangingPunct="1"/>
            <a:r>
              <a:rPr lang="en-US" sz="2400" b="1" smtClean="0"/>
              <a:t>Customer Service</a:t>
            </a:r>
          </a:p>
          <a:p>
            <a:pPr eaLnBrk="1" hangingPunct="1"/>
            <a:r>
              <a:rPr lang="en-US" sz="2800" b="1" smtClean="0"/>
              <a:t>SELLING FROM CATALOGS </a:t>
            </a:r>
            <a:r>
              <a:rPr lang="en-US" sz="2000" b="1" smtClean="0"/>
              <a:t>(e.g. Microsoft sells to its distributors)</a:t>
            </a:r>
            <a:endParaRPr lang="en-US" sz="2800" b="1" smtClean="0"/>
          </a:p>
          <a:p>
            <a:pPr lvl="1" eaLnBrk="1" hangingPunct="1"/>
            <a:r>
              <a:rPr lang="en-US" sz="2400" b="1" smtClean="0"/>
              <a:t>Configuration and Customization</a:t>
            </a:r>
          </a:p>
          <a:p>
            <a:pPr lvl="1" eaLnBrk="1" hangingPunct="1"/>
            <a:r>
              <a:rPr lang="en-US" sz="2400" b="1" smtClean="0"/>
              <a:t>Benefits (</a:t>
            </a:r>
            <a:r>
              <a:rPr lang="en-US" sz="2000" b="1" smtClean="0"/>
              <a:t>faster, more efficient, lower cost</a:t>
            </a:r>
            <a:r>
              <a:rPr lang="en-US" sz="2400" b="1" smtClean="0"/>
              <a:t>) and Limitations (</a:t>
            </a:r>
            <a:r>
              <a:rPr lang="en-US" sz="2000" b="1" smtClean="0"/>
              <a:t>how to find new buyers, channel conflicts</a:t>
            </a:r>
            <a:r>
              <a:rPr lang="en-US" sz="2400" b="1" smtClean="0"/>
              <a:t>) of Online Sales from Catalogs</a:t>
            </a:r>
          </a:p>
          <a:p>
            <a:pPr lvl="1" eaLnBrk="1" hangingPunct="1"/>
            <a:endParaRPr lang="en-US" sz="240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CBE6EDAA-A455-4A84-9350-AFD9CD4875D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smtClean="0">
                <a:ea typeface="+mj-ea"/>
                <a:cs typeface="+mj-cs"/>
              </a:rPr>
              <a:t>SELLING VIA DISTRIBUTORS </a:t>
            </a:r>
            <a:br>
              <a:rPr lang="en-US" sz="3500" smtClean="0">
                <a:ea typeface="+mj-ea"/>
                <a:cs typeface="+mj-cs"/>
              </a:rPr>
            </a:br>
            <a:r>
              <a:rPr lang="en-US" sz="3500" smtClean="0">
                <a:ea typeface="+mj-ea"/>
                <a:cs typeface="+mj-cs"/>
              </a:rPr>
              <a:t>AND OTHER INTERMEDIARIES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Manufacturers use intermediaries to distribute their products to a large number of smaller buyers.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intermediaries buy products from many manufacturers and aggregate them into one catalog from which they sell to customers or to retailers.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Now, many of these distributors also are selling online via Webstores.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25AA75F1-FA5A-4456-A802-D1A6DD8A021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SELLING VIA E-AUCTIONS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USING AUCTIONS ON THE SELL 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Revenue generation </a:t>
            </a:r>
            <a:r>
              <a:rPr lang="en-US" sz="2000" smtClean="0"/>
              <a:t>(e.g. during sales promotion)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Cost savings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Increased “stickiness” </a:t>
            </a:r>
            <a:r>
              <a:rPr lang="en-US" sz="2000" smtClean="0"/>
              <a:t>(the number and length of visits by potential buyers)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Member acquisition and retention </a:t>
            </a:r>
            <a:r>
              <a:rPr lang="en-US" sz="2000" smtClean="0"/>
              <a:t>(potential new member subscriptions for future business)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AUCTIONING FROM THE COMPANY’S OWN SITE </a:t>
            </a:r>
            <a:r>
              <a:rPr lang="en-US" sz="2000" b="1" smtClean="0"/>
              <a:t>(or use third party like ebay.com)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AUCTION RULES (</a:t>
            </a:r>
            <a:r>
              <a:rPr lang="en-US" sz="2000" b="1" smtClean="0"/>
              <a:t>to prevent frauds</a:t>
            </a:r>
            <a:r>
              <a:rPr lang="en-US" b="1" smtClean="0"/>
              <a:t>)</a:t>
            </a: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4418C4F6-E009-4171-8117-3B287F6CB43D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SELLING VIA E-AUCTIONS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229600" cy="4525962"/>
          </a:xfrm>
        </p:spPr>
        <p:txBody>
          <a:bodyPr/>
          <a:lstStyle/>
          <a:p>
            <a:pPr eaLnBrk="1" hangingPunct="1"/>
            <a:r>
              <a:rPr lang="en-US" sz="2800" b="1" smtClean="0"/>
              <a:t>USING INTERMEDIARIES IN AUCTIONS</a:t>
            </a:r>
          </a:p>
          <a:p>
            <a:pPr lvl="1" eaLnBrk="1" hangingPunct="1"/>
            <a:r>
              <a:rPr lang="en-US" sz="2400" b="1" smtClean="0"/>
              <a:t>Example: Liquidation.com</a:t>
            </a:r>
          </a:p>
          <a:p>
            <a:pPr eaLnBrk="1" hangingPunct="1"/>
            <a:r>
              <a:rPr lang="en-US" sz="2800" b="1" smtClean="0"/>
              <a:t>EXAMPLES OF B2B FORWARD AUCTIONS </a:t>
            </a:r>
            <a:r>
              <a:rPr lang="en-US" sz="2000" b="1" smtClean="0"/>
              <a:t>(</a:t>
            </a:r>
            <a:r>
              <a:rPr lang="en-US" sz="2000" b="1" smtClean="0">
                <a:solidFill>
                  <a:srgbClr val="FF0000"/>
                </a:solidFill>
              </a:rPr>
              <a:t>highest bids</a:t>
            </a:r>
            <a:r>
              <a:rPr lang="en-US" sz="2000" b="1" smtClean="0"/>
              <a:t>)</a:t>
            </a:r>
          </a:p>
          <a:p>
            <a:pPr lvl="1" eaLnBrk="1" hangingPunct="1"/>
            <a:r>
              <a:rPr lang="en-US" sz="2400" smtClean="0"/>
              <a:t>Sam’s Club (samsclub.com) auctions thousands of items</a:t>
            </a:r>
          </a:p>
          <a:p>
            <a:pPr lvl="1" eaLnBrk="1" hangingPunct="1"/>
            <a:r>
              <a:rPr lang="en-US" sz="2400" smtClean="0"/>
              <a:t>ResortQuest (auctionanything.com) auctions rental space for vacation rentals</a:t>
            </a:r>
          </a:p>
          <a:p>
            <a:pPr lvl="1" eaLnBrk="1" hangingPunct="1"/>
            <a:r>
              <a:rPr lang="en-US" sz="2400" smtClean="0"/>
              <a:t>At governmentauctions.org, businesses can bid on foreclosures, seized items, abandoned property, and more</a:t>
            </a:r>
          </a:p>
          <a:p>
            <a:pPr lvl="1" eaLnBrk="1" hangingPunct="1"/>
            <a:r>
              <a:rPr lang="en-US" sz="2400" smtClean="0"/>
              <a:t>Yahoo! Conducts both B2C and B2B auctions of many items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DAC3DFE3-8728-466D-9968-9DC9CB5B447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ONE-FROM-MANY: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BUY-SIDE E-MARKETPLACES AND E-PROCUREMENT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buy-side e-marketplace</a:t>
            </a:r>
          </a:p>
          <a:p>
            <a:pPr eaLnBrk="1" hangingPunct="1">
              <a:buFontTx/>
              <a:buNone/>
            </a:pPr>
            <a:r>
              <a:rPr lang="en-US" smtClean="0"/>
              <a:t>	A corporate-based acquisition site that uses reverse auctions </a:t>
            </a:r>
            <a:r>
              <a:rPr lang="en-US" sz="2000" smtClean="0"/>
              <a:t>(</a:t>
            </a:r>
            <a:r>
              <a:rPr lang="en-US" sz="2000" smtClean="0">
                <a:solidFill>
                  <a:srgbClr val="FF0000"/>
                </a:solidFill>
              </a:rPr>
              <a:t>lowest bids</a:t>
            </a:r>
            <a:r>
              <a:rPr lang="en-US" sz="2000" smtClean="0"/>
              <a:t>)</a:t>
            </a:r>
            <a:r>
              <a:rPr lang="en-US" smtClean="0"/>
              <a:t>, negotiations, group purchasing, or any other e-procurement method.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849E84A9-84DC-4687-A54C-E8F37B5376B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the B2B field.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the major types of B2B models.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Discuss the characteristics and models of the sell-side marketplace, including auctions.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the sell-side intermediaries.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the characteristics of the buy-side marketplace and e-procurement.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Explain how reverse auctions work in B2B.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B2B aggregation and group purchasing models.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06A320A4-5835-4938-B6DD-030B0E6FA38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ONE-FROM-MANY: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BUY-SIDE E-MARKETPLACES AND E-PROCUREMENT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PROCUREMENT METHODS</a:t>
            </a:r>
          </a:p>
          <a:p>
            <a:pPr lvl="1" eaLnBrk="1" hangingPunct="1"/>
            <a:r>
              <a:rPr lang="en-US" b="1" smtClean="0"/>
              <a:t>E-Procurement Organization and Types</a:t>
            </a:r>
          </a:p>
          <a:p>
            <a:pPr lvl="2" eaLnBrk="1" hangingPunct="1"/>
            <a:r>
              <a:rPr lang="en-US" smtClean="0"/>
              <a:t>E-Sourcing </a:t>
            </a:r>
            <a:r>
              <a:rPr lang="en-US" sz="2000" smtClean="0"/>
              <a:t>(e.g. via alibaba.com)</a:t>
            </a:r>
          </a:p>
          <a:p>
            <a:pPr lvl="2" eaLnBrk="1" hangingPunct="1"/>
            <a:r>
              <a:rPr lang="en-US" smtClean="0"/>
              <a:t>E-Tendering</a:t>
            </a:r>
          </a:p>
          <a:p>
            <a:pPr lvl="2" eaLnBrk="1" hangingPunct="1"/>
            <a:r>
              <a:rPr lang="en-US" smtClean="0"/>
              <a:t>E-Reverse auctioning</a:t>
            </a:r>
          </a:p>
          <a:p>
            <a:pPr lvl="2" eaLnBrk="1" hangingPunct="1"/>
            <a:r>
              <a:rPr lang="en-US" smtClean="0"/>
              <a:t>E-Informing</a:t>
            </a:r>
          </a:p>
          <a:p>
            <a:pPr lvl="2" eaLnBrk="1" hangingPunct="1"/>
            <a:r>
              <a:rPr lang="en-US" smtClean="0"/>
              <a:t>Web-based ERP (electronic resource planning) </a:t>
            </a:r>
          </a:p>
          <a:p>
            <a:pPr lvl="2" eaLnBrk="1" hangingPunct="1"/>
            <a:r>
              <a:rPr lang="en-US" smtClean="0"/>
              <a:t>E-Marketsites </a:t>
            </a:r>
            <a:r>
              <a:rPr lang="en-US" sz="2000" smtClean="0"/>
              <a:t>(integrating procurement processes into suppliers’ supply chain and buyers’ financial system)</a:t>
            </a:r>
          </a:p>
          <a:p>
            <a:pPr lvl="2" eaLnBrk="1" hangingPunct="1"/>
            <a:r>
              <a:rPr lang="en-US" smtClean="0"/>
              <a:t>E-MRO (maintenance, repair, and operating)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F393C6DF-AE72-4A4A-BB0E-D821748202BD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A7529A39-8A0C-4964-AC62-D1F3F225434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423863"/>
            <a:ext cx="8612187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ONE-FROM-MANY: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BUY-SIDE E-MARKETPLACES AND E-PROCUREMENT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INEFFICIENCIES IN TRADITIONAL PROCUREMENT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procurement management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The planning, organizing, and coordinating of all the activities related to purchasing goods and services needed to accomplish the organization’s mission.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maverick buying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u="sng" smtClean="0">
                <a:solidFill>
                  <a:srgbClr val="FF0000"/>
                </a:solidFill>
              </a:rPr>
              <a:t>Unplanned</a:t>
            </a:r>
            <a:r>
              <a:rPr lang="en-US" smtClean="0"/>
              <a:t> purchases of items needed quickly, often at non-prenegotiated higher prices.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1CECE3D6-570C-4DA7-AF3A-80C30447297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ONE-FROM-MANY: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BUY-SIDE E-MARKETPLACES AND E-PROCUREMENT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e-procurement</a:t>
            </a:r>
          </a:p>
          <a:p>
            <a:pPr eaLnBrk="1" hangingPunct="1">
              <a:buFontTx/>
              <a:buNone/>
            </a:pPr>
            <a:r>
              <a:rPr lang="en-US" smtClean="0"/>
              <a:t>	The electronic acquisition of goods and services for organizations.</a:t>
            </a:r>
          </a:p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2DB1A05C-7DE3-4CAD-A5F4-E6201FDD3B2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ea typeface="+mj-ea"/>
                <a:cs typeface="+mj-cs"/>
              </a:rPr>
              <a:t>BUY-SIDE E-MARKETPLACES: </a:t>
            </a:r>
            <a:br>
              <a:rPr lang="en-US" sz="3200" smtClean="0">
                <a:ea typeface="+mj-ea"/>
                <a:cs typeface="+mj-cs"/>
              </a:rPr>
            </a:br>
            <a:r>
              <a:rPr lang="en-US" sz="3200" smtClean="0">
                <a:ea typeface="+mj-ea"/>
                <a:cs typeface="+mj-cs"/>
              </a:rPr>
              <a:t>REVERSE AUCTIONS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request for quote (RFQ)</a:t>
            </a:r>
          </a:p>
          <a:p>
            <a:pPr eaLnBrk="1" hangingPunct="1">
              <a:buFontTx/>
              <a:buNone/>
            </a:pPr>
            <a:r>
              <a:rPr lang="en-US" smtClean="0"/>
              <a:t>	The “invitation” to participate in a tendering (bidding) system.</a:t>
            </a:r>
          </a:p>
          <a:p>
            <a:pPr eaLnBrk="1" hangingPunct="1"/>
            <a:r>
              <a:rPr lang="en-US" b="1" smtClean="0"/>
              <a:t>CONDUCTING REVERSE AUCTIONS</a:t>
            </a:r>
          </a:p>
          <a:p>
            <a:pPr lvl="1" eaLnBrk="1" hangingPunct="1"/>
            <a:r>
              <a:rPr lang="en-US" b="1" smtClean="0"/>
              <a:t>E-Tendering by Governments</a:t>
            </a:r>
          </a:p>
          <a:p>
            <a:pPr eaLnBrk="1" hangingPunct="1"/>
            <a:r>
              <a:rPr lang="en-US" b="1" smtClean="0"/>
              <a:t>GROUP REVERSE AUCTIONS</a:t>
            </a: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E31DBCE1-5FC2-4624-8DE2-BC6DB1970DA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87254B34-6831-4E36-AFEF-31282BF6DB4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61913"/>
            <a:ext cx="7391400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OTHER E-PROCUREMENT METHODS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AN INTERNAL PURCHASING MARKETPLACE: AGGREGATING SUPPLIERS’ CATALOGS AND DESKTOP PURCHASING</a:t>
            </a:r>
          </a:p>
          <a:p>
            <a:pPr lvl="1" eaLnBrk="1" hangingPunct="1"/>
            <a:r>
              <a:rPr lang="en-US" b="1" smtClean="0"/>
              <a:t>internal procurement marketplace</a:t>
            </a:r>
          </a:p>
          <a:p>
            <a:pPr lvl="1" eaLnBrk="1" hangingPunct="1">
              <a:buFontTx/>
              <a:buNone/>
            </a:pPr>
            <a:r>
              <a:rPr lang="en-US" smtClean="0"/>
              <a:t>	The aggregated catalogs of all approved suppliers combined into a single internal electronic catalog.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28B4B5C3-D09B-486D-8E06-52EA0936DD4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OTHER E-PROCUREMENT METHODS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Benefits of Internal Aggregated Catalogs</a:t>
            </a:r>
          </a:p>
          <a:p>
            <a:pPr lvl="2" eaLnBrk="1" hangingPunct="1"/>
            <a:r>
              <a:rPr lang="en-US" smtClean="0"/>
              <a:t>Corporate buyers can use search engines to look through internal aggregated catalogs to quickly find what they want, check availability and delivery times, and complete electronic requisition forms</a:t>
            </a:r>
          </a:p>
          <a:p>
            <a:pPr lvl="2" eaLnBrk="1" hangingPunct="1"/>
            <a:r>
              <a:rPr lang="en-US" smtClean="0"/>
              <a:t>The company can</a:t>
            </a:r>
            <a:r>
              <a:rPr lang="en-US" b="1" smtClean="0"/>
              <a:t> </a:t>
            </a:r>
            <a:r>
              <a:rPr lang="en-US" smtClean="0"/>
              <a:t>reduce the number of suppliers it uses</a:t>
            </a:r>
            <a:endParaRPr lang="en-US" b="1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3F2C39BC-A46F-4EFF-B154-1F6D6AE8134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OTHER E-PROCUREMENT METHODS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desktop purchasing</a:t>
            </a:r>
          </a:p>
          <a:p>
            <a:pPr eaLnBrk="1" hangingPunct="1">
              <a:buFontTx/>
              <a:buNone/>
            </a:pPr>
            <a:r>
              <a:rPr lang="en-US" smtClean="0"/>
              <a:t>	Direct purchasing from internal marketplaces without the approval of supervisors and without the intervention of a procurement department.</a:t>
            </a:r>
          </a:p>
          <a:p>
            <a:pPr eaLnBrk="1" hangingPunct="1"/>
            <a:r>
              <a:rPr lang="en-US" b="1" smtClean="0"/>
              <a:t>BUYING AT SELLERS’ E-AUCTIONS</a:t>
            </a: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D218343C-E508-4179-84AD-ABC87014512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OTHER E-PROCUREMENT METHODS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group purchasing</a:t>
            </a:r>
          </a:p>
          <a:p>
            <a:pPr eaLnBrk="1" hangingPunct="1">
              <a:buFontTx/>
              <a:buNone/>
            </a:pPr>
            <a:r>
              <a:rPr lang="en-US" smtClean="0"/>
              <a:t>	The aggregation of orders from several buyers into volume purchases so that better prices can be negotiated.</a:t>
            </a:r>
          </a:p>
          <a:p>
            <a:pPr lvl="1" eaLnBrk="1" hangingPunct="1"/>
            <a:r>
              <a:rPr lang="en-US" b="1" smtClean="0"/>
              <a:t>Internal Aggregation of Purchasing Orders</a:t>
            </a:r>
          </a:p>
          <a:p>
            <a:pPr lvl="1" eaLnBrk="1" hangingPunct="1"/>
            <a:r>
              <a:rPr lang="en-US" b="1" smtClean="0"/>
              <a:t>External Aggregation for Group Purchasing</a:t>
            </a: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FB6A68B0-B084-4B93-A784-73E28265B19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8"/>
            </a:pPr>
            <a:r>
              <a:rPr lang="en-US" sz="2800" smtClean="0"/>
              <a:t>Describe other procurement methods.</a:t>
            </a:r>
          </a:p>
          <a:p>
            <a:pPr marL="457200" indent="-457200" eaLnBrk="1" hangingPunct="1">
              <a:buFontTx/>
              <a:buAutoNum type="arabicPeriod" startAt="8"/>
            </a:pPr>
            <a:r>
              <a:rPr lang="en-US" sz="2800" smtClean="0"/>
              <a:t>Define exchanges and describe their major types.</a:t>
            </a:r>
          </a:p>
          <a:p>
            <a:pPr marL="457200" indent="-457200" eaLnBrk="1" hangingPunct="1">
              <a:buFontTx/>
              <a:buAutoNum type="arabicPeriod" startAt="8"/>
            </a:pPr>
            <a:r>
              <a:rPr lang="en-US" sz="2800" smtClean="0"/>
              <a:t>Describe B2B portals.</a:t>
            </a:r>
          </a:p>
          <a:p>
            <a:pPr marL="457200" indent="-457200" eaLnBrk="1" hangingPunct="1">
              <a:buFontTx/>
              <a:buAutoNum type="arabicPeriod" startAt="8"/>
            </a:pPr>
            <a:r>
              <a:rPr lang="en-US" sz="2800" smtClean="0"/>
              <a:t>Describe third-party exchanges.</a:t>
            </a:r>
          </a:p>
          <a:p>
            <a:pPr marL="457200" indent="-457200" eaLnBrk="1" hangingPunct="1">
              <a:buFontTx/>
              <a:buAutoNum type="arabicPeriod" startAt="8"/>
            </a:pPr>
            <a:r>
              <a:rPr lang="en-US" sz="2800" smtClean="0"/>
              <a:t>Describe how B2B can benefit from social networking and Web 2.0.</a:t>
            </a:r>
          </a:p>
          <a:p>
            <a:pPr marL="457200" indent="-457200" eaLnBrk="1" hangingPunct="1">
              <a:buFontTx/>
              <a:buAutoNum type="arabicPeriod" startAt="8"/>
            </a:pPr>
            <a:r>
              <a:rPr lang="en-US" sz="2800" smtClean="0"/>
              <a:t>Describe Internet marketing in B2B, including organizational buyer behavior.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C1A626B3-E75F-4697-B325-7CF943F180E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2033EFDE-E568-4AB6-99D7-8C07F171506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7188"/>
            <a:ext cx="8358187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OTHER E-PROCUREMENT METHODS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b="1" u="sng" smtClean="0"/>
              <a:t>Real Life Example for Sharing</a:t>
            </a:r>
            <a:r>
              <a:rPr lang="en-US" sz="2800" b="1" smtClean="0"/>
              <a:t> :</a:t>
            </a:r>
          </a:p>
          <a:p>
            <a:pPr eaLnBrk="1" hangingPunct="1">
              <a:buFont typeface="Arial" charset="0"/>
              <a:buNone/>
            </a:pPr>
            <a:endParaRPr lang="en-US" sz="2800" b="1" smtClean="0"/>
          </a:p>
          <a:p>
            <a:pPr eaLnBrk="1" hangingPunct="1">
              <a:buFont typeface="Arial" charset="0"/>
              <a:buNone/>
            </a:pPr>
            <a:r>
              <a:rPr lang="en-US" sz="2800" b="1" smtClean="0"/>
              <a:t>Group procurement of PCs with one PC company at one bank in HK</a:t>
            </a:r>
          </a:p>
          <a:p>
            <a:pPr eaLnBrk="1" hangingPunct="1">
              <a:buFont typeface="Arial" charset="0"/>
              <a:buNone/>
            </a:pPr>
            <a:endParaRPr lang="en-US" sz="2800" b="1" smtClean="0"/>
          </a:p>
          <a:p>
            <a:pPr eaLnBrk="1" hangingPunct="1">
              <a:buFont typeface="Arial" charset="0"/>
              <a:buNone/>
            </a:pPr>
            <a:r>
              <a:rPr lang="en-US" sz="2800" b="1" smtClean="0"/>
              <a:t>Objective : to standardise configuration and enjoy group-disccounts</a:t>
            </a:r>
          </a:p>
          <a:p>
            <a:pPr eaLnBrk="1" hangingPunct="1">
              <a:buFont typeface="Arial" charset="0"/>
              <a:buNone/>
            </a:pPr>
            <a:endParaRPr lang="en-US" sz="2800" b="1" smtClean="0"/>
          </a:p>
          <a:p>
            <a:pPr eaLnBrk="1" hangingPunct="1">
              <a:buFont typeface="Arial" charset="0"/>
              <a:buNone/>
            </a:pPr>
            <a:r>
              <a:rPr lang="en-US" sz="2800" b="1" smtClean="0"/>
              <a:t>Success and failure?</a:t>
            </a:r>
            <a:endParaRPr lang="en-US" sz="280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29AB7199-5A69-4A01-9EBF-2A02507CCA6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OTHER E-PROCUREMENT METHODS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BUYING AT SELLERS’ SITES AND COLLABORATIVE COMMERCE</a:t>
            </a:r>
          </a:p>
          <a:p>
            <a:pPr eaLnBrk="1" hangingPunct="1"/>
            <a:r>
              <a:rPr lang="en-US" b="1" smtClean="0"/>
              <a:t>ACQUISITION VIA ELECTRONIC BARTERING</a:t>
            </a:r>
          </a:p>
          <a:p>
            <a:pPr lvl="1" eaLnBrk="1" hangingPunct="1"/>
            <a:r>
              <a:rPr lang="en-US" b="1" smtClean="0"/>
              <a:t>bartering exchange</a:t>
            </a:r>
          </a:p>
          <a:p>
            <a:pPr lvl="1" eaLnBrk="1" hangingPunct="1">
              <a:buFontTx/>
              <a:buNone/>
            </a:pPr>
            <a:r>
              <a:rPr lang="en-US" smtClean="0"/>
              <a:t>	An intermediary that links parties in a barter; a company submits its surplus to the exchange and receives points of credit, which can be used to buy the items that the company needs from other exchange participants.</a:t>
            </a:r>
          </a:p>
        </p:txBody>
      </p:sp>
      <p:sp>
        <p:nvSpPr>
          <p:cNvPr id="100356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3F7FFE31-96F4-4C19-9AD4-653E4EAF4BE1}" type="slidenum">
              <a:rPr lang="es-E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0357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8A2C058B-8C66-4703-A9C0-85072EFB826D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71500"/>
            <a:ext cx="8732837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B2B ELECTRONIC EXCHANGES: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DEFINITIONS AND CONCEPTS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FUNCTIONS OF EXCHANGES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Many-to-many e-marketplace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Matching buyers and sellers</a:t>
            </a:r>
          </a:p>
          <a:p>
            <a:pPr lvl="1" eaLnBrk="1" hangingPunct="1"/>
            <a:r>
              <a:rPr lang="en-US" smtClean="0"/>
              <a:t>Facilitating transactions</a:t>
            </a:r>
          </a:p>
          <a:p>
            <a:pPr lvl="1" eaLnBrk="1" hangingPunct="1"/>
            <a:r>
              <a:rPr lang="en-US" smtClean="0"/>
              <a:t>Maintaining exchange policies and infrastructure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1" eaLnBrk="1" hangingPunct="1">
              <a:buFont typeface="Arial" charset="0"/>
              <a:buNone/>
            </a:pPr>
            <a:r>
              <a:rPr lang="en-US" b="1" smtClean="0"/>
              <a:t>Example: </a:t>
            </a:r>
            <a:r>
              <a:rPr lang="en-US" b="1" smtClean="0">
                <a:hlinkClick r:id="rId3"/>
              </a:rPr>
              <a:t>www.agentrics.com</a:t>
            </a:r>
            <a:r>
              <a:rPr lang="en-US" b="1" smtClean="0"/>
              <a:t> – a B2B exchange for suppliers, distributors and retail companies to do their business online and direct.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0D120F9C-5C1C-4FE3-91B2-BAD6F2FD9A7D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B0527287-3554-4B4B-8C74-0002CC67EEE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43000"/>
            <a:ext cx="80391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73837CBB-BCBE-4396-A33E-9D78373DE6B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758825"/>
            <a:ext cx="88582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B2B PORTALS, DIRECTORIES,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OWNERSHIP OF B2B MARKETPLACES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B2B portals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Information portals for businesses.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vortals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B2B portals that focus on a single industry or industry segment; “vertical portals.”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Thomas Global </a:t>
            </a:r>
            <a:r>
              <a:rPr lang="en-US" sz="2000" b="1" smtClean="0"/>
              <a:t>(a directory of over 700,000 manufacturers and distributors)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Alibaba.com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Directory Services and Search Engines</a:t>
            </a: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1E516350-8603-413F-96F1-33A80A8FC0E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B2B PORTALS, DIRECTORIES, </a:t>
            </a:r>
            <a:b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</a:br>
            <a: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AND OWNERSHIP OF B2B MARKETPLACES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None/>
            </a:pPr>
            <a:r>
              <a:rPr lang="en-US" b="1" smtClean="0"/>
              <a:t>Questions?</a:t>
            </a:r>
          </a:p>
          <a:p>
            <a:pPr marL="609600" indent="-609600" eaLnBrk="1" hangingPunct="1">
              <a:buFont typeface="Arial" charset="0"/>
              <a:buNone/>
            </a:pPr>
            <a:endParaRPr lang="en-US" b="1" smtClean="0"/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 b="1" smtClean="0"/>
              <a:t>Is alibaba.com - information portal or exchange or both?</a:t>
            </a:r>
          </a:p>
          <a:p>
            <a:pPr marL="609600" indent="-609600" eaLnBrk="1" hangingPunct="1">
              <a:buFont typeface="Arial" charset="0"/>
              <a:buAutoNum type="arabicParenR"/>
            </a:pPr>
            <a:endParaRPr lang="en-US" b="1" smtClean="0"/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 b="1" smtClean="0"/>
              <a:t>Vertical or horizontal ?</a:t>
            </a:r>
          </a:p>
          <a:p>
            <a:pPr marL="609600" indent="-609600" eaLnBrk="1" hangingPunct="1">
              <a:buFont typeface="Arial" charset="0"/>
              <a:buNone/>
            </a:pPr>
            <a:endParaRPr lang="en-US" b="1" smtClean="0"/>
          </a:p>
        </p:txBody>
      </p:sp>
      <p:sp>
        <p:nvSpPr>
          <p:cNvPr id="102404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644542AA-0963-4F33-96F4-29190E6517C1}" type="slidenum">
              <a:rPr lang="es-E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2405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B2B PORTALS, DIRECTORIES, AND OWNERSHIP OF B2B MARKETPLACES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OWNERSHIP OF B2B MARKETPLACES</a:t>
            </a:r>
          </a:p>
          <a:p>
            <a:pPr lvl="1" eaLnBrk="1" hangingPunct="1"/>
            <a:r>
              <a:rPr lang="en-US" b="1" smtClean="0"/>
              <a:t>Third-Party Exchanges</a:t>
            </a:r>
          </a:p>
          <a:p>
            <a:pPr lvl="1" eaLnBrk="1" hangingPunct="1"/>
            <a:r>
              <a:rPr lang="en-US" b="1" smtClean="0"/>
              <a:t>consortium trading exchange (CTE)</a:t>
            </a:r>
          </a:p>
          <a:p>
            <a:pPr lvl="1" eaLnBrk="1" hangingPunct="1">
              <a:buFontTx/>
              <a:buNone/>
            </a:pPr>
            <a:r>
              <a:rPr lang="en-US" smtClean="0"/>
              <a:t>	An exchange formed and operated by a group of major companies in an industry to provide industry-wide transaction services.</a:t>
            </a:r>
          </a:p>
          <a:p>
            <a:pPr lvl="1"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FB02A3C2-503A-4F4D-99C9-E8365B790D1D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business-to-business e-commerce (B2B EC)</a:t>
            </a:r>
          </a:p>
          <a:p>
            <a:pPr eaLnBrk="1" hangingPunct="1">
              <a:buFontTx/>
              <a:buNone/>
            </a:pPr>
            <a:r>
              <a:rPr lang="en-US" smtClean="0"/>
              <a:t>	Transactions between businesses (i.e. companies, suppliers, government) conducted electronically over the Internet, extranets, intranets, or private networks; also known as eB2B (electronic B2B) or just B2B.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432CFC04-4C6A-44C7-802B-8113ECCC5C5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98169058-CBE0-4043-A2DE-1FF85218A67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57313"/>
            <a:ext cx="874395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B2B IN THE WEB 2.0 ENVIRONMENT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SOCIAL NETWORKING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THE OPPORTUNITIES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THE USE OF WEB 2.0 TOOLS IN B2B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SOCIAL NETWORKS IN THE B2B MARKETPLACE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EXAMPLES OF OTHER ACTIVITIES OF B2B SOCIAL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THE FUTURE OF B2B SOCIAL NETWORKING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Examples 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American Express Business Travel Services (BTX businesstravelconnexion.com)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Facebook, linkedin.com (for company staff)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48101BF9-B732-4175-8E99-939E5BD4F07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INTERNET MARKETING IN B2B EC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ORGANIZATIONAL BUYER BEHAVIOR</a:t>
            </a:r>
          </a:p>
          <a:p>
            <a:pPr eaLnBrk="1" hangingPunct="1"/>
            <a:r>
              <a:rPr lang="en-US" b="1" smtClean="0"/>
              <a:t>THE MARKETING AND ADVERTISING PROCESSES IN B2B</a:t>
            </a:r>
          </a:p>
          <a:p>
            <a:pPr eaLnBrk="1" hangingPunct="1"/>
            <a:r>
              <a:rPr lang="en-US" b="1" smtClean="0"/>
              <a:t>METHODS FOR B2B ONLINE MARKETING</a:t>
            </a:r>
          </a:p>
          <a:p>
            <a:pPr lvl="1" eaLnBrk="1" hangingPunct="1"/>
            <a:r>
              <a:rPr lang="en-US" b="1" smtClean="0"/>
              <a:t>Targeting Customers</a:t>
            </a:r>
          </a:p>
          <a:p>
            <a:pPr lvl="1" eaLnBrk="1" hangingPunct="1"/>
            <a:r>
              <a:rPr lang="en-US" b="1" smtClean="0"/>
              <a:t>Electronic Wholesalers</a:t>
            </a:r>
          </a:p>
          <a:p>
            <a:pPr eaLnBrk="1" hangingPunct="1"/>
            <a:r>
              <a:rPr lang="en-US" b="1" smtClean="0"/>
              <a:t>AFFILIATE PROGRAMS, INFOMEDIARIES (bloomberg, reuters), AND DATA MINING</a:t>
            </a:r>
          </a:p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1B08F944-B416-462D-8AFE-A3F2FD18627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Which B2B model(s) should we use for e-procurement?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Which exchange to join?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What is the organizational impact of B2B?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What are some ethical issues in B2B?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How shall we manage our suppliers?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Which type of social network? Private (proprietary) or public?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D56E3011-CD28-489F-95CD-70F5224F7F0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C22A1DAA-E82D-426E-8E95-6B02C3FDF43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31788"/>
            <a:ext cx="8307388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THE BASIC TYPES OF B2B E-MARKETPLACES AND SERVICES</a:t>
            </a:r>
          </a:p>
          <a:p>
            <a:pPr lvl="1" eaLnBrk="1" hangingPunct="1"/>
            <a:r>
              <a:rPr lang="en-US" b="1" smtClean="0"/>
              <a:t>One-to-Many and Many-to-One: Private E-Marketplaces</a:t>
            </a:r>
          </a:p>
          <a:p>
            <a:pPr lvl="2" eaLnBrk="1" hangingPunct="1"/>
            <a:r>
              <a:rPr lang="en-US" b="1" smtClean="0"/>
              <a:t>company-centric EC</a:t>
            </a:r>
          </a:p>
          <a:p>
            <a:pPr lvl="2" eaLnBrk="1" hangingPunct="1">
              <a:buFontTx/>
              <a:buNone/>
            </a:pPr>
            <a:r>
              <a:rPr lang="en-US" smtClean="0"/>
              <a:t>	E-commerce that focuses on a single company’s buying needs (many-to-one or buy-side) or selling needs (one-to-many or sell-side).</a:t>
            </a:r>
          </a:p>
          <a:p>
            <a:pPr lvl="2"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ED867E33-8102-4394-BC4A-DF196356655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b="1" smtClean="0"/>
              <a:t>Many-to-Many: Exchanges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exchanges (trading communities or trading exchanges)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Many-to-many e-marketplaces, usually owned and run by a third party or a consortium, in which many buyers and many sellers meet electronically to trade with each other.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public e-marketplaces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Third-party exchanges open to all interested parties (sellers and buyers).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Supply Chain Improvers and Collaborative Commerce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25DC72F2-0DF0-42E8-9C68-C193496D58F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B2B CHARACTERISTICS</a:t>
            </a:r>
          </a:p>
          <a:p>
            <a:pPr lvl="1" eaLnBrk="1" hangingPunct="1"/>
            <a:r>
              <a:rPr lang="en-US" b="1" smtClean="0"/>
              <a:t>Parties to the Transaction: Sellers, Buyers, and Intermediaries</a:t>
            </a:r>
          </a:p>
          <a:p>
            <a:pPr lvl="2" eaLnBrk="1" hangingPunct="1"/>
            <a:r>
              <a:rPr lang="en-US" b="1" smtClean="0"/>
              <a:t>online intermediary</a:t>
            </a:r>
          </a:p>
          <a:p>
            <a:pPr lvl="2" eaLnBrk="1" hangingPunct="1">
              <a:buFontTx/>
              <a:buNone/>
            </a:pPr>
            <a:r>
              <a:rPr lang="en-US" smtClean="0"/>
              <a:t>	An online third party that brokers a transaction online between a buyer and a seller; may be virtual or click-and-mortar.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BCFFB326-C16C-49D3-A4B8-813C6D15350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CONCEPTS, CHARACTERISTICS, </a:t>
            </a:r>
            <a:br>
              <a:rPr lang="en-US" sz="3400" smtClean="0">
                <a:ea typeface="+mj-ea"/>
                <a:cs typeface="+mj-cs"/>
              </a:rPr>
            </a:br>
            <a:r>
              <a:rPr lang="en-US" sz="3400" smtClean="0">
                <a:ea typeface="+mj-ea"/>
                <a:cs typeface="+mj-cs"/>
              </a:rPr>
              <a:t>AND MODELS OF B2B E-COMMERCE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Types of Transactions</a:t>
            </a:r>
          </a:p>
          <a:p>
            <a:pPr lvl="2" eaLnBrk="1" hangingPunct="1"/>
            <a:r>
              <a:rPr lang="en-US" b="1" smtClean="0"/>
              <a:t>spot buying</a:t>
            </a:r>
          </a:p>
          <a:p>
            <a:pPr lvl="2" eaLnBrk="1" hangingPunct="1">
              <a:buFontTx/>
              <a:buNone/>
            </a:pPr>
            <a:r>
              <a:rPr lang="en-US" smtClean="0"/>
              <a:t>	The purchase of goods and services as they are needed, usually at prevailing market prices.</a:t>
            </a:r>
          </a:p>
          <a:p>
            <a:pPr lvl="2" eaLnBrk="1" hangingPunct="1"/>
            <a:r>
              <a:rPr lang="en-US" b="1" smtClean="0"/>
              <a:t>strategic (systematic) sourcing</a:t>
            </a:r>
          </a:p>
          <a:p>
            <a:pPr lvl="2" eaLnBrk="1" hangingPunct="1">
              <a:buFontTx/>
              <a:buNone/>
            </a:pPr>
            <a:r>
              <a:rPr lang="en-US" smtClean="0"/>
              <a:t>	Purchases involving long-term contracts that usually are based on private negotiations between sellers and buyers.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5-</a:t>
            </a:r>
            <a:fld id="{88BAA564-CDE0-41E0-82B5-AF1737BA6E2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1504</Words>
  <Application>Microsoft Office PowerPoint</Application>
  <PresentationFormat>On-screen Show (4:3)</PresentationFormat>
  <Paragraphs>330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ＭＳ Ｐゴシック</vt:lpstr>
      <vt:lpstr>Tema de Office</vt:lpstr>
      <vt:lpstr>Chapter 5 B2B E-Commerce</vt:lpstr>
      <vt:lpstr>LEARNING OBJECTIVES</vt:lpstr>
      <vt:lpstr>LEARNING OBJECTIVES</vt:lpstr>
      <vt:lpstr>CONCEPTS, CHARACTERISTICS,  AND MODELS OF B2B E-COMMERCE</vt:lpstr>
      <vt:lpstr>PowerPoint Presentation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PowerPoint Presentation</vt:lpstr>
      <vt:lpstr>ONE-TO-MANY:  SELL-SIDE E-MARKETPLACES</vt:lpstr>
      <vt:lpstr>SELLING VIA DISTRIBUTORS  AND OTHER INTERMEDIARIES</vt:lpstr>
      <vt:lpstr>SELLING VIA E-AUCTIONS</vt:lpstr>
      <vt:lpstr>SELLING VIA E-AUCTIONS</vt:lpstr>
      <vt:lpstr>ONE-FROM-MANY:  BUY-SIDE E-MARKETPLACES AND E-PROCUREMENT</vt:lpstr>
      <vt:lpstr>ONE-FROM-MANY:  BUY-SIDE E-MARKETPLACES AND E-PROCUREMENT</vt:lpstr>
      <vt:lpstr>PowerPoint Presentation</vt:lpstr>
      <vt:lpstr>ONE-FROM-MANY:  BUY-SIDE E-MARKETPLACES AND E-PROCUREMENT</vt:lpstr>
      <vt:lpstr>ONE-FROM-MANY:  BUY-SIDE E-MARKETPLACES AND E-PROCUREMENT</vt:lpstr>
      <vt:lpstr>BUY-SIDE E-MARKETPLACES:  REVERSE AUCTIONS</vt:lpstr>
      <vt:lpstr>PowerPoint Presentation</vt:lpstr>
      <vt:lpstr>OTHER E-PROCUREMENT METHODS</vt:lpstr>
      <vt:lpstr>OTHER E-PROCUREMENT METHODS</vt:lpstr>
      <vt:lpstr>OTHER E-PROCUREMENT METHODS</vt:lpstr>
      <vt:lpstr>OTHER E-PROCUREMENT METHODS</vt:lpstr>
      <vt:lpstr>PowerPoint Presentation</vt:lpstr>
      <vt:lpstr>OTHER E-PROCUREMENT METHODS</vt:lpstr>
      <vt:lpstr>OTHER E-PROCUREMENT METHODS</vt:lpstr>
      <vt:lpstr>PowerPoint Presentation</vt:lpstr>
      <vt:lpstr>B2B ELECTRONIC EXCHANGES:  DEFINITIONS AND CONCEPTS</vt:lpstr>
      <vt:lpstr>PowerPoint Presentation</vt:lpstr>
      <vt:lpstr>PowerPoint Presentation</vt:lpstr>
      <vt:lpstr>B2B PORTALS, DIRECTORIES,  AND OWNERSHIP OF B2B MARKETPLACES</vt:lpstr>
      <vt:lpstr>B2B PORTALS, DIRECTORIES,  AND OWNERSHIP OF B2B MARKETPLACES</vt:lpstr>
      <vt:lpstr>B2B PORTALS, DIRECTORIES, AND OWNERSHIP OF B2B MARKETPLACES</vt:lpstr>
      <vt:lpstr>PowerPoint Presentation</vt:lpstr>
      <vt:lpstr>B2B IN THE WEB 2.0 ENVIRONMENT  AND SOCIAL NETWORKING</vt:lpstr>
      <vt:lpstr>INTERNET MARKETING IN B2B EC</vt:lpstr>
      <vt:lpstr>MANAGERIAL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MARAVILLAS DEL MUNDO</dc:title>
  <dc:creator>Judy</dc:creator>
  <cp:lastModifiedBy>USER</cp:lastModifiedBy>
  <cp:revision>90</cp:revision>
  <dcterms:created xsi:type="dcterms:W3CDTF">2009-05-25T19:22:03Z</dcterms:created>
  <dcterms:modified xsi:type="dcterms:W3CDTF">2013-07-15T11:58:04Z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