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8" r:id="rId33"/>
    <p:sldId id="337" r:id="rId34"/>
    <p:sldId id="339" r:id="rId35"/>
    <p:sldId id="340" r:id="rId36"/>
    <p:sldId id="341" r:id="rId3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E99151D-C356-4B7C-AD9F-7BDF7B30919A}" type="datetime1">
              <a:rPr lang="en-US"/>
              <a:pPr/>
              <a:t>7/26/2013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8974658-4E9D-4B6C-86F9-4BF272ECB6D6}" type="slidenum">
              <a:rPr lang="en-US"/>
              <a:pPr/>
              <a:t>‹#›</a:t>
            </a:fld>
            <a:endParaRPr lang="en-US"/>
          </a:p>
        </p:txBody>
      </p:sp>
    </p:spTree>
    <p:extLst>
      <p:ext uri="{BB962C8B-B14F-4D97-AF65-F5344CB8AC3E}">
        <p14:creationId xmlns:p14="http://schemas.microsoft.com/office/powerpoint/2010/main" val="2402553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69AEC4E-0B66-4522-95AB-7DDC4E9D9F1C}" type="slidenum">
              <a:rPr lang="en-GB" sz="1200">
                <a:latin typeface="Calibri" pitchFamily="34" charset="0"/>
              </a:rPr>
              <a:pPr eaLnBrk="1" hangingPunct="1"/>
              <a:t>0</a:t>
            </a:fld>
            <a:endParaRPr lang="en-GB" sz="1200">
              <a:latin typeface="Calibri" pitchFamily="34" charset="0"/>
            </a:endParaRPr>
          </a:p>
        </p:txBody>
      </p:sp>
      <p:sp>
        <p:nvSpPr>
          <p:cNvPr id="1536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6862EDA-B61E-41AC-9782-A9716293F22C}" type="slidenum">
              <a:rPr lang="en-GB" sz="1200">
                <a:latin typeface="Calibri" pitchFamily="34" charset="0"/>
              </a:rPr>
              <a:pPr eaLnBrk="1" hangingPunct="1"/>
              <a:t>9</a:t>
            </a:fld>
            <a:endParaRPr lang="en-GB" sz="1200">
              <a:latin typeface="Calibri" pitchFamily="34" charset="0"/>
            </a:endParaRPr>
          </a:p>
        </p:txBody>
      </p:sp>
      <p:sp>
        <p:nvSpPr>
          <p:cNvPr id="3379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F7B0C6B-8679-4976-A408-D10C154E77F1}" type="slidenum">
              <a:rPr lang="en-GB" sz="1200">
                <a:latin typeface="Calibri" pitchFamily="34" charset="0"/>
              </a:rPr>
              <a:pPr eaLnBrk="1" hangingPunct="1"/>
              <a:t>10</a:t>
            </a:fld>
            <a:endParaRPr lang="en-GB" sz="1200">
              <a:latin typeface="Calibri" pitchFamily="34" charset="0"/>
            </a:endParaRPr>
          </a:p>
        </p:txBody>
      </p:sp>
      <p:sp>
        <p:nvSpPr>
          <p:cNvPr id="3584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C8483C5-63BC-462A-9F88-E0FA40F1525D}" type="slidenum">
              <a:rPr lang="en-GB" sz="1200">
                <a:latin typeface="Calibri" pitchFamily="34" charset="0"/>
              </a:rPr>
              <a:pPr eaLnBrk="1" hangingPunct="1"/>
              <a:t>11</a:t>
            </a:fld>
            <a:endParaRPr lang="en-GB" sz="1200">
              <a:latin typeface="Calibri" pitchFamily="34" charset="0"/>
            </a:endParaRPr>
          </a:p>
        </p:txBody>
      </p:sp>
      <p:sp>
        <p:nvSpPr>
          <p:cNvPr id="3789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11044A6-3A0E-44B0-96C4-C29D0EE72BC4}" type="slidenum">
              <a:rPr lang="en-GB" sz="1200">
                <a:latin typeface="Calibri" pitchFamily="34" charset="0"/>
              </a:rPr>
              <a:pPr eaLnBrk="1" hangingPunct="1"/>
              <a:t>12</a:t>
            </a:fld>
            <a:endParaRPr lang="en-GB" sz="1200">
              <a:latin typeface="Calibri" pitchFamily="34" charset="0"/>
            </a:endParaRPr>
          </a:p>
        </p:txBody>
      </p:sp>
      <p:sp>
        <p:nvSpPr>
          <p:cNvPr id="3993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A09545A-206D-4DA7-B13D-CFAFE9E3C941}" type="slidenum">
              <a:rPr lang="en-GB" sz="1200">
                <a:latin typeface="Calibri" pitchFamily="34" charset="0"/>
              </a:rPr>
              <a:pPr eaLnBrk="1" hangingPunct="1"/>
              <a:t>13</a:t>
            </a:fld>
            <a:endParaRPr lang="en-GB" sz="1200">
              <a:latin typeface="Calibri" pitchFamily="34" charset="0"/>
            </a:endParaRPr>
          </a:p>
        </p:txBody>
      </p:sp>
      <p:sp>
        <p:nvSpPr>
          <p:cNvPr id="4198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C04732A-ABF4-4710-B8D5-94235A811CB2}" type="slidenum">
              <a:rPr lang="en-GB" sz="1200">
                <a:latin typeface="Calibri" pitchFamily="34" charset="0"/>
              </a:rPr>
              <a:pPr eaLnBrk="1" hangingPunct="1"/>
              <a:t>14</a:t>
            </a:fld>
            <a:endParaRPr lang="en-GB" sz="1200">
              <a:latin typeface="Calibri" pitchFamily="34" charset="0"/>
            </a:endParaRPr>
          </a:p>
        </p:txBody>
      </p:sp>
      <p:sp>
        <p:nvSpPr>
          <p:cNvPr id="4403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4007480-0458-48C9-8E18-91406DD82D1C}" type="slidenum">
              <a:rPr lang="en-GB" sz="1200">
                <a:latin typeface="Calibri" pitchFamily="34" charset="0"/>
              </a:rPr>
              <a:pPr eaLnBrk="1" hangingPunct="1"/>
              <a:t>15</a:t>
            </a:fld>
            <a:endParaRPr lang="en-GB" sz="1200">
              <a:latin typeface="Calibri" pitchFamily="34" charset="0"/>
            </a:endParaRPr>
          </a:p>
        </p:txBody>
      </p:sp>
      <p:sp>
        <p:nvSpPr>
          <p:cNvPr id="4608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4198C86-E922-4DD8-B53F-C97D45DF059F}" type="slidenum">
              <a:rPr lang="en-GB" sz="1200">
                <a:latin typeface="Calibri" pitchFamily="34" charset="0"/>
              </a:rPr>
              <a:pPr eaLnBrk="1" hangingPunct="1"/>
              <a:t>16</a:t>
            </a:fld>
            <a:endParaRPr lang="en-GB" sz="1200">
              <a:latin typeface="Calibri" pitchFamily="34" charset="0"/>
            </a:endParaRPr>
          </a:p>
        </p:txBody>
      </p:sp>
      <p:sp>
        <p:nvSpPr>
          <p:cNvPr id="4813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96918E2-13ED-484F-A7C6-F0D955678EA9}" type="slidenum">
              <a:rPr lang="en-GB" sz="1200">
                <a:latin typeface="Calibri" pitchFamily="34" charset="0"/>
              </a:rPr>
              <a:pPr eaLnBrk="1" hangingPunct="1"/>
              <a:t>17</a:t>
            </a:fld>
            <a:endParaRPr lang="en-GB" sz="1200">
              <a:latin typeface="Calibri" pitchFamily="34" charset="0"/>
            </a:endParaRPr>
          </a:p>
        </p:txBody>
      </p:sp>
      <p:sp>
        <p:nvSpPr>
          <p:cNvPr id="5017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BB7FF15-5474-4749-A2FC-3C9D76F501A6}" type="slidenum">
              <a:rPr lang="en-GB" sz="1200">
                <a:latin typeface="Calibri" pitchFamily="34" charset="0"/>
              </a:rPr>
              <a:pPr eaLnBrk="1" hangingPunct="1"/>
              <a:t>18</a:t>
            </a:fld>
            <a:endParaRPr lang="en-GB" sz="1200">
              <a:latin typeface="Calibri" pitchFamily="34" charset="0"/>
            </a:endParaRPr>
          </a:p>
        </p:txBody>
      </p:sp>
      <p:sp>
        <p:nvSpPr>
          <p:cNvPr id="5222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1CDDBC3-F1B6-42C3-908F-62AF8AB5CBC1}" type="slidenum">
              <a:rPr lang="en-GB" sz="1200">
                <a:latin typeface="Calibri" pitchFamily="34" charset="0"/>
              </a:rPr>
              <a:pPr eaLnBrk="1" hangingPunct="1"/>
              <a:t>1</a:t>
            </a:fld>
            <a:endParaRPr lang="en-GB" sz="1200">
              <a:latin typeface="Calibri" pitchFamily="34" charset="0"/>
            </a:endParaRPr>
          </a:p>
        </p:txBody>
      </p:sp>
      <p:sp>
        <p:nvSpPr>
          <p:cNvPr id="1741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E2D8FAA-0949-44B5-B155-4DAABCAD2AE9}" type="slidenum">
              <a:rPr lang="en-GB" sz="1200">
                <a:latin typeface="Calibri" pitchFamily="34" charset="0"/>
              </a:rPr>
              <a:pPr eaLnBrk="1" hangingPunct="1"/>
              <a:t>19</a:t>
            </a:fld>
            <a:endParaRPr lang="en-GB" sz="1200">
              <a:latin typeface="Calibri" pitchFamily="34" charset="0"/>
            </a:endParaRPr>
          </a:p>
        </p:txBody>
      </p:sp>
      <p:sp>
        <p:nvSpPr>
          <p:cNvPr id="5427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0EE26DB-B656-49DE-8266-8EC7AD2516FC}" type="slidenum">
              <a:rPr lang="en-GB" sz="1200">
                <a:latin typeface="Calibri" pitchFamily="34" charset="0"/>
              </a:rPr>
              <a:pPr eaLnBrk="1" hangingPunct="1"/>
              <a:t>20</a:t>
            </a:fld>
            <a:endParaRPr lang="en-GB" sz="1200">
              <a:latin typeface="Calibri" pitchFamily="34" charset="0"/>
            </a:endParaRPr>
          </a:p>
        </p:txBody>
      </p:sp>
      <p:sp>
        <p:nvSpPr>
          <p:cNvPr id="5632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1A88BE1-9996-4BCB-BD7E-D582A33E9D82}" type="slidenum">
              <a:rPr lang="en-GB" sz="1200">
                <a:latin typeface="Calibri" pitchFamily="34" charset="0"/>
              </a:rPr>
              <a:pPr eaLnBrk="1" hangingPunct="1"/>
              <a:t>21</a:t>
            </a:fld>
            <a:endParaRPr lang="en-GB" sz="1200">
              <a:latin typeface="Calibri" pitchFamily="34" charset="0"/>
            </a:endParaRPr>
          </a:p>
        </p:txBody>
      </p:sp>
      <p:sp>
        <p:nvSpPr>
          <p:cNvPr id="5837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5D91DCA-BDE5-481B-BD93-65ADF59BBDD0}" type="slidenum">
              <a:rPr lang="en-GB" sz="1200">
                <a:latin typeface="Calibri" pitchFamily="34" charset="0"/>
              </a:rPr>
              <a:pPr eaLnBrk="1" hangingPunct="1"/>
              <a:t>22</a:t>
            </a:fld>
            <a:endParaRPr lang="en-GB" sz="1200">
              <a:latin typeface="Calibri" pitchFamily="34" charset="0"/>
            </a:endParaRPr>
          </a:p>
        </p:txBody>
      </p:sp>
      <p:sp>
        <p:nvSpPr>
          <p:cNvPr id="6041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5E96C11-663D-4D28-A645-202F3947DB07}" type="slidenum">
              <a:rPr lang="en-GB" sz="1200">
                <a:latin typeface="Calibri" pitchFamily="34" charset="0"/>
              </a:rPr>
              <a:pPr eaLnBrk="1" hangingPunct="1"/>
              <a:t>23</a:t>
            </a:fld>
            <a:endParaRPr lang="en-GB" sz="1200">
              <a:latin typeface="Calibri" pitchFamily="34" charset="0"/>
            </a:endParaRPr>
          </a:p>
        </p:txBody>
      </p:sp>
      <p:sp>
        <p:nvSpPr>
          <p:cNvPr id="6246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08D5F5F-4DA6-44AF-A0F2-656040426E94}" type="slidenum">
              <a:rPr lang="en-GB" sz="1200">
                <a:latin typeface="Calibri" pitchFamily="34" charset="0"/>
              </a:rPr>
              <a:pPr eaLnBrk="1" hangingPunct="1"/>
              <a:t>24</a:t>
            </a:fld>
            <a:endParaRPr lang="en-GB" sz="1200">
              <a:latin typeface="Calibri" pitchFamily="34" charset="0"/>
            </a:endParaRPr>
          </a:p>
        </p:txBody>
      </p:sp>
      <p:sp>
        <p:nvSpPr>
          <p:cNvPr id="6451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4E27B96-3DD0-4D1A-A25C-6FE3CD6F1C78}" type="slidenum">
              <a:rPr lang="en-GB" sz="1200">
                <a:latin typeface="Calibri" pitchFamily="34" charset="0"/>
              </a:rPr>
              <a:pPr eaLnBrk="1" hangingPunct="1"/>
              <a:t>25</a:t>
            </a:fld>
            <a:endParaRPr lang="en-GB" sz="1200">
              <a:latin typeface="Calibri" pitchFamily="34" charset="0"/>
            </a:endParaRPr>
          </a:p>
        </p:txBody>
      </p:sp>
      <p:sp>
        <p:nvSpPr>
          <p:cNvPr id="6656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3801762-1D9C-4CCC-94AB-57BF2F90518E}" type="slidenum">
              <a:rPr lang="en-GB" sz="1200">
                <a:latin typeface="Calibri" pitchFamily="34" charset="0"/>
              </a:rPr>
              <a:pPr eaLnBrk="1" hangingPunct="1"/>
              <a:t>26</a:t>
            </a:fld>
            <a:endParaRPr lang="en-GB" sz="1200">
              <a:latin typeface="Calibri" pitchFamily="34" charset="0"/>
            </a:endParaRPr>
          </a:p>
        </p:txBody>
      </p:sp>
      <p:sp>
        <p:nvSpPr>
          <p:cNvPr id="6861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F44AB33-02EB-4C41-93D9-7E9A9ED1272C}" type="slidenum">
              <a:rPr lang="en-GB" sz="1200">
                <a:latin typeface="Calibri" pitchFamily="34" charset="0"/>
              </a:rPr>
              <a:pPr eaLnBrk="1" hangingPunct="1"/>
              <a:t>27</a:t>
            </a:fld>
            <a:endParaRPr lang="en-GB" sz="1200">
              <a:latin typeface="Calibri" pitchFamily="34" charset="0"/>
            </a:endParaRPr>
          </a:p>
        </p:txBody>
      </p:sp>
      <p:sp>
        <p:nvSpPr>
          <p:cNvPr id="7065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DF86207-3609-4F87-A3E7-6A65AD0D918C}" type="slidenum">
              <a:rPr lang="en-GB" sz="1200">
                <a:latin typeface="Calibri" pitchFamily="34" charset="0"/>
              </a:rPr>
              <a:pPr eaLnBrk="1" hangingPunct="1"/>
              <a:t>28</a:t>
            </a:fld>
            <a:endParaRPr lang="en-GB" sz="1200">
              <a:latin typeface="Calibri" pitchFamily="34" charset="0"/>
            </a:endParaRPr>
          </a:p>
        </p:txBody>
      </p:sp>
      <p:sp>
        <p:nvSpPr>
          <p:cNvPr id="7270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9AD534E-48F9-4789-AD84-D45BF524B92D}" type="slidenum">
              <a:rPr lang="en-GB" sz="1200">
                <a:latin typeface="Calibri" pitchFamily="34" charset="0"/>
              </a:rPr>
              <a:pPr eaLnBrk="1" hangingPunct="1"/>
              <a:t>2</a:t>
            </a:fld>
            <a:endParaRPr lang="en-GB" sz="1200">
              <a:latin typeface="Calibri" pitchFamily="34" charset="0"/>
            </a:endParaRPr>
          </a:p>
        </p:txBody>
      </p:sp>
      <p:sp>
        <p:nvSpPr>
          <p:cNvPr id="1945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C681D1A-6FE9-4417-BF78-4F0434F63052}" type="slidenum">
              <a:rPr lang="en-GB" sz="1200">
                <a:latin typeface="Calibri" pitchFamily="34" charset="0"/>
              </a:rPr>
              <a:pPr eaLnBrk="1" hangingPunct="1"/>
              <a:t>29</a:t>
            </a:fld>
            <a:endParaRPr lang="en-GB" sz="1200">
              <a:latin typeface="Calibri" pitchFamily="34" charset="0"/>
            </a:endParaRPr>
          </a:p>
        </p:txBody>
      </p:sp>
      <p:sp>
        <p:nvSpPr>
          <p:cNvPr id="7475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4704476-5B7E-4196-9A10-FB53C3AF3A57}" type="slidenum">
              <a:rPr lang="en-GB" sz="1200">
                <a:latin typeface="Calibri" pitchFamily="34" charset="0"/>
              </a:rPr>
              <a:pPr eaLnBrk="1" hangingPunct="1"/>
              <a:t>30</a:t>
            </a:fld>
            <a:endParaRPr lang="en-GB" sz="1200">
              <a:latin typeface="Calibri" pitchFamily="34" charset="0"/>
            </a:endParaRPr>
          </a:p>
        </p:txBody>
      </p:sp>
      <p:sp>
        <p:nvSpPr>
          <p:cNvPr id="7680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E8B4D3A-E1DC-44B8-8C74-8FF2DF3004A2}" type="slidenum">
              <a:rPr lang="en-GB" sz="1200">
                <a:latin typeface="Calibri" pitchFamily="34" charset="0"/>
              </a:rPr>
              <a:pPr eaLnBrk="1" hangingPunct="1"/>
              <a:t>31</a:t>
            </a:fld>
            <a:endParaRPr lang="en-GB" sz="1200">
              <a:latin typeface="Calibri" pitchFamily="34" charset="0"/>
            </a:endParaRPr>
          </a:p>
        </p:txBody>
      </p:sp>
      <p:sp>
        <p:nvSpPr>
          <p:cNvPr id="7885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C4211E9-F042-4C43-A40C-0A1487BFC36B}" type="slidenum">
              <a:rPr lang="en-GB" sz="1200">
                <a:latin typeface="Calibri" pitchFamily="34" charset="0"/>
              </a:rPr>
              <a:pPr eaLnBrk="1" hangingPunct="1"/>
              <a:t>32</a:t>
            </a:fld>
            <a:endParaRPr lang="en-GB" sz="1200">
              <a:latin typeface="Calibri" pitchFamily="34" charset="0"/>
            </a:endParaRPr>
          </a:p>
        </p:txBody>
      </p:sp>
      <p:sp>
        <p:nvSpPr>
          <p:cNvPr id="8089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A74F4AD-9BC7-45FB-9C45-96C9662B0D2E}" type="slidenum">
              <a:rPr lang="en-GB" sz="1200">
                <a:latin typeface="Calibri" pitchFamily="34" charset="0"/>
              </a:rPr>
              <a:pPr eaLnBrk="1" hangingPunct="1"/>
              <a:t>33</a:t>
            </a:fld>
            <a:endParaRPr lang="en-GB" sz="1200">
              <a:latin typeface="Calibri" pitchFamily="34" charset="0"/>
            </a:endParaRPr>
          </a:p>
        </p:txBody>
      </p:sp>
      <p:sp>
        <p:nvSpPr>
          <p:cNvPr id="8294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DA4DE9B-4449-4AC9-910B-37D980EC07A9}" type="slidenum">
              <a:rPr lang="en-GB" sz="1200">
                <a:latin typeface="Calibri" pitchFamily="34" charset="0"/>
              </a:rPr>
              <a:pPr eaLnBrk="1" hangingPunct="1"/>
              <a:t>34</a:t>
            </a:fld>
            <a:endParaRPr lang="en-GB" sz="1200">
              <a:latin typeface="Calibri" pitchFamily="34" charset="0"/>
            </a:endParaRPr>
          </a:p>
        </p:txBody>
      </p:sp>
      <p:sp>
        <p:nvSpPr>
          <p:cNvPr id="8499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478238B-9883-40E8-BF81-F9DE32E92FF5}" type="slidenum">
              <a:rPr lang="en-GB" sz="1200">
                <a:latin typeface="Calibri" pitchFamily="34" charset="0"/>
              </a:rPr>
              <a:pPr eaLnBrk="1" hangingPunct="1"/>
              <a:t>35</a:t>
            </a:fld>
            <a:endParaRPr lang="en-GB" sz="1200">
              <a:latin typeface="Calibri" pitchFamily="34" charset="0"/>
            </a:endParaRPr>
          </a:p>
        </p:txBody>
      </p:sp>
      <p:sp>
        <p:nvSpPr>
          <p:cNvPr id="8704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0D5A519-F026-4BE2-B86A-FEC9F5C1E644}" type="slidenum">
              <a:rPr lang="en-GB" sz="1200">
                <a:latin typeface="Calibri" pitchFamily="34" charset="0"/>
              </a:rPr>
              <a:pPr eaLnBrk="1" hangingPunct="1"/>
              <a:t>3</a:t>
            </a:fld>
            <a:endParaRPr lang="en-GB" sz="1200">
              <a:latin typeface="Calibri" pitchFamily="34" charset="0"/>
            </a:endParaRPr>
          </a:p>
        </p:txBody>
      </p:sp>
      <p:sp>
        <p:nvSpPr>
          <p:cNvPr id="2150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DBCD4A1-9CF0-42BF-AB0F-94D9B9789E33}" type="slidenum">
              <a:rPr lang="en-GB" sz="1200">
                <a:latin typeface="Calibri" pitchFamily="34" charset="0"/>
              </a:rPr>
              <a:pPr eaLnBrk="1" hangingPunct="1"/>
              <a:t>4</a:t>
            </a:fld>
            <a:endParaRPr lang="en-GB" sz="1200">
              <a:latin typeface="Calibri" pitchFamily="34" charset="0"/>
            </a:endParaRPr>
          </a:p>
        </p:txBody>
      </p:sp>
      <p:sp>
        <p:nvSpPr>
          <p:cNvPr id="2355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A43D9DE2-5371-4F91-8E32-3E0A0D391523}" type="slidenum">
              <a:rPr lang="en-GB" sz="1200">
                <a:latin typeface="Calibri" pitchFamily="34" charset="0"/>
              </a:rPr>
              <a:pPr eaLnBrk="1" hangingPunct="1"/>
              <a:t>5</a:t>
            </a:fld>
            <a:endParaRPr lang="en-GB" sz="1200">
              <a:latin typeface="Calibri" pitchFamily="34" charset="0"/>
            </a:endParaRPr>
          </a:p>
        </p:txBody>
      </p:sp>
      <p:sp>
        <p:nvSpPr>
          <p:cNvPr id="2560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94D757E-C28D-4CBE-B3B6-81D7ECF1493F}" type="slidenum">
              <a:rPr lang="en-GB" sz="1200">
                <a:latin typeface="Calibri" pitchFamily="34" charset="0"/>
              </a:rPr>
              <a:pPr eaLnBrk="1" hangingPunct="1"/>
              <a:t>6</a:t>
            </a:fld>
            <a:endParaRPr lang="en-GB" sz="1200">
              <a:latin typeface="Calibri" pitchFamily="34" charset="0"/>
            </a:endParaRPr>
          </a:p>
        </p:txBody>
      </p:sp>
      <p:sp>
        <p:nvSpPr>
          <p:cNvPr id="2765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9B46282-1F3F-45E2-878F-AFFDB9CC539C}" type="slidenum">
              <a:rPr lang="en-GB" sz="1200">
                <a:latin typeface="Calibri" pitchFamily="34" charset="0"/>
              </a:rPr>
              <a:pPr eaLnBrk="1" hangingPunct="1"/>
              <a:t>7</a:t>
            </a:fld>
            <a:endParaRPr lang="en-GB" sz="1200">
              <a:latin typeface="Calibri" pitchFamily="34" charset="0"/>
            </a:endParaRPr>
          </a:p>
        </p:txBody>
      </p:sp>
      <p:sp>
        <p:nvSpPr>
          <p:cNvPr id="2969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493039E-9B20-4CA9-BFE4-FC25992BE585}" type="slidenum">
              <a:rPr lang="en-GB" sz="1200">
                <a:latin typeface="Calibri" pitchFamily="34" charset="0"/>
              </a:rPr>
              <a:pPr eaLnBrk="1" hangingPunct="1"/>
              <a:t>8</a:t>
            </a:fld>
            <a:endParaRPr lang="en-GB" sz="1200">
              <a:latin typeface="Calibri" pitchFamily="34" charset="0"/>
            </a:endParaRPr>
          </a:p>
        </p:txBody>
      </p:sp>
      <p:sp>
        <p:nvSpPr>
          <p:cNvPr id="3174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descr="Imagen1.jpg"/>
          <p:cNvPicPr>
            <a:picLocks noChangeAspect="1"/>
          </p:cNvPicPr>
          <p:nvPr userDrawn="1"/>
        </p:nvPicPr>
        <p:blipFill>
          <a:blip r:embed="rId2">
            <a:duotone>
              <a:prstClr val="black"/>
              <a:schemeClr val="accent1">
                <a:lumMod val="20000"/>
                <a:lumOff val="80000"/>
                <a:tint val="45000"/>
                <a:satMod val="400000"/>
              </a:schemeClr>
            </a:duotone>
          </a:blip>
          <a:srcRect t="21951"/>
          <a:stretch>
            <a:fillRect/>
          </a:stretch>
        </p:blipFill>
        <p:spPr>
          <a:xfrm>
            <a:off x="6315" y="0"/>
            <a:ext cx="9131370" cy="6858000"/>
          </a:xfrm>
          <a:prstGeom prst="ellipse">
            <a:avLst/>
          </a:prstGeom>
          <a:ln>
            <a:noFill/>
          </a:ln>
          <a:effectLst>
            <a:softEdge rad="635000"/>
          </a:effectLst>
        </p:spPr>
      </p:pic>
      <p:sp>
        <p:nvSpPr>
          <p:cNvPr id="2" name="1 Título"/>
          <p:cNvSpPr>
            <a:spLocks noGrp="1"/>
          </p:cNvSpPr>
          <p:nvPr>
            <p:ph type="ctrTitle"/>
          </p:nvPr>
        </p:nvSpPr>
        <p:spPr>
          <a:xfrm>
            <a:off x="685800" y="2130425"/>
            <a:ext cx="7772400" cy="1470025"/>
          </a:xfrm>
        </p:spPr>
        <p:txBody>
          <a:bodyPr/>
          <a:lstStyle>
            <a:lvl1pPr>
              <a:defRPr>
                <a:solidFill>
                  <a:srgbClr val="00B0F0"/>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5" name="3 Marcador de fecha"/>
          <p:cNvSpPr>
            <a:spLocks noGrp="1"/>
          </p:cNvSpPr>
          <p:nvPr>
            <p:ph type="dt" sz="half" idx="10"/>
          </p:nvPr>
        </p:nvSpPr>
        <p:spPr/>
        <p:txBody>
          <a:bodyPr/>
          <a:lstStyle>
            <a:lvl1pPr>
              <a:defRPr/>
            </a:lvl1pPr>
          </a:lstStyle>
          <a:p>
            <a:fld id="{F6BBA682-4D37-4418-809B-ED406993C51D}" type="datetime1">
              <a:rPr lang="es-ES"/>
              <a:pPr/>
              <a:t>26/07/2013</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r>
              <a:rPr lang="es-ES"/>
              <a:t>6-</a:t>
            </a:r>
            <a:fld id="{5ED91A64-C3CF-4088-9367-3FA894EFFC59}" type="slidenum">
              <a:rPr lang="es-ES"/>
              <a:pPr/>
              <a:t>‹#›</a:t>
            </a:fld>
            <a:endParaRPr lang="es-ES"/>
          </a:p>
        </p:txBody>
      </p:sp>
    </p:spTree>
    <p:extLst>
      <p:ext uri="{BB962C8B-B14F-4D97-AF65-F5344CB8AC3E}">
        <p14:creationId xmlns:p14="http://schemas.microsoft.com/office/powerpoint/2010/main" val="351492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7489162B-AC63-459D-B77C-A539423F25ED}" type="datetime1">
              <a:rPr lang="es-ES"/>
              <a:pPr/>
              <a:t>26/07/2013</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DEE79FDF-3610-44E0-8B45-18C6156F4C27}" type="slidenum">
              <a:rPr lang="es-ES"/>
              <a:pPr/>
              <a:t>‹#›</a:t>
            </a:fld>
            <a:endParaRPr lang="es-ES"/>
          </a:p>
        </p:txBody>
      </p:sp>
    </p:spTree>
    <p:extLst>
      <p:ext uri="{BB962C8B-B14F-4D97-AF65-F5344CB8AC3E}">
        <p14:creationId xmlns:p14="http://schemas.microsoft.com/office/powerpoint/2010/main" val="5827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946A40CF-A2C5-4A57-9658-F9AF9C4F8BF4}" type="datetime1">
              <a:rPr lang="es-ES"/>
              <a:pPr/>
              <a:t>26/07/2013</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C6F257E2-4CC7-4944-B1B7-754C7429AE68}" type="slidenum">
              <a:rPr lang="es-ES"/>
              <a:pPr/>
              <a:t>‹#›</a:t>
            </a:fld>
            <a:endParaRPr lang="es-ES"/>
          </a:p>
        </p:txBody>
      </p:sp>
    </p:spTree>
    <p:extLst>
      <p:ext uri="{BB962C8B-B14F-4D97-AF65-F5344CB8AC3E}">
        <p14:creationId xmlns:p14="http://schemas.microsoft.com/office/powerpoint/2010/main" val="134041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n>
                  <a:solidFill>
                    <a:schemeClr val="tx1"/>
                  </a:solidFill>
                  <a:prstDash val="solid"/>
                </a:ln>
                <a:solidFill>
                  <a:srgbClr val="00B0F0"/>
                </a:solidFill>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lvl1pPr>
              <a:defRPr/>
            </a:lvl1pPr>
          </a:lstStyle>
          <a:p>
            <a:fld id="{5170674C-A99E-4761-973B-8408B1DD27D1}" type="datetime1">
              <a:rPr lang="es-ES"/>
              <a:pPr/>
              <a:t>26/07/2013</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r>
              <a:rPr lang="es-ES"/>
              <a:t>6-</a:t>
            </a:r>
            <a:fld id="{C5106C77-A64A-4077-98EC-979B7313D02F}" type="slidenum">
              <a:rPr lang="es-ES"/>
              <a:pPr/>
              <a:t>‹#›</a:t>
            </a:fld>
            <a:endParaRPr lang="es-ES"/>
          </a:p>
        </p:txBody>
      </p:sp>
    </p:spTree>
    <p:extLst>
      <p:ext uri="{BB962C8B-B14F-4D97-AF65-F5344CB8AC3E}">
        <p14:creationId xmlns:p14="http://schemas.microsoft.com/office/powerpoint/2010/main" val="6008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BD2520F7-028E-4B7E-9EF8-5B734FE17332}" type="datetime1">
              <a:rPr lang="es-ES"/>
              <a:pPr/>
              <a:t>26/07/2013</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F86BDE74-2355-444D-A92F-BBF1EA4C815B}" type="slidenum">
              <a:rPr lang="es-ES"/>
              <a:pPr/>
              <a:t>‹#›</a:t>
            </a:fld>
            <a:endParaRPr lang="es-ES"/>
          </a:p>
        </p:txBody>
      </p:sp>
    </p:spTree>
    <p:extLst>
      <p:ext uri="{BB962C8B-B14F-4D97-AF65-F5344CB8AC3E}">
        <p14:creationId xmlns:p14="http://schemas.microsoft.com/office/powerpoint/2010/main" val="299059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FD93149-4380-488F-8190-10C586846D1A}" type="datetime1">
              <a:rPr lang="es-ES"/>
              <a:pPr/>
              <a:t>26/07/2013</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21D606B5-B301-42AE-AF6A-11B7CF81FB50}" type="slidenum">
              <a:rPr lang="es-ES"/>
              <a:pPr/>
              <a:t>‹#›</a:t>
            </a:fld>
            <a:endParaRPr lang="es-ES"/>
          </a:p>
        </p:txBody>
      </p:sp>
    </p:spTree>
    <p:extLst>
      <p:ext uri="{BB962C8B-B14F-4D97-AF65-F5344CB8AC3E}">
        <p14:creationId xmlns:p14="http://schemas.microsoft.com/office/powerpoint/2010/main" val="377982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E5705D43-BB1C-4809-BF68-31CC74D89BF7}" type="datetime1">
              <a:rPr lang="es-ES"/>
              <a:pPr/>
              <a:t>26/07/2013</a:t>
            </a:fld>
            <a:endParaRPr lang="es-ES"/>
          </a:p>
        </p:txBody>
      </p:sp>
      <p:sp>
        <p:nvSpPr>
          <p:cNvPr id="8"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9" name="5 Marcador de número de diapositiva"/>
          <p:cNvSpPr>
            <a:spLocks noGrp="1"/>
          </p:cNvSpPr>
          <p:nvPr>
            <p:ph type="sldNum" sz="quarter" idx="12"/>
          </p:nvPr>
        </p:nvSpPr>
        <p:spPr/>
        <p:txBody>
          <a:bodyPr/>
          <a:lstStyle>
            <a:lvl1pPr>
              <a:defRPr/>
            </a:lvl1pPr>
          </a:lstStyle>
          <a:p>
            <a:fld id="{57C83B56-8C33-4FD6-8747-4C4176629D2E}" type="slidenum">
              <a:rPr lang="es-ES"/>
              <a:pPr/>
              <a:t>‹#›</a:t>
            </a:fld>
            <a:endParaRPr lang="es-ES"/>
          </a:p>
        </p:txBody>
      </p:sp>
    </p:spTree>
    <p:extLst>
      <p:ext uri="{BB962C8B-B14F-4D97-AF65-F5344CB8AC3E}">
        <p14:creationId xmlns:p14="http://schemas.microsoft.com/office/powerpoint/2010/main" val="10435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51CD3F07-37DD-4149-8076-582102C2985C}" type="datetime1">
              <a:rPr lang="es-ES"/>
              <a:pPr/>
              <a:t>26/07/2013</a:t>
            </a:fld>
            <a:endParaRPr lang="es-ES"/>
          </a:p>
        </p:txBody>
      </p:sp>
      <p:sp>
        <p:nvSpPr>
          <p:cNvPr id="4"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5" name="5 Marcador de número de diapositiva"/>
          <p:cNvSpPr>
            <a:spLocks noGrp="1"/>
          </p:cNvSpPr>
          <p:nvPr>
            <p:ph type="sldNum" sz="quarter" idx="12"/>
          </p:nvPr>
        </p:nvSpPr>
        <p:spPr/>
        <p:txBody>
          <a:bodyPr/>
          <a:lstStyle>
            <a:lvl1pPr>
              <a:defRPr/>
            </a:lvl1pPr>
          </a:lstStyle>
          <a:p>
            <a:fld id="{9B3CC021-5E73-4132-8F26-2D3BF8CA5C30}" type="slidenum">
              <a:rPr lang="es-ES"/>
              <a:pPr/>
              <a:t>‹#›</a:t>
            </a:fld>
            <a:endParaRPr lang="es-ES"/>
          </a:p>
        </p:txBody>
      </p:sp>
    </p:spTree>
    <p:extLst>
      <p:ext uri="{BB962C8B-B14F-4D97-AF65-F5344CB8AC3E}">
        <p14:creationId xmlns:p14="http://schemas.microsoft.com/office/powerpoint/2010/main" val="240599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89F312-71BD-458A-AF28-265766AB62B6}" type="datetime1">
              <a:rPr lang="es-ES"/>
              <a:pPr/>
              <a:t>26/07/2013</a:t>
            </a:fld>
            <a:endParaRPr lang="es-ES"/>
          </a:p>
        </p:txBody>
      </p:sp>
      <p:sp>
        <p:nvSpPr>
          <p:cNvPr id="3"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4" name="5 Marcador de número de diapositiva"/>
          <p:cNvSpPr>
            <a:spLocks noGrp="1"/>
          </p:cNvSpPr>
          <p:nvPr>
            <p:ph type="sldNum" sz="quarter" idx="12"/>
          </p:nvPr>
        </p:nvSpPr>
        <p:spPr/>
        <p:txBody>
          <a:bodyPr/>
          <a:lstStyle>
            <a:lvl1pPr>
              <a:defRPr/>
            </a:lvl1pPr>
          </a:lstStyle>
          <a:p>
            <a:fld id="{C8D80D17-0291-44C3-BD1A-98201BC968D8}" type="slidenum">
              <a:rPr lang="es-ES"/>
              <a:pPr/>
              <a:t>‹#›</a:t>
            </a:fld>
            <a:endParaRPr lang="es-ES"/>
          </a:p>
        </p:txBody>
      </p:sp>
    </p:spTree>
    <p:extLst>
      <p:ext uri="{BB962C8B-B14F-4D97-AF65-F5344CB8AC3E}">
        <p14:creationId xmlns:p14="http://schemas.microsoft.com/office/powerpoint/2010/main" val="374055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24824B9-CD72-4FF1-90C1-BD8719DD3A2E}" type="datetime1">
              <a:rPr lang="es-ES"/>
              <a:pPr/>
              <a:t>26/07/2013</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10B004D4-E9B5-454C-B1BF-19DF210AF128}" type="slidenum">
              <a:rPr lang="es-ES"/>
              <a:pPr/>
              <a:t>‹#›</a:t>
            </a:fld>
            <a:endParaRPr lang="es-ES"/>
          </a:p>
        </p:txBody>
      </p:sp>
    </p:spTree>
    <p:extLst>
      <p:ext uri="{BB962C8B-B14F-4D97-AF65-F5344CB8AC3E}">
        <p14:creationId xmlns:p14="http://schemas.microsoft.com/office/powerpoint/2010/main" val="31534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177937EC-D8A3-4F86-B728-EA1CAAB38840}" type="datetime1">
              <a:rPr lang="es-ES"/>
              <a:pPr/>
              <a:t>26/07/2013</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87D943E2-FF60-4726-A484-F473CEF43A98}" type="slidenum">
              <a:rPr lang="es-ES"/>
              <a:pPr/>
              <a:t>‹#›</a:t>
            </a:fld>
            <a:endParaRPr lang="es-ES"/>
          </a:p>
        </p:txBody>
      </p:sp>
    </p:spTree>
    <p:extLst>
      <p:ext uri="{BB962C8B-B14F-4D97-AF65-F5344CB8AC3E}">
        <p14:creationId xmlns:p14="http://schemas.microsoft.com/office/powerpoint/2010/main" val="9286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s-ES" smtClean="0"/>
              <a:t>Haga clic para modificar el estilo de título del patrón</a:t>
            </a:r>
          </a:p>
        </p:txBody>
      </p:sp>
      <p:sp>
        <p:nvSpPr>
          <p:cNvPr id="1028"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5C556EF-2B57-49A8-9D59-1AE99A508AB9}" type="datetime1">
              <a:rPr lang="es-ES"/>
              <a:pPr/>
              <a:t>26/07/2013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BED59D29-1609-41C5-BC5F-79D2D0832FA1}"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9" r:id="rId3"/>
    <p:sldLayoutId id="2147483708" r:id="rId4"/>
    <p:sldLayoutId id="2147483707" r:id="rId5"/>
    <p:sldLayoutId id="2147483706" r:id="rId6"/>
    <p:sldLayoutId id="2147483705" r:id="rId7"/>
    <p:sldLayoutId id="2147483704" r:id="rId8"/>
    <p:sldLayoutId id="2147483703" r:id="rId9"/>
    <p:sldLayoutId id="2147483702" r:id="rId10"/>
    <p:sldLayoutId id="2147483701" r:id="rId11"/>
  </p:sldLayoutIdLst>
  <p:hf hdr="0" dt="0"/>
  <p:txStyles>
    <p:titleStyle>
      <a:lvl1pPr algn="ctr" rtl="0" eaLnBrk="0" fontAlgn="base" hangingPunct="0">
        <a:spcBef>
          <a:spcPct val="0"/>
        </a:spcBef>
        <a:spcAft>
          <a:spcPct val="0"/>
        </a:spcAft>
        <a:defRPr sz="4400" b="1" kern="1200">
          <a:ln>
            <a:solidFill>
              <a:sysClr val="windowText" lastClr="000000"/>
            </a:solidFill>
            <a:prstDash val="solid"/>
          </a:ln>
          <a:solidFill>
            <a:srgbClr val="0070C0"/>
          </a:solidFill>
          <a:effectLst>
            <a:outerShdw blurRad="88000" dist="50800" dir="5040000" algn="tl">
              <a:schemeClr val="accent4">
                <a:tint val="80000"/>
                <a:satMod val="250000"/>
                <a:alpha val="45000"/>
              </a:schemeClr>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b="1">
          <a:solidFill>
            <a:srgbClr val="0070C0"/>
          </a:solidFill>
          <a:latin typeface="Calibri" pitchFamily="34" charset="0"/>
        </a:defRPr>
      </a:lvl6pPr>
      <a:lvl7pPr marL="914400" algn="ctr" rtl="0" fontAlgn="base">
        <a:spcBef>
          <a:spcPct val="0"/>
        </a:spcBef>
        <a:spcAft>
          <a:spcPct val="0"/>
        </a:spcAft>
        <a:defRPr sz="4400" b="1">
          <a:solidFill>
            <a:srgbClr val="0070C0"/>
          </a:solidFill>
          <a:latin typeface="Calibri" pitchFamily="34" charset="0"/>
        </a:defRPr>
      </a:lvl7pPr>
      <a:lvl8pPr marL="1371600" algn="ctr" rtl="0" fontAlgn="base">
        <a:spcBef>
          <a:spcPct val="0"/>
        </a:spcBef>
        <a:spcAft>
          <a:spcPct val="0"/>
        </a:spcAft>
        <a:defRPr sz="4400" b="1">
          <a:solidFill>
            <a:srgbClr val="0070C0"/>
          </a:solidFill>
          <a:latin typeface="Calibri" pitchFamily="34" charset="0"/>
        </a:defRPr>
      </a:lvl8pPr>
      <a:lvl9pPr marL="1828800" algn="ctr" rtl="0" fontAlgn="base">
        <a:spcBef>
          <a:spcPct val="0"/>
        </a:spcBef>
        <a:spcAft>
          <a:spcPct val="0"/>
        </a:spcAft>
        <a:defRPr sz="4400" b="1">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learning.co.u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gov.h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773238"/>
            <a:ext cx="8958263" cy="1655762"/>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dirty="0" smtClean="0">
                <a:ea typeface="+mj-ea"/>
                <a:cs typeface="+mj-cs"/>
              </a:rPr>
              <a:t>Chapter 6</a:t>
            </a:r>
            <a:br>
              <a:rPr lang="en-US" dirty="0" smtClean="0">
                <a:ea typeface="+mj-ea"/>
                <a:cs typeface="+mj-cs"/>
              </a:rPr>
            </a:br>
            <a:r>
              <a:rPr lang="en-US" sz="3600" dirty="0" smtClean="0">
                <a:ea typeface="+mj-ea"/>
                <a:cs typeface="+mj-cs"/>
              </a:rPr>
              <a:t>Innovative Systems: </a:t>
            </a:r>
            <a:br>
              <a:rPr lang="en-US" sz="3600" dirty="0" smtClean="0">
                <a:ea typeface="+mj-ea"/>
                <a:cs typeface="+mj-cs"/>
              </a:rPr>
            </a:br>
            <a:r>
              <a:rPr lang="en-US" sz="3600" dirty="0" smtClean="0">
                <a:ea typeface="+mj-ea"/>
                <a:cs typeface="+mj-cs"/>
              </a:rPr>
              <a:t>From E-Government and E-Learning </a:t>
            </a:r>
            <a:br>
              <a:rPr lang="en-US" sz="3600" dirty="0" smtClean="0">
                <a:ea typeface="+mj-ea"/>
                <a:cs typeface="+mj-cs"/>
              </a:rPr>
            </a:br>
            <a:r>
              <a:rPr lang="en-US" sz="3600" dirty="0" smtClean="0">
                <a:ea typeface="+mj-ea"/>
                <a:cs typeface="+mj-cs"/>
              </a:rPr>
              <a:t>to C2C E-Commerce and Collaborative Commerce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32771" name="Rectangle 3"/>
          <p:cNvSpPr>
            <a:spLocks noGrp="1" noChangeArrowheads="1"/>
          </p:cNvSpPr>
          <p:nvPr>
            <p:ph type="body" idx="1"/>
          </p:nvPr>
        </p:nvSpPr>
        <p:spPr/>
        <p:txBody>
          <a:bodyPr/>
          <a:lstStyle/>
          <a:p>
            <a:pPr eaLnBrk="1" hangingPunct="1"/>
            <a:r>
              <a:rPr lang="en-US" b="1" smtClean="0">
                <a:ea typeface="ＭＳ Ｐゴシック" pitchFamily="34" charset="-128"/>
              </a:rPr>
              <a:t>e-learning</a:t>
            </a:r>
          </a:p>
          <a:p>
            <a:pPr eaLnBrk="1" hangingPunct="1">
              <a:buFont typeface="Arial" charset="0"/>
              <a:buNone/>
            </a:pPr>
            <a:r>
              <a:rPr lang="en-US" smtClean="0">
                <a:ea typeface="ＭＳ Ｐゴシック" pitchFamily="34" charset="-128"/>
              </a:rPr>
              <a:t>	The online delivery of information for purposes of education, training, or knowledge management.</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56E7B080-94EA-4CD8-A8E5-6784219123D2}" type="slidenum">
              <a:rPr lang="es-ES" sz="1200">
                <a:solidFill>
                  <a:srgbClr val="898989"/>
                </a:solidFill>
                <a:latin typeface="Calibri" pitchFamily="34" charset="0"/>
              </a:rPr>
              <a:pPr eaLnBrk="1" hangingPunct="1"/>
              <a:t>9</a:t>
            </a:fld>
            <a:endParaRPr lang="es-ES" sz="1200">
              <a:solidFill>
                <a:srgbClr val="898989"/>
              </a:solidFill>
              <a:latin typeface="Calibri" pitchFamily="34" charset="0"/>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1AB0272F-6015-4434-8835-ABC7798D382D}" type="slidenum">
              <a:rPr lang="es-ES" sz="1200">
                <a:solidFill>
                  <a:srgbClr val="898989"/>
                </a:solidFill>
                <a:latin typeface="Calibri" pitchFamily="34" charset="0"/>
              </a:rPr>
              <a:pPr eaLnBrk="1" hangingPunct="1"/>
              <a:t>10</a:t>
            </a:fld>
            <a:endParaRPr lang="es-ES" sz="1200">
              <a:solidFill>
                <a:srgbClr val="898989"/>
              </a:solidFill>
              <a:latin typeface="Calibri" pitchFamily="34" charset="0"/>
            </a:endParaRPr>
          </a:p>
        </p:txBody>
      </p:sp>
      <p:sp>
        <p:nvSpPr>
          <p:cNvPr id="348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15888"/>
            <a:ext cx="8005763" cy="62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E-LEARNING</a:t>
            </a:r>
            <a:endParaRPr lang="en-US" sz="3400" dirty="0" smtClean="0">
              <a:ea typeface="+mj-ea"/>
              <a:cs typeface="+mj-cs"/>
            </a:endParaRPr>
          </a:p>
        </p:txBody>
      </p:sp>
      <p:sp>
        <p:nvSpPr>
          <p:cNvPr id="36867" name="Rectangle 3"/>
          <p:cNvSpPr>
            <a:spLocks noGrp="1" noChangeArrowheads="1"/>
          </p:cNvSpPr>
          <p:nvPr>
            <p:ph type="body" idx="1"/>
          </p:nvPr>
        </p:nvSpPr>
        <p:spPr/>
        <p:txBody>
          <a:bodyPr/>
          <a:lstStyle/>
          <a:p>
            <a:pPr eaLnBrk="1" hangingPunct="1"/>
            <a:r>
              <a:rPr lang="en-US" b="1" smtClean="0">
                <a:ea typeface="ＭＳ Ｐゴシック" pitchFamily="34" charset="-128"/>
              </a:rPr>
              <a:t>BENEFITS OF E-LEARNING</a:t>
            </a:r>
          </a:p>
          <a:p>
            <a:pPr lvl="1" eaLnBrk="1" hangingPunct="1"/>
            <a:r>
              <a:rPr lang="en-US" smtClean="0">
                <a:ea typeface="ＭＳ Ｐゴシック" pitchFamily="34" charset="-128"/>
              </a:rPr>
              <a:t>Time reduction</a:t>
            </a:r>
          </a:p>
          <a:p>
            <a:pPr lvl="1" eaLnBrk="1" hangingPunct="1"/>
            <a:r>
              <a:rPr lang="en-US" smtClean="0">
                <a:ea typeface="ＭＳ Ｐゴシック" pitchFamily="34" charset="-128"/>
              </a:rPr>
              <a:t>Large volume (people) and diversity</a:t>
            </a:r>
          </a:p>
          <a:p>
            <a:pPr lvl="1" eaLnBrk="1" hangingPunct="1"/>
            <a:r>
              <a:rPr lang="en-US" smtClean="0">
                <a:ea typeface="ＭＳ Ｐゴシック" pitchFamily="34" charset="-128"/>
              </a:rPr>
              <a:t>Cost reduction</a:t>
            </a:r>
          </a:p>
          <a:p>
            <a:pPr lvl="1" eaLnBrk="1" hangingPunct="1"/>
            <a:r>
              <a:rPr lang="en-US" smtClean="0">
                <a:ea typeface="ＭＳ Ｐゴシック" pitchFamily="34" charset="-128"/>
              </a:rPr>
              <a:t>Higher content retention</a:t>
            </a:r>
          </a:p>
          <a:p>
            <a:pPr lvl="1" eaLnBrk="1" hangingPunct="1"/>
            <a:r>
              <a:rPr lang="en-US" smtClean="0">
                <a:ea typeface="ＭＳ Ｐゴシック" pitchFamily="34" charset="-128"/>
              </a:rPr>
              <a:t>Flexibility</a:t>
            </a:r>
          </a:p>
          <a:p>
            <a:pPr lvl="1" eaLnBrk="1" hangingPunct="1"/>
            <a:r>
              <a:rPr lang="en-US" smtClean="0">
                <a:ea typeface="ＭＳ Ｐゴシック" pitchFamily="34" charset="-128"/>
              </a:rPr>
              <a:t>Updated and consistent material</a:t>
            </a:r>
          </a:p>
          <a:p>
            <a:pPr lvl="1" eaLnBrk="1" hangingPunct="1"/>
            <a:r>
              <a:rPr lang="en-US" smtClean="0">
                <a:ea typeface="ＭＳ Ｐゴシック" pitchFamily="34" charset="-128"/>
              </a:rPr>
              <a:t>Fear-free environment </a:t>
            </a:r>
            <a:r>
              <a:rPr lang="en-US" sz="2000" smtClean="0">
                <a:latin typeface="Arial" charset="0"/>
                <a:ea typeface="ＭＳ Ｐゴシック" pitchFamily="34" charset="-128"/>
              </a:rPr>
              <a:t>(especially for people who do not lke face-to-face open discussion)</a:t>
            </a:r>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B5CF5077-DC9E-4515-A9F3-1EFB91C82BA8}" type="slidenum">
              <a:rPr lang="es-ES" sz="1200">
                <a:solidFill>
                  <a:srgbClr val="898989"/>
                </a:solidFill>
                <a:latin typeface="Calibri" pitchFamily="34" charset="0"/>
              </a:rPr>
              <a:pPr eaLnBrk="1" hangingPunct="1"/>
              <a:t>11</a:t>
            </a:fld>
            <a:endParaRPr lang="es-ES" sz="1200">
              <a:solidFill>
                <a:srgbClr val="898989"/>
              </a:solidFill>
              <a:latin typeface="Calibri" pitchFamily="34" charset="0"/>
            </a:endParaRPr>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38915" name="Rectangle 3"/>
          <p:cNvSpPr>
            <a:spLocks noGrp="1" noChangeArrowheads="1"/>
          </p:cNvSpPr>
          <p:nvPr>
            <p:ph type="body" idx="1"/>
          </p:nvPr>
        </p:nvSpPr>
        <p:spPr/>
        <p:txBody>
          <a:bodyPr/>
          <a:lstStyle/>
          <a:p>
            <a:pPr eaLnBrk="1" hangingPunct="1">
              <a:lnSpc>
                <a:spcPct val="90000"/>
              </a:lnSpc>
            </a:pPr>
            <a:r>
              <a:rPr lang="en-US" sz="2800" b="1" smtClean="0">
                <a:ea typeface="ＭＳ Ｐゴシック" pitchFamily="34" charset="-128"/>
              </a:rPr>
              <a:t>DRAWBACKS OF E-LEARNING</a:t>
            </a:r>
          </a:p>
          <a:p>
            <a:pPr lvl="1" eaLnBrk="1" hangingPunct="1">
              <a:lnSpc>
                <a:spcPct val="90000"/>
              </a:lnSpc>
            </a:pPr>
            <a:r>
              <a:rPr lang="en-US" sz="2400" smtClean="0">
                <a:ea typeface="ＭＳ Ｐゴシック" pitchFamily="34" charset="-128"/>
              </a:rPr>
              <a:t>Need for instructor retraining </a:t>
            </a:r>
            <a:r>
              <a:rPr lang="en-US" sz="1800" smtClean="0">
                <a:latin typeface="Arial" charset="0"/>
                <a:ea typeface="ＭＳ Ｐゴシック" pitchFamily="34" charset="-128"/>
              </a:rPr>
              <a:t>(not used to give training electronically (facing camera, webcam etc)</a:t>
            </a:r>
          </a:p>
          <a:p>
            <a:pPr lvl="1" eaLnBrk="1" hangingPunct="1">
              <a:lnSpc>
                <a:spcPct val="90000"/>
              </a:lnSpc>
            </a:pPr>
            <a:r>
              <a:rPr lang="en-US" sz="2400" smtClean="0">
                <a:ea typeface="ＭＳ Ｐゴシック" pitchFamily="34" charset="-128"/>
              </a:rPr>
              <a:t>Extra money to buy equipment and support services</a:t>
            </a:r>
          </a:p>
          <a:p>
            <a:pPr lvl="1" eaLnBrk="1" hangingPunct="1">
              <a:lnSpc>
                <a:spcPct val="90000"/>
              </a:lnSpc>
            </a:pPr>
            <a:r>
              <a:rPr lang="en-US" sz="2400" smtClean="0">
                <a:ea typeface="ＭＳ Ｐゴシック" pitchFamily="34" charset="-128"/>
              </a:rPr>
              <a:t>Lack of face-to-face interaction and campus life</a:t>
            </a:r>
          </a:p>
          <a:p>
            <a:pPr lvl="1" eaLnBrk="1" hangingPunct="1">
              <a:lnSpc>
                <a:spcPct val="90000"/>
              </a:lnSpc>
            </a:pPr>
            <a:r>
              <a:rPr lang="en-US" sz="2400" smtClean="0">
                <a:ea typeface="ＭＳ Ｐゴシック" pitchFamily="34" charset="-128"/>
              </a:rPr>
              <a:t>Assessment (no guarantees who finishes the papers)</a:t>
            </a:r>
          </a:p>
          <a:p>
            <a:pPr lvl="1" eaLnBrk="1" hangingPunct="1">
              <a:lnSpc>
                <a:spcPct val="90000"/>
              </a:lnSpc>
            </a:pPr>
            <a:r>
              <a:rPr lang="en-US" sz="2400" smtClean="0">
                <a:ea typeface="ＭＳ Ｐゴシック" pitchFamily="34" charset="-128"/>
              </a:rPr>
              <a:t>Maintenance and updating</a:t>
            </a:r>
          </a:p>
          <a:p>
            <a:pPr lvl="1" eaLnBrk="1" hangingPunct="1">
              <a:lnSpc>
                <a:spcPct val="90000"/>
              </a:lnSpc>
            </a:pPr>
            <a:r>
              <a:rPr lang="en-US" sz="2400" smtClean="0">
                <a:ea typeface="ＭＳ Ｐゴシック" pitchFamily="34" charset="-128"/>
              </a:rPr>
              <a:t>Protection of intellectual property (difficult to protect electronically) </a:t>
            </a:r>
          </a:p>
          <a:p>
            <a:pPr lvl="1" eaLnBrk="1" hangingPunct="1">
              <a:lnSpc>
                <a:spcPct val="90000"/>
              </a:lnSpc>
            </a:pPr>
            <a:r>
              <a:rPr lang="en-US" sz="2400" smtClean="0">
                <a:ea typeface="ＭＳ Ｐゴシック" pitchFamily="34" charset="-128"/>
              </a:rPr>
              <a:t>Computer literacy (what if no computers?)</a:t>
            </a:r>
          </a:p>
          <a:p>
            <a:pPr lvl="1" eaLnBrk="1" hangingPunct="1">
              <a:lnSpc>
                <a:spcPct val="90000"/>
              </a:lnSpc>
            </a:pPr>
            <a:r>
              <a:rPr lang="en-US" sz="2400" smtClean="0">
                <a:ea typeface="ＭＳ Ｐゴシック" pitchFamily="34" charset="-128"/>
              </a:rPr>
              <a:t>Student retention</a:t>
            </a:r>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7566743F-DC38-49F6-8F53-055072FDC7EF}" type="slidenum">
              <a:rPr lang="es-ES" sz="1200">
                <a:solidFill>
                  <a:srgbClr val="898989"/>
                </a:solidFill>
                <a:latin typeface="Calibri" pitchFamily="34" charset="0"/>
              </a:rPr>
              <a:pPr eaLnBrk="1" hangingPunct="1"/>
              <a:t>12</a:t>
            </a:fld>
            <a:endParaRPr lang="es-ES" sz="1200">
              <a:solidFill>
                <a:srgbClr val="898989"/>
              </a:solidFill>
              <a:latin typeface="Calibri" pitchFamily="34" charset="0"/>
            </a:endParaRPr>
          </a:p>
        </p:txBody>
      </p:sp>
      <p:sp>
        <p:nvSpPr>
          <p:cNvPr id="389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40963" name="Rectangle 3"/>
          <p:cNvSpPr>
            <a:spLocks noGrp="1" noChangeArrowheads="1"/>
          </p:cNvSpPr>
          <p:nvPr>
            <p:ph type="body" idx="1"/>
          </p:nvPr>
        </p:nvSpPr>
        <p:spPr/>
        <p:txBody>
          <a:bodyPr/>
          <a:lstStyle/>
          <a:p>
            <a:pPr eaLnBrk="1" hangingPunct="1"/>
            <a:r>
              <a:rPr lang="en-US" b="1" smtClean="0">
                <a:ea typeface="ＭＳ Ｐゴシック" pitchFamily="34" charset="-128"/>
              </a:rPr>
              <a:t>distance learning</a:t>
            </a:r>
          </a:p>
          <a:p>
            <a:pPr eaLnBrk="1" hangingPunct="1">
              <a:buFont typeface="Arial" charset="0"/>
              <a:buNone/>
            </a:pPr>
            <a:r>
              <a:rPr lang="en-US" smtClean="0">
                <a:ea typeface="ＭＳ Ｐゴシック" pitchFamily="34" charset="-128"/>
              </a:rPr>
              <a:t>	Formal education that takes place off campus, usually, but not always, through online resources.</a:t>
            </a:r>
          </a:p>
          <a:p>
            <a:pPr eaLnBrk="1" hangingPunct="1"/>
            <a:r>
              <a:rPr lang="en-US" b="1" smtClean="0">
                <a:ea typeface="ＭＳ Ｐゴシック" pitchFamily="34" charset="-128"/>
              </a:rPr>
              <a:t>virtual university</a:t>
            </a:r>
          </a:p>
          <a:p>
            <a:pPr eaLnBrk="1" hangingPunct="1">
              <a:buFontTx/>
              <a:buNone/>
            </a:pPr>
            <a:r>
              <a:rPr lang="en-US" smtClean="0">
                <a:ea typeface="ＭＳ Ｐゴシック" pitchFamily="34" charset="-128"/>
              </a:rPr>
              <a:t>	An online university from which students take classes from home or other offsite locations, usually via the Internet.</a:t>
            </a:r>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EA79DC12-9D71-4763-9624-E2FBFC61F9D8}" type="slidenum">
              <a:rPr lang="es-ES" sz="1200">
                <a:solidFill>
                  <a:srgbClr val="898989"/>
                </a:solidFill>
                <a:latin typeface="Calibri" pitchFamily="34" charset="0"/>
              </a:rPr>
              <a:pPr eaLnBrk="1" hangingPunct="1"/>
              <a:t>13</a:t>
            </a:fld>
            <a:endParaRPr lang="es-ES" sz="1200">
              <a:solidFill>
                <a:srgbClr val="898989"/>
              </a:solidFill>
              <a:latin typeface="Calibri" pitchFamily="34" charset="0"/>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43011" name="Rectangle 3"/>
          <p:cNvSpPr>
            <a:spLocks noGrp="1" noChangeArrowheads="1"/>
          </p:cNvSpPr>
          <p:nvPr>
            <p:ph type="body" idx="1"/>
          </p:nvPr>
        </p:nvSpPr>
        <p:spPr>
          <a:xfrm>
            <a:off x="500063" y="1143000"/>
            <a:ext cx="8393112" cy="4525963"/>
          </a:xfrm>
        </p:spPr>
        <p:txBody>
          <a:bodyPr/>
          <a:lstStyle/>
          <a:p>
            <a:pPr eaLnBrk="1" hangingPunct="1"/>
            <a:r>
              <a:rPr lang="en-US" sz="2800" b="1" smtClean="0">
                <a:ea typeface="ＭＳ Ｐゴシック" pitchFamily="34" charset="-128"/>
              </a:rPr>
              <a:t>ONLINE CORPORATE TRAINING</a:t>
            </a:r>
          </a:p>
          <a:p>
            <a:pPr eaLnBrk="1" hangingPunct="1"/>
            <a:r>
              <a:rPr lang="en-US" sz="2800" b="1" smtClean="0">
                <a:ea typeface="ＭＳ Ｐゴシック" pitchFamily="34" charset="-128"/>
              </a:rPr>
              <a:t>IMPLEMENTING E-LEARNING AND E-TRAINING</a:t>
            </a:r>
          </a:p>
          <a:p>
            <a:pPr eaLnBrk="1" hangingPunct="1"/>
            <a:r>
              <a:rPr lang="en-US" sz="2800" b="1" smtClean="0">
                <a:ea typeface="ＭＳ Ｐゴシック" pitchFamily="34" charset="-128"/>
              </a:rPr>
              <a:t>SOCIAL NETWORKS AND E-LEARNING</a:t>
            </a:r>
          </a:p>
          <a:p>
            <a:pPr eaLnBrk="1" hangingPunct="1"/>
            <a:r>
              <a:rPr lang="en-US" sz="2800" b="1" smtClean="0">
                <a:ea typeface="ＭＳ Ｐゴシック" pitchFamily="34" charset="-128"/>
              </a:rPr>
              <a:t>LEARNING IN VIRTUAL WORLDS AND SECOND LIFE</a:t>
            </a:r>
          </a:p>
          <a:p>
            <a:pPr eaLnBrk="1" hangingPunct="1"/>
            <a:r>
              <a:rPr lang="en-US" sz="2800" b="1" smtClean="0">
                <a:ea typeface="ＭＳ Ｐゴシック" pitchFamily="34" charset="-128"/>
              </a:rPr>
              <a:t>VISUAL INTERACTIVE SIMULATION</a:t>
            </a:r>
          </a:p>
          <a:p>
            <a:pPr eaLnBrk="1" hangingPunct="1"/>
            <a:r>
              <a:rPr lang="en-US" sz="2800" b="1" smtClean="0">
                <a:ea typeface="ＭＳ Ｐゴシック" pitchFamily="34" charset="-128"/>
              </a:rPr>
              <a:t>E-LEARNING TOOLS AND MANAGEMENT</a:t>
            </a:r>
          </a:p>
          <a:p>
            <a:pPr eaLnBrk="1" hangingPunct="1"/>
            <a:r>
              <a:rPr lang="en-US" sz="2800" smtClean="0">
                <a:ea typeface="ＭＳ Ｐゴシック" pitchFamily="34" charset="-128"/>
              </a:rPr>
              <a:t>Examples : </a:t>
            </a:r>
            <a:r>
              <a:rPr lang="en-US" sz="2800" smtClean="0">
                <a:ea typeface="ＭＳ Ｐゴシック" pitchFamily="34" charset="-128"/>
                <a:hlinkClick r:id="rId3"/>
              </a:rPr>
              <a:t>www.e-learning.co.uk</a:t>
            </a:r>
            <a:r>
              <a:rPr lang="en-US" sz="2800" smtClean="0">
                <a:ea typeface="ＭＳ Ｐゴシック" pitchFamily="34" charset="-128"/>
              </a:rPr>
              <a:t>,  www.learnhub.com)</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9AFABA07-DDE0-494C-8EE3-101FC63B831E}" type="slidenum">
              <a:rPr lang="es-ES" sz="1200">
                <a:solidFill>
                  <a:srgbClr val="898989"/>
                </a:solidFill>
                <a:latin typeface="Calibri" pitchFamily="34" charset="0"/>
              </a:rPr>
              <a:pPr eaLnBrk="1" hangingPunct="1"/>
              <a:t>14</a:t>
            </a:fld>
            <a:endParaRPr lang="es-ES" sz="1200">
              <a:solidFill>
                <a:srgbClr val="898989"/>
              </a:solidFill>
              <a:latin typeface="Calibri" pitchFamily="34" charset="0"/>
            </a:endParaRPr>
          </a:p>
        </p:txBody>
      </p:sp>
      <p:sp>
        <p:nvSpPr>
          <p:cNvPr id="430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
        <p:nvSpPr>
          <p:cNvPr id="450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13187CDC-B4AB-4A18-B673-F32747FA9407}" type="slidenum">
              <a:rPr lang="es-ES" sz="1200">
                <a:solidFill>
                  <a:srgbClr val="898989"/>
                </a:solidFill>
                <a:latin typeface="Calibri" pitchFamily="34" charset="0"/>
              </a:rPr>
              <a:pPr eaLnBrk="1" hangingPunct="1"/>
              <a:t>15</a:t>
            </a:fld>
            <a:endParaRPr lang="es-ES" sz="1200">
              <a:solidFill>
                <a:srgbClr val="898989"/>
              </a:solidFill>
              <a:latin typeface="Calibri" pitchFamily="34" charset="0"/>
            </a:endParaRPr>
          </a:p>
        </p:txBody>
      </p:sp>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714375"/>
            <a:ext cx="73787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30863581-E9E6-461A-8742-6D20228BD804}" type="slidenum">
              <a:rPr lang="es-ES" sz="1200">
                <a:solidFill>
                  <a:srgbClr val="898989"/>
                </a:solidFill>
                <a:latin typeface="Calibri" pitchFamily="34" charset="0"/>
              </a:rPr>
              <a:pPr eaLnBrk="1" hangingPunct="1"/>
              <a:t>16</a:t>
            </a:fld>
            <a:endParaRPr lang="es-ES" sz="1200">
              <a:solidFill>
                <a:srgbClr val="898989"/>
              </a:solidFill>
              <a:latin typeface="Calibri" pitchFamily="34" charset="0"/>
            </a:endParaRPr>
          </a:p>
        </p:txBody>
      </p:sp>
      <p:sp>
        <p:nvSpPr>
          <p:cNvPr id="4710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357313"/>
            <a:ext cx="82613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49155" name="Rectangle 3"/>
          <p:cNvSpPr>
            <a:spLocks noGrp="1" noChangeArrowheads="1"/>
          </p:cNvSpPr>
          <p:nvPr>
            <p:ph type="body" idx="1"/>
          </p:nvPr>
        </p:nvSpPr>
        <p:spPr>
          <a:xfrm>
            <a:off x="428625" y="1428750"/>
            <a:ext cx="8229600" cy="4525963"/>
          </a:xfrm>
        </p:spPr>
        <p:txBody>
          <a:bodyPr/>
          <a:lstStyle/>
          <a:p>
            <a:pPr eaLnBrk="1" hangingPunct="1"/>
            <a:r>
              <a:rPr lang="en-US" b="1" smtClean="0">
                <a:ea typeface="ＭＳ Ｐゴシック" pitchFamily="34" charset="-128"/>
              </a:rPr>
              <a:t>e-book</a:t>
            </a:r>
          </a:p>
          <a:p>
            <a:pPr eaLnBrk="1" hangingPunct="1">
              <a:buFontTx/>
              <a:buNone/>
            </a:pPr>
            <a:r>
              <a:rPr lang="en-US" smtClean="0">
                <a:ea typeface="ＭＳ Ｐゴシック" pitchFamily="34" charset="-128"/>
              </a:rPr>
              <a:t>	A book in digital form that can be read on a computer screen or on a special device.</a:t>
            </a:r>
          </a:p>
          <a:p>
            <a:pPr lvl="1" eaLnBrk="1" hangingPunct="1"/>
            <a:r>
              <a:rPr lang="en-US" smtClean="0">
                <a:ea typeface="ＭＳ Ｐゴシック" pitchFamily="34" charset="-128"/>
              </a:rPr>
              <a:t>E-books can be delivered and read via</a:t>
            </a:r>
          </a:p>
          <a:p>
            <a:pPr lvl="2" eaLnBrk="1" hangingPunct="1"/>
            <a:r>
              <a:rPr lang="en-US" smtClean="0">
                <a:ea typeface="ＭＳ Ｐゴシック" pitchFamily="34" charset="-128"/>
              </a:rPr>
              <a:t>Web access</a:t>
            </a:r>
          </a:p>
          <a:p>
            <a:pPr lvl="2" eaLnBrk="1" hangingPunct="1"/>
            <a:r>
              <a:rPr lang="en-US" smtClean="0">
                <a:ea typeface="ＭＳ Ｐゴシック" pitchFamily="34" charset="-128"/>
              </a:rPr>
              <a:t>Web download</a:t>
            </a:r>
          </a:p>
          <a:p>
            <a:pPr lvl="2" eaLnBrk="1" hangingPunct="1"/>
            <a:r>
              <a:rPr lang="en-US" smtClean="0">
                <a:ea typeface="ＭＳ Ｐゴシック" pitchFamily="34" charset="-128"/>
              </a:rPr>
              <a:t>A dedicated reader</a:t>
            </a:r>
          </a:p>
          <a:p>
            <a:pPr lvl="2" eaLnBrk="1" hangingPunct="1"/>
            <a:r>
              <a:rPr lang="en-US" smtClean="0">
                <a:ea typeface="ＭＳ Ｐゴシック" pitchFamily="34" charset="-128"/>
              </a:rPr>
              <a:t>A general-purpose reader</a:t>
            </a:r>
          </a:p>
          <a:p>
            <a:pPr lvl="2" eaLnBrk="1" hangingPunct="1"/>
            <a:r>
              <a:rPr lang="en-US" smtClean="0">
                <a:ea typeface="ＭＳ Ｐゴシック" pitchFamily="34" charset="-128"/>
              </a:rPr>
              <a:t>A Web server</a:t>
            </a:r>
          </a:p>
          <a:p>
            <a:pPr eaLnBrk="1" hangingPunct="1"/>
            <a:endParaRPr lang="en-US" smtClean="0">
              <a:ea typeface="ＭＳ Ｐゴシック" pitchFamily="34" charset="-128"/>
            </a:endParaRP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ABDDE484-CD49-434C-A82C-A1A7E02D13EC}" type="slidenum">
              <a:rPr lang="es-ES" sz="1200">
                <a:solidFill>
                  <a:srgbClr val="898989"/>
                </a:solidFill>
                <a:latin typeface="Calibri" pitchFamily="34" charset="0"/>
              </a:rPr>
              <a:pPr eaLnBrk="1" hangingPunct="1"/>
              <a:t>17</a:t>
            </a:fld>
            <a:endParaRPr lang="es-ES" sz="1200">
              <a:solidFill>
                <a:srgbClr val="898989"/>
              </a:solidFill>
              <a:latin typeface="Calibri" pitchFamily="34" charset="0"/>
            </a:endParaRPr>
          </a:p>
        </p:txBody>
      </p:sp>
      <p:sp>
        <p:nvSpPr>
          <p:cNvPr id="491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51203" name="Content Placeholder 7"/>
          <p:cNvSpPr>
            <a:spLocks noGrp="1"/>
          </p:cNvSpPr>
          <p:nvPr>
            <p:ph sz="half" idx="1"/>
          </p:nvPr>
        </p:nvSpPr>
        <p:spPr/>
        <p:txBody>
          <a:bodyPr/>
          <a:lstStyle/>
          <a:p>
            <a:pPr eaLnBrk="1" hangingPunct="1"/>
            <a:r>
              <a:rPr lang="en-US" b="1" smtClean="0">
                <a:ea typeface="ＭＳ Ｐゴシック" pitchFamily="34" charset="-128"/>
              </a:rPr>
              <a:t>Devices for Reading </a:t>
            </a:r>
          </a:p>
          <a:p>
            <a:pPr eaLnBrk="1" hangingPunct="1">
              <a:buFont typeface="Arial" charset="0"/>
              <a:buNone/>
            </a:pPr>
            <a:r>
              <a:rPr lang="en-US" b="1" smtClean="0">
                <a:ea typeface="ＭＳ Ｐゴシック" pitchFamily="34" charset="-128"/>
              </a:rPr>
              <a:t>	E-Books</a:t>
            </a:r>
          </a:p>
          <a:p>
            <a:pPr lvl="1" eaLnBrk="1" hangingPunct="1"/>
            <a:r>
              <a:rPr lang="en-US" smtClean="0">
                <a:ea typeface="ＭＳ Ｐゴシック" pitchFamily="34" charset="-128"/>
              </a:rPr>
              <a:t>Amazon.com’s Kindle 2</a:t>
            </a:r>
          </a:p>
          <a:p>
            <a:pPr lvl="1" eaLnBrk="1" hangingPunct="1"/>
            <a:r>
              <a:rPr lang="en-US" smtClean="0">
                <a:ea typeface="ＭＳ Ｐゴシック" pitchFamily="34" charset="-128"/>
              </a:rPr>
              <a:t>The Sony PRS-200</a:t>
            </a:r>
          </a:p>
          <a:p>
            <a:pPr lvl="1" eaLnBrk="1" hangingPunct="1"/>
            <a:r>
              <a:rPr lang="en-US" smtClean="0">
                <a:ea typeface="ＭＳ Ｐゴシック" pitchFamily="34" charset="-128"/>
              </a:rPr>
              <a:t>Barnes and Noble’s Nook</a:t>
            </a:r>
          </a:p>
          <a:p>
            <a:pPr lvl="1" eaLnBrk="1" hangingPunct="1"/>
            <a:r>
              <a:rPr lang="en-US" smtClean="0">
                <a:ea typeface="ＭＳ Ｐゴシック" pitchFamily="34" charset="-128"/>
              </a:rPr>
              <a:t>iPad</a:t>
            </a:r>
          </a:p>
        </p:txBody>
      </p:sp>
      <p:sp>
        <p:nvSpPr>
          <p:cNvPr id="51204"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227D985C-EAB3-41B8-918F-16BB43033441}" type="slidenum">
              <a:rPr lang="es-ES" sz="1200">
                <a:solidFill>
                  <a:srgbClr val="898989"/>
                </a:solidFill>
                <a:latin typeface="Calibri" pitchFamily="34" charset="0"/>
              </a:rPr>
              <a:pPr eaLnBrk="1" hangingPunct="1"/>
              <a:t>18</a:t>
            </a:fld>
            <a:endParaRPr lang="es-ES" sz="1200">
              <a:solidFill>
                <a:srgbClr val="898989"/>
              </a:solidFill>
              <a:latin typeface="Calibri" pitchFamily="34" charset="0"/>
            </a:endParaRPr>
          </a:p>
        </p:txBody>
      </p:sp>
      <p:pic>
        <p:nvPicPr>
          <p:cNvPr id="5120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40288" y="1600200"/>
            <a:ext cx="3654425" cy="4525963"/>
          </a:xfr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LEARNING OBJECTIVES</a:t>
            </a:r>
          </a:p>
        </p:txBody>
      </p:sp>
      <p:sp>
        <p:nvSpPr>
          <p:cNvPr id="16387" name="Rectangle 3"/>
          <p:cNvSpPr>
            <a:spLocks noGrp="1" noChangeArrowheads="1"/>
          </p:cNvSpPr>
          <p:nvPr>
            <p:ph type="body" idx="1"/>
          </p:nvPr>
        </p:nvSpPr>
        <p:spPr>
          <a:xfrm>
            <a:off x="500063" y="1357313"/>
            <a:ext cx="8229600" cy="4525962"/>
          </a:xfrm>
        </p:spPr>
        <p:txBody>
          <a:bodyPr/>
          <a:lstStyle/>
          <a:p>
            <a:pPr marL="457200" indent="-457200" eaLnBrk="1" hangingPunct="1">
              <a:buFontTx/>
              <a:buAutoNum type="arabicPeriod"/>
            </a:pPr>
            <a:r>
              <a:rPr lang="en-US" sz="2800" smtClean="0">
                <a:ea typeface="ＭＳ Ｐゴシック" pitchFamily="34" charset="-128"/>
              </a:rPr>
              <a:t>Describe various e-government initiatives.</a:t>
            </a:r>
          </a:p>
          <a:p>
            <a:pPr marL="457200" indent="-457200" eaLnBrk="1" hangingPunct="1">
              <a:buFontTx/>
              <a:buAutoNum type="arabicPeriod"/>
            </a:pPr>
            <a:r>
              <a:rPr lang="en-US" sz="2800" smtClean="0">
                <a:ea typeface="ＭＳ Ｐゴシック" pitchFamily="34" charset="-128"/>
              </a:rPr>
              <a:t>Understand e-government implementation issues including e-government 2.0 and m-government.</a:t>
            </a:r>
          </a:p>
          <a:p>
            <a:pPr marL="457200" indent="-457200" eaLnBrk="1" hangingPunct="1">
              <a:buFontTx/>
              <a:buAutoNum type="arabicPeriod"/>
            </a:pPr>
            <a:r>
              <a:rPr lang="en-US" sz="2800" smtClean="0">
                <a:ea typeface="ＭＳ Ｐゴシック" pitchFamily="34" charset="-128"/>
              </a:rPr>
              <a:t>Describe e-learning, virtual universities, and e-training.</a:t>
            </a:r>
          </a:p>
          <a:p>
            <a:pPr marL="457200" indent="-457200" eaLnBrk="1" hangingPunct="1">
              <a:buFontTx/>
              <a:buAutoNum type="arabicPeriod"/>
            </a:pPr>
            <a:r>
              <a:rPr lang="en-US" sz="2800" smtClean="0">
                <a:ea typeface="ＭＳ Ｐゴシック" pitchFamily="34" charset="-128"/>
              </a:rPr>
              <a:t>Describe e-books.</a:t>
            </a:r>
          </a:p>
          <a:p>
            <a:pPr marL="457200" indent="-457200" eaLnBrk="1" hangingPunct="1">
              <a:buFontTx/>
              <a:buAutoNum type="arabicPeriod"/>
            </a:pPr>
            <a:r>
              <a:rPr lang="en-US" sz="2800" smtClean="0">
                <a:ea typeface="ＭＳ Ｐゴシック" pitchFamily="34" charset="-128"/>
              </a:rPr>
              <a:t>Describe knowledge management and dissemination as an e-business.</a:t>
            </a:r>
          </a:p>
          <a:p>
            <a:pPr marL="457200" indent="-457200" eaLnBrk="1" hangingPunct="1">
              <a:buFontTx/>
              <a:buAutoNum type="arabicPeriod"/>
            </a:pPr>
            <a:r>
              <a:rPr lang="en-US" sz="2800" smtClean="0">
                <a:ea typeface="ＭＳ Ｐゴシック" pitchFamily="34" charset="-128"/>
              </a:rPr>
              <a:t>Describe C2C activities.</a:t>
            </a:r>
          </a:p>
          <a:p>
            <a:pPr marL="457200" indent="-457200" eaLnBrk="1" hangingPunct="1">
              <a:buFontTx/>
              <a:buAutoNum type="arabicPeriod"/>
            </a:pPr>
            <a:r>
              <a:rPr lang="en-US" sz="2800" smtClean="0">
                <a:ea typeface="ＭＳ Ｐゴシック" pitchFamily="34" charset="-128"/>
              </a:rPr>
              <a:t>Describe collaborative commerce.</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F256F19E-DC77-4BD2-BDDF-6365A1817678}" type="slidenum">
              <a:rPr lang="es-ES" sz="1200">
                <a:solidFill>
                  <a:srgbClr val="898989"/>
                </a:solidFill>
                <a:latin typeface="Calibri" pitchFamily="34" charset="0"/>
              </a:rPr>
              <a:pPr eaLnBrk="1" hangingPunct="1"/>
              <a:t>1</a:t>
            </a:fld>
            <a:endParaRPr lang="es-ES" sz="1200">
              <a:solidFill>
                <a:srgbClr val="898989"/>
              </a:solidFill>
              <a:latin typeface="Calibri" pitchFamily="34" charset="0"/>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53251" name="Rectangle 3"/>
          <p:cNvSpPr>
            <a:spLocks noGrp="1" noChangeArrowheads="1"/>
          </p:cNvSpPr>
          <p:nvPr>
            <p:ph type="body" idx="1"/>
          </p:nvPr>
        </p:nvSpPr>
        <p:spPr>
          <a:xfrm>
            <a:off x="357188" y="1214438"/>
            <a:ext cx="8501062" cy="5072062"/>
          </a:xfrm>
        </p:spPr>
        <p:txBody>
          <a:bodyPr/>
          <a:lstStyle/>
          <a:p>
            <a:pPr lvl="1" eaLnBrk="1" hangingPunct="1">
              <a:lnSpc>
                <a:spcPct val="90000"/>
              </a:lnSpc>
            </a:pPr>
            <a:r>
              <a:rPr lang="en-US" b="1" smtClean="0">
                <a:ea typeface="ＭＳ Ｐゴシック" pitchFamily="34" charset="-128"/>
              </a:rPr>
              <a:t>Advantages of E-Books</a:t>
            </a:r>
          </a:p>
          <a:p>
            <a:pPr lvl="2" eaLnBrk="1" hangingPunct="1">
              <a:lnSpc>
                <a:spcPct val="90000"/>
              </a:lnSpc>
            </a:pPr>
            <a:r>
              <a:rPr lang="en-US" smtClean="0">
                <a:ea typeface="ＭＳ Ｐゴシック" pitchFamily="34" charset="-128"/>
              </a:rPr>
              <a:t>Lower cost </a:t>
            </a:r>
          </a:p>
          <a:p>
            <a:pPr lvl="2" eaLnBrk="1" hangingPunct="1">
              <a:lnSpc>
                <a:spcPct val="90000"/>
              </a:lnSpc>
            </a:pPr>
            <a:r>
              <a:rPr lang="en-US" smtClean="0">
                <a:ea typeface="ＭＳ Ｐゴシック" pitchFamily="34" charset="-128"/>
              </a:rPr>
              <a:t>Portability </a:t>
            </a:r>
          </a:p>
          <a:p>
            <a:pPr lvl="2" eaLnBrk="1" hangingPunct="1">
              <a:lnSpc>
                <a:spcPct val="90000"/>
              </a:lnSpc>
            </a:pPr>
            <a:r>
              <a:rPr lang="en-US" smtClean="0">
                <a:ea typeface="ＭＳ Ｐゴシック" pitchFamily="34" charset="-128"/>
              </a:rPr>
              <a:t>Easy search capabilities and links</a:t>
            </a:r>
          </a:p>
          <a:p>
            <a:pPr lvl="2" eaLnBrk="1" hangingPunct="1">
              <a:lnSpc>
                <a:spcPct val="90000"/>
              </a:lnSpc>
            </a:pPr>
            <a:r>
              <a:rPr lang="en-US" smtClean="0">
                <a:ea typeface="ＭＳ Ｐゴシック" pitchFamily="34" charset="-128"/>
              </a:rPr>
              <a:t>Easy downloading</a:t>
            </a:r>
          </a:p>
          <a:p>
            <a:pPr lvl="2" eaLnBrk="1" hangingPunct="1">
              <a:lnSpc>
                <a:spcPct val="90000"/>
              </a:lnSpc>
            </a:pPr>
            <a:r>
              <a:rPr lang="en-US" smtClean="0">
                <a:ea typeface="ＭＳ Ｐゴシック" pitchFamily="34" charset="-128"/>
              </a:rPr>
              <a:t>Ability to quickly and inexpensively copy material</a:t>
            </a:r>
          </a:p>
          <a:p>
            <a:pPr lvl="2" eaLnBrk="1" hangingPunct="1">
              <a:lnSpc>
                <a:spcPct val="90000"/>
              </a:lnSpc>
            </a:pPr>
            <a:r>
              <a:rPr lang="en-US" smtClean="0">
                <a:ea typeface="ＭＳ Ｐゴシック" pitchFamily="34" charset="-128"/>
              </a:rPr>
              <a:t>Easy integration of content with other text</a:t>
            </a:r>
          </a:p>
          <a:p>
            <a:pPr lvl="2" eaLnBrk="1" hangingPunct="1">
              <a:lnSpc>
                <a:spcPct val="90000"/>
              </a:lnSpc>
            </a:pPr>
            <a:r>
              <a:rPr lang="en-US" smtClean="0">
                <a:ea typeface="ＭＳ Ｐゴシック" pitchFamily="34" charset="-128"/>
              </a:rPr>
              <a:t>Easy updating</a:t>
            </a:r>
          </a:p>
          <a:p>
            <a:pPr lvl="2" eaLnBrk="1" hangingPunct="1">
              <a:lnSpc>
                <a:spcPct val="90000"/>
              </a:lnSpc>
            </a:pPr>
            <a:r>
              <a:rPr lang="en-US" smtClean="0">
                <a:ea typeface="ＭＳ Ｐゴシック" pitchFamily="34" charset="-128"/>
              </a:rPr>
              <a:t>No wear and tear on a physical book</a:t>
            </a:r>
          </a:p>
          <a:p>
            <a:pPr lvl="2" eaLnBrk="1" hangingPunct="1">
              <a:lnSpc>
                <a:spcPct val="90000"/>
              </a:lnSpc>
            </a:pPr>
            <a:r>
              <a:rPr lang="en-US" smtClean="0">
                <a:ea typeface="ＭＳ Ｐゴシック" pitchFamily="34" charset="-128"/>
              </a:rPr>
              <a:t>Ability to find out-of-print books</a:t>
            </a:r>
          </a:p>
          <a:p>
            <a:pPr lvl="2" eaLnBrk="1" hangingPunct="1">
              <a:lnSpc>
                <a:spcPct val="90000"/>
              </a:lnSpc>
            </a:pPr>
            <a:r>
              <a:rPr lang="en-US" smtClean="0">
                <a:ea typeface="ＭＳ Ｐゴシック" pitchFamily="34" charset="-128"/>
              </a:rPr>
              <a:t>Books can be published and updated quickly so they can be kept current</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DF083262-5561-4D8A-823C-2557C1358E79}" type="slidenum">
              <a:rPr lang="es-ES" sz="1200">
                <a:solidFill>
                  <a:srgbClr val="898989"/>
                </a:solidFill>
                <a:latin typeface="Calibri" pitchFamily="34" charset="0"/>
              </a:rPr>
              <a:pPr eaLnBrk="1" hangingPunct="1"/>
              <a:t>19</a:t>
            </a:fld>
            <a:endParaRPr lang="es-ES" sz="1200">
              <a:solidFill>
                <a:srgbClr val="898989"/>
              </a:solidFill>
              <a:latin typeface="Calibri" pitchFamily="34" charset="0"/>
            </a:endParaRPr>
          </a:p>
        </p:txBody>
      </p:sp>
      <p:sp>
        <p:nvSpPr>
          <p:cNvPr id="532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E-LEARNING</a:t>
            </a:r>
            <a:endParaRPr lang="en-US" sz="3400" smtClean="0">
              <a:ea typeface="+mj-ea"/>
              <a:cs typeface="+mj-cs"/>
            </a:endParaRPr>
          </a:p>
        </p:txBody>
      </p:sp>
      <p:sp>
        <p:nvSpPr>
          <p:cNvPr id="55299" name="Rectangle 3"/>
          <p:cNvSpPr>
            <a:spLocks noGrp="1" noChangeArrowheads="1"/>
          </p:cNvSpPr>
          <p:nvPr>
            <p:ph type="body" idx="1"/>
          </p:nvPr>
        </p:nvSpPr>
        <p:spPr/>
        <p:txBody>
          <a:bodyPr/>
          <a:lstStyle/>
          <a:p>
            <a:pPr marL="342900" lvl="1" indent="-342900" eaLnBrk="1" hangingPunct="1">
              <a:buFontTx/>
              <a:buChar char="•"/>
            </a:pPr>
            <a:r>
              <a:rPr lang="en-US" b="1" smtClean="0">
                <a:ea typeface="ＭＳ Ｐゴシック" pitchFamily="34" charset="-128"/>
              </a:rPr>
              <a:t>Limitations of E-Books</a:t>
            </a:r>
          </a:p>
          <a:p>
            <a:pPr marL="342900" lvl="1" indent="-342900" eaLnBrk="1" hangingPunct="1"/>
            <a:r>
              <a:rPr lang="en-US" smtClean="0">
                <a:ea typeface="ＭＳ Ｐゴシック" pitchFamily="34" charset="-128"/>
              </a:rPr>
              <a:t>They require hardware and software that may be too expensive for some readers</a:t>
            </a:r>
          </a:p>
          <a:p>
            <a:pPr marL="342900" lvl="1" indent="-342900" eaLnBrk="1" hangingPunct="1"/>
            <a:r>
              <a:rPr lang="en-US" smtClean="0">
                <a:ea typeface="ＭＳ Ｐゴシック" pitchFamily="34" charset="-128"/>
              </a:rPr>
              <a:t>Some people have difficulty reading large amounts of material on a screen</a:t>
            </a:r>
          </a:p>
          <a:p>
            <a:pPr marL="342900" lvl="1" indent="-342900" eaLnBrk="1" hangingPunct="1"/>
            <a:r>
              <a:rPr lang="en-US" smtClean="0">
                <a:ea typeface="ＭＳ Ｐゴシック" pitchFamily="34" charset="-128"/>
              </a:rPr>
              <a:t>Batteries may run down</a:t>
            </a:r>
          </a:p>
          <a:p>
            <a:pPr marL="342900" lvl="1" indent="-342900" eaLnBrk="1" hangingPunct="1"/>
            <a:r>
              <a:rPr lang="en-US" smtClean="0">
                <a:ea typeface="ＭＳ Ｐゴシック" pitchFamily="34" charset="-128"/>
              </a:rPr>
              <a:t>There are multiple competing standards</a:t>
            </a:r>
            <a:endParaRPr lang="en-US" b="1" smtClean="0">
              <a:ea typeface="ＭＳ Ｐゴシック" pitchFamily="34" charset="-128"/>
            </a:endParaRPr>
          </a:p>
          <a:p>
            <a:pPr eaLnBrk="1" hangingPunct="1"/>
            <a:endParaRPr lang="en-US" smtClean="0">
              <a:ea typeface="ＭＳ Ｐゴシック" pitchFamily="34" charset="-128"/>
            </a:endParaRP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50BDB544-2C1C-4589-8763-3928A3CC34D3}" type="slidenum">
              <a:rPr lang="es-ES" sz="1200">
                <a:solidFill>
                  <a:srgbClr val="898989"/>
                </a:solidFill>
                <a:latin typeface="Calibri" pitchFamily="34" charset="0"/>
              </a:rPr>
              <a:pPr eaLnBrk="1" hangingPunct="1"/>
              <a:t>20</a:t>
            </a:fld>
            <a:endParaRPr lang="es-ES" sz="1200">
              <a:solidFill>
                <a:srgbClr val="898989"/>
              </a:solidFill>
              <a:latin typeface="Calibri" pitchFamily="34" charset="0"/>
            </a:endParaRPr>
          </a:p>
        </p:txBody>
      </p:sp>
      <p:sp>
        <p:nvSpPr>
          <p:cNvPr id="553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223838"/>
            <a:ext cx="8291513"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KNOWLEDGE MANAGEMENT, </a:t>
            </a:r>
            <a:br>
              <a:rPr lang="en-US" sz="3600" dirty="0" smtClean="0">
                <a:ea typeface="+mj-ea"/>
                <a:cs typeface="+mj-cs"/>
              </a:rPr>
            </a:br>
            <a:r>
              <a:rPr lang="en-US" sz="3600" dirty="0" smtClean="0">
                <a:ea typeface="+mj-ea"/>
                <a:cs typeface="+mj-cs"/>
              </a:rPr>
              <a:t>LEARNING, AND E-COMMERCE</a:t>
            </a:r>
          </a:p>
        </p:txBody>
      </p:sp>
      <p:sp>
        <p:nvSpPr>
          <p:cNvPr id="57347" name="Rectangle 3"/>
          <p:cNvSpPr>
            <a:spLocks noGrp="1" noChangeArrowheads="1"/>
          </p:cNvSpPr>
          <p:nvPr>
            <p:ph type="body" idx="1"/>
          </p:nvPr>
        </p:nvSpPr>
        <p:spPr/>
        <p:txBody>
          <a:bodyPr/>
          <a:lstStyle/>
          <a:p>
            <a:pPr eaLnBrk="1" hangingPunct="1"/>
            <a:r>
              <a:rPr lang="en-US" b="1" smtClean="0">
                <a:ea typeface="ＭＳ Ｐゴシック" pitchFamily="34" charset="-128"/>
              </a:rPr>
              <a:t>knowledge management (KM)</a:t>
            </a:r>
          </a:p>
          <a:p>
            <a:pPr eaLnBrk="1" hangingPunct="1">
              <a:buFontTx/>
              <a:buNone/>
            </a:pPr>
            <a:r>
              <a:rPr lang="en-US" smtClean="0">
                <a:ea typeface="ＭＳ Ｐゴシック" pitchFamily="34" charset="-128"/>
              </a:rPr>
              <a:t>	The process of capturing or creating knowledge, storing it, updating it constantly, disseminating it, and using it whenever necessary.</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AE74DE4F-3631-4E96-A25B-6F229D2CB954}" type="slidenum">
              <a:rPr lang="es-ES" sz="1200">
                <a:solidFill>
                  <a:srgbClr val="898989"/>
                </a:solidFill>
                <a:latin typeface="Calibri" pitchFamily="34" charset="0"/>
              </a:rPr>
              <a:pPr eaLnBrk="1" hangingPunct="1"/>
              <a:t>21</a:t>
            </a:fld>
            <a:endParaRPr lang="es-ES" sz="1200">
              <a:solidFill>
                <a:srgbClr val="898989"/>
              </a:solidFill>
              <a:latin typeface="Calibri" pitchFamily="34" charset="0"/>
            </a:endParaRPr>
          </a:p>
        </p:txBody>
      </p:sp>
      <p:sp>
        <p:nvSpPr>
          <p:cNvPr id="573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28638" y="284163"/>
            <a:ext cx="8291512"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KNOWLEDGE MANAGEMENT, </a:t>
            </a:r>
            <a:br>
              <a:rPr lang="en-US" sz="3600" dirty="0" smtClean="0">
                <a:ea typeface="+mj-ea"/>
                <a:cs typeface="+mj-cs"/>
              </a:rPr>
            </a:br>
            <a:r>
              <a:rPr lang="en-US" sz="3600" dirty="0" smtClean="0">
                <a:ea typeface="+mj-ea"/>
                <a:cs typeface="+mj-cs"/>
              </a:rPr>
              <a:t>LEARNING, AND E-COMMERCE</a:t>
            </a:r>
          </a:p>
        </p:txBody>
      </p:sp>
      <p:sp>
        <p:nvSpPr>
          <p:cNvPr id="59395" name="Rectangle 3"/>
          <p:cNvSpPr>
            <a:spLocks noGrp="1" noChangeArrowheads="1"/>
          </p:cNvSpPr>
          <p:nvPr>
            <p:ph type="body" idx="1"/>
          </p:nvPr>
        </p:nvSpPr>
        <p:spPr/>
        <p:txBody>
          <a:bodyPr/>
          <a:lstStyle/>
          <a:p>
            <a:pPr eaLnBrk="1" hangingPunct="1"/>
            <a:r>
              <a:rPr lang="en-US" b="1" smtClean="0">
                <a:ea typeface="ＭＳ Ｐゴシック" pitchFamily="34" charset="-128"/>
              </a:rPr>
              <a:t>KM TYPES AND ACTIVITIES</a:t>
            </a:r>
          </a:p>
          <a:p>
            <a:pPr lvl="1" eaLnBrk="1" hangingPunct="1"/>
            <a:r>
              <a:rPr lang="en-US" smtClean="0">
                <a:ea typeface="ＭＳ Ｐゴシック" pitchFamily="34" charset="-128"/>
              </a:rPr>
              <a:t>Create knowledge</a:t>
            </a:r>
          </a:p>
          <a:p>
            <a:pPr lvl="1" eaLnBrk="1" hangingPunct="1"/>
            <a:r>
              <a:rPr lang="en-US" smtClean="0">
                <a:ea typeface="ＭＳ Ｐゴシック" pitchFamily="34" charset="-128"/>
              </a:rPr>
              <a:t>Capture knowledge</a:t>
            </a:r>
          </a:p>
          <a:p>
            <a:pPr lvl="1" eaLnBrk="1" hangingPunct="1"/>
            <a:r>
              <a:rPr lang="en-US" smtClean="0">
                <a:ea typeface="ＭＳ Ｐゴシック" pitchFamily="34" charset="-128"/>
              </a:rPr>
              <a:t>Refine knowledge</a:t>
            </a:r>
          </a:p>
          <a:p>
            <a:pPr lvl="1" eaLnBrk="1" hangingPunct="1"/>
            <a:r>
              <a:rPr lang="en-US" smtClean="0">
                <a:ea typeface="ＭＳ Ｐゴシック" pitchFamily="34" charset="-128"/>
              </a:rPr>
              <a:t>Store knowledge</a:t>
            </a:r>
          </a:p>
          <a:p>
            <a:pPr lvl="1" eaLnBrk="1" hangingPunct="1"/>
            <a:r>
              <a:rPr lang="en-US" smtClean="0">
                <a:ea typeface="ＭＳ Ｐゴシック" pitchFamily="34" charset="-128"/>
              </a:rPr>
              <a:t>Manage knowledge</a:t>
            </a:r>
          </a:p>
          <a:p>
            <a:pPr lvl="1" eaLnBrk="1" hangingPunct="1"/>
            <a:r>
              <a:rPr lang="en-US" smtClean="0">
                <a:ea typeface="ＭＳ Ｐゴシック" pitchFamily="34" charset="-128"/>
              </a:rPr>
              <a:t>Disseminate knowledge</a:t>
            </a:r>
          </a:p>
          <a:p>
            <a:pPr lvl="1" eaLnBrk="1" hangingPunct="1"/>
            <a:r>
              <a:rPr lang="en-US" smtClean="0">
                <a:ea typeface="ＭＳ Ｐゴシック" pitchFamily="34" charset="-128"/>
              </a:rPr>
              <a:t>Knowledge Sharing</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ABAB2681-C02A-4AC6-97D6-CF721B6B4940}" type="slidenum">
              <a:rPr lang="es-ES" sz="1200">
                <a:solidFill>
                  <a:srgbClr val="898989"/>
                </a:solidFill>
                <a:latin typeface="Calibri" pitchFamily="34" charset="0"/>
              </a:rPr>
              <a:pPr eaLnBrk="1" hangingPunct="1"/>
              <a:t>22</a:t>
            </a:fld>
            <a:endParaRPr lang="es-ES" sz="1200">
              <a:solidFill>
                <a:srgbClr val="898989"/>
              </a:solidFill>
              <a:latin typeface="Calibri" pitchFamily="34" charset="0"/>
            </a:endParaRPr>
          </a:p>
        </p:txBody>
      </p:sp>
      <p:sp>
        <p:nvSpPr>
          <p:cNvPr id="593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EC38E1C1-DE7B-4BA8-8A4E-2CE2905D6871}" type="slidenum">
              <a:rPr lang="es-ES" sz="1200">
                <a:solidFill>
                  <a:srgbClr val="898989"/>
                </a:solidFill>
                <a:latin typeface="Calibri" pitchFamily="34" charset="0"/>
              </a:rPr>
              <a:pPr eaLnBrk="1" hangingPunct="1"/>
              <a:t>23</a:t>
            </a:fld>
            <a:endParaRPr lang="es-ES" sz="1200">
              <a:solidFill>
                <a:srgbClr val="898989"/>
              </a:solidFill>
              <a:latin typeface="Calibri" pitchFamily="34" charset="0"/>
            </a:endParaRPr>
          </a:p>
        </p:txBody>
      </p:sp>
      <p:sp>
        <p:nvSpPr>
          <p:cNvPr id="6144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614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428625"/>
            <a:ext cx="771525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28638" y="284163"/>
            <a:ext cx="8291512"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KNOWLEDGE MANAGEMENT, </a:t>
            </a:r>
            <a:br>
              <a:rPr lang="en-US" sz="3600" dirty="0" smtClean="0">
                <a:ea typeface="+mj-ea"/>
                <a:cs typeface="+mj-cs"/>
              </a:rPr>
            </a:br>
            <a:r>
              <a:rPr lang="en-US" sz="3600" dirty="0" smtClean="0">
                <a:ea typeface="+mj-ea"/>
                <a:cs typeface="+mj-cs"/>
              </a:rPr>
              <a:t>LEARNING, AND E-COMMERCE</a:t>
            </a:r>
          </a:p>
        </p:txBody>
      </p:sp>
      <p:sp>
        <p:nvSpPr>
          <p:cNvPr id="63491" name="Rectangle 3"/>
          <p:cNvSpPr>
            <a:spLocks noGrp="1" noChangeArrowheads="1"/>
          </p:cNvSpPr>
          <p:nvPr>
            <p:ph type="body" idx="1"/>
          </p:nvPr>
        </p:nvSpPr>
        <p:spPr/>
        <p:txBody>
          <a:bodyPr/>
          <a:lstStyle/>
          <a:p>
            <a:pPr eaLnBrk="1" hangingPunct="1"/>
            <a:r>
              <a:rPr lang="en-US" b="1" smtClean="0">
                <a:ea typeface="ＭＳ Ｐゴシック" pitchFamily="34" charset="-128"/>
              </a:rPr>
              <a:t>HOW IS KNOWLEDGE MANAGEMENT RELATED TO E-COMMERCE?</a:t>
            </a:r>
          </a:p>
          <a:p>
            <a:pPr lvl="1" eaLnBrk="1" hangingPunct="1"/>
            <a:r>
              <a:rPr lang="en-US" b="1" smtClean="0">
                <a:ea typeface="ＭＳ Ｐゴシック" pitchFamily="34" charset="-128"/>
              </a:rPr>
              <a:t>KM and Social Networks</a:t>
            </a:r>
          </a:p>
          <a:p>
            <a:pPr lvl="2" eaLnBrk="1" hangingPunct="1"/>
            <a:r>
              <a:rPr lang="en-US" smtClean="0">
                <a:ea typeface="ＭＳ Ｐゴシック" pitchFamily="34" charset="-128"/>
              </a:rPr>
              <a:t>Knowledge creation</a:t>
            </a:r>
          </a:p>
          <a:p>
            <a:pPr lvl="2" eaLnBrk="1" hangingPunct="1"/>
            <a:r>
              <a:rPr lang="en-US" smtClean="0">
                <a:ea typeface="ＭＳ Ｐゴシック" pitchFamily="34" charset="-128"/>
              </a:rPr>
              <a:t>Knowledge sharing</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33F3C98A-77E0-4337-BEB8-E38066B135F8}" type="slidenum">
              <a:rPr lang="es-ES" sz="1200">
                <a:solidFill>
                  <a:srgbClr val="898989"/>
                </a:solidFill>
                <a:latin typeface="Calibri" pitchFamily="34" charset="0"/>
              </a:rPr>
              <a:pPr eaLnBrk="1" hangingPunct="1"/>
              <a:t>24</a:t>
            </a:fld>
            <a:endParaRPr lang="es-ES" sz="1200">
              <a:solidFill>
                <a:srgbClr val="898989"/>
              </a:solidFill>
              <a:latin typeface="Calibri" pitchFamily="34" charset="0"/>
            </a:endParaRPr>
          </a:p>
        </p:txBody>
      </p:sp>
      <p:sp>
        <p:nvSpPr>
          <p:cNvPr id="634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28638" y="284163"/>
            <a:ext cx="8291512"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KNOWLEDGE MANAGEMENT, </a:t>
            </a:r>
            <a:br>
              <a:rPr lang="en-US" sz="3600" dirty="0" smtClean="0">
                <a:ea typeface="+mj-ea"/>
                <a:cs typeface="+mj-cs"/>
              </a:rPr>
            </a:br>
            <a:r>
              <a:rPr lang="en-US" sz="3600" dirty="0" smtClean="0">
                <a:ea typeface="+mj-ea"/>
                <a:cs typeface="+mj-cs"/>
              </a:rPr>
              <a:t>LEARNING, AND E-COMMERCE</a:t>
            </a:r>
          </a:p>
        </p:txBody>
      </p:sp>
      <p:sp>
        <p:nvSpPr>
          <p:cNvPr id="65539" name="Rectangle 3"/>
          <p:cNvSpPr>
            <a:spLocks noGrp="1" noChangeArrowheads="1"/>
          </p:cNvSpPr>
          <p:nvPr>
            <p:ph type="body" idx="1"/>
          </p:nvPr>
        </p:nvSpPr>
        <p:spPr/>
        <p:txBody>
          <a:bodyPr/>
          <a:lstStyle/>
          <a:p>
            <a:pPr eaLnBrk="1" hangingPunct="1"/>
            <a:r>
              <a:rPr lang="en-US" b="1" smtClean="0">
                <a:ea typeface="ＭＳ Ｐゴシック" pitchFamily="34" charset="-128"/>
              </a:rPr>
              <a:t>ONLINE ADVICE AND CONSULTING</a:t>
            </a:r>
          </a:p>
          <a:p>
            <a:pPr lvl="1" eaLnBrk="1" hangingPunct="1"/>
            <a:r>
              <a:rPr lang="en-US" smtClean="0">
                <a:ea typeface="ＭＳ Ｐゴシック" pitchFamily="34" charset="-128"/>
              </a:rPr>
              <a:t>Medical advice</a:t>
            </a:r>
          </a:p>
          <a:p>
            <a:pPr lvl="1" eaLnBrk="1" hangingPunct="1"/>
            <a:r>
              <a:rPr lang="en-US" smtClean="0">
                <a:ea typeface="ＭＳ Ｐゴシック" pitchFamily="34" charset="-128"/>
              </a:rPr>
              <a:t>Management consulting</a:t>
            </a:r>
          </a:p>
          <a:p>
            <a:pPr lvl="1" eaLnBrk="1" hangingPunct="1"/>
            <a:r>
              <a:rPr lang="en-US" smtClean="0">
                <a:ea typeface="ＭＳ Ｐゴシック" pitchFamily="34" charset="-128"/>
              </a:rPr>
              <a:t>Legal advice</a:t>
            </a:r>
          </a:p>
          <a:p>
            <a:pPr lvl="1" eaLnBrk="1" hangingPunct="1"/>
            <a:r>
              <a:rPr lang="en-US" smtClean="0">
                <a:ea typeface="ＭＳ Ｐゴシック" pitchFamily="34" charset="-128"/>
              </a:rPr>
              <a:t>Gurus</a:t>
            </a:r>
          </a:p>
          <a:p>
            <a:pPr lvl="1" eaLnBrk="1" hangingPunct="1"/>
            <a:r>
              <a:rPr lang="en-US" smtClean="0">
                <a:ea typeface="ＭＳ Ｐゴシック" pitchFamily="34" charset="-128"/>
              </a:rPr>
              <a:t>Financial advice</a:t>
            </a:r>
          </a:p>
          <a:p>
            <a:pPr lvl="1" eaLnBrk="1" hangingPunct="1"/>
            <a:r>
              <a:rPr lang="en-US" smtClean="0">
                <a:ea typeface="ＭＳ Ｐゴシック" pitchFamily="34" charset="-128"/>
              </a:rPr>
              <a:t>Social networks</a:t>
            </a:r>
          </a:p>
          <a:p>
            <a:pPr lvl="1" eaLnBrk="1" hangingPunct="1"/>
            <a:r>
              <a:rPr lang="en-US" smtClean="0">
                <a:ea typeface="ＭＳ Ｐゴシック" pitchFamily="34" charset="-128"/>
              </a:rPr>
              <a:t>Other advisory services</a:t>
            </a: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02C5FD8B-AE6F-4C06-85D8-7491852D3965}" type="slidenum">
              <a:rPr lang="es-ES" sz="1200">
                <a:solidFill>
                  <a:srgbClr val="898989"/>
                </a:solidFill>
                <a:latin typeface="Calibri" pitchFamily="34" charset="0"/>
              </a:rPr>
              <a:pPr eaLnBrk="1" hangingPunct="1"/>
              <a:t>25</a:t>
            </a:fld>
            <a:endParaRPr lang="es-ES" sz="1200">
              <a:solidFill>
                <a:srgbClr val="898989"/>
              </a:solidFill>
              <a:latin typeface="Calibri" pitchFamily="34" charset="0"/>
            </a:endParaRPr>
          </a:p>
        </p:txBody>
      </p:sp>
      <p:sp>
        <p:nvSpPr>
          <p:cNvPr id="655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8638" y="284163"/>
            <a:ext cx="8291512"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KNOWLEDGE MANAGEMENT, </a:t>
            </a:r>
            <a:br>
              <a:rPr lang="en-US" sz="3600" dirty="0" smtClean="0">
                <a:ea typeface="+mj-ea"/>
                <a:cs typeface="+mj-cs"/>
              </a:rPr>
            </a:br>
            <a:r>
              <a:rPr lang="en-US" sz="3600" dirty="0" smtClean="0">
                <a:ea typeface="+mj-ea"/>
                <a:cs typeface="+mj-cs"/>
              </a:rPr>
              <a:t>LEARNING, AND E-COMMERCE</a:t>
            </a:r>
          </a:p>
        </p:txBody>
      </p:sp>
      <p:sp>
        <p:nvSpPr>
          <p:cNvPr id="67587" name="Rectangle 3"/>
          <p:cNvSpPr>
            <a:spLocks noGrp="1" noChangeArrowheads="1"/>
          </p:cNvSpPr>
          <p:nvPr>
            <p:ph type="body" idx="1"/>
          </p:nvPr>
        </p:nvSpPr>
        <p:spPr/>
        <p:txBody>
          <a:bodyPr/>
          <a:lstStyle/>
          <a:p>
            <a:pPr eaLnBrk="1" hangingPunct="1"/>
            <a:r>
              <a:rPr lang="en-US" sz="2800" b="1" smtClean="0">
                <a:ea typeface="ＭＳ Ｐゴシック" pitchFamily="34" charset="-128"/>
              </a:rPr>
              <a:t>EMPLOYEE KNOWLEDGE NETWORKS AND EXPERT LOCATION SYSTEMS</a:t>
            </a:r>
          </a:p>
          <a:p>
            <a:pPr lvl="1" eaLnBrk="1" hangingPunct="1"/>
            <a:r>
              <a:rPr lang="en-US" sz="2400" b="1" smtClean="0">
                <a:ea typeface="ＭＳ Ｐゴシック" pitchFamily="34" charset="-128"/>
              </a:rPr>
              <a:t>Finding Experts Electronically</a:t>
            </a:r>
          </a:p>
          <a:p>
            <a:pPr lvl="1" eaLnBrk="1" hangingPunct="1"/>
            <a:r>
              <a:rPr lang="en-US" sz="2400" b="1" smtClean="0">
                <a:ea typeface="ＭＳ Ｐゴシック" pitchFamily="34" charset="-128"/>
              </a:rPr>
              <a:t>expert location systems (ELS)</a:t>
            </a:r>
          </a:p>
          <a:p>
            <a:pPr lvl="1" eaLnBrk="1" hangingPunct="1">
              <a:buFontTx/>
              <a:buNone/>
            </a:pPr>
            <a:r>
              <a:rPr lang="en-US" sz="2400" smtClean="0">
                <a:ea typeface="ＭＳ Ｐゴシック" pitchFamily="34" charset="-128"/>
              </a:rPr>
              <a:t>	Interactive computerized systems that help employees find and connect with colleagues who have expertise required for specific problems—whether they are across the country or across the room—in order to solve specific, critical business problems in seconds.</a:t>
            </a:r>
          </a:p>
          <a:p>
            <a:pPr lvl="1" eaLnBrk="1" hangingPunct="1"/>
            <a:r>
              <a:rPr lang="en-US" sz="2400" b="1" smtClean="0">
                <a:ea typeface="ＭＳ Ｐゴシック" pitchFamily="34" charset="-128"/>
              </a:rPr>
              <a:t>Seeking Expertise in Social Networks</a:t>
            </a:r>
            <a:endParaRPr lang="en-US" sz="2400" smtClean="0">
              <a:ea typeface="ＭＳ Ｐゴシック" pitchFamily="34" charset="-128"/>
            </a:endParaRP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8050FE13-ECEC-4C73-AD9E-9E3773F19E69}" type="slidenum">
              <a:rPr lang="es-ES" sz="1200">
                <a:solidFill>
                  <a:srgbClr val="898989"/>
                </a:solidFill>
                <a:latin typeface="Calibri" pitchFamily="34" charset="0"/>
              </a:rPr>
              <a:pPr eaLnBrk="1" hangingPunct="1"/>
              <a:t>26</a:t>
            </a:fld>
            <a:endParaRPr lang="es-ES" sz="1200">
              <a:solidFill>
                <a:srgbClr val="898989"/>
              </a:solidFill>
              <a:latin typeface="Calibri" pitchFamily="34" charset="0"/>
            </a:endParaRPr>
          </a:p>
        </p:txBody>
      </p:sp>
      <p:sp>
        <p:nvSpPr>
          <p:cNvPr id="675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0A437078-C6B4-4375-AD91-08FF7C400CF6}" type="slidenum">
              <a:rPr lang="es-ES" sz="1200">
                <a:solidFill>
                  <a:srgbClr val="898989"/>
                </a:solidFill>
                <a:latin typeface="Calibri" pitchFamily="34" charset="0"/>
              </a:rPr>
              <a:pPr eaLnBrk="1" hangingPunct="1"/>
              <a:t>27</a:t>
            </a:fld>
            <a:endParaRPr lang="es-ES" sz="1200">
              <a:solidFill>
                <a:srgbClr val="898989"/>
              </a:solidFill>
              <a:latin typeface="Calibri" pitchFamily="34" charset="0"/>
            </a:endParaRPr>
          </a:p>
        </p:txBody>
      </p:sp>
      <p:sp>
        <p:nvSpPr>
          <p:cNvPr id="6963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696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0" y="60325"/>
            <a:ext cx="5635625" cy="620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28638" y="284163"/>
            <a:ext cx="8291512"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CONSUMER-TO-CONSUMER </a:t>
            </a:r>
            <a:br>
              <a:rPr lang="en-US" sz="3600" dirty="0" smtClean="0">
                <a:ea typeface="+mj-ea"/>
                <a:cs typeface="+mj-cs"/>
              </a:rPr>
            </a:br>
            <a:r>
              <a:rPr lang="en-US" sz="3600" dirty="0" smtClean="0">
                <a:ea typeface="+mj-ea"/>
                <a:cs typeface="+mj-cs"/>
              </a:rPr>
              <a:t>ELECTRONIC COMMERCE</a:t>
            </a:r>
          </a:p>
        </p:txBody>
      </p:sp>
      <p:sp>
        <p:nvSpPr>
          <p:cNvPr id="71683" name="Rectangle 3"/>
          <p:cNvSpPr>
            <a:spLocks noGrp="1" noChangeArrowheads="1"/>
          </p:cNvSpPr>
          <p:nvPr>
            <p:ph type="body" idx="1"/>
          </p:nvPr>
        </p:nvSpPr>
        <p:spPr/>
        <p:txBody>
          <a:bodyPr/>
          <a:lstStyle/>
          <a:p>
            <a:pPr eaLnBrk="1" hangingPunct="1"/>
            <a:r>
              <a:rPr lang="en-US" b="1" smtClean="0">
                <a:ea typeface="ＭＳ Ｐゴシック" pitchFamily="34" charset="-128"/>
              </a:rPr>
              <a:t>consumer-to-consumer (C2C)</a:t>
            </a:r>
          </a:p>
          <a:p>
            <a:pPr eaLnBrk="1" hangingPunct="1">
              <a:buFontTx/>
              <a:buNone/>
            </a:pPr>
            <a:r>
              <a:rPr lang="en-US" smtClean="0">
                <a:ea typeface="ＭＳ Ｐゴシック" pitchFamily="34" charset="-128"/>
              </a:rPr>
              <a:t>	E-commerce model in which consumers sell directly to other consumers. (e.g. ebay.com)</a:t>
            </a:r>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34E0F945-D974-4A38-8834-27BBE73DB100}" type="slidenum">
              <a:rPr lang="es-ES" sz="1200">
                <a:solidFill>
                  <a:srgbClr val="898989"/>
                </a:solidFill>
                <a:latin typeface="Calibri" pitchFamily="34" charset="0"/>
              </a:rPr>
              <a:pPr eaLnBrk="1" hangingPunct="1"/>
              <a:t>28</a:t>
            </a:fld>
            <a:endParaRPr lang="es-ES" sz="1200">
              <a:solidFill>
                <a:srgbClr val="898989"/>
              </a:solidFill>
              <a:latin typeface="Calibri" pitchFamily="34" charset="0"/>
            </a:endParaRPr>
          </a:p>
        </p:txBody>
      </p:sp>
      <p:sp>
        <p:nvSpPr>
          <p:cNvPr id="716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E-GOVERNMENT: AN OVERVIEW</a:t>
            </a:r>
          </a:p>
        </p:txBody>
      </p:sp>
      <p:sp>
        <p:nvSpPr>
          <p:cNvPr id="18435" name="Rectangle 3"/>
          <p:cNvSpPr>
            <a:spLocks noGrp="1" noChangeArrowheads="1"/>
          </p:cNvSpPr>
          <p:nvPr>
            <p:ph type="body" idx="1"/>
          </p:nvPr>
        </p:nvSpPr>
        <p:spPr>
          <a:xfrm>
            <a:off x="468313" y="1341438"/>
            <a:ext cx="8218487" cy="4784725"/>
          </a:xfrm>
        </p:spPr>
        <p:txBody>
          <a:bodyPr/>
          <a:lstStyle/>
          <a:p>
            <a:pPr eaLnBrk="1" hangingPunct="1"/>
            <a:r>
              <a:rPr lang="en-US" sz="2800" b="1" smtClean="0">
                <a:ea typeface="ＭＳ Ｐゴシック" pitchFamily="34" charset="-128"/>
              </a:rPr>
              <a:t>What is e-government ?</a:t>
            </a:r>
          </a:p>
          <a:p>
            <a:pPr eaLnBrk="1" hangingPunct="1">
              <a:buFontTx/>
              <a:buNone/>
            </a:pPr>
            <a:r>
              <a:rPr lang="en-US" sz="2800" smtClean="0">
                <a:ea typeface="ＭＳ Ｐゴシック" pitchFamily="34" charset="-128"/>
              </a:rPr>
              <a:t>	E-commerce model in which a government entity buys or provides goods, services, or information to businesses or individual citizens electronically.</a:t>
            </a:r>
          </a:p>
          <a:p>
            <a:pPr eaLnBrk="1" hangingPunct="1">
              <a:buFontTx/>
              <a:buNone/>
            </a:pPr>
            <a:endParaRPr lang="en-US" sz="2800" b="1" u="sng" smtClean="0">
              <a:ea typeface="ＭＳ Ｐゴシック" pitchFamily="34" charset="-128"/>
            </a:endParaRPr>
          </a:p>
          <a:p>
            <a:pPr eaLnBrk="1" hangingPunct="1">
              <a:buFontTx/>
              <a:buNone/>
            </a:pPr>
            <a:r>
              <a:rPr lang="en-US" sz="2800" b="1" u="sng" smtClean="0">
                <a:ea typeface="ＭＳ Ｐゴシック" pitchFamily="34" charset="-128"/>
              </a:rPr>
              <a:t>5 Major Categories</a:t>
            </a:r>
          </a:p>
          <a:p>
            <a:pPr eaLnBrk="1" hangingPunct="1">
              <a:buFontTx/>
              <a:buChar char="•"/>
            </a:pPr>
            <a:r>
              <a:rPr lang="en-US" sz="2000" smtClean="0">
                <a:latin typeface="Arial" charset="0"/>
                <a:ea typeface="ＭＳ Ｐゴシック" pitchFamily="34" charset="-128"/>
              </a:rPr>
              <a:t>G2C (government to citizen)</a:t>
            </a:r>
          </a:p>
          <a:p>
            <a:pPr eaLnBrk="1" hangingPunct="1">
              <a:buFontTx/>
              <a:buChar char="•"/>
            </a:pPr>
            <a:r>
              <a:rPr lang="en-US" sz="2000" smtClean="0">
                <a:latin typeface="Arial" charset="0"/>
                <a:ea typeface="ＭＳ Ｐゴシック" pitchFamily="34" charset="-128"/>
              </a:rPr>
              <a:t>G2B (government to business)</a:t>
            </a:r>
          </a:p>
          <a:p>
            <a:pPr eaLnBrk="1" hangingPunct="1">
              <a:buFontTx/>
              <a:buChar char="•"/>
            </a:pPr>
            <a:r>
              <a:rPr lang="en-US" sz="2000" smtClean="0">
                <a:latin typeface="Arial" charset="0"/>
                <a:ea typeface="ＭＳ Ｐゴシック" pitchFamily="34" charset="-128"/>
              </a:rPr>
              <a:t>G2G (government to government)</a:t>
            </a:r>
          </a:p>
          <a:p>
            <a:pPr eaLnBrk="1" hangingPunct="1">
              <a:buFontTx/>
              <a:buChar char="•"/>
            </a:pPr>
            <a:r>
              <a:rPr lang="en-US" sz="2000" smtClean="0">
                <a:latin typeface="Arial" charset="0"/>
                <a:ea typeface="ＭＳ Ｐゴシック" pitchFamily="34" charset="-128"/>
              </a:rPr>
              <a:t>G2E (government to employees)</a:t>
            </a:r>
          </a:p>
          <a:p>
            <a:pPr eaLnBrk="1" hangingPunct="1">
              <a:buFontTx/>
              <a:buChar char="•"/>
            </a:pPr>
            <a:r>
              <a:rPr lang="en-US" sz="2000" smtClean="0">
                <a:latin typeface="Arial" charset="0"/>
                <a:ea typeface="ＭＳ Ｐゴシック" pitchFamily="34" charset="-128"/>
              </a:rPr>
              <a:t>IEE (internal efficiency and effectiveness)</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EE9746C3-0CEA-4AB6-954E-B96B6F5F9E54}" type="slidenum">
              <a:rPr lang="es-ES" sz="1200">
                <a:solidFill>
                  <a:srgbClr val="898989"/>
                </a:solidFill>
                <a:latin typeface="Calibri" pitchFamily="34" charset="0"/>
              </a:rPr>
              <a:pPr eaLnBrk="1" hangingPunct="1"/>
              <a:t>2</a:t>
            </a:fld>
            <a:endParaRPr lang="es-ES" sz="1200">
              <a:solidFill>
                <a:srgbClr val="898989"/>
              </a:solidFill>
              <a:latin typeface="Calibri" pitchFamily="34" charset="0"/>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28638" y="284163"/>
            <a:ext cx="8291512" cy="720725"/>
          </a:xfrm>
        </p:spPr>
        <p:txBody>
          <a:bodyPr rtlCol="0">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CONSUMER-TO-CONSUMER </a:t>
            </a:r>
            <a:br>
              <a:rPr lang="en-US" sz="3600" dirty="0" smtClean="0">
                <a:ea typeface="+mj-ea"/>
                <a:cs typeface="+mj-cs"/>
              </a:rPr>
            </a:br>
            <a:r>
              <a:rPr lang="en-US" sz="3600" dirty="0" smtClean="0">
                <a:ea typeface="+mj-ea"/>
                <a:cs typeface="+mj-cs"/>
              </a:rPr>
              <a:t>ELECTRONIC COMMERCE</a:t>
            </a:r>
          </a:p>
        </p:txBody>
      </p:sp>
      <p:sp>
        <p:nvSpPr>
          <p:cNvPr id="73731" name="Rectangle 3"/>
          <p:cNvSpPr>
            <a:spLocks noGrp="1" noChangeArrowheads="1"/>
          </p:cNvSpPr>
          <p:nvPr>
            <p:ph type="body" idx="1"/>
          </p:nvPr>
        </p:nvSpPr>
        <p:spPr/>
        <p:txBody>
          <a:bodyPr/>
          <a:lstStyle/>
          <a:p>
            <a:pPr eaLnBrk="1" hangingPunct="1"/>
            <a:r>
              <a:rPr lang="en-US" b="1" smtClean="0">
                <a:ea typeface="ＭＳ Ｐゴシック" pitchFamily="34" charset="-128"/>
              </a:rPr>
              <a:t>E-COMMERCE: C2C APPLICATIONS</a:t>
            </a:r>
          </a:p>
          <a:p>
            <a:pPr lvl="1" eaLnBrk="1" hangingPunct="1"/>
            <a:r>
              <a:rPr lang="en-US" b="1" smtClean="0">
                <a:ea typeface="ＭＳ Ｐゴシック" pitchFamily="34" charset="-128"/>
              </a:rPr>
              <a:t>C2C Auctions</a:t>
            </a:r>
          </a:p>
          <a:p>
            <a:pPr lvl="1" eaLnBrk="1" hangingPunct="1"/>
            <a:r>
              <a:rPr lang="en-US" b="1" smtClean="0">
                <a:ea typeface="ＭＳ Ｐゴシック" pitchFamily="34" charset="-128"/>
              </a:rPr>
              <a:t>Classified Ads</a:t>
            </a:r>
          </a:p>
          <a:p>
            <a:pPr lvl="1" eaLnBrk="1" hangingPunct="1"/>
            <a:r>
              <a:rPr lang="en-US" b="1" smtClean="0">
                <a:ea typeface="ＭＳ Ｐゴシック" pitchFamily="34" charset="-128"/>
              </a:rPr>
              <a:t>Personal Services (e.g. domestic helpers)</a:t>
            </a:r>
          </a:p>
          <a:p>
            <a:pPr lvl="1" eaLnBrk="1" hangingPunct="1"/>
            <a:r>
              <a:rPr lang="en-US" b="1" smtClean="0">
                <a:ea typeface="ＭＳ Ｐゴシック" pitchFamily="34" charset="-128"/>
              </a:rPr>
              <a:t>Napster and Others—File-Sharing Utilities</a:t>
            </a:r>
          </a:p>
          <a:p>
            <a:pPr lvl="1" eaLnBrk="1" hangingPunct="1"/>
            <a:r>
              <a:rPr lang="en-US" b="1" smtClean="0">
                <a:ea typeface="ＭＳ Ｐゴシック" pitchFamily="34" charset="-128"/>
              </a:rPr>
              <a:t>C2C Activities in Social Networks and Trading Virtual Properties</a:t>
            </a:r>
            <a:endParaRPr lang="en-US" smtClean="0">
              <a:ea typeface="ＭＳ Ｐゴシック" pitchFamily="34" charset="-128"/>
            </a:endParaRPr>
          </a:p>
        </p:txBody>
      </p:sp>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09A7A672-4294-4345-B4AF-873C85461729}" type="slidenum">
              <a:rPr lang="es-ES" sz="1200">
                <a:solidFill>
                  <a:srgbClr val="898989"/>
                </a:solidFill>
                <a:latin typeface="Calibri" pitchFamily="34" charset="0"/>
              </a:rPr>
              <a:pPr eaLnBrk="1" hangingPunct="1"/>
              <a:t>29</a:t>
            </a:fld>
            <a:endParaRPr lang="es-ES" sz="1200">
              <a:solidFill>
                <a:srgbClr val="898989"/>
              </a:solidFill>
              <a:latin typeface="Calibri" pitchFamily="34" charset="0"/>
            </a:endParaRPr>
          </a:p>
        </p:txBody>
      </p:sp>
      <p:sp>
        <p:nvSpPr>
          <p:cNvPr id="737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COLLABORATIVE COMMERCE</a:t>
            </a:r>
            <a:endParaRPr lang="en-US" sz="3500" dirty="0" smtClean="0">
              <a:ea typeface="+mj-ea"/>
              <a:cs typeface="+mj-cs"/>
            </a:endParaRPr>
          </a:p>
        </p:txBody>
      </p:sp>
      <p:sp>
        <p:nvSpPr>
          <p:cNvPr id="75779" name="Rectangle 3"/>
          <p:cNvSpPr>
            <a:spLocks noGrp="1" noChangeArrowheads="1"/>
          </p:cNvSpPr>
          <p:nvPr>
            <p:ph type="body" idx="1"/>
          </p:nvPr>
        </p:nvSpPr>
        <p:spPr/>
        <p:txBody>
          <a:bodyPr/>
          <a:lstStyle/>
          <a:p>
            <a:pPr eaLnBrk="1" hangingPunct="1"/>
            <a:r>
              <a:rPr lang="en-US" b="1" smtClean="0">
                <a:ea typeface="ＭＳ Ｐゴシック" pitchFamily="34" charset="-128"/>
              </a:rPr>
              <a:t>collaborative commerce </a:t>
            </a:r>
          </a:p>
          <a:p>
            <a:pPr eaLnBrk="1" hangingPunct="1">
              <a:buFontTx/>
              <a:buNone/>
            </a:pPr>
            <a:r>
              <a:rPr lang="en-US" b="1" smtClean="0">
                <a:ea typeface="ＭＳ Ｐゴシック" pitchFamily="34" charset="-128"/>
              </a:rPr>
              <a:t>	(c-commerce)</a:t>
            </a:r>
          </a:p>
          <a:p>
            <a:pPr eaLnBrk="1" hangingPunct="1">
              <a:buFontTx/>
              <a:buNone/>
            </a:pPr>
            <a:r>
              <a:rPr lang="en-US" smtClean="0">
                <a:ea typeface="ＭＳ Ｐゴシック" pitchFamily="34" charset="-128"/>
              </a:rPr>
              <a:t>	The use of digital technologies that enable companies to collaboratively plan, design, develop, manage, and research products, services, and innovative EC applications.</a:t>
            </a:r>
          </a:p>
        </p:txBody>
      </p:sp>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92544117-DBD0-4570-988E-BD3419F9CAAC}" type="slidenum">
              <a:rPr lang="es-ES" sz="1200">
                <a:solidFill>
                  <a:srgbClr val="898989"/>
                </a:solidFill>
                <a:latin typeface="Calibri" pitchFamily="34" charset="0"/>
              </a:rPr>
              <a:pPr eaLnBrk="1" hangingPunct="1"/>
              <a:t>30</a:t>
            </a:fld>
            <a:endParaRPr lang="es-ES" sz="1200">
              <a:solidFill>
                <a:srgbClr val="898989"/>
              </a:solidFill>
              <a:latin typeface="Calibri" pitchFamily="34" charset="0"/>
            </a:endParaRPr>
          </a:p>
        </p:txBody>
      </p:sp>
      <p:sp>
        <p:nvSpPr>
          <p:cNvPr id="757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49D58EE3-6097-43F1-9F08-6F530EEA2D26}" type="slidenum">
              <a:rPr lang="es-ES" sz="1200">
                <a:solidFill>
                  <a:srgbClr val="898989"/>
                </a:solidFill>
                <a:latin typeface="Calibri" pitchFamily="34" charset="0"/>
              </a:rPr>
              <a:pPr eaLnBrk="1" hangingPunct="1"/>
              <a:t>31</a:t>
            </a:fld>
            <a:endParaRPr lang="es-ES" sz="1200">
              <a:solidFill>
                <a:srgbClr val="898989"/>
              </a:solidFill>
              <a:latin typeface="Calibri" pitchFamily="34" charset="0"/>
            </a:endParaRPr>
          </a:p>
        </p:txBody>
      </p:sp>
      <p:sp>
        <p:nvSpPr>
          <p:cNvPr id="7782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778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36525"/>
            <a:ext cx="7040563"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COLLABORATIVE COMMERCE</a:t>
            </a:r>
            <a:endParaRPr lang="en-US" sz="3500" smtClean="0">
              <a:ea typeface="+mj-ea"/>
              <a:cs typeface="+mj-cs"/>
            </a:endParaRPr>
          </a:p>
        </p:txBody>
      </p:sp>
      <p:sp>
        <p:nvSpPr>
          <p:cNvPr id="79875" name="Rectangle 3"/>
          <p:cNvSpPr>
            <a:spLocks noGrp="1" noChangeArrowheads="1"/>
          </p:cNvSpPr>
          <p:nvPr>
            <p:ph type="body" idx="1"/>
          </p:nvPr>
        </p:nvSpPr>
        <p:spPr/>
        <p:txBody>
          <a:bodyPr/>
          <a:lstStyle/>
          <a:p>
            <a:pPr eaLnBrk="1" hangingPunct="1"/>
            <a:r>
              <a:rPr lang="en-US" b="1" smtClean="0">
                <a:ea typeface="ＭＳ Ｐゴシック" pitchFamily="34" charset="-128"/>
              </a:rPr>
              <a:t>collaboration hub</a:t>
            </a:r>
          </a:p>
          <a:p>
            <a:pPr eaLnBrk="1" hangingPunct="1">
              <a:buFontTx/>
              <a:buNone/>
            </a:pPr>
            <a:r>
              <a:rPr lang="en-US" smtClean="0">
                <a:ea typeface="ＭＳ Ｐゴシック" pitchFamily="34" charset="-128"/>
              </a:rPr>
              <a:t>	The central point of control for an e-market. A single c-hub, representing one e-market owner, can host multiple collaboration spaces (c-spaces) in which trading partners use c-enablers to exchange data with the c-hub.</a:t>
            </a:r>
          </a:p>
          <a:p>
            <a:pPr eaLnBrk="1" hangingPunct="1"/>
            <a:endParaRPr lang="en-US" smtClean="0">
              <a:ea typeface="ＭＳ Ｐゴシック" pitchFamily="34" charset="-128"/>
            </a:endParaRPr>
          </a:p>
        </p:txBody>
      </p:sp>
      <p:sp>
        <p:nvSpPr>
          <p:cNvPr id="798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731840F3-593C-4086-9077-FA4D2B1FEC07}" type="slidenum">
              <a:rPr lang="es-ES" sz="1200">
                <a:solidFill>
                  <a:srgbClr val="898989"/>
                </a:solidFill>
                <a:latin typeface="Calibri" pitchFamily="34" charset="0"/>
              </a:rPr>
              <a:pPr eaLnBrk="1" hangingPunct="1"/>
              <a:t>32</a:t>
            </a:fld>
            <a:endParaRPr lang="es-ES" sz="1200">
              <a:solidFill>
                <a:srgbClr val="898989"/>
              </a:solidFill>
              <a:latin typeface="Calibri" pitchFamily="34" charset="0"/>
            </a:endParaRPr>
          </a:p>
        </p:txBody>
      </p:sp>
      <p:sp>
        <p:nvSpPr>
          <p:cNvPr id="798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COLLABORATIVE COMMERCE</a:t>
            </a:r>
            <a:endParaRPr lang="en-US" sz="3500" smtClean="0">
              <a:ea typeface="+mj-ea"/>
              <a:cs typeface="+mj-cs"/>
            </a:endParaRPr>
          </a:p>
        </p:txBody>
      </p:sp>
      <p:sp>
        <p:nvSpPr>
          <p:cNvPr id="81923" name="Rectangle 3"/>
          <p:cNvSpPr>
            <a:spLocks noGrp="1" noChangeArrowheads="1"/>
          </p:cNvSpPr>
          <p:nvPr>
            <p:ph type="body" idx="1"/>
          </p:nvPr>
        </p:nvSpPr>
        <p:spPr>
          <a:xfrm>
            <a:off x="285750" y="1143000"/>
            <a:ext cx="8358188" cy="4786313"/>
          </a:xfrm>
        </p:spPr>
        <p:txBody>
          <a:bodyPr/>
          <a:lstStyle/>
          <a:p>
            <a:pPr eaLnBrk="1" hangingPunct="1">
              <a:lnSpc>
                <a:spcPct val="80000"/>
              </a:lnSpc>
            </a:pPr>
            <a:r>
              <a:rPr lang="en-US" sz="3000" b="1" smtClean="0">
                <a:ea typeface="ＭＳ Ｐゴシック" pitchFamily="34" charset="-128"/>
              </a:rPr>
              <a:t>IMPLEMENTING C-COMMERCE</a:t>
            </a:r>
          </a:p>
          <a:p>
            <a:pPr lvl="1" eaLnBrk="1" hangingPunct="1">
              <a:lnSpc>
                <a:spcPct val="80000"/>
              </a:lnSpc>
            </a:pPr>
            <a:r>
              <a:rPr lang="en-US" sz="2600" b="1" smtClean="0">
                <a:ea typeface="ＭＳ Ｐゴシック" pitchFamily="34" charset="-128"/>
              </a:rPr>
              <a:t>Example: Design with C-Commerce (Dell, Cisco, Boeing)</a:t>
            </a:r>
          </a:p>
          <a:p>
            <a:pPr eaLnBrk="1" hangingPunct="1">
              <a:lnSpc>
                <a:spcPct val="80000"/>
              </a:lnSpc>
            </a:pPr>
            <a:r>
              <a:rPr lang="en-US" sz="3000" b="1" smtClean="0">
                <a:ea typeface="ＭＳ Ｐゴシック" pitchFamily="34" charset="-128"/>
              </a:rPr>
              <a:t>BARRIERS TO C-COMMERCE</a:t>
            </a:r>
          </a:p>
          <a:p>
            <a:pPr lvl="1" eaLnBrk="1" hangingPunct="1">
              <a:lnSpc>
                <a:spcPct val="80000"/>
              </a:lnSpc>
            </a:pPr>
            <a:r>
              <a:rPr lang="en-US" sz="2600" smtClean="0">
                <a:ea typeface="ＭＳ Ｐゴシック" pitchFamily="34" charset="-128"/>
              </a:rPr>
              <a:t>Technical factors involving a lack of internal integration, standards, and networks</a:t>
            </a:r>
          </a:p>
          <a:p>
            <a:pPr lvl="1" eaLnBrk="1" hangingPunct="1">
              <a:lnSpc>
                <a:spcPct val="80000"/>
              </a:lnSpc>
            </a:pPr>
            <a:r>
              <a:rPr lang="en-US" sz="2600" smtClean="0">
                <a:ea typeface="ＭＳ Ｐゴシック" pitchFamily="34" charset="-128"/>
              </a:rPr>
              <a:t>Security and privacy concerns, and some distrust over who has access to and control of information stored in a partner’s database</a:t>
            </a:r>
          </a:p>
          <a:p>
            <a:pPr lvl="1" eaLnBrk="1" hangingPunct="1">
              <a:lnSpc>
                <a:spcPct val="80000"/>
              </a:lnSpc>
            </a:pPr>
            <a:r>
              <a:rPr lang="en-US" sz="2600" smtClean="0">
                <a:ea typeface="ＭＳ Ｐゴシック" pitchFamily="34" charset="-128"/>
              </a:rPr>
              <a:t>Internal resistance to information sharing and to new approaches</a:t>
            </a:r>
          </a:p>
          <a:p>
            <a:pPr lvl="1" eaLnBrk="1" hangingPunct="1">
              <a:lnSpc>
                <a:spcPct val="80000"/>
              </a:lnSpc>
            </a:pPr>
            <a:r>
              <a:rPr lang="en-US" sz="2600" smtClean="0">
                <a:ea typeface="ＭＳ Ｐゴシック" pitchFamily="34" charset="-128"/>
              </a:rPr>
              <a:t>Lack of internal skills to conduct c-commerce</a:t>
            </a:r>
          </a:p>
        </p:txBody>
      </p:sp>
      <p:sp>
        <p:nvSpPr>
          <p:cNvPr id="819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1CD8BD67-AEA3-4B96-AA55-086F46966855}" type="slidenum">
              <a:rPr lang="es-ES" sz="1200">
                <a:solidFill>
                  <a:srgbClr val="898989"/>
                </a:solidFill>
                <a:latin typeface="Calibri" pitchFamily="34" charset="0"/>
              </a:rPr>
              <a:pPr eaLnBrk="1" hangingPunct="1"/>
              <a:t>33</a:t>
            </a:fld>
            <a:endParaRPr lang="es-ES" sz="1200">
              <a:solidFill>
                <a:srgbClr val="898989"/>
              </a:solidFill>
              <a:latin typeface="Calibri" pitchFamily="34" charset="0"/>
            </a:endParaRPr>
          </a:p>
        </p:txBody>
      </p:sp>
      <p:sp>
        <p:nvSpPr>
          <p:cNvPr id="819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MANAGERIAL ISSUES</a:t>
            </a:r>
            <a:endParaRPr lang="en-US" sz="3500" smtClean="0">
              <a:ea typeface="+mj-ea"/>
              <a:cs typeface="+mj-cs"/>
            </a:endParaRPr>
          </a:p>
        </p:txBody>
      </p:sp>
      <p:sp>
        <p:nvSpPr>
          <p:cNvPr id="83971" name="Rectangle 3"/>
          <p:cNvSpPr>
            <a:spLocks noGrp="1" noChangeArrowheads="1"/>
          </p:cNvSpPr>
          <p:nvPr>
            <p:ph type="body" idx="1"/>
          </p:nvPr>
        </p:nvSpPr>
        <p:spPr/>
        <p:txBody>
          <a:bodyPr/>
          <a:lstStyle/>
          <a:p>
            <a:pPr marL="514350" indent="-514350" eaLnBrk="1" hangingPunct="1">
              <a:buFontTx/>
              <a:buAutoNum type="arabicPeriod"/>
            </a:pPr>
            <a:r>
              <a:rPr lang="en-US" smtClean="0">
                <a:ea typeface="ＭＳ Ｐゴシック" pitchFamily="34" charset="-128"/>
              </a:rPr>
              <a:t>What are the e-government opportunities?</a:t>
            </a:r>
          </a:p>
          <a:p>
            <a:pPr marL="514350" indent="-514350" eaLnBrk="1" hangingPunct="1">
              <a:buFontTx/>
              <a:buAutoNum type="arabicPeriod"/>
            </a:pPr>
            <a:r>
              <a:rPr lang="en-US" smtClean="0">
                <a:ea typeface="ＭＳ Ｐゴシック" pitchFamily="34" charset="-128"/>
              </a:rPr>
              <a:t>How do we design the most cost-efficient government e-procurement system?</a:t>
            </a:r>
          </a:p>
          <a:p>
            <a:pPr marL="514350" indent="-514350" eaLnBrk="1" hangingPunct="1">
              <a:buFontTx/>
              <a:buAutoNum type="arabicPeriod"/>
            </a:pPr>
            <a:r>
              <a:rPr lang="en-US" smtClean="0">
                <a:ea typeface="ＭＳ Ｐゴシック" pitchFamily="34" charset="-128"/>
              </a:rPr>
              <a:t>How do we design the portfolio of e-learning knowledge sources?</a:t>
            </a:r>
          </a:p>
          <a:p>
            <a:pPr marL="514350" indent="-514350" eaLnBrk="1" hangingPunct="1">
              <a:buFontTx/>
              <a:buAutoNum type="arabicPeriod"/>
            </a:pPr>
            <a:r>
              <a:rPr lang="en-US" smtClean="0">
                <a:ea typeface="ＭＳ Ｐゴシック" pitchFamily="34" charset="-128"/>
              </a:rPr>
              <a:t>How do we incorporate social networking–based learning and services in our organization?</a:t>
            </a: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3937E2E8-402A-43E1-80FA-DFBC7A5EEB18}" type="slidenum">
              <a:rPr lang="es-ES" sz="1200">
                <a:solidFill>
                  <a:srgbClr val="898989"/>
                </a:solidFill>
                <a:latin typeface="Calibri" pitchFamily="34" charset="0"/>
              </a:rPr>
              <a:pPr eaLnBrk="1" hangingPunct="1"/>
              <a:t>34</a:t>
            </a:fld>
            <a:endParaRPr lang="es-ES" sz="1200">
              <a:solidFill>
                <a:srgbClr val="898989"/>
              </a:solidFill>
              <a:latin typeface="Calibri" pitchFamily="34" charset="0"/>
            </a:endParaRPr>
          </a:p>
        </p:txBody>
      </p:sp>
      <p:sp>
        <p:nvSpPr>
          <p:cNvPr id="839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MANAGERIAL ISSUES</a:t>
            </a:r>
            <a:endParaRPr lang="en-US" sz="3500" smtClean="0">
              <a:ea typeface="+mj-ea"/>
              <a:cs typeface="+mj-cs"/>
            </a:endParaRPr>
          </a:p>
        </p:txBody>
      </p:sp>
      <p:sp>
        <p:nvSpPr>
          <p:cNvPr id="86019" name="Rectangle 3"/>
          <p:cNvSpPr>
            <a:spLocks noGrp="1" noChangeArrowheads="1"/>
          </p:cNvSpPr>
          <p:nvPr>
            <p:ph type="body" idx="1"/>
          </p:nvPr>
        </p:nvSpPr>
        <p:spPr/>
        <p:txBody>
          <a:bodyPr/>
          <a:lstStyle/>
          <a:p>
            <a:pPr marL="514350" indent="-514350" eaLnBrk="1" hangingPunct="1">
              <a:buFontTx/>
              <a:buAutoNum type="arabicPeriod" startAt="5"/>
            </a:pPr>
            <a:r>
              <a:rPr lang="en-US" smtClean="0">
                <a:ea typeface="ＭＳ Ｐゴシック" pitchFamily="34" charset="-128"/>
              </a:rPr>
              <a:t>Can we capitalize on C2C EC?</a:t>
            </a:r>
          </a:p>
          <a:p>
            <a:pPr marL="514350" indent="-514350" eaLnBrk="1" hangingPunct="1">
              <a:buFontTx/>
              <a:buAutoNum type="arabicPeriod" startAt="5"/>
            </a:pPr>
            <a:r>
              <a:rPr lang="en-US" smtClean="0">
                <a:ea typeface="ＭＳ Ｐゴシック" pitchFamily="34" charset="-128"/>
              </a:rPr>
              <a:t>How do we connect our expert location system and social networking initiatives?</a:t>
            </a:r>
          </a:p>
          <a:p>
            <a:pPr marL="514350" indent="-514350" eaLnBrk="1" hangingPunct="1">
              <a:buFontTx/>
              <a:buAutoNum type="arabicPeriod" startAt="5"/>
            </a:pPr>
            <a:r>
              <a:rPr lang="en-US" smtClean="0">
                <a:ea typeface="ＭＳ Ｐゴシック" pitchFamily="34" charset="-128"/>
              </a:rPr>
              <a:t>What will be the impact of the e-book platform?</a:t>
            </a:r>
          </a:p>
          <a:p>
            <a:pPr marL="514350" indent="-514350" eaLnBrk="1" hangingPunct="1">
              <a:buFontTx/>
              <a:buAutoNum type="arabicPeriod" startAt="5"/>
            </a:pPr>
            <a:r>
              <a:rPr lang="en-US" smtClean="0">
                <a:ea typeface="ＭＳ Ｐゴシック" pitchFamily="34" charset="-128"/>
              </a:rPr>
              <a:t>How difficult is it to introduce e-collaboration?</a:t>
            </a:r>
          </a:p>
        </p:txBody>
      </p:sp>
      <p:sp>
        <p:nvSpPr>
          <p:cNvPr id="860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F0603652-7F57-4A81-917D-6D06A3444B03}" type="slidenum">
              <a:rPr lang="es-ES" sz="1200">
                <a:solidFill>
                  <a:srgbClr val="898989"/>
                </a:solidFill>
                <a:latin typeface="Calibri" pitchFamily="34" charset="0"/>
              </a:rPr>
              <a:pPr eaLnBrk="1" hangingPunct="1"/>
              <a:t>35</a:t>
            </a:fld>
            <a:endParaRPr lang="es-ES" sz="1200">
              <a:solidFill>
                <a:srgbClr val="898989"/>
              </a:solidFill>
              <a:latin typeface="Calibri" pitchFamily="34" charset="0"/>
            </a:endParaRPr>
          </a:p>
        </p:txBody>
      </p:sp>
      <p:sp>
        <p:nvSpPr>
          <p:cNvPr id="860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E-GOVERNMENT: AN OVERVIEW</a:t>
            </a:r>
            <a:endParaRPr lang="en-US" sz="3400" smtClean="0">
              <a:ea typeface="+mj-ea"/>
              <a:cs typeface="+mj-cs"/>
            </a:endParaRPr>
          </a:p>
        </p:txBody>
      </p:sp>
      <p:sp>
        <p:nvSpPr>
          <p:cNvPr id="20483" name="Rectangle 3"/>
          <p:cNvSpPr>
            <a:spLocks noGrp="1" noChangeArrowheads="1"/>
          </p:cNvSpPr>
          <p:nvPr>
            <p:ph type="body" idx="1"/>
          </p:nvPr>
        </p:nvSpPr>
        <p:spPr/>
        <p:txBody>
          <a:bodyPr/>
          <a:lstStyle/>
          <a:p>
            <a:pPr eaLnBrk="1" hangingPunct="1"/>
            <a:r>
              <a:rPr lang="en-US" b="1" smtClean="0">
                <a:ea typeface="ＭＳ Ｐゴシック" pitchFamily="34" charset="-128"/>
              </a:rPr>
              <a:t>government-to-citizens (G2C)</a:t>
            </a:r>
          </a:p>
          <a:p>
            <a:pPr eaLnBrk="1" hangingPunct="1">
              <a:buFontTx/>
              <a:buNone/>
            </a:pPr>
            <a:r>
              <a:rPr lang="en-US" smtClean="0">
                <a:ea typeface="ＭＳ Ｐゴシック" pitchFamily="34" charset="-128"/>
              </a:rPr>
              <a:t>	E-government category that includes all the interactions between a government and its citizens. </a:t>
            </a:r>
            <a:r>
              <a:rPr lang="en-US" sz="2400" smtClean="0">
                <a:ea typeface="ＭＳ Ｐゴシック" pitchFamily="34" charset="-128"/>
              </a:rPr>
              <a:t>(e.g. </a:t>
            </a:r>
            <a:r>
              <a:rPr lang="en-US" sz="2400" smtClean="0">
                <a:ea typeface="ＭＳ Ｐゴシック" pitchFamily="34" charset="-128"/>
                <a:hlinkClick r:id="rId3"/>
              </a:rPr>
              <a:t>www.gov.hk</a:t>
            </a:r>
            <a:r>
              <a:rPr lang="en-US" sz="2400" smtClean="0">
                <a:ea typeface="ＭＳ Ｐゴシック" pitchFamily="34" charset="-128"/>
              </a:rPr>
              <a:t> </a:t>
            </a:r>
            <a:r>
              <a:rPr lang="en-US" sz="2400" b="1" smtClean="0">
                <a:ea typeface="ＭＳ Ｐゴシック" pitchFamily="34" charset="-128"/>
              </a:rPr>
              <a:t>香港政府一站通</a:t>
            </a:r>
            <a:r>
              <a:rPr lang="en-US" smtClean="0">
                <a:ea typeface="ＭＳ Ｐゴシック" pitchFamily="34" charset="-128"/>
              </a:rPr>
              <a:t>)</a:t>
            </a:r>
          </a:p>
          <a:p>
            <a:pPr lvl="1" eaLnBrk="1" hangingPunct="1"/>
            <a:r>
              <a:rPr lang="en-US" b="1" smtClean="0">
                <a:ea typeface="ＭＳ Ｐゴシック" pitchFamily="34" charset="-128"/>
              </a:rPr>
              <a:t>Electronic Voting (Brazil)</a:t>
            </a:r>
          </a:p>
          <a:p>
            <a:pPr lvl="1" eaLnBrk="1" hangingPunct="1"/>
            <a:r>
              <a:rPr lang="en-US" b="1" smtClean="0">
                <a:ea typeface="ＭＳ Ｐゴシック" pitchFamily="34" charset="-128"/>
              </a:rPr>
              <a:t>Electronic Benefits Transfer </a:t>
            </a:r>
            <a:r>
              <a:rPr lang="en-US" sz="2000" b="1" smtClean="0">
                <a:ea typeface="ＭＳ Ｐゴシック" pitchFamily="34" charset="-128"/>
              </a:rPr>
              <a:t>(what if no bank accounts?)</a:t>
            </a:r>
          </a:p>
          <a:p>
            <a:pPr lvl="1" eaLnBrk="1" hangingPunct="1"/>
            <a:r>
              <a:rPr lang="en-US" b="1" smtClean="0">
                <a:ea typeface="ＭＳ Ｐゴシック" pitchFamily="34" charset="-128"/>
              </a:rPr>
              <a:t>Electronic Tax Filing (eTax)</a:t>
            </a:r>
          </a:p>
          <a:p>
            <a:pPr lvl="1" eaLnBrk="1" hangingPunct="1"/>
            <a:r>
              <a:rPr lang="en-US" b="1" smtClean="0">
                <a:ea typeface="ＭＳ Ｐゴシック" pitchFamily="34" charset="-128"/>
              </a:rPr>
              <a:t>Electronic Driving License Renewal</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076F4769-86B4-4991-BB9C-62840B5A8AF9}" type="slidenum">
              <a:rPr lang="es-ES" sz="1200">
                <a:solidFill>
                  <a:srgbClr val="898989"/>
                </a:solidFill>
                <a:latin typeface="Calibri" pitchFamily="34" charset="0"/>
              </a:rPr>
              <a:pPr eaLnBrk="1" hangingPunct="1"/>
              <a:t>3</a:t>
            </a:fld>
            <a:endParaRPr lang="es-ES" sz="1200">
              <a:solidFill>
                <a:srgbClr val="898989"/>
              </a:solidFill>
              <a:latin typeface="Calibri" pitchFamily="34" charset="0"/>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E-GOVERNMENT: AN OVERVIEW</a:t>
            </a:r>
            <a:endParaRPr lang="en-US" sz="3400" smtClean="0">
              <a:ea typeface="+mj-ea"/>
              <a:cs typeface="+mj-cs"/>
            </a:endParaRPr>
          </a:p>
        </p:txBody>
      </p:sp>
      <p:sp>
        <p:nvSpPr>
          <p:cNvPr id="22531" name="Rectangle 3"/>
          <p:cNvSpPr>
            <a:spLocks noGrp="1" noChangeArrowheads="1"/>
          </p:cNvSpPr>
          <p:nvPr>
            <p:ph type="body" idx="1"/>
          </p:nvPr>
        </p:nvSpPr>
        <p:spPr/>
        <p:txBody>
          <a:bodyPr/>
          <a:lstStyle/>
          <a:p>
            <a:pPr eaLnBrk="1" hangingPunct="1"/>
            <a:r>
              <a:rPr lang="en-US" sz="3000" b="1" smtClean="0">
                <a:ea typeface="ＭＳ Ｐゴシック" pitchFamily="34" charset="-128"/>
              </a:rPr>
              <a:t>government-to-business (G2B)</a:t>
            </a:r>
          </a:p>
          <a:p>
            <a:pPr eaLnBrk="1" hangingPunct="1">
              <a:buFontTx/>
              <a:buNone/>
            </a:pPr>
            <a:r>
              <a:rPr lang="en-US" sz="3000" smtClean="0">
                <a:ea typeface="ＭＳ Ｐゴシック" pitchFamily="34" charset="-128"/>
              </a:rPr>
              <a:t>	E-government category that includes interactions between governments and businesses electronically (government selling to businesses and providing them with services, and businesses selling products and services to the government).</a:t>
            </a:r>
          </a:p>
          <a:p>
            <a:pPr lvl="1" eaLnBrk="1" hangingPunct="1"/>
            <a:r>
              <a:rPr lang="en-US" sz="2600" b="1" smtClean="0">
                <a:ea typeface="ＭＳ Ｐゴシック" pitchFamily="34" charset="-128"/>
              </a:rPr>
              <a:t>Government E-Procurement (e-RFQ or tendering)</a:t>
            </a:r>
          </a:p>
          <a:p>
            <a:pPr lvl="1" eaLnBrk="1" hangingPunct="1"/>
            <a:r>
              <a:rPr lang="en-US" sz="2600" b="1" smtClean="0">
                <a:ea typeface="ＭＳ Ｐゴシック" pitchFamily="34" charset="-128"/>
              </a:rPr>
              <a:t>Group Purchasing</a:t>
            </a:r>
          </a:p>
          <a:p>
            <a:pPr lvl="1" eaLnBrk="1" hangingPunct="1"/>
            <a:r>
              <a:rPr lang="en-US" sz="2600" b="1" smtClean="0">
                <a:ea typeface="ＭＳ Ｐゴシック" pitchFamily="34" charset="-128"/>
              </a:rPr>
              <a:t>Forward E-Auctions</a:t>
            </a:r>
            <a:endParaRPr lang="en-US" sz="2600" smtClean="0">
              <a:ea typeface="ＭＳ Ｐゴシック" pitchFamily="34" charset="-128"/>
            </a:endParaRP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8A81E568-D97A-4901-BEC1-9022B9CF3270}" type="slidenum">
              <a:rPr lang="es-ES" sz="1200">
                <a:solidFill>
                  <a:srgbClr val="898989"/>
                </a:solidFill>
                <a:latin typeface="Calibri" pitchFamily="34" charset="0"/>
              </a:rPr>
              <a:pPr eaLnBrk="1" hangingPunct="1"/>
              <a:t>4</a:t>
            </a:fld>
            <a:endParaRPr lang="es-ES" sz="1200">
              <a:solidFill>
                <a:srgbClr val="898989"/>
              </a:solidFill>
              <a:latin typeface="Calibri" pitchFamily="34" charset="0"/>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E-GOVERNMENT: AN OVERVIEW</a:t>
            </a:r>
            <a:endParaRPr lang="en-US" sz="3400" smtClean="0">
              <a:ea typeface="+mj-ea"/>
              <a:cs typeface="+mj-cs"/>
            </a:endParaRPr>
          </a:p>
        </p:txBody>
      </p:sp>
      <p:sp>
        <p:nvSpPr>
          <p:cNvPr id="24579" name="Rectangle 3"/>
          <p:cNvSpPr>
            <a:spLocks noGrp="1" noChangeArrowheads="1"/>
          </p:cNvSpPr>
          <p:nvPr>
            <p:ph type="body" idx="1"/>
          </p:nvPr>
        </p:nvSpPr>
        <p:spPr/>
        <p:txBody>
          <a:bodyPr/>
          <a:lstStyle/>
          <a:p>
            <a:pPr eaLnBrk="1" hangingPunct="1">
              <a:lnSpc>
                <a:spcPct val="90000"/>
              </a:lnSpc>
            </a:pPr>
            <a:r>
              <a:rPr lang="en-US" b="1" smtClean="0">
                <a:ea typeface="ＭＳ Ｐゴシック" pitchFamily="34" charset="-128"/>
              </a:rPr>
              <a:t>government-to-government (G2G)</a:t>
            </a:r>
          </a:p>
          <a:p>
            <a:pPr eaLnBrk="1" hangingPunct="1">
              <a:lnSpc>
                <a:spcPct val="90000"/>
              </a:lnSpc>
              <a:buFontTx/>
              <a:buNone/>
            </a:pPr>
            <a:r>
              <a:rPr lang="en-US" smtClean="0">
                <a:ea typeface="ＭＳ Ｐゴシック" pitchFamily="34" charset="-128"/>
              </a:rPr>
              <a:t>	E-government category that includes activities within government units and those between governments.</a:t>
            </a:r>
          </a:p>
          <a:p>
            <a:pPr eaLnBrk="1" hangingPunct="1">
              <a:lnSpc>
                <a:spcPct val="90000"/>
              </a:lnSpc>
            </a:pPr>
            <a:r>
              <a:rPr lang="en-US" b="1" smtClean="0">
                <a:ea typeface="ＭＳ Ｐゴシック" pitchFamily="34" charset="-128"/>
              </a:rPr>
              <a:t>government-to-employees (G2E)</a:t>
            </a:r>
          </a:p>
          <a:p>
            <a:pPr eaLnBrk="1" hangingPunct="1">
              <a:lnSpc>
                <a:spcPct val="90000"/>
              </a:lnSpc>
              <a:buFontTx/>
              <a:buNone/>
            </a:pPr>
            <a:r>
              <a:rPr lang="en-US" smtClean="0">
                <a:ea typeface="ＭＳ Ｐゴシック" pitchFamily="34" charset="-128"/>
              </a:rPr>
              <a:t>	E-government category that includes activities and services between government units and their employees. </a:t>
            </a:r>
            <a:r>
              <a:rPr lang="en-US" sz="2000" smtClean="0">
                <a:latin typeface="Arial" charset="0"/>
                <a:ea typeface="ＭＳ Ｐゴシック" pitchFamily="34" charset="-128"/>
              </a:rPr>
              <a:t>(e.g. US Navy Lifelines – sailors keep in-touch with their families)</a:t>
            </a: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FA630B34-3D3D-4903-B5AB-8D71256863E3}" type="slidenum">
              <a:rPr lang="es-ES" sz="1200">
                <a:solidFill>
                  <a:srgbClr val="898989"/>
                </a:solidFill>
                <a:latin typeface="Calibri" pitchFamily="34" charset="0"/>
              </a:rPr>
              <a:pPr eaLnBrk="1" hangingPunct="1"/>
              <a:t>5</a:t>
            </a:fld>
            <a:endParaRPr lang="es-ES" sz="1200">
              <a:solidFill>
                <a:srgbClr val="898989"/>
              </a:solidFill>
              <a:latin typeface="Calibri" pitchFamily="34" charset="0"/>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E-GOVERNMENT: AN OVERVIEW</a:t>
            </a:r>
            <a:endParaRPr lang="en-US" sz="3400" smtClean="0">
              <a:ea typeface="+mj-ea"/>
              <a:cs typeface="+mj-cs"/>
            </a:endParaRPr>
          </a:p>
        </p:txBody>
      </p:sp>
      <p:sp>
        <p:nvSpPr>
          <p:cNvPr id="26627" name="Rectangle 3"/>
          <p:cNvSpPr>
            <a:spLocks noGrp="1" noChangeArrowheads="1"/>
          </p:cNvSpPr>
          <p:nvPr>
            <p:ph type="body" idx="1"/>
          </p:nvPr>
        </p:nvSpPr>
        <p:spPr>
          <a:xfrm>
            <a:off x="285750" y="1285875"/>
            <a:ext cx="8229600" cy="4525963"/>
          </a:xfrm>
        </p:spPr>
        <p:txBody>
          <a:bodyPr/>
          <a:lstStyle/>
          <a:p>
            <a:pPr eaLnBrk="1" hangingPunct="1">
              <a:lnSpc>
                <a:spcPct val="80000"/>
              </a:lnSpc>
            </a:pPr>
            <a:r>
              <a:rPr lang="en-US" b="1" smtClean="0">
                <a:ea typeface="ＭＳ Ｐゴシック" pitchFamily="34" charset="-128"/>
              </a:rPr>
              <a:t>Internal Efficiency and Effectiveness (IEE)</a:t>
            </a:r>
          </a:p>
          <a:p>
            <a:pPr lvl="1" eaLnBrk="1" hangingPunct="1">
              <a:lnSpc>
                <a:spcPct val="80000"/>
              </a:lnSpc>
            </a:pPr>
            <a:r>
              <a:rPr lang="en-US" smtClean="0">
                <a:ea typeface="ＭＳ Ｐゴシック" pitchFamily="34" charset="-128"/>
              </a:rPr>
              <a:t>These internal initiatives provide tools for improving the effectiveness and efficiency of government operations:</a:t>
            </a:r>
          </a:p>
          <a:p>
            <a:pPr lvl="2" eaLnBrk="1" hangingPunct="1">
              <a:lnSpc>
                <a:spcPct val="80000"/>
              </a:lnSpc>
            </a:pPr>
            <a:r>
              <a:rPr lang="en-US" smtClean="0">
                <a:ea typeface="ＭＳ Ｐゴシック" pitchFamily="34" charset="-128"/>
              </a:rPr>
              <a:t>E-payroll</a:t>
            </a:r>
          </a:p>
          <a:p>
            <a:pPr lvl="2" eaLnBrk="1" hangingPunct="1">
              <a:lnSpc>
                <a:spcPct val="80000"/>
              </a:lnSpc>
            </a:pPr>
            <a:r>
              <a:rPr lang="en-US" smtClean="0">
                <a:ea typeface="ＭＳ Ｐゴシック" pitchFamily="34" charset="-128"/>
              </a:rPr>
              <a:t>E-records management</a:t>
            </a:r>
          </a:p>
          <a:p>
            <a:pPr lvl="2" eaLnBrk="1" hangingPunct="1">
              <a:lnSpc>
                <a:spcPct val="80000"/>
              </a:lnSpc>
            </a:pPr>
            <a:r>
              <a:rPr lang="en-US" smtClean="0">
                <a:ea typeface="ＭＳ Ｐゴシック" pitchFamily="34" charset="-128"/>
              </a:rPr>
              <a:t>E-training</a:t>
            </a:r>
          </a:p>
          <a:p>
            <a:pPr lvl="2" eaLnBrk="1" hangingPunct="1">
              <a:lnSpc>
                <a:spcPct val="80000"/>
              </a:lnSpc>
            </a:pPr>
            <a:r>
              <a:rPr lang="en-US" smtClean="0">
                <a:ea typeface="ＭＳ Ｐゴシック" pitchFamily="34" charset="-128"/>
              </a:rPr>
              <a:t>Enterprise case management</a:t>
            </a:r>
          </a:p>
          <a:p>
            <a:pPr lvl="2" eaLnBrk="1" hangingPunct="1">
              <a:lnSpc>
                <a:spcPct val="80000"/>
              </a:lnSpc>
            </a:pPr>
            <a:r>
              <a:rPr lang="en-US" smtClean="0">
                <a:ea typeface="ＭＳ Ｐゴシック" pitchFamily="34" charset="-128"/>
              </a:rPr>
              <a:t>Integrated acquisition</a:t>
            </a:r>
          </a:p>
          <a:p>
            <a:pPr lvl="2" eaLnBrk="1" hangingPunct="1">
              <a:lnSpc>
                <a:spcPct val="80000"/>
              </a:lnSpc>
            </a:pPr>
            <a:r>
              <a:rPr lang="en-US" smtClean="0">
                <a:ea typeface="ＭＳ Ｐゴシック" pitchFamily="34" charset="-128"/>
              </a:rPr>
              <a:t>Integrated human resources</a:t>
            </a:r>
          </a:p>
          <a:p>
            <a:pPr lvl="2" eaLnBrk="1" hangingPunct="1">
              <a:lnSpc>
                <a:spcPct val="80000"/>
              </a:lnSpc>
            </a:pPr>
            <a:r>
              <a:rPr lang="en-US" smtClean="0">
                <a:ea typeface="ＭＳ Ｐゴシック" pitchFamily="34" charset="-128"/>
              </a:rPr>
              <a:t>One-stop recruitment</a:t>
            </a: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80C5B982-E27A-458D-B5C9-F44C8CC09970}" type="slidenum">
              <a:rPr lang="es-ES" sz="1200">
                <a:solidFill>
                  <a:srgbClr val="898989"/>
                </a:solidFill>
                <a:latin typeface="Calibri" pitchFamily="34" charset="0"/>
              </a:rPr>
              <a:pPr eaLnBrk="1" hangingPunct="1"/>
              <a:t>6</a:t>
            </a:fld>
            <a:endParaRPr lang="es-ES" sz="1200">
              <a:solidFill>
                <a:srgbClr val="898989"/>
              </a:solidFill>
              <a:latin typeface="Calibri" pitchFamily="34" charset="0"/>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17580D75-8392-4A2C-A59F-656B489A08C7}" type="slidenum">
              <a:rPr lang="es-ES" sz="1200">
                <a:solidFill>
                  <a:srgbClr val="898989"/>
                </a:solidFill>
                <a:latin typeface="Calibri" pitchFamily="34" charset="0"/>
              </a:rPr>
              <a:pPr eaLnBrk="1" hangingPunct="1"/>
              <a:t>7</a:t>
            </a:fld>
            <a:endParaRPr lang="es-ES" sz="1200">
              <a:solidFill>
                <a:srgbClr val="898989"/>
              </a:solidFill>
              <a:latin typeface="Calibri" pitchFamily="34" charset="0"/>
            </a:endParaRPr>
          </a:p>
        </p:txBody>
      </p:sp>
      <p:sp>
        <p:nvSpPr>
          <p:cNvPr id="2867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65088"/>
            <a:ext cx="6864350"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28638" y="284163"/>
            <a:ext cx="8291512"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smtClean="0">
                <a:ea typeface="+mj-ea"/>
                <a:cs typeface="+mj-cs"/>
              </a:rPr>
              <a:t>E-GOVERNMENT: AN OVERVIEW</a:t>
            </a:r>
            <a:endParaRPr lang="en-US" sz="3400" smtClean="0">
              <a:ea typeface="+mj-ea"/>
              <a:cs typeface="+mj-cs"/>
            </a:endParaRPr>
          </a:p>
        </p:txBody>
      </p:sp>
      <p:sp>
        <p:nvSpPr>
          <p:cNvPr id="30723" name="Rectangle 3"/>
          <p:cNvSpPr>
            <a:spLocks noGrp="1" noChangeArrowheads="1"/>
          </p:cNvSpPr>
          <p:nvPr>
            <p:ph type="body" idx="1"/>
          </p:nvPr>
        </p:nvSpPr>
        <p:spPr>
          <a:xfrm>
            <a:off x="323850" y="1484313"/>
            <a:ext cx="8820150" cy="4940300"/>
          </a:xfrm>
        </p:spPr>
        <p:txBody>
          <a:bodyPr/>
          <a:lstStyle/>
          <a:p>
            <a:pPr eaLnBrk="1" hangingPunct="1"/>
            <a:r>
              <a:rPr lang="en-US" b="1" smtClean="0">
                <a:ea typeface="ＭＳ Ｐゴシック" pitchFamily="34" charset="-128"/>
              </a:rPr>
              <a:t>IMPLEMENTING E-GOVERNMENT </a:t>
            </a:r>
          </a:p>
          <a:p>
            <a:pPr eaLnBrk="1" hangingPunct="1"/>
            <a:r>
              <a:rPr lang="en-US" b="1" smtClean="0">
                <a:ea typeface="ＭＳ Ｐゴシック" pitchFamily="34" charset="-128"/>
              </a:rPr>
              <a:t>THE TRANSFORMATION TO E-GOVERNMENT</a:t>
            </a:r>
          </a:p>
          <a:p>
            <a:pPr eaLnBrk="1" hangingPunct="1">
              <a:buFont typeface="Arial" charset="0"/>
              <a:buNone/>
            </a:pPr>
            <a:r>
              <a:rPr lang="en-US" sz="2400" b="1" smtClean="0">
                <a:ea typeface="ＭＳ Ｐゴシック" pitchFamily="34" charset="-128"/>
              </a:rPr>
              <a:t>	(currently still very portal-based and top-down, one-stop shop approach)</a:t>
            </a:r>
          </a:p>
          <a:p>
            <a:pPr eaLnBrk="1" hangingPunct="1"/>
            <a:r>
              <a:rPr lang="en-US" b="1" smtClean="0">
                <a:ea typeface="ＭＳ Ｐゴシック" pitchFamily="34" charset="-128"/>
              </a:rPr>
              <a:t>E-GOVERNMENT 2.0 AND SOCIAL NETWORKING</a:t>
            </a:r>
          </a:p>
          <a:p>
            <a:pPr eaLnBrk="1" hangingPunct="1"/>
            <a:r>
              <a:rPr lang="en-US" b="1" smtClean="0">
                <a:ea typeface="ＭＳ Ｐゴシック" pitchFamily="34" charset="-128"/>
              </a:rPr>
              <a:t>mobile government (m-government)</a:t>
            </a:r>
          </a:p>
          <a:p>
            <a:pPr eaLnBrk="1" hangingPunct="1">
              <a:buFontTx/>
              <a:buNone/>
            </a:pPr>
            <a:r>
              <a:rPr lang="en-US" smtClean="0">
                <a:ea typeface="ＭＳ Ｐゴシック" pitchFamily="34" charset="-128"/>
              </a:rPr>
              <a:t>	The wireless implementation of </a:t>
            </a:r>
          </a:p>
          <a:p>
            <a:pPr eaLnBrk="1" hangingPunct="1">
              <a:buFontTx/>
              <a:buNone/>
            </a:pPr>
            <a:r>
              <a:rPr lang="en-US" smtClean="0">
                <a:ea typeface="ＭＳ Ｐゴシック" pitchFamily="34" charset="-128"/>
              </a:rPr>
              <a:t>	e-government mostly to citizens but also to businesses. (eg. send sms during emergency)</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6-</a:t>
            </a:r>
            <a:fld id="{2A8E6689-0669-4474-A3F6-F2DE6A60CDB9}" type="slidenum">
              <a:rPr lang="es-ES" sz="1200">
                <a:solidFill>
                  <a:srgbClr val="898989"/>
                </a:solidFill>
                <a:latin typeface="Calibri" pitchFamily="34" charset="0"/>
              </a:rPr>
              <a:pPr eaLnBrk="1" hangingPunct="1"/>
              <a:t>8</a:t>
            </a:fld>
            <a:endParaRPr lang="es-ES" sz="1200">
              <a:solidFill>
                <a:srgbClr val="898989"/>
              </a:solidFill>
              <a:latin typeface="Calibri" pitchFamily="34" charset="0"/>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TotalTime>
  <Words>1148</Words>
  <Application>Microsoft Office PowerPoint</Application>
  <PresentationFormat>On-screen Show (4:3)</PresentationFormat>
  <Paragraphs>297</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ＭＳ Ｐゴシック</vt:lpstr>
      <vt:lpstr>Tema de Office</vt:lpstr>
      <vt:lpstr>Chapter 6 Innovative Systems:  From E-Government and E-Learning  to C2C E-Commerce and Collaborative Commerce</vt:lpstr>
      <vt:lpstr>LEARNING OBJECTIVES</vt:lpstr>
      <vt:lpstr>E-GOVERNMENT: AN OVERVIEW</vt:lpstr>
      <vt:lpstr>E-GOVERNMENT: AN OVERVIEW</vt:lpstr>
      <vt:lpstr>E-GOVERNMENT: AN OVERVIEW</vt:lpstr>
      <vt:lpstr>E-GOVERNMENT: AN OVERVIEW</vt:lpstr>
      <vt:lpstr>E-GOVERNMENT: AN OVERVIEW</vt:lpstr>
      <vt:lpstr>PowerPoint Presentation</vt:lpstr>
      <vt:lpstr>E-GOVERNMENT: AN OVERVIEW</vt:lpstr>
      <vt:lpstr>E-LEARNING</vt:lpstr>
      <vt:lpstr>PowerPoint Presentation</vt:lpstr>
      <vt:lpstr>E-LEARNING</vt:lpstr>
      <vt:lpstr>E-LEARNING</vt:lpstr>
      <vt:lpstr>E-LEARNING</vt:lpstr>
      <vt:lpstr>E-LEARNING</vt:lpstr>
      <vt:lpstr>PowerPoint Presentation</vt:lpstr>
      <vt:lpstr>PowerPoint Presentation</vt:lpstr>
      <vt:lpstr>E-LEARNING</vt:lpstr>
      <vt:lpstr>E-LEARNING</vt:lpstr>
      <vt:lpstr>E-LEARNING</vt:lpstr>
      <vt:lpstr>E-LEARNING</vt:lpstr>
      <vt:lpstr>KNOWLEDGE MANAGEMENT,  LEARNING, AND E-COMMERCE</vt:lpstr>
      <vt:lpstr>KNOWLEDGE MANAGEMENT,  LEARNING, AND E-COMMERCE</vt:lpstr>
      <vt:lpstr>PowerPoint Presentation</vt:lpstr>
      <vt:lpstr>KNOWLEDGE MANAGEMENT,  LEARNING, AND E-COMMERCE</vt:lpstr>
      <vt:lpstr>KNOWLEDGE MANAGEMENT,  LEARNING, AND E-COMMERCE</vt:lpstr>
      <vt:lpstr>KNOWLEDGE MANAGEMENT,  LEARNING, AND E-COMMERCE</vt:lpstr>
      <vt:lpstr>PowerPoint Presentation</vt:lpstr>
      <vt:lpstr>CONSUMER-TO-CONSUMER  ELECTRONIC COMMERCE</vt:lpstr>
      <vt:lpstr>CONSUMER-TO-CONSUMER  ELECTRONIC COMMERCE</vt:lpstr>
      <vt:lpstr>COLLABORATIVE COMMERCE</vt:lpstr>
      <vt:lpstr>PowerPoint Presentation</vt:lpstr>
      <vt:lpstr>COLLABORATIVE COMMERCE</vt:lpstr>
      <vt:lpstr>COLLABORATIVE COMMERCE</vt:lpstr>
      <vt:lpstr>MANAGERIAL ISSUES</vt:lpstr>
      <vt:lpstr>MANAGERIAL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MARAVILLAS DEL MUNDO</dc:title>
  <dc:creator>Judy</dc:creator>
  <cp:lastModifiedBy>USER</cp:lastModifiedBy>
  <cp:revision>95</cp:revision>
  <dcterms:created xsi:type="dcterms:W3CDTF">2009-05-25T19:22:03Z</dcterms:created>
  <dcterms:modified xsi:type="dcterms:W3CDTF">2013-07-26T03:15:10Z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TC300068721033</vt:lpwstr>
  </property>
</Properties>
</file>