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1"/>
  </p:notesMasterIdLst>
  <p:sldIdLst>
    <p:sldId id="298" r:id="rId2"/>
    <p:sldId id="299" r:id="rId3"/>
    <p:sldId id="300" r:id="rId4"/>
    <p:sldId id="301" r:id="rId5"/>
    <p:sldId id="302" r:id="rId6"/>
    <p:sldId id="303" r:id="rId7"/>
    <p:sldId id="304" r:id="rId8"/>
    <p:sldId id="335" r:id="rId9"/>
    <p:sldId id="305" r:id="rId10"/>
    <p:sldId id="306" r:id="rId11"/>
    <p:sldId id="307" r:id="rId12"/>
    <p:sldId id="308" r:id="rId13"/>
    <p:sldId id="309" r:id="rId14"/>
    <p:sldId id="310" r:id="rId15"/>
    <p:sldId id="311" r:id="rId16"/>
    <p:sldId id="312" r:id="rId17"/>
    <p:sldId id="336"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1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31359945811533"/>
          <c:y val="1.5907208783785334E-2"/>
          <c:w val="0.86395470771370664"/>
          <c:h val="0.90441980334765326"/>
        </c:manualLayout>
      </c:layout>
      <c:barChart>
        <c:barDir val="bar"/>
        <c:grouping val="clustered"/>
        <c:varyColors val="0"/>
        <c:ser>
          <c:idx val="0"/>
          <c:order val="0"/>
          <c:invertIfNegative val="0"/>
          <c:dLbls>
            <c:showLegendKey val="0"/>
            <c:showVal val="1"/>
            <c:showCatName val="0"/>
            <c:showSerName val="0"/>
            <c:showPercent val="0"/>
            <c:showBubbleSize val="0"/>
            <c:showLeaderLines val="0"/>
          </c:dLbls>
          <c:cat>
            <c:strRef>
              <c:f>工作表1!$A$1:$A$9</c:f>
              <c:strCache>
                <c:ptCount val="9"/>
                <c:pt idx="0">
                  <c:v>Facebook</c:v>
                </c:pt>
                <c:pt idx="1">
                  <c:v>QQ</c:v>
                </c:pt>
                <c:pt idx="2">
                  <c:v>WhatsApp</c:v>
                </c:pt>
                <c:pt idx="3">
                  <c:v>WeChat</c:v>
                </c:pt>
                <c:pt idx="4">
                  <c:v>LinkedIn</c:v>
                </c:pt>
                <c:pt idx="5">
                  <c:v>Instagram</c:v>
                </c:pt>
                <c:pt idx="6">
                  <c:v>Twitter</c:v>
                </c:pt>
                <c:pt idx="7">
                  <c:v>LINE</c:v>
                </c:pt>
                <c:pt idx="8">
                  <c:v>Sina Weibo</c:v>
                </c:pt>
              </c:strCache>
            </c:strRef>
          </c:cat>
          <c:val>
            <c:numRef>
              <c:f>工作表1!$B$1:$B$9</c:f>
              <c:numCache>
                <c:formatCode>General</c:formatCode>
                <c:ptCount val="9"/>
                <c:pt idx="0">
                  <c:v>1415</c:v>
                </c:pt>
                <c:pt idx="1">
                  <c:v>829</c:v>
                </c:pt>
                <c:pt idx="2">
                  <c:v>700</c:v>
                </c:pt>
                <c:pt idx="3">
                  <c:v>468</c:v>
                </c:pt>
                <c:pt idx="4">
                  <c:v>347</c:v>
                </c:pt>
                <c:pt idx="5">
                  <c:v>300</c:v>
                </c:pt>
                <c:pt idx="6">
                  <c:v>230</c:v>
                </c:pt>
                <c:pt idx="7">
                  <c:v>181</c:v>
                </c:pt>
                <c:pt idx="8">
                  <c:v>167</c:v>
                </c:pt>
              </c:numCache>
            </c:numRef>
          </c:val>
        </c:ser>
        <c:dLbls>
          <c:showLegendKey val="0"/>
          <c:showVal val="0"/>
          <c:showCatName val="0"/>
          <c:showSerName val="0"/>
          <c:showPercent val="0"/>
          <c:showBubbleSize val="0"/>
        </c:dLbls>
        <c:gapWidth val="150"/>
        <c:axId val="178288128"/>
        <c:axId val="178289664"/>
      </c:barChart>
      <c:catAx>
        <c:axId val="178288128"/>
        <c:scaling>
          <c:orientation val="minMax"/>
        </c:scaling>
        <c:delete val="0"/>
        <c:axPos val="l"/>
        <c:majorTickMark val="out"/>
        <c:minorTickMark val="none"/>
        <c:tickLblPos val="nextTo"/>
        <c:crossAx val="178289664"/>
        <c:crosses val="autoZero"/>
        <c:auto val="1"/>
        <c:lblAlgn val="ctr"/>
        <c:lblOffset val="100"/>
        <c:noMultiLvlLbl val="0"/>
      </c:catAx>
      <c:valAx>
        <c:axId val="178289664"/>
        <c:scaling>
          <c:orientation val="minMax"/>
        </c:scaling>
        <c:delete val="0"/>
        <c:axPos val="b"/>
        <c:majorGridlines/>
        <c:numFmt formatCode="General" sourceLinked="1"/>
        <c:majorTickMark val="out"/>
        <c:minorTickMark val="none"/>
        <c:tickLblPos val="nextTo"/>
        <c:crossAx val="17828812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4FE5041-A3D6-45E1-9E99-9A75887EF23B}" type="datetime1">
              <a:rPr lang="en-US"/>
              <a:pPr/>
              <a:t>7/26/2015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2D76EF1-D3E6-4E42-94BC-FF933E72E991}" type="slidenum">
              <a:rPr lang="en-US"/>
              <a:pPr/>
              <a:t>‹#›</a:t>
            </a:fld>
            <a:endParaRPr lang="en-US"/>
          </a:p>
        </p:txBody>
      </p:sp>
    </p:spTree>
    <p:extLst>
      <p:ext uri="{BB962C8B-B14F-4D97-AF65-F5344CB8AC3E}">
        <p14:creationId xmlns:p14="http://schemas.microsoft.com/office/powerpoint/2010/main" val="1857263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EBC0253-FCD2-4BB3-9680-A87E25141565}" type="slidenum">
              <a:rPr lang="en-GB" sz="1200">
                <a:latin typeface="Calibri" charset="0"/>
              </a:rPr>
              <a:pPr eaLnBrk="1" hangingPunct="1"/>
              <a:t>0</a:t>
            </a:fld>
            <a:endParaRPr lang="en-GB" sz="1200">
              <a:latin typeface="Calibri"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AFB8283-65C8-4EA2-890B-C2BF894EF7A0}" type="slidenum">
              <a:rPr lang="en-GB" sz="1200">
                <a:latin typeface="Calibri" charset="0"/>
              </a:rPr>
              <a:pPr eaLnBrk="1" hangingPunct="1"/>
              <a:t>9</a:t>
            </a:fld>
            <a:endParaRPr lang="en-GB" sz="1200">
              <a:latin typeface="Calibri"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CBCB504-EB4E-4C33-AA19-3A24C42B42DE}" type="slidenum">
              <a:rPr lang="en-GB" sz="1200">
                <a:latin typeface="Calibri" charset="0"/>
              </a:rPr>
              <a:pPr eaLnBrk="1" hangingPunct="1"/>
              <a:t>10</a:t>
            </a:fld>
            <a:endParaRPr lang="en-GB" sz="1200">
              <a:latin typeface="Calibri" charset="0"/>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4CB7654-15D4-4620-9794-A664686CE252}" type="slidenum">
              <a:rPr lang="en-GB" sz="1200">
                <a:latin typeface="Calibri" charset="0"/>
              </a:rPr>
              <a:pPr eaLnBrk="1" hangingPunct="1"/>
              <a:t>11</a:t>
            </a:fld>
            <a:endParaRPr lang="en-GB" sz="1200">
              <a:latin typeface="Calibri"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F769C2D-D9CF-4D3B-914C-E84783F68F71}" type="slidenum">
              <a:rPr lang="en-GB" sz="1200">
                <a:latin typeface="Calibri" charset="0"/>
              </a:rPr>
              <a:pPr eaLnBrk="1" hangingPunct="1"/>
              <a:t>12</a:t>
            </a:fld>
            <a:endParaRPr lang="en-GB" sz="1200">
              <a:latin typeface="Calibri"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D914B7B-9EFA-45D1-82C1-6538F42EBC97}" type="slidenum">
              <a:rPr lang="en-GB" sz="1200">
                <a:latin typeface="Calibri" charset="0"/>
              </a:rPr>
              <a:pPr eaLnBrk="1" hangingPunct="1"/>
              <a:t>13</a:t>
            </a:fld>
            <a:endParaRPr lang="en-GB" sz="1200">
              <a:latin typeface="Calibri"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2F5B4AA-02DE-4568-A8E4-89C4F000136C}" type="slidenum">
              <a:rPr lang="en-GB" sz="1200">
                <a:latin typeface="Calibri" charset="0"/>
              </a:rPr>
              <a:pPr eaLnBrk="1" hangingPunct="1"/>
              <a:t>14</a:t>
            </a:fld>
            <a:endParaRPr lang="en-GB" sz="1200">
              <a:latin typeface="Calibri"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BBD8A0F-95F9-4AA5-AA7B-754EE6E72AA1}" type="slidenum">
              <a:rPr lang="en-GB" sz="1200">
                <a:latin typeface="Calibri" charset="0"/>
              </a:rPr>
              <a:pPr eaLnBrk="1" hangingPunct="1"/>
              <a:t>15</a:t>
            </a:fld>
            <a:endParaRPr lang="en-GB" sz="1200">
              <a:latin typeface="Calibri"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CE4F330-7FFE-43B6-849C-279E740801B9}" type="slidenum">
              <a:rPr lang="en-GB" sz="1200">
                <a:latin typeface="Calibri" charset="0"/>
              </a:rPr>
              <a:pPr eaLnBrk="1" hangingPunct="1"/>
              <a:t>17</a:t>
            </a:fld>
            <a:endParaRPr lang="en-GB" sz="120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30F6BF9-7EC6-4A72-A5DC-1F30F40D7E50}" type="slidenum">
              <a:rPr lang="en-GB" sz="1200">
                <a:latin typeface="Calibri" charset="0"/>
              </a:rPr>
              <a:pPr eaLnBrk="1" hangingPunct="1"/>
              <a:t>18</a:t>
            </a:fld>
            <a:endParaRPr lang="en-GB" sz="1200">
              <a:latin typeface="Calibri"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E5B8619-E706-4EC1-B4AE-63B5A0EB0B7A}" type="slidenum">
              <a:rPr lang="en-GB" sz="1200">
                <a:latin typeface="Calibri" charset="0"/>
              </a:rPr>
              <a:pPr eaLnBrk="1" hangingPunct="1"/>
              <a:t>19</a:t>
            </a:fld>
            <a:endParaRPr lang="en-GB" sz="1200">
              <a:latin typeface="Calibri"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F3CD7E1-350E-44AD-B51E-5A07B518F07B}" type="slidenum">
              <a:rPr lang="en-GB" sz="1200">
                <a:latin typeface="Calibri" charset="0"/>
              </a:rPr>
              <a:pPr eaLnBrk="1" hangingPunct="1"/>
              <a:t>1</a:t>
            </a:fld>
            <a:endParaRPr lang="en-GB" sz="1200">
              <a:latin typeface="Calibri"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8047778-04D6-4550-B874-BC8527FA19C2}" type="slidenum">
              <a:rPr lang="en-GB" sz="1200">
                <a:latin typeface="Calibri" charset="0"/>
              </a:rPr>
              <a:pPr eaLnBrk="1" hangingPunct="1"/>
              <a:t>20</a:t>
            </a:fld>
            <a:endParaRPr lang="en-GB" sz="1200">
              <a:latin typeface="Calibri"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526CFD5-B0C1-4A72-845C-F9F5471367D3}" type="slidenum">
              <a:rPr lang="en-GB" sz="1200">
                <a:latin typeface="Calibri" charset="0"/>
              </a:rPr>
              <a:pPr eaLnBrk="1" hangingPunct="1"/>
              <a:t>21</a:t>
            </a:fld>
            <a:endParaRPr lang="en-GB" sz="1200">
              <a:latin typeface="Calibri"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280D33B-80ED-4E10-8665-86C1ED94B75C}" type="slidenum">
              <a:rPr lang="en-GB" sz="1200">
                <a:latin typeface="Calibri" charset="0"/>
              </a:rPr>
              <a:pPr eaLnBrk="1" hangingPunct="1"/>
              <a:t>22</a:t>
            </a:fld>
            <a:endParaRPr lang="en-GB" sz="1200">
              <a:latin typeface="Calibri"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BCC498C-8292-46AA-969F-48AFAFDAC389}" type="slidenum">
              <a:rPr lang="en-GB" sz="1200">
                <a:latin typeface="Calibri" charset="0"/>
              </a:rPr>
              <a:pPr eaLnBrk="1" hangingPunct="1"/>
              <a:t>23</a:t>
            </a:fld>
            <a:endParaRPr lang="en-GB" sz="1200">
              <a:latin typeface="Calibri"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C2FEE63-7B99-4813-B258-BE81736BE6A2}" type="slidenum">
              <a:rPr lang="en-GB" sz="1200">
                <a:latin typeface="Calibri" charset="0"/>
              </a:rPr>
              <a:pPr eaLnBrk="1" hangingPunct="1"/>
              <a:t>24</a:t>
            </a:fld>
            <a:endParaRPr lang="en-GB" sz="1200">
              <a:latin typeface="Calibri"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E0576C2-D9A2-4196-BAA2-4D1151F3683C}" type="slidenum">
              <a:rPr lang="en-GB" sz="1200">
                <a:latin typeface="Calibri" charset="0"/>
              </a:rPr>
              <a:pPr eaLnBrk="1" hangingPunct="1"/>
              <a:t>25</a:t>
            </a:fld>
            <a:endParaRPr lang="en-GB" sz="1200">
              <a:latin typeface="Calibri"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B24500D-22C3-4407-B000-A3AF622415CA}" type="slidenum">
              <a:rPr lang="en-GB" sz="1200">
                <a:latin typeface="Calibri" charset="0"/>
              </a:rPr>
              <a:pPr eaLnBrk="1" hangingPunct="1"/>
              <a:t>26</a:t>
            </a:fld>
            <a:endParaRPr lang="en-GB" sz="1200">
              <a:latin typeface="Calibri"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89C0BA2-AEA9-4968-93A9-267717FBF8F3}" type="slidenum">
              <a:rPr lang="en-GB" sz="1200">
                <a:latin typeface="Calibri" charset="0"/>
              </a:rPr>
              <a:pPr eaLnBrk="1" hangingPunct="1"/>
              <a:t>27</a:t>
            </a:fld>
            <a:endParaRPr lang="en-GB" sz="1200">
              <a:latin typeface="Calibri"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9BE643F-5E90-4AE1-BD82-8B4F3B9EA3EF}" type="slidenum">
              <a:rPr lang="en-GB" sz="1200">
                <a:latin typeface="Calibri" charset="0"/>
              </a:rPr>
              <a:pPr eaLnBrk="1" hangingPunct="1"/>
              <a:t>28</a:t>
            </a:fld>
            <a:endParaRPr lang="en-GB" sz="1200">
              <a:latin typeface="Calibri"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E66D35E-917F-4BD8-827C-C6EFBA2DE084}" type="slidenum">
              <a:rPr lang="en-GB" sz="1200">
                <a:latin typeface="Calibri" charset="0"/>
              </a:rPr>
              <a:pPr eaLnBrk="1" hangingPunct="1"/>
              <a:t>29</a:t>
            </a:fld>
            <a:endParaRPr lang="en-GB" sz="1200">
              <a:latin typeface="Calibri"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6A8ED5B-6ABD-40DF-90CC-3DE6ED5CE111}" type="slidenum">
              <a:rPr lang="en-GB" sz="1200">
                <a:latin typeface="Calibri" charset="0"/>
              </a:rPr>
              <a:pPr eaLnBrk="1" hangingPunct="1"/>
              <a:t>2</a:t>
            </a:fld>
            <a:endParaRPr lang="en-GB" sz="1200">
              <a:latin typeface="Calibri"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927FC85-98EE-4074-B52E-5DBD38479A10}" type="slidenum">
              <a:rPr lang="en-GB" sz="1200">
                <a:latin typeface="Calibri" charset="0"/>
              </a:rPr>
              <a:pPr eaLnBrk="1" hangingPunct="1"/>
              <a:t>30</a:t>
            </a:fld>
            <a:endParaRPr lang="en-GB" sz="1200">
              <a:latin typeface="Calibri"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EEACBA9-335C-4ADE-9E91-F9554EB80EFC}" type="slidenum">
              <a:rPr lang="en-GB" sz="1200">
                <a:latin typeface="Calibri" charset="0"/>
              </a:rPr>
              <a:pPr eaLnBrk="1" hangingPunct="1"/>
              <a:t>31</a:t>
            </a:fld>
            <a:endParaRPr lang="en-GB" sz="1200">
              <a:latin typeface="Calibri"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8D54D1D-1E49-44E6-840F-62775ED71052}" type="slidenum">
              <a:rPr lang="en-GB" sz="1200">
                <a:latin typeface="Calibri" charset="0"/>
              </a:rPr>
              <a:pPr eaLnBrk="1" hangingPunct="1"/>
              <a:t>32</a:t>
            </a:fld>
            <a:endParaRPr lang="en-GB" sz="1200">
              <a:latin typeface="Calibri"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5799A6B-238D-474D-9FE1-4BA8F34D7941}" type="slidenum">
              <a:rPr lang="en-GB" sz="1200">
                <a:latin typeface="Calibri" charset="0"/>
              </a:rPr>
              <a:pPr eaLnBrk="1" hangingPunct="1"/>
              <a:t>33</a:t>
            </a:fld>
            <a:endParaRPr lang="en-GB" sz="1200">
              <a:latin typeface="Calibri"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6E2B718-7826-4D2B-BCAA-85C95FB4D26F}" type="slidenum">
              <a:rPr lang="en-GB" sz="1200">
                <a:latin typeface="Calibri" charset="0"/>
              </a:rPr>
              <a:pPr eaLnBrk="1" hangingPunct="1"/>
              <a:t>34</a:t>
            </a:fld>
            <a:endParaRPr lang="en-GB" sz="1200">
              <a:latin typeface="Calibri"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95D1822-8400-4F93-9C6C-DB4A7645C770}" type="slidenum">
              <a:rPr lang="en-GB" sz="1200">
                <a:latin typeface="Calibri" charset="0"/>
              </a:rPr>
              <a:pPr eaLnBrk="1" hangingPunct="1"/>
              <a:t>35</a:t>
            </a:fld>
            <a:endParaRPr lang="en-GB" sz="1200">
              <a:latin typeface="Calibri"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77ECB80-3D0B-4BFC-9A6E-21887CBF2378}" type="slidenum">
              <a:rPr lang="en-GB" sz="1200">
                <a:latin typeface="Calibri" charset="0"/>
              </a:rPr>
              <a:pPr eaLnBrk="1" hangingPunct="1"/>
              <a:t>36</a:t>
            </a:fld>
            <a:endParaRPr lang="en-GB" sz="1200">
              <a:latin typeface="Calibri"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A608A79-5FD1-4EE7-A613-7D1D293B6143}" type="slidenum">
              <a:rPr lang="en-GB" sz="1200">
                <a:latin typeface="Calibri" charset="0"/>
              </a:rPr>
              <a:pPr eaLnBrk="1" hangingPunct="1"/>
              <a:t>37</a:t>
            </a:fld>
            <a:endParaRPr lang="en-GB" sz="1200">
              <a:latin typeface="Calibri"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E313F7C-0A5E-436D-8FB5-7CB41FDED765}" type="slidenum">
              <a:rPr lang="en-GB" sz="1200">
                <a:latin typeface="Calibri" charset="0"/>
              </a:rPr>
              <a:pPr eaLnBrk="1" hangingPunct="1"/>
              <a:t>38</a:t>
            </a:fld>
            <a:endParaRPr lang="en-GB" sz="1200">
              <a:latin typeface="Calibri"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C480E7F-DF8E-426F-BAE7-241519835658}" type="slidenum">
              <a:rPr lang="en-GB" sz="1200">
                <a:latin typeface="Calibri" charset="0"/>
              </a:rPr>
              <a:pPr eaLnBrk="1" hangingPunct="1"/>
              <a:t>3</a:t>
            </a:fld>
            <a:endParaRPr lang="en-GB" sz="1200">
              <a:latin typeface="Calibri"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836B33B-7C74-49FC-B780-4C3C693135DA}" type="slidenum">
              <a:rPr lang="en-GB" sz="1200">
                <a:latin typeface="Calibri" charset="0"/>
              </a:rPr>
              <a:pPr eaLnBrk="1" hangingPunct="1"/>
              <a:t>4</a:t>
            </a:fld>
            <a:endParaRPr lang="en-GB" sz="1200">
              <a:latin typeface="Calibri"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CF194DE-A0C9-4E15-B3D7-7B68668BC51A}" type="slidenum">
              <a:rPr lang="en-GB" sz="1200">
                <a:latin typeface="Calibri" charset="0"/>
              </a:rPr>
              <a:pPr eaLnBrk="1" hangingPunct="1"/>
              <a:t>5</a:t>
            </a:fld>
            <a:endParaRPr lang="en-GB" sz="1200">
              <a:latin typeface="Calibri"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7D5A5B8-6FD6-400C-9681-1D19F5AF5DF1}" type="slidenum">
              <a:rPr lang="en-GB" sz="1200">
                <a:latin typeface="Calibri" charset="0"/>
              </a:rPr>
              <a:pPr eaLnBrk="1" hangingPunct="1"/>
              <a:t>6</a:t>
            </a:fld>
            <a:endParaRPr lang="en-GB" sz="1200">
              <a:latin typeface="Calibri"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8B92DDEF-46F3-4EC9-91C6-069A8FFF880F}" type="slidenum">
              <a:rPr lang="en-GB" sz="1200">
                <a:latin typeface="Calibri" charset="0"/>
              </a:rPr>
              <a:pPr algn="r" eaLnBrk="1" hangingPunct="1"/>
              <a:t>7</a:t>
            </a:fld>
            <a:endParaRPr lang="en-GB" sz="1200">
              <a:latin typeface="Calibri"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6B029FE7-8E4B-4F84-907E-AAC3D8F1D16C}" type="slidenum">
              <a:rPr lang="en-GB" sz="1200">
                <a:latin typeface="Calibri" charset="0"/>
              </a:rPr>
              <a:pPr eaLnBrk="1" hangingPunct="1"/>
              <a:t>8</a:t>
            </a:fld>
            <a:endParaRPr lang="en-GB" sz="1200">
              <a:latin typeface="Calibri"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5" name="3 Marcador de fecha"/>
          <p:cNvSpPr>
            <a:spLocks noGrp="1"/>
          </p:cNvSpPr>
          <p:nvPr>
            <p:ph type="dt" sz="half" idx="10"/>
          </p:nvPr>
        </p:nvSpPr>
        <p:spPr/>
        <p:txBody>
          <a:bodyPr/>
          <a:lstStyle>
            <a:lvl1pPr>
              <a:defRPr/>
            </a:lvl1pPr>
          </a:lstStyle>
          <a:p>
            <a:fld id="{F5494DE7-AA47-474C-BBD3-F47FFD14310F}" type="datetime1">
              <a:rPr lang="es-ES"/>
              <a:pPr/>
              <a:t>26/07/2015</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r>
              <a:rPr lang="es-ES"/>
              <a:t>7-</a:t>
            </a:r>
            <a:fld id="{62CA4A98-2A91-4F44-88D6-F370910D80A2}" type="slidenum">
              <a:rPr lang="es-ES"/>
              <a:pPr/>
              <a:t>‹#›</a:t>
            </a:fld>
            <a:endParaRPr lang="es-ES"/>
          </a:p>
        </p:txBody>
      </p:sp>
    </p:spTree>
    <p:extLst>
      <p:ext uri="{BB962C8B-B14F-4D97-AF65-F5344CB8AC3E}">
        <p14:creationId xmlns:p14="http://schemas.microsoft.com/office/powerpoint/2010/main" val="218446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A291D244-0C65-4BD3-8023-9F6FE63F230A}" type="datetime1">
              <a:rPr lang="es-ES"/>
              <a:pPr/>
              <a:t>26/07/2015</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5B2974C8-9D3A-4F5A-8DDE-2EA49241D59E}" type="slidenum">
              <a:rPr lang="es-ES"/>
              <a:pPr/>
              <a:t>‹#›</a:t>
            </a:fld>
            <a:endParaRPr lang="es-ES"/>
          </a:p>
        </p:txBody>
      </p:sp>
    </p:spTree>
    <p:extLst>
      <p:ext uri="{BB962C8B-B14F-4D97-AF65-F5344CB8AC3E}">
        <p14:creationId xmlns:p14="http://schemas.microsoft.com/office/powerpoint/2010/main" val="422560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1B43E5CE-4B95-4500-B573-8D3065C3B037}" type="datetime1">
              <a:rPr lang="es-ES"/>
              <a:pPr/>
              <a:t>26/07/2015</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C2D2038C-EE2E-418E-9A2E-3F3BB5A47617}" type="slidenum">
              <a:rPr lang="es-ES"/>
              <a:pPr/>
              <a:t>‹#›</a:t>
            </a:fld>
            <a:endParaRPr lang="es-ES"/>
          </a:p>
        </p:txBody>
      </p:sp>
    </p:spTree>
    <p:extLst>
      <p:ext uri="{BB962C8B-B14F-4D97-AF65-F5344CB8AC3E}">
        <p14:creationId xmlns:p14="http://schemas.microsoft.com/office/powerpoint/2010/main" val="60588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lvl1pPr>
              <a:defRPr/>
            </a:lvl1pPr>
          </a:lstStyle>
          <a:p>
            <a:fld id="{66325D8A-F865-421C-B216-472FB9DA3435}" type="datetime1">
              <a:rPr lang="es-ES"/>
              <a:pPr/>
              <a:t>26/07/2015</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r>
              <a:rPr lang="es-ES"/>
              <a:t>7-</a:t>
            </a:r>
            <a:fld id="{1AFC8D09-BF9F-48B9-A232-9E92ED82E76B}" type="slidenum">
              <a:rPr lang="es-ES"/>
              <a:pPr/>
              <a:t>‹#›</a:t>
            </a:fld>
            <a:endParaRPr lang="es-ES"/>
          </a:p>
        </p:txBody>
      </p:sp>
    </p:spTree>
    <p:extLst>
      <p:ext uri="{BB962C8B-B14F-4D97-AF65-F5344CB8AC3E}">
        <p14:creationId xmlns:p14="http://schemas.microsoft.com/office/powerpoint/2010/main" val="9618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C9CA6CFF-D8CC-4FD9-8B9A-515BA5F3C058}" type="datetime1">
              <a:rPr lang="es-ES"/>
              <a:pPr/>
              <a:t>26/07/2015</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A56C23E6-A346-40F9-9813-AEBBDEA584D8}" type="slidenum">
              <a:rPr lang="es-ES"/>
              <a:pPr/>
              <a:t>‹#›</a:t>
            </a:fld>
            <a:endParaRPr lang="es-ES"/>
          </a:p>
        </p:txBody>
      </p:sp>
    </p:spTree>
    <p:extLst>
      <p:ext uri="{BB962C8B-B14F-4D97-AF65-F5344CB8AC3E}">
        <p14:creationId xmlns:p14="http://schemas.microsoft.com/office/powerpoint/2010/main" val="340094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178DF67D-519A-4388-87FF-43BB095F80EE}" type="datetime1">
              <a:rPr lang="es-ES"/>
              <a:pPr/>
              <a:t>26/07/2015</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0821A6A9-EA7D-4227-8946-27F623D6D425}" type="slidenum">
              <a:rPr lang="es-ES"/>
              <a:pPr/>
              <a:t>‹#›</a:t>
            </a:fld>
            <a:endParaRPr lang="es-ES"/>
          </a:p>
        </p:txBody>
      </p:sp>
    </p:spTree>
    <p:extLst>
      <p:ext uri="{BB962C8B-B14F-4D97-AF65-F5344CB8AC3E}">
        <p14:creationId xmlns:p14="http://schemas.microsoft.com/office/powerpoint/2010/main" val="370639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A9154B6B-9B41-40E0-B79E-6C9EE0BFC794}" type="datetime1">
              <a:rPr lang="es-ES"/>
              <a:pPr/>
              <a:t>26/07/2015</a:t>
            </a:fld>
            <a:endParaRPr lang="es-ES"/>
          </a:p>
        </p:txBody>
      </p:sp>
      <p:sp>
        <p:nvSpPr>
          <p:cNvPr id="8"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9" name="5 Marcador de número de diapositiva"/>
          <p:cNvSpPr>
            <a:spLocks noGrp="1"/>
          </p:cNvSpPr>
          <p:nvPr>
            <p:ph type="sldNum" sz="quarter" idx="12"/>
          </p:nvPr>
        </p:nvSpPr>
        <p:spPr/>
        <p:txBody>
          <a:bodyPr/>
          <a:lstStyle>
            <a:lvl1pPr>
              <a:defRPr/>
            </a:lvl1pPr>
          </a:lstStyle>
          <a:p>
            <a:fld id="{284FAFB1-F091-4AE9-B5D1-2C1CC168D56D}" type="slidenum">
              <a:rPr lang="es-ES"/>
              <a:pPr/>
              <a:t>‹#›</a:t>
            </a:fld>
            <a:endParaRPr lang="es-ES"/>
          </a:p>
        </p:txBody>
      </p:sp>
    </p:spTree>
    <p:extLst>
      <p:ext uri="{BB962C8B-B14F-4D97-AF65-F5344CB8AC3E}">
        <p14:creationId xmlns:p14="http://schemas.microsoft.com/office/powerpoint/2010/main" val="124079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F12CF422-FF07-42D8-A850-DBA77BF4AC28}" type="datetime1">
              <a:rPr lang="es-ES"/>
              <a:pPr/>
              <a:t>26/07/2015</a:t>
            </a:fld>
            <a:endParaRPr lang="es-ES"/>
          </a:p>
        </p:txBody>
      </p:sp>
      <p:sp>
        <p:nvSpPr>
          <p:cNvPr id="4"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5" name="5 Marcador de número de diapositiva"/>
          <p:cNvSpPr>
            <a:spLocks noGrp="1"/>
          </p:cNvSpPr>
          <p:nvPr>
            <p:ph type="sldNum" sz="quarter" idx="12"/>
          </p:nvPr>
        </p:nvSpPr>
        <p:spPr/>
        <p:txBody>
          <a:bodyPr/>
          <a:lstStyle>
            <a:lvl1pPr>
              <a:defRPr/>
            </a:lvl1pPr>
          </a:lstStyle>
          <a:p>
            <a:fld id="{5761E0A5-A812-4D30-B1CD-D40F7BD3D714}" type="slidenum">
              <a:rPr lang="es-ES"/>
              <a:pPr/>
              <a:t>‹#›</a:t>
            </a:fld>
            <a:endParaRPr lang="es-ES"/>
          </a:p>
        </p:txBody>
      </p:sp>
    </p:spTree>
    <p:extLst>
      <p:ext uri="{BB962C8B-B14F-4D97-AF65-F5344CB8AC3E}">
        <p14:creationId xmlns:p14="http://schemas.microsoft.com/office/powerpoint/2010/main" val="426584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7FD23403-3BF9-4504-A4F4-8B51B70915DE}" type="datetime1">
              <a:rPr lang="es-ES"/>
              <a:pPr/>
              <a:t>26/07/2015</a:t>
            </a:fld>
            <a:endParaRPr lang="es-ES"/>
          </a:p>
        </p:txBody>
      </p:sp>
      <p:sp>
        <p:nvSpPr>
          <p:cNvPr id="3"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4" name="5 Marcador de número de diapositiva"/>
          <p:cNvSpPr>
            <a:spLocks noGrp="1"/>
          </p:cNvSpPr>
          <p:nvPr>
            <p:ph type="sldNum" sz="quarter" idx="12"/>
          </p:nvPr>
        </p:nvSpPr>
        <p:spPr/>
        <p:txBody>
          <a:bodyPr/>
          <a:lstStyle>
            <a:lvl1pPr>
              <a:defRPr/>
            </a:lvl1pPr>
          </a:lstStyle>
          <a:p>
            <a:fld id="{5CC49E23-E1A6-48B5-BE30-663A214C45F8}" type="slidenum">
              <a:rPr lang="es-ES"/>
              <a:pPr/>
              <a:t>‹#›</a:t>
            </a:fld>
            <a:endParaRPr lang="es-ES"/>
          </a:p>
        </p:txBody>
      </p:sp>
    </p:spTree>
    <p:extLst>
      <p:ext uri="{BB962C8B-B14F-4D97-AF65-F5344CB8AC3E}">
        <p14:creationId xmlns:p14="http://schemas.microsoft.com/office/powerpoint/2010/main" val="71957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C01632A9-1B0A-4011-B0EA-D08918EB043A}" type="datetime1">
              <a:rPr lang="es-ES"/>
              <a:pPr/>
              <a:t>26/07/2015</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666D54F9-C9FC-43A4-9327-47929DBAC90A}" type="slidenum">
              <a:rPr lang="es-ES"/>
              <a:pPr/>
              <a:t>‹#›</a:t>
            </a:fld>
            <a:endParaRPr lang="es-ES"/>
          </a:p>
        </p:txBody>
      </p:sp>
    </p:spTree>
    <p:extLst>
      <p:ext uri="{BB962C8B-B14F-4D97-AF65-F5344CB8AC3E}">
        <p14:creationId xmlns:p14="http://schemas.microsoft.com/office/powerpoint/2010/main" val="141651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29AB01BD-F078-40AD-957C-85806989BD0E}" type="datetime1">
              <a:rPr lang="es-ES"/>
              <a:pPr/>
              <a:t>26/07/2015</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05D166E4-3BD7-4D1B-99ED-D4981A9E594E}" type="slidenum">
              <a:rPr lang="es-ES"/>
              <a:pPr/>
              <a:t>‹#›</a:t>
            </a:fld>
            <a:endParaRPr lang="es-ES"/>
          </a:p>
        </p:txBody>
      </p:sp>
    </p:spTree>
    <p:extLst>
      <p:ext uri="{BB962C8B-B14F-4D97-AF65-F5344CB8AC3E}">
        <p14:creationId xmlns:p14="http://schemas.microsoft.com/office/powerpoint/2010/main" val="28995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 smtClean="0"/>
              <a:t>Haga clic para modificar el estilo de título del patrón</a:t>
            </a:r>
          </a:p>
        </p:txBody>
      </p:sp>
      <p:sp>
        <p:nvSpPr>
          <p:cNvPr id="1028"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78272CE7-E593-40E0-9A5F-E841A57B7A5F}" type="datetime1">
              <a:rPr lang="es-ES"/>
              <a:pPr/>
              <a:t>26/07/2015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84179102-5558-485B-94CF-2B7BD0654875}"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8958263" cy="1655762"/>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dirty="0" smtClean="0">
                <a:ea typeface="+mj-ea"/>
                <a:cs typeface="+mj-cs"/>
              </a:rPr>
              <a:t>Chapter 7</a:t>
            </a:r>
            <a:br>
              <a:rPr lang="en-US" dirty="0" smtClean="0">
                <a:ea typeface="+mj-ea"/>
                <a:cs typeface="+mj-cs"/>
              </a:rPr>
            </a:br>
            <a:r>
              <a:rPr lang="en-US" dirty="0" smtClean="0">
                <a:ea typeface="+mj-ea"/>
                <a:cs typeface="+mj-cs"/>
              </a:rPr>
              <a:t>The Web 2.0 Environment </a:t>
            </a:r>
            <a:br>
              <a:rPr lang="en-US" dirty="0" smtClean="0">
                <a:ea typeface="+mj-ea"/>
                <a:cs typeface="+mj-cs"/>
              </a:rPr>
            </a:br>
            <a:r>
              <a:rPr lang="en-US" dirty="0" smtClean="0">
                <a:ea typeface="+mj-ea"/>
                <a:cs typeface="+mj-cs"/>
              </a:rPr>
              <a:t>and Social Networks</a:t>
            </a:r>
            <a:endParaRPr lang="en-US" sz="3600" dirty="0" smtClean="0">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WEB 2.0 REVOLUTION, SOCIAL MEDIA, AND INDUSTRY DISRUPTORS</a:t>
            </a:r>
          </a:p>
        </p:txBody>
      </p:sp>
      <p:sp>
        <p:nvSpPr>
          <p:cNvPr id="30723" name="Rectangle 3"/>
          <p:cNvSpPr>
            <a:spLocks noGrp="1" noChangeArrowheads="1"/>
          </p:cNvSpPr>
          <p:nvPr>
            <p:ph type="body" idx="1"/>
          </p:nvPr>
        </p:nvSpPr>
        <p:spPr/>
        <p:txBody>
          <a:bodyPr/>
          <a:lstStyle/>
          <a:p>
            <a:pPr eaLnBrk="1" hangingPunct="1"/>
            <a:r>
              <a:rPr lang="en-US" b="1" smtClean="0"/>
              <a:t>INDUSTRY AND MARKET DISRUPTORS</a:t>
            </a:r>
          </a:p>
          <a:p>
            <a:pPr lvl="1" eaLnBrk="1" hangingPunct="1"/>
            <a:r>
              <a:rPr lang="en-US" b="1" smtClean="0"/>
              <a:t>disruptors</a:t>
            </a:r>
          </a:p>
          <a:p>
            <a:pPr lvl="1" eaLnBrk="1" hangingPunct="1">
              <a:buFontTx/>
              <a:buNone/>
            </a:pPr>
            <a:r>
              <a:rPr lang="en-US" smtClean="0"/>
              <a:t>	Companies that introduce a significant change in their industries, thus causing a disruption in normal business operations.</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F5994E03-CD57-4E72-AFA8-90C64E23F9EE}" type="slidenum">
              <a:rPr lang="es-ES" sz="1200">
                <a:solidFill>
                  <a:srgbClr val="898989"/>
                </a:solidFill>
                <a:latin typeface="Calibri" charset="0"/>
              </a:rPr>
              <a:pPr eaLnBrk="1" hangingPunct="1"/>
              <a:t>9</a:t>
            </a:fld>
            <a:endParaRPr lang="es-ES" sz="1200">
              <a:solidFill>
                <a:srgbClr val="898989"/>
              </a:solidFill>
              <a:latin typeface="Calibri" charset="0"/>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800" smtClean="0">
                <a:ea typeface="+mj-ea"/>
                <a:cs typeface="+mj-cs"/>
              </a:rPr>
              <a:t>VIRTUAL COMMUNITIES</a:t>
            </a:r>
          </a:p>
        </p:txBody>
      </p:sp>
      <p:sp>
        <p:nvSpPr>
          <p:cNvPr id="32771" name="Rectangle 3"/>
          <p:cNvSpPr>
            <a:spLocks noGrp="1" noChangeArrowheads="1"/>
          </p:cNvSpPr>
          <p:nvPr>
            <p:ph type="body" idx="1"/>
          </p:nvPr>
        </p:nvSpPr>
        <p:spPr/>
        <p:txBody>
          <a:bodyPr/>
          <a:lstStyle/>
          <a:p>
            <a:pPr eaLnBrk="1" hangingPunct="1"/>
            <a:r>
              <a:rPr lang="en-US" b="1" smtClean="0"/>
              <a:t>virtual (Internet) community</a:t>
            </a:r>
          </a:p>
          <a:p>
            <a:pPr eaLnBrk="1" hangingPunct="1">
              <a:buFontTx/>
              <a:buNone/>
            </a:pPr>
            <a:r>
              <a:rPr lang="en-US" smtClean="0"/>
              <a:t>	A group of people with similar interests who interact with one another using the Internet.</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51A12029-6388-4355-BF2B-EE2A11B8AC77}" type="slidenum">
              <a:rPr lang="es-ES" sz="1200">
                <a:solidFill>
                  <a:srgbClr val="898989"/>
                </a:solidFill>
                <a:latin typeface="Calibri" charset="0"/>
              </a:rPr>
              <a:pPr eaLnBrk="1" hangingPunct="1"/>
              <a:t>10</a:t>
            </a:fld>
            <a:endParaRPr lang="es-ES" sz="1200">
              <a:solidFill>
                <a:srgbClr val="898989"/>
              </a:solidFill>
              <a:latin typeface="Calibri" charset="0"/>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ED05BB57-C115-4350-BAE7-202ECD18C335}" type="slidenum">
              <a:rPr lang="es-ES" sz="1200">
                <a:solidFill>
                  <a:srgbClr val="898989"/>
                </a:solidFill>
                <a:latin typeface="Calibri" charset="0"/>
              </a:rPr>
              <a:pPr eaLnBrk="1" hangingPunct="1"/>
              <a:t>11</a:t>
            </a:fld>
            <a:endParaRPr lang="es-ES" sz="1200">
              <a:solidFill>
                <a:srgbClr val="898989"/>
              </a:solidFill>
              <a:latin typeface="Calibri" charset="0"/>
            </a:endParaRPr>
          </a:p>
        </p:txBody>
      </p:sp>
      <p:sp>
        <p:nvSpPr>
          <p:cNvPr id="348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357188"/>
            <a:ext cx="771525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800" smtClean="0">
                <a:ea typeface="+mj-ea"/>
                <a:cs typeface="+mj-cs"/>
              </a:rPr>
              <a:t>VIRTUAL COMMUNITIES</a:t>
            </a:r>
          </a:p>
        </p:txBody>
      </p:sp>
      <p:sp>
        <p:nvSpPr>
          <p:cNvPr id="36867" name="Rectangle 3"/>
          <p:cNvSpPr>
            <a:spLocks noGrp="1" noChangeArrowheads="1"/>
          </p:cNvSpPr>
          <p:nvPr>
            <p:ph type="body" idx="1"/>
          </p:nvPr>
        </p:nvSpPr>
        <p:spPr/>
        <p:txBody>
          <a:bodyPr/>
          <a:lstStyle/>
          <a:p>
            <a:pPr eaLnBrk="1" hangingPunct="1"/>
            <a:r>
              <a:rPr lang="en-US" b="1" smtClean="0"/>
              <a:t>CHARACTERISTICS OF TRADITIONAL ONLINE COMMUNITIES AND THEIR CLASSIFICATION</a:t>
            </a:r>
          </a:p>
          <a:p>
            <a:pPr lvl="1" eaLnBrk="1" hangingPunct="1"/>
            <a:r>
              <a:rPr lang="en-US" b="1" smtClean="0"/>
              <a:t>Types of Communities</a:t>
            </a:r>
          </a:p>
          <a:p>
            <a:pPr lvl="2" eaLnBrk="1" hangingPunct="1"/>
            <a:r>
              <a:rPr lang="en-US" smtClean="0"/>
              <a:t>Public (e.g. facebook) Versus Private Communities</a:t>
            </a:r>
          </a:p>
          <a:p>
            <a:pPr lvl="2" eaLnBrk="1" hangingPunct="1"/>
            <a:r>
              <a:rPr lang="en-US" smtClean="0"/>
              <a:t>Internal and External Private Communities</a:t>
            </a:r>
          </a:p>
          <a:p>
            <a:pPr lvl="1" eaLnBrk="1" hangingPunct="1"/>
            <a:r>
              <a:rPr lang="en-US" b="1" smtClean="0"/>
              <a:t>Other Classifications of Virtual Communities</a:t>
            </a:r>
            <a:endParaRPr lang="en-US" smtClean="0"/>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AD421893-1D8E-41CF-B6FD-E080F03C9743}" type="slidenum">
              <a:rPr lang="es-ES" sz="1200">
                <a:solidFill>
                  <a:srgbClr val="898989"/>
                </a:solidFill>
                <a:latin typeface="Calibri" charset="0"/>
              </a:rPr>
              <a:pPr eaLnBrk="1" hangingPunct="1"/>
              <a:t>12</a:t>
            </a:fld>
            <a:endParaRPr lang="es-ES" sz="1200">
              <a:solidFill>
                <a:srgbClr val="898989"/>
              </a:solidFill>
              <a:latin typeface="Calibri" charset="0"/>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A25F7D58-080D-47F0-ABB9-85584B1AC549}" type="slidenum">
              <a:rPr lang="es-ES" sz="1200">
                <a:solidFill>
                  <a:srgbClr val="898989"/>
                </a:solidFill>
                <a:latin typeface="Calibri" charset="0"/>
              </a:rPr>
              <a:pPr eaLnBrk="1" hangingPunct="1"/>
              <a:t>13</a:t>
            </a:fld>
            <a:endParaRPr lang="es-ES" sz="1200">
              <a:solidFill>
                <a:srgbClr val="898989"/>
              </a:solidFill>
              <a:latin typeface="Calibri" charset="0"/>
            </a:endParaRPr>
          </a:p>
        </p:txBody>
      </p:sp>
      <p:sp>
        <p:nvSpPr>
          <p:cNvPr id="389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296863"/>
            <a:ext cx="889635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ONLINE SOCIAL NETWORKING: </a:t>
            </a:r>
            <a:br>
              <a:rPr lang="en-US" sz="3600" dirty="0" smtClean="0">
                <a:ea typeface="+mj-ea"/>
                <a:cs typeface="+mj-cs"/>
              </a:rPr>
            </a:br>
            <a:r>
              <a:rPr lang="en-US" sz="3600" dirty="0" smtClean="0">
                <a:ea typeface="+mj-ea"/>
                <a:cs typeface="+mj-cs"/>
              </a:rPr>
              <a:t>BASICS AND EXAMPLES</a:t>
            </a:r>
          </a:p>
        </p:txBody>
      </p:sp>
      <p:sp>
        <p:nvSpPr>
          <p:cNvPr id="40963" name="Rectangle 3"/>
          <p:cNvSpPr>
            <a:spLocks noGrp="1" noChangeArrowheads="1"/>
          </p:cNvSpPr>
          <p:nvPr>
            <p:ph type="body" idx="1"/>
          </p:nvPr>
        </p:nvSpPr>
        <p:spPr/>
        <p:txBody>
          <a:bodyPr/>
          <a:lstStyle/>
          <a:p>
            <a:pPr eaLnBrk="1" hangingPunct="1"/>
            <a:r>
              <a:rPr lang="en-US" b="1" smtClean="0"/>
              <a:t>social networking</a:t>
            </a:r>
          </a:p>
          <a:p>
            <a:pPr eaLnBrk="1" hangingPunct="1">
              <a:buFontTx/>
              <a:buNone/>
            </a:pPr>
            <a:r>
              <a:rPr lang="en-US" smtClean="0"/>
              <a:t>	Social networks and activities conducted in social networks. It also includes activities conducted using Web 2.0 (e.g., wikis, microblogs) not within social networks.</a:t>
            </a:r>
          </a:p>
          <a:p>
            <a:pPr lvl="1" eaLnBrk="1" hangingPunct="1"/>
            <a:r>
              <a:rPr lang="en-US" b="1" smtClean="0"/>
              <a:t>The Size of Social Network Sites</a:t>
            </a:r>
          </a:p>
          <a:p>
            <a:pPr lvl="1" eaLnBrk="1" hangingPunct="1"/>
            <a:r>
              <a:rPr lang="en-US" b="1" smtClean="0"/>
              <a:t>New Business Models</a:t>
            </a:r>
            <a:endParaRPr lang="en-US" smtClean="0"/>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4F2E5676-B4FB-4DBA-B6D0-FF30AF71991B}" type="slidenum">
              <a:rPr lang="es-ES" sz="1200">
                <a:solidFill>
                  <a:srgbClr val="898989"/>
                </a:solidFill>
                <a:latin typeface="Calibri" charset="0"/>
              </a:rPr>
              <a:pPr eaLnBrk="1" hangingPunct="1"/>
              <a:t>14</a:t>
            </a:fld>
            <a:endParaRPr lang="es-ES" sz="1200">
              <a:solidFill>
                <a:srgbClr val="898989"/>
              </a:solidFill>
              <a:latin typeface="Calibri" charset="0"/>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F8A076B2-4412-45A1-B82A-296BE5DD8084}" type="slidenum">
              <a:rPr lang="es-ES" sz="1200">
                <a:solidFill>
                  <a:srgbClr val="898989"/>
                </a:solidFill>
                <a:latin typeface="Calibri" charset="0"/>
              </a:rPr>
              <a:pPr eaLnBrk="1" hangingPunct="1"/>
              <a:t>15</a:t>
            </a:fld>
            <a:endParaRPr lang="es-ES" sz="1200">
              <a:solidFill>
                <a:srgbClr val="898989"/>
              </a:solidFill>
              <a:latin typeface="Calibri" charset="0"/>
            </a:endParaRPr>
          </a:p>
        </p:txBody>
      </p:sp>
      <p:sp>
        <p:nvSpPr>
          <p:cNvPr id="430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85750"/>
            <a:ext cx="8215312"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en-US" smtClean="0"/>
              <a:t>Copyright © 2011 Pearson Education, Inc. Publishing as Prentice Hall</a:t>
            </a:r>
            <a:endParaRPr lang="es-ES"/>
          </a:p>
        </p:txBody>
      </p:sp>
      <p:sp>
        <p:nvSpPr>
          <p:cNvPr id="3" name="投影片編號版面配置區 2"/>
          <p:cNvSpPr>
            <a:spLocks noGrp="1"/>
          </p:cNvSpPr>
          <p:nvPr>
            <p:ph type="sldNum" sz="quarter" idx="12"/>
          </p:nvPr>
        </p:nvSpPr>
        <p:spPr/>
        <p:txBody>
          <a:bodyPr/>
          <a:lstStyle/>
          <a:p>
            <a:fld id="{5CC49E23-E1A6-48B5-BE30-663A214C45F8}" type="slidenum">
              <a:rPr lang="es-ES" smtClean="0"/>
              <a:pPr/>
              <a:t>16</a:t>
            </a:fld>
            <a:endParaRPr lang="es-ES"/>
          </a:p>
        </p:txBody>
      </p:sp>
      <p:graphicFrame>
        <p:nvGraphicFramePr>
          <p:cNvPr id="4" name="圖表 3"/>
          <p:cNvGraphicFramePr>
            <a:graphicFrameLocks/>
          </p:cNvGraphicFramePr>
          <p:nvPr>
            <p:extLst>
              <p:ext uri="{D42A27DB-BD31-4B8C-83A1-F6EECF244321}">
                <p14:modId xmlns:p14="http://schemas.microsoft.com/office/powerpoint/2010/main" val="157255227"/>
              </p:ext>
            </p:extLst>
          </p:nvPr>
        </p:nvGraphicFramePr>
        <p:xfrm>
          <a:off x="539552" y="116632"/>
          <a:ext cx="7932383" cy="5150321"/>
        </p:xfrm>
        <a:graphic>
          <a:graphicData uri="http://schemas.openxmlformats.org/drawingml/2006/chart">
            <c:chart xmlns:c="http://schemas.openxmlformats.org/drawingml/2006/chart" xmlns:r="http://schemas.openxmlformats.org/officeDocument/2006/relationships" r:id="rId2"/>
          </a:graphicData>
        </a:graphic>
      </p:graphicFrame>
      <p:sp>
        <p:nvSpPr>
          <p:cNvPr id="6" name="文字方塊 5"/>
          <p:cNvSpPr txBox="1"/>
          <p:nvPr/>
        </p:nvSpPr>
        <p:spPr>
          <a:xfrm>
            <a:off x="1187624" y="5373216"/>
            <a:ext cx="7272808" cy="400110"/>
          </a:xfrm>
          <a:prstGeom prst="rect">
            <a:avLst/>
          </a:prstGeom>
          <a:noFill/>
        </p:spPr>
        <p:txBody>
          <a:bodyPr wrap="square" rtlCol="0">
            <a:spAutoFit/>
          </a:bodyPr>
          <a:lstStyle/>
          <a:p>
            <a:r>
              <a:rPr lang="en-US" sz="2000" b="1" dirty="0" smtClean="0"/>
              <a:t>Registered users (in million) of Social Networks 2015 </a:t>
            </a:r>
            <a:endParaRPr lang="en-US" sz="2000" b="1" dirty="0"/>
          </a:p>
        </p:txBody>
      </p:sp>
    </p:spTree>
    <p:extLst>
      <p:ext uri="{BB962C8B-B14F-4D97-AF65-F5344CB8AC3E}">
        <p14:creationId xmlns:p14="http://schemas.microsoft.com/office/powerpoint/2010/main" val="2173582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ONLINE SOCIAL NETWORKING: </a:t>
            </a:r>
            <a:br>
              <a:rPr lang="en-US" sz="3600" dirty="0" smtClean="0">
                <a:ea typeface="+mj-ea"/>
                <a:cs typeface="+mj-cs"/>
              </a:rPr>
            </a:br>
            <a:r>
              <a:rPr lang="en-US" sz="3600" dirty="0" smtClean="0">
                <a:ea typeface="+mj-ea"/>
                <a:cs typeface="+mj-cs"/>
              </a:rPr>
              <a:t>BASICS AND EXAMPLES</a:t>
            </a:r>
          </a:p>
        </p:txBody>
      </p:sp>
      <p:sp>
        <p:nvSpPr>
          <p:cNvPr id="45059" name="Rectangle 3"/>
          <p:cNvSpPr>
            <a:spLocks noGrp="1" noChangeArrowheads="1"/>
          </p:cNvSpPr>
          <p:nvPr>
            <p:ph type="body" idx="1"/>
          </p:nvPr>
        </p:nvSpPr>
        <p:spPr/>
        <p:txBody>
          <a:bodyPr/>
          <a:lstStyle/>
          <a:p>
            <a:pPr lvl="1" eaLnBrk="1" hangingPunct="1"/>
            <a:r>
              <a:rPr lang="en-US" b="1" smtClean="0"/>
              <a:t>social network analysis (SNA)</a:t>
            </a:r>
          </a:p>
          <a:p>
            <a:pPr lvl="1" eaLnBrk="1" hangingPunct="1">
              <a:buFontTx/>
              <a:buNone/>
            </a:pPr>
            <a:r>
              <a:rPr lang="en-US" smtClean="0"/>
              <a:t>	A software for mapping and measuring of relationships and information flows among people, groups, organizations, computers, and other information- or knowledge-processing entities. The nodes in the network are the people and groups, whereas the links show relationships or flows between the nodes. SNAs provide both visual and a quantitative analysis of relationships.</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316582A8-0594-4BDA-BF8A-5CBDD83CC5F7}" type="slidenum">
              <a:rPr lang="es-ES" sz="1200">
                <a:solidFill>
                  <a:srgbClr val="898989"/>
                </a:solidFill>
                <a:latin typeface="Calibri" charset="0"/>
              </a:rPr>
              <a:pPr eaLnBrk="1" hangingPunct="1"/>
              <a:t>17</a:t>
            </a:fld>
            <a:endParaRPr lang="es-ES" sz="1200">
              <a:solidFill>
                <a:srgbClr val="898989"/>
              </a:solidFill>
              <a:latin typeface="Calibri" charset="0"/>
            </a:endParaRPr>
          </a:p>
        </p:txBody>
      </p:sp>
      <p:sp>
        <p:nvSpPr>
          <p:cNvPr id="450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ONLINE SOCIAL NETWORKING: </a:t>
            </a:r>
            <a:br>
              <a:rPr lang="en-US" sz="3600" dirty="0" smtClean="0">
                <a:ea typeface="+mj-ea"/>
                <a:cs typeface="+mj-cs"/>
              </a:rPr>
            </a:br>
            <a:r>
              <a:rPr lang="en-US" sz="3600" dirty="0" smtClean="0">
                <a:ea typeface="+mj-ea"/>
                <a:cs typeface="+mj-cs"/>
              </a:rPr>
              <a:t>BASICS AND EXAMPLES</a:t>
            </a:r>
          </a:p>
        </p:txBody>
      </p:sp>
      <p:sp>
        <p:nvSpPr>
          <p:cNvPr id="47107" name="Rectangle 3"/>
          <p:cNvSpPr>
            <a:spLocks noGrp="1" noChangeArrowheads="1"/>
          </p:cNvSpPr>
          <p:nvPr>
            <p:ph type="body" idx="1"/>
          </p:nvPr>
        </p:nvSpPr>
        <p:spPr/>
        <p:txBody>
          <a:bodyPr/>
          <a:lstStyle/>
          <a:p>
            <a:pPr eaLnBrk="1" hangingPunct="1">
              <a:lnSpc>
                <a:spcPct val="90000"/>
              </a:lnSpc>
            </a:pPr>
            <a:r>
              <a:rPr lang="en-US" sz="3000" b="1" smtClean="0"/>
              <a:t>REPRESENTATIVE SOCIAL NETWORKS SITES AND SERVICES</a:t>
            </a:r>
          </a:p>
          <a:p>
            <a:pPr lvl="1" eaLnBrk="1" hangingPunct="1">
              <a:lnSpc>
                <a:spcPct val="90000"/>
              </a:lnSpc>
            </a:pPr>
            <a:r>
              <a:rPr lang="en-US" sz="2600" smtClean="0"/>
              <a:t>Classmates Online</a:t>
            </a:r>
          </a:p>
          <a:p>
            <a:pPr lvl="1" eaLnBrk="1" hangingPunct="1">
              <a:lnSpc>
                <a:spcPct val="90000"/>
              </a:lnSpc>
            </a:pPr>
            <a:r>
              <a:rPr lang="en-US" sz="2600" smtClean="0"/>
              <a:t>Xanga (blogs, photoblogs)</a:t>
            </a:r>
          </a:p>
          <a:p>
            <a:pPr lvl="1" eaLnBrk="1" hangingPunct="1">
              <a:lnSpc>
                <a:spcPct val="90000"/>
              </a:lnSpc>
            </a:pPr>
            <a:r>
              <a:rPr lang="en-US" sz="2600" smtClean="0"/>
              <a:t>Digg (popularity news sharing like hot topics)</a:t>
            </a:r>
          </a:p>
          <a:p>
            <a:pPr eaLnBrk="1" hangingPunct="1">
              <a:lnSpc>
                <a:spcPct val="90000"/>
              </a:lnSpc>
            </a:pPr>
            <a:r>
              <a:rPr lang="en-US" sz="3000" b="1" smtClean="0"/>
              <a:t>mobile social networking</a:t>
            </a:r>
          </a:p>
          <a:p>
            <a:pPr eaLnBrk="1" hangingPunct="1">
              <a:lnSpc>
                <a:spcPct val="90000"/>
              </a:lnSpc>
              <a:buFontTx/>
              <a:buNone/>
            </a:pPr>
            <a:r>
              <a:rPr lang="en-US" sz="3000" smtClean="0"/>
              <a:t>	</a:t>
            </a:r>
            <a:r>
              <a:rPr lang="en-US" sz="2400" smtClean="0"/>
              <a:t>Members converse and connect with one another using cell phones or other mobile devices.</a:t>
            </a:r>
          </a:p>
          <a:p>
            <a:pPr lvl="1" eaLnBrk="1" hangingPunct="1">
              <a:lnSpc>
                <a:spcPct val="90000"/>
              </a:lnSpc>
            </a:pPr>
            <a:r>
              <a:rPr lang="en-US" sz="2400" b="1" smtClean="0"/>
              <a:t>Mobile Enterprise Networks (e.g. coca cola)</a:t>
            </a:r>
          </a:p>
          <a:p>
            <a:pPr lvl="1" eaLnBrk="1" hangingPunct="1">
              <a:lnSpc>
                <a:spcPct val="90000"/>
              </a:lnSpc>
            </a:pPr>
            <a:r>
              <a:rPr lang="en-US" sz="2400" b="1" smtClean="0"/>
              <a:t>Mobile Community Activities</a:t>
            </a:r>
            <a:endParaRPr lang="en-US" sz="2400" smtClean="0"/>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138F54A5-FE9E-40A6-81FF-77E717D108FA}" type="slidenum">
              <a:rPr lang="es-ES" sz="1200">
                <a:solidFill>
                  <a:srgbClr val="898989"/>
                </a:solidFill>
                <a:latin typeface="Calibri" charset="0"/>
              </a:rPr>
              <a:pPr eaLnBrk="1" hangingPunct="1"/>
              <a:t>18</a:t>
            </a:fld>
            <a:endParaRPr lang="es-ES" sz="1200">
              <a:solidFill>
                <a:srgbClr val="898989"/>
              </a:solidFill>
              <a:latin typeface="Calibri" charset="0"/>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LEARNING OBJECTIVES</a:t>
            </a:r>
          </a:p>
        </p:txBody>
      </p:sp>
      <p:sp>
        <p:nvSpPr>
          <p:cNvPr id="16387" name="Rectangle 3"/>
          <p:cNvSpPr>
            <a:spLocks noGrp="1" noChangeArrowheads="1"/>
          </p:cNvSpPr>
          <p:nvPr>
            <p:ph type="body" idx="1"/>
          </p:nvPr>
        </p:nvSpPr>
        <p:spPr/>
        <p:txBody>
          <a:bodyPr/>
          <a:lstStyle/>
          <a:p>
            <a:pPr marL="457200" indent="-457200" eaLnBrk="1" hangingPunct="1">
              <a:buFontTx/>
              <a:buAutoNum type="arabicPeriod"/>
            </a:pPr>
            <a:r>
              <a:rPr lang="en-US" smtClean="0"/>
              <a:t>Understand the Web 2.0 revolution, social and business networks, and industry and market disruptors.</a:t>
            </a:r>
          </a:p>
          <a:p>
            <a:pPr marL="457200" indent="-457200" eaLnBrk="1" hangingPunct="1">
              <a:buFontTx/>
              <a:buAutoNum type="arabicPeriod"/>
            </a:pPr>
            <a:r>
              <a:rPr lang="en-US" smtClean="0"/>
              <a:t>Understand the concept, structure, types, and issues of virtual communities.</a:t>
            </a:r>
          </a:p>
          <a:p>
            <a:pPr marL="457200" indent="-457200" eaLnBrk="1" hangingPunct="1">
              <a:buFontTx/>
              <a:buAutoNum type="arabicPeriod"/>
            </a:pPr>
            <a:r>
              <a:rPr lang="en-US" smtClean="0"/>
              <a:t>Understand social networking and social network services sites.</a:t>
            </a:r>
          </a:p>
          <a:p>
            <a:pPr marL="457200" indent="-457200" eaLnBrk="1" hangingPunct="1">
              <a:buFontTx/>
              <a:buAutoNum type="arabicPeriod"/>
            </a:pPr>
            <a:r>
              <a:rPr lang="en-US" smtClean="0"/>
              <a:t>Describe some of the major social networks.</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D0337E9C-359B-4820-AB4E-A2D298A727A1}" type="slidenum">
              <a:rPr lang="es-ES" sz="1200">
                <a:solidFill>
                  <a:srgbClr val="898989"/>
                </a:solidFill>
                <a:latin typeface="Calibri" charset="0"/>
              </a:rPr>
              <a:pPr eaLnBrk="1" hangingPunct="1"/>
              <a:t>1</a:t>
            </a:fld>
            <a:endParaRPr lang="es-ES" sz="1200">
              <a:solidFill>
                <a:srgbClr val="898989"/>
              </a:solidFill>
              <a:latin typeface="Calibri" charset="0"/>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MAJOR SOCIAL NETWORK COMPANIES: </a:t>
            </a:r>
            <a:br>
              <a:rPr lang="en-US" sz="3600" dirty="0" smtClean="0">
                <a:ea typeface="+mj-ea"/>
                <a:cs typeface="+mj-cs"/>
              </a:rPr>
            </a:br>
            <a:r>
              <a:rPr lang="en-US" sz="3600" dirty="0" smtClean="0">
                <a:ea typeface="+mj-ea"/>
                <a:cs typeface="+mj-cs"/>
              </a:rPr>
              <a:t>FROM FACEBOOK TO FLICKR</a:t>
            </a:r>
          </a:p>
        </p:txBody>
      </p:sp>
      <p:sp>
        <p:nvSpPr>
          <p:cNvPr id="49155" name="Rectangle 3"/>
          <p:cNvSpPr>
            <a:spLocks noGrp="1" noChangeArrowheads="1"/>
          </p:cNvSpPr>
          <p:nvPr>
            <p:ph type="body" idx="1"/>
          </p:nvPr>
        </p:nvSpPr>
        <p:spPr/>
        <p:txBody>
          <a:bodyPr/>
          <a:lstStyle/>
          <a:p>
            <a:pPr eaLnBrk="1" hangingPunct="1">
              <a:lnSpc>
                <a:spcPct val="90000"/>
              </a:lnSpc>
            </a:pPr>
            <a:r>
              <a:rPr lang="en-US" b="1" smtClean="0"/>
              <a:t>FACEBOOK: THE NETWORK EFFECT</a:t>
            </a:r>
          </a:p>
          <a:p>
            <a:pPr eaLnBrk="1" hangingPunct="1">
              <a:lnSpc>
                <a:spcPct val="90000"/>
              </a:lnSpc>
            </a:pPr>
            <a:r>
              <a:rPr lang="en-US" b="1" smtClean="0"/>
              <a:t>BEBO (blog early, blog often) – AOL bought it in 2008</a:t>
            </a:r>
          </a:p>
          <a:p>
            <a:pPr eaLnBrk="1" hangingPunct="1">
              <a:lnSpc>
                <a:spcPct val="90000"/>
              </a:lnSpc>
            </a:pPr>
            <a:r>
              <a:rPr lang="en-US" b="1" smtClean="0"/>
              <a:t>TWITTER IS ALSO FOR BUSINESSES</a:t>
            </a:r>
          </a:p>
          <a:p>
            <a:pPr lvl="1" eaLnBrk="1" hangingPunct="1">
              <a:lnSpc>
                <a:spcPct val="90000"/>
              </a:lnSpc>
            </a:pPr>
            <a:r>
              <a:rPr lang="en-US" b="1" smtClean="0"/>
              <a:t>How Does Twitter Work? (SMS of Internet)</a:t>
            </a:r>
          </a:p>
          <a:p>
            <a:pPr lvl="1" eaLnBrk="1" hangingPunct="1">
              <a:lnSpc>
                <a:spcPct val="90000"/>
              </a:lnSpc>
            </a:pPr>
            <a:r>
              <a:rPr lang="en-US" b="1" smtClean="0"/>
              <a:t>The Key Business Benefits of Twitter</a:t>
            </a:r>
          </a:p>
          <a:p>
            <a:pPr lvl="1" eaLnBrk="1" hangingPunct="1">
              <a:lnSpc>
                <a:spcPct val="90000"/>
              </a:lnSpc>
            </a:pPr>
            <a:r>
              <a:rPr lang="en-US" b="1" smtClean="0"/>
              <a:t>Whatsapp as competitor?</a:t>
            </a:r>
          </a:p>
          <a:p>
            <a:pPr eaLnBrk="1" hangingPunct="1">
              <a:lnSpc>
                <a:spcPct val="90000"/>
              </a:lnSpc>
            </a:pPr>
            <a:r>
              <a:rPr lang="en-US" b="1" smtClean="0"/>
              <a:t>FLICKR (photos) TICKS OFF SOME OF ITS USERS – yahoo acquired in 2005</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DDBAA426-595E-4362-8EAA-2823325DE0D2}" type="slidenum">
              <a:rPr lang="es-ES" sz="1200">
                <a:solidFill>
                  <a:srgbClr val="898989"/>
                </a:solidFill>
                <a:latin typeface="Calibri" charset="0"/>
              </a:rPr>
              <a:pPr eaLnBrk="1" hangingPunct="1"/>
              <a:t>19</a:t>
            </a:fld>
            <a:endParaRPr lang="es-ES" sz="1200">
              <a:solidFill>
                <a:srgbClr val="898989"/>
              </a:solidFill>
              <a:latin typeface="Calibri" charset="0"/>
            </a:endParaRPr>
          </a:p>
        </p:txBody>
      </p:sp>
      <p:sp>
        <p:nvSpPr>
          <p:cNvPr id="491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51203" name="Rectangle 3"/>
          <p:cNvSpPr>
            <a:spLocks noGrp="1" noChangeArrowheads="1"/>
          </p:cNvSpPr>
          <p:nvPr>
            <p:ph type="body" idx="1"/>
          </p:nvPr>
        </p:nvSpPr>
        <p:spPr/>
        <p:txBody>
          <a:bodyPr/>
          <a:lstStyle/>
          <a:p>
            <a:pPr eaLnBrk="1" hangingPunct="1"/>
            <a:r>
              <a:rPr lang="en-US" b="1" smtClean="0"/>
              <a:t>business network</a:t>
            </a:r>
          </a:p>
          <a:p>
            <a:pPr eaLnBrk="1" hangingPunct="1">
              <a:buFontTx/>
              <a:buNone/>
            </a:pPr>
            <a:r>
              <a:rPr lang="en-US" smtClean="0"/>
              <a:t>	A group of people who have some kind of commercial relationship; for example, sellers and buyers, buyers among themselves, buyers and suppliers, and colleagues and other colleagues.</a:t>
            </a:r>
          </a:p>
        </p:txBody>
      </p:sp>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EEF59C2F-D941-4FB6-BF08-E8B8F08C02A5}" type="slidenum">
              <a:rPr lang="es-ES" sz="1200">
                <a:solidFill>
                  <a:srgbClr val="898989"/>
                </a:solidFill>
                <a:latin typeface="Calibri" charset="0"/>
              </a:rPr>
              <a:pPr eaLnBrk="1" hangingPunct="1"/>
              <a:t>20</a:t>
            </a:fld>
            <a:endParaRPr lang="es-ES" sz="1200">
              <a:solidFill>
                <a:srgbClr val="898989"/>
              </a:solidFill>
              <a:latin typeface="Calibri" charset="0"/>
            </a:endParaRPr>
          </a:p>
        </p:txBody>
      </p:sp>
      <p:sp>
        <p:nvSpPr>
          <p:cNvPr id="512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53251" name="Rectangle 3"/>
          <p:cNvSpPr>
            <a:spLocks noGrp="1" noChangeArrowheads="1"/>
          </p:cNvSpPr>
          <p:nvPr>
            <p:ph type="body" idx="1"/>
          </p:nvPr>
        </p:nvSpPr>
        <p:spPr/>
        <p:txBody>
          <a:bodyPr/>
          <a:lstStyle/>
          <a:p>
            <a:pPr eaLnBrk="1" hangingPunct="1"/>
            <a:r>
              <a:rPr lang="en-US" b="1" smtClean="0"/>
              <a:t>business social network</a:t>
            </a:r>
          </a:p>
          <a:p>
            <a:pPr eaLnBrk="1" hangingPunct="1">
              <a:buFontTx/>
              <a:buNone/>
            </a:pPr>
            <a:r>
              <a:rPr lang="en-US" smtClean="0"/>
              <a:t>	A social network whose primary objective is to facilitate business connections and activities.</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B8077999-F61F-4E4B-B0D5-75CF39863AA0}" type="slidenum">
              <a:rPr lang="es-ES" sz="1200">
                <a:solidFill>
                  <a:srgbClr val="898989"/>
                </a:solidFill>
                <a:latin typeface="Calibri" charset="0"/>
              </a:rPr>
              <a:pPr eaLnBrk="1" hangingPunct="1"/>
              <a:t>21</a:t>
            </a:fld>
            <a:endParaRPr lang="es-ES" sz="1200">
              <a:solidFill>
                <a:srgbClr val="898989"/>
              </a:solidFill>
              <a:latin typeface="Calibri" charset="0"/>
            </a:endParaRPr>
          </a:p>
        </p:txBody>
      </p:sp>
      <p:sp>
        <p:nvSpPr>
          <p:cNvPr id="532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55299" name="Rectangle 3"/>
          <p:cNvSpPr>
            <a:spLocks noGrp="1" noChangeArrowheads="1"/>
          </p:cNvSpPr>
          <p:nvPr>
            <p:ph type="body" idx="1"/>
          </p:nvPr>
        </p:nvSpPr>
        <p:spPr/>
        <p:txBody>
          <a:bodyPr/>
          <a:lstStyle/>
          <a:p>
            <a:pPr eaLnBrk="1" hangingPunct="1">
              <a:lnSpc>
                <a:spcPct val="90000"/>
              </a:lnSpc>
            </a:pPr>
            <a:r>
              <a:rPr lang="en-US" sz="3000" smtClean="0"/>
              <a:t>The major reasons to use or deploy a business social network are to:</a:t>
            </a:r>
          </a:p>
          <a:p>
            <a:pPr lvl="1" eaLnBrk="1" hangingPunct="1">
              <a:lnSpc>
                <a:spcPct val="90000"/>
              </a:lnSpc>
            </a:pPr>
            <a:r>
              <a:rPr lang="en-US" sz="2600" smtClean="0"/>
              <a:t>Build better customer relationships</a:t>
            </a:r>
          </a:p>
          <a:p>
            <a:pPr lvl="1" eaLnBrk="1" hangingPunct="1">
              <a:lnSpc>
                <a:spcPct val="90000"/>
              </a:lnSpc>
            </a:pPr>
            <a:r>
              <a:rPr lang="en-US" sz="2600" smtClean="0"/>
              <a:t>Improve knowledge management</a:t>
            </a:r>
          </a:p>
          <a:p>
            <a:pPr lvl="1" eaLnBrk="1" hangingPunct="1">
              <a:lnSpc>
                <a:spcPct val="90000"/>
              </a:lnSpc>
            </a:pPr>
            <a:r>
              <a:rPr lang="en-US" sz="2600" smtClean="0"/>
              <a:t>Facilitate recruiting and retention</a:t>
            </a:r>
          </a:p>
          <a:p>
            <a:pPr lvl="1" eaLnBrk="1" hangingPunct="1">
              <a:lnSpc>
                <a:spcPct val="90000"/>
              </a:lnSpc>
            </a:pPr>
            <a:r>
              <a:rPr lang="en-US" sz="2600" smtClean="0"/>
              <a:t>Increase business opportunities</a:t>
            </a:r>
          </a:p>
          <a:p>
            <a:pPr lvl="1" eaLnBrk="1" hangingPunct="1">
              <a:lnSpc>
                <a:spcPct val="90000"/>
              </a:lnSpc>
            </a:pPr>
            <a:r>
              <a:rPr lang="en-US" sz="2600" smtClean="0"/>
              <a:t>Build a community</a:t>
            </a:r>
          </a:p>
          <a:p>
            <a:pPr lvl="1" eaLnBrk="1" hangingPunct="1">
              <a:lnSpc>
                <a:spcPct val="90000"/>
              </a:lnSpc>
            </a:pPr>
            <a:r>
              <a:rPr lang="en-US" sz="2600" smtClean="0"/>
              <a:t>Gain expert advice</a:t>
            </a:r>
          </a:p>
          <a:p>
            <a:pPr lvl="1" eaLnBrk="1" hangingPunct="1">
              <a:lnSpc>
                <a:spcPct val="90000"/>
              </a:lnSpc>
            </a:pPr>
            <a:r>
              <a:rPr lang="en-US" sz="2600" smtClean="0"/>
              <a:t>Improve trade show experiences</a:t>
            </a:r>
          </a:p>
          <a:p>
            <a:pPr lvl="1" eaLnBrk="1" hangingPunct="1">
              <a:lnSpc>
                <a:spcPct val="90000"/>
              </a:lnSpc>
            </a:pPr>
            <a:r>
              <a:rPr lang="en-US" sz="2600" smtClean="0"/>
              <a:t>Improve communication and collaboration</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F2E55B04-2281-4826-AA8E-CBD59BA51E65}" type="slidenum">
              <a:rPr lang="es-ES" sz="1200">
                <a:solidFill>
                  <a:srgbClr val="898989"/>
                </a:solidFill>
                <a:latin typeface="Calibri" charset="0"/>
              </a:rPr>
              <a:pPr eaLnBrk="1" hangingPunct="1"/>
              <a:t>22</a:t>
            </a:fld>
            <a:endParaRPr lang="es-ES" sz="1200">
              <a:solidFill>
                <a:srgbClr val="898989"/>
              </a:solidFill>
              <a:latin typeface="Calibri" charset="0"/>
            </a:endParaRPr>
          </a:p>
        </p:txBody>
      </p:sp>
      <p:sp>
        <p:nvSpPr>
          <p:cNvPr id="553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57347" name="Rectangle 3"/>
          <p:cNvSpPr>
            <a:spLocks noGrp="1" noChangeArrowheads="1"/>
          </p:cNvSpPr>
          <p:nvPr>
            <p:ph type="body" idx="1"/>
          </p:nvPr>
        </p:nvSpPr>
        <p:spPr/>
        <p:txBody>
          <a:bodyPr/>
          <a:lstStyle/>
          <a:p>
            <a:pPr eaLnBrk="1" hangingPunct="1"/>
            <a:r>
              <a:rPr lang="en-US" b="1" smtClean="0"/>
              <a:t>BUSINESS-ORIENTED SOCIAL NETWORKING</a:t>
            </a:r>
          </a:p>
          <a:p>
            <a:pPr lvl="1" eaLnBrk="1" hangingPunct="1"/>
            <a:r>
              <a:rPr lang="en-US" smtClean="0"/>
              <a:t>Ryze (similar to LinkedIn)</a:t>
            </a:r>
          </a:p>
          <a:p>
            <a:pPr lvl="1" eaLnBrk="1" hangingPunct="1"/>
            <a:r>
              <a:rPr lang="en-US" smtClean="0"/>
              <a:t>The Business Social Network</a:t>
            </a:r>
          </a:p>
          <a:p>
            <a:pPr lvl="1" eaLnBrk="1" hangingPunct="1"/>
            <a:r>
              <a:rPr lang="en-US" smtClean="0"/>
              <a:t>Viadeo (european clone of LinkedIn)</a:t>
            </a:r>
          </a:p>
          <a:p>
            <a:pPr lvl="1" eaLnBrk="1" hangingPunct="1"/>
            <a:r>
              <a:rPr lang="en-US" smtClean="0"/>
              <a:t>APSense</a:t>
            </a:r>
          </a:p>
          <a:p>
            <a:pPr lvl="1" eaLnBrk="1" hangingPunct="1"/>
            <a:r>
              <a:rPr lang="en-US" smtClean="0"/>
              <a:t>LinkedIn</a:t>
            </a:r>
          </a:p>
          <a:p>
            <a:pPr lvl="1" eaLnBrk="1" hangingPunct="1"/>
            <a:r>
              <a:rPr lang="en-US" smtClean="0"/>
              <a:t>Facebook?</a:t>
            </a:r>
          </a:p>
          <a:p>
            <a:pPr lvl="1" eaLnBrk="1" hangingPunct="1"/>
            <a:r>
              <a:rPr lang="en-US" smtClean="0"/>
              <a:t>Wealink.com (若邻网) in China</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4DCB3CF2-0D5C-4660-942D-2D045CEA1CDF}" type="slidenum">
              <a:rPr lang="es-ES" sz="1200">
                <a:solidFill>
                  <a:srgbClr val="898989"/>
                </a:solidFill>
                <a:latin typeface="Calibri" charset="0"/>
              </a:rPr>
              <a:pPr eaLnBrk="1" hangingPunct="1"/>
              <a:t>23</a:t>
            </a:fld>
            <a:endParaRPr lang="es-ES" sz="1200">
              <a:solidFill>
                <a:srgbClr val="898989"/>
              </a:solidFill>
              <a:latin typeface="Calibri" charset="0"/>
            </a:endParaRPr>
          </a:p>
        </p:txBody>
      </p:sp>
      <p:sp>
        <p:nvSpPr>
          <p:cNvPr id="573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59395" name="Rectangle 3"/>
          <p:cNvSpPr>
            <a:spLocks noGrp="1" noChangeArrowheads="1"/>
          </p:cNvSpPr>
          <p:nvPr>
            <p:ph type="body" idx="1"/>
          </p:nvPr>
        </p:nvSpPr>
        <p:spPr/>
        <p:txBody>
          <a:bodyPr/>
          <a:lstStyle/>
          <a:p>
            <a:pPr eaLnBrk="1" hangingPunct="1">
              <a:lnSpc>
                <a:spcPct val="90000"/>
              </a:lnSpc>
            </a:pPr>
            <a:r>
              <a:rPr lang="en-US" sz="3000" b="1" smtClean="0"/>
              <a:t>ENTERPRISE SOCIAL NETWORKS</a:t>
            </a:r>
          </a:p>
          <a:p>
            <a:pPr lvl="1" eaLnBrk="1" hangingPunct="1">
              <a:lnSpc>
                <a:spcPct val="90000"/>
              </a:lnSpc>
            </a:pPr>
            <a:r>
              <a:rPr lang="en-US" sz="2600" smtClean="0"/>
              <a:t>Allow employees to collaborate and communicate in an employee-driven system</a:t>
            </a:r>
          </a:p>
          <a:p>
            <a:pPr lvl="1" eaLnBrk="1" hangingPunct="1">
              <a:lnSpc>
                <a:spcPct val="90000"/>
              </a:lnSpc>
            </a:pPr>
            <a:r>
              <a:rPr lang="en-US" sz="2600" smtClean="0"/>
              <a:t>Promote the use of enterprise wikis via demonstrations</a:t>
            </a:r>
          </a:p>
          <a:p>
            <a:pPr lvl="1" eaLnBrk="1" hangingPunct="1">
              <a:lnSpc>
                <a:spcPct val="90000"/>
              </a:lnSpc>
            </a:pPr>
            <a:r>
              <a:rPr lang="en-US" sz="2600" smtClean="0"/>
              <a:t>Set up internal blogs and incorporate them into internal directories so users can see who has a blog</a:t>
            </a:r>
          </a:p>
          <a:p>
            <a:pPr lvl="1" eaLnBrk="1" hangingPunct="1">
              <a:lnSpc>
                <a:spcPct val="90000"/>
              </a:lnSpc>
            </a:pPr>
            <a:r>
              <a:rPr lang="en-US" sz="2600" smtClean="0"/>
              <a:t>Set up enterprise social bookmarking systems so users can see what sort of content their colleagues are tagging</a:t>
            </a:r>
          </a:p>
          <a:p>
            <a:pPr lvl="1" eaLnBrk="1" hangingPunct="1">
              <a:lnSpc>
                <a:spcPct val="90000"/>
              </a:lnSpc>
            </a:pPr>
            <a:r>
              <a:rPr lang="en-US" sz="2600" smtClean="0"/>
              <a:t>CIOs should be involved from the beginning</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8492880F-1F63-4999-93FE-6DE187FB250E}" type="slidenum">
              <a:rPr lang="es-ES" sz="1200">
                <a:solidFill>
                  <a:srgbClr val="898989"/>
                </a:solidFill>
                <a:latin typeface="Calibri" charset="0"/>
              </a:rPr>
              <a:pPr eaLnBrk="1" hangingPunct="1"/>
              <a:t>24</a:t>
            </a:fld>
            <a:endParaRPr lang="es-ES" sz="1200">
              <a:solidFill>
                <a:srgbClr val="898989"/>
              </a:solidFill>
              <a:latin typeface="Calibri" charset="0"/>
            </a:endParaRPr>
          </a:p>
        </p:txBody>
      </p:sp>
      <p:sp>
        <p:nvSpPr>
          <p:cNvPr id="593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61443" name="Rectangle 3"/>
          <p:cNvSpPr>
            <a:spLocks noGrp="1" noChangeArrowheads="1"/>
          </p:cNvSpPr>
          <p:nvPr>
            <p:ph type="body" idx="1"/>
          </p:nvPr>
        </p:nvSpPr>
        <p:spPr/>
        <p:txBody>
          <a:bodyPr/>
          <a:lstStyle/>
          <a:p>
            <a:pPr eaLnBrk="1" hangingPunct="1"/>
            <a:r>
              <a:rPr lang="en-US" b="1" smtClean="0"/>
              <a:t>OTHER SOCIAL NETWORKING STRUCTURES</a:t>
            </a:r>
          </a:p>
          <a:p>
            <a:pPr lvl="1" eaLnBrk="1" hangingPunct="1"/>
            <a:r>
              <a:rPr lang="en-US" b="1" smtClean="0"/>
              <a:t>Enterprise 2.0</a:t>
            </a:r>
          </a:p>
          <a:p>
            <a:pPr lvl="1" eaLnBrk="1" hangingPunct="1">
              <a:buFontTx/>
              <a:buNone/>
            </a:pPr>
            <a:r>
              <a:rPr lang="en-US" smtClean="0"/>
              <a:t>	Technologies and business practices that free the workforce from the constraints of legacy communication and productivity tools such as e-mail. Provides business managers with access to the right information at the right time through a Web of interconnected applications, services, and devices.</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9064018E-F57B-4A20-8F3E-4ACE129BD8F0}" type="slidenum">
              <a:rPr lang="es-ES" sz="1200">
                <a:solidFill>
                  <a:srgbClr val="898989"/>
                </a:solidFill>
                <a:latin typeface="Calibri" charset="0"/>
              </a:rPr>
              <a:pPr eaLnBrk="1" hangingPunct="1"/>
              <a:t>25</a:t>
            </a:fld>
            <a:endParaRPr lang="es-ES" sz="1200">
              <a:solidFill>
                <a:srgbClr val="898989"/>
              </a:solidFill>
              <a:latin typeface="Calibri" charset="0"/>
            </a:endParaRPr>
          </a:p>
        </p:txBody>
      </p:sp>
      <p:sp>
        <p:nvSpPr>
          <p:cNvPr id="614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BUSINESS AND </a:t>
            </a:r>
            <a:br>
              <a:rPr lang="en-US" sz="3600" dirty="0" smtClean="0">
                <a:ea typeface="+mj-ea"/>
                <a:cs typeface="+mj-cs"/>
              </a:rPr>
            </a:br>
            <a:r>
              <a:rPr lang="en-US" sz="3600" dirty="0" smtClean="0">
                <a:ea typeface="+mj-ea"/>
                <a:cs typeface="+mj-cs"/>
              </a:rPr>
              <a:t>ENTERPRISE SOCIAL NETWORKS</a:t>
            </a:r>
          </a:p>
        </p:txBody>
      </p:sp>
      <p:sp>
        <p:nvSpPr>
          <p:cNvPr id="63491" name="Rectangle 3"/>
          <p:cNvSpPr>
            <a:spLocks noGrp="1" noChangeArrowheads="1"/>
          </p:cNvSpPr>
          <p:nvPr>
            <p:ph type="body" idx="1"/>
          </p:nvPr>
        </p:nvSpPr>
        <p:spPr/>
        <p:txBody>
          <a:bodyPr/>
          <a:lstStyle/>
          <a:p>
            <a:pPr lvl="1" eaLnBrk="1" hangingPunct="1"/>
            <a:r>
              <a:rPr lang="en-US" b="1" smtClean="0"/>
              <a:t>social marketplace</a:t>
            </a:r>
          </a:p>
          <a:p>
            <a:pPr lvl="1" eaLnBrk="1" hangingPunct="1">
              <a:buFontTx/>
              <a:buNone/>
            </a:pPr>
            <a:r>
              <a:rPr lang="en-US" smtClean="0"/>
              <a:t>	The term is derived from the combination of </a:t>
            </a:r>
            <a:r>
              <a:rPr lang="en-US" i="1" smtClean="0"/>
              <a:t>social networking </a:t>
            </a:r>
            <a:r>
              <a:rPr lang="en-US" smtClean="0"/>
              <a:t>and</a:t>
            </a:r>
            <a:r>
              <a:rPr lang="en-US" i="1" smtClean="0"/>
              <a:t> marketplace. </a:t>
            </a:r>
            <a:r>
              <a:rPr lang="en-US" smtClean="0"/>
              <a:t>An online community that harnesses the power of one’s social networks for the introduction, buying, and selling of products, services, and resources, including one’s own creations. Also may refer to a structure that resembles a social network but is focused on individual members.</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7F2BA9FA-A96C-4E69-A35B-D38DC2884ADA}" type="slidenum">
              <a:rPr lang="es-ES" sz="1200">
                <a:solidFill>
                  <a:srgbClr val="898989"/>
                </a:solidFill>
                <a:latin typeface="Calibri" charset="0"/>
              </a:rPr>
              <a:pPr eaLnBrk="1" hangingPunct="1"/>
              <a:t>26</a:t>
            </a:fld>
            <a:endParaRPr lang="es-ES" sz="1200">
              <a:solidFill>
                <a:srgbClr val="898989"/>
              </a:solidFill>
              <a:latin typeface="Calibri" charset="0"/>
            </a:endParaRPr>
          </a:p>
        </p:txBody>
      </p:sp>
      <p:sp>
        <p:nvSpPr>
          <p:cNvPr id="634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COMMERCIAL ASPECTS OF WEB 2.0 AND SOCIAL NETWORKING APPLICATIONS</a:t>
            </a:r>
          </a:p>
        </p:txBody>
      </p:sp>
      <p:sp>
        <p:nvSpPr>
          <p:cNvPr id="65539" name="Rectangle 3"/>
          <p:cNvSpPr>
            <a:spLocks noGrp="1" noChangeArrowheads="1"/>
          </p:cNvSpPr>
          <p:nvPr>
            <p:ph type="body" idx="1"/>
          </p:nvPr>
        </p:nvSpPr>
        <p:spPr/>
        <p:txBody>
          <a:bodyPr/>
          <a:lstStyle/>
          <a:p>
            <a:pPr eaLnBrk="1" hangingPunct="1"/>
            <a:r>
              <a:rPr lang="en-US" b="1" smtClean="0"/>
              <a:t>WHY IS THERE AN INTEREST?</a:t>
            </a:r>
          </a:p>
          <a:p>
            <a:pPr lvl="1" eaLnBrk="1" hangingPunct="1"/>
            <a:r>
              <a:rPr lang="en-US" smtClean="0"/>
              <a:t>Web 2.0 applications are spreading rapidly, and many of them cater to a specific </a:t>
            </a:r>
            <a:r>
              <a:rPr lang="en-US" i="1" smtClean="0"/>
              <a:t>segment of </a:t>
            </a:r>
            <a:r>
              <a:rPr lang="en-US" smtClean="0"/>
              <a:t>the population (e.g.,music lovers, travelers, game lovers, and car fans), enabling segmented advertising</a:t>
            </a:r>
          </a:p>
          <a:p>
            <a:pPr lvl="1" eaLnBrk="1" hangingPunct="1"/>
            <a:r>
              <a:rPr lang="en-US" smtClean="0"/>
              <a:t>Many users of Web 2.0 tools are young, and they will grow older and have more money to spend</a:t>
            </a: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5F6A8D78-568F-44B3-80B6-5812661AF466}" type="slidenum">
              <a:rPr lang="es-ES" sz="1200">
                <a:solidFill>
                  <a:srgbClr val="898989"/>
                </a:solidFill>
                <a:latin typeface="Calibri" charset="0"/>
              </a:rPr>
              <a:pPr eaLnBrk="1" hangingPunct="1"/>
              <a:t>27</a:t>
            </a:fld>
            <a:endParaRPr lang="es-ES" sz="1200">
              <a:solidFill>
                <a:srgbClr val="898989"/>
              </a:solidFill>
              <a:latin typeface="Calibri" charset="0"/>
            </a:endParaRPr>
          </a:p>
        </p:txBody>
      </p:sp>
      <p:sp>
        <p:nvSpPr>
          <p:cNvPr id="655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COMMERCIAL ASPECTS OF WEB 2.0 AND SOCIAL NETWORKING APPLICATIONS</a:t>
            </a:r>
          </a:p>
        </p:txBody>
      </p:sp>
      <p:sp>
        <p:nvSpPr>
          <p:cNvPr id="67587" name="Rectangle 3"/>
          <p:cNvSpPr>
            <a:spLocks noGrp="1" noChangeArrowheads="1"/>
          </p:cNvSpPr>
          <p:nvPr>
            <p:ph type="body" idx="1"/>
          </p:nvPr>
        </p:nvSpPr>
        <p:spPr/>
        <p:txBody>
          <a:bodyPr/>
          <a:lstStyle/>
          <a:p>
            <a:pPr eaLnBrk="1" hangingPunct="1"/>
            <a:r>
              <a:rPr lang="en-US" b="1" smtClean="0"/>
              <a:t>ADVERTISING USING SOCIAL NETWORKS, BLOGS, AND WIKIS</a:t>
            </a:r>
          </a:p>
          <a:p>
            <a:pPr lvl="1" eaLnBrk="1" hangingPunct="1"/>
            <a:r>
              <a:rPr lang="en-US" b="1" smtClean="0"/>
              <a:t>Viral (Word-of-Mouth) Marketing</a:t>
            </a:r>
          </a:p>
          <a:p>
            <a:pPr lvl="2" eaLnBrk="1" hangingPunct="1"/>
            <a:r>
              <a:rPr lang="en-US" b="1" smtClean="0"/>
              <a:t>viral blogging</a:t>
            </a:r>
          </a:p>
          <a:p>
            <a:pPr lvl="2" eaLnBrk="1" hangingPunct="1">
              <a:buFontTx/>
              <a:buNone/>
            </a:pPr>
            <a:r>
              <a:rPr lang="en-US" smtClean="0"/>
              <a:t>	Viral (word-of-mouth) marketing done by bloggers.</a:t>
            </a:r>
          </a:p>
          <a:p>
            <a:pPr lvl="1" eaLnBrk="1" hangingPunct="1"/>
            <a:r>
              <a:rPr lang="en-US" b="1" smtClean="0"/>
              <a:t>Classified Ads, Job Listings, and Recruitment</a:t>
            </a:r>
          </a:p>
          <a:p>
            <a:pPr lvl="1" eaLnBrk="1" hangingPunct="1"/>
            <a:r>
              <a:rPr lang="en-US" b="1" smtClean="0"/>
              <a:t>Special Advertising Campaigns</a:t>
            </a:r>
          </a:p>
          <a:p>
            <a:pPr lvl="1" eaLnBrk="1" hangingPunct="1"/>
            <a:r>
              <a:rPr lang="en-US" b="1" smtClean="0"/>
              <a:t>Mobile Advertising</a:t>
            </a: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22214694-670F-4CD3-BB71-A37EB54DDCFC}" type="slidenum">
              <a:rPr lang="es-ES" sz="1200">
                <a:solidFill>
                  <a:srgbClr val="898989"/>
                </a:solidFill>
                <a:latin typeface="Calibri" charset="0"/>
              </a:rPr>
              <a:pPr eaLnBrk="1" hangingPunct="1"/>
              <a:t>28</a:t>
            </a:fld>
            <a:endParaRPr lang="es-ES" sz="1200">
              <a:solidFill>
                <a:srgbClr val="898989"/>
              </a:solidFill>
              <a:latin typeface="Calibri" charset="0"/>
            </a:endParaRPr>
          </a:p>
        </p:txBody>
      </p:sp>
      <p:sp>
        <p:nvSpPr>
          <p:cNvPr id="675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LEARNING OBJECTIVES</a:t>
            </a:r>
          </a:p>
        </p:txBody>
      </p:sp>
      <p:sp>
        <p:nvSpPr>
          <p:cNvPr id="18435" name="Rectangle 3"/>
          <p:cNvSpPr>
            <a:spLocks noGrp="1" noChangeArrowheads="1"/>
          </p:cNvSpPr>
          <p:nvPr>
            <p:ph type="body" idx="1"/>
          </p:nvPr>
        </p:nvSpPr>
        <p:spPr/>
        <p:txBody>
          <a:bodyPr/>
          <a:lstStyle/>
          <a:p>
            <a:pPr marL="457200" indent="-457200" eaLnBrk="1" hangingPunct="1">
              <a:buFontTx/>
              <a:buAutoNum type="arabicPeriod" startAt="5"/>
            </a:pPr>
            <a:r>
              <a:rPr lang="en-US" smtClean="0"/>
              <a:t>Describe business-oriented and enterprise social networks.</a:t>
            </a:r>
          </a:p>
          <a:p>
            <a:pPr marL="457200" indent="-457200" eaLnBrk="1" hangingPunct="1">
              <a:buFontTx/>
              <a:buAutoNum type="arabicPeriod" startAt="5"/>
            </a:pPr>
            <a:r>
              <a:rPr lang="en-US" smtClean="0"/>
              <a:t>Understand the commercial aspects of social networking.</a:t>
            </a:r>
          </a:p>
          <a:p>
            <a:pPr marL="457200" indent="-457200" eaLnBrk="1" hangingPunct="1">
              <a:buFontTx/>
              <a:buAutoNum type="arabicPeriod" startAt="5"/>
            </a:pPr>
            <a:r>
              <a:rPr lang="en-US" smtClean="0"/>
              <a:t>Describe Web 2.0 entertainment.</a:t>
            </a:r>
          </a:p>
          <a:p>
            <a:pPr marL="457200" indent="-457200" eaLnBrk="1" hangingPunct="1">
              <a:buFontTx/>
              <a:buAutoNum type="arabicPeriod" startAt="5"/>
            </a:pPr>
            <a:r>
              <a:rPr lang="en-US" smtClean="0"/>
              <a:t>Describe the potential of Web 3.0 and Web 4.0.</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348C1A49-B753-4B75-82F8-D8B1BC65E902}" type="slidenum">
              <a:rPr lang="es-ES" sz="1200">
                <a:solidFill>
                  <a:srgbClr val="898989"/>
                </a:solidFill>
                <a:latin typeface="Calibri" charset="0"/>
              </a:rPr>
              <a:pPr eaLnBrk="1" hangingPunct="1"/>
              <a:t>2</a:t>
            </a:fld>
            <a:endParaRPr lang="es-ES" sz="1200">
              <a:solidFill>
                <a:srgbClr val="898989"/>
              </a:solidFill>
              <a:latin typeface="Calibri" charset="0"/>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COMMERCIAL ASPECTS OF WEB 2.0 AND SOCIAL NETWORKING APPLICATIONS</a:t>
            </a:r>
          </a:p>
        </p:txBody>
      </p:sp>
      <p:sp>
        <p:nvSpPr>
          <p:cNvPr id="69635" name="Rectangle 3"/>
          <p:cNvSpPr>
            <a:spLocks noGrp="1" noChangeArrowheads="1"/>
          </p:cNvSpPr>
          <p:nvPr>
            <p:ph type="body" idx="1"/>
          </p:nvPr>
        </p:nvSpPr>
        <p:spPr/>
        <p:txBody>
          <a:bodyPr/>
          <a:lstStyle/>
          <a:p>
            <a:pPr eaLnBrk="1" hangingPunct="1"/>
            <a:r>
              <a:rPr lang="en-US" b="1" smtClean="0"/>
              <a:t>SHOPPING IN SOCIAL NETWORKS</a:t>
            </a:r>
          </a:p>
          <a:p>
            <a:pPr eaLnBrk="1" hangingPunct="1"/>
            <a:r>
              <a:rPr lang="en-US" b="1" smtClean="0"/>
              <a:t>FEEDBACK FROM CUSTOMERS: CONVERSATIONAL MARKETING</a:t>
            </a:r>
          </a:p>
          <a:p>
            <a:pPr lvl="1" eaLnBrk="1" hangingPunct="1"/>
            <a:r>
              <a:rPr lang="en-US" b="1" smtClean="0"/>
              <a:t>Customer Feedback with Twitter</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C21DD4E1-59F4-4681-A7FF-54C8DCCD34BD}" type="slidenum">
              <a:rPr lang="es-ES" sz="1200">
                <a:solidFill>
                  <a:srgbClr val="898989"/>
                </a:solidFill>
                <a:latin typeface="Calibri" charset="0"/>
              </a:rPr>
              <a:pPr eaLnBrk="1" hangingPunct="1"/>
              <a:t>29</a:t>
            </a:fld>
            <a:endParaRPr lang="es-ES" sz="1200">
              <a:solidFill>
                <a:srgbClr val="898989"/>
              </a:solidFill>
              <a:latin typeface="Calibri" charset="0"/>
            </a:endParaRPr>
          </a:p>
        </p:txBody>
      </p:sp>
      <p:sp>
        <p:nvSpPr>
          <p:cNvPr id="696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COMMERCIAL ASPECTS OF WEB 2.0 AND SOCIAL NETWORKING APPLICATIONS</a:t>
            </a:r>
          </a:p>
        </p:txBody>
      </p:sp>
      <p:sp>
        <p:nvSpPr>
          <p:cNvPr id="71683" name="Rectangle 3"/>
          <p:cNvSpPr>
            <a:spLocks noGrp="1" noChangeArrowheads="1"/>
          </p:cNvSpPr>
          <p:nvPr>
            <p:ph type="body" idx="1"/>
          </p:nvPr>
        </p:nvSpPr>
        <p:spPr>
          <a:xfrm>
            <a:off x="457200" y="1524000"/>
            <a:ext cx="8077200" cy="4724400"/>
          </a:xfrm>
        </p:spPr>
        <p:txBody>
          <a:bodyPr/>
          <a:lstStyle/>
          <a:p>
            <a:pPr eaLnBrk="1" hangingPunct="1"/>
            <a:r>
              <a:rPr lang="en-US" b="1" smtClean="0"/>
              <a:t>COMMERCIAL ACTIVITIES IN BUSINESS AND ENTERPRISE SOCIAL NETWORKS</a:t>
            </a:r>
          </a:p>
          <a:p>
            <a:pPr lvl="1" eaLnBrk="1" hangingPunct="1"/>
            <a:r>
              <a:rPr lang="en-US" b="1" smtClean="0"/>
              <a:t>Finding and Recruiting Workers</a:t>
            </a:r>
          </a:p>
          <a:p>
            <a:pPr lvl="1" eaLnBrk="1" hangingPunct="1"/>
            <a:r>
              <a:rPr lang="en-US" b="1" smtClean="0"/>
              <a:t>Management Activities and Support</a:t>
            </a:r>
          </a:p>
          <a:p>
            <a:pPr lvl="1" eaLnBrk="1" hangingPunct="1"/>
            <a:r>
              <a:rPr lang="en-US" b="1" smtClean="0"/>
              <a:t>Training</a:t>
            </a:r>
          </a:p>
          <a:p>
            <a:pPr lvl="1" eaLnBrk="1" hangingPunct="1"/>
            <a:r>
              <a:rPr lang="en-US" b="1" smtClean="0"/>
              <a:t>Knowledge Management and Expert Location</a:t>
            </a:r>
          </a:p>
          <a:p>
            <a:pPr lvl="1" eaLnBrk="1" hangingPunct="1"/>
            <a:r>
              <a:rPr lang="en-US" b="1" smtClean="0"/>
              <a:t>Enhancing Collaboration</a:t>
            </a:r>
          </a:p>
          <a:p>
            <a:pPr lvl="1" eaLnBrk="1" hangingPunct="1"/>
            <a:r>
              <a:rPr lang="en-US" b="1" smtClean="0"/>
              <a:t>Using Blogs and Wikis Inside the Enterprise</a:t>
            </a:r>
            <a:endParaRPr lang="en-US" smtClean="0"/>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9AEE4F61-A54C-4587-87CF-76C6831CFAD9}" type="slidenum">
              <a:rPr lang="es-ES" sz="1200">
                <a:solidFill>
                  <a:srgbClr val="898989"/>
                </a:solidFill>
                <a:latin typeface="Calibri" charset="0"/>
              </a:rPr>
              <a:pPr eaLnBrk="1" hangingPunct="1"/>
              <a:t>30</a:t>
            </a:fld>
            <a:endParaRPr lang="es-ES" sz="1200">
              <a:solidFill>
                <a:srgbClr val="898989"/>
              </a:solidFill>
              <a:latin typeface="Calibri" charset="0"/>
            </a:endParaRPr>
          </a:p>
        </p:txBody>
      </p:sp>
      <p:sp>
        <p:nvSpPr>
          <p:cNvPr id="716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C6FA8902-6402-4EFA-825D-5416AC8190F9}" type="slidenum">
              <a:rPr lang="es-ES" sz="1200">
                <a:solidFill>
                  <a:srgbClr val="898989"/>
                </a:solidFill>
                <a:latin typeface="Calibri" charset="0"/>
              </a:rPr>
              <a:pPr eaLnBrk="1" hangingPunct="1"/>
              <a:t>31</a:t>
            </a:fld>
            <a:endParaRPr lang="es-ES" sz="1200">
              <a:solidFill>
                <a:srgbClr val="898989"/>
              </a:solidFill>
              <a:latin typeface="Calibri" charset="0"/>
            </a:endParaRPr>
          </a:p>
        </p:txBody>
      </p:sp>
      <p:sp>
        <p:nvSpPr>
          <p:cNvPr id="737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143000"/>
            <a:ext cx="87137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COMMERCIAL ASPECTS OF WEB 2.0 AND SOCIAL NETWORKING APPLICATIONS</a:t>
            </a:r>
          </a:p>
        </p:txBody>
      </p:sp>
      <p:sp>
        <p:nvSpPr>
          <p:cNvPr id="75779" name="Rectangle 3"/>
          <p:cNvSpPr>
            <a:spLocks noGrp="1" noChangeArrowheads="1"/>
          </p:cNvSpPr>
          <p:nvPr>
            <p:ph type="body" idx="1"/>
          </p:nvPr>
        </p:nvSpPr>
        <p:spPr/>
        <p:txBody>
          <a:bodyPr/>
          <a:lstStyle/>
          <a:p>
            <a:pPr eaLnBrk="1" hangingPunct="1"/>
            <a:r>
              <a:rPr lang="en-US" b="1" smtClean="0"/>
              <a:t>REVENUE-GENERATION STRATEGIES IN SOCIAL NETWORKS</a:t>
            </a:r>
          </a:p>
          <a:p>
            <a:pPr lvl="1" eaLnBrk="1" hangingPunct="1"/>
            <a:r>
              <a:rPr lang="en-US" b="1" smtClean="0"/>
              <a:t>Increased Revenue and Its Benefit</a:t>
            </a:r>
          </a:p>
          <a:p>
            <a:pPr eaLnBrk="1" hangingPunct="1"/>
            <a:r>
              <a:rPr lang="en-US" b="1" smtClean="0"/>
              <a:t>RISKS AND LIMITATIONS WHEN INTERFACING WITH SOCIAL NETWORKS</a:t>
            </a:r>
          </a:p>
          <a:p>
            <a:pPr eaLnBrk="1" hangingPunct="1"/>
            <a:r>
              <a:rPr lang="en-US" b="1" smtClean="0"/>
              <a:t>JUSTIFYING SOCIAL MEDIA AND NETWORKING</a:t>
            </a:r>
            <a:endParaRPr lang="en-US" smtClean="0"/>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FB5A14EE-E70E-4277-A35C-DE48C8139031}" type="slidenum">
              <a:rPr lang="es-ES" sz="1200">
                <a:solidFill>
                  <a:srgbClr val="898989"/>
                </a:solidFill>
                <a:latin typeface="Calibri" charset="0"/>
              </a:rPr>
              <a:pPr eaLnBrk="1" hangingPunct="1"/>
              <a:t>32</a:t>
            </a:fld>
            <a:endParaRPr lang="es-ES" sz="1200">
              <a:solidFill>
                <a:srgbClr val="898989"/>
              </a:solidFill>
              <a:latin typeface="Calibri" charset="0"/>
            </a:endParaRPr>
          </a:p>
        </p:txBody>
      </p:sp>
      <p:sp>
        <p:nvSpPr>
          <p:cNvPr id="757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6680" y="266700"/>
            <a:ext cx="8686800" cy="1143000"/>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400" dirty="0" smtClean="0">
                <a:ea typeface="+mj-ea"/>
                <a:cs typeface="+mj-cs"/>
              </a:rPr>
              <a:t>ENTERTAINMENT WEB 2.0 STYLE: </a:t>
            </a:r>
            <a:br>
              <a:rPr lang="en-US" sz="3400" dirty="0" smtClean="0">
                <a:ea typeface="+mj-ea"/>
                <a:cs typeface="+mj-cs"/>
              </a:rPr>
            </a:br>
            <a:r>
              <a:rPr lang="en-US" sz="3400" dirty="0" smtClean="0">
                <a:ea typeface="+mj-ea"/>
                <a:cs typeface="+mj-cs"/>
              </a:rPr>
              <a:t>FROM SOCIAL NETWORKS TO MARKETPLACES</a:t>
            </a:r>
          </a:p>
        </p:txBody>
      </p:sp>
      <p:sp>
        <p:nvSpPr>
          <p:cNvPr id="77827" name="Rectangle 3"/>
          <p:cNvSpPr>
            <a:spLocks noGrp="1" noChangeArrowheads="1"/>
          </p:cNvSpPr>
          <p:nvPr>
            <p:ph type="body" idx="1"/>
          </p:nvPr>
        </p:nvSpPr>
        <p:spPr/>
        <p:txBody>
          <a:bodyPr/>
          <a:lstStyle/>
          <a:p>
            <a:pPr eaLnBrk="1" hangingPunct="1"/>
            <a:r>
              <a:rPr lang="en-US" b="1" smtClean="0"/>
              <a:t>ENTERTAINMENT AND SOCIAL NETWORKS</a:t>
            </a:r>
          </a:p>
          <a:p>
            <a:pPr lvl="1" eaLnBrk="1" hangingPunct="1"/>
            <a:r>
              <a:rPr lang="en-US" b="1" smtClean="0"/>
              <a:t>Mixi (Japan)</a:t>
            </a:r>
          </a:p>
          <a:p>
            <a:pPr lvl="1" eaLnBrk="1" hangingPunct="1"/>
            <a:r>
              <a:rPr lang="en-US" b="1" smtClean="0"/>
              <a:t>Last.fm (music)</a:t>
            </a:r>
          </a:p>
          <a:p>
            <a:pPr lvl="1" eaLnBrk="1" hangingPunct="1"/>
            <a:r>
              <a:rPr lang="en-US" b="1" smtClean="0"/>
              <a:t>Pandora (music)</a:t>
            </a:r>
          </a:p>
          <a:p>
            <a:pPr lvl="1" eaLnBrk="1" hangingPunct="1"/>
            <a:r>
              <a:rPr lang="en-US" b="1" smtClean="0"/>
              <a:t>eFans (sports)</a:t>
            </a:r>
          </a:p>
          <a:p>
            <a:pPr lvl="1" eaLnBrk="1" hangingPunct="1"/>
            <a:r>
              <a:rPr lang="en-US" b="1" smtClean="0"/>
              <a:t>Internet Series and Movie Streaming</a:t>
            </a:r>
          </a:p>
          <a:p>
            <a:pPr lvl="1" eaLnBrk="1" hangingPunct="1"/>
            <a:r>
              <a:rPr lang="en-US" b="1" smtClean="0"/>
              <a:t>Adult Entertainment in Virtual Worlds</a:t>
            </a:r>
            <a:endParaRPr lang="en-US" smtClean="0"/>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B520B1DA-58CF-485C-A40D-55C2E6F0AEC9}" type="slidenum">
              <a:rPr lang="es-ES" sz="1200">
                <a:solidFill>
                  <a:srgbClr val="898989"/>
                </a:solidFill>
                <a:latin typeface="Calibri" charset="0"/>
              </a:rPr>
              <a:pPr eaLnBrk="1" hangingPunct="1"/>
              <a:t>33</a:t>
            </a:fld>
            <a:endParaRPr lang="es-ES" sz="1200">
              <a:solidFill>
                <a:srgbClr val="898989"/>
              </a:solidFill>
              <a:latin typeface="Calibri" charset="0"/>
            </a:endParaRPr>
          </a:p>
        </p:txBody>
      </p:sp>
      <p:sp>
        <p:nvSpPr>
          <p:cNvPr id="778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4638"/>
            <a:ext cx="8472518" cy="1143000"/>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400" dirty="0" smtClean="0">
                <a:ea typeface="+mj-ea"/>
                <a:cs typeface="+mj-cs"/>
              </a:rPr>
              <a:t>ENTERTAINMENT WEB 2.0 STYLE: </a:t>
            </a:r>
            <a:br>
              <a:rPr lang="en-US" sz="3400" dirty="0" smtClean="0">
                <a:ea typeface="+mj-ea"/>
                <a:cs typeface="+mj-cs"/>
              </a:rPr>
            </a:br>
            <a:r>
              <a:rPr lang="en-US" sz="3400" dirty="0" smtClean="0">
                <a:ea typeface="+mj-ea"/>
                <a:cs typeface="+mj-cs"/>
              </a:rPr>
              <a:t>FROM SOCIAL NETWORKS TO MARKETPLACES</a:t>
            </a:r>
          </a:p>
        </p:txBody>
      </p:sp>
      <p:sp>
        <p:nvSpPr>
          <p:cNvPr id="79875" name="Content Placeholder 8"/>
          <p:cNvSpPr>
            <a:spLocks noGrp="1"/>
          </p:cNvSpPr>
          <p:nvPr>
            <p:ph sz="half" idx="1"/>
          </p:nvPr>
        </p:nvSpPr>
        <p:spPr/>
        <p:txBody>
          <a:bodyPr/>
          <a:lstStyle/>
          <a:p>
            <a:pPr eaLnBrk="1" hangingPunct="1"/>
            <a:r>
              <a:rPr lang="en-US" b="1" smtClean="0"/>
              <a:t>MOBILE WEB 2.0 DEVICES FOR ENTERTAINMENT AND WORK</a:t>
            </a:r>
          </a:p>
          <a:p>
            <a:pPr lvl="1" eaLnBrk="1" hangingPunct="1"/>
            <a:r>
              <a:rPr lang="en-US" b="1" smtClean="0"/>
              <a:t>iPhone and Its Clones</a:t>
            </a:r>
            <a:endParaRPr lang="en-US" smtClean="0"/>
          </a:p>
        </p:txBody>
      </p:sp>
      <p:sp>
        <p:nvSpPr>
          <p:cNvPr id="7987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B9D285FE-EF96-487F-BDCD-1A227E47F2DE}" type="slidenum">
              <a:rPr lang="es-ES" sz="1200">
                <a:solidFill>
                  <a:srgbClr val="898989"/>
                </a:solidFill>
                <a:latin typeface="Calibri" charset="0"/>
              </a:rPr>
              <a:pPr eaLnBrk="1" hangingPunct="1"/>
              <a:t>34</a:t>
            </a:fld>
            <a:endParaRPr lang="es-ES" sz="1200">
              <a:solidFill>
                <a:srgbClr val="898989"/>
              </a:solidFill>
              <a:latin typeface="Calibri" charset="0"/>
            </a:endParaRPr>
          </a:p>
        </p:txBody>
      </p:sp>
      <p:pic>
        <p:nvPicPr>
          <p:cNvPr id="7987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67300" y="1600200"/>
            <a:ext cx="3200400" cy="4525963"/>
          </a:xfr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FUTURE: WEB 3.0 AND WEB 4.0</a:t>
            </a:r>
          </a:p>
        </p:txBody>
      </p:sp>
      <p:sp>
        <p:nvSpPr>
          <p:cNvPr id="81923" name="Rectangle 3"/>
          <p:cNvSpPr>
            <a:spLocks noGrp="1" noChangeArrowheads="1"/>
          </p:cNvSpPr>
          <p:nvPr>
            <p:ph type="body" idx="1"/>
          </p:nvPr>
        </p:nvSpPr>
        <p:spPr/>
        <p:txBody>
          <a:bodyPr/>
          <a:lstStyle/>
          <a:p>
            <a:pPr eaLnBrk="1" hangingPunct="1"/>
            <a:r>
              <a:rPr lang="en-US" b="1" smtClean="0"/>
              <a:t>Web 3.0</a:t>
            </a:r>
          </a:p>
          <a:p>
            <a:pPr eaLnBrk="1" hangingPunct="1">
              <a:buFontTx/>
              <a:buNone/>
            </a:pPr>
            <a:r>
              <a:rPr lang="en-US" smtClean="0"/>
              <a:t>	A term used to describe the future of the World Wide Web. It consists of the creation of high-quality content and services produced by gifted individuals using Web 2.0 technology as an enabling platform.</a:t>
            </a:r>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4859648C-12B5-4103-BE93-6EA8AE00CD48}" type="slidenum">
              <a:rPr lang="es-ES" sz="1200">
                <a:solidFill>
                  <a:srgbClr val="898989"/>
                </a:solidFill>
                <a:latin typeface="Calibri" charset="0"/>
              </a:rPr>
              <a:pPr eaLnBrk="1" hangingPunct="1"/>
              <a:t>35</a:t>
            </a:fld>
            <a:endParaRPr lang="es-ES" sz="1200">
              <a:solidFill>
                <a:srgbClr val="898989"/>
              </a:solidFill>
              <a:latin typeface="Calibri" charset="0"/>
            </a:endParaRPr>
          </a:p>
        </p:txBody>
      </p:sp>
      <p:sp>
        <p:nvSpPr>
          <p:cNvPr id="819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THE FUTURE: WEB 3.0 AND WEB 4.0</a:t>
            </a:r>
          </a:p>
        </p:txBody>
      </p:sp>
      <p:sp>
        <p:nvSpPr>
          <p:cNvPr id="83971" name="Rectangle 3"/>
          <p:cNvSpPr>
            <a:spLocks noGrp="1" noChangeArrowheads="1"/>
          </p:cNvSpPr>
          <p:nvPr>
            <p:ph type="body" idx="1"/>
          </p:nvPr>
        </p:nvSpPr>
        <p:spPr/>
        <p:txBody>
          <a:bodyPr/>
          <a:lstStyle/>
          <a:p>
            <a:pPr lvl="1" eaLnBrk="1" hangingPunct="1"/>
            <a:r>
              <a:rPr lang="en-US" b="1" smtClean="0"/>
              <a:t>Semantic Web</a:t>
            </a:r>
          </a:p>
          <a:p>
            <a:pPr lvl="1" eaLnBrk="1" hangingPunct="1">
              <a:buFontTx/>
              <a:buNone/>
            </a:pPr>
            <a:r>
              <a:rPr lang="en-US" smtClean="0"/>
              <a:t>	An evolving extension of the Web in which Web content can be expressed not only in natural language, but also in a form that can be understood, interpreted, and used by intelligent computer software agents, permitting them to find, share, and integrate information more easily.</a:t>
            </a: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3D622881-D151-457E-8288-742CD0D3DC20}" type="slidenum">
              <a:rPr lang="es-ES" sz="1200">
                <a:solidFill>
                  <a:srgbClr val="898989"/>
                </a:solidFill>
                <a:latin typeface="Calibri" charset="0"/>
              </a:rPr>
              <a:pPr eaLnBrk="1" hangingPunct="1"/>
              <a:t>36</a:t>
            </a:fld>
            <a:endParaRPr lang="es-ES" sz="1200">
              <a:solidFill>
                <a:srgbClr val="898989"/>
              </a:solidFill>
              <a:latin typeface="Calibri" charset="0"/>
            </a:endParaRPr>
          </a:p>
        </p:txBody>
      </p:sp>
      <p:sp>
        <p:nvSpPr>
          <p:cNvPr id="839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THE FUTURE: WEB 3.0 AND WEB 4.0</a:t>
            </a:r>
          </a:p>
        </p:txBody>
      </p:sp>
      <p:sp>
        <p:nvSpPr>
          <p:cNvPr id="86019" name="Rectangle 3"/>
          <p:cNvSpPr>
            <a:spLocks noGrp="1" noChangeArrowheads="1"/>
          </p:cNvSpPr>
          <p:nvPr>
            <p:ph type="body" idx="1"/>
          </p:nvPr>
        </p:nvSpPr>
        <p:spPr/>
        <p:txBody>
          <a:bodyPr/>
          <a:lstStyle/>
          <a:p>
            <a:pPr lvl="1" eaLnBrk="1" hangingPunct="1">
              <a:lnSpc>
                <a:spcPct val="90000"/>
              </a:lnSpc>
            </a:pPr>
            <a:r>
              <a:rPr lang="en-US" b="1" smtClean="0"/>
              <a:t>Web 4.0</a:t>
            </a:r>
          </a:p>
          <a:p>
            <a:pPr lvl="1" eaLnBrk="1" hangingPunct="1">
              <a:lnSpc>
                <a:spcPct val="90000"/>
              </a:lnSpc>
              <a:buFontTx/>
              <a:buNone/>
            </a:pPr>
            <a:r>
              <a:rPr lang="en-US" smtClean="0"/>
              <a:t>	The Web generation after Web 3.0. It is still mostly an unknown entity. However, it is envisioned as being based on islands of intelligence and as being ubiquitous.</a:t>
            </a:r>
          </a:p>
          <a:p>
            <a:pPr lvl="1" eaLnBrk="1" hangingPunct="1">
              <a:lnSpc>
                <a:spcPct val="90000"/>
              </a:lnSpc>
            </a:pPr>
            <a:r>
              <a:rPr lang="en-US" b="1" smtClean="0"/>
              <a:t>Future Threats</a:t>
            </a:r>
          </a:p>
          <a:p>
            <a:pPr lvl="2" eaLnBrk="1" hangingPunct="1">
              <a:lnSpc>
                <a:spcPct val="90000"/>
              </a:lnSpc>
            </a:pPr>
            <a:r>
              <a:rPr lang="en-US" smtClean="0"/>
              <a:t>Security concerns</a:t>
            </a:r>
          </a:p>
          <a:p>
            <a:pPr lvl="2" eaLnBrk="1" hangingPunct="1">
              <a:lnSpc>
                <a:spcPct val="90000"/>
              </a:lnSpc>
            </a:pPr>
            <a:r>
              <a:rPr lang="en-US" smtClean="0"/>
              <a:t>Lack of Net neutrality (monopolised by big telco with  Microsoft, Google)</a:t>
            </a:r>
          </a:p>
          <a:p>
            <a:pPr lvl="2" eaLnBrk="1" hangingPunct="1">
              <a:lnSpc>
                <a:spcPct val="90000"/>
              </a:lnSpc>
            </a:pPr>
            <a:r>
              <a:rPr lang="en-US" smtClean="0"/>
              <a:t>Copyright complaints</a:t>
            </a:r>
          </a:p>
          <a:p>
            <a:pPr lvl="2" eaLnBrk="1" hangingPunct="1">
              <a:lnSpc>
                <a:spcPct val="90000"/>
              </a:lnSpc>
            </a:pPr>
            <a:r>
              <a:rPr lang="en-US" smtClean="0"/>
              <a:t>Choppy connectivity</a:t>
            </a: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8F49DD1A-70BE-4CB9-91B7-C8F483653049}" type="slidenum">
              <a:rPr lang="es-ES" sz="1200">
                <a:solidFill>
                  <a:srgbClr val="898989"/>
                </a:solidFill>
                <a:latin typeface="Calibri" charset="0"/>
              </a:rPr>
              <a:pPr eaLnBrk="1" hangingPunct="1"/>
              <a:t>37</a:t>
            </a:fld>
            <a:endParaRPr lang="es-ES" sz="1200">
              <a:solidFill>
                <a:srgbClr val="898989"/>
              </a:solidFill>
              <a:latin typeface="Calibri" charset="0"/>
            </a:endParaRPr>
          </a:p>
        </p:txBody>
      </p:sp>
      <p:sp>
        <p:nvSpPr>
          <p:cNvPr id="860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MANAGERIAL ISSUES</a:t>
            </a:r>
          </a:p>
        </p:txBody>
      </p:sp>
      <p:sp>
        <p:nvSpPr>
          <p:cNvPr id="88067" name="Rectangle 3"/>
          <p:cNvSpPr>
            <a:spLocks noGrp="1" noChangeArrowheads="1"/>
          </p:cNvSpPr>
          <p:nvPr>
            <p:ph type="body" idx="1"/>
          </p:nvPr>
        </p:nvSpPr>
        <p:spPr/>
        <p:txBody>
          <a:bodyPr/>
          <a:lstStyle/>
          <a:p>
            <a:pPr marL="514350" indent="-514350" eaLnBrk="1" hangingPunct="1">
              <a:buFontTx/>
              <a:buAutoNum type="arabicPeriod"/>
            </a:pPr>
            <a:r>
              <a:rPr lang="en-US" smtClean="0"/>
              <a:t>How will social networking impact businesses?</a:t>
            </a:r>
          </a:p>
          <a:p>
            <a:pPr marL="514350" indent="-514350" eaLnBrk="1" hangingPunct="1">
              <a:buFontTx/>
              <a:buAutoNum type="arabicPeriod"/>
            </a:pPr>
            <a:r>
              <a:rPr lang="en-US" smtClean="0"/>
              <a:t>Should we explore Web 2.0 collaboration?</a:t>
            </a:r>
          </a:p>
          <a:p>
            <a:pPr marL="514350" indent="-514350" eaLnBrk="1" hangingPunct="1">
              <a:buFontTx/>
              <a:buAutoNum type="arabicPeriod"/>
            </a:pPr>
            <a:r>
              <a:rPr lang="en-US" smtClean="0"/>
              <a:t>Do we need to sponsor a social network?</a:t>
            </a:r>
          </a:p>
          <a:p>
            <a:pPr marL="514350" indent="-514350" eaLnBrk="1" hangingPunct="1">
              <a:buFontTx/>
              <a:buAutoNum type="arabicPeriod"/>
            </a:pPr>
            <a:r>
              <a:rPr lang="en-US" smtClean="0"/>
              <a:t>How should we deal with Web 2.0 risks?</a:t>
            </a:r>
          </a:p>
          <a:p>
            <a:pPr marL="514350" indent="-514350" eaLnBrk="1" hangingPunct="1">
              <a:buFontTx/>
              <a:buAutoNum type="arabicPeriod"/>
            </a:pPr>
            <a:r>
              <a:rPr lang="en-US" smtClean="0"/>
              <a:t>Should we have an in-house social network?</a:t>
            </a:r>
          </a:p>
          <a:p>
            <a:pPr marL="514350" indent="-514350" eaLnBrk="1" hangingPunct="1"/>
            <a:endParaRPr lang="en-US" smtClean="0"/>
          </a:p>
        </p:txBody>
      </p:sp>
      <p:sp>
        <p:nvSpPr>
          <p:cNvPr id="880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0D524C85-8318-4CFD-B2B9-A1C239999757}" type="slidenum">
              <a:rPr lang="es-ES" sz="1200">
                <a:solidFill>
                  <a:srgbClr val="898989"/>
                </a:solidFill>
                <a:latin typeface="Calibri" charset="0"/>
              </a:rPr>
              <a:pPr eaLnBrk="1" hangingPunct="1"/>
              <a:t>38</a:t>
            </a:fld>
            <a:endParaRPr lang="es-ES" sz="1200">
              <a:solidFill>
                <a:srgbClr val="898989"/>
              </a:solidFill>
              <a:latin typeface="Calibri" charset="0"/>
            </a:endParaRPr>
          </a:p>
        </p:txBody>
      </p:sp>
      <p:sp>
        <p:nvSpPr>
          <p:cNvPr id="880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WEB 2.0 REVOLUTION, SOCIAL MEDIA, AND INDUSTRY DISRUPTORS</a:t>
            </a:r>
          </a:p>
        </p:txBody>
      </p:sp>
      <p:sp>
        <p:nvSpPr>
          <p:cNvPr id="20483" name="Rectangle 3"/>
          <p:cNvSpPr>
            <a:spLocks noGrp="1" noChangeArrowheads="1"/>
          </p:cNvSpPr>
          <p:nvPr>
            <p:ph type="body" idx="1"/>
          </p:nvPr>
        </p:nvSpPr>
        <p:spPr>
          <a:xfrm>
            <a:off x="457200" y="1600200"/>
            <a:ext cx="8291513" cy="4781550"/>
          </a:xfrm>
        </p:spPr>
        <p:txBody>
          <a:bodyPr/>
          <a:lstStyle/>
          <a:p>
            <a:pPr eaLnBrk="1" hangingPunct="1">
              <a:lnSpc>
                <a:spcPct val="80000"/>
              </a:lnSpc>
              <a:buFont typeface="Arial" charset="0"/>
              <a:buNone/>
            </a:pPr>
            <a:r>
              <a:rPr lang="en-US" sz="2500" b="1" smtClean="0"/>
              <a:t>What is Web 2.0 ?</a:t>
            </a:r>
          </a:p>
          <a:p>
            <a:pPr eaLnBrk="1" hangingPunct="1">
              <a:lnSpc>
                <a:spcPct val="80000"/>
              </a:lnSpc>
              <a:buFontTx/>
              <a:buNone/>
            </a:pPr>
            <a:r>
              <a:rPr lang="en-US" sz="2500" smtClean="0"/>
              <a:t>	The popular term for advanced Internet technology and applications, including blogs, wikis, RSS, and social bookmarking. One of the most significant differences between Web 2.0 and the traditional World Wide Web is greater collaboration among Internet users and other users, content providers, and enterprises.</a:t>
            </a:r>
          </a:p>
          <a:p>
            <a:pPr eaLnBrk="1" hangingPunct="1">
              <a:lnSpc>
                <a:spcPct val="80000"/>
              </a:lnSpc>
              <a:buFontTx/>
              <a:buNone/>
            </a:pPr>
            <a:endParaRPr lang="en-US" sz="2500" b="1" smtClean="0"/>
          </a:p>
          <a:p>
            <a:pPr eaLnBrk="1" hangingPunct="1">
              <a:lnSpc>
                <a:spcPct val="80000"/>
              </a:lnSpc>
              <a:buFontTx/>
              <a:buNone/>
            </a:pPr>
            <a:r>
              <a:rPr lang="en-US" sz="2500" b="1" smtClean="0"/>
              <a:t>In summary:</a:t>
            </a:r>
          </a:p>
          <a:p>
            <a:pPr eaLnBrk="1" hangingPunct="1">
              <a:lnSpc>
                <a:spcPct val="80000"/>
              </a:lnSpc>
              <a:buFontTx/>
              <a:buNone/>
            </a:pPr>
            <a:r>
              <a:rPr lang="en-US" sz="2500" smtClean="0"/>
              <a:t>	Web 2.0 is the second generation of internet-based services that lets people collaborate and share information online in new ways such as social networking sites, wikis, communication tools and folksonomies.</a:t>
            </a:r>
          </a:p>
          <a:p>
            <a:pPr eaLnBrk="1" hangingPunct="1">
              <a:lnSpc>
                <a:spcPct val="80000"/>
              </a:lnSpc>
              <a:buFontTx/>
              <a:buNone/>
            </a:pPr>
            <a:endParaRPr lang="en-US" sz="2500" smtClean="0"/>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3FE337C7-82B7-495D-9307-889EF18F2813}" type="slidenum">
              <a:rPr lang="es-ES" sz="1200">
                <a:solidFill>
                  <a:srgbClr val="898989"/>
                </a:solidFill>
                <a:latin typeface="Calibri" charset="0"/>
              </a:rPr>
              <a:pPr eaLnBrk="1" hangingPunct="1"/>
              <a:t>3</a:t>
            </a:fld>
            <a:endParaRPr lang="es-ES" sz="1200">
              <a:solidFill>
                <a:srgbClr val="898989"/>
              </a:solidFill>
              <a:latin typeface="Calibri" charset="0"/>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WEB 2.0 REVOLUTION, SOCIAL MEDIA, AND INDUSTRY DISRUPTORS</a:t>
            </a:r>
          </a:p>
        </p:txBody>
      </p:sp>
      <p:sp>
        <p:nvSpPr>
          <p:cNvPr id="22531" name="Rectangle 3"/>
          <p:cNvSpPr>
            <a:spLocks noGrp="1" noChangeArrowheads="1"/>
          </p:cNvSpPr>
          <p:nvPr>
            <p:ph type="body" idx="1"/>
          </p:nvPr>
        </p:nvSpPr>
        <p:spPr/>
        <p:txBody>
          <a:bodyPr/>
          <a:lstStyle/>
          <a:p>
            <a:pPr eaLnBrk="1" hangingPunct="1"/>
            <a:r>
              <a:rPr lang="en-US" sz="3000" b="1" smtClean="0"/>
              <a:t>REPRESENTATIVE CHARACTERISTICS OF WEB 2.0</a:t>
            </a:r>
          </a:p>
          <a:p>
            <a:pPr lvl="1" eaLnBrk="1" hangingPunct="1"/>
            <a:r>
              <a:rPr lang="en-US" sz="2600" smtClean="0"/>
              <a:t>The ability to tap into the collective intelligence of users</a:t>
            </a:r>
          </a:p>
          <a:p>
            <a:pPr lvl="1" eaLnBrk="1" hangingPunct="1"/>
            <a:r>
              <a:rPr lang="en-US" sz="2600" smtClean="0"/>
              <a:t>Data is made available in new or never-intended ways</a:t>
            </a:r>
          </a:p>
          <a:p>
            <a:pPr lvl="1" eaLnBrk="1" hangingPunct="1"/>
            <a:r>
              <a:rPr lang="en-US" sz="2600" smtClean="0"/>
              <a:t>Web 2.0 relies on user-generated and user-controlled content and data</a:t>
            </a:r>
          </a:p>
          <a:p>
            <a:pPr lvl="1" eaLnBrk="1" hangingPunct="1"/>
            <a:r>
              <a:rPr lang="en-US" sz="2600" smtClean="0"/>
              <a:t>The virtual elimination of software-upgrade cycles makes everything a </a:t>
            </a:r>
            <a:r>
              <a:rPr lang="en-US" sz="2600" i="1" smtClean="0"/>
              <a:t>work in progress </a:t>
            </a:r>
            <a:r>
              <a:rPr lang="en-US" sz="2600" smtClean="0"/>
              <a:t>and allows rapid prototyping</a:t>
            </a: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C00CB3C3-86F6-4A39-86A1-CE1A990EDA6B}" type="slidenum">
              <a:rPr lang="es-ES" sz="1200">
                <a:solidFill>
                  <a:srgbClr val="898989"/>
                </a:solidFill>
                <a:latin typeface="Calibri" charset="0"/>
              </a:rPr>
              <a:pPr eaLnBrk="1" hangingPunct="1"/>
              <a:t>4</a:t>
            </a:fld>
            <a:endParaRPr lang="es-ES" sz="1200">
              <a:solidFill>
                <a:srgbClr val="898989"/>
              </a:solidFill>
              <a:latin typeface="Calibri" charset="0"/>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WEB 2.0 REVOLUTION, SOCIAL MEDIA, AND INDUSTRY DISRUPTORS</a:t>
            </a:r>
          </a:p>
        </p:txBody>
      </p:sp>
      <p:sp>
        <p:nvSpPr>
          <p:cNvPr id="24579" name="Rectangle 3"/>
          <p:cNvSpPr>
            <a:spLocks noGrp="1" noChangeArrowheads="1"/>
          </p:cNvSpPr>
          <p:nvPr>
            <p:ph type="body" idx="1"/>
          </p:nvPr>
        </p:nvSpPr>
        <p:spPr/>
        <p:txBody>
          <a:bodyPr/>
          <a:lstStyle/>
          <a:p>
            <a:pPr lvl="1" eaLnBrk="1" hangingPunct="1">
              <a:lnSpc>
                <a:spcPct val="90000"/>
              </a:lnSpc>
            </a:pPr>
            <a:r>
              <a:rPr lang="en-US" smtClean="0"/>
              <a:t>Users can access applications entirely through a browser</a:t>
            </a:r>
          </a:p>
          <a:p>
            <a:pPr lvl="1" eaLnBrk="1" hangingPunct="1">
              <a:lnSpc>
                <a:spcPct val="90000"/>
              </a:lnSpc>
            </a:pPr>
            <a:r>
              <a:rPr lang="en-US" smtClean="0"/>
              <a:t>An architecture of participation encourages users to add value to the application</a:t>
            </a:r>
          </a:p>
          <a:p>
            <a:pPr lvl="1" eaLnBrk="1" hangingPunct="1">
              <a:lnSpc>
                <a:spcPct val="90000"/>
              </a:lnSpc>
            </a:pPr>
            <a:r>
              <a:rPr lang="en-US" smtClean="0"/>
              <a:t>A major emphasis on social networks and computing</a:t>
            </a:r>
          </a:p>
          <a:p>
            <a:pPr lvl="1" eaLnBrk="1" hangingPunct="1">
              <a:lnSpc>
                <a:spcPct val="90000"/>
              </a:lnSpc>
            </a:pPr>
            <a:r>
              <a:rPr lang="en-US" smtClean="0"/>
              <a:t>Strong support of information sharing and collaboration</a:t>
            </a:r>
          </a:p>
          <a:p>
            <a:pPr lvl="1" eaLnBrk="1" hangingPunct="1">
              <a:lnSpc>
                <a:spcPct val="90000"/>
              </a:lnSpc>
            </a:pPr>
            <a:r>
              <a:rPr lang="en-US" smtClean="0"/>
              <a:t>Rapid and continuous creation of new business models</a:t>
            </a:r>
          </a:p>
          <a:p>
            <a:pPr lvl="1" eaLnBrk="1" hangingPunct="1">
              <a:lnSpc>
                <a:spcPct val="90000"/>
              </a:lnSpc>
            </a:pPr>
            <a:endParaRPr lang="en-US" sz="6000" smtClean="0"/>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749F9042-FFAC-474B-A892-17CC5F760FF2}" type="slidenum">
              <a:rPr lang="es-ES" sz="1200">
                <a:solidFill>
                  <a:srgbClr val="898989"/>
                </a:solidFill>
                <a:latin typeface="Calibri" charset="0"/>
              </a:rPr>
              <a:pPr eaLnBrk="1" hangingPunct="1"/>
              <a:t>5</a:t>
            </a:fld>
            <a:endParaRPr lang="es-ES" sz="1200">
              <a:solidFill>
                <a:srgbClr val="898989"/>
              </a:solidFill>
              <a:latin typeface="Calibri" charset="0"/>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THE WEB 2.0 REVOLUTION, SOCIAL MEDIA, AND INDUSTRY DISRUPTORS</a:t>
            </a:r>
          </a:p>
        </p:txBody>
      </p:sp>
      <p:sp>
        <p:nvSpPr>
          <p:cNvPr id="26627" name="Rectangle 3"/>
          <p:cNvSpPr>
            <a:spLocks noGrp="1" noChangeArrowheads="1"/>
          </p:cNvSpPr>
          <p:nvPr>
            <p:ph type="body" idx="1"/>
          </p:nvPr>
        </p:nvSpPr>
        <p:spPr/>
        <p:txBody>
          <a:bodyPr/>
          <a:lstStyle/>
          <a:p>
            <a:pPr eaLnBrk="1" hangingPunct="1"/>
            <a:r>
              <a:rPr lang="en-US" b="1" smtClean="0"/>
              <a:t>WEB 2.0 COMPANIES AND NEW BUSINESS MODELS</a:t>
            </a:r>
          </a:p>
          <a:p>
            <a:pPr eaLnBrk="1" hangingPunct="1"/>
            <a:r>
              <a:rPr lang="en-US" b="1" smtClean="0"/>
              <a:t>social media</a:t>
            </a:r>
          </a:p>
          <a:p>
            <a:pPr eaLnBrk="1" hangingPunct="1">
              <a:buFontTx/>
              <a:buNone/>
            </a:pPr>
            <a:r>
              <a:rPr lang="en-US" smtClean="0"/>
              <a:t>	The online platforms and tools that people use to share opinions, experiences, insights, perceptions, and various media, including photos, videos, and music, with each other.</a:t>
            </a:r>
          </a:p>
          <a:p>
            <a:pPr eaLnBrk="1" hangingPunct="1"/>
            <a:endParaRPr lang="en-US" sz="2400" smtClean="0"/>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2E4F054B-86F3-4062-8975-1F09A899F50F}" type="slidenum">
              <a:rPr lang="es-ES" sz="1200">
                <a:solidFill>
                  <a:srgbClr val="898989"/>
                </a:solidFill>
                <a:latin typeface="Calibri" charset="0"/>
              </a:rPr>
              <a:pPr eaLnBrk="1" hangingPunct="1"/>
              <a:t>6</a:t>
            </a:fld>
            <a:endParaRPr lang="es-ES" sz="1200">
              <a:solidFill>
                <a:srgbClr val="898989"/>
              </a:solidFill>
              <a:latin typeface="Calibri" charset="0"/>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ln>
                  <a:solidFill>
                    <a:schemeClr val="tx1"/>
                  </a:solidFill>
                  <a:prstDash val="solid"/>
                </a:ln>
                <a:solidFill>
                  <a:srgbClr val="00B0F0"/>
                </a:solidFill>
                <a:ea typeface="+mj-ea"/>
                <a:cs typeface="+mj-cs"/>
              </a:rPr>
              <a:t>THE WEB 2.0 REVOLUTION, SOCIAL MEDIA, AND INDUSTRY DISRUPTORS</a:t>
            </a:r>
          </a:p>
        </p:txBody>
      </p:sp>
      <p:sp>
        <p:nvSpPr>
          <p:cNvPr id="92163" name="Rectangle 3"/>
          <p:cNvSpPr>
            <a:spLocks noGrp="1" noChangeArrowheads="1"/>
          </p:cNvSpPr>
          <p:nvPr>
            <p:ph type="body" idx="4294967295"/>
          </p:nvPr>
        </p:nvSpPr>
        <p:spPr/>
        <p:txBody>
          <a:bodyPr/>
          <a:lstStyle/>
          <a:p>
            <a:pPr eaLnBrk="1" hangingPunct="1">
              <a:lnSpc>
                <a:spcPct val="90000"/>
              </a:lnSpc>
              <a:buFont typeface="Arial" charset="0"/>
              <a:buNone/>
            </a:pPr>
            <a:r>
              <a:rPr lang="en-US" b="1" smtClean="0"/>
              <a:t>Example : Wikipedia</a:t>
            </a:r>
          </a:p>
          <a:p>
            <a:pPr eaLnBrk="1" hangingPunct="1">
              <a:lnSpc>
                <a:spcPct val="90000"/>
              </a:lnSpc>
            </a:pPr>
            <a:r>
              <a:rPr lang="en-US" smtClean="0"/>
              <a:t>Free online collaborative encyclopedia</a:t>
            </a:r>
          </a:p>
          <a:p>
            <a:pPr eaLnBrk="1" hangingPunct="1">
              <a:lnSpc>
                <a:spcPct val="90000"/>
              </a:lnSpc>
            </a:pPr>
            <a:r>
              <a:rPr lang="en-US" smtClean="0"/>
              <a:t>Potential new name “citizendium”</a:t>
            </a:r>
          </a:p>
          <a:p>
            <a:pPr eaLnBrk="1" hangingPunct="1">
              <a:lnSpc>
                <a:spcPct val="90000"/>
              </a:lnSpc>
            </a:pPr>
            <a:r>
              <a:rPr lang="en-US" smtClean="0"/>
              <a:t>Potential competitor: Google’s “Knol”</a:t>
            </a:r>
          </a:p>
          <a:p>
            <a:pPr eaLnBrk="1" hangingPunct="1">
              <a:lnSpc>
                <a:spcPct val="90000"/>
              </a:lnSpc>
              <a:buFont typeface="Arial" charset="0"/>
              <a:buNone/>
            </a:pPr>
            <a:endParaRPr lang="en-US" smtClean="0"/>
          </a:p>
          <a:p>
            <a:pPr eaLnBrk="1" hangingPunct="1">
              <a:lnSpc>
                <a:spcPct val="90000"/>
              </a:lnSpc>
              <a:buFont typeface="Arial" charset="0"/>
              <a:buNone/>
            </a:pPr>
            <a:r>
              <a:rPr lang="en-US" b="1" smtClean="0"/>
              <a:t>Two Key problems:</a:t>
            </a:r>
          </a:p>
          <a:p>
            <a:pPr eaLnBrk="1" hangingPunct="1">
              <a:lnSpc>
                <a:spcPct val="90000"/>
              </a:lnSpc>
            </a:pPr>
            <a:r>
              <a:rPr lang="en-US" smtClean="0"/>
              <a:t>Accuracy of contents</a:t>
            </a:r>
          </a:p>
          <a:p>
            <a:pPr eaLnBrk="1" hangingPunct="1">
              <a:lnSpc>
                <a:spcPct val="90000"/>
              </a:lnSpc>
            </a:pPr>
            <a:r>
              <a:rPr lang="en-US" smtClean="0"/>
              <a:t>Invasion of privacy</a:t>
            </a:r>
          </a:p>
          <a:p>
            <a:pPr eaLnBrk="1" hangingPunct="1">
              <a:lnSpc>
                <a:spcPct val="90000"/>
              </a:lnSpc>
            </a:pPr>
            <a:endParaRPr lang="en-US" sz="2400" smtClean="0"/>
          </a:p>
        </p:txBody>
      </p:sp>
      <p:sp>
        <p:nvSpPr>
          <p:cNvPr id="92164"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charset="0"/>
              </a:rPr>
              <a:t>7-</a:t>
            </a:r>
            <a:fld id="{7024624B-9511-4D10-A6A4-8E28EC46C480}" type="slidenum">
              <a:rPr lang="es-ES" sz="1200">
                <a:solidFill>
                  <a:srgbClr val="898989"/>
                </a:solidFill>
                <a:latin typeface="Calibri" charset="0"/>
              </a:rPr>
              <a:pPr algn="r" eaLnBrk="1" hangingPunct="1"/>
              <a:t>7</a:t>
            </a:fld>
            <a:endParaRPr lang="es-ES" sz="1200">
              <a:solidFill>
                <a:srgbClr val="898989"/>
              </a:solidFill>
              <a:latin typeface="Calibri" charset="0"/>
            </a:endParaRPr>
          </a:p>
        </p:txBody>
      </p:sp>
      <p:sp>
        <p:nvSpPr>
          <p:cNvPr id="92165"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charset="0"/>
              </a:rPr>
              <a:t>7-</a:t>
            </a:r>
            <a:fld id="{281F06B8-83CE-4EE6-A26D-B18089A2BCD7}" type="slidenum">
              <a:rPr lang="es-ES" sz="1200">
                <a:solidFill>
                  <a:srgbClr val="898989"/>
                </a:solidFill>
                <a:latin typeface="Calibri" charset="0"/>
              </a:rPr>
              <a:pPr eaLnBrk="1" hangingPunct="1"/>
              <a:t>8</a:t>
            </a:fld>
            <a:endParaRPr lang="es-ES" sz="1200">
              <a:solidFill>
                <a:srgbClr val="898989"/>
              </a:solidFill>
              <a:latin typeface="Calibri" charset="0"/>
            </a:endParaRPr>
          </a:p>
        </p:txBody>
      </p:sp>
      <p:sp>
        <p:nvSpPr>
          <p:cNvPr id="2867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charset="0"/>
              </a:rPr>
              <a:t>Copyright © 2011 Pearson Education, Inc. Publishing as Prentice Hall</a:t>
            </a:r>
            <a:endParaRPr lang="es-ES" sz="1200">
              <a:solidFill>
                <a:srgbClr val="898989"/>
              </a:solidFill>
              <a:latin typeface="Calibri" charset="0"/>
            </a:endParaRP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28625"/>
            <a:ext cx="82740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1026</TotalTime>
  <Words>1462</Words>
  <Application>Microsoft Office PowerPoint</Application>
  <PresentationFormat>如螢幕大小 (4:3)</PresentationFormat>
  <Paragraphs>294</Paragraphs>
  <Slides>39</Slides>
  <Notes>38</Notes>
  <HiddenSlides>0</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Tema de Office</vt:lpstr>
      <vt:lpstr>Chapter 7 The Web 2.0 Environment  and Social Networks</vt:lpstr>
      <vt:lpstr>LEARNING OBJECTIVES</vt:lpstr>
      <vt:lpstr>LEARNING OBJECTIVES</vt:lpstr>
      <vt:lpstr>THE WEB 2.0 REVOLUTION, SOCIAL MEDIA, AND INDUSTRY DISRUPTORS</vt:lpstr>
      <vt:lpstr>THE WEB 2.0 REVOLUTION, SOCIAL MEDIA, AND INDUSTRY DISRUPTORS</vt:lpstr>
      <vt:lpstr>THE WEB 2.0 REVOLUTION, SOCIAL MEDIA, AND INDUSTRY DISRUPTORS</vt:lpstr>
      <vt:lpstr>THE WEB 2.0 REVOLUTION, SOCIAL MEDIA, AND INDUSTRY DISRUPTORS</vt:lpstr>
      <vt:lpstr>THE WEB 2.0 REVOLUTION, SOCIAL MEDIA, AND INDUSTRY DISRUPTORS</vt:lpstr>
      <vt:lpstr>PowerPoint 簡報</vt:lpstr>
      <vt:lpstr>THE WEB 2.0 REVOLUTION, SOCIAL MEDIA, AND INDUSTRY DISRUPTORS</vt:lpstr>
      <vt:lpstr>VIRTUAL COMMUNITIES</vt:lpstr>
      <vt:lpstr>PowerPoint 簡報</vt:lpstr>
      <vt:lpstr>VIRTUAL COMMUNITIES</vt:lpstr>
      <vt:lpstr>PowerPoint 簡報</vt:lpstr>
      <vt:lpstr>ONLINE SOCIAL NETWORKING:  BASICS AND EXAMPLES</vt:lpstr>
      <vt:lpstr>PowerPoint 簡報</vt:lpstr>
      <vt:lpstr>PowerPoint 簡報</vt:lpstr>
      <vt:lpstr>ONLINE SOCIAL NETWORKING:  BASICS AND EXAMPLES</vt:lpstr>
      <vt:lpstr>ONLINE SOCIAL NETWORKING:  BASICS AND EXAMPLES</vt:lpstr>
      <vt:lpstr>MAJOR SOCIAL NETWORK COMPANIES:  FROM FACEBOOK TO FLICKR</vt:lpstr>
      <vt:lpstr>BUSINESS AND  ENTERPRISE SOCIAL NETWORKS</vt:lpstr>
      <vt:lpstr>BUSINESS AND  ENTERPRISE SOCIAL NETWORKS</vt:lpstr>
      <vt:lpstr>BUSINESS AND  ENTERPRISE SOCIAL NETWORKS</vt:lpstr>
      <vt:lpstr>BUSINESS AND  ENTERPRISE SOCIAL NETWORKS</vt:lpstr>
      <vt:lpstr>BUSINESS AND  ENTERPRISE SOCIAL NETWORKS</vt:lpstr>
      <vt:lpstr>BUSINESS AND  ENTERPRISE SOCIAL NETWORKS</vt:lpstr>
      <vt:lpstr>BUSINESS AND  ENTERPRISE SOCIAL NETWORKS</vt:lpstr>
      <vt:lpstr>COMMERCIAL ASPECTS OF WEB 2.0 AND SOCIAL NETWORKING APPLICATIONS</vt:lpstr>
      <vt:lpstr>COMMERCIAL ASPECTS OF WEB 2.0 AND SOCIAL NETWORKING APPLICATIONS</vt:lpstr>
      <vt:lpstr>COMMERCIAL ASPECTS OF WEB 2.0 AND SOCIAL NETWORKING APPLICATIONS</vt:lpstr>
      <vt:lpstr>COMMERCIAL ASPECTS OF WEB 2.0 AND SOCIAL NETWORKING APPLICATIONS</vt:lpstr>
      <vt:lpstr>PowerPoint 簡報</vt:lpstr>
      <vt:lpstr>COMMERCIAL ASPECTS OF WEB 2.0 AND SOCIAL NETWORKING APPLICATIONS</vt:lpstr>
      <vt:lpstr>ENTERTAINMENT WEB 2.0 STYLE:  FROM SOCIAL NETWORKS TO MARKETPLACES</vt:lpstr>
      <vt:lpstr>ENTERTAINMENT WEB 2.0 STYLE:  FROM SOCIAL NETWORKS TO MARKETPLACES</vt:lpstr>
      <vt:lpstr>THE FUTURE: WEB 3.0 AND WEB 4.0</vt:lpstr>
      <vt:lpstr>THE FUTURE: WEB 3.0 AND WEB 4.0</vt:lpstr>
      <vt:lpstr>THE FUTURE: WEB 3.0 AND WEB 4.0</vt:lpstr>
      <vt:lpstr>MANAGERIAL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MARAVILLAS DEL MUNDO</dc:title>
  <dc:creator>Judy</dc:creator>
  <cp:lastModifiedBy>Evans Ha</cp:lastModifiedBy>
  <cp:revision>112</cp:revision>
  <dcterms:created xsi:type="dcterms:W3CDTF">2009-05-25T19:22:03Z</dcterms:created>
  <dcterms:modified xsi:type="dcterms:W3CDTF">2015-07-26T10:03:30Z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