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61"/>
  </p:notesMasterIdLst>
  <p:sldIdLst>
    <p:sldId id="299" r:id="rId2"/>
    <p:sldId id="300" r:id="rId3"/>
    <p:sldId id="301" r:id="rId4"/>
    <p:sldId id="302" r:id="rId5"/>
    <p:sldId id="303" r:id="rId6"/>
    <p:sldId id="306" r:id="rId7"/>
    <p:sldId id="307" r:id="rId8"/>
    <p:sldId id="308" r:id="rId9"/>
    <p:sldId id="309" r:id="rId10"/>
    <p:sldId id="311" r:id="rId11"/>
    <p:sldId id="312" r:id="rId12"/>
    <p:sldId id="314" r:id="rId13"/>
    <p:sldId id="315" r:id="rId14"/>
    <p:sldId id="316" r:id="rId15"/>
    <p:sldId id="317" r:id="rId16"/>
    <p:sldId id="318" r:id="rId17"/>
    <p:sldId id="320" r:id="rId18"/>
    <p:sldId id="321" r:id="rId19"/>
    <p:sldId id="322" r:id="rId20"/>
    <p:sldId id="323" r:id="rId21"/>
    <p:sldId id="324" r:id="rId22"/>
    <p:sldId id="325" r:id="rId23"/>
    <p:sldId id="326" r:id="rId24"/>
    <p:sldId id="327" r:id="rId25"/>
    <p:sldId id="329" r:id="rId26"/>
    <p:sldId id="330" r:id="rId27"/>
    <p:sldId id="331" r:id="rId28"/>
    <p:sldId id="332" r:id="rId29"/>
    <p:sldId id="333" r:id="rId30"/>
    <p:sldId id="334" r:id="rId31"/>
    <p:sldId id="335" r:id="rId32"/>
    <p:sldId id="336" r:id="rId33"/>
    <p:sldId id="364" r:id="rId34"/>
    <p:sldId id="363" r:id="rId35"/>
    <p:sldId id="339" r:id="rId36"/>
    <p:sldId id="365" r:id="rId37"/>
    <p:sldId id="340" r:id="rId38"/>
    <p:sldId id="367" r:id="rId39"/>
    <p:sldId id="366" r:id="rId40"/>
    <p:sldId id="341" r:id="rId41"/>
    <p:sldId id="343" r:id="rId42"/>
    <p:sldId id="344" r:id="rId43"/>
    <p:sldId id="345" r:id="rId44"/>
    <p:sldId id="346" r:id="rId45"/>
    <p:sldId id="347" r:id="rId46"/>
    <p:sldId id="348" r:id="rId47"/>
    <p:sldId id="349" r:id="rId48"/>
    <p:sldId id="350" r:id="rId49"/>
    <p:sldId id="352" r:id="rId50"/>
    <p:sldId id="353" r:id="rId51"/>
    <p:sldId id="354" r:id="rId52"/>
    <p:sldId id="355" r:id="rId53"/>
    <p:sldId id="356" r:id="rId54"/>
    <p:sldId id="357" r:id="rId55"/>
    <p:sldId id="358" r:id="rId56"/>
    <p:sldId id="359" r:id="rId57"/>
    <p:sldId id="360" r:id="rId58"/>
    <p:sldId id="361" r:id="rId59"/>
    <p:sldId id="362" r:id="rId60"/>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1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0FCAEBD5-6521-4F73-A659-39A864E73287}" type="datetime1">
              <a:rPr lang="en-US"/>
              <a:pPr/>
              <a:t>7/17/2016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28D00A92-8C63-40D1-A2A9-A8FD8B12BEE9}" type="slidenum">
              <a:rPr lang="en-US"/>
              <a:pPr/>
              <a:t>‹#›</a:t>
            </a:fld>
            <a:endParaRPr lang="en-US"/>
          </a:p>
        </p:txBody>
      </p:sp>
    </p:spTree>
    <p:extLst>
      <p:ext uri="{BB962C8B-B14F-4D97-AF65-F5344CB8AC3E}">
        <p14:creationId xmlns:p14="http://schemas.microsoft.com/office/powerpoint/2010/main" val="10655737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78D02BDD-0364-4B63-AAB6-AE38B4D52AD1}" type="slidenum">
              <a:rPr lang="en-GB" sz="1200">
                <a:latin typeface="Calibri" pitchFamily="34" charset="0"/>
              </a:rPr>
              <a:pPr eaLnBrk="1" hangingPunct="1"/>
              <a:t>0</a:t>
            </a:fld>
            <a:endParaRPr lang="en-GB" sz="1200">
              <a:latin typeface="Calibri" pitchFamily="34" charset="0"/>
            </a:endParaRPr>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6955B4A2-33A7-4E94-BF9C-6CEB222FC326}" type="slidenum">
              <a:rPr lang="en-GB" sz="1200">
                <a:latin typeface="Calibri" pitchFamily="34" charset="0"/>
              </a:rPr>
              <a:pPr eaLnBrk="1" hangingPunct="1"/>
              <a:t>9</a:t>
            </a:fld>
            <a:endParaRPr lang="en-GB" sz="1200">
              <a:latin typeface="Calibri" pitchFamily="34" charset="0"/>
            </a:endParaRPr>
          </a:p>
        </p:txBody>
      </p:sp>
      <p:sp>
        <p:nvSpPr>
          <p:cNvPr id="337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C2868C8D-D510-465C-A887-FEFCF8ECDE26}" type="slidenum">
              <a:rPr lang="en-GB" sz="1200">
                <a:latin typeface="Calibri" pitchFamily="34" charset="0"/>
              </a:rPr>
              <a:pPr eaLnBrk="1" hangingPunct="1"/>
              <a:t>10</a:t>
            </a:fld>
            <a:endParaRPr lang="en-GB" sz="1200">
              <a:latin typeface="Calibri" pitchFamily="34" charset="0"/>
            </a:endParaRPr>
          </a:p>
        </p:txBody>
      </p:sp>
      <p:sp>
        <p:nvSpPr>
          <p:cNvPr id="358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5C549262-55E5-4364-90E2-2B7DD9739B0B}" type="slidenum">
              <a:rPr lang="en-GB" sz="1200">
                <a:latin typeface="Calibri" pitchFamily="34" charset="0"/>
              </a:rPr>
              <a:pPr eaLnBrk="1" hangingPunct="1"/>
              <a:t>11</a:t>
            </a:fld>
            <a:endParaRPr lang="en-GB" sz="1200">
              <a:latin typeface="Calibri" pitchFamily="34" charset="0"/>
            </a:endParaRPr>
          </a:p>
        </p:txBody>
      </p:sp>
      <p:sp>
        <p:nvSpPr>
          <p:cNvPr id="378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8F67BF90-4B4D-4886-A4E8-EAE6CA314C8A}" type="slidenum">
              <a:rPr lang="en-GB" sz="1200">
                <a:latin typeface="Calibri" pitchFamily="34" charset="0"/>
              </a:rPr>
              <a:pPr eaLnBrk="1" hangingPunct="1"/>
              <a:t>12</a:t>
            </a:fld>
            <a:endParaRPr lang="en-GB" sz="1200">
              <a:latin typeface="Calibri" pitchFamily="34" charset="0"/>
            </a:endParaRPr>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97870853-5D5A-432B-8615-BE621D484F87}" type="slidenum">
              <a:rPr lang="en-GB" sz="1200">
                <a:latin typeface="Calibri" pitchFamily="34" charset="0"/>
              </a:rPr>
              <a:pPr eaLnBrk="1" hangingPunct="1"/>
              <a:t>13</a:t>
            </a:fld>
            <a:endParaRPr lang="en-GB" sz="1200">
              <a:latin typeface="Calibri" pitchFamily="34"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ABDC5A24-93A4-43BD-ADEB-BEF192E1D2E4}" type="slidenum">
              <a:rPr lang="en-GB" sz="1200">
                <a:latin typeface="Calibri" pitchFamily="34" charset="0"/>
              </a:rPr>
              <a:pPr eaLnBrk="1" hangingPunct="1"/>
              <a:t>14</a:t>
            </a:fld>
            <a:endParaRPr lang="en-GB" sz="1200">
              <a:latin typeface="Calibri" pitchFamily="34" charset="0"/>
            </a:endParaRPr>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7291496C-EFBA-4463-A057-08F6EAA7E057}" type="slidenum">
              <a:rPr lang="en-GB" sz="1200">
                <a:latin typeface="Calibri" pitchFamily="34" charset="0"/>
              </a:rPr>
              <a:pPr eaLnBrk="1" hangingPunct="1"/>
              <a:t>15</a:t>
            </a:fld>
            <a:endParaRPr lang="en-GB" sz="1200">
              <a:latin typeface="Calibri" pitchFamily="34"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54AA8250-BE3C-4374-B1BE-7DCE401A2C81}" type="slidenum">
              <a:rPr lang="en-GB" sz="1200">
                <a:latin typeface="Calibri" pitchFamily="34" charset="0"/>
              </a:rPr>
              <a:pPr eaLnBrk="1" hangingPunct="1"/>
              <a:t>16</a:t>
            </a:fld>
            <a:endParaRPr lang="en-GB" sz="1200">
              <a:latin typeface="Calibri" pitchFamily="34"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BF53C588-64E6-44EB-A5C8-B1799D9E0BE9}" type="slidenum">
              <a:rPr lang="en-GB" sz="1200">
                <a:latin typeface="Calibri" pitchFamily="34" charset="0"/>
              </a:rPr>
              <a:pPr eaLnBrk="1" hangingPunct="1"/>
              <a:t>17</a:t>
            </a:fld>
            <a:endParaRPr lang="en-GB" sz="1200">
              <a:latin typeface="Calibri" pitchFamily="34" charset="0"/>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6EBC2E7D-A1E3-4242-94B5-093E7B543DCA}" type="slidenum">
              <a:rPr lang="en-GB" sz="1200">
                <a:latin typeface="Calibri" pitchFamily="34" charset="0"/>
              </a:rPr>
              <a:pPr eaLnBrk="1" hangingPunct="1"/>
              <a:t>18</a:t>
            </a:fld>
            <a:endParaRPr lang="en-GB" sz="1200">
              <a:latin typeface="Calibri" pitchFamily="34" charset="0"/>
            </a:endParaRPr>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2E2F21EF-F650-4D06-BD7A-48D04B60FEF3}" type="slidenum">
              <a:rPr lang="en-GB" sz="1200">
                <a:latin typeface="Calibri" pitchFamily="34" charset="0"/>
              </a:rPr>
              <a:pPr eaLnBrk="1" hangingPunct="1"/>
              <a:t>1</a:t>
            </a:fld>
            <a:endParaRPr lang="en-GB" sz="1200">
              <a:latin typeface="Calibri" pitchFamily="34" charset="0"/>
            </a:endParaRPr>
          </a:p>
        </p:txBody>
      </p:sp>
      <p:sp>
        <p:nvSpPr>
          <p:cNvPr id="174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7D87E7D7-2657-4A85-900C-EA53A9661314}" type="slidenum">
              <a:rPr lang="en-GB" sz="1200">
                <a:latin typeface="Calibri" pitchFamily="34" charset="0"/>
              </a:rPr>
              <a:pPr eaLnBrk="1" hangingPunct="1"/>
              <a:t>19</a:t>
            </a:fld>
            <a:endParaRPr lang="en-GB" sz="1200">
              <a:latin typeface="Calibri" pitchFamily="34" charset="0"/>
            </a:endParaRPr>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A74248B0-1B0D-4A79-9268-5F63C4BDEA61}" type="slidenum">
              <a:rPr lang="en-GB" sz="1200">
                <a:latin typeface="Calibri" pitchFamily="34" charset="0"/>
              </a:rPr>
              <a:pPr eaLnBrk="1" hangingPunct="1"/>
              <a:t>20</a:t>
            </a:fld>
            <a:endParaRPr lang="en-GB" sz="1200">
              <a:latin typeface="Calibri" pitchFamily="34" charset="0"/>
            </a:endParaRPr>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9D6B7A4A-8B8B-40E2-8073-A1661FC822BE}" type="slidenum">
              <a:rPr lang="en-GB" sz="1200">
                <a:latin typeface="Calibri" pitchFamily="34" charset="0"/>
              </a:rPr>
              <a:pPr eaLnBrk="1" hangingPunct="1"/>
              <a:t>21</a:t>
            </a:fld>
            <a:endParaRPr lang="en-GB" sz="1200">
              <a:latin typeface="Calibri" pitchFamily="34" charset="0"/>
            </a:endParaRPr>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5129115D-7189-417E-8309-A69DBBD2B9E5}" type="slidenum">
              <a:rPr lang="en-GB" sz="1200">
                <a:latin typeface="Calibri" pitchFamily="34" charset="0"/>
              </a:rPr>
              <a:pPr eaLnBrk="1" hangingPunct="1"/>
              <a:t>22</a:t>
            </a:fld>
            <a:endParaRPr lang="en-GB" sz="1200">
              <a:latin typeface="Calibri" pitchFamily="34"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EB97889C-B147-420E-8ACD-EF175955880F}" type="slidenum">
              <a:rPr lang="en-GB" sz="1200">
                <a:latin typeface="Calibri" pitchFamily="34" charset="0"/>
              </a:rPr>
              <a:pPr eaLnBrk="1" hangingPunct="1"/>
              <a:t>23</a:t>
            </a:fld>
            <a:endParaRPr lang="en-GB" sz="1200">
              <a:latin typeface="Calibri" pitchFamily="34" charset="0"/>
            </a:endParaRPr>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659DE5F0-F39C-4EE9-8AE9-17814DA022E9}" type="slidenum">
              <a:rPr lang="en-GB" sz="1200">
                <a:latin typeface="Calibri" pitchFamily="34" charset="0"/>
              </a:rPr>
              <a:pPr eaLnBrk="1" hangingPunct="1"/>
              <a:t>24</a:t>
            </a:fld>
            <a:endParaRPr lang="en-GB" sz="1200">
              <a:latin typeface="Calibri" pitchFamily="34" charset="0"/>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7B07A90A-3D3E-426E-B6A1-8CBB67E04519}" type="slidenum">
              <a:rPr lang="en-GB" sz="1200">
                <a:latin typeface="Calibri" pitchFamily="34" charset="0"/>
              </a:rPr>
              <a:pPr eaLnBrk="1" hangingPunct="1"/>
              <a:t>25</a:t>
            </a:fld>
            <a:endParaRPr lang="en-GB" sz="1200">
              <a:latin typeface="Calibri" pitchFamily="34" charset="0"/>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71903D31-E6BF-4147-9057-F5233180A02D}" type="slidenum">
              <a:rPr lang="en-GB" sz="1200">
                <a:latin typeface="Calibri" pitchFamily="34" charset="0"/>
              </a:rPr>
              <a:pPr eaLnBrk="1" hangingPunct="1"/>
              <a:t>26</a:t>
            </a:fld>
            <a:endParaRPr lang="en-GB" sz="1200">
              <a:latin typeface="Calibri" pitchFamily="34" charset="0"/>
            </a:endParaRPr>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B00108FC-87D0-45D0-BD86-60C33EC952F4}" type="slidenum">
              <a:rPr lang="en-GB" sz="1200">
                <a:latin typeface="Calibri" pitchFamily="34" charset="0"/>
              </a:rPr>
              <a:pPr eaLnBrk="1" hangingPunct="1"/>
              <a:t>27</a:t>
            </a:fld>
            <a:endParaRPr lang="en-GB" sz="1200">
              <a:latin typeface="Calibri" pitchFamily="34" charset="0"/>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613F306C-A118-4E15-B424-1FC608179E83}" type="slidenum">
              <a:rPr lang="en-GB" sz="1200">
                <a:latin typeface="Calibri" pitchFamily="34" charset="0"/>
              </a:rPr>
              <a:pPr eaLnBrk="1" hangingPunct="1"/>
              <a:t>28</a:t>
            </a:fld>
            <a:endParaRPr lang="en-GB" sz="1200">
              <a:latin typeface="Calibri" pitchFamily="34" charset="0"/>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69AD7690-0515-44C4-9887-4D51E205AC03}" type="slidenum">
              <a:rPr lang="en-GB" sz="1200">
                <a:latin typeface="Calibri" pitchFamily="34" charset="0"/>
              </a:rPr>
              <a:pPr eaLnBrk="1" hangingPunct="1"/>
              <a:t>2</a:t>
            </a:fld>
            <a:endParaRPr lang="en-GB" sz="1200">
              <a:latin typeface="Calibri" pitchFamily="34" charset="0"/>
            </a:endParaRPr>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6B85E773-644B-4201-9718-0EEC47870F96}" type="slidenum">
              <a:rPr lang="en-GB" sz="1200">
                <a:latin typeface="Calibri" pitchFamily="34" charset="0"/>
              </a:rPr>
              <a:pPr eaLnBrk="1" hangingPunct="1"/>
              <a:t>29</a:t>
            </a:fld>
            <a:endParaRPr lang="en-GB" sz="1200">
              <a:latin typeface="Calibri" pitchFamily="34" charset="0"/>
            </a:endParaRPr>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2D3163D3-E669-417E-85B0-88507279EAC7}" type="slidenum">
              <a:rPr lang="en-GB" sz="1200">
                <a:latin typeface="Calibri" pitchFamily="34" charset="0"/>
              </a:rPr>
              <a:pPr eaLnBrk="1" hangingPunct="1"/>
              <a:t>30</a:t>
            </a:fld>
            <a:endParaRPr lang="en-GB" sz="1200">
              <a:latin typeface="Calibri" pitchFamily="34" charset="0"/>
            </a:endParaRPr>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5F25EFDD-24BD-45B9-B931-582A335788C0}" type="slidenum">
              <a:rPr lang="en-GB" sz="1200">
                <a:latin typeface="Calibri" pitchFamily="34" charset="0"/>
              </a:rPr>
              <a:pPr eaLnBrk="1" hangingPunct="1"/>
              <a:t>31</a:t>
            </a:fld>
            <a:endParaRPr lang="en-GB" sz="1200">
              <a:latin typeface="Calibri" pitchFamily="34" charset="0"/>
            </a:endParaRPr>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r" eaLnBrk="1" hangingPunct="1"/>
            <a:fld id="{C98DEF45-CD9B-4635-AEC7-1A62D605B0BA}" type="slidenum">
              <a:rPr lang="en-GB" sz="1200">
                <a:latin typeface="Calibri" pitchFamily="34" charset="0"/>
              </a:rPr>
              <a:pPr algn="r" eaLnBrk="1" hangingPunct="1"/>
              <a:t>32</a:t>
            </a:fld>
            <a:endParaRPr lang="en-GB" sz="1200">
              <a:latin typeface="Calibri" pitchFamily="34" charset="0"/>
            </a:endParaRPr>
          </a:p>
        </p:txBody>
      </p:sp>
      <p:sp>
        <p:nvSpPr>
          <p:cNvPr id="1402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r" eaLnBrk="1" hangingPunct="1"/>
            <a:fld id="{4AE06AFD-E363-4A39-9A9C-7F64C5FECEE5}" type="slidenum">
              <a:rPr lang="en-GB" sz="1200">
                <a:latin typeface="Calibri" pitchFamily="34" charset="0"/>
              </a:rPr>
              <a:pPr algn="r" eaLnBrk="1" hangingPunct="1"/>
              <a:t>33</a:t>
            </a:fld>
            <a:endParaRPr lang="en-GB" sz="1200">
              <a:latin typeface="Calibri" pitchFamily="34" charset="0"/>
            </a:endParaRPr>
          </a:p>
        </p:txBody>
      </p:sp>
      <p:sp>
        <p:nvSpPr>
          <p:cNvPr id="1382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834F291D-E99E-417E-93AC-7AABCBFB5C57}" type="slidenum">
              <a:rPr lang="en-GB" sz="1200">
                <a:latin typeface="Calibri" pitchFamily="34" charset="0"/>
              </a:rPr>
              <a:pPr eaLnBrk="1" hangingPunct="1"/>
              <a:t>34</a:t>
            </a:fld>
            <a:endParaRPr lang="en-GB" sz="1200">
              <a:latin typeface="Calibri" pitchFamily="34" charset="0"/>
            </a:endParaRPr>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r" eaLnBrk="1" hangingPunct="1"/>
            <a:fld id="{5EA67A5E-2DB5-4F2B-9F8C-8E6A6722A9D0}" type="slidenum">
              <a:rPr lang="en-GB" sz="1200">
                <a:latin typeface="Calibri" pitchFamily="34" charset="0"/>
              </a:rPr>
              <a:pPr algn="r" eaLnBrk="1" hangingPunct="1"/>
              <a:t>35</a:t>
            </a:fld>
            <a:endParaRPr lang="en-GB" sz="1200">
              <a:latin typeface="Calibri" pitchFamily="34" charset="0"/>
            </a:endParaRPr>
          </a:p>
        </p:txBody>
      </p:sp>
      <p:sp>
        <p:nvSpPr>
          <p:cNvPr id="1423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5DCE832E-7D96-4ABA-880E-C60C74EFD4E9}" type="slidenum">
              <a:rPr lang="en-GB" sz="1200">
                <a:latin typeface="Calibri" pitchFamily="34" charset="0"/>
              </a:rPr>
              <a:pPr eaLnBrk="1" hangingPunct="1"/>
              <a:t>36</a:t>
            </a:fld>
            <a:endParaRPr lang="en-GB" sz="1200">
              <a:latin typeface="Calibri" pitchFamily="34" charset="0"/>
            </a:endParaRPr>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r" eaLnBrk="1" hangingPunct="1"/>
            <a:fld id="{85DE7E1D-29EB-412F-86C8-C25724CC6BE7}" type="slidenum">
              <a:rPr lang="en-GB" sz="1200">
                <a:latin typeface="Calibri" pitchFamily="34" charset="0"/>
              </a:rPr>
              <a:pPr algn="r" eaLnBrk="1" hangingPunct="1"/>
              <a:t>37</a:t>
            </a:fld>
            <a:endParaRPr lang="en-GB" sz="1200">
              <a:latin typeface="Calibri" pitchFamily="34" charset="0"/>
            </a:endParaRPr>
          </a:p>
        </p:txBody>
      </p:sp>
      <p:sp>
        <p:nvSpPr>
          <p:cNvPr id="1464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r" eaLnBrk="1" hangingPunct="1"/>
            <a:fld id="{50B4B5DA-0D71-4CB9-A5AE-014C8B8612C3}" type="slidenum">
              <a:rPr lang="en-GB" sz="1200">
                <a:latin typeface="Calibri" pitchFamily="34" charset="0"/>
              </a:rPr>
              <a:pPr algn="r" eaLnBrk="1" hangingPunct="1"/>
              <a:t>38</a:t>
            </a:fld>
            <a:endParaRPr lang="en-GB" sz="1200">
              <a:latin typeface="Calibri" pitchFamily="34" charset="0"/>
            </a:endParaRPr>
          </a:p>
        </p:txBody>
      </p:sp>
      <p:sp>
        <p:nvSpPr>
          <p:cNvPr id="1443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E38AB891-B4B3-4506-B464-5E43259EE95F}" type="slidenum">
              <a:rPr lang="en-GB" sz="1200">
                <a:latin typeface="Calibri" pitchFamily="34" charset="0"/>
              </a:rPr>
              <a:pPr eaLnBrk="1" hangingPunct="1"/>
              <a:t>3</a:t>
            </a:fld>
            <a:endParaRPr lang="en-GB" sz="1200">
              <a:latin typeface="Calibri" pitchFamily="34" charset="0"/>
            </a:endParaRPr>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9345CE10-46E6-42E8-9418-F7B09AB7E146}" type="slidenum">
              <a:rPr lang="en-GB" sz="1200">
                <a:latin typeface="Calibri" pitchFamily="34" charset="0"/>
              </a:rPr>
              <a:pPr eaLnBrk="1" hangingPunct="1"/>
              <a:t>39</a:t>
            </a:fld>
            <a:endParaRPr lang="en-GB" sz="1200">
              <a:latin typeface="Calibri" pitchFamily="34" charset="0"/>
            </a:endParaRPr>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A3C20010-AA4E-4E93-B853-470FBB856267}" type="slidenum">
              <a:rPr lang="en-GB" sz="1200">
                <a:latin typeface="Calibri" pitchFamily="34" charset="0"/>
              </a:rPr>
              <a:pPr eaLnBrk="1" hangingPunct="1"/>
              <a:t>40</a:t>
            </a:fld>
            <a:endParaRPr lang="en-GB" sz="1200">
              <a:latin typeface="Calibri" pitchFamily="34" charset="0"/>
            </a:endParaRPr>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3490D4F-89EC-4974-90BD-9AC4DCEA078D}" type="slidenum">
              <a:rPr lang="en-GB" sz="1200">
                <a:latin typeface="Calibri" pitchFamily="34" charset="0"/>
              </a:rPr>
              <a:pPr eaLnBrk="1" hangingPunct="1"/>
              <a:t>41</a:t>
            </a:fld>
            <a:endParaRPr lang="en-GB" sz="1200">
              <a:latin typeface="Calibri" pitchFamily="34" charset="0"/>
            </a:endParaRPr>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F85C0684-B65C-4928-BC6A-10F4F2BC8772}" type="slidenum">
              <a:rPr lang="en-GB" sz="1200">
                <a:latin typeface="Calibri" pitchFamily="34" charset="0"/>
              </a:rPr>
              <a:pPr eaLnBrk="1" hangingPunct="1"/>
              <a:t>42</a:t>
            </a:fld>
            <a:endParaRPr lang="en-GB" sz="1200">
              <a:latin typeface="Calibri" pitchFamily="34" charset="0"/>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A40043F4-B95D-4C0B-9AD2-1321E6750507}" type="slidenum">
              <a:rPr lang="en-GB" sz="1200">
                <a:latin typeface="Calibri" pitchFamily="34" charset="0"/>
              </a:rPr>
              <a:pPr eaLnBrk="1" hangingPunct="1"/>
              <a:t>43</a:t>
            </a:fld>
            <a:endParaRPr lang="en-GB" sz="1200">
              <a:latin typeface="Calibri" pitchFamily="34" charset="0"/>
            </a:endParaRPr>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1523B755-4E82-4476-BE97-B94DDA41993F}" type="slidenum">
              <a:rPr lang="en-GB" sz="1200">
                <a:latin typeface="Calibri" pitchFamily="34" charset="0"/>
              </a:rPr>
              <a:pPr eaLnBrk="1" hangingPunct="1"/>
              <a:t>44</a:t>
            </a:fld>
            <a:endParaRPr lang="en-GB" sz="1200">
              <a:latin typeface="Calibri" pitchFamily="34" charset="0"/>
            </a:endParaRPr>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4746A90F-721A-427B-97D0-5A1DC11FF82B}" type="slidenum">
              <a:rPr lang="en-GB" sz="1200">
                <a:latin typeface="Calibri" pitchFamily="34" charset="0"/>
              </a:rPr>
              <a:pPr eaLnBrk="1" hangingPunct="1"/>
              <a:t>45</a:t>
            </a:fld>
            <a:endParaRPr lang="en-GB" sz="1200">
              <a:latin typeface="Calibri" pitchFamily="34" charset="0"/>
            </a:endParaRPr>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8E213605-9B3E-4FC6-8ACB-82AC20009E36}" type="slidenum">
              <a:rPr lang="en-GB" sz="1200">
                <a:latin typeface="Calibri" pitchFamily="34" charset="0"/>
              </a:rPr>
              <a:pPr eaLnBrk="1" hangingPunct="1"/>
              <a:t>46</a:t>
            </a:fld>
            <a:endParaRPr lang="en-GB" sz="1200">
              <a:latin typeface="Calibri" pitchFamily="34" charset="0"/>
            </a:endParaRPr>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3ABAFD4F-3862-42DF-B036-52F17E4BC477}" type="slidenum">
              <a:rPr lang="en-GB" sz="1200">
                <a:latin typeface="Calibri" pitchFamily="34" charset="0"/>
              </a:rPr>
              <a:pPr eaLnBrk="1" hangingPunct="1"/>
              <a:t>47</a:t>
            </a:fld>
            <a:endParaRPr lang="en-GB" sz="1200">
              <a:latin typeface="Calibri" pitchFamily="34" charset="0"/>
            </a:endParaRPr>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4D2E4541-09AC-4C30-A4D2-41791341814C}" type="slidenum">
              <a:rPr lang="en-GB" sz="1200">
                <a:latin typeface="Calibri" pitchFamily="34" charset="0"/>
              </a:rPr>
              <a:pPr eaLnBrk="1" hangingPunct="1"/>
              <a:t>48</a:t>
            </a:fld>
            <a:endParaRPr lang="en-GB" sz="1200">
              <a:latin typeface="Calibri" pitchFamily="34" charset="0"/>
            </a:endParaRPr>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ECF028BD-998C-4027-BCE7-06F1A60729BD}" type="slidenum">
              <a:rPr lang="en-GB" sz="1200">
                <a:latin typeface="Calibri" pitchFamily="34" charset="0"/>
              </a:rPr>
              <a:pPr eaLnBrk="1" hangingPunct="1"/>
              <a:t>4</a:t>
            </a:fld>
            <a:endParaRPr lang="en-GB" sz="1200">
              <a:latin typeface="Calibri" pitchFamily="34" charset="0"/>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3BC84FF8-25B4-4F84-958B-84BF8B8E3440}" type="slidenum">
              <a:rPr lang="en-GB" sz="1200">
                <a:latin typeface="Calibri" pitchFamily="34" charset="0"/>
              </a:rPr>
              <a:pPr eaLnBrk="1" hangingPunct="1"/>
              <a:t>49</a:t>
            </a:fld>
            <a:endParaRPr lang="en-GB" sz="1200">
              <a:latin typeface="Calibri" pitchFamily="34" charset="0"/>
            </a:endParaRPr>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A31E3F49-E6CF-4A27-8D56-87D659B2B43F}" type="slidenum">
              <a:rPr lang="en-GB" sz="1200">
                <a:latin typeface="Calibri" pitchFamily="34" charset="0"/>
              </a:rPr>
              <a:pPr eaLnBrk="1" hangingPunct="1"/>
              <a:t>50</a:t>
            </a:fld>
            <a:endParaRPr lang="en-GB" sz="1200">
              <a:latin typeface="Calibri" pitchFamily="34" charset="0"/>
            </a:endParaRPr>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60E479DE-9A51-4E5C-8955-F9E24BFB2802}" type="slidenum">
              <a:rPr lang="en-GB" sz="1200">
                <a:latin typeface="Calibri" pitchFamily="34" charset="0"/>
              </a:rPr>
              <a:pPr eaLnBrk="1" hangingPunct="1"/>
              <a:t>51</a:t>
            </a:fld>
            <a:endParaRPr lang="en-GB" sz="1200">
              <a:latin typeface="Calibri" pitchFamily="34" charset="0"/>
            </a:endParaRPr>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92EBB19D-6E53-44B0-83EE-CCDB8271E8A9}" type="slidenum">
              <a:rPr lang="en-GB" sz="1200">
                <a:latin typeface="Calibri" pitchFamily="34" charset="0"/>
              </a:rPr>
              <a:pPr eaLnBrk="1" hangingPunct="1"/>
              <a:t>52</a:t>
            </a:fld>
            <a:endParaRPr lang="en-GB" sz="1200">
              <a:latin typeface="Calibri" pitchFamily="34" charset="0"/>
            </a:endParaRPr>
          </a:p>
        </p:txBody>
      </p:sp>
      <p:sp>
        <p:nvSpPr>
          <p:cNvPr id="1136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612135E6-9664-42D4-BE6E-8A8AEF87FEE1}" type="slidenum">
              <a:rPr lang="en-GB" sz="1200">
                <a:latin typeface="Calibri" pitchFamily="34" charset="0"/>
              </a:rPr>
              <a:pPr eaLnBrk="1" hangingPunct="1"/>
              <a:t>53</a:t>
            </a:fld>
            <a:endParaRPr lang="en-GB" sz="1200">
              <a:latin typeface="Calibri" pitchFamily="34" charset="0"/>
            </a:endParaRPr>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5E9BC87F-2497-470D-932A-DB2FAF74716D}" type="slidenum">
              <a:rPr lang="en-GB" sz="1200">
                <a:latin typeface="Calibri" pitchFamily="34" charset="0"/>
              </a:rPr>
              <a:pPr eaLnBrk="1" hangingPunct="1"/>
              <a:t>54</a:t>
            </a:fld>
            <a:endParaRPr lang="en-GB" sz="1200">
              <a:latin typeface="Calibri" pitchFamily="34" charset="0"/>
            </a:endParaRPr>
          </a:p>
        </p:txBody>
      </p:sp>
      <p:sp>
        <p:nvSpPr>
          <p:cNvPr id="1177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70AFAA-2BF5-4F6D-AF0E-B18B42030152}" type="slidenum">
              <a:rPr lang="en-GB" sz="1200">
                <a:latin typeface="Calibri" pitchFamily="34" charset="0"/>
              </a:rPr>
              <a:pPr eaLnBrk="1" hangingPunct="1"/>
              <a:t>55</a:t>
            </a:fld>
            <a:endParaRPr lang="en-GB" sz="1200">
              <a:latin typeface="Calibri" pitchFamily="34" charset="0"/>
            </a:endParaRPr>
          </a:p>
        </p:txBody>
      </p:sp>
      <p:sp>
        <p:nvSpPr>
          <p:cNvPr id="1198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21C96DEC-3B34-4362-A878-A7F0A24F0648}" type="slidenum">
              <a:rPr lang="en-GB" sz="1200">
                <a:latin typeface="Calibri" pitchFamily="34" charset="0"/>
              </a:rPr>
              <a:pPr eaLnBrk="1" hangingPunct="1"/>
              <a:t>56</a:t>
            </a:fld>
            <a:endParaRPr lang="en-GB" sz="1200">
              <a:latin typeface="Calibri" pitchFamily="34" charset="0"/>
            </a:endParaRPr>
          </a:p>
        </p:txBody>
      </p:sp>
      <p:sp>
        <p:nvSpPr>
          <p:cNvPr id="1218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0B6B20DB-FB48-470F-9536-4CCA968220E7}" type="slidenum">
              <a:rPr lang="en-GB" sz="1200">
                <a:latin typeface="Calibri" pitchFamily="34" charset="0"/>
              </a:rPr>
              <a:pPr eaLnBrk="1" hangingPunct="1"/>
              <a:t>57</a:t>
            </a:fld>
            <a:endParaRPr lang="en-GB" sz="1200">
              <a:latin typeface="Calibri" pitchFamily="34" charset="0"/>
            </a:endParaRPr>
          </a:p>
        </p:txBody>
      </p:sp>
      <p:sp>
        <p:nvSpPr>
          <p:cNvPr id="1239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8E8945F1-90EB-46EF-B611-F35D6A6987DB}" type="slidenum">
              <a:rPr lang="en-GB" sz="1200">
                <a:latin typeface="Calibri" pitchFamily="34" charset="0"/>
              </a:rPr>
              <a:pPr eaLnBrk="1" hangingPunct="1"/>
              <a:t>58</a:t>
            </a:fld>
            <a:endParaRPr lang="en-GB" sz="1200">
              <a:latin typeface="Calibri" pitchFamily="34" charset="0"/>
            </a:endParaRPr>
          </a:p>
        </p:txBody>
      </p:sp>
      <p:sp>
        <p:nvSpPr>
          <p:cNvPr id="1259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E17A855-D692-4FBF-8B8A-4F03F75B49A8}" type="slidenum">
              <a:rPr lang="en-GB" sz="1200">
                <a:latin typeface="Calibri" pitchFamily="34" charset="0"/>
              </a:rPr>
              <a:pPr eaLnBrk="1" hangingPunct="1"/>
              <a:t>5</a:t>
            </a:fld>
            <a:endParaRPr lang="en-GB" sz="1200">
              <a:latin typeface="Calibri" pitchFamily="34" charset="0"/>
            </a:endParaRPr>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0037A721-8297-458F-B3BD-6DCFF51186C0}" type="slidenum">
              <a:rPr lang="en-GB" sz="1200">
                <a:latin typeface="Calibri" pitchFamily="34" charset="0"/>
              </a:rPr>
              <a:pPr eaLnBrk="1" hangingPunct="1"/>
              <a:t>6</a:t>
            </a:fld>
            <a:endParaRPr lang="en-GB" sz="1200">
              <a:latin typeface="Calibri" pitchFamily="34" charset="0"/>
            </a:endParaRPr>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3CC10AF8-9A0D-4E51-8C0C-D0BF31C91FCD}" type="slidenum">
              <a:rPr lang="en-GB" sz="1200">
                <a:latin typeface="Calibri" pitchFamily="34" charset="0"/>
              </a:rPr>
              <a:pPr eaLnBrk="1" hangingPunct="1"/>
              <a:t>7</a:t>
            </a:fld>
            <a:endParaRPr lang="en-GB" sz="1200">
              <a:latin typeface="Calibri" pitchFamily="34" charset="0"/>
            </a:endParaRPr>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03403C1A-B6FF-49F8-B634-C126A823EDF2}" type="slidenum">
              <a:rPr lang="en-GB" sz="1200">
                <a:latin typeface="Calibri" pitchFamily="34" charset="0"/>
              </a:rPr>
              <a:pPr eaLnBrk="1" hangingPunct="1"/>
              <a:t>8</a:t>
            </a:fld>
            <a:endParaRPr lang="en-GB" sz="1200">
              <a:latin typeface="Calibri" pitchFamily="34" charset="0"/>
            </a:endParaRPr>
          </a:p>
        </p:txBody>
      </p:sp>
      <p:sp>
        <p:nvSpPr>
          <p:cNvPr id="317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6 Imagen" descr="Imagen1.jpg"/>
          <p:cNvPicPr>
            <a:picLocks noChangeAspect="1"/>
          </p:cNvPicPr>
          <p:nvPr userDrawn="1"/>
        </p:nvPicPr>
        <p:blipFill>
          <a:blip r:embed="rId2">
            <a:duotone>
              <a:prstClr val="black"/>
              <a:schemeClr val="accent1">
                <a:lumMod val="20000"/>
                <a:lumOff val="80000"/>
                <a:tint val="45000"/>
                <a:satMod val="400000"/>
              </a:schemeClr>
            </a:duotone>
          </a:blip>
          <a:srcRect t="21951"/>
          <a:stretch>
            <a:fillRect/>
          </a:stretch>
        </p:blipFill>
        <p:spPr>
          <a:xfrm>
            <a:off x="6315" y="0"/>
            <a:ext cx="9131370" cy="6858000"/>
          </a:xfrm>
          <a:prstGeom prst="ellipse">
            <a:avLst/>
          </a:prstGeom>
          <a:ln>
            <a:noFill/>
          </a:ln>
          <a:effectLst>
            <a:softEdge rad="635000"/>
          </a:effectLst>
        </p:spPr>
      </p:pic>
      <p:sp>
        <p:nvSpPr>
          <p:cNvPr id="2" name="1 Título"/>
          <p:cNvSpPr>
            <a:spLocks noGrp="1"/>
          </p:cNvSpPr>
          <p:nvPr>
            <p:ph type="ctrTitle"/>
          </p:nvPr>
        </p:nvSpPr>
        <p:spPr>
          <a:xfrm>
            <a:off x="685800" y="2130425"/>
            <a:ext cx="7772400" cy="1470025"/>
          </a:xfrm>
        </p:spPr>
        <p:txBody>
          <a:bodyPr/>
          <a:lstStyle>
            <a:lvl1pPr>
              <a:defRPr>
                <a:solidFill>
                  <a:srgbClr val="00B0F0"/>
                </a:solidFill>
              </a:defRPr>
            </a:lvl1pPr>
          </a:lstStyle>
          <a:p>
            <a:r>
              <a:rPr lang="es-ES" dirty="0" smtClean="0"/>
              <a:t>Haga clic para modificar el estilo de título del patrón</a:t>
            </a:r>
            <a:endParaRPr lang="es-ES" dirty="0"/>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ES" dirty="0"/>
          </a:p>
        </p:txBody>
      </p:sp>
      <p:sp>
        <p:nvSpPr>
          <p:cNvPr id="5" name="3 Marcador de fecha"/>
          <p:cNvSpPr>
            <a:spLocks noGrp="1"/>
          </p:cNvSpPr>
          <p:nvPr>
            <p:ph type="dt" sz="half" idx="10"/>
          </p:nvPr>
        </p:nvSpPr>
        <p:spPr/>
        <p:txBody>
          <a:bodyPr/>
          <a:lstStyle>
            <a:lvl1pPr>
              <a:defRPr/>
            </a:lvl1pPr>
          </a:lstStyle>
          <a:p>
            <a:fld id="{C071380F-62F1-410C-AA6C-DB1D4DAD939F}" type="datetime1">
              <a:rPr lang="es-ES"/>
              <a:pPr/>
              <a:t>17/07/2016</a:t>
            </a:fld>
            <a:endParaRPr lang="es-ES"/>
          </a:p>
        </p:txBody>
      </p:sp>
      <p:sp>
        <p:nvSpPr>
          <p:cNvPr id="6"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7" name="5 Marcador de número de diapositiva"/>
          <p:cNvSpPr>
            <a:spLocks noGrp="1"/>
          </p:cNvSpPr>
          <p:nvPr>
            <p:ph type="sldNum" sz="quarter" idx="12"/>
          </p:nvPr>
        </p:nvSpPr>
        <p:spPr/>
        <p:txBody>
          <a:bodyPr/>
          <a:lstStyle>
            <a:lvl1pPr>
              <a:defRPr/>
            </a:lvl1pPr>
          </a:lstStyle>
          <a:p>
            <a:r>
              <a:rPr lang="es-ES"/>
              <a:t>9-</a:t>
            </a:r>
            <a:fld id="{DB23494F-3BFA-4800-9878-22927886BD60}" type="slidenum">
              <a:rPr lang="es-ES"/>
              <a:pPr/>
              <a:t>‹#›</a:t>
            </a:fld>
            <a:endParaRPr lang="es-ES"/>
          </a:p>
        </p:txBody>
      </p:sp>
    </p:spTree>
    <p:extLst>
      <p:ext uri="{BB962C8B-B14F-4D97-AF65-F5344CB8AC3E}">
        <p14:creationId xmlns:p14="http://schemas.microsoft.com/office/powerpoint/2010/main" val="1191332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49331F16-7E7C-40E0-876B-CB9F34287260}" type="datetime1">
              <a:rPr lang="es-ES"/>
              <a:pPr/>
              <a:t>17/07/2016</a:t>
            </a:fld>
            <a:endParaRPr lang="es-ES"/>
          </a:p>
        </p:txBody>
      </p:sp>
      <p:sp>
        <p:nvSpPr>
          <p:cNvPr id="5"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6" name="5 Marcador de número de diapositiva"/>
          <p:cNvSpPr>
            <a:spLocks noGrp="1"/>
          </p:cNvSpPr>
          <p:nvPr>
            <p:ph type="sldNum" sz="quarter" idx="12"/>
          </p:nvPr>
        </p:nvSpPr>
        <p:spPr/>
        <p:txBody>
          <a:bodyPr/>
          <a:lstStyle>
            <a:lvl1pPr>
              <a:defRPr/>
            </a:lvl1pPr>
          </a:lstStyle>
          <a:p>
            <a:fld id="{AE36F7C5-3039-4885-B65E-A6E8884910C3}" type="slidenum">
              <a:rPr lang="es-ES"/>
              <a:pPr/>
              <a:t>‹#›</a:t>
            </a:fld>
            <a:endParaRPr lang="es-ES"/>
          </a:p>
        </p:txBody>
      </p:sp>
    </p:spTree>
    <p:extLst>
      <p:ext uri="{BB962C8B-B14F-4D97-AF65-F5344CB8AC3E}">
        <p14:creationId xmlns:p14="http://schemas.microsoft.com/office/powerpoint/2010/main" val="328616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662A47D1-C2F3-4F71-977A-98DA48E6D2EE}" type="datetime1">
              <a:rPr lang="es-ES"/>
              <a:pPr/>
              <a:t>17/07/2016</a:t>
            </a:fld>
            <a:endParaRPr lang="es-ES"/>
          </a:p>
        </p:txBody>
      </p:sp>
      <p:sp>
        <p:nvSpPr>
          <p:cNvPr id="5"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6" name="5 Marcador de número de diapositiva"/>
          <p:cNvSpPr>
            <a:spLocks noGrp="1"/>
          </p:cNvSpPr>
          <p:nvPr>
            <p:ph type="sldNum" sz="quarter" idx="12"/>
          </p:nvPr>
        </p:nvSpPr>
        <p:spPr/>
        <p:txBody>
          <a:bodyPr/>
          <a:lstStyle>
            <a:lvl1pPr>
              <a:defRPr/>
            </a:lvl1pPr>
          </a:lstStyle>
          <a:p>
            <a:fld id="{A73407AF-B01D-4D1E-B887-072C08580E35}" type="slidenum">
              <a:rPr lang="es-ES"/>
              <a:pPr/>
              <a:t>‹#›</a:t>
            </a:fld>
            <a:endParaRPr lang="es-ES"/>
          </a:p>
        </p:txBody>
      </p:sp>
    </p:spTree>
    <p:extLst>
      <p:ext uri="{BB962C8B-B14F-4D97-AF65-F5344CB8AC3E}">
        <p14:creationId xmlns:p14="http://schemas.microsoft.com/office/powerpoint/2010/main" val="2283239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p:spPr>
        <p:txBody>
          <a:bodyPr/>
          <a:lstStyle>
            <a:lvl1pPr>
              <a:defRPr/>
            </a:lvl1pPr>
          </a:lstStyle>
          <a:p>
            <a:fld id="{3C48C573-4298-4BF1-B193-903016089CB8}" type="datetime1">
              <a:rPr lang="es-ES"/>
              <a:pPr/>
              <a:t>17/07/2016</a:t>
            </a:fld>
            <a:endParaRPr lang="es-ES"/>
          </a:p>
        </p:txBody>
      </p:sp>
      <p:sp>
        <p:nvSpPr>
          <p:cNvPr id="3" name="Footer Placeholder 2"/>
          <p:cNvSpPr>
            <a:spLocks noGrp="1"/>
          </p:cNvSpPr>
          <p:nvPr>
            <p:ph type="ftr" sz="quarter" idx="11"/>
          </p:nvPr>
        </p:nvSpPr>
        <p:spPr>
          <a:xfrm>
            <a:off x="3124200" y="6356350"/>
            <a:ext cx="2895600" cy="365125"/>
          </a:xfrm>
        </p:spPr>
        <p:txBody>
          <a:bodyPr/>
          <a:lstStyle>
            <a:lvl1pPr>
              <a:defRPr/>
            </a:lvl1pPr>
          </a:lstStyle>
          <a:p>
            <a:r>
              <a:rPr lang="en-US"/>
              <a:t>Copyright © 2011 Pearson Education, Inc. Publishing as Prentice Hall</a:t>
            </a:r>
            <a:endParaRPr lang="es-ES"/>
          </a:p>
        </p:txBody>
      </p:sp>
      <p:sp>
        <p:nvSpPr>
          <p:cNvPr id="4" name="Slide Number Placeholder 3"/>
          <p:cNvSpPr>
            <a:spLocks noGrp="1"/>
          </p:cNvSpPr>
          <p:nvPr>
            <p:ph type="sldNum" sz="quarter" idx="12"/>
          </p:nvPr>
        </p:nvSpPr>
        <p:spPr>
          <a:xfrm>
            <a:off x="6553200" y="6356350"/>
            <a:ext cx="2133600" cy="365125"/>
          </a:xfrm>
        </p:spPr>
        <p:txBody>
          <a:bodyPr/>
          <a:lstStyle>
            <a:lvl1pPr>
              <a:defRPr/>
            </a:lvl1pPr>
          </a:lstStyle>
          <a:p>
            <a:r>
              <a:rPr lang="es-ES"/>
              <a:t>9-</a:t>
            </a:r>
            <a:fld id="{C06E67E3-4A4D-49A2-B1D9-0A14E8520FDA}" type="slidenum">
              <a:rPr lang="es-ES"/>
              <a:pPr/>
              <a:t>‹#›</a:t>
            </a:fld>
            <a:endParaRPr lang="es-ES"/>
          </a:p>
        </p:txBody>
      </p:sp>
    </p:spTree>
    <p:extLst>
      <p:ext uri="{BB962C8B-B14F-4D97-AF65-F5344CB8AC3E}">
        <p14:creationId xmlns:p14="http://schemas.microsoft.com/office/powerpoint/2010/main" val="94501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n>
                  <a:solidFill>
                    <a:schemeClr val="tx1"/>
                  </a:solidFill>
                  <a:prstDash val="solid"/>
                </a:ln>
                <a:solidFill>
                  <a:srgbClr val="00B0F0"/>
                </a:solidFill>
              </a:defRPr>
            </a:lvl1pPr>
          </a:lstStyle>
          <a:p>
            <a:r>
              <a:rPr lang="es-ES" dirty="0" smtClean="0"/>
              <a:t>Haga clic para modificar el estilo de título del patrón</a:t>
            </a:r>
            <a:endParaRPr lang="es-ES" dirty="0"/>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1F8F8339-558F-41C7-B299-7B5E9DDE9AFE}" type="datetime1">
              <a:rPr lang="es-ES"/>
              <a:pPr/>
              <a:t>17/07/2016</a:t>
            </a:fld>
            <a:endParaRPr lang="es-ES"/>
          </a:p>
        </p:txBody>
      </p:sp>
      <p:sp>
        <p:nvSpPr>
          <p:cNvPr id="5"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6" name="5 Marcador de número de diapositiva"/>
          <p:cNvSpPr>
            <a:spLocks noGrp="1"/>
          </p:cNvSpPr>
          <p:nvPr>
            <p:ph type="sldNum" sz="quarter" idx="12"/>
          </p:nvPr>
        </p:nvSpPr>
        <p:spPr/>
        <p:txBody>
          <a:bodyPr/>
          <a:lstStyle>
            <a:lvl1pPr>
              <a:defRPr/>
            </a:lvl1pPr>
          </a:lstStyle>
          <a:p>
            <a:r>
              <a:rPr lang="es-ES"/>
              <a:t>9-</a:t>
            </a:r>
            <a:fld id="{3D359908-BE3F-4E50-9C74-39E516A4BF86}" type="slidenum">
              <a:rPr lang="es-ES"/>
              <a:pPr/>
              <a:t>‹#›</a:t>
            </a:fld>
            <a:endParaRPr lang="es-ES"/>
          </a:p>
        </p:txBody>
      </p:sp>
    </p:spTree>
    <p:extLst>
      <p:ext uri="{BB962C8B-B14F-4D97-AF65-F5344CB8AC3E}">
        <p14:creationId xmlns:p14="http://schemas.microsoft.com/office/powerpoint/2010/main" val="395530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05632B92-B664-4AAA-8CE8-0E92488852B3}" type="datetime1">
              <a:rPr lang="es-ES"/>
              <a:pPr/>
              <a:t>17/07/2016</a:t>
            </a:fld>
            <a:endParaRPr lang="es-ES"/>
          </a:p>
        </p:txBody>
      </p:sp>
      <p:sp>
        <p:nvSpPr>
          <p:cNvPr id="5"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6" name="5 Marcador de número de diapositiva"/>
          <p:cNvSpPr>
            <a:spLocks noGrp="1"/>
          </p:cNvSpPr>
          <p:nvPr>
            <p:ph type="sldNum" sz="quarter" idx="12"/>
          </p:nvPr>
        </p:nvSpPr>
        <p:spPr/>
        <p:txBody>
          <a:bodyPr/>
          <a:lstStyle>
            <a:lvl1pPr>
              <a:defRPr/>
            </a:lvl1pPr>
          </a:lstStyle>
          <a:p>
            <a:fld id="{433F7411-6282-48C1-AC0B-D47D08C0F52A}" type="slidenum">
              <a:rPr lang="es-ES"/>
              <a:pPr/>
              <a:t>‹#›</a:t>
            </a:fld>
            <a:endParaRPr lang="es-ES"/>
          </a:p>
        </p:txBody>
      </p:sp>
    </p:spTree>
    <p:extLst>
      <p:ext uri="{BB962C8B-B14F-4D97-AF65-F5344CB8AC3E}">
        <p14:creationId xmlns:p14="http://schemas.microsoft.com/office/powerpoint/2010/main" val="157228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lvl1pPr>
              <a:defRPr/>
            </a:lvl1pPr>
          </a:lstStyle>
          <a:p>
            <a:fld id="{B01F8B93-D785-435A-BEB3-110231838E28}" type="datetime1">
              <a:rPr lang="es-ES"/>
              <a:pPr/>
              <a:t>17/07/2016</a:t>
            </a:fld>
            <a:endParaRPr lang="es-ES"/>
          </a:p>
        </p:txBody>
      </p:sp>
      <p:sp>
        <p:nvSpPr>
          <p:cNvPr id="6" name="5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7" name="6 Marcador de número de diapositiva"/>
          <p:cNvSpPr>
            <a:spLocks noGrp="1"/>
          </p:cNvSpPr>
          <p:nvPr>
            <p:ph type="sldNum" sz="quarter" idx="12"/>
          </p:nvPr>
        </p:nvSpPr>
        <p:spPr/>
        <p:txBody>
          <a:bodyPr/>
          <a:lstStyle>
            <a:lvl1pPr>
              <a:defRPr/>
            </a:lvl1pPr>
          </a:lstStyle>
          <a:p>
            <a:fld id="{5705587B-B8DF-44AA-AA67-F967D024931A}" type="slidenum">
              <a:rPr lang="es-ES"/>
              <a:pPr/>
              <a:t>‹#›</a:t>
            </a:fld>
            <a:endParaRPr lang="es-ES"/>
          </a:p>
        </p:txBody>
      </p:sp>
    </p:spTree>
    <p:extLst>
      <p:ext uri="{BB962C8B-B14F-4D97-AF65-F5344CB8AC3E}">
        <p14:creationId xmlns:p14="http://schemas.microsoft.com/office/powerpoint/2010/main" val="3165005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lvl1pPr>
              <a:defRPr/>
            </a:lvl1pPr>
          </a:lstStyle>
          <a:p>
            <a:fld id="{26B0914C-3302-4F81-AEA8-D45CEA814A33}" type="datetime1">
              <a:rPr lang="es-ES"/>
              <a:pPr/>
              <a:t>17/07/2016</a:t>
            </a:fld>
            <a:endParaRPr lang="es-ES"/>
          </a:p>
        </p:txBody>
      </p:sp>
      <p:sp>
        <p:nvSpPr>
          <p:cNvPr id="8" name="7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9" name="8 Marcador de número de diapositiva"/>
          <p:cNvSpPr>
            <a:spLocks noGrp="1"/>
          </p:cNvSpPr>
          <p:nvPr>
            <p:ph type="sldNum" sz="quarter" idx="12"/>
          </p:nvPr>
        </p:nvSpPr>
        <p:spPr/>
        <p:txBody>
          <a:bodyPr/>
          <a:lstStyle>
            <a:lvl1pPr>
              <a:defRPr/>
            </a:lvl1pPr>
          </a:lstStyle>
          <a:p>
            <a:fld id="{86FF40D8-A4A9-4C5E-9236-28E59E453A37}" type="slidenum">
              <a:rPr lang="es-ES"/>
              <a:pPr/>
              <a:t>‹#›</a:t>
            </a:fld>
            <a:endParaRPr lang="es-ES"/>
          </a:p>
        </p:txBody>
      </p:sp>
    </p:spTree>
    <p:extLst>
      <p:ext uri="{BB962C8B-B14F-4D97-AF65-F5344CB8AC3E}">
        <p14:creationId xmlns:p14="http://schemas.microsoft.com/office/powerpoint/2010/main" val="170125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lvl1pPr>
              <a:defRPr/>
            </a:lvl1pPr>
          </a:lstStyle>
          <a:p>
            <a:fld id="{3C91F111-DBE4-44AE-94AC-E243554FE5F7}" type="datetime1">
              <a:rPr lang="es-ES"/>
              <a:pPr/>
              <a:t>17/07/2016</a:t>
            </a:fld>
            <a:endParaRPr lang="es-ES"/>
          </a:p>
        </p:txBody>
      </p:sp>
      <p:sp>
        <p:nvSpPr>
          <p:cNvPr id="4" name="3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5" name="4 Marcador de número de diapositiva"/>
          <p:cNvSpPr>
            <a:spLocks noGrp="1"/>
          </p:cNvSpPr>
          <p:nvPr>
            <p:ph type="sldNum" sz="quarter" idx="12"/>
          </p:nvPr>
        </p:nvSpPr>
        <p:spPr/>
        <p:txBody>
          <a:bodyPr/>
          <a:lstStyle>
            <a:lvl1pPr>
              <a:defRPr/>
            </a:lvl1pPr>
          </a:lstStyle>
          <a:p>
            <a:fld id="{CF8EAA94-4C31-436E-9CA8-E6DB84211F8B}" type="slidenum">
              <a:rPr lang="es-ES"/>
              <a:pPr/>
              <a:t>‹#›</a:t>
            </a:fld>
            <a:endParaRPr lang="es-ES"/>
          </a:p>
        </p:txBody>
      </p:sp>
    </p:spTree>
    <p:extLst>
      <p:ext uri="{BB962C8B-B14F-4D97-AF65-F5344CB8AC3E}">
        <p14:creationId xmlns:p14="http://schemas.microsoft.com/office/powerpoint/2010/main" val="275641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fld id="{5E09729F-EC4B-40C4-A6DA-361758527347}" type="datetime1">
              <a:rPr lang="es-ES"/>
              <a:pPr/>
              <a:t>17/07/2016</a:t>
            </a:fld>
            <a:endParaRPr lang="es-ES"/>
          </a:p>
        </p:txBody>
      </p:sp>
      <p:sp>
        <p:nvSpPr>
          <p:cNvPr id="3" name="2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4" name="3 Marcador de número de diapositiva"/>
          <p:cNvSpPr>
            <a:spLocks noGrp="1"/>
          </p:cNvSpPr>
          <p:nvPr>
            <p:ph type="sldNum" sz="quarter" idx="12"/>
          </p:nvPr>
        </p:nvSpPr>
        <p:spPr/>
        <p:txBody>
          <a:bodyPr/>
          <a:lstStyle>
            <a:lvl1pPr>
              <a:defRPr/>
            </a:lvl1pPr>
          </a:lstStyle>
          <a:p>
            <a:fld id="{7B672B6B-A5F7-4F8A-813E-14B33AAD3815}" type="slidenum">
              <a:rPr lang="es-ES"/>
              <a:pPr/>
              <a:t>‹#›</a:t>
            </a:fld>
            <a:endParaRPr lang="es-ES"/>
          </a:p>
        </p:txBody>
      </p:sp>
    </p:spTree>
    <p:extLst>
      <p:ext uri="{BB962C8B-B14F-4D97-AF65-F5344CB8AC3E}">
        <p14:creationId xmlns:p14="http://schemas.microsoft.com/office/powerpoint/2010/main" val="3176339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E7257DF2-EF2C-4D2F-9F57-44703712C10E}" type="datetime1">
              <a:rPr lang="es-ES"/>
              <a:pPr/>
              <a:t>17/07/2016</a:t>
            </a:fld>
            <a:endParaRPr lang="es-ES"/>
          </a:p>
        </p:txBody>
      </p:sp>
      <p:sp>
        <p:nvSpPr>
          <p:cNvPr id="6" name="5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7" name="6 Marcador de número de diapositiva"/>
          <p:cNvSpPr>
            <a:spLocks noGrp="1"/>
          </p:cNvSpPr>
          <p:nvPr>
            <p:ph type="sldNum" sz="quarter" idx="12"/>
          </p:nvPr>
        </p:nvSpPr>
        <p:spPr/>
        <p:txBody>
          <a:bodyPr/>
          <a:lstStyle>
            <a:lvl1pPr>
              <a:defRPr/>
            </a:lvl1pPr>
          </a:lstStyle>
          <a:p>
            <a:fld id="{B694D8BB-078F-4566-B090-92B87F70E0C6}" type="slidenum">
              <a:rPr lang="es-ES"/>
              <a:pPr/>
              <a:t>‹#›</a:t>
            </a:fld>
            <a:endParaRPr lang="es-ES"/>
          </a:p>
        </p:txBody>
      </p:sp>
    </p:spTree>
    <p:extLst>
      <p:ext uri="{BB962C8B-B14F-4D97-AF65-F5344CB8AC3E}">
        <p14:creationId xmlns:p14="http://schemas.microsoft.com/office/powerpoint/2010/main" val="355832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FF9119AC-1B3E-4410-A722-636BE73E888F}" type="datetime1">
              <a:rPr lang="es-ES"/>
              <a:pPr/>
              <a:t>17/07/2016</a:t>
            </a:fld>
            <a:endParaRPr lang="es-ES"/>
          </a:p>
        </p:txBody>
      </p:sp>
      <p:sp>
        <p:nvSpPr>
          <p:cNvPr id="6" name="5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7" name="6 Marcador de número de diapositiva"/>
          <p:cNvSpPr>
            <a:spLocks noGrp="1"/>
          </p:cNvSpPr>
          <p:nvPr>
            <p:ph type="sldNum" sz="quarter" idx="12"/>
          </p:nvPr>
        </p:nvSpPr>
        <p:spPr/>
        <p:txBody>
          <a:bodyPr/>
          <a:lstStyle>
            <a:lvl1pPr>
              <a:defRPr/>
            </a:lvl1pPr>
          </a:lstStyle>
          <a:p>
            <a:fld id="{D1905EFC-09C6-4264-A90C-4FF1C9C6A835}" type="slidenum">
              <a:rPr lang="es-ES"/>
              <a:pPr/>
              <a:t>‹#›</a:t>
            </a:fld>
            <a:endParaRPr lang="es-ES"/>
          </a:p>
        </p:txBody>
      </p:sp>
    </p:spTree>
    <p:extLst>
      <p:ext uri="{BB962C8B-B14F-4D97-AF65-F5344CB8AC3E}">
        <p14:creationId xmlns:p14="http://schemas.microsoft.com/office/powerpoint/2010/main" val="432092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Marcador de título"/>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bodyPr>
          <a:lstStyle/>
          <a:p>
            <a:pPr lvl="0"/>
            <a:r>
              <a:rPr lang="es-ES" smtClean="0"/>
              <a:t>Haga clic para modificar el estilo de título del patrón</a:t>
            </a:r>
          </a:p>
        </p:txBody>
      </p:sp>
      <p:sp>
        <p:nvSpPr>
          <p:cNvPr id="1028"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FA5C8F4-1212-48B3-9D7A-01A9D1CD3D3C}" type="datetime1">
              <a:rPr lang="es-ES"/>
              <a:pPr/>
              <a:t>17/07/2016</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2011 Pearson Education, Inc. Publishing as Prentice Hall</a:t>
            </a: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r>
              <a:rPr lang="es-ES"/>
              <a:t>9-</a:t>
            </a:r>
            <a:fld id="{97D83AB2-8251-4CAF-BF66-8D659A831139}"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735" r:id="rId1"/>
    <p:sldLayoutId id="2147483733"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34" r:id="rId12"/>
  </p:sldLayoutIdLst>
  <p:hf hdr="0" dt="0"/>
  <p:txStyles>
    <p:titleStyle>
      <a:lvl1pPr algn="ctr" rtl="0" eaLnBrk="0" fontAlgn="base" hangingPunct="0">
        <a:spcBef>
          <a:spcPct val="0"/>
        </a:spcBef>
        <a:spcAft>
          <a:spcPct val="0"/>
        </a:spcAft>
        <a:defRPr sz="4400" b="1" kern="1200">
          <a:ln>
            <a:solidFill>
              <a:sysClr val="windowText" lastClr="000000"/>
            </a:solidFill>
            <a:prstDash val="solid"/>
          </a:ln>
          <a:solidFill>
            <a:srgbClr val="0070C0"/>
          </a:solidFill>
          <a:effectLst>
            <a:outerShdw blurRad="88000" dist="50800" dir="5040000" algn="tl">
              <a:schemeClr val="accent4">
                <a:tint val="80000"/>
                <a:satMod val="250000"/>
                <a:alpha val="45000"/>
              </a:schemeClr>
            </a:outerShdw>
          </a:effectLst>
          <a:latin typeface="+mj-lt"/>
          <a:ea typeface="ＭＳ Ｐゴシック" charset="-128"/>
          <a:cs typeface="ＭＳ Ｐゴシック" charset="-128"/>
        </a:defRPr>
      </a:lvl1pPr>
      <a:lvl2pPr algn="ctr" rtl="0" eaLnBrk="0" fontAlgn="base" hangingPunct="0">
        <a:spcBef>
          <a:spcPct val="0"/>
        </a:spcBef>
        <a:spcAft>
          <a:spcPct val="0"/>
        </a:spcAft>
        <a:defRPr sz="4400" b="1">
          <a:solidFill>
            <a:srgbClr val="0070C0"/>
          </a:solidFill>
          <a:latin typeface="Calibri" pitchFamily="34" charset="0"/>
          <a:ea typeface="ＭＳ Ｐゴシック" charset="-128"/>
          <a:cs typeface="ＭＳ Ｐゴシック" charset="-128"/>
        </a:defRPr>
      </a:lvl2pPr>
      <a:lvl3pPr algn="ctr" rtl="0" eaLnBrk="0" fontAlgn="base" hangingPunct="0">
        <a:spcBef>
          <a:spcPct val="0"/>
        </a:spcBef>
        <a:spcAft>
          <a:spcPct val="0"/>
        </a:spcAft>
        <a:defRPr sz="4400" b="1">
          <a:solidFill>
            <a:srgbClr val="0070C0"/>
          </a:solidFill>
          <a:latin typeface="Calibri" pitchFamily="34" charset="0"/>
          <a:ea typeface="ＭＳ Ｐゴシック" charset="-128"/>
          <a:cs typeface="ＭＳ Ｐゴシック" charset="-128"/>
        </a:defRPr>
      </a:lvl3pPr>
      <a:lvl4pPr algn="ctr" rtl="0" eaLnBrk="0" fontAlgn="base" hangingPunct="0">
        <a:spcBef>
          <a:spcPct val="0"/>
        </a:spcBef>
        <a:spcAft>
          <a:spcPct val="0"/>
        </a:spcAft>
        <a:defRPr sz="4400" b="1">
          <a:solidFill>
            <a:srgbClr val="0070C0"/>
          </a:solidFill>
          <a:latin typeface="Calibri" pitchFamily="34" charset="0"/>
          <a:ea typeface="ＭＳ Ｐゴシック" charset="-128"/>
          <a:cs typeface="ＭＳ Ｐゴシック" charset="-128"/>
        </a:defRPr>
      </a:lvl4pPr>
      <a:lvl5pPr algn="ctr" rtl="0" eaLnBrk="0" fontAlgn="base" hangingPunct="0">
        <a:spcBef>
          <a:spcPct val="0"/>
        </a:spcBef>
        <a:spcAft>
          <a:spcPct val="0"/>
        </a:spcAft>
        <a:defRPr sz="4400" b="1">
          <a:solidFill>
            <a:srgbClr val="0070C0"/>
          </a:solidFill>
          <a:latin typeface="Calibri" pitchFamily="34" charset="0"/>
          <a:ea typeface="ＭＳ Ｐゴシック" charset="-128"/>
          <a:cs typeface="ＭＳ Ｐゴシック" charset="-128"/>
        </a:defRPr>
      </a:lvl5pPr>
      <a:lvl6pPr marL="457200" algn="ctr" rtl="0" fontAlgn="base">
        <a:spcBef>
          <a:spcPct val="0"/>
        </a:spcBef>
        <a:spcAft>
          <a:spcPct val="0"/>
        </a:spcAft>
        <a:defRPr sz="4400" b="1">
          <a:solidFill>
            <a:srgbClr val="0070C0"/>
          </a:solidFill>
          <a:latin typeface="Calibri" pitchFamily="34" charset="0"/>
        </a:defRPr>
      </a:lvl6pPr>
      <a:lvl7pPr marL="914400" algn="ctr" rtl="0" fontAlgn="base">
        <a:spcBef>
          <a:spcPct val="0"/>
        </a:spcBef>
        <a:spcAft>
          <a:spcPct val="0"/>
        </a:spcAft>
        <a:defRPr sz="4400" b="1">
          <a:solidFill>
            <a:srgbClr val="0070C0"/>
          </a:solidFill>
          <a:latin typeface="Calibri" pitchFamily="34" charset="0"/>
        </a:defRPr>
      </a:lvl7pPr>
      <a:lvl8pPr marL="1371600" algn="ctr" rtl="0" fontAlgn="base">
        <a:spcBef>
          <a:spcPct val="0"/>
        </a:spcBef>
        <a:spcAft>
          <a:spcPct val="0"/>
        </a:spcAft>
        <a:defRPr sz="4400" b="1">
          <a:solidFill>
            <a:srgbClr val="0070C0"/>
          </a:solidFill>
          <a:latin typeface="Calibri" pitchFamily="34" charset="0"/>
        </a:defRPr>
      </a:lvl8pPr>
      <a:lvl9pPr marL="1828800" algn="ctr" rtl="0" fontAlgn="base">
        <a:spcBef>
          <a:spcPct val="0"/>
        </a:spcBef>
        <a:spcAft>
          <a:spcPct val="0"/>
        </a:spcAft>
        <a:defRPr sz="4400" b="1">
          <a:solidFill>
            <a:srgbClr val="0070C0"/>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773238"/>
            <a:ext cx="8958263" cy="1655762"/>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mtClean="0">
                <a:ea typeface="+mj-ea"/>
                <a:cs typeface="+mj-cs"/>
              </a:rPr>
              <a:t>Chapter 9</a:t>
            </a:r>
            <a:br>
              <a:rPr lang="en-US" smtClean="0">
                <a:ea typeface="+mj-ea"/>
                <a:cs typeface="+mj-cs"/>
              </a:rPr>
            </a:br>
            <a:r>
              <a:rPr lang="en-US" smtClean="0">
                <a:ea typeface="+mj-ea"/>
                <a:cs typeface="+mj-cs"/>
              </a:rPr>
              <a:t>E-Commerce Security and</a:t>
            </a:r>
            <a:br>
              <a:rPr lang="en-US" smtClean="0">
                <a:ea typeface="+mj-ea"/>
                <a:cs typeface="+mj-cs"/>
              </a:rPr>
            </a:br>
            <a:r>
              <a:rPr lang="en-US" smtClean="0">
                <a:ea typeface="+mj-ea"/>
                <a:cs typeface="+mj-cs"/>
              </a:rPr>
              <a:t>Fraud Protection</a:t>
            </a:r>
            <a:endParaRPr lang="en-US" sz="3600" smtClean="0">
              <a:ea typeface="+mj-ea"/>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BASIC E-COMMERCE SECURITY ISSUES</a:t>
            </a:r>
            <a:br>
              <a:rPr lang="en-US" sz="3200" smtClean="0">
                <a:ea typeface="+mj-ea"/>
                <a:cs typeface="+mj-cs"/>
              </a:rPr>
            </a:br>
            <a:r>
              <a:rPr lang="en-US" sz="3200" smtClean="0">
                <a:ea typeface="+mj-ea"/>
                <a:cs typeface="+mj-cs"/>
              </a:rPr>
              <a:t>AND LANDSCAPE</a:t>
            </a:r>
          </a:p>
        </p:txBody>
      </p:sp>
      <p:sp>
        <p:nvSpPr>
          <p:cNvPr id="6147" name="Rectangle 3"/>
          <p:cNvSpPr>
            <a:spLocks noGrp="1" noChangeArrowheads="1"/>
          </p:cNvSpPr>
          <p:nvPr>
            <p:ph type="body" idx="1"/>
          </p:nvPr>
        </p:nvSpPr>
        <p:spPr>
          <a:xfrm>
            <a:off x="428625" y="1428750"/>
            <a:ext cx="8715375" cy="4940300"/>
          </a:xfrm>
        </p:spPr>
        <p:txBody>
          <a:bodyPr>
            <a:normAutofit/>
          </a:bodyPr>
          <a:lstStyle/>
          <a:p>
            <a:pPr eaLnBrk="1" hangingPunct="1">
              <a:lnSpc>
                <a:spcPct val="90000"/>
              </a:lnSpc>
            </a:pPr>
            <a:r>
              <a:rPr lang="en-US" sz="2600" b="1" smtClean="0">
                <a:ea typeface="ＭＳ Ｐゴシック" pitchFamily="34" charset="-128"/>
              </a:rPr>
              <a:t>THE SECURITY BASIC TERMINOLOGY</a:t>
            </a:r>
          </a:p>
          <a:p>
            <a:pPr lvl="1" eaLnBrk="1" hangingPunct="1">
              <a:lnSpc>
                <a:spcPct val="90000"/>
              </a:lnSpc>
            </a:pPr>
            <a:r>
              <a:rPr lang="en-US" sz="2200" b="1" smtClean="0">
                <a:ea typeface="ＭＳ Ｐゴシック" pitchFamily="34" charset="-128"/>
              </a:rPr>
              <a:t>business continuity plan</a:t>
            </a:r>
          </a:p>
          <a:p>
            <a:pPr lvl="1" eaLnBrk="1" hangingPunct="1">
              <a:lnSpc>
                <a:spcPct val="90000"/>
              </a:lnSpc>
              <a:buFontTx/>
              <a:buNone/>
            </a:pPr>
            <a:r>
              <a:rPr lang="en-US" sz="2200" smtClean="0">
                <a:ea typeface="ＭＳ Ｐゴシック" pitchFamily="34" charset="-128"/>
              </a:rPr>
              <a:t>	A plan that keeps the business running after a disaster occurs. Each function in the business should have a valid recovery capability plan.</a:t>
            </a:r>
          </a:p>
          <a:p>
            <a:pPr lvl="1" eaLnBrk="1" hangingPunct="1">
              <a:lnSpc>
                <a:spcPct val="90000"/>
              </a:lnSpc>
            </a:pPr>
            <a:r>
              <a:rPr lang="en-US" sz="2200" b="1" smtClean="0">
                <a:ea typeface="ＭＳ Ｐゴシック" pitchFamily="34" charset="-128"/>
              </a:rPr>
              <a:t>cybercrime</a:t>
            </a:r>
          </a:p>
          <a:p>
            <a:pPr lvl="1" eaLnBrk="1" hangingPunct="1">
              <a:lnSpc>
                <a:spcPct val="90000"/>
              </a:lnSpc>
              <a:buFontTx/>
              <a:buNone/>
            </a:pPr>
            <a:r>
              <a:rPr lang="en-US" sz="2200" smtClean="0">
                <a:ea typeface="ＭＳ Ｐゴシック" pitchFamily="34" charset="-128"/>
              </a:rPr>
              <a:t>	Intentional crimes carried out on the Internet.</a:t>
            </a:r>
          </a:p>
          <a:p>
            <a:pPr lvl="1" eaLnBrk="1" hangingPunct="1">
              <a:lnSpc>
                <a:spcPct val="90000"/>
              </a:lnSpc>
            </a:pPr>
            <a:r>
              <a:rPr lang="en-US" sz="2200" b="1" smtClean="0">
                <a:ea typeface="ＭＳ Ｐゴシック" pitchFamily="34" charset="-128"/>
              </a:rPr>
              <a:t>exposure</a:t>
            </a:r>
          </a:p>
          <a:p>
            <a:pPr lvl="1" eaLnBrk="1" hangingPunct="1">
              <a:lnSpc>
                <a:spcPct val="90000"/>
              </a:lnSpc>
              <a:buFontTx/>
              <a:buNone/>
            </a:pPr>
            <a:r>
              <a:rPr lang="en-US" sz="2200" smtClean="0">
                <a:ea typeface="ＭＳ Ｐゴシック" pitchFamily="34" charset="-128"/>
              </a:rPr>
              <a:t>	The estimated cost, loss, or damage that can result if a threat exploits a vulnerability.</a:t>
            </a:r>
          </a:p>
          <a:p>
            <a:pPr lvl="1" eaLnBrk="1" hangingPunct="1">
              <a:lnSpc>
                <a:spcPct val="90000"/>
              </a:lnSpc>
            </a:pPr>
            <a:r>
              <a:rPr lang="en-US" sz="2200" b="1" smtClean="0">
                <a:ea typeface="ＭＳ Ｐゴシック" pitchFamily="34" charset="-128"/>
              </a:rPr>
              <a:t>fraud</a:t>
            </a:r>
          </a:p>
          <a:p>
            <a:pPr lvl="1" eaLnBrk="1" hangingPunct="1">
              <a:lnSpc>
                <a:spcPct val="90000"/>
              </a:lnSpc>
              <a:buFontTx/>
              <a:buNone/>
            </a:pPr>
            <a:r>
              <a:rPr lang="en-US" sz="2200" smtClean="0">
                <a:ea typeface="ＭＳ Ｐゴシック" pitchFamily="34" charset="-128"/>
              </a:rPr>
              <a:t>	Any business activity that uses deceitful practices or devices to deprive another of property or other rights.</a:t>
            </a:r>
          </a:p>
        </p:txBody>
      </p:sp>
      <p:sp>
        <p:nvSpPr>
          <p:cNvPr id="327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920F4687-A804-41C8-A040-0FBF0036EF30}" type="slidenum">
              <a:rPr lang="es-ES" sz="1200">
                <a:solidFill>
                  <a:srgbClr val="898989"/>
                </a:solidFill>
                <a:latin typeface="Calibri" pitchFamily="34" charset="0"/>
              </a:rPr>
              <a:pPr eaLnBrk="1" hangingPunct="1"/>
              <a:t>9</a:t>
            </a:fld>
            <a:endParaRPr lang="es-ES" sz="1200">
              <a:solidFill>
                <a:srgbClr val="898989"/>
              </a:solidFill>
              <a:latin typeface="Calibri" pitchFamily="34" charset="0"/>
            </a:endParaRPr>
          </a:p>
        </p:txBody>
      </p:sp>
      <p:sp>
        <p:nvSpPr>
          <p:cNvPr id="3277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BASIC E-COMMERCE SECURITY ISSUES</a:t>
            </a:r>
            <a:br>
              <a:rPr lang="en-US" sz="3200" smtClean="0">
                <a:ea typeface="+mj-ea"/>
                <a:cs typeface="+mj-cs"/>
              </a:rPr>
            </a:br>
            <a:r>
              <a:rPr lang="en-US" sz="3200" smtClean="0">
                <a:ea typeface="+mj-ea"/>
                <a:cs typeface="+mj-cs"/>
              </a:rPr>
              <a:t>AND LANDSCAPE</a:t>
            </a:r>
          </a:p>
        </p:txBody>
      </p:sp>
      <p:sp>
        <p:nvSpPr>
          <p:cNvPr id="34819" name="Rectangle 3"/>
          <p:cNvSpPr>
            <a:spLocks noGrp="1" noChangeArrowheads="1"/>
          </p:cNvSpPr>
          <p:nvPr>
            <p:ph type="body" idx="1"/>
          </p:nvPr>
        </p:nvSpPr>
        <p:spPr/>
        <p:txBody>
          <a:bodyPr/>
          <a:lstStyle/>
          <a:p>
            <a:pPr lvl="1" eaLnBrk="1" hangingPunct="1"/>
            <a:r>
              <a:rPr lang="en-US" sz="2200" b="1" smtClean="0">
                <a:ea typeface="ＭＳ Ｐゴシック" pitchFamily="34" charset="-128"/>
              </a:rPr>
              <a:t>malware (malicious software)</a:t>
            </a:r>
          </a:p>
          <a:p>
            <a:pPr lvl="1" eaLnBrk="1" hangingPunct="1">
              <a:buFontTx/>
              <a:buNone/>
            </a:pPr>
            <a:r>
              <a:rPr lang="en-US" sz="2200" smtClean="0">
                <a:ea typeface="ＭＳ Ｐゴシック" pitchFamily="34" charset="-128"/>
              </a:rPr>
              <a:t>	A generic term for malicious software.</a:t>
            </a:r>
          </a:p>
          <a:p>
            <a:pPr lvl="1" eaLnBrk="1" hangingPunct="1"/>
            <a:r>
              <a:rPr lang="en-US" sz="2200" b="1" smtClean="0">
                <a:ea typeface="ＭＳ Ｐゴシック" pitchFamily="34" charset="-128"/>
              </a:rPr>
              <a:t>phishing</a:t>
            </a:r>
          </a:p>
          <a:p>
            <a:pPr lvl="1" eaLnBrk="1" hangingPunct="1">
              <a:buFontTx/>
              <a:buNone/>
            </a:pPr>
            <a:r>
              <a:rPr lang="en-US" sz="2200" smtClean="0">
                <a:ea typeface="ＭＳ Ｐゴシック" pitchFamily="34" charset="-128"/>
              </a:rPr>
              <a:t>	A crimeware technique to steal the identity of a target company to get the identities of its customers.</a:t>
            </a:r>
          </a:p>
          <a:p>
            <a:pPr lvl="1" eaLnBrk="1" hangingPunct="1"/>
            <a:r>
              <a:rPr lang="en-US" sz="2200" b="1" smtClean="0">
                <a:ea typeface="ＭＳ Ｐゴシック" pitchFamily="34" charset="-128"/>
              </a:rPr>
              <a:t>risk</a:t>
            </a:r>
          </a:p>
          <a:p>
            <a:pPr lvl="1" eaLnBrk="1" hangingPunct="1">
              <a:buFontTx/>
              <a:buNone/>
            </a:pPr>
            <a:r>
              <a:rPr lang="en-US" sz="2200" smtClean="0">
                <a:ea typeface="ＭＳ Ｐゴシック" pitchFamily="34" charset="-128"/>
              </a:rPr>
              <a:t>	The probability that a vulnerability will be known and used.</a:t>
            </a:r>
            <a:endParaRPr lang="en-US" sz="2200" b="1" smtClean="0">
              <a:ea typeface="ＭＳ Ｐゴシック" pitchFamily="34" charset="-128"/>
            </a:endParaRPr>
          </a:p>
          <a:p>
            <a:pPr lvl="1" eaLnBrk="1" hangingPunct="1"/>
            <a:r>
              <a:rPr lang="en-US" sz="2200" b="1" smtClean="0">
                <a:ea typeface="ＭＳ Ｐゴシック" pitchFamily="34" charset="-128"/>
              </a:rPr>
              <a:t>social engineering</a:t>
            </a:r>
          </a:p>
          <a:p>
            <a:pPr lvl="1" eaLnBrk="1" hangingPunct="1">
              <a:buFontTx/>
              <a:buNone/>
            </a:pPr>
            <a:r>
              <a:rPr lang="en-US" sz="2200" smtClean="0">
                <a:ea typeface="ＭＳ Ｐゴシック" pitchFamily="34" charset="-128"/>
              </a:rPr>
              <a:t>	A type of nontechnical attack that uses some ruse </a:t>
            </a:r>
            <a:r>
              <a:rPr lang="en-US" sz="2000" smtClean="0">
                <a:ea typeface="ＭＳ Ｐゴシック" pitchFamily="34" charset="-128"/>
              </a:rPr>
              <a:t>(</a:t>
            </a:r>
            <a:r>
              <a:rPr lang="zh-TW" altLang="en-US" sz="2000" smtClean="0">
                <a:ea typeface="新細明體" pitchFamily="18" charset="-120"/>
              </a:rPr>
              <a:t>騙術</a:t>
            </a:r>
            <a:r>
              <a:rPr lang="en-US" altLang="zh-TW" sz="2000" smtClean="0">
                <a:ea typeface="新細明體" pitchFamily="18" charset="-120"/>
              </a:rPr>
              <a:t>)</a:t>
            </a:r>
            <a:r>
              <a:rPr lang="en-US" altLang="zh-TW" smtClean="0">
                <a:ea typeface="ＭＳ Ｐゴシック" pitchFamily="34" charset="-128"/>
              </a:rPr>
              <a:t> </a:t>
            </a:r>
            <a:r>
              <a:rPr lang="en-US" sz="2200" smtClean="0">
                <a:ea typeface="ＭＳ Ｐゴシック" pitchFamily="34" charset="-128"/>
              </a:rPr>
              <a:t>to trick users into revealing information or performing an action that compromises a computer or network.</a:t>
            </a:r>
          </a:p>
        </p:txBody>
      </p:sp>
      <p:sp>
        <p:nvSpPr>
          <p:cNvPr id="348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7ADDE636-A67F-40AF-AA96-79164CC9ECF6}" type="slidenum">
              <a:rPr lang="es-ES" sz="1200">
                <a:solidFill>
                  <a:srgbClr val="898989"/>
                </a:solidFill>
                <a:latin typeface="Calibri" pitchFamily="34" charset="0"/>
              </a:rPr>
              <a:pPr eaLnBrk="1" hangingPunct="1"/>
              <a:t>10</a:t>
            </a:fld>
            <a:endParaRPr lang="es-ES" sz="1200">
              <a:solidFill>
                <a:srgbClr val="898989"/>
              </a:solidFill>
              <a:latin typeface="Calibri" pitchFamily="34" charset="0"/>
            </a:endParaRPr>
          </a:p>
        </p:txBody>
      </p:sp>
      <p:sp>
        <p:nvSpPr>
          <p:cNvPr id="3482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BASIC E-COMMERCE SECURITY ISSUES</a:t>
            </a:r>
            <a:br>
              <a:rPr lang="en-US" sz="3200" smtClean="0">
                <a:ea typeface="+mj-ea"/>
                <a:cs typeface="+mj-cs"/>
              </a:rPr>
            </a:br>
            <a:r>
              <a:rPr lang="en-US" sz="3200" smtClean="0">
                <a:ea typeface="+mj-ea"/>
                <a:cs typeface="+mj-cs"/>
              </a:rPr>
              <a:t>AND LANDSCAPE</a:t>
            </a:r>
          </a:p>
        </p:txBody>
      </p:sp>
      <p:sp>
        <p:nvSpPr>
          <p:cNvPr id="36867" name="Rectangle 3"/>
          <p:cNvSpPr>
            <a:spLocks noGrp="1" noChangeArrowheads="1"/>
          </p:cNvSpPr>
          <p:nvPr>
            <p:ph type="body" idx="1"/>
          </p:nvPr>
        </p:nvSpPr>
        <p:spPr/>
        <p:txBody>
          <a:bodyPr/>
          <a:lstStyle/>
          <a:p>
            <a:pPr lvl="1" eaLnBrk="1" hangingPunct="1"/>
            <a:r>
              <a:rPr lang="en-US" sz="2400" b="1" smtClean="0">
                <a:ea typeface="ＭＳ Ｐゴシック" pitchFamily="34" charset="-128"/>
              </a:rPr>
              <a:t>spam</a:t>
            </a:r>
          </a:p>
          <a:p>
            <a:pPr lvl="1" eaLnBrk="1" hangingPunct="1">
              <a:buFontTx/>
              <a:buNone/>
            </a:pPr>
            <a:r>
              <a:rPr lang="en-US" sz="2400" smtClean="0">
                <a:ea typeface="ＭＳ Ｐゴシック" pitchFamily="34" charset="-128"/>
              </a:rPr>
              <a:t>	The electronic equivalent of junk mail.</a:t>
            </a:r>
            <a:endParaRPr lang="en-US" sz="2400" b="1" smtClean="0">
              <a:ea typeface="ＭＳ Ｐゴシック" pitchFamily="34" charset="-128"/>
            </a:endParaRPr>
          </a:p>
          <a:p>
            <a:pPr lvl="1" eaLnBrk="1" hangingPunct="1"/>
            <a:r>
              <a:rPr lang="en-US" sz="2400" b="1" smtClean="0">
                <a:ea typeface="ＭＳ Ｐゴシック" pitchFamily="34" charset="-128"/>
              </a:rPr>
              <a:t>vulnerability</a:t>
            </a:r>
          </a:p>
          <a:p>
            <a:pPr lvl="1" eaLnBrk="1" hangingPunct="1">
              <a:buFontTx/>
              <a:buNone/>
            </a:pPr>
            <a:r>
              <a:rPr lang="en-US" sz="2400" smtClean="0">
                <a:ea typeface="ＭＳ Ｐゴシック" pitchFamily="34" charset="-128"/>
              </a:rPr>
              <a:t>	Weakness in software or other mechanism that threatens the confidentiality, integrity, or availability of an asset (recall the CIA model). It can be directly used by a hacker to gain access  to a system or network.</a:t>
            </a:r>
          </a:p>
          <a:p>
            <a:pPr lvl="1" eaLnBrk="1" hangingPunct="1"/>
            <a:r>
              <a:rPr lang="en-US" sz="2400" b="1" smtClean="0">
                <a:ea typeface="ＭＳ Ｐゴシック" pitchFamily="34" charset="-128"/>
              </a:rPr>
              <a:t>zombies</a:t>
            </a:r>
          </a:p>
          <a:p>
            <a:pPr lvl="1" eaLnBrk="1" hangingPunct="1">
              <a:buFontTx/>
              <a:buNone/>
            </a:pPr>
            <a:r>
              <a:rPr lang="en-US" sz="2400" smtClean="0">
                <a:ea typeface="ＭＳ Ｐゴシック" pitchFamily="34" charset="-128"/>
              </a:rPr>
              <a:t>	Computers infected with malware that are under the control of a spammer, hacker, or other criminal.</a:t>
            </a:r>
          </a:p>
        </p:txBody>
      </p:sp>
      <p:sp>
        <p:nvSpPr>
          <p:cNvPr id="368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407B4EB1-9A05-4A57-9F8F-46129926C8EB}" type="slidenum">
              <a:rPr lang="es-ES" sz="1200">
                <a:solidFill>
                  <a:srgbClr val="898989"/>
                </a:solidFill>
                <a:latin typeface="Calibri" pitchFamily="34" charset="0"/>
              </a:rPr>
              <a:pPr eaLnBrk="1" hangingPunct="1"/>
              <a:t>11</a:t>
            </a:fld>
            <a:endParaRPr lang="es-ES" sz="1200">
              <a:solidFill>
                <a:srgbClr val="898989"/>
              </a:solidFill>
              <a:latin typeface="Calibri" pitchFamily="34" charset="0"/>
            </a:endParaRPr>
          </a:p>
        </p:txBody>
      </p:sp>
      <p:sp>
        <p:nvSpPr>
          <p:cNvPr id="3686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3495A9C4-3B37-49E3-9718-6F438745F701}" type="slidenum">
              <a:rPr lang="es-ES" sz="1200">
                <a:solidFill>
                  <a:srgbClr val="898989"/>
                </a:solidFill>
                <a:latin typeface="Calibri" pitchFamily="34" charset="0"/>
              </a:rPr>
              <a:pPr eaLnBrk="1" hangingPunct="1"/>
              <a:t>12</a:t>
            </a:fld>
            <a:endParaRPr lang="es-ES" sz="1200">
              <a:solidFill>
                <a:srgbClr val="898989"/>
              </a:solidFill>
              <a:latin typeface="Calibri" pitchFamily="34" charset="0"/>
            </a:endParaRPr>
          </a:p>
        </p:txBody>
      </p:sp>
      <p:sp>
        <p:nvSpPr>
          <p:cNvPr id="3891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pic>
        <p:nvPicPr>
          <p:cNvPr id="389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238125"/>
            <a:ext cx="8501063" cy="603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BASIC E-COMMERCE SECURITY ISSUES</a:t>
            </a:r>
            <a:br>
              <a:rPr lang="en-US" sz="3200" smtClean="0">
                <a:ea typeface="+mj-ea"/>
                <a:cs typeface="+mj-cs"/>
              </a:rPr>
            </a:br>
            <a:r>
              <a:rPr lang="en-US" sz="3200" smtClean="0">
                <a:ea typeface="+mj-ea"/>
                <a:cs typeface="+mj-cs"/>
              </a:rPr>
              <a:t>AND LANDSCAPE</a:t>
            </a:r>
          </a:p>
        </p:txBody>
      </p:sp>
      <p:sp>
        <p:nvSpPr>
          <p:cNvPr id="40963" name="Rectangle 3"/>
          <p:cNvSpPr>
            <a:spLocks noGrp="1" noChangeArrowheads="1"/>
          </p:cNvSpPr>
          <p:nvPr>
            <p:ph type="body" idx="1"/>
          </p:nvPr>
        </p:nvSpPr>
        <p:spPr/>
        <p:txBody>
          <a:bodyPr/>
          <a:lstStyle/>
          <a:p>
            <a:pPr lvl="1" eaLnBrk="1" hangingPunct="1"/>
            <a:r>
              <a:rPr lang="en-US" b="1" smtClean="0">
                <a:ea typeface="ＭＳ Ｐゴシック" pitchFamily="34" charset="-128"/>
              </a:rPr>
              <a:t>Threats and Attacks: Unintentional and Intentional</a:t>
            </a:r>
          </a:p>
          <a:p>
            <a:pPr lvl="2" eaLnBrk="1" hangingPunct="1"/>
            <a:r>
              <a:rPr lang="en-US" smtClean="0">
                <a:ea typeface="ＭＳ Ｐゴシック" pitchFamily="34" charset="-128"/>
              </a:rPr>
              <a:t>Unintentional Threats</a:t>
            </a:r>
          </a:p>
          <a:p>
            <a:pPr lvl="3" eaLnBrk="1" hangingPunct="1"/>
            <a:r>
              <a:rPr lang="en-US" smtClean="0">
                <a:ea typeface="ＭＳ Ｐゴシック" pitchFamily="34" charset="-128"/>
              </a:rPr>
              <a:t>Human error</a:t>
            </a:r>
          </a:p>
          <a:p>
            <a:pPr lvl="3" eaLnBrk="1" hangingPunct="1"/>
            <a:r>
              <a:rPr lang="en-US" smtClean="0">
                <a:ea typeface="ＭＳ Ｐゴシック" pitchFamily="34" charset="-128"/>
              </a:rPr>
              <a:t>Environmental hazards</a:t>
            </a:r>
          </a:p>
          <a:p>
            <a:pPr lvl="3" eaLnBrk="1" hangingPunct="1"/>
            <a:r>
              <a:rPr lang="en-US" smtClean="0">
                <a:ea typeface="ＭＳ Ｐゴシック" pitchFamily="34" charset="-128"/>
              </a:rPr>
              <a:t>Malfunctions in the computer system</a:t>
            </a:r>
          </a:p>
          <a:p>
            <a:pPr lvl="2" eaLnBrk="1" hangingPunct="1"/>
            <a:r>
              <a:rPr lang="en-US" smtClean="0">
                <a:ea typeface="ＭＳ Ｐゴシック" pitchFamily="34" charset="-128"/>
              </a:rPr>
              <a:t>Intentional Attacks and Crimes</a:t>
            </a:r>
          </a:p>
          <a:p>
            <a:pPr lvl="3" eaLnBrk="1" hangingPunct="1"/>
            <a:endParaRPr lang="en-US" smtClean="0">
              <a:ea typeface="ＭＳ Ｐゴシック" pitchFamily="34" charset="-128"/>
            </a:endParaRPr>
          </a:p>
        </p:txBody>
      </p:sp>
      <p:sp>
        <p:nvSpPr>
          <p:cNvPr id="409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F529D185-DB95-42BB-8FF3-52085E73EAC2}" type="slidenum">
              <a:rPr lang="es-ES" sz="1200">
                <a:solidFill>
                  <a:srgbClr val="898989"/>
                </a:solidFill>
                <a:latin typeface="Calibri" pitchFamily="34" charset="0"/>
              </a:rPr>
              <a:pPr eaLnBrk="1" hangingPunct="1"/>
              <a:t>13</a:t>
            </a:fld>
            <a:endParaRPr lang="es-ES" sz="1200">
              <a:solidFill>
                <a:srgbClr val="898989"/>
              </a:solidFill>
              <a:latin typeface="Calibri" pitchFamily="34" charset="0"/>
            </a:endParaRPr>
          </a:p>
        </p:txBody>
      </p:sp>
      <p:sp>
        <p:nvSpPr>
          <p:cNvPr id="4096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BASIC E-COMMERCE SECURITY ISSUES</a:t>
            </a:r>
            <a:br>
              <a:rPr lang="en-US" sz="3200" smtClean="0">
                <a:ea typeface="+mj-ea"/>
                <a:cs typeface="+mj-cs"/>
              </a:rPr>
            </a:br>
            <a:r>
              <a:rPr lang="en-US" sz="3200" smtClean="0">
                <a:ea typeface="+mj-ea"/>
                <a:cs typeface="+mj-cs"/>
              </a:rPr>
              <a:t>AND LANDSCAPE</a:t>
            </a:r>
          </a:p>
        </p:txBody>
      </p:sp>
      <p:sp>
        <p:nvSpPr>
          <p:cNvPr id="43011" name="Rectangle 3"/>
          <p:cNvSpPr>
            <a:spLocks noGrp="1" noChangeArrowheads="1"/>
          </p:cNvSpPr>
          <p:nvPr>
            <p:ph type="body" idx="1"/>
          </p:nvPr>
        </p:nvSpPr>
        <p:spPr/>
        <p:txBody>
          <a:bodyPr/>
          <a:lstStyle/>
          <a:p>
            <a:pPr lvl="1" eaLnBrk="1" hangingPunct="1"/>
            <a:r>
              <a:rPr lang="en-US" sz="2600" b="1" smtClean="0">
                <a:ea typeface="ＭＳ Ｐゴシック" pitchFamily="34" charset="-128"/>
              </a:rPr>
              <a:t>Criminals and Social Engineering</a:t>
            </a:r>
          </a:p>
          <a:p>
            <a:pPr lvl="2" eaLnBrk="1" hangingPunct="1"/>
            <a:r>
              <a:rPr lang="en-US" sz="2200" b="1" smtClean="0">
                <a:ea typeface="ＭＳ Ｐゴシック" pitchFamily="34" charset="-128"/>
              </a:rPr>
              <a:t>cybercriminal</a:t>
            </a:r>
          </a:p>
          <a:p>
            <a:pPr lvl="2" eaLnBrk="1" hangingPunct="1">
              <a:buFontTx/>
              <a:buNone/>
            </a:pPr>
            <a:r>
              <a:rPr lang="en-US" sz="2200" smtClean="0">
                <a:ea typeface="ＭＳ Ｐゴシック" pitchFamily="34" charset="-128"/>
              </a:rPr>
              <a:t>	A person who intentionally carries out crimes over the Internet.</a:t>
            </a:r>
          </a:p>
          <a:p>
            <a:pPr lvl="2" eaLnBrk="1" hangingPunct="1"/>
            <a:r>
              <a:rPr lang="en-US" sz="2200" b="1" smtClean="0">
                <a:ea typeface="ＭＳ Ｐゴシック" pitchFamily="34" charset="-128"/>
              </a:rPr>
              <a:t>hacker</a:t>
            </a:r>
          </a:p>
          <a:p>
            <a:pPr lvl="2" eaLnBrk="1" hangingPunct="1">
              <a:buFontTx/>
              <a:buNone/>
            </a:pPr>
            <a:r>
              <a:rPr lang="en-US" sz="2200" smtClean="0">
                <a:ea typeface="ＭＳ Ｐゴシック" pitchFamily="34" charset="-128"/>
              </a:rPr>
              <a:t>	Someone who gains unauthorized access to a computer system.</a:t>
            </a:r>
          </a:p>
          <a:p>
            <a:pPr lvl="2" eaLnBrk="1" hangingPunct="1"/>
            <a:r>
              <a:rPr lang="en-US" sz="2200" b="1" smtClean="0">
                <a:ea typeface="ＭＳ Ｐゴシック" pitchFamily="34" charset="-128"/>
              </a:rPr>
              <a:t>cracker</a:t>
            </a:r>
          </a:p>
          <a:p>
            <a:pPr lvl="2" eaLnBrk="1" hangingPunct="1">
              <a:buFontTx/>
              <a:buNone/>
            </a:pPr>
            <a:r>
              <a:rPr lang="en-US" sz="2200" smtClean="0">
                <a:ea typeface="ＭＳ Ｐゴシック" pitchFamily="34" charset="-128"/>
              </a:rPr>
              <a:t>	A malicious hacker, such as Maxwell’s case causing damages on one US Hospital, who may represent a serious problem for a corporation.</a:t>
            </a:r>
          </a:p>
        </p:txBody>
      </p:sp>
      <p:sp>
        <p:nvSpPr>
          <p:cNvPr id="430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6FF2EE1E-BDE3-4F8D-AF41-78062ADEE0BE}" type="slidenum">
              <a:rPr lang="es-ES" sz="1200">
                <a:solidFill>
                  <a:srgbClr val="898989"/>
                </a:solidFill>
                <a:latin typeface="Calibri" pitchFamily="34" charset="0"/>
              </a:rPr>
              <a:pPr eaLnBrk="1" hangingPunct="1"/>
              <a:t>14</a:t>
            </a:fld>
            <a:endParaRPr lang="es-ES" sz="1200">
              <a:solidFill>
                <a:srgbClr val="898989"/>
              </a:solidFill>
              <a:latin typeface="Calibri" pitchFamily="34" charset="0"/>
            </a:endParaRPr>
          </a:p>
        </p:txBody>
      </p:sp>
      <p:sp>
        <p:nvSpPr>
          <p:cNvPr id="4301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dirty="0" smtClean="0">
                <a:ea typeface="+mj-ea"/>
                <a:cs typeface="+mj-cs"/>
              </a:rPr>
              <a:t>BASIC E-COMMERCE SECURITY ISSUES</a:t>
            </a:r>
            <a:br>
              <a:rPr lang="en-US" sz="3200" dirty="0" smtClean="0">
                <a:ea typeface="+mj-ea"/>
                <a:cs typeface="+mj-cs"/>
              </a:rPr>
            </a:br>
            <a:r>
              <a:rPr lang="en-US" sz="3200" dirty="0" smtClean="0">
                <a:ea typeface="+mj-ea"/>
                <a:cs typeface="+mj-cs"/>
              </a:rPr>
              <a:t>AND LANDSCAPE</a:t>
            </a:r>
          </a:p>
        </p:txBody>
      </p:sp>
      <p:sp>
        <p:nvSpPr>
          <p:cNvPr id="45059" name="Rectangle 3"/>
          <p:cNvSpPr>
            <a:spLocks noGrp="1" noChangeArrowheads="1"/>
          </p:cNvSpPr>
          <p:nvPr>
            <p:ph type="body" idx="1"/>
          </p:nvPr>
        </p:nvSpPr>
        <p:spPr>
          <a:xfrm>
            <a:off x="357188" y="1428750"/>
            <a:ext cx="8429625" cy="4857750"/>
          </a:xfrm>
        </p:spPr>
        <p:txBody>
          <a:bodyPr/>
          <a:lstStyle/>
          <a:p>
            <a:pPr eaLnBrk="1" hangingPunct="1">
              <a:lnSpc>
                <a:spcPct val="90000"/>
              </a:lnSpc>
            </a:pPr>
            <a:r>
              <a:rPr lang="en-US" sz="2600" b="1" dirty="0" smtClean="0">
                <a:ea typeface="ＭＳ Ｐゴシック" pitchFamily="34" charset="-128"/>
              </a:rPr>
              <a:t>EC Security Requirements to protect EC transactions</a:t>
            </a:r>
          </a:p>
          <a:p>
            <a:pPr lvl="1" eaLnBrk="1" hangingPunct="1">
              <a:lnSpc>
                <a:spcPct val="90000"/>
              </a:lnSpc>
            </a:pPr>
            <a:r>
              <a:rPr lang="en-US" sz="2200" b="1" dirty="0" smtClean="0">
                <a:ea typeface="ＭＳ Ｐゴシック" pitchFamily="34" charset="-128"/>
              </a:rPr>
              <a:t>Authentication </a:t>
            </a:r>
          </a:p>
          <a:p>
            <a:pPr lvl="1" eaLnBrk="1" hangingPunct="1">
              <a:lnSpc>
                <a:spcPct val="90000"/>
              </a:lnSpc>
              <a:buFontTx/>
              <a:buNone/>
            </a:pPr>
            <a:r>
              <a:rPr lang="en-US" sz="2200" dirty="0" smtClean="0">
                <a:ea typeface="ＭＳ Ｐゴシック" pitchFamily="34" charset="-128"/>
              </a:rPr>
              <a:t>	Process to verify (assure) the real identity of an individual, computer, computer program, or EC Web site. </a:t>
            </a:r>
            <a:r>
              <a:rPr lang="en-US" sz="1800" dirty="0" smtClean="0">
                <a:ea typeface="ＭＳ Ｐゴシック" pitchFamily="34" charset="-128"/>
              </a:rPr>
              <a:t>(e.g. </a:t>
            </a:r>
            <a:r>
              <a:rPr lang="en-US" sz="1800" dirty="0" err="1" smtClean="0">
                <a:ea typeface="ＭＳ Ｐゴシック" pitchFamily="34" charset="-128"/>
              </a:rPr>
              <a:t>userid</a:t>
            </a:r>
            <a:r>
              <a:rPr lang="en-US" sz="1800" dirty="0" smtClean="0">
                <a:ea typeface="ＭＳ Ｐゴシック" pitchFamily="34" charset="-128"/>
              </a:rPr>
              <a:t>/password, second password, challenge-response codes, personal security questions ) </a:t>
            </a:r>
          </a:p>
          <a:p>
            <a:pPr lvl="1" eaLnBrk="1" hangingPunct="1">
              <a:lnSpc>
                <a:spcPct val="90000"/>
              </a:lnSpc>
            </a:pPr>
            <a:r>
              <a:rPr lang="en-US" sz="2200" b="1" dirty="0" smtClean="0">
                <a:ea typeface="ＭＳ Ｐゴシック" pitchFamily="34" charset="-128"/>
              </a:rPr>
              <a:t>Authorization </a:t>
            </a:r>
          </a:p>
          <a:p>
            <a:pPr lvl="1" eaLnBrk="1" hangingPunct="1">
              <a:lnSpc>
                <a:spcPct val="90000"/>
              </a:lnSpc>
              <a:buFontTx/>
              <a:buNone/>
            </a:pPr>
            <a:r>
              <a:rPr lang="en-US" sz="2200" dirty="0" smtClean="0">
                <a:ea typeface="ＭＳ Ｐゴシック" pitchFamily="34" charset="-128"/>
              </a:rPr>
              <a:t>	Process of determining what the authenticated entity is allowed to access and what operations it is allowed to perform.</a:t>
            </a:r>
          </a:p>
          <a:p>
            <a:pPr lvl="1" eaLnBrk="1" hangingPunct="1">
              <a:lnSpc>
                <a:spcPct val="90000"/>
              </a:lnSpc>
            </a:pPr>
            <a:r>
              <a:rPr lang="en-US" sz="2400" b="1" dirty="0" smtClean="0">
                <a:ea typeface="ＭＳ Ｐゴシック" pitchFamily="34" charset="-128"/>
              </a:rPr>
              <a:t>Auditing</a:t>
            </a:r>
            <a:r>
              <a:rPr lang="en-US" sz="2400" dirty="0" smtClean="0">
                <a:ea typeface="ＭＳ Ｐゴシック" pitchFamily="34" charset="-128"/>
              </a:rPr>
              <a:t> </a:t>
            </a:r>
            <a:r>
              <a:rPr lang="en-US" sz="1800" dirty="0" smtClean="0">
                <a:ea typeface="ＭＳ Ｐゴシック" pitchFamily="34" charset="-128"/>
              </a:rPr>
              <a:t>(records of what was accessed, when and who)</a:t>
            </a:r>
          </a:p>
          <a:p>
            <a:pPr lvl="1" eaLnBrk="1" hangingPunct="1">
              <a:lnSpc>
                <a:spcPct val="90000"/>
              </a:lnSpc>
            </a:pPr>
            <a:r>
              <a:rPr lang="en-US" sz="2400" b="1" dirty="0" smtClean="0">
                <a:ea typeface="ＭＳ Ｐゴシック" pitchFamily="34" charset="-128"/>
              </a:rPr>
              <a:t>Availability</a:t>
            </a:r>
          </a:p>
          <a:p>
            <a:pPr lvl="1" eaLnBrk="1" hangingPunct="1">
              <a:lnSpc>
                <a:spcPct val="90000"/>
              </a:lnSpc>
            </a:pPr>
            <a:r>
              <a:rPr lang="en-US" sz="2400" b="1" dirty="0" smtClean="0">
                <a:ea typeface="ＭＳ Ｐゴシック" pitchFamily="34" charset="-128"/>
              </a:rPr>
              <a:t>Non-repudiation </a:t>
            </a:r>
            <a:r>
              <a:rPr lang="en-US" altLang="zh-TW" sz="2000" dirty="0" smtClean="0">
                <a:ea typeface="ＭＳ Ｐゴシック" pitchFamily="34" charset="-128"/>
              </a:rPr>
              <a:t> </a:t>
            </a:r>
            <a:r>
              <a:rPr lang="en-US" altLang="zh-TW" sz="2000" dirty="0" smtClean="0">
                <a:ea typeface="ＭＳ Ｐゴシック" pitchFamily="34" charset="-128"/>
              </a:rPr>
              <a:t>– use digital signature or certificate</a:t>
            </a:r>
            <a:endParaRPr lang="en-US" sz="2400" b="1" dirty="0" smtClean="0">
              <a:ea typeface="ＭＳ Ｐゴシック" pitchFamily="34" charset="-128"/>
            </a:endParaRPr>
          </a:p>
          <a:p>
            <a:pPr lvl="1" eaLnBrk="1" hangingPunct="1">
              <a:lnSpc>
                <a:spcPct val="90000"/>
              </a:lnSpc>
              <a:buFontTx/>
              <a:buNone/>
            </a:pPr>
            <a:r>
              <a:rPr lang="en-US" sz="2400" dirty="0" smtClean="0">
                <a:ea typeface="ＭＳ Ｐゴシック" pitchFamily="34" charset="-128"/>
              </a:rPr>
              <a:t>	Assurance that online customers or trading partners </a:t>
            </a:r>
            <a:r>
              <a:rPr lang="en-US" sz="2400" u="sng" dirty="0" smtClean="0">
                <a:ea typeface="ＭＳ Ｐゴシック" pitchFamily="34" charset="-128"/>
              </a:rPr>
              <a:t>cannot</a:t>
            </a:r>
            <a:r>
              <a:rPr lang="en-US" sz="2400" dirty="0" smtClean="0">
                <a:ea typeface="ＭＳ Ｐゴシック" pitchFamily="34" charset="-128"/>
              </a:rPr>
              <a:t> falsely deny (</a:t>
            </a:r>
            <a:r>
              <a:rPr lang="en-US" sz="2400" dirty="0" smtClean="0">
                <a:ea typeface="ＭＳ Ｐゴシック" pitchFamily="34" charset="-128"/>
              </a:rPr>
              <a:t>repudiate) </a:t>
            </a:r>
            <a:r>
              <a:rPr lang="en-US" sz="2400" dirty="0" smtClean="0">
                <a:ea typeface="ＭＳ Ｐゴシック" pitchFamily="34" charset="-128"/>
              </a:rPr>
              <a:t>their purchase or transaction.</a:t>
            </a:r>
          </a:p>
          <a:p>
            <a:pPr lvl="1" eaLnBrk="1" hangingPunct="1">
              <a:lnSpc>
                <a:spcPct val="90000"/>
              </a:lnSpc>
              <a:buFontTx/>
              <a:buNone/>
            </a:pPr>
            <a:endParaRPr lang="en-US" sz="2200" dirty="0" smtClean="0">
              <a:ea typeface="ＭＳ Ｐゴシック" pitchFamily="34" charset="-128"/>
            </a:endParaRPr>
          </a:p>
        </p:txBody>
      </p:sp>
      <p:sp>
        <p:nvSpPr>
          <p:cNvPr id="450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24F1775F-D836-4CE8-BC63-95F1F3D0D1AE}" type="slidenum">
              <a:rPr lang="es-ES" sz="1200">
                <a:solidFill>
                  <a:srgbClr val="898989"/>
                </a:solidFill>
                <a:latin typeface="Calibri" pitchFamily="34" charset="0"/>
              </a:rPr>
              <a:pPr eaLnBrk="1" hangingPunct="1"/>
              <a:t>15</a:t>
            </a:fld>
            <a:endParaRPr lang="es-ES" sz="1200">
              <a:solidFill>
                <a:srgbClr val="898989"/>
              </a:solidFill>
              <a:latin typeface="Calibri" pitchFamily="34" charset="0"/>
            </a:endParaRPr>
          </a:p>
        </p:txBody>
      </p:sp>
      <p:sp>
        <p:nvSpPr>
          <p:cNvPr id="4506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BASIC E-COMMERCE SECURITY ISSUES</a:t>
            </a:r>
            <a:br>
              <a:rPr lang="en-US" sz="3200" smtClean="0">
                <a:ea typeface="+mj-ea"/>
                <a:cs typeface="+mj-cs"/>
              </a:rPr>
            </a:br>
            <a:r>
              <a:rPr lang="en-US" sz="3200" smtClean="0">
                <a:ea typeface="+mj-ea"/>
                <a:cs typeface="+mj-cs"/>
              </a:rPr>
              <a:t>AND LANDSCAPE</a:t>
            </a:r>
          </a:p>
        </p:txBody>
      </p:sp>
      <p:sp>
        <p:nvSpPr>
          <p:cNvPr id="47107" name="Rectangle 3"/>
          <p:cNvSpPr>
            <a:spLocks noGrp="1" noChangeArrowheads="1"/>
          </p:cNvSpPr>
          <p:nvPr>
            <p:ph type="body" idx="1"/>
          </p:nvPr>
        </p:nvSpPr>
        <p:spPr/>
        <p:txBody>
          <a:bodyPr/>
          <a:lstStyle/>
          <a:p>
            <a:pPr eaLnBrk="1" hangingPunct="1"/>
            <a:r>
              <a:rPr lang="en-US" b="1" smtClean="0">
                <a:ea typeface="ＭＳ Ｐゴシック" pitchFamily="34" charset="-128"/>
              </a:rPr>
              <a:t>THE DEFENSE: DEFENDERS AND THEIR STRATEGY</a:t>
            </a:r>
          </a:p>
          <a:p>
            <a:pPr lvl="1" eaLnBrk="1" hangingPunct="1"/>
            <a:r>
              <a:rPr lang="en-US" b="1" u="sng" smtClean="0">
                <a:ea typeface="ＭＳ Ｐゴシック" pitchFamily="34" charset="-128"/>
              </a:rPr>
              <a:t>EC Security Strategy</a:t>
            </a:r>
          </a:p>
          <a:p>
            <a:pPr lvl="1" eaLnBrk="1" hangingPunct="1">
              <a:buFontTx/>
              <a:buNone/>
            </a:pPr>
            <a:r>
              <a:rPr lang="en-US" smtClean="0">
                <a:ea typeface="ＭＳ Ｐゴシック" pitchFamily="34" charset="-128"/>
              </a:rPr>
              <a:t>	A strategy that views EC security as the </a:t>
            </a:r>
            <a:r>
              <a:rPr lang="en-US" u="sng" smtClean="0">
                <a:ea typeface="ＭＳ Ｐゴシック" pitchFamily="34" charset="-128"/>
              </a:rPr>
              <a:t>process</a:t>
            </a:r>
            <a:r>
              <a:rPr lang="en-US" smtClean="0">
                <a:ea typeface="ＭＳ Ｐゴシック" pitchFamily="34" charset="-128"/>
              </a:rPr>
              <a:t> of </a:t>
            </a:r>
            <a:r>
              <a:rPr lang="en-US" u="sng" smtClean="0">
                <a:ea typeface="ＭＳ Ｐゴシック" pitchFamily="34" charset="-128"/>
              </a:rPr>
              <a:t>preventing</a:t>
            </a:r>
            <a:r>
              <a:rPr lang="en-US" smtClean="0">
                <a:ea typeface="ＭＳ Ｐゴシック" pitchFamily="34" charset="-128"/>
              </a:rPr>
              <a:t> and detecting unauthorized use of the organization’s brand, identity, Web site, e-mail, information, or other asset and attempts to defraud the organization, its customers, and employees.</a:t>
            </a:r>
          </a:p>
        </p:txBody>
      </p:sp>
      <p:sp>
        <p:nvSpPr>
          <p:cNvPr id="471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DB8B7029-3FD8-4A98-8AA1-CD25653B11A1}" type="slidenum">
              <a:rPr lang="es-ES" sz="1200">
                <a:solidFill>
                  <a:srgbClr val="898989"/>
                </a:solidFill>
                <a:latin typeface="Calibri" pitchFamily="34" charset="0"/>
              </a:rPr>
              <a:pPr eaLnBrk="1" hangingPunct="1"/>
              <a:t>16</a:t>
            </a:fld>
            <a:endParaRPr lang="es-ES" sz="1200">
              <a:solidFill>
                <a:srgbClr val="898989"/>
              </a:solidFill>
              <a:latin typeface="Calibri" pitchFamily="34" charset="0"/>
            </a:endParaRPr>
          </a:p>
        </p:txBody>
      </p:sp>
      <p:sp>
        <p:nvSpPr>
          <p:cNvPr id="4710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BASIC E-COMMERCE SECURITY ISSUES</a:t>
            </a:r>
            <a:br>
              <a:rPr lang="en-US" sz="3200" smtClean="0">
                <a:ea typeface="+mj-ea"/>
                <a:cs typeface="+mj-cs"/>
              </a:rPr>
            </a:br>
            <a:r>
              <a:rPr lang="en-US" sz="3200" smtClean="0">
                <a:ea typeface="+mj-ea"/>
                <a:cs typeface="+mj-cs"/>
              </a:rPr>
              <a:t>AND LANDSCAPE</a:t>
            </a:r>
          </a:p>
        </p:txBody>
      </p:sp>
      <p:sp>
        <p:nvSpPr>
          <p:cNvPr id="49155" name="Rectangle 3"/>
          <p:cNvSpPr>
            <a:spLocks noGrp="1" noChangeArrowheads="1"/>
          </p:cNvSpPr>
          <p:nvPr>
            <p:ph type="body" idx="1"/>
          </p:nvPr>
        </p:nvSpPr>
        <p:spPr/>
        <p:txBody>
          <a:bodyPr/>
          <a:lstStyle/>
          <a:p>
            <a:pPr lvl="1" eaLnBrk="1" hangingPunct="1"/>
            <a:r>
              <a:rPr lang="en-US" sz="2400" b="1" smtClean="0">
                <a:ea typeface="ＭＳ Ｐゴシック" pitchFamily="34" charset="-128"/>
              </a:rPr>
              <a:t>deterring measures</a:t>
            </a:r>
          </a:p>
          <a:p>
            <a:pPr lvl="1" eaLnBrk="1" hangingPunct="1">
              <a:buFontTx/>
              <a:buNone/>
            </a:pPr>
            <a:r>
              <a:rPr lang="en-US" sz="2400" smtClean="0">
                <a:ea typeface="ＭＳ Ｐゴシック" pitchFamily="34" charset="-128"/>
              </a:rPr>
              <a:t>	Actions that will make criminals abandon their idea of attacking a specific system (e.g., the possibility of losing a job for insiders).</a:t>
            </a:r>
          </a:p>
          <a:p>
            <a:pPr lvl="1" eaLnBrk="1" hangingPunct="1"/>
            <a:r>
              <a:rPr lang="en-US" sz="2400" b="1" smtClean="0">
                <a:ea typeface="ＭＳ Ｐゴシック" pitchFamily="34" charset="-128"/>
              </a:rPr>
              <a:t>prevention measures</a:t>
            </a:r>
          </a:p>
          <a:p>
            <a:pPr lvl="1" eaLnBrk="1" hangingPunct="1">
              <a:buFontTx/>
              <a:buNone/>
            </a:pPr>
            <a:r>
              <a:rPr lang="en-US" sz="2400" smtClean="0">
                <a:ea typeface="ＭＳ Ｐゴシック" pitchFamily="34" charset="-128"/>
              </a:rPr>
              <a:t>	Ways to help stop unauthorized users (also known as “intruders”) from accessing any part of the EC system.</a:t>
            </a:r>
          </a:p>
          <a:p>
            <a:pPr lvl="1" eaLnBrk="1" hangingPunct="1"/>
            <a:r>
              <a:rPr lang="en-US" sz="2400" b="1" smtClean="0">
                <a:ea typeface="ＭＳ Ｐゴシック" pitchFamily="34" charset="-128"/>
              </a:rPr>
              <a:t>detection measures</a:t>
            </a:r>
          </a:p>
          <a:p>
            <a:pPr lvl="1" eaLnBrk="1" hangingPunct="1">
              <a:buFontTx/>
              <a:buNone/>
            </a:pPr>
            <a:r>
              <a:rPr lang="en-US" sz="2400" smtClean="0">
                <a:ea typeface="ＭＳ Ｐゴシック" pitchFamily="34" charset="-128"/>
              </a:rPr>
              <a:t>	Ways to determine whether intruders attempted to break into the EC system, whether they were successful, and what they may have done.</a:t>
            </a:r>
          </a:p>
        </p:txBody>
      </p:sp>
      <p:sp>
        <p:nvSpPr>
          <p:cNvPr id="491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60032EED-A81D-4982-B82C-E3334017DD11}" type="slidenum">
              <a:rPr lang="es-ES" sz="1200">
                <a:solidFill>
                  <a:srgbClr val="898989"/>
                </a:solidFill>
                <a:latin typeface="Calibri" pitchFamily="34" charset="0"/>
              </a:rPr>
              <a:pPr eaLnBrk="1" hangingPunct="1"/>
              <a:t>17</a:t>
            </a:fld>
            <a:endParaRPr lang="es-ES" sz="1200">
              <a:solidFill>
                <a:srgbClr val="898989"/>
              </a:solidFill>
              <a:latin typeface="Calibri" pitchFamily="34" charset="0"/>
            </a:endParaRPr>
          </a:p>
        </p:txBody>
      </p:sp>
      <p:sp>
        <p:nvSpPr>
          <p:cNvPr id="4915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BASIC E-COMMERCE SECURITY ISSUES</a:t>
            </a:r>
            <a:br>
              <a:rPr lang="en-US" sz="3200" smtClean="0">
                <a:ea typeface="+mj-ea"/>
                <a:cs typeface="+mj-cs"/>
              </a:rPr>
            </a:br>
            <a:r>
              <a:rPr lang="en-US" sz="3200" smtClean="0">
                <a:ea typeface="+mj-ea"/>
                <a:cs typeface="+mj-cs"/>
              </a:rPr>
              <a:t>AND LANDSCAPE</a:t>
            </a:r>
          </a:p>
        </p:txBody>
      </p:sp>
      <p:sp>
        <p:nvSpPr>
          <p:cNvPr id="51203" name="Rectangle 3"/>
          <p:cNvSpPr>
            <a:spLocks noGrp="1" noChangeArrowheads="1"/>
          </p:cNvSpPr>
          <p:nvPr>
            <p:ph type="body" idx="1"/>
          </p:nvPr>
        </p:nvSpPr>
        <p:spPr/>
        <p:txBody>
          <a:bodyPr/>
          <a:lstStyle/>
          <a:p>
            <a:pPr lvl="1" eaLnBrk="1" hangingPunct="1">
              <a:lnSpc>
                <a:spcPct val="90000"/>
              </a:lnSpc>
            </a:pPr>
            <a:r>
              <a:rPr lang="en-US" b="1" smtClean="0">
                <a:ea typeface="ＭＳ Ｐゴシック" pitchFamily="34" charset="-128"/>
              </a:rPr>
              <a:t>Information Assurance (IA) : </a:t>
            </a:r>
            <a:r>
              <a:rPr lang="en-US" sz="2000" b="1" smtClean="0">
                <a:ea typeface="ＭＳ Ｐゴシック" pitchFamily="34" charset="-128"/>
              </a:rPr>
              <a:t>major goal of having EC Security</a:t>
            </a:r>
          </a:p>
          <a:p>
            <a:pPr lvl="1" eaLnBrk="1" hangingPunct="1">
              <a:lnSpc>
                <a:spcPct val="90000"/>
              </a:lnSpc>
              <a:buFontTx/>
              <a:buNone/>
            </a:pPr>
            <a:r>
              <a:rPr lang="en-US" smtClean="0">
                <a:ea typeface="ＭＳ Ｐゴシック" pitchFamily="34" charset="-128"/>
              </a:rPr>
              <a:t>	IA is the protection of information systems against unauthorized access to or modification of information whether in storage, processing, or transit, and against the denial of service to authorized users, including those measures necessary to detect, document, and counter such threats.</a:t>
            </a:r>
          </a:p>
          <a:p>
            <a:pPr lvl="1" eaLnBrk="1" hangingPunct="1">
              <a:lnSpc>
                <a:spcPct val="90000"/>
              </a:lnSpc>
            </a:pPr>
            <a:r>
              <a:rPr lang="en-US" b="1" smtClean="0">
                <a:ea typeface="ＭＳ Ｐゴシック" pitchFamily="34" charset="-128"/>
              </a:rPr>
              <a:t>Defense Methods and Technologies </a:t>
            </a:r>
            <a:r>
              <a:rPr lang="en-US" sz="2000" b="1" smtClean="0">
                <a:ea typeface="ＭＳ Ｐゴシック" pitchFamily="34" charset="-128"/>
              </a:rPr>
              <a:t>(e.g. encryption)</a:t>
            </a:r>
          </a:p>
          <a:p>
            <a:pPr lvl="1" eaLnBrk="1" hangingPunct="1">
              <a:lnSpc>
                <a:spcPct val="90000"/>
              </a:lnSpc>
            </a:pPr>
            <a:r>
              <a:rPr lang="en-US" b="1" smtClean="0">
                <a:ea typeface="ＭＳ Ｐゴシック" pitchFamily="34" charset="-128"/>
              </a:rPr>
              <a:t>Recovery</a:t>
            </a:r>
            <a:endParaRPr lang="en-US" smtClean="0">
              <a:ea typeface="ＭＳ Ｐゴシック" pitchFamily="34" charset="-128"/>
            </a:endParaRPr>
          </a:p>
        </p:txBody>
      </p:sp>
      <p:sp>
        <p:nvSpPr>
          <p:cNvPr id="512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AC4137E0-3A4B-4F58-B76E-6D986A087D8B}" type="slidenum">
              <a:rPr lang="es-ES" sz="1200">
                <a:solidFill>
                  <a:srgbClr val="898989"/>
                </a:solidFill>
                <a:latin typeface="Calibri" pitchFamily="34" charset="0"/>
              </a:rPr>
              <a:pPr eaLnBrk="1" hangingPunct="1"/>
              <a:t>18</a:t>
            </a:fld>
            <a:endParaRPr lang="es-ES" sz="1200">
              <a:solidFill>
                <a:srgbClr val="898989"/>
              </a:solidFill>
              <a:latin typeface="Calibri" pitchFamily="34" charset="0"/>
            </a:endParaRPr>
          </a:p>
        </p:txBody>
      </p:sp>
      <p:sp>
        <p:nvSpPr>
          <p:cNvPr id="5120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smtClean="0">
                <a:ea typeface="+mj-ea"/>
                <a:cs typeface="+mj-cs"/>
              </a:rPr>
              <a:t>LEARNING OBJECTIVES</a:t>
            </a:r>
          </a:p>
        </p:txBody>
      </p:sp>
      <p:sp>
        <p:nvSpPr>
          <p:cNvPr id="16387" name="Rectangle 3"/>
          <p:cNvSpPr>
            <a:spLocks noGrp="1" noChangeArrowheads="1"/>
          </p:cNvSpPr>
          <p:nvPr>
            <p:ph type="body" idx="1"/>
          </p:nvPr>
        </p:nvSpPr>
        <p:spPr/>
        <p:txBody>
          <a:bodyPr/>
          <a:lstStyle/>
          <a:p>
            <a:pPr marL="457200" indent="-457200" eaLnBrk="1" hangingPunct="1">
              <a:buFontTx/>
              <a:buAutoNum type="arabicPeriod"/>
            </a:pPr>
            <a:r>
              <a:rPr lang="en-US" sz="2800" smtClean="0">
                <a:ea typeface="ＭＳ Ｐゴシック" pitchFamily="34" charset="-128"/>
              </a:rPr>
              <a:t>Understand the importance and scope of the security of information systems for EC.</a:t>
            </a:r>
          </a:p>
          <a:p>
            <a:pPr marL="457200" indent="-457200" eaLnBrk="1" hangingPunct="1">
              <a:buFontTx/>
              <a:buAutoNum type="arabicPeriod"/>
            </a:pPr>
            <a:r>
              <a:rPr lang="en-US" sz="2800" smtClean="0">
                <a:ea typeface="ＭＳ Ｐゴシック" pitchFamily="34" charset="-128"/>
              </a:rPr>
              <a:t>Describe the major concepts and terminology of EC security.</a:t>
            </a:r>
          </a:p>
          <a:p>
            <a:pPr marL="457200" indent="-457200" eaLnBrk="1" hangingPunct="1">
              <a:buFontTx/>
              <a:buAutoNum type="arabicPeriod"/>
            </a:pPr>
            <a:r>
              <a:rPr lang="en-US" sz="2800" smtClean="0">
                <a:ea typeface="ＭＳ Ｐゴシック" pitchFamily="34" charset="-128"/>
              </a:rPr>
              <a:t>Learn about the major EC security threats, vulnerabilities, and risks.</a:t>
            </a:r>
          </a:p>
          <a:p>
            <a:pPr marL="457200" indent="-457200" eaLnBrk="1" hangingPunct="1">
              <a:buFontTx/>
              <a:buAutoNum type="arabicPeriod"/>
            </a:pPr>
            <a:r>
              <a:rPr lang="en-US" sz="2800" smtClean="0">
                <a:ea typeface="ＭＳ Ｐゴシック" pitchFamily="34" charset="-128"/>
              </a:rPr>
              <a:t>Understand phishing and its relationship to financial crimes.</a:t>
            </a:r>
          </a:p>
          <a:p>
            <a:pPr marL="457200" indent="-457200" eaLnBrk="1" hangingPunct="1">
              <a:buFontTx/>
              <a:buAutoNum type="arabicPeriod"/>
            </a:pPr>
            <a:r>
              <a:rPr lang="en-US" sz="2800" smtClean="0">
                <a:ea typeface="ＭＳ Ｐゴシック" pitchFamily="34" charset="-128"/>
              </a:rPr>
              <a:t>Describe the information assurance security principles.</a:t>
            </a:r>
          </a:p>
        </p:txBody>
      </p:sp>
      <p:sp>
        <p:nvSpPr>
          <p:cNvPr id="163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5909A2AD-40F8-4834-91A9-B45FE9CBCF85}" type="slidenum">
              <a:rPr lang="es-ES" sz="1200">
                <a:solidFill>
                  <a:srgbClr val="898989"/>
                </a:solidFill>
                <a:latin typeface="Calibri" pitchFamily="34" charset="0"/>
              </a:rPr>
              <a:pPr eaLnBrk="1" hangingPunct="1"/>
              <a:t>1</a:t>
            </a:fld>
            <a:endParaRPr lang="es-ES" sz="1200">
              <a:solidFill>
                <a:srgbClr val="898989"/>
              </a:solidFill>
              <a:latin typeface="Calibri" pitchFamily="34" charset="0"/>
            </a:endParaRPr>
          </a:p>
        </p:txBody>
      </p:sp>
      <p:sp>
        <p:nvSpPr>
          <p:cNvPr id="1638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4000" smtClean="0">
                <a:ea typeface="+mj-ea"/>
                <a:cs typeface="+mj-cs"/>
              </a:rPr>
              <a:t>TECHNICAL ATTACK METHODS</a:t>
            </a:r>
          </a:p>
        </p:txBody>
      </p:sp>
      <p:sp>
        <p:nvSpPr>
          <p:cNvPr id="53251" name="Rectangle 3"/>
          <p:cNvSpPr>
            <a:spLocks noGrp="1" noChangeArrowheads="1"/>
          </p:cNvSpPr>
          <p:nvPr>
            <p:ph type="body" idx="1"/>
          </p:nvPr>
        </p:nvSpPr>
        <p:spPr/>
        <p:txBody>
          <a:bodyPr/>
          <a:lstStyle/>
          <a:p>
            <a:pPr eaLnBrk="1" hangingPunct="1">
              <a:lnSpc>
                <a:spcPct val="90000"/>
              </a:lnSpc>
            </a:pPr>
            <a:r>
              <a:rPr lang="en-US" b="1" smtClean="0">
                <a:ea typeface="ＭＳ Ｐゴシック" pitchFamily="34" charset="-128"/>
              </a:rPr>
              <a:t>TECHNICAL AND NONTECHNICAL ATTACKS: AN OVERVIEW</a:t>
            </a:r>
          </a:p>
          <a:p>
            <a:pPr lvl="1" eaLnBrk="1" hangingPunct="1">
              <a:lnSpc>
                <a:spcPct val="90000"/>
              </a:lnSpc>
            </a:pPr>
            <a:r>
              <a:rPr lang="en-US" smtClean="0">
                <a:ea typeface="ＭＳ Ｐゴシック" pitchFamily="34" charset="-128"/>
              </a:rPr>
              <a:t>Software and systems knowledge are used to perpetrate </a:t>
            </a:r>
            <a:r>
              <a:rPr lang="en-US" i="1" smtClean="0">
                <a:ea typeface="ＭＳ Ｐゴシック" pitchFamily="34" charset="-128"/>
              </a:rPr>
              <a:t>technical attacks </a:t>
            </a:r>
            <a:r>
              <a:rPr lang="en-US" smtClean="0">
                <a:ea typeface="ＭＳ Ｐゴシック" pitchFamily="34" charset="-128"/>
              </a:rPr>
              <a:t>(computer virus)</a:t>
            </a:r>
          </a:p>
          <a:p>
            <a:pPr lvl="1" eaLnBrk="1" hangingPunct="1">
              <a:lnSpc>
                <a:spcPct val="90000"/>
              </a:lnSpc>
            </a:pPr>
            <a:r>
              <a:rPr lang="en-US" i="1" smtClean="0">
                <a:ea typeface="ＭＳ Ｐゴシック" pitchFamily="34" charset="-128"/>
              </a:rPr>
              <a:t>Nontechnical attacks </a:t>
            </a:r>
            <a:r>
              <a:rPr lang="en-US" smtClean="0">
                <a:ea typeface="ＭＳ Ｐゴシック" pitchFamily="34" charset="-128"/>
              </a:rPr>
              <a:t>are those in which a perpetrator uses some form of deception or persuasion to trick people into revealing information or performing actions that can compromise the security of a network (email spams, social engineering, phishing)</a:t>
            </a:r>
          </a:p>
        </p:txBody>
      </p:sp>
      <p:sp>
        <p:nvSpPr>
          <p:cNvPr id="532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8EC00382-0733-49F7-B152-D7ED51E3D71B}" type="slidenum">
              <a:rPr lang="es-ES" sz="1200">
                <a:solidFill>
                  <a:srgbClr val="898989"/>
                </a:solidFill>
                <a:latin typeface="Calibri" pitchFamily="34" charset="0"/>
              </a:rPr>
              <a:pPr eaLnBrk="1" hangingPunct="1"/>
              <a:t>19</a:t>
            </a:fld>
            <a:endParaRPr lang="es-ES" sz="1200">
              <a:solidFill>
                <a:srgbClr val="898989"/>
              </a:solidFill>
              <a:latin typeface="Calibri" pitchFamily="34" charset="0"/>
            </a:endParaRPr>
          </a:p>
        </p:txBody>
      </p:sp>
      <p:sp>
        <p:nvSpPr>
          <p:cNvPr id="5325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4000" smtClean="0">
                <a:ea typeface="+mj-ea"/>
                <a:cs typeface="+mj-cs"/>
              </a:rPr>
              <a:t>TECHNICAL ATTACK METHODS</a:t>
            </a:r>
          </a:p>
        </p:txBody>
      </p:sp>
      <p:sp>
        <p:nvSpPr>
          <p:cNvPr id="55299" name="Rectangle 3"/>
          <p:cNvSpPr>
            <a:spLocks noGrp="1" noChangeArrowheads="1"/>
          </p:cNvSpPr>
          <p:nvPr>
            <p:ph type="body" idx="1"/>
          </p:nvPr>
        </p:nvSpPr>
        <p:spPr/>
        <p:txBody>
          <a:bodyPr/>
          <a:lstStyle/>
          <a:p>
            <a:pPr eaLnBrk="1" hangingPunct="1">
              <a:lnSpc>
                <a:spcPct val="80000"/>
              </a:lnSpc>
            </a:pPr>
            <a:r>
              <a:rPr lang="en-US" sz="3000" b="1" smtClean="0">
                <a:ea typeface="ＭＳ Ｐゴシック" pitchFamily="34" charset="-128"/>
              </a:rPr>
              <a:t>MALICIOUS CODE</a:t>
            </a:r>
          </a:p>
          <a:p>
            <a:pPr lvl="1" eaLnBrk="1" hangingPunct="1">
              <a:lnSpc>
                <a:spcPct val="80000"/>
              </a:lnSpc>
            </a:pPr>
            <a:r>
              <a:rPr lang="en-US" sz="2600" b="1" smtClean="0">
                <a:ea typeface="ＭＳ Ｐゴシック" pitchFamily="34" charset="-128"/>
              </a:rPr>
              <a:t>virus</a:t>
            </a:r>
          </a:p>
          <a:p>
            <a:pPr lvl="1" eaLnBrk="1" hangingPunct="1">
              <a:lnSpc>
                <a:spcPct val="80000"/>
              </a:lnSpc>
              <a:buFontTx/>
              <a:buNone/>
            </a:pPr>
            <a:r>
              <a:rPr lang="en-US" sz="2600" smtClean="0">
                <a:ea typeface="ＭＳ Ｐゴシック" pitchFamily="34" charset="-128"/>
              </a:rPr>
              <a:t>	A piece of software code that inserts itself into a host, including the operating systems, in order to propagate; it requires that its host program be run to activate it.</a:t>
            </a:r>
          </a:p>
          <a:p>
            <a:pPr lvl="1" eaLnBrk="1" hangingPunct="1">
              <a:lnSpc>
                <a:spcPct val="80000"/>
              </a:lnSpc>
            </a:pPr>
            <a:r>
              <a:rPr lang="en-US" sz="2600" b="1" smtClean="0">
                <a:ea typeface="ＭＳ Ｐゴシック" pitchFamily="34" charset="-128"/>
              </a:rPr>
              <a:t>worm</a:t>
            </a:r>
          </a:p>
          <a:p>
            <a:pPr lvl="1" eaLnBrk="1" hangingPunct="1">
              <a:lnSpc>
                <a:spcPct val="80000"/>
              </a:lnSpc>
              <a:buFontTx/>
              <a:buNone/>
            </a:pPr>
            <a:r>
              <a:rPr lang="en-US" sz="2600" smtClean="0">
                <a:ea typeface="ＭＳ Ｐゴシック" pitchFamily="34" charset="-128"/>
              </a:rPr>
              <a:t>	A software program that runs independently (without human intervention), consuming the resources of its host in order to maintain itself, that is capable of propagating a complete working version of itself onto another machine.</a:t>
            </a:r>
          </a:p>
        </p:txBody>
      </p:sp>
      <p:sp>
        <p:nvSpPr>
          <p:cNvPr id="553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F2F5804E-B068-4E65-AE5A-9E75B0775CF3}" type="slidenum">
              <a:rPr lang="es-ES" sz="1200">
                <a:solidFill>
                  <a:srgbClr val="898989"/>
                </a:solidFill>
                <a:latin typeface="Calibri" pitchFamily="34" charset="0"/>
              </a:rPr>
              <a:pPr eaLnBrk="1" hangingPunct="1"/>
              <a:t>20</a:t>
            </a:fld>
            <a:endParaRPr lang="es-ES" sz="1200">
              <a:solidFill>
                <a:srgbClr val="898989"/>
              </a:solidFill>
              <a:latin typeface="Calibri" pitchFamily="34" charset="0"/>
            </a:endParaRPr>
          </a:p>
        </p:txBody>
      </p:sp>
      <p:sp>
        <p:nvSpPr>
          <p:cNvPr id="5530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CE714A94-2685-4CB1-A916-3C738D667DF2}" type="slidenum">
              <a:rPr lang="es-ES" sz="1200">
                <a:solidFill>
                  <a:srgbClr val="898989"/>
                </a:solidFill>
                <a:latin typeface="Calibri" pitchFamily="34" charset="0"/>
              </a:rPr>
              <a:pPr eaLnBrk="1" hangingPunct="1"/>
              <a:t>21</a:t>
            </a:fld>
            <a:endParaRPr lang="es-ES" sz="1200">
              <a:solidFill>
                <a:srgbClr val="898989"/>
              </a:solidFill>
              <a:latin typeface="Calibri" pitchFamily="34" charset="0"/>
            </a:endParaRPr>
          </a:p>
        </p:txBody>
      </p:sp>
      <p:sp>
        <p:nvSpPr>
          <p:cNvPr id="5734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pic>
        <p:nvPicPr>
          <p:cNvPr id="573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285750"/>
            <a:ext cx="8143875" cy="591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4000" smtClean="0">
                <a:ea typeface="+mj-ea"/>
                <a:cs typeface="+mj-cs"/>
              </a:rPr>
              <a:t>TECHNICAL ATTACK METHODS</a:t>
            </a:r>
          </a:p>
        </p:txBody>
      </p:sp>
      <p:sp>
        <p:nvSpPr>
          <p:cNvPr id="59395" name="Rectangle 3"/>
          <p:cNvSpPr>
            <a:spLocks noGrp="1" noChangeArrowheads="1"/>
          </p:cNvSpPr>
          <p:nvPr>
            <p:ph type="body" idx="1"/>
          </p:nvPr>
        </p:nvSpPr>
        <p:spPr/>
        <p:txBody>
          <a:bodyPr/>
          <a:lstStyle/>
          <a:p>
            <a:pPr lvl="1" eaLnBrk="1" hangingPunct="1">
              <a:lnSpc>
                <a:spcPct val="80000"/>
              </a:lnSpc>
            </a:pPr>
            <a:r>
              <a:rPr lang="en-US" sz="2600" b="1" smtClean="0">
                <a:ea typeface="ＭＳ Ｐゴシック" pitchFamily="34" charset="-128"/>
              </a:rPr>
              <a:t>macro virus (macro worm)</a:t>
            </a:r>
          </a:p>
          <a:p>
            <a:pPr lvl="1" eaLnBrk="1" hangingPunct="1">
              <a:lnSpc>
                <a:spcPct val="80000"/>
              </a:lnSpc>
              <a:buFontTx/>
              <a:buNone/>
            </a:pPr>
            <a:r>
              <a:rPr lang="en-US" sz="2600" smtClean="0">
                <a:ea typeface="ＭＳ Ｐゴシック" pitchFamily="34" charset="-128"/>
              </a:rPr>
              <a:t>	A macro virus or macro worm is executed when the application object that contains the macro is opened or a particular procedure is executed.</a:t>
            </a:r>
          </a:p>
          <a:p>
            <a:pPr lvl="1" eaLnBrk="1" hangingPunct="1">
              <a:lnSpc>
                <a:spcPct val="80000"/>
              </a:lnSpc>
            </a:pPr>
            <a:r>
              <a:rPr lang="en-US" sz="2600" b="1" smtClean="0">
                <a:ea typeface="ＭＳ Ｐゴシック" pitchFamily="34" charset="-128"/>
              </a:rPr>
              <a:t>Trojan horse</a:t>
            </a:r>
          </a:p>
          <a:p>
            <a:pPr lvl="1" eaLnBrk="1" hangingPunct="1">
              <a:lnSpc>
                <a:spcPct val="80000"/>
              </a:lnSpc>
              <a:buFontTx/>
              <a:buNone/>
            </a:pPr>
            <a:r>
              <a:rPr lang="en-US" sz="2600" smtClean="0">
                <a:ea typeface="ＭＳ Ｐゴシック" pitchFamily="34" charset="-128"/>
              </a:rPr>
              <a:t>	A program that appears to have a useful function but that contains a hidden function that presents a security risk.</a:t>
            </a:r>
          </a:p>
          <a:p>
            <a:pPr lvl="1" eaLnBrk="1" hangingPunct="1">
              <a:lnSpc>
                <a:spcPct val="80000"/>
              </a:lnSpc>
            </a:pPr>
            <a:r>
              <a:rPr lang="en-US" sz="2600" b="1" smtClean="0">
                <a:ea typeface="ＭＳ Ｐゴシック" pitchFamily="34" charset="-128"/>
              </a:rPr>
              <a:t>banking Trojan</a:t>
            </a:r>
          </a:p>
          <a:p>
            <a:pPr lvl="1" eaLnBrk="1" hangingPunct="1">
              <a:lnSpc>
                <a:spcPct val="80000"/>
              </a:lnSpc>
              <a:buFontTx/>
              <a:buNone/>
            </a:pPr>
            <a:r>
              <a:rPr lang="en-US" sz="2600" smtClean="0">
                <a:ea typeface="ＭＳ Ｐゴシック" pitchFamily="34" charset="-128"/>
              </a:rPr>
              <a:t>	A Trojan that comes to life when computer owners visit one of a number of online banking or e-commerce sites.</a:t>
            </a:r>
          </a:p>
        </p:txBody>
      </p:sp>
      <p:sp>
        <p:nvSpPr>
          <p:cNvPr id="593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342394AA-1FCA-4496-A0FE-2E5B966AB40E}" type="slidenum">
              <a:rPr lang="es-ES" sz="1200">
                <a:solidFill>
                  <a:srgbClr val="898989"/>
                </a:solidFill>
                <a:latin typeface="Calibri" pitchFamily="34" charset="0"/>
              </a:rPr>
              <a:pPr eaLnBrk="1" hangingPunct="1"/>
              <a:t>22</a:t>
            </a:fld>
            <a:endParaRPr lang="es-ES" sz="1200">
              <a:solidFill>
                <a:srgbClr val="898989"/>
              </a:solidFill>
              <a:latin typeface="Calibri" pitchFamily="34" charset="0"/>
            </a:endParaRPr>
          </a:p>
        </p:txBody>
      </p:sp>
      <p:sp>
        <p:nvSpPr>
          <p:cNvPr id="5939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4000" smtClean="0">
                <a:ea typeface="+mj-ea"/>
                <a:cs typeface="+mj-cs"/>
              </a:rPr>
              <a:t>TECHNICAL ATTACK METHODS</a:t>
            </a:r>
          </a:p>
        </p:txBody>
      </p:sp>
      <p:sp>
        <p:nvSpPr>
          <p:cNvPr id="61443" name="Rectangle 3"/>
          <p:cNvSpPr>
            <a:spLocks noGrp="1" noChangeArrowheads="1"/>
          </p:cNvSpPr>
          <p:nvPr>
            <p:ph type="body" idx="1"/>
          </p:nvPr>
        </p:nvSpPr>
        <p:spPr/>
        <p:txBody>
          <a:bodyPr/>
          <a:lstStyle/>
          <a:p>
            <a:pPr lvl="1" eaLnBrk="1" hangingPunct="1">
              <a:lnSpc>
                <a:spcPct val="80000"/>
              </a:lnSpc>
            </a:pPr>
            <a:r>
              <a:rPr lang="en-US" sz="2600" b="1" smtClean="0">
                <a:ea typeface="ＭＳ Ｐゴシック" pitchFamily="34" charset="-128"/>
              </a:rPr>
              <a:t>denial of service (DoS) attack</a:t>
            </a:r>
          </a:p>
          <a:p>
            <a:pPr lvl="1" eaLnBrk="1" hangingPunct="1">
              <a:lnSpc>
                <a:spcPct val="80000"/>
              </a:lnSpc>
              <a:buFontTx/>
              <a:buNone/>
            </a:pPr>
            <a:r>
              <a:rPr lang="en-US" sz="2600" smtClean="0">
                <a:ea typeface="ＭＳ Ｐゴシック" pitchFamily="34" charset="-128"/>
              </a:rPr>
              <a:t>	An attack on a Web site in which an attacker uses specialized software to send a flood of data packets to the target computer with the aim of overloading its resources.</a:t>
            </a:r>
          </a:p>
          <a:p>
            <a:pPr lvl="1" eaLnBrk="1" hangingPunct="1">
              <a:lnSpc>
                <a:spcPct val="80000"/>
              </a:lnSpc>
            </a:pPr>
            <a:r>
              <a:rPr lang="en-US" sz="2600" b="1" smtClean="0">
                <a:ea typeface="ＭＳ Ｐゴシック" pitchFamily="34" charset="-128"/>
              </a:rPr>
              <a:t>Web Server and Web Page Hijacking </a:t>
            </a:r>
            <a:r>
              <a:rPr lang="en-US" sz="2000" b="1" smtClean="0">
                <a:ea typeface="ＭＳ Ｐゴシック" pitchFamily="34" charset="-128"/>
              </a:rPr>
              <a:t>(e.g. search engine re-direct technique) </a:t>
            </a:r>
          </a:p>
          <a:p>
            <a:pPr lvl="1" eaLnBrk="1" hangingPunct="1">
              <a:lnSpc>
                <a:spcPct val="80000"/>
              </a:lnSpc>
            </a:pPr>
            <a:r>
              <a:rPr lang="en-US" sz="2600" b="1" smtClean="0">
                <a:ea typeface="ＭＳ Ｐゴシック" pitchFamily="34" charset="-128"/>
              </a:rPr>
              <a:t>botnet</a:t>
            </a:r>
          </a:p>
          <a:p>
            <a:pPr lvl="1" eaLnBrk="1" hangingPunct="1">
              <a:lnSpc>
                <a:spcPct val="80000"/>
              </a:lnSpc>
              <a:buFont typeface="Arial" charset="0"/>
              <a:buNone/>
            </a:pPr>
            <a:r>
              <a:rPr lang="en-US" sz="2600" smtClean="0">
                <a:ea typeface="ＭＳ Ｐゴシック" pitchFamily="34" charset="-128"/>
              </a:rPr>
              <a:t>	A huge number (e.g., hundreds of thousands) of hijacked Internet computers (robots or bot)) that have been set up to forward traffic, including spam and viruses, to other computers on the Internet.</a:t>
            </a:r>
          </a:p>
        </p:txBody>
      </p:sp>
      <p:sp>
        <p:nvSpPr>
          <p:cNvPr id="614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CA5B4484-A42E-4FD6-ADD9-D0E84F464DA2}" type="slidenum">
              <a:rPr lang="es-ES" sz="1200">
                <a:solidFill>
                  <a:srgbClr val="898989"/>
                </a:solidFill>
                <a:latin typeface="Calibri" pitchFamily="34" charset="0"/>
              </a:rPr>
              <a:pPr eaLnBrk="1" hangingPunct="1"/>
              <a:t>23</a:t>
            </a:fld>
            <a:endParaRPr lang="es-ES" sz="1200">
              <a:solidFill>
                <a:srgbClr val="898989"/>
              </a:solidFill>
              <a:latin typeface="Calibri" pitchFamily="34" charset="0"/>
            </a:endParaRPr>
          </a:p>
        </p:txBody>
      </p:sp>
      <p:sp>
        <p:nvSpPr>
          <p:cNvPr id="6144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0E42A7DB-B30B-4E6A-BBE9-F9C2EAA42AB6}" type="slidenum">
              <a:rPr lang="es-ES" sz="1200">
                <a:solidFill>
                  <a:srgbClr val="898989"/>
                </a:solidFill>
                <a:latin typeface="Calibri" pitchFamily="34" charset="0"/>
              </a:rPr>
              <a:pPr eaLnBrk="1" hangingPunct="1"/>
              <a:t>24</a:t>
            </a:fld>
            <a:endParaRPr lang="es-ES" sz="1200">
              <a:solidFill>
                <a:srgbClr val="898989"/>
              </a:solidFill>
              <a:latin typeface="Calibri" pitchFamily="34" charset="0"/>
            </a:endParaRPr>
          </a:p>
        </p:txBody>
      </p:sp>
      <p:sp>
        <p:nvSpPr>
          <p:cNvPr id="6349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pic>
        <p:nvPicPr>
          <p:cNvPr id="634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500063"/>
            <a:ext cx="8143875" cy="545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
        <p:nvSpPr>
          <p:cNvPr id="6553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81608B91-774B-4C7A-B450-4BA21C94A430}" type="slidenum">
              <a:rPr lang="es-ES" sz="1200">
                <a:solidFill>
                  <a:srgbClr val="898989"/>
                </a:solidFill>
                <a:latin typeface="Calibri" pitchFamily="34" charset="0"/>
              </a:rPr>
              <a:pPr eaLnBrk="1" hangingPunct="1"/>
              <a:t>25</a:t>
            </a:fld>
            <a:endParaRPr lang="es-ES" sz="1200">
              <a:solidFill>
                <a:srgbClr val="898989"/>
              </a:solidFill>
              <a:latin typeface="Calibri" pitchFamily="34" charset="0"/>
            </a:endParaRPr>
          </a:p>
        </p:txBody>
      </p:sp>
      <p:pic>
        <p:nvPicPr>
          <p:cNvPr id="655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0" y="931863"/>
            <a:ext cx="8656638"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41300" y="260350"/>
            <a:ext cx="8507413"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PHISHING, FINANCIAL FRAUD, AND SPAM</a:t>
            </a:r>
          </a:p>
        </p:txBody>
      </p:sp>
      <p:sp>
        <p:nvSpPr>
          <p:cNvPr id="67587" name="Rectangle 3"/>
          <p:cNvSpPr>
            <a:spLocks noGrp="1" noChangeArrowheads="1"/>
          </p:cNvSpPr>
          <p:nvPr>
            <p:ph type="body" idx="1"/>
          </p:nvPr>
        </p:nvSpPr>
        <p:spPr/>
        <p:txBody>
          <a:bodyPr/>
          <a:lstStyle/>
          <a:p>
            <a:pPr eaLnBrk="1" hangingPunct="1"/>
            <a:r>
              <a:rPr lang="en-US" b="1" smtClean="0">
                <a:ea typeface="ＭＳ Ｐゴシック" pitchFamily="34" charset="-128"/>
              </a:rPr>
              <a:t>FRAUD ON THE INTERNET</a:t>
            </a:r>
          </a:p>
          <a:p>
            <a:pPr lvl="1" eaLnBrk="1" hangingPunct="1"/>
            <a:r>
              <a:rPr lang="en-US" b="1" smtClean="0">
                <a:ea typeface="ＭＳ Ｐゴシック" pitchFamily="34" charset="-128"/>
              </a:rPr>
              <a:t>Examples of Typical Online Fraud Attempts</a:t>
            </a:r>
          </a:p>
          <a:p>
            <a:pPr lvl="1" eaLnBrk="1" hangingPunct="1"/>
            <a:r>
              <a:rPr lang="en-US" b="1" smtClean="0">
                <a:ea typeface="ＭＳ Ｐゴシック" pitchFamily="34" charset="-128"/>
              </a:rPr>
              <a:t>identity theft</a:t>
            </a:r>
          </a:p>
          <a:p>
            <a:pPr lvl="1" eaLnBrk="1" hangingPunct="1">
              <a:buFontTx/>
              <a:buNone/>
            </a:pPr>
            <a:r>
              <a:rPr lang="en-US" smtClean="0">
                <a:ea typeface="ＭＳ Ｐゴシック" pitchFamily="34" charset="-128"/>
              </a:rPr>
              <a:t>	Fraud that involves stealing an identity of a person and then the use of that identity by someone pretending to be someone else in order to steal money or get other benefits.</a:t>
            </a:r>
          </a:p>
          <a:p>
            <a:pPr lvl="1" eaLnBrk="1" hangingPunct="1"/>
            <a:r>
              <a:rPr lang="en-US" b="1" smtClean="0">
                <a:ea typeface="ＭＳ Ｐゴシック" pitchFamily="34" charset="-128"/>
              </a:rPr>
              <a:t>Other Financial Fraud</a:t>
            </a:r>
            <a:endParaRPr lang="en-US" smtClean="0">
              <a:ea typeface="ＭＳ Ｐゴシック" pitchFamily="34" charset="-128"/>
            </a:endParaRPr>
          </a:p>
        </p:txBody>
      </p:sp>
      <p:sp>
        <p:nvSpPr>
          <p:cNvPr id="675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2D36BA2F-5A9C-4C2E-B622-6FCB6EFADDC3}" type="slidenum">
              <a:rPr lang="es-ES" sz="1200">
                <a:solidFill>
                  <a:srgbClr val="898989"/>
                </a:solidFill>
                <a:latin typeface="Calibri" pitchFamily="34" charset="0"/>
              </a:rPr>
              <a:pPr eaLnBrk="1" hangingPunct="1"/>
              <a:t>26</a:t>
            </a:fld>
            <a:endParaRPr lang="es-ES" sz="1200">
              <a:solidFill>
                <a:srgbClr val="898989"/>
              </a:solidFill>
              <a:latin typeface="Calibri" pitchFamily="34" charset="0"/>
            </a:endParaRPr>
          </a:p>
        </p:txBody>
      </p:sp>
      <p:sp>
        <p:nvSpPr>
          <p:cNvPr id="6758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41300" y="260350"/>
            <a:ext cx="8507413"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PHISHING, FINANCIAL FRAUD, AND SPAM</a:t>
            </a:r>
          </a:p>
        </p:txBody>
      </p:sp>
      <p:sp>
        <p:nvSpPr>
          <p:cNvPr id="69635" name="Rectangle 3"/>
          <p:cNvSpPr>
            <a:spLocks noGrp="1" noChangeArrowheads="1"/>
          </p:cNvSpPr>
          <p:nvPr>
            <p:ph type="body" idx="1"/>
          </p:nvPr>
        </p:nvSpPr>
        <p:spPr/>
        <p:txBody>
          <a:bodyPr/>
          <a:lstStyle/>
          <a:p>
            <a:pPr eaLnBrk="1" hangingPunct="1"/>
            <a:r>
              <a:rPr lang="en-US" b="1" smtClean="0">
                <a:ea typeface="ＭＳ Ｐゴシック" pitchFamily="34" charset="-128"/>
              </a:rPr>
              <a:t>SPAM AND SPYWARE ATTACKS</a:t>
            </a:r>
          </a:p>
          <a:p>
            <a:pPr lvl="1" eaLnBrk="1" hangingPunct="1"/>
            <a:r>
              <a:rPr lang="en-US" b="1" smtClean="0">
                <a:ea typeface="ＭＳ Ｐゴシック" pitchFamily="34" charset="-128"/>
              </a:rPr>
              <a:t>e-mail spam (junk emails)</a:t>
            </a:r>
          </a:p>
          <a:p>
            <a:pPr lvl="1" eaLnBrk="1" hangingPunct="1">
              <a:buFontTx/>
              <a:buNone/>
            </a:pPr>
            <a:r>
              <a:rPr lang="en-US" smtClean="0">
                <a:ea typeface="ＭＳ Ｐゴシック" pitchFamily="34" charset="-128"/>
              </a:rPr>
              <a:t>	A subset of spam that involves nearly identical messages sent to numerous recipients by e-mail.</a:t>
            </a:r>
          </a:p>
          <a:p>
            <a:pPr lvl="1" eaLnBrk="1" hangingPunct="1"/>
            <a:r>
              <a:rPr lang="en-US" b="1" smtClean="0">
                <a:ea typeface="ＭＳ Ｐゴシック" pitchFamily="34" charset="-128"/>
              </a:rPr>
              <a:t>spyware</a:t>
            </a:r>
          </a:p>
          <a:p>
            <a:pPr lvl="1" eaLnBrk="1" hangingPunct="1">
              <a:buFontTx/>
              <a:buNone/>
            </a:pPr>
            <a:r>
              <a:rPr lang="en-US" smtClean="0">
                <a:ea typeface="ＭＳ Ｐゴシック" pitchFamily="34" charset="-128"/>
              </a:rPr>
              <a:t>	Software that gathers user information over an Internet connection without the user’s knowledge.</a:t>
            </a:r>
          </a:p>
        </p:txBody>
      </p:sp>
      <p:sp>
        <p:nvSpPr>
          <p:cNvPr id="696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CD2B1A5E-E3EC-4226-8589-798A3CE39021}" type="slidenum">
              <a:rPr lang="es-ES" sz="1200">
                <a:solidFill>
                  <a:srgbClr val="898989"/>
                </a:solidFill>
                <a:latin typeface="Calibri" pitchFamily="34" charset="0"/>
              </a:rPr>
              <a:pPr eaLnBrk="1" hangingPunct="1"/>
              <a:t>27</a:t>
            </a:fld>
            <a:endParaRPr lang="es-ES" sz="1200">
              <a:solidFill>
                <a:srgbClr val="898989"/>
              </a:solidFill>
              <a:latin typeface="Calibri" pitchFamily="34" charset="0"/>
            </a:endParaRPr>
          </a:p>
        </p:txBody>
      </p:sp>
      <p:sp>
        <p:nvSpPr>
          <p:cNvPr id="6963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41300" y="260350"/>
            <a:ext cx="8507413"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PHISHING, FINANCIAL FRAUD, AND SPAM</a:t>
            </a:r>
          </a:p>
        </p:txBody>
      </p:sp>
      <p:sp>
        <p:nvSpPr>
          <p:cNvPr id="71683" name="Rectangle 3"/>
          <p:cNvSpPr>
            <a:spLocks noGrp="1" noChangeArrowheads="1"/>
          </p:cNvSpPr>
          <p:nvPr>
            <p:ph type="body" idx="1"/>
          </p:nvPr>
        </p:nvSpPr>
        <p:spPr/>
        <p:txBody>
          <a:bodyPr/>
          <a:lstStyle/>
          <a:p>
            <a:pPr lvl="1" eaLnBrk="1" hangingPunct="1">
              <a:lnSpc>
                <a:spcPct val="90000"/>
              </a:lnSpc>
            </a:pPr>
            <a:r>
              <a:rPr lang="en-US" sz="2600" b="1" smtClean="0">
                <a:ea typeface="ＭＳ Ｐゴシック" pitchFamily="34" charset="-128"/>
              </a:rPr>
              <a:t>search engine spam</a:t>
            </a:r>
          </a:p>
          <a:p>
            <a:pPr lvl="1" eaLnBrk="1" hangingPunct="1">
              <a:lnSpc>
                <a:spcPct val="90000"/>
              </a:lnSpc>
              <a:buFontTx/>
              <a:buNone/>
            </a:pPr>
            <a:r>
              <a:rPr lang="en-US" sz="2600" smtClean="0">
                <a:ea typeface="ＭＳ Ｐゴシック" pitchFamily="34" charset="-128"/>
              </a:rPr>
              <a:t>	Pages created deliberately to trick the search engine into offering inappropriate, redundant, or poor-quality search results.</a:t>
            </a:r>
          </a:p>
          <a:p>
            <a:pPr lvl="1" eaLnBrk="1" hangingPunct="1">
              <a:lnSpc>
                <a:spcPct val="90000"/>
              </a:lnSpc>
            </a:pPr>
            <a:r>
              <a:rPr lang="en-US" sz="2600" b="1" smtClean="0">
                <a:ea typeface="ＭＳ Ｐゴシック" pitchFamily="34" charset="-128"/>
              </a:rPr>
              <a:t>spam site</a:t>
            </a:r>
          </a:p>
          <a:p>
            <a:pPr lvl="1" eaLnBrk="1" hangingPunct="1">
              <a:lnSpc>
                <a:spcPct val="90000"/>
              </a:lnSpc>
              <a:buFontTx/>
              <a:buNone/>
            </a:pPr>
            <a:r>
              <a:rPr lang="en-US" sz="2600" smtClean="0">
                <a:ea typeface="ＭＳ Ｐゴシック" pitchFamily="34" charset="-128"/>
              </a:rPr>
              <a:t>	Page that uses techniques that deliberately subvert a search engine’s algorithms to artificially inflate the page’s rankings.</a:t>
            </a:r>
          </a:p>
          <a:p>
            <a:pPr lvl="1" eaLnBrk="1" hangingPunct="1">
              <a:lnSpc>
                <a:spcPct val="90000"/>
              </a:lnSpc>
            </a:pPr>
            <a:r>
              <a:rPr lang="en-US" sz="2600" b="1" smtClean="0">
                <a:ea typeface="ＭＳ Ｐゴシック" pitchFamily="34" charset="-128"/>
              </a:rPr>
              <a:t>splog</a:t>
            </a:r>
          </a:p>
          <a:p>
            <a:pPr lvl="1" eaLnBrk="1" hangingPunct="1">
              <a:lnSpc>
                <a:spcPct val="90000"/>
              </a:lnSpc>
              <a:buFontTx/>
              <a:buNone/>
            </a:pPr>
            <a:r>
              <a:rPr lang="en-US" sz="2600" smtClean="0">
                <a:ea typeface="ＭＳ Ｐゴシック" pitchFamily="34" charset="-128"/>
              </a:rPr>
              <a:t>	Short for </a:t>
            </a:r>
            <a:r>
              <a:rPr lang="en-US" sz="2600" i="1" smtClean="0">
                <a:ea typeface="ＭＳ Ｐゴシック" pitchFamily="34" charset="-128"/>
              </a:rPr>
              <a:t>spam blog. A </a:t>
            </a:r>
            <a:r>
              <a:rPr lang="en-US" sz="2600" smtClean="0">
                <a:ea typeface="ＭＳ Ｐゴシック" pitchFamily="34" charset="-128"/>
              </a:rPr>
              <a:t>site created solely for marketing purposes.</a:t>
            </a:r>
          </a:p>
        </p:txBody>
      </p:sp>
      <p:sp>
        <p:nvSpPr>
          <p:cNvPr id="716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6F4EBFD2-3787-4564-9FFA-FF8B08A21D48}" type="slidenum">
              <a:rPr lang="es-ES" sz="1200">
                <a:solidFill>
                  <a:srgbClr val="898989"/>
                </a:solidFill>
                <a:latin typeface="Calibri" pitchFamily="34" charset="0"/>
              </a:rPr>
              <a:pPr eaLnBrk="1" hangingPunct="1"/>
              <a:t>28</a:t>
            </a:fld>
            <a:endParaRPr lang="es-ES" sz="1200">
              <a:solidFill>
                <a:srgbClr val="898989"/>
              </a:solidFill>
              <a:latin typeface="Calibri" pitchFamily="34" charset="0"/>
            </a:endParaRPr>
          </a:p>
        </p:txBody>
      </p:sp>
      <p:sp>
        <p:nvSpPr>
          <p:cNvPr id="7168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smtClean="0">
                <a:ea typeface="+mj-ea"/>
                <a:cs typeface="+mj-cs"/>
              </a:rPr>
              <a:t>LEARNING OBJECTIVES</a:t>
            </a:r>
          </a:p>
        </p:txBody>
      </p:sp>
      <p:sp>
        <p:nvSpPr>
          <p:cNvPr id="18435" name="Rectangle 3"/>
          <p:cNvSpPr>
            <a:spLocks noGrp="1" noChangeArrowheads="1"/>
          </p:cNvSpPr>
          <p:nvPr>
            <p:ph type="body" idx="1"/>
          </p:nvPr>
        </p:nvSpPr>
        <p:spPr>
          <a:xfrm>
            <a:off x="428625" y="1357313"/>
            <a:ext cx="8229600" cy="4525962"/>
          </a:xfrm>
        </p:spPr>
        <p:txBody>
          <a:bodyPr/>
          <a:lstStyle/>
          <a:p>
            <a:pPr marL="457200" indent="-457200" eaLnBrk="1" hangingPunct="1">
              <a:buFontTx/>
              <a:buAutoNum type="arabicPeriod" startAt="6"/>
            </a:pPr>
            <a:r>
              <a:rPr lang="en-US" sz="2600" smtClean="0">
                <a:ea typeface="ＭＳ Ｐゴシック" pitchFamily="34" charset="-128"/>
              </a:rPr>
              <a:t>Identify and assess major technologies and methods for securing EC communications.</a:t>
            </a:r>
          </a:p>
          <a:p>
            <a:pPr marL="457200" indent="-457200" eaLnBrk="1" hangingPunct="1">
              <a:buFontTx/>
              <a:buAutoNum type="arabicPeriod" startAt="6"/>
            </a:pPr>
            <a:r>
              <a:rPr lang="en-US" sz="2600" smtClean="0">
                <a:ea typeface="ＭＳ Ｐゴシック" pitchFamily="34" charset="-128"/>
              </a:rPr>
              <a:t>Describe the major technologies for protection of EC networks.</a:t>
            </a:r>
          </a:p>
          <a:p>
            <a:pPr marL="457200" indent="-457200" eaLnBrk="1" hangingPunct="1">
              <a:buFontTx/>
              <a:buAutoNum type="arabicPeriod" startAt="6"/>
            </a:pPr>
            <a:r>
              <a:rPr lang="en-US" sz="2600" smtClean="0">
                <a:ea typeface="ＭＳ Ｐゴシック" pitchFamily="34" charset="-128"/>
              </a:rPr>
              <a:t>Describe various types of controls and special defense mechanisms.</a:t>
            </a:r>
          </a:p>
          <a:p>
            <a:pPr marL="457200" indent="-457200" eaLnBrk="1" hangingPunct="1">
              <a:buFontTx/>
              <a:buAutoNum type="arabicPeriod" startAt="6"/>
            </a:pPr>
            <a:r>
              <a:rPr lang="en-US" sz="2600" smtClean="0">
                <a:ea typeface="ＭＳ Ｐゴシック" pitchFamily="34" charset="-128"/>
              </a:rPr>
              <a:t>Describe the role of business continuity and disaster recovery planning.</a:t>
            </a:r>
          </a:p>
          <a:p>
            <a:pPr marL="457200" indent="-457200" eaLnBrk="1" hangingPunct="1">
              <a:buFontTx/>
              <a:buAutoNum type="arabicPeriod" startAt="6"/>
            </a:pPr>
            <a:r>
              <a:rPr lang="en-US" sz="2600" smtClean="0">
                <a:ea typeface="ＭＳ Ｐゴシック" pitchFamily="34" charset="-128"/>
              </a:rPr>
              <a:t>Discuss EC security enterprise-wide implementation issues.</a:t>
            </a:r>
          </a:p>
          <a:p>
            <a:pPr marL="457200" indent="-457200" eaLnBrk="1" hangingPunct="1">
              <a:buFontTx/>
              <a:buAutoNum type="arabicPeriod" startAt="6"/>
            </a:pPr>
            <a:r>
              <a:rPr lang="en-US" sz="2600" smtClean="0">
                <a:ea typeface="ＭＳ Ｐゴシック" pitchFamily="34" charset="-128"/>
              </a:rPr>
              <a:t>Understand why it is not possible to stop computer crimes.</a:t>
            </a:r>
          </a:p>
        </p:txBody>
      </p:sp>
      <p:sp>
        <p:nvSpPr>
          <p:cNvPr id="184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C471B210-24E3-4A91-B771-1F8A536DC92E}" type="slidenum">
              <a:rPr lang="es-ES" sz="1200">
                <a:solidFill>
                  <a:srgbClr val="898989"/>
                </a:solidFill>
                <a:latin typeface="Calibri" pitchFamily="34" charset="0"/>
              </a:rPr>
              <a:pPr eaLnBrk="1" hangingPunct="1"/>
              <a:t>2</a:t>
            </a:fld>
            <a:endParaRPr lang="es-ES" sz="1200">
              <a:solidFill>
                <a:srgbClr val="898989"/>
              </a:solidFill>
              <a:latin typeface="Calibri" pitchFamily="34" charset="0"/>
            </a:endParaRPr>
          </a:p>
        </p:txBody>
      </p:sp>
      <p:sp>
        <p:nvSpPr>
          <p:cNvPr id="1843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41300" y="260350"/>
            <a:ext cx="8507413" cy="720725"/>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dirty="0" smtClean="0">
                <a:ea typeface="+mj-ea"/>
                <a:cs typeface="+mj-cs"/>
              </a:rPr>
              <a:t>THE INFORMATION ASSURANCE MODEL</a:t>
            </a:r>
            <a:br>
              <a:rPr lang="en-US" sz="3200" dirty="0" smtClean="0">
                <a:ea typeface="+mj-ea"/>
                <a:cs typeface="+mj-cs"/>
              </a:rPr>
            </a:br>
            <a:r>
              <a:rPr lang="en-US" sz="3200" dirty="0" smtClean="0">
                <a:ea typeface="+mj-ea"/>
                <a:cs typeface="+mj-cs"/>
              </a:rPr>
              <a:t>AND DEFENSE STRATEGY</a:t>
            </a:r>
          </a:p>
        </p:txBody>
      </p:sp>
      <p:sp>
        <p:nvSpPr>
          <p:cNvPr id="73731" name="Rectangle 3"/>
          <p:cNvSpPr>
            <a:spLocks noGrp="1" noChangeArrowheads="1"/>
          </p:cNvSpPr>
          <p:nvPr>
            <p:ph type="body" idx="1"/>
          </p:nvPr>
        </p:nvSpPr>
        <p:spPr>
          <a:xfrm>
            <a:off x="285750" y="1214438"/>
            <a:ext cx="8229600" cy="1714500"/>
          </a:xfrm>
        </p:spPr>
        <p:txBody>
          <a:bodyPr/>
          <a:lstStyle/>
          <a:p>
            <a:pPr eaLnBrk="1" hangingPunct="1"/>
            <a:r>
              <a:rPr lang="en-US" sz="2800" b="1" smtClean="0">
                <a:ea typeface="ＭＳ Ｐゴシック" pitchFamily="34" charset="-128"/>
              </a:rPr>
              <a:t>CIA security triad (CIA triad </a:t>
            </a:r>
            <a:r>
              <a:rPr lang="zh-TW" altLang="en-US" b="1" smtClean="0">
                <a:ea typeface="新細明體" pitchFamily="18" charset="-120"/>
              </a:rPr>
              <a:t>三角</a:t>
            </a:r>
            <a:r>
              <a:rPr lang="en-US" sz="2800" b="1" smtClean="0">
                <a:ea typeface="ＭＳ Ｐゴシック" pitchFamily="34" charset="-128"/>
              </a:rPr>
              <a:t>) model</a:t>
            </a:r>
          </a:p>
          <a:p>
            <a:pPr eaLnBrk="1" hangingPunct="1">
              <a:buFont typeface="Arial" charset="0"/>
              <a:buNone/>
            </a:pPr>
            <a:r>
              <a:rPr lang="en-US" sz="2800" smtClean="0">
                <a:ea typeface="ＭＳ Ｐゴシック" pitchFamily="34" charset="-128"/>
              </a:rPr>
              <a:t>	Three security concepts important to information on the Internet: </a:t>
            </a:r>
            <a:r>
              <a:rPr lang="en-US" sz="2800" b="1" u="sng" smtClean="0">
                <a:solidFill>
                  <a:srgbClr val="FF0000"/>
                </a:solidFill>
                <a:ea typeface="ＭＳ Ｐゴシック" pitchFamily="34" charset="-128"/>
              </a:rPr>
              <a:t>C</a:t>
            </a:r>
            <a:r>
              <a:rPr lang="en-US" sz="2800" smtClean="0">
                <a:ea typeface="ＭＳ Ｐゴシック" pitchFamily="34" charset="-128"/>
              </a:rPr>
              <a:t>onfidentiality, </a:t>
            </a:r>
            <a:r>
              <a:rPr lang="en-US" sz="2800" b="1" u="sng" smtClean="0">
                <a:solidFill>
                  <a:srgbClr val="FF0000"/>
                </a:solidFill>
                <a:ea typeface="ＭＳ Ｐゴシック" pitchFamily="34" charset="-128"/>
              </a:rPr>
              <a:t>I</a:t>
            </a:r>
            <a:r>
              <a:rPr lang="en-US" sz="2800" smtClean="0">
                <a:ea typeface="ＭＳ Ｐゴシック" pitchFamily="34" charset="-128"/>
              </a:rPr>
              <a:t>ntegrity, and </a:t>
            </a:r>
            <a:r>
              <a:rPr lang="en-US" sz="2800" b="1" u="sng" smtClean="0">
                <a:solidFill>
                  <a:srgbClr val="FF0000"/>
                </a:solidFill>
                <a:ea typeface="ＭＳ Ｐゴシック" pitchFamily="34" charset="-128"/>
              </a:rPr>
              <a:t>A</a:t>
            </a:r>
            <a:r>
              <a:rPr lang="en-US" sz="2800" smtClean="0">
                <a:ea typeface="ＭＳ Ｐゴシック" pitchFamily="34" charset="-128"/>
              </a:rPr>
              <a:t>vailability.</a:t>
            </a:r>
          </a:p>
        </p:txBody>
      </p:sp>
      <p:sp>
        <p:nvSpPr>
          <p:cNvPr id="737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002E0915-D65F-44E9-AECB-2D7AF581DC85}" type="slidenum">
              <a:rPr lang="es-ES" sz="1200">
                <a:solidFill>
                  <a:srgbClr val="898989"/>
                </a:solidFill>
                <a:latin typeface="Calibri" pitchFamily="34" charset="0"/>
              </a:rPr>
              <a:pPr eaLnBrk="1" hangingPunct="1"/>
              <a:t>29</a:t>
            </a:fld>
            <a:endParaRPr lang="es-ES" sz="1200">
              <a:solidFill>
                <a:srgbClr val="898989"/>
              </a:solidFill>
              <a:latin typeface="Calibri" pitchFamily="34" charset="0"/>
            </a:endParaRPr>
          </a:p>
        </p:txBody>
      </p:sp>
      <p:sp>
        <p:nvSpPr>
          <p:cNvPr id="73733"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pic>
        <p:nvPicPr>
          <p:cNvPr id="7373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00400"/>
            <a:ext cx="7640638"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41300" y="260350"/>
            <a:ext cx="8507413" cy="720725"/>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THE INFORMATION ASSURANCE MODEL</a:t>
            </a:r>
            <a:br>
              <a:rPr lang="en-US" sz="3200" smtClean="0">
                <a:ea typeface="+mj-ea"/>
                <a:cs typeface="+mj-cs"/>
              </a:rPr>
            </a:br>
            <a:r>
              <a:rPr lang="en-US" sz="3200" smtClean="0">
                <a:ea typeface="+mj-ea"/>
                <a:cs typeface="+mj-cs"/>
              </a:rPr>
              <a:t>AND DEFENSE STRATEGY</a:t>
            </a:r>
          </a:p>
        </p:txBody>
      </p:sp>
      <p:sp>
        <p:nvSpPr>
          <p:cNvPr id="75779" name="Rectangle 3"/>
          <p:cNvSpPr>
            <a:spLocks noGrp="1" noChangeArrowheads="1"/>
          </p:cNvSpPr>
          <p:nvPr>
            <p:ph type="body" idx="1"/>
          </p:nvPr>
        </p:nvSpPr>
        <p:spPr>
          <a:xfrm>
            <a:off x="285750" y="1428750"/>
            <a:ext cx="8401050" cy="4697413"/>
          </a:xfrm>
        </p:spPr>
        <p:txBody>
          <a:bodyPr/>
          <a:lstStyle/>
          <a:p>
            <a:pPr lvl="1" eaLnBrk="1" hangingPunct="1">
              <a:lnSpc>
                <a:spcPct val="80000"/>
              </a:lnSpc>
            </a:pPr>
            <a:r>
              <a:rPr lang="en-US" sz="2700" b="1" dirty="0" smtClean="0">
                <a:ea typeface="ＭＳ Ｐゴシック" pitchFamily="34" charset="-128"/>
              </a:rPr>
              <a:t>Confidentiality </a:t>
            </a:r>
            <a:r>
              <a:rPr lang="en-US" altLang="zh-TW" sz="3200" dirty="0" smtClean="0">
                <a:ea typeface="ＭＳ Ｐゴシック" pitchFamily="34" charset="-128"/>
              </a:rPr>
              <a:t> </a:t>
            </a:r>
            <a:endParaRPr lang="en-US" sz="2700" b="1" dirty="0" smtClean="0">
              <a:ea typeface="ＭＳ Ｐゴシック" pitchFamily="34" charset="-128"/>
            </a:endParaRPr>
          </a:p>
          <a:p>
            <a:pPr lvl="1" eaLnBrk="1" hangingPunct="1">
              <a:lnSpc>
                <a:spcPct val="80000"/>
              </a:lnSpc>
              <a:buFont typeface="Arial" charset="0"/>
              <a:buNone/>
            </a:pPr>
            <a:r>
              <a:rPr lang="en-US" sz="2700" dirty="0" smtClean="0">
                <a:ea typeface="ＭＳ Ｐゴシック" pitchFamily="34" charset="-128"/>
              </a:rPr>
              <a:t>	Assurance of data privacy and accuracy. Keeping private or sensitive information from being disclosed to unauthorized individuals, entities, or processes.</a:t>
            </a:r>
          </a:p>
          <a:p>
            <a:pPr lvl="1" eaLnBrk="1" hangingPunct="1">
              <a:lnSpc>
                <a:spcPct val="80000"/>
              </a:lnSpc>
            </a:pPr>
            <a:r>
              <a:rPr lang="en-US" sz="2700" b="1" dirty="0" smtClean="0">
                <a:ea typeface="ＭＳ Ｐゴシック" pitchFamily="34" charset="-128"/>
              </a:rPr>
              <a:t>Integrity </a:t>
            </a:r>
            <a:r>
              <a:rPr lang="en-US" altLang="zh-TW" sz="3200" dirty="0" smtClean="0">
                <a:ea typeface="ＭＳ Ｐゴシック" pitchFamily="34" charset="-128"/>
              </a:rPr>
              <a:t> </a:t>
            </a:r>
            <a:endParaRPr lang="en-US" sz="2700" b="1" dirty="0" smtClean="0">
              <a:ea typeface="ＭＳ Ｐゴシック" pitchFamily="34" charset="-128"/>
            </a:endParaRPr>
          </a:p>
          <a:p>
            <a:pPr lvl="1" eaLnBrk="1" hangingPunct="1">
              <a:lnSpc>
                <a:spcPct val="80000"/>
              </a:lnSpc>
              <a:buFont typeface="Arial" charset="0"/>
              <a:buNone/>
            </a:pPr>
            <a:r>
              <a:rPr lang="en-US" sz="2700" dirty="0" smtClean="0">
                <a:ea typeface="ＭＳ Ｐゴシック" pitchFamily="34" charset="-128"/>
              </a:rPr>
              <a:t>	Assurance that stored data has not been modified without authorization; a message that was sent is the same message as that which was received.</a:t>
            </a:r>
          </a:p>
          <a:p>
            <a:pPr lvl="1" eaLnBrk="1" hangingPunct="1">
              <a:lnSpc>
                <a:spcPct val="80000"/>
              </a:lnSpc>
            </a:pPr>
            <a:r>
              <a:rPr lang="en-US" sz="2700" b="1" dirty="0" smtClean="0">
                <a:ea typeface="ＭＳ Ｐゴシック" pitchFamily="34" charset="-128"/>
              </a:rPr>
              <a:t>Availability </a:t>
            </a:r>
            <a:r>
              <a:rPr lang="en-US" altLang="zh-TW" sz="3200" dirty="0" smtClean="0">
                <a:ea typeface="ＭＳ Ｐゴシック" pitchFamily="34" charset="-128"/>
              </a:rPr>
              <a:t> </a:t>
            </a:r>
            <a:endParaRPr lang="en-US" sz="2700" b="1" dirty="0" smtClean="0">
              <a:ea typeface="ＭＳ Ｐゴシック" pitchFamily="34" charset="-128"/>
            </a:endParaRPr>
          </a:p>
          <a:p>
            <a:pPr lvl="1" eaLnBrk="1" hangingPunct="1">
              <a:lnSpc>
                <a:spcPct val="80000"/>
              </a:lnSpc>
              <a:buFont typeface="Arial" charset="0"/>
              <a:buNone/>
            </a:pPr>
            <a:r>
              <a:rPr lang="en-US" sz="2700" b="1" dirty="0" smtClean="0">
                <a:ea typeface="ＭＳ Ｐゴシック" pitchFamily="34" charset="-128"/>
              </a:rPr>
              <a:t>	</a:t>
            </a:r>
            <a:r>
              <a:rPr lang="en-US" sz="2700" dirty="0" smtClean="0">
                <a:ea typeface="ＭＳ Ｐゴシック" pitchFamily="34" charset="-128"/>
              </a:rPr>
              <a:t>Assurance that access to data, the Web site, or other EC data service is  timely, available, reliable, and restricted to authorized users.</a:t>
            </a:r>
          </a:p>
        </p:txBody>
      </p:sp>
      <p:sp>
        <p:nvSpPr>
          <p:cNvPr id="757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3DBC21CD-4AEE-4AF1-89BC-ED7C2329446F}" type="slidenum">
              <a:rPr lang="es-ES" sz="1200">
                <a:solidFill>
                  <a:srgbClr val="898989"/>
                </a:solidFill>
                <a:latin typeface="Calibri" pitchFamily="34" charset="0"/>
              </a:rPr>
              <a:pPr eaLnBrk="1" hangingPunct="1"/>
              <a:t>30</a:t>
            </a:fld>
            <a:endParaRPr lang="es-ES" sz="1200">
              <a:solidFill>
                <a:srgbClr val="898989"/>
              </a:solidFill>
              <a:latin typeface="Calibri" pitchFamily="34" charset="0"/>
            </a:endParaRPr>
          </a:p>
        </p:txBody>
      </p:sp>
      <p:sp>
        <p:nvSpPr>
          <p:cNvPr id="7578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9536E755-10C7-4631-9260-859C1502793D}" type="slidenum">
              <a:rPr lang="es-ES" sz="1200">
                <a:solidFill>
                  <a:srgbClr val="898989"/>
                </a:solidFill>
                <a:latin typeface="Calibri" pitchFamily="34" charset="0"/>
              </a:rPr>
              <a:pPr eaLnBrk="1" hangingPunct="1"/>
              <a:t>31</a:t>
            </a:fld>
            <a:endParaRPr lang="es-ES" sz="1200">
              <a:solidFill>
                <a:srgbClr val="898989"/>
              </a:solidFill>
              <a:latin typeface="Calibri" pitchFamily="34" charset="0"/>
            </a:endParaRPr>
          </a:p>
        </p:txBody>
      </p:sp>
      <p:sp>
        <p:nvSpPr>
          <p:cNvPr id="7782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pic>
        <p:nvPicPr>
          <p:cNvPr id="778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3" y="923925"/>
            <a:ext cx="900747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241300" y="260350"/>
            <a:ext cx="8507413" cy="720725"/>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ln>
                  <a:solidFill>
                    <a:schemeClr val="tx1"/>
                  </a:solidFill>
                  <a:prstDash val="solid"/>
                </a:ln>
                <a:solidFill>
                  <a:srgbClr val="00B0F0"/>
                </a:solidFill>
                <a:ea typeface="+mj-ea"/>
                <a:cs typeface="+mj-cs"/>
              </a:rPr>
              <a:t>THE INFORMATION ASSURANCE MODEL</a:t>
            </a:r>
            <a:br>
              <a:rPr lang="en-US" sz="3200" smtClean="0">
                <a:ln>
                  <a:solidFill>
                    <a:schemeClr val="tx1"/>
                  </a:solidFill>
                  <a:prstDash val="solid"/>
                </a:ln>
                <a:solidFill>
                  <a:srgbClr val="00B0F0"/>
                </a:solidFill>
                <a:ea typeface="+mj-ea"/>
                <a:cs typeface="+mj-cs"/>
              </a:rPr>
            </a:br>
            <a:r>
              <a:rPr lang="en-US" sz="3200" smtClean="0">
                <a:ln>
                  <a:solidFill>
                    <a:schemeClr val="tx1"/>
                  </a:solidFill>
                  <a:prstDash val="solid"/>
                </a:ln>
                <a:solidFill>
                  <a:srgbClr val="00B0F0"/>
                </a:solidFill>
                <a:ea typeface="+mj-ea"/>
                <a:cs typeface="+mj-cs"/>
              </a:rPr>
              <a:t>AND DEFENSE STRATEGY</a:t>
            </a:r>
          </a:p>
        </p:txBody>
      </p:sp>
      <p:sp>
        <p:nvSpPr>
          <p:cNvPr id="139267" name="Rectangle 3"/>
          <p:cNvSpPr>
            <a:spLocks noGrp="1" noChangeArrowheads="1"/>
          </p:cNvSpPr>
          <p:nvPr>
            <p:ph type="body" idx="4294967295"/>
          </p:nvPr>
        </p:nvSpPr>
        <p:spPr>
          <a:xfrm>
            <a:off x="285750" y="1428750"/>
            <a:ext cx="8401050" cy="4697413"/>
          </a:xfrm>
        </p:spPr>
        <p:txBody>
          <a:bodyPr/>
          <a:lstStyle/>
          <a:p>
            <a:pPr lvl="1" eaLnBrk="1" hangingPunct="1">
              <a:lnSpc>
                <a:spcPct val="90000"/>
              </a:lnSpc>
              <a:buFont typeface="Arial" charset="0"/>
              <a:buNone/>
            </a:pPr>
            <a:r>
              <a:rPr lang="en-US" sz="3200" b="1" smtClean="0">
                <a:ea typeface="ＭＳ Ｐゴシック" pitchFamily="34" charset="-128"/>
              </a:rPr>
              <a:t>In summary….. EC Security</a:t>
            </a:r>
            <a:r>
              <a:rPr lang="en-US" altLang="zh-TW" sz="3600" smtClean="0">
                <a:ea typeface="ＭＳ Ｐゴシック" pitchFamily="34" charset="-128"/>
              </a:rPr>
              <a:t> </a:t>
            </a:r>
            <a:r>
              <a:rPr lang="en-US" altLang="zh-TW" sz="3600" b="1" smtClean="0">
                <a:ea typeface="ＭＳ Ｐゴシック" pitchFamily="34" charset="-128"/>
              </a:rPr>
              <a:t>Strategy</a:t>
            </a:r>
            <a:endParaRPr lang="en-US" sz="3200" b="1" smtClean="0">
              <a:ea typeface="ＭＳ Ｐゴシック" pitchFamily="34" charset="-128"/>
            </a:endParaRPr>
          </a:p>
          <a:p>
            <a:pPr lvl="1" eaLnBrk="1" hangingPunct="1">
              <a:lnSpc>
                <a:spcPct val="90000"/>
              </a:lnSpc>
              <a:buFont typeface="Arial" charset="0"/>
              <a:buNone/>
            </a:pPr>
            <a:r>
              <a:rPr lang="en-US" sz="3200" smtClean="0">
                <a:ea typeface="ＭＳ Ｐゴシック" pitchFamily="34" charset="-128"/>
              </a:rPr>
              <a:t>	</a:t>
            </a:r>
            <a:r>
              <a:rPr lang="en-US" sz="2400" smtClean="0">
                <a:ea typeface="ＭＳ Ｐゴシック" pitchFamily="34" charset="-128"/>
              </a:rPr>
              <a:t>A strategy that views EC security as the </a:t>
            </a:r>
            <a:r>
              <a:rPr lang="en-US" sz="2400" u="sng" smtClean="0">
                <a:ea typeface="ＭＳ Ｐゴシック" pitchFamily="34" charset="-128"/>
              </a:rPr>
              <a:t>process</a:t>
            </a:r>
            <a:r>
              <a:rPr lang="en-US" sz="2400" smtClean="0">
                <a:ea typeface="ＭＳ Ｐゴシック" pitchFamily="34" charset="-128"/>
              </a:rPr>
              <a:t> of </a:t>
            </a:r>
            <a:r>
              <a:rPr lang="en-US" sz="2400" u="sng" smtClean="0">
                <a:ea typeface="ＭＳ Ｐゴシック" pitchFamily="34" charset="-128"/>
              </a:rPr>
              <a:t>preventing</a:t>
            </a:r>
            <a:r>
              <a:rPr lang="en-US" sz="2400" smtClean="0">
                <a:ea typeface="ＭＳ Ｐゴシック" pitchFamily="34" charset="-128"/>
              </a:rPr>
              <a:t> and detecting unauthorized use of the organization’s brand, identity, Web site, e-mail, information, or other asset and attempts to defraud the organization, its customers, and employees.</a:t>
            </a:r>
          </a:p>
          <a:p>
            <a:pPr lvl="1" eaLnBrk="1" hangingPunct="1">
              <a:lnSpc>
                <a:spcPct val="90000"/>
              </a:lnSpc>
              <a:buFont typeface="Arial" charset="0"/>
              <a:buNone/>
            </a:pPr>
            <a:r>
              <a:rPr lang="en-US" sz="3200" smtClean="0">
                <a:ea typeface="ＭＳ Ｐゴシック" pitchFamily="34" charset="-128"/>
              </a:rPr>
              <a:t>	Simply, it needs to cover 3 high level categories </a:t>
            </a:r>
            <a:r>
              <a:rPr lang="en-US" sz="2400" smtClean="0">
                <a:ea typeface="ＭＳ Ｐゴシック" pitchFamily="34" charset="-128"/>
              </a:rPr>
              <a:t>(refer previous slide-exhibit 9.8)</a:t>
            </a:r>
            <a:r>
              <a:rPr lang="en-US" sz="3200" smtClean="0">
                <a:ea typeface="ＭＳ Ｐゴシック" pitchFamily="34" charset="-128"/>
              </a:rPr>
              <a:t> of assurance and controls. i) </a:t>
            </a:r>
            <a:r>
              <a:rPr lang="en-US" sz="3200" u="sng" smtClean="0">
                <a:ea typeface="ＭＳ Ｐゴシック" pitchFamily="34" charset="-128"/>
              </a:rPr>
              <a:t>Regulatory</a:t>
            </a:r>
            <a:r>
              <a:rPr lang="en-US" sz="3200" smtClean="0">
                <a:ea typeface="ＭＳ Ｐゴシック" pitchFamily="34" charset="-128"/>
              </a:rPr>
              <a:t>, ii) </a:t>
            </a:r>
            <a:r>
              <a:rPr lang="en-US" sz="3200" u="sng" smtClean="0">
                <a:ea typeface="ＭＳ Ｐゴシック" pitchFamily="34" charset="-128"/>
              </a:rPr>
              <a:t>Financial</a:t>
            </a:r>
            <a:r>
              <a:rPr lang="en-US" sz="3200" smtClean="0">
                <a:ea typeface="ＭＳ Ｐゴシック" pitchFamily="34" charset="-128"/>
              </a:rPr>
              <a:t>, iii) </a:t>
            </a:r>
            <a:r>
              <a:rPr lang="en-US" sz="3200" u="sng" smtClean="0">
                <a:ea typeface="ＭＳ Ｐゴシック" pitchFamily="34" charset="-128"/>
              </a:rPr>
              <a:t>Marketing and Operations</a:t>
            </a:r>
            <a:r>
              <a:rPr lang="en-US" sz="3200" smtClean="0">
                <a:ea typeface="ＭＳ Ｐゴシック" pitchFamily="34" charset="-128"/>
              </a:rPr>
              <a:t> </a:t>
            </a:r>
          </a:p>
        </p:txBody>
      </p:sp>
      <p:sp>
        <p:nvSpPr>
          <p:cNvPr id="139268" name="Slide Number Placeholder 3"/>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r" eaLnBrk="1" hangingPunct="1"/>
            <a:r>
              <a:rPr lang="es-ES" sz="1200">
                <a:solidFill>
                  <a:srgbClr val="898989"/>
                </a:solidFill>
                <a:latin typeface="Calibri" pitchFamily="34" charset="0"/>
              </a:rPr>
              <a:t>9-</a:t>
            </a:r>
            <a:fld id="{DC3B8BCA-76AE-44DF-BA2B-A4005A445146}" type="slidenum">
              <a:rPr lang="es-ES" sz="1200">
                <a:solidFill>
                  <a:srgbClr val="898989"/>
                </a:solidFill>
                <a:latin typeface="Calibri" pitchFamily="34" charset="0"/>
              </a:rPr>
              <a:pPr algn="r" eaLnBrk="1" hangingPunct="1"/>
              <a:t>32</a:t>
            </a:fld>
            <a:endParaRPr lang="es-ES" sz="1200">
              <a:solidFill>
                <a:srgbClr val="898989"/>
              </a:solidFill>
              <a:latin typeface="Calibri" pitchFamily="34" charset="0"/>
            </a:endParaRPr>
          </a:p>
        </p:txBody>
      </p:sp>
      <p:sp>
        <p:nvSpPr>
          <p:cNvPr id="139269" name="Footer Placeholder 4"/>
          <p:cNvSpPr txBox="1">
            <a:spLocks noGrp="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endParaRPr lang="en-U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THE INFORMATION ASSURANCE MODEL</a:t>
            </a:r>
            <a:br>
              <a:rPr lang="en-US" sz="3200" smtClean="0">
                <a:ea typeface="+mj-ea"/>
                <a:cs typeface="+mj-cs"/>
              </a:rPr>
            </a:br>
            <a:r>
              <a:rPr lang="en-US" sz="3200" smtClean="0">
                <a:ea typeface="+mj-ea"/>
                <a:cs typeface="+mj-cs"/>
              </a:rPr>
              <a:t>AND DEFENSE STRATEGY</a:t>
            </a:r>
          </a:p>
        </p:txBody>
      </p:sp>
      <p:sp>
        <p:nvSpPr>
          <p:cNvPr id="137219" name="Rectangle 3"/>
          <p:cNvSpPr>
            <a:spLocks noGrp="1" noChangeArrowheads="1"/>
          </p:cNvSpPr>
          <p:nvPr>
            <p:ph sz="half" idx="4294967295"/>
          </p:nvPr>
        </p:nvSpPr>
        <p:spPr>
          <a:xfrm>
            <a:off x="457200" y="1600200"/>
            <a:ext cx="4038600" cy="4525963"/>
          </a:xfrm>
        </p:spPr>
        <p:txBody>
          <a:bodyPr/>
          <a:lstStyle/>
          <a:p>
            <a:pPr eaLnBrk="1" hangingPunct="1">
              <a:lnSpc>
                <a:spcPct val="90000"/>
              </a:lnSpc>
            </a:pPr>
            <a:r>
              <a:rPr lang="en-US" sz="2800" b="1" smtClean="0">
                <a:ea typeface="ＭＳ Ｐゴシック" pitchFamily="34" charset="-128"/>
              </a:rPr>
              <a:t>EC SECURITY STRATEGY</a:t>
            </a:r>
          </a:p>
          <a:p>
            <a:pPr eaLnBrk="1" hangingPunct="1">
              <a:lnSpc>
                <a:spcPct val="90000"/>
              </a:lnSpc>
              <a:buFont typeface="Arial" charset="0"/>
              <a:buNone/>
            </a:pPr>
            <a:r>
              <a:rPr lang="en-US" sz="2800" b="1" smtClean="0">
                <a:ea typeface="ＭＳ Ｐゴシック" pitchFamily="34" charset="-128"/>
              </a:rPr>
              <a:t>	</a:t>
            </a:r>
            <a:r>
              <a:rPr lang="en-US" sz="2800" b="1" u="sng" smtClean="0">
                <a:ea typeface="ＭＳ Ｐゴシック" pitchFamily="34" charset="-128"/>
              </a:rPr>
              <a:t>Defense Objectives</a:t>
            </a:r>
          </a:p>
          <a:p>
            <a:pPr marL="914400" lvl="1" indent="-457200" eaLnBrk="1" hangingPunct="1">
              <a:lnSpc>
                <a:spcPct val="90000"/>
              </a:lnSpc>
              <a:buFontTx/>
              <a:buAutoNum type="arabicPeriod"/>
            </a:pPr>
            <a:r>
              <a:rPr lang="en-US" sz="2400" smtClean="0">
                <a:ea typeface="ＭＳ Ｐゴシック" pitchFamily="34" charset="-128"/>
              </a:rPr>
              <a:t>Prevention and deterrence</a:t>
            </a:r>
          </a:p>
          <a:p>
            <a:pPr marL="914400" lvl="1" indent="-457200" eaLnBrk="1" hangingPunct="1">
              <a:lnSpc>
                <a:spcPct val="90000"/>
              </a:lnSpc>
              <a:buFontTx/>
              <a:buAutoNum type="arabicPeriod"/>
            </a:pPr>
            <a:r>
              <a:rPr lang="en-US" sz="2400" smtClean="0">
                <a:ea typeface="ＭＳ Ｐゴシック" pitchFamily="34" charset="-128"/>
              </a:rPr>
              <a:t>Detection</a:t>
            </a:r>
          </a:p>
          <a:p>
            <a:pPr marL="914400" lvl="1" indent="-457200" eaLnBrk="1" hangingPunct="1">
              <a:lnSpc>
                <a:spcPct val="90000"/>
              </a:lnSpc>
              <a:buFontTx/>
              <a:buAutoNum type="arabicPeriod"/>
            </a:pPr>
            <a:r>
              <a:rPr lang="en-US" sz="2400" smtClean="0">
                <a:ea typeface="ＭＳ Ｐゴシック" pitchFamily="34" charset="-128"/>
              </a:rPr>
              <a:t>Containment (contain the damage)</a:t>
            </a:r>
          </a:p>
          <a:p>
            <a:pPr marL="914400" lvl="1" indent="-457200" eaLnBrk="1" hangingPunct="1">
              <a:lnSpc>
                <a:spcPct val="90000"/>
              </a:lnSpc>
              <a:buFontTx/>
              <a:buAutoNum type="arabicPeriod"/>
            </a:pPr>
            <a:r>
              <a:rPr lang="en-US" sz="2400" smtClean="0">
                <a:ea typeface="ＭＳ Ｐゴシック" pitchFamily="34" charset="-128"/>
              </a:rPr>
              <a:t>Recovery</a:t>
            </a:r>
          </a:p>
          <a:p>
            <a:pPr marL="914400" lvl="1" indent="-457200" eaLnBrk="1" hangingPunct="1">
              <a:lnSpc>
                <a:spcPct val="90000"/>
              </a:lnSpc>
              <a:buFontTx/>
              <a:buAutoNum type="arabicPeriod"/>
            </a:pPr>
            <a:r>
              <a:rPr lang="en-US" sz="2400" smtClean="0">
                <a:ea typeface="ＭＳ Ｐゴシック" pitchFamily="34" charset="-128"/>
              </a:rPr>
              <a:t>Correction</a:t>
            </a:r>
          </a:p>
          <a:p>
            <a:pPr marL="914400" lvl="1" indent="-457200" eaLnBrk="1" hangingPunct="1">
              <a:lnSpc>
                <a:spcPct val="90000"/>
              </a:lnSpc>
              <a:buFontTx/>
              <a:buAutoNum type="arabicPeriod"/>
            </a:pPr>
            <a:r>
              <a:rPr lang="en-US" sz="2400" smtClean="0">
                <a:ea typeface="ＭＳ Ｐゴシック" pitchFamily="34" charset="-128"/>
              </a:rPr>
              <a:t>Awareness and compliance</a:t>
            </a:r>
          </a:p>
          <a:p>
            <a:pPr eaLnBrk="1" hangingPunct="1">
              <a:lnSpc>
                <a:spcPct val="90000"/>
              </a:lnSpc>
            </a:pPr>
            <a:endParaRPr lang="en-US" sz="2800" b="1" smtClean="0">
              <a:ea typeface="ＭＳ Ｐゴシック" pitchFamily="34" charset="-128"/>
            </a:endParaRPr>
          </a:p>
          <a:p>
            <a:pPr eaLnBrk="1" hangingPunct="1">
              <a:lnSpc>
                <a:spcPct val="90000"/>
              </a:lnSpc>
            </a:pPr>
            <a:endParaRPr lang="en-US" sz="2800" smtClean="0">
              <a:ea typeface="ＭＳ Ｐゴシック" pitchFamily="34" charset="-128"/>
            </a:endParaRPr>
          </a:p>
        </p:txBody>
      </p:sp>
      <p:sp>
        <p:nvSpPr>
          <p:cNvPr id="137220" name="Content Placeholder 5"/>
          <p:cNvSpPr>
            <a:spLocks noGrp="1"/>
          </p:cNvSpPr>
          <p:nvPr>
            <p:ph sz="half" idx="4294967295"/>
          </p:nvPr>
        </p:nvSpPr>
        <p:spPr>
          <a:xfrm>
            <a:off x="4648200" y="1600200"/>
            <a:ext cx="4038600" cy="4525963"/>
          </a:xfrm>
        </p:spPr>
        <p:txBody>
          <a:bodyPr/>
          <a:lstStyle/>
          <a:p>
            <a:pPr eaLnBrk="1" hangingPunct="1">
              <a:lnSpc>
                <a:spcPct val="90000"/>
              </a:lnSpc>
            </a:pPr>
            <a:r>
              <a:rPr lang="en-US" sz="2800" b="1" smtClean="0">
                <a:ea typeface="ＭＳ Ｐゴシック" pitchFamily="34" charset="-128"/>
              </a:rPr>
              <a:t>EC security programs</a:t>
            </a:r>
          </a:p>
          <a:p>
            <a:pPr eaLnBrk="1" hangingPunct="1">
              <a:lnSpc>
                <a:spcPct val="90000"/>
              </a:lnSpc>
              <a:buFontTx/>
              <a:buNone/>
            </a:pPr>
            <a:r>
              <a:rPr lang="en-US" sz="2800" smtClean="0">
                <a:ea typeface="ＭＳ Ｐゴシック" pitchFamily="34" charset="-128"/>
              </a:rPr>
              <a:t>	All the policies, procedures, control measures, documents, standards, hardware, software, training, and personnel that work together to protect information, the ability to conduct business, and other assets.</a:t>
            </a:r>
          </a:p>
        </p:txBody>
      </p:sp>
      <p:sp>
        <p:nvSpPr>
          <p:cNvPr id="137221" name="Footer Placeholder 4"/>
          <p:cNvSpPr txBox="1">
            <a:spLocks noGrp="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
        <p:nvSpPr>
          <p:cNvPr id="137222" name="Slide Number Placeholder 3"/>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r" eaLnBrk="1" hangingPunct="1"/>
            <a:r>
              <a:rPr lang="es-ES" sz="1200">
                <a:solidFill>
                  <a:srgbClr val="898989"/>
                </a:solidFill>
                <a:latin typeface="Calibri" pitchFamily="34" charset="0"/>
              </a:rPr>
              <a:t>9-</a:t>
            </a:r>
            <a:fld id="{EACBF326-9223-4028-AA75-4E4CF1DD3B24}" type="slidenum">
              <a:rPr lang="es-ES" sz="1200">
                <a:solidFill>
                  <a:srgbClr val="898989"/>
                </a:solidFill>
                <a:latin typeface="Calibri" pitchFamily="34" charset="0"/>
              </a:rPr>
              <a:pPr algn="r" eaLnBrk="1" hangingPunct="1"/>
              <a:t>33</a:t>
            </a:fld>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41300" y="260350"/>
            <a:ext cx="8507413" cy="720725"/>
          </a:xfrm>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dirty="0" smtClean="0">
                <a:ea typeface="+mj-ea"/>
                <a:cs typeface="+mj-cs"/>
              </a:rPr>
              <a:t>THE DEFENSE I: </a:t>
            </a:r>
            <a:br>
              <a:rPr lang="en-US" sz="3200" dirty="0" smtClean="0">
                <a:ea typeface="+mj-ea"/>
                <a:cs typeface="+mj-cs"/>
              </a:rPr>
            </a:br>
            <a:r>
              <a:rPr lang="en-US" sz="3200" dirty="0" smtClean="0">
                <a:ea typeface="+mj-ea"/>
                <a:cs typeface="+mj-cs"/>
              </a:rPr>
              <a:t>ACCESS CONTROL, ENCRYPTION, AND PKI</a:t>
            </a:r>
          </a:p>
        </p:txBody>
      </p:sp>
      <p:sp>
        <p:nvSpPr>
          <p:cNvPr id="81923" name="Rectangle 3"/>
          <p:cNvSpPr>
            <a:spLocks noGrp="1" noChangeArrowheads="1"/>
          </p:cNvSpPr>
          <p:nvPr>
            <p:ph type="body" idx="1"/>
          </p:nvPr>
        </p:nvSpPr>
        <p:spPr/>
        <p:txBody>
          <a:bodyPr/>
          <a:lstStyle/>
          <a:p>
            <a:pPr eaLnBrk="1" hangingPunct="1">
              <a:lnSpc>
                <a:spcPct val="90000"/>
              </a:lnSpc>
            </a:pPr>
            <a:r>
              <a:rPr lang="en-US" b="1" dirty="0" smtClean="0">
                <a:ea typeface="ＭＳ Ｐゴシック" pitchFamily="34" charset="-128"/>
              </a:rPr>
              <a:t>access control</a:t>
            </a:r>
          </a:p>
          <a:p>
            <a:pPr eaLnBrk="1" hangingPunct="1">
              <a:lnSpc>
                <a:spcPct val="90000"/>
              </a:lnSpc>
              <a:buFontTx/>
              <a:buNone/>
            </a:pPr>
            <a:r>
              <a:rPr lang="en-US" dirty="0" smtClean="0">
                <a:ea typeface="ＭＳ Ｐゴシック" pitchFamily="34" charset="-128"/>
              </a:rPr>
              <a:t>	</a:t>
            </a:r>
            <a:r>
              <a:rPr lang="en-US" dirty="0" smtClean="0">
                <a:ea typeface="ＭＳ Ｐゴシック" pitchFamily="34" charset="-128"/>
              </a:rPr>
              <a:t>Mechanism</a:t>
            </a:r>
            <a:r>
              <a:rPr lang="en-US" altLang="zh-TW" dirty="0" smtClean="0">
                <a:ea typeface="ＭＳ Ｐゴシック" pitchFamily="34" charset="-128"/>
              </a:rPr>
              <a:t> </a:t>
            </a:r>
            <a:r>
              <a:rPr lang="en-US" dirty="0" smtClean="0">
                <a:ea typeface="ＭＳ Ｐゴシック" pitchFamily="34" charset="-128"/>
              </a:rPr>
              <a:t>that determines who can legitimately use a network resource.</a:t>
            </a:r>
          </a:p>
          <a:p>
            <a:pPr lvl="1" eaLnBrk="1" hangingPunct="1">
              <a:lnSpc>
                <a:spcPct val="90000"/>
              </a:lnSpc>
            </a:pPr>
            <a:r>
              <a:rPr lang="en-US" sz="2200" b="1" dirty="0" smtClean="0">
                <a:ea typeface="ＭＳ Ｐゴシック" pitchFamily="34" charset="-128"/>
              </a:rPr>
              <a:t>Authentication and Passwords</a:t>
            </a:r>
          </a:p>
          <a:p>
            <a:pPr lvl="1" eaLnBrk="1" hangingPunct="1">
              <a:lnSpc>
                <a:spcPct val="90000"/>
              </a:lnSpc>
            </a:pPr>
            <a:r>
              <a:rPr lang="en-US" sz="2200" b="1" dirty="0" smtClean="0">
                <a:ea typeface="ＭＳ Ｐゴシック" pitchFamily="34" charset="-128"/>
              </a:rPr>
              <a:t>biometric control</a:t>
            </a:r>
          </a:p>
          <a:p>
            <a:pPr lvl="1" eaLnBrk="1" hangingPunct="1">
              <a:lnSpc>
                <a:spcPct val="90000"/>
              </a:lnSpc>
              <a:buFontTx/>
              <a:buNone/>
            </a:pPr>
            <a:r>
              <a:rPr lang="en-US" sz="2200" dirty="0" smtClean="0">
                <a:ea typeface="ＭＳ Ｐゴシック" pitchFamily="34" charset="-128"/>
              </a:rPr>
              <a:t>	An automated method for verifying the identity of a person based on physical or behavioral characteristics. </a:t>
            </a:r>
            <a:r>
              <a:rPr lang="en-US" sz="1800" dirty="0" smtClean="0">
                <a:ea typeface="ＭＳ Ｐゴシック" pitchFamily="34" charset="-128"/>
              </a:rPr>
              <a:t>(e.g. finger-print, voice, retinal-eye scan, signature)</a:t>
            </a:r>
          </a:p>
          <a:p>
            <a:pPr lvl="1" eaLnBrk="1" hangingPunct="1">
              <a:lnSpc>
                <a:spcPct val="90000"/>
              </a:lnSpc>
            </a:pPr>
            <a:r>
              <a:rPr lang="en-US" sz="2200" b="1" dirty="0" smtClean="0">
                <a:ea typeface="ＭＳ Ｐゴシック" pitchFamily="34" charset="-128"/>
              </a:rPr>
              <a:t>biometric systems</a:t>
            </a:r>
          </a:p>
          <a:p>
            <a:pPr lvl="1" eaLnBrk="1" hangingPunct="1">
              <a:lnSpc>
                <a:spcPct val="90000"/>
              </a:lnSpc>
              <a:buFontTx/>
              <a:buNone/>
            </a:pPr>
            <a:r>
              <a:rPr lang="en-US" sz="2200" dirty="0" smtClean="0">
                <a:ea typeface="ＭＳ Ｐゴシック" pitchFamily="34" charset="-128"/>
              </a:rPr>
              <a:t>	Authentication systems that identify a person by measurement of a biological characteristic, such as fingerprints, Iris (eye) patterns, facial features, or voice.</a:t>
            </a:r>
          </a:p>
        </p:txBody>
      </p:sp>
      <p:sp>
        <p:nvSpPr>
          <p:cNvPr id="819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3AAA8D9D-A04E-464A-9801-BBB72325C2AC}" type="slidenum">
              <a:rPr lang="es-ES" sz="1200">
                <a:solidFill>
                  <a:srgbClr val="898989"/>
                </a:solidFill>
                <a:latin typeface="Calibri" pitchFamily="34" charset="0"/>
              </a:rPr>
              <a:pPr eaLnBrk="1" hangingPunct="1"/>
              <a:t>34</a:t>
            </a:fld>
            <a:endParaRPr lang="es-ES" sz="1200">
              <a:solidFill>
                <a:srgbClr val="898989"/>
              </a:solidFill>
              <a:latin typeface="Calibri" pitchFamily="34" charset="0"/>
            </a:endParaRPr>
          </a:p>
        </p:txBody>
      </p:sp>
      <p:sp>
        <p:nvSpPr>
          <p:cNvPr id="8192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241300" y="260350"/>
            <a:ext cx="8507413" cy="720725"/>
          </a:xfrm>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dirty="0" smtClean="0">
                <a:ln>
                  <a:solidFill>
                    <a:schemeClr val="tx1"/>
                  </a:solidFill>
                  <a:prstDash val="solid"/>
                </a:ln>
                <a:solidFill>
                  <a:srgbClr val="00B0F0"/>
                </a:solidFill>
                <a:ea typeface="+mj-ea"/>
                <a:cs typeface="+mj-cs"/>
              </a:rPr>
              <a:t>THE DEFENSE I: </a:t>
            </a:r>
            <a:br>
              <a:rPr lang="en-US" sz="3200" dirty="0" smtClean="0">
                <a:ln>
                  <a:solidFill>
                    <a:schemeClr val="tx1"/>
                  </a:solidFill>
                  <a:prstDash val="solid"/>
                </a:ln>
                <a:solidFill>
                  <a:srgbClr val="00B0F0"/>
                </a:solidFill>
                <a:ea typeface="+mj-ea"/>
                <a:cs typeface="+mj-cs"/>
              </a:rPr>
            </a:br>
            <a:r>
              <a:rPr lang="en-US" sz="3200" dirty="0" smtClean="0">
                <a:ln>
                  <a:solidFill>
                    <a:schemeClr val="tx1"/>
                  </a:solidFill>
                  <a:prstDash val="solid"/>
                </a:ln>
                <a:solidFill>
                  <a:srgbClr val="00B0F0"/>
                </a:solidFill>
                <a:ea typeface="+mj-ea"/>
                <a:cs typeface="+mj-cs"/>
              </a:rPr>
              <a:t>ACCESS CONTROL, ENCRYPTION, AND PKI</a:t>
            </a:r>
          </a:p>
        </p:txBody>
      </p:sp>
      <p:sp>
        <p:nvSpPr>
          <p:cNvPr id="141315" name="Rectangle 3"/>
          <p:cNvSpPr>
            <a:spLocks noGrp="1" noChangeArrowheads="1"/>
          </p:cNvSpPr>
          <p:nvPr>
            <p:ph type="body" idx="4294967295"/>
          </p:nvPr>
        </p:nvSpPr>
        <p:spPr>
          <a:xfrm>
            <a:off x="395288" y="1125538"/>
            <a:ext cx="8229600" cy="4857750"/>
          </a:xfrm>
        </p:spPr>
        <p:txBody>
          <a:bodyPr/>
          <a:lstStyle/>
          <a:p>
            <a:pPr eaLnBrk="1" hangingPunct="1">
              <a:buFont typeface="Arial" charset="0"/>
              <a:buNone/>
            </a:pPr>
            <a:r>
              <a:rPr lang="en-US" sz="2400" b="1" smtClean="0">
                <a:ea typeface="ＭＳ Ｐゴシック" pitchFamily="34" charset="-128"/>
              </a:rPr>
              <a:t>Technology Comparison – Biometric Recognition</a:t>
            </a:r>
          </a:p>
          <a:p>
            <a:pPr eaLnBrk="1" hangingPunct="1">
              <a:buFontTx/>
              <a:buNone/>
            </a:pPr>
            <a:r>
              <a:rPr lang="en-US" sz="4000" smtClean="0">
                <a:ea typeface="ＭＳ Ｐゴシック" pitchFamily="34" charset="-128"/>
              </a:rPr>
              <a:t>	</a:t>
            </a:r>
            <a:endParaRPr lang="en-US" smtClean="0">
              <a:ea typeface="ＭＳ Ｐゴシック" pitchFamily="34" charset="-128"/>
            </a:endParaRPr>
          </a:p>
        </p:txBody>
      </p:sp>
      <p:sp>
        <p:nvSpPr>
          <p:cNvPr id="141316" name="Slide Number Placeholder 3"/>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r" eaLnBrk="1" hangingPunct="1"/>
            <a:r>
              <a:rPr lang="es-ES" sz="1200">
                <a:solidFill>
                  <a:srgbClr val="898989"/>
                </a:solidFill>
                <a:latin typeface="Calibri" pitchFamily="34" charset="0"/>
              </a:rPr>
              <a:t>9-</a:t>
            </a:r>
            <a:fld id="{8CCEA7E7-A4C9-4920-A5A0-1C83159CA84A}" type="slidenum">
              <a:rPr lang="es-ES" sz="1200">
                <a:solidFill>
                  <a:srgbClr val="898989"/>
                </a:solidFill>
                <a:latin typeface="Calibri" pitchFamily="34" charset="0"/>
              </a:rPr>
              <a:pPr algn="r" eaLnBrk="1" hangingPunct="1"/>
              <a:t>35</a:t>
            </a:fld>
            <a:endParaRPr lang="es-ES" sz="1200">
              <a:solidFill>
                <a:srgbClr val="898989"/>
              </a:solidFill>
              <a:latin typeface="Calibri" pitchFamily="34" charset="0"/>
            </a:endParaRPr>
          </a:p>
        </p:txBody>
      </p:sp>
      <p:sp>
        <p:nvSpPr>
          <p:cNvPr id="141317" name="Footer Placeholder 4"/>
          <p:cNvSpPr txBox="1">
            <a:spLocks noGrp="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endParaRPr lang="en-US" sz="1200">
              <a:solidFill>
                <a:srgbClr val="898989"/>
              </a:solidFill>
              <a:latin typeface="Calibri" pitchFamily="34" charset="0"/>
            </a:endParaRPr>
          </a:p>
        </p:txBody>
      </p:sp>
      <p:graphicFrame>
        <p:nvGraphicFramePr>
          <p:cNvPr id="141404" name="Group 92"/>
          <p:cNvGraphicFramePr>
            <a:graphicFrameLocks noGrp="1"/>
          </p:cNvGraphicFramePr>
          <p:nvPr/>
        </p:nvGraphicFramePr>
        <p:xfrm>
          <a:off x="323850" y="1557338"/>
          <a:ext cx="8496300" cy="4866894"/>
        </p:xfrm>
        <a:graphic>
          <a:graphicData uri="http://schemas.openxmlformats.org/drawingml/2006/table">
            <a:tbl>
              <a:tblPr/>
              <a:tblGrid>
                <a:gridCol w="1481138"/>
                <a:gridCol w="2170112"/>
                <a:gridCol w="1447800"/>
                <a:gridCol w="1698625"/>
                <a:gridCol w="1698625"/>
              </a:tblGrid>
              <a:tr h="51435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Pattern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Error rate (FAR)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Security Level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Applications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Iris (eye)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Iris pattern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1/1.2M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High security areas - airport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Finger print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Finger print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1/1000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Medium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general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Hand Shape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Size, length and thickness of hand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1/700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Low security facilities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708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Facial recognition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Outline, shape and distribution of eyes and nose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Low security facilities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600" b="0" i="0" u="none" strike="noStrike" cap="none" normalizeH="0" baseline="0" smtClean="0">
                        <a:ln>
                          <a:noFill/>
                        </a:ln>
                        <a:solidFill>
                          <a:schemeClr val="tx1"/>
                        </a:solidFill>
                        <a:effectLst/>
                        <a:latin typeface="Calibri"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Signature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Shape of letters, writing order, pressure</a:t>
                      </a:r>
                      <a:endParaRPr kumimoji="0" lang="en-US" sz="2800" b="0" i="0" u="none" strike="noStrike" cap="none" normalizeH="0" baseline="0" smtClean="0">
                        <a:ln>
                          <a:noFill/>
                        </a:ln>
                        <a:solidFill>
                          <a:schemeClr val="tx1"/>
                        </a:solidFill>
                        <a:effectLst/>
                        <a:latin typeface="Calibri"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Low security facilities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600" b="0" i="0" u="none" strike="noStrike" cap="none" normalizeH="0" baseline="0" smtClean="0">
                        <a:ln>
                          <a:noFill/>
                        </a:ln>
                        <a:solidFill>
                          <a:schemeClr val="tx1"/>
                        </a:solidFill>
                        <a:effectLst/>
                        <a:latin typeface="Calibri"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68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Voice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Voice characteristics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1/30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ea typeface="ＭＳ Ｐゴシック" pitchFamily="34" charset="-128"/>
                        </a:rPr>
                        <a:t>Telephone services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600" b="0" i="0" u="none" strike="noStrike" cap="none" normalizeH="0" baseline="0" smtClean="0">
                        <a:ln>
                          <a:noFill/>
                        </a:ln>
                        <a:solidFill>
                          <a:schemeClr val="tx1"/>
                        </a:solidFill>
                        <a:effectLst/>
                        <a:latin typeface="Calibri"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41300" y="260350"/>
            <a:ext cx="8507413" cy="720725"/>
          </a:xfrm>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dirty="0" smtClean="0">
                <a:ea typeface="+mj-ea"/>
                <a:cs typeface="+mj-cs"/>
              </a:rPr>
              <a:t>THE DEFENSE I: </a:t>
            </a:r>
            <a:br>
              <a:rPr lang="en-US" sz="3200" dirty="0" smtClean="0">
                <a:ea typeface="+mj-ea"/>
                <a:cs typeface="+mj-cs"/>
              </a:rPr>
            </a:br>
            <a:r>
              <a:rPr lang="en-US" sz="3200" dirty="0" smtClean="0">
                <a:ea typeface="+mj-ea"/>
                <a:cs typeface="+mj-cs"/>
              </a:rPr>
              <a:t>ACCESS CONTROL, ENCRYPTION, AND PKI</a:t>
            </a:r>
          </a:p>
        </p:txBody>
      </p:sp>
      <p:sp>
        <p:nvSpPr>
          <p:cNvPr id="83971" name="Rectangle 3"/>
          <p:cNvSpPr>
            <a:spLocks noGrp="1" noChangeArrowheads="1"/>
          </p:cNvSpPr>
          <p:nvPr>
            <p:ph type="body" idx="1"/>
          </p:nvPr>
        </p:nvSpPr>
        <p:spPr>
          <a:xfrm>
            <a:off x="214313" y="1341438"/>
            <a:ext cx="8929687" cy="5011737"/>
          </a:xfrm>
        </p:spPr>
        <p:txBody>
          <a:bodyPr/>
          <a:lstStyle/>
          <a:p>
            <a:pPr marL="609600" indent="-609600" eaLnBrk="1" hangingPunct="1">
              <a:buFont typeface="Arial" charset="0"/>
              <a:buNone/>
            </a:pPr>
            <a:r>
              <a:rPr lang="en-US" sz="2400" b="1" smtClean="0">
                <a:ea typeface="ＭＳ Ｐゴシック" pitchFamily="34" charset="-128"/>
              </a:rPr>
              <a:t>Factors to consider when selecting biometric technology:</a:t>
            </a:r>
          </a:p>
          <a:p>
            <a:pPr marL="609600" indent="-609600" eaLnBrk="1" hangingPunct="1">
              <a:buFont typeface="Arial" charset="0"/>
              <a:buNone/>
            </a:pPr>
            <a:endParaRPr lang="en-US" sz="2400" b="1" smtClean="0">
              <a:ea typeface="ＭＳ Ｐゴシック" pitchFamily="34" charset="-128"/>
            </a:endParaRPr>
          </a:p>
          <a:p>
            <a:pPr marL="990600" lvl="1" indent="-533400" eaLnBrk="1" hangingPunct="1">
              <a:buFontTx/>
              <a:buAutoNum type="arabicPeriod"/>
            </a:pPr>
            <a:r>
              <a:rPr lang="en-US" sz="2400" smtClean="0">
                <a:ea typeface="ＭＳ Ｐゴシック" pitchFamily="34" charset="-128"/>
              </a:rPr>
              <a:t>Ease of use</a:t>
            </a:r>
          </a:p>
          <a:p>
            <a:pPr marL="990600" lvl="1" indent="-533400" eaLnBrk="1" hangingPunct="1">
              <a:buFontTx/>
              <a:buAutoNum type="arabicPeriod"/>
            </a:pPr>
            <a:r>
              <a:rPr lang="en-US" sz="2400" smtClean="0">
                <a:ea typeface="ＭＳ Ｐゴシック" pitchFamily="34" charset="-128"/>
              </a:rPr>
              <a:t>Intrinsic error effects (e.g. human changed due to aging)</a:t>
            </a:r>
          </a:p>
          <a:p>
            <a:pPr marL="990600" lvl="1" indent="-533400" eaLnBrk="1" hangingPunct="1">
              <a:buFontTx/>
              <a:buAutoNum type="arabicPeriod"/>
            </a:pPr>
            <a:r>
              <a:rPr lang="en-US" sz="2400" smtClean="0">
                <a:ea typeface="ＭＳ Ｐゴシック" pitchFamily="34" charset="-128"/>
              </a:rPr>
              <a:t>Device accuracy</a:t>
            </a:r>
          </a:p>
          <a:p>
            <a:pPr marL="990600" lvl="1" indent="-533400" eaLnBrk="1" hangingPunct="1">
              <a:buFontTx/>
              <a:buAutoNum type="arabicPeriod"/>
            </a:pPr>
            <a:r>
              <a:rPr lang="en-US" sz="2400" smtClean="0">
                <a:ea typeface="ＭＳ Ｐゴシック" pitchFamily="34" charset="-128"/>
              </a:rPr>
              <a:t>User acceptance</a:t>
            </a:r>
          </a:p>
          <a:p>
            <a:pPr marL="990600" lvl="1" indent="-533400" eaLnBrk="1" hangingPunct="1">
              <a:buFontTx/>
              <a:buAutoNum type="arabicPeriod"/>
            </a:pPr>
            <a:r>
              <a:rPr lang="en-US" sz="2400" smtClean="0">
                <a:ea typeface="ＭＳ Ｐゴシック" pitchFamily="34" charset="-128"/>
              </a:rPr>
              <a:t>Cost to benefit</a:t>
            </a:r>
          </a:p>
          <a:p>
            <a:pPr marL="990600" lvl="1" indent="-533400" eaLnBrk="1" hangingPunct="1">
              <a:buFontTx/>
              <a:buAutoNum type="arabicPeriod"/>
            </a:pPr>
            <a:r>
              <a:rPr lang="en-US" sz="2400" smtClean="0">
                <a:ea typeface="ＭＳ Ｐゴシック" pitchFamily="34" charset="-128"/>
              </a:rPr>
              <a:t>Stability/maturity of technology</a:t>
            </a:r>
          </a:p>
          <a:p>
            <a:pPr marL="990600" lvl="1" indent="-533400" eaLnBrk="1" hangingPunct="1">
              <a:buFontTx/>
              <a:buAutoNum type="arabicPeriod"/>
            </a:pPr>
            <a:r>
              <a:rPr lang="en-US" sz="2400" smtClean="0">
                <a:ea typeface="ＭＳ Ｐゴシック" pitchFamily="34" charset="-128"/>
              </a:rPr>
              <a:t>Required security level</a:t>
            </a:r>
          </a:p>
          <a:p>
            <a:pPr marL="990600" lvl="1" indent="-533400" eaLnBrk="1" hangingPunct="1">
              <a:buFontTx/>
              <a:buNone/>
            </a:pPr>
            <a:endParaRPr lang="en-US" sz="2400" smtClean="0">
              <a:ea typeface="ＭＳ Ｐゴシック" pitchFamily="34" charset="-128"/>
            </a:endParaRPr>
          </a:p>
        </p:txBody>
      </p:sp>
      <p:sp>
        <p:nvSpPr>
          <p:cNvPr id="839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2F229F83-0E5F-4644-9ADF-37AE2BF90F8B}" type="slidenum">
              <a:rPr lang="es-ES" sz="1200">
                <a:solidFill>
                  <a:srgbClr val="898989"/>
                </a:solidFill>
                <a:latin typeface="Calibri" pitchFamily="34" charset="0"/>
              </a:rPr>
              <a:pPr eaLnBrk="1" hangingPunct="1"/>
              <a:t>36</a:t>
            </a:fld>
            <a:endParaRPr lang="es-ES" sz="1200">
              <a:solidFill>
                <a:srgbClr val="898989"/>
              </a:solidFill>
              <a:latin typeface="Calibri" pitchFamily="34" charset="0"/>
            </a:endParaRPr>
          </a:p>
        </p:txBody>
      </p:sp>
      <p:sp>
        <p:nvSpPr>
          <p:cNvPr id="8397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241300" y="260350"/>
            <a:ext cx="8507413" cy="720725"/>
          </a:xfrm>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dirty="0" smtClean="0">
                <a:ln>
                  <a:solidFill>
                    <a:schemeClr val="tx1"/>
                  </a:solidFill>
                  <a:prstDash val="solid"/>
                </a:ln>
                <a:solidFill>
                  <a:srgbClr val="00B0F0"/>
                </a:solidFill>
                <a:ea typeface="+mj-ea"/>
                <a:cs typeface="+mj-cs"/>
              </a:rPr>
              <a:t>THE DEFENSE I: </a:t>
            </a:r>
            <a:br>
              <a:rPr lang="en-US" sz="3200" dirty="0" smtClean="0">
                <a:ln>
                  <a:solidFill>
                    <a:schemeClr val="tx1"/>
                  </a:solidFill>
                  <a:prstDash val="solid"/>
                </a:ln>
                <a:solidFill>
                  <a:srgbClr val="00B0F0"/>
                </a:solidFill>
                <a:ea typeface="+mj-ea"/>
                <a:cs typeface="+mj-cs"/>
              </a:rPr>
            </a:br>
            <a:r>
              <a:rPr lang="en-US" sz="3200" dirty="0" smtClean="0">
                <a:ln>
                  <a:solidFill>
                    <a:schemeClr val="tx1"/>
                  </a:solidFill>
                  <a:prstDash val="solid"/>
                </a:ln>
                <a:solidFill>
                  <a:srgbClr val="00B0F0"/>
                </a:solidFill>
                <a:ea typeface="+mj-ea"/>
                <a:cs typeface="+mj-cs"/>
              </a:rPr>
              <a:t>ACCESS CONTROL, ENCRYPTION, AND PKI</a:t>
            </a:r>
          </a:p>
        </p:txBody>
      </p:sp>
      <p:sp>
        <p:nvSpPr>
          <p:cNvPr id="145411" name="Rectangle 3"/>
          <p:cNvSpPr>
            <a:spLocks noGrp="1" noChangeArrowheads="1"/>
          </p:cNvSpPr>
          <p:nvPr>
            <p:ph type="body" idx="4294967295"/>
          </p:nvPr>
        </p:nvSpPr>
        <p:spPr>
          <a:xfrm>
            <a:off x="214313" y="1341438"/>
            <a:ext cx="8750300" cy="5011737"/>
          </a:xfrm>
        </p:spPr>
        <p:txBody>
          <a:bodyPr/>
          <a:lstStyle/>
          <a:p>
            <a:pPr marL="609600" indent="-609600" eaLnBrk="1" hangingPunct="1">
              <a:buFont typeface="Arial" charset="0"/>
              <a:buNone/>
            </a:pPr>
            <a:r>
              <a:rPr lang="en-US" sz="2400" b="1" smtClean="0">
                <a:ea typeface="ＭＳ Ｐゴシック" pitchFamily="34" charset="-128"/>
              </a:rPr>
              <a:t>Two key methods to measure biometric accuracy:</a:t>
            </a:r>
          </a:p>
          <a:p>
            <a:pPr marL="609600" indent="-609600" eaLnBrk="1" hangingPunct="1">
              <a:buFont typeface="Arial" charset="0"/>
              <a:buNone/>
            </a:pPr>
            <a:endParaRPr lang="en-US" sz="2400" b="1" smtClean="0">
              <a:ea typeface="ＭＳ Ｐゴシック" pitchFamily="34" charset="-128"/>
            </a:endParaRPr>
          </a:p>
          <a:p>
            <a:pPr marL="990600" lvl="1" indent="-533400" eaLnBrk="1" hangingPunct="1">
              <a:buFontTx/>
              <a:buNone/>
            </a:pPr>
            <a:r>
              <a:rPr lang="en-US" sz="2400" smtClean="0">
                <a:ea typeface="ＭＳ Ｐゴシック" pitchFamily="34" charset="-128"/>
              </a:rPr>
              <a:t>a) False Acceptance Rate (FAR)</a:t>
            </a:r>
          </a:p>
          <a:p>
            <a:pPr marL="990600" lvl="1" indent="-533400" eaLnBrk="1" hangingPunct="1">
              <a:buFontTx/>
              <a:buNone/>
            </a:pPr>
            <a:r>
              <a:rPr lang="en-US" altLang="zh-HK" smtClean="0">
                <a:ea typeface="ＭＳ Ｐゴシック" pitchFamily="34" charset="-128"/>
              </a:rPr>
              <a:t>	</a:t>
            </a:r>
            <a:r>
              <a:rPr lang="en-US" altLang="zh-HK" sz="2400" smtClean="0">
                <a:ea typeface="ＭＳ Ｐゴシック" pitchFamily="34" charset="-128"/>
              </a:rPr>
              <a:t>the percentage of imposters incorrectly matched to a genuine and valid user’s biometric template </a:t>
            </a:r>
          </a:p>
          <a:p>
            <a:pPr marL="990600" lvl="1" indent="-533400" eaLnBrk="1" hangingPunct="1">
              <a:buFontTx/>
              <a:buNone/>
            </a:pPr>
            <a:endParaRPr lang="en-US" sz="2400" smtClean="0">
              <a:ea typeface="ＭＳ Ｐゴシック" pitchFamily="34" charset="-128"/>
            </a:endParaRPr>
          </a:p>
          <a:p>
            <a:pPr marL="990600" lvl="1" indent="-533400" eaLnBrk="1" hangingPunct="1">
              <a:buFontTx/>
              <a:buNone/>
            </a:pPr>
            <a:r>
              <a:rPr lang="en-US" sz="2400" smtClean="0">
                <a:ea typeface="ＭＳ Ｐゴシック" pitchFamily="34" charset="-128"/>
              </a:rPr>
              <a:t>b) False Rejection Rate (FRR) </a:t>
            </a:r>
          </a:p>
          <a:p>
            <a:pPr marL="990600" lvl="1" indent="-533400" eaLnBrk="1" hangingPunct="1">
              <a:buFontTx/>
              <a:buNone/>
            </a:pPr>
            <a:r>
              <a:rPr lang="en-US" altLang="zh-HK" smtClean="0">
                <a:ea typeface="ＭＳ Ｐゴシック" pitchFamily="34" charset="-128"/>
              </a:rPr>
              <a:t>	</a:t>
            </a:r>
            <a:r>
              <a:rPr lang="en-US" altLang="zh-HK" sz="2400" smtClean="0">
                <a:ea typeface="ＭＳ Ｐゴシック" pitchFamily="34" charset="-128"/>
              </a:rPr>
              <a:t>the percentage of incorrectly rejected genuine and valid users</a:t>
            </a:r>
            <a:endParaRPr lang="en-US" sz="2400" smtClean="0">
              <a:ea typeface="ＭＳ Ｐゴシック" pitchFamily="34" charset="-128"/>
            </a:endParaRPr>
          </a:p>
          <a:p>
            <a:pPr marL="990600" lvl="1" indent="-533400" eaLnBrk="1" hangingPunct="1">
              <a:buFontTx/>
              <a:buNone/>
            </a:pPr>
            <a:endParaRPr lang="en-US" sz="2400" smtClean="0">
              <a:ea typeface="ＭＳ Ｐゴシック" pitchFamily="34" charset="-128"/>
            </a:endParaRPr>
          </a:p>
        </p:txBody>
      </p:sp>
      <p:sp>
        <p:nvSpPr>
          <p:cNvPr id="145412" name="Slide Number Placeholder 3"/>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r" eaLnBrk="1" hangingPunct="1"/>
            <a:r>
              <a:rPr lang="es-ES" sz="1200">
                <a:solidFill>
                  <a:srgbClr val="898989"/>
                </a:solidFill>
                <a:latin typeface="Calibri" pitchFamily="34" charset="0"/>
              </a:rPr>
              <a:t>9-</a:t>
            </a:r>
            <a:fld id="{6B7D9173-905D-4698-AB4D-919674A07DA9}" type="slidenum">
              <a:rPr lang="es-ES" sz="1200">
                <a:solidFill>
                  <a:srgbClr val="898989"/>
                </a:solidFill>
                <a:latin typeface="Calibri" pitchFamily="34" charset="0"/>
              </a:rPr>
              <a:pPr algn="r" eaLnBrk="1" hangingPunct="1"/>
              <a:t>37</a:t>
            </a:fld>
            <a:endParaRPr lang="es-ES" sz="1200">
              <a:solidFill>
                <a:srgbClr val="898989"/>
              </a:solidFill>
              <a:latin typeface="Calibri" pitchFamily="34" charset="0"/>
            </a:endParaRPr>
          </a:p>
        </p:txBody>
      </p:sp>
      <p:sp>
        <p:nvSpPr>
          <p:cNvPr id="145413" name="Footer Placeholder 4"/>
          <p:cNvSpPr txBox="1">
            <a:spLocks noGrp="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241300" y="260350"/>
            <a:ext cx="8507413" cy="720725"/>
          </a:xfrm>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dirty="0" smtClean="0">
                <a:ln>
                  <a:solidFill>
                    <a:schemeClr val="tx1"/>
                  </a:solidFill>
                  <a:prstDash val="solid"/>
                </a:ln>
                <a:solidFill>
                  <a:srgbClr val="00B0F0"/>
                </a:solidFill>
                <a:ea typeface="+mj-ea"/>
                <a:cs typeface="+mj-cs"/>
              </a:rPr>
              <a:t>THE DEFENSE I: </a:t>
            </a:r>
            <a:br>
              <a:rPr lang="en-US" sz="3200" dirty="0" smtClean="0">
                <a:ln>
                  <a:solidFill>
                    <a:schemeClr val="tx1"/>
                  </a:solidFill>
                  <a:prstDash val="solid"/>
                </a:ln>
                <a:solidFill>
                  <a:srgbClr val="00B0F0"/>
                </a:solidFill>
                <a:ea typeface="+mj-ea"/>
                <a:cs typeface="+mj-cs"/>
              </a:rPr>
            </a:br>
            <a:r>
              <a:rPr lang="en-US" sz="3200" dirty="0" smtClean="0">
                <a:ln>
                  <a:solidFill>
                    <a:schemeClr val="tx1"/>
                  </a:solidFill>
                  <a:prstDash val="solid"/>
                </a:ln>
                <a:solidFill>
                  <a:srgbClr val="00B0F0"/>
                </a:solidFill>
                <a:ea typeface="+mj-ea"/>
                <a:cs typeface="+mj-cs"/>
              </a:rPr>
              <a:t>ACCESS CONTROL, ENCRYPTION, AND PKI</a:t>
            </a:r>
          </a:p>
        </p:txBody>
      </p:sp>
      <p:sp>
        <p:nvSpPr>
          <p:cNvPr id="143363" name="Rectangle 3"/>
          <p:cNvSpPr>
            <a:spLocks noGrp="1" noChangeArrowheads="1"/>
          </p:cNvSpPr>
          <p:nvPr>
            <p:ph type="body" idx="4294967295"/>
          </p:nvPr>
        </p:nvSpPr>
        <p:spPr>
          <a:xfrm>
            <a:off x="214313" y="1214438"/>
            <a:ext cx="8929687" cy="5011737"/>
          </a:xfrm>
        </p:spPr>
        <p:txBody>
          <a:bodyPr/>
          <a:lstStyle/>
          <a:p>
            <a:pPr eaLnBrk="1" hangingPunct="1">
              <a:lnSpc>
                <a:spcPct val="90000"/>
              </a:lnSpc>
            </a:pPr>
            <a:r>
              <a:rPr lang="en-US" sz="2600" b="1" smtClean="0">
                <a:ea typeface="ＭＳ Ｐゴシック" pitchFamily="34" charset="-128"/>
              </a:rPr>
              <a:t>ENCRYPTION AND THE ONE-KEY (SYMMETRIC) SYSTEM</a:t>
            </a:r>
          </a:p>
          <a:p>
            <a:pPr lvl="1" eaLnBrk="1" hangingPunct="1">
              <a:lnSpc>
                <a:spcPct val="90000"/>
              </a:lnSpc>
            </a:pPr>
            <a:r>
              <a:rPr lang="en-US" sz="2200" b="1" smtClean="0">
                <a:ea typeface="ＭＳ Ｐゴシック" pitchFamily="34" charset="-128"/>
              </a:rPr>
              <a:t>encryption</a:t>
            </a:r>
          </a:p>
          <a:p>
            <a:pPr lvl="1" eaLnBrk="1" hangingPunct="1">
              <a:lnSpc>
                <a:spcPct val="90000"/>
              </a:lnSpc>
              <a:buFontTx/>
              <a:buNone/>
            </a:pPr>
            <a:r>
              <a:rPr lang="en-US" sz="2200" smtClean="0">
                <a:ea typeface="ＭＳ Ｐゴシック" pitchFamily="34" charset="-128"/>
              </a:rPr>
              <a:t>	The process of scrambling (encrypting) a message in such a way that it is difficult, expensive, or time-consuming for an unauthorized person to unscramble (decrypt) it.</a:t>
            </a:r>
          </a:p>
          <a:p>
            <a:pPr lvl="1" eaLnBrk="1" hangingPunct="1">
              <a:lnSpc>
                <a:spcPct val="90000"/>
              </a:lnSpc>
            </a:pPr>
            <a:r>
              <a:rPr lang="en-US" sz="2200" b="1" smtClean="0">
                <a:ea typeface="ＭＳ Ｐゴシック" pitchFamily="34" charset="-128"/>
              </a:rPr>
              <a:t>plaintext</a:t>
            </a:r>
          </a:p>
          <a:p>
            <a:pPr lvl="1" eaLnBrk="1" hangingPunct="1">
              <a:lnSpc>
                <a:spcPct val="90000"/>
              </a:lnSpc>
              <a:buFontTx/>
              <a:buNone/>
            </a:pPr>
            <a:r>
              <a:rPr lang="en-US" sz="2200" smtClean="0">
                <a:ea typeface="ＭＳ Ｐゴシック" pitchFamily="34" charset="-128"/>
              </a:rPr>
              <a:t>	An unencrypted message in human-readable form.</a:t>
            </a:r>
          </a:p>
          <a:p>
            <a:pPr lvl="1" eaLnBrk="1" hangingPunct="1">
              <a:lnSpc>
                <a:spcPct val="90000"/>
              </a:lnSpc>
            </a:pPr>
            <a:r>
              <a:rPr lang="en-US" sz="2200" b="1" smtClean="0">
                <a:ea typeface="ＭＳ Ｐゴシック" pitchFamily="34" charset="-128"/>
              </a:rPr>
              <a:t>ciphertext</a:t>
            </a:r>
          </a:p>
          <a:p>
            <a:pPr lvl="1" eaLnBrk="1" hangingPunct="1">
              <a:lnSpc>
                <a:spcPct val="90000"/>
              </a:lnSpc>
              <a:buFontTx/>
              <a:buNone/>
            </a:pPr>
            <a:r>
              <a:rPr lang="en-US" sz="2200" smtClean="0">
                <a:ea typeface="ＭＳ Ｐゴシック" pitchFamily="34" charset="-128"/>
              </a:rPr>
              <a:t>	A plaintext message after it has been encrypted into a machine-readable form.</a:t>
            </a:r>
          </a:p>
          <a:p>
            <a:pPr lvl="1" eaLnBrk="1" hangingPunct="1">
              <a:lnSpc>
                <a:spcPct val="90000"/>
              </a:lnSpc>
            </a:pPr>
            <a:r>
              <a:rPr lang="en-US" sz="2200" b="1" smtClean="0">
                <a:ea typeface="ＭＳ Ｐゴシック" pitchFamily="34" charset="-128"/>
              </a:rPr>
              <a:t>encryption algorithm</a:t>
            </a:r>
          </a:p>
          <a:p>
            <a:pPr lvl="1" eaLnBrk="1" hangingPunct="1">
              <a:lnSpc>
                <a:spcPct val="90000"/>
              </a:lnSpc>
              <a:buFontTx/>
              <a:buNone/>
            </a:pPr>
            <a:r>
              <a:rPr lang="en-US" sz="2200" smtClean="0">
                <a:ea typeface="ＭＳ Ｐゴシック" pitchFamily="34" charset="-128"/>
              </a:rPr>
              <a:t>	The mathematical formula used to encrypt the plaintext into the ciphertext, and vice versa.</a:t>
            </a:r>
          </a:p>
          <a:p>
            <a:pPr lvl="1" eaLnBrk="1" hangingPunct="1">
              <a:lnSpc>
                <a:spcPct val="90000"/>
              </a:lnSpc>
              <a:buFontTx/>
              <a:buNone/>
            </a:pPr>
            <a:endParaRPr lang="en-US" sz="2200" smtClean="0">
              <a:ea typeface="ＭＳ Ｐゴシック" pitchFamily="34" charset="-128"/>
            </a:endParaRPr>
          </a:p>
          <a:p>
            <a:pPr lvl="1" eaLnBrk="1" hangingPunct="1">
              <a:lnSpc>
                <a:spcPct val="90000"/>
              </a:lnSpc>
              <a:buFontTx/>
              <a:buNone/>
            </a:pPr>
            <a:endParaRPr lang="en-US" sz="2200" smtClean="0">
              <a:ea typeface="ＭＳ Ｐゴシック" pitchFamily="34" charset="-128"/>
            </a:endParaRPr>
          </a:p>
        </p:txBody>
      </p:sp>
      <p:sp>
        <p:nvSpPr>
          <p:cNvPr id="143364" name="Slide Number Placeholder 3"/>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r" eaLnBrk="1" hangingPunct="1"/>
            <a:r>
              <a:rPr lang="es-ES" sz="1200">
                <a:solidFill>
                  <a:srgbClr val="898989"/>
                </a:solidFill>
                <a:latin typeface="Calibri" pitchFamily="34" charset="0"/>
              </a:rPr>
              <a:t>9-</a:t>
            </a:r>
            <a:fld id="{7D923C88-4D6E-4CC5-8C3C-6EC704513246}" type="slidenum">
              <a:rPr lang="es-ES" sz="1200">
                <a:solidFill>
                  <a:srgbClr val="898989"/>
                </a:solidFill>
                <a:latin typeface="Calibri" pitchFamily="34" charset="0"/>
              </a:rPr>
              <a:pPr algn="r" eaLnBrk="1" hangingPunct="1"/>
              <a:t>38</a:t>
            </a:fld>
            <a:endParaRPr lang="es-ES" sz="1200">
              <a:solidFill>
                <a:srgbClr val="898989"/>
              </a:solidFill>
              <a:latin typeface="Calibri" pitchFamily="34" charset="0"/>
            </a:endParaRPr>
          </a:p>
        </p:txBody>
      </p:sp>
      <p:sp>
        <p:nvSpPr>
          <p:cNvPr id="143365" name="Footer Placeholder 4"/>
          <p:cNvSpPr txBox="1">
            <a:spLocks noGrp="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THE INFORMATION SECURITY PROBLEM</a:t>
            </a:r>
          </a:p>
        </p:txBody>
      </p:sp>
      <p:sp>
        <p:nvSpPr>
          <p:cNvPr id="20483" name="Rectangle 3"/>
          <p:cNvSpPr>
            <a:spLocks noGrp="1" noChangeArrowheads="1"/>
          </p:cNvSpPr>
          <p:nvPr>
            <p:ph type="body" idx="1"/>
          </p:nvPr>
        </p:nvSpPr>
        <p:spPr/>
        <p:txBody>
          <a:bodyPr/>
          <a:lstStyle/>
          <a:p>
            <a:pPr eaLnBrk="1" hangingPunct="1"/>
            <a:r>
              <a:rPr lang="en-US" b="1" smtClean="0">
                <a:ea typeface="ＭＳ Ｐゴシック" pitchFamily="34" charset="-128"/>
              </a:rPr>
              <a:t>WHAT IS EC SECURITY?</a:t>
            </a:r>
          </a:p>
          <a:p>
            <a:pPr lvl="1" eaLnBrk="1" hangingPunct="1"/>
            <a:r>
              <a:rPr lang="en-US" i="1" smtClean="0">
                <a:ea typeface="ＭＳ Ｐゴシック" pitchFamily="34" charset="-128"/>
              </a:rPr>
              <a:t>Computer security </a:t>
            </a:r>
            <a:r>
              <a:rPr lang="en-US" smtClean="0">
                <a:ea typeface="ＭＳ Ｐゴシック" pitchFamily="34" charset="-128"/>
              </a:rPr>
              <a:t>refers to the protection of data, networks, computer programs, computer power, and other elements of computerized information systems</a:t>
            </a:r>
          </a:p>
          <a:p>
            <a:pPr lvl="1" eaLnBrk="1" hangingPunct="1"/>
            <a:r>
              <a:rPr lang="en-US" b="1" smtClean="0">
                <a:ea typeface="ＭＳ Ｐゴシック" pitchFamily="34" charset="-128"/>
              </a:rPr>
              <a:t>The Status of Computer Security in the United States – </a:t>
            </a:r>
            <a:r>
              <a:rPr lang="en-US" sz="2000" b="1" smtClean="0">
                <a:ea typeface="ＭＳ Ｐゴシック" pitchFamily="34" charset="-128"/>
              </a:rPr>
              <a:t>no actual &amp; real impact data to prove because not everyone and companies reported their security breaches. According to CSI (Computer Security Institute) only 27% of businesses reported to legal authorities about their computer intrusions.</a:t>
            </a:r>
          </a:p>
        </p:txBody>
      </p:sp>
      <p:sp>
        <p:nvSpPr>
          <p:cNvPr id="204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B4A021E2-B881-4ED8-A93C-165E7AA7CE8F}" type="slidenum">
              <a:rPr lang="es-ES" sz="1200">
                <a:solidFill>
                  <a:srgbClr val="898989"/>
                </a:solidFill>
                <a:latin typeface="Calibri" pitchFamily="34" charset="0"/>
              </a:rPr>
              <a:pPr eaLnBrk="1" hangingPunct="1"/>
              <a:t>3</a:t>
            </a:fld>
            <a:endParaRPr lang="es-ES" sz="1200">
              <a:solidFill>
                <a:srgbClr val="898989"/>
              </a:solidFill>
              <a:latin typeface="Calibri" pitchFamily="34" charset="0"/>
            </a:endParaRPr>
          </a:p>
        </p:txBody>
      </p:sp>
      <p:sp>
        <p:nvSpPr>
          <p:cNvPr id="2048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41300" y="260350"/>
            <a:ext cx="8507413" cy="720725"/>
          </a:xfrm>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dirty="0" smtClean="0">
                <a:ea typeface="+mj-ea"/>
                <a:cs typeface="+mj-cs"/>
              </a:rPr>
              <a:t>THE DEFENSE I: </a:t>
            </a:r>
            <a:br>
              <a:rPr lang="en-US" sz="3200" dirty="0" smtClean="0">
                <a:ea typeface="+mj-ea"/>
                <a:cs typeface="+mj-cs"/>
              </a:rPr>
            </a:br>
            <a:r>
              <a:rPr lang="en-US" sz="3200" dirty="0" smtClean="0">
                <a:ea typeface="+mj-ea"/>
                <a:cs typeface="+mj-cs"/>
              </a:rPr>
              <a:t>ACCESS CONTROL, ENCRYPTION, AND PKI</a:t>
            </a:r>
          </a:p>
        </p:txBody>
      </p:sp>
      <p:sp>
        <p:nvSpPr>
          <p:cNvPr id="86019" name="Rectangle 3"/>
          <p:cNvSpPr>
            <a:spLocks noGrp="1" noChangeArrowheads="1"/>
          </p:cNvSpPr>
          <p:nvPr>
            <p:ph type="body" idx="1"/>
          </p:nvPr>
        </p:nvSpPr>
        <p:spPr>
          <a:xfrm>
            <a:off x="214313" y="1214438"/>
            <a:ext cx="8572500" cy="4525962"/>
          </a:xfrm>
        </p:spPr>
        <p:txBody>
          <a:bodyPr/>
          <a:lstStyle/>
          <a:p>
            <a:pPr lvl="1" eaLnBrk="1" hangingPunct="1"/>
            <a:r>
              <a:rPr lang="en-US" sz="2400" b="1" smtClean="0">
                <a:ea typeface="ＭＳ Ｐゴシック" pitchFamily="34" charset="-128"/>
              </a:rPr>
              <a:t>key (key value)</a:t>
            </a:r>
          </a:p>
          <a:p>
            <a:pPr lvl="1" eaLnBrk="1" hangingPunct="1">
              <a:buFontTx/>
              <a:buNone/>
            </a:pPr>
            <a:r>
              <a:rPr lang="en-US" sz="2400" smtClean="0">
                <a:ea typeface="ＭＳ Ｐゴシック" pitchFamily="34" charset="-128"/>
              </a:rPr>
              <a:t>	The secret code used to encrypt and decrypt a message.</a:t>
            </a:r>
          </a:p>
          <a:p>
            <a:pPr lvl="1" eaLnBrk="1" hangingPunct="1"/>
            <a:r>
              <a:rPr lang="en-US" sz="2400" b="1" smtClean="0">
                <a:ea typeface="ＭＳ Ｐゴシック" pitchFamily="34" charset="-128"/>
              </a:rPr>
              <a:t>key space</a:t>
            </a:r>
          </a:p>
          <a:p>
            <a:pPr lvl="1" eaLnBrk="1" hangingPunct="1">
              <a:buFontTx/>
              <a:buNone/>
            </a:pPr>
            <a:r>
              <a:rPr lang="en-US" sz="2400" smtClean="0">
                <a:ea typeface="ＭＳ Ｐゴシック" pitchFamily="34" charset="-128"/>
              </a:rPr>
              <a:t>	The large number of possible key values (keys) created by the algorithm to use when transforming the message.</a:t>
            </a:r>
          </a:p>
          <a:p>
            <a:pPr lvl="1" eaLnBrk="1" hangingPunct="1"/>
            <a:r>
              <a:rPr lang="en-US" sz="2400" b="1" smtClean="0">
                <a:ea typeface="ＭＳ Ｐゴシック" pitchFamily="34" charset="-128"/>
              </a:rPr>
              <a:t>symmetric (private) key encryption</a:t>
            </a:r>
          </a:p>
          <a:p>
            <a:pPr lvl="1" eaLnBrk="1" hangingPunct="1">
              <a:buFontTx/>
              <a:buNone/>
            </a:pPr>
            <a:r>
              <a:rPr lang="en-US" sz="2400" smtClean="0">
                <a:ea typeface="ＭＳ Ｐゴシック" pitchFamily="34" charset="-128"/>
              </a:rPr>
              <a:t>	An encryption system that uses the same key to encrypt and decrypt the message.</a:t>
            </a:r>
          </a:p>
          <a:p>
            <a:pPr lvl="1" eaLnBrk="1" hangingPunct="1"/>
            <a:r>
              <a:rPr lang="en-US" sz="2400" b="1" smtClean="0">
                <a:ea typeface="ＭＳ Ｐゴシック" pitchFamily="34" charset="-128"/>
              </a:rPr>
              <a:t>Data Encryption Standard (DES)</a:t>
            </a:r>
          </a:p>
          <a:p>
            <a:pPr lvl="1" eaLnBrk="1" hangingPunct="1">
              <a:buFontTx/>
              <a:buNone/>
            </a:pPr>
            <a:r>
              <a:rPr lang="en-US" sz="2400" smtClean="0">
                <a:ea typeface="ＭＳ Ｐゴシック" pitchFamily="34" charset="-128"/>
              </a:rPr>
              <a:t>	The standard symmetric encryption algorithm supported by the NIST and used by U.S. government agencies until October 2000.</a:t>
            </a:r>
          </a:p>
          <a:p>
            <a:pPr lvl="1" eaLnBrk="1" hangingPunct="1">
              <a:buFontTx/>
              <a:buNone/>
            </a:pPr>
            <a:endParaRPr lang="en-US" sz="2400" smtClean="0">
              <a:ea typeface="ＭＳ Ｐゴシック" pitchFamily="34" charset="-128"/>
            </a:endParaRPr>
          </a:p>
        </p:txBody>
      </p:sp>
      <p:sp>
        <p:nvSpPr>
          <p:cNvPr id="860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3F1F4084-FCD5-4247-B538-CDB83B378DD4}" type="slidenum">
              <a:rPr lang="es-ES" sz="1200">
                <a:solidFill>
                  <a:srgbClr val="898989"/>
                </a:solidFill>
                <a:latin typeface="Calibri" pitchFamily="34" charset="0"/>
              </a:rPr>
              <a:pPr eaLnBrk="1" hangingPunct="1"/>
              <a:t>39</a:t>
            </a:fld>
            <a:endParaRPr lang="es-ES" sz="1200">
              <a:solidFill>
                <a:srgbClr val="898989"/>
              </a:solidFill>
              <a:latin typeface="Calibri" pitchFamily="34" charset="0"/>
            </a:endParaRPr>
          </a:p>
        </p:txBody>
      </p:sp>
      <p:sp>
        <p:nvSpPr>
          <p:cNvPr id="8602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41300" y="260350"/>
            <a:ext cx="8507413" cy="720725"/>
          </a:xfrm>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dirty="0" smtClean="0">
                <a:ea typeface="+mj-ea"/>
                <a:cs typeface="+mj-cs"/>
              </a:rPr>
              <a:t>THE DEFENSE I: </a:t>
            </a:r>
            <a:br>
              <a:rPr lang="en-US" sz="3200" dirty="0" smtClean="0">
                <a:ea typeface="+mj-ea"/>
                <a:cs typeface="+mj-cs"/>
              </a:rPr>
            </a:br>
            <a:r>
              <a:rPr lang="en-US" sz="3200" dirty="0" smtClean="0">
                <a:ea typeface="+mj-ea"/>
                <a:cs typeface="+mj-cs"/>
              </a:rPr>
              <a:t>ACCESS CONTROL, ENCRYPTION, AND PKI</a:t>
            </a:r>
          </a:p>
        </p:txBody>
      </p:sp>
      <p:sp>
        <p:nvSpPr>
          <p:cNvPr id="88067" name="Rectangle 3"/>
          <p:cNvSpPr>
            <a:spLocks noGrp="1" noChangeArrowheads="1"/>
          </p:cNvSpPr>
          <p:nvPr>
            <p:ph type="body" idx="1"/>
          </p:nvPr>
        </p:nvSpPr>
        <p:spPr>
          <a:xfrm>
            <a:off x="357188" y="1300163"/>
            <a:ext cx="8286750" cy="1557337"/>
          </a:xfrm>
        </p:spPr>
        <p:txBody>
          <a:bodyPr/>
          <a:lstStyle/>
          <a:p>
            <a:pPr eaLnBrk="1" hangingPunct="1"/>
            <a:r>
              <a:rPr lang="en-US" sz="2800" b="1" smtClean="0">
                <a:ea typeface="ＭＳ Ｐゴシック" pitchFamily="34" charset="-128"/>
              </a:rPr>
              <a:t>public key infrastructure (PKI)</a:t>
            </a:r>
          </a:p>
          <a:p>
            <a:pPr eaLnBrk="1" hangingPunct="1">
              <a:buFont typeface="Arial" charset="0"/>
              <a:buNone/>
            </a:pPr>
            <a:r>
              <a:rPr lang="en-US" sz="2800" smtClean="0">
                <a:ea typeface="ＭＳ Ｐゴシック" pitchFamily="34" charset="-128"/>
              </a:rPr>
              <a:t>	A scheme for securing e-payments using public key encryption and various technical components.</a:t>
            </a:r>
          </a:p>
          <a:p>
            <a:pPr lvl="1" eaLnBrk="1" hangingPunct="1"/>
            <a:endParaRPr lang="en-US" smtClean="0">
              <a:ea typeface="ＭＳ Ｐゴシック" pitchFamily="34" charset="-128"/>
            </a:endParaRPr>
          </a:p>
        </p:txBody>
      </p:sp>
      <p:sp>
        <p:nvSpPr>
          <p:cNvPr id="8806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EC45CA7E-D37D-46D3-A6E6-0E2CB3579E09}" type="slidenum">
              <a:rPr lang="es-ES" sz="1200">
                <a:solidFill>
                  <a:srgbClr val="898989"/>
                </a:solidFill>
                <a:latin typeface="Calibri" pitchFamily="34" charset="0"/>
              </a:rPr>
              <a:pPr eaLnBrk="1" hangingPunct="1"/>
              <a:t>40</a:t>
            </a:fld>
            <a:endParaRPr lang="es-ES" sz="1200">
              <a:solidFill>
                <a:srgbClr val="898989"/>
              </a:solidFill>
              <a:latin typeface="Calibri" pitchFamily="34" charset="0"/>
            </a:endParaRPr>
          </a:p>
        </p:txBody>
      </p:sp>
      <p:sp>
        <p:nvSpPr>
          <p:cNvPr id="88069"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pic>
        <p:nvPicPr>
          <p:cNvPr id="880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2928938"/>
            <a:ext cx="7700962"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41300" y="260350"/>
            <a:ext cx="8507413" cy="720725"/>
          </a:xfrm>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dirty="0" smtClean="0">
                <a:ea typeface="+mj-ea"/>
                <a:cs typeface="+mj-cs"/>
              </a:rPr>
              <a:t>THE DEFENSE I: </a:t>
            </a:r>
            <a:br>
              <a:rPr lang="en-US" sz="3200" dirty="0" smtClean="0">
                <a:ea typeface="+mj-ea"/>
                <a:cs typeface="+mj-cs"/>
              </a:rPr>
            </a:br>
            <a:r>
              <a:rPr lang="en-US" sz="3200" dirty="0" smtClean="0">
                <a:ea typeface="+mj-ea"/>
                <a:cs typeface="+mj-cs"/>
              </a:rPr>
              <a:t>ACCESS CONTROL, ENCRYPTION, AND PKI</a:t>
            </a:r>
          </a:p>
        </p:txBody>
      </p:sp>
      <p:sp>
        <p:nvSpPr>
          <p:cNvPr id="90115" name="Rectangle 3"/>
          <p:cNvSpPr>
            <a:spLocks noGrp="1" noChangeArrowheads="1"/>
          </p:cNvSpPr>
          <p:nvPr>
            <p:ph type="body" idx="1"/>
          </p:nvPr>
        </p:nvSpPr>
        <p:spPr>
          <a:xfrm>
            <a:off x="285750" y="1300163"/>
            <a:ext cx="8501063" cy="4986337"/>
          </a:xfrm>
        </p:spPr>
        <p:txBody>
          <a:bodyPr/>
          <a:lstStyle/>
          <a:p>
            <a:pPr lvl="1" eaLnBrk="1" hangingPunct="1"/>
            <a:r>
              <a:rPr lang="en-US" b="1" smtClean="0">
                <a:ea typeface="ＭＳ Ｐゴシック" pitchFamily="34" charset="-128"/>
              </a:rPr>
              <a:t>public (asymmetric) key encryption</a:t>
            </a:r>
          </a:p>
          <a:p>
            <a:pPr lvl="1" eaLnBrk="1" hangingPunct="1">
              <a:buFont typeface="Arial" charset="0"/>
              <a:buNone/>
            </a:pPr>
            <a:r>
              <a:rPr lang="en-US" smtClean="0">
                <a:ea typeface="ＭＳ Ｐゴシック" pitchFamily="34" charset="-128"/>
              </a:rPr>
              <a:t>	Method of encryption that uses a pair of matched keys—a public key to encrypt a message and a private key to decrypt it, or vice versa. (e.g. RSA encryption algorithm)</a:t>
            </a:r>
          </a:p>
          <a:p>
            <a:pPr lvl="2" eaLnBrk="1" hangingPunct="1"/>
            <a:r>
              <a:rPr lang="en-US" b="1" smtClean="0">
                <a:ea typeface="ＭＳ Ｐゴシック" pitchFamily="34" charset="-128"/>
              </a:rPr>
              <a:t>public key</a:t>
            </a:r>
          </a:p>
          <a:p>
            <a:pPr lvl="2" eaLnBrk="1" hangingPunct="1">
              <a:buFont typeface="Arial" charset="0"/>
              <a:buNone/>
            </a:pPr>
            <a:r>
              <a:rPr lang="en-US" smtClean="0">
                <a:ea typeface="ＭＳ Ｐゴシック" pitchFamily="34" charset="-128"/>
              </a:rPr>
              <a:t>	Encryption code that is publicly available to anyone.</a:t>
            </a:r>
          </a:p>
          <a:p>
            <a:pPr lvl="2" eaLnBrk="1" hangingPunct="1"/>
            <a:r>
              <a:rPr lang="en-US" b="1" smtClean="0">
                <a:ea typeface="ＭＳ Ｐゴシック" pitchFamily="34" charset="-128"/>
              </a:rPr>
              <a:t>private key</a:t>
            </a:r>
          </a:p>
          <a:p>
            <a:pPr lvl="2" eaLnBrk="1" hangingPunct="1">
              <a:buFont typeface="Arial" charset="0"/>
              <a:buNone/>
            </a:pPr>
            <a:r>
              <a:rPr lang="en-US" smtClean="0">
                <a:ea typeface="ＭＳ Ｐゴシック" pitchFamily="34" charset="-128"/>
              </a:rPr>
              <a:t>	Encryption code that is known only to its owner.</a:t>
            </a:r>
          </a:p>
        </p:txBody>
      </p:sp>
      <p:sp>
        <p:nvSpPr>
          <p:cNvPr id="901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06CB68D5-4F6E-4CDE-83CD-B1D6D93F28AB}" type="slidenum">
              <a:rPr lang="es-ES" sz="1200">
                <a:solidFill>
                  <a:srgbClr val="898989"/>
                </a:solidFill>
                <a:latin typeface="Calibri" pitchFamily="34" charset="0"/>
              </a:rPr>
              <a:pPr eaLnBrk="1" hangingPunct="1"/>
              <a:t>41</a:t>
            </a:fld>
            <a:endParaRPr lang="es-ES" sz="1200">
              <a:solidFill>
                <a:srgbClr val="898989"/>
              </a:solidFill>
              <a:latin typeface="Calibri" pitchFamily="34" charset="0"/>
            </a:endParaRPr>
          </a:p>
        </p:txBody>
      </p:sp>
      <p:sp>
        <p:nvSpPr>
          <p:cNvPr id="9011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41300" y="260350"/>
            <a:ext cx="8507413" cy="720725"/>
          </a:xfrm>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dirty="0" smtClean="0">
                <a:ea typeface="+mj-ea"/>
                <a:cs typeface="+mj-cs"/>
              </a:rPr>
              <a:t>THE DEFENSE I: </a:t>
            </a:r>
            <a:br>
              <a:rPr lang="en-US" sz="3200" dirty="0" smtClean="0">
                <a:ea typeface="+mj-ea"/>
                <a:cs typeface="+mj-cs"/>
              </a:rPr>
            </a:br>
            <a:r>
              <a:rPr lang="en-US" sz="3200" dirty="0" smtClean="0">
                <a:ea typeface="+mj-ea"/>
                <a:cs typeface="+mj-cs"/>
              </a:rPr>
              <a:t>ACCESS CONTROL, ENCRYPTION, AND PKI</a:t>
            </a:r>
          </a:p>
        </p:txBody>
      </p:sp>
      <p:sp>
        <p:nvSpPr>
          <p:cNvPr id="92163" name="Rectangle 3"/>
          <p:cNvSpPr>
            <a:spLocks noGrp="1" noChangeArrowheads="1"/>
          </p:cNvSpPr>
          <p:nvPr>
            <p:ph type="body" idx="1"/>
          </p:nvPr>
        </p:nvSpPr>
        <p:spPr>
          <a:xfrm>
            <a:off x="142875" y="1071563"/>
            <a:ext cx="8461375" cy="5181600"/>
          </a:xfrm>
        </p:spPr>
        <p:txBody>
          <a:bodyPr/>
          <a:lstStyle/>
          <a:p>
            <a:pPr eaLnBrk="1" hangingPunct="1">
              <a:lnSpc>
                <a:spcPct val="90000"/>
              </a:lnSpc>
            </a:pPr>
            <a:r>
              <a:rPr lang="en-US" sz="2800" b="1" smtClean="0">
                <a:ea typeface="ＭＳ Ｐゴシック" pitchFamily="34" charset="-128"/>
              </a:rPr>
              <a:t>The PKI Process</a:t>
            </a:r>
          </a:p>
          <a:p>
            <a:pPr lvl="1" eaLnBrk="1" hangingPunct="1">
              <a:lnSpc>
                <a:spcPct val="90000"/>
              </a:lnSpc>
            </a:pPr>
            <a:r>
              <a:rPr lang="en-US" sz="2400" b="1" smtClean="0">
                <a:ea typeface="ＭＳ Ｐゴシック" pitchFamily="34" charset="-128"/>
              </a:rPr>
              <a:t>digital signature or digital certificate</a:t>
            </a:r>
          </a:p>
          <a:p>
            <a:pPr lvl="1" eaLnBrk="1" hangingPunct="1">
              <a:lnSpc>
                <a:spcPct val="90000"/>
              </a:lnSpc>
              <a:buFontTx/>
              <a:buNone/>
            </a:pPr>
            <a:r>
              <a:rPr lang="en-US" sz="2400" smtClean="0">
                <a:ea typeface="ＭＳ Ｐゴシック" pitchFamily="34" charset="-128"/>
              </a:rPr>
              <a:t>	Validates the sender and time stamp of a transaction so it cannot be later claimed that the transaction was unauthorized or invalid.</a:t>
            </a:r>
          </a:p>
          <a:p>
            <a:pPr lvl="2" eaLnBrk="1" hangingPunct="1">
              <a:lnSpc>
                <a:spcPct val="90000"/>
              </a:lnSpc>
            </a:pPr>
            <a:r>
              <a:rPr lang="en-US" sz="2200" b="1" smtClean="0">
                <a:ea typeface="ＭＳ Ｐゴシック" pitchFamily="34" charset="-128"/>
              </a:rPr>
              <a:t>hash</a:t>
            </a:r>
          </a:p>
          <a:p>
            <a:pPr lvl="2" eaLnBrk="1" hangingPunct="1">
              <a:lnSpc>
                <a:spcPct val="90000"/>
              </a:lnSpc>
              <a:buFontTx/>
              <a:buNone/>
            </a:pPr>
            <a:r>
              <a:rPr lang="en-US" sz="2200" smtClean="0">
                <a:ea typeface="ＭＳ Ｐゴシック" pitchFamily="34" charset="-128"/>
              </a:rPr>
              <a:t>	A mathematical computation that is applied to a message, using a private key, to encrypt the message.</a:t>
            </a:r>
          </a:p>
          <a:p>
            <a:pPr lvl="2" eaLnBrk="1" hangingPunct="1">
              <a:lnSpc>
                <a:spcPct val="90000"/>
              </a:lnSpc>
            </a:pPr>
            <a:r>
              <a:rPr lang="en-US" sz="2200" b="1" smtClean="0">
                <a:ea typeface="ＭＳ Ｐゴシック" pitchFamily="34" charset="-128"/>
              </a:rPr>
              <a:t>message digest (MD)</a:t>
            </a:r>
          </a:p>
          <a:p>
            <a:pPr lvl="2" eaLnBrk="1" hangingPunct="1">
              <a:lnSpc>
                <a:spcPct val="90000"/>
              </a:lnSpc>
              <a:buFontTx/>
              <a:buNone/>
            </a:pPr>
            <a:r>
              <a:rPr lang="en-US" sz="2200" smtClean="0">
                <a:ea typeface="ＭＳ Ｐゴシック" pitchFamily="34" charset="-128"/>
              </a:rPr>
              <a:t>	A summary of a message, converted into a string of digits after the hash has been applied.</a:t>
            </a:r>
          </a:p>
          <a:p>
            <a:pPr lvl="2" eaLnBrk="1" hangingPunct="1">
              <a:lnSpc>
                <a:spcPct val="90000"/>
              </a:lnSpc>
            </a:pPr>
            <a:r>
              <a:rPr lang="en-US" sz="2200" b="1" smtClean="0">
                <a:ea typeface="ＭＳ Ｐゴシック" pitchFamily="34" charset="-128"/>
              </a:rPr>
              <a:t>digital envelope</a:t>
            </a:r>
          </a:p>
          <a:p>
            <a:pPr lvl="2" eaLnBrk="1" hangingPunct="1">
              <a:lnSpc>
                <a:spcPct val="90000"/>
              </a:lnSpc>
              <a:buFontTx/>
              <a:buNone/>
            </a:pPr>
            <a:r>
              <a:rPr lang="en-US" sz="2200" smtClean="0">
                <a:ea typeface="ＭＳ Ｐゴシック" pitchFamily="34" charset="-128"/>
              </a:rPr>
              <a:t>	The combination of the encrypted original message and the digital signature, using the recipient’s public key.</a:t>
            </a:r>
          </a:p>
          <a:p>
            <a:pPr lvl="2" eaLnBrk="1" hangingPunct="1">
              <a:lnSpc>
                <a:spcPct val="90000"/>
              </a:lnSpc>
            </a:pPr>
            <a:endParaRPr lang="en-US" smtClean="0">
              <a:ea typeface="ＭＳ Ｐゴシック" pitchFamily="34" charset="-128"/>
            </a:endParaRPr>
          </a:p>
        </p:txBody>
      </p:sp>
      <p:sp>
        <p:nvSpPr>
          <p:cNvPr id="921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10868EA4-6D03-40BB-B4EC-C0B6048B86CF}" type="slidenum">
              <a:rPr lang="es-ES" sz="1200">
                <a:solidFill>
                  <a:srgbClr val="898989"/>
                </a:solidFill>
                <a:latin typeface="Calibri" pitchFamily="34" charset="0"/>
              </a:rPr>
              <a:pPr eaLnBrk="1" hangingPunct="1"/>
              <a:t>42</a:t>
            </a:fld>
            <a:endParaRPr lang="es-ES" sz="1200">
              <a:solidFill>
                <a:srgbClr val="898989"/>
              </a:solidFill>
              <a:latin typeface="Calibri" pitchFamily="34" charset="0"/>
            </a:endParaRPr>
          </a:p>
        </p:txBody>
      </p:sp>
      <p:sp>
        <p:nvSpPr>
          <p:cNvPr id="9216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BF1A917D-55B5-4BA6-9255-434929608A43}" type="slidenum">
              <a:rPr lang="es-ES" sz="1200">
                <a:solidFill>
                  <a:srgbClr val="898989"/>
                </a:solidFill>
                <a:latin typeface="Calibri" pitchFamily="34" charset="0"/>
              </a:rPr>
              <a:pPr eaLnBrk="1" hangingPunct="1"/>
              <a:t>43</a:t>
            </a:fld>
            <a:endParaRPr lang="es-ES" sz="1200">
              <a:solidFill>
                <a:srgbClr val="898989"/>
              </a:solidFill>
              <a:latin typeface="Calibri" pitchFamily="34" charset="0"/>
            </a:endParaRPr>
          </a:p>
        </p:txBody>
      </p:sp>
      <p:sp>
        <p:nvSpPr>
          <p:cNvPr id="9421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pic>
        <p:nvPicPr>
          <p:cNvPr id="942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763" y="111125"/>
            <a:ext cx="6788150" cy="621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41300" y="260350"/>
            <a:ext cx="8507413" cy="720725"/>
          </a:xfrm>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dirty="0" smtClean="0">
                <a:ea typeface="+mj-ea"/>
                <a:cs typeface="+mj-cs"/>
              </a:rPr>
              <a:t>THE DEFENSE I: </a:t>
            </a:r>
            <a:br>
              <a:rPr lang="en-US" sz="3200" dirty="0" smtClean="0">
                <a:ea typeface="+mj-ea"/>
                <a:cs typeface="+mj-cs"/>
              </a:rPr>
            </a:br>
            <a:r>
              <a:rPr lang="en-US" sz="3200" dirty="0" smtClean="0">
                <a:ea typeface="+mj-ea"/>
                <a:cs typeface="+mj-cs"/>
              </a:rPr>
              <a:t>ACCESS CONTROL, ENCRYPTION, AND PKI</a:t>
            </a:r>
          </a:p>
        </p:txBody>
      </p:sp>
      <p:sp>
        <p:nvSpPr>
          <p:cNvPr id="96259" name="Rectangle 3"/>
          <p:cNvSpPr>
            <a:spLocks noGrp="1" noChangeArrowheads="1"/>
          </p:cNvSpPr>
          <p:nvPr>
            <p:ph type="body" idx="1"/>
          </p:nvPr>
        </p:nvSpPr>
        <p:spPr/>
        <p:txBody>
          <a:bodyPr/>
          <a:lstStyle/>
          <a:p>
            <a:pPr lvl="1" eaLnBrk="1" hangingPunct="1"/>
            <a:r>
              <a:rPr lang="en-US" b="1" smtClean="0">
                <a:ea typeface="ＭＳ Ｐゴシック" pitchFamily="34" charset="-128"/>
              </a:rPr>
              <a:t>certificate authorities (CAs)</a:t>
            </a:r>
          </a:p>
          <a:p>
            <a:pPr lvl="1" eaLnBrk="1" hangingPunct="1">
              <a:buFontTx/>
              <a:buNone/>
            </a:pPr>
            <a:r>
              <a:rPr lang="en-US" smtClean="0">
                <a:ea typeface="ＭＳ Ｐゴシック" pitchFamily="34" charset="-128"/>
              </a:rPr>
              <a:t>	Third parties that issue digital certificates. (VeriSign, HK Post Office?)</a:t>
            </a:r>
          </a:p>
          <a:p>
            <a:pPr lvl="1" eaLnBrk="1" hangingPunct="1"/>
            <a:r>
              <a:rPr lang="en-US" b="1" smtClean="0">
                <a:ea typeface="ＭＳ Ｐゴシック" pitchFamily="34" charset="-128"/>
              </a:rPr>
              <a:t>Secure Socket Layer (SSL) – invented by Netscape</a:t>
            </a:r>
          </a:p>
          <a:p>
            <a:pPr lvl="1" eaLnBrk="1" hangingPunct="1">
              <a:buFontTx/>
              <a:buNone/>
            </a:pPr>
            <a:r>
              <a:rPr lang="en-US" smtClean="0">
                <a:ea typeface="ＭＳ Ｐゴシック" pitchFamily="34" charset="-128"/>
              </a:rPr>
              <a:t>	Protocol that utilizes standard certificates for authentication and data encryption (eg. credit card details) to ensure privacy or confidentiality.</a:t>
            </a:r>
          </a:p>
          <a:p>
            <a:pPr lvl="1" eaLnBrk="1" hangingPunct="1"/>
            <a:r>
              <a:rPr lang="en-US" b="1" smtClean="0">
                <a:ea typeface="ＭＳ Ｐゴシック" pitchFamily="34" charset="-128"/>
              </a:rPr>
              <a:t>Transport Layer Security (TLS)</a:t>
            </a:r>
          </a:p>
          <a:p>
            <a:pPr lvl="1" eaLnBrk="1" hangingPunct="1">
              <a:buFontTx/>
              <a:buNone/>
            </a:pPr>
            <a:r>
              <a:rPr lang="en-US" smtClean="0">
                <a:ea typeface="ＭＳ Ｐゴシック" pitchFamily="34" charset="-128"/>
              </a:rPr>
              <a:t>	As of 1996, SSL renamed to TLS.</a:t>
            </a:r>
          </a:p>
          <a:p>
            <a:pPr eaLnBrk="1" hangingPunct="1">
              <a:buFontTx/>
              <a:buNone/>
            </a:pPr>
            <a:endParaRPr lang="en-US" smtClean="0">
              <a:ea typeface="ＭＳ Ｐゴシック" pitchFamily="34" charset="-128"/>
            </a:endParaRPr>
          </a:p>
        </p:txBody>
      </p:sp>
      <p:sp>
        <p:nvSpPr>
          <p:cNvPr id="962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AAAD616E-D1D6-41A0-AD9C-B9336303874B}" type="slidenum">
              <a:rPr lang="es-ES" sz="1200">
                <a:solidFill>
                  <a:srgbClr val="898989"/>
                </a:solidFill>
                <a:latin typeface="Calibri" pitchFamily="34" charset="0"/>
              </a:rPr>
              <a:pPr eaLnBrk="1" hangingPunct="1"/>
              <a:t>44</a:t>
            </a:fld>
            <a:endParaRPr lang="es-ES" sz="1200">
              <a:solidFill>
                <a:srgbClr val="898989"/>
              </a:solidFill>
              <a:latin typeface="Calibri" pitchFamily="34" charset="0"/>
            </a:endParaRPr>
          </a:p>
        </p:txBody>
      </p:sp>
      <p:sp>
        <p:nvSpPr>
          <p:cNvPr id="9626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41300" y="260350"/>
            <a:ext cx="8507413" cy="720725"/>
          </a:xfrm>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dirty="0" smtClean="0">
                <a:ea typeface="+mj-ea"/>
                <a:cs typeface="+mj-cs"/>
              </a:rPr>
              <a:t>THE DEFENSE II: </a:t>
            </a:r>
            <a:br>
              <a:rPr lang="en-US" sz="3200" dirty="0" smtClean="0">
                <a:ea typeface="+mj-ea"/>
                <a:cs typeface="+mj-cs"/>
              </a:rPr>
            </a:br>
            <a:r>
              <a:rPr lang="en-US" sz="3200" dirty="0" smtClean="0">
                <a:ea typeface="+mj-ea"/>
                <a:cs typeface="+mj-cs"/>
              </a:rPr>
              <a:t>SECURING E-COMMERCE NETWORKS</a:t>
            </a:r>
          </a:p>
        </p:txBody>
      </p:sp>
      <p:sp>
        <p:nvSpPr>
          <p:cNvPr id="98307" name="Rectangle 3"/>
          <p:cNvSpPr>
            <a:spLocks noGrp="1" noChangeArrowheads="1"/>
          </p:cNvSpPr>
          <p:nvPr>
            <p:ph type="body" idx="1"/>
          </p:nvPr>
        </p:nvSpPr>
        <p:spPr>
          <a:xfrm>
            <a:off x="285750" y="1420813"/>
            <a:ext cx="8572500" cy="4579937"/>
          </a:xfrm>
        </p:spPr>
        <p:txBody>
          <a:bodyPr/>
          <a:lstStyle/>
          <a:p>
            <a:pPr eaLnBrk="1" hangingPunct="1"/>
            <a:r>
              <a:rPr lang="en-US" sz="2600" b="1" smtClean="0">
                <a:ea typeface="ＭＳ Ｐゴシック" pitchFamily="34" charset="-128"/>
              </a:rPr>
              <a:t>firewall</a:t>
            </a:r>
          </a:p>
          <a:p>
            <a:pPr eaLnBrk="1" hangingPunct="1">
              <a:buFont typeface="Arial" charset="0"/>
              <a:buNone/>
            </a:pPr>
            <a:r>
              <a:rPr lang="en-US" sz="2600" smtClean="0">
                <a:ea typeface="ＭＳ Ｐゴシック" pitchFamily="34" charset="-128"/>
              </a:rPr>
              <a:t>	A single point between two or more networks where all traffic must pass (choke point); the device authenticates, controls, and logs all traffic.</a:t>
            </a:r>
          </a:p>
          <a:p>
            <a:pPr lvl="1" eaLnBrk="1" hangingPunct="1"/>
            <a:r>
              <a:rPr lang="en-US" sz="2200" b="1" smtClean="0">
                <a:ea typeface="ＭＳ Ｐゴシック" pitchFamily="34" charset="-128"/>
              </a:rPr>
              <a:t>packet</a:t>
            </a:r>
          </a:p>
          <a:p>
            <a:pPr lvl="1" eaLnBrk="1" hangingPunct="1">
              <a:buFont typeface="Arial" charset="0"/>
              <a:buNone/>
            </a:pPr>
            <a:r>
              <a:rPr lang="en-US" sz="2200" smtClean="0">
                <a:ea typeface="ＭＳ Ｐゴシック" pitchFamily="34" charset="-128"/>
              </a:rPr>
              <a:t>	Segment of data sent from one computer to another on a network.</a:t>
            </a:r>
          </a:p>
          <a:p>
            <a:pPr lvl="1" eaLnBrk="1" hangingPunct="1"/>
            <a:r>
              <a:rPr lang="en-US" sz="2200" b="1" smtClean="0">
                <a:ea typeface="ＭＳ Ｐゴシック" pitchFamily="34" charset="-128"/>
              </a:rPr>
              <a:t>personal firewall</a:t>
            </a:r>
          </a:p>
          <a:p>
            <a:pPr lvl="1" eaLnBrk="1" hangingPunct="1">
              <a:buFont typeface="Arial" charset="0"/>
              <a:buNone/>
            </a:pPr>
            <a:r>
              <a:rPr lang="en-US" sz="2200" smtClean="0">
                <a:ea typeface="ＭＳ Ｐゴシック" pitchFamily="34" charset="-128"/>
              </a:rPr>
              <a:t>	A network node designed to protect an individual user’s desktop system from the public network by monitoring all the traffic that passes through the computer’s network interface card.</a:t>
            </a:r>
          </a:p>
        </p:txBody>
      </p:sp>
      <p:sp>
        <p:nvSpPr>
          <p:cNvPr id="983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615B6873-0CC7-4255-A2CE-867711C551EA}" type="slidenum">
              <a:rPr lang="es-ES" sz="1200">
                <a:solidFill>
                  <a:srgbClr val="898989"/>
                </a:solidFill>
                <a:latin typeface="Calibri" pitchFamily="34" charset="0"/>
              </a:rPr>
              <a:pPr eaLnBrk="1" hangingPunct="1"/>
              <a:t>45</a:t>
            </a:fld>
            <a:endParaRPr lang="es-ES" sz="1200">
              <a:solidFill>
                <a:srgbClr val="898989"/>
              </a:solidFill>
              <a:latin typeface="Calibri" pitchFamily="34" charset="0"/>
            </a:endParaRPr>
          </a:p>
        </p:txBody>
      </p:sp>
      <p:sp>
        <p:nvSpPr>
          <p:cNvPr id="9830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41300" y="260350"/>
            <a:ext cx="8507413" cy="720725"/>
          </a:xfrm>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dirty="0" smtClean="0">
                <a:ea typeface="+mj-ea"/>
                <a:cs typeface="+mj-cs"/>
              </a:rPr>
              <a:t>THE DEFENSE II: </a:t>
            </a:r>
            <a:br>
              <a:rPr lang="en-US" sz="3200" dirty="0" smtClean="0">
                <a:ea typeface="+mj-ea"/>
                <a:cs typeface="+mj-cs"/>
              </a:rPr>
            </a:br>
            <a:r>
              <a:rPr lang="en-US" sz="3200" dirty="0" smtClean="0">
                <a:ea typeface="+mj-ea"/>
                <a:cs typeface="+mj-cs"/>
              </a:rPr>
              <a:t>SECURING E-COMMERCE NETWORKS</a:t>
            </a:r>
          </a:p>
        </p:txBody>
      </p:sp>
      <p:sp>
        <p:nvSpPr>
          <p:cNvPr id="100355" name="Rectangle 3"/>
          <p:cNvSpPr>
            <a:spLocks noGrp="1" noChangeArrowheads="1"/>
          </p:cNvSpPr>
          <p:nvPr>
            <p:ph type="body" idx="1"/>
          </p:nvPr>
        </p:nvSpPr>
        <p:spPr>
          <a:xfrm>
            <a:off x="285750" y="1312863"/>
            <a:ext cx="8215313" cy="5045075"/>
          </a:xfrm>
        </p:spPr>
        <p:txBody>
          <a:bodyPr/>
          <a:lstStyle/>
          <a:p>
            <a:pPr eaLnBrk="1" hangingPunct="1">
              <a:lnSpc>
                <a:spcPct val="90000"/>
              </a:lnSpc>
            </a:pPr>
            <a:r>
              <a:rPr lang="en-US" sz="2800" b="1" smtClean="0">
                <a:ea typeface="ＭＳ Ｐゴシック" pitchFamily="34" charset="-128"/>
              </a:rPr>
              <a:t>virtual private network (VPN)</a:t>
            </a:r>
          </a:p>
          <a:p>
            <a:pPr eaLnBrk="1" hangingPunct="1">
              <a:lnSpc>
                <a:spcPct val="90000"/>
              </a:lnSpc>
              <a:buFontTx/>
              <a:buNone/>
            </a:pPr>
            <a:r>
              <a:rPr lang="en-US" sz="2800" smtClean="0">
                <a:ea typeface="ＭＳ Ｐゴシック" pitchFamily="34" charset="-128"/>
              </a:rPr>
              <a:t>	A network that uses the public Internet to carry information but remains private by using encryption to scramble the communications, authentication to ensure that information has not been tampered with, and access control to verify the identity of anyone using the network.</a:t>
            </a:r>
          </a:p>
          <a:p>
            <a:pPr lvl="1" eaLnBrk="1" hangingPunct="1">
              <a:lnSpc>
                <a:spcPct val="90000"/>
              </a:lnSpc>
            </a:pPr>
            <a:r>
              <a:rPr lang="en-US" sz="2400" b="1" smtClean="0">
                <a:ea typeface="ＭＳ Ｐゴシック" pitchFamily="34" charset="-128"/>
              </a:rPr>
              <a:t>protocol tunneling</a:t>
            </a:r>
          </a:p>
          <a:p>
            <a:pPr lvl="1" eaLnBrk="1" hangingPunct="1">
              <a:lnSpc>
                <a:spcPct val="90000"/>
              </a:lnSpc>
              <a:buFont typeface="Arial" charset="0"/>
              <a:buNone/>
            </a:pPr>
            <a:r>
              <a:rPr lang="en-US" sz="2400" smtClean="0">
                <a:ea typeface="ＭＳ Ｐゴシック" pitchFamily="34" charset="-128"/>
              </a:rPr>
              <a:t>	Method used to ensure confidentiality and integrity of data transmitted over the Internet by encrypting data packets, sending them in packets across the Internet, and decrypting them at the destination address.</a:t>
            </a:r>
          </a:p>
        </p:txBody>
      </p:sp>
      <p:sp>
        <p:nvSpPr>
          <p:cNvPr id="1003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B479229F-C59E-432A-B761-83A5E8B66F3D}" type="slidenum">
              <a:rPr lang="es-ES" sz="1200">
                <a:solidFill>
                  <a:srgbClr val="898989"/>
                </a:solidFill>
                <a:latin typeface="Calibri" pitchFamily="34" charset="0"/>
              </a:rPr>
              <a:pPr eaLnBrk="1" hangingPunct="1"/>
              <a:t>46</a:t>
            </a:fld>
            <a:endParaRPr lang="es-ES" sz="1200">
              <a:solidFill>
                <a:srgbClr val="898989"/>
              </a:solidFill>
              <a:latin typeface="Calibri" pitchFamily="34" charset="0"/>
            </a:endParaRPr>
          </a:p>
        </p:txBody>
      </p:sp>
      <p:sp>
        <p:nvSpPr>
          <p:cNvPr id="10035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41300" y="260350"/>
            <a:ext cx="8507413" cy="720725"/>
          </a:xfrm>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dirty="0" smtClean="0">
                <a:ea typeface="+mj-ea"/>
                <a:cs typeface="+mj-cs"/>
              </a:rPr>
              <a:t>THE DEFENSE II: </a:t>
            </a:r>
            <a:br>
              <a:rPr lang="en-US" sz="3200" dirty="0" smtClean="0">
                <a:ea typeface="+mj-ea"/>
                <a:cs typeface="+mj-cs"/>
              </a:rPr>
            </a:br>
            <a:r>
              <a:rPr lang="en-US" sz="3200" dirty="0" smtClean="0">
                <a:ea typeface="+mj-ea"/>
                <a:cs typeface="+mj-cs"/>
              </a:rPr>
              <a:t>SECURING E-COMMERCE NETWORKS</a:t>
            </a:r>
          </a:p>
        </p:txBody>
      </p:sp>
      <p:sp>
        <p:nvSpPr>
          <p:cNvPr id="102403" name="Rectangle 3"/>
          <p:cNvSpPr>
            <a:spLocks noGrp="1" noChangeArrowheads="1"/>
          </p:cNvSpPr>
          <p:nvPr>
            <p:ph type="body" idx="1"/>
          </p:nvPr>
        </p:nvSpPr>
        <p:spPr>
          <a:xfrm>
            <a:off x="357188" y="1231900"/>
            <a:ext cx="8215312" cy="5126038"/>
          </a:xfrm>
        </p:spPr>
        <p:txBody>
          <a:bodyPr/>
          <a:lstStyle/>
          <a:p>
            <a:pPr eaLnBrk="1" hangingPunct="1">
              <a:lnSpc>
                <a:spcPct val="80000"/>
              </a:lnSpc>
            </a:pPr>
            <a:r>
              <a:rPr lang="en-US" sz="2400" b="1" smtClean="0">
                <a:ea typeface="ＭＳ Ｐゴシック" pitchFamily="34" charset="-128"/>
              </a:rPr>
              <a:t>intrusion detection system (IDS)</a:t>
            </a:r>
          </a:p>
          <a:p>
            <a:pPr eaLnBrk="1" hangingPunct="1">
              <a:lnSpc>
                <a:spcPct val="80000"/>
              </a:lnSpc>
              <a:buFontTx/>
              <a:buNone/>
            </a:pPr>
            <a:r>
              <a:rPr lang="en-US" sz="2400" smtClean="0">
                <a:ea typeface="ＭＳ Ｐゴシック" pitchFamily="34" charset="-128"/>
              </a:rPr>
              <a:t>	A special category of software that can monitor activity across a network or on a host computer, watch for suspicious activity, and take automated action based on what it sees.</a:t>
            </a:r>
          </a:p>
          <a:p>
            <a:pPr eaLnBrk="1" hangingPunct="1">
              <a:lnSpc>
                <a:spcPct val="80000"/>
              </a:lnSpc>
            </a:pPr>
            <a:r>
              <a:rPr lang="en-US" sz="2400" b="1" smtClean="0">
                <a:ea typeface="ＭＳ Ｐゴシック" pitchFamily="34" charset="-128"/>
              </a:rPr>
              <a:t>honeynet</a:t>
            </a:r>
          </a:p>
          <a:p>
            <a:pPr eaLnBrk="1" hangingPunct="1">
              <a:lnSpc>
                <a:spcPct val="80000"/>
              </a:lnSpc>
              <a:buFontTx/>
              <a:buNone/>
            </a:pPr>
            <a:r>
              <a:rPr lang="en-US" sz="2400" smtClean="0">
                <a:ea typeface="ＭＳ Ｐゴシック" pitchFamily="34" charset="-128"/>
              </a:rPr>
              <a:t>	A network of honeypots.</a:t>
            </a:r>
          </a:p>
          <a:p>
            <a:pPr eaLnBrk="1" hangingPunct="1">
              <a:lnSpc>
                <a:spcPct val="80000"/>
              </a:lnSpc>
            </a:pPr>
            <a:r>
              <a:rPr lang="en-US" sz="2400" b="1" smtClean="0">
                <a:ea typeface="ＭＳ Ｐゴシック" pitchFamily="34" charset="-128"/>
              </a:rPr>
              <a:t>honeypot</a:t>
            </a:r>
          </a:p>
          <a:p>
            <a:pPr eaLnBrk="1" hangingPunct="1">
              <a:lnSpc>
                <a:spcPct val="80000"/>
              </a:lnSpc>
              <a:buFontTx/>
              <a:buNone/>
            </a:pPr>
            <a:r>
              <a:rPr lang="en-US" sz="2400" smtClean="0">
                <a:ea typeface="ＭＳ Ｐゴシック" pitchFamily="34" charset="-128"/>
              </a:rPr>
              <a:t>	Production system (e.g., firewalls, routers, Web servers, database servers) that looks like it does real work, but that acts as a decoy and is watched to study how network intrusions occur.</a:t>
            </a:r>
          </a:p>
          <a:p>
            <a:pPr eaLnBrk="1" hangingPunct="1">
              <a:lnSpc>
                <a:spcPct val="80000"/>
              </a:lnSpc>
            </a:pPr>
            <a:r>
              <a:rPr lang="en-US" sz="2400" b="1" smtClean="0">
                <a:ea typeface="ＭＳ Ｐゴシック" pitchFamily="34" charset="-128"/>
              </a:rPr>
              <a:t>penetration test (pen test)</a:t>
            </a:r>
          </a:p>
          <a:p>
            <a:pPr eaLnBrk="1" hangingPunct="1">
              <a:lnSpc>
                <a:spcPct val="80000"/>
              </a:lnSpc>
              <a:buFont typeface="Arial" charset="0"/>
              <a:buNone/>
            </a:pPr>
            <a:r>
              <a:rPr lang="en-US" sz="2400" smtClean="0">
                <a:ea typeface="ＭＳ Ｐゴシック" pitchFamily="34" charset="-128"/>
              </a:rPr>
              <a:t>	A method of evaluating the security of a computer system or a network by simulating an attack from a malicious source, (e.g., a cracker).</a:t>
            </a:r>
          </a:p>
          <a:p>
            <a:pPr eaLnBrk="1" hangingPunct="1">
              <a:lnSpc>
                <a:spcPct val="80000"/>
              </a:lnSpc>
              <a:buFontTx/>
              <a:buNone/>
            </a:pPr>
            <a:endParaRPr lang="en-US" sz="2200" smtClean="0">
              <a:ea typeface="ＭＳ Ｐゴシック" pitchFamily="34" charset="-128"/>
            </a:endParaRPr>
          </a:p>
        </p:txBody>
      </p:sp>
      <p:sp>
        <p:nvSpPr>
          <p:cNvPr id="1024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CE89BADC-0DB4-4F12-B89D-20059556D221}" type="slidenum">
              <a:rPr lang="es-ES" sz="1200">
                <a:solidFill>
                  <a:srgbClr val="898989"/>
                </a:solidFill>
                <a:latin typeface="Calibri" pitchFamily="34" charset="0"/>
              </a:rPr>
              <a:pPr eaLnBrk="1" hangingPunct="1"/>
              <a:t>47</a:t>
            </a:fld>
            <a:endParaRPr lang="es-ES" sz="1200">
              <a:solidFill>
                <a:srgbClr val="898989"/>
              </a:solidFill>
              <a:latin typeface="Calibri" pitchFamily="34" charset="0"/>
            </a:endParaRPr>
          </a:p>
        </p:txBody>
      </p:sp>
      <p:sp>
        <p:nvSpPr>
          <p:cNvPr id="10240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0" y="260350"/>
            <a:ext cx="9144000" cy="720725"/>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dirty="0" smtClean="0">
                <a:ea typeface="+mj-ea"/>
                <a:cs typeface="+mj-cs"/>
              </a:rPr>
              <a:t>THE DEFENSE III: </a:t>
            </a:r>
            <a:br>
              <a:rPr lang="en-US" sz="3200" dirty="0" smtClean="0">
                <a:ea typeface="+mj-ea"/>
                <a:cs typeface="+mj-cs"/>
              </a:rPr>
            </a:br>
            <a:r>
              <a:rPr lang="en-US" sz="3200" dirty="0" smtClean="0">
                <a:ea typeface="+mj-ea"/>
                <a:cs typeface="+mj-cs"/>
              </a:rPr>
              <a:t>GENERAL CONTROLS AND OTHER DEFENSE MECHANISMS</a:t>
            </a:r>
          </a:p>
        </p:txBody>
      </p:sp>
      <p:sp>
        <p:nvSpPr>
          <p:cNvPr id="104451" name="Rectangle 3"/>
          <p:cNvSpPr>
            <a:spLocks noGrp="1" noChangeArrowheads="1"/>
          </p:cNvSpPr>
          <p:nvPr>
            <p:ph type="body" idx="1"/>
          </p:nvPr>
        </p:nvSpPr>
        <p:spPr/>
        <p:txBody>
          <a:bodyPr/>
          <a:lstStyle/>
          <a:p>
            <a:pPr eaLnBrk="1" hangingPunct="1">
              <a:lnSpc>
                <a:spcPct val="90000"/>
              </a:lnSpc>
            </a:pPr>
            <a:r>
              <a:rPr lang="en-US" b="1" smtClean="0">
                <a:ea typeface="ＭＳ Ｐゴシック" pitchFamily="34" charset="-128"/>
              </a:rPr>
              <a:t>general controls</a:t>
            </a:r>
          </a:p>
          <a:p>
            <a:pPr eaLnBrk="1" hangingPunct="1">
              <a:lnSpc>
                <a:spcPct val="90000"/>
              </a:lnSpc>
              <a:buFontTx/>
              <a:buNone/>
            </a:pPr>
            <a:r>
              <a:rPr lang="en-US" smtClean="0">
                <a:ea typeface="ＭＳ Ｐゴシック" pitchFamily="34" charset="-128"/>
              </a:rPr>
              <a:t>	Controls established to protect the system regardless of the specific application. For example, protecting hardware and controlling access to the data center are independent of the specific application.</a:t>
            </a:r>
          </a:p>
          <a:p>
            <a:pPr eaLnBrk="1" hangingPunct="1">
              <a:lnSpc>
                <a:spcPct val="90000"/>
              </a:lnSpc>
            </a:pPr>
            <a:r>
              <a:rPr lang="en-US" b="1" smtClean="0">
                <a:ea typeface="ＭＳ Ｐゴシック" pitchFamily="34" charset="-128"/>
              </a:rPr>
              <a:t>application controls</a:t>
            </a:r>
          </a:p>
          <a:p>
            <a:pPr eaLnBrk="1" hangingPunct="1">
              <a:lnSpc>
                <a:spcPct val="90000"/>
              </a:lnSpc>
              <a:buFontTx/>
              <a:buNone/>
            </a:pPr>
            <a:r>
              <a:rPr lang="en-US" smtClean="0">
                <a:ea typeface="ＭＳ Ｐゴシック" pitchFamily="34" charset="-128"/>
              </a:rPr>
              <a:t>	Controls that are intended to protect specific applications.</a:t>
            </a:r>
          </a:p>
        </p:txBody>
      </p:sp>
      <p:sp>
        <p:nvSpPr>
          <p:cNvPr id="1044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7C956179-E40D-4E4F-B07D-48AFD109C63A}" type="slidenum">
              <a:rPr lang="es-ES" sz="1200">
                <a:solidFill>
                  <a:srgbClr val="898989"/>
                </a:solidFill>
                <a:latin typeface="Calibri" pitchFamily="34" charset="0"/>
              </a:rPr>
              <a:pPr eaLnBrk="1" hangingPunct="1"/>
              <a:t>48</a:t>
            </a:fld>
            <a:endParaRPr lang="es-ES" sz="1200">
              <a:solidFill>
                <a:srgbClr val="898989"/>
              </a:solidFill>
              <a:latin typeface="Calibri" pitchFamily="34" charset="0"/>
            </a:endParaRPr>
          </a:p>
        </p:txBody>
      </p:sp>
      <p:sp>
        <p:nvSpPr>
          <p:cNvPr id="10445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THE INFORMATION SECURITY PROBLEM</a:t>
            </a:r>
          </a:p>
        </p:txBody>
      </p:sp>
      <p:sp>
        <p:nvSpPr>
          <p:cNvPr id="6147" name="Rectangle 3"/>
          <p:cNvSpPr>
            <a:spLocks noGrp="1" noChangeArrowheads="1"/>
          </p:cNvSpPr>
          <p:nvPr>
            <p:ph type="body" idx="1"/>
          </p:nvPr>
        </p:nvSpPr>
        <p:spPr/>
        <p:txBody>
          <a:bodyPr>
            <a:normAutofit/>
          </a:bodyPr>
          <a:lstStyle/>
          <a:p>
            <a:pPr lvl="1" eaLnBrk="1" hangingPunct="1">
              <a:lnSpc>
                <a:spcPct val="80000"/>
              </a:lnSpc>
            </a:pPr>
            <a:r>
              <a:rPr lang="en-US" b="1" smtClean="0">
                <a:ea typeface="ＭＳ Ｐゴシック" pitchFamily="34" charset="-128"/>
              </a:rPr>
              <a:t>CSI Computer Crime and Security Survey</a:t>
            </a:r>
          </a:p>
          <a:p>
            <a:pPr lvl="1" eaLnBrk="1" hangingPunct="1">
              <a:lnSpc>
                <a:spcPct val="80000"/>
              </a:lnSpc>
              <a:buFontTx/>
              <a:buNone/>
            </a:pPr>
            <a:r>
              <a:rPr lang="en-US" smtClean="0">
                <a:ea typeface="ＭＳ Ｐゴシック" pitchFamily="34" charset="-128"/>
              </a:rPr>
              <a:t>	Annual security survey of U.S. corporations, government agencies, financial and medical institutions, and universities conducted by the Computer Security Institute.</a:t>
            </a:r>
          </a:p>
          <a:p>
            <a:pPr lvl="1" eaLnBrk="1" hangingPunct="1">
              <a:lnSpc>
                <a:spcPct val="80000"/>
              </a:lnSpc>
            </a:pPr>
            <a:r>
              <a:rPr lang="en-US" b="1" smtClean="0">
                <a:ea typeface="ＭＳ Ｐゴシック" pitchFamily="34" charset="-128"/>
              </a:rPr>
              <a:t>National Security Programs (US)</a:t>
            </a:r>
          </a:p>
          <a:p>
            <a:pPr lvl="2" eaLnBrk="1" hangingPunct="1">
              <a:lnSpc>
                <a:spcPct val="80000"/>
              </a:lnSpc>
            </a:pPr>
            <a:r>
              <a:rPr lang="en-US" smtClean="0">
                <a:ea typeface="ＭＳ Ｐゴシック" pitchFamily="34" charset="-128"/>
              </a:rPr>
              <a:t>Cyber Security Preparedness and the National Cyber Alert System</a:t>
            </a:r>
          </a:p>
          <a:p>
            <a:pPr lvl="2" eaLnBrk="1" hangingPunct="1">
              <a:lnSpc>
                <a:spcPct val="80000"/>
              </a:lnSpc>
            </a:pPr>
            <a:r>
              <a:rPr lang="en-US" smtClean="0">
                <a:ea typeface="ＭＳ Ｐゴシック" pitchFamily="34" charset="-128"/>
              </a:rPr>
              <a:t>US-CERT Operations</a:t>
            </a:r>
          </a:p>
          <a:p>
            <a:pPr lvl="2" eaLnBrk="1" hangingPunct="1">
              <a:lnSpc>
                <a:spcPct val="80000"/>
              </a:lnSpc>
            </a:pPr>
            <a:r>
              <a:rPr lang="fr-FR" smtClean="0">
                <a:ea typeface="ＭＳ Ｐゴシック" pitchFamily="34" charset="-128"/>
              </a:rPr>
              <a:t>National Cyber Response Coordination Group</a:t>
            </a:r>
          </a:p>
          <a:p>
            <a:pPr lvl="2" eaLnBrk="1" hangingPunct="1">
              <a:lnSpc>
                <a:spcPct val="80000"/>
              </a:lnSpc>
            </a:pPr>
            <a:r>
              <a:rPr lang="en-US" smtClean="0">
                <a:ea typeface="ＭＳ Ｐゴシック" pitchFamily="34" charset="-128"/>
              </a:rPr>
              <a:t>CyberCop Portal</a:t>
            </a:r>
          </a:p>
        </p:txBody>
      </p:sp>
      <p:sp>
        <p:nvSpPr>
          <p:cNvPr id="225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3220AC2E-7673-415A-BC99-2704CDA21156}" type="slidenum">
              <a:rPr lang="es-ES" sz="1200">
                <a:solidFill>
                  <a:srgbClr val="898989"/>
                </a:solidFill>
                <a:latin typeface="Calibri" pitchFamily="34" charset="0"/>
              </a:rPr>
              <a:pPr eaLnBrk="1" hangingPunct="1"/>
              <a:t>4</a:t>
            </a:fld>
            <a:endParaRPr lang="es-ES" sz="1200">
              <a:solidFill>
                <a:srgbClr val="898989"/>
              </a:solidFill>
              <a:latin typeface="Calibri" pitchFamily="34" charset="0"/>
            </a:endParaRPr>
          </a:p>
        </p:txBody>
      </p:sp>
      <p:sp>
        <p:nvSpPr>
          <p:cNvPr id="2253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EDE7170D-3886-4569-BF0A-51D98CF75E65}" type="slidenum">
              <a:rPr lang="es-ES" sz="1200">
                <a:solidFill>
                  <a:srgbClr val="898989"/>
                </a:solidFill>
                <a:latin typeface="Calibri" pitchFamily="34" charset="0"/>
              </a:rPr>
              <a:pPr eaLnBrk="1" hangingPunct="1"/>
              <a:t>49</a:t>
            </a:fld>
            <a:endParaRPr lang="es-ES" sz="1200">
              <a:solidFill>
                <a:srgbClr val="898989"/>
              </a:solidFill>
              <a:latin typeface="Calibri" pitchFamily="34" charset="0"/>
            </a:endParaRPr>
          </a:p>
        </p:txBody>
      </p:sp>
      <p:sp>
        <p:nvSpPr>
          <p:cNvPr id="10649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pic>
        <p:nvPicPr>
          <p:cNvPr id="1065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190500"/>
            <a:ext cx="7586663" cy="613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body" idx="1"/>
          </p:nvPr>
        </p:nvSpPr>
        <p:spPr>
          <a:xfrm>
            <a:off x="357188" y="1285875"/>
            <a:ext cx="8229600" cy="4525963"/>
          </a:xfrm>
        </p:spPr>
        <p:txBody>
          <a:bodyPr/>
          <a:lstStyle/>
          <a:p>
            <a:pPr eaLnBrk="1" hangingPunct="1">
              <a:lnSpc>
                <a:spcPct val="90000"/>
              </a:lnSpc>
            </a:pPr>
            <a:r>
              <a:rPr lang="en-US" b="1" smtClean="0">
                <a:ea typeface="ＭＳ Ｐゴシック" pitchFamily="34" charset="-128"/>
              </a:rPr>
              <a:t>APPLICATION CONTROLS</a:t>
            </a:r>
          </a:p>
          <a:p>
            <a:pPr lvl="1" eaLnBrk="1" hangingPunct="1">
              <a:lnSpc>
                <a:spcPct val="90000"/>
              </a:lnSpc>
            </a:pPr>
            <a:r>
              <a:rPr lang="en-US" b="1" smtClean="0">
                <a:ea typeface="ＭＳ Ｐゴシック" pitchFamily="34" charset="-128"/>
              </a:rPr>
              <a:t>intelligent agents</a:t>
            </a:r>
          </a:p>
          <a:p>
            <a:pPr lvl="1" eaLnBrk="1" hangingPunct="1">
              <a:lnSpc>
                <a:spcPct val="90000"/>
              </a:lnSpc>
              <a:buFontTx/>
              <a:buNone/>
            </a:pPr>
            <a:r>
              <a:rPr lang="en-US" smtClean="0">
                <a:ea typeface="ＭＳ Ｐゴシック" pitchFamily="34" charset="-128"/>
              </a:rPr>
              <a:t>	Software applications that have some degree of reactivity, autonomy, and adaptability—as is needed in unpredictable attack situations. An agent is able to adapt itself based on changes occurring in its environment.</a:t>
            </a:r>
          </a:p>
          <a:p>
            <a:pPr lvl="1" eaLnBrk="1" hangingPunct="1">
              <a:lnSpc>
                <a:spcPct val="90000"/>
              </a:lnSpc>
            </a:pPr>
            <a:r>
              <a:rPr lang="en-US" b="1" smtClean="0">
                <a:ea typeface="ＭＳ Ｐゴシック" pitchFamily="34" charset="-128"/>
              </a:rPr>
              <a:t>internal control environment</a:t>
            </a:r>
          </a:p>
          <a:p>
            <a:pPr lvl="1" eaLnBrk="1" hangingPunct="1">
              <a:lnSpc>
                <a:spcPct val="90000"/>
              </a:lnSpc>
              <a:buFont typeface="Arial" charset="0"/>
              <a:buNone/>
            </a:pPr>
            <a:r>
              <a:rPr lang="en-US" smtClean="0">
                <a:ea typeface="ＭＳ Ｐゴシック" pitchFamily="34" charset="-128"/>
              </a:rPr>
              <a:t>	The work atmosphere that a company sets for its employees.</a:t>
            </a:r>
          </a:p>
        </p:txBody>
      </p:sp>
      <p:sp>
        <p:nvSpPr>
          <p:cNvPr id="10854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1627815B-12D4-47AE-A28F-646B6B49281F}" type="slidenum">
              <a:rPr lang="es-ES" sz="1200">
                <a:solidFill>
                  <a:srgbClr val="898989"/>
                </a:solidFill>
                <a:latin typeface="Calibri" pitchFamily="34" charset="0"/>
              </a:rPr>
              <a:pPr eaLnBrk="1" hangingPunct="1"/>
              <a:t>50</a:t>
            </a:fld>
            <a:endParaRPr lang="es-ES" sz="1200">
              <a:solidFill>
                <a:srgbClr val="898989"/>
              </a:solidFill>
              <a:latin typeface="Calibri" pitchFamily="34" charset="0"/>
            </a:endParaRPr>
          </a:p>
        </p:txBody>
      </p:sp>
      <p:sp>
        <p:nvSpPr>
          <p:cNvPr id="10854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
        <p:nvSpPr>
          <p:cNvPr id="7" name="Rectangle 2"/>
          <p:cNvSpPr>
            <a:spLocks noGrp="1" noChangeArrowheads="1"/>
          </p:cNvSpPr>
          <p:nvPr>
            <p:ph type="title"/>
          </p:nvPr>
        </p:nvSpPr>
        <p:spPr>
          <a:xfrm>
            <a:off x="0" y="260350"/>
            <a:ext cx="9144000" cy="720725"/>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dirty="0" smtClean="0">
                <a:ea typeface="+mj-ea"/>
                <a:cs typeface="+mj-cs"/>
              </a:rPr>
              <a:t>THE DEFENSE III: </a:t>
            </a:r>
            <a:br>
              <a:rPr lang="en-US" sz="3200" dirty="0" smtClean="0">
                <a:ea typeface="+mj-ea"/>
                <a:cs typeface="+mj-cs"/>
              </a:rPr>
            </a:br>
            <a:r>
              <a:rPr lang="en-US" sz="3200" dirty="0" smtClean="0">
                <a:ea typeface="+mj-ea"/>
                <a:cs typeface="+mj-cs"/>
              </a:rPr>
              <a:t>GENERAL CONTROLS AND OTHER DEFENSE MECHANISMS</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D59B0D08-43B2-42F5-90D9-B836CC403C60}" type="slidenum">
              <a:rPr lang="es-ES" sz="1200">
                <a:solidFill>
                  <a:srgbClr val="898989"/>
                </a:solidFill>
                <a:latin typeface="Calibri" pitchFamily="34" charset="0"/>
              </a:rPr>
              <a:pPr eaLnBrk="1" hangingPunct="1"/>
              <a:t>51</a:t>
            </a:fld>
            <a:endParaRPr lang="es-ES" sz="1200">
              <a:solidFill>
                <a:srgbClr val="898989"/>
              </a:solidFill>
              <a:latin typeface="Calibri" pitchFamily="34" charset="0"/>
            </a:endParaRPr>
          </a:p>
        </p:txBody>
      </p:sp>
      <p:sp>
        <p:nvSpPr>
          <p:cNvPr id="11059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pic>
        <p:nvPicPr>
          <p:cNvPr id="11059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 y="192088"/>
            <a:ext cx="8215313"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type="body" idx="1"/>
          </p:nvPr>
        </p:nvSpPr>
        <p:spPr>
          <a:xfrm>
            <a:off x="285750" y="1352550"/>
            <a:ext cx="8358188" cy="4791075"/>
          </a:xfrm>
        </p:spPr>
        <p:txBody>
          <a:bodyPr/>
          <a:lstStyle/>
          <a:p>
            <a:pPr eaLnBrk="1" hangingPunct="1"/>
            <a:r>
              <a:rPr lang="en-US" b="1" smtClean="0">
                <a:ea typeface="ＭＳ Ｐゴシック" pitchFamily="34" charset="-128"/>
              </a:rPr>
              <a:t>PROTECTING AGAINST SPAM</a:t>
            </a:r>
          </a:p>
          <a:p>
            <a:pPr lvl="1" eaLnBrk="1" hangingPunct="1"/>
            <a:r>
              <a:rPr lang="en-US" b="1" smtClean="0">
                <a:ea typeface="ＭＳ Ｐゴシック" pitchFamily="34" charset="-128"/>
              </a:rPr>
              <a:t>Controlling the Assault of Non-Solicited Pornography and Marketing (CAN-SPAM) Act</a:t>
            </a:r>
          </a:p>
          <a:p>
            <a:pPr lvl="1" eaLnBrk="1" hangingPunct="1">
              <a:buFontTx/>
              <a:buNone/>
            </a:pPr>
            <a:r>
              <a:rPr lang="en-US" smtClean="0">
                <a:ea typeface="ＭＳ Ｐゴシック" pitchFamily="34" charset="-128"/>
              </a:rPr>
              <a:t>	Law that makes it a crime to send commercial e-mail messages with false or misleading message headers or misleading subject lines.</a:t>
            </a:r>
          </a:p>
          <a:p>
            <a:pPr eaLnBrk="1" hangingPunct="1"/>
            <a:r>
              <a:rPr lang="en-US" b="1" smtClean="0">
                <a:ea typeface="ＭＳ Ｐゴシック" pitchFamily="34" charset="-128"/>
              </a:rPr>
              <a:t>PROTECTING AGAINST POP-UP ADS</a:t>
            </a:r>
          </a:p>
          <a:p>
            <a:pPr eaLnBrk="1" hangingPunct="1"/>
            <a:r>
              <a:rPr lang="en-US" b="1" smtClean="0">
                <a:ea typeface="ＭＳ Ｐゴシック" pitchFamily="34" charset="-128"/>
              </a:rPr>
              <a:t>PROTECTION AGAINST PHISHING</a:t>
            </a:r>
          </a:p>
          <a:p>
            <a:pPr eaLnBrk="1" hangingPunct="1"/>
            <a:r>
              <a:rPr lang="en-US" b="1" smtClean="0">
                <a:ea typeface="ＭＳ Ｐゴシック" pitchFamily="34" charset="-128"/>
              </a:rPr>
              <a:t>PROTECTING AGAINST SPYWARE</a:t>
            </a:r>
            <a:endParaRPr lang="en-US" smtClean="0">
              <a:ea typeface="ＭＳ Ｐゴシック" pitchFamily="34" charset="-128"/>
            </a:endParaRPr>
          </a:p>
        </p:txBody>
      </p:sp>
      <p:sp>
        <p:nvSpPr>
          <p:cNvPr id="11264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FA4F68CC-27E8-4ACA-8082-1B9BA6476AF1}" type="slidenum">
              <a:rPr lang="es-ES" sz="1200">
                <a:solidFill>
                  <a:srgbClr val="898989"/>
                </a:solidFill>
                <a:latin typeface="Calibri" pitchFamily="34" charset="0"/>
              </a:rPr>
              <a:pPr eaLnBrk="1" hangingPunct="1"/>
              <a:t>52</a:t>
            </a:fld>
            <a:endParaRPr lang="es-ES" sz="1200">
              <a:solidFill>
                <a:srgbClr val="898989"/>
              </a:solidFill>
              <a:latin typeface="Calibri" pitchFamily="34" charset="0"/>
            </a:endParaRPr>
          </a:p>
        </p:txBody>
      </p:sp>
      <p:sp>
        <p:nvSpPr>
          <p:cNvPr id="1126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
        <p:nvSpPr>
          <p:cNvPr id="7" name="Rectangle 2"/>
          <p:cNvSpPr>
            <a:spLocks noGrp="1" noChangeArrowheads="1"/>
          </p:cNvSpPr>
          <p:nvPr>
            <p:ph type="title"/>
          </p:nvPr>
        </p:nvSpPr>
        <p:spPr>
          <a:xfrm>
            <a:off x="0" y="260350"/>
            <a:ext cx="9144000" cy="720725"/>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dirty="0" smtClean="0">
                <a:ea typeface="+mj-ea"/>
                <a:cs typeface="+mj-cs"/>
              </a:rPr>
              <a:t>THE DEFENSE III: </a:t>
            </a:r>
            <a:br>
              <a:rPr lang="en-US" sz="3200" dirty="0" smtClean="0">
                <a:ea typeface="+mj-ea"/>
                <a:cs typeface="+mj-cs"/>
              </a:rPr>
            </a:br>
            <a:r>
              <a:rPr lang="en-US" sz="3200" dirty="0" smtClean="0">
                <a:ea typeface="+mj-ea"/>
                <a:cs typeface="+mj-cs"/>
              </a:rPr>
              <a:t>GENERAL CONTROLS AND OTHER DEFENSE MECHANISMS</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0B541479-01EE-4617-A15F-6A9802AB3FBE}" type="slidenum">
              <a:rPr lang="es-ES" sz="1200">
                <a:solidFill>
                  <a:srgbClr val="898989"/>
                </a:solidFill>
                <a:latin typeface="Calibri" pitchFamily="34" charset="0"/>
              </a:rPr>
              <a:pPr eaLnBrk="1" hangingPunct="1"/>
              <a:t>53</a:t>
            </a:fld>
            <a:endParaRPr lang="es-ES" sz="1200">
              <a:solidFill>
                <a:srgbClr val="898989"/>
              </a:solidFill>
              <a:latin typeface="Calibri" pitchFamily="34" charset="0"/>
            </a:endParaRPr>
          </a:p>
        </p:txBody>
      </p:sp>
      <p:sp>
        <p:nvSpPr>
          <p:cNvPr id="11469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pic>
        <p:nvPicPr>
          <p:cNvPr id="1146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285750"/>
            <a:ext cx="6786562"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41300" y="260350"/>
            <a:ext cx="8507413" cy="720725"/>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BUSINESS CONTINUITY, SECURITY AUDITING, AND RISK MANAGEMENT</a:t>
            </a:r>
          </a:p>
        </p:txBody>
      </p:sp>
      <p:sp>
        <p:nvSpPr>
          <p:cNvPr id="116739" name="Rectangle 3"/>
          <p:cNvSpPr>
            <a:spLocks noGrp="1" noChangeArrowheads="1"/>
          </p:cNvSpPr>
          <p:nvPr>
            <p:ph type="body" idx="1"/>
          </p:nvPr>
        </p:nvSpPr>
        <p:spPr/>
        <p:txBody>
          <a:bodyPr/>
          <a:lstStyle/>
          <a:p>
            <a:pPr eaLnBrk="1" hangingPunct="1">
              <a:lnSpc>
                <a:spcPct val="90000"/>
              </a:lnSpc>
            </a:pPr>
            <a:r>
              <a:rPr lang="en-US" sz="3000" b="1" smtClean="0">
                <a:ea typeface="ＭＳ Ｐゴシック" pitchFamily="34" charset="-128"/>
              </a:rPr>
              <a:t>BUSINESS CONTINUITY AND DISASTER RECOVERY PLANNING</a:t>
            </a:r>
          </a:p>
          <a:p>
            <a:pPr lvl="1" eaLnBrk="1" hangingPunct="1">
              <a:lnSpc>
                <a:spcPct val="90000"/>
              </a:lnSpc>
            </a:pPr>
            <a:r>
              <a:rPr lang="en-US" sz="2600" b="1" smtClean="0">
                <a:ea typeface="ＭＳ Ｐゴシック" pitchFamily="34" charset="-128"/>
              </a:rPr>
              <a:t>disaster avoidance</a:t>
            </a:r>
          </a:p>
          <a:p>
            <a:pPr lvl="1" eaLnBrk="1" hangingPunct="1">
              <a:lnSpc>
                <a:spcPct val="90000"/>
              </a:lnSpc>
              <a:buFont typeface="Arial" charset="0"/>
              <a:buNone/>
            </a:pPr>
            <a:r>
              <a:rPr lang="en-US" sz="2600" smtClean="0">
                <a:ea typeface="ＭＳ Ｐゴシック" pitchFamily="34" charset="-128"/>
              </a:rPr>
              <a:t>	An approach oriented toward prevention. The idea is to minimize the chance of avoidable disasters (such as fire or other human-caused threats).</a:t>
            </a:r>
          </a:p>
          <a:p>
            <a:pPr eaLnBrk="1" hangingPunct="1">
              <a:lnSpc>
                <a:spcPct val="90000"/>
              </a:lnSpc>
            </a:pPr>
            <a:r>
              <a:rPr lang="en-US" sz="3000" b="1" smtClean="0">
                <a:ea typeface="ＭＳ Ｐゴシック" pitchFamily="34" charset="-128"/>
              </a:rPr>
              <a:t>RISK-MANAGEMENT AND COST-BENEFIT ANALYSIS</a:t>
            </a:r>
          </a:p>
          <a:p>
            <a:pPr lvl="1" eaLnBrk="1" hangingPunct="1">
              <a:lnSpc>
                <a:spcPct val="90000"/>
              </a:lnSpc>
            </a:pPr>
            <a:r>
              <a:rPr lang="en-US" sz="2600" b="1" smtClean="0">
                <a:ea typeface="ＭＳ Ｐゴシック" pitchFamily="34" charset="-128"/>
              </a:rPr>
              <a:t>Risk-Management Analysis</a:t>
            </a:r>
          </a:p>
          <a:p>
            <a:pPr lvl="1" eaLnBrk="1" hangingPunct="1">
              <a:lnSpc>
                <a:spcPct val="90000"/>
              </a:lnSpc>
            </a:pPr>
            <a:r>
              <a:rPr lang="en-US" sz="2600" b="1" smtClean="0">
                <a:ea typeface="ＭＳ Ｐゴシック" pitchFamily="34" charset="-128"/>
              </a:rPr>
              <a:t>Ethical Issues</a:t>
            </a:r>
            <a:endParaRPr lang="en-US" sz="2600" smtClean="0">
              <a:ea typeface="ＭＳ Ｐゴシック" pitchFamily="34" charset="-128"/>
            </a:endParaRPr>
          </a:p>
        </p:txBody>
      </p:sp>
      <p:sp>
        <p:nvSpPr>
          <p:cNvPr id="1167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906CF326-041F-457E-B1E2-360875516309}" type="slidenum">
              <a:rPr lang="es-ES" sz="1200">
                <a:solidFill>
                  <a:srgbClr val="898989"/>
                </a:solidFill>
                <a:latin typeface="Calibri" pitchFamily="34" charset="0"/>
              </a:rPr>
              <a:pPr eaLnBrk="1" hangingPunct="1"/>
              <a:t>54</a:t>
            </a:fld>
            <a:endParaRPr lang="es-ES" sz="1200">
              <a:solidFill>
                <a:srgbClr val="898989"/>
              </a:solidFill>
              <a:latin typeface="Calibri" pitchFamily="34" charset="0"/>
            </a:endParaRPr>
          </a:p>
        </p:txBody>
      </p:sp>
      <p:sp>
        <p:nvSpPr>
          <p:cNvPr id="11674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41300" y="260350"/>
            <a:ext cx="8507413" cy="720725"/>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IMPLEMENTING ENTERPRISE-WIDE </a:t>
            </a:r>
            <a:br>
              <a:rPr lang="en-US" sz="3200" smtClean="0">
                <a:ea typeface="+mj-ea"/>
                <a:cs typeface="+mj-cs"/>
              </a:rPr>
            </a:br>
            <a:r>
              <a:rPr lang="en-US" sz="3200" smtClean="0">
                <a:ea typeface="+mj-ea"/>
                <a:cs typeface="+mj-cs"/>
              </a:rPr>
              <a:t>E-COMMERCE SECURITY</a:t>
            </a:r>
          </a:p>
        </p:txBody>
      </p:sp>
      <p:sp>
        <p:nvSpPr>
          <p:cNvPr id="118787" name="Rectangle 3"/>
          <p:cNvSpPr>
            <a:spLocks noGrp="1" noChangeArrowheads="1"/>
          </p:cNvSpPr>
          <p:nvPr>
            <p:ph type="body" idx="1"/>
          </p:nvPr>
        </p:nvSpPr>
        <p:spPr>
          <a:xfrm>
            <a:off x="214313" y="1357313"/>
            <a:ext cx="8929687" cy="2584450"/>
          </a:xfrm>
        </p:spPr>
        <p:txBody>
          <a:bodyPr/>
          <a:lstStyle/>
          <a:p>
            <a:pPr eaLnBrk="1" hangingPunct="1">
              <a:lnSpc>
                <a:spcPct val="90000"/>
              </a:lnSpc>
            </a:pPr>
            <a:r>
              <a:rPr lang="en-US" sz="2800" b="1" smtClean="0">
                <a:ea typeface="ＭＳ Ｐゴシック" pitchFamily="34" charset="-128"/>
              </a:rPr>
              <a:t>SENIOR MANAGEMENT COMMITMENT AND SUPPORT</a:t>
            </a:r>
          </a:p>
          <a:p>
            <a:pPr eaLnBrk="1" hangingPunct="1">
              <a:lnSpc>
                <a:spcPct val="90000"/>
              </a:lnSpc>
            </a:pPr>
            <a:r>
              <a:rPr lang="en-US" sz="2800" b="1" smtClean="0">
                <a:ea typeface="ＭＳ Ｐゴシック" pitchFamily="34" charset="-128"/>
              </a:rPr>
              <a:t>EC SECURITY POLICIES AND TRAINING</a:t>
            </a:r>
          </a:p>
          <a:p>
            <a:pPr lvl="1" eaLnBrk="1" hangingPunct="1">
              <a:lnSpc>
                <a:spcPct val="90000"/>
              </a:lnSpc>
            </a:pPr>
            <a:r>
              <a:rPr lang="en-US" sz="2400" b="1" smtClean="0">
                <a:ea typeface="ＭＳ Ｐゴシック" pitchFamily="34" charset="-128"/>
              </a:rPr>
              <a:t>acceptable use policy (AUP)</a:t>
            </a:r>
          </a:p>
          <a:p>
            <a:pPr lvl="1" eaLnBrk="1" hangingPunct="1">
              <a:lnSpc>
                <a:spcPct val="90000"/>
              </a:lnSpc>
              <a:buFont typeface="Arial" charset="0"/>
              <a:buNone/>
            </a:pPr>
            <a:r>
              <a:rPr lang="en-US" sz="2400" smtClean="0">
                <a:ea typeface="ＭＳ Ｐゴシック" pitchFamily="34" charset="-128"/>
              </a:rPr>
              <a:t>	Policy that informs users of their responsibilities when using company networks, wireless devices, customer data, and so forth.</a:t>
            </a:r>
          </a:p>
        </p:txBody>
      </p:sp>
      <p:sp>
        <p:nvSpPr>
          <p:cNvPr id="1187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E5C5BEE8-053A-40EE-8709-386E8F71DC9A}" type="slidenum">
              <a:rPr lang="es-ES" sz="1200">
                <a:solidFill>
                  <a:srgbClr val="898989"/>
                </a:solidFill>
                <a:latin typeface="Calibri" pitchFamily="34" charset="0"/>
              </a:rPr>
              <a:pPr eaLnBrk="1" hangingPunct="1"/>
              <a:t>55</a:t>
            </a:fld>
            <a:endParaRPr lang="es-ES" sz="1200">
              <a:solidFill>
                <a:srgbClr val="898989"/>
              </a:solidFill>
              <a:latin typeface="Calibri" pitchFamily="34" charset="0"/>
            </a:endParaRPr>
          </a:p>
        </p:txBody>
      </p:sp>
      <p:sp>
        <p:nvSpPr>
          <p:cNvPr id="118789"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pic>
        <p:nvPicPr>
          <p:cNvPr id="1187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4143375"/>
            <a:ext cx="801052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41300" y="260350"/>
            <a:ext cx="8507413" cy="720725"/>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IMPLEMENTING ENTERPRISE-WIDE </a:t>
            </a:r>
            <a:br>
              <a:rPr lang="en-US" sz="3200" smtClean="0">
                <a:ea typeface="+mj-ea"/>
                <a:cs typeface="+mj-cs"/>
              </a:rPr>
            </a:br>
            <a:r>
              <a:rPr lang="en-US" sz="3200" smtClean="0">
                <a:ea typeface="+mj-ea"/>
                <a:cs typeface="+mj-cs"/>
              </a:rPr>
              <a:t>E-COMMERCE SECURITY</a:t>
            </a:r>
          </a:p>
        </p:txBody>
      </p:sp>
      <p:sp>
        <p:nvSpPr>
          <p:cNvPr id="120835" name="Rectangle 3"/>
          <p:cNvSpPr>
            <a:spLocks noGrp="1" noChangeArrowheads="1"/>
          </p:cNvSpPr>
          <p:nvPr>
            <p:ph type="body" idx="1"/>
          </p:nvPr>
        </p:nvSpPr>
        <p:spPr>
          <a:xfrm>
            <a:off x="214313" y="1219200"/>
            <a:ext cx="8929687" cy="5205413"/>
          </a:xfrm>
        </p:spPr>
        <p:txBody>
          <a:bodyPr/>
          <a:lstStyle/>
          <a:p>
            <a:pPr eaLnBrk="1" hangingPunct="1"/>
            <a:r>
              <a:rPr lang="en-US" b="1" smtClean="0">
                <a:ea typeface="ＭＳ Ｐゴシック" pitchFamily="34" charset="-128"/>
              </a:rPr>
              <a:t>EC SECURITY PROCEDURES AND ENFORCEMENT</a:t>
            </a:r>
          </a:p>
          <a:p>
            <a:pPr lvl="1" eaLnBrk="1" hangingPunct="1"/>
            <a:r>
              <a:rPr lang="en-US" b="1" smtClean="0">
                <a:ea typeface="ＭＳ Ｐゴシック" pitchFamily="34" charset="-128"/>
              </a:rPr>
              <a:t>business impact analysis (BIA)</a:t>
            </a:r>
          </a:p>
          <a:p>
            <a:pPr lvl="1" eaLnBrk="1" hangingPunct="1">
              <a:buFontTx/>
              <a:buNone/>
            </a:pPr>
            <a:r>
              <a:rPr lang="en-US" smtClean="0">
                <a:ea typeface="ＭＳ Ｐゴシック" pitchFamily="34" charset="-128"/>
              </a:rPr>
              <a:t>	An exercise that determines the impact of losing the support of an EC resource to an organization and establishes the escalation of that loss over time, identifies the minimum resources needed to recover, and prioritizes the recovery of processes and supporting systems.</a:t>
            </a:r>
          </a:p>
          <a:p>
            <a:pPr eaLnBrk="1" hangingPunct="1"/>
            <a:r>
              <a:rPr lang="en-US" b="1" smtClean="0">
                <a:ea typeface="ＭＳ Ｐゴシック" pitchFamily="34" charset="-128"/>
              </a:rPr>
              <a:t>INDUSTRY STANDARDS FOR CREDIT CARD PROTECTION (PCI DSS)</a:t>
            </a:r>
            <a:endParaRPr lang="en-US" smtClean="0">
              <a:ea typeface="ＭＳ Ｐゴシック" pitchFamily="34" charset="-128"/>
            </a:endParaRPr>
          </a:p>
        </p:txBody>
      </p:sp>
      <p:sp>
        <p:nvSpPr>
          <p:cNvPr id="1208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5CC5E12B-3D27-48B8-8ACF-CA09BF1FBEB3}" type="slidenum">
              <a:rPr lang="es-ES" sz="1200">
                <a:solidFill>
                  <a:srgbClr val="898989"/>
                </a:solidFill>
                <a:latin typeface="Calibri" pitchFamily="34" charset="0"/>
              </a:rPr>
              <a:pPr eaLnBrk="1" hangingPunct="1"/>
              <a:t>56</a:t>
            </a:fld>
            <a:endParaRPr lang="es-ES" sz="1200">
              <a:solidFill>
                <a:srgbClr val="898989"/>
              </a:solidFill>
              <a:latin typeface="Calibri" pitchFamily="34" charset="0"/>
            </a:endParaRPr>
          </a:p>
        </p:txBody>
      </p:sp>
      <p:sp>
        <p:nvSpPr>
          <p:cNvPr id="12083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41300" y="260350"/>
            <a:ext cx="8507413" cy="720725"/>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IMPLEMENTING ENTERPRISE-WIDE </a:t>
            </a:r>
            <a:br>
              <a:rPr lang="en-US" sz="3200" smtClean="0">
                <a:ea typeface="+mj-ea"/>
                <a:cs typeface="+mj-cs"/>
              </a:rPr>
            </a:br>
            <a:r>
              <a:rPr lang="en-US" sz="3200" smtClean="0">
                <a:ea typeface="+mj-ea"/>
                <a:cs typeface="+mj-cs"/>
              </a:rPr>
              <a:t>E-COMMERCE SECURITY</a:t>
            </a:r>
          </a:p>
        </p:txBody>
      </p:sp>
      <p:sp>
        <p:nvSpPr>
          <p:cNvPr id="122883" name="Rectangle 3"/>
          <p:cNvSpPr>
            <a:spLocks noGrp="1" noChangeArrowheads="1"/>
          </p:cNvSpPr>
          <p:nvPr>
            <p:ph type="body" idx="1"/>
          </p:nvPr>
        </p:nvSpPr>
        <p:spPr>
          <a:xfrm>
            <a:off x="214313" y="1219200"/>
            <a:ext cx="8929687" cy="5205413"/>
          </a:xfrm>
        </p:spPr>
        <p:txBody>
          <a:bodyPr/>
          <a:lstStyle/>
          <a:p>
            <a:pPr eaLnBrk="1" hangingPunct="1"/>
            <a:r>
              <a:rPr lang="en-US" sz="2400" b="1" smtClean="0">
                <a:ea typeface="ＭＳ Ｐゴシック" pitchFamily="34" charset="-128"/>
              </a:rPr>
              <a:t>WHY IS IT DIFFICULT TO STOP INTERNET CRIME?</a:t>
            </a:r>
          </a:p>
          <a:p>
            <a:pPr lvl="1" eaLnBrk="1" hangingPunct="1"/>
            <a:r>
              <a:rPr lang="en-US" sz="2200" b="1" smtClean="0">
                <a:ea typeface="ＭＳ Ｐゴシック" pitchFamily="34" charset="-128"/>
              </a:rPr>
              <a:t>Making Shopping Inconvenient</a:t>
            </a:r>
          </a:p>
          <a:p>
            <a:pPr lvl="1" eaLnBrk="1" hangingPunct="1"/>
            <a:r>
              <a:rPr lang="en-US" sz="2200" b="1" smtClean="0">
                <a:ea typeface="ＭＳ Ｐゴシック" pitchFamily="34" charset="-128"/>
              </a:rPr>
              <a:t>Shoppers’ Negligence</a:t>
            </a:r>
          </a:p>
          <a:p>
            <a:pPr lvl="1" eaLnBrk="1" hangingPunct="1"/>
            <a:r>
              <a:rPr lang="en-US" sz="2200" b="1" smtClean="0">
                <a:ea typeface="ＭＳ Ｐゴシック" pitchFamily="34" charset="-128"/>
              </a:rPr>
              <a:t>Ignoring EC Security Best Practices</a:t>
            </a:r>
          </a:p>
          <a:p>
            <a:pPr lvl="2" eaLnBrk="1" hangingPunct="1"/>
            <a:r>
              <a:rPr lang="en-US" b="1" smtClean="0">
                <a:ea typeface="ＭＳ Ｐゴシック" pitchFamily="34" charset="-128"/>
              </a:rPr>
              <a:t>Computing Technology Industry Association (CompTIA)</a:t>
            </a:r>
          </a:p>
          <a:p>
            <a:pPr lvl="2" eaLnBrk="1" hangingPunct="1">
              <a:buFontTx/>
              <a:buNone/>
            </a:pPr>
            <a:r>
              <a:rPr lang="en-US" smtClean="0">
                <a:ea typeface="ＭＳ Ｐゴシック" pitchFamily="34" charset="-128"/>
              </a:rPr>
              <a:t>	Nonprofit trade group providing information security research and best practices.</a:t>
            </a:r>
          </a:p>
          <a:p>
            <a:pPr lvl="1" eaLnBrk="1" hangingPunct="1"/>
            <a:r>
              <a:rPr lang="en-US" sz="2200" b="1" smtClean="0">
                <a:ea typeface="ＭＳ Ｐゴシック" pitchFamily="34" charset="-128"/>
              </a:rPr>
              <a:t>Design and Architecture Issues</a:t>
            </a:r>
          </a:p>
          <a:p>
            <a:pPr lvl="1" eaLnBrk="1" hangingPunct="1"/>
            <a:r>
              <a:rPr lang="en-US" sz="2200" b="1" smtClean="0">
                <a:ea typeface="ＭＳ Ｐゴシック" pitchFamily="34" charset="-128"/>
              </a:rPr>
              <a:t>standard of due care</a:t>
            </a:r>
          </a:p>
          <a:p>
            <a:pPr lvl="1" eaLnBrk="1" hangingPunct="1">
              <a:buFontTx/>
              <a:buNone/>
            </a:pPr>
            <a:r>
              <a:rPr lang="en-US" sz="2200" smtClean="0">
                <a:ea typeface="ＭＳ Ｐゴシック" pitchFamily="34" charset="-128"/>
              </a:rPr>
              <a:t>	Care that a company is reasonably expected to take based on the risks affecting its EC business and online transactions.</a:t>
            </a:r>
          </a:p>
        </p:txBody>
      </p:sp>
      <p:sp>
        <p:nvSpPr>
          <p:cNvPr id="1228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5039550B-0700-4835-A9CE-09F7AA64122F}" type="slidenum">
              <a:rPr lang="es-ES" sz="1200">
                <a:solidFill>
                  <a:srgbClr val="898989"/>
                </a:solidFill>
                <a:latin typeface="Calibri" pitchFamily="34" charset="0"/>
              </a:rPr>
              <a:pPr eaLnBrk="1" hangingPunct="1"/>
              <a:t>57</a:t>
            </a:fld>
            <a:endParaRPr lang="es-ES" sz="1200">
              <a:solidFill>
                <a:srgbClr val="898989"/>
              </a:solidFill>
              <a:latin typeface="Calibri" pitchFamily="34" charset="0"/>
            </a:endParaRPr>
          </a:p>
        </p:txBody>
      </p:sp>
      <p:sp>
        <p:nvSpPr>
          <p:cNvPr id="12288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41300" y="260350"/>
            <a:ext cx="8507413"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4000" smtClean="0">
                <a:ea typeface="+mj-ea"/>
                <a:cs typeface="+mj-cs"/>
              </a:rPr>
              <a:t>MANAGERIAL ISSUES</a:t>
            </a:r>
          </a:p>
        </p:txBody>
      </p:sp>
      <p:sp>
        <p:nvSpPr>
          <p:cNvPr id="124931" name="Rectangle 3"/>
          <p:cNvSpPr>
            <a:spLocks noGrp="1" noChangeArrowheads="1"/>
          </p:cNvSpPr>
          <p:nvPr>
            <p:ph type="body" idx="1"/>
          </p:nvPr>
        </p:nvSpPr>
        <p:spPr/>
        <p:txBody>
          <a:bodyPr/>
          <a:lstStyle/>
          <a:p>
            <a:pPr marL="514350" indent="-514350" eaLnBrk="1" hangingPunct="1">
              <a:lnSpc>
                <a:spcPct val="90000"/>
              </a:lnSpc>
              <a:buFontTx/>
              <a:buAutoNum type="arabicPeriod"/>
            </a:pPr>
            <a:r>
              <a:rPr lang="en-US" sz="3000" smtClean="0">
                <a:ea typeface="ＭＳ Ｐゴシック" pitchFamily="34" charset="-128"/>
              </a:rPr>
              <a:t>What is the EC security strategy of your company</a:t>
            </a:r>
          </a:p>
          <a:p>
            <a:pPr marL="514350" indent="-514350" eaLnBrk="1" hangingPunct="1">
              <a:lnSpc>
                <a:spcPct val="90000"/>
              </a:lnSpc>
              <a:buFontTx/>
              <a:buAutoNum type="arabicPeriod"/>
            </a:pPr>
            <a:r>
              <a:rPr lang="en-US" sz="3000" smtClean="0">
                <a:ea typeface="ＭＳ Ｐゴシック" pitchFamily="34" charset="-128"/>
              </a:rPr>
              <a:t>Is the budget for IT security adequate?</a:t>
            </a:r>
          </a:p>
          <a:p>
            <a:pPr marL="514350" indent="-514350" eaLnBrk="1" hangingPunct="1">
              <a:lnSpc>
                <a:spcPct val="90000"/>
              </a:lnSpc>
              <a:buFontTx/>
              <a:buAutoNum type="arabicPeriod"/>
            </a:pPr>
            <a:r>
              <a:rPr lang="en-US" sz="3000" smtClean="0">
                <a:ea typeface="ＭＳ Ｐゴシック" pitchFamily="34" charset="-128"/>
              </a:rPr>
              <a:t>What steps should businesses follow in establishing a security plan?</a:t>
            </a:r>
          </a:p>
          <a:p>
            <a:pPr marL="514350" indent="-514350" eaLnBrk="1" hangingPunct="1">
              <a:lnSpc>
                <a:spcPct val="90000"/>
              </a:lnSpc>
              <a:buFontTx/>
              <a:buAutoNum type="arabicPeriod"/>
            </a:pPr>
            <a:r>
              <a:rPr lang="en-US" sz="3000" smtClean="0">
                <a:ea typeface="ＭＳ Ｐゴシック" pitchFamily="34" charset="-128"/>
              </a:rPr>
              <a:t>Should organizations be concerned with internal security threats?</a:t>
            </a:r>
          </a:p>
          <a:p>
            <a:pPr marL="514350" indent="-514350" eaLnBrk="1" hangingPunct="1">
              <a:lnSpc>
                <a:spcPct val="90000"/>
              </a:lnSpc>
              <a:buFontTx/>
              <a:buAutoNum type="arabicPeriod"/>
            </a:pPr>
            <a:r>
              <a:rPr lang="en-US" sz="3000" smtClean="0">
                <a:ea typeface="ＭＳ Ｐゴシック" pitchFamily="34" charset="-128"/>
              </a:rPr>
              <a:t>What is the key to establishing strong </a:t>
            </a:r>
          </a:p>
          <a:p>
            <a:pPr marL="514350" indent="-514350" eaLnBrk="1" hangingPunct="1">
              <a:lnSpc>
                <a:spcPct val="90000"/>
              </a:lnSpc>
              <a:buFont typeface="Arial" charset="0"/>
              <a:buNone/>
            </a:pPr>
            <a:r>
              <a:rPr lang="en-US" sz="3000" smtClean="0">
                <a:ea typeface="ＭＳ Ｐゴシック" pitchFamily="34" charset="-128"/>
              </a:rPr>
              <a:t>	e-commerce security?</a:t>
            </a:r>
          </a:p>
        </p:txBody>
      </p:sp>
      <p:sp>
        <p:nvSpPr>
          <p:cNvPr id="1249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B253638D-D13F-4B41-BDA7-3BA70D8137DC}" type="slidenum">
              <a:rPr lang="es-ES" sz="1200">
                <a:solidFill>
                  <a:srgbClr val="898989"/>
                </a:solidFill>
                <a:latin typeface="Calibri" pitchFamily="34" charset="0"/>
              </a:rPr>
              <a:pPr eaLnBrk="1" hangingPunct="1"/>
              <a:t>58</a:t>
            </a:fld>
            <a:endParaRPr lang="es-ES" sz="1200">
              <a:solidFill>
                <a:srgbClr val="898989"/>
              </a:solidFill>
              <a:latin typeface="Calibri" pitchFamily="34" charset="0"/>
            </a:endParaRPr>
          </a:p>
        </p:txBody>
      </p:sp>
      <p:sp>
        <p:nvSpPr>
          <p:cNvPr id="12493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7B1969D3-AB15-47C9-B692-CFCB24CF6CD8}" type="slidenum">
              <a:rPr lang="es-ES" sz="1200">
                <a:solidFill>
                  <a:srgbClr val="898989"/>
                </a:solidFill>
                <a:latin typeface="Calibri" pitchFamily="34" charset="0"/>
              </a:rPr>
              <a:pPr eaLnBrk="1" hangingPunct="1"/>
              <a:t>5</a:t>
            </a:fld>
            <a:endParaRPr lang="es-ES" sz="1200">
              <a:solidFill>
                <a:srgbClr val="898989"/>
              </a:solidFill>
              <a:latin typeface="Calibri" pitchFamily="34" charset="0"/>
            </a:endParaRPr>
          </a:p>
        </p:txBody>
      </p:sp>
      <p:sp>
        <p:nvSpPr>
          <p:cNvPr id="2457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pic>
        <p:nvPicPr>
          <p:cNvPr id="2458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831850"/>
            <a:ext cx="86487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3E41B376-3F4C-46E9-BCAD-5BCB5E6350BA}" type="slidenum">
              <a:rPr lang="es-ES" sz="1200">
                <a:solidFill>
                  <a:srgbClr val="898989"/>
                </a:solidFill>
                <a:latin typeface="Calibri" pitchFamily="34" charset="0"/>
              </a:rPr>
              <a:pPr eaLnBrk="1" hangingPunct="1"/>
              <a:t>6</a:t>
            </a:fld>
            <a:endParaRPr lang="es-ES" sz="1200">
              <a:solidFill>
                <a:srgbClr val="898989"/>
              </a:solidFill>
              <a:latin typeface="Calibri" pitchFamily="34" charset="0"/>
            </a:endParaRPr>
          </a:p>
        </p:txBody>
      </p:sp>
      <p:sp>
        <p:nvSpPr>
          <p:cNvPr id="2662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pic>
        <p:nvPicPr>
          <p:cNvPr id="266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88900"/>
            <a:ext cx="7627938" cy="622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THE INFORMATION SECURITY PROBLEM</a:t>
            </a:r>
          </a:p>
        </p:txBody>
      </p:sp>
      <p:sp>
        <p:nvSpPr>
          <p:cNvPr id="28675" name="Rectangle 3"/>
          <p:cNvSpPr>
            <a:spLocks noGrp="1" noChangeArrowheads="1"/>
          </p:cNvSpPr>
          <p:nvPr>
            <p:ph type="body" idx="1"/>
          </p:nvPr>
        </p:nvSpPr>
        <p:spPr/>
        <p:txBody>
          <a:bodyPr/>
          <a:lstStyle/>
          <a:p>
            <a:pPr eaLnBrk="1" hangingPunct="1">
              <a:lnSpc>
                <a:spcPct val="90000"/>
              </a:lnSpc>
            </a:pPr>
            <a:r>
              <a:rPr lang="en-US" b="1" smtClean="0">
                <a:ea typeface="ＭＳ Ｐゴシック" pitchFamily="34" charset="-128"/>
              </a:rPr>
              <a:t>THE DRIVERS OF EC SECURITY PROBLEMS</a:t>
            </a:r>
          </a:p>
          <a:p>
            <a:pPr lvl="1" eaLnBrk="1" hangingPunct="1">
              <a:lnSpc>
                <a:spcPct val="90000"/>
              </a:lnSpc>
            </a:pPr>
            <a:r>
              <a:rPr lang="en-US" sz="2000" b="1" smtClean="0">
                <a:ea typeface="ＭＳ Ｐゴシック" pitchFamily="34" charset="-128"/>
              </a:rPr>
              <a:t>The Internet’s Vulnerable Design – inherently meant for efficient communication and LESS on security</a:t>
            </a:r>
          </a:p>
          <a:p>
            <a:pPr lvl="2" eaLnBrk="1" hangingPunct="1">
              <a:lnSpc>
                <a:spcPct val="90000"/>
              </a:lnSpc>
            </a:pPr>
            <a:r>
              <a:rPr lang="en-US" sz="2000" b="1" smtClean="0">
                <a:ea typeface="ＭＳ Ｐゴシック" pitchFamily="34" charset="-128"/>
              </a:rPr>
              <a:t>domain name system (DNS)</a:t>
            </a:r>
          </a:p>
          <a:p>
            <a:pPr lvl="2" eaLnBrk="1" hangingPunct="1">
              <a:lnSpc>
                <a:spcPct val="90000"/>
              </a:lnSpc>
              <a:buFontTx/>
              <a:buNone/>
            </a:pPr>
            <a:r>
              <a:rPr lang="en-US" sz="2000" smtClean="0">
                <a:ea typeface="ＭＳ Ｐゴシック" pitchFamily="34" charset="-128"/>
              </a:rPr>
              <a:t>	Translates (converts) domain names to their numeric IP addresses.</a:t>
            </a:r>
          </a:p>
          <a:p>
            <a:pPr lvl="2" eaLnBrk="1" hangingPunct="1">
              <a:lnSpc>
                <a:spcPct val="90000"/>
              </a:lnSpc>
            </a:pPr>
            <a:r>
              <a:rPr lang="en-US" sz="2000" b="1" smtClean="0">
                <a:ea typeface="ＭＳ Ｐゴシック" pitchFamily="34" charset="-128"/>
              </a:rPr>
              <a:t>IP address</a:t>
            </a:r>
          </a:p>
          <a:p>
            <a:pPr lvl="2" eaLnBrk="1" hangingPunct="1">
              <a:lnSpc>
                <a:spcPct val="90000"/>
              </a:lnSpc>
              <a:buFontTx/>
              <a:buNone/>
            </a:pPr>
            <a:r>
              <a:rPr lang="en-US" sz="2000" smtClean="0">
                <a:ea typeface="ＭＳ Ｐゴシック" pitchFamily="34" charset="-128"/>
              </a:rPr>
              <a:t>	An address that uniquely identifies each computer connected to a network or the Internet.</a:t>
            </a:r>
          </a:p>
          <a:p>
            <a:pPr lvl="1" eaLnBrk="1" hangingPunct="1">
              <a:lnSpc>
                <a:spcPct val="90000"/>
              </a:lnSpc>
            </a:pPr>
            <a:r>
              <a:rPr lang="en-US" sz="2000" b="1" smtClean="0">
                <a:ea typeface="ＭＳ Ｐゴシック" pitchFamily="34" charset="-128"/>
              </a:rPr>
              <a:t>The Shift to Profit-Induced Crimes</a:t>
            </a:r>
          </a:p>
          <a:p>
            <a:pPr lvl="2" eaLnBrk="1" hangingPunct="1">
              <a:lnSpc>
                <a:spcPct val="90000"/>
              </a:lnSpc>
            </a:pPr>
            <a:r>
              <a:rPr lang="en-US" sz="1800" smtClean="0">
                <a:ea typeface="ＭＳ Ｐゴシック" pitchFamily="34" charset="-128"/>
              </a:rPr>
              <a:t>Early days hackers only wanted to become famous, just for fun, and prove themselves their technical knowledge. They did not attack systems with intention to gain profit.</a:t>
            </a:r>
          </a:p>
          <a:p>
            <a:pPr lvl="2" eaLnBrk="1" hangingPunct="1">
              <a:lnSpc>
                <a:spcPct val="90000"/>
              </a:lnSpc>
            </a:pPr>
            <a:r>
              <a:rPr lang="en-US" sz="1800" smtClean="0">
                <a:ea typeface="ＭＳ Ｐゴシック" pitchFamily="34" charset="-128"/>
              </a:rPr>
              <a:t>NOW….money-oriented to steal credit cards, account nos. email passwords etc..</a:t>
            </a:r>
          </a:p>
        </p:txBody>
      </p:sp>
      <p:sp>
        <p:nvSpPr>
          <p:cNvPr id="286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26639FCF-A5CE-49ED-90BA-F27E4A54DE54}" type="slidenum">
              <a:rPr lang="es-ES" sz="1200">
                <a:solidFill>
                  <a:srgbClr val="898989"/>
                </a:solidFill>
                <a:latin typeface="Calibri" pitchFamily="34" charset="0"/>
              </a:rPr>
              <a:pPr eaLnBrk="1" hangingPunct="1"/>
              <a:t>7</a:t>
            </a:fld>
            <a:endParaRPr lang="es-ES" sz="1200">
              <a:solidFill>
                <a:srgbClr val="898989"/>
              </a:solidFill>
              <a:latin typeface="Calibri" pitchFamily="34" charset="0"/>
            </a:endParaRPr>
          </a:p>
        </p:txBody>
      </p:sp>
      <p:sp>
        <p:nvSpPr>
          <p:cNvPr id="2867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THE INFORMATION SECURITY PROBLEM</a:t>
            </a:r>
          </a:p>
        </p:txBody>
      </p:sp>
      <p:sp>
        <p:nvSpPr>
          <p:cNvPr id="30723" name="Rectangle 3"/>
          <p:cNvSpPr>
            <a:spLocks noGrp="1" noChangeArrowheads="1"/>
          </p:cNvSpPr>
          <p:nvPr>
            <p:ph type="body" idx="1"/>
          </p:nvPr>
        </p:nvSpPr>
        <p:spPr>
          <a:xfrm>
            <a:off x="428625" y="1143000"/>
            <a:ext cx="8286750" cy="4857750"/>
          </a:xfrm>
        </p:spPr>
        <p:txBody>
          <a:bodyPr/>
          <a:lstStyle/>
          <a:p>
            <a:pPr lvl="1" eaLnBrk="1" hangingPunct="1">
              <a:lnSpc>
                <a:spcPct val="80000"/>
              </a:lnSpc>
            </a:pPr>
            <a:r>
              <a:rPr lang="en-US" sz="2600" b="1" smtClean="0">
                <a:ea typeface="ＭＳ Ｐゴシック" pitchFamily="34" charset="-128"/>
              </a:rPr>
              <a:t>Internet underground economy</a:t>
            </a:r>
          </a:p>
          <a:p>
            <a:pPr lvl="1" eaLnBrk="1" hangingPunct="1">
              <a:lnSpc>
                <a:spcPct val="80000"/>
              </a:lnSpc>
              <a:buFontTx/>
              <a:buNone/>
            </a:pPr>
            <a:r>
              <a:rPr lang="en-US" sz="2600" smtClean="0">
                <a:ea typeface="ＭＳ Ｐゴシック" pitchFamily="34" charset="-128"/>
              </a:rPr>
              <a:t>	E-markets for stolen information made up of thousands of Web sites that sell credit card numbers, social security numbers, other data such as numbers of bank accounts, social network IDs, passwords, and much more.</a:t>
            </a:r>
          </a:p>
          <a:p>
            <a:pPr lvl="2" eaLnBrk="1" hangingPunct="1">
              <a:lnSpc>
                <a:spcPct val="80000"/>
              </a:lnSpc>
            </a:pPr>
            <a:r>
              <a:rPr lang="en-US" sz="2200" b="1" smtClean="0">
                <a:ea typeface="ＭＳ Ｐゴシック" pitchFamily="34" charset="-128"/>
              </a:rPr>
              <a:t>keystroke logging (keylogging)</a:t>
            </a:r>
          </a:p>
          <a:p>
            <a:pPr lvl="2" eaLnBrk="1" hangingPunct="1">
              <a:lnSpc>
                <a:spcPct val="80000"/>
              </a:lnSpc>
              <a:buFontTx/>
              <a:buNone/>
            </a:pPr>
            <a:r>
              <a:rPr lang="en-US" sz="2200" smtClean="0">
                <a:ea typeface="ＭＳ Ｐゴシック" pitchFamily="34" charset="-128"/>
              </a:rPr>
              <a:t>	A method of capturing and recording user keystrokes.</a:t>
            </a:r>
          </a:p>
          <a:p>
            <a:pPr lvl="1" eaLnBrk="1" hangingPunct="1">
              <a:lnSpc>
                <a:spcPct val="80000"/>
              </a:lnSpc>
            </a:pPr>
            <a:r>
              <a:rPr lang="en-US" sz="2600" b="1" smtClean="0">
                <a:ea typeface="ＭＳ Ｐゴシック" pitchFamily="34" charset="-128"/>
              </a:rPr>
              <a:t>The Dynamic Nature of EC Systems and the </a:t>
            </a:r>
            <a:r>
              <a:rPr lang="en-US" sz="2600" b="1" u="sng" smtClean="0">
                <a:ea typeface="ＭＳ Ｐゴシック" pitchFamily="34" charset="-128"/>
              </a:rPr>
              <a:t>Role of Insiders</a:t>
            </a:r>
          </a:p>
          <a:p>
            <a:pPr eaLnBrk="1" hangingPunct="1">
              <a:lnSpc>
                <a:spcPct val="80000"/>
              </a:lnSpc>
            </a:pPr>
            <a:r>
              <a:rPr lang="en-US" sz="3000" b="1" smtClean="0">
                <a:ea typeface="ＭＳ Ｐゴシック" pitchFamily="34" charset="-128"/>
              </a:rPr>
              <a:t>WHY IS E-COMMERCE SECURITY STRATEGY NEEDED?</a:t>
            </a:r>
          </a:p>
          <a:p>
            <a:pPr lvl="1" eaLnBrk="1" hangingPunct="1">
              <a:lnSpc>
                <a:spcPct val="80000"/>
              </a:lnSpc>
            </a:pPr>
            <a:r>
              <a:rPr lang="en-US" sz="2600" b="1" smtClean="0">
                <a:ea typeface="ＭＳ Ｐゴシック" pitchFamily="34" charset="-128"/>
              </a:rPr>
              <a:t>The Computer Security Dilemma</a:t>
            </a:r>
          </a:p>
          <a:p>
            <a:pPr lvl="1" eaLnBrk="1" hangingPunct="1">
              <a:lnSpc>
                <a:spcPct val="80000"/>
              </a:lnSpc>
            </a:pPr>
            <a:endParaRPr lang="en-US" sz="2600" smtClean="0">
              <a:ea typeface="ＭＳ Ｐゴシック" pitchFamily="34" charset="-128"/>
            </a:endParaRPr>
          </a:p>
        </p:txBody>
      </p:sp>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9-</a:t>
            </a:r>
            <a:fld id="{48719A77-0DA7-4839-A445-C668BF432491}" type="slidenum">
              <a:rPr lang="es-ES" sz="1200">
                <a:solidFill>
                  <a:srgbClr val="898989"/>
                </a:solidFill>
                <a:latin typeface="Calibri" pitchFamily="34" charset="0"/>
              </a:rPr>
              <a:pPr eaLnBrk="1" hangingPunct="1"/>
              <a:t>8</a:t>
            </a:fld>
            <a:endParaRPr lang="es-ES" sz="1200">
              <a:solidFill>
                <a:srgbClr val="898989"/>
              </a:solidFill>
              <a:latin typeface="Calibri" pitchFamily="34" charset="0"/>
            </a:endParaRPr>
          </a:p>
        </p:txBody>
      </p:sp>
      <p:sp>
        <p:nvSpPr>
          <p:cNvPr id="3072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1330</TotalTime>
  <Words>1722</Words>
  <Application>Microsoft Office PowerPoint</Application>
  <PresentationFormat>如螢幕大小 (4:3)</PresentationFormat>
  <Paragraphs>534</Paragraphs>
  <Slides>59</Slides>
  <Notes>59</Notes>
  <HiddenSlides>0</HiddenSlides>
  <MMClips>0</MMClips>
  <ScaleCrop>false</ScaleCrop>
  <HeadingPairs>
    <vt:vector size="4" baseType="variant">
      <vt:variant>
        <vt:lpstr>佈景主題</vt:lpstr>
      </vt:variant>
      <vt:variant>
        <vt:i4>1</vt:i4>
      </vt:variant>
      <vt:variant>
        <vt:lpstr>投影片標題</vt:lpstr>
      </vt:variant>
      <vt:variant>
        <vt:i4>59</vt:i4>
      </vt:variant>
    </vt:vector>
  </HeadingPairs>
  <TitlesOfParts>
    <vt:vector size="60" baseType="lpstr">
      <vt:lpstr>Tema de Office</vt:lpstr>
      <vt:lpstr>Chapter 9 E-Commerce Security and Fraud Protection</vt:lpstr>
      <vt:lpstr>LEARNING OBJECTIVES</vt:lpstr>
      <vt:lpstr>LEARNING OBJECTIVES</vt:lpstr>
      <vt:lpstr>THE INFORMATION SECURITY PROBLEM</vt:lpstr>
      <vt:lpstr>THE INFORMATION SECURITY PROBLEM</vt:lpstr>
      <vt:lpstr>PowerPoint 簡報</vt:lpstr>
      <vt:lpstr>PowerPoint 簡報</vt:lpstr>
      <vt:lpstr>THE INFORMATION SECURITY PROBLEM</vt:lpstr>
      <vt:lpstr>THE INFORMATION SECURITY PROBLEM</vt:lpstr>
      <vt:lpstr>BASIC E-COMMERCE SECURITY ISSUES AND LANDSCAPE</vt:lpstr>
      <vt:lpstr>BASIC E-COMMERCE SECURITY ISSUES AND LANDSCAPE</vt:lpstr>
      <vt:lpstr>BASIC E-COMMERCE SECURITY ISSUES AND LANDSCAPE</vt:lpstr>
      <vt:lpstr>PowerPoint 簡報</vt:lpstr>
      <vt:lpstr>BASIC E-COMMERCE SECURITY ISSUES AND LANDSCAPE</vt:lpstr>
      <vt:lpstr>BASIC E-COMMERCE SECURITY ISSUES AND LANDSCAPE</vt:lpstr>
      <vt:lpstr>BASIC E-COMMERCE SECURITY ISSUES AND LANDSCAPE</vt:lpstr>
      <vt:lpstr>BASIC E-COMMERCE SECURITY ISSUES AND LANDSCAPE</vt:lpstr>
      <vt:lpstr>BASIC E-COMMERCE SECURITY ISSUES AND LANDSCAPE</vt:lpstr>
      <vt:lpstr>BASIC E-COMMERCE SECURITY ISSUES AND LANDSCAPE</vt:lpstr>
      <vt:lpstr>TECHNICAL ATTACK METHODS</vt:lpstr>
      <vt:lpstr>TECHNICAL ATTACK METHODS</vt:lpstr>
      <vt:lpstr>PowerPoint 簡報</vt:lpstr>
      <vt:lpstr>TECHNICAL ATTACK METHODS</vt:lpstr>
      <vt:lpstr>TECHNICAL ATTACK METHODS</vt:lpstr>
      <vt:lpstr>PowerPoint 簡報</vt:lpstr>
      <vt:lpstr>PowerPoint 簡報</vt:lpstr>
      <vt:lpstr>PHISHING, FINANCIAL FRAUD, AND SPAM</vt:lpstr>
      <vt:lpstr>PHISHING, FINANCIAL FRAUD, AND SPAM</vt:lpstr>
      <vt:lpstr>PHISHING, FINANCIAL FRAUD, AND SPAM</vt:lpstr>
      <vt:lpstr>THE INFORMATION ASSURANCE MODEL AND DEFENSE STRATEGY</vt:lpstr>
      <vt:lpstr>THE INFORMATION ASSURANCE MODEL AND DEFENSE STRATEGY</vt:lpstr>
      <vt:lpstr>PowerPoint 簡報</vt:lpstr>
      <vt:lpstr>THE INFORMATION ASSURANCE MODEL AND DEFENSE STRATEGY</vt:lpstr>
      <vt:lpstr>THE INFORMATION ASSURANCE MODEL AND DEFENSE STRATEGY</vt:lpstr>
      <vt:lpstr>THE DEFENSE I:  ACCESS CONTROL, ENCRYPTION, AND PKI</vt:lpstr>
      <vt:lpstr>THE DEFENSE I:  ACCESS CONTROL, ENCRYPTION, AND PKI</vt:lpstr>
      <vt:lpstr>THE DEFENSE I:  ACCESS CONTROL, ENCRYPTION, AND PKI</vt:lpstr>
      <vt:lpstr>THE DEFENSE I:  ACCESS CONTROL, ENCRYPTION, AND PKI</vt:lpstr>
      <vt:lpstr>THE DEFENSE I:  ACCESS CONTROL, ENCRYPTION, AND PKI</vt:lpstr>
      <vt:lpstr>THE DEFENSE I:  ACCESS CONTROL, ENCRYPTION, AND PKI</vt:lpstr>
      <vt:lpstr>THE DEFENSE I:  ACCESS CONTROL, ENCRYPTION, AND PKI</vt:lpstr>
      <vt:lpstr>THE DEFENSE I:  ACCESS CONTROL, ENCRYPTION, AND PKI</vt:lpstr>
      <vt:lpstr>THE DEFENSE I:  ACCESS CONTROL, ENCRYPTION, AND PKI</vt:lpstr>
      <vt:lpstr>PowerPoint 簡報</vt:lpstr>
      <vt:lpstr>THE DEFENSE I:  ACCESS CONTROL, ENCRYPTION, AND PKI</vt:lpstr>
      <vt:lpstr>THE DEFENSE II:  SECURING E-COMMERCE NETWORKS</vt:lpstr>
      <vt:lpstr>THE DEFENSE II:  SECURING E-COMMERCE NETWORKS</vt:lpstr>
      <vt:lpstr>THE DEFENSE II:  SECURING E-COMMERCE NETWORKS</vt:lpstr>
      <vt:lpstr>THE DEFENSE III:  GENERAL CONTROLS AND OTHER DEFENSE MECHANISMS</vt:lpstr>
      <vt:lpstr>PowerPoint 簡報</vt:lpstr>
      <vt:lpstr>THE DEFENSE III:  GENERAL CONTROLS AND OTHER DEFENSE MECHANISMS</vt:lpstr>
      <vt:lpstr>PowerPoint 簡報</vt:lpstr>
      <vt:lpstr>THE DEFENSE III:  GENERAL CONTROLS AND OTHER DEFENSE MECHANISMS</vt:lpstr>
      <vt:lpstr>PowerPoint 簡報</vt:lpstr>
      <vt:lpstr>BUSINESS CONTINUITY, SECURITY AUDITING, AND RISK MANAGEMENT</vt:lpstr>
      <vt:lpstr>IMPLEMENTING ENTERPRISE-WIDE  E-COMMERCE SECURITY</vt:lpstr>
      <vt:lpstr>IMPLEMENTING ENTERPRISE-WIDE  E-COMMERCE SECURITY</vt:lpstr>
      <vt:lpstr>IMPLEMENTING ENTERPRISE-WIDE  E-COMMERCE SECURITY</vt:lpstr>
      <vt:lpstr>MANAGERIAL ISSUES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MARAVILLAS DEL MUNDO</dc:title>
  <dc:creator>Judy</dc:creator>
  <cp:lastModifiedBy>Evans Ha</cp:lastModifiedBy>
  <cp:revision>188</cp:revision>
  <dcterms:created xsi:type="dcterms:W3CDTF">2010-10-03T18:03:23Z</dcterms:created>
  <dcterms:modified xsi:type="dcterms:W3CDTF">2016-07-17T07:23:19Z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TC300068721033</vt:lpwstr>
  </property>
</Properties>
</file>