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6"/>
  </p:notesMasterIdLst>
  <p:sldIdLst>
    <p:sldId id="327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4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A64FA40-8390-428A-92B7-04F004753182}" type="datetime1">
              <a:rPr lang="en-US"/>
              <a:pPr/>
              <a:t>7/4/2015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C37480A-EE2C-4485-B194-3828C5EA8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4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EA12A2-F4CF-46CA-8856-7322E3C97557}" type="slidenum">
              <a:rPr lang="en-GB" sz="1200">
                <a:latin typeface="Calibri" charset="0"/>
              </a:rPr>
              <a:pPr eaLnBrk="1" hangingPunct="1"/>
              <a:t>0</a:t>
            </a:fld>
            <a:endParaRPr lang="en-GB" sz="1200">
              <a:latin typeface="Calibri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2D4342-3A05-4CF1-8CDA-7F599CA2AB93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F458E-FB09-455F-B5C5-ABB52D28FD98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5FCD6-A76E-4B56-B3C3-623EE3624AE8}" type="slidenum">
              <a:rPr lang="en-GB" sz="1200">
                <a:latin typeface="Calibri" charset="0"/>
              </a:rPr>
              <a:pPr eaLnBrk="1" hangingPunct="1"/>
              <a:t>11</a:t>
            </a:fld>
            <a:endParaRPr lang="en-GB" sz="120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553AFE-F7EF-45C0-9B57-43A610694706}" type="slidenum">
              <a:rPr lang="en-GB" sz="1200">
                <a:latin typeface="Calibri" charset="0"/>
              </a:rPr>
              <a:pPr eaLnBrk="1" hangingPunct="1"/>
              <a:t>12</a:t>
            </a:fld>
            <a:endParaRPr lang="en-GB" sz="1200">
              <a:latin typeface="Calibri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8EDCD1-C252-4E81-9BD3-DA4EC124478F}" type="slidenum">
              <a:rPr lang="en-GB" sz="1200">
                <a:latin typeface="Calibri" charset="0"/>
              </a:rPr>
              <a:pPr eaLnBrk="1" hangingPunct="1"/>
              <a:t>13</a:t>
            </a:fld>
            <a:endParaRPr lang="en-GB" sz="1200">
              <a:latin typeface="Calibri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8A4BFE-7AEC-4E88-8E88-641632CA5303}" type="slidenum">
              <a:rPr lang="en-GB" sz="1200">
                <a:latin typeface="Calibri" charset="0"/>
              </a:rPr>
              <a:pPr eaLnBrk="1" hangingPunct="1"/>
              <a:t>14</a:t>
            </a:fld>
            <a:endParaRPr lang="en-GB" sz="1200">
              <a:latin typeface="Calibri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471BAB-C1CF-4E91-98CD-DE46C178CF20}" type="slidenum">
              <a:rPr lang="en-GB" sz="1200">
                <a:latin typeface="Calibri" charset="0"/>
              </a:rPr>
              <a:pPr eaLnBrk="1" hangingPunct="1"/>
              <a:t>15</a:t>
            </a:fld>
            <a:endParaRPr lang="en-GB" sz="1200">
              <a:latin typeface="Calibri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5A480A-256D-4317-84F9-2DE360DC343A}" type="slidenum">
              <a:rPr lang="en-GB" sz="1200">
                <a:latin typeface="Calibri" charset="0"/>
              </a:rPr>
              <a:pPr eaLnBrk="1" hangingPunct="1"/>
              <a:t>16</a:t>
            </a:fld>
            <a:endParaRPr lang="en-GB" sz="1200">
              <a:latin typeface="Calibri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6AB390-95E8-4802-86C6-3EC5B11C49CF}" type="slidenum">
              <a:rPr lang="en-GB" sz="1200">
                <a:latin typeface="Calibri" charset="0"/>
              </a:rPr>
              <a:pPr eaLnBrk="1" hangingPunct="1"/>
              <a:t>17</a:t>
            </a:fld>
            <a:endParaRPr lang="en-GB" sz="1200">
              <a:latin typeface="Calibri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4BD5BB-7BCC-460E-8C3B-9A07618D1D49}" type="slidenum">
              <a:rPr lang="en-GB" sz="1200">
                <a:latin typeface="Calibri" charset="0"/>
              </a:rPr>
              <a:pPr eaLnBrk="1" hangingPunct="1"/>
              <a:t>18</a:t>
            </a:fld>
            <a:endParaRPr lang="en-GB" sz="1200">
              <a:latin typeface="Calibri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53CBFA-A2C7-4AA7-A8C8-8B29CACBD60D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71A478-F7B2-4986-9281-380CDF053C04}" type="slidenum">
              <a:rPr lang="en-GB" sz="1200">
                <a:latin typeface="Calibri" charset="0"/>
              </a:rPr>
              <a:pPr eaLnBrk="1" hangingPunct="1"/>
              <a:t>19</a:t>
            </a:fld>
            <a:endParaRPr lang="en-GB" sz="1200">
              <a:latin typeface="Calibri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201085-3D69-484E-A177-06A031322FD4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001E01-7916-4BAE-B6FB-B0EB5083BD78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9D2D88-D04F-464A-8477-7CB08D1F13C2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732879-1640-4A84-9B7E-1717AC349171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E11A60-B81D-49C2-BCC8-A7B57A70B4A7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3B0411-D244-4FA8-9B7F-790DF6342D3E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9F9138-A884-4671-96D7-A9B0CE2A800D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527A74-D981-47C9-BE72-CEBDFD3A7552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39F72A-433C-4E58-BBBB-214BE4F5E549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0EAFF4-BC8F-4FA2-90C5-946A0695F9EF}" type="slidenum">
              <a:rPr lang="en-GB" sz="1200">
                <a:latin typeface="Calibri" charset="0"/>
              </a:rPr>
              <a:pPr eaLnBrk="1" hangingPunct="1"/>
              <a:t>2</a:t>
            </a:fld>
            <a:endParaRPr lang="en-GB" sz="1200">
              <a:latin typeface="Calibri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64CAAB-F536-431F-B2A5-6C11A962972E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769F19-F4A1-4107-B50E-9D4FC95020FF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868439-BE9E-4F53-95B0-2FDA7BF7CAF7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BD1B7A-5DB4-4DC4-8130-ECF7D4B6DCCC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8D5927-E751-488C-BF0F-111EB11DF056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788916-7AB5-4120-99BE-3B5E677C5495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FF9452-E357-4B33-96E8-9C02080AF7FD}" type="slidenum">
              <a:rPr lang="en-GB" sz="1200">
                <a:latin typeface="Calibri" charset="0"/>
              </a:rPr>
              <a:pPr eaLnBrk="1" hangingPunct="1"/>
              <a:t>4</a:t>
            </a:fld>
            <a:endParaRPr lang="en-GB" sz="120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FD4D86-3E23-4C45-8D46-BC2CC10ED81B}" type="slidenum">
              <a:rPr lang="en-GB" sz="1200">
                <a:latin typeface="Calibri" charset="0"/>
              </a:rPr>
              <a:pPr eaLnBrk="1" hangingPunct="1"/>
              <a:t>5</a:t>
            </a:fld>
            <a:endParaRPr lang="en-GB" sz="120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ED1CEC-5F14-4958-862D-CFA8E3DAEB4C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C8B2D8-0AF2-4641-9E6F-A576F2F29AAE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567E8B-38A1-4C17-BB86-670D95063AE6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6790B-DA30-4C0D-A8FD-D7F81A02A5A6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10-</a:t>
            </a:r>
            <a:fld id="{BBE96D32-6438-4085-B4C3-67EF5E51007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29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FB0DD-DCD7-455F-AA39-37AE6FB69686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59DB3-8690-4868-BA84-E3C869B648C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2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FFD49-D21E-4BEB-B973-5581408D875B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DDC80-0389-4DAA-9720-08DBAE5D09C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2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16B853-88ED-4CC7-9E96-7944EFB578F5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10-</a:t>
            </a:r>
            <a:fld id="{C876F3BF-E67F-4CED-9B15-C94C7645211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6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E1C586-D588-4351-A4EF-714505B195D6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C3A2C-D2A6-4B00-B997-EB32169C027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5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5768F-6335-4191-8EF8-128F2F21C4A6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45D7F-4746-4A3B-9B3C-F2C83D4ADE8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0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59FB4-3191-4875-BD30-10C8BF709264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E27D-BD3A-49E2-BF51-31A21F36471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0F637-2165-4281-A05C-31D4FD317573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E7D0-889B-49E9-B017-8CD33ED64D4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FAE2F-83D7-4E57-A72A-031B58B738C6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1668C-56EE-4AF6-9079-C3E4A6010D9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71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5390EB-2721-486E-B0B7-C8E404AE380F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4E414-CCF7-4498-A8A0-C296F98379C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6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E550-E52C-4F56-A6EF-89FF9D2AF4F6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81C43-D127-4DC8-B5F3-391414D1431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3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9EE241D-33A2-4E96-BCDA-3D084051E75E}" type="datetime1">
              <a:rPr lang="es-ES"/>
              <a:pPr/>
              <a:t>04/07/2015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s-ES"/>
              <a:t>10-</a:t>
            </a:r>
            <a:fld id="{D89BD4D1-4638-41E7-9052-4298C888527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10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Electronic Commerce Payment Systems</a:t>
            </a:r>
            <a:endParaRPr lang="en-US" sz="3600" dirty="0" smtClean="0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66813"/>
            <a:ext cx="8929687" cy="4940300"/>
          </a:xfrm>
        </p:spPr>
        <p:txBody>
          <a:bodyPr/>
          <a:lstStyle/>
          <a:p>
            <a:pPr eaLnBrk="1" hangingPunct="1"/>
            <a:r>
              <a:rPr lang="en-US" b="1" smtClean="0"/>
              <a:t>smart card</a:t>
            </a:r>
          </a:p>
          <a:p>
            <a:pPr eaLnBrk="1" hangingPunct="1">
              <a:buFontTx/>
              <a:buNone/>
            </a:pPr>
            <a:r>
              <a:rPr lang="en-US" smtClean="0"/>
              <a:t>	An electronic card containing an embedded microchip that enables predefined operations or the addition, deletion, or manipulation of information on the card.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DB0728E-7395-406D-8E09-322CFE0968E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5FC0F895-141B-4756-8083-FB05D48F508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22363"/>
            <a:ext cx="82042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016875" cy="4940300"/>
          </a:xfrm>
        </p:spPr>
        <p:txBody>
          <a:bodyPr/>
          <a:lstStyle/>
          <a:p>
            <a:pPr eaLnBrk="1" hangingPunct="1"/>
            <a:r>
              <a:rPr lang="en-US" sz="3000" b="1" smtClean="0"/>
              <a:t>TYPES OF SMART CARDS</a:t>
            </a:r>
          </a:p>
          <a:p>
            <a:pPr lvl="1" eaLnBrk="1" hangingPunct="1"/>
            <a:r>
              <a:rPr lang="en-US" sz="2600" b="1" smtClean="0"/>
              <a:t>contact card</a:t>
            </a:r>
          </a:p>
          <a:p>
            <a:pPr lvl="1" eaLnBrk="1" hangingPunct="1">
              <a:buFontTx/>
              <a:buNone/>
            </a:pPr>
            <a:r>
              <a:rPr lang="en-US" sz="2600" smtClean="0"/>
              <a:t>	A smart card containing a small gold plate on the face that when inserted in a smart card reader makes contact and passes data to and from the embedded microchip.</a:t>
            </a:r>
          </a:p>
          <a:p>
            <a:pPr lvl="1" eaLnBrk="1" hangingPunct="1"/>
            <a:r>
              <a:rPr lang="en-US" sz="2600" b="1" smtClean="0"/>
              <a:t>contactless (proximity) card</a:t>
            </a:r>
          </a:p>
          <a:p>
            <a:pPr lvl="1" eaLnBrk="1" hangingPunct="1">
              <a:buFontTx/>
              <a:buNone/>
            </a:pPr>
            <a:r>
              <a:rPr lang="en-US" sz="2600" smtClean="0"/>
              <a:t>	A smart card with an embedded antenna, by means of which data and applications are passed to and from a card reader unit or other device without contact between the card and the card reader.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C4212E0-1CE8-4D5B-93E1-76BDC5702FF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159750" cy="4940300"/>
          </a:xfrm>
        </p:spPr>
        <p:txBody>
          <a:bodyPr/>
          <a:lstStyle/>
          <a:p>
            <a:pPr lvl="1" eaLnBrk="1" hangingPunct="1"/>
            <a:r>
              <a:rPr lang="en-US" b="1" smtClean="0"/>
              <a:t>smart card reader</a:t>
            </a:r>
          </a:p>
          <a:p>
            <a:pPr lvl="1" eaLnBrk="1" hangingPunct="1">
              <a:buFontTx/>
              <a:buNone/>
            </a:pPr>
            <a:r>
              <a:rPr lang="en-US" smtClean="0"/>
              <a:t>	Activates and reads the contents of the chip on a smart card, usually passing the information on to a host system.</a:t>
            </a:r>
          </a:p>
          <a:p>
            <a:pPr lvl="1" eaLnBrk="1" hangingPunct="1"/>
            <a:r>
              <a:rPr lang="en-US" b="1" smtClean="0"/>
              <a:t>smart card operating system</a:t>
            </a:r>
          </a:p>
          <a:p>
            <a:pPr lvl="1" eaLnBrk="1" hangingPunct="1">
              <a:buFontTx/>
              <a:buNone/>
            </a:pPr>
            <a:r>
              <a:rPr lang="en-US" smtClean="0"/>
              <a:t>	Special system that handles file management, security, input/output (I/O), and command execution and provides an application programming interface (API) for a smart card.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AC7503F0-8F9B-4B34-A1C1-B4BD3C020DA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eaLnBrk="1" hangingPunct="1"/>
            <a:r>
              <a:rPr lang="en-US" b="1" smtClean="0"/>
              <a:t>APPLICATIONS OF SMART CARDS</a:t>
            </a:r>
          </a:p>
          <a:p>
            <a:pPr lvl="1" eaLnBrk="1" hangingPunct="1"/>
            <a:r>
              <a:rPr lang="en-US" b="1" smtClean="0"/>
              <a:t>Retail Purchases</a:t>
            </a:r>
          </a:p>
          <a:p>
            <a:pPr lvl="1" eaLnBrk="1" hangingPunct="1"/>
            <a:r>
              <a:rPr lang="en-US" b="1" smtClean="0"/>
              <a:t>Transit Fares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01426A32-955B-4326-9C5B-5744B30BB89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STORED-VALUE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eaLnBrk="1" hangingPunct="1"/>
            <a:r>
              <a:rPr lang="en-US" b="1" smtClean="0"/>
              <a:t>stored-value card</a:t>
            </a:r>
          </a:p>
          <a:p>
            <a:pPr eaLnBrk="1" hangingPunct="1">
              <a:buFontTx/>
              <a:buNone/>
            </a:pPr>
            <a:r>
              <a:rPr lang="en-US" smtClean="0"/>
              <a:t>	A card that has monetary value loaded onto it and that is usually rechargeable.</a:t>
            </a:r>
          </a:p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206F659-4BF6-405E-A48E-5BE51D5FFAA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E-MICROPAYMENTS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016875" cy="4940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e-micropayments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Small online payments, typically under $10.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Five basic micropayment models that do not depend solely or directly on credit or debit cards: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Aggregation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Direct payment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Stored value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Subscriptions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À la carte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DB8F7AC-F6B1-429B-82E4-CADC6DA1075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E-CHECKING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159750" cy="4940300"/>
          </a:xfrm>
        </p:spPr>
        <p:txBody>
          <a:bodyPr/>
          <a:lstStyle/>
          <a:p>
            <a:pPr eaLnBrk="1" hangingPunct="1"/>
            <a:r>
              <a:rPr lang="en-US" b="1" smtClean="0"/>
              <a:t>e-check</a:t>
            </a:r>
          </a:p>
          <a:p>
            <a:pPr eaLnBrk="1" hangingPunct="1">
              <a:buFontTx/>
              <a:buNone/>
            </a:pPr>
            <a:r>
              <a:rPr lang="en-US" smtClean="0"/>
              <a:t>	A legally valid electronic version or representation of a paper check.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D454122-9E75-49D3-B66C-064209CB80C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2105EE86-10A7-46EF-9EE1-E13DE79C336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57250"/>
            <a:ext cx="8215312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E-CHECKING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159750" cy="4940300"/>
          </a:xfrm>
        </p:spPr>
        <p:txBody>
          <a:bodyPr/>
          <a:lstStyle/>
          <a:p>
            <a:pPr eaLnBrk="1" hangingPunct="1"/>
            <a:r>
              <a:rPr lang="en-US" b="1" smtClean="0"/>
              <a:t>Automated Clearing House (ACH) Network</a:t>
            </a:r>
          </a:p>
          <a:p>
            <a:pPr eaLnBrk="1" hangingPunct="1">
              <a:buFontTx/>
              <a:buNone/>
            </a:pPr>
            <a:r>
              <a:rPr lang="en-US" smtClean="0"/>
              <a:t>	A nationwide batch-oriented electronic funds transfer system that provides for the interbank clearing of electronic payments for participating financial institutions.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D336D66E-1B63-43ED-82DF-FA33D8A1DA9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501062" cy="4714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smtClean="0"/>
              <a:t>Understand the shifts that are occurring with regard to online payments.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smtClean="0"/>
              <a:t>Discuss the players and processes involved in using credit cards online.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smtClean="0"/>
              <a:t>Discuss the different categories and potential uses of smart cards.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600" smtClean="0"/>
              <a:t>Discuss various online alternatives to credit card payments and identify under what circumstances they are best used.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600" smtClean="0"/>
              <a:t>Describe the situations where e-micropayments are used and the alternative ways for handling these situations.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600" smtClean="0"/>
              <a:t>Describe the processes and parties involved in e-checking.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19010CAC-9AEB-4822-B584-8FA75311239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MANAGERIAL ISSUES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What payment methods should your B2C site support?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What e-micropayment strategy should your e-marketplace support?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What payment methods should the C2C marketplace support?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Should we outsource our payment gateway service?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How secure are e-payments? What is the required security to use Internet banking?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2272E326-745F-4418-BE45-D0CCE26D3FE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slides on Order Fulfillment are taken from Online File W10.1 available on the book’s Web site at www.pearsonhighered.com/turban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CD80933-5455-4AAF-8B6A-956C69FB069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Order Fulfillment and Logistics—an Overview</a:t>
            </a:r>
          </a:p>
          <a:p>
            <a:pPr lvl="1" eaLnBrk="1" hangingPunct="1"/>
            <a:r>
              <a:rPr lang="en-US" b="1" smtClean="0"/>
              <a:t>order fulfillment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All the activities needed to provide customers with their ordered goods and services, including related customer services.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A3E1CF0-504E-448E-B1A4-DF1755A9DC2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back-office operations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The activities that support fulfillment of orders, such as packing, delivery, accounting, and logistics.</a:t>
            </a:r>
          </a:p>
          <a:p>
            <a:pPr lvl="1" eaLnBrk="1" hangingPunct="1"/>
            <a:r>
              <a:rPr lang="en-US" b="1" smtClean="0"/>
              <a:t>front-office operations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The business processes, such as sales and advertising, that are visible to customers.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B7DB245-13C3-438E-87B9-691AEA9B0A3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logistics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The operations involved in the efficient and effective flow and storage of goods, services, and related information from point of origin to point of consumption.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D8FF621-2360-482A-B039-7A8F403E067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The EC Order Fulfillment Process</a:t>
            </a:r>
          </a:p>
          <a:p>
            <a:pPr lvl="1" eaLnBrk="1" hangingPunct="1"/>
            <a:r>
              <a:rPr lang="en-US" smtClean="0"/>
              <a:t>Step 1: Making sure the customer will pay</a:t>
            </a:r>
          </a:p>
          <a:p>
            <a:pPr lvl="1" eaLnBrk="1" hangingPunct="1"/>
            <a:r>
              <a:rPr lang="en-US" smtClean="0"/>
              <a:t>Step 2: Checking for in-stock availability</a:t>
            </a:r>
          </a:p>
          <a:p>
            <a:pPr lvl="1" eaLnBrk="1" hangingPunct="1"/>
            <a:r>
              <a:rPr lang="en-US" smtClean="0"/>
              <a:t>Step 3: Arranging shipments</a:t>
            </a:r>
          </a:p>
          <a:p>
            <a:pPr lvl="1" eaLnBrk="1" hangingPunct="1"/>
            <a:r>
              <a:rPr lang="en-US" smtClean="0"/>
              <a:t>Step 4: Insurance</a:t>
            </a:r>
          </a:p>
          <a:p>
            <a:pPr lvl="1" eaLnBrk="1" hangingPunct="1"/>
            <a:r>
              <a:rPr lang="en-US" smtClean="0"/>
              <a:t>Step 5: Replenishment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428F043-B64D-4F45-AC8E-36F3110ECC6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Step 6: In-house production</a:t>
            </a:r>
          </a:p>
          <a:p>
            <a:pPr lvl="1" eaLnBrk="1" hangingPunct="1"/>
            <a:r>
              <a:rPr lang="en-US" smtClean="0"/>
              <a:t>Step 7: Use contractors</a:t>
            </a:r>
          </a:p>
          <a:p>
            <a:pPr lvl="1" eaLnBrk="1" hangingPunct="1"/>
            <a:r>
              <a:rPr lang="en-US" smtClean="0"/>
              <a:t>Step 8: Contacts with customers</a:t>
            </a:r>
          </a:p>
          <a:p>
            <a:pPr lvl="1" eaLnBrk="1" hangingPunct="1"/>
            <a:r>
              <a:rPr lang="en-US" smtClean="0"/>
              <a:t>Step 9: Returns</a:t>
            </a:r>
          </a:p>
          <a:p>
            <a:pPr lvl="2" eaLnBrk="1" hangingPunct="1"/>
            <a:r>
              <a:rPr lang="en-US" b="1" smtClean="0"/>
              <a:t>reverse logistics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The movement of returns from customers to vendors.</a:t>
            </a:r>
            <a:endParaRPr lang="en-US" b="1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A9F90C1-B5A7-4BD4-B916-F9E01D023FA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1B0B9FEE-A6FD-4063-BFC2-33C9F957A6C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19088"/>
            <a:ext cx="7675563" cy="5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dirty="0" smtClean="0"/>
              <a:t>Order Fulfillment and the Supply Chain</a:t>
            </a:r>
          </a:p>
          <a:p>
            <a:pPr lvl="1" eaLnBrk="1" hangingPunct="1"/>
            <a:r>
              <a:rPr lang="en-US" b="1" dirty="0" smtClean="0"/>
              <a:t>e-logistics</a:t>
            </a:r>
          </a:p>
          <a:p>
            <a:pPr lvl="1" eaLnBrk="1" hangingPunct="1">
              <a:buNone/>
            </a:pPr>
            <a:r>
              <a:rPr lang="en-US" dirty="0" smtClean="0"/>
              <a:t>	The logistics of EC systems, typically involving small parcels sent to many customers’ homes (in B2C</a:t>
            </a:r>
            <a:r>
              <a:rPr lang="en-US" dirty="0" smtClean="0"/>
              <a:t>). E.g. Shun Fung Express (</a:t>
            </a:r>
            <a:r>
              <a:rPr lang="en-US" dirty="0" smtClean="0"/>
              <a:t>www.sf-express.com)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9590F0F2-BFEC-4C9F-A172-912112FA871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0A872008-C076-452D-BDA0-BE95123588F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851535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THE PAYMENT REVOLUTION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358187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Crucial</a:t>
            </a:r>
            <a:r>
              <a:rPr lang="en-US" sz="3000" b="1" smtClean="0"/>
              <a:t> </a:t>
            </a:r>
            <a:r>
              <a:rPr lang="en-US" sz="3000" smtClean="0"/>
              <a:t>factors in determining whether a particular method of e-payment achieves critical mass: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Interoperability and Portability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Anonymity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Divisibility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Ease of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Transaction Fees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International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Regulations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4E93FDFA-0EAD-48F8-AABD-A03946B857C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Typical Supply Chain Problems</a:t>
            </a:r>
          </a:p>
          <a:p>
            <a:pPr lvl="1" eaLnBrk="1" hangingPunct="1"/>
            <a:r>
              <a:rPr lang="en-US" smtClean="0"/>
              <a:t>Demand forecasting is difficult</a:t>
            </a:r>
          </a:p>
          <a:p>
            <a:pPr lvl="1" eaLnBrk="1" hangingPunct="1"/>
            <a:r>
              <a:rPr lang="en-US" smtClean="0"/>
              <a:t>Many of the problems along the EC supply chain stem from the need to </a:t>
            </a:r>
            <a:r>
              <a:rPr lang="en-US" i="1" smtClean="0"/>
              <a:t>coordinate </a:t>
            </a:r>
            <a:r>
              <a:rPr lang="en-US" smtClean="0"/>
              <a:t>several activities, internal</a:t>
            </a:r>
            <a:r>
              <a:rPr lang="en-US" i="1" smtClean="0"/>
              <a:t> </a:t>
            </a:r>
            <a:r>
              <a:rPr lang="en-US" smtClean="0"/>
              <a:t>units, and business partners in the face of uncertainties</a:t>
            </a:r>
          </a:p>
          <a:p>
            <a:pPr lvl="2" eaLnBrk="1" hangingPunct="1"/>
            <a:r>
              <a:rPr lang="en-US" b="1" smtClean="0"/>
              <a:t>third-party logistics suppliers (3PL)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External, rather than in-house, providers of logistics services.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DC717F2A-8B52-4EAE-AA4C-FE64AB63157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Solutions to Order Fulfillment Problems</a:t>
            </a:r>
          </a:p>
          <a:p>
            <a:pPr lvl="1" eaLnBrk="1" hangingPunct="1"/>
            <a:r>
              <a:rPr lang="en-US" b="1" smtClean="0"/>
              <a:t>Improvements in the Order-Taking Process</a:t>
            </a:r>
          </a:p>
          <a:p>
            <a:pPr lvl="1" eaLnBrk="1" hangingPunct="1"/>
            <a:r>
              <a:rPr lang="en-US" b="1" smtClean="0"/>
              <a:t>Warehouse management system (WMS)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 software system that helps in managing warehouses.</a:t>
            </a:r>
          </a:p>
          <a:p>
            <a:pPr lvl="2" eaLnBrk="1" hangingPunct="1"/>
            <a:r>
              <a:rPr lang="en-US" smtClean="0"/>
              <a:t>Other Inventory Management Improvements</a:t>
            </a:r>
          </a:p>
          <a:p>
            <a:pPr lvl="2" eaLnBrk="1" hangingPunct="1"/>
            <a:r>
              <a:rPr lang="en-US" smtClean="0"/>
              <a:t>Automated Warehouses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351B13DA-0AFF-4C91-AC2C-F407AE824E0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429625" cy="4643437"/>
          </a:xfrm>
        </p:spPr>
        <p:txBody>
          <a:bodyPr/>
          <a:lstStyle/>
          <a:p>
            <a:pPr lvl="1" eaLnBrk="1" hangingPunct="1"/>
            <a:r>
              <a:rPr lang="en-US" b="1" smtClean="0"/>
              <a:t>Partnering Efforts and Outsourcing Logistics</a:t>
            </a:r>
          </a:p>
          <a:p>
            <a:pPr lvl="2" eaLnBrk="1" hangingPunct="1"/>
            <a:r>
              <a:rPr lang="en-US" smtClean="0"/>
              <a:t>Comprehensive Logistics Services</a:t>
            </a:r>
          </a:p>
          <a:p>
            <a:pPr lvl="1" eaLnBrk="1" hangingPunct="1"/>
            <a:r>
              <a:rPr lang="en-US" b="1" smtClean="0"/>
              <a:t>Speeding Deliveries</a:t>
            </a:r>
          </a:p>
          <a:p>
            <a:pPr lvl="1" eaLnBrk="1" hangingPunct="1"/>
            <a:r>
              <a:rPr lang="en-US" b="1" smtClean="0"/>
              <a:t>Handling Returns (Reverse Logistics)</a:t>
            </a:r>
          </a:p>
          <a:p>
            <a:pPr lvl="2" eaLnBrk="1" hangingPunct="1"/>
            <a:r>
              <a:rPr lang="en-US" smtClean="0"/>
              <a:t>Return the item to the place of purchase</a:t>
            </a:r>
          </a:p>
          <a:p>
            <a:pPr lvl="2" eaLnBrk="1" hangingPunct="1"/>
            <a:r>
              <a:rPr lang="en-US" smtClean="0"/>
              <a:t>Separate the logistics of returns from the logistics of delivery</a:t>
            </a:r>
          </a:p>
          <a:p>
            <a:pPr lvl="2" eaLnBrk="1" hangingPunct="1"/>
            <a:r>
              <a:rPr lang="en-US" smtClean="0"/>
              <a:t>Completely outsource returns</a:t>
            </a:r>
          </a:p>
          <a:p>
            <a:pPr lvl="2" eaLnBrk="1" hangingPunct="1"/>
            <a:r>
              <a:rPr lang="en-US" smtClean="0"/>
              <a:t>Allow the customer to physically drop the returned item at a collection station</a:t>
            </a:r>
          </a:p>
          <a:p>
            <a:pPr lvl="2" eaLnBrk="1" hangingPunct="1"/>
            <a:r>
              <a:rPr lang="en-US" smtClean="0"/>
              <a:t>Auction the returned items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F867095-3FB8-4385-A9D2-8B6A1B9F472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Order Fulfillment in B2B</a:t>
            </a:r>
          </a:p>
          <a:p>
            <a:pPr lvl="2" eaLnBrk="1" hangingPunct="1"/>
            <a:r>
              <a:rPr lang="en-US" smtClean="0"/>
              <a:t>Using BPM to Improve Order Fulfillment</a:t>
            </a:r>
          </a:p>
          <a:p>
            <a:pPr lvl="2" eaLnBrk="1" hangingPunct="1"/>
            <a:endParaRPr lang="en-US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B20DD2D-63E3-4DD5-A613-F52A136A017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100CD721-9F27-4C27-B8F0-2A8BB0F51CB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7025"/>
            <a:ext cx="668655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016875" cy="4940300"/>
          </a:xfrm>
        </p:spPr>
        <p:txBody>
          <a:bodyPr/>
          <a:lstStyle/>
          <a:p>
            <a:pPr eaLnBrk="1" hangingPunct="1"/>
            <a:r>
              <a:rPr lang="en-US" b="1" smtClean="0"/>
              <a:t>payment card</a:t>
            </a:r>
          </a:p>
          <a:p>
            <a:pPr eaLnBrk="1" hangingPunct="1">
              <a:buFontTx/>
              <a:buNone/>
            </a:pPr>
            <a:r>
              <a:rPr lang="en-US" smtClean="0"/>
              <a:t>	Electronic card that contains information that can be used for payment purposes.</a:t>
            </a:r>
          </a:p>
          <a:p>
            <a:pPr eaLnBrk="1" hangingPunct="1"/>
            <a:r>
              <a:rPr lang="en-US" smtClean="0"/>
              <a:t>Three forms of payment cards: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Credit cards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Charge cards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Debit cards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68948590-2E37-429F-8CB2-8BA1DE86BD0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eaLnBrk="1" hangingPunct="1"/>
            <a:r>
              <a:rPr lang="en-US" b="1" smtClean="0"/>
              <a:t>PROCESSING CARDS ONLINE</a:t>
            </a:r>
          </a:p>
          <a:p>
            <a:pPr lvl="1" eaLnBrk="1" hangingPunct="1"/>
            <a:r>
              <a:rPr lang="en-US" b="1" smtClean="0"/>
              <a:t>authorization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	Determines whether a buyer’s card is active and whether the customer has sufficient funds.</a:t>
            </a:r>
          </a:p>
          <a:p>
            <a:pPr lvl="1" eaLnBrk="1" hangingPunct="1"/>
            <a:r>
              <a:rPr lang="en-US" b="1" smtClean="0"/>
              <a:t>settlement</a:t>
            </a:r>
          </a:p>
          <a:p>
            <a:pPr lvl="1" eaLnBrk="1" hangingPunct="1">
              <a:buFontTx/>
              <a:buNone/>
            </a:pPr>
            <a:r>
              <a:rPr lang="en-US" smtClean="0"/>
              <a:t>	Transferring money from the buyer’s to the merchant’s account.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4B7CBD8-111F-4500-BB13-74C52684671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461375" cy="5072063"/>
          </a:xfrm>
        </p:spPr>
        <p:txBody>
          <a:bodyPr/>
          <a:lstStyle/>
          <a:p>
            <a:pPr eaLnBrk="1" hangingPunct="1"/>
            <a:r>
              <a:rPr lang="en-US" smtClean="0"/>
              <a:t>Merchants use three basic configurations for processing online payments: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Own the payment software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Use a point of sale system (POS) operated by an acquirer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Use a POS operated by a payment service provider</a:t>
            </a:r>
          </a:p>
          <a:p>
            <a:pPr lvl="2" eaLnBrk="1" hangingPunct="1"/>
            <a:r>
              <a:rPr lang="en-US" b="1" smtClean="0"/>
              <a:t>payment service provider (PSP)</a:t>
            </a:r>
          </a:p>
          <a:p>
            <a:pPr lvl="2" eaLnBrk="1" hangingPunct="1">
              <a:buFontTx/>
              <a:buNone/>
            </a:pPr>
            <a:r>
              <a:rPr lang="en-US" smtClean="0"/>
              <a:t>	A third-party service connecting a merchant’s EC system to the appropriate acquiring bank or financial institution. PSPs must be registered with the various card associations they support.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E16F149C-E765-4AF5-B53E-DE021B1B5A8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83937D21-53CD-461B-A3F6-C68D249E892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593725"/>
            <a:ext cx="86185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76350"/>
            <a:ext cx="7945438" cy="4940300"/>
          </a:xfrm>
        </p:spPr>
        <p:txBody>
          <a:bodyPr/>
          <a:lstStyle/>
          <a:p>
            <a:pPr eaLnBrk="1" hangingPunct="1"/>
            <a:r>
              <a:rPr lang="en-US" smtClean="0"/>
              <a:t>Key tools used in combating fraud:</a:t>
            </a:r>
          </a:p>
          <a:p>
            <a:pPr lvl="1" eaLnBrk="1" hangingPunct="1"/>
            <a:r>
              <a:rPr lang="en-US" b="1" smtClean="0"/>
              <a:t>Address Verification System (AVS)</a:t>
            </a:r>
          </a:p>
          <a:p>
            <a:pPr lvl="1" eaLnBrk="1" hangingPunct="1">
              <a:buFontTx/>
              <a:buNone/>
            </a:pPr>
            <a:r>
              <a:rPr lang="en-US" smtClean="0"/>
              <a:t>	Detects fraud by comparing the address entered on a Web page with the address information on file with the cardholder’s issuing bank.</a:t>
            </a:r>
          </a:p>
          <a:p>
            <a:pPr lvl="1" eaLnBrk="1" hangingPunct="1"/>
            <a:r>
              <a:rPr lang="en-US" b="1" smtClean="0"/>
              <a:t>Manual review</a:t>
            </a:r>
          </a:p>
          <a:p>
            <a:pPr lvl="1" eaLnBrk="1" hangingPunct="1"/>
            <a:r>
              <a:rPr lang="en-US" b="1" smtClean="0"/>
              <a:t>Fraud screens and automated decision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7666857-3A7E-4C6C-B48A-88A8EE6EAF3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159750" cy="4940300"/>
          </a:xfrm>
        </p:spPr>
        <p:txBody>
          <a:bodyPr/>
          <a:lstStyle/>
          <a:p>
            <a:pPr lvl="1" eaLnBrk="1" hangingPunct="1"/>
            <a:r>
              <a:rPr lang="en-US" b="1" smtClean="0"/>
              <a:t>card verification number (CVN)</a:t>
            </a:r>
          </a:p>
          <a:p>
            <a:pPr lvl="1" eaLnBrk="1" hangingPunct="1">
              <a:buFontTx/>
              <a:buNone/>
            </a:pPr>
            <a:r>
              <a:rPr lang="en-US" smtClean="0"/>
              <a:t>	Detects fraud by comparing the verification number printed on the signature strip on the back of the card with the information on file with the cardholder’s issuing bank.</a:t>
            </a:r>
          </a:p>
          <a:p>
            <a:pPr lvl="1" eaLnBrk="1" hangingPunct="1"/>
            <a:r>
              <a:rPr lang="en-US" b="1" smtClean="0"/>
              <a:t>Card association payer authentication services</a:t>
            </a:r>
          </a:p>
          <a:p>
            <a:pPr lvl="1" eaLnBrk="1" hangingPunct="1"/>
            <a:r>
              <a:rPr lang="en-US" b="1" smtClean="0"/>
              <a:t>Negative lists</a:t>
            </a: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69A5B1D-68CF-49C8-AA27-625A8381624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1000</Words>
  <Application>Microsoft Office PowerPoint</Application>
  <PresentationFormat>如螢幕大小 (4:3)</PresentationFormat>
  <Paragraphs>250</Paragraphs>
  <Slides>34</Slides>
  <Notes>34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Tema de Office</vt:lpstr>
      <vt:lpstr>Chapter 10 Electronic Commerce Payment Systems</vt:lpstr>
      <vt:lpstr>LEARNING OBJECTIVES</vt:lpstr>
      <vt:lpstr>THE PAYMENT REVOLUTION</vt:lpstr>
      <vt:lpstr>USING PAYMENT CARDS ONLINE</vt:lpstr>
      <vt:lpstr>USING PAYMENT CARDS ONLINE</vt:lpstr>
      <vt:lpstr>USING PAYMENT CARDS ONLINE</vt:lpstr>
      <vt:lpstr>PowerPoint 簡報</vt:lpstr>
      <vt:lpstr>USING PAYMENT CARDS ONLINE</vt:lpstr>
      <vt:lpstr>USING PAYMENT CARDS ONLINE</vt:lpstr>
      <vt:lpstr>SMART CARDS</vt:lpstr>
      <vt:lpstr>PowerPoint 簡報</vt:lpstr>
      <vt:lpstr>SMART CARDS</vt:lpstr>
      <vt:lpstr>SMART CARDS</vt:lpstr>
      <vt:lpstr>SMART CARDS</vt:lpstr>
      <vt:lpstr>STORED-VALUE CARDS</vt:lpstr>
      <vt:lpstr>E-MICROPAYMENTS</vt:lpstr>
      <vt:lpstr>E-CHECKING</vt:lpstr>
      <vt:lpstr>PowerPoint 簡報</vt:lpstr>
      <vt:lpstr>E-CHECKING</vt:lpstr>
      <vt:lpstr>MANAGERIAL ISSUES</vt:lpstr>
      <vt:lpstr>Order Fulfillment</vt:lpstr>
      <vt:lpstr>Order Fulfillment</vt:lpstr>
      <vt:lpstr>Order Fulfillment</vt:lpstr>
      <vt:lpstr>Order Fulfillment</vt:lpstr>
      <vt:lpstr>Order Fulfillment</vt:lpstr>
      <vt:lpstr>Order Fulfillment</vt:lpstr>
      <vt:lpstr>PowerPoint 簡報</vt:lpstr>
      <vt:lpstr>Order Fulfillment</vt:lpstr>
      <vt:lpstr>PowerPoint 簡報</vt:lpstr>
      <vt:lpstr>Addressing Problems in Order Fulfillment</vt:lpstr>
      <vt:lpstr>Addressing Problems in Order Fulfillment</vt:lpstr>
      <vt:lpstr>Addressing Problems in Order Fulfillment</vt:lpstr>
      <vt:lpstr>Addressing Problems in Order Fulfillment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MARAVILLAS DEL MUNDO</dc:title>
  <dc:creator>Judy</dc:creator>
  <cp:lastModifiedBy>Evans Ha</cp:lastModifiedBy>
  <cp:revision>139</cp:revision>
  <dcterms:created xsi:type="dcterms:W3CDTF">2009-05-25T19:22:03Z</dcterms:created>
  <dcterms:modified xsi:type="dcterms:W3CDTF">2015-07-04T03:18:33Z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