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2"/>
  </p:notesMasterIdLst>
  <p:sldIdLst>
    <p:sldId id="277" r:id="rId2"/>
    <p:sldId id="304" r:id="rId3"/>
    <p:sldId id="303" r:id="rId4"/>
    <p:sldId id="305" r:id="rId5"/>
    <p:sldId id="306" r:id="rId6"/>
    <p:sldId id="308" r:id="rId7"/>
    <p:sldId id="309" r:id="rId8"/>
    <p:sldId id="327" r:id="rId9"/>
    <p:sldId id="310" r:id="rId10"/>
    <p:sldId id="311" r:id="rId11"/>
    <p:sldId id="312" r:id="rId12"/>
    <p:sldId id="313" r:id="rId13"/>
    <p:sldId id="314" r:id="rId14"/>
    <p:sldId id="315" r:id="rId15"/>
    <p:sldId id="316" r:id="rId16"/>
    <p:sldId id="317" r:id="rId17"/>
    <p:sldId id="318" r:id="rId18"/>
    <p:sldId id="319" r:id="rId19"/>
    <p:sldId id="320" r:id="rId20"/>
    <p:sldId id="321"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2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FA524BD2-275B-46C6-8954-E58254392455}" type="datetime1">
              <a:rPr lang="en-US"/>
              <a:pPr/>
              <a:t>6/19/2014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BBEDD89D-6323-4133-B702-D1D788B789D9}" type="slidenum">
              <a:rPr lang="en-US"/>
              <a:pPr/>
              <a:t>‹#›</a:t>
            </a:fld>
            <a:endParaRPr lang="en-US"/>
          </a:p>
        </p:txBody>
      </p:sp>
    </p:spTree>
    <p:extLst>
      <p:ext uri="{BB962C8B-B14F-4D97-AF65-F5344CB8AC3E}">
        <p14:creationId xmlns:p14="http://schemas.microsoft.com/office/powerpoint/2010/main" val="12113408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FE522D8C-EF62-483A-AEB6-30D5F1691D4D}" type="slidenum">
              <a:rPr lang="en-GB" sz="1200">
                <a:latin typeface="Calibri" pitchFamily="34" charset="0"/>
              </a:rPr>
              <a:pPr eaLnBrk="1" hangingPunct="1"/>
              <a:t>0</a:t>
            </a:fld>
            <a:endParaRPr lang="en-GB" sz="1200">
              <a:latin typeface="Calibri" pitchFamily="34" charset="0"/>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A9E7E89-8BC5-4662-A400-F202D0B8E748}" type="slidenum">
              <a:rPr lang="en-GB" sz="1200">
                <a:latin typeface="Calibri" pitchFamily="34" charset="0"/>
              </a:rPr>
              <a:pPr eaLnBrk="1" hangingPunct="1"/>
              <a:t>9</a:t>
            </a:fld>
            <a:endParaRPr lang="en-GB" sz="1200">
              <a:latin typeface="Calibri" pitchFamily="34"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D3D64519-9CC7-4AE7-8705-19DEE02B2DA9}" type="slidenum">
              <a:rPr lang="en-GB" sz="1200">
                <a:latin typeface="Calibri" pitchFamily="34" charset="0"/>
              </a:rPr>
              <a:pPr eaLnBrk="1" hangingPunct="1"/>
              <a:t>10</a:t>
            </a:fld>
            <a:endParaRPr lang="en-GB" sz="1200">
              <a:latin typeface="Calibri" pitchFamily="34"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0CCF4D20-CBA6-47EA-AF2E-05FC08B26AC6}" type="slidenum">
              <a:rPr lang="en-GB" sz="1200">
                <a:latin typeface="Calibri" pitchFamily="34" charset="0"/>
              </a:rPr>
              <a:pPr eaLnBrk="1" hangingPunct="1"/>
              <a:t>11</a:t>
            </a:fld>
            <a:endParaRPr lang="en-GB" sz="1200">
              <a:latin typeface="Calibri" pitchFamily="34"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C3444223-EB1B-4770-B850-9F1CF42971F9}" type="slidenum">
              <a:rPr lang="en-GB" sz="1200">
                <a:latin typeface="Calibri" pitchFamily="34" charset="0"/>
              </a:rPr>
              <a:pPr eaLnBrk="1" hangingPunct="1"/>
              <a:t>12</a:t>
            </a:fld>
            <a:endParaRPr lang="en-GB" sz="1200">
              <a:latin typeface="Calibri" pitchFamily="34" charset="0"/>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CC642DE1-AD24-42C5-B7FD-395FB0374DDA}" type="slidenum">
              <a:rPr lang="en-GB" sz="1200">
                <a:latin typeface="Calibri" pitchFamily="34" charset="0"/>
              </a:rPr>
              <a:pPr eaLnBrk="1" hangingPunct="1"/>
              <a:t>13</a:t>
            </a:fld>
            <a:endParaRPr lang="en-GB" sz="1200">
              <a:latin typeface="Calibri" pitchFamily="34" charset="0"/>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E8C9093D-3076-497D-9786-6CEE8772DE6B}" type="slidenum">
              <a:rPr lang="en-GB" sz="1200">
                <a:latin typeface="Calibri" pitchFamily="34" charset="0"/>
              </a:rPr>
              <a:pPr eaLnBrk="1" hangingPunct="1"/>
              <a:t>14</a:t>
            </a:fld>
            <a:endParaRPr lang="en-GB" sz="1200">
              <a:latin typeface="Calibri"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38F97623-A6EF-4B3B-A7F8-AB30A6EEE871}" type="slidenum">
              <a:rPr lang="en-GB" sz="1200">
                <a:latin typeface="Calibri" pitchFamily="34" charset="0"/>
              </a:rPr>
              <a:pPr eaLnBrk="1" hangingPunct="1"/>
              <a:t>15</a:t>
            </a:fld>
            <a:endParaRPr lang="en-GB" sz="1200">
              <a:latin typeface="Calibri" pitchFamily="34"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5954876B-E644-449B-9FFE-5423FDCEE9A8}" type="slidenum">
              <a:rPr lang="en-GB" sz="1200">
                <a:latin typeface="Calibri" pitchFamily="34" charset="0"/>
              </a:rPr>
              <a:pPr eaLnBrk="1" hangingPunct="1"/>
              <a:t>16</a:t>
            </a:fld>
            <a:endParaRPr lang="en-GB" sz="1200">
              <a:latin typeface="Calibri"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321A3E6-DC06-4E9D-8E25-EE1CBAA948D0}" type="slidenum">
              <a:rPr lang="en-GB" sz="1200">
                <a:latin typeface="Calibri" pitchFamily="34" charset="0"/>
              </a:rPr>
              <a:pPr eaLnBrk="1" hangingPunct="1"/>
              <a:t>17</a:t>
            </a:fld>
            <a:endParaRPr lang="en-GB" sz="1200">
              <a:latin typeface="Calibri" pitchFamily="34"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CFE1346D-876B-40AF-AAC9-72941BCF4C2B}" type="slidenum">
              <a:rPr lang="en-GB" sz="1200">
                <a:latin typeface="Calibri" pitchFamily="34" charset="0"/>
              </a:rPr>
              <a:pPr eaLnBrk="1" hangingPunct="1"/>
              <a:t>18</a:t>
            </a:fld>
            <a:endParaRPr lang="en-GB" sz="1200">
              <a:latin typeface="Calibri" pitchFamily="34"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2BA1EB53-D410-427B-9699-0AED697E0C69}" type="slidenum">
              <a:rPr lang="en-GB" sz="1200">
                <a:latin typeface="Calibri" pitchFamily="34" charset="0"/>
              </a:rPr>
              <a:pPr eaLnBrk="1" hangingPunct="1"/>
              <a:t>1</a:t>
            </a:fld>
            <a:endParaRPr lang="en-GB" sz="1200">
              <a:latin typeface="Calibri" pitchFamily="34"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B7C7B0C4-64DA-4DD3-BCAA-89212739B39B}" type="slidenum">
              <a:rPr lang="en-GB" sz="1200">
                <a:latin typeface="Calibri" pitchFamily="34" charset="0"/>
              </a:rPr>
              <a:pPr eaLnBrk="1" hangingPunct="1"/>
              <a:t>19</a:t>
            </a:fld>
            <a:endParaRPr lang="en-GB" sz="1200">
              <a:latin typeface="Calibri" pitchFamily="34"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694B9D2-D280-4038-A1E3-8CC2FE550AD0}" type="slidenum">
              <a:rPr lang="en-GB" sz="1200">
                <a:latin typeface="Calibri" pitchFamily="34" charset="0"/>
              </a:rPr>
              <a:pPr eaLnBrk="1" hangingPunct="1"/>
              <a:t>2</a:t>
            </a:fld>
            <a:endParaRPr lang="en-GB" sz="1200">
              <a:latin typeface="Calibri" pitchFamily="34"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84AD3988-7261-429B-BAEA-9AF9288168C1}" type="slidenum">
              <a:rPr lang="en-GB" sz="1200">
                <a:latin typeface="Calibri" pitchFamily="34" charset="0"/>
              </a:rPr>
              <a:pPr eaLnBrk="1" hangingPunct="1"/>
              <a:t>3</a:t>
            </a:fld>
            <a:endParaRPr lang="en-GB" sz="1200">
              <a:latin typeface="Calibri" pitchFamily="34"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9C8B6152-C9DC-4A21-BC08-9466199D33A4}" type="slidenum">
              <a:rPr lang="en-GB" sz="1200">
                <a:latin typeface="Calibri" pitchFamily="34" charset="0"/>
              </a:rPr>
              <a:pPr eaLnBrk="1" hangingPunct="1"/>
              <a:t>4</a:t>
            </a:fld>
            <a:endParaRPr lang="en-GB" sz="1200">
              <a:latin typeface="Calibri"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1CD68F79-B6EA-4E7E-8D11-7B3817C40027}" type="slidenum">
              <a:rPr lang="en-GB" sz="1200">
                <a:latin typeface="Calibri" pitchFamily="34" charset="0"/>
              </a:rPr>
              <a:pPr eaLnBrk="1" hangingPunct="1"/>
              <a:t>5</a:t>
            </a:fld>
            <a:endParaRPr lang="en-GB" sz="1200">
              <a:latin typeface="Calibri" pitchFamily="34"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46550868-15EF-408F-8CC4-56EE63B594A6}" type="slidenum">
              <a:rPr lang="en-GB" sz="1200">
                <a:latin typeface="Calibri" pitchFamily="34" charset="0"/>
              </a:rPr>
              <a:pPr eaLnBrk="1" hangingPunct="1"/>
              <a:t>6</a:t>
            </a:fld>
            <a:endParaRPr lang="en-GB" sz="1200">
              <a:latin typeface="Calibri" pitchFamily="34"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fld id="{84C96535-7D3F-47AC-8F55-424A879CC20A}" type="slidenum">
              <a:rPr lang="en-GB" sz="1200">
                <a:latin typeface="Calibri" pitchFamily="34" charset="0"/>
              </a:rPr>
              <a:pPr algn="r" eaLnBrk="1" hangingPunct="1"/>
              <a:t>7</a:t>
            </a:fld>
            <a:endParaRPr lang="en-GB" sz="1200">
              <a:latin typeface="Calibri" pitchFamily="34" charset="0"/>
            </a:endParaRPr>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fld id="{77E00FCF-063C-47E5-8A43-C6404EC0D2BF}" type="slidenum">
              <a:rPr lang="en-GB" sz="1200">
                <a:latin typeface="Calibri" pitchFamily="34" charset="0"/>
              </a:rPr>
              <a:pPr eaLnBrk="1" hangingPunct="1"/>
              <a:t>8</a:t>
            </a:fld>
            <a:endParaRPr lang="en-GB" sz="1200">
              <a:latin typeface="Calibri"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6 Imagen" descr="Imagen1.jpg"/>
          <p:cNvPicPr>
            <a:picLocks noChangeAspect="1"/>
          </p:cNvPicPr>
          <p:nvPr userDrawn="1"/>
        </p:nvPicPr>
        <p:blipFill>
          <a:blip r:embed="rId2">
            <a:duotone>
              <a:prstClr val="black"/>
              <a:schemeClr val="accent1">
                <a:lumMod val="20000"/>
                <a:lumOff val="80000"/>
                <a:tint val="45000"/>
                <a:satMod val="400000"/>
              </a:schemeClr>
            </a:duotone>
          </a:blip>
          <a:srcRect t="21951"/>
          <a:stretch>
            <a:fillRect/>
          </a:stretch>
        </p:blipFill>
        <p:spPr>
          <a:xfrm>
            <a:off x="6315" y="0"/>
            <a:ext cx="9131370" cy="6858000"/>
          </a:xfrm>
          <a:prstGeom prst="ellipse">
            <a:avLst/>
          </a:prstGeom>
          <a:ln>
            <a:noFill/>
          </a:ln>
          <a:effectLst>
            <a:softEdge rad="635000"/>
          </a:effectLst>
        </p:spPr>
      </p:pic>
      <p:sp>
        <p:nvSpPr>
          <p:cNvPr id="2" name="1 Título"/>
          <p:cNvSpPr>
            <a:spLocks noGrp="1"/>
          </p:cNvSpPr>
          <p:nvPr>
            <p:ph type="ctrTitle"/>
          </p:nvPr>
        </p:nvSpPr>
        <p:spPr>
          <a:xfrm>
            <a:off x="685800" y="2130425"/>
            <a:ext cx="7772400" cy="1470025"/>
          </a:xfrm>
        </p:spPr>
        <p:txBody>
          <a:bodyPr/>
          <a:lstStyle>
            <a:lvl1pPr>
              <a:defRPr>
                <a:solidFill>
                  <a:srgbClr val="00B0F0"/>
                </a:solidFill>
              </a:defRPr>
            </a:lvl1p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fld id="{DA30F3E5-66B4-4174-8A8E-1A6D2C06D2D5}" type="datetime1">
              <a:rPr lang="es-ES"/>
              <a:pPr/>
              <a:t>19/06/2014</a:t>
            </a:fld>
            <a:endParaRPr lang="es-ES"/>
          </a:p>
        </p:txBody>
      </p:sp>
      <p:sp>
        <p:nvSpPr>
          <p:cNvPr id="6"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5 Marcador de número de diapositiva"/>
          <p:cNvSpPr>
            <a:spLocks noGrp="1"/>
          </p:cNvSpPr>
          <p:nvPr>
            <p:ph type="sldNum" sz="quarter" idx="12"/>
          </p:nvPr>
        </p:nvSpPr>
        <p:spPr/>
        <p:txBody>
          <a:bodyPr/>
          <a:lstStyle>
            <a:lvl1pPr>
              <a:defRPr/>
            </a:lvl1pPr>
          </a:lstStyle>
          <a:p>
            <a:fld id="{4E04747A-526A-483F-A69E-3B8256D325B1}" type="slidenum">
              <a:rPr lang="es-ES"/>
              <a:pPr/>
              <a:t>‹#›</a:t>
            </a:fld>
            <a:endParaRPr lang="es-ES"/>
          </a:p>
        </p:txBody>
      </p:sp>
    </p:spTree>
    <p:extLst>
      <p:ext uri="{BB962C8B-B14F-4D97-AF65-F5344CB8AC3E}">
        <p14:creationId xmlns:p14="http://schemas.microsoft.com/office/powerpoint/2010/main" val="285886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98AFD505-42EA-4126-9F2B-5E06601219AC}" type="datetime1">
              <a:rPr lang="es-ES"/>
              <a:pPr/>
              <a:t>19/06/2014</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9E4099F6-32F3-4514-B3E7-499516B9C002}" type="slidenum">
              <a:rPr lang="es-ES"/>
              <a:pPr/>
              <a:t>‹#›</a:t>
            </a:fld>
            <a:endParaRPr lang="es-ES"/>
          </a:p>
        </p:txBody>
      </p:sp>
    </p:spTree>
    <p:extLst>
      <p:ext uri="{BB962C8B-B14F-4D97-AF65-F5344CB8AC3E}">
        <p14:creationId xmlns:p14="http://schemas.microsoft.com/office/powerpoint/2010/main" val="387964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ADD2FD95-106F-4A23-A7F9-805FF43AB202}" type="datetime1">
              <a:rPr lang="es-ES"/>
              <a:pPr/>
              <a:t>19/06/2014</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8672010B-7F5E-4FBA-962A-37AEE8957DA4}" type="slidenum">
              <a:rPr lang="es-ES"/>
              <a:pPr/>
              <a:t>‹#›</a:t>
            </a:fld>
            <a:endParaRPr lang="es-ES"/>
          </a:p>
        </p:txBody>
      </p:sp>
    </p:spTree>
    <p:extLst>
      <p:ext uri="{BB962C8B-B14F-4D97-AF65-F5344CB8AC3E}">
        <p14:creationId xmlns:p14="http://schemas.microsoft.com/office/powerpoint/2010/main" val="476661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p:spPr>
        <p:txBody>
          <a:bodyPr/>
          <a:lstStyle>
            <a:lvl1pPr>
              <a:defRPr/>
            </a:lvl1pPr>
          </a:lstStyle>
          <a:p>
            <a:fld id="{E4A9A0E5-DE72-418D-9F15-90B369885D7E}" type="datetime1">
              <a:rPr lang="es-ES"/>
              <a:pPr/>
              <a:t>19/06/2014</a:t>
            </a:fld>
            <a:endParaRPr lang="es-ES"/>
          </a:p>
        </p:txBody>
      </p:sp>
      <p:sp>
        <p:nvSpPr>
          <p:cNvPr id="3" name="Footer Placeholder 2"/>
          <p:cNvSpPr>
            <a:spLocks noGrp="1"/>
          </p:cNvSpPr>
          <p:nvPr>
            <p:ph type="ftr" sz="quarter" idx="11"/>
          </p:nvPr>
        </p:nvSpPr>
        <p:spPr>
          <a:xfrm>
            <a:off x="3124200" y="6356350"/>
            <a:ext cx="2895600" cy="365125"/>
          </a:xfrm>
        </p:spPr>
        <p:txBody>
          <a:bodyPr/>
          <a:lstStyle>
            <a:lvl1pPr>
              <a:defRPr/>
            </a:lvl1pPr>
          </a:lstStyle>
          <a:p>
            <a:r>
              <a:rPr lang="en-US"/>
              <a:t>Copyright © 2011 Pearson Education, Inc. Publishing as Prentice Hall</a:t>
            </a:r>
            <a:endParaRPr lang="es-ES"/>
          </a:p>
        </p:txBody>
      </p:sp>
      <p:sp>
        <p:nvSpPr>
          <p:cNvPr id="4" name="Slide Number Placeholder 3"/>
          <p:cNvSpPr>
            <a:spLocks noGrp="1"/>
          </p:cNvSpPr>
          <p:nvPr>
            <p:ph type="sldNum" sz="quarter" idx="12"/>
          </p:nvPr>
        </p:nvSpPr>
        <p:spPr>
          <a:xfrm>
            <a:off x="6553200" y="6356350"/>
            <a:ext cx="2133600" cy="365125"/>
          </a:xfrm>
        </p:spPr>
        <p:txBody>
          <a:bodyPr/>
          <a:lstStyle>
            <a:lvl1pPr>
              <a:defRPr/>
            </a:lvl1pPr>
          </a:lstStyle>
          <a:p>
            <a:r>
              <a:rPr lang="es-ES"/>
              <a:t>11-</a:t>
            </a:r>
            <a:fld id="{12028A8E-014A-40AA-9C58-03A38BDB0200}" type="slidenum">
              <a:rPr lang="es-ES"/>
              <a:pPr/>
              <a:t>‹#›</a:t>
            </a:fld>
            <a:endParaRPr lang="es-ES"/>
          </a:p>
        </p:txBody>
      </p:sp>
    </p:spTree>
    <p:extLst>
      <p:ext uri="{BB962C8B-B14F-4D97-AF65-F5344CB8AC3E}">
        <p14:creationId xmlns:p14="http://schemas.microsoft.com/office/powerpoint/2010/main" val="293728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n>
                  <a:solidFill>
                    <a:schemeClr val="tx1"/>
                  </a:solidFill>
                  <a:prstDash val="solid"/>
                </a:ln>
                <a:solidFill>
                  <a:srgbClr val="00B0F0"/>
                </a:solidFill>
              </a:defRPr>
            </a:lvl1p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p:txBody>
          <a:bodyPr/>
          <a:lstStyle>
            <a:lvl1pPr>
              <a:defRPr/>
            </a:lvl1pPr>
          </a:lstStyle>
          <a:p>
            <a:fld id="{98C77040-007B-4D96-BFD7-BDC029F89140}" type="datetime1">
              <a:rPr lang="es-ES"/>
              <a:pPr/>
              <a:t>19/06/2014</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r>
              <a:rPr lang="es-ES"/>
              <a:t>11-</a:t>
            </a:r>
            <a:fld id="{A4912F87-8641-4B32-AECE-9E6AAF2513CA}" type="slidenum">
              <a:rPr lang="es-ES"/>
              <a:pPr/>
              <a:t>‹#›</a:t>
            </a:fld>
            <a:endParaRPr lang="es-ES"/>
          </a:p>
        </p:txBody>
      </p:sp>
    </p:spTree>
    <p:extLst>
      <p:ext uri="{BB962C8B-B14F-4D97-AF65-F5344CB8AC3E}">
        <p14:creationId xmlns:p14="http://schemas.microsoft.com/office/powerpoint/2010/main" val="138979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86C701C-4ADF-4CA6-B534-898FF36B40DF}" type="datetime1">
              <a:rPr lang="es-ES"/>
              <a:pPr/>
              <a:t>19/06/2014</a:t>
            </a:fld>
            <a:endParaRPr lang="es-ES"/>
          </a:p>
        </p:txBody>
      </p:sp>
      <p:sp>
        <p:nvSpPr>
          <p:cNvPr id="5" name="4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12"/>
          </p:nvPr>
        </p:nvSpPr>
        <p:spPr/>
        <p:txBody>
          <a:bodyPr/>
          <a:lstStyle>
            <a:lvl1pPr>
              <a:defRPr/>
            </a:lvl1pPr>
          </a:lstStyle>
          <a:p>
            <a:fld id="{8A94C7C1-03CD-4D4A-B1AB-574B210D9138}" type="slidenum">
              <a:rPr lang="es-ES"/>
              <a:pPr/>
              <a:t>‹#›</a:t>
            </a:fld>
            <a:endParaRPr lang="es-ES"/>
          </a:p>
        </p:txBody>
      </p:sp>
    </p:spTree>
    <p:extLst>
      <p:ext uri="{BB962C8B-B14F-4D97-AF65-F5344CB8AC3E}">
        <p14:creationId xmlns:p14="http://schemas.microsoft.com/office/powerpoint/2010/main" val="302019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lvl1pPr>
              <a:defRPr/>
            </a:lvl1pPr>
          </a:lstStyle>
          <a:p>
            <a:fld id="{3505D307-B0FF-44E2-844F-2101DA8A8CB9}" type="datetime1">
              <a:rPr lang="es-ES"/>
              <a:pPr/>
              <a:t>19/06/2014</a:t>
            </a:fld>
            <a:endParaRPr lang="es-ES"/>
          </a:p>
        </p:txBody>
      </p:sp>
      <p:sp>
        <p:nvSpPr>
          <p:cNvPr id="6" name="5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6 Marcador de número de diapositiva"/>
          <p:cNvSpPr>
            <a:spLocks noGrp="1"/>
          </p:cNvSpPr>
          <p:nvPr>
            <p:ph type="sldNum" sz="quarter" idx="12"/>
          </p:nvPr>
        </p:nvSpPr>
        <p:spPr/>
        <p:txBody>
          <a:bodyPr/>
          <a:lstStyle>
            <a:lvl1pPr>
              <a:defRPr/>
            </a:lvl1pPr>
          </a:lstStyle>
          <a:p>
            <a:fld id="{3E8534FE-73B9-4B67-9670-B6A5C0B69055}" type="slidenum">
              <a:rPr lang="es-ES"/>
              <a:pPr/>
              <a:t>‹#›</a:t>
            </a:fld>
            <a:endParaRPr lang="es-ES"/>
          </a:p>
        </p:txBody>
      </p:sp>
    </p:spTree>
    <p:extLst>
      <p:ext uri="{BB962C8B-B14F-4D97-AF65-F5344CB8AC3E}">
        <p14:creationId xmlns:p14="http://schemas.microsoft.com/office/powerpoint/2010/main" val="279142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lvl1pPr>
              <a:defRPr/>
            </a:lvl1pPr>
          </a:lstStyle>
          <a:p>
            <a:fld id="{3049722C-0CED-467C-8F4B-141BC34F1238}" type="datetime1">
              <a:rPr lang="es-ES"/>
              <a:pPr/>
              <a:t>19/06/2014</a:t>
            </a:fld>
            <a:endParaRPr lang="es-ES"/>
          </a:p>
        </p:txBody>
      </p:sp>
      <p:sp>
        <p:nvSpPr>
          <p:cNvPr id="8" name="7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9" name="8 Marcador de número de diapositiva"/>
          <p:cNvSpPr>
            <a:spLocks noGrp="1"/>
          </p:cNvSpPr>
          <p:nvPr>
            <p:ph type="sldNum" sz="quarter" idx="12"/>
          </p:nvPr>
        </p:nvSpPr>
        <p:spPr/>
        <p:txBody>
          <a:bodyPr/>
          <a:lstStyle>
            <a:lvl1pPr>
              <a:defRPr/>
            </a:lvl1pPr>
          </a:lstStyle>
          <a:p>
            <a:fld id="{49124EC3-E18C-42F6-91EF-2C3DC7C6242C}" type="slidenum">
              <a:rPr lang="es-ES"/>
              <a:pPr/>
              <a:t>‹#›</a:t>
            </a:fld>
            <a:endParaRPr lang="es-ES"/>
          </a:p>
        </p:txBody>
      </p:sp>
    </p:spTree>
    <p:extLst>
      <p:ext uri="{BB962C8B-B14F-4D97-AF65-F5344CB8AC3E}">
        <p14:creationId xmlns:p14="http://schemas.microsoft.com/office/powerpoint/2010/main" val="2815866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lvl1pPr>
              <a:defRPr/>
            </a:lvl1pPr>
          </a:lstStyle>
          <a:p>
            <a:fld id="{A7721813-5392-416B-BDF9-A176B635BE6A}" type="datetime1">
              <a:rPr lang="es-ES"/>
              <a:pPr/>
              <a:t>19/06/2014</a:t>
            </a:fld>
            <a:endParaRPr lang="es-ES"/>
          </a:p>
        </p:txBody>
      </p:sp>
      <p:sp>
        <p:nvSpPr>
          <p:cNvPr id="4" name="3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5" name="4 Marcador de número de diapositiva"/>
          <p:cNvSpPr>
            <a:spLocks noGrp="1"/>
          </p:cNvSpPr>
          <p:nvPr>
            <p:ph type="sldNum" sz="quarter" idx="12"/>
          </p:nvPr>
        </p:nvSpPr>
        <p:spPr/>
        <p:txBody>
          <a:bodyPr/>
          <a:lstStyle>
            <a:lvl1pPr>
              <a:defRPr/>
            </a:lvl1pPr>
          </a:lstStyle>
          <a:p>
            <a:fld id="{8BD97053-7AA8-4C7B-80DC-7342BCD743C0}" type="slidenum">
              <a:rPr lang="es-ES"/>
              <a:pPr/>
              <a:t>‹#›</a:t>
            </a:fld>
            <a:endParaRPr lang="es-ES"/>
          </a:p>
        </p:txBody>
      </p:sp>
    </p:spTree>
    <p:extLst>
      <p:ext uri="{BB962C8B-B14F-4D97-AF65-F5344CB8AC3E}">
        <p14:creationId xmlns:p14="http://schemas.microsoft.com/office/powerpoint/2010/main" val="402098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3EEE6DD2-EC05-4344-9A47-3C253BA09A50}" type="datetime1">
              <a:rPr lang="es-ES"/>
              <a:pPr/>
              <a:t>19/06/2014</a:t>
            </a:fld>
            <a:endParaRPr lang="es-ES"/>
          </a:p>
        </p:txBody>
      </p:sp>
      <p:sp>
        <p:nvSpPr>
          <p:cNvPr id="3" name="2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4" name="3 Marcador de número de diapositiva"/>
          <p:cNvSpPr>
            <a:spLocks noGrp="1"/>
          </p:cNvSpPr>
          <p:nvPr>
            <p:ph type="sldNum" sz="quarter" idx="12"/>
          </p:nvPr>
        </p:nvSpPr>
        <p:spPr/>
        <p:txBody>
          <a:bodyPr/>
          <a:lstStyle>
            <a:lvl1pPr>
              <a:defRPr/>
            </a:lvl1pPr>
          </a:lstStyle>
          <a:p>
            <a:fld id="{48C9B0CE-702B-45AE-B18F-E3335B2AC54C}" type="slidenum">
              <a:rPr lang="es-ES"/>
              <a:pPr/>
              <a:t>‹#›</a:t>
            </a:fld>
            <a:endParaRPr lang="es-ES"/>
          </a:p>
        </p:txBody>
      </p:sp>
    </p:spTree>
    <p:extLst>
      <p:ext uri="{BB962C8B-B14F-4D97-AF65-F5344CB8AC3E}">
        <p14:creationId xmlns:p14="http://schemas.microsoft.com/office/powerpoint/2010/main" val="33367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422DFA1C-3BB2-4770-B327-E0808CA03F5D}" type="datetime1">
              <a:rPr lang="es-ES"/>
              <a:pPr/>
              <a:t>19/06/2014</a:t>
            </a:fld>
            <a:endParaRPr lang="es-ES"/>
          </a:p>
        </p:txBody>
      </p:sp>
      <p:sp>
        <p:nvSpPr>
          <p:cNvPr id="6" name="5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6 Marcador de número de diapositiva"/>
          <p:cNvSpPr>
            <a:spLocks noGrp="1"/>
          </p:cNvSpPr>
          <p:nvPr>
            <p:ph type="sldNum" sz="quarter" idx="12"/>
          </p:nvPr>
        </p:nvSpPr>
        <p:spPr/>
        <p:txBody>
          <a:bodyPr/>
          <a:lstStyle>
            <a:lvl1pPr>
              <a:defRPr/>
            </a:lvl1pPr>
          </a:lstStyle>
          <a:p>
            <a:fld id="{1AEE3C86-FA42-41BD-8F2B-4F71BD95CBDA}" type="slidenum">
              <a:rPr lang="es-ES"/>
              <a:pPr/>
              <a:t>‹#›</a:t>
            </a:fld>
            <a:endParaRPr lang="es-ES"/>
          </a:p>
        </p:txBody>
      </p:sp>
    </p:spTree>
    <p:extLst>
      <p:ext uri="{BB962C8B-B14F-4D97-AF65-F5344CB8AC3E}">
        <p14:creationId xmlns:p14="http://schemas.microsoft.com/office/powerpoint/2010/main" val="2325211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916E1515-7009-40F3-8E3E-7366353DF0DD}" type="datetime1">
              <a:rPr lang="es-ES"/>
              <a:pPr/>
              <a:t>19/06/2014</a:t>
            </a:fld>
            <a:endParaRPr lang="es-ES"/>
          </a:p>
        </p:txBody>
      </p:sp>
      <p:sp>
        <p:nvSpPr>
          <p:cNvPr id="6" name="5 Marcador de pie de página"/>
          <p:cNvSpPr>
            <a:spLocks noGrp="1"/>
          </p:cNvSpPr>
          <p:nvPr>
            <p:ph type="ftr" sz="quarter" idx="11"/>
          </p:nvPr>
        </p:nvSpPr>
        <p:spPr/>
        <p:txBody>
          <a:bodyPr/>
          <a:lstStyle>
            <a:lvl1pPr>
              <a:defRPr/>
            </a:lvl1pPr>
          </a:lstStyle>
          <a:p>
            <a:r>
              <a:rPr lang="en-US"/>
              <a:t>Copyright © 2011 Pearson Education, Inc. Publishing as Prentice Hall</a:t>
            </a:r>
            <a:endParaRPr lang="es-ES"/>
          </a:p>
        </p:txBody>
      </p:sp>
      <p:sp>
        <p:nvSpPr>
          <p:cNvPr id="7" name="6 Marcador de número de diapositiva"/>
          <p:cNvSpPr>
            <a:spLocks noGrp="1"/>
          </p:cNvSpPr>
          <p:nvPr>
            <p:ph type="sldNum" sz="quarter" idx="12"/>
          </p:nvPr>
        </p:nvSpPr>
        <p:spPr/>
        <p:txBody>
          <a:bodyPr/>
          <a:lstStyle>
            <a:lvl1pPr>
              <a:defRPr/>
            </a:lvl1pPr>
          </a:lstStyle>
          <a:p>
            <a:fld id="{792ED87A-0FCD-477B-A5CE-ABF059D63EC2}" type="slidenum">
              <a:rPr lang="es-ES"/>
              <a:pPr/>
              <a:t>‹#›</a:t>
            </a:fld>
            <a:endParaRPr lang="es-ES"/>
          </a:p>
        </p:txBody>
      </p:sp>
    </p:spTree>
    <p:extLst>
      <p:ext uri="{BB962C8B-B14F-4D97-AF65-F5344CB8AC3E}">
        <p14:creationId xmlns:p14="http://schemas.microsoft.com/office/powerpoint/2010/main" val="69224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Marcador de tít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s-ES" smtClean="0"/>
              <a:t>Haga clic para modificar el estilo de título del patrón</a:t>
            </a:r>
          </a:p>
        </p:txBody>
      </p:sp>
      <p:sp>
        <p:nvSpPr>
          <p:cNvPr id="1028"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25425FFC-D7CC-4A78-826C-33776BCFE9A8}" type="datetime1">
              <a:rPr lang="es-ES"/>
              <a:pPr/>
              <a:t>19/06/2014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2011 Pearson Education, Inc. Publishing as Prentice Hall</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r>
              <a:rPr lang="es-ES"/>
              <a:t>11-</a:t>
            </a:r>
            <a:fld id="{70AFE620-0EBA-4616-AB59-AF811DD33FBB}"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756" r:id="rId1"/>
    <p:sldLayoutId id="2147483754"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55" r:id="rId12"/>
  </p:sldLayoutIdLst>
  <p:hf hdr="0" dt="0"/>
  <p:txStyles>
    <p:titleStyle>
      <a:lvl1pPr algn="ctr" rtl="0" eaLnBrk="0" fontAlgn="base" hangingPunct="0">
        <a:spcBef>
          <a:spcPct val="0"/>
        </a:spcBef>
        <a:spcAft>
          <a:spcPct val="0"/>
        </a:spcAft>
        <a:defRPr sz="4400" b="1" kern="1200">
          <a:ln>
            <a:solidFill>
              <a:sysClr val="windowText" lastClr="000000"/>
            </a:solidFill>
            <a:prstDash val="solid"/>
          </a:ln>
          <a:solidFill>
            <a:srgbClr val="0070C0"/>
          </a:solidFill>
          <a:effectLst>
            <a:outerShdw blurRad="88000" dist="50800" dir="5040000" algn="tl">
              <a:schemeClr val="accent4">
                <a:tint val="80000"/>
                <a:satMod val="250000"/>
                <a:alpha val="45000"/>
              </a:schemeClr>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2pPr>
      <a:lvl3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3pPr>
      <a:lvl4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4pPr>
      <a:lvl5pPr algn="ctr" rtl="0" eaLnBrk="0" fontAlgn="base" hangingPunct="0">
        <a:spcBef>
          <a:spcPct val="0"/>
        </a:spcBef>
        <a:spcAft>
          <a:spcPct val="0"/>
        </a:spcAft>
        <a:defRPr sz="4400" b="1">
          <a:solidFill>
            <a:srgbClr val="0070C0"/>
          </a:solidFill>
          <a:latin typeface="Calibri" pitchFamily="34" charset="0"/>
          <a:ea typeface="ＭＳ Ｐゴシック" charset="-128"/>
          <a:cs typeface="ＭＳ Ｐゴシック" charset="-128"/>
        </a:defRPr>
      </a:lvl5pPr>
      <a:lvl6pPr marL="457200" algn="ctr" rtl="0" fontAlgn="base">
        <a:spcBef>
          <a:spcPct val="0"/>
        </a:spcBef>
        <a:spcAft>
          <a:spcPct val="0"/>
        </a:spcAft>
        <a:defRPr sz="4400" b="1">
          <a:solidFill>
            <a:srgbClr val="0070C0"/>
          </a:solidFill>
          <a:latin typeface="Calibri" pitchFamily="34" charset="0"/>
        </a:defRPr>
      </a:lvl6pPr>
      <a:lvl7pPr marL="914400" algn="ctr" rtl="0" fontAlgn="base">
        <a:spcBef>
          <a:spcPct val="0"/>
        </a:spcBef>
        <a:spcAft>
          <a:spcPct val="0"/>
        </a:spcAft>
        <a:defRPr sz="4400" b="1">
          <a:solidFill>
            <a:srgbClr val="0070C0"/>
          </a:solidFill>
          <a:latin typeface="Calibri" pitchFamily="34" charset="0"/>
        </a:defRPr>
      </a:lvl7pPr>
      <a:lvl8pPr marL="1371600" algn="ctr" rtl="0" fontAlgn="base">
        <a:spcBef>
          <a:spcPct val="0"/>
        </a:spcBef>
        <a:spcAft>
          <a:spcPct val="0"/>
        </a:spcAft>
        <a:defRPr sz="4400" b="1">
          <a:solidFill>
            <a:srgbClr val="0070C0"/>
          </a:solidFill>
          <a:latin typeface="Calibri" pitchFamily="34" charset="0"/>
        </a:defRPr>
      </a:lvl8pPr>
      <a:lvl9pPr marL="1828800" algn="ctr" rtl="0" fontAlgn="base">
        <a:spcBef>
          <a:spcPct val="0"/>
        </a:spcBef>
        <a:spcAft>
          <a:spcPct val="0"/>
        </a:spcAft>
        <a:defRPr sz="4400" b="1">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773238"/>
            <a:ext cx="8958263" cy="1655762"/>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200" dirty="0" smtClean="0">
                <a:ea typeface="+mj-ea"/>
                <a:cs typeface="+mj-cs"/>
              </a:rPr>
              <a:t>Chapter 11</a:t>
            </a:r>
            <a:r>
              <a:rPr lang="en-US" dirty="0" smtClean="0">
                <a:ea typeface="+mj-ea"/>
                <a:cs typeface="+mj-cs"/>
              </a:rPr>
              <a:t/>
            </a:r>
            <a:br>
              <a:rPr lang="en-US" dirty="0" smtClean="0">
                <a:ea typeface="+mj-ea"/>
                <a:cs typeface="+mj-cs"/>
              </a:rPr>
            </a:br>
            <a:r>
              <a:rPr lang="en-US" sz="3800" dirty="0">
                <a:ea typeface="+mj-ea"/>
                <a:cs typeface="+mj-cs"/>
              </a:rPr>
              <a:t>EC Strategy and Implementation:</a:t>
            </a:r>
            <a:r>
              <a:rPr lang="en-US" sz="3800" dirty="0" smtClean="0">
                <a:solidFill>
                  <a:schemeClr val="tx2"/>
                </a:solidFill>
                <a:ea typeface="+mj-ea"/>
                <a:cs typeface="+mj-cs"/>
              </a:rPr>
              <a:t/>
            </a:r>
            <a:br>
              <a:rPr lang="en-US" sz="3800" dirty="0" smtClean="0">
                <a:solidFill>
                  <a:schemeClr val="tx2"/>
                </a:solidFill>
                <a:ea typeface="+mj-ea"/>
                <a:cs typeface="+mj-cs"/>
              </a:rPr>
            </a:br>
            <a:r>
              <a:rPr lang="en-US" sz="3800" dirty="0" smtClean="0">
                <a:ea typeface="+mj-ea"/>
                <a:cs typeface="+mj-cs"/>
              </a:rPr>
              <a:t>Ethical </a:t>
            </a:r>
            <a:r>
              <a:rPr lang="en-US" sz="3800" dirty="0" smtClean="0">
                <a:ea typeface="+mj-ea"/>
                <a:cs typeface="+mj-cs"/>
              </a:rPr>
              <a:t>Issues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46050" y="260350"/>
            <a:ext cx="8997950"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ETHICS IN E-COMMERCE</a:t>
            </a:r>
          </a:p>
        </p:txBody>
      </p:sp>
      <p:sp>
        <p:nvSpPr>
          <p:cNvPr id="79875" name="Rectangle 3"/>
          <p:cNvSpPr>
            <a:spLocks noGrp="1" noChangeArrowheads="1"/>
          </p:cNvSpPr>
          <p:nvPr>
            <p:ph type="body" idx="1"/>
          </p:nvPr>
        </p:nvSpPr>
        <p:spPr>
          <a:xfrm>
            <a:off x="285750" y="1276350"/>
            <a:ext cx="8858250" cy="4940300"/>
          </a:xfrm>
        </p:spPr>
        <p:txBody>
          <a:bodyPr/>
          <a:lstStyle/>
          <a:p>
            <a:pPr eaLnBrk="1" hangingPunct="1"/>
            <a:r>
              <a:rPr lang="en-US" b="1" smtClean="0"/>
              <a:t>business ethics</a:t>
            </a:r>
          </a:p>
          <a:p>
            <a:pPr eaLnBrk="1" hangingPunct="1">
              <a:buFontTx/>
              <a:buNone/>
            </a:pPr>
            <a:r>
              <a:rPr lang="en-US" smtClean="0"/>
              <a:t>	A form of applied ethics that examines ethical principles and moral or ethical problems that arise in a business environment.</a:t>
            </a:r>
          </a:p>
          <a:p>
            <a:pPr eaLnBrk="1" hangingPunct="1"/>
            <a:r>
              <a:rPr lang="en-US" b="1" smtClean="0"/>
              <a:t>EC ETHICAL ISSUES</a:t>
            </a:r>
          </a:p>
          <a:p>
            <a:pPr lvl="1" eaLnBrk="1" hangingPunct="1"/>
            <a:r>
              <a:rPr lang="en-US" b="1" smtClean="0"/>
              <a:t>Nonwork-Related Use of the Internet</a:t>
            </a:r>
          </a:p>
          <a:p>
            <a:pPr lvl="1" eaLnBrk="1" hangingPunct="1"/>
            <a:r>
              <a:rPr lang="en-US" b="1" smtClean="0"/>
              <a:t>Codes of Ethics</a:t>
            </a:r>
          </a:p>
          <a:p>
            <a:pPr lvl="1" eaLnBrk="1" hangingPunct="1"/>
            <a:endParaRPr lang="en-US" smtClean="0"/>
          </a:p>
        </p:txBody>
      </p:sp>
      <p:sp>
        <p:nvSpPr>
          <p:cNvPr id="798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F8D35371-C8E6-4B87-96DF-A17E00A5731C}" type="slidenum">
              <a:rPr lang="es-ES" sz="1200">
                <a:solidFill>
                  <a:srgbClr val="898989"/>
                </a:solidFill>
                <a:latin typeface="Calibri" pitchFamily="34" charset="0"/>
              </a:rPr>
              <a:pPr eaLnBrk="1" hangingPunct="1"/>
              <a:t>9</a:t>
            </a:fld>
            <a:endParaRPr lang="es-ES" sz="1200">
              <a:solidFill>
                <a:srgbClr val="898989"/>
              </a:solidFill>
              <a:latin typeface="Calibri" pitchFamily="34" charset="0"/>
            </a:endParaRPr>
          </a:p>
        </p:txBody>
      </p:sp>
      <p:sp>
        <p:nvSpPr>
          <p:cNvPr id="798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dirty="0" smtClean="0">
                <a:ea typeface="+mj-ea"/>
                <a:cs typeface="+mj-cs"/>
              </a:rPr>
              <a:t>PRIVACY, VIOLATION AND PROTECTION, AND THE CONFLICT WITH FREE SPEECH</a:t>
            </a:r>
          </a:p>
        </p:txBody>
      </p:sp>
      <p:sp>
        <p:nvSpPr>
          <p:cNvPr id="81923" name="Rectangle 3"/>
          <p:cNvSpPr>
            <a:spLocks noGrp="1" noChangeArrowheads="1"/>
          </p:cNvSpPr>
          <p:nvPr>
            <p:ph type="body" idx="1"/>
          </p:nvPr>
        </p:nvSpPr>
        <p:spPr>
          <a:xfrm>
            <a:off x="214313" y="1276350"/>
            <a:ext cx="8715375" cy="4938713"/>
          </a:xfrm>
        </p:spPr>
        <p:txBody>
          <a:bodyPr/>
          <a:lstStyle/>
          <a:p>
            <a:pPr eaLnBrk="1" hangingPunct="1"/>
            <a:r>
              <a:rPr lang="en-US" b="1" smtClean="0"/>
              <a:t>PRIVACY RIGHTS AND PROTECTION</a:t>
            </a:r>
          </a:p>
          <a:p>
            <a:pPr lvl="1" eaLnBrk="1" hangingPunct="1"/>
            <a:r>
              <a:rPr lang="en-US" b="1" smtClean="0"/>
              <a:t>opt-out</a:t>
            </a:r>
          </a:p>
          <a:p>
            <a:pPr lvl="1" eaLnBrk="1" hangingPunct="1">
              <a:buFontTx/>
              <a:buNone/>
            </a:pPr>
            <a:r>
              <a:rPr lang="en-US" smtClean="0"/>
              <a:t>	Business practice that gives consumers the opportunity to refuse sharing information about themselves.</a:t>
            </a:r>
          </a:p>
          <a:p>
            <a:pPr lvl="1" eaLnBrk="1" hangingPunct="1"/>
            <a:r>
              <a:rPr lang="en-US" b="1" smtClean="0"/>
              <a:t>opt-in</a:t>
            </a:r>
          </a:p>
          <a:p>
            <a:pPr lvl="1" eaLnBrk="1" hangingPunct="1">
              <a:buFontTx/>
              <a:buNone/>
            </a:pPr>
            <a:r>
              <a:rPr lang="en-US" smtClean="0"/>
              <a:t>	Agreement that requires computer users to take specific steps to allow the collection of personal information.</a:t>
            </a:r>
          </a:p>
        </p:txBody>
      </p:sp>
      <p:sp>
        <p:nvSpPr>
          <p:cNvPr id="819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3086A8CA-C5C6-4897-8D28-1CE063F7EEB1}" type="slidenum">
              <a:rPr lang="es-ES" sz="1200">
                <a:solidFill>
                  <a:srgbClr val="898989"/>
                </a:solidFill>
                <a:latin typeface="Calibri" pitchFamily="34" charset="0"/>
              </a:rPr>
              <a:pPr eaLnBrk="1" hangingPunct="1"/>
              <a:t>10</a:t>
            </a:fld>
            <a:endParaRPr lang="es-ES" sz="1200">
              <a:solidFill>
                <a:srgbClr val="898989"/>
              </a:solidFill>
              <a:latin typeface="Calibri" pitchFamily="34" charset="0"/>
            </a:endParaRPr>
          </a:p>
        </p:txBody>
      </p:sp>
      <p:sp>
        <p:nvSpPr>
          <p:cNvPr id="8192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PRIVACY, VIOLATION AND PROTECTION, AND THE CONFLICT WITH FREE SPEECH</a:t>
            </a:r>
          </a:p>
        </p:txBody>
      </p:sp>
      <p:sp>
        <p:nvSpPr>
          <p:cNvPr id="83971" name="Rectangle 3"/>
          <p:cNvSpPr>
            <a:spLocks noGrp="1" noChangeArrowheads="1"/>
          </p:cNvSpPr>
          <p:nvPr>
            <p:ph type="body" idx="1"/>
          </p:nvPr>
        </p:nvSpPr>
        <p:spPr>
          <a:xfrm>
            <a:off x="285750" y="1276350"/>
            <a:ext cx="8572500" cy="4867275"/>
          </a:xfrm>
        </p:spPr>
        <p:txBody>
          <a:bodyPr/>
          <a:lstStyle/>
          <a:p>
            <a:pPr eaLnBrk="1" hangingPunct="1"/>
            <a:r>
              <a:rPr lang="en-US" b="1" smtClean="0"/>
              <a:t>FREE SPEECH ONLINE VERSUS PRIVACY PROTECTION</a:t>
            </a:r>
          </a:p>
          <a:p>
            <a:pPr lvl="1" eaLnBrk="1" hangingPunct="1"/>
            <a:r>
              <a:rPr lang="en-US" b="1" smtClean="0"/>
              <a:t>Free Speech Online Versus Child Protection Debate</a:t>
            </a:r>
          </a:p>
          <a:p>
            <a:pPr lvl="2" eaLnBrk="1" hangingPunct="1"/>
            <a:r>
              <a:rPr lang="en-US" b="1" smtClean="0"/>
              <a:t>Children’s Internet Protection Act (CIPA)</a:t>
            </a:r>
          </a:p>
          <a:p>
            <a:pPr lvl="2" eaLnBrk="1" hangingPunct="1">
              <a:buFontTx/>
              <a:buNone/>
            </a:pPr>
            <a:r>
              <a:rPr lang="en-US" smtClean="0"/>
              <a:t>	U.S. law that mandates the use of filtering technologies in schools and libraries that receive certain types of federal funding.</a:t>
            </a:r>
          </a:p>
        </p:txBody>
      </p:sp>
      <p:sp>
        <p:nvSpPr>
          <p:cNvPr id="839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23492F23-F042-4EE3-A455-56BE4F2DD285}" type="slidenum">
              <a:rPr lang="es-ES" sz="1200">
                <a:solidFill>
                  <a:srgbClr val="898989"/>
                </a:solidFill>
                <a:latin typeface="Calibri" pitchFamily="34" charset="0"/>
              </a:rPr>
              <a:pPr eaLnBrk="1" hangingPunct="1"/>
              <a:t>11</a:t>
            </a:fld>
            <a:endParaRPr lang="es-ES" sz="1200">
              <a:solidFill>
                <a:srgbClr val="898989"/>
              </a:solidFill>
              <a:latin typeface="Calibri" pitchFamily="34" charset="0"/>
            </a:endParaRPr>
          </a:p>
        </p:txBody>
      </p:sp>
      <p:sp>
        <p:nvSpPr>
          <p:cNvPr id="8397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PRIVACY, VIOLATION AND PROTECTION, AND THE CONFLICT WITH FREE SPEECH</a:t>
            </a:r>
          </a:p>
        </p:txBody>
      </p:sp>
      <p:sp>
        <p:nvSpPr>
          <p:cNvPr id="86019" name="Rectangle 3"/>
          <p:cNvSpPr>
            <a:spLocks noGrp="1" noChangeArrowheads="1"/>
          </p:cNvSpPr>
          <p:nvPr>
            <p:ph type="body" idx="1"/>
          </p:nvPr>
        </p:nvSpPr>
        <p:spPr>
          <a:xfrm>
            <a:off x="142875" y="1146175"/>
            <a:ext cx="8715375" cy="4997450"/>
          </a:xfrm>
        </p:spPr>
        <p:txBody>
          <a:bodyPr/>
          <a:lstStyle/>
          <a:p>
            <a:pPr eaLnBrk="1" hangingPunct="1"/>
            <a:r>
              <a:rPr lang="en-US" sz="2800" b="1" smtClean="0"/>
              <a:t>THE PRICE OF PROTECTING AN INDIVIDUAL’S PRIVACY</a:t>
            </a:r>
          </a:p>
          <a:p>
            <a:pPr lvl="1" eaLnBrk="1" hangingPunct="1"/>
            <a:r>
              <a:rPr lang="en-US" sz="2400" b="1" smtClean="0"/>
              <a:t>Example: Sheriff Sues Craigslist to Curb Prostitution</a:t>
            </a:r>
          </a:p>
          <a:p>
            <a:pPr eaLnBrk="1" hangingPunct="1"/>
            <a:r>
              <a:rPr lang="en-US" sz="2800" b="1" smtClean="0"/>
              <a:t>HOW INFORMATION ABOUT INDIVIDUALS IS COLLECTED</a:t>
            </a:r>
          </a:p>
          <a:p>
            <a:pPr lvl="1" eaLnBrk="1" hangingPunct="1"/>
            <a:r>
              <a:rPr lang="en-US" sz="2400" b="1" smtClean="0"/>
              <a:t>Web Site Registration</a:t>
            </a:r>
          </a:p>
          <a:p>
            <a:pPr lvl="1" eaLnBrk="1" hangingPunct="1"/>
            <a:r>
              <a:rPr lang="en-US" sz="2400" b="1" smtClean="0"/>
              <a:t>Cookies</a:t>
            </a:r>
          </a:p>
          <a:p>
            <a:pPr lvl="1" eaLnBrk="1" hangingPunct="1"/>
            <a:r>
              <a:rPr lang="en-US" sz="2400" b="1" smtClean="0"/>
              <a:t>RFID’s Threat to Privacy</a:t>
            </a:r>
          </a:p>
          <a:p>
            <a:pPr lvl="1" eaLnBrk="1" hangingPunct="1"/>
            <a:r>
              <a:rPr lang="en-US" sz="2400" b="1" smtClean="0"/>
              <a:t>Privacy of Employees</a:t>
            </a:r>
          </a:p>
          <a:p>
            <a:pPr lvl="2" eaLnBrk="1" hangingPunct="1"/>
            <a:r>
              <a:rPr lang="en-US" sz="2200" b="1" smtClean="0"/>
              <a:t>darknets</a:t>
            </a:r>
          </a:p>
          <a:p>
            <a:pPr lvl="2" eaLnBrk="1" hangingPunct="1">
              <a:buFontTx/>
              <a:buNone/>
            </a:pPr>
            <a:r>
              <a:rPr lang="en-US" sz="2200" smtClean="0"/>
              <a:t>	Private online community that is only open to those who belong to it.</a:t>
            </a:r>
          </a:p>
        </p:txBody>
      </p:sp>
      <p:sp>
        <p:nvSpPr>
          <p:cNvPr id="860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68E06A6A-FE8E-4DAF-ADED-093F15A0F516}" type="slidenum">
              <a:rPr lang="es-ES" sz="1200">
                <a:solidFill>
                  <a:srgbClr val="898989"/>
                </a:solidFill>
                <a:latin typeface="Calibri" pitchFamily="34" charset="0"/>
              </a:rPr>
              <a:pPr eaLnBrk="1" hangingPunct="1"/>
              <a:t>12</a:t>
            </a:fld>
            <a:endParaRPr lang="es-ES" sz="1200">
              <a:solidFill>
                <a:srgbClr val="898989"/>
              </a:solidFill>
              <a:latin typeface="Calibri" pitchFamily="34" charset="0"/>
            </a:endParaRPr>
          </a:p>
        </p:txBody>
      </p:sp>
      <p:sp>
        <p:nvSpPr>
          <p:cNvPr id="8602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PRIVACY, VIOLATION AND PROTECTION, AND THE CONFLICT WITH FREE SPEECH</a:t>
            </a:r>
          </a:p>
        </p:txBody>
      </p:sp>
      <p:sp>
        <p:nvSpPr>
          <p:cNvPr id="88067" name="Rectangle 3"/>
          <p:cNvSpPr>
            <a:spLocks noGrp="1" noChangeArrowheads="1"/>
          </p:cNvSpPr>
          <p:nvPr>
            <p:ph type="body" idx="1"/>
          </p:nvPr>
        </p:nvSpPr>
        <p:spPr>
          <a:xfrm>
            <a:off x="214313" y="1276350"/>
            <a:ext cx="8715375" cy="4938713"/>
          </a:xfrm>
        </p:spPr>
        <p:txBody>
          <a:bodyPr/>
          <a:lstStyle/>
          <a:p>
            <a:pPr eaLnBrk="1" hangingPunct="1"/>
            <a:r>
              <a:rPr lang="en-US" b="1" smtClean="0"/>
              <a:t>PRIVACY ISSUES IN WEB 2.0 TOOLS AND SOCIAL NETWORKS</a:t>
            </a:r>
          </a:p>
          <a:p>
            <a:pPr lvl="1" eaLnBrk="1" hangingPunct="1"/>
            <a:r>
              <a:rPr lang="en-US" b="1" smtClean="0"/>
              <a:t>Presence, Location, and Privacy</a:t>
            </a:r>
          </a:p>
          <a:p>
            <a:pPr lvl="1" eaLnBrk="1" hangingPunct="1"/>
            <a:r>
              <a:rPr lang="en-US" b="1" smtClean="0"/>
              <a:t>Free Speech via Wikis and Social Networks</a:t>
            </a:r>
          </a:p>
          <a:p>
            <a:pPr eaLnBrk="1" hangingPunct="1"/>
            <a:r>
              <a:rPr lang="en-US" b="1" smtClean="0"/>
              <a:t>PRIVACY PROTECTION USING ETHICAL PRINCIPLES</a:t>
            </a:r>
          </a:p>
          <a:p>
            <a:pPr lvl="1" eaLnBrk="1" hangingPunct="1"/>
            <a:r>
              <a:rPr lang="en-US" b="1" smtClean="0"/>
              <a:t>Platform for Privacy Preferences Project (P3P)</a:t>
            </a:r>
          </a:p>
          <a:p>
            <a:pPr lvl="1" eaLnBrk="1" hangingPunct="1">
              <a:buFontTx/>
              <a:buNone/>
            </a:pPr>
            <a:r>
              <a:rPr lang="en-US" smtClean="0"/>
              <a:t>	A protocol allowing Web sites to declare their intended use of information they collect about browsing users.</a:t>
            </a:r>
          </a:p>
        </p:txBody>
      </p:sp>
      <p:sp>
        <p:nvSpPr>
          <p:cNvPr id="880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948D243F-BEA0-45AE-AD4B-60A9432F1F4B}" type="slidenum">
              <a:rPr lang="es-ES" sz="1200">
                <a:solidFill>
                  <a:srgbClr val="898989"/>
                </a:solidFill>
                <a:latin typeface="Calibri" pitchFamily="34" charset="0"/>
              </a:rPr>
              <a:pPr eaLnBrk="1" hangingPunct="1"/>
              <a:t>13</a:t>
            </a:fld>
            <a:endParaRPr lang="es-ES" sz="1200">
              <a:solidFill>
                <a:srgbClr val="898989"/>
              </a:solidFill>
              <a:latin typeface="Calibri" pitchFamily="34" charset="0"/>
            </a:endParaRPr>
          </a:p>
        </p:txBody>
      </p:sp>
      <p:sp>
        <p:nvSpPr>
          <p:cNvPr id="8806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200" smtClean="0">
                <a:ea typeface="+mj-ea"/>
                <a:cs typeface="+mj-cs"/>
              </a:rPr>
              <a:t>PRIVACY, VIOLATION AND PROTECTION, AND THE CONFLICT WITH FREE SPEECH</a:t>
            </a:r>
          </a:p>
        </p:txBody>
      </p:sp>
      <p:sp>
        <p:nvSpPr>
          <p:cNvPr id="90115" name="Rectangle 3"/>
          <p:cNvSpPr>
            <a:spLocks noGrp="1" noChangeArrowheads="1"/>
          </p:cNvSpPr>
          <p:nvPr>
            <p:ph type="body" idx="1"/>
          </p:nvPr>
        </p:nvSpPr>
        <p:spPr>
          <a:xfrm>
            <a:off x="285750" y="1276350"/>
            <a:ext cx="8643938" cy="4938713"/>
          </a:xfrm>
        </p:spPr>
        <p:txBody>
          <a:bodyPr/>
          <a:lstStyle/>
          <a:p>
            <a:pPr eaLnBrk="1" hangingPunct="1"/>
            <a:r>
              <a:rPr lang="en-US" b="1" smtClean="0"/>
              <a:t>USA PATRIOT Act</a:t>
            </a:r>
          </a:p>
          <a:p>
            <a:pPr eaLnBrk="1" hangingPunct="1">
              <a:buFontTx/>
              <a:buNone/>
            </a:pPr>
            <a:r>
              <a:rPr lang="en-US" smtClean="0"/>
              <a:t>	Uniting and Strengthening America by Providing Appropriate Tools to Intercept and Obstruct Terrorism Act passed in October 2001, in the aftermath of the September 11 terrorist attacks. Its intent is to give law enforcement agencies broader range in their efforts to protect the public.</a:t>
            </a:r>
          </a:p>
        </p:txBody>
      </p:sp>
      <p:sp>
        <p:nvSpPr>
          <p:cNvPr id="901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B7984F1F-C2EF-402A-BBFA-FFDB97902887}" type="slidenum">
              <a:rPr lang="es-ES" sz="1200">
                <a:solidFill>
                  <a:srgbClr val="898989"/>
                </a:solidFill>
                <a:latin typeface="Calibri" pitchFamily="34" charset="0"/>
              </a:rPr>
              <a:pPr eaLnBrk="1" hangingPunct="1"/>
              <a:t>14</a:t>
            </a:fld>
            <a:endParaRPr lang="es-ES" sz="1200">
              <a:solidFill>
                <a:srgbClr val="898989"/>
              </a:solidFill>
              <a:latin typeface="Calibri" pitchFamily="34" charset="0"/>
            </a:endParaRPr>
          </a:p>
        </p:txBody>
      </p:sp>
      <p:sp>
        <p:nvSpPr>
          <p:cNvPr id="9011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46050" y="260350"/>
            <a:ext cx="8997950"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EC AND GREEN COMPUTING</a:t>
            </a:r>
          </a:p>
        </p:txBody>
      </p:sp>
      <p:sp>
        <p:nvSpPr>
          <p:cNvPr id="92163" name="Rectangle 3"/>
          <p:cNvSpPr>
            <a:spLocks noGrp="1" noChangeArrowheads="1"/>
          </p:cNvSpPr>
          <p:nvPr>
            <p:ph type="body" idx="1"/>
          </p:nvPr>
        </p:nvSpPr>
        <p:spPr>
          <a:xfrm>
            <a:off x="285750" y="1276350"/>
            <a:ext cx="8572500" cy="4938713"/>
          </a:xfrm>
        </p:spPr>
        <p:txBody>
          <a:bodyPr/>
          <a:lstStyle/>
          <a:p>
            <a:pPr eaLnBrk="1" hangingPunct="1"/>
            <a:r>
              <a:rPr lang="en-US" sz="2600" b="1" smtClean="0"/>
              <a:t>green computing</a:t>
            </a:r>
          </a:p>
          <a:p>
            <a:pPr eaLnBrk="1" hangingPunct="1">
              <a:buFont typeface="Arial" charset="0"/>
              <a:buNone/>
            </a:pPr>
            <a:r>
              <a:rPr lang="en-US" sz="2600" smtClean="0"/>
              <a:t>	The study and practice of ecofriendly computing resources; is now a key concern of businesses in all industries—not just environmental organizations.</a:t>
            </a:r>
          </a:p>
          <a:p>
            <a:pPr eaLnBrk="1" hangingPunct="1"/>
            <a:r>
              <a:rPr lang="en-US" sz="2600" b="1" smtClean="0"/>
              <a:t>green IT</a:t>
            </a:r>
          </a:p>
          <a:p>
            <a:pPr eaLnBrk="1" hangingPunct="1">
              <a:buFont typeface="Arial" charset="0"/>
              <a:buNone/>
            </a:pPr>
            <a:r>
              <a:rPr lang="en-US" sz="2600" smtClean="0"/>
              <a:t>	Green IT begins with manufacturers producing environmentally friendly products and encouraging IT departments to consider more friendly options like virtualization, power management, and proper recycling habits.</a:t>
            </a:r>
          </a:p>
        </p:txBody>
      </p:sp>
      <p:sp>
        <p:nvSpPr>
          <p:cNvPr id="921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BDDE086C-9E33-42AE-9910-5F21BF2D8710}" type="slidenum">
              <a:rPr lang="es-ES" sz="1200">
                <a:solidFill>
                  <a:srgbClr val="898989"/>
                </a:solidFill>
                <a:latin typeface="Calibri" pitchFamily="34" charset="0"/>
              </a:rPr>
              <a:pPr eaLnBrk="1" hangingPunct="1"/>
              <a:t>15</a:t>
            </a:fld>
            <a:endParaRPr lang="es-ES" sz="1200">
              <a:solidFill>
                <a:srgbClr val="898989"/>
              </a:solidFill>
              <a:latin typeface="Calibri" pitchFamily="34" charset="0"/>
            </a:endParaRPr>
          </a:p>
        </p:txBody>
      </p:sp>
      <p:sp>
        <p:nvSpPr>
          <p:cNvPr id="9216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46050" y="260350"/>
            <a:ext cx="8997950"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EC AND GREEN COMPUTING</a:t>
            </a:r>
          </a:p>
        </p:txBody>
      </p:sp>
      <p:sp>
        <p:nvSpPr>
          <p:cNvPr id="94211" name="Rectangle 3"/>
          <p:cNvSpPr>
            <a:spLocks noGrp="1" noChangeArrowheads="1"/>
          </p:cNvSpPr>
          <p:nvPr>
            <p:ph type="body" idx="1"/>
          </p:nvPr>
        </p:nvSpPr>
        <p:spPr>
          <a:xfrm>
            <a:off x="214313" y="1285875"/>
            <a:ext cx="8643937" cy="4857750"/>
          </a:xfrm>
        </p:spPr>
        <p:txBody>
          <a:bodyPr/>
          <a:lstStyle/>
          <a:p>
            <a:pPr lvl="1" eaLnBrk="1" hangingPunct="1"/>
            <a:r>
              <a:rPr lang="en-US" b="1" smtClean="0"/>
              <a:t>How to Operate Greener Businesses, Data Centers, and Supply Chains</a:t>
            </a:r>
          </a:p>
          <a:p>
            <a:pPr lvl="1" eaLnBrk="1" hangingPunct="1"/>
            <a:r>
              <a:rPr lang="en-US" b="1" smtClean="0"/>
              <a:t>Global Green Regulations</a:t>
            </a:r>
          </a:p>
          <a:p>
            <a:pPr lvl="1" eaLnBrk="1" hangingPunct="1"/>
            <a:r>
              <a:rPr lang="en-US" b="1" smtClean="0"/>
              <a:t>Electronic Product Environmental Assessment Tool (EPEAT)</a:t>
            </a:r>
          </a:p>
          <a:p>
            <a:pPr lvl="1" eaLnBrk="1" hangingPunct="1">
              <a:buFontTx/>
              <a:buNone/>
            </a:pPr>
            <a:r>
              <a:rPr lang="en-US" smtClean="0"/>
              <a:t>	A searchable database of computer hardware that meets a strict set of environmental criteria.</a:t>
            </a:r>
          </a:p>
        </p:txBody>
      </p:sp>
      <p:sp>
        <p:nvSpPr>
          <p:cNvPr id="942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7261E056-5705-4AAF-8B72-D96F070B5752}" type="slidenum">
              <a:rPr lang="es-ES" sz="1200">
                <a:solidFill>
                  <a:srgbClr val="898989"/>
                </a:solidFill>
                <a:latin typeface="Calibri" pitchFamily="34" charset="0"/>
              </a:rPr>
              <a:pPr eaLnBrk="1" hangingPunct="1"/>
              <a:t>16</a:t>
            </a:fld>
            <a:endParaRPr lang="es-ES" sz="1200">
              <a:solidFill>
                <a:srgbClr val="898989"/>
              </a:solidFill>
              <a:latin typeface="Calibri" pitchFamily="34" charset="0"/>
            </a:endParaRPr>
          </a:p>
        </p:txBody>
      </p:sp>
      <p:sp>
        <p:nvSpPr>
          <p:cNvPr id="942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THE FUTURE OF </a:t>
            </a:r>
            <a:br>
              <a:rPr lang="en-US" sz="4000" smtClean="0">
                <a:ea typeface="+mj-ea"/>
                <a:cs typeface="+mj-cs"/>
              </a:rPr>
            </a:br>
            <a:r>
              <a:rPr lang="en-US" sz="4000" smtClean="0">
                <a:ea typeface="+mj-ea"/>
                <a:cs typeface="+mj-cs"/>
              </a:rPr>
              <a:t>ELECTRONIC COMMERCE</a:t>
            </a:r>
          </a:p>
        </p:txBody>
      </p:sp>
      <p:sp>
        <p:nvSpPr>
          <p:cNvPr id="96259" name="Rectangle 3"/>
          <p:cNvSpPr>
            <a:spLocks noGrp="1" noChangeArrowheads="1"/>
          </p:cNvSpPr>
          <p:nvPr>
            <p:ph type="body" idx="1"/>
          </p:nvPr>
        </p:nvSpPr>
        <p:spPr>
          <a:xfrm>
            <a:off x="214313" y="1276350"/>
            <a:ext cx="8643937" cy="4795838"/>
          </a:xfrm>
        </p:spPr>
        <p:txBody>
          <a:bodyPr/>
          <a:lstStyle/>
          <a:p>
            <a:pPr eaLnBrk="1" hangingPunct="1"/>
            <a:r>
              <a:rPr lang="en-US" b="1" smtClean="0"/>
              <a:t>INTEGRATING THE MARKETPLACE WITH THE MARKETSPACE</a:t>
            </a:r>
          </a:p>
          <a:p>
            <a:pPr eaLnBrk="1" hangingPunct="1"/>
            <a:r>
              <a:rPr lang="en-US" b="1" smtClean="0"/>
              <a:t>SOCIAL NETWORKS</a:t>
            </a:r>
          </a:p>
          <a:p>
            <a:pPr eaLnBrk="1" hangingPunct="1"/>
            <a:r>
              <a:rPr lang="en-US" b="1" smtClean="0"/>
              <a:t>FUTURE TRENDS</a:t>
            </a:r>
          </a:p>
          <a:p>
            <a:pPr lvl="1" eaLnBrk="1" hangingPunct="1"/>
            <a:r>
              <a:rPr lang="en-US" smtClean="0"/>
              <a:t>Security concern</a:t>
            </a:r>
          </a:p>
          <a:p>
            <a:pPr lvl="1" eaLnBrk="1" hangingPunct="1"/>
            <a:r>
              <a:rPr lang="en-US" smtClean="0"/>
              <a:t>Lack of Net neutrality</a:t>
            </a:r>
          </a:p>
          <a:p>
            <a:pPr lvl="1" eaLnBrk="1" hangingPunct="1"/>
            <a:r>
              <a:rPr lang="en-US" smtClean="0"/>
              <a:t>Copyright complaints</a:t>
            </a:r>
          </a:p>
          <a:p>
            <a:pPr lvl="1" eaLnBrk="1" hangingPunct="1"/>
            <a:r>
              <a:rPr lang="en-US" smtClean="0"/>
              <a:t>Choppy connectivity</a:t>
            </a:r>
          </a:p>
        </p:txBody>
      </p:sp>
      <p:sp>
        <p:nvSpPr>
          <p:cNvPr id="962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907D0A18-E456-408A-99A5-3F551E8FE920}" type="slidenum">
              <a:rPr lang="es-ES" sz="1200">
                <a:solidFill>
                  <a:srgbClr val="898989"/>
                </a:solidFill>
                <a:latin typeface="Calibri" pitchFamily="34" charset="0"/>
              </a:rPr>
              <a:pPr eaLnBrk="1" hangingPunct="1"/>
              <a:t>17</a:t>
            </a:fld>
            <a:endParaRPr lang="es-ES" sz="1200">
              <a:solidFill>
                <a:srgbClr val="898989"/>
              </a:solidFill>
              <a:latin typeface="Calibri" pitchFamily="34" charset="0"/>
            </a:endParaRPr>
          </a:p>
        </p:txBody>
      </p:sp>
      <p:sp>
        <p:nvSpPr>
          <p:cNvPr id="9626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6050" y="260350"/>
            <a:ext cx="8997950"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MANAGERIAL ISSUES</a:t>
            </a:r>
          </a:p>
        </p:txBody>
      </p:sp>
      <p:sp>
        <p:nvSpPr>
          <p:cNvPr id="98307" name="Rectangle 3"/>
          <p:cNvSpPr>
            <a:spLocks noGrp="1" noChangeArrowheads="1"/>
          </p:cNvSpPr>
          <p:nvPr>
            <p:ph type="body" idx="1"/>
          </p:nvPr>
        </p:nvSpPr>
        <p:spPr>
          <a:xfrm>
            <a:off x="285750" y="1276350"/>
            <a:ext cx="8643938" cy="4867275"/>
          </a:xfrm>
        </p:spPr>
        <p:txBody>
          <a:bodyPr/>
          <a:lstStyle/>
          <a:p>
            <a:pPr marL="514350" indent="-514350" eaLnBrk="1" hangingPunct="1">
              <a:buFontTx/>
              <a:buAutoNum type="arabicPeriod"/>
            </a:pPr>
            <a:r>
              <a:rPr lang="en-US" smtClean="0"/>
              <a:t>What is the strategic value of EC to the organization?</a:t>
            </a:r>
          </a:p>
          <a:p>
            <a:pPr marL="514350" indent="-514350" eaLnBrk="1" hangingPunct="1">
              <a:buFontTx/>
              <a:buAutoNum type="arabicPeriod"/>
            </a:pPr>
            <a:r>
              <a:rPr lang="en-US" smtClean="0"/>
              <a:t>Who determines EC strategy?</a:t>
            </a:r>
          </a:p>
          <a:p>
            <a:pPr marL="514350" indent="-514350" eaLnBrk="1" hangingPunct="1">
              <a:buFontTx/>
              <a:buAutoNum type="arabicPeriod"/>
            </a:pPr>
            <a:r>
              <a:rPr lang="en-US" smtClean="0"/>
              <a:t>What are the benefits and risks of EC?</a:t>
            </a:r>
          </a:p>
          <a:p>
            <a:pPr marL="514350" indent="-514350" eaLnBrk="1" hangingPunct="1">
              <a:buFontTx/>
              <a:buAutoNum type="arabicPeriod"/>
            </a:pPr>
            <a:r>
              <a:rPr lang="en-US" smtClean="0"/>
              <a:t>What metrics should we use?</a:t>
            </a:r>
          </a:p>
          <a:p>
            <a:pPr marL="514350" indent="-514350" eaLnBrk="1" hangingPunct="1">
              <a:buFontTx/>
              <a:buAutoNum type="arabicPeriod"/>
            </a:pPr>
            <a:r>
              <a:rPr lang="en-US" smtClean="0"/>
              <a:t>How do we measure the value of EC investment?</a:t>
            </a:r>
          </a:p>
          <a:p>
            <a:pPr marL="514350" indent="-514350" eaLnBrk="1" hangingPunct="1"/>
            <a:endParaRPr lang="en-US" smtClean="0"/>
          </a:p>
        </p:txBody>
      </p:sp>
      <p:sp>
        <p:nvSpPr>
          <p:cNvPr id="983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1CCD457E-12D7-4F9A-9721-1D9285E7CAC0}" type="slidenum">
              <a:rPr lang="es-ES" sz="1200">
                <a:solidFill>
                  <a:srgbClr val="898989"/>
                </a:solidFill>
                <a:latin typeface="Calibri" pitchFamily="34" charset="0"/>
              </a:rPr>
              <a:pPr eaLnBrk="1" hangingPunct="1"/>
              <a:t>18</a:t>
            </a:fld>
            <a:endParaRPr lang="es-ES" sz="1200">
              <a:solidFill>
                <a:srgbClr val="898989"/>
              </a:solidFill>
              <a:latin typeface="Calibri" pitchFamily="34" charset="0"/>
            </a:endParaRPr>
          </a:p>
        </p:txBody>
      </p:sp>
      <p:sp>
        <p:nvSpPr>
          <p:cNvPr id="983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4D1122F6-5388-45C8-AFE9-5CEA80C7656B}" type="slidenum">
              <a:rPr lang="es-ES" sz="1200">
                <a:solidFill>
                  <a:srgbClr val="898989"/>
                </a:solidFill>
                <a:latin typeface="Calibri" pitchFamily="34" charset="0"/>
              </a:rPr>
              <a:pPr eaLnBrk="1" hangingPunct="1"/>
              <a:t>1</a:t>
            </a:fld>
            <a:endParaRPr lang="es-ES" sz="1200">
              <a:solidFill>
                <a:srgbClr val="898989"/>
              </a:solidFill>
              <a:latin typeface="Calibri" pitchFamily="34" charset="0"/>
            </a:endParaRPr>
          </a:p>
        </p:txBody>
      </p:sp>
      <p:sp>
        <p:nvSpPr>
          <p:cNvPr id="6553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pic>
        <p:nvPicPr>
          <p:cNvPr id="655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722313"/>
            <a:ext cx="8701087" cy="535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6050" y="260350"/>
            <a:ext cx="8997950"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MANAGERIAL ISSUES</a:t>
            </a:r>
          </a:p>
        </p:txBody>
      </p:sp>
      <p:sp>
        <p:nvSpPr>
          <p:cNvPr id="100355" name="Rectangle 3"/>
          <p:cNvSpPr>
            <a:spLocks noGrp="1" noChangeArrowheads="1"/>
          </p:cNvSpPr>
          <p:nvPr>
            <p:ph type="body" idx="1"/>
          </p:nvPr>
        </p:nvSpPr>
        <p:spPr>
          <a:xfrm>
            <a:off x="214313" y="1276350"/>
            <a:ext cx="8501062" cy="4867275"/>
          </a:xfrm>
        </p:spPr>
        <p:txBody>
          <a:bodyPr/>
          <a:lstStyle/>
          <a:p>
            <a:pPr marL="514350" indent="-514350" eaLnBrk="1" hangingPunct="1">
              <a:buFontTx/>
              <a:buAutoNum type="arabicPeriod" startAt="6"/>
            </a:pPr>
            <a:r>
              <a:rPr lang="en-US" smtClean="0"/>
              <a:t>How can we go global?</a:t>
            </a:r>
          </a:p>
          <a:p>
            <a:pPr marL="514350" indent="-514350" eaLnBrk="1" hangingPunct="1">
              <a:buFontTx/>
              <a:buAutoNum type="arabicPeriod" startAt="6"/>
            </a:pPr>
            <a:r>
              <a:rPr lang="en-US" smtClean="0"/>
              <a:t>Can we learn to love smallness?</a:t>
            </a:r>
          </a:p>
          <a:p>
            <a:pPr marL="514350" indent="-514350" eaLnBrk="1" hangingPunct="1">
              <a:buFontTx/>
              <a:buAutoNum type="arabicPeriod" startAt="6"/>
            </a:pPr>
            <a:r>
              <a:rPr lang="en-US" smtClean="0"/>
              <a:t>What legal and ethical issues should be of major concern to an EC enterprise?</a:t>
            </a:r>
          </a:p>
          <a:p>
            <a:pPr marL="514350" indent="-514350" eaLnBrk="1" hangingPunct="1">
              <a:buFontTx/>
              <a:buAutoNum type="arabicPeriod" startAt="6"/>
            </a:pPr>
            <a:r>
              <a:rPr lang="en-US" smtClean="0"/>
              <a:t>What are the most critical ethical issues?</a:t>
            </a:r>
          </a:p>
          <a:p>
            <a:pPr marL="514350" indent="-514350" eaLnBrk="1" hangingPunct="1">
              <a:buFontTx/>
              <a:buAutoNum type="arabicPeriod" startAt="6"/>
            </a:pPr>
            <a:r>
              <a:rPr lang="en-US" smtClean="0"/>
              <a:t>How shall we approach EC green computing?</a:t>
            </a:r>
          </a:p>
        </p:txBody>
      </p:sp>
      <p:sp>
        <p:nvSpPr>
          <p:cNvPr id="1003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EF022719-CD62-42DF-9AEA-050A028E3453}" type="slidenum">
              <a:rPr lang="es-ES" sz="1200">
                <a:solidFill>
                  <a:srgbClr val="898989"/>
                </a:solidFill>
                <a:latin typeface="Calibri" pitchFamily="34" charset="0"/>
              </a:rPr>
              <a:pPr eaLnBrk="1" hangingPunct="1"/>
              <a:t>19</a:t>
            </a:fld>
            <a:endParaRPr lang="es-ES" sz="1200">
              <a:solidFill>
                <a:srgbClr val="898989"/>
              </a:solidFill>
              <a:latin typeface="Calibri" pitchFamily="34" charset="0"/>
            </a:endParaRPr>
          </a:p>
        </p:txBody>
      </p:sp>
      <p:sp>
        <p:nvSpPr>
          <p:cNvPr id="10035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INTELLECTUAL PROPERTY </a:t>
            </a:r>
            <a:br>
              <a:rPr lang="en-US" sz="3600" dirty="0" smtClean="0">
                <a:ea typeface="+mj-ea"/>
                <a:cs typeface="+mj-cs"/>
              </a:rPr>
            </a:br>
            <a:r>
              <a:rPr lang="en-US" sz="3600" dirty="0" smtClean="0">
                <a:ea typeface="+mj-ea"/>
                <a:cs typeface="+mj-cs"/>
              </a:rPr>
              <a:t>AND OTHER REGULATORY ISSUES</a:t>
            </a:r>
          </a:p>
        </p:txBody>
      </p:sp>
      <p:sp>
        <p:nvSpPr>
          <p:cNvPr id="67587" name="Rectangle 3"/>
          <p:cNvSpPr>
            <a:spLocks noGrp="1" noChangeArrowheads="1"/>
          </p:cNvSpPr>
          <p:nvPr>
            <p:ph type="body" idx="1"/>
          </p:nvPr>
        </p:nvSpPr>
        <p:spPr>
          <a:xfrm>
            <a:off x="428625" y="1276350"/>
            <a:ext cx="8286750" cy="4724400"/>
          </a:xfrm>
        </p:spPr>
        <p:txBody>
          <a:bodyPr/>
          <a:lstStyle/>
          <a:p>
            <a:pPr eaLnBrk="1" hangingPunct="1"/>
            <a:r>
              <a:rPr lang="en-US" b="1" smtClean="0"/>
              <a:t>LAWS ARE SUBJECT TO INTERPRETATION</a:t>
            </a:r>
          </a:p>
          <a:p>
            <a:pPr eaLnBrk="1" hangingPunct="1"/>
            <a:r>
              <a:rPr lang="en-US" b="1" smtClean="0"/>
              <a:t>PERSONAL AND PROPERTY RIGHTS</a:t>
            </a:r>
          </a:p>
          <a:p>
            <a:pPr lvl="1" eaLnBrk="1" hangingPunct="1"/>
            <a:r>
              <a:rPr lang="en-US" b="1" smtClean="0"/>
              <a:t>civil litigation</a:t>
            </a:r>
          </a:p>
          <a:p>
            <a:pPr lvl="1" eaLnBrk="1" hangingPunct="1">
              <a:buFontTx/>
              <a:buNone/>
            </a:pPr>
            <a:r>
              <a:rPr lang="en-US" smtClean="0"/>
              <a:t>	An adversarial proceeding in which a party (the plaintiff) sues another party (the defendant) to get compensation for a wrong committed by the defendant.</a:t>
            </a:r>
          </a:p>
          <a:p>
            <a:pPr lvl="1" eaLnBrk="1" hangingPunct="1">
              <a:buFontTx/>
              <a:buNone/>
            </a:pPr>
            <a:endParaRPr lang="en-US" smtClean="0"/>
          </a:p>
        </p:txBody>
      </p:sp>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3C45F4D0-669F-4AC3-B709-68364EB57C17}" type="slidenum">
              <a:rPr lang="es-ES" sz="1200">
                <a:solidFill>
                  <a:srgbClr val="898989"/>
                </a:solidFill>
                <a:latin typeface="Calibri" pitchFamily="34" charset="0"/>
              </a:rPr>
              <a:pPr eaLnBrk="1" hangingPunct="1"/>
              <a:t>2</a:t>
            </a:fld>
            <a:endParaRPr lang="es-ES" sz="1200">
              <a:solidFill>
                <a:srgbClr val="898989"/>
              </a:solidFill>
              <a:latin typeface="Calibri" pitchFamily="34" charset="0"/>
            </a:endParaRPr>
          </a:p>
        </p:txBody>
      </p:sp>
      <p:sp>
        <p:nvSpPr>
          <p:cNvPr id="6758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INTELLECTUAL PROPERTY </a:t>
            </a:r>
            <a:br>
              <a:rPr lang="en-US" sz="3600" dirty="0" smtClean="0">
                <a:ea typeface="+mj-ea"/>
                <a:cs typeface="+mj-cs"/>
              </a:rPr>
            </a:br>
            <a:r>
              <a:rPr lang="en-US" sz="3600" dirty="0" smtClean="0">
                <a:ea typeface="+mj-ea"/>
                <a:cs typeface="+mj-cs"/>
              </a:rPr>
              <a:t>AND OTHER REGULATORY ISSUES</a:t>
            </a:r>
          </a:p>
        </p:txBody>
      </p:sp>
      <p:sp>
        <p:nvSpPr>
          <p:cNvPr id="69635" name="Rectangle 3"/>
          <p:cNvSpPr>
            <a:spLocks noGrp="1" noChangeArrowheads="1"/>
          </p:cNvSpPr>
          <p:nvPr>
            <p:ph type="body" idx="1"/>
          </p:nvPr>
        </p:nvSpPr>
        <p:spPr>
          <a:xfrm>
            <a:off x="357188" y="1276350"/>
            <a:ext cx="8786812" cy="4940300"/>
          </a:xfrm>
        </p:spPr>
        <p:txBody>
          <a:bodyPr/>
          <a:lstStyle/>
          <a:p>
            <a:pPr lvl="1" eaLnBrk="1" hangingPunct="1"/>
            <a:r>
              <a:rPr lang="en-US" b="1" smtClean="0"/>
              <a:t>regulatory compliance</a:t>
            </a:r>
          </a:p>
          <a:p>
            <a:pPr lvl="1" eaLnBrk="1" hangingPunct="1">
              <a:buFontTx/>
              <a:buNone/>
            </a:pPr>
            <a:r>
              <a:rPr lang="en-US" smtClean="0"/>
              <a:t>	Systems or departments in an organization whose job is to ensure that personnel are aware of and take steps to comply with relevant laws, standards, policies, and regulations.</a:t>
            </a:r>
          </a:p>
          <a:p>
            <a:pPr lvl="1" eaLnBrk="1" hangingPunct="1"/>
            <a:r>
              <a:rPr lang="en-US" b="1" smtClean="0"/>
              <a:t>compliance data</a:t>
            </a:r>
          </a:p>
          <a:p>
            <a:pPr lvl="1" eaLnBrk="1" hangingPunct="1">
              <a:buFontTx/>
              <a:buNone/>
            </a:pPr>
            <a:r>
              <a:rPr lang="en-US" smtClean="0"/>
              <a:t>	All data belonging or pertaining to an enterprise included in the law, which can be used for the purpose of implementing or validating compliance.</a:t>
            </a:r>
          </a:p>
        </p:txBody>
      </p:sp>
      <p:sp>
        <p:nvSpPr>
          <p:cNvPr id="696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897C4638-AE9F-43EB-97D0-93D48FC5EBAD}" type="slidenum">
              <a:rPr lang="es-ES" sz="1200">
                <a:solidFill>
                  <a:srgbClr val="898989"/>
                </a:solidFill>
                <a:latin typeface="Calibri" pitchFamily="34" charset="0"/>
              </a:rPr>
              <a:pPr eaLnBrk="1" hangingPunct="1"/>
              <a:t>3</a:t>
            </a:fld>
            <a:endParaRPr lang="es-ES" sz="1200">
              <a:solidFill>
                <a:srgbClr val="898989"/>
              </a:solidFill>
              <a:latin typeface="Calibri" pitchFamily="34" charset="0"/>
            </a:endParaRPr>
          </a:p>
        </p:txBody>
      </p:sp>
      <p:sp>
        <p:nvSpPr>
          <p:cNvPr id="696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INTELLECTUAL PROPERTY </a:t>
            </a:r>
            <a:br>
              <a:rPr lang="en-US" sz="3600" dirty="0" smtClean="0">
                <a:ea typeface="+mj-ea"/>
                <a:cs typeface="+mj-cs"/>
              </a:rPr>
            </a:br>
            <a:r>
              <a:rPr lang="en-US" sz="3600" dirty="0" smtClean="0">
                <a:ea typeface="+mj-ea"/>
                <a:cs typeface="+mj-cs"/>
              </a:rPr>
              <a:t>AND OTHER REGULATORY ISSUES</a:t>
            </a:r>
          </a:p>
        </p:txBody>
      </p:sp>
      <p:sp>
        <p:nvSpPr>
          <p:cNvPr id="71683" name="Rectangle 3"/>
          <p:cNvSpPr>
            <a:spLocks noGrp="1" noChangeArrowheads="1"/>
          </p:cNvSpPr>
          <p:nvPr>
            <p:ph type="body" idx="1"/>
          </p:nvPr>
        </p:nvSpPr>
        <p:spPr>
          <a:xfrm>
            <a:off x="214313" y="1143000"/>
            <a:ext cx="8715375" cy="4795838"/>
          </a:xfrm>
        </p:spPr>
        <p:txBody>
          <a:bodyPr/>
          <a:lstStyle/>
          <a:p>
            <a:pPr eaLnBrk="1" hangingPunct="1"/>
            <a:r>
              <a:rPr lang="en-US" sz="2800" b="1" smtClean="0"/>
              <a:t>intellectual property</a:t>
            </a:r>
          </a:p>
          <a:p>
            <a:pPr eaLnBrk="1" hangingPunct="1">
              <a:buFontTx/>
              <a:buNone/>
            </a:pPr>
            <a:r>
              <a:rPr lang="en-US" sz="2800" smtClean="0"/>
              <a:t>	Creations of the mind, such as inventions, literary and artistic works, and symbols, names, images, and designs, used in commerce.</a:t>
            </a:r>
          </a:p>
          <a:p>
            <a:pPr lvl="1" eaLnBrk="1" hangingPunct="1"/>
            <a:r>
              <a:rPr lang="en-US" sz="2400" b="1" smtClean="0"/>
              <a:t>copyright</a:t>
            </a:r>
          </a:p>
          <a:p>
            <a:pPr lvl="1" eaLnBrk="1" hangingPunct="1">
              <a:buFontTx/>
              <a:buNone/>
            </a:pPr>
            <a:r>
              <a:rPr lang="en-US" sz="2400" smtClean="0"/>
              <a:t>	An exclusive right of the author or creator of a book, movie, musical composition, or other artistic property to print, copy, sell, license, distribute, transform to another medium, translate, record, perform, or otherwise use.</a:t>
            </a:r>
          </a:p>
          <a:p>
            <a:pPr lvl="1" eaLnBrk="1" hangingPunct="1"/>
            <a:r>
              <a:rPr lang="en-US" sz="2400" b="1" smtClean="0"/>
              <a:t>infringement</a:t>
            </a:r>
          </a:p>
          <a:p>
            <a:pPr lvl="1" eaLnBrk="1" hangingPunct="1">
              <a:buFontTx/>
              <a:buNone/>
            </a:pPr>
            <a:r>
              <a:rPr lang="en-US" sz="2400" smtClean="0"/>
              <a:t>	Use of the work without permission or contracting for payment of a royalty.</a:t>
            </a:r>
          </a:p>
          <a:p>
            <a:pPr eaLnBrk="1" hangingPunct="1">
              <a:buFontTx/>
              <a:buNone/>
            </a:pPr>
            <a:endParaRPr lang="en-US" sz="2800" smtClean="0"/>
          </a:p>
          <a:p>
            <a:pPr eaLnBrk="1" hangingPunct="1">
              <a:buFontTx/>
              <a:buNone/>
            </a:pPr>
            <a:endParaRPr lang="en-US" smtClean="0"/>
          </a:p>
        </p:txBody>
      </p:sp>
      <p:sp>
        <p:nvSpPr>
          <p:cNvPr id="716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EDDD590E-9F88-4E57-9E81-51847946D233}" type="slidenum">
              <a:rPr lang="es-ES" sz="1200">
                <a:solidFill>
                  <a:srgbClr val="898989"/>
                </a:solidFill>
                <a:latin typeface="Calibri" pitchFamily="34" charset="0"/>
              </a:rPr>
              <a:pPr eaLnBrk="1" hangingPunct="1"/>
              <a:t>4</a:t>
            </a:fld>
            <a:endParaRPr lang="es-ES" sz="1200">
              <a:solidFill>
                <a:srgbClr val="898989"/>
              </a:solidFill>
              <a:latin typeface="Calibri" pitchFamily="34" charset="0"/>
            </a:endParaRPr>
          </a:p>
        </p:txBody>
      </p:sp>
      <p:sp>
        <p:nvSpPr>
          <p:cNvPr id="7168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INTELLECTUAL PROPERTY </a:t>
            </a:r>
            <a:br>
              <a:rPr lang="en-US" sz="3600" dirty="0" smtClean="0">
                <a:ea typeface="+mj-ea"/>
                <a:cs typeface="+mj-cs"/>
              </a:rPr>
            </a:br>
            <a:r>
              <a:rPr lang="en-US" sz="3600" dirty="0" smtClean="0">
                <a:ea typeface="+mj-ea"/>
                <a:cs typeface="+mj-cs"/>
              </a:rPr>
              <a:t>AND OTHER REGULATORY ISSUES</a:t>
            </a:r>
          </a:p>
        </p:txBody>
      </p:sp>
      <p:sp>
        <p:nvSpPr>
          <p:cNvPr id="73731" name="Rectangle 3"/>
          <p:cNvSpPr>
            <a:spLocks noGrp="1" noChangeArrowheads="1"/>
          </p:cNvSpPr>
          <p:nvPr>
            <p:ph type="body" idx="1"/>
          </p:nvPr>
        </p:nvSpPr>
        <p:spPr>
          <a:xfrm>
            <a:off x="357188" y="1276350"/>
            <a:ext cx="8786812" cy="4940300"/>
          </a:xfrm>
        </p:spPr>
        <p:txBody>
          <a:bodyPr/>
          <a:lstStyle/>
          <a:p>
            <a:pPr lvl="1" eaLnBrk="1" hangingPunct="1"/>
            <a:r>
              <a:rPr lang="en-US" b="1" smtClean="0"/>
              <a:t>digital rights management (DRM)</a:t>
            </a:r>
          </a:p>
          <a:p>
            <a:pPr lvl="1" eaLnBrk="1" hangingPunct="1">
              <a:buFontTx/>
              <a:buNone/>
            </a:pPr>
            <a:r>
              <a:rPr lang="en-US" smtClean="0"/>
              <a:t>	An umbrella term for any of several arrangements that allow a vendor of content in electronic form to control the material and restrict its usage.</a:t>
            </a:r>
          </a:p>
          <a:p>
            <a:pPr lvl="2" eaLnBrk="1" hangingPunct="1"/>
            <a:r>
              <a:rPr lang="en-US" b="1" smtClean="0"/>
              <a:t>fair use</a:t>
            </a:r>
          </a:p>
          <a:p>
            <a:pPr lvl="2" eaLnBrk="1" hangingPunct="1">
              <a:buFont typeface="Arial" charset="0"/>
              <a:buNone/>
            </a:pPr>
            <a:r>
              <a:rPr lang="en-US" b="1" smtClean="0"/>
              <a:t>	</a:t>
            </a:r>
            <a:r>
              <a:rPr lang="en-US" smtClean="0"/>
              <a:t>The use of copyrighted material for noncommercial </a:t>
            </a:r>
          </a:p>
          <a:p>
            <a:pPr lvl="2" eaLnBrk="1" hangingPunct="1">
              <a:buFont typeface="Arial" charset="0"/>
              <a:buNone/>
            </a:pPr>
            <a:r>
              <a:rPr lang="en-US" smtClean="0"/>
              <a:t>	purposes.</a:t>
            </a:r>
          </a:p>
        </p:txBody>
      </p:sp>
      <p:sp>
        <p:nvSpPr>
          <p:cNvPr id="737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28766EE4-7210-43CE-AD13-7C74A31C8707}" type="slidenum">
              <a:rPr lang="es-ES" sz="1200">
                <a:solidFill>
                  <a:srgbClr val="898989"/>
                </a:solidFill>
                <a:latin typeface="Calibri" pitchFamily="34" charset="0"/>
              </a:rPr>
              <a:pPr eaLnBrk="1" hangingPunct="1"/>
              <a:t>5</a:t>
            </a:fld>
            <a:endParaRPr lang="es-ES" sz="1200">
              <a:solidFill>
                <a:srgbClr val="898989"/>
              </a:solidFill>
              <a:latin typeface="Calibri" pitchFamily="34" charset="0"/>
            </a:endParaRPr>
          </a:p>
        </p:txBody>
      </p:sp>
      <p:sp>
        <p:nvSpPr>
          <p:cNvPr id="7373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ea typeface="+mj-ea"/>
                <a:cs typeface="+mj-cs"/>
              </a:rPr>
              <a:t>INTELLECTUAL PROPERTY </a:t>
            </a:r>
            <a:br>
              <a:rPr lang="en-US" sz="3600" dirty="0" smtClean="0">
                <a:ea typeface="+mj-ea"/>
                <a:cs typeface="+mj-cs"/>
              </a:rPr>
            </a:br>
            <a:r>
              <a:rPr lang="en-US" sz="3600" dirty="0" smtClean="0">
                <a:ea typeface="+mj-ea"/>
                <a:cs typeface="+mj-cs"/>
              </a:rPr>
              <a:t>AND OTHER REGULATORY ISSUES</a:t>
            </a:r>
          </a:p>
        </p:txBody>
      </p:sp>
      <p:sp>
        <p:nvSpPr>
          <p:cNvPr id="75779" name="Rectangle 3"/>
          <p:cNvSpPr>
            <a:spLocks noGrp="1" noChangeArrowheads="1"/>
          </p:cNvSpPr>
          <p:nvPr>
            <p:ph type="body" idx="1"/>
          </p:nvPr>
        </p:nvSpPr>
        <p:spPr>
          <a:xfrm>
            <a:off x="214313" y="1276350"/>
            <a:ext cx="8929687" cy="4940300"/>
          </a:xfrm>
        </p:spPr>
        <p:txBody>
          <a:bodyPr/>
          <a:lstStyle/>
          <a:p>
            <a:pPr lvl="1" eaLnBrk="1" hangingPunct="1"/>
            <a:r>
              <a:rPr lang="en-US" b="1" smtClean="0"/>
              <a:t>patent</a:t>
            </a:r>
          </a:p>
          <a:p>
            <a:pPr lvl="1" eaLnBrk="1" hangingPunct="1">
              <a:buFontTx/>
              <a:buNone/>
            </a:pPr>
            <a:r>
              <a:rPr lang="en-US" smtClean="0"/>
              <a:t>	A document that grants the holder exclusive rights to an invention for a fixed number of years. </a:t>
            </a:r>
          </a:p>
          <a:p>
            <a:pPr lvl="1" eaLnBrk="1" hangingPunct="1"/>
            <a:r>
              <a:rPr lang="en-US" b="1" smtClean="0"/>
              <a:t>trademark</a:t>
            </a:r>
          </a:p>
          <a:p>
            <a:pPr lvl="1" eaLnBrk="1" hangingPunct="1">
              <a:buFontTx/>
              <a:buNone/>
            </a:pPr>
            <a:r>
              <a:rPr lang="en-US" smtClean="0"/>
              <a:t>	A symbol used by businesses to identify their goods and services; government registration of the trademark confers exclusive legal right to its use.</a:t>
            </a:r>
          </a:p>
        </p:txBody>
      </p:sp>
      <p:sp>
        <p:nvSpPr>
          <p:cNvPr id="757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7538702E-C135-4A27-AF01-F081DD1B63EB}" type="slidenum">
              <a:rPr lang="es-ES" sz="1200">
                <a:solidFill>
                  <a:srgbClr val="898989"/>
                </a:solidFill>
                <a:latin typeface="Calibri" pitchFamily="34" charset="0"/>
              </a:rPr>
              <a:pPr eaLnBrk="1" hangingPunct="1"/>
              <a:t>6</a:t>
            </a:fld>
            <a:endParaRPr lang="es-ES" sz="1200">
              <a:solidFill>
                <a:srgbClr val="898989"/>
              </a:solidFill>
              <a:latin typeface="Calibri" pitchFamily="34" charset="0"/>
            </a:endParaRPr>
          </a:p>
        </p:txBody>
      </p:sp>
      <p:sp>
        <p:nvSpPr>
          <p:cNvPr id="757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46050" y="260350"/>
            <a:ext cx="8997950" cy="720725"/>
          </a:xfrm>
        </p:spPr>
        <p:txBody>
          <a:bodyPr rtlCol="0">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3600" dirty="0" smtClean="0">
                <a:ln>
                  <a:solidFill>
                    <a:schemeClr val="tx1"/>
                  </a:solidFill>
                  <a:prstDash val="solid"/>
                </a:ln>
                <a:solidFill>
                  <a:srgbClr val="00B0F0"/>
                </a:solidFill>
                <a:ea typeface="+mj-ea"/>
                <a:cs typeface="+mj-cs"/>
              </a:rPr>
              <a:t>INTELLECTUAL PROPERTY </a:t>
            </a:r>
            <a:br>
              <a:rPr lang="en-US" sz="3600" dirty="0" smtClean="0">
                <a:ln>
                  <a:solidFill>
                    <a:schemeClr val="tx1"/>
                  </a:solidFill>
                  <a:prstDash val="solid"/>
                </a:ln>
                <a:solidFill>
                  <a:srgbClr val="00B0F0"/>
                </a:solidFill>
                <a:ea typeface="+mj-ea"/>
                <a:cs typeface="+mj-cs"/>
              </a:rPr>
            </a:br>
            <a:r>
              <a:rPr lang="en-US" sz="3600" dirty="0" smtClean="0">
                <a:ln>
                  <a:solidFill>
                    <a:schemeClr val="tx1"/>
                  </a:solidFill>
                  <a:prstDash val="solid"/>
                </a:ln>
                <a:solidFill>
                  <a:srgbClr val="00B0F0"/>
                </a:solidFill>
                <a:ea typeface="+mj-ea"/>
                <a:cs typeface="+mj-cs"/>
              </a:rPr>
              <a:t>AND OTHER REGULATORY ISSUES</a:t>
            </a:r>
          </a:p>
        </p:txBody>
      </p:sp>
      <p:sp>
        <p:nvSpPr>
          <p:cNvPr id="122883" name="Rectangle 3"/>
          <p:cNvSpPr>
            <a:spLocks noGrp="1" noChangeArrowheads="1"/>
          </p:cNvSpPr>
          <p:nvPr>
            <p:ph type="body" idx="4294967295"/>
          </p:nvPr>
        </p:nvSpPr>
        <p:spPr>
          <a:xfrm>
            <a:off x="357188" y="1276350"/>
            <a:ext cx="8786812" cy="4940300"/>
          </a:xfrm>
        </p:spPr>
        <p:txBody>
          <a:bodyPr/>
          <a:lstStyle/>
          <a:p>
            <a:pPr lvl="1" eaLnBrk="1" hangingPunct="1">
              <a:buFont typeface="Arial" charset="0"/>
              <a:buNone/>
            </a:pPr>
            <a:r>
              <a:rPr lang="en-US" b="1" smtClean="0"/>
              <a:t>- Taobao selling fake products </a:t>
            </a:r>
          </a:p>
          <a:p>
            <a:pPr lvl="1" eaLnBrk="1" hangingPunct="1">
              <a:buFont typeface="Arial" charset="0"/>
              <a:buNone/>
            </a:pPr>
            <a:r>
              <a:rPr lang="en-US" b="1" smtClean="0"/>
              <a:t>- Newspaper or magazines selling fake products</a:t>
            </a:r>
          </a:p>
          <a:p>
            <a:pPr lvl="1" eaLnBrk="1" hangingPunct="1">
              <a:buFontTx/>
              <a:buNone/>
            </a:pPr>
            <a:r>
              <a:rPr lang="en-US" smtClean="0"/>
              <a:t>	</a:t>
            </a:r>
          </a:p>
          <a:p>
            <a:pPr lvl="1" eaLnBrk="1" hangingPunct="1">
              <a:buFontTx/>
              <a:buNone/>
            </a:pPr>
            <a:r>
              <a:rPr lang="en-US" smtClean="0"/>
              <a:t>Can consumers sue them? </a:t>
            </a:r>
          </a:p>
        </p:txBody>
      </p:sp>
      <p:sp>
        <p:nvSpPr>
          <p:cNvPr id="122884" name="Slide Number Placeholder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r" eaLnBrk="1" hangingPunct="1"/>
            <a:r>
              <a:rPr lang="es-ES" sz="1200">
                <a:solidFill>
                  <a:srgbClr val="898989"/>
                </a:solidFill>
                <a:latin typeface="Calibri" pitchFamily="34" charset="0"/>
              </a:rPr>
              <a:t>11-</a:t>
            </a:r>
            <a:fld id="{95A2B906-0F11-4358-B049-777FA099DAE2}" type="slidenum">
              <a:rPr lang="es-ES" sz="1200">
                <a:solidFill>
                  <a:srgbClr val="898989"/>
                </a:solidFill>
                <a:latin typeface="Calibri" pitchFamily="34" charset="0"/>
              </a:rPr>
              <a:pPr algn="r" eaLnBrk="1" hangingPunct="1"/>
              <a:t>7</a:t>
            </a:fld>
            <a:endParaRPr lang="es-ES" sz="1200">
              <a:solidFill>
                <a:srgbClr val="898989"/>
              </a:solidFill>
              <a:latin typeface="Calibri" pitchFamily="34" charset="0"/>
            </a:endParaRPr>
          </a:p>
        </p:txBody>
      </p:sp>
      <p:sp>
        <p:nvSpPr>
          <p:cNvPr id="122885" name="Footer Placeholder 4"/>
          <p:cNvSpPr txBox="1">
            <a:spLocks noGrp="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en-U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6050" y="260350"/>
            <a:ext cx="8997950" cy="720725"/>
          </a:xfrm>
        </p:spPr>
        <p:txBody>
          <a:bodyPr rtlCol="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1" fontAlgn="auto" hangingPunct="1">
              <a:spcAft>
                <a:spcPts val="0"/>
              </a:spcAft>
              <a:defRPr/>
            </a:pPr>
            <a:r>
              <a:rPr lang="en-US" sz="4000" smtClean="0">
                <a:ea typeface="+mj-ea"/>
                <a:cs typeface="+mj-cs"/>
              </a:rPr>
              <a:t>ETHICS IN E-COMMERCE</a:t>
            </a:r>
          </a:p>
        </p:txBody>
      </p:sp>
      <p:sp>
        <p:nvSpPr>
          <p:cNvPr id="77827" name="Rectangle 3"/>
          <p:cNvSpPr>
            <a:spLocks noGrp="1" noChangeArrowheads="1"/>
          </p:cNvSpPr>
          <p:nvPr>
            <p:ph type="body" idx="1"/>
          </p:nvPr>
        </p:nvSpPr>
        <p:spPr>
          <a:xfrm>
            <a:off x="214313" y="1276350"/>
            <a:ext cx="8929687" cy="4940300"/>
          </a:xfrm>
        </p:spPr>
        <p:txBody>
          <a:bodyPr/>
          <a:lstStyle/>
          <a:p>
            <a:pPr eaLnBrk="1" hangingPunct="1"/>
            <a:r>
              <a:rPr lang="en-US" b="1" smtClean="0"/>
              <a:t>ethics</a:t>
            </a:r>
          </a:p>
          <a:p>
            <a:pPr eaLnBrk="1" hangingPunct="1">
              <a:buFontTx/>
              <a:buNone/>
            </a:pPr>
            <a:r>
              <a:rPr lang="en-US" smtClean="0"/>
              <a:t>	The branch of philosophy that deals with what is considered to be right and wrong.</a:t>
            </a:r>
          </a:p>
          <a:p>
            <a:pPr eaLnBrk="1" hangingPunct="1"/>
            <a:r>
              <a:rPr lang="en-US" b="1" smtClean="0"/>
              <a:t>privacy</a:t>
            </a:r>
          </a:p>
          <a:p>
            <a:pPr eaLnBrk="1" hangingPunct="1">
              <a:buFontTx/>
              <a:buNone/>
            </a:pPr>
            <a:r>
              <a:rPr lang="en-US" smtClean="0"/>
              <a:t>	The right to be left alone and free of unreasonable personal intrusions.</a:t>
            </a:r>
          </a:p>
          <a:p>
            <a:pPr eaLnBrk="1" hangingPunct="1"/>
            <a:r>
              <a:rPr lang="en-US" b="1" smtClean="0"/>
              <a:t>ETHICAL PRINCIPALS AND GUIDELINES</a:t>
            </a:r>
          </a:p>
          <a:p>
            <a:pPr lvl="1" eaLnBrk="1" hangingPunct="1"/>
            <a:r>
              <a:rPr lang="en-US" b="1" smtClean="0"/>
              <a:t>Example: Who Owns User-Generated Content at Facebook?</a:t>
            </a:r>
            <a:endParaRPr lang="en-US" smtClean="0"/>
          </a:p>
        </p:txBody>
      </p:sp>
      <p:sp>
        <p:nvSpPr>
          <p:cNvPr id="778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s-ES" sz="1200">
                <a:solidFill>
                  <a:srgbClr val="898989"/>
                </a:solidFill>
                <a:latin typeface="Calibri" pitchFamily="34" charset="0"/>
              </a:rPr>
              <a:t>11-</a:t>
            </a:r>
            <a:fld id="{6517513F-5FE6-4F97-A15E-68D943CCFE49}" type="slidenum">
              <a:rPr lang="es-ES" sz="1200">
                <a:solidFill>
                  <a:srgbClr val="898989"/>
                </a:solidFill>
                <a:latin typeface="Calibri" pitchFamily="34" charset="0"/>
              </a:rPr>
              <a:pPr eaLnBrk="1" hangingPunct="1"/>
              <a:t>8</a:t>
            </a:fld>
            <a:endParaRPr lang="es-ES" sz="1200">
              <a:solidFill>
                <a:srgbClr val="898989"/>
              </a:solidFill>
              <a:latin typeface="Calibri" pitchFamily="34" charset="0"/>
            </a:endParaRPr>
          </a:p>
        </p:txBody>
      </p:sp>
      <p:sp>
        <p:nvSpPr>
          <p:cNvPr id="778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r>
              <a:rPr lang="en-US" sz="1200">
                <a:solidFill>
                  <a:srgbClr val="898989"/>
                </a:solidFill>
                <a:latin typeface="Calibri" pitchFamily="34" charset="0"/>
              </a:rPr>
              <a:t>Copyright © 2011 Pearson Education, Inc. Publishing as Prentice Hall</a:t>
            </a:r>
            <a:endParaRPr lang="es-ES" sz="120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1613</TotalTime>
  <Words>613</Words>
  <Application>Microsoft Office PowerPoint</Application>
  <PresentationFormat>如螢幕大小 (4:3)</PresentationFormat>
  <Paragraphs>165</Paragraphs>
  <Slides>20</Slides>
  <Notes>20</Notes>
  <HiddenSlides>0</HiddenSlides>
  <MMClips>0</MMClips>
  <ScaleCrop>false</ScaleCrop>
  <HeadingPairs>
    <vt:vector size="4" baseType="variant">
      <vt:variant>
        <vt:lpstr>佈景主題</vt:lpstr>
      </vt:variant>
      <vt:variant>
        <vt:i4>1</vt:i4>
      </vt:variant>
      <vt:variant>
        <vt:lpstr>投影片標題</vt:lpstr>
      </vt:variant>
      <vt:variant>
        <vt:i4>20</vt:i4>
      </vt:variant>
    </vt:vector>
  </HeadingPairs>
  <TitlesOfParts>
    <vt:vector size="21" baseType="lpstr">
      <vt:lpstr>Tema de Office</vt:lpstr>
      <vt:lpstr>Chapter 11 EC Strategy and Implementation: Ethical Issues</vt:lpstr>
      <vt:lpstr>PowerPoint 簡報</vt:lpstr>
      <vt:lpstr>INTELLECTUAL PROPERTY  AND OTHER REGULATORY ISSUES</vt:lpstr>
      <vt:lpstr>INTELLECTUAL PROPERTY  AND OTHER REGULATORY ISSUES</vt:lpstr>
      <vt:lpstr>INTELLECTUAL PROPERTY  AND OTHER REGULATORY ISSUES</vt:lpstr>
      <vt:lpstr>INTELLECTUAL PROPERTY  AND OTHER REGULATORY ISSUES</vt:lpstr>
      <vt:lpstr>INTELLECTUAL PROPERTY  AND OTHER REGULATORY ISSUES</vt:lpstr>
      <vt:lpstr>INTELLECTUAL PROPERTY  AND OTHER REGULATORY ISSUES</vt:lpstr>
      <vt:lpstr>ETHICS IN E-COMMERCE</vt:lpstr>
      <vt:lpstr>ETHICS IN E-COMMERCE</vt:lpstr>
      <vt:lpstr>PRIVACY, VIOLATION AND PROTECTION, AND THE CONFLICT WITH FREE SPEECH</vt:lpstr>
      <vt:lpstr>PRIVACY, VIOLATION AND PROTECTION, AND THE CONFLICT WITH FREE SPEECH</vt:lpstr>
      <vt:lpstr>PRIVACY, VIOLATION AND PROTECTION, AND THE CONFLICT WITH FREE SPEECH</vt:lpstr>
      <vt:lpstr>PRIVACY, VIOLATION AND PROTECTION, AND THE CONFLICT WITH FREE SPEECH</vt:lpstr>
      <vt:lpstr>PRIVACY, VIOLATION AND PROTECTION, AND THE CONFLICT WITH FREE SPEECH</vt:lpstr>
      <vt:lpstr>EC AND GREEN COMPUTING</vt:lpstr>
      <vt:lpstr>EC AND GREEN COMPUTING</vt:lpstr>
      <vt:lpstr>THE FUTURE OF  ELECTRONIC COMMERCE</vt:lpstr>
      <vt:lpstr>MANAGERIAL ISSUES</vt:lpstr>
      <vt:lpstr>MANAGERIAL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MARAVILLAS DEL MUNDO</dc:title>
  <dc:creator>Judy</dc:creator>
  <cp:lastModifiedBy>Evans Ha</cp:lastModifiedBy>
  <cp:revision>155</cp:revision>
  <dcterms:created xsi:type="dcterms:W3CDTF">2010-10-03T18:41:19Z</dcterms:created>
  <dcterms:modified xsi:type="dcterms:W3CDTF">2014-06-19T06:21:52Z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TC300068721033</vt:lpwstr>
  </property>
</Properties>
</file>