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1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2FA7102-CF84-4A41-AAE3-513FD85EFD0F}" type="slidenum">
              <a:rPr lang="en-US"/>
              <a:pPr>
                <a:defRPr/>
              </a:pPr>
              <a:t>‹#›</a:t>
            </a:fld>
            <a:endParaRPr lang="en-US"/>
          </a:p>
        </p:txBody>
      </p:sp>
    </p:spTree>
    <p:extLst>
      <p:ext uri="{BB962C8B-B14F-4D97-AF65-F5344CB8AC3E}">
        <p14:creationId xmlns:p14="http://schemas.microsoft.com/office/powerpoint/2010/main" val="47510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3783F3F-96B7-4AE7-9227-49E2531E3852}" type="slidenum">
              <a:rPr lang="en-US"/>
              <a:pPr>
                <a:defRPr/>
              </a:pPr>
              <a:t>‹#›</a:t>
            </a:fld>
            <a:endParaRPr lang="en-US"/>
          </a:p>
        </p:txBody>
      </p:sp>
    </p:spTree>
    <p:extLst>
      <p:ext uri="{BB962C8B-B14F-4D97-AF65-F5344CB8AC3E}">
        <p14:creationId xmlns:p14="http://schemas.microsoft.com/office/powerpoint/2010/main" val="435842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637AAEA-C70B-45EF-BD04-FE86B8578390}" type="slidenum">
              <a:rPr lang="en-US"/>
              <a:pPr>
                <a:defRPr/>
              </a:pPr>
              <a:t>‹#›</a:t>
            </a:fld>
            <a:endParaRPr lang="en-US"/>
          </a:p>
        </p:txBody>
      </p:sp>
    </p:spTree>
    <p:extLst>
      <p:ext uri="{BB962C8B-B14F-4D97-AF65-F5344CB8AC3E}">
        <p14:creationId xmlns:p14="http://schemas.microsoft.com/office/powerpoint/2010/main" val="397118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205F8F-36C0-49D6-B0AB-84D2E26FD8A0}" type="slidenum">
              <a:rPr lang="en-US"/>
              <a:pPr>
                <a:defRPr/>
              </a:pPr>
              <a:t>‹#›</a:t>
            </a:fld>
            <a:endParaRPr lang="en-US"/>
          </a:p>
        </p:txBody>
      </p:sp>
    </p:spTree>
    <p:extLst>
      <p:ext uri="{BB962C8B-B14F-4D97-AF65-F5344CB8AC3E}">
        <p14:creationId xmlns:p14="http://schemas.microsoft.com/office/powerpoint/2010/main" val="347029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46FD4B-78C5-4D89-ABAD-EC292C15879F}" type="slidenum">
              <a:rPr lang="en-US"/>
              <a:pPr>
                <a:defRPr/>
              </a:pPr>
              <a:t>‹#›</a:t>
            </a:fld>
            <a:endParaRPr lang="en-US"/>
          </a:p>
        </p:txBody>
      </p:sp>
    </p:spTree>
    <p:extLst>
      <p:ext uri="{BB962C8B-B14F-4D97-AF65-F5344CB8AC3E}">
        <p14:creationId xmlns:p14="http://schemas.microsoft.com/office/powerpoint/2010/main" val="2006481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20AA0B5-FC1F-4A47-ABBF-F8D779571D20}" type="slidenum">
              <a:rPr lang="en-US"/>
              <a:pPr>
                <a:defRPr/>
              </a:pPr>
              <a:t>‹#›</a:t>
            </a:fld>
            <a:endParaRPr lang="en-US"/>
          </a:p>
        </p:txBody>
      </p:sp>
    </p:spTree>
    <p:extLst>
      <p:ext uri="{BB962C8B-B14F-4D97-AF65-F5344CB8AC3E}">
        <p14:creationId xmlns:p14="http://schemas.microsoft.com/office/powerpoint/2010/main" val="968589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E0BDDA1-7163-462D-B1E0-383CB3BD8642}" type="slidenum">
              <a:rPr lang="en-US"/>
              <a:pPr>
                <a:defRPr/>
              </a:pPr>
              <a:t>‹#›</a:t>
            </a:fld>
            <a:endParaRPr lang="en-US"/>
          </a:p>
        </p:txBody>
      </p:sp>
    </p:spTree>
    <p:extLst>
      <p:ext uri="{BB962C8B-B14F-4D97-AF65-F5344CB8AC3E}">
        <p14:creationId xmlns:p14="http://schemas.microsoft.com/office/powerpoint/2010/main" val="2801397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5E4F711-FC15-4D79-AE03-C6AAF0FDC88D}" type="slidenum">
              <a:rPr lang="en-US"/>
              <a:pPr>
                <a:defRPr/>
              </a:pPr>
              <a:t>‹#›</a:t>
            </a:fld>
            <a:endParaRPr lang="en-US"/>
          </a:p>
        </p:txBody>
      </p:sp>
    </p:spTree>
    <p:extLst>
      <p:ext uri="{BB962C8B-B14F-4D97-AF65-F5344CB8AC3E}">
        <p14:creationId xmlns:p14="http://schemas.microsoft.com/office/powerpoint/2010/main" val="2316132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2C44EA0-819A-493D-9EAE-F9A9C7307E0A}" type="slidenum">
              <a:rPr lang="en-US"/>
              <a:pPr>
                <a:defRPr/>
              </a:pPr>
              <a:t>‹#›</a:t>
            </a:fld>
            <a:endParaRPr lang="en-US"/>
          </a:p>
        </p:txBody>
      </p:sp>
    </p:spTree>
    <p:extLst>
      <p:ext uri="{BB962C8B-B14F-4D97-AF65-F5344CB8AC3E}">
        <p14:creationId xmlns:p14="http://schemas.microsoft.com/office/powerpoint/2010/main" val="2671966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8ACF347-3221-4B93-BBBF-B5E2CC3BA77D}" type="slidenum">
              <a:rPr lang="en-US"/>
              <a:pPr>
                <a:defRPr/>
              </a:pPr>
              <a:t>‹#›</a:t>
            </a:fld>
            <a:endParaRPr lang="en-US"/>
          </a:p>
        </p:txBody>
      </p:sp>
    </p:spTree>
    <p:extLst>
      <p:ext uri="{BB962C8B-B14F-4D97-AF65-F5344CB8AC3E}">
        <p14:creationId xmlns:p14="http://schemas.microsoft.com/office/powerpoint/2010/main" val="2186391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D2BF461-57B7-42FE-9BB6-5CDFC9C11C1D}" type="slidenum">
              <a:rPr lang="en-US"/>
              <a:pPr>
                <a:defRPr/>
              </a:pPr>
              <a:t>‹#›</a:t>
            </a:fld>
            <a:endParaRPr lang="en-US"/>
          </a:p>
        </p:txBody>
      </p:sp>
    </p:spTree>
    <p:extLst>
      <p:ext uri="{BB962C8B-B14F-4D97-AF65-F5344CB8AC3E}">
        <p14:creationId xmlns:p14="http://schemas.microsoft.com/office/powerpoint/2010/main" val="2981843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D4D13FD0-8C07-461C-AAAE-7B480ECDFAD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dirty="0" smtClean="0"/>
              <a:t>Tutorial 3</a:t>
            </a:r>
            <a:br>
              <a:rPr lang="en-US" dirty="0" smtClean="0"/>
            </a:br>
            <a:r>
              <a:rPr lang="en-US" sz="3000" dirty="0" smtClean="0"/>
              <a:t>(Assignment/Deliverable C – 40%)</a:t>
            </a:r>
          </a:p>
        </p:txBody>
      </p:sp>
      <p:sp>
        <p:nvSpPr>
          <p:cNvPr id="2051" name="Rectangle 3"/>
          <p:cNvSpPr>
            <a:spLocks noGrp="1" noChangeArrowheads="1"/>
          </p:cNvSpPr>
          <p:nvPr>
            <p:ph type="subTitle" idx="1"/>
          </p:nvPr>
        </p:nvSpPr>
        <p:spPr/>
        <p:txBody>
          <a:bodyPr/>
          <a:lstStyle/>
          <a:p>
            <a:pPr eaLnBrk="1" hangingPunct="1"/>
            <a:r>
              <a:rPr lang="en-US" dirty="0" smtClean="0"/>
              <a:t>E-commerce 2016 </a:t>
            </a:r>
          </a:p>
          <a:p>
            <a:pPr eaLnBrk="1" hangingPunct="1"/>
            <a:r>
              <a:rPr lang="en-US" dirty="0" smtClean="0"/>
              <a:t>(Course Code: 163-29010)</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Instructions</a:t>
            </a:r>
          </a:p>
        </p:txBody>
      </p:sp>
      <p:sp>
        <p:nvSpPr>
          <p:cNvPr id="3075" name="Rectangle 3"/>
          <p:cNvSpPr>
            <a:spLocks noGrp="1" noChangeArrowheads="1"/>
          </p:cNvSpPr>
          <p:nvPr>
            <p:ph type="body" idx="1"/>
          </p:nvPr>
        </p:nvSpPr>
        <p:spPr>
          <a:xfrm>
            <a:off x="468313" y="1268412"/>
            <a:ext cx="8280151" cy="5328939"/>
          </a:xfrm>
        </p:spPr>
        <p:txBody>
          <a:bodyPr/>
          <a:lstStyle/>
          <a:p>
            <a:pPr eaLnBrk="1" hangingPunct="1">
              <a:lnSpc>
                <a:spcPct val="80000"/>
              </a:lnSpc>
              <a:buFontTx/>
              <a:buNone/>
            </a:pPr>
            <a:r>
              <a:rPr lang="en-US" sz="1600" b="1" u="sng" dirty="0" smtClean="0"/>
              <a:t>Topic/Objective :</a:t>
            </a:r>
            <a:r>
              <a:rPr lang="en-US" sz="1600" dirty="0" smtClean="0"/>
              <a:t> </a:t>
            </a:r>
          </a:p>
          <a:p>
            <a:pPr eaLnBrk="1" hangingPunct="1">
              <a:lnSpc>
                <a:spcPct val="80000"/>
              </a:lnSpc>
              <a:buFontTx/>
              <a:buNone/>
            </a:pPr>
            <a:r>
              <a:rPr lang="en-US" sz="1600" dirty="0" smtClean="0"/>
              <a:t>	</a:t>
            </a:r>
          </a:p>
          <a:p>
            <a:pPr eaLnBrk="1" hangingPunct="1">
              <a:lnSpc>
                <a:spcPct val="80000"/>
              </a:lnSpc>
              <a:buFontTx/>
              <a:buNone/>
            </a:pPr>
            <a:r>
              <a:rPr lang="en-US" sz="1600" dirty="0" smtClean="0"/>
              <a:t>	Team discussion to draft the Final project deliverable (Word document) for your EC start-up project. </a:t>
            </a:r>
            <a:endParaRPr lang="en-US" sz="1600" u="sng" dirty="0" smtClean="0"/>
          </a:p>
          <a:p>
            <a:pPr eaLnBrk="1" hangingPunct="1">
              <a:lnSpc>
                <a:spcPct val="80000"/>
              </a:lnSpc>
              <a:buFontTx/>
              <a:buNone/>
            </a:pPr>
            <a:endParaRPr lang="en-US" sz="1600" dirty="0" smtClean="0"/>
          </a:p>
          <a:p>
            <a:pPr marL="0" indent="0" eaLnBrk="1" hangingPunct="1">
              <a:lnSpc>
                <a:spcPct val="80000"/>
              </a:lnSpc>
              <a:buNone/>
            </a:pPr>
            <a:r>
              <a:rPr lang="en-US" sz="1600" b="1" u="sng" dirty="0" smtClean="0"/>
              <a:t>Requirements:</a:t>
            </a:r>
          </a:p>
          <a:p>
            <a:pPr marL="0" indent="0" eaLnBrk="1" hangingPunct="1">
              <a:lnSpc>
                <a:spcPct val="80000"/>
              </a:lnSpc>
              <a:buNone/>
            </a:pPr>
            <a:r>
              <a:rPr lang="en-US" sz="1600" dirty="0" smtClean="0"/>
              <a:t>Using previous </a:t>
            </a:r>
            <a:r>
              <a:rPr lang="en-US" sz="1600" dirty="0" err="1" smtClean="0"/>
              <a:t>powerpoint</a:t>
            </a:r>
            <a:r>
              <a:rPr lang="en-US" sz="1600" dirty="0" smtClean="0"/>
              <a:t> submitted, translate into Word document (</a:t>
            </a:r>
            <a:r>
              <a:rPr lang="en-US" sz="1600" b="1" u="sng" dirty="0" smtClean="0"/>
              <a:t>at least 3,000 words</a:t>
            </a:r>
            <a:r>
              <a:rPr lang="en-US" sz="1600" dirty="0" smtClean="0"/>
              <a:t>) with the following details:</a:t>
            </a:r>
          </a:p>
          <a:p>
            <a:pPr eaLnBrk="1" hangingPunct="1">
              <a:lnSpc>
                <a:spcPct val="80000"/>
              </a:lnSpc>
              <a:buFontTx/>
              <a:buNone/>
            </a:pPr>
            <a:endParaRPr lang="en-US" sz="1600" dirty="0" smtClean="0"/>
          </a:p>
          <a:p>
            <a:pPr eaLnBrk="1" hangingPunct="1">
              <a:lnSpc>
                <a:spcPct val="80000"/>
              </a:lnSpc>
              <a:buFont typeface="Wingdings" pitchFamily="2" charset="2"/>
              <a:buChar char="ü"/>
            </a:pPr>
            <a:r>
              <a:rPr lang="en-US" sz="1600" dirty="0" smtClean="0"/>
              <a:t>1 page of Abstract </a:t>
            </a:r>
            <a:r>
              <a:rPr lang="en-US" sz="1600" dirty="0"/>
              <a:t>of paper (1 page maximum); Final paper; Appendix: all figures, diagrams, tables, etc., unless embedded in text; Appendix: Cited works, and/or Other Works consulted (Final List</a:t>
            </a:r>
            <a:r>
              <a:rPr lang="en-US" sz="1600" dirty="0" smtClean="0"/>
              <a:t>).</a:t>
            </a:r>
            <a:endParaRPr lang="en-US" sz="1600" dirty="0">
              <a:solidFill>
                <a:srgbClr val="FF0000"/>
              </a:solidFill>
            </a:endParaRPr>
          </a:p>
          <a:p>
            <a:pPr eaLnBrk="1" hangingPunct="1">
              <a:lnSpc>
                <a:spcPct val="80000"/>
              </a:lnSpc>
              <a:buFont typeface="Wingdings" pitchFamily="2" charset="2"/>
              <a:buChar char="ü"/>
            </a:pPr>
            <a:r>
              <a:rPr lang="en-US" sz="1600" dirty="0" smtClean="0"/>
              <a:t>As </a:t>
            </a:r>
            <a:r>
              <a:rPr lang="en-US" sz="1600" dirty="0"/>
              <a:t>a guide, your paper is likely to be between 12 - 15 pages in length (excluding any appendices which you may think appropriate) if you use Times New Roman 12pt, 1.5 line spacing, 1" top and bottom margins, and 1.5" left and right margins. </a:t>
            </a:r>
          </a:p>
          <a:p>
            <a:pPr eaLnBrk="1" hangingPunct="1">
              <a:lnSpc>
                <a:spcPct val="80000"/>
              </a:lnSpc>
              <a:buFont typeface="Wingdings" pitchFamily="2" charset="2"/>
              <a:buChar char="ü"/>
            </a:pPr>
            <a:r>
              <a:rPr lang="en-US" sz="1600" dirty="0" smtClean="0"/>
              <a:t>It </a:t>
            </a:r>
            <a:r>
              <a:rPr lang="en-US" sz="1600" dirty="0"/>
              <a:t>is expected that you provide some details: your business strategy, SWOT analysis, Key Financial Data Analysis (e.g. Return of Investments (ROI)), business </a:t>
            </a:r>
            <a:r>
              <a:rPr lang="en-US" sz="1600" dirty="0" smtClean="0"/>
              <a:t>risks, implementation plan, sales and marketing strategy </a:t>
            </a:r>
            <a:r>
              <a:rPr lang="en-US" sz="1600" dirty="0"/>
              <a:t>and technical constraints, a detailed comparative review or research of current successful e-commerce models and future trends in Hong Kong/China/Taiwan, an overview of system or technical design outlining what software </a:t>
            </a:r>
            <a:r>
              <a:rPr lang="en-US" sz="1600" dirty="0" smtClean="0"/>
              <a:t>used.</a:t>
            </a:r>
          </a:p>
          <a:p>
            <a:pPr eaLnBrk="1" hangingPunct="1">
              <a:lnSpc>
                <a:spcPct val="80000"/>
              </a:lnSpc>
              <a:buFont typeface="Wingdings" pitchFamily="2" charset="2"/>
              <a:buChar char="ü"/>
            </a:pPr>
            <a:r>
              <a:rPr lang="en-US" sz="1600" dirty="0" smtClean="0"/>
              <a:t>One conclusion page</a:t>
            </a:r>
          </a:p>
          <a:p>
            <a:pPr eaLnBrk="1" hangingPunct="1">
              <a:lnSpc>
                <a:spcPct val="80000"/>
              </a:lnSpc>
              <a:buFont typeface="Wingdings" pitchFamily="2" charset="2"/>
              <a:buChar char="ü"/>
            </a:pPr>
            <a:r>
              <a:rPr lang="en-US" sz="1600" dirty="0" smtClean="0"/>
              <a:t>One page to include references/sources of data</a:t>
            </a:r>
            <a:endParaRPr lang="en-US" sz="1600" dirty="0"/>
          </a:p>
          <a:p>
            <a:pPr eaLnBrk="1" hangingPunct="1">
              <a:lnSpc>
                <a:spcPct val="80000"/>
              </a:lnSpc>
              <a:buFontTx/>
              <a:buNone/>
            </a:pPr>
            <a:endParaRPr lang="en-US" sz="16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smtClean="0"/>
              <a:t>Tips for Consideration </a:t>
            </a:r>
          </a:p>
        </p:txBody>
      </p:sp>
      <p:sp>
        <p:nvSpPr>
          <p:cNvPr id="4099" name="Rectangle 3"/>
          <p:cNvSpPr>
            <a:spLocks noGrp="1" noChangeArrowheads="1"/>
          </p:cNvSpPr>
          <p:nvPr>
            <p:ph type="body" idx="1"/>
          </p:nvPr>
        </p:nvSpPr>
        <p:spPr>
          <a:xfrm>
            <a:off x="468313" y="1268413"/>
            <a:ext cx="8218487" cy="4857750"/>
          </a:xfrm>
        </p:spPr>
        <p:txBody>
          <a:bodyPr/>
          <a:lstStyle/>
          <a:p>
            <a:pPr eaLnBrk="1" hangingPunct="1">
              <a:buFontTx/>
              <a:buNone/>
            </a:pPr>
            <a:r>
              <a:rPr lang="en-US" sz="2000" u="sng" dirty="0" smtClean="0"/>
              <a:t>Your Final deliverable (Word document) should consider :</a:t>
            </a:r>
          </a:p>
          <a:p>
            <a:pPr eaLnBrk="1" hangingPunct="1">
              <a:buFontTx/>
              <a:buNone/>
            </a:pPr>
            <a:r>
              <a:rPr lang="en-US" sz="2000" dirty="0" smtClean="0"/>
              <a:t>Referencing</a:t>
            </a:r>
            <a:r>
              <a:rPr lang="en-US" sz="2000" dirty="0" smtClean="0"/>
              <a:t>:</a:t>
            </a:r>
            <a:r>
              <a:rPr lang="en-US" sz="2800" dirty="0" smtClean="0"/>
              <a:t> </a:t>
            </a:r>
          </a:p>
          <a:p>
            <a:pPr eaLnBrk="1" hangingPunct="1">
              <a:buClr>
                <a:srgbClr val="FF0000"/>
              </a:buClr>
              <a:buFont typeface="Wingdings" pitchFamily="2" charset="2"/>
              <a:buChar char="ü"/>
            </a:pPr>
            <a:r>
              <a:rPr lang="en-US" sz="1800" dirty="0" smtClean="0"/>
              <a:t>If your source of data/paragraphs are extracted from other external sources of from internet, please include your references properly</a:t>
            </a:r>
          </a:p>
          <a:p>
            <a:pPr eaLnBrk="1" hangingPunct="1">
              <a:buClr>
                <a:srgbClr val="FF0000"/>
              </a:buClr>
              <a:buFont typeface="Wingdings" pitchFamily="2" charset="2"/>
              <a:buChar char="ü"/>
            </a:pPr>
            <a:r>
              <a:rPr lang="en-US" sz="1800" dirty="0" smtClean="0"/>
              <a:t>Include in the last page as Appendices</a:t>
            </a:r>
          </a:p>
          <a:p>
            <a:pPr eaLnBrk="1" hangingPunct="1">
              <a:buClr>
                <a:srgbClr val="FF0000"/>
              </a:buClr>
              <a:buFont typeface="Wingdings" pitchFamily="2" charset="2"/>
              <a:buChar char="ü"/>
            </a:pPr>
            <a:endParaRPr lang="en-US" sz="1800" dirty="0" smtClean="0"/>
          </a:p>
          <a:p>
            <a:pPr eaLnBrk="1" hangingPunct="1">
              <a:buClr>
                <a:srgbClr val="FF0000"/>
              </a:buClr>
              <a:buFont typeface="Wingdings" pitchFamily="2" charset="2"/>
              <a:buNone/>
            </a:pPr>
            <a:endParaRPr lang="en-US"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204</TotalTime>
  <Words>55</Words>
  <Application>Microsoft Office PowerPoint</Application>
  <PresentationFormat>如螢幕大小 (4:3)</PresentationFormat>
  <Paragraphs>21</Paragraphs>
  <Slides>3</Slides>
  <Notes>0</Notes>
  <HiddenSlides>0</HiddenSlides>
  <MMClips>0</MMClips>
  <ScaleCrop>false</ScaleCrop>
  <HeadingPairs>
    <vt:vector size="4" baseType="variant">
      <vt:variant>
        <vt:lpstr>佈景主題</vt:lpstr>
      </vt:variant>
      <vt:variant>
        <vt:i4>1</vt:i4>
      </vt:variant>
      <vt:variant>
        <vt:lpstr>投影片標題</vt:lpstr>
      </vt:variant>
      <vt:variant>
        <vt:i4>3</vt:i4>
      </vt:variant>
    </vt:vector>
  </HeadingPairs>
  <TitlesOfParts>
    <vt:vector size="4" baseType="lpstr">
      <vt:lpstr>Default Design</vt:lpstr>
      <vt:lpstr>Tutorial 3 (Assignment/Deliverable C – 40%)</vt:lpstr>
      <vt:lpstr>Instructions</vt:lpstr>
      <vt:lpstr>Tips for Consideration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1</dc:title>
  <dc:creator>Teng Song Boon</dc:creator>
  <cp:lastModifiedBy>Evans Ha</cp:lastModifiedBy>
  <cp:revision>62</cp:revision>
  <dcterms:created xsi:type="dcterms:W3CDTF">2012-06-10T15:36:24Z</dcterms:created>
  <dcterms:modified xsi:type="dcterms:W3CDTF">2016-07-17T07:43:50Z</dcterms:modified>
</cp:coreProperties>
</file>