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3"/>
  </p:notesMasterIdLst>
  <p:sldIdLst>
    <p:sldId id="256" r:id="rId2"/>
    <p:sldId id="257" r:id="rId3"/>
    <p:sldId id="258" r:id="rId4"/>
    <p:sldId id="259" r:id="rId5"/>
    <p:sldId id="261" r:id="rId6"/>
    <p:sldId id="260" r:id="rId7"/>
    <p:sldId id="262" r:id="rId8"/>
    <p:sldId id="263" r:id="rId9"/>
    <p:sldId id="266" r:id="rId10"/>
    <p:sldId id="265" r:id="rId11"/>
    <p:sldId id="264" r:id="rId12"/>
    <p:sldId id="267" r:id="rId13"/>
    <p:sldId id="269" r:id="rId14"/>
    <p:sldId id="270" r:id="rId15"/>
    <p:sldId id="271" r:id="rId16"/>
    <p:sldId id="272" r:id="rId17"/>
    <p:sldId id="298" r:id="rId18"/>
    <p:sldId id="299"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2" r:id="rId37"/>
    <p:sldId id="294" r:id="rId38"/>
    <p:sldId id="293" r:id="rId39"/>
    <p:sldId id="295" r:id="rId40"/>
    <p:sldId id="296" r:id="rId41"/>
    <p:sldId id="297" r:id="rId4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0" d="100"/>
          <a:sy n="90" d="100"/>
        </p:scale>
        <p:origin x="-137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54F79E4-60ED-41FA-B9B1-7234DD579DF3}" type="datetimeFigureOut">
              <a:rPr lang="en-US"/>
              <a:pPr>
                <a:defRPr/>
              </a:pPr>
              <a:t>4/5/2015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BF1BA52-A5BC-4A76-AA5D-F258023E08D8}" type="slidenum">
              <a:rPr lang="en-US"/>
              <a:pPr>
                <a:defRPr/>
              </a:pPr>
              <a:t>‹#›</a:t>
            </a:fld>
            <a:endParaRPr lang="en-US"/>
          </a:p>
        </p:txBody>
      </p:sp>
    </p:spTree>
    <p:extLst>
      <p:ext uri="{BB962C8B-B14F-4D97-AF65-F5344CB8AC3E}">
        <p14:creationId xmlns:p14="http://schemas.microsoft.com/office/powerpoint/2010/main" val="561641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2CB66B-0427-4E48-9F28-CFF213EB5B80}" type="slidenum">
              <a:rPr lang="en-US" smtClean="0"/>
              <a:pPr fontAlgn="base">
                <a:spcBef>
                  <a:spcPct val="0"/>
                </a:spcBef>
                <a:spcAft>
                  <a:spcPct val="0"/>
                </a:spcAft>
                <a:defRPr/>
              </a:pPr>
              <a:t>0</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0F9E7B-F06D-472D-B675-36368DB26E4E}"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AEBA8C-95C9-426A-AB0C-25E4EE8C023E}"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D3CF2E-98F5-4511-9785-ECD67FBB6EC3}"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2C3594-E17C-4570-9FD2-EEA7E2B212C6}"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B77D76-66E9-463A-8582-63F456080AC2}"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A61002-8F6C-4D9E-9435-80322E7EC7E8}"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3CD5CF-468D-4558-B5E8-8706891401C4}"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3CD5CF-468D-4558-B5E8-8706891401C4}"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3CD5CF-468D-4558-B5E8-8706891401C4}"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24FA52-6D23-4BBB-B11C-32B4B7978DB4}"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21BC7A-2D62-4BA8-A325-2F252115FAC6}"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DFF9F3-28C3-405B-91D8-4784A6750ACC}"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CE13C7-718D-49FD-B8B6-096AA2703E31}"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5E1964-58B3-46A0-AC70-7D417FB976B9}"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20292F-3D37-456D-809D-F25DC3B93BE0}"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7CD60A-C9C0-4F3E-98C7-EF87B4032D10}"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2C5E18-B0A0-4A37-BA39-885F5D491BC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9CEF69-67F3-4927-AA3F-4939E7998653}"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B53B31-958F-4663-B321-2215FD7D86DD}"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0D98D2-571F-4608-A4C9-69E91A87E13E}"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80FBB4-B6D7-4EBD-B6E9-55D3F60ACBB8}"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A1EFD5-287B-4054-B4FB-8EF1053DF767}"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E74D81-D0ED-4605-8592-794E1A2FB570}"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E943FE-5696-4845-A0D5-CEDE0E4E5DF3}"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68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AC5F9A-35E6-4EF5-A691-D351CB08E253}"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88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C19435-50AF-41D7-AC00-5A1EC5DC63F7}"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6375-E0C5-42BD-BD83-8B1FDD18E2A3}"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096A5E-256D-45BB-8346-BD1C0EB8EF99}"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49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83332E-7A16-4DA6-9948-98E3C0F8B199}"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1D032B-00EF-400A-9B59-130A997A93C7}"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90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787EAC-96ED-4903-9B92-5E7189C22207}"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11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38ABD7-41C0-466B-8180-4C24E1F46BBE}"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87F62E-0839-48DB-A127-6E103DC51F99}"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1824FF-E6D6-46F8-8AE8-E2E37A17044E}"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4BE8B6-413F-4824-8DCD-75E33E9961B3}"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2AD6DB-B76B-457E-8AA6-A606D1CFADD7}"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CB682A-699C-4445-966C-DE7BCE931E2E}"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217458-27C6-4417-BF3D-5BB38F60B627}"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AF7E36-A893-40DD-BAC8-E76F361955AB}"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427750-EAE8-4EE1-9FF9-3A77DD05955B}" type="slidenum">
              <a:rPr lang="en-US" smtClean="0"/>
              <a:pPr fontAlgn="base">
                <a:spcBef>
                  <a:spcPct val="0"/>
                </a:spcBef>
                <a:spcAft>
                  <a:spcPct val="0"/>
                </a:spcAft>
                <a:defRPr/>
              </a:pPr>
              <a:t>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6 Imagen" descr="Imagen1.jpg"/>
          <p:cNvPicPr>
            <a:picLocks noChangeAspect="1"/>
          </p:cNvPicPr>
          <p:nvPr userDrawn="1"/>
        </p:nvPicPr>
        <p:blipFill>
          <a:blip r:embed="rId2">
            <a:duotone>
              <a:prstClr val="black"/>
              <a:schemeClr val="accent1">
                <a:lumMod val="20000"/>
                <a:lumOff val="80000"/>
                <a:tint val="45000"/>
                <a:satMod val="400000"/>
              </a:schemeClr>
            </a:duotone>
          </a:blip>
          <a:srcRect t="21951"/>
          <a:stretch>
            <a:fillRect/>
          </a:stretch>
        </p:blipFill>
        <p:spPr>
          <a:xfrm>
            <a:off x="6315" y="0"/>
            <a:ext cx="9131370" cy="6858000"/>
          </a:xfrm>
          <a:prstGeom prst="ellipse">
            <a:avLst/>
          </a:prstGeom>
          <a:ln>
            <a:noFill/>
          </a:ln>
          <a:effectLst>
            <a:softEdge rad="635000"/>
          </a:effectLst>
        </p:spPr>
      </p:pic>
      <p:sp>
        <p:nvSpPr>
          <p:cNvPr id="2" name="1 Título"/>
          <p:cNvSpPr>
            <a:spLocks noGrp="1"/>
          </p:cNvSpPr>
          <p:nvPr>
            <p:ph type="ctrTitle"/>
          </p:nvPr>
        </p:nvSpPr>
        <p:spPr>
          <a:xfrm>
            <a:off x="685800" y="2130425"/>
            <a:ext cx="7772400" cy="1470025"/>
          </a:xfrm>
        </p:spPr>
        <p:txBody>
          <a:bodyPr/>
          <a:lstStyle>
            <a:lvl1pPr>
              <a:defRPr>
                <a:solidFill>
                  <a:srgbClr val="00B0F0"/>
                </a:solidFill>
              </a:defRPr>
            </a:lvl1p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smtClean="0"/>
            </a:lvl1pPr>
          </a:lstStyle>
          <a:p>
            <a:pPr>
              <a:defRPr/>
            </a:pPr>
            <a:fld id="{D96A1DC5-E2B1-4B26-99DF-4D8B49C8985A}" type="datetime1">
              <a:rPr lang="en-US"/>
              <a:pPr>
                <a:defRPr/>
              </a:pPr>
              <a:t>4/5/2015</a:t>
            </a:fld>
            <a:endParaRPr lang="en-US"/>
          </a:p>
        </p:txBody>
      </p:sp>
      <p:sp>
        <p:nvSpPr>
          <p:cNvPr id="6" name="4 Marcador de pie de página"/>
          <p:cNvSpPr>
            <a:spLocks noGrp="1"/>
          </p:cNvSpPr>
          <p:nvPr>
            <p:ph type="ftr" sz="quarter" idx="11"/>
          </p:nvPr>
        </p:nvSpPr>
        <p:spPr/>
        <p:txBody>
          <a:bodyPr/>
          <a:lstStyle>
            <a:lvl1pPr>
              <a:defRPr smtClean="0"/>
            </a:lvl1pPr>
          </a:lstStyle>
          <a:p>
            <a:pPr>
              <a:defRPr/>
            </a:pPr>
            <a:r>
              <a:rPr lang="en-US"/>
              <a:t>Copyright © 2010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pPr>
              <a:defRPr/>
            </a:pPr>
            <a:r>
              <a:rPr lang="es-ES"/>
              <a:t>1-</a:t>
            </a:r>
            <a:fld id="{62A340B9-A297-4154-A5D2-AE25F76B84CA}" type="slidenum">
              <a:rPr lang="es-ES"/>
              <a:pPr>
                <a:defRPr/>
              </a:pPr>
              <a:t>‹#›</a:t>
            </a:fld>
            <a:endParaRPr lang="es-ES"/>
          </a:p>
        </p:txBody>
      </p:sp>
    </p:spTree>
    <p:extLst>
      <p:ext uri="{BB962C8B-B14F-4D97-AF65-F5344CB8AC3E}">
        <p14:creationId xmlns:p14="http://schemas.microsoft.com/office/powerpoint/2010/main" val="270906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174F1EAE-F9E4-4074-9DA4-DEB9C37E6438}" type="datetime1">
              <a:rPr lang="en-US"/>
              <a:pPr>
                <a:defRPr/>
              </a:pPr>
              <a:t>4/5/2015</a:t>
            </a:fld>
            <a:endParaRPr lang="en-US"/>
          </a:p>
        </p:txBody>
      </p:sp>
      <p:sp>
        <p:nvSpPr>
          <p:cNvPr id="5"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7046783-4E64-44A5-8351-A3935BE73F3F}" type="slidenum">
              <a:rPr lang="es-ES"/>
              <a:pPr>
                <a:defRPr/>
              </a:pPr>
              <a:t>‹#›</a:t>
            </a:fld>
            <a:endParaRPr lang="es-ES"/>
          </a:p>
        </p:txBody>
      </p:sp>
    </p:spTree>
    <p:extLst>
      <p:ext uri="{BB962C8B-B14F-4D97-AF65-F5344CB8AC3E}">
        <p14:creationId xmlns:p14="http://schemas.microsoft.com/office/powerpoint/2010/main" val="131529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47EECBB-383B-4E3C-A40D-917275110BA6}" type="datetime1">
              <a:rPr lang="en-US"/>
              <a:pPr>
                <a:defRPr/>
              </a:pPr>
              <a:t>4/5/2015</a:t>
            </a:fld>
            <a:endParaRPr lang="en-US"/>
          </a:p>
        </p:txBody>
      </p:sp>
      <p:sp>
        <p:nvSpPr>
          <p:cNvPr id="5"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BF344C7-C027-4448-BF3F-CAB414FAA405}" type="slidenum">
              <a:rPr lang="es-ES"/>
              <a:pPr>
                <a:defRPr/>
              </a:pPr>
              <a:t>‹#›</a:t>
            </a:fld>
            <a:endParaRPr lang="es-ES"/>
          </a:p>
        </p:txBody>
      </p:sp>
    </p:spTree>
    <p:extLst>
      <p:ext uri="{BB962C8B-B14F-4D97-AF65-F5344CB8AC3E}">
        <p14:creationId xmlns:p14="http://schemas.microsoft.com/office/powerpoint/2010/main" val="10372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n>
                  <a:solidFill>
                    <a:schemeClr val="tx1"/>
                  </a:solidFill>
                  <a:prstDash val="solid"/>
                </a:ln>
                <a:solidFill>
                  <a:srgbClr val="00B0F0"/>
                </a:solidFill>
              </a:defRPr>
            </a:lvl1p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smtClean="0"/>
            </a:lvl1pPr>
          </a:lstStyle>
          <a:p>
            <a:pPr>
              <a:defRPr/>
            </a:pPr>
            <a:fld id="{D15FE86B-EBD8-4BDD-BFE4-D5354D79CE50}" type="datetime1">
              <a:rPr lang="en-US"/>
              <a:pPr>
                <a:defRPr/>
              </a:pPr>
              <a:t>4/5/2015</a:t>
            </a:fld>
            <a:endParaRPr lang="en-US"/>
          </a:p>
        </p:txBody>
      </p:sp>
      <p:sp>
        <p:nvSpPr>
          <p:cNvPr id="5" name="4 Marcador de pie de página"/>
          <p:cNvSpPr>
            <a:spLocks noGrp="1"/>
          </p:cNvSpPr>
          <p:nvPr>
            <p:ph type="ftr" sz="quarter" idx="11"/>
          </p:nvPr>
        </p:nvSpPr>
        <p:spPr/>
        <p:txBody>
          <a:bodyPr/>
          <a:lstStyle>
            <a:lvl1pPr>
              <a:defRPr smtClean="0"/>
            </a:lvl1pPr>
          </a:lstStyle>
          <a:p>
            <a:pPr>
              <a:defRPr/>
            </a:pPr>
            <a:r>
              <a:rPr lang="es-ES"/>
              <a:t>Copyright © 2010 Pearson Education, Inc. Publishing as Prentice Hall</a:t>
            </a:r>
          </a:p>
        </p:txBody>
      </p:sp>
      <p:sp>
        <p:nvSpPr>
          <p:cNvPr id="6" name="5 Marcador de número de diapositiva"/>
          <p:cNvSpPr>
            <a:spLocks noGrp="1"/>
          </p:cNvSpPr>
          <p:nvPr>
            <p:ph type="sldNum" sz="quarter" idx="12"/>
          </p:nvPr>
        </p:nvSpPr>
        <p:spPr/>
        <p:txBody>
          <a:bodyPr/>
          <a:lstStyle>
            <a:lvl1pPr>
              <a:defRPr/>
            </a:lvl1pPr>
          </a:lstStyle>
          <a:p>
            <a:pPr>
              <a:defRPr/>
            </a:pPr>
            <a:r>
              <a:rPr lang="es-ES"/>
              <a:t>1-</a:t>
            </a:r>
            <a:fld id="{D064ABE4-F9E0-4E3D-A07D-3C8CE8C9099D}" type="slidenum">
              <a:rPr lang="es-ES"/>
              <a:pPr>
                <a:defRPr/>
              </a:pPr>
              <a:t>‹#›</a:t>
            </a:fld>
            <a:endParaRPr lang="es-ES"/>
          </a:p>
        </p:txBody>
      </p:sp>
    </p:spTree>
    <p:extLst>
      <p:ext uri="{BB962C8B-B14F-4D97-AF65-F5344CB8AC3E}">
        <p14:creationId xmlns:p14="http://schemas.microsoft.com/office/powerpoint/2010/main" val="393053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D735CB34-93AB-4667-8C64-7A2967FB8C0C}" type="datetime1">
              <a:rPr lang="en-US"/>
              <a:pPr>
                <a:defRPr/>
              </a:pPr>
              <a:t>4/5/2015</a:t>
            </a:fld>
            <a:endParaRPr lang="en-US"/>
          </a:p>
        </p:txBody>
      </p:sp>
      <p:sp>
        <p:nvSpPr>
          <p:cNvPr id="5"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B843595-30BF-46F1-8D72-4665DE30E87A}" type="slidenum">
              <a:rPr lang="es-ES"/>
              <a:pPr>
                <a:defRPr/>
              </a:pPr>
              <a:t>‹#›</a:t>
            </a:fld>
            <a:endParaRPr lang="es-ES"/>
          </a:p>
        </p:txBody>
      </p:sp>
    </p:spTree>
    <p:extLst>
      <p:ext uri="{BB962C8B-B14F-4D97-AF65-F5344CB8AC3E}">
        <p14:creationId xmlns:p14="http://schemas.microsoft.com/office/powerpoint/2010/main" val="414380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CD916A7A-9401-40B1-8BBE-6B5288191CD5}" type="datetime1">
              <a:rPr lang="en-US"/>
              <a:pPr>
                <a:defRPr/>
              </a:pPr>
              <a:t>4/5/2015</a:t>
            </a:fld>
            <a:endParaRPr lang="en-US"/>
          </a:p>
        </p:txBody>
      </p:sp>
      <p:sp>
        <p:nvSpPr>
          <p:cNvPr id="6"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EE700FA-D4A0-4B0A-9D5B-66DF8C35DD9F}" type="slidenum">
              <a:rPr lang="es-ES"/>
              <a:pPr>
                <a:defRPr/>
              </a:pPr>
              <a:t>‹#›</a:t>
            </a:fld>
            <a:endParaRPr lang="es-ES"/>
          </a:p>
        </p:txBody>
      </p:sp>
    </p:spTree>
    <p:extLst>
      <p:ext uri="{BB962C8B-B14F-4D97-AF65-F5344CB8AC3E}">
        <p14:creationId xmlns:p14="http://schemas.microsoft.com/office/powerpoint/2010/main" val="197458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3B267321-2937-445C-A563-5A2EF866CDD3}" type="datetime1">
              <a:rPr lang="en-US"/>
              <a:pPr>
                <a:defRPr/>
              </a:pPr>
              <a:t>4/5/2015</a:t>
            </a:fld>
            <a:endParaRPr lang="en-US"/>
          </a:p>
        </p:txBody>
      </p:sp>
      <p:sp>
        <p:nvSpPr>
          <p:cNvPr id="8"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37821B9D-9C25-435C-9529-FFFA01D4E9A0}" type="slidenum">
              <a:rPr lang="es-ES"/>
              <a:pPr>
                <a:defRPr/>
              </a:pPr>
              <a:t>‹#›</a:t>
            </a:fld>
            <a:endParaRPr lang="es-ES"/>
          </a:p>
        </p:txBody>
      </p:sp>
    </p:spTree>
    <p:extLst>
      <p:ext uri="{BB962C8B-B14F-4D97-AF65-F5344CB8AC3E}">
        <p14:creationId xmlns:p14="http://schemas.microsoft.com/office/powerpoint/2010/main" val="293303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F3B78407-D2D6-4601-9CC8-B7F8BEE5E06B}" type="datetime1">
              <a:rPr lang="en-US"/>
              <a:pPr>
                <a:defRPr/>
              </a:pPr>
              <a:t>4/5/2015</a:t>
            </a:fld>
            <a:endParaRPr lang="en-US"/>
          </a:p>
        </p:txBody>
      </p:sp>
      <p:sp>
        <p:nvSpPr>
          <p:cNvPr id="4"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49D924D1-F989-4D17-B98B-85753652BB7A}" type="slidenum">
              <a:rPr lang="es-ES"/>
              <a:pPr>
                <a:defRPr/>
              </a:pPr>
              <a:t>‹#›</a:t>
            </a:fld>
            <a:endParaRPr lang="es-ES"/>
          </a:p>
        </p:txBody>
      </p:sp>
    </p:spTree>
    <p:extLst>
      <p:ext uri="{BB962C8B-B14F-4D97-AF65-F5344CB8AC3E}">
        <p14:creationId xmlns:p14="http://schemas.microsoft.com/office/powerpoint/2010/main" val="217364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4764E5D9-1283-43CF-ABB4-EC714D693AFB}" type="datetime1">
              <a:rPr lang="en-US"/>
              <a:pPr>
                <a:defRPr/>
              </a:pPr>
              <a:t>4/5/2015</a:t>
            </a:fld>
            <a:endParaRPr lang="en-US"/>
          </a:p>
        </p:txBody>
      </p:sp>
      <p:sp>
        <p:nvSpPr>
          <p:cNvPr id="3"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235FCD07-55F1-4A27-A3E9-9B65F391FA3D}" type="slidenum">
              <a:rPr lang="es-ES"/>
              <a:pPr>
                <a:defRPr/>
              </a:pPr>
              <a:t>‹#›</a:t>
            </a:fld>
            <a:endParaRPr lang="es-ES"/>
          </a:p>
        </p:txBody>
      </p:sp>
    </p:spTree>
    <p:extLst>
      <p:ext uri="{BB962C8B-B14F-4D97-AF65-F5344CB8AC3E}">
        <p14:creationId xmlns:p14="http://schemas.microsoft.com/office/powerpoint/2010/main" val="59541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ADD2578B-0E8C-48CF-85FD-876CDCE6C4C0}" type="datetime1">
              <a:rPr lang="en-US"/>
              <a:pPr>
                <a:defRPr/>
              </a:pPr>
              <a:t>4/5/2015</a:t>
            </a:fld>
            <a:endParaRPr lang="en-US"/>
          </a:p>
        </p:txBody>
      </p:sp>
      <p:sp>
        <p:nvSpPr>
          <p:cNvPr id="6"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4E2256AB-E956-484D-BAA5-0C717E3F2798}" type="slidenum">
              <a:rPr lang="es-ES"/>
              <a:pPr>
                <a:defRPr/>
              </a:pPr>
              <a:t>‹#›</a:t>
            </a:fld>
            <a:endParaRPr lang="es-ES"/>
          </a:p>
        </p:txBody>
      </p:sp>
    </p:spTree>
    <p:extLst>
      <p:ext uri="{BB962C8B-B14F-4D97-AF65-F5344CB8AC3E}">
        <p14:creationId xmlns:p14="http://schemas.microsoft.com/office/powerpoint/2010/main" val="413878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A2AE7600-D777-4102-801A-74693670CA95}" type="datetime1">
              <a:rPr lang="en-US"/>
              <a:pPr>
                <a:defRPr/>
              </a:pPr>
              <a:t>4/5/2015</a:t>
            </a:fld>
            <a:endParaRPr lang="en-US"/>
          </a:p>
        </p:txBody>
      </p:sp>
      <p:sp>
        <p:nvSpPr>
          <p:cNvPr id="6"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FE2F5229-10E7-4965-85A7-6F22B9733A74}" type="slidenum">
              <a:rPr lang="es-ES"/>
              <a:pPr>
                <a:defRPr/>
              </a:pPr>
              <a:t>‹#›</a:t>
            </a:fld>
            <a:endParaRPr lang="es-ES"/>
          </a:p>
        </p:txBody>
      </p:sp>
    </p:spTree>
    <p:extLst>
      <p:ext uri="{BB962C8B-B14F-4D97-AF65-F5344CB8AC3E}">
        <p14:creationId xmlns:p14="http://schemas.microsoft.com/office/powerpoint/2010/main" val="77591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ES" dirty="0" smtClean="0"/>
              <a:t>Haga clic para modificar el estilo de título del patrón</a:t>
            </a:r>
            <a:endParaRPr lang="es-ES" dirty="0"/>
          </a:p>
        </p:txBody>
      </p:sp>
      <p:sp>
        <p:nvSpPr>
          <p:cNvPr id="1028"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defRPr>
            </a:lvl1pPr>
          </a:lstStyle>
          <a:p>
            <a:pPr>
              <a:defRPr/>
            </a:pPr>
            <a:fld id="{05CE22B5-BA90-4A1C-9F72-0EB10F5B94C4}" type="datetime1">
              <a:rPr lang="en-US"/>
              <a:pPr>
                <a:defRPr/>
              </a:pPr>
              <a:t>4/5/2015</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pitchFamily="34" charset="0"/>
              </a:defRPr>
            </a:lvl1pPr>
          </a:lstStyle>
          <a:p>
            <a:pPr>
              <a:defRPr/>
            </a:pPr>
            <a:r>
              <a:rPr lang="en-US"/>
              <a:t>Copyright © 2010 Pearson Education, Inc. Publishing as Prentice Hall</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D87BFD8-5929-4484-BDE8-9EB2DCB13A86}"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p:hf hdr="0" dt="0"/>
  <p:txStyles>
    <p:titleStyle>
      <a:lvl1pPr algn="ctr" rtl="0" eaLnBrk="0" fontAlgn="base" hangingPunct="0">
        <a:spcBef>
          <a:spcPct val="0"/>
        </a:spcBef>
        <a:spcAft>
          <a:spcPct val="0"/>
        </a:spcAft>
        <a:defRPr sz="4400" b="1" kern="1200">
          <a:ln>
            <a:solidFill>
              <a:sysClr val="windowText" lastClr="000000"/>
            </a:solidFill>
            <a:prstDash val="solid"/>
          </a:ln>
          <a:solidFill>
            <a:srgbClr val="0070C0"/>
          </a:solidFill>
          <a:effectLst>
            <a:outerShdw blurRad="88000" dist="50800" dir="5040000" algn="tl">
              <a:schemeClr val="accent4">
                <a:tint val="80000"/>
                <a:satMod val="250000"/>
                <a:alpha val="45000"/>
              </a:schemeClr>
            </a:outerShdw>
          </a:effectLst>
          <a:latin typeface="+mj-lt"/>
          <a:ea typeface="+mj-ea"/>
          <a:cs typeface="+mj-cs"/>
        </a:defRPr>
      </a:lvl1pPr>
      <a:lvl2pPr algn="ctr" rtl="0" eaLnBrk="0" fontAlgn="base" hangingPunct="0">
        <a:spcBef>
          <a:spcPct val="0"/>
        </a:spcBef>
        <a:spcAft>
          <a:spcPct val="0"/>
        </a:spcAft>
        <a:defRPr sz="4400" b="1">
          <a:solidFill>
            <a:srgbClr val="0070C0"/>
          </a:solidFill>
          <a:latin typeface="Calibri" pitchFamily="34" charset="0"/>
        </a:defRPr>
      </a:lvl2pPr>
      <a:lvl3pPr algn="ctr" rtl="0" eaLnBrk="0" fontAlgn="base" hangingPunct="0">
        <a:spcBef>
          <a:spcPct val="0"/>
        </a:spcBef>
        <a:spcAft>
          <a:spcPct val="0"/>
        </a:spcAft>
        <a:defRPr sz="4400" b="1">
          <a:solidFill>
            <a:srgbClr val="0070C0"/>
          </a:solidFill>
          <a:latin typeface="Calibri" pitchFamily="34" charset="0"/>
        </a:defRPr>
      </a:lvl3pPr>
      <a:lvl4pPr algn="ctr" rtl="0" eaLnBrk="0" fontAlgn="base" hangingPunct="0">
        <a:spcBef>
          <a:spcPct val="0"/>
        </a:spcBef>
        <a:spcAft>
          <a:spcPct val="0"/>
        </a:spcAft>
        <a:defRPr sz="4400" b="1">
          <a:solidFill>
            <a:srgbClr val="0070C0"/>
          </a:solidFill>
          <a:latin typeface="Calibri" pitchFamily="34" charset="0"/>
        </a:defRPr>
      </a:lvl4pPr>
      <a:lvl5pPr algn="ctr" rtl="0" eaLnBrk="0" fontAlgn="base" hangingPunct="0">
        <a:spcBef>
          <a:spcPct val="0"/>
        </a:spcBef>
        <a:spcAft>
          <a:spcPct val="0"/>
        </a:spcAft>
        <a:defRPr sz="4400" b="1">
          <a:solidFill>
            <a:srgbClr val="0070C0"/>
          </a:solidFill>
          <a:latin typeface="Calibri" pitchFamily="34" charset="0"/>
        </a:defRPr>
      </a:lvl5pPr>
      <a:lvl6pPr marL="457200" algn="ctr" rtl="0" fontAlgn="base">
        <a:spcBef>
          <a:spcPct val="0"/>
        </a:spcBef>
        <a:spcAft>
          <a:spcPct val="0"/>
        </a:spcAft>
        <a:defRPr sz="4400" b="1">
          <a:solidFill>
            <a:srgbClr val="0070C0"/>
          </a:solidFill>
          <a:latin typeface="Calibri" pitchFamily="34" charset="0"/>
        </a:defRPr>
      </a:lvl6pPr>
      <a:lvl7pPr marL="914400" algn="ctr" rtl="0" fontAlgn="base">
        <a:spcBef>
          <a:spcPct val="0"/>
        </a:spcBef>
        <a:spcAft>
          <a:spcPct val="0"/>
        </a:spcAft>
        <a:defRPr sz="4400" b="1">
          <a:solidFill>
            <a:srgbClr val="0070C0"/>
          </a:solidFill>
          <a:latin typeface="Calibri" pitchFamily="34" charset="0"/>
        </a:defRPr>
      </a:lvl7pPr>
      <a:lvl8pPr marL="1371600" algn="ctr" rtl="0" fontAlgn="base">
        <a:spcBef>
          <a:spcPct val="0"/>
        </a:spcBef>
        <a:spcAft>
          <a:spcPct val="0"/>
        </a:spcAft>
        <a:defRPr sz="4400" b="1">
          <a:solidFill>
            <a:srgbClr val="0070C0"/>
          </a:solidFill>
          <a:latin typeface="Calibri" pitchFamily="34" charset="0"/>
        </a:defRPr>
      </a:lvl8pPr>
      <a:lvl9pPr marL="1828800" algn="ctr" rtl="0" fontAlgn="base">
        <a:spcBef>
          <a:spcPct val="0"/>
        </a:spcBef>
        <a:spcAft>
          <a:spcPct val="0"/>
        </a:spcAft>
        <a:defRPr sz="4400" b="1">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eaLnBrk="1" fontAlgn="auto" hangingPunct="1">
              <a:spcAft>
                <a:spcPts val="0"/>
              </a:spcAft>
              <a:defRPr/>
            </a:pPr>
            <a:r>
              <a:rPr lang="es-ES" dirty="0" err="1" smtClean="0"/>
              <a:t>Chapter</a:t>
            </a:r>
            <a:r>
              <a:rPr lang="es-ES" dirty="0" smtClean="0"/>
              <a:t> 1</a:t>
            </a:r>
            <a:endParaRPr lang="es-ES" dirty="0"/>
          </a:p>
        </p:txBody>
      </p:sp>
      <p:sp>
        <p:nvSpPr>
          <p:cNvPr id="3" name="2 Subtítulo"/>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s-ES" dirty="0" err="1" smtClean="0"/>
              <a:t>Overview</a:t>
            </a:r>
            <a:r>
              <a:rPr lang="es-ES" dirty="0" smtClean="0"/>
              <a:t> of </a:t>
            </a:r>
            <a:r>
              <a:rPr lang="es-ES" dirty="0" err="1" smtClean="0"/>
              <a:t>Electronic</a:t>
            </a:r>
            <a:r>
              <a:rPr lang="es-ES" dirty="0" smtClean="0"/>
              <a:t> Commerce </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Electronic Commerce Field: Classification, Content, and History</a:t>
            </a:r>
            <a:endParaRPr lang="en-US" dirty="0"/>
          </a:p>
        </p:txBody>
      </p:sp>
      <p:sp>
        <p:nvSpPr>
          <p:cNvPr id="13316" name="Content Placeholder 2"/>
          <p:cNvSpPr>
            <a:spLocks noGrp="1"/>
          </p:cNvSpPr>
          <p:nvPr>
            <p:ph idx="1"/>
          </p:nvPr>
        </p:nvSpPr>
        <p:spPr/>
        <p:txBody>
          <a:bodyPr/>
          <a:lstStyle/>
          <a:p>
            <a:pPr eaLnBrk="1" hangingPunct="1"/>
            <a:r>
              <a:rPr lang="en-US" b="1" dirty="0" smtClean="0"/>
              <a:t>AN EC FRAMEWORK</a:t>
            </a:r>
          </a:p>
          <a:p>
            <a:pPr lvl="1" eaLnBrk="1" hangingPunct="1"/>
            <a:r>
              <a:rPr lang="en-US" dirty="0" smtClean="0">
                <a:solidFill>
                  <a:srgbClr val="FF0000"/>
                </a:solidFill>
              </a:rPr>
              <a:t>Five support areas for EC applications</a:t>
            </a:r>
          </a:p>
          <a:p>
            <a:pPr lvl="2" eaLnBrk="1" hangingPunct="1"/>
            <a:r>
              <a:rPr lang="en-US" dirty="0" smtClean="0"/>
              <a:t>People</a:t>
            </a:r>
          </a:p>
          <a:p>
            <a:pPr lvl="2" eaLnBrk="1" hangingPunct="1"/>
            <a:r>
              <a:rPr lang="en-US" dirty="0" smtClean="0"/>
              <a:t>Public policy</a:t>
            </a:r>
          </a:p>
          <a:p>
            <a:pPr lvl="2" eaLnBrk="1" hangingPunct="1"/>
            <a:r>
              <a:rPr lang="en-US" dirty="0" smtClean="0"/>
              <a:t>Marketing and advertisement</a:t>
            </a:r>
          </a:p>
          <a:p>
            <a:pPr lvl="2" eaLnBrk="1" hangingPunct="1"/>
            <a:r>
              <a:rPr lang="en-US" dirty="0" smtClean="0"/>
              <a:t>Support services</a:t>
            </a:r>
          </a:p>
          <a:p>
            <a:pPr lvl="2" eaLnBrk="1" hangingPunct="1"/>
            <a:r>
              <a:rPr lang="en-US" dirty="0" smtClean="0"/>
              <a:t>Business partnerships</a:t>
            </a:r>
          </a:p>
        </p:txBody>
      </p:sp>
      <p:sp>
        <p:nvSpPr>
          <p:cNvPr id="7" name="Slide Number Placeholder 6"/>
          <p:cNvSpPr>
            <a:spLocks noGrp="1"/>
          </p:cNvSpPr>
          <p:nvPr>
            <p:ph type="sldNum" sz="quarter" idx="12"/>
          </p:nvPr>
        </p:nvSpPr>
        <p:spPr/>
        <p:txBody>
          <a:bodyPr/>
          <a:lstStyle/>
          <a:p>
            <a:pPr>
              <a:defRPr/>
            </a:pPr>
            <a:r>
              <a:rPr lang="es-ES" dirty="0"/>
              <a:t>1-</a:t>
            </a:r>
            <a:fld id="{718A54E8-B56D-4DE5-A2C0-72BF7A35C450}" type="slidenum">
              <a:rPr lang="es-ES"/>
              <a:pPr>
                <a:defRPr/>
              </a:pPr>
              <a:t>9</a:t>
            </a:fld>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898989"/>
                </a:solidFill>
                <a:latin typeface="Calibri" pitchFamily="34" charset="0"/>
              </a:rPr>
              <a:t>Copyright © 2010 Pearson Education, Inc. Publishing as Prentice Hall</a:t>
            </a:r>
            <a:endParaRPr lang="es-ES">
              <a:solidFill>
                <a:srgbClr val="898989"/>
              </a:solidFill>
              <a:latin typeface="Calibri" pitchFamily="34" charset="0"/>
            </a:endParaRP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96850"/>
            <a:ext cx="6691312" cy="606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r>
              <a:rPr lang="es-ES" dirty="0"/>
              <a:t>1-</a:t>
            </a:r>
            <a:fld id="{77F9BE7B-B40C-4509-B57F-6A139A557EE0}" type="slidenum">
              <a:rPr lang="es-ES"/>
              <a:pPr>
                <a:defRPr/>
              </a:pPr>
              <a:t>10</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Electronic Commerce Field: Classification, Content, and History</a:t>
            </a:r>
            <a:endParaRPr lang="en-US" dirty="0"/>
          </a:p>
        </p:txBody>
      </p:sp>
      <p:sp>
        <p:nvSpPr>
          <p:cNvPr id="15364" name="Content Placeholder 2"/>
          <p:cNvSpPr>
            <a:spLocks noGrp="1"/>
          </p:cNvSpPr>
          <p:nvPr>
            <p:ph idx="1"/>
          </p:nvPr>
        </p:nvSpPr>
        <p:spPr/>
        <p:txBody>
          <a:bodyPr/>
          <a:lstStyle/>
          <a:p>
            <a:pPr eaLnBrk="1" hangingPunct="1">
              <a:lnSpc>
                <a:spcPct val="80000"/>
              </a:lnSpc>
            </a:pPr>
            <a:r>
              <a:rPr lang="en-US" sz="2900" b="1" smtClean="0"/>
              <a:t>EC IS CLASSIFIED BY THE NATURE AND DIRECTION OF TRANSACTIONS AND INTERACTIONS</a:t>
            </a:r>
          </a:p>
          <a:p>
            <a:pPr lvl="1" eaLnBrk="1" hangingPunct="1">
              <a:lnSpc>
                <a:spcPct val="80000"/>
              </a:lnSpc>
            </a:pPr>
            <a:r>
              <a:rPr lang="en-US" sz="2600" b="1" smtClean="0"/>
              <a:t>business-to-business (B2B)</a:t>
            </a:r>
          </a:p>
          <a:p>
            <a:pPr lvl="1" eaLnBrk="1" hangingPunct="1">
              <a:lnSpc>
                <a:spcPct val="80000"/>
              </a:lnSpc>
              <a:buFont typeface="Arial" charset="0"/>
              <a:buNone/>
            </a:pPr>
            <a:r>
              <a:rPr lang="en-US" sz="2600" smtClean="0"/>
              <a:t>	E-commerce model in which all of the participants are businesses or other organizations</a:t>
            </a:r>
          </a:p>
          <a:p>
            <a:pPr lvl="1" eaLnBrk="1" hangingPunct="1">
              <a:lnSpc>
                <a:spcPct val="80000"/>
              </a:lnSpc>
            </a:pPr>
            <a:r>
              <a:rPr lang="en-US" sz="2600" b="1" smtClean="0"/>
              <a:t>business-to-consumer (B2C)</a:t>
            </a:r>
          </a:p>
          <a:p>
            <a:pPr lvl="1" eaLnBrk="1" hangingPunct="1">
              <a:lnSpc>
                <a:spcPct val="80000"/>
              </a:lnSpc>
              <a:buFont typeface="Arial" charset="0"/>
              <a:buNone/>
            </a:pPr>
            <a:r>
              <a:rPr lang="en-US" sz="2600" smtClean="0"/>
              <a:t>	E-commerce model in which businesses sell to individual shoppers</a:t>
            </a:r>
          </a:p>
          <a:p>
            <a:pPr lvl="1" eaLnBrk="1" hangingPunct="1">
              <a:lnSpc>
                <a:spcPct val="80000"/>
              </a:lnSpc>
            </a:pPr>
            <a:r>
              <a:rPr lang="en-US" sz="2600" b="1" smtClean="0"/>
              <a:t>e-tailing</a:t>
            </a:r>
          </a:p>
          <a:p>
            <a:pPr lvl="1" eaLnBrk="1" hangingPunct="1">
              <a:lnSpc>
                <a:spcPct val="80000"/>
              </a:lnSpc>
              <a:buFont typeface="Arial" charset="0"/>
              <a:buNone/>
            </a:pPr>
            <a:r>
              <a:rPr lang="en-US" sz="2600" smtClean="0"/>
              <a:t>	Online retailing, usually B2C</a:t>
            </a:r>
          </a:p>
        </p:txBody>
      </p:sp>
      <p:sp>
        <p:nvSpPr>
          <p:cNvPr id="7" name="Slide Number Placeholder 6"/>
          <p:cNvSpPr>
            <a:spLocks noGrp="1"/>
          </p:cNvSpPr>
          <p:nvPr>
            <p:ph type="sldNum" sz="quarter" idx="12"/>
          </p:nvPr>
        </p:nvSpPr>
        <p:spPr/>
        <p:txBody>
          <a:bodyPr/>
          <a:lstStyle/>
          <a:p>
            <a:pPr>
              <a:defRPr/>
            </a:pPr>
            <a:r>
              <a:rPr lang="es-ES"/>
              <a:t>1-</a:t>
            </a:r>
            <a:fld id="{409C4CFD-B035-4945-B9F2-A1F675FCB374}" type="slidenum">
              <a:rPr lang="es-ES"/>
              <a:pPr>
                <a:defRPr/>
              </a:pPr>
              <a:t>11</a:t>
            </a:fld>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Electronic Commerce Field: Classification, Content, and History</a:t>
            </a:r>
            <a:endParaRPr lang="en-US" dirty="0"/>
          </a:p>
        </p:txBody>
      </p:sp>
      <p:sp>
        <p:nvSpPr>
          <p:cNvPr id="16388" name="Content Placeholder 2"/>
          <p:cNvSpPr>
            <a:spLocks noGrp="1"/>
          </p:cNvSpPr>
          <p:nvPr>
            <p:ph idx="1"/>
          </p:nvPr>
        </p:nvSpPr>
        <p:spPr/>
        <p:txBody>
          <a:bodyPr/>
          <a:lstStyle/>
          <a:p>
            <a:pPr lvl="1" eaLnBrk="1" hangingPunct="1"/>
            <a:r>
              <a:rPr lang="en-US" b="1" dirty="0" smtClean="0"/>
              <a:t>business-to-business-to-consumer (B2B2C)</a:t>
            </a:r>
          </a:p>
          <a:p>
            <a:pPr lvl="1" eaLnBrk="1" hangingPunct="1">
              <a:buFont typeface="Arial" charset="0"/>
              <a:buNone/>
            </a:pPr>
            <a:r>
              <a:rPr lang="en-US" dirty="0" smtClean="0"/>
              <a:t>	E-commerce model in which a business provides some product or service to a client business that maintains its own customers</a:t>
            </a:r>
          </a:p>
          <a:p>
            <a:pPr lvl="1" eaLnBrk="1" hangingPunct="1"/>
            <a:r>
              <a:rPr lang="en-US" b="1" dirty="0" smtClean="0"/>
              <a:t>consumer-to-business (C2B)</a:t>
            </a:r>
          </a:p>
          <a:p>
            <a:pPr lvl="1" eaLnBrk="1" hangingPunct="1">
              <a:buFont typeface="Arial" charset="0"/>
              <a:buNone/>
            </a:pPr>
            <a:r>
              <a:rPr lang="en-US" dirty="0" smtClean="0"/>
              <a:t>	E-commerce model in which individuals use the Internet to sell products or services to organizations or individuals who seek sellers to bid on products or services they need (e.g. </a:t>
            </a:r>
            <a:r>
              <a:rPr lang="en-US" smtClean="0"/>
              <a:t>www.priceline.com)</a:t>
            </a:r>
          </a:p>
        </p:txBody>
      </p:sp>
      <p:sp>
        <p:nvSpPr>
          <p:cNvPr id="7" name="Slide Number Placeholder 6"/>
          <p:cNvSpPr>
            <a:spLocks noGrp="1"/>
          </p:cNvSpPr>
          <p:nvPr>
            <p:ph type="sldNum" sz="quarter" idx="12"/>
          </p:nvPr>
        </p:nvSpPr>
        <p:spPr/>
        <p:txBody>
          <a:bodyPr/>
          <a:lstStyle/>
          <a:p>
            <a:pPr>
              <a:defRPr/>
            </a:pPr>
            <a:r>
              <a:rPr lang="es-ES"/>
              <a:t>1-</a:t>
            </a:r>
            <a:fld id="{01B63E65-FD3B-4B8D-8D1D-3A4FDA1C9962}" type="slidenum">
              <a:rPr lang="es-ES"/>
              <a:pPr>
                <a:defRPr/>
              </a:pPr>
              <a:t>12</a:t>
            </a:fld>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Electronic Commerce Field: Classification, Content, and History</a:t>
            </a:r>
            <a:endParaRPr lang="en-US" dirty="0"/>
          </a:p>
        </p:txBody>
      </p:sp>
      <p:sp>
        <p:nvSpPr>
          <p:cNvPr id="17412" name="Content Placeholder 2"/>
          <p:cNvSpPr>
            <a:spLocks noGrp="1"/>
          </p:cNvSpPr>
          <p:nvPr>
            <p:ph idx="1"/>
          </p:nvPr>
        </p:nvSpPr>
        <p:spPr/>
        <p:txBody>
          <a:bodyPr/>
          <a:lstStyle/>
          <a:p>
            <a:pPr lvl="1" eaLnBrk="1" hangingPunct="1"/>
            <a:r>
              <a:rPr lang="en-US" b="1" smtClean="0"/>
              <a:t>intrabusiness EC</a:t>
            </a:r>
          </a:p>
          <a:p>
            <a:pPr lvl="1" eaLnBrk="1" hangingPunct="1">
              <a:buFont typeface="Arial" charset="0"/>
              <a:buNone/>
            </a:pPr>
            <a:r>
              <a:rPr lang="en-US" smtClean="0"/>
              <a:t>	E-commerce category that includes all internal organizational activities that involve the exchange of goods, services, or information among various units and individuals in an organization</a:t>
            </a:r>
          </a:p>
          <a:p>
            <a:pPr lvl="1" eaLnBrk="1" hangingPunct="1"/>
            <a:r>
              <a:rPr lang="en-US" b="1" smtClean="0"/>
              <a:t>business-to-employees (B2E)</a:t>
            </a:r>
          </a:p>
          <a:p>
            <a:pPr lvl="1" eaLnBrk="1" hangingPunct="1">
              <a:buFont typeface="Arial" charset="0"/>
              <a:buNone/>
            </a:pPr>
            <a:r>
              <a:rPr lang="en-US" smtClean="0"/>
              <a:t>	E-commerce model in which an organization delivers services, information, or products to its individual employees</a:t>
            </a:r>
          </a:p>
        </p:txBody>
      </p:sp>
      <p:sp>
        <p:nvSpPr>
          <p:cNvPr id="7" name="Slide Number Placeholder 6"/>
          <p:cNvSpPr>
            <a:spLocks noGrp="1"/>
          </p:cNvSpPr>
          <p:nvPr>
            <p:ph type="sldNum" sz="quarter" idx="12"/>
          </p:nvPr>
        </p:nvSpPr>
        <p:spPr/>
        <p:txBody>
          <a:bodyPr/>
          <a:lstStyle/>
          <a:p>
            <a:pPr>
              <a:defRPr/>
            </a:pPr>
            <a:r>
              <a:rPr lang="es-ES"/>
              <a:t>1-</a:t>
            </a:r>
            <a:fld id="{CDFE1160-9EC6-430E-BC66-4A966ABE4DE7}" type="slidenum">
              <a:rPr lang="es-ES"/>
              <a:pPr>
                <a:defRPr/>
              </a:pPr>
              <a:t>13</a:t>
            </a:fld>
            <a:endParaRPr lang="es-E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Electronic Commerce Field: Classification, Content, and History</a:t>
            </a:r>
            <a:endParaRPr lang="en-US" dirty="0"/>
          </a:p>
        </p:txBody>
      </p:sp>
      <p:sp>
        <p:nvSpPr>
          <p:cNvPr id="18436" name="Content Placeholder 2"/>
          <p:cNvSpPr>
            <a:spLocks noGrp="1"/>
          </p:cNvSpPr>
          <p:nvPr>
            <p:ph idx="1"/>
          </p:nvPr>
        </p:nvSpPr>
        <p:spPr/>
        <p:txBody>
          <a:bodyPr/>
          <a:lstStyle/>
          <a:p>
            <a:pPr lvl="1" eaLnBrk="1" hangingPunct="1"/>
            <a:r>
              <a:rPr lang="en-US" b="1" dirty="0" smtClean="0"/>
              <a:t>consumer-to-consumer(C2C)</a:t>
            </a:r>
          </a:p>
          <a:p>
            <a:pPr lvl="1" eaLnBrk="1" hangingPunct="1">
              <a:buFont typeface="Arial" charset="0"/>
              <a:buNone/>
            </a:pPr>
            <a:r>
              <a:rPr lang="en-US" dirty="0" smtClean="0"/>
              <a:t>	E-commerce model in which consumers sell directly to other consumers (</a:t>
            </a:r>
            <a:r>
              <a:rPr lang="en-US" dirty="0" err="1" smtClean="0"/>
              <a:t>eg</a:t>
            </a:r>
            <a:r>
              <a:rPr lang="en-US" dirty="0" smtClean="0"/>
              <a:t>. eBay)</a:t>
            </a:r>
          </a:p>
          <a:p>
            <a:pPr lvl="1" eaLnBrk="1" hangingPunct="1"/>
            <a:r>
              <a:rPr lang="en-US" b="1" dirty="0" smtClean="0"/>
              <a:t>collaborative commerce (c-commerce)</a:t>
            </a:r>
          </a:p>
          <a:p>
            <a:pPr lvl="1" eaLnBrk="1" hangingPunct="1">
              <a:buFont typeface="Arial" charset="0"/>
              <a:buNone/>
            </a:pPr>
            <a:r>
              <a:rPr lang="en-US" dirty="0" smtClean="0"/>
              <a:t>	E-commerce model in which individuals or groups communicate or collaborate online (</a:t>
            </a:r>
            <a:r>
              <a:rPr lang="en-US" dirty="0" err="1" smtClean="0"/>
              <a:t>eg</a:t>
            </a:r>
            <a:r>
              <a:rPr lang="en-US" dirty="0" smtClean="0"/>
              <a:t>. Boeing)</a:t>
            </a:r>
          </a:p>
        </p:txBody>
      </p:sp>
      <p:sp>
        <p:nvSpPr>
          <p:cNvPr id="7" name="Slide Number Placeholder 6"/>
          <p:cNvSpPr>
            <a:spLocks noGrp="1"/>
          </p:cNvSpPr>
          <p:nvPr>
            <p:ph type="sldNum" sz="quarter" idx="12"/>
          </p:nvPr>
        </p:nvSpPr>
        <p:spPr/>
        <p:txBody>
          <a:bodyPr/>
          <a:lstStyle/>
          <a:p>
            <a:pPr>
              <a:defRPr/>
            </a:pPr>
            <a:r>
              <a:rPr lang="es-ES"/>
              <a:t>1-</a:t>
            </a:r>
            <a:fld id="{E356E675-27D9-46E8-A939-D300402587A5}" type="slidenum">
              <a:rPr lang="es-ES"/>
              <a:pPr>
                <a:defRPr/>
              </a:pPr>
              <a:t>14</a:t>
            </a:fld>
            <a:endParaRPr 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Electronic Commerce Field: Classification, Content, and History</a:t>
            </a:r>
            <a:endParaRPr lang="en-US" dirty="0"/>
          </a:p>
        </p:txBody>
      </p:sp>
      <p:sp>
        <p:nvSpPr>
          <p:cNvPr id="19460" name="Content Placeholder 2"/>
          <p:cNvSpPr>
            <a:spLocks noGrp="1"/>
          </p:cNvSpPr>
          <p:nvPr>
            <p:ph idx="1"/>
          </p:nvPr>
        </p:nvSpPr>
        <p:spPr/>
        <p:txBody>
          <a:bodyPr/>
          <a:lstStyle/>
          <a:p>
            <a:pPr lvl="1" eaLnBrk="1" hangingPunct="1"/>
            <a:r>
              <a:rPr lang="en-US" b="1" smtClean="0"/>
              <a:t>e-learning</a:t>
            </a:r>
          </a:p>
          <a:p>
            <a:pPr lvl="1" eaLnBrk="1" hangingPunct="1">
              <a:buFont typeface="Arial" charset="0"/>
              <a:buNone/>
            </a:pPr>
            <a:r>
              <a:rPr lang="en-US" smtClean="0"/>
              <a:t>	The online delivery of information for purposes of training or education</a:t>
            </a:r>
          </a:p>
          <a:p>
            <a:pPr lvl="1" eaLnBrk="1" hangingPunct="1"/>
            <a:r>
              <a:rPr lang="en-US" b="1" smtClean="0"/>
              <a:t>e-government</a:t>
            </a:r>
          </a:p>
          <a:p>
            <a:pPr lvl="1" eaLnBrk="1" hangingPunct="1">
              <a:buFont typeface="Arial" charset="0"/>
              <a:buNone/>
            </a:pPr>
            <a:r>
              <a:rPr lang="en-US" smtClean="0"/>
              <a:t>	E-commerce model in which a government entity buys or provides goods, services, or information from or to businesses or individual citizens</a:t>
            </a:r>
          </a:p>
        </p:txBody>
      </p:sp>
      <p:sp>
        <p:nvSpPr>
          <p:cNvPr id="7" name="Slide Number Placeholder 6"/>
          <p:cNvSpPr>
            <a:spLocks noGrp="1"/>
          </p:cNvSpPr>
          <p:nvPr>
            <p:ph type="sldNum" sz="quarter" idx="12"/>
          </p:nvPr>
        </p:nvSpPr>
        <p:spPr/>
        <p:txBody>
          <a:bodyPr/>
          <a:lstStyle/>
          <a:p>
            <a:pPr>
              <a:defRPr/>
            </a:pPr>
            <a:r>
              <a:rPr lang="es-ES"/>
              <a:t>1-</a:t>
            </a:r>
            <a:fld id="{B7DB0659-20C7-4DD6-AAEA-BADF8219FF75}" type="slidenum">
              <a:rPr lang="es-ES"/>
              <a:pPr>
                <a:defRPr/>
              </a:pPr>
              <a:t>15</a:t>
            </a:fld>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Electronic Commerce Field: Classification, Content, and History</a:t>
            </a:r>
            <a:endParaRPr lang="en-US" dirty="0"/>
          </a:p>
        </p:txBody>
      </p:sp>
      <p:sp>
        <p:nvSpPr>
          <p:cNvPr id="19460" name="Content Placeholder 2"/>
          <p:cNvSpPr>
            <a:spLocks noGrp="1"/>
          </p:cNvSpPr>
          <p:nvPr>
            <p:ph idx="1"/>
          </p:nvPr>
        </p:nvSpPr>
        <p:spPr>
          <a:xfrm>
            <a:off x="457200" y="1700808"/>
            <a:ext cx="8229600" cy="4680520"/>
          </a:xfrm>
        </p:spPr>
        <p:txBody>
          <a:bodyPr/>
          <a:lstStyle/>
          <a:p>
            <a:pPr lvl="1" eaLnBrk="1" hangingPunct="1"/>
            <a:r>
              <a:rPr lang="en-US" b="1" dirty="0" smtClean="0"/>
              <a:t>O2O (Online to Offline)</a:t>
            </a:r>
            <a:endParaRPr lang="en-US" b="1" dirty="0" smtClean="0"/>
          </a:p>
          <a:p>
            <a:pPr lvl="1" eaLnBrk="1" hangingPunct="1">
              <a:buNone/>
            </a:pPr>
            <a:r>
              <a:rPr lang="en-US" dirty="0" smtClean="0"/>
              <a:t>	</a:t>
            </a:r>
            <a:r>
              <a:rPr lang="en-US" dirty="0" smtClean="0"/>
              <a:t>* </a:t>
            </a:r>
            <a:r>
              <a:rPr lang="en-US" dirty="0" smtClean="0"/>
              <a:t>combining </a:t>
            </a:r>
            <a:r>
              <a:rPr lang="en-US" dirty="0"/>
              <a:t>the online shopping and the front line </a:t>
            </a:r>
            <a:r>
              <a:rPr lang="en-US" dirty="0" smtClean="0"/>
              <a:t>transactions</a:t>
            </a:r>
          </a:p>
          <a:p>
            <a:pPr lvl="1" eaLnBrk="1" hangingPunct="1">
              <a:buNone/>
            </a:pPr>
            <a:r>
              <a:rPr lang="en-US" dirty="0"/>
              <a:t> </a:t>
            </a:r>
            <a:r>
              <a:rPr lang="en-US" dirty="0" smtClean="0"/>
              <a:t>   * usually </a:t>
            </a:r>
            <a:r>
              <a:rPr lang="en-US" dirty="0"/>
              <a:t>provides information, services, booking discount and push the messages to Internet users, who in return will be converted into the customers of the particular offline business </a:t>
            </a:r>
            <a:r>
              <a:rPr lang="en-US" dirty="0" smtClean="0"/>
              <a:t>partners</a:t>
            </a:r>
          </a:p>
          <a:p>
            <a:pPr lvl="1" eaLnBrk="1" hangingPunct="1">
              <a:buNone/>
            </a:pPr>
            <a:r>
              <a:rPr lang="en-US" dirty="0"/>
              <a:t> </a:t>
            </a:r>
            <a:r>
              <a:rPr lang="en-US" dirty="0" smtClean="0"/>
              <a:t>   </a:t>
            </a:r>
            <a:endParaRPr lang="en-US" dirty="0" smtClean="0"/>
          </a:p>
        </p:txBody>
      </p:sp>
      <p:sp>
        <p:nvSpPr>
          <p:cNvPr id="7" name="Slide Number Placeholder 6"/>
          <p:cNvSpPr>
            <a:spLocks noGrp="1"/>
          </p:cNvSpPr>
          <p:nvPr>
            <p:ph type="sldNum" sz="quarter" idx="12"/>
          </p:nvPr>
        </p:nvSpPr>
        <p:spPr/>
        <p:txBody>
          <a:bodyPr/>
          <a:lstStyle/>
          <a:p>
            <a:pPr>
              <a:defRPr/>
            </a:pPr>
            <a:r>
              <a:rPr lang="es-ES"/>
              <a:t>1-</a:t>
            </a:r>
            <a:fld id="{B7DB0659-20C7-4DD6-AAEA-BADF8219FF75}" type="slidenum">
              <a:rPr lang="es-ES"/>
              <a:pPr>
                <a:defRPr/>
              </a:pPr>
              <a:t>16</a:t>
            </a:fld>
            <a:endParaRPr lang="es-ES"/>
          </a:p>
        </p:txBody>
      </p:sp>
    </p:spTree>
    <p:extLst>
      <p:ext uri="{BB962C8B-B14F-4D97-AF65-F5344CB8AC3E}">
        <p14:creationId xmlns:p14="http://schemas.microsoft.com/office/powerpoint/2010/main" val="1991638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Electronic Commerce Field: Classification, Content, and History</a:t>
            </a:r>
            <a:endParaRPr lang="en-US" dirty="0"/>
          </a:p>
        </p:txBody>
      </p:sp>
      <p:sp>
        <p:nvSpPr>
          <p:cNvPr id="19460" name="Content Placeholder 2"/>
          <p:cNvSpPr>
            <a:spLocks noGrp="1"/>
          </p:cNvSpPr>
          <p:nvPr>
            <p:ph idx="1"/>
          </p:nvPr>
        </p:nvSpPr>
        <p:spPr>
          <a:xfrm>
            <a:off x="457200" y="1556792"/>
            <a:ext cx="8229600" cy="4824536"/>
          </a:xfrm>
        </p:spPr>
        <p:txBody>
          <a:bodyPr/>
          <a:lstStyle/>
          <a:p>
            <a:pPr lvl="1" eaLnBrk="1" hangingPunct="1"/>
            <a:r>
              <a:rPr lang="en-US" b="1" dirty="0" smtClean="0"/>
              <a:t>O2O (Online to Offline) – cont</a:t>
            </a:r>
            <a:r>
              <a:rPr lang="en-US" b="1" dirty="0"/>
              <a:t>.</a:t>
            </a:r>
            <a:endParaRPr lang="en-US" b="1" dirty="0" smtClean="0"/>
          </a:p>
          <a:p>
            <a:pPr lvl="1" eaLnBrk="1" hangingPunct="1">
              <a:buNone/>
            </a:pPr>
            <a:r>
              <a:rPr lang="en-US" dirty="0" smtClean="0"/>
              <a:t>	</a:t>
            </a:r>
            <a:r>
              <a:rPr lang="en-US" dirty="0" smtClean="0"/>
              <a:t>* suitable </a:t>
            </a:r>
            <a:r>
              <a:rPr lang="en-US" dirty="0"/>
              <a:t>to consumer goods and services, such as food and beverage</a:t>
            </a:r>
            <a:r>
              <a:rPr lang="en-US" dirty="0" smtClean="0"/>
              <a:t>, fitness</a:t>
            </a:r>
            <a:r>
              <a:rPr lang="en-US" dirty="0"/>
              <a:t>, movies and beauty </a:t>
            </a:r>
            <a:r>
              <a:rPr lang="en-US" dirty="0" smtClean="0"/>
              <a:t>salon</a:t>
            </a:r>
          </a:p>
          <a:p>
            <a:pPr lvl="1" eaLnBrk="1" hangingPunct="1">
              <a:buNone/>
            </a:pPr>
            <a:r>
              <a:rPr lang="en-US" dirty="0"/>
              <a:t> </a:t>
            </a:r>
            <a:r>
              <a:rPr lang="en-US" dirty="0" smtClean="0"/>
              <a:t>   * Online payment apply</a:t>
            </a:r>
          </a:p>
          <a:p>
            <a:pPr lvl="1" eaLnBrk="1" hangingPunct="1">
              <a:buNone/>
            </a:pPr>
            <a:r>
              <a:rPr lang="en-US" dirty="0"/>
              <a:t> </a:t>
            </a:r>
            <a:r>
              <a:rPr lang="en-US" dirty="0" smtClean="0"/>
              <a:t>   * Group Purchasing is the pioneer of O2O</a:t>
            </a:r>
          </a:p>
          <a:p>
            <a:pPr lvl="1" eaLnBrk="1" hangingPunct="1">
              <a:buNone/>
            </a:pPr>
            <a:r>
              <a:rPr lang="en-US" dirty="0"/>
              <a:t> </a:t>
            </a:r>
            <a:r>
              <a:rPr lang="en-US" dirty="0" smtClean="0"/>
              <a:t>      e.g. Groupon.com</a:t>
            </a:r>
            <a:endParaRPr lang="en-US" dirty="0" smtClean="0"/>
          </a:p>
        </p:txBody>
      </p:sp>
      <p:sp>
        <p:nvSpPr>
          <p:cNvPr id="7" name="Slide Number Placeholder 6"/>
          <p:cNvSpPr>
            <a:spLocks noGrp="1"/>
          </p:cNvSpPr>
          <p:nvPr>
            <p:ph type="sldNum" sz="quarter" idx="12"/>
          </p:nvPr>
        </p:nvSpPr>
        <p:spPr/>
        <p:txBody>
          <a:bodyPr/>
          <a:lstStyle/>
          <a:p>
            <a:pPr>
              <a:defRPr/>
            </a:pPr>
            <a:r>
              <a:rPr lang="es-ES"/>
              <a:t>1-</a:t>
            </a:r>
            <a:fld id="{B7DB0659-20C7-4DD6-AAEA-BADF8219FF75}" type="slidenum">
              <a:rPr lang="es-ES"/>
              <a:pPr>
                <a:defRPr/>
              </a:pPr>
              <a:t>17</a:t>
            </a:fld>
            <a:endParaRPr lang="es-ES"/>
          </a:p>
        </p:txBody>
      </p:sp>
    </p:spTree>
    <p:extLst>
      <p:ext uri="{BB962C8B-B14F-4D97-AF65-F5344CB8AC3E}">
        <p14:creationId xmlns:p14="http://schemas.microsoft.com/office/powerpoint/2010/main" val="3352690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E-Commerce 2.0: From Web 2.0 to Enterprise Social Networking and Virtual Worlds</a:t>
            </a:r>
            <a:endParaRPr lang="en-US" sz="3200" dirty="0"/>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b="1" dirty="0" smtClean="0"/>
              <a:t>social computing</a:t>
            </a:r>
          </a:p>
          <a:p>
            <a:pPr eaLnBrk="1" fontAlgn="auto" hangingPunct="1">
              <a:spcAft>
                <a:spcPts val="0"/>
              </a:spcAft>
              <a:buFont typeface="Arial" pitchFamily="34" charset="0"/>
              <a:buNone/>
              <a:defRPr/>
            </a:pPr>
            <a:r>
              <a:rPr lang="en-US" dirty="0" smtClean="0"/>
              <a:t>	An approach aimed at making the human-computer interface more natural </a:t>
            </a:r>
          </a:p>
          <a:p>
            <a:pPr eaLnBrk="1" fontAlgn="auto" hangingPunct="1">
              <a:spcAft>
                <a:spcPts val="0"/>
              </a:spcAft>
              <a:buFont typeface="Arial" pitchFamily="34" charset="0"/>
              <a:buChar char="•"/>
              <a:defRPr/>
            </a:pPr>
            <a:r>
              <a:rPr lang="en-US" b="1" dirty="0" smtClean="0"/>
              <a:t>Web 2.0</a:t>
            </a:r>
          </a:p>
          <a:p>
            <a:pPr eaLnBrk="1" fontAlgn="auto" hangingPunct="1">
              <a:spcAft>
                <a:spcPts val="0"/>
              </a:spcAft>
              <a:buFont typeface="Arial" pitchFamily="34" charset="0"/>
              <a:buNone/>
              <a:defRPr/>
            </a:pPr>
            <a:r>
              <a:rPr lang="en-US" dirty="0" smtClean="0"/>
              <a:t>	The second-generation of Internet-based services that let people collaborate and share information online in new ways, such as social networking sites, wikis, communication tools, and folksonomies (collaborative tagging)</a:t>
            </a:r>
            <a:endParaRPr lang="en-US" dirty="0"/>
          </a:p>
        </p:txBody>
      </p:sp>
      <p:sp>
        <p:nvSpPr>
          <p:cNvPr id="7" name="Slide Number Placeholder 6"/>
          <p:cNvSpPr>
            <a:spLocks noGrp="1"/>
          </p:cNvSpPr>
          <p:nvPr>
            <p:ph type="sldNum" sz="quarter" idx="12"/>
          </p:nvPr>
        </p:nvSpPr>
        <p:spPr/>
        <p:txBody>
          <a:bodyPr/>
          <a:lstStyle/>
          <a:p>
            <a:pPr>
              <a:defRPr/>
            </a:pPr>
            <a:r>
              <a:rPr lang="es-ES"/>
              <a:t>1-</a:t>
            </a:r>
            <a:fld id="{70CF112E-55FF-4442-B0E9-BBED6E9FAC7C}" type="slidenum">
              <a:rPr lang="es-ES"/>
              <a:pPr>
                <a:defRPr/>
              </a:pPr>
              <a:t>18</a:t>
            </a:fld>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1 Título"/>
          <p:cNvSpPr>
            <a:spLocks noGrp="1"/>
          </p:cNvSpPr>
          <p:nvPr>
            <p:ph type="title"/>
          </p:nvPr>
        </p:nvSpPr>
        <p:spPr/>
        <p:txBody>
          <a:bodyPr/>
          <a:lstStyle/>
          <a:p>
            <a:pPr eaLnBrk="1" fontAlgn="auto" hangingPunct="1">
              <a:spcAft>
                <a:spcPts val="0"/>
              </a:spcAft>
              <a:defRPr/>
            </a:pPr>
            <a:r>
              <a:rPr lang="en-US" dirty="0" smtClean="0"/>
              <a:t>Learning Objectives</a:t>
            </a:r>
            <a:r>
              <a:rPr lang="es-ES" dirty="0" smtClean="0"/>
              <a:t> </a:t>
            </a:r>
            <a:endParaRPr lang="es-ES" dirty="0"/>
          </a:p>
        </p:txBody>
      </p:sp>
      <p:sp>
        <p:nvSpPr>
          <p:cNvPr id="5124" name="2 Marcador de contenido"/>
          <p:cNvSpPr>
            <a:spLocks noGrp="1"/>
          </p:cNvSpPr>
          <p:nvPr>
            <p:ph idx="1"/>
          </p:nvPr>
        </p:nvSpPr>
        <p:spPr/>
        <p:txBody>
          <a:bodyPr/>
          <a:lstStyle/>
          <a:p>
            <a:pPr marL="514350" indent="-514350" eaLnBrk="1" hangingPunct="1">
              <a:buFont typeface="Calibri" pitchFamily="34" charset="0"/>
              <a:buAutoNum type="arabicPeriod"/>
            </a:pPr>
            <a:r>
              <a:rPr lang="en-US" smtClean="0"/>
              <a:t>Define electronic commerce (EC) and describe its various categories.</a:t>
            </a:r>
          </a:p>
          <a:p>
            <a:pPr marL="514350" indent="-514350" eaLnBrk="1" hangingPunct="1">
              <a:buFont typeface="Calibri" pitchFamily="34" charset="0"/>
              <a:buAutoNum type="arabicPeriod"/>
            </a:pPr>
            <a:r>
              <a:rPr lang="en-US" smtClean="0"/>
              <a:t>Describe and discuss the content and framework of EC.</a:t>
            </a:r>
          </a:p>
          <a:p>
            <a:pPr marL="514350" indent="-514350" eaLnBrk="1" hangingPunct="1">
              <a:buFont typeface="Calibri" pitchFamily="34" charset="0"/>
              <a:buAutoNum type="arabicPeriod"/>
            </a:pPr>
            <a:r>
              <a:rPr lang="en-US" smtClean="0"/>
              <a:t>Describe the major types of EC transactions.</a:t>
            </a:r>
          </a:p>
          <a:p>
            <a:pPr marL="514350" indent="-514350" eaLnBrk="1" hangingPunct="1">
              <a:buFont typeface="Calibri" pitchFamily="34" charset="0"/>
              <a:buAutoNum type="arabicPeriod"/>
            </a:pPr>
            <a:r>
              <a:rPr lang="en-US" smtClean="0"/>
              <a:t>Discuss e-commerce 2.0.</a:t>
            </a:r>
          </a:p>
          <a:p>
            <a:pPr marL="514350" indent="-514350" eaLnBrk="1" hangingPunct="1">
              <a:buFont typeface="Calibri" pitchFamily="34" charset="0"/>
              <a:buAutoNum type="arabicPeriod"/>
            </a:pPr>
            <a:r>
              <a:rPr lang="en-US" smtClean="0"/>
              <a:t>Understand the elements of the digital world.</a:t>
            </a:r>
            <a:endParaRPr lang="es-ES" smtClean="0"/>
          </a:p>
        </p:txBody>
      </p:sp>
      <p:sp>
        <p:nvSpPr>
          <p:cNvPr id="7" name="Slide Number Placeholder 6"/>
          <p:cNvSpPr>
            <a:spLocks noGrp="1"/>
          </p:cNvSpPr>
          <p:nvPr>
            <p:ph type="sldNum" sz="quarter" idx="12"/>
          </p:nvPr>
        </p:nvSpPr>
        <p:spPr/>
        <p:txBody>
          <a:bodyPr/>
          <a:lstStyle/>
          <a:p>
            <a:pPr>
              <a:defRPr/>
            </a:pPr>
            <a:r>
              <a:rPr lang="es-ES"/>
              <a:t>1-</a:t>
            </a:r>
            <a:fld id="{6499BD84-B28F-41BC-BABC-E72A218EC8FB}" type="slidenum">
              <a:rPr lang="es-ES"/>
              <a:pPr>
                <a:defRPr/>
              </a:pPr>
              <a:t>1</a:t>
            </a:fld>
            <a:endParaRPr 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E-Commerce 2.0: From Web 2.0 to Enterprise Social Networking and Virtual Worlds</a:t>
            </a:r>
            <a:endParaRPr lang="en-US" sz="3200" dirty="0"/>
          </a:p>
        </p:txBody>
      </p:sp>
      <p:sp>
        <p:nvSpPr>
          <p:cNvPr id="21508" name="Content Placeholder 2"/>
          <p:cNvSpPr>
            <a:spLocks noGrp="1"/>
          </p:cNvSpPr>
          <p:nvPr>
            <p:ph idx="1"/>
          </p:nvPr>
        </p:nvSpPr>
        <p:spPr/>
        <p:txBody>
          <a:bodyPr/>
          <a:lstStyle/>
          <a:p>
            <a:pPr eaLnBrk="1" hangingPunct="1"/>
            <a:r>
              <a:rPr lang="en-US" b="1" smtClean="0"/>
              <a:t>social network</a:t>
            </a:r>
          </a:p>
          <a:p>
            <a:pPr eaLnBrk="1" hangingPunct="1">
              <a:spcBef>
                <a:spcPct val="0"/>
              </a:spcBef>
              <a:buFont typeface="Arial" charset="0"/>
              <a:buNone/>
            </a:pPr>
            <a:r>
              <a:rPr lang="en-US" smtClean="0"/>
              <a:t>	A category of Internet applications that help connect friends, business partners, or individuals with specific interests by providing free services such as photo presentations, </a:t>
            </a:r>
          </a:p>
          <a:p>
            <a:pPr eaLnBrk="1" hangingPunct="1">
              <a:spcBef>
                <a:spcPct val="0"/>
              </a:spcBef>
              <a:buFont typeface="Arial" charset="0"/>
              <a:buNone/>
            </a:pPr>
            <a:r>
              <a:rPr lang="en-US" smtClean="0"/>
              <a:t>	e-mail, blogging, and so on using a variety of tools</a:t>
            </a:r>
          </a:p>
          <a:p>
            <a:pPr eaLnBrk="1" hangingPunct="1">
              <a:buFont typeface="Arial" charset="0"/>
              <a:buNone/>
            </a:pPr>
            <a:endParaRPr lang="en-US" smtClean="0"/>
          </a:p>
        </p:txBody>
      </p:sp>
      <p:sp>
        <p:nvSpPr>
          <p:cNvPr id="7" name="Slide Number Placeholder 6"/>
          <p:cNvSpPr>
            <a:spLocks noGrp="1"/>
          </p:cNvSpPr>
          <p:nvPr>
            <p:ph type="sldNum" sz="quarter" idx="12"/>
          </p:nvPr>
        </p:nvSpPr>
        <p:spPr/>
        <p:txBody>
          <a:bodyPr/>
          <a:lstStyle/>
          <a:p>
            <a:pPr>
              <a:defRPr/>
            </a:pPr>
            <a:r>
              <a:rPr lang="es-ES"/>
              <a:t>1-</a:t>
            </a:r>
            <a:fld id="{23AAF2A7-AD04-4DD0-AB1B-05D231CFB450}" type="slidenum">
              <a:rPr lang="es-ES"/>
              <a:pPr>
                <a:defRPr/>
              </a:pPr>
              <a:t>19</a:t>
            </a:fld>
            <a:endParaRPr lang="es-E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898989"/>
                </a:solidFill>
                <a:latin typeface="Calibri" pitchFamily="34" charset="0"/>
              </a:rPr>
              <a:t>Copyright © 2010 Pearson Education, Inc. Publishing as Prentice Hall</a:t>
            </a:r>
            <a:endParaRPr lang="es-ES">
              <a:solidFill>
                <a:srgbClr val="898989"/>
              </a:solidFill>
              <a:latin typeface="Calibri" pitchFamily="34" charset="0"/>
            </a:endParaRP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E-Commerce 2.0: From Web 2.0 to Enterprise Social Networking and Virtual Worlds</a:t>
            </a:r>
            <a:endParaRPr lang="en-US" sz="3200" dirty="0"/>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714500"/>
            <a:ext cx="77835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pPr>
              <a:defRPr/>
            </a:pPr>
            <a:r>
              <a:rPr lang="es-ES" dirty="0"/>
              <a:t>1-</a:t>
            </a:r>
            <a:fld id="{2BB34D50-3119-4ECB-BAB9-4D6F2DBE0953}" type="slidenum">
              <a:rPr lang="es-ES"/>
              <a:pPr>
                <a:defRPr/>
              </a:pPr>
              <a:t>20</a:t>
            </a:fld>
            <a:endParaRPr lang="es-E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E-Commerce 2.0: From Web 2.0 to Enterprise Social Networking and Virtual Worlds</a:t>
            </a:r>
            <a:endParaRPr lang="en-US" sz="3200" dirty="0"/>
          </a:p>
        </p:txBody>
      </p:sp>
      <p:sp>
        <p:nvSpPr>
          <p:cNvPr id="3" name="Content Placeholder 2"/>
          <p:cNvSpPr>
            <a:spLocks noGrp="1"/>
          </p:cNvSpPr>
          <p:nvPr>
            <p:ph idx="1"/>
          </p:nvPr>
        </p:nvSpPr>
        <p:spPr/>
        <p:txBody>
          <a:bodyPr rtlCol="0">
            <a:normAutofit fontScale="92500"/>
          </a:bodyPr>
          <a:lstStyle/>
          <a:p>
            <a:pPr lvl="1" eaLnBrk="1" fontAlgn="auto" hangingPunct="1">
              <a:spcAft>
                <a:spcPts val="0"/>
              </a:spcAft>
              <a:buFont typeface="Arial" pitchFamily="34" charset="0"/>
              <a:buChar char="–"/>
              <a:defRPr/>
            </a:pPr>
            <a:r>
              <a:rPr lang="en-US" b="1" dirty="0" smtClean="0"/>
              <a:t>social network service (SNS)</a:t>
            </a:r>
          </a:p>
          <a:p>
            <a:pPr lvl="1" eaLnBrk="1" fontAlgn="auto" hangingPunct="1">
              <a:spcAft>
                <a:spcPts val="0"/>
              </a:spcAft>
              <a:buFont typeface="Arial" pitchFamily="34" charset="0"/>
              <a:buNone/>
              <a:defRPr/>
            </a:pPr>
            <a:r>
              <a:rPr lang="en-US" dirty="0" smtClean="0"/>
              <a:t>	A service that builds online communities by providing an online space for people to build free homepages and that provides basic communication and support tools for conducting different activities in the social network (</a:t>
            </a:r>
            <a:r>
              <a:rPr lang="en-US" dirty="0" err="1" smtClean="0"/>
              <a:t>eg</a:t>
            </a:r>
            <a:r>
              <a:rPr lang="en-US" dirty="0" smtClean="0"/>
              <a:t>. Facebook, </a:t>
            </a:r>
            <a:r>
              <a:rPr lang="en-US" dirty="0" err="1" smtClean="0"/>
              <a:t>youtube</a:t>
            </a:r>
            <a:r>
              <a:rPr lang="en-US" dirty="0" smtClean="0"/>
              <a:t>)</a:t>
            </a:r>
          </a:p>
          <a:p>
            <a:pPr lvl="1" eaLnBrk="1" fontAlgn="auto" hangingPunct="1">
              <a:spcAft>
                <a:spcPts val="0"/>
              </a:spcAft>
              <a:buFont typeface="Arial" pitchFamily="34" charset="0"/>
              <a:buChar char="–"/>
              <a:defRPr/>
            </a:pPr>
            <a:r>
              <a:rPr lang="en-US" b="1" dirty="0" smtClean="0"/>
              <a:t>social networking</a:t>
            </a:r>
          </a:p>
          <a:p>
            <a:pPr lvl="1" eaLnBrk="1" fontAlgn="auto" hangingPunct="1">
              <a:spcAft>
                <a:spcPts val="0"/>
              </a:spcAft>
              <a:buFont typeface="Arial" pitchFamily="34" charset="0"/>
              <a:buNone/>
              <a:defRPr/>
            </a:pPr>
            <a:r>
              <a:rPr lang="en-US" dirty="0" smtClean="0"/>
              <a:t>	The creation or sponsoring of a social network service and any activity, such as blogging, done in a social network (external or internal)</a:t>
            </a:r>
            <a:endParaRPr lang="en-US" dirty="0"/>
          </a:p>
        </p:txBody>
      </p:sp>
      <p:sp>
        <p:nvSpPr>
          <p:cNvPr id="7" name="Slide Number Placeholder 6"/>
          <p:cNvSpPr>
            <a:spLocks noGrp="1"/>
          </p:cNvSpPr>
          <p:nvPr>
            <p:ph type="sldNum" sz="quarter" idx="12"/>
          </p:nvPr>
        </p:nvSpPr>
        <p:spPr/>
        <p:txBody>
          <a:bodyPr/>
          <a:lstStyle/>
          <a:p>
            <a:pPr>
              <a:defRPr/>
            </a:pPr>
            <a:r>
              <a:rPr lang="es-ES"/>
              <a:t>1-</a:t>
            </a:r>
            <a:fld id="{5FA23712-ED4D-45CB-9AD4-0AF9741D1782}" type="slidenum">
              <a:rPr lang="es-ES"/>
              <a:pPr>
                <a:defRPr/>
              </a:pPr>
              <a:t>21</a:t>
            </a:fld>
            <a:endParaRPr lang="es-E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E-Commerce 2.0: From Web 2.0 to Enterprise Social Networking and Virtual Worlds</a:t>
            </a:r>
            <a:endParaRPr lang="en-US" sz="3200"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b="1" dirty="0" smtClean="0"/>
              <a:t>enterprise-oriented networks</a:t>
            </a:r>
          </a:p>
          <a:p>
            <a:pPr eaLnBrk="1" fontAlgn="auto" hangingPunct="1">
              <a:spcAft>
                <a:spcPts val="0"/>
              </a:spcAft>
              <a:buFont typeface="Arial" pitchFamily="34" charset="0"/>
              <a:buNone/>
              <a:defRPr/>
            </a:pPr>
            <a:r>
              <a:rPr lang="en-US" dirty="0" smtClean="0"/>
              <a:t>	Social networks whose primary objective is </a:t>
            </a:r>
            <a:r>
              <a:rPr lang="en-US" dirty="0" smtClean="0">
                <a:solidFill>
                  <a:srgbClr val="0070C0"/>
                </a:solidFill>
              </a:rPr>
              <a:t>to facilitate business</a:t>
            </a:r>
          </a:p>
          <a:p>
            <a:pPr lvl="1" eaLnBrk="1" fontAlgn="auto" hangingPunct="1">
              <a:spcAft>
                <a:spcPts val="0"/>
              </a:spcAft>
              <a:buFont typeface="Arial" pitchFamily="34" charset="0"/>
              <a:buChar char="–"/>
              <a:defRPr/>
            </a:pPr>
            <a:r>
              <a:rPr lang="en-US" dirty="0" smtClean="0"/>
              <a:t>Examples of Enterprise Social Networks</a:t>
            </a:r>
          </a:p>
          <a:p>
            <a:pPr lvl="2" eaLnBrk="1" fontAlgn="auto" hangingPunct="1">
              <a:spcAft>
                <a:spcPts val="0"/>
              </a:spcAft>
              <a:buFont typeface="Arial" pitchFamily="34" charset="0"/>
              <a:buChar char="•"/>
              <a:defRPr/>
            </a:pPr>
            <a:r>
              <a:rPr lang="en-US" i="1" dirty="0" smtClean="0"/>
              <a:t>carnivalconnections.com (</a:t>
            </a:r>
            <a:r>
              <a:rPr lang="en-US" i="1" dirty="0" err="1" smtClean="0"/>
              <a:t>eg</a:t>
            </a:r>
            <a:r>
              <a:rPr lang="en-US" i="1" dirty="0" smtClean="0"/>
              <a:t>. Cruise)</a:t>
            </a:r>
          </a:p>
          <a:p>
            <a:pPr lvl="2" eaLnBrk="1" fontAlgn="auto" hangingPunct="1">
              <a:spcAft>
                <a:spcPts val="0"/>
              </a:spcAft>
              <a:buFont typeface="Arial" pitchFamily="34" charset="0"/>
              <a:buChar char="•"/>
              <a:defRPr/>
            </a:pPr>
            <a:r>
              <a:rPr lang="en-US" i="1" dirty="0" smtClean="0"/>
              <a:t>xing.com (</a:t>
            </a:r>
            <a:r>
              <a:rPr lang="en-US" i="1" dirty="0" err="1" smtClean="0"/>
              <a:t>eg</a:t>
            </a:r>
            <a:r>
              <a:rPr lang="en-US" i="1" dirty="0" smtClean="0"/>
              <a:t>. job agency)</a:t>
            </a:r>
          </a:p>
          <a:p>
            <a:pPr lvl="2" eaLnBrk="1" fontAlgn="auto" hangingPunct="1">
              <a:spcAft>
                <a:spcPts val="0"/>
              </a:spcAft>
              <a:buFont typeface="Arial" pitchFamily="34" charset="0"/>
              <a:buChar char="•"/>
              <a:defRPr/>
            </a:pPr>
            <a:r>
              <a:rPr lang="en-US" i="1" dirty="0" smtClean="0">
                <a:solidFill>
                  <a:srgbClr val="0070C0"/>
                </a:solidFill>
              </a:rPr>
              <a:t>Linkedin.com (</a:t>
            </a:r>
            <a:r>
              <a:rPr lang="en-US" i="1" dirty="0" err="1" smtClean="0">
                <a:solidFill>
                  <a:srgbClr val="0070C0"/>
                </a:solidFill>
              </a:rPr>
              <a:t>eg</a:t>
            </a:r>
            <a:r>
              <a:rPr lang="en-US" i="1" dirty="0" smtClean="0">
                <a:solidFill>
                  <a:srgbClr val="0070C0"/>
                </a:solidFill>
              </a:rPr>
              <a:t>. job agency)</a:t>
            </a:r>
            <a:endParaRPr lang="en-US" i="1" dirty="0">
              <a:solidFill>
                <a:srgbClr val="0070C0"/>
              </a:solidFill>
            </a:endParaRPr>
          </a:p>
        </p:txBody>
      </p:sp>
      <p:sp>
        <p:nvSpPr>
          <p:cNvPr id="7" name="Slide Number Placeholder 6"/>
          <p:cNvSpPr>
            <a:spLocks noGrp="1"/>
          </p:cNvSpPr>
          <p:nvPr>
            <p:ph type="sldNum" sz="quarter" idx="12"/>
          </p:nvPr>
        </p:nvSpPr>
        <p:spPr/>
        <p:txBody>
          <a:bodyPr/>
          <a:lstStyle/>
          <a:p>
            <a:pPr>
              <a:defRPr/>
            </a:pPr>
            <a:r>
              <a:rPr lang="es-ES"/>
              <a:t>1-</a:t>
            </a:r>
            <a:fld id="{1B53F9F0-0394-4B19-8C9E-FA067D0F236A}" type="slidenum">
              <a:rPr lang="es-ES"/>
              <a:pPr>
                <a:defRPr/>
              </a:pPr>
              <a:t>22</a:t>
            </a:fld>
            <a:endParaRPr lang="es-E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E-Commerce 2.0: From Web 2.0 to Enterprise Social Networking and Virtual Worlds</a:t>
            </a:r>
            <a:endParaRPr lang="en-US" sz="3200" dirty="0"/>
          </a:p>
        </p:txBody>
      </p:sp>
      <p:sp>
        <p:nvSpPr>
          <p:cNvPr id="25604" name="Content Placeholder 2"/>
          <p:cNvSpPr>
            <a:spLocks noGrp="1"/>
          </p:cNvSpPr>
          <p:nvPr>
            <p:ph idx="1"/>
          </p:nvPr>
        </p:nvSpPr>
        <p:spPr/>
        <p:txBody>
          <a:bodyPr/>
          <a:lstStyle/>
          <a:p>
            <a:pPr eaLnBrk="1" hangingPunct="1"/>
            <a:r>
              <a:rPr lang="en-US" b="1" dirty="0" smtClean="0"/>
              <a:t>virtual world</a:t>
            </a:r>
          </a:p>
          <a:p>
            <a:pPr eaLnBrk="1" hangingPunct="1">
              <a:buFont typeface="Arial" charset="0"/>
              <a:buNone/>
            </a:pPr>
            <a:r>
              <a:rPr lang="en-US" dirty="0" smtClean="0"/>
              <a:t>	A user-defined world in which people can interact, play, and do business. The most publicized virtual world is </a:t>
            </a:r>
            <a:r>
              <a:rPr lang="en-US" dirty="0" smtClean="0">
                <a:solidFill>
                  <a:srgbClr val="0070C0"/>
                </a:solidFill>
              </a:rPr>
              <a:t>Second Life</a:t>
            </a:r>
          </a:p>
          <a:p>
            <a:pPr lvl="1" eaLnBrk="1" hangingPunct="1"/>
            <a:r>
              <a:rPr lang="en-US" dirty="0" smtClean="0"/>
              <a:t>How Students Make Money in a Virtual World</a:t>
            </a:r>
          </a:p>
        </p:txBody>
      </p:sp>
      <p:sp>
        <p:nvSpPr>
          <p:cNvPr id="7" name="Slide Number Placeholder 6"/>
          <p:cNvSpPr>
            <a:spLocks noGrp="1"/>
          </p:cNvSpPr>
          <p:nvPr>
            <p:ph type="sldNum" sz="quarter" idx="12"/>
          </p:nvPr>
        </p:nvSpPr>
        <p:spPr/>
        <p:txBody>
          <a:bodyPr/>
          <a:lstStyle/>
          <a:p>
            <a:pPr>
              <a:defRPr/>
            </a:pPr>
            <a:r>
              <a:rPr lang="es-ES"/>
              <a:t>1-</a:t>
            </a:r>
            <a:fld id="{4AECDEA1-D3D8-4CE2-B5F9-43F1100CEF1F}" type="slidenum">
              <a:rPr lang="es-ES"/>
              <a:pPr>
                <a:defRPr/>
              </a:pPr>
              <a:t>23</a:t>
            </a:fld>
            <a:endParaRPr 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The Digital World: </a:t>
            </a:r>
            <a:br>
              <a:rPr lang="en-US" sz="3200" dirty="0" smtClean="0"/>
            </a:br>
            <a:r>
              <a:rPr lang="en-US" sz="3200" dirty="0" smtClean="0"/>
              <a:t>Economy, Enterprises, and Society</a:t>
            </a:r>
            <a:endParaRPr lang="en-US" sz="3200" dirty="0"/>
          </a:p>
        </p:txBody>
      </p:sp>
      <p:sp>
        <p:nvSpPr>
          <p:cNvPr id="26628" name="Content Placeholder 2"/>
          <p:cNvSpPr>
            <a:spLocks noGrp="1"/>
          </p:cNvSpPr>
          <p:nvPr>
            <p:ph idx="1"/>
          </p:nvPr>
        </p:nvSpPr>
        <p:spPr/>
        <p:txBody>
          <a:bodyPr/>
          <a:lstStyle/>
          <a:p>
            <a:pPr eaLnBrk="1" hangingPunct="1"/>
            <a:r>
              <a:rPr lang="en-US" b="1" dirty="0" smtClean="0"/>
              <a:t>digital economy</a:t>
            </a:r>
          </a:p>
          <a:p>
            <a:pPr eaLnBrk="1" hangingPunct="1">
              <a:buFont typeface="Arial" charset="0"/>
              <a:buNone/>
            </a:pPr>
            <a:r>
              <a:rPr lang="en-US" dirty="0" smtClean="0"/>
              <a:t>	An economy that is based on digital technologies, including digital communication networks, computers, software, and other related information technologies; </a:t>
            </a:r>
            <a:r>
              <a:rPr lang="en-US" dirty="0" smtClean="0">
                <a:solidFill>
                  <a:srgbClr val="0070C0"/>
                </a:solidFill>
              </a:rPr>
              <a:t>also called the </a:t>
            </a:r>
            <a:r>
              <a:rPr lang="en-US" i="1" dirty="0" smtClean="0">
                <a:solidFill>
                  <a:srgbClr val="0070C0"/>
                </a:solidFill>
              </a:rPr>
              <a:t>Internet economy</a:t>
            </a:r>
            <a:r>
              <a:rPr lang="en-US" i="1" dirty="0" smtClean="0"/>
              <a:t>, </a:t>
            </a:r>
            <a:r>
              <a:rPr lang="en-US" dirty="0" smtClean="0">
                <a:solidFill>
                  <a:srgbClr val="0070C0"/>
                </a:solidFill>
              </a:rPr>
              <a:t>the </a:t>
            </a:r>
            <a:r>
              <a:rPr lang="en-US" i="1" dirty="0" smtClean="0">
                <a:solidFill>
                  <a:srgbClr val="0070C0"/>
                </a:solidFill>
              </a:rPr>
              <a:t>new economy</a:t>
            </a:r>
            <a:r>
              <a:rPr lang="en-US" i="1" dirty="0" smtClean="0"/>
              <a:t>, or </a:t>
            </a:r>
            <a:r>
              <a:rPr lang="en-US" i="1" dirty="0" smtClean="0">
                <a:solidFill>
                  <a:srgbClr val="0070C0"/>
                </a:solidFill>
              </a:rPr>
              <a:t>the Web economy</a:t>
            </a:r>
            <a:endParaRPr lang="en-US" dirty="0" smtClean="0">
              <a:solidFill>
                <a:srgbClr val="0070C0"/>
              </a:solidFill>
            </a:endParaRPr>
          </a:p>
        </p:txBody>
      </p:sp>
      <p:sp>
        <p:nvSpPr>
          <p:cNvPr id="7" name="Slide Number Placeholder 6"/>
          <p:cNvSpPr>
            <a:spLocks noGrp="1"/>
          </p:cNvSpPr>
          <p:nvPr>
            <p:ph type="sldNum" sz="quarter" idx="12"/>
          </p:nvPr>
        </p:nvSpPr>
        <p:spPr/>
        <p:txBody>
          <a:bodyPr/>
          <a:lstStyle/>
          <a:p>
            <a:pPr>
              <a:defRPr/>
            </a:pPr>
            <a:r>
              <a:rPr lang="es-ES"/>
              <a:t>1-</a:t>
            </a:r>
            <a:fld id="{D95D4612-864F-497E-8880-B371D3554BF7}" type="slidenum">
              <a:rPr lang="es-ES"/>
              <a:pPr>
                <a:defRPr/>
              </a:pPr>
              <a:t>24</a:t>
            </a:fld>
            <a:endParaRPr lang="es-E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The Digital World: </a:t>
            </a:r>
            <a:br>
              <a:rPr lang="en-US" sz="3200" dirty="0" smtClean="0"/>
            </a:br>
            <a:r>
              <a:rPr lang="en-US" sz="3200" dirty="0" smtClean="0"/>
              <a:t>Economy, Enterprises, and Society</a:t>
            </a:r>
            <a:endParaRPr lang="en-US" sz="3200" dirty="0"/>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b="1" dirty="0" smtClean="0"/>
              <a:t>digital enterprise</a:t>
            </a:r>
          </a:p>
          <a:p>
            <a:pPr eaLnBrk="1" fontAlgn="auto" hangingPunct="1">
              <a:spcAft>
                <a:spcPts val="0"/>
              </a:spcAft>
              <a:buFont typeface="Arial" pitchFamily="34" charset="0"/>
              <a:buNone/>
              <a:defRPr/>
            </a:pPr>
            <a:r>
              <a:rPr lang="en-US" dirty="0" smtClean="0"/>
              <a:t>	A new business model that uses IT in a fundamental way to accomplish one or more of three basic objectives: reach and engage customers more effectively, boost employee productivity, and improve operating efficiency. It uses converged communication and computing technology in a way that improves business processes</a:t>
            </a:r>
            <a:endParaRPr lang="en-US" dirty="0"/>
          </a:p>
        </p:txBody>
      </p:sp>
      <p:sp>
        <p:nvSpPr>
          <p:cNvPr id="7" name="Slide Number Placeholder 6"/>
          <p:cNvSpPr>
            <a:spLocks noGrp="1"/>
          </p:cNvSpPr>
          <p:nvPr>
            <p:ph type="sldNum" sz="quarter" idx="12"/>
          </p:nvPr>
        </p:nvSpPr>
        <p:spPr/>
        <p:txBody>
          <a:bodyPr/>
          <a:lstStyle/>
          <a:p>
            <a:pPr>
              <a:defRPr/>
            </a:pPr>
            <a:r>
              <a:rPr lang="es-ES"/>
              <a:t>1-</a:t>
            </a:r>
            <a:fld id="{B9223A04-A0AC-4FA1-A0B1-A09CC78398F1}" type="slidenum">
              <a:rPr lang="es-ES"/>
              <a:pPr>
                <a:defRPr/>
              </a:pPr>
              <a:t>25</a:t>
            </a:fld>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898989"/>
                </a:solidFill>
                <a:latin typeface="Calibri" pitchFamily="34" charset="0"/>
              </a:rPr>
              <a:t>Copyright © 2010 Pearson Education, Inc. Publishing as Prentice Hall</a:t>
            </a:r>
            <a:endParaRPr lang="es-ES">
              <a:solidFill>
                <a:srgbClr val="898989"/>
              </a:solidFill>
              <a:latin typeface="Calibri" pitchFamily="34" charset="0"/>
            </a:endParaRPr>
          </a:p>
        </p:txBody>
      </p:sp>
      <p:pic>
        <p:nvPicPr>
          <p:cNvPr id="286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214313"/>
            <a:ext cx="5857875"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r>
              <a:rPr lang="es-ES" dirty="0"/>
              <a:t>1-</a:t>
            </a:r>
            <a:fld id="{2240B0BC-E745-4420-9E42-4A9E51ADD673}" type="slidenum">
              <a:rPr lang="es-ES"/>
              <a:pPr>
                <a:defRPr/>
              </a:pPr>
              <a:t>26</a:t>
            </a:fld>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The Digital World: </a:t>
            </a:r>
            <a:br>
              <a:rPr lang="en-US" sz="3200" dirty="0" smtClean="0"/>
            </a:br>
            <a:r>
              <a:rPr lang="en-US" sz="3200" dirty="0" smtClean="0"/>
              <a:t>Economy, Enterprises, and Society</a:t>
            </a:r>
            <a:endParaRPr lang="en-US" sz="3200" dirty="0"/>
          </a:p>
        </p:txBody>
      </p:sp>
      <p:sp>
        <p:nvSpPr>
          <p:cNvPr id="29700" name="Content Placeholder 2"/>
          <p:cNvSpPr>
            <a:spLocks noGrp="1"/>
          </p:cNvSpPr>
          <p:nvPr>
            <p:ph idx="1"/>
          </p:nvPr>
        </p:nvSpPr>
        <p:spPr/>
        <p:txBody>
          <a:bodyPr/>
          <a:lstStyle/>
          <a:p>
            <a:pPr lvl="1" eaLnBrk="1" hangingPunct="1"/>
            <a:r>
              <a:rPr lang="en-US" b="1" smtClean="0"/>
              <a:t>corporate portal</a:t>
            </a:r>
          </a:p>
          <a:p>
            <a:pPr lvl="1" eaLnBrk="1" hangingPunct="1">
              <a:buFont typeface="Arial" charset="0"/>
              <a:buNone/>
            </a:pPr>
            <a:r>
              <a:rPr lang="en-US" smtClean="0"/>
              <a:t>	A major gateway through which employees, business partners, and the public can enter a corporate Web site</a:t>
            </a:r>
          </a:p>
        </p:txBody>
      </p:sp>
      <p:sp>
        <p:nvSpPr>
          <p:cNvPr id="7" name="Slide Number Placeholder 6"/>
          <p:cNvSpPr>
            <a:spLocks noGrp="1"/>
          </p:cNvSpPr>
          <p:nvPr>
            <p:ph type="sldNum" sz="quarter" idx="12"/>
          </p:nvPr>
        </p:nvSpPr>
        <p:spPr/>
        <p:txBody>
          <a:bodyPr/>
          <a:lstStyle/>
          <a:p>
            <a:pPr>
              <a:defRPr/>
            </a:pPr>
            <a:r>
              <a:rPr lang="es-ES"/>
              <a:t>1-</a:t>
            </a:r>
            <a:fld id="{5AEDB820-9862-49A4-969A-DD828EF91E8D}" type="slidenum">
              <a:rPr lang="es-ES"/>
              <a:pPr>
                <a:defRPr/>
              </a:pPr>
              <a:t>27</a:t>
            </a:fld>
            <a:endParaRPr lang="es-E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a:xfrm>
            <a:off x="500034" y="142852"/>
            <a:ext cx="8229600" cy="1143000"/>
          </a:xfrm>
        </p:spPr>
        <p:txBody>
          <a:bodyPr/>
          <a:lstStyle/>
          <a:p>
            <a:pPr eaLnBrk="1" fontAlgn="auto" hangingPunct="1">
              <a:spcAft>
                <a:spcPts val="0"/>
              </a:spcAft>
              <a:defRPr/>
            </a:pPr>
            <a:r>
              <a:rPr lang="en-US" sz="3200" dirty="0" smtClean="0"/>
              <a:t>The Digital World: </a:t>
            </a:r>
            <a:br>
              <a:rPr lang="en-US" sz="3200" dirty="0" smtClean="0"/>
            </a:br>
            <a:r>
              <a:rPr lang="en-US" sz="3200" dirty="0" smtClean="0"/>
              <a:t>Economy, Enterprises, and Society</a:t>
            </a:r>
            <a:endParaRPr lang="en-US" sz="3200" dirty="0"/>
          </a:p>
        </p:txBody>
      </p:sp>
      <p:pic>
        <p:nvPicPr>
          <p:cNvPr id="3072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71563" y="1500188"/>
            <a:ext cx="6858000" cy="4749800"/>
          </a:xfrm>
        </p:spPr>
      </p:pic>
      <p:sp>
        <p:nvSpPr>
          <p:cNvPr id="8" name="Slide Number Placeholder 7"/>
          <p:cNvSpPr>
            <a:spLocks noGrp="1"/>
          </p:cNvSpPr>
          <p:nvPr>
            <p:ph type="sldNum" sz="quarter" idx="12"/>
          </p:nvPr>
        </p:nvSpPr>
        <p:spPr/>
        <p:txBody>
          <a:bodyPr/>
          <a:lstStyle/>
          <a:p>
            <a:pPr>
              <a:defRPr/>
            </a:pPr>
            <a:r>
              <a:rPr lang="es-ES"/>
              <a:t>1-</a:t>
            </a:r>
            <a:fld id="{F12064EF-3528-423E-AF07-8CFF315F281C}" type="slidenum">
              <a:rPr lang="es-ES"/>
              <a:pPr>
                <a:defRPr/>
              </a:pPr>
              <a:t>28</a:t>
            </a:fld>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1 Título"/>
          <p:cNvSpPr>
            <a:spLocks noGrp="1"/>
          </p:cNvSpPr>
          <p:nvPr>
            <p:ph type="title"/>
          </p:nvPr>
        </p:nvSpPr>
        <p:spPr/>
        <p:txBody>
          <a:bodyPr/>
          <a:lstStyle/>
          <a:p>
            <a:pPr eaLnBrk="1" fontAlgn="auto" hangingPunct="1">
              <a:spcAft>
                <a:spcPts val="0"/>
              </a:spcAft>
              <a:defRPr/>
            </a:pPr>
            <a:r>
              <a:rPr lang="en-US" dirty="0" smtClean="0"/>
              <a:t>Learning Objectives</a:t>
            </a:r>
            <a:r>
              <a:rPr lang="es-ES" dirty="0" smtClean="0"/>
              <a:t> </a:t>
            </a:r>
            <a:endParaRPr lang="es-ES" dirty="0"/>
          </a:p>
        </p:txBody>
      </p:sp>
      <p:sp>
        <p:nvSpPr>
          <p:cNvPr id="6148" name="2 Marcador de contenido"/>
          <p:cNvSpPr>
            <a:spLocks noGrp="1"/>
          </p:cNvSpPr>
          <p:nvPr>
            <p:ph idx="1"/>
          </p:nvPr>
        </p:nvSpPr>
        <p:spPr/>
        <p:txBody>
          <a:bodyPr/>
          <a:lstStyle/>
          <a:p>
            <a:pPr marL="514350" indent="-514350" eaLnBrk="1" hangingPunct="1">
              <a:buFont typeface="Calibri" pitchFamily="34" charset="0"/>
              <a:buAutoNum type="arabicPeriod" startAt="6"/>
            </a:pPr>
            <a:r>
              <a:rPr lang="en-US" smtClean="0"/>
              <a:t>Describe the drivers of EC as they relate to business pressures and organizational responses.</a:t>
            </a:r>
          </a:p>
          <a:p>
            <a:pPr marL="514350" indent="-514350" eaLnBrk="1" hangingPunct="1">
              <a:buFont typeface="Calibri" pitchFamily="34" charset="0"/>
              <a:buAutoNum type="arabicPeriod" startAt="6"/>
            </a:pPr>
            <a:r>
              <a:rPr lang="en-US" smtClean="0"/>
              <a:t>Describe some EC business models.</a:t>
            </a:r>
          </a:p>
          <a:p>
            <a:pPr marL="514350" indent="-514350" eaLnBrk="1" hangingPunct="1">
              <a:buFont typeface="Calibri" pitchFamily="34" charset="0"/>
              <a:buAutoNum type="arabicPeriod" startAt="6"/>
            </a:pPr>
            <a:r>
              <a:rPr lang="en-US" smtClean="0"/>
              <a:t>Describe the benefits and limitations of EC to organizations, consumers, and society.</a:t>
            </a:r>
            <a:endParaRPr lang="es-ES" smtClean="0"/>
          </a:p>
        </p:txBody>
      </p:sp>
      <p:sp>
        <p:nvSpPr>
          <p:cNvPr id="7" name="Slide Number Placeholder 6"/>
          <p:cNvSpPr>
            <a:spLocks noGrp="1"/>
          </p:cNvSpPr>
          <p:nvPr>
            <p:ph type="sldNum" sz="quarter" idx="12"/>
          </p:nvPr>
        </p:nvSpPr>
        <p:spPr/>
        <p:txBody>
          <a:bodyPr/>
          <a:lstStyle/>
          <a:p>
            <a:pPr>
              <a:defRPr/>
            </a:pPr>
            <a:r>
              <a:rPr lang="es-ES"/>
              <a:t>1-</a:t>
            </a:r>
            <a:fld id="{18D65748-13EB-4605-BC38-D3DC286094A7}" type="slidenum">
              <a:rPr lang="es-ES"/>
              <a:pPr>
                <a:defRPr/>
              </a:pPr>
              <a:t>2</a:t>
            </a:fld>
            <a:endParaRPr lang="es-E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898989"/>
                </a:solidFill>
                <a:latin typeface="Calibri" pitchFamily="34" charset="0"/>
              </a:rPr>
              <a:t>Copyright © 2010 Pearson Education, Inc. Publishing as Prentice Hall</a:t>
            </a:r>
            <a:endParaRPr lang="es-ES">
              <a:solidFill>
                <a:srgbClr val="898989"/>
              </a:solidFill>
              <a:latin typeface="Calibri" pitchFamily="34" charset="0"/>
            </a:endParaRPr>
          </a:p>
        </p:txBody>
      </p:sp>
      <p:sp>
        <p:nvSpPr>
          <p:cNvPr id="7" name="Slide Number Placeholder 6"/>
          <p:cNvSpPr>
            <a:spLocks noGrp="1"/>
          </p:cNvSpPr>
          <p:nvPr>
            <p:ph type="sldNum" sz="quarter" idx="12"/>
          </p:nvPr>
        </p:nvSpPr>
        <p:spPr/>
        <p:txBody>
          <a:bodyPr/>
          <a:lstStyle/>
          <a:p>
            <a:pPr>
              <a:defRPr/>
            </a:pPr>
            <a:r>
              <a:rPr lang="es-ES" dirty="0"/>
              <a:t>1-</a:t>
            </a:r>
            <a:fld id="{028DC8E0-5E17-4019-9C6C-3B3E76AA033E}" type="slidenum">
              <a:rPr lang="es-ES"/>
              <a:pPr>
                <a:defRPr/>
              </a:pPr>
              <a:t>29</a:t>
            </a:fld>
            <a:endParaRPr lang="es-ES" dirty="0"/>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320675"/>
            <a:ext cx="7572375" cy="58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Electronic Commerce Drivers </a:t>
            </a:r>
            <a:br>
              <a:rPr lang="en-US" sz="3200" dirty="0" smtClean="0"/>
            </a:br>
            <a:r>
              <a:rPr lang="en-US" sz="3200" dirty="0" smtClean="0"/>
              <a:t>and the Changing Business Environment</a:t>
            </a:r>
            <a:endParaRPr lang="en-US" sz="3200" dirty="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b="1" dirty="0" smtClean="0"/>
              <a:t>The Changing Business Environment</a:t>
            </a:r>
          </a:p>
          <a:p>
            <a:pPr lvl="1" eaLnBrk="1" fontAlgn="auto" hangingPunct="1">
              <a:spcAft>
                <a:spcPts val="0"/>
              </a:spcAft>
              <a:buFont typeface="Arial" pitchFamily="34" charset="0"/>
              <a:buChar char="–"/>
              <a:defRPr/>
            </a:pPr>
            <a:r>
              <a:rPr lang="en-US" dirty="0" smtClean="0"/>
              <a:t>Economic, legal, societal, and technological factors have created a highly competitive business environment in which customers are becoming more powerful </a:t>
            </a:r>
          </a:p>
          <a:p>
            <a:pPr lvl="1" eaLnBrk="1" fontAlgn="auto" hangingPunct="1">
              <a:spcAft>
                <a:spcPts val="0"/>
              </a:spcAft>
              <a:buFont typeface="Arial" pitchFamily="34" charset="0"/>
              <a:buChar char="–"/>
              <a:defRPr/>
            </a:pPr>
            <a:r>
              <a:rPr lang="en-US" dirty="0" smtClean="0"/>
              <a:t>These environmental factors can change quickly, vigorously, and sometimes in an unpredictable manner</a:t>
            </a:r>
          </a:p>
          <a:p>
            <a:pPr lvl="1" eaLnBrk="1" fontAlgn="auto" hangingPunct="1">
              <a:spcAft>
                <a:spcPts val="0"/>
              </a:spcAft>
              <a:buFont typeface="Arial" pitchFamily="34" charset="0"/>
              <a:buChar char="–"/>
              <a:defRPr/>
            </a:pPr>
            <a:r>
              <a:rPr lang="en-US" dirty="0" smtClean="0">
                <a:solidFill>
                  <a:srgbClr val="0070C0"/>
                </a:solidFill>
              </a:rPr>
              <a:t>Companies need to react quickly to both the problems </a:t>
            </a:r>
            <a:r>
              <a:rPr lang="en-US" dirty="0" smtClean="0"/>
              <a:t>and the opportunities resulting from this new business environment</a:t>
            </a:r>
            <a:endParaRPr lang="en-US" dirty="0"/>
          </a:p>
        </p:txBody>
      </p:sp>
      <p:sp>
        <p:nvSpPr>
          <p:cNvPr id="7" name="Slide Number Placeholder 6"/>
          <p:cNvSpPr>
            <a:spLocks noGrp="1"/>
          </p:cNvSpPr>
          <p:nvPr>
            <p:ph type="sldNum" sz="quarter" idx="12"/>
          </p:nvPr>
        </p:nvSpPr>
        <p:spPr/>
        <p:txBody>
          <a:bodyPr/>
          <a:lstStyle/>
          <a:p>
            <a:pPr>
              <a:defRPr/>
            </a:pPr>
            <a:r>
              <a:rPr lang="es-ES"/>
              <a:t>1-</a:t>
            </a:r>
            <a:fld id="{92399A30-1C50-4EFC-BC84-3E43AA46130F}" type="slidenum">
              <a:rPr lang="es-ES"/>
              <a:pPr>
                <a:defRPr/>
              </a:pPr>
              <a:t>30</a:t>
            </a:fld>
            <a:endParaRPr lang="es-E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898989"/>
                </a:solidFill>
                <a:latin typeface="Calibri" pitchFamily="34" charset="0"/>
              </a:rPr>
              <a:t>Copyright © 2010 Pearson Education, Inc. Publishing as Prentice Hall</a:t>
            </a:r>
            <a:endParaRPr lang="es-ES">
              <a:solidFill>
                <a:srgbClr val="898989"/>
              </a:solidFill>
              <a:latin typeface="Calibri" pitchFamily="34" charset="0"/>
            </a:endParaRPr>
          </a:p>
        </p:txBody>
      </p:sp>
      <p:sp>
        <p:nvSpPr>
          <p:cNvPr id="2" name="Title 1"/>
          <p:cNvSpPr>
            <a:spLocks noGrp="1"/>
          </p:cNvSpPr>
          <p:nvPr>
            <p:ph type="title"/>
          </p:nvPr>
        </p:nvSpPr>
        <p:spPr>
          <a:xfrm>
            <a:off x="446679" y="145321"/>
            <a:ext cx="8229600" cy="1143000"/>
          </a:xfrm>
        </p:spPr>
        <p:txBody>
          <a:bodyPr/>
          <a:lstStyle/>
          <a:p>
            <a:pPr eaLnBrk="1" fontAlgn="auto" hangingPunct="1">
              <a:spcAft>
                <a:spcPts val="0"/>
              </a:spcAft>
              <a:defRPr/>
            </a:pPr>
            <a:r>
              <a:rPr lang="en-US" sz="3200" dirty="0" smtClean="0"/>
              <a:t>Electronic Commerce Drivers </a:t>
            </a:r>
            <a:br>
              <a:rPr lang="en-US" sz="3200" dirty="0" smtClean="0"/>
            </a:br>
            <a:r>
              <a:rPr lang="en-US" sz="3200" dirty="0" smtClean="0"/>
              <a:t>and the Changing Business Environment</a:t>
            </a:r>
            <a:endParaRPr lang="en-US" sz="3200" dirty="0"/>
          </a:p>
        </p:txBody>
      </p:sp>
      <p:pic>
        <p:nvPicPr>
          <p:cNvPr id="337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1358900"/>
            <a:ext cx="74295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pPr>
              <a:defRPr/>
            </a:pPr>
            <a:r>
              <a:rPr lang="es-ES" dirty="0"/>
              <a:t>1-</a:t>
            </a:r>
            <a:fld id="{F67053A2-909A-489F-A1DE-03B8A2A2F83B}" type="slidenum">
              <a:rPr lang="es-ES"/>
              <a:pPr>
                <a:defRPr/>
              </a:pPr>
              <a:t>31</a:t>
            </a:fld>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Electronic Commerce Drivers </a:t>
            </a:r>
            <a:br>
              <a:rPr lang="en-US" sz="3200" dirty="0" smtClean="0"/>
            </a:br>
            <a:r>
              <a:rPr lang="en-US" sz="3200" dirty="0" smtClean="0"/>
              <a:t>and the Changing Business Environment</a:t>
            </a:r>
            <a:endParaRPr lang="en-US" sz="3200" dirty="0"/>
          </a:p>
        </p:txBody>
      </p:sp>
      <p:sp>
        <p:nvSpPr>
          <p:cNvPr id="34820" name="Content Placeholder 2"/>
          <p:cNvSpPr>
            <a:spLocks noGrp="1"/>
          </p:cNvSpPr>
          <p:nvPr>
            <p:ph idx="1"/>
          </p:nvPr>
        </p:nvSpPr>
        <p:spPr/>
        <p:txBody>
          <a:bodyPr/>
          <a:lstStyle/>
          <a:p>
            <a:pPr lvl="1" eaLnBrk="1" hangingPunct="1"/>
            <a:r>
              <a:rPr lang="en-US" smtClean="0"/>
              <a:t>The Business Environment and Performance Impact Model</a:t>
            </a:r>
          </a:p>
          <a:p>
            <a:pPr lvl="1" eaLnBrk="1" hangingPunct="1"/>
            <a:r>
              <a:rPr lang="en-US" smtClean="0"/>
              <a:t>Business Pressures</a:t>
            </a:r>
          </a:p>
          <a:p>
            <a:pPr lvl="1" eaLnBrk="1" hangingPunct="1"/>
            <a:r>
              <a:rPr lang="en-US" smtClean="0"/>
              <a:t>Organizational Response Strategies</a:t>
            </a:r>
          </a:p>
        </p:txBody>
      </p:sp>
      <p:sp>
        <p:nvSpPr>
          <p:cNvPr id="7" name="Slide Number Placeholder 6"/>
          <p:cNvSpPr>
            <a:spLocks noGrp="1"/>
          </p:cNvSpPr>
          <p:nvPr>
            <p:ph type="sldNum" sz="quarter" idx="12"/>
          </p:nvPr>
        </p:nvSpPr>
        <p:spPr/>
        <p:txBody>
          <a:bodyPr/>
          <a:lstStyle/>
          <a:p>
            <a:pPr>
              <a:defRPr/>
            </a:pPr>
            <a:r>
              <a:rPr lang="es-ES"/>
              <a:t>1-</a:t>
            </a:r>
            <a:fld id="{190E358F-EDA3-439B-8468-2EF39C63A94A}" type="slidenum">
              <a:rPr lang="es-ES"/>
              <a:pPr>
                <a:defRPr/>
              </a:pPr>
              <a:t>32</a:t>
            </a:fld>
            <a:endParaRPr lang="es-E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Electronic Commerce Business Models</a:t>
            </a:r>
            <a:endParaRPr lang="en-US" sz="3200" dirty="0"/>
          </a:p>
        </p:txBody>
      </p:sp>
      <p:sp>
        <p:nvSpPr>
          <p:cNvPr id="35844" name="Content Placeholder 2"/>
          <p:cNvSpPr>
            <a:spLocks noGrp="1"/>
          </p:cNvSpPr>
          <p:nvPr>
            <p:ph idx="1"/>
          </p:nvPr>
        </p:nvSpPr>
        <p:spPr/>
        <p:txBody>
          <a:bodyPr/>
          <a:lstStyle/>
          <a:p>
            <a:pPr eaLnBrk="1" hangingPunct="1"/>
            <a:r>
              <a:rPr lang="en-US" b="1" smtClean="0"/>
              <a:t>business model</a:t>
            </a:r>
          </a:p>
          <a:p>
            <a:pPr eaLnBrk="1" hangingPunct="1">
              <a:buFont typeface="Arial" charset="0"/>
              <a:buNone/>
            </a:pPr>
            <a:r>
              <a:rPr lang="en-US" smtClean="0"/>
              <a:t>	A method of doing business by which a company can generate revenue to sustain itself</a:t>
            </a:r>
          </a:p>
        </p:txBody>
      </p:sp>
      <p:sp>
        <p:nvSpPr>
          <p:cNvPr id="7" name="Slide Number Placeholder 6"/>
          <p:cNvSpPr>
            <a:spLocks noGrp="1"/>
          </p:cNvSpPr>
          <p:nvPr>
            <p:ph type="sldNum" sz="quarter" idx="12"/>
          </p:nvPr>
        </p:nvSpPr>
        <p:spPr/>
        <p:txBody>
          <a:bodyPr/>
          <a:lstStyle/>
          <a:p>
            <a:pPr>
              <a:defRPr/>
            </a:pPr>
            <a:r>
              <a:rPr lang="es-ES"/>
              <a:t>1-</a:t>
            </a:r>
            <a:fld id="{7CE1C24E-3DAB-48B4-B183-61293F8FCFCD}" type="slidenum">
              <a:rPr lang="es-ES"/>
              <a:pPr>
                <a:defRPr/>
              </a:pPr>
              <a:t>33</a:t>
            </a:fld>
            <a:endParaRPr lang="es-E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Electronic Commerce Business Models</a:t>
            </a:r>
            <a:endParaRPr lang="en-US" sz="3200" dirty="0"/>
          </a:p>
        </p:txBody>
      </p:sp>
      <p:sp>
        <p:nvSpPr>
          <p:cNvPr id="36868" name="Content Placeholder 2"/>
          <p:cNvSpPr>
            <a:spLocks noGrp="1"/>
          </p:cNvSpPr>
          <p:nvPr>
            <p:ph idx="1"/>
          </p:nvPr>
        </p:nvSpPr>
        <p:spPr/>
        <p:txBody>
          <a:bodyPr/>
          <a:lstStyle/>
          <a:p>
            <a:pPr eaLnBrk="1" hangingPunct="1"/>
            <a:r>
              <a:rPr lang="en-US" b="1" dirty="0" smtClean="0"/>
              <a:t>THE STRUCTURE AND PROPERTIES OF BUSINESS MODELS</a:t>
            </a:r>
          </a:p>
          <a:p>
            <a:pPr lvl="1" eaLnBrk="1" hangingPunct="1"/>
            <a:r>
              <a:rPr lang="en-US" dirty="0" smtClean="0">
                <a:solidFill>
                  <a:srgbClr val="FF0000"/>
                </a:solidFill>
              </a:rPr>
              <a:t>Revenue Models</a:t>
            </a:r>
          </a:p>
          <a:p>
            <a:pPr lvl="2" eaLnBrk="1" hangingPunct="1"/>
            <a:r>
              <a:rPr lang="en-US" dirty="0" smtClean="0"/>
              <a:t>Sales</a:t>
            </a:r>
          </a:p>
          <a:p>
            <a:pPr lvl="2" eaLnBrk="1" hangingPunct="1"/>
            <a:r>
              <a:rPr lang="en-US" dirty="0" smtClean="0"/>
              <a:t>Transaction fees</a:t>
            </a:r>
          </a:p>
          <a:p>
            <a:pPr lvl="2" eaLnBrk="1" hangingPunct="1"/>
            <a:r>
              <a:rPr lang="en-US" dirty="0" smtClean="0"/>
              <a:t>Subscription fees</a:t>
            </a:r>
          </a:p>
          <a:p>
            <a:pPr lvl="2" eaLnBrk="1" hangingPunct="1"/>
            <a:r>
              <a:rPr lang="en-US" dirty="0" smtClean="0"/>
              <a:t>Advertising fees</a:t>
            </a:r>
          </a:p>
          <a:p>
            <a:pPr lvl="2" eaLnBrk="1" hangingPunct="1"/>
            <a:r>
              <a:rPr lang="en-US" dirty="0" smtClean="0"/>
              <a:t>Affiliate fees</a:t>
            </a:r>
          </a:p>
          <a:p>
            <a:pPr lvl="2" eaLnBrk="1" hangingPunct="1"/>
            <a:r>
              <a:rPr lang="en-US" dirty="0" smtClean="0"/>
              <a:t>Other revenue sources (play games, licensing fees)</a:t>
            </a:r>
          </a:p>
        </p:txBody>
      </p:sp>
      <p:sp>
        <p:nvSpPr>
          <p:cNvPr id="7" name="Slide Number Placeholder 6"/>
          <p:cNvSpPr>
            <a:spLocks noGrp="1"/>
          </p:cNvSpPr>
          <p:nvPr>
            <p:ph type="sldNum" sz="quarter" idx="12"/>
          </p:nvPr>
        </p:nvSpPr>
        <p:spPr/>
        <p:txBody>
          <a:bodyPr/>
          <a:lstStyle/>
          <a:p>
            <a:pPr>
              <a:defRPr/>
            </a:pPr>
            <a:r>
              <a:rPr lang="es-ES"/>
              <a:t>1-</a:t>
            </a:r>
            <a:fld id="{62122FBD-DA23-4E53-8CB0-1C7E5E18AC13}" type="slidenum">
              <a:rPr lang="es-ES"/>
              <a:pPr>
                <a:defRPr/>
              </a:pPr>
              <a:t>34</a:t>
            </a:fld>
            <a:endParaRPr lang="es-E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898989"/>
                </a:solidFill>
                <a:latin typeface="Calibri" pitchFamily="34" charset="0"/>
              </a:rPr>
              <a:t>Copyright © 2010 Pearson Education, Inc. Publishing as Prentice Hall</a:t>
            </a:r>
            <a:endParaRPr lang="es-ES">
              <a:solidFill>
                <a:srgbClr val="898989"/>
              </a:solidFill>
              <a:latin typeface="Calibri" pitchFamily="34" charset="0"/>
            </a:endParaRPr>
          </a:p>
        </p:txBody>
      </p:sp>
      <p:pic>
        <p:nvPicPr>
          <p:cNvPr id="378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361950"/>
            <a:ext cx="6138863" cy="58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r>
              <a:rPr lang="es-ES" dirty="0"/>
              <a:t>1-</a:t>
            </a:r>
            <a:fld id="{38D4DEC2-34D7-4ABA-86FE-26A574F58D1D}" type="slidenum">
              <a:rPr lang="es-ES"/>
              <a:pPr>
                <a:defRPr/>
              </a:pPr>
              <a:t>35</a:t>
            </a:fld>
            <a:endParaRPr lang="es-E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898989"/>
                </a:solidFill>
                <a:latin typeface="Calibri" pitchFamily="34" charset="0"/>
              </a:rPr>
              <a:t>Copyright © 2010 Pearson Education, Inc. Publishing as Prentice Hall</a:t>
            </a:r>
            <a:endParaRPr lang="es-ES">
              <a:solidFill>
                <a:srgbClr val="898989"/>
              </a:solidFill>
              <a:latin typeface="Calibri" pitchFamily="34" charset="0"/>
            </a:endParaRPr>
          </a:p>
        </p:txBody>
      </p:sp>
      <p:pic>
        <p:nvPicPr>
          <p:cNvPr id="389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428625"/>
            <a:ext cx="7286625" cy="589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r>
              <a:rPr lang="es-ES" dirty="0"/>
              <a:t>1-</a:t>
            </a:r>
            <a:fld id="{5CE7A319-C8C9-4C11-B349-14EB457E41D7}" type="slidenum">
              <a:rPr lang="es-ES"/>
              <a:pPr>
                <a:defRPr/>
              </a:pPr>
              <a:t>36</a:t>
            </a:fld>
            <a:endParaRPr lang="es-E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Electronic Commerce Business Models</a:t>
            </a:r>
            <a:endParaRPr lang="en-US" sz="3200" dirty="0"/>
          </a:p>
        </p:txBody>
      </p:sp>
      <p:sp>
        <p:nvSpPr>
          <p:cNvPr id="39940" name="Content Placeholder 2"/>
          <p:cNvSpPr>
            <a:spLocks noGrp="1"/>
          </p:cNvSpPr>
          <p:nvPr>
            <p:ph idx="1"/>
          </p:nvPr>
        </p:nvSpPr>
        <p:spPr/>
        <p:txBody>
          <a:bodyPr/>
          <a:lstStyle/>
          <a:p>
            <a:pPr eaLnBrk="1" hangingPunct="1"/>
            <a:r>
              <a:rPr lang="en-US" b="1" smtClean="0"/>
              <a:t>value proposition</a:t>
            </a:r>
          </a:p>
          <a:p>
            <a:pPr eaLnBrk="1" hangingPunct="1">
              <a:buFont typeface="Arial" charset="0"/>
              <a:buNone/>
            </a:pPr>
            <a:r>
              <a:rPr lang="en-US" smtClean="0"/>
              <a:t>	The benefits a company can derive from using EC</a:t>
            </a:r>
          </a:p>
          <a:p>
            <a:pPr lvl="1" eaLnBrk="1" hangingPunct="1"/>
            <a:r>
              <a:rPr lang="en-US" smtClean="0"/>
              <a:t>Functions of a Business Model</a:t>
            </a:r>
          </a:p>
          <a:p>
            <a:pPr lvl="1" eaLnBrk="1" hangingPunct="1"/>
            <a:endParaRPr lang="en-US" smtClean="0"/>
          </a:p>
        </p:txBody>
      </p:sp>
      <p:sp>
        <p:nvSpPr>
          <p:cNvPr id="7" name="Slide Number Placeholder 6"/>
          <p:cNvSpPr>
            <a:spLocks noGrp="1"/>
          </p:cNvSpPr>
          <p:nvPr>
            <p:ph type="sldNum" sz="quarter" idx="12"/>
          </p:nvPr>
        </p:nvSpPr>
        <p:spPr/>
        <p:txBody>
          <a:bodyPr/>
          <a:lstStyle/>
          <a:p>
            <a:pPr>
              <a:defRPr/>
            </a:pPr>
            <a:r>
              <a:rPr lang="es-ES"/>
              <a:t>1-</a:t>
            </a:r>
            <a:fld id="{8F9AD3DD-6778-4A91-8BBB-9C24627AD2A5}" type="slidenum">
              <a:rPr lang="es-ES"/>
              <a:pPr>
                <a:defRPr/>
              </a:pPr>
              <a:t>37</a:t>
            </a:fld>
            <a:endParaRPr lang="es-E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sz="3200" dirty="0" smtClean="0"/>
              <a:t>Electronic Commerce Business Models</a:t>
            </a:r>
            <a:endParaRPr lang="en-US" sz="3200"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b="1" dirty="0" smtClean="0">
                <a:solidFill>
                  <a:srgbClr val="FF0000"/>
                </a:solidFill>
              </a:rPr>
              <a:t>TYPICAL EC BUSINESS MODELS</a:t>
            </a:r>
          </a:p>
          <a:p>
            <a:pPr marL="971550" lvl="1" indent="-514350" eaLnBrk="1" fontAlgn="auto" hangingPunct="1">
              <a:spcAft>
                <a:spcPts val="0"/>
              </a:spcAft>
              <a:buFont typeface="+mj-lt"/>
              <a:buAutoNum type="arabicPeriod"/>
              <a:defRPr/>
            </a:pPr>
            <a:r>
              <a:rPr lang="en-US" dirty="0" smtClean="0"/>
              <a:t>Online direct marketing</a:t>
            </a:r>
          </a:p>
          <a:p>
            <a:pPr marL="971550" lvl="1" indent="-514350" eaLnBrk="1" fontAlgn="auto" hangingPunct="1">
              <a:spcAft>
                <a:spcPts val="0"/>
              </a:spcAft>
              <a:buFont typeface="+mj-lt"/>
              <a:buAutoNum type="arabicPeriod"/>
              <a:defRPr/>
            </a:pPr>
            <a:r>
              <a:rPr lang="en-US" dirty="0" smtClean="0"/>
              <a:t>Electronic tendering systems</a:t>
            </a:r>
          </a:p>
          <a:p>
            <a:pPr lvl="2" eaLnBrk="1" fontAlgn="auto" hangingPunct="1">
              <a:spcAft>
                <a:spcPts val="0"/>
              </a:spcAft>
              <a:buFont typeface="Arial" pitchFamily="34" charset="0"/>
              <a:buChar char="•"/>
              <a:defRPr/>
            </a:pPr>
            <a:r>
              <a:rPr lang="en-US" b="1" dirty="0" smtClean="0"/>
              <a:t>tendering (bidding) system</a:t>
            </a:r>
          </a:p>
          <a:p>
            <a:pPr lvl="2" eaLnBrk="1" fontAlgn="auto" hangingPunct="1">
              <a:spcAft>
                <a:spcPts val="0"/>
              </a:spcAft>
              <a:buFont typeface="Arial" pitchFamily="34" charset="0"/>
              <a:buNone/>
              <a:defRPr/>
            </a:pPr>
            <a:r>
              <a:rPr lang="en-US" dirty="0" smtClean="0"/>
              <a:t>	Model in which a buyer requests would-be sellers to  submit bids; the lowest bidder wins</a:t>
            </a:r>
          </a:p>
          <a:p>
            <a:pPr marL="971550" lvl="1" indent="-514350" eaLnBrk="1" fontAlgn="auto" hangingPunct="1">
              <a:spcAft>
                <a:spcPts val="0"/>
              </a:spcAft>
              <a:buFont typeface="+mj-lt"/>
              <a:buAutoNum type="arabicPeriod" startAt="3"/>
              <a:defRPr/>
            </a:pPr>
            <a:r>
              <a:rPr lang="en-US" dirty="0" smtClean="0"/>
              <a:t>Electronic marketplaces and exchanges</a:t>
            </a:r>
          </a:p>
          <a:p>
            <a:pPr marL="971550" lvl="1" indent="-514350" eaLnBrk="1" fontAlgn="auto" hangingPunct="1">
              <a:spcAft>
                <a:spcPts val="0"/>
              </a:spcAft>
              <a:buFont typeface="+mj-lt"/>
              <a:buAutoNum type="arabicPeriod" startAt="3"/>
              <a:defRPr/>
            </a:pPr>
            <a:r>
              <a:rPr lang="en-US" dirty="0" smtClean="0"/>
              <a:t>Viral marketing</a:t>
            </a:r>
          </a:p>
          <a:p>
            <a:pPr marL="971550" lvl="1" indent="-514350" eaLnBrk="1" fontAlgn="auto" hangingPunct="1">
              <a:spcAft>
                <a:spcPts val="0"/>
              </a:spcAft>
              <a:buFont typeface="+mj-lt"/>
              <a:buAutoNum type="arabicPeriod" startAt="3"/>
              <a:defRPr/>
            </a:pPr>
            <a:r>
              <a:rPr lang="en-US" dirty="0" smtClean="0"/>
              <a:t>Social networking and Web 2.0 tools</a:t>
            </a:r>
          </a:p>
          <a:p>
            <a:pPr lvl="1" eaLnBrk="1" fontAlgn="auto" hangingPunct="1">
              <a:spcAft>
                <a:spcPts val="0"/>
              </a:spcAft>
              <a:buFont typeface="Arial" pitchFamily="34" charset="0"/>
              <a:buChar char="–"/>
              <a:defRPr/>
            </a:pPr>
            <a:endParaRPr lang="en-US" dirty="0"/>
          </a:p>
        </p:txBody>
      </p:sp>
      <p:sp>
        <p:nvSpPr>
          <p:cNvPr id="7" name="Slide Number Placeholder 6"/>
          <p:cNvSpPr>
            <a:spLocks noGrp="1"/>
          </p:cNvSpPr>
          <p:nvPr>
            <p:ph type="sldNum" sz="quarter" idx="12"/>
          </p:nvPr>
        </p:nvSpPr>
        <p:spPr/>
        <p:txBody>
          <a:bodyPr/>
          <a:lstStyle/>
          <a:p>
            <a:pPr>
              <a:defRPr/>
            </a:pPr>
            <a:r>
              <a:rPr lang="es-ES"/>
              <a:t>1-</a:t>
            </a:r>
            <a:fld id="{6C700816-5E67-444B-A150-66D01F4EB2F9}" type="slidenum">
              <a:rPr lang="es-ES"/>
              <a:pPr>
                <a:defRPr/>
              </a:pPr>
              <a:t>38</a:t>
            </a:fld>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Electronic Commerce: </a:t>
            </a:r>
            <a:br>
              <a:rPr lang="en-US" dirty="0" smtClean="0"/>
            </a:br>
            <a:r>
              <a:rPr lang="en-US" dirty="0" smtClean="0"/>
              <a:t>Definitions and Concepts</a:t>
            </a:r>
            <a:endParaRPr lang="en-US" dirty="0"/>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pitchFamily="34" charset="0"/>
              <a:buChar char="•"/>
              <a:defRPr/>
            </a:pPr>
            <a:r>
              <a:rPr lang="en-US" b="1" dirty="0" smtClean="0"/>
              <a:t>electronic commerce (EC)</a:t>
            </a:r>
          </a:p>
          <a:p>
            <a:pPr eaLnBrk="1" fontAlgn="auto" hangingPunct="1">
              <a:spcAft>
                <a:spcPts val="0"/>
              </a:spcAft>
              <a:buFont typeface="Arial" pitchFamily="34" charset="0"/>
              <a:buNone/>
              <a:defRPr/>
            </a:pPr>
            <a:r>
              <a:rPr lang="en-US" dirty="0" smtClean="0"/>
              <a:t>	The process of buying, selling, or exchanging products, services, or information via computer</a:t>
            </a:r>
          </a:p>
          <a:p>
            <a:pPr eaLnBrk="1" fontAlgn="auto" hangingPunct="1">
              <a:spcAft>
                <a:spcPts val="0"/>
              </a:spcAft>
              <a:buFont typeface="Arial" pitchFamily="34" charset="0"/>
              <a:buChar char="•"/>
              <a:defRPr/>
            </a:pPr>
            <a:r>
              <a:rPr lang="en-US" b="1" dirty="0" smtClean="0"/>
              <a:t>e-business</a:t>
            </a:r>
          </a:p>
          <a:p>
            <a:pPr eaLnBrk="1" fontAlgn="auto" hangingPunct="1">
              <a:spcAft>
                <a:spcPts val="0"/>
              </a:spcAft>
              <a:buFont typeface="Arial" pitchFamily="34" charset="0"/>
              <a:buNone/>
              <a:defRPr/>
            </a:pPr>
            <a:r>
              <a:rPr lang="en-US" dirty="0" smtClean="0"/>
              <a:t>	A broader definition of EC that includes not just the buying and selling of goods and services, </a:t>
            </a:r>
            <a:r>
              <a:rPr lang="en-US" i="1" dirty="0" smtClean="0">
                <a:solidFill>
                  <a:srgbClr val="0070C0"/>
                </a:solidFill>
              </a:rPr>
              <a:t>but also servicing customers, collaborating with business partners, and conducting electronic transactions within an organization</a:t>
            </a:r>
            <a:endParaRPr lang="en-US" i="1" dirty="0">
              <a:solidFill>
                <a:srgbClr val="0070C0"/>
              </a:solidFill>
            </a:endParaRPr>
          </a:p>
        </p:txBody>
      </p:sp>
      <p:sp>
        <p:nvSpPr>
          <p:cNvPr id="7" name="Slide Number Placeholder 6"/>
          <p:cNvSpPr>
            <a:spLocks noGrp="1"/>
          </p:cNvSpPr>
          <p:nvPr>
            <p:ph type="sldNum" sz="quarter" idx="12"/>
          </p:nvPr>
        </p:nvSpPr>
        <p:spPr/>
        <p:txBody>
          <a:bodyPr/>
          <a:lstStyle/>
          <a:p>
            <a:pPr>
              <a:defRPr/>
            </a:pPr>
            <a:r>
              <a:rPr lang="es-ES"/>
              <a:t>1-</a:t>
            </a:r>
            <a:fld id="{2D45C7A1-E3F1-4BB0-B0A1-132F82F7E8B8}" type="slidenum">
              <a:rPr lang="es-ES"/>
              <a:pPr>
                <a:defRPr/>
              </a:pPr>
              <a:t>3</a:t>
            </a:fld>
            <a:endParaRPr lang="es-E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Benefits, Limitations, and Impacts of Electronic Commerce</a:t>
            </a:r>
            <a:endParaRPr lang="en-US" dirty="0"/>
          </a:p>
        </p:txBody>
      </p:sp>
      <p:sp>
        <p:nvSpPr>
          <p:cNvPr id="41988" name="Content Placeholder 2"/>
          <p:cNvSpPr>
            <a:spLocks noGrp="1"/>
          </p:cNvSpPr>
          <p:nvPr>
            <p:ph idx="1"/>
          </p:nvPr>
        </p:nvSpPr>
        <p:spPr/>
        <p:txBody>
          <a:bodyPr/>
          <a:lstStyle/>
          <a:p>
            <a:pPr eaLnBrk="1" hangingPunct="1"/>
            <a:r>
              <a:rPr lang="en-US" b="1" smtClean="0"/>
              <a:t>THE BENEFITS AND IMPACTS OF EC</a:t>
            </a:r>
          </a:p>
          <a:p>
            <a:pPr lvl="1" eaLnBrk="1" hangingPunct="1"/>
            <a:r>
              <a:rPr lang="en-US" smtClean="0"/>
              <a:t>EC provides benefits to </a:t>
            </a:r>
            <a:r>
              <a:rPr lang="en-US" i="1" smtClean="0"/>
              <a:t>organizations, individual customers, and society</a:t>
            </a:r>
          </a:p>
          <a:p>
            <a:pPr lvl="1" eaLnBrk="1" hangingPunct="1"/>
            <a:r>
              <a:rPr lang="en-US" smtClean="0"/>
              <a:t>Ethical Issues</a:t>
            </a:r>
          </a:p>
          <a:p>
            <a:pPr lvl="2" eaLnBrk="1" hangingPunct="1"/>
            <a:r>
              <a:rPr lang="en-US" b="1" smtClean="0"/>
              <a:t>ethics</a:t>
            </a:r>
          </a:p>
          <a:p>
            <a:pPr lvl="2" eaLnBrk="1" hangingPunct="1">
              <a:buFont typeface="Arial" charset="0"/>
              <a:buNone/>
            </a:pPr>
            <a:r>
              <a:rPr lang="en-US" smtClean="0"/>
              <a:t>	The branch of philosophy that deals with what is considered to be right and wrong</a:t>
            </a:r>
          </a:p>
          <a:p>
            <a:pPr eaLnBrk="1" hangingPunct="1"/>
            <a:r>
              <a:rPr lang="en-US" b="1" smtClean="0"/>
              <a:t>WHY STUDY E-COMMERCE?</a:t>
            </a:r>
            <a:endParaRPr lang="en-US" smtClean="0"/>
          </a:p>
        </p:txBody>
      </p:sp>
      <p:sp>
        <p:nvSpPr>
          <p:cNvPr id="7" name="Slide Number Placeholder 6"/>
          <p:cNvSpPr>
            <a:spLocks noGrp="1"/>
          </p:cNvSpPr>
          <p:nvPr>
            <p:ph type="sldNum" sz="quarter" idx="12"/>
          </p:nvPr>
        </p:nvSpPr>
        <p:spPr/>
        <p:txBody>
          <a:bodyPr/>
          <a:lstStyle/>
          <a:p>
            <a:pPr>
              <a:defRPr/>
            </a:pPr>
            <a:r>
              <a:rPr lang="es-ES"/>
              <a:t>1-</a:t>
            </a:r>
            <a:fld id="{BAD5BC8E-65EB-44E8-920D-8A3C82FC00BC}" type="slidenum">
              <a:rPr lang="es-ES"/>
              <a:pPr>
                <a:defRPr/>
              </a:pPr>
              <a:t>39</a:t>
            </a:fld>
            <a:endParaRPr lang="es-E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lstStyle/>
          <a:p>
            <a:pPr eaLnBrk="1" fontAlgn="auto" hangingPunct="1">
              <a:spcAft>
                <a:spcPts val="0"/>
              </a:spcAft>
              <a:defRPr/>
            </a:pPr>
            <a:r>
              <a:rPr lang="en-US" dirty="0" smtClean="0"/>
              <a:t>Managerial Issues</a:t>
            </a:r>
            <a:endParaRPr lang="en-US" dirty="0"/>
          </a:p>
        </p:txBody>
      </p:sp>
      <p:sp>
        <p:nvSpPr>
          <p:cNvPr id="3" name="Content Placeholder 2"/>
          <p:cNvSpPr>
            <a:spLocks noGrp="1"/>
          </p:cNvSpPr>
          <p:nvPr>
            <p:ph idx="1"/>
          </p:nvPr>
        </p:nvSpPr>
        <p:spPr/>
        <p:txBody>
          <a:bodyPr rtlCol="0">
            <a:normAutofit fontScale="85000" lnSpcReduction="10000"/>
          </a:bodyPr>
          <a:lstStyle/>
          <a:p>
            <a:pPr marL="514350" indent="-514350" eaLnBrk="1" fontAlgn="auto" hangingPunct="1">
              <a:spcAft>
                <a:spcPts val="0"/>
              </a:spcAft>
              <a:buFont typeface="+mj-lt"/>
              <a:buAutoNum type="arabicPeriod"/>
              <a:defRPr/>
            </a:pPr>
            <a:r>
              <a:rPr lang="en-US" dirty="0" smtClean="0"/>
              <a:t>Is it real?</a:t>
            </a:r>
          </a:p>
          <a:p>
            <a:pPr marL="514350" indent="-514350" eaLnBrk="1" fontAlgn="auto" hangingPunct="1">
              <a:spcAft>
                <a:spcPts val="0"/>
              </a:spcAft>
              <a:buFont typeface="+mj-lt"/>
              <a:buAutoNum type="arabicPeriod"/>
              <a:defRPr/>
            </a:pPr>
            <a:r>
              <a:rPr lang="en-US" dirty="0" smtClean="0"/>
              <a:t>Why is B2B e-commerce so essential?</a:t>
            </a:r>
          </a:p>
          <a:p>
            <a:pPr marL="514350" indent="-514350" eaLnBrk="1" fontAlgn="auto" hangingPunct="1">
              <a:spcAft>
                <a:spcPts val="0"/>
              </a:spcAft>
              <a:buFont typeface="+mj-lt"/>
              <a:buAutoNum type="arabicPeriod"/>
              <a:defRPr/>
            </a:pPr>
            <a:r>
              <a:rPr lang="en-US" dirty="0" smtClean="0"/>
              <a:t>What should be my business model?</a:t>
            </a:r>
          </a:p>
          <a:p>
            <a:pPr marL="514350" indent="-514350" eaLnBrk="1" fontAlgn="auto" hangingPunct="1">
              <a:spcAft>
                <a:spcPts val="0"/>
              </a:spcAft>
              <a:buFont typeface="+mj-lt"/>
              <a:buAutoNum type="arabicPeriod"/>
              <a:defRPr/>
            </a:pPr>
            <a:r>
              <a:rPr lang="en-US" dirty="0" smtClean="0"/>
              <a:t>How do we transform our organization into a digital one?</a:t>
            </a:r>
          </a:p>
          <a:p>
            <a:pPr marL="514350" indent="-514350" eaLnBrk="1" fontAlgn="auto" hangingPunct="1">
              <a:spcAft>
                <a:spcPts val="0"/>
              </a:spcAft>
              <a:buFont typeface="+mj-lt"/>
              <a:buAutoNum type="arabicPeriod"/>
              <a:defRPr/>
            </a:pPr>
            <a:r>
              <a:rPr lang="en-US" dirty="0" smtClean="0"/>
              <a:t>How should we evaluate the magnitude of business pressures and technological advancement?</a:t>
            </a:r>
          </a:p>
          <a:p>
            <a:pPr marL="514350" indent="-514350" eaLnBrk="1" fontAlgn="auto" hangingPunct="1">
              <a:spcAft>
                <a:spcPts val="0"/>
              </a:spcAft>
              <a:buFont typeface="+mj-lt"/>
              <a:buAutoNum type="arabicPeriod" startAt="6"/>
              <a:defRPr/>
            </a:pPr>
            <a:r>
              <a:rPr lang="en-US" dirty="0" smtClean="0"/>
              <a:t>How can we exploit social/business networking?</a:t>
            </a:r>
          </a:p>
          <a:p>
            <a:pPr marL="514350" indent="-514350" eaLnBrk="1" fontAlgn="auto" hangingPunct="1">
              <a:spcAft>
                <a:spcPts val="0"/>
              </a:spcAft>
              <a:buFont typeface="+mj-lt"/>
              <a:buAutoNum type="arabicPeriod" startAt="6"/>
              <a:defRPr/>
            </a:pPr>
            <a:r>
              <a:rPr lang="en-US" dirty="0" smtClean="0"/>
              <a:t>What should be my company’s strategy toward EC?</a:t>
            </a:r>
          </a:p>
          <a:p>
            <a:pPr marL="514350" indent="-514350" eaLnBrk="1" fontAlgn="auto" hangingPunct="1">
              <a:spcAft>
                <a:spcPts val="0"/>
              </a:spcAft>
              <a:buFont typeface="+mj-lt"/>
              <a:buAutoNum type="arabicPeriod" startAt="6"/>
              <a:defRPr/>
            </a:pPr>
            <a:r>
              <a:rPr lang="en-US" dirty="0" smtClean="0"/>
              <a:t>What are the top challenges of EC?</a:t>
            </a:r>
          </a:p>
        </p:txBody>
      </p:sp>
      <p:sp>
        <p:nvSpPr>
          <p:cNvPr id="7" name="Slide Number Placeholder 6"/>
          <p:cNvSpPr>
            <a:spLocks noGrp="1"/>
          </p:cNvSpPr>
          <p:nvPr>
            <p:ph type="sldNum" sz="quarter" idx="12"/>
          </p:nvPr>
        </p:nvSpPr>
        <p:spPr/>
        <p:txBody>
          <a:bodyPr/>
          <a:lstStyle/>
          <a:p>
            <a:pPr>
              <a:defRPr/>
            </a:pPr>
            <a:r>
              <a:rPr lang="es-ES"/>
              <a:t>1-</a:t>
            </a:r>
            <a:fld id="{6764335A-ABB8-4A40-A694-129DE27D3959}" type="slidenum">
              <a:rPr lang="es-ES"/>
              <a:pPr>
                <a:defRPr/>
              </a:pPr>
              <a:t>40</a:t>
            </a:fld>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898989"/>
                </a:solidFill>
                <a:latin typeface="Calibri" pitchFamily="34" charset="0"/>
              </a:rPr>
              <a:t>Copyright © 2010 Pearson Education, Inc. Publishing as Prentice Hall</a:t>
            </a:r>
            <a:endParaRPr lang="es-ES">
              <a:solidFill>
                <a:srgbClr val="898989"/>
              </a:solidFill>
              <a:latin typeface="Calibri" pitchFamily="34" charset="0"/>
            </a:endParaRPr>
          </a:p>
        </p:txBody>
      </p:sp>
      <p:sp>
        <p:nvSpPr>
          <p:cNvPr id="2" name="Title 1"/>
          <p:cNvSpPr>
            <a:spLocks noGrp="1"/>
          </p:cNvSpPr>
          <p:nvPr>
            <p:ph type="title"/>
          </p:nvPr>
        </p:nvSpPr>
        <p:spPr>
          <a:xfrm>
            <a:off x="500034" y="142852"/>
            <a:ext cx="8229600" cy="1143000"/>
          </a:xfrm>
        </p:spPr>
        <p:txBody>
          <a:bodyPr>
            <a:normAutofit fontScale="90000"/>
          </a:bodyPr>
          <a:lstStyle/>
          <a:p>
            <a:pPr eaLnBrk="1" fontAlgn="auto" hangingPunct="1">
              <a:spcAft>
                <a:spcPts val="0"/>
              </a:spcAft>
              <a:defRPr/>
            </a:pPr>
            <a:r>
              <a:rPr lang="en-US" dirty="0" smtClean="0"/>
              <a:t>Electronic Commerce: </a:t>
            </a:r>
            <a:br>
              <a:rPr lang="en-US" dirty="0" smtClean="0"/>
            </a:br>
            <a:r>
              <a:rPr lang="en-US" dirty="0" smtClean="0"/>
              <a:t>Definitions and Concepts</a:t>
            </a:r>
            <a:endParaRPr lang="en-US" dirty="0"/>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1428750"/>
            <a:ext cx="6391275"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pPr>
              <a:defRPr/>
            </a:pPr>
            <a:r>
              <a:rPr lang="es-ES" dirty="0"/>
              <a:t>1-</a:t>
            </a:r>
            <a:fld id="{F826C488-956A-4BE5-8B79-4EF2A64592BD}" type="slidenum">
              <a:rPr lang="es-ES"/>
              <a:pPr>
                <a:defRPr/>
              </a:pPr>
              <a:t>4</a:t>
            </a:fld>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Electronic Commerce: </a:t>
            </a:r>
            <a:br>
              <a:rPr lang="en-US" dirty="0" smtClean="0"/>
            </a:br>
            <a:r>
              <a:rPr lang="en-US" dirty="0" smtClean="0"/>
              <a:t>Definitions and Concepts</a:t>
            </a:r>
            <a:endParaRPr lang="en-US" dirty="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b="1" dirty="0" smtClean="0"/>
              <a:t>OTHER EC CONCEPTS</a:t>
            </a:r>
          </a:p>
          <a:p>
            <a:pPr lvl="1" eaLnBrk="1" fontAlgn="auto" hangingPunct="1">
              <a:spcAft>
                <a:spcPts val="0"/>
              </a:spcAft>
              <a:buFont typeface="Arial" pitchFamily="34" charset="0"/>
              <a:buChar char="–"/>
              <a:defRPr/>
            </a:pPr>
            <a:r>
              <a:rPr lang="en-US" dirty="0" smtClean="0"/>
              <a:t>Pure Versus Partial EC</a:t>
            </a:r>
          </a:p>
          <a:p>
            <a:pPr lvl="1" eaLnBrk="1" fontAlgn="auto" hangingPunct="1">
              <a:spcAft>
                <a:spcPts val="0"/>
              </a:spcAft>
              <a:buFont typeface="Arial" pitchFamily="34" charset="0"/>
              <a:buChar char="–"/>
              <a:defRPr/>
            </a:pPr>
            <a:r>
              <a:rPr lang="en-US" dirty="0" smtClean="0"/>
              <a:t>EC Organizations</a:t>
            </a:r>
          </a:p>
          <a:p>
            <a:pPr lvl="2" eaLnBrk="1" fontAlgn="auto" hangingPunct="1">
              <a:spcAft>
                <a:spcPts val="0"/>
              </a:spcAft>
              <a:buFont typeface="Arial" pitchFamily="34" charset="0"/>
              <a:buChar char="•"/>
              <a:defRPr/>
            </a:pPr>
            <a:r>
              <a:rPr lang="en-US" b="1" dirty="0" smtClean="0"/>
              <a:t>brick-and-mortar (old economy) organizations</a:t>
            </a:r>
          </a:p>
          <a:p>
            <a:pPr lvl="2" eaLnBrk="1" fontAlgn="auto" hangingPunct="1">
              <a:spcAft>
                <a:spcPts val="0"/>
              </a:spcAft>
              <a:buFont typeface="Arial" pitchFamily="34" charset="0"/>
              <a:buNone/>
              <a:defRPr/>
            </a:pPr>
            <a:r>
              <a:rPr lang="en-US" dirty="0" smtClean="0"/>
              <a:t>	Old-economy organizations (corporations) that perform their primary business off-line, selling physical products by means of physical agents</a:t>
            </a:r>
          </a:p>
          <a:p>
            <a:pPr lvl="2" eaLnBrk="1" fontAlgn="auto" hangingPunct="1">
              <a:spcAft>
                <a:spcPts val="0"/>
              </a:spcAft>
              <a:buFont typeface="Arial" pitchFamily="34" charset="0"/>
              <a:buChar char="•"/>
              <a:defRPr/>
            </a:pPr>
            <a:r>
              <a:rPr lang="en-US" b="1" dirty="0" smtClean="0"/>
              <a:t>virtual (pure-play) organizations</a:t>
            </a:r>
          </a:p>
          <a:p>
            <a:pPr lvl="2" eaLnBrk="1" fontAlgn="auto" hangingPunct="1">
              <a:spcAft>
                <a:spcPts val="0"/>
              </a:spcAft>
              <a:buFont typeface="Arial" pitchFamily="34" charset="0"/>
              <a:buNone/>
              <a:defRPr/>
            </a:pPr>
            <a:r>
              <a:rPr lang="en-US" dirty="0" smtClean="0"/>
              <a:t>	Organizations that conduct their business activities solely online</a:t>
            </a:r>
          </a:p>
          <a:p>
            <a:pPr lvl="2" eaLnBrk="1" fontAlgn="auto" hangingPunct="1">
              <a:spcAft>
                <a:spcPts val="0"/>
              </a:spcAft>
              <a:buFont typeface="Arial" pitchFamily="34" charset="0"/>
              <a:buChar char="•"/>
              <a:defRPr/>
            </a:pPr>
            <a:r>
              <a:rPr lang="en-US" b="1" dirty="0" smtClean="0"/>
              <a:t>click-and-mortar (click-and-brick) organizations</a:t>
            </a:r>
          </a:p>
          <a:p>
            <a:pPr lvl="2" eaLnBrk="1" fontAlgn="auto" hangingPunct="1">
              <a:spcAft>
                <a:spcPts val="0"/>
              </a:spcAft>
              <a:buFont typeface="Arial" pitchFamily="34" charset="0"/>
              <a:buNone/>
              <a:defRPr/>
            </a:pPr>
            <a:r>
              <a:rPr lang="en-US" dirty="0" smtClean="0"/>
              <a:t>	Organizations that conduct some e-commerce activities, usually as an additional marketing channel</a:t>
            </a:r>
          </a:p>
        </p:txBody>
      </p:sp>
      <p:sp>
        <p:nvSpPr>
          <p:cNvPr id="7" name="Slide Number Placeholder 6"/>
          <p:cNvSpPr>
            <a:spLocks noGrp="1"/>
          </p:cNvSpPr>
          <p:nvPr>
            <p:ph type="sldNum" sz="quarter" idx="12"/>
          </p:nvPr>
        </p:nvSpPr>
        <p:spPr/>
        <p:txBody>
          <a:bodyPr/>
          <a:lstStyle/>
          <a:p>
            <a:pPr>
              <a:defRPr/>
            </a:pPr>
            <a:r>
              <a:rPr lang="es-ES"/>
              <a:t>1-</a:t>
            </a:r>
            <a:fld id="{3B3FF9B3-7188-4E00-99D2-B98D197B3333}" type="slidenum">
              <a:rPr lang="es-ES"/>
              <a:pPr>
                <a:defRPr/>
              </a:pPr>
              <a:t>5</a:t>
            </a:fld>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Electronic Commerce: </a:t>
            </a:r>
            <a:br>
              <a:rPr lang="en-US" dirty="0" smtClean="0"/>
            </a:br>
            <a:r>
              <a:rPr lang="en-US" dirty="0" smtClean="0"/>
              <a:t>Definitions and Concepts</a:t>
            </a:r>
            <a:endParaRPr lang="en-US" dirty="0"/>
          </a:p>
        </p:txBody>
      </p:sp>
      <p:sp>
        <p:nvSpPr>
          <p:cNvPr id="10244" name="Content Placeholder 2"/>
          <p:cNvSpPr>
            <a:spLocks noGrp="1"/>
          </p:cNvSpPr>
          <p:nvPr>
            <p:ph idx="1"/>
          </p:nvPr>
        </p:nvSpPr>
        <p:spPr/>
        <p:txBody>
          <a:bodyPr/>
          <a:lstStyle/>
          <a:p>
            <a:pPr eaLnBrk="1" hangingPunct="1"/>
            <a:r>
              <a:rPr lang="en-US" b="1" dirty="0" smtClean="0"/>
              <a:t>electronic market (e-marketplace)</a:t>
            </a:r>
          </a:p>
          <a:p>
            <a:pPr eaLnBrk="1" hangingPunct="1">
              <a:buFont typeface="Arial" charset="0"/>
              <a:buNone/>
            </a:pPr>
            <a:r>
              <a:rPr lang="en-US" dirty="0" smtClean="0"/>
              <a:t>	An online marketplace where buyers and sellers meet to exchange goods, services, money, or </a:t>
            </a:r>
            <a:r>
              <a:rPr lang="en-US" dirty="0" smtClean="0"/>
              <a:t>information</a:t>
            </a:r>
          </a:p>
          <a:p>
            <a:pPr eaLnBrk="1" hangingPunct="1">
              <a:buFont typeface="Arial" charset="0"/>
              <a:buNone/>
            </a:pPr>
            <a:r>
              <a:rPr lang="en-US" dirty="0"/>
              <a:t> </a:t>
            </a:r>
            <a:r>
              <a:rPr lang="en-US" dirty="0" smtClean="0"/>
              <a:t>   Sample: Alibaba.com, Amazon.com, eBay.com</a:t>
            </a:r>
            <a:endParaRPr lang="en-US" dirty="0" smtClean="0"/>
          </a:p>
        </p:txBody>
      </p:sp>
      <p:sp>
        <p:nvSpPr>
          <p:cNvPr id="7" name="Slide Number Placeholder 6"/>
          <p:cNvSpPr>
            <a:spLocks noGrp="1"/>
          </p:cNvSpPr>
          <p:nvPr>
            <p:ph type="sldNum" sz="quarter" idx="12"/>
          </p:nvPr>
        </p:nvSpPr>
        <p:spPr/>
        <p:txBody>
          <a:bodyPr/>
          <a:lstStyle/>
          <a:p>
            <a:pPr>
              <a:defRPr/>
            </a:pPr>
            <a:r>
              <a:rPr lang="es-ES" dirty="0"/>
              <a:t>1-</a:t>
            </a:r>
            <a:fld id="{099CF858-37A0-4895-902B-51DAF9BCB991}" type="slidenum">
              <a:rPr lang="es-ES"/>
              <a:pPr>
                <a:defRPr/>
              </a:pPr>
              <a:t>6</a:t>
            </a:fld>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Electronic Commerce: </a:t>
            </a:r>
            <a:br>
              <a:rPr lang="en-US" dirty="0" smtClean="0"/>
            </a:br>
            <a:r>
              <a:rPr lang="en-US" dirty="0" smtClean="0"/>
              <a:t>Definitions and Concepts</a:t>
            </a:r>
            <a:endParaRPr lang="en-US" dirty="0"/>
          </a:p>
        </p:txBody>
      </p:sp>
      <p:sp>
        <p:nvSpPr>
          <p:cNvPr id="11268" name="Content Placeholder 2"/>
          <p:cNvSpPr>
            <a:spLocks noGrp="1"/>
          </p:cNvSpPr>
          <p:nvPr>
            <p:ph idx="1"/>
          </p:nvPr>
        </p:nvSpPr>
        <p:spPr/>
        <p:txBody>
          <a:bodyPr/>
          <a:lstStyle/>
          <a:p>
            <a:pPr lvl="1" eaLnBrk="1" hangingPunct="1">
              <a:buFontTx/>
              <a:buChar char="•"/>
            </a:pPr>
            <a:r>
              <a:rPr lang="en-US" b="1" i="1" dirty="0" err="1" smtClean="0">
                <a:solidFill>
                  <a:srgbClr val="0070C0"/>
                </a:solidFill>
              </a:rPr>
              <a:t>Inter</a:t>
            </a:r>
            <a:r>
              <a:rPr lang="en-US" b="1" i="1" dirty="0" err="1" smtClean="0"/>
              <a:t>organizational</a:t>
            </a:r>
            <a:r>
              <a:rPr lang="en-US" b="1" dirty="0" smtClean="0"/>
              <a:t> information systems (IOSs)</a:t>
            </a:r>
          </a:p>
          <a:p>
            <a:pPr lvl="1" eaLnBrk="1" hangingPunct="1">
              <a:buFont typeface="Arial" charset="0"/>
              <a:buNone/>
            </a:pPr>
            <a:r>
              <a:rPr lang="en-US" dirty="0" smtClean="0"/>
              <a:t>	Communications systems that allow routine transaction processing and information flow </a:t>
            </a:r>
            <a:r>
              <a:rPr lang="en-US" dirty="0" smtClean="0">
                <a:solidFill>
                  <a:srgbClr val="0070C0"/>
                </a:solidFill>
              </a:rPr>
              <a:t>between two or more organizations</a:t>
            </a:r>
          </a:p>
          <a:p>
            <a:pPr lvl="1" eaLnBrk="1" hangingPunct="1">
              <a:buFontTx/>
              <a:buChar char="•"/>
            </a:pPr>
            <a:r>
              <a:rPr lang="en-US" b="1" i="1" dirty="0" err="1" smtClean="0">
                <a:solidFill>
                  <a:srgbClr val="0070C0"/>
                </a:solidFill>
              </a:rPr>
              <a:t>Intra</a:t>
            </a:r>
            <a:r>
              <a:rPr lang="en-US" b="1" i="1" dirty="0" err="1" smtClean="0"/>
              <a:t>organizational</a:t>
            </a:r>
            <a:r>
              <a:rPr lang="en-US" b="1" dirty="0" smtClean="0"/>
              <a:t> </a:t>
            </a:r>
            <a:r>
              <a:rPr lang="en-US" b="1" dirty="0" smtClean="0"/>
              <a:t>information systems</a:t>
            </a:r>
          </a:p>
          <a:p>
            <a:pPr lvl="1" eaLnBrk="1" hangingPunct="1">
              <a:buFont typeface="Arial" charset="0"/>
              <a:buNone/>
            </a:pPr>
            <a:r>
              <a:rPr lang="en-US" dirty="0" smtClean="0"/>
              <a:t>	Communication systems that enable e-commerce activities to go on </a:t>
            </a:r>
            <a:r>
              <a:rPr lang="en-US" dirty="0" smtClean="0">
                <a:solidFill>
                  <a:srgbClr val="0070C0"/>
                </a:solidFill>
              </a:rPr>
              <a:t>within individual organizations</a:t>
            </a:r>
          </a:p>
        </p:txBody>
      </p:sp>
      <p:sp>
        <p:nvSpPr>
          <p:cNvPr id="7" name="Slide Number Placeholder 6"/>
          <p:cNvSpPr>
            <a:spLocks noGrp="1"/>
          </p:cNvSpPr>
          <p:nvPr>
            <p:ph type="sldNum" sz="quarter" idx="12"/>
          </p:nvPr>
        </p:nvSpPr>
        <p:spPr/>
        <p:txBody>
          <a:bodyPr/>
          <a:lstStyle/>
          <a:p>
            <a:pPr>
              <a:defRPr/>
            </a:pPr>
            <a:r>
              <a:rPr lang="es-ES"/>
              <a:t>1-</a:t>
            </a:r>
            <a:fld id="{876DC819-8603-49E5-92FF-904D6C7B027F}" type="slidenum">
              <a:rPr lang="es-ES"/>
              <a:pPr>
                <a:defRPr/>
              </a:pPr>
              <a:t>7</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a:solidFill>
                  <a:srgbClr val="898989"/>
                </a:solidFill>
                <a:latin typeface="Calibri" pitchFamily="34" charset="0"/>
              </a:rPr>
              <a:t>Copyright © 2010 Pearson Education, Inc. Publishing as Prentice Hall</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The Electronic Commerce Field: Classification, Content, and History</a:t>
            </a:r>
            <a:endParaRPr lang="en-US" dirty="0"/>
          </a:p>
        </p:txBody>
      </p:sp>
      <p:sp>
        <p:nvSpPr>
          <p:cNvPr id="12292" name="Content Placeholder 2"/>
          <p:cNvSpPr>
            <a:spLocks noGrp="1"/>
          </p:cNvSpPr>
          <p:nvPr>
            <p:ph idx="1"/>
          </p:nvPr>
        </p:nvSpPr>
        <p:spPr/>
        <p:txBody>
          <a:bodyPr/>
          <a:lstStyle/>
          <a:p>
            <a:pPr eaLnBrk="1" hangingPunct="1"/>
            <a:r>
              <a:rPr lang="en-US" b="1" dirty="0" smtClean="0"/>
              <a:t>intranet</a:t>
            </a:r>
          </a:p>
          <a:p>
            <a:pPr eaLnBrk="1" hangingPunct="1">
              <a:buFont typeface="Arial" charset="0"/>
              <a:buNone/>
            </a:pPr>
            <a:r>
              <a:rPr lang="en-US" dirty="0" smtClean="0"/>
              <a:t>	</a:t>
            </a:r>
            <a:r>
              <a:rPr lang="en-US" dirty="0" smtClean="0">
                <a:solidFill>
                  <a:srgbClr val="0070C0"/>
                </a:solidFill>
              </a:rPr>
              <a:t>An internal corporate or government network  </a:t>
            </a:r>
            <a:r>
              <a:rPr lang="en-US" dirty="0" smtClean="0"/>
              <a:t>that uses Internet tools, such as Web browsers, and Internet protocols</a:t>
            </a:r>
          </a:p>
          <a:p>
            <a:pPr eaLnBrk="1" hangingPunct="1"/>
            <a:r>
              <a:rPr lang="en-US" b="1" dirty="0" smtClean="0"/>
              <a:t>extranet</a:t>
            </a:r>
          </a:p>
          <a:p>
            <a:pPr eaLnBrk="1" hangingPunct="1">
              <a:buFont typeface="Arial" charset="0"/>
              <a:buNone/>
            </a:pPr>
            <a:r>
              <a:rPr lang="en-US" dirty="0" smtClean="0"/>
              <a:t>	A network that uses the Internet to link multiple intranets</a:t>
            </a:r>
          </a:p>
        </p:txBody>
      </p:sp>
      <p:sp>
        <p:nvSpPr>
          <p:cNvPr id="7" name="Slide Number Placeholder 6"/>
          <p:cNvSpPr>
            <a:spLocks noGrp="1"/>
          </p:cNvSpPr>
          <p:nvPr>
            <p:ph type="sldNum" sz="quarter" idx="12"/>
          </p:nvPr>
        </p:nvSpPr>
        <p:spPr/>
        <p:txBody>
          <a:bodyPr/>
          <a:lstStyle/>
          <a:p>
            <a:pPr>
              <a:defRPr/>
            </a:pPr>
            <a:r>
              <a:rPr lang="es-ES"/>
              <a:t>1-</a:t>
            </a:r>
            <a:fld id="{14397EDF-9B55-4C70-88BD-836512400379}" type="slidenum">
              <a:rPr lang="es-ES"/>
              <a:pPr>
                <a:defRPr/>
              </a:pPr>
              <a:t>8</a:t>
            </a:fld>
            <a:endParaRPr lang="es-E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1210</Words>
  <Application>Microsoft Office PowerPoint</Application>
  <PresentationFormat>如螢幕大小 (4:3)</PresentationFormat>
  <Paragraphs>297</Paragraphs>
  <Slides>41</Slides>
  <Notes>41</Notes>
  <HiddenSlides>0</HiddenSlides>
  <MMClips>0</MMClips>
  <ScaleCrop>false</ScaleCrop>
  <HeadingPairs>
    <vt:vector size="4" baseType="variant">
      <vt:variant>
        <vt:lpstr>佈景主題</vt:lpstr>
      </vt:variant>
      <vt:variant>
        <vt:i4>1</vt:i4>
      </vt:variant>
      <vt:variant>
        <vt:lpstr>投影片標題</vt:lpstr>
      </vt:variant>
      <vt:variant>
        <vt:i4>41</vt:i4>
      </vt:variant>
    </vt:vector>
  </HeadingPairs>
  <TitlesOfParts>
    <vt:vector size="42" baseType="lpstr">
      <vt:lpstr>Tema de Office</vt:lpstr>
      <vt:lpstr>Chapter 1</vt:lpstr>
      <vt:lpstr>Learning Objectives </vt:lpstr>
      <vt:lpstr>Learning Objectives </vt:lpstr>
      <vt:lpstr>Electronic Commerce:  Definitions and Concepts</vt:lpstr>
      <vt:lpstr>Electronic Commerce:  Definitions and Concepts</vt:lpstr>
      <vt:lpstr>Electronic Commerce:  Definitions and Concepts</vt:lpstr>
      <vt:lpstr>Electronic Commerce:  Definitions and Concepts</vt:lpstr>
      <vt:lpstr>Electronic Commerce:  Definitions and Concepts</vt:lpstr>
      <vt:lpstr>The Electronic Commerce Field: Classification, Content, and History</vt:lpstr>
      <vt:lpstr>The Electronic Commerce Field: Classification, Content, and History</vt:lpstr>
      <vt:lpstr>PowerPoint 簡報</vt:lpstr>
      <vt:lpstr>The Electronic Commerce Field: Classification, Content, and History</vt:lpstr>
      <vt:lpstr>The Electronic Commerce Field: Classification, Content, and History</vt:lpstr>
      <vt:lpstr>The Electronic Commerce Field: Classification, Content, and History</vt:lpstr>
      <vt:lpstr>The Electronic Commerce Field: Classification, Content, and History</vt:lpstr>
      <vt:lpstr>The Electronic Commerce Field: Classification, Content, and History</vt:lpstr>
      <vt:lpstr>The Electronic Commerce Field: Classification, Content, and History</vt:lpstr>
      <vt:lpstr>The Electronic Commerce Field: Classification, Content, and History</vt:lpstr>
      <vt:lpstr>E-Commerce 2.0: From Web 2.0 to Enterprise Social Networking and Virtual Worlds</vt:lpstr>
      <vt:lpstr>E-Commerce 2.0: From Web 2.0 to Enterprise Social Networking and Virtual Worlds</vt:lpstr>
      <vt:lpstr>E-Commerce 2.0: From Web 2.0 to Enterprise Social Networking and Virtual Worlds</vt:lpstr>
      <vt:lpstr>E-Commerce 2.0: From Web 2.0 to Enterprise Social Networking and Virtual Worlds</vt:lpstr>
      <vt:lpstr>E-Commerce 2.0: From Web 2.0 to Enterprise Social Networking and Virtual Worlds</vt:lpstr>
      <vt:lpstr>E-Commerce 2.0: From Web 2.0 to Enterprise Social Networking and Virtual Worlds</vt:lpstr>
      <vt:lpstr>The Digital World:  Economy, Enterprises, and Society</vt:lpstr>
      <vt:lpstr>The Digital World:  Economy, Enterprises, and Society</vt:lpstr>
      <vt:lpstr>PowerPoint 簡報</vt:lpstr>
      <vt:lpstr>The Digital World:  Economy, Enterprises, and Society</vt:lpstr>
      <vt:lpstr>The Digital World:  Economy, Enterprises, and Society</vt:lpstr>
      <vt:lpstr>PowerPoint 簡報</vt:lpstr>
      <vt:lpstr>Electronic Commerce Drivers  and the Changing Business Environment</vt:lpstr>
      <vt:lpstr>Electronic Commerce Drivers  and the Changing Business Environment</vt:lpstr>
      <vt:lpstr>Electronic Commerce Drivers  and the Changing Business Environment</vt:lpstr>
      <vt:lpstr>Electronic Commerce Business Models</vt:lpstr>
      <vt:lpstr>Electronic Commerce Business Models</vt:lpstr>
      <vt:lpstr>PowerPoint 簡報</vt:lpstr>
      <vt:lpstr>PowerPoint 簡報</vt:lpstr>
      <vt:lpstr>Electronic Commerce Business Models</vt:lpstr>
      <vt:lpstr>Electronic Commerce Business Models</vt:lpstr>
      <vt:lpstr>The Benefits, Limitations, and Impacts of Electronic Commerce</vt:lpstr>
      <vt:lpstr>Managerial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Judy</dc:creator>
  <cp:lastModifiedBy>Evans Ha</cp:lastModifiedBy>
  <cp:revision>43</cp:revision>
  <dcterms:created xsi:type="dcterms:W3CDTF">2009-05-25T19:22:03Z</dcterms:created>
  <dcterms:modified xsi:type="dcterms:W3CDTF">2015-04-05T06:55:38Z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TC300068721033</vt:lpwstr>
  </property>
</Properties>
</file>