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04" r:id="rId41"/>
    <p:sldId id="305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d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F64DFB-D1B1-4896-A628-18C3A93AC9BB}" type="datetimeFigureOut">
              <a:rPr lang="en-US"/>
              <a:pPr>
                <a:defRPr/>
              </a:pPr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6ABA86-4C08-41B5-AF81-3BABF935F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1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7B3E96-FA35-4893-A81E-309F6C9CE0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2C69A-C2EF-4E7A-B201-75DF098FD9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FA1B1-3C34-4610-B06D-3E770F25E3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37055B-A535-4D55-A3B9-CA1BC9035A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8CE1E-6127-42CC-BE2C-34E9BF91D4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32BB1-8621-4768-B17C-99DE787B85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B0E96C-7C10-4F25-BA51-EEEA490AEF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22FDC-91CC-4045-8455-F5603F0367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A5118-6DB6-4A1E-94F5-4A3D0F58CD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C8356-F136-4E5D-9CB5-FB3FD5E79C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DD783B-4E1A-460C-935E-A5D93D41A4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48CA-28C2-45F3-8DAA-E73A458A86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C82281-EC92-464C-A4BD-C119E4B2B6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C4EBA-34A9-4E99-B1BE-E8E649C9A1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C4D5FC-F5A2-4041-9E15-DFFA1FDD07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71153B-25A7-4CFF-9582-23F934102D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717CCF-9FBF-40E5-B75C-46AC630A5C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40028-A085-481B-A272-2040672B72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143B37-859F-46B8-99FF-849DFF6F55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236C2A-FAFB-4F16-9A13-FC362F6576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0302CA-A19A-4755-8D2F-303B384DE5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85FD0-4D5A-47E7-90FB-DAF55C186A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E0D43F-F976-442A-9894-A6DA8B08FC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871E9-0235-47C2-9A74-350C8793C2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F6048-00E0-45E6-A218-BC247F39F3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409C8-E8CC-4A92-8C90-A4AC7CB396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8A0094-E69E-4804-8714-227B46C6C8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F8D8C-2F1D-464C-9502-049DF77D53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08F990-9450-4B70-815D-C96E7F3B02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6110C-10D2-442E-BCC7-1881F5FDA8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C87439-1C62-4445-9C5A-69CE582EF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D8DE-6DA1-45EE-AE16-A57CD515EF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86BF69-657B-4A96-8EE1-4BBA513035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7B810-77FD-4E90-8E70-564D650E5C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88CB2-BB20-4081-95B6-591E618B79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EDAE1-9D54-4E1D-A0CA-E883DA2B8A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C5AF9-F8C2-4E2A-8636-69A2FF9286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B7A35-DF7B-4879-B2FF-7B8A1C4E5A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C0A25C-8A2E-4364-B50B-12C5BD7F72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3795E8-8140-456E-A8B8-A219E8F768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EAE8EC-8103-47A4-9DDC-89EC730A2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6C2D-B5A2-4299-B2FA-A3799ECC3660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Copyright © 2010 Pearson Education, Inc. Publishing as Prentice Hall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2-</a:t>
            </a:r>
            <a:fld id="{885165E2-4020-44A1-9436-991FC0958F1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2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D048-4B89-49F2-9267-80E916D53EA4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6086-144A-4ACE-8B2C-30A009133D1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49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ED67F-C853-46D7-9666-BF22430AFCBD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3FCDF-A7BC-410A-A3F1-2F2A6DA295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FEFAF-AA76-4EAF-8C1E-6C8B3C467CE7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2-</a:t>
            </a:r>
            <a:fld id="{03070866-4212-403B-979D-3DB31006C60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0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C3C32-7961-4CF1-9D7D-ABA4CF5EEEAD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C577D-1480-42FE-A125-8FBFEA4F937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C1DD-B4C1-41FC-BDDD-B42AF23E76FF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89707-C30D-4257-A889-56564FA53B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E9731-262D-4B51-A576-724AE593F189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94B5-E85D-49F0-979E-2F6B3F447CD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4BB-E4D4-4A60-AB9A-96772C77E0AC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F6168-A75F-40AC-A2A4-E0C64C37CA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96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D8143-1F71-404C-9D92-7D250BA62783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F02A-A976-411E-BC6D-29426C9BF85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8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5D1E-7BE4-41A9-B63B-3F23CF6FF675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7D6E3-06A4-4F61-868F-2C558B861A5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9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D381-81F6-4057-9B52-849C89581455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CA5B9-7343-4A2A-811D-EA3183D14E6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3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586295-3A19-47A7-A25E-D9ABD0BC293D}" type="datetime1">
              <a:rPr lang="es-ES"/>
              <a:pPr>
                <a:defRPr/>
              </a:pPr>
              <a:t>31/05/2013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2010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051DFF-D314-4A91-999F-1B0E183BEAE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/>
              <a:t>Chapter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E-Marketplaces: Mechanisms, Tools, and Impacts of E-commerce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E-Marketplaces</a:t>
            </a:r>
            <a:endParaRPr lang="en-US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TYPES OF E-MARKETPLACES</a:t>
            </a:r>
          </a:p>
          <a:p>
            <a:pPr lvl="1" eaLnBrk="1" hangingPunct="1"/>
            <a:r>
              <a:rPr lang="en-US" dirty="0" smtClean="0"/>
              <a:t>Private E-Marketplaces</a:t>
            </a:r>
          </a:p>
          <a:p>
            <a:pPr lvl="2" eaLnBrk="1" hangingPunct="1"/>
            <a:r>
              <a:rPr lang="en-US" b="1" dirty="0" smtClean="0"/>
              <a:t>sell-side e-marketplace</a:t>
            </a:r>
          </a:p>
          <a:p>
            <a:pPr lvl="2" eaLnBrk="1" hangingPunct="1">
              <a:buFont typeface="Arial" charset="0"/>
              <a:buNone/>
            </a:pPr>
            <a:r>
              <a:rPr lang="en-US" dirty="0" smtClean="0"/>
              <a:t>	A private e-marketplace in which one company sells either standard and/or customized products to qualified companies (one-to-many)</a:t>
            </a:r>
          </a:p>
          <a:p>
            <a:pPr lvl="2" eaLnBrk="1" hangingPunct="1"/>
            <a:r>
              <a:rPr lang="en-US" b="1" dirty="0" smtClean="0"/>
              <a:t>buy-side e-marketplace</a:t>
            </a:r>
          </a:p>
          <a:p>
            <a:pPr lvl="2" eaLnBrk="1" hangingPunct="1">
              <a:buFont typeface="Arial" charset="0"/>
              <a:buNone/>
            </a:pPr>
            <a:r>
              <a:rPr lang="en-US" dirty="0" smtClean="0"/>
              <a:t>	A private e-marketplace in which one company makes purchases from invited suppliers (many-to-one)</a:t>
            </a:r>
          </a:p>
          <a:p>
            <a:pPr lvl="1" eaLnBrk="1" hangingPunct="1"/>
            <a:r>
              <a:rPr lang="en-US" dirty="0" smtClean="0"/>
              <a:t>Public E-Marketplaces (</a:t>
            </a:r>
            <a:r>
              <a:rPr lang="en-US" dirty="0" err="1" smtClean="0"/>
              <a:t>eg</a:t>
            </a:r>
            <a:r>
              <a:rPr lang="en-US" dirty="0" smtClean="0"/>
              <a:t> exchange, </a:t>
            </a:r>
            <a:r>
              <a:rPr lang="en-US" dirty="0" err="1" smtClean="0"/>
              <a:t>manyto</a:t>
            </a:r>
            <a:r>
              <a:rPr lang="en-US" dirty="0" smtClean="0"/>
              <a:t>-many)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EE03D428-5FE0-4A37-BF9B-00E9394C6FED}" type="slidenum">
              <a:rPr lang="es-ES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Interaction Mechanisms: Storefronts, Malls, and Portals</a:t>
            </a:r>
            <a:endParaRPr lang="en-US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storefront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 single company’s Web site where products or services are sold</a:t>
            </a:r>
          </a:p>
          <a:p>
            <a:pPr eaLnBrk="1" hangingPunct="1"/>
            <a:r>
              <a:rPr lang="en-US" b="1" smtClean="0"/>
              <a:t>e-mall (online mall)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An online shopping center where many online stores are located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EB53E25B-72AC-4713-BBC4-26E131B855A3}" type="slidenum">
              <a:rPr lang="es-ES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Interaction Mechanisms: Storefronts, Malls, and Portals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TYPES OF STORES AND MALLS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General stores/malls (</a:t>
            </a:r>
            <a:r>
              <a:rPr lang="en-US" dirty="0" err="1" smtClean="0"/>
              <a:t>eg</a:t>
            </a:r>
            <a:r>
              <a:rPr lang="en-US" dirty="0" smtClean="0"/>
              <a:t> amazon.com, yahoo.com)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Specialized stores/malls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Regional versus global stores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Pure-play online organizations versus click-and-mortar stores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Web portal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single point of access, through a Web browser, to critical business information located inside and outside (via Internet) of an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8C148661-1653-4441-873E-2839E502B640}" type="slidenum">
              <a:rPr lang="es-ES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Interaction Mechanisms: Storefronts, Malls, and Portals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Types of Portals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Commercial (public) portal (</a:t>
            </a:r>
            <a:r>
              <a:rPr lang="en-US" dirty="0" err="1" smtClean="0"/>
              <a:t>eg</a:t>
            </a:r>
            <a:r>
              <a:rPr lang="en-US" dirty="0" smtClean="0"/>
              <a:t>. msn.com, yahoo.com)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Corporate portals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Publishing portals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Personal portals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mobile portal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portal accessible via a mobile device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voice portal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portal accessed by telephone or cell phone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Knowledge portals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A7A4DE51-4BF4-4FC0-AFED-14B15FC31224}" type="slidenum">
              <a:rPr lang="es-ES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Interaction Mechanisms: Storefronts, Malls, and Portals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THE ROLES AND VALUE OF INTERMEDIARIES IN E-MARKETPLACES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/>
              <a:t>infomediaries</a:t>
            </a:r>
            <a:endParaRPr lang="en-US" b="1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Electronic intermediaries that provide and/or control information flow in cyberspace, often aggregating information and selling it to others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e-distributor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An e-commerce intermediary that connects manufacturers with business buyers (customers) by aggregating the catalogs of many manufacturers in one place—the intermediary’s Web site</a:t>
            </a:r>
            <a:endParaRPr lang="en-US" b="1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09C14B52-CED2-40EB-BB85-AE1C889A47CF}" type="slidenum">
              <a:rPr lang="es-ES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Electronic Catalogs, </a:t>
            </a:r>
            <a:br>
              <a:rPr lang="en-US" dirty="0" smtClean="0"/>
            </a:br>
            <a:r>
              <a:rPr lang="en-US" dirty="0" smtClean="0"/>
              <a:t>Search Engines, and Shopping Carts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electronic catalogs (e-catalogs)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The presentation of product information in an electronic form; the backbone of most e-selling sites</a:t>
            </a:r>
          </a:p>
          <a:p>
            <a:pPr marL="971550" lvl="1" indent="-4572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Online </a:t>
            </a:r>
            <a:r>
              <a:rPr lang="fr-FR" dirty="0" err="1" smtClean="0"/>
              <a:t>Catalogs</a:t>
            </a:r>
            <a:r>
              <a:rPr lang="fr-FR" dirty="0" smtClean="0"/>
              <a:t> Versus </a:t>
            </a:r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Catalogs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EC SEARCH ACTIVITIES, TYPES, AND ENGINES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Types of EC Searches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Internet/Web Search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enterprise search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The practice of identifying and enabling specific content across the enterprise to be indexed, searched, and displayed to authorized users</a:t>
            </a:r>
            <a:endParaRPr lang="fr-FR" dirty="0" smtClean="0"/>
          </a:p>
          <a:p>
            <a:pPr marL="971550" lvl="1" indent="-4572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E83276CF-8AD3-4A1A-9402-66A7A0865EDC}" type="slidenum">
              <a:rPr lang="es-ES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Electronic Catalogs, </a:t>
            </a:r>
            <a:br>
              <a:rPr lang="en-US" dirty="0" smtClean="0"/>
            </a:br>
            <a:r>
              <a:rPr lang="en-US" dirty="0" smtClean="0"/>
              <a:t>Search Engines, and Shopping Carts</a:t>
            </a:r>
            <a:endParaRPr lang="en-US" dirty="0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b="1" smtClean="0"/>
              <a:t>desktop search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Search tools that search the contents of a user’s or organization’s computer files, rather than searching the Internet. The emphasis is on finding all the information that is available on the user’s PC, including Web browser histories, e-mail archives, and word-processed  documents, as well as in all internal files and databases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6E6FEC69-4D52-40D4-A291-78CCAC4BC202}" type="slidenum">
              <a:rPr lang="es-ES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Electronic Catalogs, </a:t>
            </a:r>
            <a:br>
              <a:rPr lang="en-US" dirty="0" smtClean="0"/>
            </a:br>
            <a:r>
              <a:rPr lang="en-US" dirty="0" smtClean="0"/>
              <a:t>Search Engines, and Shopping Carts</a:t>
            </a:r>
            <a:endParaRPr lang="en-US" dirty="0"/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search engine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 computer program that can access  databases of Internet resources, search for specific information or keywords, and report the results</a:t>
            </a:r>
          </a:p>
          <a:p>
            <a:pPr lvl="1" eaLnBrk="1" hangingPunct="1"/>
            <a:r>
              <a:rPr lang="en-US" smtClean="0"/>
              <a:t>Software (Intelligent) Agents</a:t>
            </a:r>
          </a:p>
          <a:p>
            <a:pPr lvl="1" eaLnBrk="1" hangingPunct="1"/>
            <a:r>
              <a:rPr lang="en-US" smtClean="0"/>
              <a:t>Voice-Powered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45F04470-7B7C-478F-8D1F-3685C219276B}" type="slidenum">
              <a:rPr lang="es-ES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Electronic Catalogs, </a:t>
            </a:r>
            <a:br>
              <a:rPr lang="en-US" dirty="0" smtClean="0"/>
            </a:br>
            <a:r>
              <a:rPr lang="en-US" dirty="0" smtClean="0"/>
              <a:t>Search Engines, and Shopping Carts</a:t>
            </a:r>
            <a:endParaRPr lang="en-US" dirty="0"/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electronic shopping cart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An order-processing technology that allows customers to accumulate items they wish to buy while they continue to shop</a:t>
            </a:r>
          </a:p>
          <a:p>
            <a:pPr lvl="1" eaLnBrk="1" hangingPunct="1"/>
            <a:r>
              <a:rPr lang="en-US" smtClean="0"/>
              <a:t>Product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8412D50E-9CB9-46F7-AFB1-E85B53579694}" type="slidenum">
              <a:rPr lang="es-ES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auction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competitive process in which a seller solicits consecutive bids from buyers (forward auctions) or a buyer solicits bids from sellers (backward auctions). Prices are determined dynamically by the bids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electronic auctions (e-auctions)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Auctions conducted online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Innovative Auctions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C8B222A0-89D2-4BF9-8FC0-B4B8A8FEA581}" type="slidenum">
              <a:rPr lang="es-ES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Learning Objectives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Describe the major electronic commerce (EC) activities and processes and the mechanisms that support them.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Define e-marketplaces and list their components.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List the major types of e-marketplaces and describe their features.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Describe electronic catalogs, search engines, and shopping carts.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Describe the major types of auctions and list their characteristics.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D361E25B-ECB8-45A9-B3B6-79785CCC8232}" type="slidenum">
              <a:rPr lang="es-ES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dynamic pricing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Prices that change based on supply and demand relationships at any given time</a:t>
            </a:r>
          </a:p>
          <a:p>
            <a:pPr lvl="1" eaLnBrk="1" hangingPunct="1"/>
            <a:r>
              <a:rPr lang="en-US" smtClean="0"/>
              <a:t>One Buyer, One Seller</a:t>
            </a:r>
          </a:p>
          <a:p>
            <a:pPr lvl="1" eaLnBrk="1" hangingPunct="1"/>
            <a:r>
              <a:rPr lang="en-US" smtClean="0"/>
              <a:t>One Seller, Many Potential Buyers</a:t>
            </a:r>
          </a:p>
          <a:p>
            <a:pPr lvl="2" eaLnBrk="1" hangingPunct="1"/>
            <a:r>
              <a:rPr lang="en-US" b="1" smtClean="0"/>
              <a:t>forward auction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An auction in which a seller entertains bids from buyers. Bidders increase price sequentially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50021EF7-12B4-473A-AEA8-F999FB401D5D}" type="slidenum">
              <a:rPr lang="es-ES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b="1" smtClean="0"/>
              <a:t>reverse auction (bidding or tendering system)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Auction in which the buyer places an item for bid (tender) on a request for quote (RFQ) system, potential suppliers bid on the job, with the price reducing sequentially, and the lowest bid wins; primarily a B2B or G2B mechanism</a:t>
            </a:r>
          </a:p>
          <a:p>
            <a:pPr lvl="2" eaLnBrk="1" hangingPunct="1"/>
            <a:r>
              <a:rPr lang="en-US" b="1" smtClean="0"/>
              <a:t>“name-your-own-price” model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Auction model in which a would-be buyer specifies the price (and other terms) he or she is willing to pay to any willing and able seller. It is a C2B model that was pioneered by Priceline.com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EAEB670A-4BAF-4892-8B02-EFA19E7FDD9D}" type="slidenum">
              <a:rPr lang="es-ES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CF0CC07C-0C32-4656-8189-7FC70C4DAF43}" type="slidenum">
              <a:rPr lang="es-ES"/>
              <a:pPr>
                <a:defRPr/>
              </a:pPr>
              <a:t>21</a:t>
            </a:fld>
            <a:endParaRPr lang="es-E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41363"/>
            <a:ext cx="8272463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Many Sellers, Many Buyers</a:t>
            </a:r>
          </a:p>
          <a:p>
            <a:pPr lvl="2" eaLnBrk="1" hangingPunct="1"/>
            <a:r>
              <a:rPr lang="en-US" b="1" smtClean="0"/>
              <a:t>double auction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An auction in which multiple buyers and their bidding prices are matched with multiple sellers and their asking prices, considering the quantities on both sides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711C7A7F-D2C7-47E2-8EB8-B6429C9DB2F8}" type="slidenum">
              <a:rPr lang="es-ES"/>
              <a:pPr>
                <a:defRPr/>
              </a:pPr>
              <a:t>22</a:t>
            </a:fld>
            <a:endParaRPr lang="es-ES"/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Copyright © 2009 Pearson Education, Inc. Publishing as Prentice Hall</a:t>
            </a:r>
            <a:endParaRPr lang="es-E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68338"/>
            <a:ext cx="8955087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AFD3CDAB-83AB-4F04-B354-3B4C41B2FB06}" type="slidenum">
              <a:rPr lang="es-ES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Limitations of E-Auctions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Minimal Security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Possibility of Fraud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Limited Participation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Impacts of Auctions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Auctions as a Coordination Mechanism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Auctions as a Social Mechanism to Determine a Price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Auctions as a Highly Visible Distribution Mechanism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Auctions as an EC Component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Auctions for Profit for Individuals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17CD2DF5-365C-41BD-9825-2F7A6201742B}" type="slidenum">
              <a:rPr lang="es-ES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Auctions, Bartering, </a:t>
            </a:r>
            <a:br>
              <a:rPr lang="en-US" dirty="0" smtClean="0"/>
            </a:br>
            <a:r>
              <a:rPr lang="en-US" dirty="0" smtClean="0"/>
              <a:t>and Negotiating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ONLINE BARTERING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bartering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The </a:t>
            </a:r>
            <a:r>
              <a:rPr lang="en-US" i="1" dirty="0" smtClean="0"/>
              <a:t>exchange of goods </a:t>
            </a:r>
            <a:r>
              <a:rPr lang="en-US" dirty="0" smtClean="0"/>
              <a:t>and services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e-bartering (electronic bartering)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Bartering conducted online, usually in a bartering exchange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bartering exchange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marketplace in which an intermediary arranges barter transactions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ONLINE NEGOTIATING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B9C757DF-9C7B-47FB-B5BD-0BBD6603D33C}" type="slidenum">
              <a:rPr lang="es-ES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Tools and Services: </a:t>
            </a:r>
            <a:br>
              <a:rPr lang="en-US" dirty="0" smtClean="0"/>
            </a:br>
            <a:r>
              <a:rPr lang="en-US" dirty="0" smtClean="0"/>
              <a:t>From Blogs to Wikis</a:t>
            </a:r>
            <a:endParaRPr lang="en-US" dirty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BLOGGING (WEBLOGGING)</a:t>
            </a:r>
          </a:p>
          <a:p>
            <a:pPr lvl="1" eaLnBrk="1" hangingPunct="1"/>
            <a:r>
              <a:rPr lang="en-US" b="1" smtClean="0"/>
              <a:t>blog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personal Web site that is open to the public to read and to interact with; dedicated to specific topics or issues</a:t>
            </a:r>
          </a:p>
          <a:p>
            <a:pPr lvl="1" eaLnBrk="1" hangingPunct="1"/>
            <a:r>
              <a:rPr lang="en-US" b="1" smtClean="0"/>
              <a:t>vlog (or video blog)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blog with video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FC71AC23-2358-4977-849C-651AE801CBF4}" type="slidenum">
              <a:rPr lang="es-ES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Tools and Services: </a:t>
            </a:r>
            <a:br>
              <a:rPr lang="en-US" dirty="0" smtClean="0"/>
            </a:br>
            <a:r>
              <a:rPr lang="en-US" dirty="0" smtClean="0"/>
              <a:t>From Blogs to Wikis</a:t>
            </a:r>
            <a:endParaRPr lang="en-US" dirty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 smtClean="0"/>
              <a:t>micro-blogging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	A form of blogging that allows users to write messages (usually up to 140 characters) and publish them, either to be viewed by anyone or by a restricted group that can be chosen by the user. These messages can be submitted by a variety of means, including text messaging, instant messaging, e-mail, MP3, or just on the </a:t>
            </a:r>
            <a:r>
              <a:rPr lang="en-US" dirty="0" smtClean="0"/>
              <a:t>Web (e.g. </a:t>
            </a:r>
            <a:r>
              <a:rPr lang="en-US" smtClean="0"/>
              <a:t>Twitter)</a:t>
            </a:r>
            <a:endParaRPr lang="en-US" smtClean="0"/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F20434F5-7B16-4D98-AA09-7190CE552177}" type="slidenum">
              <a:rPr lang="es-ES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Tools and Services: </a:t>
            </a:r>
            <a:br>
              <a:rPr lang="en-US" dirty="0" smtClean="0"/>
            </a:br>
            <a:r>
              <a:rPr lang="en-US" dirty="0" smtClean="0"/>
              <a:t>From Blogs to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Twitter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free micro-blogging service that allows its users  to send and read other users’ updates.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tweets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Text-based posts up to 140 characters in length posted to Twitter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Commercial Uses of Blogs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Blogging to Facilitate Collaboration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Potential Risks of Corporate Blogs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Bloggers and Politics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B92A0B50-A1CB-43D4-BB84-E7662554699F}" type="slidenum">
              <a:rPr lang="es-ES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Learning Objectives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Discuss the benefits, limitations, and impacts of auctions.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Describe bartering and negotiating online.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List the major Web 2.0 tools and their use in EC.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Understand virtual worlds and their use in EC.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Discuss competition in the digital economy.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smtClean="0"/>
              <a:t>Describe the impact of e-marketplaces on organizations, intermediation, and industries.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8BBD6BF1-3C6F-4B61-88B3-0F20085F63D2}" type="slidenum">
              <a:rPr lang="es-ES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Tools and Services: </a:t>
            </a:r>
            <a:br>
              <a:rPr lang="en-US" dirty="0" smtClean="0"/>
            </a:br>
            <a:r>
              <a:rPr lang="en-US" dirty="0" smtClean="0"/>
              <a:t>From Blogs to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Mechanism Aids for Web 2.0 Tools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tag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nonhierarchical keyword or term assigned to a piece of information (such as an Internet bookmark, digital image, video clip, or any computer document)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err="1" smtClean="0"/>
              <a:t>folksonomy</a:t>
            </a:r>
            <a:r>
              <a:rPr lang="en-US" b="1" dirty="0" smtClean="0"/>
              <a:t> (collaborative tagging, social classification, social indexing, social tagging)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The practice and method of collaboratively creating, classifying, and managing tags to annotate and categorize content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B04C4D77-458F-4AE7-91E7-2FB7D7500D6B}" type="slidenum">
              <a:rPr lang="es-ES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Tools and Services: </a:t>
            </a:r>
            <a:br>
              <a:rPr lang="en-US" dirty="0" smtClean="0"/>
            </a:br>
            <a:r>
              <a:rPr lang="en-US" dirty="0" smtClean="0"/>
              <a:t>From Blogs to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social bookmarking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Web service for sharing Internet bookmarks. The sites are a popular way to store, classify, share, and search links through the practice of </a:t>
            </a:r>
            <a:r>
              <a:rPr lang="en-US" dirty="0" err="1" smtClean="0"/>
              <a:t>folksonomy</a:t>
            </a:r>
            <a:r>
              <a:rPr lang="en-US" dirty="0" smtClean="0"/>
              <a:t> techniques on the Internet and intranets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wiki (</a:t>
            </a:r>
            <a:r>
              <a:rPr lang="en-US" b="1" dirty="0" err="1" smtClean="0"/>
              <a:t>wikilog</a:t>
            </a:r>
            <a:r>
              <a:rPr lang="en-US" b="1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blog that allows everyone to participate as a peer; anyone may add, delete, or change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3CE8D62D-3AB5-4FDA-A291-B0C8118C676F}" type="slidenum">
              <a:rPr lang="es-ES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Virtual Worlds As an </a:t>
            </a:r>
            <a:br>
              <a:rPr lang="en-US" dirty="0" smtClean="0"/>
            </a:br>
            <a:r>
              <a:rPr lang="en-US" dirty="0" smtClean="0"/>
              <a:t>Electronic Commerce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avatars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Animated computer characters that exhibit humanlike movements and behaviors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BUSINESS ACTIVITIES AND VALUE IN VIRTUAL WORLDS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Types of business activities in virtual worlds: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Creating and managing a virtual business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Conducting regular business activities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Providing services for those who build, manage, or make money with virtual properties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E42F6CB9-3105-4972-9163-83DCB3C07DFB}" type="slidenum">
              <a:rPr lang="es-ES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Competition in the Digital Economy and Its Impact on Industries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COMPETITION IN THE INTERNET ECOSYSTEM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Competitiveness Factors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Lower search costs for buyers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Speedy comparisons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Lower prices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Customer service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Barriers to entry are reduced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Virtual partnerships multiply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Market niches abound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differentiation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Providing a product or service that is unique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AE2BDA40-E9CD-4105-A3F4-2E040747E729}" type="slidenum">
              <a:rPr lang="es-ES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Competition in the Digital Economy and Its Impact on Industries</a:t>
            </a:r>
            <a:endParaRPr lang="en-US" dirty="0"/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Customization, Personalization, and Competition</a:t>
            </a:r>
          </a:p>
          <a:p>
            <a:pPr lvl="2" eaLnBrk="1" hangingPunct="1"/>
            <a:r>
              <a:rPr lang="en-US" b="1" smtClean="0"/>
              <a:t>customization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Creation of a product or service according to the buyer’s specifications</a:t>
            </a:r>
          </a:p>
          <a:p>
            <a:pPr lvl="2" eaLnBrk="1" hangingPunct="1"/>
            <a:r>
              <a:rPr lang="en-US" b="1" smtClean="0"/>
              <a:t>personalization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The ability to tailor a product, service, or Web content to specific user preferences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5AA3F3B6-E67B-47B2-AD2C-27DDA3D46CBC}" type="slidenum">
              <a:rPr lang="es-ES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66688"/>
            <a:ext cx="6705600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D669D739-D612-40AD-BEAE-7B0D011E751D}" type="slidenum">
              <a:rPr lang="es-ES"/>
              <a:pPr>
                <a:defRPr/>
              </a:pPr>
              <a:t>34</a:t>
            </a:fld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8913"/>
            <a:ext cx="695325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CB745236-1C48-4FA6-9A75-E2959E28B8D8}" type="slidenum">
              <a:rPr lang="es-ES"/>
              <a:pPr>
                <a:defRPr/>
              </a:pPr>
              <a:t>35</a:t>
            </a:fld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Impacts of Electronic Commerce on Business Processes and Organizations</a:t>
            </a:r>
            <a:endParaRPr lang="en-US" dirty="0"/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TRANSFORMING ORGANIZATIONS</a:t>
            </a:r>
          </a:p>
          <a:p>
            <a:pPr lvl="1" eaLnBrk="1" hangingPunct="1"/>
            <a:r>
              <a:rPr lang="en-US" b="1" smtClean="0"/>
              <a:t>Technology and Organizational Learning</a:t>
            </a:r>
          </a:p>
          <a:p>
            <a:pPr lvl="1" eaLnBrk="1" hangingPunct="1"/>
            <a:r>
              <a:rPr lang="en-US" b="1" smtClean="0"/>
              <a:t>The Changing Nature of Work</a:t>
            </a:r>
          </a:p>
          <a:p>
            <a:pPr lvl="1" eaLnBrk="1" hangingPunct="1"/>
            <a:r>
              <a:rPr lang="en-US" b="1" smtClean="0"/>
              <a:t>Disintermediation and Reintermediation</a:t>
            </a:r>
          </a:p>
          <a:p>
            <a:pPr lvl="2" eaLnBrk="1" hangingPunct="1"/>
            <a:r>
              <a:rPr lang="en-US" b="1" smtClean="0"/>
              <a:t>disintermediation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Elimination of intermediaries between sellers and buyers</a:t>
            </a:r>
          </a:p>
          <a:p>
            <a:pPr lvl="2" eaLnBrk="1" hangingPunct="1"/>
            <a:r>
              <a:rPr lang="en-US" b="1" smtClean="0"/>
              <a:t>reintermediation</a:t>
            </a:r>
          </a:p>
          <a:p>
            <a:pPr lvl="2" eaLnBrk="1" hangingPunct="1"/>
            <a:r>
              <a:rPr lang="en-US" smtClean="0"/>
              <a:t>Disintermediated entities or newcomers take on new intermediary roles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D6035C5F-9040-4B1C-8429-29C0B5623480}" type="slidenum">
              <a:rPr lang="es-ES"/>
              <a:pPr>
                <a:defRPr/>
              </a:pPr>
              <a:t>36</a:t>
            </a:fld>
            <a:endParaRPr lang="es-E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Impacts of Electronic Commerce on Business Processes and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REDEFINING ORGANIZATIONS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New and Improved Product Capabilities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mass customization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method that enables manufacturers to create specific products for each customer based on the customer’s exact needs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build-to-order (pull system)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manufacturing process that starts with an order (usually customized). Once the order is paid for, the vendor starts to fulfill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AFD8F303-1FF7-43AB-8C93-674AD7B45367}" type="slidenum">
              <a:rPr lang="es-ES"/>
              <a:pPr>
                <a:defRPr/>
              </a:pPr>
              <a:t>37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4625"/>
            <a:ext cx="7083425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CF252A61-D28A-4A38-8877-B6B143D3BF20}" type="slidenum">
              <a:rPr lang="es-ES"/>
              <a:pPr>
                <a:defRPr/>
              </a:pPr>
              <a:t>38</a:t>
            </a:fld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46050"/>
            <a:ext cx="4859338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C88D0306-BF8B-4D83-A875-C45F7D9A785E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33363"/>
            <a:ext cx="4891087" cy="61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C62CBC7E-1EF1-425B-A879-2770573EE5AD}" type="slidenum">
              <a:rPr lang="es-ES"/>
              <a:pPr>
                <a:defRPr/>
              </a:pPr>
              <a:t>39</a:t>
            </a:fld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Managerial Issues</a:t>
            </a:r>
            <a:endParaRPr lang="en-US" dirty="0"/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/>
              <a:t>What about intermediaries?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/>
              <a:t>Should we auction?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/>
              <a:t>Should we barter?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/>
              <a:t>How do we compete in the digital economy?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mtClean="0"/>
              <a:t>What organizational changes will be needed?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520456B1-2788-4231-A311-DAA8C406BD6B}" type="slidenum">
              <a:rPr lang="es-ES"/>
              <a:pPr>
                <a:defRPr/>
              </a:pPr>
              <a:t>40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484D1654-C938-4653-9188-A194BF9D34CD}" type="slidenum">
              <a:rPr lang="es-ES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346200"/>
            <a:ext cx="8226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60338"/>
            <a:ext cx="5106987" cy="61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2-</a:t>
            </a:r>
            <a:fld id="{327635F0-C88E-465D-820A-593FE4F3B348}" type="slidenum">
              <a:rPr lang="es-ES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E-Marketplaces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e-marketplace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An online market, usually B2B, in which buyers and sellers exchange goods or services; the three types of e-marketplaces are private, public, and consortia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marketspace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marketplace in which sellers and buyers exchange goods and services for money (or for other goods and services), but do so electronically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FA39CA54-2D24-4769-BDFD-CCF39135A7CD}" type="slidenum">
              <a:rPr lang="es-ES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E-Marketplaces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E-MARKETPLACE COMPONENTS AND PARTICIPANTS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digital products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Goods that can be transformed to digital format and delivered over the Internet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front end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The portion of an e-seller’s business processes through which customers interact, including the seller’s portal, electronic catalogs, a shopping cart, a search engine, and a payment gateway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5EF2ECD2-310F-4A3B-8362-D6F6C5F5172E}" type="slidenum">
              <a:rPr lang="es-ES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E-Marketplaces</a:t>
            </a:r>
            <a:endParaRPr 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back end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The activities that support online order fulfillment, inventory management, purchasing from suppliers, payment processing, packaging, and delivery</a:t>
            </a:r>
          </a:p>
          <a:p>
            <a:pPr lvl="1" eaLnBrk="1" hangingPunct="1"/>
            <a:r>
              <a:rPr lang="en-US" b="1" smtClean="0"/>
              <a:t>intermediary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third party that operates between sellers and buyers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2-</a:t>
            </a:r>
            <a:fld id="{B4303176-FD51-4971-BD75-CC9AF9A2D5F0}" type="slidenum">
              <a:rPr lang="es-ES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1118</Words>
  <Application>Microsoft Office PowerPoint</Application>
  <PresentationFormat>On-screen Show (4:3)</PresentationFormat>
  <Paragraphs>331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Tema de Office</vt:lpstr>
      <vt:lpstr>Chapter 2</vt:lpstr>
      <vt:lpstr>Learning Objectives </vt:lpstr>
      <vt:lpstr>Learning Objectives </vt:lpstr>
      <vt:lpstr>PowerPoint Presentation</vt:lpstr>
      <vt:lpstr>PowerPoint Presentation</vt:lpstr>
      <vt:lpstr>PowerPoint Presentation</vt:lpstr>
      <vt:lpstr>E-Marketplaces</vt:lpstr>
      <vt:lpstr>E-Marketplaces</vt:lpstr>
      <vt:lpstr>E-Marketplaces</vt:lpstr>
      <vt:lpstr>E-Marketplaces</vt:lpstr>
      <vt:lpstr>Customer Interaction Mechanisms: Storefronts, Malls, and Portals</vt:lpstr>
      <vt:lpstr>Customer Interaction Mechanisms: Storefronts, Malls, and Portals</vt:lpstr>
      <vt:lpstr>Customer Interaction Mechanisms: Storefronts, Malls, and Portals</vt:lpstr>
      <vt:lpstr>Customer Interaction Mechanisms: Storefronts, Malls, and Portals</vt:lpstr>
      <vt:lpstr>Electronic Catalogs,  Search Engines, and Shopping Carts</vt:lpstr>
      <vt:lpstr>Electronic Catalogs,  Search Engines, and Shopping Carts</vt:lpstr>
      <vt:lpstr>Electronic Catalogs,  Search Engines, and Shopping Carts</vt:lpstr>
      <vt:lpstr>Electronic Catalogs,  Search Engines, and Shopping Carts</vt:lpstr>
      <vt:lpstr>Auctions, Bartering,  and Negotiating Online</vt:lpstr>
      <vt:lpstr>Auctions, Bartering,  and Negotiating Online</vt:lpstr>
      <vt:lpstr>Auctions, Bartering,  and Negotiating Online</vt:lpstr>
      <vt:lpstr>PowerPoint Presentation</vt:lpstr>
      <vt:lpstr>Auctions, Bartering,  and Negotiating Online</vt:lpstr>
      <vt:lpstr>PowerPoint Presentation</vt:lpstr>
      <vt:lpstr>Auctions, Bartering,  and Negotiating Online</vt:lpstr>
      <vt:lpstr>Auctions, Bartering,  and Negotiating Online</vt:lpstr>
      <vt:lpstr>Web 2.0 Tools and Services:  From Blogs to Wikis</vt:lpstr>
      <vt:lpstr>Web 2.0 Tools and Services:  From Blogs to Wikis</vt:lpstr>
      <vt:lpstr>Web 2.0 Tools and Services:  From Blogs to Wikis</vt:lpstr>
      <vt:lpstr>Web 2.0 Tools and Services:  From Blogs to Wikis</vt:lpstr>
      <vt:lpstr>Web 2.0 Tools and Services:  From Blogs to Wikis</vt:lpstr>
      <vt:lpstr>Virtual Worlds As an  Electronic Commerce Mechanism</vt:lpstr>
      <vt:lpstr>Competition in the Digital Economy and Its Impact on Industries</vt:lpstr>
      <vt:lpstr>Competition in the Digital Economy and Its Impact on Industries</vt:lpstr>
      <vt:lpstr>PowerPoint Presentation</vt:lpstr>
      <vt:lpstr>PowerPoint Presentation</vt:lpstr>
      <vt:lpstr>Impacts of Electronic Commerce on Business Processes and Organizations</vt:lpstr>
      <vt:lpstr>Impacts of Electronic Commerce on Business Processes and Organizations</vt:lpstr>
      <vt:lpstr>PowerPoint Presentation</vt:lpstr>
      <vt:lpstr>PowerPoint Presentation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Judy</dc:creator>
  <cp:lastModifiedBy>USER</cp:lastModifiedBy>
  <cp:revision>39</cp:revision>
  <dcterms:created xsi:type="dcterms:W3CDTF">2009-05-25T19:22:03Z</dcterms:created>
  <dcterms:modified xsi:type="dcterms:W3CDTF">2013-05-31T07:02:16Z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