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4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322" r:id="rId9"/>
    <p:sldId id="32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3" r:id="rId19"/>
    <p:sldId id="294" r:id="rId20"/>
    <p:sldId id="295" r:id="rId21"/>
    <p:sldId id="296" r:id="rId22"/>
    <p:sldId id="297" r:id="rId23"/>
    <p:sldId id="326" r:id="rId24"/>
    <p:sldId id="298" r:id="rId25"/>
    <p:sldId id="324" r:id="rId26"/>
    <p:sldId id="325" r:id="rId27"/>
    <p:sldId id="299" r:id="rId28"/>
    <p:sldId id="300" r:id="rId29"/>
    <p:sldId id="301" r:id="rId30"/>
    <p:sldId id="302" r:id="rId31"/>
    <p:sldId id="320" r:id="rId32"/>
    <p:sldId id="321" r:id="rId3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FA524BD2-275B-46C6-8954-E58254392455}" type="datetime1">
              <a:rPr lang="en-US"/>
              <a:pPr/>
              <a:t>6/18/2016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BEDD89D-6323-4133-B702-D1D788B789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40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522D8C-EF62-483A-AEB6-30D5F1691D4D}" type="slidenum">
              <a:rPr lang="en-GB" sz="1200">
                <a:latin typeface="Calibri" pitchFamily="34" charset="0"/>
              </a:rPr>
              <a:pPr eaLnBrk="1" hangingPunct="1"/>
              <a:t>0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16D973-2B6E-4F3A-9FAF-C9CB210ADBDA}" type="slidenum">
              <a:rPr lang="en-GB" sz="1200">
                <a:latin typeface="Calibri" pitchFamily="34" charset="0"/>
              </a:rPr>
              <a:pPr eaLnBrk="1" hangingPunct="1"/>
              <a:t>9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D8AD1E2-7413-4172-8342-8DB5F93B29C5}" type="slidenum">
              <a:rPr lang="en-GB" sz="1200">
                <a:latin typeface="Calibri" pitchFamily="34" charset="0"/>
              </a:rPr>
              <a:pPr eaLnBrk="1" hangingPunct="1"/>
              <a:t>10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D2C182-ED22-4C8F-82AE-4855E27608B3}" type="slidenum">
              <a:rPr lang="en-GB" sz="1200">
                <a:latin typeface="Calibri" pitchFamily="34" charset="0"/>
              </a:rPr>
              <a:pPr eaLnBrk="1" hangingPunct="1"/>
              <a:t>11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5CAFFFF-AAD4-4EDA-B5A6-1BCA22D9C788}" type="slidenum">
              <a:rPr lang="en-GB" sz="1200">
                <a:latin typeface="Calibri" pitchFamily="34" charset="0"/>
              </a:rPr>
              <a:pPr eaLnBrk="1" hangingPunct="1"/>
              <a:t>12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4973778-EB33-4B00-ABD1-FB6BDEE2CE14}" type="slidenum">
              <a:rPr lang="en-GB" sz="1200">
                <a:latin typeface="Calibri" pitchFamily="34" charset="0"/>
              </a:rPr>
              <a:pPr eaLnBrk="1" hangingPunct="1"/>
              <a:t>13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CD9823B-881D-40BD-BDDD-A19B3A2E3A2A}" type="slidenum">
              <a:rPr lang="en-GB" sz="1200">
                <a:latin typeface="Calibri" pitchFamily="34" charset="0"/>
              </a:rPr>
              <a:pPr eaLnBrk="1" hangingPunct="1"/>
              <a:t>14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C4758C-72F7-4128-8F02-580992AEAD81}" type="slidenum">
              <a:rPr lang="en-GB" sz="1200">
                <a:latin typeface="Calibri" pitchFamily="34" charset="0"/>
              </a:rPr>
              <a:pPr eaLnBrk="1" hangingPunct="1"/>
              <a:t>15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97E0AD-C790-432C-964D-2760A0736E10}" type="slidenum">
              <a:rPr lang="en-GB" sz="1200">
                <a:latin typeface="Calibri" pitchFamily="34" charset="0"/>
              </a:rPr>
              <a:pPr eaLnBrk="1" hangingPunct="1"/>
              <a:t>16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D2B6BD-7818-4FC7-B5C1-20012B11BFB7}" type="slidenum">
              <a:rPr lang="en-GB" sz="1200">
                <a:latin typeface="Calibri" pitchFamily="34" charset="0"/>
              </a:rPr>
              <a:pPr eaLnBrk="1" hangingPunct="1"/>
              <a:t>17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11216E0-02DB-40AD-A2E6-559CBB82B9A4}" type="slidenum">
              <a:rPr lang="en-GB" sz="1200">
                <a:latin typeface="Calibri" pitchFamily="34" charset="0"/>
              </a:rPr>
              <a:pPr eaLnBrk="1" hangingPunct="1"/>
              <a:t>18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28A5B8-84ED-4B46-B88E-9E3DE7AAB8BC}" type="slidenum">
              <a:rPr lang="en-GB" sz="1200">
                <a:latin typeface="Calibri" pitchFamily="34" charset="0"/>
              </a:rPr>
              <a:pPr eaLnBrk="1" hangingPunct="1"/>
              <a:t>1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DB3112-302A-4D41-A1B5-82F0A25F81D9}" type="slidenum">
              <a:rPr lang="en-GB" sz="1200">
                <a:latin typeface="Calibri" pitchFamily="34" charset="0"/>
              </a:rPr>
              <a:pPr eaLnBrk="1" hangingPunct="1"/>
              <a:t>19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09976B-166E-4EB7-92E4-9E6CC19910EC}" type="slidenum">
              <a:rPr lang="en-GB" sz="1200">
                <a:latin typeface="Calibri" pitchFamily="34" charset="0"/>
              </a:rPr>
              <a:pPr eaLnBrk="1" hangingPunct="1"/>
              <a:t>20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5CE2961-76D9-4BC5-9D41-1FA1F1E24677}" type="slidenum">
              <a:rPr lang="en-GB" sz="1200">
                <a:latin typeface="Calibri" pitchFamily="34" charset="0"/>
              </a:rPr>
              <a:pPr eaLnBrk="1" hangingPunct="1"/>
              <a:t>21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195B000-C501-4939-A629-03DDEC99F35A}" type="slidenum">
              <a:rPr lang="en-GB" sz="1200">
                <a:latin typeface="Calibri" pitchFamily="34" charset="0"/>
              </a:rPr>
              <a:pPr algn="r" eaLnBrk="1" hangingPunct="1"/>
              <a:t>22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ACA680-CD33-4FB8-AB10-8CC6458FE959}" type="slidenum">
              <a:rPr lang="en-GB" sz="1200">
                <a:latin typeface="Calibri" pitchFamily="34" charset="0"/>
              </a:rPr>
              <a:pPr eaLnBrk="1" hangingPunct="1"/>
              <a:t>23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F4D854F-CD57-4347-95BE-BD8A847EE0C7}" type="slidenum">
              <a:rPr lang="en-GB" sz="1200">
                <a:latin typeface="Calibri" pitchFamily="34" charset="0"/>
              </a:rPr>
              <a:pPr algn="r" eaLnBrk="1" hangingPunct="1"/>
              <a:t>24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6F44AD9-7A8B-4A1C-B0C4-0F92FA98009A}" type="slidenum">
              <a:rPr lang="en-GB" sz="1200">
                <a:latin typeface="Calibri" pitchFamily="34" charset="0"/>
              </a:rPr>
              <a:pPr algn="r" eaLnBrk="1" hangingPunct="1"/>
              <a:t>25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D24FFA-6113-40A5-A855-9A0863D62D52}" type="slidenum">
              <a:rPr lang="en-GB" sz="1200">
                <a:latin typeface="Calibri" pitchFamily="34" charset="0"/>
              </a:rPr>
              <a:pPr eaLnBrk="1" hangingPunct="1"/>
              <a:t>26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8EAEA5-58E1-42A5-90D3-FA5F3E47417C}" type="slidenum">
              <a:rPr lang="en-GB" sz="1200">
                <a:latin typeface="Calibri" pitchFamily="34" charset="0"/>
              </a:rPr>
              <a:pPr eaLnBrk="1" hangingPunct="1"/>
              <a:t>27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587F8C-6343-43C5-843F-1434206D4116}" type="slidenum">
              <a:rPr lang="en-GB" sz="1200">
                <a:latin typeface="Calibri" pitchFamily="34" charset="0"/>
              </a:rPr>
              <a:pPr eaLnBrk="1" hangingPunct="1"/>
              <a:t>28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9A396A-0636-4544-BE39-11041C72AEA3}" type="slidenum">
              <a:rPr lang="en-GB" sz="1200">
                <a:latin typeface="Calibri" pitchFamily="34" charset="0"/>
              </a:rPr>
              <a:pPr eaLnBrk="1" hangingPunct="1"/>
              <a:t>2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0CF6EF-1F31-4103-9AD4-F055EF36FF05}" type="slidenum">
              <a:rPr lang="en-GB" sz="1200">
                <a:latin typeface="Calibri" pitchFamily="34" charset="0"/>
              </a:rPr>
              <a:pPr eaLnBrk="1" hangingPunct="1"/>
              <a:t>29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FE1346D-876B-40AF-AAC9-72941BCF4C2B}" type="slidenum">
              <a:rPr lang="en-GB" sz="1200">
                <a:latin typeface="Calibri" pitchFamily="34" charset="0"/>
              </a:rPr>
              <a:pPr eaLnBrk="1" hangingPunct="1"/>
              <a:t>30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C7B0C4-64DA-4DD3-BCAA-89212739B39B}" type="slidenum">
              <a:rPr lang="en-GB" sz="1200">
                <a:latin typeface="Calibri" pitchFamily="34" charset="0"/>
              </a:rPr>
              <a:pPr eaLnBrk="1" hangingPunct="1"/>
              <a:t>31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80612B5-C123-4790-A6B2-969593180EFB}" type="slidenum">
              <a:rPr lang="en-GB" sz="1200">
                <a:latin typeface="Calibri" pitchFamily="34" charset="0"/>
              </a:rPr>
              <a:pPr eaLnBrk="1" hangingPunct="1"/>
              <a:t>3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51E4AB2-5450-4EC0-A7D5-4820380F1599}" type="slidenum">
              <a:rPr lang="en-GB" sz="1200">
                <a:latin typeface="Calibri" pitchFamily="34" charset="0"/>
              </a:rPr>
              <a:pPr eaLnBrk="1" hangingPunct="1"/>
              <a:t>4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D6377D-CEB1-44FF-AF51-41361F88F0DF}" type="slidenum">
              <a:rPr lang="en-GB" sz="1200">
                <a:latin typeface="Calibri" pitchFamily="34" charset="0"/>
              </a:rPr>
              <a:pPr eaLnBrk="1" hangingPunct="1"/>
              <a:t>5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CDDEF56-EC55-4969-BDFE-B83D4CA1B440}" type="slidenum">
              <a:rPr lang="en-GB" sz="1200">
                <a:latin typeface="Calibri" pitchFamily="34" charset="0"/>
              </a:rPr>
              <a:pPr eaLnBrk="1" hangingPunct="1"/>
              <a:t>6</a:t>
            </a:fld>
            <a:endParaRPr lang="en-GB" sz="1200">
              <a:latin typeface="Calibri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53092B5-B2E7-4429-9F8D-F3787B84CF07}" type="slidenum">
              <a:rPr lang="en-US" sz="1200">
                <a:latin typeface="+mn-lt"/>
                <a:cs typeface="+mn-cs"/>
              </a:rPr>
              <a:pPr algn="r">
                <a:defRPr/>
              </a:pPr>
              <a:t>7</a:t>
            </a:fld>
            <a:endParaRPr lang="en-US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9727486-AB0A-4958-B796-0F2DA1A4F3E6}" type="slidenum">
              <a:rPr lang="en-US" sz="1200">
                <a:latin typeface="+mn-lt"/>
                <a:cs typeface="+mn-cs"/>
              </a:rPr>
              <a:pPr algn="r">
                <a:defRPr/>
              </a:pPr>
              <a:t>8</a:t>
            </a:fld>
            <a:endParaRPr lang="en-US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 descr="Imagen1.jp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 t="21951"/>
          <a:stretch>
            <a:fillRect/>
          </a:stretch>
        </p:blipFill>
        <p:spPr>
          <a:xfrm>
            <a:off x="6315" y="0"/>
            <a:ext cx="9131370" cy="6858000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30F3E5-66B4-4174-8A8E-1A6D2C06D2D5}" type="datetime1">
              <a:rPr lang="es-ES"/>
              <a:pPr/>
              <a:t>18/06/2016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4747A-526A-483F-A69E-3B8256D325B1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86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AFD505-42EA-4126-9F2B-5E06601219AC}" type="datetime1">
              <a:rPr lang="es-ES"/>
              <a:pPr/>
              <a:t>18/06/2016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099F6-32F3-4514-B3E7-499516B9C00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64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D2FD95-106F-4A23-A7F9-805FF43AB202}" type="datetime1">
              <a:rPr lang="es-ES"/>
              <a:pPr/>
              <a:t>18/06/2016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72010B-7F5E-4FBA-962A-37AEE8957DA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6661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4A9A0E5-DE72-418D-9F15-90B369885D7E}" type="datetime1">
              <a:rPr lang="es-ES"/>
              <a:pPr/>
              <a:t>18/06/2016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11-</a:t>
            </a:r>
            <a:fld id="{12028A8E-014A-40AA-9C58-03A38BDB020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28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C77040-007B-4D96-BFD7-BDC029F89140}" type="datetime1">
              <a:rPr lang="es-ES"/>
              <a:pPr/>
              <a:t>18/06/2016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11-</a:t>
            </a:r>
            <a:fld id="{A4912F87-8641-4B32-AECE-9E6AAF2513C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79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6C701C-4ADF-4CA6-B534-898FF36B40DF}" type="datetime1">
              <a:rPr lang="es-ES"/>
              <a:pPr/>
              <a:t>18/06/2016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4C7C1-03CD-4D4A-B1AB-574B210D9138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19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05D307-B0FF-44E2-844F-2101DA8A8CB9}" type="datetime1">
              <a:rPr lang="es-ES"/>
              <a:pPr/>
              <a:t>18/06/2016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8534FE-73B9-4B67-9670-B6A5C0B6905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42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49722C-0CED-467C-8F4B-141BC34F1238}" type="datetime1">
              <a:rPr lang="es-ES"/>
              <a:pPr/>
              <a:t>18/06/2016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124EC3-E18C-42F6-91EF-2C3DC7C6242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86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721813-5392-416B-BDF9-A176B635BE6A}" type="datetime1">
              <a:rPr lang="es-ES"/>
              <a:pPr/>
              <a:t>18/06/2016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97053-7AA8-4C7B-80DC-7342BCD743C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098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EE6DD2-EC05-4344-9A47-3C253BA09A50}" type="datetime1">
              <a:rPr lang="es-ES"/>
              <a:pPr/>
              <a:t>18/06/2016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9B0CE-702B-45AE-B18F-E3335B2AC54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7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2DFA1C-3BB2-4770-B327-E0808CA03F5D}" type="datetime1">
              <a:rPr lang="es-ES"/>
              <a:pPr/>
              <a:t>18/06/2016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E3C86-FA42-41BD-8F2B-4F71BD95CBD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521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6E1515-7009-40F3-8E3E-7366353DF0DD}" type="datetime1">
              <a:rPr lang="es-ES"/>
              <a:pPr/>
              <a:t>18/06/2016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ED87A-0FCD-477B-A5CE-ABF059D63EC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24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8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5425FFC-D7CC-4A78-826C-33776BCFE9A8}" type="datetime1">
              <a:rPr lang="es-ES"/>
              <a:pPr/>
              <a:t>18/06/2016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/>
              <a:t>Copyright © 2011 Pearson Education, Inc. Publishing as Prentice Hall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s-ES"/>
              <a:t>11-</a:t>
            </a:r>
            <a:fld id="{70AFE620-0EBA-4616-AB59-AF811DD33FBB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4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55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>
            <a:solidFill>
              <a:sysClr val="windowText" lastClr="000000"/>
            </a:solidFill>
            <a:prstDash val="solid"/>
          </a:ln>
          <a:solidFill>
            <a:srgbClr val="0070C0"/>
          </a:solidFill>
          <a:effectLst>
            <a:outerShdw blurRad="88000" dist="50800" dir="5040000" algn="tl">
              <a:schemeClr val="accent4">
                <a:tint val="80000"/>
                <a:satMod val="250000"/>
                <a:alpha val="45000"/>
              </a:schemeClr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73238"/>
            <a:ext cx="8958263" cy="2375842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200" dirty="0" smtClean="0">
                <a:ea typeface="+mj-ea"/>
                <a:cs typeface="+mj-cs"/>
              </a:rPr>
              <a:t>Chapter 11</a:t>
            </a:r>
            <a:r>
              <a:rPr lang="en-US" dirty="0" smtClean="0">
                <a:ea typeface="+mj-ea"/>
                <a:cs typeface="+mj-cs"/>
              </a:rPr>
              <a:t/>
            </a:r>
            <a:br>
              <a:rPr lang="en-US" dirty="0" smtClean="0">
                <a:ea typeface="+mj-ea"/>
                <a:cs typeface="+mj-cs"/>
              </a:rPr>
            </a:br>
            <a:r>
              <a:rPr lang="en-US" sz="3800" dirty="0" smtClean="0">
                <a:ea typeface="+mj-ea"/>
                <a:cs typeface="+mj-cs"/>
              </a:rPr>
              <a:t>EC Strategy and Implementation:</a:t>
            </a:r>
            <a:br>
              <a:rPr lang="en-US" sz="3800" dirty="0" smtClean="0">
                <a:ea typeface="+mj-ea"/>
                <a:cs typeface="+mj-cs"/>
              </a:rPr>
            </a:br>
            <a:r>
              <a:rPr lang="en-US" sz="3800" dirty="0" smtClean="0">
                <a:ea typeface="+mj-ea"/>
                <a:cs typeface="+mj-cs"/>
              </a:rPr>
              <a:t>Justification, Globalization, SMEs, and Regulatory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STRATEGY, PLANNING,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AND IMPLEMENTATION OF E-COMMERCE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76350"/>
            <a:ext cx="8501063" cy="479583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b="1" dirty="0" smtClean="0"/>
              <a:t>strategy initiation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dirty="0" smtClean="0"/>
              <a:t>	The initial phase of strategic planning in which the organization examines itself and its environment.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Specific outcomes:</a:t>
            </a:r>
          </a:p>
          <a:p>
            <a:pPr lvl="2" eaLnBrk="1" hangingPunct="1">
              <a:lnSpc>
                <a:spcPct val="80000"/>
              </a:lnSpc>
              <a:buFont typeface="Arial" charset="0"/>
              <a:buChar char="–"/>
            </a:pPr>
            <a:r>
              <a:rPr lang="en-US" b="1" dirty="0" smtClean="0"/>
              <a:t>value proposition</a:t>
            </a:r>
          </a:p>
          <a:p>
            <a:pPr lvl="2" eaLnBrk="1" hangingPunct="1">
              <a:lnSpc>
                <a:spcPct val="80000"/>
              </a:lnSpc>
              <a:buFont typeface="Arial" charset="0"/>
              <a:buNone/>
            </a:pPr>
            <a:r>
              <a:rPr lang="en-US" dirty="0" smtClean="0"/>
              <a:t>	The benefit that a company’s products or services are provided to a company and its customers.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Core competencies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Forecasts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Competitor (industry) analysis (e.g. SWOT)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134C83E7-47C1-41E4-B39C-B22A72ED9965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9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STRATEGY, PLANNING,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AND IMPLEMENTATION OF E-COMMERCE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76350"/>
            <a:ext cx="8429625" cy="4867275"/>
          </a:xfrm>
        </p:spPr>
        <p:txBody>
          <a:bodyPr/>
          <a:lstStyle/>
          <a:p>
            <a:pPr eaLnBrk="1" hangingPunct="1"/>
            <a:r>
              <a:rPr lang="en-US" b="1" smtClean="0"/>
              <a:t>strategy formulation</a:t>
            </a:r>
          </a:p>
          <a:p>
            <a:pPr eaLnBrk="1" hangingPunct="1">
              <a:buFontTx/>
              <a:buNone/>
            </a:pPr>
            <a:r>
              <a:rPr lang="en-US" smtClean="0"/>
              <a:t>	The development of strategies to exploit opportunities and manage threats in the business environment in light of corporate strengths and weaknesses.</a:t>
            </a:r>
          </a:p>
          <a:p>
            <a:pPr lvl="1" eaLnBrk="1" hangingPunct="1"/>
            <a:r>
              <a:rPr lang="en-US" smtClean="0"/>
              <a:t>Specific activities and outcomes:</a:t>
            </a:r>
          </a:p>
          <a:p>
            <a:pPr lvl="2" eaLnBrk="1" hangingPunct="1"/>
            <a:r>
              <a:rPr lang="en-US" smtClean="0"/>
              <a:t>Business opportunities</a:t>
            </a:r>
          </a:p>
          <a:p>
            <a:pPr lvl="2" eaLnBrk="1" hangingPunct="1"/>
            <a:r>
              <a:rPr lang="en-US" smtClean="0"/>
              <a:t>Cost-benefit analysis</a:t>
            </a:r>
          </a:p>
          <a:p>
            <a:pPr lvl="2" eaLnBrk="1" hangingPunct="1"/>
            <a:r>
              <a:rPr lang="en-US" smtClean="0"/>
              <a:t>Risk analysis, assessment, and management</a:t>
            </a:r>
          </a:p>
          <a:p>
            <a:pPr lvl="2" eaLnBrk="1" hangingPunct="1"/>
            <a:r>
              <a:rPr lang="en-US" smtClean="0"/>
              <a:t>Business plan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FE3BDA74-311A-450E-9476-2796F08CB1AD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10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STRATEGY, PLANNING,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AND IMPLEMENTATION OF E-COMMERCE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76350"/>
            <a:ext cx="8429625" cy="4867275"/>
          </a:xfrm>
        </p:spPr>
        <p:txBody>
          <a:bodyPr/>
          <a:lstStyle/>
          <a:p>
            <a:pPr eaLnBrk="1" hangingPunct="1"/>
            <a:r>
              <a:rPr lang="en-US" b="1" smtClean="0"/>
              <a:t>strategy implementation</a:t>
            </a:r>
          </a:p>
          <a:p>
            <a:pPr eaLnBrk="1" hangingPunct="1">
              <a:buFontTx/>
              <a:buNone/>
            </a:pPr>
            <a:r>
              <a:rPr lang="en-US" smtClean="0"/>
              <a:t>	The development of detailed, short-term plans for carrying out the projects agreed on in strategy formulation.</a:t>
            </a:r>
          </a:p>
          <a:p>
            <a:pPr lvl="1" eaLnBrk="1" hangingPunct="1"/>
            <a:r>
              <a:rPr lang="en-US" smtClean="0"/>
              <a:t>Specific activities and outcomes:</a:t>
            </a:r>
          </a:p>
          <a:p>
            <a:pPr lvl="2" eaLnBrk="1" hangingPunct="1"/>
            <a:r>
              <a:rPr lang="en-US" smtClean="0"/>
              <a:t>Project planning</a:t>
            </a:r>
          </a:p>
          <a:p>
            <a:pPr lvl="2" eaLnBrk="1" hangingPunct="1"/>
            <a:r>
              <a:rPr lang="en-US" smtClean="0"/>
              <a:t>Resource allocation</a:t>
            </a:r>
          </a:p>
          <a:p>
            <a:pPr lvl="2" eaLnBrk="1" hangingPunct="1"/>
            <a:r>
              <a:rPr lang="en-US" smtClean="0"/>
              <a:t>Project management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B75A124A-C81B-4ECE-8E5C-3BEBB466298B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11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STRATEGY, PLANNING,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AND IMPLEMENTATION OF E-COMMERCE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76350"/>
            <a:ext cx="8429625" cy="4867275"/>
          </a:xfrm>
        </p:spPr>
        <p:txBody>
          <a:bodyPr/>
          <a:lstStyle/>
          <a:p>
            <a:pPr eaLnBrk="1" hangingPunct="1"/>
            <a:r>
              <a:rPr lang="en-US" b="1" smtClean="0"/>
              <a:t>strategy assessment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The continuous evaluation of progress toward the organization’s strategic goals, resulting in corrective action and, if necessary, strategy reformulation.</a:t>
            </a:r>
          </a:p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B7DAA0AC-932B-4367-BDC9-431F9C428D3C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12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STRATEGY, PLANNING,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AND IMPLEMENTATION OF E-COMMERCE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76350"/>
            <a:ext cx="8572500" cy="4867275"/>
          </a:xfrm>
        </p:spPr>
        <p:txBody>
          <a:bodyPr/>
          <a:lstStyle/>
          <a:p>
            <a:pPr eaLnBrk="1" hangingPunct="1"/>
            <a:r>
              <a:rPr lang="en-US" b="1" smtClean="0"/>
              <a:t>BUSINESS PLANNING IN E-COMMERCE</a:t>
            </a:r>
          </a:p>
          <a:p>
            <a:pPr lvl="1" eaLnBrk="1" hangingPunct="1"/>
            <a:r>
              <a:rPr lang="en-US" b="1" smtClean="0"/>
              <a:t>business plan</a:t>
            </a:r>
          </a:p>
          <a:p>
            <a:pPr lvl="1" eaLnBrk="1" hangingPunct="1">
              <a:buFontTx/>
              <a:buNone/>
            </a:pPr>
            <a:r>
              <a:rPr lang="en-US" smtClean="0"/>
              <a:t>	A written document that identifies a company’s goals and outlines how the company intends to achieve the goals and at what cost.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04D9F4CF-62E2-4725-BDC9-84DF8FDD79C8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13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934809DC-9CEB-4D92-81EB-F031AFA7C743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14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89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85750"/>
            <a:ext cx="7143750" cy="606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STRATEGY, PLANNING,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AND IMPLEMENTATION OF E-COMMERCE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76350"/>
            <a:ext cx="8572500" cy="4867275"/>
          </a:xfrm>
        </p:spPr>
        <p:txBody>
          <a:bodyPr/>
          <a:lstStyle/>
          <a:p>
            <a:pPr eaLnBrk="1" hangingPunct="1"/>
            <a:r>
              <a:rPr lang="en-US" b="1" smtClean="0"/>
              <a:t>business case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A business plan for a new initiative or large, new project inside an existing organization.</a:t>
            </a:r>
          </a:p>
          <a:p>
            <a:pPr eaLnBrk="1" hangingPunct="1"/>
            <a:r>
              <a:rPr lang="en-US" b="1" smtClean="0"/>
              <a:t>E-COMMERCE STRATEGY: CONCEPTS AND OVERVIEW</a:t>
            </a:r>
          </a:p>
          <a:p>
            <a:pPr lvl="1" eaLnBrk="1" hangingPunct="1"/>
            <a:r>
              <a:rPr lang="en-US" b="1" smtClean="0"/>
              <a:t>Strategy in the Web 2.0 Environment and in Social Networking</a:t>
            </a: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90B3D8EB-FEBC-4A67-8324-09F243421626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15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25851350-2769-4ED1-BF45-B6BB03DF49B5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16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500063"/>
            <a:ext cx="8339138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ea typeface="+mj-ea"/>
                <a:cs typeface="+mj-cs"/>
              </a:rPr>
              <a:t>JUSTIFICATION AND </a:t>
            </a:r>
            <a:br>
              <a:rPr lang="en-US" sz="3600" smtClean="0">
                <a:ea typeface="+mj-ea"/>
                <a:cs typeface="+mj-cs"/>
              </a:rPr>
            </a:br>
            <a:r>
              <a:rPr lang="en-US" sz="3600" smtClean="0">
                <a:ea typeface="+mj-ea"/>
                <a:cs typeface="+mj-cs"/>
              </a:rPr>
              <a:t>COST-BENEFIT ANALYSIS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" y="1260475"/>
            <a:ext cx="8858250" cy="4938713"/>
          </a:xfrm>
        </p:spPr>
        <p:txBody>
          <a:bodyPr/>
          <a:lstStyle/>
          <a:p>
            <a:pPr eaLnBrk="1" hangingPunct="1"/>
            <a:r>
              <a:rPr lang="en-US" sz="2600" smtClean="0"/>
              <a:t>Companies need to justify their EC investments as part of strategy formulation in order to achieve the optimal level of investment</a:t>
            </a:r>
            <a:endParaRPr lang="en-US" sz="2600" b="1" smtClean="0"/>
          </a:p>
          <a:p>
            <a:pPr eaLnBrk="1" hangingPunct="1"/>
            <a:r>
              <a:rPr lang="en-US" sz="2600" b="1" smtClean="0"/>
              <a:t>OTHER REASONS WHY EC JUSTIFICATION IS NEEDED</a:t>
            </a:r>
          </a:p>
          <a:p>
            <a:pPr lvl="1" eaLnBrk="1" hangingPunct="1"/>
            <a:r>
              <a:rPr lang="en-US" sz="2400" smtClean="0"/>
              <a:t>EC is not necessarily the solution to all problems</a:t>
            </a:r>
          </a:p>
          <a:p>
            <a:pPr lvl="1" eaLnBrk="1" hangingPunct="1"/>
            <a:r>
              <a:rPr lang="en-US" sz="2400" smtClean="0"/>
              <a:t>Formal evaluation of requests for funding mandated</a:t>
            </a:r>
          </a:p>
          <a:p>
            <a:pPr lvl="1" eaLnBrk="1" hangingPunct="1"/>
            <a:r>
              <a:rPr lang="en-US" sz="2400" smtClean="0"/>
              <a:t>Need to assess the success of EC projects after completion</a:t>
            </a:r>
          </a:p>
          <a:p>
            <a:pPr lvl="1" eaLnBrk="1" hangingPunct="1"/>
            <a:r>
              <a:rPr lang="en-US" sz="2400" smtClean="0"/>
              <a:t>Success of EC projects assessed in order to pay bonuses</a:t>
            </a:r>
          </a:p>
          <a:p>
            <a:pPr lvl="1" eaLnBrk="1" hangingPunct="1"/>
            <a:r>
              <a:rPr lang="en-US" sz="2400" smtClean="0"/>
              <a:t>Pressure from top management</a:t>
            </a:r>
          </a:p>
          <a:p>
            <a:pPr lvl="1" eaLnBrk="1" hangingPunct="1"/>
            <a:r>
              <a:rPr lang="en-US" sz="2400" smtClean="0"/>
              <a:t>Large amount of money</a:t>
            </a:r>
          </a:p>
          <a:p>
            <a:pPr lvl="1" eaLnBrk="1" hangingPunct="1"/>
            <a:r>
              <a:rPr lang="en-US" sz="2400" smtClean="0"/>
              <a:t>Weak business conditions exist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98595C37-C253-4EBF-ABF2-61D63836236F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17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ea typeface="+mj-ea"/>
                <a:cs typeface="+mj-cs"/>
              </a:rPr>
              <a:t>JUSTIFICATION AND </a:t>
            </a:r>
            <a:br>
              <a:rPr lang="en-US" sz="3600" smtClean="0">
                <a:ea typeface="+mj-ea"/>
                <a:cs typeface="+mj-cs"/>
              </a:rPr>
            </a:br>
            <a:r>
              <a:rPr lang="en-US" sz="3600" smtClean="0">
                <a:ea typeface="+mj-ea"/>
                <a:cs typeface="+mj-cs"/>
              </a:rPr>
              <a:t>COST-BENEFIT ANALYSIS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76350"/>
            <a:ext cx="8643938" cy="4867275"/>
          </a:xfrm>
        </p:spPr>
        <p:txBody>
          <a:bodyPr/>
          <a:lstStyle/>
          <a:p>
            <a:pPr eaLnBrk="1" hangingPunct="1"/>
            <a:r>
              <a:rPr lang="en-US" b="1" smtClean="0"/>
              <a:t>EC INVESTMENT CATEGORIES AND BENEFITS</a:t>
            </a:r>
          </a:p>
          <a:p>
            <a:pPr eaLnBrk="1" hangingPunct="1"/>
            <a:r>
              <a:rPr lang="en-US" b="1" smtClean="0"/>
              <a:t>HOW IS AN EC INVESTMENT JUSTIFIED?</a:t>
            </a:r>
          </a:p>
          <a:p>
            <a:pPr lvl="1" eaLnBrk="1" hangingPunct="1"/>
            <a:r>
              <a:rPr lang="en-US" b="1" smtClean="0"/>
              <a:t>cost-benefit analysis</a:t>
            </a:r>
          </a:p>
          <a:p>
            <a:pPr lvl="1" eaLnBrk="1" hangingPunct="1">
              <a:buFontTx/>
              <a:buNone/>
            </a:pPr>
            <a:r>
              <a:rPr lang="en-US" smtClean="0"/>
              <a:t>	A comparison of the costs of a project against the benefits.</a:t>
            </a:r>
          </a:p>
          <a:p>
            <a:pPr eaLnBrk="1" hangingPunct="1"/>
            <a:r>
              <a:rPr lang="en-US" b="1" smtClean="0"/>
              <a:t>WHAT NEEDS TO BE JUSTIFIED? WHEN SHOULD JUSTIFICATION TAKE PLACE?</a:t>
            </a: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91D83E29-DF4E-4F3F-9981-512719A76566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18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ea typeface="+mj-ea"/>
                <a:cs typeface="+mj-cs"/>
              </a:rPr>
              <a:t>LEARNING OBJECTIVES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214438"/>
            <a:ext cx="8358187" cy="4525962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sz="2800" smtClean="0"/>
              <a:t>Describe the strategic planning process.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800" smtClean="0"/>
              <a:t>Describe the purpose and content of a business plan in e-commerce.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800" smtClean="0"/>
              <a:t>Describe EC strategy implementation including the use of metrics.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800" smtClean="0"/>
              <a:t>Describe the need for justifying EC investments, how it is done, and how metrics are used to determine justification.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800" smtClean="0"/>
              <a:t>Understand the difficulties in measuring and justifying EC investments.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800" smtClean="0"/>
              <a:t>Evaluate the issues involved in global EC.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079A77B4-86BC-4F28-B722-FBAB4DB9726D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ea typeface="+mj-ea"/>
                <a:cs typeface="+mj-cs"/>
              </a:rPr>
              <a:t>JUSTIFICATION AND </a:t>
            </a:r>
            <a:br>
              <a:rPr lang="en-US" sz="3600" smtClean="0">
                <a:ea typeface="+mj-ea"/>
                <a:cs typeface="+mj-cs"/>
              </a:rPr>
            </a:br>
            <a:r>
              <a:rPr lang="en-US" sz="3600" smtClean="0">
                <a:ea typeface="+mj-ea"/>
                <a:cs typeface="+mj-cs"/>
              </a:rPr>
              <a:t>COST-BENEFIT ANALYSIS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76350"/>
            <a:ext cx="8501062" cy="4795838"/>
          </a:xfrm>
        </p:spPr>
        <p:txBody>
          <a:bodyPr/>
          <a:lstStyle/>
          <a:p>
            <a:pPr eaLnBrk="1" hangingPunct="1"/>
            <a:r>
              <a:rPr lang="en-US" b="1" smtClean="0"/>
              <a:t>USING METRICS IN EC JUSTIFICATION</a:t>
            </a:r>
          </a:p>
          <a:p>
            <a:pPr lvl="1" eaLnBrk="1" hangingPunct="1"/>
            <a:r>
              <a:rPr lang="en-US" b="1" smtClean="0"/>
              <a:t>metric</a:t>
            </a:r>
          </a:p>
          <a:p>
            <a:pPr lvl="1" eaLnBrk="1" hangingPunct="1">
              <a:buFontTx/>
              <a:buNone/>
            </a:pPr>
            <a:r>
              <a:rPr lang="en-US" smtClean="0"/>
              <a:t>	A specific, measurable standard against which actual performance is compared.</a:t>
            </a:r>
          </a:p>
          <a:p>
            <a:pPr lvl="1" eaLnBrk="1" hangingPunct="1"/>
            <a:r>
              <a:rPr lang="en-US" b="1" smtClean="0"/>
              <a:t>key performance indicators (KPIs)</a:t>
            </a:r>
          </a:p>
          <a:p>
            <a:pPr lvl="1" eaLnBrk="1" hangingPunct="1">
              <a:buFontTx/>
              <a:buNone/>
            </a:pPr>
            <a:r>
              <a:rPr lang="en-US" smtClean="0"/>
              <a:t>	The quantitative expression of critically important metrics.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057D60E8-4714-41FF-8A67-0B4B5E8AE8B9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19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260350"/>
            <a:ext cx="8997950" cy="720725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 smtClean="0">
                <a:ea typeface="+mj-ea"/>
                <a:cs typeface="+mj-cs"/>
              </a:rPr>
              <a:t>DIFFICULTIES IN MEASURING AND JUSTIFYING </a:t>
            </a:r>
            <a:br>
              <a:rPr lang="en-US" sz="3000" dirty="0" smtClean="0">
                <a:ea typeface="+mj-ea"/>
                <a:cs typeface="+mj-cs"/>
              </a:rPr>
            </a:br>
            <a:r>
              <a:rPr lang="en-US" sz="3000" dirty="0" smtClean="0">
                <a:ea typeface="+mj-ea"/>
                <a:cs typeface="+mj-cs"/>
              </a:rPr>
              <a:t>E-COMMERCE INVESTMENTS AND SUCCESS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276350"/>
            <a:ext cx="8643937" cy="4867275"/>
          </a:xfrm>
        </p:spPr>
        <p:txBody>
          <a:bodyPr/>
          <a:lstStyle/>
          <a:p>
            <a:pPr eaLnBrk="1" hangingPunct="1"/>
            <a:r>
              <a:rPr lang="en-US" b="1" smtClean="0"/>
              <a:t>THE EC JUSTIFICATION PROCESS</a:t>
            </a:r>
          </a:p>
          <a:p>
            <a:pPr eaLnBrk="1" hangingPunct="1"/>
            <a:r>
              <a:rPr lang="en-US" b="1" smtClean="0"/>
              <a:t>DIFFICULTIES IN MEASURING PRODUCTIVITY AND PERFORMANCE GAINS</a:t>
            </a:r>
          </a:p>
          <a:p>
            <a:pPr lvl="1" eaLnBrk="1" hangingPunct="1"/>
            <a:r>
              <a:rPr lang="en-US" smtClean="0"/>
              <a:t>Data and Analysis Issues</a:t>
            </a:r>
          </a:p>
          <a:p>
            <a:pPr lvl="1" eaLnBrk="1" hangingPunct="1"/>
            <a:r>
              <a:rPr lang="en-US" smtClean="0"/>
              <a:t>EC Productivity Gains May Be Offset by Losses in Other Areas</a:t>
            </a:r>
          </a:p>
          <a:p>
            <a:pPr lvl="1" eaLnBrk="1" hangingPunct="1"/>
            <a:r>
              <a:rPr lang="en-US" smtClean="0"/>
              <a:t>Incorrectly Defining What Is Measured</a:t>
            </a:r>
          </a:p>
          <a:p>
            <a:pPr lvl="1" eaLnBrk="1" hangingPunct="1"/>
            <a:r>
              <a:rPr lang="en-US" smtClean="0"/>
              <a:t>Other Difficulties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7AB0BFB9-84B8-4E1B-BACE-7157F57214B1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20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DAC4AF4C-5EA2-49E1-8D6C-60F7F165A4DE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21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532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85750"/>
            <a:ext cx="6334125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6050" y="260350"/>
            <a:ext cx="8997950" cy="720725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 smtClean="0"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a typeface="+mj-ea"/>
                <a:cs typeface="+mj-cs"/>
              </a:rPr>
              <a:t>DIFFICULTIES IN MEASURING AND JUSTIFYING </a:t>
            </a:r>
            <a:br>
              <a:rPr lang="en-US" sz="3000" dirty="0" smtClean="0"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a typeface="+mj-ea"/>
                <a:cs typeface="+mj-cs"/>
              </a:rPr>
            </a:br>
            <a:r>
              <a:rPr lang="en-US" sz="3000" dirty="0" smtClean="0"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a typeface="+mj-ea"/>
                <a:cs typeface="+mj-cs"/>
              </a:rPr>
              <a:t>E-COMMERCE INVESTMENTS AND SUCCESS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88" y="1276350"/>
            <a:ext cx="8501062" cy="493871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smtClean="0"/>
              <a:t>Why Projects Failed?</a:t>
            </a:r>
          </a:p>
          <a:p>
            <a:pPr eaLnBrk="1" hangingPunct="1"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r>
              <a:rPr lang="en-US" altLang="zh-TW" sz="2400" smtClean="0">
                <a:ea typeface="新細明體" pitchFamily="18" charset="-120"/>
              </a:rPr>
              <a:t>One IT web performed dynamic market survey of 800 IT managers found:</a:t>
            </a:r>
          </a:p>
          <a:p>
            <a:pPr>
              <a:buFont typeface="Arial" charset="0"/>
              <a:buNone/>
            </a:pPr>
            <a:endParaRPr lang="en-US" altLang="zh-TW" sz="2400" smtClean="0">
              <a:ea typeface="新細明體" pitchFamily="18" charset="-12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US" altLang="zh-TW" sz="2400" smtClean="0">
                <a:ea typeface="新細明體" pitchFamily="18" charset="-120"/>
              </a:rPr>
              <a:t>62 percent of IT projects fail to meet their schedules 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US" altLang="zh-TW" sz="2400" smtClean="0">
                <a:ea typeface="新細明體" pitchFamily="18" charset="-120"/>
              </a:rPr>
              <a:t>49 percent suffered budget overruns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US" altLang="zh-TW" sz="2400" smtClean="0">
                <a:ea typeface="新細明體" pitchFamily="18" charset="-120"/>
              </a:rPr>
              <a:t>47 percent had higher-than-expected maintenance costs, and 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US" altLang="zh-TW" sz="2400" smtClean="0">
                <a:ea typeface="新細明體" pitchFamily="18" charset="-120"/>
              </a:rPr>
              <a:t>41 percent failed to deliver the expected business value and ROI</a:t>
            </a:r>
          </a:p>
          <a:p>
            <a:pPr>
              <a:buFont typeface="Arial" charset="0"/>
              <a:buNone/>
            </a:pPr>
            <a:endParaRPr lang="en-US" altLang="zh-TW" sz="2400" smtClean="0">
              <a:ea typeface="新細明體" pitchFamily="18" charset="-120"/>
            </a:endParaRPr>
          </a:p>
          <a:p>
            <a:pPr eaLnBrk="1" hangingPunct="1">
              <a:buFont typeface="Arial" charset="0"/>
              <a:buNone/>
            </a:pPr>
            <a:endParaRPr lang="en-US" sz="2800" smtClean="0"/>
          </a:p>
        </p:txBody>
      </p:sp>
      <p:sp>
        <p:nvSpPr>
          <p:cNvPr id="120836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46E53E5B-A2BB-42F7-8484-38011A9F992C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algn="r" eaLnBrk="1" hangingPunct="1"/>
              <a:t>22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20837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260350"/>
            <a:ext cx="8997950" cy="720725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 smtClean="0">
                <a:ea typeface="+mj-ea"/>
                <a:cs typeface="+mj-cs"/>
              </a:rPr>
              <a:t>DIFFICULTIES IN MEASURING AND JUSTIFYING </a:t>
            </a:r>
            <a:br>
              <a:rPr lang="en-US" sz="3000" dirty="0" smtClean="0">
                <a:ea typeface="+mj-ea"/>
                <a:cs typeface="+mj-cs"/>
              </a:rPr>
            </a:br>
            <a:r>
              <a:rPr lang="en-US" sz="3000" dirty="0" smtClean="0">
                <a:ea typeface="+mj-ea"/>
                <a:cs typeface="+mj-cs"/>
              </a:rPr>
              <a:t>E-COMMERCE INVESTMENTS AND SUCCESS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76350"/>
            <a:ext cx="8501062" cy="4938713"/>
          </a:xfrm>
        </p:spPr>
        <p:txBody>
          <a:bodyPr/>
          <a:lstStyle/>
          <a:p>
            <a:pPr eaLnBrk="1" hangingPunct="1"/>
            <a:r>
              <a:rPr lang="en-US" b="1" smtClean="0"/>
              <a:t>DETERMINING E-COMMERCE SUCCESS</a:t>
            </a:r>
          </a:p>
          <a:p>
            <a:pPr lvl="1" eaLnBrk="1" hangingPunct="1"/>
            <a:r>
              <a:rPr lang="en-US" b="1" smtClean="0"/>
              <a:t>Product Characteristics</a:t>
            </a:r>
          </a:p>
          <a:p>
            <a:pPr lvl="1" eaLnBrk="1" hangingPunct="1"/>
            <a:r>
              <a:rPr lang="en-US" b="1" smtClean="0"/>
              <a:t>Industry Characteristics</a:t>
            </a:r>
          </a:p>
          <a:p>
            <a:pPr lvl="1" eaLnBrk="1" hangingPunct="1"/>
            <a:r>
              <a:rPr lang="en-US" b="1" smtClean="0"/>
              <a:t>Seller Characteristics</a:t>
            </a:r>
          </a:p>
          <a:p>
            <a:pPr lvl="1" eaLnBrk="1" hangingPunct="1"/>
            <a:r>
              <a:rPr lang="en-US" b="1" smtClean="0"/>
              <a:t>Consumer Characteristics</a:t>
            </a: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E89FA0E6-2FB0-4EBE-83CA-7A41CD8DA1ED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23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6050" y="260350"/>
            <a:ext cx="8997950" cy="720725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 smtClean="0"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a typeface="+mj-ea"/>
                <a:cs typeface="+mj-cs"/>
              </a:rPr>
              <a:t>DIFFICULTIES IN MEASURING AND JUSTIFYING </a:t>
            </a:r>
            <a:br>
              <a:rPr lang="en-US" sz="3000" dirty="0" smtClean="0"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a typeface="+mj-ea"/>
                <a:cs typeface="+mj-cs"/>
              </a:rPr>
            </a:br>
            <a:r>
              <a:rPr lang="en-US" sz="3000" dirty="0" smtClean="0"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a typeface="+mj-ea"/>
                <a:cs typeface="+mj-cs"/>
              </a:rPr>
              <a:t>E-COMMERCE INVESTMENTS AND SUCCESS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88" y="1276350"/>
            <a:ext cx="8501062" cy="493871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 smtClean="0"/>
              <a:t>Internet Bubble (2000-2001) - Burst</a:t>
            </a:r>
          </a:p>
          <a:p>
            <a:pPr lvl="1" eaLnBrk="1" hangingPunct="1"/>
            <a:r>
              <a:rPr lang="en-US" b="1" smtClean="0"/>
              <a:t>Market crash cost investors around US$5 Trillion</a:t>
            </a:r>
          </a:p>
          <a:p>
            <a:pPr lvl="1" eaLnBrk="1" hangingPunct="1"/>
            <a:r>
              <a:rPr lang="en-US" b="1" smtClean="0"/>
              <a:t>2 Key reasons WHY :</a:t>
            </a:r>
          </a:p>
          <a:p>
            <a:pPr lvl="1" eaLnBrk="1" hangingPunct="1"/>
            <a:r>
              <a:rPr lang="en-US" b="1" smtClean="0"/>
              <a:t>The Use of Metrics That Ignored Cash Flow : </a:t>
            </a:r>
            <a:r>
              <a:rPr lang="en-US" sz="2000" b="1" smtClean="0"/>
              <a:t>Many investors ignored the fundamental rules of stock market investment, like analyzing  P/E ratio, studying market trends, and reviewing business plans</a:t>
            </a:r>
            <a:r>
              <a:rPr lang="en-US" sz="2000" smtClean="0"/>
              <a:t> </a:t>
            </a:r>
            <a:endParaRPr lang="en-US" sz="2000" b="1" smtClean="0"/>
          </a:p>
          <a:p>
            <a:pPr lvl="1" eaLnBrk="1" hangingPunct="1"/>
            <a:r>
              <a:rPr lang="en-US" b="1" smtClean="0"/>
              <a:t>Significantly Overvalued Stocks : </a:t>
            </a:r>
            <a:r>
              <a:rPr lang="en-US" sz="2000" b="1" smtClean="0"/>
              <a:t> other than focusing on unnecessary metrics, analysts used very high multipliers in their models and formulas for valuing Internet companies, which resulted in unrealistic and overly optimistic values</a:t>
            </a:r>
          </a:p>
        </p:txBody>
      </p:sp>
      <p:sp>
        <p:nvSpPr>
          <p:cNvPr id="116740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485A1837-8FF7-4326-98F0-29AF77C52704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algn="r" eaLnBrk="1" hangingPunct="1"/>
              <a:t>24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16741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6050" y="260350"/>
            <a:ext cx="8997950" cy="720725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 smtClean="0"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a typeface="+mj-ea"/>
                <a:cs typeface="+mj-cs"/>
              </a:rPr>
              <a:t>DIFFICULTIES IN MEASURING AND JUSTIFYING </a:t>
            </a:r>
            <a:br>
              <a:rPr lang="en-US" sz="3000" dirty="0" smtClean="0"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a typeface="+mj-ea"/>
                <a:cs typeface="+mj-cs"/>
              </a:rPr>
            </a:br>
            <a:r>
              <a:rPr lang="en-US" sz="3000" dirty="0" smtClean="0">
                <a:ln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a typeface="+mj-ea"/>
                <a:cs typeface="+mj-cs"/>
              </a:rPr>
              <a:t>E-COMMERCE INVESTMENTS AND SUCCESS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88" y="1276350"/>
            <a:ext cx="8501062" cy="493871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 dirty="0" smtClean="0"/>
              <a:t>Internet Bubble 2.0 ? </a:t>
            </a:r>
          </a:p>
          <a:p>
            <a:pPr lvl="1" eaLnBrk="1" hangingPunct="1"/>
            <a:r>
              <a:rPr lang="en-US" b="1" dirty="0" smtClean="0"/>
              <a:t>Facebook (IPO price US$38, </a:t>
            </a:r>
            <a:r>
              <a:rPr lang="en-US" b="1" dirty="0" smtClean="0"/>
              <a:t>at 14 Jun 16 </a:t>
            </a:r>
            <a:r>
              <a:rPr lang="en-US" b="1" dirty="0" smtClean="0">
                <a:solidFill>
                  <a:srgbClr val="00B050"/>
                </a:solidFill>
              </a:rPr>
              <a:t>$114.90</a:t>
            </a:r>
            <a:r>
              <a:rPr lang="en-US" b="1" dirty="0" smtClean="0"/>
              <a:t>)</a:t>
            </a:r>
          </a:p>
          <a:p>
            <a:pPr lvl="2" eaLnBrk="1" hangingPunct="1"/>
            <a:r>
              <a:rPr lang="en-US" b="1" dirty="0" smtClean="0">
                <a:solidFill>
                  <a:srgbClr val="0070C0"/>
                </a:solidFill>
              </a:rPr>
              <a:t>Acquired </a:t>
            </a:r>
            <a:r>
              <a:rPr lang="en-US" b="1" dirty="0" err="1" smtClean="0">
                <a:solidFill>
                  <a:srgbClr val="0070C0"/>
                </a:solidFill>
              </a:rPr>
              <a:t>Whatsapp</a:t>
            </a:r>
            <a:r>
              <a:rPr lang="en-US" b="1" dirty="0" smtClean="0">
                <a:solidFill>
                  <a:srgbClr val="0070C0"/>
                </a:solidFill>
              </a:rPr>
              <a:t> in 2014 at $19,000,000,000</a:t>
            </a:r>
          </a:p>
          <a:p>
            <a:pPr lvl="2" eaLnBrk="1" hangingPunct="1"/>
            <a:r>
              <a:rPr lang="en-US" b="1" dirty="0" smtClean="0">
                <a:solidFill>
                  <a:srgbClr val="0070C0"/>
                </a:solidFill>
              </a:rPr>
              <a:t>Acquired Instagram in 2013 at $1,000,000,000 </a:t>
            </a:r>
          </a:p>
          <a:p>
            <a:pPr lvl="1" eaLnBrk="1" hangingPunct="1"/>
            <a:r>
              <a:rPr lang="en-US" b="1" dirty="0"/>
              <a:t> </a:t>
            </a:r>
            <a:r>
              <a:rPr lang="en-US" b="1" dirty="0" smtClean="0"/>
              <a:t>YouTube (acquired by Google, Google IPO price US$85, at 14 Jun 16 $718.27)</a:t>
            </a:r>
            <a:endParaRPr lang="en-US" b="1" dirty="0" smtClean="0"/>
          </a:p>
          <a:p>
            <a:pPr lvl="1" eaLnBrk="1" hangingPunct="1"/>
            <a:r>
              <a:rPr lang="en-US" b="1" dirty="0" smtClean="0"/>
              <a:t>Twitter </a:t>
            </a:r>
            <a:r>
              <a:rPr lang="en-US" b="1" dirty="0" smtClean="0"/>
              <a:t>(IPO price US$26, at 14 Jun 16 </a:t>
            </a:r>
            <a:r>
              <a:rPr lang="en-US" b="1" dirty="0" smtClean="0">
                <a:solidFill>
                  <a:srgbClr val="FF0000"/>
                </a:solidFill>
              </a:rPr>
              <a:t>$15.36</a:t>
            </a:r>
            <a:r>
              <a:rPr lang="en-US" b="1" dirty="0" smtClean="0"/>
              <a:t>)</a:t>
            </a:r>
            <a:endParaRPr lang="en-US" b="1" dirty="0" smtClean="0"/>
          </a:p>
          <a:p>
            <a:pPr lvl="1" eaLnBrk="1" hangingPunct="1"/>
            <a:r>
              <a:rPr lang="en-US" b="1" dirty="0" smtClean="0"/>
              <a:t>LinkedIn </a:t>
            </a:r>
            <a:r>
              <a:rPr lang="en-US" b="1" dirty="0" smtClean="0"/>
              <a:t>(IPO price US$45, at </a:t>
            </a:r>
            <a:r>
              <a:rPr lang="en-US" b="1" dirty="0" smtClean="0"/>
              <a:t>14 Jun 16 </a:t>
            </a:r>
            <a:r>
              <a:rPr lang="en-US" b="1" dirty="0" smtClean="0"/>
              <a:t>$</a:t>
            </a:r>
            <a:r>
              <a:rPr lang="en-US" b="1" dirty="0" smtClean="0"/>
              <a:t>191.63)</a:t>
            </a:r>
            <a:endParaRPr lang="en-US" sz="2000" b="1" dirty="0" smtClean="0"/>
          </a:p>
          <a:p>
            <a:pPr lvl="1" eaLnBrk="1" hangingPunct="1"/>
            <a:r>
              <a:rPr lang="en-US" b="1" dirty="0" smtClean="0"/>
              <a:t>Yahoo </a:t>
            </a:r>
            <a:r>
              <a:rPr lang="en-US" b="1" dirty="0" smtClean="0"/>
              <a:t>(IPO price US$24.50, at </a:t>
            </a:r>
            <a:r>
              <a:rPr lang="en-US" b="1" dirty="0" smtClean="0"/>
              <a:t>16 Jun 16 $37.39)</a:t>
            </a:r>
            <a:endParaRPr lang="en-US" b="1" dirty="0" smtClean="0"/>
          </a:p>
          <a:p>
            <a:pPr lvl="1" eaLnBrk="1" hangingPunct="1"/>
            <a:r>
              <a:rPr lang="en-US" b="1" dirty="0" smtClean="0"/>
              <a:t>eBay (IPO price US$18, at </a:t>
            </a:r>
            <a:r>
              <a:rPr lang="en-US" b="1" dirty="0" smtClean="0"/>
              <a:t>16 Jun 16 $23.85)</a:t>
            </a:r>
            <a:endParaRPr lang="en-US" sz="2000" b="1" dirty="0" smtClean="0"/>
          </a:p>
        </p:txBody>
      </p:sp>
      <p:sp>
        <p:nvSpPr>
          <p:cNvPr id="118788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FC3FB536-F738-4F55-BEC8-4CD98C82F328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algn="r" eaLnBrk="1" hangingPunct="1"/>
              <a:t>25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18789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260350"/>
            <a:ext cx="8997950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  <a:cs typeface="+mj-cs"/>
              </a:rPr>
              <a:t>GLOBAL E-COMMERCE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143000"/>
            <a:ext cx="8501063" cy="4938713"/>
          </a:xfrm>
        </p:spPr>
        <p:txBody>
          <a:bodyPr/>
          <a:lstStyle/>
          <a:p>
            <a:pPr eaLnBrk="1" hangingPunct="1"/>
            <a:r>
              <a:rPr lang="en-US" b="1" dirty="0" smtClean="0"/>
              <a:t>BENEFITS AND EXTENT OF OPERATIONS</a:t>
            </a:r>
          </a:p>
          <a:p>
            <a:pPr lvl="1" eaLnBrk="1" hangingPunct="1"/>
            <a:r>
              <a:rPr lang="en-US" dirty="0" smtClean="0"/>
              <a:t>The major advantage of EC is the ability to do business at any time, from anywhere, and at a reasonable cost</a:t>
            </a:r>
          </a:p>
          <a:p>
            <a:pPr eaLnBrk="1" hangingPunct="1"/>
            <a:r>
              <a:rPr lang="en-US" b="1" dirty="0" smtClean="0"/>
              <a:t>BARRIERS TO GLOBAL EC</a:t>
            </a:r>
          </a:p>
          <a:p>
            <a:pPr lvl="1" eaLnBrk="1" hangingPunct="1"/>
            <a:r>
              <a:rPr lang="en-US" b="1" dirty="0" smtClean="0"/>
              <a:t>Cultural Issues and Language Translation</a:t>
            </a:r>
          </a:p>
          <a:p>
            <a:pPr lvl="1" eaLnBrk="1" hangingPunct="1"/>
            <a:r>
              <a:rPr lang="en-US" b="1" dirty="0" smtClean="0"/>
              <a:t>Machine Translation of Web Pages</a:t>
            </a:r>
          </a:p>
          <a:p>
            <a:pPr lvl="1" eaLnBrk="1" hangingPunct="1"/>
            <a:r>
              <a:rPr lang="en-US" b="1" dirty="0" smtClean="0"/>
              <a:t>Administrative and Legal Issues</a:t>
            </a:r>
          </a:p>
          <a:p>
            <a:pPr lvl="1" eaLnBrk="1" hangingPunct="1"/>
            <a:r>
              <a:rPr lang="en-US" b="1" dirty="0" smtClean="0"/>
              <a:t>Geographic Issues and Localization</a:t>
            </a:r>
          </a:p>
          <a:p>
            <a:pPr lvl="1" eaLnBrk="1" hangingPunct="1"/>
            <a:r>
              <a:rPr lang="en-US" b="1" dirty="0" smtClean="0"/>
              <a:t>Economic and Financial Issues (</a:t>
            </a:r>
            <a:r>
              <a:rPr lang="en-US" b="1" dirty="0" err="1" smtClean="0"/>
              <a:t>eg</a:t>
            </a:r>
            <a:r>
              <a:rPr lang="en-US" b="1" dirty="0" smtClean="0"/>
              <a:t>. </a:t>
            </a:r>
            <a:r>
              <a:rPr lang="en-US" b="1" smtClean="0"/>
              <a:t>Tax)</a:t>
            </a:r>
            <a:endParaRPr lang="en-US" b="1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579F11DF-E390-4323-9F7F-2C1D84B02DC6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26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260350"/>
            <a:ext cx="8997950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  <a:cs typeface="+mj-cs"/>
              </a:rPr>
              <a:t>GLOBAL E-COMMERCE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76350"/>
            <a:ext cx="8429625" cy="4867275"/>
          </a:xfrm>
        </p:spPr>
        <p:txBody>
          <a:bodyPr/>
          <a:lstStyle/>
          <a:p>
            <a:pPr eaLnBrk="1" hangingPunct="1"/>
            <a:r>
              <a:rPr lang="en-US" b="1" smtClean="0"/>
              <a:t>BREAKING DOWN THE BARRIERS TO GLOBAL EC</a:t>
            </a:r>
          </a:p>
          <a:p>
            <a:pPr lvl="1" eaLnBrk="1" hangingPunct="1"/>
            <a:r>
              <a:rPr lang="en-US" smtClean="0"/>
              <a:t>Be strategic</a:t>
            </a:r>
          </a:p>
          <a:p>
            <a:pPr lvl="1" eaLnBrk="1" hangingPunct="1"/>
            <a:r>
              <a:rPr lang="en-US" smtClean="0"/>
              <a:t>Know your audience</a:t>
            </a:r>
          </a:p>
          <a:p>
            <a:pPr lvl="1" eaLnBrk="1" hangingPunct="1"/>
            <a:r>
              <a:rPr lang="en-US" smtClean="0"/>
              <a:t>Localize</a:t>
            </a:r>
          </a:p>
          <a:p>
            <a:pPr lvl="1" eaLnBrk="1" hangingPunct="1"/>
            <a:r>
              <a:rPr lang="en-US" smtClean="0"/>
              <a:t>Think globally, act consistently</a:t>
            </a:r>
          </a:p>
          <a:p>
            <a:pPr lvl="1" eaLnBrk="1" hangingPunct="1"/>
            <a:r>
              <a:rPr lang="en-US" smtClean="0"/>
              <a:t>Value the human touch</a:t>
            </a:r>
          </a:p>
          <a:p>
            <a:pPr lvl="1" eaLnBrk="1" hangingPunct="1"/>
            <a:r>
              <a:rPr lang="en-US" smtClean="0"/>
              <a:t>Clarify, document, explain</a:t>
            </a:r>
          </a:p>
          <a:p>
            <a:pPr lvl="1" eaLnBrk="1" hangingPunct="1"/>
            <a:r>
              <a:rPr lang="en-US" smtClean="0"/>
              <a:t>Offer services that reduce barriers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AC708385-006C-45E0-BFEE-006F3D71C35A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27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260350"/>
            <a:ext cx="8997950" cy="720725"/>
          </a:xfrm>
        </p:spPr>
        <p:txBody>
          <a:bodyPr rtlCol="0"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ea typeface="+mj-ea"/>
                <a:cs typeface="+mj-cs"/>
              </a:rPr>
              <a:t>E-COMMERCE IN SMALL AND </a:t>
            </a:r>
            <a:br>
              <a:rPr lang="en-US" sz="3600" smtClean="0">
                <a:ea typeface="+mj-ea"/>
                <a:cs typeface="+mj-cs"/>
              </a:rPr>
            </a:br>
            <a:r>
              <a:rPr lang="en-US" sz="3600" smtClean="0">
                <a:ea typeface="+mj-ea"/>
                <a:cs typeface="+mj-cs"/>
              </a:rPr>
              <a:t>MEDIUM-SIZED ENTERPRISES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76350"/>
            <a:ext cx="8358188" cy="4938713"/>
          </a:xfrm>
        </p:spPr>
        <p:txBody>
          <a:bodyPr/>
          <a:lstStyle/>
          <a:p>
            <a:pPr eaLnBrk="1" hangingPunct="1"/>
            <a:r>
              <a:rPr lang="en-US" smtClean="0"/>
              <a:t>Some of the first companies to take advantage of Web-based electronic commerce were SMEs</a:t>
            </a:r>
          </a:p>
          <a:p>
            <a:pPr eaLnBrk="1" hangingPunct="1"/>
            <a:r>
              <a:rPr lang="en-US" smtClean="0"/>
              <a:t>SMEs consider the Internet to be a valuable business tool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F6600216-7BE5-445C-8C23-B68B940116A3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28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ea typeface="+mj-ea"/>
                <a:cs typeface="+mj-cs"/>
              </a:rPr>
              <a:t>LEARNING OBJECTIVES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357313"/>
            <a:ext cx="8229600" cy="4525962"/>
          </a:xfrm>
        </p:spPr>
        <p:txBody>
          <a:bodyPr/>
          <a:lstStyle/>
          <a:p>
            <a:pPr marL="457200" indent="-457200" eaLnBrk="1" hangingPunct="1">
              <a:buFontTx/>
              <a:buAutoNum type="arabicPeriod" startAt="7"/>
            </a:pPr>
            <a:r>
              <a:rPr lang="en-US" sz="2800" smtClean="0"/>
              <a:t>Analyze the impact of EC on SMEs.</a:t>
            </a:r>
          </a:p>
          <a:p>
            <a:pPr marL="457200" indent="-457200" eaLnBrk="1" hangingPunct="1">
              <a:buFontTx/>
              <a:buAutoNum type="arabicPeriod" startAt="7"/>
            </a:pPr>
            <a:r>
              <a:rPr lang="en-US" sz="2800" smtClean="0"/>
              <a:t>Understand the foundations for legal and ethical issues in EC.</a:t>
            </a:r>
          </a:p>
          <a:p>
            <a:pPr marL="457200" indent="-457200" eaLnBrk="1" hangingPunct="1">
              <a:buFontTx/>
              <a:buAutoNum type="arabicPeriod" startAt="7"/>
            </a:pPr>
            <a:r>
              <a:rPr lang="en-US" sz="2800" smtClean="0"/>
              <a:t>Explain privacy, free speech, and defamation and their challenges.</a:t>
            </a:r>
          </a:p>
          <a:p>
            <a:pPr marL="457200" indent="-457200" eaLnBrk="1" hangingPunct="1">
              <a:buFontTx/>
              <a:buAutoNum type="arabicPeriod" startAt="7"/>
            </a:pPr>
            <a:r>
              <a:rPr lang="en-US" sz="2800" smtClean="0"/>
              <a:t>Discuss the challenges caused by spam, splogs, and pop-ups.</a:t>
            </a:r>
          </a:p>
          <a:p>
            <a:pPr marL="457200" indent="-457200" eaLnBrk="1" hangingPunct="1">
              <a:buFontTx/>
              <a:buAutoNum type="arabicPeriod" startAt="7"/>
            </a:pPr>
            <a:r>
              <a:rPr lang="en-US" sz="2800" smtClean="0"/>
              <a:t>Describe the importance of green EC and the major issues of concern.</a:t>
            </a:r>
          </a:p>
          <a:p>
            <a:pPr marL="457200" indent="-457200" eaLnBrk="1" hangingPunct="1">
              <a:buFontTx/>
              <a:buAutoNum type="arabicPeriod" startAt="7"/>
            </a:pPr>
            <a:r>
              <a:rPr lang="en-US" sz="2800" smtClean="0"/>
              <a:t>Describe the anticipated future of EC.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685E990F-52C7-4853-A250-106E0B9ECE74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633BE6A9-5847-432E-9722-5F976EA06BD1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29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634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8572500" cy="601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260350"/>
            <a:ext cx="8997950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  <a:cs typeface="+mj-cs"/>
              </a:rPr>
              <a:t>MANAGERIAL ISSUES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76350"/>
            <a:ext cx="8643938" cy="4867275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smtClean="0"/>
              <a:t>What is the strategic value of EC to the organization?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mtClean="0"/>
              <a:t>Who determines EC strategy?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mtClean="0"/>
              <a:t>What are the benefits and risks of EC?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mtClean="0"/>
              <a:t>What metrics should we use?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smtClean="0"/>
              <a:t>How do we measure the value of EC investment?</a:t>
            </a:r>
          </a:p>
          <a:p>
            <a:pPr marL="514350" indent="-514350" eaLnBrk="1" hangingPunct="1"/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1CCD457E-12D7-4F9A-9721-1D9285E7CAC0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30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983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260350"/>
            <a:ext cx="8997950" cy="720725"/>
          </a:xfrm>
        </p:spPr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ea typeface="+mj-ea"/>
                <a:cs typeface="+mj-cs"/>
              </a:rPr>
              <a:t>MANAGERIAL ISSUES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276350"/>
            <a:ext cx="8501062" cy="4867275"/>
          </a:xfrm>
        </p:spPr>
        <p:txBody>
          <a:bodyPr/>
          <a:lstStyle/>
          <a:p>
            <a:pPr marL="514350" indent="-514350" eaLnBrk="1" hangingPunct="1">
              <a:buFontTx/>
              <a:buAutoNum type="arabicPeriod" startAt="6"/>
            </a:pPr>
            <a:r>
              <a:rPr lang="en-US" smtClean="0"/>
              <a:t>How can we go global?</a:t>
            </a:r>
          </a:p>
          <a:p>
            <a:pPr marL="514350" indent="-514350" eaLnBrk="1" hangingPunct="1">
              <a:buFontTx/>
              <a:buAutoNum type="arabicPeriod" startAt="6"/>
            </a:pPr>
            <a:r>
              <a:rPr lang="en-US" smtClean="0"/>
              <a:t>Can we learn to love smallness?</a:t>
            </a:r>
          </a:p>
          <a:p>
            <a:pPr marL="514350" indent="-514350" eaLnBrk="1" hangingPunct="1">
              <a:buFontTx/>
              <a:buAutoNum type="arabicPeriod" startAt="6"/>
            </a:pPr>
            <a:r>
              <a:rPr lang="en-US" smtClean="0"/>
              <a:t>What legal and ethical issues should be of major concern to an EC enterprise?</a:t>
            </a:r>
          </a:p>
          <a:p>
            <a:pPr marL="514350" indent="-514350" eaLnBrk="1" hangingPunct="1">
              <a:buFontTx/>
              <a:buAutoNum type="arabicPeriod" startAt="6"/>
            </a:pPr>
            <a:r>
              <a:rPr lang="en-US" smtClean="0"/>
              <a:t>What are the most critical ethical issues?</a:t>
            </a:r>
          </a:p>
          <a:p>
            <a:pPr marL="514350" indent="-514350" eaLnBrk="1" hangingPunct="1">
              <a:buFontTx/>
              <a:buAutoNum type="arabicPeriod" startAt="6"/>
            </a:pPr>
            <a:r>
              <a:rPr lang="en-US" smtClean="0"/>
              <a:t>How shall we approach EC green computing?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EF022719-CD62-42DF-9AEA-050A028E3453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31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03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STRATEGY, PLANNING,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AND IMPLEMENTATION OF E-COMMERCE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215313" cy="4581525"/>
          </a:xfrm>
        </p:spPr>
        <p:txBody>
          <a:bodyPr/>
          <a:lstStyle/>
          <a:p>
            <a:pPr eaLnBrk="1" hangingPunct="1"/>
            <a:r>
              <a:rPr lang="en-US" b="1" smtClean="0"/>
              <a:t>strategy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A broad-based formula for how a business is going to accomplish its mission, what its goals should be, and what plans and policies will be needed to carry out those goals.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91FA849A-082E-40D7-B784-42E3F2B5E200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3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STRATEGY, PLANNING,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AND IMPLEMENTATION OF E-COMMERCE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76350"/>
            <a:ext cx="8572500" cy="4938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STRATEGY AND THE WEB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Porter’s Competitive Forces Model and Strategies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Threat of entry of new competitors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Bargaining power of suppliers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Bargaining power of customers or buyers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Threat of substitute products or services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Rivalry among existing firms in the industry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e-commerce strategy (e-strategy)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The formulation and execution of a vision of how a new or existing company intends to do business electronically.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E4A3F2B2-E10F-4879-B59E-36B4B8D3573E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4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C1079B6A-F7D5-46C9-B241-46297A558463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5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857250"/>
            <a:ext cx="8429625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D6CD9977-AD4C-48BC-8B33-C28757AB7BA4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6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28625"/>
            <a:ext cx="7572375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4 Marcador de pie de página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2011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12644" name="2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14350" indent="-514350" eaLnBrk="1" hangingPunct="1">
              <a:buFont typeface="Arial" charset="0"/>
              <a:buNone/>
            </a:pPr>
            <a:r>
              <a:rPr lang="en-US" b="1" smtClean="0"/>
              <a:t>STRATEGIC PLANNING TOOL</a:t>
            </a:r>
          </a:p>
          <a:p>
            <a:pPr lvl="1" eaLnBrk="1" hangingPunct="1"/>
            <a:r>
              <a:rPr lang="en-US" b="1" smtClean="0"/>
              <a:t>SWOT analysis (</a:t>
            </a:r>
            <a:r>
              <a:rPr lang="en-US" sz="2000" b="1" smtClean="0">
                <a:solidFill>
                  <a:schemeClr val="accent2"/>
                </a:solidFill>
              </a:rPr>
              <a:t>S</a:t>
            </a:r>
            <a:r>
              <a:rPr lang="en-US" sz="2000" b="1" smtClean="0"/>
              <a:t>trength, </a:t>
            </a:r>
            <a:r>
              <a:rPr lang="en-US" sz="2000" b="1" smtClean="0">
                <a:solidFill>
                  <a:schemeClr val="accent2"/>
                </a:solidFill>
              </a:rPr>
              <a:t>W</a:t>
            </a:r>
            <a:r>
              <a:rPr lang="en-US" sz="2000" b="1" smtClean="0"/>
              <a:t>eakness, </a:t>
            </a:r>
            <a:r>
              <a:rPr lang="en-US" sz="2000" b="1" smtClean="0">
                <a:solidFill>
                  <a:schemeClr val="accent2"/>
                </a:solidFill>
              </a:rPr>
              <a:t>O</a:t>
            </a:r>
            <a:r>
              <a:rPr lang="en-US" sz="2000" b="1" smtClean="0"/>
              <a:t>pportunities, </a:t>
            </a:r>
            <a:r>
              <a:rPr lang="en-US" sz="2000" b="1" smtClean="0">
                <a:solidFill>
                  <a:schemeClr val="accent2"/>
                </a:solidFill>
              </a:rPr>
              <a:t>T</a:t>
            </a:r>
            <a:r>
              <a:rPr lang="en-US" sz="2000" b="1" smtClean="0"/>
              <a:t>hreat</a:t>
            </a:r>
            <a:r>
              <a:rPr lang="en-US" b="1" smtClean="0"/>
              <a:t>)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/>
              <a:t>	A methodology that surveys external opportunities and threats and relates them to internal strengths and weaknesses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F50A73F2-439D-41EA-8039-E8761E324984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algn="r" eaLnBrk="1" hangingPunct="1"/>
              <a:t>7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11266" name="Rectangl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268288"/>
            <a:ext cx="8242300" cy="11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4 Marcador de pie de página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Copyright © 2010 Pearson Education, Inc. Publishing as Prentice Hall</a:t>
            </a:r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s-ES" sz="1200">
                <a:solidFill>
                  <a:srgbClr val="898989"/>
                </a:solidFill>
                <a:latin typeface="Calibri" pitchFamily="34" charset="0"/>
              </a:rPr>
              <a:t>11-</a:t>
            </a:r>
            <a:fld id="{34B44C66-4927-4A0A-8BE3-A1046B48B761}" type="slidenum">
              <a:rPr lang="es-ES" sz="1200">
                <a:solidFill>
                  <a:srgbClr val="898989"/>
                </a:solidFill>
                <a:latin typeface="Calibri" pitchFamily="34" charset="0"/>
              </a:rPr>
              <a:pPr algn="r" eaLnBrk="1" hangingPunct="1"/>
              <a:t>8</a:t>
            </a:fld>
            <a:endParaRPr lang="es-E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11266" name="Rectangl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268288"/>
            <a:ext cx="8242300" cy="11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344613"/>
            <a:ext cx="6408738" cy="534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</TotalTime>
  <Words>1221</Words>
  <Application>Microsoft Office PowerPoint</Application>
  <PresentationFormat>如螢幕大小 (4:3)</PresentationFormat>
  <Paragraphs>251</Paragraphs>
  <Slides>32</Slides>
  <Notes>32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Tema de Office</vt:lpstr>
      <vt:lpstr>Chapter 11 EC Strategy and Implementation: Justification, Globalization, SMEs, and Regulatory </vt:lpstr>
      <vt:lpstr>LEARNING OBJECTIVES</vt:lpstr>
      <vt:lpstr>LEARNING OBJECTIVES</vt:lpstr>
      <vt:lpstr>STRATEGY, PLANNING,  AND IMPLEMENTATION OF E-COMMERCE</vt:lpstr>
      <vt:lpstr>STRATEGY, PLANNING,  AND IMPLEMENTATION OF E-COMMERCE</vt:lpstr>
      <vt:lpstr>PowerPoint 簡報</vt:lpstr>
      <vt:lpstr>PowerPoint 簡報</vt:lpstr>
      <vt:lpstr>PowerPoint 簡報</vt:lpstr>
      <vt:lpstr>PowerPoint 簡報</vt:lpstr>
      <vt:lpstr>STRATEGY, PLANNING,  AND IMPLEMENTATION OF E-COMMERCE</vt:lpstr>
      <vt:lpstr>STRATEGY, PLANNING,  AND IMPLEMENTATION OF E-COMMERCE</vt:lpstr>
      <vt:lpstr>STRATEGY, PLANNING,  AND IMPLEMENTATION OF E-COMMERCE</vt:lpstr>
      <vt:lpstr>STRATEGY, PLANNING,  AND IMPLEMENTATION OF E-COMMERCE</vt:lpstr>
      <vt:lpstr>STRATEGY, PLANNING,  AND IMPLEMENTATION OF E-COMMERCE</vt:lpstr>
      <vt:lpstr>PowerPoint 簡報</vt:lpstr>
      <vt:lpstr>STRATEGY, PLANNING,  AND IMPLEMENTATION OF E-COMMERCE</vt:lpstr>
      <vt:lpstr>PowerPoint 簡報</vt:lpstr>
      <vt:lpstr>JUSTIFICATION AND  COST-BENEFIT ANALYSIS</vt:lpstr>
      <vt:lpstr>JUSTIFICATION AND  COST-BENEFIT ANALYSIS</vt:lpstr>
      <vt:lpstr>JUSTIFICATION AND  COST-BENEFIT ANALYSIS</vt:lpstr>
      <vt:lpstr>DIFFICULTIES IN MEASURING AND JUSTIFYING  E-COMMERCE INVESTMENTS AND SUCCESS</vt:lpstr>
      <vt:lpstr>PowerPoint 簡報</vt:lpstr>
      <vt:lpstr>DIFFICULTIES IN MEASURING AND JUSTIFYING  E-COMMERCE INVESTMENTS AND SUCCESS</vt:lpstr>
      <vt:lpstr>DIFFICULTIES IN MEASURING AND JUSTIFYING  E-COMMERCE INVESTMENTS AND SUCCESS</vt:lpstr>
      <vt:lpstr>DIFFICULTIES IN MEASURING AND JUSTIFYING  E-COMMERCE INVESTMENTS AND SUCCESS</vt:lpstr>
      <vt:lpstr>DIFFICULTIES IN MEASURING AND JUSTIFYING  E-COMMERCE INVESTMENTS AND SUCCESS</vt:lpstr>
      <vt:lpstr>GLOBAL E-COMMERCE</vt:lpstr>
      <vt:lpstr>GLOBAL E-COMMERCE</vt:lpstr>
      <vt:lpstr>E-COMMERCE IN SMALL AND  MEDIUM-SIZED ENTERPRISES</vt:lpstr>
      <vt:lpstr>PowerPoint 簡報</vt:lpstr>
      <vt:lpstr>MANAGERIAL ISSUES</vt:lpstr>
      <vt:lpstr>MANAGERIAL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MARAVILLAS DEL MUNDO</dc:title>
  <dc:creator>Judy</dc:creator>
  <cp:lastModifiedBy>Evans Ha</cp:lastModifiedBy>
  <cp:revision>158</cp:revision>
  <dcterms:created xsi:type="dcterms:W3CDTF">2010-10-03T18:41:19Z</dcterms:created>
  <dcterms:modified xsi:type="dcterms:W3CDTF">2016-06-17T16:54:27Z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TC300068721033</vt:lpwstr>
  </property>
</Properties>
</file>