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2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38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9" r:id="rId37"/>
    <p:sldId id="333" r:id="rId38"/>
    <p:sldId id="334" r:id="rId39"/>
    <p:sldId id="335" r:id="rId40"/>
    <p:sldId id="336" r:id="rId4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3142A4E-92C6-46B4-A593-2AE56A88CCB3}" type="datetime1">
              <a:rPr lang="en-US"/>
              <a:pPr/>
              <a:t>7/9/2015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A100F40-E920-4227-90CE-904EC6EA20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27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8569B5-D687-444C-8417-C8F9E16A4481}" type="slidenum">
              <a:rPr lang="en-GB" sz="1200">
                <a:latin typeface="Calibri" charset="0"/>
              </a:rPr>
              <a:pPr eaLnBrk="1" hangingPunct="1"/>
              <a:t>0</a:t>
            </a:fld>
            <a:endParaRPr lang="en-GB" sz="1200">
              <a:latin typeface="Calibri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9B4CA1-AA8A-4D23-B3A9-E46D6018C48B}" type="slidenum">
              <a:rPr lang="en-GB" sz="1200">
                <a:latin typeface="Calibri" charset="0"/>
              </a:rPr>
              <a:pPr eaLnBrk="1" hangingPunct="1"/>
              <a:t>9</a:t>
            </a:fld>
            <a:endParaRPr lang="en-GB" sz="1200">
              <a:latin typeface="Calibri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F602B02-EB76-40B9-9465-710C2AE3DDFA}" type="slidenum">
              <a:rPr lang="en-GB" sz="1200">
                <a:latin typeface="Calibri" charset="0"/>
              </a:rPr>
              <a:pPr eaLnBrk="1" hangingPunct="1"/>
              <a:t>10</a:t>
            </a:fld>
            <a:endParaRPr lang="en-GB" sz="1200">
              <a:latin typeface="Calibri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709058C-36E9-4E6F-B725-FF40D208CD24}" type="slidenum">
              <a:rPr lang="en-GB" sz="1200">
                <a:latin typeface="Calibri" charset="0"/>
              </a:rPr>
              <a:pPr eaLnBrk="1" hangingPunct="1"/>
              <a:t>11</a:t>
            </a:fld>
            <a:endParaRPr lang="en-GB" sz="120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2DBF000-18DD-4A8B-80C2-24F94B5B957F}" type="slidenum">
              <a:rPr lang="en-GB" sz="1200">
                <a:latin typeface="Calibri" charset="0"/>
              </a:rPr>
              <a:pPr eaLnBrk="1" hangingPunct="1"/>
              <a:t>12</a:t>
            </a:fld>
            <a:endParaRPr lang="en-GB" sz="1200">
              <a:latin typeface="Calibri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47E60D-E45C-4664-ABDE-35224E36CFA3}" type="slidenum">
              <a:rPr lang="en-GB" sz="1200">
                <a:latin typeface="Calibri" charset="0"/>
              </a:rPr>
              <a:pPr eaLnBrk="1" hangingPunct="1"/>
              <a:t>13</a:t>
            </a:fld>
            <a:endParaRPr lang="en-GB" sz="1200">
              <a:latin typeface="Calibri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8E5622-1B85-409E-A491-2E095EF3891F}" type="slidenum">
              <a:rPr lang="en-GB" sz="1200">
                <a:latin typeface="Calibri" charset="0"/>
              </a:rPr>
              <a:pPr eaLnBrk="1" hangingPunct="1"/>
              <a:t>14</a:t>
            </a:fld>
            <a:endParaRPr lang="en-GB" sz="1200">
              <a:latin typeface="Calibri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D60DAC-2068-497B-AA10-253B53BF8EC3}" type="slidenum">
              <a:rPr lang="en-GB" sz="1200">
                <a:latin typeface="Calibri" charset="0"/>
              </a:rPr>
              <a:pPr eaLnBrk="1" hangingPunct="1"/>
              <a:t>15</a:t>
            </a:fld>
            <a:endParaRPr lang="en-GB" sz="1200">
              <a:latin typeface="Calibri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5BAB2F1-4F42-42DB-94E6-27957DD0216A}" type="slidenum">
              <a:rPr lang="en-GB" sz="1200">
                <a:latin typeface="Calibri" charset="0"/>
              </a:rPr>
              <a:pPr eaLnBrk="1" hangingPunct="1"/>
              <a:t>16</a:t>
            </a:fld>
            <a:endParaRPr lang="en-GB" sz="1200">
              <a:latin typeface="Calibri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1AF059-5017-4ACA-B796-716F4D443D5E}" type="slidenum">
              <a:rPr lang="en-GB" sz="1200">
                <a:latin typeface="Calibri" charset="0"/>
              </a:rPr>
              <a:pPr eaLnBrk="1" hangingPunct="1"/>
              <a:t>17</a:t>
            </a:fld>
            <a:endParaRPr lang="en-GB" sz="1200">
              <a:latin typeface="Calibri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3B3374-9896-4C65-8D8A-7D42FC738FD6}" type="slidenum">
              <a:rPr lang="en-GB" sz="1200">
                <a:latin typeface="Calibri" charset="0"/>
              </a:rPr>
              <a:pPr eaLnBrk="1" hangingPunct="1"/>
              <a:t>18</a:t>
            </a:fld>
            <a:endParaRPr lang="en-GB" sz="1200">
              <a:latin typeface="Calibri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F2AC76-57F9-4508-A41C-CDFFEBEEFE3B}" type="slidenum">
              <a:rPr lang="en-GB" sz="1200">
                <a:latin typeface="Calibri" charset="0"/>
              </a:rPr>
              <a:pPr eaLnBrk="1" hangingPunct="1"/>
              <a:t>1</a:t>
            </a:fld>
            <a:endParaRPr lang="en-GB" sz="1200">
              <a:latin typeface="Calibri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5EE5A15-F60B-4BA9-8586-9C868AE041B9}" type="slidenum">
              <a:rPr lang="en-GB" sz="1200">
                <a:latin typeface="Calibri" charset="0"/>
              </a:rPr>
              <a:pPr eaLnBrk="1" hangingPunct="1"/>
              <a:t>19</a:t>
            </a:fld>
            <a:endParaRPr lang="en-GB" sz="1200">
              <a:latin typeface="Calibri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746F8C7-BD7D-447D-BD51-39E2D49F76F6}" type="slidenum">
              <a:rPr lang="en-GB" sz="1200">
                <a:latin typeface="Calibri" charset="0"/>
              </a:rPr>
              <a:pPr eaLnBrk="1" hangingPunct="1"/>
              <a:t>20</a:t>
            </a:fld>
            <a:endParaRPr lang="en-GB" sz="1200">
              <a:latin typeface="Calibri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2960FA-9C71-49B5-B806-FC907AA006BB}" type="slidenum">
              <a:rPr lang="en-GB" sz="1200">
                <a:latin typeface="Calibri" charset="0"/>
              </a:rPr>
              <a:pPr eaLnBrk="1" hangingPunct="1"/>
              <a:t>21</a:t>
            </a:fld>
            <a:endParaRPr lang="en-GB" sz="1200">
              <a:latin typeface="Calibri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1BDA34-367A-4C66-8E7B-E599159A9271}" type="slidenum">
              <a:rPr lang="en-GB" sz="1200">
                <a:latin typeface="Calibri" charset="0"/>
              </a:rPr>
              <a:pPr eaLnBrk="1" hangingPunct="1"/>
              <a:t>22</a:t>
            </a:fld>
            <a:endParaRPr lang="en-GB" sz="1200">
              <a:latin typeface="Calibri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0B69DFF-54E4-4882-B9D5-E91CC0DF35CC}" type="slidenum">
              <a:rPr lang="en-GB" sz="1200">
                <a:latin typeface="Calibri" charset="0"/>
              </a:rPr>
              <a:pPr eaLnBrk="1" hangingPunct="1"/>
              <a:t>23</a:t>
            </a:fld>
            <a:endParaRPr lang="en-GB" sz="1200">
              <a:latin typeface="Calibri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5E11E5-B17B-4A04-ADB5-9ED66381827A}" type="slidenum">
              <a:rPr lang="en-GB" sz="1200">
                <a:latin typeface="Calibri" charset="0"/>
              </a:rPr>
              <a:pPr eaLnBrk="1" hangingPunct="1"/>
              <a:t>24</a:t>
            </a:fld>
            <a:endParaRPr lang="en-GB" sz="1200">
              <a:latin typeface="Calibri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E723F6-D565-4BF1-8460-518195302235}" type="slidenum">
              <a:rPr lang="en-GB" sz="1200">
                <a:latin typeface="Calibri" charset="0"/>
              </a:rPr>
              <a:pPr eaLnBrk="1" hangingPunct="1"/>
              <a:t>25</a:t>
            </a:fld>
            <a:endParaRPr lang="en-GB" sz="1200">
              <a:latin typeface="Calibri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90EB03-2C8C-49F9-8F79-9EA3F47439A4}" type="slidenum">
              <a:rPr lang="en-GB" sz="1200">
                <a:latin typeface="Calibri" charset="0"/>
              </a:rPr>
              <a:pPr eaLnBrk="1" hangingPunct="1"/>
              <a:t>26</a:t>
            </a:fld>
            <a:endParaRPr lang="en-GB" sz="1200">
              <a:latin typeface="Calibri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7F18E7-B250-47B2-8769-61A89A1B76D5}" type="slidenum">
              <a:rPr lang="en-GB" sz="1200">
                <a:latin typeface="Calibri" charset="0"/>
              </a:rPr>
              <a:pPr eaLnBrk="1" hangingPunct="1"/>
              <a:t>27</a:t>
            </a:fld>
            <a:endParaRPr lang="en-GB" sz="1200">
              <a:latin typeface="Calibri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A6C51CB-39B8-4B32-9A49-E0D08D18FCD7}" type="slidenum">
              <a:rPr lang="en-GB" sz="1200">
                <a:latin typeface="Calibri" charset="0"/>
              </a:rPr>
              <a:pPr eaLnBrk="1" hangingPunct="1"/>
              <a:t>28</a:t>
            </a:fld>
            <a:endParaRPr lang="en-GB" sz="1200">
              <a:latin typeface="Calibri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D075C2-50F9-4C6A-A834-0A2253841977}" type="slidenum">
              <a:rPr lang="en-GB" sz="1200">
                <a:latin typeface="Calibri" charset="0"/>
              </a:rPr>
              <a:pPr eaLnBrk="1" hangingPunct="1"/>
              <a:t>2</a:t>
            </a:fld>
            <a:endParaRPr lang="en-GB" sz="1200">
              <a:latin typeface="Calibri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84FFFB-7F29-47DD-AED5-5B3C342CD6BD}" type="slidenum">
              <a:rPr lang="en-GB" sz="1200">
                <a:latin typeface="Calibri" charset="0"/>
              </a:rPr>
              <a:pPr eaLnBrk="1" hangingPunct="1"/>
              <a:t>29</a:t>
            </a:fld>
            <a:endParaRPr lang="en-GB" sz="1200">
              <a:latin typeface="Calibri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AA68764-3870-4FDA-A47A-94E1EF79671C}" type="slidenum">
              <a:rPr lang="en-GB" sz="1200">
                <a:latin typeface="Calibri" charset="0"/>
              </a:rPr>
              <a:pPr eaLnBrk="1" hangingPunct="1"/>
              <a:t>30</a:t>
            </a:fld>
            <a:endParaRPr lang="en-GB" sz="1200">
              <a:latin typeface="Calibri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B592E07-3012-465A-9560-BE712B48C436}" type="slidenum">
              <a:rPr lang="en-GB" sz="1200">
                <a:latin typeface="Calibri" charset="0"/>
              </a:rPr>
              <a:pPr eaLnBrk="1" hangingPunct="1"/>
              <a:t>31</a:t>
            </a:fld>
            <a:endParaRPr lang="en-GB" sz="1200">
              <a:latin typeface="Calibri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60AE5D2-5852-47AA-954F-B5366D2EC48F}" type="slidenum">
              <a:rPr lang="en-GB" sz="1200">
                <a:latin typeface="Calibri" charset="0"/>
              </a:rPr>
              <a:pPr eaLnBrk="1" hangingPunct="1"/>
              <a:t>32</a:t>
            </a:fld>
            <a:endParaRPr lang="en-GB" sz="1200">
              <a:latin typeface="Calibri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AC3DA5-886D-4B90-B7D6-B85974B2588F}" type="slidenum">
              <a:rPr lang="en-GB" sz="1200">
                <a:latin typeface="Calibri" charset="0"/>
              </a:rPr>
              <a:pPr eaLnBrk="1" hangingPunct="1"/>
              <a:t>33</a:t>
            </a:fld>
            <a:endParaRPr lang="en-GB" sz="1200">
              <a:latin typeface="Calibri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B458DFD-1ACB-4B3D-99A0-1F95173DF592}" type="slidenum">
              <a:rPr lang="en-GB" sz="1200">
                <a:latin typeface="Calibri" charset="0"/>
              </a:rPr>
              <a:pPr eaLnBrk="1" hangingPunct="1"/>
              <a:t>34</a:t>
            </a:fld>
            <a:endParaRPr lang="en-GB" sz="1200">
              <a:latin typeface="Calibri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D3CEF1C-3203-4D57-8C9F-1BC619FAC67A}" type="slidenum">
              <a:rPr lang="en-GB" sz="1200">
                <a:latin typeface="Calibri" charset="0"/>
              </a:rPr>
              <a:pPr algn="r" eaLnBrk="1" hangingPunct="1"/>
              <a:t>35</a:t>
            </a:fld>
            <a:endParaRPr lang="en-GB" sz="1200">
              <a:latin typeface="Calibri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4C48177-6033-433A-91B9-E71B56954856}" type="slidenum">
              <a:rPr lang="en-GB" sz="1200">
                <a:latin typeface="Calibri" charset="0"/>
              </a:rPr>
              <a:pPr eaLnBrk="1" hangingPunct="1"/>
              <a:t>36</a:t>
            </a:fld>
            <a:endParaRPr lang="en-GB" sz="1200">
              <a:latin typeface="Calibri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A94C3CA-680C-4A27-8A48-6AFD38E49001}" type="slidenum">
              <a:rPr lang="en-GB" sz="1200">
                <a:latin typeface="Calibri" charset="0"/>
              </a:rPr>
              <a:pPr eaLnBrk="1" hangingPunct="1"/>
              <a:t>37</a:t>
            </a:fld>
            <a:endParaRPr lang="en-GB" sz="1200">
              <a:latin typeface="Calibri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AC1422-AF6C-4578-9AAD-E414AAFEFAB6}" type="slidenum">
              <a:rPr lang="en-GB" sz="1200">
                <a:latin typeface="Calibri" charset="0"/>
              </a:rPr>
              <a:pPr eaLnBrk="1" hangingPunct="1"/>
              <a:t>38</a:t>
            </a:fld>
            <a:endParaRPr lang="en-GB" sz="1200">
              <a:latin typeface="Calibri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F142C1-8FEE-46B7-9073-B7C81AEC32EF}" type="slidenum">
              <a:rPr lang="en-GB" sz="1200">
                <a:latin typeface="Calibri" charset="0"/>
              </a:rPr>
              <a:pPr eaLnBrk="1" hangingPunct="1"/>
              <a:t>3</a:t>
            </a:fld>
            <a:endParaRPr lang="en-GB" sz="1200">
              <a:latin typeface="Calibri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D4B89F-0983-42D3-96B3-FEBF79910001}" type="slidenum">
              <a:rPr lang="en-GB" sz="1200">
                <a:latin typeface="Calibri" charset="0"/>
              </a:rPr>
              <a:pPr eaLnBrk="1" hangingPunct="1"/>
              <a:t>39</a:t>
            </a:fld>
            <a:endParaRPr lang="en-GB" sz="1200">
              <a:latin typeface="Calibri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5D0FAE-4995-4F77-839D-82FE31555A01}" type="slidenum">
              <a:rPr lang="en-GB" sz="1200">
                <a:latin typeface="Calibri" charset="0"/>
              </a:rPr>
              <a:pPr eaLnBrk="1" hangingPunct="1"/>
              <a:t>4</a:t>
            </a:fld>
            <a:endParaRPr lang="en-GB" sz="1200">
              <a:latin typeface="Calibri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1CF0C6-6774-485F-9300-CA00B10836FC}" type="slidenum">
              <a:rPr lang="en-GB" sz="1200">
                <a:latin typeface="Calibri" charset="0"/>
              </a:rPr>
              <a:pPr eaLnBrk="1" hangingPunct="1"/>
              <a:t>5</a:t>
            </a:fld>
            <a:endParaRPr lang="en-GB" sz="1200">
              <a:latin typeface="Calibri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7FD970-5563-4D73-BF46-5325A8C6D6B3}" type="slidenum">
              <a:rPr lang="en-GB" sz="1200">
                <a:latin typeface="Calibri" charset="0"/>
              </a:rPr>
              <a:pPr eaLnBrk="1" hangingPunct="1"/>
              <a:t>6</a:t>
            </a:fld>
            <a:endParaRPr lang="en-GB" sz="1200">
              <a:latin typeface="Calibri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B5FEC37-287F-43CF-8DE8-2C9C82699161}" type="slidenum">
              <a:rPr lang="en-GB" sz="1200">
                <a:latin typeface="Calibri" charset="0"/>
              </a:rPr>
              <a:pPr eaLnBrk="1" hangingPunct="1"/>
              <a:t>7</a:t>
            </a:fld>
            <a:endParaRPr lang="en-GB" sz="1200">
              <a:latin typeface="Calibri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ABD688-C5FE-4E27-A252-722DC3136CBF}" type="slidenum">
              <a:rPr lang="en-GB" sz="1200">
                <a:latin typeface="Calibri" charset="0"/>
              </a:rPr>
              <a:pPr eaLnBrk="1" hangingPunct="1"/>
              <a:t>8</a:t>
            </a:fld>
            <a:endParaRPr lang="en-GB" sz="1200">
              <a:latin typeface="Calibri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Imagen" descr="Imagen1.jp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 t="21951"/>
          <a:stretch>
            <a:fillRect/>
          </a:stretch>
        </p:blipFill>
        <p:spPr>
          <a:xfrm>
            <a:off x="6315" y="0"/>
            <a:ext cx="9131370" cy="6858000"/>
          </a:xfrm>
          <a:prstGeom prst="ellipse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0EC571-9A8D-4251-BCEA-9DE4064EE686}" type="datetime1">
              <a:rPr lang="es-ES"/>
              <a:pPr/>
              <a:t>09/07/2015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8-</a:t>
            </a:r>
            <a:fld id="{254C9DBC-65C1-4CEA-8BED-EBEA3356B59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25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3699ED-710C-4C3C-A651-2CE572ABCB24}" type="datetime1">
              <a:rPr lang="es-ES"/>
              <a:pPr/>
              <a:t>09/07/2015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FB03E-E775-4239-9CEC-CBAD56D562B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02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5269D8-CEA3-4FDD-874E-598C9D9D6FE5}" type="datetime1">
              <a:rPr lang="es-ES"/>
              <a:pPr/>
              <a:t>09/07/2015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47314-17F1-4C2E-A777-A61D179B21CF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628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1F7E78-ACA5-4F23-A42C-4456E2D0ABDB}" type="datetime1">
              <a:rPr lang="es-ES"/>
              <a:pPr/>
              <a:t>09/07/2015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8-</a:t>
            </a:r>
            <a:fld id="{5DFF1E22-8664-44E3-A13D-033B95A209D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92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0BFFF-F0E8-42CF-A05F-100D42AEB2E1}" type="datetime1">
              <a:rPr lang="es-ES"/>
              <a:pPr/>
              <a:t>09/07/2015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8EC82-0036-4227-9A5C-EA5B945A71E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00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229D37-D19C-485D-B140-C87D11BEAF14}" type="datetime1">
              <a:rPr lang="es-ES"/>
              <a:pPr/>
              <a:t>09/07/2015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62913-5B53-4994-9586-D4035276407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55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8F55C7-E918-48F6-8C68-69336D33D2D7}" type="datetime1">
              <a:rPr lang="es-ES"/>
              <a:pPr/>
              <a:t>09/07/2015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7CE40-A45E-456A-BBB7-8B9EC5A0E0C8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6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B630A8-4357-4FD7-97F9-82F6B8542DC1}" type="datetime1">
              <a:rPr lang="es-ES"/>
              <a:pPr/>
              <a:t>09/07/2015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CCC827-B82E-4010-9BC9-8B7430572B0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12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97301C-AA4F-4201-A3B9-F46CF61C1422}" type="datetime1">
              <a:rPr lang="es-ES"/>
              <a:pPr/>
              <a:t>09/07/2015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3ED57-5B6F-42F6-B676-8F04801FD29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9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BB19A-004D-42D5-982F-0EF51DC79113}" type="datetime1">
              <a:rPr lang="es-ES"/>
              <a:pPr/>
              <a:t>09/07/2015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509BE5-BABE-4785-9094-D277F8ACF68F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8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2D462E-4BC3-4313-AB3C-057BF2929B31}" type="datetime1">
              <a:rPr lang="es-ES"/>
              <a:pPr/>
              <a:t>09/07/2015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C3EB9-C407-481C-B423-C5B0BCD48E7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225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8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60540C6A-0F06-45ED-A87F-0D8A471516A8}" type="datetime1">
              <a:rPr lang="es-ES"/>
              <a:pPr/>
              <a:t>09/07/2015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s-ES"/>
              <a:t>8-</a:t>
            </a:r>
            <a:fld id="{446371B7-F286-47A5-8045-B611F8D3309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3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>
            <a:solidFill>
              <a:sysClr val="windowText" lastClr="000000"/>
            </a:solidFill>
            <a:prstDash val="solid"/>
          </a:ln>
          <a:solidFill>
            <a:srgbClr val="0070C0"/>
          </a:solidFill>
          <a:effectLst>
            <a:outerShdw blurRad="88000" dist="50800" dir="5040000" algn="tl">
              <a:schemeClr val="accent4">
                <a:tint val="80000"/>
                <a:satMod val="250000"/>
                <a:alpha val="45000"/>
              </a:schemeClr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73238"/>
            <a:ext cx="8958263" cy="1655762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Chapter 8</a:t>
            </a:r>
            <a:br>
              <a:rPr lang="en-US" smtClean="0">
                <a:ea typeface="+mj-ea"/>
                <a:cs typeface="+mj-cs"/>
              </a:rPr>
            </a:br>
            <a:r>
              <a:rPr lang="en-US" smtClean="0">
                <a:ea typeface="+mj-ea"/>
                <a:cs typeface="+mj-cs"/>
              </a:rPr>
              <a:t>Mobile Computing and Commerce</a:t>
            </a:r>
            <a:endParaRPr lang="en-US" sz="3600" smtClean="0"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60350"/>
            <a:ext cx="8807450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COMPONENTS, TECHNICAL INFRASTRUCTURE,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AND SERVICES OF MOBILE COMPUTING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MOBILE COMPUTING SOFTWARE AND SERVICES</a:t>
            </a:r>
          </a:p>
          <a:p>
            <a:pPr lvl="1" eaLnBrk="1" hangingPunct="1"/>
            <a:r>
              <a:rPr lang="en-US" b="1" dirty="0" smtClean="0"/>
              <a:t>Messaging Services</a:t>
            </a:r>
          </a:p>
          <a:p>
            <a:pPr lvl="2" eaLnBrk="1" hangingPunct="1"/>
            <a:r>
              <a:rPr lang="en-US" b="1" dirty="0" smtClean="0"/>
              <a:t>short message service (SMS) – </a:t>
            </a:r>
            <a:r>
              <a:rPr lang="en-US" sz="1600" b="1" dirty="0" smtClean="0"/>
              <a:t>“texting” (max 160 characters)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	A service that supports the sending and receiving of short text messages on mobile phones.</a:t>
            </a:r>
          </a:p>
          <a:p>
            <a:pPr lvl="2" eaLnBrk="1" hangingPunct="1"/>
            <a:r>
              <a:rPr lang="en-US" b="1" dirty="0" smtClean="0"/>
              <a:t>multimedia messaging service (MMS)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	The emerging generation of wireless messaging; MMS is able to deliver rich media.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6CDC1FA1-E6B3-40B1-8F33-DAC732DB64A6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9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60350"/>
            <a:ext cx="8807450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COMPONENTS, TECHNICAL INFRASTRUCTURE,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AND SERVICES OF MOBILE COMPUTING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lvl="1" eaLnBrk="1" hangingPunct="1"/>
            <a:r>
              <a:rPr lang="en-US" b="1" smtClean="0"/>
              <a:t>Location-Based Services (via GPS)</a:t>
            </a:r>
          </a:p>
          <a:p>
            <a:pPr lvl="1" eaLnBrk="1" hangingPunct="1"/>
            <a:r>
              <a:rPr lang="en-US" b="1" smtClean="0"/>
              <a:t>Voice-Support Services </a:t>
            </a:r>
            <a:r>
              <a:rPr lang="en-US" sz="2000" b="1" smtClean="0"/>
              <a:t>(people talk 2.5 times faster than type)</a:t>
            </a:r>
          </a:p>
          <a:p>
            <a:pPr lvl="1" eaLnBrk="1" hangingPunct="1"/>
            <a:r>
              <a:rPr lang="en-US" b="1" smtClean="0"/>
              <a:t>interactive voice response (IVR)</a:t>
            </a:r>
          </a:p>
          <a:p>
            <a:pPr lvl="1" eaLnBrk="1" hangingPunct="1">
              <a:buFontTx/>
              <a:buNone/>
            </a:pPr>
            <a:r>
              <a:rPr lang="en-US" smtClean="0"/>
              <a:t>	A voice system that enables users to request and receive information and to enter and change data through a telephone to a computerized system.</a:t>
            </a:r>
          </a:p>
          <a:p>
            <a:pPr lvl="1" eaLnBrk="1" hangingPunct="1"/>
            <a:r>
              <a:rPr lang="en-US" b="1" smtClean="0"/>
              <a:t>voice portal (e.g. tellme.com)</a:t>
            </a:r>
          </a:p>
          <a:p>
            <a:pPr lvl="1" eaLnBrk="1" hangingPunct="1">
              <a:buFontTx/>
              <a:buNone/>
            </a:pPr>
            <a:r>
              <a:rPr lang="en-US" smtClean="0"/>
              <a:t>	A Web site with an audio interface that can be accessed through a telephone call.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FF5AB40D-432F-4502-BE2F-5780C45CD66B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10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60350"/>
            <a:ext cx="8807450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COMPONENTS, TECHNICAL INFRASTRUCTURE,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AND SERVICES OF MOBILE COMPUTING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85875"/>
            <a:ext cx="8343900" cy="4940300"/>
          </a:xfrm>
        </p:spPr>
        <p:txBody>
          <a:bodyPr/>
          <a:lstStyle/>
          <a:p>
            <a:pPr eaLnBrk="1" hangingPunct="1"/>
            <a:r>
              <a:rPr lang="en-US" b="1" dirty="0" smtClean="0"/>
              <a:t>WIRELESS TELECOMMUNICATIONS NETWORKS</a:t>
            </a:r>
          </a:p>
          <a:p>
            <a:pPr lvl="1" eaLnBrk="1" hangingPunct="1"/>
            <a:r>
              <a:rPr lang="en-US" b="1" smtClean="0"/>
              <a:t>personal area network (PAN)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A wireless telecommunications network for device-to-device connections within a very </a:t>
            </a:r>
            <a:r>
              <a:rPr lang="en-US" b="1" u="sng" dirty="0" smtClean="0"/>
              <a:t>short</a:t>
            </a:r>
            <a:r>
              <a:rPr lang="en-US" dirty="0" smtClean="0"/>
              <a:t> range.</a:t>
            </a:r>
          </a:p>
          <a:p>
            <a:pPr lvl="2" eaLnBrk="1" hangingPunct="1"/>
            <a:r>
              <a:rPr lang="en-US" b="1" dirty="0" smtClean="0"/>
              <a:t>Bluetooth (up to 20meters distance)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	A set of telecommunications standards that enables wireless devices to communicate with each other over short distances.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FD0A5D9B-1729-4557-A38B-21B33E714304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11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60350"/>
            <a:ext cx="8807450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COMPONENTS, TECHNICAL INFRASTRUCTURE,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AND SERVICES OF MOBILE COMPUTING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b="1" smtClean="0"/>
              <a:t>wireless local area network (WLAN)</a:t>
            </a:r>
          </a:p>
          <a:p>
            <a:pPr lvl="1" eaLnBrk="1" hangingPunct="1">
              <a:buFontTx/>
              <a:buNone/>
            </a:pPr>
            <a:r>
              <a:rPr lang="en-US" smtClean="0"/>
              <a:t>	A telecommunications network that enables users to make short-range wireless connections to the Internet or another network.</a:t>
            </a:r>
          </a:p>
          <a:p>
            <a:pPr lvl="2" eaLnBrk="1" hangingPunct="1"/>
            <a:r>
              <a:rPr lang="en-US" b="1" smtClean="0"/>
              <a:t>Wi-Fi (wireless fidelity)</a:t>
            </a:r>
          </a:p>
          <a:p>
            <a:pPr lvl="2" eaLnBrk="1" hangingPunct="1">
              <a:buFontTx/>
              <a:buNone/>
            </a:pPr>
            <a:r>
              <a:rPr lang="en-US" smtClean="0"/>
              <a:t>	The common name used to describe the IEEE 802.11 standard used on most WLANs.</a:t>
            </a:r>
          </a:p>
          <a:p>
            <a:pPr lvl="1" eaLnBrk="1" hangingPunct="1"/>
            <a:r>
              <a:rPr lang="en-US" b="1" smtClean="0"/>
              <a:t>Municipal Wi-Fi networks (</a:t>
            </a:r>
            <a:r>
              <a:rPr lang="en-US" sz="2000" b="1" smtClean="0"/>
              <a:t>connection of several hotspots to create a city-like wifi network</a:t>
            </a:r>
            <a:r>
              <a:rPr lang="en-US" b="1" smtClean="0"/>
              <a:t>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E1C6961E-4E34-4609-862D-9CFB2FEA80D2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12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60350"/>
            <a:ext cx="8807450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COMPONENTS, TECHNICAL INFRASTRUCTURE,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AND SERVICES OF MOBILE COMPUTING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b="1" smtClean="0"/>
              <a:t>WiMax </a:t>
            </a:r>
            <a:r>
              <a:rPr lang="en-US" sz="2000" b="1" smtClean="0"/>
              <a:t>(Worldwide Interoperability for Microwave Access)</a:t>
            </a:r>
          </a:p>
          <a:p>
            <a:pPr lvl="1" eaLnBrk="1" hangingPunct="1">
              <a:buFontTx/>
              <a:buNone/>
            </a:pPr>
            <a:r>
              <a:rPr lang="en-US" smtClean="0"/>
              <a:t>	A wireless standard (IEEE 802.16) for making broadband network connections over a medium-size area such as a city.</a:t>
            </a:r>
          </a:p>
          <a:p>
            <a:pPr lvl="1" eaLnBrk="1" hangingPunct="1"/>
            <a:r>
              <a:rPr lang="en-US" b="1" smtClean="0"/>
              <a:t>wireless wide area network (WWAN)</a:t>
            </a:r>
          </a:p>
          <a:p>
            <a:pPr lvl="1" eaLnBrk="1" hangingPunct="1">
              <a:buFontTx/>
              <a:buNone/>
            </a:pPr>
            <a:r>
              <a:rPr lang="en-US" smtClean="0"/>
              <a:t>	A telecommunications network that offers wireless coverage over a large geographical area, typically over a cellular phone network.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022D0479-0A8B-4658-8AD2-C3BD0297D458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13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92BB077E-7F4C-4AA4-ADC3-08C9A7FB8EB1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14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114300"/>
            <a:ext cx="4981575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872C5F64-BAAA-4F00-90F8-120EBF9DCE78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15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857250"/>
            <a:ext cx="8670925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60350"/>
            <a:ext cx="8807450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ea typeface="+mj-ea"/>
                <a:cs typeface="+mj-cs"/>
              </a:rPr>
              <a:t>MOBILE FINANCIAL APPLICATIONS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MOBILE BANKING</a:t>
            </a:r>
          </a:p>
          <a:p>
            <a:pPr eaLnBrk="1" hangingPunct="1"/>
            <a:r>
              <a:rPr lang="en-US" b="1" smtClean="0"/>
              <a:t>MOBILE PAYMENTS</a:t>
            </a:r>
          </a:p>
          <a:p>
            <a:pPr lvl="1" eaLnBrk="1" hangingPunct="1"/>
            <a:r>
              <a:rPr lang="en-US" b="1" smtClean="0"/>
              <a:t>Mobile Proximity Payments </a:t>
            </a:r>
            <a:r>
              <a:rPr lang="en-US" sz="2400" b="1" smtClean="0"/>
              <a:t>(e.g. pay train tickets via mobile phones)</a:t>
            </a:r>
          </a:p>
          <a:p>
            <a:pPr lvl="1" eaLnBrk="1" hangingPunct="1"/>
            <a:r>
              <a:rPr lang="en-US" b="1" smtClean="0"/>
              <a:t>Mobile Remote Payments</a:t>
            </a:r>
          </a:p>
          <a:p>
            <a:pPr lvl="1" eaLnBrk="1" hangingPunct="1"/>
            <a:r>
              <a:rPr lang="en-US" b="1" smtClean="0"/>
              <a:t>microfinance</a:t>
            </a:r>
          </a:p>
          <a:p>
            <a:pPr lvl="1" eaLnBrk="1" hangingPunct="1">
              <a:buFontTx/>
              <a:buNone/>
            </a:pPr>
            <a:r>
              <a:rPr lang="en-US" smtClean="0"/>
              <a:t>	Refers to the provision of financial services to poor or low-income clients, including consumers and the self-employed.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14F94034-C754-40A6-94B9-57712E5B4D4B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16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60350"/>
            <a:ext cx="8807450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400" smtClean="0">
                <a:ea typeface="+mj-ea"/>
                <a:cs typeface="+mj-cs"/>
              </a:rPr>
              <a:t>MOBILE MARKETING AND ADVERTISING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MOBILE MARKETING CAMPAIGNS</a:t>
            </a:r>
          </a:p>
          <a:p>
            <a:pPr lvl="1" eaLnBrk="1" hangingPunct="1"/>
            <a:r>
              <a:rPr lang="en-US" smtClean="0"/>
              <a:t>Four classes of online campaigns: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smtClean="0"/>
              <a:t>Information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smtClean="0"/>
              <a:t>Entertainment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smtClean="0"/>
              <a:t>Raffles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smtClean="0"/>
              <a:t>Coupons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080F83B7-3F6F-4407-9C7B-6CA7C173A3FF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17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60350"/>
            <a:ext cx="8807450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400" smtClean="0">
                <a:ea typeface="+mj-ea"/>
                <a:cs typeface="+mj-cs"/>
              </a:rPr>
              <a:t>MOBILE MARKETING AND ADVERTISING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The major objectives of these classes fell into one of six categories:</a:t>
            </a:r>
          </a:p>
          <a:p>
            <a:pPr lvl="2" eaLnBrk="1" hangingPunct="1">
              <a:buFontTx/>
              <a:buAutoNum type="arabicPeriod"/>
            </a:pPr>
            <a:r>
              <a:rPr lang="en-US" smtClean="0"/>
              <a:t>Building brand awareness</a:t>
            </a:r>
          </a:p>
          <a:p>
            <a:pPr lvl="2" eaLnBrk="1" hangingPunct="1">
              <a:buFontTx/>
              <a:buAutoNum type="arabicPeriod"/>
            </a:pPr>
            <a:r>
              <a:rPr lang="en-US" smtClean="0"/>
              <a:t>Changing brand image</a:t>
            </a:r>
          </a:p>
          <a:p>
            <a:pPr lvl="2" eaLnBrk="1" hangingPunct="1">
              <a:buFontTx/>
              <a:buAutoNum type="arabicPeriod"/>
            </a:pPr>
            <a:r>
              <a:rPr lang="en-US" smtClean="0"/>
              <a:t>Promoting sales</a:t>
            </a:r>
          </a:p>
          <a:p>
            <a:pPr lvl="2" eaLnBrk="1" hangingPunct="1">
              <a:buFontTx/>
              <a:buAutoNum type="arabicPeriod"/>
            </a:pPr>
            <a:r>
              <a:rPr lang="en-US" smtClean="0"/>
              <a:t>Enhancing brand loyalty</a:t>
            </a:r>
          </a:p>
          <a:p>
            <a:pPr lvl="2" eaLnBrk="1" hangingPunct="1">
              <a:buFontTx/>
              <a:buAutoNum type="arabicPeriod"/>
            </a:pPr>
            <a:r>
              <a:rPr lang="en-US" smtClean="0"/>
              <a:t>Building customer databases</a:t>
            </a:r>
          </a:p>
          <a:p>
            <a:pPr lvl="2" eaLnBrk="1" hangingPunct="1">
              <a:buFontTx/>
              <a:buAutoNum type="arabicPeriod"/>
            </a:pPr>
            <a:r>
              <a:rPr lang="en-US" smtClean="0"/>
              <a:t>Stimulating mobile word of mouth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E2B4FD94-461D-413D-BFAC-220EE2CFF876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18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ea typeface="+mj-ea"/>
                <a:cs typeface="+mj-cs"/>
              </a:rPr>
              <a:t>LEARNING OBJECTIVES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en-US" smtClean="0"/>
              <a:t>Discuss the value-added attributes, benefits, and fundamental drivers of m-commerce.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mtClean="0"/>
              <a:t>Describe the mobile computing environment that supports m-commerce (devices, software, services).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mtClean="0"/>
              <a:t>Describe the four major types of wireless telecommunications networks.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mtClean="0"/>
              <a:t>Discuss m-commerce applications in finance.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60987BA6-E680-4DDA-8793-0F339332DDF9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60350"/>
            <a:ext cx="8807450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400" smtClean="0">
                <a:ea typeface="+mj-ea"/>
                <a:cs typeface="+mj-cs"/>
              </a:rPr>
              <a:t>MOBILE MARKETING AND ADVERTISING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Code of Conduct </a:t>
            </a:r>
            <a:r>
              <a:rPr lang="en-US" sz="2400" b="1" smtClean="0"/>
              <a:t>(Mobile Marketing Assoc-MMA)</a:t>
            </a:r>
          </a:p>
          <a:p>
            <a:pPr eaLnBrk="1" hangingPunct="1"/>
            <a:r>
              <a:rPr lang="en-US" b="1" smtClean="0"/>
              <a:t>MOBILE MARKETING GUIDELINES</a:t>
            </a:r>
          </a:p>
          <a:p>
            <a:pPr lvl="1" eaLnBrk="1" hangingPunct="1"/>
            <a:r>
              <a:rPr lang="en-US" smtClean="0"/>
              <a:t>Notice (clear terms &amp; conditions)</a:t>
            </a:r>
          </a:p>
          <a:p>
            <a:pPr lvl="1" eaLnBrk="1" hangingPunct="1"/>
            <a:r>
              <a:rPr lang="en-US" smtClean="0"/>
              <a:t>Choice and consent</a:t>
            </a:r>
          </a:p>
          <a:p>
            <a:pPr lvl="1" eaLnBrk="1" hangingPunct="1"/>
            <a:r>
              <a:rPr lang="en-US" smtClean="0"/>
              <a:t>Customization and constraint</a:t>
            </a:r>
          </a:p>
          <a:p>
            <a:pPr lvl="1" eaLnBrk="1" hangingPunct="1"/>
            <a:r>
              <a:rPr lang="en-US" smtClean="0"/>
              <a:t>Security (protection of user data)</a:t>
            </a:r>
          </a:p>
          <a:p>
            <a:pPr lvl="1" eaLnBrk="1" hangingPunct="1"/>
            <a:r>
              <a:rPr lang="en-US" smtClean="0"/>
              <a:t>Enforcement and accountability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8B228FAA-BCB7-400E-904D-D210AB2BD0CF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19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60350"/>
            <a:ext cx="8807450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ea typeface="+mj-ea"/>
                <a:cs typeface="+mj-cs"/>
              </a:rPr>
              <a:t>MOBILE WORKFORCE SOLUTIONS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mobile worker</a:t>
            </a:r>
          </a:p>
          <a:p>
            <a:pPr eaLnBrk="1" hangingPunct="1">
              <a:buFontTx/>
              <a:buNone/>
            </a:pPr>
            <a:r>
              <a:rPr lang="en-US" smtClean="0"/>
              <a:t>	Any employee who is away from his or her primary work space at least 10 hours a week or 25 percent of the time.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8EF873AB-EB9F-4AB6-BCE4-DD8A05343C21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20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60350"/>
            <a:ext cx="8807450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ea typeface="+mj-ea"/>
                <a:cs typeface="+mj-cs"/>
              </a:rPr>
              <a:t>MOBILE WORKFORCE SOLUTIONS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b="1" smtClean="0"/>
              <a:t>Benefits of Mobile Workforce Support</a:t>
            </a:r>
          </a:p>
          <a:p>
            <a:pPr lvl="2" eaLnBrk="1" hangingPunct="1"/>
            <a:r>
              <a:rPr lang="en-US" smtClean="0"/>
              <a:t>Provides mobile workers with real-time access to enterprise data and applications</a:t>
            </a:r>
          </a:p>
          <a:p>
            <a:pPr lvl="2" eaLnBrk="1" hangingPunct="1"/>
            <a:r>
              <a:rPr lang="en-US" smtClean="0"/>
              <a:t>Reduces time required in the field to process orders or to service customer requests</a:t>
            </a:r>
          </a:p>
          <a:p>
            <a:pPr lvl="2" eaLnBrk="1" hangingPunct="1"/>
            <a:r>
              <a:rPr lang="en-US" smtClean="0"/>
              <a:t>Automates existing paper and pen processes and workflows</a:t>
            </a:r>
          </a:p>
          <a:p>
            <a:pPr lvl="2" eaLnBrk="1" hangingPunct="1"/>
            <a:r>
              <a:rPr lang="en-US" smtClean="0"/>
              <a:t>Ensures that processes are completed in a uniform fashion with minimal data entry errors or data loss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EF89F097-388D-4461-8536-3F1A364E62E3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21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60350"/>
            <a:ext cx="8807450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ea typeface="+mj-ea"/>
                <a:cs typeface="+mj-cs"/>
              </a:rPr>
              <a:t>MOBILE WORKFORCE SOLUTIONS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Mobile workers can be divided into three segments: </a:t>
            </a:r>
          </a:p>
          <a:p>
            <a:pPr lvl="2" eaLnBrk="1" hangingPunct="1"/>
            <a:r>
              <a:rPr lang="en-US" smtClean="0"/>
              <a:t>Mobile professionals (senior executives and consultants)</a:t>
            </a:r>
          </a:p>
          <a:p>
            <a:pPr lvl="2" eaLnBrk="1" hangingPunct="1"/>
            <a:r>
              <a:rPr lang="en-US" smtClean="0"/>
              <a:t>Mobile field force (field sales and service technicians)</a:t>
            </a:r>
          </a:p>
          <a:p>
            <a:pPr lvl="2" eaLnBrk="1" hangingPunct="1"/>
            <a:r>
              <a:rPr lang="en-US" smtClean="0"/>
              <a:t>Mobile specialty workers (delivery personnel and construction workers)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EA2FD464-0A94-466E-A67D-059EAD48568C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22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60350"/>
            <a:ext cx="8807450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ea typeface="+mj-ea"/>
                <a:cs typeface="+mj-cs"/>
              </a:rPr>
              <a:t>MOBILE WORKFORCE SOLUTIONS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Some of the solutions that are widely used by the three segments include:</a:t>
            </a:r>
          </a:p>
          <a:p>
            <a:pPr lvl="2" eaLnBrk="1" hangingPunct="1"/>
            <a:r>
              <a:rPr lang="en-US" smtClean="0"/>
              <a:t>Mobile office applications</a:t>
            </a:r>
          </a:p>
          <a:p>
            <a:pPr lvl="2" eaLnBrk="1" hangingPunct="1"/>
            <a:r>
              <a:rPr lang="en-US" smtClean="0"/>
              <a:t>Sales force automation (SFA) – </a:t>
            </a:r>
            <a:r>
              <a:rPr lang="en-US" sz="2000" smtClean="0"/>
              <a:t>sales process wokflow</a:t>
            </a:r>
          </a:p>
          <a:p>
            <a:pPr lvl="2" eaLnBrk="1" hangingPunct="1"/>
            <a:r>
              <a:rPr lang="en-US" smtClean="0"/>
              <a:t>Field force automation (FFA) – </a:t>
            </a:r>
            <a:r>
              <a:rPr lang="en-US" sz="2000" smtClean="0"/>
              <a:t>delivery &amp; dispatch</a:t>
            </a:r>
          </a:p>
          <a:p>
            <a:pPr lvl="2" eaLnBrk="1" hangingPunct="1"/>
            <a:r>
              <a:rPr lang="en-US" smtClean="0"/>
              <a:t>Mobile CRM (e-CRM) – </a:t>
            </a:r>
            <a:r>
              <a:rPr lang="en-US" sz="2000" smtClean="0"/>
              <a:t>Customer Relationship Management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DABEE692-79B9-4427-A706-6FF687164B55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23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60350"/>
            <a:ext cx="8807450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ea typeface="+mj-ea"/>
                <a:cs typeface="+mj-cs"/>
              </a:rPr>
              <a:t>MOBILE WORKFORCE SOLUTIONS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b="1" smtClean="0"/>
              <a:t>Challenges of Mobile Workforce Support </a:t>
            </a:r>
          </a:p>
          <a:p>
            <a:pPr lvl="2" eaLnBrk="1" hangingPunct="1"/>
            <a:r>
              <a:rPr lang="en-US" smtClean="0"/>
              <a:t>Network coverage gaps and interruptions</a:t>
            </a:r>
          </a:p>
          <a:p>
            <a:pPr lvl="2" eaLnBrk="1" hangingPunct="1"/>
            <a:r>
              <a:rPr lang="en-US" smtClean="0"/>
              <a:t>Internetwork roaming</a:t>
            </a:r>
          </a:p>
          <a:p>
            <a:pPr lvl="2" eaLnBrk="1" hangingPunct="1"/>
            <a:r>
              <a:rPr lang="en-US" smtClean="0"/>
              <a:t>Mobile network and application performance</a:t>
            </a:r>
          </a:p>
          <a:p>
            <a:pPr lvl="2" eaLnBrk="1" hangingPunct="1"/>
            <a:r>
              <a:rPr lang="en-US" smtClean="0"/>
              <a:t>Device and network management</a:t>
            </a:r>
          </a:p>
          <a:p>
            <a:pPr lvl="2" eaLnBrk="1" hangingPunct="1"/>
            <a:r>
              <a:rPr lang="en-US" smtClean="0"/>
              <a:t>Bandwidth management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4A0ABD78-4BCC-4DB9-BB79-C8FD1BEED1D0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24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60350"/>
            <a:ext cx="8807450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ea typeface="+mj-ea"/>
                <a:cs typeface="+mj-cs"/>
              </a:rPr>
              <a:t>MOBILE ENTERTAINMENT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mobile entertainment</a:t>
            </a:r>
          </a:p>
          <a:p>
            <a:pPr eaLnBrk="1" hangingPunct="1">
              <a:buFontTx/>
              <a:buNone/>
            </a:pPr>
            <a:r>
              <a:rPr lang="en-US" smtClean="0"/>
              <a:t>	Any type of leisure activity that utilizes wireless telecommunication networks, interacts with service providers, and incurs a cost upon usage.</a:t>
            </a:r>
          </a:p>
          <a:p>
            <a:pPr eaLnBrk="1" hangingPunct="1"/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BDBE339D-801F-4E1C-A3F4-AD61D6073F01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25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55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3635AADF-D0AC-4246-BB91-4BFAD3CE3CBF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26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758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581150"/>
            <a:ext cx="866933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60350"/>
            <a:ext cx="8807450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ea typeface="+mj-ea"/>
                <a:cs typeface="+mj-cs"/>
              </a:rPr>
              <a:t>MOBILE ENTERTAINMENT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MOBILE MUSIC AND VIDEO</a:t>
            </a:r>
          </a:p>
          <a:p>
            <a:pPr eaLnBrk="1" hangingPunct="1"/>
            <a:r>
              <a:rPr lang="en-US" b="1" smtClean="0"/>
              <a:t>MOBILE GAMES</a:t>
            </a:r>
          </a:p>
          <a:p>
            <a:pPr lvl="1" eaLnBrk="1" hangingPunct="1"/>
            <a:r>
              <a:rPr lang="en-US" smtClean="0"/>
              <a:t>Technology</a:t>
            </a:r>
          </a:p>
          <a:p>
            <a:pPr lvl="1" eaLnBrk="1" hangingPunct="1"/>
            <a:r>
              <a:rPr lang="en-US" smtClean="0"/>
              <a:t>Number of players</a:t>
            </a:r>
          </a:p>
          <a:p>
            <a:pPr lvl="1" eaLnBrk="1" hangingPunct="1"/>
            <a:r>
              <a:rPr lang="en-US" smtClean="0"/>
              <a:t>Genre</a:t>
            </a:r>
          </a:p>
          <a:p>
            <a:pPr eaLnBrk="1" hangingPunct="1"/>
            <a:r>
              <a:rPr lang="en-US" b="1" smtClean="0"/>
              <a:t>MOBILE GAMBLING</a:t>
            </a:r>
          </a:p>
          <a:p>
            <a:pPr eaLnBrk="1" hangingPunct="1"/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85969DC9-78A1-49C6-94CD-D4F4510299E0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27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96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60350"/>
            <a:ext cx="8807450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400" smtClean="0">
                <a:ea typeface="+mj-ea"/>
                <a:cs typeface="+mj-cs"/>
              </a:rPr>
              <a:t>LOCATION-BASED MOBILE COMMERCE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location-based m-commerce </a:t>
            </a:r>
          </a:p>
          <a:p>
            <a:pPr eaLnBrk="1" hangingPunct="1">
              <a:buFontTx/>
              <a:buNone/>
            </a:pPr>
            <a:r>
              <a:rPr lang="en-US" b="1" smtClean="0"/>
              <a:t>	(l-commerce)</a:t>
            </a:r>
          </a:p>
          <a:p>
            <a:pPr eaLnBrk="1" hangingPunct="1">
              <a:buFontTx/>
              <a:buNone/>
            </a:pPr>
            <a:r>
              <a:rPr lang="en-US" smtClean="0"/>
              <a:t>	Delivery of m-commerce transactions to individuals in a specific location, at a specific time.</a:t>
            </a:r>
          </a:p>
          <a:p>
            <a:pPr eaLnBrk="1" hangingPunct="1"/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601FBAF8-2EFD-4CA4-8CE9-519C6CC71AD4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28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ea typeface="+mj-ea"/>
                <a:cs typeface="+mj-cs"/>
              </a:rPr>
              <a:t>LEARNING OBJECTIVES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 startAt="5"/>
            </a:pPr>
            <a:r>
              <a:rPr lang="en-US" sz="2800" smtClean="0"/>
              <a:t>Describe m-commerce applications in shopping, advertising, and provision of content.</a:t>
            </a:r>
          </a:p>
          <a:p>
            <a:pPr marL="457200" indent="-457200" eaLnBrk="1" hangingPunct="1">
              <a:buFontTx/>
              <a:buAutoNum type="arabicPeriod" startAt="5"/>
            </a:pPr>
            <a:r>
              <a:rPr lang="en-US" sz="2800" smtClean="0"/>
              <a:t>Discuss the application of m-commerce within organizations and across the supply chain.</a:t>
            </a:r>
          </a:p>
          <a:p>
            <a:pPr marL="457200" indent="-457200" eaLnBrk="1" hangingPunct="1">
              <a:buFontTx/>
              <a:buAutoNum type="arabicPeriod" startAt="5"/>
            </a:pPr>
            <a:r>
              <a:rPr lang="en-US" sz="2800" smtClean="0"/>
              <a:t>Describe consumer and personal applications of m-commerce.</a:t>
            </a:r>
          </a:p>
          <a:p>
            <a:pPr marL="457200" indent="-457200" eaLnBrk="1" hangingPunct="1">
              <a:buFontTx/>
              <a:buAutoNum type="arabicPeriod" startAt="5"/>
            </a:pPr>
            <a:r>
              <a:rPr lang="en-US" sz="2800" smtClean="0"/>
              <a:t>Understand the technologies and potential application of location-based m-commerce.</a:t>
            </a:r>
          </a:p>
          <a:p>
            <a:pPr marL="457200" indent="-457200" eaLnBrk="1" hangingPunct="1">
              <a:buFontTx/>
              <a:buAutoNum type="arabicPeriod" startAt="5"/>
            </a:pPr>
            <a:r>
              <a:rPr lang="en-US" sz="2800" smtClean="0"/>
              <a:t>Describe the major inhibitors and barriers of m-commerce.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C1A5CBEA-8634-470B-B0B9-D6A68975596F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60350"/>
            <a:ext cx="8807450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400" smtClean="0">
                <a:ea typeface="+mj-ea"/>
                <a:cs typeface="+mj-cs"/>
              </a:rPr>
              <a:t>LOCATION-BASED MOBILE COMMERCE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services provided through location-based m-commerce focus on five key factors: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Location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Navigation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Tracking (person or thing like DHL)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Mapping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Timing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DAAC7B0E-E405-4692-B03C-50FB62918EF2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29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37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60350"/>
            <a:ext cx="8807450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400" smtClean="0">
                <a:ea typeface="+mj-ea"/>
                <a:cs typeface="+mj-cs"/>
              </a:rPr>
              <a:t>LOCATION-BASED MOBILE COMMERCE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L-COMMERCE INFRASTRUCTURE</a:t>
            </a:r>
          </a:p>
          <a:p>
            <a:pPr lvl="1" eaLnBrk="1" hangingPunct="1"/>
            <a:r>
              <a:rPr lang="en-US" smtClean="0"/>
              <a:t>Mobile devices</a:t>
            </a:r>
          </a:p>
          <a:p>
            <a:pPr lvl="1" eaLnBrk="1" hangingPunct="1"/>
            <a:r>
              <a:rPr lang="en-US" smtClean="0"/>
              <a:t>Communication network</a:t>
            </a:r>
          </a:p>
          <a:p>
            <a:pPr lvl="1" eaLnBrk="1" hangingPunct="1"/>
            <a:r>
              <a:rPr lang="en-US" smtClean="0"/>
              <a:t>Positioning component</a:t>
            </a:r>
          </a:p>
          <a:p>
            <a:pPr lvl="1" eaLnBrk="1" hangingPunct="1"/>
            <a:r>
              <a:rPr lang="en-US" smtClean="0"/>
              <a:t>Service or application provider</a:t>
            </a:r>
          </a:p>
          <a:p>
            <a:pPr lvl="1" eaLnBrk="1" hangingPunct="1"/>
            <a:r>
              <a:rPr lang="en-US" smtClean="0"/>
              <a:t>Data or content provider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DD6B8BBD-2A19-4F02-9872-591F898D6162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30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57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60350"/>
            <a:ext cx="8807450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400" smtClean="0">
                <a:ea typeface="+mj-ea"/>
                <a:cs typeface="+mj-cs"/>
              </a:rPr>
              <a:t>LOCATION-BASED MOBILE COMMERCE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b="1" smtClean="0"/>
              <a:t>Positioning Component</a:t>
            </a:r>
          </a:p>
          <a:p>
            <a:pPr lvl="2" eaLnBrk="1" hangingPunct="1"/>
            <a:r>
              <a:rPr lang="en-US" b="1" smtClean="0"/>
              <a:t>network-based positioning</a:t>
            </a:r>
          </a:p>
          <a:p>
            <a:pPr lvl="2" eaLnBrk="1" hangingPunct="1">
              <a:buFontTx/>
              <a:buNone/>
            </a:pPr>
            <a:r>
              <a:rPr lang="en-US" smtClean="0"/>
              <a:t>	Relies on base stations to find the location of a mobile device sending a signal or sensed by the network.</a:t>
            </a:r>
          </a:p>
          <a:p>
            <a:pPr lvl="2" eaLnBrk="1" hangingPunct="1"/>
            <a:r>
              <a:rPr lang="en-US" b="1" smtClean="0"/>
              <a:t>terminal-based positioning</a:t>
            </a:r>
          </a:p>
          <a:p>
            <a:pPr lvl="2" eaLnBrk="1" hangingPunct="1">
              <a:buFontTx/>
              <a:buNone/>
            </a:pPr>
            <a:r>
              <a:rPr lang="en-US" smtClean="0"/>
              <a:t>	Calculating the location of a mobile device from signals sent by the device to base stations. </a:t>
            </a: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82795655-F3C2-485D-8023-E3C172E48816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31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78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60350"/>
            <a:ext cx="8807450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400" smtClean="0">
                <a:ea typeface="+mj-ea"/>
                <a:cs typeface="+mj-cs"/>
              </a:rPr>
              <a:t>LOCATION-BASED MOBILE COMMERCE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b="1" smtClean="0"/>
              <a:t>global positioning system (GPS)</a:t>
            </a:r>
          </a:p>
          <a:p>
            <a:pPr lvl="2" eaLnBrk="1" hangingPunct="1">
              <a:buFontTx/>
              <a:buNone/>
            </a:pPr>
            <a:r>
              <a:rPr lang="en-US" smtClean="0"/>
              <a:t>	A worldwide satellite-based tracking system that enables users to determine their position anywhere on Earth.</a:t>
            </a:r>
          </a:p>
          <a:p>
            <a:pPr lvl="2" eaLnBrk="1" hangingPunct="1"/>
            <a:r>
              <a:rPr lang="en-US" b="1" smtClean="0"/>
              <a:t>real-time location system (RTLS)</a:t>
            </a:r>
          </a:p>
          <a:p>
            <a:pPr lvl="2" eaLnBrk="1" hangingPunct="1">
              <a:buFontTx/>
              <a:buNone/>
            </a:pPr>
            <a:r>
              <a:rPr lang="en-US" smtClean="0"/>
              <a:t>	Systems used to track and identify the location of objects in real time.</a:t>
            </a: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80264BAE-3756-4398-BD89-3156858D5CCA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32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987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60350"/>
            <a:ext cx="8807450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400" smtClean="0">
                <a:ea typeface="+mj-ea"/>
                <a:cs typeface="+mj-cs"/>
              </a:rPr>
              <a:t>LOCATION-BASED MOBILE COMMERCE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b="1" smtClean="0"/>
              <a:t>Location-Based 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Locating – where am I or where is the object?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Navigating – how do get there 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Searching – where is the nearest or most relevant?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Identifying – what, who or how much?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Event checking – what happens here and there?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Geographical information system (GIS)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A computer system capable of integrating, storing, editing, analyzing, sharing, and displaying geographically referenced (spatial) information.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94447B5D-1400-4A27-9ADE-7868C91FD049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33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192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9149D974-43CD-4713-A42D-E42B8824BD02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34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397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839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138363"/>
            <a:ext cx="8766175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6550" y="260350"/>
            <a:ext cx="8807450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400" smtClean="0">
                <a:ln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a typeface="+mj-ea"/>
                <a:cs typeface="+mj-cs"/>
              </a:rPr>
              <a:t>LOCATION-BASED MOBILE COMMERCE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 eaLnBrk="1" hangingPunct="1">
              <a:buFont typeface="Arial" charset="0"/>
              <a:buNone/>
            </a:pPr>
            <a:r>
              <a:rPr lang="en-US" b="1" smtClean="0"/>
              <a:t>Examples:</a:t>
            </a:r>
          </a:p>
          <a:p>
            <a:pPr lvl="2" eaLnBrk="1" hangingPunct="1"/>
            <a:r>
              <a:rPr lang="en-US" smtClean="0"/>
              <a:t>Find empty parking spaces in a city ?</a:t>
            </a:r>
          </a:p>
          <a:p>
            <a:pPr lvl="2" eaLnBrk="1" hangingPunct="1"/>
            <a:r>
              <a:rPr lang="en-US" smtClean="0"/>
              <a:t>Find nearest available taxi ?</a:t>
            </a: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3E4DC0EE-1065-4D93-A31D-EFB6FA83556E}" type="slidenum">
              <a:rPr lang="es-E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35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04453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60350"/>
            <a:ext cx="8807450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400" smtClean="0">
                <a:ea typeface="+mj-ea"/>
                <a:cs typeface="+mj-cs"/>
              </a:rPr>
              <a:t>LOCATION-BASED MOBILE COMMERCE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BARRIERS TO LOCATION-BASED </a:t>
            </a:r>
          </a:p>
          <a:p>
            <a:pPr eaLnBrk="1" hangingPunct="1">
              <a:buFont typeface="Arial" charset="0"/>
              <a:buNone/>
            </a:pPr>
            <a:r>
              <a:rPr lang="en-US" b="1" smtClean="0"/>
              <a:t>	M-COMMERCE</a:t>
            </a:r>
          </a:p>
          <a:p>
            <a:pPr lvl="1" eaLnBrk="1" hangingPunct="1"/>
            <a:r>
              <a:rPr lang="en-US" smtClean="0"/>
              <a:t>Lack of GPS in mobile phones</a:t>
            </a:r>
          </a:p>
          <a:p>
            <a:pPr lvl="1" eaLnBrk="1" hangingPunct="1"/>
            <a:r>
              <a:rPr lang="en-US" smtClean="0"/>
              <a:t>Accuracy of devices </a:t>
            </a:r>
            <a:r>
              <a:rPr lang="en-US" sz="2000" smtClean="0"/>
              <a:t>(good devices accurate up to 15m)</a:t>
            </a:r>
          </a:p>
          <a:p>
            <a:pPr lvl="1" eaLnBrk="1" hangingPunct="1"/>
            <a:r>
              <a:rPr lang="en-US" smtClean="0"/>
              <a:t>The cost-benefit justification</a:t>
            </a:r>
          </a:p>
          <a:p>
            <a:pPr lvl="1" eaLnBrk="1" hangingPunct="1"/>
            <a:r>
              <a:rPr lang="en-US" smtClean="0"/>
              <a:t>Limited network bandwidth</a:t>
            </a:r>
          </a:p>
          <a:p>
            <a:pPr lvl="1" eaLnBrk="1" hangingPunct="1"/>
            <a:r>
              <a:rPr lang="en-US" smtClean="0"/>
              <a:t>Invasion of privacy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2C148C1D-3891-479D-9535-8B5361619EF5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36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60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60350"/>
            <a:ext cx="8807450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SECURITY AND OTHER IMPLEMENTATION ISSUES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IN MOBILE COMMERCE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b="1" smtClean="0"/>
              <a:t>M-COMMERCE SECURITY ISSUES</a:t>
            </a:r>
          </a:p>
          <a:p>
            <a:pPr lvl="1" eaLnBrk="1" hangingPunct="1"/>
            <a:r>
              <a:rPr lang="en-US" sz="2400" smtClean="0"/>
              <a:t>The basic security goals of confidentiality, authentication, authorization, and integrity are just as important for m-commerce as they are for e-commerce but are more difficult to ensure</a:t>
            </a:r>
          </a:p>
          <a:p>
            <a:pPr lvl="1" eaLnBrk="1" hangingPunct="1"/>
            <a:r>
              <a:rPr lang="en-US" sz="2400" smtClean="0"/>
              <a:t>An appropriate level of security must be maintained on several networks, both wireless and wired. </a:t>
            </a:r>
          </a:p>
          <a:p>
            <a:pPr eaLnBrk="1" hangingPunct="1"/>
            <a:r>
              <a:rPr lang="en-US" sz="2800" b="1" smtClean="0"/>
              <a:t>ETHICAL, LEGAL, AND HEALTH ISSUES IN M-COMMERCE – </a:t>
            </a:r>
            <a:r>
              <a:rPr lang="en-US" sz="1800" b="1" smtClean="0"/>
              <a:t>if a company has rights to monitor company emails, do they have rights to monitor voice communication on a company-owned mobile phone?</a:t>
            </a: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4593EC3D-F4ED-4930-AE01-99B73DD9B292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37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80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8B95C58E-EE50-4473-8148-180BB7DD5DA1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38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9011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901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701675"/>
            <a:ext cx="8894762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ea typeface="+mj-ea"/>
                <a:cs typeface="+mj-cs"/>
              </a:rPr>
              <a:t>MOBILE COMMERCE: 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ATTRIBUTES, BENEFITS, AND DRIVERS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mobile commerce (m-commerce or </a:t>
            </a:r>
          </a:p>
          <a:p>
            <a:pPr eaLnBrk="1" hangingPunct="1">
              <a:buFont typeface="Arial" charset="0"/>
              <a:buNone/>
            </a:pPr>
            <a:r>
              <a:rPr lang="en-US" b="1" smtClean="0"/>
              <a:t>	m-business)</a:t>
            </a:r>
          </a:p>
          <a:p>
            <a:pPr eaLnBrk="1" hangingPunct="1">
              <a:buFontTx/>
              <a:buNone/>
            </a:pPr>
            <a:r>
              <a:rPr lang="en-US" smtClean="0"/>
              <a:t>	Any business activity conducted over a wireless telecommunications network or from mobile devices.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B2B31F42-86EF-4147-AE78-866C82EF8AD5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60350"/>
            <a:ext cx="8807450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  <a:cs typeface="+mj-cs"/>
              </a:rPr>
              <a:t>MANAGERIAL ISSUES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smtClean="0"/>
              <a:t>What is your m-commerce strategy?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mtClean="0"/>
              <a:t>What is your timetable?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mtClean="0"/>
              <a:t>Are there clear technical winners?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mtClean="0"/>
              <a:t>Which applications should be implemented first?</a:t>
            </a:r>
          </a:p>
          <a:p>
            <a:pPr marL="514350" indent="-514350" eaLnBrk="1" hangingPunct="1">
              <a:buFontTx/>
              <a:buNone/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2E0C64F9-CF2D-4C0A-A723-541798E76B45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39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9216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185C9055-26DD-49D6-8FA5-936C427CC09A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428625"/>
            <a:ext cx="7643813" cy="568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ea typeface="+mj-ea"/>
                <a:cs typeface="+mj-cs"/>
              </a:rPr>
              <a:t>MOBILE COMMERCE: 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ATTRIBUTES, BENEFITS, AND DRIVERS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ATTRIBUTES OF M-COMMERCE</a:t>
            </a:r>
          </a:p>
          <a:p>
            <a:pPr lvl="1" eaLnBrk="1" hangingPunct="1"/>
            <a:r>
              <a:rPr lang="en-US" smtClean="0"/>
              <a:t>Ubiquity (</a:t>
            </a:r>
            <a:r>
              <a:rPr lang="zh-TW" altLang="en-US" smtClean="0">
                <a:ea typeface="新細明體" charset="-120"/>
              </a:rPr>
              <a:t>無處不在</a:t>
            </a:r>
            <a:r>
              <a:rPr lang="en-US" altLang="zh-TW" smtClean="0">
                <a:ea typeface="新細明體" charset="-120"/>
              </a:rPr>
              <a:t>)</a:t>
            </a:r>
            <a:r>
              <a:rPr lang="en-US" altLang="zh-TW" smtClean="0"/>
              <a:t> </a:t>
            </a:r>
            <a:endParaRPr lang="en-US" smtClean="0"/>
          </a:p>
          <a:p>
            <a:pPr lvl="1" eaLnBrk="1" hangingPunct="1"/>
            <a:r>
              <a:rPr lang="en-US" smtClean="0"/>
              <a:t>Convenience</a:t>
            </a:r>
          </a:p>
          <a:p>
            <a:pPr lvl="1" eaLnBrk="1" hangingPunct="1"/>
            <a:r>
              <a:rPr lang="en-US" smtClean="0"/>
              <a:t>Interactivity</a:t>
            </a:r>
          </a:p>
          <a:p>
            <a:pPr lvl="1" eaLnBrk="1" hangingPunct="1"/>
            <a:r>
              <a:rPr lang="en-US" smtClean="0"/>
              <a:t>Personalization</a:t>
            </a:r>
          </a:p>
          <a:p>
            <a:pPr lvl="1" eaLnBrk="1" hangingPunct="1"/>
            <a:r>
              <a:rPr lang="en-US" smtClean="0"/>
              <a:t>Localization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7566EF82-AFC2-4978-829C-C5DFEB16D5DE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5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ea typeface="+mj-ea"/>
                <a:cs typeface="+mj-cs"/>
              </a:rPr>
              <a:t>MOBILE COMMERCE: 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ATTRIBUTES, BENEFITS, AND DRIVERS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3000" b="1" smtClean="0"/>
              <a:t>DRIVERS OF M-COMMERCE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600" smtClean="0"/>
              <a:t>Widespread availability of more powerful mobile devices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600" smtClean="0"/>
              <a:t>The handset culture (age 15-25 group-online buyers)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600" smtClean="0"/>
              <a:t>The service economy/industry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600" smtClean="0"/>
              <a:t>Vendor’s push (via advertising their products)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600" smtClean="0"/>
              <a:t>The mobile workforce (e.g. sales people)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600" smtClean="0"/>
              <a:t>Increased mobility (work during travel time)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600" smtClean="0"/>
              <a:t>Improved price/performance (cheaper &amp; cheaper)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600" smtClean="0"/>
              <a:t>Improving bandwidth (faster speed)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49911046-E981-47A3-A868-3B5A1EF686B1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6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60350"/>
            <a:ext cx="8807450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COMPONENTS, TECHNICAL INFRASTRUCTURE,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AND SERVICES OF MOBILE COMPUTING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wireless mobile computing (mobile computing)</a:t>
            </a:r>
          </a:p>
          <a:p>
            <a:pPr eaLnBrk="1" hangingPunct="1">
              <a:buFontTx/>
              <a:buNone/>
            </a:pPr>
            <a:r>
              <a:rPr lang="en-US" smtClean="0"/>
              <a:t>	Computing that connects a mobile device to a network or another computing device, anytime, anywhere.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D485533D-8155-4347-AF02-6F9E68CB7AE2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60350"/>
            <a:ext cx="8807450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COMPONENTS, TECHNICAL INFRASTRUCTURE,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AND SERVICES OF MOBILE COMPUTING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800" b="1" dirty="0" smtClean="0"/>
              <a:t>In the past… computer is computer, mobile phone is mobile phone, PDA is PDA</a:t>
            </a:r>
          </a:p>
          <a:p>
            <a:pPr eaLnBrk="1" hangingPunct="1">
              <a:buFont typeface="Arial" charset="0"/>
              <a:buNone/>
            </a:pPr>
            <a:r>
              <a:rPr lang="en-US" sz="2800" b="1" dirty="0" smtClean="0"/>
              <a:t>NOW…converging functionalities </a:t>
            </a:r>
          </a:p>
          <a:p>
            <a:pPr eaLnBrk="1" hangingPunct="1"/>
            <a:r>
              <a:rPr lang="en-US" b="1" u="sng" dirty="0" smtClean="0"/>
              <a:t>MOBILE DEVICES</a:t>
            </a:r>
          </a:p>
          <a:p>
            <a:pPr lvl="1" eaLnBrk="1" hangingPunct="1"/>
            <a:r>
              <a:rPr lang="en-US" b="1" dirty="0" smtClean="0"/>
              <a:t>personal digital assistant (PDA)-</a:t>
            </a:r>
            <a:r>
              <a:rPr lang="en-US" b="1" dirty="0" err="1" smtClean="0"/>
              <a:t>eg</a:t>
            </a:r>
            <a:r>
              <a:rPr lang="en-US" b="1" dirty="0" smtClean="0"/>
              <a:t> blackberry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A stand-alone handheld computer principally used for personal information management.</a:t>
            </a:r>
          </a:p>
          <a:p>
            <a:pPr lvl="1" eaLnBrk="1" hangingPunct="1"/>
            <a:r>
              <a:rPr lang="en-US" b="1" dirty="0" smtClean="0"/>
              <a:t>smart phone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A mobile phone with PC-like capabilities.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8-</a:t>
            </a:r>
            <a:fld id="{0FFC447D-0A97-4B71-9AC5-9EF925200AEC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8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</TotalTime>
  <Words>1453</Words>
  <Application>Microsoft Office PowerPoint</Application>
  <PresentationFormat>如螢幕大小 (4:3)</PresentationFormat>
  <Paragraphs>320</Paragraphs>
  <Slides>40</Slides>
  <Notes>40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1" baseType="lpstr">
      <vt:lpstr>Tema de Office</vt:lpstr>
      <vt:lpstr>Chapter 8 Mobile Computing and Commerce</vt:lpstr>
      <vt:lpstr>LEARNING OBJECTIVES</vt:lpstr>
      <vt:lpstr>LEARNING OBJECTIVES</vt:lpstr>
      <vt:lpstr>MOBILE COMMERCE:  ATTRIBUTES, BENEFITS, AND DRIVERS</vt:lpstr>
      <vt:lpstr>PowerPoint 簡報</vt:lpstr>
      <vt:lpstr>MOBILE COMMERCE:  ATTRIBUTES, BENEFITS, AND DRIVERS</vt:lpstr>
      <vt:lpstr>MOBILE COMMERCE:  ATTRIBUTES, BENEFITS, AND DRIVERS</vt:lpstr>
      <vt:lpstr>COMPONENTS, TECHNICAL INFRASTRUCTURE,  AND SERVICES OF MOBILE COMPUTING</vt:lpstr>
      <vt:lpstr>COMPONENTS, TECHNICAL INFRASTRUCTURE,  AND SERVICES OF MOBILE COMPUTING</vt:lpstr>
      <vt:lpstr>COMPONENTS, TECHNICAL INFRASTRUCTURE,  AND SERVICES OF MOBILE COMPUTING</vt:lpstr>
      <vt:lpstr>COMPONENTS, TECHNICAL INFRASTRUCTURE,  AND SERVICES OF MOBILE COMPUTING</vt:lpstr>
      <vt:lpstr>COMPONENTS, TECHNICAL INFRASTRUCTURE,  AND SERVICES OF MOBILE COMPUTING</vt:lpstr>
      <vt:lpstr>COMPONENTS, TECHNICAL INFRASTRUCTURE,  AND SERVICES OF MOBILE COMPUTING</vt:lpstr>
      <vt:lpstr>COMPONENTS, TECHNICAL INFRASTRUCTURE,  AND SERVICES OF MOBILE COMPUTING</vt:lpstr>
      <vt:lpstr>PowerPoint 簡報</vt:lpstr>
      <vt:lpstr>PowerPoint 簡報</vt:lpstr>
      <vt:lpstr>MOBILE FINANCIAL APPLICATIONS</vt:lpstr>
      <vt:lpstr>MOBILE MARKETING AND ADVERTISING</vt:lpstr>
      <vt:lpstr>MOBILE MARKETING AND ADVERTISING</vt:lpstr>
      <vt:lpstr>MOBILE MARKETING AND ADVERTISING</vt:lpstr>
      <vt:lpstr>MOBILE WORKFORCE SOLUTIONS</vt:lpstr>
      <vt:lpstr>MOBILE WORKFORCE SOLUTIONS</vt:lpstr>
      <vt:lpstr>MOBILE WORKFORCE SOLUTIONS</vt:lpstr>
      <vt:lpstr>MOBILE WORKFORCE SOLUTIONS</vt:lpstr>
      <vt:lpstr>MOBILE WORKFORCE SOLUTIONS</vt:lpstr>
      <vt:lpstr>MOBILE ENTERTAINMENT</vt:lpstr>
      <vt:lpstr>PowerPoint 簡報</vt:lpstr>
      <vt:lpstr>MOBILE ENTERTAINMENT</vt:lpstr>
      <vt:lpstr>LOCATION-BASED MOBILE COMMERCE</vt:lpstr>
      <vt:lpstr>LOCATION-BASED MOBILE COMMERCE</vt:lpstr>
      <vt:lpstr>LOCATION-BASED MOBILE COMMERCE</vt:lpstr>
      <vt:lpstr>LOCATION-BASED MOBILE COMMERCE</vt:lpstr>
      <vt:lpstr>LOCATION-BASED MOBILE COMMERCE</vt:lpstr>
      <vt:lpstr>LOCATION-BASED MOBILE COMMERCE</vt:lpstr>
      <vt:lpstr>PowerPoint 簡報</vt:lpstr>
      <vt:lpstr>LOCATION-BASED MOBILE COMMERCE</vt:lpstr>
      <vt:lpstr>LOCATION-BASED MOBILE COMMERCE</vt:lpstr>
      <vt:lpstr>SECURITY AND OTHER IMPLEMENTATION ISSUES  IN MOBILE COMMERCE</vt:lpstr>
      <vt:lpstr>PowerPoint 簡報</vt:lpstr>
      <vt:lpstr>MANAGERIAL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MARAVILLAS DEL MUNDO</dc:title>
  <dc:creator>Judy</dc:creator>
  <cp:lastModifiedBy>Evans Ha</cp:lastModifiedBy>
  <cp:revision>118</cp:revision>
  <dcterms:created xsi:type="dcterms:W3CDTF">2009-05-25T19:22:03Z</dcterms:created>
  <dcterms:modified xsi:type="dcterms:W3CDTF">2015-07-09T16:35:36Z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TC300068721033</vt:lpwstr>
  </property>
</Properties>
</file>